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7" r:id="rId3"/>
    <p:sldId id="259" r:id="rId4"/>
    <p:sldId id="260" r:id="rId5"/>
    <p:sldId id="263" r:id="rId6"/>
    <p:sldId id="265" r:id="rId7"/>
    <p:sldId id="270" r:id="rId8"/>
    <p:sldId id="271" r:id="rId9"/>
    <p:sldId id="268" r:id="rId11"/>
    <p:sldId id="269" r:id="rId12"/>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6C5"/>
    <a:srgbClr val="4E7AC5"/>
    <a:srgbClr val="DCECF7"/>
    <a:srgbClr val="CCE3F3"/>
    <a:srgbClr val="DCECF9"/>
    <a:srgbClr val="385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D3D42-8623-4BEF-8FEA-784E51E00EB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E87E3-189C-40FA-9D86-2DB8B4AFD5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43BB8B-2381-41AE-8639-46258C939DD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4B9FBCD-32D1-4651-AACB-DE3835595E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DC7242-61AB-42F2-8114-BC2BB0E3229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B9FBCD-32D1-4651-AACB-DE3835595E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DC7242-61AB-42F2-8114-BC2BB0E3229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B9FBCD-32D1-4651-AACB-DE3835595E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DC7242-61AB-42F2-8114-BC2BB0E3229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rgbClr val="CCE3F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B9FBCD-32D1-4651-AACB-DE3835595E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DC7242-61AB-42F2-8114-BC2BB0E3229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4B9FBCD-32D1-4651-AACB-DE3835595E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DC7242-61AB-42F2-8114-BC2BB0E3229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4B9FBCD-32D1-4651-AACB-DE3835595E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DC7242-61AB-42F2-8114-BC2BB0E3229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4B9FBCD-32D1-4651-AACB-DE3835595EA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DC7242-61AB-42F2-8114-BC2BB0E3229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4B9FBCD-32D1-4651-AACB-DE3835595EA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DC7242-61AB-42F2-8114-BC2BB0E3229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B9FBCD-32D1-4651-AACB-DE3835595EA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DC7242-61AB-42F2-8114-BC2BB0E3229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4B9FBCD-32D1-4651-AACB-DE3835595E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DC7242-61AB-42F2-8114-BC2BB0E3229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4B9FBCD-32D1-4651-AACB-DE3835595E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DC7242-61AB-42F2-8114-BC2BB0E3229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9FBCD-32D1-4651-AACB-DE3835595EA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C7242-61AB-42F2-8114-BC2BB0E3229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561976" y="765128"/>
            <a:ext cx="5068048" cy="5734224"/>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840480" y="1017767"/>
            <a:ext cx="4524292" cy="5247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p:nvPr/>
        </p:nvSpPr>
        <p:spPr>
          <a:xfrm>
            <a:off x="4533630" y="4712831"/>
            <a:ext cx="3386667" cy="768973"/>
          </a:xfrm>
          <a:prstGeom prst="rect">
            <a:avLst/>
          </a:prstGeom>
        </p:spPr>
        <p:txBody>
          <a:bodyPr vert="horz" wrap="square" lIns="0" tIns="0" rIns="0" bIns="0"/>
          <a:lstStyle/>
          <a:p>
            <a:pPr algn="ctr" eaLnBrk="0"/>
            <a:r>
              <a:rPr lang="zh-CN" altLang="en-US" sz="2300" b="1" dirty="0">
                <a:solidFill>
                  <a:srgbClr val="0062B1"/>
                </a:solidFill>
                <a:latin typeface="微软雅黑" panose="020B0503020204020204" charset="-122"/>
                <a:ea typeface="微软雅黑" panose="020B0503020204020204" charset="-122"/>
                <a:cs typeface="Times New Roman" panose="02020603050405020304" pitchFamily="18" charset="0"/>
                <a:sym typeface="+mn-ea"/>
              </a:rPr>
              <a:t>利妥昔单抗注射液</a:t>
            </a:r>
            <a:endParaRPr lang="zh-CN" altLang="en-US" sz="2300" b="1" dirty="0">
              <a:solidFill>
                <a:srgbClr val="0062B1"/>
              </a:solidFill>
              <a:latin typeface="微软雅黑" panose="020B0503020204020204" charset="-122"/>
              <a:ea typeface="微软雅黑" panose="020B0503020204020204" charset="-122"/>
              <a:cs typeface="Times New Roman" panose="02020603050405020304" pitchFamily="18" charset="0"/>
              <a:sym typeface="+mn-ea"/>
            </a:endParaRPr>
          </a:p>
          <a:p>
            <a:pPr algn="ctr" eaLnBrk="0"/>
            <a:r>
              <a:rPr lang="zh-CN" altLang="en-US" sz="2300" b="1" dirty="0">
                <a:solidFill>
                  <a:srgbClr val="0062B1"/>
                </a:solidFill>
                <a:latin typeface="微软雅黑" panose="020B0503020204020204" charset="-122"/>
                <a:ea typeface="微软雅黑" panose="020B0503020204020204" charset="-122"/>
                <a:cs typeface="Times New Roman" panose="02020603050405020304" pitchFamily="18" charset="0"/>
                <a:sym typeface="+mn-ea"/>
              </a:rPr>
              <a:t>（汉利康）</a:t>
            </a:r>
            <a:endParaRPr lang="zh-CN" altLang="en-US" sz="2300" b="1" dirty="0">
              <a:solidFill>
                <a:srgbClr val="0062B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8" name="rect"/>
          <p:cNvSpPr/>
          <p:nvPr/>
        </p:nvSpPr>
        <p:spPr>
          <a:xfrm>
            <a:off x="11514667" y="765128"/>
            <a:ext cx="677333" cy="19123"/>
          </a:xfrm>
          <a:prstGeom prst="rect">
            <a:avLst/>
          </a:prstGeom>
          <a:solidFill>
            <a:srgbClr val="365AB2">
              <a:alpha val="99607"/>
            </a:srgbClr>
          </a:solidFill>
          <a:ln cap="flat">
            <a:noFill/>
            <a:prstDash val="solid"/>
            <a:miter lim="0"/>
          </a:ln>
        </p:spPr>
        <p:txBody>
          <a:bodyPr rtlCol="0"/>
          <a:lstStyle/>
          <a:p>
            <a:pPr algn="ctr"/>
            <a:endParaRPr lang="zh-CN" altLang="en-US" sz="3765"/>
          </a:p>
        </p:txBody>
      </p:sp>
      <p:sp>
        <p:nvSpPr>
          <p:cNvPr id="7" name="矩形: 圆角 6"/>
          <p:cNvSpPr/>
          <p:nvPr/>
        </p:nvSpPr>
        <p:spPr>
          <a:xfrm>
            <a:off x="4304273" y="5556259"/>
            <a:ext cx="3845382" cy="646331"/>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charset="-122"/>
                <a:ea typeface="微软雅黑" panose="020B0503020204020204" charset="-122"/>
              </a:rPr>
              <a:t>企业名称：上海复宏汉霖生物制药有限公司</a:t>
            </a:r>
            <a:endParaRPr lang="en-US" altLang="zh-CN" sz="1400" b="1" dirty="0">
              <a:latin typeface="微软雅黑" panose="020B0503020204020204" charset="-122"/>
              <a:ea typeface="微软雅黑" panose="020B0503020204020204" charset="-122"/>
            </a:endParaRPr>
          </a:p>
          <a:p>
            <a:pPr algn="ctr"/>
            <a:r>
              <a:rPr lang="zh-CN" altLang="en-US" sz="1400" b="1" dirty="0">
                <a:latin typeface="微软雅黑" panose="020B0503020204020204" charset="-122"/>
                <a:ea typeface="微软雅黑" panose="020B0503020204020204" charset="-122"/>
              </a:rPr>
              <a:t>销售公司：江苏复星医药销售有限公司</a:t>
            </a:r>
            <a:endParaRPr lang="zh-CN" altLang="en-US" sz="1400" b="1" dirty="0">
              <a:latin typeface="微软雅黑" panose="020B0503020204020204" charset="-122"/>
              <a:ea typeface="微软雅黑" panose="020B0503020204020204" charset="-122"/>
            </a:endParaRPr>
          </a:p>
        </p:txBody>
      </p:sp>
      <p:pic>
        <p:nvPicPr>
          <p:cNvPr id="9" name="图片 8" descr="图片包含 文本&#10;&#10;描述已自动生成"/>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3205091" y="1192226"/>
            <a:ext cx="6310153" cy="37882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4261899" y="699715"/>
            <a:ext cx="3466769" cy="1423283"/>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1"/>
          <a:stretch>
            <a:fillRect/>
          </a:stretch>
        </p:blipFill>
        <p:spPr>
          <a:xfrm>
            <a:off x="605545" y="2977498"/>
            <a:ext cx="2758141" cy="3057939"/>
          </a:xfrm>
          <a:prstGeom prst="rect">
            <a:avLst/>
          </a:prstGeom>
        </p:spPr>
      </p:pic>
      <p:grpSp>
        <p:nvGrpSpPr>
          <p:cNvPr id="35" name="组合 34"/>
          <p:cNvGrpSpPr/>
          <p:nvPr/>
        </p:nvGrpSpPr>
        <p:grpSpPr>
          <a:xfrm>
            <a:off x="0" y="698863"/>
            <a:ext cx="3035316" cy="1332411"/>
            <a:chOff x="0" y="698863"/>
            <a:chExt cx="3035316" cy="1332411"/>
          </a:xfrm>
          <a:solidFill>
            <a:srgbClr val="3859B8"/>
          </a:solidFill>
        </p:grpSpPr>
        <p:sp>
          <p:nvSpPr>
            <p:cNvPr id="37" name="椭圆 36"/>
            <p:cNvSpPr/>
            <p:nvPr/>
          </p:nvSpPr>
          <p:spPr>
            <a:xfrm>
              <a:off x="1702905" y="698863"/>
              <a:ext cx="1332411" cy="13324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698863"/>
              <a:ext cx="2429691" cy="1332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微软雅黑" panose="020B0503020204020204" charset="-122"/>
                  <a:ea typeface="微软雅黑" panose="020B0503020204020204" charset="-122"/>
                </a:rPr>
                <a:t>目 录</a:t>
              </a:r>
              <a:r>
                <a:rPr lang="en-US" altLang="zh-CN" sz="2400" dirty="0">
                  <a:latin typeface="Times New Roman" panose="02020603050405020304" pitchFamily="18" charset="0"/>
                  <a:ea typeface="微软雅黑" panose="020B0503020204020204" charset="-122"/>
                  <a:cs typeface="Times New Roman" panose="02020603050405020304" pitchFamily="18" charset="0"/>
                </a:rPr>
                <a:t>CONTENS</a:t>
              </a:r>
              <a:endParaRPr lang="en-US" altLang="zh-CN" sz="3600" dirty="0">
                <a:latin typeface="Times New Roman" panose="02020603050405020304" pitchFamily="18" charset="0"/>
                <a:ea typeface="微软雅黑" panose="020B0503020204020204" charset="-122"/>
                <a:cs typeface="Times New Roman" panose="02020603050405020304" pitchFamily="18" charset="0"/>
              </a:endParaRPr>
            </a:p>
          </p:txBody>
        </p:sp>
      </p:grpSp>
      <p:sp>
        <p:nvSpPr>
          <p:cNvPr id="39" name="矩形 38"/>
          <p:cNvSpPr/>
          <p:nvPr/>
        </p:nvSpPr>
        <p:spPr>
          <a:xfrm>
            <a:off x="4420925" y="922351"/>
            <a:ext cx="3132814" cy="101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334293" y="698863"/>
            <a:ext cx="3466769" cy="1423283"/>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493319" y="921499"/>
            <a:ext cx="3132814" cy="101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4261899" y="2458278"/>
            <a:ext cx="3466769" cy="1423283"/>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4420925" y="2680914"/>
            <a:ext cx="3132814" cy="101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261899" y="4216841"/>
            <a:ext cx="3466769" cy="1423283"/>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420925" y="4439477"/>
            <a:ext cx="3132814" cy="101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8334293" y="2460928"/>
            <a:ext cx="3466769" cy="1423283"/>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8493319" y="2683564"/>
            <a:ext cx="3132814" cy="101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8334293" y="4216841"/>
            <a:ext cx="3466769" cy="1423283"/>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493319" y="4439477"/>
            <a:ext cx="3132814" cy="101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4552121" y="1168772"/>
            <a:ext cx="2870421" cy="523220"/>
          </a:xfrm>
          <a:prstGeom prst="rect">
            <a:avLst/>
          </a:prstGeom>
          <a:noFill/>
        </p:spPr>
        <p:txBody>
          <a:bodyPr wrap="square" rtlCol="0">
            <a:spAutoFit/>
          </a:bodyPr>
          <a:lstStyle/>
          <a:p>
            <a:pPr algn="ctr"/>
            <a:r>
              <a:rPr lang="en-US" altLang="zh-CN" sz="2800" dirty="0">
                <a:solidFill>
                  <a:srgbClr val="0070C0"/>
                </a:solidFill>
                <a:latin typeface="微软雅黑" panose="020B0503020204020204" charset="-122"/>
                <a:ea typeface="微软雅黑" panose="020B0503020204020204" charset="-122"/>
                <a:cs typeface="Arial" panose="020B0604020202020204" pitchFamily="34" charset="0"/>
              </a:rPr>
              <a:t>01</a:t>
            </a:r>
            <a:r>
              <a:rPr lang="en-US" altLang="zh-CN" sz="2800" dirty="0">
                <a:solidFill>
                  <a:srgbClr val="0070C0"/>
                </a:solidFill>
                <a:latin typeface="微软雅黑" panose="020B0503020204020204" charset="-122"/>
                <a:ea typeface="微软雅黑" panose="020B0503020204020204" charset="-122"/>
                <a:cs typeface="Times New Roman" panose="02020603050405020304" pitchFamily="18" charset="0"/>
              </a:rPr>
              <a:t> </a:t>
            </a:r>
            <a:r>
              <a:rPr lang="zh-CN" altLang="en-US" sz="2800" dirty="0">
                <a:solidFill>
                  <a:srgbClr val="0070C0"/>
                </a:solidFill>
                <a:latin typeface="微软雅黑" panose="020B0503020204020204" charset="-122"/>
                <a:ea typeface="微软雅黑" panose="020B0503020204020204" charset="-122"/>
                <a:cs typeface="Times New Roman" panose="02020603050405020304" pitchFamily="18" charset="0"/>
              </a:rPr>
              <a:t>药品基本信息</a:t>
            </a:r>
            <a:endParaRPr lang="zh-CN" altLang="en-US" sz="2800" dirty="0">
              <a:solidFill>
                <a:srgbClr val="0070C0"/>
              </a:solidFill>
              <a:latin typeface="微软雅黑" panose="020B0503020204020204" charset="-122"/>
              <a:ea typeface="微软雅黑" panose="020B0503020204020204" charset="-122"/>
              <a:cs typeface="Times New Roman" panose="02020603050405020304" pitchFamily="18" charset="0"/>
            </a:endParaRPr>
          </a:p>
        </p:txBody>
      </p:sp>
      <p:sp>
        <p:nvSpPr>
          <p:cNvPr id="54" name="文本框 53"/>
          <p:cNvSpPr txBox="1"/>
          <p:nvPr/>
        </p:nvSpPr>
        <p:spPr>
          <a:xfrm>
            <a:off x="4552120" y="2928187"/>
            <a:ext cx="2870421" cy="523220"/>
          </a:xfrm>
          <a:prstGeom prst="rect">
            <a:avLst/>
          </a:prstGeom>
          <a:noFill/>
        </p:spPr>
        <p:txBody>
          <a:bodyPr wrap="square" rtlCol="0">
            <a:spAutoFit/>
          </a:bodyPr>
          <a:lstStyle/>
          <a:p>
            <a:r>
              <a:rPr lang="en-US" altLang="zh-CN" sz="2800" dirty="0">
                <a:solidFill>
                  <a:srgbClr val="0070C0"/>
                </a:solidFill>
                <a:latin typeface="Arial" panose="020B0604020202020204" pitchFamily="34" charset="0"/>
                <a:ea typeface="微软雅黑" panose="020B0503020204020204" charset="-122"/>
                <a:cs typeface="Arial" panose="020B0604020202020204" pitchFamily="34" charset="0"/>
              </a:rPr>
              <a:t>03</a:t>
            </a:r>
            <a:r>
              <a:rPr lang="en-US" altLang="zh-CN" sz="28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8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有效性</a:t>
            </a:r>
            <a:endParaRPr lang="zh-CN" altLang="en-US" sz="2800" dirty="0">
              <a:solidFill>
                <a:srgbClr val="0070C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5" name="文本框 54"/>
          <p:cNvSpPr txBox="1"/>
          <p:nvPr/>
        </p:nvSpPr>
        <p:spPr>
          <a:xfrm>
            <a:off x="4552119" y="4666872"/>
            <a:ext cx="2870421" cy="521970"/>
          </a:xfrm>
          <a:prstGeom prst="rect">
            <a:avLst/>
          </a:prstGeom>
          <a:noFill/>
        </p:spPr>
        <p:txBody>
          <a:bodyPr wrap="square" rtlCol="0">
            <a:spAutoFit/>
          </a:bodyPr>
          <a:lstStyle/>
          <a:p>
            <a:r>
              <a:rPr lang="en-US" altLang="zh-CN" sz="2800" dirty="0">
                <a:solidFill>
                  <a:srgbClr val="0070C0"/>
                </a:solidFill>
                <a:latin typeface="Arial" panose="020B0604020202020204" pitchFamily="34" charset="0"/>
                <a:ea typeface="微软雅黑" panose="020B0503020204020204" charset="-122"/>
                <a:cs typeface="Arial" panose="020B0604020202020204" pitchFamily="34" charset="0"/>
              </a:rPr>
              <a:t>05</a:t>
            </a:r>
            <a:r>
              <a:rPr lang="en-US" altLang="zh-CN" sz="28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8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公平</a:t>
            </a:r>
            <a:r>
              <a:rPr lang="zh-CN" altLang="en-US" sz="2800" dirty="0">
                <a:solidFill>
                  <a:srgbClr val="0070C0"/>
                </a:solidFill>
                <a:latin typeface="Times New Roman" panose="02020603050405020304" pitchFamily="18" charset="0"/>
                <a:ea typeface="微软雅黑" panose="020B0503020204020204" charset="-122"/>
                <a:cs typeface="Times New Roman" panose="02020603050405020304" pitchFamily="18" charset="0"/>
              </a:rPr>
              <a:t>性</a:t>
            </a:r>
            <a:endParaRPr lang="zh-CN" altLang="en-US" sz="2800" dirty="0">
              <a:solidFill>
                <a:srgbClr val="0070C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6" name="文本框 55"/>
          <p:cNvSpPr txBox="1"/>
          <p:nvPr/>
        </p:nvSpPr>
        <p:spPr>
          <a:xfrm>
            <a:off x="8624515" y="1168772"/>
            <a:ext cx="2870421" cy="523220"/>
          </a:xfrm>
          <a:prstGeom prst="rect">
            <a:avLst/>
          </a:prstGeom>
          <a:noFill/>
        </p:spPr>
        <p:txBody>
          <a:bodyPr wrap="square" rtlCol="0">
            <a:spAutoFit/>
          </a:bodyPr>
          <a:lstStyle/>
          <a:p>
            <a:r>
              <a:rPr lang="en-US" altLang="zh-CN" sz="2800" dirty="0">
                <a:solidFill>
                  <a:srgbClr val="0070C0"/>
                </a:solidFill>
                <a:latin typeface="微软雅黑" panose="020B0503020204020204" charset="-122"/>
                <a:ea typeface="微软雅黑" panose="020B0503020204020204" charset="-122"/>
                <a:cs typeface="Arial" panose="020B0604020202020204" pitchFamily="34" charset="0"/>
              </a:rPr>
              <a:t>02</a:t>
            </a:r>
            <a:r>
              <a:rPr lang="en-US" altLang="zh-CN" sz="2800" dirty="0">
                <a:solidFill>
                  <a:srgbClr val="0070C0"/>
                </a:solidFill>
                <a:latin typeface="微软雅黑" panose="020B0503020204020204" charset="-122"/>
                <a:ea typeface="微软雅黑" panose="020B0503020204020204" charset="-122"/>
                <a:cs typeface="Times New Roman" panose="02020603050405020304" pitchFamily="18" charset="0"/>
              </a:rPr>
              <a:t>   </a:t>
            </a:r>
            <a:r>
              <a:rPr lang="zh-CN" altLang="en-US" sz="2800" dirty="0">
                <a:solidFill>
                  <a:srgbClr val="0070C0"/>
                </a:solidFill>
                <a:latin typeface="微软雅黑" panose="020B0503020204020204" charset="-122"/>
                <a:ea typeface="微软雅黑" panose="020B0503020204020204" charset="-122"/>
                <a:cs typeface="Times New Roman" panose="02020603050405020304" pitchFamily="18" charset="0"/>
              </a:rPr>
              <a:t>安全性</a:t>
            </a:r>
            <a:endParaRPr lang="zh-CN" altLang="en-US" sz="2800" dirty="0">
              <a:solidFill>
                <a:srgbClr val="0070C0"/>
              </a:solidFill>
              <a:latin typeface="微软雅黑" panose="020B0503020204020204" charset="-122"/>
              <a:ea typeface="微软雅黑" panose="020B0503020204020204" charset="-122"/>
              <a:cs typeface="Times New Roman" panose="02020603050405020304" pitchFamily="18" charset="0"/>
            </a:endParaRPr>
          </a:p>
        </p:txBody>
      </p:sp>
      <p:sp>
        <p:nvSpPr>
          <p:cNvPr id="57" name="文本框 56"/>
          <p:cNvSpPr txBox="1"/>
          <p:nvPr/>
        </p:nvSpPr>
        <p:spPr>
          <a:xfrm>
            <a:off x="8624514" y="2977498"/>
            <a:ext cx="2870421" cy="521970"/>
          </a:xfrm>
          <a:prstGeom prst="rect">
            <a:avLst/>
          </a:prstGeom>
          <a:noFill/>
        </p:spPr>
        <p:txBody>
          <a:bodyPr wrap="square" rtlCol="0">
            <a:spAutoFit/>
          </a:bodyPr>
          <a:lstStyle/>
          <a:p>
            <a:r>
              <a:rPr lang="en-US" altLang="zh-CN" sz="2800" dirty="0">
                <a:solidFill>
                  <a:srgbClr val="0070C0"/>
                </a:solidFill>
                <a:latin typeface="微软雅黑" panose="020B0503020204020204" charset="-122"/>
                <a:ea typeface="微软雅黑" panose="020B0503020204020204" charset="-122"/>
                <a:cs typeface="Arial" panose="020B0604020202020204" pitchFamily="34" charset="0"/>
              </a:rPr>
              <a:t>04</a:t>
            </a:r>
            <a:r>
              <a:rPr lang="en-US" altLang="zh-CN" sz="2800" dirty="0">
                <a:solidFill>
                  <a:srgbClr val="0070C0"/>
                </a:solidFill>
                <a:latin typeface="微软雅黑" panose="020B0503020204020204" charset="-122"/>
                <a:ea typeface="微软雅黑" panose="020B0503020204020204" charset="-122"/>
                <a:cs typeface="Times New Roman" panose="02020603050405020304" pitchFamily="18" charset="0"/>
              </a:rPr>
              <a:t>   </a:t>
            </a:r>
            <a:r>
              <a:rPr lang="zh-CN" altLang="en-US" sz="2800" dirty="0">
                <a:solidFill>
                  <a:srgbClr val="0070C0"/>
                </a:solidFill>
                <a:latin typeface="微软雅黑" panose="020B0503020204020204" charset="-122"/>
                <a:ea typeface="微软雅黑" panose="020B0503020204020204" charset="-122"/>
                <a:cs typeface="Times New Roman" panose="02020603050405020304" pitchFamily="18" charset="0"/>
              </a:rPr>
              <a:t>创新</a:t>
            </a:r>
            <a:r>
              <a:rPr lang="zh-CN" altLang="en-US" sz="2800" dirty="0">
                <a:solidFill>
                  <a:srgbClr val="0070C0"/>
                </a:solidFill>
                <a:latin typeface="微软雅黑" panose="020B0503020204020204" charset="-122"/>
                <a:ea typeface="微软雅黑" panose="020B0503020204020204" charset="-122"/>
                <a:cs typeface="Times New Roman" panose="02020603050405020304" pitchFamily="18" charset="0"/>
              </a:rPr>
              <a:t>性</a:t>
            </a:r>
            <a:endParaRPr lang="zh-CN" altLang="en-US" sz="2800" dirty="0">
              <a:solidFill>
                <a:srgbClr val="0070C0"/>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882595"/>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CECF9"/>
              </a:solidFill>
            </a:endParaRPr>
          </a:p>
        </p:txBody>
      </p:sp>
      <p:sp>
        <p:nvSpPr>
          <p:cNvPr id="26" name="矩形 25"/>
          <p:cNvSpPr/>
          <p:nvPr/>
        </p:nvSpPr>
        <p:spPr>
          <a:xfrm>
            <a:off x="0" y="1148963"/>
            <a:ext cx="12192000" cy="45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rot="5400000">
            <a:off x="632745" y="850601"/>
            <a:ext cx="3035316" cy="1332411"/>
            <a:chOff x="0" y="698863"/>
            <a:chExt cx="3035316" cy="1332411"/>
          </a:xfrm>
          <a:solidFill>
            <a:srgbClr val="3859B8"/>
          </a:solidFill>
        </p:grpSpPr>
        <p:sp>
          <p:nvSpPr>
            <p:cNvPr id="37" name="椭圆 36"/>
            <p:cNvSpPr/>
            <p:nvPr/>
          </p:nvSpPr>
          <p:spPr>
            <a:xfrm>
              <a:off x="1702905" y="698863"/>
              <a:ext cx="1332411" cy="13324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698863"/>
              <a:ext cx="2429691" cy="1332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600" dirty="0">
                <a:latin typeface="Times New Roman" panose="02020603050405020304" pitchFamily="18" charset="0"/>
                <a:ea typeface="微软雅黑" panose="020B0503020204020204" charset="-122"/>
                <a:cs typeface="Times New Roman" panose="02020603050405020304" pitchFamily="18" charset="0"/>
              </a:endParaRPr>
            </a:p>
          </p:txBody>
        </p:sp>
      </p:grpSp>
      <p:sp>
        <p:nvSpPr>
          <p:cNvPr id="2" name="文本框 1"/>
          <p:cNvSpPr txBox="1"/>
          <p:nvPr/>
        </p:nvSpPr>
        <p:spPr>
          <a:xfrm>
            <a:off x="1776692" y="1901970"/>
            <a:ext cx="1228902" cy="830997"/>
          </a:xfrm>
          <a:prstGeom prst="rect">
            <a:avLst/>
          </a:prstGeom>
          <a:noFill/>
        </p:spPr>
        <p:txBody>
          <a:bodyPr wrap="square" rtlCol="0">
            <a:spAutoFit/>
          </a:bodyPr>
          <a:lstStyle/>
          <a:p>
            <a:r>
              <a:rPr lang="en-US" altLang="zh-CN" sz="4800" dirty="0">
                <a:solidFill>
                  <a:schemeClr val="bg1"/>
                </a:solidFill>
                <a:latin typeface="Arial" panose="020B0604020202020204" pitchFamily="34" charset="0"/>
                <a:cs typeface="Arial" panose="020B0604020202020204" pitchFamily="34" charset="0"/>
              </a:rPr>
              <a:t>01</a:t>
            </a:r>
            <a:endParaRPr lang="zh-CN" altLang="en-US" sz="4800" dirty="0">
              <a:solidFill>
                <a:schemeClr val="bg1"/>
              </a:solidFill>
              <a:latin typeface="Arial" panose="020B0604020202020204" pitchFamily="34" charset="0"/>
              <a:cs typeface="Arial" panose="020B0604020202020204" pitchFamily="34" charset="0"/>
            </a:endParaRPr>
          </a:p>
        </p:txBody>
      </p:sp>
      <p:sp>
        <p:nvSpPr>
          <p:cNvPr id="25" name="文本框 24"/>
          <p:cNvSpPr txBox="1"/>
          <p:nvPr/>
        </p:nvSpPr>
        <p:spPr>
          <a:xfrm>
            <a:off x="1157324" y="3315998"/>
            <a:ext cx="3318570" cy="1015663"/>
          </a:xfrm>
          <a:prstGeom prst="rect">
            <a:avLst/>
          </a:prstGeom>
          <a:noFill/>
        </p:spPr>
        <p:txBody>
          <a:bodyPr wrap="square" rtlCol="0">
            <a:spAutoFit/>
          </a:bodyPr>
          <a:lstStyle/>
          <a:p>
            <a:pPr algn="dist"/>
            <a:r>
              <a:rPr lang="zh-CN" altLang="en-US" sz="3600" dirty="0">
                <a:solidFill>
                  <a:srgbClr val="3859B8"/>
                </a:solidFill>
                <a:latin typeface="微软雅黑" panose="020B0503020204020204" charset="-122"/>
                <a:ea typeface="微软雅黑" panose="020B0503020204020204" charset="-122"/>
              </a:rPr>
              <a:t>药品基本信息</a:t>
            </a:r>
            <a:endParaRPr lang="en-US" altLang="zh-CN" sz="3600" dirty="0">
              <a:solidFill>
                <a:srgbClr val="3859B8"/>
              </a:solidFill>
              <a:latin typeface="微软雅黑" panose="020B0503020204020204" charset="-122"/>
              <a:ea typeface="微软雅黑" panose="020B0503020204020204" charset="-122"/>
            </a:endParaRPr>
          </a:p>
          <a:p>
            <a:r>
              <a:rPr lang="en-US" altLang="zh-CN" sz="2400" dirty="0">
                <a:solidFill>
                  <a:schemeClr val="accent1">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rPr>
              <a:t>Basic Information</a:t>
            </a:r>
            <a:endParaRPr lang="zh-CN" altLang="en-US" sz="2400" dirty="0">
              <a:solidFill>
                <a:schemeClr val="accent1">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5730213" y="1420576"/>
            <a:ext cx="1050608" cy="1072159"/>
          </a:xfrm>
          <a:prstGeom prst="rect">
            <a:avLst/>
          </a:prstGeom>
        </p:spPr>
      </p:pic>
      <p:sp>
        <p:nvSpPr>
          <p:cNvPr id="33" name="文本框 32"/>
          <p:cNvSpPr txBox="1"/>
          <p:nvPr/>
        </p:nvSpPr>
        <p:spPr>
          <a:xfrm>
            <a:off x="6573750" y="2166859"/>
            <a:ext cx="6094674" cy="2951898"/>
          </a:xfrm>
          <a:prstGeom prst="rect">
            <a:avLst/>
          </a:prstGeom>
          <a:noFill/>
        </p:spPr>
        <p:txBody>
          <a:bodyPr wrap="square">
            <a:spAutoFit/>
          </a:bodyPr>
          <a:lstStyle/>
          <a:p>
            <a:pPr>
              <a:lnSpc>
                <a:spcPct val="150000"/>
              </a:lnSpc>
            </a:pPr>
            <a:r>
              <a:rPr lang="zh-CN" altLang="en-US" sz="1800" b="1" dirty="0">
                <a:solidFill>
                  <a:schemeClr val="tx1">
                    <a:lumMod val="65000"/>
                    <a:lumOff val="35000"/>
                  </a:schemeClr>
                </a:solidFill>
                <a:latin typeface="微软雅黑" panose="020B0503020204020204" charset="-122"/>
                <a:ea typeface="微软雅黑" panose="020B0503020204020204" charset="-122"/>
              </a:rPr>
              <a:t>通用名：</a:t>
            </a:r>
            <a:r>
              <a:rPr lang="zh-CN" altLang="en-US" sz="1800" b="1" dirty="0">
                <a:solidFill>
                  <a:srgbClr val="4E7AC5"/>
                </a:solidFill>
                <a:latin typeface="微软雅黑" panose="020B0503020204020204" charset="-122"/>
                <a:ea typeface="微软雅黑" panose="020B0503020204020204" charset="-122"/>
                <a:sym typeface="+mn-ea"/>
              </a:rPr>
              <a:t>利妥昔单抗注射液</a:t>
            </a:r>
            <a:endParaRPr lang="zh-CN" altLang="en-US" sz="1800" b="1" dirty="0">
              <a:solidFill>
                <a:srgbClr val="4E7AC5"/>
              </a:solidFill>
              <a:latin typeface="微软雅黑" panose="020B0503020204020204" charset="-122"/>
              <a:ea typeface="微软雅黑" panose="020B0503020204020204" charset="-122"/>
              <a:sym typeface="+mn-ea"/>
            </a:endParaRPr>
          </a:p>
          <a:p>
            <a:pP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sym typeface="+mn-ea"/>
              </a:rPr>
              <a:t>注册规格：</a:t>
            </a:r>
            <a:r>
              <a:rPr lang="en-US" altLang="zh-CN" b="1" dirty="0">
                <a:solidFill>
                  <a:srgbClr val="4E7AC5"/>
                </a:solidFill>
                <a:latin typeface="微软雅黑" panose="020B0503020204020204" charset="-122"/>
                <a:ea typeface="微软雅黑" panose="020B0503020204020204" charset="-122"/>
                <a:sym typeface="+mn-ea"/>
              </a:rPr>
              <a:t>500mg/50ml</a:t>
            </a:r>
            <a:r>
              <a:rPr lang="zh-CN" altLang="en-US" b="1" dirty="0">
                <a:solidFill>
                  <a:srgbClr val="4E7AC5"/>
                </a:solidFill>
                <a:latin typeface="微软雅黑" panose="020B0503020204020204" charset="-122"/>
                <a:ea typeface="微软雅黑" panose="020B0503020204020204" charset="-122"/>
                <a:sym typeface="+mn-ea"/>
              </a:rPr>
              <a:t>； </a:t>
            </a:r>
            <a:r>
              <a:rPr lang="en-US" altLang="zh-CN" b="1" dirty="0">
                <a:solidFill>
                  <a:srgbClr val="4E7AC5"/>
                </a:solidFill>
                <a:latin typeface="微软雅黑" panose="020B0503020204020204" charset="-122"/>
                <a:ea typeface="微软雅黑" panose="020B0503020204020204" charset="-122"/>
                <a:sym typeface="+mn-ea"/>
              </a:rPr>
              <a:t>100mg/10ml</a:t>
            </a:r>
            <a:endParaRPr lang="en-US" altLang="zh-CN" b="1" dirty="0">
              <a:solidFill>
                <a:srgbClr val="4E7AC5"/>
              </a:solidFill>
              <a:latin typeface="微软雅黑" panose="020B0503020204020204" charset="-122"/>
              <a:ea typeface="微软雅黑" panose="020B0503020204020204" charset="-122"/>
              <a:sym typeface="+mn-ea"/>
            </a:endParaRPr>
          </a:p>
          <a:p>
            <a:pP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sym typeface="+mn-ea"/>
              </a:rPr>
              <a:t>中国大陆首次上市时间：</a:t>
            </a:r>
            <a:r>
              <a:rPr lang="en-US" altLang="zh-CN" b="1" dirty="0">
                <a:solidFill>
                  <a:srgbClr val="4E7AC5"/>
                </a:solidFill>
                <a:latin typeface="微软雅黑" panose="020B0503020204020204" charset="-122"/>
                <a:ea typeface="微软雅黑" panose="020B0503020204020204" charset="-122"/>
                <a:sym typeface="+mn-ea"/>
              </a:rPr>
              <a:t>2000</a:t>
            </a:r>
            <a:r>
              <a:rPr lang="zh-CN" altLang="en-US" b="1" dirty="0">
                <a:solidFill>
                  <a:srgbClr val="4E7AC5"/>
                </a:solidFill>
                <a:latin typeface="微软雅黑" panose="020B0503020204020204" charset="-122"/>
                <a:ea typeface="微软雅黑" panose="020B0503020204020204" charset="-122"/>
                <a:sym typeface="+mn-ea"/>
              </a:rPr>
              <a:t>年</a:t>
            </a:r>
            <a:r>
              <a:rPr lang="en-US" altLang="zh-CN" b="1" dirty="0">
                <a:solidFill>
                  <a:srgbClr val="4E7AC5"/>
                </a:solidFill>
                <a:latin typeface="微软雅黑" panose="020B0503020204020204" charset="-122"/>
                <a:ea typeface="微软雅黑" panose="020B0503020204020204" charset="-122"/>
                <a:sym typeface="+mn-ea"/>
              </a:rPr>
              <a:t>4</a:t>
            </a:r>
            <a:r>
              <a:rPr lang="zh-CN" altLang="en-US" b="1" dirty="0">
                <a:solidFill>
                  <a:srgbClr val="4E7AC5"/>
                </a:solidFill>
                <a:latin typeface="微软雅黑" panose="020B0503020204020204" charset="-122"/>
                <a:ea typeface="微软雅黑" panose="020B0503020204020204" charset="-122"/>
                <a:sym typeface="+mn-ea"/>
              </a:rPr>
              <a:t>月</a:t>
            </a:r>
            <a:endParaRPr lang="en-US" altLang="zh-CN" b="1" dirty="0">
              <a:solidFill>
                <a:srgbClr val="4E7AC5"/>
              </a:solidFill>
              <a:latin typeface="微软雅黑" panose="020B0503020204020204" charset="-122"/>
              <a:ea typeface="微软雅黑" panose="020B0503020204020204" charset="-122"/>
              <a:sym typeface="+mn-ea"/>
            </a:endParaRPr>
          </a:p>
          <a:p>
            <a:pP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sym typeface="+mn-ea"/>
              </a:rPr>
              <a:t>目前大陆地区同通用名药品的上市情况：</a:t>
            </a:r>
            <a:r>
              <a:rPr lang="zh-CN" altLang="en-US" b="1" dirty="0">
                <a:solidFill>
                  <a:srgbClr val="4E7AC5"/>
                </a:solidFill>
                <a:latin typeface="微软雅黑" panose="020B0503020204020204" charset="-122"/>
                <a:ea typeface="微软雅黑" panose="020B0503020204020204" charset="-122"/>
                <a:sym typeface="+mn-ea"/>
              </a:rPr>
              <a:t>共</a:t>
            </a:r>
            <a:r>
              <a:rPr lang="en-US" altLang="zh-CN" b="1" dirty="0">
                <a:solidFill>
                  <a:srgbClr val="4E7AC5"/>
                </a:solidFill>
                <a:latin typeface="微软雅黑" panose="020B0503020204020204" charset="-122"/>
                <a:ea typeface="微软雅黑" panose="020B0503020204020204" charset="-122"/>
                <a:sym typeface="+mn-ea"/>
              </a:rPr>
              <a:t>3</a:t>
            </a:r>
            <a:r>
              <a:rPr lang="zh-CN" altLang="en-US" b="1" dirty="0">
                <a:solidFill>
                  <a:srgbClr val="4E7AC5"/>
                </a:solidFill>
                <a:latin typeface="微软雅黑" panose="020B0503020204020204" charset="-122"/>
                <a:ea typeface="微软雅黑" panose="020B0503020204020204" charset="-122"/>
                <a:sym typeface="+mn-ea"/>
              </a:rPr>
              <a:t>家</a:t>
            </a:r>
            <a:endParaRPr lang="zh-CN" altLang="en-US" b="1" dirty="0">
              <a:solidFill>
                <a:srgbClr val="4E7AC5"/>
              </a:solidFill>
              <a:latin typeface="微软雅黑" panose="020B0503020204020204" charset="-122"/>
              <a:ea typeface="微软雅黑" panose="020B0503020204020204" charset="-122"/>
              <a:sym typeface="+mn-ea"/>
            </a:endParaRPr>
          </a:p>
          <a:p>
            <a:pP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全球首个上市国家</a:t>
            </a:r>
            <a:r>
              <a:rPr lang="en-US" altLang="zh-CN" b="1" dirty="0">
                <a:solidFill>
                  <a:schemeClr val="tx1">
                    <a:lumMod val="65000"/>
                    <a:lumOff val="35000"/>
                  </a:schemeClr>
                </a:solidFill>
                <a:latin typeface="微软雅黑" panose="020B0503020204020204" charset="-122"/>
                <a:ea typeface="微软雅黑" panose="020B0503020204020204" charset="-122"/>
                <a:sym typeface="+mn-ea"/>
              </a:rPr>
              <a:t>/</a:t>
            </a:r>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地区及上市时间：</a:t>
            </a:r>
            <a:r>
              <a:rPr lang="zh-CN" altLang="en-US" b="1" dirty="0">
                <a:solidFill>
                  <a:srgbClr val="4E7AC5"/>
                </a:solidFill>
                <a:latin typeface="微软雅黑" panose="020B0503020204020204" charset="-122"/>
                <a:ea typeface="微软雅黑" panose="020B0503020204020204" charset="-122"/>
                <a:sym typeface="+mn-ea"/>
              </a:rPr>
              <a:t>美国 </a:t>
            </a:r>
            <a:r>
              <a:rPr lang="en-US" altLang="zh-CN" b="1" dirty="0">
                <a:solidFill>
                  <a:srgbClr val="4E7AC5"/>
                </a:solidFill>
                <a:latin typeface="微软雅黑" panose="020B0503020204020204" charset="-122"/>
                <a:ea typeface="微软雅黑" panose="020B0503020204020204" charset="-122"/>
                <a:sym typeface="+mn-ea"/>
              </a:rPr>
              <a:t>1997</a:t>
            </a:r>
            <a:r>
              <a:rPr lang="zh-CN" altLang="en-US" b="1" dirty="0">
                <a:solidFill>
                  <a:srgbClr val="4E7AC5"/>
                </a:solidFill>
                <a:latin typeface="微软雅黑" panose="020B0503020204020204" charset="-122"/>
                <a:ea typeface="微软雅黑" panose="020B0503020204020204" charset="-122"/>
                <a:sym typeface="+mn-ea"/>
              </a:rPr>
              <a:t>年 </a:t>
            </a:r>
            <a:endParaRPr lang="en-US" altLang="zh-CN" b="1" dirty="0">
              <a:solidFill>
                <a:srgbClr val="4E7AC5"/>
              </a:solidFill>
              <a:latin typeface="微软雅黑" panose="020B0503020204020204" charset="-122"/>
              <a:ea typeface="微软雅黑" panose="020B0503020204020204" charset="-122"/>
              <a:sym typeface="+mn-ea"/>
            </a:endParaRPr>
          </a:p>
          <a:p>
            <a:pP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sym typeface="+mn-ea"/>
              </a:rPr>
              <a:t>是否为</a:t>
            </a:r>
            <a:r>
              <a:rPr lang="en-US" altLang="zh-CN" b="1" dirty="0">
                <a:solidFill>
                  <a:schemeClr val="tx1">
                    <a:lumMod val="65000"/>
                    <a:lumOff val="35000"/>
                  </a:schemeClr>
                </a:solidFill>
                <a:latin typeface="微软雅黑" panose="020B0503020204020204" charset="-122"/>
                <a:ea typeface="微软雅黑" panose="020B0503020204020204" charset="-122"/>
                <a:sym typeface="+mn-ea"/>
              </a:rPr>
              <a:t>OTC</a:t>
            </a:r>
            <a:r>
              <a:rPr lang="zh-CN" altLang="en-US" b="1" dirty="0">
                <a:solidFill>
                  <a:schemeClr val="tx1">
                    <a:lumMod val="65000"/>
                    <a:lumOff val="35000"/>
                  </a:schemeClr>
                </a:solidFill>
                <a:latin typeface="微软雅黑" panose="020B0503020204020204" charset="-122"/>
                <a:ea typeface="微软雅黑" panose="020B0503020204020204" charset="-122"/>
                <a:sym typeface="+mn-ea"/>
              </a:rPr>
              <a:t>药品：</a:t>
            </a:r>
            <a:r>
              <a:rPr lang="zh-CN" altLang="en-US" b="1" dirty="0">
                <a:solidFill>
                  <a:srgbClr val="4E7AC5"/>
                </a:solidFill>
                <a:latin typeface="微软雅黑" panose="020B0503020204020204" charset="-122"/>
                <a:ea typeface="微软雅黑" panose="020B0503020204020204" charset="-122"/>
                <a:sym typeface="+mn-ea"/>
              </a:rPr>
              <a:t>否</a:t>
            </a:r>
            <a:endParaRPr lang="zh-CN" altLang="en-US" b="1" dirty="0">
              <a:solidFill>
                <a:srgbClr val="4E7AC5"/>
              </a:solidFill>
              <a:latin typeface="微软雅黑" panose="020B0503020204020204" charset="-122"/>
              <a:ea typeface="微软雅黑" panose="020B0503020204020204" charset="-122"/>
              <a:sym typeface="+mn-ea"/>
            </a:endParaRPr>
          </a:p>
          <a:p>
            <a:pP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参照药品建议：</a:t>
            </a:r>
            <a:r>
              <a:rPr lang="zh-CN" altLang="en-US" b="1" dirty="0">
                <a:solidFill>
                  <a:srgbClr val="4E7AC5"/>
                </a:solidFill>
                <a:latin typeface="微软雅黑" panose="020B0503020204020204" charset="-122"/>
                <a:ea typeface="微软雅黑" panose="020B0503020204020204" charset="-122"/>
                <a:sym typeface="+mn-ea"/>
              </a:rPr>
              <a:t>托珠单抗（雅美罗）</a:t>
            </a:r>
            <a:endParaRPr lang="zh-CN" altLang="en-US" b="1" dirty="0">
              <a:solidFill>
                <a:srgbClr val="4E7AC5"/>
              </a:solidFill>
              <a:latin typeface="微软雅黑" panose="020B0503020204020204" charset="-122"/>
              <a:ea typeface="微软雅黑" panose="020B050302020402020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78902" y="0"/>
            <a:ext cx="11669254" cy="6850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690221" y="448895"/>
            <a:ext cx="2834071" cy="584775"/>
          </a:xfrm>
          <a:prstGeom prst="rect">
            <a:avLst/>
          </a:prstGeom>
          <a:noFill/>
        </p:spPr>
        <p:txBody>
          <a:bodyPr wrap="square" rtlCol="0">
            <a:spAutoFit/>
          </a:bodyPr>
          <a:lstStyle/>
          <a:p>
            <a:pPr algn="dist"/>
            <a:r>
              <a:rPr lang="zh-CN" altLang="en-US" sz="3200" dirty="0">
                <a:solidFill>
                  <a:srgbClr val="3859B8"/>
                </a:solidFill>
                <a:latin typeface="微软雅黑" panose="020B0503020204020204" charset="-122"/>
                <a:ea typeface="微软雅黑" panose="020B0503020204020204" charset="-122"/>
              </a:rPr>
              <a:t>药品基本信息</a:t>
            </a:r>
            <a:endParaRPr lang="en-US" altLang="zh-CN" sz="3200" dirty="0">
              <a:solidFill>
                <a:srgbClr val="3859B8"/>
              </a:solidFill>
              <a:latin typeface="微软雅黑" panose="020B0503020204020204" charset="-122"/>
              <a:ea typeface="微软雅黑" panose="020B0503020204020204" charset="-122"/>
            </a:endParaRPr>
          </a:p>
        </p:txBody>
      </p:sp>
      <p:grpSp>
        <p:nvGrpSpPr>
          <p:cNvPr id="11" name="组合 10"/>
          <p:cNvGrpSpPr/>
          <p:nvPr/>
        </p:nvGrpSpPr>
        <p:grpSpPr>
          <a:xfrm>
            <a:off x="0" y="404913"/>
            <a:ext cx="1304014" cy="628757"/>
            <a:chOff x="0" y="698863"/>
            <a:chExt cx="3035316" cy="1332411"/>
          </a:xfrm>
          <a:solidFill>
            <a:srgbClr val="3859B8"/>
          </a:solidFill>
        </p:grpSpPr>
        <p:sp>
          <p:nvSpPr>
            <p:cNvPr id="12" name="椭圆 11"/>
            <p:cNvSpPr/>
            <p:nvPr/>
          </p:nvSpPr>
          <p:spPr>
            <a:xfrm>
              <a:off x="1702905" y="698863"/>
              <a:ext cx="1332411" cy="13324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98863"/>
              <a:ext cx="2429691" cy="1332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600" dirty="0">
                <a:latin typeface="Times New Roman" panose="02020603050405020304" pitchFamily="18" charset="0"/>
                <a:ea typeface="微软雅黑" panose="020B0503020204020204" charset="-122"/>
                <a:cs typeface="Times New Roman" panose="02020603050405020304" pitchFamily="18" charset="0"/>
              </a:endParaRPr>
            </a:p>
          </p:txBody>
        </p:sp>
      </p:grpSp>
      <p:sp>
        <p:nvSpPr>
          <p:cNvPr id="3" name="文本框 2"/>
          <p:cNvSpPr txBox="1"/>
          <p:nvPr/>
        </p:nvSpPr>
        <p:spPr>
          <a:xfrm>
            <a:off x="521914" y="457681"/>
            <a:ext cx="715617" cy="523220"/>
          </a:xfrm>
          <a:prstGeom prst="rect">
            <a:avLst/>
          </a:prstGeom>
          <a:noFill/>
        </p:spPr>
        <p:txBody>
          <a:bodyPr wrap="square" rtlCol="0">
            <a:spAutoFit/>
          </a:bodyPr>
          <a:lstStyle/>
          <a:p>
            <a:r>
              <a:rPr lang="en-US" altLang="zh-CN" sz="2800" dirty="0">
                <a:solidFill>
                  <a:schemeClr val="bg1"/>
                </a:solidFill>
                <a:latin typeface="Arial" panose="020B0604020202020204" pitchFamily="34" charset="0"/>
                <a:cs typeface="Arial" panose="020B0604020202020204" pitchFamily="34" charset="0"/>
              </a:rPr>
              <a:t>0 1</a:t>
            </a:r>
            <a:endParaRPr lang="zh-CN" altLang="en-US" sz="2800" dirty="0">
              <a:solidFill>
                <a:schemeClr val="bg1"/>
              </a:solidFill>
              <a:latin typeface="Arial" panose="020B0604020202020204" pitchFamily="34" charset="0"/>
              <a:cs typeface="Arial" panose="020B0604020202020204" pitchFamily="34" charset="0"/>
            </a:endParaRPr>
          </a:p>
        </p:txBody>
      </p:sp>
      <p:pic>
        <p:nvPicPr>
          <p:cNvPr id="16" name="picture 26"/>
          <p:cNvPicPr>
            <a:picLocks noChangeAspect="1"/>
          </p:cNvPicPr>
          <p:nvPr/>
        </p:nvPicPr>
        <p:blipFill>
          <a:blip r:embed="rId1"/>
          <a:stretch>
            <a:fillRect/>
          </a:stretch>
        </p:blipFill>
        <p:spPr>
          <a:xfrm rot="21600000">
            <a:off x="698055" y="1751628"/>
            <a:ext cx="548239" cy="548239"/>
          </a:xfrm>
          <a:prstGeom prst="rect">
            <a:avLst/>
          </a:prstGeom>
        </p:spPr>
      </p:pic>
      <p:pic>
        <p:nvPicPr>
          <p:cNvPr id="17" name="picture 25"/>
          <p:cNvPicPr>
            <a:picLocks noChangeAspect="1"/>
          </p:cNvPicPr>
          <p:nvPr/>
        </p:nvPicPr>
        <p:blipFill>
          <a:blip r:embed="rId1"/>
          <a:stretch>
            <a:fillRect/>
          </a:stretch>
        </p:blipFill>
        <p:spPr>
          <a:xfrm rot="21600000">
            <a:off x="698055" y="3511700"/>
            <a:ext cx="589678" cy="589676"/>
          </a:xfrm>
          <a:prstGeom prst="rect">
            <a:avLst/>
          </a:prstGeom>
        </p:spPr>
      </p:pic>
      <p:pic>
        <p:nvPicPr>
          <p:cNvPr id="18" name="picture 23"/>
          <p:cNvPicPr>
            <a:picLocks noChangeAspect="1"/>
          </p:cNvPicPr>
          <p:nvPr/>
        </p:nvPicPr>
        <p:blipFill>
          <a:blip r:embed="rId1"/>
          <a:stretch>
            <a:fillRect/>
          </a:stretch>
        </p:blipFill>
        <p:spPr>
          <a:xfrm rot="21600000">
            <a:off x="631119" y="5015577"/>
            <a:ext cx="615178" cy="615178"/>
          </a:xfrm>
          <a:prstGeom prst="rect">
            <a:avLst/>
          </a:prstGeom>
        </p:spPr>
      </p:pic>
      <p:sp>
        <p:nvSpPr>
          <p:cNvPr id="4" name="文本框 3"/>
          <p:cNvSpPr txBox="1"/>
          <p:nvPr/>
        </p:nvSpPr>
        <p:spPr>
          <a:xfrm>
            <a:off x="1530743" y="1194237"/>
            <a:ext cx="970059" cy="369332"/>
          </a:xfrm>
          <a:prstGeom prst="rect">
            <a:avLst/>
          </a:prstGeom>
          <a:noFill/>
        </p:spPr>
        <p:txBody>
          <a:bodyPr wrap="square" rtlCol="0">
            <a:spAutoFit/>
          </a:bodyPr>
          <a:lstStyle/>
          <a:p>
            <a:pPr algn="dist"/>
            <a:r>
              <a:rPr lang="zh-CN" altLang="en-US" b="1" dirty="0">
                <a:solidFill>
                  <a:srgbClr val="4E7AC5"/>
                </a:solidFill>
                <a:latin typeface="微软雅黑" panose="020B0503020204020204" charset="-122"/>
                <a:ea typeface="微软雅黑" panose="020B0503020204020204" charset="-122"/>
              </a:rPr>
              <a:t>适应症</a:t>
            </a:r>
            <a:endParaRPr lang="zh-CN" altLang="en-US" b="1" dirty="0">
              <a:solidFill>
                <a:srgbClr val="4E7AC5"/>
              </a:solidFill>
              <a:latin typeface="微软雅黑" panose="020B0503020204020204" charset="-122"/>
              <a:ea typeface="微软雅黑" panose="020B0503020204020204" charset="-122"/>
            </a:endParaRPr>
          </a:p>
        </p:txBody>
      </p:sp>
      <p:pic>
        <p:nvPicPr>
          <p:cNvPr id="21" name="picture 28"/>
          <p:cNvPicPr>
            <a:picLocks noChangeAspect="1"/>
          </p:cNvPicPr>
          <p:nvPr/>
        </p:nvPicPr>
        <p:blipFill>
          <a:blip r:embed="rId2"/>
          <a:stretch>
            <a:fillRect/>
          </a:stretch>
        </p:blipFill>
        <p:spPr>
          <a:xfrm rot="21600000">
            <a:off x="1606480" y="1563570"/>
            <a:ext cx="532302" cy="25498"/>
          </a:xfrm>
          <a:prstGeom prst="rect">
            <a:avLst/>
          </a:prstGeom>
        </p:spPr>
      </p:pic>
      <p:pic>
        <p:nvPicPr>
          <p:cNvPr id="22" name="picture 28"/>
          <p:cNvPicPr>
            <a:picLocks noChangeAspect="1"/>
          </p:cNvPicPr>
          <p:nvPr/>
        </p:nvPicPr>
        <p:blipFill>
          <a:blip r:embed="rId2"/>
          <a:stretch>
            <a:fillRect/>
          </a:stretch>
        </p:blipFill>
        <p:spPr>
          <a:xfrm rot="21600000">
            <a:off x="1665449" y="3909330"/>
            <a:ext cx="532302" cy="25498"/>
          </a:xfrm>
          <a:prstGeom prst="rect">
            <a:avLst/>
          </a:prstGeom>
        </p:spPr>
      </p:pic>
      <p:pic>
        <p:nvPicPr>
          <p:cNvPr id="23" name="picture 28"/>
          <p:cNvPicPr>
            <a:picLocks noChangeAspect="1"/>
          </p:cNvPicPr>
          <p:nvPr/>
        </p:nvPicPr>
        <p:blipFill>
          <a:blip r:embed="rId2"/>
          <a:stretch>
            <a:fillRect/>
          </a:stretch>
        </p:blipFill>
        <p:spPr>
          <a:xfrm rot="21600000">
            <a:off x="1606480" y="5045218"/>
            <a:ext cx="532302" cy="25498"/>
          </a:xfrm>
          <a:prstGeom prst="rect">
            <a:avLst/>
          </a:prstGeom>
        </p:spPr>
      </p:pic>
      <p:sp>
        <p:nvSpPr>
          <p:cNvPr id="24" name="文本框 23"/>
          <p:cNvSpPr txBox="1"/>
          <p:nvPr/>
        </p:nvSpPr>
        <p:spPr>
          <a:xfrm>
            <a:off x="1566336" y="3492899"/>
            <a:ext cx="3696544" cy="369332"/>
          </a:xfrm>
          <a:prstGeom prst="rect">
            <a:avLst/>
          </a:prstGeom>
          <a:noFill/>
        </p:spPr>
        <p:txBody>
          <a:bodyPr wrap="square" rtlCol="0">
            <a:spAutoFit/>
          </a:bodyPr>
          <a:lstStyle/>
          <a:p>
            <a:pPr algn="dist"/>
            <a:r>
              <a:rPr lang="zh-CN" altLang="en-US" b="1" dirty="0">
                <a:solidFill>
                  <a:srgbClr val="4E7AC5"/>
                </a:solidFill>
                <a:latin typeface="微软雅黑" panose="020B0503020204020204" charset="-122"/>
                <a:ea typeface="微软雅黑" panose="020B0503020204020204" charset="-122"/>
              </a:rPr>
              <a:t>疾病基本情况（仅</a:t>
            </a:r>
            <a:r>
              <a:rPr lang="en-US" altLang="zh-CN" b="1" dirty="0">
                <a:solidFill>
                  <a:srgbClr val="4E7AC5"/>
                </a:solidFill>
                <a:latin typeface="微软雅黑" panose="020B0503020204020204" charset="-122"/>
                <a:ea typeface="微软雅黑" panose="020B0503020204020204" charset="-122"/>
              </a:rPr>
              <a:t>RA</a:t>
            </a:r>
            <a:r>
              <a:rPr lang="zh-CN" altLang="en-US" b="1" dirty="0">
                <a:solidFill>
                  <a:srgbClr val="4E7AC5"/>
                </a:solidFill>
                <a:latin typeface="微软雅黑" panose="020B0503020204020204" charset="-122"/>
                <a:ea typeface="微软雅黑" panose="020B0503020204020204" charset="-122"/>
              </a:rPr>
              <a:t>适应症）</a:t>
            </a:r>
            <a:endParaRPr lang="zh-CN" altLang="en-US" b="1" dirty="0">
              <a:solidFill>
                <a:srgbClr val="4E7AC5"/>
              </a:solidFill>
              <a:latin typeface="微软雅黑" panose="020B0503020204020204" charset="-122"/>
              <a:ea typeface="微软雅黑" panose="020B0503020204020204" charset="-122"/>
            </a:endParaRPr>
          </a:p>
        </p:txBody>
      </p:sp>
      <p:sp>
        <p:nvSpPr>
          <p:cNvPr id="28" name="文本框 27"/>
          <p:cNvSpPr txBox="1"/>
          <p:nvPr/>
        </p:nvSpPr>
        <p:spPr>
          <a:xfrm>
            <a:off x="1524900" y="4643639"/>
            <a:ext cx="1200647" cy="369332"/>
          </a:xfrm>
          <a:prstGeom prst="rect">
            <a:avLst/>
          </a:prstGeom>
          <a:noFill/>
        </p:spPr>
        <p:txBody>
          <a:bodyPr wrap="square" rtlCol="0">
            <a:spAutoFit/>
          </a:bodyPr>
          <a:lstStyle/>
          <a:p>
            <a:pPr algn="dist"/>
            <a:r>
              <a:rPr lang="zh-CN" altLang="en-US" b="1" dirty="0">
                <a:solidFill>
                  <a:srgbClr val="4E7AC5"/>
                </a:solidFill>
                <a:latin typeface="微软雅黑" panose="020B0503020204020204" charset="-122"/>
                <a:ea typeface="微软雅黑" panose="020B0503020204020204" charset="-122"/>
              </a:rPr>
              <a:t>用法用量</a:t>
            </a:r>
            <a:endParaRPr lang="zh-CN" altLang="en-US" b="1" dirty="0">
              <a:solidFill>
                <a:srgbClr val="4E7AC5"/>
              </a:solidFill>
              <a:latin typeface="微软雅黑" panose="020B0503020204020204" charset="-122"/>
              <a:ea typeface="微软雅黑" panose="020B0503020204020204" charset="-122"/>
            </a:endParaRPr>
          </a:p>
        </p:txBody>
      </p:sp>
      <p:sp>
        <p:nvSpPr>
          <p:cNvPr id="29" name="文本框 28"/>
          <p:cNvSpPr txBox="1"/>
          <p:nvPr/>
        </p:nvSpPr>
        <p:spPr>
          <a:xfrm>
            <a:off x="1524900" y="1607693"/>
            <a:ext cx="9578529" cy="1815882"/>
          </a:xfrm>
          <a:prstGeom prst="rect">
            <a:avLst/>
          </a:prstGeom>
          <a:noFill/>
        </p:spPr>
        <p:txBody>
          <a:bodyPr wrap="square">
            <a:spAutoFit/>
          </a:bodyPr>
          <a:lstStyle/>
          <a:p>
            <a:pPr defTabSz="1912620"/>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非霍奇金淋巴瘤</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已在国家医保</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先前未经治疗的</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CD20 </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阳性</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III-IV </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期滤泡性非霍奇金淋巴瘤，患者应与化疗联合使用。初治滤泡性淋巴瘤</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(FL)</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患者经利妥昔单抗联合化疗后达完全或部分缓解后的单药维持治疗，复发或化疗耐药的滤泡淋巴瘤。</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CD20 </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阳性弥漫大</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B</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细胞性非霍奇金淋巴瘤</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(DLBCL)</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应与标准</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CHOP </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化疗</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环磷酰胺、阿霉素、长春新碱、强的松</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)8 </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个周期联合治疗。</a:t>
            </a:r>
            <a:endPar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endParaRPr>
          </a:p>
          <a:p>
            <a:pPr defTabSz="1912620"/>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慢性淋巴细胞白血病</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不在国家医保</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与氟达拉滨和环磷酰胺</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(FC)</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联合，治疗先前未经治疗或复发性</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难治性慢性淋巴细胞白血病</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(CLL)</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患者</a:t>
            </a:r>
            <a:endPar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endParaRPr>
          </a:p>
          <a:p>
            <a:pPr defTabSz="1912620"/>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类风湿关节炎（</a:t>
            </a:r>
            <a:r>
              <a:rPr lang="en-US" altLang="zh-CN"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RA</a:t>
            </a:r>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拟申请纳入国家医保</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 </a:t>
            </a:r>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与甲氨蝶呤联合，用于一种及以上</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TNF-α</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抑制治疗不佳的中重度活动性</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RA</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成人患者</a:t>
            </a:r>
            <a:endPar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30" name="文本框 29"/>
          <p:cNvSpPr txBox="1"/>
          <p:nvPr/>
        </p:nvSpPr>
        <p:spPr>
          <a:xfrm>
            <a:off x="1566336" y="3986200"/>
            <a:ext cx="9463841" cy="523220"/>
          </a:xfrm>
          <a:prstGeom prst="rect">
            <a:avLst/>
          </a:prstGeom>
          <a:noFill/>
        </p:spPr>
        <p:txBody>
          <a:bodyPr wrap="square">
            <a:spAutoFit/>
          </a:bodyPr>
          <a:lstStyle/>
          <a:p>
            <a:pPr defTabSz="1912620"/>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中国大陆类风湿关节炎（</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RA</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）发病率</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 0.42%</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，总患病人群：约</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500</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万人</a:t>
            </a:r>
            <a:r>
              <a:rPr lang="en-US" altLang="zh-CN" sz="1400" b="1" baseline="30000"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[1]</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；随着病程的延长，残疾及功能受限发生率升高； </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RA</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不仅造成患者身体机能、生活质量和社会参与度下降，也给患者家庭和社会带来巨大经济负担。</a:t>
            </a:r>
            <a:endPar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32" name="文本框 31"/>
          <p:cNvSpPr txBox="1"/>
          <p:nvPr/>
        </p:nvSpPr>
        <p:spPr>
          <a:xfrm>
            <a:off x="1524900" y="5098847"/>
            <a:ext cx="9463841" cy="954107"/>
          </a:xfrm>
          <a:prstGeom prst="rect">
            <a:avLst/>
          </a:prstGeom>
          <a:noFill/>
        </p:spPr>
        <p:txBody>
          <a:bodyPr wrap="square">
            <a:spAutoFit/>
          </a:bodyPr>
          <a:lstStyle/>
          <a:p>
            <a:pPr defTabSz="1912620"/>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非霍奇金淋巴瘤：</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初治</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375mg/</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 ㎡ </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BSA</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22</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天内给药</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4</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次；联合化疗每疗程</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375mg/</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BSA</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8</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疗程</a:t>
            </a:r>
            <a:endPar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endParaRPr>
          </a:p>
          <a:p>
            <a:pPr defTabSz="1912620"/>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慢性淋巴细胞白血病：</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联合</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FC</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化疗，</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28</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天一疗程，共计</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6</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个疗程，第一疗程</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375mg/</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 ㎡ </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BSA</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，后续</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500mg/</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 ㎡ </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BSA</a:t>
            </a:r>
            <a:endPar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endParaRPr>
          </a:p>
          <a:p>
            <a:pPr defTabSz="1912620"/>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类风湿关节炎（</a:t>
            </a:r>
            <a:r>
              <a:rPr lang="en-US" altLang="zh-CN"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RA</a:t>
            </a:r>
            <a:r>
              <a:rPr lang="zh-CN" altLang="en-US" sz="1400" b="1" dirty="0">
                <a:solidFill>
                  <a:schemeClr val="accent5"/>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一个疗程包括两次静脉注射，每次</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1000mg</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，间隔两周；应在前一疗程后</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24</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周评价是否需要进一步治疗。若需接受后续疗程治疗，其间隔应不短于</a:t>
            </a:r>
            <a:r>
              <a:rPr lang="en-US" altLang="zh-CN"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16 </a:t>
            </a:r>
            <a:r>
              <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rPr>
              <a:t>周。</a:t>
            </a:r>
            <a:endParaRPr lang="zh-CN" altLang="en-US" sz="14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26" name="文本框 25"/>
          <p:cNvSpPr txBox="1"/>
          <p:nvPr/>
        </p:nvSpPr>
        <p:spPr>
          <a:xfrm>
            <a:off x="328961" y="6543637"/>
            <a:ext cx="6111240" cy="246221"/>
          </a:xfrm>
          <a:prstGeom prst="rect">
            <a:avLst/>
          </a:prstGeom>
          <a:noFill/>
        </p:spPr>
        <p:txBody>
          <a:bodyPr wrap="square">
            <a:spAutoFit/>
          </a:bodyPr>
          <a:lstStyle/>
          <a:p>
            <a:r>
              <a:rPr lang="en-US" altLang="zh-CN" sz="1000" dirty="0">
                <a:latin typeface="微软雅黑" panose="020B0503020204020204" charset="-122"/>
                <a:ea typeface="微软雅黑" panose="020B0503020204020204" charset="-122"/>
              </a:rPr>
              <a:t>[1]</a:t>
            </a:r>
            <a:r>
              <a:rPr lang="zh-CN" altLang="en-US" sz="1000" dirty="0">
                <a:latin typeface="微软雅黑" panose="020B0503020204020204" charset="-122"/>
                <a:ea typeface="微软雅黑" panose="020B0503020204020204" charset="-122"/>
              </a:rPr>
              <a:t>中华医学会风湿病学分会</a:t>
            </a:r>
            <a:r>
              <a:rPr lang="en-US" altLang="zh-CN" sz="1000" dirty="0">
                <a:latin typeface="微软雅黑" panose="020B0503020204020204" charset="-122"/>
                <a:ea typeface="微软雅黑" panose="020B0503020204020204" charset="-122"/>
              </a:rPr>
              <a:t>. 2018</a:t>
            </a:r>
            <a:r>
              <a:rPr lang="zh-CN" altLang="en-US" sz="1000" dirty="0">
                <a:latin typeface="微软雅黑" panose="020B0503020204020204" charset="-122"/>
                <a:ea typeface="微软雅黑" panose="020B0503020204020204" charset="-122"/>
              </a:rPr>
              <a:t>中国类风湿关节炎诊疗指南</a:t>
            </a:r>
            <a:r>
              <a:rPr lang="en-US" altLang="zh-CN" sz="1000" dirty="0">
                <a:latin typeface="微软雅黑" panose="020B0503020204020204" charset="-122"/>
                <a:ea typeface="微软雅黑" panose="020B0503020204020204" charset="-122"/>
              </a:rPr>
              <a:t>[J]. </a:t>
            </a:r>
            <a:r>
              <a:rPr lang="zh-CN" altLang="en-US" sz="1000" dirty="0">
                <a:latin typeface="微软雅黑" panose="020B0503020204020204" charset="-122"/>
                <a:ea typeface="微软雅黑" panose="020B0503020204020204" charset="-122"/>
              </a:rPr>
              <a:t>中华内科杂志</a:t>
            </a:r>
            <a:r>
              <a:rPr lang="en-US" altLang="zh-CN" sz="1000" dirty="0">
                <a:latin typeface="微软雅黑" panose="020B0503020204020204" charset="-122"/>
                <a:ea typeface="微软雅黑" panose="020B0503020204020204" charset="-122"/>
              </a:rPr>
              <a:t>, 2018, 57(4):10.</a:t>
            </a:r>
            <a:endParaRPr lang="en-US" altLang="zh-CN" sz="1000" dirty="0">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882595"/>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CECF9"/>
              </a:solidFill>
            </a:endParaRPr>
          </a:p>
        </p:txBody>
      </p:sp>
      <p:sp>
        <p:nvSpPr>
          <p:cNvPr id="26" name="矩形 25"/>
          <p:cNvSpPr/>
          <p:nvPr/>
        </p:nvSpPr>
        <p:spPr>
          <a:xfrm>
            <a:off x="0" y="1168842"/>
            <a:ext cx="12192000" cy="45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rot="5400000">
            <a:off x="541840" y="825230"/>
            <a:ext cx="3035316" cy="1332411"/>
            <a:chOff x="0" y="698863"/>
            <a:chExt cx="3035316" cy="1332411"/>
          </a:xfrm>
          <a:solidFill>
            <a:srgbClr val="3859B8"/>
          </a:solidFill>
        </p:grpSpPr>
        <p:sp>
          <p:nvSpPr>
            <p:cNvPr id="37" name="椭圆 36"/>
            <p:cNvSpPr/>
            <p:nvPr/>
          </p:nvSpPr>
          <p:spPr>
            <a:xfrm>
              <a:off x="1702905" y="698863"/>
              <a:ext cx="1332411" cy="13324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698863"/>
              <a:ext cx="2429691" cy="1332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600" dirty="0">
                <a:latin typeface="Times New Roman" panose="02020603050405020304" pitchFamily="18" charset="0"/>
                <a:ea typeface="微软雅黑" panose="020B0503020204020204" charset="-122"/>
                <a:cs typeface="Times New Roman" panose="02020603050405020304" pitchFamily="18" charset="0"/>
              </a:endParaRPr>
            </a:p>
          </p:txBody>
        </p:sp>
      </p:grpSp>
      <p:sp>
        <p:nvSpPr>
          <p:cNvPr id="2" name="文本框 1"/>
          <p:cNvSpPr txBox="1"/>
          <p:nvPr/>
        </p:nvSpPr>
        <p:spPr>
          <a:xfrm>
            <a:off x="1586601" y="1911247"/>
            <a:ext cx="1228902" cy="830997"/>
          </a:xfrm>
          <a:prstGeom prst="rect">
            <a:avLst/>
          </a:prstGeom>
          <a:noFill/>
        </p:spPr>
        <p:txBody>
          <a:bodyPr wrap="square" rtlCol="0">
            <a:spAutoFit/>
          </a:bodyPr>
          <a:lstStyle/>
          <a:p>
            <a:r>
              <a:rPr lang="en-US" altLang="zh-CN" sz="4800" dirty="0">
                <a:solidFill>
                  <a:schemeClr val="bg1"/>
                </a:solidFill>
                <a:latin typeface="Arial" panose="020B0604020202020204" pitchFamily="34" charset="0"/>
                <a:cs typeface="Arial" panose="020B0604020202020204" pitchFamily="34" charset="0"/>
              </a:rPr>
              <a:t>02</a:t>
            </a:r>
            <a:endParaRPr lang="zh-CN" altLang="en-US" sz="4800" dirty="0">
              <a:solidFill>
                <a:schemeClr val="bg1"/>
              </a:solidFill>
              <a:latin typeface="Arial" panose="020B0604020202020204" pitchFamily="34" charset="0"/>
              <a:cs typeface="Arial" panose="020B0604020202020204" pitchFamily="34" charset="0"/>
            </a:endParaRPr>
          </a:p>
        </p:txBody>
      </p:sp>
      <p:sp>
        <p:nvSpPr>
          <p:cNvPr id="25" name="文本框 24"/>
          <p:cNvSpPr txBox="1"/>
          <p:nvPr/>
        </p:nvSpPr>
        <p:spPr>
          <a:xfrm>
            <a:off x="967510" y="3312286"/>
            <a:ext cx="1848270" cy="1015663"/>
          </a:xfrm>
          <a:prstGeom prst="rect">
            <a:avLst/>
          </a:prstGeom>
          <a:noFill/>
        </p:spPr>
        <p:txBody>
          <a:bodyPr wrap="square" rtlCol="0">
            <a:spAutoFit/>
          </a:bodyPr>
          <a:lstStyle/>
          <a:p>
            <a:pPr algn="dist"/>
            <a:r>
              <a:rPr lang="zh-CN" altLang="en-US" sz="3600" dirty="0">
                <a:solidFill>
                  <a:srgbClr val="3859B8"/>
                </a:solidFill>
                <a:latin typeface="微软雅黑" panose="020B0503020204020204" charset="-122"/>
                <a:ea typeface="微软雅黑" panose="020B0503020204020204" charset="-122"/>
              </a:rPr>
              <a:t>安全性</a:t>
            </a:r>
            <a:endParaRPr lang="en-US" altLang="zh-CN" sz="3600" dirty="0">
              <a:solidFill>
                <a:srgbClr val="3859B8"/>
              </a:solidFill>
              <a:latin typeface="微软雅黑" panose="020B0503020204020204" charset="-122"/>
              <a:ea typeface="微软雅黑" panose="020B0503020204020204" charset="-122"/>
            </a:endParaRPr>
          </a:p>
          <a:p>
            <a:r>
              <a:rPr lang="en-US" altLang="zh-CN" sz="2400" dirty="0">
                <a:solidFill>
                  <a:schemeClr val="accent1">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rPr>
              <a:t>Security</a:t>
            </a:r>
            <a:endParaRPr lang="zh-CN" altLang="en-US" sz="2400" dirty="0">
              <a:solidFill>
                <a:schemeClr val="accent1">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13" name="组合 12"/>
          <p:cNvGrpSpPr/>
          <p:nvPr/>
        </p:nvGrpSpPr>
        <p:grpSpPr>
          <a:xfrm>
            <a:off x="2815503" y="127269"/>
            <a:ext cx="450828" cy="450828"/>
            <a:chOff x="1336224" y="568232"/>
            <a:chExt cx="215552" cy="215552"/>
          </a:xfrm>
        </p:grpSpPr>
        <p:sp>
          <p:nvSpPr>
            <p:cNvPr id="14" name="îSļiḋe"/>
            <p:cNvSpPr txBox="1"/>
            <p:nvPr/>
          </p:nvSpPr>
          <p:spPr>
            <a:xfrm>
              <a:off x="1336224" y="568232"/>
              <a:ext cx="215552" cy="215552"/>
            </a:xfrm>
            <a:prstGeom prst="roundRect">
              <a:avLst>
                <a:gd name="adj" fmla="val 50000"/>
              </a:avLst>
            </a:prstGeom>
            <a:solidFill>
              <a:schemeClr val="accent3"/>
            </a:solidFill>
            <a:ln w="12700" cap="flat">
              <a:noFill/>
              <a:prstDash val="solid"/>
              <a:miter/>
            </a:ln>
            <a:effectLst>
              <a:outerShdw blurRad="127000" dist="63500" dir="2700000" algn="tl" rotWithShape="0">
                <a:schemeClr val="accent3">
                  <a:alpha val="40000"/>
                </a:schemeClr>
              </a:outerShdw>
            </a:effectLst>
          </p:spPr>
          <p:txBody>
            <a:bodyPr rtlCol="0" anchor="ctr"/>
            <a:lstStyle>
              <a:defPPr>
                <a:defRPr lang="zh-CN"/>
              </a:defPPr>
              <a:lvl1pPr>
                <a:defRPr/>
              </a:lvl1pPr>
            </a:lstStyle>
            <a:p>
              <a:endParaRPr lang="zh-CN" altLang="en-US" sz="3765" dirty="0">
                <a:solidFill>
                  <a:srgbClr val="000000"/>
                </a:solidFill>
                <a:latin typeface="微软雅黑" panose="020B0503020204020204" charset="-122"/>
                <a:ea typeface="微软雅黑" panose="020B0503020204020204" charset="-122"/>
              </a:endParaRPr>
            </a:p>
          </p:txBody>
        </p:sp>
        <p:sp>
          <p:nvSpPr>
            <p:cNvPr id="15" name="îṣ1iďe"/>
            <p:cNvSpPr/>
            <p:nvPr/>
          </p:nvSpPr>
          <p:spPr bwMode="auto">
            <a:xfrm>
              <a:off x="1383997" y="649833"/>
              <a:ext cx="120007" cy="52350"/>
            </a:xfrm>
            <a:custGeom>
              <a:avLst/>
              <a:gdLst>
                <a:gd name="connsiteX0" fmla="*/ 120286 w 609191"/>
                <a:gd name="connsiteY0" fmla="*/ 38757 h 265749"/>
                <a:gd name="connsiteX1" fmla="*/ 120286 w 609191"/>
                <a:gd name="connsiteY1" fmla="*/ 228121 h 265749"/>
                <a:gd name="connsiteX2" fmla="*/ 270904 w 609191"/>
                <a:gd name="connsiteY2" fmla="*/ 228121 h 265749"/>
                <a:gd name="connsiteX3" fmla="*/ 270904 w 609191"/>
                <a:gd name="connsiteY3" fmla="*/ 38757 h 265749"/>
                <a:gd name="connsiteX4" fmla="*/ 446699 w 609191"/>
                <a:gd name="connsiteY4" fmla="*/ 37628 h 265749"/>
                <a:gd name="connsiteX5" fmla="*/ 434170 w 609191"/>
                <a:gd name="connsiteY5" fmla="*/ 83346 h 265749"/>
                <a:gd name="connsiteX6" fmla="*/ 388955 w 609191"/>
                <a:gd name="connsiteY6" fmla="*/ 83346 h 265749"/>
                <a:gd name="connsiteX7" fmla="*/ 388955 w 609191"/>
                <a:gd name="connsiteY7" fmla="*/ 171208 h 265749"/>
                <a:gd name="connsiteX8" fmla="*/ 434924 w 609191"/>
                <a:gd name="connsiteY8" fmla="*/ 171208 h 265749"/>
                <a:gd name="connsiteX9" fmla="*/ 447452 w 609191"/>
                <a:gd name="connsiteY9" fmla="*/ 228121 h 265749"/>
                <a:gd name="connsiteX10" fmla="*/ 488805 w 609191"/>
                <a:gd name="connsiteY10" fmla="*/ 228121 h 265749"/>
                <a:gd name="connsiteX11" fmla="*/ 488805 w 609191"/>
                <a:gd name="connsiteY11" fmla="*/ 37628 h 265749"/>
                <a:gd name="connsiteX12" fmla="*/ 82609 w 609191"/>
                <a:gd name="connsiteY12" fmla="*/ 1129 h 265749"/>
                <a:gd name="connsiteX13" fmla="*/ 308582 w 609191"/>
                <a:gd name="connsiteY13" fmla="*/ 1129 h 265749"/>
                <a:gd name="connsiteX14" fmla="*/ 308582 w 609191"/>
                <a:gd name="connsiteY14" fmla="*/ 265749 h 265749"/>
                <a:gd name="connsiteX15" fmla="*/ 82609 w 609191"/>
                <a:gd name="connsiteY15" fmla="*/ 265749 h 265749"/>
                <a:gd name="connsiteX16" fmla="*/ 82609 w 609191"/>
                <a:gd name="connsiteY16" fmla="*/ 240632 h 265749"/>
                <a:gd name="connsiteX17" fmla="*/ 0 w 609191"/>
                <a:gd name="connsiteY17" fmla="*/ 240632 h 265749"/>
                <a:gd name="connsiteX18" fmla="*/ 0 w 609191"/>
                <a:gd name="connsiteY18" fmla="*/ 203004 h 265749"/>
                <a:gd name="connsiteX19" fmla="*/ 82609 w 609191"/>
                <a:gd name="connsiteY19" fmla="*/ 203004 h 265749"/>
                <a:gd name="connsiteX20" fmla="*/ 82609 w 609191"/>
                <a:gd name="connsiteY20" fmla="*/ 62651 h 265749"/>
                <a:gd name="connsiteX21" fmla="*/ 0 w 609191"/>
                <a:gd name="connsiteY21" fmla="*/ 62651 h 265749"/>
                <a:gd name="connsiteX22" fmla="*/ 0 w 609191"/>
                <a:gd name="connsiteY22" fmla="*/ 25023 h 265749"/>
                <a:gd name="connsiteX23" fmla="*/ 82609 w 609191"/>
                <a:gd name="connsiteY23" fmla="*/ 25023 h 265749"/>
                <a:gd name="connsiteX24" fmla="*/ 417968 w 609191"/>
                <a:gd name="connsiteY24" fmla="*/ 0 h 265749"/>
                <a:gd name="connsiteX25" fmla="*/ 526485 w 609191"/>
                <a:gd name="connsiteY25" fmla="*/ 0 h 265749"/>
                <a:gd name="connsiteX26" fmla="*/ 526485 w 609191"/>
                <a:gd name="connsiteY26" fmla="*/ 25023 h 265749"/>
                <a:gd name="connsiteX27" fmla="*/ 609191 w 609191"/>
                <a:gd name="connsiteY27" fmla="*/ 25023 h 265749"/>
                <a:gd name="connsiteX28" fmla="*/ 609191 w 609191"/>
                <a:gd name="connsiteY28" fmla="*/ 62651 h 265749"/>
                <a:gd name="connsiteX29" fmla="*/ 526485 w 609191"/>
                <a:gd name="connsiteY29" fmla="*/ 62651 h 265749"/>
                <a:gd name="connsiteX30" fmla="*/ 526485 w 609191"/>
                <a:gd name="connsiteY30" fmla="*/ 203004 h 265749"/>
                <a:gd name="connsiteX31" fmla="*/ 609191 w 609191"/>
                <a:gd name="connsiteY31" fmla="*/ 203004 h 265749"/>
                <a:gd name="connsiteX32" fmla="*/ 609191 w 609191"/>
                <a:gd name="connsiteY32" fmla="*/ 240632 h 265749"/>
                <a:gd name="connsiteX33" fmla="*/ 526485 w 609191"/>
                <a:gd name="connsiteY33" fmla="*/ 240632 h 265749"/>
                <a:gd name="connsiteX34" fmla="*/ 526485 w 609191"/>
                <a:gd name="connsiteY34" fmla="*/ 265749 h 265749"/>
                <a:gd name="connsiteX35" fmla="*/ 417214 w 609191"/>
                <a:gd name="connsiteY35" fmla="*/ 265749 h 265749"/>
                <a:gd name="connsiteX36" fmla="*/ 404592 w 609191"/>
                <a:gd name="connsiteY36" fmla="*/ 208836 h 265749"/>
                <a:gd name="connsiteX37" fmla="*/ 351275 w 609191"/>
                <a:gd name="connsiteY37" fmla="*/ 208836 h 265749"/>
                <a:gd name="connsiteX38" fmla="*/ 351275 w 609191"/>
                <a:gd name="connsiteY38" fmla="*/ 45718 h 265749"/>
                <a:gd name="connsiteX39" fmla="*/ 405345 w 609191"/>
                <a:gd name="connsiteY39" fmla="*/ 45718 h 2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9191" h="265749">
                  <a:moveTo>
                    <a:pt x="120286" y="38757"/>
                  </a:moveTo>
                  <a:lnTo>
                    <a:pt x="120286" y="228121"/>
                  </a:lnTo>
                  <a:lnTo>
                    <a:pt x="270904" y="228121"/>
                  </a:lnTo>
                  <a:lnTo>
                    <a:pt x="270904" y="38757"/>
                  </a:lnTo>
                  <a:close/>
                  <a:moveTo>
                    <a:pt x="446699" y="37628"/>
                  </a:moveTo>
                  <a:lnTo>
                    <a:pt x="434170" y="83346"/>
                  </a:lnTo>
                  <a:lnTo>
                    <a:pt x="388955" y="83346"/>
                  </a:lnTo>
                  <a:lnTo>
                    <a:pt x="388955" y="171208"/>
                  </a:lnTo>
                  <a:lnTo>
                    <a:pt x="434924" y="171208"/>
                  </a:lnTo>
                  <a:lnTo>
                    <a:pt x="447452" y="228121"/>
                  </a:lnTo>
                  <a:lnTo>
                    <a:pt x="488805" y="228121"/>
                  </a:lnTo>
                  <a:lnTo>
                    <a:pt x="488805" y="37628"/>
                  </a:lnTo>
                  <a:close/>
                  <a:moveTo>
                    <a:pt x="82609" y="1129"/>
                  </a:moveTo>
                  <a:lnTo>
                    <a:pt x="308582" y="1129"/>
                  </a:lnTo>
                  <a:lnTo>
                    <a:pt x="308582" y="265749"/>
                  </a:lnTo>
                  <a:lnTo>
                    <a:pt x="82609" y="265749"/>
                  </a:lnTo>
                  <a:lnTo>
                    <a:pt x="82609" y="240632"/>
                  </a:lnTo>
                  <a:lnTo>
                    <a:pt x="0" y="240632"/>
                  </a:lnTo>
                  <a:lnTo>
                    <a:pt x="0" y="203004"/>
                  </a:lnTo>
                  <a:lnTo>
                    <a:pt x="82609" y="203004"/>
                  </a:lnTo>
                  <a:lnTo>
                    <a:pt x="82609" y="62651"/>
                  </a:lnTo>
                  <a:lnTo>
                    <a:pt x="0" y="62651"/>
                  </a:lnTo>
                  <a:lnTo>
                    <a:pt x="0" y="25023"/>
                  </a:lnTo>
                  <a:lnTo>
                    <a:pt x="82609" y="25023"/>
                  </a:lnTo>
                  <a:close/>
                  <a:moveTo>
                    <a:pt x="417968" y="0"/>
                  </a:moveTo>
                  <a:lnTo>
                    <a:pt x="526485" y="0"/>
                  </a:lnTo>
                  <a:lnTo>
                    <a:pt x="526485" y="25023"/>
                  </a:lnTo>
                  <a:lnTo>
                    <a:pt x="609191" y="25023"/>
                  </a:lnTo>
                  <a:lnTo>
                    <a:pt x="609191" y="62651"/>
                  </a:lnTo>
                  <a:lnTo>
                    <a:pt x="526485" y="62651"/>
                  </a:lnTo>
                  <a:lnTo>
                    <a:pt x="526485" y="203004"/>
                  </a:lnTo>
                  <a:lnTo>
                    <a:pt x="609191" y="203004"/>
                  </a:lnTo>
                  <a:lnTo>
                    <a:pt x="609191" y="240632"/>
                  </a:lnTo>
                  <a:lnTo>
                    <a:pt x="526485" y="240632"/>
                  </a:lnTo>
                  <a:lnTo>
                    <a:pt x="526485" y="265749"/>
                  </a:lnTo>
                  <a:lnTo>
                    <a:pt x="417214" y="265749"/>
                  </a:lnTo>
                  <a:lnTo>
                    <a:pt x="404592" y="208836"/>
                  </a:lnTo>
                  <a:lnTo>
                    <a:pt x="351275" y="208836"/>
                  </a:lnTo>
                  <a:lnTo>
                    <a:pt x="351275" y="45718"/>
                  </a:lnTo>
                  <a:lnTo>
                    <a:pt x="405345" y="45718"/>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765">
                <a:solidFill>
                  <a:srgbClr val="000000"/>
                </a:solidFill>
                <a:latin typeface="微软雅黑" panose="020B0503020204020204" charset="-122"/>
                <a:ea typeface="微软雅黑" panose="020B0503020204020204" charset="-122"/>
              </a:endParaRPr>
            </a:p>
          </p:txBody>
        </p:sp>
      </p:grpSp>
      <p:sp>
        <p:nvSpPr>
          <p:cNvPr id="16" name="iṣḻîde"/>
          <p:cNvSpPr txBox="1"/>
          <p:nvPr/>
        </p:nvSpPr>
        <p:spPr>
          <a:xfrm>
            <a:off x="3256767" y="113387"/>
            <a:ext cx="8935233" cy="478593"/>
          </a:xfrm>
          <a:prstGeom prst="rect">
            <a:avLst/>
          </a:prstGeom>
          <a:noFill/>
        </p:spPr>
        <p:txBody>
          <a:bodyPr wrap="square" rtlCol="0">
            <a:spAutoFit/>
          </a:bodyPr>
          <a:lstStyle>
            <a:defPPr>
              <a:defRPr lang="zh-CN"/>
            </a:defPPr>
            <a:lvl1pPr algn="r">
              <a:defRPr sz="2000" b="1">
                <a:solidFill>
                  <a:schemeClr val="accent5"/>
                </a:solidFill>
                <a:effectLst>
                  <a:outerShdw blurRad="254000" dist="127000" algn="ctr" rotWithShape="0">
                    <a:schemeClr val="accent5">
                      <a:alpha val="40000"/>
                    </a:schemeClr>
                  </a:outerShdw>
                </a:effectLst>
              </a:defRPr>
            </a:lvl1pPr>
          </a:lstStyle>
          <a:p>
            <a:pPr algn="l"/>
            <a:r>
              <a:rPr lang="zh-CN" altLang="en-US" sz="2400" b="0" dirty="0">
                <a:solidFill>
                  <a:srgbClr val="0070C0"/>
                </a:solidFill>
                <a:effectLst/>
                <a:latin typeface="微软雅黑" panose="020B0503020204020204" charset="-122"/>
                <a:ea typeface="微软雅黑" panose="020B0503020204020204" charset="-122"/>
              </a:rPr>
              <a:t>不良反应（药品说明书）</a:t>
            </a:r>
            <a:endParaRPr lang="en-US" altLang="zh-CN" sz="2400" b="0" dirty="0">
              <a:solidFill>
                <a:srgbClr val="0070C0"/>
              </a:solidFill>
              <a:effectLst/>
              <a:latin typeface="微软雅黑" panose="020B0503020204020204" charset="-122"/>
              <a:ea typeface="微软雅黑" panose="020B0503020204020204" charset="-122"/>
            </a:endParaRPr>
          </a:p>
        </p:txBody>
      </p:sp>
      <p:sp>
        <p:nvSpPr>
          <p:cNvPr id="18" name="文本框 17"/>
          <p:cNvSpPr txBox="1"/>
          <p:nvPr/>
        </p:nvSpPr>
        <p:spPr>
          <a:xfrm>
            <a:off x="0" y="6602039"/>
            <a:ext cx="3047429" cy="246221"/>
          </a:xfrm>
          <a:prstGeom prst="rect">
            <a:avLst/>
          </a:prstGeom>
          <a:noFill/>
        </p:spPr>
        <p:txBody>
          <a:bodyPr wrap="square">
            <a:spAutoFit/>
          </a:bodyPr>
          <a:lstStyle/>
          <a:p>
            <a:pPr>
              <a:defRPr/>
            </a:pPr>
            <a:r>
              <a:rPr lang="zh-CN" altLang="en-US" sz="1000" dirty="0">
                <a:latin typeface="微软雅黑" panose="020B0503020204020204" charset="-122"/>
                <a:ea typeface="微软雅黑" panose="020B0503020204020204" charset="-122"/>
                <a:cs typeface="+mn-ea"/>
                <a:sym typeface="+mn-lt"/>
              </a:rPr>
              <a:t>汉利康 </a:t>
            </a:r>
            <a:r>
              <a:rPr lang="en-US" altLang="zh-CN" sz="1000" dirty="0">
                <a:latin typeface="微软雅黑" panose="020B0503020204020204" charset="-122"/>
                <a:ea typeface="微软雅黑" panose="020B0503020204020204" charset="-122"/>
                <a:cs typeface="+mn-ea"/>
                <a:sym typeface="+mn-lt"/>
              </a:rPr>
              <a:t>® </a:t>
            </a:r>
            <a:r>
              <a:rPr lang="zh-CN" altLang="en-US" sz="1000" dirty="0">
                <a:latin typeface="微软雅黑" panose="020B0503020204020204" charset="-122"/>
                <a:ea typeface="微软雅黑" panose="020B0503020204020204" charset="-122"/>
                <a:cs typeface="+mn-ea"/>
                <a:sym typeface="+mn-lt"/>
              </a:rPr>
              <a:t>利妥昔单抗注射液说明书</a:t>
            </a:r>
            <a:endParaRPr lang="zh-CN" altLang="en-US" sz="1000" dirty="0">
              <a:latin typeface="微软雅黑" panose="020B0503020204020204" charset="-122"/>
              <a:ea typeface="微软雅黑" panose="020B0503020204020204" charset="-122"/>
              <a:cs typeface="+mn-ea"/>
              <a:sym typeface="+mn-lt"/>
            </a:endParaRPr>
          </a:p>
        </p:txBody>
      </p:sp>
      <p:sp>
        <p:nvSpPr>
          <p:cNvPr id="19" name="文本框 18"/>
          <p:cNvSpPr txBox="1"/>
          <p:nvPr/>
        </p:nvSpPr>
        <p:spPr>
          <a:xfrm>
            <a:off x="3385022" y="6478928"/>
            <a:ext cx="8267749" cy="246221"/>
          </a:xfrm>
          <a:prstGeom prst="rect">
            <a:avLst/>
          </a:prstGeom>
          <a:noFill/>
        </p:spPr>
        <p:txBody>
          <a:bodyPr wrap="square" rtlCol="0">
            <a:spAutoFit/>
          </a:bodyPr>
          <a:lstStyle/>
          <a:p>
            <a:r>
              <a:rPr lang="zh-CN" altLang="en-US" sz="1000" dirty="0">
                <a:latin typeface="微软雅黑" panose="020B0503020204020204" charset="-122"/>
                <a:ea typeface="微软雅黑" panose="020B0503020204020204" charset="-122"/>
              </a:rPr>
              <a:t>注：不良反应发生率：很常见，≥</a:t>
            </a:r>
            <a:r>
              <a:rPr lang="en-US" altLang="zh-CN" sz="1000" dirty="0">
                <a:latin typeface="微软雅黑" panose="020B0503020204020204" charset="-122"/>
                <a:ea typeface="微软雅黑" panose="020B0503020204020204" charset="-122"/>
              </a:rPr>
              <a:t>1/10</a:t>
            </a:r>
            <a:r>
              <a:rPr lang="zh-CN" altLang="en-US" sz="1000" dirty="0">
                <a:latin typeface="微软雅黑" panose="020B0503020204020204" charset="-122"/>
                <a:ea typeface="微软雅黑" panose="020B0503020204020204" charset="-122"/>
              </a:rPr>
              <a:t>；常见，≥</a:t>
            </a:r>
            <a:r>
              <a:rPr lang="en-US" altLang="zh-CN" sz="1000" dirty="0">
                <a:latin typeface="微软雅黑" panose="020B0503020204020204" charset="-122"/>
                <a:ea typeface="微软雅黑" panose="020B0503020204020204" charset="-122"/>
              </a:rPr>
              <a:t>1/100-&lt;1/10</a:t>
            </a:r>
            <a:r>
              <a:rPr lang="zh-CN" altLang="en-US" sz="1000" dirty="0">
                <a:latin typeface="微软雅黑" panose="020B0503020204020204" charset="-122"/>
                <a:ea typeface="微软雅黑" panose="020B0503020204020204" charset="-122"/>
              </a:rPr>
              <a:t>；不常见，≥</a:t>
            </a:r>
            <a:r>
              <a:rPr lang="en-US" altLang="zh-CN" sz="1000" dirty="0">
                <a:latin typeface="微软雅黑" panose="020B0503020204020204" charset="-122"/>
                <a:ea typeface="微软雅黑" panose="020B0503020204020204" charset="-122"/>
              </a:rPr>
              <a:t>1/1000-&lt;1/100</a:t>
            </a:r>
            <a:r>
              <a:rPr lang="zh-CN" altLang="en-US" sz="1000" dirty="0">
                <a:latin typeface="微软雅黑" panose="020B0503020204020204" charset="-122"/>
                <a:ea typeface="微软雅黑" panose="020B0503020204020204" charset="-122"/>
              </a:rPr>
              <a:t>。</a:t>
            </a:r>
            <a:endParaRPr lang="zh-CN" altLang="en-US" sz="1000" dirty="0">
              <a:latin typeface="微软雅黑" panose="020B0503020204020204" charset="-122"/>
              <a:ea typeface="微软雅黑" panose="020B0503020204020204" charset="-122"/>
            </a:endParaRPr>
          </a:p>
        </p:txBody>
      </p:sp>
      <p:graphicFrame>
        <p:nvGraphicFramePr>
          <p:cNvPr id="20" name="表格 19"/>
          <p:cNvGraphicFramePr>
            <a:graphicFrameLocks noGrp="1"/>
          </p:cNvGraphicFramePr>
          <p:nvPr/>
        </p:nvGraphicFramePr>
        <p:xfrm>
          <a:off x="2815504" y="2159452"/>
          <a:ext cx="9376497" cy="4213860"/>
        </p:xfrm>
        <a:graphic>
          <a:graphicData uri="http://schemas.openxmlformats.org/drawingml/2006/table">
            <a:tbl>
              <a:tblPr>
                <a:tableStyleId>{FABFCF23-3B69-468F-B69F-88F6DE6A72F2}</a:tableStyleId>
              </a:tblPr>
              <a:tblGrid>
                <a:gridCol w="1802550"/>
                <a:gridCol w="1850572"/>
                <a:gridCol w="3291675"/>
                <a:gridCol w="2431700"/>
              </a:tblGrid>
              <a:tr h="200732">
                <a:tc>
                  <a:txBody>
                    <a:bodyPr/>
                    <a:lstStyle/>
                    <a:p>
                      <a:pPr marL="66675" marR="66675" algn="just">
                        <a:lnSpc>
                          <a:spcPct val="100000"/>
                        </a:lnSpc>
                        <a:spcAft>
                          <a:spcPts val="0"/>
                        </a:spcAft>
                      </a:pPr>
                      <a:r>
                        <a:rPr lang="zh-CN" sz="1100" b="1" kern="0" dirty="0">
                          <a:solidFill>
                            <a:schemeClr val="bg1"/>
                          </a:solidFill>
                          <a:effectLst/>
                          <a:latin typeface="微软雅黑" panose="020B0503020204020204" charset="-122"/>
                          <a:ea typeface="微软雅黑" panose="020B0503020204020204" charset="-122"/>
                        </a:rPr>
                        <a:t>器官</a:t>
                      </a:r>
                      <a:r>
                        <a:rPr lang="zh-CN" sz="1100" b="1" kern="0" spc="-10" dirty="0">
                          <a:solidFill>
                            <a:schemeClr val="bg1"/>
                          </a:solidFill>
                          <a:effectLst/>
                          <a:latin typeface="微软雅黑" panose="020B0503020204020204" charset="-122"/>
                          <a:ea typeface="微软雅黑" panose="020B0503020204020204" charset="-122"/>
                        </a:rPr>
                        <a:t>系</a:t>
                      </a:r>
                      <a:r>
                        <a:rPr lang="zh-CN" sz="1100" b="1" kern="0" dirty="0">
                          <a:solidFill>
                            <a:schemeClr val="bg1"/>
                          </a:solidFill>
                          <a:effectLst/>
                          <a:latin typeface="微软雅黑" panose="020B0503020204020204" charset="-122"/>
                          <a:ea typeface="微软雅黑" panose="020B0503020204020204" charset="-122"/>
                        </a:rPr>
                        <a:t>统分类</a:t>
                      </a:r>
                      <a:endParaRPr lang="zh-CN" sz="1100" b="1" kern="10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solidFill>
                      <a:srgbClr val="0070C0"/>
                    </a:solidFill>
                  </a:tcPr>
                </a:tc>
                <a:tc>
                  <a:txBody>
                    <a:bodyPr/>
                    <a:lstStyle/>
                    <a:p>
                      <a:pPr marL="66675" marR="66675" algn="ctr">
                        <a:lnSpc>
                          <a:spcPct val="100000"/>
                        </a:lnSpc>
                        <a:spcAft>
                          <a:spcPts val="0"/>
                        </a:spcAft>
                      </a:pPr>
                      <a:r>
                        <a:rPr lang="zh-CN" sz="1100" b="1" kern="0">
                          <a:solidFill>
                            <a:schemeClr val="bg1"/>
                          </a:solidFill>
                          <a:effectLst/>
                          <a:latin typeface="微软雅黑" panose="020B0503020204020204" charset="-122"/>
                          <a:ea typeface="微软雅黑" panose="020B0503020204020204" charset="-122"/>
                        </a:rPr>
                        <a:t>很常见</a:t>
                      </a:r>
                      <a:endParaRPr lang="zh-CN" sz="1100" b="1" kern="100">
                        <a:solidFill>
                          <a:schemeClr val="bg1"/>
                        </a:solidFill>
                        <a:effectLst/>
                        <a:latin typeface="微软雅黑" panose="020B0503020204020204" charset="-122"/>
                        <a:ea typeface="微软雅黑" panose="020B0503020204020204" charset="-122"/>
                      </a:endParaRPr>
                    </a:p>
                    <a:p>
                      <a:pPr marL="66675" marR="66675" algn="ctr">
                        <a:lnSpc>
                          <a:spcPct val="100000"/>
                        </a:lnSpc>
                        <a:spcAft>
                          <a:spcPts val="0"/>
                        </a:spcAft>
                      </a:pPr>
                      <a:r>
                        <a:rPr lang="zh-CN" sz="1100" b="1" kern="0">
                          <a:solidFill>
                            <a:schemeClr val="bg1"/>
                          </a:solidFill>
                          <a:effectLst/>
                          <a:latin typeface="微软雅黑" panose="020B0503020204020204" charset="-122"/>
                          <a:ea typeface="微软雅黑" panose="020B0503020204020204" charset="-122"/>
                        </a:rPr>
                        <a:t>（</a:t>
                      </a:r>
                      <a:r>
                        <a:rPr lang="en-US" sz="1100" b="1" kern="0">
                          <a:solidFill>
                            <a:schemeClr val="bg1"/>
                          </a:solidFill>
                          <a:effectLst/>
                          <a:latin typeface="微软雅黑" panose="020B0503020204020204" charset="-122"/>
                          <a:ea typeface="微软雅黑" panose="020B0503020204020204" charset="-122"/>
                        </a:rPr>
                        <a:t>≥10</a:t>
                      </a:r>
                      <a:r>
                        <a:rPr lang="en-US" sz="1100" b="1" kern="0" spc="-15">
                          <a:solidFill>
                            <a:schemeClr val="bg1"/>
                          </a:solidFill>
                          <a:effectLst/>
                          <a:latin typeface="微软雅黑" panose="020B0503020204020204" charset="-122"/>
                          <a:ea typeface="微软雅黑" panose="020B0503020204020204" charset="-122"/>
                        </a:rPr>
                        <a:t>%</a:t>
                      </a:r>
                      <a:r>
                        <a:rPr lang="zh-CN" sz="1100" b="1" kern="0">
                          <a:solidFill>
                            <a:schemeClr val="bg1"/>
                          </a:solidFill>
                          <a:effectLst/>
                          <a:latin typeface="微软雅黑" panose="020B0503020204020204" charset="-122"/>
                          <a:ea typeface="微软雅黑" panose="020B0503020204020204" charset="-122"/>
                        </a:rPr>
                        <a:t>）</a:t>
                      </a:r>
                      <a:endParaRPr lang="zh-CN" sz="1100" b="1" kern="10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solidFill>
                      <a:srgbClr val="0070C0"/>
                    </a:solidFill>
                  </a:tcPr>
                </a:tc>
                <a:tc>
                  <a:txBody>
                    <a:bodyPr/>
                    <a:lstStyle/>
                    <a:p>
                      <a:pPr marL="66675" marR="66675" algn="ctr">
                        <a:lnSpc>
                          <a:spcPct val="100000"/>
                        </a:lnSpc>
                        <a:spcAft>
                          <a:spcPts val="0"/>
                        </a:spcAft>
                      </a:pPr>
                      <a:r>
                        <a:rPr lang="zh-CN" sz="1100" b="1" kern="0">
                          <a:solidFill>
                            <a:schemeClr val="bg1"/>
                          </a:solidFill>
                          <a:effectLst/>
                          <a:latin typeface="微软雅黑" panose="020B0503020204020204" charset="-122"/>
                          <a:ea typeface="微软雅黑" panose="020B0503020204020204" charset="-122"/>
                        </a:rPr>
                        <a:t>常见</a:t>
                      </a:r>
                      <a:endParaRPr lang="zh-CN" sz="1100" b="1" kern="100">
                        <a:solidFill>
                          <a:schemeClr val="bg1"/>
                        </a:solidFill>
                        <a:effectLst/>
                        <a:latin typeface="微软雅黑" panose="020B0503020204020204" charset="-122"/>
                        <a:ea typeface="微软雅黑" panose="020B0503020204020204" charset="-122"/>
                      </a:endParaRPr>
                    </a:p>
                    <a:p>
                      <a:pPr marL="66675" marR="66675" algn="ctr">
                        <a:lnSpc>
                          <a:spcPct val="100000"/>
                        </a:lnSpc>
                        <a:spcAft>
                          <a:spcPts val="0"/>
                        </a:spcAft>
                      </a:pPr>
                      <a:r>
                        <a:rPr lang="zh-CN" sz="1100" b="1" kern="0">
                          <a:solidFill>
                            <a:schemeClr val="bg1"/>
                          </a:solidFill>
                          <a:effectLst/>
                          <a:latin typeface="微软雅黑" panose="020B0503020204020204" charset="-122"/>
                          <a:ea typeface="微软雅黑" panose="020B0503020204020204" charset="-122"/>
                        </a:rPr>
                        <a:t>（</a:t>
                      </a:r>
                      <a:r>
                        <a:rPr lang="en-US" sz="1100" b="1" kern="0" spc="-5">
                          <a:solidFill>
                            <a:schemeClr val="bg1"/>
                          </a:solidFill>
                          <a:effectLst/>
                          <a:latin typeface="微软雅黑" panose="020B0503020204020204" charset="-122"/>
                          <a:ea typeface="微软雅黑" panose="020B0503020204020204" charset="-122"/>
                        </a:rPr>
                        <a:t>≥</a:t>
                      </a:r>
                      <a:r>
                        <a:rPr lang="en-US" sz="1100" b="1" kern="0">
                          <a:solidFill>
                            <a:schemeClr val="bg1"/>
                          </a:solidFill>
                          <a:effectLst/>
                          <a:latin typeface="微软雅黑" panose="020B0503020204020204" charset="-122"/>
                          <a:ea typeface="微软雅黑" panose="020B0503020204020204" charset="-122"/>
                        </a:rPr>
                        <a:t>1%-&lt;10</a:t>
                      </a:r>
                      <a:r>
                        <a:rPr lang="en-US" sz="1100" b="1" kern="0" spc="-15">
                          <a:solidFill>
                            <a:schemeClr val="bg1"/>
                          </a:solidFill>
                          <a:effectLst/>
                          <a:latin typeface="微软雅黑" panose="020B0503020204020204" charset="-122"/>
                          <a:ea typeface="微软雅黑" panose="020B0503020204020204" charset="-122"/>
                        </a:rPr>
                        <a:t>%</a:t>
                      </a:r>
                      <a:r>
                        <a:rPr lang="zh-CN" sz="1100" b="1" kern="0">
                          <a:solidFill>
                            <a:schemeClr val="bg1"/>
                          </a:solidFill>
                          <a:effectLst/>
                          <a:latin typeface="微软雅黑" panose="020B0503020204020204" charset="-122"/>
                          <a:ea typeface="微软雅黑" panose="020B0503020204020204" charset="-122"/>
                        </a:rPr>
                        <a:t>）</a:t>
                      </a:r>
                      <a:endParaRPr lang="zh-CN" sz="1100" b="1" kern="10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solidFill>
                      <a:srgbClr val="0070C0"/>
                    </a:solidFill>
                  </a:tcPr>
                </a:tc>
                <a:tc>
                  <a:txBody>
                    <a:bodyPr/>
                    <a:lstStyle/>
                    <a:p>
                      <a:pPr marL="66675" marR="66675" algn="ctr">
                        <a:lnSpc>
                          <a:spcPct val="100000"/>
                        </a:lnSpc>
                        <a:spcAft>
                          <a:spcPts val="0"/>
                        </a:spcAft>
                      </a:pPr>
                      <a:r>
                        <a:rPr lang="zh-CN" sz="1100" b="1" kern="0" dirty="0">
                          <a:solidFill>
                            <a:schemeClr val="bg1"/>
                          </a:solidFill>
                          <a:effectLst/>
                          <a:latin typeface="微软雅黑" panose="020B0503020204020204" charset="-122"/>
                          <a:ea typeface="微软雅黑" panose="020B0503020204020204" charset="-122"/>
                        </a:rPr>
                        <a:t>不常见</a:t>
                      </a:r>
                      <a:endParaRPr lang="zh-CN" sz="1100" b="1" kern="100" dirty="0">
                        <a:solidFill>
                          <a:schemeClr val="bg1"/>
                        </a:solidFill>
                        <a:effectLst/>
                        <a:latin typeface="微软雅黑" panose="020B0503020204020204" charset="-122"/>
                        <a:ea typeface="微软雅黑" panose="020B0503020204020204" charset="-122"/>
                      </a:endParaRPr>
                    </a:p>
                    <a:p>
                      <a:pPr marL="66675" marR="66675" algn="ctr">
                        <a:lnSpc>
                          <a:spcPct val="100000"/>
                        </a:lnSpc>
                        <a:spcAft>
                          <a:spcPts val="0"/>
                        </a:spcAft>
                      </a:pPr>
                      <a:r>
                        <a:rPr lang="zh-CN" sz="1100" b="1" kern="0" dirty="0">
                          <a:solidFill>
                            <a:schemeClr val="bg1"/>
                          </a:solidFill>
                          <a:effectLst/>
                          <a:latin typeface="微软雅黑" panose="020B0503020204020204" charset="-122"/>
                          <a:ea typeface="微软雅黑" panose="020B0503020204020204" charset="-122"/>
                        </a:rPr>
                        <a:t>（</a:t>
                      </a:r>
                      <a:r>
                        <a:rPr lang="en-US" sz="1100" b="1" kern="0" spc="-5" dirty="0">
                          <a:solidFill>
                            <a:schemeClr val="bg1"/>
                          </a:solidFill>
                          <a:effectLst/>
                          <a:latin typeface="微软雅黑" panose="020B0503020204020204" charset="-122"/>
                          <a:ea typeface="微软雅黑" panose="020B0503020204020204" charset="-122"/>
                        </a:rPr>
                        <a:t>≥</a:t>
                      </a:r>
                      <a:r>
                        <a:rPr lang="en-US" sz="1100" b="1" kern="0" dirty="0">
                          <a:solidFill>
                            <a:schemeClr val="bg1"/>
                          </a:solidFill>
                          <a:effectLst/>
                          <a:latin typeface="微软雅黑" panose="020B0503020204020204" charset="-122"/>
                          <a:ea typeface="微软雅黑" panose="020B0503020204020204" charset="-122"/>
                        </a:rPr>
                        <a:t>0.1%-&lt;1</a:t>
                      </a:r>
                      <a:r>
                        <a:rPr lang="en-US" sz="1100" b="1" kern="0" spc="-15" dirty="0">
                          <a:solidFill>
                            <a:schemeClr val="bg1"/>
                          </a:solidFill>
                          <a:effectLst/>
                          <a:latin typeface="微软雅黑" panose="020B0503020204020204" charset="-122"/>
                          <a:ea typeface="微软雅黑" panose="020B0503020204020204" charset="-122"/>
                        </a:rPr>
                        <a:t>%</a:t>
                      </a:r>
                      <a:r>
                        <a:rPr lang="zh-CN" sz="1100" b="1" kern="0" dirty="0">
                          <a:solidFill>
                            <a:schemeClr val="bg1"/>
                          </a:solidFill>
                          <a:effectLst/>
                          <a:latin typeface="微软雅黑" panose="020B0503020204020204" charset="-122"/>
                          <a:ea typeface="微软雅黑" panose="020B0503020204020204" charset="-122"/>
                        </a:rPr>
                        <a:t>）</a:t>
                      </a:r>
                      <a:endParaRPr lang="zh-CN" sz="1100" b="1" kern="10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solidFill>
                      <a:srgbClr val="0070C0"/>
                    </a:solidFill>
                  </a:tcPr>
                </a:tc>
              </a:tr>
              <a:tr h="182483">
                <a:tc>
                  <a:txBody>
                    <a:bodyPr/>
                    <a:lstStyle/>
                    <a:p>
                      <a:pPr marL="66675" marR="66675"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感染</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zh-CN" sz="1000" kern="0" dirty="0">
                          <a:effectLst/>
                          <a:latin typeface="微软雅黑" panose="020B0503020204020204" charset="-122"/>
                          <a:ea typeface="微软雅黑" panose="020B0503020204020204" charset="-122"/>
                        </a:rPr>
                        <a:t>细菌</a:t>
                      </a:r>
                      <a:r>
                        <a:rPr lang="zh-CN" sz="1000" kern="0" spc="-10" dirty="0">
                          <a:effectLst/>
                          <a:latin typeface="微软雅黑" panose="020B0503020204020204" charset="-122"/>
                          <a:ea typeface="微软雅黑" panose="020B0503020204020204" charset="-122"/>
                        </a:rPr>
                        <a:t>感</a:t>
                      </a:r>
                      <a:r>
                        <a:rPr lang="zh-CN" sz="1000" kern="0" dirty="0">
                          <a:effectLst/>
                          <a:latin typeface="微软雅黑" panose="020B0503020204020204" charset="-122"/>
                          <a:ea typeface="微软雅黑" panose="020B0503020204020204" charset="-122"/>
                        </a:rPr>
                        <a:t>染</a:t>
                      </a:r>
                      <a:r>
                        <a:rPr lang="zh-CN" sz="1000" kern="0" spc="-37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病毒感染</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zh-CN" sz="1000" kern="0" dirty="0">
                          <a:effectLst/>
                          <a:latin typeface="微软雅黑" panose="020B0503020204020204" charset="-122"/>
                          <a:ea typeface="微软雅黑" panose="020B0503020204020204" charset="-122"/>
                        </a:rPr>
                        <a:t>败血</a:t>
                      </a:r>
                      <a:r>
                        <a:rPr lang="zh-CN" sz="1000" kern="0" spc="-10" dirty="0">
                          <a:effectLst/>
                          <a:latin typeface="微软雅黑" panose="020B0503020204020204" charset="-122"/>
                          <a:ea typeface="微软雅黑" panose="020B0503020204020204" charset="-122"/>
                        </a:rPr>
                        <a:t>症</a:t>
                      </a:r>
                      <a:r>
                        <a:rPr lang="zh-CN" sz="1000" kern="0" spc="-455" dirty="0">
                          <a:effectLst/>
                          <a:latin typeface="微软雅黑" panose="020B0503020204020204" charset="-122"/>
                          <a:ea typeface="微软雅黑" panose="020B0503020204020204" charset="-122"/>
                        </a:rPr>
                        <a:t>、</a:t>
                      </a:r>
                      <a:r>
                        <a:rPr lang="en-US" sz="1000" kern="0" spc="5"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肺</a:t>
                      </a:r>
                      <a:r>
                        <a:rPr lang="zh-CN" sz="1000" kern="0" dirty="0">
                          <a:effectLst/>
                          <a:latin typeface="微软雅黑" panose="020B0503020204020204" charset="-122"/>
                          <a:ea typeface="微软雅黑" panose="020B0503020204020204" charset="-122"/>
                        </a:rPr>
                        <a:t>炎</a:t>
                      </a:r>
                      <a:r>
                        <a:rPr lang="zh-CN" sz="1000" kern="0" spc="-455" dirty="0">
                          <a:effectLst/>
                          <a:latin typeface="微软雅黑" panose="020B0503020204020204" charset="-122"/>
                          <a:ea typeface="微软雅黑" panose="020B0503020204020204" charset="-122"/>
                        </a:rPr>
                        <a:t>、</a:t>
                      </a:r>
                      <a:r>
                        <a:rPr lang="en-US" sz="1000" kern="0" spc="-1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发</a:t>
                      </a:r>
                      <a:r>
                        <a:rPr lang="zh-CN" sz="1000" kern="0" spc="-10" dirty="0">
                          <a:effectLst/>
                          <a:latin typeface="微软雅黑" panose="020B0503020204020204" charset="-122"/>
                          <a:ea typeface="微软雅黑" panose="020B0503020204020204" charset="-122"/>
                        </a:rPr>
                        <a:t>热</a:t>
                      </a:r>
                      <a:r>
                        <a:rPr lang="zh-CN" sz="1000" kern="0" dirty="0">
                          <a:effectLst/>
                          <a:latin typeface="微软雅黑" panose="020B0503020204020204" charset="-122"/>
                          <a:ea typeface="微软雅黑" panose="020B0503020204020204" charset="-122"/>
                        </a:rPr>
                        <a:t>性</a:t>
                      </a:r>
                      <a:r>
                        <a:rPr lang="zh-CN" sz="1000" kern="0" spc="-10" dirty="0">
                          <a:effectLst/>
                          <a:latin typeface="微软雅黑" panose="020B0503020204020204" charset="-122"/>
                          <a:ea typeface="微软雅黑" panose="020B0503020204020204" charset="-122"/>
                        </a:rPr>
                        <a:t>感</a:t>
                      </a:r>
                      <a:r>
                        <a:rPr lang="zh-CN" sz="1000" kern="0" dirty="0">
                          <a:effectLst/>
                          <a:latin typeface="微软雅黑" panose="020B0503020204020204" charset="-122"/>
                          <a:ea typeface="微软雅黑" panose="020B0503020204020204" charset="-122"/>
                        </a:rPr>
                        <a:t>染、</a:t>
                      </a:r>
                      <a:r>
                        <a:rPr lang="en-US" sz="1000" kern="0" spc="5"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带</a:t>
                      </a:r>
                      <a:r>
                        <a:rPr lang="zh-CN" sz="1000" kern="0" spc="-10" dirty="0">
                          <a:effectLst/>
                          <a:latin typeface="微软雅黑" panose="020B0503020204020204" charset="-122"/>
                          <a:ea typeface="微软雅黑" panose="020B0503020204020204" charset="-122"/>
                        </a:rPr>
                        <a:t>状</a:t>
                      </a:r>
                      <a:r>
                        <a:rPr lang="zh-CN" sz="1000" kern="0" dirty="0">
                          <a:effectLst/>
                          <a:latin typeface="微软雅黑" panose="020B0503020204020204" charset="-122"/>
                          <a:ea typeface="微软雅黑" panose="020B0503020204020204" charset="-122"/>
                        </a:rPr>
                        <a:t>疱疹</a:t>
                      </a:r>
                      <a:r>
                        <a:rPr lang="zh-CN" sz="1000" kern="0" spc="-190" dirty="0">
                          <a:effectLst/>
                          <a:latin typeface="微软雅黑" panose="020B0503020204020204" charset="-122"/>
                          <a:ea typeface="微软雅黑" panose="020B0503020204020204" charset="-122"/>
                        </a:rPr>
                        <a:t>、</a:t>
                      </a:r>
                      <a:r>
                        <a:rPr lang="en-US" sz="1000" kern="0" spc="-1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呼</a:t>
                      </a:r>
                      <a:r>
                        <a:rPr lang="zh-CN" sz="1000" kern="0" spc="-10" dirty="0">
                          <a:effectLst/>
                          <a:latin typeface="微软雅黑" panose="020B0503020204020204" charset="-122"/>
                          <a:ea typeface="微软雅黑" panose="020B0503020204020204" charset="-122"/>
                        </a:rPr>
                        <a:t>吸</a:t>
                      </a:r>
                      <a:r>
                        <a:rPr lang="zh-CN" sz="1000" kern="0" dirty="0">
                          <a:effectLst/>
                          <a:latin typeface="微软雅黑" panose="020B0503020204020204" charset="-122"/>
                          <a:ea typeface="微软雅黑" panose="020B0503020204020204" charset="-122"/>
                        </a:rPr>
                        <a:t>道</a:t>
                      </a:r>
                      <a:r>
                        <a:rPr lang="zh-CN" sz="1000" kern="0" spc="-10" dirty="0">
                          <a:effectLst/>
                          <a:latin typeface="微软雅黑" panose="020B0503020204020204" charset="-122"/>
                          <a:ea typeface="微软雅黑" panose="020B0503020204020204" charset="-122"/>
                        </a:rPr>
                        <a:t>感</a:t>
                      </a:r>
                      <a:r>
                        <a:rPr lang="zh-CN" sz="1000" kern="0" dirty="0">
                          <a:effectLst/>
                          <a:latin typeface="微软雅黑" panose="020B0503020204020204" charset="-122"/>
                          <a:ea typeface="微软雅黑" panose="020B0503020204020204" charset="-122"/>
                        </a:rPr>
                        <a:t>染</a:t>
                      </a:r>
                      <a:r>
                        <a:rPr lang="zh-CN" sz="1000" kern="0" spc="-205"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霉菌感</a:t>
                      </a:r>
                      <a:r>
                        <a:rPr lang="zh-CN" sz="1000" kern="0" spc="-10" dirty="0">
                          <a:effectLst/>
                          <a:latin typeface="微软雅黑" panose="020B0503020204020204" charset="-122"/>
                          <a:ea typeface="微软雅黑" panose="020B0503020204020204" charset="-122"/>
                        </a:rPr>
                        <a:t>染</a:t>
                      </a:r>
                      <a:r>
                        <a:rPr lang="zh-CN" sz="1000" kern="0"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病</a:t>
                      </a:r>
                      <a:r>
                        <a:rPr lang="zh-CN" sz="1000" kern="0" dirty="0">
                          <a:effectLst/>
                          <a:latin typeface="微软雅黑" panose="020B0503020204020204" charset="-122"/>
                          <a:ea typeface="微软雅黑" panose="020B0503020204020204" charset="-122"/>
                        </a:rPr>
                        <a:t>因</a:t>
                      </a:r>
                      <a:r>
                        <a:rPr lang="zh-CN" sz="1000" kern="0" spc="-10" dirty="0">
                          <a:effectLst/>
                          <a:latin typeface="微软雅黑" panose="020B0503020204020204" charset="-122"/>
                          <a:ea typeface="微软雅黑" panose="020B0503020204020204" charset="-122"/>
                        </a:rPr>
                        <a:t>未</a:t>
                      </a:r>
                      <a:r>
                        <a:rPr lang="zh-CN" sz="1000" kern="0" dirty="0">
                          <a:effectLst/>
                          <a:latin typeface="微软雅黑" panose="020B0503020204020204" charset="-122"/>
                          <a:ea typeface="微软雅黑" panose="020B0503020204020204" charset="-122"/>
                        </a:rPr>
                        <a:t>明</a:t>
                      </a:r>
                      <a:r>
                        <a:rPr lang="zh-CN" sz="1000" kern="0" spc="-10" dirty="0">
                          <a:effectLst/>
                          <a:latin typeface="微软雅黑" panose="020B0503020204020204" charset="-122"/>
                          <a:ea typeface="微软雅黑" panose="020B0503020204020204" charset="-122"/>
                        </a:rPr>
                        <a:t>的</a:t>
                      </a:r>
                      <a:r>
                        <a:rPr lang="zh-CN" sz="1000" kern="0" dirty="0">
                          <a:effectLst/>
                          <a:latin typeface="微软雅黑" panose="020B0503020204020204" charset="-122"/>
                          <a:ea typeface="微软雅黑" panose="020B0503020204020204" charset="-122"/>
                        </a:rPr>
                        <a:t>感染</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en-US" sz="1000" kern="0">
                          <a:effectLst/>
                          <a:latin typeface="微软雅黑" panose="020B0503020204020204" charset="-122"/>
                          <a:ea typeface="微软雅黑" panose="020B0503020204020204" charset="-122"/>
                        </a:rPr>
                        <a:t> </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2483">
                <a:tc>
                  <a:txBody>
                    <a:bodyPr/>
                    <a:lstStyle/>
                    <a:p>
                      <a:pPr marL="66675" marR="66675"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血液</a:t>
                      </a:r>
                      <a:r>
                        <a:rPr lang="zh-CN" sz="1050" kern="0" spc="-10" dirty="0">
                          <a:solidFill>
                            <a:srgbClr val="0070C0"/>
                          </a:solidFill>
                          <a:effectLst/>
                          <a:latin typeface="微软雅黑" panose="020B0503020204020204" charset="-122"/>
                          <a:ea typeface="微软雅黑" panose="020B0503020204020204" charset="-122"/>
                        </a:rPr>
                        <a:t>和</a:t>
                      </a:r>
                      <a:r>
                        <a:rPr lang="zh-CN" sz="1050" kern="0" dirty="0">
                          <a:solidFill>
                            <a:srgbClr val="0070C0"/>
                          </a:solidFill>
                          <a:effectLst/>
                          <a:latin typeface="微软雅黑" panose="020B0503020204020204" charset="-122"/>
                          <a:ea typeface="微软雅黑" panose="020B0503020204020204" charset="-122"/>
                        </a:rPr>
                        <a:t>淋巴系统</a:t>
                      </a:r>
                      <a:r>
                        <a:rPr lang="zh-CN" sz="1050" kern="0" spc="-10" dirty="0">
                          <a:solidFill>
                            <a:srgbClr val="0070C0"/>
                          </a:solidFill>
                          <a:effectLst/>
                          <a:latin typeface="微软雅黑" panose="020B0503020204020204" charset="-122"/>
                          <a:ea typeface="微软雅黑" panose="020B0503020204020204" charset="-122"/>
                        </a:rPr>
                        <a:t>异</a:t>
                      </a:r>
                      <a:r>
                        <a:rPr lang="zh-CN" sz="1050" kern="0" dirty="0">
                          <a:solidFill>
                            <a:srgbClr val="0070C0"/>
                          </a:solidFill>
                          <a:effectLst/>
                          <a:latin typeface="微软雅黑" panose="020B0503020204020204" charset="-122"/>
                          <a:ea typeface="微软雅黑" panose="020B0503020204020204" charset="-122"/>
                        </a:rPr>
                        <a:t>常</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zh-CN" sz="1000" kern="0" spc="170">
                          <a:effectLst/>
                          <a:latin typeface="微软雅黑" panose="020B0503020204020204" charset="-122"/>
                          <a:ea typeface="微软雅黑" panose="020B0503020204020204" charset="-122"/>
                        </a:rPr>
                        <a:t>中性粒细</a:t>
                      </a:r>
                      <a:r>
                        <a:rPr lang="zh-CN" sz="1000" kern="0">
                          <a:effectLst/>
                          <a:latin typeface="微软雅黑" panose="020B0503020204020204" charset="-122"/>
                          <a:ea typeface="微软雅黑" panose="020B0503020204020204" charset="-122"/>
                        </a:rPr>
                        <a:t>胞减少</a:t>
                      </a:r>
                      <a:r>
                        <a:rPr lang="zh-CN" sz="1000" kern="0" spc="-10">
                          <a:effectLst/>
                          <a:latin typeface="微软雅黑" panose="020B0503020204020204" charset="-122"/>
                          <a:ea typeface="微软雅黑" panose="020B0503020204020204" charset="-122"/>
                        </a:rPr>
                        <a:t>症</a:t>
                      </a:r>
                      <a:r>
                        <a:rPr lang="zh-CN" sz="1000" kern="0" spc="-360">
                          <a:effectLst/>
                          <a:latin typeface="微软雅黑" panose="020B0503020204020204" charset="-122"/>
                          <a:ea typeface="微软雅黑" panose="020B0503020204020204" charset="-122"/>
                        </a:rPr>
                        <a:t>、</a:t>
                      </a:r>
                      <a:r>
                        <a:rPr lang="zh-CN" sz="1000" kern="0" spc="-10">
                          <a:effectLst/>
                          <a:latin typeface="微软雅黑" panose="020B0503020204020204" charset="-122"/>
                          <a:ea typeface="微软雅黑" panose="020B0503020204020204" charset="-122"/>
                        </a:rPr>
                        <a:t>白</a:t>
                      </a:r>
                      <a:r>
                        <a:rPr lang="zh-CN" sz="1000" kern="0">
                          <a:effectLst/>
                          <a:latin typeface="微软雅黑" panose="020B0503020204020204" charset="-122"/>
                          <a:ea typeface="微软雅黑" panose="020B0503020204020204" charset="-122"/>
                        </a:rPr>
                        <a:t>细胞减</a:t>
                      </a:r>
                      <a:r>
                        <a:rPr lang="zh-CN" sz="1000" kern="0" spc="-10">
                          <a:effectLst/>
                          <a:latin typeface="微软雅黑" panose="020B0503020204020204" charset="-122"/>
                          <a:ea typeface="微软雅黑" panose="020B0503020204020204" charset="-122"/>
                        </a:rPr>
                        <a:t>少</a:t>
                      </a:r>
                      <a:r>
                        <a:rPr lang="zh-CN" sz="1000" kern="0">
                          <a:effectLst/>
                          <a:latin typeface="微软雅黑" panose="020B0503020204020204" charset="-122"/>
                          <a:ea typeface="微软雅黑" panose="020B0503020204020204" charset="-122"/>
                        </a:rPr>
                        <a:t>症</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zh-CN" sz="1000" kern="0">
                          <a:effectLst/>
                          <a:latin typeface="微软雅黑" panose="020B0503020204020204" charset="-122"/>
                          <a:ea typeface="微软雅黑" panose="020B0503020204020204" charset="-122"/>
                        </a:rPr>
                        <a:t>贫血</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血</a:t>
                      </a:r>
                      <a:r>
                        <a:rPr lang="zh-CN" sz="1000" kern="0" spc="-10">
                          <a:effectLst/>
                          <a:latin typeface="微软雅黑" panose="020B0503020204020204" charset="-122"/>
                          <a:ea typeface="微软雅黑" panose="020B0503020204020204" charset="-122"/>
                        </a:rPr>
                        <a:t>小</a:t>
                      </a:r>
                      <a:r>
                        <a:rPr lang="zh-CN" sz="1000" kern="0">
                          <a:effectLst/>
                          <a:latin typeface="微软雅黑" panose="020B0503020204020204" charset="-122"/>
                          <a:ea typeface="微软雅黑" panose="020B0503020204020204" charset="-122"/>
                        </a:rPr>
                        <a:t>板</a:t>
                      </a:r>
                      <a:r>
                        <a:rPr lang="zh-CN" sz="1000" kern="0" spc="-10">
                          <a:effectLst/>
                          <a:latin typeface="微软雅黑" panose="020B0503020204020204" charset="-122"/>
                          <a:ea typeface="微软雅黑" panose="020B0503020204020204" charset="-122"/>
                        </a:rPr>
                        <a:t>减</a:t>
                      </a:r>
                      <a:r>
                        <a:rPr lang="zh-CN" sz="1000" kern="0">
                          <a:effectLst/>
                          <a:latin typeface="微软雅黑" panose="020B0503020204020204" charset="-122"/>
                          <a:ea typeface="微软雅黑" panose="020B0503020204020204" charset="-122"/>
                        </a:rPr>
                        <a:t>少症</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zh-CN" sz="1000" kern="0">
                          <a:effectLst/>
                          <a:latin typeface="微软雅黑" panose="020B0503020204020204" charset="-122"/>
                          <a:ea typeface="微软雅黑" panose="020B0503020204020204" charset="-122"/>
                        </a:rPr>
                        <a:t>凝血</a:t>
                      </a:r>
                      <a:r>
                        <a:rPr lang="zh-CN" sz="1000" kern="0" spc="-10">
                          <a:effectLst/>
                          <a:latin typeface="微软雅黑" panose="020B0503020204020204" charset="-122"/>
                          <a:ea typeface="微软雅黑" panose="020B0503020204020204" charset="-122"/>
                        </a:rPr>
                        <a:t>异</a:t>
                      </a:r>
                      <a:r>
                        <a:rPr lang="zh-CN" sz="1000" kern="0">
                          <a:effectLst/>
                          <a:latin typeface="微软雅黑" panose="020B0503020204020204" charset="-122"/>
                          <a:ea typeface="微软雅黑" panose="020B0503020204020204" charset="-122"/>
                        </a:rPr>
                        <a:t>常</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一</a:t>
                      </a:r>
                      <a:r>
                        <a:rPr lang="zh-CN" sz="1000" kern="0" spc="-10">
                          <a:effectLst/>
                          <a:latin typeface="微软雅黑" panose="020B0503020204020204" charset="-122"/>
                          <a:ea typeface="微软雅黑" panose="020B0503020204020204" charset="-122"/>
                        </a:rPr>
                        <a:t>过</a:t>
                      </a:r>
                      <a:r>
                        <a:rPr lang="zh-CN" sz="1000" kern="0">
                          <a:effectLst/>
                          <a:latin typeface="微软雅黑" panose="020B0503020204020204" charset="-122"/>
                          <a:ea typeface="微软雅黑" panose="020B0503020204020204" charset="-122"/>
                        </a:rPr>
                        <a:t>性</a:t>
                      </a:r>
                      <a:r>
                        <a:rPr lang="zh-CN" sz="1000" kern="0" spc="-10">
                          <a:effectLst/>
                          <a:latin typeface="微软雅黑" panose="020B0503020204020204" charset="-122"/>
                          <a:ea typeface="微软雅黑" panose="020B0503020204020204" charset="-122"/>
                        </a:rPr>
                        <a:t>再</a:t>
                      </a:r>
                      <a:r>
                        <a:rPr lang="zh-CN" sz="1000" kern="0">
                          <a:effectLst/>
                          <a:latin typeface="微软雅黑" panose="020B0503020204020204" charset="-122"/>
                          <a:ea typeface="微软雅黑" panose="020B0503020204020204" charset="-122"/>
                        </a:rPr>
                        <a:t>生</a:t>
                      </a:r>
                      <a:r>
                        <a:rPr lang="zh-CN" sz="1000" kern="0" spc="-10">
                          <a:effectLst/>
                          <a:latin typeface="微软雅黑" panose="020B0503020204020204" charset="-122"/>
                          <a:ea typeface="微软雅黑" panose="020B0503020204020204" charset="-122"/>
                        </a:rPr>
                        <a:t>障</a:t>
                      </a:r>
                      <a:r>
                        <a:rPr lang="zh-CN" sz="1000" kern="0">
                          <a:effectLst/>
                          <a:latin typeface="微软雅黑" panose="020B0503020204020204" charset="-122"/>
                          <a:ea typeface="微软雅黑" panose="020B0503020204020204" charset="-122"/>
                        </a:rPr>
                        <a:t>碍性贫</a:t>
                      </a:r>
                      <a:r>
                        <a:rPr lang="zh-CN" sz="1000" kern="0" spc="-10">
                          <a:effectLst/>
                          <a:latin typeface="微软雅黑" panose="020B0503020204020204" charset="-122"/>
                          <a:ea typeface="微软雅黑" panose="020B0503020204020204" charset="-122"/>
                        </a:rPr>
                        <a:t>血</a:t>
                      </a:r>
                      <a:r>
                        <a:rPr lang="zh-CN" sz="1000" kern="0">
                          <a:effectLst/>
                          <a:latin typeface="微软雅黑" panose="020B0503020204020204" charset="-122"/>
                          <a:ea typeface="微软雅黑" panose="020B0503020204020204" charset="-122"/>
                        </a:rPr>
                        <a:t>，</a:t>
                      </a:r>
                      <a:r>
                        <a:rPr lang="zh-CN" sz="1000" kern="0" spc="-10">
                          <a:effectLst/>
                          <a:latin typeface="微软雅黑" panose="020B0503020204020204" charset="-122"/>
                          <a:ea typeface="微软雅黑" panose="020B0503020204020204" charset="-122"/>
                        </a:rPr>
                        <a:t>溶</a:t>
                      </a:r>
                      <a:r>
                        <a:rPr lang="zh-CN" sz="1000" kern="0">
                          <a:effectLst/>
                          <a:latin typeface="微软雅黑" panose="020B0503020204020204" charset="-122"/>
                          <a:ea typeface="微软雅黑" panose="020B0503020204020204" charset="-122"/>
                        </a:rPr>
                        <a:t>血</a:t>
                      </a:r>
                      <a:r>
                        <a:rPr lang="zh-CN" sz="1000" kern="0" spc="-10">
                          <a:effectLst/>
                          <a:latin typeface="微软雅黑" panose="020B0503020204020204" charset="-122"/>
                          <a:ea typeface="微软雅黑" panose="020B0503020204020204" charset="-122"/>
                        </a:rPr>
                        <a:t>性</a:t>
                      </a:r>
                      <a:r>
                        <a:rPr lang="zh-CN" sz="1000" kern="0">
                          <a:effectLst/>
                          <a:latin typeface="微软雅黑" panose="020B0503020204020204" charset="-122"/>
                          <a:ea typeface="微软雅黑" panose="020B0503020204020204" charset="-122"/>
                        </a:rPr>
                        <a:t>贫</a:t>
                      </a:r>
                      <a:r>
                        <a:rPr lang="zh-CN" sz="1000" kern="0" spc="-10">
                          <a:effectLst/>
                          <a:latin typeface="微软雅黑" panose="020B0503020204020204" charset="-122"/>
                          <a:ea typeface="微软雅黑" panose="020B0503020204020204" charset="-122"/>
                        </a:rPr>
                        <a:t>血</a:t>
                      </a:r>
                      <a:r>
                        <a:rPr lang="zh-CN" sz="1000" kern="0">
                          <a:effectLst/>
                          <a:latin typeface="微软雅黑" panose="020B0503020204020204" charset="-122"/>
                          <a:ea typeface="微软雅黑" panose="020B0503020204020204" charset="-122"/>
                        </a:rPr>
                        <a:t>、</a:t>
                      </a:r>
                      <a:r>
                        <a:rPr lang="zh-CN" sz="1000" kern="0" spc="-10">
                          <a:effectLst/>
                          <a:latin typeface="微软雅黑" panose="020B0503020204020204" charset="-122"/>
                          <a:ea typeface="微软雅黑" panose="020B0503020204020204" charset="-122"/>
                        </a:rPr>
                        <a:t>淋</a:t>
                      </a:r>
                      <a:r>
                        <a:rPr lang="zh-CN" sz="1000" kern="0">
                          <a:effectLst/>
                          <a:latin typeface="微软雅黑" panose="020B0503020204020204" charset="-122"/>
                          <a:ea typeface="微软雅黑" panose="020B0503020204020204" charset="-122"/>
                        </a:rPr>
                        <a:t>巴结病</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0">
                <a:tc>
                  <a:txBody>
                    <a:bodyPr/>
                    <a:lstStyle/>
                    <a:p>
                      <a:pPr marL="66675" marR="66675"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免疫</a:t>
                      </a:r>
                      <a:r>
                        <a:rPr lang="zh-CN" sz="1050" kern="0" spc="-10" dirty="0">
                          <a:solidFill>
                            <a:srgbClr val="0070C0"/>
                          </a:solidFill>
                          <a:effectLst/>
                          <a:latin typeface="微软雅黑" panose="020B0503020204020204" charset="-122"/>
                          <a:ea typeface="微软雅黑" panose="020B0503020204020204" charset="-122"/>
                        </a:rPr>
                        <a:t>系</a:t>
                      </a:r>
                      <a:r>
                        <a:rPr lang="zh-CN" sz="1050" kern="0" dirty="0">
                          <a:solidFill>
                            <a:srgbClr val="0070C0"/>
                          </a:solidFill>
                          <a:effectLst/>
                          <a:latin typeface="微软雅黑" panose="020B0503020204020204" charset="-122"/>
                          <a:ea typeface="微软雅黑" panose="020B0503020204020204" charset="-122"/>
                        </a:rPr>
                        <a:t>统异常</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zh-CN" sz="1000" kern="0">
                          <a:effectLst/>
                          <a:latin typeface="微软雅黑" panose="020B0503020204020204" charset="-122"/>
                          <a:ea typeface="微软雅黑" panose="020B0503020204020204" charset="-122"/>
                        </a:rPr>
                        <a:t>血管</a:t>
                      </a:r>
                      <a:r>
                        <a:rPr lang="zh-CN" sz="1000" kern="0" spc="-10">
                          <a:effectLst/>
                          <a:latin typeface="微软雅黑" panose="020B0503020204020204" charset="-122"/>
                          <a:ea typeface="微软雅黑" panose="020B0503020204020204" charset="-122"/>
                        </a:rPr>
                        <a:t>性</a:t>
                      </a:r>
                      <a:r>
                        <a:rPr lang="zh-CN" sz="1000" kern="0">
                          <a:effectLst/>
                          <a:latin typeface="微软雅黑" panose="020B0503020204020204" charset="-122"/>
                          <a:ea typeface="微软雅黑" panose="020B0503020204020204" charset="-122"/>
                        </a:rPr>
                        <a:t>水肿</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zh-CN" sz="1000" kern="0" dirty="0">
                          <a:effectLst/>
                          <a:latin typeface="微软雅黑" panose="020B0503020204020204" charset="-122"/>
                          <a:ea typeface="微软雅黑" panose="020B0503020204020204" charset="-122"/>
                        </a:rPr>
                        <a:t>超敏</a:t>
                      </a:r>
                      <a:r>
                        <a:rPr lang="zh-CN" sz="1000" kern="0" spc="-10" dirty="0">
                          <a:effectLst/>
                          <a:latin typeface="微软雅黑" panose="020B0503020204020204" charset="-122"/>
                          <a:ea typeface="微软雅黑" panose="020B0503020204020204" charset="-122"/>
                        </a:rPr>
                        <a:t>反</a:t>
                      </a:r>
                      <a:r>
                        <a:rPr lang="zh-CN" sz="1000" kern="0" dirty="0">
                          <a:effectLst/>
                          <a:latin typeface="微软雅黑" panose="020B0503020204020204" charset="-122"/>
                          <a:ea typeface="微软雅黑" panose="020B0503020204020204" charset="-122"/>
                        </a:rPr>
                        <a:t>应</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en-US" sz="1000" kern="0">
                          <a:effectLst/>
                          <a:latin typeface="微软雅黑" panose="020B0503020204020204" charset="-122"/>
                          <a:ea typeface="微软雅黑" panose="020B0503020204020204" charset="-122"/>
                        </a:rPr>
                        <a:t> </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2483">
                <a:tc>
                  <a:txBody>
                    <a:bodyPr/>
                    <a:lstStyle/>
                    <a:p>
                      <a:pPr marL="66675" marR="66675"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代谢</a:t>
                      </a:r>
                      <a:r>
                        <a:rPr lang="zh-CN" sz="1050" kern="0" spc="-10" dirty="0">
                          <a:solidFill>
                            <a:srgbClr val="0070C0"/>
                          </a:solidFill>
                          <a:effectLst/>
                          <a:latin typeface="微软雅黑" panose="020B0503020204020204" charset="-122"/>
                          <a:ea typeface="微软雅黑" panose="020B0503020204020204" charset="-122"/>
                        </a:rPr>
                        <a:t>紊</a:t>
                      </a:r>
                      <a:r>
                        <a:rPr lang="zh-CN" sz="1050" kern="0" dirty="0">
                          <a:solidFill>
                            <a:srgbClr val="0070C0"/>
                          </a:solidFill>
                          <a:effectLst/>
                          <a:latin typeface="微软雅黑" panose="020B0503020204020204" charset="-122"/>
                          <a:ea typeface="微软雅黑" panose="020B0503020204020204" charset="-122"/>
                        </a:rPr>
                        <a:t>乱和营养</a:t>
                      </a:r>
                      <a:r>
                        <a:rPr lang="zh-CN" sz="1050" kern="0" spc="-10" dirty="0">
                          <a:solidFill>
                            <a:srgbClr val="0070C0"/>
                          </a:solidFill>
                          <a:effectLst/>
                          <a:latin typeface="微软雅黑" panose="020B0503020204020204" charset="-122"/>
                          <a:ea typeface="微软雅黑" panose="020B0503020204020204" charset="-122"/>
                        </a:rPr>
                        <a:t>不</a:t>
                      </a:r>
                      <a:r>
                        <a:rPr lang="zh-CN" sz="1050" kern="0" dirty="0">
                          <a:solidFill>
                            <a:srgbClr val="0070C0"/>
                          </a:solidFill>
                          <a:effectLst/>
                          <a:latin typeface="微软雅黑" panose="020B0503020204020204" charset="-122"/>
                          <a:ea typeface="微软雅黑" panose="020B0503020204020204" charset="-122"/>
                        </a:rPr>
                        <a:t>良</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en-US" sz="1000" kern="0">
                          <a:effectLst/>
                          <a:latin typeface="微软雅黑" panose="020B0503020204020204" charset="-122"/>
                          <a:ea typeface="微软雅黑" panose="020B0503020204020204" charset="-122"/>
                        </a:rPr>
                        <a:t> </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zh-CN" sz="1000" kern="0" dirty="0">
                          <a:effectLst/>
                          <a:latin typeface="微软雅黑" panose="020B0503020204020204" charset="-122"/>
                          <a:ea typeface="微软雅黑" panose="020B0503020204020204" charset="-122"/>
                        </a:rPr>
                        <a:t>高血</a:t>
                      </a:r>
                      <a:r>
                        <a:rPr lang="zh-CN" sz="1000" kern="0" spc="-10" dirty="0">
                          <a:effectLst/>
                          <a:latin typeface="微软雅黑" panose="020B0503020204020204" charset="-122"/>
                          <a:ea typeface="微软雅黑" panose="020B0503020204020204" charset="-122"/>
                        </a:rPr>
                        <a:t>糖</a:t>
                      </a:r>
                      <a:r>
                        <a:rPr lang="zh-CN" sz="1000" kern="0"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体</a:t>
                      </a:r>
                      <a:r>
                        <a:rPr lang="zh-CN" sz="1000" kern="0" dirty="0">
                          <a:effectLst/>
                          <a:latin typeface="微软雅黑" panose="020B0503020204020204" charset="-122"/>
                          <a:ea typeface="微软雅黑" panose="020B0503020204020204" charset="-122"/>
                        </a:rPr>
                        <a:t>重</a:t>
                      </a:r>
                      <a:r>
                        <a:rPr lang="zh-CN" sz="1000" kern="0" spc="-10" dirty="0">
                          <a:effectLst/>
                          <a:latin typeface="微软雅黑" panose="020B0503020204020204" charset="-122"/>
                          <a:ea typeface="微软雅黑" panose="020B0503020204020204" charset="-122"/>
                        </a:rPr>
                        <a:t>减</a:t>
                      </a:r>
                      <a:r>
                        <a:rPr lang="zh-CN" sz="1000" kern="0" dirty="0">
                          <a:effectLst/>
                          <a:latin typeface="微软雅黑" panose="020B0503020204020204" charset="-122"/>
                          <a:ea typeface="微软雅黑" panose="020B0503020204020204" charset="-122"/>
                        </a:rPr>
                        <a:t>轻</a:t>
                      </a:r>
                      <a:r>
                        <a:rPr lang="zh-CN" sz="1000" kern="0" spc="-1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外</a:t>
                      </a:r>
                      <a:r>
                        <a:rPr lang="zh-CN" sz="1000" kern="0" spc="-10" dirty="0">
                          <a:effectLst/>
                          <a:latin typeface="微软雅黑" panose="020B0503020204020204" charset="-122"/>
                          <a:ea typeface="微软雅黑" panose="020B0503020204020204" charset="-122"/>
                        </a:rPr>
                        <a:t>周</a:t>
                      </a:r>
                      <a:r>
                        <a:rPr lang="zh-CN" sz="1000" kern="0" dirty="0">
                          <a:effectLst/>
                          <a:latin typeface="微软雅黑" panose="020B0503020204020204" charset="-122"/>
                          <a:ea typeface="微软雅黑" panose="020B0503020204020204" charset="-122"/>
                        </a:rPr>
                        <a:t>性水</a:t>
                      </a:r>
                      <a:r>
                        <a:rPr lang="zh-CN" sz="1000" kern="0" spc="-10" dirty="0">
                          <a:effectLst/>
                          <a:latin typeface="微软雅黑" panose="020B0503020204020204" charset="-122"/>
                          <a:ea typeface="微软雅黑" panose="020B0503020204020204" charset="-122"/>
                        </a:rPr>
                        <a:t>肿</a:t>
                      </a:r>
                      <a:r>
                        <a:rPr lang="zh-CN" sz="1000" kern="0" spc="-215"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面</a:t>
                      </a:r>
                      <a:r>
                        <a:rPr lang="zh-CN" sz="1000" kern="0" dirty="0">
                          <a:effectLst/>
                          <a:latin typeface="微软雅黑" panose="020B0503020204020204" charset="-122"/>
                          <a:ea typeface="微软雅黑" panose="020B0503020204020204" charset="-122"/>
                        </a:rPr>
                        <a:t>部</a:t>
                      </a:r>
                      <a:r>
                        <a:rPr lang="zh-CN" sz="1000" kern="0" spc="-10" dirty="0">
                          <a:effectLst/>
                          <a:latin typeface="微软雅黑" panose="020B0503020204020204" charset="-122"/>
                          <a:ea typeface="微软雅黑" panose="020B0503020204020204" charset="-122"/>
                        </a:rPr>
                        <a:t>水</a:t>
                      </a:r>
                      <a:r>
                        <a:rPr lang="zh-CN" sz="1000" kern="0" dirty="0">
                          <a:effectLst/>
                          <a:latin typeface="微软雅黑" panose="020B0503020204020204" charset="-122"/>
                          <a:ea typeface="微软雅黑" panose="020B0503020204020204" charset="-122"/>
                        </a:rPr>
                        <a:t>肿</a:t>
                      </a:r>
                      <a:r>
                        <a:rPr lang="zh-CN" sz="1000" kern="0" spc="-215" dirty="0">
                          <a:effectLst/>
                          <a:latin typeface="微软雅黑" panose="020B0503020204020204" charset="-122"/>
                          <a:ea typeface="微软雅黑" panose="020B0503020204020204" charset="-122"/>
                        </a:rPr>
                        <a:t>、</a:t>
                      </a:r>
                      <a:r>
                        <a:rPr lang="en-US" sz="1000" kern="0" spc="-20" dirty="0">
                          <a:effectLst/>
                          <a:latin typeface="微软雅黑" panose="020B0503020204020204" charset="-122"/>
                          <a:ea typeface="微软雅黑" panose="020B0503020204020204" charset="-122"/>
                        </a:rPr>
                        <a:t>L</a:t>
                      </a:r>
                      <a:r>
                        <a:rPr lang="en-US" sz="1000" kern="0" spc="-5" dirty="0">
                          <a:effectLst/>
                          <a:latin typeface="微软雅黑" panose="020B0503020204020204" charset="-122"/>
                          <a:ea typeface="微软雅黑" panose="020B0503020204020204" charset="-122"/>
                        </a:rPr>
                        <a:t>D</a:t>
                      </a:r>
                      <a:r>
                        <a:rPr lang="en-US" sz="1000" kern="0" dirty="0">
                          <a:effectLst/>
                          <a:latin typeface="微软雅黑" panose="020B0503020204020204" charset="-122"/>
                          <a:ea typeface="微软雅黑" panose="020B0503020204020204" charset="-122"/>
                        </a:rPr>
                        <a:t>H</a:t>
                      </a:r>
                      <a:r>
                        <a:rPr lang="zh-CN" sz="1000" kern="0" spc="-10" dirty="0">
                          <a:effectLst/>
                          <a:latin typeface="微软雅黑" panose="020B0503020204020204" charset="-122"/>
                          <a:ea typeface="微软雅黑" panose="020B0503020204020204" charset="-122"/>
                        </a:rPr>
                        <a:t>升</a:t>
                      </a:r>
                      <a:r>
                        <a:rPr lang="zh-CN" sz="1000" kern="0" dirty="0">
                          <a:effectLst/>
                          <a:latin typeface="微软雅黑" panose="020B0503020204020204" charset="-122"/>
                          <a:ea typeface="微软雅黑" panose="020B0503020204020204" charset="-122"/>
                        </a:rPr>
                        <a:t>高、低钙</a:t>
                      </a:r>
                      <a:r>
                        <a:rPr lang="zh-CN" sz="1000" kern="0" spc="-10" dirty="0">
                          <a:effectLst/>
                          <a:latin typeface="微软雅黑" panose="020B0503020204020204" charset="-122"/>
                          <a:ea typeface="微软雅黑" panose="020B0503020204020204" charset="-122"/>
                        </a:rPr>
                        <a:t>血</a:t>
                      </a:r>
                      <a:r>
                        <a:rPr lang="zh-CN" sz="1000" kern="0" dirty="0">
                          <a:effectLst/>
                          <a:latin typeface="微软雅黑" panose="020B0503020204020204" charset="-122"/>
                          <a:ea typeface="微软雅黑" panose="020B0503020204020204" charset="-122"/>
                        </a:rPr>
                        <a:t>症</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66675" marR="66675" algn="just">
                        <a:lnSpc>
                          <a:spcPct val="100000"/>
                        </a:lnSpc>
                        <a:spcAft>
                          <a:spcPts val="0"/>
                        </a:spcAft>
                      </a:pPr>
                      <a:r>
                        <a:rPr lang="en-US" sz="1000" kern="0">
                          <a:effectLst/>
                          <a:latin typeface="微软雅黑" panose="020B0503020204020204" charset="-122"/>
                          <a:ea typeface="微软雅黑" panose="020B0503020204020204" charset="-122"/>
                        </a:rPr>
                        <a:t> </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0">
                <a:tc>
                  <a:txBody>
                    <a:bodyPr/>
                    <a:lstStyle/>
                    <a:p>
                      <a:pPr marL="31750" marR="31750"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精神</a:t>
                      </a:r>
                      <a:r>
                        <a:rPr lang="zh-CN" sz="1050" kern="0" spc="-10" dirty="0">
                          <a:solidFill>
                            <a:srgbClr val="0070C0"/>
                          </a:solidFill>
                          <a:effectLst/>
                          <a:latin typeface="微软雅黑" panose="020B0503020204020204" charset="-122"/>
                          <a:ea typeface="微软雅黑" panose="020B0503020204020204" charset="-122"/>
                        </a:rPr>
                        <a:t>异</a:t>
                      </a:r>
                      <a:r>
                        <a:rPr lang="zh-CN" sz="1050" kern="0" dirty="0">
                          <a:solidFill>
                            <a:srgbClr val="0070C0"/>
                          </a:solidFill>
                          <a:effectLst/>
                          <a:latin typeface="微软雅黑" panose="020B0503020204020204" charset="-122"/>
                          <a:ea typeface="微软雅黑" panose="020B0503020204020204" charset="-122"/>
                        </a:rPr>
                        <a:t>常</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a:effectLst/>
                          <a:latin typeface="微软雅黑" panose="020B0503020204020204" charset="-122"/>
                          <a:ea typeface="微软雅黑" panose="020B0503020204020204" charset="-122"/>
                        </a:rPr>
                        <a:t> </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dirty="0">
                          <a:effectLst/>
                          <a:latin typeface="微软雅黑" panose="020B0503020204020204" charset="-122"/>
                          <a:ea typeface="微软雅黑" panose="020B0503020204020204" charset="-122"/>
                        </a:rPr>
                        <a:t> </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a:effectLst/>
                          <a:latin typeface="微软雅黑" panose="020B0503020204020204" charset="-122"/>
                          <a:ea typeface="微软雅黑" panose="020B0503020204020204" charset="-122"/>
                        </a:rPr>
                        <a:t>抑郁</a:t>
                      </a:r>
                      <a:r>
                        <a:rPr lang="zh-CN" sz="1000" kern="0" spc="-10">
                          <a:effectLst/>
                          <a:latin typeface="微软雅黑" panose="020B0503020204020204" charset="-122"/>
                          <a:ea typeface="微软雅黑" panose="020B0503020204020204" charset="-122"/>
                        </a:rPr>
                        <a:t>症</a:t>
                      </a:r>
                      <a:r>
                        <a:rPr lang="zh-CN" sz="1000" kern="0">
                          <a:effectLst/>
                          <a:latin typeface="微软雅黑" panose="020B0503020204020204" charset="-122"/>
                          <a:ea typeface="微软雅黑" panose="020B0503020204020204" charset="-122"/>
                        </a:rPr>
                        <a:t>、</a:t>
                      </a:r>
                      <a:r>
                        <a:rPr lang="zh-CN" sz="1000" kern="0" spc="-10">
                          <a:effectLst/>
                          <a:latin typeface="微软雅黑" panose="020B0503020204020204" charset="-122"/>
                          <a:ea typeface="微软雅黑" panose="020B0503020204020204" charset="-122"/>
                        </a:rPr>
                        <a:t>神</a:t>
                      </a:r>
                      <a:r>
                        <a:rPr lang="zh-CN" sz="1000" kern="0">
                          <a:effectLst/>
                          <a:latin typeface="微软雅黑" panose="020B0503020204020204" charset="-122"/>
                          <a:ea typeface="微软雅黑" panose="020B0503020204020204" charset="-122"/>
                        </a:rPr>
                        <a:t>经</a:t>
                      </a:r>
                      <a:r>
                        <a:rPr lang="zh-CN" sz="1000" kern="0" spc="-10">
                          <a:effectLst/>
                          <a:latin typeface="微软雅黑" panose="020B0503020204020204" charset="-122"/>
                          <a:ea typeface="微软雅黑" panose="020B0503020204020204" charset="-122"/>
                        </a:rPr>
                        <a:t>过</a:t>
                      </a:r>
                      <a:r>
                        <a:rPr lang="zh-CN" sz="1000" kern="0">
                          <a:effectLst/>
                          <a:latin typeface="微软雅黑" panose="020B0503020204020204" charset="-122"/>
                          <a:ea typeface="微软雅黑" panose="020B0503020204020204" charset="-122"/>
                        </a:rPr>
                        <a:t>敏</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0">
                <a:tc>
                  <a:txBody>
                    <a:bodyPr/>
                    <a:lstStyle/>
                    <a:p>
                      <a:pPr marL="31750" marR="31750"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神经</a:t>
                      </a:r>
                      <a:r>
                        <a:rPr lang="zh-CN" sz="1050" kern="0" spc="-10" dirty="0">
                          <a:solidFill>
                            <a:srgbClr val="0070C0"/>
                          </a:solidFill>
                          <a:effectLst/>
                          <a:latin typeface="微软雅黑" panose="020B0503020204020204" charset="-122"/>
                          <a:ea typeface="微软雅黑" panose="020B0503020204020204" charset="-122"/>
                        </a:rPr>
                        <a:t>系</a:t>
                      </a:r>
                      <a:r>
                        <a:rPr lang="zh-CN" sz="1050" kern="0" dirty="0">
                          <a:solidFill>
                            <a:srgbClr val="0070C0"/>
                          </a:solidFill>
                          <a:effectLst/>
                          <a:latin typeface="微软雅黑" panose="020B0503020204020204" charset="-122"/>
                          <a:ea typeface="微软雅黑" panose="020B0503020204020204" charset="-122"/>
                        </a:rPr>
                        <a:t>统异常</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dirty="0">
                          <a:effectLst/>
                          <a:latin typeface="微软雅黑" panose="020B0503020204020204" charset="-122"/>
                          <a:ea typeface="微软雅黑" panose="020B0503020204020204" charset="-122"/>
                        </a:rPr>
                        <a:t> </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a:effectLst/>
                          <a:latin typeface="微软雅黑" panose="020B0503020204020204" charset="-122"/>
                          <a:ea typeface="微软雅黑" panose="020B0503020204020204" charset="-122"/>
                        </a:rPr>
                        <a:t>感觉</a:t>
                      </a:r>
                      <a:r>
                        <a:rPr lang="zh-CN" sz="1000" kern="0" spc="-10">
                          <a:effectLst/>
                          <a:latin typeface="微软雅黑" panose="020B0503020204020204" charset="-122"/>
                          <a:ea typeface="微软雅黑" panose="020B0503020204020204" charset="-122"/>
                        </a:rPr>
                        <a:t>异</a:t>
                      </a:r>
                      <a:r>
                        <a:rPr lang="zh-CN" sz="1000" kern="0">
                          <a:effectLst/>
                          <a:latin typeface="微软雅黑" panose="020B0503020204020204" charset="-122"/>
                          <a:ea typeface="微软雅黑" panose="020B0503020204020204" charset="-122"/>
                        </a:rPr>
                        <a:t>常</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感</a:t>
                      </a:r>
                      <a:r>
                        <a:rPr lang="zh-CN" sz="1000" kern="0" spc="-10">
                          <a:effectLst/>
                          <a:latin typeface="微软雅黑" panose="020B0503020204020204" charset="-122"/>
                          <a:ea typeface="微软雅黑" panose="020B0503020204020204" charset="-122"/>
                        </a:rPr>
                        <a:t>觉</a:t>
                      </a:r>
                      <a:r>
                        <a:rPr lang="zh-CN" sz="1000" kern="0">
                          <a:effectLst/>
                          <a:latin typeface="微软雅黑" panose="020B0503020204020204" charset="-122"/>
                          <a:ea typeface="微软雅黑" panose="020B0503020204020204" charset="-122"/>
                        </a:rPr>
                        <a:t>迟</a:t>
                      </a:r>
                      <a:r>
                        <a:rPr lang="zh-CN" sz="1000" kern="0" spc="-10">
                          <a:effectLst/>
                          <a:latin typeface="微软雅黑" panose="020B0503020204020204" charset="-122"/>
                          <a:ea typeface="微软雅黑" panose="020B0503020204020204" charset="-122"/>
                        </a:rPr>
                        <a:t>钝</a:t>
                      </a:r>
                      <a:r>
                        <a:rPr lang="zh-CN" sz="1000" kern="0">
                          <a:effectLst/>
                          <a:latin typeface="微软雅黑" panose="020B0503020204020204" charset="-122"/>
                          <a:ea typeface="微软雅黑" panose="020B0503020204020204" charset="-122"/>
                        </a:rPr>
                        <a:t>、</a:t>
                      </a:r>
                      <a:r>
                        <a:rPr lang="zh-CN" sz="1000" kern="0" spc="-10">
                          <a:effectLst/>
                          <a:latin typeface="微软雅黑" panose="020B0503020204020204" charset="-122"/>
                          <a:ea typeface="微软雅黑" panose="020B0503020204020204" charset="-122"/>
                        </a:rPr>
                        <a:t>精</a:t>
                      </a:r>
                      <a:r>
                        <a:rPr lang="zh-CN" sz="1000" kern="0">
                          <a:effectLst/>
                          <a:latin typeface="微软雅黑" panose="020B0503020204020204" charset="-122"/>
                          <a:ea typeface="微软雅黑" panose="020B0503020204020204" charset="-122"/>
                        </a:rPr>
                        <a:t>神</a:t>
                      </a:r>
                      <a:endParaRPr lang="zh-CN" sz="1000" kern="100">
                        <a:effectLst/>
                        <a:latin typeface="微软雅黑" panose="020B0503020204020204" charset="-122"/>
                        <a:ea typeface="微软雅黑" panose="020B0503020204020204" charset="-122"/>
                      </a:endParaRPr>
                    </a:p>
                    <a:p>
                      <a:pPr marL="31750" marR="31750" algn="just">
                        <a:lnSpc>
                          <a:spcPct val="100000"/>
                        </a:lnSpc>
                        <a:spcAft>
                          <a:spcPts val="0"/>
                        </a:spcAft>
                      </a:pPr>
                      <a:r>
                        <a:rPr lang="zh-CN" sz="1000" kern="0">
                          <a:effectLst/>
                          <a:latin typeface="微软雅黑" panose="020B0503020204020204" charset="-122"/>
                          <a:ea typeface="微软雅黑" panose="020B0503020204020204" charset="-122"/>
                        </a:rPr>
                        <a:t>激动</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失</a:t>
                      </a:r>
                      <a:r>
                        <a:rPr lang="zh-CN" sz="1000" kern="0" spc="-10">
                          <a:effectLst/>
                          <a:latin typeface="微软雅黑" panose="020B0503020204020204" charset="-122"/>
                          <a:ea typeface="微软雅黑" panose="020B0503020204020204" charset="-122"/>
                        </a:rPr>
                        <a:t>眠</a:t>
                      </a:r>
                      <a:r>
                        <a:rPr lang="zh-CN" sz="1000" kern="0">
                          <a:effectLst/>
                          <a:latin typeface="微软雅黑" panose="020B0503020204020204" charset="-122"/>
                          <a:ea typeface="微软雅黑" panose="020B0503020204020204" charset="-122"/>
                        </a:rPr>
                        <a:t>、</a:t>
                      </a:r>
                      <a:r>
                        <a:rPr lang="zh-CN" sz="1000" kern="0" spc="-10">
                          <a:effectLst/>
                          <a:latin typeface="微软雅黑" panose="020B0503020204020204" charset="-122"/>
                          <a:ea typeface="微软雅黑" panose="020B0503020204020204" charset="-122"/>
                        </a:rPr>
                        <a:t>血</a:t>
                      </a:r>
                      <a:r>
                        <a:rPr lang="zh-CN" sz="1000" kern="0">
                          <a:effectLst/>
                          <a:latin typeface="微软雅黑" panose="020B0503020204020204" charset="-122"/>
                          <a:ea typeface="微软雅黑" panose="020B0503020204020204" charset="-122"/>
                        </a:rPr>
                        <a:t>管</a:t>
                      </a:r>
                      <a:r>
                        <a:rPr lang="zh-CN" sz="1000" kern="0" spc="-10">
                          <a:effectLst/>
                          <a:latin typeface="微软雅黑" panose="020B0503020204020204" charset="-122"/>
                          <a:ea typeface="微软雅黑" panose="020B0503020204020204" charset="-122"/>
                        </a:rPr>
                        <a:t>舒</a:t>
                      </a:r>
                      <a:r>
                        <a:rPr lang="zh-CN" sz="1000" kern="0">
                          <a:effectLst/>
                          <a:latin typeface="微软雅黑" panose="020B0503020204020204" charset="-122"/>
                          <a:ea typeface="微软雅黑" panose="020B0503020204020204" charset="-122"/>
                        </a:rPr>
                        <a:t>张</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头晕、</a:t>
                      </a:r>
                      <a:r>
                        <a:rPr lang="zh-CN" sz="1000" kern="0" spc="-10">
                          <a:effectLst/>
                          <a:latin typeface="微软雅黑" panose="020B0503020204020204" charset="-122"/>
                          <a:ea typeface="微软雅黑" panose="020B0503020204020204" charset="-122"/>
                        </a:rPr>
                        <a:t>焦</a:t>
                      </a:r>
                      <a:r>
                        <a:rPr lang="zh-CN" sz="1000" kern="0">
                          <a:effectLst/>
                          <a:latin typeface="微软雅黑" panose="020B0503020204020204" charset="-122"/>
                          <a:ea typeface="微软雅黑" panose="020B0503020204020204" charset="-122"/>
                        </a:rPr>
                        <a:t>虑</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a:effectLst/>
                          <a:latin typeface="微软雅黑" panose="020B0503020204020204" charset="-122"/>
                          <a:ea typeface="微软雅黑" panose="020B0503020204020204" charset="-122"/>
                        </a:rPr>
                        <a:t>味觉</a:t>
                      </a:r>
                      <a:r>
                        <a:rPr lang="zh-CN" sz="1000" kern="0" spc="-10">
                          <a:effectLst/>
                          <a:latin typeface="微软雅黑" panose="020B0503020204020204" charset="-122"/>
                          <a:ea typeface="微软雅黑" panose="020B0503020204020204" charset="-122"/>
                        </a:rPr>
                        <a:t>障</a:t>
                      </a:r>
                      <a:r>
                        <a:rPr lang="zh-CN" sz="1000" kern="0">
                          <a:effectLst/>
                          <a:latin typeface="微软雅黑" panose="020B0503020204020204" charset="-122"/>
                          <a:ea typeface="微软雅黑" panose="020B0503020204020204" charset="-122"/>
                        </a:rPr>
                        <a:t>碍</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0">
                <a:tc>
                  <a:txBody>
                    <a:bodyPr/>
                    <a:lstStyle/>
                    <a:p>
                      <a:pPr marL="31750" marR="31750"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眼部</a:t>
                      </a:r>
                      <a:r>
                        <a:rPr lang="zh-CN" sz="1050" kern="0" spc="-10" dirty="0">
                          <a:solidFill>
                            <a:srgbClr val="0070C0"/>
                          </a:solidFill>
                          <a:effectLst/>
                          <a:latin typeface="微软雅黑" panose="020B0503020204020204" charset="-122"/>
                          <a:ea typeface="微软雅黑" panose="020B0503020204020204" charset="-122"/>
                        </a:rPr>
                        <a:t>异</a:t>
                      </a:r>
                      <a:r>
                        <a:rPr lang="zh-CN" sz="1050" kern="0" dirty="0">
                          <a:solidFill>
                            <a:srgbClr val="0070C0"/>
                          </a:solidFill>
                          <a:effectLst/>
                          <a:latin typeface="微软雅黑" panose="020B0503020204020204" charset="-122"/>
                          <a:ea typeface="微软雅黑" panose="020B0503020204020204" charset="-122"/>
                        </a:rPr>
                        <a:t>常</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a:effectLst/>
                          <a:latin typeface="微软雅黑" panose="020B0503020204020204" charset="-122"/>
                          <a:ea typeface="微软雅黑" panose="020B0503020204020204" charset="-122"/>
                        </a:rPr>
                        <a:t> </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a:effectLst/>
                          <a:latin typeface="微软雅黑" panose="020B0503020204020204" charset="-122"/>
                          <a:ea typeface="微软雅黑" panose="020B0503020204020204" charset="-122"/>
                        </a:rPr>
                        <a:t>异常</a:t>
                      </a:r>
                      <a:r>
                        <a:rPr lang="zh-CN" sz="1000" kern="0" spc="-10">
                          <a:effectLst/>
                          <a:latin typeface="微软雅黑" panose="020B0503020204020204" charset="-122"/>
                          <a:ea typeface="微软雅黑" panose="020B0503020204020204" charset="-122"/>
                        </a:rPr>
                        <a:t>流</a:t>
                      </a:r>
                      <a:r>
                        <a:rPr lang="zh-CN" sz="1000" kern="0">
                          <a:effectLst/>
                          <a:latin typeface="微软雅黑" panose="020B0503020204020204" charset="-122"/>
                          <a:ea typeface="微软雅黑" panose="020B0503020204020204" charset="-122"/>
                        </a:rPr>
                        <a:t>泪</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结</a:t>
                      </a:r>
                      <a:r>
                        <a:rPr lang="zh-CN" sz="1000" kern="0" spc="-10">
                          <a:effectLst/>
                          <a:latin typeface="微软雅黑" panose="020B0503020204020204" charset="-122"/>
                          <a:ea typeface="微软雅黑" panose="020B0503020204020204" charset="-122"/>
                        </a:rPr>
                        <a:t>膜</a:t>
                      </a:r>
                      <a:r>
                        <a:rPr lang="zh-CN" sz="1000" kern="0">
                          <a:effectLst/>
                          <a:latin typeface="微软雅黑" panose="020B0503020204020204" charset="-122"/>
                          <a:ea typeface="微软雅黑" panose="020B0503020204020204" charset="-122"/>
                        </a:rPr>
                        <a:t>炎</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dirty="0">
                          <a:effectLst/>
                          <a:latin typeface="微软雅黑" panose="020B0503020204020204" charset="-122"/>
                          <a:ea typeface="微软雅黑" panose="020B0503020204020204" charset="-122"/>
                        </a:rPr>
                        <a:t> </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0">
                <a:tc>
                  <a:txBody>
                    <a:bodyPr/>
                    <a:lstStyle/>
                    <a:p>
                      <a:pPr marL="31750" marR="31750"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耳部</a:t>
                      </a:r>
                      <a:r>
                        <a:rPr lang="zh-CN" sz="1050" kern="0" spc="-10" dirty="0">
                          <a:solidFill>
                            <a:srgbClr val="0070C0"/>
                          </a:solidFill>
                          <a:effectLst/>
                          <a:latin typeface="微软雅黑" panose="020B0503020204020204" charset="-122"/>
                          <a:ea typeface="微软雅黑" panose="020B0503020204020204" charset="-122"/>
                        </a:rPr>
                        <a:t>及</a:t>
                      </a:r>
                      <a:r>
                        <a:rPr lang="zh-CN" sz="1050" kern="0" dirty="0">
                          <a:solidFill>
                            <a:srgbClr val="0070C0"/>
                          </a:solidFill>
                          <a:effectLst/>
                          <a:latin typeface="微软雅黑" panose="020B0503020204020204" charset="-122"/>
                          <a:ea typeface="微软雅黑" panose="020B0503020204020204" charset="-122"/>
                        </a:rPr>
                        <a:t>迷路异常</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a:effectLst/>
                          <a:latin typeface="微软雅黑" panose="020B0503020204020204" charset="-122"/>
                          <a:ea typeface="微软雅黑" panose="020B0503020204020204" charset="-122"/>
                        </a:rPr>
                        <a:t> </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a:effectLst/>
                          <a:latin typeface="微软雅黑" panose="020B0503020204020204" charset="-122"/>
                          <a:ea typeface="微软雅黑" panose="020B0503020204020204" charset="-122"/>
                        </a:rPr>
                        <a:t>耳鸣</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耳痛</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a:effectLst/>
                          <a:latin typeface="微软雅黑" panose="020B0503020204020204" charset="-122"/>
                          <a:ea typeface="微软雅黑" panose="020B0503020204020204" charset="-122"/>
                        </a:rPr>
                        <a:t> </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2483">
                <a:tc>
                  <a:txBody>
                    <a:bodyPr/>
                    <a:lstStyle/>
                    <a:p>
                      <a:pPr marL="31750" marR="31750"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心脏</a:t>
                      </a:r>
                      <a:r>
                        <a:rPr lang="zh-CN" sz="1050" kern="0" spc="-10" dirty="0">
                          <a:solidFill>
                            <a:srgbClr val="0070C0"/>
                          </a:solidFill>
                          <a:effectLst/>
                          <a:latin typeface="微软雅黑" panose="020B0503020204020204" charset="-122"/>
                          <a:ea typeface="微软雅黑" panose="020B0503020204020204" charset="-122"/>
                        </a:rPr>
                        <a:t>疾</a:t>
                      </a:r>
                      <a:r>
                        <a:rPr lang="zh-CN" sz="1050" kern="0" dirty="0">
                          <a:solidFill>
                            <a:srgbClr val="0070C0"/>
                          </a:solidFill>
                          <a:effectLst/>
                          <a:latin typeface="微软雅黑" panose="020B0503020204020204" charset="-122"/>
                          <a:ea typeface="微软雅黑" panose="020B0503020204020204" charset="-122"/>
                        </a:rPr>
                        <a:t>病</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dirty="0">
                          <a:effectLst/>
                          <a:latin typeface="微软雅黑" panose="020B0503020204020204" charset="-122"/>
                          <a:ea typeface="微软雅黑" panose="020B0503020204020204" charset="-122"/>
                        </a:rPr>
                        <a:t> </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spc="5"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心</a:t>
                      </a:r>
                      <a:r>
                        <a:rPr lang="zh-CN" sz="1000" kern="0" spc="-10" dirty="0">
                          <a:effectLst/>
                          <a:latin typeface="微软雅黑" panose="020B0503020204020204" charset="-122"/>
                          <a:ea typeface="微软雅黑" panose="020B0503020204020204" charset="-122"/>
                        </a:rPr>
                        <a:t>肌</a:t>
                      </a:r>
                      <a:r>
                        <a:rPr lang="zh-CN" sz="1000" kern="0" dirty="0">
                          <a:effectLst/>
                          <a:latin typeface="微软雅黑" panose="020B0503020204020204" charset="-122"/>
                          <a:ea typeface="微软雅黑" panose="020B0503020204020204" charset="-122"/>
                        </a:rPr>
                        <a:t>梗死</a:t>
                      </a:r>
                      <a:r>
                        <a:rPr lang="zh-CN" sz="1000" kern="0" spc="-47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心</a:t>
                      </a:r>
                      <a:r>
                        <a:rPr lang="zh-CN" sz="1000" kern="0" spc="-10" dirty="0">
                          <a:effectLst/>
                          <a:latin typeface="微软雅黑" panose="020B0503020204020204" charset="-122"/>
                          <a:ea typeface="微软雅黑" panose="020B0503020204020204" charset="-122"/>
                        </a:rPr>
                        <a:t>率</a:t>
                      </a:r>
                      <a:r>
                        <a:rPr lang="zh-CN" sz="1000" kern="0" dirty="0">
                          <a:effectLst/>
                          <a:latin typeface="微软雅黑" panose="020B0503020204020204" charset="-122"/>
                          <a:ea typeface="微软雅黑" panose="020B0503020204020204" charset="-122"/>
                        </a:rPr>
                        <a:t>失常</a:t>
                      </a:r>
                      <a:r>
                        <a:rPr lang="zh-CN" sz="1000" kern="0" spc="-470" dirty="0">
                          <a:effectLst/>
                          <a:latin typeface="微软雅黑" panose="020B0503020204020204" charset="-122"/>
                          <a:ea typeface="微软雅黑" panose="020B0503020204020204" charset="-122"/>
                        </a:rPr>
                        <a:t>、</a:t>
                      </a:r>
                      <a:r>
                        <a:rPr lang="en-US" sz="1000" kern="0" spc="5"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房</a:t>
                      </a:r>
                      <a:r>
                        <a:rPr lang="zh-CN" sz="1000" kern="0" dirty="0">
                          <a:effectLst/>
                          <a:latin typeface="微软雅黑" panose="020B0503020204020204" charset="-122"/>
                          <a:ea typeface="微软雅黑" panose="020B0503020204020204" charset="-122"/>
                        </a:rPr>
                        <a:t>颤、心动</a:t>
                      </a:r>
                      <a:r>
                        <a:rPr lang="zh-CN" sz="1000" kern="0" spc="-10" dirty="0">
                          <a:effectLst/>
                          <a:latin typeface="微软雅黑" panose="020B0503020204020204" charset="-122"/>
                          <a:ea typeface="微软雅黑" panose="020B0503020204020204" charset="-122"/>
                        </a:rPr>
                        <a:t>过</a:t>
                      </a:r>
                      <a:r>
                        <a:rPr lang="zh-CN" sz="1000" kern="0" dirty="0">
                          <a:effectLst/>
                          <a:latin typeface="微软雅黑" panose="020B0503020204020204" charset="-122"/>
                          <a:ea typeface="微软雅黑" panose="020B0503020204020204" charset="-122"/>
                        </a:rPr>
                        <a:t>速</a:t>
                      </a:r>
                      <a:r>
                        <a:rPr lang="zh-CN" sz="1000" kern="0" spc="-10" dirty="0">
                          <a:effectLst/>
                          <a:latin typeface="微软雅黑" panose="020B0503020204020204" charset="-122"/>
                          <a:ea typeface="微软雅黑" panose="020B0503020204020204" charset="-122"/>
                        </a:rPr>
                        <a:t>、</a:t>
                      </a:r>
                      <a:r>
                        <a:rPr lang="en-US" sz="1000" kern="0" spc="5"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心</a:t>
                      </a:r>
                      <a:r>
                        <a:rPr lang="zh-CN" sz="1000" kern="0" dirty="0">
                          <a:effectLst/>
                          <a:latin typeface="微软雅黑" panose="020B0503020204020204" charset="-122"/>
                          <a:ea typeface="微软雅黑" panose="020B0503020204020204" charset="-122"/>
                        </a:rPr>
                        <a:t>脏</a:t>
                      </a:r>
                      <a:r>
                        <a:rPr lang="zh-CN" sz="1000" kern="0" spc="-10" dirty="0">
                          <a:effectLst/>
                          <a:latin typeface="微软雅黑" panose="020B0503020204020204" charset="-122"/>
                          <a:ea typeface="微软雅黑" panose="020B0503020204020204" charset="-122"/>
                        </a:rPr>
                        <a:t>疾患</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spc="5"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左</a:t>
                      </a:r>
                      <a:r>
                        <a:rPr lang="zh-CN" sz="1000" kern="0" spc="-10" dirty="0">
                          <a:effectLst/>
                          <a:latin typeface="微软雅黑" panose="020B0503020204020204" charset="-122"/>
                          <a:ea typeface="微软雅黑" panose="020B0503020204020204" charset="-122"/>
                        </a:rPr>
                        <a:t>室</a:t>
                      </a:r>
                      <a:r>
                        <a:rPr lang="zh-CN" sz="1000" kern="0" dirty="0">
                          <a:effectLst/>
                          <a:latin typeface="微软雅黑" panose="020B0503020204020204" charset="-122"/>
                          <a:ea typeface="微软雅黑" panose="020B0503020204020204" charset="-122"/>
                        </a:rPr>
                        <a:t>衰</a:t>
                      </a:r>
                      <a:r>
                        <a:rPr lang="zh-CN" sz="1000" kern="0" spc="-10" dirty="0">
                          <a:effectLst/>
                          <a:latin typeface="微软雅黑" panose="020B0503020204020204" charset="-122"/>
                          <a:ea typeface="微软雅黑" panose="020B0503020204020204" charset="-122"/>
                        </a:rPr>
                        <a:t>竭</a:t>
                      </a:r>
                      <a:r>
                        <a:rPr lang="zh-CN" sz="1000" kern="0" dirty="0">
                          <a:effectLst/>
                          <a:latin typeface="微软雅黑" panose="020B0503020204020204" charset="-122"/>
                          <a:ea typeface="微软雅黑" panose="020B0503020204020204" charset="-122"/>
                        </a:rPr>
                        <a:t>、</a:t>
                      </a:r>
                      <a:r>
                        <a:rPr lang="en-US" sz="1000" kern="0" spc="5"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室</a:t>
                      </a:r>
                      <a:r>
                        <a:rPr lang="zh-CN" sz="1000" kern="0" dirty="0">
                          <a:effectLst/>
                          <a:latin typeface="微软雅黑" panose="020B0503020204020204" charset="-122"/>
                          <a:ea typeface="微软雅黑" panose="020B0503020204020204" charset="-122"/>
                        </a:rPr>
                        <a:t>上</a:t>
                      </a:r>
                      <a:r>
                        <a:rPr lang="zh-CN" sz="1000" kern="0" spc="-10" dirty="0">
                          <a:effectLst/>
                          <a:latin typeface="微软雅黑" panose="020B0503020204020204" charset="-122"/>
                          <a:ea typeface="微软雅黑" panose="020B0503020204020204" charset="-122"/>
                        </a:rPr>
                        <a:t>性</a:t>
                      </a:r>
                      <a:r>
                        <a:rPr lang="zh-CN" sz="1000" kern="0" dirty="0">
                          <a:effectLst/>
                          <a:latin typeface="微软雅黑" panose="020B0503020204020204" charset="-122"/>
                          <a:ea typeface="微软雅黑" panose="020B0503020204020204" charset="-122"/>
                        </a:rPr>
                        <a:t>心</a:t>
                      </a:r>
                      <a:r>
                        <a:rPr lang="zh-CN" sz="1000" kern="0" spc="-10" dirty="0">
                          <a:effectLst/>
                          <a:latin typeface="微软雅黑" panose="020B0503020204020204" charset="-122"/>
                          <a:ea typeface="微软雅黑" panose="020B0503020204020204" charset="-122"/>
                        </a:rPr>
                        <a:t>动</a:t>
                      </a:r>
                      <a:r>
                        <a:rPr lang="zh-CN" sz="1000" kern="0" dirty="0">
                          <a:effectLst/>
                          <a:latin typeface="微软雅黑" panose="020B0503020204020204" charset="-122"/>
                          <a:ea typeface="微软雅黑" panose="020B0503020204020204" charset="-122"/>
                        </a:rPr>
                        <a:t>过速</a:t>
                      </a:r>
                      <a:r>
                        <a:rPr lang="zh-CN" sz="1000" kern="0" spc="-405" dirty="0">
                          <a:effectLst/>
                          <a:latin typeface="微软雅黑" panose="020B0503020204020204" charset="-122"/>
                          <a:ea typeface="微软雅黑" panose="020B0503020204020204" charset="-122"/>
                        </a:rPr>
                        <a:t>、</a:t>
                      </a:r>
                      <a:r>
                        <a:rPr lang="en-US" sz="1000" kern="0" spc="-1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室</a:t>
                      </a:r>
                      <a:r>
                        <a:rPr lang="zh-CN" sz="1000" kern="0" spc="-10" dirty="0">
                          <a:effectLst/>
                          <a:latin typeface="微软雅黑" panose="020B0503020204020204" charset="-122"/>
                          <a:ea typeface="微软雅黑" panose="020B0503020204020204" charset="-122"/>
                        </a:rPr>
                        <a:t>性</a:t>
                      </a:r>
                      <a:r>
                        <a:rPr lang="zh-CN" sz="1000" kern="0" dirty="0">
                          <a:effectLst/>
                          <a:latin typeface="微软雅黑" panose="020B0503020204020204" charset="-122"/>
                          <a:ea typeface="微软雅黑" panose="020B0503020204020204" charset="-122"/>
                        </a:rPr>
                        <a:t>心动</a:t>
                      </a:r>
                      <a:r>
                        <a:rPr lang="zh-CN" sz="1000" kern="0" spc="-10" dirty="0">
                          <a:effectLst/>
                          <a:latin typeface="微软雅黑" panose="020B0503020204020204" charset="-122"/>
                          <a:ea typeface="微软雅黑" panose="020B0503020204020204" charset="-122"/>
                        </a:rPr>
                        <a:t>过</a:t>
                      </a:r>
                      <a:r>
                        <a:rPr lang="zh-CN" sz="1000" kern="0" dirty="0">
                          <a:effectLst/>
                          <a:latin typeface="微软雅黑" panose="020B0503020204020204" charset="-122"/>
                          <a:ea typeface="微软雅黑" panose="020B0503020204020204" charset="-122"/>
                        </a:rPr>
                        <a:t>速</a:t>
                      </a:r>
                      <a:r>
                        <a:rPr lang="zh-CN" sz="1000" kern="0" spc="-420" dirty="0">
                          <a:effectLst/>
                          <a:latin typeface="微软雅黑" panose="020B0503020204020204" charset="-122"/>
                          <a:ea typeface="微软雅黑" panose="020B0503020204020204" charset="-122"/>
                        </a:rPr>
                        <a:t>、</a:t>
                      </a:r>
                      <a:r>
                        <a:rPr lang="en-US" sz="1000" kern="0" spc="5"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心绞</a:t>
                      </a:r>
                      <a:r>
                        <a:rPr lang="zh-CN" sz="1000" kern="0" dirty="0">
                          <a:effectLst/>
                          <a:latin typeface="微软雅黑" panose="020B0503020204020204" charset="-122"/>
                          <a:ea typeface="微软雅黑" panose="020B0503020204020204" charset="-122"/>
                        </a:rPr>
                        <a:t>痛、</a:t>
                      </a:r>
                      <a:r>
                        <a:rPr lang="en-US" sz="1000" kern="0" spc="5"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心</a:t>
                      </a:r>
                      <a:r>
                        <a:rPr lang="zh-CN" sz="1000" kern="0" spc="-10" dirty="0">
                          <a:effectLst/>
                          <a:latin typeface="微软雅黑" panose="020B0503020204020204" charset="-122"/>
                          <a:ea typeface="微软雅黑" panose="020B0503020204020204" charset="-122"/>
                        </a:rPr>
                        <a:t>肌</a:t>
                      </a:r>
                      <a:r>
                        <a:rPr lang="zh-CN" sz="1000" kern="0" dirty="0">
                          <a:effectLst/>
                          <a:latin typeface="微软雅黑" panose="020B0503020204020204" charset="-122"/>
                          <a:ea typeface="微软雅黑" panose="020B0503020204020204" charset="-122"/>
                        </a:rPr>
                        <a:t>缺</a:t>
                      </a:r>
                      <a:r>
                        <a:rPr lang="zh-CN" sz="1000" kern="0" spc="-10" dirty="0">
                          <a:effectLst/>
                          <a:latin typeface="微软雅黑" panose="020B0503020204020204" charset="-122"/>
                          <a:ea typeface="微软雅黑" panose="020B0503020204020204" charset="-122"/>
                        </a:rPr>
                        <a:t>血</a:t>
                      </a:r>
                      <a:r>
                        <a:rPr lang="zh-CN" sz="1000" kern="0"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心</a:t>
                      </a:r>
                      <a:r>
                        <a:rPr lang="zh-CN" sz="1000" kern="0" dirty="0">
                          <a:effectLst/>
                          <a:latin typeface="微软雅黑" panose="020B0503020204020204" charset="-122"/>
                          <a:ea typeface="微软雅黑" panose="020B0503020204020204" charset="-122"/>
                        </a:rPr>
                        <a:t>动</a:t>
                      </a:r>
                      <a:r>
                        <a:rPr lang="zh-CN" sz="1000" kern="0" spc="-10" dirty="0">
                          <a:effectLst/>
                          <a:latin typeface="微软雅黑" panose="020B0503020204020204" charset="-122"/>
                          <a:ea typeface="微软雅黑" panose="020B0503020204020204" charset="-122"/>
                        </a:rPr>
                        <a:t>过</a:t>
                      </a:r>
                      <a:r>
                        <a:rPr lang="zh-CN" sz="1000" kern="0" dirty="0">
                          <a:effectLst/>
                          <a:latin typeface="微软雅黑" panose="020B0503020204020204" charset="-122"/>
                          <a:ea typeface="微软雅黑" panose="020B0503020204020204" charset="-122"/>
                        </a:rPr>
                        <a:t>缓</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0">
                <a:tc>
                  <a:txBody>
                    <a:bodyPr/>
                    <a:lstStyle/>
                    <a:p>
                      <a:pPr marL="31750" marR="31750"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血管</a:t>
                      </a:r>
                      <a:r>
                        <a:rPr lang="zh-CN" sz="1050" kern="0" spc="-10" dirty="0">
                          <a:solidFill>
                            <a:srgbClr val="0070C0"/>
                          </a:solidFill>
                          <a:effectLst/>
                          <a:latin typeface="微软雅黑" panose="020B0503020204020204" charset="-122"/>
                          <a:ea typeface="微软雅黑" panose="020B0503020204020204" charset="-122"/>
                        </a:rPr>
                        <a:t>紊</a:t>
                      </a:r>
                      <a:r>
                        <a:rPr lang="zh-CN" sz="1050" kern="0" dirty="0">
                          <a:solidFill>
                            <a:srgbClr val="0070C0"/>
                          </a:solidFill>
                          <a:effectLst/>
                          <a:latin typeface="微软雅黑" panose="020B0503020204020204" charset="-122"/>
                          <a:ea typeface="微软雅黑" panose="020B0503020204020204" charset="-122"/>
                        </a:rPr>
                        <a:t>乱</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a:effectLst/>
                          <a:latin typeface="微软雅黑" panose="020B0503020204020204" charset="-122"/>
                          <a:ea typeface="微软雅黑" panose="020B0503020204020204" charset="-122"/>
                        </a:rPr>
                        <a:t> </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a:effectLst/>
                          <a:latin typeface="微软雅黑" panose="020B0503020204020204" charset="-122"/>
                          <a:ea typeface="微软雅黑" panose="020B0503020204020204" charset="-122"/>
                        </a:rPr>
                        <a:t>高血</a:t>
                      </a:r>
                      <a:r>
                        <a:rPr lang="zh-CN" sz="1000" kern="0" spc="-10">
                          <a:effectLst/>
                          <a:latin typeface="微软雅黑" panose="020B0503020204020204" charset="-122"/>
                          <a:ea typeface="微软雅黑" panose="020B0503020204020204" charset="-122"/>
                        </a:rPr>
                        <a:t>压</a:t>
                      </a:r>
                      <a:r>
                        <a:rPr lang="zh-CN" sz="1000" kern="0">
                          <a:effectLst/>
                          <a:latin typeface="微软雅黑" panose="020B0503020204020204" charset="-122"/>
                          <a:ea typeface="微软雅黑" panose="020B0503020204020204" charset="-122"/>
                        </a:rPr>
                        <a:t>、</a:t>
                      </a:r>
                      <a:r>
                        <a:rPr lang="zh-CN" sz="1000" kern="0" spc="-10">
                          <a:effectLst/>
                          <a:latin typeface="微软雅黑" panose="020B0503020204020204" charset="-122"/>
                          <a:ea typeface="微软雅黑" panose="020B0503020204020204" charset="-122"/>
                        </a:rPr>
                        <a:t>体</a:t>
                      </a:r>
                      <a:r>
                        <a:rPr lang="zh-CN" sz="1000" kern="0">
                          <a:effectLst/>
                          <a:latin typeface="微软雅黑" panose="020B0503020204020204" charset="-122"/>
                          <a:ea typeface="微软雅黑" panose="020B0503020204020204" charset="-122"/>
                        </a:rPr>
                        <a:t>位</a:t>
                      </a:r>
                      <a:r>
                        <a:rPr lang="zh-CN" sz="1000" kern="0" spc="-10">
                          <a:effectLst/>
                          <a:latin typeface="微软雅黑" panose="020B0503020204020204" charset="-122"/>
                          <a:ea typeface="微软雅黑" panose="020B0503020204020204" charset="-122"/>
                        </a:rPr>
                        <a:t>性</a:t>
                      </a:r>
                      <a:r>
                        <a:rPr lang="zh-CN" sz="1000" kern="0">
                          <a:effectLst/>
                          <a:latin typeface="微软雅黑" panose="020B0503020204020204" charset="-122"/>
                          <a:ea typeface="微软雅黑" panose="020B0503020204020204" charset="-122"/>
                        </a:rPr>
                        <a:t>低</a:t>
                      </a:r>
                      <a:r>
                        <a:rPr lang="zh-CN" sz="1000" kern="0" spc="-10">
                          <a:effectLst/>
                          <a:latin typeface="微软雅黑" panose="020B0503020204020204" charset="-122"/>
                          <a:ea typeface="微软雅黑" panose="020B0503020204020204" charset="-122"/>
                        </a:rPr>
                        <a:t>血</a:t>
                      </a:r>
                      <a:r>
                        <a:rPr lang="zh-CN" sz="1000" kern="0">
                          <a:effectLst/>
                          <a:latin typeface="微软雅黑" panose="020B0503020204020204" charset="-122"/>
                          <a:ea typeface="微软雅黑" panose="020B0503020204020204" charset="-122"/>
                        </a:rPr>
                        <a:t>压</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低血压</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dirty="0">
                          <a:effectLst/>
                          <a:latin typeface="微软雅黑" panose="020B0503020204020204" charset="-122"/>
                          <a:ea typeface="微软雅黑" panose="020B0503020204020204" charset="-122"/>
                        </a:rPr>
                        <a:t> </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2483">
                <a:tc>
                  <a:txBody>
                    <a:bodyPr/>
                    <a:lstStyle/>
                    <a:p>
                      <a:pPr marL="31750" marR="31750"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呼吸</a:t>
                      </a:r>
                      <a:r>
                        <a:rPr lang="zh-CN" sz="1050" kern="0" spc="-10" dirty="0">
                          <a:solidFill>
                            <a:srgbClr val="0070C0"/>
                          </a:solidFill>
                          <a:effectLst/>
                          <a:latin typeface="微软雅黑" panose="020B0503020204020204" charset="-122"/>
                          <a:ea typeface="微软雅黑" panose="020B0503020204020204" charset="-122"/>
                        </a:rPr>
                        <a:t>系</a:t>
                      </a:r>
                      <a:r>
                        <a:rPr lang="zh-CN" sz="1050" kern="0" dirty="0">
                          <a:solidFill>
                            <a:srgbClr val="0070C0"/>
                          </a:solidFill>
                          <a:effectLst/>
                          <a:latin typeface="微软雅黑" panose="020B0503020204020204" charset="-122"/>
                          <a:ea typeface="微软雅黑" panose="020B0503020204020204" charset="-122"/>
                        </a:rPr>
                        <a:t>统</a:t>
                      </a:r>
                      <a:r>
                        <a:rPr lang="zh-CN" sz="1050" kern="0" spc="-50" dirty="0">
                          <a:solidFill>
                            <a:srgbClr val="0070C0"/>
                          </a:solidFill>
                          <a:effectLst/>
                          <a:latin typeface="微软雅黑" panose="020B0503020204020204" charset="-122"/>
                          <a:ea typeface="微软雅黑" panose="020B0503020204020204" charset="-122"/>
                        </a:rPr>
                        <a:t>、</a:t>
                      </a:r>
                      <a:r>
                        <a:rPr lang="zh-CN" sz="1050" kern="0" dirty="0">
                          <a:solidFill>
                            <a:srgbClr val="0070C0"/>
                          </a:solidFill>
                          <a:effectLst/>
                          <a:latin typeface="微软雅黑" panose="020B0503020204020204" charset="-122"/>
                          <a:ea typeface="微软雅黑" panose="020B0503020204020204" charset="-122"/>
                        </a:rPr>
                        <a:t>胸廓和</a:t>
                      </a:r>
                      <a:r>
                        <a:rPr lang="zh-CN" sz="1050" kern="0" spc="-10" dirty="0">
                          <a:solidFill>
                            <a:srgbClr val="0070C0"/>
                          </a:solidFill>
                          <a:effectLst/>
                          <a:latin typeface="微软雅黑" panose="020B0503020204020204" charset="-122"/>
                          <a:ea typeface="微软雅黑" panose="020B0503020204020204" charset="-122"/>
                        </a:rPr>
                        <a:t>纵</a:t>
                      </a:r>
                      <a:r>
                        <a:rPr lang="zh-CN" sz="1050" kern="0" dirty="0">
                          <a:solidFill>
                            <a:srgbClr val="0070C0"/>
                          </a:solidFill>
                          <a:effectLst/>
                          <a:latin typeface="微软雅黑" panose="020B0503020204020204" charset="-122"/>
                          <a:ea typeface="微软雅黑" panose="020B0503020204020204" charset="-122"/>
                        </a:rPr>
                        <a:t>隔异常</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dirty="0">
                          <a:effectLst/>
                          <a:latin typeface="微软雅黑" panose="020B0503020204020204" charset="-122"/>
                          <a:ea typeface="微软雅黑" panose="020B0503020204020204" charset="-122"/>
                        </a:rPr>
                        <a:t> </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a:effectLst/>
                          <a:latin typeface="微软雅黑" panose="020B0503020204020204" charset="-122"/>
                          <a:ea typeface="微软雅黑" panose="020B0503020204020204" charset="-122"/>
                        </a:rPr>
                        <a:t>支气</a:t>
                      </a:r>
                      <a:r>
                        <a:rPr lang="zh-CN" sz="1000" kern="0" spc="-10">
                          <a:effectLst/>
                          <a:latin typeface="微软雅黑" panose="020B0503020204020204" charset="-122"/>
                          <a:ea typeface="微软雅黑" panose="020B0503020204020204" charset="-122"/>
                        </a:rPr>
                        <a:t>管</a:t>
                      </a:r>
                      <a:r>
                        <a:rPr lang="zh-CN" sz="1000" kern="0">
                          <a:effectLst/>
                          <a:latin typeface="微软雅黑" panose="020B0503020204020204" charset="-122"/>
                          <a:ea typeface="微软雅黑" panose="020B0503020204020204" charset="-122"/>
                        </a:rPr>
                        <a:t>痉</a:t>
                      </a:r>
                      <a:r>
                        <a:rPr lang="zh-CN" sz="1000" kern="0" spc="-10">
                          <a:effectLst/>
                          <a:latin typeface="微软雅黑" panose="020B0503020204020204" charset="-122"/>
                          <a:ea typeface="微软雅黑" panose="020B0503020204020204" charset="-122"/>
                        </a:rPr>
                        <a:t>挛</a:t>
                      </a:r>
                      <a:r>
                        <a:rPr lang="zh-CN" sz="1000" kern="0" spc="-120">
                          <a:effectLst/>
                          <a:latin typeface="微软雅黑" panose="020B0503020204020204" charset="-122"/>
                          <a:ea typeface="微软雅黑" panose="020B0503020204020204" charset="-122"/>
                        </a:rPr>
                        <a:t>、</a:t>
                      </a:r>
                      <a:r>
                        <a:rPr lang="zh-CN" sz="1000" kern="0" spc="-10">
                          <a:effectLst/>
                          <a:latin typeface="微软雅黑" panose="020B0503020204020204" charset="-122"/>
                          <a:ea typeface="微软雅黑" panose="020B0503020204020204" charset="-122"/>
                        </a:rPr>
                        <a:t>呼</a:t>
                      </a:r>
                      <a:r>
                        <a:rPr lang="zh-CN" sz="1000" kern="0">
                          <a:effectLst/>
                          <a:latin typeface="微软雅黑" panose="020B0503020204020204" charset="-122"/>
                          <a:ea typeface="微软雅黑" panose="020B0503020204020204" charset="-122"/>
                        </a:rPr>
                        <a:t>吸</a:t>
                      </a:r>
                      <a:r>
                        <a:rPr lang="zh-CN" sz="1000" kern="0" spc="-10">
                          <a:effectLst/>
                          <a:latin typeface="微软雅黑" panose="020B0503020204020204" charset="-122"/>
                          <a:ea typeface="微软雅黑" panose="020B0503020204020204" charset="-122"/>
                        </a:rPr>
                        <a:t>系</a:t>
                      </a:r>
                      <a:r>
                        <a:rPr lang="zh-CN" sz="1000" kern="0">
                          <a:effectLst/>
                          <a:latin typeface="微软雅黑" panose="020B0503020204020204" charset="-122"/>
                          <a:ea typeface="微软雅黑" panose="020B0503020204020204" charset="-122"/>
                        </a:rPr>
                        <a:t>统</a:t>
                      </a:r>
                      <a:r>
                        <a:rPr lang="zh-CN" sz="1000" kern="0" spc="-10">
                          <a:effectLst/>
                          <a:latin typeface="微软雅黑" panose="020B0503020204020204" charset="-122"/>
                          <a:ea typeface="微软雅黑" panose="020B0503020204020204" charset="-122"/>
                        </a:rPr>
                        <a:t>疾</a:t>
                      </a:r>
                      <a:r>
                        <a:rPr lang="zh-CN" sz="1000" kern="0">
                          <a:effectLst/>
                          <a:latin typeface="微软雅黑" panose="020B0503020204020204" charset="-122"/>
                          <a:ea typeface="微软雅黑" panose="020B0503020204020204" charset="-122"/>
                        </a:rPr>
                        <a:t>病、胸痛</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呼</a:t>
                      </a:r>
                      <a:r>
                        <a:rPr lang="zh-CN" sz="1000" kern="0" spc="-10">
                          <a:effectLst/>
                          <a:latin typeface="微软雅黑" panose="020B0503020204020204" charset="-122"/>
                          <a:ea typeface="微软雅黑" panose="020B0503020204020204" charset="-122"/>
                        </a:rPr>
                        <a:t>吸</a:t>
                      </a:r>
                      <a:r>
                        <a:rPr lang="zh-CN" sz="1000" kern="0">
                          <a:effectLst/>
                          <a:latin typeface="微软雅黑" panose="020B0503020204020204" charset="-122"/>
                          <a:ea typeface="微软雅黑" panose="020B0503020204020204" charset="-122"/>
                        </a:rPr>
                        <a:t>困</a:t>
                      </a:r>
                      <a:r>
                        <a:rPr lang="zh-CN" sz="1000" kern="0" spc="-10">
                          <a:effectLst/>
                          <a:latin typeface="微软雅黑" panose="020B0503020204020204" charset="-122"/>
                          <a:ea typeface="微软雅黑" panose="020B0503020204020204" charset="-122"/>
                        </a:rPr>
                        <a:t>难</a:t>
                      </a:r>
                      <a:r>
                        <a:rPr lang="zh-CN" sz="1000" kern="0">
                          <a:effectLst/>
                          <a:latin typeface="微软雅黑" panose="020B0503020204020204" charset="-122"/>
                          <a:ea typeface="微软雅黑" panose="020B0503020204020204" charset="-122"/>
                        </a:rPr>
                        <a:t>、</a:t>
                      </a:r>
                      <a:r>
                        <a:rPr lang="zh-CN" sz="1000" kern="0" spc="-10">
                          <a:effectLst/>
                          <a:latin typeface="微软雅黑" panose="020B0503020204020204" charset="-122"/>
                          <a:ea typeface="微软雅黑" panose="020B0503020204020204" charset="-122"/>
                        </a:rPr>
                        <a:t>咳</a:t>
                      </a:r>
                      <a:r>
                        <a:rPr lang="zh-CN" sz="1000" kern="0">
                          <a:effectLst/>
                          <a:latin typeface="微软雅黑" panose="020B0503020204020204" charset="-122"/>
                          <a:ea typeface="微软雅黑" panose="020B0503020204020204" charset="-122"/>
                        </a:rPr>
                        <a:t>嗽</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鼻炎</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a:effectLst/>
                          <a:latin typeface="微软雅黑" panose="020B0503020204020204" charset="-122"/>
                          <a:ea typeface="微软雅黑" panose="020B0503020204020204" charset="-122"/>
                        </a:rPr>
                        <a:t>哮喘</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梗</a:t>
                      </a:r>
                      <a:r>
                        <a:rPr lang="zh-CN" sz="1000" kern="0" spc="-10">
                          <a:effectLst/>
                          <a:latin typeface="微软雅黑" panose="020B0503020204020204" charset="-122"/>
                          <a:ea typeface="微软雅黑" panose="020B0503020204020204" charset="-122"/>
                        </a:rPr>
                        <a:t>阻</a:t>
                      </a:r>
                      <a:r>
                        <a:rPr lang="zh-CN" sz="1000" kern="0">
                          <a:effectLst/>
                          <a:latin typeface="微软雅黑" panose="020B0503020204020204" charset="-122"/>
                          <a:ea typeface="微软雅黑" panose="020B0503020204020204" charset="-122"/>
                        </a:rPr>
                        <a:t>性</a:t>
                      </a:r>
                      <a:r>
                        <a:rPr lang="zh-CN" sz="1000" kern="0" spc="-10">
                          <a:effectLst/>
                          <a:latin typeface="微软雅黑" panose="020B0503020204020204" charset="-122"/>
                          <a:ea typeface="微软雅黑" panose="020B0503020204020204" charset="-122"/>
                        </a:rPr>
                        <a:t>细</a:t>
                      </a:r>
                      <a:r>
                        <a:rPr lang="zh-CN" sz="1000" kern="0">
                          <a:effectLst/>
                          <a:latin typeface="微软雅黑" panose="020B0503020204020204" charset="-122"/>
                          <a:ea typeface="微软雅黑" panose="020B0503020204020204" charset="-122"/>
                        </a:rPr>
                        <a:t>支</a:t>
                      </a:r>
                      <a:r>
                        <a:rPr lang="zh-CN" sz="1000" kern="0" spc="-10">
                          <a:effectLst/>
                          <a:latin typeface="微软雅黑" panose="020B0503020204020204" charset="-122"/>
                          <a:ea typeface="微软雅黑" panose="020B0503020204020204" charset="-122"/>
                        </a:rPr>
                        <a:t>气</a:t>
                      </a:r>
                      <a:r>
                        <a:rPr lang="zh-CN" sz="1000" kern="0">
                          <a:effectLst/>
                          <a:latin typeface="微软雅黑" panose="020B0503020204020204" charset="-122"/>
                          <a:ea typeface="微软雅黑" panose="020B0503020204020204" charset="-122"/>
                        </a:rPr>
                        <a:t>管</a:t>
                      </a:r>
                      <a:r>
                        <a:rPr lang="zh-CN" sz="1000" kern="0" spc="-10">
                          <a:effectLst/>
                          <a:latin typeface="微软雅黑" panose="020B0503020204020204" charset="-122"/>
                          <a:ea typeface="微软雅黑" panose="020B0503020204020204" charset="-122"/>
                        </a:rPr>
                        <a:t>炎</a:t>
                      </a:r>
                      <a:r>
                        <a:rPr lang="zh-CN" sz="1000" kern="0">
                          <a:effectLst/>
                          <a:latin typeface="微软雅黑" panose="020B0503020204020204" charset="-122"/>
                          <a:ea typeface="微软雅黑" panose="020B0503020204020204" charset="-122"/>
                        </a:rPr>
                        <a:t>、肺部</a:t>
                      </a:r>
                      <a:r>
                        <a:rPr lang="zh-CN" sz="1000" kern="0" spc="-10">
                          <a:effectLst/>
                          <a:latin typeface="微软雅黑" panose="020B0503020204020204" charset="-122"/>
                          <a:ea typeface="微软雅黑" panose="020B0503020204020204" charset="-122"/>
                        </a:rPr>
                        <a:t>异</a:t>
                      </a:r>
                      <a:r>
                        <a:rPr lang="zh-CN" sz="1000" kern="0">
                          <a:effectLst/>
                          <a:latin typeface="微软雅黑" panose="020B0503020204020204" charset="-122"/>
                          <a:ea typeface="微软雅黑" panose="020B0503020204020204" charset="-122"/>
                        </a:rPr>
                        <a:t>常</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低</a:t>
                      </a:r>
                      <a:r>
                        <a:rPr lang="zh-CN" sz="1000" kern="0" spc="-10">
                          <a:effectLst/>
                          <a:latin typeface="微软雅黑" panose="020B0503020204020204" charset="-122"/>
                          <a:ea typeface="微软雅黑" panose="020B0503020204020204" charset="-122"/>
                        </a:rPr>
                        <a:t>氧</a:t>
                      </a:r>
                      <a:r>
                        <a:rPr lang="zh-CN" sz="1000" kern="0">
                          <a:effectLst/>
                          <a:latin typeface="微软雅黑" panose="020B0503020204020204" charset="-122"/>
                          <a:ea typeface="微软雅黑" panose="020B0503020204020204" charset="-122"/>
                        </a:rPr>
                        <a:t>血症</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2483">
                <a:tc>
                  <a:txBody>
                    <a:bodyPr/>
                    <a:lstStyle/>
                    <a:p>
                      <a:pPr marL="31750" marR="31750"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胃肠</a:t>
                      </a:r>
                      <a:r>
                        <a:rPr lang="zh-CN" sz="1050" kern="0" spc="-10" dirty="0">
                          <a:solidFill>
                            <a:srgbClr val="0070C0"/>
                          </a:solidFill>
                          <a:effectLst/>
                          <a:latin typeface="微软雅黑" panose="020B0503020204020204" charset="-122"/>
                          <a:ea typeface="微软雅黑" panose="020B0503020204020204" charset="-122"/>
                        </a:rPr>
                        <a:t>道</a:t>
                      </a:r>
                      <a:r>
                        <a:rPr lang="zh-CN" sz="1050" kern="0" dirty="0">
                          <a:solidFill>
                            <a:srgbClr val="0070C0"/>
                          </a:solidFill>
                          <a:effectLst/>
                          <a:latin typeface="微软雅黑" panose="020B0503020204020204" charset="-122"/>
                          <a:ea typeface="微软雅黑" panose="020B0503020204020204" charset="-122"/>
                        </a:rPr>
                        <a:t>异常</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dirty="0">
                          <a:effectLst/>
                          <a:latin typeface="微软雅黑" panose="020B0503020204020204" charset="-122"/>
                          <a:ea typeface="微软雅黑" panose="020B0503020204020204" charset="-122"/>
                        </a:rPr>
                        <a:t>恶心</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dirty="0">
                          <a:effectLst/>
                          <a:latin typeface="微软雅黑" panose="020B0503020204020204" charset="-122"/>
                          <a:ea typeface="微软雅黑" panose="020B0503020204020204" charset="-122"/>
                        </a:rPr>
                        <a:t>呕吐</a:t>
                      </a:r>
                      <a:r>
                        <a:rPr lang="zh-CN" sz="1000" kern="0" spc="-1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腹</a:t>
                      </a:r>
                      <a:r>
                        <a:rPr lang="zh-CN" sz="1000" kern="0" spc="-10" dirty="0">
                          <a:effectLst/>
                          <a:latin typeface="微软雅黑" panose="020B0503020204020204" charset="-122"/>
                          <a:ea typeface="微软雅黑" panose="020B0503020204020204" charset="-122"/>
                        </a:rPr>
                        <a:t>泻</a:t>
                      </a:r>
                      <a:r>
                        <a:rPr lang="zh-CN" sz="1000" kern="0"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腹</a:t>
                      </a:r>
                      <a:r>
                        <a:rPr lang="zh-CN" sz="1000" kern="0" dirty="0">
                          <a:effectLst/>
                          <a:latin typeface="微软雅黑" panose="020B0503020204020204" charset="-122"/>
                          <a:ea typeface="微软雅黑" panose="020B0503020204020204" charset="-122"/>
                        </a:rPr>
                        <a:t>痛</a:t>
                      </a:r>
                      <a:r>
                        <a:rPr lang="zh-CN" sz="1000" kern="0" spc="-1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吞</a:t>
                      </a:r>
                      <a:r>
                        <a:rPr lang="zh-CN" sz="1000" kern="0" spc="-10" dirty="0">
                          <a:effectLst/>
                          <a:latin typeface="微软雅黑" panose="020B0503020204020204" charset="-122"/>
                          <a:ea typeface="微软雅黑" panose="020B0503020204020204" charset="-122"/>
                        </a:rPr>
                        <a:t>咽</a:t>
                      </a:r>
                      <a:r>
                        <a:rPr lang="zh-CN" sz="1000" kern="0" dirty="0">
                          <a:effectLst/>
                          <a:latin typeface="微软雅黑" panose="020B0503020204020204" charset="-122"/>
                          <a:ea typeface="微软雅黑" panose="020B0503020204020204" charset="-122"/>
                        </a:rPr>
                        <a:t>困难、</a:t>
                      </a:r>
                      <a:r>
                        <a:rPr lang="zh-CN" sz="1000" kern="0" spc="-10" dirty="0">
                          <a:effectLst/>
                          <a:latin typeface="微软雅黑" panose="020B0503020204020204" charset="-122"/>
                          <a:ea typeface="微软雅黑" panose="020B0503020204020204" charset="-122"/>
                        </a:rPr>
                        <a:t>口</a:t>
                      </a:r>
                      <a:r>
                        <a:rPr lang="zh-CN" sz="1000" kern="0" dirty="0">
                          <a:effectLst/>
                          <a:latin typeface="微软雅黑" panose="020B0503020204020204" charset="-122"/>
                          <a:ea typeface="微软雅黑" panose="020B0503020204020204" charset="-122"/>
                        </a:rPr>
                        <a:t>腔</a:t>
                      </a:r>
                      <a:r>
                        <a:rPr lang="zh-CN" sz="1000" kern="0" spc="-10" dirty="0">
                          <a:effectLst/>
                          <a:latin typeface="微软雅黑" panose="020B0503020204020204" charset="-122"/>
                          <a:ea typeface="微软雅黑" panose="020B0503020204020204" charset="-122"/>
                        </a:rPr>
                        <a:t>炎</a:t>
                      </a:r>
                      <a:r>
                        <a:rPr lang="zh-CN" sz="1000" kern="0"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便</a:t>
                      </a:r>
                      <a:r>
                        <a:rPr lang="zh-CN" sz="1000" kern="0" dirty="0">
                          <a:effectLst/>
                          <a:latin typeface="微软雅黑" panose="020B0503020204020204" charset="-122"/>
                          <a:ea typeface="微软雅黑" panose="020B0503020204020204" charset="-122"/>
                        </a:rPr>
                        <a:t>秘</a:t>
                      </a:r>
                      <a:r>
                        <a:rPr lang="zh-CN" sz="1000" kern="0" spc="-1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消</a:t>
                      </a:r>
                      <a:r>
                        <a:rPr lang="zh-CN" sz="1000" kern="0" spc="-10" dirty="0">
                          <a:effectLst/>
                          <a:latin typeface="微软雅黑" panose="020B0503020204020204" charset="-122"/>
                          <a:ea typeface="微软雅黑" panose="020B0503020204020204" charset="-122"/>
                        </a:rPr>
                        <a:t>化</a:t>
                      </a:r>
                      <a:r>
                        <a:rPr lang="zh-CN" sz="1000" kern="0" dirty="0">
                          <a:effectLst/>
                          <a:latin typeface="微软雅黑" panose="020B0503020204020204" charset="-122"/>
                          <a:ea typeface="微软雅黑" panose="020B0503020204020204" charset="-122"/>
                        </a:rPr>
                        <a:t>不良、</a:t>
                      </a:r>
                      <a:r>
                        <a:rPr lang="zh-CN" sz="1000" kern="0" spc="-10" dirty="0">
                          <a:effectLst/>
                          <a:latin typeface="微软雅黑" panose="020B0503020204020204" charset="-122"/>
                          <a:ea typeface="微软雅黑" panose="020B0503020204020204" charset="-122"/>
                        </a:rPr>
                        <a:t>食</a:t>
                      </a:r>
                      <a:r>
                        <a:rPr lang="zh-CN" sz="1000" kern="0" dirty="0">
                          <a:effectLst/>
                          <a:latin typeface="微软雅黑" panose="020B0503020204020204" charset="-122"/>
                          <a:ea typeface="微软雅黑" panose="020B0503020204020204" charset="-122"/>
                        </a:rPr>
                        <a:t>欲</a:t>
                      </a:r>
                      <a:r>
                        <a:rPr lang="zh-CN" sz="1000" kern="0" spc="-10" dirty="0">
                          <a:effectLst/>
                          <a:latin typeface="微软雅黑" panose="020B0503020204020204" charset="-122"/>
                          <a:ea typeface="微软雅黑" panose="020B0503020204020204" charset="-122"/>
                        </a:rPr>
                        <a:t>不</a:t>
                      </a:r>
                      <a:r>
                        <a:rPr lang="zh-CN" sz="1000" kern="0" dirty="0">
                          <a:effectLst/>
                          <a:latin typeface="微软雅黑" panose="020B0503020204020204" charset="-122"/>
                          <a:ea typeface="微软雅黑" panose="020B0503020204020204" charset="-122"/>
                        </a:rPr>
                        <a:t>振</a:t>
                      </a:r>
                      <a:r>
                        <a:rPr lang="zh-CN" sz="1000" kern="0" spc="-1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咽</a:t>
                      </a:r>
                      <a:r>
                        <a:rPr lang="zh-CN" sz="1000" kern="0" spc="-10" dirty="0">
                          <a:effectLst/>
                          <a:latin typeface="微软雅黑" panose="020B0503020204020204" charset="-122"/>
                          <a:ea typeface="微软雅黑" panose="020B0503020204020204" charset="-122"/>
                        </a:rPr>
                        <a:t>喉</a:t>
                      </a:r>
                      <a:r>
                        <a:rPr lang="zh-CN" sz="1000" kern="0" dirty="0">
                          <a:effectLst/>
                          <a:latin typeface="微软雅黑" panose="020B0503020204020204" charset="-122"/>
                          <a:ea typeface="微软雅黑" panose="020B0503020204020204" charset="-122"/>
                        </a:rPr>
                        <a:t>刺激</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dirty="0">
                          <a:effectLst/>
                          <a:latin typeface="微软雅黑" panose="020B0503020204020204" charset="-122"/>
                          <a:ea typeface="微软雅黑" panose="020B0503020204020204" charset="-122"/>
                        </a:rPr>
                        <a:t>腹部</a:t>
                      </a:r>
                      <a:r>
                        <a:rPr lang="zh-CN" sz="1000" kern="0" spc="-10" dirty="0">
                          <a:effectLst/>
                          <a:latin typeface="微软雅黑" panose="020B0503020204020204" charset="-122"/>
                          <a:ea typeface="微软雅黑" panose="020B0503020204020204" charset="-122"/>
                        </a:rPr>
                        <a:t>膨</a:t>
                      </a:r>
                      <a:r>
                        <a:rPr lang="zh-CN" sz="1000" kern="0" dirty="0">
                          <a:effectLst/>
                          <a:latin typeface="微软雅黑" panose="020B0503020204020204" charset="-122"/>
                          <a:ea typeface="微软雅黑" panose="020B0503020204020204" charset="-122"/>
                        </a:rPr>
                        <a:t>隆</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0">
                <a:tc>
                  <a:txBody>
                    <a:bodyPr/>
                    <a:lstStyle/>
                    <a:p>
                      <a:pPr marL="31750" marR="31750"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皮肤</a:t>
                      </a:r>
                      <a:r>
                        <a:rPr lang="zh-CN" sz="1050" kern="0" spc="-10" dirty="0">
                          <a:solidFill>
                            <a:srgbClr val="0070C0"/>
                          </a:solidFill>
                          <a:effectLst/>
                          <a:latin typeface="微软雅黑" panose="020B0503020204020204" charset="-122"/>
                          <a:ea typeface="微软雅黑" panose="020B0503020204020204" charset="-122"/>
                        </a:rPr>
                        <a:t>和</a:t>
                      </a:r>
                      <a:r>
                        <a:rPr lang="zh-CN" sz="1050" kern="0" dirty="0">
                          <a:solidFill>
                            <a:srgbClr val="0070C0"/>
                          </a:solidFill>
                          <a:effectLst/>
                          <a:latin typeface="微软雅黑" panose="020B0503020204020204" charset="-122"/>
                          <a:ea typeface="微软雅黑" panose="020B0503020204020204" charset="-122"/>
                        </a:rPr>
                        <a:t>皮下组织</a:t>
                      </a:r>
                      <a:r>
                        <a:rPr lang="zh-CN" sz="1050" kern="0" spc="-10" dirty="0">
                          <a:solidFill>
                            <a:srgbClr val="0070C0"/>
                          </a:solidFill>
                          <a:effectLst/>
                          <a:latin typeface="微软雅黑" panose="020B0503020204020204" charset="-122"/>
                          <a:ea typeface="微软雅黑" panose="020B0503020204020204" charset="-122"/>
                        </a:rPr>
                        <a:t>异</a:t>
                      </a:r>
                      <a:r>
                        <a:rPr lang="zh-CN" sz="1050" kern="0" dirty="0">
                          <a:solidFill>
                            <a:srgbClr val="0070C0"/>
                          </a:solidFill>
                          <a:effectLst/>
                          <a:latin typeface="微软雅黑" panose="020B0503020204020204" charset="-122"/>
                          <a:ea typeface="微软雅黑" panose="020B0503020204020204" charset="-122"/>
                        </a:rPr>
                        <a:t>常</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altLang="en-US" sz="1000" i="0" kern="0" dirty="0">
                          <a:effectLst/>
                          <a:latin typeface="微软雅黑" panose="020B0503020204020204" charset="-122"/>
                          <a:ea typeface="微软雅黑" panose="020B0503020204020204" charset="-122"/>
                          <a:cs typeface="Times New Roman" panose="02020603050405020304" pitchFamily="18" charset="0"/>
                        </a:rPr>
                        <a:t>皮肤瘙痒、皮疹</a:t>
                      </a:r>
                      <a:endParaRPr lang="zh-CN" sz="1000" i="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dirty="0">
                          <a:effectLst/>
                          <a:latin typeface="微软雅黑" panose="020B0503020204020204" charset="-122"/>
                          <a:ea typeface="微软雅黑" panose="020B0503020204020204" charset="-122"/>
                        </a:rPr>
                        <a:t>荨麻</a:t>
                      </a:r>
                      <a:r>
                        <a:rPr lang="zh-CN" sz="1000" kern="0" spc="-10" dirty="0">
                          <a:effectLst/>
                          <a:latin typeface="微软雅黑" panose="020B0503020204020204" charset="-122"/>
                          <a:ea typeface="微软雅黑" panose="020B0503020204020204" charset="-122"/>
                        </a:rPr>
                        <a:t>疹</a:t>
                      </a:r>
                      <a:r>
                        <a:rPr lang="zh-CN" sz="1000" kern="0" dirty="0">
                          <a:effectLst/>
                          <a:latin typeface="微软雅黑" panose="020B0503020204020204" charset="-122"/>
                          <a:ea typeface="微软雅黑" panose="020B0503020204020204" charset="-122"/>
                        </a:rPr>
                        <a:t>、</a:t>
                      </a:r>
                      <a:r>
                        <a:rPr lang="en-US" sz="1000" kern="0" spc="-1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脱</a:t>
                      </a:r>
                      <a:r>
                        <a:rPr lang="zh-CN" sz="1000" kern="0" spc="-10" dirty="0">
                          <a:effectLst/>
                          <a:latin typeface="微软雅黑" panose="020B0503020204020204" charset="-122"/>
                          <a:ea typeface="微软雅黑" panose="020B0503020204020204" charset="-122"/>
                        </a:rPr>
                        <a:t>发</a:t>
                      </a:r>
                      <a:r>
                        <a:rPr lang="zh-CN" sz="1000" kern="0" dirty="0">
                          <a:effectLst/>
                          <a:latin typeface="微软雅黑" panose="020B0503020204020204" charset="-122"/>
                          <a:ea typeface="微软雅黑" panose="020B0503020204020204" charset="-122"/>
                        </a:rPr>
                        <a:t>症</a:t>
                      </a:r>
                      <a:r>
                        <a:rPr lang="zh-CN" sz="1000" kern="0" spc="-1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多</a:t>
                      </a:r>
                      <a:r>
                        <a:rPr lang="zh-CN" sz="1000" kern="0" spc="-10" dirty="0">
                          <a:effectLst/>
                          <a:latin typeface="微软雅黑" panose="020B0503020204020204" charset="-122"/>
                          <a:ea typeface="微软雅黑" panose="020B0503020204020204" charset="-122"/>
                        </a:rPr>
                        <a:t>汗、</a:t>
                      </a:r>
                      <a:r>
                        <a:rPr lang="zh-CN" sz="1000" kern="0" dirty="0">
                          <a:effectLst/>
                          <a:latin typeface="微软雅黑" panose="020B0503020204020204" charset="-122"/>
                          <a:ea typeface="微软雅黑" panose="020B0503020204020204" charset="-122"/>
                        </a:rPr>
                        <a:t>盗汗</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a:effectLst/>
                          <a:latin typeface="微软雅黑" panose="020B0503020204020204" charset="-122"/>
                          <a:ea typeface="微软雅黑" panose="020B0503020204020204" charset="-122"/>
                        </a:rPr>
                        <a:t> </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2483">
                <a:tc>
                  <a:txBody>
                    <a:bodyPr/>
                    <a:lstStyle/>
                    <a:p>
                      <a:pPr marL="31750" marR="31750"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肌肉</a:t>
                      </a:r>
                      <a:r>
                        <a:rPr lang="zh-CN" sz="1050" kern="0" spc="-10" dirty="0">
                          <a:solidFill>
                            <a:srgbClr val="0070C0"/>
                          </a:solidFill>
                          <a:effectLst/>
                          <a:latin typeface="微软雅黑" panose="020B0503020204020204" charset="-122"/>
                          <a:ea typeface="微软雅黑" panose="020B0503020204020204" charset="-122"/>
                        </a:rPr>
                        <a:t>骨</a:t>
                      </a:r>
                      <a:r>
                        <a:rPr lang="zh-CN" sz="1050" kern="0" dirty="0">
                          <a:solidFill>
                            <a:srgbClr val="0070C0"/>
                          </a:solidFill>
                          <a:effectLst/>
                          <a:latin typeface="微软雅黑" panose="020B0503020204020204" charset="-122"/>
                          <a:ea typeface="微软雅黑" panose="020B0503020204020204" charset="-122"/>
                        </a:rPr>
                        <a:t>骼系统</a:t>
                      </a:r>
                      <a:r>
                        <a:rPr lang="zh-CN" sz="1050" kern="0" spc="-50" dirty="0">
                          <a:solidFill>
                            <a:srgbClr val="0070C0"/>
                          </a:solidFill>
                          <a:effectLst/>
                          <a:latin typeface="微软雅黑" panose="020B0503020204020204" charset="-122"/>
                          <a:ea typeface="微软雅黑" panose="020B0503020204020204" charset="-122"/>
                        </a:rPr>
                        <a:t>、</a:t>
                      </a:r>
                      <a:r>
                        <a:rPr lang="zh-CN" sz="1050" kern="0" dirty="0">
                          <a:solidFill>
                            <a:srgbClr val="0070C0"/>
                          </a:solidFill>
                          <a:effectLst/>
                          <a:latin typeface="微软雅黑" panose="020B0503020204020204" charset="-122"/>
                          <a:ea typeface="微软雅黑" panose="020B0503020204020204" charset="-122"/>
                        </a:rPr>
                        <a:t>结缔</a:t>
                      </a:r>
                      <a:r>
                        <a:rPr lang="zh-CN" sz="1050" kern="0" spc="-10" dirty="0">
                          <a:solidFill>
                            <a:srgbClr val="0070C0"/>
                          </a:solidFill>
                          <a:effectLst/>
                          <a:latin typeface="微软雅黑" panose="020B0503020204020204" charset="-122"/>
                          <a:ea typeface="微软雅黑" panose="020B0503020204020204" charset="-122"/>
                        </a:rPr>
                        <a:t>组</a:t>
                      </a:r>
                      <a:r>
                        <a:rPr lang="zh-CN" sz="1050" kern="0" dirty="0">
                          <a:solidFill>
                            <a:srgbClr val="0070C0"/>
                          </a:solidFill>
                          <a:effectLst/>
                          <a:latin typeface="微软雅黑" panose="020B0503020204020204" charset="-122"/>
                          <a:ea typeface="微软雅黑" panose="020B0503020204020204" charset="-122"/>
                        </a:rPr>
                        <a:t>织和骨</a:t>
                      </a:r>
                      <a:r>
                        <a:rPr lang="zh-CN" sz="1050" kern="0" spc="-10" dirty="0">
                          <a:solidFill>
                            <a:srgbClr val="0070C0"/>
                          </a:solidFill>
                          <a:effectLst/>
                          <a:latin typeface="微软雅黑" panose="020B0503020204020204" charset="-122"/>
                          <a:ea typeface="微软雅黑" panose="020B0503020204020204" charset="-122"/>
                        </a:rPr>
                        <a:t>骼</a:t>
                      </a:r>
                      <a:r>
                        <a:rPr lang="zh-CN" sz="1050" kern="0" dirty="0">
                          <a:solidFill>
                            <a:srgbClr val="0070C0"/>
                          </a:solidFill>
                          <a:effectLst/>
                          <a:latin typeface="微软雅黑" panose="020B0503020204020204" charset="-122"/>
                          <a:ea typeface="微软雅黑" panose="020B0503020204020204" charset="-122"/>
                        </a:rPr>
                        <a:t>异常</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a:effectLst/>
                          <a:latin typeface="微软雅黑" panose="020B0503020204020204" charset="-122"/>
                          <a:ea typeface="微软雅黑" panose="020B0503020204020204" charset="-122"/>
                        </a:rPr>
                        <a:t> </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a:effectLst/>
                          <a:latin typeface="微软雅黑" panose="020B0503020204020204" charset="-122"/>
                          <a:ea typeface="微软雅黑" panose="020B0503020204020204" charset="-122"/>
                        </a:rPr>
                        <a:t>肌张</a:t>
                      </a:r>
                      <a:r>
                        <a:rPr lang="zh-CN" sz="1000" kern="0" spc="-10">
                          <a:effectLst/>
                          <a:latin typeface="微软雅黑" panose="020B0503020204020204" charset="-122"/>
                          <a:ea typeface="微软雅黑" panose="020B0503020204020204" charset="-122"/>
                        </a:rPr>
                        <a:t>力</a:t>
                      </a:r>
                      <a:r>
                        <a:rPr lang="zh-CN" sz="1000" kern="0">
                          <a:effectLst/>
                          <a:latin typeface="微软雅黑" panose="020B0503020204020204" charset="-122"/>
                          <a:ea typeface="微软雅黑" panose="020B0503020204020204" charset="-122"/>
                        </a:rPr>
                        <a:t>过</a:t>
                      </a:r>
                      <a:r>
                        <a:rPr lang="zh-CN" sz="1000" kern="0" spc="-10">
                          <a:effectLst/>
                          <a:latin typeface="微软雅黑" panose="020B0503020204020204" charset="-122"/>
                          <a:ea typeface="微软雅黑" panose="020B0503020204020204" charset="-122"/>
                        </a:rPr>
                        <a:t>强</a:t>
                      </a:r>
                      <a:r>
                        <a:rPr lang="zh-CN" sz="1000" kern="0">
                          <a:effectLst/>
                          <a:latin typeface="微软雅黑" panose="020B0503020204020204" charset="-122"/>
                          <a:ea typeface="微软雅黑" panose="020B0503020204020204" charset="-122"/>
                        </a:rPr>
                        <a:t>、</a:t>
                      </a:r>
                      <a:r>
                        <a:rPr lang="zh-CN" sz="1000" kern="0" spc="-10">
                          <a:effectLst/>
                          <a:latin typeface="微软雅黑" panose="020B0503020204020204" charset="-122"/>
                          <a:ea typeface="微软雅黑" panose="020B0503020204020204" charset="-122"/>
                        </a:rPr>
                        <a:t>肌</a:t>
                      </a:r>
                      <a:r>
                        <a:rPr lang="zh-CN" sz="1000" kern="0">
                          <a:effectLst/>
                          <a:latin typeface="微软雅黑" panose="020B0503020204020204" charset="-122"/>
                          <a:ea typeface="微软雅黑" panose="020B0503020204020204" charset="-122"/>
                        </a:rPr>
                        <a:t>肉</a:t>
                      </a:r>
                      <a:r>
                        <a:rPr lang="zh-CN" sz="1000" kern="0" spc="-10">
                          <a:effectLst/>
                          <a:latin typeface="微软雅黑" panose="020B0503020204020204" charset="-122"/>
                          <a:ea typeface="微软雅黑" panose="020B0503020204020204" charset="-122"/>
                        </a:rPr>
                        <a:t>痛</a:t>
                      </a:r>
                      <a:r>
                        <a:rPr lang="zh-CN" sz="1000" kern="0">
                          <a:effectLst/>
                          <a:latin typeface="微软雅黑" panose="020B0503020204020204" charset="-122"/>
                          <a:ea typeface="微软雅黑" panose="020B0503020204020204" charset="-122"/>
                        </a:rPr>
                        <a:t>、</a:t>
                      </a:r>
                      <a:r>
                        <a:rPr lang="zh-CN" sz="1000" kern="0" spc="-10">
                          <a:effectLst/>
                          <a:latin typeface="微软雅黑" panose="020B0503020204020204" charset="-122"/>
                          <a:ea typeface="微软雅黑" panose="020B0503020204020204" charset="-122"/>
                        </a:rPr>
                        <a:t>关</a:t>
                      </a:r>
                      <a:r>
                        <a:rPr lang="zh-CN" sz="1000" kern="0">
                          <a:effectLst/>
                          <a:latin typeface="微软雅黑" panose="020B0503020204020204" charset="-122"/>
                          <a:ea typeface="微软雅黑" panose="020B0503020204020204" charset="-122"/>
                        </a:rPr>
                        <a:t>节痛、</a:t>
                      </a:r>
                      <a:r>
                        <a:rPr lang="zh-CN" sz="1000" kern="0" spc="-10">
                          <a:effectLst/>
                          <a:latin typeface="微软雅黑" panose="020B0503020204020204" charset="-122"/>
                          <a:ea typeface="微软雅黑" panose="020B0503020204020204" charset="-122"/>
                        </a:rPr>
                        <a:t>背</a:t>
                      </a:r>
                      <a:r>
                        <a:rPr lang="zh-CN" sz="1000" kern="0">
                          <a:effectLst/>
                          <a:latin typeface="微软雅黑" panose="020B0503020204020204" charset="-122"/>
                          <a:ea typeface="微软雅黑" panose="020B0503020204020204" charset="-122"/>
                        </a:rPr>
                        <a:t>痛</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颈</a:t>
                      </a:r>
                      <a:r>
                        <a:rPr lang="zh-CN" sz="1000" kern="0" spc="-10">
                          <a:effectLst/>
                          <a:latin typeface="微软雅黑" panose="020B0503020204020204" charset="-122"/>
                          <a:ea typeface="微软雅黑" panose="020B0503020204020204" charset="-122"/>
                        </a:rPr>
                        <a:t>部</a:t>
                      </a:r>
                      <a:r>
                        <a:rPr lang="zh-CN" sz="1000" kern="0">
                          <a:effectLst/>
                          <a:latin typeface="微软雅黑" panose="020B0503020204020204" charset="-122"/>
                          <a:ea typeface="微软雅黑" panose="020B0503020204020204" charset="-122"/>
                        </a:rPr>
                        <a:t>痛</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疼</a:t>
                      </a:r>
                      <a:r>
                        <a:rPr lang="zh-CN" sz="1000" kern="0" spc="-10">
                          <a:effectLst/>
                          <a:latin typeface="微软雅黑" panose="020B0503020204020204" charset="-122"/>
                          <a:ea typeface="微软雅黑" panose="020B0503020204020204" charset="-122"/>
                        </a:rPr>
                        <a:t>痛</a:t>
                      </a:r>
                      <a:r>
                        <a:rPr lang="zh-CN" sz="1000" kern="0">
                          <a:effectLst/>
                          <a:latin typeface="微软雅黑" panose="020B0503020204020204" charset="-122"/>
                          <a:ea typeface="微软雅黑" panose="020B0503020204020204" charset="-122"/>
                        </a:rPr>
                        <a:t>感</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dirty="0">
                          <a:effectLst/>
                          <a:latin typeface="微软雅黑" panose="020B0503020204020204" charset="-122"/>
                          <a:ea typeface="微软雅黑" panose="020B0503020204020204" charset="-122"/>
                        </a:rPr>
                        <a:t> </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182483">
                <a:tc>
                  <a:txBody>
                    <a:bodyPr/>
                    <a:lstStyle/>
                    <a:p>
                      <a:pPr marL="31750" marR="31750" algn="just">
                        <a:lnSpc>
                          <a:spcPct val="100000"/>
                        </a:lnSpc>
                        <a:spcAft>
                          <a:spcPts val="0"/>
                        </a:spcAft>
                      </a:pPr>
                      <a:r>
                        <a:rPr lang="zh-CN" sz="1050" kern="0" dirty="0">
                          <a:solidFill>
                            <a:srgbClr val="0070C0"/>
                          </a:solidFill>
                          <a:effectLst/>
                          <a:latin typeface="微软雅黑" panose="020B0503020204020204" charset="-122"/>
                          <a:ea typeface="微软雅黑" panose="020B0503020204020204" charset="-122"/>
                        </a:rPr>
                        <a:t>全身</a:t>
                      </a:r>
                      <a:r>
                        <a:rPr lang="zh-CN" sz="1050" kern="0" spc="-10" dirty="0">
                          <a:solidFill>
                            <a:srgbClr val="0070C0"/>
                          </a:solidFill>
                          <a:effectLst/>
                          <a:latin typeface="微软雅黑" panose="020B0503020204020204" charset="-122"/>
                          <a:ea typeface="微软雅黑" panose="020B0503020204020204" charset="-122"/>
                        </a:rPr>
                        <a:t>性</a:t>
                      </a:r>
                      <a:r>
                        <a:rPr lang="zh-CN" sz="1050" kern="0" dirty="0">
                          <a:solidFill>
                            <a:srgbClr val="0070C0"/>
                          </a:solidFill>
                          <a:effectLst/>
                          <a:latin typeface="微软雅黑" panose="020B0503020204020204" charset="-122"/>
                          <a:ea typeface="微软雅黑" panose="020B0503020204020204" charset="-122"/>
                        </a:rPr>
                        <a:t>疾病和给</a:t>
                      </a:r>
                      <a:r>
                        <a:rPr lang="zh-CN" sz="1050" kern="0" spc="-10" dirty="0">
                          <a:solidFill>
                            <a:srgbClr val="0070C0"/>
                          </a:solidFill>
                          <a:effectLst/>
                          <a:latin typeface="微软雅黑" panose="020B0503020204020204" charset="-122"/>
                          <a:ea typeface="微软雅黑" panose="020B0503020204020204" charset="-122"/>
                        </a:rPr>
                        <a:t>药</a:t>
                      </a:r>
                      <a:r>
                        <a:rPr lang="zh-CN" sz="1050" kern="0" dirty="0">
                          <a:solidFill>
                            <a:srgbClr val="0070C0"/>
                          </a:solidFill>
                          <a:effectLst/>
                          <a:latin typeface="微软雅黑" panose="020B0503020204020204" charset="-122"/>
                          <a:ea typeface="微软雅黑" panose="020B0503020204020204" charset="-122"/>
                        </a:rPr>
                        <a:t>部位异常</a:t>
                      </a:r>
                      <a:endParaRPr lang="zh-CN" sz="1050" kern="100" dirty="0">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a:effectLst/>
                          <a:latin typeface="微软雅黑" panose="020B0503020204020204" charset="-122"/>
                          <a:ea typeface="微软雅黑" panose="020B0503020204020204" charset="-122"/>
                        </a:rPr>
                        <a:t>发热</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寒</a:t>
                      </a:r>
                      <a:r>
                        <a:rPr lang="zh-CN" sz="1000" kern="0" spc="-10">
                          <a:effectLst/>
                          <a:latin typeface="微软雅黑" panose="020B0503020204020204" charset="-122"/>
                          <a:ea typeface="微软雅黑" panose="020B0503020204020204" charset="-122"/>
                        </a:rPr>
                        <a:t>战</a:t>
                      </a:r>
                      <a:r>
                        <a:rPr lang="zh-CN" sz="1000" kern="0">
                          <a:effectLst/>
                          <a:latin typeface="微软雅黑" panose="020B0503020204020204" charset="-122"/>
                          <a:ea typeface="微软雅黑" panose="020B0503020204020204" charset="-122"/>
                        </a:rPr>
                        <a:t>、虚弱</a:t>
                      </a:r>
                      <a:r>
                        <a:rPr lang="zh-CN" sz="1000" kern="0" spc="-10">
                          <a:effectLst/>
                          <a:latin typeface="微软雅黑" panose="020B0503020204020204" charset="-122"/>
                          <a:ea typeface="微软雅黑" panose="020B0503020204020204" charset="-122"/>
                        </a:rPr>
                        <a:t>、</a:t>
                      </a:r>
                      <a:r>
                        <a:rPr lang="zh-CN" sz="1000" kern="0">
                          <a:effectLst/>
                          <a:latin typeface="微软雅黑" panose="020B0503020204020204" charset="-122"/>
                          <a:ea typeface="微软雅黑" panose="020B0503020204020204" charset="-122"/>
                        </a:rPr>
                        <a:t>头痛</a:t>
                      </a:r>
                      <a:endParaRPr lang="zh-CN" sz="1000" kern="1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zh-CN" sz="1000" kern="0" dirty="0">
                          <a:effectLst/>
                          <a:latin typeface="微软雅黑" panose="020B0503020204020204" charset="-122"/>
                          <a:ea typeface="微软雅黑" panose="020B0503020204020204" charset="-122"/>
                        </a:rPr>
                        <a:t>肿瘤</a:t>
                      </a:r>
                      <a:r>
                        <a:rPr lang="zh-CN" sz="1000" kern="0" spc="-10" dirty="0">
                          <a:effectLst/>
                          <a:latin typeface="微软雅黑" panose="020B0503020204020204" charset="-122"/>
                          <a:ea typeface="微软雅黑" panose="020B0503020204020204" charset="-122"/>
                        </a:rPr>
                        <a:t>疼</a:t>
                      </a:r>
                      <a:r>
                        <a:rPr lang="zh-CN" sz="1000" kern="0" dirty="0">
                          <a:effectLst/>
                          <a:latin typeface="微软雅黑" panose="020B0503020204020204" charset="-122"/>
                          <a:ea typeface="微软雅黑" panose="020B0503020204020204" charset="-122"/>
                        </a:rPr>
                        <a:t>痛</a:t>
                      </a:r>
                      <a:r>
                        <a:rPr lang="zh-CN" sz="1000" kern="0" spc="-10" dirty="0">
                          <a:effectLst/>
                          <a:latin typeface="微软雅黑" panose="020B0503020204020204" charset="-122"/>
                          <a:ea typeface="微软雅黑" panose="020B0503020204020204" charset="-122"/>
                        </a:rPr>
                        <a:t>、</a:t>
                      </a:r>
                      <a:r>
                        <a:rPr lang="zh-CN" sz="1000" kern="0" dirty="0">
                          <a:effectLst/>
                          <a:latin typeface="微软雅黑" panose="020B0503020204020204" charset="-122"/>
                          <a:ea typeface="微软雅黑" panose="020B0503020204020204" charset="-122"/>
                        </a:rPr>
                        <a:t>颜</a:t>
                      </a:r>
                      <a:r>
                        <a:rPr lang="zh-CN" sz="1000" kern="0" spc="-10" dirty="0">
                          <a:effectLst/>
                          <a:latin typeface="微软雅黑" panose="020B0503020204020204" charset="-122"/>
                          <a:ea typeface="微软雅黑" panose="020B0503020204020204" charset="-122"/>
                        </a:rPr>
                        <a:t>面</a:t>
                      </a:r>
                      <a:r>
                        <a:rPr lang="zh-CN" sz="1000" kern="0" dirty="0">
                          <a:effectLst/>
                          <a:latin typeface="微软雅黑" panose="020B0503020204020204" charset="-122"/>
                          <a:ea typeface="微软雅黑" panose="020B0503020204020204" charset="-122"/>
                        </a:rPr>
                        <a:t>潮</a:t>
                      </a:r>
                      <a:r>
                        <a:rPr lang="zh-CN" sz="1000" kern="0" spc="-10" dirty="0">
                          <a:effectLst/>
                          <a:latin typeface="微软雅黑" panose="020B0503020204020204" charset="-122"/>
                          <a:ea typeface="微软雅黑" panose="020B0503020204020204" charset="-122"/>
                        </a:rPr>
                        <a:t>红</a:t>
                      </a:r>
                      <a:r>
                        <a:rPr lang="zh-CN" sz="1000" kern="0" dirty="0">
                          <a:effectLst/>
                          <a:latin typeface="微软雅黑" panose="020B0503020204020204" charset="-122"/>
                          <a:ea typeface="微软雅黑" panose="020B0503020204020204" charset="-122"/>
                        </a:rPr>
                        <a:t>、</a:t>
                      </a:r>
                      <a:r>
                        <a:rPr lang="zh-CN" sz="1000" kern="0" spc="-10" dirty="0">
                          <a:effectLst/>
                          <a:latin typeface="微软雅黑" panose="020B0503020204020204" charset="-122"/>
                          <a:ea typeface="微软雅黑" panose="020B0503020204020204" charset="-122"/>
                        </a:rPr>
                        <a:t>不</a:t>
                      </a:r>
                      <a:r>
                        <a:rPr lang="zh-CN" sz="1000" kern="0" dirty="0">
                          <a:effectLst/>
                          <a:latin typeface="微软雅黑" panose="020B0503020204020204" charset="-122"/>
                          <a:ea typeface="微软雅黑" panose="020B0503020204020204" charset="-122"/>
                        </a:rPr>
                        <a:t>适感、</a:t>
                      </a:r>
                      <a:r>
                        <a:rPr lang="zh-CN" sz="1000" kern="0" spc="-10" dirty="0">
                          <a:effectLst/>
                          <a:latin typeface="微软雅黑" panose="020B0503020204020204" charset="-122"/>
                          <a:ea typeface="微软雅黑" panose="020B0503020204020204" charset="-122"/>
                        </a:rPr>
                        <a:t>寒</a:t>
                      </a:r>
                      <a:r>
                        <a:rPr lang="zh-CN" sz="1000" kern="0" dirty="0">
                          <a:effectLst/>
                          <a:latin typeface="微软雅黑" panose="020B0503020204020204" charset="-122"/>
                          <a:ea typeface="微软雅黑" panose="020B0503020204020204" charset="-122"/>
                        </a:rPr>
                        <a:t>症</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31750" marR="31750" algn="just">
                        <a:lnSpc>
                          <a:spcPct val="100000"/>
                        </a:lnSpc>
                        <a:spcAft>
                          <a:spcPts val="0"/>
                        </a:spcAft>
                      </a:pPr>
                      <a:r>
                        <a:rPr lang="en-US" sz="1000" kern="0" dirty="0">
                          <a:effectLst/>
                          <a:latin typeface="微软雅黑" panose="020B0503020204020204" charset="-122"/>
                          <a:ea typeface="微软雅黑" panose="020B0503020204020204" charset="-122"/>
                        </a:rPr>
                        <a:t> </a:t>
                      </a:r>
                      <a:endParaRPr lang="zh-CN" sz="1000" kern="100" dirty="0">
                        <a:effectLst/>
                        <a:latin typeface="微软雅黑" panose="020B0503020204020204" charset="-122"/>
                        <a:ea typeface="微软雅黑" panose="020B0503020204020204" charset="-122"/>
                      </a:endParaRPr>
                    </a:p>
                    <a:p>
                      <a:pPr marL="31750" marR="31750" algn="just">
                        <a:lnSpc>
                          <a:spcPct val="100000"/>
                        </a:lnSpc>
                        <a:spcAft>
                          <a:spcPts val="0"/>
                        </a:spcAft>
                      </a:pPr>
                      <a:r>
                        <a:rPr lang="zh-CN" sz="1000" kern="0" dirty="0">
                          <a:effectLst/>
                          <a:latin typeface="微软雅黑" panose="020B0503020204020204" charset="-122"/>
                          <a:ea typeface="微软雅黑" panose="020B0503020204020204" charset="-122"/>
                        </a:rPr>
                        <a:t>输注</a:t>
                      </a:r>
                      <a:r>
                        <a:rPr lang="zh-CN" sz="1000" kern="0" spc="-10" dirty="0">
                          <a:effectLst/>
                          <a:latin typeface="微软雅黑" panose="020B0503020204020204" charset="-122"/>
                          <a:ea typeface="微软雅黑" panose="020B0503020204020204" charset="-122"/>
                        </a:rPr>
                        <a:t>部</a:t>
                      </a:r>
                      <a:r>
                        <a:rPr lang="zh-CN" sz="1000" kern="0" dirty="0">
                          <a:effectLst/>
                          <a:latin typeface="微软雅黑" panose="020B0503020204020204" charset="-122"/>
                          <a:ea typeface="微软雅黑" panose="020B0503020204020204" charset="-122"/>
                        </a:rPr>
                        <a:t>位</a:t>
                      </a:r>
                      <a:r>
                        <a:rPr lang="zh-CN" sz="1000" kern="0" spc="-10" dirty="0">
                          <a:effectLst/>
                          <a:latin typeface="微软雅黑" panose="020B0503020204020204" charset="-122"/>
                          <a:ea typeface="微软雅黑" panose="020B0503020204020204" charset="-122"/>
                        </a:rPr>
                        <a:t>疼</a:t>
                      </a:r>
                      <a:r>
                        <a:rPr lang="zh-CN" sz="1000" kern="0" dirty="0">
                          <a:effectLst/>
                          <a:latin typeface="微软雅黑" panose="020B0503020204020204" charset="-122"/>
                          <a:ea typeface="微软雅黑" panose="020B0503020204020204" charset="-122"/>
                        </a:rPr>
                        <a:t>痛</a:t>
                      </a:r>
                      <a:endParaRPr lang="zh-CN" sz="1000" kern="1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tcPr>
                </a:tc>
              </a:tr>
              <a:tr h="0">
                <a:tc>
                  <a:txBody>
                    <a:bodyPr/>
                    <a:lstStyle/>
                    <a:p>
                      <a:pPr marL="31750" marR="31750" algn="just">
                        <a:lnSpc>
                          <a:spcPct val="100000"/>
                        </a:lnSpc>
                        <a:spcAft>
                          <a:spcPts val="0"/>
                        </a:spcAft>
                      </a:pPr>
                      <a:r>
                        <a:rPr lang="zh-CN" sz="1050" kern="0" dirty="0">
                          <a:solidFill>
                            <a:srgbClr val="0070C0"/>
                          </a:solidFill>
                          <a:effectLst/>
                        </a:rPr>
                        <a:t>实验</a:t>
                      </a:r>
                      <a:r>
                        <a:rPr lang="zh-CN" sz="1050" kern="0" spc="-10" dirty="0">
                          <a:solidFill>
                            <a:srgbClr val="0070C0"/>
                          </a:solidFill>
                          <a:effectLst/>
                        </a:rPr>
                        <a:t>室</a:t>
                      </a:r>
                      <a:r>
                        <a:rPr lang="zh-CN" sz="1050" kern="0" dirty="0">
                          <a:solidFill>
                            <a:srgbClr val="0070C0"/>
                          </a:solidFill>
                          <a:effectLst/>
                        </a:rPr>
                        <a:t>检查结果</a:t>
                      </a:r>
                      <a:endParaRPr lang="zh-CN" sz="1050"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rgbClr val="0070C0"/>
                      </a:solidFill>
                      <a:prstDash val="solid"/>
                      <a:round/>
                      <a:headEnd type="none" w="med" len="med"/>
                      <a:tailEnd type="none" w="med" len="med"/>
                    </a:lnB>
                  </a:tcPr>
                </a:tc>
                <a:tc>
                  <a:txBody>
                    <a:bodyPr/>
                    <a:lstStyle/>
                    <a:p>
                      <a:pPr marL="31750" marR="31750" algn="just">
                        <a:lnSpc>
                          <a:spcPct val="100000"/>
                        </a:lnSpc>
                        <a:spcAft>
                          <a:spcPts val="0"/>
                        </a:spcAft>
                      </a:pPr>
                      <a:r>
                        <a:rPr lang="en-US" sz="1000" kern="0" spc="-15" dirty="0">
                          <a:effectLst/>
                        </a:rPr>
                        <a:t>I</a:t>
                      </a:r>
                      <a:r>
                        <a:rPr lang="en-US" sz="1000" kern="0" dirty="0">
                          <a:effectLst/>
                        </a:rPr>
                        <a:t>gG</a:t>
                      </a:r>
                      <a:r>
                        <a:rPr lang="zh-CN" sz="1000" kern="0" dirty="0">
                          <a:effectLst/>
                        </a:rPr>
                        <a:t>水</a:t>
                      </a:r>
                      <a:r>
                        <a:rPr lang="zh-CN" sz="1000" kern="0" spc="-10" dirty="0">
                          <a:effectLst/>
                        </a:rPr>
                        <a:t>平</a:t>
                      </a:r>
                      <a:r>
                        <a:rPr lang="zh-CN" sz="1000" kern="0" dirty="0">
                          <a:effectLst/>
                        </a:rPr>
                        <a:t>降低</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rgbClr val="0070C0"/>
                      </a:solidFill>
                      <a:prstDash val="solid"/>
                      <a:round/>
                      <a:headEnd type="none" w="med" len="med"/>
                      <a:tailEnd type="none" w="med" len="med"/>
                    </a:lnB>
                  </a:tcPr>
                </a:tc>
                <a:tc>
                  <a:txBody>
                    <a:bodyPr/>
                    <a:lstStyle/>
                    <a:p>
                      <a:pPr marL="31750" marR="31750" algn="just">
                        <a:lnSpc>
                          <a:spcPct val="100000"/>
                        </a:lnSpc>
                        <a:spcAft>
                          <a:spcPts val="0"/>
                        </a:spcAft>
                      </a:pPr>
                      <a:r>
                        <a:rPr lang="en-US" sz="1000" kern="0" dirty="0">
                          <a:effectLst/>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rgbClr val="0070C0"/>
                      </a:solidFill>
                      <a:prstDash val="solid"/>
                      <a:round/>
                      <a:headEnd type="none" w="med" len="med"/>
                      <a:tailEnd type="none" w="med" len="med"/>
                    </a:lnB>
                  </a:tcPr>
                </a:tc>
                <a:tc>
                  <a:txBody>
                    <a:bodyPr/>
                    <a:lstStyle/>
                    <a:p>
                      <a:pPr marL="31750" marR="31750" algn="just">
                        <a:lnSpc>
                          <a:spcPct val="100000"/>
                        </a:lnSpc>
                        <a:spcAft>
                          <a:spcPts val="0"/>
                        </a:spcAft>
                      </a:pPr>
                      <a:r>
                        <a:rPr lang="en-US" sz="1000" kern="0" dirty="0">
                          <a:effectLst/>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tcPr>
                </a:tc>
              </a:tr>
            </a:tbl>
          </a:graphicData>
        </a:graphic>
      </p:graphicFrame>
      <p:sp>
        <p:nvSpPr>
          <p:cNvPr id="21" name="iṡlïḓè"/>
          <p:cNvSpPr/>
          <p:nvPr/>
        </p:nvSpPr>
        <p:spPr>
          <a:xfrm flipH="1">
            <a:off x="2815503" y="620560"/>
            <a:ext cx="9376498" cy="1451794"/>
          </a:xfrm>
          <a:prstGeom prst="rect">
            <a:avLst/>
          </a:prstGeom>
          <a:solidFill>
            <a:schemeClr val="bg1"/>
          </a:solidFill>
          <a:ln>
            <a:solidFill>
              <a:srgbClr val="0070C0"/>
            </a:solidFill>
          </a:ln>
        </p:spPr>
        <p:txBody>
          <a:bodyPr wrap="square" lIns="191247" tIns="95624" rIns="191247" bIns="95624" anchor="t">
            <a:spAutoFit/>
          </a:bodyPr>
          <a:lstStyle/>
          <a:p>
            <a:pPr marL="358775" indent="-358775" defTabSz="1911350">
              <a:lnSpc>
                <a:spcPct val="150000"/>
              </a:lnSpc>
              <a:buSzPct val="50000"/>
              <a:buFont typeface="Wingdings" panose="05000000000000000000" pitchFamily="2" charset="2"/>
              <a:buChar char="n"/>
              <a:defRPr/>
            </a:pPr>
            <a:r>
              <a:rPr lang="zh-CN" altLang="en-US" sz="1050" dirty="0">
                <a:solidFill>
                  <a:srgbClr val="000000"/>
                </a:solidFill>
                <a:latin typeface="微软雅黑" panose="020B0503020204020204" charset="-122"/>
                <a:ea typeface="微软雅黑" panose="020B0503020204020204" charset="-122"/>
              </a:rPr>
              <a:t>最频繁的不良反应为 </a:t>
            </a:r>
            <a:r>
              <a:rPr lang="en-US" altLang="zh-CN" sz="1050" dirty="0">
                <a:solidFill>
                  <a:srgbClr val="000000"/>
                </a:solidFill>
                <a:latin typeface="微软雅黑" panose="020B0503020204020204" charset="-122"/>
                <a:ea typeface="微软雅黑" panose="020B0503020204020204" charset="-122"/>
              </a:rPr>
              <a:t>1 </a:t>
            </a:r>
            <a:r>
              <a:rPr lang="zh-CN" altLang="en-US" sz="1050" dirty="0">
                <a:solidFill>
                  <a:srgbClr val="000000"/>
                </a:solidFill>
                <a:latin typeface="微软雅黑" panose="020B0503020204020204" charset="-122"/>
                <a:ea typeface="微软雅黑" panose="020B0503020204020204" charset="-122"/>
              </a:rPr>
              <a:t>级或 </a:t>
            </a:r>
            <a:r>
              <a:rPr lang="en-US" altLang="zh-CN" sz="1050" dirty="0">
                <a:solidFill>
                  <a:srgbClr val="000000"/>
                </a:solidFill>
                <a:latin typeface="微软雅黑" panose="020B0503020204020204" charset="-122"/>
                <a:ea typeface="微软雅黑" panose="020B0503020204020204" charset="-122"/>
              </a:rPr>
              <a:t>2 </a:t>
            </a:r>
            <a:r>
              <a:rPr lang="zh-CN" altLang="en-US" sz="1050" dirty="0">
                <a:solidFill>
                  <a:srgbClr val="000000"/>
                </a:solidFill>
                <a:latin typeface="微软雅黑" panose="020B0503020204020204" charset="-122"/>
                <a:ea typeface="微软雅黑" panose="020B0503020204020204" charset="-122"/>
              </a:rPr>
              <a:t>级发烧、头痛、无力、疼痛、皮疹、喉炎、鼻炎、感觉异常、低血压和恶心。 但也有</a:t>
            </a:r>
            <a:r>
              <a:rPr lang="en-US" altLang="zh-CN" sz="1050" dirty="0">
                <a:solidFill>
                  <a:srgbClr val="000000"/>
                </a:solidFill>
                <a:latin typeface="微软雅黑" panose="020B0503020204020204" charset="-122"/>
                <a:ea typeface="微软雅黑" panose="020B0503020204020204" charset="-122"/>
              </a:rPr>
              <a:t>3 </a:t>
            </a:r>
            <a:r>
              <a:rPr lang="zh-CN" altLang="en-US" sz="1050" dirty="0">
                <a:solidFill>
                  <a:srgbClr val="000000"/>
                </a:solidFill>
                <a:latin typeface="微软雅黑" panose="020B0503020204020204" charset="-122"/>
                <a:ea typeface="微软雅黑" panose="020B0503020204020204" charset="-122"/>
              </a:rPr>
              <a:t>级或 </a:t>
            </a:r>
            <a:r>
              <a:rPr lang="en-US" altLang="zh-CN" sz="1050" dirty="0">
                <a:solidFill>
                  <a:srgbClr val="000000"/>
                </a:solidFill>
                <a:latin typeface="微软雅黑" panose="020B0503020204020204" charset="-122"/>
                <a:ea typeface="微软雅黑" panose="020B0503020204020204" charset="-122"/>
              </a:rPr>
              <a:t>4 </a:t>
            </a:r>
            <a:r>
              <a:rPr lang="zh-CN" altLang="en-US" sz="1050" dirty="0">
                <a:solidFill>
                  <a:srgbClr val="000000"/>
                </a:solidFill>
                <a:latin typeface="微软雅黑" panose="020B0503020204020204" charset="-122"/>
                <a:ea typeface="微软雅黑" panose="020B0503020204020204" charset="-122"/>
              </a:rPr>
              <a:t>级的低血压和高血压</a:t>
            </a:r>
            <a:endParaRPr lang="zh-CN" altLang="en-US" sz="1050" dirty="0">
              <a:solidFill>
                <a:srgbClr val="000000"/>
              </a:solidFill>
              <a:latin typeface="微软雅黑" panose="020B0503020204020204" charset="-122"/>
              <a:ea typeface="微软雅黑" panose="020B0503020204020204" charset="-122"/>
            </a:endParaRPr>
          </a:p>
          <a:p>
            <a:pPr marL="358775" indent="-358775" defTabSz="1911350">
              <a:lnSpc>
                <a:spcPct val="150000"/>
              </a:lnSpc>
              <a:buSzPct val="50000"/>
              <a:buFont typeface="Wingdings" panose="05000000000000000000" pitchFamily="2" charset="2"/>
              <a:buChar char="n"/>
              <a:defRPr/>
            </a:pPr>
            <a:r>
              <a:rPr lang="zh-CN" altLang="en-US" sz="1050" dirty="0">
                <a:solidFill>
                  <a:srgbClr val="000000"/>
                </a:solidFill>
                <a:latin typeface="微软雅黑" panose="020B0503020204020204" charset="-122"/>
                <a:ea typeface="微软雅黑" panose="020B0503020204020204" charset="-122"/>
              </a:rPr>
              <a:t>输注相关不良反应</a:t>
            </a:r>
            <a:endParaRPr lang="zh-CN" altLang="en-US" sz="1050" dirty="0">
              <a:solidFill>
                <a:srgbClr val="000000"/>
              </a:solidFill>
              <a:latin typeface="微软雅黑" panose="020B0503020204020204" charset="-122"/>
              <a:ea typeface="微软雅黑" panose="020B0503020204020204" charset="-122"/>
            </a:endParaRPr>
          </a:p>
          <a:p>
            <a:pPr marL="358775" indent="-358775" defTabSz="1911350">
              <a:lnSpc>
                <a:spcPct val="150000"/>
              </a:lnSpc>
              <a:buSzPct val="50000"/>
              <a:buFont typeface="Wingdings" panose="05000000000000000000" pitchFamily="2" charset="2"/>
              <a:buChar char="n"/>
              <a:defRPr/>
            </a:pPr>
            <a:r>
              <a:rPr lang="zh-CN" altLang="en-US" sz="1050" dirty="0">
                <a:solidFill>
                  <a:srgbClr val="000000"/>
                </a:solidFill>
                <a:latin typeface="微软雅黑" panose="020B0503020204020204" charset="-122"/>
                <a:ea typeface="微软雅黑" panose="020B0503020204020204" charset="-122"/>
              </a:rPr>
              <a:t>淋巴瘤合并乙肝患者</a:t>
            </a:r>
            <a:r>
              <a:rPr lang="en-US" altLang="zh-CN" sz="1050" dirty="0">
                <a:solidFill>
                  <a:srgbClr val="000000"/>
                </a:solidFill>
                <a:latin typeface="微软雅黑" panose="020B0503020204020204" charset="-122"/>
                <a:ea typeface="微软雅黑" panose="020B0503020204020204" charset="-122"/>
              </a:rPr>
              <a:t>-</a:t>
            </a:r>
            <a:r>
              <a:rPr lang="zh-CN" altLang="en-US" sz="1050" dirty="0">
                <a:solidFill>
                  <a:srgbClr val="000000"/>
                </a:solidFill>
                <a:latin typeface="微软雅黑" panose="020B0503020204020204" charset="-122"/>
                <a:ea typeface="微软雅黑" panose="020B0503020204020204" charset="-122"/>
              </a:rPr>
              <a:t>全程管理、肝病专科支持、实时监测、预防性治疗等情况下使用利妥昔单抗</a:t>
            </a:r>
            <a:endParaRPr lang="zh-CN" altLang="en-US" sz="1050" dirty="0">
              <a:solidFill>
                <a:srgbClr val="000000"/>
              </a:solidFill>
              <a:latin typeface="微软雅黑" panose="020B0503020204020204" charset="-122"/>
              <a:ea typeface="微软雅黑" panose="020B0503020204020204" charset="-122"/>
            </a:endParaRPr>
          </a:p>
          <a:p>
            <a:pPr marL="358775" indent="-358775" defTabSz="1911350">
              <a:lnSpc>
                <a:spcPct val="150000"/>
              </a:lnSpc>
              <a:buSzPct val="50000"/>
              <a:buFont typeface="Wingdings" panose="05000000000000000000" pitchFamily="2" charset="2"/>
              <a:buChar char="n"/>
              <a:defRPr/>
            </a:pPr>
            <a:r>
              <a:rPr lang="zh-CN" altLang="en-US" sz="1050" dirty="0">
                <a:solidFill>
                  <a:srgbClr val="000000"/>
                </a:solidFill>
                <a:latin typeface="微软雅黑" panose="020B0503020204020204" charset="-122"/>
                <a:ea typeface="微软雅黑" panose="020B0503020204020204" charset="-122"/>
              </a:rPr>
              <a:t>利妥昔单抗相关间质性肺炎</a:t>
            </a:r>
            <a:r>
              <a:rPr lang="en-US" altLang="zh-CN" sz="1050" dirty="0">
                <a:solidFill>
                  <a:srgbClr val="000000"/>
                </a:solidFill>
                <a:latin typeface="微软雅黑" panose="020B0503020204020204" charset="-122"/>
                <a:ea typeface="微软雅黑" panose="020B0503020204020204" charset="-122"/>
              </a:rPr>
              <a:t>-</a:t>
            </a:r>
            <a:r>
              <a:rPr lang="zh-CN" altLang="en-US" sz="1050" dirty="0">
                <a:solidFill>
                  <a:srgbClr val="000000"/>
                </a:solidFill>
                <a:latin typeface="微软雅黑" panose="020B0503020204020204" charset="-122"/>
                <a:ea typeface="微软雅黑" panose="020B0503020204020204" charset="-122"/>
              </a:rPr>
              <a:t>及早发现处理、最好预防、呼吸科支持</a:t>
            </a:r>
            <a:endParaRPr lang="zh-CN" altLang="en-US" sz="1050" dirty="0">
              <a:solidFill>
                <a:srgbClr val="000000"/>
              </a:solidFill>
              <a:latin typeface="微软雅黑" panose="020B0503020204020204" charset="-122"/>
              <a:ea typeface="微软雅黑" panose="020B0503020204020204" charset="-122"/>
            </a:endParaRPr>
          </a:p>
          <a:p>
            <a:pPr marL="358775" indent="-358775" defTabSz="1911350">
              <a:lnSpc>
                <a:spcPct val="150000"/>
              </a:lnSpc>
              <a:buSzPct val="50000"/>
              <a:buFont typeface="Wingdings" panose="05000000000000000000" pitchFamily="2" charset="2"/>
              <a:buChar char="n"/>
              <a:defRPr/>
            </a:pPr>
            <a:r>
              <a:rPr lang="zh-CN" altLang="en-US" sz="1400" b="1" dirty="0">
                <a:solidFill>
                  <a:srgbClr val="0070C0"/>
                </a:solidFill>
                <a:latin typeface="微软雅黑" panose="020B0503020204020204" charset="-122"/>
                <a:ea typeface="微软雅黑" panose="020B0503020204020204" charset="-122"/>
              </a:rPr>
              <a:t>利妥昔单抗的不良反应可预测，可预防，可控制，可管理</a:t>
            </a:r>
            <a:endParaRPr lang="zh-CN" altLang="en-US" sz="1400" b="1" dirty="0">
              <a:solidFill>
                <a:srgbClr val="0070C0"/>
              </a:solidFill>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882595"/>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CECF9"/>
              </a:solidFill>
            </a:endParaRPr>
          </a:p>
        </p:txBody>
      </p:sp>
      <p:sp>
        <p:nvSpPr>
          <p:cNvPr id="26" name="矩形 25"/>
          <p:cNvSpPr/>
          <p:nvPr/>
        </p:nvSpPr>
        <p:spPr>
          <a:xfrm>
            <a:off x="0" y="1168842"/>
            <a:ext cx="12192000" cy="45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rot="5400000">
            <a:off x="632745" y="850601"/>
            <a:ext cx="3035316" cy="1332411"/>
            <a:chOff x="0" y="698863"/>
            <a:chExt cx="3035316" cy="1332411"/>
          </a:xfrm>
          <a:solidFill>
            <a:srgbClr val="3859B8"/>
          </a:solidFill>
        </p:grpSpPr>
        <p:sp>
          <p:nvSpPr>
            <p:cNvPr id="37" name="椭圆 36"/>
            <p:cNvSpPr/>
            <p:nvPr/>
          </p:nvSpPr>
          <p:spPr>
            <a:xfrm>
              <a:off x="1702905" y="698863"/>
              <a:ext cx="1332411" cy="13324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698863"/>
              <a:ext cx="2429691" cy="1332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600" dirty="0">
                <a:latin typeface="Times New Roman" panose="02020603050405020304" pitchFamily="18" charset="0"/>
                <a:ea typeface="微软雅黑" panose="020B0503020204020204" charset="-122"/>
                <a:cs typeface="Times New Roman" panose="02020603050405020304" pitchFamily="18" charset="0"/>
              </a:endParaRPr>
            </a:p>
          </p:txBody>
        </p:sp>
      </p:grpSp>
      <p:sp>
        <p:nvSpPr>
          <p:cNvPr id="2" name="文本框 1"/>
          <p:cNvSpPr txBox="1"/>
          <p:nvPr/>
        </p:nvSpPr>
        <p:spPr>
          <a:xfrm>
            <a:off x="1776692" y="1901970"/>
            <a:ext cx="1228902" cy="830997"/>
          </a:xfrm>
          <a:prstGeom prst="rect">
            <a:avLst/>
          </a:prstGeom>
          <a:noFill/>
        </p:spPr>
        <p:txBody>
          <a:bodyPr wrap="square" rtlCol="0">
            <a:spAutoFit/>
          </a:bodyPr>
          <a:lstStyle/>
          <a:p>
            <a:r>
              <a:rPr lang="en-US" altLang="zh-CN" sz="4800" dirty="0">
                <a:solidFill>
                  <a:schemeClr val="bg1"/>
                </a:solidFill>
                <a:latin typeface="Arial" panose="020B0604020202020204" pitchFamily="34" charset="0"/>
                <a:cs typeface="Arial" panose="020B0604020202020204" pitchFamily="34" charset="0"/>
              </a:rPr>
              <a:t>02</a:t>
            </a:r>
            <a:endParaRPr lang="zh-CN" altLang="en-US" sz="4800" dirty="0">
              <a:solidFill>
                <a:schemeClr val="bg1"/>
              </a:solidFill>
              <a:latin typeface="Arial" panose="020B0604020202020204" pitchFamily="34" charset="0"/>
              <a:cs typeface="Arial" panose="020B0604020202020204" pitchFamily="34" charset="0"/>
            </a:endParaRPr>
          </a:p>
        </p:txBody>
      </p:sp>
      <p:sp>
        <p:nvSpPr>
          <p:cNvPr id="25" name="文本框 24"/>
          <p:cNvSpPr txBox="1"/>
          <p:nvPr/>
        </p:nvSpPr>
        <p:spPr>
          <a:xfrm>
            <a:off x="1157324" y="3315998"/>
            <a:ext cx="1848270" cy="1015663"/>
          </a:xfrm>
          <a:prstGeom prst="rect">
            <a:avLst/>
          </a:prstGeom>
          <a:noFill/>
        </p:spPr>
        <p:txBody>
          <a:bodyPr wrap="square" rtlCol="0">
            <a:spAutoFit/>
          </a:bodyPr>
          <a:lstStyle/>
          <a:p>
            <a:pPr algn="dist"/>
            <a:r>
              <a:rPr lang="zh-CN" altLang="en-US" sz="3600" dirty="0">
                <a:solidFill>
                  <a:srgbClr val="3859B8"/>
                </a:solidFill>
                <a:latin typeface="微软雅黑" panose="020B0503020204020204" charset="-122"/>
                <a:ea typeface="微软雅黑" panose="020B0503020204020204" charset="-122"/>
              </a:rPr>
              <a:t>安全性</a:t>
            </a:r>
            <a:endParaRPr lang="en-US" altLang="zh-CN" sz="3600" dirty="0">
              <a:solidFill>
                <a:srgbClr val="3859B8"/>
              </a:solidFill>
              <a:latin typeface="微软雅黑" panose="020B0503020204020204" charset="-122"/>
              <a:ea typeface="微软雅黑" panose="020B0503020204020204" charset="-122"/>
            </a:endParaRPr>
          </a:p>
          <a:p>
            <a:r>
              <a:rPr lang="en-US" altLang="zh-CN" sz="2400" dirty="0">
                <a:solidFill>
                  <a:schemeClr val="accent1">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rPr>
              <a:t>Security</a:t>
            </a:r>
            <a:endParaRPr lang="zh-CN" altLang="en-US" sz="2400" dirty="0">
              <a:solidFill>
                <a:schemeClr val="accent1">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15" name="组合 14"/>
          <p:cNvGrpSpPr/>
          <p:nvPr/>
        </p:nvGrpSpPr>
        <p:grpSpPr>
          <a:xfrm>
            <a:off x="2897023" y="514532"/>
            <a:ext cx="450828" cy="450828"/>
            <a:chOff x="1336224" y="568232"/>
            <a:chExt cx="215552" cy="215552"/>
          </a:xfrm>
        </p:grpSpPr>
        <p:sp>
          <p:nvSpPr>
            <p:cNvPr id="16" name="îSļiḋe"/>
            <p:cNvSpPr txBox="1"/>
            <p:nvPr/>
          </p:nvSpPr>
          <p:spPr>
            <a:xfrm>
              <a:off x="1336224" y="568232"/>
              <a:ext cx="215552" cy="215552"/>
            </a:xfrm>
            <a:prstGeom prst="roundRect">
              <a:avLst>
                <a:gd name="adj" fmla="val 50000"/>
              </a:avLst>
            </a:prstGeom>
            <a:solidFill>
              <a:schemeClr val="accent3"/>
            </a:solidFill>
            <a:ln w="12700" cap="flat">
              <a:noFill/>
              <a:prstDash val="solid"/>
              <a:miter/>
            </a:ln>
            <a:effectLst>
              <a:outerShdw blurRad="127000" dist="63500" dir="2700000" algn="tl" rotWithShape="0">
                <a:schemeClr val="accent3">
                  <a:alpha val="40000"/>
                </a:schemeClr>
              </a:outerShdw>
            </a:effectLst>
          </p:spPr>
          <p:txBody>
            <a:bodyPr rtlCol="0" anchor="ctr"/>
            <a:lstStyle>
              <a:defPPr>
                <a:defRPr lang="zh-CN"/>
              </a:defPPr>
              <a:lvl1pPr>
                <a:defRPr/>
              </a:lvl1pPr>
            </a:lstStyle>
            <a:p>
              <a:endParaRPr lang="zh-CN" altLang="en-US" sz="3765" dirty="0">
                <a:solidFill>
                  <a:srgbClr val="000000"/>
                </a:solidFill>
                <a:latin typeface="微软雅黑" panose="020B0503020204020204" charset="-122"/>
                <a:ea typeface="微软雅黑" panose="020B0503020204020204" charset="-122"/>
              </a:endParaRPr>
            </a:p>
          </p:txBody>
        </p:sp>
        <p:sp>
          <p:nvSpPr>
            <p:cNvPr id="17" name="îṣ1iďe"/>
            <p:cNvSpPr/>
            <p:nvPr/>
          </p:nvSpPr>
          <p:spPr bwMode="auto">
            <a:xfrm>
              <a:off x="1383997" y="649833"/>
              <a:ext cx="120007" cy="52350"/>
            </a:xfrm>
            <a:custGeom>
              <a:avLst/>
              <a:gdLst>
                <a:gd name="connsiteX0" fmla="*/ 120286 w 609191"/>
                <a:gd name="connsiteY0" fmla="*/ 38757 h 265749"/>
                <a:gd name="connsiteX1" fmla="*/ 120286 w 609191"/>
                <a:gd name="connsiteY1" fmla="*/ 228121 h 265749"/>
                <a:gd name="connsiteX2" fmla="*/ 270904 w 609191"/>
                <a:gd name="connsiteY2" fmla="*/ 228121 h 265749"/>
                <a:gd name="connsiteX3" fmla="*/ 270904 w 609191"/>
                <a:gd name="connsiteY3" fmla="*/ 38757 h 265749"/>
                <a:gd name="connsiteX4" fmla="*/ 446699 w 609191"/>
                <a:gd name="connsiteY4" fmla="*/ 37628 h 265749"/>
                <a:gd name="connsiteX5" fmla="*/ 434170 w 609191"/>
                <a:gd name="connsiteY5" fmla="*/ 83346 h 265749"/>
                <a:gd name="connsiteX6" fmla="*/ 388955 w 609191"/>
                <a:gd name="connsiteY6" fmla="*/ 83346 h 265749"/>
                <a:gd name="connsiteX7" fmla="*/ 388955 w 609191"/>
                <a:gd name="connsiteY7" fmla="*/ 171208 h 265749"/>
                <a:gd name="connsiteX8" fmla="*/ 434924 w 609191"/>
                <a:gd name="connsiteY8" fmla="*/ 171208 h 265749"/>
                <a:gd name="connsiteX9" fmla="*/ 447452 w 609191"/>
                <a:gd name="connsiteY9" fmla="*/ 228121 h 265749"/>
                <a:gd name="connsiteX10" fmla="*/ 488805 w 609191"/>
                <a:gd name="connsiteY10" fmla="*/ 228121 h 265749"/>
                <a:gd name="connsiteX11" fmla="*/ 488805 w 609191"/>
                <a:gd name="connsiteY11" fmla="*/ 37628 h 265749"/>
                <a:gd name="connsiteX12" fmla="*/ 82609 w 609191"/>
                <a:gd name="connsiteY12" fmla="*/ 1129 h 265749"/>
                <a:gd name="connsiteX13" fmla="*/ 308582 w 609191"/>
                <a:gd name="connsiteY13" fmla="*/ 1129 h 265749"/>
                <a:gd name="connsiteX14" fmla="*/ 308582 w 609191"/>
                <a:gd name="connsiteY14" fmla="*/ 265749 h 265749"/>
                <a:gd name="connsiteX15" fmla="*/ 82609 w 609191"/>
                <a:gd name="connsiteY15" fmla="*/ 265749 h 265749"/>
                <a:gd name="connsiteX16" fmla="*/ 82609 w 609191"/>
                <a:gd name="connsiteY16" fmla="*/ 240632 h 265749"/>
                <a:gd name="connsiteX17" fmla="*/ 0 w 609191"/>
                <a:gd name="connsiteY17" fmla="*/ 240632 h 265749"/>
                <a:gd name="connsiteX18" fmla="*/ 0 w 609191"/>
                <a:gd name="connsiteY18" fmla="*/ 203004 h 265749"/>
                <a:gd name="connsiteX19" fmla="*/ 82609 w 609191"/>
                <a:gd name="connsiteY19" fmla="*/ 203004 h 265749"/>
                <a:gd name="connsiteX20" fmla="*/ 82609 w 609191"/>
                <a:gd name="connsiteY20" fmla="*/ 62651 h 265749"/>
                <a:gd name="connsiteX21" fmla="*/ 0 w 609191"/>
                <a:gd name="connsiteY21" fmla="*/ 62651 h 265749"/>
                <a:gd name="connsiteX22" fmla="*/ 0 w 609191"/>
                <a:gd name="connsiteY22" fmla="*/ 25023 h 265749"/>
                <a:gd name="connsiteX23" fmla="*/ 82609 w 609191"/>
                <a:gd name="connsiteY23" fmla="*/ 25023 h 265749"/>
                <a:gd name="connsiteX24" fmla="*/ 417968 w 609191"/>
                <a:gd name="connsiteY24" fmla="*/ 0 h 265749"/>
                <a:gd name="connsiteX25" fmla="*/ 526485 w 609191"/>
                <a:gd name="connsiteY25" fmla="*/ 0 h 265749"/>
                <a:gd name="connsiteX26" fmla="*/ 526485 w 609191"/>
                <a:gd name="connsiteY26" fmla="*/ 25023 h 265749"/>
                <a:gd name="connsiteX27" fmla="*/ 609191 w 609191"/>
                <a:gd name="connsiteY27" fmla="*/ 25023 h 265749"/>
                <a:gd name="connsiteX28" fmla="*/ 609191 w 609191"/>
                <a:gd name="connsiteY28" fmla="*/ 62651 h 265749"/>
                <a:gd name="connsiteX29" fmla="*/ 526485 w 609191"/>
                <a:gd name="connsiteY29" fmla="*/ 62651 h 265749"/>
                <a:gd name="connsiteX30" fmla="*/ 526485 w 609191"/>
                <a:gd name="connsiteY30" fmla="*/ 203004 h 265749"/>
                <a:gd name="connsiteX31" fmla="*/ 609191 w 609191"/>
                <a:gd name="connsiteY31" fmla="*/ 203004 h 265749"/>
                <a:gd name="connsiteX32" fmla="*/ 609191 w 609191"/>
                <a:gd name="connsiteY32" fmla="*/ 240632 h 265749"/>
                <a:gd name="connsiteX33" fmla="*/ 526485 w 609191"/>
                <a:gd name="connsiteY33" fmla="*/ 240632 h 265749"/>
                <a:gd name="connsiteX34" fmla="*/ 526485 w 609191"/>
                <a:gd name="connsiteY34" fmla="*/ 265749 h 265749"/>
                <a:gd name="connsiteX35" fmla="*/ 417214 w 609191"/>
                <a:gd name="connsiteY35" fmla="*/ 265749 h 265749"/>
                <a:gd name="connsiteX36" fmla="*/ 404592 w 609191"/>
                <a:gd name="connsiteY36" fmla="*/ 208836 h 265749"/>
                <a:gd name="connsiteX37" fmla="*/ 351275 w 609191"/>
                <a:gd name="connsiteY37" fmla="*/ 208836 h 265749"/>
                <a:gd name="connsiteX38" fmla="*/ 351275 w 609191"/>
                <a:gd name="connsiteY38" fmla="*/ 45718 h 265749"/>
                <a:gd name="connsiteX39" fmla="*/ 405345 w 609191"/>
                <a:gd name="connsiteY39" fmla="*/ 45718 h 2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9191" h="265749">
                  <a:moveTo>
                    <a:pt x="120286" y="38757"/>
                  </a:moveTo>
                  <a:lnTo>
                    <a:pt x="120286" y="228121"/>
                  </a:lnTo>
                  <a:lnTo>
                    <a:pt x="270904" y="228121"/>
                  </a:lnTo>
                  <a:lnTo>
                    <a:pt x="270904" y="38757"/>
                  </a:lnTo>
                  <a:close/>
                  <a:moveTo>
                    <a:pt x="446699" y="37628"/>
                  </a:moveTo>
                  <a:lnTo>
                    <a:pt x="434170" y="83346"/>
                  </a:lnTo>
                  <a:lnTo>
                    <a:pt x="388955" y="83346"/>
                  </a:lnTo>
                  <a:lnTo>
                    <a:pt x="388955" y="171208"/>
                  </a:lnTo>
                  <a:lnTo>
                    <a:pt x="434924" y="171208"/>
                  </a:lnTo>
                  <a:lnTo>
                    <a:pt x="447452" y="228121"/>
                  </a:lnTo>
                  <a:lnTo>
                    <a:pt x="488805" y="228121"/>
                  </a:lnTo>
                  <a:lnTo>
                    <a:pt x="488805" y="37628"/>
                  </a:lnTo>
                  <a:close/>
                  <a:moveTo>
                    <a:pt x="82609" y="1129"/>
                  </a:moveTo>
                  <a:lnTo>
                    <a:pt x="308582" y="1129"/>
                  </a:lnTo>
                  <a:lnTo>
                    <a:pt x="308582" y="265749"/>
                  </a:lnTo>
                  <a:lnTo>
                    <a:pt x="82609" y="265749"/>
                  </a:lnTo>
                  <a:lnTo>
                    <a:pt x="82609" y="240632"/>
                  </a:lnTo>
                  <a:lnTo>
                    <a:pt x="0" y="240632"/>
                  </a:lnTo>
                  <a:lnTo>
                    <a:pt x="0" y="203004"/>
                  </a:lnTo>
                  <a:lnTo>
                    <a:pt x="82609" y="203004"/>
                  </a:lnTo>
                  <a:lnTo>
                    <a:pt x="82609" y="62651"/>
                  </a:lnTo>
                  <a:lnTo>
                    <a:pt x="0" y="62651"/>
                  </a:lnTo>
                  <a:lnTo>
                    <a:pt x="0" y="25023"/>
                  </a:lnTo>
                  <a:lnTo>
                    <a:pt x="82609" y="25023"/>
                  </a:lnTo>
                  <a:close/>
                  <a:moveTo>
                    <a:pt x="417968" y="0"/>
                  </a:moveTo>
                  <a:lnTo>
                    <a:pt x="526485" y="0"/>
                  </a:lnTo>
                  <a:lnTo>
                    <a:pt x="526485" y="25023"/>
                  </a:lnTo>
                  <a:lnTo>
                    <a:pt x="609191" y="25023"/>
                  </a:lnTo>
                  <a:lnTo>
                    <a:pt x="609191" y="62651"/>
                  </a:lnTo>
                  <a:lnTo>
                    <a:pt x="526485" y="62651"/>
                  </a:lnTo>
                  <a:lnTo>
                    <a:pt x="526485" y="203004"/>
                  </a:lnTo>
                  <a:lnTo>
                    <a:pt x="609191" y="203004"/>
                  </a:lnTo>
                  <a:lnTo>
                    <a:pt x="609191" y="240632"/>
                  </a:lnTo>
                  <a:lnTo>
                    <a:pt x="526485" y="240632"/>
                  </a:lnTo>
                  <a:lnTo>
                    <a:pt x="526485" y="265749"/>
                  </a:lnTo>
                  <a:lnTo>
                    <a:pt x="417214" y="265749"/>
                  </a:lnTo>
                  <a:lnTo>
                    <a:pt x="404592" y="208836"/>
                  </a:lnTo>
                  <a:lnTo>
                    <a:pt x="351275" y="208836"/>
                  </a:lnTo>
                  <a:lnTo>
                    <a:pt x="351275" y="45718"/>
                  </a:lnTo>
                  <a:lnTo>
                    <a:pt x="405345" y="45718"/>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765">
                <a:solidFill>
                  <a:srgbClr val="000000"/>
                </a:solidFill>
                <a:latin typeface="微软雅黑" panose="020B0503020204020204" charset="-122"/>
                <a:ea typeface="微软雅黑" panose="020B0503020204020204" charset="-122"/>
              </a:endParaRPr>
            </a:p>
          </p:txBody>
        </p:sp>
      </p:grpSp>
      <p:sp>
        <p:nvSpPr>
          <p:cNvPr id="18" name="iṣḻîde"/>
          <p:cNvSpPr txBox="1"/>
          <p:nvPr/>
        </p:nvSpPr>
        <p:spPr>
          <a:xfrm>
            <a:off x="3338288" y="500650"/>
            <a:ext cx="7736962" cy="478593"/>
          </a:xfrm>
          <a:prstGeom prst="rect">
            <a:avLst/>
          </a:prstGeom>
          <a:noFill/>
        </p:spPr>
        <p:txBody>
          <a:bodyPr wrap="square" rtlCol="0">
            <a:spAutoFit/>
          </a:bodyPr>
          <a:lstStyle>
            <a:defPPr>
              <a:defRPr lang="zh-CN"/>
            </a:defPPr>
            <a:lvl1pPr algn="r">
              <a:defRPr sz="2000" b="1">
                <a:solidFill>
                  <a:schemeClr val="accent5"/>
                </a:solidFill>
                <a:effectLst>
                  <a:outerShdw blurRad="254000" dist="127000" algn="ctr" rotWithShape="0">
                    <a:schemeClr val="accent5">
                      <a:alpha val="40000"/>
                    </a:schemeClr>
                  </a:outerShdw>
                </a:effectLst>
              </a:defRPr>
            </a:lvl1pPr>
          </a:lstStyle>
          <a:p>
            <a:pPr algn="l"/>
            <a:r>
              <a:rPr lang="zh-CN" altLang="en-US" sz="2400" b="0" dirty="0">
                <a:solidFill>
                  <a:srgbClr val="0070C0"/>
                </a:solidFill>
                <a:effectLst/>
                <a:latin typeface="微软雅黑" panose="020B0503020204020204" charset="-122"/>
                <a:ea typeface="微软雅黑" panose="020B0503020204020204" charset="-122"/>
              </a:rPr>
              <a:t>不良反应（</a:t>
            </a:r>
            <a:r>
              <a:rPr lang="en-US" altLang="zh-CN" sz="2400" b="0" dirty="0">
                <a:solidFill>
                  <a:srgbClr val="0070C0"/>
                </a:solidFill>
                <a:effectLst/>
                <a:latin typeface="微软雅黑" panose="020B0503020204020204" charset="-122"/>
                <a:ea typeface="微软雅黑" panose="020B0503020204020204" charset="-122"/>
              </a:rPr>
              <a:t>III</a:t>
            </a:r>
            <a:r>
              <a:rPr lang="zh-CN" altLang="en-US" sz="2400" b="0" dirty="0">
                <a:solidFill>
                  <a:srgbClr val="0070C0"/>
                </a:solidFill>
                <a:effectLst/>
                <a:latin typeface="微软雅黑" panose="020B0503020204020204" charset="-122"/>
                <a:ea typeface="微软雅黑" panose="020B0503020204020204" charset="-122"/>
              </a:rPr>
              <a:t>期临床研究）</a:t>
            </a:r>
            <a:endParaRPr lang="en-US" altLang="zh-CN" sz="2400" b="0" dirty="0">
              <a:solidFill>
                <a:srgbClr val="0070C0"/>
              </a:solidFill>
              <a:effectLst/>
              <a:latin typeface="微软雅黑" panose="020B0503020204020204" charset="-122"/>
              <a:ea typeface="微软雅黑" panose="020B0503020204020204" charset="-122"/>
            </a:endParaRPr>
          </a:p>
        </p:txBody>
      </p:sp>
      <p:sp>
        <p:nvSpPr>
          <p:cNvPr id="19" name="iṡlïḓè"/>
          <p:cNvSpPr/>
          <p:nvPr/>
        </p:nvSpPr>
        <p:spPr>
          <a:xfrm flipH="1">
            <a:off x="2996940" y="1039540"/>
            <a:ext cx="8337550" cy="1493856"/>
          </a:xfrm>
          <a:prstGeom prst="rect">
            <a:avLst/>
          </a:prstGeom>
          <a:solidFill>
            <a:schemeClr val="bg1"/>
          </a:solidFill>
          <a:ln>
            <a:solidFill>
              <a:srgbClr val="0070C0"/>
            </a:solidFill>
          </a:ln>
        </p:spPr>
        <p:txBody>
          <a:bodyPr wrap="square" lIns="191247" tIns="95624" rIns="191247" bIns="95624" anchor="t">
            <a:spAutoFit/>
          </a:bodyPr>
          <a:lstStyle/>
          <a:p>
            <a:pPr marL="358775" indent="-358775" defTabSz="1911350">
              <a:lnSpc>
                <a:spcPct val="150000"/>
              </a:lnSpc>
              <a:buSzPct val="50000"/>
              <a:buFont typeface="Wingdings" panose="05000000000000000000" pitchFamily="2" charset="2"/>
              <a:buChar char="n"/>
              <a:defRPr/>
            </a:pPr>
            <a:r>
              <a:rPr lang="zh-CN" altLang="en-US" sz="1600" b="1" dirty="0">
                <a:solidFill>
                  <a:srgbClr val="0070C0"/>
                </a:solidFill>
                <a:latin typeface="微软雅黑" panose="020B0503020204020204" charset="-122"/>
                <a:ea typeface="微软雅黑" panose="020B0503020204020204" charset="-122"/>
              </a:rPr>
              <a:t>利妥昔单抗常见不良反应发生率低</a:t>
            </a:r>
            <a:endParaRPr lang="en-US" altLang="zh-CN" sz="1600" b="1" dirty="0">
              <a:solidFill>
                <a:srgbClr val="0070C0"/>
              </a:solidFill>
              <a:latin typeface="微软雅黑" panose="020B0503020204020204" charset="-122"/>
              <a:ea typeface="微软雅黑" panose="020B0503020204020204" charset="-122"/>
            </a:endParaRPr>
          </a:p>
          <a:p>
            <a:pPr marL="358775" indent="-358775" defTabSz="1911350">
              <a:lnSpc>
                <a:spcPct val="150000"/>
              </a:lnSpc>
              <a:buSzPct val="50000"/>
              <a:buFont typeface="Wingdings" panose="05000000000000000000" pitchFamily="2" charset="2"/>
              <a:buChar char="n"/>
              <a:defRPr/>
            </a:pPr>
            <a:r>
              <a:rPr lang="en-US" altLang="zh-CN" sz="1400" dirty="0">
                <a:solidFill>
                  <a:srgbClr val="000000"/>
                </a:solidFill>
                <a:latin typeface="微软雅黑" panose="020B0503020204020204" charset="-122"/>
                <a:ea typeface="微软雅黑" panose="020B0503020204020204" charset="-122"/>
              </a:rPr>
              <a:t>3/4</a:t>
            </a:r>
            <a:r>
              <a:rPr lang="zh-CN" altLang="en-US" sz="1400" dirty="0">
                <a:solidFill>
                  <a:srgbClr val="000000"/>
                </a:solidFill>
                <a:latin typeface="微软雅黑" panose="020B0503020204020204" charset="-122"/>
                <a:ea typeface="微软雅黑" panose="020B0503020204020204" charset="-122"/>
              </a:rPr>
              <a:t>级延迟中性粒细胞减少和低丙球蛋白血症发生率分别为</a:t>
            </a:r>
            <a:r>
              <a:rPr lang="en-US" altLang="zh-CN" sz="1400" dirty="0">
                <a:solidFill>
                  <a:srgbClr val="000000"/>
                </a:solidFill>
                <a:latin typeface="微软雅黑" panose="020B0503020204020204" charset="-122"/>
                <a:ea typeface="微软雅黑" panose="020B0503020204020204" charset="-122"/>
              </a:rPr>
              <a:t>2.4%</a:t>
            </a:r>
            <a:r>
              <a:rPr lang="zh-CN" altLang="en-US" sz="1400" dirty="0">
                <a:solidFill>
                  <a:srgbClr val="000000"/>
                </a:solidFill>
                <a:latin typeface="微软雅黑" panose="020B0503020204020204" charset="-122"/>
                <a:ea typeface="微软雅黑" panose="020B0503020204020204" charset="-122"/>
              </a:rPr>
              <a:t>和</a:t>
            </a:r>
            <a:r>
              <a:rPr lang="en-US" altLang="zh-CN" sz="1400" dirty="0">
                <a:solidFill>
                  <a:srgbClr val="000000"/>
                </a:solidFill>
                <a:latin typeface="微软雅黑" panose="020B0503020204020204" charset="-122"/>
                <a:ea typeface="微软雅黑" panose="020B0503020204020204" charset="-122"/>
              </a:rPr>
              <a:t>0.9%</a:t>
            </a:r>
            <a:r>
              <a:rPr lang="zh-CN" altLang="en-US" sz="1400" dirty="0">
                <a:solidFill>
                  <a:srgbClr val="000000"/>
                </a:solidFill>
                <a:latin typeface="微软雅黑" panose="020B0503020204020204" charset="-122"/>
                <a:ea typeface="微软雅黑" panose="020B0503020204020204" charset="-122"/>
              </a:rPr>
              <a:t>， 且这些不良反应可进行控制和管理</a:t>
            </a:r>
            <a:endParaRPr lang="zh-CN" altLang="en-US" sz="1400" dirty="0">
              <a:solidFill>
                <a:srgbClr val="000000"/>
              </a:solidFill>
              <a:latin typeface="微软雅黑" panose="020B0503020204020204" charset="-122"/>
              <a:ea typeface="微软雅黑" panose="020B0503020204020204" charset="-122"/>
            </a:endParaRPr>
          </a:p>
          <a:p>
            <a:pPr marL="358775" indent="-358775" defTabSz="1911350">
              <a:lnSpc>
                <a:spcPct val="150000"/>
              </a:lnSpc>
              <a:buSzPct val="50000"/>
              <a:buFont typeface="Wingdings" panose="05000000000000000000" pitchFamily="2" charset="2"/>
              <a:buChar char="n"/>
              <a:defRPr/>
            </a:pPr>
            <a:r>
              <a:rPr lang="en-US" altLang="zh-CN" sz="1400" dirty="0">
                <a:solidFill>
                  <a:srgbClr val="000000"/>
                </a:solidFill>
                <a:latin typeface="微软雅黑" panose="020B0503020204020204" charset="-122"/>
                <a:ea typeface="微软雅黑" panose="020B0503020204020204" charset="-122"/>
              </a:rPr>
              <a:t>3</a:t>
            </a:r>
            <a:r>
              <a:rPr lang="zh-CN" altLang="en-US" sz="1400" dirty="0">
                <a:solidFill>
                  <a:srgbClr val="000000"/>
                </a:solidFill>
                <a:latin typeface="微软雅黑" panose="020B0503020204020204" charset="-122"/>
                <a:ea typeface="微软雅黑" panose="020B0503020204020204" charset="-122"/>
              </a:rPr>
              <a:t>级、</a:t>
            </a:r>
            <a:r>
              <a:rPr lang="en-US" altLang="zh-CN" sz="1400" dirty="0">
                <a:solidFill>
                  <a:srgbClr val="000000"/>
                </a:solidFill>
                <a:latin typeface="微软雅黑" panose="020B0503020204020204" charset="-122"/>
                <a:ea typeface="微软雅黑" panose="020B0503020204020204" charset="-122"/>
              </a:rPr>
              <a:t>4</a:t>
            </a:r>
            <a:r>
              <a:rPr lang="zh-CN" altLang="en-US" sz="1400" dirty="0">
                <a:solidFill>
                  <a:srgbClr val="000000"/>
                </a:solidFill>
                <a:latin typeface="微软雅黑" panose="020B0503020204020204" charset="-122"/>
                <a:ea typeface="微软雅黑" panose="020B0503020204020204" charset="-122"/>
              </a:rPr>
              <a:t>级、</a:t>
            </a:r>
            <a:r>
              <a:rPr lang="en-US" altLang="zh-CN" sz="1400" dirty="0">
                <a:solidFill>
                  <a:srgbClr val="000000"/>
                </a:solidFill>
                <a:latin typeface="微软雅黑" panose="020B0503020204020204" charset="-122"/>
                <a:ea typeface="微软雅黑" panose="020B0503020204020204" charset="-122"/>
              </a:rPr>
              <a:t>5</a:t>
            </a:r>
            <a:r>
              <a:rPr lang="zh-CN" altLang="en-US" sz="1400" dirty="0">
                <a:solidFill>
                  <a:srgbClr val="000000"/>
                </a:solidFill>
                <a:latin typeface="微软雅黑" panose="020B0503020204020204" charset="-122"/>
                <a:ea typeface="微软雅黑" panose="020B0503020204020204" charset="-122"/>
              </a:rPr>
              <a:t>级感染发生率分别为</a:t>
            </a:r>
            <a:r>
              <a:rPr lang="en-US" altLang="zh-CN" sz="1400" dirty="0">
                <a:solidFill>
                  <a:srgbClr val="000000"/>
                </a:solidFill>
                <a:latin typeface="微软雅黑" panose="020B0503020204020204" charset="-122"/>
                <a:ea typeface="微软雅黑" panose="020B0503020204020204" charset="-122"/>
              </a:rPr>
              <a:t>3.9%</a:t>
            </a:r>
            <a:r>
              <a:rPr lang="zh-CN" altLang="en-US" sz="1400" dirty="0">
                <a:solidFill>
                  <a:srgbClr val="000000"/>
                </a:solidFill>
                <a:latin typeface="微软雅黑" panose="020B0503020204020204" charset="-122"/>
                <a:ea typeface="微软雅黑" panose="020B0503020204020204" charset="-122"/>
              </a:rPr>
              <a:t>、</a:t>
            </a:r>
            <a:r>
              <a:rPr lang="en-US" altLang="zh-CN" sz="1400" dirty="0">
                <a:solidFill>
                  <a:srgbClr val="000000"/>
                </a:solidFill>
                <a:latin typeface="微软雅黑" panose="020B0503020204020204" charset="-122"/>
                <a:ea typeface="微软雅黑" panose="020B0503020204020204" charset="-122"/>
              </a:rPr>
              <a:t>0.4%</a:t>
            </a:r>
            <a:r>
              <a:rPr lang="zh-CN" altLang="en-US" sz="1400" dirty="0">
                <a:solidFill>
                  <a:srgbClr val="000000"/>
                </a:solidFill>
                <a:latin typeface="微软雅黑" panose="020B0503020204020204" charset="-122"/>
                <a:ea typeface="微软雅黑" panose="020B0503020204020204" charset="-122"/>
              </a:rPr>
              <a:t>、</a:t>
            </a:r>
            <a:r>
              <a:rPr lang="en-US" altLang="zh-CN" sz="1400" dirty="0">
                <a:solidFill>
                  <a:srgbClr val="000000"/>
                </a:solidFill>
                <a:latin typeface="微软雅黑" panose="020B0503020204020204" charset="-122"/>
                <a:ea typeface="微软雅黑" panose="020B0503020204020204" charset="-122"/>
              </a:rPr>
              <a:t>0.2%</a:t>
            </a:r>
            <a:endParaRPr lang="en-US" altLang="zh-CN" sz="1400" dirty="0">
              <a:solidFill>
                <a:srgbClr val="000000"/>
              </a:solidFill>
              <a:latin typeface="微软雅黑" panose="020B0503020204020204" charset="-122"/>
              <a:ea typeface="微软雅黑" panose="020B0503020204020204" charset="-122"/>
            </a:endParaRPr>
          </a:p>
        </p:txBody>
      </p:sp>
      <p:grpSp>
        <p:nvGrpSpPr>
          <p:cNvPr id="20" name="Group 36"/>
          <p:cNvGrpSpPr/>
          <p:nvPr/>
        </p:nvGrpSpPr>
        <p:grpSpPr>
          <a:xfrm>
            <a:off x="1567346" y="5545435"/>
            <a:ext cx="450828" cy="450828"/>
            <a:chOff x="1336224" y="2650763"/>
            <a:chExt cx="215552" cy="215552"/>
          </a:xfrm>
        </p:grpSpPr>
        <p:sp>
          <p:nvSpPr>
            <p:cNvPr id="21" name="iṣľíḍe"/>
            <p:cNvSpPr txBox="1"/>
            <p:nvPr/>
          </p:nvSpPr>
          <p:spPr>
            <a:xfrm>
              <a:off x="1336224" y="2650763"/>
              <a:ext cx="215552" cy="215552"/>
            </a:xfrm>
            <a:prstGeom prst="roundRect">
              <a:avLst>
                <a:gd name="adj" fmla="val 50000"/>
              </a:avLst>
            </a:prstGeom>
            <a:solidFill>
              <a:schemeClr val="accent4"/>
            </a:solidFill>
            <a:ln w="12700" cap="flat">
              <a:noFill/>
              <a:prstDash val="solid"/>
              <a:miter/>
            </a:ln>
            <a:effectLst>
              <a:outerShdw blurRad="127000" dist="63500" dir="2700000" algn="tl" rotWithShape="0">
                <a:schemeClr val="accent4">
                  <a:alpha val="40000"/>
                </a:scheme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765" dirty="0">
                <a:solidFill>
                  <a:srgbClr val="000000"/>
                </a:solidFill>
                <a:latin typeface="微软雅黑" panose="020B0503020204020204" charset="-122"/>
                <a:ea typeface="微软雅黑" panose="020B0503020204020204" charset="-122"/>
              </a:endParaRPr>
            </a:p>
          </p:txBody>
        </p:sp>
        <p:sp>
          <p:nvSpPr>
            <p:cNvPr id="22" name="iṩļíḓe"/>
            <p:cNvSpPr/>
            <p:nvPr/>
          </p:nvSpPr>
          <p:spPr bwMode="auto">
            <a:xfrm>
              <a:off x="1391662" y="2698536"/>
              <a:ext cx="104674" cy="120007"/>
            </a:xfrm>
            <a:custGeom>
              <a:avLst/>
              <a:gdLst>
                <a:gd name="T0" fmla="*/ 602275 w 602487"/>
                <a:gd name="T1" fmla="*/ 602275 w 602487"/>
                <a:gd name="T2" fmla="*/ 602275 w 602487"/>
                <a:gd name="T3" fmla="*/ 602275 w 602487"/>
                <a:gd name="T4" fmla="*/ 602275 w 602487"/>
                <a:gd name="T5" fmla="*/ 602275 w 602487"/>
                <a:gd name="T6" fmla="*/ 602275 w 602487"/>
                <a:gd name="T7" fmla="*/ 602275 w 602487"/>
                <a:gd name="T8" fmla="*/ 602275 w 602487"/>
                <a:gd name="T9" fmla="*/ 602275 w 602487"/>
                <a:gd name="T10" fmla="*/ 602275 w 602487"/>
                <a:gd name="T11" fmla="*/ 602275 w 602487"/>
                <a:gd name="T12" fmla="*/ 602275 w 602487"/>
                <a:gd name="T13" fmla="*/ 602275 w 602487"/>
                <a:gd name="T14" fmla="*/ 602275 w 602487"/>
                <a:gd name="T15" fmla="*/ 602275 w 602487"/>
                <a:gd name="T16" fmla="*/ 602275 w 602487"/>
                <a:gd name="T17" fmla="*/ 602275 w 602487"/>
                <a:gd name="T18" fmla="*/ 602275 w 602487"/>
                <a:gd name="T19" fmla="*/ 602275 w 602487"/>
                <a:gd name="T20" fmla="*/ 602275 w 602487"/>
                <a:gd name="T21" fmla="*/ 602275 w 602487"/>
                <a:gd name="T22" fmla="*/ 602275 w 602487"/>
                <a:gd name="T23" fmla="*/ 602275 w 602487"/>
                <a:gd name="T24" fmla="*/ 602275 w 602487"/>
                <a:gd name="T25" fmla="*/ 602275 w 602487"/>
                <a:gd name="T26" fmla="*/ 602275 w 602487"/>
                <a:gd name="T27" fmla="*/ 602275 w 602487"/>
                <a:gd name="T28" fmla="*/ 602275 w 602487"/>
                <a:gd name="T29" fmla="*/ 602275 w 602487"/>
                <a:gd name="T30" fmla="*/ 602275 w 602487"/>
                <a:gd name="T31" fmla="*/ 602275 w 602487"/>
                <a:gd name="T32" fmla="*/ 602275 w 602487"/>
                <a:gd name="T33" fmla="*/ 602275 w 602487"/>
                <a:gd name="T34" fmla="*/ 602275 w 602487"/>
                <a:gd name="T35" fmla="*/ 602275 w 602487"/>
                <a:gd name="T36" fmla="*/ 602275 w 602487"/>
                <a:gd name="T37" fmla="*/ 602275 w 602487"/>
                <a:gd name="T38" fmla="*/ 602275 w 602487"/>
                <a:gd name="T39" fmla="*/ 602275 w 602487"/>
                <a:gd name="T40" fmla="*/ 602275 w 602487"/>
                <a:gd name="T41" fmla="*/ 602275 w 60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81" h="6293">
                  <a:moveTo>
                    <a:pt x="233" y="6123"/>
                  </a:moveTo>
                  <a:cubicBezTo>
                    <a:pt x="267" y="6143"/>
                    <a:pt x="310" y="6152"/>
                    <a:pt x="362" y="6140"/>
                  </a:cubicBezTo>
                  <a:cubicBezTo>
                    <a:pt x="1207" y="5955"/>
                    <a:pt x="2042" y="5591"/>
                    <a:pt x="2877" y="5363"/>
                  </a:cubicBezTo>
                  <a:cubicBezTo>
                    <a:pt x="2887" y="5370"/>
                    <a:pt x="2898" y="5376"/>
                    <a:pt x="2910" y="5381"/>
                  </a:cubicBezTo>
                  <a:cubicBezTo>
                    <a:pt x="3628" y="5682"/>
                    <a:pt x="4365" y="6062"/>
                    <a:pt x="5111" y="6282"/>
                  </a:cubicBezTo>
                  <a:cubicBezTo>
                    <a:pt x="5149" y="6293"/>
                    <a:pt x="5185" y="6293"/>
                    <a:pt x="5218" y="6286"/>
                  </a:cubicBezTo>
                  <a:cubicBezTo>
                    <a:pt x="5351" y="6284"/>
                    <a:pt x="5481" y="6167"/>
                    <a:pt x="5407" y="6014"/>
                  </a:cubicBezTo>
                  <a:cubicBezTo>
                    <a:pt x="4483" y="4095"/>
                    <a:pt x="3652" y="2135"/>
                    <a:pt x="2894" y="145"/>
                  </a:cubicBezTo>
                  <a:cubicBezTo>
                    <a:pt x="2863" y="61"/>
                    <a:pt x="2798" y="25"/>
                    <a:pt x="2730" y="22"/>
                  </a:cubicBezTo>
                  <a:cubicBezTo>
                    <a:pt x="2644" y="0"/>
                    <a:pt x="2553" y="30"/>
                    <a:pt x="2518" y="140"/>
                  </a:cubicBezTo>
                  <a:cubicBezTo>
                    <a:pt x="1904" y="2099"/>
                    <a:pt x="1274" y="4088"/>
                    <a:pt x="98" y="5794"/>
                  </a:cubicBezTo>
                  <a:cubicBezTo>
                    <a:pt x="0" y="5936"/>
                    <a:pt x="106" y="6094"/>
                    <a:pt x="233" y="6123"/>
                  </a:cubicBezTo>
                  <a:close/>
                  <a:moveTo>
                    <a:pt x="4842" y="5776"/>
                  </a:moveTo>
                  <a:cubicBezTo>
                    <a:pt x="4244" y="5591"/>
                    <a:pt x="3651" y="5249"/>
                    <a:pt x="3072" y="5006"/>
                  </a:cubicBezTo>
                  <a:cubicBezTo>
                    <a:pt x="3059" y="5001"/>
                    <a:pt x="3045" y="4997"/>
                    <a:pt x="3032" y="4994"/>
                  </a:cubicBezTo>
                  <a:cubicBezTo>
                    <a:pt x="3026" y="3810"/>
                    <a:pt x="3030" y="2765"/>
                    <a:pt x="3018" y="1581"/>
                  </a:cubicBezTo>
                  <a:cubicBezTo>
                    <a:pt x="3584" y="2997"/>
                    <a:pt x="4190" y="4397"/>
                    <a:pt x="4842" y="5776"/>
                  </a:cubicBezTo>
                  <a:close/>
                  <a:moveTo>
                    <a:pt x="2606" y="1207"/>
                  </a:moveTo>
                  <a:cubicBezTo>
                    <a:pt x="2625" y="2521"/>
                    <a:pt x="2620" y="3697"/>
                    <a:pt x="2626" y="5011"/>
                  </a:cubicBezTo>
                  <a:cubicBezTo>
                    <a:pt x="1979" y="5187"/>
                    <a:pt x="1332" y="5498"/>
                    <a:pt x="679" y="5650"/>
                  </a:cubicBezTo>
                  <a:cubicBezTo>
                    <a:pt x="1544" y="4275"/>
                    <a:pt x="2106" y="2750"/>
                    <a:pt x="2606" y="1207"/>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765">
                <a:solidFill>
                  <a:srgbClr val="000000"/>
                </a:solidFill>
                <a:latin typeface="微软雅黑" panose="020B0503020204020204" charset="-122"/>
                <a:ea typeface="微软雅黑" panose="020B0503020204020204" charset="-122"/>
              </a:endParaRPr>
            </a:p>
          </p:txBody>
        </p:sp>
      </p:grpSp>
      <p:sp>
        <p:nvSpPr>
          <p:cNvPr id="24" name="ï$1iḓè"/>
          <p:cNvSpPr txBox="1"/>
          <p:nvPr/>
        </p:nvSpPr>
        <p:spPr>
          <a:xfrm>
            <a:off x="1978842" y="5559044"/>
            <a:ext cx="7736966" cy="478593"/>
          </a:xfrm>
          <a:prstGeom prst="rect">
            <a:avLst/>
          </a:prstGeom>
          <a:noFill/>
        </p:spPr>
        <p:txBody>
          <a:bodyPr wrap="square" rtlCol="0">
            <a:spAutoFit/>
          </a:bodyPr>
          <a:lstStyle>
            <a:defPPr>
              <a:defRPr lang="zh-CN"/>
            </a:defPPr>
            <a:lvl1pPr algn="r">
              <a:defRPr sz="2000" b="1">
                <a:solidFill>
                  <a:schemeClr val="accent5"/>
                </a:solidFill>
                <a:effectLst>
                  <a:outerShdw blurRad="254000" dist="127000" algn="ctr" rotWithShape="0">
                    <a:schemeClr val="accent5">
                      <a:alpha val="40000"/>
                    </a:schemeClr>
                  </a:outerShdw>
                </a:effectLst>
              </a:defRPr>
            </a:lvl1pPr>
          </a:lstStyle>
          <a:p>
            <a:pPr algn="l"/>
            <a:r>
              <a:rPr lang="zh-CN" altLang="en-US" sz="2400" b="0" dirty="0">
                <a:solidFill>
                  <a:srgbClr val="0070C0"/>
                </a:solidFill>
                <a:effectLst/>
                <a:latin typeface="微软雅黑" panose="020B0503020204020204" charset="-122"/>
                <a:ea typeface="微软雅黑" panose="020B0503020204020204" charset="-122"/>
              </a:rPr>
              <a:t>安全性方面主要优势</a:t>
            </a:r>
            <a:endParaRPr lang="en-US" altLang="zh-CN" sz="2400" b="0" dirty="0">
              <a:solidFill>
                <a:srgbClr val="0070C0"/>
              </a:solidFill>
              <a:effectLst/>
              <a:latin typeface="微软雅黑" panose="020B0503020204020204" charset="-122"/>
              <a:ea typeface="微软雅黑" panose="020B0503020204020204" charset="-122"/>
            </a:endParaRPr>
          </a:p>
        </p:txBody>
      </p:sp>
      <p:graphicFrame>
        <p:nvGraphicFramePr>
          <p:cNvPr id="28" name="object 3"/>
          <p:cNvGraphicFramePr>
            <a:graphicFrameLocks noGrp="1"/>
          </p:cNvGraphicFramePr>
          <p:nvPr/>
        </p:nvGraphicFramePr>
        <p:xfrm>
          <a:off x="3005594" y="2582944"/>
          <a:ext cx="8337549" cy="521335"/>
        </p:xfrm>
        <a:graphic>
          <a:graphicData uri="http://schemas.openxmlformats.org/drawingml/2006/table">
            <a:tbl>
              <a:tblPr firstRow="1" bandRow="1">
                <a:tableStyleId>{2D5ABB26-0587-4C30-8999-92F81FD0307C}</a:tableStyleId>
              </a:tblPr>
              <a:tblGrid>
                <a:gridCol w="2105025"/>
                <a:gridCol w="1609725"/>
                <a:gridCol w="1614170"/>
                <a:gridCol w="1393825"/>
                <a:gridCol w="1614804"/>
              </a:tblGrid>
              <a:tr h="0">
                <a:tc rowSpan="2">
                  <a:txBody>
                    <a:bodyPr/>
                    <a:lstStyle/>
                    <a:p>
                      <a:pPr marL="89535">
                        <a:lnSpc>
                          <a:spcPct val="100000"/>
                        </a:lnSpc>
                        <a:spcBef>
                          <a:spcPts val="1595"/>
                        </a:spcBef>
                      </a:pPr>
                      <a:r>
                        <a:rPr sz="1400" b="1" dirty="0">
                          <a:solidFill>
                            <a:srgbClr val="FFFFFF"/>
                          </a:solidFill>
                          <a:latin typeface="微软雅黑" panose="020B0503020204020204" charset="-122"/>
                          <a:cs typeface="微软雅黑" panose="020B0503020204020204" charset="-122"/>
                        </a:rPr>
                        <a:t>事件</a:t>
                      </a:r>
                      <a:endParaRPr sz="1400" dirty="0">
                        <a:latin typeface="微软雅黑" panose="020B0503020204020204" charset="-122"/>
                        <a:cs typeface="微软雅黑" panose="020B0503020204020204" charset="-122"/>
                      </a:endParaRPr>
                    </a:p>
                  </a:txBody>
                  <a:tcPr marL="0" marR="0" marT="202565" marB="0">
                    <a:lnT w="12700" cap="flat" cmpd="sng" algn="ctr">
                      <a:solidFill>
                        <a:schemeClr val="bg1"/>
                      </a:solidFill>
                      <a:prstDash val="solid"/>
                      <a:round/>
                      <a:headEnd type="none" w="med" len="med"/>
                      <a:tailEnd type="none" w="med" len="med"/>
                    </a:lnT>
                    <a:solidFill>
                      <a:srgbClr val="0070C0"/>
                    </a:solidFill>
                  </a:tcPr>
                </a:tc>
                <a:tc>
                  <a:txBody>
                    <a:bodyPr/>
                    <a:lstStyle/>
                    <a:p>
                      <a:pPr>
                        <a:lnSpc>
                          <a:spcPct val="100000"/>
                        </a:lnSpc>
                      </a:pPr>
                      <a:endParaRPr sz="1500">
                        <a:latin typeface="Times New Roman" panose="02020603050405020304"/>
                        <a:cs typeface="Times New Roman" panose="02020603050405020304"/>
                      </a:endParaRPr>
                    </a:p>
                  </a:txBody>
                  <a:tcPr marL="0" marR="0" marT="0" marB="0">
                    <a:lnT w="12700" cap="flat" cmpd="sng" algn="ctr">
                      <a:solidFill>
                        <a:schemeClr val="bg1"/>
                      </a:solidFill>
                      <a:prstDash val="solid"/>
                      <a:round/>
                      <a:headEnd type="none" w="med" len="med"/>
                      <a:tailEnd type="none" w="med" len="med"/>
                    </a:lnT>
                    <a:lnB w="19050">
                      <a:solidFill>
                        <a:srgbClr val="FFFFFF"/>
                      </a:solidFill>
                      <a:prstDash val="solid"/>
                    </a:lnB>
                    <a:solidFill>
                      <a:srgbClr val="0070C0"/>
                    </a:solidFill>
                  </a:tcPr>
                </a:tc>
                <a:tc>
                  <a:txBody>
                    <a:bodyPr/>
                    <a:lstStyle/>
                    <a:p>
                      <a:pPr marL="311785">
                        <a:lnSpc>
                          <a:spcPct val="100000"/>
                        </a:lnSpc>
                        <a:spcBef>
                          <a:spcPts val="375"/>
                        </a:spcBef>
                      </a:pPr>
                      <a:r>
                        <a:rPr sz="1400" b="1" dirty="0">
                          <a:solidFill>
                            <a:srgbClr val="FFFFFF"/>
                          </a:solidFill>
                          <a:latin typeface="微软雅黑" panose="020B0503020204020204" charset="-122"/>
                          <a:cs typeface="微软雅黑" panose="020B0503020204020204" charset="-122"/>
                        </a:rPr>
                        <a:t>总体</a:t>
                      </a:r>
                      <a:r>
                        <a:rPr sz="1400" b="1" spc="-45" dirty="0">
                          <a:solidFill>
                            <a:srgbClr val="FFFFFF"/>
                          </a:solidFill>
                          <a:latin typeface="微软雅黑" panose="020B0503020204020204" charset="-122"/>
                          <a:cs typeface="微软雅黑" panose="020B0503020204020204" charset="-122"/>
                        </a:rPr>
                        <a:t> </a:t>
                      </a:r>
                      <a:r>
                        <a:rPr sz="1400" b="1" spc="-5" dirty="0">
                          <a:solidFill>
                            <a:srgbClr val="FFFFFF"/>
                          </a:solidFill>
                          <a:latin typeface="Arial" panose="020B0604020202020204"/>
                          <a:cs typeface="Arial" panose="020B0604020202020204"/>
                        </a:rPr>
                        <a:t>N=534</a:t>
                      </a:r>
                      <a:endParaRPr sz="1400" dirty="0">
                        <a:latin typeface="Arial" panose="020B0604020202020204"/>
                        <a:cs typeface="Arial" panose="020B0604020202020204"/>
                      </a:endParaRPr>
                    </a:p>
                  </a:txBody>
                  <a:tcPr marL="0" marR="0" marT="47625" marB="0">
                    <a:lnT w="12700" cap="flat" cmpd="sng" algn="ctr">
                      <a:solidFill>
                        <a:schemeClr val="bg1"/>
                      </a:solidFill>
                      <a:prstDash val="solid"/>
                      <a:round/>
                      <a:headEnd type="none" w="med" len="med"/>
                      <a:tailEnd type="none" w="med" len="med"/>
                    </a:lnT>
                    <a:lnB w="19050">
                      <a:solidFill>
                        <a:srgbClr val="FFFFFF"/>
                      </a:solidFill>
                      <a:prstDash val="solid"/>
                    </a:lnB>
                    <a:solidFill>
                      <a:srgbClr val="0070C0"/>
                    </a:solidFill>
                  </a:tcPr>
                </a:tc>
                <a:tc>
                  <a:txBody>
                    <a:bodyPr/>
                    <a:lstStyle/>
                    <a:p>
                      <a:pPr>
                        <a:lnSpc>
                          <a:spcPct val="100000"/>
                        </a:lnSpc>
                      </a:pPr>
                      <a:endParaRPr sz="1500" dirty="0">
                        <a:latin typeface="Times New Roman" panose="02020603050405020304"/>
                        <a:cs typeface="Times New Roman" panose="02020603050405020304"/>
                      </a:endParaRPr>
                    </a:p>
                  </a:txBody>
                  <a:tcPr marL="0" marR="0" marT="0" marB="0">
                    <a:lnT w="12700" cap="flat" cmpd="sng" algn="ctr">
                      <a:solidFill>
                        <a:schemeClr val="bg1"/>
                      </a:solidFill>
                      <a:prstDash val="solid"/>
                      <a:round/>
                      <a:headEnd type="none" w="med" len="med"/>
                      <a:tailEnd type="none" w="med" len="med"/>
                    </a:lnT>
                    <a:lnB w="19050">
                      <a:solidFill>
                        <a:srgbClr val="FFFFFF"/>
                      </a:solidFill>
                      <a:prstDash val="solid"/>
                    </a:lnB>
                    <a:solidFill>
                      <a:srgbClr val="0070C0"/>
                    </a:solidFill>
                  </a:tcPr>
                </a:tc>
                <a:tc>
                  <a:txBody>
                    <a:bodyPr/>
                    <a:lstStyle/>
                    <a:p>
                      <a:pPr marL="157480" algn="ctr">
                        <a:lnSpc>
                          <a:spcPct val="100000"/>
                        </a:lnSpc>
                        <a:spcBef>
                          <a:spcPts val="375"/>
                        </a:spcBef>
                      </a:pPr>
                      <a:r>
                        <a:rPr sz="1400" b="1" dirty="0">
                          <a:solidFill>
                            <a:srgbClr val="FFFFFF"/>
                          </a:solidFill>
                          <a:latin typeface="微软雅黑" panose="020B0503020204020204" charset="-122"/>
                          <a:cs typeface="微软雅黑" panose="020B0503020204020204" charset="-122"/>
                        </a:rPr>
                        <a:t>治疗相关</a:t>
                      </a:r>
                      <a:endParaRPr sz="1400" dirty="0">
                        <a:latin typeface="微软雅黑" panose="020B0503020204020204" charset="-122"/>
                        <a:cs typeface="微软雅黑" panose="020B0503020204020204" charset="-122"/>
                      </a:endParaRPr>
                    </a:p>
                  </a:txBody>
                  <a:tcPr marL="0" marR="0" marT="47625" marB="0">
                    <a:lnT w="12700" cap="flat" cmpd="sng" algn="ctr">
                      <a:solidFill>
                        <a:schemeClr val="bg1"/>
                      </a:solidFill>
                      <a:prstDash val="solid"/>
                      <a:round/>
                      <a:headEnd type="none" w="med" len="med"/>
                      <a:tailEnd type="none" w="med" len="med"/>
                    </a:lnT>
                    <a:lnB w="19050">
                      <a:solidFill>
                        <a:srgbClr val="FFFFFF"/>
                      </a:solidFill>
                      <a:prstDash val="solid"/>
                    </a:lnB>
                    <a:solidFill>
                      <a:srgbClr val="0070C0"/>
                    </a:solidFill>
                  </a:tcPr>
                </a:tc>
              </a:tr>
              <a:tr h="0">
                <a:tc vMerge="1">
                  <a:tcPr marL="0" marR="0" marT="202565" marB="0">
                    <a:lnT w="38100">
                      <a:solidFill>
                        <a:srgbClr val="000000"/>
                      </a:solidFill>
                      <a:prstDash val="solid"/>
                    </a:lnT>
                    <a:solidFill>
                      <a:srgbClr val="5B9BD5"/>
                    </a:solidFill>
                  </a:tcPr>
                </a:tc>
                <a:tc>
                  <a:txBody>
                    <a:bodyPr/>
                    <a:lstStyle/>
                    <a:p>
                      <a:pPr marL="151765">
                        <a:lnSpc>
                          <a:spcPct val="100000"/>
                        </a:lnSpc>
                        <a:spcBef>
                          <a:spcPts val="370"/>
                        </a:spcBef>
                      </a:pPr>
                      <a:r>
                        <a:rPr sz="1400" b="1" dirty="0">
                          <a:solidFill>
                            <a:srgbClr val="FFFFFF"/>
                          </a:solidFill>
                          <a:latin typeface="微软雅黑" panose="020B0503020204020204" charset="-122"/>
                          <a:cs typeface="微软雅黑" panose="020B0503020204020204" charset="-122"/>
                        </a:rPr>
                        <a:t>任何级别</a:t>
                      </a:r>
                      <a:r>
                        <a:rPr sz="1400" b="1" spc="-45" dirty="0">
                          <a:solidFill>
                            <a:srgbClr val="FFFFFF"/>
                          </a:solidFill>
                          <a:latin typeface="微软雅黑" panose="020B0503020204020204" charset="-122"/>
                          <a:cs typeface="微软雅黑" panose="020B0503020204020204" charset="-122"/>
                        </a:rPr>
                        <a:t> </a:t>
                      </a:r>
                      <a:r>
                        <a:rPr sz="1400" b="1" spc="-5" dirty="0">
                          <a:solidFill>
                            <a:srgbClr val="FFFFFF"/>
                          </a:solidFill>
                          <a:latin typeface="Arial" panose="020B0604020202020204"/>
                          <a:cs typeface="Arial" panose="020B0604020202020204"/>
                        </a:rPr>
                        <a:t>n(%)</a:t>
                      </a:r>
                      <a:endParaRPr sz="1400" dirty="0">
                        <a:latin typeface="Arial" panose="020B0604020202020204"/>
                        <a:cs typeface="Arial" panose="020B0604020202020204"/>
                      </a:endParaRPr>
                    </a:p>
                  </a:txBody>
                  <a:tcPr marL="0" marR="0" marT="46990" marB="0">
                    <a:lnT w="19050">
                      <a:solidFill>
                        <a:srgbClr val="FFFFFF"/>
                      </a:solidFill>
                      <a:prstDash val="solid"/>
                    </a:lnT>
                    <a:solidFill>
                      <a:srgbClr val="0070C0"/>
                    </a:solidFill>
                  </a:tcPr>
                </a:tc>
                <a:tc>
                  <a:txBody>
                    <a:bodyPr/>
                    <a:lstStyle/>
                    <a:p>
                      <a:pPr marL="320675">
                        <a:lnSpc>
                          <a:spcPct val="100000"/>
                        </a:lnSpc>
                        <a:spcBef>
                          <a:spcPts val="370"/>
                        </a:spcBef>
                      </a:pPr>
                      <a:r>
                        <a:rPr sz="1400" b="1" spc="-5" dirty="0">
                          <a:solidFill>
                            <a:srgbClr val="FFFFFF"/>
                          </a:solidFill>
                          <a:latin typeface="Arial" panose="020B0604020202020204"/>
                          <a:cs typeface="Arial" panose="020B0604020202020204"/>
                        </a:rPr>
                        <a:t>3</a:t>
                      </a:r>
                      <a:r>
                        <a:rPr sz="1400" b="1" dirty="0">
                          <a:solidFill>
                            <a:srgbClr val="FFFFFF"/>
                          </a:solidFill>
                          <a:latin typeface="微软雅黑" panose="020B0503020204020204" charset="-122"/>
                          <a:cs typeface="微软雅黑" panose="020B0503020204020204" charset="-122"/>
                        </a:rPr>
                        <a:t>级</a:t>
                      </a:r>
                      <a:r>
                        <a:rPr sz="1400" b="1" spc="-40" dirty="0">
                          <a:solidFill>
                            <a:srgbClr val="FFFFFF"/>
                          </a:solidFill>
                          <a:latin typeface="微软雅黑" panose="020B0503020204020204" charset="-122"/>
                          <a:cs typeface="微软雅黑" panose="020B0503020204020204" charset="-122"/>
                        </a:rPr>
                        <a:t> </a:t>
                      </a:r>
                      <a:r>
                        <a:rPr sz="1400" b="1" spc="-5" dirty="0">
                          <a:solidFill>
                            <a:srgbClr val="FFFFFF"/>
                          </a:solidFill>
                          <a:latin typeface="Arial" panose="020B0604020202020204"/>
                          <a:cs typeface="Arial" panose="020B0604020202020204"/>
                        </a:rPr>
                        <a:t>n(%)</a:t>
                      </a:r>
                      <a:endParaRPr sz="1400" dirty="0">
                        <a:latin typeface="Arial" panose="020B0604020202020204"/>
                        <a:cs typeface="Arial" panose="020B0604020202020204"/>
                      </a:endParaRPr>
                    </a:p>
                  </a:txBody>
                  <a:tcPr marL="0" marR="0" marT="46990" marB="0">
                    <a:lnT w="19050">
                      <a:solidFill>
                        <a:srgbClr val="FFFFFF"/>
                      </a:solidFill>
                      <a:prstDash val="solid"/>
                    </a:lnT>
                    <a:solidFill>
                      <a:srgbClr val="0070C0"/>
                    </a:solidFill>
                  </a:tcPr>
                </a:tc>
                <a:tc>
                  <a:txBody>
                    <a:bodyPr/>
                    <a:lstStyle/>
                    <a:p>
                      <a:pPr marL="369570">
                        <a:lnSpc>
                          <a:spcPct val="100000"/>
                        </a:lnSpc>
                        <a:spcBef>
                          <a:spcPts val="370"/>
                        </a:spcBef>
                      </a:pPr>
                      <a:r>
                        <a:rPr sz="1400" b="1" spc="-5" dirty="0">
                          <a:solidFill>
                            <a:srgbClr val="FFFFFF"/>
                          </a:solidFill>
                          <a:latin typeface="Arial" panose="020B0604020202020204"/>
                          <a:cs typeface="Arial" panose="020B0604020202020204"/>
                        </a:rPr>
                        <a:t>4</a:t>
                      </a:r>
                      <a:r>
                        <a:rPr sz="1400" b="1" dirty="0">
                          <a:solidFill>
                            <a:srgbClr val="FFFFFF"/>
                          </a:solidFill>
                          <a:latin typeface="微软雅黑" panose="020B0503020204020204" charset="-122"/>
                          <a:cs typeface="微软雅黑" panose="020B0503020204020204" charset="-122"/>
                        </a:rPr>
                        <a:t>级</a:t>
                      </a:r>
                      <a:r>
                        <a:rPr sz="1400" b="1" spc="-45" dirty="0">
                          <a:solidFill>
                            <a:srgbClr val="FFFFFF"/>
                          </a:solidFill>
                          <a:latin typeface="微软雅黑" panose="020B0503020204020204" charset="-122"/>
                          <a:cs typeface="微软雅黑" panose="020B0503020204020204" charset="-122"/>
                        </a:rPr>
                        <a:t> </a:t>
                      </a:r>
                      <a:r>
                        <a:rPr sz="1400" b="1" spc="-5" dirty="0">
                          <a:solidFill>
                            <a:srgbClr val="FFFFFF"/>
                          </a:solidFill>
                          <a:latin typeface="Arial" panose="020B0604020202020204"/>
                          <a:cs typeface="Arial" panose="020B0604020202020204"/>
                        </a:rPr>
                        <a:t>n(%)</a:t>
                      </a:r>
                      <a:endParaRPr sz="1400" dirty="0">
                        <a:latin typeface="Arial" panose="020B0604020202020204"/>
                        <a:cs typeface="Arial" panose="020B0604020202020204"/>
                      </a:endParaRPr>
                    </a:p>
                  </a:txBody>
                  <a:tcPr marL="0" marR="0" marT="46990" marB="0">
                    <a:lnT w="19050">
                      <a:solidFill>
                        <a:srgbClr val="FFFFFF"/>
                      </a:solidFill>
                      <a:prstDash val="solid"/>
                    </a:lnT>
                    <a:solidFill>
                      <a:srgbClr val="0070C0"/>
                    </a:solidFill>
                  </a:tcPr>
                </a:tc>
                <a:tc>
                  <a:txBody>
                    <a:bodyPr/>
                    <a:lstStyle/>
                    <a:p>
                      <a:pPr marL="158115" algn="ctr">
                        <a:lnSpc>
                          <a:spcPct val="100000"/>
                        </a:lnSpc>
                        <a:spcBef>
                          <a:spcPts val="370"/>
                        </a:spcBef>
                      </a:pPr>
                      <a:r>
                        <a:rPr sz="1400" b="1" dirty="0">
                          <a:solidFill>
                            <a:srgbClr val="FFFFFF"/>
                          </a:solidFill>
                          <a:latin typeface="微软雅黑" panose="020B0503020204020204" charset="-122"/>
                          <a:cs typeface="微软雅黑" panose="020B0503020204020204" charset="-122"/>
                        </a:rPr>
                        <a:t>任何级别</a:t>
                      </a:r>
                      <a:r>
                        <a:rPr sz="1400" b="1" spc="-55" dirty="0">
                          <a:solidFill>
                            <a:srgbClr val="FFFFFF"/>
                          </a:solidFill>
                          <a:latin typeface="微软雅黑" panose="020B0503020204020204" charset="-122"/>
                          <a:cs typeface="微软雅黑" panose="020B0503020204020204" charset="-122"/>
                        </a:rPr>
                        <a:t> </a:t>
                      </a:r>
                      <a:r>
                        <a:rPr sz="1400" b="1" spc="-5" dirty="0">
                          <a:solidFill>
                            <a:srgbClr val="FFFFFF"/>
                          </a:solidFill>
                          <a:latin typeface="Arial" panose="020B0604020202020204"/>
                          <a:cs typeface="Arial" panose="020B0604020202020204"/>
                        </a:rPr>
                        <a:t>n(%)</a:t>
                      </a:r>
                      <a:endParaRPr sz="1400" dirty="0">
                        <a:latin typeface="Arial" panose="020B0604020202020204"/>
                        <a:cs typeface="Arial" panose="020B0604020202020204"/>
                      </a:endParaRPr>
                    </a:p>
                  </a:txBody>
                  <a:tcPr marL="0" marR="0" marT="46990" marB="0">
                    <a:lnT w="19050">
                      <a:solidFill>
                        <a:srgbClr val="FFFFFF"/>
                      </a:solidFill>
                      <a:prstDash val="solid"/>
                    </a:lnT>
                    <a:solidFill>
                      <a:srgbClr val="0070C0"/>
                    </a:solidFill>
                  </a:tcPr>
                </a:tc>
              </a:tr>
            </a:tbl>
          </a:graphicData>
        </a:graphic>
      </p:graphicFrame>
      <p:graphicFrame>
        <p:nvGraphicFramePr>
          <p:cNvPr id="29" name="object 4"/>
          <p:cNvGraphicFramePr>
            <a:graphicFrameLocks noGrp="1"/>
          </p:cNvGraphicFramePr>
          <p:nvPr/>
        </p:nvGraphicFramePr>
        <p:xfrm>
          <a:off x="2996940" y="3121369"/>
          <a:ext cx="8336912" cy="2417544"/>
        </p:xfrm>
        <a:graphic>
          <a:graphicData uri="http://schemas.openxmlformats.org/drawingml/2006/table">
            <a:tbl>
              <a:tblPr firstRow="1" bandRow="1">
                <a:tableStyleId>{2D5ABB26-0587-4C30-8999-92F81FD0307C}</a:tableStyleId>
              </a:tblPr>
              <a:tblGrid>
                <a:gridCol w="2196465"/>
                <a:gridCol w="1462405"/>
                <a:gridCol w="1586864"/>
                <a:gridCol w="1560194"/>
                <a:gridCol w="1530984"/>
              </a:tblGrid>
              <a:tr h="269732">
                <a:tc>
                  <a:txBody>
                    <a:bodyPr/>
                    <a:lstStyle/>
                    <a:p>
                      <a:pPr marL="89535">
                        <a:lnSpc>
                          <a:spcPct val="100000"/>
                        </a:lnSpc>
                        <a:spcBef>
                          <a:spcPts val="80"/>
                        </a:spcBef>
                      </a:pPr>
                      <a:r>
                        <a:rPr sz="1200" dirty="0">
                          <a:latin typeface="微软雅黑" panose="020B0503020204020204" charset="-122"/>
                          <a:cs typeface="微软雅黑" panose="020B0503020204020204" charset="-122"/>
                        </a:rPr>
                        <a:t>所有血液学不良事件</a:t>
                      </a:r>
                      <a:endParaRPr sz="1200" dirty="0">
                        <a:latin typeface="微软雅黑" panose="020B0503020204020204" charset="-122"/>
                        <a:cs typeface="微软雅黑" panose="020B0503020204020204" charset="-122"/>
                      </a:endParaRPr>
                    </a:p>
                  </a:txBody>
                  <a:tcPr marL="0" marR="0" marT="10160" marB="0">
                    <a:solidFill>
                      <a:schemeClr val="accent5">
                        <a:lumMod val="20000"/>
                        <a:lumOff val="80000"/>
                      </a:schemeClr>
                    </a:solidFill>
                  </a:tcPr>
                </a:tc>
                <a:tc>
                  <a:txBody>
                    <a:bodyPr/>
                    <a:lstStyle/>
                    <a:p>
                      <a:pPr marR="188595" algn="ctr">
                        <a:lnSpc>
                          <a:spcPct val="100000"/>
                        </a:lnSpc>
                        <a:spcBef>
                          <a:spcPts val="80"/>
                        </a:spcBef>
                      </a:pPr>
                      <a:r>
                        <a:rPr sz="1200" spc="-5" dirty="0">
                          <a:latin typeface="Arial" panose="020B0604020202020204"/>
                          <a:cs typeface="Arial" panose="020B0604020202020204"/>
                        </a:rPr>
                        <a:t>35</a:t>
                      </a:r>
                      <a:r>
                        <a:rPr sz="1200" spc="-25" dirty="0">
                          <a:latin typeface="Arial" panose="020B0604020202020204"/>
                          <a:cs typeface="Arial" panose="020B0604020202020204"/>
                        </a:rPr>
                        <a:t> </a:t>
                      </a:r>
                      <a:r>
                        <a:rPr sz="1200" spc="-5" dirty="0">
                          <a:latin typeface="Arial" panose="020B0604020202020204"/>
                          <a:cs typeface="Arial" panose="020B0604020202020204"/>
                        </a:rPr>
                        <a:t>(6.6)</a:t>
                      </a:r>
                      <a:endParaRPr sz="1200">
                        <a:latin typeface="Arial" panose="020B0604020202020204"/>
                        <a:cs typeface="Arial" panose="020B0604020202020204"/>
                      </a:endParaRPr>
                    </a:p>
                  </a:txBody>
                  <a:tcPr marL="0" marR="0" marT="10160" marB="0">
                    <a:solidFill>
                      <a:schemeClr val="accent5">
                        <a:lumMod val="20000"/>
                        <a:lumOff val="80000"/>
                      </a:schemeClr>
                    </a:solidFill>
                  </a:tcPr>
                </a:tc>
                <a:tc>
                  <a:txBody>
                    <a:bodyPr/>
                    <a:lstStyle/>
                    <a:p>
                      <a:pPr marL="432435">
                        <a:lnSpc>
                          <a:spcPct val="100000"/>
                        </a:lnSpc>
                        <a:spcBef>
                          <a:spcPts val="80"/>
                        </a:spcBef>
                      </a:pPr>
                      <a:r>
                        <a:rPr sz="1200" spc="-55" dirty="0">
                          <a:latin typeface="Arial" panose="020B0604020202020204"/>
                          <a:cs typeface="Arial" panose="020B0604020202020204"/>
                        </a:rPr>
                        <a:t>11</a:t>
                      </a:r>
                      <a:r>
                        <a:rPr sz="1200" spc="-15" dirty="0">
                          <a:latin typeface="Arial" panose="020B0604020202020204"/>
                          <a:cs typeface="Arial" panose="020B0604020202020204"/>
                        </a:rPr>
                        <a:t> </a:t>
                      </a:r>
                      <a:r>
                        <a:rPr sz="1200" spc="-5" dirty="0">
                          <a:latin typeface="Arial" panose="020B0604020202020204"/>
                          <a:cs typeface="Arial" panose="020B0604020202020204"/>
                        </a:rPr>
                        <a:t>(2.1)</a:t>
                      </a:r>
                      <a:endParaRPr sz="1200">
                        <a:latin typeface="Arial" panose="020B0604020202020204"/>
                        <a:cs typeface="Arial" panose="020B0604020202020204"/>
                      </a:endParaRPr>
                    </a:p>
                  </a:txBody>
                  <a:tcPr marL="0" marR="0" marT="10160" marB="0">
                    <a:solidFill>
                      <a:schemeClr val="accent5">
                        <a:lumMod val="20000"/>
                        <a:lumOff val="80000"/>
                      </a:schemeClr>
                    </a:solidFill>
                  </a:tcPr>
                </a:tc>
                <a:tc>
                  <a:txBody>
                    <a:bodyPr/>
                    <a:lstStyle/>
                    <a:p>
                      <a:pPr marR="489585" algn="r">
                        <a:lnSpc>
                          <a:spcPct val="100000"/>
                        </a:lnSpc>
                        <a:spcBef>
                          <a:spcPts val="80"/>
                        </a:spcBef>
                      </a:pPr>
                      <a:r>
                        <a:rPr sz="1200" dirty="0">
                          <a:latin typeface="Arial" panose="020B0604020202020204"/>
                          <a:cs typeface="Arial" panose="020B0604020202020204"/>
                        </a:rPr>
                        <a:t>7</a:t>
                      </a:r>
                      <a:r>
                        <a:rPr sz="1200" spc="-110" dirty="0">
                          <a:latin typeface="Arial" panose="020B0604020202020204"/>
                          <a:cs typeface="Arial" panose="020B0604020202020204"/>
                        </a:rPr>
                        <a:t> </a:t>
                      </a:r>
                      <a:r>
                        <a:rPr sz="1200" spc="-5" dirty="0">
                          <a:latin typeface="Arial" panose="020B0604020202020204"/>
                          <a:cs typeface="Arial" panose="020B0604020202020204"/>
                        </a:rPr>
                        <a:t>(1.3)</a:t>
                      </a:r>
                      <a:endParaRPr sz="1200">
                        <a:latin typeface="Arial" panose="020B0604020202020204"/>
                        <a:cs typeface="Arial" panose="020B0604020202020204"/>
                      </a:endParaRPr>
                    </a:p>
                  </a:txBody>
                  <a:tcPr marL="0" marR="0" marT="10160" marB="0">
                    <a:solidFill>
                      <a:schemeClr val="accent5">
                        <a:lumMod val="20000"/>
                        <a:lumOff val="80000"/>
                      </a:schemeClr>
                    </a:solidFill>
                  </a:tcPr>
                </a:tc>
                <a:tc>
                  <a:txBody>
                    <a:bodyPr/>
                    <a:lstStyle/>
                    <a:p>
                      <a:pPr marL="73660" algn="ctr">
                        <a:lnSpc>
                          <a:spcPct val="100000"/>
                        </a:lnSpc>
                        <a:spcBef>
                          <a:spcPts val="80"/>
                        </a:spcBef>
                      </a:pPr>
                      <a:r>
                        <a:rPr sz="1200" dirty="0">
                          <a:latin typeface="Arial" panose="020B0604020202020204"/>
                          <a:cs typeface="Arial" panose="020B0604020202020204"/>
                        </a:rPr>
                        <a:t>8</a:t>
                      </a:r>
                      <a:r>
                        <a:rPr sz="1200" spc="-20" dirty="0">
                          <a:latin typeface="Arial" panose="020B0604020202020204"/>
                          <a:cs typeface="Arial" panose="020B0604020202020204"/>
                        </a:rPr>
                        <a:t> </a:t>
                      </a:r>
                      <a:r>
                        <a:rPr sz="1200" spc="-5" dirty="0">
                          <a:latin typeface="Arial" panose="020B0604020202020204"/>
                          <a:cs typeface="Arial" panose="020B0604020202020204"/>
                        </a:rPr>
                        <a:t>(1.5)</a:t>
                      </a:r>
                      <a:endParaRPr sz="1200">
                        <a:latin typeface="Arial" panose="020B0604020202020204"/>
                        <a:cs typeface="Arial" panose="020B0604020202020204"/>
                      </a:endParaRPr>
                    </a:p>
                  </a:txBody>
                  <a:tcPr marL="0" marR="0" marT="10160" marB="0">
                    <a:solidFill>
                      <a:schemeClr val="accent5">
                        <a:lumMod val="20000"/>
                        <a:lumOff val="80000"/>
                      </a:schemeClr>
                    </a:solidFill>
                  </a:tcPr>
                </a:tc>
              </a:tr>
              <a:tr h="306324">
                <a:tc>
                  <a:txBody>
                    <a:bodyPr/>
                    <a:lstStyle/>
                    <a:p>
                      <a:pPr marL="187960">
                        <a:lnSpc>
                          <a:spcPct val="100000"/>
                        </a:lnSpc>
                        <a:spcBef>
                          <a:spcPts val="355"/>
                        </a:spcBef>
                      </a:pPr>
                      <a:r>
                        <a:rPr sz="1200" dirty="0">
                          <a:latin typeface="微软雅黑" panose="020B0503020204020204" charset="-122"/>
                          <a:cs typeface="微软雅黑" panose="020B0503020204020204" charset="-122"/>
                        </a:rPr>
                        <a:t>中性粒细胞减少</a:t>
                      </a:r>
                      <a:endParaRPr sz="1200" dirty="0">
                        <a:latin typeface="微软雅黑" panose="020B0503020204020204" charset="-122"/>
                        <a:cs typeface="微软雅黑" panose="020B0503020204020204" charset="-122"/>
                      </a:endParaRPr>
                    </a:p>
                  </a:txBody>
                  <a:tcPr marL="0" marR="0" marT="45085" marB="0">
                    <a:solidFill>
                      <a:schemeClr val="accent5">
                        <a:lumMod val="20000"/>
                        <a:lumOff val="80000"/>
                      </a:schemeClr>
                    </a:solidFill>
                  </a:tcPr>
                </a:tc>
                <a:tc>
                  <a:txBody>
                    <a:bodyPr/>
                    <a:lstStyle/>
                    <a:p>
                      <a:pPr marR="188595" algn="ctr">
                        <a:lnSpc>
                          <a:spcPct val="100000"/>
                        </a:lnSpc>
                        <a:spcBef>
                          <a:spcPts val="355"/>
                        </a:spcBef>
                      </a:pPr>
                      <a:r>
                        <a:rPr sz="1200" spc="-5" dirty="0">
                          <a:latin typeface="Arial" panose="020B0604020202020204"/>
                          <a:cs typeface="Arial" panose="020B0604020202020204"/>
                        </a:rPr>
                        <a:t>18</a:t>
                      </a:r>
                      <a:r>
                        <a:rPr sz="1200" spc="-25" dirty="0">
                          <a:latin typeface="Arial" panose="020B0604020202020204"/>
                          <a:cs typeface="Arial" panose="020B0604020202020204"/>
                        </a:rPr>
                        <a:t> </a:t>
                      </a:r>
                      <a:r>
                        <a:rPr sz="1200" spc="-5" dirty="0">
                          <a:latin typeface="Arial" panose="020B0604020202020204"/>
                          <a:cs typeface="Arial" panose="020B0604020202020204"/>
                        </a:rPr>
                        <a:t>(3.4)</a:t>
                      </a:r>
                      <a:endParaRPr sz="1200">
                        <a:latin typeface="Arial" panose="020B0604020202020204"/>
                        <a:cs typeface="Arial" panose="020B0604020202020204"/>
                      </a:endParaRPr>
                    </a:p>
                  </a:txBody>
                  <a:tcPr marL="0" marR="0" marT="45085" marB="0">
                    <a:solidFill>
                      <a:schemeClr val="accent5">
                        <a:lumMod val="20000"/>
                        <a:lumOff val="80000"/>
                      </a:schemeClr>
                    </a:solidFill>
                  </a:tcPr>
                </a:tc>
                <a:tc>
                  <a:txBody>
                    <a:bodyPr/>
                    <a:lstStyle/>
                    <a:p>
                      <a:pPr marL="474980">
                        <a:lnSpc>
                          <a:spcPct val="100000"/>
                        </a:lnSpc>
                        <a:spcBef>
                          <a:spcPts val="355"/>
                        </a:spcBef>
                      </a:pPr>
                      <a:r>
                        <a:rPr sz="1200" dirty="0">
                          <a:latin typeface="Arial" panose="020B0604020202020204"/>
                          <a:cs typeface="Arial" panose="020B0604020202020204"/>
                        </a:rPr>
                        <a:t>8</a:t>
                      </a:r>
                      <a:r>
                        <a:rPr sz="1200" spc="-20" dirty="0">
                          <a:latin typeface="Arial" panose="020B0604020202020204"/>
                          <a:cs typeface="Arial" panose="020B0604020202020204"/>
                        </a:rPr>
                        <a:t> </a:t>
                      </a:r>
                      <a:r>
                        <a:rPr sz="1200" spc="-5" dirty="0">
                          <a:latin typeface="Arial" panose="020B0604020202020204"/>
                          <a:cs typeface="Arial" panose="020B0604020202020204"/>
                        </a:rPr>
                        <a:t>(1.5)</a:t>
                      </a:r>
                      <a:endParaRPr sz="1200" dirty="0">
                        <a:latin typeface="Arial" panose="020B0604020202020204"/>
                        <a:cs typeface="Arial" panose="020B0604020202020204"/>
                      </a:endParaRPr>
                    </a:p>
                  </a:txBody>
                  <a:tcPr marL="0" marR="0" marT="45085" marB="0">
                    <a:solidFill>
                      <a:schemeClr val="accent5">
                        <a:lumMod val="20000"/>
                        <a:lumOff val="80000"/>
                      </a:schemeClr>
                    </a:solidFill>
                  </a:tcPr>
                </a:tc>
                <a:tc>
                  <a:txBody>
                    <a:bodyPr/>
                    <a:lstStyle/>
                    <a:p>
                      <a:pPr marR="489585" algn="r">
                        <a:lnSpc>
                          <a:spcPct val="100000"/>
                        </a:lnSpc>
                        <a:spcBef>
                          <a:spcPts val="355"/>
                        </a:spcBef>
                      </a:pPr>
                      <a:r>
                        <a:rPr sz="1200" dirty="0">
                          <a:latin typeface="Arial" panose="020B0604020202020204"/>
                          <a:cs typeface="Arial" panose="020B0604020202020204"/>
                        </a:rPr>
                        <a:t>5</a:t>
                      </a:r>
                      <a:r>
                        <a:rPr sz="1200" spc="-110" dirty="0">
                          <a:latin typeface="Arial" panose="020B0604020202020204"/>
                          <a:cs typeface="Arial" panose="020B0604020202020204"/>
                        </a:rPr>
                        <a:t> </a:t>
                      </a:r>
                      <a:r>
                        <a:rPr sz="1200" spc="-5" dirty="0">
                          <a:latin typeface="Arial" panose="020B0604020202020204"/>
                          <a:cs typeface="Arial" panose="020B0604020202020204"/>
                        </a:rPr>
                        <a:t>(0.9)</a:t>
                      </a:r>
                      <a:endParaRPr sz="1200">
                        <a:latin typeface="Arial" panose="020B0604020202020204"/>
                        <a:cs typeface="Arial" panose="020B0604020202020204"/>
                      </a:endParaRPr>
                    </a:p>
                  </a:txBody>
                  <a:tcPr marL="0" marR="0" marT="45085" marB="0">
                    <a:solidFill>
                      <a:schemeClr val="accent5">
                        <a:lumMod val="20000"/>
                        <a:lumOff val="80000"/>
                      </a:schemeClr>
                    </a:solidFill>
                  </a:tcPr>
                </a:tc>
                <a:tc>
                  <a:txBody>
                    <a:bodyPr/>
                    <a:lstStyle/>
                    <a:p>
                      <a:pPr marL="73660" algn="ctr">
                        <a:lnSpc>
                          <a:spcPct val="100000"/>
                        </a:lnSpc>
                        <a:spcBef>
                          <a:spcPts val="355"/>
                        </a:spcBef>
                      </a:pPr>
                      <a:r>
                        <a:rPr sz="1200" dirty="0">
                          <a:latin typeface="Arial" panose="020B0604020202020204"/>
                          <a:cs typeface="Arial" panose="020B0604020202020204"/>
                        </a:rPr>
                        <a:t>5</a:t>
                      </a:r>
                      <a:r>
                        <a:rPr sz="1200" spc="-20" dirty="0">
                          <a:latin typeface="Arial" panose="020B0604020202020204"/>
                          <a:cs typeface="Arial" panose="020B0604020202020204"/>
                        </a:rPr>
                        <a:t> </a:t>
                      </a:r>
                      <a:r>
                        <a:rPr sz="1200" spc="-5" dirty="0">
                          <a:latin typeface="Arial" panose="020B0604020202020204"/>
                          <a:cs typeface="Arial" panose="020B0604020202020204"/>
                        </a:rPr>
                        <a:t>(0.9)</a:t>
                      </a:r>
                      <a:endParaRPr sz="1200">
                        <a:latin typeface="Arial" panose="020B0604020202020204"/>
                        <a:cs typeface="Arial" panose="020B0604020202020204"/>
                      </a:endParaRPr>
                    </a:p>
                  </a:txBody>
                  <a:tcPr marL="0" marR="0" marT="45085" marB="0">
                    <a:solidFill>
                      <a:schemeClr val="accent5">
                        <a:lumMod val="20000"/>
                        <a:lumOff val="80000"/>
                      </a:schemeClr>
                    </a:solidFill>
                  </a:tcPr>
                </a:tc>
              </a:tr>
              <a:tr h="307848">
                <a:tc>
                  <a:txBody>
                    <a:bodyPr/>
                    <a:lstStyle/>
                    <a:p>
                      <a:pPr marL="187960">
                        <a:lnSpc>
                          <a:spcPct val="100000"/>
                        </a:lnSpc>
                        <a:spcBef>
                          <a:spcPts val="370"/>
                        </a:spcBef>
                      </a:pPr>
                      <a:r>
                        <a:rPr sz="1200" dirty="0">
                          <a:latin typeface="微软雅黑" panose="020B0503020204020204" charset="-122"/>
                          <a:cs typeface="微软雅黑" panose="020B0503020204020204" charset="-122"/>
                        </a:rPr>
                        <a:t>白细胞减少</a:t>
                      </a:r>
                      <a:endParaRPr sz="1200" dirty="0">
                        <a:latin typeface="微软雅黑" panose="020B0503020204020204" charset="-122"/>
                        <a:cs typeface="微软雅黑" panose="020B0503020204020204" charset="-122"/>
                      </a:endParaRPr>
                    </a:p>
                  </a:txBody>
                  <a:tcPr marL="0" marR="0" marT="46990" marB="0">
                    <a:solidFill>
                      <a:schemeClr val="accent5">
                        <a:lumMod val="20000"/>
                        <a:lumOff val="80000"/>
                      </a:schemeClr>
                    </a:solidFill>
                  </a:tcPr>
                </a:tc>
                <a:tc>
                  <a:txBody>
                    <a:bodyPr/>
                    <a:lstStyle/>
                    <a:p>
                      <a:pPr marR="189230" algn="ctr">
                        <a:lnSpc>
                          <a:spcPct val="100000"/>
                        </a:lnSpc>
                        <a:spcBef>
                          <a:spcPts val="370"/>
                        </a:spcBef>
                      </a:pPr>
                      <a:r>
                        <a:rPr sz="1200" dirty="0">
                          <a:latin typeface="Arial" panose="020B0604020202020204"/>
                          <a:cs typeface="Arial" panose="020B0604020202020204"/>
                        </a:rPr>
                        <a:t>6</a:t>
                      </a:r>
                      <a:r>
                        <a:rPr sz="1200" spc="-25" dirty="0">
                          <a:latin typeface="Arial" panose="020B0604020202020204"/>
                          <a:cs typeface="Arial" panose="020B0604020202020204"/>
                        </a:rPr>
                        <a:t> </a:t>
                      </a:r>
                      <a:r>
                        <a:rPr sz="1200" spc="-5" dirty="0">
                          <a:latin typeface="Arial" panose="020B0604020202020204"/>
                          <a:cs typeface="Arial" panose="020B0604020202020204"/>
                        </a:rPr>
                        <a:t>(1.1)</a:t>
                      </a:r>
                      <a:endParaRPr sz="1200" dirty="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L="474980">
                        <a:lnSpc>
                          <a:spcPct val="100000"/>
                        </a:lnSpc>
                        <a:spcBef>
                          <a:spcPts val="370"/>
                        </a:spcBef>
                      </a:pPr>
                      <a:r>
                        <a:rPr sz="1200" dirty="0">
                          <a:latin typeface="Arial" panose="020B0604020202020204"/>
                          <a:cs typeface="Arial" panose="020B0604020202020204"/>
                        </a:rPr>
                        <a:t>1</a:t>
                      </a:r>
                      <a:r>
                        <a:rPr sz="1200" spc="-20" dirty="0">
                          <a:latin typeface="Arial" panose="020B0604020202020204"/>
                          <a:cs typeface="Arial" panose="020B0604020202020204"/>
                        </a:rPr>
                        <a:t> </a:t>
                      </a:r>
                      <a:r>
                        <a:rPr sz="1200" spc="-5" dirty="0">
                          <a:latin typeface="Arial" panose="020B0604020202020204"/>
                          <a:cs typeface="Arial" panose="020B0604020202020204"/>
                        </a:rPr>
                        <a:t>(0.2)</a:t>
                      </a:r>
                      <a:endParaRPr sz="120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R="489585" algn="r">
                        <a:lnSpc>
                          <a:spcPct val="100000"/>
                        </a:lnSpc>
                        <a:spcBef>
                          <a:spcPts val="370"/>
                        </a:spcBef>
                      </a:pPr>
                      <a:r>
                        <a:rPr sz="1200" dirty="0">
                          <a:latin typeface="Arial" panose="020B0604020202020204"/>
                          <a:cs typeface="Arial" panose="020B0604020202020204"/>
                        </a:rPr>
                        <a:t>0</a:t>
                      </a:r>
                      <a:r>
                        <a:rPr sz="1200" spc="-110" dirty="0">
                          <a:latin typeface="Arial" panose="020B0604020202020204"/>
                          <a:cs typeface="Arial" panose="020B0604020202020204"/>
                        </a:rPr>
                        <a:t> </a:t>
                      </a:r>
                      <a:r>
                        <a:rPr sz="1200" spc="-5" dirty="0">
                          <a:latin typeface="Arial" panose="020B0604020202020204"/>
                          <a:cs typeface="Arial" panose="020B0604020202020204"/>
                        </a:rPr>
                        <a:t>(0.0)</a:t>
                      </a:r>
                      <a:endParaRPr sz="120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L="73660" algn="ctr">
                        <a:lnSpc>
                          <a:spcPct val="100000"/>
                        </a:lnSpc>
                        <a:spcBef>
                          <a:spcPts val="370"/>
                        </a:spcBef>
                      </a:pPr>
                      <a:r>
                        <a:rPr sz="1200" dirty="0">
                          <a:latin typeface="Arial" panose="020B0604020202020204"/>
                          <a:cs typeface="Arial" panose="020B0604020202020204"/>
                        </a:rPr>
                        <a:t>1</a:t>
                      </a:r>
                      <a:r>
                        <a:rPr sz="1200" spc="-20" dirty="0">
                          <a:latin typeface="Arial" panose="020B0604020202020204"/>
                          <a:cs typeface="Arial" panose="020B0604020202020204"/>
                        </a:rPr>
                        <a:t> </a:t>
                      </a:r>
                      <a:r>
                        <a:rPr sz="1200" spc="-5" dirty="0">
                          <a:latin typeface="Arial" panose="020B0604020202020204"/>
                          <a:cs typeface="Arial" panose="020B0604020202020204"/>
                        </a:rPr>
                        <a:t>(0.2)</a:t>
                      </a:r>
                      <a:endParaRPr sz="1200">
                        <a:latin typeface="Arial" panose="020B0604020202020204"/>
                        <a:cs typeface="Arial" panose="020B0604020202020204"/>
                      </a:endParaRPr>
                    </a:p>
                  </a:txBody>
                  <a:tcPr marL="0" marR="0" marT="46990" marB="0">
                    <a:solidFill>
                      <a:schemeClr val="accent5">
                        <a:lumMod val="20000"/>
                        <a:lumOff val="80000"/>
                      </a:schemeClr>
                    </a:solidFill>
                  </a:tcPr>
                </a:tc>
              </a:tr>
              <a:tr h="306323">
                <a:tc>
                  <a:txBody>
                    <a:bodyPr/>
                    <a:lstStyle/>
                    <a:p>
                      <a:pPr marL="187960">
                        <a:lnSpc>
                          <a:spcPct val="100000"/>
                        </a:lnSpc>
                        <a:spcBef>
                          <a:spcPts val="370"/>
                        </a:spcBef>
                      </a:pPr>
                      <a:r>
                        <a:rPr sz="1200" dirty="0">
                          <a:latin typeface="微软雅黑" panose="020B0503020204020204" charset="-122"/>
                          <a:cs typeface="微软雅黑" panose="020B0503020204020204" charset="-122"/>
                        </a:rPr>
                        <a:t>发热性中性粒细胞减少</a:t>
                      </a:r>
                      <a:endParaRPr sz="1200" dirty="0">
                        <a:latin typeface="微软雅黑" panose="020B0503020204020204" charset="-122"/>
                        <a:cs typeface="微软雅黑" panose="020B0503020204020204" charset="-122"/>
                      </a:endParaRPr>
                    </a:p>
                  </a:txBody>
                  <a:tcPr marL="0" marR="0" marT="46990" marB="0">
                    <a:solidFill>
                      <a:schemeClr val="accent5">
                        <a:lumMod val="20000"/>
                        <a:lumOff val="80000"/>
                      </a:schemeClr>
                    </a:solidFill>
                  </a:tcPr>
                </a:tc>
                <a:tc>
                  <a:txBody>
                    <a:bodyPr/>
                    <a:lstStyle/>
                    <a:p>
                      <a:pPr marR="189230" algn="ctr">
                        <a:lnSpc>
                          <a:spcPct val="100000"/>
                        </a:lnSpc>
                        <a:spcBef>
                          <a:spcPts val="370"/>
                        </a:spcBef>
                      </a:pPr>
                      <a:r>
                        <a:rPr sz="1200" dirty="0">
                          <a:latin typeface="Arial" panose="020B0604020202020204"/>
                          <a:cs typeface="Arial" panose="020B0604020202020204"/>
                        </a:rPr>
                        <a:t>3</a:t>
                      </a:r>
                      <a:r>
                        <a:rPr sz="1200" spc="-25" dirty="0">
                          <a:latin typeface="Arial" panose="020B0604020202020204"/>
                          <a:cs typeface="Arial" panose="020B0604020202020204"/>
                        </a:rPr>
                        <a:t> </a:t>
                      </a:r>
                      <a:r>
                        <a:rPr sz="1200" spc="-5" dirty="0">
                          <a:latin typeface="Arial" panose="020B0604020202020204"/>
                          <a:cs typeface="Arial" panose="020B0604020202020204"/>
                        </a:rPr>
                        <a:t>(0.6)</a:t>
                      </a:r>
                      <a:endParaRPr sz="1200" dirty="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L="474980">
                        <a:lnSpc>
                          <a:spcPct val="100000"/>
                        </a:lnSpc>
                        <a:spcBef>
                          <a:spcPts val="370"/>
                        </a:spcBef>
                      </a:pPr>
                      <a:r>
                        <a:rPr sz="1200" dirty="0">
                          <a:latin typeface="Arial" panose="020B0604020202020204"/>
                          <a:cs typeface="Arial" panose="020B0604020202020204"/>
                        </a:rPr>
                        <a:t>1</a:t>
                      </a:r>
                      <a:r>
                        <a:rPr sz="1200" spc="-20" dirty="0">
                          <a:latin typeface="Arial" panose="020B0604020202020204"/>
                          <a:cs typeface="Arial" panose="020B0604020202020204"/>
                        </a:rPr>
                        <a:t> </a:t>
                      </a:r>
                      <a:r>
                        <a:rPr sz="1200" spc="-5" dirty="0">
                          <a:latin typeface="Arial" panose="020B0604020202020204"/>
                          <a:cs typeface="Arial" panose="020B0604020202020204"/>
                        </a:rPr>
                        <a:t>(0.2)</a:t>
                      </a:r>
                      <a:endParaRPr sz="120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R="489585" algn="r">
                        <a:lnSpc>
                          <a:spcPct val="100000"/>
                        </a:lnSpc>
                        <a:spcBef>
                          <a:spcPts val="370"/>
                        </a:spcBef>
                      </a:pPr>
                      <a:r>
                        <a:rPr sz="1200" dirty="0">
                          <a:latin typeface="Arial" panose="020B0604020202020204"/>
                          <a:cs typeface="Arial" panose="020B0604020202020204"/>
                        </a:rPr>
                        <a:t>3</a:t>
                      </a:r>
                      <a:r>
                        <a:rPr sz="1200" spc="-110" dirty="0">
                          <a:latin typeface="Arial" panose="020B0604020202020204"/>
                          <a:cs typeface="Arial" panose="020B0604020202020204"/>
                        </a:rPr>
                        <a:t> </a:t>
                      </a:r>
                      <a:r>
                        <a:rPr sz="1200" spc="-5" dirty="0">
                          <a:latin typeface="Arial" panose="020B0604020202020204"/>
                          <a:cs typeface="Arial" panose="020B0604020202020204"/>
                        </a:rPr>
                        <a:t>(0.6)</a:t>
                      </a:r>
                      <a:endParaRPr sz="120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L="73660" algn="ctr">
                        <a:lnSpc>
                          <a:spcPct val="100000"/>
                        </a:lnSpc>
                        <a:spcBef>
                          <a:spcPts val="370"/>
                        </a:spcBef>
                      </a:pPr>
                      <a:r>
                        <a:rPr sz="1200" dirty="0">
                          <a:latin typeface="Arial" panose="020B0604020202020204"/>
                          <a:cs typeface="Arial" panose="020B0604020202020204"/>
                        </a:rPr>
                        <a:t>1</a:t>
                      </a:r>
                      <a:r>
                        <a:rPr sz="1200" spc="-20" dirty="0">
                          <a:latin typeface="Arial" panose="020B0604020202020204"/>
                          <a:cs typeface="Arial" panose="020B0604020202020204"/>
                        </a:rPr>
                        <a:t> </a:t>
                      </a:r>
                      <a:r>
                        <a:rPr sz="1200" spc="-5" dirty="0">
                          <a:latin typeface="Arial" panose="020B0604020202020204"/>
                          <a:cs typeface="Arial" panose="020B0604020202020204"/>
                        </a:rPr>
                        <a:t>(0.2)</a:t>
                      </a:r>
                      <a:endParaRPr sz="1200" dirty="0">
                        <a:latin typeface="Arial" panose="020B0604020202020204"/>
                        <a:cs typeface="Arial" panose="020B0604020202020204"/>
                      </a:endParaRPr>
                    </a:p>
                  </a:txBody>
                  <a:tcPr marL="0" marR="0" marT="46990" marB="0">
                    <a:solidFill>
                      <a:schemeClr val="accent5">
                        <a:lumMod val="20000"/>
                        <a:lumOff val="80000"/>
                      </a:schemeClr>
                    </a:solidFill>
                  </a:tcPr>
                </a:tc>
              </a:tr>
              <a:tr h="306324">
                <a:tc>
                  <a:txBody>
                    <a:bodyPr/>
                    <a:lstStyle/>
                    <a:p>
                      <a:pPr marL="89535">
                        <a:lnSpc>
                          <a:spcPct val="100000"/>
                        </a:lnSpc>
                        <a:spcBef>
                          <a:spcPts val="355"/>
                        </a:spcBef>
                      </a:pPr>
                      <a:r>
                        <a:rPr sz="1200" dirty="0">
                          <a:latin typeface="微软雅黑" panose="020B0503020204020204" charset="-122"/>
                          <a:cs typeface="微软雅黑" panose="020B0503020204020204" charset="-122"/>
                        </a:rPr>
                        <a:t>所有感染相关不良事件</a:t>
                      </a:r>
                      <a:endParaRPr sz="1200" dirty="0">
                        <a:latin typeface="微软雅黑" panose="020B0503020204020204" charset="-122"/>
                        <a:cs typeface="微软雅黑" panose="020B0503020204020204" charset="-122"/>
                      </a:endParaRPr>
                    </a:p>
                  </a:txBody>
                  <a:tcPr marL="0" marR="0" marT="45085" marB="0">
                    <a:solidFill>
                      <a:schemeClr val="accent5">
                        <a:lumMod val="20000"/>
                        <a:lumOff val="80000"/>
                      </a:schemeClr>
                    </a:solidFill>
                  </a:tcPr>
                </a:tc>
                <a:tc>
                  <a:txBody>
                    <a:bodyPr/>
                    <a:lstStyle/>
                    <a:p>
                      <a:pPr marR="188595" algn="ctr">
                        <a:lnSpc>
                          <a:spcPct val="100000"/>
                        </a:lnSpc>
                        <a:spcBef>
                          <a:spcPts val="355"/>
                        </a:spcBef>
                      </a:pPr>
                      <a:r>
                        <a:rPr sz="1200" spc="-5" dirty="0">
                          <a:latin typeface="Arial" panose="020B0604020202020204"/>
                          <a:cs typeface="Arial" panose="020B0604020202020204"/>
                        </a:rPr>
                        <a:t>193</a:t>
                      </a:r>
                      <a:r>
                        <a:rPr sz="1200" spc="-30" dirty="0">
                          <a:latin typeface="Arial" panose="020B0604020202020204"/>
                          <a:cs typeface="Arial" panose="020B0604020202020204"/>
                        </a:rPr>
                        <a:t> </a:t>
                      </a:r>
                      <a:r>
                        <a:rPr sz="1200" spc="-5" dirty="0">
                          <a:latin typeface="Arial" panose="020B0604020202020204"/>
                          <a:cs typeface="Arial" panose="020B0604020202020204"/>
                        </a:rPr>
                        <a:t>(36.1)</a:t>
                      </a:r>
                      <a:endParaRPr sz="1200">
                        <a:latin typeface="Arial" panose="020B0604020202020204"/>
                        <a:cs typeface="Arial" panose="020B0604020202020204"/>
                      </a:endParaRPr>
                    </a:p>
                  </a:txBody>
                  <a:tcPr marL="0" marR="0" marT="45085" marB="0">
                    <a:solidFill>
                      <a:schemeClr val="accent5">
                        <a:lumMod val="20000"/>
                        <a:lumOff val="80000"/>
                      </a:schemeClr>
                    </a:solidFill>
                  </a:tcPr>
                </a:tc>
                <a:tc>
                  <a:txBody>
                    <a:bodyPr/>
                    <a:lstStyle/>
                    <a:p>
                      <a:pPr marL="426085">
                        <a:lnSpc>
                          <a:spcPct val="100000"/>
                        </a:lnSpc>
                        <a:spcBef>
                          <a:spcPts val="355"/>
                        </a:spcBef>
                      </a:pPr>
                      <a:r>
                        <a:rPr sz="1200" spc="-5" dirty="0">
                          <a:latin typeface="Arial" panose="020B0604020202020204"/>
                          <a:cs typeface="Arial" panose="020B0604020202020204"/>
                        </a:rPr>
                        <a:t>21</a:t>
                      </a:r>
                      <a:r>
                        <a:rPr sz="1200" spc="-20" dirty="0">
                          <a:latin typeface="Arial" panose="020B0604020202020204"/>
                          <a:cs typeface="Arial" panose="020B0604020202020204"/>
                        </a:rPr>
                        <a:t> </a:t>
                      </a:r>
                      <a:r>
                        <a:rPr sz="1200" spc="-5" dirty="0">
                          <a:latin typeface="Arial" panose="020B0604020202020204"/>
                          <a:cs typeface="Arial" panose="020B0604020202020204"/>
                        </a:rPr>
                        <a:t>(3.9)</a:t>
                      </a:r>
                      <a:endParaRPr sz="1200" dirty="0">
                        <a:latin typeface="Arial" panose="020B0604020202020204"/>
                        <a:cs typeface="Arial" panose="020B0604020202020204"/>
                      </a:endParaRPr>
                    </a:p>
                  </a:txBody>
                  <a:tcPr marL="0" marR="0" marT="45085" marB="0">
                    <a:solidFill>
                      <a:schemeClr val="accent5">
                        <a:lumMod val="20000"/>
                        <a:lumOff val="80000"/>
                      </a:schemeClr>
                    </a:solidFill>
                  </a:tcPr>
                </a:tc>
                <a:tc>
                  <a:txBody>
                    <a:bodyPr/>
                    <a:lstStyle/>
                    <a:p>
                      <a:pPr marR="489585" algn="r">
                        <a:lnSpc>
                          <a:spcPct val="100000"/>
                        </a:lnSpc>
                        <a:spcBef>
                          <a:spcPts val="355"/>
                        </a:spcBef>
                      </a:pPr>
                      <a:r>
                        <a:rPr sz="1200" dirty="0">
                          <a:latin typeface="Arial" panose="020B0604020202020204"/>
                          <a:cs typeface="Arial" panose="020B0604020202020204"/>
                        </a:rPr>
                        <a:t>2</a:t>
                      </a:r>
                      <a:r>
                        <a:rPr sz="1200" spc="-110" dirty="0">
                          <a:latin typeface="Arial" panose="020B0604020202020204"/>
                          <a:cs typeface="Arial" panose="020B0604020202020204"/>
                        </a:rPr>
                        <a:t> </a:t>
                      </a:r>
                      <a:r>
                        <a:rPr sz="1200" spc="-5" dirty="0">
                          <a:latin typeface="Arial" panose="020B0604020202020204"/>
                          <a:cs typeface="Arial" panose="020B0604020202020204"/>
                        </a:rPr>
                        <a:t>(0.4)</a:t>
                      </a:r>
                      <a:endParaRPr sz="1200">
                        <a:latin typeface="Arial" panose="020B0604020202020204"/>
                        <a:cs typeface="Arial" panose="020B0604020202020204"/>
                      </a:endParaRPr>
                    </a:p>
                  </a:txBody>
                  <a:tcPr marL="0" marR="0" marT="45085" marB="0">
                    <a:solidFill>
                      <a:schemeClr val="accent5">
                        <a:lumMod val="20000"/>
                        <a:lumOff val="80000"/>
                      </a:schemeClr>
                    </a:solidFill>
                  </a:tcPr>
                </a:tc>
                <a:tc>
                  <a:txBody>
                    <a:bodyPr/>
                    <a:lstStyle/>
                    <a:p>
                      <a:pPr marL="73660" algn="ctr">
                        <a:lnSpc>
                          <a:spcPct val="100000"/>
                        </a:lnSpc>
                        <a:spcBef>
                          <a:spcPts val="355"/>
                        </a:spcBef>
                      </a:pPr>
                      <a:r>
                        <a:rPr sz="1200" spc="-5" dirty="0">
                          <a:latin typeface="Arial" panose="020B0604020202020204"/>
                          <a:cs typeface="Arial" panose="020B0604020202020204"/>
                        </a:rPr>
                        <a:t>23</a:t>
                      </a:r>
                      <a:r>
                        <a:rPr sz="1200" spc="-20" dirty="0">
                          <a:latin typeface="Arial" panose="020B0604020202020204"/>
                          <a:cs typeface="Arial" panose="020B0604020202020204"/>
                        </a:rPr>
                        <a:t> </a:t>
                      </a:r>
                      <a:r>
                        <a:rPr sz="1200" spc="-5" dirty="0">
                          <a:latin typeface="Arial" panose="020B0604020202020204"/>
                          <a:cs typeface="Arial" panose="020B0604020202020204"/>
                        </a:rPr>
                        <a:t>(4.3)</a:t>
                      </a:r>
                      <a:endParaRPr sz="1200">
                        <a:latin typeface="Arial" panose="020B0604020202020204"/>
                        <a:cs typeface="Arial" panose="020B0604020202020204"/>
                      </a:endParaRPr>
                    </a:p>
                  </a:txBody>
                  <a:tcPr marL="0" marR="0" marT="45085" marB="0">
                    <a:solidFill>
                      <a:schemeClr val="accent5">
                        <a:lumMod val="20000"/>
                        <a:lumOff val="80000"/>
                      </a:schemeClr>
                    </a:solidFill>
                  </a:tcPr>
                </a:tc>
              </a:tr>
              <a:tr h="307848">
                <a:tc>
                  <a:txBody>
                    <a:bodyPr/>
                    <a:lstStyle/>
                    <a:p>
                      <a:pPr marL="187960">
                        <a:lnSpc>
                          <a:spcPct val="100000"/>
                        </a:lnSpc>
                        <a:spcBef>
                          <a:spcPts val="370"/>
                        </a:spcBef>
                      </a:pPr>
                      <a:r>
                        <a:rPr sz="1200" dirty="0">
                          <a:latin typeface="微软雅黑" panose="020B0503020204020204" charset="-122"/>
                          <a:cs typeface="微软雅黑" panose="020B0503020204020204" charset="-122"/>
                        </a:rPr>
                        <a:t>鼻咽炎</a:t>
                      </a:r>
                      <a:endParaRPr sz="1200" dirty="0">
                        <a:latin typeface="微软雅黑" panose="020B0503020204020204" charset="-122"/>
                        <a:cs typeface="微软雅黑" panose="020B0503020204020204" charset="-122"/>
                      </a:endParaRPr>
                    </a:p>
                  </a:txBody>
                  <a:tcPr marL="0" marR="0" marT="46990" marB="0">
                    <a:solidFill>
                      <a:schemeClr val="accent5">
                        <a:lumMod val="20000"/>
                        <a:lumOff val="80000"/>
                      </a:schemeClr>
                    </a:solidFill>
                  </a:tcPr>
                </a:tc>
                <a:tc>
                  <a:txBody>
                    <a:bodyPr/>
                    <a:lstStyle/>
                    <a:p>
                      <a:pPr marR="188595" algn="ctr">
                        <a:lnSpc>
                          <a:spcPct val="100000"/>
                        </a:lnSpc>
                        <a:spcBef>
                          <a:spcPts val="370"/>
                        </a:spcBef>
                      </a:pPr>
                      <a:r>
                        <a:rPr sz="1200" spc="-5" dirty="0">
                          <a:latin typeface="Arial" panose="020B0604020202020204"/>
                          <a:cs typeface="Arial" panose="020B0604020202020204"/>
                        </a:rPr>
                        <a:t>38</a:t>
                      </a:r>
                      <a:r>
                        <a:rPr sz="1200" spc="-25" dirty="0">
                          <a:latin typeface="Arial" panose="020B0604020202020204"/>
                          <a:cs typeface="Arial" panose="020B0604020202020204"/>
                        </a:rPr>
                        <a:t> </a:t>
                      </a:r>
                      <a:r>
                        <a:rPr sz="1200" spc="-5" dirty="0">
                          <a:latin typeface="Arial" panose="020B0604020202020204"/>
                          <a:cs typeface="Arial" panose="020B0604020202020204"/>
                        </a:rPr>
                        <a:t>(7.1)</a:t>
                      </a:r>
                      <a:endParaRPr sz="120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L="474980">
                        <a:lnSpc>
                          <a:spcPct val="100000"/>
                        </a:lnSpc>
                        <a:spcBef>
                          <a:spcPts val="370"/>
                        </a:spcBef>
                      </a:pPr>
                      <a:r>
                        <a:rPr sz="1200" dirty="0">
                          <a:latin typeface="Arial" panose="020B0604020202020204"/>
                          <a:cs typeface="Arial" panose="020B0604020202020204"/>
                        </a:rPr>
                        <a:t>0</a:t>
                      </a:r>
                      <a:r>
                        <a:rPr sz="1200" spc="-20" dirty="0">
                          <a:latin typeface="Arial" panose="020B0604020202020204"/>
                          <a:cs typeface="Arial" panose="020B0604020202020204"/>
                        </a:rPr>
                        <a:t> </a:t>
                      </a:r>
                      <a:r>
                        <a:rPr sz="1200" spc="-5" dirty="0">
                          <a:latin typeface="Arial" panose="020B0604020202020204"/>
                          <a:cs typeface="Arial" panose="020B0604020202020204"/>
                        </a:rPr>
                        <a:t>(0.0)</a:t>
                      </a:r>
                      <a:endParaRPr sz="1200" dirty="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R="489585" algn="r">
                        <a:lnSpc>
                          <a:spcPct val="100000"/>
                        </a:lnSpc>
                        <a:spcBef>
                          <a:spcPts val="370"/>
                        </a:spcBef>
                      </a:pPr>
                      <a:r>
                        <a:rPr sz="1200" dirty="0">
                          <a:latin typeface="Arial" panose="020B0604020202020204"/>
                          <a:cs typeface="Arial" panose="020B0604020202020204"/>
                        </a:rPr>
                        <a:t>0</a:t>
                      </a:r>
                      <a:r>
                        <a:rPr sz="1200" spc="-110" dirty="0">
                          <a:latin typeface="Arial" panose="020B0604020202020204"/>
                          <a:cs typeface="Arial" panose="020B0604020202020204"/>
                        </a:rPr>
                        <a:t> </a:t>
                      </a:r>
                      <a:r>
                        <a:rPr sz="1200" spc="-5" dirty="0">
                          <a:latin typeface="Arial" panose="020B0604020202020204"/>
                          <a:cs typeface="Arial" panose="020B0604020202020204"/>
                        </a:rPr>
                        <a:t>(0.0)</a:t>
                      </a:r>
                      <a:endParaRPr sz="1200" dirty="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L="73660" algn="ctr">
                        <a:lnSpc>
                          <a:spcPct val="100000"/>
                        </a:lnSpc>
                        <a:spcBef>
                          <a:spcPts val="370"/>
                        </a:spcBef>
                      </a:pPr>
                      <a:r>
                        <a:rPr sz="1200" dirty="0">
                          <a:latin typeface="Arial" panose="020B0604020202020204"/>
                          <a:cs typeface="Arial" panose="020B0604020202020204"/>
                        </a:rPr>
                        <a:t>1</a:t>
                      </a:r>
                      <a:r>
                        <a:rPr sz="1200" spc="-20" dirty="0">
                          <a:latin typeface="Arial" panose="020B0604020202020204"/>
                          <a:cs typeface="Arial" panose="020B0604020202020204"/>
                        </a:rPr>
                        <a:t> </a:t>
                      </a:r>
                      <a:r>
                        <a:rPr sz="1200" spc="-5" dirty="0">
                          <a:latin typeface="Arial" panose="020B0604020202020204"/>
                          <a:cs typeface="Arial" panose="020B0604020202020204"/>
                        </a:rPr>
                        <a:t>(0.2)</a:t>
                      </a:r>
                      <a:endParaRPr sz="1200">
                        <a:latin typeface="Arial" panose="020B0604020202020204"/>
                        <a:cs typeface="Arial" panose="020B0604020202020204"/>
                      </a:endParaRPr>
                    </a:p>
                  </a:txBody>
                  <a:tcPr marL="0" marR="0" marT="46990" marB="0">
                    <a:solidFill>
                      <a:schemeClr val="accent5">
                        <a:lumMod val="20000"/>
                        <a:lumOff val="80000"/>
                      </a:schemeClr>
                    </a:solidFill>
                  </a:tcPr>
                </a:tc>
              </a:tr>
              <a:tr h="306324">
                <a:tc>
                  <a:txBody>
                    <a:bodyPr/>
                    <a:lstStyle/>
                    <a:p>
                      <a:pPr marL="187960">
                        <a:lnSpc>
                          <a:spcPct val="100000"/>
                        </a:lnSpc>
                        <a:spcBef>
                          <a:spcPts val="370"/>
                        </a:spcBef>
                      </a:pPr>
                      <a:r>
                        <a:rPr sz="1200" dirty="0">
                          <a:latin typeface="微软雅黑" panose="020B0503020204020204" charset="-122"/>
                          <a:cs typeface="微软雅黑" panose="020B0503020204020204" charset="-122"/>
                        </a:rPr>
                        <a:t>支气管炎</a:t>
                      </a:r>
                      <a:endParaRPr sz="1200">
                        <a:latin typeface="微软雅黑" panose="020B0503020204020204" charset="-122"/>
                        <a:cs typeface="微软雅黑" panose="020B0503020204020204" charset="-122"/>
                      </a:endParaRPr>
                    </a:p>
                  </a:txBody>
                  <a:tcPr marL="0" marR="0" marT="46990" marB="0">
                    <a:solidFill>
                      <a:schemeClr val="accent5">
                        <a:lumMod val="20000"/>
                        <a:lumOff val="80000"/>
                      </a:schemeClr>
                    </a:solidFill>
                  </a:tcPr>
                </a:tc>
                <a:tc>
                  <a:txBody>
                    <a:bodyPr/>
                    <a:lstStyle/>
                    <a:p>
                      <a:pPr marR="188595" algn="ctr">
                        <a:lnSpc>
                          <a:spcPct val="100000"/>
                        </a:lnSpc>
                        <a:spcBef>
                          <a:spcPts val="370"/>
                        </a:spcBef>
                      </a:pPr>
                      <a:r>
                        <a:rPr sz="1200" spc="-5" dirty="0">
                          <a:latin typeface="Arial" panose="020B0604020202020204"/>
                          <a:cs typeface="Arial" panose="020B0604020202020204"/>
                        </a:rPr>
                        <a:t>25</a:t>
                      </a:r>
                      <a:r>
                        <a:rPr sz="1200" spc="-25" dirty="0">
                          <a:latin typeface="Arial" panose="020B0604020202020204"/>
                          <a:cs typeface="Arial" panose="020B0604020202020204"/>
                        </a:rPr>
                        <a:t> </a:t>
                      </a:r>
                      <a:r>
                        <a:rPr sz="1200" spc="-5" dirty="0">
                          <a:latin typeface="Arial" panose="020B0604020202020204"/>
                          <a:cs typeface="Arial" panose="020B0604020202020204"/>
                        </a:rPr>
                        <a:t>(4.7)</a:t>
                      </a:r>
                      <a:endParaRPr sz="120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L="474980">
                        <a:lnSpc>
                          <a:spcPct val="100000"/>
                        </a:lnSpc>
                        <a:spcBef>
                          <a:spcPts val="370"/>
                        </a:spcBef>
                      </a:pPr>
                      <a:r>
                        <a:rPr sz="1200" dirty="0">
                          <a:latin typeface="Arial" panose="020B0604020202020204"/>
                          <a:cs typeface="Arial" panose="020B0604020202020204"/>
                        </a:rPr>
                        <a:t>0</a:t>
                      </a:r>
                      <a:r>
                        <a:rPr sz="1200" spc="-20" dirty="0">
                          <a:latin typeface="Arial" panose="020B0604020202020204"/>
                          <a:cs typeface="Arial" panose="020B0604020202020204"/>
                        </a:rPr>
                        <a:t> </a:t>
                      </a:r>
                      <a:r>
                        <a:rPr sz="1200" spc="-5" dirty="0">
                          <a:latin typeface="Arial" panose="020B0604020202020204"/>
                          <a:cs typeface="Arial" panose="020B0604020202020204"/>
                        </a:rPr>
                        <a:t>(0.0)</a:t>
                      </a:r>
                      <a:endParaRPr sz="1200" dirty="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R="489585" algn="r">
                        <a:lnSpc>
                          <a:spcPct val="100000"/>
                        </a:lnSpc>
                        <a:spcBef>
                          <a:spcPts val="370"/>
                        </a:spcBef>
                      </a:pPr>
                      <a:r>
                        <a:rPr sz="1200" dirty="0">
                          <a:latin typeface="Arial" panose="020B0604020202020204"/>
                          <a:cs typeface="Arial" panose="020B0604020202020204"/>
                        </a:rPr>
                        <a:t>0</a:t>
                      </a:r>
                      <a:r>
                        <a:rPr sz="1200" spc="-110" dirty="0">
                          <a:latin typeface="Arial" panose="020B0604020202020204"/>
                          <a:cs typeface="Arial" panose="020B0604020202020204"/>
                        </a:rPr>
                        <a:t> </a:t>
                      </a:r>
                      <a:r>
                        <a:rPr sz="1200" spc="-5" dirty="0">
                          <a:latin typeface="Arial" panose="020B0604020202020204"/>
                          <a:cs typeface="Arial" panose="020B0604020202020204"/>
                        </a:rPr>
                        <a:t>(0.0)</a:t>
                      </a:r>
                      <a:endParaRPr sz="1200" dirty="0">
                        <a:latin typeface="Arial" panose="020B0604020202020204"/>
                        <a:cs typeface="Arial" panose="020B0604020202020204"/>
                      </a:endParaRPr>
                    </a:p>
                  </a:txBody>
                  <a:tcPr marL="0" marR="0" marT="46990" marB="0">
                    <a:solidFill>
                      <a:schemeClr val="accent5">
                        <a:lumMod val="20000"/>
                        <a:lumOff val="80000"/>
                      </a:schemeClr>
                    </a:solidFill>
                  </a:tcPr>
                </a:tc>
                <a:tc>
                  <a:txBody>
                    <a:bodyPr/>
                    <a:lstStyle/>
                    <a:p>
                      <a:pPr marL="73660" algn="ctr">
                        <a:lnSpc>
                          <a:spcPct val="100000"/>
                        </a:lnSpc>
                        <a:spcBef>
                          <a:spcPts val="370"/>
                        </a:spcBef>
                      </a:pPr>
                      <a:r>
                        <a:rPr sz="1200" dirty="0">
                          <a:latin typeface="Arial" panose="020B0604020202020204"/>
                          <a:cs typeface="Arial" panose="020B0604020202020204"/>
                        </a:rPr>
                        <a:t>2</a:t>
                      </a:r>
                      <a:r>
                        <a:rPr sz="1200" spc="-20" dirty="0">
                          <a:latin typeface="Arial" panose="020B0604020202020204"/>
                          <a:cs typeface="Arial" panose="020B0604020202020204"/>
                        </a:rPr>
                        <a:t> </a:t>
                      </a:r>
                      <a:r>
                        <a:rPr sz="1200" spc="-5" dirty="0">
                          <a:latin typeface="Arial" panose="020B0604020202020204"/>
                          <a:cs typeface="Arial" panose="020B0604020202020204"/>
                        </a:rPr>
                        <a:t>(0.4)</a:t>
                      </a:r>
                      <a:endParaRPr sz="1200" dirty="0">
                        <a:latin typeface="Arial" panose="020B0604020202020204"/>
                        <a:cs typeface="Arial" panose="020B0604020202020204"/>
                      </a:endParaRPr>
                    </a:p>
                  </a:txBody>
                  <a:tcPr marL="0" marR="0" marT="46990" marB="0">
                    <a:solidFill>
                      <a:schemeClr val="accent5">
                        <a:lumMod val="20000"/>
                        <a:lumOff val="80000"/>
                      </a:schemeClr>
                    </a:solidFill>
                  </a:tcPr>
                </a:tc>
              </a:tr>
              <a:tr h="306821">
                <a:tc>
                  <a:txBody>
                    <a:bodyPr/>
                    <a:lstStyle/>
                    <a:p>
                      <a:pPr marL="187960">
                        <a:lnSpc>
                          <a:spcPct val="100000"/>
                        </a:lnSpc>
                        <a:spcBef>
                          <a:spcPts val="355"/>
                        </a:spcBef>
                      </a:pPr>
                      <a:r>
                        <a:rPr sz="1200" dirty="0">
                          <a:latin typeface="微软雅黑" panose="020B0503020204020204" charset="-122"/>
                          <a:cs typeface="微软雅黑" panose="020B0503020204020204" charset="-122"/>
                        </a:rPr>
                        <a:t>鼻窦炎</a:t>
                      </a:r>
                      <a:endParaRPr sz="1200" dirty="0">
                        <a:latin typeface="微软雅黑" panose="020B0503020204020204" charset="-122"/>
                        <a:cs typeface="微软雅黑" panose="020B0503020204020204" charset="-122"/>
                      </a:endParaRPr>
                    </a:p>
                  </a:txBody>
                  <a:tcPr marL="0" marR="0" marT="45085" marB="0">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marR="188595" algn="ctr">
                        <a:lnSpc>
                          <a:spcPct val="100000"/>
                        </a:lnSpc>
                        <a:spcBef>
                          <a:spcPts val="355"/>
                        </a:spcBef>
                      </a:pPr>
                      <a:r>
                        <a:rPr sz="1200" spc="-5" dirty="0">
                          <a:latin typeface="Arial" panose="020B0604020202020204"/>
                          <a:cs typeface="Arial" panose="020B0604020202020204"/>
                        </a:rPr>
                        <a:t>23</a:t>
                      </a:r>
                      <a:r>
                        <a:rPr sz="1200" spc="-25" dirty="0">
                          <a:latin typeface="Arial" panose="020B0604020202020204"/>
                          <a:cs typeface="Arial" panose="020B0604020202020204"/>
                        </a:rPr>
                        <a:t> </a:t>
                      </a:r>
                      <a:r>
                        <a:rPr sz="1200" spc="-5" dirty="0">
                          <a:latin typeface="Arial" panose="020B0604020202020204"/>
                          <a:cs typeface="Arial" panose="020B0604020202020204"/>
                        </a:rPr>
                        <a:t>(4.3)</a:t>
                      </a:r>
                      <a:endParaRPr sz="1200" dirty="0">
                        <a:latin typeface="Arial" panose="020B0604020202020204"/>
                        <a:cs typeface="Arial" panose="020B0604020202020204"/>
                      </a:endParaRPr>
                    </a:p>
                  </a:txBody>
                  <a:tcPr marL="0" marR="0" marT="45085" marB="0">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marL="474980">
                        <a:lnSpc>
                          <a:spcPct val="100000"/>
                        </a:lnSpc>
                        <a:spcBef>
                          <a:spcPts val="355"/>
                        </a:spcBef>
                      </a:pPr>
                      <a:r>
                        <a:rPr sz="1200" dirty="0">
                          <a:latin typeface="Arial" panose="020B0604020202020204"/>
                          <a:cs typeface="Arial" panose="020B0604020202020204"/>
                        </a:rPr>
                        <a:t>2</a:t>
                      </a:r>
                      <a:r>
                        <a:rPr sz="1200" spc="-20" dirty="0">
                          <a:latin typeface="Arial" panose="020B0604020202020204"/>
                          <a:cs typeface="Arial" panose="020B0604020202020204"/>
                        </a:rPr>
                        <a:t> </a:t>
                      </a:r>
                      <a:r>
                        <a:rPr sz="1200" spc="-5" dirty="0">
                          <a:latin typeface="Arial" panose="020B0604020202020204"/>
                          <a:cs typeface="Arial" panose="020B0604020202020204"/>
                        </a:rPr>
                        <a:t>(0.4)</a:t>
                      </a:r>
                      <a:endParaRPr sz="1200" dirty="0">
                        <a:latin typeface="Arial" panose="020B0604020202020204"/>
                        <a:cs typeface="Arial" panose="020B0604020202020204"/>
                      </a:endParaRPr>
                    </a:p>
                  </a:txBody>
                  <a:tcPr marL="0" marR="0" marT="45085" marB="0">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marR="489585" algn="r">
                        <a:lnSpc>
                          <a:spcPct val="100000"/>
                        </a:lnSpc>
                        <a:spcBef>
                          <a:spcPts val="355"/>
                        </a:spcBef>
                      </a:pPr>
                      <a:r>
                        <a:rPr sz="1200" dirty="0">
                          <a:latin typeface="Arial" panose="020B0604020202020204"/>
                          <a:cs typeface="Arial" panose="020B0604020202020204"/>
                        </a:rPr>
                        <a:t>0</a:t>
                      </a:r>
                      <a:r>
                        <a:rPr sz="1200" spc="-110" dirty="0">
                          <a:latin typeface="Arial" panose="020B0604020202020204"/>
                          <a:cs typeface="Arial" panose="020B0604020202020204"/>
                        </a:rPr>
                        <a:t> </a:t>
                      </a:r>
                      <a:r>
                        <a:rPr sz="1200" spc="-5" dirty="0">
                          <a:latin typeface="Arial" panose="020B0604020202020204"/>
                          <a:cs typeface="Arial" panose="020B0604020202020204"/>
                        </a:rPr>
                        <a:t>(0.0)</a:t>
                      </a:r>
                      <a:endParaRPr sz="1200" dirty="0">
                        <a:latin typeface="Arial" panose="020B0604020202020204"/>
                        <a:cs typeface="Arial" panose="020B0604020202020204"/>
                      </a:endParaRPr>
                    </a:p>
                  </a:txBody>
                  <a:tcPr marL="0" marR="0" marT="45085" marB="0">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marL="73660" algn="ctr">
                        <a:lnSpc>
                          <a:spcPct val="100000"/>
                        </a:lnSpc>
                        <a:spcBef>
                          <a:spcPts val="355"/>
                        </a:spcBef>
                      </a:pPr>
                      <a:r>
                        <a:rPr sz="1200" dirty="0">
                          <a:latin typeface="Arial" panose="020B0604020202020204"/>
                          <a:cs typeface="Arial" panose="020B0604020202020204"/>
                        </a:rPr>
                        <a:t>5</a:t>
                      </a:r>
                      <a:r>
                        <a:rPr sz="1200" spc="-20" dirty="0">
                          <a:latin typeface="Arial" panose="020B0604020202020204"/>
                          <a:cs typeface="Arial" panose="020B0604020202020204"/>
                        </a:rPr>
                        <a:t> </a:t>
                      </a:r>
                      <a:r>
                        <a:rPr sz="1200" spc="-5" dirty="0">
                          <a:latin typeface="Arial" panose="020B0604020202020204"/>
                          <a:cs typeface="Arial" panose="020B0604020202020204"/>
                        </a:rPr>
                        <a:t>(0.9)</a:t>
                      </a:r>
                      <a:endParaRPr sz="1200" dirty="0">
                        <a:latin typeface="Arial" panose="020B0604020202020204"/>
                        <a:cs typeface="Arial" panose="020B0604020202020204"/>
                      </a:endParaRPr>
                    </a:p>
                  </a:txBody>
                  <a:tcPr marL="0" marR="0" marT="45085" marB="0">
                    <a:lnB w="12700" cap="flat" cmpd="sng" algn="ctr">
                      <a:solidFill>
                        <a:srgbClr val="0070C0"/>
                      </a:solidFill>
                      <a:prstDash val="solid"/>
                      <a:round/>
                      <a:headEnd type="none" w="med" len="med"/>
                      <a:tailEnd type="none" w="med" len="med"/>
                    </a:lnB>
                    <a:solidFill>
                      <a:schemeClr val="accent5">
                        <a:lumMod val="20000"/>
                        <a:lumOff val="80000"/>
                      </a:schemeClr>
                    </a:solidFill>
                  </a:tcPr>
                </a:tc>
              </a:tr>
            </a:tbl>
          </a:graphicData>
        </a:graphic>
      </p:graphicFrame>
      <p:sp>
        <p:nvSpPr>
          <p:cNvPr id="30" name="文本框 29"/>
          <p:cNvSpPr txBox="1"/>
          <p:nvPr/>
        </p:nvSpPr>
        <p:spPr>
          <a:xfrm>
            <a:off x="0" y="6602039"/>
            <a:ext cx="5050971" cy="246221"/>
          </a:xfrm>
          <a:prstGeom prst="rect">
            <a:avLst/>
          </a:prstGeom>
          <a:noFill/>
        </p:spPr>
        <p:txBody>
          <a:bodyPr wrap="square">
            <a:spAutoFit/>
          </a:bodyPr>
          <a:lstStyle/>
          <a:p>
            <a:pPr>
              <a:defRPr/>
            </a:pPr>
            <a:r>
              <a:rPr lang="en-US" altLang="zh-CN" sz="1000" dirty="0" err="1">
                <a:latin typeface="+mn-ea"/>
                <a:cs typeface="+mn-ea"/>
                <a:sym typeface="+mn-lt"/>
              </a:rPr>
              <a:t>Witzens-Harig</a:t>
            </a:r>
            <a:r>
              <a:rPr lang="en-US" altLang="zh-CN" sz="1000" dirty="0">
                <a:latin typeface="+mn-ea"/>
                <a:cs typeface="+mn-ea"/>
                <a:sym typeface="+mn-lt"/>
              </a:rPr>
              <a:t> M, et al. Ann </a:t>
            </a:r>
            <a:r>
              <a:rPr lang="en-US" altLang="zh-CN" sz="1000" dirty="0" err="1">
                <a:latin typeface="+mn-ea"/>
                <a:cs typeface="+mn-ea"/>
                <a:sym typeface="+mn-lt"/>
              </a:rPr>
              <a:t>Hematol</a:t>
            </a:r>
            <a:r>
              <a:rPr lang="en-US" altLang="zh-CN" sz="1000" dirty="0">
                <a:latin typeface="+mn-ea"/>
                <a:cs typeface="+mn-ea"/>
                <a:sym typeface="+mn-lt"/>
              </a:rPr>
              <a:t> 2014; 93(10):1717-1724.</a:t>
            </a:r>
            <a:endParaRPr lang="en-US" altLang="zh-CN" sz="1000" dirty="0">
              <a:latin typeface="+mn-ea"/>
              <a:cs typeface="+mn-ea"/>
              <a:sym typeface="+mn-lt"/>
            </a:endParaRPr>
          </a:p>
        </p:txBody>
      </p:sp>
      <p:sp>
        <p:nvSpPr>
          <p:cNvPr id="31" name="îs1ídè"/>
          <p:cNvSpPr/>
          <p:nvPr/>
        </p:nvSpPr>
        <p:spPr>
          <a:xfrm flipH="1">
            <a:off x="2897023" y="6000563"/>
            <a:ext cx="8336911" cy="624003"/>
          </a:xfrm>
          <a:prstGeom prst="rect">
            <a:avLst/>
          </a:prstGeom>
          <a:solidFill>
            <a:schemeClr val="bg1"/>
          </a:solidFill>
          <a:ln>
            <a:solidFill>
              <a:srgbClr val="0070C0"/>
            </a:solidFill>
          </a:ln>
        </p:spPr>
        <p:txBody>
          <a:bodyPr wrap="square" lIns="191247" tIns="95624" rIns="191247" bIns="95624" anchor="t">
            <a:spAutoFit/>
          </a:bodyPr>
          <a:lstStyle/>
          <a:p>
            <a:pPr marL="285750" indent="-285750" defTabSz="1911350">
              <a:buSzPct val="25000"/>
              <a:buFont typeface="Wingdings" panose="05000000000000000000" pitchFamily="2" charset="2"/>
              <a:buChar char="n"/>
              <a:defRPr/>
            </a:pPr>
            <a:r>
              <a:rPr lang="zh-CN" altLang="en-US" sz="1400" dirty="0">
                <a:solidFill>
                  <a:srgbClr val="000000"/>
                </a:solidFill>
              </a:rPr>
              <a:t>上</a:t>
            </a:r>
            <a:r>
              <a:rPr lang="zh-CN" altLang="en-US" sz="1400" dirty="0" smtClean="0">
                <a:solidFill>
                  <a:srgbClr val="000000"/>
                </a:solidFill>
              </a:rPr>
              <a:t>市近</a:t>
            </a:r>
            <a:r>
              <a:rPr lang="en-US" altLang="zh-CN" sz="1400" dirty="0" smtClean="0">
                <a:solidFill>
                  <a:srgbClr val="000000"/>
                </a:solidFill>
              </a:rPr>
              <a:t>30</a:t>
            </a:r>
            <a:r>
              <a:rPr lang="zh-CN" altLang="en-US" sz="1400" dirty="0">
                <a:solidFill>
                  <a:srgbClr val="000000"/>
                </a:solidFill>
              </a:rPr>
              <a:t>年来，临床广泛使用，未发生重大不良反应事件。</a:t>
            </a:r>
            <a:endParaRPr lang="en-US" altLang="zh-CN" sz="1400" dirty="0">
              <a:solidFill>
                <a:srgbClr val="000000"/>
              </a:solidFill>
            </a:endParaRPr>
          </a:p>
          <a:p>
            <a:pPr marL="285750" indent="-285750" defTabSz="1911350">
              <a:buSzPct val="25000"/>
              <a:buFont typeface="Wingdings" panose="05000000000000000000" pitchFamily="2" charset="2"/>
              <a:buChar char="n"/>
              <a:defRPr/>
            </a:pPr>
            <a:r>
              <a:rPr lang="zh-CN" altLang="en-US" sz="1400" dirty="0">
                <a:solidFill>
                  <a:srgbClr val="000000"/>
                </a:solidFill>
              </a:rPr>
              <a:t>利妥昔单抗为淋巴瘤治疗多药联合方案中重要组成；给药方便；静脉给药患者依从性良好。</a:t>
            </a:r>
            <a:endParaRPr lang="zh-CN" altLang="en-US" sz="14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6"/>
          <p:cNvPicPr>
            <a:picLocks noChangeAspect="1"/>
          </p:cNvPicPr>
          <p:nvPr/>
        </p:nvPicPr>
        <p:blipFill>
          <a:blip r:embed="rId1"/>
          <a:stretch>
            <a:fillRect/>
          </a:stretch>
        </p:blipFill>
        <p:spPr>
          <a:xfrm rot="21600000">
            <a:off x="-14910" y="-57160"/>
            <a:ext cx="12206909" cy="6915160"/>
          </a:xfrm>
          <a:prstGeom prst="rect">
            <a:avLst/>
          </a:prstGeom>
        </p:spPr>
      </p:pic>
      <p:pic>
        <p:nvPicPr>
          <p:cNvPr id="39" name="picture 39"/>
          <p:cNvPicPr>
            <a:picLocks noChangeAspect="1"/>
          </p:cNvPicPr>
          <p:nvPr/>
        </p:nvPicPr>
        <p:blipFill>
          <a:blip r:embed="rId2"/>
          <a:stretch>
            <a:fillRect/>
          </a:stretch>
        </p:blipFill>
        <p:spPr>
          <a:xfrm rot="21600000">
            <a:off x="815984" y="-57161"/>
            <a:ext cx="1367416" cy="2771648"/>
          </a:xfrm>
          <a:prstGeom prst="rect">
            <a:avLst/>
          </a:prstGeom>
        </p:spPr>
      </p:pic>
      <p:pic>
        <p:nvPicPr>
          <p:cNvPr id="40" name="picture 40"/>
          <p:cNvPicPr>
            <a:picLocks noChangeAspect="1"/>
          </p:cNvPicPr>
          <p:nvPr/>
        </p:nvPicPr>
        <p:blipFill>
          <a:blip r:embed="rId3"/>
          <a:stretch>
            <a:fillRect/>
          </a:stretch>
        </p:blipFill>
        <p:spPr>
          <a:xfrm rot="21600000">
            <a:off x="815984" y="2858271"/>
            <a:ext cx="1625598" cy="764988"/>
          </a:xfrm>
          <a:prstGeom prst="rect">
            <a:avLst/>
          </a:prstGeom>
        </p:spPr>
      </p:pic>
      <p:sp>
        <p:nvSpPr>
          <p:cNvPr id="14" name="矩形 13"/>
          <p:cNvSpPr/>
          <p:nvPr/>
        </p:nvSpPr>
        <p:spPr>
          <a:xfrm>
            <a:off x="-1" y="6371353"/>
            <a:ext cx="12162185" cy="507831"/>
          </a:xfrm>
          <a:prstGeom prst="rect">
            <a:avLst/>
          </a:prstGeom>
        </p:spPr>
        <p:txBody>
          <a:bodyPr wrap="square">
            <a:spAutoFit/>
          </a:bodyPr>
          <a:lstStyle/>
          <a:p>
            <a:r>
              <a:rPr lang="en-US" altLang="zh-CN" sz="900" dirty="0">
                <a:latin typeface="+mn-ea"/>
                <a:cs typeface="+mn-ea"/>
                <a:sym typeface="+mn-lt"/>
              </a:rPr>
              <a:t>[1]</a:t>
            </a:r>
            <a:r>
              <a:rPr lang="en-US" altLang="zh-CN" sz="900" dirty="0">
                <a:latin typeface="+mn-ea"/>
                <a:cs typeface="+mn-ea"/>
              </a:rPr>
              <a:t>Edwards JC </a:t>
            </a:r>
            <a:r>
              <a:rPr lang="en-US" altLang="zh-CN" sz="900" dirty="0" err="1">
                <a:latin typeface="+mn-ea"/>
                <a:cs typeface="+mn-ea"/>
              </a:rPr>
              <a:t>et.</a:t>
            </a:r>
            <a:r>
              <a:rPr lang="en-US" altLang="zh-CN" sz="900" dirty="0" err="1">
                <a:latin typeface="+mn-ea"/>
                <a:cs typeface="+mn-ea"/>
                <a:sym typeface="+mn-lt"/>
              </a:rPr>
              <a:t>Efficacy</a:t>
            </a:r>
            <a:r>
              <a:rPr lang="en-US" altLang="zh-CN" sz="900" dirty="0">
                <a:latin typeface="+mn-ea"/>
                <a:cs typeface="+mn-ea"/>
                <a:sym typeface="+mn-lt"/>
              </a:rPr>
              <a:t> of B-cell-targeted therapy with rituximab in patients with rheumatoid </a:t>
            </a:r>
            <a:r>
              <a:rPr lang="en-US" altLang="zh-CN" sz="900" dirty="0" err="1">
                <a:latin typeface="+mn-ea"/>
                <a:cs typeface="+mn-ea"/>
                <a:sym typeface="+mn-lt"/>
              </a:rPr>
              <a:t>arthritis.N</a:t>
            </a:r>
            <a:r>
              <a:rPr lang="en-US" altLang="zh-CN" sz="900" dirty="0">
                <a:latin typeface="+mn-ea"/>
                <a:cs typeface="+mn-ea"/>
                <a:sym typeface="+mn-lt"/>
              </a:rPr>
              <a:t> </a:t>
            </a:r>
            <a:r>
              <a:rPr lang="en-US" altLang="zh-CN" sz="900" dirty="0" err="1">
                <a:latin typeface="+mn-ea"/>
                <a:cs typeface="+mn-ea"/>
                <a:sym typeface="+mn-lt"/>
              </a:rPr>
              <a:t>Engl</a:t>
            </a:r>
            <a:r>
              <a:rPr lang="en-US" altLang="zh-CN" sz="900" dirty="0">
                <a:latin typeface="+mn-ea"/>
                <a:cs typeface="+mn-ea"/>
                <a:sym typeface="+mn-lt"/>
              </a:rPr>
              <a:t> J Med 2004;350:2572-81.</a:t>
            </a:r>
            <a:endParaRPr lang="en-US" altLang="zh-CN" sz="900" dirty="0">
              <a:latin typeface="+mn-ea"/>
              <a:cs typeface="+mn-ea"/>
              <a:sym typeface="+mn-lt"/>
            </a:endParaRPr>
          </a:p>
          <a:p>
            <a:r>
              <a:rPr lang="en-US" altLang="zh-CN" sz="900" dirty="0">
                <a:latin typeface="+mn-ea"/>
                <a:cs typeface="+mn-ea"/>
                <a:sym typeface="+mn-lt"/>
              </a:rPr>
              <a:t>[2]ARTHRITIS &amp; RHEUMATISM </a:t>
            </a:r>
            <a:r>
              <a:rPr lang="nn-NO" altLang="zh-CN" sz="900" dirty="0">
                <a:latin typeface="+mn-ea"/>
                <a:cs typeface="+mn-ea"/>
                <a:sym typeface="+mn-lt"/>
              </a:rPr>
              <a:t>Vol. 54, No. 9, September 2006, pp 2793–2806</a:t>
            </a:r>
            <a:r>
              <a:rPr lang="en-US" altLang="zh-CN" sz="900" dirty="0">
                <a:latin typeface="+mn-ea"/>
                <a:cs typeface="+mn-ea"/>
                <a:sym typeface="+mn-lt"/>
              </a:rPr>
              <a:t>.                                              [3]</a:t>
            </a:r>
            <a:r>
              <a:rPr lang="en-US" altLang="zh-CN" sz="900" dirty="0">
                <a:latin typeface="+mn-ea"/>
              </a:rPr>
              <a:t>2018</a:t>
            </a:r>
            <a:r>
              <a:rPr lang="zh-CN" altLang="en-US" sz="900" dirty="0">
                <a:latin typeface="+mn-ea"/>
              </a:rPr>
              <a:t>年中国类风湿关节炎诊治指南</a:t>
            </a:r>
            <a:endParaRPr lang="en-US" altLang="zh-CN" sz="900" dirty="0">
              <a:latin typeface="+mn-ea"/>
              <a:cs typeface="+mn-ea"/>
              <a:sym typeface="+mn-lt"/>
            </a:endParaRPr>
          </a:p>
          <a:p>
            <a:r>
              <a:rPr lang="en-US" altLang="zh-CN" sz="900" dirty="0">
                <a:latin typeface="+mn-ea"/>
              </a:rPr>
              <a:t>[4]Arthritis &amp; Rheumatology Vol. 73, No. 7, July 2021, pp 1108–1123                                                                [5] . J </a:t>
            </a:r>
            <a:r>
              <a:rPr lang="en-US" altLang="zh-CN" sz="900" dirty="0" err="1">
                <a:latin typeface="+mn-ea"/>
              </a:rPr>
              <a:t>Rheumatol</a:t>
            </a:r>
            <a:r>
              <a:rPr lang="en-US" altLang="zh-CN" sz="900" dirty="0">
                <a:latin typeface="+mn-ea"/>
              </a:rPr>
              <a:t>, 2015,42(11):2012-2022</a:t>
            </a:r>
            <a:endParaRPr lang="zh-CN" altLang="en-US" sz="900" dirty="0">
              <a:latin typeface="+mn-ea"/>
            </a:endParaRPr>
          </a:p>
        </p:txBody>
      </p:sp>
      <p:sp>
        <p:nvSpPr>
          <p:cNvPr id="13" name="文本框 12"/>
          <p:cNvSpPr txBox="1"/>
          <p:nvPr/>
        </p:nvSpPr>
        <p:spPr>
          <a:xfrm>
            <a:off x="230090" y="4719606"/>
            <a:ext cx="2312319" cy="1015663"/>
          </a:xfrm>
          <a:prstGeom prst="rect">
            <a:avLst/>
          </a:prstGeom>
          <a:noFill/>
        </p:spPr>
        <p:txBody>
          <a:bodyPr wrap="square" rtlCol="0">
            <a:spAutoFit/>
          </a:bodyPr>
          <a:lstStyle/>
          <a:p>
            <a:r>
              <a:rPr lang="en-US" altLang="zh-CN" sz="1000" dirty="0"/>
              <a:t>MTX:</a:t>
            </a:r>
            <a:r>
              <a:rPr lang="zh-CN" altLang="en-US" sz="1000" dirty="0"/>
              <a:t>甲氨蝶呤</a:t>
            </a:r>
            <a:endParaRPr lang="en-US" altLang="zh-CN" sz="1000" dirty="0"/>
          </a:p>
          <a:p>
            <a:r>
              <a:rPr lang="en-US" altLang="zh-CN" sz="1000" dirty="0"/>
              <a:t>TNF:</a:t>
            </a:r>
            <a:r>
              <a:rPr lang="zh-CN" altLang="en-US" sz="1000" dirty="0"/>
              <a:t>肿瘤坏死因子</a:t>
            </a:r>
            <a:endParaRPr lang="en-US" altLang="zh-CN" sz="1000" dirty="0"/>
          </a:p>
          <a:p>
            <a:r>
              <a:rPr lang="en-US" altLang="zh-CN" sz="1000" dirty="0"/>
              <a:t>RA:</a:t>
            </a:r>
            <a:r>
              <a:rPr lang="zh-CN" altLang="en-US" sz="1000" dirty="0"/>
              <a:t>类风湿性关节炎</a:t>
            </a:r>
            <a:endParaRPr lang="en-US" altLang="zh-CN" sz="1000" dirty="0"/>
          </a:p>
          <a:p>
            <a:r>
              <a:rPr lang="en-US" altLang="zh-CN" sz="1000" dirty="0"/>
              <a:t>ILD:</a:t>
            </a:r>
            <a:r>
              <a:rPr lang="zh-CN" altLang="en-US" sz="1000" dirty="0"/>
              <a:t>间质性肺病</a:t>
            </a:r>
            <a:endParaRPr lang="en-US" altLang="zh-CN" sz="1000" dirty="0"/>
          </a:p>
          <a:p>
            <a:r>
              <a:rPr lang="en-US" altLang="zh-CN" sz="1000" dirty="0"/>
              <a:t>ACR</a:t>
            </a:r>
            <a:r>
              <a:rPr lang="zh-CN" altLang="en-US" sz="1000" dirty="0"/>
              <a:t>：美国风湿病学会</a:t>
            </a:r>
            <a:endParaRPr lang="en-US" altLang="zh-CN" sz="1000" dirty="0"/>
          </a:p>
          <a:p>
            <a:r>
              <a:rPr lang="en-US" altLang="zh-CN" sz="1000" dirty="0"/>
              <a:t>DMARDs</a:t>
            </a:r>
            <a:r>
              <a:rPr lang="zh-CN" altLang="en-US" sz="1000" dirty="0"/>
              <a:t>：病情缓解抗风湿药</a:t>
            </a:r>
            <a:endParaRPr lang="zh-CN" altLang="en-US" sz="500" dirty="0"/>
          </a:p>
        </p:txBody>
      </p:sp>
      <p:sp>
        <p:nvSpPr>
          <p:cNvPr id="18" name="文本框 17"/>
          <p:cNvSpPr txBox="1"/>
          <p:nvPr/>
        </p:nvSpPr>
        <p:spPr>
          <a:xfrm>
            <a:off x="-169646" y="3710383"/>
            <a:ext cx="2885099" cy="446404"/>
          </a:xfrm>
          <a:prstGeom prst="rect">
            <a:avLst/>
          </a:prstGeom>
          <a:noFill/>
        </p:spPr>
        <p:txBody>
          <a:bodyPr wrap="square" rtlCol="0">
            <a:spAutoFit/>
          </a:bodyPr>
          <a:lstStyle/>
          <a:p>
            <a:pPr algn="r"/>
            <a:r>
              <a:rPr lang="zh-CN" altLang="en-US" sz="2300" dirty="0"/>
              <a:t>类风湿关节炎领域</a:t>
            </a:r>
            <a:endParaRPr lang="zh-CN" altLang="en-US" sz="2300" dirty="0"/>
          </a:p>
        </p:txBody>
      </p:sp>
      <p:sp>
        <p:nvSpPr>
          <p:cNvPr id="22" name="iṣliḓê"/>
          <p:cNvSpPr/>
          <p:nvPr/>
        </p:nvSpPr>
        <p:spPr>
          <a:xfrm>
            <a:off x="2983599" y="613659"/>
            <a:ext cx="9051142" cy="2543437"/>
          </a:xfrm>
          <a:prstGeom prst="roundRect">
            <a:avLst>
              <a:gd name="adj" fmla="val 0"/>
            </a:avLst>
          </a:prstGeom>
          <a:solidFill>
            <a:schemeClr val="accent1">
              <a:alpha val="10000"/>
            </a:schemeClr>
          </a:solidFill>
          <a:ln w="6055" cap="flat">
            <a:solidFill>
              <a:schemeClr val="accent1"/>
            </a:solidFill>
            <a:prstDash val="solid"/>
            <a:miter/>
          </a:ln>
        </p:spPr>
        <p:txBody>
          <a:bodyPr rtlCol="0" anchor="ctr"/>
          <a:lstStyle/>
          <a:p>
            <a:pPr marL="358775" indent="-358775">
              <a:lnSpc>
                <a:spcPct val="150000"/>
              </a:lnSpc>
              <a:buClr>
                <a:schemeClr val="accent1"/>
              </a:buClr>
              <a:buSzPct val="50000"/>
              <a:buFont typeface="Wingdings" panose="05000000000000000000" pitchFamily="2" charset="2"/>
              <a:buChar char="n"/>
            </a:pPr>
            <a:r>
              <a:rPr lang="zh-CN" altLang="en-US" sz="1200" dirty="0"/>
              <a:t>利妥昔单抗单药或联合甲氨蝶呤（</a:t>
            </a:r>
            <a:r>
              <a:rPr lang="en-US" altLang="zh-CN" sz="1200" dirty="0"/>
              <a:t>MTX</a:t>
            </a:r>
            <a:r>
              <a:rPr lang="zh-CN" altLang="en-US" sz="1200" dirty="0"/>
              <a:t>）或联合环磷酰胺与</a:t>
            </a:r>
            <a:r>
              <a:rPr lang="en-US" altLang="zh-CN" sz="1200" dirty="0"/>
              <a:t>MTX</a:t>
            </a:r>
            <a:r>
              <a:rPr lang="zh-CN" altLang="en-US" sz="1200" dirty="0"/>
              <a:t>单药组相比，在</a:t>
            </a:r>
            <a:r>
              <a:rPr lang="en-US" altLang="zh-CN" sz="1200" dirty="0"/>
              <a:t>24</a:t>
            </a:r>
            <a:r>
              <a:rPr lang="zh-CN" altLang="en-US" sz="1200" dirty="0"/>
              <a:t>周和</a:t>
            </a:r>
            <a:r>
              <a:rPr lang="en-US" altLang="zh-CN" sz="1200" dirty="0"/>
              <a:t>48</a:t>
            </a:r>
            <a:r>
              <a:rPr lang="zh-CN" altLang="en-US" sz="1200" dirty="0"/>
              <a:t>周时显著改善类风湿关节炎（</a:t>
            </a:r>
            <a:r>
              <a:rPr lang="en-US" altLang="zh-CN" sz="1200" dirty="0"/>
              <a:t>RA</a:t>
            </a:r>
            <a:r>
              <a:rPr lang="zh-CN" altLang="en-US" sz="1200" dirty="0"/>
              <a:t>）症状</a:t>
            </a:r>
            <a:r>
              <a:rPr lang="en-US" altLang="zh-CN" sz="1200" baseline="30000" dirty="0"/>
              <a:t>[1]</a:t>
            </a:r>
            <a:r>
              <a:rPr lang="zh-CN" altLang="en-US" sz="1200" dirty="0"/>
              <a:t>。</a:t>
            </a:r>
            <a:endParaRPr lang="zh-CN" altLang="en-US" sz="1200" dirty="0"/>
          </a:p>
          <a:p>
            <a:pPr marL="358775" indent="-358775">
              <a:lnSpc>
                <a:spcPct val="150000"/>
              </a:lnSpc>
              <a:buClr>
                <a:schemeClr val="accent1"/>
              </a:buClr>
              <a:buSzPct val="50000"/>
              <a:buFont typeface="Wingdings" panose="05000000000000000000" pitchFamily="2" charset="2"/>
              <a:buChar char="n"/>
            </a:pPr>
            <a:r>
              <a:rPr lang="zh-CN" altLang="en-US" sz="1200" dirty="0"/>
              <a:t>利妥昔单抗加</a:t>
            </a:r>
            <a:r>
              <a:rPr lang="en-US" altLang="zh-CN" sz="1200" dirty="0"/>
              <a:t>MTX</a:t>
            </a:r>
            <a:r>
              <a:rPr lang="zh-CN" altLang="en-US" sz="1200" dirty="0"/>
              <a:t>组对抗</a:t>
            </a:r>
            <a:r>
              <a:rPr lang="en-US" altLang="zh-CN" sz="1200" dirty="0"/>
              <a:t>TNF</a:t>
            </a:r>
            <a:r>
              <a:rPr lang="zh-CN" altLang="en-US" sz="1200" dirty="0"/>
              <a:t>治疗失败的活动性</a:t>
            </a:r>
            <a:r>
              <a:rPr lang="en-US" altLang="zh-CN" sz="1200" dirty="0"/>
              <a:t>RA</a:t>
            </a:r>
            <a:r>
              <a:rPr lang="zh-CN" altLang="en-US" sz="1200" dirty="0"/>
              <a:t>与安慰剂加</a:t>
            </a:r>
            <a:r>
              <a:rPr lang="en-US" altLang="zh-CN" sz="1200" dirty="0"/>
              <a:t>MTX</a:t>
            </a:r>
            <a:r>
              <a:rPr lang="zh-CN" altLang="en-US" sz="1200" dirty="0"/>
              <a:t>组相比，在</a:t>
            </a:r>
            <a:r>
              <a:rPr lang="en-US" altLang="zh-CN" sz="1200" dirty="0"/>
              <a:t>ACR 20, 50,70</a:t>
            </a:r>
            <a:r>
              <a:rPr lang="zh-CN" altLang="en-US" sz="1200" dirty="0"/>
              <a:t>显著改善临床症状，差异有统计学意义；欧洲抗类风湿关节炎联盟评分中度和良好反应的利妥昔单抗组</a:t>
            </a:r>
            <a:r>
              <a:rPr lang="en-US" altLang="zh-CN" sz="1200" dirty="0"/>
              <a:t>(65%)</a:t>
            </a:r>
            <a:r>
              <a:rPr lang="zh-CN" altLang="en-US" sz="1200" dirty="0"/>
              <a:t>与安慰剂组</a:t>
            </a:r>
            <a:r>
              <a:rPr lang="en-US" altLang="zh-CN" sz="1200" dirty="0"/>
              <a:t>(22%)</a:t>
            </a:r>
            <a:r>
              <a:rPr lang="zh-CN" altLang="en-US" sz="1200" dirty="0"/>
              <a:t>比较有显著差异</a:t>
            </a:r>
            <a:r>
              <a:rPr lang="en-US" altLang="zh-CN" sz="1200" baseline="30000" dirty="0"/>
              <a:t>[2] </a:t>
            </a:r>
            <a:r>
              <a:rPr lang="zh-CN" altLang="en-US" sz="1200" dirty="0"/>
              <a:t>。</a:t>
            </a:r>
            <a:endParaRPr lang="en-US" altLang="zh-CN" sz="1200" dirty="0"/>
          </a:p>
          <a:p>
            <a:pPr>
              <a:lnSpc>
                <a:spcPct val="150000"/>
              </a:lnSpc>
              <a:buClr>
                <a:schemeClr val="accent1"/>
              </a:buClr>
              <a:buSzPct val="50000"/>
            </a:pPr>
            <a:r>
              <a:rPr lang="zh-CN" altLang="en-US" sz="1400" b="1" dirty="0">
                <a:solidFill>
                  <a:srgbClr val="0070C0"/>
                </a:solidFill>
              </a:rPr>
              <a:t>疗效优势：</a:t>
            </a:r>
            <a:endParaRPr lang="en-US" altLang="zh-CN" sz="1400" b="1" dirty="0">
              <a:solidFill>
                <a:srgbClr val="0070C0"/>
              </a:solidFill>
            </a:endParaRPr>
          </a:p>
          <a:p>
            <a:pPr marL="358775" indent="-358775">
              <a:lnSpc>
                <a:spcPct val="150000"/>
              </a:lnSpc>
              <a:buClr>
                <a:srgbClr val="0070C0"/>
              </a:buClr>
              <a:buSzPct val="100000"/>
              <a:buFont typeface="+mj-ea"/>
              <a:buAutoNum type="circleNumDbPlain"/>
            </a:pPr>
            <a:r>
              <a:rPr lang="zh-CN" altLang="en-US" sz="1200" dirty="0"/>
              <a:t>经生物制剂</a:t>
            </a:r>
            <a:r>
              <a:rPr lang="en-US" altLang="zh-CN" sz="1200" dirty="0"/>
              <a:t>DMARDs </a:t>
            </a:r>
            <a:r>
              <a:rPr lang="zh-CN" altLang="en-US" sz="1200" dirty="0"/>
              <a:t>或靶向合成 </a:t>
            </a:r>
            <a:r>
              <a:rPr lang="en-US" altLang="zh-CN" sz="1200" dirty="0"/>
              <a:t>DMARDs </a:t>
            </a:r>
            <a:r>
              <a:rPr lang="zh-CN" altLang="en-US" sz="1200" dirty="0"/>
              <a:t>治疗 </a:t>
            </a:r>
            <a:r>
              <a:rPr lang="en-US" altLang="zh-CN" sz="1200" dirty="0"/>
              <a:t>6 </a:t>
            </a:r>
            <a:r>
              <a:rPr lang="zh-CN" altLang="en-US" sz="1200" dirty="0"/>
              <a:t>个月左右可达标；</a:t>
            </a:r>
            <a:endParaRPr lang="zh-CN" altLang="en-US" sz="1200" dirty="0"/>
          </a:p>
          <a:p>
            <a:pPr marL="358775" indent="-358775">
              <a:lnSpc>
                <a:spcPct val="150000"/>
              </a:lnSpc>
              <a:buClr>
                <a:srgbClr val="0070C0"/>
              </a:buClr>
              <a:buSzPct val="100000"/>
              <a:buFont typeface="+mj-ea"/>
              <a:buAutoNum type="circleNumDbPlain"/>
            </a:pPr>
            <a:r>
              <a:rPr lang="zh-CN" altLang="en-US" sz="1200" dirty="0"/>
              <a:t>达标后复发率：不减量</a:t>
            </a:r>
            <a:r>
              <a:rPr lang="en-US" altLang="zh-CN" sz="1200" dirty="0"/>
              <a:t>=</a:t>
            </a:r>
            <a:r>
              <a:rPr lang="zh-CN" altLang="en-US" sz="1200" dirty="0"/>
              <a:t>减量</a:t>
            </a:r>
            <a:r>
              <a:rPr lang="en-US" altLang="zh-CN" sz="1200" dirty="0"/>
              <a:t>&lt;</a:t>
            </a:r>
            <a:r>
              <a:rPr lang="zh-CN" altLang="en-US" sz="1200" dirty="0"/>
              <a:t>直接停药</a:t>
            </a:r>
            <a:endParaRPr lang="zh-CN" altLang="en-US" sz="1200" dirty="0"/>
          </a:p>
          <a:p>
            <a:pPr marL="358775" indent="-358775">
              <a:lnSpc>
                <a:spcPct val="150000"/>
              </a:lnSpc>
              <a:buClr>
                <a:srgbClr val="0070C0"/>
              </a:buClr>
              <a:buSzPct val="100000"/>
              <a:buFont typeface="+mj-ea"/>
              <a:buAutoNum type="circleNumDbPlain"/>
            </a:pPr>
            <a:r>
              <a:rPr lang="zh-CN" altLang="en-US" sz="1200" dirty="0"/>
              <a:t>有</a:t>
            </a:r>
            <a:r>
              <a:rPr lang="en-US" altLang="zh-CN" sz="1200" dirty="0"/>
              <a:t>1/3~1/2</a:t>
            </a:r>
            <a:r>
              <a:rPr lang="zh-CN" altLang="en-US" sz="1200" dirty="0"/>
              <a:t>的</a:t>
            </a:r>
            <a:r>
              <a:rPr lang="en-US" altLang="zh-CN" sz="1200" dirty="0"/>
              <a:t>RA</a:t>
            </a:r>
            <a:r>
              <a:rPr lang="zh-CN" altLang="en-US" sz="1200" dirty="0"/>
              <a:t>患者在停药后</a:t>
            </a:r>
            <a:r>
              <a:rPr lang="en-US" altLang="zh-CN" sz="1200" dirty="0"/>
              <a:t>1</a:t>
            </a:r>
            <a:r>
              <a:rPr lang="zh-CN" altLang="en-US" sz="1200" dirty="0"/>
              <a:t>年内仍处于临床缓解或低疾病活动度</a:t>
            </a:r>
            <a:endParaRPr lang="zh-CN" altLang="en-US" sz="1200" dirty="0"/>
          </a:p>
          <a:p>
            <a:pPr marL="358775" indent="-358775">
              <a:lnSpc>
                <a:spcPct val="150000"/>
              </a:lnSpc>
              <a:buClr>
                <a:srgbClr val="0070C0"/>
              </a:buClr>
              <a:buSzPct val="100000"/>
              <a:buFont typeface="+mj-ea"/>
              <a:buAutoNum type="circleNumDbPlain"/>
            </a:pPr>
            <a:r>
              <a:rPr lang="zh-CN" altLang="en-US" sz="1200" dirty="0"/>
              <a:t>在减量过程中，如</a:t>
            </a:r>
            <a:r>
              <a:rPr lang="en-US" altLang="zh-CN" sz="1200" dirty="0"/>
              <a:t>RA</a:t>
            </a:r>
            <a:r>
              <a:rPr lang="zh-CN" altLang="en-US" sz="1200" dirty="0"/>
              <a:t>患者处于持续临床缓解状态 </a:t>
            </a:r>
            <a:r>
              <a:rPr lang="en-US" altLang="zh-CN" sz="1200" dirty="0"/>
              <a:t>1</a:t>
            </a:r>
            <a:r>
              <a:rPr lang="zh-CN" altLang="en-US" sz="1200" dirty="0"/>
              <a:t>年以上，临床医师和患者可根据实际情况讨论是否停用（</a:t>
            </a:r>
            <a:r>
              <a:rPr lang="en-US" altLang="zh-CN" sz="1200" dirty="0"/>
              <a:t>2C</a:t>
            </a:r>
            <a:r>
              <a:rPr lang="zh-CN" altLang="en-US" sz="1200" dirty="0"/>
              <a:t>）</a:t>
            </a:r>
            <a:endParaRPr lang="zh-CN" altLang="en-US" sz="1200" dirty="0"/>
          </a:p>
        </p:txBody>
      </p:sp>
      <p:sp>
        <p:nvSpPr>
          <p:cNvPr id="23" name="ïślîḋé"/>
          <p:cNvSpPr/>
          <p:nvPr/>
        </p:nvSpPr>
        <p:spPr>
          <a:xfrm>
            <a:off x="2983599" y="285029"/>
            <a:ext cx="1996805" cy="318573"/>
          </a:xfrm>
          <a:prstGeom prst="roundRect">
            <a:avLst>
              <a:gd name="adj" fmla="val 0"/>
            </a:avLst>
          </a:prstGeom>
          <a:solidFill>
            <a:srgbClr val="0070C0"/>
          </a:solidFill>
          <a:ln w="12700" cap="rnd">
            <a:noFill/>
            <a:prstDash val="solid"/>
            <a:round/>
          </a:ln>
          <a:effectLst>
            <a:outerShdw blurRad="254000" dist="127000" algn="ct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18" tIns="45710" rIns="91418" bIns="45710" numCol="1" spcCol="0" rtlCol="0" fromWordArt="0" anchor="ctr" anchorCtr="0" forceAA="0" compatLnSpc="1">
            <a:noAutofit/>
          </a:bodyPr>
          <a:lstStyle/>
          <a:p>
            <a:pPr algn="ctr" defTabSz="914400"/>
            <a:r>
              <a:rPr lang="zh-CN" altLang="en-US" sz="2090" b="1" dirty="0">
                <a:solidFill>
                  <a:srgbClr val="FFFFFF"/>
                </a:solidFill>
              </a:rPr>
              <a:t>临床疗效</a:t>
            </a:r>
            <a:endParaRPr lang="en-US" altLang="zh-CN" sz="2090" b="1" dirty="0">
              <a:solidFill>
                <a:srgbClr val="FFFFFF"/>
              </a:solidFill>
            </a:endParaRPr>
          </a:p>
        </p:txBody>
      </p:sp>
      <p:sp>
        <p:nvSpPr>
          <p:cNvPr id="25" name="ïsḻïḑe"/>
          <p:cNvSpPr/>
          <p:nvPr/>
        </p:nvSpPr>
        <p:spPr>
          <a:xfrm>
            <a:off x="2983599" y="3296166"/>
            <a:ext cx="1996805" cy="318573"/>
          </a:xfrm>
          <a:prstGeom prst="roundRect">
            <a:avLst>
              <a:gd name="adj" fmla="val 0"/>
            </a:avLst>
          </a:prstGeom>
          <a:solidFill>
            <a:schemeClr val="accent4"/>
          </a:solidFill>
          <a:ln w="12700" cap="rnd">
            <a:noFill/>
            <a:prstDash val="solid"/>
            <a:round/>
          </a:ln>
          <a:effectLst>
            <a:outerShdw blurRad="254000" dist="127000" algn="ctr"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8" tIns="45710" rIns="91418" bIns="45710" numCol="1" spcCol="0" rtlCol="0" fromWordArt="0" anchor="ctr" anchorCtr="0" forceAA="0" compatLnSpc="1">
            <a:noAutofit/>
          </a:bodyPr>
          <a:lstStyle/>
          <a:p>
            <a:pPr algn="ctr" defTabSz="914400"/>
            <a:r>
              <a:rPr lang="zh-CN" altLang="en-US" sz="2090" b="1" dirty="0">
                <a:solidFill>
                  <a:srgbClr val="FFFFFF"/>
                </a:solidFill>
              </a:rPr>
              <a:t>指南推荐</a:t>
            </a:r>
            <a:endParaRPr lang="en-US" altLang="zh-CN" sz="2090" b="1" dirty="0">
              <a:solidFill>
                <a:srgbClr val="FFFFFF"/>
              </a:solidFill>
            </a:endParaRPr>
          </a:p>
        </p:txBody>
      </p:sp>
      <p:grpSp>
        <p:nvGrpSpPr>
          <p:cNvPr id="17" name="组合 16"/>
          <p:cNvGrpSpPr/>
          <p:nvPr/>
        </p:nvGrpSpPr>
        <p:grpSpPr>
          <a:xfrm>
            <a:off x="4387" y="4174355"/>
            <a:ext cx="2695278" cy="189241"/>
            <a:chOff x="2328721" y="2112915"/>
            <a:chExt cx="1288680" cy="90481"/>
          </a:xfrm>
        </p:grpSpPr>
        <p:sp>
          <p:nvSpPr>
            <p:cNvPr id="26" name="ísḻíḑe"/>
            <p:cNvSpPr txBox="1"/>
            <p:nvPr/>
          </p:nvSpPr>
          <p:spPr>
            <a:xfrm>
              <a:off x="3526920" y="2112915"/>
              <a:ext cx="90481" cy="90481"/>
            </a:xfrm>
            <a:prstGeom prst="roundRect">
              <a:avLst>
                <a:gd name="adj" fmla="val 50000"/>
              </a:avLst>
            </a:prstGeom>
            <a:solidFill>
              <a:schemeClr val="accent1"/>
            </a:solidFill>
            <a:ln>
              <a:noFill/>
            </a:ln>
          </p:spPr>
          <p:txBody>
            <a:bodyPr wrap="none" lIns="91418" tIns="45710" rIns="91418" bIns="4571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kumimoji="1" lang="zh-CN" altLang="en-US" sz="3200" b="1" dirty="0">
                <a:solidFill>
                  <a:schemeClr val="accent1"/>
                </a:solidFill>
              </a:endParaRPr>
            </a:p>
          </p:txBody>
        </p:sp>
        <p:cxnSp>
          <p:nvCxnSpPr>
            <p:cNvPr id="27" name="iSlidè"/>
            <p:cNvCxnSpPr>
              <a:endCxn id="26" idx="1"/>
            </p:cNvCxnSpPr>
            <p:nvPr/>
          </p:nvCxnSpPr>
          <p:spPr>
            <a:xfrm flipV="1">
              <a:off x="2328721" y="2158156"/>
              <a:ext cx="11981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2" name="表格 2"/>
          <p:cNvGraphicFramePr>
            <a:graphicFrameLocks noGrp="1"/>
          </p:cNvGraphicFramePr>
          <p:nvPr/>
        </p:nvGraphicFramePr>
        <p:xfrm>
          <a:off x="2983599" y="3638113"/>
          <a:ext cx="9027997" cy="2733240"/>
        </p:xfrm>
        <a:graphic>
          <a:graphicData uri="http://schemas.openxmlformats.org/drawingml/2006/table">
            <a:tbl>
              <a:tblPr firstRow="1" bandRow="1">
                <a:tableStyleId>{ED083AE6-46FA-4A59-8FB0-9F97EB10719F}</a:tableStyleId>
              </a:tblPr>
              <a:tblGrid>
                <a:gridCol w="2167521"/>
                <a:gridCol w="5892800"/>
                <a:gridCol w="967676"/>
              </a:tblGrid>
              <a:tr h="313613">
                <a:tc>
                  <a:txBody>
                    <a:bodyPr/>
                    <a:lstStyle/>
                    <a:p>
                      <a:pPr algn="ctr">
                        <a:lnSpc>
                          <a:spcPct val="100000"/>
                        </a:lnSpc>
                      </a:pPr>
                      <a:r>
                        <a:rPr lang="zh-CN" altLang="en-US" sz="1400" dirty="0">
                          <a:latin typeface="+mn-ea"/>
                          <a:ea typeface="+mn-ea"/>
                        </a:rPr>
                        <a:t>指南名称</a:t>
                      </a:r>
                      <a:endParaRPr lang="zh-CN" altLang="en-US" sz="1400" dirty="0">
                        <a:latin typeface="+mn-ea"/>
                        <a:ea typeface="+mn-ea"/>
                      </a:endParaRPr>
                    </a:p>
                  </a:txBody>
                  <a:tcPr anchor="ctr"/>
                </a:tc>
                <a:tc>
                  <a:txBody>
                    <a:bodyPr/>
                    <a:lstStyle/>
                    <a:p>
                      <a:pPr algn="ctr">
                        <a:lnSpc>
                          <a:spcPct val="100000"/>
                        </a:lnSpc>
                      </a:pPr>
                      <a:r>
                        <a:rPr lang="zh-CN" altLang="en-US" sz="1400" dirty="0">
                          <a:latin typeface="+mn-ea"/>
                          <a:ea typeface="+mn-ea"/>
                        </a:rPr>
                        <a:t>推荐意见</a:t>
                      </a:r>
                      <a:endParaRPr lang="zh-CN" altLang="en-US" sz="1400" dirty="0">
                        <a:latin typeface="+mn-ea"/>
                        <a:ea typeface="+mn-ea"/>
                      </a:endParaRPr>
                    </a:p>
                  </a:txBody>
                  <a:tcPr anchor="ctr"/>
                </a:tc>
                <a:tc>
                  <a:txBody>
                    <a:bodyPr/>
                    <a:lstStyle/>
                    <a:p>
                      <a:pPr algn="ctr">
                        <a:lnSpc>
                          <a:spcPct val="100000"/>
                        </a:lnSpc>
                      </a:pPr>
                      <a:r>
                        <a:rPr lang="zh-CN" altLang="en-US" sz="1400" dirty="0">
                          <a:latin typeface="+mn-ea"/>
                          <a:ea typeface="+mn-ea"/>
                        </a:rPr>
                        <a:t>推荐等级</a:t>
                      </a:r>
                      <a:endParaRPr lang="zh-CN" altLang="en-US" sz="1400" dirty="0">
                        <a:latin typeface="+mn-ea"/>
                        <a:ea typeface="+mn-ea"/>
                      </a:endParaRPr>
                    </a:p>
                  </a:txBody>
                  <a:tcPr anchor="ctr"/>
                </a:tc>
              </a:tr>
              <a:tr h="658586">
                <a:tc>
                  <a:txBody>
                    <a:bodyPr/>
                    <a:lstStyle/>
                    <a:p>
                      <a:pPr algn="l">
                        <a:lnSpc>
                          <a:spcPct val="100000"/>
                        </a:lnSpc>
                      </a:pPr>
                      <a:r>
                        <a:rPr lang="en-US" altLang="zh-CN" sz="1200" dirty="0">
                          <a:latin typeface="+mn-ea"/>
                          <a:ea typeface="+mn-ea"/>
                        </a:rPr>
                        <a:t>2018</a:t>
                      </a:r>
                      <a:endParaRPr lang="en-US" altLang="zh-CN" sz="1200" dirty="0">
                        <a:latin typeface="+mn-ea"/>
                        <a:ea typeface="+mn-ea"/>
                      </a:endParaRPr>
                    </a:p>
                    <a:p>
                      <a:pPr algn="l">
                        <a:lnSpc>
                          <a:spcPct val="100000"/>
                        </a:lnSpc>
                      </a:pPr>
                      <a:r>
                        <a:rPr lang="zh-CN" altLang="en-US" sz="1200" dirty="0">
                          <a:latin typeface="+mn-ea"/>
                          <a:ea typeface="+mn-ea"/>
                        </a:rPr>
                        <a:t>中国类风湿关节炎诊治指南</a:t>
                      </a:r>
                      <a:r>
                        <a:rPr lang="en-US" altLang="zh-CN" sz="1200" baseline="30000" dirty="0">
                          <a:latin typeface="+mn-ea"/>
                          <a:ea typeface="+mn-ea"/>
                        </a:rPr>
                        <a:t>[3]</a:t>
                      </a:r>
                      <a:endParaRPr lang="zh-CN" altLang="en-US" sz="1200" baseline="30000" dirty="0">
                        <a:latin typeface="+mn-ea"/>
                        <a:ea typeface="+mn-ea"/>
                      </a:endParaRPr>
                    </a:p>
                  </a:txBody>
                  <a:tcPr anchor="ctr"/>
                </a:tc>
                <a:tc>
                  <a:txBody>
                    <a:bodyPr/>
                    <a:lstStyle/>
                    <a:p>
                      <a:pPr algn="l">
                        <a:lnSpc>
                          <a:spcPct val="100000"/>
                        </a:lnSpc>
                      </a:pPr>
                      <a:r>
                        <a:rPr lang="zh-CN" altLang="en-US" sz="1200" dirty="0">
                          <a:latin typeface="+mn-ea"/>
                          <a:ea typeface="+mn-ea"/>
                        </a:rPr>
                        <a:t>推荐意见</a:t>
                      </a:r>
                      <a:r>
                        <a:rPr lang="en-US" altLang="zh-CN" sz="1200" dirty="0">
                          <a:latin typeface="+mn-ea"/>
                          <a:ea typeface="+mn-ea"/>
                        </a:rPr>
                        <a:t>7</a:t>
                      </a:r>
                      <a:r>
                        <a:rPr lang="zh-CN" altLang="en-US" sz="1200" dirty="0">
                          <a:latin typeface="+mn-ea"/>
                          <a:ea typeface="+mn-ea"/>
                        </a:rPr>
                        <a:t>：单一传统合成</a:t>
                      </a:r>
                      <a:r>
                        <a:rPr lang="en-US" altLang="zh-CN" sz="1200" dirty="0">
                          <a:latin typeface="+mn-ea"/>
                          <a:ea typeface="+mn-ea"/>
                        </a:rPr>
                        <a:t>DMARDs</a:t>
                      </a:r>
                      <a:r>
                        <a:rPr lang="zh-CN" altLang="en-US" sz="1200" dirty="0">
                          <a:latin typeface="+mn-ea"/>
                          <a:ea typeface="+mn-ea"/>
                        </a:rPr>
                        <a:t>治疗未达标时，建议联合另一种或两种传统合成</a:t>
                      </a:r>
                      <a:r>
                        <a:rPr lang="en-US" altLang="zh-CN" sz="1200" dirty="0">
                          <a:latin typeface="+mn-ea"/>
                          <a:ea typeface="+mn-ea"/>
                        </a:rPr>
                        <a:t>DMARDs</a:t>
                      </a:r>
                      <a:r>
                        <a:rPr lang="zh-CN" altLang="en-US" sz="1200" dirty="0">
                          <a:latin typeface="+mn-ea"/>
                          <a:ea typeface="+mn-ea"/>
                        </a:rPr>
                        <a:t>进行治疗；或一种传统合成 </a:t>
                      </a:r>
                      <a:r>
                        <a:rPr lang="en-US" altLang="zh-CN" sz="1200" dirty="0">
                          <a:latin typeface="+mn-ea"/>
                          <a:ea typeface="+mn-ea"/>
                        </a:rPr>
                        <a:t>DMARDs </a:t>
                      </a:r>
                      <a:r>
                        <a:rPr lang="zh-CN" altLang="en-US" sz="1200" dirty="0">
                          <a:latin typeface="+mn-ea"/>
                          <a:ea typeface="+mn-ea"/>
                        </a:rPr>
                        <a:t>联合一种</a:t>
                      </a:r>
                      <a:r>
                        <a:rPr lang="zh-CN" altLang="en-US" sz="1200" dirty="0">
                          <a:solidFill>
                            <a:srgbClr val="FF0000"/>
                          </a:solidFill>
                          <a:latin typeface="+mn-ea"/>
                          <a:ea typeface="+mn-ea"/>
                        </a:rPr>
                        <a:t>生物制剂 </a:t>
                      </a:r>
                      <a:r>
                        <a:rPr lang="en-US" altLang="zh-CN" sz="1200" dirty="0">
                          <a:solidFill>
                            <a:srgbClr val="FF0000"/>
                          </a:solidFill>
                          <a:latin typeface="+mn-ea"/>
                          <a:ea typeface="+mn-ea"/>
                        </a:rPr>
                        <a:t>DMARDs </a:t>
                      </a:r>
                      <a:r>
                        <a:rPr lang="zh-CN" altLang="en-US" sz="1200" dirty="0">
                          <a:latin typeface="+mn-ea"/>
                          <a:ea typeface="+mn-ea"/>
                        </a:rPr>
                        <a:t>进行治疗；或一种传统合成 </a:t>
                      </a:r>
                      <a:r>
                        <a:rPr lang="en-US" altLang="zh-CN" sz="1200" dirty="0">
                          <a:latin typeface="+mn-ea"/>
                          <a:ea typeface="+mn-ea"/>
                        </a:rPr>
                        <a:t>DMARDs </a:t>
                      </a:r>
                      <a:r>
                        <a:rPr lang="zh-CN" altLang="en-US" sz="1200" dirty="0">
                          <a:latin typeface="+mn-ea"/>
                          <a:ea typeface="+mn-ea"/>
                        </a:rPr>
                        <a:t>联合一种靶向合成</a:t>
                      </a:r>
                      <a:r>
                        <a:rPr lang="en-US" altLang="zh-CN" sz="1200" dirty="0">
                          <a:latin typeface="+mn-ea"/>
                          <a:ea typeface="+mn-ea"/>
                        </a:rPr>
                        <a:t>DMARDs</a:t>
                      </a:r>
                      <a:r>
                        <a:rPr lang="zh-CN" altLang="en-US" sz="1200" dirty="0">
                          <a:latin typeface="+mn-ea"/>
                          <a:ea typeface="+mn-ea"/>
                        </a:rPr>
                        <a:t>进行治疗</a:t>
                      </a:r>
                      <a:endParaRPr lang="zh-CN" altLang="en-US" sz="1200" dirty="0">
                        <a:latin typeface="+mn-ea"/>
                        <a:ea typeface="+mn-ea"/>
                      </a:endParaRPr>
                    </a:p>
                  </a:txBody>
                  <a:tcPr anchor="ctr"/>
                </a:tc>
                <a:tc>
                  <a:txBody>
                    <a:bodyPr/>
                    <a:lstStyle/>
                    <a:p>
                      <a:pPr algn="ctr">
                        <a:lnSpc>
                          <a:spcPct val="100000"/>
                        </a:lnSpc>
                      </a:pPr>
                      <a:r>
                        <a:rPr lang="en-US" altLang="zh-CN" sz="1200" dirty="0">
                          <a:latin typeface="+mn-ea"/>
                          <a:ea typeface="+mn-ea"/>
                        </a:rPr>
                        <a:t>2B </a:t>
                      </a:r>
                      <a:endParaRPr lang="zh-CN" altLang="en-US" sz="1200" dirty="0">
                        <a:latin typeface="+mn-ea"/>
                        <a:ea typeface="+mn-ea"/>
                      </a:endParaRPr>
                    </a:p>
                  </a:txBody>
                  <a:tcPr anchor="ctr"/>
                </a:tc>
              </a:tr>
              <a:tr h="835884">
                <a:tc>
                  <a:txBody>
                    <a:bodyPr/>
                    <a:lstStyle/>
                    <a:p>
                      <a:pPr algn="l">
                        <a:lnSpc>
                          <a:spcPct val="100000"/>
                        </a:lnSpc>
                      </a:pPr>
                      <a:r>
                        <a:rPr lang="en-US" altLang="zh-CN" sz="1200" dirty="0">
                          <a:solidFill>
                            <a:schemeClr val="tx1"/>
                          </a:solidFill>
                          <a:latin typeface="+mn-ea"/>
                          <a:ea typeface="+mn-ea"/>
                        </a:rPr>
                        <a:t>2019</a:t>
                      </a:r>
                      <a:endParaRPr lang="en-US" altLang="zh-CN" sz="1200" dirty="0">
                        <a:solidFill>
                          <a:schemeClr val="tx1"/>
                        </a:solidFill>
                        <a:latin typeface="+mn-ea"/>
                        <a:ea typeface="+mn-ea"/>
                      </a:endParaRPr>
                    </a:p>
                    <a:p>
                      <a:pPr algn="l">
                        <a:lnSpc>
                          <a:spcPct val="100000"/>
                        </a:lnSpc>
                      </a:pPr>
                      <a:r>
                        <a:rPr lang="zh-CN" altLang="en-US" sz="1200" dirty="0">
                          <a:solidFill>
                            <a:schemeClr val="tx1"/>
                          </a:solidFill>
                          <a:latin typeface="+mn-ea"/>
                          <a:ea typeface="+mn-ea"/>
                        </a:rPr>
                        <a:t>欧洲抗风湿病联盟</a:t>
                      </a:r>
                      <a:r>
                        <a:rPr lang="en-US" altLang="zh-CN" sz="1200" dirty="0">
                          <a:solidFill>
                            <a:schemeClr val="tx1"/>
                          </a:solidFill>
                          <a:latin typeface="+mn-ea"/>
                          <a:ea typeface="+mn-ea"/>
                        </a:rPr>
                        <a:t>(EULAR)</a:t>
                      </a:r>
                      <a:endParaRPr lang="en-US" altLang="zh-CN" sz="1200" dirty="0">
                        <a:solidFill>
                          <a:schemeClr val="tx1"/>
                        </a:solidFill>
                        <a:latin typeface="+mn-ea"/>
                        <a:ea typeface="+mn-ea"/>
                      </a:endParaRPr>
                    </a:p>
                    <a:p>
                      <a:pPr algn="l">
                        <a:lnSpc>
                          <a:spcPct val="100000"/>
                        </a:lnSpc>
                      </a:pPr>
                      <a:r>
                        <a:rPr lang="zh-CN" altLang="en-US" sz="1200" dirty="0">
                          <a:solidFill>
                            <a:schemeClr val="tx1"/>
                          </a:solidFill>
                          <a:latin typeface="+mn-ea"/>
                          <a:ea typeface="+mn-ea"/>
                        </a:rPr>
                        <a:t>更新类风湿关节炎管理建议</a:t>
                      </a:r>
                      <a:r>
                        <a:rPr lang="en-US" altLang="zh-CN" sz="1200" baseline="30000" dirty="0">
                          <a:solidFill>
                            <a:schemeClr val="tx1"/>
                          </a:solidFill>
                          <a:latin typeface="+mn-ea"/>
                          <a:ea typeface="+mn-ea"/>
                        </a:rPr>
                        <a:t>[6]</a:t>
                      </a:r>
                      <a:endParaRPr lang="zh-CN" altLang="en-US" sz="1200" baseline="30000" dirty="0">
                        <a:solidFill>
                          <a:schemeClr val="tx1"/>
                        </a:solidFill>
                        <a:latin typeface="+mn-ea"/>
                        <a:ea typeface="+mn-ea"/>
                      </a:endParaRPr>
                    </a:p>
                  </a:txBody>
                  <a:tcPr anchor="ctr"/>
                </a:tc>
                <a:tc>
                  <a:txBody>
                    <a:bodyPr/>
                    <a:lstStyle/>
                    <a:p>
                      <a:pPr algn="l">
                        <a:lnSpc>
                          <a:spcPct val="100000"/>
                        </a:lnSpc>
                      </a:pPr>
                      <a:r>
                        <a:rPr lang="zh-CN" altLang="en-US" sz="1200" dirty="0">
                          <a:solidFill>
                            <a:schemeClr val="tx1"/>
                          </a:solidFill>
                          <a:latin typeface="+mn-ea"/>
                          <a:ea typeface="+mn-ea"/>
                        </a:rPr>
                        <a:t>如果第一个</a:t>
                      </a:r>
                      <a:r>
                        <a:rPr lang="en-US" altLang="zh-CN" sz="1200" dirty="0" err="1">
                          <a:solidFill>
                            <a:schemeClr val="tx1"/>
                          </a:solidFill>
                          <a:latin typeface="+mn-ea"/>
                          <a:ea typeface="+mn-ea"/>
                        </a:rPr>
                        <a:t>csDMARD</a:t>
                      </a:r>
                      <a:r>
                        <a:rPr lang="zh-CN" altLang="en-US" sz="1200" dirty="0">
                          <a:solidFill>
                            <a:schemeClr val="tx1"/>
                          </a:solidFill>
                          <a:latin typeface="+mn-ea"/>
                          <a:ea typeface="+mn-ea"/>
                        </a:rPr>
                        <a:t>策略未达到治疗目标，当存在不良预后因素时，应添加</a:t>
                      </a:r>
                      <a:r>
                        <a:rPr lang="en-US" altLang="zh-CN" sz="1200" dirty="0" err="1">
                          <a:solidFill>
                            <a:schemeClr val="tx1"/>
                          </a:solidFill>
                          <a:latin typeface="+mn-ea"/>
                          <a:ea typeface="+mn-ea"/>
                        </a:rPr>
                        <a:t>bDMARD</a:t>
                      </a:r>
                      <a:r>
                        <a:rPr lang="zh-CN" altLang="en-US" sz="1200" dirty="0">
                          <a:solidFill>
                            <a:schemeClr val="tx1"/>
                          </a:solidFill>
                          <a:latin typeface="+mn-ea"/>
                          <a:ea typeface="+mn-ea"/>
                        </a:rPr>
                        <a:t>（阿巴西普、</a:t>
                      </a:r>
                      <a:r>
                        <a:rPr lang="zh-CN" altLang="en-US" sz="1200" dirty="0">
                          <a:solidFill>
                            <a:srgbClr val="FF0000"/>
                          </a:solidFill>
                          <a:latin typeface="+mn-ea"/>
                          <a:ea typeface="+mn-ea"/>
                        </a:rPr>
                        <a:t>利妥昔单抗</a:t>
                      </a:r>
                      <a:r>
                        <a:rPr lang="zh-CN" altLang="en-US" sz="1200" dirty="0">
                          <a:solidFill>
                            <a:schemeClr val="tx1"/>
                          </a:solidFill>
                          <a:latin typeface="+mn-ea"/>
                          <a:ea typeface="+mn-ea"/>
                        </a:rPr>
                        <a:t>、</a:t>
                      </a:r>
                      <a:r>
                        <a:rPr lang="en-US" altLang="zh-CN" sz="1200" dirty="0">
                          <a:solidFill>
                            <a:schemeClr val="tx1"/>
                          </a:solidFill>
                          <a:latin typeface="+mn-ea"/>
                          <a:ea typeface="+mn-ea"/>
                        </a:rPr>
                        <a:t>Sarilumab</a:t>
                      </a:r>
                      <a:r>
                        <a:rPr lang="zh-CN" altLang="en-US" sz="1200" dirty="0">
                          <a:solidFill>
                            <a:schemeClr val="tx1"/>
                          </a:solidFill>
                          <a:latin typeface="+mn-ea"/>
                          <a:ea typeface="+mn-ea"/>
                        </a:rPr>
                        <a:t>、托珠单抗和 </a:t>
                      </a:r>
                      <a:r>
                        <a:rPr lang="en-US" altLang="zh-CN" sz="1200" dirty="0">
                          <a:solidFill>
                            <a:schemeClr val="tx1"/>
                          </a:solidFill>
                          <a:latin typeface="+mn-ea"/>
                          <a:ea typeface="+mn-ea"/>
                        </a:rPr>
                        <a:t>TNF </a:t>
                      </a:r>
                      <a:r>
                        <a:rPr lang="zh-CN" altLang="en-US" sz="1200" dirty="0">
                          <a:solidFill>
                            <a:schemeClr val="tx1"/>
                          </a:solidFill>
                          <a:latin typeface="+mn-ea"/>
                          <a:ea typeface="+mn-ea"/>
                        </a:rPr>
                        <a:t>抑制剂）或</a:t>
                      </a:r>
                      <a:r>
                        <a:rPr lang="en-US" altLang="zh-CN" sz="1200" dirty="0" err="1">
                          <a:solidFill>
                            <a:schemeClr val="tx1"/>
                          </a:solidFill>
                          <a:latin typeface="+mn-ea"/>
                          <a:ea typeface="+mn-ea"/>
                        </a:rPr>
                        <a:t>tsDMARD</a:t>
                      </a:r>
                      <a:r>
                        <a:rPr lang="zh-CN" altLang="en-US" sz="1200" dirty="0">
                          <a:solidFill>
                            <a:schemeClr val="tx1"/>
                          </a:solidFill>
                          <a:latin typeface="+mn-ea"/>
                          <a:ea typeface="+mn-ea"/>
                        </a:rPr>
                        <a:t>。</a:t>
                      </a:r>
                      <a:endParaRPr lang="en-US" altLang="zh-CN" sz="1200" dirty="0">
                        <a:solidFill>
                          <a:schemeClr val="tx1"/>
                        </a:solidFill>
                        <a:latin typeface="+mn-ea"/>
                        <a:ea typeface="+mn-ea"/>
                      </a:endParaRPr>
                    </a:p>
                  </a:txBody>
                  <a:tcPr anchor="ctr"/>
                </a:tc>
                <a:tc>
                  <a:txBody>
                    <a:bodyPr/>
                    <a:lstStyle/>
                    <a:p>
                      <a:pPr algn="ctr">
                        <a:lnSpc>
                          <a:spcPct val="100000"/>
                        </a:lnSpc>
                      </a:pPr>
                      <a:r>
                        <a:rPr lang="en-US" altLang="zh-CN" sz="1200" dirty="0">
                          <a:solidFill>
                            <a:schemeClr val="tx1"/>
                          </a:solidFill>
                          <a:latin typeface="+mn-ea"/>
                          <a:ea typeface="+mn-ea"/>
                        </a:rPr>
                        <a:t> 1a</a:t>
                      </a:r>
                      <a:endParaRPr lang="zh-CN" altLang="en-US" sz="1200" dirty="0">
                        <a:solidFill>
                          <a:schemeClr val="tx1"/>
                        </a:solidFill>
                        <a:latin typeface="+mn-ea"/>
                        <a:ea typeface="+mn-ea"/>
                      </a:endParaRPr>
                    </a:p>
                  </a:txBody>
                  <a:tcPr anchor="ctr"/>
                </a:tc>
              </a:tr>
              <a:tr h="925157">
                <a:tc>
                  <a:txBody>
                    <a:bodyPr/>
                    <a:lstStyle/>
                    <a:p>
                      <a:pPr algn="l">
                        <a:lnSpc>
                          <a:spcPct val="100000"/>
                        </a:lnSpc>
                      </a:pPr>
                      <a:r>
                        <a:rPr lang="en-US" altLang="zh-CN" sz="1200" dirty="0">
                          <a:solidFill>
                            <a:schemeClr val="tx1"/>
                          </a:solidFill>
                          <a:latin typeface="+mn-ea"/>
                          <a:ea typeface="+mn-ea"/>
                        </a:rPr>
                        <a:t>2021</a:t>
                      </a:r>
                      <a:endParaRPr lang="en-US" altLang="zh-CN" sz="1200" dirty="0">
                        <a:solidFill>
                          <a:schemeClr val="tx1"/>
                        </a:solidFill>
                        <a:latin typeface="+mn-ea"/>
                        <a:ea typeface="+mn-ea"/>
                      </a:endParaRPr>
                    </a:p>
                    <a:p>
                      <a:pPr algn="l">
                        <a:lnSpc>
                          <a:spcPct val="100000"/>
                        </a:lnSpc>
                      </a:pPr>
                      <a:r>
                        <a:rPr lang="zh-CN" altLang="en-US" sz="1200" dirty="0">
                          <a:solidFill>
                            <a:schemeClr val="tx1"/>
                          </a:solidFill>
                          <a:latin typeface="+mn-ea"/>
                          <a:ea typeface="+mn-ea"/>
                        </a:rPr>
                        <a:t>美国风湿病学会</a:t>
                      </a:r>
                      <a:r>
                        <a:rPr lang="en-US" altLang="zh-CN" sz="1200" dirty="0">
                          <a:solidFill>
                            <a:schemeClr val="tx1"/>
                          </a:solidFill>
                          <a:latin typeface="+mn-ea"/>
                          <a:ea typeface="+mn-ea"/>
                        </a:rPr>
                        <a:t>(ACR) </a:t>
                      </a:r>
                      <a:endParaRPr lang="en-US" altLang="zh-CN" sz="1200" dirty="0">
                        <a:solidFill>
                          <a:schemeClr val="tx1"/>
                        </a:solidFill>
                        <a:latin typeface="+mn-ea"/>
                        <a:ea typeface="+mn-ea"/>
                      </a:endParaRPr>
                    </a:p>
                    <a:p>
                      <a:pPr algn="l">
                        <a:lnSpc>
                          <a:spcPct val="100000"/>
                        </a:lnSpc>
                      </a:pPr>
                      <a:r>
                        <a:rPr lang="zh-CN" altLang="en-US" sz="1200" dirty="0">
                          <a:solidFill>
                            <a:schemeClr val="tx1"/>
                          </a:solidFill>
                          <a:latin typeface="+mn-ea"/>
                          <a:ea typeface="+mn-ea"/>
                        </a:rPr>
                        <a:t>类风湿关节炎治疗指南</a:t>
                      </a:r>
                      <a:r>
                        <a:rPr lang="en-US" altLang="zh-CN" sz="1200" baseline="30000" dirty="0">
                          <a:solidFill>
                            <a:schemeClr val="tx1"/>
                          </a:solidFill>
                          <a:latin typeface="+mn-ea"/>
                          <a:ea typeface="+mn-ea"/>
                        </a:rPr>
                        <a:t>[4]</a:t>
                      </a:r>
                      <a:endParaRPr lang="zh-CN" altLang="en-US" sz="1200" baseline="30000" dirty="0">
                        <a:solidFill>
                          <a:schemeClr val="tx1"/>
                        </a:solidFill>
                        <a:latin typeface="+mn-ea"/>
                        <a:ea typeface="+mn-ea"/>
                      </a:endParaRPr>
                    </a:p>
                  </a:txBody>
                  <a:tcPr anchor="ctr"/>
                </a:tc>
                <a:tc>
                  <a:txBody>
                    <a:bodyPr/>
                    <a:lstStyle/>
                    <a:p>
                      <a:pPr marL="0" indent="0" algn="l" defTabSz="914400" rtl="0" eaLnBrk="1" latinLnBrk="0" hangingPunct="1">
                        <a:lnSpc>
                          <a:spcPct val="100000"/>
                        </a:lnSpc>
                        <a:spcBef>
                          <a:spcPts val="600"/>
                        </a:spcBef>
                        <a:buFont typeface="Wingdings" panose="05000000000000000000" pitchFamily="2" charset="2"/>
                        <a:buNone/>
                      </a:pPr>
                      <a:r>
                        <a:rPr lang="en-US" altLang="zh-CN" sz="1200" kern="1200" dirty="0">
                          <a:solidFill>
                            <a:schemeClr val="tx1"/>
                          </a:solidFill>
                          <a:latin typeface="+mn-ea"/>
                          <a:ea typeface="+mn-ea"/>
                          <a:cs typeface="+mn-cs"/>
                          <a:sym typeface="微软雅黑" panose="020B0503020204020204" charset="-122"/>
                        </a:rPr>
                        <a:t>1.</a:t>
                      </a:r>
                      <a:r>
                        <a:rPr lang="zh-CN" altLang="en-US" sz="1200" kern="1200" dirty="0">
                          <a:solidFill>
                            <a:schemeClr val="tx1"/>
                          </a:solidFill>
                          <a:latin typeface="+mn-ea"/>
                          <a:ea typeface="+mn-ea"/>
                          <a:cs typeface="+mn-cs"/>
                          <a:sym typeface="微软雅黑" panose="020B0503020204020204" charset="-122"/>
                        </a:rPr>
                        <a:t>对于先前患有淋巴增生性疾病的患者，利妥昔单抗是一种经批准的治疗方法，并且具有中度至高度疾病活动性的患者，有条件地</a:t>
                      </a:r>
                      <a:r>
                        <a:rPr lang="zh-CN" altLang="en-US" sz="1200" kern="1200" dirty="0">
                          <a:solidFill>
                            <a:srgbClr val="FF0000"/>
                          </a:solidFill>
                          <a:latin typeface="+mn-ea"/>
                          <a:ea typeface="+mn-ea"/>
                          <a:cs typeface="+mn-cs"/>
                          <a:sym typeface="微软雅黑" panose="020B0503020204020204" charset="-122"/>
                        </a:rPr>
                        <a:t>推荐利妥昔单抗优于其他</a:t>
                      </a:r>
                      <a:r>
                        <a:rPr lang="en-US" altLang="zh-CN" sz="1200" kern="1200" dirty="0">
                          <a:solidFill>
                            <a:srgbClr val="FF0000"/>
                          </a:solidFill>
                          <a:latin typeface="+mn-ea"/>
                          <a:ea typeface="+mn-ea"/>
                          <a:cs typeface="+mn-cs"/>
                          <a:sym typeface="微软雅黑" panose="020B0503020204020204" charset="-122"/>
                        </a:rPr>
                        <a:t>DMARD</a:t>
                      </a:r>
                      <a:r>
                        <a:rPr lang="zh-CN" altLang="en-US" sz="1200" kern="1200" dirty="0">
                          <a:solidFill>
                            <a:schemeClr val="tx1"/>
                          </a:solidFill>
                          <a:latin typeface="+mn-ea"/>
                          <a:ea typeface="+mn-ea"/>
                          <a:cs typeface="+mn-cs"/>
                          <a:sym typeface="微软雅黑" panose="020B0503020204020204" charset="-122"/>
                        </a:rPr>
                        <a:t>。</a:t>
                      </a:r>
                      <a:endParaRPr lang="en-US" altLang="zh-CN" sz="1200" kern="1200" dirty="0">
                        <a:solidFill>
                          <a:schemeClr val="tx1"/>
                        </a:solidFill>
                        <a:latin typeface="+mn-ea"/>
                        <a:ea typeface="+mn-ea"/>
                        <a:cs typeface="+mn-cs"/>
                        <a:sym typeface="微软雅黑" panose="020B0503020204020204" charset="-122"/>
                      </a:endParaRPr>
                    </a:p>
                    <a:p>
                      <a:pPr marL="0" indent="0" algn="l" defTabSz="914400" rtl="0" eaLnBrk="1" latinLnBrk="0" hangingPunct="1">
                        <a:lnSpc>
                          <a:spcPct val="100000"/>
                        </a:lnSpc>
                        <a:spcBef>
                          <a:spcPts val="600"/>
                        </a:spcBef>
                        <a:buFont typeface="Wingdings" panose="05000000000000000000" pitchFamily="2" charset="2"/>
                        <a:buNone/>
                      </a:pPr>
                      <a:r>
                        <a:rPr lang="en-US" altLang="zh-CN" sz="1200" kern="1200" dirty="0">
                          <a:solidFill>
                            <a:schemeClr val="tx1"/>
                          </a:solidFill>
                          <a:latin typeface="+mn-ea"/>
                          <a:ea typeface="+mn-ea"/>
                          <a:cs typeface="+mn-cs"/>
                          <a:sym typeface="微软雅黑" panose="020B0503020204020204" charset="-122"/>
                        </a:rPr>
                        <a:t>2.</a:t>
                      </a:r>
                      <a:r>
                        <a:rPr lang="zh-CN" altLang="en-US" sz="1200" kern="1200" dirty="0">
                          <a:solidFill>
                            <a:schemeClr val="tx1"/>
                          </a:solidFill>
                          <a:latin typeface="+mn-ea"/>
                          <a:ea typeface="+mn-ea"/>
                          <a:cs typeface="+mn-cs"/>
                          <a:sym typeface="微软雅黑" panose="020B0503020204020204" charset="-122"/>
                        </a:rPr>
                        <a:t>在无感染的持续性低丙种球蛋白血症的情况下，有条件地建议目标患者</a:t>
                      </a:r>
                      <a:r>
                        <a:rPr lang="zh-CN" altLang="en-US" sz="1200" kern="1200" dirty="0">
                          <a:solidFill>
                            <a:srgbClr val="FF0000"/>
                          </a:solidFill>
                          <a:latin typeface="+mn-ea"/>
                          <a:ea typeface="+mn-ea"/>
                          <a:cs typeface="+mn-cs"/>
                          <a:sym typeface="微软雅黑" panose="020B0503020204020204" charset="-122"/>
                        </a:rPr>
                        <a:t>继续使用利妥昔单抗治疗，而不是改用不同的</a:t>
                      </a:r>
                      <a:r>
                        <a:rPr lang="en-US" altLang="zh-CN" sz="1200" kern="1200" dirty="0" err="1">
                          <a:solidFill>
                            <a:srgbClr val="FF0000"/>
                          </a:solidFill>
                          <a:latin typeface="+mn-ea"/>
                          <a:ea typeface="+mn-ea"/>
                          <a:cs typeface="+mn-cs"/>
                          <a:sym typeface="微软雅黑" panose="020B0503020204020204" charset="-122"/>
                        </a:rPr>
                        <a:t>bDMARD</a:t>
                      </a:r>
                      <a:r>
                        <a:rPr lang="zh-CN" altLang="en-US" sz="1200" kern="1200" dirty="0">
                          <a:solidFill>
                            <a:srgbClr val="FF0000"/>
                          </a:solidFill>
                          <a:latin typeface="+mn-ea"/>
                          <a:ea typeface="+mn-ea"/>
                          <a:cs typeface="+mn-cs"/>
                          <a:sym typeface="微软雅黑" panose="020B0503020204020204" charset="-122"/>
                        </a:rPr>
                        <a:t>或</a:t>
                      </a:r>
                      <a:r>
                        <a:rPr lang="en-US" altLang="zh-CN" sz="1200" kern="1200" dirty="0" err="1">
                          <a:solidFill>
                            <a:srgbClr val="FF0000"/>
                          </a:solidFill>
                          <a:latin typeface="+mn-ea"/>
                          <a:ea typeface="+mn-ea"/>
                          <a:cs typeface="+mn-cs"/>
                          <a:sym typeface="微软雅黑" panose="020B0503020204020204" charset="-122"/>
                        </a:rPr>
                        <a:t>tsDMARD</a:t>
                      </a:r>
                      <a:r>
                        <a:rPr lang="zh-CN" altLang="en-US" sz="1200" kern="1200" dirty="0">
                          <a:solidFill>
                            <a:schemeClr val="tx1"/>
                          </a:solidFill>
                          <a:latin typeface="+mn-ea"/>
                          <a:ea typeface="+mn-ea"/>
                          <a:cs typeface="+mn-cs"/>
                          <a:sym typeface="微软雅黑" panose="020B0503020204020204" charset="-122"/>
                        </a:rPr>
                        <a:t>。</a:t>
                      </a:r>
                      <a:endParaRPr lang="en-US" altLang="zh-CN" sz="1200" kern="1200" dirty="0">
                        <a:solidFill>
                          <a:schemeClr val="tx1"/>
                        </a:solidFill>
                        <a:latin typeface="+mn-ea"/>
                        <a:ea typeface="+mn-ea"/>
                        <a:cs typeface="+mn-cs"/>
                        <a:sym typeface="微软雅黑" panose="020B0503020204020204" charset="-122"/>
                      </a:endParaRPr>
                    </a:p>
                  </a:txBody>
                  <a:tcPr anchor="ctr"/>
                </a:tc>
                <a:tc>
                  <a:txBody>
                    <a:bodyPr/>
                    <a:lstStyle/>
                    <a:p>
                      <a:pPr algn="ctr">
                        <a:lnSpc>
                          <a:spcPct val="100000"/>
                        </a:lnSpc>
                      </a:pPr>
                      <a:r>
                        <a:rPr lang="zh-CN" altLang="en-US" sz="1200" dirty="0">
                          <a:solidFill>
                            <a:schemeClr val="tx1"/>
                          </a:solidFill>
                          <a:latin typeface="+mn-ea"/>
                          <a:ea typeface="+mn-ea"/>
                        </a:rPr>
                        <a:t>低级别</a:t>
                      </a:r>
                      <a:endParaRPr lang="zh-CN" altLang="en-US" sz="1200" dirty="0">
                        <a:solidFill>
                          <a:schemeClr val="tx1"/>
                        </a:solidFill>
                        <a:latin typeface="+mn-ea"/>
                        <a:ea typeface="+mn-ea"/>
                      </a:endParaRPr>
                    </a:p>
                  </a:txBody>
                  <a:tcPr anchor="ctr"/>
                </a:tc>
              </a:tr>
            </a:tbl>
          </a:graphicData>
        </a:graphic>
      </p:graphicFrame>
      <p:sp>
        <p:nvSpPr>
          <p:cNvPr id="19" name="文本框 18"/>
          <p:cNvSpPr txBox="1"/>
          <p:nvPr/>
        </p:nvSpPr>
        <p:spPr>
          <a:xfrm>
            <a:off x="6880860" y="6648352"/>
            <a:ext cx="1734820" cy="230832"/>
          </a:xfrm>
          <a:prstGeom prst="rect">
            <a:avLst/>
          </a:prstGeom>
          <a:noFill/>
        </p:spPr>
        <p:txBody>
          <a:bodyPr wrap="square">
            <a:spAutoFit/>
          </a:bodyPr>
          <a:lstStyle/>
          <a:p>
            <a:r>
              <a:rPr lang="en-US" altLang="zh-CN" sz="900" dirty="0">
                <a:latin typeface="+mn-ea"/>
              </a:rPr>
              <a:t>[6]Ann Rheum Dis. 2020 Jan 22.</a:t>
            </a:r>
            <a:endParaRPr lang="zh-CN" altLang="en-US" sz="900" dirty="0">
              <a:latin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882595"/>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CECF9"/>
              </a:solidFill>
            </a:endParaRPr>
          </a:p>
        </p:txBody>
      </p:sp>
      <p:sp>
        <p:nvSpPr>
          <p:cNvPr id="26" name="矩形 25"/>
          <p:cNvSpPr/>
          <p:nvPr/>
        </p:nvSpPr>
        <p:spPr>
          <a:xfrm>
            <a:off x="0" y="1148963"/>
            <a:ext cx="12192000" cy="45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rot="5400000">
            <a:off x="632745" y="850601"/>
            <a:ext cx="3035316" cy="1332411"/>
            <a:chOff x="0" y="698863"/>
            <a:chExt cx="3035316" cy="1332411"/>
          </a:xfrm>
          <a:solidFill>
            <a:srgbClr val="3859B8"/>
          </a:solidFill>
        </p:grpSpPr>
        <p:sp>
          <p:nvSpPr>
            <p:cNvPr id="37" name="椭圆 36"/>
            <p:cNvSpPr/>
            <p:nvPr/>
          </p:nvSpPr>
          <p:spPr>
            <a:xfrm>
              <a:off x="1702905" y="698863"/>
              <a:ext cx="1332411" cy="13324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698863"/>
              <a:ext cx="2429691" cy="1332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600" dirty="0">
                <a:latin typeface="Times New Roman" panose="02020603050405020304" pitchFamily="18" charset="0"/>
                <a:ea typeface="微软雅黑" panose="020B0503020204020204" charset="-122"/>
                <a:cs typeface="Times New Roman" panose="02020603050405020304" pitchFamily="18" charset="0"/>
              </a:endParaRPr>
            </a:p>
          </p:txBody>
        </p:sp>
      </p:grpSp>
      <p:sp>
        <p:nvSpPr>
          <p:cNvPr id="2" name="文本框 1"/>
          <p:cNvSpPr txBox="1"/>
          <p:nvPr/>
        </p:nvSpPr>
        <p:spPr>
          <a:xfrm>
            <a:off x="1776692" y="1901970"/>
            <a:ext cx="1228902" cy="829945"/>
          </a:xfrm>
          <a:prstGeom prst="rect">
            <a:avLst/>
          </a:prstGeom>
          <a:noFill/>
        </p:spPr>
        <p:txBody>
          <a:bodyPr wrap="square" rtlCol="0">
            <a:spAutoFit/>
          </a:bodyPr>
          <a:lstStyle/>
          <a:p>
            <a:r>
              <a:rPr lang="en-US" altLang="zh-CN" sz="4800" dirty="0">
                <a:solidFill>
                  <a:schemeClr val="bg1"/>
                </a:solidFill>
                <a:latin typeface="Arial" panose="020B0604020202020204" pitchFamily="34" charset="0"/>
                <a:cs typeface="Arial" panose="020B0604020202020204" pitchFamily="34" charset="0"/>
              </a:rPr>
              <a:t>04</a:t>
            </a:r>
            <a:endParaRPr lang="zh-CN" altLang="en-US" sz="4800" dirty="0">
              <a:solidFill>
                <a:schemeClr val="bg1"/>
              </a:solidFill>
              <a:latin typeface="Arial" panose="020B0604020202020204" pitchFamily="34" charset="0"/>
              <a:cs typeface="Arial" panose="020B0604020202020204" pitchFamily="34" charset="0"/>
            </a:endParaRPr>
          </a:p>
        </p:txBody>
      </p:sp>
      <p:sp>
        <p:nvSpPr>
          <p:cNvPr id="25" name="文本框 24"/>
          <p:cNvSpPr txBox="1"/>
          <p:nvPr/>
        </p:nvSpPr>
        <p:spPr>
          <a:xfrm>
            <a:off x="1157323" y="3315998"/>
            <a:ext cx="2047053" cy="1015663"/>
          </a:xfrm>
          <a:prstGeom prst="rect">
            <a:avLst/>
          </a:prstGeom>
          <a:noFill/>
        </p:spPr>
        <p:txBody>
          <a:bodyPr wrap="square" rtlCol="0">
            <a:spAutoFit/>
          </a:bodyPr>
          <a:lstStyle/>
          <a:p>
            <a:pPr algn="dist"/>
            <a:r>
              <a:rPr lang="zh-CN" altLang="en-US" sz="3600" dirty="0">
                <a:solidFill>
                  <a:srgbClr val="3859B8"/>
                </a:solidFill>
                <a:latin typeface="微软雅黑" panose="020B0503020204020204" charset="-122"/>
                <a:ea typeface="微软雅黑" panose="020B0503020204020204" charset="-122"/>
              </a:rPr>
              <a:t>创新性</a:t>
            </a:r>
            <a:endParaRPr lang="en-US" altLang="zh-CN" sz="3600" dirty="0">
              <a:solidFill>
                <a:srgbClr val="3859B8"/>
              </a:solidFill>
              <a:latin typeface="微软雅黑" panose="020B0503020204020204" charset="-122"/>
              <a:ea typeface="微软雅黑" panose="020B0503020204020204" charset="-122"/>
            </a:endParaRPr>
          </a:p>
          <a:p>
            <a:r>
              <a:rPr lang="en-US" altLang="zh-CN" sz="2400" dirty="0">
                <a:solidFill>
                  <a:schemeClr val="accent1">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rPr>
              <a:t>Innovativeness</a:t>
            </a:r>
            <a:endParaRPr lang="zh-CN" altLang="en-US" sz="2400" dirty="0">
              <a:solidFill>
                <a:schemeClr val="accent1">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nvSpPr>
        <p:spPr>
          <a:xfrm>
            <a:off x="3496870" y="1702054"/>
            <a:ext cx="8295192" cy="337284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zh-CN" altLang="en-US" sz="1600" b="1" dirty="0">
                <a:solidFill>
                  <a:schemeClr val="accent1"/>
                </a:solidFill>
                <a:latin typeface="微软雅黑" panose="020B0503020204020204" charset="-122"/>
                <a:ea typeface="微软雅黑" panose="020B0503020204020204" charset="-122"/>
                <a:cs typeface="Times New Roman" panose="02020603050405020304" pitchFamily="18" charset="0"/>
              </a:rPr>
              <a:t>创新点：</a:t>
            </a:r>
            <a:endParaRPr lang="en-US" altLang="zh-CN" sz="1600" b="1" dirty="0">
              <a:solidFill>
                <a:schemeClr val="accent1"/>
              </a:solidFill>
              <a:latin typeface="微软雅黑" panose="020B0503020204020204" charset="-122"/>
              <a:ea typeface="微软雅黑" panose="020B0503020204020204"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原研利妥昔单抗针对于类风湿关节炎适应症的治疗仅在美国和欧盟获批，未在中国上市。汉利康</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在开发现有适应症的基础上，针对类风湿关节炎展开Ⅱ</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/Ⅲ</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临床试验，以差异化的开发策略，</a:t>
            </a:r>
            <a:r>
              <a:rPr lang="zh-CN" altLang="en-US" sz="1600" b="1" dirty="0">
                <a:solidFill>
                  <a:srgbClr val="FF0000"/>
                </a:solidFill>
                <a:latin typeface="微软雅黑" panose="020B0503020204020204" charset="-122"/>
                <a:ea typeface="微软雅黑" panose="020B0503020204020204" charset="-122"/>
                <a:cs typeface="Times New Roman" panose="02020603050405020304" pitchFamily="18" charset="0"/>
              </a:rPr>
              <a:t>为国内风湿免疫治疗开辟了新路径</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a:t>
            </a:r>
            <a:endPar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endParaRPr>
          </a:p>
          <a:p>
            <a:pPr marL="342900" indent="-342900" algn="just">
              <a:lnSpc>
                <a:spcPct val="150000"/>
              </a:lnSpc>
              <a:buFont typeface="Wingdings" panose="05000000000000000000" pitchFamily="2" charset="2"/>
              <a:buChar char="Ø"/>
            </a:pPr>
            <a:r>
              <a:rPr lang="zh-CN" altLang="en-US" sz="1600" b="1" dirty="0">
                <a:solidFill>
                  <a:schemeClr val="accent1"/>
                </a:solidFill>
                <a:latin typeface="微软雅黑" panose="020B0503020204020204" charset="-122"/>
                <a:ea typeface="微软雅黑" panose="020B0503020204020204" charset="-122"/>
                <a:cs typeface="Times New Roman" panose="02020603050405020304" pitchFamily="18" charset="0"/>
              </a:rPr>
              <a:t>优势：</a:t>
            </a:r>
            <a:endPar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国内治疗类风湿关节炎</a:t>
            </a:r>
            <a:r>
              <a:rPr lang="zh-CN" altLang="en-US" sz="1600" b="1" dirty="0">
                <a:solidFill>
                  <a:srgbClr val="FF0000"/>
                </a:solidFill>
                <a:latin typeface="微软雅黑" panose="020B0503020204020204" charset="-122"/>
                <a:ea typeface="微软雅黑" panose="020B0503020204020204" charset="-122"/>
                <a:cs typeface="Times New Roman" panose="02020603050405020304" pitchFamily="18" charset="0"/>
              </a:rPr>
              <a:t>首个</a:t>
            </a:r>
            <a:r>
              <a:rPr lang="en-US" altLang="zh-CN" sz="1600" b="1" dirty="0">
                <a:solidFill>
                  <a:srgbClr val="FF0000"/>
                </a:solidFill>
                <a:latin typeface="微软雅黑" panose="020B0503020204020204" charset="-122"/>
                <a:ea typeface="微软雅黑" panose="020B0503020204020204" charset="-122"/>
                <a:cs typeface="Times New Roman" panose="02020603050405020304" pitchFamily="18" charset="0"/>
              </a:rPr>
              <a:t>B</a:t>
            </a:r>
            <a:r>
              <a:rPr lang="zh-CN" altLang="en-US" sz="1600" b="1" dirty="0">
                <a:solidFill>
                  <a:srgbClr val="FF0000"/>
                </a:solidFill>
                <a:latin typeface="微软雅黑" panose="020B0503020204020204" charset="-122"/>
                <a:ea typeface="微软雅黑" panose="020B0503020204020204" charset="-122"/>
                <a:cs typeface="Times New Roman" panose="02020603050405020304" pitchFamily="18" charset="0"/>
              </a:rPr>
              <a:t>细胞靶向清除生物制剂</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，填补中国类风湿关节炎（</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RA</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）患者治疗靶向</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B</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细胞疗法空白，为患者带来全新的治疗机制药物选择。</a:t>
            </a:r>
            <a:endPar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endParaRPr>
          </a:p>
          <a:p>
            <a:pPr marL="342900" indent="-342900" algn="just">
              <a:lnSpc>
                <a:spcPct val="150000"/>
              </a:lnSpc>
              <a:buFont typeface="Wingdings" panose="05000000000000000000" pitchFamily="2" charset="2"/>
              <a:buChar char="Ø"/>
            </a:pPr>
            <a:endParaRPr lang="en-US" altLang="zh-CN" sz="1600" spc="30" dirty="0">
              <a:solidFill>
                <a:srgbClr val="000000">
                  <a:alpha val="100000"/>
                </a:srgbClr>
              </a:solidFill>
              <a:latin typeface="微软雅黑" panose="020B0503020204020204" charset="-122"/>
              <a:ea typeface="微软雅黑" panose="020B0503020204020204" charset="-122"/>
            </a:endParaRPr>
          </a:p>
          <a:p>
            <a:pPr algn="just">
              <a:lnSpc>
                <a:spcPct val="150000"/>
              </a:lnSpc>
            </a:pPr>
            <a:endParaRPr lang="zh-CN" altLang="en-US" sz="1600" spc="30" dirty="0">
              <a:solidFill>
                <a:srgbClr val="000000">
                  <a:alpha val="100000"/>
                </a:srgbClr>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882595"/>
            <a:ext cx="12192000" cy="5112688"/>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CECF9"/>
              </a:solidFill>
            </a:endParaRPr>
          </a:p>
        </p:txBody>
      </p:sp>
      <p:sp>
        <p:nvSpPr>
          <p:cNvPr id="26" name="矩形 25"/>
          <p:cNvSpPr/>
          <p:nvPr/>
        </p:nvSpPr>
        <p:spPr>
          <a:xfrm>
            <a:off x="0" y="1168842"/>
            <a:ext cx="12192000" cy="45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rot="5400000">
            <a:off x="632745" y="850601"/>
            <a:ext cx="3035316" cy="1332411"/>
            <a:chOff x="0" y="698863"/>
            <a:chExt cx="3035316" cy="1332411"/>
          </a:xfrm>
          <a:solidFill>
            <a:srgbClr val="3859B8"/>
          </a:solidFill>
        </p:grpSpPr>
        <p:sp>
          <p:nvSpPr>
            <p:cNvPr id="37" name="椭圆 36"/>
            <p:cNvSpPr/>
            <p:nvPr/>
          </p:nvSpPr>
          <p:spPr>
            <a:xfrm>
              <a:off x="1702905" y="698863"/>
              <a:ext cx="1332411" cy="13324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698863"/>
              <a:ext cx="2429691" cy="1332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600" dirty="0">
                <a:latin typeface="Times New Roman" panose="02020603050405020304" pitchFamily="18" charset="0"/>
                <a:ea typeface="微软雅黑" panose="020B0503020204020204" charset="-122"/>
                <a:cs typeface="Times New Roman" panose="02020603050405020304" pitchFamily="18" charset="0"/>
              </a:endParaRPr>
            </a:p>
          </p:txBody>
        </p:sp>
      </p:grpSp>
      <p:sp>
        <p:nvSpPr>
          <p:cNvPr id="2" name="文本框 1"/>
          <p:cNvSpPr txBox="1"/>
          <p:nvPr/>
        </p:nvSpPr>
        <p:spPr>
          <a:xfrm>
            <a:off x="1776692" y="1901970"/>
            <a:ext cx="1228902" cy="829945"/>
          </a:xfrm>
          <a:prstGeom prst="rect">
            <a:avLst/>
          </a:prstGeom>
          <a:noFill/>
        </p:spPr>
        <p:txBody>
          <a:bodyPr wrap="square" rtlCol="0">
            <a:spAutoFit/>
          </a:bodyPr>
          <a:lstStyle/>
          <a:p>
            <a:r>
              <a:rPr lang="en-US" altLang="zh-CN" sz="4800" dirty="0">
                <a:solidFill>
                  <a:schemeClr val="bg1"/>
                </a:solidFill>
                <a:latin typeface="Arial" panose="020B0604020202020204" pitchFamily="34" charset="0"/>
                <a:cs typeface="Arial" panose="020B0604020202020204" pitchFamily="34" charset="0"/>
              </a:rPr>
              <a:t>05</a:t>
            </a:r>
            <a:endParaRPr lang="zh-CN" altLang="en-US" sz="4800" dirty="0">
              <a:solidFill>
                <a:schemeClr val="bg1"/>
              </a:solidFill>
              <a:latin typeface="Arial" panose="020B0604020202020204" pitchFamily="34" charset="0"/>
              <a:cs typeface="Arial" panose="020B0604020202020204" pitchFamily="34" charset="0"/>
            </a:endParaRPr>
          </a:p>
        </p:txBody>
      </p:sp>
      <p:sp>
        <p:nvSpPr>
          <p:cNvPr id="25" name="文本框 24"/>
          <p:cNvSpPr txBox="1"/>
          <p:nvPr/>
        </p:nvSpPr>
        <p:spPr>
          <a:xfrm>
            <a:off x="1157323" y="3315998"/>
            <a:ext cx="2047053" cy="1015663"/>
          </a:xfrm>
          <a:prstGeom prst="rect">
            <a:avLst/>
          </a:prstGeom>
          <a:noFill/>
        </p:spPr>
        <p:txBody>
          <a:bodyPr wrap="square" rtlCol="0">
            <a:spAutoFit/>
          </a:bodyPr>
          <a:lstStyle/>
          <a:p>
            <a:pPr algn="dist"/>
            <a:r>
              <a:rPr lang="zh-CN" altLang="en-US" sz="3600" dirty="0">
                <a:solidFill>
                  <a:srgbClr val="3859B8"/>
                </a:solidFill>
                <a:latin typeface="微软雅黑" panose="020B0503020204020204" charset="-122"/>
                <a:ea typeface="微软雅黑" panose="020B0503020204020204" charset="-122"/>
              </a:rPr>
              <a:t>公平性</a:t>
            </a:r>
            <a:endParaRPr lang="en-US" altLang="zh-CN" sz="3600" dirty="0">
              <a:solidFill>
                <a:srgbClr val="3859B8"/>
              </a:solidFill>
              <a:latin typeface="微软雅黑" panose="020B0503020204020204" charset="-122"/>
              <a:ea typeface="微软雅黑" panose="020B0503020204020204" charset="-122"/>
            </a:endParaRPr>
          </a:p>
          <a:p>
            <a:r>
              <a:rPr lang="en-US" altLang="zh-CN" sz="2400" dirty="0">
                <a:solidFill>
                  <a:schemeClr val="accent1">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rPr>
              <a:t>Fairness</a:t>
            </a:r>
            <a:endParaRPr lang="zh-CN" altLang="en-US" sz="2400" dirty="0">
              <a:solidFill>
                <a:schemeClr val="accent1">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2"/>
          <p:cNvSpPr txBox="1"/>
          <p:nvPr/>
        </p:nvSpPr>
        <p:spPr>
          <a:xfrm>
            <a:off x="3204376" y="1792504"/>
            <a:ext cx="8739334" cy="3046988"/>
          </a:xfrm>
          <a:prstGeom prst="rect">
            <a:avLst/>
          </a:prstGeom>
          <a:noFill/>
        </p:spPr>
        <p:txBody>
          <a:bodyPr wrap="square">
            <a:spAutoFit/>
          </a:bodyPr>
          <a:lstStyle/>
          <a:p>
            <a:pPr marL="342900" indent="-342900" algn="just">
              <a:buFont typeface="Arial" panose="020B0604020202020204" pitchFamily="34" charset="0"/>
              <a:buChar char="•"/>
            </a:pPr>
            <a:r>
              <a:rPr lang="zh-CN" altLang="en-US" sz="1600" b="1" dirty="0">
                <a:solidFill>
                  <a:srgbClr val="4E76C5"/>
                </a:solidFill>
                <a:latin typeface="微软雅黑" panose="020B0503020204020204" charset="-122"/>
                <a:ea typeface="微软雅黑" panose="020B0503020204020204" charset="-122"/>
                <a:cs typeface="Times New Roman" panose="02020603050405020304" pitchFamily="18" charset="0"/>
              </a:rPr>
              <a:t>类风湿关节炎的年发病患者总数：</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约</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500</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万人，中国大陆地区发病率为</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0.42%</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，男女患病比率约为</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1∶4</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，随着病程延长致残率也会逐渐上升；病程：</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1~5</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年、</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5~10 </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年、</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10~15 </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年及≥</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15 </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年致残率分别为：</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18.6%</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43.5%</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48.1%</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61.3%</a:t>
            </a:r>
            <a:r>
              <a:rPr lang="en-US" altLang="zh-CN" sz="1600" b="1" baseline="30000"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[1]</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a:t>
            </a:r>
            <a:r>
              <a:rPr lang="zh-CN" altLang="en-US" sz="1600" b="1" dirty="0">
                <a:solidFill>
                  <a:srgbClr val="FF0000"/>
                </a:solidFill>
                <a:latin typeface="微软雅黑" panose="020B0503020204020204" charset="-122"/>
                <a:ea typeface="微软雅黑" panose="020B0503020204020204" charset="-122"/>
                <a:cs typeface="Times New Roman" panose="02020603050405020304" pitchFamily="18" charset="0"/>
              </a:rPr>
              <a:t>目前 </a:t>
            </a:r>
            <a:r>
              <a:rPr lang="en-US" altLang="zh-CN" sz="1600" b="1" dirty="0">
                <a:solidFill>
                  <a:srgbClr val="FF0000"/>
                </a:solidFill>
                <a:latin typeface="微软雅黑" panose="020B0503020204020204" charset="-122"/>
                <a:ea typeface="微软雅黑" panose="020B0503020204020204" charset="-122"/>
                <a:cs typeface="Times New Roman" panose="02020603050405020304" pitchFamily="18" charset="0"/>
              </a:rPr>
              <a:t>1/3</a:t>
            </a:r>
            <a:r>
              <a:rPr lang="zh-CN" altLang="en-US" sz="1600" b="1" dirty="0">
                <a:solidFill>
                  <a:srgbClr val="FF0000"/>
                </a:solidFill>
                <a:latin typeface="微软雅黑" panose="020B0503020204020204" charset="-122"/>
                <a:ea typeface="微软雅黑" panose="020B0503020204020204" charset="-122"/>
                <a:cs typeface="Times New Roman" panose="02020603050405020304" pitchFamily="18" charset="0"/>
              </a:rPr>
              <a:t>患者</a:t>
            </a:r>
            <a:r>
              <a:rPr lang="en-US" altLang="zh-CN" sz="1600" b="1" dirty="0">
                <a:solidFill>
                  <a:srgbClr val="FF0000"/>
                </a:solidFill>
                <a:latin typeface="微软雅黑" panose="020B0503020204020204" charset="-122"/>
                <a:ea typeface="微软雅黑" panose="020B0503020204020204" charset="-122"/>
                <a:cs typeface="Times New Roman" panose="02020603050405020304" pitchFamily="18" charset="0"/>
              </a:rPr>
              <a:t>TNF-α</a:t>
            </a:r>
            <a:r>
              <a:rPr lang="zh-CN" altLang="en-US" sz="1600" b="1" dirty="0">
                <a:solidFill>
                  <a:srgbClr val="FF0000"/>
                </a:solidFill>
                <a:latin typeface="微软雅黑" panose="020B0503020204020204" charset="-122"/>
                <a:ea typeface="微软雅黑" panose="020B0503020204020204" charset="-122"/>
                <a:cs typeface="Times New Roman" panose="02020603050405020304" pitchFamily="18" charset="0"/>
              </a:rPr>
              <a:t>抑制剂治疗不理想，急需新的靶点药物</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a:t>
            </a:r>
            <a:endPar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endParaRPr>
          </a:p>
          <a:p>
            <a:pPr marL="342900" indent="-342900" algn="just">
              <a:buFont typeface="Arial" panose="020B0604020202020204" pitchFamily="34" charset="0"/>
              <a:buChar char="•"/>
            </a:pPr>
            <a:endPar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endParaRPr>
          </a:p>
          <a:p>
            <a:pPr marL="342900" indent="-342900" algn="just">
              <a:buFont typeface="Arial" panose="020B0604020202020204" pitchFamily="34" charset="0"/>
              <a:buChar char="•"/>
            </a:pPr>
            <a:r>
              <a:rPr lang="zh-CN" altLang="en-US" sz="1600" b="1" dirty="0">
                <a:solidFill>
                  <a:srgbClr val="4E76C5"/>
                </a:solidFill>
                <a:latin typeface="微软雅黑" panose="020B0503020204020204" charset="-122"/>
                <a:ea typeface="微软雅黑" panose="020B0503020204020204" charset="-122"/>
                <a:cs typeface="Times New Roman" panose="02020603050405020304" pitchFamily="18" charset="0"/>
              </a:rPr>
              <a:t>弥补药品目录短板：</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原研利妥昔单抗针对于类风湿关节炎适应症的治疗仅在美国和欧盟获批，未在中国上市。汉利康</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在开发现有适应症的基础上，针对类风湿关节炎展开创新性临床试验，以差异化的开发策略，为国内风湿免疫治疗开辟了新路径，是迄今中国唯一获批</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RA</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适应症利妥昔单抗。弥补了国内无</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B</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细胞靶向清除治疗类风湿关节炎的空白。</a:t>
            </a:r>
            <a:endPar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endParaRPr>
          </a:p>
          <a:p>
            <a:pPr marL="342900" indent="-342900" algn="just">
              <a:buFont typeface="Arial" panose="020B0604020202020204" pitchFamily="34" charset="0"/>
              <a:buChar char="•"/>
            </a:pPr>
            <a:endPar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endParaRPr>
          </a:p>
          <a:p>
            <a:pPr marL="342900" indent="-342900" algn="just">
              <a:buFont typeface="Arial" panose="020B0604020202020204" pitchFamily="34" charset="0"/>
              <a:buChar char="•"/>
            </a:pPr>
            <a:r>
              <a:rPr lang="zh-CN" altLang="en-US" sz="1600" b="1" dirty="0">
                <a:solidFill>
                  <a:srgbClr val="4E76C5"/>
                </a:solidFill>
                <a:latin typeface="微软雅黑" panose="020B0503020204020204" charset="-122"/>
                <a:ea typeface="微软雅黑" panose="020B0503020204020204" charset="-122"/>
                <a:cs typeface="Times New Roman" panose="02020603050405020304" pitchFamily="18" charset="0"/>
              </a:rPr>
              <a:t>临床管理难度：</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利妥昔单抗</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1,15</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天给药</a:t>
            </a:r>
            <a:r>
              <a:rPr lang="en-US" altLang="zh-CN"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2</a:t>
            </a:r>
            <a:r>
              <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rPr>
              <a:t>次，药物疗效持续半年，在给药频次上克服原治疗方案每天或每周给药，患者服药依从性高，临床便于便利等。</a:t>
            </a:r>
            <a:endParaRPr lang="zh-CN" altLang="en-US" sz="1600" b="1" dirty="0">
              <a:solidFill>
                <a:srgbClr val="000000">
                  <a:lumMod val="65000"/>
                  <a:lumOff val="35000"/>
                </a:srgbClr>
              </a:solidFill>
              <a:latin typeface="微软雅黑" panose="020B0503020204020204" charset="-122"/>
              <a:ea typeface="微软雅黑" panose="020B0503020204020204" charset="-122"/>
              <a:cs typeface="Times New Roman" panose="02020603050405020304" pitchFamily="18" charset="0"/>
            </a:endParaRPr>
          </a:p>
        </p:txBody>
      </p:sp>
      <p:sp>
        <p:nvSpPr>
          <p:cNvPr id="10" name="文本框 9"/>
          <p:cNvSpPr txBox="1"/>
          <p:nvPr/>
        </p:nvSpPr>
        <p:spPr>
          <a:xfrm>
            <a:off x="328961" y="6543637"/>
            <a:ext cx="6111240" cy="246221"/>
          </a:xfrm>
          <a:prstGeom prst="rect">
            <a:avLst/>
          </a:prstGeom>
          <a:noFill/>
        </p:spPr>
        <p:txBody>
          <a:bodyPr wrap="square">
            <a:spAutoFit/>
          </a:bodyPr>
          <a:lstStyle/>
          <a:p>
            <a:r>
              <a:rPr lang="en-US" altLang="zh-CN" sz="1000" dirty="0">
                <a:latin typeface="微软雅黑" panose="020B0503020204020204" charset="-122"/>
                <a:ea typeface="微软雅黑" panose="020B0503020204020204" charset="-122"/>
              </a:rPr>
              <a:t>[1]</a:t>
            </a:r>
            <a:r>
              <a:rPr lang="zh-CN" altLang="en-US" sz="1000" dirty="0">
                <a:latin typeface="微软雅黑" panose="020B0503020204020204" charset="-122"/>
                <a:ea typeface="微软雅黑" panose="020B0503020204020204" charset="-122"/>
              </a:rPr>
              <a:t>中华医学会风湿病学分会</a:t>
            </a:r>
            <a:r>
              <a:rPr lang="en-US" altLang="zh-CN" sz="1000" dirty="0">
                <a:latin typeface="微软雅黑" panose="020B0503020204020204" charset="-122"/>
                <a:ea typeface="微软雅黑" panose="020B0503020204020204" charset="-122"/>
              </a:rPr>
              <a:t>. 2018</a:t>
            </a:r>
            <a:r>
              <a:rPr lang="zh-CN" altLang="en-US" sz="1000" dirty="0">
                <a:latin typeface="微软雅黑" panose="020B0503020204020204" charset="-122"/>
                <a:ea typeface="微软雅黑" panose="020B0503020204020204" charset="-122"/>
              </a:rPr>
              <a:t>中国类风湿关节炎诊疗指南</a:t>
            </a:r>
            <a:r>
              <a:rPr lang="en-US" altLang="zh-CN" sz="1000" dirty="0">
                <a:latin typeface="微软雅黑" panose="020B0503020204020204" charset="-122"/>
                <a:ea typeface="微软雅黑" panose="020B0503020204020204" charset="-122"/>
              </a:rPr>
              <a:t>[J]. </a:t>
            </a:r>
            <a:r>
              <a:rPr lang="zh-CN" altLang="en-US" sz="1000" dirty="0">
                <a:latin typeface="微软雅黑" panose="020B0503020204020204" charset="-122"/>
                <a:ea typeface="微软雅黑" panose="020B0503020204020204" charset="-122"/>
              </a:rPr>
              <a:t>中华内科杂志</a:t>
            </a:r>
            <a:r>
              <a:rPr lang="en-US" altLang="zh-CN" sz="1000" dirty="0">
                <a:latin typeface="微软雅黑" panose="020B0503020204020204" charset="-122"/>
                <a:ea typeface="微软雅黑" panose="020B0503020204020204" charset="-122"/>
              </a:rPr>
              <a:t>, 2018, 57(4):10.</a:t>
            </a:r>
            <a:endParaRPr lang="en-US" altLang="zh-CN" sz="1000" dirty="0">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PP_MARK_KEY" val="2371394f-6a38-4486-98a4-80d4edb86cce"/>
  <p:tag name="COMMONDATA" val="eyJoZGlkIjoiMzU1ZTE3YTlkODdiYTgzOGYwNDQ2Y2M1NzI3MjQ2Nm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4440</Words>
  <Application>WPS 演示</Application>
  <PresentationFormat>宽屏</PresentationFormat>
  <Paragraphs>407</Paragraphs>
  <Slides>9</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宋体</vt:lpstr>
      <vt:lpstr>Wingdings</vt:lpstr>
      <vt:lpstr>微软雅黑</vt:lpstr>
      <vt:lpstr>Times New Roman</vt:lpstr>
      <vt:lpstr>Calibri</vt:lpstr>
      <vt:lpstr>Times New Roman</vt:lpstr>
      <vt:lpstr>Arial</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陈鑫</dc:creator>
  <cp:lastModifiedBy>Administrator</cp:lastModifiedBy>
  <cp:revision>23</cp:revision>
  <dcterms:created xsi:type="dcterms:W3CDTF">2022-07-01T10:03:00Z</dcterms:created>
  <dcterms:modified xsi:type="dcterms:W3CDTF">2022-07-08T11:24:11Z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88D627D468B9473999199A709440BA52</vt:lpwstr>
  </property>
  <property fmtid="{D5CDD505-2E9C-101B-9397-08002B2CF9AE}" pid="3" name="KSOProductBuildVer">
    <vt:lpwstr>2052-11.1.0.11830</vt:lpwstr>
  </property>
</Properties>
</file>