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87" r:id="rId5"/>
    <p:sldId id="278" r:id="rId6"/>
    <p:sldId id="261" r:id="rId7"/>
    <p:sldId id="279" r:id="rId8"/>
    <p:sldId id="282" r:id="rId9"/>
    <p:sldId id="2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 wen" initials="zw" lastIdx="1" clrIdx="0">
    <p:extLst>
      <p:ext uri="{19B8F6BF-5375-455C-9EA6-DF929625EA0E}">
        <p15:presenceInfo xmlns:p15="http://schemas.microsoft.com/office/powerpoint/2012/main" userId="6b48dda424f97a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4135" autoAdjust="0"/>
  </p:normalViewPr>
  <p:slideViewPr>
    <p:cSldViewPr snapToGrid="0">
      <p:cViewPr varScale="1">
        <p:scale>
          <a:sx n="77" d="100"/>
          <a:sy n="7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\Desktop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\Desktop\&#26032;&#24314;%20Microsoft%20Excel%20&#24037;&#20316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\Desktop\&#26032;&#24314;%20Microsoft%20Excel%20&#24037;&#20316;&#3492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不良反应发生率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  <a:sp3d contourW="9525"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6B-40F3-A3A8-2DE1D47E7A43}"/>
              </c:ext>
            </c:extLst>
          </c:dPt>
          <c:dLbls>
            <c:dLbl>
              <c:idx val="0"/>
              <c:layout>
                <c:manualLayout>
                  <c:x val="0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B-40F3-A3A8-2DE1D47E7A43}"/>
                </c:ext>
              </c:extLst>
            </c:dLbl>
            <c:dLbl>
              <c:idx val="1"/>
              <c:layout>
                <c:manualLayout>
                  <c:x val="1.6666666666666666E-2"/>
                  <c:y val="-8.33331510644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22222222222223E-2"/>
                      <c:h val="7.0301108194808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6B-40F3-A3A8-2DE1D47E7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丹参酮IIA磺酸钠注射液</c:v>
                </c:pt>
                <c:pt idx="1">
                  <c:v>中药注射剂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 formatCode="0.00%">
                  <c:v>2.9999999999999997E-4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B-40F3-A3A8-2DE1D47E7A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0733776"/>
        <c:axId val="130711312"/>
        <c:axId val="0"/>
      </c:bar3DChart>
      <c:catAx>
        <c:axId val="13073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711312"/>
        <c:crosses val="autoZero"/>
        <c:auto val="1"/>
        <c:lblAlgn val="ctr"/>
        <c:lblOffset val="100"/>
        <c:noMultiLvlLbl val="0"/>
      </c:catAx>
      <c:valAx>
        <c:axId val="13071131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073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dirty="0"/>
              <a:t>冠心病患者全因死亡率</a:t>
            </a:r>
          </a:p>
        </c:rich>
      </c:tx>
      <c:layout>
        <c:manualLayout>
          <c:xMode val="edge"/>
          <c:yMode val="edge"/>
          <c:x val="0.3388888888888889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全因死亡率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3-4EE1-8CC2-12C17539CF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3-4EE1-8CC2-12C17539CF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3-4EE1-8CC2-12C17539CF1E}"/>
              </c:ext>
            </c:extLst>
          </c:dPt>
          <c:cat>
            <c:strRef>
              <c:f>Sheet2!$A$2:$A$6</c:f>
              <c:strCache>
                <c:ptCount val="5"/>
                <c:pt idx="0">
                  <c:v>丹参酮IIA磺酸钠注射液联合溶栓</c:v>
                </c:pt>
                <c:pt idx="1">
                  <c:v>单独溶栓</c:v>
                </c:pt>
                <c:pt idx="3">
                  <c:v>丹参酮IIA磺酸钠注射液联合PCI</c:v>
                </c:pt>
                <c:pt idx="4">
                  <c:v>单独PCI</c:v>
                </c:pt>
              </c:strCache>
            </c:strRef>
          </c:cat>
          <c:val>
            <c:numRef>
              <c:f>Sheet2!$B$2:$B$6</c:f>
              <c:numCache>
                <c:formatCode>0.00%</c:formatCode>
                <c:ptCount val="5"/>
                <c:pt idx="0">
                  <c:v>7.1999999999999995E-2</c:v>
                </c:pt>
                <c:pt idx="1">
                  <c:v>9.6000000000000002E-2</c:v>
                </c:pt>
                <c:pt idx="3">
                  <c:v>5.1999999999999998E-2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C3-4EE1-8CC2-12C17539C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084608"/>
        <c:axId val="489975648"/>
      </c:barChart>
      <c:catAx>
        <c:axId val="4940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9975648"/>
        <c:crosses val="autoZero"/>
        <c:auto val="1"/>
        <c:lblAlgn val="ctr"/>
        <c:lblOffset val="100"/>
        <c:noMultiLvlLbl val="0"/>
      </c:catAx>
      <c:valAx>
        <c:axId val="48997564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084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/>
              <a:t>急性冠脉综合征患者临床指标</a:t>
            </a:r>
          </a:p>
        </c:rich>
      </c:tx>
      <c:layout>
        <c:manualLayout>
          <c:xMode val="edge"/>
          <c:yMode val="edge"/>
          <c:x val="0.375"/>
          <c:y val="3.4226594066893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丹参酮ⅡA磺酸钠注射液联合常规治疗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Sheet3!$B$1:$C$1</c:f>
              <c:strCache>
                <c:ptCount val="2"/>
                <c:pt idx="0">
                  <c:v>主要心血管不良事件发生率</c:v>
                </c:pt>
                <c:pt idx="1">
                  <c:v>围术期心梗发生率</c:v>
                </c:pt>
              </c:strCache>
            </c:strRef>
          </c:cat>
          <c:val>
            <c:numRef>
              <c:f>Sheet3!$B$2:$C$2</c:f>
              <c:numCache>
                <c:formatCode>0.00%</c:formatCode>
                <c:ptCount val="2"/>
                <c:pt idx="0">
                  <c:v>0.188</c:v>
                </c:pt>
                <c:pt idx="1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6-40B3-B245-2933C0FA38D6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常规治疗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Sheet3!$B$1:$C$1</c:f>
              <c:strCache>
                <c:ptCount val="2"/>
                <c:pt idx="0">
                  <c:v>主要心血管不良事件发生率</c:v>
                </c:pt>
                <c:pt idx="1">
                  <c:v>围术期心梗发生率</c:v>
                </c:pt>
              </c:strCache>
            </c:strRef>
          </c:cat>
          <c:val>
            <c:numRef>
              <c:f>Sheet3!$B$3:$C$3</c:f>
              <c:numCache>
                <c:formatCode>0.00%</c:formatCode>
                <c:ptCount val="2"/>
                <c:pt idx="0">
                  <c:v>0.27200000000000002</c:v>
                </c:pt>
                <c:pt idx="1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6-40B3-B245-2933C0FA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65873376"/>
        <c:axId val="665870464"/>
      </c:barChart>
      <c:catAx>
        <c:axId val="6658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5870464"/>
        <c:crosses val="autoZero"/>
        <c:auto val="1"/>
        <c:lblAlgn val="ctr"/>
        <c:lblOffset val="100"/>
        <c:noMultiLvlLbl val="0"/>
      </c:catAx>
      <c:valAx>
        <c:axId val="66587046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5873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DA58-2B8D-4D82-B88F-78740022DF24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A0174-D8ED-46CB-887E-727092277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8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A0174-D8ED-46CB-887E-727092277A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5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A0174-D8ED-46CB-887E-727092277A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A0174-D8ED-46CB-887E-727092277A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2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A0174-D8ED-46CB-887E-727092277A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4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A8BCE-5560-694F-A687-11EEDDBA9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6F7F5-F1DE-5B4F-81DC-1A8762812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55CD90-82E2-DED3-D0B7-86D44503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560CF9-9934-92EC-8BD6-BD95D2B5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0C9D7-02DC-5F92-62D2-332E8B69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03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D6984-C078-86D3-95ED-682605A0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0AA08A-BDEF-11A6-0369-A011518C9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51110-E2FB-082A-4EFA-0953DF6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DE60D5-74CA-F1CE-7951-71210914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450C32-9A60-AC57-B25F-511D2FCE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8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57418B-811A-0AEF-BCDA-0E6177565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7E4929-A63F-A7EA-9267-FBCAF698F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01128F-0DFA-3956-98A5-4822A23A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B0404D-694B-3DA8-9A5E-A52B875A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39331C-EC64-FEF1-AE04-19416EF2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C73D4-0F92-7F36-6B90-A257D47F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449B3C-BD82-CBF2-6057-495B76A9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2095A3-5113-1FD1-573E-C1D2AE10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E9C443-DB88-B00A-EFB5-B27DF5B0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E9C3E-ED65-0E2A-BA15-BA721E64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5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29C2B-D6AB-4577-A470-FD67E6A1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52A0AC-D2F6-4499-D5E4-C16D6615A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4CFC90-0126-6F5D-64E6-1E278550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537B9E-B961-74CE-3E42-1A0296D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A8043A-3D66-5619-1D37-65A60BF5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A08C6-642F-06E6-F2D0-48E3A923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705D6E-6F36-1889-43AB-E481140CD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8B12DF-E21F-8716-7DD8-92DC1413F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4C5156-8A54-5F1D-8DB7-4CF4BDC9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E9414D-4C66-3DF3-189F-098ED29F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2A1E6A-0E56-7F3C-AB38-0134543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0D29B-EED0-CA92-AB2D-1C7BCC87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31FACE-F6F3-391F-67AB-BFAC0EBF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965CFB-AF7B-D382-31D0-324BBBAB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59BF77-428E-18A7-13D3-D6F61BB23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48281D-EB1A-2FC9-0D36-BE3E38189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6FFF2F-F424-6A93-BDE8-8CC08EC5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855779-9FBB-4F90-5966-FB8F3954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86B495-1AEF-1330-A97D-C9A16590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64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2490D-6AA3-9078-3F31-9350A23D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7CD482-AD94-FA66-78B5-A74AA78D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5588C4-D998-006A-2633-9C67E3B6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CD1B3-A634-7594-2919-10A7BF2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4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D96627-CCF0-B09B-FA49-742CA2B9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15529C-4A36-1CC6-936B-D95954C9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7AAD1C-2DEF-5DB8-B57B-A2E871A6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18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C3195-D75E-7720-A077-5348F36A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F9F60-9BD2-2D69-4785-4969CED84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3F072-3FB2-2717-170D-769FA464A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812C18-918B-528C-F769-BB30288E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A0F731-697F-D7BB-4596-C7CBEDF7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CC1716-7417-A646-4E84-A40CD23D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52806-EFF9-8133-3BFA-38B4173A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C6AC33-0CC0-5A77-C2EC-9F69489BB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98789E-CF80-B185-0A9D-C6BBD8862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19CCB8-A369-0668-733A-B010F234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6C5321-C26D-C60F-2540-55ACA04F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8BE06F-E16F-55B3-2A69-D4280EAF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37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BA5BD2-0C84-269E-4D3F-A4756A34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095DF3-59B9-EA6E-EDA7-A194D42B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EDDEFB-6C00-8AC5-E4B4-3A9C2F82B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5333-53ED-4939-99E7-3B46BA719E83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3CEA22-A435-9D29-636C-D545BE122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A213EF-0D04-E23D-B21C-B704EEFD0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0BF4-A975-42F1-BB65-3C9F73F336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1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76D95-274D-99BD-CDDE-85736CE37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926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zh-CN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44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en-US" altLang="zh-CN" sz="24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（诺新康</a:t>
            </a:r>
            <a:r>
              <a:rPr lang="en-US" altLang="zh-CN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® </a:t>
            </a:r>
            <a:r>
              <a:rPr lang="zh-CN" altLang="en-US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en-US" altLang="zh-CN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44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申请按说明书适应症范围支付</a:t>
            </a:r>
            <a:endParaRPr lang="zh-CN" altLang="en-US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AF5FFB-9759-C27B-C57B-B08804762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9601"/>
            <a:ext cx="9144000" cy="1655762"/>
          </a:xfrm>
        </p:spPr>
        <p:txBody>
          <a:bodyPr/>
          <a:lstStyle/>
          <a:p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上海上药第一生化药业有限公司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C623259-B5C1-A964-D905-1AE0A9D1E471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1686C3-D48F-4792-50BD-8CEDD82BBA0D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5356336-A7CB-99B7-86E0-B5615B5BF56F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55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BB985-A046-E978-D6D4-5CA22CBC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2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46D0A7-5E19-0E66-EE22-D006C331ED53}"/>
              </a:ext>
            </a:extLst>
          </p:cNvPr>
          <p:cNvSpPr txBox="1"/>
          <p:nvPr/>
        </p:nvSpPr>
        <p:spPr>
          <a:xfrm>
            <a:off x="2315953" y="2206157"/>
            <a:ext cx="295185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46710C-628E-2D31-DA7D-514288614242}"/>
              </a:ext>
            </a:extLst>
          </p:cNvPr>
          <p:cNvSpPr txBox="1"/>
          <p:nvPr/>
        </p:nvSpPr>
        <p:spPr>
          <a:xfrm>
            <a:off x="6719719" y="2206157"/>
            <a:ext cx="295185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4F4E0C-3E55-8A64-0993-463CB5E8AC0F}"/>
              </a:ext>
            </a:extLst>
          </p:cNvPr>
          <p:cNvSpPr txBox="1"/>
          <p:nvPr/>
        </p:nvSpPr>
        <p:spPr>
          <a:xfrm>
            <a:off x="2315952" y="3450699"/>
            <a:ext cx="295185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4FF527-C39C-5EDB-3F91-F5533DB5EBCB}"/>
              </a:ext>
            </a:extLst>
          </p:cNvPr>
          <p:cNvSpPr txBox="1"/>
          <p:nvPr/>
        </p:nvSpPr>
        <p:spPr>
          <a:xfrm>
            <a:off x="6719718" y="3450699"/>
            <a:ext cx="295185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28EC48-316B-0075-BE5C-F828B0833181}"/>
              </a:ext>
            </a:extLst>
          </p:cNvPr>
          <p:cNvSpPr txBox="1"/>
          <p:nvPr/>
        </p:nvSpPr>
        <p:spPr>
          <a:xfrm>
            <a:off x="2315952" y="4814382"/>
            <a:ext cx="295185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C9433CF-A4AE-8F77-ACB2-64DA99FA5CCF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43A554-4143-C7BD-B340-9862B9889437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784F4E3-D529-0CF1-1DE5-4310B9857E23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6DB0BDC-A5C3-952A-9785-FFAAD6688E35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4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55D96-9610-CFC0-99A7-715A002B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药品基本信息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4B4A02-4BBD-C849-89CB-F24C803B1452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4405898-8D7C-2CEE-40F6-5605D99AAB2B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A1CF9F-9C2D-95D1-F278-62CA4E9AF888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1D3977C-943A-D766-CBF6-7BE239C56B7C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13F9CE12-A245-52B7-6DE1-FAE2B51CE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25541"/>
              </p:ext>
            </p:extLst>
          </p:nvPr>
        </p:nvGraphicFramePr>
        <p:xfrm>
          <a:off x="6295798" y="2126783"/>
          <a:ext cx="5609229" cy="413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05">
                  <a:extLst>
                    <a:ext uri="{9D8B030D-6E8A-4147-A177-3AD203B41FA5}">
                      <a16:colId xmlns:a16="http://schemas.microsoft.com/office/drawing/2014/main" val="4006728233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val="2954741274"/>
                    </a:ext>
                  </a:extLst>
                </a:gridCol>
                <a:gridCol w="1166884">
                  <a:extLst>
                    <a:ext uri="{9D8B030D-6E8A-4147-A177-3AD203B41FA5}">
                      <a16:colId xmlns:a16="http://schemas.microsoft.com/office/drawing/2014/main" val="3567316814"/>
                    </a:ext>
                  </a:extLst>
                </a:gridCol>
                <a:gridCol w="2292824">
                  <a:extLst>
                    <a:ext uri="{9D8B030D-6E8A-4147-A177-3AD203B41FA5}">
                      <a16:colId xmlns:a16="http://schemas.microsoft.com/office/drawing/2014/main" val="152553045"/>
                    </a:ext>
                  </a:extLst>
                </a:gridCol>
              </a:tblGrid>
              <a:tr h="58301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通用名：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zh-CN" sz="1050" b="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丹参酮</a:t>
                      </a:r>
                      <a:r>
                        <a:rPr lang="en-US" altLang="zh-CN" sz="1050" b="0" dirty="0" err="1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Ⅱ</a:t>
                      </a:r>
                      <a:r>
                        <a:rPr lang="en-US" altLang="zh-CN" sz="600" b="0" dirty="0" err="1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zh-CN" sz="1050" b="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磺酸钠注射液</a:t>
                      </a:r>
                      <a:r>
                        <a:rPr lang="en-US" altLang="zh-CN" sz="1050" b="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注册规格：</a:t>
                      </a:r>
                      <a:r>
                        <a:rPr lang="en-US" altLang="zh-CN" sz="105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CN" sz="1050" b="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2ml:10mg </a:t>
                      </a:r>
                      <a:endParaRPr lang="zh-CN" alt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091424"/>
                  </a:ext>
                </a:extLst>
              </a:tr>
              <a:tr h="84779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2002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18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05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目前大陆地区同通用名称药品的上市情况：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家（独家药品） 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043391"/>
                  </a:ext>
                </a:extLst>
              </a:tr>
              <a:tr h="84779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2002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18 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zh-CN" altLang="en-US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，中国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kern="12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855751"/>
                  </a:ext>
                </a:extLst>
              </a:tr>
              <a:tr h="16421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用于冠心病、心绞痛、心肌梗死的辅助治疗</a:t>
                      </a:r>
                      <a:r>
                        <a:rPr lang="zh-CN" altLang="en-US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05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用法用量：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肌内注射：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80mg/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次，一日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次；静脉注射：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80mg/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次，以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％葡萄糖注射液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20ml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稀释；静脉滴注：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80mg/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次，以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％葡萄糖注射液或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％氯化钠注射液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500ml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稀释，一日</a:t>
                      </a:r>
                      <a:r>
                        <a:rPr lang="en-US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</a:t>
                      </a:r>
                      <a:r>
                        <a:rPr lang="zh-CN" altLang="zh-CN" sz="105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 。</a:t>
                      </a:r>
                      <a:endParaRPr lang="zh-CN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09812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8A005A7E-A41D-B23B-8CB4-4683E3160EA7}"/>
              </a:ext>
            </a:extLst>
          </p:cNvPr>
          <p:cNvSpPr txBox="1"/>
          <p:nvPr/>
        </p:nvSpPr>
        <p:spPr>
          <a:xfrm>
            <a:off x="458131" y="1028435"/>
            <a:ext cx="1144689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根据本次医保目录调整工作方案文件中“支付范围原则上与说明书保持一致”的意见，故本次</a:t>
            </a:r>
            <a:endParaRPr lang="en-US" altLang="zh-CN" dirty="0">
              <a:solidFill>
                <a:srgbClr val="1313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zh-CN" altLang="en-US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</a:t>
            </a:r>
            <a:r>
              <a:rPr lang="zh-CN" altLang="zh-CN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按说明书适应症范围支付</a:t>
            </a:r>
            <a:r>
              <a:rPr lang="zh-CN" altLang="en-US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174E9A-0275-66F2-1194-AB3F261B34A3}"/>
              </a:ext>
            </a:extLst>
          </p:cNvPr>
          <p:cNvSpPr txBox="1"/>
          <p:nvPr/>
        </p:nvSpPr>
        <p:spPr>
          <a:xfrm>
            <a:off x="348760" y="2303755"/>
            <a:ext cx="5547443" cy="37867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18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丹红注射液</a:t>
            </a:r>
            <a:endParaRPr lang="en-US" altLang="zh-CN" sz="1800" b="1" u="sng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参照药品选择理由：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丹红注射液为临床用量大的丹参类中药注射剂且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年已调整为按说明书适应症范围支付，</a:t>
            </a:r>
            <a:r>
              <a:rPr lang="zh-CN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丹参酮</a:t>
            </a:r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IIA</a:t>
            </a:r>
            <a:r>
              <a:rPr lang="zh-CN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磺酸钠注射液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为植物丹参来源的脂溶性有效成分</a:t>
            </a:r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丹参酮</a:t>
            </a:r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</a:t>
            </a:r>
            <a:r>
              <a:rPr lang="en-US" altLang="zh-CN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，经现代化工艺制成的</a:t>
            </a:r>
            <a:r>
              <a:rPr lang="zh-CN" altLang="en-US" sz="1800" b="1" u="sng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单一有效成分化学药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；二者均为丹参成分来源的注射剂，且为同治疗领域药品。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6238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F329E98D-5D31-4104-9325-37A411168CCE}"/>
              </a:ext>
            </a:extLst>
          </p:cNvPr>
          <p:cNvSpPr/>
          <p:nvPr/>
        </p:nvSpPr>
        <p:spPr>
          <a:xfrm>
            <a:off x="4533183" y="3144774"/>
            <a:ext cx="3269344" cy="161576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7370370-D612-BED1-0DAE-C40B3AD66BF8}"/>
              </a:ext>
            </a:extLst>
          </p:cNvPr>
          <p:cNvSpPr/>
          <p:nvPr/>
        </p:nvSpPr>
        <p:spPr>
          <a:xfrm>
            <a:off x="8282085" y="2864368"/>
            <a:ext cx="3269344" cy="12640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7010ACB-514B-1C7B-DF85-88097ECEB33D}"/>
              </a:ext>
            </a:extLst>
          </p:cNvPr>
          <p:cNvSpPr/>
          <p:nvPr/>
        </p:nvSpPr>
        <p:spPr>
          <a:xfrm>
            <a:off x="775607" y="3241344"/>
            <a:ext cx="3269344" cy="206081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3A4593-B157-0117-6BD0-7C1CC37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36" y="7940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临床治疗需求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3628C2-A17C-E4C7-A243-B5922AD632A3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57EAB4F-5E4F-11B7-CD79-D0D97FAD4CFD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D5B5278-E27A-7BCB-9C48-ED78F321F152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7E6B31-1463-AA21-558A-AC12EF67C382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ED13BC3-0BEC-C51F-3030-0C49A00BDCBF}"/>
              </a:ext>
            </a:extLst>
          </p:cNvPr>
          <p:cNvSpPr txBox="1"/>
          <p:nvPr/>
        </p:nvSpPr>
        <p:spPr>
          <a:xfrm>
            <a:off x="775607" y="1187671"/>
            <a:ext cx="10688605" cy="107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丹参酮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磺酸钠注射液作为成分清晰的植物来源化学药，安全、有效，在常规治疗基础上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可更好满足临床治疗需求，为临床医师提供更多选择。</a:t>
            </a:r>
          </a:p>
        </p:txBody>
      </p:sp>
      <p:sp>
        <p:nvSpPr>
          <p:cNvPr id="12" name="半闭框 11">
            <a:extLst>
              <a:ext uri="{FF2B5EF4-FFF2-40B4-BE49-F238E27FC236}">
                <a16:creationId xmlns:a16="http://schemas.microsoft.com/office/drawing/2014/main" id="{EA442343-33E9-A56B-2E14-6F8CD45AD453}"/>
              </a:ext>
            </a:extLst>
          </p:cNvPr>
          <p:cNvSpPr/>
          <p:nvPr/>
        </p:nvSpPr>
        <p:spPr>
          <a:xfrm>
            <a:off x="775605" y="5439258"/>
            <a:ext cx="3318717" cy="514221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669EC5-3102-FCAC-3617-EC716C48A934}"/>
              </a:ext>
            </a:extLst>
          </p:cNvPr>
          <p:cNvSpPr txBox="1"/>
          <p:nvPr/>
        </p:nvSpPr>
        <p:spPr>
          <a:xfrm>
            <a:off x="775605" y="3059576"/>
            <a:ext cx="3269343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用药选择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A8AA061-DBF0-0F92-0BCF-28C019894854}"/>
              </a:ext>
            </a:extLst>
          </p:cNvPr>
          <p:cNvSpPr txBox="1"/>
          <p:nvPr/>
        </p:nvSpPr>
        <p:spPr>
          <a:xfrm>
            <a:off x="757459" y="3416803"/>
            <a:ext cx="3318717" cy="18755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冠心病、心绞痛、心肌梗死以减少终点事件与主要心血管不良事件、减轻缺血再灌注损伤、缓解症状为主要治疗目标，多使用抗凝抗栓、控制血脂血压药品为主；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同时也大量应用活血化瘀类中药注射剂以改善微循环，保护心肌。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F4B8826-2C60-62B8-85F2-AF2652B3B867}"/>
              </a:ext>
            </a:extLst>
          </p:cNvPr>
          <p:cNvSpPr txBox="1"/>
          <p:nvPr/>
        </p:nvSpPr>
        <p:spPr>
          <a:xfrm>
            <a:off x="4533184" y="3163249"/>
            <a:ext cx="3166191" cy="159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活血化瘀类中药注射剂的治疗效果已获得一定临床认可，然而其成分复杂且不清晰，不良反应发生率偏高；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临床广泛使用仍存在安全性风险，且治疗价格较高。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053823B-61F5-4B64-1315-D3F616601A50}"/>
              </a:ext>
            </a:extLst>
          </p:cNvPr>
          <p:cNvSpPr txBox="1"/>
          <p:nvPr/>
        </p:nvSpPr>
        <p:spPr>
          <a:xfrm>
            <a:off x="4533182" y="2777386"/>
            <a:ext cx="3269343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中药注射剂使用情况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B9A3B8F-3688-99D1-5434-DAE721087492}"/>
              </a:ext>
            </a:extLst>
          </p:cNvPr>
          <p:cNvSpPr txBox="1"/>
          <p:nvPr/>
        </p:nvSpPr>
        <p:spPr>
          <a:xfrm>
            <a:off x="8324088" y="2984889"/>
            <a:ext cx="3166191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目前仍需要成分清晰、安全性风险低、疗效确切可靠、更具经济性的药物用于冠心病、心绞痛、心肌梗死的临床治疗。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D9A7169-4E4B-9730-5374-54B605D1B743}"/>
              </a:ext>
            </a:extLst>
          </p:cNvPr>
          <p:cNvSpPr txBox="1"/>
          <p:nvPr/>
        </p:nvSpPr>
        <p:spPr>
          <a:xfrm>
            <a:off x="8282083" y="2488212"/>
            <a:ext cx="3269343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临床需求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半闭框 45">
            <a:extLst>
              <a:ext uri="{FF2B5EF4-FFF2-40B4-BE49-F238E27FC236}">
                <a16:creationId xmlns:a16="http://schemas.microsoft.com/office/drawing/2014/main" id="{79C3E183-2243-6825-EBE5-987280C3E110}"/>
              </a:ext>
            </a:extLst>
          </p:cNvPr>
          <p:cNvSpPr/>
          <p:nvPr/>
        </p:nvSpPr>
        <p:spPr>
          <a:xfrm>
            <a:off x="4533182" y="4908045"/>
            <a:ext cx="3318717" cy="514221"/>
          </a:xfrm>
          <a:prstGeom prst="halfFram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半闭框 46">
            <a:extLst>
              <a:ext uri="{FF2B5EF4-FFF2-40B4-BE49-F238E27FC236}">
                <a16:creationId xmlns:a16="http://schemas.microsoft.com/office/drawing/2014/main" id="{3D438705-3C41-0316-BDFD-B65B16EBF558}"/>
              </a:ext>
            </a:extLst>
          </p:cNvPr>
          <p:cNvSpPr/>
          <p:nvPr/>
        </p:nvSpPr>
        <p:spPr>
          <a:xfrm>
            <a:off x="8281975" y="4275441"/>
            <a:ext cx="3318717" cy="514221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6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19BC8-B2F0-8D0F-3C0D-FB9D658D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不良反应发生率低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E2B7CCF-2FF5-9557-AB65-A3468B19F88C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B4F636-0961-1F79-7E32-EF13F7A8219B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B448EA1-C373-DFBD-6FCA-91A33FA51C51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76C5973-FA53-E94F-A392-35E11A155139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D481950-5125-2341-F4E5-76C7481746E9}"/>
              </a:ext>
            </a:extLst>
          </p:cNvPr>
          <p:cNvSpPr txBox="1"/>
          <p:nvPr/>
        </p:nvSpPr>
        <p:spPr>
          <a:xfrm>
            <a:off x="917475" y="1114839"/>
            <a:ext cx="1065582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为植物丹参来源的脂溶性有效成分</a:t>
            </a:r>
            <a:r>
              <a:rPr lang="en-US" altLang="zh-CN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，经现代化工艺制备而成的单一有效成分化学药，成分清晰可控，</a:t>
            </a:r>
            <a:r>
              <a:rPr lang="zh-CN" altLang="en-US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在总体不良反应发生率方面远低于同类中药注射剂，具有明显安全性优势</a:t>
            </a:r>
            <a:r>
              <a:rPr lang="zh-CN" altLang="en-US" b="1" u="sng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E0A223E-86EB-F590-E480-9896B074DEE0}"/>
              </a:ext>
            </a:extLst>
          </p:cNvPr>
          <p:cNvGrpSpPr/>
          <p:nvPr/>
        </p:nvGrpSpPr>
        <p:grpSpPr>
          <a:xfrm>
            <a:off x="1036091" y="2071371"/>
            <a:ext cx="4170530" cy="3805459"/>
            <a:chOff x="1266062" y="2301656"/>
            <a:chExt cx="3821646" cy="380545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0D63503-01A1-8E3B-1AF8-0854855B9B22}"/>
                </a:ext>
              </a:extLst>
            </p:cNvPr>
            <p:cNvGrpSpPr/>
            <p:nvPr/>
          </p:nvGrpSpPr>
          <p:grpSpPr>
            <a:xfrm>
              <a:off x="1266062" y="2301656"/>
              <a:ext cx="3821646" cy="3680666"/>
              <a:chOff x="986283" y="2448587"/>
              <a:chExt cx="3821646" cy="368066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B20AB52-00F8-7300-4AC2-95BC05701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142" y="3539500"/>
                <a:ext cx="2078240" cy="1494155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B0FE13E-E5B9-DFFA-D5B2-EAC0FB019C33}"/>
                  </a:ext>
                </a:extLst>
              </p:cNvPr>
              <p:cNvSpPr txBox="1"/>
              <p:nvPr/>
            </p:nvSpPr>
            <p:spPr>
              <a:xfrm>
                <a:off x="986283" y="2448587"/>
                <a:ext cx="3821646" cy="793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b="1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丹参酮</a:t>
                </a:r>
                <a:r>
                  <a:rPr lang="en-US" altLang="zh-CN" sz="1600" b="1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</a:t>
                </a:r>
                <a:r>
                  <a:rPr lang="en-US" altLang="zh-CN" sz="700" b="1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zh-CN" altLang="en-US" sz="1600" b="1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磺酸钠注射液</a:t>
                </a:r>
                <a:endParaRPr lang="en-US" altLang="zh-CN" sz="16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16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有效成分单一，丹参酮</a:t>
                </a:r>
                <a:r>
                  <a:rPr lang="en-US" altLang="zh-CN" sz="16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</a:t>
                </a:r>
                <a:r>
                  <a:rPr lang="en-US" altLang="zh-CN" sz="7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zh-CN" altLang="en-US" sz="16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磺酸钠含量</a:t>
                </a:r>
                <a:r>
                  <a:rPr lang="en-US" altLang="zh-CN" sz="16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&gt;95%</a:t>
                </a:r>
                <a:endParaRPr lang="en-US" altLang="zh-CN" sz="16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3AB7790-9C4D-6577-C91B-606DFEA207A6}"/>
                  </a:ext>
                </a:extLst>
              </p:cNvPr>
              <p:cNvSpPr txBox="1"/>
              <p:nvPr/>
            </p:nvSpPr>
            <p:spPr>
              <a:xfrm>
                <a:off x="986283" y="5234072"/>
                <a:ext cx="3821646" cy="89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200" dirty="0">
                    <a:solidFill>
                      <a:srgbClr val="1313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说明书不良反应：</a:t>
                </a:r>
                <a:r>
                  <a:rPr lang="zh-CN" altLang="zh-CN" sz="1200" dirty="0">
                    <a:solidFill>
                      <a:srgbClr val="1313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个别情况下会出现皮疹、斑丘疹、皮炎、过敏性休克、寒战、发热、低血压性休克、疼痛、静脉炎、恶心、腹痛等症状</a:t>
                </a:r>
                <a:r>
                  <a:rPr lang="zh-CN" altLang="en-US" sz="1200" dirty="0">
                    <a:solidFill>
                      <a:srgbClr val="1313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200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A4CB903-206C-4FEF-5EC9-FFF333983AF6}"/>
                </a:ext>
              </a:extLst>
            </p:cNvPr>
            <p:cNvSpPr/>
            <p:nvPr/>
          </p:nvSpPr>
          <p:spPr>
            <a:xfrm>
              <a:off x="1266062" y="3029957"/>
              <a:ext cx="3821646" cy="3077158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D79B23E-5DA8-6227-7EE6-3590CE570DB4}"/>
              </a:ext>
            </a:extLst>
          </p:cNvPr>
          <p:cNvGrpSpPr/>
          <p:nvPr/>
        </p:nvGrpSpPr>
        <p:grpSpPr>
          <a:xfrm>
            <a:off x="6611205" y="2097141"/>
            <a:ext cx="4572000" cy="3785744"/>
            <a:chOff x="6597557" y="2402227"/>
            <a:chExt cx="4572000" cy="3785744"/>
          </a:xfrm>
        </p:grpSpPr>
        <p:graphicFrame>
          <p:nvGraphicFramePr>
            <p:cNvPr id="19" name="图表 18">
              <a:extLst>
                <a:ext uri="{FF2B5EF4-FFF2-40B4-BE49-F238E27FC236}">
                  <a16:creationId xmlns:a16="http://schemas.microsoft.com/office/drawing/2014/main" id="{8C147E1F-868F-EC4D-E317-EC3F6466452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938414"/>
                </p:ext>
              </p:extLst>
            </p:nvPr>
          </p:nvGraphicFramePr>
          <p:xfrm>
            <a:off x="6597557" y="313368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A31BCE5-A217-8CAF-95D6-C4BF9C45538F}"/>
                </a:ext>
              </a:extLst>
            </p:cNvPr>
            <p:cNvSpPr txBox="1"/>
            <p:nvPr/>
          </p:nvSpPr>
          <p:spPr>
            <a:xfrm>
              <a:off x="6798292" y="2402227"/>
              <a:ext cx="4170530" cy="708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丹参酮</a:t>
              </a:r>
              <a:r>
                <a:rPr lang="en-US" altLang="zh-CN" sz="16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r>
                <a:rPr lang="en-US" altLang="zh-CN" sz="7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b="1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磺酸钠注射液总体不良反应发生率远低于中药注射剂</a:t>
              </a:r>
              <a:r>
                <a:rPr lang="en-US" altLang="zh-CN" sz="1600" b="1" kern="1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[1-2]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8A8B6B5-AD45-C04B-B0DF-BB76536BBE68}"/>
                </a:ext>
              </a:extLst>
            </p:cNvPr>
            <p:cNvSpPr/>
            <p:nvPr/>
          </p:nvSpPr>
          <p:spPr>
            <a:xfrm>
              <a:off x="6798292" y="3110434"/>
              <a:ext cx="4170530" cy="3077537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CC0DBF5-4C69-93DC-6FC2-B11F8D5AB372}"/>
              </a:ext>
            </a:extLst>
          </p:cNvPr>
          <p:cNvSpPr txBox="1"/>
          <p:nvPr/>
        </p:nvSpPr>
        <p:spPr>
          <a:xfrm>
            <a:off x="1036091" y="6012349"/>
            <a:ext cx="9831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基于群案信息分析的中药注射剂不良反应发生率研究，中药新药与临床药理，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2009,4(20):391-394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1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</a:t>
            </a:r>
            <a:r>
              <a:rPr lang="zh-CN" altLang="en-US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注射液</a:t>
            </a:r>
            <a:r>
              <a:rPr lang="zh-CN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在心肺血管疾病中的临床应用专家建议</a:t>
            </a:r>
            <a:r>
              <a:rPr lang="zh-CN" altLang="en-US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，中华心血管病杂志（网络版），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2022,5</a:t>
            </a:r>
            <a:r>
              <a:rPr lang="zh-CN" altLang="en-US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1-9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55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C8270471-8AAB-B935-C564-63779EA0582A}"/>
              </a:ext>
            </a:extLst>
          </p:cNvPr>
          <p:cNvSpPr/>
          <p:nvPr/>
        </p:nvSpPr>
        <p:spPr>
          <a:xfrm>
            <a:off x="464021" y="2442782"/>
            <a:ext cx="11298740" cy="379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3A4593-B157-0117-6BD0-7C1CC37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36" y="79403"/>
            <a:ext cx="11165694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显著减少终点事件及主要不良事件发生率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8E623-36DA-4F7E-A99B-998AE8A2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71" y="1046983"/>
            <a:ext cx="10731029" cy="13779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在临床研究及真实世界中，丹参酮</a:t>
            </a:r>
            <a:r>
              <a:rPr lang="en-US" altLang="zh-CN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1600" b="1" u="sng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均是用于冠心病、心绞痛及心肌梗死的治疗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通过临床研究与系统评价，丹参酮</a:t>
            </a:r>
            <a:r>
              <a:rPr lang="en-US" altLang="zh-CN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1600" b="1" u="sng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对冠心病、心绞痛、心肌梗死的临床治疗具有显著、确切的疗效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主要体现在减少患者终点事件（死亡率）、减少主要心血管不良事件发生率等作用，临床有效性显著。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3628C2-A17C-E4C7-A243-B5922AD632A3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57EAB4F-5E4F-11B7-CD79-D0D97FAD4CFD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D5B5278-E27A-7BCB-9C48-ED78F321F152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7E6B31-1463-AA21-558A-AC12EF67C382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6216941-0754-301D-899B-E90EEDD811B8}"/>
              </a:ext>
            </a:extLst>
          </p:cNvPr>
          <p:cNvGrpSpPr/>
          <p:nvPr/>
        </p:nvGrpSpPr>
        <p:grpSpPr>
          <a:xfrm>
            <a:off x="354327" y="2499963"/>
            <a:ext cx="4572000" cy="3611696"/>
            <a:chOff x="838200" y="3334622"/>
            <a:chExt cx="4572000" cy="301189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2E4F14A-C9AC-4D01-60EA-21529B85E74E}"/>
                </a:ext>
              </a:extLst>
            </p:cNvPr>
            <p:cNvGrpSpPr/>
            <p:nvPr/>
          </p:nvGrpSpPr>
          <p:grpSpPr>
            <a:xfrm>
              <a:off x="838200" y="3334622"/>
              <a:ext cx="4572000" cy="2743200"/>
              <a:chOff x="304174" y="3411042"/>
              <a:chExt cx="4572000" cy="2743200"/>
            </a:xfrm>
          </p:grpSpPr>
          <p:graphicFrame>
            <p:nvGraphicFramePr>
              <p:cNvPr id="10" name="图表 9">
                <a:extLst>
                  <a:ext uri="{FF2B5EF4-FFF2-40B4-BE49-F238E27FC236}">
                    <a16:creationId xmlns:a16="http://schemas.microsoft.com/office/drawing/2014/main" id="{4E82B12C-74D9-CC08-D5D2-39369A4F47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52640"/>
                  </p:ext>
                </p:extLst>
              </p:nvPr>
            </p:nvGraphicFramePr>
            <p:xfrm>
              <a:off x="304174" y="3411042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DBC6C0F-67B8-FFF3-B726-A8D347BAF0BE}"/>
                  </a:ext>
                </a:extLst>
              </p:cNvPr>
              <p:cNvSpPr txBox="1"/>
              <p:nvPr/>
            </p:nvSpPr>
            <p:spPr>
              <a:xfrm>
                <a:off x="1197688" y="3790626"/>
                <a:ext cx="845031" cy="31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2.4%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P=0.03 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54DB4FA-7093-3E6E-2760-F69864388F3B}"/>
                  </a:ext>
                </a:extLst>
              </p:cNvPr>
              <p:cNvSpPr txBox="1"/>
              <p:nvPr/>
            </p:nvSpPr>
            <p:spPr>
              <a:xfrm>
                <a:off x="3333561" y="4047626"/>
                <a:ext cx="747683" cy="31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</a:t>
                </a:r>
                <a:r>
                  <a:rPr lang="en-US" altLang="zh-CN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3.9%</a:t>
                </a:r>
              </a:p>
              <a:p>
                <a:pPr algn="ctr"/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P=0.04 </a:t>
                </a: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86088486-A733-2EC5-EBB1-4258846BD9B5}"/>
                  </a:ext>
                </a:extLst>
              </p:cNvPr>
              <p:cNvSpPr/>
              <p:nvPr/>
            </p:nvSpPr>
            <p:spPr>
              <a:xfrm>
                <a:off x="3585507" y="4416958"/>
                <a:ext cx="185343" cy="19469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箭头: 下 19">
                <a:extLst>
                  <a:ext uri="{FF2B5EF4-FFF2-40B4-BE49-F238E27FC236}">
                    <a16:creationId xmlns:a16="http://schemas.microsoft.com/office/drawing/2014/main" id="{693FC18A-D5B7-C037-88BA-53224F6ABD95}"/>
                  </a:ext>
                </a:extLst>
              </p:cNvPr>
              <p:cNvSpPr/>
              <p:nvPr/>
            </p:nvSpPr>
            <p:spPr>
              <a:xfrm>
                <a:off x="1493852" y="4159958"/>
                <a:ext cx="185343" cy="19469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E0FB803-C7DF-7EC8-7484-6854F5C263AC}"/>
                </a:ext>
              </a:extLst>
            </p:cNvPr>
            <p:cNvSpPr txBox="1"/>
            <p:nvPr/>
          </p:nvSpPr>
          <p:spPr>
            <a:xfrm>
              <a:off x="1087253" y="6061826"/>
              <a:ext cx="4273420" cy="284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Sodium </a:t>
              </a:r>
              <a:r>
                <a:rPr lang="en-US" altLang="zh-CN" sz="800" kern="1200" dirty="0" err="1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Tanshinone</a:t>
              </a:r>
              <a:r>
                <a:rPr lang="zh-CN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Ⅱ</a:t>
              </a:r>
              <a:r>
                <a:rPr lang="en-US" altLang="zh-CN" sz="6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Sulfonate for Coronary Heart Disease A Systematic Review of Randomized Controlled Trials.</a:t>
              </a:r>
              <a:r>
                <a:rPr lang="zh-CN" altLang="en-US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Chin</a:t>
              </a:r>
              <a:r>
                <a:rPr lang="zh-CN" altLang="en-US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J</a:t>
              </a:r>
              <a:r>
                <a:rPr lang="zh-CN" altLang="en-US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800" kern="1200" dirty="0" err="1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Med, 2020,26(3):219-226.</a:t>
              </a:r>
              <a:endParaRPr lang="zh-CN" altLang="en-US" sz="800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2916642-B3E9-0F4E-BAE2-BF0DD744F750}"/>
              </a:ext>
            </a:extLst>
          </p:cNvPr>
          <p:cNvGrpSpPr/>
          <p:nvPr/>
        </p:nvGrpSpPr>
        <p:grpSpPr>
          <a:xfrm>
            <a:off x="5810784" y="2442783"/>
            <a:ext cx="5833821" cy="3741405"/>
            <a:chOff x="6153587" y="3110059"/>
            <a:chExt cx="5833821" cy="330198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4B8D705-E735-0537-D9E0-15BC8C36EAF0}"/>
                </a:ext>
              </a:extLst>
            </p:cNvPr>
            <p:cNvGrpSpPr/>
            <p:nvPr/>
          </p:nvGrpSpPr>
          <p:grpSpPr>
            <a:xfrm>
              <a:off x="6153587" y="3110059"/>
              <a:ext cx="4572000" cy="2938444"/>
              <a:chOff x="5774359" y="3257209"/>
              <a:chExt cx="4572000" cy="2938444"/>
            </a:xfrm>
          </p:grpSpPr>
          <p:graphicFrame>
            <p:nvGraphicFramePr>
              <p:cNvPr id="23" name="图表 22">
                <a:extLst>
                  <a:ext uri="{FF2B5EF4-FFF2-40B4-BE49-F238E27FC236}">
                    <a16:creationId xmlns:a16="http://schemas.microsoft.com/office/drawing/2014/main" id="{26E31DA5-0D28-F2B0-147A-16044726B98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0251742"/>
                  </p:ext>
                </p:extLst>
              </p:nvPr>
            </p:nvGraphicFramePr>
            <p:xfrm>
              <a:off x="5774359" y="3257209"/>
              <a:ext cx="4572000" cy="29384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箭头: 下 23">
                <a:extLst>
                  <a:ext uri="{FF2B5EF4-FFF2-40B4-BE49-F238E27FC236}">
                    <a16:creationId xmlns:a16="http://schemas.microsoft.com/office/drawing/2014/main" id="{8584AC62-2079-1B64-503C-FEDAAAA8167C}"/>
                  </a:ext>
                </a:extLst>
              </p:cNvPr>
              <p:cNvSpPr/>
              <p:nvPr/>
            </p:nvSpPr>
            <p:spPr>
              <a:xfrm>
                <a:off x="7838726" y="4061837"/>
                <a:ext cx="185343" cy="19469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DCBF5B9-D173-5880-9B05-DF7DEC9BB762}"/>
                  </a:ext>
                </a:extLst>
              </p:cNvPr>
              <p:cNvSpPr txBox="1"/>
              <p:nvPr/>
            </p:nvSpPr>
            <p:spPr>
              <a:xfrm>
                <a:off x="7382648" y="3739872"/>
                <a:ext cx="845031" cy="32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8.4%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P=0.038 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07630F3-EEE1-21A4-F717-8313D0E000A3}"/>
                  </a:ext>
                </a:extLst>
              </p:cNvPr>
              <p:cNvSpPr txBox="1"/>
              <p:nvPr/>
            </p:nvSpPr>
            <p:spPr>
              <a:xfrm>
                <a:off x="8760520" y="3735894"/>
                <a:ext cx="845031" cy="32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9.5%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P=0.027 </a:t>
                </a:r>
                <a:r>
                  <a:rPr lang="zh-CN" altLang="en-US" sz="900" b="0" i="0" u="none" strike="noStrike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箭头: 下 26">
                <a:extLst>
                  <a:ext uri="{FF2B5EF4-FFF2-40B4-BE49-F238E27FC236}">
                    <a16:creationId xmlns:a16="http://schemas.microsoft.com/office/drawing/2014/main" id="{8D874DB2-6B79-CB7E-C3C1-1E033DC3908F}"/>
                  </a:ext>
                </a:extLst>
              </p:cNvPr>
              <p:cNvSpPr/>
              <p:nvPr/>
            </p:nvSpPr>
            <p:spPr>
              <a:xfrm>
                <a:off x="9233819" y="4065205"/>
                <a:ext cx="185343" cy="19469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478C9AA-89EF-D168-4EBA-308FA7A034F3}"/>
                </a:ext>
              </a:extLst>
            </p:cNvPr>
            <p:cNvSpPr txBox="1"/>
            <p:nvPr/>
          </p:nvSpPr>
          <p:spPr>
            <a:xfrm>
              <a:off x="6153588" y="6004599"/>
              <a:ext cx="5833820" cy="407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Efficacy of Sodium </a:t>
              </a:r>
              <a:r>
                <a:rPr lang="en-US" altLang="zh-CN" sz="800" kern="1200" dirty="0" err="1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Tanshinone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IIA Sulfonate in Patients with Non-ST Elevation Acute Coronary Syndrome Undergoing Percutaneous Coronary Intervention: Results from a </a:t>
              </a:r>
              <a:r>
                <a:rPr lang="en-US" altLang="zh-CN" sz="800" kern="1200" dirty="0" err="1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Multicentre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, Controlled, Randomized Trial. Cardiovasc Drugs </a:t>
              </a:r>
              <a:r>
                <a:rPr lang="en-US" altLang="zh-CN" sz="800" kern="1200" dirty="0" err="1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Ther</a:t>
              </a:r>
              <a:r>
                <a:rPr lang="en-US" altLang="zh-CN" sz="800" kern="1200" dirty="0">
                  <a:solidFill>
                    <a:schemeClr val="dk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. 2021,35(2):321-329.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5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A4593-B157-0117-6BD0-7C1CC37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36" y="7940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临床指南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路径推荐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3628C2-A17C-E4C7-A243-B5922AD632A3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57EAB4F-5E4F-11B7-CD79-D0D97FAD4CFD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D5B5278-E27A-7BCB-9C48-ED78F321F152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7E6B31-1463-AA21-558A-AC12EF67C382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C11E2932-431E-EBF6-C77D-458994F4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2" y="1196165"/>
            <a:ext cx="3061737" cy="426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8197A5-7A20-30C1-49EC-D9E06EB6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968" y="1166884"/>
            <a:ext cx="3061738" cy="430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8F6A04-FBF0-9C29-164C-2BAE3486116A}"/>
              </a:ext>
            </a:extLst>
          </p:cNvPr>
          <p:cNvSpPr txBox="1"/>
          <p:nvPr/>
        </p:nvSpPr>
        <p:spPr>
          <a:xfrm>
            <a:off x="4081495" y="3224693"/>
            <a:ext cx="4402788" cy="1894277"/>
          </a:xfrm>
          <a:prstGeom prst="wedgeRoundRectCallout">
            <a:avLst>
              <a:gd name="adj1" fmla="val 52379"/>
              <a:gd name="adj2" fmla="val 62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临床路径释义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（心血管系统分册）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2015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急性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段抬高型心肌梗死、不稳定型心绞痛及肺动脉高压治疗明确推荐药物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93C861-6959-F443-25B6-309CDD188B0B}"/>
              </a:ext>
            </a:extLst>
          </p:cNvPr>
          <p:cNvSpPr txBox="1"/>
          <p:nvPr/>
        </p:nvSpPr>
        <p:spPr>
          <a:xfrm>
            <a:off x="559137" y="5513364"/>
            <a:ext cx="8657531" cy="82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除临床指南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路径推荐外，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还被推荐为：</a:t>
            </a:r>
            <a:endParaRPr lang="en-US" alt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2015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磺酸钠注射液临床应用专家建议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冠心病、心绞痛、心肌梗死患者一级推荐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治疗用药；</a:t>
            </a:r>
            <a:endParaRPr lang="en-US" alt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2021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注射液</a:t>
            </a:r>
            <a:r>
              <a: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在心肺血管疾病中的临床应用专家建议</a:t>
            </a:r>
            <a:r>
              <a:rPr lang="en-US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明确推荐</a:t>
            </a:r>
            <a:r>
              <a:rPr lang="zh-CN" altLang="zh-CN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冠心病</a:t>
            </a:r>
            <a:r>
              <a:rPr lang="zh-CN" altLang="en-US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心绞痛</a:t>
            </a:r>
            <a:r>
              <a:rPr lang="zh-CN" altLang="en-US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1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心肌梗死</a:t>
            </a: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、肺动脉高压患者使用。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AFC4C7-7C3A-465C-500D-01461D7A4B02}"/>
              </a:ext>
            </a:extLst>
          </p:cNvPr>
          <p:cNvSpPr txBox="1"/>
          <p:nvPr/>
        </p:nvSpPr>
        <p:spPr>
          <a:xfrm>
            <a:off x="3780542" y="1499212"/>
            <a:ext cx="4026070" cy="1427129"/>
          </a:xfrm>
          <a:prstGeom prst="wedgeRoundRectCallout">
            <a:avLst>
              <a:gd name="adj1" fmla="val -51382"/>
              <a:gd name="adj2" fmla="val 7097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急性心肌梗死中西医结合诊疗指南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年）</a:t>
            </a:r>
            <a:endParaRPr lang="en-US" alt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抗心肌损伤防治并发症明确推荐药物</a:t>
            </a:r>
            <a:endParaRPr lang="zh-CN" altLang="en-US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8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9AB60FE-633C-745E-26A7-1F9474FFC406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53A4593-B157-0117-6BD0-7C1CC37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4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8E623-36DA-4F7E-A99B-998AE8A2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63" y="1189565"/>
            <a:ext cx="4524314" cy="50573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国务院</a:t>
            </a: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关于加快中医药特色发展的若干政策措施</a:t>
            </a: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“十四五”中医药发展规划</a:t>
            </a: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等政策持续推动“中医药现代化”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5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丹参酮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磺酸钠注射液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植物成分经现代化工艺改进而来、作用机制清晰的单体化学药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，是中医药现代化守正创新的典型实例；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年广东省科技进步一等奖、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2019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年国家科学技术进步奖提名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获得国家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发明专利证书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F9F48EF-4956-77C0-C9F4-D9F91758AF19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32C7623-3AFB-0FD9-DFA0-F2BCF9212BE6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600377-0622-C973-986C-AA2DCD348A5E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456838-2525-8C46-F3FD-C0B32EECEC6E}"/>
              </a:ext>
            </a:extLst>
          </p:cNvPr>
          <p:cNvGrpSpPr/>
          <p:nvPr/>
        </p:nvGrpSpPr>
        <p:grpSpPr>
          <a:xfrm>
            <a:off x="4692174" y="162558"/>
            <a:ext cx="6914296" cy="2786445"/>
            <a:chOff x="4692174" y="199878"/>
            <a:chExt cx="6914296" cy="278644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110395F-0027-9A46-8DD1-7C81941BE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2"/>
            <a:stretch/>
          </p:blipFill>
          <p:spPr>
            <a:xfrm rot="1461202">
              <a:off x="10021805" y="670185"/>
              <a:ext cx="1584665" cy="226920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FA35946-3AA9-6F49-8708-CBA97CEA6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" t="3037" r="5032"/>
            <a:stretch/>
          </p:blipFill>
          <p:spPr>
            <a:xfrm rot="769591">
              <a:off x="8697178" y="300260"/>
              <a:ext cx="1480317" cy="218847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BB53EE-2B53-1B42-A76F-D76A5D69B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9" t="4674" r="5089" b="1283"/>
            <a:stretch/>
          </p:blipFill>
          <p:spPr>
            <a:xfrm>
              <a:off x="7348387" y="199878"/>
              <a:ext cx="1461348" cy="217487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7D89287-3DB3-374E-A466-A69627D99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9" t="-351" r="2163" b="1681"/>
            <a:stretch/>
          </p:blipFill>
          <p:spPr>
            <a:xfrm rot="20689297">
              <a:off x="6074398" y="317711"/>
              <a:ext cx="1516834" cy="225206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F104E4D-D4D7-AD4C-88B9-672462BC4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7" t="2674" r="1504" b="1423"/>
            <a:stretch/>
          </p:blipFill>
          <p:spPr>
            <a:xfrm rot="20127900">
              <a:off x="4692174" y="811643"/>
              <a:ext cx="1531083" cy="217468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5E322454-3E7A-1340-A232-C0F8C563D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754" y="2683615"/>
            <a:ext cx="2913412" cy="357188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E5903D4-D662-9427-AADA-101C977DABE2}"/>
              </a:ext>
            </a:extLst>
          </p:cNvPr>
          <p:cNvGrpSpPr/>
          <p:nvPr/>
        </p:nvGrpSpPr>
        <p:grpSpPr>
          <a:xfrm>
            <a:off x="8307360" y="2674992"/>
            <a:ext cx="2638143" cy="3571885"/>
            <a:chOff x="8501375" y="2591887"/>
            <a:chExt cx="2631976" cy="372126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1C1ED0F-FC0E-7E4E-8714-63C13F43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1375" y="2591887"/>
              <a:ext cx="2631976" cy="372126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FD6A5ED-6FE0-8A6E-736B-CCB6F0AC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50766" y="2632862"/>
              <a:ext cx="2385517" cy="599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81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A4593-B157-0117-6BD0-7C1CC37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09"/>
            <a:ext cx="108712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增加用药选择，降低医疗支出与管理难度</a:t>
            </a:r>
          </a:p>
        </p:txBody>
      </p:sp>
      <p:cxnSp>
        <p:nvCxnSpPr>
          <p:cNvPr id="126" name="直接连接符 6">
            <a:extLst>
              <a:ext uri="{FF2B5EF4-FFF2-40B4-BE49-F238E27FC236}">
                <a16:creationId xmlns:a16="http://schemas.microsoft.com/office/drawing/2014/main" id="{72AE7B56-1907-E34C-9617-4E95D2FB00E9}"/>
              </a:ext>
            </a:extLst>
          </p:cNvPr>
          <p:cNvCxnSpPr>
            <a:cxnSpLocks/>
          </p:cNvCxnSpPr>
          <p:nvPr/>
        </p:nvCxnSpPr>
        <p:spPr>
          <a:xfrm>
            <a:off x="838200" y="1091819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CE770D7D-D948-354A-AF9C-E8C70B624918}"/>
              </a:ext>
            </a:extLst>
          </p:cNvPr>
          <p:cNvGrpSpPr/>
          <p:nvPr/>
        </p:nvGrpSpPr>
        <p:grpSpPr>
          <a:xfrm>
            <a:off x="0" y="6323436"/>
            <a:ext cx="12192000" cy="532263"/>
            <a:chOff x="0" y="6141492"/>
            <a:chExt cx="12192000" cy="532263"/>
          </a:xfrm>
        </p:grpSpPr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5622CF6E-AD02-014D-8084-6C4F6C96E774}"/>
                </a:ext>
              </a:extLst>
            </p:cNvPr>
            <p:cNvSpPr/>
            <p:nvPr/>
          </p:nvSpPr>
          <p:spPr>
            <a:xfrm>
              <a:off x="0" y="6216555"/>
              <a:ext cx="121920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63D21894-FBDD-4441-8EA8-93B015DC1E85}"/>
                </a:ext>
              </a:extLst>
            </p:cNvPr>
            <p:cNvSpPr/>
            <p:nvPr/>
          </p:nvSpPr>
          <p:spPr>
            <a:xfrm>
              <a:off x="0" y="6141492"/>
              <a:ext cx="12192000" cy="8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EB2A3240-AFB6-4FCD-4DDE-C8EB0CEF4B4B}"/>
              </a:ext>
            </a:extLst>
          </p:cNvPr>
          <p:cNvSpPr txBox="1"/>
          <p:nvPr/>
        </p:nvSpPr>
        <p:spPr>
          <a:xfrm>
            <a:off x="-367312" y="1041332"/>
            <a:ext cx="12074925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申请将丹参酮</a:t>
            </a:r>
            <a:r>
              <a:rPr lang="en" altLang="zh-CN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II</a:t>
            </a:r>
            <a:r>
              <a:rPr lang="en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lang="zh-CN" altLang="en-US" sz="2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磺酸钠注射液的支付范围恢复为说明书适应症</a:t>
            </a:r>
            <a:endParaRPr lang="en-US" altLang="zh-CN" sz="28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（冠心病、心绞痛、心肌梗死）</a:t>
            </a:r>
            <a:endParaRPr lang="en-US" altLang="zh-CN" sz="32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B61B07D-8085-C7D2-1916-32F6FCD69CFD}"/>
              </a:ext>
            </a:extLst>
          </p:cNvPr>
          <p:cNvGrpSpPr/>
          <p:nvPr/>
        </p:nvGrpSpPr>
        <p:grpSpPr>
          <a:xfrm>
            <a:off x="159489" y="2991737"/>
            <a:ext cx="3568247" cy="3290554"/>
            <a:chOff x="204601" y="2195846"/>
            <a:chExt cx="3568247" cy="3290554"/>
          </a:xfrm>
        </p:grpSpPr>
        <p:sp>
          <p:nvSpPr>
            <p:cNvPr id="121" name="TextBox 68">
              <a:extLst>
                <a:ext uri="{FF2B5EF4-FFF2-40B4-BE49-F238E27FC236}">
                  <a16:creationId xmlns:a16="http://schemas.microsoft.com/office/drawing/2014/main" id="{E1BA61F6-1379-9640-AAE2-4BC14C78364C}"/>
                </a:ext>
              </a:extLst>
            </p:cNvPr>
            <p:cNvSpPr txBox="1"/>
            <p:nvPr/>
          </p:nvSpPr>
          <p:spPr>
            <a:xfrm>
              <a:off x="204602" y="2195846"/>
              <a:ext cx="3568246" cy="3693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vi-VN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r>
                <a:rPr 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限定支付范围增加管理难度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TextBox 70">
              <a:extLst>
                <a:ext uri="{FF2B5EF4-FFF2-40B4-BE49-F238E27FC236}">
                  <a16:creationId xmlns:a16="http://schemas.microsoft.com/office/drawing/2014/main" id="{44216D8A-6DAB-6847-9046-738195C0B635}"/>
                </a:ext>
              </a:extLst>
            </p:cNvPr>
            <p:cNvSpPr txBox="1"/>
            <p:nvPr/>
          </p:nvSpPr>
          <p:spPr>
            <a:xfrm>
              <a:off x="235665" y="2636660"/>
              <a:ext cx="3175031" cy="276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限定医保支付范围影响了临床合理用药，易引发医患及</a:t>
              </a:r>
              <a:r>
                <a:rPr lang="en-US" altLang="zh-CN" sz="1400" kern="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医保基金结算纠纷</a:t>
              </a:r>
              <a:r>
                <a:rPr lang="zh-CN" altLang="en-US" sz="14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，导致</a:t>
              </a: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临床管理混乱 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为满足临床治疗需求，医师改用费用更高的中药注射剂作为替代治疗，增加了患者及医保基金实际支出。</a:t>
              </a:r>
              <a:endParaRPr lang="en-US" altLang="zh-CN" sz="1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7AC7C1-23B0-6942-9B61-42A59092376C}"/>
                </a:ext>
              </a:extLst>
            </p:cNvPr>
            <p:cNvSpPr/>
            <p:nvPr/>
          </p:nvSpPr>
          <p:spPr>
            <a:xfrm>
              <a:off x="204601" y="2565177"/>
              <a:ext cx="3405231" cy="2921223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CCCAB65-0BA7-E8E6-EAEB-6D5651D2C46B}"/>
              </a:ext>
            </a:extLst>
          </p:cNvPr>
          <p:cNvGrpSpPr/>
          <p:nvPr/>
        </p:nvGrpSpPr>
        <p:grpSpPr>
          <a:xfrm>
            <a:off x="3869904" y="2606028"/>
            <a:ext cx="3958746" cy="3437490"/>
            <a:chOff x="3888360" y="2186816"/>
            <a:chExt cx="3958746" cy="3437490"/>
          </a:xfrm>
        </p:grpSpPr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100AC8E6-A7C3-6F48-9AF1-7677404B674F}"/>
                </a:ext>
              </a:extLst>
            </p:cNvPr>
            <p:cNvSpPr txBox="1"/>
            <p:nvPr/>
          </p:nvSpPr>
          <p:spPr>
            <a:xfrm>
              <a:off x="3888360" y="2186816"/>
              <a:ext cx="3958746" cy="36933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r>
                <a:rPr 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医保逐步恢复按说明书范围支付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TextBox 66">
              <a:extLst>
                <a:ext uri="{FF2B5EF4-FFF2-40B4-BE49-F238E27FC236}">
                  <a16:creationId xmlns:a16="http://schemas.microsoft.com/office/drawing/2014/main" id="{FF28E0B0-ED5A-DC47-8E82-94A8A534E00C}"/>
                </a:ext>
              </a:extLst>
            </p:cNvPr>
            <p:cNvSpPr txBox="1"/>
            <p:nvPr/>
          </p:nvSpPr>
          <p:spPr>
            <a:xfrm>
              <a:off x="3973303" y="2610529"/>
              <a:ext cx="3430608" cy="276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l"/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年谈判成功的</a:t>
              </a: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94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个药品，支付范围全部与说明书一致；</a:t>
              </a:r>
              <a:endParaRPr lang="en-US" altLang="zh-CN" sz="1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目录内原有支付限定的药品，如注射用甘胺双唑钠、</a:t>
              </a:r>
              <a:r>
                <a:rPr lang="zh-CN" altLang="en-US" sz="1400" b="1" u="sng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丹红注射液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种药品被纳入试点范围，支付范围已恢复至说明书适应症。</a:t>
              </a:r>
              <a:endParaRPr lang="en-US" altLang="zh-CN" sz="1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63FD126D-4B93-83E2-DBF2-D69CBAEC6456}"/>
                </a:ext>
              </a:extLst>
            </p:cNvPr>
            <p:cNvSpPr/>
            <p:nvPr/>
          </p:nvSpPr>
          <p:spPr>
            <a:xfrm>
              <a:off x="3888360" y="2565176"/>
              <a:ext cx="3761210" cy="305913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2D6D60-1A33-C3F9-ADFF-524D73C6D734}"/>
              </a:ext>
            </a:extLst>
          </p:cNvPr>
          <p:cNvGrpSpPr/>
          <p:nvPr/>
        </p:nvGrpSpPr>
        <p:grpSpPr>
          <a:xfrm>
            <a:off x="7970818" y="2280810"/>
            <a:ext cx="4044499" cy="3570335"/>
            <a:chOff x="7962619" y="2195846"/>
            <a:chExt cx="4044499" cy="3570335"/>
          </a:xfrm>
        </p:grpSpPr>
        <p:sp>
          <p:nvSpPr>
            <p:cNvPr id="113" name="TextBox 60">
              <a:extLst>
                <a:ext uri="{FF2B5EF4-FFF2-40B4-BE49-F238E27FC236}">
                  <a16:creationId xmlns:a16="http://schemas.microsoft.com/office/drawing/2014/main" id="{64AC449F-AA99-0F4D-A0ED-B362C98DA372}"/>
                </a:ext>
              </a:extLst>
            </p:cNvPr>
            <p:cNvSpPr txBox="1"/>
            <p:nvPr/>
          </p:nvSpPr>
          <p:spPr>
            <a:xfrm>
              <a:off x="7962619" y="2195846"/>
              <a:ext cx="4044499" cy="36933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r>
                <a:rPr 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申请恢复至说明书范围提升公平性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TextBox 62">
              <a:extLst>
                <a:ext uri="{FF2B5EF4-FFF2-40B4-BE49-F238E27FC236}">
                  <a16:creationId xmlns:a16="http://schemas.microsoft.com/office/drawing/2014/main" id="{A2B3AEFA-90B4-7E47-99E3-9A7188FB6087}"/>
                </a:ext>
              </a:extLst>
            </p:cNvPr>
            <p:cNvSpPr txBox="1"/>
            <p:nvPr/>
          </p:nvSpPr>
          <p:spPr>
            <a:xfrm>
              <a:off x="8010905" y="2650826"/>
              <a:ext cx="3862317" cy="310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丹参酮</a:t>
              </a: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r>
                <a:rPr lang="en-US" altLang="zh-CN" sz="105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磺酸钠注射液相比参照药品治疗费用更低，具有经济优势，增加了临床用药选择；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可以维护患者用药公平、改善医患关系、便于临床合理施治，维护患者利益；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将用药选择权、决策权真正还给临床医生，提升药品的可及性，更好满足患者需求；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降低临床管理难度，减少医保基金支出。</a:t>
              </a: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73735F9E-99B4-2F77-EF41-5B582557ECDB}"/>
                </a:ext>
              </a:extLst>
            </p:cNvPr>
            <p:cNvSpPr/>
            <p:nvPr/>
          </p:nvSpPr>
          <p:spPr>
            <a:xfrm>
              <a:off x="7970818" y="2578778"/>
              <a:ext cx="3841319" cy="318740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1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1313</Words>
  <Application>Microsoft Office PowerPoint</Application>
  <PresentationFormat>宽屏</PresentationFormat>
  <Paragraphs>94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Wingdings</vt:lpstr>
      <vt:lpstr>Office 主题​​</vt:lpstr>
      <vt:lpstr>丹参酮ⅡA磺酸钠注射液（诺新康® ）  申请按说明书适应症范围支付</vt:lpstr>
      <vt:lpstr>目录</vt:lpstr>
      <vt:lpstr>01 药品基本信息</vt:lpstr>
      <vt:lpstr>01 药品基本信息-临床治疗需求</vt:lpstr>
      <vt:lpstr>02 安全性-不良反应发生率低</vt:lpstr>
      <vt:lpstr>03 有效性-显著减少终点事件及主要不良事件发生率</vt:lpstr>
      <vt:lpstr>03 有效性-临床指南/路径推荐</vt:lpstr>
      <vt:lpstr>04 创新性</vt:lpstr>
      <vt:lpstr>05 公平性-增加用药选择，降低医疗支出与管理难度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丹参酮ⅡA磺酸钠注射液</dc:title>
  <dc:creator>zhang wen</dc:creator>
  <cp:lastModifiedBy>gyl9209@163.com</cp:lastModifiedBy>
  <cp:revision>536</cp:revision>
  <dcterms:created xsi:type="dcterms:W3CDTF">2022-06-30T07:16:37Z</dcterms:created>
  <dcterms:modified xsi:type="dcterms:W3CDTF">2022-07-09T12:23:34Z</dcterms:modified>
</cp:coreProperties>
</file>