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78" r:id="rId8"/>
    <p:sldId id="263" r:id="rId9"/>
    <p:sldId id="264" r:id="rId10"/>
  </p:sldIdLst>
  <p:sldSz cx="5905500" cy="3321050"/>
  <p:notesSz cx="5905500" cy="33210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06ED84-1955-4218-A500-9A2FD2BB40F8}" v="19" dt="2022-07-05T09:40:32.78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32" autoAdjust="0"/>
    <p:restoredTop sz="82580" autoAdjust="0"/>
  </p:normalViewPr>
  <p:slideViewPr>
    <p:cSldViewPr>
      <p:cViewPr varScale="1">
        <p:scale>
          <a:sx n="135" d="100"/>
          <a:sy n="135" d="100"/>
        </p:scale>
        <p:origin x="1498" y="7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559050" cy="1666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344863" y="0"/>
            <a:ext cx="2559050" cy="166688"/>
          </a:xfrm>
          <a:prstGeom prst="rect">
            <a:avLst/>
          </a:prstGeom>
        </p:spPr>
        <p:txBody>
          <a:bodyPr vert="horz" lIns="91440" tIns="45720" rIns="91440" bIns="45720" rtlCol="0"/>
          <a:lstStyle>
            <a:lvl1pPr algn="r">
              <a:defRPr sz="1200"/>
            </a:lvl1pPr>
          </a:lstStyle>
          <a:p>
            <a:fld id="{750CFBD2-6DC0-411D-BE3A-141DB3D2DE51}" type="datetimeFigureOut">
              <a:rPr lang="zh-CN" altLang="en-US" smtClean="0"/>
              <a:t>2022/7/8</a:t>
            </a:fld>
            <a:endParaRPr lang="zh-CN" altLang="en-US"/>
          </a:p>
        </p:txBody>
      </p:sp>
      <p:sp>
        <p:nvSpPr>
          <p:cNvPr id="4" name="幻灯片图像占位符 3"/>
          <p:cNvSpPr>
            <a:spLocks noGrp="1" noRot="1" noChangeAspect="1"/>
          </p:cNvSpPr>
          <p:nvPr>
            <p:ph type="sldImg" idx="2"/>
          </p:nvPr>
        </p:nvSpPr>
        <p:spPr>
          <a:xfrm>
            <a:off x="1955800" y="415925"/>
            <a:ext cx="1993900" cy="11207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590550" y="1598613"/>
            <a:ext cx="4724400" cy="130810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3154363"/>
            <a:ext cx="2559050" cy="1666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344863" y="3154363"/>
            <a:ext cx="2559050" cy="166687"/>
          </a:xfrm>
          <a:prstGeom prst="rect">
            <a:avLst/>
          </a:prstGeom>
        </p:spPr>
        <p:txBody>
          <a:bodyPr vert="horz" lIns="91440" tIns="45720" rIns="91440" bIns="45720" rtlCol="0" anchor="b"/>
          <a:lstStyle>
            <a:lvl1pPr algn="r">
              <a:defRPr sz="1200"/>
            </a:lvl1pPr>
          </a:lstStyle>
          <a:p>
            <a:fld id="{9F471851-323E-48AC-8ACE-ACD012C021AC}" type="slidenum">
              <a:rPr lang="zh-CN" altLang="en-US" smtClean="0"/>
              <a:t>‹#›</a:t>
            </a:fld>
            <a:endParaRPr lang="zh-CN" altLang="en-US"/>
          </a:p>
        </p:txBody>
      </p:sp>
    </p:spTree>
    <p:extLst>
      <p:ext uri="{BB962C8B-B14F-4D97-AF65-F5344CB8AC3E}">
        <p14:creationId xmlns:p14="http://schemas.microsoft.com/office/powerpoint/2010/main" val="2034035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DAPA-HF/</a:t>
            </a:r>
            <a:r>
              <a:rPr lang="zh-CN" altLang="en-US" sz="800" b="1" dirty="0">
                <a:solidFill>
                  <a:schemeClr val="tx1"/>
                </a:solidFill>
              </a:rPr>
              <a:t>真实世界研究</a:t>
            </a:r>
            <a:r>
              <a:rPr lang="en-US" altLang="zh-CN" sz="800" b="1" dirty="0">
                <a:solidFill>
                  <a:schemeClr val="tx1"/>
                </a:solidFill>
              </a:rPr>
              <a:t>/</a:t>
            </a:r>
            <a:r>
              <a:rPr lang="zh-CN" altLang="en-US" sz="800" b="1" dirty="0">
                <a:solidFill>
                  <a:schemeClr val="tx1"/>
                </a:solidFill>
              </a:rPr>
              <a:t>指南 </a:t>
            </a:r>
            <a:r>
              <a:rPr lang="en-US" altLang="zh-CN" sz="800" b="1" dirty="0">
                <a:solidFill>
                  <a:schemeClr val="tx1"/>
                </a:solidFill>
              </a:rPr>
              <a:t>reference</a:t>
            </a:r>
            <a:endParaRPr lang="zh-CN" altLang="en-US" dirty="0"/>
          </a:p>
        </p:txBody>
      </p:sp>
      <p:sp>
        <p:nvSpPr>
          <p:cNvPr id="4" name="灯片编号占位符 3"/>
          <p:cNvSpPr>
            <a:spLocks noGrp="1"/>
          </p:cNvSpPr>
          <p:nvPr>
            <p:ph type="sldNum" sz="quarter" idx="5"/>
          </p:nvPr>
        </p:nvSpPr>
        <p:spPr/>
        <p:txBody>
          <a:bodyPr/>
          <a:lstStyle/>
          <a:p>
            <a:fld id="{9F471851-323E-48AC-8ACE-ACD012C021AC}" type="slidenum">
              <a:rPr lang="zh-CN" altLang="en-US" smtClean="0"/>
              <a:t>6</a:t>
            </a:fld>
            <a:endParaRPr lang="zh-CN" altLang="en-US"/>
          </a:p>
        </p:txBody>
      </p:sp>
    </p:spTree>
    <p:extLst>
      <p:ext uri="{BB962C8B-B14F-4D97-AF65-F5344CB8AC3E}">
        <p14:creationId xmlns:p14="http://schemas.microsoft.com/office/powerpoint/2010/main" val="2297732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F471851-323E-48AC-8ACE-ACD012C021AC}" type="slidenum">
              <a:rPr lang="zh-CN" altLang="en-US" smtClean="0"/>
              <a:t>7</a:t>
            </a:fld>
            <a:endParaRPr lang="zh-CN" altLang="en-US"/>
          </a:p>
        </p:txBody>
      </p:sp>
    </p:spTree>
    <p:extLst>
      <p:ext uri="{BB962C8B-B14F-4D97-AF65-F5344CB8AC3E}">
        <p14:creationId xmlns:p14="http://schemas.microsoft.com/office/powerpoint/2010/main" val="1963448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7/8/2022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1"/>
            <a:ext cx="5897880" cy="3317747"/>
          </a:xfrm>
          <a:prstGeom prst="rect">
            <a:avLst/>
          </a:prstGeom>
        </p:spPr>
      </p:pic>
      <p:pic>
        <p:nvPicPr>
          <p:cNvPr id="17" name="bg object 17"/>
          <p:cNvPicPr/>
          <p:nvPr/>
        </p:nvPicPr>
        <p:blipFill>
          <a:blip r:embed="rId8" cstate="print"/>
          <a:stretch>
            <a:fillRect/>
          </a:stretch>
        </p:blipFill>
        <p:spPr>
          <a:xfrm>
            <a:off x="0" y="420625"/>
            <a:ext cx="5897880" cy="2476500"/>
          </a:xfrm>
          <a:prstGeom prst="rect">
            <a:avLst/>
          </a:prstGeom>
        </p:spPr>
      </p:pic>
      <p:pic>
        <p:nvPicPr>
          <p:cNvPr id="18" name="bg object 18"/>
          <p:cNvPicPr/>
          <p:nvPr/>
        </p:nvPicPr>
        <p:blipFill>
          <a:blip r:embed="rId9" cstate="print"/>
          <a:stretch>
            <a:fillRect/>
          </a:stretch>
        </p:blipFill>
        <p:spPr>
          <a:xfrm>
            <a:off x="0" y="545593"/>
            <a:ext cx="5897880" cy="2228087"/>
          </a:xfrm>
          <a:prstGeom prst="rect">
            <a:avLst/>
          </a:prstGeom>
        </p:spPr>
      </p:pic>
      <p:pic>
        <p:nvPicPr>
          <p:cNvPr id="19" name="bg object 19"/>
          <p:cNvPicPr/>
          <p:nvPr/>
        </p:nvPicPr>
        <p:blipFill>
          <a:blip r:embed="rId10" cstate="print"/>
          <a:stretch>
            <a:fillRect/>
          </a:stretch>
        </p:blipFill>
        <p:spPr>
          <a:xfrm>
            <a:off x="708660" y="1"/>
            <a:ext cx="659891" cy="1341120"/>
          </a:xfrm>
          <a:prstGeom prst="rect">
            <a:avLst/>
          </a:prstGeom>
        </p:spPr>
      </p:pic>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7/8/2022</a:t>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nhsa.gov.cn/art/2022/6/29/art_62_8340.html" TargetMode="External"/><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10.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 Type="http://schemas.openxmlformats.org/officeDocument/2006/relationships/image" Target="../media/image1.png"/><Relationship Id="rId16" Type="http://schemas.openxmlformats.org/officeDocument/2006/relationships/image" Target="../media/image24.png"/><Relationship Id="rId1" Type="http://schemas.openxmlformats.org/officeDocument/2006/relationships/slideLayout" Target="../slideLayouts/slideLayout5.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5.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4.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40.png"/><Relationship Id="rId3" Type="http://schemas.openxmlformats.org/officeDocument/2006/relationships/image" Target="../media/image32.png"/><Relationship Id="rId7" Type="http://schemas.openxmlformats.org/officeDocument/2006/relationships/image" Target="../media/image27.png"/><Relationship Id="rId12" Type="http://schemas.openxmlformats.org/officeDocument/2006/relationships/image" Target="../media/image29.png"/><Relationship Id="rId2" Type="http://schemas.openxmlformats.org/officeDocument/2006/relationships/image" Target="../media/image31.png"/><Relationship Id="rId1" Type="http://schemas.openxmlformats.org/officeDocument/2006/relationships/slideLayout" Target="../slideLayouts/slideLayout5.xml"/><Relationship Id="rId6" Type="http://schemas.openxmlformats.org/officeDocument/2006/relationships/image" Target="../media/image35.png"/><Relationship Id="rId11" Type="http://schemas.openxmlformats.org/officeDocument/2006/relationships/image" Target="../media/image39.png"/><Relationship Id="rId5" Type="http://schemas.openxmlformats.org/officeDocument/2006/relationships/image" Target="../media/image34.png"/><Relationship Id="rId10" Type="http://schemas.openxmlformats.org/officeDocument/2006/relationships/image" Target="../media/image38.png"/><Relationship Id="rId4" Type="http://schemas.openxmlformats.org/officeDocument/2006/relationships/image" Target="../media/image33.png"/><Relationship Id="rId9" Type="http://schemas.openxmlformats.org/officeDocument/2006/relationships/image" Target="../media/image37.png"/><Relationship Id="rId14" Type="http://schemas.openxmlformats.org/officeDocument/2006/relationships/image" Target="../media/image41.png"/></Relationships>
</file>

<file path=ppt/slides/_rels/slide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5.xml"/><Relationship Id="rId5" Type="http://schemas.openxmlformats.org/officeDocument/2006/relationships/image" Target="../media/image29.png"/><Relationship Id="rId4" Type="http://schemas.openxmlformats.org/officeDocument/2006/relationships/image" Target="../media/image44.png"/></Relationships>
</file>

<file path=ppt/slides/_rels/slide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9.png"/><Relationship Id="rId5" Type="http://schemas.openxmlformats.org/officeDocument/2006/relationships/image" Target="../media/image47.png"/><Relationship Id="rId4" Type="http://schemas.openxmlformats.org/officeDocument/2006/relationships/image" Target="../media/image46.png"/></Relationships>
</file>

<file path=ppt/slides/_rels/slide7.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50.png"/><Relationship Id="rId4" Type="http://schemas.openxmlformats.org/officeDocument/2006/relationships/image" Target="../media/image49.svg"/></Relationships>
</file>

<file path=ppt/slides/_rels/slide8.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5.xml"/><Relationship Id="rId5" Type="http://schemas.openxmlformats.org/officeDocument/2006/relationships/image" Target="../media/image53.png"/><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5.xml"/><Relationship Id="rId5" Type="http://schemas.openxmlformats.org/officeDocument/2006/relationships/image" Target="../media/image56.png"/><Relationship Id="rId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1"/>
            <a:ext cx="5897880" cy="3317747"/>
            <a:chOff x="0" y="1"/>
            <a:chExt cx="5897880" cy="3317747"/>
          </a:xfrm>
        </p:grpSpPr>
        <p:pic>
          <p:nvPicPr>
            <p:cNvPr id="3" name="object 3"/>
            <p:cNvPicPr/>
            <p:nvPr/>
          </p:nvPicPr>
          <p:blipFill>
            <a:blip r:embed="rId2" cstate="print"/>
            <a:stretch>
              <a:fillRect/>
            </a:stretch>
          </p:blipFill>
          <p:spPr>
            <a:xfrm>
              <a:off x="0" y="1"/>
              <a:ext cx="5897880" cy="3317747"/>
            </a:xfrm>
            <a:prstGeom prst="rect">
              <a:avLst/>
            </a:prstGeom>
          </p:spPr>
        </p:pic>
        <p:pic>
          <p:nvPicPr>
            <p:cNvPr id="4" name="object 4"/>
            <p:cNvPicPr/>
            <p:nvPr/>
          </p:nvPicPr>
          <p:blipFill>
            <a:blip r:embed="rId3" cstate="print"/>
            <a:stretch>
              <a:fillRect/>
            </a:stretch>
          </p:blipFill>
          <p:spPr>
            <a:xfrm>
              <a:off x="1723644" y="358141"/>
              <a:ext cx="2452116" cy="2785872"/>
            </a:xfrm>
            <a:prstGeom prst="rect">
              <a:avLst/>
            </a:prstGeom>
          </p:spPr>
        </p:pic>
        <p:pic>
          <p:nvPicPr>
            <p:cNvPr id="5" name="object 5"/>
            <p:cNvPicPr/>
            <p:nvPr/>
          </p:nvPicPr>
          <p:blipFill>
            <a:blip r:embed="rId4" cstate="print"/>
            <a:stretch>
              <a:fillRect/>
            </a:stretch>
          </p:blipFill>
          <p:spPr>
            <a:xfrm>
              <a:off x="1851660" y="481585"/>
              <a:ext cx="2196084" cy="2534412"/>
            </a:xfrm>
            <a:prstGeom prst="rect">
              <a:avLst/>
            </a:prstGeom>
          </p:spPr>
        </p:pic>
        <p:pic>
          <p:nvPicPr>
            <p:cNvPr id="6" name="object 6"/>
            <p:cNvPicPr/>
            <p:nvPr/>
          </p:nvPicPr>
          <p:blipFill>
            <a:blip r:embed="rId5" cstate="print"/>
            <a:stretch>
              <a:fillRect/>
            </a:stretch>
          </p:blipFill>
          <p:spPr>
            <a:xfrm>
              <a:off x="2452116" y="2758441"/>
              <a:ext cx="941831" cy="169163"/>
            </a:xfrm>
            <a:prstGeom prst="rect">
              <a:avLst/>
            </a:prstGeom>
          </p:spPr>
        </p:pic>
        <p:pic>
          <p:nvPicPr>
            <p:cNvPr id="8" name="object 8"/>
            <p:cNvPicPr/>
            <p:nvPr/>
          </p:nvPicPr>
          <p:blipFill>
            <a:blip r:embed="rId6" cstate="print"/>
            <a:stretch>
              <a:fillRect/>
            </a:stretch>
          </p:blipFill>
          <p:spPr>
            <a:xfrm>
              <a:off x="5570220" y="370333"/>
              <a:ext cx="327660" cy="9143"/>
            </a:xfrm>
            <a:prstGeom prst="rect">
              <a:avLst/>
            </a:prstGeom>
          </p:spPr>
        </p:pic>
        <p:pic>
          <p:nvPicPr>
            <p:cNvPr id="9" name="object 9"/>
            <p:cNvPicPr/>
            <p:nvPr/>
          </p:nvPicPr>
          <p:blipFill>
            <a:blip r:embed="rId7" cstate="print"/>
            <a:stretch>
              <a:fillRect/>
            </a:stretch>
          </p:blipFill>
          <p:spPr>
            <a:xfrm>
              <a:off x="2199131" y="678054"/>
              <a:ext cx="1447799" cy="1447800"/>
            </a:xfrm>
            <a:prstGeom prst="rect">
              <a:avLst/>
            </a:prstGeom>
          </p:spPr>
        </p:pic>
      </p:grpSp>
      <p:sp>
        <p:nvSpPr>
          <p:cNvPr id="11" name="object 11"/>
          <p:cNvSpPr txBox="1"/>
          <p:nvPr/>
        </p:nvSpPr>
        <p:spPr>
          <a:xfrm>
            <a:off x="2424176" y="2322323"/>
            <a:ext cx="1071245" cy="368049"/>
          </a:xfrm>
          <a:prstGeom prst="rect">
            <a:avLst/>
          </a:prstGeom>
        </p:spPr>
        <p:txBody>
          <a:bodyPr vert="horz" wrap="square" lIns="0" tIns="13970" rIns="0" bIns="0" rtlCol="0">
            <a:spAutoFit/>
          </a:bodyPr>
          <a:lstStyle/>
          <a:p>
            <a:pPr algn="ctr">
              <a:lnSpc>
                <a:spcPct val="100000"/>
              </a:lnSpc>
              <a:spcBef>
                <a:spcPts val="110"/>
              </a:spcBef>
            </a:pPr>
            <a:r>
              <a:rPr lang="zh-CN" altLang="en-US" sz="1150" b="1" spc="-10" dirty="0">
                <a:latin typeface="宋体"/>
                <a:cs typeface="宋体"/>
              </a:rPr>
              <a:t>达格列净片</a:t>
            </a:r>
            <a:endParaRPr sz="1150" dirty="0">
              <a:latin typeface="宋体"/>
              <a:cs typeface="宋体"/>
            </a:endParaRPr>
          </a:p>
          <a:p>
            <a:pPr algn="ctr">
              <a:lnSpc>
                <a:spcPct val="100000"/>
              </a:lnSpc>
              <a:spcBef>
                <a:spcPts val="15"/>
              </a:spcBef>
            </a:pPr>
            <a:r>
              <a:rPr sz="1150" b="1" dirty="0">
                <a:latin typeface="宋体"/>
                <a:cs typeface="宋体"/>
              </a:rPr>
              <a:t>（</a:t>
            </a:r>
            <a:r>
              <a:rPr lang="zh-CN" altLang="en-US" sz="1150" b="1" dirty="0">
                <a:latin typeface="宋体"/>
                <a:cs typeface="宋体"/>
              </a:rPr>
              <a:t>安达唐</a:t>
            </a:r>
            <a:r>
              <a:rPr sz="1150" b="1" spc="-50" dirty="0">
                <a:latin typeface="宋体"/>
                <a:cs typeface="宋体"/>
              </a:rPr>
              <a:t>）</a:t>
            </a:r>
            <a:endParaRPr sz="1150" dirty="0">
              <a:latin typeface="宋体"/>
              <a:cs typeface="宋体"/>
            </a:endParaRPr>
          </a:p>
        </p:txBody>
      </p:sp>
      <p:sp>
        <p:nvSpPr>
          <p:cNvPr id="12" name="object 12"/>
          <p:cNvSpPr txBox="1"/>
          <p:nvPr/>
        </p:nvSpPr>
        <p:spPr>
          <a:xfrm>
            <a:off x="217424" y="155575"/>
            <a:ext cx="542925" cy="191078"/>
          </a:xfrm>
          <a:prstGeom prst="rect">
            <a:avLst/>
          </a:prstGeom>
        </p:spPr>
        <p:txBody>
          <a:bodyPr vert="horz" wrap="square" lIns="0" tIns="13970" rIns="0" bIns="0" rtlCol="0">
            <a:spAutoFit/>
          </a:bodyPr>
          <a:lstStyle/>
          <a:p>
            <a:pPr marL="12700">
              <a:lnSpc>
                <a:spcPct val="100000"/>
              </a:lnSpc>
              <a:spcBef>
                <a:spcPts val="110"/>
              </a:spcBef>
            </a:pPr>
            <a:r>
              <a:rPr sz="1150" dirty="0">
                <a:latin typeface="宋体"/>
                <a:cs typeface="宋体"/>
              </a:rPr>
              <a:t>附件2-</a:t>
            </a:r>
            <a:r>
              <a:rPr lang="en-US" sz="1150" spc="-50" dirty="0">
                <a:latin typeface="宋体"/>
                <a:cs typeface="宋体"/>
              </a:rPr>
              <a:t>3</a:t>
            </a:r>
            <a:endParaRPr sz="1150" dirty="0">
              <a:latin typeface="宋体"/>
              <a:cs typeface="宋体"/>
            </a:endParaRPr>
          </a:p>
        </p:txBody>
      </p:sp>
      <p:sp>
        <p:nvSpPr>
          <p:cNvPr id="14" name="文本框 13">
            <a:extLst>
              <a:ext uri="{FF2B5EF4-FFF2-40B4-BE49-F238E27FC236}">
                <a16:creationId xmlns:a16="http://schemas.microsoft.com/office/drawing/2014/main" id="{11787B91-2297-467A-BA4A-8D18FF836CC6}"/>
              </a:ext>
            </a:extLst>
          </p:cNvPr>
          <p:cNvSpPr txBox="1"/>
          <p:nvPr/>
        </p:nvSpPr>
        <p:spPr>
          <a:xfrm>
            <a:off x="2616898" y="2727325"/>
            <a:ext cx="685800" cy="230832"/>
          </a:xfrm>
          <a:prstGeom prst="rect">
            <a:avLst/>
          </a:prstGeom>
          <a:noFill/>
        </p:spPr>
        <p:txBody>
          <a:bodyPr wrap="square" rtlCol="0">
            <a:spAutoFit/>
          </a:bodyPr>
          <a:lstStyle/>
          <a:p>
            <a:r>
              <a:rPr lang="zh-CN" altLang="en-US" sz="900" dirty="0">
                <a:solidFill>
                  <a:schemeClr val="bg1">
                    <a:lumMod val="95000"/>
                  </a:schemeClr>
                </a:solidFill>
              </a:rPr>
              <a:t>阿斯利康</a:t>
            </a:r>
          </a:p>
        </p:txBody>
      </p:sp>
      <p:sp>
        <p:nvSpPr>
          <p:cNvPr id="7" name="文本框 6">
            <a:extLst>
              <a:ext uri="{FF2B5EF4-FFF2-40B4-BE49-F238E27FC236}">
                <a16:creationId xmlns:a16="http://schemas.microsoft.com/office/drawing/2014/main" id="{4E8832BF-E74F-44F1-B451-BC13C4CE5C1B}"/>
              </a:ext>
            </a:extLst>
          </p:cNvPr>
          <p:cNvSpPr txBox="1"/>
          <p:nvPr/>
        </p:nvSpPr>
        <p:spPr>
          <a:xfrm>
            <a:off x="8448" y="3054542"/>
            <a:ext cx="4724400" cy="215444"/>
          </a:xfrm>
          <a:prstGeom prst="rect">
            <a:avLst/>
          </a:prstGeom>
          <a:noFill/>
        </p:spPr>
        <p:txBody>
          <a:bodyPr wrap="square" rtlCol="0">
            <a:spAutoFit/>
          </a:bodyPr>
          <a:lstStyle/>
          <a:p>
            <a:pPr marL="171450" indent="-171450" algn="l">
              <a:buFont typeface="Arial" panose="020B0604020202020204" pitchFamily="34" charset="0"/>
              <a:buChar char="•"/>
            </a:pPr>
            <a:r>
              <a:rPr lang="en-US" altLang="zh-CN" sz="400" dirty="0">
                <a:latin typeface="+mn-lt"/>
                <a:ea typeface="+mn-ea"/>
                <a:cs typeface="+mn-cs"/>
              </a:rPr>
              <a:t>CN-99108 </a:t>
            </a:r>
            <a:r>
              <a:rPr lang="zh-CN" altLang="en-US" sz="400" dirty="0">
                <a:latin typeface="+mn-lt"/>
                <a:ea typeface="+mn-ea"/>
                <a:cs typeface="+mn-cs"/>
              </a:rPr>
              <a:t>仅用于</a:t>
            </a:r>
            <a:r>
              <a:rPr lang="en-US" altLang="zh-CN" sz="400" dirty="0" err="1">
                <a:latin typeface="+mn-lt"/>
                <a:ea typeface="+mn-ea"/>
                <a:cs typeface="+mn-cs"/>
              </a:rPr>
              <a:t>Forxiga</a:t>
            </a:r>
            <a:r>
              <a:rPr lang="zh-CN" altLang="en-US" sz="400" dirty="0">
                <a:latin typeface="+mn-lt"/>
                <a:ea typeface="+mn-ea"/>
                <a:cs typeface="+mn-cs"/>
              </a:rPr>
              <a:t>医保沟通，供医保相关领导和专家参考，严禁用于产品推广</a:t>
            </a:r>
            <a:endParaRPr lang="en-US" altLang="zh-CN" sz="400" dirty="0">
              <a:latin typeface="+mn-lt"/>
              <a:ea typeface="+mn-ea"/>
              <a:cs typeface="+mn-cs"/>
            </a:endParaRPr>
          </a:p>
          <a:p>
            <a:pPr marL="171450" indent="-171450" algn="l">
              <a:buFont typeface="Arial" panose="020B0604020202020204" pitchFamily="34" charset="0"/>
              <a:buChar char="•"/>
            </a:pPr>
            <a:r>
              <a:rPr lang="zh-CN" altLang="en-US" sz="400" dirty="0">
                <a:latin typeface="+mn-lt"/>
                <a:ea typeface="+mn-ea"/>
                <a:cs typeface="+mn-cs"/>
              </a:rPr>
              <a:t>模板来自医保局官网，登录日期</a:t>
            </a:r>
            <a:r>
              <a:rPr lang="en-US" altLang="zh-CN" sz="400" dirty="0">
                <a:latin typeface="+mn-lt"/>
                <a:ea typeface="+mn-ea"/>
                <a:cs typeface="+mn-cs"/>
              </a:rPr>
              <a:t>2022/7</a:t>
            </a:r>
            <a:r>
              <a:rPr lang="zh-CN" altLang="en-US" sz="400" dirty="0">
                <a:latin typeface="+mn-lt"/>
                <a:ea typeface="+mn-ea"/>
                <a:cs typeface="+mn-cs"/>
              </a:rPr>
              <a:t>：</a:t>
            </a:r>
            <a:r>
              <a:rPr lang="en-US" altLang="zh-CN" sz="400" dirty="0">
                <a:latin typeface="+mn-lt"/>
                <a:ea typeface="+mn-ea"/>
                <a:cs typeface="+mn-cs"/>
                <a:hlinkClick r:id="rId8" tooltip="http://www.nhsa.gov.cn/art/2022/6/29/art_62_8340.html">
                  <a:extLst>
                    <a:ext uri="{A12FA001-AC4F-418D-AE19-62706E023703}">
                      <ahyp:hlinkClr xmlns:ahyp="http://schemas.microsoft.com/office/drawing/2018/hyperlinkcolor" val="tx"/>
                    </a:ext>
                  </a:extLst>
                </a:hlinkClick>
              </a:rPr>
              <a:t> http://www.nhsa.gov.cn/art/2022/6/29/art_62_8340.html</a:t>
            </a:r>
            <a:endParaRPr lang="zh-CN" altLang="en-US" sz="400" dirty="0">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5897880" cy="3317748"/>
            <a:chOff x="0" y="0"/>
            <a:chExt cx="5897880" cy="3317748"/>
          </a:xfrm>
        </p:grpSpPr>
        <p:pic>
          <p:nvPicPr>
            <p:cNvPr id="3" name="object 3"/>
            <p:cNvPicPr/>
            <p:nvPr/>
          </p:nvPicPr>
          <p:blipFill>
            <a:blip r:embed="rId2" cstate="print"/>
            <a:stretch>
              <a:fillRect/>
            </a:stretch>
          </p:blipFill>
          <p:spPr>
            <a:xfrm>
              <a:off x="0" y="0"/>
              <a:ext cx="5897880" cy="3317748"/>
            </a:xfrm>
            <a:prstGeom prst="rect">
              <a:avLst/>
            </a:prstGeom>
          </p:spPr>
        </p:pic>
        <p:pic>
          <p:nvPicPr>
            <p:cNvPr id="4" name="object 4"/>
            <p:cNvPicPr/>
            <p:nvPr/>
          </p:nvPicPr>
          <p:blipFill>
            <a:blip r:embed="rId3" cstate="print"/>
            <a:stretch>
              <a:fillRect/>
            </a:stretch>
          </p:blipFill>
          <p:spPr>
            <a:xfrm>
              <a:off x="0" y="341376"/>
              <a:ext cx="1450848" cy="656844"/>
            </a:xfrm>
            <a:prstGeom prst="rect">
              <a:avLst/>
            </a:prstGeom>
          </p:spPr>
        </p:pic>
        <p:pic>
          <p:nvPicPr>
            <p:cNvPr id="5" name="object 5"/>
            <p:cNvPicPr/>
            <p:nvPr/>
          </p:nvPicPr>
          <p:blipFill>
            <a:blip r:embed="rId4" cstate="print"/>
            <a:stretch>
              <a:fillRect/>
            </a:stretch>
          </p:blipFill>
          <p:spPr>
            <a:xfrm>
              <a:off x="2054352" y="350520"/>
              <a:ext cx="1676400" cy="670560"/>
            </a:xfrm>
            <a:prstGeom prst="rect">
              <a:avLst/>
            </a:prstGeom>
          </p:spPr>
        </p:pic>
        <p:pic>
          <p:nvPicPr>
            <p:cNvPr id="6" name="object 6"/>
            <p:cNvPicPr/>
            <p:nvPr/>
          </p:nvPicPr>
          <p:blipFill>
            <a:blip r:embed="rId5" cstate="print"/>
            <a:stretch>
              <a:fillRect/>
            </a:stretch>
          </p:blipFill>
          <p:spPr>
            <a:xfrm>
              <a:off x="2142743" y="434340"/>
              <a:ext cx="1501140" cy="496824"/>
            </a:xfrm>
            <a:prstGeom prst="rect">
              <a:avLst/>
            </a:prstGeom>
          </p:spPr>
        </p:pic>
        <p:pic>
          <p:nvPicPr>
            <p:cNvPr id="7" name="object 7"/>
            <p:cNvPicPr/>
            <p:nvPr/>
          </p:nvPicPr>
          <p:blipFill>
            <a:blip r:embed="rId6" cstate="print"/>
            <a:stretch>
              <a:fillRect/>
            </a:stretch>
          </p:blipFill>
          <p:spPr>
            <a:xfrm>
              <a:off x="2223515" y="611124"/>
              <a:ext cx="168401" cy="133350"/>
            </a:xfrm>
            <a:prstGeom prst="rect">
              <a:avLst/>
            </a:prstGeom>
          </p:spPr>
        </p:pic>
        <p:pic>
          <p:nvPicPr>
            <p:cNvPr id="8" name="object 8"/>
            <p:cNvPicPr/>
            <p:nvPr/>
          </p:nvPicPr>
          <p:blipFill>
            <a:blip r:embed="rId7" cstate="print"/>
            <a:stretch>
              <a:fillRect/>
            </a:stretch>
          </p:blipFill>
          <p:spPr>
            <a:xfrm>
              <a:off x="2525268" y="598996"/>
              <a:ext cx="1039418" cy="161607"/>
            </a:xfrm>
            <a:prstGeom prst="rect">
              <a:avLst/>
            </a:prstGeom>
          </p:spPr>
        </p:pic>
        <p:pic>
          <p:nvPicPr>
            <p:cNvPr id="9" name="object 9"/>
            <p:cNvPicPr/>
            <p:nvPr/>
          </p:nvPicPr>
          <p:blipFill>
            <a:blip r:embed="rId8" cstate="print"/>
            <a:stretch>
              <a:fillRect/>
            </a:stretch>
          </p:blipFill>
          <p:spPr>
            <a:xfrm>
              <a:off x="470916" y="531825"/>
              <a:ext cx="515162" cy="233222"/>
            </a:xfrm>
            <a:prstGeom prst="rect">
              <a:avLst/>
            </a:prstGeom>
          </p:spPr>
        </p:pic>
        <p:pic>
          <p:nvPicPr>
            <p:cNvPr id="10" name="object 10"/>
            <p:cNvPicPr/>
            <p:nvPr/>
          </p:nvPicPr>
          <p:blipFill>
            <a:blip r:embed="rId9" cstate="print"/>
            <a:stretch>
              <a:fillRect/>
            </a:stretch>
          </p:blipFill>
          <p:spPr>
            <a:xfrm>
              <a:off x="466344" y="806196"/>
              <a:ext cx="639318" cy="86105"/>
            </a:xfrm>
            <a:prstGeom prst="rect">
              <a:avLst/>
            </a:prstGeom>
          </p:spPr>
        </p:pic>
        <p:pic>
          <p:nvPicPr>
            <p:cNvPr id="11" name="object 11"/>
            <p:cNvPicPr/>
            <p:nvPr/>
          </p:nvPicPr>
          <p:blipFill>
            <a:blip r:embed="rId4" cstate="print"/>
            <a:stretch>
              <a:fillRect/>
            </a:stretch>
          </p:blipFill>
          <p:spPr>
            <a:xfrm>
              <a:off x="3924299" y="350520"/>
              <a:ext cx="1676400" cy="670560"/>
            </a:xfrm>
            <a:prstGeom prst="rect">
              <a:avLst/>
            </a:prstGeom>
          </p:spPr>
        </p:pic>
        <p:pic>
          <p:nvPicPr>
            <p:cNvPr id="12" name="object 12"/>
            <p:cNvPicPr/>
            <p:nvPr/>
          </p:nvPicPr>
          <p:blipFill>
            <a:blip r:embed="rId5" cstate="print"/>
            <a:stretch>
              <a:fillRect/>
            </a:stretch>
          </p:blipFill>
          <p:spPr>
            <a:xfrm>
              <a:off x="4012692" y="434340"/>
              <a:ext cx="1501139" cy="496824"/>
            </a:xfrm>
            <a:prstGeom prst="rect">
              <a:avLst/>
            </a:prstGeom>
          </p:spPr>
        </p:pic>
        <p:pic>
          <p:nvPicPr>
            <p:cNvPr id="13" name="object 13"/>
            <p:cNvPicPr/>
            <p:nvPr/>
          </p:nvPicPr>
          <p:blipFill>
            <a:blip r:embed="rId10" cstate="print"/>
            <a:stretch>
              <a:fillRect/>
            </a:stretch>
          </p:blipFill>
          <p:spPr>
            <a:xfrm>
              <a:off x="4186428" y="611124"/>
              <a:ext cx="192786" cy="133350"/>
            </a:xfrm>
            <a:prstGeom prst="rect">
              <a:avLst/>
            </a:prstGeom>
          </p:spPr>
        </p:pic>
        <p:pic>
          <p:nvPicPr>
            <p:cNvPr id="14" name="object 14"/>
            <p:cNvPicPr/>
            <p:nvPr/>
          </p:nvPicPr>
          <p:blipFill>
            <a:blip r:embed="rId11" cstate="print"/>
            <a:stretch>
              <a:fillRect/>
            </a:stretch>
          </p:blipFill>
          <p:spPr>
            <a:xfrm>
              <a:off x="4657343" y="597472"/>
              <a:ext cx="513638" cy="164655"/>
            </a:xfrm>
            <a:prstGeom prst="rect">
              <a:avLst/>
            </a:prstGeom>
          </p:spPr>
        </p:pic>
        <p:pic>
          <p:nvPicPr>
            <p:cNvPr id="15" name="object 15"/>
            <p:cNvPicPr/>
            <p:nvPr/>
          </p:nvPicPr>
          <p:blipFill>
            <a:blip r:embed="rId4" cstate="print"/>
            <a:stretch>
              <a:fillRect/>
            </a:stretch>
          </p:blipFill>
          <p:spPr>
            <a:xfrm>
              <a:off x="2066543" y="1147572"/>
              <a:ext cx="1676399" cy="670559"/>
            </a:xfrm>
            <a:prstGeom prst="rect">
              <a:avLst/>
            </a:prstGeom>
          </p:spPr>
        </p:pic>
        <p:pic>
          <p:nvPicPr>
            <p:cNvPr id="16" name="object 16"/>
            <p:cNvPicPr/>
            <p:nvPr/>
          </p:nvPicPr>
          <p:blipFill>
            <a:blip r:embed="rId5" cstate="print"/>
            <a:stretch>
              <a:fillRect/>
            </a:stretch>
          </p:blipFill>
          <p:spPr>
            <a:xfrm>
              <a:off x="2154936" y="1232916"/>
              <a:ext cx="1501140" cy="496824"/>
            </a:xfrm>
            <a:prstGeom prst="rect">
              <a:avLst/>
            </a:prstGeom>
          </p:spPr>
        </p:pic>
        <p:pic>
          <p:nvPicPr>
            <p:cNvPr id="17" name="object 17"/>
            <p:cNvPicPr/>
            <p:nvPr/>
          </p:nvPicPr>
          <p:blipFill>
            <a:blip r:embed="rId12" cstate="print"/>
            <a:stretch>
              <a:fillRect/>
            </a:stretch>
          </p:blipFill>
          <p:spPr>
            <a:xfrm>
              <a:off x="2327148" y="1409700"/>
              <a:ext cx="191262" cy="133350"/>
            </a:xfrm>
            <a:prstGeom prst="rect">
              <a:avLst/>
            </a:prstGeom>
          </p:spPr>
        </p:pic>
        <p:pic>
          <p:nvPicPr>
            <p:cNvPr id="18" name="object 18"/>
            <p:cNvPicPr/>
            <p:nvPr/>
          </p:nvPicPr>
          <p:blipFill>
            <a:blip r:embed="rId13" cstate="print"/>
            <a:stretch>
              <a:fillRect/>
            </a:stretch>
          </p:blipFill>
          <p:spPr>
            <a:xfrm>
              <a:off x="2798064" y="1396035"/>
              <a:ext cx="513651" cy="163144"/>
            </a:xfrm>
            <a:prstGeom prst="rect">
              <a:avLst/>
            </a:prstGeom>
          </p:spPr>
        </p:pic>
        <p:pic>
          <p:nvPicPr>
            <p:cNvPr id="19" name="object 19"/>
            <p:cNvPicPr/>
            <p:nvPr/>
          </p:nvPicPr>
          <p:blipFill>
            <a:blip r:embed="rId4" cstate="print"/>
            <a:stretch>
              <a:fillRect/>
            </a:stretch>
          </p:blipFill>
          <p:spPr>
            <a:xfrm>
              <a:off x="3924299" y="1194816"/>
              <a:ext cx="1676400" cy="670560"/>
            </a:xfrm>
            <a:prstGeom prst="rect">
              <a:avLst/>
            </a:prstGeom>
          </p:spPr>
        </p:pic>
        <p:pic>
          <p:nvPicPr>
            <p:cNvPr id="20" name="object 20"/>
            <p:cNvPicPr/>
            <p:nvPr/>
          </p:nvPicPr>
          <p:blipFill>
            <a:blip r:embed="rId5" cstate="print"/>
            <a:stretch>
              <a:fillRect/>
            </a:stretch>
          </p:blipFill>
          <p:spPr>
            <a:xfrm>
              <a:off x="4012692" y="1280160"/>
              <a:ext cx="1501139" cy="495300"/>
            </a:xfrm>
            <a:prstGeom prst="rect">
              <a:avLst/>
            </a:prstGeom>
          </p:spPr>
        </p:pic>
        <p:pic>
          <p:nvPicPr>
            <p:cNvPr id="21" name="object 21"/>
            <p:cNvPicPr/>
            <p:nvPr/>
          </p:nvPicPr>
          <p:blipFill>
            <a:blip r:embed="rId14" cstate="print"/>
            <a:stretch>
              <a:fillRect/>
            </a:stretch>
          </p:blipFill>
          <p:spPr>
            <a:xfrm>
              <a:off x="4186428" y="1455420"/>
              <a:ext cx="198882" cy="133350"/>
            </a:xfrm>
            <a:prstGeom prst="rect">
              <a:avLst/>
            </a:prstGeom>
          </p:spPr>
        </p:pic>
        <p:pic>
          <p:nvPicPr>
            <p:cNvPr id="23" name="object 23"/>
            <p:cNvPicPr/>
            <p:nvPr/>
          </p:nvPicPr>
          <p:blipFill>
            <a:blip r:embed="rId4" cstate="print"/>
            <a:stretch>
              <a:fillRect/>
            </a:stretch>
          </p:blipFill>
          <p:spPr>
            <a:xfrm>
              <a:off x="2066543" y="2011680"/>
              <a:ext cx="1676399" cy="670560"/>
            </a:xfrm>
            <a:prstGeom prst="rect">
              <a:avLst/>
            </a:prstGeom>
          </p:spPr>
        </p:pic>
        <p:pic>
          <p:nvPicPr>
            <p:cNvPr id="24" name="object 24"/>
            <p:cNvPicPr/>
            <p:nvPr/>
          </p:nvPicPr>
          <p:blipFill>
            <a:blip r:embed="rId5" cstate="print"/>
            <a:stretch>
              <a:fillRect/>
            </a:stretch>
          </p:blipFill>
          <p:spPr>
            <a:xfrm>
              <a:off x="2154936" y="2097024"/>
              <a:ext cx="1501140" cy="496824"/>
            </a:xfrm>
            <a:prstGeom prst="rect">
              <a:avLst/>
            </a:prstGeom>
          </p:spPr>
        </p:pic>
        <p:pic>
          <p:nvPicPr>
            <p:cNvPr id="25" name="object 25"/>
            <p:cNvPicPr/>
            <p:nvPr/>
          </p:nvPicPr>
          <p:blipFill>
            <a:blip r:embed="rId15" cstate="print"/>
            <a:stretch>
              <a:fillRect/>
            </a:stretch>
          </p:blipFill>
          <p:spPr>
            <a:xfrm>
              <a:off x="2328672" y="2273808"/>
              <a:ext cx="189737" cy="133350"/>
            </a:xfrm>
            <a:prstGeom prst="rect">
              <a:avLst/>
            </a:prstGeom>
          </p:spPr>
        </p:pic>
        <p:pic>
          <p:nvPicPr>
            <p:cNvPr id="26" name="object 26"/>
            <p:cNvPicPr/>
            <p:nvPr/>
          </p:nvPicPr>
          <p:blipFill>
            <a:blip r:embed="rId16" cstate="print"/>
            <a:stretch>
              <a:fillRect/>
            </a:stretch>
          </p:blipFill>
          <p:spPr>
            <a:xfrm>
              <a:off x="4657343" y="1428913"/>
              <a:ext cx="515162" cy="164655"/>
            </a:xfrm>
            <a:prstGeom prst="rect">
              <a:avLst/>
            </a:prstGeom>
          </p:spPr>
        </p:pic>
        <p:pic>
          <p:nvPicPr>
            <p:cNvPr id="30" name="object 30"/>
            <p:cNvPicPr/>
            <p:nvPr/>
          </p:nvPicPr>
          <p:blipFill>
            <a:blip r:embed="rId17" cstate="print"/>
            <a:stretch>
              <a:fillRect/>
            </a:stretch>
          </p:blipFill>
          <p:spPr>
            <a:xfrm>
              <a:off x="2823135" y="2245551"/>
              <a:ext cx="515162" cy="161607"/>
            </a:xfrm>
            <a:prstGeom prst="rect">
              <a:avLst/>
            </a:prstGeom>
          </p:spPr>
        </p:pic>
        <p:pic>
          <p:nvPicPr>
            <p:cNvPr id="31" name="object 31"/>
            <p:cNvPicPr/>
            <p:nvPr/>
          </p:nvPicPr>
          <p:blipFill>
            <a:blip r:embed="rId18" cstate="print"/>
            <a:stretch>
              <a:fillRect/>
            </a:stretch>
          </p:blipFill>
          <p:spPr>
            <a:xfrm>
              <a:off x="301752" y="1580388"/>
              <a:ext cx="1447800" cy="1449323"/>
            </a:xfrm>
            <a:prstGeom prst="rect">
              <a:avLst/>
            </a:prstGeom>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508636" y="691917"/>
            <a:ext cx="2444114" cy="1254236"/>
            <a:chOff x="725424" y="746776"/>
            <a:chExt cx="2444114" cy="1254236"/>
          </a:xfrm>
        </p:grpSpPr>
        <p:pic>
          <p:nvPicPr>
            <p:cNvPr id="3" name="object 3"/>
            <p:cNvPicPr/>
            <p:nvPr/>
          </p:nvPicPr>
          <p:blipFill>
            <a:blip r:embed="rId2" cstate="print"/>
            <a:stretch>
              <a:fillRect/>
            </a:stretch>
          </p:blipFill>
          <p:spPr>
            <a:xfrm>
              <a:off x="1077316" y="865615"/>
              <a:ext cx="303339" cy="249999"/>
            </a:xfrm>
            <a:prstGeom prst="rect">
              <a:avLst/>
            </a:prstGeom>
          </p:spPr>
        </p:pic>
        <p:pic>
          <p:nvPicPr>
            <p:cNvPr id="4" name="object 4"/>
            <p:cNvPicPr/>
            <p:nvPr/>
          </p:nvPicPr>
          <p:blipFill>
            <a:blip r:embed="rId3" cstate="print"/>
            <a:stretch>
              <a:fillRect/>
            </a:stretch>
          </p:blipFill>
          <p:spPr>
            <a:xfrm>
              <a:off x="768095" y="1528623"/>
              <a:ext cx="1194866" cy="187528"/>
            </a:xfrm>
            <a:prstGeom prst="rect">
              <a:avLst/>
            </a:prstGeom>
          </p:spPr>
        </p:pic>
        <p:pic>
          <p:nvPicPr>
            <p:cNvPr id="5" name="object 5"/>
            <p:cNvPicPr/>
            <p:nvPr/>
          </p:nvPicPr>
          <p:blipFill>
            <a:blip r:embed="rId4" cstate="print"/>
            <a:stretch>
              <a:fillRect/>
            </a:stretch>
          </p:blipFill>
          <p:spPr>
            <a:xfrm>
              <a:off x="822331" y="1769428"/>
              <a:ext cx="758190" cy="83058"/>
            </a:xfrm>
            <a:prstGeom prst="rect">
              <a:avLst/>
            </a:prstGeom>
          </p:spPr>
        </p:pic>
        <p:pic>
          <p:nvPicPr>
            <p:cNvPr id="6" name="object 6"/>
            <p:cNvPicPr/>
            <p:nvPr/>
          </p:nvPicPr>
          <p:blipFill>
            <a:blip r:embed="rId5" cstate="print"/>
            <a:stretch>
              <a:fillRect/>
            </a:stretch>
          </p:blipFill>
          <p:spPr>
            <a:xfrm>
              <a:off x="725424" y="1988821"/>
              <a:ext cx="257556" cy="12191"/>
            </a:xfrm>
            <a:prstGeom prst="rect">
              <a:avLst/>
            </a:prstGeom>
          </p:spPr>
        </p:pic>
        <p:pic>
          <p:nvPicPr>
            <p:cNvPr id="8" name="object 8"/>
            <p:cNvPicPr/>
            <p:nvPr/>
          </p:nvPicPr>
          <p:blipFill>
            <a:blip r:embed="rId6" cstate="print"/>
            <a:stretch>
              <a:fillRect/>
            </a:stretch>
          </p:blipFill>
          <p:spPr>
            <a:xfrm>
              <a:off x="2681859" y="746776"/>
              <a:ext cx="487679" cy="487679"/>
            </a:xfrm>
            <a:prstGeom prst="rect">
              <a:avLst/>
            </a:prstGeom>
          </p:spPr>
        </p:pic>
      </p:grpSp>
      <p:sp>
        <p:nvSpPr>
          <p:cNvPr id="10" name="文本框 9">
            <a:extLst>
              <a:ext uri="{FF2B5EF4-FFF2-40B4-BE49-F238E27FC236}">
                <a16:creationId xmlns:a16="http://schemas.microsoft.com/office/drawing/2014/main" id="{C40B549F-AA4B-4B7F-9D47-5E342E18B2B7}"/>
              </a:ext>
            </a:extLst>
          </p:cNvPr>
          <p:cNvSpPr txBox="1"/>
          <p:nvPr/>
        </p:nvSpPr>
        <p:spPr>
          <a:xfrm>
            <a:off x="2876550" y="974725"/>
            <a:ext cx="2917448" cy="1732397"/>
          </a:xfrm>
          <a:prstGeom prst="rect">
            <a:avLst/>
          </a:prstGeom>
          <a:noFill/>
        </p:spPr>
        <p:txBody>
          <a:bodyPr wrap="square" rtlCol="0">
            <a:spAutoFit/>
          </a:bodyPr>
          <a:lstStyle/>
          <a:p>
            <a:pPr>
              <a:lnSpc>
                <a:spcPct val="150000"/>
              </a:lnSpc>
            </a:pPr>
            <a:r>
              <a:rPr lang="zh-CN" altLang="en-US" sz="800" b="1" dirty="0"/>
              <a:t>通用名：</a:t>
            </a:r>
            <a:r>
              <a:rPr lang="zh-CN" altLang="en-US" sz="800" b="1" dirty="0">
                <a:solidFill>
                  <a:srgbClr val="0070C0"/>
                </a:solidFill>
              </a:rPr>
              <a:t>达格列净片</a:t>
            </a:r>
            <a:endParaRPr lang="en-US" altLang="zh-CN" sz="800" b="1" dirty="0">
              <a:solidFill>
                <a:srgbClr val="0070C0"/>
              </a:solidFill>
            </a:endParaRPr>
          </a:p>
          <a:p>
            <a:pPr>
              <a:lnSpc>
                <a:spcPct val="150000"/>
              </a:lnSpc>
            </a:pPr>
            <a:r>
              <a:rPr lang="zh-CN" altLang="en-US" sz="800" b="1" dirty="0"/>
              <a:t>注册规格：</a:t>
            </a:r>
            <a:r>
              <a:rPr lang="en-US" altLang="zh-CN" sz="800" b="1" dirty="0">
                <a:solidFill>
                  <a:srgbClr val="0070C0"/>
                </a:solidFill>
              </a:rPr>
              <a:t>10mg/</a:t>
            </a:r>
            <a:r>
              <a:rPr lang="zh-CN" altLang="en-US" sz="800" b="1" dirty="0">
                <a:solidFill>
                  <a:srgbClr val="0070C0"/>
                </a:solidFill>
              </a:rPr>
              <a:t>片，</a:t>
            </a:r>
            <a:r>
              <a:rPr lang="en-US" altLang="zh-CN" sz="800" b="1" dirty="0">
                <a:solidFill>
                  <a:srgbClr val="0070C0"/>
                </a:solidFill>
              </a:rPr>
              <a:t>5mg/</a:t>
            </a:r>
            <a:r>
              <a:rPr lang="zh-CN" altLang="en-US" sz="800" b="1" dirty="0">
                <a:solidFill>
                  <a:srgbClr val="0070C0"/>
                </a:solidFill>
              </a:rPr>
              <a:t>片</a:t>
            </a:r>
            <a:endParaRPr lang="en-US" altLang="zh-CN" sz="800" b="1" dirty="0">
              <a:solidFill>
                <a:srgbClr val="0070C0"/>
              </a:solidFill>
            </a:endParaRPr>
          </a:p>
          <a:p>
            <a:pPr>
              <a:lnSpc>
                <a:spcPct val="150000"/>
              </a:lnSpc>
            </a:pPr>
            <a:r>
              <a:rPr lang="zh-CN" altLang="en-US" sz="800" b="1" dirty="0"/>
              <a:t>中国大陆首次上市时间：</a:t>
            </a:r>
            <a:r>
              <a:rPr lang="en-US" altLang="zh-CN" sz="800" b="1" dirty="0">
                <a:solidFill>
                  <a:srgbClr val="0070C0"/>
                </a:solidFill>
              </a:rPr>
              <a:t>2017</a:t>
            </a:r>
            <a:r>
              <a:rPr lang="zh-CN" altLang="en-US" sz="800" b="1" dirty="0">
                <a:solidFill>
                  <a:srgbClr val="0070C0"/>
                </a:solidFill>
              </a:rPr>
              <a:t>年</a:t>
            </a:r>
            <a:r>
              <a:rPr lang="en-US" altLang="zh-CN" sz="800" b="1" dirty="0">
                <a:solidFill>
                  <a:srgbClr val="0070C0"/>
                </a:solidFill>
              </a:rPr>
              <a:t>3</a:t>
            </a:r>
            <a:r>
              <a:rPr lang="zh-CN" altLang="en-US" sz="800" b="1" dirty="0">
                <a:solidFill>
                  <a:srgbClr val="0070C0"/>
                </a:solidFill>
              </a:rPr>
              <a:t>月</a:t>
            </a:r>
            <a:endParaRPr lang="en-US" altLang="zh-CN" sz="800" b="1" dirty="0">
              <a:solidFill>
                <a:srgbClr val="0070C0"/>
              </a:solidFill>
            </a:endParaRPr>
          </a:p>
          <a:p>
            <a:pPr>
              <a:lnSpc>
                <a:spcPct val="150000"/>
              </a:lnSpc>
            </a:pPr>
            <a:r>
              <a:rPr lang="zh-CN" altLang="en-US" sz="800" b="1" dirty="0"/>
              <a:t>目前大陆地区同通用名药品的上市情况</a:t>
            </a:r>
            <a:r>
              <a:rPr lang="en-US" altLang="zh-CN" sz="800" b="1" dirty="0"/>
              <a:t>*</a:t>
            </a:r>
            <a:r>
              <a:rPr lang="zh-CN" altLang="en-US" sz="800" b="1" dirty="0"/>
              <a:t>：</a:t>
            </a:r>
            <a:r>
              <a:rPr lang="zh-CN" altLang="en-US" sz="800" b="1" dirty="0">
                <a:solidFill>
                  <a:srgbClr val="0070C0"/>
                </a:solidFill>
              </a:rPr>
              <a:t>共</a:t>
            </a:r>
            <a:r>
              <a:rPr lang="en-US" altLang="zh-CN" sz="800" b="1" dirty="0">
                <a:solidFill>
                  <a:srgbClr val="0070C0"/>
                </a:solidFill>
              </a:rPr>
              <a:t>3</a:t>
            </a:r>
            <a:r>
              <a:rPr lang="zh-CN" altLang="en-US" sz="800" b="1" dirty="0">
                <a:solidFill>
                  <a:srgbClr val="0070C0"/>
                </a:solidFill>
              </a:rPr>
              <a:t>家</a:t>
            </a:r>
            <a:endParaRPr lang="en-US" altLang="zh-CN" sz="800" b="1" dirty="0">
              <a:solidFill>
                <a:srgbClr val="0070C0"/>
              </a:solidFill>
            </a:endParaRPr>
          </a:p>
          <a:p>
            <a:pPr>
              <a:lnSpc>
                <a:spcPct val="150000"/>
              </a:lnSpc>
            </a:pPr>
            <a:r>
              <a:rPr lang="zh-CN" altLang="en-US" sz="800" b="1" dirty="0"/>
              <a:t>全球首个上市国家</a:t>
            </a:r>
            <a:r>
              <a:rPr lang="en-US" altLang="zh-CN" sz="800" b="1" dirty="0"/>
              <a:t>/</a:t>
            </a:r>
            <a:r>
              <a:rPr lang="zh-CN" altLang="en-US" sz="800" b="1" dirty="0"/>
              <a:t>地区及上市时间：</a:t>
            </a:r>
            <a:r>
              <a:rPr lang="en-US" altLang="zh-CN" sz="800" b="1" dirty="0">
                <a:solidFill>
                  <a:srgbClr val="0070C0"/>
                </a:solidFill>
              </a:rPr>
              <a:t>2012</a:t>
            </a:r>
            <a:r>
              <a:rPr lang="zh-CN" altLang="en-US" sz="800" b="1" dirty="0">
                <a:solidFill>
                  <a:srgbClr val="0070C0"/>
                </a:solidFill>
              </a:rPr>
              <a:t>年</a:t>
            </a:r>
            <a:r>
              <a:rPr lang="en-US" altLang="zh-CN" sz="800" b="1" dirty="0">
                <a:solidFill>
                  <a:srgbClr val="0070C0"/>
                </a:solidFill>
              </a:rPr>
              <a:t>10</a:t>
            </a:r>
            <a:r>
              <a:rPr lang="zh-CN" altLang="en-US" sz="800" b="1" dirty="0">
                <a:solidFill>
                  <a:srgbClr val="0070C0"/>
                </a:solidFill>
              </a:rPr>
              <a:t>月，澳大利亚</a:t>
            </a:r>
            <a:endParaRPr lang="en-US" altLang="zh-CN" sz="800" b="1" dirty="0">
              <a:solidFill>
                <a:srgbClr val="0070C0"/>
              </a:solidFill>
            </a:endParaRPr>
          </a:p>
          <a:p>
            <a:pPr>
              <a:lnSpc>
                <a:spcPct val="150000"/>
              </a:lnSpc>
            </a:pPr>
            <a:r>
              <a:rPr lang="zh-CN" altLang="en-US" sz="800" b="1" dirty="0"/>
              <a:t>是否为</a:t>
            </a:r>
            <a:r>
              <a:rPr lang="en-US" altLang="zh-CN" sz="800" b="1" dirty="0"/>
              <a:t>OTC</a:t>
            </a:r>
            <a:r>
              <a:rPr lang="zh-CN" altLang="en-US" sz="800" b="1" dirty="0"/>
              <a:t>药品：</a:t>
            </a:r>
            <a:r>
              <a:rPr lang="zh-CN" altLang="en-US" sz="800" b="1" dirty="0">
                <a:solidFill>
                  <a:srgbClr val="0070C0"/>
                </a:solidFill>
              </a:rPr>
              <a:t>否</a:t>
            </a:r>
            <a:endParaRPr lang="en-US" altLang="zh-CN" sz="800" b="1" dirty="0">
              <a:solidFill>
                <a:srgbClr val="0070C0"/>
              </a:solidFill>
            </a:endParaRPr>
          </a:p>
          <a:p>
            <a:pPr>
              <a:lnSpc>
                <a:spcPct val="150000"/>
              </a:lnSpc>
            </a:pPr>
            <a:r>
              <a:rPr lang="zh-CN" altLang="en-US" sz="800" b="1" dirty="0"/>
              <a:t>参照药品建议：</a:t>
            </a:r>
            <a:r>
              <a:rPr lang="zh-CN" altLang="en-US" sz="800" b="1" dirty="0">
                <a:solidFill>
                  <a:srgbClr val="0070C0"/>
                </a:solidFill>
              </a:rPr>
              <a:t>无参照药，达格列净创新作用机制，中国唯一</a:t>
            </a:r>
            <a:r>
              <a:rPr lang="en-US" altLang="zh-CN" sz="800" b="1" dirty="0">
                <a:solidFill>
                  <a:srgbClr val="0070C0"/>
                </a:solidFill>
              </a:rPr>
              <a:t>**</a:t>
            </a:r>
            <a:r>
              <a:rPr lang="zh-CN" altLang="en-US" sz="800" b="1" dirty="0">
                <a:solidFill>
                  <a:srgbClr val="0070C0"/>
                </a:solidFill>
              </a:rPr>
              <a:t>一个既有糖尿病又有心衰</a:t>
            </a:r>
            <a:r>
              <a:rPr lang="en-US" altLang="zh-CN" sz="800" b="1" dirty="0">
                <a:solidFill>
                  <a:srgbClr val="0070C0"/>
                </a:solidFill>
              </a:rPr>
              <a:t>(</a:t>
            </a:r>
            <a:r>
              <a:rPr lang="en-US" altLang="zh-CN" sz="800" b="1" dirty="0" err="1">
                <a:solidFill>
                  <a:srgbClr val="0070C0"/>
                </a:solidFill>
              </a:rPr>
              <a:t>HFrEF</a:t>
            </a:r>
            <a:r>
              <a:rPr lang="en-US" altLang="zh-CN" sz="800" b="1" dirty="0">
                <a:solidFill>
                  <a:srgbClr val="0070C0"/>
                </a:solidFill>
              </a:rPr>
              <a:t>)</a:t>
            </a:r>
            <a:r>
              <a:rPr lang="zh-CN" altLang="en-US" sz="800" b="1" dirty="0">
                <a:solidFill>
                  <a:srgbClr val="0070C0"/>
                </a:solidFill>
              </a:rPr>
              <a:t>适应症的专利期内产品。疗效确切，安全性良好，临床无同类产品参照。</a:t>
            </a:r>
          </a:p>
        </p:txBody>
      </p:sp>
      <p:sp>
        <p:nvSpPr>
          <p:cNvPr id="12" name="文本占位符 2">
            <a:extLst>
              <a:ext uri="{FF2B5EF4-FFF2-40B4-BE49-F238E27FC236}">
                <a16:creationId xmlns:a16="http://schemas.microsoft.com/office/drawing/2014/main" id="{96A84852-5B63-4D46-A3D0-F48DAE213B32}"/>
              </a:ext>
            </a:extLst>
          </p:cNvPr>
          <p:cNvSpPr txBox="1">
            <a:spLocks/>
          </p:cNvSpPr>
          <p:nvPr/>
        </p:nvSpPr>
        <p:spPr>
          <a:xfrm>
            <a:off x="0" y="3041262"/>
            <a:ext cx="5874460" cy="279788"/>
          </a:xfrm>
          <a:prstGeom prst="rect">
            <a:avLst/>
          </a:prstGeom>
        </p:spPr>
        <p:txBody>
          <a:bodyPr>
            <a:no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71450" indent="-171450">
              <a:buFont typeface="Arial" panose="020B0604020202020204" pitchFamily="34" charset="0"/>
              <a:buChar char="•"/>
            </a:pPr>
            <a:r>
              <a:rPr lang="en-US" altLang="zh-CN" sz="400" dirty="0"/>
              <a:t>*</a:t>
            </a:r>
            <a:r>
              <a:rPr lang="zh-CN" altLang="en-US" sz="400" dirty="0"/>
              <a:t>国家药品监督管理局官网查询</a:t>
            </a:r>
            <a:endParaRPr lang="en-US" altLang="zh-CN" sz="400" dirty="0"/>
          </a:p>
          <a:p>
            <a:pPr marL="171450" indent="-171450">
              <a:buFont typeface="Arial" panose="020B0604020202020204" pitchFamily="34" charset="0"/>
              <a:buChar char="•"/>
            </a:pPr>
            <a:r>
              <a:rPr lang="en-US" altLang="zh-CN" sz="400" dirty="0"/>
              <a:t>**</a:t>
            </a:r>
            <a:r>
              <a:rPr lang="zh-CN" altLang="en-US" sz="400" dirty="0"/>
              <a:t>国家药品监督管理局药品审评中心官网，查询日期：</a:t>
            </a:r>
            <a:r>
              <a:rPr lang="en-US" altLang="zh-CN" sz="400" dirty="0"/>
              <a:t>2022</a:t>
            </a:r>
            <a:r>
              <a:rPr lang="zh-CN" altLang="en-US" sz="400" dirty="0"/>
              <a:t>年</a:t>
            </a:r>
            <a:r>
              <a:rPr lang="en-US" altLang="zh-CN" sz="400" dirty="0"/>
              <a:t>6</a:t>
            </a:r>
            <a:r>
              <a:rPr lang="zh-CN" altLang="en-US" sz="400" dirty="0"/>
              <a:t>月</a:t>
            </a:r>
            <a:endParaRPr lang="en-US" altLang="zh-CN" sz="400" dirty="0"/>
          </a:p>
          <a:p>
            <a:pPr marL="171450" indent="-171450">
              <a:buFont typeface="Arial" panose="020B0604020202020204" pitchFamily="34" charset="0"/>
              <a:buChar char="•"/>
            </a:pPr>
            <a:endParaRPr lang="en-US" altLang="zh-CN" sz="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92075"/>
            <a:ext cx="5897880" cy="3352800"/>
            <a:chOff x="0" y="0"/>
            <a:chExt cx="5897880" cy="3352800"/>
          </a:xfrm>
        </p:grpSpPr>
        <p:pic>
          <p:nvPicPr>
            <p:cNvPr id="3" name="object 3"/>
            <p:cNvPicPr/>
            <p:nvPr/>
          </p:nvPicPr>
          <p:blipFill>
            <a:blip r:embed="rId2" cstate="print"/>
            <a:stretch>
              <a:fillRect/>
            </a:stretch>
          </p:blipFill>
          <p:spPr>
            <a:xfrm>
              <a:off x="0" y="35052"/>
              <a:ext cx="5897880" cy="3317748"/>
            </a:xfrm>
            <a:prstGeom prst="rect">
              <a:avLst/>
            </a:prstGeom>
          </p:spPr>
        </p:pic>
        <p:pic>
          <p:nvPicPr>
            <p:cNvPr id="4" name="object 4"/>
            <p:cNvPicPr/>
            <p:nvPr/>
          </p:nvPicPr>
          <p:blipFill>
            <a:blip r:embed="rId3" cstate="print"/>
            <a:stretch>
              <a:fillRect/>
            </a:stretch>
          </p:blipFill>
          <p:spPr>
            <a:xfrm>
              <a:off x="0" y="0"/>
              <a:ext cx="134112" cy="3317748"/>
            </a:xfrm>
            <a:prstGeom prst="rect">
              <a:avLst/>
            </a:prstGeom>
          </p:spPr>
        </p:pic>
        <p:pic>
          <p:nvPicPr>
            <p:cNvPr id="5" name="object 5"/>
            <p:cNvPicPr/>
            <p:nvPr/>
          </p:nvPicPr>
          <p:blipFill>
            <a:blip r:embed="rId4" cstate="print"/>
            <a:stretch>
              <a:fillRect/>
            </a:stretch>
          </p:blipFill>
          <p:spPr>
            <a:xfrm>
              <a:off x="0" y="242316"/>
              <a:ext cx="667512" cy="364236"/>
            </a:xfrm>
            <a:prstGeom prst="rect">
              <a:avLst/>
            </a:prstGeom>
          </p:spPr>
        </p:pic>
        <p:pic>
          <p:nvPicPr>
            <p:cNvPr id="6" name="object 6"/>
            <p:cNvPicPr/>
            <p:nvPr/>
          </p:nvPicPr>
          <p:blipFill>
            <a:blip r:embed="rId5" cstate="print"/>
            <a:stretch>
              <a:fillRect/>
            </a:stretch>
          </p:blipFill>
          <p:spPr>
            <a:xfrm>
              <a:off x="251460" y="364300"/>
              <a:ext cx="202755" cy="164655"/>
            </a:xfrm>
            <a:prstGeom prst="rect">
              <a:avLst/>
            </a:prstGeom>
          </p:spPr>
        </p:pic>
        <p:pic>
          <p:nvPicPr>
            <p:cNvPr id="7" name="object 7"/>
            <p:cNvPicPr/>
            <p:nvPr/>
          </p:nvPicPr>
          <p:blipFill>
            <a:blip r:embed="rId6" cstate="print"/>
            <a:stretch>
              <a:fillRect/>
            </a:stretch>
          </p:blipFill>
          <p:spPr>
            <a:xfrm>
              <a:off x="5782056" y="0"/>
              <a:ext cx="115824" cy="3317748"/>
            </a:xfrm>
            <a:prstGeom prst="rect">
              <a:avLst/>
            </a:prstGeom>
          </p:spPr>
        </p:pic>
        <p:pic>
          <p:nvPicPr>
            <p:cNvPr id="8" name="object 8"/>
            <p:cNvPicPr/>
            <p:nvPr/>
          </p:nvPicPr>
          <p:blipFill>
            <a:blip r:embed="rId7" cstate="print"/>
            <a:stretch>
              <a:fillRect/>
            </a:stretch>
          </p:blipFill>
          <p:spPr>
            <a:xfrm>
              <a:off x="787908" y="338379"/>
              <a:ext cx="1193342" cy="187528"/>
            </a:xfrm>
            <a:prstGeom prst="rect">
              <a:avLst/>
            </a:prstGeom>
          </p:spPr>
        </p:pic>
        <p:pic>
          <p:nvPicPr>
            <p:cNvPr id="9" name="object 9"/>
            <p:cNvPicPr/>
            <p:nvPr/>
          </p:nvPicPr>
          <p:blipFill>
            <a:blip r:embed="rId8" cstate="print"/>
            <a:stretch>
              <a:fillRect/>
            </a:stretch>
          </p:blipFill>
          <p:spPr>
            <a:xfrm>
              <a:off x="489204" y="1008888"/>
              <a:ext cx="265175" cy="265175"/>
            </a:xfrm>
            <a:prstGeom prst="rect">
              <a:avLst/>
            </a:prstGeom>
          </p:spPr>
        </p:pic>
        <p:pic>
          <p:nvPicPr>
            <p:cNvPr id="10" name="object 10"/>
            <p:cNvPicPr/>
            <p:nvPr/>
          </p:nvPicPr>
          <p:blipFill>
            <a:blip r:embed="rId9" cstate="print"/>
            <a:stretch>
              <a:fillRect/>
            </a:stretch>
          </p:blipFill>
          <p:spPr>
            <a:xfrm>
              <a:off x="912876" y="765176"/>
              <a:ext cx="300989" cy="107314"/>
            </a:xfrm>
            <a:prstGeom prst="rect">
              <a:avLst/>
            </a:prstGeom>
          </p:spPr>
        </p:pic>
        <p:pic>
          <p:nvPicPr>
            <p:cNvPr id="11" name="object 11"/>
            <p:cNvPicPr/>
            <p:nvPr/>
          </p:nvPicPr>
          <p:blipFill>
            <a:blip r:embed="rId10" cstate="print"/>
            <a:stretch>
              <a:fillRect/>
            </a:stretch>
          </p:blipFill>
          <p:spPr>
            <a:xfrm>
              <a:off x="911352" y="1641348"/>
              <a:ext cx="599694" cy="104393"/>
            </a:xfrm>
            <a:prstGeom prst="rect">
              <a:avLst/>
            </a:prstGeom>
          </p:spPr>
        </p:pic>
        <p:pic>
          <p:nvPicPr>
            <p:cNvPr id="12" name="object 12"/>
            <p:cNvPicPr/>
            <p:nvPr/>
          </p:nvPicPr>
          <p:blipFill>
            <a:blip r:embed="rId8" cstate="print"/>
            <a:stretch>
              <a:fillRect/>
            </a:stretch>
          </p:blipFill>
          <p:spPr>
            <a:xfrm>
              <a:off x="470916" y="1787652"/>
              <a:ext cx="283463" cy="284988"/>
            </a:xfrm>
            <a:prstGeom prst="rect">
              <a:avLst/>
            </a:prstGeom>
          </p:spPr>
        </p:pic>
        <p:pic>
          <p:nvPicPr>
            <p:cNvPr id="13" name="object 13"/>
            <p:cNvPicPr/>
            <p:nvPr/>
          </p:nvPicPr>
          <p:blipFill>
            <a:blip r:embed="rId8" cstate="print"/>
            <a:stretch>
              <a:fillRect/>
            </a:stretch>
          </p:blipFill>
          <p:spPr>
            <a:xfrm>
              <a:off x="457200" y="2587752"/>
              <a:ext cx="297179" cy="297179"/>
            </a:xfrm>
            <a:prstGeom prst="rect">
              <a:avLst/>
            </a:prstGeom>
          </p:spPr>
        </p:pic>
        <p:pic>
          <p:nvPicPr>
            <p:cNvPr id="14" name="object 14"/>
            <p:cNvPicPr/>
            <p:nvPr/>
          </p:nvPicPr>
          <p:blipFill>
            <a:blip r:embed="rId11" cstate="print"/>
            <a:stretch>
              <a:fillRect/>
            </a:stretch>
          </p:blipFill>
          <p:spPr>
            <a:xfrm>
              <a:off x="914400" y="2374392"/>
              <a:ext cx="398526" cy="102869"/>
            </a:xfrm>
            <a:prstGeom prst="rect">
              <a:avLst/>
            </a:prstGeom>
          </p:spPr>
        </p:pic>
        <p:pic>
          <p:nvPicPr>
            <p:cNvPr id="15" name="object 15"/>
            <p:cNvPicPr/>
            <p:nvPr/>
          </p:nvPicPr>
          <p:blipFill>
            <a:blip r:embed="rId12" cstate="print"/>
            <a:stretch>
              <a:fillRect/>
            </a:stretch>
          </p:blipFill>
          <p:spPr>
            <a:xfrm>
              <a:off x="929640" y="917449"/>
              <a:ext cx="257556" cy="12191"/>
            </a:xfrm>
            <a:prstGeom prst="rect">
              <a:avLst/>
            </a:prstGeom>
          </p:spPr>
        </p:pic>
        <p:pic>
          <p:nvPicPr>
            <p:cNvPr id="16" name="object 16"/>
            <p:cNvPicPr/>
            <p:nvPr/>
          </p:nvPicPr>
          <p:blipFill>
            <a:blip r:embed="rId12" cstate="print"/>
            <a:stretch>
              <a:fillRect/>
            </a:stretch>
          </p:blipFill>
          <p:spPr>
            <a:xfrm>
              <a:off x="918972" y="1816608"/>
              <a:ext cx="256031" cy="12192"/>
            </a:xfrm>
            <a:prstGeom prst="rect">
              <a:avLst/>
            </a:prstGeom>
          </p:spPr>
        </p:pic>
        <p:pic>
          <p:nvPicPr>
            <p:cNvPr id="17" name="object 17"/>
            <p:cNvPicPr/>
            <p:nvPr/>
          </p:nvPicPr>
          <p:blipFill>
            <a:blip r:embed="rId12" cstate="print"/>
            <a:stretch>
              <a:fillRect/>
            </a:stretch>
          </p:blipFill>
          <p:spPr>
            <a:xfrm>
              <a:off x="914400" y="2537461"/>
              <a:ext cx="256032" cy="12191"/>
            </a:xfrm>
            <a:prstGeom prst="rect">
              <a:avLst/>
            </a:prstGeom>
          </p:spPr>
        </p:pic>
        <p:pic>
          <p:nvPicPr>
            <p:cNvPr id="23" name="object 23"/>
            <p:cNvPicPr/>
            <p:nvPr/>
          </p:nvPicPr>
          <p:blipFill>
            <a:blip r:embed="rId13" cstate="print"/>
            <a:stretch>
              <a:fillRect/>
            </a:stretch>
          </p:blipFill>
          <p:spPr>
            <a:xfrm>
              <a:off x="2186940" y="2717279"/>
              <a:ext cx="209537" cy="188226"/>
            </a:xfrm>
            <a:prstGeom prst="rect">
              <a:avLst/>
            </a:prstGeom>
          </p:spPr>
        </p:pic>
        <p:pic>
          <p:nvPicPr>
            <p:cNvPr id="25" name="object 25"/>
            <p:cNvPicPr/>
            <p:nvPr/>
          </p:nvPicPr>
          <p:blipFill>
            <a:blip r:embed="rId14" cstate="print"/>
            <a:stretch>
              <a:fillRect/>
            </a:stretch>
          </p:blipFill>
          <p:spPr>
            <a:xfrm>
              <a:off x="3136392" y="2717279"/>
              <a:ext cx="211086" cy="188226"/>
            </a:xfrm>
            <a:prstGeom prst="rect">
              <a:avLst/>
            </a:prstGeom>
          </p:spPr>
        </p:pic>
      </p:grpSp>
      <p:sp>
        <p:nvSpPr>
          <p:cNvPr id="28" name="文本框 27">
            <a:extLst>
              <a:ext uri="{FF2B5EF4-FFF2-40B4-BE49-F238E27FC236}">
                <a16:creationId xmlns:a16="http://schemas.microsoft.com/office/drawing/2014/main" id="{103F5218-D92A-4B50-8A5D-43D299860AE8}"/>
              </a:ext>
            </a:extLst>
          </p:cNvPr>
          <p:cNvSpPr txBox="1"/>
          <p:nvPr/>
        </p:nvSpPr>
        <p:spPr>
          <a:xfrm>
            <a:off x="829785" y="877183"/>
            <a:ext cx="4789965" cy="630942"/>
          </a:xfrm>
          <a:prstGeom prst="rect">
            <a:avLst/>
          </a:prstGeom>
          <a:noFill/>
        </p:spPr>
        <p:txBody>
          <a:bodyPr wrap="square" rtlCol="0">
            <a:spAutoFit/>
          </a:bodyPr>
          <a:lstStyle/>
          <a:p>
            <a:r>
              <a:rPr lang="en-US" altLang="zh-CN" sz="700" b="1" dirty="0">
                <a:solidFill>
                  <a:schemeClr val="tx1"/>
                </a:solidFill>
              </a:rPr>
              <a:t>1. </a:t>
            </a:r>
            <a:r>
              <a:rPr lang="zh-CN" altLang="en-US" sz="700" b="1" dirty="0">
                <a:solidFill>
                  <a:schemeClr val="tx1"/>
                </a:solidFill>
              </a:rPr>
              <a:t>用于</a:t>
            </a:r>
            <a:r>
              <a:rPr lang="en-US" altLang="zh-CN" sz="700" b="1" dirty="0">
                <a:solidFill>
                  <a:schemeClr val="tx1"/>
                </a:solidFill>
              </a:rPr>
              <a:t>2</a:t>
            </a:r>
            <a:r>
              <a:rPr lang="zh-CN" altLang="en-US" sz="700" b="1" dirty="0">
                <a:solidFill>
                  <a:schemeClr val="tx1"/>
                </a:solidFill>
              </a:rPr>
              <a:t>型糖尿病成人患者：单药治疗</a:t>
            </a:r>
            <a:r>
              <a:rPr lang="zh-CN" altLang="en-US" sz="700" dirty="0">
                <a:solidFill>
                  <a:schemeClr val="tx1"/>
                </a:solidFill>
              </a:rPr>
              <a:t>，可作为单药治疗，在饮食和运动基础上改善血糖控。</a:t>
            </a:r>
            <a:r>
              <a:rPr lang="zh-CN" altLang="en-US" sz="700" b="1" dirty="0">
                <a:solidFill>
                  <a:schemeClr val="tx1"/>
                </a:solidFill>
              </a:rPr>
              <a:t>联合治疗</a:t>
            </a:r>
            <a:r>
              <a:rPr lang="zh-CN" altLang="en-US" sz="700" dirty="0">
                <a:solidFill>
                  <a:schemeClr val="tx1"/>
                </a:solidFill>
              </a:rPr>
              <a:t>，当单独使用盐酸二甲双胍血糖控制不佳时，可与盐酸二甲双胍联合使用，在饮食和运动基础上改善血糖控制；当单独使用胰岛素或胰岛素联合口服降糖药血糖控制不佳时，可与胰岛素联合使用，在饮食和运动基础上改善血糖控制。</a:t>
            </a:r>
            <a:endParaRPr lang="en-US" altLang="zh-CN" sz="700" dirty="0">
              <a:solidFill>
                <a:schemeClr val="tx1"/>
              </a:solidFill>
            </a:endParaRPr>
          </a:p>
          <a:p>
            <a:r>
              <a:rPr lang="en-US" altLang="zh-CN" sz="700" b="1" dirty="0">
                <a:solidFill>
                  <a:schemeClr val="tx1"/>
                </a:solidFill>
              </a:rPr>
              <a:t>2. </a:t>
            </a:r>
            <a:r>
              <a:rPr lang="zh-CN" altLang="en-US" sz="700" b="1" dirty="0">
                <a:solidFill>
                  <a:schemeClr val="tx1"/>
                </a:solidFill>
              </a:rPr>
              <a:t>用于心力衰竭成人患者：</a:t>
            </a:r>
            <a:r>
              <a:rPr lang="zh-CN" altLang="en-US" sz="700" dirty="0">
                <a:solidFill>
                  <a:schemeClr val="tx1"/>
                </a:solidFill>
              </a:rPr>
              <a:t>用于射血分数降低的心力衰竭（</a:t>
            </a:r>
            <a:r>
              <a:rPr lang="en-US" altLang="zh-CN" sz="700" dirty="0" err="1">
                <a:solidFill>
                  <a:schemeClr val="tx1"/>
                </a:solidFill>
              </a:rPr>
              <a:t>HFrEF</a:t>
            </a:r>
            <a:r>
              <a:rPr lang="zh-CN" altLang="en-US" sz="700" dirty="0">
                <a:solidFill>
                  <a:schemeClr val="tx1"/>
                </a:solidFill>
              </a:rPr>
              <a:t>）成人患者（</a:t>
            </a:r>
            <a:r>
              <a:rPr lang="en-US" altLang="zh-CN" sz="700" dirty="0" err="1">
                <a:solidFill>
                  <a:schemeClr val="tx1"/>
                </a:solidFill>
              </a:rPr>
              <a:t>NYHAⅡ</a:t>
            </a:r>
            <a:r>
              <a:rPr lang="en-US" altLang="zh-CN" sz="700" dirty="0">
                <a:solidFill>
                  <a:schemeClr val="tx1"/>
                </a:solidFill>
              </a:rPr>
              <a:t>-Ⅳ</a:t>
            </a:r>
            <a:r>
              <a:rPr lang="zh-CN" altLang="en-US" sz="700" dirty="0">
                <a:solidFill>
                  <a:schemeClr val="tx1"/>
                </a:solidFill>
              </a:rPr>
              <a:t>级），降低心血管死亡和因心力衰竭住院的风险。</a:t>
            </a:r>
          </a:p>
        </p:txBody>
      </p:sp>
      <p:sp>
        <p:nvSpPr>
          <p:cNvPr id="29" name="文本框 28">
            <a:extLst>
              <a:ext uri="{FF2B5EF4-FFF2-40B4-BE49-F238E27FC236}">
                <a16:creationId xmlns:a16="http://schemas.microsoft.com/office/drawing/2014/main" id="{5FE8E70A-9772-476C-8A5A-028C2E3E9EBE}"/>
              </a:ext>
            </a:extLst>
          </p:cNvPr>
          <p:cNvSpPr txBox="1"/>
          <p:nvPr/>
        </p:nvSpPr>
        <p:spPr>
          <a:xfrm>
            <a:off x="829785" y="1736725"/>
            <a:ext cx="4789965" cy="523220"/>
          </a:xfrm>
          <a:prstGeom prst="rect">
            <a:avLst/>
          </a:prstGeom>
          <a:noFill/>
        </p:spPr>
        <p:txBody>
          <a:bodyPr wrap="square" rtlCol="0">
            <a:spAutoFit/>
          </a:bodyPr>
          <a:lstStyle/>
          <a:p>
            <a:r>
              <a:rPr lang="zh-CN" altLang="en-US" sz="700" dirty="0">
                <a:solidFill>
                  <a:schemeClr val="tx1"/>
                </a:solidFill>
              </a:rPr>
              <a:t>心力衰竭是各种心血管事件的最终结果和各种心脏异常的累积效应，最终导致心脏泵功能下降。在目前的治疗措施下，心衰的整体预后较差，心衰住院患者</a:t>
            </a:r>
            <a:r>
              <a:rPr lang="en-US" altLang="zh-CN" sz="700" dirty="0">
                <a:solidFill>
                  <a:schemeClr val="tx1"/>
                </a:solidFill>
              </a:rPr>
              <a:t>5</a:t>
            </a:r>
            <a:r>
              <a:rPr lang="zh-CN" altLang="en-US" sz="700" dirty="0">
                <a:solidFill>
                  <a:schemeClr val="tx1"/>
                </a:solidFill>
              </a:rPr>
              <a:t>年病死率高达</a:t>
            </a:r>
            <a:r>
              <a:rPr lang="en-US" altLang="zh-CN" sz="700" dirty="0">
                <a:solidFill>
                  <a:schemeClr val="tx1"/>
                </a:solidFill>
              </a:rPr>
              <a:t>42.3%</a:t>
            </a:r>
            <a:r>
              <a:rPr lang="zh-CN" altLang="en-US" sz="700" dirty="0">
                <a:solidFill>
                  <a:schemeClr val="tx1"/>
                </a:solidFill>
              </a:rPr>
              <a:t>。我国心衰总体粗患病率为</a:t>
            </a:r>
            <a:r>
              <a:rPr lang="en-US" altLang="zh-CN" sz="700" dirty="0">
                <a:solidFill>
                  <a:schemeClr val="tx1"/>
                </a:solidFill>
              </a:rPr>
              <a:t>248</a:t>
            </a:r>
            <a:r>
              <a:rPr lang="zh-CN" altLang="en-US" sz="700" dirty="0">
                <a:solidFill>
                  <a:schemeClr val="tx1"/>
                </a:solidFill>
              </a:rPr>
              <a:t>例</a:t>
            </a:r>
            <a:r>
              <a:rPr lang="en-US" altLang="zh-CN" sz="700" dirty="0">
                <a:solidFill>
                  <a:schemeClr val="tx1"/>
                </a:solidFill>
              </a:rPr>
              <a:t>/10</a:t>
            </a:r>
            <a:r>
              <a:rPr lang="zh-CN" altLang="en-US" sz="700" dirty="0">
                <a:solidFill>
                  <a:schemeClr val="tx1"/>
                </a:solidFill>
              </a:rPr>
              <a:t>万任，</a:t>
            </a:r>
            <a:r>
              <a:rPr lang="en-US" altLang="zh-CN" sz="700" dirty="0">
                <a:solidFill>
                  <a:schemeClr val="tx1"/>
                </a:solidFill>
              </a:rPr>
              <a:t>25</a:t>
            </a:r>
            <a:r>
              <a:rPr lang="zh-CN" altLang="en-US" sz="700" dirty="0">
                <a:solidFill>
                  <a:schemeClr val="tx1"/>
                </a:solidFill>
              </a:rPr>
              <a:t>岁以上人群标准化发病率</a:t>
            </a:r>
            <a:r>
              <a:rPr lang="en-US" altLang="zh-CN" sz="700" dirty="0">
                <a:solidFill>
                  <a:schemeClr val="tx1"/>
                </a:solidFill>
              </a:rPr>
              <a:t>275</a:t>
            </a:r>
            <a:r>
              <a:rPr lang="zh-CN" altLang="en-US" sz="700" dirty="0">
                <a:solidFill>
                  <a:schemeClr val="tx1"/>
                </a:solidFill>
              </a:rPr>
              <a:t>例</a:t>
            </a:r>
            <a:r>
              <a:rPr lang="en-US" altLang="zh-CN" sz="700" dirty="0">
                <a:solidFill>
                  <a:schemeClr val="tx1"/>
                </a:solidFill>
              </a:rPr>
              <a:t>/10</a:t>
            </a:r>
            <a:r>
              <a:rPr lang="zh-CN" altLang="en-US" sz="700" dirty="0">
                <a:solidFill>
                  <a:schemeClr val="tx1"/>
                </a:solidFill>
              </a:rPr>
              <a:t>万人，年发病患者数约</a:t>
            </a:r>
            <a:r>
              <a:rPr lang="en-US" altLang="zh-CN" sz="700" dirty="0">
                <a:solidFill>
                  <a:schemeClr val="tx1"/>
                </a:solidFill>
              </a:rPr>
              <a:t>300</a:t>
            </a:r>
            <a:r>
              <a:rPr lang="zh-CN" altLang="en-US" sz="700" dirty="0">
                <a:solidFill>
                  <a:schemeClr val="tx1"/>
                </a:solidFill>
              </a:rPr>
              <a:t>万。</a:t>
            </a:r>
            <a:endParaRPr lang="en-US" altLang="zh-CN" sz="700" b="1" dirty="0">
              <a:solidFill>
                <a:srgbClr val="0070C0"/>
              </a:solidFill>
            </a:endParaRPr>
          </a:p>
          <a:p>
            <a:r>
              <a:rPr lang="zh-CN" altLang="en-US" sz="700" dirty="0">
                <a:solidFill>
                  <a:schemeClr val="tx1"/>
                </a:solidFill>
              </a:rPr>
              <a:t>我国心衰患病率在</a:t>
            </a:r>
            <a:r>
              <a:rPr lang="en-US" altLang="zh-CN" sz="700" dirty="0">
                <a:solidFill>
                  <a:schemeClr val="tx1"/>
                </a:solidFill>
              </a:rPr>
              <a:t>0.9%-1.3%</a:t>
            </a:r>
            <a:r>
              <a:rPr lang="zh-CN" altLang="en-US" sz="700" dirty="0">
                <a:solidFill>
                  <a:schemeClr val="tx1"/>
                </a:solidFill>
              </a:rPr>
              <a:t>之间，其中</a:t>
            </a:r>
            <a:r>
              <a:rPr lang="en-US" altLang="zh-CN" sz="700" b="1" dirty="0">
                <a:solidFill>
                  <a:srgbClr val="0070C0"/>
                </a:solidFill>
              </a:rPr>
              <a:t>53.85%</a:t>
            </a:r>
            <a:r>
              <a:rPr lang="zh-CN" altLang="en-US" sz="700" b="1" dirty="0">
                <a:solidFill>
                  <a:srgbClr val="0070C0"/>
                </a:solidFill>
              </a:rPr>
              <a:t>为射血分数降低型心衰</a:t>
            </a:r>
            <a:r>
              <a:rPr lang="zh-CN" altLang="en-US" sz="700" dirty="0">
                <a:solidFill>
                  <a:schemeClr val="tx1"/>
                </a:solidFill>
              </a:rPr>
              <a:t>。</a:t>
            </a:r>
          </a:p>
        </p:txBody>
      </p:sp>
      <p:sp>
        <p:nvSpPr>
          <p:cNvPr id="30" name="文本框 29">
            <a:extLst>
              <a:ext uri="{FF2B5EF4-FFF2-40B4-BE49-F238E27FC236}">
                <a16:creationId xmlns:a16="http://schemas.microsoft.com/office/drawing/2014/main" id="{1B516FE0-4A85-46F1-B937-DB982DAD3148}"/>
              </a:ext>
            </a:extLst>
          </p:cNvPr>
          <p:cNvSpPr txBox="1"/>
          <p:nvPr/>
        </p:nvSpPr>
        <p:spPr>
          <a:xfrm>
            <a:off x="837422" y="2508905"/>
            <a:ext cx="4789965" cy="523220"/>
          </a:xfrm>
          <a:prstGeom prst="rect">
            <a:avLst/>
          </a:prstGeom>
          <a:noFill/>
        </p:spPr>
        <p:txBody>
          <a:bodyPr wrap="square" rtlCol="0">
            <a:spAutoFit/>
          </a:bodyPr>
          <a:lstStyle/>
          <a:p>
            <a:pPr marL="171450" indent="-171450">
              <a:buFont typeface="Arial" panose="020B0604020202020204" pitchFamily="34" charset="0"/>
              <a:buChar char="•"/>
            </a:pPr>
            <a:r>
              <a:rPr lang="en-US" altLang="zh-CN" sz="700" b="1" dirty="0">
                <a:solidFill>
                  <a:schemeClr val="tx1"/>
                </a:solidFill>
              </a:rPr>
              <a:t>2</a:t>
            </a:r>
            <a:r>
              <a:rPr lang="zh-CN" altLang="en-US" sz="700" b="1" dirty="0">
                <a:solidFill>
                  <a:schemeClr val="tx1"/>
                </a:solidFill>
              </a:rPr>
              <a:t>型糖尿病：</a:t>
            </a:r>
            <a:r>
              <a:rPr lang="zh-CN" altLang="en-US" sz="700" dirty="0">
                <a:solidFill>
                  <a:schemeClr val="tx1"/>
                </a:solidFill>
              </a:rPr>
              <a:t>推荐起始剂量为</a:t>
            </a:r>
            <a:r>
              <a:rPr lang="en-US" altLang="zh-CN" sz="700" dirty="0">
                <a:solidFill>
                  <a:schemeClr val="tx1"/>
                </a:solidFill>
              </a:rPr>
              <a:t>5mg</a:t>
            </a:r>
            <a:r>
              <a:rPr lang="zh-CN" altLang="en-US" sz="700" dirty="0">
                <a:solidFill>
                  <a:schemeClr val="tx1"/>
                </a:solidFill>
              </a:rPr>
              <a:t>，每日一次，晨服，不受进食限制。对于需要加强血糖控制且耐受</a:t>
            </a:r>
            <a:r>
              <a:rPr lang="en-US" altLang="zh-CN" sz="700" dirty="0">
                <a:solidFill>
                  <a:schemeClr val="tx1"/>
                </a:solidFill>
              </a:rPr>
              <a:t>5mg</a:t>
            </a:r>
            <a:r>
              <a:rPr lang="zh-CN" altLang="en-US" sz="700" dirty="0">
                <a:solidFill>
                  <a:schemeClr val="tx1"/>
                </a:solidFill>
              </a:rPr>
              <a:t>每日一次的患者，剂量可增加至</a:t>
            </a:r>
            <a:r>
              <a:rPr lang="en-US" altLang="zh-CN" sz="700" b="1" dirty="0">
                <a:solidFill>
                  <a:srgbClr val="0070C0"/>
                </a:solidFill>
              </a:rPr>
              <a:t>10mg</a:t>
            </a:r>
            <a:r>
              <a:rPr lang="zh-CN" altLang="en-US" sz="700" b="1" dirty="0">
                <a:solidFill>
                  <a:srgbClr val="0070C0"/>
                </a:solidFill>
              </a:rPr>
              <a:t>每日一次</a:t>
            </a:r>
            <a:r>
              <a:rPr lang="zh-CN" altLang="en-US" sz="700" dirty="0">
                <a:solidFill>
                  <a:schemeClr val="tx1"/>
                </a:solidFill>
              </a:rPr>
              <a:t>。</a:t>
            </a:r>
            <a:endParaRPr lang="en-US" altLang="zh-CN" sz="700" dirty="0">
              <a:solidFill>
                <a:schemeClr val="tx1"/>
              </a:solidFill>
            </a:endParaRPr>
          </a:p>
          <a:p>
            <a:endParaRPr lang="en-US" altLang="zh-CN" sz="700" dirty="0">
              <a:solidFill>
                <a:schemeClr val="tx1"/>
              </a:solidFill>
            </a:endParaRPr>
          </a:p>
          <a:p>
            <a:pPr marL="171450" indent="-171450">
              <a:buFont typeface="Arial" panose="020B0604020202020204" pitchFamily="34" charset="0"/>
              <a:buChar char="•"/>
            </a:pPr>
            <a:r>
              <a:rPr lang="zh-CN" altLang="en-US" sz="700" b="1" dirty="0">
                <a:solidFill>
                  <a:schemeClr val="tx1"/>
                </a:solidFill>
              </a:rPr>
              <a:t>心力衰竭：</a:t>
            </a:r>
            <a:r>
              <a:rPr lang="zh-CN" altLang="en-US" sz="700" dirty="0">
                <a:solidFill>
                  <a:schemeClr val="tx1"/>
                </a:solidFill>
              </a:rPr>
              <a:t>本品推荐剂量为</a:t>
            </a:r>
            <a:r>
              <a:rPr lang="en-US" altLang="zh-CN" sz="700" b="1" dirty="0">
                <a:solidFill>
                  <a:srgbClr val="0070C0"/>
                </a:solidFill>
              </a:rPr>
              <a:t>10mg</a:t>
            </a:r>
            <a:r>
              <a:rPr lang="zh-CN" altLang="en-US" sz="700" dirty="0">
                <a:solidFill>
                  <a:schemeClr val="tx1"/>
                </a:solidFill>
              </a:rPr>
              <a:t>，口服，</a:t>
            </a:r>
            <a:r>
              <a:rPr lang="zh-CN" altLang="en-US" sz="700" b="1" dirty="0">
                <a:solidFill>
                  <a:srgbClr val="0070C0"/>
                </a:solidFill>
              </a:rPr>
              <a:t>每日一次</a:t>
            </a:r>
            <a:r>
              <a:rPr lang="zh-CN" altLang="en-US" sz="700" dirty="0">
                <a:solidFill>
                  <a:schemeClr val="tx1"/>
                </a:solidFill>
              </a:rPr>
              <a:t>。</a:t>
            </a:r>
          </a:p>
        </p:txBody>
      </p:sp>
      <p:sp>
        <p:nvSpPr>
          <p:cNvPr id="24" name="文本占位符 2">
            <a:extLst>
              <a:ext uri="{FF2B5EF4-FFF2-40B4-BE49-F238E27FC236}">
                <a16:creationId xmlns:a16="http://schemas.microsoft.com/office/drawing/2014/main" id="{EE70FB0C-329F-453E-B9F8-0B4FC9E1C4EC}"/>
              </a:ext>
            </a:extLst>
          </p:cNvPr>
          <p:cNvSpPr txBox="1">
            <a:spLocks/>
          </p:cNvSpPr>
          <p:nvPr/>
        </p:nvSpPr>
        <p:spPr>
          <a:xfrm>
            <a:off x="30646" y="2943559"/>
            <a:ext cx="6381750" cy="279788"/>
          </a:xfrm>
          <a:prstGeom prst="rect">
            <a:avLst/>
          </a:prstGeom>
        </p:spPr>
        <p:txBody>
          <a:bodyPr>
            <a:no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zh-CN" sz="400" dirty="0"/>
              <a:t>*</a:t>
            </a:r>
            <a:r>
              <a:rPr lang="zh-CN" altLang="en-US" sz="400" dirty="0"/>
              <a:t>来自达格列净片说明书  修改日期：</a:t>
            </a:r>
            <a:r>
              <a:rPr lang="en-US" altLang="zh-CN" sz="400" dirty="0"/>
              <a:t>2021</a:t>
            </a:r>
            <a:r>
              <a:rPr lang="zh-CN" altLang="en-US" sz="400" dirty="0"/>
              <a:t>年</a:t>
            </a:r>
            <a:r>
              <a:rPr lang="en-US" altLang="zh-CN" sz="400" dirty="0"/>
              <a:t>02</a:t>
            </a:r>
            <a:r>
              <a:rPr lang="zh-CN" altLang="en-US" sz="400" dirty="0"/>
              <a:t>月</a:t>
            </a:r>
            <a:r>
              <a:rPr lang="en-US" altLang="zh-CN" sz="400" dirty="0"/>
              <a:t>02</a:t>
            </a:r>
            <a:r>
              <a:rPr lang="zh-CN" altLang="en-US" sz="400" dirty="0"/>
              <a:t>日版</a:t>
            </a:r>
            <a:endParaRPr lang="en-US" altLang="zh-CN" sz="400" dirty="0"/>
          </a:p>
          <a:p>
            <a:r>
              <a:rPr lang="en-US" altLang="zh-CN" sz="400" dirty="0"/>
              <a:t>1.Atherton J. J., </a:t>
            </a:r>
            <a:r>
              <a:rPr lang="en-US" altLang="zh-CN" sz="400" dirty="0" err="1"/>
              <a:t>Sindone</a:t>
            </a:r>
            <a:r>
              <a:rPr lang="en-US" altLang="zh-CN" sz="400" dirty="0"/>
              <a:t> A., De Pasquale C. G., et al. National Heart Foundation of Australia and Cardiac Society of Australia and New Zealand: Guidelines for the Prevention, Detection, and Management of Heart Failure in Australia 2018 [J]. Heart Lung Circ, 2018, 27(10): 1123-208.</a:t>
            </a:r>
          </a:p>
          <a:p>
            <a:r>
              <a:rPr lang="en-US" altLang="zh-CN" sz="400" dirty="0"/>
              <a:t>2.Jiang H., Ge J. Epidemiology and clinical management of cardiomyopathies and heart failure in China [J]. Heart, 2009, 95(21): 1727-31.</a:t>
            </a:r>
          </a:p>
          <a:p>
            <a:r>
              <a:rPr lang="en-US" altLang="zh-CN" sz="400" dirty="0"/>
              <a:t>3.Hao G., Wang X., Chen Z. et al. Prevalence of heart failure and left ventricular dysfunction in China: the China hypertension survey, 2012-2015 [J].</a:t>
            </a:r>
            <a:r>
              <a:rPr lang="zh-CN" altLang="en-US" sz="400" dirty="0"/>
              <a:t>、</a:t>
            </a:r>
            <a:endParaRPr lang="en-US" altLang="zh-CN" sz="400" dirty="0"/>
          </a:p>
          <a:p>
            <a:r>
              <a:rPr lang="en-US" altLang="zh-CN" sz="400" dirty="0"/>
              <a:t>4.Hua Wang, et al. Prevalence and Incidence of Heart Failure Among Urban Patients in China: A National Population-Based Analysis. Circulation: Heart Failure. Originally published28 Aug 2021.</a:t>
            </a:r>
          </a:p>
        </p:txBody>
      </p:sp>
      <p:sp>
        <p:nvSpPr>
          <p:cNvPr id="18" name="文本框 17">
            <a:extLst>
              <a:ext uri="{FF2B5EF4-FFF2-40B4-BE49-F238E27FC236}">
                <a16:creationId xmlns:a16="http://schemas.microsoft.com/office/drawing/2014/main" id="{187CD1AC-3BED-402C-94C3-045A7EEF43D5}"/>
              </a:ext>
            </a:extLst>
          </p:cNvPr>
          <p:cNvSpPr txBox="1"/>
          <p:nvPr/>
        </p:nvSpPr>
        <p:spPr>
          <a:xfrm>
            <a:off x="1929433" y="186581"/>
            <a:ext cx="359665" cy="200055"/>
          </a:xfrm>
          <a:prstGeom prst="rect">
            <a:avLst/>
          </a:prstGeom>
          <a:noFill/>
        </p:spPr>
        <p:txBody>
          <a:bodyPr wrap="square" rtlCol="0">
            <a:spAutoFit/>
          </a:bodyPr>
          <a:lstStyle/>
          <a:p>
            <a:r>
              <a:rPr lang="en-US" altLang="zh-CN" sz="700" dirty="0">
                <a:solidFill>
                  <a:schemeClr val="tx1"/>
                </a:solidFill>
              </a:rPr>
              <a:t>*</a:t>
            </a:r>
            <a:endParaRPr lang="zh-CN" altLang="en-US" sz="7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3" y="865308"/>
            <a:ext cx="740728" cy="1142949"/>
            <a:chOff x="725423" y="858063"/>
            <a:chExt cx="740728" cy="1142949"/>
          </a:xfrm>
        </p:grpSpPr>
        <p:pic>
          <p:nvPicPr>
            <p:cNvPr id="3" name="object 3"/>
            <p:cNvPicPr/>
            <p:nvPr/>
          </p:nvPicPr>
          <p:blipFill>
            <a:blip r:embed="rId2" cstate="print"/>
            <a:stretch>
              <a:fillRect/>
            </a:stretch>
          </p:blipFill>
          <p:spPr>
            <a:xfrm>
              <a:off x="854964" y="858063"/>
              <a:ext cx="352107" cy="246964"/>
            </a:xfrm>
            <a:prstGeom prst="rect">
              <a:avLst/>
            </a:prstGeom>
          </p:spPr>
        </p:pic>
        <p:pic>
          <p:nvPicPr>
            <p:cNvPr id="4" name="object 4"/>
            <p:cNvPicPr/>
            <p:nvPr/>
          </p:nvPicPr>
          <p:blipFill>
            <a:blip r:embed="rId3" cstate="print"/>
            <a:stretch>
              <a:fillRect/>
            </a:stretch>
          </p:blipFill>
          <p:spPr>
            <a:xfrm>
              <a:off x="766572" y="1511872"/>
              <a:ext cx="699579" cy="225615"/>
            </a:xfrm>
            <a:prstGeom prst="rect">
              <a:avLst/>
            </a:prstGeom>
          </p:spPr>
        </p:pic>
        <p:pic>
          <p:nvPicPr>
            <p:cNvPr id="5" name="object 5"/>
            <p:cNvPicPr/>
            <p:nvPr/>
          </p:nvPicPr>
          <p:blipFill>
            <a:blip r:embed="rId4" cstate="print"/>
            <a:stretch>
              <a:fillRect/>
            </a:stretch>
          </p:blipFill>
          <p:spPr>
            <a:xfrm>
              <a:off x="778764" y="1780033"/>
              <a:ext cx="349757" cy="102870"/>
            </a:xfrm>
            <a:prstGeom prst="rect">
              <a:avLst/>
            </a:prstGeom>
          </p:spPr>
        </p:pic>
        <p:pic>
          <p:nvPicPr>
            <p:cNvPr id="7" name="object 7"/>
            <p:cNvPicPr/>
            <p:nvPr/>
          </p:nvPicPr>
          <p:blipFill>
            <a:blip r:embed="rId5" cstate="print"/>
            <a:stretch>
              <a:fillRect/>
            </a:stretch>
          </p:blipFill>
          <p:spPr>
            <a:xfrm>
              <a:off x="725423" y="1988821"/>
              <a:ext cx="257556" cy="12191"/>
            </a:xfrm>
            <a:prstGeom prst="rect">
              <a:avLst/>
            </a:prstGeom>
          </p:spPr>
        </p:pic>
      </p:grpSp>
      <p:sp>
        <p:nvSpPr>
          <p:cNvPr id="8" name="object 8"/>
          <p:cNvSpPr txBox="1"/>
          <p:nvPr/>
        </p:nvSpPr>
        <p:spPr>
          <a:xfrm>
            <a:off x="2038350" y="706336"/>
            <a:ext cx="3505200" cy="2338782"/>
          </a:xfrm>
          <a:prstGeom prst="rect">
            <a:avLst/>
          </a:prstGeom>
        </p:spPr>
        <p:txBody>
          <a:bodyPr vert="horz" wrap="square" lIns="0" tIns="12065" rIns="0" bIns="0" rtlCol="0">
            <a:spAutoFit/>
          </a:bodyPr>
          <a:lstStyle/>
          <a:p>
            <a:pPr algn="just"/>
            <a:r>
              <a:rPr lang="zh-CN" altLang="en-US" sz="800" b="1" dirty="0">
                <a:latin typeface="微软雅黑"/>
                <a:cs typeface="微软雅黑"/>
              </a:rPr>
              <a:t>药品在国内外不良反应发生情况</a:t>
            </a:r>
            <a:r>
              <a:rPr lang="en-US" altLang="zh-CN" sz="800" b="1" baseline="30000" dirty="0">
                <a:latin typeface="微软雅黑"/>
                <a:cs typeface="微软雅黑"/>
              </a:rPr>
              <a:t>1</a:t>
            </a:r>
            <a:r>
              <a:rPr lang="zh-CN" altLang="en-US" sz="800" b="1" dirty="0">
                <a:latin typeface="微软雅黑"/>
                <a:cs typeface="微软雅黑"/>
              </a:rPr>
              <a:t>：</a:t>
            </a:r>
            <a:r>
              <a:rPr lang="zh-CN" altLang="zh-CN" sz="800" dirty="0">
                <a:latin typeface="微软雅黑"/>
              </a:rPr>
              <a:t>自</a:t>
            </a:r>
            <a:r>
              <a:rPr lang="en-US" altLang="zh-CN" sz="800" dirty="0">
                <a:latin typeface="微软雅黑"/>
              </a:rPr>
              <a:t>2020</a:t>
            </a:r>
            <a:r>
              <a:rPr lang="zh-CN" altLang="zh-CN" sz="800" dirty="0">
                <a:latin typeface="微软雅黑"/>
              </a:rPr>
              <a:t>年</a:t>
            </a:r>
            <a:r>
              <a:rPr lang="en-US" altLang="zh-CN" sz="800" dirty="0">
                <a:latin typeface="微软雅黑"/>
              </a:rPr>
              <a:t>5</a:t>
            </a:r>
            <a:r>
              <a:rPr lang="zh-CN" altLang="zh-CN" sz="800" dirty="0">
                <a:latin typeface="微软雅黑"/>
              </a:rPr>
              <a:t>月达格列净心衰适应症美国上市至今，各国家并未发布任何安全性警告、黑框警告或撤市信息。对达格列净在中国心衰适应症上市后的不良事件监测未发现新的安全性风险。达格列净重点监测研究结果显示，每日一次达格列净在中国</a:t>
            </a:r>
            <a:r>
              <a:rPr lang="en-US" altLang="zh-CN" sz="800" dirty="0">
                <a:latin typeface="微软雅黑"/>
              </a:rPr>
              <a:t>2</a:t>
            </a:r>
            <a:r>
              <a:rPr lang="zh-CN" altLang="zh-CN" sz="800" dirty="0">
                <a:latin typeface="微软雅黑"/>
              </a:rPr>
              <a:t>型糖尿病受试者中具有良好的耐受性且没有发生新的安全性问题。综合药品安全性研究、上市后使用的安全性经验，以及对现有累积疗效和安全性数据的分析，达格列净在已获批的适应症中具有有利的获益</a:t>
            </a:r>
            <a:r>
              <a:rPr lang="en-US" altLang="zh-CN" sz="800" dirty="0">
                <a:latin typeface="微软雅黑"/>
              </a:rPr>
              <a:t>-</a:t>
            </a:r>
            <a:r>
              <a:rPr lang="zh-CN" altLang="zh-CN" sz="800" dirty="0">
                <a:latin typeface="微软雅黑"/>
              </a:rPr>
              <a:t>风险特征。</a:t>
            </a:r>
          </a:p>
          <a:p>
            <a:pPr marL="12700" marR="5080" algn="just">
              <a:lnSpc>
                <a:spcPct val="103000"/>
              </a:lnSpc>
              <a:spcBef>
                <a:spcPts val="95"/>
              </a:spcBef>
            </a:pPr>
            <a:endParaRPr lang="en-US" altLang="zh-CN" sz="800" dirty="0">
              <a:latin typeface="微软雅黑"/>
              <a:cs typeface="微软雅黑"/>
            </a:endParaRPr>
          </a:p>
          <a:p>
            <a:pPr marL="12700" marR="5080" algn="just">
              <a:lnSpc>
                <a:spcPct val="103000"/>
              </a:lnSpc>
              <a:spcBef>
                <a:spcPts val="95"/>
              </a:spcBef>
            </a:pPr>
            <a:r>
              <a:rPr lang="zh-CN" altLang="en-US" sz="800" b="1" dirty="0">
                <a:latin typeface="微软雅黑"/>
                <a:cs typeface="微软雅黑"/>
              </a:rPr>
              <a:t>说明书收载的安全性信息：</a:t>
            </a:r>
            <a:r>
              <a:rPr lang="zh-CN" altLang="en-US" sz="800" dirty="0">
                <a:latin typeface="微软雅黑"/>
                <a:cs typeface="微软雅黑"/>
              </a:rPr>
              <a:t>常见的不良反应（</a:t>
            </a:r>
            <a:r>
              <a:rPr lang="en-US" altLang="zh-CN" sz="800" dirty="0">
                <a:latin typeface="微软雅黑"/>
                <a:cs typeface="微软雅黑"/>
              </a:rPr>
              <a:t>5%</a:t>
            </a:r>
            <a:r>
              <a:rPr lang="zh-CN" altLang="en-US" sz="800" dirty="0">
                <a:latin typeface="微软雅黑"/>
                <a:cs typeface="微软雅黑"/>
              </a:rPr>
              <a:t>或更高发病率）是女性生殖器真菌感染、鼻咽炎和尿路感染；重要的不良反应如血容量不足，糖尿病患者的酮症酸中毒等详见说明书注意事项部分。</a:t>
            </a:r>
            <a:endParaRPr lang="en-US" altLang="zh-CN" sz="800" dirty="0">
              <a:latin typeface="微软雅黑"/>
              <a:cs typeface="微软雅黑"/>
            </a:endParaRPr>
          </a:p>
          <a:p>
            <a:pPr marL="12700" marR="5080" algn="just">
              <a:lnSpc>
                <a:spcPct val="103000"/>
              </a:lnSpc>
              <a:spcBef>
                <a:spcPts val="95"/>
              </a:spcBef>
            </a:pPr>
            <a:endParaRPr lang="en-US" altLang="zh-CN" sz="800" dirty="0">
              <a:latin typeface="微软雅黑"/>
              <a:cs typeface="微软雅黑"/>
            </a:endParaRPr>
          </a:p>
          <a:p>
            <a:pPr marL="12700" marR="5080" algn="just">
              <a:lnSpc>
                <a:spcPct val="103000"/>
              </a:lnSpc>
              <a:spcBef>
                <a:spcPts val="95"/>
              </a:spcBef>
            </a:pPr>
            <a:r>
              <a:rPr lang="zh-CN" altLang="en-US" sz="800" b="1" dirty="0">
                <a:latin typeface="微软雅黑"/>
                <a:cs typeface="微软雅黑"/>
              </a:rPr>
              <a:t>与目录内同类药品安全性方面的主要优势和不足</a:t>
            </a:r>
            <a:r>
              <a:rPr sz="800" b="1" dirty="0">
                <a:latin typeface="微软雅黑"/>
                <a:cs typeface="微软雅黑"/>
              </a:rPr>
              <a:t>：</a:t>
            </a:r>
            <a:endParaRPr lang="en-US" sz="800" b="1" dirty="0">
              <a:latin typeface="微软雅黑"/>
              <a:cs typeface="微软雅黑"/>
            </a:endParaRPr>
          </a:p>
          <a:p>
            <a:pPr marL="12700" marR="5080" algn="just">
              <a:lnSpc>
                <a:spcPct val="103000"/>
              </a:lnSpc>
              <a:spcBef>
                <a:spcPts val="95"/>
              </a:spcBef>
            </a:pPr>
            <a:r>
              <a:rPr lang="en-US" altLang="zh-CN" sz="800" b="1" dirty="0">
                <a:latin typeface="微软雅黑"/>
                <a:cs typeface="微软雅黑"/>
              </a:rPr>
              <a:t>1. </a:t>
            </a:r>
            <a:r>
              <a:rPr lang="zh-CN" altLang="en-US" sz="800" dirty="0">
                <a:latin typeface="微软雅黑"/>
                <a:cs typeface="微软雅黑"/>
              </a:rPr>
              <a:t>和恩格列净同为</a:t>
            </a:r>
            <a:r>
              <a:rPr lang="en-US" altLang="zh-CN" sz="800" dirty="0">
                <a:latin typeface="微软雅黑"/>
                <a:cs typeface="微软雅黑"/>
              </a:rPr>
              <a:t>SGLT-2</a:t>
            </a:r>
            <a:r>
              <a:rPr lang="zh-CN" altLang="en-US" sz="800" dirty="0">
                <a:latin typeface="微软雅黑"/>
                <a:cs typeface="微软雅黑"/>
              </a:rPr>
              <a:t>抑制剂类药物，其安全性以及常见的不良反应特征相似。在</a:t>
            </a:r>
            <a:r>
              <a:rPr lang="en-US" altLang="zh-CN" sz="800" dirty="0">
                <a:latin typeface="微软雅黑"/>
                <a:cs typeface="微软雅黑"/>
              </a:rPr>
              <a:t>2</a:t>
            </a:r>
            <a:r>
              <a:rPr lang="zh-CN" altLang="en-US" sz="800" dirty="0">
                <a:latin typeface="微软雅黑"/>
                <a:cs typeface="微软雅黑"/>
              </a:rPr>
              <a:t>型糖尿病临床研究中，最常见报告的不良反应为生殖器感染。在心衰患者中，其安全性特征和在</a:t>
            </a:r>
            <a:r>
              <a:rPr lang="en-US" altLang="zh-CN" sz="800" dirty="0">
                <a:latin typeface="微软雅黑"/>
                <a:cs typeface="微软雅黑"/>
              </a:rPr>
              <a:t>2</a:t>
            </a:r>
            <a:r>
              <a:rPr lang="zh-CN" altLang="en-US" sz="800" dirty="0">
                <a:latin typeface="微软雅黑"/>
                <a:cs typeface="微软雅黑"/>
              </a:rPr>
              <a:t>型糖尿病患者中一致。</a:t>
            </a:r>
            <a:endParaRPr lang="en-US" altLang="zh-CN" sz="800" dirty="0">
              <a:latin typeface="微软雅黑"/>
              <a:cs typeface="微软雅黑"/>
            </a:endParaRPr>
          </a:p>
          <a:p>
            <a:pPr marL="12700" marR="5080" algn="just">
              <a:lnSpc>
                <a:spcPct val="103000"/>
              </a:lnSpc>
              <a:spcBef>
                <a:spcPts val="95"/>
              </a:spcBef>
            </a:pPr>
            <a:r>
              <a:rPr lang="en-US" altLang="zh-CN" sz="800" b="1" dirty="0">
                <a:latin typeface="微软雅黑"/>
                <a:cs typeface="微软雅黑"/>
              </a:rPr>
              <a:t>2. </a:t>
            </a:r>
            <a:r>
              <a:rPr lang="zh-CN" altLang="en-US" sz="800" dirty="0">
                <a:latin typeface="微软雅黑"/>
                <a:cs typeface="微软雅黑"/>
              </a:rPr>
              <a:t>诺欣妥最常报告的不良反应为低血压</a:t>
            </a:r>
            <a:r>
              <a:rPr lang="en-US" altLang="zh-CN" sz="800" dirty="0">
                <a:latin typeface="微软雅黑"/>
                <a:cs typeface="微软雅黑"/>
              </a:rPr>
              <a:t>(17.6%)</a:t>
            </a:r>
            <a:r>
              <a:rPr lang="zh-CN" altLang="en-US" sz="800" dirty="0">
                <a:latin typeface="微软雅黑"/>
                <a:cs typeface="微软雅黑"/>
              </a:rPr>
              <a:t>、高钾血症</a:t>
            </a:r>
            <a:r>
              <a:rPr lang="en-US" altLang="zh-CN" sz="800" dirty="0">
                <a:latin typeface="微软雅黑"/>
                <a:cs typeface="微软雅黑"/>
              </a:rPr>
              <a:t>(11.6%)</a:t>
            </a:r>
            <a:r>
              <a:rPr lang="zh-CN" altLang="en-US" sz="800" dirty="0">
                <a:latin typeface="微软雅黑"/>
                <a:cs typeface="微软雅黑"/>
              </a:rPr>
              <a:t>和肾功能损害</a:t>
            </a:r>
            <a:r>
              <a:rPr lang="en-US" altLang="zh-CN" sz="800" dirty="0">
                <a:latin typeface="微软雅黑"/>
                <a:cs typeface="微软雅黑"/>
              </a:rPr>
              <a:t>(10.1%)</a:t>
            </a:r>
            <a:r>
              <a:rPr lang="zh-CN" altLang="en-US" sz="800" dirty="0">
                <a:latin typeface="微软雅黑"/>
                <a:cs typeface="微软雅黑"/>
              </a:rPr>
              <a:t>。在接受诺欣妥治疗的患者中报告了血管性水肿</a:t>
            </a:r>
            <a:r>
              <a:rPr lang="en-US" altLang="zh-CN" sz="800" dirty="0">
                <a:latin typeface="微软雅黑"/>
                <a:cs typeface="微软雅黑"/>
              </a:rPr>
              <a:t>(0.5%)</a:t>
            </a:r>
            <a:r>
              <a:rPr lang="zh-CN" altLang="en-US" sz="800" dirty="0">
                <a:latin typeface="微软雅黑"/>
                <a:cs typeface="微软雅黑"/>
              </a:rPr>
              <a:t>。</a:t>
            </a:r>
            <a:endParaRPr sz="800" dirty="0">
              <a:latin typeface="微软雅黑"/>
              <a:cs typeface="微软雅黑"/>
            </a:endParaRPr>
          </a:p>
        </p:txBody>
      </p:sp>
      <p:sp>
        <p:nvSpPr>
          <p:cNvPr id="9" name="文本框 8">
            <a:extLst>
              <a:ext uri="{FF2B5EF4-FFF2-40B4-BE49-F238E27FC236}">
                <a16:creationId xmlns:a16="http://schemas.microsoft.com/office/drawing/2014/main" id="{B07B9165-F313-48CB-B9D6-FE4D28D9FE6B}"/>
              </a:ext>
            </a:extLst>
          </p:cNvPr>
          <p:cNvSpPr txBox="1"/>
          <p:nvPr/>
        </p:nvSpPr>
        <p:spPr>
          <a:xfrm>
            <a:off x="57150" y="2982496"/>
            <a:ext cx="6082661" cy="338554"/>
          </a:xfrm>
          <a:prstGeom prst="rect">
            <a:avLst/>
          </a:prstGeom>
          <a:noFill/>
        </p:spPr>
        <p:txBody>
          <a:bodyPr wrap="square">
            <a:spAutoFit/>
          </a:bodyPr>
          <a:lstStyle/>
          <a:p>
            <a:pPr algn="l"/>
            <a:endParaRPr lang="zh-CN" altLang="en-US" sz="800" b="0" i="0" u="none" strike="noStrike" baseline="0" dirty="0">
              <a:solidFill>
                <a:srgbClr val="000000"/>
              </a:solidFill>
              <a:latin typeface="ITC Kabel Std Medium"/>
            </a:endParaRPr>
          </a:p>
          <a:p>
            <a:r>
              <a:rPr lang="en-US" altLang="zh-CN" sz="800" b="0" i="0" u="none" strike="noStrike" baseline="0" dirty="0">
                <a:solidFill>
                  <a:srgbClr val="000000"/>
                </a:solidFill>
                <a:latin typeface="ITC Kabel Std Medium"/>
              </a:rPr>
              <a:t> 1.</a:t>
            </a:r>
            <a:r>
              <a:rPr lang="en-US" altLang="zh-CN" sz="800" dirty="0">
                <a:solidFill>
                  <a:srgbClr val="000000"/>
                </a:solidFill>
                <a:latin typeface="ITC Kabel Std Medium"/>
              </a:rPr>
              <a:t>Safety of Dapagliflozin in Patients with Type 2 Diabetes Mellitus in China: Results from the DONATE Study </a:t>
            </a:r>
            <a:endParaRPr lang="zh-CN" altLang="en-US" sz="800" dirty="0">
              <a:solidFill>
                <a:srgbClr val="000000"/>
              </a:solidFill>
              <a:latin typeface="ITC Kabel Std Medium"/>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858063"/>
            <a:ext cx="740714" cy="1142949"/>
            <a:chOff x="725424" y="858063"/>
            <a:chExt cx="740714" cy="1142949"/>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2" y="1780032"/>
              <a:ext cx="326897" cy="102869"/>
            </a:xfrm>
            <a:prstGeom prst="rect">
              <a:avLst/>
            </a:prstGeom>
          </p:spPr>
        </p:pic>
        <p:pic>
          <p:nvPicPr>
            <p:cNvPr id="6" name="object 6"/>
            <p:cNvPicPr/>
            <p:nvPr/>
          </p:nvPicPr>
          <p:blipFill>
            <a:blip r:embed="rId6" cstate="print"/>
            <a:stretch>
              <a:fillRect/>
            </a:stretch>
          </p:blipFill>
          <p:spPr>
            <a:xfrm>
              <a:off x="725424" y="1988821"/>
              <a:ext cx="257556" cy="12191"/>
            </a:xfrm>
            <a:prstGeom prst="rect">
              <a:avLst/>
            </a:prstGeom>
          </p:spPr>
        </p:pic>
      </p:grpSp>
      <p:sp>
        <p:nvSpPr>
          <p:cNvPr id="9" name="文本框 8">
            <a:extLst>
              <a:ext uri="{FF2B5EF4-FFF2-40B4-BE49-F238E27FC236}">
                <a16:creationId xmlns:a16="http://schemas.microsoft.com/office/drawing/2014/main" id="{D0B3D2B7-D217-4B88-8F5E-755A3A972734}"/>
              </a:ext>
            </a:extLst>
          </p:cNvPr>
          <p:cNvSpPr txBox="1"/>
          <p:nvPr/>
        </p:nvSpPr>
        <p:spPr>
          <a:xfrm>
            <a:off x="1976230" y="510453"/>
            <a:ext cx="3722205" cy="1456809"/>
          </a:xfrm>
          <a:prstGeom prst="rect">
            <a:avLst/>
          </a:prstGeom>
          <a:noFill/>
        </p:spPr>
        <p:txBody>
          <a:bodyPr wrap="square" rtlCol="0">
            <a:spAutoFit/>
          </a:bodyPr>
          <a:lstStyle/>
          <a:p>
            <a:pPr>
              <a:lnSpc>
                <a:spcPts val="840"/>
              </a:lnSpc>
            </a:pPr>
            <a:r>
              <a:rPr lang="zh-CN" altLang="en-US" sz="800" b="1" dirty="0">
                <a:solidFill>
                  <a:schemeClr val="tx1"/>
                </a:solidFill>
              </a:rPr>
              <a:t>与对照药品疗效方面的优势和不足：</a:t>
            </a:r>
            <a:endParaRPr lang="en-US" altLang="zh-CN" sz="800" b="1" dirty="0">
              <a:solidFill>
                <a:schemeClr val="tx1"/>
              </a:solidFill>
            </a:endParaRPr>
          </a:p>
          <a:p>
            <a:pPr>
              <a:lnSpc>
                <a:spcPts val="840"/>
              </a:lnSpc>
            </a:pPr>
            <a:endParaRPr lang="en-US" altLang="zh-CN" sz="700" b="1" dirty="0">
              <a:solidFill>
                <a:schemeClr val="tx1"/>
              </a:solidFill>
            </a:endParaRPr>
          </a:p>
          <a:p>
            <a:pPr marL="171450" indent="-171450">
              <a:lnSpc>
                <a:spcPts val="840"/>
              </a:lnSpc>
              <a:buFont typeface="Arial" panose="020B0604020202020204" pitchFamily="34" charset="0"/>
              <a:buChar char="•"/>
            </a:pPr>
            <a:r>
              <a:rPr lang="zh-CN" altLang="en-US" sz="700" b="1" dirty="0">
                <a:solidFill>
                  <a:schemeClr val="tx1"/>
                </a:solidFill>
              </a:rPr>
              <a:t>达格列净三期临床研究</a:t>
            </a:r>
            <a:r>
              <a:rPr lang="en-US" altLang="zh-CN" sz="700" b="1" dirty="0">
                <a:solidFill>
                  <a:schemeClr val="tx1"/>
                </a:solidFill>
              </a:rPr>
              <a:t>DAPA-HF</a:t>
            </a:r>
            <a:r>
              <a:rPr lang="zh-CN" altLang="en-US" sz="700" b="1" dirty="0">
                <a:solidFill>
                  <a:schemeClr val="tx1"/>
                </a:solidFill>
              </a:rPr>
              <a:t>研究表明</a:t>
            </a:r>
            <a:r>
              <a:rPr lang="en-US" altLang="zh-CN" sz="700" b="1" baseline="30000" dirty="0">
                <a:solidFill>
                  <a:schemeClr val="tx1"/>
                </a:solidFill>
              </a:rPr>
              <a:t>1</a:t>
            </a:r>
            <a:r>
              <a:rPr lang="zh-CN" altLang="en-US" sz="700" dirty="0">
                <a:solidFill>
                  <a:schemeClr val="tx1"/>
                </a:solidFill>
              </a:rPr>
              <a:t>，在标准治疗基础上，与安慰剂对比，达格列净可显著降低</a:t>
            </a:r>
            <a:r>
              <a:rPr lang="en-US" altLang="zh-CN" sz="700" dirty="0" err="1">
                <a:solidFill>
                  <a:schemeClr val="tx1"/>
                </a:solidFill>
              </a:rPr>
              <a:t>HFrEF</a:t>
            </a:r>
            <a:r>
              <a:rPr lang="zh-CN" altLang="en-US" sz="700" dirty="0">
                <a:solidFill>
                  <a:schemeClr val="tx1"/>
                </a:solidFill>
              </a:rPr>
              <a:t>患者心血管死亡或心衰恶化风险达</a:t>
            </a:r>
            <a:r>
              <a:rPr lang="en-US" altLang="zh-CN" sz="700" dirty="0">
                <a:solidFill>
                  <a:schemeClr val="tx1"/>
                </a:solidFill>
              </a:rPr>
              <a:t>26%</a:t>
            </a:r>
            <a:r>
              <a:rPr lang="zh-CN" altLang="en-US" sz="700" dirty="0">
                <a:solidFill>
                  <a:schemeClr val="tx1"/>
                </a:solidFill>
              </a:rPr>
              <a:t>，降低心血管死亡风险</a:t>
            </a:r>
            <a:r>
              <a:rPr lang="en-US" altLang="zh-CN" sz="700" dirty="0">
                <a:solidFill>
                  <a:schemeClr val="tx1"/>
                </a:solidFill>
              </a:rPr>
              <a:t>18%</a:t>
            </a:r>
            <a:r>
              <a:rPr lang="zh-CN" altLang="en-US" sz="700" dirty="0">
                <a:solidFill>
                  <a:schemeClr val="tx1"/>
                </a:solidFill>
              </a:rPr>
              <a:t>，降低心衰恶化风险</a:t>
            </a:r>
            <a:r>
              <a:rPr lang="en-US" altLang="zh-CN" sz="700" dirty="0">
                <a:solidFill>
                  <a:schemeClr val="tx1"/>
                </a:solidFill>
              </a:rPr>
              <a:t>30%</a:t>
            </a:r>
            <a:r>
              <a:rPr lang="zh-CN" altLang="en-US" sz="700" dirty="0">
                <a:solidFill>
                  <a:schemeClr val="tx1"/>
                </a:solidFill>
              </a:rPr>
              <a:t>，降低全因死亡风险</a:t>
            </a:r>
            <a:r>
              <a:rPr lang="en-US" altLang="zh-CN" sz="700" dirty="0">
                <a:solidFill>
                  <a:schemeClr val="tx1"/>
                </a:solidFill>
              </a:rPr>
              <a:t>17%</a:t>
            </a:r>
            <a:r>
              <a:rPr lang="zh-CN" altLang="en-US" sz="700" dirty="0">
                <a:solidFill>
                  <a:schemeClr val="tx1"/>
                </a:solidFill>
              </a:rPr>
              <a:t>。且在随机化第</a:t>
            </a:r>
            <a:r>
              <a:rPr lang="en-US" altLang="zh-CN" sz="700" dirty="0">
                <a:solidFill>
                  <a:schemeClr val="tx1"/>
                </a:solidFill>
              </a:rPr>
              <a:t>28</a:t>
            </a:r>
            <a:r>
              <a:rPr lang="zh-CN" altLang="en-US" sz="700" dirty="0">
                <a:solidFill>
                  <a:schemeClr val="tx1"/>
                </a:solidFill>
              </a:rPr>
              <a:t>天主要终点就达到了统计学差异。其主要终点获益在</a:t>
            </a:r>
            <a:r>
              <a:rPr lang="en-US" altLang="zh-CN" sz="700" dirty="0">
                <a:solidFill>
                  <a:schemeClr val="tx1"/>
                </a:solidFill>
              </a:rPr>
              <a:t>14</a:t>
            </a:r>
            <a:r>
              <a:rPr lang="zh-CN" altLang="en-US" sz="700" dirty="0">
                <a:solidFill>
                  <a:schemeClr val="tx1"/>
                </a:solidFill>
              </a:rPr>
              <a:t>个预先设定的亚组中一致，包括基线是否存在糖尿病。</a:t>
            </a:r>
            <a:endParaRPr lang="en-US" altLang="zh-CN" sz="700" dirty="0">
              <a:solidFill>
                <a:schemeClr val="tx1"/>
              </a:solidFill>
            </a:endParaRPr>
          </a:p>
          <a:p>
            <a:pPr marL="171450" indent="-171450">
              <a:buFont typeface="Arial" panose="020B0604020202020204" pitchFamily="34" charset="0"/>
              <a:buChar char="•"/>
            </a:pPr>
            <a:r>
              <a:rPr lang="zh-CN" altLang="en-US" sz="700" b="1" dirty="0">
                <a:solidFill>
                  <a:schemeClr val="tx1"/>
                </a:solidFill>
              </a:rPr>
              <a:t>真实世界研究数据利用美国</a:t>
            </a:r>
            <a:r>
              <a:rPr lang="en-US" altLang="zh-CN" sz="700" b="1" dirty="0">
                <a:solidFill>
                  <a:schemeClr val="tx1"/>
                </a:solidFill>
              </a:rPr>
              <a:t>GWTG-HF</a:t>
            </a:r>
            <a:r>
              <a:rPr lang="en-US" altLang="zh-CN" sz="700" b="1" baseline="30000" dirty="0">
                <a:solidFill>
                  <a:schemeClr val="tx1"/>
                </a:solidFill>
              </a:rPr>
              <a:t>2</a:t>
            </a:r>
            <a:r>
              <a:rPr lang="en-US" altLang="zh-CN" sz="700" dirty="0">
                <a:solidFill>
                  <a:schemeClr val="tx1"/>
                </a:solidFill>
              </a:rPr>
              <a:t>(Get with the guideline®-HF)</a:t>
            </a:r>
            <a:r>
              <a:rPr lang="zh-CN" altLang="en-US" sz="700" dirty="0">
                <a:solidFill>
                  <a:schemeClr val="tx1"/>
                </a:solidFill>
              </a:rPr>
              <a:t>数据库，使用</a:t>
            </a:r>
            <a:r>
              <a:rPr lang="en-US" altLang="zh-CN" sz="700" dirty="0">
                <a:solidFill>
                  <a:schemeClr val="tx1"/>
                </a:solidFill>
              </a:rPr>
              <a:t>DAPA-HF</a:t>
            </a:r>
            <a:r>
              <a:rPr lang="zh-CN" altLang="en-US" sz="700" dirty="0">
                <a:solidFill>
                  <a:schemeClr val="tx1"/>
                </a:solidFill>
              </a:rPr>
              <a:t>的风险比 </a:t>
            </a:r>
            <a:r>
              <a:rPr lang="en-US" altLang="zh-CN" sz="700" dirty="0">
                <a:solidFill>
                  <a:schemeClr val="tx1"/>
                </a:solidFill>
              </a:rPr>
              <a:t>RR </a:t>
            </a:r>
            <a:r>
              <a:rPr lang="zh-CN" altLang="en-US" sz="700" dirty="0">
                <a:solidFill>
                  <a:schemeClr val="tx1"/>
                </a:solidFill>
              </a:rPr>
              <a:t>值来预测心衰患者在住院期间起始使用达格列净在</a:t>
            </a:r>
            <a:r>
              <a:rPr lang="en-US" altLang="zh-CN" sz="700" dirty="0">
                <a:solidFill>
                  <a:schemeClr val="tx1"/>
                </a:solidFill>
              </a:rPr>
              <a:t>1</a:t>
            </a:r>
            <a:r>
              <a:rPr lang="zh-CN" altLang="en-US" sz="700" dirty="0">
                <a:solidFill>
                  <a:schemeClr val="tx1"/>
                </a:solidFill>
              </a:rPr>
              <a:t>年内的获益。真实世界研究，住院期间使用</a:t>
            </a:r>
            <a:r>
              <a:rPr lang="en-US" altLang="zh-CN" sz="700" dirty="0">
                <a:solidFill>
                  <a:schemeClr val="tx1"/>
                </a:solidFill>
              </a:rPr>
              <a:t>SGLT-2i</a:t>
            </a:r>
            <a:r>
              <a:rPr lang="zh-CN" altLang="en-US" sz="700" dirty="0">
                <a:solidFill>
                  <a:schemeClr val="tx1"/>
                </a:solidFill>
              </a:rPr>
              <a:t>与以下结果相关：全因死亡绝对风险下降</a:t>
            </a:r>
            <a:r>
              <a:rPr lang="en-US" altLang="zh-CN" sz="700" dirty="0">
                <a:solidFill>
                  <a:schemeClr val="tx1"/>
                </a:solidFill>
              </a:rPr>
              <a:t>5%</a:t>
            </a:r>
            <a:r>
              <a:rPr lang="zh-CN" altLang="en-US" sz="700" dirty="0">
                <a:solidFill>
                  <a:schemeClr val="tx1"/>
                </a:solidFill>
              </a:rPr>
              <a:t>，心衰住院绝对风险下降</a:t>
            </a:r>
            <a:r>
              <a:rPr lang="en-US" altLang="zh-CN" sz="700" dirty="0">
                <a:solidFill>
                  <a:schemeClr val="tx1"/>
                </a:solidFill>
              </a:rPr>
              <a:t>9%</a:t>
            </a:r>
            <a:r>
              <a:rPr lang="zh-CN" altLang="en-US" sz="700" dirty="0">
                <a:solidFill>
                  <a:schemeClr val="tx1"/>
                </a:solidFill>
              </a:rPr>
              <a:t>。每治疗</a:t>
            </a:r>
            <a:r>
              <a:rPr lang="en-US" altLang="zh-CN" sz="700" dirty="0">
                <a:solidFill>
                  <a:schemeClr val="tx1"/>
                </a:solidFill>
              </a:rPr>
              <a:t>19</a:t>
            </a:r>
            <a:r>
              <a:rPr lang="zh-CN" altLang="en-US" sz="700" dirty="0">
                <a:solidFill>
                  <a:schemeClr val="tx1"/>
                </a:solidFill>
              </a:rPr>
              <a:t>个患者，可以减少</a:t>
            </a:r>
            <a:r>
              <a:rPr lang="en-US" altLang="zh-CN" sz="700" dirty="0">
                <a:solidFill>
                  <a:schemeClr val="tx1"/>
                </a:solidFill>
              </a:rPr>
              <a:t>1</a:t>
            </a:r>
            <a:r>
              <a:rPr lang="zh-CN" altLang="en-US" sz="700" dirty="0">
                <a:solidFill>
                  <a:schemeClr val="tx1"/>
                </a:solidFill>
              </a:rPr>
              <a:t>人的死亡，每治疗</a:t>
            </a:r>
            <a:r>
              <a:rPr lang="en-US" altLang="zh-CN" sz="700" dirty="0">
                <a:solidFill>
                  <a:schemeClr val="tx1"/>
                </a:solidFill>
              </a:rPr>
              <a:t>12</a:t>
            </a:r>
            <a:r>
              <a:rPr lang="zh-CN" altLang="en-US" sz="700" dirty="0">
                <a:solidFill>
                  <a:schemeClr val="tx1"/>
                </a:solidFill>
              </a:rPr>
              <a:t>个患者可减少</a:t>
            </a:r>
            <a:r>
              <a:rPr lang="en-US" altLang="zh-CN" sz="700" dirty="0">
                <a:solidFill>
                  <a:schemeClr val="tx1"/>
                </a:solidFill>
              </a:rPr>
              <a:t>1</a:t>
            </a:r>
            <a:r>
              <a:rPr lang="zh-CN" altLang="en-US" sz="700" dirty="0">
                <a:solidFill>
                  <a:schemeClr val="tx1"/>
                </a:solidFill>
              </a:rPr>
              <a:t>人的心衰住院。</a:t>
            </a:r>
            <a:endParaRPr lang="en-US" altLang="zh-CN" sz="700" dirty="0">
              <a:solidFill>
                <a:schemeClr val="tx1"/>
              </a:solidFill>
            </a:endParaRPr>
          </a:p>
          <a:p>
            <a:pPr marL="171450" indent="-171450">
              <a:buFont typeface="Arial" panose="020B0604020202020204" pitchFamily="34" charset="0"/>
              <a:buChar char="•"/>
            </a:pPr>
            <a:endParaRPr lang="zh-CN" altLang="en-US" sz="700" dirty="0">
              <a:solidFill>
                <a:schemeClr val="tx1"/>
              </a:solidFill>
            </a:endParaRPr>
          </a:p>
        </p:txBody>
      </p:sp>
      <p:sp>
        <p:nvSpPr>
          <p:cNvPr id="11" name="文本框 10">
            <a:extLst>
              <a:ext uri="{FF2B5EF4-FFF2-40B4-BE49-F238E27FC236}">
                <a16:creationId xmlns:a16="http://schemas.microsoft.com/office/drawing/2014/main" id="{EEA1A0B5-6656-40F5-B913-82F5488CF7DD}"/>
              </a:ext>
            </a:extLst>
          </p:cNvPr>
          <p:cNvSpPr txBox="1"/>
          <p:nvPr/>
        </p:nvSpPr>
        <p:spPr>
          <a:xfrm>
            <a:off x="1976230" y="1780032"/>
            <a:ext cx="2951920" cy="215444"/>
          </a:xfrm>
          <a:prstGeom prst="rect">
            <a:avLst/>
          </a:prstGeom>
          <a:noFill/>
        </p:spPr>
        <p:txBody>
          <a:bodyPr wrap="square">
            <a:spAutoFit/>
          </a:bodyPr>
          <a:lstStyle/>
          <a:p>
            <a:r>
              <a:rPr lang="zh-CN" altLang="en-US" sz="800" b="1" dirty="0">
                <a:solidFill>
                  <a:schemeClr val="tx1"/>
                </a:solidFill>
              </a:rPr>
              <a:t>临床指南</a:t>
            </a:r>
            <a:r>
              <a:rPr lang="en-US" altLang="zh-CN" sz="800" b="1" dirty="0">
                <a:solidFill>
                  <a:schemeClr val="tx1"/>
                </a:solidFill>
              </a:rPr>
              <a:t>/</a:t>
            </a:r>
            <a:r>
              <a:rPr lang="zh-CN" altLang="en-US" sz="800" b="1" dirty="0">
                <a:solidFill>
                  <a:schemeClr val="tx1"/>
                </a:solidFill>
              </a:rPr>
              <a:t>诊疗规范推荐情况：</a:t>
            </a:r>
            <a:endParaRPr lang="en-US" altLang="zh-CN" sz="800" b="1" dirty="0">
              <a:solidFill>
                <a:schemeClr val="tx1"/>
              </a:solidFill>
            </a:endParaRPr>
          </a:p>
        </p:txBody>
      </p:sp>
      <p:graphicFrame>
        <p:nvGraphicFramePr>
          <p:cNvPr id="12" name="表格 11">
            <a:extLst>
              <a:ext uri="{FF2B5EF4-FFF2-40B4-BE49-F238E27FC236}">
                <a16:creationId xmlns:a16="http://schemas.microsoft.com/office/drawing/2014/main" id="{E33E3E3F-EBF0-46A0-987B-4DC42A431AC8}"/>
              </a:ext>
            </a:extLst>
          </p:cNvPr>
          <p:cNvGraphicFramePr>
            <a:graphicFrameLocks noGrp="1"/>
          </p:cNvGraphicFramePr>
          <p:nvPr>
            <p:extLst>
              <p:ext uri="{D42A27DB-BD31-4B8C-83A1-F6EECF244321}">
                <p14:modId xmlns:p14="http://schemas.microsoft.com/office/powerpoint/2010/main" val="314618765"/>
              </p:ext>
            </p:extLst>
          </p:nvPr>
        </p:nvGraphicFramePr>
        <p:xfrm>
          <a:off x="2266950" y="2041525"/>
          <a:ext cx="3229390" cy="822542"/>
        </p:xfrm>
        <a:graphic>
          <a:graphicData uri="http://schemas.openxmlformats.org/drawingml/2006/table">
            <a:tbl>
              <a:tblPr/>
              <a:tblGrid>
                <a:gridCol w="187755">
                  <a:extLst>
                    <a:ext uri="{9D8B030D-6E8A-4147-A177-3AD203B41FA5}">
                      <a16:colId xmlns:a16="http://schemas.microsoft.com/office/drawing/2014/main" val="1299277578"/>
                    </a:ext>
                  </a:extLst>
                </a:gridCol>
                <a:gridCol w="1426938">
                  <a:extLst>
                    <a:ext uri="{9D8B030D-6E8A-4147-A177-3AD203B41FA5}">
                      <a16:colId xmlns:a16="http://schemas.microsoft.com/office/drawing/2014/main" val="1342001827"/>
                    </a:ext>
                  </a:extLst>
                </a:gridCol>
                <a:gridCol w="1614697">
                  <a:extLst>
                    <a:ext uri="{9D8B030D-6E8A-4147-A177-3AD203B41FA5}">
                      <a16:colId xmlns:a16="http://schemas.microsoft.com/office/drawing/2014/main" val="2978659050"/>
                    </a:ext>
                  </a:extLst>
                </a:gridCol>
              </a:tblGrid>
              <a:tr h="83312">
                <a:tc>
                  <a:txBody>
                    <a:bodyPr/>
                    <a:lstStyle/>
                    <a:p>
                      <a:pPr algn="ctr" fontAlgn="ctr"/>
                      <a:r>
                        <a:rPr lang="en-US" altLang="zh-CN" sz="700" b="1" i="0" u="none" strike="noStrike" dirty="0">
                          <a:solidFill>
                            <a:srgbClr val="FFFFFF"/>
                          </a:solidFill>
                          <a:effectLst/>
                          <a:latin typeface="等线" panose="02010600030101010101" pitchFamily="2" charset="-122"/>
                          <a:ea typeface="等线" panose="02010600030101010101" pitchFamily="2" charset="-122"/>
                        </a:rPr>
                        <a:t>#</a:t>
                      </a:r>
                    </a:p>
                  </a:txBody>
                  <a:tcPr marL="7620" marR="7620" marT="7620" marB="0" anchor="ctr">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ctr" fontAlgn="ctr"/>
                      <a:r>
                        <a:rPr lang="zh-CN" altLang="en-US" sz="700" b="1" i="0" u="none" strike="noStrike" dirty="0">
                          <a:solidFill>
                            <a:srgbClr val="FFFFFF"/>
                          </a:solidFill>
                          <a:effectLst/>
                          <a:latin typeface="等线" panose="02010600030101010101" pitchFamily="2" charset="-122"/>
                          <a:ea typeface="等线" panose="02010600030101010101" pitchFamily="2" charset="-122"/>
                        </a:rPr>
                        <a:t>指南</a:t>
                      </a:r>
                      <a:r>
                        <a:rPr lang="en-US" altLang="zh-CN" sz="700" b="1" i="0" u="none" strike="noStrike" dirty="0">
                          <a:solidFill>
                            <a:srgbClr val="FFFFFF"/>
                          </a:solidFill>
                          <a:effectLst/>
                          <a:latin typeface="等线" panose="02010600030101010101" pitchFamily="2" charset="-122"/>
                          <a:ea typeface="等线" panose="02010600030101010101" pitchFamily="2" charset="-122"/>
                        </a:rPr>
                        <a:t>/</a:t>
                      </a:r>
                      <a:r>
                        <a:rPr lang="zh-CN" altLang="en-US" sz="700" b="1" i="0" u="none" strike="noStrike" dirty="0">
                          <a:solidFill>
                            <a:srgbClr val="FFFFFF"/>
                          </a:solidFill>
                          <a:effectLst/>
                          <a:latin typeface="等线" panose="02010600030101010101" pitchFamily="2" charset="-122"/>
                          <a:ea typeface="等线" panose="02010600030101010101" pitchFamily="2" charset="-122"/>
                        </a:rPr>
                        <a:t>诊疗规范名称</a:t>
                      </a:r>
                    </a:p>
                  </a:txBody>
                  <a:tcPr marL="7620" marR="7620" marT="7620" marB="0" anchor="ctr">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ctr" fontAlgn="ctr"/>
                      <a:r>
                        <a:rPr lang="zh-CN" altLang="en-US" sz="700" b="1" i="0" u="none" strike="noStrike" dirty="0">
                          <a:solidFill>
                            <a:srgbClr val="FFFFFF"/>
                          </a:solidFill>
                          <a:effectLst/>
                          <a:latin typeface="等线" panose="02010600030101010101" pitchFamily="2" charset="-122"/>
                          <a:ea typeface="等线" panose="02010600030101010101" pitchFamily="2" charset="-122"/>
                        </a:rPr>
                        <a:t>推荐级别</a:t>
                      </a:r>
                    </a:p>
                  </a:txBody>
                  <a:tcPr marL="7620" marR="7620" marT="7620" marB="0" anchor="ctr">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2406891244"/>
                  </a:ext>
                </a:extLst>
              </a:tr>
              <a:tr h="113287">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2022ACC</a:t>
                      </a:r>
                      <a:r>
                        <a:rPr lang="zh-CN" altLang="en-US" sz="700" b="0" i="0" u="none" strike="noStrike" dirty="0">
                          <a:solidFill>
                            <a:srgbClr val="000000"/>
                          </a:solidFill>
                          <a:effectLst/>
                          <a:latin typeface="等线" panose="02010600030101010101" pitchFamily="2" charset="-122"/>
                          <a:ea typeface="等线" panose="02010600030101010101" pitchFamily="2" charset="-122"/>
                        </a:rPr>
                        <a:t>心力衰竭管理指南</a:t>
                      </a:r>
                      <a:r>
                        <a:rPr lang="en-US" altLang="zh-CN" sz="700" b="0" i="0" u="none" strike="noStrike" baseline="30000" dirty="0">
                          <a:solidFill>
                            <a:srgbClr val="000000"/>
                          </a:solidFill>
                          <a:effectLst/>
                          <a:latin typeface="等线" panose="02010600030101010101" pitchFamily="2" charset="-122"/>
                          <a:ea typeface="等线" panose="02010600030101010101" pitchFamily="2" charset="-122"/>
                        </a:rPr>
                        <a:t>3</a:t>
                      </a:r>
                      <a:endParaRPr lang="zh-CN" altLang="en-US" sz="700" b="0" i="0" u="none" strike="noStrike" baseline="30000" dirty="0">
                        <a:solidFill>
                          <a:srgbClr val="000000"/>
                        </a:solidFill>
                        <a:effectLst/>
                        <a:latin typeface="等线" panose="02010600030101010101" pitchFamily="2" charset="-122"/>
                        <a:ea typeface="等线" panose="02010600030101010101" pitchFamily="2" charset="-122"/>
                      </a:endParaRP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en-US" sz="700" b="0" i="0" u="none" strike="noStrike">
                          <a:solidFill>
                            <a:srgbClr val="000000"/>
                          </a:solidFill>
                          <a:effectLst/>
                          <a:latin typeface="等线" panose="02010600030101010101" pitchFamily="2" charset="-122"/>
                          <a:ea typeface="等线" panose="02010600030101010101" pitchFamily="2" charset="-122"/>
                        </a:rPr>
                        <a:t>IA</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extLst>
                  <a:ext uri="{0D108BD9-81ED-4DB2-BD59-A6C34878D82A}">
                    <a16:rowId xmlns:a16="http://schemas.microsoft.com/office/drawing/2014/main" val="4012230111"/>
                  </a:ext>
                </a:extLst>
              </a:tr>
              <a:tr h="113287">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2021 ESC/HFA </a:t>
                      </a:r>
                      <a:r>
                        <a:rPr lang="zh-CN" altLang="en-US" sz="700" b="0" i="0" u="none" strike="noStrike" dirty="0">
                          <a:solidFill>
                            <a:srgbClr val="000000"/>
                          </a:solidFill>
                          <a:effectLst/>
                          <a:latin typeface="等线" panose="02010600030101010101" pitchFamily="2" charset="-122"/>
                          <a:ea typeface="等线" panose="02010600030101010101" pitchFamily="2" charset="-122"/>
                        </a:rPr>
                        <a:t>心力衰竭指南</a:t>
                      </a:r>
                      <a:r>
                        <a:rPr lang="en-US" altLang="zh-CN" sz="700" b="0" i="0" u="none" strike="noStrike" baseline="30000" dirty="0">
                          <a:solidFill>
                            <a:srgbClr val="000000"/>
                          </a:solidFill>
                          <a:effectLst/>
                          <a:latin typeface="等线" panose="02010600030101010101" pitchFamily="2" charset="-122"/>
                          <a:ea typeface="等线" panose="02010600030101010101" pitchFamily="2" charset="-122"/>
                        </a:rPr>
                        <a:t>4</a:t>
                      </a:r>
                      <a:endParaRPr lang="zh-CN" altLang="en-US" sz="700" b="0" i="0" u="none" strike="noStrike" baseline="30000" dirty="0">
                        <a:solidFill>
                          <a:srgbClr val="000000"/>
                        </a:solidFill>
                        <a:effectLst/>
                        <a:latin typeface="等线" panose="02010600030101010101" pitchFamily="2" charset="-122"/>
                        <a:ea typeface="等线" panose="02010600030101010101" pitchFamily="2" charset="-122"/>
                      </a:endParaRP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I, A</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167227768"/>
                  </a:ext>
                </a:extLst>
              </a:tr>
              <a:tr h="113287">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2021CCS/CHFS</a:t>
                      </a:r>
                      <a:r>
                        <a:rPr lang="zh-CN" altLang="en-US" sz="700" b="0" i="0" u="none" strike="noStrike" dirty="0">
                          <a:solidFill>
                            <a:srgbClr val="000000"/>
                          </a:solidFill>
                          <a:effectLst/>
                          <a:latin typeface="等线" panose="02010600030101010101" pitchFamily="2" charset="-122"/>
                          <a:ea typeface="等线" panose="02010600030101010101" pitchFamily="2" charset="-122"/>
                        </a:rPr>
                        <a:t>心力衰竭指南</a:t>
                      </a:r>
                      <a:r>
                        <a:rPr lang="en-US" altLang="zh-CN" sz="700" b="0" i="0" u="none" strike="noStrike" baseline="30000" dirty="0">
                          <a:solidFill>
                            <a:srgbClr val="000000"/>
                          </a:solidFill>
                          <a:effectLst/>
                          <a:latin typeface="等线" panose="02010600030101010101" pitchFamily="2" charset="-122"/>
                          <a:ea typeface="等线" panose="02010600030101010101" pitchFamily="2" charset="-122"/>
                        </a:rPr>
                        <a:t>5</a:t>
                      </a:r>
                      <a:endParaRPr lang="zh-CN" altLang="en-US" sz="700" b="0" i="0" u="none" strike="noStrike" baseline="30000" dirty="0">
                        <a:solidFill>
                          <a:srgbClr val="000000"/>
                        </a:solidFill>
                        <a:effectLst/>
                        <a:latin typeface="等线" panose="02010600030101010101" pitchFamily="2" charset="-122"/>
                        <a:ea typeface="等线" panose="02010600030101010101" pitchFamily="2" charset="-122"/>
                      </a:endParaRP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zh-CN" altLang="en-US" sz="700" b="0" i="0" u="none" strike="noStrike">
                          <a:solidFill>
                            <a:srgbClr val="000000"/>
                          </a:solidFill>
                          <a:effectLst/>
                          <a:latin typeface="等线" panose="02010600030101010101" pitchFamily="2" charset="-122"/>
                          <a:ea typeface="等线" panose="02010600030101010101" pitchFamily="2" charset="-122"/>
                        </a:rPr>
                        <a:t>强烈推荐，高质量证据</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extLst>
                  <a:ext uri="{0D108BD9-81ED-4DB2-BD59-A6C34878D82A}">
                    <a16:rowId xmlns:a16="http://schemas.microsoft.com/office/drawing/2014/main" val="2772215915"/>
                  </a:ext>
                </a:extLst>
              </a:tr>
              <a:tr h="136742">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4</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2020</a:t>
                      </a:r>
                      <a:r>
                        <a:rPr lang="zh-CN" altLang="en-US" sz="700" b="0" i="0" u="none" strike="noStrike" dirty="0">
                          <a:solidFill>
                            <a:srgbClr val="000000"/>
                          </a:solidFill>
                          <a:effectLst/>
                          <a:latin typeface="等线" panose="02010600030101010101" pitchFamily="2" charset="-122"/>
                          <a:ea typeface="等线" panose="02010600030101010101" pitchFamily="2" charset="-122"/>
                        </a:rPr>
                        <a:t>基层心血管疾病综合管理指南</a:t>
                      </a:r>
                      <a:r>
                        <a:rPr lang="en-US" altLang="zh-CN" sz="700" b="0" i="0" u="none" strike="noStrike" baseline="30000" dirty="0">
                          <a:solidFill>
                            <a:srgbClr val="000000"/>
                          </a:solidFill>
                          <a:effectLst/>
                          <a:latin typeface="等线" panose="02010600030101010101" pitchFamily="2" charset="-122"/>
                          <a:ea typeface="等线" panose="02010600030101010101" pitchFamily="2" charset="-122"/>
                        </a:rPr>
                        <a:t>6</a:t>
                      </a:r>
                      <a:endParaRPr lang="zh-CN" altLang="en-US" sz="700" b="0" i="0" u="none" strike="noStrike" baseline="30000" dirty="0">
                        <a:solidFill>
                          <a:srgbClr val="000000"/>
                        </a:solidFill>
                        <a:effectLst/>
                        <a:latin typeface="等线" panose="02010600030101010101" pitchFamily="2" charset="-122"/>
                        <a:ea typeface="等线" panose="02010600030101010101" pitchFamily="2" charset="-122"/>
                      </a:endParaRP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等线" panose="02010600030101010101" pitchFamily="2" charset="-122"/>
                          <a:ea typeface="等线" panose="02010600030101010101" pitchFamily="2" charset="-122"/>
                        </a:rPr>
                        <a:t>I, B</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410321180"/>
                  </a:ext>
                </a:extLst>
              </a:tr>
              <a:tr h="113287">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5</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2019</a:t>
                      </a:r>
                      <a:r>
                        <a:rPr lang="zh-CN" altLang="en-US" sz="700" b="0" i="0" u="none" strike="noStrike" dirty="0">
                          <a:solidFill>
                            <a:srgbClr val="000000"/>
                          </a:solidFill>
                          <a:effectLst/>
                          <a:latin typeface="等线" panose="02010600030101010101" pitchFamily="2" charset="-122"/>
                          <a:ea typeface="等线" panose="02010600030101010101" pitchFamily="2" charset="-122"/>
                        </a:rPr>
                        <a:t>慢性心力衰竭基层诊疗指南</a:t>
                      </a:r>
                      <a:r>
                        <a:rPr lang="en-US" altLang="zh-CN" sz="700" b="0" i="0" u="none" strike="noStrike" baseline="30000" dirty="0">
                          <a:solidFill>
                            <a:srgbClr val="000000"/>
                          </a:solidFill>
                          <a:effectLst/>
                          <a:latin typeface="等线" panose="02010600030101010101" pitchFamily="2" charset="-122"/>
                          <a:ea typeface="等线" panose="02010600030101010101" pitchFamily="2" charset="-122"/>
                        </a:rPr>
                        <a:t>7</a:t>
                      </a:r>
                      <a:endParaRPr lang="zh-CN" altLang="en-US" sz="700" b="0" i="0" u="none" strike="noStrike" baseline="30000" dirty="0">
                        <a:solidFill>
                          <a:srgbClr val="000000"/>
                        </a:solidFill>
                        <a:effectLst/>
                        <a:latin typeface="等线" panose="02010600030101010101" pitchFamily="2" charset="-122"/>
                        <a:ea typeface="等线" panose="02010600030101010101" pitchFamily="2" charset="-122"/>
                      </a:endParaRP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I, B</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extLst>
                  <a:ext uri="{0D108BD9-81ED-4DB2-BD59-A6C34878D82A}">
                    <a16:rowId xmlns:a16="http://schemas.microsoft.com/office/drawing/2014/main" val="2877001029"/>
                  </a:ext>
                </a:extLst>
              </a:tr>
              <a:tr h="113287">
                <a:tc>
                  <a:txBody>
                    <a:bodyPr/>
                    <a:lstStyle/>
                    <a:p>
                      <a:pPr algn="ctr" fontAlgn="ctr"/>
                      <a:r>
                        <a:rPr lang="en-US" altLang="zh-CN" sz="700" b="0" i="0" u="none" strike="noStrike" dirty="0">
                          <a:solidFill>
                            <a:srgbClr val="000000"/>
                          </a:solidFill>
                          <a:effectLst/>
                          <a:latin typeface="等线" panose="02010600030101010101" pitchFamily="2" charset="-122"/>
                          <a:ea typeface="等线" panose="02010600030101010101" pitchFamily="2" charset="-122"/>
                        </a:rPr>
                        <a:t>6</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2021JCS/JHFS</a:t>
                      </a:r>
                      <a:r>
                        <a:rPr lang="zh-CN" altLang="en-US" sz="700" b="0" i="0" u="none" strike="noStrike" dirty="0">
                          <a:solidFill>
                            <a:srgbClr val="000000"/>
                          </a:solidFill>
                          <a:effectLst/>
                          <a:latin typeface="等线" panose="02010600030101010101" pitchFamily="2" charset="-122"/>
                          <a:ea typeface="等线" panose="02010600030101010101" pitchFamily="2" charset="-122"/>
                        </a:rPr>
                        <a:t>心力衰竭指南</a:t>
                      </a:r>
                      <a:r>
                        <a:rPr lang="en-US" altLang="zh-CN" sz="700" b="0" i="0" u="none" strike="noStrike" baseline="30000" dirty="0">
                          <a:solidFill>
                            <a:srgbClr val="000000"/>
                          </a:solidFill>
                          <a:effectLst/>
                          <a:latin typeface="等线" panose="02010600030101010101" pitchFamily="2" charset="-122"/>
                          <a:ea typeface="等线" panose="02010600030101010101" pitchFamily="2" charset="-122"/>
                        </a:rPr>
                        <a:t>8</a:t>
                      </a:r>
                      <a:endParaRPr lang="zh-CN" altLang="en-US" sz="700" b="0" i="0" u="none" strike="noStrike" baseline="30000" dirty="0">
                        <a:solidFill>
                          <a:srgbClr val="000000"/>
                        </a:solidFill>
                        <a:effectLst/>
                        <a:latin typeface="等线" panose="02010600030101010101" pitchFamily="2" charset="-122"/>
                        <a:ea typeface="等线" panose="02010600030101010101" pitchFamily="2" charset="-122"/>
                      </a:endParaRP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等线" panose="02010600030101010101" pitchFamily="2" charset="-122"/>
                          <a:ea typeface="等线" panose="02010600030101010101" pitchFamily="2" charset="-122"/>
                        </a:rPr>
                        <a:t>IA</a:t>
                      </a:r>
                    </a:p>
                  </a:txBody>
                  <a:tcPr marL="7620" marR="7620" marT="7620" marB="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890581590"/>
                  </a:ext>
                </a:extLst>
              </a:tr>
            </a:tbl>
          </a:graphicData>
        </a:graphic>
      </p:graphicFrame>
      <p:sp>
        <p:nvSpPr>
          <p:cNvPr id="7" name="文本框 6">
            <a:extLst>
              <a:ext uri="{FF2B5EF4-FFF2-40B4-BE49-F238E27FC236}">
                <a16:creationId xmlns:a16="http://schemas.microsoft.com/office/drawing/2014/main" id="{737014ED-0C75-492C-8E64-1BB21B0D6B00}"/>
              </a:ext>
            </a:extLst>
          </p:cNvPr>
          <p:cNvSpPr txBox="1"/>
          <p:nvPr/>
        </p:nvSpPr>
        <p:spPr>
          <a:xfrm>
            <a:off x="0" y="2859385"/>
            <a:ext cx="6019800" cy="461665"/>
          </a:xfrm>
          <a:prstGeom prst="rect">
            <a:avLst/>
          </a:prstGeom>
          <a:noFill/>
        </p:spPr>
        <p:txBody>
          <a:bodyPr wrap="square" rtlCol="0">
            <a:spAutoFit/>
          </a:bodyPr>
          <a:lstStyle/>
          <a:p>
            <a:r>
              <a:rPr lang="en-US" altLang="zh-CN" sz="300" dirty="0"/>
              <a:t>1.McMurray J. Presented at: ESC Congress; August 31-September 4, 2019; Paris, France</a:t>
            </a:r>
          </a:p>
          <a:p>
            <a:r>
              <a:rPr lang="en-US" altLang="zh-CN" sz="300" dirty="0"/>
              <a:t>2.Journal of Cardiac Failure Vol. 00 No. 00 2021</a:t>
            </a:r>
          </a:p>
          <a:p>
            <a:r>
              <a:rPr lang="en-US" altLang="zh-CN" sz="300" dirty="0"/>
              <a:t>3.Adapted from Heidenreich PA et al. Central </a:t>
            </a:r>
            <a:r>
              <a:rPr lang="en-US" altLang="zh-CN" sz="300" dirty="0" err="1"/>
              <a:t>illustration.Online</a:t>
            </a:r>
            <a:r>
              <a:rPr lang="en-US" altLang="zh-CN" sz="300" dirty="0"/>
              <a:t> ahead of print. J Am Coll Cardiol.2022.</a:t>
            </a:r>
          </a:p>
          <a:p>
            <a:r>
              <a:rPr lang="en-US" altLang="zh-CN" sz="300" dirty="0"/>
              <a:t>4.2021 ESC Guidelines for the diagnosis and treatment of acute and chronic heart failure. Eur Heart J. 2021 Aug 27:ehab368</a:t>
            </a:r>
          </a:p>
          <a:p>
            <a:r>
              <a:rPr lang="en-US" altLang="zh-CN" sz="300" dirty="0"/>
              <a:t>5.Canadian Journal of Cardiology 37 (2021) 531e546</a:t>
            </a:r>
          </a:p>
          <a:p>
            <a:r>
              <a:rPr lang="en-US" altLang="zh-CN" sz="300" dirty="0"/>
              <a:t>6.《</a:t>
            </a:r>
            <a:r>
              <a:rPr lang="zh-CN" altLang="en-US" sz="300" dirty="0"/>
              <a:t>中国医学前沿杂志（电子版）</a:t>
            </a:r>
            <a:r>
              <a:rPr lang="en-US" altLang="zh-CN" sz="300" dirty="0"/>
              <a:t>》2020 </a:t>
            </a:r>
            <a:r>
              <a:rPr lang="zh-CN" altLang="en-US" sz="300" dirty="0"/>
              <a:t>年第 </a:t>
            </a:r>
            <a:r>
              <a:rPr lang="en-US" altLang="zh-CN" sz="300" dirty="0"/>
              <a:t>12 </a:t>
            </a:r>
            <a:r>
              <a:rPr lang="zh-CN" altLang="en-US" sz="300" dirty="0"/>
              <a:t>卷第 </a:t>
            </a:r>
            <a:r>
              <a:rPr lang="en-US" altLang="zh-CN" sz="300" dirty="0"/>
              <a:t>8 </a:t>
            </a:r>
            <a:r>
              <a:rPr lang="zh-CN" altLang="en-US" sz="300" dirty="0"/>
              <a:t>期</a:t>
            </a:r>
          </a:p>
          <a:p>
            <a:r>
              <a:rPr lang="en-US" altLang="zh-CN" sz="300" dirty="0"/>
              <a:t>7.</a:t>
            </a:r>
            <a:r>
              <a:rPr lang="zh-CN" altLang="en-US" sz="300" dirty="0"/>
              <a:t>中华全科医师杂志</a:t>
            </a:r>
            <a:r>
              <a:rPr lang="en-US" altLang="zh-CN" sz="300" dirty="0"/>
              <a:t>2019 </a:t>
            </a:r>
            <a:r>
              <a:rPr lang="zh-CN" altLang="en-US" sz="300" dirty="0"/>
              <a:t>年</a:t>
            </a:r>
            <a:r>
              <a:rPr lang="en-US" altLang="zh-CN" sz="300" dirty="0"/>
              <a:t>10</a:t>
            </a:r>
            <a:r>
              <a:rPr lang="zh-CN" altLang="en-US" sz="300" dirty="0"/>
              <a:t>月第</a:t>
            </a:r>
            <a:r>
              <a:rPr lang="en-US" altLang="zh-CN" sz="300" dirty="0"/>
              <a:t>18 </a:t>
            </a:r>
            <a:r>
              <a:rPr lang="zh-CN" altLang="en-US" sz="300" dirty="0"/>
              <a:t>卷第</a:t>
            </a:r>
            <a:r>
              <a:rPr lang="en-US" altLang="zh-CN" sz="300" dirty="0"/>
              <a:t>10</a:t>
            </a:r>
            <a:r>
              <a:rPr lang="zh-CN" altLang="en-US" sz="300" dirty="0"/>
              <a:t>期</a:t>
            </a:r>
            <a:r>
              <a:rPr lang="en-US" altLang="zh-CN" sz="300" dirty="0"/>
              <a:t>Chin J Gen </a:t>
            </a:r>
            <a:r>
              <a:rPr lang="en-US" altLang="zh-CN" sz="300" dirty="0" err="1"/>
              <a:t>Pract</a:t>
            </a:r>
            <a:r>
              <a:rPr lang="zh-CN" altLang="en-US" sz="300" dirty="0"/>
              <a:t>，</a:t>
            </a:r>
            <a:r>
              <a:rPr lang="en-US" altLang="zh-CN" sz="300" dirty="0"/>
              <a:t>October 2019, Vol. 18, No. 10</a:t>
            </a:r>
          </a:p>
          <a:p>
            <a:r>
              <a:rPr lang="en-US" altLang="zh-CN" sz="300" dirty="0"/>
              <a:t>8.Journal of Cardiac Failure Vol. 00 No. 00 2021</a:t>
            </a:r>
            <a:endParaRPr lang="zh-CN" altLang="en-US" sz="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a:extLst>
              <a:ext uri="{FF2B5EF4-FFF2-40B4-BE49-F238E27FC236}">
                <a16:creationId xmlns:a16="http://schemas.microsoft.com/office/drawing/2014/main" id="{3D267DA4-1808-457A-9112-FD1AC4D011B9}"/>
              </a:ext>
            </a:extLst>
          </p:cNvPr>
          <p:cNvSpPr txBox="1"/>
          <p:nvPr/>
        </p:nvSpPr>
        <p:spPr>
          <a:xfrm>
            <a:off x="692059" y="613229"/>
            <a:ext cx="682900" cy="241348"/>
          </a:xfrm>
          <a:prstGeom prst="rect">
            <a:avLst/>
          </a:prstGeom>
          <a:solidFill>
            <a:schemeClr val="bg1"/>
          </a:solidFill>
        </p:spPr>
        <p:txBody>
          <a:bodyPr wrap="square">
            <a:spAutoFit/>
          </a:bodyPr>
          <a:lstStyle/>
          <a:p>
            <a:pPr algn="ctr" defTabSz="442844" rtl="0"/>
            <a:r>
              <a:rPr lang="zh-CN" altLang="en-US" sz="484" b="1" u="sng" kern="1200" dirty="0">
                <a:solidFill>
                  <a:prstClr val="black"/>
                </a:solidFill>
                <a:latin typeface="Calibri" panose="020F0502020204030204"/>
                <a:ea typeface="等线" panose="02010600030101010101" pitchFamily="2" charset="-122"/>
                <a:cs typeface="+mn-cs"/>
              </a:rPr>
              <a:t>达格列净对死亡率</a:t>
            </a:r>
            <a:endParaRPr lang="en-US" altLang="zh-CN" sz="484" b="1" u="sng" kern="1200" dirty="0">
              <a:solidFill>
                <a:prstClr val="black"/>
              </a:solidFill>
              <a:latin typeface="Calibri" panose="020F0502020204030204"/>
              <a:ea typeface="等线" panose="02010600030101010101" pitchFamily="2" charset="-122"/>
              <a:cs typeface="+mn-cs"/>
            </a:endParaRPr>
          </a:p>
          <a:p>
            <a:pPr algn="ctr" defTabSz="442844" rtl="0"/>
            <a:r>
              <a:rPr lang="zh-CN" altLang="en-US" sz="484" b="1" u="sng" kern="1200" dirty="0">
                <a:solidFill>
                  <a:prstClr val="black"/>
                </a:solidFill>
                <a:latin typeface="Calibri" panose="020F0502020204030204"/>
                <a:ea typeface="等线" panose="02010600030101010101" pitchFamily="2" charset="-122"/>
                <a:cs typeface="+mn-cs"/>
              </a:rPr>
              <a:t>的模拟益处</a:t>
            </a:r>
          </a:p>
        </p:txBody>
      </p:sp>
      <p:sp>
        <p:nvSpPr>
          <p:cNvPr id="2" name="标题 1">
            <a:extLst>
              <a:ext uri="{FF2B5EF4-FFF2-40B4-BE49-F238E27FC236}">
                <a16:creationId xmlns:a16="http://schemas.microsoft.com/office/drawing/2014/main" id="{D7571EDD-0F58-4E31-99AA-AF3E30932484}"/>
              </a:ext>
            </a:extLst>
          </p:cNvPr>
          <p:cNvSpPr txBox="1">
            <a:spLocks/>
          </p:cNvSpPr>
          <p:nvPr/>
        </p:nvSpPr>
        <p:spPr>
          <a:xfrm>
            <a:off x="949998" y="84597"/>
            <a:ext cx="5259586" cy="455140"/>
          </a:xfrm>
          <a:prstGeom prst="rect">
            <a:avLst/>
          </a:prstGeom>
        </p:spPr>
        <p:txBody>
          <a:bodyPr>
            <a:normAutofit fontScale="97500" lnSpcReduction="10000"/>
          </a:bodyPr>
          <a:lstStyle>
            <a:lvl1pPr>
              <a:defRPr>
                <a:latin typeface="+mj-lt"/>
                <a:ea typeface="+mj-ea"/>
                <a:cs typeface="+mj-cs"/>
              </a:defRPr>
            </a:lvl1pPr>
          </a:lstStyle>
          <a:p>
            <a:pPr algn="ctr"/>
            <a:r>
              <a:rPr lang="zh-CN" altLang="en-US" sz="1200" b="1" dirty="0">
                <a:latin typeface="微软雅黑" panose="020B0503020204020204" pitchFamily="34" charset="-122"/>
                <a:ea typeface="微软雅黑" panose="020B0503020204020204" pitchFamily="34" charset="-122"/>
              </a:rPr>
              <a:t>真实世界研究：住院期间使用</a:t>
            </a:r>
            <a:r>
              <a:rPr lang="en-US" altLang="zh-CN" sz="1200" b="1" dirty="0">
                <a:latin typeface="微软雅黑" panose="020B0503020204020204" pitchFamily="34" charset="-122"/>
                <a:ea typeface="微软雅黑" panose="020B0503020204020204" pitchFamily="34" charset="-122"/>
              </a:rPr>
              <a:t>SGLT-2i</a:t>
            </a:r>
            <a:r>
              <a:rPr lang="zh-CN" altLang="en-US" sz="1200" b="1" dirty="0">
                <a:latin typeface="微软雅黑" panose="020B0503020204020204" pitchFamily="34" charset="-122"/>
                <a:ea typeface="微软雅黑" panose="020B0503020204020204" pitchFamily="34" charset="-122"/>
              </a:rPr>
              <a:t>与以下结果相关</a:t>
            </a:r>
            <a:br>
              <a:rPr lang="en-US" altLang="zh-CN" sz="1200" b="1" dirty="0">
                <a:latin typeface="微软雅黑" panose="020B0503020204020204" pitchFamily="34" charset="-122"/>
                <a:ea typeface="微软雅黑" panose="020B0503020204020204" pitchFamily="34" charset="-122"/>
              </a:rPr>
            </a:br>
            <a:r>
              <a:rPr lang="zh-CN" altLang="en-US" sz="1200" b="1" dirty="0">
                <a:latin typeface="微软雅黑" panose="020B0503020204020204" pitchFamily="34" charset="-122"/>
                <a:ea typeface="微软雅黑" panose="020B0503020204020204" pitchFamily="34" charset="-122"/>
              </a:rPr>
              <a:t>患者</a:t>
            </a:r>
            <a:r>
              <a:rPr lang="en-US" altLang="zh-CN" sz="1200" b="1" dirty="0">
                <a:latin typeface="微软雅黑" panose="020B0503020204020204" pitchFamily="34" charset="-122"/>
                <a:ea typeface="微软雅黑" panose="020B0503020204020204" pitchFamily="34" charset="-122"/>
              </a:rPr>
              <a:t>1</a:t>
            </a:r>
            <a:r>
              <a:rPr lang="zh-CN" altLang="en-US" sz="1200" b="1" dirty="0">
                <a:latin typeface="微软雅黑" panose="020B0503020204020204" pitchFamily="34" charset="-122"/>
                <a:ea typeface="微软雅黑" panose="020B0503020204020204" pitchFamily="34" charset="-122"/>
              </a:rPr>
              <a:t>年的死亡率</a:t>
            </a:r>
            <a:r>
              <a:rPr lang="en-US" altLang="zh-CN" sz="1200" b="1" dirty="0">
                <a:latin typeface="微软雅黑" panose="020B0503020204020204" pitchFamily="34" charset="-122"/>
                <a:ea typeface="微软雅黑" panose="020B0503020204020204" pitchFamily="34" charset="-122"/>
              </a:rPr>
              <a:t>ARR</a:t>
            </a:r>
            <a:r>
              <a:rPr lang="zh-CN" altLang="en-US" sz="1200" b="1" dirty="0">
                <a:latin typeface="微软雅黑" panose="020B0503020204020204" pitchFamily="34" charset="-122"/>
                <a:ea typeface="微软雅黑" panose="020B0503020204020204" pitchFamily="34" charset="-122"/>
              </a:rPr>
              <a:t>下降</a:t>
            </a:r>
            <a:r>
              <a:rPr lang="en-US" altLang="zh-CN" sz="1200" b="1" dirty="0">
                <a:latin typeface="微软雅黑" panose="020B0503020204020204" pitchFamily="34" charset="-122"/>
                <a:ea typeface="微软雅黑" panose="020B0503020204020204" pitchFamily="34" charset="-122"/>
              </a:rPr>
              <a:t>5%</a:t>
            </a:r>
            <a:r>
              <a:rPr lang="zh-CN" altLang="en-US" sz="1200" b="1" dirty="0">
                <a:latin typeface="微软雅黑" panose="020B0503020204020204" pitchFamily="34" charset="-122"/>
                <a:ea typeface="微软雅黑" panose="020B0503020204020204" pitchFamily="34" charset="-122"/>
              </a:rPr>
              <a:t>，再住院风险</a:t>
            </a:r>
            <a:r>
              <a:rPr lang="en-US" altLang="zh-CN" sz="1200" b="1" dirty="0">
                <a:latin typeface="微软雅黑" panose="020B0503020204020204" pitchFamily="34" charset="-122"/>
                <a:ea typeface="微软雅黑" panose="020B0503020204020204" pitchFamily="34" charset="-122"/>
              </a:rPr>
              <a:t>ARR</a:t>
            </a:r>
            <a:r>
              <a:rPr lang="zh-CN" altLang="en-US" sz="1200" b="1" dirty="0">
                <a:latin typeface="微软雅黑" panose="020B0503020204020204" pitchFamily="34" charset="-122"/>
                <a:ea typeface="微软雅黑" panose="020B0503020204020204" pitchFamily="34" charset="-122"/>
              </a:rPr>
              <a:t>降低</a:t>
            </a:r>
            <a:r>
              <a:rPr lang="en-US" altLang="zh-CN" sz="1200" b="1" dirty="0">
                <a:latin typeface="微软雅黑" panose="020B0503020204020204" pitchFamily="34" charset="-122"/>
                <a:ea typeface="微软雅黑" panose="020B0503020204020204" pitchFamily="34" charset="-122"/>
              </a:rPr>
              <a:t>9%</a:t>
            </a:r>
            <a:endParaRPr lang="zh-CN" altLang="en-US" sz="1200" b="1" dirty="0">
              <a:latin typeface="微软雅黑" panose="020B0503020204020204" pitchFamily="34" charset="-122"/>
              <a:ea typeface="微软雅黑" panose="020B0503020204020204" pitchFamily="34" charset="-122"/>
            </a:endParaRPr>
          </a:p>
        </p:txBody>
      </p:sp>
      <p:sp>
        <p:nvSpPr>
          <p:cNvPr id="3" name="文本占位符 2">
            <a:extLst>
              <a:ext uri="{FF2B5EF4-FFF2-40B4-BE49-F238E27FC236}">
                <a16:creationId xmlns:a16="http://schemas.microsoft.com/office/drawing/2014/main" id="{1224A888-57C1-4559-8D20-FBEF7154FB3F}"/>
              </a:ext>
            </a:extLst>
          </p:cNvPr>
          <p:cNvSpPr txBox="1">
            <a:spLocks/>
          </p:cNvSpPr>
          <p:nvPr/>
        </p:nvSpPr>
        <p:spPr>
          <a:xfrm>
            <a:off x="133518" y="3151866"/>
            <a:ext cx="5577929" cy="149107"/>
          </a:xfrm>
          <a:prstGeom prst="rect">
            <a:avLst/>
          </a:prstGeom>
        </p:spPr>
        <p:txBody>
          <a:bodyPr>
            <a:normAutofit fontScale="25000" lnSpcReduction="20000"/>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zh-CN" dirty="0"/>
              <a:t>J Card Fail. 2021 Nov 14;S1071-9164(21)00470-X</a:t>
            </a:r>
            <a:br>
              <a:rPr lang="en-US" altLang="zh-CN" dirty="0"/>
            </a:br>
            <a:r>
              <a:rPr lang="en-US" altLang="zh-CN" dirty="0"/>
              <a:t>ARR:</a:t>
            </a:r>
            <a:r>
              <a:rPr lang="zh-CN" altLang="en-US" dirty="0"/>
              <a:t>绝对危险度减少率</a:t>
            </a:r>
            <a:endParaRPr lang="en-US" altLang="zh-CN" dirty="0"/>
          </a:p>
        </p:txBody>
      </p:sp>
      <p:grpSp>
        <p:nvGrpSpPr>
          <p:cNvPr id="4" name="组合 3">
            <a:extLst>
              <a:ext uri="{FF2B5EF4-FFF2-40B4-BE49-F238E27FC236}">
                <a16:creationId xmlns:a16="http://schemas.microsoft.com/office/drawing/2014/main" id="{018B5461-A761-4A74-8502-73F8B376F6FC}"/>
              </a:ext>
            </a:extLst>
          </p:cNvPr>
          <p:cNvGrpSpPr/>
          <p:nvPr/>
        </p:nvGrpSpPr>
        <p:grpSpPr>
          <a:xfrm>
            <a:off x="194052" y="668044"/>
            <a:ext cx="4167393" cy="767732"/>
            <a:chOff x="2186553" y="2026619"/>
            <a:chExt cx="7361030" cy="1551016"/>
          </a:xfrm>
        </p:grpSpPr>
        <p:sp>
          <p:nvSpPr>
            <p:cNvPr id="5" name="Rectangle: Rounded Corners 69">
              <a:extLst>
                <a:ext uri="{FF2B5EF4-FFF2-40B4-BE49-F238E27FC236}">
                  <a16:creationId xmlns:a16="http://schemas.microsoft.com/office/drawing/2014/main" id="{145B0551-0953-4829-8797-9D2A839D1CE4}"/>
                </a:ext>
              </a:extLst>
            </p:cNvPr>
            <p:cNvSpPr>
              <a:spLocks/>
            </p:cNvSpPr>
            <p:nvPr/>
          </p:nvSpPr>
          <p:spPr>
            <a:xfrm>
              <a:off x="4232349" y="2026619"/>
              <a:ext cx="5315234" cy="344812"/>
            </a:xfrm>
            <a:prstGeom prst="roundRect">
              <a:avLst>
                <a:gd name="adj" fmla="val 50000"/>
              </a:avLst>
            </a:prstGeom>
            <a:solidFill>
              <a:srgbClr val="7F134C"/>
            </a:solidFill>
            <a:ln w="12700" cap="flat" cmpd="sng" algn="ctr">
              <a:noFill/>
              <a:prstDash val="solid"/>
              <a:miter lim="800000"/>
            </a:ln>
            <a:effectLst/>
          </p:spPr>
          <p:txBody>
            <a:bodyPr lIns="39071" tIns="19536" rIns="39071" bIns="19536" rtlCol="0" anchor="ctr"/>
            <a:lstStyle/>
            <a:p>
              <a:pPr algn="ctr" defTabSz="442844" rtl="0">
                <a:defRPr/>
              </a:pPr>
              <a:r>
                <a:rPr lang="zh-CN" altLang="en-US" sz="775" b="1" dirty="0">
                  <a:solidFill>
                    <a:srgbClr val="FFFFFF"/>
                  </a:solidFill>
                  <a:latin typeface="Arial" panose="020B0604020202020204"/>
                  <a:ea typeface="等线" panose="02010600030101010101" pitchFamily="2" charset="-122"/>
                  <a:cs typeface="Arial"/>
                </a:rPr>
                <a:t>如果在 </a:t>
              </a:r>
              <a:r>
                <a:rPr lang="en-US" altLang="zh-CN" sz="775" b="1" dirty="0" err="1">
                  <a:solidFill>
                    <a:srgbClr val="FFFFFF"/>
                  </a:solidFill>
                  <a:latin typeface="Arial" panose="020B0604020202020204"/>
                  <a:ea typeface="等线" panose="02010600030101010101" pitchFamily="2" charset="-122"/>
                  <a:cs typeface="Arial"/>
                </a:rPr>
                <a:t>hHF</a:t>
              </a:r>
              <a:r>
                <a:rPr lang="en-US" altLang="zh-CN" sz="775" b="1" dirty="0">
                  <a:solidFill>
                    <a:srgbClr val="FFFFFF"/>
                  </a:solidFill>
                  <a:latin typeface="Arial" panose="020B0604020202020204"/>
                  <a:ea typeface="等线" panose="02010600030101010101" pitchFamily="2" charset="-122"/>
                  <a:cs typeface="Arial"/>
                </a:rPr>
                <a:t> </a:t>
              </a:r>
              <a:r>
                <a:rPr lang="zh-CN" altLang="en-US" sz="775" b="1" dirty="0">
                  <a:solidFill>
                    <a:srgbClr val="FFFFFF"/>
                  </a:solidFill>
                  <a:latin typeface="Arial" panose="020B0604020202020204"/>
                  <a:ea typeface="等线" panose="02010600030101010101" pitchFamily="2" charset="-122"/>
                  <a:cs typeface="Arial"/>
                </a:rPr>
                <a:t>期间启动达格列净的预计 </a:t>
              </a:r>
              <a:r>
                <a:rPr lang="en-US" altLang="zh-CN" sz="775" b="1" dirty="0">
                  <a:solidFill>
                    <a:srgbClr val="FFFFFF"/>
                  </a:solidFill>
                  <a:latin typeface="Arial" panose="020B0604020202020204"/>
                  <a:ea typeface="等线" panose="02010600030101010101" pitchFamily="2" charset="-122"/>
                  <a:cs typeface="Arial"/>
                </a:rPr>
                <a:t>1 </a:t>
              </a:r>
              <a:r>
                <a:rPr lang="zh-CN" altLang="en-US" sz="775" b="1" dirty="0">
                  <a:solidFill>
                    <a:srgbClr val="FFFFFF"/>
                  </a:solidFill>
                  <a:latin typeface="Arial" panose="020B0604020202020204"/>
                  <a:ea typeface="等线" panose="02010600030101010101" pitchFamily="2" charset="-122"/>
                  <a:cs typeface="Arial"/>
                </a:rPr>
                <a:t>年益处</a:t>
              </a:r>
              <a:endParaRPr lang="en-US" sz="775" dirty="0">
                <a:solidFill>
                  <a:srgbClr val="FFFFFF"/>
                </a:solidFill>
                <a:latin typeface="Arial" panose="020B0604020202020204"/>
                <a:ea typeface="+mn-ea"/>
                <a:cs typeface="Calibri" panose="020F0502020204030204"/>
              </a:endParaRPr>
            </a:p>
          </p:txBody>
        </p:sp>
        <p:sp>
          <p:nvSpPr>
            <p:cNvPr id="6" name="Rectangle: Rounded Corners 84">
              <a:extLst>
                <a:ext uri="{FF2B5EF4-FFF2-40B4-BE49-F238E27FC236}">
                  <a16:creationId xmlns:a16="http://schemas.microsoft.com/office/drawing/2014/main" id="{06556CF9-0D0E-42B4-B6E7-A4D07A0CA3F3}"/>
                </a:ext>
              </a:extLst>
            </p:cNvPr>
            <p:cNvSpPr/>
            <p:nvPr/>
          </p:nvSpPr>
          <p:spPr>
            <a:xfrm>
              <a:off x="2186553" y="2449630"/>
              <a:ext cx="2702701" cy="947322"/>
            </a:xfrm>
            <a:prstGeom prst="roundRect">
              <a:avLst/>
            </a:prstGeom>
            <a:noFill/>
            <a:ln w="25400" cap="flat" cmpd="sng" algn="ctr">
              <a:solidFill>
                <a:srgbClr val="FFFFFF">
                  <a:lumMod val="50000"/>
                </a:srgbClr>
              </a:solidFill>
              <a:prstDash val="solid"/>
              <a:miter lim="800000"/>
            </a:ln>
            <a:effectLst/>
            <a:extLst>
              <a:ext uri="{909E8E84-426E-40DD-AFC4-6F175D3DCCD1}">
                <a14:hiddenFill xmlns:a14="http://schemas.microsoft.com/office/drawing/2010/main">
                  <a:solidFill>
                    <a:schemeClr val="accent1"/>
                  </a:solidFill>
                </a14:hiddenFill>
              </a:ext>
            </a:extLst>
          </p:spPr>
          <p:txBody>
            <a:bodyPr rtlCol="0" anchor="ctr"/>
            <a:lstStyle/>
            <a:p>
              <a:pPr algn="ctr" defTabSz="442844" rtl="0">
                <a:defRPr/>
              </a:pPr>
              <a:endParaRPr lang="en-US" sz="339" dirty="0">
                <a:solidFill>
                  <a:srgbClr val="FFFFFF"/>
                </a:solidFill>
                <a:latin typeface="Arial" panose="020B0604020202020204"/>
                <a:ea typeface="+mn-ea"/>
                <a:cs typeface="+mn-cs"/>
              </a:endParaRPr>
            </a:p>
          </p:txBody>
        </p:sp>
        <p:grpSp>
          <p:nvGrpSpPr>
            <p:cNvPr id="7" name="Group 20">
              <a:extLst>
                <a:ext uri="{FF2B5EF4-FFF2-40B4-BE49-F238E27FC236}">
                  <a16:creationId xmlns:a16="http://schemas.microsoft.com/office/drawing/2014/main" id="{D84D627D-3C58-410B-B9A6-22904A1FC145}"/>
                </a:ext>
              </a:extLst>
            </p:cNvPr>
            <p:cNvGrpSpPr/>
            <p:nvPr/>
          </p:nvGrpSpPr>
          <p:grpSpPr>
            <a:xfrm>
              <a:off x="2260434" y="2476256"/>
              <a:ext cx="2817773" cy="934665"/>
              <a:chOff x="324954" y="7908784"/>
              <a:chExt cx="2817773" cy="934665"/>
            </a:xfrm>
          </p:grpSpPr>
          <p:sp>
            <p:nvSpPr>
              <p:cNvPr id="14" name="TextBox 88">
                <a:extLst>
                  <a:ext uri="{FF2B5EF4-FFF2-40B4-BE49-F238E27FC236}">
                    <a16:creationId xmlns:a16="http://schemas.microsoft.com/office/drawing/2014/main" id="{29F9EC7F-B8D3-4C70-A8CA-CDAF422EAF9C}"/>
                  </a:ext>
                </a:extLst>
              </p:cNvPr>
              <p:cNvSpPr txBox="1"/>
              <p:nvPr/>
            </p:nvSpPr>
            <p:spPr>
              <a:xfrm>
                <a:off x="324954" y="7908784"/>
                <a:ext cx="2817773" cy="934665"/>
              </a:xfrm>
              <a:prstGeom prst="rect">
                <a:avLst/>
              </a:prstGeom>
              <a:noFill/>
            </p:spPr>
            <p:txBody>
              <a:bodyPr rot="0" spcFirstLastPara="0" vertOverflow="overflow" horzOverflow="overflow" vert="horz" wrap="square" lIns="39071" tIns="19536" rIns="39071" bIns="19536" numCol="1" spcCol="0" rtlCol="0" fromWordArt="0" anchor="t" anchorCtr="0" forceAA="0" compatLnSpc="1">
                <a:prstTxWarp prst="textNoShape">
                  <a:avLst/>
                </a:prstTxWarp>
                <a:spAutoFit/>
              </a:bodyPr>
              <a:lstStyle/>
              <a:p>
                <a:pPr algn="ctr" defTabSz="442844" rtl="0"/>
                <a:r>
                  <a:rPr lang="zh-CN" altLang="en-US" sz="500" b="1" kern="1200" dirty="0">
                    <a:solidFill>
                      <a:schemeClr val="tx1"/>
                    </a:solidFill>
                    <a:latin typeface="Calibri" panose="020F0502020204030204"/>
                    <a:ea typeface="等线" panose="02010600030101010101" pitchFamily="2" charset="-122"/>
                    <a:cs typeface="Arial"/>
                  </a:rPr>
                  <a:t>来自</a:t>
                </a:r>
                <a:r>
                  <a:rPr lang="en-US" sz="500" b="1" kern="1200" dirty="0">
                    <a:solidFill>
                      <a:schemeClr val="tx1"/>
                    </a:solidFill>
                    <a:latin typeface="Calibri" panose="020F0502020204030204"/>
                    <a:ea typeface="+mn-ea"/>
                    <a:cs typeface="Arial"/>
                  </a:rPr>
                  <a:t>the Get With the Guidelines</a:t>
                </a:r>
                <a:r>
                  <a:rPr lang="en-US" sz="500" b="1" kern="1200" baseline="30000" dirty="0">
                    <a:solidFill>
                      <a:schemeClr val="tx1"/>
                    </a:solidFill>
                    <a:latin typeface="Calibri" panose="020F0502020204030204"/>
                    <a:ea typeface="+mn-ea"/>
                    <a:cs typeface="Arial"/>
                  </a:rPr>
                  <a:t>®</a:t>
                </a:r>
                <a:r>
                  <a:rPr lang="en-US" sz="500" b="1" kern="1200" dirty="0">
                    <a:solidFill>
                      <a:schemeClr val="tx1"/>
                    </a:solidFill>
                    <a:latin typeface="Calibri" panose="020F0502020204030204"/>
                    <a:ea typeface="+mn-ea"/>
                    <a:cs typeface="Arial"/>
                  </a:rPr>
                  <a:t>-HF Registry </a:t>
                </a:r>
              </a:p>
              <a:p>
                <a:pPr algn="ctr" defTabSz="442844" rtl="0"/>
                <a:r>
                  <a:rPr lang="en-US" altLang="zh-CN" sz="500" b="1" kern="1200" dirty="0">
                    <a:solidFill>
                      <a:schemeClr val="tx1"/>
                    </a:solidFill>
                    <a:latin typeface="Calibri" panose="020F0502020204030204"/>
                    <a:ea typeface="等线" panose="02010600030101010101" pitchFamily="2" charset="-122"/>
                    <a:cs typeface="Arial"/>
                  </a:rPr>
                  <a:t>2016 </a:t>
                </a:r>
                <a:r>
                  <a:rPr lang="zh-CN" altLang="en-US" sz="500" b="1" kern="1200" dirty="0">
                    <a:solidFill>
                      <a:schemeClr val="tx1"/>
                    </a:solidFill>
                    <a:latin typeface="Calibri" panose="020F0502020204030204"/>
                    <a:ea typeface="等线" panose="02010600030101010101" pitchFamily="2" charset="-122"/>
                    <a:cs typeface="Arial"/>
                  </a:rPr>
                  <a:t>年美国 </a:t>
                </a:r>
                <a:r>
                  <a:rPr lang="en-US" altLang="zh-CN" sz="500" b="1" kern="1200" dirty="0" err="1">
                    <a:solidFill>
                      <a:schemeClr val="tx1"/>
                    </a:solidFill>
                    <a:latin typeface="Calibri" panose="020F0502020204030204"/>
                    <a:ea typeface="等线" panose="02010600030101010101" pitchFamily="2" charset="-122"/>
                    <a:cs typeface="Arial"/>
                  </a:rPr>
                  <a:t>hHF</a:t>
                </a:r>
                <a:r>
                  <a:rPr lang="en-US" altLang="zh-CN" sz="500" b="1" kern="1200" dirty="0">
                    <a:solidFill>
                      <a:schemeClr val="tx1"/>
                    </a:solidFill>
                    <a:latin typeface="Calibri" panose="020F0502020204030204"/>
                    <a:ea typeface="等线" panose="02010600030101010101" pitchFamily="2" charset="-122"/>
                    <a:cs typeface="Arial"/>
                  </a:rPr>
                  <a:t> </a:t>
                </a:r>
                <a:r>
                  <a:rPr lang="zh-CN" altLang="en-US" sz="500" b="1" kern="1200" dirty="0">
                    <a:solidFill>
                      <a:schemeClr val="tx1"/>
                    </a:solidFill>
                    <a:latin typeface="Calibri" panose="020F0502020204030204"/>
                    <a:ea typeface="等线" panose="02010600030101010101" pitchFamily="2" charset="-122"/>
                    <a:cs typeface="Arial"/>
                  </a:rPr>
                  <a:t>患者人数</a:t>
                </a:r>
                <a:endParaRPr lang="en-US" sz="500" b="1" kern="1200" dirty="0">
                  <a:solidFill>
                    <a:schemeClr val="tx1"/>
                  </a:solidFill>
                  <a:latin typeface="Calibri" panose="020F0502020204030204"/>
                  <a:ea typeface="+mn-ea"/>
                  <a:cs typeface="Arial"/>
                </a:endParaRPr>
              </a:p>
              <a:p>
                <a:pPr marL="475904" algn="l" defTabSz="442844" rtl="0">
                  <a:spcBef>
                    <a:spcPts val="291"/>
                  </a:spcBef>
                </a:pPr>
                <a:r>
                  <a:rPr lang="en-US" sz="500" kern="1200" dirty="0">
                    <a:solidFill>
                      <a:srgbClr val="000000"/>
                    </a:solidFill>
                    <a:latin typeface="Calibri" panose="020F0502020204030204"/>
                    <a:ea typeface="+mn-ea"/>
                    <a:cs typeface="Arial"/>
                  </a:rPr>
                  <a:t>- LVEF ≤40%</a:t>
                </a:r>
              </a:p>
              <a:p>
                <a:pPr marL="558937" indent="-83033" algn="l" defTabSz="442844" rtl="0">
                  <a:buFontTx/>
                  <a:buChar char="-"/>
                </a:pPr>
                <a:r>
                  <a:rPr lang="en-US" sz="500" kern="1200" dirty="0">
                    <a:solidFill>
                      <a:srgbClr val="000000"/>
                    </a:solidFill>
                    <a:latin typeface="Calibri" panose="020F0502020204030204"/>
                    <a:ea typeface="+mn-ea"/>
                    <a:cs typeface="Arial"/>
                  </a:rPr>
                  <a:t>n=6576(87% </a:t>
                </a:r>
                <a:r>
                  <a:rPr lang="zh-CN" altLang="en-US" sz="500" kern="1200" dirty="0">
                    <a:solidFill>
                      <a:srgbClr val="000000"/>
                    </a:solidFill>
                    <a:latin typeface="Calibri" panose="020F0502020204030204"/>
                    <a:ea typeface="等线" panose="02010600030101010101" pitchFamily="2" charset="-122"/>
                    <a:cs typeface="Arial"/>
                  </a:rPr>
                  <a:t>的人群</a:t>
                </a:r>
                <a:r>
                  <a:rPr lang="en-US" altLang="zh-CN" sz="500" kern="1200" dirty="0">
                    <a:solidFill>
                      <a:srgbClr val="000000"/>
                    </a:solidFill>
                    <a:latin typeface="Calibri" panose="020F0502020204030204"/>
                    <a:ea typeface="等线" panose="02010600030101010101" pitchFamily="2" charset="-122"/>
                    <a:cs typeface="Arial"/>
                  </a:rPr>
                  <a:t>)</a:t>
                </a:r>
              </a:p>
              <a:p>
                <a:pPr marL="475904" algn="l" defTabSz="442844" rtl="0"/>
                <a:r>
                  <a:rPr lang="en-US" altLang="zh-CN" sz="500" kern="1200" dirty="0">
                    <a:solidFill>
                      <a:srgbClr val="000000"/>
                    </a:solidFill>
                    <a:latin typeface="Calibri" panose="020F0502020204030204"/>
                    <a:ea typeface="等线" panose="02010600030101010101" pitchFamily="2" charset="-122"/>
                    <a:cs typeface="Arial"/>
                  </a:rPr>
                  <a:t>    </a:t>
                </a:r>
                <a:r>
                  <a:rPr lang="zh-CN" altLang="en-US" sz="500" kern="1200" dirty="0">
                    <a:solidFill>
                      <a:srgbClr val="000000"/>
                    </a:solidFill>
                    <a:latin typeface="Calibri" panose="020F0502020204030204"/>
                    <a:ea typeface="等线" panose="02010600030101010101" pitchFamily="2" charset="-122"/>
                    <a:cs typeface="Arial"/>
                  </a:rPr>
                  <a:t>是达格列净候选者</a:t>
                </a:r>
                <a:endParaRPr lang="en-US" sz="500" kern="1200" dirty="0">
                  <a:solidFill>
                    <a:srgbClr val="000000"/>
                  </a:solidFill>
                  <a:latin typeface="Calibri" panose="020F0502020204030204"/>
                  <a:ea typeface="+mn-ea"/>
                  <a:cs typeface="Arial"/>
                </a:endParaRPr>
              </a:p>
            </p:txBody>
          </p:sp>
          <p:pic>
            <p:nvPicPr>
              <p:cNvPr id="15" name="Graphic 7" descr="Group of people with solid fill">
                <a:extLst>
                  <a:ext uri="{FF2B5EF4-FFF2-40B4-BE49-F238E27FC236}">
                    <a16:creationId xmlns:a16="http://schemas.microsoft.com/office/drawing/2014/main" id="{4E4B5F47-5E85-4722-AC70-E2B472D6987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8751" y="8155057"/>
                <a:ext cx="616781" cy="574967"/>
              </a:xfrm>
              <a:prstGeom prst="rect">
                <a:avLst/>
              </a:prstGeom>
            </p:spPr>
          </p:pic>
        </p:grpSp>
        <p:sp>
          <p:nvSpPr>
            <p:cNvPr id="8" name="TextBox 13">
              <a:extLst>
                <a:ext uri="{FF2B5EF4-FFF2-40B4-BE49-F238E27FC236}">
                  <a16:creationId xmlns:a16="http://schemas.microsoft.com/office/drawing/2014/main" id="{6C710A83-BB91-4847-802D-F47EC56FF2DB}"/>
                </a:ext>
              </a:extLst>
            </p:cNvPr>
            <p:cNvSpPr txBox="1"/>
            <p:nvPr/>
          </p:nvSpPr>
          <p:spPr>
            <a:xfrm>
              <a:off x="4960111" y="2573992"/>
              <a:ext cx="1194711" cy="822960"/>
            </a:xfrm>
            <a:prstGeom prst="rightArrow">
              <a:avLst>
                <a:gd name="adj1" fmla="val 50000"/>
                <a:gd name="adj2" fmla="val 34565"/>
              </a:avLst>
            </a:prstGeom>
            <a:solidFill>
              <a:srgbClr val="7F7F7F"/>
            </a:solidFill>
            <a:ln w="22225">
              <a:noFill/>
            </a:ln>
          </p:spPr>
          <p:txBody>
            <a:bodyPr wrap="square" lIns="44281" tIns="22140" rIns="44281" bIns="22140" rtlCol="0" anchor="t">
              <a:noAutofit/>
            </a:bodyPr>
            <a:lstStyle/>
            <a:p>
              <a:pPr algn="ctr" defTabSz="442844" rtl="0"/>
              <a:endParaRPr lang="en-US" sz="339" kern="1200" dirty="0">
                <a:solidFill>
                  <a:srgbClr val="FFFFFF"/>
                </a:solidFill>
                <a:latin typeface="Calibri" panose="020F0502020204030204"/>
                <a:ea typeface="+mn-ea"/>
                <a:cs typeface="Arial"/>
              </a:endParaRPr>
            </a:p>
          </p:txBody>
        </p:sp>
        <p:grpSp>
          <p:nvGrpSpPr>
            <p:cNvPr id="9" name="Group 9">
              <a:extLst>
                <a:ext uri="{FF2B5EF4-FFF2-40B4-BE49-F238E27FC236}">
                  <a16:creationId xmlns:a16="http://schemas.microsoft.com/office/drawing/2014/main" id="{DD361907-57FB-4667-A442-6CA89D785B03}"/>
                </a:ext>
              </a:extLst>
            </p:cNvPr>
            <p:cNvGrpSpPr/>
            <p:nvPr/>
          </p:nvGrpSpPr>
          <p:grpSpPr>
            <a:xfrm>
              <a:off x="6252774" y="2453549"/>
              <a:ext cx="2432057" cy="1124086"/>
              <a:chOff x="4317294" y="7855399"/>
              <a:chExt cx="2432057" cy="1124086"/>
            </a:xfrm>
          </p:grpSpPr>
          <p:sp>
            <p:nvSpPr>
              <p:cNvPr id="11" name="TextBox 78">
                <a:extLst>
                  <a:ext uri="{FF2B5EF4-FFF2-40B4-BE49-F238E27FC236}">
                    <a16:creationId xmlns:a16="http://schemas.microsoft.com/office/drawing/2014/main" id="{4346F244-FE4F-4C4C-977C-50C57003F4CB}"/>
                  </a:ext>
                </a:extLst>
              </p:cNvPr>
              <p:cNvSpPr txBox="1">
                <a:spLocks/>
              </p:cNvSpPr>
              <p:nvPr/>
            </p:nvSpPr>
            <p:spPr>
              <a:xfrm>
                <a:off x="4317294" y="7867788"/>
                <a:ext cx="1158915" cy="1098978"/>
              </a:xfrm>
              <a:prstGeom prst="roundRect">
                <a:avLst/>
              </a:prstGeom>
              <a:solidFill>
                <a:srgbClr val="FFFFFF"/>
              </a:solidFill>
              <a:ln w="19050">
                <a:solidFill>
                  <a:srgbClr val="7F7F7F"/>
                </a:solidFill>
              </a:ln>
            </p:spPr>
            <p:txBody>
              <a:bodyPr wrap="square" rtlCol="0" anchor="ctr">
                <a:spAutoFit/>
              </a:bodyPr>
              <a:lstStyle/>
              <a:p>
                <a:pPr algn="ctr" defTabSz="442844" rtl="0">
                  <a:spcBef>
                    <a:spcPts val="291"/>
                  </a:spcBef>
                  <a:defRPr/>
                </a:pPr>
                <a:endParaRPr lang="en-US" sz="339" dirty="0">
                  <a:solidFill>
                    <a:srgbClr val="000000"/>
                  </a:solidFill>
                  <a:latin typeface="Calibri" panose="020F0502020204030204"/>
                  <a:ea typeface="+mn-ea"/>
                  <a:cs typeface="Arial" panose="020B0604020202020204" pitchFamily="34" charset="0"/>
                </a:endParaRPr>
              </a:p>
              <a:p>
                <a:pPr algn="ctr" defTabSz="442844" rtl="0">
                  <a:spcBef>
                    <a:spcPts val="291"/>
                  </a:spcBef>
                  <a:defRPr/>
                </a:pPr>
                <a:r>
                  <a:rPr lang="zh-CN" altLang="en-US" sz="650" b="1" dirty="0">
                    <a:solidFill>
                      <a:srgbClr val="7F134C"/>
                    </a:solidFill>
                    <a:latin typeface="Calibri" panose="020F0502020204030204"/>
                    <a:ea typeface="等线" panose="02010600030101010101" pitchFamily="2" charset="-122"/>
                    <a:cs typeface="Arial" panose="020B0604020202020204" pitchFamily="34" charset="0"/>
                  </a:rPr>
                  <a:t>全因死亡率</a:t>
                </a:r>
                <a:endParaRPr lang="en-US" altLang="zh-CN" sz="650" b="1" dirty="0">
                  <a:solidFill>
                    <a:srgbClr val="7F134C"/>
                  </a:solidFill>
                  <a:latin typeface="Calibri" panose="020F0502020204030204"/>
                  <a:ea typeface="等线" panose="02010600030101010101" pitchFamily="2" charset="-122"/>
                  <a:cs typeface="Arial" panose="020B0604020202020204" pitchFamily="34" charset="0"/>
                </a:endParaRPr>
              </a:p>
              <a:p>
                <a:pPr algn="ctr" defTabSz="442844" rtl="0">
                  <a:defRPr/>
                </a:pPr>
                <a:r>
                  <a:rPr lang="en-US" sz="678" b="1" dirty="0">
                    <a:solidFill>
                      <a:srgbClr val="7F134C"/>
                    </a:solidFill>
                    <a:latin typeface="Calibri" panose="020F0502020204030204"/>
                    <a:ea typeface="+mn-ea"/>
                    <a:cs typeface="Arial" panose="020B0604020202020204" pitchFamily="34" charset="0"/>
                  </a:rPr>
                  <a:t>5% ARR</a:t>
                </a:r>
              </a:p>
              <a:p>
                <a:pPr algn="ctr" defTabSz="442844" rtl="0">
                  <a:defRPr/>
                </a:pPr>
                <a:r>
                  <a:rPr lang="en-US" sz="678" b="1" dirty="0">
                    <a:solidFill>
                      <a:srgbClr val="7F134C"/>
                    </a:solidFill>
                    <a:latin typeface="Calibri" panose="020F0502020204030204"/>
                    <a:ea typeface="+mn-ea"/>
                    <a:cs typeface="Arial" panose="020B0604020202020204" pitchFamily="34" charset="0"/>
                  </a:rPr>
                  <a:t>NNT = 19</a:t>
                </a:r>
              </a:p>
            </p:txBody>
          </p:sp>
          <p:sp>
            <p:nvSpPr>
              <p:cNvPr id="12" name="TextBox 79">
                <a:extLst>
                  <a:ext uri="{FF2B5EF4-FFF2-40B4-BE49-F238E27FC236}">
                    <a16:creationId xmlns:a16="http://schemas.microsoft.com/office/drawing/2014/main" id="{DE4656C8-52B6-4479-AE36-54088EE1B7E4}"/>
                  </a:ext>
                </a:extLst>
              </p:cNvPr>
              <p:cNvSpPr txBox="1">
                <a:spLocks/>
              </p:cNvSpPr>
              <p:nvPr/>
            </p:nvSpPr>
            <p:spPr>
              <a:xfrm>
                <a:off x="5596769" y="7870905"/>
                <a:ext cx="1152582" cy="1108580"/>
              </a:xfrm>
              <a:prstGeom prst="roundRect">
                <a:avLst/>
              </a:prstGeom>
              <a:solidFill>
                <a:srgbClr val="FFFFFF"/>
              </a:solidFill>
              <a:ln w="19050">
                <a:solidFill>
                  <a:srgbClr val="7F7F7F"/>
                </a:solidFill>
              </a:ln>
            </p:spPr>
            <p:txBody>
              <a:bodyPr wrap="square" rtlCol="0" anchor="ctr">
                <a:spAutoFit/>
              </a:bodyPr>
              <a:lstStyle/>
              <a:p>
                <a:pPr algn="ctr" defTabSz="442844" rtl="0">
                  <a:spcBef>
                    <a:spcPts val="291"/>
                  </a:spcBef>
                  <a:defRPr/>
                </a:pPr>
                <a:endParaRPr lang="en-US" sz="339" dirty="0">
                  <a:solidFill>
                    <a:srgbClr val="000000"/>
                  </a:solidFill>
                  <a:latin typeface="Calibri" panose="020F0502020204030204"/>
                  <a:ea typeface="+mn-ea"/>
                  <a:cs typeface="Arial" panose="020B0604020202020204" pitchFamily="34" charset="0"/>
                </a:endParaRPr>
              </a:p>
              <a:p>
                <a:pPr algn="ctr" defTabSz="442844" rtl="0">
                  <a:spcBef>
                    <a:spcPts val="291"/>
                  </a:spcBef>
                  <a:defRPr/>
                </a:pPr>
                <a:r>
                  <a:rPr lang="en-US" sz="678" b="1" dirty="0">
                    <a:solidFill>
                      <a:srgbClr val="7F134C"/>
                    </a:solidFill>
                    <a:latin typeface="Calibri" panose="020F0502020204030204"/>
                    <a:ea typeface="+mn-ea"/>
                    <a:cs typeface="Arial" panose="020B0604020202020204" pitchFamily="34" charset="0"/>
                  </a:rPr>
                  <a:t>HF </a:t>
                </a:r>
                <a:r>
                  <a:rPr lang="zh-CN" altLang="en-US" sz="678" b="1" dirty="0">
                    <a:solidFill>
                      <a:srgbClr val="7F134C"/>
                    </a:solidFill>
                    <a:latin typeface="Calibri" panose="020F0502020204030204"/>
                    <a:ea typeface="等线" panose="02010600030101010101" pitchFamily="2" charset="-122"/>
                    <a:cs typeface="Arial" panose="020B0604020202020204" pitchFamily="34" charset="0"/>
                  </a:rPr>
                  <a:t>再入院</a:t>
                </a:r>
                <a:endParaRPr lang="en-US" altLang="zh-CN" sz="678" b="1" dirty="0">
                  <a:solidFill>
                    <a:srgbClr val="7F134C"/>
                  </a:solidFill>
                  <a:latin typeface="Calibri" panose="020F0502020204030204"/>
                  <a:ea typeface="等线" panose="02010600030101010101" pitchFamily="2" charset="-122"/>
                  <a:cs typeface="Arial" panose="020B0604020202020204" pitchFamily="34" charset="0"/>
                </a:endParaRPr>
              </a:p>
              <a:p>
                <a:pPr algn="ctr" defTabSz="442844" rtl="0">
                  <a:defRPr/>
                </a:pPr>
                <a:r>
                  <a:rPr lang="en-US" sz="678" b="1" dirty="0">
                    <a:solidFill>
                      <a:srgbClr val="7F134C"/>
                    </a:solidFill>
                    <a:latin typeface="Calibri" panose="020F0502020204030204"/>
                    <a:ea typeface="+mn-ea"/>
                    <a:cs typeface="Arial" panose="020B0604020202020204" pitchFamily="34" charset="0"/>
                  </a:rPr>
                  <a:t>9% ARR</a:t>
                </a:r>
              </a:p>
              <a:p>
                <a:pPr algn="ctr" defTabSz="442844" rtl="0">
                  <a:defRPr/>
                </a:pPr>
                <a:r>
                  <a:rPr lang="en-US" sz="678" b="1" dirty="0">
                    <a:solidFill>
                      <a:srgbClr val="7F134C"/>
                    </a:solidFill>
                    <a:latin typeface="Calibri" panose="020F0502020204030204"/>
                    <a:ea typeface="+mn-ea"/>
                    <a:cs typeface="Arial" panose="020B0604020202020204" pitchFamily="34" charset="0"/>
                  </a:rPr>
                  <a:t>NNT = 12</a:t>
                </a:r>
              </a:p>
            </p:txBody>
          </p:sp>
          <p:sp>
            <p:nvSpPr>
              <p:cNvPr id="13" name="Rectangle: Top Corners Rounded 80">
                <a:extLst>
                  <a:ext uri="{FF2B5EF4-FFF2-40B4-BE49-F238E27FC236}">
                    <a16:creationId xmlns:a16="http://schemas.microsoft.com/office/drawing/2014/main" id="{8AD98EF6-20C7-4C7D-934F-5584ED710938}"/>
                  </a:ext>
                </a:extLst>
              </p:cNvPr>
              <p:cNvSpPr/>
              <p:nvPr/>
            </p:nvSpPr>
            <p:spPr>
              <a:xfrm>
                <a:off x="4317294" y="7855399"/>
                <a:ext cx="2432057" cy="318201"/>
              </a:xfrm>
              <a:prstGeom prst="round2SameRect">
                <a:avLst>
                  <a:gd name="adj1" fmla="val 41785"/>
                  <a:gd name="adj2" fmla="val 0"/>
                </a:avLst>
              </a:prstGeom>
              <a:solidFill>
                <a:schemeClr val="accent6"/>
              </a:solidFill>
              <a:ln w="12700" cap="flat" cmpd="sng" algn="ctr">
                <a:solidFill>
                  <a:srgbClr val="7F7F7F"/>
                </a:solidFill>
                <a:prstDash val="solid"/>
                <a:miter lim="800000"/>
              </a:ln>
              <a:effectLst/>
            </p:spPr>
            <p:txBody>
              <a:bodyPr rtlCol="0" anchor="ctr"/>
              <a:lstStyle/>
              <a:p>
                <a:pPr algn="ctr" defTabSz="442844" rtl="0">
                  <a:defRPr/>
                </a:pPr>
                <a:r>
                  <a:rPr lang="zh-CN" altLang="en-US" sz="600" b="1" dirty="0">
                    <a:solidFill>
                      <a:srgbClr val="FFFFFF"/>
                    </a:solidFill>
                    <a:latin typeface="Arial" panose="020B0604020202020204"/>
                    <a:ea typeface="等线" panose="02010600030101010101" pitchFamily="2" charset="-122"/>
                    <a:cs typeface="+mn-cs"/>
                  </a:rPr>
                  <a:t>超过 </a:t>
                </a:r>
                <a:r>
                  <a:rPr lang="en-US" altLang="zh-CN" sz="600" b="1" dirty="0">
                    <a:solidFill>
                      <a:srgbClr val="FFFFFF"/>
                    </a:solidFill>
                    <a:latin typeface="Arial" panose="020B0604020202020204"/>
                    <a:ea typeface="等线" panose="02010600030101010101" pitchFamily="2" charset="-122"/>
                    <a:cs typeface="+mn-cs"/>
                  </a:rPr>
                  <a:t>1 </a:t>
                </a:r>
                <a:r>
                  <a:rPr lang="zh-CN" altLang="en-US" sz="600" b="1" dirty="0">
                    <a:solidFill>
                      <a:srgbClr val="FFFFFF"/>
                    </a:solidFill>
                    <a:latin typeface="Arial" panose="020B0604020202020204"/>
                    <a:ea typeface="等线" panose="02010600030101010101" pitchFamily="2" charset="-122"/>
                    <a:cs typeface="+mn-cs"/>
                  </a:rPr>
                  <a:t>年的预计结果</a:t>
                </a:r>
                <a:endParaRPr lang="en-US" sz="600" b="1" dirty="0">
                  <a:solidFill>
                    <a:srgbClr val="FFFFFF"/>
                  </a:solidFill>
                  <a:latin typeface="Arial" panose="020B0604020202020204"/>
                  <a:ea typeface="+mn-ea"/>
                  <a:cs typeface="+mn-cs"/>
                </a:endParaRPr>
              </a:p>
            </p:txBody>
          </p:sp>
        </p:grpSp>
        <p:sp>
          <p:nvSpPr>
            <p:cNvPr id="10" name="TextBox 5">
              <a:extLst>
                <a:ext uri="{FF2B5EF4-FFF2-40B4-BE49-F238E27FC236}">
                  <a16:creationId xmlns:a16="http://schemas.microsoft.com/office/drawing/2014/main" id="{6D231887-5926-4A8A-9853-D915676CD2DC}"/>
                </a:ext>
              </a:extLst>
            </p:cNvPr>
            <p:cNvSpPr txBox="1"/>
            <p:nvPr/>
          </p:nvSpPr>
          <p:spPr>
            <a:xfrm>
              <a:off x="4965189" y="2736758"/>
              <a:ext cx="1150814" cy="497430"/>
            </a:xfrm>
            <a:prstGeom prst="rect">
              <a:avLst/>
            </a:prstGeom>
            <a:noFill/>
          </p:spPr>
          <p:txBody>
            <a:bodyPr wrap="square" rtlCol="0" anchor="ctr">
              <a:spAutoFit/>
            </a:bodyPr>
            <a:lstStyle/>
            <a:p>
              <a:pPr algn="ctr" defTabSz="442844" rtl="0">
                <a:buClr>
                  <a:srgbClr val="7F134C"/>
                </a:buClr>
                <a:defRPr/>
              </a:pPr>
              <a:r>
                <a:rPr lang="en-US" altLang="zh-CN" sz="500" dirty="0">
                  <a:solidFill>
                    <a:srgbClr val="FFFFFF"/>
                  </a:solidFill>
                  <a:latin typeface="Calibri" panose="020F0502020204030204"/>
                  <a:ea typeface="等线" panose="02010600030101010101" pitchFamily="2" charset="-122"/>
                  <a:cs typeface="+mn-cs"/>
                </a:rPr>
                <a:t>DAPA-HF </a:t>
              </a:r>
              <a:r>
                <a:rPr lang="zh-CN" altLang="en-US" sz="500" dirty="0">
                  <a:solidFill>
                    <a:srgbClr val="FFFFFF"/>
                  </a:solidFill>
                  <a:latin typeface="Calibri" panose="020F0502020204030204"/>
                  <a:ea typeface="等线" panose="02010600030101010101" pitchFamily="2" charset="-122"/>
                  <a:cs typeface="+mn-cs"/>
                </a:rPr>
                <a:t>试验中</a:t>
              </a:r>
              <a:endParaRPr lang="en-US" altLang="zh-CN" sz="500" dirty="0">
                <a:solidFill>
                  <a:srgbClr val="FFFFFF"/>
                </a:solidFill>
                <a:latin typeface="Calibri" panose="020F0502020204030204"/>
                <a:ea typeface="等线" panose="02010600030101010101" pitchFamily="2" charset="-122"/>
                <a:cs typeface="+mn-cs"/>
              </a:endParaRPr>
            </a:p>
            <a:p>
              <a:pPr algn="ctr" defTabSz="442844" rtl="0">
                <a:buClr>
                  <a:srgbClr val="7F134C"/>
                </a:buClr>
                <a:defRPr/>
              </a:pPr>
              <a:r>
                <a:rPr lang="zh-CN" altLang="en-US" sz="500" dirty="0">
                  <a:solidFill>
                    <a:srgbClr val="FFFFFF"/>
                  </a:solidFill>
                  <a:latin typeface="Calibri" panose="020F0502020204030204"/>
                  <a:ea typeface="等线" panose="02010600030101010101" pitchFamily="2" charset="-122"/>
                  <a:cs typeface="+mn-cs"/>
                </a:rPr>
                <a:t>应用的 </a:t>
              </a:r>
              <a:r>
                <a:rPr lang="en-US" altLang="zh-CN" sz="500" dirty="0">
                  <a:solidFill>
                    <a:srgbClr val="FFFFFF"/>
                  </a:solidFill>
                  <a:latin typeface="Calibri" panose="020F0502020204030204"/>
                  <a:ea typeface="等线" panose="02010600030101010101" pitchFamily="2" charset="-122"/>
                  <a:cs typeface="+mn-cs"/>
                </a:rPr>
                <a:t>RRR</a:t>
              </a:r>
              <a:endParaRPr lang="en-US" sz="500" dirty="0">
                <a:solidFill>
                  <a:srgbClr val="FFFFFF"/>
                </a:solidFill>
                <a:latin typeface="Calibri" panose="020F0502020204030204"/>
                <a:ea typeface="+mn-ea"/>
                <a:cs typeface="+mn-cs"/>
              </a:endParaRPr>
            </a:p>
          </p:txBody>
        </p:sp>
      </p:grpSp>
      <p:pic>
        <p:nvPicPr>
          <p:cNvPr id="16" name="图片 15">
            <a:extLst>
              <a:ext uri="{FF2B5EF4-FFF2-40B4-BE49-F238E27FC236}">
                <a16:creationId xmlns:a16="http://schemas.microsoft.com/office/drawing/2014/main" id="{3FF8266C-40C0-4E96-B69A-B7F94766F4EE}"/>
              </a:ext>
            </a:extLst>
          </p:cNvPr>
          <p:cNvPicPr>
            <a:picLocks noChangeAspect="1"/>
          </p:cNvPicPr>
          <p:nvPr/>
        </p:nvPicPr>
        <p:blipFill rotWithShape="1">
          <a:blip r:embed="rId5"/>
          <a:srcRect l="6409" t="5218" r="3954" b="49280"/>
          <a:stretch/>
        </p:blipFill>
        <p:spPr>
          <a:xfrm>
            <a:off x="386489" y="1657931"/>
            <a:ext cx="2447473" cy="1399616"/>
          </a:xfrm>
          <a:prstGeom prst="rect">
            <a:avLst/>
          </a:prstGeom>
        </p:spPr>
      </p:pic>
      <p:sp>
        <p:nvSpPr>
          <p:cNvPr id="17" name="文本框 16">
            <a:extLst>
              <a:ext uri="{FF2B5EF4-FFF2-40B4-BE49-F238E27FC236}">
                <a16:creationId xmlns:a16="http://schemas.microsoft.com/office/drawing/2014/main" id="{3343DCAD-8938-4597-9775-40A239DCC486}"/>
              </a:ext>
            </a:extLst>
          </p:cNvPr>
          <p:cNvSpPr txBox="1"/>
          <p:nvPr/>
        </p:nvSpPr>
        <p:spPr>
          <a:xfrm>
            <a:off x="3949624" y="865002"/>
            <a:ext cx="1761823" cy="638380"/>
          </a:xfrm>
          <a:prstGeom prst="rect">
            <a:avLst/>
          </a:prstGeom>
          <a:solidFill>
            <a:schemeClr val="accent6">
              <a:lumMod val="20000"/>
              <a:lumOff val="80000"/>
            </a:schemeClr>
          </a:solidFill>
          <a:ln>
            <a:solidFill>
              <a:srgbClr val="D54773"/>
            </a:solidFill>
          </a:ln>
        </p:spPr>
        <p:txBody>
          <a:bodyPr wrap="square">
            <a:spAutoFit/>
          </a:bodyPr>
          <a:lstStyle/>
          <a:p>
            <a:pPr marL="184513" indent="-184513" algn="l" defTabSz="442844" rtl="0">
              <a:lnSpc>
                <a:spcPct val="120000"/>
              </a:lnSpc>
              <a:buFont typeface="Arial" panose="020B0604020202020204" pitchFamily="34" charset="0"/>
              <a:buChar char="•"/>
              <a:defRPr/>
            </a:pP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利用美国</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GWTG-HF(Get with the guideline</a:t>
            </a:r>
            <a:r>
              <a:rPr lang="en-US" altLang="zh-CN" sz="500" kern="1200" baseline="30000" dirty="0">
                <a:solidFill>
                  <a:prstClr val="black"/>
                </a:solidFill>
                <a:latin typeface="Arial" panose="020B0604020202020204" pitchFamily="34" charset="0"/>
                <a:ea typeface="微软雅黑" panose="020B0503020204020204" pitchFamily="34" charset="-122"/>
                <a:cs typeface="Arial" panose="020B0604020202020204" pitchFamily="34" charset="0"/>
              </a:rPr>
              <a:t>®</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-HF)</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数据库，使用</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DAPA-HF</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的风险比 </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RR </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值来预测心衰患者在住院期间起始使用达格列净这些患者在</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1</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年内的获益</a:t>
            </a:r>
            <a:endPar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endParaRPr>
          </a:p>
          <a:p>
            <a:pPr marL="184513" indent="-184513" algn="l" defTabSz="442844" rtl="0">
              <a:lnSpc>
                <a:spcPct val="120000"/>
              </a:lnSpc>
              <a:buFont typeface="Arial" panose="020B0604020202020204" pitchFamily="34" charset="0"/>
              <a:buChar char="•"/>
              <a:defRPr/>
            </a:pP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结果显示每治疗</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19</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个患者，可以减少</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1</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人的死亡，减少再次住院的</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NNT</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是</a:t>
            </a:r>
            <a:r>
              <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12</a:t>
            </a:r>
            <a:r>
              <a:rPr lang="zh-CN" altLang="en-US"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rPr>
              <a:t>。</a:t>
            </a:r>
            <a:endParaRPr lang="en-US" altLang="zh-CN" sz="500" kern="1200" dirty="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18" name="组合 17">
            <a:extLst>
              <a:ext uri="{FF2B5EF4-FFF2-40B4-BE49-F238E27FC236}">
                <a16:creationId xmlns:a16="http://schemas.microsoft.com/office/drawing/2014/main" id="{3914EF9D-3257-48DA-BC47-21ED837A4161}"/>
              </a:ext>
            </a:extLst>
          </p:cNvPr>
          <p:cNvGrpSpPr/>
          <p:nvPr/>
        </p:nvGrpSpPr>
        <p:grpSpPr>
          <a:xfrm>
            <a:off x="162146" y="1446513"/>
            <a:ext cx="5576596" cy="1725994"/>
            <a:chOff x="334963" y="3071331"/>
            <a:chExt cx="11514137" cy="3466125"/>
          </a:xfrm>
        </p:grpSpPr>
        <p:sp>
          <p:nvSpPr>
            <p:cNvPr id="19" name="矩形: 圆角 18">
              <a:extLst>
                <a:ext uri="{FF2B5EF4-FFF2-40B4-BE49-F238E27FC236}">
                  <a16:creationId xmlns:a16="http://schemas.microsoft.com/office/drawing/2014/main" id="{67167702-6E0F-4FF0-8F69-F0B2491A8A02}"/>
                </a:ext>
              </a:extLst>
            </p:cNvPr>
            <p:cNvSpPr/>
            <p:nvPr/>
          </p:nvSpPr>
          <p:spPr>
            <a:xfrm>
              <a:off x="334963" y="3230087"/>
              <a:ext cx="11514137" cy="3307369"/>
            </a:xfrm>
            <a:prstGeom prst="roundRect">
              <a:avLst>
                <a:gd name="adj" fmla="val 11591"/>
              </a:avLst>
            </a:prstGeom>
            <a:noFill/>
            <a:ln>
              <a:solidFill>
                <a:srgbClr val="D547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844" rtl="0"/>
              <a:endParaRPr lang="zh-CN" altLang="en-US" sz="872" kern="1200">
                <a:solidFill>
                  <a:prstClr val="white"/>
                </a:solidFill>
                <a:latin typeface="Calibri" panose="020F0502020204030204"/>
                <a:ea typeface="等线" panose="02010600030101010101" pitchFamily="2" charset="-122"/>
              </a:endParaRPr>
            </a:p>
          </p:txBody>
        </p:sp>
        <p:grpSp>
          <p:nvGrpSpPr>
            <p:cNvPr id="20" name="组合 19">
              <a:extLst>
                <a:ext uri="{FF2B5EF4-FFF2-40B4-BE49-F238E27FC236}">
                  <a16:creationId xmlns:a16="http://schemas.microsoft.com/office/drawing/2014/main" id="{5FCB44B1-0613-4D1F-BD88-FA1C7A9A2119}"/>
                </a:ext>
              </a:extLst>
            </p:cNvPr>
            <p:cNvGrpSpPr/>
            <p:nvPr/>
          </p:nvGrpSpPr>
          <p:grpSpPr>
            <a:xfrm>
              <a:off x="3534034" y="3071331"/>
              <a:ext cx="5379480" cy="316300"/>
              <a:chOff x="1343452" y="2515534"/>
              <a:chExt cx="4599762" cy="751048"/>
            </a:xfrm>
          </p:grpSpPr>
          <p:sp>
            <p:nvSpPr>
              <p:cNvPr id="21" name="矩形: 圆角 20">
                <a:extLst>
                  <a:ext uri="{FF2B5EF4-FFF2-40B4-BE49-F238E27FC236}">
                    <a16:creationId xmlns:a16="http://schemas.microsoft.com/office/drawing/2014/main" id="{20DE9FB3-400B-405C-978B-19B01FFBD251}"/>
                  </a:ext>
                </a:extLst>
              </p:cNvPr>
              <p:cNvSpPr/>
              <p:nvPr/>
            </p:nvSpPr>
            <p:spPr>
              <a:xfrm>
                <a:off x="1343452" y="2515534"/>
                <a:ext cx="4599762" cy="751048"/>
              </a:xfrm>
              <a:prstGeom prst="roundRect">
                <a:avLst>
                  <a:gd name="adj" fmla="val 50000"/>
                </a:avLst>
              </a:prstGeom>
              <a:solidFill>
                <a:schemeClr val="bg1"/>
              </a:solidFill>
              <a:ln>
                <a:noFill/>
              </a:ln>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844" rtl="0"/>
                <a:endParaRPr lang="zh-CN" altLang="en-US" sz="678" kern="1200">
                  <a:solidFill>
                    <a:prstClr val="white"/>
                  </a:solidFill>
                  <a:latin typeface="Calibri" panose="020F0502020204030204"/>
                  <a:ea typeface="等线" panose="02010600030101010101" pitchFamily="2" charset="-122"/>
                </a:endParaRPr>
              </a:p>
            </p:txBody>
          </p:sp>
          <p:sp>
            <p:nvSpPr>
              <p:cNvPr id="22" name="矩形: 圆角 21">
                <a:extLst>
                  <a:ext uri="{FF2B5EF4-FFF2-40B4-BE49-F238E27FC236}">
                    <a16:creationId xmlns:a16="http://schemas.microsoft.com/office/drawing/2014/main" id="{0AD26851-AFF7-4E87-B629-FA42668E339E}"/>
                  </a:ext>
                </a:extLst>
              </p:cNvPr>
              <p:cNvSpPr/>
              <p:nvPr/>
            </p:nvSpPr>
            <p:spPr>
              <a:xfrm>
                <a:off x="1401878" y="2548503"/>
                <a:ext cx="4482910" cy="681596"/>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844" rtl="0"/>
                <a:r>
                  <a:rPr lang="zh-CN" altLang="en-US" sz="678" b="1" kern="1200" dirty="0">
                    <a:solidFill>
                      <a:prstClr val="white"/>
                    </a:solidFill>
                    <a:latin typeface="Calibri" panose="020F0502020204030204"/>
                    <a:ea typeface="等线" panose="02010600030101010101" pitchFamily="2" charset="-122"/>
                  </a:rPr>
                  <a:t>住院期间实施 </a:t>
                </a:r>
                <a:r>
                  <a:rPr lang="en-US" altLang="zh-CN" sz="678" b="1" kern="1200" dirty="0">
                    <a:solidFill>
                      <a:prstClr val="white"/>
                    </a:solidFill>
                    <a:latin typeface="Calibri" panose="020F0502020204030204"/>
                    <a:ea typeface="等线" panose="02010600030101010101" pitchFamily="2" charset="-122"/>
                  </a:rPr>
                  <a:t>SGLT-2 </a:t>
                </a:r>
                <a:r>
                  <a:rPr lang="zh-CN" altLang="en-US" sz="678" b="1" kern="1200" dirty="0">
                    <a:solidFill>
                      <a:prstClr val="white"/>
                    </a:solidFill>
                    <a:latin typeface="Calibri" panose="020F0502020204030204"/>
                    <a:ea typeface="等线" panose="02010600030101010101" pitchFamily="2" charset="-122"/>
                  </a:rPr>
                  <a:t>抑制剂的预计临床益处</a:t>
                </a:r>
              </a:p>
            </p:txBody>
          </p:sp>
        </p:grpSp>
      </p:grpSp>
      <p:sp>
        <p:nvSpPr>
          <p:cNvPr id="24" name="文本框 23">
            <a:extLst>
              <a:ext uri="{FF2B5EF4-FFF2-40B4-BE49-F238E27FC236}">
                <a16:creationId xmlns:a16="http://schemas.microsoft.com/office/drawing/2014/main" id="{4E9A56E1-1577-4CC3-9131-8346997EF81E}"/>
              </a:ext>
            </a:extLst>
          </p:cNvPr>
          <p:cNvSpPr txBox="1"/>
          <p:nvPr/>
        </p:nvSpPr>
        <p:spPr>
          <a:xfrm>
            <a:off x="1925217" y="1677510"/>
            <a:ext cx="908745" cy="211468"/>
          </a:xfrm>
          <a:prstGeom prst="rect">
            <a:avLst/>
          </a:prstGeom>
          <a:solidFill>
            <a:schemeClr val="bg1"/>
          </a:solidFill>
        </p:spPr>
        <p:txBody>
          <a:bodyPr wrap="square">
            <a:spAutoFit/>
          </a:bodyPr>
          <a:lstStyle/>
          <a:p>
            <a:pPr algn="l" defTabSz="442844" rtl="0"/>
            <a:r>
              <a:rPr lang="en-US" altLang="zh-CN" sz="387" kern="1200" dirty="0">
                <a:solidFill>
                  <a:srgbClr val="224D8C"/>
                </a:solidFill>
                <a:latin typeface="Calibri" panose="020F0502020204030204"/>
                <a:ea typeface="等线" panose="02010600030101010101" pitchFamily="2" charset="-122"/>
                <a:cs typeface="+mn-cs"/>
              </a:rPr>
              <a:t>GWTG-HF </a:t>
            </a:r>
            <a:r>
              <a:rPr lang="zh-CN" altLang="en-US" sz="387" kern="1200" dirty="0">
                <a:solidFill>
                  <a:srgbClr val="224D8C"/>
                </a:solidFill>
                <a:latin typeface="Calibri" panose="020F0502020204030204"/>
                <a:ea typeface="等线" panose="02010600030101010101" pitchFamily="2" charset="-122"/>
                <a:cs typeface="+mn-cs"/>
              </a:rPr>
              <a:t>中作为达格列净候选者</a:t>
            </a:r>
            <a:endParaRPr lang="en-US" altLang="zh-CN" sz="387" kern="1200" dirty="0">
              <a:solidFill>
                <a:srgbClr val="224D8C"/>
              </a:solidFill>
              <a:latin typeface="Calibri" panose="020F0502020204030204"/>
              <a:ea typeface="等线" panose="02010600030101010101" pitchFamily="2" charset="-122"/>
              <a:cs typeface="+mn-cs"/>
            </a:endParaRPr>
          </a:p>
          <a:p>
            <a:pPr algn="l" defTabSz="442844" rtl="0"/>
            <a:r>
              <a:rPr lang="zh-CN" altLang="en-US" sz="387" kern="1200" dirty="0">
                <a:solidFill>
                  <a:srgbClr val="224D8C"/>
                </a:solidFill>
                <a:latin typeface="Calibri" panose="020F0502020204030204"/>
                <a:ea typeface="等线" panose="02010600030101010101" pitchFamily="2" charset="-122"/>
                <a:cs typeface="+mn-cs"/>
              </a:rPr>
              <a:t>的医疗保险受益人</a:t>
            </a:r>
            <a:r>
              <a:rPr lang="en-US" altLang="zh-CN" sz="387" kern="1200" dirty="0">
                <a:solidFill>
                  <a:srgbClr val="224D8C"/>
                </a:solidFill>
                <a:latin typeface="Calibri" panose="020F0502020204030204"/>
                <a:ea typeface="等线" panose="02010600030101010101" pitchFamily="2" charset="-122"/>
                <a:cs typeface="+mn-cs"/>
              </a:rPr>
              <a:t>(n = 6,576)</a:t>
            </a:r>
            <a:endParaRPr lang="zh-CN" altLang="en-US" sz="387" kern="1200" dirty="0">
              <a:solidFill>
                <a:srgbClr val="224D8C"/>
              </a:solidFill>
              <a:latin typeface="Calibri"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5BB6A115-25F7-4650-ABAC-1F0CA08E2CD5}"/>
              </a:ext>
            </a:extLst>
          </p:cNvPr>
          <p:cNvSpPr txBox="1"/>
          <p:nvPr/>
        </p:nvSpPr>
        <p:spPr>
          <a:xfrm>
            <a:off x="1961587" y="1840876"/>
            <a:ext cx="801376" cy="390171"/>
          </a:xfrm>
          <a:prstGeom prst="rect">
            <a:avLst/>
          </a:prstGeom>
          <a:solidFill>
            <a:schemeClr val="bg1"/>
          </a:solidFill>
        </p:spPr>
        <p:txBody>
          <a:bodyPr wrap="square">
            <a:spAutoFit/>
          </a:bodyPr>
          <a:lstStyle/>
          <a:p>
            <a:pPr algn="l" defTabSz="442844" rtl="0"/>
            <a:r>
              <a:rPr lang="zh-CN" altLang="en-US" sz="387" kern="1200" dirty="0">
                <a:solidFill>
                  <a:srgbClr val="69A7A4"/>
                </a:solidFill>
                <a:latin typeface="Calibri" panose="020F0502020204030204"/>
                <a:ea typeface="等线" panose="02010600030101010101" pitchFamily="2" charset="-122"/>
                <a:cs typeface="+mn-cs"/>
              </a:rPr>
              <a:t>预计使用达格列净可降低 </a:t>
            </a:r>
            <a:r>
              <a:rPr lang="en-US" altLang="zh-CN" sz="387" kern="1200" dirty="0">
                <a:solidFill>
                  <a:srgbClr val="69A7A4"/>
                </a:solidFill>
                <a:latin typeface="Calibri" panose="020F0502020204030204"/>
                <a:ea typeface="等线" panose="02010600030101010101" pitchFamily="2" charset="-122"/>
                <a:cs typeface="+mn-cs"/>
              </a:rPr>
              <a:t>5%(1-9%) </a:t>
            </a:r>
            <a:r>
              <a:rPr lang="zh-CN" altLang="en-US" sz="387" kern="1200" dirty="0">
                <a:solidFill>
                  <a:srgbClr val="69A7A4"/>
                </a:solidFill>
                <a:latin typeface="Calibri" panose="020F0502020204030204"/>
                <a:ea typeface="等线" panose="02010600030101010101" pitchFamily="2" charset="-122"/>
                <a:cs typeface="+mn-cs"/>
              </a:rPr>
              <a:t>的绝对风险</a:t>
            </a:r>
            <a:r>
              <a:rPr lang="en-US" altLang="zh-CN" sz="387" kern="1200" dirty="0">
                <a:solidFill>
                  <a:srgbClr val="69A7A4"/>
                </a:solidFill>
                <a:latin typeface="Calibri" panose="020F0502020204030204"/>
                <a:ea typeface="等线" panose="02010600030101010101" pitchFamily="2" charset="-122"/>
                <a:cs typeface="+mn-cs"/>
              </a:rPr>
              <a:t>(</a:t>
            </a:r>
            <a:r>
              <a:rPr lang="zh-CN" altLang="en-US" sz="387" kern="1200" dirty="0">
                <a:solidFill>
                  <a:srgbClr val="69A7A4"/>
                </a:solidFill>
                <a:latin typeface="Calibri" panose="020F0502020204030204"/>
                <a:ea typeface="等线" panose="02010600030101010101" pitchFamily="2" charset="-122"/>
                <a:cs typeface="+mn-cs"/>
              </a:rPr>
              <a:t>如果将 </a:t>
            </a:r>
            <a:r>
              <a:rPr lang="en-US" altLang="zh-CN" sz="387" kern="1200" dirty="0">
                <a:solidFill>
                  <a:srgbClr val="69A7A4"/>
                </a:solidFill>
                <a:latin typeface="Calibri" panose="020F0502020204030204"/>
                <a:ea typeface="等线" panose="02010600030101010101" pitchFamily="2" charset="-122"/>
                <a:cs typeface="+mn-cs"/>
              </a:rPr>
              <a:t>DAPA-HF </a:t>
            </a:r>
            <a:r>
              <a:rPr lang="zh-CN" altLang="en-US" sz="387" kern="1200" dirty="0">
                <a:solidFill>
                  <a:srgbClr val="69A7A4"/>
                </a:solidFill>
                <a:latin typeface="Calibri" panose="020F0502020204030204"/>
                <a:ea typeface="等线" panose="02010600030101010101" pitchFamily="2" charset="-122"/>
                <a:cs typeface="+mn-cs"/>
              </a:rPr>
              <a:t>中的效应量转化为住院医疗保险人群的临床实践</a:t>
            </a:r>
            <a:r>
              <a:rPr lang="en-US" altLang="zh-CN" sz="387" kern="1200" dirty="0">
                <a:solidFill>
                  <a:srgbClr val="69A7A4"/>
                </a:solidFill>
                <a:latin typeface="Calibri" panose="020F0502020204030204"/>
                <a:ea typeface="等线" panose="02010600030101010101" pitchFamily="2" charset="-122"/>
                <a:cs typeface="+mn-cs"/>
              </a:rPr>
              <a:t>)</a:t>
            </a:r>
            <a:endParaRPr lang="zh-CN" altLang="en-US" sz="387" kern="1200" dirty="0">
              <a:solidFill>
                <a:srgbClr val="69A7A4"/>
              </a:solidFill>
              <a:latin typeface="Calibri" panose="020F0502020204030204"/>
              <a:ea typeface="等线" panose="02010600030101010101" pitchFamily="2" charset="-122"/>
              <a:cs typeface="+mn-cs"/>
            </a:endParaRPr>
          </a:p>
        </p:txBody>
      </p:sp>
      <p:sp>
        <p:nvSpPr>
          <p:cNvPr id="26" name="文本框 25">
            <a:extLst>
              <a:ext uri="{FF2B5EF4-FFF2-40B4-BE49-F238E27FC236}">
                <a16:creationId xmlns:a16="http://schemas.microsoft.com/office/drawing/2014/main" id="{6C07E3A6-715B-4EA9-9F71-BC1703BFCE77}"/>
              </a:ext>
            </a:extLst>
          </p:cNvPr>
          <p:cNvSpPr txBox="1"/>
          <p:nvPr/>
        </p:nvSpPr>
        <p:spPr>
          <a:xfrm>
            <a:off x="1925217" y="2592511"/>
            <a:ext cx="932571" cy="151901"/>
          </a:xfrm>
          <a:prstGeom prst="rect">
            <a:avLst/>
          </a:prstGeom>
          <a:solidFill>
            <a:schemeClr val="bg1"/>
          </a:solidFill>
        </p:spPr>
        <p:txBody>
          <a:bodyPr wrap="square">
            <a:spAutoFit/>
          </a:bodyPr>
          <a:lstStyle/>
          <a:p>
            <a:pPr algn="l" defTabSz="442844" rtl="0"/>
            <a:r>
              <a:rPr lang="en-US" altLang="zh-CN" sz="387" b="1" kern="1200" dirty="0">
                <a:solidFill>
                  <a:srgbClr val="4C586D"/>
                </a:solidFill>
                <a:latin typeface="Calibri" panose="020F0502020204030204"/>
                <a:ea typeface="等线" panose="02010600030101010101" pitchFamily="2" charset="-122"/>
                <a:cs typeface="+mn-cs"/>
              </a:rPr>
              <a:t>DAPA-HF </a:t>
            </a:r>
            <a:r>
              <a:rPr lang="zh-CN" altLang="en-US" sz="387" b="1" kern="1200" dirty="0">
                <a:solidFill>
                  <a:srgbClr val="4C586D"/>
                </a:solidFill>
                <a:latin typeface="Calibri" panose="020F0502020204030204"/>
                <a:ea typeface="等线" panose="02010600030101010101" pitchFamily="2" charset="-122"/>
                <a:cs typeface="+mn-cs"/>
              </a:rPr>
              <a:t>试验安慰剂臂</a:t>
            </a:r>
            <a:r>
              <a:rPr lang="en-US" altLang="zh-CN" sz="387" b="1" kern="1200" dirty="0">
                <a:solidFill>
                  <a:srgbClr val="4C586D"/>
                </a:solidFill>
                <a:latin typeface="Calibri" panose="020F0502020204030204"/>
                <a:ea typeface="等线" panose="02010600030101010101" pitchFamily="2" charset="-122"/>
                <a:cs typeface="+mn-cs"/>
              </a:rPr>
              <a:t>(n=2,371)</a:t>
            </a:r>
            <a:endParaRPr lang="zh-CN" altLang="en-US" sz="387" b="1" kern="1200" dirty="0">
              <a:solidFill>
                <a:srgbClr val="4C586D"/>
              </a:solidFill>
              <a:latin typeface="Calibri" panose="020F0502020204030204"/>
              <a:ea typeface="等线" panose="02010600030101010101" pitchFamily="2" charset="-122"/>
              <a:cs typeface="+mn-cs"/>
            </a:endParaRPr>
          </a:p>
        </p:txBody>
      </p:sp>
      <p:sp>
        <p:nvSpPr>
          <p:cNvPr id="27" name="文本框 26">
            <a:extLst>
              <a:ext uri="{FF2B5EF4-FFF2-40B4-BE49-F238E27FC236}">
                <a16:creationId xmlns:a16="http://schemas.microsoft.com/office/drawing/2014/main" id="{3051A67D-8A5F-4762-9F5F-DDDCF5C38802}"/>
              </a:ext>
            </a:extLst>
          </p:cNvPr>
          <p:cNvSpPr txBox="1"/>
          <p:nvPr/>
        </p:nvSpPr>
        <p:spPr>
          <a:xfrm rot="16200000">
            <a:off x="-209905" y="2281789"/>
            <a:ext cx="1226943" cy="151901"/>
          </a:xfrm>
          <a:prstGeom prst="rect">
            <a:avLst/>
          </a:prstGeom>
          <a:solidFill>
            <a:schemeClr val="bg1"/>
          </a:solidFill>
        </p:spPr>
        <p:txBody>
          <a:bodyPr wrap="square">
            <a:spAutoFit/>
          </a:bodyPr>
          <a:lstStyle/>
          <a:p>
            <a:pPr algn="ctr" defTabSz="442844" rtl="0"/>
            <a:r>
              <a:rPr lang="zh-CN" altLang="en-US" sz="387" b="1" kern="1200" dirty="0">
                <a:solidFill>
                  <a:prstClr val="black"/>
                </a:solidFill>
                <a:latin typeface="Calibri" panose="020F0502020204030204"/>
                <a:ea typeface="等线" panose="02010600030101010101" pitchFamily="2" charset="-122"/>
                <a:cs typeface="+mn-cs"/>
              </a:rPr>
              <a:t>死亡率的累积发生率 </a:t>
            </a:r>
            <a:r>
              <a:rPr lang="en-US" altLang="zh-CN" sz="387" b="1" kern="1200" dirty="0">
                <a:solidFill>
                  <a:prstClr val="black"/>
                </a:solidFill>
                <a:latin typeface="Calibri" panose="020F0502020204030204"/>
                <a:ea typeface="等线" panose="02010600030101010101" pitchFamily="2" charset="-122"/>
                <a:cs typeface="+mn-cs"/>
              </a:rPr>
              <a:t>(%)</a:t>
            </a:r>
            <a:endParaRPr lang="zh-CN" altLang="en-US" sz="387" b="1" kern="1200" dirty="0">
              <a:solidFill>
                <a:prstClr val="black"/>
              </a:solidFill>
              <a:latin typeface="Calibri" panose="020F0502020204030204"/>
              <a:ea typeface="等线" panose="02010600030101010101" pitchFamily="2" charset="-122"/>
              <a:cs typeface="+mn-cs"/>
            </a:endParaRPr>
          </a:p>
        </p:txBody>
      </p:sp>
      <p:sp>
        <p:nvSpPr>
          <p:cNvPr id="28" name="文本框 27">
            <a:extLst>
              <a:ext uri="{FF2B5EF4-FFF2-40B4-BE49-F238E27FC236}">
                <a16:creationId xmlns:a16="http://schemas.microsoft.com/office/drawing/2014/main" id="{2FEB4BC1-3F85-469F-A968-042ECB984191}"/>
              </a:ext>
            </a:extLst>
          </p:cNvPr>
          <p:cNvSpPr txBox="1"/>
          <p:nvPr/>
        </p:nvSpPr>
        <p:spPr>
          <a:xfrm>
            <a:off x="604199" y="2971211"/>
            <a:ext cx="1226943" cy="169277"/>
          </a:xfrm>
          <a:prstGeom prst="rect">
            <a:avLst/>
          </a:prstGeom>
          <a:solidFill>
            <a:schemeClr val="bg1"/>
          </a:solidFill>
        </p:spPr>
        <p:txBody>
          <a:bodyPr wrap="square">
            <a:spAutoFit/>
          </a:bodyPr>
          <a:lstStyle/>
          <a:p>
            <a:pPr algn="ctr" defTabSz="442844" rtl="0"/>
            <a:r>
              <a:rPr lang="zh-CN" altLang="en-US" sz="500" b="1" kern="1200" dirty="0">
                <a:solidFill>
                  <a:prstClr val="black"/>
                </a:solidFill>
                <a:latin typeface="Calibri" panose="020F0502020204030204"/>
                <a:ea typeface="等线" panose="02010600030101010101" pitchFamily="2" charset="-122"/>
                <a:cs typeface="+mn-cs"/>
              </a:rPr>
              <a:t>随访月数</a:t>
            </a:r>
          </a:p>
        </p:txBody>
      </p:sp>
      <p:pic>
        <p:nvPicPr>
          <p:cNvPr id="29" name="图片 28">
            <a:extLst>
              <a:ext uri="{FF2B5EF4-FFF2-40B4-BE49-F238E27FC236}">
                <a16:creationId xmlns:a16="http://schemas.microsoft.com/office/drawing/2014/main" id="{C19D045B-E0D4-4C87-A12E-D017521AAABF}"/>
              </a:ext>
            </a:extLst>
          </p:cNvPr>
          <p:cNvPicPr>
            <a:picLocks noChangeAspect="1"/>
          </p:cNvPicPr>
          <p:nvPr/>
        </p:nvPicPr>
        <p:blipFill rotWithShape="1">
          <a:blip r:embed="rId5"/>
          <a:srcRect l="7608" t="53596" r="4143" b="3042"/>
          <a:stretch/>
        </p:blipFill>
        <p:spPr>
          <a:xfrm>
            <a:off x="3161880" y="1716253"/>
            <a:ext cx="2400466" cy="1348594"/>
          </a:xfrm>
          <a:prstGeom prst="roundRect">
            <a:avLst>
              <a:gd name="adj" fmla="val 6433"/>
            </a:avLst>
          </a:prstGeom>
        </p:spPr>
      </p:pic>
      <p:sp>
        <p:nvSpPr>
          <p:cNvPr id="30" name="文本框 29">
            <a:extLst>
              <a:ext uri="{FF2B5EF4-FFF2-40B4-BE49-F238E27FC236}">
                <a16:creationId xmlns:a16="http://schemas.microsoft.com/office/drawing/2014/main" id="{23F73973-22A6-482E-BAAF-D16082A4BA6A}"/>
              </a:ext>
            </a:extLst>
          </p:cNvPr>
          <p:cNvSpPr txBox="1"/>
          <p:nvPr/>
        </p:nvSpPr>
        <p:spPr>
          <a:xfrm>
            <a:off x="4676218" y="1815846"/>
            <a:ext cx="908745" cy="211468"/>
          </a:xfrm>
          <a:prstGeom prst="rect">
            <a:avLst/>
          </a:prstGeom>
          <a:solidFill>
            <a:schemeClr val="bg1"/>
          </a:solidFill>
        </p:spPr>
        <p:txBody>
          <a:bodyPr wrap="square">
            <a:spAutoFit/>
          </a:bodyPr>
          <a:lstStyle/>
          <a:p>
            <a:pPr algn="l" defTabSz="442844" rtl="0"/>
            <a:r>
              <a:rPr lang="en-US" altLang="zh-CN" sz="387" kern="1200" dirty="0">
                <a:solidFill>
                  <a:srgbClr val="224D8C"/>
                </a:solidFill>
                <a:latin typeface="Calibri" panose="020F0502020204030204"/>
                <a:ea typeface="等线" panose="02010600030101010101" pitchFamily="2" charset="-122"/>
                <a:cs typeface="+mn-cs"/>
              </a:rPr>
              <a:t>GWTG-HF </a:t>
            </a:r>
            <a:r>
              <a:rPr lang="zh-CN" altLang="en-US" sz="387" kern="1200" dirty="0">
                <a:solidFill>
                  <a:srgbClr val="224D8C"/>
                </a:solidFill>
                <a:latin typeface="Calibri" panose="020F0502020204030204"/>
                <a:ea typeface="等线" panose="02010600030101010101" pitchFamily="2" charset="-122"/>
                <a:cs typeface="+mn-cs"/>
              </a:rPr>
              <a:t>中作为达格列净候选者</a:t>
            </a:r>
            <a:endParaRPr lang="en-US" altLang="zh-CN" sz="387" kern="1200" dirty="0">
              <a:solidFill>
                <a:srgbClr val="224D8C"/>
              </a:solidFill>
              <a:latin typeface="Calibri" panose="020F0502020204030204"/>
              <a:ea typeface="等线" panose="02010600030101010101" pitchFamily="2" charset="-122"/>
              <a:cs typeface="+mn-cs"/>
            </a:endParaRPr>
          </a:p>
          <a:p>
            <a:pPr algn="l" defTabSz="442844" rtl="0"/>
            <a:r>
              <a:rPr lang="zh-CN" altLang="en-US" sz="387" kern="1200" dirty="0">
                <a:solidFill>
                  <a:srgbClr val="224D8C"/>
                </a:solidFill>
                <a:latin typeface="Calibri" panose="020F0502020204030204"/>
                <a:ea typeface="等线" panose="02010600030101010101" pitchFamily="2" charset="-122"/>
                <a:cs typeface="+mn-cs"/>
              </a:rPr>
              <a:t>的医疗保险受益人</a:t>
            </a:r>
            <a:r>
              <a:rPr lang="en-US" altLang="zh-CN" sz="387" kern="1200" dirty="0">
                <a:solidFill>
                  <a:srgbClr val="224D8C"/>
                </a:solidFill>
                <a:latin typeface="Calibri" panose="020F0502020204030204"/>
                <a:ea typeface="等线" panose="02010600030101010101" pitchFamily="2" charset="-122"/>
                <a:cs typeface="+mn-cs"/>
              </a:rPr>
              <a:t>(n = 6,576)</a:t>
            </a:r>
            <a:endParaRPr lang="zh-CN" altLang="en-US" sz="387" kern="1200" dirty="0">
              <a:solidFill>
                <a:srgbClr val="224D8C"/>
              </a:solidFill>
              <a:latin typeface="Calibri"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E03CC9A1-36CB-4EE9-BF73-9CE3CD662DB7}"/>
              </a:ext>
            </a:extLst>
          </p:cNvPr>
          <p:cNvSpPr txBox="1"/>
          <p:nvPr/>
        </p:nvSpPr>
        <p:spPr>
          <a:xfrm>
            <a:off x="3331503" y="2983844"/>
            <a:ext cx="1226943" cy="151901"/>
          </a:xfrm>
          <a:prstGeom prst="rect">
            <a:avLst/>
          </a:prstGeom>
          <a:solidFill>
            <a:schemeClr val="bg1"/>
          </a:solidFill>
        </p:spPr>
        <p:txBody>
          <a:bodyPr wrap="square">
            <a:spAutoFit/>
          </a:bodyPr>
          <a:lstStyle/>
          <a:p>
            <a:pPr algn="ctr" defTabSz="442844" rtl="0"/>
            <a:r>
              <a:rPr lang="zh-CN" altLang="en-US" sz="387" b="1" kern="1200" dirty="0">
                <a:solidFill>
                  <a:prstClr val="black"/>
                </a:solidFill>
                <a:latin typeface="Calibri" panose="020F0502020204030204"/>
                <a:ea typeface="等线" panose="02010600030101010101" pitchFamily="2" charset="-122"/>
                <a:cs typeface="+mn-cs"/>
              </a:rPr>
              <a:t>随访月数</a:t>
            </a:r>
          </a:p>
        </p:txBody>
      </p:sp>
      <p:sp>
        <p:nvSpPr>
          <p:cNvPr id="32" name="文本框 31">
            <a:extLst>
              <a:ext uri="{FF2B5EF4-FFF2-40B4-BE49-F238E27FC236}">
                <a16:creationId xmlns:a16="http://schemas.microsoft.com/office/drawing/2014/main" id="{24D733C3-A8CB-4558-BAF0-02AAB1621B3D}"/>
              </a:ext>
            </a:extLst>
          </p:cNvPr>
          <p:cNvSpPr txBox="1"/>
          <p:nvPr/>
        </p:nvSpPr>
        <p:spPr>
          <a:xfrm>
            <a:off x="3331503" y="1779512"/>
            <a:ext cx="701807" cy="241348"/>
          </a:xfrm>
          <a:prstGeom prst="rect">
            <a:avLst/>
          </a:prstGeom>
          <a:solidFill>
            <a:schemeClr val="bg1"/>
          </a:solidFill>
        </p:spPr>
        <p:txBody>
          <a:bodyPr wrap="square">
            <a:spAutoFit/>
          </a:bodyPr>
          <a:lstStyle/>
          <a:p>
            <a:pPr algn="l" defTabSz="442844" rtl="0"/>
            <a:r>
              <a:rPr lang="zh-CN" altLang="en-US" sz="484" b="1" u="sng" kern="1200" dirty="0">
                <a:solidFill>
                  <a:prstClr val="black"/>
                </a:solidFill>
                <a:latin typeface="Calibri" panose="020F0502020204030204"/>
                <a:ea typeface="等线" panose="02010600030101010101" pitchFamily="2" charset="-122"/>
                <a:cs typeface="+mn-cs"/>
              </a:rPr>
              <a:t>达格列净对 </a:t>
            </a:r>
            <a:r>
              <a:rPr lang="en-US" altLang="zh-CN" sz="484" b="1" u="sng" kern="1200" dirty="0">
                <a:solidFill>
                  <a:prstClr val="black"/>
                </a:solidFill>
                <a:latin typeface="Calibri" panose="020F0502020204030204"/>
                <a:ea typeface="等线" panose="02010600030101010101" pitchFamily="2" charset="-122"/>
                <a:cs typeface="+mn-cs"/>
              </a:rPr>
              <a:t>HF </a:t>
            </a:r>
            <a:r>
              <a:rPr lang="zh-CN" altLang="en-US" sz="484" b="1" u="sng" kern="1200" dirty="0">
                <a:solidFill>
                  <a:prstClr val="black"/>
                </a:solidFill>
                <a:latin typeface="Calibri" panose="020F0502020204030204"/>
                <a:ea typeface="等线" panose="02010600030101010101" pitchFamily="2" charset="-122"/>
                <a:cs typeface="+mn-cs"/>
              </a:rPr>
              <a:t>再入院的模拟益处</a:t>
            </a:r>
          </a:p>
        </p:txBody>
      </p:sp>
      <p:sp>
        <p:nvSpPr>
          <p:cNvPr id="33" name="文本框 32">
            <a:extLst>
              <a:ext uri="{FF2B5EF4-FFF2-40B4-BE49-F238E27FC236}">
                <a16:creationId xmlns:a16="http://schemas.microsoft.com/office/drawing/2014/main" id="{89D4F043-77CF-4F3B-94E5-78D546AD30B9}"/>
              </a:ext>
            </a:extLst>
          </p:cNvPr>
          <p:cNvSpPr txBox="1"/>
          <p:nvPr/>
        </p:nvSpPr>
        <p:spPr>
          <a:xfrm>
            <a:off x="4682144" y="2568095"/>
            <a:ext cx="843706" cy="211468"/>
          </a:xfrm>
          <a:prstGeom prst="rect">
            <a:avLst/>
          </a:prstGeom>
          <a:solidFill>
            <a:schemeClr val="bg1"/>
          </a:solidFill>
        </p:spPr>
        <p:txBody>
          <a:bodyPr wrap="square">
            <a:spAutoFit/>
          </a:bodyPr>
          <a:lstStyle/>
          <a:p>
            <a:pPr algn="l" defTabSz="442844" rtl="0"/>
            <a:r>
              <a:rPr lang="en-US" altLang="zh-CN" sz="387" b="1" kern="1200" dirty="0">
                <a:solidFill>
                  <a:srgbClr val="4C586D"/>
                </a:solidFill>
                <a:latin typeface="Calibri" panose="020F0502020204030204"/>
                <a:ea typeface="等线" panose="02010600030101010101" pitchFamily="2" charset="-122"/>
                <a:cs typeface="+mn-cs"/>
              </a:rPr>
              <a:t>DAPA-HF </a:t>
            </a:r>
            <a:r>
              <a:rPr lang="zh-CN" altLang="en-US" sz="387" b="1" kern="1200" dirty="0">
                <a:solidFill>
                  <a:srgbClr val="4C586D"/>
                </a:solidFill>
                <a:latin typeface="Calibri" panose="020F0502020204030204"/>
                <a:ea typeface="等线" panose="02010600030101010101" pitchFamily="2" charset="-122"/>
                <a:cs typeface="+mn-cs"/>
              </a:rPr>
              <a:t>试验安慰剂臂</a:t>
            </a:r>
            <a:r>
              <a:rPr lang="en-US" altLang="zh-CN" sz="387" b="1" kern="1200" dirty="0">
                <a:solidFill>
                  <a:srgbClr val="4C586D"/>
                </a:solidFill>
                <a:latin typeface="Calibri" panose="020F0502020204030204"/>
                <a:ea typeface="等线" panose="02010600030101010101" pitchFamily="2" charset="-122"/>
                <a:cs typeface="+mn-cs"/>
              </a:rPr>
              <a:t>(n=2,371)</a:t>
            </a:r>
            <a:endParaRPr lang="zh-CN" altLang="en-US" sz="387" b="1" kern="1200" dirty="0">
              <a:solidFill>
                <a:srgbClr val="4C586D"/>
              </a:solidFill>
              <a:latin typeface="Calibri" panose="020F0502020204030204"/>
              <a:ea typeface="等线" panose="02010600030101010101" pitchFamily="2" charset="-122"/>
              <a:cs typeface="+mn-cs"/>
            </a:endParaRPr>
          </a:p>
        </p:txBody>
      </p:sp>
      <p:sp>
        <p:nvSpPr>
          <p:cNvPr id="34" name="文本框 33">
            <a:extLst>
              <a:ext uri="{FF2B5EF4-FFF2-40B4-BE49-F238E27FC236}">
                <a16:creationId xmlns:a16="http://schemas.microsoft.com/office/drawing/2014/main" id="{5C401D2A-A87D-4696-A752-E2456DD8B8E3}"/>
              </a:ext>
            </a:extLst>
          </p:cNvPr>
          <p:cNvSpPr txBox="1"/>
          <p:nvPr/>
        </p:nvSpPr>
        <p:spPr>
          <a:xfrm>
            <a:off x="4708737" y="2052850"/>
            <a:ext cx="843706" cy="330603"/>
          </a:xfrm>
          <a:prstGeom prst="rect">
            <a:avLst/>
          </a:prstGeom>
          <a:solidFill>
            <a:schemeClr val="bg1"/>
          </a:solidFill>
        </p:spPr>
        <p:txBody>
          <a:bodyPr wrap="square">
            <a:spAutoFit/>
          </a:bodyPr>
          <a:lstStyle/>
          <a:p>
            <a:pPr algn="l" defTabSz="442844" rtl="0"/>
            <a:r>
              <a:rPr lang="zh-CN" altLang="en-US" sz="387" kern="1200" dirty="0">
                <a:solidFill>
                  <a:srgbClr val="69A7A4"/>
                </a:solidFill>
                <a:latin typeface="Calibri" panose="020F0502020204030204"/>
                <a:ea typeface="等线" panose="02010600030101010101" pitchFamily="2" charset="-122"/>
                <a:cs typeface="+mn-cs"/>
              </a:rPr>
              <a:t>预计使用达格列净可降低 </a:t>
            </a:r>
            <a:r>
              <a:rPr lang="en-US" altLang="zh-CN" sz="387" kern="1200" dirty="0">
                <a:solidFill>
                  <a:srgbClr val="69A7A4"/>
                </a:solidFill>
                <a:latin typeface="Calibri" panose="020F0502020204030204"/>
                <a:ea typeface="等线" panose="02010600030101010101" pitchFamily="2" charset="-122"/>
                <a:cs typeface="+mn-cs"/>
              </a:rPr>
              <a:t>9%(5-12%)</a:t>
            </a:r>
            <a:r>
              <a:rPr lang="zh-CN" altLang="en-US" sz="387" kern="1200" dirty="0">
                <a:solidFill>
                  <a:srgbClr val="69A7A4"/>
                </a:solidFill>
                <a:latin typeface="Calibri" panose="020F0502020204030204"/>
                <a:ea typeface="等线" panose="02010600030101010101" pitchFamily="2" charset="-122"/>
                <a:cs typeface="+mn-cs"/>
              </a:rPr>
              <a:t>绝对风险</a:t>
            </a:r>
            <a:r>
              <a:rPr lang="en-US" altLang="zh-CN" sz="387" kern="1200" dirty="0">
                <a:solidFill>
                  <a:srgbClr val="69A7A4"/>
                </a:solidFill>
                <a:latin typeface="Calibri" panose="020F0502020204030204"/>
                <a:ea typeface="等线" panose="02010600030101010101" pitchFamily="2" charset="-122"/>
                <a:cs typeface="+mn-cs"/>
              </a:rPr>
              <a:t>(</a:t>
            </a:r>
            <a:r>
              <a:rPr lang="zh-CN" altLang="en-US" sz="387" kern="1200" dirty="0">
                <a:solidFill>
                  <a:srgbClr val="69A7A4"/>
                </a:solidFill>
                <a:latin typeface="Calibri" panose="020F0502020204030204"/>
                <a:ea typeface="等线" panose="02010600030101010101" pitchFamily="2" charset="-122"/>
                <a:cs typeface="+mn-cs"/>
              </a:rPr>
              <a:t>如果将 </a:t>
            </a:r>
            <a:r>
              <a:rPr lang="en-US" altLang="zh-CN" sz="387" kern="1200" dirty="0">
                <a:solidFill>
                  <a:srgbClr val="69A7A4"/>
                </a:solidFill>
                <a:latin typeface="Calibri" panose="020F0502020204030204"/>
                <a:ea typeface="等线" panose="02010600030101010101" pitchFamily="2" charset="-122"/>
                <a:cs typeface="+mn-cs"/>
              </a:rPr>
              <a:t>DAPA-HF </a:t>
            </a:r>
            <a:r>
              <a:rPr lang="zh-CN" altLang="en-US" sz="387" kern="1200" dirty="0">
                <a:solidFill>
                  <a:srgbClr val="69A7A4"/>
                </a:solidFill>
                <a:latin typeface="Calibri" panose="020F0502020204030204"/>
                <a:ea typeface="等线" panose="02010600030101010101" pitchFamily="2" charset="-122"/>
                <a:cs typeface="+mn-cs"/>
              </a:rPr>
              <a:t>中的效应量转化为住院医疗保险人群的临床实践</a:t>
            </a:r>
            <a:r>
              <a:rPr lang="en-US" altLang="zh-CN" sz="387" kern="1200" dirty="0">
                <a:solidFill>
                  <a:srgbClr val="69A7A4"/>
                </a:solidFill>
                <a:latin typeface="Calibri" panose="020F0502020204030204"/>
                <a:ea typeface="等线" panose="02010600030101010101" pitchFamily="2" charset="-122"/>
                <a:cs typeface="+mn-cs"/>
              </a:rPr>
              <a:t>)</a:t>
            </a:r>
            <a:endParaRPr lang="zh-CN" altLang="en-US" sz="387" kern="1200" dirty="0">
              <a:solidFill>
                <a:srgbClr val="69A7A4"/>
              </a:solidFill>
              <a:latin typeface="Calibri" panose="020F0502020204030204"/>
              <a:ea typeface="等线" panose="02010600030101010101" pitchFamily="2" charset="-122"/>
              <a:cs typeface="+mn-cs"/>
            </a:endParaRPr>
          </a:p>
        </p:txBody>
      </p:sp>
      <p:sp>
        <p:nvSpPr>
          <p:cNvPr id="35" name="文本框 34">
            <a:extLst>
              <a:ext uri="{FF2B5EF4-FFF2-40B4-BE49-F238E27FC236}">
                <a16:creationId xmlns:a16="http://schemas.microsoft.com/office/drawing/2014/main" id="{76911C2B-8B55-45E2-8FDB-E53FBD62D292}"/>
              </a:ext>
            </a:extLst>
          </p:cNvPr>
          <p:cNvSpPr txBox="1"/>
          <p:nvPr/>
        </p:nvSpPr>
        <p:spPr>
          <a:xfrm rot="16200000">
            <a:off x="2500988" y="2224840"/>
            <a:ext cx="1348594" cy="151901"/>
          </a:xfrm>
          <a:prstGeom prst="rect">
            <a:avLst/>
          </a:prstGeom>
          <a:solidFill>
            <a:schemeClr val="bg1"/>
          </a:solidFill>
        </p:spPr>
        <p:txBody>
          <a:bodyPr wrap="square">
            <a:spAutoFit/>
          </a:bodyPr>
          <a:lstStyle/>
          <a:p>
            <a:pPr algn="ctr" defTabSz="442844" rtl="0"/>
            <a:r>
              <a:rPr lang="zh-CN" altLang="en-US" sz="387" b="1" kern="1200" dirty="0">
                <a:solidFill>
                  <a:prstClr val="black"/>
                </a:solidFill>
                <a:latin typeface="Calibri" panose="020F0502020204030204"/>
                <a:ea typeface="等线" panose="02010600030101010101" pitchFamily="2" charset="-122"/>
                <a:cs typeface="+mn-cs"/>
              </a:rPr>
              <a:t>心衰住院累计发生率 </a:t>
            </a:r>
            <a:r>
              <a:rPr lang="en-US" altLang="zh-CN" sz="387" b="1" kern="1200" dirty="0">
                <a:solidFill>
                  <a:prstClr val="black"/>
                </a:solidFill>
                <a:latin typeface="Calibri" panose="020F0502020204030204"/>
                <a:ea typeface="等线" panose="02010600030101010101" pitchFamily="2" charset="-122"/>
                <a:cs typeface="+mn-cs"/>
              </a:rPr>
              <a:t>(%)</a:t>
            </a:r>
            <a:endParaRPr lang="zh-CN" altLang="en-US" sz="387" b="1" kern="1200" dirty="0">
              <a:solidFill>
                <a:prstClr val="black"/>
              </a:solidFill>
              <a:latin typeface="Calibri" panose="020F0502020204030204"/>
              <a:ea typeface="等线" panose="02010600030101010101" pitchFamily="2" charset="-122"/>
              <a:cs typeface="+mn-cs"/>
            </a:endParaRPr>
          </a:p>
        </p:txBody>
      </p:sp>
      <p:grpSp>
        <p:nvGrpSpPr>
          <p:cNvPr id="36" name="组合 35">
            <a:extLst>
              <a:ext uri="{FF2B5EF4-FFF2-40B4-BE49-F238E27FC236}">
                <a16:creationId xmlns:a16="http://schemas.microsoft.com/office/drawing/2014/main" id="{B86F6E8E-5DDE-4820-BA7B-10CA2659347F}"/>
              </a:ext>
            </a:extLst>
          </p:cNvPr>
          <p:cNvGrpSpPr/>
          <p:nvPr/>
        </p:nvGrpSpPr>
        <p:grpSpPr>
          <a:xfrm>
            <a:off x="-20056" y="578301"/>
            <a:ext cx="878180" cy="300980"/>
            <a:chOff x="-36013" y="1249477"/>
            <a:chExt cx="1631144" cy="621526"/>
          </a:xfrm>
        </p:grpSpPr>
        <p:sp>
          <p:nvSpPr>
            <p:cNvPr id="37" name="矩形: 折角 36">
              <a:extLst>
                <a:ext uri="{FF2B5EF4-FFF2-40B4-BE49-F238E27FC236}">
                  <a16:creationId xmlns:a16="http://schemas.microsoft.com/office/drawing/2014/main" id="{2D343041-E359-4B9E-9A5B-B10E49AB7348}"/>
                </a:ext>
              </a:extLst>
            </p:cNvPr>
            <p:cNvSpPr/>
            <p:nvPr/>
          </p:nvSpPr>
          <p:spPr>
            <a:xfrm>
              <a:off x="0" y="1292086"/>
              <a:ext cx="1445342" cy="527903"/>
            </a:xfrm>
            <a:prstGeom prst="foldedCorner">
              <a:avLst>
                <a:gd name="adj" fmla="val 50000"/>
              </a:avLst>
            </a:prstGeom>
            <a:solidFill>
              <a:srgbClr val="7F134C">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2844" rtl="0"/>
              <a:endParaRPr lang="en-US" sz="872" kern="1200" dirty="0">
                <a:solidFill>
                  <a:prstClr val="white"/>
                </a:solidFill>
                <a:latin typeface="Calibri" panose="020F0502020204030204"/>
              </a:endParaRPr>
            </a:p>
          </p:txBody>
        </p:sp>
        <p:sp>
          <p:nvSpPr>
            <p:cNvPr id="38" name="文本框 37">
              <a:extLst>
                <a:ext uri="{FF2B5EF4-FFF2-40B4-BE49-F238E27FC236}">
                  <a16:creationId xmlns:a16="http://schemas.microsoft.com/office/drawing/2014/main" id="{1AD1A9BA-7B3B-4043-8F2F-A993FA86B68C}"/>
                </a:ext>
              </a:extLst>
            </p:cNvPr>
            <p:cNvSpPr txBox="1"/>
            <p:nvPr/>
          </p:nvSpPr>
          <p:spPr>
            <a:xfrm>
              <a:off x="-36013" y="1249477"/>
              <a:ext cx="1631144" cy="621526"/>
            </a:xfrm>
            <a:prstGeom prst="rect">
              <a:avLst/>
            </a:prstGeom>
            <a:noFill/>
          </p:spPr>
          <p:txBody>
            <a:bodyPr wrap="square" rtlCol="0">
              <a:spAutoFit/>
            </a:bodyPr>
            <a:lstStyle/>
            <a:p>
              <a:pPr algn="l" defTabSz="442844" rtl="0"/>
              <a:r>
                <a:rPr lang="zh-CN" altLang="en-US" sz="678" b="1" kern="1200" dirty="0">
                  <a:solidFill>
                    <a:prstClr val="white"/>
                  </a:solidFill>
                  <a:latin typeface="Calibri" panose="020F0502020204030204"/>
                  <a:ea typeface="等线" panose="02010600030101010101" pitchFamily="2" charset="-122"/>
                  <a:cs typeface="+mn-cs"/>
                </a:rPr>
                <a:t>早期启用</a:t>
              </a:r>
              <a:r>
                <a:rPr lang="en-US" altLang="zh-CN" sz="678" b="1" kern="1200" dirty="0">
                  <a:solidFill>
                    <a:prstClr val="white"/>
                  </a:solidFill>
                  <a:latin typeface="Calibri" panose="020F0502020204030204"/>
                  <a:ea typeface="等线" panose="02010600030101010101" pitchFamily="2" charset="-122"/>
                  <a:cs typeface="+mn-cs"/>
                </a:rPr>
                <a:t>SGLT2i</a:t>
              </a:r>
            </a:p>
            <a:p>
              <a:pPr algn="l" defTabSz="442844" rtl="0"/>
              <a:r>
                <a:rPr lang="zh-CN" altLang="en-US" sz="678" b="1" kern="1200" dirty="0">
                  <a:solidFill>
                    <a:prstClr val="white"/>
                  </a:solidFill>
                  <a:latin typeface="Calibri" panose="020F0502020204030204"/>
                  <a:ea typeface="等线" panose="02010600030101010101" pitchFamily="2" charset="-122"/>
                  <a:cs typeface="+mn-cs"/>
                </a:rPr>
                <a:t>获益更优</a:t>
              </a:r>
              <a:endParaRPr lang="en-US" altLang="zh-CN" sz="678" b="1" kern="1200" dirty="0">
                <a:solidFill>
                  <a:prstClr val="white"/>
                </a:solidFill>
                <a:latin typeface="Calibri" panose="020F0502020204030204"/>
                <a:ea typeface="等线" panose="02010600030101010101" pitchFamily="2" charset="-122"/>
                <a:cs typeface="+mn-cs"/>
              </a:endParaRPr>
            </a:p>
          </p:txBody>
        </p:sp>
      </p:grpSp>
    </p:spTree>
    <p:extLst>
      <p:ext uri="{BB962C8B-B14F-4D97-AF65-F5344CB8AC3E}">
        <p14:creationId xmlns:p14="http://schemas.microsoft.com/office/powerpoint/2010/main" val="3252177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1513269"/>
            <a:ext cx="740727" cy="487743"/>
            <a:chOff x="725424" y="1513269"/>
            <a:chExt cx="740727" cy="487743"/>
          </a:xfrm>
        </p:grpSpPr>
        <p:pic>
          <p:nvPicPr>
            <p:cNvPr id="4" name="object 4"/>
            <p:cNvPicPr/>
            <p:nvPr/>
          </p:nvPicPr>
          <p:blipFill>
            <a:blip r:embed="rId2" cstate="print"/>
            <a:stretch>
              <a:fillRect/>
            </a:stretch>
          </p:blipFill>
          <p:spPr>
            <a:xfrm>
              <a:off x="766572" y="1513269"/>
              <a:ext cx="699579" cy="224091"/>
            </a:xfrm>
            <a:prstGeom prst="rect">
              <a:avLst/>
            </a:prstGeom>
          </p:spPr>
        </p:pic>
        <p:pic>
          <p:nvPicPr>
            <p:cNvPr id="5" name="object 5"/>
            <p:cNvPicPr/>
            <p:nvPr/>
          </p:nvPicPr>
          <p:blipFill>
            <a:blip r:embed="rId3" cstate="print"/>
            <a:stretch>
              <a:fillRect/>
            </a:stretch>
          </p:blipFill>
          <p:spPr>
            <a:xfrm>
              <a:off x="783336" y="1780032"/>
              <a:ext cx="640841" cy="81533"/>
            </a:xfrm>
            <a:prstGeom prst="rect">
              <a:avLst/>
            </a:prstGeom>
          </p:spPr>
        </p:pic>
        <p:pic>
          <p:nvPicPr>
            <p:cNvPr id="6" name="object 6"/>
            <p:cNvPicPr/>
            <p:nvPr/>
          </p:nvPicPr>
          <p:blipFill>
            <a:blip r:embed="rId4" cstate="print"/>
            <a:stretch>
              <a:fillRect/>
            </a:stretch>
          </p:blipFill>
          <p:spPr>
            <a:xfrm>
              <a:off x="725424" y="1988821"/>
              <a:ext cx="257556" cy="12191"/>
            </a:xfrm>
            <a:prstGeom prst="rect">
              <a:avLst/>
            </a:prstGeom>
          </p:spPr>
        </p:pic>
      </p:grpSp>
      <p:sp>
        <p:nvSpPr>
          <p:cNvPr id="8" name="object 8"/>
          <p:cNvSpPr txBox="1"/>
          <p:nvPr/>
        </p:nvSpPr>
        <p:spPr>
          <a:xfrm>
            <a:off x="2266950" y="703102"/>
            <a:ext cx="3114167" cy="1945404"/>
          </a:xfrm>
          <a:prstGeom prst="rect">
            <a:avLst/>
          </a:prstGeom>
        </p:spPr>
        <p:txBody>
          <a:bodyPr vert="horz" wrap="square" lIns="0" tIns="16510" rIns="0" bIns="0" rtlCol="0">
            <a:spAutoFit/>
          </a:bodyPr>
          <a:lstStyle/>
          <a:p>
            <a:pPr marL="12700" algn="just">
              <a:lnSpc>
                <a:spcPct val="100000"/>
              </a:lnSpc>
              <a:spcBef>
                <a:spcPts val="130"/>
              </a:spcBef>
            </a:pPr>
            <a:r>
              <a:rPr sz="800" b="1" dirty="0" err="1">
                <a:latin typeface="微软雅黑" panose="020B0503020204020204" pitchFamily="34" charset="-122"/>
                <a:ea typeface="微软雅黑" panose="020B0503020204020204" pitchFamily="34" charset="-122"/>
                <a:cs typeface="微软雅黑"/>
              </a:rPr>
              <a:t>创新点</a:t>
            </a:r>
            <a:r>
              <a:rPr lang="zh-CN" altLang="en-US" sz="800" b="1" dirty="0">
                <a:latin typeface="微软雅黑" panose="020B0503020204020204" pitchFamily="34" charset="-122"/>
                <a:ea typeface="微软雅黑" panose="020B0503020204020204" pitchFamily="34" charset="-122"/>
                <a:cs typeface="微软雅黑"/>
              </a:rPr>
              <a:t>：</a:t>
            </a:r>
            <a:r>
              <a:rPr lang="zh-CN" altLang="en-US" sz="800" dirty="0">
                <a:latin typeface="微软雅黑" panose="020B0503020204020204" pitchFamily="34" charset="-122"/>
                <a:ea typeface="微软雅黑" panose="020B0503020204020204" pitchFamily="34" charset="-122"/>
                <a:cs typeface="微软雅黑"/>
              </a:rPr>
              <a:t>达格列净是每日口服一次的、选择性钠</a:t>
            </a:r>
            <a:r>
              <a:rPr lang="en-US" altLang="zh-CN" sz="800" dirty="0">
                <a:latin typeface="微软雅黑" panose="020B0503020204020204" pitchFamily="34" charset="-122"/>
                <a:ea typeface="微软雅黑" panose="020B0503020204020204" pitchFamily="34" charset="-122"/>
                <a:cs typeface="微软雅黑"/>
              </a:rPr>
              <a:t>-</a:t>
            </a:r>
            <a:r>
              <a:rPr lang="zh-CN" altLang="en-US" sz="800" dirty="0">
                <a:latin typeface="微软雅黑" panose="020B0503020204020204" pitchFamily="34" charset="-122"/>
                <a:ea typeface="微软雅黑" panose="020B0503020204020204" pitchFamily="34" charset="-122"/>
                <a:cs typeface="微软雅黑"/>
              </a:rPr>
              <a:t>葡萄糖协同转运蛋白（</a:t>
            </a:r>
            <a:r>
              <a:rPr lang="en-US" altLang="zh-CN" sz="800" dirty="0">
                <a:latin typeface="微软雅黑" panose="020B0503020204020204" pitchFamily="34" charset="-122"/>
                <a:ea typeface="微软雅黑" panose="020B0503020204020204" pitchFamily="34" charset="-122"/>
                <a:cs typeface="微软雅黑"/>
              </a:rPr>
              <a:t>SGLT2</a:t>
            </a:r>
            <a:r>
              <a:rPr lang="zh-CN" altLang="en-US" sz="800" dirty="0">
                <a:latin typeface="微软雅黑" panose="020B0503020204020204" pitchFamily="34" charset="-122"/>
                <a:ea typeface="微软雅黑" panose="020B0503020204020204" pitchFamily="34" charset="-122"/>
                <a:cs typeface="微软雅黑"/>
              </a:rPr>
              <a:t>）抑制剂，可独立于胰岛素发挥作用，与传统口服降糖药不同，在肾脏中选择性抑制</a:t>
            </a:r>
            <a:r>
              <a:rPr lang="en-US" altLang="zh-CN" sz="800" dirty="0">
                <a:latin typeface="微软雅黑" panose="020B0503020204020204" pitchFamily="34" charset="-122"/>
                <a:ea typeface="微软雅黑" panose="020B0503020204020204" pitchFamily="34" charset="-122"/>
                <a:cs typeface="微软雅黑"/>
              </a:rPr>
              <a:t>SGLT2</a:t>
            </a:r>
            <a:r>
              <a:rPr lang="zh-CN" altLang="en-US" sz="800" dirty="0">
                <a:latin typeface="微软雅黑" panose="020B0503020204020204" pitchFamily="34" charset="-122"/>
                <a:ea typeface="微软雅黑" panose="020B0503020204020204" pitchFamily="34" charset="-122"/>
                <a:cs typeface="微软雅黑"/>
              </a:rPr>
              <a:t>，帮助患者从尿液中排出多余的葡萄糖，缓解体内高糖状态，将多余能量排除体外，心肾双护。</a:t>
            </a:r>
            <a:endParaRPr lang="en-US" altLang="zh-CN" sz="800" dirty="0">
              <a:latin typeface="微软雅黑" panose="020B0503020204020204" pitchFamily="34" charset="-122"/>
              <a:ea typeface="微软雅黑" panose="020B0503020204020204" pitchFamily="34" charset="-122"/>
              <a:cs typeface="微软雅黑"/>
            </a:endParaRPr>
          </a:p>
          <a:p>
            <a:pPr marL="12700" algn="just">
              <a:lnSpc>
                <a:spcPct val="100000"/>
              </a:lnSpc>
              <a:spcBef>
                <a:spcPts val="130"/>
              </a:spcBef>
            </a:pPr>
            <a:endParaRPr lang="zh-CN" altLang="en-US" sz="800" dirty="0">
              <a:latin typeface="微软雅黑" panose="020B0503020204020204" pitchFamily="34" charset="-122"/>
              <a:ea typeface="微软雅黑" panose="020B0503020204020204" pitchFamily="34" charset="-122"/>
              <a:cs typeface="微软雅黑"/>
            </a:endParaRPr>
          </a:p>
          <a:p>
            <a:pPr marL="12700" algn="just">
              <a:spcBef>
                <a:spcPts val="130"/>
              </a:spcBef>
            </a:pPr>
            <a:r>
              <a:rPr lang="zh-CN" altLang="en-US" sz="800" b="1" dirty="0">
                <a:latin typeface="微软雅黑" panose="020B0503020204020204" pitchFamily="34" charset="-122"/>
                <a:ea typeface="微软雅黑" panose="020B0503020204020204" pitchFamily="34" charset="-122"/>
                <a:cs typeface="微软雅黑"/>
              </a:rPr>
              <a:t>该创新带来的疗效或安全性方面的优势</a:t>
            </a:r>
            <a:r>
              <a:rPr lang="en-US" altLang="zh-CN" sz="800" b="1" dirty="0">
                <a:latin typeface="微软雅黑" panose="020B0503020204020204" pitchFamily="34" charset="-122"/>
                <a:ea typeface="微软雅黑" panose="020B0503020204020204" pitchFamily="34" charset="-122"/>
                <a:cs typeface="微软雅黑"/>
              </a:rPr>
              <a:t>*</a:t>
            </a:r>
            <a:r>
              <a:rPr lang="zh-CN" altLang="en-US" sz="800" b="1" dirty="0">
                <a:latin typeface="微软雅黑" panose="020B0503020204020204" pitchFamily="34" charset="-122"/>
                <a:ea typeface="微软雅黑" panose="020B0503020204020204" pitchFamily="34" charset="-122"/>
                <a:cs typeface="微软雅黑"/>
              </a:rPr>
              <a:t>：</a:t>
            </a:r>
          </a:p>
          <a:p>
            <a:pPr marL="12700" algn="just">
              <a:lnSpc>
                <a:spcPct val="100000"/>
              </a:lnSpc>
              <a:spcBef>
                <a:spcPts val="130"/>
              </a:spcBef>
            </a:pPr>
            <a:r>
              <a:rPr lang="zh-CN" altLang="en-US" sz="800" dirty="0">
                <a:latin typeface="微软雅黑" panose="020B0503020204020204" pitchFamily="34" charset="-122"/>
                <a:ea typeface="微软雅黑" panose="020B0503020204020204" pitchFamily="34" charset="-122"/>
                <a:cs typeface="微软雅黑"/>
              </a:rPr>
              <a:t>安达唐用于</a:t>
            </a:r>
            <a:r>
              <a:rPr lang="en-US" altLang="zh-CN" sz="800" dirty="0">
                <a:latin typeface="微软雅黑" panose="020B0503020204020204" pitchFamily="34" charset="-122"/>
                <a:ea typeface="微软雅黑" panose="020B0503020204020204" pitchFamily="34" charset="-122"/>
                <a:cs typeface="微软雅黑"/>
              </a:rPr>
              <a:t>2</a:t>
            </a:r>
            <a:r>
              <a:rPr lang="zh-CN" altLang="en-US" sz="800" dirty="0">
                <a:latin typeface="微软雅黑" panose="020B0503020204020204" pitchFamily="34" charset="-122"/>
                <a:ea typeface="微软雅黑" panose="020B0503020204020204" pitchFamily="34" charset="-122"/>
                <a:cs typeface="微软雅黑"/>
              </a:rPr>
              <a:t>型糖尿病和</a:t>
            </a:r>
            <a:r>
              <a:rPr lang="en-US" altLang="zh-CN" sz="800" dirty="0" err="1">
                <a:latin typeface="微软雅黑" panose="020B0503020204020204" pitchFamily="34" charset="-122"/>
                <a:ea typeface="微软雅黑" panose="020B0503020204020204" pitchFamily="34" charset="-122"/>
                <a:cs typeface="微软雅黑"/>
              </a:rPr>
              <a:t>HFrEF</a:t>
            </a:r>
            <a:r>
              <a:rPr lang="zh-CN" altLang="en-US" sz="800" dirty="0">
                <a:latin typeface="微软雅黑" panose="020B0503020204020204" pitchFamily="34" charset="-122"/>
                <a:ea typeface="微软雅黑" panose="020B0503020204020204" pitchFamily="34" charset="-122"/>
                <a:cs typeface="微软雅黑"/>
              </a:rPr>
              <a:t>患者</a:t>
            </a:r>
            <a:r>
              <a:rPr lang="zh-CN" altLang="en-US" sz="800">
                <a:latin typeface="微软雅黑" panose="020B0503020204020204" pitchFamily="34" charset="-122"/>
                <a:ea typeface="微软雅黑" panose="020B0503020204020204" pitchFamily="34" charset="-122"/>
                <a:cs typeface="微软雅黑"/>
              </a:rPr>
              <a:t>，可改善</a:t>
            </a:r>
            <a:r>
              <a:rPr lang="zh-CN" altLang="en-US" sz="800" dirty="0">
                <a:latin typeface="微软雅黑" panose="020B0503020204020204" pitchFamily="34" charset="-122"/>
                <a:ea typeface="微软雅黑" panose="020B0503020204020204" pitchFamily="34" charset="-122"/>
                <a:cs typeface="微软雅黑"/>
              </a:rPr>
              <a:t>心衰症状，兼具减重、降压、心血管及肾脏保护及排水作用，</a:t>
            </a:r>
            <a:r>
              <a:rPr lang="en-US" altLang="zh-CN" sz="800" dirty="0">
                <a:latin typeface="微软雅黑" panose="020B0503020204020204" pitchFamily="34" charset="-122"/>
                <a:ea typeface="微软雅黑" panose="020B0503020204020204" pitchFamily="34" charset="-122"/>
                <a:cs typeface="微软雅黑"/>
              </a:rPr>
              <a:t>10mg</a:t>
            </a:r>
            <a:r>
              <a:rPr lang="zh-CN" altLang="en-US" sz="800" dirty="0">
                <a:latin typeface="微软雅黑" panose="020B0503020204020204" pitchFamily="34" charset="-122"/>
                <a:ea typeface="微软雅黑" panose="020B0503020204020204" pitchFamily="34" charset="-122"/>
                <a:cs typeface="微软雅黑"/>
              </a:rPr>
              <a:t>每日一次，无需随餐服用，避免错服漏服。肝功不全、轻度肾功不全无需调整剂量；老年患者无需按年龄调整剂量，特殊人群用药依从性高。</a:t>
            </a:r>
            <a:endParaRPr lang="en-US" altLang="zh-CN" sz="800" dirty="0">
              <a:latin typeface="微软雅黑" panose="020B0503020204020204" pitchFamily="34" charset="-122"/>
              <a:ea typeface="微软雅黑" panose="020B0503020204020204" pitchFamily="34" charset="-122"/>
              <a:cs typeface="微软雅黑"/>
            </a:endParaRPr>
          </a:p>
          <a:p>
            <a:pPr marL="12700" algn="just">
              <a:lnSpc>
                <a:spcPct val="100000"/>
              </a:lnSpc>
              <a:spcBef>
                <a:spcPts val="130"/>
              </a:spcBef>
            </a:pPr>
            <a:endParaRPr sz="800" dirty="0">
              <a:latin typeface="微软雅黑" panose="020B0503020204020204" pitchFamily="34" charset="-122"/>
              <a:ea typeface="微软雅黑" panose="020B0503020204020204" pitchFamily="34" charset="-122"/>
              <a:cs typeface="微软雅黑"/>
            </a:endParaRPr>
          </a:p>
          <a:p>
            <a:pPr marL="12700">
              <a:lnSpc>
                <a:spcPct val="100000"/>
              </a:lnSpc>
              <a:spcBef>
                <a:spcPts val="420"/>
              </a:spcBef>
            </a:pPr>
            <a:r>
              <a:rPr lang="zh-CN" altLang="en-US" sz="800" b="1" dirty="0">
                <a:latin typeface="微软雅黑" panose="020B0503020204020204" pitchFamily="34" charset="-122"/>
                <a:ea typeface="微软雅黑" panose="020B0503020204020204" pitchFamily="34" charset="-122"/>
                <a:cs typeface="微软雅黑"/>
              </a:rPr>
              <a:t>是否为国家“重大新药创制”科技重大专项支持上市药品：</a:t>
            </a:r>
            <a:r>
              <a:rPr lang="zh-CN" altLang="en-US" sz="800" b="1" dirty="0">
                <a:solidFill>
                  <a:srgbClr val="0070C0"/>
                </a:solidFill>
              </a:rPr>
              <a:t>否</a:t>
            </a:r>
            <a:endParaRPr lang="en-US" altLang="zh-CN" sz="800" b="1" dirty="0">
              <a:solidFill>
                <a:srgbClr val="0070C0"/>
              </a:solidFill>
            </a:endParaRPr>
          </a:p>
          <a:p>
            <a:pPr marL="12700">
              <a:lnSpc>
                <a:spcPct val="100000"/>
              </a:lnSpc>
              <a:spcBef>
                <a:spcPts val="420"/>
              </a:spcBef>
            </a:pPr>
            <a:endParaRPr lang="en-US" altLang="zh-CN" sz="800" dirty="0">
              <a:latin typeface="微软雅黑" panose="020B0503020204020204" pitchFamily="34" charset="-122"/>
              <a:ea typeface="微软雅黑" panose="020B0503020204020204" pitchFamily="34" charset="-122"/>
              <a:cs typeface="微软雅黑"/>
            </a:endParaRPr>
          </a:p>
          <a:p>
            <a:pPr marL="12700">
              <a:lnSpc>
                <a:spcPct val="100000"/>
              </a:lnSpc>
              <a:spcBef>
                <a:spcPts val="420"/>
              </a:spcBef>
            </a:pPr>
            <a:r>
              <a:rPr lang="zh-CN" altLang="en-US" sz="800" b="1" dirty="0">
                <a:latin typeface="微软雅黑" panose="020B0503020204020204" pitchFamily="34" charset="-122"/>
                <a:ea typeface="微软雅黑" panose="020B0503020204020204" pitchFamily="34" charset="-122"/>
                <a:cs typeface="微软雅黑"/>
              </a:rPr>
              <a:t>是否为自主知识产权的创新药：</a:t>
            </a:r>
            <a:r>
              <a:rPr lang="zh-CN" altLang="en-US" sz="800" b="1" dirty="0">
                <a:solidFill>
                  <a:srgbClr val="0070C0"/>
                </a:solidFill>
              </a:rPr>
              <a:t>是</a:t>
            </a:r>
            <a:endParaRPr lang="en-US" altLang="zh-CN" sz="800" b="1" dirty="0">
              <a:solidFill>
                <a:srgbClr val="0070C0"/>
              </a:solidFill>
            </a:endParaRPr>
          </a:p>
        </p:txBody>
      </p:sp>
      <p:sp>
        <p:nvSpPr>
          <p:cNvPr id="7" name="文本框 6">
            <a:extLst>
              <a:ext uri="{FF2B5EF4-FFF2-40B4-BE49-F238E27FC236}">
                <a16:creationId xmlns:a16="http://schemas.microsoft.com/office/drawing/2014/main" id="{61803DEE-C095-459E-9C7E-EA470EC3144C}"/>
              </a:ext>
            </a:extLst>
          </p:cNvPr>
          <p:cNvSpPr txBox="1"/>
          <p:nvPr/>
        </p:nvSpPr>
        <p:spPr>
          <a:xfrm>
            <a:off x="0" y="2955925"/>
            <a:ext cx="5715000" cy="400110"/>
          </a:xfrm>
          <a:prstGeom prst="rect">
            <a:avLst/>
          </a:prstGeom>
          <a:noFill/>
        </p:spPr>
        <p:txBody>
          <a:bodyPr wrap="square" rtlCol="0">
            <a:spAutoFit/>
          </a:bodyPr>
          <a:lstStyle/>
          <a:p>
            <a:pPr algn="l"/>
            <a:r>
              <a:rPr lang="zh-CN" altLang="en-US" sz="500" b="0" i="0" u="none" strike="noStrike" baseline="0" dirty="0">
                <a:solidFill>
                  <a:srgbClr val="000000"/>
                </a:solidFill>
                <a:latin typeface="WenQuanYiZenHei"/>
              </a:rPr>
              <a:t>达格列净在中国尚未获批改善糖尿病患者心血管疾病风险</a:t>
            </a:r>
            <a:r>
              <a:rPr lang="en-US" altLang="zh-CN" sz="500" b="0" i="0" u="none" strike="noStrike" baseline="0" dirty="0">
                <a:solidFill>
                  <a:srgbClr val="333333"/>
                </a:solidFill>
                <a:latin typeface="Arial" panose="020B0604020202020204" pitchFamily="34" charset="0"/>
              </a:rPr>
              <a:t>/</a:t>
            </a:r>
            <a:r>
              <a:rPr lang="zh-CN" altLang="en-US" sz="500" b="0" i="0" u="none" strike="noStrike" baseline="0" dirty="0">
                <a:solidFill>
                  <a:srgbClr val="000000"/>
                </a:solidFill>
                <a:latin typeface="WenQuanYiZenHei"/>
              </a:rPr>
              <a:t>肾脏疾病风险的适应症，尚未获批减少糖尿病患者心血管死亡或心衰住院风险的适应症。达格列净在中国尚未获得治疗肥胖</a:t>
            </a:r>
            <a:r>
              <a:rPr lang="en-US" altLang="zh-CN" sz="500" b="0" i="0" u="none" strike="noStrike" baseline="0" dirty="0">
                <a:solidFill>
                  <a:srgbClr val="333333"/>
                </a:solidFill>
                <a:latin typeface="Arial" panose="020B0604020202020204" pitchFamily="34" charset="0"/>
              </a:rPr>
              <a:t>/</a:t>
            </a:r>
            <a:r>
              <a:rPr lang="zh-CN" altLang="en-US" sz="500" b="0" i="0" u="none" strike="noStrike" baseline="0" dirty="0">
                <a:solidFill>
                  <a:srgbClr val="000000"/>
                </a:solidFill>
                <a:latin typeface="WenQuanYiZenHei"/>
              </a:rPr>
              <a:t>高血压适应症，体重降低</a:t>
            </a:r>
            <a:r>
              <a:rPr lang="en-US" altLang="zh-CN" sz="500" b="0" i="0" u="none" strike="noStrike" baseline="0" dirty="0">
                <a:solidFill>
                  <a:srgbClr val="333333"/>
                </a:solidFill>
                <a:latin typeface="Arial" panose="020B0604020202020204" pitchFamily="34" charset="0"/>
              </a:rPr>
              <a:t>/</a:t>
            </a:r>
            <a:r>
              <a:rPr lang="zh-CN" altLang="en-US" sz="500" b="0" i="0" u="none" strike="noStrike" baseline="0" dirty="0">
                <a:solidFill>
                  <a:srgbClr val="000000"/>
                </a:solidFill>
                <a:latin typeface="WenQuanYiZenHei"/>
              </a:rPr>
              <a:t>血压降低是临床研究的次要终点。</a:t>
            </a:r>
            <a:endParaRPr lang="en-US" altLang="zh-CN" sz="500" b="0" i="0" u="none" strike="noStrike" baseline="0" dirty="0">
              <a:solidFill>
                <a:srgbClr val="000000"/>
              </a:solidFill>
              <a:latin typeface="WenQuanYiZenHei"/>
            </a:endParaRPr>
          </a:p>
          <a:p>
            <a:pPr algn="l"/>
            <a:r>
              <a:rPr lang="en-US" altLang="zh-CN" sz="500" dirty="0"/>
              <a:t>*</a:t>
            </a:r>
            <a:r>
              <a:rPr lang="zh-CN" altLang="en-US" sz="500" dirty="0"/>
              <a:t>来自达格列净片说明书  修改日期：</a:t>
            </a:r>
            <a:r>
              <a:rPr lang="en-US" altLang="zh-CN" sz="500" dirty="0"/>
              <a:t>2021</a:t>
            </a:r>
            <a:r>
              <a:rPr lang="zh-CN" altLang="en-US" sz="500" dirty="0"/>
              <a:t>年</a:t>
            </a:r>
            <a:r>
              <a:rPr lang="en-US" altLang="zh-CN" sz="500" dirty="0"/>
              <a:t>02</a:t>
            </a:r>
            <a:r>
              <a:rPr lang="zh-CN" altLang="en-US" sz="500" dirty="0"/>
              <a:t>月</a:t>
            </a:r>
            <a:r>
              <a:rPr lang="en-US" altLang="zh-CN" sz="500" dirty="0"/>
              <a:t>02</a:t>
            </a:r>
            <a:r>
              <a:rPr lang="zh-CN" altLang="en-US" sz="500" dirty="0"/>
              <a:t>日版</a:t>
            </a:r>
            <a:endParaRPr lang="en-US" altLang="zh-CN" sz="500" dirty="0"/>
          </a:p>
          <a:p>
            <a:pPr algn="l"/>
            <a:endParaRPr lang="zh-CN" altLang="en-US" sz="500" dirty="0"/>
          </a:p>
        </p:txBody>
      </p:sp>
      <p:pic>
        <p:nvPicPr>
          <p:cNvPr id="9" name="object 3">
            <a:extLst>
              <a:ext uri="{FF2B5EF4-FFF2-40B4-BE49-F238E27FC236}">
                <a16:creationId xmlns:a16="http://schemas.microsoft.com/office/drawing/2014/main" id="{508ADDC7-25FC-4D69-883E-50591F4453F2}"/>
              </a:ext>
            </a:extLst>
          </p:cNvPr>
          <p:cNvPicPr/>
          <p:nvPr/>
        </p:nvPicPr>
        <p:blipFill>
          <a:blip r:embed="rId5" cstate="print"/>
          <a:stretch>
            <a:fillRect/>
          </a:stretch>
        </p:blipFill>
        <p:spPr>
          <a:xfrm>
            <a:off x="854202" y="910395"/>
            <a:ext cx="362775" cy="24696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3" y="1514920"/>
            <a:ext cx="740728" cy="486092"/>
            <a:chOff x="725423" y="1514920"/>
            <a:chExt cx="740728" cy="486092"/>
          </a:xfrm>
        </p:grpSpPr>
        <p:pic>
          <p:nvPicPr>
            <p:cNvPr id="4" name="object 4"/>
            <p:cNvPicPr/>
            <p:nvPr/>
          </p:nvPicPr>
          <p:blipFill>
            <a:blip r:embed="rId2" cstate="print"/>
            <a:stretch>
              <a:fillRect/>
            </a:stretch>
          </p:blipFill>
          <p:spPr>
            <a:xfrm>
              <a:off x="766572" y="1514920"/>
              <a:ext cx="699579" cy="222567"/>
            </a:xfrm>
            <a:prstGeom prst="rect">
              <a:avLst/>
            </a:prstGeom>
          </p:spPr>
        </p:pic>
        <p:pic>
          <p:nvPicPr>
            <p:cNvPr id="5" name="object 5"/>
            <p:cNvPicPr/>
            <p:nvPr/>
          </p:nvPicPr>
          <p:blipFill>
            <a:blip r:embed="rId3" cstate="print"/>
            <a:stretch>
              <a:fillRect/>
            </a:stretch>
          </p:blipFill>
          <p:spPr>
            <a:xfrm>
              <a:off x="783336" y="1780033"/>
              <a:ext cx="342138" cy="81534"/>
            </a:xfrm>
            <a:prstGeom prst="rect">
              <a:avLst/>
            </a:prstGeom>
          </p:spPr>
        </p:pic>
        <p:pic>
          <p:nvPicPr>
            <p:cNvPr id="6" name="object 6"/>
            <p:cNvPicPr/>
            <p:nvPr/>
          </p:nvPicPr>
          <p:blipFill>
            <a:blip r:embed="rId4" cstate="print"/>
            <a:stretch>
              <a:fillRect/>
            </a:stretch>
          </p:blipFill>
          <p:spPr>
            <a:xfrm>
              <a:off x="725423" y="1988821"/>
              <a:ext cx="257556" cy="12191"/>
            </a:xfrm>
            <a:prstGeom prst="rect">
              <a:avLst/>
            </a:prstGeom>
          </p:spPr>
        </p:pic>
      </p:grpSp>
      <p:sp>
        <p:nvSpPr>
          <p:cNvPr id="8" name="object 8"/>
          <p:cNvSpPr txBox="1"/>
          <p:nvPr/>
        </p:nvSpPr>
        <p:spPr>
          <a:xfrm>
            <a:off x="1908810" y="833932"/>
            <a:ext cx="3710940" cy="1361975"/>
          </a:xfrm>
          <a:prstGeom prst="rect">
            <a:avLst/>
          </a:prstGeom>
        </p:spPr>
        <p:txBody>
          <a:bodyPr vert="horz" wrap="square" lIns="0" tIns="64769" rIns="0" bIns="0" rtlCol="0">
            <a:spAutoFit/>
          </a:bodyPr>
          <a:lstStyle/>
          <a:p>
            <a:pPr marL="12700">
              <a:lnSpc>
                <a:spcPct val="150000"/>
              </a:lnSpc>
              <a:spcBef>
                <a:spcPts val="509"/>
              </a:spcBef>
            </a:pPr>
            <a:r>
              <a:rPr lang="zh-CN" altLang="en-US" sz="800" b="1" dirty="0">
                <a:latin typeface="微软雅黑"/>
              </a:rPr>
              <a:t>大陆地区</a:t>
            </a:r>
            <a:r>
              <a:rPr sz="800" b="1" dirty="0" err="1">
                <a:latin typeface="微软雅黑"/>
                <a:cs typeface="微软雅黑"/>
              </a:rPr>
              <a:t>年发病患者总数</a:t>
            </a:r>
            <a:r>
              <a:rPr lang="en-US" sz="800" b="1" dirty="0">
                <a:latin typeface="微软雅黑"/>
                <a:cs typeface="微软雅黑"/>
              </a:rPr>
              <a:t>*</a:t>
            </a:r>
            <a:r>
              <a:rPr sz="800" b="1" dirty="0">
                <a:latin typeface="微软雅黑"/>
                <a:cs typeface="微软雅黑"/>
              </a:rPr>
              <a:t>：</a:t>
            </a:r>
            <a:r>
              <a:rPr lang="zh-CN" altLang="en-US" sz="800" dirty="0">
                <a:latin typeface="微软雅黑"/>
                <a:cs typeface="微软雅黑"/>
              </a:rPr>
              <a:t>我国心衰总体粗患病率为</a:t>
            </a:r>
            <a:r>
              <a:rPr lang="en-US" altLang="zh-CN" sz="800" dirty="0">
                <a:latin typeface="微软雅黑"/>
                <a:cs typeface="微软雅黑"/>
              </a:rPr>
              <a:t>248</a:t>
            </a:r>
            <a:r>
              <a:rPr lang="zh-CN" altLang="en-US" sz="800" dirty="0">
                <a:latin typeface="微软雅黑"/>
                <a:cs typeface="微软雅黑"/>
              </a:rPr>
              <a:t>例</a:t>
            </a:r>
            <a:r>
              <a:rPr lang="en-US" altLang="zh-CN" sz="800" dirty="0">
                <a:latin typeface="微软雅黑"/>
                <a:cs typeface="微软雅黑"/>
              </a:rPr>
              <a:t>/10</a:t>
            </a:r>
            <a:r>
              <a:rPr lang="zh-CN" altLang="en-US" sz="800" dirty="0">
                <a:latin typeface="微软雅黑"/>
                <a:cs typeface="微软雅黑"/>
              </a:rPr>
              <a:t>万人，</a:t>
            </a:r>
            <a:r>
              <a:rPr lang="en-US" altLang="zh-CN" sz="800" dirty="0">
                <a:latin typeface="微软雅黑"/>
                <a:cs typeface="微软雅黑"/>
              </a:rPr>
              <a:t>25</a:t>
            </a:r>
            <a:r>
              <a:rPr lang="zh-CN" altLang="en-US" sz="800" dirty="0">
                <a:latin typeface="微软雅黑"/>
                <a:cs typeface="微软雅黑"/>
              </a:rPr>
              <a:t>岁以上人群标准化发病率</a:t>
            </a:r>
            <a:r>
              <a:rPr lang="en-US" altLang="zh-CN" sz="800" dirty="0">
                <a:latin typeface="微软雅黑"/>
                <a:cs typeface="微软雅黑"/>
              </a:rPr>
              <a:t>275</a:t>
            </a:r>
            <a:r>
              <a:rPr lang="zh-CN" altLang="en-US" sz="800" dirty="0">
                <a:latin typeface="微软雅黑"/>
                <a:cs typeface="微软雅黑"/>
              </a:rPr>
              <a:t>例</a:t>
            </a:r>
            <a:r>
              <a:rPr lang="en-US" altLang="zh-CN" sz="800" dirty="0">
                <a:latin typeface="微软雅黑"/>
                <a:cs typeface="微软雅黑"/>
              </a:rPr>
              <a:t>/10</a:t>
            </a:r>
            <a:r>
              <a:rPr lang="zh-CN" altLang="en-US" sz="800" dirty="0">
                <a:latin typeface="微软雅黑"/>
                <a:cs typeface="微软雅黑"/>
              </a:rPr>
              <a:t>万人，年发病患者数约</a:t>
            </a:r>
            <a:r>
              <a:rPr lang="en-US" altLang="zh-CN" sz="800" dirty="0">
                <a:latin typeface="微软雅黑"/>
                <a:cs typeface="微软雅黑"/>
              </a:rPr>
              <a:t>300</a:t>
            </a:r>
            <a:r>
              <a:rPr lang="zh-CN" altLang="en-US" sz="800" dirty="0">
                <a:latin typeface="微软雅黑"/>
                <a:cs typeface="微软雅黑"/>
              </a:rPr>
              <a:t>万。</a:t>
            </a:r>
            <a:endParaRPr sz="800" dirty="0">
              <a:latin typeface="微软雅黑"/>
              <a:cs typeface="微软雅黑"/>
            </a:endParaRPr>
          </a:p>
          <a:p>
            <a:pPr marL="12700" marR="5080">
              <a:lnSpc>
                <a:spcPct val="150000"/>
              </a:lnSpc>
              <a:spcBef>
                <a:spcPts val="100"/>
              </a:spcBef>
            </a:pPr>
            <a:r>
              <a:rPr sz="800" b="1" spc="30" dirty="0" err="1">
                <a:latin typeface="微软雅黑"/>
                <a:cs typeface="微软雅黑"/>
              </a:rPr>
              <a:t>弥补药品目录</a:t>
            </a:r>
            <a:r>
              <a:rPr lang="zh-CN" altLang="en-US" sz="800" b="1" spc="30" dirty="0">
                <a:latin typeface="微软雅黑"/>
                <a:cs typeface="微软雅黑"/>
              </a:rPr>
              <a:t>保障</a:t>
            </a:r>
            <a:r>
              <a:rPr sz="800" b="1" spc="30" dirty="0" err="1">
                <a:latin typeface="微软雅黑"/>
                <a:cs typeface="微软雅黑"/>
              </a:rPr>
              <a:t>短板</a:t>
            </a:r>
            <a:r>
              <a:rPr lang="en-US" sz="800" b="1" spc="30" dirty="0">
                <a:latin typeface="微软雅黑"/>
                <a:cs typeface="微软雅黑"/>
              </a:rPr>
              <a:t>**</a:t>
            </a:r>
            <a:r>
              <a:rPr sz="800" b="1" spc="30" dirty="0">
                <a:latin typeface="微软雅黑"/>
                <a:cs typeface="微软雅黑"/>
              </a:rPr>
              <a:t>：</a:t>
            </a:r>
            <a:r>
              <a:rPr lang="en-US" sz="800" spc="30" dirty="0">
                <a:latin typeface="微软雅黑"/>
                <a:cs typeface="微软雅黑"/>
              </a:rPr>
              <a:t>2021</a:t>
            </a:r>
            <a:r>
              <a:rPr lang="zh-CN" altLang="en-US" sz="800" spc="30" dirty="0">
                <a:latin typeface="微软雅黑"/>
                <a:cs typeface="微软雅黑"/>
              </a:rPr>
              <a:t>年</a:t>
            </a:r>
            <a:r>
              <a:rPr lang="en-US" altLang="zh-CN" sz="800" spc="30" dirty="0">
                <a:latin typeface="微软雅黑"/>
                <a:cs typeface="微软雅黑"/>
              </a:rPr>
              <a:t>2</a:t>
            </a:r>
            <a:r>
              <a:rPr lang="zh-CN" altLang="en-US" sz="800" spc="30" dirty="0">
                <a:latin typeface="微软雅黑"/>
                <a:cs typeface="微软雅黑"/>
              </a:rPr>
              <a:t>月达格列净心衰适应症通过优先审评获批上市，是中国首个有心衰适应症的</a:t>
            </a:r>
            <a:r>
              <a:rPr lang="en-US" altLang="zh-CN" sz="800" spc="30" dirty="0">
                <a:latin typeface="微软雅黑"/>
                <a:cs typeface="微软雅黑"/>
              </a:rPr>
              <a:t>SGLT2i</a:t>
            </a:r>
            <a:r>
              <a:rPr lang="zh-CN" altLang="en-US" sz="800" spc="30" dirty="0">
                <a:latin typeface="微软雅黑"/>
                <a:cs typeface="微软雅黑"/>
              </a:rPr>
              <a:t>。且唯一</a:t>
            </a:r>
            <a:r>
              <a:rPr lang="en-US" altLang="zh-CN" sz="800" spc="30" dirty="0">
                <a:latin typeface="微软雅黑"/>
                <a:cs typeface="微软雅黑"/>
              </a:rPr>
              <a:t>**</a:t>
            </a:r>
            <a:r>
              <a:rPr lang="zh-CN" altLang="en-US" sz="800" spc="30" dirty="0">
                <a:latin typeface="微软雅黑"/>
                <a:cs typeface="微软雅黑"/>
              </a:rPr>
              <a:t>一个进入</a:t>
            </a:r>
            <a:r>
              <a:rPr lang="en-US" altLang="zh-CN" sz="800" spc="30" dirty="0">
                <a:latin typeface="微软雅黑"/>
                <a:cs typeface="微软雅黑"/>
              </a:rPr>
              <a:t>2018</a:t>
            </a:r>
            <a:r>
              <a:rPr lang="zh-CN" altLang="en-US" sz="800" spc="30" dirty="0">
                <a:latin typeface="微软雅黑"/>
                <a:cs typeface="微软雅黑"/>
              </a:rPr>
              <a:t>年基药目录的</a:t>
            </a:r>
            <a:r>
              <a:rPr lang="en-US" altLang="zh-CN" sz="800" spc="30" dirty="0">
                <a:latin typeface="微软雅黑"/>
                <a:cs typeface="微软雅黑"/>
              </a:rPr>
              <a:t>SGLT2i</a:t>
            </a:r>
            <a:r>
              <a:rPr lang="zh-CN" altLang="en-US" sz="800" spc="30" dirty="0">
                <a:latin typeface="微软雅黑"/>
                <a:cs typeface="微软雅黑"/>
              </a:rPr>
              <a:t>。</a:t>
            </a:r>
            <a:endParaRPr lang="en-US" altLang="zh-CN" sz="800" spc="30" dirty="0">
              <a:latin typeface="微软雅黑"/>
              <a:cs typeface="微软雅黑"/>
            </a:endParaRPr>
          </a:p>
          <a:p>
            <a:pPr marL="12700" marR="5080">
              <a:lnSpc>
                <a:spcPct val="150000"/>
              </a:lnSpc>
              <a:spcBef>
                <a:spcPts val="100"/>
              </a:spcBef>
            </a:pPr>
            <a:r>
              <a:rPr sz="800" b="1" spc="30" dirty="0" err="1">
                <a:latin typeface="微软雅黑"/>
                <a:cs typeface="微软雅黑"/>
              </a:rPr>
              <a:t>临床管理难度</a:t>
            </a:r>
            <a:r>
              <a:rPr sz="800" b="1" spc="30" dirty="0">
                <a:latin typeface="微软雅黑"/>
                <a:cs typeface="微软雅黑"/>
              </a:rPr>
              <a:t>：</a:t>
            </a:r>
            <a:r>
              <a:rPr lang="zh-CN" altLang="en-US" sz="800" spc="30" dirty="0">
                <a:latin typeface="微软雅黑"/>
                <a:cs typeface="微软雅黑"/>
              </a:rPr>
              <a:t>目前获批适应症推荐剂量均为</a:t>
            </a:r>
            <a:r>
              <a:rPr lang="en-US" altLang="zh-CN" sz="800" spc="30" dirty="0">
                <a:latin typeface="微软雅黑"/>
                <a:cs typeface="微软雅黑"/>
              </a:rPr>
              <a:t>1</a:t>
            </a:r>
            <a:r>
              <a:rPr lang="zh-CN" altLang="en-US" sz="800" spc="30" dirty="0">
                <a:latin typeface="微软雅黑"/>
                <a:cs typeface="微软雅黑"/>
              </a:rPr>
              <a:t>片</a:t>
            </a:r>
            <a:r>
              <a:rPr lang="en-US" altLang="zh-CN" sz="800" spc="30" dirty="0">
                <a:latin typeface="微软雅黑"/>
                <a:cs typeface="微软雅黑"/>
              </a:rPr>
              <a:t>/</a:t>
            </a:r>
            <a:r>
              <a:rPr lang="zh-CN" altLang="en-US" sz="800" spc="30" dirty="0">
                <a:latin typeface="微软雅黑"/>
                <a:cs typeface="微软雅黑"/>
              </a:rPr>
              <a:t>日，避免剂量滴定及不同适应症间转化所带来的临床管理难度。无</a:t>
            </a:r>
            <a:r>
              <a:rPr sz="800" spc="30" dirty="0" err="1">
                <a:latin typeface="微软雅黑"/>
                <a:cs typeface="微软雅黑"/>
              </a:rPr>
              <a:t>临床</a:t>
            </a:r>
            <a:r>
              <a:rPr lang="zh-CN" altLang="en-US" sz="800" spc="30" dirty="0">
                <a:latin typeface="微软雅黑"/>
                <a:cs typeface="微软雅黑"/>
              </a:rPr>
              <a:t>滥用</a:t>
            </a:r>
            <a:r>
              <a:rPr sz="800" spc="30" dirty="0">
                <a:latin typeface="微软雅黑"/>
                <a:cs typeface="微软雅黑"/>
              </a:rPr>
              <a:t>。</a:t>
            </a:r>
            <a:endParaRPr sz="800" dirty="0">
              <a:latin typeface="微软雅黑"/>
              <a:cs typeface="微软雅黑"/>
            </a:endParaRPr>
          </a:p>
        </p:txBody>
      </p:sp>
      <p:sp>
        <p:nvSpPr>
          <p:cNvPr id="10" name="文本占位符 2">
            <a:extLst>
              <a:ext uri="{FF2B5EF4-FFF2-40B4-BE49-F238E27FC236}">
                <a16:creationId xmlns:a16="http://schemas.microsoft.com/office/drawing/2014/main" id="{C4936CD5-390F-463B-B5D1-2DDAD3A2E650}"/>
              </a:ext>
            </a:extLst>
          </p:cNvPr>
          <p:cNvSpPr txBox="1">
            <a:spLocks/>
          </p:cNvSpPr>
          <p:nvPr/>
        </p:nvSpPr>
        <p:spPr>
          <a:xfrm>
            <a:off x="20812" y="3041262"/>
            <a:ext cx="5874460" cy="279788"/>
          </a:xfrm>
          <a:prstGeom prst="rect">
            <a:avLst/>
          </a:prstGeom>
        </p:spPr>
        <p:txBody>
          <a:bodyPr>
            <a:no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zh-CN" sz="400" dirty="0"/>
              <a:t>*  Hua Wang, et al. Prevalence and Incidence of Heart Failure Among Urban Patients in China: A National Population-Based Analysis. Circulation: Heart Failure. Originally published28 Aug 2021.</a:t>
            </a:r>
          </a:p>
          <a:p>
            <a:r>
              <a:rPr lang="en-US" altLang="zh-CN" sz="400" dirty="0"/>
              <a:t>** 2018</a:t>
            </a:r>
            <a:r>
              <a:rPr lang="zh-CN" altLang="en-US" sz="400" dirty="0"/>
              <a:t>版基本药物目录，查询日期：</a:t>
            </a:r>
            <a:r>
              <a:rPr lang="en-US" altLang="zh-CN" sz="400" dirty="0"/>
              <a:t>2022</a:t>
            </a:r>
            <a:r>
              <a:rPr lang="zh-CN" altLang="en-US" sz="400" dirty="0"/>
              <a:t>年</a:t>
            </a:r>
            <a:r>
              <a:rPr lang="en-US" altLang="zh-CN" sz="400" dirty="0"/>
              <a:t>6</a:t>
            </a:r>
            <a:r>
              <a:rPr lang="zh-CN" altLang="en-US" sz="400" dirty="0"/>
              <a:t>月</a:t>
            </a:r>
            <a:r>
              <a:rPr lang="en-US" altLang="zh-CN" sz="400" dirty="0"/>
              <a:t>6</a:t>
            </a:r>
            <a:r>
              <a:rPr lang="zh-CN" altLang="en-US" sz="400" dirty="0"/>
              <a:t>日</a:t>
            </a:r>
            <a:endParaRPr lang="en-US" altLang="zh-CN" sz="400" dirty="0"/>
          </a:p>
        </p:txBody>
      </p:sp>
      <p:pic>
        <p:nvPicPr>
          <p:cNvPr id="9" name="object 3">
            <a:extLst>
              <a:ext uri="{FF2B5EF4-FFF2-40B4-BE49-F238E27FC236}">
                <a16:creationId xmlns:a16="http://schemas.microsoft.com/office/drawing/2014/main" id="{F582746E-381C-4D89-85A8-530766424F84}"/>
              </a:ext>
            </a:extLst>
          </p:cNvPr>
          <p:cNvPicPr/>
          <p:nvPr/>
        </p:nvPicPr>
        <p:blipFill>
          <a:blip r:embed="rId5" cstate="print"/>
          <a:stretch>
            <a:fillRect/>
          </a:stretch>
        </p:blipFill>
        <p:spPr>
          <a:xfrm>
            <a:off x="854260" y="887045"/>
            <a:ext cx="346011" cy="24696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1243</TotalTime>
  <Words>2214</Words>
  <Application>Microsoft Office PowerPoint</Application>
  <PresentationFormat>自定义</PresentationFormat>
  <Paragraphs>128</Paragraphs>
  <Slides>9</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ITC Kabel Std Medium</vt:lpstr>
      <vt:lpstr>WenQuanYiZenHei</vt:lpstr>
      <vt:lpstr>等线</vt:lpstr>
      <vt:lpstr>宋体</vt:lpstr>
      <vt:lpstr>微软雅黑</vt:lpstr>
      <vt:lpstr>Arial</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Zhang, Orange</cp:lastModifiedBy>
  <cp:revision>23</cp:revision>
  <dcterms:created xsi:type="dcterms:W3CDTF">2022-07-01T02:46:29Z</dcterms:created>
  <dcterms:modified xsi:type="dcterms:W3CDTF">2022-07-08T05:20:02Z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2022-06-29T00:00:00Z</vt:filetime>
  </property>
  <property fmtid="{D5CDD505-2E9C-101B-9397-08002B2CF9AE}" pid="3" name="Creator">
    <vt:lpwstr>Microsoft® PowerPoint® 2019</vt:lpwstr>
  </property>
  <property fmtid="{D5CDD505-2E9C-101B-9397-08002B2CF9AE}" pid="4" name="LastSaved">
    <vt:filetime>2022-07-01T00:00:00Z</vt:filetime>
  </property>
  <property fmtid="{D5CDD505-2E9C-101B-9397-08002B2CF9AE}" pid="5" name="Producer">
    <vt:lpwstr>Microsoft® PowerPoint® 2019</vt:lpwstr>
  </property>
</Properties>
</file>