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25" r:id="rId2"/>
    <p:sldId id="328" r:id="rId3"/>
    <p:sldId id="339" r:id="rId4"/>
    <p:sldId id="340" r:id="rId5"/>
    <p:sldId id="342" r:id="rId6"/>
    <p:sldId id="331" r:id="rId7"/>
    <p:sldId id="332" r:id="rId8"/>
    <p:sldId id="334" r:id="rId9"/>
    <p:sldId id="335" r:id="rId10"/>
    <p:sldId id="345" r:id="rId11"/>
  </p:sldIdLst>
  <p:sldSz cx="9144000" cy="5143500" type="screen16x9"/>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张颖(Ying Zhang)" initials="张颖(Ying" lastIdx="1" clrIdx="0">
    <p:extLst>
      <p:ext uri="{19B8F6BF-5375-455C-9EA6-DF929625EA0E}">
        <p15:presenceInfo xmlns:p15="http://schemas.microsoft.com/office/powerpoint/2012/main" userId="S-1-5-21-832800970-52157282-2519919171-93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9E8FF"/>
    <a:srgbClr val="F79600"/>
    <a:srgbClr val="3992DB"/>
    <a:srgbClr val="005DA2"/>
    <a:srgbClr val="0F1836"/>
    <a:srgbClr val="FDFDFD"/>
    <a:srgbClr val="D9D9D9"/>
    <a:srgbClr val="DCDE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35" autoAdjust="0"/>
    <p:restoredTop sz="94660" autoAdjust="0"/>
  </p:normalViewPr>
  <p:slideViewPr>
    <p:cSldViewPr>
      <p:cViewPr varScale="1">
        <p:scale>
          <a:sx n="89" d="100"/>
          <a:sy n="89" d="100"/>
        </p:scale>
        <p:origin x="760" y="5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381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53A075-29DF-4CAE-8BA7-CDA0ED456C88}" type="datetimeFigureOut">
              <a:rPr lang="zh-CN" altLang="en-US" smtClean="0"/>
              <a:t>2022/7/11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3924EE-29F1-4E68-A53A-86CBCBDF827A}" type="slidenum">
              <a:rPr lang="zh-CN" altLang="en-US" smtClean="0"/>
              <a:t>‹#›</a:t>
            </a:fld>
            <a:endParaRPr lang="zh-CN" altLang="en-US"/>
          </a:p>
        </p:txBody>
      </p:sp>
    </p:spTree>
    <p:extLst>
      <p:ext uri="{BB962C8B-B14F-4D97-AF65-F5344CB8AC3E}">
        <p14:creationId xmlns:p14="http://schemas.microsoft.com/office/powerpoint/2010/main" val="2213844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t>2022/7/11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t>‹#›</a:t>
            </a:fld>
            <a:endParaRPr lang="zh-CN" altLang="en-US"/>
          </a:p>
        </p:txBody>
      </p:sp>
    </p:spTree>
    <p:extLst>
      <p:ext uri="{BB962C8B-B14F-4D97-AF65-F5344CB8AC3E}">
        <p14:creationId xmlns:p14="http://schemas.microsoft.com/office/powerpoint/2010/main" val="129930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a:t>
            </a:fld>
            <a:endParaRPr lang="zh-CN" altLang="en-US"/>
          </a:p>
        </p:txBody>
      </p:sp>
    </p:spTree>
    <p:extLst>
      <p:ext uri="{BB962C8B-B14F-4D97-AF65-F5344CB8AC3E}">
        <p14:creationId xmlns:p14="http://schemas.microsoft.com/office/powerpoint/2010/main" val="224277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a:t>
            </a:fld>
            <a:endParaRPr lang="zh-CN" altLang="en-US"/>
          </a:p>
        </p:txBody>
      </p:sp>
    </p:spTree>
    <p:extLst>
      <p:ext uri="{BB962C8B-B14F-4D97-AF65-F5344CB8AC3E}">
        <p14:creationId xmlns:p14="http://schemas.microsoft.com/office/powerpoint/2010/main" val="781520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4</a:t>
            </a:fld>
            <a:endParaRPr lang="zh-CN" altLang="en-US"/>
          </a:p>
        </p:txBody>
      </p:sp>
    </p:spTree>
    <p:extLst>
      <p:ext uri="{BB962C8B-B14F-4D97-AF65-F5344CB8AC3E}">
        <p14:creationId xmlns:p14="http://schemas.microsoft.com/office/powerpoint/2010/main" val="246910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5</a:t>
            </a:fld>
            <a:endParaRPr lang="zh-CN" altLang="en-US"/>
          </a:p>
        </p:txBody>
      </p:sp>
    </p:spTree>
    <p:extLst>
      <p:ext uri="{BB962C8B-B14F-4D97-AF65-F5344CB8AC3E}">
        <p14:creationId xmlns:p14="http://schemas.microsoft.com/office/powerpoint/2010/main" val="1123275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6</a:t>
            </a:fld>
            <a:endParaRPr lang="zh-CN" altLang="en-US"/>
          </a:p>
        </p:txBody>
      </p:sp>
    </p:spTree>
    <p:extLst>
      <p:ext uri="{BB962C8B-B14F-4D97-AF65-F5344CB8AC3E}">
        <p14:creationId xmlns:p14="http://schemas.microsoft.com/office/powerpoint/2010/main" val="1289915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7</a:t>
            </a:fld>
            <a:endParaRPr lang="zh-CN" altLang="en-US"/>
          </a:p>
        </p:txBody>
      </p:sp>
    </p:spTree>
    <p:extLst>
      <p:ext uri="{BB962C8B-B14F-4D97-AF65-F5344CB8AC3E}">
        <p14:creationId xmlns:p14="http://schemas.microsoft.com/office/powerpoint/2010/main" val="454537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8</a:t>
            </a:fld>
            <a:endParaRPr lang="zh-CN" altLang="en-US"/>
          </a:p>
        </p:txBody>
      </p:sp>
    </p:spTree>
    <p:extLst>
      <p:ext uri="{BB962C8B-B14F-4D97-AF65-F5344CB8AC3E}">
        <p14:creationId xmlns:p14="http://schemas.microsoft.com/office/powerpoint/2010/main" val="221141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9</a:t>
            </a:fld>
            <a:endParaRPr lang="zh-CN" altLang="en-US"/>
          </a:p>
        </p:txBody>
      </p:sp>
    </p:spTree>
    <p:extLst>
      <p:ext uri="{BB962C8B-B14F-4D97-AF65-F5344CB8AC3E}">
        <p14:creationId xmlns:p14="http://schemas.microsoft.com/office/powerpoint/2010/main" val="2521751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cxnSp>
        <p:nvCxnSpPr>
          <p:cNvPr id="7" name="直接连接符 6"/>
          <p:cNvCxnSpPr/>
          <p:nvPr userDrawn="1"/>
        </p:nvCxnSpPr>
        <p:spPr>
          <a:xfrm>
            <a:off x="755576" y="625398"/>
            <a:ext cx="784887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a:grpSpLocks/>
          </p:cNvGrpSpPr>
          <p:nvPr userDrawn="1"/>
        </p:nvGrpSpPr>
        <p:grpSpPr bwMode="auto">
          <a:xfrm>
            <a:off x="323528" y="292895"/>
            <a:ext cx="390372" cy="205979"/>
            <a:chOff x="0" y="0"/>
            <a:chExt cx="1041399" cy="549275"/>
          </a:xfrm>
        </p:grpSpPr>
        <p:sp>
          <p:nvSpPr>
            <p:cNvPr id="13" name="Freeform 16"/>
            <p:cNvSpPr>
              <a:spLocks/>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 name="Freeform 17"/>
            <p:cNvSpPr>
              <a:spLocks/>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5" name="Freeform 18"/>
            <p:cNvSpPr>
              <a:spLocks/>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18" name="TextBox 15"/>
          <p:cNvSpPr txBox="1"/>
          <p:nvPr userDrawn="1"/>
        </p:nvSpPr>
        <p:spPr>
          <a:xfrm>
            <a:off x="8100392" y="241995"/>
            <a:ext cx="671347" cy="369332"/>
          </a:xfrm>
          <a:prstGeom prst="rect">
            <a:avLst/>
          </a:prstGeom>
          <a:noFill/>
        </p:spPr>
        <p:txBody>
          <a:bodyPr wrap="square" rtlCol="0">
            <a:spAutoFit/>
          </a:bodyPr>
          <a:lstStyle/>
          <a:p>
            <a:pPr algn="ctr"/>
            <a:fld id="{2EEF1883-7A0E-4F66-9932-E581691AD397}" type="slidenum">
              <a:rPr lang="zh-CN" altLang="en-US" sz="1800" b="0" smtClean="0">
                <a:solidFill>
                  <a:schemeClr val="accent1"/>
                </a:solidFill>
                <a:latin typeface="微软雅黑 Light" panose="020B0502040204020203" pitchFamily="34" charset="-122"/>
                <a:ea typeface="微软雅黑 Light" panose="020B0502040204020203" pitchFamily="34" charset="-122"/>
              </a:rPr>
              <a:pPr algn="ctr"/>
              <a:t>‹#›</a:t>
            </a:fld>
            <a:r>
              <a:rPr lang="zh-CN" altLang="en-US" sz="1800" b="0" dirty="0">
                <a:solidFill>
                  <a:schemeClr val="accent1"/>
                </a:solidFill>
                <a:latin typeface="微软雅黑 Light" panose="020B0502040204020203" pitchFamily="34" charset="-122"/>
                <a:ea typeface="微软雅黑 Light" panose="020B0502040204020203" pitchFamily="34"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983114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5121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t="-3000" b="-3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A780058D-FCD3-FFE7-C35A-C6130C931244}"/>
              </a:ext>
            </a:extLst>
          </p:cNvPr>
          <p:cNvPicPr>
            <a:picLocks noChangeAspect="1"/>
          </p:cNvPicPr>
          <p:nvPr/>
        </p:nvPicPr>
        <p:blipFill>
          <a:blip r:embed="rId2"/>
          <a:stretch>
            <a:fillRect/>
          </a:stretch>
        </p:blipFill>
        <p:spPr>
          <a:xfrm>
            <a:off x="2483768" y="184471"/>
            <a:ext cx="4143737" cy="4774557"/>
          </a:xfrm>
          <a:prstGeom prst="rect">
            <a:avLst/>
          </a:prstGeom>
        </p:spPr>
      </p:pic>
      <p:pic>
        <p:nvPicPr>
          <p:cNvPr id="15" name="图片 14">
            <a:extLst>
              <a:ext uri="{FF2B5EF4-FFF2-40B4-BE49-F238E27FC236}">
                <a16:creationId xmlns:a16="http://schemas.microsoft.com/office/drawing/2014/main" id="{542196C9-C13F-C87C-7FF1-59DB97BE1E38}"/>
              </a:ext>
            </a:extLst>
          </p:cNvPr>
          <p:cNvPicPr>
            <a:picLocks noChangeAspect="1"/>
          </p:cNvPicPr>
          <p:nvPr/>
        </p:nvPicPr>
        <p:blipFill>
          <a:blip r:embed="rId3"/>
          <a:stretch>
            <a:fillRect/>
          </a:stretch>
        </p:blipFill>
        <p:spPr>
          <a:xfrm>
            <a:off x="3009741" y="411510"/>
            <a:ext cx="3041700" cy="2186890"/>
          </a:xfrm>
          <a:prstGeom prst="rect">
            <a:avLst/>
          </a:prstGeom>
        </p:spPr>
      </p:pic>
      <p:sp>
        <p:nvSpPr>
          <p:cNvPr id="16" name="文本框 15">
            <a:extLst>
              <a:ext uri="{FF2B5EF4-FFF2-40B4-BE49-F238E27FC236}">
                <a16:creationId xmlns:a16="http://schemas.microsoft.com/office/drawing/2014/main" id="{10EDD0B3-6B8F-805B-56AD-A9D0D9444F6E}"/>
              </a:ext>
            </a:extLst>
          </p:cNvPr>
          <p:cNvSpPr txBox="1"/>
          <p:nvPr/>
        </p:nvSpPr>
        <p:spPr>
          <a:xfrm>
            <a:off x="3099113" y="3147814"/>
            <a:ext cx="2825676" cy="584775"/>
          </a:xfrm>
          <a:prstGeom prst="rect">
            <a:avLst/>
          </a:prstGeom>
          <a:noFill/>
        </p:spPr>
        <p:txBody>
          <a:bodyPr wrap="square" rtlCol="0">
            <a:spAutoFit/>
          </a:bodyPr>
          <a:lstStyle/>
          <a:p>
            <a:pPr algn="ct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利妥昔单抗注射液</a:t>
            </a:r>
            <a:endPar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（达伯华</a:t>
            </a:r>
            <a:r>
              <a:rPr lang="en-US" altLang="zh-CN" sz="1600" b="1" baseline="30000" dirty="0">
                <a:solidFill>
                  <a:schemeClr val="tx1"/>
                </a:solidFill>
                <a:latin typeface="微软雅黑" panose="020B0503020204020204" pitchFamily="34" charset="-122"/>
                <a:ea typeface="微软雅黑" panose="020B0503020204020204" pitchFamily="34" charset="-122"/>
              </a:rPr>
              <a:t>®</a:t>
            </a: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a:t>
            </a:r>
          </a:p>
        </p:txBody>
      </p:sp>
      <p:sp>
        <p:nvSpPr>
          <p:cNvPr id="17" name="圆角矩形 12">
            <a:extLst>
              <a:ext uri="{FF2B5EF4-FFF2-40B4-BE49-F238E27FC236}">
                <a16:creationId xmlns:a16="http://schemas.microsoft.com/office/drawing/2014/main" id="{57DB6C1A-188A-1281-5456-ECFED3CA19AF}"/>
              </a:ext>
            </a:extLst>
          </p:cNvPr>
          <p:cNvSpPr/>
          <p:nvPr/>
        </p:nvSpPr>
        <p:spPr>
          <a:xfrm>
            <a:off x="3081749" y="3920265"/>
            <a:ext cx="2825676" cy="307669"/>
          </a:xfrm>
          <a:prstGeom prst="roundRect">
            <a:avLst>
              <a:gd name="adj" fmla="val 26820"/>
            </a:avLst>
          </a:prstGeom>
          <a:solidFill>
            <a:srgbClr val="C9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信达生物制药（苏州</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有限公司</a:t>
            </a:r>
          </a:p>
        </p:txBody>
      </p:sp>
      <p:sp>
        <p:nvSpPr>
          <p:cNvPr id="21" name="文本框 20">
            <a:extLst>
              <a:ext uri="{FF2B5EF4-FFF2-40B4-BE49-F238E27FC236}">
                <a16:creationId xmlns:a16="http://schemas.microsoft.com/office/drawing/2014/main" id="{35413E52-D8F8-DA97-7553-99211848D5FD}"/>
              </a:ext>
            </a:extLst>
          </p:cNvPr>
          <p:cNvSpPr txBox="1"/>
          <p:nvPr/>
        </p:nvSpPr>
        <p:spPr>
          <a:xfrm>
            <a:off x="3779912" y="4608879"/>
            <a:ext cx="1728192"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i="0" u="none" strike="noStrike" kern="1200" cap="none" spc="0" normalizeH="0" baseline="0" noProof="0" dirty="0">
                <a:ln>
                  <a:noFill/>
                </a:ln>
                <a:solidFill>
                  <a:srgbClr val="005DA2">
                    <a:lumMod val="50000"/>
                  </a:srgbClr>
                </a:solidFill>
                <a:effectLst/>
                <a:uLnTx/>
                <a:uFillTx/>
                <a:latin typeface="微软雅黑" panose="020B0503020204020204" pitchFamily="34" charset="-122"/>
                <a:ea typeface="微软雅黑" panose="020B0503020204020204" pitchFamily="34" charset="-122"/>
                <a:cs typeface="+mn-cs"/>
              </a:rPr>
              <a:t>PPT2—</a:t>
            </a:r>
            <a:r>
              <a:rPr kumimoji="0" lang="zh-CN" altLang="en-US" sz="10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不</a:t>
            </a:r>
            <a:r>
              <a:rPr kumimoji="0" lang="zh-CN" altLang="en-US" sz="1000" i="0" u="none" strike="noStrike" kern="1200" cap="none" spc="0" normalizeH="0" baseline="0" noProof="0" dirty="0">
                <a:ln>
                  <a:noFill/>
                </a:ln>
                <a:solidFill>
                  <a:srgbClr val="005DA2">
                    <a:lumMod val="50000"/>
                  </a:srgbClr>
                </a:solidFill>
                <a:effectLst/>
                <a:uLnTx/>
                <a:uFillTx/>
                <a:latin typeface="微软雅黑" panose="020B0503020204020204" pitchFamily="34" charset="-122"/>
                <a:ea typeface="微软雅黑" panose="020B0503020204020204" pitchFamily="34" charset="-122"/>
                <a:cs typeface="+mn-cs"/>
              </a:rPr>
              <a:t>包含经济性信息</a:t>
            </a:r>
          </a:p>
        </p:txBody>
      </p:sp>
    </p:spTree>
    <p:extLst>
      <p:ext uri="{BB962C8B-B14F-4D97-AF65-F5344CB8AC3E}">
        <p14:creationId xmlns:p14="http://schemas.microsoft.com/office/powerpoint/2010/main" val="348644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AE438687-1217-8EF9-2C7E-DF4D24B1990C}"/>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a:extLst>
              <a:ext uri="{FF2B5EF4-FFF2-40B4-BE49-F238E27FC236}">
                <a16:creationId xmlns:a16="http://schemas.microsoft.com/office/drawing/2014/main" id="{9DC09528-B22E-47A1-5B04-1D89E3A5FA45}"/>
              </a:ext>
            </a:extLst>
          </p:cNvPr>
          <p:cNvSpPr txBox="1"/>
          <p:nvPr/>
        </p:nvSpPr>
        <p:spPr>
          <a:xfrm>
            <a:off x="323528" y="339502"/>
            <a:ext cx="1187624" cy="584775"/>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总 结</a:t>
            </a:r>
          </a:p>
        </p:txBody>
      </p:sp>
      <p:grpSp>
        <p:nvGrpSpPr>
          <p:cNvPr id="4" name="Group 64">
            <a:extLst>
              <a:ext uri="{FF2B5EF4-FFF2-40B4-BE49-F238E27FC236}">
                <a16:creationId xmlns:a16="http://schemas.microsoft.com/office/drawing/2014/main" id="{E5E79670-AFCD-49B7-A296-57BAAFF8CCDF}"/>
              </a:ext>
            </a:extLst>
          </p:cNvPr>
          <p:cNvGrpSpPr/>
          <p:nvPr/>
        </p:nvGrpSpPr>
        <p:grpSpPr>
          <a:xfrm>
            <a:off x="539552" y="631891"/>
            <a:ext cx="7920879" cy="3554963"/>
            <a:chOff x="4033795" y="1766668"/>
            <a:chExt cx="3775777" cy="759172"/>
          </a:xfrm>
        </p:grpSpPr>
        <p:grpSp>
          <p:nvGrpSpPr>
            <p:cNvPr id="5" name="Group 29">
              <a:extLst>
                <a:ext uri="{FF2B5EF4-FFF2-40B4-BE49-F238E27FC236}">
                  <a16:creationId xmlns:a16="http://schemas.microsoft.com/office/drawing/2014/main" id="{655731AF-175A-0BB3-B193-35E1C67FC965}"/>
                </a:ext>
              </a:extLst>
            </p:cNvPr>
            <p:cNvGrpSpPr/>
            <p:nvPr/>
          </p:nvGrpSpPr>
          <p:grpSpPr>
            <a:xfrm>
              <a:off x="4136035" y="1766668"/>
              <a:ext cx="3673537" cy="759172"/>
              <a:chOff x="653826" y="1633212"/>
              <a:chExt cx="2026240" cy="759172"/>
            </a:xfrm>
          </p:grpSpPr>
          <p:sp>
            <p:nvSpPr>
              <p:cNvPr id="7" name="Text Placeholder 3">
                <a:extLst>
                  <a:ext uri="{FF2B5EF4-FFF2-40B4-BE49-F238E27FC236}">
                    <a16:creationId xmlns:a16="http://schemas.microsoft.com/office/drawing/2014/main" id="{725CE6A5-8D00-3ACB-51C3-E5364142FE34}"/>
                  </a:ext>
                </a:extLst>
              </p:cNvPr>
              <p:cNvSpPr txBox="1">
                <a:spLocks/>
              </p:cNvSpPr>
              <p:nvPr/>
            </p:nvSpPr>
            <p:spPr>
              <a:xfrm>
                <a:off x="1241156" y="1633212"/>
                <a:ext cx="746014" cy="8040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600" b="1" dirty="0">
                    <a:solidFill>
                      <a:schemeClr val="tx1"/>
                    </a:solidFill>
                    <a:latin typeface="微软雅黑" panose="020B0503020204020204" pitchFamily="34" charset="-122"/>
                    <a:ea typeface="微软雅黑" panose="020B0503020204020204" pitchFamily="34" charset="-122"/>
                  </a:rPr>
                  <a:t>利妥昔单抗注射液（达伯华</a:t>
                </a:r>
                <a:r>
                  <a:rPr lang="en-US" altLang="zh-CN" sz="1600" b="1" baseline="30000" dirty="0">
                    <a:solidFill>
                      <a:schemeClr val="tx1"/>
                    </a:solidFill>
                    <a:latin typeface="微软雅黑" panose="020B0503020204020204" pitchFamily="34" charset="-122"/>
                    <a:ea typeface="微软雅黑" panose="020B0503020204020204" pitchFamily="34" charset="-122"/>
                  </a:rPr>
                  <a:t>® </a:t>
                </a:r>
                <a:r>
                  <a:rPr lang="zh-CN" altLang="en-US" sz="1600" b="1" dirty="0">
                    <a:solidFill>
                      <a:schemeClr val="tx1"/>
                    </a:solidFill>
                    <a:latin typeface="微软雅黑" panose="020B0503020204020204" pitchFamily="34" charset="-122"/>
                    <a:ea typeface="微软雅黑" panose="020B0503020204020204" pitchFamily="34" charset="-122"/>
                  </a:rPr>
                  <a:t>）</a:t>
                </a:r>
                <a:endParaRPr lang="en-US" sz="1600" b="1" dirty="0">
                  <a:solidFill>
                    <a:schemeClr val="tx1"/>
                  </a:solidFill>
                  <a:latin typeface="微软雅黑" panose="020B0503020204020204" pitchFamily="34" charset="-122"/>
                  <a:ea typeface="微软雅黑" panose="020B0503020204020204" pitchFamily="34" charset="-122"/>
                </a:endParaRPr>
              </a:p>
            </p:txBody>
          </p:sp>
          <p:sp>
            <p:nvSpPr>
              <p:cNvPr id="8" name="Text Placeholder 3">
                <a:extLst>
                  <a:ext uri="{FF2B5EF4-FFF2-40B4-BE49-F238E27FC236}">
                    <a16:creationId xmlns:a16="http://schemas.microsoft.com/office/drawing/2014/main" id="{7D08D024-6D2D-D9BE-3EAD-3556F0702B32}"/>
                  </a:ext>
                </a:extLst>
              </p:cNvPr>
              <p:cNvSpPr txBox="1">
                <a:spLocks/>
              </p:cNvSpPr>
              <p:nvPr/>
            </p:nvSpPr>
            <p:spPr>
              <a:xfrm>
                <a:off x="653826" y="1770679"/>
                <a:ext cx="2026240" cy="62170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lnSpc>
                    <a:spcPct val="200000"/>
                  </a:lnSpc>
                  <a:spcBef>
                    <a:spcPct val="20000"/>
                  </a:spcBef>
                  <a:defRPr/>
                </a:pPr>
                <a:r>
                  <a:rPr lang="zh-CN" altLang="en-US" sz="1200" dirty="0">
                    <a:solidFill>
                      <a:schemeClr val="tx1"/>
                    </a:solidFill>
                    <a:latin typeface="微软雅黑" panose="020B0503020204020204" pitchFamily="34" charset="-122"/>
                    <a:ea typeface="微软雅黑" panose="020B0503020204020204" pitchFamily="34" charset="-122"/>
                  </a:rPr>
                  <a:t>利妥昔单抗注射液是</a:t>
                </a:r>
                <a:r>
                  <a:rPr lang="en-US" altLang="zh-CN" sz="1200" dirty="0">
                    <a:solidFill>
                      <a:schemeClr val="tx1"/>
                    </a:solidFill>
                    <a:latin typeface="微软雅黑" panose="020B0503020204020204" pitchFamily="34" charset="-122"/>
                    <a:ea typeface="微软雅黑" panose="020B0503020204020204" pitchFamily="34" charset="-122"/>
                  </a:rPr>
                  <a:t>2022</a:t>
                </a:r>
                <a:r>
                  <a:rPr lang="zh-CN" altLang="en-US" sz="1200" dirty="0">
                    <a:solidFill>
                      <a:schemeClr val="tx1"/>
                    </a:solidFill>
                    <a:latin typeface="微软雅黑" panose="020B0503020204020204" pitchFamily="34" charset="-122"/>
                    <a:ea typeface="微软雅黑" panose="020B0503020204020204" pitchFamily="34" charset="-122"/>
                  </a:rPr>
                  <a:t>年版国家基本医疗保险目录内“常规目录”的药品，利妥昔单抗注射液（达伯华</a:t>
                </a:r>
                <a:r>
                  <a:rPr lang="en-US" altLang="zh-CN" sz="1200" b="1" baseline="30000" dirty="0">
                    <a:solidFill>
                      <a:schemeClr val="tx1"/>
                    </a:solidFill>
                    <a:latin typeface="微软雅黑" panose="020B0503020204020204" pitchFamily="34" charset="-122"/>
                    <a:ea typeface="微软雅黑" panose="020B0503020204020204" pitchFamily="34" charset="-122"/>
                  </a:rPr>
                  <a:t>®</a:t>
                </a:r>
                <a:r>
                  <a:rPr lang="en-US" altLang="zh-CN" sz="1200" dirty="0">
                    <a:solidFill>
                      <a:schemeClr val="tx1"/>
                    </a:solidFill>
                    <a:latin typeface="微软雅黑" panose="020B0503020204020204" pitchFamily="34" charset="-122"/>
                    <a:ea typeface="微软雅黑" panose="020B0503020204020204" pitchFamily="34" charset="-122"/>
                  </a:rPr>
                  <a:t>)</a:t>
                </a:r>
                <a:r>
                  <a:rPr lang="zh-CN" altLang="en-US" sz="1200" dirty="0">
                    <a:solidFill>
                      <a:schemeClr val="tx1"/>
                    </a:solidFill>
                    <a:latin typeface="微软雅黑" panose="020B0503020204020204" pitchFamily="34" charset="-122"/>
                    <a:ea typeface="微软雅黑" panose="020B0503020204020204" pitchFamily="34" charset="-122"/>
                  </a:rPr>
                  <a:t>此次申请新增以下</a:t>
                </a:r>
                <a:r>
                  <a:rPr lang="en-US" altLang="zh-CN" sz="1200" dirty="0">
                    <a:solidFill>
                      <a:schemeClr val="tx1"/>
                    </a:solidFill>
                    <a:latin typeface="微软雅黑" panose="020B0503020204020204" pitchFamily="34" charset="-122"/>
                    <a:ea typeface="微软雅黑" panose="020B0503020204020204" pitchFamily="34" charset="-122"/>
                  </a:rPr>
                  <a:t>2</a:t>
                </a:r>
                <a:r>
                  <a:rPr lang="zh-CN" altLang="en-US" sz="1200" dirty="0">
                    <a:solidFill>
                      <a:schemeClr val="tx1"/>
                    </a:solidFill>
                    <a:latin typeface="微软雅黑" panose="020B0503020204020204" pitchFamily="34" charset="-122"/>
                    <a:ea typeface="微软雅黑" panose="020B0503020204020204" pitchFamily="34" charset="-122"/>
                  </a:rPr>
                  <a:t>个适应症，可更好的弥补目录短板，进一步提升药物的可及性，让患者获益。</a:t>
                </a:r>
                <a:endParaRPr lang="en-US" altLang="zh-CN" sz="1200" dirty="0">
                  <a:solidFill>
                    <a:schemeClr val="tx1"/>
                  </a:solidFill>
                  <a:latin typeface="微软雅黑" panose="020B0503020204020204" pitchFamily="34" charset="-122"/>
                  <a:ea typeface="微软雅黑" panose="020B0503020204020204" pitchFamily="34" charset="-122"/>
                </a:endParaRPr>
              </a:p>
              <a:p>
                <a:pPr marL="171450" indent="-171450" algn="l" defTabSz="914309">
                  <a:lnSpc>
                    <a:spcPct val="200000"/>
                  </a:lnSpc>
                  <a:spcBef>
                    <a:spcPct val="20000"/>
                  </a:spcBef>
                  <a:buFont typeface="Wingdings" panose="05000000000000000000" pitchFamily="2" charset="2"/>
                  <a:buChar char="Ø"/>
                  <a:defRPr/>
                </a:pPr>
                <a:r>
                  <a:rPr lang="zh-CN" altLang="en-US" sz="1200" b="1" dirty="0">
                    <a:solidFill>
                      <a:schemeClr val="tx1"/>
                    </a:solidFill>
                    <a:latin typeface="微软雅黑" panose="020B0503020204020204" pitchFamily="34" charset="-122"/>
                    <a:ea typeface="微软雅黑" panose="020B0503020204020204" pitchFamily="34" charset="-122"/>
                  </a:rPr>
                  <a:t>新增适应症</a:t>
                </a:r>
                <a:r>
                  <a:rPr lang="en-US" altLang="zh-CN" sz="1200" b="1" dirty="0">
                    <a:solidFill>
                      <a:schemeClr val="tx1"/>
                    </a:solidFill>
                    <a:latin typeface="微软雅黑" panose="020B0503020204020204" pitchFamily="34" charset="-122"/>
                    <a:ea typeface="微软雅黑" panose="020B0503020204020204" pitchFamily="34" charset="-122"/>
                  </a:rPr>
                  <a:t>1</a:t>
                </a:r>
                <a:r>
                  <a:rPr lang="zh-CN" altLang="en-US" sz="1200" b="1" dirty="0">
                    <a:solidFill>
                      <a:schemeClr val="tx1"/>
                    </a:solidFill>
                    <a:latin typeface="微软雅黑" panose="020B0503020204020204" pitchFamily="34" charset="-122"/>
                    <a:ea typeface="微软雅黑" panose="020B0503020204020204" pitchFamily="34" charset="-122"/>
                  </a:rPr>
                  <a:t>：</a:t>
                </a:r>
                <a:r>
                  <a:rPr lang="zh-CN" altLang="en-US" sz="1200" dirty="0">
                    <a:solidFill>
                      <a:srgbClr val="C00000"/>
                    </a:solidFill>
                    <a:latin typeface="微软雅黑" panose="020B0503020204020204" pitchFamily="34" charset="-122"/>
                    <a:ea typeface="微软雅黑" panose="020B0503020204020204" pitchFamily="34" charset="-122"/>
                  </a:rPr>
                  <a:t>非霍奇金淋巴瘤：初治滤泡性淋巴瘤患者经利妥昔单抗联合化疗后达完全或部分缓解后的单药维持治疗；</a:t>
                </a:r>
                <a:endParaRPr lang="en-US" altLang="zh-CN" sz="1200" dirty="0">
                  <a:solidFill>
                    <a:srgbClr val="C00000"/>
                  </a:solidFill>
                  <a:latin typeface="微软雅黑" panose="020B0503020204020204" pitchFamily="34" charset="-122"/>
                  <a:ea typeface="微软雅黑" panose="020B0503020204020204" pitchFamily="34" charset="-122"/>
                </a:endParaRPr>
              </a:p>
              <a:p>
                <a:pPr marL="171450" indent="-171450" algn="l" defTabSz="914309">
                  <a:lnSpc>
                    <a:spcPct val="200000"/>
                  </a:lnSpc>
                  <a:spcBef>
                    <a:spcPct val="20000"/>
                  </a:spcBef>
                  <a:buFont typeface="Wingdings" panose="05000000000000000000" pitchFamily="2" charset="2"/>
                  <a:buChar char="Ø"/>
                  <a:defRPr/>
                </a:pPr>
                <a:r>
                  <a:rPr lang="zh-CN" altLang="en-US" sz="1200" b="1" dirty="0">
                    <a:solidFill>
                      <a:schemeClr val="tx1"/>
                    </a:solidFill>
                    <a:latin typeface="微软雅黑" panose="020B0503020204020204" pitchFamily="34" charset="-122"/>
                    <a:ea typeface="微软雅黑" panose="020B0503020204020204" pitchFamily="34" charset="-122"/>
                  </a:rPr>
                  <a:t>新增适应症</a:t>
                </a:r>
                <a:r>
                  <a:rPr lang="en-US" altLang="zh-CN" sz="1200" b="1" dirty="0">
                    <a:solidFill>
                      <a:schemeClr val="tx1"/>
                    </a:solidFill>
                    <a:latin typeface="微软雅黑" panose="020B0503020204020204" pitchFamily="34" charset="-122"/>
                    <a:ea typeface="微软雅黑" panose="020B0503020204020204" pitchFamily="34" charset="-122"/>
                  </a:rPr>
                  <a:t>2</a:t>
                </a:r>
                <a:r>
                  <a:rPr lang="zh-CN" altLang="en-US" sz="1200" dirty="0">
                    <a:solidFill>
                      <a:schemeClr val="tx1"/>
                    </a:solidFill>
                    <a:latin typeface="微软雅黑" panose="020B0503020204020204" pitchFamily="34" charset="-122"/>
                    <a:ea typeface="微软雅黑" panose="020B0503020204020204" pitchFamily="34" charset="-122"/>
                  </a:rPr>
                  <a:t>：</a:t>
                </a:r>
                <a:r>
                  <a:rPr lang="zh-CN" altLang="en-US" sz="1200" dirty="0">
                    <a:solidFill>
                      <a:srgbClr val="C00000"/>
                    </a:solidFill>
                    <a:latin typeface="微软雅黑" panose="020B0503020204020204" pitchFamily="34" charset="-122"/>
                    <a:ea typeface="微软雅黑" panose="020B0503020204020204" pitchFamily="34" charset="-122"/>
                  </a:rPr>
                  <a:t>慢性淋巴细胞白血病：与氟达拉滨和环磷酰胺（</a:t>
                </a:r>
                <a:r>
                  <a:rPr lang="en-US" altLang="zh-CN" sz="1200" dirty="0">
                    <a:solidFill>
                      <a:srgbClr val="C00000"/>
                    </a:solidFill>
                    <a:latin typeface="微软雅黑" panose="020B0503020204020204" pitchFamily="34" charset="-122"/>
                    <a:ea typeface="微软雅黑" panose="020B0503020204020204" pitchFamily="34" charset="-122"/>
                  </a:rPr>
                  <a:t>FC</a:t>
                </a:r>
                <a:r>
                  <a:rPr lang="zh-CN" altLang="en-US" sz="1200" dirty="0">
                    <a:solidFill>
                      <a:srgbClr val="C00000"/>
                    </a:solidFill>
                    <a:latin typeface="微软雅黑" panose="020B0503020204020204" pitchFamily="34" charset="-122"/>
                    <a:ea typeface="微软雅黑" panose="020B0503020204020204" pitchFamily="34" charset="-122"/>
                  </a:rPr>
                  <a:t>）联合治疗先前未经治疗或复发性</a:t>
                </a:r>
                <a:r>
                  <a:rPr lang="en-US" altLang="zh-CN" sz="1200" dirty="0">
                    <a:solidFill>
                      <a:srgbClr val="C00000"/>
                    </a:solidFill>
                    <a:latin typeface="微软雅黑" panose="020B0503020204020204" pitchFamily="34" charset="-122"/>
                    <a:ea typeface="微软雅黑" panose="020B0503020204020204" pitchFamily="34" charset="-122"/>
                  </a:rPr>
                  <a:t>/ </a:t>
                </a:r>
                <a:r>
                  <a:rPr lang="zh-CN" altLang="en-US" sz="1200" dirty="0">
                    <a:solidFill>
                      <a:srgbClr val="C00000"/>
                    </a:solidFill>
                    <a:latin typeface="微软雅黑" panose="020B0503020204020204" pitchFamily="34" charset="-122"/>
                    <a:ea typeface="微软雅黑" panose="020B0503020204020204" pitchFamily="34" charset="-122"/>
                  </a:rPr>
                  <a:t>难治性慢性淋巴细胞白血病（</a:t>
                </a:r>
                <a:r>
                  <a:rPr lang="en-US" altLang="zh-CN" sz="1200" dirty="0">
                    <a:solidFill>
                      <a:srgbClr val="C00000"/>
                    </a:solidFill>
                    <a:latin typeface="微软雅黑" panose="020B0503020204020204" pitchFamily="34" charset="-122"/>
                    <a:ea typeface="微软雅黑" panose="020B0503020204020204" pitchFamily="34" charset="-122"/>
                  </a:rPr>
                  <a:t>CLL</a:t>
                </a:r>
                <a:r>
                  <a:rPr lang="zh-CN" altLang="en-US" sz="1200" dirty="0">
                    <a:solidFill>
                      <a:srgbClr val="C00000"/>
                    </a:solidFill>
                    <a:latin typeface="微软雅黑" panose="020B0503020204020204" pitchFamily="34" charset="-122"/>
                    <a:ea typeface="微软雅黑" panose="020B0503020204020204" pitchFamily="34" charset="-122"/>
                  </a:rPr>
                  <a:t>）患者。</a:t>
                </a:r>
                <a:endParaRPr lang="en-US" altLang="zh-CN" sz="1200" dirty="0">
                  <a:solidFill>
                    <a:srgbClr val="C00000"/>
                  </a:solidFill>
                  <a:latin typeface="微软雅黑" panose="020B0503020204020204" pitchFamily="34" charset="-122"/>
                  <a:ea typeface="微软雅黑" panose="020B0503020204020204" pitchFamily="34" charset="-122"/>
                </a:endParaRPr>
              </a:p>
              <a:p>
                <a:pPr defTabSz="914309">
                  <a:lnSpc>
                    <a:spcPct val="200000"/>
                  </a:lnSpc>
                  <a:spcBef>
                    <a:spcPct val="20000"/>
                  </a:spcBef>
                  <a:defRPr/>
                </a:pPr>
                <a:endParaRPr lang="en-US" altLang="zh-CN" sz="700" b="1" dirty="0">
                  <a:solidFill>
                    <a:schemeClr val="tx1"/>
                  </a:solidFill>
                  <a:latin typeface="微软雅黑" panose="020B0503020204020204" pitchFamily="34" charset="-122"/>
                  <a:ea typeface="微软雅黑" panose="020B0503020204020204" pitchFamily="34" charset="-122"/>
                </a:endParaRPr>
              </a:p>
              <a:p>
                <a:pPr defTabSz="914309">
                  <a:lnSpc>
                    <a:spcPct val="200000"/>
                  </a:lnSpc>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请支持本品所有申请新增的</a:t>
                </a:r>
                <a:r>
                  <a:rPr lang="en-US" altLang="zh-CN" sz="1200" b="1" dirty="0">
                    <a:solidFill>
                      <a:schemeClr val="tx1"/>
                    </a:solidFill>
                    <a:latin typeface="微软雅黑" panose="020B0503020204020204" pitchFamily="34" charset="-122"/>
                    <a:ea typeface="微软雅黑" panose="020B0503020204020204" pitchFamily="34" charset="-122"/>
                  </a:rPr>
                  <a:t>2</a:t>
                </a:r>
                <a:r>
                  <a:rPr lang="zh-CN" altLang="en-US" sz="1200" b="1" dirty="0">
                    <a:solidFill>
                      <a:schemeClr val="tx1"/>
                    </a:solidFill>
                    <a:latin typeface="微软雅黑" panose="020B0503020204020204" pitchFamily="34" charset="-122"/>
                    <a:ea typeface="微软雅黑" panose="020B0503020204020204" pitchFamily="34" charset="-122"/>
                  </a:rPr>
                  <a:t>个适应症纳入</a:t>
                </a:r>
                <a:r>
                  <a:rPr lang="en-US" altLang="zh-CN" sz="1200" b="1" dirty="0">
                    <a:solidFill>
                      <a:schemeClr val="tx1"/>
                    </a:solidFill>
                    <a:latin typeface="微软雅黑" panose="020B0503020204020204" pitchFamily="34" charset="-122"/>
                    <a:ea typeface="微软雅黑" panose="020B0503020204020204" pitchFamily="34" charset="-122"/>
                  </a:rPr>
                  <a:t>2022</a:t>
                </a:r>
                <a:r>
                  <a:rPr lang="zh-CN" altLang="en-US" sz="1200" b="1" dirty="0">
                    <a:solidFill>
                      <a:schemeClr val="tx1"/>
                    </a:solidFill>
                    <a:latin typeface="微软雅黑" panose="020B0503020204020204" pitchFamily="34" charset="-122"/>
                    <a:ea typeface="微软雅黑" panose="020B0503020204020204" pitchFamily="34" charset="-122"/>
                  </a:rPr>
                  <a:t>版国家医保目录支付限定范围。</a:t>
                </a:r>
                <a:endParaRPr lang="en-US" sz="1200" b="1" dirty="0">
                  <a:solidFill>
                    <a:schemeClr val="tx1"/>
                  </a:solidFill>
                  <a:latin typeface="微软雅黑" panose="020B0503020204020204" pitchFamily="34" charset="-122"/>
                  <a:ea typeface="微软雅黑" panose="020B0503020204020204" pitchFamily="34" charset="-122"/>
                </a:endParaRPr>
              </a:p>
            </p:txBody>
          </p:sp>
        </p:grpSp>
        <p:sp>
          <p:nvSpPr>
            <p:cNvPr id="6" name="Rectangle 81">
              <a:extLst>
                <a:ext uri="{FF2B5EF4-FFF2-40B4-BE49-F238E27FC236}">
                  <a16:creationId xmlns:a16="http://schemas.microsoft.com/office/drawing/2014/main" id="{15A5D60A-152A-D45D-03A8-3E412FB80787}"/>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9" name="文本框 8">
            <a:extLst>
              <a:ext uri="{FF2B5EF4-FFF2-40B4-BE49-F238E27FC236}">
                <a16:creationId xmlns:a16="http://schemas.microsoft.com/office/drawing/2014/main" id="{257086FF-8539-3441-1CAF-A68CC6559C47}"/>
              </a:ext>
            </a:extLst>
          </p:cNvPr>
          <p:cNvSpPr txBox="1"/>
          <p:nvPr/>
        </p:nvSpPr>
        <p:spPr>
          <a:xfrm>
            <a:off x="5735617" y="484580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利妥昔单抗</a:t>
            </a:r>
          </a:p>
        </p:txBody>
      </p:sp>
    </p:spTree>
    <p:extLst>
      <p:ext uri="{BB962C8B-B14F-4D97-AF65-F5344CB8AC3E}">
        <p14:creationId xmlns:p14="http://schemas.microsoft.com/office/powerpoint/2010/main" val="150353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文本框 3"/>
          <p:cNvSpPr txBox="1"/>
          <p:nvPr/>
        </p:nvSpPr>
        <p:spPr>
          <a:xfrm>
            <a:off x="288031" y="371149"/>
            <a:ext cx="1187624" cy="584775"/>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目 录</a:t>
            </a:r>
          </a:p>
        </p:txBody>
      </p:sp>
      <p:sp>
        <p:nvSpPr>
          <p:cNvPr id="54" name="Rectangle 30">
            <a:extLst>
              <a:ext uri="{FF2B5EF4-FFF2-40B4-BE49-F238E27FC236}">
                <a16:creationId xmlns:a16="http://schemas.microsoft.com/office/drawing/2014/main" id="{D18CC207-DCFC-C72A-BFA0-64E3661B01F3}"/>
              </a:ext>
            </a:extLst>
          </p:cNvPr>
          <p:cNvSpPr/>
          <p:nvPr/>
        </p:nvSpPr>
        <p:spPr>
          <a:xfrm>
            <a:off x="5697420" y="1832072"/>
            <a:ext cx="65" cy="427040"/>
          </a:xfrm>
          <a:prstGeom prst="rect">
            <a:avLst/>
          </a:prstGeom>
        </p:spPr>
        <p:txBody>
          <a:bodyPr wrap="none" lIns="0" tIns="0" rIns="0" bIns="0">
            <a:spAutoFit/>
          </a:bodyPr>
          <a:lstStyle/>
          <a:p>
            <a:endParaRPr lang="en-US" sz="2775" dirty="0">
              <a:solidFill>
                <a:schemeClr val="accent2"/>
              </a:solidFill>
              <a:latin typeface="微软雅黑" panose="020B0503020204020204" pitchFamily="34" charset="-122"/>
              <a:ea typeface="微软雅黑" panose="020B0503020204020204" pitchFamily="34" charset="-122"/>
            </a:endParaRPr>
          </a:p>
        </p:txBody>
      </p:sp>
      <p:sp>
        <p:nvSpPr>
          <p:cNvPr id="59" name="Rectangle 34">
            <a:extLst>
              <a:ext uri="{FF2B5EF4-FFF2-40B4-BE49-F238E27FC236}">
                <a16:creationId xmlns:a16="http://schemas.microsoft.com/office/drawing/2014/main" id="{413A5E38-7519-2515-6890-7C45F4D06981}"/>
              </a:ext>
            </a:extLst>
          </p:cNvPr>
          <p:cNvSpPr/>
          <p:nvPr/>
        </p:nvSpPr>
        <p:spPr>
          <a:xfrm>
            <a:off x="5697420" y="2672468"/>
            <a:ext cx="65" cy="427040"/>
          </a:xfrm>
          <a:prstGeom prst="rect">
            <a:avLst/>
          </a:prstGeom>
        </p:spPr>
        <p:txBody>
          <a:bodyPr wrap="none" lIns="0" tIns="0" rIns="0" bIns="0">
            <a:spAutoFit/>
          </a:bodyPr>
          <a:lstStyle/>
          <a:p>
            <a:endParaRPr lang="en-US" sz="2775" dirty="0">
              <a:solidFill>
                <a:schemeClr val="accent3"/>
              </a:solidFill>
              <a:latin typeface="微软雅黑" panose="020B0503020204020204" pitchFamily="34" charset="-122"/>
              <a:ea typeface="微软雅黑" panose="020B0503020204020204" pitchFamily="34" charset="-122"/>
            </a:endParaRPr>
          </a:p>
        </p:txBody>
      </p:sp>
      <p:sp>
        <p:nvSpPr>
          <p:cNvPr id="64" name="Rectangle 39">
            <a:extLst>
              <a:ext uri="{FF2B5EF4-FFF2-40B4-BE49-F238E27FC236}">
                <a16:creationId xmlns:a16="http://schemas.microsoft.com/office/drawing/2014/main" id="{F1EDFE16-CB0D-5197-8385-68D80D3A3318}"/>
              </a:ext>
            </a:extLst>
          </p:cNvPr>
          <p:cNvSpPr/>
          <p:nvPr/>
        </p:nvSpPr>
        <p:spPr>
          <a:xfrm>
            <a:off x="5697421" y="3512862"/>
            <a:ext cx="65" cy="427040"/>
          </a:xfrm>
          <a:prstGeom prst="rect">
            <a:avLst/>
          </a:prstGeom>
        </p:spPr>
        <p:txBody>
          <a:bodyPr wrap="none" lIns="0" tIns="0" rIns="0" bIns="0">
            <a:spAutoFit/>
          </a:bodyPr>
          <a:lstStyle/>
          <a:p>
            <a:endParaRPr lang="en-US" sz="2775" dirty="0">
              <a:solidFill>
                <a:schemeClr val="accent4"/>
              </a:solidFill>
              <a:latin typeface="微软雅黑" panose="020B0503020204020204" pitchFamily="34" charset="-122"/>
              <a:ea typeface="微软雅黑" panose="020B0503020204020204" pitchFamily="34" charset="-122"/>
            </a:endParaRPr>
          </a:p>
        </p:txBody>
      </p:sp>
      <p:grpSp>
        <p:nvGrpSpPr>
          <p:cNvPr id="67" name="Group 52">
            <a:extLst>
              <a:ext uri="{FF2B5EF4-FFF2-40B4-BE49-F238E27FC236}">
                <a16:creationId xmlns:a16="http://schemas.microsoft.com/office/drawing/2014/main" id="{4DB80DF3-F4D4-1B6A-4C8E-186FEF74C7B9}"/>
              </a:ext>
            </a:extLst>
          </p:cNvPr>
          <p:cNvGrpSpPr/>
          <p:nvPr/>
        </p:nvGrpSpPr>
        <p:grpSpPr>
          <a:xfrm>
            <a:off x="2266190" y="1598530"/>
            <a:ext cx="1873762" cy="660580"/>
            <a:chOff x="4033795" y="1002491"/>
            <a:chExt cx="1874006" cy="660579"/>
          </a:xfrm>
        </p:grpSpPr>
        <p:sp>
          <p:nvSpPr>
            <p:cNvPr id="70" name="Text Placeholder 3">
              <a:extLst>
                <a:ext uri="{FF2B5EF4-FFF2-40B4-BE49-F238E27FC236}">
                  <a16:creationId xmlns:a16="http://schemas.microsoft.com/office/drawing/2014/main" id="{54661564-7508-4957-8931-6C781A12FB9C}"/>
                </a:ext>
              </a:extLst>
            </p:cNvPr>
            <p:cNvSpPr txBox="1">
              <a:spLocks/>
            </p:cNvSpPr>
            <p:nvPr/>
          </p:nvSpPr>
          <p:spPr>
            <a:xfrm>
              <a:off x="4399178" y="1002491"/>
              <a:ext cx="1508623"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01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药品基本信息</a:t>
              </a:r>
              <a:endParaRPr lang="en-US"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4033795" y="1236031"/>
              <a:ext cx="65" cy="427039"/>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grpSp>
      <p:grpSp>
        <p:nvGrpSpPr>
          <p:cNvPr id="72" name="Group 57">
            <a:extLst>
              <a:ext uri="{FF2B5EF4-FFF2-40B4-BE49-F238E27FC236}">
                <a16:creationId xmlns:a16="http://schemas.microsoft.com/office/drawing/2014/main" id="{A7F62298-E4EA-F95F-2478-7C74F7E3F533}"/>
              </a:ext>
            </a:extLst>
          </p:cNvPr>
          <p:cNvGrpSpPr/>
          <p:nvPr/>
        </p:nvGrpSpPr>
        <p:grpSpPr>
          <a:xfrm>
            <a:off x="2266192" y="2438926"/>
            <a:ext cx="1641263" cy="660580"/>
            <a:chOff x="4033795" y="1824782"/>
            <a:chExt cx="1641476" cy="660579"/>
          </a:xfrm>
        </p:grpSpPr>
        <p:sp>
          <p:nvSpPr>
            <p:cNvPr id="75" name="Text Placeholder 3">
              <a:extLst>
                <a:ext uri="{FF2B5EF4-FFF2-40B4-BE49-F238E27FC236}">
                  <a16:creationId xmlns:a16="http://schemas.microsoft.com/office/drawing/2014/main" id="{A6176497-AE33-2605-337B-AA5C4F97A9C2}"/>
                </a:ext>
              </a:extLst>
            </p:cNvPr>
            <p:cNvSpPr txBox="1">
              <a:spLocks/>
            </p:cNvSpPr>
            <p:nvPr/>
          </p:nvSpPr>
          <p:spPr>
            <a:xfrm>
              <a:off x="4399178" y="1824782"/>
              <a:ext cx="1276093" cy="242374"/>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03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有效性</a:t>
              </a:r>
              <a:endParaRPr lang="en-US" altLang="zh-CN"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74" name="Rectangle 59">
              <a:extLst>
                <a:ext uri="{FF2B5EF4-FFF2-40B4-BE49-F238E27FC236}">
                  <a16:creationId xmlns:a16="http://schemas.microsoft.com/office/drawing/2014/main" id="{D8AAF991-FD1E-4DE2-9239-85FF95E40688}"/>
                </a:ext>
              </a:extLst>
            </p:cNvPr>
            <p:cNvSpPr/>
            <p:nvPr/>
          </p:nvSpPr>
          <p:spPr>
            <a:xfrm>
              <a:off x="4033795" y="2058322"/>
              <a:ext cx="65" cy="427039"/>
            </a:xfrm>
            <a:prstGeom prst="rect">
              <a:avLst/>
            </a:prstGeom>
          </p:spPr>
          <p:txBody>
            <a:bodyPr wrap="none" lIns="0" tIns="0" rIns="0" bIns="0">
              <a:spAutoFit/>
            </a:bodyPr>
            <a:lstStyle/>
            <a:p>
              <a:endParaRPr lang="en-US" sz="2775" dirty="0">
                <a:solidFill>
                  <a:schemeClr val="bg2"/>
                </a:solidFill>
                <a:latin typeface="微软雅黑" panose="020B0503020204020204" pitchFamily="34" charset="-122"/>
                <a:ea typeface="微软雅黑" panose="020B0503020204020204" pitchFamily="34" charset="-122"/>
              </a:endParaRPr>
            </a:p>
          </p:txBody>
        </p:sp>
      </p:grpSp>
      <p:grpSp>
        <p:nvGrpSpPr>
          <p:cNvPr id="77" name="Group 64">
            <a:extLst>
              <a:ext uri="{FF2B5EF4-FFF2-40B4-BE49-F238E27FC236}">
                <a16:creationId xmlns:a16="http://schemas.microsoft.com/office/drawing/2014/main" id="{BB5C8AD8-605B-3D7F-1BF8-D190E80C1B21}"/>
              </a:ext>
            </a:extLst>
          </p:cNvPr>
          <p:cNvGrpSpPr/>
          <p:nvPr/>
        </p:nvGrpSpPr>
        <p:grpSpPr>
          <a:xfrm>
            <a:off x="2266189" y="3279320"/>
            <a:ext cx="1267826" cy="660580"/>
            <a:chOff x="4033795" y="1824782"/>
            <a:chExt cx="1267992" cy="660579"/>
          </a:xfrm>
        </p:grpSpPr>
        <p:sp>
          <p:nvSpPr>
            <p:cNvPr id="80" name="Text Placeholder 3">
              <a:extLst>
                <a:ext uri="{FF2B5EF4-FFF2-40B4-BE49-F238E27FC236}">
                  <a16:creationId xmlns:a16="http://schemas.microsoft.com/office/drawing/2014/main" id="{763299AD-C56C-D3BF-3042-8B65BBC13C49}"/>
                </a:ext>
              </a:extLst>
            </p:cNvPr>
            <p:cNvSpPr txBox="1">
              <a:spLocks/>
            </p:cNvSpPr>
            <p:nvPr/>
          </p:nvSpPr>
          <p:spPr>
            <a:xfrm>
              <a:off x="4399178" y="1824782"/>
              <a:ext cx="902609"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sz="1575" dirty="0">
                  <a:solidFill>
                    <a:schemeClr val="accent1"/>
                  </a:solidFill>
                  <a:latin typeface="微软雅黑" panose="020B0503020204020204" pitchFamily="34" charset="-122"/>
                  <a:ea typeface="微软雅黑" panose="020B0503020204020204" pitchFamily="34" charset="-122"/>
                </a:rPr>
                <a:t>05 </a:t>
              </a:r>
              <a:r>
                <a:rPr lang="zh-CN" altLang="en-US" sz="1575" dirty="0">
                  <a:solidFill>
                    <a:schemeClr val="accent1"/>
                  </a:solidFill>
                  <a:latin typeface="微软雅黑" panose="020B0503020204020204" pitchFamily="34" charset="-122"/>
                  <a:ea typeface="微软雅黑" panose="020B0503020204020204" pitchFamily="34" charset="-122"/>
                </a:rPr>
                <a:t>公平性</a:t>
              </a:r>
              <a:endParaRPr lang="en-US" sz="1575" dirty="0">
                <a:solidFill>
                  <a:schemeClr val="accent1"/>
                </a:solidFill>
                <a:latin typeface="微软雅黑" panose="020B0503020204020204" pitchFamily="34" charset="-122"/>
                <a:ea typeface="微软雅黑" panose="020B0503020204020204" pitchFamily="34" charset="-122"/>
              </a:endParaRPr>
            </a:p>
          </p:txBody>
        </p:sp>
        <p:sp>
          <p:nvSpPr>
            <p:cNvPr id="79" name="Rectangle 81">
              <a:extLst>
                <a:ext uri="{FF2B5EF4-FFF2-40B4-BE49-F238E27FC236}">
                  <a16:creationId xmlns:a16="http://schemas.microsoft.com/office/drawing/2014/main" id="{116B8ACB-1ADC-A159-523B-1D7FCBCBBB46}"/>
                </a:ext>
              </a:extLst>
            </p:cNvPr>
            <p:cNvSpPr/>
            <p:nvPr/>
          </p:nvSpPr>
          <p:spPr>
            <a:xfrm>
              <a:off x="4033795" y="2058322"/>
              <a:ext cx="65" cy="427039"/>
            </a:xfrm>
            <a:prstGeom prst="rect">
              <a:avLst/>
            </a:prstGeom>
          </p:spPr>
          <p:txBody>
            <a:bodyPr wrap="none" lIns="0" tIns="0" rIns="0" bIns="0">
              <a:spAutoFit/>
            </a:bodyPr>
            <a:lstStyle/>
            <a:p>
              <a:endParaRPr lang="en-US" sz="2775" dirty="0">
                <a:solidFill>
                  <a:schemeClr val="accent1"/>
                </a:solidFill>
                <a:latin typeface="微软雅黑" panose="020B0503020204020204" pitchFamily="34" charset="-122"/>
                <a:ea typeface="微软雅黑" panose="020B0503020204020204" pitchFamily="34" charset="-122"/>
              </a:endParaRPr>
            </a:p>
          </p:txBody>
        </p:sp>
      </p:grpSp>
      <p:cxnSp>
        <p:nvCxnSpPr>
          <p:cNvPr id="82" name="Straight Connector 85">
            <a:extLst>
              <a:ext uri="{FF2B5EF4-FFF2-40B4-BE49-F238E27FC236}">
                <a16:creationId xmlns:a16="http://schemas.microsoft.com/office/drawing/2014/main" id="{965E8286-4143-7A68-3584-06C0617D93B7}"/>
              </a:ext>
            </a:extLst>
          </p:cNvPr>
          <p:cNvCxnSpPr/>
          <p:nvPr/>
        </p:nvCxnSpPr>
        <p:spPr>
          <a:xfrm>
            <a:off x="809873" y="4299942"/>
            <a:ext cx="7578551"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83" name="组合 82">
            <a:extLst>
              <a:ext uri="{FF2B5EF4-FFF2-40B4-BE49-F238E27FC236}">
                <a16:creationId xmlns:a16="http://schemas.microsoft.com/office/drawing/2014/main" id="{E9268108-48CF-4692-52A4-1E96D4BC3DD9}"/>
              </a:ext>
            </a:extLst>
          </p:cNvPr>
          <p:cNvGrpSpPr/>
          <p:nvPr/>
        </p:nvGrpSpPr>
        <p:grpSpPr>
          <a:xfrm>
            <a:off x="2253738" y="1569302"/>
            <a:ext cx="301591" cy="300828"/>
            <a:chOff x="-959970" y="1422605"/>
            <a:chExt cx="596900" cy="595313"/>
          </a:xfrm>
        </p:grpSpPr>
        <p:sp>
          <p:nvSpPr>
            <p:cNvPr id="84" name="Oval 77">
              <a:extLst>
                <a:ext uri="{FF2B5EF4-FFF2-40B4-BE49-F238E27FC236}">
                  <a16:creationId xmlns:a16="http://schemas.microsoft.com/office/drawing/2014/main" id="{1ABEEE7E-A31F-D65E-55CB-0D21DF1BE5C6}"/>
                </a:ext>
              </a:extLst>
            </p:cNvPr>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85" name="Freeform 309">
              <a:extLst>
                <a:ext uri="{FF2B5EF4-FFF2-40B4-BE49-F238E27FC236}">
                  <a16:creationId xmlns:a16="http://schemas.microsoft.com/office/drawing/2014/main" id="{58C3CE7B-B37A-F2C1-EBAA-060845AB3402}"/>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grpSp>
        <p:nvGrpSpPr>
          <p:cNvPr id="101" name="组合 100">
            <a:extLst>
              <a:ext uri="{FF2B5EF4-FFF2-40B4-BE49-F238E27FC236}">
                <a16:creationId xmlns:a16="http://schemas.microsoft.com/office/drawing/2014/main" id="{650BF1D1-9909-E96D-7C3C-86C4FEAAC566}"/>
              </a:ext>
            </a:extLst>
          </p:cNvPr>
          <p:cNvGrpSpPr/>
          <p:nvPr/>
        </p:nvGrpSpPr>
        <p:grpSpPr>
          <a:xfrm>
            <a:off x="5692921" y="1528476"/>
            <a:ext cx="301591" cy="300828"/>
            <a:chOff x="-959970" y="1422605"/>
            <a:chExt cx="596900" cy="595313"/>
          </a:xfrm>
        </p:grpSpPr>
        <p:sp>
          <p:nvSpPr>
            <p:cNvPr id="102" name="Oval 77">
              <a:extLst>
                <a:ext uri="{FF2B5EF4-FFF2-40B4-BE49-F238E27FC236}">
                  <a16:creationId xmlns:a16="http://schemas.microsoft.com/office/drawing/2014/main" id="{67787B7A-D13B-7A15-CDE7-37D0E8B98E38}"/>
                </a:ext>
              </a:extLst>
            </p:cNvPr>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03" name="Freeform 309">
              <a:extLst>
                <a:ext uri="{FF2B5EF4-FFF2-40B4-BE49-F238E27FC236}">
                  <a16:creationId xmlns:a16="http://schemas.microsoft.com/office/drawing/2014/main" id="{A7F5D3EC-199C-8FBA-BD0B-04AB093E38AA}"/>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grpSp>
        <p:nvGrpSpPr>
          <p:cNvPr id="104" name="组合 103">
            <a:extLst>
              <a:ext uri="{FF2B5EF4-FFF2-40B4-BE49-F238E27FC236}">
                <a16:creationId xmlns:a16="http://schemas.microsoft.com/office/drawing/2014/main" id="{F6FA474D-D75C-B2BE-338C-1A014D8DD4EE}"/>
              </a:ext>
            </a:extLst>
          </p:cNvPr>
          <p:cNvGrpSpPr/>
          <p:nvPr/>
        </p:nvGrpSpPr>
        <p:grpSpPr>
          <a:xfrm>
            <a:off x="5686503" y="2400576"/>
            <a:ext cx="301591" cy="300828"/>
            <a:chOff x="-959970" y="1422605"/>
            <a:chExt cx="596900" cy="595313"/>
          </a:xfrm>
        </p:grpSpPr>
        <p:sp>
          <p:nvSpPr>
            <p:cNvPr id="105" name="Oval 77">
              <a:extLst>
                <a:ext uri="{FF2B5EF4-FFF2-40B4-BE49-F238E27FC236}">
                  <a16:creationId xmlns:a16="http://schemas.microsoft.com/office/drawing/2014/main" id="{D62E8EEE-3B2A-71FB-3416-96E300B698F4}"/>
                </a:ext>
              </a:extLst>
            </p:cNvPr>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06" name="Freeform 309">
              <a:extLst>
                <a:ext uri="{FF2B5EF4-FFF2-40B4-BE49-F238E27FC236}">
                  <a16:creationId xmlns:a16="http://schemas.microsoft.com/office/drawing/2014/main" id="{648FB9AB-47CA-8436-B940-07DF948DD70C}"/>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grpSp>
        <p:nvGrpSpPr>
          <p:cNvPr id="107" name="组合 106">
            <a:extLst>
              <a:ext uri="{FF2B5EF4-FFF2-40B4-BE49-F238E27FC236}">
                <a16:creationId xmlns:a16="http://schemas.microsoft.com/office/drawing/2014/main" id="{E0FAC120-DB3C-AE11-2607-49BD7AF41E29}"/>
              </a:ext>
            </a:extLst>
          </p:cNvPr>
          <p:cNvGrpSpPr/>
          <p:nvPr/>
        </p:nvGrpSpPr>
        <p:grpSpPr>
          <a:xfrm>
            <a:off x="2251733" y="2417067"/>
            <a:ext cx="301591" cy="300828"/>
            <a:chOff x="-959970" y="1422605"/>
            <a:chExt cx="596900" cy="595313"/>
          </a:xfrm>
        </p:grpSpPr>
        <p:sp>
          <p:nvSpPr>
            <p:cNvPr id="108" name="Oval 77">
              <a:extLst>
                <a:ext uri="{FF2B5EF4-FFF2-40B4-BE49-F238E27FC236}">
                  <a16:creationId xmlns:a16="http://schemas.microsoft.com/office/drawing/2014/main" id="{2E675961-5E88-CED8-0FC9-2FFDF6A8A2FA}"/>
                </a:ext>
              </a:extLst>
            </p:cNvPr>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09" name="Freeform 309">
              <a:extLst>
                <a:ext uri="{FF2B5EF4-FFF2-40B4-BE49-F238E27FC236}">
                  <a16:creationId xmlns:a16="http://schemas.microsoft.com/office/drawing/2014/main" id="{D4E94AE4-F1E5-2645-6C1D-79527FEF0F39}"/>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sp>
        <p:nvSpPr>
          <p:cNvPr id="110" name="Freeform 309">
            <a:extLst>
              <a:ext uri="{FF2B5EF4-FFF2-40B4-BE49-F238E27FC236}">
                <a16:creationId xmlns:a16="http://schemas.microsoft.com/office/drawing/2014/main" id="{876B2C23-0848-9E8F-F3E4-316362FB56B0}"/>
              </a:ext>
            </a:extLst>
          </p:cNvPr>
          <p:cNvSpPr>
            <a:spLocks/>
          </p:cNvSpPr>
          <p:nvPr/>
        </p:nvSpPr>
        <p:spPr bwMode="auto">
          <a:xfrm>
            <a:off x="5765110" y="3299473"/>
            <a:ext cx="153202" cy="154826"/>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nvGrpSpPr>
          <p:cNvPr id="111" name="组合 110">
            <a:extLst>
              <a:ext uri="{FF2B5EF4-FFF2-40B4-BE49-F238E27FC236}">
                <a16:creationId xmlns:a16="http://schemas.microsoft.com/office/drawing/2014/main" id="{468D17B4-5AA3-1657-7BBE-DBF86E94D392}"/>
              </a:ext>
            </a:extLst>
          </p:cNvPr>
          <p:cNvGrpSpPr/>
          <p:nvPr/>
        </p:nvGrpSpPr>
        <p:grpSpPr>
          <a:xfrm>
            <a:off x="2240463" y="3233601"/>
            <a:ext cx="301591" cy="300828"/>
            <a:chOff x="-959970" y="1422605"/>
            <a:chExt cx="596900" cy="595313"/>
          </a:xfrm>
          <a:solidFill>
            <a:schemeClr val="tx2">
              <a:lumMod val="40000"/>
              <a:lumOff val="60000"/>
            </a:schemeClr>
          </a:solidFill>
        </p:grpSpPr>
        <p:sp>
          <p:nvSpPr>
            <p:cNvPr id="112" name="Freeform 309">
              <a:extLst>
                <a:ext uri="{FF2B5EF4-FFF2-40B4-BE49-F238E27FC236}">
                  <a16:creationId xmlns:a16="http://schemas.microsoft.com/office/drawing/2014/main" id="{37CC4DB6-5E0A-44EF-88AC-F6C83BE9B19F}"/>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grp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13" name="Oval 77">
              <a:extLst>
                <a:ext uri="{FF2B5EF4-FFF2-40B4-BE49-F238E27FC236}">
                  <a16:creationId xmlns:a16="http://schemas.microsoft.com/office/drawing/2014/main" id="{7D8AD0FE-7920-4EA6-4F2B-018EB6E5F5A8}"/>
                </a:ext>
              </a:extLst>
            </p:cNvPr>
            <p:cNvSpPr>
              <a:spLocks noChangeArrowheads="1"/>
            </p:cNvSpPr>
            <p:nvPr/>
          </p:nvSpPr>
          <p:spPr bwMode="auto">
            <a:xfrm>
              <a:off x="-959970" y="1422605"/>
              <a:ext cx="596900" cy="595313"/>
            </a:xfrm>
            <a:prstGeom prst="ellipse">
              <a:avLst/>
            </a:prstGeom>
            <a:grpFill/>
            <a:ln>
              <a:noFill/>
            </a:ln>
          </p:spPr>
          <p:txBody>
            <a:bodyPr vert="horz" wrap="square" lIns="68580" tIns="34290" rIns="68580" bIns="34290" numCol="1" anchor="t" anchorCtr="0" compatLnSpc="1">
              <a:prstTxWarp prst="textNoShape">
                <a:avLst/>
              </a:prstTxWarp>
            </a:bodyPr>
            <a:lstStyle/>
            <a:p>
              <a:endParaRPr lang="en-US" sz="1350" dirty="0">
                <a:latin typeface="微软雅黑" panose="020B0503020204020204" pitchFamily="34" charset="-122"/>
                <a:ea typeface="微软雅黑" panose="020B0503020204020204" pitchFamily="34" charset="-122"/>
              </a:endParaRPr>
            </a:p>
          </p:txBody>
        </p:sp>
      </p:grpSp>
      <p:sp>
        <p:nvSpPr>
          <p:cNvPr id="114" name="Freeform 309">
            <a:extLst>
              <a:ext uri="{FF2B5EF4-FFF2-40B4-BE49-F238E27FC236}">
                <a16:creationId xmlns:a16="http://schemas.microsoft.com/office/drawing/2014/main" id="{B561F86B-D995-A353-A30E-8B8623F69155}"/>
              </a:ext>
            </a:extLst>
          </p:cNvPr>
          <p:cNvSpPr>
            <a:spLocks/>
          </p:cNvSpPr>
          <p:nvPr/>
        </p:nvSpPr>
        <p:spPr bwMode="auto">
          <a:xfrm>
            <a:off x="2312652" y="3296850"/>
            <a:ext cx="153202" cy="154826"/>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15" name="Text Placeholder 3">
            <a:extLst>
              <a:ext uri="{FF2B5EF4-FFF2-40B4-BE49-F238E27FC236}">
                <a16:creationId xmlns:a16="http://schemas.microsoft.com/office/drawing/2014/main" id="{47395897-68E0-F814-8AC1-4572D8EC4FE0}"/>
              </a:ext>
            </a:extLst>
          </p:cNvPr>
          <p:cNvSpPr txBox="1">
            <a:spLocks/>
          </p:cNvSpPr>
          <p:nvPr/>
        </p:nvSpPr>
        <p:spPr>
          <a:xfrm>
            <a:off x="6099306" y="1573638"/>
            <a:ext cx="902491"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02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安全性</a:t>
            </a:r>
            <a:endParaRPr lang="en-US"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116" name="Text Placeholder 3">
            <a:extLst>
              <a:ext uri="{FF2B5EF4-FFF2-40B4-BE49-F238E27FC236}">
                <a16:creationId xmlns:a16="http://schemas.microsoft.com/office/drawing/2014/main" id="{1C1AA672-B1EB-B8A4-DFCA-0DB26066516B}"/>
              </a:ext>
            </a:extLst>
          </p:cNvPr>
          <p:cNvSpPr txBox="1">
            <a:spLocks/>
          </p:cNvSpPr>
          <p:nvPr/>
        </p:nvSpPr>
        <p:spPr>
          <a:xfrm>
            <a:off x="6104385" y="2453105"/>
            <a:ext cx="1275927" cy="242374"/>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04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创新性</a:t>
            </a:r>
            <a:endParaRPr lang="en-US" altLang="zh-CN"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36" name="文本框 35">
            <a:extLst>
              <a:ext uri="{FF2B5EF4-FFF2-40B4-BE49-F238E27FC236}">
                <a16:creationId xmlns:a16="http://schemas.microsoft.com/office/drawing/2014/main" id="{D3C4F38F-F6D6-FF30-CA72-6E2791967276}"/>
              </a:ext>
            </a:extLst>
          </p:cNvPr>
          <p:cNvSpPr txBox="1"/>
          <p:nvPr/>
        </p:nvSpPr>
        <p:spPr>
          <a:xfrm>
            <a:off x="5735617" y="484580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利妥昔单抗</a:t>
            </a:r>
          </a:p>
        </p:txBody>
      </p:sp>
    </p:spTree>
    <p:extLst>
      <p:ext uri="{BB962C8B-B14F-4D97-AF65-F5344CB8AC3E}">
        <p14:creationId xmlns:p14="http://schemas.microsoft.com/office/powerpoint/2010/main" val="2371863639"/>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853336" y="410887"/>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药品基本信息</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016225" y="914943"/>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49" name="文本框 48">
            <a:extLst>
              <a:ext uri="{FF2B5EF4-FFF2-40B4-BE49-F238E27FC236}">
                <a16:creationId xmlns:a16="http://schemas.microsoft.com/office/drawing/2014/main" id="{99516242-EE83-35C5-451F-D0598A7E5E05}"/>
              </a:ext>
            </a:extLst>
          </p:cNvPr>
          <p:cNvSpPr txBox="1"/>
          <p:nvPr/>
        </p:nvSpPr>
        <p:spPr>
          <a:xfrm>
            <a:off x="840569" y="4227934"/>
            <a:ext cx="7462862" cy="707886"/>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药品通用名称；注册规格；说明书适应症</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功能主治（概述）；用法用量；中国大陆首次上市时间；目前大陆地区同通用名药品的上市情况；全球首个上市国家</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地区及上市时间；是否为</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OTC </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药品；参照药品建议；所治疗疾病基本情况、未满足的治疗需求、大陆地区发病率、年发病患者总数等。</a:t>
            </a:r>
          </a:p>
        </p:txBody>
      </p:sp>
      <p:sp>
        <p:nvSpPr>
          <p:cNvPr id="9" name="文本框 8">
            <a:extLst>
              <a:ext uri="{FF2B5EF4-FFF2-40B4-BE49-F238E27FC236}">
                <a16:creationId xmlns:a16="http://schemas.microsoft.com/office/drawing/2014/main" id="{55338AA2-EB8E-9FD9-4612-F6898489B5FB}"/>
              </a:ext>
            </a:extLst>
          </p:cNvPr>
          <p:cNvSpPr txBox="1"/>
          <p:nvPr/>
        </p:nvSpPr>
        <p:spPr>
          <a:xfrm>
            <a:off x="1907704" y="1037347"/>
            <a:ext cx="5400600" cy="2862322"/>
          </a:xfrm>
          <a:prstGeom prst="rect">
            <a:avLst/>
          </a:prstGeom>
          <a:noFill/>
        </p:spPr>
        <p:txBody>
          <a:bodyPr wrap="square" rtlCol="0">
            <a:spAutoFit/>
          </a:bodyPr>
          <a:lstStyle/>
          <a:p>
            <a:pPr>
              <a:lnSpc>
                <a:spcPct val="200000"/>
              </a:lnSpc>
            </a:pPr>
            <a:r>
              <a:rPr lang="zh-CN" altLang="en-US" sz="1200" b="1" dirty="0">
                <a:latin typeface="微软雅黑" panose="020B0503020204020204" pitchFamily="34" charset="-122"/>
                <a:ea typeface="微软雅黑" panose="020B0503020204020204" pitchFamily="34" charset="-122"/>
              </a:rPr>
              <a:t>通用名：</a:t>
            </a:r>
            <a:r>
              <a:rPr lang="zh-CN" altLang="en-US" sz="1200" u="sng" dirty="0">
                <a:latin typeface="微软雅黑" panose="020B0503020204020204" pitchFamily="34" charset="-122"/>
                <a:ea typeface="微软雅黑" panose="020B0503020204020204" pitchFamily="34" charset="-122"/>
              </a:rPr>
              <a:t>利妥昔单抗注射液</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注册规格：</a:t>
            </a:r>
            <a:r>
              <a:rPr lang="en-US" altLang="zh-CN" sz="1200" u="sng" dirty="0">
                <a:latin typeface="微软雅黑" panose="020B0503020204020204" pitchFamily="34" charset="-122"/>
                <a:ea typeface="微软雅黑" panose="020B0503020204020204" pitchFamily="34" charset="-122"/>
              </a:rPr>
              <a:t>100 mg</a:t>
            </a:r>
            <a:r>
              <a:rPr lang="zh-CN" altLang="en-US" sz="1200" u="sng" dirty="0">
                <a:latin typeface="微软雅黑" panose="020B0503020204020204" pitchFamily="34" charset="-122"/>
                <a:ea typeface="微软雅黑" panose="020B0503020204020204" pitchFamily="34" charset="-122"/>
              </a:rPr>
              <a:t>（</a:t>
            </a:r>
            <a:r>
              <a:rPr lang="en-US" altLang="zh-CN" sz="1200" u="sng" dirty="0">
                <a:latin typeface="微软雅黑" panose="020B0503020204020204" pitchFamily="34" charset="-122"/>
                <a:ea typeface="微软雅黑" panose="020B0503020204020204" pitchFamily="34" charset="-122"/>
              </a:rPr>
              <a:t>10 ml</a:t>
            </a:r>
            <a:r>
              <a:rPr lang="zh-CN" altLang="en-US" sz="1200" u="sng" dirty="0">
                <a:latin typeface="微软雅黑" panose="020B0503020204020204" pitchFamily="34" charset="-122"/>
                <a:ea typeface="微软雅黑" panose="020B0503020204020204" pitchFamily="34" charset="-122"/>
              </a:rPr>
              <a:t>）</a:t>
            </a:r>
            <a:r>
              <a:rPr lang="en-US" altLang="zh-CN" sz="1200" u="sng" dirty="0">
                <a:latin typeface="微软雅黑" panose="020B0503020204020204" pitchFamily="34" charset="-122"/>
                <a:ea typeface="微软雅黑" panose="020B0503020204020204" pitchFamily="34" charset="-122"/>
              </a:rPr>
              <a:t>/ </a:t>
            </a:r>
            <a:r>
              <a:rPr lang="zh-CN" altLang="en-US" sz="1200" u="sng" dirty="0">
                <a:latin typeface="微软雅黑" panose="020B0503020204020204" pitchFamily="34" charset="-122"/>
                <a:ea typeface="微软雅黑" panose="020B0503020204020204" pitchFamily="34" charset="-122"/>
              </a:rPr>
              <a:t>瓶</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中国大陆首次上市时间：</a:t>
            </a:r>
            <a:r>
              <a:rPr lang="en-US" altLang="zh-CN" sz="1200" u="sng" dirty="0">
                <a:latin typeface="微软雅黑" panose="020B0503020204020204" pitchFamily="34" charset="-122"/>
                <a:ea typeface="微软雅黑" panose="020B0503020204020204" pitchFamily="34" charset="-122"/>
              </a:rPr>
              <a:t>2020</a:t>
            </a:r>
            <a:r>
              <a:rPr lang="zh-CN" altLang="en-US" sz="1200" u="sng" dirty="0">
                <a:latin typeface="微软雅黑" panose="020B0503020204020204" pitchFamily="34" charset="-122"/>
                <a:ea typeface="微软雅黑" panose="020B0503020204020204" pitchFamily="34" charset="-122"/>
              </a:rPr>
              <a:t>年</a:t>
            </a:r>
            <a:r>
              <a:rPr lang="en-US" altLang="zh-CN" sz="1200" u="sng" dirty="0">
                <a:latin typeface="微软雅黑" panose="020B0503020204020204" pitchFamily="34" charset="-122"/>
                <a:ea typeface="微软雅黑" panose="020B0503020204020204" pitchFamily="34" charset="-122"/>
              </a:rPr>
              <a:t>9</a:t>
            </a:r>
            <a:r>
              <a:rPr lang="zh-CN" altLang="en-US" sz="1200" u="sng" dirty="0">
                <a:latin typeface="微软雅黑" panose="020B0503020204020204" pitchFamily="34" charset="-122"/>
                <a:ea typeface="微软雅黑" panose="020B0503020204020204" pitchFamily="34" charset="-122"/>
              </a:rPr>
              <a:t>月</a:t>
            </a:r>
            <a:r>
              <a:rPr lang="en-US" altLang="zh-CN" sz="1200" u="sng" dirty="0">
                <a:latin typeface="微软雅黑" panose="020B0503020204020204" pitchFamily="34" charset="-122"/>
                <a:ea typeface="微软雅黑" panose="020B0503020204020204" pitchFamily="34" charset="-122"/>
              </a:rPr>
              <a:t>30</a:t>
            </a:r>
            <a:r>
              <a:rPr lang="zh-CN" altLang="en-US" sz="1200" u="sng" dirty="0">
                <a:latin typeface="微软雅黑" panose="020B0503020204020204" pitchFamily="34" charset="-122"/>
                <a:ea typeface="微软雅黑" panose="020B0503020204020204" pitchFamily="34" charset="-122"/>
              </a:rPr>
              <a:t>日</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目前大陆地区同通用名药品的上市情况</a:t>
            </a:r>
            <a:r>
              <a:rPr lang="zh-CN" altLang="en-US" sz="1200" dirty="0">
                <a:latin typeface="微软雅黑" panose="020B0503020204020204" pitchFamily="34" charset="-122"/>
                <a:ea typeface="微软雅黑" panose="020B0503020204020204" pitchFamily="34" charset="-122"/>
              </a:rPr>
              <a:t>：</a:t>
            </a:r>
            <a:r>
              <a:rPr lang="zh-CN" altLang="en-US" sz="1200" u="sng" dirty="0">
                <a:latin typeface="微软雅黑" panose="020B0503020204020204" pitchFamily="34" charset="-122"/>
                <a:ea typeface="微软雅黑" panose="020B0503020204020204" pitchFamily="34" charset="-122"/>
              </a:rPr>
              <a:t>共</a:t>
            </a:r>
            <a:r>
              <a:rPr lang="en-US" altLang="zh-CN" sz="1200" u="sng" dirty="0">
                <a:latin typeface="微软雅黑" panose="020B0503020204020204" pitchFamily="34" charset="-122"/>
                <a:ea typeface="微软雅黑" panose="020B0503020204020204" pitchFamily="34" charset="-122"/>
              </a:rPr>
              <a:t>3</a:t>
            </a:r>
            <a:r>
              <a:rPr lang="zh-CN" altLang="en-US" sz="1200" u="sng" dirty="0">
                <a:latin typeface="微软雅黑" panose="020B0503020204020204" pitchFamily="34" charset="-122"/>
                <a:ea typeface="微软雅黑" panose="020B0503020204020204" pitchFamily="34" charset="-122"/>
              </a:rPr>
              <a:t>家</a:t>
            </a:r>
            <a:r>
              <a:rPr lang="zh-CN" altLang="en-US" sz="1200"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全球首个上市国家</a:t>
            </a:r>
            <a:r>
              <a:rPr lang="en-US" altLang="zh-CN" sz="1200" b="1" dirty="0">
                <a:latin typeface="微软雅黑" panose="020B0503020204020204" pitchFamily="34" charset="-122"/>
                <a:ea typeface="微软雅黑" panose="020B0503020204020204" pitchFamily="34" charset="-122"/>
              </a:rPr>
              <a:t>/</a:t>
            </a:r>
            <a:r>
              <a:rPr lang="zh-CN" altLang="en-US" sz="1200" b="1" dirty="0">
                <a:latin typeface="微软雅黑" panose="020B0503020204020204" pitchFamily="34" charset="-122"/>
                <a:ea typeface="微软雅黑" panose="020B0503020204020204" pitchFamily="34" charset="-122"/>
              </a:rPr>
              <a:t>地区及上市情况</a:t>
            </a:r>
            <a:r>
              <a:rPr lang="zh-CN" altLang="en-US" sz="1200" dirty="0">
                <a:latin typeface="微软雅黑" panose="020B0503020204020204" pitchFamily="34" charset="-122"/>
                <a:ea typeface="微软雅黑" panose="020B0503020204020204" pitchFamily="34" charset="-122"/>
              </a:rPr>
              <a:t>：</a:t>
            </a:r>
            <a:r>
              <a:rPr lang="en-US" altLang="zh-CN" sz="1200" u="sng" dirty="0">
                <a:latin typeface="微软雅黑" panose="020B0503020204020204" pitchFamily="34" charset="-122"/>
                <a:ea typeface="微软雅黑" panose="020B0503020204020204" pitchFamily="34" charset="-122"/>
              </a:rPr>
              <a:t>2020</a:t>
            </a:r>
            <a:r>
              <a:rPr lang="zh-CN" altLang="en-US" sz="1200" u="sng" dirty="0">
                <a:latin typeface="微软雅黑" panose="020B0503020204020204" pitchFamily="34" charset="-122"/>
                <a:ea typeface="微软雅黑" panose="020B0503020204020204" pitchFamily="34" charset="-122"/>
              </a:rPr>
              <a:t>年，中国</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是否</a:t>
            </a:r>
            <a:r>
              <a:rPr lang="en-US" altLang="zh-CN" sz="1200" b="1" dirty="0">
                <a:latin typeface="微软雅黑" panose="020B0503020204020204" pitchFamily="34" charset="-122"/>
                <a:ea typeface="微软雅黑" panose="020B0503020204020204" pitchFamily="34" charset="-122"/>
              </a:rPr>
              <a:t>OTC</a:t>
            </a:r>
            <a:r>
              <a:rPr lang="zh-CN" altLang="en-US" sz="1200" b="1" dirty="0">
                <a:latin typeface="微软雅黑" panose="020B0503020204020204" pitchFamily="34" charset="-122"/>
                <a:ea typeface="微软雅黑" panose="020B0503020204020204" pitchFamily="34" charset="-122"/>
              </a:rPr>
              <a:t>药品：</a:t>
            </a:r>
            <a:r>
              <a:rPr lang="zh-CN" altLang="en-US" sz="1200" u="sng" dirty="0">
                <a:latin typeface="微软雅黑" panose="020B0503020204020204" pitchFamily="34" charset="-122"/>
                <a:ea typeface="微软雅黑" panose="020B0503020204020204" pitchFamily="34" charset="-122"/>
              </a:rPr>
              <a:t>否</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参照药品建议：</a:t>
            </a:r>
            <a:r>
              <a:rPr lang="zh-CN" altLang="en-US" sz="1200" u="sng" dirty="0">
                <a:latin typeface="微软雅黑" panose="020B0503020204020204" pitchFamily="34" charset="-122"/>
                <a:ea typeface="微软雅黑" panose="020B0503020204020204" pitchFamily="34" charset="-122"/>
              </a:rPr>
              <a:t>美罗华</a:t>
            </a:r>
            <a:r>
              <a:rPr lang="en-US" altLang="zh-CN" sz="1200" u="sng" baseline="30000" dirty="0">
                <a:solidFill>
                  <a:schemeClr val="tx1"/>
                </a:solidFill>
                <a:latin typeface="微软雅黑" panose="020B0503020204020204" pitchFamily="34" charset="-122"/>
                <a:ea typeface="微软雅黑" panose="020B0503020204020204" pitchFamily="34" charset="-122"/>
              </a:rPr>
              <a:t>®</a:t>
            </a:r>
            <a:r>
              <a:rPr lang="zh-CN" altLang="en-US" sz="1200" u="sng" dirty="0">
                <a:latin typeface="微软雅黑" panose="020B0503020204020204" pitchFamily="34" charset="-122"/>
                <a:ea typeface="微软雅黑" panose="020B0503020204020204" pitchFamily="34" charset="-122"/>
              </a:rPr>
              <a:t>（原研利妥昔单抗注射液）</a:t>
            </a:r>
            <a:endParaRPr lang="en-US" altLang="zh-CN" sz="1200" u="sng" dirty="0">
              <a:latin typeface="微软雅黑" panose="020B0503020204020204" pitchFamily="34" charset="-122"/>
              <a:ea typeface="微软雅黑" panose="020B0503020204020204" pitchFamily="34" charset="-122"/>
            </a:endParaRPr>
          </a:p>
          <a:p>
            <a:endParaRPr lang="zh-CN" altLang="en-US" sz="1200" dirty="0">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F14BEF19-BCF7-85D4-0F3A-A0D8523002EF}"/>
              </a:ext>
            </a:extLst>
          </p:cNvPr>
          <p:cNvSpPr txBox="1"/>
          <p:nvPr/>
        </p:nvSpPr>
        <p:spPr>
          <a:xfrm>
            <a:off x="5735617" y="484580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利妥昔单抗</a:t>
            </a:r>
          </a:p>
        </p:txBody>
      </p:sp>
    </p:spTree>
    <p:extLst>
      <p:ext uri="{BB962C8B-B14F-4D97-AF65-F5344CB8AC3E}">
        <p14:creationId xmlns:p14="http://schemas.microsoft.com/office/powerpoint/2010/main" val="4204902134"/>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97351" y="411510"/>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药品基本信息</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0240" y="915566"/>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54918" y="1185991"/>
            <a:ext cx="8365554" cy="1601783"/>
            <a:chOff x="4033795" y="1853636"/>
            <a:chExt cx="3738048" cy="1601779"/>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8917" y="1853636"/>
              <a:ext cx="3372926" cy="1601779"/>
              <a:chOff x="798826" y="1720180"/>
              <a:chExt cx="1860430" cy="1601779"/>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11378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适应症</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98826" y="1906190"/>
                <a:ext cx="1860430" cy="141576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一、非霍奇金淋巴瘤：</a:t>
                </a:r>
              </a:p>
              <a:p>
                <a:pPr algn="l" defTabSz="914309">
                  <a:spcBef>
                    <a:spcPct val="20000"/>
                  </a:spcBef>
                  <a:defRPr/>
                </a:pPr>
                <a:r>
                  <a:rPr lang="en-US" altLang="zh-CN" sz="1000" dirty="0">
                    <a:solidFill>
                      <a:schemeClr val="tx1"/>
                    </a:solidFill>
                    <a:latin typeface="微软雅黑" panose="020B0503020204020204" pitchFamily="34" charset="-122"/>
                    <a:ea typeface="微软雅黑" panose="020B0503020204020204" pitchFamily="34" charset="-122"/>
                  </a:rPr>
                  <a:t>1</a:t>
                </a:r>
                <a:r>
                  <a:rPr lang="zh-CN" altLang="en-US" sz="1000" dirty="0">
                    <a:solidFill>
                      <a:schemeClr val="tx1"/>
                    </a:solidFill>
                    <a:latin typeface="微软雅黑" panose="020B0503020204020204" pitchFamily="34" charset="-122"/>
                    <a:ea typeface="微软雅黑" panose="020B0503020204020204" pitchFamily="34" charset="-122"/>
                  </a:rPr>
                  <a:t>、先前未经治疗的</a:t>
                </a:r>
                <a:r>
                  <a:rPr lang="en-US" altLang="zh-CN" sz="1000" dirty="0">
                    <a:solidFill>
                      <a:schemeClr val="tx1"/>
                    </a:solidFill>
                    <a:latin typeface="微软雅黑" panose="020B0503020204020204" pitchFamily="34" charset="-122"/>
                    <a:ea typeface="微软雅黑" panose="020B0503020204020204" pitchFamily="34" charset="-122"/>
                  </a:rPr>
                  <a:t>CD20 </a:t>
                </a:r>
                <a:r>
                  <a:rPr lang="zh-CN" altLang="en-US" sz="1000" dirty="0">
                    <a:solidFill>
                      <a:schemeClr val="tx1"/>
                    </a:solidFill>
                    <a:latin typeface="微软雅黑" panose="020B0503020204020204" pitchFamily="34" charset="-122"/>
                    <a:ea typeface="微软雅黑" panose="020B0503020204020204" pitchFamily="34" charset="-122"/>
                  </a:rPr>
                  <a:t>阳性</a:t>
                </a:r>
                <a:r>
                  <a:rPr lang="en-US" altLang="zh-CN" sz="1000" dirty="0">
                    <a:solidFill>
                      <a:schemeClr val="tx1"/>
                    </a:solidFill>
                    <a:latin typeface="微软雅黑" panose="020B0503020204020204" pitchFamily="34" charset="-122"/>
                    <a:ea typeface="微软雅黑" panose="020B0503020204020204" pitchFamily="34" charset="-122"/>
                  </a:rPr>
                  <a:t>Ⅲ-IV </a:t>
                </a:r>
                <a:r>
                  <a:rPr lang="zh-CN" altLang="en-US" sz="1000" dirty="0">
                    <a:solidFill>
                      <a:schemeClr val="tx1"/>
                    </a:solidFill>
                    <a:latin typeface="微软雅黑" panose="020B0503020204020204" pitchFamily="34" charset="-122"/>
                    <a:ea typeface="微软雅黑" panose="020B0503020204020204" pitchFamily="34" charset="-122"/>
                  </a:rPr>
                  <a:t>期滤泡性非霍奇金淋巴瘤患者，应与化疗联合使用。</a:t>
                </a:r>
              </a:p>
              <a:p>
                <a:pPr algn="l" defTabSz="914309">
                  <a:spcBef>
                    <a:spcPct val="20000"/>
                  </a:spcBef>
                  <a:defRPr/>
                </a:pP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a:t>
                </a:r>
                <a:r>
                  <a:rPr lang="zh-CN" altLang="en-US" sz="1000" b="1" u="sng" dirty="0">
                    <a:solidFill>
                      <a:schemeClr val="tx1"/>
                    </a:solidFill>
                    <a:latin typeface="微软雅黑" panose="020B0503020204020204" pitchFamily="34" charset="-122"/>
                    <a:ea typeface="微软雅黑" panose="020B0503020204020204" pitchFamily="34" charset="-122"/>
                  </a:rPr>
                  <a:t>初治滤泡性淋巴瘤患者经利妥昔单抗联合化疗后达完全或部分缓解后的单药维持治疗</a:t>
                </a:r>
                <a:r>
                  <a:rPr lang="zh-CN" altLang="en-US" sz="1000" dirty="0">
                    <a:solidFill>
                      <a:schemeClr val="tx1"/>
                    </a:solidFill>
                    <a:latin typeface="微软雅黑" panose="020B0503020204020204" pitchFamily="34" charset="-122"/>
                    <a:ea typeface="微软雅黑" panose="020B0503020204020204" pitchFamily="34" charset="-122"/>
                  </a:rPr>
                  <a:t>。</a:t>
                </a:r>
                <a:r>
                  <a:rPr lang="zh-CN" altLang="en-US" sz="1000" b="1" dirty="0">
                    <a:solidFill>
                      <a:srgbClr val="C00000"/>
                    </a:solidFill>
                    <a:latin typeface="微软雅黑" panose="020B0503020204020204" pitchFamily="34" charset="-122"/>
                    <a:ea typeface="微软雅黑" panose="020B0503020204020204" pitchFamily="34" charset="-122"/>
                  </a:rPr>
                  <a:t>（本次申请新增）</a:t>
                </a:r>
              </a:p>
              <a:p>
                <a:pPr algn="l" defTabSz="914309">
                  <a:spcBef>
                    <a:spcPct val="20000"/>
                  </a:spcBef>
                  <a:defRPr/>
                </a:pPr>
                <a:r>
                  <a:rPr lang="en-US" altLang="zh-CN" sz="1000" dirty="0">
                    <a:solidFill>
                      <a:schemeClr val="tx1"/>
                    </a:solidFill>
                    <a:latin typeface="微软雅黑" panose="020B0503020204020204" pitchFamily="34" charset="-122"/>
                    <a:ea typeface="微软雅黑" panose="020B0503020204020204" pitchFamily="34" charset="-122"/>
                  </a:rPr>
                  <a:t>3</a:t>
                </a:r>
                <a:r>
                  <a:rPr lang="zh-CN" altLang="en-US" sz="1000" dirty="0">
                    <a:solidFill>
                      <a:schemeClr val="tx1"/>
                    </a:solidFill>
                    <a:latin typeface="微软雅黑" panose="020B0503020204020204" pitchFamily="34" charset="-122"/>
                    <a:ea typeface="微软雅黑" panose="020B0503020204020204" pitchFamily="34" charset="-122"/>
                  </a:rPr>
                  <a:t>、复发或化疗耐药的滤泡性淋巴瘤。</a:t>
                </a:r>
              </a:p>
              <a:p>
                <a:pPr algn="l" defTabSz="914309">
                  <a:spcBef>
                    <a:spcPct val="20000"/>
                  </a:spcBef>
                  <a:defRPr/>
                </a:pPr>
                <a:r>
                  <a:rPr lang="en-US" altLang="zh-CN" sz="1000" dirty="0">
                    <a:solidFill>
                      <a:schemeClr val="tx1"/>
                    </a:solidFill>
                    <a:latin typeface="微软雅黑" panose="020B0503020204020204" pitchFamily="34" charset="-122"/>
                    <a:ea typeface="微软雅黑" panose="020B0503020204020204" pitchFamily="34" charset="-122"/>
                  </a:rPr>
                  <a:t>4</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CD20 </a:t>
                </a:r>
                <a:r>
                  <a:rPr lang="zh-CN" altLang="en-US" sz="1000" dirty="0">
                    <a:solidFill>
                      <a:schemeClr val="tx1"/>
                    </a:solidFill>
                    <a:latin typeface="微软雅黑" panose="020B0503020204020204" pitchFamily="34" charset="-122"/>
                    <a:ea typeface="微软雅黑" panose="020B0503020204020204" pitchFamily="34" charset="-122"/>
                  </a:rPr>
                  <a:t>阳性弥漫大</a:t>
                </a:r>
                <a:r>
                  <a:rPr lang="en-US" altLang="zh-CN" sz="1000" dirty="0">
                    <a:solidFill>
                      <a:schemeClr val="tx1"/>
                    </a:solidFill>
                    <a:latin typeface="微软雅黑" panose="020B0503020204020204" pitchFamily="34" charset="-122"/>
                    <a:ea typeface="微软雅黑" panose="020B0503020204020204" pitchFamily="34" charset="-122"/>
                  </a:rPr>
                  <a:t>B </a:t>
                </a:r>
                <a:r>
                  <a:rPr lang="zh-CN" altLang="en-US" sz="1000" dirty="0">
                    <a:solidFill>
                      <a:schemeClr val="tx1"/>
                    </a:solidFill>
                    <a:latin typeface="微软雅黑" panose="020B0503020204020204" pitchFamily="34" charset="-122"/>
                    <a:ea typeface="微软雅黑" panose="020B0503020204020204" pitchFamily="34" charset="-122"/>
                  </a:rPr>
                  <a:t>细胞性非霍奇金淋巴瘤（</a:t>
                </a:r>
                <a:r>
                  <a:rPr lang="en-US" altLang="zh-CN" sz="1000" dirty="0">
                    <a:solidFill>
                      <a:schemeClr val="tx1"/>
                    </a:solidFill>
                    <a:latin typeface="微软雅黑" panose="020B0503020204020204" pitchFamily="34" charset="-122"/>
                    <a:ea typeface="微软雅黑" panose="020B0503020204020204" pitchFamily="34" charset="-122"/>
                  </a:rPr>
                  <a:t>DLBCL</a:t>
                </a:r>
                <a:r>
                  <a:rPr lang="zh-CN" altLang="en-US" sz="1000" dirty="0">
                    <a:solidFill>
                      <a:schemeClr val="tx1"/>
                    </a:solidFill>
                    <a:latin typeface="微软雅黑" panose="020B0503020204020204" pitchFamily="34" charset="-122"/>
                    <a:ea typeface="微软雅黑" panose="020B0503020204020204" pitchFamily="34" charset="-122"/>
                  </a:rPr>
                  <a:t>）应与标准</a:t>
                </a:r>
                <a:r>
                  <a:rPr lang="en-US" altLang="zh-CN" sz="1000" dirty="0">
                    <a:solidFill>
                      <a:schemeClr val="tx1"/>
                    </a:solidFill>
                    <a:latin typeface="微软雅黑" panose="020B0503020204020204" pitchFamily="34" charset="-122"/>
                    <a:ea typeface="微软雅黑" panose="020B0503020204020204" pitchFamily="34" charset="-122"/>
                  </a:rPr>
                  <a:t>CHOP </a:t>
                </a:r>
                <a:r>
                  <a:rPr lang="zh-CN" altLang="en-US" sz="1000" dirty="0">
                    <a:solidFill>
                      <a:schemeClr val="tx1"/>
                    </a:solidFill>
                    <a:latin typeface="微软雅黑" panose="020B0503020204020204" pitchFamily="34" charset="-122"/>
                    <a:ea typeface="微软雅黑" panose="020B0503020204020204" pitchFamily="34" charset="-122"/>
                  </a:rPr>
                  <a:t>化疗（环磷酰胺、阿霉素、长春新碱、强的松）</a:t>
                </a:r>
                <a:r>
                  <a:rPr lang="en-US" altLang="zh-CN" sz="1000" dirty="0">
                    <a:solidFill>
                      <a:schemeClr val="tx1"/>
                    </a:solidFill>
                    <a:latin typeface="微软雅黑" panose="020B0503020204020204" pitchFamily="34" charset="-122"/>
                    <a:ea typeface="微软雅黑" panose="020B0503020204020204" pitchFamily="34" charset="-122"/>
                  </a:rPr>
                  <a:t>8 </a:t>
                </a:r>
                <a:r>
                  <a:rPr lang="zh-CN" altLang="en-US" sz="1000" dirty="0">
                    <a:solidFill>
                      <a:schemeClr val="tx1"/>
                    </a:solidFill>
                    <a:latin typeface="微软雅黑" panose="020B0503020204020204" pitchFamily="34" charset="-122"/>
                    <a:ea typeface="微软雅黑" panose="020B0503020204020204" pitchFamily="34" charset="-122"/>
                  </a:rPr>
                  <a:t>个周期联合治疗。</a:t>
                </a:r>
              </a:p>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二、慢性淋巴细胞白血病：</a:t>
                </a:r>
              </a:p>
              <a:p>
                <a:pPr algn="l" defTabSz="914309">
                  <a:spcBef>
                    <a:spcPct val="20000"/>
                  </a:spcBef>
                  <a:defRPr/>
                </a:pPr>
                <a:r>
                  <a:rPr lang="zh-CN" altLang="en-US" sz="1000" b="1" u="sng" dirty="0">
                    <a:solidFill>
                      <a:schemeClr val="tx1"/>
                    </a:solidFill>
                    <a:latin typeface="微软雅黑" panose="020B0503020204020204" pitchFamily="34" charset="-122"/>
                    <a:ea typeface="微软雅黑" panose="020B0503020204020204" pitchFamily="34" charset="-122"/>
                  </a:rPr>
                  <a:t>与氟达拉滨和环磷酰胺（</a:t>
                </a:r>
                <a:r>
                  <a:rPr lang="en-US" altLang="zh-CN" sz="1000" b="1" u="sng" dirty="0">
                    <a:solidFill>
                      <a:schemeClr val="tx1"/>
                    </a:solidFill>
                    <a:latin typeface="微软雅黑" panose="020B0503020204020204" pitchFamily="34" charset="-122"/>
                    <a:ea typeface="微软雅黑" panose="020B0503020204020204" pitchFamily="34" charset="-122"/>
                  </a:rPr>
                  <a:t>FC</a:t>
                </a:r>
                <a:r>
                  <a:rPr lang="zh-CN" altLang="en-US" sz="1000" b="1" u="sng" dirty="0">
                    <a:solidFill>
                      <a:schemeClr val="tx1"/>
                    </a:solidFill>
                    <a:latin typeface="微软雅黑" panose="020B0503020204020204" pitchFamily="34" charset="-122"/>
                    <a:ea typeface="微软雅黑" panose="020B0503020204020204" pitchFamily="34" charset="-122"/>
                  </a:rPr>
                  <a:t>）联合治疗先前未经治疗或复发性</a:t>
                </a:r>
                <a:r>
                  <a:rPr lang="en-US" altLang="zh-CN" sz="1000" b="1" u="sng" dirty="0">
                    <a:solidFill>
                      <a:schemeClr val="tx1"/>
                    </a:solidFill>
                    <a:latin typeface="微软雅黑" panose="020B0503020204020204" pitchFamily="34" charset="-122"/>
                    <a:ea typeface="微软雅黑" panose="020B0503020204020204" pitchFamily="34" charset="-122"/>
                  </a:rPr>
                  <a:t>/ </a:t>
                </a:r>
                <a:r>
                  <a:rPr lang="zh-CN" altLang="en-US" sz="1000" b="1" u="sng" dirty="0">
                    <a:solidFill>
                      <a:schemeClr val="tx1"/>
                    </a:solidFill>
                    <a:latin typeface="微软雅黑" panose="020B0503020204020204" pitchFamily="34" charset="-122"/>
                    <a:ea typeface="微软雅黑" panose="020B0503020204020204" pitchFamily="34" charset="-122"/>
                  </a:rPr>
                  <a:t>难治性慢性淋巴细胞白血病（</a:t>
                </a:r>
                <a:r>
                  <a:rPr lang="en-US" altLang="zh-CN" sz="1000" b="1" u="sng" dirty="0">
                    <a:solidFill>
                      <a:schemeClr val="tx1"/>
                    </a:solidFill>
                    <a:latin typeface="微软雅黑" panose="020B0503020204020204" pitchFamily="34" charset="-122"/>
                    <a:ea typeface="微软雅黑" panose="020B0503020204020204" pitchFamily="34" charset="-122"/>
                  </a:rPr>
                  <a:t>CLL</a:t>
                </a:r>
                <a:r>
                  <a:rPr lang="zh-CN" altLang="en-US" sz="1000" b="1" u="sng" dirty="0">
                    <a:solidFill>
                      <a:schemeClr val="tx1"/>
                    </a:solidFill>
                    <a:latin typeface="微软雅黑" panose="020B0503020204020204" pitchFamily="34" charset="-122"/>
                    <a:ea typeface="微软雅黑" panose="020B0503020204020204" pitchFamily="34" charset="-122"/>
                  </a:rPr>
                  <a:t>）患者</a:t>
                </a:r>
                <a:r>
                  <a:rPr lang="zh-CN" altLang="en-US" sz="1000" u="sng" dirty="0">
                    <a:solidFill>
                      <a:schemeClr val="tx1"/>
                    </a:solidFill>
                    <a:latin typeface="微软雅黑" panose="020B0503020204020204" pitchFamily="34" charset="-122"/>
                    <a:ea typeface="微软雅黑" panose="020B0503020204020204" pitchFamily="34" charset="-122"/>
                  </a:rPr>
                  <a:t>。</a:t>
                </a:r>
                <a:r>
                  <a:rPr lang="zh-CN" altLang="en-US" sz="1000" b="1" dirty="0">
                    <a:solidFill>
                      <a:srgbClr val="C00000"/>
                    </a:solidFill>
                    <a:latin typeface="微软雅黑" panose="020B0503020204020204" pitchFamily="34" charset="-122"/>
                    <a:ea typeface="微软雅黑" panose="020B0503020204020204" pitchFamily="34" charset="-122"/>
                  </a:rPr>
                  <a:t>（本次申请新增）</a:t>
                </a: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26" name="Group 64">
            <a:extLst>
              <a:ext uri="{FF2B5EF4-FFF2-40B4-BE49-F238E27FC236}">
                <a16:creationId xmlns:a16="http://schemas.microsoft.com/office/drawing/2014/main" id="{72AFFC9B-45B0-0460-B04C-6BAC455BBB81}"/>
              </a:ext>
            </a:extLst>
          </p:cNvPr>
          <p:cNvGrpSpPr/>
          <p:nvPr/>
        </p:nvGrpSpPr>
        <p:grpSpPr>
          <a:xfrm>
            <a:off x="467544" y="3075807"/>
            <a:ext cx="8352928" cy="1440158"/>
            <a:chOff x="4033795" y="1853636"/>
            <a:chExt cx="3738309" cy="1440155"/>
          </a:xfrm>
        </p:grpSpPr>
        <p:grpSp>
          <p:nvGrpSpPr>
            <p:cNvPr id="27" name="Group 29">
              <a:extLst>
                <a:ext uri="{FF2B5EF4-FFF2-40B4-BE49-F238E27FC236}">
                  <a16:creationId xmlns:a16="http://schemas.microsoft.com/office/drawing/2014/main" id="{DD31330D-D323-E4E8-10E4-0EBC24630325}"/>
                </a:ext>
              </a:extLst>
            </p:cNvPr>
            <p:cNvGrpSpPr/>
            <p:nvPr/>
          </p:nvGrpSpPr>
          <p:grpSpPr>
            <a:xfrm>
              <a:off x="4399178" y="1853636"/>
              <a:ext cx="3372926" cy="1440155"/>
              <a:chOff x="798970" y="1720180"/>
              <a:chExt cx="1860430" cy="1440155"/>
            </a:xfrm>
          </p:grpSpPr>
          <p:sp>
            <p:nvSpPr>
              <p:cNvPr id="29" name="Text Placeholder 3">
                <a:extLst>
                  <a:ext uri="{FF2B5EF4-FFF2-40B4-BE49-F238E27FC236}">
                    <a16:creationId xmlns:a16="http://schemas.microsoft.com/office/drawing/2014/main" id="{BBEAF1F4-C6B1-63E9-A069-92223841FFE9}"/>
                  </a:ext>
                </a:extLst>
              </p:cNvPr>
              <p:cNvSpPr txBox="1">
                <a:spLocks/>
              </p:cNvSpPr>
              <p:nvPr/>
            </p:nvSpPr>
            <p:spPr>
              <a:xfrm>
                <a:off x="798970" y="1720180"/>
                <a:ext cx="161847"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用法用量</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0" name="Text Placeholder 3">
                <a:extLst>
                  <a:ext uri="{FF2B5EF4-FFF2-40B4-BE49-F238E27FC236}">
                    <a16:creationId xmlns:a16="http://schemas.microsoft.com/office/drawing/2014/main" id="{096C3126-2354-A0F6-1769-B7BC80CE1496}"/>
                  </a:ext>
                </a:extLst>
              </p:cNvPr>
              <p:cNvSpPr txBox="1">
                <a:spLocks/>
              </p:cNvSpPr>
              <p:nvPr/>
            </p:nvSpPr>
            <p:spPr>
              <a:xfrm>
                <a:off x="798970" y="1990786"/>
                <a:ext cx="1860430" cy="116954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b="1" dirty="0">
                    <a:solidFill>
                      <a:schemeClr val="tx1"/>
                    </a:solidFill>
                    <a:latin typeface="微软雅黑" panose="020B0503020204020204" pitchFamily="34" charset="-122"/>
                    <a:ea typeface="微软雅黑" panose="020B0503020204020204" pitchFamily="34" charset="-122"/>
                  </a:rPr>
                  <a:t>初治滤泡性淋巴瘤：</a:t>
                </a:r>
                <a:r>
                  <a:rPr lang="zh-CN" altLang="en-US" sz="1000" dirty="0">
                    <a:solidFill>
                      <a:schemeClr val="tx1"/>
                    </a:solidFill>
                    <a:latin typeface="微软雅黑" panose="020B0503020204020204" pitchFamily="34" charset="-122"/>
                    <a:ea typeface="微软雅黑" panose="020B0503020204020204" pitchFamily="34" charset="-122"/>
                  </a:rPr>
                  <a:t>非霍奇金淋巴瘤：初治滤泡性淋巴瘤患者经利妥昔单抗联合化疗后达完全或部分缓解后的单药维持治疗。推荐剂量为</a:t>
                </a:r>
                <a:r>
                  <a:rPr lang="en-US" altLang="zh-CN" sz="1000" dirty="0">
                    <a:solidFill>
                      <a:schemeClr val="tx1"/>
                    </a:solidFill>
                    <a:latin typeface="微软雅黑" panose="020B0503020204020204" pitchFamily="34" charset="-122"/>
                    <a:ea typeface="微软雅黑" panose="020B0503020204020204" pitchFamily="34" charset="-122"/>
                  </a:rPr>
                  <a:t>375mg/m2 BSA</a:t>
                </a:r>
                <a:r>
                  <a:rPr lang="zh-CN" altLang="en-US" sz="1000" dirty="0">
                    <a:solidFill>
                      <a:schemeClr val="tx1"/>
                    </a:solidFill>
                    <a:latin typeface="微软雅黑" panose="020B0503020204020204" pitchFamily="34" charset="-122"/>
                    <a:ea typeface="微软雅黑" panose="020B0503020204020204" pitchFamily="34" charset="-122"/>
                  </a:rPr>
                  <a:t>，每</a:t>
                </a:r>
                <a:r>
                  <a:rPr lang="en-US" altLang="zh-CN" sz="1000" dirty="0">
                    <a:solidFill>
                      <a:schemeClr val="tx1"/>
                    </a:solidFill>
                    <a:latin typeface="微软雅黑" panose="020B0503020204020204" pitchFamily="34" charset="-122"/>
                    <a:ea typeface="微软雅黑" panose="020B0503020204020204" pitchFamily="34" charset="-122"/>
                  </a:rPr>
                  <a:t>8 </a:t>
                </a:r>
                <a:r>
                  <a:rPr lang="zh-CN" altLang="en-US" sz="1000" dirty="0">
                    <a:solidFill>
                      <a:schemeClr val="tx1"/>
                    </a:solidFill>
                    <a:latin typeface="微软雅黑" panose="020B0503020204020204" pitchFamily="34" charset="-122"/>
                    <a:ea typeface="微软雅黑" panose="020B0503020204020204" pitchFamily="34" charset="-122"/>
                  </a:rPr>
                  <a:t>周治疗一次，共输注</a:t>
                </a:r>
                <a:r>
                  <a:rPr lang="en-US" altLang="zh-CN" sz="1000" dirty="0">
                    <a:solidFill>
                      <a:schemeClr val="tx1"/>
                    </a:solidFill>
                    <a:latin typeface="微软雅黑" panose="020B0503020204020204" pitchFamily="34" charset="-122"/>
                    <a:ea typeface="微软雅黑" panose="020B0503020204020204" pitchFamily="34" charset="-122"/>
                  </a:rPr>
                  <a:t>12 </a:t>
                </a:r>
                <a:r>
                  <a:rPr lang="zh-CN" altLang="en-US" sz="1000" dirty="0">
                    <a:solidFill>
                      <a:schemeClr val="tx1"/>
                    </a:solidFill>
                    <a:latin typeface="微软雅黑" panose="020B0503020204020204" pitchFamily="34" charset="-122"/>
                    <a:ea typeface="微软雅黑" panose="020B0503020204020204" pitchFamily="34" charset="-122"/>
                  </a:rPr>
                  <a:t>次。</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zh-CN" altLang="en-US" sz="1000" b="1" dirty="0">
                    <a:solidFill>
                      <a:schemeClr val="tx1"/>
                    </a:solidFill>
                    <a:latin typeface="微软雅黑" panose="020B0503020204020204" pitchFamily="34" charset="-122"/>
                    <a:ea typeface="微软雅黑" panose="020B0503020204020204" pitchFamily="34" charset="-122"/>
                  </a:rPr>
                  <a:t>慢性淋巴细胞白血病：</a:t>
                </a:r>
                <a:r>
                  <a:rPr lang="zh-CN" altLang="en-US" sz="1000" dirty="0">
                    <a:solidFill>
                      <a:schemeClr val="tx1"/>
                    </a:solidFill>
                    <a:latin typeface="微软雅黑" panose="020B0503020204020204" pitchFamily="34" charset="-122"/>
                    <a:ea typeface="微软雅黑" panose="020B0503020204020204" pitchFamily="34" charset="-122"/>
                  </a:rPr>
                  <a:t>慢性淋巴细胞白血病：与氟达拉滨和环磷酰胺（</a:t>
                </a:r>
                <a:r>
                  <a:rPr lang="en-US" altLang="zh-CN" sz="1000" dirty="0">
                    <a:solidFill>
                      <a:schemeClr val="tx1"/>
                    </a:solidFill>
                    <a:latin typeface="微软雅黑" panose="020B0503020204020204" pitchFamily="34" charset="-122"/>
                    <a:ea typeface="微软雅黑" panose="020B0503020204020204" pitchFamily="34" charset="-122"/>
                  </a:rPr>
                  <a:t>FC</a:t>
                </a:r>
                <a:r>
                  <a:rPr lang="zh-CN" altLang="en-US" sz="1000" dirty="0">
                    <a:solidFill>
                      <a:schemeClr val="tx1"/>
                    </a:solidFill>
                    <a:latin typeface="微软雅黑" panose="020B0503020204020204" pitchFamily="34" charset="-122"/>
                    <a:ea typeface="微软雅黑" panose="020B0503020204020204" pitchFamily="34" charset="-122"/>
                  </a:rPr>
                  <a:t>）联合治疗先前未经治疗或复发性</a:t>
                </a:r>
                <a:r>
                  <a:rPr lang="en-US" altLang="zh-CN" sz="1000" dirty="0">
                    <a:solidFill>
                      <a:schemeClr val="tx1"/>
                    </a:solidFill>
                    <a:latin typeface="微软雅黑" panose="020B0503020204020204" pitchFamily="34" charset="-122"/>
                    <a:ea typeface="微软雅黑" panose="020B0503020204020204" pitchFamily="34" charset="-122"/>
                  </a:rPr>
                  <a:t>/ </a:t>
                </a:r>
                <a:r>
                  <a:rPr lang="zh-CN" altLang="en-US" sz="1000" dirty="0">
                    <a:solidFill>
                      <a:schemeClr val="tx1"/>
                    </a:solidFill>
                    <a:latin typeface="微软雅黑" panose="020B0503020204020204" pitchFamily="34" charset="-122"/>
                    <a:ea typeface="微软雅黑" panose="020B0503020204020204" pitchFamily="34" charset="-122"/>
                  </a:rPr>
                  <a:t>难治性慢性淋巴细胞白血病（</a:t>
                </a:r>
                <a:r>
                  <a:rPr lang="en-US" altLang="zh-CN" sz="1000" dirty="0">
                    <a:solidFill>
                      <a:schemeClr val="tx1"/>
                    </a:solidFill>
                    <a:latin typeface="微软雅黑" panose="020B0503020204020204" pitchFamily="34" charset="-122"/>
                    <a:ea typeface="微软雅黑" panose="020B0503020204020204" pitchFamily="34" charset="-122"/>
                  </a:rPr>
                  <a:t>CLL</a:t>
                </a:r>
                <a:r>
                  <a:rPr lang="zh-CN" altLang="en-US" sz="1000" dirty="0">
                    <a:solidFill>
                      <a:schemeClr val="tx1"/>
                    </a:solidFill>
                    <a:latin typeface="微软雅黑" panose="020B0503020204020204" pitchFamily="34" charset="-122"/>
                    <a:ea typeface="微软雅黑" panose="020B0503020204020204" pitchFamily="34" charset="-122"/>
                  </a:rPr>
                  <a:t>）患者。每</a:t>
                </a:r>
                <a:r>
                  <a:rPr lang="en-US" altLang="zh-CN" sz="1000" dirty="0">
                    <a:solidFill>
                      <a:schemeClr val="tx1"/>
                    </a:solidFill>
                    <a:latin typeface="微软雅黑" panose="020B0503020204020204" pitchFamily="34" charset="-122"/>
                    <a:ea typeface="微软雅黑" panose="020B0503020204020204" pitchFamily="34" charset="-122"/>
                  </a:rPr>
                  <a:t>28 </a:t>
                </a:r>
                <a:r>
                  <a:rPr lang="zh-CN" altLang="en-US" sz="1000" dirty="0">
                    <a:solidFill>
                      <a:schemeClr val="tx1"/>
                    </a:solidFill>
                    <a:latin typeface="微软雅黑" panose="020B0503020204020204" pitchFamily="34" charset="-122"/>
                    <a:ea typeface="微软雅黑" panose="020B0503020204020204" pitchFamily="34" charset="-122"/>
                  </a:rPr>
                  <a:t>天一个周期，共治疗</a:t>
                </a:r>
                <a:r>
                  <a:rPr lang="en-US" altLang="zh-CN" sz="1000" dirty="0">
                    <a:solidFill>
                      <a:schemeClr val="tx1"/>
                    </a:solidFill>
                    <a:latin typeface="微软雅黑" panose="020B0503020204020204" pitchFamily="34" charset="-122"/>
                    <a:ea typeface="微软雅黑" panose="020B0503020204020204" pitchFamily="34" charset="-122"/>
                  </a:rPr>
                  <a:t>6 </a:t>
                </a:r>
                <a:r>
                  <a:rPr lang="zh-CN" altLang="en-US" sz="1000" dirty="0">
                    <a:solidFill>
                      <a:schemeClr val="tx1"/>
                    </a:solidFill>
                    <a:latin typeface="微软雅黑" panose="020B0503020204020204" pitchFamily="34" charset="-122"/>
                    <a:ea typeface="微软雅黑" panose="020B0503020204020204" pitchFamily="34" charset="-122"/>
                  </a:rPr>
                  <a:t>个疗程。建议于每个疗程第</a:t>
                </a:r>
                <a:r>
                  <a:rPr lang="en-US" altLang="zh-CN" sz="1000" dirty="0">
                    <a:solidFill>
                      <a:schemeClr val="tx1"/>
                    </a:solidFill>
                    <a:latin typeface="微软雅黑" panose="020B0503020204020204" pitchFamily="34" charset="-122"/>
                    <a:ea typeface="微软雅黑" panose="020B0503020204020204" pitchFamily="34" charset="-122"/>
                  </a:rPr>
                  <a:t>1</a:t>
                </a:r>
                <a:r>
                  <a:rPr lang="zh-CN" altLang="en-US" sz="1000" dirty="0">
                    <a:solidFill>
                      <a:schemeClr val="tx1"/>
                    </a:solidFill>
                    <a:latin typeface="微软雅黑" panose="020B0503020204020204" pitchFamily="34" charset="-122"/>
                    <a:ea typeface="微软雅黑" panose="020B0503020204020204" pitchFamily="34" charset="-122"/>
                  </a:rPr>
                  <a:t>天给药，推荐剂量第一疗程为</a:t>
                </a:r>
                <a:r>
                  <a:rPr lang="en-US" altLang="zh-CN" sz="1000" dirty="0">
                    <a:solidFill>
                      <a:schemeClr val="tx1"/>
                    </a:solidFill>
                    <a:latin typeface="微软雅黑" panose="020B0503020204020204" pitchFamily="34" charset="-122"/>
                    <a:ea typeface="微软雅黑" panose="020B0503020204020204" pitchFamily="34" charset="-122"/>
                  </a:rPr>
                  <a:t>375mg/m2 BSA</a:t>
                </a:r>
                <a:r>
                  <a:rPr lang="zh-CN" altLang="en-US" sz="1000" dirty="0">
                    <a:solidFill>
                      <a:schemeClr val="tx1"/>
                    </a:solidFill>
                    <a:latin typeface="微软雅黑" panose="020B0503020204020204" pitchFamily="34" charset="-122"/>
                    <a:ea typeface="微软雅黑" panose="020B0503020204020204" pitchFamily="34" charset="-122"/>
                  </a:rPr>
                  <a:t>，后续疗程每次</a:t>
                </a:r>
                <a:r>
                  <a:rPr lang="en-US" altLang="zh-CN" sz="1000" dirty="0">
                    <a:solidFill>
                      <a:schemeClr val="tx1"/>
                    </a:solidFill>
                    <a:latin typeface="微软雅黑" panose="020B0503020204020204" pitchFamily="34" charset="-122"/>
                    <a:ea typeface="微软雅黑" panose="020B0503020204020204" pitchFamily="34" charset="-122"/>
                  </a:rPr>
                  <a:t>500mg/m2 BSA</a:t>
                </a:r>
                <a:r>
                  <a:rPr lang="zh-CN" altLang="en-US" sz="1000" dirty="0">
                    <a:solidFill>
                      <a:schemeClr val="tx1"/>
                    </a:solidFill>
                    <a:latin typeface="微软雅黑" panose="020B0503020204020204" pitchFamily="34" charset="-122"/>
                    <a:ea typeface="微软雅黑" panose="020B0503020204020204" pitchFamily="34" charset="-122"/>
                  </a:rPr>
                  <a:t>，于</a:t>
                </a:r>
                <a:r>
                  <a:rPr lang="en-US" altLang="zh-CN" sz="1000" dirty="0">
                    <a:solidFill>
                      <a:schemeClr val="tx1"/>
                    </a:solidFill>
                    <a:latin typeface="微软雅黑" panose="020B0503020204020204" pitchFamily="34" charset="-122"/>
                    <a:ea typeface="微软雅黑" panose="020B0503020204020204" pitchFamily="34" charset="-122"/>
                  </a:rPr>
                  <a:t>FC </a:t>
                </a:r>
                <a:r>
                  <a:rPr lang="zh-CN" altLang="en-US" sz="1000" dirty="0">
                    <a:solidFill>
                      <a:schemeClr val="tx1"/>
                    </a:solidFill>
                    <a:latin typeface="微软雅黑" panose="020B0503020204020204" pitchFamily="34" charset="-122"/>
                    <a:ea typeface="微软雅黑" panose="020B0503020204020204" pitchFamily="34" charset="-122"/>
                  </a:rPr>
                  <a:t>化疗第</a:t>
                </a:r>
                <a:r>
                  <a:rPr lang="en-US" altLang="zh-CN" sz="1000" dirty="0">
                    <a:solidFill>
                      <a:schemeClr val="tx1"/>
                    </a:solidFill>
                    <a:latin typeface="微软雅黑" panose="020B0503020204020204" pitchFamily="34" charset="-122"/>
                    <a:ea typeface="微软雅黑" panose="020B0503020204020204" pitchFamily="34" charset="-122"/>
                  </a:rPr>
                  <a:t>1 </a:t>
                </a:r>
                <a:r>
                  <a:rPr lang="zh-CN" altLang="en-US" sz="1000" dirty="0">
                    <a:solidFill>
                      <a:schemeClr val="tx1"/>
                    </a:solidFill>
                    <a:latin typeface="微软雅黑" panose="020B0503020204020204" pitchFamily="34" charset="-122"/>
                    <a:ea typeface="微软雅黑" panose="020B0503020204020204" pitchFamily="34" charset="-122"/>
                  </a:rPr>
                  <a:t>天给药，化疗药物应在利妥昔单抗后给予。</a:t>
                </a:r>
              </a:p>
              <a:p>
                <a:pPr algn="l" defTabSz="914309">
                  <a:spcBef>
                    <a:spcPct val="20000"/>
                  </a:spcBef>
                  <a:defRPr/>
                </a:pPr>
                <a:endParaRPr lang="zh-CN" altLang="en-US"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28" name="Rectangle 81">
              <a:extLst>
                <a:ext uri="{FF2B5EF4-FFF2-40B4-BE49-F238E27FC236}">
                  <a16:creationId xmlns:a16="http://schemas.microsoft.com/office/drawing/2014/main" id="{F4FB33BD-9E13-796F-E7D6-6BC609F68E35}"/>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18" name="文本框 17">
            <a:extLst>
              <a:ext uri="{FF2B5EF4-FFF2-40B4-BE49-F238E27FC236}">
                <a16:creationId xmlns:a16="http://schemas.microsoft.com/office/drawing/2014/main" id="{B1B47FA9-EDEC-CDAD-B6FE-B87825511258}"/>
              </a:ext>
            </a:extLst>
          </p:cNvPr>
          <p:cNvSpPr txBox="1"/>
          <p:nvPr/>
        </p:nvSpPr>
        <p:spPr>
          <a:xfrm>
            <a:off x="5735617" y="484580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利妥昔单抗</a:t>
            </a:r>
          </a:p>
        </p:txBody>
      </p:sp>
    </p:spTree>
    <p:extLst>
      <p:ext uri="{BB962C8B-B14F-4D97-AF65-F5344CB8AC3E}">
        <p14:creationId xmlns:p14="http://schemas.microsoft.com/office/powerpoint/2010/main" val="82962103"/>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97351" y="411510"/>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药品基本信息</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0240" y="915566"/>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8" name="Group 64">
            <a:extLst>
              <a:ext uri="{FF2B5EF4-FFF2-40B4-BE49-F238E27FC236}">
                <a16:creationId xmlns:a16="http://schemas.microsoft.com/office/drawing/2014/main" id="{4BE8E5EA-9470-8608-9872-B1A68C100EC6}"/>
              </a:ext>
            </a:extLst>
          </p:cNvPr>
          <p:cNvGrpSpPr/>
          <p:nvPr/>
        </p:nvGrpSpPr>
        <p:grpSpPr>
          <a:xfrm>
            <a:off x="432048" y="1263412"/>
            <a:ext cx="7842278" cy="2813541"/>
            <a:chOff x="4033795" y="1853636"/>
            <a:chExt cx="3738309" cy="2813538"/>
          </a:xfrm>
        </p:grpSpPr>
        <p:grpSp>
          <p:nvGrpSpPr>
            <p:cNvPr id="19" name="Group 29">
              <a:extLst>
                <a:ext uri="{FF2B5EF4-FFF2-40B4-BE49-F238E27FC236}">
                  <a16:creationId xmlns:a16="http://schemas.microsoft.com/office/drawing/2014/main" id="{6054ABB0-1E44-46CA-0D2B-DE07E0271DCB}"/>
                </a:ext>
              </a:extLst>
            </p:cNvPr>
            <p:cNvGrpSpPr/>
            <p:nvPr/>
          </p:nvGrpSpPr>
          <p:grpSpPr>
            <a:xfrm>
              <a:off x="4399178" y="1853636"/>
              <a:ext cx="3372926" cy="2813538"/>
              <a:chOff x="798970" y="1720180"/>
              <a:chExt cx="1860430" cy="2813538"/>
            </a:xfrm>
          </p:grpSpPr>
          <p:sp>
            <p:nvSpPr>
              <p:cNvPr id="21" name="Text Placeholder 3">
                <a:extLst>
                  <a:ext uri="{FF2B5EF4-FFF2-40B4-BE49-F238E27FC236}">
                    <a16:creationId xmlns:a16="http://schemas.microsoft.com/office/drawing/2014/main" id="{44917459-C6B3-C821-E513-AAEA2B33308C}"/>
                  </a:ext>
                </a:extLst>
              </p:cNvPr>
              <p:cNvSpPr txBox="1">
                <a:spLocks/>
              </p:cNvSpPr>
              <p:nvPr/>
            </p:nvSpPr>
            <p:spPr>
              <a:xfrm>
                <a:off x="798970" y="1720180"/>
                <a:ext cx="242771"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疾病基本情况</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22" name="Text Placeholder 3">
                <a:extLst>
                  <a:ext uri="{FF2B5EF4-FFF2-40B4-BE49-F238E27FC236}">
                    <a16:creationId xmlns:a16="http://schemas.microsoft.com/office/drawing/2014/main" id="{9D5C2718-747A-AE62-A740-240F323CD58A}"/>
                  </a:ext>
                </a:extLst>
              </p:cNvPr>
              <p:cNvSpPr txBox="1">
                <a:spLocks/>
              </p:cNvSpPr>
              <p:nvPr/>
            </p:nvSpPr>
            <p:spPr>
              <a:xfrm>
                <a:off x="798970" y="1948398"/>
                <a:ext cx="1860430" cy="258532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b="1" dirty="0">
                    <a:solidFill>
                      <a:schemeClr val="tx1"/>
                    </a:solidFill>
                    <a:latin typeface="微软雅黑" panose="020B0503020204020204" pitchFamily="34" charset="-122"/>
                    <a:ea typeface="微软雅黑" panose="020B0503020204020204" pitchFamily="34" charset="-122"/>
                  </a:rPr>
                  <a:t>初治滤泡性淋巴瘤</a:t>
                </a:r>
                <a:endParaRPr lang="en-US" altLang="zh-CN" sz="1000" b="1" dirty="0">
                  <a:solidFill>
                    <a:schemeClr val="tx1"/>
                  </a:solidFill>
                  <a:latin typeface="微软雅黑" panose="020B0503020204020204" pitchFamily="34" charset="-122"/>
                  <a:ea typeface="微软雅黑" panose="020B0503020204020204" pitchFamily="34" charset="-122"/>
                </a:endParaRPr>
              </a:p>
              <a:p>
                <a:pPr marL="228600" indent="-228600" algn="l" defTabSz="914309">
                  <a:spcBef>
                    <a:spcPct val="20000"/>
                  </a:spcBef>
                  <a:buFont typeface="+mj-lt"/>
                  <a:buAutoNum type="arabicPeriod"/>
                  <a:defRPr/>
                </a:pPr>
                <a:r>
                  <a:rPr lang="zh-CN" altLang="en-US" sz="1000" b="1" dirty="0">
                    <a:solidFill>
                      <a:schemeClr val="tx1"/>
                    </a:solidFill>
                    <a:latin typeface="微软雅黑" panose="020B0503020204020204" pitchFamily="34" charset="-122"/>
                    <a:ea typeface="微软雅黑" panose="020B0503020204020204" pitchFamily="34" charset="-122"/>
                  </a:rPr>
                  <a:t>疾病概况：</a:t>
                </a:r>
                <a:r>
                  <a:rPr lang="zh-CN" altLang="en-US" sz="1000" dirty="0">
                    <a:solidFill>
                      <a:schemeClr val="tx1"/>
                    </a:solidFill>
                    <a:latin typeface="微软雅黑" panose="020B0503020204020204" pitchFamily="34" charset="-122"/>
                    <a:ea typeface="微软雅黑" panose="020B0503020204020204" pitchFamily="34" charset="-122"/>
                  </a:rPr>
                  <a:t>滤泡性淋巴瘤是一种较为常见的非霍奇金淋巴瘤，虽然滤泡性淋巴瘤的治疗在过去</a:t>
                </a:r>
                <a:r>
                  <a:rPr lang="en-US" altLang="zh-CN" sz="1000" dirty="0">
                    <a:solidFill>
                      <a:schemeClr val="tx1"/>
                    </a:solidFill>
                    <a:latin typeface="微软雅黑" panose="020B0503020204020204" pitchFamily="34" charset="-122"/>
                    <a:ea typeface="微软雅黑" panose="020B0503020204020204" pitchFamily="34" charset="-122"/>
                  </a:rPr>
                  <a:t>20</a:t>
                </a:r>
                <a:r>
                  <a:rPr lang="zh-CN" altLang="en-US" sz="1000" dirty="0">
                    <a:solidFill>
                      <a:schemeClr val="tx1"/>
                    </a:solidFill>
                    <a:latin typeface="微软雅黑" panose="020B0503020204020204" pitchFamily="34" charset="-122"/>
                    <a:ea typeface="微软雅黑" panose="020B0503020204020204" pitchFamily="34" charset="-122"/>
                  </a:rPr>
                  <a:t>年中取得较大的进展，但目前仍无法治愈。</a:t>
                </a:r>
                <a:endParaRPr lang="en-US" altLang="zh-CN" sz="1000" dirty="0">
                  <a:solidFill>
                    <a:schemeClr val="tx1"/>
                  </a:solidFill>
                  <a:latin typeface="微软雅黑" panose="020B0503020204020204" pitchFamily="34" charset="-122"/>
                  <a:ea typeface="微软雅黑" panose="020B0503020204020204" pitchFamily="34" charset="-122"/>
                </a:endParaRPr>
              </a:p>
              <a:p>
                <a:pPr marL="228600" indent="-228600" algn="l" defTabSz="914309">
                  <a:spcBef>
                    <a:spcPct val="20000"/>
                  </a:spcBef>
                  <a:buFont typeface="+mj-lt"/>
                  <a:buAutoNum type="arabicPeriod"/>
                  <a:defRPr/>
                </a:pPr>
                <a:r>
                  <a:rPr lang="zh-CN" altLang="en-US" sz="1000" b="1" dirty="0">
                    <a:solidFill>
                      <a:schemeClr val="tx1"/>
                    </a:solidFill>
                    <a:latin typeface="微软雅黑" panose="020B0503020204020204" pitchFamily="34" charset="-122"/>
                    <a:ea typeface="微软雅黑" panose="020B0503020204020204" pitchFamily="34" charset="-122"/>
                  </a:rPr>
                  <a:t>未满足的治疗需求：</a:t>
                </a:r>
                <a:r>
                  <a:rPr lang="zh-CN" altLang="en-US" sz="1000" dirty="0">
                    <a:solidFill>
                      <a:schemeClr val="tx1"/>
                    </a:solidFill>
                    <a:latin typeface="微软雅黑" panose="020B0503020204020204" pitchFamily="34" charset="-122"/>
                    <a:ea typeface="微软雅黑" panose="020B0503020204020204" pitchFamily="34" charset="-122"/>
                  </a:rPr>
                  <a:t>患者初始治疗</a:t>
                </a:r>
                <a:r>
                  <a:rPr lang="en-US" altLang="zh-CN" sz="1000" dirty="0">
                    <a:solidFill>
                      <a:schemeClr val="tx1"/>
                    </a:solidFill>
                    <a:latin typeface="微软雅黑" panose="020B0503020204020204" pitchFamily="34" charset="-122"/>
                    <a:ea typeface="微软雅黑" panose="020B0503020204020204" pitchFamily="34" charset="-122"/>
                  </a:rPr>
                  <a:t>3-5</a:t>
                </a:r>
                <a:r>
                  <a:rPr lang="zh-CN" altLang="en-US" sz="1000" dirty="0">
                    <a:solidFill>
                      <a:schemeClr val="tx1"/>
                    </a:solidFill>
                    <a:latin typeface="微软雅黑" panose="020B0503020204020204" pitchFamily="34" charset="-122"/>
                    <a:ea typeface="微软雅黑" panose="020B0503020204020204" pitchFamily="34" charset="-122"/>
                  </a:rPr>
                  <a:t>年后多出现疾病进展，其中尤以接受免疫化疗后</a:t>
                </a:r>
                <a:r>
                  <a:rPr lang="en-US" altLang="zh-CN" sz="1000" dirty="0">
                    <a:solidFill>
                      <a:schemeClr val="tx1"/>
                    </a:solidFill>
                    <a:latin typeface="微软雅黑" panose="020B0503020204020204" pitchFamily="34" charset="-122"/>
                    <a:ea typeface="微软雅黑" panose="020B0503020204020204" pitchFamily="34" charset="-122"/>
                  </a:rPr>
                  <a:t>24</a:t>
                </a:r>
                <a:r>
                  <a:rPr lang="zh-CN" altLang="en-US" sz="1000" dirty="0">
                    <a:solidFill>
                      <a:schemeClr val="tx1"/>
                    </a:solidFill>
                    <a:latin typeface="微软雅黑" panose="020B0503020204020204" pitchFamily="34" charset="-122"/>
                    <a:ea typeface="微软雅黑" panose="020B0503020204020204" pitchFamily="34" charset="-122"/>
                  </a:rPr>
                  <a:t>个月内出现疾病进展的患者生存较差。采用利妥昔单抗维持治疗可显著延长患者的无进展生存期，疾病完全或部分缓解率 </a:t>
                </a:r>
                <a:r>
                  <a:rPr lang="en-US" altLang="zh-CN" sz="1000" dirty="0">
                    <a:solidFill>
                      <a:schemeClr val="tx1"/>
                    </a:solidFill>
                    <a:latin typeface="微软雅黑" panose="020B0503020204020204" pitchFamily="34" charset="-122"/>
                    <a:ea typeface="微软雅黑" panose="020B0503020204020204" pitchFamily="34" charset="-122"/>
                  </a:rPr>
                  <a:t>85%</a:t>
                </a:r>
                <a:r>
                  <a:rPr lang="zh-CN" altLang="en-US" sz="1000" dirty="0">
                    <a:solidFill>
                      <a:schemeClr val="tx1"/>
                    </a:solidFill>
                    <a:latin typeface="微软雅黑" panose="020B0503020204020204" pitchFamily="34" charset="-122"/>
                    <a:ea typeface="微软雅黑" panose="020B0503020204020204" pitchFamily="34" charset="-122"/>
                  </a:rPr>
                  <a:t>，降低疾病进展风险，并获得总生存期的获益。</a:t>
                </a:r>
                <a:endParaRPr lang="en-US" altLang="zh-CN" sz="1000" dirty="0">
                  <a:solidFill>
                    <a:schemeClr val="tx1"/>
                  </a:solidFill>
                  <a:latin typeface="微软雅黑" panose="020B0503020204020204" pitchFamily="34" charset="-122"/>
                  <a:ea typeface="微软雅黑" panose="020B0503020204020204" pitchFamily="34" charset="-122"/>
                </a:endParaRPr>
              </a:p>
              <a:p>
                <a:pPr marL="228600" indent="-228600" algn="l" defTabSz="914309">
                  <a:spcBef>
                    <a:spcPct val="20000"/>
                  </a:spcBef>
                  <a:buFont typeface="+mj-lt"/>
                  <a:buAutoNum type="arabicPeriod"/>
                  <a:defRPr/>
                </a:pPr>
                <a:r>
                  <a:rPr lang="zh-CN" altLang="en-US" sz="1000" b="1" dirty="0">
                    <a:solidFill>
                      <a:schemeClr val="tx1"/>
                    </a:solidFill>
                    <a:latin typeface="微软雅黑" panose="020B0503020204020204" pitchFamily="34" charset="-122"/>
                    <a:ea typeface="微软雅黑" panose="020B0503020204020204" pitchFamily="34" charset="-122"/>
                  </a:rPr>
                  <a:t>大陆地区发病率</a:t>
                </a:r>
                <a:r>
                  <a:rPr lang="zh-CN" altLang="en-US" sz="1000" dirty="0">
                    <a:solidFill>
                      <a:schemeClr val="tx1"/>
                    </a:solidFill>
                    <a:latin typeface="微软雅黑" panose="020B0503020204020204" pitchFamily="34" charset="-122"/>
                    <a:ea typeface="微软雅黑" panose="020B0503020204020204" pitchFamily="34" charset="-122"/>
                  </a:rPr>
                  <a:t>： </a:t>
                </a:r>
                <a:r>
                  <a:rPr lang="en-US" altLang="zh-CN" sz="1000" dirty="0">
                    <a:solidFill>
                      <a:schemeClr val="tx1"/>
                    </a:solidFill>
                    <a:latin typeface="微软雅黑" panose="020B0503020204020204" pitchFamily="34" charset="-122"/>
                    <a:ea typeface="微软雅黑" panose="020B0503020204020204" pitchFamily="34" charset="-122"/>
                  </a:rPr>
                  <a:t>0.55/10</a:t>
                </a:r>
                <a:r>
                  <a:rPr lang="zh-CN" altLang="en-US" sz="1000" dirty="0">
                    <a:solidFill>
                      <a:schemeClr val="tx1"/>
                    </a:solidFill>
                    <a:latin typeface="微软雅黑" panose="020B0503020204020204" pitchFamily="34" charset="-122"/>
                    <a:ea typeface="微软雅黑" panose="020B0503020204020204" pitchFamily="34" charset="-122"/>
                  </a:rPr>
                  <a:t>万，</a:t>
                </a:r>
                <a:r>
                  <a:rPr lang="zh-CN" altLang="en-US" sz="1000" b="1" dirty="0">
                    <a:solidFill>
                      <a:schemeClr val="tx1"/>
                    </a:solidFill>
                    <a:latin typeface="微软雅黑" panose="020B0503020204020204" pitchFamily="34" charset="-122"/>
                    <a:ea typeface="微软雅黑" panose="020B0503020204020204" pitchFamily="34" charset="-122"/>
                  </a:rPr>
                  <a:t>本适应症适用患者数</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6805 </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zh-CN" altLang="en-US" sz="1000" b="1" dirty="0">
                    <a:solidFill>
                      <a:schemeClr val="tx1"/>
                    </a:solidFill>
                    <a:latin typeface="微软雅黑" panose="020B0503020204020204" pitchFamily="34" charset="-122"/>
                    <a:ea typeface="微软雅黑" panose="020B0503020204020204" pitchFamily="34" charset="-122"/>
                  </a:rPr>
                  <a:t>慢性淋巴细胞白血病</a:t>
                </a:r>
                <a:endParaRPr lang="en-US" altLang="zh-CN" sz="1000" b="1" dirty="0">
                  <a:solidFill>
                    <a:schemeClr val="tx1"/>
                  </a:solidFill>
                  <a:latin typeface="微软雅黑" panose="020B0503020204020204" pitchFamily="34" charset="-122"/>
                  <a:ea typeface="微软雅黑" panose="020B0503020204020204" pitchFamily="34" charset="-122"/>
                </a:endParaRPr>
              </a:p>
              <a:p>
                <a:pPr marL="228600" indent="-228600" algn="l" defTabSz="914309">
                  <a:spcBef>
                    <a:spcPct val="20000"/>
                  </a:spcBef>
                  <a:buFont typeface="+mj-lt"/>
                  <a:buAutoNum type="arabicPeriod"/>
                  <a:defRPr/>
                </a:pPr>
                <a:r>
                  <a:rPr lang="zh-CN" altLang="en-US" sz="1000" b="1" dirty="0">
                    <a:solidFill>
                      <a:schemeClr val="tx1"/>
                    </a:solidFill>
                    <a:latin typeface="微软雅黑" panose="020B0503020204020204" pitchFamily="34" charset="-122"/>
                    <a:ea typeface="微软雅黑" panose="020B0503020204020204" pitchFamily="34" charset="-122"/>
                  </a:rPr>
                  <a:t>疾病概况：</a:t>
                </a:r>
                <a:r>
                  <a:rPr lang="zh-CN" altLang="en-US" sz="1000" dirty="0">
                    <a:solidFill>
                      <a:schemeClr val="tx1"/>
                    </a:solidFill>
                    <a:latin typeface="微软雅黑" panose="020B0503020204020204" pitchFamily="34" charset="-122"/>
                    <a:ea typeface="微软雅黑" panose="020B0503020204020204" pitchFamily="34" charset="-122"/>
                  </a:rPr>
                  <a:t>慢性淋巴细胞白血病是主要发生在中老年人群中的一种具有特定表型特征的成熟</a:t>
                </a:r>
                <a:r>
                  <a:rPr lang="en-US" altLang="zh-CN" sz="1000" dirty="0">
                    <a:solidFill>
                      <a:schemeClr val="tx1"/>
                    </a:solidFill>
                    <a:latin typeface="微软雅黑" panose="020B0503020204020204" pitchFamily="34" charset="-122"/>
                    <a:ea typeface="微软雅黑" panose="020B0503020204020204" pitchFamily="34" charset="-122"/>
                  </a:rPr>
                  <a:t>B</a:t>
                </a:r>
                <a:r>
                  <a:rPr lang="zh-CN" altLang="en-US" sz="1000" dirty="0">
                    <a:solidFill>
                      <a:schemeClr val="tx1"/>
                    </a:solidFill>
                    <a:latin typeface="微软雅黑" panose="020B0503020204020204" pitchFamily="34" charset="-122"/>
                    <a:ea typeface="微软雅黑" panose="020B0503020204020204" pitchFamily="34" charset="-122"/>
                  </a:rPr>
                  <a:t>淋巴细胞克隆性增殖性疾病。中国</a:t>
                </a:r>
                <a:r>
                  <a:rPr lang="en-US" altLang="zh-CN" sz="1000" dirty="0">
                    <a:solidFill>
                      <a:schemeClr val="tx1"/>
                    </a:solidFill>
                    <a:latin typeface="微软雅黑" panose="020B0503020204020204" pitchFamily="34" charset="-122"/>
                    <a:ea typeface="微软雅黑" panose="020B0503020204020204" pitchFamily="34" charset="-122"/>
                  </a:rPr>
                  <a:t>CLL</a:t>
                </a:r>
                <a:r>
                  <a:rPr lang="zh-CN" altLang="en-US" sz="1000" dirty="0">
                    <a:solidFill>
                      <a:schemeClr val="tx1"/>
                    </a:solidFill>
                    <a:latin typeface="微软雅黑" panose="020B0503020204020204" pitchFamily="34" charset="-122"/>
                    <a:ea typeface="微软雅黑" panose="020B0503020204020204" pitchFamily="34" charset="-122"/>
                  </a:rPr>
                  <a:t>发病率低于欧美国家，</a:t>
                </a:r>
                <a:endParaRPr lang="en-US" altLang="zh-CN" sz="1000" dirty="0">
                  <a:solidFill>
                    <a:schemeClr val="tx1"/>
                  </a:solidFill>
                  <a:latin typeface="微软雅黑" panose="020B0503020204020204" pitchFamily="34" charset="-122"/>
                  <a:ea typeface="微软雅黑" panose="020B0503020204020204" pitchFamily="34" charset="-122"/>
                </a:endParaRPr>
              </a:p>
              <a:p>
                <a:pPr marL="228600" indent="-228600" algn="l" defTabSz="914309">
                  <a:spcBef>
                    <a:spcPct val="20000"/>
                  </a:spcBef>
                  <a:buFont typeface="+mj-lt"/>
                  <a:buAutoNum type="arabicPeriod"/>
                  <a:defRPr/>
                </a:pPr>
                <a:r>
                  <a:rPr lang="zh-CN" altLang="en-US" sz="1000" b="1" dirty="0">
                    <a:solidFill>
                      <a:schemeClr val="tx1"/>
                    </a:solidFill>
                    <a:latin typeface="微软雅黑" panose="020B0503020204020204" pitchFamily="34" charset="-122"/>
                    <a:ea typeface="微软雅黑" panose="020B0503020204020204" pitchFamily="34" charset="-122"/>
                  </a:rPr>
                  <a:t>未满足的治疗需求：</a:t>
                </a:r>
                <a:r>
                  <a:rPr lang="zh-CN" altLang="en-US" sz="1000" dirty="0">
                    <a:solidFill>
                      <a:schemeClr val="tx1"/>
                    </a:solidFill>
                    <a:latin typeface="微软雅黑" panose="020B0503020204020204" pitchFamily="34" charset="-122"/>
                    <a:ea typeface="微软雅黑" panose="020B0503020204020204" pitchFamily="34" charset="-122"/>
                  </a:rPr>
                  <a:t>慢性淋巴细胞白血病既往治疗以化疗为主，完全缓解率极低。利妥昔单抗的上市使得该疾病的治疗进入免疫化疗时代，疗效获得显著提升，无进展生存期改善，生存时间进一步延长。</a:t>
                </a:r>
                <a:endParaRPr lang="en-US" altLang="zh-CN" sz="1000" dirty="0">
                  <a:solidFill>
                    <a:schemeClr val="tx1"/>
                  </a:solidFill>
                  <a:latin typeface="微软雅黑" panose="020B0503020204020204" pitchFamily="34" charset="-122"/>
                  <a:ea typeface="微软雅黑" panose="020B0503020204020204" pitchFamily="34" charset="-122"/>
                </a:endParaRPr>
              </a:p>
              <a:p>
                <a:pPr marL="228600" indent="-228600" algn="l" defTabSz="914309">
                  <a:spcBef>
                    <a:spcPct val="20000"/>
                  </a:spcBef>
                  <a:buFont typeface="+mj-lt"/>
                  <a:buAutoNum type="arabicPeriod"/>
                  <a:defRPr/>
                </a:pPr>
                <a:r>
                  <a:rPr lang="zh-CN" altLang="en-US" sz="1000" b="1" dirty="0">
                    <a:solidFill>
                      <a:schemeClr val="tx1"/>
                    </a:solidFill>
                    <a:latin typeface="微软雅黑" panose="020B0503020204020204" pitchFamily="34" charset="-122"/>
                    <a:ea typeface="微软雅黑" panose="020B0503020204020204" pitchFamily="34" charset="-122"/>
                  </a:rPr>
                  <a:t>大陆地区发病率： </a:t>
                </a:r>
                <a:r>
                  <a:rPr lang="en-US" altLang="zh-CN" sz="1000" dirty="0">
                    <a:solidFill>
                      <a:schemeClr val="tx1"/>
                    </a:solidFill>
                    <a:latin typeface="微软雅黑" panose="020B0503020204020204" pitchFamily="34" charset="-122"/>
                    <a:ea typeface="微软雅黑" panose="020B0503020204020204" pitchFamily="34" charset="-122"/>
                  </a:rPr>
                  <a:t>0.42/10</a:t>
                </a:r>
                <a:r>
                  <a:rPr lang="zh-CN" altLang="en-US" sz="1000" dirty="0">
                    <a:solidFill>
                      <a:schemeClr val="tx1"/>
                    </a:solidFill>
                    <a:latin typeface="微软雅黑" panose="020B0503020204020204" pitchFamily="34" charset="-122"/>
                    <a:ea typeface="微软雅黑" panose="020B0503020204020204" pitchFamily="34" charset="-122"/>
                  </a:rPr>
                  <a:t>万，</a:t>
                </a:r>
                <a:r>
                  <a:rPr lang="zh-CN" altLang="en-US" sz="1000" b="1" dirty="0">
                    <a:solidFill>
                      <a:schemeClr val="tx1"/>
                    </a:solidFill>
                    <a:latin typeface="微软雅黑" panose="020B0503020204020204" pitchFamily="34" charset="-122"/>
                    <a:ea typeface="微软雅黑" panose="020B0503020204020204" pitchFamily="34" charset="-122"/>
                  </a:rPr>
                  <a:t>本适应症适用患者数：</a:t>
                </a:r>
                <a:r>
                  <a:rPr lang="en-US" altLang="zh-CN" sz="1000" dirty="0">
                    <a:solidFill>
                      <a:schemeClr val="tx1"/>
                    </a:solidFill>
                    <a:latin typeface="微软雅黑" panose="020B0503020204020204" pitchFamily="34" charset="-122"/>
                    <a:ea typeface="微软雅黑" panose="020B0503020204020204" pitchFamily="34" charset="-122"/>
                  </a:rPr>
                  <a:t>6172</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endParaRPr lang="en-US" altLang="zh-CN" sz="1000" b="1" dirty="0">
                  <a:solidFill>
                    <a:schemeClr val="tx1"/>
                  </a:solidFill>
                  <a:latin typeface="微软雅黑" panose="020B0503020204020204" pitchFamily="34" charset="-122"/>
                  <a:ea typeface="微软雅黑" panose="020B0503020204020204" pitchFamily="34" charset="-122"/>
                </a:endParaRPr>
              </a:p>
            </p:txBody>
          </p:sp>
        </p:grpSp>
        <p:sp>
          <p:nvSpPr>
            <p:cNvPr id="20" name="Rectangle 81">
              <a:extLst>
                <a:ext uri="{FF2B5EF4-FFF2-40B4-BE49-F238E27FC236}">
                  <a16:creationId xmlns:a16="http://schemas.microsoft.com/office/drawing/2014/main" id="{EE919AD1-52DC-C5A4-4E7C-A272563A4D43}"/>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13" name="文本框 12">
            <a:extLst>
              <a:ext uri="{FF2B5EF4-FFF2-40B4-BE49-F238E27FC236}">
                <a16:creationId xmlns:a16="http://schemas.microsoft.com/office/drawing/2014/main" id="{6136FC08-8D98-B3A9-C903-DB4039E22459}"/>
              </a:ext>
            </a:extLst>
          </p:cNvPr>
          <p:cNvSpPr txBox="1"/>
          <p:nvPr/>
        </p:nvSpPr>
        <p:spPr>
          <a:xfrm>
            <a:off x="5735617" y="484580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利妥昔单抗</a:t>
            </a:r>
          </a:p>
        </p:txBody>
      </p:sp>
    </p:spTree>
    <p:extLst>
      <p:ext uri="{BB962C8B-B14F-4D97-AF65-F5344CB8AC3E}">
        <p14:creationId xmlns:p14="http://schemas.microsoft.com/office/powerpoint/2010/main" val="3637154931"/>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07704" y="4701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安全性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02</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8" y="1362894"/>
            <a:ext cx="7841730" cy="631726"/>
            <a:chOff x="4033795" y="1853636"/>
            <a:chExt cx="3738048" cy="631725"/>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8917" y="1853636"/>
              <a:ext cx="3372926" cy="618353"/>
              <a:chOff x="798826" y="1720180"/>
              <a:chExt cx="1860430" cy="618353"/>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242771"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不良反应情况</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98826" y="2030757"/>
                <a:ext cx="1860430" cy="30777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信达生物研发的利妥昔单抗（达伯华</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），是上海罗氏公司利妥昔单抗（原研药，美罗华</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）的生物类似药。不良反应类型和发生率与原研药一致。严重程度和发生率，没有明显高于原研药。</a:t>
                </a:r>
                <a:endParaRPr lang="en-US" altLang="zh-CN" sz="1000" dirty="0">
                  <a:solidFill>
                    <a:schemeClr val="tx1"/>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75777" y="2193346"/>
            <a:ext cx="7787621" cy="1965177"/>
            <a:chOff x="4033795" y="2029717"/>
            <a:chExt cx="3712255" cy="1965173"/>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73124" y="2029717"/>
              <a:ext cx="3372926" cy="1965173"/>
              <a:chOff x="784599" y="1896261"/>
              <a:chExt cx="1860430" cy="1965173"/>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8826" y="1896261"/>
                <a:ext cx="404618"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安全性方面优势和不足</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84599" y="2107112"/>
                <a:ext cx="1860430" cy="1754322"/>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indent="-171450" algn="l" defTabSz="914309">
                  <a:spcBef>
                    <a:spcPct val="20000"/>
                  </a:spcBef>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自信利妥昔单抗注射液上市以来，信达生物作为该产品的上市许可持有人，按照法规的要求，继续监测和收集产品上市后的安全性数据。</a:t>
                </a:r>
              </a:p>
              <a:p>
                <a:pPr marL="171450" indent="-171450" algn="l" defTabSz="914309">
                  <a:spcBef>
                    <a:spcPct val="20000"/>
                  </a:spcBef>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截止到</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r>
                  <a:rPr lang="en-US" altLang="zh-CN" sz="1000" dirty="0">
                    <a:solidFill>
                      <a:schemeClr val="tx1"/>
                    </a:solidFill>
                    <a:latin typeface="微软雅黑" panose="020B0503020204020204" pitchFamily="34" charset="-122"/>
                    <a:ea typeface="微软雅黑" panose="020B0503020204020204" pitchFamily="34" charset="-122"/>
                  </a:rPr>
                  <a:t>03</a:t>
                </a:r>
                <a:r>
                  <a:rPr lang="zh-CN" altLang="en-US" sz="1000" dirty="0">
                    <a:solidFill>
                      <a:schemeClr val="tx1"/>
                    </a:solidFill>
                    <a:latin typeface="微软雅黑" panose="020B0503020204020204" pitchFamily="34" charset="-122"/>
                    <a:ea typeface="微软雅黑" panose="020B0503020204020204" pitchFamily="34" charset="-122"/>
                  </a:rPr>
                  <a:t>月</a:t>
                </a:r>
                <a:r>
                  <a:rPr lang="en-US" altLang="zh-CN" sz="1000" dirty="0">
                    <a:solidFill>
                      <a:schemeClr val="tx1"/>
                    </a:solidFill>
                    <a:latin typeface="微软雅黑" panose="020B0503020204020204" pitchFamily="34" charset="-122"/>
                    <a:ea typeface="微软雅黑" panose="020B0503020204020204" pitchFamily="34" charset="-122"/>
                  </a:rPr>
                  <a:t>31</a:t>
                </a:r>
                <a:r>
                  <a:rPr lang="zh-CN" altLang="en-US" sz="1000" dirty="0">
                    <a:solidFill>
                      <a:schemeClr val="tx1"/>
                    </a:solidFill>
                    <a:latin typeface="微软雅黑" panose="020B0503020204020204" pitchFamily="34" charset="-122"/>
                    <a:ea typeface="微软雅黑" panose="020B0503020204020204" pitchFamily="34" charset="-122"/>
                  </a:rPr>
                  <a:t>日，信达生物共收到</a:t>
                </a:r>
                <a:r>
                  <a:rPr lang="en-US" altLang="zh-CN" sz="1000" dirty="0">
                    <a:solidFill>
                      <a:schemeClr val="tx1"/>
                    </a:solidFill>
                    <a:latin typeface="微软雅黑" panose="020B0503020204020204" pitchFamily="34" charset="-122"/>
                    <a:ea typeface="微软雅黑" panose="020B0503020204020204" pitchFamily="34" charset="-122"/>
                  </a:rPr>
                  <a:t>113</a:t>
                </a:r>
                <a:r>
                  <a:rPr lang="zh-CN" altLang="en-US" sz="1000" dirty="0">
                    <a:solidFill>
                      <a:schemeClr val="tx1"/>
                    </a:solidFill>
                    <a:latin typeface="微软雅黑" panose="020B0503020204020204" pitchFamily="34" charset="-122"/>
                    <a:ea typeface="微软雅黑" panose="020B0503020204020204" pitchFamily="34" charset="-122"/>
                  </a:rPr>
                  <a:t>份利妥昔单抗上市后自发不良反应报告。对于上述收集到不良反应报告中不良事件术语按照</a:t>
                </a:r>
                <a:r>
                  <a:rPr lang="en-US" altLang="zh-CN" sz="1000" dirty="0" err="1">
                    <a:solidFill>
                      <a:schemeClr val="tx1"/>
                    </a:solidFill>
                    <a:latin typeface="微软雅黑" panose="020B0503020204020204" pitchFamily="34" charset="-122"/>
                    <a:ea typeface="微软雅黑" panose="020B0503020204020204" pitchFamily="34" charset="-122"/>
                  </a:rPr>
                  <a:t>MedDRA</a:t>
                </a:r>
                <a:r>
                  <a:rPr lang="zh-CN" altLang="en-US" sz="1000" dirty="0">
                    <a:solidFill>
                      <a:schemeClr val="tx1"/>
                    </a:solidFill>
                    <a:latin typeface="微软雅黑" panose="020B0503020204020204" pitchFamily="34" charset="-122"/>
                    <a:ea typeface="微软雅黑" panose="020B0503020204020204" pitchFamily="34" charset="-122"/>
                  </a:rPr>
                  <a:t>医学词典进行编码并进行汇总。截止到本次数据截止日期，累积数据报告数量前</a:t>
                </a:r>
                <a:r>
                  <a:rPr lang="en-US" altLang="zh-CN" sz="1000" dirty="0">
                    <a:solidFill>
                      <a:schemeClr val="tx1"/>
                    </a:solidFill>
                    <a:latin typeface="微软雅黑" panose="020B0503020204020204" pitchFamily="34" charset="-122"/>
                    <a:ea typeface="微软雅黑" panose="020B0503020204020204" pitchFamily="34" charset="-122"/>
                  </a:rPr>
                  <a:t>5</a:t>
                </a:r>
                <a:r>
                  <a:rPr lang="zh-CN" altLang="en-US" sz="1000" dirty="0">
                    <a:solidFill>
                      <a:schemeClr val="tx1"/>
                    </a:solidFill>
                    <a:latin typeface="微软雅黑" panose="020B0503020204020204" pitchFamily="34" charset="-122"/>
                    <a:ea typeface="微软雅黑" panose="020B0503020204020204" pitchFamily="34" charset="-122"/>
                  </a:rPr>
                  <a:t>位的系统器官分类（</a:t>
                </a:r>
                <a:r>
                  <a:rPr lang="en-US" altLang="zh-CN" sz="1000" dirty="0">
                    <a:solidFill>
                      <a:schemeClr val="tx1"/>
                    </a:solidFill>
                    <a:latin typeface="微软雅黑" panose="020B0503020204020204" pitchFamily="34" charset="-122"/>
                    <a:ea typeface="微软雅黑" panose="020B0503020204020204" pitchFamily="34" charset="-122"/>
                  </a:rPr>
                  <a:t>System Organ Class</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SOC</a:t>
                </a:r>
                <a:r>
                  <a:rPr lang="zh-CN" altLang="en-US" sz="1000" dirty="0">
                    <a:solidFill>
                      <a:schemeClr val="tx1"/>
                    </a:solidFill>
                    <a:latin typeface="微软雅黑" panose="020B0503020204020204" pitchFamily="34" charset="-122"/>
                    <a:ea typeface="微软雅黑" panose="020B0503020204020204" pitchFamily="34" charset="-122"/>
                  </a:rPr>
                  <a:t>）依次为：各类检查（</a:t>
                </a:r>
                <a:r>
                  <a:rPr lang="en-US" altLang="zh-CN" sz="1000" dirty="0">
                    <a:solidFill>
                      <a:schemeClr val="tx1"/>
                    </a:solidFill>
                    <a:latin typeface="微软雅黑" panose="020B0503020204020204" pitchFamily="34" charset="-122"/>
                    <a:ea typeface="微软雅黑" panose="020B0503020204020204" pitchFamily="34" charset="-122"/>
                  </a:rPr>
                  <a:t>37</a:t>
                </a:r>
                <a:r>
                  <a:rPr lang="zh-CN" altLang="en-US" sz="1000" dirty="0">
                    <a:solidFill>
                      <a:schemeClr val="tx1"/>
                    </a:solidFill>
                    <a:latin typeface="微软雅黑" panose="020B0503020204020204" pitchFamily="34" charset="-122"/>
                    <a:ea typeface="微软雅黑" panose="020B0503020204020204" pitchFamily="34" charset="-122"/>
                  </a:rPr>
                  <a:t>份），全身性疾病及给药部位各种反应（</a:t>
                </a:r>
                <a:r>
                  <a:rPr lang="en-US" altLang="zh-CN" sz="1000" dirty="0">
                    <a:solidFill>
                      <a:schemeClr val="tx1"/>
                    </a:solidFill>
                    <a:latin typeface="微软雅黑" panose="020B0503020204020204" pitchFamily="34" charset="-122"/>
                    <a:ea typeface="微软雅黑" panose="020B0503020204020204" pitchFamily="34" charset="-122"/>
                  </a:rPr>
                  <a:t>36</a:t>
                </a:r>
                <a:r>
                  <a:rPr lang="zh-CN" altLang="en-US" sz="1000" dirty="0">
                    <a:solidFill>
                      <a:schemeClr val="tx1"/>
                    </a:solidFill>
                    <a:latin typeface="微软雅黑" panose="020B0503020204020204" pitchFamily="34" charset="-122"/>
                    <a:ea typeface="微软雅黑" panose="020B0503020204020204" pitchFamily="34" charset="-122"/>
                  </a:rPr>
                  <a:t>份），血液及淋巴系统疾病（</a:t>
                </a:r>
                <a:r>
                  <a:rPr lang="en-US" altLang="zh-CN" sz="1000" dirty="0">
                    <a:solidFill>
                      <a:schemeClr val="tx1"/>
                    </a:solidFill>
                    <a:latin typeface="微软雅黑" panose="020B0503020204020204" pitchFamily="34" charset="-122"/>
                    <a:ea typeface="微软雅黑" panose="020B0503020204020204" pitchFamily="34" charset="-122"/>
                  </a:rPr>
                  <a:t>27</a:t>
                </a:r>
                <a:r>
                  <a:rPr lang="zh-CN" altLang="en-US" sz="1000" dirty="0">
                    <a:solidFill>
                      <a:schemeClr val="tx1"/>
                    </a:solidFill>
                    <a:latin typeface="微软雅黑" panose="020B0503020204020204" pitchFamily="34" charset="-122"/>
                    <a:ea typeface="微软雅黑" panose="020B0503020204020204" pitchFamily="34" charset="-122"/>
                  </a:rPr>
                  <a:t>份），呼吸系统、胸及纵隔疾病（</a:t>
                </a:r>
                <a:r>
                  <a:rPr lang="en-US" altLang="zh-CN" sz="1000" dirty="0">
                    <a:solidFill>
                      <a:schemeClr val="tx1"/>
                    </a:solidFill>
                    <a:latin typeface="微软雅黑" panose="020B0503020204020204" pitchFamily="34" charset="-122"/>
                    <a:ea typeface="微软雅黑" panose="020B0503020204020204" pitchFamily="34" charset="-122"/>
                  </a:rPr>
                  <a:t>17</a:t>
                </a:r>
                <a:r>
                  <a:rPr lang="zh-CN" altLang="en-US" sz="1000" dirty="0">
                    <a:solidFill>
                      <a:schemeClr val="tx1"/>
                    </a:solidFill>
                    <a:latin typeface="微软雅黑" panose="020B0503020204020204" pitchFamily="34" charset="-122"/>
                    <a:ea typeface="微软雅黑" panose="020B0503020204020204" pitchFamily="34" charset="-122"/>
                  </a:rPr>
                  <a:t>份），皮肤及皮下组织类疾病（</a:t>
                </a:r>
                <a:r>
                  <a:rPr lang="en-US" altLang="zh-CN" sz="1000" dirty="0">
                    <a:solidFill>
                      <a:schemeClr val="tx1"/>
                    </a:solidFill>
                    <a:latin typeface="微软雅黑" panose="020B0503020204020204" pitchFamily="34" charset="-122"/>
                    <a:ea typeface="微软雅黑" panose="020B0503020204020204" pitchFamily="34" charset="-122"/>
                  </a:rPr>
                  <a:t>14</a:t>
                </a:r>
                <a:r>
                  <a:rPr lang="zh-CN" altLang="en-US" sz="1000" dirty="0">
                    <a:solidFill>
                      <a:schemeClr val="tx1"/>
                    </a:solidFill>
                    <a:latin typeface="微软雅黑" panose="020B0503020204020204" pitchFamily="34" charset="-122"/>
                    <a:ea typeface="微软雅黑" panose="020B0503020204020204" pitchFamily="34" charset="-122"/>
                  </a:rPr>
                  <a:t>份）。其中报告数量前</a:t>
                </a:r>
                <a:r>
                  <a:rPr lang="en-US" altLang="zh-CN" sz="1000" dirty="0">
                    <a:solidFill>
                      <a:schemeClr val="tx1"/>
                    </a:solidFill>
                    <a:latin typeface="微软雅黑" panose="020B0503020204020204" pitchFamily="34" charset="-122"/>
                    <a:ea typeface="微软雅黑" panose="020B0503020204020204" pitchFamily="34" charset="-122"/>
                  </a:rPr>
                  <a:t>10</a:t>
                </a:r>
                <a:r>
                  <a:rPr lang="zh-CN" altLang="en-US" sz="1000" dirty="0">
                    <a:solidFill>
                      <a:schemeClr val="tx1"/>
                    </a:solidFill>
                    <a:latin typeface="微软雅黑" panose="020B0503020204020204" pitchFamily="34" charset="-122"/>
                    <a:ea typeface="微软雅黑" panose="020B0503020204020204" pitchFamily="34" charset="-122"/>
                  </a:rPr>
                  <a:t>位的首选报告术语（</a:t>
                </a:r>
                <a:r>
                  <a:rPr lang="en-US" altLang="zh-CN" sz="1000" dirty="0">
                    <a:solidFill>
                      <a:schemeClr val="tx1"/>
                    </a:solidFill>
                    <a:latin typeface="微软雅黑" panose="020B0503020204020204" pitchFamily="34" charset="-122"/>
                    <a:ea typeface="微软雅黑" panose="020B0503020204020204" pitchFamily="34" charset="-122"/>
                  </a:rPr>
                  <a:t>Preferred Term, PT</a:t>
                </a:r>
                <a:r>
                  <a:rPr lang="zh-CN" altLang="en-US" sz="1000" dirty="0">
                    <a:solidFill>
                      <a:schemeClr val="tx1"/>
                    </a:solidFill>
                    <a:latin typeface="微软雅黑" panose="020B0503020204020204" pitchFamily="34" charset="-122"/>
                    <a:ea typeface="微软雅黑" panose="020B0503020204020204" pitchFamily="34" charset="-122"/>
                  </a:rPr>
                  <a:t>）依次为：寒战</a:t>
                </a:r>
                <a:r>
                  <a:rPr lang="en-US" altLang="zh-CN" sz="1000" dirty="0">
                    <a:solidFill>
                      <a:schemeClr val="tx1"/>
                    </a:solidFill>
                    <a:latin typeface="微软雅黑" panose="020B0503020204020204" pitchFamily="34" charset="-122"/>
                    <a:ea typeface="微软雅黑" panose="020B0503020204020204" pitchFamily="34" charset="-122"/>
                  </a:rPr>
                  <a:t>(27</a:t>
                </a:r>
                <a:r>
                  <a:rPr lang="zh-CN" altLang="en-US" sz="1000" dirty="0">
                    <a:solidFill>
                      <a:schemeClr val="tx1"/>
                    </a:solidFill>
                    <a:latin typeface="微软雅黑" panose="020B0503020204020204" pitchFamily="34" charset="-122"/>
                    <a:ea typeface="微软雅黑" panose="020B0503020204020204" pitchFamily="34" charset="-122"/>
                  </a:rPr>
                  <a:t>份），骨髓抑制</a:t>
                </a:r>
                <a:r>
                  <a:rPr lang="en-US" altLang="zh-CN" sz="1000" dirty="0">
                    <a:solidFill>
                      <a:schemeClr val="tx1"/>
                    </a:solidFill>
                    <a:latin typeface="微软雅黑" panose="020B0503020204020204" pitchFamily="34" charset="-122"/>
                    <a:ea typeface="微软雅黑" panose="020B0503020204020204" pitchFamily="34" charset="-122"/>
                  </a:rPr>
                  <a:t>(25</a:t>
                </a:r>
                <a:r>
                  <a:rPr lang="zh-CN" altLang="en-US" sz="1000" dirty="0">
                    <a:solidFill>
                      <a:schemeClr val="tx1"/>
                    </a:solidFill>
                    <a:latin typeface="微软雅黑" panose="020B0503020204020204" pitchFamily="34" charset="-122"/>
                    <a:ea typeface="微软雅黑" panose="020B0503020204020204" pitchFamily="34" charset="-122"/>
                  </a:rPr>
                  <a:t>份），白细胞计数降低</a:t>
                </a:r>
                <a:r>
                  <a:rPr lang="en-US" altLang="zh-CN" sz="1000" dirty="0">
                    <a:solidFill>
                      <a:schemeClr val="tx1"/>
                    </a:solidFill>
                    <a:latin typeface="微软雅黑" panose="020B0503020204020204" pitchFamily="34" charset="-122"/>
                    <a:ea typeface="微软雅黑" panose="020B0503020204020204" pitchFamily="34" charset="-122"/>
                  </a:rPr>
                  <a:t>(17</a:t>
                </a:r>
                <a:r>
                  <a:rPr lang="zh-CN" altLang="en-US" sz="1000" dirty="0">
                    <a:solidFill>
                      <a:schemeClr val="tx1"/>
                    </a:solidFill>
                    <a:latin typeface="微软雅黑" panose="020B0503020204020204" pitchFamily="34" charset="-122"/>
                    <a:ea typeface="微软雅黑" panose="020B0503020204020204" pitchFamily="34" charset="-122"/>
                  </a:rPr>
                  <a:t>份），发热</a:t>
                </a:r>
                <a:r>
                  <a:rPr lang="en-US" altLang="zh-CN" sz="1000" dirty="0">
                    <a:solidFill>
                      <a:schemeClr val="tx1"/>
                    </a:solidFill>
                    <a:latin typeface="微软雅黑" panose="020B0503020204020204" pitchFamily="34" charset="-122"/>
                    <a:ea typeface="微软雅黑" panose="020B0503020204020204" pitchFamily="34" charset="-122"/>
                  </a:rPr>
                  <a:t>(13</a:t>
                </a:r>
                <a:r>
                  <a:rPr lang="zh-CN" altLang="en-US" sz="1000" dirty="0">
                    <a:solidFill>
                      <a:schemeClr val="tx1"/>
                    </a:solidFill>
                    <a:latin typeface="微软雅黑" panose="020B0503020204020204" pitchFamily="34" charset="-122"/>
                    <a:ea typeface="微软雅黑" panose="020B0503020204020204" pitchFamily="34" charset="-122"/>
                  </a:rPr>
                  <a:t>份），寒热不耐受</a:t>
                </a:r>
                <a:r>
                  <a:rPr lang="en-US" altLang="zh-CN" sz="1000" dirty="0">
                    <a:solidFill>
                      <a:schemeClr val="tx1"/>
                    </a:solidFill>
                    <a:latin typeface="微软雅黑" panose="020B0503020204020204" pitchFamily="34" charset="-122"/>
                    <a:ea typeface="微软雅黑" panose="020B0503020204020204" pitchFamily="34" charset="-122"/>
                  </a:rPr>
                  <a:t>(10</a:t>
                </a:r>
                <a:r>
                  <a:rPr lang="zh-CN" altLang="en-US" sz="1000" dirty="0">
                    <a:solidFill>
                      <a:schemeClr val="tx1"/>
                    </a:solidFill>
                    <a:latin typeface="微软雅黑" panose="020B0503020204020204" pitchFamily="34" charset="-122"/>
                    <a:ea typeface="微软雅黑" panose="020B0503020204020204" pitchFamily="34" charset="-122"/>
                  </a:rPr>
                  <a:t>份），高热</a:t>
                </a:r>
                <a:r>
                  <a:rPr lang="en-US" altLang="zh-CN" sz="1000" dirty="0">
                    <a:solidFill>
                      <a:schemeClr val="tx1"/>
                    </a:solidFill>
                    <a:latin typeface="微软雅黑" panose="020B0503020204020204" pitchFamily="34" charset="-122"/>
                    <a:ea typeface="微软雅黑" panose="020B0503020204020204" pitchFamily="34" charset="-122"/>
                  </a:rPr>
                  <a:t>(8</a:t>
                </a:r>
                <a:r>
                  <a:rPr lang="zh-CN" altLang="en-US" sz="1000" dirty="0">
                    <a:solidFill>
                      <a:schemeClr val="tx1"/>
                    </a:solidFill>
                    <a:latin typeface="微软雅黑" panose="020B0503020204020204" pitchFamily="34" charset="-122"/>
                    <a:ea typeface="微软雅黑" panose="020B0503020204020204" pitchFamily="34" charset="-122"/>
                  </a:rPr>
                  <a:t>份），呼吸困难</a:t>
                </a:r>
                <a:r>
                  <a:rPr lang="en-US" altLang="zh-CN" sz="1000" dirty="0">
                    <a:solidFill>
                      <a:schemeClr val="tx1"/>
                    </a:solidFill>
                    <a:latin typeface="微软雅黑" panose="020B0503020204020204" pitchFamily="34" charset="-122"/>
                    <a:ea typeface="微软雅黑" panose="020B0503020204020204" pitchFamily="34" charset="-122"/>
                  </a:rPr>
                  <a:t>(7</a:t>
                </a:r>
                <a:r>
                  <a:rPr lang="zh-CN" altLang="en-US" sz="1000" dirty="0">
                    <a:solidFill>
                      <a:schemeClr val="tx1"/>
                    </a:solidFill>
                    <a:latin typeface="微软雅黑" panose="020B0503020204020204" pitchFamily="34" charset="-122"/>
                    <a:ea typeface="微软雅黑" panose="020B0503020204020204" pitchFamily="34" charset="-122"/>
                  </a:rPr>
                  <a:t>份），瘙痒性皮疹</a:t>
                </a:r>
                <a:r>
                  <a:rPr lang="en-US" altLang="zh-CN" sz="1000" dirty="0">
                    <a:solidFill>
                      <a:schemeClr val="tx1"/>
                    </a:solidFill>
                    <a:latin typeface="微软雅黑" panose="020B0503020204020204" pitchFamily="34" charset="-122"/>
                    <a:ea typeface="微软雅黑" panose="020B0503020204020204" pitchFamily="34" charset="-122"/>
                  </a:rPr>
                  <a:t>(7</a:t>
                </a:r>
                <a:r>
                  <a:rPr lang="zh-CN" altLang="en-US" sz="1000" dirty="0">
                    <a:solidFill>
                      <a:schemeClr val="tx1"/>
                    </a:solidFill>
                    <a:latin typeface="微软雅黑" panose="020B0503020204020204" pitchFamily="34" charset="-122"/>
                    <a:ea typeface="微软雅黑" panose="020B0503020204020204" pitchFamily="34" charset="-122"/>
                  </a:rPr>
                  <a:t>份），胸部不适</a:t>
                </a:r>
                <a:r>
                  <a:rPr lang="en-US" altLang="zh-CN" sz="1000" dirty="0">
                    <a:solidFill>
                      <a:schemeClr val="tx1"/>
                    </a:solidFill>
                    <a:latin typeface="微软雅黑" panose="020B0503020204020204" pitchFamily="34" charset="-122"/>
                    <a:ea typeface="微软雅黑" panose="020B0503020204020204" pitchFamily="34" charset="-122"/>
                  </a:rPr>
                  <a:t>(7</a:t>
                </a:r>
                <a:r>
                  <a:rPr lang="zh-CN" altLang="en-US" sz="1000" dirty="0">
                    <a:solidFill>
                      <a:schemeClr val="tx1"/>
                    </a:solidFill>
                    <a:latin typeface="微软雅黑" panose="020B0503020204020204" pitchFamily="34" charset="-122"/>
                    <a:ea typeface="微软雅黑" panose="020B0503020204020204" pitchFamily="34" charset="-122"/>
                  </a:rPr>
                  <a:t>份），血压升高</a:t>
                </a:r>
                <a:r>
                  <a:rPr lang="en-US" altLang="zh-CN" sz="1000" dirty="0">
                    <a:solidFill>
                      <a:schemeClr val="tx1"/>
                    </a:solidFill>
                    <a:latin typeface="微软雅黑" panose="020B0503020204020204" pitchFamily="34" charset="-122"/>
                    <a:ea typeface="微软雅黑" panose="020B0503020204020204" pitchFamily="34" charset="-122"/>
                  </a:rPr>
                  <a:t>(7</a:t>
                </a:r>
                <a:r>
                  <a:rPr lang="zh-CN" altLang="en-US" sz="1000" dirty="0">
                    <a:solidFill>
                      <a:schemeClr val="tx1"/>
                    </a:solidFill>
                    <a:latin typeface="微软雅黑" panose="020B0503020204020204" pitchFamily="34" charset="-122"/>
                    <a:ea typeface="微软雅黑" panose="020B0503020204020204" pitchFamily="34" charset="-122"/>
                  </a:rPr>
                  <a:t>份），中性粒细胞计数降低</a:t>
                </a:r>
                <a:r>
                  <a:rPr lang="en-US" altLang="zh-CN" sz="1000" dirty="0">
                    <a:solidFill>
                      <a:schemeClr val="tx1"/>
                    </a:solidFill>
                    <a:latin typeface="微软雅黑" panose="020B0503020204020204" pitchFamily="34" charset="-122"/>
                    <a:ea typeface="微软雅黑" panose="020B0503020204020204" pitchFamily="34" charset="-122"/>
                  </a:rPr>
                  <a:t>(7</a:t>
                </a:r>
                <a:r>
                  <a:rPr lang="zh-CN" altLang="en-US" sz="1000" dirty="0">
                    <a:solidFill>
                      <a:schemeClr val="tx1"/>
                    </a:solidFill>
                    <a:latin typeface="微软雅黑" panose="020B0503020204020204" pitchFamily="34" charset="-122"/>
                    <a:ea typeface="微软雅黑" panose="020B0503020204020204" pitchFamily="34" charset="-122"/>
                  </a:rPr>
                  <a:t>份）。</a:t>
                </a:r>
              </a:p>
              <a:p>
                <a:pPr marL="171450" indent="-171450" algn="l" defTabSz="914309">
                  <a:spcBef>
                    <a:spcPct val="20000"/>
                  </a:spcBef>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信达生物对于收到的安全性报告会进行及时的分析和评估，必要时及时的更新药品说明书，或者是采取其它措施，以保证用药患者的安全性。</a:t>
                </a: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E1ADE692-A974-06B8-56D2-2137838D6CF0}"/>
              </a:ext>
            </a:extLst>
          </p:cNvPr>
          <p:cNvSpPr txBox="1"/>
          <p:nvPr/>
        </p:nvSpPr>
        <p:spPr>
          <a:xfrm>
            <a:off x="861681" y="4443958"/>
            <a:ext cx="7835887" cy="400110"/>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该药品在国内外不良反应发生情况；药品说明书收载的安全性信息；与目录内同类药品安全性方面的主要优势和不足。</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文本框 18">
            <a:extLst>
              <a:ext uri="{FF2B5EF4-FFF2-40B4-BE49-F238E27FC236}">
                <a16:creationId xmlns:a16="http://schemas.microsoft.com/office/drawing/2014/main" id="{9081A13D-BADA-1AE5-5CEB-9C91DCFEADB8}"/>
              </a:ext>
            </a:extLst>
          </p:cNvPr>
          <p:cNvSpPr txBox="1"/>
          <p:nvPr/>
        </p:nvSpPr>
        <p:spPr>
          <a:xfrm>
            <a:off x="5735617" y="484580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利妥昔单抗</a:t>
            </a:r>
          </a:p>
        </p:txBody>
      </p:sp>
    </p:spTree>
    <p:extLst>
      <p:ext uri="{BB962C8B-B14F-4D97-AF65-F5344CB8AC3E}">
        <p14:creationId xmlns:p14="http://schemas.microsoft.com/office/powerpoint/2010/main" val="11316721"/>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853335" y="483518"/>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有效性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03</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9" y="1362894"/>
            <a:ext cx="7922204" cy="1723759"/>
            <a:chOff x="4033795" y="1853636"/>
            <a:chExt cx="3738309" cy="1723758"/>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9178" y="1853636"/>
              <a:ext cx="3372926" cy="1723758"/>
              <a:chOff x="798970" y="1720180"/>
              <a:chExt cx="1860430" cy="1723758"/>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56646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与对照药品疗效方面优势和不足</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98970" y="1905056"/>
                <a:ext cx="1860430" cy="1538882"/>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信达生物研发的利妥昔单抗（达伯华</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），是上海罗氏公司利妥昔单抗（原研药，美罗华</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）的生物类似药，有效性与原研药一致。</a:t>
                </a:r>
                <a:endParaRPr lang="en-US" altLang="zh-CN" sz="1000" dirty="0">
                  <a:solidFill>
                    <a:schemeClr val="tx1"/>
                  </a:solidFill>
                  <a:latin typeface="微软雅黑" panose="020B0503020204020204" pitchFamily="34" charset="-122"/>
                  <a:ea typeface="微软雅黑" panose="020B0503020204020204" pitchFamily="34" charset="-122"/>
                </a:endParaRPr>
              </a:p>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初治滤泡性淋巴瘤：获批前，一项开放标签、多中心、随机化（</a:t>
                </a:r>
                <a:r>
                  <a:rPr lang="en-US" altLang="zh-CN" sz="1000" dirty="0">
                    <a:solidFill>
                      <a:schemeClr val="tx1"/>
                    </a:solidFill>
                    <a:latin typeface="微软雅黑" panose="020B0503020204020204" pitchFamily="34" charset="-122"/>
                    <a:ea typeface="微软雅黑" panose="020B0503020204020204" pitchFamily="34" charset="-122"/>
                  </a:rPr>
                  <a:t>1</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1</a:t>
                </a:r>
                <a:r>
                  <a:rPr lang="zh-CN" altLang="en-US" sz="1000" dirty="0">
                    <a:solidFill>
                      <a:schemeClr val="tx1"/>
                    </a:solidFill>
                    <a:latin typeface="微软雅黑" panose="020B0503020204020204" pitchFamily="34" charset="-122"/>
                    <a:ea typeface="微软雅黑" panose="020B0503020204020204" pitchFamily="34" charset="-122"/>
                  </a:rPr>
                  <a:t>）研究纳入</a:t>
                </a:r>
                <a:r>
                  <a:rPr lang="en-US" altLang="zh-CN" sz="1000" dirty="0">
                    <a:solidFill>
                      <a:schemeClr val="tx1"/>
                    </a:solidFill>
                    <a:latin typeface="微软雅黑" panose="020B0503020204020204" pitchFamily="34" charset="-122"/>
                    <a:ea typeface="微软雅黑" panose="020B0503020204020204" pitchFamily="34" charset="-122"/>
                  </a:rPr>
                  <a:t>1018 </a:t>
                </a:r>
                <a:r>
                  <a:rPr lang="zh-CN" altLang="en-US" sz="1000" dirty="0">
                    <a:solidFill>
                      <a:schemeClr val="tx1"/>
                    </a:solidFill>
                    <a:latin typeface="微软雅黑" panose="020B0503020204020204" pitchFamily="34" charset="-122"/>
                    <a:ea typeface="微软雅黑" panose="020B0503020204020204" pitchFamily="34" charset="-122"/>
                  </a:rPr>
                  <a:t>位初治的滤泡性淋巴瘤患者，均接受利妥昔单抗联合化疗后达到完全或者部分缓解。随机分至利妥昔单抗单药维持治疗组（</a:t>
                </a:r>
                <a:r>
                  <a:rPr lang="en-US" altLang="zh-CN" sz="1000" dirty="0">
                    <a:solidFill>
                      <a:schemeClr val="tx1"/>
                    </a:solidFill>
                    <a:latin typeface="微软雅黑" panose="020B0503020204020204" pitchFamily="34" charset="-122"/>
                    <a:ea typeface="微软雅黑" panose="020B0503020204020204" pitchFamily="34" charset="-122"/>
                  </a:rPr>
                  <a:t>375mg/m2</a:t>
                </a:r>
                <a:r>
                  <a:rPr lang="zh-CN" altLang="en-US" sz="1000" dirty="0">
                    <a:solidFill>
                      <a:schemeClr val="tx1"/>
                    </a:solidFill>
                    <a:latin typeface="微软雅黑" panose="020B0503020204020204" pitchFamily="34" charset="-122"/>
                    <a:ea typeface="微软雅黑" panose="020B0503020204020204" pitchFamily="34" charset="-122"/>
                  </a:rPr>
                  <a:t>，每</a:t>
                </a:r>
                <a:r>
                  <a:rPr lang="en-US" altLang="zh-CN" sz="1000" dirty="0">
                    <a:solidFill>
                      <a:schemeClr val="tx1"/>
                    </a:solidFill>
                    <a:latin typeface="微软雅黑" panose="020B0503020204020204" pitchFamily="34" charset="-122"/>
                    <a:ea typeface="微软雅黑" panose="020B0503020204020204" pitchFamily="34" charset="-122"/>
                  </a:rPr>
                  <a:t>8 </a:t>
                </a:r>
                <a:r>
                  <a:rPr lang="zh-CN" altLang="en-US" sz="1000" dirty="0">
                    <a:solidFill>
                      <a:schemeClr val="tx1"/>
                    </a:solidFill>
                    <a:latin typeface="微软雅黑" panose="020B0503020204020204" pitchFamily="34" charset="-122"/>
                    <a:ea typeface="微软雅黑" panose="020B0503020204020204" pitchFamily="34" charset="-122"/>
                  </a:rPr>
                  <a:t>周一次，最多</a:t>
                </a:r>
                <a:r>
                  <a:rPr lang="en-US" altLang="zh-CN" sz="1000" dirty="0">
                    <a:solidFill>
                      <a:schemeClr val="tx1"/>
                    </a:solidFill>
                    <a:latin typeface="微软雅黑" panose="020B0503020204020204" pitchFamily="34" charset="-122"/>
                    <a:ea typeface="微软雅黑" panose="020B0503020204020204" pitchFamily="34" charset="-122"/>
                  </a:rPr>
                  <a:t>12</a:t>
                </a:r>
                <a:r>
                  <a:rPr lang="zh-CN" altLang="en-US" sz="1000" dirty="0">
                    <a:solidFill>
                      <a:schemeClr val="tx1"/>
                    </a:solidFill>
                    <a:latin typeface="微软雅黑" panose="020B0503020204020204" pitchFamily="34" charset="-122"/>
                    <a:ea typeface="微软雅黑" panose="020B0503020204020204" pitchFamily="34" charset="-122"/>
                  </a:rPr>
                  <a:t>次）或者观察组。随机分至利妥昔单抗单药维持治疗组的患者，研究的主要终点指标（</a:t>
                </a:r>
                <a:r>
                  <a:rPr lang="en-US" altLang="zh-CN" sz="1000" dirty="0">
                    <a:solidFill>
                      <a:schemeClr val="tx1"/>
                    </a:solidFill>
                    <a:latin typeface="微软雅黑" panose="020B0503020204020204" pitchFamily="34" charset="-122"/>
                    <a:ea typeface="微软雅黑" panose="020B0503020204020204" pitchFamily="34" charset="-122"/>
                  </a:rPr>
                  <a:t>PFS</a:t>
                </a:r>
                <a:r>
                  <a:rPr lang="zh-CN" altLang="en-US" sz="1000" dirty="0">
                    <a:solidFill>
                      <a:schemeClr val="tx1"/>
                    </a:solidFill>
                    <a:latin typeface="微软雅黑" panose="020B0503020204020204" pitchFamily="34" charset="-122"/>
                    <a:ea typeface="微软雅黑" panose="020B0503020204020204" pitchFamily="34" charset="-122"/>
                  </a:rPr>
                  <a:t>）更长（</a:t>
                </a:r>
                <a:r>
                  <a:rPr lang="en-US" altLang="zh-CN" sz="1000" dirty="0">
                    <a:solidFill>
                      <a:schemeClr val="tx1"/>
                    </a:solidFill>
                    <a:latin typeface="微软雅黑" panose="020B0503020204020204" pitchFamily="34" charset="-122"/>
                    <a:ea typeface="微软雅黑" panose="020B0503020204020204" pitchFamily="34" charset="-122"/>
                  </a:rPr>
                  <a:t>HR</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0.54</a:t>
                </a:r>
                <a:r>
                  <a:rPr lang="zh-CN" altLang="en-US" sz="1000" dirty="0">
                    <a:solidFill>
                      <a:schemeClr val="tx1"/>
                    </a:solidFill>
                    <a:latin typeface="微软雅黑" panose="020B0503020204020204" pitchFamily="34" charset="-122"/>
                    <a:ea typeface="微软雅黑" panose="020B0503020204020204" pitchFamily="34" charset="-122"/>
                  </a:rPr>
                  <a:t>）。</a:t>
                </a:r>
                <a:endParaRPr lang="en-US" altLang="zh-CN" sz="1000" dirty="0">
                  <a:solidFill>
                    <a:schemeClr val="tx1"/>
                  </a:solidFill>
                  <a:latin typeface="微软雅黑" panose="020B0503020204020204" pitchFamily="34" charset="-122"/>
                  <a:ea typeface="微软雅黑" panose="020B0503020204020204" pitchFamily="34" charset="-122"/>
                </a:endParaRPr>
              </a:p>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慢性淋巴细胞白血病（</a:t>
                </a:r>
                <a:r>
                  <a:rPr lang="en-US" altLang="zh-CN" sz="1000" dirty="0">
                    <a:solidFill>
                      <a:schemeClr val="tx1"/>
                    </a:solidFill>
                    <a:latin typeface="微软雅黑" panose="020B0503020204020204" pitchFamily="34" charset="-122"/>
                    <a:ea typeface="微软雅黑" panose="020B0503020204020204" pitchFamily="34" charset="-122"/>
                  </a:rPr>
                  <a:t>CLL</a:t>
                </a:r>
                <a:r>
                  <a:rPr lang="zh-CN" altLang="en-US" sz="1000" dirty="0">
                    <a:solidFill>
                      <a:schemeClr val="tx1"/>
                    </a:solidFill>
                    <a:latin typeface="微软雅黑" panose="020B0503020204020204" pitchFamily="34" charset="-122"/>
                    <a:ea typeface="微软雅黑" panose="020B0503020204020204" pitchFamily="34" charset="-122"/>
                  </a:rPr>
                  <a:t>）：获批前，以氟达拉滨和环磷酰胺为对照，</a:t>
                </a:r>
                <a:r>
                  <a:rPr lang="en-US" altLang="zh-CN" sz="1000" dirty="0">
                    <a:solidFill>
                      <a:schemeClr val="tx1"/>
                    </a:solidFill>
                    <a:latin typeface="微软雅黑" panose="020B0503020204020204" pitchFamily="34" charset="-122"/>
                    <a:ea typeface="微软雅黑" panose="020B0503020204020204" pitchFamily="34" charset="-122"/>
                  </a:rPr>
                  <a:t>RCT</a:t>
                </a:r>
                <a:r>
                  <a:rPr lang="zh-CN" altLang="en-US" sz="1000" dirty="0">
                    <a:solidFill>
                      <a:schemeClr val="tx1"/>
                    </a:solidFill>
                    <a:latin typeface="微软雅黑" panose="020B0503020204020204" pitchFamily="34" charset="-122"/>
                    <a:ea typeface="微软雅黑" panose="020B0503020204020204" pitchFamily="34" charset="-122"/>
                  </a:rPr>
                  <a:t>随机对照试验的系统评价显示，两项随机（</a:t>
                </a:r>
                <a:r>
                  <a:rPr lang="en-US" altLang="zh-CN" sz="1000" dirty="0">
                    <a:solidFill>
                      <a:schemeClr val="tx1"/>
                    </a:solidFill>
                    <a:latin typeface="微软雅黑" panose="020B0503020204020204" pitchFamily="34" charset="-122"/>
                    <a:ea typeface="微软雅黑" panose="020B0503020204020204" pitchFamily="34" charset="-122"/>
                  </a:rPr>
                  <a:t>1:1</a:t>
                </a:r>
                <a:r>
                  <a:rPr lang="zh-CN" altLang="en-US" sz="1000" dirty="0">
                    <a:solidFill>
                      <a:schemeClr val="tx1"/>
                    </a:solidFill>
                    <a:latin typeface="微软雅黑" panose="020B0503020204020204" pitchFamily="34" charset="-122"/>
                    <a:ea typeface="微软雅黑" panose="020B0503020204020204" pitchFamily="34" charset="-122"/>
                  </a:rPr>
                  <a:t>）、多中心、开放标签研究评估了利妥昔的安全性和疗效，研究</a:t>
                </a:r>
                <a:r>
                  <a:rPr lang="en-US" altLang="zh-CN" sz="1000" dirty="0">
                    <a:solidFill>
                      <a:schemeClr val="tx1"/>
                    </a:solidFill>
                    <a:latin typeface="微软雅黑" panose="020B0503020204020204" pitchFamily="34" charset="-122"/>
                    <a:ea typeface="微软雅黑" panose="020B0503020204020204" pitchFamily="34" charset="-122"/>
                  </a:rPr>
                  <a:t>1</a:t>
                </a:r>
                <a:r>
                  <a:rPr lang="zh-CN" altLang="en-US" sz="1000" dirty="0">
                    <a:solidFill>
                      <a:schemeClr val="tx1"/>
                    </a:solidFill>
                    <a:latin typeface="微软雅黑" panose="020B0503020204020204" pitchFamily="34" charset="-122"/>
                    <a:ea typeface="微软雅黑" panose="020B0503020204020204" pitchFamily="34" charset="-122"/>
                  </a:rPr>
                  <a:t>结果既往未治疗的</a:t>
                </a:r>
                <a:r>
                  <a:rPr lang="en-US" altLang="zh-CN" sz="1000" dirty="0">
                    <a:solidFill>
                      <a:schemeClr val="tx1"/>
                    </a:solidFill>
                    <a:latin typeface="微软雅黑" panose="020B0503020204020204" pitchFamily="34" charset="-122"/>
                    <a:ea typeface="微软雅黑" panose="020B0503020204020204" pitchFamily="34" charset="-122"/>
                  </a:rPr>
                  <a:t>CLL</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FC</a:t>
                </a:r>
                <a:r>
                  <a:rPr lang="zh-CN" altLang="en-US" sz="1000" dirty="0">
                    <a:solidFill>
                      <a:schemeClr val="tx1"/>
                    </a:solidFill>
                    <a:latin typeface="微软雅黑" panose="020B0503020204020204" pitchFamily="34" charset="-122"/>
                    <a:ea typeface="微软雅黑" panose="020B0503020204020204" pitchFamily="34" charset="-122"/>
                  </a:rPr>
                  <a:t>联合利妥昔组中位</a:t>
                </a:r>
                <a:r>
                  <a:rPr lang="en-US" altLang="zh-CN" sz="1000" dirty="0">
                    <a:solidFill>
                      <a:schemeClr val="tx1"/>
                    </a:solidFill>
                    <a:latin typeface="微软雅黑" panose="020B0503020204020204" pitchFamily="34" charset="-122"/>
                    <a:ea typeface="微软雅黑" panose="020B0503020204020204" pitchFamily="34" charset="-122"/>
                  </a:rPr>
                  <a:t>PFS</a:t>
                </a:r>
                <a:r>
                  <a:rPr lang="zh-CN" altLang="en-US" sz="1000" dirty="0">
                    <a:solidFill>
                      <a:schemeClr val="tx1"/>
                    </a:solidFill>
                    <a:latin typeface="微软雅黑" panose="020B0503020204020204" pitchFamily="34" charset="-122"/>
                    <a:ea typeface="微软雅黑" panose="020B0503020204020204" pitchFamily="34" charset="-122"/>
                  </a:rPr>
                  <a:t>更长（</a:t>
                </a:r>
                <a:r>
                  <a:rPr lang="en-US" altLang="zh-CN" sz="1000" dirty="0">
                    <a:solidFill>
                      <a:schemeClr val="tx1"/>
                    </a:solidFill>
                    <a:latin typeface="微软雅黑" panose="020B0503020204020204" pitchFamily="34" charset="-122"/>
                    <a:ea typeface="微软雅黑" panose="020B0503020204020204" pitchFamily="34" charset="-122"/>
                  </a:rPr>
                  <a:t>39.8</a:t>
                </a:r>
                <a:r>
                  <a:rPr lang="zh-CN" altLang="en-US" sz="1000" dirty="0">
                    <a:solidFill>
                      <a:schemeClr val="tx1"/>
                    </a:solidFill>
                    <a:latin typeface="微软雅黑" panose="020B0503020204020204" pitchFamily="34" charset="-122"/>
                    <a:ea typeface="微软雅黑" panose="020B0503020204020204" pitchFamily="34" charset="-122"/>
                  </a:rPr>
                  <a:t>个月对比</a:t>
                </a:r>
                <a:r>
                  <a:rPr lang="en-US" altLang="zh-CN" sz="1000" dirty="0">
                    <a:solidFill>
                      <a:schemeClr val="tx1"/>
                    </a:solidFill>
                    <a:latin typeface="微软雅黑" panose="020B0503020204020204" pitchFamily="34" charset="-122"/>
                    <a:ea typeface="微软雅黑" panose="020B0503020204020204" pitchFamily="34" charset="-122"/>
                  </a:rPr>
                  <a:t>31.5</a:t>
                </a:r>
                <a:r>
                  <a:rPr lang="zh-CN" altLang="en-US" sz="1000" dirty="0">
                    <a:solidFill>
                      <a:schemeClr val="tx1"/>
                    </a:solidFill>
                    <a:latin typeface="微软雅黑" panose="020B0503020204020204" pitchFamily="34" charset="-122"/>
                    <a:ea typeface="微软雅黑" panose="020B0503020204020204" pitchFamily="34" charset="-122"/>
                  </a:rPr>
                  <a:t>个月，</a:t>
                </a:r>
                <a:r>
                  <a:rPr lang="en-US" altLang="zh-CN" sz="1000" dirty="0">
                    <a:solidFill>
                      <a:schemeClr val="tx1"/>
                    </a:solidFill>
                    <a:latin typeface="微软雅黑" panose="020B0503020204020204" pitchFamily="34" charset="-122"/>
                    <a:ea typeface="微软雅黑" panose="020B0503020204020204" pitchFamily="34" charset="-122"/>
                  </a:rPr>
                  <a:t>HR</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0.56</a:t>
                </a:r>
                <a:r>
                  <a:rPr lang="zh-CN" altLang="en-US" sz="1000" dirty="0">
                    <a:solidFill>
                      <a:schemeClr val="tx1"/>
                    </a:solidFill>
                    <a:latin typeface="微软雅黑" panose="020B0503020204020204" pitchFamily="34" charset="-122"/>
                    <a:ea typeface="微软雅黑" panose="020B0503020204020204" pitchFamily="34" charset="-122"/>
                  </a:rPr>
                  <a:t>）；研究</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结果显示，既往治疗过的</a:t>
                </a:r>
                <a:r>
                  <a:rPr lang="en-US" altLang="zh-CN" sz="1000" dirty="0">
                    <a:solidFill>
                      <a:schemeClr val="tx1"/>
                    </a:solidFill>
                    <a:latin typeface="微软雅黑" panose="020B0503020204020204" pitchFamily="34" charset="-122"/>
                    <a:ea typeface="微软雅黑" panose="020B0503020204020204" pitchFamily="34" charset="-122"/>
                  </a:rPr>
                  <a:t>CLL</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FC</a:t>
                </a:r>
                <a:r>
                  <a:rPr lang="zh-CN" altLang="en-US" sz="1000" dirty="0">
                    <a:solidFill>
                      <a:schemeClr val="tx1"/>
                    </a:solidFill>
                    <a:latin typeface="微软雅黑" panose="020B0503020204020204" pitchFamily="34" charset="-122"/>
                    <a:ea typeface="微软雅黑" panose="020B0503020204020204" pitchFamily="34" charset="-122"/>
                  </a:rPr>
                  <a:t>联合利妥昔组中位</a:t>
                </a:r>
                <a:r>
                  <a:rPr lang="en-US" altLang="zh-CN" sz="1000" dirty="0">
                    <a:solidFill>
                      <a:schemeClr val="tx1"/>
                    </a:solidFill>
                    <a:latin typeface="微软雅黑" panose="020B0503020204020204" pitchFamily="34" charset="-122"/>
                    <a:ea typeface="微软雅黑" panose="020B0503020204020204" pitchFamily="34" charset="-122"/>
                  </a:rPr>
                  <a:t>PFS</a:t>
                </a:r>
                <a:r>
                  <a:rPr lang="zh-CN" altLang="en-US" sz="1000" dirty="0">
                    <a:solidFill>
                      <a:schemeClr val="tx1"/>
                    </a:solidFill>
                    <a:latin typeface="微软雅黑" panose="020B0503020204020204" pitchFamily="34" charset="-122"/>
                    <a:ea typeface="微软雅黑" panose="020B0503020204020204" pitchFamily="34" charset="-122"/>
                  </a:rPr>
                  <a:t>更长（</a:t>
                </a:r>
                <a:r>
                  <a:rPr lang="en-US" altLang="zh-CN" sz="1000" dirty="0">
                    <a:solidFill>
                      <a:schemeClr val="tx1"/>
                    </a:solidFill>
                    <a:latin typeface="微软雅黑" panose="020B0503020204020204" pitchFamily="34" charset="-122"/>
                    <a:ea typeface="微软雅黑" panose="020B0503020204020204" pitchFamily="34" charset="-122"/>
                  </a:rPr>
                  <a:t>26.7</a:t>
                </a:r>
                <a:r>
                  <a:rPr lang="zh-CN" altLang="en-US" sz="1000" dirty="0">
                    <a:solidFill>
                      <a:schemeClr val="tx1"/>
                    </a:solidFill>
                    <a:latin typeface="微软雅黑" panose="020B0503020204020204" pitchFamily="34" charset="-122"/>
                    <a:ea typeface="微软雅黑" panose="020B0503020204020204" pitchFamily="34" charset="-122"/>
                  </a:rPr>
                  <a:t>个月对比</a:t>
                </a:r>
                <a:r>
                  <a:rPr lang="en-US" altLang="zh-CN" sz="1000" dirty="0">
                    <a:solidFill>
                      <a:schemeClr val="tx1"/>
                    </a:solidFill>
                    <a:latin typeface="微软雅黑" panose="020B0503020204020204" pitchFamily="34" charset="-122"/>
                    <a:ea typeface="微软雅黑" panose="020B0503020204020204" pitchFamily="34" charset="-122"/>
                  </a:rPr>
                  <a:t>21.7</a:t>
                </a:r>
                <a:r>
                  <a:rPr lang="zh-CN" altLang="en-US" sz="1000" dirty="0">
                    <a:solidFill>
                      <a:schemeClr val="tx1"/>
                    </a:solidFill>
                    <a:latin typeface="微软雅黑" panose="020B0503020204020204" pitchFamily="34" charset="-122"/>
                    <a:ea typeface="微软雅黑" panose="020B0503020204020204" pitchFamily="34" charset="-122"/>
                  </a:rPr>
                  <a:t>个月，</a:t>
                </a:r>
                <a:r>
                  <a:rPr lang="en-US" altLang="zh-CN" sz="1000" dirty="0">
                    <a:solidFill>
                      <a:schemeClr val="tx1"/>
                    </a:solidFill>
                    <a:latin typeface="微软雅黑" panose="020B0503020204020204" pitchFamily="34" charset="-122"/>
                    <a:ea typeface="微软雅黑" panose="020B0503020204020204" pitchFamily="34" charset="-122"/>
                  </a:rPr>
                  <a:t>HR</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0.76</a:t>
                </a:r>
                <a:r>
                  <a:rPr lang="zh-CN" altLang="en-US" sz="1000" dirty="0">
                    <a:solidFill>
                      <a:schemeClr val="tx1"/>
                    </a:solidFill>
                    <a:latin typeface="微软雅黑" panose="020B0503020204020204" pitchFamily="34" charset="-122"/>
                    <a:ea typeface="微软雅黑" panose="020B0503020204020204" pitchFamily="34" charset="-122"/>
                  </a:rPr>
                  <a:t>）。</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85061" y="3169838"/>
            <a:ext cx="7913195" cy="770064"/>
            <a:chOff x="4033795" y="1853636"/>
            <a:chExt cx="3772114" cy="770063"/>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99178" y="1853636"/>
              <a:ext cx="3406731" cy="770063"/>
              <a:chOff x="798970" y="1720180"/>
              <a:chExt cx="1879076" cy="770063"/>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8970" y="1720180"/>
                <a:ext cx="42358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临床指南</a:t>
                </a:r>
                <a:r>
                  <a:rPr lang="en-US" altLang="zh-CN" sz="1200" b="1" dirty="0">
                    <a:solidFill>
                      <a:schemeClr val="tx1"/>
                    </a:solidFill>
                    <a:latin typeface="微软雅黑" panose="020B0503020204020204" pitchFamily="34" charset="-122"/>
                    <a:ea typeface="微软雅黑" panose="020B0503020204020204" pitchFamily="34" charset="-122"/>
                  </a:rPr>
                  <a:t>/</a:t>
                </a:r>
                <a:r>
                  <a:rPr lang="zh-CN" altLang="en-US" sz="1200" b="1" dirty="0">
                    <a:solidFill>
                      <a:schemeClr val="tx1"/>
                    </a:solidFill>
                    <a:latin typeface="微软雅黑" panose="020B0503020204020204" pitchFamily="34" charset="-122"/>
                    <a:ea typeface="微软雅黑" panose="020B0503020204020204" pitchFamily="34" charset="-122"/>
                  </a:rPr>
                  <a:t>诊疗规范推荐</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98970" y="1951635"/>
                <a:ext cx="1879076" cy="53860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初治滤泡性淋巴瘤：</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中国临床肿瘤学会</a:t>
                </a:r>
                <a:r>
                  <a:rPr lang="en-US" altLang="zh-CN" sz="1000" dirty="0">
                    <a:solidFill>
                      <a:schemeClr val="tx1"/>
                    </a:solidFill>
                    <a:latin typeface="微软雅黑" panose="020B0503020204020204" pitchFamily="34" charset="-122"/>
                    <a:ea typeface="微软雅黑" panose="020B0503020204020204" pitchFamily="34" charset="-122"/>
                  </a:rPr>
                  <a:t>CSCO</a:t>
                </a:r>
                <a:r>
                  <a:rPr lang="zh-CN" altLang="en-US" sz="1000" dirty="0">
                    <a:solidFill>
                      <a:schemeClr val="tx1"/>
                    </a:solidFill>
                    <a:latin typeface="微软雅黑" panose="020B0503020204020204" pitchFamily="34" charset="-122"/>
                    <a:ea typeface="微软雅黑" panose="020B0503020204020204" pitchFamily="34" charset="-122"/>
                  </a:rPr>
                  <a:t>淋巴瘤诊疗指南</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滤泡性淋巴瘤一线维持或巩固治疗，</a:t>
                </a:r>
                <a:r>
                  <a:rPr lang="en-US" altLang="zh-CN" sz="1000" dirty="0">
                    <a:solidFill>
                      <a:schemeClr val="tx1"/>
                    </a:solidFill>
                    <a:latin typeface="微软雅黑" panose="020B0503020204020204" pitchFamily="34" charset="-122"/>
                    <a:ea typeface="微软雅黑" panose="020B0503020204020204" pitchFamily="34" charset="-122"/>
                  </a:rPr>
                  <a:t>Ⅰ</a:t>
                </a:r>
                <a:r>
                  <a:rPr lang="zh-CN" altLang="en-US" sz="1000" dirty="0">
                    <a:solidFill>
                      <a:schemeClr val="tx1"/>
                    </a:solidFill>
                    <a:latin typeface="微软雅黑" panose="020B0503020204020204" pitchFamily="34" charset="-122"/>
                    <a:ea typeface="微软雅黑" panose="020B0503020204020204" pitchFamily="34" charset="-122"/>
                  </a:rPr>
                  <a:t>级推荐，</a:t>
                </a:r>
                <a:r>
                  <a:rPr lang="en-US" altLang="zh-CN" sz="1000" dirty="0">
                    <a:solidFill>
                      <a:schemeClr val="tx1"/>
                    </a:solidFill>
                    <a:latin typeface="微软雅黑" panose="020B0503020204020204" pitchFamily="34" charset="-122"/>
                    <a:ea typeface="微软雅黑" panose="020B0503020204020204" pitchFamily="34" charset="-122"/>
                  </a:rPr>
                  <a:t>Ⅰ</a:t>
                </a:r>
                <a:r>
                  <a:rPr lang="zh-CN" altLang="en-US" sz="1000" dirty="0">
                    <a:solidFill>
                      <a:schemeClr val="tx1"/>
                    </a:solidFill>
                    <a:latin typeface="微软雅黑" panose="020B0503020204020204" pitchFamily="34" charset="-122"/>
                    <a:ea typeface="微软雅黑" panose="020B0503020204020204" pitchFamily="34" charset="-122"/>
                  </a:rPr>
                  <a:t>类证据。</a:t>
                </a:r>
                <a:endParaRPr lang="en-US" altLang="zh-CN" sz="1000" dirty="0">
                  <a:solidFill>
                    <a:schemeClr val="tx1"/>
                  </a:solidFill>
                  <a:latin typeface="微软雅黑" panose="020B0503020204020204" pitchFamily="34" charset="-122"/>
                  <a:ea typeface="微软雅黑" panose="020B0503020204020204" pitchFamily="34" charset="-122"/>
                </a:endParaRPr>
              </a:p>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慢性淋巴细胞白血病（</a:t>
                </a:r>
                <a:r>
                  <a:rPr lang="en-US" altLang="zh-CN" sz="1000" dirty="0">
                    <a:solidFill>
                      <a:schemeClr val="tx1"/>
                    </a:solidFill>
                    <a:latin typeface="微软雅黑" panose="020B0503020204020204" pitchFamily="34" charset="-122"/>
                    <a:ea typeface="微软雅黑" panose="020B0503020204020204" pitchFamily="34" charset="-122"/>
                  </a:rPr>
                  <a:t>CLL</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中国临床肿瘤学会</a:t>
                </a:r>
                <a:r>
                  <a:rPr lang="en-US" altLang="zh-CN" sz="1000" dirty="0">
                    <a:solidFill>
                      <a:schemeClr val="tx1"/>
                    </a:solidFill>
                    <a:latin typeface="微软雅黑" panose="020B0503020204020204" pitchFamily="34" charset="-122"/>
                    <a:ea typeface="微软雅黑" panose="020B0503020204020204" pitchFamily="34" charset="-122"/>
                  </a:rPr>
                  <a:t>CSCO</a:t>
                </a:r>
                <a:r>
                  <a:rPr lang="zh-CN" altLang="en-US" sz="1000" dirty="0">
                    <a:solidFill>
                      <a:schemeClr val="tx1"/>
                    </a:solidFill>
                    <a:latin typeface="微软雅黑" panose="020B0503020204020204" pitchFamily="34" charset="-122"/>
                    <a:ea typeface="微软雅黑" panose="020B0503020204020204" pitchFamily="34" charset="-122"/>
                  </a:rPr>
                  <a:t>恶性血液病诊疗指南</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初治患者无</a:t>
                </a:r>
                <a:r>
                  <a:rPr lang="en-US" altLang="zh-CN" sz="1000" dirty="0">
                    <a:solidFill>
                      <a:schemeClr val="tx1"/>
                    </a:solidFill>
                    <a:latin typeface="微软雅黑" panose="020B0503020204020204" pitchFamily="34" charset="-122"/>
                    <a:ea typeface="微软雅黑" panose="020B0503020204020204" pitchFamily="34" charset="-122"/>
                  </a:rPr>
                  <a:t>del(17p)/TP53</a:t>
                </a:r>
                <a:r>
                  <a:rPr lang="zh-CN" altLang="en-US" sz="1000" dirty="0">
                    <a:solidFill>
                      <a:schemeClr val="tx1"/>
                    </a:solidFill>
                    <a:latin typeface="微软雅黑" panose="020B0503020204020204" pitchFamily="34" charset="-122"/>
                    <a:ea typeface="微软雅黑" panose="020B0503020204020204" pitchFamily="34" charset="-122"/>
                  </a:rPr>
                  <a:t>基因突变 存在严重伴随疾病</a:t>
                </a:r>
                <a:r>
                  <a:rPr lang="en-US" altLang="zh-CN" sz="1000" dirty="0">
                    <a:solidFill>
                      <a:schemeClr val="tx1"/>
                    </a:solidFill>
                    <a:latin typeface="微软雅黑" panose="020B0503020204020204" pitchFamily="34" charset="-122"/>
                    <a:ea typeface="微软雅黑" panose="020B0503020204020204" pitchFamily="34" charset="-122"/>
                  </a:rPr>
                  <a:t>I</a:t>
                </a:r>
                <a:r>
                  <a:rPr lang="zh-CN" altLang="en-US" sz="1000" dirty="0">
                    <a:solidFill>
                      <a:schemeClr val="tx1"/>
                    </a:solidFill>
                    <a:latin typeface="微软雅黑" panose="020B0503020204020204" pitchFamily="34" charset="-122"/>
                    <a:ea typeface="微软雅黑" panose="020B0503020204020204" pitchFamily="34" charset="-122"/>
                  </a:rPr>
                  <a:t>级推荐。</a:t>
                </a: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CE97CE7F-41F9-6086-73A4-0FD693482BAB}"/>
              </a:ext>
            </a:extLst>
          </p:cNvPr>
          <p:cNvSpPr txBox="1"/>
          <p:nvPr/>
        </p:nvSpPr>
        <p:spPr>
          <a:xfrm>
            <a:off x="861681" y="4466024"/>
            <a:ext cx="7835887" cy="553998"/>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临床试验或（和）真实世界中与对照药品疗效方面的主要优势和不足；临床指南</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诊疗规范推荐情况；国家药监局药品审评中心出具的</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技术评审报告</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中关于本药品有效性的描述。</a:t>
            </a:r>
          </a:p>
        </p:txBody>
      </p:sp>
      <p:sp>
        <p:nvSpPr>
          <p:cNvPr id="19" name="文本框 18">
            <a:extLst>
              <a:ext uri="{FF2B5EF4-FFF2-40B4-BE49-F238E27FC236}">
                <a16:creationId xmlns:a16="http://schemas.microsoft.com/office/drawing/2014/main" id="{6621C0CC-E3EA-9EBF-AE20-151400851AD3}"/>
              </a:ext>
            </a:extLst>
          </p:cNvPr>
          <p:cNvSpPr txBox="1"/>
          <p:nvPr/>
        </p:nvSpPr>
        <p:spPr>
          <a:xfrm>
            <a:off x="5735617" y="484580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利妥昔单抗</a:t>
            </a:r>
          </a:p>
        </p:txBody>
      </p:sp>
    </p:spTree>
    <p:extLst>
      <p:ext uri="{BB962C8B-B14F-4D97-AF65-F5344CB8AC3E}">
        <p14:creationId xmlns:p14="http://schemas.microsoft.com/office/powerpoint/2010/main" val="2557153159"/>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79712" y="4415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创新性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04</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9" y="1362894"/>
            <a:ext cx="8128669" cy="631726"/>
            <a:chOff x="4033795" y="1853636"/>
            <a:chExt cx="3739605" cy="631725"/>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9178" y="1853636"/>
              <a:ext cx="3374222" cy="623140"/>
              <a:chOff x="798970" y="1720180"/>
              <a:chExt cx="1861145" cy="623140"/>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12138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创新点</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99685" y="2035544"/>
                <a:ext cx="1860430" cy="30777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信达生物研发的利妥昔单抗（达伯华</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），是上海罗氏公司利妥昔单抗（原研药，美罗华）的生物类似药。利妥昔单抗（达伯华</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）获得“一种高灵敏度抗</a:t>
                </a:r>
                <a:r>
                  <a:rPr lang="en-US" altLang="zh-CN" sz="1000" dirty="0">
                    <a:solidFill>
                      <a:schemeClr val="tx1"/>
                    </a:solidFill>
                    <a:latin typeface="微软雅黑" panose="020B0503020204020204" pitchFamily="34" charset="-122"/>
                    <a:ea typeface="微软雅黑" panose="020B0503020204020204" pitchFamily="34" charset="-122"/>
                  </a:rPr>
                  <a:t>CD20</a:t>
                </a:r>
                <a:r>
                  <a:rPr lang="zh-CN" altLang="en-US" sz="1000" dirty="0">
                    <a:solidFill>
                      <a:schemeClr val="tx1"/>
                    </a:solidFill>
                    <a:latin typeface="微软雅黑" panose="020B0503020204020204" pitchFamily="34" charset="-122"/>
                    <a:ea typeface="微软雅黑" panose="020B0503020204020204" pitchFamily="34" charset="-122"/>
                  </a:rPr>
                  <a:t>单克隆抗体及其应用”专利证书</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75233" y="2228056"/>
            <a:ext cx="7842278" cy="631726"/>
            <a:chOff x="4033795" y="1853636"/>
            <a:chExt cx="3738309" cy="631725"/>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99178" y="1853636"/>
              <a:ext cx="3372926" cy="425573"/>
              <a:chOff x="798970" y="1720180"/>
              <a:chExt cx="1860430" cy="425573"/>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8970" y="1720180"/>
                <a:ext cx="809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优势</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98970" y="1991865"/>
                <a:ext cx="186043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与原研利妥昔单抗（美罗华）一致。</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3E9EAB66-BBE0-9D08-3DE4-A3CD7DD73F90}"/>
              </a:ext>
            </a:extLst>
          </p:cNvPr>
          <p:cNvSpPr txBox="1"/>
          <p:nvPr/>
        </p:nvSpPr>
        <p:spPr>
          <a:xfrm>
            <a:off x="1008149" y="4371950"/>
            <a:ext cx="7835887" cy="553998"/>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主要创新点；该创新带来的疗效或安全性方面的优势；是否为国家“重大新药创制”科技重大专项支持上市药品；是否为自主知识产权的创新药；传承性（限中成药）情况。</a:t>
            </a:r>
          </a:p>
        </p:txBody>
      </p:sp>
      <p:sp>
        <p:nvSpPr>
          <p:cNvPr id="19" name="文本框 18">
            <a:extLst>
              <a:ext uri="{FF2B5EF4-FFF2-40B4-BE49-F238E27FC236}">
                <a16:creationId xmlns:a16="http://schemas.microsoft.com/office/drawing/2014/main" id="{BCFE2783-D979-3638-A681-AE2E3A3EF1D9}"/>
              </a:ext>
            </a:extLst>
          </p:cNvPr>
          <p:cNvSpPr txBox="1"/>
          <p:nvPr/>
        </p:nvSpPr>
        <p:spPr>
          <a:xfrm>
            <a:off x="5735617" y="484580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利妥昔单抗</a:t>
            </a:r>
          </a:p>
        </p:txBody>
      </p:sp>
    </p:spTree>
    <p:extLst>
      <p:ext uri="{BB962C8B-B14F-4D97-AF65-F5344CB8AC3E}">
        <p14:creationId xmlns:p14="http://schemas.microsoft.com/office/powerpoint/2010/main" val="68569690"/>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79712" y="4415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公平性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05</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9" y="1362894"/>
            <a:ext cx="7842278" cy="631726"/>
            <a:chOff x="4033795" y="1853636"/>
            <a:chExt cx="3738309" cy="631725"/>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9178" y="1853636"/>
              <a:ext cx="3372926" cy="611305"/>
              <a:chOff x="798970" y="1720180"/>
              <a:chExt cx="1860430" cy="611305"/>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283233"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年发病患者总数</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98970" y="1992932"/>
                <a:ext cx="1860430" cy="33855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初治滤泡性淋巴瘤：本适应症适用患者数 </a:t>
                </a:r>
                <a:r>
                  <a:rPr lang="en-US" altLang="zh-CN" sz="1000" dirty="0">
                    <a:solidFill>
                      <a:schemeClr val="tx1"/>
                    </a:solidFill>
                    <a:latin typeface="微软雅黑" panose="020B0503020204020204" pitchFamily="34" charset="-122"/>
                    <a:ea typeface="微软雅黑" panose="020B0503020204020204" pitchFamily="34" charset="-122"/>
                  </a:rPr>
                  <a:t>6805 </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en-US" altLang="zh-CN" sz="1000" dirty="0">
                  <a:solidFill>
                    <a:schemeClr val="tx1"/>
                  </a:solidFill>
                  <a:latin typeface="微软雅黑" panose="020B0503020204020204" pitchFamily="34" charset="-122"/>
                  <a:ea typeface="微软雅黑" panose="020B0503020204020204" pitchFamily="34" charset="-122"/>
                </a:endParaRPr>
              </a:p>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慢性淋巴细胞白血病：本适应症适用患者数 </a:t>
                </a:r>
                <a:r>
                  <a:rPr lang="en-US" altLang="zh-CN" sz="1000" dirty="0">
                    <a:solidFill>
                      <a:schemeClr val="tx1"/>
                    </a:solidFill>
                    <a:latin typeface="微软雅黑" panose="020B0503020204020204" pitchFamily="34" charset="-122"/>
                    <a:ea typeface="微软雅黑" panose="020B0503020204020204" pitchFamily="34" charset="-122"/>
                  </a:rPr>
                  <a:t>6172</a:t>
                </a:r>
                <a:r>
                  <a:rPr lang="zh-CN" altLang="en-US" sz="1000" dirty="0">
                    <a:solidFill>
                      <a:schemeClr val="tx1"/>
                    </a:solidFill>
                    <a:latin typeface="微软雅黑" panose="020B0503020204020204" pitchFamily="34" charset="-122"/>
                    <a:ea typeface="微软雅黑" panose="020B0503020204020204" pitchFamily="34" charset="-122"/>
                  </a:rPr>
                  <a:t>人（</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26" name="Group 64">
            <a:extLst>
              <a:ext uri="{FF2B5EF4-FFF2-40B4-BE49-F238E27FC236}">
                <a16:creationId xmlns:a16="http://schemas.microsoft.com/office/drawing/2014/main" id="{72AFFC9B-45B0-0460-B04C-6BAC455BBB81}"/>
              </a:ext>
            </a:extLst>
          </p:cNvPr>
          <p:cNvGrpSpPr/>
          <p:nvPr/>
        </p:nvGrpSpPr>
        <p:grpSpPr>
          <a:xfrm>
            <a:off x="475233" y="3164160"/>
            <a:ext cx="7842278" cy="631726"/>
            <a:chOff x="4033795" y="1853636"/>
            <a:chExt cx="3738309" cy="631725"/>
          </a:xfrm>
        </p:grpSpPr>
        <p:grpSp>
          <p:nvGrpSpPr>
            <p:cNvPr id="27" name="Group 29">
              <a:extLst>
                <a:ext uri="{FF2B5EF4-FFF2-40B4-BE49-F238E27FC236}">
                  <a16:creationId xmlns:a16="http://schemas.microsoft.com/office/drawing/2014/main" id="{DD31330D-D323-E4E8-10E4-0EBC24630325}"/>
                </a:ext>
              </a:extLst>
            </p:cNvPr>
            <p:cNvGrpSpPr/>
            <p:nvPr/>
          </p:nvGrpSpPr>
          <p:grpSpPr>
            <a:xfrm>
              <a:off x="4399178" y="1853636"/>
              <a:ext cx="3372926" cy="415701"/>
              <a:chOff x="798970" y="1720180"/>
              <a:chExt cx="1860430" cy="415701"/>
            </a:xfrm>
          </p:grpSpPr>
          <p:sp>
            <p:nvSpPr>
              <p:cNvPr id="29" name="Text Placeholder 3">
                <a:extLst>
                  <a:ext uri="{FF2B5EF4-FFF2-40B4-BE49-F238E27FC236}">
                    <a16:creationId xmlns:a16="http://schemas.microsoft.com/office/drawing/2014/main" id="{BBEAF1F4-C6B1-63E9-A069-92223841FFE9}"/>
                  </a:ext>
                </a:extLst>
              </p:cNvPr>
              <p:cNvSpPr txBox="1">
                <a:spLocks/>
              </p:cNvSpPr>
              <p:nvPr/>
            </p:nvSpPr>
            <p:spPr>
              <a:xfrm>
                <a:off x="798970" y="1720180"/>
                <a:ext cx="242771"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临床管理难度</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0" name="Text Placeholder 3">
                <a:extLst>
                  <a:ext uri="{FF2B5EF4-FFF2-40B4-BE49-F238E27FC236}">
                    <a16:creationId xmlns:a16="http://schemas.microsoft.com/office/drawing/2014/main" id="{096C3126-2354-A0F6-1769-B7BC80CE1496}"/>
                  </a:ext>
                </a:extLst>
              </p:cNvPr>
              <p:cNvSpPr txBox="1">
                <a:spLocks/>
              </p:cNvSpPr>
              <p:nvPr/>
            </p:nvSpPr>
            <p:spPr>
              <a:xfrm>
                <a:off x="798970" y="1981993"/>
                <a:ext cx="186043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临床管理上已积累长期经验，管理难度小，滥用风险低。</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28" name="Rectangle 81">
              <a:extLst>
                <a:ext uri="{FF2B5EF4-FFF2-40B4-BE49-F238E27FC236}">
                  <a16:creationId xmlns:a16="http://schemas.microsoft.com/office/drawing/2014/main" id="{F4FB33BD-9E13-796F-E7D6-6BC609F68E35}"/>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75233" y="2228056"/>
            <a:ext cx="7842278" cy="631726"/>
            <a:chOff x="4033795" y="1853636"/>
            <a:chExt cx="3738309" cy="631725"/>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99178" y="1853636"/>
              <a:ext cx="3372926" cy="559717"/>
              <a:chOff x="798970" y="1720180"/>
              <a:chExt cx="1860430" cy="559717"/>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8970" y="1720180"/>
                <a:ext cx="32369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弥补药品目录短板</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98970" y="1972121"/>
                <a:ext cx="1860430" cy="30777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此次新增的非霍奇金淋巴瘤（初治滤泡性淋巴瘤）及慢性淋巴细胞白血病领域适应症，可更好的弥补目录短板，利妥昔单抗生物制剂的可及性进一步提升，让患者获益。</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8ACD94AC-8B87-A2F8-4EA7-CAF53240689B}"/>
              </a:ext>
            </a:extLst>
          </p:cNvPr>
          <p:cNvSpPr txBox="1"/>
          <p:nvPr/>
        </p:nvSpPr>
        <p:spPr>
          <a:xfrm>
            <a:off x="1043608" y="4475896"/>
            <a:ext cx="7835887" cy="400110"/>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所治疗疾病</a:t>
            </a:r>
            <a:r>
              <a:rPr lang="zh-CN" altLang="en-US" sz="1000" dirty="0">
                <a:latin typeface="微软雅黑" panose="020B0503020204020204" pitchFamily="34" charset="-122"/>
                <a:ea typeface="微软雅黑" panose="020B0503020204020204" pitchFamily="34" charset="-122"/>
              </a:rPr>
              <a:t>大陆地区</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年发病患者总数；是否能够弥补药品目录保障短板；临床管理难度及其他相关情况</a:t>
            </a:r>
          </a:p>
        </p:txBody>
      </p:sp>
      <p:sp>
        <p:nvSpPr>
          <p:cNvPr id="24" name="文本框 23">
            <a:extLst>
              <a:ext uri="{FF2B5EF4-FFF2-40B4-BE49-F238E27FC236}">
                <a16:creationId xmlns:a16="http://schemas.microsoft.com/office/drawing/2014/main" id="{692D2807-929A-C91C-1AB5-8D4D1C987EDA}"/>
              </a:ext>
            </a:extLst>
          </p:cNvPr>
          <p:cNvSpPr txBox="1"/>
          <p:nvPr/>
        </p:nvSpPr>
        <p:spPr>
          <a:xfrm>
            <a:off x="5735617" y="484580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a:t>利妥昔单抗</a:t>
            </a:r>
          </a:p>
        </p:txBody>
      </p:sp>
    </p:spTree>
    <p:extLst>
      <p:ext uri="{BB962C8B-B14F-4D97-AF65-F5344CB8AC3E}">
        <p14:creationId xmlns:p14="http://schemas.microsoft.com/office/powerpoint/2010/main" val="2022235915"/>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rite Your Title Here"/>
</p:tagLst>
</file>

<file path=ppt/theme/theme1.xml><?xml version="1.0" encoding="utf-8"?>
<a:theme xmlns:a="http://schemas.openxmlformats.org/drawingml/2006/main" name="第一PPT，www.1ppt.com">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1953</TotalTime>
  <Words>2117</Words>
  <Application>Microsoft Office PowerPoint</Application>
  <PresentationFormat>全屏显示(16:9)</PresentationFormat>
  <Paragraphs>117</Paragraphs>
  <Slides>10</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微软雅黑</vt:lpstr>
      <vt:lpstr>微软雅黑 Light</vt:lpstr>
      <vt:lpstr>Arial</vt:lpstr>
      <vt:lpstr>Calibri</vt:lpstr>
      <vt:lpstr>Wingdings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第一PPT模板网-WWW.1PPT.COM</dc:title>
  <dc:creator>第一PPT模板网-WWW.1PPT.COM</dc:creator>
  <cp:keywords>第一PPT模板网-WWW.1PPT.COM</cp:keywords>
  <cp:lastModifiedBy>张颖(Ying Zhang)</cp:lastModifiedBy>
  <cp:revision>154</cp:revision>
  <dcterms:created xsi:type="dcterms:W3CDTF">2015-12-11T17:46:17Z</dcterms:created>
  <dcterms:modified xsi:type="dcterms:W3CDTF">2022-07-11T03:59:47Z</dcterms:modified>
</cp:coreProperties>
</file>