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25" r:id="rId2"/>
    <p:sldId id="328" r:id="rId3"/>
    <p:sldId id="346" r:id="rId4"/>
    <p:sldId id="330" r:id="rId5"/>
    <p:sldId id="344" r:id="rId6"/>
    <p:sldId id="347" r:id="rId7"/>
    <p:sldId id="348" r:id="rId8"/>
    <p:sldId id="351" r:id="rId9"/>
    <p:sldId id="352" r:id="rId10"/>
    <p:sldId id="349" r:id="rId11"/>
  </p:sldIdLst>
  <p:sldSz cx="9144000" cy="5143500" type="screen16x9"/>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张颖(Ying Zhang)" initials="张颖(Ying" lastIdx="1" clrIdx="0">
    <p:extLst>
      <p:ext uri="{19B8F6BF-5375-455C-9EA6-DF929625EA0E}">
        <p15:presenceInfo xmlns:p15="http://schemas.microsoft.com/office/powerpoint/2012/main" userId="S-1-5-21-832800970-52157282-2519919171-93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9E8FF"/>
    <a:srgbClr val="F79600"/>
    <a:srgbClr val="3992DB"/>
    <a:srgbClr val="005DA2"/>
    <a:srgbClr val="0F1836"/>
    <a:srgbClr val="FDFDFD"/>
    <a:srgbClr val="D9D9D9"/>
    <a:srgbClr val="DC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35" autoAdjust="0"/>
    <p:restoredTop sz="94660" autoAdjust="0"/>
  </p:normalViewPr>
  <p:slideViewPr>
    <p:cSldViewPr>
      <p:cViewPr varScale="1">
        <p:scale>
          <a:sx n="89" d="100"/>
          <a:sy n="89" d="100"/>
        </p:scale>
        <p:origin x="760" y="5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81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2022/7/11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extLst>
      <p:ext uri="{BB962C8B-B14F-4D97-AF65-F5344CB8AC3E}">
        <p14:creationId xmlns:p14="http://schemas.microsoft.com/office/powerpoint/2010/main" val="221384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2022/7/11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xmlns:p14="http://schemas.microsoft.com/office/powerpoint/2010/main" val="12993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a:t>
            </a:fld>
            <a:endParaRPr lang="zh-CN" altLang="en-US"/>
          </a:p>
        </p:txBody>
      </p:sp>
    </p:spTree>
    <p:extLst>
      <p:ext uri="{BB962C8B-B14F-4D97-AF65-F5344CB8AC3E}">
        <p14:creationId xmlns:p14="http://schemas.microsoft.com/office/powerpoint/2010/main" val="224277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a:t>
            </a:fld>
            <a:endParaRPr lang="zh-CN" altLang="en-US"/>
          </a:p>
        </p:txBody>
      </p:sp>
    </p:spTree>
    <p:extLst>
      <p:ext uri="{BB962C8B-B14F-4D97-AF65-F5344CB8AC3E}">
        <p14:creationId xmlns:p14="http://schemas.microsoft.com/office/powerpoint/2010/main" val="2578047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4</a:t>
            </a:fld>
            <a:endParaRPr lang="zh-CN" altLang="en-US"/>
          </a:p>
        </p:txBody>
      </p:sp>
    </p:spTree>
    <p:extLst>
      <p:ext uri="{BB962C8B-B14F-4D97-AF65-F5344CB8AC3E}">
        <p14:creationId xmlns:p14="http://schemas.microsoft.com/office/powerpoint/2010/main" val="246910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5</a:t>
            </a:fld>
            <a:endParaRPr lang="zh-CN" altLang="en-US"/>
          </a:p>
        </p:txBody>
      </p:sp>
    </p:spTree>
    <p:extLst>
      <p:ext uri="{BB962C8B-B14F-4D97-AF65-F5344CB8AC3E}">
        <p14:creationId xmlns:p14="http://schemas.microsoft.com/office/powerpoint/2010/main" val="1446215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6</a:t>
            </a:fld>
            <a:endParaRPr lang="zh-CN" altLang="en-US"/>
          </a:p>
        </p:txBody>
      </p:sp>
    </p:spTree>
    <p:extLst>
      <p:ext uri="{BB962C8B-B14F-4D97-AF65-F5344CB8AC3E}">
        <p14:creationId xmlns:p14="http://schemas.microsoft.com/office/powerpoint/2010/main" val="3791809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7</a:t>
            </a:fld>
            <a:endParaRPr lang="zh-CN" altLang="en-US"/>
          </a:p>
        </p:txBody>
      </p:sp>
    </p:spTree>
    <p:extLst>
      <p:ext uri="{BB962C8B-B14F-4D97-AF65-F5344CB8AC3E}">
        <p14:creationId xmlns:p14="http://schemas.microsoft.com/office/powerpoint/2010/main" val="3439463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8</a:t>
            </a:fld>
            <a:endParaRPr lang="zh-CN" altLang="en-US"/>
          </a:p>
        </p:txBody>
      </p:sp>
    </p:spTree>
    <p:extLst>
      <p:ext uri="{BB962C8B-B14F-4D97-AF65-F5344CB8AC3E}">
        <p14:creationId xmlns:p14="http://schemas.microsoft.com/office/powerpoint/2010/main" val="2588294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9</a:t>
            </a:fld>
            <a:endParaRPr lang="zh-CN" altLang="en-US"/>
          </a:p>
        </p:txBody>
      </p:sp>
    </p:spTree>
    <p:extLst>
      <p:ext uri="{BB962C8B-B14F-4D97-AF65-F5344CB8AC3E}">
        <p14:creationId xmlns:p14="http://schemas.microsoft.com/office/powerpoint/2010/main" val="2169613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7" name="灯片编号占位符 5">
            <a:extLst>
              <a:ext uri="{FF2B5EF4-FFF2-40B4-BE49-F238E27FC236}">
                <a16:creationId xmlns:a16="http://schemas.microsoft.com/office/drawing/2014/main" id="{E2E2C925-90E2-FB01-9C02-B11061EA5404}"/>
              </a:ext>
            </a:extLst>
          </p:cNvPr>
          <p:cNvSpPr txBox="1">
            <a:spLocks/>
          </p:cNvSpPr>
          <p:nvPr userDrawn="1"/>
        </p:nvSpPr>
        <p:spPr>
          <a:xfrm>
            <a:off x="4932040" y="4767263"/>
            <a:ext cx="3970784" cy="273844"/>
          </a:xfrm>
          <a:prstGeom prst="rect">
            <a:avLst/>
          </a:prstGeom>
        </p:spPr>
        <p:txBody>
          <a:bodyPr vert="horz" lIns="91440" tIns="45720" rIns="91440" bIns="45720" rtlCol="0" anchor="ctr"/>
          <a:lstStyle>
            <a:defPPr>
              <a:defRPr lang="zh-CN"/>
            </a:defPPr>
            <a:lvl1pPr marL="0" algn="r" defTabSz="914400" rtl="0" eaLnBrk="1" latinLnBrk="0" hangingPunct="1">
              <a:defRPr sz="1100" b="1" kern="1200">
                <a:solidFill>
                  <a:srgbClr val="0070C0"/>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信达生物制药（苏州）有限公司 </a:t>
            </a:r>
            <a:r>
              <a:rPr lang="en-US" altLang="zh-CN"/>
              <a:t>| </a:t>
            </a:r>
            <a:r>
              <a:rPr lang="zh-CN" altLang="en-US"/>
              <a:t>贝伐珠单抗</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a:grpSpLocks/>
          </p:cNvGrpSpPr>
          <p:nvPr userDrawn="1"/>
        </p:nvGrpSpPr>
        <p:grpSpPr bwMode="auto">
          <a:xfrm>
            <a:off x="323528" y="292895"/>
            <a:ext cx="390372" cy="205979"/>
            <a:chOff x="0" y="0"/>
            <a:chExt cx="1041399" cy="549275"/>
          </a:xfrm>
        </p:grpSpPr>
        <p:sp>
          <p:nvSpPr>
            <p:cNvPr id="13" name="Freeform 16"/>
            <p:cNvSpPr>
              <a:spLocks/>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 name="Freeform 17"/>
            <p:cNvSpPr>
              <a:spLocks/>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5" name="Freeform 18"/>
            <p:cNvSpPr>
              <a:spLocks/>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18" name="TextBox 15"/>
          <p:cNvSpPr txBox="1"/>
          <p:nvPr userDrawn="1"/>
        </p:nvSpPr>
        <p:spPr>
          <a:xfrm>
            <a:off x="8100392" y="241995"/>
            <a:ext cx="671347" cy="369332"/>
          </a:xfrm>
          <a:prstGeom prst="rect">
            <a:avLst/>
          </a:prstGeom>
          <a:noFill/>
        </p:spPr>
        <p:txBody>
          <a:bodyPr wrap="square" rtlCol="0">
            <a:spAutoFit/>
          </a:bodyPr>
          <a:lstStyle/>
          <a:p>
            <a:pPr algn="ctr"/>
            <a:fld id="{2EEF1883-7A0E-4F66-9932-E581691AD397}" type="slidenum">
              <a:rPr lang="zh-CN" altLang="en-US" sz="1800" b="0" smtClean="0">
                <a:solidFill>
                  <a:schemeClr val="accent1"/>
                </a:solidFill>
                <a:latin typeface="微软雅黑 Light" panose="020B0502040204020203" pitchFamily="34" charset="-122"/>
                <a:ea typeface="微软雅黑 Light" panose="020B0502040204020203" pitchFamily="34" charset="-122"/>
              </a:rPr>
              <a:pPr algn="ctr"/>
              <a:t>‹#›</a:t>
            </a:fld>
            <a:r>
              <a:rPr lang="zh-CN" altLang="en-US" sz="1800" b="0" dirty="0">
                <a:solidFill>
                  <a:schemeClr val="accent1"/>
                </a:solidFill>
                <a:latin typeface="微软雅黑 Light" panose="020B0502040204020203" pitchFamily="34" charset="-122"/>
                <a:ea typeface="微软雅黑 Light" panose="020B0502040204020203" pitchFamily="34" charset="-122"/>
              </a:rPr>
              <a:t> </a:t>
            </a:r>
          </a:p>
        </p:txBody>
      </p:sp>
      <p:sp>
        <p:nvSpPr>
          <p:cNvPr id="8" name="灯片编号占位符 5">
            <a:extLst>
              <a:ext uri="{FF2B5EF4-FFF2-40B4-BE49-F238E27FC236}">
                <a16:creationId xmlns:a16="http://schemas.microsoft.com/office/drawing/2014/main" id="{F7C4ADD9-BB0D-122D-A825-1095449FD93A}"/>
              </a:ext>
            </a:extLst>
          </p:cNvPr>
          <p:cNvSpPr>
            <a:spLocks noGrp="1"/>
          </p:cNvSpPr>
          <p:nvPr>
            <p:ph type="sldNum" sz="quarter" idx="4"/>
          </p:nvPr>
        </p:nvSpPr>
        <p:spPr>
          <a:xfrm>
            <a:off x="4716016" y="4767263"/>
            <a:ext cx="3970784" cy="273844"/>
          </a:xfrm>
          <a:prstGeom prst="rect">
            <a:avLst/>
          </a:prstGeom>
        </p:spPr>
        <p:txBody>
          <a:bodyPr vert="horz" lIns="91440" tIns="45720" rIns="91440" bIns="45720" rtlCol="0" anchor="ctr"/>
          <a:lstStyle>
            <a:lvl1pPr algn="r">
              <a:defRPr sz="1100" b="1">
                <a:solidFill>
                  <a:srgbClr val="0070C0"/>
                </a:solidFill>
                <a:latin typeface="微软雅黑" panose="020B0503020204020204" pitchFamily="34" charset="-122"/>
                <a:ea typeface="微软雅黑" panose="020B0503020204020204" pitchFamily="34" charset="-122"/>
              </a:defRPr>
            </a:lvl1pPr>
          </a:lstStyle>
          <a:p>
            <a:r>
              <a:rPr lang="zh-CN" altLang="en-US"/>
              <a:t>信达生物制药（苏州）有限公司 </a:t>
            </a:r>
            <a:r>
              <a:rPr lang="en-US" altLang="zh-CN"/>
              <a:t>| </a:t>
            </a:r>
            <a:r>
              <a:rPr lang="zh-CN" altLang="en-US"/>
              <a:t>贝伐珠单抗</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2" name="灯片编号占位符 5">
            <a:extLst>
              <a:ext uri="{FF2B5EF4-FFF2-40B4-BE49-F238E27FC236}">
                <a16:creationId xmlns:a16="http://schemas.microsoft.com/office/drawing/2014/main" id="{BE92DF32-29B5-FD28-6752-ABDE148A9047}"/>
              </a:ext>
            </a:extLst>
          </p:cNvPr>
          <p:cNvSpPr>
            <a:spLocks noGrp="1"/>
          </p:cNvSpPr>
          <p:nvPr>
            <p:ph type="sldNum" sz="quarter" idx="4"/>
          </p:nvPr>
        </p:nvSpPr>
        <p:spPr>
          <a:xfrm>
            <a:off x="4716016" y="4767263"/>
            <a:ext cx="3970784" cy="273844"/>
          </a:xfrm>
          <a:prstGeom prst="rect">
            <a:avLst/>
          </a:prstGeom>
        </p:spPr>
        <p:txBody>
          <a:bodyPr vert="horz" lIns="91440" tIns="45720" rIns="91440" bIns="45720" rtlCol="0" anchor="ctr"/>
          <a:lstStyle>
            <a:lvl1pPr algn="r">
              <a:defRPr sz="1100" b="1">
                <a:solidFill>
                  <a:srgbClr val="0070C0"/>
                </a:solidFill>
                <a:latin typeface="微软雅黑" panose="020B0503020204020204" pitchFamily="34" charset="-122"/>
                <a:ea typeface="微软雅黑" panose="020B0503020204020204" pitchFamily="34" charset="-122"/>
              </a:defRPr>
            </a:lvl1pPr>
          </a:lstStyle>
          <a:p>
            <a:r>
              <a:rPr lang="zh-CN" altLang="en-US"/>
              <a:t>信达生物制药（苏州）有限公司 </a:t>
            </a:r>
            <a:r>
              <a:rPr lang="en-US" altLang="zh-CN"/>
              <a:t>| </a:t>
            </a:r>
            <a:r>
              <a:rPr lang="zh-CN" altLang="en-US"/>
              <a:t>贝伐珠单抗</a:t>
            </a:r>
            <a:endParaRPr lang="zh-CN" altLang="en-US" dirty="0"/>
          </a:p>
        </p:txBody>
      </p:sp>
    </p:spTree>
    <p:extLst>
      <p:ext uri="{BB962C8B-B14F-4D97-AF65-F5344CB8AC3E}">
        <p14:creationId xmlns:p14="http://schemas.microsoft.com/office/powerpoint/2010/main" val="983114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灯片编号占位符 5">
            <a:extLst>
              <a:ext uri="{FF2B5EF4-FFF2-40B4-BE49-F238E27FC236}">
                <a16:creationId xmlns:a16="http://schemas.microsoft.com/office/drawing/2014/main" id="{9936CC21-47B0-23C8-C6D0-FE1E6A7F703C}"/>
              </a:ext>
            </a:extLst>
          </p:cNvPr>
          <p:cNvSpPr>
            <a:spLocks noGrp="1"/>
          </p:cNvSpPr>
          <p:nvPr>
            <p:ph type="sldNum" sz="quarter" idx="4"/>
          </p:nvPr>
        </p:nvSpPr>
        <p:spPr>
          <a:xfrm>
            <a:off x="4716016" y="4767263"/>
            <a:ext cx="3970784" cy="273844"/>
          </a:xfrm>
          <a:prstGeom prst="rect">
            <a:avLst/>
          </a:prstGeom>
        </p:spPr>
        <p:txBody>
          <a:bodyPr vert="horz" lIns="91440" tIns="45720" rIns="91440" bIns="45720" rtlCol="0" anchor="ctr"/>
          <a:lstStyle>
            <a:lvl1pPr algn="r">
              <a:defRPr sz="1100" b="1">
                <a:solidFill>
                  <a:srgbClr val="0070C0"/>
                </a:solidFill>
                <a:latin typeface="微软雅黑" panose="020B0503020204020204" pitchFamily="34" charset="-122"/>
                <a:ea typeface="微软雅黑" panose="020B0503020204020204" pitchFamily="34" charset="-122"/>
              </a:defRPr>
            </a:lvl1pPr>
          </a:lstStyle>
          <a:p>
            <a:r>
              <a:rPr lang="zh-CN" altLang="en-US"/>
              <a:t>信达生物制药（苏州）有限公司 </a:t>
            </a:r>
            <a:r>
              <a:rPr lang="en-US" altLang="zh-CN"/>
              <a:t>| </a:t>
            </a:r>
            <a:r>
              <a:rPr lang="zh-CN" altLang="en-US"/>
              <a:t>贝伐珠单抗</a:t>
            </a:r>
            <a:endParaRPr lang="zh-CN" altLang="en-US" dirty="0"/>
          </a:p>
        </p:txBody>
      </p:sp>
    </p:spTree>
    <p:extLst>
      <p:ext uri="{BB962C8B-B14F-4D97-AF65-F5344CB8AC3E}">
        <p14:creationId xmlns:p14="http://schemas.microsoft.com/office/powerpoint/2010/main" val="1045121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7" name="文本框 6">
            <a:extLst>
              <a:ext uri="{FF2B5EF4-FFF2-40B4-BE49-F238E27FC236}">
                <a16:creationId xmlns:a16="http://schemas.microsoft.com/office/drawing/2014/main" id="{6B43F080-A6AA-8601-9515-966C3F4EA086}"/>
              </a:ext>
            </a:extLst>
          </p:cNvPr>
          <p:cNvSpPr txBox="1"/>
          <p:nvPr userDrawn="1"/>
        </p:nvSpPr>
        <p:spPr>
          <a:xfrm>
            <a:off x="5735617" y="4808837"/>
            <a:ext cx="3385308" cy="246221"/>
          </a:xfrm>
          <a:prstGeom prst="rect">
            <a:avLst/>
          </a:prstGeom>
          <a:noFill/>
        </p:spPr>
        <p:txBody>
          <a:bodyPr wrap="square" rtlCol="0">
            <a:spAutoFit/>
          </a:bodyPr>
          <a:lstStyle/>
          <a:p>
            <a:pPr algn="ctr"/>
            <a:r>
              <a:rPr lang="zh-CN" altLang="en-US" sz="1000" b="1" dirty="0">
                <a:solidFill>
                  <a:srgbClr val="0070C0"/>
                </a:solidFill>
                <a:latin typeface="微软雅黑" panose="020B0503020204020204" pitchFamily="34" charset="-122"/>
                <a:ea typeface="微软雅黑" panose="020B0503020204020204" pitchFamily="34" charset="-122"/>
              </a:rPr>
              <a:t>信达生物制药（苏州）有限公司 </a:t>
            </a:r>
            <a:r>
              <a:rPr lang="en-US" altLang="zh-CN" sz="1000" b="1" dirty="0">
                <a:solidFill>
                  <a:srgbClr val="0070C0"/>
                </a:solidFill>
                <a:latin typeface="微软雅黑" panose="020B0503020204020204" pitchFamily="34" charset="-122"/>
                <a:ea typeface="微软雅黑" panose="020B0503020204020204" pitchFamily="34" charset="-122"/>
              </a:rPr>
              <a:t>| </a:t>
            </a:r>
            <a:r>
              <a:rPr lang="zh-CN" altLang="en-US" sz="1000" b="1" dirty="0">
                <a:solidFill>
                  <a:srgbClr val="0070C0"/>
                </a:solidFill>
                <a:latin typeface="微软雅黑" panose="020B0503020204020204" pitchFamily="34" charset="-122"/>
                <a:ea typeface="微软雅黑" panose="020B0503020204020204" pitchFamily="34" charset="-122"/>
              </a:rPr>
              <a:t>贝伐珠单抗</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t="-3000" b="-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4716016" y="4767263"/>
            <a:ext cx="3970784" cy="273844"/>
          </a:xfrm>
          <a:prstGeom prst="rect">
            <a:avLst/>
          </a:prstGeom>
        </p:spPr>
        <p:txBody>
          <a:bodyPr vert="horz" lIns="91440" tIns="45720" rIns="91440" bIns="45720" rtlCol="0" anchor="ctr"/>
          <a:lstStyle>
            <a:lvl1pPr algn="r">
              <a:defRPr sz="1100" b="1">
                <a:solidFill>
                  <a:srgbClr val="0070C0"/>
                </a:solidFill>
                <a:latin typeface="微软雅黑" panose="020B0503020204020204" pitchFamily="34" charset="-122"/>
                <a:ea typeface="微软雅黑" panose="020B0503020204020204" pitchFamily="34" charset="-122"/>
              </a:defRPr>
            </a:lvl1pPr>
          </a:lstStyle>
          <a:p>
            <a:r>
              <a:rPr lang="zh-CN" altLang="en-US"/>
              <a:t>信达生物制药（苏州）有限公司 </a:t>
            </a:r>
            <a:r>
              <a:rPr lang="en-US" altLang="zh-CN"/>
              <a:t>| </a:t>
            </a:r>
            <a:r>
              <a:rPr lang="zh-CN" altLang="en-US"/>
              <a:t>贝伐珠单抗</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A780058D-FCD3-FFE7-C35A-C6130C931244}"/>
              </a:ext>
            </a:extLst>
          </p:cNvPr>
          <p:cNvPicPr>
            <a:picLocks noChangeAspect="1"/>
          </p:cNvPicPr>
          <p:nvPr/>
        </p:nvPicPr>
        <p:blipFill>
          <a:blip r:embed="rId2"/>
          <a:stretch>
            <a:fillRect/>
          </a:stretch>
        </p:blipFill>
        <p:spPr>
          <a:xfrm>
            <a:off x="2483768" y="184471"/>
            <a:ext cx="4143737" cy="4774557"/>
          </a:xfrm>
          <a:prstGeom prst="rect">
            <a:avLst/>
          </a:prstGeom>
        </p:spPr>
      </p:pic>
      <p:pic>
        <p:nvPicPr>
          <p:cNvPr id="15" name="图片 14">
            <a:extLst>
              <a:ext uri="{FF2B5EF4-FFF2-40B4-BE49-F238E27FC236}">
                <a16:creationId xmlns:a16="http://schemas.microsoft.com/office/drawing/2014/main" id="{542196C9-C13F-C87C-7FF1-59DB97BE1E38}"/>
              </a:ext>
            </a:extLst>
          </p:cNvPr>
          <p:cNvPicPr>
            <a:picLocks noChangeAspect="1"/>
          </p:cNvPicPr>
          <p:nvPr/>
        </p:nvPicPr>
        <p:blipFill>
          <a:blip r:embed="rId3"/>
          <a:stretch>
            <a:fillRect/>
          </a:stretch>
        </p:blipFill>
        <p:spPr>
          <a:xfrm>
            <a:off x="3009741" y="411510"/>
            <a:ext cx="3041700" cy="2186890"/>
          </a:xfrm>
          <a:prstGeom prst="rect">
            <a:avLst/>
          </a:prstGeom>
        </p:spPr>
      </p:pic>
      <p:sp>
        <p:nvSpPr>
          <p:cNvPr id="16" name="文本框 15">
            <a:extLst>
              <a:ext uri="{FF2B5EF4-FFF2-40B4-BE49-F238E27FC236}">
                <a16:creationId xmlns:a16="http://schemas.microsoft.com/office/drawing/2014/main" id="{10EDD0B3-6B8F-805B-56AD-A9D0D9444F6E}"/>
              </a:ext>
            </a:extLst>
          </p:cNvPr>
          <p:cNvSpPr txBox="1"/>
          <p:nvPr/>
        </p:nvSpPr>
        <p:spPr>
          <a:xfrm>
            <a:off x="3099113" y="3147814"/>
            <a:ext cx="2825676" cy="584775"/>
          </a:xfrm>
          <a:prstGeom prst="rect">
            <a:avLst/>
          </a:prstGeom>
          <a:noFill/>
        </p:spPr>
        <p:txBody>
          <a:bodyPr wrap="square" rtlCol="0">
            <a:spAutoFit/>
          </a:bodyPr>
          <a:lstStyle/>
          <a:p>
            <a:pPr algn="ct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贝伐珠单抗注射液</a:t>
            </a:r>
            <a:endPar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（达攸同</a:t>
            </a:r>
            <a:r>
              <a:rPr lang="en-US" altLang="zh-CN" sz="1600" b="1" baseline="30000" dirty="0">
                <a:solidFill>
                  <a:schemeClr val="tx1"/>
                </a:solidFill>
                <a:latin typeface="微软雅黑" panose="020B0503020204020204" pitchFamily="34" charset="-122"/>
                <a:ea typeface="微软雅黑" panose="020B0503020204020204" pitchFamily="34" charset="-122"/>
              </a:rPr>
              <a:t>®</a:t>
            </a:r>
            <a:r>
              <a:rPr lang="en-US" altLang="zh-CN" sz="1600" baseline="30000" dirty="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a:t>
            </a:r>
          </a:p>
        </p:txBody>
      </p:sp>
      <p:sp>
        <p:nvSpPr>
          <p:cNvPr id="17" name="圆角矩形 12">
            <a:extLst>
              <a:ext uri="{FF2B5EF4-FFF2-40B4-BE49-F238E27FC236}">
                <a16:creationId xmlns:a16="http://schemas.microsoft.com/office/drawing/2014/main" id="{57DB6C1A-188A-1281-5456-ECFED3CA19AF}"/>
              </a:ext>
            </a:extLst>
          </p:cNvPr>
          <p:cNvSpPr/>
          <p:nvPr/>
        </p:nvSpPr>
        <p:spPr>
          <a:xfrm>
            <a:off x="3081749" y="3920265"/>
            <a:ext cx="2825676" cy="307669"/>
          </a:xfrm>
          <a:prstGeom prst="roundRect">
            <a:avLst>
              <a:gd name="adj" fmla="val 26820"/>
            </a:avLst>
          </a:prstGeom>
          <a:solidFill>
            <a:srgbClr val="C9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信达生物制药（苏州</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有限公司</a:t>
            </a:r>
          </a:p>
        </p:txBody>
      </p:sp>
      <p:sp>
        <p:nvSpPr>
          <p:cNvPr id="21" name="文本框 20">
            <a:extLst>
              <a:ext uri="{FF2B5EF4-FFF2-40B4-BE49-F238E27FC236}">
                <a16:creationId xmlns:a16="http://schemas.microsoft.com/office/drawing/2014/main" id="{35413E52-D8F8-DA97-7553-99211848D5FD}"/>
              </a:ext>
            </a:extLst>
          </p:cNvPr>
          <p:cNvSpPr txBox="1"/>
          <p:nvPr/>
        </p:nvSpPr>
        <p:spPr>
          <a:xfrm>
            <a:off x="3779912" y="4608879"/>
            <a:ext cx="1728192"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i="0" u="none" strike="noStrike" kern="1200" cap="none" spc="0" normalizeH="0" baseline="0" noProof="0" dirty="0">
                <a:ln>
                  <a:noFill/>
                </a:ln>
                <a:solidFill>
                  <a:srgbClr val="005DA2">
                    <a:lumMod val="50000"/>
                  </a:srgbClr>
                </a:solidFill>
                <a:effectLst/>
                <a:uLnTx/>
                <a:uFillTx/>
                <a:latin typeface="微软雅黑" panose="020B0503020204020204" pitchFamily="34" charset="-122"/>
                <a:ea typeface="微软雅黑" panose="020B0503020204020204" pitchFamily="34" charset="-122"/>
                <a:cs typeface="+mn-cs"/>
              </a:rPr>
              <a:t>PPT2—</a:t>
            </a:r>
            <a:r>
              <a:rPr kumimoji="0" lang="zh-CN" altLang="en-US" sz="10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不</a:t>
            </a:r>
            <a:r>
              <a:rPr kumimoji="0" lang="zh-CN" altLang="en-US" sz="1000" i="0" u="none" strike="noStrike" kern="1200" cap="none" spc="0" normalizeH="0" baseline="0" noProof="0" dirty="0">
                <a:ln>
                  <a:noFill/>
                </a:ln>
                <a:solidFill>
                  <a:srgbClr val="005DA2">
                    <a:lumMod val="50000"/>
                  </a:srgbClr>
                </a:solidFill>
                <a:effectLst/>
                <a:uLnTx/>
                <a:uFillTx/>
                <a:latin typeface="微软雅黑" panose="020B0503020204020204" pitchFamily="34" charset="-122"/>
                <a:ea typeface="微软雅黑" panose="020B0503020204020204" pitchFamily="34" charset="-122"/>
                <a:cs typeface="+mn-cs"/>
              </a:rPr>
              <a:t>包含经济性信息</a:t>
            </a:r>
          </a:p>
        </p:txBody>
      </p:sp>
    </p:spTree>
    <p:extLst>
      <p:ext uri="{BB962C8B-B14F-4D97-AF65-F5344CB8AC3E}">
        <p14:creationId xmlns:p14="http://schemas.microsoft.com/office/powerpoint/2010/main" val="348644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E438687-1217-8EF9-2C7E-DF4D24B1990C}"/>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a:extLst>
              <a:ext uri="{FF2B5EF4-FFF2-40B4-BE49-F238E27FC236}">
                <a16:creationId xmlns:a16="http://schemas.microsoft.com/office/drawing/2014/main" id="{9DC09528-B22E-47A1-5B04-1D89E3A5FA45}"/>
              </a:ext>
            </a:extLst>
          </p:cNvPr>
          <p:cNvSpPr txBox="1"/>
          <p:nvPr/>
        </p:nvSpPr>
        <p:spPr>
          <a:xfrm>
            <a:off x="323528" y="339502"/>
            <a:ext cx="1187624" cy="584775"/>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总 结</a:t>
            </a:r>
          </a:p>
        </p:txBody>
      </p:sp>
      <p:grpSp>
        <p:nvGrpSpPr>
          <p:cNvPr id="4" name="Group 64">
            <a:extLst>
              <a:ext uri="{FF2B5EF4-FFF2-40B4-BE49-F238E27FC236}">
                <a16:creationId xmlns:a16="http://schemas.microsoft.com/office/drawing/2014/main" id="{E5E79670-AFCD-49B7-A296-57BAAFF8CCDF}"/>
              </a:ext>
            </a:extLst>
          </p:cNvPr>
          <p:cNvGrpSpPr/>
          <p:nvPr/>
        </p:nvGrpSpPr>
        <p:grpSpPr>
          <a:xfrm>
            <a:off x="539552" y="697044"/>
            <a:ext cx="7922423" cy="4136293"/>
            <a:chOff x="4033795" y="1780583"/>
            <a:chExt cx="3776513" cy="883317"/>
          </a:xfrm>
        </p:grpSpPr>
        <p:grpSp>
          <p:nvGrpSpPr>
            <p:cNvPr id="5" name="Group 29">
              <a:extLst>
                <a:ext uri="{FF2B5EF4-FFF2-40B4-BE49-F238E27FC236}">
                  <a16:creationId xmlns:a16="http://schemas.microsoft.com/office/drawing/2014/main" id="{655731AF-175A-0BB3-B193-35E1C67FC965}"/>
                </a:ext>
              </a:extLst>
            </p:cNvPr>
            <p:cNvGrpSpPr/>
            <p:nvPr/>
          </p:nvGrpSpPr>
          <p:grpSpPr>
            <a:xfrm>
              <a:off x="4136771" y="1780583"/>
              <a:ext cx="3673537" cy="883317"/>
              <a:chOff x="654232" y="1647127"/>
              <a:chExt cx="2026240" cy="883317"/>
            </a:xfrm>
          </p:grpSpPr>
          <p:sp>
            <p:nvSpPr>
              <p:cNvPr id="7" name="Text Placeholder 3">
                <a:extLst>
                  <a:ext uri="{FF2B5EF4-FFF2-40B4-BE49-F238E27FC236}">
                    <a16:creationId xmlns:a16="http://schemas.microsoft.com/office/drawing/2014/main" id="{725CE6A5-8D00-3ACB-51C3-E5364142FE34}"/>
                  </a:ext>
                </a:extLst>
              </p:cNvPr>
              <p:cNvSpPr txBox="1">
                <a:spLocks/>
              </p:cNvSpPr>
              <p:nvPr/>
            </p:nvSpPr>
            <p:spPr>
              <a:xfrm>
                <a:off x="1268130" y="1647127"/>
                <a:ext cx="746014" cy="5258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600" b="1" dirty="0">
                    <a:solidFill>
                      <a:schemeClr val="tx1"/>
                    </a:solidFill>
                    <a:latin typeface="微软雅黑" panose="020B0503020204020204" pitchFamily="34" charset="-122"/>
                    <a:ea typeface="微软雅黑" panose="020B0503020204020204" pitchFamily="34" charset="-122"/>
                  </a:rPr>
                  <a:t>贝伐珠单抗注射液（达攸同</a:t>
                </a:r>
                <a:r>
                  <a:rPr lang="en-US" altLang="zh-CN" sz="1600" b="1" baseline="30000" dirty="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solidFill>
                    <a:latin typeface="微软雅黑" panose="020B0503020204020204" pitchFamily="34" charset="-122"/>
                    <a:ea typeface="微软雅黑" panose="020B0503020204020204" pitchFamily="34" charset="-122"/>
                  </a:rPr>
                  <a:t>）</a:t>
                </a:r>
                <a:endParaRPr lang="en-US" sz="1600" b="1" dirty="0">
                  <a:solidFill>
                    <a:schemeClr val="tx1"/>
                  </a:solidFill>
                  <a:latin typeface="微软雅黑" panose="020B0503020204020204" pitchFamily="34" charset="-122"/>
                  <a:ea typeface="微软雅黑" panose="020B0503020204020204" pitchFamily="34" charset="-122"/>
                </a:endParaRPr>
              </a:p>
            </p:txBody>
          </p:sp>
          <p:sp>
            <p:nvSpPr>
              <p:cNvPr id="8" name="Text Placeholder 3">
                <a:extLst>
                  <a:ext uri="{FF2B5EF4-FFF2-40B4-BE49-F238E27FC236}">
                    <a16:creationId xmlns:a16="http://schemas.microsoft.com/office/drawing/2014/main" id="{7D08D024-6D2D-D9BE-3EAD-3556F0702B32}"/>
                  </a:ext>
                </a:extLst>
              </p:cNvPr>
              <p:cNvSpPr txBox="1">
                <a:spLocks/>
              </p:cNvSpPr>
              <p:nvPr/>
            </p:nvSpPr>
            <p:spPr>
              <a:xfrm>
                <a:off x="654232" y="1746326"/>
                <a:ext cx="2026240" cy="78411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lnSpc>
                    <a:spcPct val="200000"/>
                  </a:lnSpc>
                  <a:spcBef>
                    <a:spcPct val="20000"/>
                  </a:spcBef>
                  <a:defRPr/>
                </a:pPr>
                <a:r>
                  <a:rPr lang="zh-CN" altLang="en-US" sz="1200" dirty="0">
                    <a:solidFill>
                      <a:schemeClr val="tx1"/>
                    </a:solidFill>
                    <a:latin typeface="微软雅黑" panose="020B0503020204020204" pitchFamily="34" charset="-122"/>
                    <a:ea typeface="微软雅黑" panose="020B0503020204020204" pitchFamily="34" charset="-122"/>
                  </a:rPr>
                  <a:t>贝伐珠单抗注射液是</a:t>
                </a:r>
                <a:r>
                  <a:rPr lang="en-US" altLang="zh-CN" sz="1200" dirty="0">
                    <a:solidFill>
                      <a:schemeClr val="tx1"/>
                    </a:solidFill>
                    <a:latin typeface="微软雅黑" panose="020B0503020204020204" pitchFamily="34" charset="-122"/>
                    <a:ea typeface="微软雅黑" panose="020B0503020204020204" pitchFamily="34" charset="-122"/>
                  </a:rPr>
                  <a:t>2022</a:t>
                </a:r>
                <a:r>
                  <a:rPr lang="zh-CN" altLang="en-US" sz="1200" dirty="0">
                    <a:solidFill>
                      <a:schemeClr val="tx1"/>
                    </a:solidFill>
                    <a:latin typeface="微软雅黑" panose="020B0503020204020204" pitchFamily="34" charset="-122"/>
                    <a:ea typeface="微软雅黑" panose="020B0503020204020204" pitchFamily="34" charset="-122"/>
                  </a:rPr>
                  <a:t>年版国家基本医疗保险目录内“常规目录”的药品，贝伐珠单抗注射液（达攸同</a:t>
                </a:r>
                <a:r>
                  <a:rPr lang="en-US" altLang="zh-CN" sz="1200" b="1" baseline="30000" dirty="0">
                    <a:solidFill>
                      <a:schemeClr val="tx1"/>
                    </a:solidFill>
                    <a:latin typeface="微软雅黑" panose="020B0503020204020204" pitchFamily="34" charset="-122"/>
                    <a:ea typeface="微软雅黑" panose="020B0503020204020204" pitchFamily="34" charset="-122"/>
                  </a:rPr>
                  <a:t>®</a:t>
                </a:r>
                <a:r>
                  <a:rPr lang="en-US" altLang="zh-CN" sz="1200" dirty="0">
                    <a:solidFill>
                      <a:schemeClr val="tx1"/>
                    </a:solidFill>
                    <a:latin typeface="微软雅黑" panose="020B0503020204020204" pitchFamily="34" charset="-122"/>
                    <a:ea typeface="微软雅黑" panose="020B0503020204020204" pitchFamily="34" charset="-122"/>
                  </a:rPr>
                  <a:t>)</a:t>
                </a:r>
                <a:r>
                  <a:rPr lang="zh-CN" altLang="en-US" sz="1200" dirty="0">
                    <a:solidFill>
                      <a:schemeClr val="tx1"/>
                    </a:solidFill>
                    <a:latin typeface="微软雅黑" panose="020B0503020204020204" pitchFamily="34" charset="-122"/>
                    <a:ea typeface="微软雅黑" panose="020B0503020204020204" pitchFamily="34" charset="-122"/>
                  </a:rPr>
                  <a:t>此次申请新增以下</a:t>
                </a:r>
                <a:r>
                  <a:rPr lang="en-US" altLang="zh-CN" sz="1200" dirty="0">
                    <a:solidFill>
                      <a:schemeClr val="tx1"/>
                    </a:solidFill>
                    <a:latin typeface="微软雅黑" panose="020B0503020204020204" pitchFamily="34" charset="-122"/>
                    <a:ea typeface="微软雅黑" panose="020B0503020204020204" pitchFamily="34" charset="-122"/>
                  </a:rPr>
                  <a:t>3</a:t>
                </a:r>
                <a:r>
                  <a:rPr lang="zh-CN" altLang="en-US" sz="1200" dirty="0">
                    <a:solidFill>
                      <a:schemeClr val="tx1"/>
                    </a:solidFill>
                    <a:latin typeface="微软雅黑" panose="020B0503020204020204" pitchFamily="34" charset="-122"/>
                    <a:ea typeface="微软雅黑" panose="020B0503020204020204" pitchFamily="34" charset="-122"/>
                  </a:rPr>
                  <a:t>个适应症，可更好的弥补目录短板，进一步提升药物的可及性，让患者获益。</a:t>
                </a:r>
                <a:endParaRPr lang="en-US" altLang="zh-CN" sz="1200" dirty="0">
                  <a:solidFill>
                    <a:schemeClr val="tx1"/>
                  </a:solidFill>
                  <a:latin typeface="微软雅黑" panose="020B0503020204020204" pitchFamily="34" charset="-122"/>
                  <a:ea typeface="微软雅黑" panose="020B0503020204020204" pitchFamily="34" charset="-122"/>
                </a:endParaRPr>
              </a:p>
              <a:p>
                <a:pPr marL="171450" indent="-171450" algn="l" defTabSz="914309">
                  <a:lnSpc>
                    <a:spcPct val="200000"/>
                  </a:lnSpc>
                  <a:buFont typeface="Wingdings" panose="05000000000000000000" pitchFamily="2" charset="2"/>
                  <a:buChar char="Ø"/>
                  <a:defRPr/>
                </a:pPr>
                <a:r>
                  <a:rPr lang="zh-CN" altLang="en-US" sz="1200" b="1" dirty="0">
                    <a:solidFill>
                      <a:schemeClr val="tx1"/>
                    </a:solidFill>
                    <a:latin typeface="微软雅黑" panose="020B0503020204020204" pitchFamily="34" charset="-122"/>
                    <a:ea typeface="微软雅黑" panose="020B0503020204020204" pitchFamily="34" charset="-122"/>
                  </a:rPr>
                  <a:t>新增适应症</a:t>
                </a:r>
                <a:r>
                  <a:rPr lang="en-US" altLang="zh-CN" sz="1200" b="1" dirty="0">
                    <a:solidFill>
                      <a:schemeClr val="tx1"/>
                    </a:solidFill>
                    <a:latin typeface="微软雅黑" panose="020B0503020204020204" pitchFamily="34" charset="-122"/>
                    <a:ea typeface="微软雅黑" panose="020B0503020204020204" pitchFamily="34" charset="-122"/>
                  </a:rPr>
                  <a:t>1</a:t>
                </a:r>
                <a:r>
                  <a:rPr lang="zh-CN" altLang="en-US" sz="1200" b="1" dirty="0">
                    <a:solidFill>
                      <a:schemeClr val="tx1"/>
                    </a:solidFill>
                    <a:latin typeface="微软雅黑" panose="020B0503020204020204" pitchFamily="34" charset="-122"/>
                    <a:ea typeface="微软雅黑" panose="020B0503020204020204" pitchFamily="34" charset="-122"/>
                  </a:rPr>
                  <a:t>：</a:t>
                </a:r>
                <a:r>
                  <a:rPr lang="zh-CN" altLang="en-US" sz="1200" dirty="0">
                    <a:solidFill>
                      <a:srgbClr val="C00000"/>
                    </a:solidFill>
                    <a:latin typeface="微软雅黑" panose="020B0503020204020204" pitchFamily="34" charset="-122"/>
                    <a:ea typeface="微软雅黑" panose="020B0503020204020204" pitchFamily="34" charset="-122"/>
                  </a:rPr>
                  <a:t>不可切除或转移性肝细胞癌：贝伐珠单抗联合信迪利单抗，用于既往未接受过系统治疗的不可切除或转移性肝细胞癌的一线治疗。</a:t>
                </a:r>
                <a:endParaRPr lang="en-US" altLang="zh-CN" sz="1200" dirty="0">
                  <a:solidFill>
                    <a:srgbClr val="C00000"/>
                  </a:solidFill>
                  <a:latin typeface="微软雅黑" panose="020B0503020204020204" pitchFamily="34" charset="-122"/>
                  <a:ea typeface="微软雅黑" panose="020B0503020204020204" pitchFamily="34" charset="-122"/>
                </a:endParaRPr>
              </a:p>
              <a:p>
                <a:pPr marL="171450" indent="-171450" algn="l" defTabSz="914309">
                  <a:lnSpc>
                    <a:spcPct val="200000"/>
                  </a:lnSpc>
                  <a:spcBef>
                    <a:spcPct val="20000"/>
                  </a:spcBef>
                  <a:buFont typeface="Wingdings" panose="05000000000000000000" pitchFamily="2" charset="2"/>
                  <a:buChar char="Ø"/>
                  <a:defRPr/>
                </a:pPr>
                <a:r>
                  <a:rPr lang="zh-CN" altLang="en-US" sz="1200" b="1" dirty="0">
                    <a:solidFill>
                      <a:schemeClr val="tx1"/>
                    </a:solidFill>
                    <a:latin typeface="微软雅黑" panose="020B0503020204020204" pitchFamily="34" charset="-122"/>
                    <a:ea typeface="微软雅黑" panose="020B0503020204020204" pitchFamily="34" charset="-122"/>
                  </a:rPr>
                  <a:t>新增适应症</a:t>
                </a:r>
                <a:r>
                  <a:rPr lang="en-US" altLang="zh-CN" sz="1200" b="1"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a:t>
                </a:r>
                <a:r>
                  <a:rPr lang="zh-CN" altLang="en-US" sz="1200" dirty="0">
                    <a:solidFill>
                      <a:srgbClr val="C00000"/>
                    </a:solidFill>
                    <a:latin typeface="微软雅黑" panose="020B0503020204020204" pitchFamily="34" charset="-122"/>
                    <a:ea typeface="微软雅黑" panose="020B0503020204020204" pitchFamily="34" charset="-122"/>
                  </a:rPr>
                  <a:t>上皮性卵巢癌、输卵管癌或原发性腹膜癌：贝伐珠单抗联合卡铂和紫杉醇用于初次手术切除后的</a:t>
                </a:r>
                <a:r>
                  <a:rPr lang="en-US" altLang="zh-CN" sz="1200" dirty="0">
                    <a:solidFill>
                      <a:srgbClr val="C00000"/>
                    </a:solidFill>
                    <a:latin typeface="微软雅黑" panose="020B0503020204020204" pitchFamily="34" charset="-122"/>
                    <a:ea typeface="微软雅黑" panose="020B0503020204020204" pitchFamily="34" charset="-122"/>
                  </a:rPr>
                  <a:t>Ⅲ</a:t>
                </a:r>
                <a:r>
                  <a:rPr lang="zh-CN" altLang="en-US" sz="1200" dirty="0">
                    <a:solidFill>
                      <a:srgbClr val="C00000"/>
                    </a:solidFill>
                    <a:latin typeface="微软雅黑" panose="020B0503020204020204" pitchFamily="34" charset="-122"/>
                    <a:ea typeface="微软雅黑" panose="020B0503020204020204" pitchFamily="34" charset="-122"/>
                  </a:rPr>
                  <a:t>期或</a:t>
                </a:r>
                <a:r>
                  <a:rPr lang="en-US" altLang="zh-CN" sz="1200" dirty="0">
                    <a:solidFill>
                      <a:srgbClr val="C00000"/>
                    </a:solidFill>
                    <a:latin typeface="微软雅黑" panose="020B0503020204020204" pitchFamily="34" charset="-122"/>
                    <a:ea typeface="微软雅黑" panose="020B0503020204020204" pitchFamily="34" charset="-122"/>
                  </a:rPr>
                  <a:t>Ⅳ</a:t>
                </a:r>
                <a:r>
                  <a:rPr lang="zh-CN" altLang="en-US" sz="1200" dirty="0">
                    <a:solidFill>
                      <a:srgbClr val="C00000"/>
                    </a:solidFill>
                    <a:latin typeface="微软雅黑" panose="020B0503020204020204" pitchFamily="34" charset="-122"/>
                    <a:ea typeface="微软雅黑" panose="020B0503020204020204" pitchFamily="34" charset="-122"/>
                  </a:rPr>
                  <a:t>期上皮性卵巢癌、输卵管癌或原发性腹膜癌患者的一线治疗。</a:t>
                </a:r>
                <a:endParaRPr lang="en-US" altLang="zh-CN" sz="1200" dirty="0">
                  <a:solidFill>
                    <a:srgbClr val="C00000"/>
                  </a:solidFill>
                  <a:latin typeface="微软雅黑" panose="020B0503020204020204" pitchFamily="34" charset="-122"/>
                  <a:ea typeface="微软雅黑" panose="020B0503020204020204" pitchFamily="34" charset="-122"/>
                </a:endParaRPr>
              </a:p>
              <a:p>
                <a:pPr marL="171450" indent="-171450" algn="l" defTabSz="914309">
                  <a:lnSpc>
                    <a:spcPct val="200000"/>
                  </a:lnSpc>
                  <a:spcBef>
                    <a:spcPct val="20000"/>
                  </a:spcBef>
                  <a:buFont typeface="Wingdings" panose="05000000000000000000" pitchFamily="2" charset="2"/>
                  <a:buChar char="Ø"/>
                  <a:defRPr/>
                </a:pPr>
                <a:r>
                  <a:rPr lang="zh-CN" altLang="en-US" sz="1200" b="1" dirty="0">
                    <a:solidFill>
                      <a:schemeClr val="tx1"/>
                    </a:solidFill>
                    <a:latin typeface="微软雅黑" panose="020B0503020204020204" pitchFamily="34" charset="-122"/>
                    <a:ea typeface="微软雅黑" panose="020B0503020204020204" pitchFamily="34" charset="-122"/>
                  </a:rPr>
                  <a:t>新增适应症</a:t>
                </a:r>
                <a:r>
                  <a:rPr lang="en-US" altLang="zh-CN" sz="1200" b="1" dirty="0">
                    <a:solidFill>
                      <a:schemeClr val="tx1"/>
                    </a:solidFill>
                    <a:latin typeface="微软雅黑" panose="020B0503020204020204" pitchFamily="34" charset="-122"/>
                    <a:ea typeface="微软雅黑" panose="020B0503020204020204" pitchFamily="34" charset="-122"/>
                  </a:rPr>
                  <a:t>3</a:t>
                </a:r>
                <a:r>
                  <a:rPr lang="zh-CN" altLang="en-US" sz="1200" dirty="0">
                    <a:solidFill>
                      <a:schemeClr val="tx1"/>
                    </a:solidFill>
                    <a:latin typeface="微软雅黑" panose="020B0503020204020204" pitchFamily="34" charset="-122"/>
                    <a:ea typeface="微软雅黑" panose="020B0503020204020204" pitchFamily="34" charset="-122"/>
                  </a:rPr>
                  <a:t>：</a:t>
                </a:r>
                <a:r>
                  <a:rPr lang="zh-CN" altLang="en-US" sz="1200" dirty="0">
                    <a:solidFill>
                      <a:srgbClr val="C00000"/>
                    </a:solidFill>
                    <a:latin typeface="微软雅黑" panose="020B0503020204020204" pitchFamily="34" charset="-122"/>
                    <a:ea typeface="微软雅黑" panose="020B0503020204020204" pitchFamily="34" charset="-122"/>
                  </a:rPr>
                  <a:t>宫颈癌：贝伐珠单抗联合紫杉醇和顺铂或紫杉醇和托泊替康用于持续性、复发性或转移性宫颈癌患者的治疗。</a:t>
                </a:r>
              </a:p>
              <a:p>
                <a:pPr defTabSz="914309">
                  <a:lnSpc>
                    <a:spcPct val="200000"/>
                  </a:lnSpc>
                  <a:spcBef>
                    <a:spcPct val="20000"/>
                  </a:spcBef>
                  <a:defRPr/>
                </a:pPr>
                <a:endParaRPr lang="en-US" altLang="zh-CN" sz="700" b="1" dirty="0">
                  <a:solidFill>
                    <a:schemeClr val="tx1"/>
                  </a:solidFill>
                  <a:latin typeface="微软雅黑" panose="020B0503020204020204" pitchFamily="34" charset="-122"/>
                  <a:ea typeface="微软雅黑" panose="020B0503020204020204" pitchFamily="34" charset="-122"/>
                </a:endParaRPr>
              </a:p>
              <a:p>
                <a:pPr defTabSz="914309">
                  <a:lnSpc>
                    <a:spcPct val="200000"/>
                  </a:lnSpc>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请支持本品所有申请新增的</a:t>
                </a:r>
                <a:r>
                  <a:rPr lang="en-US" altLang="zh-CN" sz="1200" b="1" dirty="0">
                    <a:solidFill>
                      <a:schemeClr val="tx1"/>
                    </a:solidFill>
                    <a:latin typeface="微软雅黑" panose="020B0503020204020204" pitchFamily="34" charset="-122"/>
                    <a:ea typeface="微软雅黑" panose="020B0503020204020204" pitchFamily="34" charset="-122"/>
                  </a:rPr>
                  <a:t>3</a:t>
                </a:r>
                <a:r>
                  <a:rPr lang="zh-CN" altLang="en-US" sz="1200" b="1" dirty="0">
                    <a:solidFill>
                      <a:schemeClr val="tx1"/>
                    </a:solidFill>
                    <a:latin typeface="微软雅黑" panose="020B0503020204020204" pitchFamily="34" charset="-122"/>
                    <a:ea typeface="微软雅黑" panose="020B0503020204020204" pitchFamily="34" charset="-122"/>
                  </a:rPr>
                  <a:t>个适应症纳入</a:t>
                </a:r>
                <a:r>
                  <a:rPr lang="en-US" altLang="zh-CN" sz="1200" b="1" dirty="0">
                    <a:solidFill>
                      <a:schemeClr val="tx1"/>
                    </a:solidFill>
                    <a:latin typeface="微软雅黑" panose="020B0503020204020204" pitchFamily="34" charset="-122"/>
                    <a:ea typeface="微软雅黑" panose="020B0503020204020204" pitchFamily="34" charset="-122"/>
                  </a:rPr>
                  <a:t>2022</a:t>
                </a:r>
                <a:r>
                  <a:rPr lang="zh-CN" altLang="en-US" sz="1200" b="1" dirty="0">
                    <a:solidFill>
                      <a:schemeClr val="tx1"/>
                    </a:solidFill>
                    <a:latin typeface="微软雅黑" panose="020B0503020204020204" pitchFamily="34" charset="-122"/>
                    <a:ea typeface="微软雅黑" panose="020B0503020204020204" pitchFamily="34" charset="-122"/>
                  </a:rPr>
                  <a:t>版国家医保目录支付限定范围。</a:t>
                </a:r>
                <a:endParaRPr lang="en-US" sz="1200" b="1" dirty="0">
                  <a:solidFill>
                    <a:schemeClr val="tx1"/>
                  </a:solidFill>
                  <a:latin typeface="微软雅黑" panose="020B0503020204020204" pitchFamily="34" charset="-122"/>
                  <a:ea typeface="微软雅黑" panose="020B0503020204020204" pitchFamily="34" charset="-122"/>
                </a:endParaRPr>
              </a:p>
            </p:txBody>
          </p:sp>
        </p:grpSp>
        <p:sp>
          <p:nvSpPr>
            <p:cNvPr id="6" name="Rectangle 81">
              <a:extLst>
                <a:ext uri="{FF2B5EF4-FFF2-40B4-BE49-F238E27FC236}">
                  <a16:creationId xmlns:a16="http://schemas.microsoft.com/office/drawing/2014/main" id="{15A5D60A-152A-D45D-03A8-3E412FB80787}"/>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9" name="文本框 8">
            <a:extLst>
              <a:ext uri="{FF2B5EF4-FFF2-40B4-BE49-F238E27FC236}">
                <a16:creationId xmlns:a16="http://schemas.microsoft.com/office/drawing/2014/main" id="{22576CD2-8976-EA68-F398-67B1F22D6520}"/>
              </a:ext>
            </a:extLst>
          </p:cNvPr>
          <p:cNvSpPr txBox="1"/>
          <p:nvPr/>
        </p:nvSpPr>
        <p:spPr>
          <a:xfrm>
            <a:off x="5724128" y="4833337"/>
            <a:ext cx="3385308" cy="246221"/>
          </a:xfrm>
          <a:prstGeom prst="rect">
            <a:avLst/>
          </a:prstGeom>
          <a:noFill/>
        </p:spPr>
        <p:txBody>
          <a:bodyPr wrap="square" rtlCol="0">
            <a:spAutoFit/>
          </a:bodyPr>
          <a:lstStyle/>
          <a:p>
            <a:pPr algn="ctr"/>
            <a:r>
              <a:rPr lang="zh-CN" altLang="en-US" sz="1000" b="1" dirty="0">
                <a:solidFill>
                  <a:srgbClr val="0070C0"/>
                </a:solidFill>
                <a:latin typeface="微软雅黑" panose="020B0503020204020204" pitchFamily="34" charset="-122"/>
                <a:ea typeface="微软雅黑" panose="020B0503020204020204" pitchFamily="34" charset="-122"/>
              </a:rPr>
              <a:t>信达生物制药（苏州）有限公司 </a:t>
            </a:r>
            <a:r>
              <a:rPr lang="en-US" altLang="zh-CN" sz="1000" b="1" dirty="0">
                <a:solidFill>
                  <a:srgbClr val="0070C0"/>
                </a:solidFill>
                <a:latin typeface="微软雅黑" panose="020B0503020204020204" pitchFamily="34" charset="-122"/>
                <a:ea typeface="微软雅黑" panose="020B0503020204020204" pitchFamily="34" charset="-122"/>
              </a:rPr>
              <a:t>| </a:t>
            </a:r>
            <a:r>
              <a:rPr lang="zh-CN" altLang="en-US" sz="1000" b="1" dirty="0">
                <a:solidFill>
                  <a:srgbClr val="0070C0"/>
                </a:solidFill>
                <a:latin typeface="微软雅黑" panose="020B0503020204020204" pitchFamily="34" charset="-122"/>
                <a:ea typeface="微软雅黑" panose="020B0503020204020204" pitchFamily="34" charset="-122"/>
              </a:rPr>
              <a:t>贝伐珠单抗</a:t>
            </a:r>
          </a:p>
        </p:txBody>
      </p:sp>
    </p:spTree>
    <p:extLst>
      <p:ext uri="{BB962C8B-B14F-4D97-AF65-F5344CB8AC3E}">
        <p14:creationId xmlns:p14="http://schemas.microsoft.com/office/powerpoint/2010/main" val="254962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文本框 3"/>
          <p:cNvSpPr txBox="1"/>
          <p:nvPr/>
        </p:nvSpPr>
        <p:spPr>
          <a:xfrm>
            <a:off x="288031" y="371149"/>
            <a:ext cx="1187624" cy="584775"/>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目 录</a:t>
            </a:r>
          </a:p>
        </p:txBody>
      </p:sp>
      <p:sp>
        <p:nvSpPr>
          <p:cNvPr id="54" name="Rectangle 30">
            <a:extLst>
              <a:ext uri="{FF2B5EF4-FFF2-40B4-BE49-F238E27FC236}">
                <a16:creationId xmlns:a16="http://schemas.microsoft.com/office/drawing/2014/main" id="{D18CC207-DCFC-C72A-BFA0-64E3661B01F3}"/>
              </a:ext>
            </a:extLst>
          </p:cNvPr>
          <p:cNvSpPr/>
          <p:nvPr/>
        </p:nvSpPr>
        <p:spPr>
          <a:xfrm>
            <a:off x="5697420" y="1832072"/>
            <a:ext cx="65" cy="427040"/>
          </a:xfrm>
          <a:prstGeom prst="rect">
            <a:avLst/>
          </a:prstGeom>
        </p:spPr>
        <p:txBody>
          <a:bodyPr wrap="none" lIns="0" tIns="0" rIns="0" bIns="0">
            <a:spAutoFit/>
          </a:bodyPr>
          <a:lstStyle/>
          <a:p>
            <a:endParaRPr lang="en-US" sz="2775" dirty="0">
              <a:solidFill>
                <a:schemeClr val="accent2"/>
              </a:solidFill>
              <a:latin typeface="微软雅黑" panose="020B0503020204020204" pitchFamily="34" charset="-122"/>
              <a:ea typeface="微软雅黑" panose="020B0503020204020204" pitchFamily="34" charset="-122"/>
            </a:endParaRPr>
          </a:p>
        </p:txBody>
      </p:sp>
      <p:sp>
        <p:nvSpPr>
          <p:cNvPr id="59" name="Rectangle 34">
            <a:extLst>
              <a:ext uri="{FF2B5EF4-FFF2-40B4-BE49-F238E27FC236}">
                <a16:creationId xmlns:a16="http://schemas.microsoft.com/office/drawing/2014/main" id="{413A5E38-7519-2515-6890-7C45F4D06981}"/>
              </a:ext>
            </a:extLst>
          </p:cNvPr>
          <p:cNvSpPr/>
          <p:nvPr/>
        </p:nvSpPr>
        <p:spPr>
          <a:xfrm>
            <a:off x="5697420" y="2672468"/>
            <a:ext cx="65" cy="427040"/>
          </a:xfrm>
          <a:prstGeom prst="rect">
            <a:avLst/>
          </a:prstGeom>
        </p:spPr>
        <p:txBody>
          <a:bodyPr wrap="none" lIns="0" tIns="0" rIns="0" bIns="0">
            <a:spAutoFit/>
          </a:bodyPr>
          <a:lstStyle/>
          <a:p>
            <a:endParaRPr lang="en-US" sz="2775" dirty="0">
              <a:solidFill>
                <a:schemeClr val="accent3"/>
              </a:solidFill>
              <a:latin typeface="微软雅黑" panose="020B0503020204020204" pitchFamily="34" charset="-122"/>
              <a:ea typeface="微软雅黑" panose="020B0503020204020204" pitchFamily="34" charset="-122"/>
            </a:endParaRPr>
          </a:p>
        </p:txBody>
      </p:sp>
      <p:sp>
        <p:nvSpPr>
          <p:cNvPr id="64" name="Rectangle 39">
            <a:extLst>
              <a:ext uri="{FF2B5EF4-FFF2-40B4-BE49-F238E27FC236}">
                <a16:creationId xmlns:a16="http://schemas.microsoft.com/office/drawing/2014/main" id="{F1EDFE16-CB0D-5197-8385-68D80D3A3318}"/>
              </a:ext>
            </a:extLst>
          </p:cNvPr>
          <p:cNvSpPr/>
          <p:nvPr/>
        </p:nvSpPr>
        <p:spPr>
          <a:xfrm>
            <a:off x="5697421" y="3512862"/>
            <a:ext cx="65" cy="427040"/>
          </a:xfrm>
          <a:prstGeom prst="rect">
            <a:avLst/>
          </a:prstGeom>
        </p:spPr>
        <p:txBody>
          <a:bodyPr wrap="none" lIns="0" tIns="0" rIns="0" bIns="0">
            <a:spAutoFit/>
          </a:bodyPr>
          <a:lstStyle/>
          <a:p>
            <a:endParaRPr lang="en-US" sz="2775" dirty="0">
              <a:solidFill>
                <a:schemeClr val="accent4"/>
              </a:solidFill>
              <a:latin typeface="微软雅黑" panose="020B0503020204020204" pitchFamily="34" charset="-122"/>
              <a:ea typeface="微软雅黑" panose="020B0503020204020204" pitchFamily="34" charset="-122"/>
            </a:endParaRPr>
          </a:p>
        </p:txBody>
      </p:sp>
      <p:grpSp>
        <p:nvGrpSpPr>
          <p:cNvPr id="67" name="Group 52">
            <a:extLst>
              <a:ext uri="{FF2B5EF4-FFF2-40B4-BE49-F238E27FC236}">
                <a16:creationId xmlns:a16="http://schemas.microsoft.com/office/drawing/2014/main" id="{4DB80DF3-F4D4-1B6A-4C8E-186FEF74C7B9}"/>
              </a:ext>
            </a:extLst>
          </p:cNvPr>
          <p:cNvGrpSpPr/>
          <p:nvPr/>
        </p:nvGrpSpPr>
        <p:grpSpPr>
          <a:xfrm>
            <a:off x="2266190" y="1598530"/>
            <a:ext cx="1873762" cy="660580"/>
            <a:chOff x="4033795" y="1002491"/>
            <a:chExt cx="1874006" cy="660579"/>
          </a:xfrm>
        </p:grpSpPr>
        <p:sp>
          <p:nvSpPr>
            <p:cNvPr id="70" name="Text Placeholder 3">
              <a:extLst>
                <a:ext uri="{FF2B5EF4-FFF2-40B4-BE49-F238E27FC236}">
                  <a16:creationId xmlns:a16="http://schemas.microsoft.com/office/drawing/2014/main" id="{54661564-7508-4957-8931-6C781A12FB9C}"/>
                </a:ext>
              </a:extLst>
            </p:cNvPr>
            <p:cNvSpPr txBox="1">
              <a:spLocks/>
            </p:cNvSpPr>
            <p:nvPr/>
          </p:nvSpPr>
          <p:spPr>
            <a:xfrm>
              <a:off x="4399178" y="1002491"/>
              <a:ext cx="1508623"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01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药品基本信息</a:t>
              </a:r>
              <a:endParaRPr lang="en-US"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4033795" y="1236031"/>
              <a:ext cx="65" cy="427039"/>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grpSp>
      <p:grpSp>
        <p:nvGrpSpPr>
          <p:cNvPr id="72" name="Group 57">
            <a:extLst>
              <a:ext uri="{FF2B5EF4-FFF2-40B4-BE49-F238E27FC236}">
                <a16:creationId xmlns:a16="http://schemas.microsoft.com/office/drawing/2014/main" id="{A7F62298-E4EA-F95F-2478-7C74F7E3F533}"/>
              </a:ext>
            </a:extLst>
          </p:cNvPr>
          <p:cNvGrpSpPr/>
          <p:nvPr/>
        </p:nvGrpSpPr>
        <p:grpSpPr>
          <a:xfrm>
            <a:off x="2266192" y="2438926"/>
            <a:ext cx="1641263" cy="660580"/>
            <a:chOff x="4033795" y="1824782"/>
            <a:chExt cx="1641476" cy="660579"/>
          </a:xfrm>
        </p:grpSpPr>
        <p:sp>
          <p:nvSpPr>
            <p:cNvPr id="75" name="Text Placeholder 3">
              <a:extLst>
                <a:ext uri="{FF2B5EF4-FFF2-40B4-BE49-F238E27FC236}">
                  <a16:creationId xmlns:a16="http://schemas.microsoft.com/office/drawing/2014/main" id="{A6176497-AE33-2605-337B-AA5C4F97A9C2}"/>
                </a:ext>
              </a:extLst>
            </p:cNvPr>
            <p:cNvSpPr txBox="1">
              <a:spLocks/>
            </p:cNvSpPr>
            <p:nvPr/>
          </p:nvSpPr>
          <p:spPr>
            <a:xfrm>
              <a:off x="4399178" y="1824782"/>
              <a:ext cx="1276093" cy="24237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03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有效性</a:t>
              </a:r>
              <a:endParaRPr lang="en-US" altLang="zh-CN"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74" name="Rectangle 59">
              <a:extLst>
                <a:ext uri="{FF2B5EF4-FFF2-40B4-BE49-F238E27FC236}">
                  <a16:creationId xmlns:a16="http://schemas.microsoft.com/office/drawing/2014/main" id="{D8AAF991-FD1E-4DE2-9239-85FF95E40688}"/>
                </a:ext>
              </a:extLst>
            </p:cNvPr>
            <p:cNvSpPr/>
            <p:nvPr/>
          </p:nvSpPr>
          <p:spPr>
            <a:xfrm>
              <a:off x="4033795" y="2058322"/>
              <a:ext cx="65" cy="427039"/>
            </a:xfrm>
            <a:prstGeom prst="rect">
              <a:avLst/>
            </a:prstGeom>
          </p:spPr>
          <p:txBody>
            <a:bodyPr wrap="none" lIns="0" tIns="0" rIns="0" bIns="0">
              <a:spAutoFit/>
            </a:bodyPr>
            <a:lstStyle/>
            <a:p>
              <a:endParaRPr lang="en-US" sz="2775" dirty="0">
                <a:solidFill>
                  <a:schemeClr val="bg2"/>
                </a:solidFill>
                <a:latin typeface="微软雅黑" panose="020B0503020204020204" pitchFamily="34" charset="-122"/>
                <a:ea typeface="微软雅黑" panose="020B0503020204020204" pitchFamily="34" charset="-122"/>
              </a:endParaRPr>
            </a:p>
          </p:txBody>
        </p:sp>
      </p:grpSp>
      <p:grpSp>
        <p:nvGrpSpPr>
          <p:cNvPr id="77" name="Group 64">
            <a:extLst>
              <a:ext uri="{FF2B5EF4-FFF2-40B4-BE49-F238E27FC236}">
                <a16:creationId xmlns:a16="http://schemas.microsoft.com/office/drawing/2014/main" id="{BB5C8AD8-605B-3D7F-1BF8-D190E80C1B21}"/>
              </a:ext>
            </a:extLst>
          </p:cNvPr>
          <p:cNvGrpSpPr/>
          <p:nvPr/>
        </p:nvGrpSpPr>
        <p:grpSpPr>
          <a:xfrm>
            <a:off x="2266189" y="3279320"/>
            <a:ext cx="1267826" cy="660580"/>
            <a:chOff x="4033795" y="1824782"/>
            <a:chExt cx="1267992" cy="660579"/>
          </a:xfrm>
        </p:grpSpPr>
        <p:sp>
          <p:nvSpPr>
            <p:cNvPr id="80" name="Text Placeholder 3">
              <a:extLst>
                <a:ext uri="{FF2B5EF4-FFF2-40B4-BE49-F238E27FC236}">
                  <a16:creationId xmlns:a16="http://schemas.microsoft.com/office/drawing/2014/main" id="{763299AD-C56C-D3BF-3042-8B65BBC13C49}"/>
                </a:ext>
              </a:extLst>
            </p:cNvPr>
            <p:cNvSpPr txBox="1">
              <a:spLocks/>
            </p:cNvSpPr>
            <p:nvPr/>
          </p:nvSpPr>
          <p:spPr>
            <a:xfrm>
              <a:off x="4399178" y="1824782"/>
              <a:ext cx="902609"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sz="1575" dirty="0">
                  <a:solidFill>
                    <a:schemeClr val="accent1"/>
                  </a:solidFill>
                  <a:latin typeface="微软雅黑" panose="020B0503020204020204" pitchFamily="34" charset="-122"/>
                  <a:ea typeface="微软雅黑" panose="020B0503020204020204" pitchFamily="34" charset="-122"/>
                </a:rPr>
                <a:t>05 </a:t>
              </a:r>
              <a:r>
                <a:rPr lang="zh-CN" altLang="en-US" sz="1575" dirty="0">
                  <a:solidFill>
                    <a:schemeClr val="accent1"/>
                  </a:solidFill>
                  <a:latin typeface="微软雅黑" panose="020B0503020204020204" pitchFamily="34" charset="-122"/>
                  <a:ea typeface="微软雅黑" panose="020B0503020204020204" pitchFamily="34" charset="-122"/>
                </a:rPr>
                <a:t>公平性</a:t>
              </a:r>
              <a:endParaRPr lang="en-US" sz="1575" dirty="0">
                <a:solidFill>
                  <a:schemeClr val="accent1"/>
                </a:solidFill>
                <a:latin typeface="微软雅黑" panose="020B0503020204020204" pitchFamily="34" charset="-122"/>
                <a:ea typeface="微软雅黑" panose="020B0503020204020204" pitchFamily="34" charset="-122"/>
              </a:endParaRPr>
            </a:p>
          </p:txBody>
        </p:sp>
        <p:sp>
          <p:nvSpPr>
            <p:cNvPr id="79" name="Rectangle 81">
              <a:extLst>
                <a:ext uri="{FF2B5EF4-FFF2-40B4-BE49-F238E27FC236}">
                  <a16:creationId xmlns:a16="http://schemas.microsoft.com/office/drawing/2014/main" id="{116B8ACB-1ADC-A159-523B-1D7FCBCBBB46}"/>
                </a:ext>
              </a:extLst>
            </p:cNvPr>
            <p:cNvSpPr/>
            <p:nvPr/>
          </p:nvSpPr>
          <p:spPr>
            <a:xfrm>
              <a:off x="4033795" y="2058322"/>
              <a:ext cx="65" cy="427039"/>
            </a:xfrm>
            <a:prstGeom prst="rect">
              <a:avLst/>
            </a:prstGeom>
          </p:spPr>
          <p:txBody>
            <a:bodyPr wrap="none" lIns="0" tIns="0" rIns="0" bIns="0">
              <a:spAutoFit/>
            </a:bodyPr>
            <a:lstStyle/>
            <a:p>
              <a:endParaRPr lang="en-US" sz="2775" dirty="0">
                <a:solidFill>
                  <a:schemeClr val="accent1"/>
                </a:solidFill>
                <a:latin typeface="微软雅黑" panose="020B0503020204020204" pitchFamily="34" charset="-122"/>
                <a:ea typeface="微软雅黑" panose="020B0503020204020204" pitchFamily="34" charset="-122"/>
              </a:endParaRPr>
            </a:p>
          </p:txBody>
        </p:sp>
      </p:grpSp>
      <p:cxnSp>
        <p:nvCxnSpPr>
          <p:cNvPr id="82" name="Straight Connector 85">
            <a:extLst>
              <a:ext uri="{FF2B5EF4-FFF2-40B4-BE49-F238E27FC236}">
                <a16:creationId xmlns:a16="http://schemas.microsoft.com/office/drawing/2014/main" id="{965E8286-4143-7A68-3584-06C0617D93B7}"/>
              </a:ext>
            </a:extLst>
          </p:cNvPr>
          <p:cNvCxnSpPr/>
          <p:nvPr/>
        </p:nvCxnSpPr>
        <p:spPr>
          <a:xfrm>
            <a:off x="809873" y="4299942"/>
            <a:ext cx="7578551"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83" name="组合 82">
            <a:extLst>
              <a:ext uri="{FF2B5EF4-FFF2-40B4-BE49-F238E27FC236}">
                <a16:creationId xmlns:a16="http://schemas.microsoft.com/office/drawing/2014/main" id="{E9268108-48CF-4692-52A4-1E96D4BC3DD9}"/>
              </a:ext>
            </a:extLst>
          </p:cNvPr>
          <p:cNvGrpSpPr/>
          <p:nvPr/>
        </p:nvGrpSpPr>
        <p:grpSpPr>
          <a:xfrm>
            <a:off x="2253738" y="1569302"/>
            <a:ext cx="301591" cy="300828"/>
            <a:chOff x="-959970" y="1422605"/>
            <a:chExt cx="596900" cy="595313"/>
          </a:xfrm>
        </p:grpSpPr>
        <p:sp>
          <p:nvSpPr>
            <p:cNvPr id="84" name="Oval 77">
              <a:extLst>
                <a:ext uri="{FF2B5EF4-FFF2-40B4-BE49-F238E27FC236}">
                  <a16:creationId xmlns:a16="http://schemas.microsoft.com/office/drawing/2014/main" id="{1ABEEE7E-A31F-D65E-55CB-0D21DF1BE5C6}"/>
                </a:ext>
              </a:extLst>
            </p:cNvPr>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85" name="Freeform 309">
              <a:extLst>
                <a:ext uri="{FF2B5EF4-FFF2-40B4-BE49-F238E27FC236}">
                  <a16:creationId xmlns:a16="http://schemas.microsoft.com/office/drawing/2014/main" id="{58C3CE7B-B37A-F2C1-EBAA-060845AB3402}"/>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1" name="组合 100">
            <a:extLst>
              <a:ext uri="{FF2B5EF4-FFF2-40B4-BE49-F238E27FC236}">
                <a16:creationId xmlns:a16="http://schemas.microsoft.com/office/drawing/2014/main" id="{650BF1D1-9909-E96D-7C3C-86C4FEAAC566}"/>
              </a:ext>
            </a:extLst>
          </p:cNvPr>
          <p:cNvGrpSpPr/>
          <p:nvPr/>
        </p:nvGrpSpPr>
        <p:grpSpPr>
          <a:xfrm>
            <a:off x="5692921" y="1528476"/>
            <a:ext cx="301591" cy="300828"/>
            <a:chOff x="-959970" y="1422605"/>
            <a:chExt cx="596900" cy="595313"/>
          </a:xfrm>
        </p:grpSpPr>
        <p:sp>
          <p:nvSpPr>
            <p:cNvPr id="102" name="Oval 77">
              <a:extLst>
                <a:ext uri="{FF2B5EF4-FFF2-40B4-BE49-F238E27FC236}">
                  <a16:creationId xmlns:a16="http://schemas.microsoft.com/office/drawing/2014/main" id="{67787B7A-D13B-7A15-CDE7-37D0E8B98E38}"/>
                </a:ext>
              </a:extLst>
            </p:cNvPr>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3" name="Freeform 309">
              <a:extLst>
                <a:ext uri="{FF2B5EF4-FFF2-40B4-BE49-F238E27FC236}">
                  <a16:creationId xmlns:a16="http://schemas.microsoft.com/office/drawing/2014/main" id="{A7F5D3EC-199C-8FBA-BD0B-04AB093E38AA}"/>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4" name="组合 103">
            <a:extLst>
              <a:ext uri="{FF2B5EF4-FFF2-40B4-BE49-F238E27FC236}">
                <a16:creationId xmlns:a16="http://schemas.microsoft.com/office/drawing/2014/main" id="{F6FA474D-D75C-B2BE-338C-1A014D8DD4EE}"/>
              </a:ext>
            </a:extLst>
          </p:cNvPr>
          <p:cNvGrpSpPr/>
          <p:nvPr/>
        </p:nvGrpSpPr>
        <p:grpSpPr>
          <a:xfrm>
            <a:off x="5686503" y="2400576"/>
            <a:ext cx="301591" cy="300828"/>
            <a:chOff x="-959970" y="1422605"/>
            <a:chExt cx="596900" cy="595313"/>
          </a:xfrm>
        </p:grpSpPr>
        <p:sp>
          <p:nvSpPr>
            <p:cNvPr id="105" name="Oval 77">
              <a:extLst>
                <a:ext uri="{FF2B5EF4-FFF2-40B4-BE49-F238E27FC236}">
                  <a16:creationId xmlns:a16="http://schemas.microsoft.com/office/drawing/2014/main" id="{D62E8EEE-3B2A-71FB-3416-96E300B698F4}"/>
                </a:ext>
              </a:extLst>
            </p:cNvPr>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6" name="Freeform 309">
              <a:extLst>
                <a:ext uri="{FF2B5EF4-FFF2-40B4-BE49-F238E27FC236}">
                  <a16:creationId xmlns:a16="http://schemas.microsoft.com/office/drawing/2014/main" id="{648FB9AB-47CA-8436-B940-07DF948DD70C}"/>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7" name="组合 106">
            <a:extLst>
              <a:ext uri="{FF2B5EF4-FFF2-40B4-BE49-F238E27FC236}">
                <a16:creationId xmlns:a16="http://schemas.microsoft.com/office/drawing/2014/main" id="{E0FAC120-DB3C-AE11-2607-49BD7AF41E29}"/>
              </a:ext>
            </a:extLst>
          </p:cNvPr>
          <p:cNvGrpSpPr/>
          <p:nvPr/>
        </p:nvGrpSpPr>
        <p:grpSpPr>
          <a:xfrm>
            <a:off x="2251733" y="2417067"/>
            <a:ext cx="301591" cy="300828"/>
            <a:chOff x="-959970" y="1422605"/>
            <a:chExt cx="596900" cy="595313"/>
          </a:xfrm>
        </p:grpSpPr>
        <p:sp>
          <p:nvSpPr>
            <p:cNvPr id="108" name="Oval 77">
              <a:extLst>
                <a:ext uri="{FF2B5EF4-FFF2-40B4-BE49-F238E27FC236}">
                  <a16:creationId xmlns:a16="http://schemas.microsoft.com/office/drawing/2014/main" id="{2E675961-5E88-CED8-0FC9-2FFDF6A8A2FA}"/>
                </a:ext>
              </a:extLst>
            </p:cNvPr>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9" name="Freeform 309">
              <a:extLst>
                <a:ext uri="{FF2B5EF4-FFF2-40B4-BE49-F238E27FC236}">
                  <a16:creationId xmlns:a16="http://schemas.microsoft.com/office/drawing/2014/main" id="{D4E94AE4-F1E5-2645-6C1D-79527FEF0F39}"/>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sp>
        <p:nvSpPr>
          <p:cNvPr id="110" name="Freeform 309">
            <a:extLst>
              <a:ext uri="{FF2B5EF4-FFF2-40B4-BE49-F238E27FC236}">
                <a16:creationId xmlns:a16="http://schemas.microsoft.com/office/drawing/2014/main" id="{876B2C23-0848-9E8F-F3E4-316362FB56B0}"/>
              </a:ext>
            </a:extLst>
          </p:cNvPr>
          <p:cNvSpPr>
            <a:spLocks/>
          </p:cNvSpPr>
          <p:nvPr/>
        </p:nvSpPr>
        <p:spPr bwMode="auto">
          <a:xfrm>
            <a:off x="5765110" y="3299473"/>
            <a:ext cx="153202" cy="154826"/>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nvGrpSpPr>
          <p:cNvPr id="111" name="组合 110">
            <a:extLst>
              <a:ext uri="{FF2B5EF4-FFF2-40B4-BE49-F238E27FC236}">
                <a16:creationId xmlns:a16="http://schemas.microsoft.com/office/drawing/2014/main" id="{468D17B4-5AA3-1657-7BBE-DBF86E94D392}"/>
              </a:ext>
            </a:extLst>
          </p:cNvPr>
          <p:cNvGrpSpPr/>
          <p:nvPr/>
        </p:nvGrpSpPr>
        <p:grpSpPr>
          <a:xfrm>
            <a:off x="2240463" y="3233601"/>
            <a:ext cx="301591" cy="300828"/>
            <a:chOff x="-959970" y="1422605"/>
            <a:chExt cx="596900" cy="595313"/>
          </a:xfrm>
          <a:solidFill>
            <a:schemeClr val="tx2">
              <a:lumMod val="40000"/>
              <a:lumOff val="60000"/>
            </a:schemeClr>
          </a:solidFill>
        </p:grpSpPr>
        <p:sp>
          <p:nvSpPr>
            <p:cNvPr id="112" name="Freeform 309">
              <a:extLst>
                <a:ext uri="{FF2B5EF4-FFF2-40B4-BE49-F238E27FC236}">
                  <a16:creationId xmlns:a16="http://schemas.microsoft.com/office/drawing/2014/main" id="{37CC4DB6-5E0A-44EF-88AC-F6C83BE9B19F}"/>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grp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13" name="Oval 77">
              <a:extLst>
                <a:ext uri="{FF2B5EF4-FFF2-40B4-BE49-F238E27FC236}">
                  <a16:creationId xmlns:a16="http://schemas.microsoft.com/office/drawing/2014/main" id="{7D8AD0FE-7920-4EA6-4F2B-018EB6E5F5A8}"/>
                </a:ext>
              </a:extLst>
            </p:cNvPr>
            <p:cNvSpPr>
              <a:spLocks noChangeArrowheads="1"/>
            </p:cNvSpPr>
            <p:nvPr/>
          </p:nvSpPr>
          <p:spPr bwMode="auto">
            <a:xfrm>
              <a:off x="-959970" y="1422605"/>
              <a:ext cx="596900" cy="595313"/>
            </a:xfrm>
            <a:prstGeom prst="ellipse">
              <a:avLst/>
            </a:prstGeom>
            <a:grpFill/>
            <a:ln>
              <a:noFill/>
            </a:ln>
          </p:spPr>
          <p:txBody>
            <a:bodyPr vert="horz" wrap="square" lIns="68580" tIns="34290" rIns="68580" bIns="34290" numCol="1" anchor="t" anchorCtr="0" compatLnSpc="1">
              <a:prstTxWarp prst="textNoShape">
                <a:avLst/>
              </a:prstTxWarp>
            </a:bodyPr>
            <a:lstStyle/>
            <a:p>
              <a:endParaRPr lang="en-US" sz="1350" dirty="0">
                <a:latin typeface="微软雅黑" panose="020B0503020204020204" pitchFamily="34" charset="-122"/>
                <a:ea typeface="微软雅黑" panose="020B0503020204020204" pitchFamily="34" charset="-122"/>
              </a:endParaRPr>
            </a:p>
          </p:txBody>
        </p:sp>
      </p:grpSp>
      <p:sp>
        <p:nvSpPr>
          <p:cNvPr id="114" name="Freeform 309">
            <a:extLst>
              <a:ext uri="{FF2B5EF4-FFF2-40B4-BE49-F238E27FC236}">
                <a16:creationId xmlns:a16="http://schemas.microsoft.com/office/drawing/2014/main" id="{B561F86B-D995-A353-A30E-8B8623F69155}"/>
              </a:ext>
            </a:extLst>
          </p:cNvPr>
          <p:cNvSpPr>
            <a:spLocks/>
          </p:cNvSpPr>
          <p:nvPr/>
        </p:nvSpPr>
        <p:spPr bwMode="auto">
          <a:xfrm>
            <a:off x="2312652" y="3296850"/>
            <a:ext cx="153202" cy="154826"/>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15" name="Text Placeholder 3">
            <a:extLst>
              <a:ext uri="{FF2B5EF4-FFF2-40B4-BE49-F238E27FC236}">
                <a16:creationId xmlns:a16="http://schemas.microsoft.com/office/drawing/2014/main" id="{47395897-68E0-F814-8AC1-4572D8EC4FE0}"/>
              </a:ext>
            </a:extLst>
          </p:cNvPr>
          <p:cNvSpPr txBox="1">
            <a:spLocks/>
          </p:cNvSpPr>
          <p:nvPr/>
        </p:nvSpPr>
        <p:spPr>
          <a:xfrm>
            <a:off x="6099306" y="1573638"/>
            <a:ext cx="902491"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02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安全性</a:t>
            </a:r>
            <a:endParaRPr lang="en-US"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116" name="Text Placeholder 3">
            <a:extLst>
              <a:ext uri="{FF2B5EF4-FFF2-40B4-BE49-F238E27FC236}">
                <a16:creationId xmlns:a16="http://schemas.microsoft.com/office/drawing/2014/main" id="{1C1AA672-B1EB-B8A4-DFCA-0DB26066516B}"/>
              </a:ext>
            </a:extLst>
          </p:cNvPr>
          <p:cNvSpPr txBox="1">
            <a:spLocks/>
          </p:cNvSpPr>
          <p:nvPr/>
        </p:nvSpPr>
        <p:spPr>
          <a:xfrm>
            <a:off x="6104385" y="2453105"/>
            <a:ext cx="1275927" cy="24237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04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创新性</a:t>
            </a:r>
            <a:endParaRPr lang="en-US" altLang="zh-CN"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DBCD39A3-87A1-D304-7910-453892F95C2A}"/>
              </a:ext>
            </a:extLst>
          </p:cNvPr>
          <p:cNvSpPr txBox="1"/>
          <p:nvPr/>
        </p:nvSpPr>
        <p:spPr>
          <a:xfrm>
            <a:off x="5735617" y="4808837"/>
            <a:ext cx="3385308" cy="261610"/>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贝伐珠单抗</a:t>
            </a:r>
          </a:p>
        </p:txBody>
      </p:sp>
    </p:spTree>
    <p:extLst>
      <p:ext uri="{BB962C8B-B14F-4D97-AF65-F5344CB8AC3E}">
        <p14:creationId xmlns:p14="http://schemas.microsoft.com/office/powerpoint/2010/main" val="2371863639"/>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853336" y="410887"/>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016225" y="914943"/>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49" name="文本框 48">
            <a:extLst>
              <a:ext uri="{FF2B5EF4-FFF2-40B4-BE49-F238E27FC236}">
                <a16:creationId xmlns:a16="http://schemas.microsoft.com/office/drawing/2014/main" id="{99516242-EE83-35C5-451F-D0598A7E5E05}"/>
              </a:ext>
            </a:extLst>
          </p:cNvPr>
          <p:cNvSpPr txBox="1"/>
          <p:nvPr/>
        </p:nvSpPr>
        <p:spPr>
          <a:xfrm>
            <a:off x="840569" y="4312136"/>
            <a:ext cx="7462862" cy="707886"/>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药品通用名称；注册规格；说明书适应症</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功能主治（概述）；用法用量；中国大陆首次上市时间；目前大陆地区同通用名药品的上市情况；全球首个上市国家</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地区及上市时间；是否为</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OTC </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药品；参照药品建议；所治疗疾病基本情况、未满足的治疗需求、大陆地区发病率、年发病患者总数等。</a:t>
            </a:r>
          </a:p>
        </p:txBody>
      </p:sp>
      <p:sp>
        <p:nvSpPr>
          <p:cNvPr id="9" name="文本框 8">
            <a:extLst>
              <a:ext uri="{FF2B5EF4-FFF2-40B4-BE49-F238E27FC236}">
                <a16:creationId xmlns:a16="http://schemas.microsoft.com/office/drawing/2014/main" id="{55338AA2-EB8E-9FD9-4612-F6898489B5FB}"/>
              </a:ext>
            </a:extLst>
          </p:cNvPr>
          <p:cNvSpPr txBox="1"/>
          <p:nvPr/>
        </p:nvSpPr>
        <p:spPr>
          <a:xfrm>
            <a:off x="1907704" y="1037347"/>
            <a:ext cx="4643880" cy="2677656"/>
          </a:xfrm>
          <a:prstGeom prst="rect">
            <a:avLst/>
          </a:prstGeom>
          <a:noFill/>
        </p:spPr>
        <p:txBody>
          <a:bodyPr wrap="square" rtlCol="0">
            <a:spAutoFit/>
          </a:bodyPr>
          <a:lstStyle/>
          <a:p>
            <a:pPr>
              <a:lnSpc>
                <a:spcPct val="200000"/>
              </a:lnSpc>
            </a:pPr>
            <a:r>
              <a:rPr lang="zh-CN" altLang="en-US" sz="1200" b="1" dirty="0">
                <a:latin typeface="微软雅黑" panose="020B0503020204020204" pitchFamily="34" charset="-122"/>
                <a:ea typeface="微软雅黑" panose="020B0503020204020204" pitchFamily="34" charset="-122"/>
              </a:rPr>
              <a:t>通用名：</a:t>
            </a:r>
            <a:r>
              <a:rPr lang="zh-CN" altLang="en-US" sz="1200" u="sng" dirty="0">
                <a:latin typeface="微软雅黑" panose="020B0503020204020204" pitchFamily="34" charset="-122"/>
                <a:ea typeface="微软雅黑" panose="020B0503020204020204" pitchFamily="34" charset="-122"/>
              </a:rPr>
              <a:t>贝伐珠单抗注射液</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注册规格：</a:t>
            </a:r>
            <a:r>
              <a:rPr lang="en-US" altLang="zh-CN" sz="1200" u="sng" dirty="0">
                <a:latin typeface="微软雅黑" panose="020B0503020204020204" pitchFamily="34" charset="-122"/>
                <a:ea typeface="微软雅黑" panose="020B0503020204020204" pitchFamily="34" charset="-122"/>
              </a:rPr>
              <a:t>100mg(4ml)/</a:t>
            </a:r>
            <a:r>
              <a:rPr lang="zh-CN" altLang="en-US" sz="1200" u="sng" dirty="0">
                <a:latin typeface="微软雅黑" panose="020B0503020204020204" pitchFamily="34" charset="-122"/>
                <a:ea typeface="微软雅黑" panose="020B0503020204020204" pitchFamily="34" charset="-122"/>
              </a:rPr>
              <a:t>瓶</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中国大陆首次上市时间：</a:t>
            </a:r>
            <a:r>
              <a:rPr lang="en-US" altLang="zh-CN" sz="1200" u="sng" dirty="0">
                <a:latin typeface="微软雅黑" panose="020B0503020204020204" pitchFamily="34" charset="-122"/>
                <a:ea typeface="微软雅黑" panose="020B0503020204020204" pitchFamily="34" charset="-122"/>
              </a:rPr>
              <a:t>2020</a:t>
            </a:r>
            <a:r>
              <a:rPr lang="zh-CN" altLang="en-US" sz="1200" u="sng" dirty="0">
                <a:latin typeface="微软雅黑" panose="020B0503020204020204" pitchFamily="34" charset="-122"/>
                <a:ea typeface="微软雅黑" panose="020B0503020204020204" pitchFamily="34" charset="-122"/>
              </a:rPr>
              <a:t>年</a:t>
            </a:r>
            <a:r>
              <a:rPr lang="en-US" altLang="zh-CN" sz="1200" u="sng" dirty="0">
                <a:latin typeface="微软雅黑" panose="020B0503020204020204" pitchFamily="34" charset="-122"/>
                <a:ea typeface="微软雅黑" panose="020B0503020204020204" pitchFamily="34" charset="-122"/>
              </a:rPr>
              <a:t>6</a:t>
            </a:r>
            <a:r>
              <a:rPr lang="zh-CN" altLang="en-US" sz="1200" u="sng" dirty="0">
                <a:latin typeface="微软雅黑" panose="020B0503020204020204" pitchFamily="34" charset="-122"/>
                <a:ea typeface="微软雅黑" panose="020B0503020204020204" pitchFamily="34" charset="-122"/>
              </a:rPr>
              <a:t>月</a:t>
            </a:r>
            <a:r>
              <a:rPr lang="en-US" altLang="zh-CN" sz="1200" u="sng" dirty="0">
                <a:latin typeface="微软雅黑" panose="020B0503020204020204" pitchFamily="34" charset="-122"/>
                <a:ea typeface="微软雅黑" panose="020B0503020204020204" pitchFamily="34" charset="-122"/>
              </a:rPr>
              <a:t>17</a:t>
            </a:r>
            <a:r>
              <a:rPr lang="zh-CN" altLang="en-US" sz="1200" u="sng" dirty="0">
                <a:latin typeface="微软雅黑" panose="020B0503020204020204" pitchFamily="34" charset="-122"/>
                <a:ea typeface="微软雅黑" panose="020B0503020204020204" pitchFamily="34" charset="-122"/>
              </a:rPr>
              <a:t>日</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目前大陆地区同通用名药品的上市情况</a:t>
            </a:r>
            <a:r>
              <a:rPr lang="zh-CN" altLang="en-US" sz="1200" dirty="0">
                <a:latin typeface="微软雅黑" panose="020B0503020204020204" pitchFamily="34" charset="-122"/>
                <a:ea typeface="微软雅黑" panose="020B0503020204020204" pitchFamily="34" charset="-122"/>
              </a:rPr>
              <a:t>：</a:t>
            </a:r>
            <a:r>
              <a:rPr lang="zh-CN" altLang="en-US" sz="1200" u="sng" dirty="0">
                <a:latin typeface="微软雅黑" panose="020B0503020204020204" pitchFamily="34" charset="-122"/>
                <a:ea typeface="微软雅黑" panose="020B0503020204020204" pitchFamily="34" charset="-122"/>
              </a:rPr>
              <a:t>共</a:t>
            </a:r>
            <a:r>
              <a:rPr lang="en-US" altLang="zh-CN" sz="1200" u="sng" dirty="0">
                <a:latin typeface="微软雅黑" panose="020B0503020204020204" pitchFamily="34" charset="-122"/>
                <a:ea typeface="微软雅黑" panose="020B0503020204020204" pitchFamily="34" charset="-122"/>
              </a:rPr>
              <a:t>9</a:t>
            </a:r>
            <a:r>
              <a:rPr lang="zh-CN" altLang="en-US" sz="1200" u="sng" dirty="0">
                <a:latin typeface="微软雅黑" panose="020B0503020204020204" pitchFamily="34" charset="-122"/>
                <a:ea typeface="微软雅黑" panose="020B0503020204020204" pitchFamily="34" charset="-122"/>
              </a:rPr>
              <a:t>家</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全球首个上市国家</a:t>
            </a:r>
            <a:r>
              <a:rPr lang="en-US" altLang="zh-CN" sz="1200" b="1" dirty="0">
                <a:latin typeface="微软雅黑" panose="020B0503020204020204" pitchFamily="34" charset="-122"/>
                <a:ea typeface="微软雅黑" panose="020B0503020204020204" pitchFamily="34" charset="-122"/>
              </a:rPr>
              <a:t>/</a:t>
            </a:r>
            <a:r>
              <a:rPr lang="zh-CN" altLang="en-US" sz="1200" b="1" dirty="0">
                <a:latin typeface="微软雅黑" panose="020B0503020204020204" pitchFamily="34" charset="-122"/>
                <a:ea typeface="微软雅黑" panose="020B0503020204020204" pitchFamily="34" charset="-122"/>
              </a:rPr>
              <a:t>地区及上市情况</a:t>
            </a:r>
            <a:r>
              <a:rPr lang="zh-CN" altLang="en-US" sz="1200" dirty="0">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2020</a:t>
            </a:r>
            <a:r>
              <a:rPr lang="zh-CN" altLang="en-US" sz="1200" u="sng" dirty="0">
                <a:latin typeface="微软雅黑" panose="020B0503020204020204" pitchFamily="34" charset="-122"/>
                <a:ea typeface="微软雅黑" panose="020B0503020204020204" pitchFamily="34" charset="-122"/>
              </a:rPr>
              <a:t>年，中国</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是否</a:t>
            </a:r>
            <a:r>
              <a:rPr lang="en-US" altLang="zh-CN" sz="1200" b="1" dirty="0">
                <a:latin typeface="微软雅黑" panose="020B0503020204020204" pitchFamily="34" charset="-122"/>
                <a:ea typeface="微软雅黑" panose="020B0503020204020204" pitchFamily="34" charset="-122"/>
              </a:rPr>
              <a:t>OTC</a:t>
            </a:r>
            <a:r>
              <a:rPr lang="zh-CN" altLang="en-US" sz="1200" b="1" dirty="0">
                <a:latin typeface="微软雅黑" panose="020B0503020204020204" pitchFamily="34" charset="-122"/>
                <a:ea typeface="微软雅黑" panose="020B0503020204020204" pitchFamily="34" charset="-122"/>
              </a:rPr>
              <a:t>药品：</a:t>
            </a:r>
            <a:r>
              <a:rPr lang="zh-CN" altLang="en-US" sz="1200" u="sng" dirty="0">
                <a:latin typeface="微软雅黑" panose="020B0503020204020204" pitchFamily="34" charset="-122"/>
                <a:ea typeface="微软雅黑" panose="020B0503020204020204" pitchFamily="34" charset="-122"/>
              </a:rPr>
              <a:t>否</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参照药品建议：</a:t>
            </a:r>
            <a:r>
              <a:rPr lang="zh-CN" altLang="zh-CN" sz="1200" u="sng" dirty="0">
                <a:latin typeface="微软雅黑" panose="020B0503020204020204" pitchFamily="34" charset="-122"/>
                <a:ea typeface="微软雅黑" panose="020B0503020204020204" pitchFamily="34" charset="-122"/>
              </a:rPr>
              <a:t>安维汀</a:t>
            </a:r>
            <a:r>
              <a:rPr lang="en-US" altLang="zh-CN" sz="1200" u="sng" baseline="30000" dirty="0">
                <a:solidFill>
                  <a:schemeClr val="tx1"/>
                </a:solidFill>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a:t>
            </a:r>
            <a:r>
              <a:rPr lang="zh-CN" altLang="en-US" sz="1200" u="sng" dirty="0">
                <a:latin typeface="微软雅黑" panose="020B0503020204020204" pitchFamily="34" charset="-122"/>
                <a:ea typeface="微软雅黑" panose="020B0503020204020204" pitchFamily="34" charset="-122"/>
              </a:rPr>
              <a:t>原研</a:t>
            </a:r>
            <a:r>
              <a:rPr lang="zh-CN" altLang="zh-CN" sz="1200" u="sng" dirty="0">
                <a:latin typeface="微软雅黑" panose="020B0503020204020204" pitchFamily="34" charset="-122"/>
                <a:ea typeface="微软雅黑" panose="020B0503020204020204" pitchFamily="34" charset="-122"/>
              </a:rPr>
              <a:t>贝伐珠单抗注射液</a:t>
            </a:r>
            <a:r>
              <a:rPr lang="en-US" altLang="zh-CN" sz="1200" u="sng" dirty="0">
                <a:latin typeface="微软雅黑" panose="020B0503020204020204" pitchFamily="34" charset="-122"/>
                <a:ea typeface="微软雅黑" panose="020B0503020204020204" pitchFamily="34" charset="-122"/>
              </a:rPr>
              <a:t>)</a:t>
            </a:r>
            <a:endParaRPr lang="zh-CN" altLang="en-US" sz="1200" u="sng" dirty="0">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589E9E31-1B84-9C46-8408-D2EA8E355B7B}"/>
              </a:ext>
            </a:extLst>
          </p:cNvPr>
          <p:cNvSpPr txBox="1"/>
          <p:nvPr/>
        </p:nvSpPr>
        <p:spPr>
          <a:xfrm>
            <a:off x="5735617" y="4808837"/>
            <a:ext cx="3385308" cy="261610"/>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贝伐珠单抗</a:t>
            </a:r>
          </a:p>
        </p:txBody>
      </p:sp>
    </p:spTree>
    <p:extLst>
      <p:ext uri="{BB962C8B-B14F-4D97-AF65-F5344CB8AC3E}">
        <p14:creationId xmlns:p14="http://schemas.microsoft.com/office/powerpoint/2010/main" val="2920103808"/>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97351" y="411510"/>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0240" y="915566"/>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108520" y="1143724"/>
            <a:ext cx="9114386" cy="2260148"/>
            <a:chOff x="4033795" y="1856325"/>
            <a:chExt cx="4344706" cy="2260146"/>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79852" y="1856325"/>
              <a:ext cx="3998649" cy="2260146"/>
              <a:chOff x="788310" y="1722869"/>
              <a:chExt cx="2205565" cy="2260146"/>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88310" y="1722869"/>
                <a:ext cx="12138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适应症</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88310" y="1905525"/>
                <a:ext cx="2205565" cy="207749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defRPr/>
                </a:pPr>
                <a:r>
                  <a:rPr lang="en-US" altLang="zh-CN" sz="900" dirty="0">
                    <a:solidFill>
                      <a:schemeClr val="tx1"/>
                    </a:solidFill>
                    <a:latin typeface="微软雅黑" panose="020B0503020204020204" pitchFamily="34" charset="-122"/>
                    <a:ea typeface="微软雅黑" panose="020B0503020204020204" pitchFamily="34" charset="-122"/>
                  </a:rPr>
                  <a:t>1</a:t>
                </a:r>
                <a:r>
                  <a:rPr lang="zh-CN" altLang="en-US" sz="900" dirty="0">
                    <a:solidFill>
                      <a:schemeClr val="tx1"/>
                    </a:solidFill>
                    <a:latin typeface="微软雅黑" panose="020B0503020204020204" pitchFamily="34" charset="-122"/>
                    <a:ea typeface="微软雅黑" panose="020B0503020204020204" pitchFamily="34" charset="-122"/>
                  </a:rPr>
                  <a:t>、转移性结直肠癌</a:t>
                </a:r>
                <a:endParaRPr lang="en-US" altLang="zh-CN" sz="900" dirty="0">
                  <a:solidFill>
                    <a:schemeClr val="tx1"/>
                  </a:solidFill>
                  <a:latin typeface="微软雅黑" panose="020B0503020204020204" pitchFamily="34" charset="-122"/>
                  <a:ea typeface="微软雅黑" panose="020B0503020204020204" pitchFamily="34" charset="-122"/>
                </a:endParaRPr>
              </a:p>
              <a:p>
                <a:pPr algn="l" defTabSz="914309">
                  <a:defRPr/>
                </a:pPr>
                <a:r>
                  <a:rPr lang="zh-CN" altLang="en-US" sz="900" dirty="0">
                    <a:solidFill>
                      <a:schemeClr val="tx1"/>
                    </a:solidFill>
                    <a:latin typeface="微软雅黑" panose="020B0503020204020204" pitchFamily="34" charset="-122"/>
                    <a:ea typeface="微软雅黑" panose="020B0503020204020204" pitchFamily="34" charset="-122"/>
                  </a:rPr>
                  <a:t>贝伐珠单抗联合以氟嘧啶为基础的化疗适用于转移性结直肠癌患者的治疗。</a:t>
                </a:r>
              </a:p>
              <a:p>
                <a:pPr algn="l" defTabSz="914309">
                  <a:defRPr/>
                </a:pPr>
                <a:r>
                  <a:rPr lang="en-US" altLang="zh-CN" sz="900" dirty="0">
                    <a:solidFill>
                      <a:schemeClr val="tx1"/>
                    </a:solidFill>
                    <a:latin typeface="微软雅黑" panose="020B0503020204020204" pitchFamily="34" charset="-122"/>
                    <a:ea typeface="微软雅黑" panose="020B0503020204020204" pitchFamily="34" charset="-122"/>
                  </a:rPr>
                  <a:t>2</a:t>
                </a:r>
                <a:r>
                  <a:rPr lang="zh-CN" altLang="en-US" sz="900" dirty="0">
                    <a:solidFill>
                      <a:schemeClr val="tx1"/>
                    </a:solidFill>
                    <a:latin typeface="微软雅黑" panose="020B0503020204020204" pitchFamily="34" charset="-122"/>
                    <a:ea typeface="微软雅黑" panose="020B0503020204020204" pitchFamily="34" charset="-122"/>
                  </a:rPr>
                  <a:t>、晚期、转移性或复发性非小细胞肺癌</a:t>
                </a:r>
                <a:endParaRPr lang="en-US" altLang="zh-CN" sz="900" dirty="0">
                  <a:solidFill>
                    <a:schemeClr val="tx1"/>
                  </a:solidFill>
                  <a:latin typeface="微软雅黑" panose="020B0503020204020204" pitchFamily="34" charset="-122"/>
                  <a:ea typeface="微软雅黑" panose="020B0503020204020204" pitchFamily="34" charset="-122"/>
                </a:endParaRPr>
              </a:p>
              <a:p>
                <a:pPr algn="l" defTabSz="914309">
                  <a:defRPr/>
                </a:pPr>
                <a:r>
                  <a:rPr lang="zh-CN" altLang="en-US" sz="900" dirty="0">
                    <a:solidFill>
                      <a:schemeClr val="tx1"/>
                    </a:solidFill>
                    <a:latin typeface="微软雅黑" panose="020B0503020204020204" pitchFamily="34" charset="-122"/>
                    <a:ea typeface="微软雅黑" panose="020B0503020204020204" pitchFamily="34" charset="-122"/>
                  </a:rPr>
                  <a:t>贝伐珠单抗联合以铂类为基础的化疗用于不可切除的晚期、转移性或复发性非鳞状细胞非小细胞肺癌患者的一线治疗。</a:t>
                </a:r>
              </a:p>
              <a:p>
                <a:pPr algn="l" defTabSz="914309">
                  <a:defRPr/>
                </a:pPr>
                <a:r>
                  <a:rPr lang="en-US" altLang="zh-CN" sz="900" dirty="0">
                    <a:solidFill>
                      <a:schemeClr val="tx1"/>
                    </a:solidFill>
                    <a:latin typeface="微软雅黑" panose="020B0503020204020204" pitchFamily="34" charset="-122"/>
                    <a:ea typeface="微软雅黑" panose="020B0503020204020204" pitchFamily="34" charset="-122"/>
                  </a:rPr>
                  <a:t>3</a:t>
                </a:r>
                <a:r>
                  <a:rPr lang="zh-CN" altLang="en-US" sz="900" dirty="0">
                    <a:solidFill>
                      <a:schemeClr val="tx1"/>
                    </a:solidFill>
                    <a:latin typeface="微软雅黑" panose="020B0503020204020204" pitchFamily="34" charset="-122"/>
                    <a:ea typeface="微软雅黑" panose="020B0503020204020204" pitchFamily="34" charset="-122"/>
                  </a:rPr>
                  <a:t>、复发性胶质母细胞瘤</a:t>
                </a:r>
                <a:endParaRPr lang="en-US" altLang="zh-CN" sz="900" dirty="0">
                  <a:solidFill>
                    <a:schemeClr val="tx1"/>
                  </a:solidFill>
                  <a:latin typeface="微软雅黑" panose="020B0503020204020204" pitchFamily="34" charset="-122"/>
                  <a:ea typeface="微软雅黑" panose="020B0503020204020204" pitchFamily="34" charset="-122"/>
                </a:endParaRPr>
              </a:p>
              <a:p>
                <a:pPr algn="l" defTabSz="914309">
                  <a:defRPr/>
                </a:pPr>
                <a:r>
                  <a:rPr lang="zh-CN" altLang="en-US" sz="900" dirty="0">
                    <a:solidFill>
                      <a:schemeClr val="tx1"/>
                    </a:solidFill>
                    <a:latin typeface="微软雅黑" panose="020B0503020204020204" pitchFamily="34" charset="-122"/>
                    <a:ea typeface="微软雅黑" panose="020B0503020204020204" pitchFamily="34" charset="-122"/>
                  </a:rPr>
                  <a:t>贝伐珠单抗用于成人复发性胶质母细胞瘤患者的治疗。</a:t>
                </a:r>
              </a:p>
              <a:p>
                <a:pPr algn="l" defTabSz="914309">
                  <a:defRPr/>
                </a:pPr>
                <a:r>
                  <a:rPr lang="en-US" altLang="zh-CN" sz="900" dirty="0">
                    <a:solidFill>
                      <a:schemeClr val="tx1"/>
                    </a:solidFill>
                    <a:latin typeface="微软雅黑" panose="020B0503020204020204" pitchFamily="34" charset="-122"/>
                    <a:ea typeface="微软雅黑" panose="020B0503020204020204" pitchFamily="34" charset="-122"/>
                  </a:rPr>
                  <a:t>4</a:t>
                </a:r>
                <a:r>
                  <a:rPr lang="zh-CN" altLang="en-US" sz="900" dirty="0">
                    <a:solidFill>
                      <a:schemeClr val="tx1"/>
                    </a:solidFill>
                    <a:latin typeface="微软雅黑" panose="020B0503020204020204" pitchFamily="34" charset="-122"/>
                    <a:ea typeface="微软雅黑" panose="020B0503020204020204" pitchFamily="34" charset="-122"/>
                  </a:rPr>
                  <a:t>、肝细胞癌</a:t>
                </a:r>
                <a:endParaRPr lang="en-US" altLang="zh-CN" sz="900" dirty="0">
                  <a:solidFill>
                    <a:schemeClr val="tx1"/>
                  </a:solidFill>
                  <a:latin typeface="微软雅黑" panose="020B0503020204020204" pitchFamily="34" charset="-122"/>
                  <a:ea typeface="微软雅黑" panose="020B0503020204020204" pitchFamily="34" charset="-122"/>
                </a:endParaRPr>
              </a:p>
              <a:p>
                <a:pPr algn="l" defTabSz="914309">
                  <a:defRPr/>
                </a:pPr>
                <a:r>
                  <a:rPr lang="zh-CN" altLang="en-US" sz="900" dirty="0">
                    <a:solidFill>
                      <a:schemeClr val="tx1"/>
                    </a:solidFill>
                    <a:latin typeface="微软雅黑" panose="020B0503020204020204" pitchFamily="34" charset="-122"/>
                    <a:ea typeface="微软雅黑" panose="020B0503020204020204" pitchFamily="34" charset="-122"/>
                  </a:rPr>
                  <a:t>贝伐珠单抗联合阿替利珠单抗治疗既往未接受过全身系统性治疗的不可切除肝细胞癌的患者。</a:t>
                </a:r>
              </a:p>
              <a:p>
                <a:pPr algn="l" defTabSz="914309">
                  <a:defRPr/>
                </a:pPr>
                <a:r>
                  <a:rPr lang="en-US" altLang="zh-CN" sz="900" b="1" dirty="0">
                    <a:solidFill>
                      <a:schemeClr val="tx1"/>
                    </a:solidFill>
                    <a:latin typeface="微软雅黑" panose="020B0503020204020204" pitchFamily="34" charset="-122"/>
                    <a:ea typeface="微软雅黑" panose="020B0503020204020204" pitchFamily="34" charset="-122"/>
                  </a:rPr>
                  <a:t>5</a:t>
                </a:r>
                <a:r>
                  <a:rPr lang="zh-CN" altLang="en-US" sz="900" b="1" dirty="0">
                    <a:solidFill>
                      <a:schemeClr val="tx1"/>
                    </a:solidFill>
                    <a:latin typeface="微软雅黑" panose="020B0503020204020204" pitchFamily="34" charset="-122"/>
                    <a:ea typeface="微软雅黑" panose="020B0503020204020204" pitchFamily="34" charset="-122"/>
                  </a:rPr>
                  <a:t>、上皮性卵巢癌、输卵管癌或原发性腹膜癌 </a:t>
                </a:r>
                <a:r>
                  <a:rPr lang="en-US" altLang="zh-CN" sz="900" b="1" dirty="0">
                    <a:solidFill>
                      <a:srgbClr val="C00000"/>
                    </a:solidFill>
                    <a:latin typeface="微软雅黑" panose="020B0503020204020204" pitchFamily="34" charset="-122"/>
                    <a:ea typeface="微软雅黑" panose="020B0503020204020204" pitchFamily="34" charset="-122"/>
                  </a:rPr>
                  <a:t>(</a:t>
                </a:r>
                <a:r>
                  <a:rPr lang="zh-CN" altLang="en-US" sz="900" b="1" dirty="0">
                    <a:solidFill>
                      <a:srgbClr val="C00000"/>
                    </a:solidFill>
                    <a:latin typeface="微软雅黑" panose="020B0503020204020204" pitchFamily="34" charset="-122"/>
                    <a:ea typeface="微软雅黑" panose="020B0503020204020204" pitchFamily="34" charset="-122"/>
                  </a:rPr>
                  <a:t>本次申请新增</a:t>
                </a:r>
                <a:r>
                  <a:rPr lang="en-US" altLang="zh-CN" sz="900" b="1" dirty="0">
                    <a:solidFill>
                      <a:srgbClr val="C00000"/>
                    </a:solidFill>
                    <a:latin typeface="微软雅黑" panose="020B0503020204020204" pitchFamily="34" charset="-122"/>
                    <a:ea typeface="微软雅黑" panose="020B0503020204020204" pitchFamily="34" charset="-122"/>
                  </a:rPr>
                  <a:t>)</a:t>
                </a:r>
              </a:p>
              <a:p>
                <a:pPr algn="l" defTabSz="914309">
                  <a:defRPr/>
                </a:pPr>
                <a:r>
                  <a:rPr lang="zh-CN" altLang="en-US" sz="900" u="sng" dirty="0">
                    <a:solidFill>
                      <a:schemeClr val="tx1"/>
                    </a:solidFill>
                    <a:latin typeface="微软雅黑" panose="020B0503020204020204" pitchFamily="34" charset="-122"/>
                    <a:ea typeface="微软雅黑" panose="020B0503020204020204" pitchFamily="34" charset="-122"/>
                  </a:rPr>
                  <a:t>贝伐珠单抗联合卡铂和紫杉醇用于初次手术切除后的</a:t>
                </a:r>
                <a:r>
                  <a:rPr lang="en-US" altLang="zh-CN" sz="900" u="sng" dirty="0">
                    <a:solidFill>
                      <a:schemeClr val="tx1"/>
                    </a:solidFill>
                    <a:latin typeface="微软雅黑" panose="020B0503020204020204" pitchFamily="34" charset="-122"/>
                    <a:ea typeface="微软雅黑" panose="020B0503020204020204" pitchFamily="34" charset="-122"/>
                  </a:rPr>
                  <a:t>Ⅲ</a:t>
                </a:r>
                <a:r>
                  <a:rPr lang="zh-CN" altLang="en-US" sz="900" u="sng" dirty="0">
                    <a:solidFill>
                      <a:schemeClr val="tx1"/>
                    </a:solidFill>
                    <a:latin typeface="微软雅黑" panose="020B0503020204020204" pitchFamily="34" charset="-122"/>
                    <a:ea typeface="微软雅黑" panose="020B0503020204020204" pitchFamily="34" charset="-122"/>
                  </a:rPr>
                  <a:t>期或</a:t>
                </a:r>
                <a:r>
                  <a:rPr lang="en-US" altLang="zh-CN" sz="900" u="sng" dirty="0">
                    <a:solidFill>
                      <a:schemeClr val="tx1"/>
                    </a:solidFill>
                    <a:latin typeface="微软雅黑" panose="020B0503020204020204" pitchFamily="34" charset="-122"/>
                    <a:ea typeface="微软雅黑" panose="020B0503020204020204" pitchFamily="34" charset="-122"/>
                  </a:rPr>
                  <a:t>Ⅳ</a:t>
                </a:r>
                <a:r>
                  <a:rPr lang="zh-CN" altLang="en-US" sz="900" u="sng" dirty="0">
                    <a:solidFill>
                      <a:schemeClr val="tx1"/>
                    </a:solidFill>
                    <a:latin typeface="微软雅黑" panose="020B0503020204020204" pitchFamily="34" charset="-122"/>
                    <a:ea typeface="微软雅黑" panose="020B0503020204020204" pitchFamily="34" charset="-122"/>
                  </a:rPr>
                  <a:t>期上皮性卵巢癌、输卵管癌或原发性腹膜癌患者的一线治疗。</a:t>
                </a:r>
              </a:p>
              <a:p>
                <a:pPr algn="l" defTabSz="914309">
                  <a:defRPr/>
                </a:pPr>
                <a:r>
                  <a:rPr lang="en-US" altLang="zh-CN" sz="900" b="1" dirty="0">
                    <a:solidFill>
                      <a:schemeClr val="tx1"/>
                    </a:solidFill>
                    <a:latin typeface="微软雅黑" panose="020B0503020204020204" pitchFamily="34" charset="-122"/>
                    <a:ea typeface="微软雅黑" panose="020B0503020204020204" pitchFamily="34" charset="-122"/>
                  </a:rPr>
                  <a:t>6</a:t>
                </a:r>
                <a:r>
                  <a:rPr lang="zh-CN" altLang="en-US" sz="900" b="1" dirty="0">
                    <a:solidFill>
                      <a:schemeClr val="tx1"/>
                    </a:solidFill>
                    <a:latin typeface="微软雅黑" panose="020B0503020204020204" pitchFamily="34" charset="-122"/>
                    <a:ea typeface="微软雅黑" panose="020B0503020204020204" pitchFamily="34" charset="-122"/>
                  </a:rPr>
                  <a:t>、宫颈癌 </a:t>
                </a:r>
                <a:r>
                  <a:rPr lang="en-US" altLang="zh-CN" sz="900" b="1" dirty="0">
                    <a:solidFill>
                      <a:srgbClr val="C00000"/>
                    </a:solidFill>
                    <a:latin typeface="微软雅黑" panose="020B0503020204020204" pitchFamily="34" charset="-122"/>
                    <a:ea typeface="微软雅黑" panose="020B0503020204020204" pitchFamily="34" charset="-122"/>
                  </a:rPr>
                  <a:t>(</a:t>
                </a:r>
                <a:r>
                  <a:rPr lang="zh-CN" altLang="en-US" sz="900" b="1" dirty="0">
                    <a:solidFill>
                      <a:srgbClr val="C00000"/>
                    </a:solidFill>
                    <a:latin typeface="微软雅黑" panose="020B0503020204020204" pitchFamily="34" charset="-122"/>
                    <a:ea typeface="微软雅黑" panose="020B0503020204020204" pitchFamily="34" charset="-122"/>
                  </a:rPr>
                  <a:t>本次申请新增</a:t>
                </a:r>
                <a:r>
                  <a:rPr lang="en-US" altLang="zh-CN" sz="900" b="1" dirty="0">
                    <a:solidFill>
                      <a:srgbClr val="C00000"/>
                    </a:solidFill>
                    <a:latin typeface="微软雅黑" panose="020B0503020204020204" pitchFamily="34" charset="-122"/>
                    <a:ea typeface="微软雅黑" panose="020B0503020204020204" pitchFamily="34" charset="-122"/>
                  </a:rPr>
                  <a:t>)</a:t>
                </a:r>
                <a:endParaRPr lang="en-US" altLang="zh-CN" sz="900" b="1" u="sng" dirty="0">
                  <a:solidFill>
                    <a:srgbClr val="C00000"/>
                  </a:solidFill>
                  <a:latin typeface="微软雅黑" panose="020B0503020204020204" pitchFamily="34" charset="-122"/>
                  <a:ea typeface="微软雅黑" panose="020B0503020204020204" pitchFamily="34" charset="-122"/>
                </a:endParaRPr>
              </a:p>
              <a:p>
                <a:pPr algn="l" defTabSz="914309">
                  <a:defRPr/>
                </a:pPr>
                <a:r>
                  <a:rPr lang="zh-CN" altLang="en-US" sz="900" u="sng" dirty="0">
                    <a:solidFill>
                      <a:schemeClr val="tx1"/>
                    </a:solidFill>
                    <a:latin typeface="微软雅黑" panose="020B0503020204020204" pitchFamily="34" charset="-122"/>
                    <a:ea typeface="微软雅黑" panose="020B0503020204020204" pitchFamily="34" charset="-122"/>
                  </a:rPr>
                  <a:t>贝伐珠单抗联合紫杉醇和顺铂或紫杉醇和托泊替康用于持续性、复发性或转移性宫颈癌患者的治疗。</a:t>
                </a:r>
                <a:endParaRPr lang="en-US" altLang="zh-CN" sz="900" u="sng" dirty="0">
                  <a:solidFill>
                    <a:schemeClr val="tx1"/>
                  </a:solidFill>
                  <a:latin typeface="微软雅黑" panose="020B0503020204020204" pitchFamily="34" charset="-122"/>
                  <a:ea typeface="微软雅黑" panose="020B0503020204020204" pitchFamily="34" charset="-122"/>
                </a:endParaRPr>
              </a:p>
              <a:p>
                <a:pPr algn="l" defTabSz="914309">
                  <a:defRPr/>
                </a:pPr>
                <a:r>
                  <a:rPr lang="zh-CN" altLang="en-US" sz="900" u="sng" dirty="0">
                    <a:solidFill>
                      <a:schemeClr val="tx1"/>
                    </a:solidFill>
                    <a:latin typeface="微软雅黑" panose="020B0503020204020204" pitchFamily="34" charset="-122"/>
                    <a:ea typeface="微软雅黑" panose="020B0503020204020204" pitchFamily="34" charset="-122"/>
                  </a:rPr>
                  <a:t> </a:t>
                </a:r>
                <a:r>
                  <a:rPr lang="zh-CN" altLang="en-US" sz="900" b="1" u="sng" dirty="0">
                    <a:solidFill>
                      <a:schemeClr val="tx1"/>
                    </a:solidFill>
                    <a:latin typeface="微软雅黑" panose="020B0503020204020204" pitchFamily="34" charset="-122"/>
                    <a:ea typeface="微软雅黑" panose="020B0503020204020204" pitchFamily="34" charset="-122"/>
                  </a:rPr>
                  <a:t>作为新药适应症。</a:t>
                </a:r>
                <a:endParaRPr lang="en-US" altLang="zh-CN" sz="900" b="1" u="sng" dirty="0">
                  <a:solidFill>
                    <a:schemeClr val="tx1"/>
                  </a:solidFill>
                  <a:latin typeface="微软雅黑" panose="020B0503020204020204" pitchFamily="34" charset="-122"/>
                  <a:ea typeface="微软雅黑" panose="020B0503020204020204" pitchFamily="34" charset="-122"/>
                </a:endParaRPr>
              </a:p>
              <a:p>
                <a:pPr algn="l" defTabSz="914309">
                  <a:defRPr/>
                </a:pPr>
                <a:r>
                  <a:rPr lang="en-US" altLang="zh-CN" sz="900" b="1" dirty="0">
                    <a:solidFill>
                      <a:schemeClr val="tx1"/>
                    </a:solidFill>
                    <a:latin typeface="微软雅黑" panose="020B0503020204020204" pitchFamily="34" charset="-122"/>
                    <a:ea typeface="微软雅黑" panose="020B0503020204020204" pitchFamily="34" charset="-122"/>
                  </a:rPr>
                  <a:t>7</a:t>
                </a:r>
                <a:r>
                  <a:rPr lang="zh-CN" altLang="en-US" sz="900" b="1" dirty="0">
                    <a:solidFill>
                      <a:schemeClr val="tx1"/>
                    </a:solidFill>
                    <a:latin typeface="微软雅黑" panose="020B0503020204020204" pitchFamily="34" charset="-122"/>
                    <a:ea typeface="微软雅黑" panose="020B0503020204020204" pitchFamily="34" charset="-122"/>
                  </a:rPr>
                  <a:t>、不可切除或转移性肝细胞癌 </a:t>
                </a:r>
                <a:r>
                  <a:rPr lang="en-US" altLang="zh-CN" sz="900" b="1" dirty="0">
                    <a:solidFill>
                      <a:srgbClr val="C00000"/>
                    </a:solidFill>
                    <a:latin typeface="微软雅黑" panose="020B0503020204020204" pitchFamily="34" charset="-122"/>
                    <a:ea typeface="微软雅黑" panose="020B0503020204020204" pitchFamily="34" charset="-122"/>
                  </a:rPr>
                  <a:t>(</a:t>
                </a:r>
                <a:r>
                  <a:rPr lang="zh-CN" altLang="en-US" sz="900" b="1" dirty="0">
                    <a:solidFill>
                      <a:srgbClr val="C00000"/>
                    </a:solidFill>
                    <a:latin typeface="微软雅黑" panose="020B0503020204020204" pitchFamily="34" charset="-122"/>
                    <a:ea typeface="微软雅黑" panose="020B0503020204020204" pitchFamily="34" charset="-122"/>
                  </a:rPr>
                  <a:t>本次申请新增</a:t>
                </a:r>
                <a:r>
                  <a:rPr lang="en-US" altLang="zh-CN" sz="900" b="1" dirty="0">
                    <a:solidFill>
                      <a:srgbClr val="C00000"/>
                    </a:solidFill>
                    <a:latin typeface="微软雅黑" panose="020B0503020204020204" pitchFamily="34" charset="-122"/>
                    <a:ea typeface="微软雅黑" panose="020B0503020204020204" pitchFamily="34" charset="-122"/>
                  </a:rPr>
                  <a:t>)</a:t>
                </a:r>
                <a:endParaRPr lang="en-US" altLang="zh-CN" sz="900" b="1" u="sng" dirty="0">
                  <a:solidFill>
                    <a:srgbClr val="C00000"/>
                  </a:solidFill>
                  <a:latin typeface="微软雅黑" panose="020B0503020204020204" pitchFamily="34" charset="-122"/>
                  <a:ea typeface="微软雅黑" panose="020B0503020204020204" pitchFamily="34" charset="-122"/>
                </a:endParaRPr>
              </a:p>
              <a:p>
                <a:pPr algn="l" defTabSz="914309">
                  <a:defRPr/>
                </a:pPr>
                <a:r>
                  <a:rPr lang="zh-CN" altLang="en-US" sz="900" u="sng" dirty="0">
                    <a:solidFill>
                      <a:schemeClr val="tx1"/>
                    </a:solidFill>
                    <a:latin typeface="微软雅黑" panose="020B0503020204020204" pitchFamily="34" charset="-122"/>
                    <a:ea typeface="微软雅黑" panose="020B0503020204020204" pitchFamily="34" charset="-122"/>
                  </a:rPr>
                  <a:t>贝伐珠单抗联合信迪利单抗，用于既往未接受过系统治疗的不可切除或转移性肝细胞癌的一线治疗。</a:t>
                </a:r>
                <a:endParaRPr lang="en-US" sz="900" b="1" u="sng"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16" name="Text Placeholder 3">
            <a:extLst>
              <a:ext uri="{FF2B5EF4-FFF2-40B4-BE49-F238E27FC236}">
                <a16:creationId xmlns:a16="http://schemas.microsoft.com/office/drawing/2014/main" id="{BBEAF1F4-C6B1-63E9-A069-92223841FFE9}"/>
              </a:ext>
            </a:extLst>
          </p:cNvPr>
          <p:cNvSpPr txBox="1">
            <a:spLocks/>
          </p:cNvSpPr>
          <p:nvPr/>
        </p:nvSpPr>
        <p:spPr>
          <a:xfrm>
            <a:off x="617443" y="3507854"/>
            <a:ext cx="615552" cy="193320"/>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用法用量</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7" name="Text Placeholder 3">
            <a:extLst>
              <a:ext uri="{FF2B5EF4-FFF2-40B4-BE49-F238E27FC236}">
                <a16:creationId xmlns:a16="http://schemas.microsoft.com/office/drawing/2014/main" id="{096C3126-2354-A0F6-1769-B7BC80CE1496}"/>
              </a:ext>
            </a:extLst>
          </p:cNvPr>
          <p:cNvSpPr txBox="1">
            <a:spLocks/>
          </p:cNvSpPr>
          <p:nvPr/>
        </p:nvSpPr>
        <p:spPr>
          <a:xfrm>
            <a:off x="617443" y="3739921"/>
            <a:ext cx="7987005" cy="124649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zh-CN" altLang="zh-CN" sz="900" b="1" dirty="0">
                <a:solidFill>
                  <a:schemeClr val="tx1"/>
                </a:solidFill>
                <a:latin typeface="微软雅黑" panose="020B0503020204020204" pitchFamily="34" charset="-122"/>
                <a:ea typeface="微软雅黑" panose="020B0503020204020204" pitchFamily="34" charset="-122"/>
              </a:rPr>
              <a:t>不可切除或转移性肝细胞癌（</a:t>
            </a:r>
            <a:r>
              <a:rPr lang="en-US" altLang="zh-CN" sz="900" b="1" dirty="0">
                <a:solidFill>
                  <a:schemeClr val="tx1"/>
                </a:solidFill>
                <a:latin typeface="微软雅黑" panose="020B0503020204020204" pitchFamily="34" charset="-122"/>
                <a:ea typeface="微软雅黑" panose="020B0503020204020204" pitchFamily="34" charset="-122"/>
              </a:rPr>
              <a:t>HCC</a:t>
            </a:r>
            <a:r>
              <a:rPr lang="zh-CN" altLang="zh-CN" sz="900" b="1" dirty="0">
                <a:solidFill>
                  <a:schemeClr val="tx1"/>
                </a:solidFill>
                <a:latin typeface="微软雅黑" panose="020B0503020204020204" pitchFamily="34" charset="-122"/>
                <a:ea typeface="微软雅黑" panose="020B0503020204020204" pitchFamily="34" charset="-122"/>
              </a:rPr>
              <a:t>）</a:t>
            </a:r>
          </a:p>
          <a:p>
            <a:pPr algn="l"/>
            <a:r>
              <a:rPr lang="zh-CN" altLang="zh-CN" sz="900" dirty="0">
                <a:solidFill>
                  <a:schemeClr val="tx1"/>
                </a:solidFill>
                <a:latin typeface="微软雅黑" panose="020B0503020204020204" pitchFamily="34" charset="-122"/>
                <a:ea typeface="微软雅黑" panose="020B0503020204020204" pitchFamily="34" charset="-122"/>
              </a:rPr>
              <a:t>贝伐珠单抗联合信迪利单抗给药时，信迪利单抗静脉输注的推荐剂量为：</a:t>
            </a:r>
            <a:r>
              <a:rPr lang="en-US" altLang="zh-CN" sz="900" dirty="0">
                <a:solidFill>
                  <a:schemeClr val="tx1"/>
                </a:solidFill>
                <a:latin typeface="微软雅黑" panose="020B0503020204020204" pitchFamily="34" charset="-122"/>
                <a:ea typeface="微软雅黑" panose="020B0503020204020204" pitchFamily="34" charset="-122"/>
              </a:rPr>
              <a:t>200mg,</a:t>
            </a:r>
            <a:r>
              <a:rPr lang="zh-CN" altLang="zh-CN" sz="900" dirty="0">
                <a:solidFill>
                  <a:schemeClr val="tx1"/>
                </a:solidFill>
                <a:latin typeface="微软雅黑" panose="020B0503020204020204" pitchFamily="34" charset="-122"/>
                <a:ea typeface="微软雅黑" panose="020B0503020204020204" pitchFamily="34" charset="-122"/>
              </a:rPr>
              <a:t>每</a:t>
            </a:r>
            <a:r>
              <a:rPr lang="en-US" altLang="zh-CN" sz="900" dirty="0">
                <a:solidFill>
                  <a:schemeClr val="tx1"/>
                </a:solidFill>
                <a:latin typeface="微软雅黑" panose="020B0503020204020204" pitchFamily="34" charset="-122"/>
                <a:ea typeface="微软雅黑" panose="020B0503020204020204" pitchFamily="34" charset="-122"/>
              </a:rPr>
              <a:t>3</a:t>
            </a:r>
            <a:r>
              <a:rPr lang="zh-CN" altLang="zh-CN" sz="900" dirty="0">
                <a:solidFill>
                  <a:schemeClr val="tx1"/>
                </a:solidFill>
                <a:latin typeface="微软雅黑" panose="020B0503020204020204" pitchFamily="34" charset="-122"/>
                <a:ea typeface="微软雅黑" panose="020B0503020204020204" pitchFamily="34" charset="-122"/>
              </a:rPr>
              <a:t>周给药一次，贝伐珠单抗静脉输注的推荐剂量为：</a:t>
            </a:r>
            <a:r>
              <a:rPr lang="en-US" altLang="zh-CN" sz="900" dirty="0">
                <a:solidFill>
                  <a:schemeClr val="tx1"/>
                </a:solidFill>
                <a:latin typeface="微软雅黑" panose="020B0503020204020204" pitchFamily="34" charset="-122"/>
                <a:ea typeface="微软雅黑" panose="020B0503020204020204" pitchFamily="34" charset="-122"/>
              </a:rPr>
              <a:t>15mg/kg</a:t>
            </a:r>
            <a:r>
              <a:rPr lang="zh-CN" altLang="zh-CN" sz="900" dirty="0">
                <a:solidFill>
                  <a:schemeClr val="tx1"/>
                </a:solidFill>
                <a:latin typeface="微软雅黑" panose="020B0503020204020204" pitchFamily="34" charset="-122"/>
                <a:ea typeface="微软雅黑" panose="020B0503020204020204" pitchFamily="34" charset="-122"/>
              </a:rPr>
              <a:t>体重，每</a:t>
            </a:r>
            <a:r>
              <a:rPr lang="en-US" altLang="zh-CN" sz="900" dirty="0">
                <a:solidFill>
                  <a:schemeClr val="tx1"/>
                </a:solidFill>
                <a:latin typeface="微软雅黑" panose="020B0503020204020204" pitchFamily="34" charset="-122"/>
                <a:ea typeface="微软雅黑" panose="020B0503020204020204" pitchFamily="34" charset="-122"/>
              </a:rPr>
              <a:t>3</a:t>
            </a:r>
            <a:r>
              <a:rPr lang="zh-CN" altLang="zh-CN" sz="900" dirty="0">
                <a:solidFill>
                  <a:schemeClr val="tx1"/>
                </a:solidFill>
                <a:latin typeface="微软雅黑" panose="020B0503020204020204" pitchFamily="34" charset="-122"/>
                <a:ea typeface="微软雅黑" panose="020B0503020204020204" pitchFamily="34" charset="-122"/>
              </a:rPr>
              <a:t>周给药一次。</a:t>
            </a:r>
            <a:endParaRPr lang="en-US" altLang="zh-CN" sz="900" dirty="0">
              <a:solidFill>
                <a:schemeClr val="tx1"/>
              </a:solidFill>
              <a:latin typeface="微软雅黑" panose="020B0503020204020204" pitchFamily="34" charset="-122"/>
              <a:ea typeface="微软雅黑" panose="020B0503020204020204" pitchFamily="34" charset="-122"/>
            </a:endParaRPr>
          </a:p>
          <a:p>
            <a:pPr algn="l"/>
            <a:r>
              <a:rPr lang="zh-CN" altLang="zh-CN" sz="900" b="1" dirty="0">
                <a:solidFill>
                  <a:schemeClr val="tx1"/>
                </a:solidFill>
                <a:latin typeface="微软雅黑" panose="020B0503020204020204" pitchFamily="34" charset="-122"/>
                <a:ea typeface="微软雅黑" panose="020B0503020204020204" pitchFamily="34" charset="-122"/>
              </a:rPr>
              <a:t>上皮性卵巢癌、输卵管癌或原发性腹膜癌（</a:t>
            </a:r>
            <a:r>
              <a:rPr lang="en-US" altLang="zh-CN" sz="900" b="1" dirty="0">
                <a:solidFill>
                  <a:schemeClr val="tx1"/>
                </a:solidFill>
                <a:latin typeface="微软雅黑" panose="020B0503020204020204" pitchFamily="34" charset="-122"/>
                <a:ea typeface="微软雅黑" panose="020B0503020204020204" pitchFamily="34" charset="-122"/>
              </a:rPr>
              <a:t>OC</a:t>
            </a:r>
            <a:r>
              <a:rPr lang="zh-CN" altLang="zh-CN" sz="900" b="1" dirty="0">
                <a:solidFill>
                  <a:schemeClr val="tx1"/>
                </a:solidFill>
                <a:latin typeface="微软雅黑" panose="020B0503020204020204" pitchFamily="34" charset="-122"/>
                <a:ea typeface="微软雅黑" panose="020B0503020204020204" pitchFamily="34" charset="-122"/>
              </a:rPr>
              <a:t>）</a:t>
            </a:r>
          </a:p>
          <a:p>
            <a:pPr algn="l"/>
            <a:r>
              <a:rPr lang="zh-CN" altLang="en-US" sz="900" dirty="0">
                <a:solidFill>
                  <a:schemeClr val="tx1"/>
                </a:solidFill>
                <a:latin typeface="微软雅黑" panose="020B0503020204020204" pitchFamily="34" charset="-122"/>
                <a:ea typeface="微软雅黑" panose="020B0503020204020204" pitchFamily="34" charset="-122"/>
              </a:rPr>
              <a:t>推荐</a:t>
            </a:r>
            <a:r>
              <a:rPr lang="zh-CN" altLang="zh-CN" sz="900" dirty="0">
                <a:solidFill>
                  <a:schemeClr val="tx1"/>
                </a:solidFill>
                <a:latin typeface="微软雅黑" panose="020B0503020204020204" pitchFamily="34" charset="-122"/>
                <a:ea typeface="微软雅黑" panose="020B0503020204020204" pitchFamily="34" charset="-122"/>
              </a:rPr>
              <a:t>剂量为</a:t>
            </a:r>
            <a:r>
              <a:rPr lang="en-US" altLang="zh-CN" sz="900" dirty="0">
                <a:solidFill>
                  <a:schemeClr val="tx1"/>
                </a:solidFill>
                <a:latin typeface="微软雅黑" panose="020B0503020204020204" pitchFamily="34" charset="-122"/>
                <a:ea typeface="微软雅黑" panose="020B0503020204020204" pitchFamily="34" charset="-122"/>
              </a:rPr>
              <a:t>15mg/kg</a:t>
            </a:r>
            <a:r>
              <a:rPr lang="zh-CN" altLang="zh-CN" sz="900" dirty="0">
                <a:solidFill>
                  <a:schemeClr val="tx1"/>
                </a:solidFill>
                <a:latin typeface="微软雅黑" panose="020B0503020204020204" pitchFamily="34" charset="-122"/>
                <a:ea typeface="微软雅黑" panose="020B0503020204020204" pitchFamily="34" charset="-122"/>
              </a:rPr>
              <a:t>每</a:t>
            </a:r>
            <a:r>
              <a:rPr lang="en-US" altLang="zh-CN" sz="900" dirty="0">
                <a:solidFill>
                  <a:schemeClr val="tx1"/>
                </a:solidFill>
                <a:latin typeface="微软雅黑" panose="020B0503020204020204" pitchFamily="34" charset="-122"/>
                <a:ea typeface="微软雅黑" panose="020B0503020204020204" pitchFamily="34" charset="-122"/>
              </a:rPr>
              <a:t>3</a:t>
            </a:r>
            <a:r>
              <a:rPr lang="zh-CN" altLang="zh-CN" sz="900" dirty="0">
                <a:solidFill>
                  <a:schemeClr val="tx1"/>
                </a:solidFill>
                <a:latin typeface="微软雅黑" panose="020B0503020204020204" pitchFamily="34" charset="-122"/>
                <a:ea typeface="微软雅黑" panose="020B0503020204020204" pitchFamily="34" charset="-122"/>
              </a:rPr>
              <a:t>周一次静脉注射，与卡铂和紫杉醇联用，最多治疗</a:t>
            </a:r>
            <a:r>
              <a:rPr lang="en-US" altLang="zh-CN" sz="900" dirty="0">
                <a:solidFill>
                  <a:schemeClr val="tx1"/>
                </a:solidFill>
                <a:latin typeface="微软雅黑" panose="020B0503020204020204" pitchFamily="34" charset="-122"/>
                <a:ea typeface="微软雅黑" panose="020B0503020204020204" pitchFamily="34" charset="-122"/>
              </a:rPr>
              <a:t>6</a:t>
            </a:r>
            <a:r>
              <a:rPr lang="zh-CN" altLang="zh-CN" sz="900" dirty="0">
                <a:solidFill>
                  <a:schemeClr val="tx1"/>
                </a:solidFill>
                <a:latin typeface="微软雅黑" panose="020B0503020204020204" pitchFamily="34" charset="-122"/>
                <a:ea typeface="微软雅黑" panose="020B0503020204020204" pitchFamily="34" charset="-122"/>
              </a:rPr>
              <a:t>个周期，之后为贝伐珠单抗</a:t>
            </a:r>
            <a:r>
              <a:rPr lang="en-US" altLang="zh-CN" sz="900" dirty="0">
                <a:solidFill>
                  <a:schemeClr val="tx1"/>
                </a:solidFill>
                <a:latin typeface="微软雅黑" panose="020B0503020204020204" pitchFamily="34" charset="-122"/>
                <a:ea typeface="微软雅黑" panose="020B0503020204020204" pitchFamily="34" charset="-122"/>
              </a:rPr>
              <a:t>15mg/kg</a:t>
            </a:r>
            <a:r>
              <a:rPr lang="zh-CN" altLang="zh-CN" sz="900" dirty="0">
                <a:solidFill>
                  <a:schemeClr val="tx1"/>
                </a:solidFill>
                <a:latin typeface="微软雅黑" panose="020B0503020204020204" pitchFamily="34" charset="-122"/>
                <a:ea typeface="微软雅黑" panose="020B0503020204020204" pitchFamily="34" charset="-122"/>
              </a:rPr>
              <a:t>每</a:t>
            </a:r>
            <a:r>
              <a:rPr lang="en-US" altLang="zh-CN" sz="900" dirty="0">
                <a:solidFill>
                  <a:schemeClr val="tx1"/>
                </a:solidFill>
                <a:latin typeface="微软雅黑" panose="020B0503020204020204" pitchFamily="34" charset="-122"/>
                <a:ea typeface="微软雅黑" panose="020B0503020204020204" pitchFamily="34" charset="-122"/>
              </a:rPr>
              <a:t>3</a:t>
            </a:r>
            <a:r>
              <a:rPr lang="zh-CN" altLang="zh-CN" sz="900" dirty="0">
                <a:solidFill>
                  <a:schemeClr val="tx1"/>
                </a:solidFill>
                <a:latin typeface="微软雅黑" panose="020B0503020204020204" pitchFamily="34" charset="-122"/>
                <a:ea typeface="微软雅黑" panose="020B0503020204020204" pitchFamily="34" charset="-122"/>
              </a:rPr>
              <a:t>周一次作为单药治疗，总共最多治疗</a:t>
            </a:r>
            <a:r>
              <a:rPr lang="en-US" altLang="zh-CN" sz="900" dirty="0">
                <a:solidFill>
                  <a:schemeClr val="tx1"/>
                </a:solidFill>
                <a:latin typeface="微软雅黑" panose="020B0503020204020204" pitchFamily="34" charset="-122"/>
                <a:ea typeface="微软雅黑" panose="020B0503020204020204" pitchFamily="34" charset="-122"/>
              </a:rPr>
              <a:t>22</a:t>
            </a:r>
            <a:r>
              <a:rPr lang="zh-CN" altLang="zh-CN" sz="900" dirty="0">
                <a:solidFill>
                  <a:schemeClr val="tx1"/>
                </a:solidFill>
                <a:latin typeface="微软雅黑" panose="020B0503020204020204" pitchFamily="34" charset="-122"/>
                <a:ea typeface="微软雅黑" panose="020B0503020204020204" pitchFamily="34" charset="-122"/>
              </a:rPr>
              <a:t>周期或直至疾病进展，以先发生者为准。</a:t>
            </a:r>
          </a:p>
          <a:p>
            <a:pPr algn="l"/>
            <a:r>
              <a:rPr lang="zh-CN" altLang="zh-CN" sz="900" b="1" dirty="0">
                <a:solidFill>
                  <a:schemeClr val="tx1"/>
                </a:solidFill>
                <a:latin typeface="微软雅黑" panose="020B0503020204020204" pitchFamily="34" charset="-122"/>
                <a:ea typeface="微软雅黑" panose="020B0503020204020204" pitchFamily="34" charset="-122"/>
              </a:rPr>
              <a:t>宫颈癌（</a:t>
            </a:r>
            <a:r>
              <a:rPr lang="en-US" altLang="zh-CN" sz="900" b="1" dirty="0">
                <a:solidFill>
                  <a:schemeClr val="tx1"/>
                </a:solidFill>
                <a:latin typeface="微软雅黑" panose="020B0503020204020204" pitchFamily="34" charset="-122"/>
                <a:ea typeface="微软雅黑" panose="020B0503020204020204" pitchFamily="34" charset="-122"/>
              </a:rPr>
              <a:t>CC</a:t>
            </a:r>
            <a:r>
              <a:rPr lang="zh-CN" altLang="zh-CN" sz="900" b="1" dirty="0">
                <a:solidFill>
                  <a:schemeClr val="tx1"/>
                </a:solidFill>
                <a:latin typeface="微软雅黑" panose="020B0503020204020204" pitchFamily="34" charset="-122"/>
                <a:ea typeface="微软雅黑" panose="020B0503020204020204" pitchFamily="34" charset="-122"/>
              </a:rPr>
              <a:t>）</a:t>
            </a:r>
          </a:p>
          <a:p>
            <a:pPr algn="l"/>
            <a:r>
              <a:rPr lang="zh-CN" altLang="zh-CN" sz="900" dirty="0">
                <a:solidFill>
                  <a:schemeClr val="tx1"/>
                </a:solidFill>
                <a:latin typeface="微软雅黑" panose="020B0503020204020204" pitchFamily="34" charset="-122"/>
                <a:ea typeface="微软雅黑" panose="020B0503020204020204" pitchFamily="34" charset="-122"/>
              </a:rPr>
              <a:t>贝伐珠单抗与下列一种化疗方案联合使用：紫杉醇和顺铂或紫杉醇和托泊替康。贝伐珠单抗的推荐用量为</a:t>
            </a:r>
            <a:r>
              <a:rPr lang="en-US" altLang="zh-CN" sz="900" dirty="0">
                <a:solidFill>
                  <a:schemeClr val="tx1"/>
                </a:solidFill>
                <a:latin typeface="微软雅黑" panose="020B0503020204020204" pitchFamily="34" charset="-122"/>
                <a:ea typeface="微软雅黑" panose="020B0503020204020204" pitchFamily="34" charset="-122"/>
              </a:rPr>
              <a:t>15mg/kg</a:t>
            </a:r>
            <a:r>
              <a:rPr lang="zh-CN" altLang="zh-CN" sz="900" dirty="0">
                <a:solidFill>
                  <a:schemeClr val="tx1"/>
                </a:solidFill>
                <a:latin typeface="微软雅黑" panose="020B0503020204020204" pitchFamily="34" charset="-122"/>
                <a:ea typeface="微软雅黑" panose="020B0503020204020204" pitchFamily="34" charset="-122"/>
              </a:rPr>
              <a:t>体重，每</a:t>
            </a:r>
            <a:r>
              <a:rPr lang="en-US" altLang="zh-CN" sz="900" dirty="0">
                <a:solidFill>
                  <a:schemeClr val="tx1"/>
                </a:solidFill>
                <a:latin typeface="微软雅黑" panose="020B0503020204020204" pitchFamily="34" charset="-122"/>
                <a:ea typeface="微软雅黑" panose="020B0503020204020204" pitchFamily="34" charset="-122"/>
              </a:rPr>
              <a:t>3</a:t>
            </a:r>
            <a:r>
              <a:rPr lang="zh-CN" altLang="zh-CN" sz="900" dirty="0">
                <a:solidFill>
                  <a:schemeClr val="tx1"/>
                </a:solidFill>
                <a:latin typeface="微软雅黑" panose="020B0503020204020204" pitchFamily="34" charset="-122"/>
                <a:ea typeface="微软雅黑" panose="020B0503020204020204" pitchFamily="34" charset="-122"/>
              </a:rPr>
              <a:t>周一次，静脉输注给药。</a:t>
            </a:r>
          </a:p>
          <a:p>
            <a:pPr algn="l"/>
            <a:r>
              <a:rPr lang="zh-CN" altLang="zh-CN" sz="900" dirty="0">
                <a:solidFill>
                  <a:schemeClr val="tx1"/>
                </a:solidFill>
                <a:latin typeface="微软雅黑" panose="020B0503020204020204" pitchFamily="34" charset="-122"/>
                <a:ea typeface="微软雅黑" panose="020B0503020204020204" pitchFamily="34" charset="-122"/>
              </a:rPr>
              <a:t>建议持续贝伐珠单抗的治疗直至出现疾病进展或不可耐受的毒性。</a:t>
            </a:r>
          </a:p>
        </p:txBody>
      </p:sp>
      <p:sp>
        <p:nvSpPr>
          <p:cNvPr id="18" name="文本框 17">
            <a:extLst>
              <a:ext uri="{FF2B5EF4-FFF2-40B4-BE49-F238E27FC236}">
                <a16:creationId xmlns:a16="http://schemas.microsoft.com/office/drawing/2014/main" id="{14D3FBC9-5384-A4F3-56C8-DC9C3C88B668}"/>
              </a:ext>
            </a:extLst>
          </p:cNvPr>
          <p:cNvSpPr txBox="1"/>
          <p:nvPr/>
        </p:nvSpPr>
        <p:spPr>
          <a:xfrm>
            <a:off x="5735617" y="4808837"/>
            <a:ext cx="3385308" cy="261610"/>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贝伐珠单抗</a:t>
            </a:r>
          </a:p>
        </p:txBody>
      </p:sp>
    </p:spTree>
    <p:extLst>
      <p:ext uri="{BB962C8B-B14F-4D97-AF65-F5344CB8AC3E}">
        <p14:creationId xmlns:p14="http://schemas.microsoft.com/office/powerpoint/2010/main" val="346617328"/>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97351" y="411510"/>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0240" y="915566"/>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8" name="Rectangle 81">
            <a:extLst>
              <a:ext uri="{FF2B5EF4-FFF2-40B4-BE49-F238E27FC236}">
                <a16:creationId xmlns:a16="http://schemas.microsoft.com/office/drawing/2014/main" id="{F4FB33BD-9E13-796F-E7D6-6BC609F68E35}"/>
              </a:ext>
            </a:extLst>
          </p:cNvPr>
          <p:cNvSpPr/>
          <p:nvPr/>
        </p:nvSpPr>
        <p:spPr>
          <a:xfrm>
            <a:off x="265820" y="1696318"/>
            <a:ext cx="136" cy="427040"/>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nvGrpSpPr>
          <p:cNvPr id="13" name="Group 64">
            <a:extLst>
              <a:ext uri="{FF2B5EF4-FFF2-40B4-BE49-F238E27FC236}">
                <a16:creationId xmlns:a16="http://schemas.microsoft.com/office/drawing/2014/main" id="{90857F02-4C29-B14C-BA53-CB3078190453}"/>
              </a:ext>
            </a:extLst>
          </p:cNvPr>
          <p:cNvGrpSpPr/>
          <p:nvPr/>
        </p:nvGrpSpPr>
        <p:grpSpPr>
          <a:xfrm>
            <a:off x="-69219" y="1284054"/>
            <a:ext cx="8738763" cy="3663960"/>
            <a:chOff x="4033795" y="1751019"/>
            <a:chExt cx="3826892" cy="3663959"/>
          </a:xfrm>
        </p:grpSpPr>
        <p:grpSp>
          <p:nvGrpSpPr>
            <p:cNvPr id="14" name="Group 29">
              <a:extLst>
                <a:ext uri="{FF2B5EF4-FFF2-40B4-BE49-F238E27FC236}">
                  <a16:creationId xmlns:a16="http://schemas.microsoft.com/office/drawing/2014/main" id="{6FBB67D9-8AD5-C351-E8CB-05197F210444}"/>
                </a:ext>
              </a:extLst>
            </p:cNvPr>
            <p:cNvGrpSpPr/>
            <p:nvPr/>
          </p:nvGrpSpPr>
          <p:grpSpPr>
            <a:xfrm>
              <a:off x="4300390" y="1751019"/>
              <a:ext cx="3560297" cy="3663959"/>
              <a:chOff x="744482" y="1617563"/>
              <a:chExt cx="1963781" cy="3663959"/>
            </a:xfrm>
          </p:grpSpPr>
          <p:sp>
            <p:nvSpPr>
              <p:cNvPr id="16" name="Text Placeholder 3">
                <a:extLst>
                  <a:ext uri="{FF2B5EF4-FFF2-40B4-BE49-F238E27FC236}">
                    <a16:creationId xmlns:a16="http://schemas.microsoft.com/office/drawing/2014/main" id="{151ADF1A-B5F0-6701-B491-1C9916269602}"/>
                  </a:ext>
                </a:extLst>
              </p:cNvPr>
              <p:cNvSpPr txBox="1">
                <a:spLocks/>
              </p:cNvSpPr>
              <p:nvPr/>
            </p:nvSpPr>
            <p:spPr>
              <a:xfrm>
                <a:off x="744482" y="1617563"/>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疾病基本情况</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7" name="Text Placeholder 3">
                <a:extLst>
                  <a:ext uri="{FF2B5EF4-FFF2-40B4-BE49-F238E27FC236}">
                    <a16:creationId xmlns:a16="http://schemas.microsoft.com/office/drawing/2014/main" id="{C5B274F1-BD5A-C8EF-117A-707D62B031F0}"/>
                  </a:ext>
                </a:extLst>
              </p:cNvPr>
              <p:cNvSpPr txBox="1">
                <a:spLocks/>
              </p:cNvSpPr>
              <p:nvPr/>
            </p:nvSpPr>
            <p:spPr>
              <a:xfrm>
                <a:off x="744482" y="1855970"/>
                <a:ext cx="1963781" cy="342555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zh-CN" sz="1000" b="1" dirty="0">
                    <a:solidFill>
                      <a:schemeClr val="tx1"/>
                    </a:solidFill>
                    <a:latin typeface="微软雅黑" panose="020B0503020204020204" pitchFamily="34" charset="-122"/>
                    <a:ea typeface="微软雅黑" panose="020B0503020204020204" pitchFamily="34" charset="-122"/>
                  </a:rPr>
                  <a:t>不可切除或转移性肝细胞癌</a:t>
                </a:r>
                <a:r>
                  <a:rPr lang="zh-CN" altLang="en-US" sz="1000" b="1" dirty="0">
                    <a:solidFill>
                      <a:schemeClr val="tx1"/>
                    </a:solidFill>
                    <a:latin typeface="微软雅黑" panose="020B0503020204020204" pitchFamily="34" charset="-122"/>
                    <a:ea typeface="微软雅黑" panose="020B0503020204020204" pitchFamily="34" charset="-122"/>
                  </a:rPr>
                  <a:t>：</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1</a:t>
                </a:r>
                <a:r>
                  <a:rPr lang="zh-CN" altLang="en-US" sz="1000" b="1" dirty="0">
                    <a:solidFill>
                      <a:schemeClr val="tx1"/>
                    </a:solidFill>
                    <a:latin typeface="微软雅黑" panose="020B0503020204020204" pitchFamily="34" charset="-122"/>
                    <a:ea typeface="微软雅黑" panose="020B0503020204020204" pitchFamily="34" charset="-122"/>
                  </a:rPr>
                  <a:t>、疾病基本情况：</a:t>
                </a:r>
                <a:r>
                  <a:rPr lang="en-US" altLang="zh-CN" sz="1000" dirty="0">
                    <a:solidFill>
                      <a:schemeClr val="tx1"/>
                    </a:solidFill>
                    <a:latin typeface="微软雅黑" panose="020B0503020204020204" pitchFamily="34" charset="-122"/>
                    <a:ea typeface="微软雅黑" panose="020B0503020204020204" pitchFamily="34" charset="-122"/>
                  </a:rPr>
                  <a:t>2020</a:t>
                </a:r>
                <a:r>
                  <a:rPr lang="zh-CN" altLang="en-US" sz="1000" dirty="0">
                    <a:solidFill>
                      <a:schemeClr val="tx1"/>
                    </a:solidFill>
                    <a:latin typeface="微软雅黑" panose="020B0503020204020204" pitchFamily="34" charset="-122"/>
                    <a:ea typeface="微软雅黑" panose="020B0503020204020204" pitchFamily="34" charset="-122"/>
                  </a:rPr>
                  <a:t>年全球肝癌新发病例约为</a:t>
                </a:r>
                <a:r>
                  <a:rPr lang="en-US" altLang="zh-CN" sz="1000" dirty="0">
                    <a:solidFill>
                      <a:schemeClr val="tx1"/>
                    </a:solidFill>
                    <a:latin typeface="微软雅黑" panose="020B0503020204020204" pitchFamily="34" charset="-122"/>
                    <a:ea typeface="微软雅黑" panose="020B0503020204020204" pitchFamily="34" charset="-122"/>
                  </a:rPr>
                  <a:t>90.6</a:t>
                </a:r>
                <a:r>
                  <a:rPr lang="zh-CN" altLang="en-US" sz="1000" dirty="0">
                    <a:solidFill>
                      <a:schemeClr val="tx1"/>
                    </a:solidFill>
                    <a:latin typeface="微软雅黑" panose="020B0503020204020204" pitchFamily="34" charset="-122"/>
                    <a:ea typeface="微软雅黑" panose="020B0503020204020204" pitchFamily="34" charset="-122"/>
                  </a:rPr>
                  <a:t>万，在所有癌症中排名第六。死亡病例约为</a:t>
                </a:r>
                <a:r>
                  <a:rPr lang="en-US" altLang="zh-CN" sz="1000" dirty="0">
                    <a:solidFill>
                      <a:schemeClr val="tx1"/>
                    </a:solidFill>
                    <a:latin typeface="微软雅黑" panose="020B0503020204020204" pitchFamily="34" charset="-122"/>
                    <a:ea typeface="微软雅黑" panose="020B0503020204020204" pitchFamily="34" charset="-122"/>
                  </a:rPr>
                  <a:t>83</a:t>
                </a:r>
                <a:r>
                  <a:rPr lang="zh-CN" altLang="en-US" sz="1000" dirty="0">
                    <a:solidFill>
                      <a:schemeClr val="tx1"/>
                    </a:solidFill>
                    <a:latin typeface="微软雅黑" panose="020B0503020204020204" pitchFamily="34" charset="-122"/>
                    <a:ea typeface="微软雅黑" panose="020B0503020204020204" pitchFamily="34" charset="-122"/>
                  </a:rPr>
                  <a:t>万，在所有癌症中排名第三。</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2</a:t>
                </a:r>
                <a:r>
                  <a:rPr lang="zh-CN" altLang="en-US" sz="1000" b="1" dirty="0">
                    <a:solidFill>
                      <a:schemeClr val="tx1"/>
                    </a:solidFill>
                    <a:latin typeface="微软雅黑" panose="020B0503020204020204" pitchFamily="34" charset="-122"/>
                    <a:ea typeface="微软雅黑" panose="020B0503020204020204" pitchFamily="34" charset="-122"/>
                  </a:rPr>
                  <a:t>、未满足的治疗需求： </a:t>
                </a:r>
                <a:r>
                  <a:rPr lang="zh-CN" altLang="en-US" sz="1000" dirty="0">
                    <a:solidFill>
                      <a:schemeClr val="tx1"/>
                    </a:solidFill>
                    <a:latin typeface="微软雅黑" panose="020B0503020204020204" pitchFamily="34" charset="-122"/>
                    <a:ea typeface="微软雅黑" panose="020B0503020204020204" pitchFamily="34" charset="-122"/>
                  </a:rPr>
                  <a:t>肝癌的预后很差，发病率与死亡率之比达到</a:t>
                </a:r>
                <a:r>
                  <a:rPr lang="en-US" altLang="zh-CN" sz="1000" dirty="0">
                    <a:solidFill>
                      <a:schemeClr val="tx1"/>
                    </a:solidFill>
                    <a:latin typeface="微软雅黑" panose="020B0503020204020204" pitchFamily="34" charset="-122"/>
                    <a:ea typeface="微软雅黑" panose="020B0503020204020204" pitchFamily="34" charset="-122"/>
                  </a:rPr>
                  <a:t>1</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0.9</a:t>
                </a:r>
                <a:r>
                  <a:rPr lang="zh-CN" altLang="en-US" sz="1000" dirty="0">
                    <a:solidFill>
                      <a:schemeClr val="tx1"/>
                    </a:solidFill>
                    <a:latin typeface="微软雅黑" panose="020B0503020204020204" pitchFamily="34" charset="-122"/>
                    <a:ea typeface="微软雅黑" panose="020B0503020204020204" pitchFamily="34" charset="-122"/>
                  </a:rPr>
                  <a:t>，在我国肝癌的</a:t>
                </a:r>
                <a:r>
                  <a:rPr lang="en-US" altLang="zh-CN" sz="1000" dirty="0">
                    <a:solidFill>
                      <a:schemeClr val="tx1"/>
                    </a:solidFill>
                    <a:latin typeface="微软雅黑" panose="020B0503020204020204" pitchFamily="34" charset="-122"/>
                    <a:ea typeface="微软雅黑" panose="020B0503020204020204" pitchFamily="34" charset="-122"/>
                  </a:rPr>
                  <a:t>5</a:t>
                </a:r>
                <a:r>
                  <a:rPr lang="zh-CN" altLang="en-US" sz="1000" dirty="0">
                    <a:solidFill>
                      <a:schemeClr val="tx1"/>
                    </a:solidFill>
                    <a:latin typeface="微软雅黑" panose="020B0503020204020204" pitchFamily="34" charset="-122"/>
                    <a:ea typeface="微软雅黑" panose="020B0503020204020204" pitchFamily="34" charset="-122"/>
                  </a:rPr>
                  <a:t>年生存率约为</a:t>
                </a:r>
                <a:r>
                  <a:rPr lang="en-US" altLang="zh-CN" sz="1000" dirty="0">
                    <a:solidFill>
                      <a:schemeClr val="tx1"/>
                    </a:solidFill>
                    <a:latin typeface="微软雅黑" panose="020B0503020204020204" pitchFamily="34" charset="-122"/>
                    <a:ea typeface="微软雅黑" panose="020B0503020204020204" pitchFamily="34" charset="-122"/>
                  </a:rPr>
                  <a:t>12%</a:t>
                </a:r>
                <a:r>
                  <a:rPr lang="zh-CN" altLang="en-US" sz="1000" dirty="0">
                    <a:solidFill>
                      <a:schemeClr val="tx1"/>
                    </a:solidFill>
                    <a:latin typeface="微软雅黑" panose="020B0503020204020204" pitchFamily="34" charset="-122"/>
                    <a:ea typeface="微软雅黑" panose="020B0503020204020204" pitchFamily="34" charset="-122"/>
                  </a:rPr>
                  <a:t>。严重威胁我国人民的生命健康。</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3</a:t>
                </a:r>
                <a:r>
                  <a:rPr lang="zh-CN" altLang="en-US" sz="1000" b="1" dirty="0">
                    <a:solidFill>
                      <a:schemeClr val="tx1"/>
                    </a:solidFill>
                    <a:latin typeface="微软雅黑" panose="020B0503020204020204" pitchFamily="34" charset="-122"/>
                    <a:ea typeface="微软雅黑" panose="020B0503020204020204" pitchFamily="34" charset="-122"/>
                  </a:rPr>
                  <a:t>、大陆地区发病率：</a:t>
                </a:r>
                <a:r>
                  <a:rPr lang="en-US" altLang="zh-CN" sz="1000" dirty="0">
                    <a:solidFill>
                      <a:schemeClr val="tx1"/>
                    </a:solidFill>
                    <a:latin typeface="微软雅黑" panose="020B0503020204020204" pitchFamily="34" charset="-122"/>
                    <a:ea typeface="微软雅黑" panose="020B0503020204020204" pitchFamily="34" charset="-122"/>
                  </a:rPr>
                  <a:t>24.3/10</a:t>
                </a:r>
                <a:r>
                  <a:rPr lang="zh-CN" altLang="en-US" sz="1000" dirty="0">
                    <a:solidFill>
                      <a:schemeClr val="tx1"/>
                    </a:solidFill>
                    <a:latin typeface="微软雅黑" panose="020B0503020204020204" pitchFamily="34" charset="-122"/>
                    <a:ea typeface="微软雅黑" panose="020B0503020204020204" pitchFamily="34" charset="-122"/>
                  </a:rPr>
                  <a:t>万，</a:t>
                </a:r>
                <a:r>
                  <a:rPr lang="zh-CN" altLang="en-US" sz="1000" b="1" dirty="0">
                    <a:solidFill>
                      <a:schemeClr val="tx1"/>
                    </a:solidFill>
                    <a:latin typeface="微软雅黑" panose="020B0503020204020204" pitchFamily="34" charset="-122"/>
                    <a:ea typeface="微软雅黑" panose="020B0503020204020204" pitchFamily="34" charset="-122"/>
                  </a:rPr>
                  <a:t>本适应症适用患者数</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77996</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altLang="zh-CN" sz="1000" b="1"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zh-CN" altLang="zh-CN" sz="1000" b="1" dirty="0">
                    <a:solidFill>
                      <a:schemeClr val="tx1"/>
                    </a:solidFill>
                    <a:latin typeface="微软雅黑" panose="020B0503020204020204" pitchFamily="34" charset="-122"/>
                    <a:ea typeface="微软雅黑" panose="020B0503020204020204" pitchFamily="34" charset="-122"/>
                  </a:rPr>
                  <a:t>上皮性卵巢癌、输卵管癌或原发性腹膜癌</a:t>
                </a:r>
                <a:r>
                  <a:rPr lang="zh-CN" altLang="en-US" sz="1000" b="1" dirty="0">
                    <a:solidFill>
                      <a:schemeClr val="tx1"/>
                    </a:solidFill>
                    <a:latin typeface="微软雅黑" panose="020B0503020204020204" pitchFamily="34" charset="-122"/>
                    <a:ea typeface="微软雅黑" panose="020B0503020204020204" pitchFamily="34" charset="-122"/>
                  </a:rPr>
                  <a:t>：</a:t>
                </a:r>
                <a:endParaRPr lang="en-US" altLang="zh-CN" sz="1000" b="1"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1</a:t>
                </a:r>
                <a:r>
                  <a:rPr lang="zh-CN" altLang="en-US" sz="1000" b="1" dirty="0">
                    <a:solidFill>
                      <a:schemeClr val="tx1"/>
                    </a:solidFill>
                    <a:latin typeface="微软雅黑" panose="020B0503020204020204" pitchFamily="34" charset="-122"/>
                    <a:ea typeface="微软雅黑" panose="020B0503020204020204" pitchFamily="34" charset="-122"/>
                  </a:rPr>
                  <a:t>、疾病基本情况：</a:t>
                </a:r>
                <a:r>
                  <a:rPr lang="zh-CN" altLang="en-US" sz="1000" dirty="0">
                    <a:solidFill>
                      <a:schemeClr val="tx1"/>
                    </a:solidFill>
                    <a:latin typeface="微软雅黑" panose="020B0503020204020204" pitchFamily="34" charset="-122"/>
                    <a:ea typeface="微软雅黑" panose="020B0503020204020204" pitchFamily="34" charset="-122"/>
                  </a:rPr>
                  <a:t>年发病率居女性生殖系统肿瘤第</a:t>
                </a:r>
                <a:r>
                  <a:rPr lang="en-US" altLang="zh-CN" sz="1000" dirty="0">
                    <a:solidFill>
                      <a:schemeClr val="tx1"/>
                    </a:solidFill>
                    <a:latin typeface="微软雅黑" panose="020B0503020204020204" pitchFamily="34" charset="-122"/>
                    <a:ea typeface="微软雅黑" panose="020B0503020204020204" pitchFamily="34" charset="-122"/>
                  </a:rPr>
                  <a:t>3</a:t>
                </a:r>
                <a:r>
                  <a:rPr lang="zh-CN" altLang="en-US" sz="1000" dirty="0">
                    <a:solidFill>
                      <a:schemeClr val="tx1"/>
                    </a:solidFill>
                    <a:latin typeface="微软雅黑" panose="020B0503020204020204" pitchFamily="34" charset="-122"/>
                    <a:ea typeface="微软雅黑" panose="020B0503020204020204" pitchFamily="34" charset="-122"/>
                  </a:rPr>
                  <a:t>位，而病死率位于女性生殖道恶性肿瘤之首。</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2</a:t>
                </a:r>
                <a:r>
                  <a:rPr lang="zh-CN" altLang="en-US" sz="1000" b="1" dirty="0">
                    <a:solidFill>
                      <a:schemeClr val="tx1"/>
                    </a:solidFill>
                    <a:latin typeface="微软雅黑" panose="020B0503020204020204" pitchFamily="34" charset="-122"/>
                    <a:ea typeface="微软雅黑" panose="020B0503020204020204" pitchFamily="34" charset="-122"/>
                  </a:rPr>
                  <a:t>、未满足的治疗需求：</a:t>
                </a:r>
                <a:r>
                  <a:rPr lang="zh-CN" altLang="en-US" sz="1000" dirty="0">
                    <a:solidFill>
                      <a:schemeClr val="tx1"/>
                    </a:solidFill>
                    <a:latin typeface="微软雅黑" panose="020B0503020204020204" pitchFamily="34" charset="-122"/>
                    <a:ea typeface="微软雅黑" panose="020B0503020204020204" pitchFamily="34" charset="-122"/>
                  </a:rPr>
                  <a:t>发病隐匿，且因缺乏有效筛查及早期诊断措施，约</a:t>
                </a:r>
                <a:r>
                  <a:rPr lang="en-US" altLang="zh-CN" sz="1000" dirty="0">
                    <a:solidFill>
                      <a:schemeClr val="tx1"/>
                    </a:solidFill>
                    <a:latin typeface="微软雅黑" panose="020B0503020204020204" pitchFamily="34" charset="-122"/>
                    <a:ea typeface="微软雅黑" panose="020B0503020204020204" pitchFamily="34" charset="-122"/>
                  </a:rPr>
                  <a:t>70</a:t>
                </a:r>
                <a:r>
                  <a:rPr lang="zh-CN" altLang="en-US" sz="1000" dirty="0">
                    <a:solidFill>
                      <a:schemeClr val="tx1"/>
                    </a:solidFill>
                    <a:latin typeface="微软雅黑" panose="020B0503020204020204" pitchFamily="34" charset="-122"/>
                    <a:ea typeface="微软雅黑" panose="020B0503020204020204" pitchFamily="34" charset="-122"/>
                  </a:rPr>
                  <a:t>％的卵巢癌患者在确诊时已属晚期，存在肿瘤的广泛播散和转移，</a:t>
                </a:r>
                <a:r>
                  <a:rPr lang="en-US" altLang="zh-CN" sz="1000" dirty="0">
                    <a:solidFill>
                      <a:schemeClr val="tx1"/>
                    </a:solidFill>
                    <a:latin typeface="微软雅黑" panose="020B0503020204020204" pitchFamily="34" charset="-122"/>
                    <a:ea typeface="微软雅黑" panose="020B0503020204020204" pitchFamily="34" charset="-122"/>
                  </a:rPr>
                  <a:t>5</a:t>
                </a:r>
                <a:r>
                  <a:rPr lang="zh-CN" altLang="en-US" sz="1000" dirty="0">
                    <a:solidFill>
                      <a:schemeClr val="tx1"/>
                    </a:solidFill>
                    <a:latin typeface="微软雅黑" panose="020B0503020204020204" pitchFamily="34" charset="-122"/>
                    <a:ea typeface="微软雅黑" panose="020B0503020204020204" pitchFamily="34" charset="-122"/>
                  </a:rPr>
                  <a:t>年生存率仅为</a:t>
                </a:r>
                <a:r>
                  <a:rPr lang="en-US" altLang="zh-CN" sz="1000" dirty="0">
                    <a:solidFill>
                      <a:schemeClr val="tx1"/>
                    </a:solidFill>
                    <a:latin typeface="微软雅黑" panose="020B0503020204020204" pitchFamily="34" charset="-122"/>
                    <a:ea typeface="微软雅黑" panose="020B0503020204020204" pitchFamily="34" charset="-122"/>
                  </a:rPr>
                  <a:t>30-40</a:t>
                </a:r>
                <a:r>
                  <a:rPr lang="zh-CN" altLang="en-US" sz="1000" dirty="0">
                    <a:solidFill>
                      <a:schemeClr val="tx1"/>
                    </a:solidFill>
                    <a:latin typeface="微软雅黑" panose="020B0503020204020204" pitchFamily="34" charset="-122"/>
                    <a:ea typeface="微软雅黑" panose="020B0503020204020204" pitchFamily="34" charset="-122"/>
                  </a:rPr>
                  <a:t>％左右。贝伐珠单抗用于卵巢癌患者初始治疗，可显著延长患者的无进展生存期 。</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3</a:t>
                </a:r>
                <a:r>
                  <a:rPr lang="zh-CN" altLang="en-US" sz="1000" b="1" dirty="0">
                    <a:solidFill>
                      <a:schemeClr val="tx1"/>
                    </a:solidFill>
                    <a:latin typeface="微软雅黑" panose="020B0503020204020204" pitchFamily="34" charset="-122"/>
                    <a:ea typeface="微软雅黑" panose="020B0503020204020204" pitchFamily="34" charset="-122"/>
                  </a:rPr>
                  <a:t>、大陆地区发病率：</a:t>
                </a:r>
                <a:r>
                  <a:rPr lang="en-US" altLang="zh-CN" sz="1000" dirty="0">
                    <a:solidFill>
                      <a:schemeClr val="tx1"/>
                    </a:solidFill>
                    <a:latin typeface="微软雅黑" panose="020B0503020204020204" pitchFamily="34" charset="-122"/>
                    <a:ea typeface="微软雅黑" panose="020B0503020204020204" pitchFamily="34" charset="-122"/>
                  </a:rPr>
                  <a:t>4/10</a:t>
                </a:r>
                <a:r>
                  <a:rPr lang="zh-CN" altLang="en-US" sz="1000" dirty="0">
                    <a:solidFill>
                      <a:schemeClr val="tx1"/>
                    </a:solidFill>
                    <a:latin typeface="微软雅黑" panose="020B0503020204020204" pitchFamily="34" charset="-122"/>
                    <a:ea typeface="微软雅黑" panose="020B0503020204020204" pitchFamily="34" charset="-122"/>
                  </a:rPr>
                  <a:t>万，</a:t>
                </a:r>
                <a:r>
                  <a:rPr lang="zh-CN" altLang="en-US" sz="1000" b="1" dirty="0">
                    <a:solidFill>
                      <a:schemeClr val="tx1"/>
                    </a:solidFill>
                    <a:latin typeface="微软雅黑" panose="020B0503020204020204" pitchFamily="34" charset="-122"/>
                    <a:ea typeface="微软雅黑" panose="020B0503020204020204" pitchFamily="34" charset="-122"/>
                  </a:rPr>
                  <a:t>本适应症适用患者数</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32943 </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altLang="zh-CN" sz="1000" b="1"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zh-CN" altLang="en-US" sz="1050" b="1" dirty="0">
                    <a:solidFill>
                      <a:schemeClr val="tx1"/>
                    </a:solidFill>
                    <a:latin typeface="微软雅黑" panose="020B0503020204020204" pitchFamily="34" charset="-122"/>
                    <a:ea typeface="微软雅黑" panose="020B0503020204020204" pitchFamily="34" charset="-122"/>
                  </a:rPr>
                  <a:t>宫颈癌：</a:t>
                </a:r>
                <a:endParaRPr lang="en-US" altLang="zh-CN" sz="1050" b="1"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1</a:t>
                </a:r>
                <a:r>
                  <a:rPr lang="zh-CN" altLang="en-US" sz="1000" b="1" dirty="0">
                    <a:solidFill>
                      <a:schemeClr val="tx1"/>
                    </a:solidFill>
                    <a:latin typeface="微软雅黑" panose="020B0503020204020204" pitchFamily="34" charset="-122"/>
                    <a:ea typeface="微软雅黑" panose="020B0503020204020204" pitchFamily="34" charset="-122"/>
                  </a:rPr>
                  <a:t>、疾病基本情况：</a:t>
                </a:r>
                <a:r>
                  <a:rPr lang="zh-CN" altLang="en-US" sz="1000" dirty="0">
                    <a:solidFill>
                      <a:schemeClr val="tx1"/>
                    </a:solidFill>
                    <a:latin typeface="微软雅黑" panose="020B0503020204020204" pitchFamily="34" charset="-122"/>
                    <a:ea typeface="微软雅黑" panose="020B0503020204020204" pitchFamily="34" charset="-122"/>
                  </a:rPr>
                  <a:t>宫颈癌是常见的妇科恶性肿瘤之一，发病率在我国女性恶性肿瘤中居第二位，仅次于乳腺癌之后。</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2</a:t>
                </a:r>
                <a:r>
                  <a:rPr lang="zh-CN" altLang="en-US" sz="1000" b="1" dirty="0">
                    <a:solidFill>
                      <a:schemeClr val="tx1"/>
                    </a:solidFill>
                    <a:latin typeface="微软雅黑" panose="020B0503020204020204" pitchFamily="34" charset="-122"/>
                    <a:ea typeface="微软雅黑" panose="020B0503020204020204" pitchFamily="34" charset="-122"/>
                  </a:rPr>
                  <a:t>、未满足的治疗需求：</a:t>
                </a:r>
                <a:r>
                  <a:rPr lang="zh-CN" altLang="en-US" sz="1000" dirty="0">
                    <a:solidFill>
                      <a:schemeClr val="tx1"/>
                    </a:solidFill>
                    <a:latin typeface="微软雅黑" panose="020B0503020204020204" pitchFamily="34" charset="-122"/>
                    <a:ea typeface="微软雅黑" panose="020B0503020204020204" pitchFamily="34" charset="-122"/>
                  </a:rPr>
                  <a:t>对于患有转移性肿瘤及和铂类化疗后有肿瘤持续性或复发可能的患者，目前治疗的选择性仍非常有限。与单纯化疗相比，贝伐单抗联合化疗药物可提升总体存活率。</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en-US" altLang="zh-CN" sz="1000" b="1" dirty="0">
                    <a:solidFill>
                      <a:schemeClr val="tx1"/>
                    </a:solidFill>
                    <a:latin typeface="微软雅黑" panose="020B0503020204020204" pitchFamily="34" charset="-122"/>
                    <a:ea typeface="微软雅黑" panose="020B0503020204020204" pitchFamily="34" charset="-122"/>
                  </a:rPr>
                  <a:t>3</a:t>
                </a:r>
                <a:r>
                  <a:rPr lang="zh-CN" altLang="en-US" sz="1000" b="1" dirty="0">
                    <a:solidFill>
                      <a:schemeClr val="tx1"/>
                    </a:solidFill>
                    <a:latin typeface="微软雅黑" panose="020B0503020204020204" pitchFamily="34" charset="-122"/>
                    <a:ea typeface="微软雅黑" panose="020B0503020204020204" pitchFamily="34" charset="-122"/>
                  </a:rPr>
                  <a:t>、大陆地区发病率：</a:t>
                </a:r>
                <a:r>
                  <a:rPr lang="en-US" altLang="zh-CN" sz="1000" dirty="0">
                    <a:solidFill>
                      <a:schemeClr val="tx1"/>
                    </a:solidFill>
                    <a:latin typeface="微软雅黑" panose="020B0503020204020204" pitchFamily="34" charset="-122"/>
                    <a:ea typeface="微软雅黑" panose="020B0503020204020204" pitchFamily="34" charset="-122"/>
                  </a:rPr>
                  <a:t>7.7/10</a:t>
                </a:r>
                <a:r>
                  <a:rPr lang="zh-CN" altLang="en-US" sz="1000" dirty="0">
                    <a:solidFill>
                      <a:schemeClr val="tx1"/>
                    </a:solidFill>
                    <a:latin typeface="微软雅黑" panose="020B0503020204020204" pitchFamily="34" charset="-122"/>
                    <a:ea typeface="微软雅黑" panose="020B0503020204020204" pitchFamily="34" charset="-122"/>
                  </a:rPr>
                  <a:t>万，</a:t>
                </a:r>
                <a:r>
                  <a:rPr lang="zh-CN" altLang="en-US" sz="1000" b="1" dirty="0">
                    <a:solidFill>
                      <a:schemeClr val="tx1"/>
                    </a:solidFill>
                    <a:latin typeface="微软雅黑" panose="020B0503020204020204" pitchFamily="34" charset="-122"/>
                    <a:ea typeface="微软雅黑" panose="020B0503020204020204" pitchFamily="34" charset="-122"/>
                  </a:rPr>
                  <a:t>本适应症适用患者数</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17442</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15"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18" name="文本框 17">
            <a:extLst>
              <a:ext uri="{FF2B5EF4-FFF2-40B4-BE49-F238E27FC236}">
                <a16:creationId xmlns:a16="http://schemas.microsoft.com/office/drawing/2014/main" id="{89EEF741-D80B-252A-D7B5-E8B58F3BF244}"/>
              </a:ext>
            </a:extLst>
          </p:cNvPr>
          <p:cNvSpPr txBox="1"/>
          <p:nvPr/>
        </p:nvSpPr>
        <p:spPr>
          <a:xfrm>
            <a:off x="5735617" y="4808837"/>
            <a:ext cx="3385308" cy="246221"/>
          </a:xfrm>
          <a:prstGeom prst="rect">
            <a:avLst/>
          </a:prstGeom>
          <a:noFill/>
        </p:spPr>
        <p:txBody>
          <a:bodyPr wrap="square" rtlCol="0">
            <a:spAutoFit/>
          </a:bodyPr>
          <a:lstStyle/>
          <a:p>
            <a:pPr algn="ctr"/>
            <a:r>
              <a:rPr lang="zh-CN" altLang="en-US" sz="1000" b="1" dirty="0">
                <a:solidFill>
                  <a:srgbClr val="0070C0"/>
                </a:solidFill>
                <a:latin typeface="微软雅黑" panose="020B0503020204020204" pitchFamily="34" charset="-122"/>
                <a:ea typeface="微软雅黑" panose="020B0503020204020204" pitchFamily="34" charset="-122"/>
              </a:rPr>
              <a:t>信达生物制药（苏州）有限公司 </a:t>
            </a:r>
            <a:r>
              <a:rPr lang="en-US" altLang="zh-CN" sz="1000" b="1" dirty="0">
                <a:solidFill>
                  <a:srgbClr val="0070C0"/>
                </a:solidFill>
                <a:latin typeface="微软雅黑" panose="020B0503020204020204" pitchFamily="34" charset="-122"/>
                <a:ea typeface="微软雅黑" panose="020B0503020204020204" pitchFamily="34" charset="-122"/>
              </a:rPr>
              <a:t>| </a:t>
            </a:r>
            <a:r>
              <a:rPr lang="zh-CN" altLang="en-US" sz="1000" b="1" dirty="0">
                <a:solidFill>
                  <a:srgbClr val="0070C0"/>
                </a:solidFill>
                <a:latin typeface="微软雅黑" panose="020B0503020204020204" pitchFamily="34" charset="-122"/>
                <a:ea typeface="微软雅黑" panose="020B0503020204020204" pitchFamily="34" charset="-122"/>
              </a:rPr>
              <a:t>贝伐珠单抗</a:t>
            </a:r>
          </a:p>
        </p:txBody>
      </p:sp>
    </p:spTree>
    <p:extLst>
      <p:ext uri="{BB962C8B-B14F-4D97-AF65-F5344CB8AC3E}">
        <p14:creationId xmlns:p14="http://schemas.microsoft.com/office/powerpoint/2010/main" val="1515347374"/>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07704" y="4701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安全性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02</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8" y="1362895"/>
            <a:ext cx="7812283" cy="1503856"/>
            <a:chOff x="4033795" y="1853636"/>
            <a:chExt cx="3724011" cy="1503853"/>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84880" y="1853636"/>
              <a:ext cx="3372926" cy="1503853"/>
              <a:chOff x="791083" y="1720180"/>
              <a:chExt cx="1860430" cy="1503853"/>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不良反应情况</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1083" y="1992930"/>
                <a:ext cx="1860430" cy="123110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l" defTabSz="914309">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信达生物研发的贝伐珠单抗（达攸同</a:t>
                </a:r>
                <a:r>
                  <a:rPr lang="en-US" altLang="zh-CN" sz="1000" baseline="30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），是上海罗氏公司研发的贝伐珠单抗注射液（原研药，安维汀</a:t>
                </a:r>
                <a:r>
                  <a:rPr lang="en-US" altLang="zh-CN" sz="1000" baseline="30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）的生物类似药。不良反应类型和发生率与原研药相当。严重程度和发生率，没有明显高于原研药。</a:t>
                </a:r>
                <a:endParaRPr lang="en-US" altLang="zh-CN" sz="1000" dirty="0">
                  <a:solidFill>
                    <a:schemeClr val="tx1"/>
                  </a:solidFill>
                  <a:latin typeface="微软雅黑" panose="020B0503020204020204" pitchFamily="34" charset="-122"/>
                  <a:ea typeface="微软雅黑" panose="020B0503020204020204" pitchFamily="34" charset="-122"/>
                </a:endParaRPr>
              </a:p>
              <a:p>
                <a:pPr marL="171450" indent="-171450" algn="l" defTabSz="914309">
                  <a:buFont typeface="Arial" panose="020B0604020202020204" pitchFamily="34" charset="0"/>
                  <a:buChar char="•"/>
                  <a:defRPr/>
                </a:pPr>
                <a:endParaRPr lang="en-US" altLang="zh-CN" sz="1000" dirty="0">
                  <a:solidFill>
                    <a:schemeClr val="tx1"/>
                  </a:solidFill>
                  <a:latin typeface="微软雅黑" panose="020B0503020204020204" pitchFamily="34" charset="-122"/>
                  <a:ea typeface="微软雅黑" panose="020B0503020204020204" pitchFamily="34" charset="-122"/>
                </a:endParaRPr>
              </a:p>
              <a:p>
                <a:pPr marL="171450" indent="-171450" algn="l" defTabSz="914309">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在患者人群中具有良好的获益</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风险比，该药在患者中的安全性特征与说明书已列明的一致。说明书内列出的常见不良反应有发热性中性粒细胞减少症、白细胞减少症、中性粒细胞减少症、血小板减少症、外周感觉神经病变、高血压、腹泻、恶心、呕吐、腹痛、乏力、疲乏等。 药物相互作用方面，没有观察到合用的化疗与贝伐珠单抗代谢之间存在具有临床意义的相互作用。没有观察到贝伐珠单抗对其他抗肿瘤药物的药代动力学性质产生具有临床意义影响。贝伐珠单抗与苹果酸舒尼替尼联合使用治疗的患者中报告了数例可逆性微血管溶血性贫血。</a:t>
                </a:r>
                <a:endParaRPr lang="en-US" altLang="zh-CN"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778" y="3154962"/>
            <a:ext cx="7812285" cy="727338"/>
            <a:chOff x="4033795" y="1758024"/>
            <a:chExt cx="3724012" cy="727337"/>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84881" y="1758024"/>
              <a:ext cx="3372926" cy="437390"/>
              <a:chOff x="791084" y="1624568"/>
              <a:chExt cx="1860430" cy="437390"/>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826" y="1624568"/>
                <a:ext cx="404618"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安全性方面优势和不足</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1084" y="1908070"/>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just" defTabSz="914309">
                  <a:spcBef>
                    <a:spcPts val="6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总体安全性良好，药监部门</a:t>
                </a:r>
                <a:r>
                  <a:rPr lang="en-US" altLang="zh-CN" sz="1000" dirty="0">
                    <a:solidFill>
                      <a:schemeClr val="tx1"/>
                    </a:solidFill>
                    <a:latin typeface="微软雅黑" panose="020B0503020204020204" pitchFamily="34" charset="-122"/>
                    <a:ea typeface="微软雅黑" panose="020B0503020204020204" pitchFamily="34" charset="-122"/>
                  </a:rPr>
                  <a:t>5</a:t>
                </a:r>
                <a:r>
                  <a:rPr lang="zh-CN" altLang="en-US" sz="1000" dirty="0">
                    <a:solidFill>
                      <a:schemeClr val="tx1"/>
                    </a:solidFill>
                    <a:latin typeface="微软雅黑" panose="020B0503020204020204" pitchFamily="34" charset="-122"/>
                    <a:ea typeface="微软雅黑" panose="020B0503020204020204" pitchFamily="34" charset="-122"/>
                  </a:rPr>
                  <a:t>年内未发布任何安全性警告、黑框警告、撤市信息。</a:t>
                </a:r>
                <a:endParaRPr lang="en-US" altLang="zh-CN" sz="1000" dirty="0">
                  <a:solidFill>
                    <a:schemeClr val="tx1"/>
                  </a:solidFill>
                  <a:latin typeface="微软雅黑" panose="020B0503020204020204" pitchFamily="34" charset="-122"/>
                  <a:ea typeface="微软雅黑" panose="020B0503020204020204" pitchFamily="34" charset="-122"/>
                </a:endParaRP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E1ADE692-A974-06B8-56D2-2137838D6CF0}"/>
              </a:ext>
            </a:extLst>
          </p:cNvPr>
          <p:cNvSpPr txBox="1"/>
          <p:nvPr/>
        </p:nvSpPr>
        <p:spPr>
          <a:xfrm>
            <a:off x="1051037" y="4254694"/>
            <a:ext cx="7835887" cy="400110"/>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该药品在国内外不良反应发生情况；药品说明书收载的安全性信息；与目录内同类药品安全性方面的主要优势和不足。</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文本框 18">
            <a:extLst>
              <a:ext uri="{FF2B5EF4-FFF2-40B4-BE49-F238E27FC236}">
                <a16:creationId xmlns:a16="http://schemas.microsoft.com/office/drawing/2014/main" id="{7990B3CD-039A-EE50-9BA7-8CD8BE97DCDD}"/>
              </a:ext>
            </a:extLst>
          </p:cNvPr>
          <p:cNvSpPr txBox="1"/>
          <p:nvPr/>
        </p:nvSpPr>
        <p:spPr>
          <a:xfrm>
            <a:off x="5735617" y="4808837"/>
            <a:ext cx="3385308" cy="246221"/>
          </a:xfrm>
          <a:prstGeom prst="rect">
            <a:avLst/>
          </a:prstGeom>
          <a:noFill/>
        </p:spPr>
        <p:txBody>
          <a:bodyPr wrap="square" rtlCol="0">
            <a:spAutoFit/>
          </a:bodyPr>
          <a:lstStyle/>
          <a:p>
            <a:pPr algn="ctr"/>
            <a:r>
              <a:rPr lang="zh-CN" altLang="en-US" sz="1000" b="1" dirty="0">
                <a:solidFill>
                  <a:srgbClr val="0070C0"/>
                </a:solidFill>
                <a:latin typeface="微软雅黑" panose="020B0503020204020204" pitchFamily="34" charset="-122"/>
                <a:ea typeface="微软雅黑" panose="020B0503020204020204" pitchFamily="34" charset="-122"/>
              </a:rPr>
              <a:t>信达生物制药（苏州）有限公司 </a:t>
            </a:r>
            <a:r>
              <a:rPr lang="en-US" altLang="zh-CN" sz="1000" b="1" dirty="0">
                <a:solidFill>
                  <a:srgbClr val="0070C0"/>
                </a:solidFill>
                <a:latin typeface="微软雅黑" panose="020B0503020204020204" pitchFamily="34" charset="-122"/>
                <a:ea typeface="微软雅黑" panose="020B0503020204020204" pitchFamily="34" charset="-122"/>
              </a:rPr>
              <a:t>| </a:t>
            </a:r>
            <a:r>
              <a:rPr lang="zh-CN" altLang="en-US" sz="1000" b="1" dirty="0">
                <a:solidFill>
                  <a:srgbClr val="0070C0"/>
                </a:solidFill>
                <a:latin typeface="微软雅黑" panose="020B0503020204020204" pitchFamily="34" charset="-122"/>
                <a:ea typeface="微软雅黑" panose="020B0503020204020204" pitchFamily="34" charset="-122"/>
              </a:rPr>
              <a:t>贝伐珠单抗</a:t>
            </a:r>
          </a:p>
        </p:txBody>
      </p:sp>
    </p:spTree>
    <p:extLst>
      <p:ext uri="{BB962C8B-B14F-4D97-AF65-F5344CB8AC3E}">
        <p14:creationId xmlns:p14="http://schemas.microsoft.com/office/powerpoint/2010/main" val="3943442628"/>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有效性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03</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90170" y="1024138"/>
            <a:ext cx="7560105" cy="2104901"/>
            <a:chOff x="4033795" y="1856375"/>
            <a:chExt cx="3603801" cy="865800"/>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264670" y="1856375"/>
              <a:ext cx="3372926" cy="865800"/>
              <a:chOff x="724778" y="1722919"/>
              <a:chExt cx="1860430" cy="865800"/>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24778" y="1722919"/>
                <a:ext cx="56646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与对照药品疗效方面优势和不足</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24778" y="1892439"/>
                <a:ext cx="1860430" cy="69628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just" defTabSz="914309">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信达生物研发的贝伐珠单抗（达攸同</a:t>
                </a:r>
                <a:r>
                  <a:rPr lang="en-US" altLang="zh-CN" sz="1000" baseline="30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），是上海罗氏公司研发的贝伐珠单抗注射液（原研药，安维汀）的生物类似药。在上皮性卵巢癌、输卵管癌或原发性腹膜癌，和宫颈癌这两个适应症上，其有效性与原研药一致。</a:t>
                </a:r>
                <a:endParaRPr lang="en-US" altLang="zh-CN" sz="1000" dirty="0">
                  <a:solidFill>
                    <a:schemeClr val="tx1"/>
                  </a:solidFill>
                  <a:latin typeface="微软雅黑" panose="020B0503020204020204" pitchFamily="34" charset="-122"/>
                  <a:ea typeface="微软雅黑" panose="020B0503020204020204" pitchFamily="34" charset="-122"/>
                </a:endParaRPr>
              </a:p>
              <a:p>
                <a:pPr marL="171450" indent="-171450" algn="just" defTabSz="914309">
                  <a:buFont typeface="Arial" panose="020B0604020202020204" pitchFamily="34" charset="0"/>
                  <a:buChar char="•"/>
                  <a:defRPr/>
                </a:pPr>
                <a:endParaRPr lang="en-US" altLang="zh-CN" sz="1000" dirty="0">
                  <a:solidFill>
                    <a:schemeClr val="tx1"/>
                  </a:solidFill>
                  <a:latin typeface="微软雅黑" panose="020B0503020204020204" pitchFamily="34" charset="-122"/>
                  <a:ea typeface="微软雅黑" panose="020B0503020204020204" pitchFamily="34" charset="-122"/>
                </a:endParaRPr>
              </a:p>
              <a:p>
                <a:pPr marL="171450" indent="-171450" algn="just" defTabSz="914309">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作为新药的适应症肝细胞癌：只有达攸同开展了联合信迪利单抗治疗肝细胞癌的</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Ⅲ</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期</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RCT</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临床试验，而原研药没有。</a:t>
                </a:r>
                <a:r>
                  <a:rPr lang="zh-CN" altLang="en-US" sz="1000" dirty="0">
                    <a:solidFill>
                      <a:schemeClr val="tx1"/>
                    </a:solidFill>
                    <a:latin typeface="微软雅黑" panose="020B0503020204020204" pitchFamily="34" charset="-122"/>
                    <a:ea typeface="微软雅黑" panose="020B0503020204020204" pitchFamily="34" charset="-122"/>
                  </a:rPr>
                  <a:t>获批前，以甲磺酸索拉非尼为对照，</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Ⅲ</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期</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RCT</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随机对照试验，</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ORIENT-32</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NCT03794440</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）研究显示，在总体人群中，贝伐珠单抗</a:t>
                </a:r>
                <a:r>
                  <a:rPr lang="zh-CN" altLang="en-US" sz="1000" dirty="0">
                    <a:solidFill>
                      <a:schemeClr val="tx1"/>
                    </a:solidFill>
                    <a:latin typeface="微软雅黑" panose="020B0503020204020204" pitchFamily="34" charset="-122"/>
                    <a:ea typeface="微软雅黑" panose="020B0503020204020204" pitchFamily="34" charset="-122"/>
                  </a:rPr>
                  <a:t>（达攸同）</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联合信迪利单抗，较索拉非尼组显著延长中位总生存期未到达。索拉非组</a:t>
                </a:r>
                <a:r>
                  <a:rPr lang="en-US" altLang="zh-CN" sz="1000" dirty="0" err="1">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mOS</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10.4</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个月。降低死亡风  险</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43.1%</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，风险比（</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HR</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）为</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0.569</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p</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0.0001</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。中位无进展生存期（</a:t>
                </a:r>
                <a:r>
                  <a:rPr lang="en-US" altLang="zh-CN" sz="1000" dirty="0" err="1">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mPFS</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4.6</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个月 </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vs 2.8</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个月），降低死亡风险</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43.5%</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，风险比（</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HR</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）为</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0.565</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p</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0.0001</a:t>
                </a:r>
                <a:r>
                  <a:rPr lang="zh-CN" altLang="en-US"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endParaRPr>
              </a:p>
              <a:p>
                <a:pPr marL="171450" indent="-171450" algn="just" defTabSz="914309">
                  <a:buFont typeface="Arial" panose="020B0604020202020204" pitchFamily="34" charset="0"/>
                  <a:buChar char="•"/>
                  <a:defRPr/>
                </a:pPr>
                <a:endParaRPr lang="en-US" altLang="zh-CN" sz="1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endParaRPr>
              </a:p>
              <a:p>
                <a:pPr marL="171450" indent="-171450" algn="just" defTabSz="914309">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国家药监局药品评审中心</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技术评审报告</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中关于本药品有效性的描述：上皮性卵巢癌、输卵管癌或原发性腹膜癌和宫颈癌</a:t>
                </a:r>
                <a:r>
                  <a:rPr lang="en-US" altLang="zh-CN" sz="1000" dirty="0">
                    <a:solidFill>
                      <a:schemeClr val="tx1"/>
                    </a:solidFill>
                    <a:latin typeface="微软雅黑" panose="020B0503020204020204" pitchFamily="34" charset="-122"/>
                    <a:ea typeface="微软雅黑" panose="020B0503020204020204" pitchFamily="34" charset="-122"/>
                  </a:rPr>
                  <a:t>CDE</a:t>
                </a:r>
                <a:r>
                  <a:rPr lang="zh-CN" altLang="en-US" sz="1000" dirty="0">
                    <a:solidFill>
                      <a:schemeClr val="tx1"/>
                    </a:solidFill>
                    <a:latin typeface="微软雅黑" panose="020B0503020204020204" pitchFamily="34" charset="-122"/>
                    <a:ea typeface="微软雅黑" panose="020B0503020204020204" pitchFamily="34" charset="-122"/>
                  </a:rPr>
                  <a:t>正在撰写中。</a:t>
                </a: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90168" y="3363838"/>
            <a:ext cx="7566931" cy="1359962"/>
            <a:chOff x="4033795" y="1933834"/>
            <a:chExt cx="3607055" cy="1359960"/>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267924" y="1933834"/>
              <a:ext cx="3372926" cy="1359960"/>
              <a:chOff x="726573" y="1800378"/>
              <a:chExt cx="1860430" cy="1359960"/>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33027" y="1800378"/>
                <a:ext cx="42358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临床指南</a:t>
                </a:r>
                <a:r>
                  <a:rPr lang="en-US" altLang="zh-CN" sz="1200" b="1" dirty="0">
                    <a:solidFill>
                      <a:schemeClr val="tx1"/>
                    </a:solidFill>
                    <a:latin typeface="微软雅黑" panose="020B0503020204020204" pitchFamily="34" charset="-122"/>
                    <a:ea typeface="微软雅黑" panose="020B0503020204020204" pitchFamily="34" charset="-122"/>
                  </a:rPr>
                  <a:t>/</a:t>
                </a:r>
                <a:r>
                  <a:rPr lang="zh-CN" altLang="en-US" sz="1200" b="1" dirty="0">
                    <a:solidFill>
                      <a:schemeClr val="tx1"/>
                    </a:solidFill>
                    <a:latin typeface="微软雅黑" panose="020B0503020204020204" pitchFamily="34" charset="-122"/>
                    <a:ea typeface="微软雅黑" panose="020B0503020204020204" pitchFamily="34" charset="-122"/>
                  </a:rPr>
                  <a:t>诊疗规范推荐</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26573" y="2083121"/>
                <a:ext cx="1860430" cy="107721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just" defTabSz="914309">
                  <a:buFont typeface="Arial" panose="020B0604020202020204" pitchFamily="34" charset="0"/>
                  <a:buChar char="•"/>
                  <a:defRPr/>
                </a:pPr>
                <a:r>
                  <a:rPr lang="zh-CN" altLang="en-US" sz="1000" b="1" dirty="0">
                    <a:solidFill>
                      <a:schemeClr val="tx1"/>
                    </a:solidFill>
                    <a:latin typeface="微软雅黑" panose="020B0503020204020204" pitchFamily="34" charset="-122"/>
                    <a:ea typeface="微软雅黑" panose="020B0503020204020204" pitchFamily="34" charset="-122"/>
                  </a:rPr>
                  <a:t>上皮性卵巢癌、输卵管癌或原发性腹膜癌：</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中国临床肿瘤学会（</a:t>
                </a:r>
                <a:r>
                  <a:rPr lang="en-US" altLang="zh-CN" sz="1000" dirty="0">
                    <a:solidFill>
                      <a:schemeClr val="tx1"/>
                    </a:solidFill>
                    <a:latin typeface="微软雅黑" panose="020B0503020204020204" pitchFamily="34" charset="-122"/>
                    <a:ea typeface="微软雅黑" panose="020B0503020204020204" pitchFamily="34" charset="-122"/>
                  </a:rPr>
                  <a:t>CSCO</a:t>
                </a:r>
                <a:r>
                  <a:rPr lang="zh-CN" altLang="en-US" sz="1000" dirty="0">
                    <a:solidFill>
                      <a:schemeClr val="tx1"/>
                    </a:solidFill>
                    <a:latin typeface="微软雅黑" panose="020B0503020204020204" pitchFamily="34" charset="-122"/>
                    <a:ea typeface="微软雅黑" panose="020B0503020204020204" pitchFamily="34" charset="-122"/>
                  </a:rPr>
                  <a:t>）卵巢癌诊疗指南</a:t>
                </a:r>
                <a:r>
                  <a:rPr lang="en-US" altLang="zh-CN" sz="1000" dirty="0">
                    <a:solidFill>
                      <a:schemeClr val="tx1"/>
                    </a:solidFill>
                    <a:latin typeface="微软雅黑" panose="020B0503020204020204" pitchFamily="34" charset="-122"/>
                    <a:ea typeface="微软雅黑" panose="020B0503020204020204" pitchFamily="34" charset="-122"/>
                  </a:rPr>
                  <a:t>2021》</a:t>
                </a:r>
                <a:r>
                  <a:rPr lang="zh-CN" altLang="en-US" sz="1000" dirty="0">
                    <a:solidFill>
                      <a:schemeClr val="tx1"/>
                    </a:solidFill>
                    <a:latin typeface="微软雅黑" panose="020B0503020204020204" pitchFamily="34" charset="-122"/>
                    <a:ea typeface="微软雅黑" panose="020B0503020204020204" pitchFamily="34" charset="-122"/>
                  </a:rPr>
                  <a:t>术后辅助化疗（一线化疗）其他少见病理类型，黏液性癌</a:t>
                </a:r>
                <a:r>
                  <a:rPr lang="en-US" altLang="zh-CN" sz="1000" dirty="0">
                    <a:solidFill>
                      <a:schemeClr val="tx1"/>
                    </a:solidFill>
                    <a:latin typeface="微软雅黑" panose="020B0503020204020204" pitchFamily="34" charset="-122"/>
                    <a:ea typeface="微软雅黑" panose="020B0503020204020204" pitchFamily="34" charset="-122"/>
                  </a:rPr>
                  <a:t>Ⅱ-Ⅳ</a:t>
                </a:r>
                <a:r>
                  <a:rPr lang="zh-CN" altLang="en-US" sz="1000" dirty="0">
                    <a:solidFill>
                      <a:schemeClr val="tx1"/>
                    </a:solidFill>
                    <a:latin typeface="微软雅黑" panose="020B0503020204020204" pitchFamily="34" charset="-122"/>
                    <a:ea typeface="微软雅黑" panose="020B0503020204020204" pitchFamily="34" charset="-122"/>
                  </a:rPr>
                  <a:t>期</a:t>
                </a:r>
                <a:r>
                  <a:rPr lang="en-US" altLang="zh-CN" sz="1000" dirty="0">
                    <a:solidFill>
                      <a:schemeClr val="tx1"/>
                    </a:solidFill>
                    <a:latin typeface="微软雅黑" panose="020B0503020204020204" pitchFamily="34" charset="-122"/>
                    <a:ea typeface="微软雅黑" panose="020B0503020204020204" pitchFamily="34" charset="-122"/>
                  </a:rPr>
                  <a:t>2B</a:t>
                </a:r>
                <a:r>
                  <a:rPr lang="zh-CN" altLang="en-US" sz="1000" dirty="0">
                    <a:solidFill>
                      <a:schemeClr val="tx1"/>
                    </a:solidFill>
                    <a:latin typeface="微软雅黑" panose="020B0503020204020204" pitchFamily="34" charset="-122"/>
                    <a:ea typeface="微软雅黑" panose="020B0503020204020204" pitchFamily="34" charset="-122"/>
                  </a:rPr>
                  <a:t>类</a:t>
                </a:r>
                <a:r>
                  <a:rPr lang="en-US" altLang="zh-CN" sz="1000" dirty="0">
                    <a:solidFill>
                      <a:schemeClr val="tx1"/>
                    </a:solidFill>
                    <a:latin typeface="微软雅黑" panose="020B0503020204020204" pitchFamily="34" charset="-122"/>
                    <a:ea typeface="微软雅黑" panose="020B0503020204020204" pitchFamily="34" charset="-122"/>
                  </a:rPr>
                  <a:t>Ⅲ</a:t>
                </a:r>
                <a:r>
                  <a:rPr lang="zh-CN" altLang="en-US" sz="1000" dirty="0">
                    <a:solidFill>
                      <a:schemeClr val="tx1"/>
                    </a:solidFill>
                    <a:latin typeface="微软雅黑" panose="020B0503020204020204" pitchFamily="34" charset="-122"/>
                    <a:ea typeface="微软雅黑" panose="020B0503020204020204" pitchFamily="34" charset="-122"/>
                  </a:rPr>
                  <a:t>级推荐；</a:t>
                </a:r>
                <a:endParaRPr lang="en-US" altLang="zh-CN" sz="1000" dirty="0">
                  <a:solidFill>
                    <a:schemeClr val="tx1"/>
                  </a:solidFill>
                  <a:latin typeface="微软雅黑" panose="020B0503020204020204" pitchFamily="34" charset="-122"/>
                  <a:ea typeface="微软雅黑" panose="020B0503020204020204" pitchFamily="34" charset="-122"/>
                </a:endParaRPr>
              </a:p>
              <a:p>
                <a:pPr marL="171450" indent="-171450" algn="just" defTabSz="914309">
                  <a:buFont typeface="Arial" panose="020B0604020202020204" pitchFamily="34" charset="0"/>
                  <a:buChar char="•"/>
                  <a:defRPr/>
                </a:pPr>
                <a:r>
                  <a:rPr lang="zh-CN" altLang="en-US" sz="1000" b="1" dirty="0">
                    <a:solidFill>
                      <a:schemeClr val="tx1"/>
                    </a:solidFill>
                    <a:latin typeface="微软雅黑" panose="020B0503020204020204" pitchFamily="34" charset="-122"/>
                    <a:ea typeface="微软雅黑" panose="020B0503020204020204" pitchFamily="34" charset="-122"/>
                  </a:rPr>
                  <a:t>宫颈癌：</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宫颈癌诊疗指南（</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年版）</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用于复发或转移癌的一线化疗方案有：顺铂联合紫杉醇、顺铂联合紫杉醇及贝伐珠单抗、紫杉醇联合拓朴替康及贝伐珠单抗为一类推荐方案，卡铂联合紫杉醇及贝伐珠单抗作为接受过顺铂治疗的患者首选；</a:t>
                </a:r>
                <a:endParaRPr lang="en-US" altLang="zh-CN" sz="1000" dirty="0">
                  <a:solidFill>
                    <a:schemeClr val="tx1"/>
                  </a:solidFill>
                  <a:latin typeface="微软雅黑" panose="020B0503020204020204" pitchFamily="34" charset="-122"/>
                  <a:ea typeface="微软雅黑" panose="020B0503020204020204" pitchFamily="34" charset="-122"/>
                </a:endParaRPr>
              </a:p>
              <a:p>
                <a:pPr marL="171450" indent="-171450" algn="just" defTabSz="914309">
                  <a:buFont typeface="Arial" panose="020B0604020202020204" pitchFamily="34" charset="0"/>
                  <a:buChar char="•"/>
                  <a:defRPr/>
                </a:pPr>
                <a:r>
                  <a:rPr lang="zh-CN" altLang="en-US" sz="1000" b="1" dirty="0">
                    <a:solidFill>
                      <a:schemeClr val="tx1"/>
                    </a:solidFill>
                    <a:latin typeface="微软雅黑" panose="020B0503020204020204" pitchFamily="34" charset="-122"/>
                    <a:ea typeface="微软雅黑" panose="020B0503020204020204" pitchFamily="34" charset="-122"/>
                  </a:rPr>
                  <a:t>肝细胞癌：</a:t>
                </a:r>
                <a:r>
                  <a:rPr lang="en-US" altLang="zh-CN" sz="1000" dirty="0">
                    <a:solidFill>
                      <a:schemeClr val="tx1"/>
                    </a:solidFill>
                    <a:latin typeface="微软雅黑" panose="020B0503020204020204" pitchFamily="34" charset="-122"/>
                    <a:ea typeface="微软雅黑" panose="020B0503020204020204" pitchFamily="34" charset="-122"/>
                  </a:rPr>
                  <a:t>《2022CSCO</a:t>
                </a:r>
                <a:r>
                  <a:rPr lang="zh-CN" altLang="en-US" sz="1000" dirty="0">
                    <a:solidFill>
                      <a:schemeClr val="tx1"/>
                    </a:solidFill>
                    <a:latin typeface="微软雅黑" panose="020B0503020204020204" pitchFamily="34" charset="-122"/>
                    <a:ea typeface="微软雅黑" panose="020B0503020204020204" pitchFamily="34" charset="-122"/>
                  </a:rPr>
                  <a:t>肝癌指南</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晚期</a:t>
                </a:r>
                <a:r>
                  <a:rPr lang="en-US" altLang="zh-CN" sz="1000" dirty="0">
                    <a:solidFill>
                      <a:schemeClr val="tx1"/>
                    </a:solidFill>
                    <a:latin typeface="微软雅黑" panose="020B0503020204020204" pitchFamily="34" charset="-122"/>
                    <a:ea typeface="微软雅黑" panose="020B0503020204020204" pitchFamily="34" charset="-122"/>
                  </a:rPr>
                  <a:t>HCC</a:t>
                </a:r>
                <a:r>
                  <a:rPr lang="zh-CN" altLang="en-US" sz="1000" dirty="0">
                    <a:solidFill>
                      <a:schemeClr val="tx1"/>
                    </a:solidFill>
                    <a:latin typeface="微软雅黑" panose="020B0503020204020204" pitchFamily="34" charset="-122"/>
                    <a:ea typeface="微软雅黑" panose="020B0503020204020204" pitchFamily="34" charset="-122"/>
                  </a:rPr>
                  <a:t>一线治疗</a:t>
                </a:r>
                <a:r>
                  <a:rPr lang="en-US" altLang="zh-CN" sz="1000" dirty="0">
                    <a:solidFill>
                      <a:schemeClr val="tx1"/>
                    </a:solidFill>
                    <a:latin typeface="微软雅黑" panose="020B0503020204020204" pitchFamily="34" charset="-122"/>
                    <a:ea typeface="微软雅黑" panose="020B0503020204020204" pitchFamily="34" charset="-122"/>
                  </a:rPr>
                  <a:t>I</a:t>
                </a:r>
                <a:r>
                  <a:rPr lang="zh-CN" altLang="en-US" sz="1000" dirty="0">
                    <a:solidFill>
                      <a:schemeClr val="tx1"/>
                    </a:solidFill>
                    <a:latin typeface="微软雅黑" panose="020B0503020204020204" pitchFamily="34" charset="-122"/>
                    <a:ea typeface="微软雅黑" panose="020B0503020204020204" pitchFamily="34" charset="-122"/>
                  </a:rPr>
                  <a:t>级推荐信迪利单抗联合贝伐珠单抗生物类似药；</a:t>
                </a:r>
                <a:r>
                  <a:rPr lang="en-US" altLang="zh-CN" sz="1000" dirty="0">
                    <a:solidFill>
                      <a:schemeClr val="tx1"/>
                    </a:solidFill>
                    <a:latin typeface="微软雅黑" panose="020B0503020204020204" pitchFamily="34" charset="-122"/>
                    <a:ea typeface="微软雅黑" panose="020B0503020204020204" pitchFamily="34" charset="-122"/>
                  </a:rPr>
                  <a:t>《2022CSCO</a:t>
                </a:r>
                <a:r>
                  <a:rPr lang="zh-CN" altLang="en-US" sz="1000" dirty="0">
                    <a:solidFill>
                      <a:schemeClr val="tx1"/>
                    </a:solidFill>
                    <a:latin typeface="微软雅黑" panose="020B0503020204020204" pitchFamily="34" charset="-122"/>
                    <a:ea typeface="微软雅黑" panose="020B0503020204020204" pitchFamily="34" charset="-122"/>
                  </a:rPr>
                  <a:t>免疫检查点抑制剂临床应用指南</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中晚期肝癌一线治疗推荐信迪利单抗联合贝伐珠单抗生物类似药；</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原发性肝癌诊疗指南</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 一线抗肿瘤治疗</a:t>
                </a:r>
                <a:r>
                  <a:rPr lang="en-US" altLang="zh-CN" sz="1000" dirty="0">
                    <a:solidFill>
                      <a:schemeClr val="tx1"/>
                    </a:solidFill>
                    <a:latin typeface="微软雅黑" panose="020B0503020204020204" pitchFamily="34" charset="-122"/>
                    <a:ea typeface="微软雅黑" panose="020B0503020204020204" pitchFamily="34" charset="-122"/>
                  </a:rPr>
                  <a:t>A</a:t>
                </a:r>
                <a:r>
                  <a:rPr lang="zh-CN" altLang="en-US" sz="1000" dirty="0">
                    <a:solidFill>
                      <a:schemeClr val="tx1"/>
                    </a:solidFill>
                    <a:latin typeface="微软雅黑" panose="020B0503020204020204" pitchFamily="34" charset="-122"/>
                    <a:ea typeface="微软雅黑" panose="020B0503020204020204" pitchFamily="34" charset="-122"/>
                  </a:rPr>
                  <a:t>级推荐信迪利单抗联合贝伐珠单抗生物类似药。</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18" name="文本框 17">
            <a:extLst>
              <a:ext uri="{FF2B5EF4-FFF2-40B4-BE49-F238E27FC236}">
                <a16:creationId xmlns:a16="http://schemas.microsoft.com/office/drawing/2014/main" id="{6B43F080-A6AA-8601-9515-966C3F4EA086}"/>
              </a:ext>
            </a:extLst>
          </p:cNvPr>
          <p:cNvSpPr txBox="1"/>
          <p:nvPr/>
        </p:nvSpPr>
        <p:spPr>
          <a:xfrm>
            <a:off x="5735617" y="4808837"/>
            <a:ext cx="3385308" cy="246221"/>
          </a:xfrm>
          <a:prstGeom prst="rect">
            <a:avLst/>
          </a:prstGeom>
          <a:noFill/>
        </p:spPr>
        <p:txBody>
          <a:bodyPr wrap="square" rtlCol="0">
            <a:spAutoFit/>
          </a:bodyPr>
          <a:lstStyle/>
          <a:p>
            <a:pPr algn="ctr"/>
            <a:r>
              <a:rPr lang="zh-CN" altLang="en-US" sz="1000" b="1" dirty="0">
                <a:solidFill>
                  <a:srgbClr val="0070C0"/>
                </a:solidFill>
                <a:latin typeface="微软雅黑" panose="020B0503020204020204" pitchFamily="34" charset="-122"/>
                <a:ea typeface="微软雅黑" panose="020B0503020204020204" pitchFamily="34" charset="-122"/>
              </a:rPr>
              <a:t>信达生物制药（苏州）有限公司 </a:t>
            </a:r>
            <a:r>
              <a:rPr lang="en-US" altLang="zh-CN" sz="1000" b="1" dirty="0">
                <a:solidFill>
                  <a:srgbClr val="0070C0"/>
                </a:solidFill>
                <a:latin typeface="微软雅黑" panose="020B0503020204020204" pitchFamily="34" charset="-122"/>
                <a:ea typeface="微软雅黑" panose="020B0503020204020204" pitchFamily="34" charset="-122"/>
              </a:rPr>
              <a:t>| </a:t>
            </a:r>
            <a:r>
              <a:rPr lang="zh-CN" altLang="en-US" sz="1000" b="1" dirty="0">
                <a:solidFill>
                  <a:srgbClr val="0070C0"/>
                </a:solidFill>
                <a:latin typeface="微软雅黑" panose="020B0503020204020204" pitchFamily="34" charset="-122"/>
                <a:ea typeface="微软雅黑" panose="020B0503020204020204" pitchFamily="34" charset="-122"/>
              </a:rPr>
              <a:t>贝伐珠单抗</a:t>
            </a:r>
          </a:p>
        </p:txBody>
      </p:sp>
    </p:spTree>
    <p:extLst>
      <p:ext uri="{BB962C8B-B14F-4D97-AF65-F5344CB8AC3E}">
        <p14:creationId xmlns:p14="http://schemas.microsoft.com/office/powerpoint/2010/main" val="2000887157"/>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创新性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04</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3E9EAB66-BBE0-9D08-3DE4-A3CD7DD73F90}"/>
              </a:ext>
            </a:extLst>
          </p:cNvPr>
          <p:cNvSpPr txBox="1"/>
          <p:nvPr/>
        </p:nvSpPr>
        <p:spPr>
          <a:xfrm>
            <a:off x="881843" y="4156238"/>
            <a:ext cx="7835887" cy="553998"/>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主要创新点；该创新带来的疗效或安全性方面的优势；是否为国家“重大新药创制”科技重大专项支持上市药品；是否为自主知识产权的创新药；传承性（限中成药）情况。</a:t>
            </a:r>
          </a:p>
        </p:txBody>
      </p:sp>
      <p:sp>
        <p:nvSpPr>
          <p:cNvPr id="19" name="文本框 18">
            <a:extLst>
              <a:ext uri="{FF2B5EF4-FFF2-40B4-BE49-F238E27FC236}">
                <a16:creationId xmlns:a16="http://schemas.microsoft.com/office/drawing/2014/main" id="{2F6760E6-5BAA-8DA5-DDE0-BE129BBC8FA5}"/>
              </a:ext>
            </a:extLst>
          </p:cNvPr>
          <p:cNvSpPr txBox="1"/>
          <p:nvPr/>
        </p:nvSpPr>
        <p:spPr>
          <a:xfrm>
            <a:off x="5735617" y="4808837"/>
            <a:ext cx="3385308" cy="246221"/>
          </a:xfrm>
          <a:prstGeom prst="rect">
            <a:avLst/>
          </a:prstGeom>
          <a:noFill/>
        </p:spPr>
        <p:txBody>
          <a:bodyPr wrap="square" rtlCol="0">
            <a:spAutoFit/>
          </a:bodyPr>
          <a:lstStyle/>
          <a:p>
            <a:pPr algn="ctr"/>
            <a:r>
              <a:rPr lang="zh-CN" altLang="en-US" sz="1000" b="1" dirty="0">
                <a:solidFill>
                  <a:srgbClr val="0070C0"/>
                </a:solidFill>
                <a:latin typeface="微软雅黑" panose="020B0503020204020204" pitchFamily="34" charset="-122"/>
                <a:ea typeface="微软雅黑" panose="020B0503020204020204" pitchFamily="34" charset="-122"/>
              </a:rPr>
              <a:t>信达生物制药（苏州）有限公司 </a:t>
            </a:r>
            <a:r>
              <a:rPr lang="en-US" altLang="zh-CN" sz="1000" b="1" dirty="0">
                <a:solidFill>
                  <a:srgbClr val="0070C0"/>
                </a:solidFill>
                <a:latin typeface="微软雅黑" panose="020B0503020204020204" pitchFamily="34" charset="-122"/>
                <a:ea typeface="微软雅黑" panose="020B0503020204020204" pitchFamily="34" charset="-122"/>
              </a:rPr>
              <a:t>| </a:t>
            </a:r>
            <a:r>
              <a:rPr lang="zh-CN" altLang="en-US" sz="1000" b="1" dirty="0">
                <a:solidFill>
                  <a:srgbClr val="0070C0"/>
                </a:solidFill>
                <a:latin typeface="微软雅黑" panose="020B0503020204020204" pitchFamily="34" charset="-122"/>
                <a:ea typeface="微软雅黑" panose="020B0503020204020204" pitchFamily="34" charset="-122"/>
              </a:rPr>
              <a:t>贝伐珠单抗</a:t>
            </a:r>
          </a:p>
        </p:txBody>
      </p:sp>
      <p:sp>
        <p:nvSpPr>
          <p:cNvPr id="20"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grpSp>
        <p:nvGrpSpPr>
          <p:cNvPr id="21" name="Group 64">
            <a:extLst>
              <a:ext uri="{FF2B5EF4-FFF2-40B4-BE49-F238E27FC236}">
                <a16:creationId xmlns:a16="http://schemas.microsoft.com/office/drawing/2014/main" id="{D948A8FC-AC93-CBDC-9DF2-FD5BC750CF8C}"/>
              </a:ext>
            </a:extLst>
          </p:cNvPr>
          <p:cNvGrpSpPr/>
          <p:nvPr/>
        </p:nvGrpSpPr>
        <p:grpSpPr>
          <a:xfrm>
            <a:off x="475778" y="1344877"/>
            <a:ext cx="7608143" cy="649743"/>
            <a:chOff x="4033795" y="1835619"/>
            <a:chExt cx="3626700" cy="649742"/>
          </a:xfrm>
        </p:grpSpPr>
        <p:grpSp>
          <p:nvGrpSpPr>
            <p:cNvPr id="22" name="Group 29">
              <a:extLst>
                <a:ext uri="{FF2B5EF4-FFF2-40B4-BE49-F238E27FC236}">
                  <a16:creationId xmlns:a16="http://schemas.microsoft.com/office/drawing/2014/main" id="{2833AD9A-6441-86E5-B7B4-B3A08476821C}"/>
                </a:ext>
              </a:extLst>
            </p:cNvPr>
            <p:cNvGrpSpPr/>
            <p:nvPr/>
          </p:nvGrpSpPr>
          <p:grpSpPr>
            <a:xfrm>
              <a:off x="4287567" y="1835619"/>
              <a:ext cx="3372928" cy="444656"/>
              <a:chOff x="737408" y="1702163"/>
              <a:chExt cx="1860431" cy="444656"/>
            </a:xfrm>
          </p:grpSpPr>
          <p:sp>
            <p:nvSpPr>
              <p:cNvPr id="25" name="Text Placeholder 3">
                <a:extLst>
                  <a:ext uri="{FF2B5EF4-FFF2-40B4-BE49-F238E27FC236}">
                    <a16:creationId xmlns:a16="http://schemas.microsoft.com/office/drawing/2014/main" id="{37F07E93-5BD4-CC30-89DA-DE3EEE8120D3}"/>
                  </a:ext>
                </a:extLst>
              </p:cNvPr>
              <p:cNvSpPr txBox="1">
                <a:spLocks/>
              </p:cNvSpPr>
              <p:nvPr/>
            </p:nvSpPr>
            <p:spPr>
              <a:xfrm>
                <a:off x="737408" y="1702163"/>
                <a:ext cx="12138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创新点</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26" name="Text Placeholder 3">
                <a:extLst>
                  <a:ext uri="{FF2B5EF4-FFF2-40B4-BE49-F238E27FC236}">
                    <a16:creationId xmlns:a16="http://schemas.microsoft.com/office/drawing/2014/main" id="{DE8B772B-452D-0394-9D37-B7FF713878AE}"/>
                  </a:ext>
                </a:extLst>
              </p:cNvPr>
              <p:cNvSpPr txBox="1">
                <a:spLocks/>
              </p:cNvSpPr>
              <p:nvPr/>
            </p:nvSpPr>
            <p:spPr>
              <a:xfrm>
                <a:off x="737409" y="1992931"/>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just" defTabSz="914309">
                  <a:spcBef>
                    <a:spcPts val="6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贝伐珠单抗（达攸同</a:t>
                </a:r>
                <a:r>
                  <a:rPr lang="en-US" altLang="zh-CN" sz="9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）获得“一种稳定的抗</a:t>
                </a:r>
                <a:r>
                  <a:rPr lang="en-US" altLang="zh-CN" sz="1000" dirty="0">
                    <a:solidFill>
                      <a:schemeClr val="tx1"/>
                    </a:solidFill>
                    <a:latin typeface="微软雅黑" panose="020B0503020204020204" pitchFamily="34" charset="-122"/>
                    <a:ea typeface="微软雅黑" panose="020B0503020204020204" pitchFamily="34" charset="-122"/>
                  </a:rPr>
                  <a:t>VEGF</a:t>
                </a:r>
                <a:r>
                  <a:rPr lang="zh-CN" altLang="en-US" sz="1000" dirty="0">
                    <a:solidFill>
                      <a:schemeClr val="tx1"/>
                    </a:solidFill>
                    <a:latin typeface="微软雅黑" panose="020B0503020204020204" pitchFamily="34" charset="-122"/>
                    <a:ea typeface="微软雅黑" panose="020B0503020204020204" pitchFamily="34" charset="-122"/>
                  </a:rPr>
                  <a:t>抗体抑制剂”专利、</a:t>
                </a:r>
                <a:r>
                  <a:rPr lang="en-US" altLang="zh-CN" sz="1000" dirty="0">
                    <a:solidFill>
                      <a:schemeClr val="tx1"/>
                    </a:solidFill>
                    <a:latin typeface="微软雅黑" panose="020B0503020204020204" pitchFamily="34" charset="-122"/>
                    <a:ea typeface="微软雅黑" panose="020B0503020204020204" pitchFamily="34" charset="-122"/>
                  </a:rPr>
                  <a:t>2020</a:t>
                </a:r>
                <a:r>
                  <a:rPr lang="zh-CN" altLang="en-US" sz="1000" dirty="0">
                    <a:solidFill>
                      <a:schemeClr val="tx1"/>
                    </a:solidFill>
                    <a:latin typeface="微软雅黑" panose="020B0503020204020204" pitchFamily="34" charset="-122"/>
                    <a:ea typeface="微软雅黑" panose="020B0503020204020204" pitchFamily="34" charset="-122"/>
                  </a:rPr>
                  <a:t>年苏州市优秀版权奖。</a:t>
                </a:r>
                <a:endParaRPr lang="en-US" altLang="zh-CN" sz="1000" dirty="0">
                  <a:solidFill>
                    <a:schemeClr val="tx1"/>
                  </a:solidFill>
                  <a:latin typeface="微软雅黑" panose="020B0503020204020204" pitchFamily="34" charset="-122"/>
                  <a:ea typeface="微软雅黑" panose="020B0503020204020204" pitchFamily="34" charset="-122"/>
                </a:endParaRPr>
              </a:p>
            </p:txBody>
          </p:sp>
        </p:grpSp>
        <p:sp>
          <p:nvSpPr>
            <p:cNvPr id="24"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27" name="Group 64">
            <a:extLst>
              <a:ext uri="{FF2B5EF4-FFF2-40B4-BE49-F238E27FC236}">
                <a16:creationId xmlns:a16="http://schemas.microsoft.com/office/drawing/2014/main" id="{90857F02-4C29-B14C-BA53-CB3078190453}"/>
              </a:ext>
            </a:extLst>
          </p:cNvPr>
          <p:cNvGrpSpPr/>
          <p:nvPr/>
        </p:nvGrpSpPr>
        <p:grpSpPr>
          <a:xfrm>
            <a:off x="475233" y="2269585"/>
            <a:ext cx="7608687" cy="860590"/>
            <a:chOff x="4033795" y="1895165"/>
            <a:chExt cx="3626959" cy="860589"/>
          </a:xfrm>
        </p:grpSpPr>
        <p:grpSp>
          <p:nvGrpSpPr>
            <p:cNvPr id="28" name="Group 29">
              <a:extLst>
                <a:ext uri="{FF2B5EF4-FFF2-40B4-BE49-F238E27FC236}">
                  <a16:creationId xmlns:a16="http://schemas.microsoft.com/office/drawing/2014/main" id="{6FBB67D9-8AD5-C351-E8CB-05197F210444}"/>
                </a:ext>
              </a:extLst>
            </p:cNvPr>
            <p:cNvGrpSpPr/>
            <p:nvPr/>
          </p:nvGrpSpPr>
          <p:grpSpPr>
            <a:xfrm>
              <a:off x="4287828" y="1895165"/>
              <a:ext cx="3372926" cy="860589"/>
              <a:chOff x="737552" y="1761709"/>
              <a:chExt cx="1860430" cy="860589"/>
            </a:xfrm>
          </p:grpSpPr>
          <p:sp>
            <p:nvSpPr>
              <p:cNvPr id="30" name="Text Placeholder 3">
                <a:extLst>
                  <a:ext uri="{FF2B5EF4-FFF2-40B4-BE49-F238E27FC236}">
                    <a16:creationId xmlns:a16="http://schemas.microsoft.com/office/drawing/2014/main" id="{151ADF1A-B5F0-6701-B491-1C9916269602}"/>
                  </a:ext>
                </a:extLst>
              </p:cNvPr>
              <p:cNvSpPr txBox="1">
                <a:spLocks/>
              </p:cNvSpPr>
              <p:nvPr/>
            </p:nvSpPr>
            <p:spPr>
              <a:xfrm>
                <a:off x="737552" y="1761709"/>
                <a:ext cx="809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优势</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6" name="Text Placeholder 3">
                <a:extLst>
                  <a:ext uri="{FF2B5EF4-FFF2-40B4-BE49-F238E27FC236}">
                    <a16:creationId xmlns:a16="http://schemas.microsoft.com/office/drawing/2014/main" id="{C5B274F1-BD5A-C8EF-117A-707D62B031F0}"/>
                  </a:ext>
                </a:extLst>
              </p:cNvPr>
              <p:cNvSpPr txBox="1">
                <a:spLocks/>
              </p:cNvSpPr>
              <p:nvPr/>
            </p:nvSpPr>
            <p:spPr>
              <a:xfrm>
                <a:off x="737552" y="1926211"/>
                <a:ext cx="1860430" cy="69608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l" defTabSz="914309">
                  <a:lnSpc>
                    <a:spcPct val="150000"/>
                  </a:lnSpc>
                  <a:spcBef>
                    <a:spcPct val="200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信达生物研发的贝伐珠单抗（达攸同</a:t>
                </a:r>
                <a:r>
                  <a:rPr lang="en-US" altLang="zh-CN" sz="1000" baseline="30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），是上海罗氏公司研发的贝伐珠单抗注射液（原研药，安维汀）的生物类似药。与原研贝伐珠单抗注射液（安维汀</a:t>
                </a:r>
                <a:r>
                  <a:rPr lang="en-US" altLang="zh-CN" sz="1000" baseline="30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）相同。</a:t>
                </a:r>
                <a:endParaRPr lang="en-US" altLang="zh-CN" sz="1000" dirty="0">
                  <a:solidFill>
                    <a:schemeClr val="tx1"/>
                  </a:solidFill>
                  <a:latin typeface="微软雅黑" panose="020B0503020204020204" pitchFamily="34" charset="-122"/>
                  <a:ea typeface="微软雅黑" panose="020B0503020204020204" pitchFamily="34" charset="-122"/>
                </a:endParaRPr>
              </a:p>
              <a:p>
                <a:pPr marL="171450" indent="-171450" algn="l" defTabSz="914309">
                  <a:lnSpc>
                    <a:spcPct val="150000"/>
                  </a:lnSpc>
                  <a:spcBef>
                    <a:spcPct val="200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贝伐珠单抗（达攸同</a:t>
                </a:r>
                <a:r>
                  <a:rPr lang="en-US" altLang="zh-CN" sz="1000" baseline="30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 于</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r>
                  <a:rPr lang="en-US" altLang="zh-CN" sz="1000" dirty="0">
                    <a:solidFill>
                      <a:schemeClr val="tx1"/>
                    </a:solidFill>
                    <a:latin typeface="微软雅黑" panose="020B0503020204020204" pitchFamily="34" charset="-122"/>
                    <a:ea typeface="微软雅黑" panose="020B0503020204020204" pitchFamily="34" charset="-122"/>
                  </a:rPr>
                  <a:t>6</a:t>
                </a:r>
                <a:r>
                  <a:rPr lang="zh-CN" altLang="en-US" sz="1000" dirty="0">
                    <a:solidFill>
                      <a:schemeClr val="tx1"/>
                    </a:solidFill>
                    <a:latin typeface="微软雅黑" panose="020B0503020204020204" pitchFamily="34" charset="-122"/>
                    <a:ea typeface="微软雅黑" panose="020B0503020204020204" pitchFamily="34" charset="-122"/>
                  </a:rPr>
                  <a:t>月</a:t>
                </a:r>
                <a:r>
                  <a:rPr lang="en-US" altLang="zh-CN" sz="1000" dirty="0">
                    <a:solidFill>
                      <a:schemeClr val="tx1"/>
                    </a:solidFill>
                    <a:latin typeface="微软雅黑" panose="020B0503020204020204" pitchFamily="34" charset="-122"/>
                    <a:ea typeface="微软雅黑" panose="020B0503020204020204" pitchFamily="34" charset="-122"/>
                  </a:rPr>
                  <a:t>14</a:t>
                </a:r>
                <a:r>
                  <a:rPr lang="zh-CN" altLang="en-US" sz="1000" dirty="0">
                    <a:solidFill>
                      <a:schemeClr val="tx1"/>
                    </a:solidFill>
                    <a:latin typeface="微软雅黑" panose="020B0503020204020204" pitchFamily="34" charset="-122"/>
                    <a:ea typeface="微软雅黑" panose="020B0503020204020204" pitchFamily="34" charset="-122"/>
                  </a:rPr>
                  <a:t>日在印尼获批上市。</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29"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2395921462"/>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公平性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05</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8" y="1203598"/>
            <a:ext cx="7841730" cy="1656184"/>
            <a:chOff x="4033795" y="1853636"/>
            <a:chExt cx="3738048" cy="1656183"/>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8917" y="1853636"/>
              <a:ext cx="3372926" cy="1656183"/>
              <a:chOff x="798826" y="1720180"/>
              <a:chExt cx="1860430" cy="1656183"/>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283233"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年发病患者总数</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8826" y="1922120"/>
                <a:ext cx="1860430" cy="145424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lnSpc>
                    <a:spcPct val="150000"/>
                  </a:lnSpc>
                  <a:spcBef>
                    <a:spcPct val="20000"/>
                  </a:spcBef>
                  <a:defRPr/>
                </a:pPr>
                <a:r>
                  <a:rPr lang="zh-CN" altLang="en-US" sz="1050" b="0" i="0" dirty="0">
                    <a:solidFill>
                      <a:srgbClr val="171A1D"/>
                    </a:solidFill>
                    <a:effectLst/>
                    <a:latin typeface="Microsoft YaHei" panose="020B0503020204020204" pitchFamily="34" charset="-122"/>
                    <a:ea typeface="Microsoft YaHei" panose="020B0503020204020204" pitchFamily="34" charset="-122"/>
                  </a:rPr>
                  <a:t>我国肝癌疾病负担沉重，发病率与死亡率比达到</a:t>
                </a:r>
                <a:r>
                  <a:rPr lang="en-US" altLang="zh-CN" sz="1050" b="0" i="0" dirty="0">
                    <a:solidFill>
                      <a:srgbClr val="171A1D"/>
                    </a:solidFill>
                    <a:effectLst/>
                    <a:latin typeface="Microsoft YaHei" panose="020B0503020204020204" pitchFamily="34" charset="-122"/>
                    <a:ea typeface="Microsoft YaHei" panose="020B0503020204020204" pitchFamily="34" charset="-122"/>
                  </a:rPr>
                  <a:t>1</a:t>
                </a:r>
                <a:r>
                  <a:rPr lang="zh-CN" altLang="en-US" sz="1050" b="0" i="0" dirty="0">
                    <a:solidFill>
                      <a:srgbClr val="171A1D"/>
                    </a:solidFill>
                    <a:effectLst/>
                    <a:latin typeface="Microsoft YaHei" panose="020B0503020204020204" pitchFamily="34" charset="-122"/>
                    <a:ea typeface="Microsoft YaHei" panose="020B0503020204020204" pitchFamily="34" charset="-122"/>
                  </a:rPr>
                  <a:t>：</a:t>
                </a:r>
                <a:r>
                  <a:rPr lang="en-US" altLang="zh-CN" sz="1050" b="0" i="0" dirty="0">
                    <a:solidFill>
                      <a:srgbClr val="171A1D"/>
                    </a:solidFill>
                    <a:effectLst/>
                    <a:latin typeface="Microsoft YaHei" panose="020B0503020204020204" pitchFamily="34" charset="-122"/>
                    <a:ea typeface="Microsoft YaHei" panose="020B0503020204020204" pitchFamily="34" charset="-122"/>
                  </a:rPr>
                  <a:t>0.9</a:t>
                </a:r>
                <a:r>
                  <a:rPr lang="zh-CN" altLang="en-US" sz="1050" b="0" i="0" dirty="0">
                    <a:solidFill>
                      <a:srgbClr val="171A1D"/>
                    </a:solidFill>
                    <a:effectLst/>
                    <a:latin typeface="Microsoft YaHei" panose="020B0503020204020204" pitchFamily="34" charset="-122"/>
                    <a:ea typeface="Microsoft YaHei" panose="020B0503020204020204" pitchFamily="34" charset="-122"/>
                  </a:rPr>
                  <a:t>，</a:t>
                </a:r>
                <a:r>
                  <a:rPr lang="en-US" altLang="zh-CN" sz="1050" b="0" i="0" dirty="0">
                    <a:solidFill>
                      <a:srgbClr val="171A1D"/>
                    </a:solidFill>
                    <a:effectLst/>
                    <a:latin typeface="Microsoft YaHei" panose="020B0503020204020204" pitchFamily="34" charset="-122"/>
                    <a:ea typeface="Microsoft YaHei" panose="020B0503020204020204" pitchFamily="34" charset="-122"/>
                  </a:rPr>
                  <a:t>5</a:t>
                </a:r>
                <a:r>
                  <a:rPr lang="zh-CN" altLang="en-US" sz="1050" b="0" i="0" dirty="0">
                    <a:solidFill>
                      <a:srgbClr val="171A1D"/>
                    </a:solidFill>
                    <a:effectLst/>
                    <a:latin typeface="Microsoft YaHei" panose="020B0503020204020204" pitchFamily="34" charset="-122"/>
                    <a:ea typeface="Microsoft YaHei" panose="020B0503020204020204" pitchFamily="34" charset="-122"/>
                  </a:rPr>
                  <a:t>年生存率仅</a:t>
                </a:r>
                <a:r>
                  <a:rPr lang="en-US" altLang="zh-CN" sz="1050" b="0" i="0" dirty="0">
                    <a:solidFill>
                      <a:srgbClr val="171A1D"/>
                    </a:solidFill>
                    <a:effectLst/>
                    <a:latin typeface="Microsoft YaHei" panose="020B0503020204020204" pitchFamily="34" charset="-122"/>
                    <a:ea typeface="Microsoft YaHei" panose="020B0503020204020204" pitchFamily="34" charset="-122"/>
                  </a:rPr>
                  <a:t>12%</a:t>
                </a:r>
                <a:r>
                  <a:rPr lang="zh-CN" altLang="en-US" sz="1050" b="0" i="0" dirty="0">
                    <a:solidFill>
                      <a:srgbClr val="171A1D"/>
                    </a:solidFill>
                    <a:effectLst/>
                    <a:latin typeface="Microsoft YaHei" panose="020B0503020204020204" pitchFamily="34" charset="-122"/>
                    <a:ea typeface="Microsoft YaHei" panose="020B0503020204020204" pitchFamily="34" charset="-122"/>
                  </a:rPr>
                  <a:t>；上皮性卵巢癌、输卵管癌或原发性腹膜癌以及宫颈癌是常见的妇科恶性肿瘤，发病率和病死率高，严重威胁生命健康，本品可为患者提供长期生存的希望。</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lnSpc>
                    <a:spcPct val="150000"/>
                  </a:lnSpc>
                  <a:spcBef>
                    <a:spcPct val="20000"/>
                  </a:spcBef>
                  <a:defRPr/>
                </a:pPr>
                <a:r>
                  <a:rPr lang="en-US" altLang="zh-CN" sz="1000" dirty="0">
                    <a:solidFill>
                      <a:schemeClr val="tx1"/>
                    </a:solidFill>
                    <a:latin typeface="微软雅黑" panose="020B0503020204020204" pitchFamily="34" charset="-122"/>
                    <a:ea typeface="微软雅黑" panose="020B0503020204020204" pitchFamily="34" charset="-122"/>
                  </a:rPr>
                  <a:t>1</a:t>
                </a:r>
                <a:r>
                  <a:rPr lang="zh-CN" altLang="en-US" sz="1000" dirty="0">
                    <a:solidFill>
                      <a:schemeClr val="tx1"/>
                    </a:solidFill>
                    <a:latin typeface="微软雅黑" panose="020B0503020204020204" pitchFamily="34" charset="-122"/>
                    <a:ea typeface="微软雅黑" panose="020B0503020204020204" pitchFamily="34" charset="-122"/>
                  </a:rPr>
                  <a:t>、</a:t>
                </a:r>
                <a:r>
                  <a:rPr lang="zh-CN" altLang="zh-CN" sz="1000" dirty="0">
                    <a:solidFill>
                      <a:schemeClr val="tx1"/>
                    </a:solidFill>
                    <a:latin typeface="微软雅黑" panose="020B0503020204020204" pitchFamily="34" charset="-122"/>
                    <a:ea typeface="微软雅黑" panose="020B0503020204020204" pitchFamily="34" charset="-122"/>
                  </a:rPr>
                  <a:t>不可切除或转移性肝细胞癌</a:t>
                </a:r>
                <a:r>
                  <a:rPr lang="en-US" altLang="zh-CN" sz="1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本适应症适用患者数</a:t>
                </a:r>
                <a:r>
                  <a:rPr lang="en-US" altLang="zh-CN" sz="1000" dirty="0">
                    <a:solidFill>
                      <a:schemeClr val="tx1"/>
                    </a:solidFill>
                    <a:latin typeface="微软雅黑" panose="020B0503020204020204" pitchFamily="34" charset="-122"/>
                    <a:ea typeface="微软雅黑" panose="020B0503020204020204" pitchFamily="34" charset="-122"/>
                  </a:rPr>
                  <a:t>77996</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zh-CN" altLang="zh-CN" sz="1000" dirty="0">
                  <a:solidFill>
                    <a:schemeClr val="tx1"/>
                  </a:solidFill>
                  <a:latin typeface="微软雅黑" panose="020B0503020204020204" pitchFamily="34" charset="-122"/>
                  <a:ea typeface="微软雅黑" panose="020B0503020204020204" pitchFamily="34" charset="-122"/>
                </a:endParaRPr>
              </a:p>
              <a:p>
                <a:pPr algn="l" defTabSz="914309">
                  <a:lnSpc>
                    <a:spcPct val="150000"/>
                  </a:lnSpc>
                  <a:spcBef>
                    <a:spcPct val="20000"/>
                  </a:spcBef>
                  <a:defRPr/>
                </a:pP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a:t>
                </a:r>
                <a:r>
                  <a:rPr lang="zh-CN" altLang="zh-CN" sz="1000" dirty="0">
                    <a:solidFill>
                      <a:schemeClr val="tx1"/>
                    </a:solidFill>
                    <a:latin typeface="微软雅黑" panose="020B0503020204020204" pitchFamily="34" charset="-122"/>
                    <a:ea typeface="微软雅黑" panose="020B0503020204020204" pitchFamily="34" charset="-122"/>
                  </a:rPr>
                  <a:t>上皮性卵巢癌、输卵管癌或原发性腹膜癌</a:t>
                </a:r>
                <a:r>
                  <a:rPr lang="en-US" altLang="zh-CN" sz="1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本适应症适用患者数</a:t>
                </a:r>
                <a:r>
                  <a:rPr lang="en-US" altLang="zh-CN" sz="1000" dirty="0">
                    <a:solidFill>
                      <a:schemeClr val="tx1"/>
                    </a:solidFill>
                    <a:latin typeface="微软雅黑" panose="020B0503020204020204" pitchFamily="34" charset="-122"/>
                    <a:ea typeface="微软雅黑" panose="020B0503020204020204" pitchFamily="34" charset="-122"/>
                  </a:rPr>
                  <a:t>32943</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zh-CN" altLang="zh-CN" sz="1000" dirty="0">
                  <a:solidFill>
                    <a:schemeClr val="tx1"/>
                  </a:solidFill>
                  <a:latin typeface="微软雅黑" panose="020B0503020204020204" pitchFamily="34" charset="-122"/>
                  <a:ea typeface="微软雅黑" panose="020B0503020204020204" pitchFamily="34" charset="-122"/>
                </a:endParaRPr>
              </a:p>
              <a:p>
                <a:pPr algn="l" defTabSz="914309">
                  <a:lnSpc>
                    <a:spcPct val="150000"/>
                  </a:lnSpc>
                  <a:spcBef>
                    <a:spcPct val="20000"/>
                  </a:spcBef>
                  <a:defRPr/>
                </a:pPr>
                <a:r>
                  <a:rPr lang="en-US" altLang="zh-CN" sz="1000" dirty="0">
                    <a:solidFill>
                      <a:schemeClr val="tx1"/>
                    </a:solidFill>
                    <a:latin typeface="微软雅黑" panose="020B0503020204020204" pitchFamily="34" charset="-122"/>
                    <a:ea typeface="微软雅黑" panose="020B0503020204020204" pitchFamily="34" charset="-122"/>
                  </a:rPr>
                  <a:t>3</a:t>
                </a:r>
                <a:r>
                  <a:rPr lang="zh-CN" altLang="en-US" sz="1000" dirty="0">
                    <a:solidFill>
                      <a:schemeClr val="tx1"/>
                    </a:solidFill>
                    <a:latin typeface="微软雅黑" panose="020B0503020204020204" pitchFamily="34" charset="-122"/>
                    <a:ea typeface="微软雅黑" panose="020B0503020204020204" pitchFamily="34" charset="-122"/>
                  </a:rPr>
                  <a:t>、</a:t>
                </a:r>
                <a:r>
                  <a:rPr lang="zh-CN" altLang="zh-CN" sz="1000" dirty="0">
                    <a:solidFill>
                      <a:schemeClr val="tx1"/>
                    </a:solidFill>
                    <a:latin typeface="微软雅黑" panose="020B0503020204020204" pitchFamily="34" charset="-122"/>
                    <a:ea typeface="微软雅黑" panose="020B0503020204020204" pitchFamily="34" charset="-122"/>
                  </a:rPr>
                  <a:t>宫颈癌</a:t>
                </a:r>
                <a:r>
                  <a:rPr lang="en-US" altLang="zh-CN" sz="1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本适应症适用患者数</a:t>
                </a:r>
                <a:r>
                  <a:rPr lang="en-US" altLang="zh-CN" sz="1000" dirty="0">
                    <a:solidFill>
                      <a:schemeClr val="tx1"/>
                    </a:solidFill>
                    <a:latin typeface="微软雅黑" panose="020B0503020204020204" pitchFamily="34" charset="-122"/>
                    <a:ea typeface="微软雅黑" panose="020B0503020204020204" pitchFamily="34" charset="-122"/>
                  </a:rPr>
                  <a:t>17442</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zh-CN"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26" name="Group 64">
            <a:extLst>
              <a:ext uri="{FF2B5EF4-FFF2-40B4-BE49-F238E27FC236}">
                <a16:creationId xmlns:a16="http://schemas.microsoft.com/office/drawing/2014/main" id="{72AFFC9B-45B0-0460-B04C-6BAC455BBB81}"/>
              </a:ext>
            </a:extLst>
          </p:cNvPr>
          <p:cNvGrpSpPr/>
          <p:nvPr/>
        </p:nvGrpSpPr>
        <p:grpSpPr>
          <a:xfrm>
            <a:off x="506396" y="3723878"/>
            <a:ext cx="7842278" cy="631726"/>
            <a:chOff x="4033795" y="1853636"/>
            <a:chExt cx="3738309" cy="631725"/>
          </a:xfrm>
        </p:grpSpPr>
        <p:grpSp>
          <p:nvGrpSpPr>
            <p:cNvPr id="27" name="Group 29">
              <a:extLst>
                <a:ext uri="{FF2B5EF4-FFF2-40B4-BE49-F238E27FC236}">
                  <a16:creationId xmlns:a16="http://schemas.microsoft.com/office/drawing/2014/main" id="{DD31330D-D323-E4E8-10E4-0EBC24630325}"/>
                </a:ext>
              </a:extLst>
            </p:cNvPr>
            <p:cNvGrpSpPr/>
            <p:nvPr/>
          </p:nvGrpSpPr>
          <p:grpSpPr>
            <a:xfrm>
              <a:off x="4399178" y="1853636"/>
              <a:ext cx="3372926" cy="441919"/>
              <a:chOff x="798970" y="1720180"/>
              <a:chExt cx="1860430" cy="441919"/>
            </a:xfrm>
          </p:grpSpPr>
          <p:sp>
            <p:nvSpPr>
              <p:cNvPr id="29" name="Text Placeholder 3">
                <a:extLst>
                  <a:ext uri="{FF2B5EF4-FFF2-40B4-BE49-F238E27FC236}">
                    <a16:creationId xmlns:a16="http://schemas.microsoft.com/office/drawing/2014/main" id="{BBEAF1F4-C6B1-63E9-A069-92223841FFE9}"/>
                  </a:ext>
                </a:extLst>
              </p:cNvPr>
              <p:cNvSpPr txBox="1">
                <a:spLocks/>
              </p:cNvSpPr>
              <p:nvPr/>
            </p:nvSpPr>
            <p:spPr>
              <a:xfrm>
                <a:off x="798970" y="1720180"/>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临床管理难度</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0" name="Text Placeholder 3">
                <a:extLst>
                  <a:ext uri="{FF2B5EF4-FFF2-40B4-BE49-F238E27FC236}">
                    <a16:creationId xmlns:a16="http://schemas.microsoft.com/office/drawing/2014/main" id="{096C3126-2354-A0F6-1769-B7BC80CE1496}"/>
                  </a:ext>
                </a:extLst>
              </p:cNvPr>
              <p:cNvSpPr txBox="1">
                <a:spLocks/>
              </p:cNvSpPr>
              <p:nvPr/>
            </p:nvSpPr>
            <p:spPr>
              <a:xfrm>
                <a:off x="798970" y="2008211"/>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zh-CN" sz="1000" dirty="0">
                    <a:solidFill>
                      <a:schemeClr val="tx1"/>
                    </a:solidFill>
                    <a:latin typeface="微软雅黑" panose="020B0503020204020204" pitchFamily="34" charset="-122"/>
                    <a:ea typeface="微软雅黑" panose="020B0503020204020204" pitchFamily="34" charset="-122"/>
                  </a:rPr>
                  <a:t>在临床管理上已积累长期经验，管理难度小，滥用风险低。</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28" name="Rectangle 81">
              <a:extLst>
                <a:ext uri="{FF2B5EF4-FFF2-40B4-BE49-F238E27FC236}">
                  <a16:creationId xmlns:a16="http://schemas.microsoft.com/office/drawing/2014/main" id="{F4FB33BD-9E13-796F-E7D6-6BC609F68E35}"/>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234" y="2859782"/>
            <a:ext cx="7842274" cy="590801"/>
            <a:chOff x="4033795" y="2058322"/>
            <a:chExt cx="3738307" cy="590800"/>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9176" y="2091811"/>
              <a:ext cx="3372926" cy="557311"/>
              <a:chOff x="798969" y="1958355"/>
              <a:chExt cx="1860430" cy="557311"/>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969" y="1958355"/>
                <a:ext cx="32369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弥补药品目录短板</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8969" y="2207889"/>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zh-CN" altLang="zh-CN" sz="1000" dirty="0">
                    <a:solidFill>
                      <a:schemeClr val="tx1"/>
                    </a:solidFill>
                    <a:latin typeface="微软雅黑" panose="020B0503020204020204" pitchFamily="34" charset="-122"/>
                    <a:ea typeface="微软雅黑" panose="020B0503020204020204" pitchFamily="34" charset="-122"/>
                  </a:rPr>
                  <a:t>本次新增适应症（上皮性卵巢癌、输卵管癌或原发性腹膜癌以及宫颈癌），弥补目录短板；本品是唯一联合信迪利单抗用于既往未接受过系统治疗的不可切除或转移性肝细胞癌的一线治疗的贝伐珠单抗，增加临床联合用药选择。</a:t>
                </a: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8ACD94AC-8B87-A2F8-4EA7-CAF53240689B}"/>
              </a:ext>
            </a:extLst>
          </p:cNvPr>
          <p:cNvSpPr txBox="1"/>
          <p:nvPr/>
        </p:nvSpPr>
        <p:spPr>
          <a:xfrm>
            <a:off x="1187624" y="4501921"/>
            <a:ext cx="7835887" cy="400110"/>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所治疗疾病</a:t>
            </a:r>
            <a:r>
              <a:rPr lang="zh-CN" altLang="en-US" sz="1000" dirty="0">
                <a:latin typeface="微软雅黑" panose="020B0503020204020204" pitchFamily="34" charset="-122"/>
                <a:ea typeface="微软雅黑" panose="020B0503020204020204" pitchFamily="34" charset="-122"/>
              </a:rPr>
              <a:t>大陆地区</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年发病患者总数；是否能够弥补药品目录保障短板；临床管理难度及其他相关情况</a:t>
            </a:r>
          </a:p>
        </p:txBody>
      </p:sp>
      <p:sp>
        <p:nvSpPr>
          <p:cNvPr id="24" name="文本框 23">
            <a:extLst>
              <a:ext uri="{FF2B5EF4-FFF2-40B4-BE49-F238E27FC236}">
                <a16:creationId xmlns:a16="http://schemas.microsoft.com/office/drawing/2014/main" id="{EDFAD289-8BAE-C89E-38BE-7847E99CB5F9}"/>
              </a:ext>
            </a:extLst>
          </p:cNvPr>
          <p:cNvSpPr txBox="1"/>
          <p:nvPr/>
        </p:nvSpPr>
        <p:spPr>
          <a:xfrm>
            <a:off x="5735617" y="4808837"/>
            <a:ext cx="3385308" cy="246221"/>
          </a:xfrm>
          <a:prstGeom prst="rect">
            <a:avLst/>
          </a:prstGeom>
          <a:noFill/>
        </p:spPr>
        <p:txBody>
          <a:bodyPr wrap="square" rtlCol="0">
            <a:spAutoFit/>
          </a:bodyPr>
          <a:lstStyle/>
          <a:p>
            <a:pPr algn="ctr"/>
            <a:r>
              <a:rPr lang="zh-CN" altLang="en-US" sz="1000" b="1" dirty="0">
                <a:solidFill>
                  <a:srgbClr val="0070C0"/>
                </a:solidFill>
                <a:latin typeface="微软雅黑" panose="020B0503020204020204" pitchFamily="34" charset="-122"/>
                <a:ea typeface="微软雅黑" panose="020B0503020204020204" pitchFamily="34" charset="-122"/>
              </a:rPr>
              <a:t>信达生物制药（苏州）有限公司 </a:t>
            </a:r>
            <a:r>
              <a:rPr lang="en-US" altLang="zh-CN" sz="1000" b="1" dirty="0">
                <a:solidFill>
                  <a:srgbClr val="0070C0"/>
                </a:solidFill>
                <a:latin typeface="微软雅黑" panose="020B0503020204020204" pitchFamily="34" charset="-122"/>
                <a:ea typeface="微软雅黑" panose="020B0503020204020204" pitchFamily="34" charset="-122"/>
              </a:rPr>
              <a:t>| </a:t>
            </a:r>
            <a:r>
              <a:rPr lang="zh-CN" altLang="en-US" sz="1000" b="1" dirty="0">
                <a:solidFill>
                  <a:srgbClr val="0070C0"/>
                </a:solidFill>
                <a:latin typeface="微软雅黑" panose="020B0503020204020204" pitchFamily="34" charset="-122"/>
                <a:ea typeface="微软雅黑" panose="020B0503020204020204" pitchFamily="34" charset="-122"/>
              </a:rPr>
              <a:t>贝伐珠单抗</a:t>
            </a:r>
          </a:p>
        </p:txBody>
      </p:sp>
    </p:spTree>
    <p:extLst>
      <p:ext uri="{BB962C8B-B14F-4D97-AF65-F5344CB8AC3E}">
        <p14:creationId xmlns:p14="http://schemas.microsoft.com/office/powerpoint/2010/main" val="2632025618"/>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rite Your Title Here"/>
</p:tagLst>
</file>

<file path=ppt/theme/theme1.xml><?xml version="1.0" encoding="utf-8"?>
<a:theme xmlns:a="http://schemas.openxmlformats.org/drawingml/2006/main" name="第一PPT，www.1ppt.com">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1964</TotalTime>
  <Words>2595</Words>
  <Application>Microsoft Office PowerPoint</Application>
  <PresentationFormat>全屏显示(16:9)</PresentationFormat>
  <Paragraphs>141</Paragraphs>
  <Slides>10</Slides>
  <Notes>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Microsoft YaHei</vt:lpstr>
      <vt:lpstr>Microsoft YaHei</vt:lpstr>
      <vt:lpstr>微软雅黑 Light</vt:lpstr>
      <vt:lpstr>Arial</vt:lpstr>
      <vt:lpstr>Calibri</vt:lpstr>
      <vt:lpstr>Times New Roman</vt:lpstr>
      <vt:lpstr>Wingdings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cp:lastModifiedBy>张颖(Ying Zhang)</cp:lastModifiedBy>
  <cp:revision>160</cp:revision>
  <dcterms:created xsi:type="dcterms:W3CDTF">2015-12-11T17:46:17Z</dcterms:created>
  <dcterms:modified xsi:type="dcterms:W3CDTF">2022-07-11T04:15:57Z</dcterms:modified>
</cp:coreProperties>
</file>