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25" r:id="rId2"/>
    <p:sldId id="328" r:id="rId3"/>
    <p:sldId id="336" r:id="rId4"/>
    <p:sldId id="337" r:id="rId5"/>
    <p:sldId id="340" r:id="rId6"/>
    <p:sldId id="341" r:id="rId7"/>
    <p:sldId id="342" r:id="rId8"/>
    <p:sldId id="339" r:id="rId9"/>
    <p:sldId id="345" r:id="rId10"/>
    <p:sldId id="344" r:id="rId11"/>
  </p:sldIdLst>
  <p:sldSz cx="9144000" cy="5143500" type="screen16x9"/>
  <p:notesSz cx="6858000" cy="9144000"/>
  <p:custDataLst>
    <p:tags r:id="rId1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张颖(Ying Zhang)" initials="张颖(Ying" lastIdx="1" clrIdx="0">
    <p:extLst>
      <p:ext uri="{19B8F6BF-5375-455C-9EA6-DF929625EA0E}">
        <p15:presenceInfo xmlns:p15="http://schemas.microsoft.com/office/powerpoint/2012/main" userId="S-1-5-21-832800970-52157282-2519919171-93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9E8FF"/>
    <a:srgbClr val="F79600"/>
    <a:srgbClr val="3992DB"/>
    <a:srgbClr val="005DA2"/>
    <a:srgbClr val="0F1836"/>
    <a:srgbClr val="FDFDFD"/>
    <a:srgbClr val="D9D9D9"/>
    <a:srgbClr val="DCDE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35" autoAdjust="0"/>
    <p:restoredTop sz="94660" autoAdjust="0"/>
  </p:normalViewPr>
  <p:slideViewPr>
    <p:cSldViewPr>
      <p:cViewPr varScale="1">
        <p:scale>
          <a:sx n="102" d="100"/>
          <a:sy n="102" d="100"/>
        </p:scale>
        <p:origin x="332" y="6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381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353A075-29DF-4CAE-8BA7-CDA0ED456C88}" type="datetimeFigureOut">
              <a:rPr lang="zh-CN" altLang="en-US" smtClean="0"/>
              <a:t>2022/7/11</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E3924EE-29F1-4E68-A53A-86CBCBDF827A}" type="slidenum">
              <a:rPr lang="zh-CN" altLang="en-US" smtClean="0"/>
              <a:t>‹#›</a:t>
            </a:fld>
            <a:endParaRPr lang="zh-CN" altLang="en-US"/>
          </a:p>
        </p:txBody>
      </p:sp>
    </p:spTree>
    <p:extLst>
      <p:ext uri="{BB962C8B-B14F-4D97-AF65-F5344CB8AC3E}">
        <p14:creationId xmlns:p14="http://schemas.microsoft.com/office/powerpoint/2010/main" val="22138443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2B73EA-EE91-4E33-A9C1-8BF5DD7139A2}" type="datetimeFigureOut">
              <a:rPr lang="zh-CN" altLang="en-US" smtClean="0"/>
              <a:t>2022/7/11</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92B679-AE23-4750-8FB0-6513430B8953}" type="slidenum">
              <a:rPr lang="zh-CN" altLang="en-US" smtClean="0"/>
              <a:t>‹#›</a:t>
            </a:fld>
            <a:endParaRPr lang="zh-CN" altLang="en-US"/>
          </a:p>
        </p:txBody>
      </p:sp>
    </p:spTree>
    <p:extLst>
      <p:ext uri="{BB962C8B-B14F-4D97-AF65-F5344CB8AC3E}">
        <p14:creationId xmlns:p14="http://schemas.microsoft.com/office/powerpoint/2010/main" val="129930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2</a:t>
            </a:fld>
            <a:endParaRPr lang="zh-CN" altLang="en-US"/>
          </a:p>
        </p:txBody>
      </p:sp>
    </p:spTree>
    <p:extLst>
      <p:ext uri="{BB962C8B-B14F-4D97-AF65-F5344CB8AC3E}">
        <p14:creationId xmlns:p14="http://schemas.microsoft.com/office/powerpoint/2010/main" val="2242772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3</a:t>
            </a:fld>
            <a:endParaRPr lang="zh-CN" altLang="en-US"/>
          </a:p>
        </p:txBody>
      </p:sp>
    </p:spTree>
    <p:extLst>
      <p:ext uri="{BB962C8B-B14F-4D97-AF65-F5344CB8AC3E}">
        <p14:creationId xmlns:p14="http://schemas.microsoft.com/office/powerpoint/2010/main" val="781520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4</a:t>
            </a:fld>
            <a:endParaRPr lang="zh-CN" altLang="en-US"/>
          </a:p>
        </p:txBody>
      </p:sp>
    </p:spTree>
    <p:extLst>
      <p:ext uri="{BB962C8B-B14F-4D97-AF65-F5344CB8AC3E}">
        <p14:creationId xmlns:p14="http://schemas.microsoft.com/office/powerpoint/2010/main" val="246910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5</a:t>
            </a:fld>
            <a:endParaRPr lang="zh-CN" altLang="en-US"/>
          </a:p>
        </p:txBody>
      </p:sp>
    </p:spTree>
    <p:extLst>
      <p:ext uri="{BB962C8B-B14F-4D97-AF65-F5344CB8AC3E}">
        <p14:creationId xmlns:p14="http://schemas.microsoft.com/office/powerpoint/2010/main" val="11373573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6</a:t>
            </a:fld>
            <a:endParaRPr lang="zh-CN" altLang="en-US"/>
          </a:p>
        </p:txBody>
      </p:sp>
    </p:spTree>
    <p:extLst>
      <p:ext uri="{BB962C8B-B14F-4D97-AF65-F5344CB8AC3E}">
        <p14:creationId xmlns:p14="http://schemas.microsoft.com/office/powerpoint/2010/main" val="3388761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7</a:t>
            </a:fld>
            <a:endParaRPr lang="zh-CN" altLang="en-US"/>
          </a:p>
        </p:txBody>
      </p:sp>
    </p:spTree>
    <p:extLst>
      <p:ext uri="{BB962C8B-B14F-4D97-AF65-F5344CB8AC3E}">
        <p14:creationId xmlns:p14="http://schemas.microsoft.com/office/powerpoint/2010/main" val="399636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8</a:t>
            </a:fld>
            <a:endParaRPr lang="zh-CN" altLang="en-US"/>
          </a:p>
        </p:txBody>
      </p:sp>
    </p:spTree>
    <p:extLst>
      <p:ext uri="{BB962C8B-B14F-4D97-AF65-F5344CB8AC3E}">
        <p14:creationId xmlns:p14="http://schemas.microsoft.com/office/powerpoint/2010/main" val="1345444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9</a:t>
            </a:fld>
            <a:endParaRPr lang="zh-CN" altLang="en-US"/>
          </a:p>
        </p:txBody>
      </p:sp>
    </p:spTree>
    <p:extLst>
      <p:ext uri="{BB962C8B-B14F-4D97-AF65-F5344CB8AC3E}">
        <p14:creationId xmlns:p14="http://schemas.microsoft.com/office/powerpoint/2010/main" val="2521751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cxnSp>
        <p:nvCxnSpPr>
          <p:cNvPr id="7" name="直接连接符 6"/>
          <p:cNvCxnSpPr/>
          <p:nvPr userDrawn="1"/>
        </p:nvCxnSpPr>
        <p:spPr>
          <a:xfrm>
            <a:off x="755576" y="625398"/>
            <a:ext cx="7848872"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2" name="Group 7"/>
          <p:cNvGrpSpPr>
            <a:grpSpLocks/>
          </p:cNvGrpSpPr>
          <p:nvPr userDrawn="1"/>
        </p:nvGrpSpPr>
        <p:grpSpPr bwMode="auto">
          <a:xfrm>
            <a:off x="323528" y="292895"/>
            <a:ext cx="390372" cy="205979"/>
            <a:chOff x="0" y="0"/>
            <a:chExt cx="1041399" cy="549275"/>
          </a:xfrm>
        </p:grpSpPr>
        <p:sp>
          <p:nvSpPr>
            <p:cNvPr id="13" name="Freeform 16"/>
            <p:cNvSpPr>
              <a:spLocks/>
            </p:cNvSpPr>
            <p:nvPr/>
          </p:nvSpPr>
          <p:spPr bwMode="auto">
            <a:xfrm>
              <a:off x="0" y="0"/>
              <a:ext cx="361950" cy="549275"/>
            </a:xfrm>
            <a:custGeom>
              <a:avLst/>
              <a:gdLst>
                <a:gd name="T0" fmla="*/ 4 w 400"/>
                <a:gd name="T1" fmla="*/ 92 h 608"/>
                <a:gd name="T2" fmla="*/ 96 w 400"/>
                <a:gd name="T3" fmla="*/ 0 h 608"/>
                <a:gd name="T4" fmla="*/ 400 w 400"/>
                <a:gd name="T5" fmla="*/ 304 h 608"/>
                <a:gd name="T6" fmla="*/ 96 w 400"/>
                <a:gd name="T7" fmla="*/ 608 h 608"/>
                <a:gd name="T8" fmla="*/ 0 w 400"/>
                <a:gd name="T9" fmla="*/ 512 h 608"/>
                <a:gd name="T10" fmla="*/ 212 w 400"/>
                <a:gd name="T11" fmla="*/ 300 h 608"/>
                <a:gd name="T12" fmla="*/ 4 w 400"/>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400" h="608">
                  <a:moveTo>
                    <a:pt x="4" y="92"/>
                  </a:moveTo>
                  <a:lnTo>
                    <a:pt x="96" y="0"/>
                  </a:lnTo>
                  <a:lnTo>
                    <a:pt x="400" y="304"/>
                  </a:lnTo>
                  <a:lnTo>
                    <a:pt x="96" y="608"/>
                  </a:lnTo>
                  <a:lnTo>
                    <a:pt x="0" y="512"/>
                  </a:lnTo>
                  <a:lnTo>
                    <a:pt x="212" y="300"/>
                  </a:lnTo>
                  <a:lnTo>
                    <a:pt x="4" y="92"/>
                  </a:lnTo>
                  <a:close/>
                </a:path>
              </a:pathLst>
            </a:custGeom>
            <a:solidFill>
              <a:srgbClr val="005DA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4" name="Freeform 17"/>
            <p:cNvSpPr>
              <a:spLocks/>
            </p:cNvSpPr>
            <p:nvPr/>
          </p:nvSpPr>
          <p:spPr bwMode="auto">
            <a:xfrm>
              <a:off x="338137" y="0"/>
              <a:ext cx="360362" cy="549275"/>
            </a:xfrm>
            <a:custGeom>
              <a:avLst/>
              <a:gdLst>
                <a:gd name="T0" fmla="*/ 4 w 399"/>
                <a:gd name="T1" fmla="*/ 92 h 608"/>
                <a:gd name="T2" fmla="*/ 96 w 399"/>
                <a:gd name="T3" fmla="*/ 0 h 608"/>
                <a:gd name="T4" fmla="*/ 399 w 399"/>
                <a:gd name="T5" fmla="*/ 304 h 608"/>
                <a:gd name="T6" fmla="*/ 96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6" y="0"/>
                  </a:lnTo>
                  <a:lnTo>
                    <a:pt x="399" y="304"/>
                  </a:lnTo>
                  <a:lnTo>
                    <a:pt x="96" y="608"/>
                  </a:lnTo>
                  <a:lnTo>
                    <a:pt x="0" y="512"/>
                  </a:lnTo>
                  <a:lnTo>
                    <a:pt x="212" y="300"/>
                  </a:lnTo>
                  <a:lnTo>
                    <a:pt x="4" y="92"/>
                  </a:lnTo>
                  <a:close/>
                </a:path>
              </a:pathLst>
            </a:custGeom>
            <a:solidFill>
              <a:srgbClr val="3992D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5" name="Freeform 18"/>
            <p:cNvSpPr>
              <a:spLocks/>
            </p:cNvSpPr>
            <p:nvPr/>
          </p:nvSpPr>
          <p:spPr bwMode="auto">
            <a:xfrm>
              <a:off x="681037" y="0"/>
              <a:ext cx="360362" cy="549275"/>
            </a:xfrm>
            <a:custGeom>
              <a:avLst/>
              <a:gdLst>
                <a:gd name="T0" fmla="*/ 4 w 399"/>
                <a:gd name="T1" fmla="*/ 92 h 608"/>
                <a:gd name="T2" fmla="*/ 95 w 399"/>
                <a:gd name="T3" fmla="*/ 0 h 608"/>
                <a:gd name="T4" fmla="*/ 399 w 399"/>
                <a:gd name="T5" fmla="*/ 304 h 608"/>
                <a:gd name="T6" fmla="*/ 95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5" y="0"/>
                  </a:lnTo>
                  <a:lnTo>
                    <a:pt x="399" y="304"/>
                  </a:lnTo>
                  <a:lnTo>
                    <a:pt x="95" y="608"/>
                  </a:lnTo>
                  <a:lnTo>
                    <a:pt x="0" y="512"/>
                  </a:lnTo>
                  <a:lnTo>
                    <a:pt x="212" y="300"/>
                  </a:lnTo>
                  <a:lnTo>
                    <a:pt x="4" y="92"/>
                  </a:lnTo>
                  <a:close/>
                </a:path>
              </a:pathLst>
            </a:custGeom>
            <a:solidFill>
              <a:srgbClr val="F79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sp>
        <p:nvSpPr>
          <p:cNvPr id="18" name="TextBox 15"/>
          <p:cNvSpPr txBox="1"/>
          <p:nvPr userDrawn="1"/>
        </p:nvSpPr>
        <p:spPr>
          <a:xfrm>
            <a:off x="8100392" y="241995"/>
            <a:ext cx="671347" cy="369332"/>
          </a:xfrm>
          <a:prstGeom prst="rect">
            <a:avLst/>
          </a:prstGeom>
          <a:noFill/>
        </p:spPr>
        <p:txBody>
          <a:bodyPr wrap="square" rtlCol="0">
            <a:spAutoFit/>
          </a:bodyPr>
          <a:lstStyle/>
          <a:p>
            <a:pPr algn="ctr"/>
            <a:fld id="{2EEF1883-7A0E-4F66-9932-E581691AD397}" type="slidenum">
              <a:rPr lang="zh-CN" altLang="en-US" sz="1800" b="0" smtClean="0">
                <a:solidFill>
                  <a:schemeClr val="accent1"/>
                </a:solidFill>
                <a:latin typeface="微软雅黑 Light" panose="020B0502040204020203" pitchFamily="34" charset="-122"/>
                <a:ea typeface="微软雅黑 Light" panose="020B0502040204020203" pitchFamily="34" charset="-122"/>
              </a:rPr>
              <a:pPr algn="ctr"/>
              <a:t>‹#›</a:t>
            </a:fld>
            <a:r>
              <a:rPr lang="zh-CN" altLang="en-US" sz="1800" b="0" dirty="0">
                <a:solidFill>
                  <a:schemeClr val="accent1"/>
                </a:solidFill>
                <a:latin typeface="微软雅黑 Light" panose="020B0502040204020203" pitchFamily="34" charset="-122"/>
                <a:ea typeface="微软雅黑 Light" panose="020B0502040204020203" pitchFamily="34"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983114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5121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2022/7/11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t="-3000" b="-3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2022/7/11</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A780058D-FCD3-FFE7-C35A-C6130C931244}"/>
              </a:ext>
            </a:extLst>
          </p:cNvPr>
          <p:cNvPicPr>
            <a:picLocks noChangeAspect="1"/>
          </p:cNvPicPr>
          <p:nvPr/>
        </p:nvPicPr>
        <p:blipFill>
          <a:blip r:embed="rId2"/>
          <a:stretch>
            <a:fillRect/>
          </a:stretch>
        </p:blipFill>
        <p:spPr>
          <a:xfrm>
            <a:off x="2483768" y="184471"/>
            <a:ext cx="4143737" cy="4774557"/>
          </a:xfrm>
          <a:prstGeom prst="rect">
            <a:avLst/>
          </a:prstGeom>
        </p:spPr>
      </p:pic>
      <p:pic>
        <p:nvPicPr>
          <p:cNvPr id="15" name="图片 14">
            <a:extLst>
              <a:ext uri="{FF2B5EF4-FFF2-40B4-BE49-F238E27FC236}">
                <a16:creationId xmlns:a16="http://schemas.microsoft.com/office/drawing/2014/main" id="{542196C9-C13F-C87C-7FF1-59DB97BE1E38}"/>
              </a:ext>
            </a:extLst>
          </p:cNvPr>
          <p:cNvPicPr>
            <a:picLocks noChangeAspect="1"/>
          </p:cNvPicPr>
          <p:nvPr/>
        </p:nvPicPr>
        <p:blipFill>
          <a:blip r:embed="rId3"/>
          <a:stretch>
            <a:fillRect/>
          </a:stretch>
        </p:blipFill>
        <p:spPr>
          <a:xfrm>
            <a:off x="3009741" y="411510"/>
            <a:ext cx="3041700" cy="2186890"/>
          </a:xfrm>
          <a:prstGeom prst="rect">
            <a:avLst/>
          </a:prstGeom>
        </p:spPr>
      </p:pic>
      <p:sp>
        <p:nvSpPr>
          <p:cNvPr id="16" name="文本框 15">
            <a:extLst>
              <a:ext uri="{FF2B5EF4-FFF2-40B4-BE49-F238E27FC236}">
                <a16:creationId xmlns:a16="http://schemas.microsoft.com/office/drawing/2014/main" id="{10EDD0B3-6B8F-805B-56AD-A9D0D9444F6E}"/>
              </a:ext>
            </a:extLst>
          </p:cNvPr>
          <p:cNvSpPr txBox="1"/>
          <p:nvPr/>
        </p:nvSpPr>
        <p:spPr>
          <a:xfrm>
            <a:off x="3099113" y="3147814"/>
            <a:ext cx="2825676" cy="584775"/>
          </a:xfrm>
          <a:prstGeom prst="rect">
            <a:avLst/>
          </a:prstGeom>
          <a:noFill/>
        </p:spPr>
        <p:txBody>
          <a:bodyPr wrap="square" rtlCol="0">
            <a:spAutoFit/>
          </a:bodyPr>
          <a:lstStyle/>
          <a:p>
            <a:pPr algn="ctr"/>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阿达木单抗注射液</a:t>
            </a:r>
            <a:endParaRPr lang="en-US" altLang="zh-CN" sz="1600" b="1" dirty="0">
              <a:solidFill>
                <a:schemeClr val="tx1">
                  <a:lumMod val="75000"/>
                  <a:lumOff val="25000"/>
                </a:schemeClr>
              </a:solidFill>
              <a:latin typeface="微软雅黑" panose="020B0503020204020204" pitchFamily="34" charset="-122"/>
              <a:ea typeface="微软雅黑" panose="020B0503020204020204" pitchFamily="34" charset="-122"/>
            </a:endParaRPr>
          </a:p>
          <a:p>
            <a:pPr algn="ctr"/>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（苏立信</a:t>
            </a:r>
            <a:r>
              <a:rPr lang="en-US" altLang="zh-CN" sz="1600" b="1" baseline="30000" dirty="0">
                <a:solidFill>
                  <a:schemeClr val="tx1"/>
                </a:solidFill>
                <a:latin typeface="微软雅黑" panose="020B0503020204020204" pitchFamily="34" charset="-122"/>
                <a:ea typeface="微软雅黑" panose="020B0503020204020204" pitchFamily="34" charset="-122"/>
              </a:rPr>
              <a:t>®</a:t>
            </a:r>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a:t>
            </a:r>
          </a:p>
        </p:txBody>
      </p:sp>
      <p:sp>
        <p:nvSpPr>
          <p:cNvPr id="17" name="圆角矩形 12">
            <a:extLst>
              <a:ext uri="{FF2B5EF4-FFF2-40B4-BE49-F238E27FC236}">
                <a16:creationId xmlns:a16="http://schemas.microsoft.com/office/drawing/2014/main" id="{57DB6C1A-188A-1281-5456-ECFED3CA19AF}"/>
              </a:ext>
            </a:extLst>
          </p:cNvPr>
          <p:cNvSpPr/>
          <p:nvPr/>
        </p:nvSpPr>
        <p:spPr>
          <a:xfrm>
            <a:off x="3081749" y="3920265"/>
            <a:ext cx="2825676" cy="307669"/>
          </a:xfrm>
          <a:prstGeom prst="roundRect">
            <a:avLst>
              <a:gd name="adj" fmla="val 26820"/>
            </a:avLst>
          </a:prstGeom>
          <a:solidFill>
            <a:srgbClr val="C9E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信达生物制药（苏州</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有限公司</a:t>
            </a:r>
          </a:p>
        </p:txBody>
      </p:sp>
      <p:sp>
        <p:nvSpPr>
          <p:cNvPr id="21" name="文本框 20">
            <a:extLst>
              <a:ext uri="{FF2B5EF4-FFF2-40B4-BE49-F238E27FC236}">
                <a16:creationId xmlns:a16="http://schemas.microsoft.com/office/drawing/2014/main" id="{35413E52-D8F8-DA97-7553-99211848D5FD}"/>
              </a:ext>
            </a:extLst>
          </p:cNvPr>
          <p:cNvSpPr txBox="1"/>
          <p:nvPr/>
        </p:nvSpPr>
        <p:spPr>
          <a:xfrm>
            <a:off x="3779912" y="4608879"/>
            <a:ext cx="1728192" cy="24622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i="0" u="none" strike="noStrike" kern="1200" cap="none" spc="0" normalizeH="0" baseline="0" noProof="0" dirty="0">
                <a:ln>
                  <a:noFill/>
                </a:ln>
                <a:solidFill>
                  <a:srgbClr val="005DA2">
                    <a:lumMod val="50000"/>
                  </a:srgbClr>
                </a:solidFill>
                <a:effectLst/>
                <a:uLnTx/>
                <a:uFillTx/>
                <a:latin typeface="微软雅黑" panose="020B0503020204020204" pitchFamily="34" charset="-122"/>
                <a:ea typeface="微软雅黑" panose="020B0503020204020204" pitchFamily="34" charset="-122"/>
                <a:cs typeface="+mn-cs"/>
              </a:rPr>
              <a:t>PPT2—</a:t>
            </a:r>
            <a:r>
              <a:rPr kumimoji="0" lang="zh-CN" altLang="en-US" sz="100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不</a:t>
            </a:r>
            <a:r>
              <a:rPr kumimoji="0" lang="zh-CN" altLang="en-US" sz="1000" i="0" u="none" strike="noStrike" kern="1200" cap="none" spc="0" normalizeH="0" baseline="0" noProof="0" dirty="0">
                <a:ln>
                  <a:noFill/>
                </a:ln>
                <a:solidFill>
                  <a:srgbClr val="005DA2">
                    <a:lumMod val="50000"/>
                  </a:srgbClr>
                </a:solidFill>
                <a:effectLst/>
                <a:uLnTx/>
                <a:uFillTx/>
                <a:latin typeface="微软雅黑" panose="020B0503020204020204" pitchFamily="34" charset="-122"/>
                <a:ea typeface="微软雅黑" panose="020B0503020204020204" pitchFamily="34" charset="-122"/>
                <a:cs typeface="+mn-cs"/>
              </a:rPr>
              <a:t>包含经济性信息</a:t>
            </a:r>
          </a:p>
        </p:txBody>
      </p:sp>
    </p:spTree>
    <p:extLst>
      <p:ext uri="{BB962C8B-B14F-4D97-AF65-F5344CB8AC3E}">
        <p14:creationId xmlns:p14="http://schemas.microsoft.com/office/powerpoint/2010/main" val="348644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AE438687-1217-8EF9-2C7E-DF4D24B1990C}"/>
              </a:ext>
            </a:extLst>
          </p:cNvPr>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 name="文本框 2">
            <a:extLst>
              <a:ext uri="{FF2B5EF4-FFF2-40B4-BE49-F238E27FC236}">
                <a16:creationId xmlns:a16="http://schemas.microsoft.com/office/drawing/2014/main" id="{9DC09528-B22E-47A1-5B04-1D89E3A5FA45}"/>
              </a:ext>
            </a:extLst>
          </p:cNvPr>
          <p:cNvSpPr txBox="1"/>
          <p:nvPr/>
        </p:nvSpPr>
        <p:spPr>
          <a:xfrm>
            <a:off x="323528" y="339502"/>
            <a:ext cx="1187624" cy="584775"/>
          </a:xfrm>
          <a:prstGeom prst="rect">
            <a:avLst/>
          </a:prstGeom>
          <a:noFill/>
        </p:spPr>
        <p:txBody>
          <a:bodyPr wrap="square" rtlCol="0">
            <a:spAutoFit/>
          </a:bodyPr>
          <a:lstStyle/>
          <a:p>
            <a:r>
              <a:rPr lang="zh-CN" altLang="en-US" sz="3200" b="1" dirty="0">
                <a:solidFill>
                  <a:schemeClr val="bg1"/>
                </a:solidFill>
                <a:latin typeface="微软雅黑" panose="020B0503020204020204" pitchFamily="34" charset="-122"/>
                <a:ea typeface="微软雅黑" panose="020B0503020204020204" pitchFamily="34" charset="-122"/>
              </a:rPr>
              <a:t>总 结</a:t>
            </a:r>
          </a:p>
        </p:txBody>
      </p:sp>
      <p:grpSp>
        <p:nvGrpSpPr>
          <p:cNvPr id="4" name="Group 64">
            <a:extLst>
              <a:ext uri="{FF2B5EF4-FFF2-40B4-BE49-F238E27FC236}">
                <a16:creationId xmlns:a16="http://schemas.microsoft.com/office/drawing/2014/main" id="{E5E79670-AFCD-49B7-A296-57BAAFF8CCDF}"/>
              </a:ext>
            </a:extLst>
          </p:cNvPr>
          <p:cNvGrpSpPr/>
          <p:nvPr/>
        </p:nvGrpSpPr>
        <p:grpSpPr>
          <a:xfrm>
            <a:off x="539552" y="697044"/>
            <a:ext cx="7922423" cy="3607081"/>
            <a:chOff x="4033795" y="1780582"/>
            <a:chExt cx="3776513" cy="770302"/>
          </a:xfrm>
        </p:grpSpPr>
        <p:grpSp>
          <p:nvGrpSpPr>
            <p:cNvPr id="5" name="Group 29">
              <a:extLst>
                <a:ext uri="{FF2B5EF4-FFF2-40B4-BE49-F238E27FC236}">
                  <a16:creationId xmlns:a16="http://schemas.microsoft.com/office/drawing/2014/main" id="{655731AF-175A-0BB3-B193-35E1C67FC965}"/>
                </a:ext>
              </a:extLst>
            </p:cNvPr>
            <p:cNvGrpSpPr/>
            <p:nvPr/>
          </p:nvGrpSpPr>
          <p:grpSpPr>
            <a:xfrm>
              <a:off x="4136771" y="1780582"/>
              <a:ext cx="3673537" cy="770302"/>
              <a:chOff x="654232" y="1647126"/>
              <a:chExt cx="2026240" cy="770302"/>
            </a:xfrm>
          </p:grpSpPr>
          <p:sp>
            <p:nvSpPr>
              <p:cNvPr id="7" name="Text Placeholder 3">
                <a:extLst>
                  <a:ext uri="{FF2B5EF4-FFF2-40B4-BE49-F238E27FC236}">
                    <a16:creationId xmlns:a16="http://schemas.microsoft.com/office/drawing/2014/main" id="{725CE6A5-8D00-3ACB-51C3-E5364142FE34}"/>
                  </a:ext>
                </a:extLst>
              </p:cNvPr>
              <p:cNvSpPr txBox="1">
                <a:spLocks/>
              </p:cNvSpPr>
              <p:nvPr/>
            </p:nvSpPr>
            <p:spPr>
              <a:xfrm>
                <a:off x="1241156" y="1647126"/>
                <a:ext cx="746014" cy="52581"/>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600" b="1" dirty="0">
                    <a:solidFill>
                      <a:schemeClr val="tx1"/>
                    </a:solidFill>
                    <a:latin typeface="微软雅黑" panose="020B0503020204020204" pitchFamily="34" charset="-122"/>
                    <a:ea typeface="微软雅黑" panose="020B0503020204020204" pitchFamily="34" charset="-122"/>
                  </a:rPr>
                  <a:t>阿达木单抗注射液（苏立信</a:t>
                </a:r>
                <a:r>
                  <a:rPr lang="en-US" altLang="zh-CN" sz="1600" b="1" baseline="30000" dirty="0">
                    <a:solidFill>
                      <a:schemeClr val="tx1"/>
                    </a:solidFill>
                    <a:latin typeface="微软雅黑" panose="020B0503020204020204" pitchFamily="34" charset="-122"/>
                    <a:ea typeface="微软雅黑" panose="020B0503020204020204" pitchFamily="34" charset="-122"/>
                  </a:rPr>
                  <a:t>® </a:t>
                </a:r>
                <a:r>
                  <a:rPr lang="zh-CN" altLang="en-US" sz="1600" b="1" dirty="0">
                    <a:solidFill>
                      <a:schemeClr val="tx1"/>
                    </a:solidFill>
                    <a:latin typeface="微软雅黑" panose="020B0503020204020204" pitchFamily="34" charset="-122"/>
                    <a:ea typeface="微软雅黑" panose="020B0503020204020204" pitchFamily="34" charset="-122"/>
                  </a:rPr>
                  <a:t>）</a:t>
                </a:r>
                <a:endParaRPr lang="en-US" sz="1600" b="1" dirty="0">
                  <a:solidFill>
                    <a:schemeClr val="tx1"/>
                  </a:solidFill>
                  <a:latin typeface="微软雅黑" panose="020B0503020204020204" pitchFamily="34" charset="-122"/>
                  <a:ea typeface="微软雅黑" panose="020B0503020204020204" pitchFamily="34" charset="-122"/>
                </a:endParaRPr>
              </a:p>
            </p:txBody>
          </p:sp>
          <p:sp>
            <p:nvSpPr>
              <p:cNvPr id="8" name="Text Placeholder 3">
                <a:extLst>
                  <a:ext uri="{FF2B5EF4-FFF2-40B4-BE49-F238E27FC236}">
                    <a16:creationId xmlns:a16="http://schemas.microsoft.com/office/drawing/2014/main" id="{7D08D024-6D2D-D9BE-3EAD-3556F0702B32}"/>
                  </a:ext>
                </a:extLst>
              </p:cNvPr>
              <p:cNvSpPr txBox="1">
                <a:spLocks/>
              </p:cNvSpPr>
              <p:nvPr/>
            </p:nvSpPr>
            <p:spPr>
              <a:xfrm>
                <a:off x="654232" y="1770679"/>
                <a:ext cx="2026240" cy="646749"/>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lnSpc>
                    <a:spcPct val="200000"/>
                  </a:lnSpc>
                  <a:spcBef>
                    <a:spcPct val="20000"/>
                  </a:spcBef>
                  <a:defRPr/>
                </a:pPr>
                <a:r>
                  <a:rPr lang="zh-CN" altLang="en-US" sz="1200" dirty="0">
                    <a:solidFill>
                      <a:schemeClr val="tx1"/>
                    </a:solidFill>
                    <a:latin typeface="微软雅黑" panose="020B0503020204020204" pitchFamily="34" charset="-122"/>
                    <a:ea typeface="微软雅黑" panose="020B0503020204020204" pitchFamily="34" charset="-122"/>
                  </a:rPr>
                  <a:t>阿达木单抗注射液是</a:t>
                </a:r>
                <a:r>
                  <a:rPr lang="en-US" altLang="zh-CN" sz="1200" dirty="0">
                    <a:solidFill>
                      <a:schemeClr val="tx1"/>
                    </a:solidFill>
                    <a:latin typeface="微软雅黑" panose="020B0503020204020204" pitchFamily="34" charset="-122"/>
                    <a:ea typeface="微软雅黑" panose="020B0503020204020204" pitchFamily="34" charset="-122"/>
                  </a:rPr>
                  <a:t>2022</a:t>
                </a:r>
                <a:r>
                  <a:rPr lang="zh-CN" altLang="en-US" sz="1200" dirty="0">
                    <a:solidFill>
                      <a:schemeClr val="tx1"/>
                    </a:solidFill>
                    <a:latin typeface="微软雅黑" panose="020B0503020204020204" pitchFamily="34" charset="-122"/>
                    <a:ea typeface="微软雅黑" panose="020B0503020204020204" pitchFamily="34" charset="-122"/>
                  </a:rPr>
                  <a:t>年版国家基本医疗保险目录内“常规目录”的药品，阿达木单抗注射液（苏立信</a:t>
                </a:r>
                <a:r>
                  <a:rPr lang="en-US" altLang="zh-CN" sz="1200" b="1" baseline="30000" dirty="0">
                    <a:solidFill>
                      <a:schemeClr val="tx1"/>
                    </a:solidFill>
                    <a:latin typeface="微软雅黑" panose="020B0503020204020204" pitchFamily="34" charset="-122"/>
                    <a:ea typeface="微软雅黑" panose="020B0503020204020204" pitchFamily="34" charset="-122"/>
                  </a:rPr>
                  <a:t>®</a:t>
                </a:r>
                <a:r>
                  <a:rPr lang="en-US" altLang="zh-CN" sz="1200" dirty="0">
                    <a:solidFill>
                      <a:schemeClr val="tx1"/>
                    </a:solidFill>
                    <a:latin typeface="微软雅黑" panose="020B0503020204020204" pitchFamily="34" charset="-122"/>
                    <a:ea typeface="微软雅黑" panose="020B0503020204020204" pitchFamily="34" charset="-122"/>
                  </a:rPr>
                  <a:t>)</a:t>
                </a:r>
                <a:r>
                  <a:rPr lang="zh-CN" altLang="en-US" sz="1200" dirty="0">
                    <a:solidFill>
                      <a:schemeClr val="tx1"/>
                    </a:solidFill>
                    <a:latin typeface="微软雅黑" panose="020B0503020204020204" pitchFamily="34" charset="-122"/>
                    <a:ea typeface="微软雅黑" panose="020B0503020204020204" pitchFamily="34" charset="-122"/>
                  </a:rPr>
                  <a:t>此次申请新增以下</a:t>
                </a:r>
                <a:r>
                  <a:rPr lang="en-US" altLang="zh-CN" sz="1200" dirty="0">
                    <a:solidFill>
                      <a:schemeClr val="tx1"/>
                    </a:solidFill>
                    <a:latin typeface="微软雅黑" panose="020B0503020204020204" pitchFamily="34" charset="-122"/>
                    <a:ea typeface="微软雅黑" panose="020B0503020204020204" pitchFamily="34" charset="-122"/>
                  </a:rPr>
                  <a:t>2</a:t>
                </a:r>
                <a:r>
                  <a:rPr lang="zh-CN" altLang="en-US" sz="1200" dirty="0">
                    <a:solidFill>
                      <a:schemeClr val="tx1"/>
                    </a:solidFill>
                    <a:latin typeface="微软雅黑" panose="020B0503020204020204" pitchFamily="34" charset="-122"/>
                    <a:ea typeface="微软雅黑" panose="020B0503020204020204" pitchFamily="34" charset="-122"/>
                  </a:rPr>
                  <a:t>个适应症，可更好的弥补目录短板，进一步提升药物的可及性，让患者获益。</a:t>
                </a:r>
                <a:endParaRPr lang="en-US" altLang="zh-CN" sz="1200" dirty="0">
                  <a:solidFill>
                    <a:schemeClr val="tx1"/>
                  </a:solidFill>
                  <a:latin typeface="微软雅黑" panose="020B0503020204020204" pitchFamily="34" charset="-122"/>
                  <a:ea typeface="微软雅黑" panose="020B0503020204020204" pitchFamily="34" charset="-122"/>
                </a:endParaRPr>
              </a:p>
              <a:p>
                <a:pPr marL="171450" indent="-171450" algn="l">
                  <a:lnSpc>
                    <a:spcPct val="200000"/>
                  </a:lnSpc>
                  <a:buFont typeface="Wingdings" panose="05000000000000000000" pitchFamily="2" charset="2"/>
                  <a:buChar char="Ø"/>
                </a:pPr>
                <a:r>
                  <a:rPr lang="zh-CN" altLang="en-US" sz="1200" b="1" dirty="0">
                    <a:solidFill>
                      <a:schemeClr val="tx1"/>
                    </a:solidFill>
                    <a:latin typeface="微软雅黑" panose="020B0503020204020204" pitchFamily="34" charset="-122"/>
                    <a:ea typeface="微软雅黑" panose="020B0503020204020204" pitchFamily="34" charset="-122"/>
                  </a:rPr>
                  <a:t>新增适应症</a:t>
                </a:r>
                <a:r>
                  <a:rPr lang="en-US" altLang="zh-CN" sz="1200" b="1" dirty="0">
                    <a:solidFill>
                      <a:schemeClr val="tx1"/>
                    </a:solidFill>
                    <a:latin typeface="微软雅黑" panose="020B0503020204020204" pitchFamily="34" charset="-122"/>
                    <a:ea typeface="微软雅黑" panose="020B0503020204020204" pitchFamily="34" charset="-122"/>
                  </a:rPr>
                  <a:t>1</a:t>
                </a:r>
                <a:r>
                  <a:rPr lang="zh-CN" altLang="en-US" sz="1200" b="1" dirty="0">
                    <a:solidFill>
                      <a:schemeClr val="tx1"/>
                    </a:solidFill>
                    <a:latin typeface="微软雅黑" panose="020B0503020204020204" pitchFamily="34" charset="-122"/>
                    <a:ea typeface="微软雅黑" panose="020B0503020204020204" pitchFamily="34" charset="-122"/>
                  </a:rPr>
                  <a:t>：</a:t>
                </a:r>
                <a:r>
                  <a:rPr lang="zh-CN" altLang="zh-CN" sz="1200" dirty="0">
                    <a:solidFill>
                      <a:srgbClr val="C00000"/>
                    </a:solidFill>
                    <a:latin typeface="微软雅黑" panose="020B0503020204020204" pitchFamily="34" charset="-122"/>
                    <a:ea typeface="微软雅黑" panose="020B0503020204020204" pitchFamily="34" charset="-122"/>
                  </a:rPr>
                  <a:t>克罗恩病：用于充足糖皮质激素和</a:t>
                </a:r>
                <a:r>
                  <a:rPr lang="en-US" altLang="zh-CN" sz="1200" dirty="0">
                    <a:solidFill>
                      <a:srgbClr val="C00000"/>
                    </a:solidFill>
                    <a:latin typeface="微软雅黑" panose="020B0503020204020204" pitchFamily="34" charset="-122"/>
                    <a:ea typeface="微软雅黑" panose="020B0503020204020204" pitchFamily="34" charset="-122"/>
                  </a:rPr>
                  <a:t>/</a:t>
                </a:r>
                <a:r>
                  <a:rPr lang="zh-CN" altLang="zh-CN" sz="1200" dirty="0">
                    <a:solidFill>
                      <a:srgbClr val="C00000"/>
                    </a:solidFill>
                    <a:latin typeface="微软雅黑" panose="020B0503020204020204" pitchFamily="34" charset="-122"/>
                    <a:ea typeface="微软雅黑" panose="020B0503020204020204" pitchFamily="34" charset="-122"/>
                  </a:rPr>
                  <a:t>或免疫抑制治疗应答不充分、不耐受或禁忌的中重度活动性克罗恩病成年患者。</a:t>
                </a:r>
                <a:endParaRPr lang="en-US" altLang="zh-CN" sz="1200" dirty="0">
                  <a:solidFill>
                    <a:srgbClr val="C00000"/>
                  </a:solidFill>
                  <a:latin typeface="微软雅黑" panose="020B0503020204020204" pitchFamily="34" charset="-122"/>
                  <a:ea typeface="微软雅黑" panose="020B0503020204020204" pitchFamily="34" charset="-122"/>
                </a:endParaRPr>
              </a:p>
              <a:p>
                <a:pPr marL="171450" indent="-171450" algn="l">
                  <a:lnSpc>
                    <a:spcPct val="200000"/>
                  </a:lnSpc>
                  <a:buFont typeface="Wingdings" panose="05000000000000000000" pitchFamily="2" charset="2"/>
                  <a:buChar char="Ø"/>
                </a:pPr>
                <a:r>
                  <a:rPr lang="zh-CN" altLang="en-US" sz="1200" b="1" dirty="0">
                    <a:solidFill>
                      <a:schemeClr val="tx1"/>
                    </a:solidFill>
                    <a:latin typeface="微软雅黑" panose="020B0503020204020204" pitchFamily="34" charset="-122"/>
                    <a:ea typeface="微软雅黑" panose="020B0503020204020204" pitchFamily="34" charset="-122"/>
                  </a:rPr>
                  <a:t>新增适应症</a:t>
                </a:r>
                <a:r>
                  <a:rPr lang="en-US" altLang="zh-CN" sz="1200" b="1" dirty="0">
                    <a:solidFill>
                      <a:schemeClr val="tx1"/>
                    </a:solidFill>
                    <a:latin typeface="微软雅黑" panose="020B0503020204020204" pitchFamily="34" charset="-122"/>
                    <a:ea typeface="微软雅黑" panose="020B0503020204020204" pitchFamily="34" charset="-122"/>
                  </a:rPr>
                  <a:t>2</a:t>
                </a:r>
                <a:r>
                  <a:rPr lang="zh-CN" altLang="en-US" sz="1200" dirty="0">
                    <a:solidFill>
                      <a:schemeClr val="tx1"/>
                    </a:solidFill>
                    <a:latin typeface="微软雅黑" panose="020B0503020204020204" pitchFamily="34" charset="-122"/>
                    <a:ea typeface="微软雅黑" panose="020B0503020204020204" pitchFamily="34" charset="-122"/>
                  </a:rPr>
                  <a:t>：</a:t>
                </a:r>
                <a:r>
                  <a:rPr lang="zh-CN" altLang="zh-CN" sz="1200" dirty="0">
                    <a:solidFill>
                      <a:srgbClr val="C00000"/>
                    </a:solidFill>
                    <a:latin typeface="微软雅黑" panose="020B0503020204020204" pitchFamily="34" charset="-122"/>
                    <a:ea typeface="微软雅黑" panose="020B0503020204020204" pitchFamily="34" charset="-122"/>
                  </a:rPr>
                  <a:t>儿童克罗恩病：本品适用于对糖皮质激素或免疫调节剂（例如：硫唑嘌呤、</a:t>
                </a:r>
                <a:r>
                  <a:rPr lang="en-US" altLang="zh-CN" sz="1200" dirty="0">
                    <a:solidFill>
                      <a:srgbClr val="C00000"/>
                    </a:solidFill>
                    <a:latin typeface="微软雅黑" panose="020B0503020204020204" pitchFamily="34" charset="-122"/>
                    <a:ea typeface="微软雅黑" panose="020B0503020204020204" pitchFamily="34" charset="-122"/>
                  </a:rPr>
                  <a:t>6-</a:t>
                </a:r>
                <a:r>
                  <a:rPr lang="zh-CN" altLang="zh-CN" sz="1200" dirty="0">
                    <a:solidFill>
                      <a:srgbClr val="C00000"/>
                    </a:solidFill>
                    <a:latin typeface="微软雅黑" panose="020B0503020204020204" pitchFamily="34" charset="-122"/>
                    <a:ea typeface="微软雅黑" panose="020B0503020204020204" pitchFamily="34" charset="-122"/>
                  </a:rPr>
                  <a:t>巯基嘌呤、甲氨蝶呤）应答不足的</a:t>
                </a:r>
                <a:r>
                  <a:rPr lang="en-US" altLang="zh-CN" sz="1200" dirty="0">
                    <a:solidFill>
                      <a:srgbClr val="C00000"/>
                    </a:solidFill>
                    <a:latin typeface="微软雅黑" panose="020B0503020204020204" pitchFamily="34" charset="-122"/>
                    <a:ea typeface="微软雅黑" panose="020B0503020204020204" pitchFamily="34" charset="-122"/>
                  </a:rPr>
                  <a:t>6</a:t>
                </a:r>
                <a:r>
                  <a:rPr lang="zh-CN" altLang="zh-CN" sz="1200" dirty="0">
                    <a:solidFill>
                      <a:srgbClr val="C00000"/>
                    </a:solidFill>
                    <a:latin typeface="微软雅黑" panose="020B0503020204020204" pitchFamily="34" charset="-122"/>
                    <a:ea typeface="微软雅黑" panose="020B0503020204020204" pitchFamily="34" charset="-122"/>
                  </a:rPr>
                  <a:t>岁及以上的中重度活动性克罗恩病的患儿减轻症状和体征，诱导和维持临床缓解。</a:t>
                </a:r>
                <a:endParaRPr lang="en-US" altLang="zh-CN" sz="700" b="1" dirty="0">
                  <a:solidFill>
                    <a:srgbClr val="C00000"/>
                  </a:solidFill>
                  <a:latin typeface="微软雅黑" panose="020B0503020204020204" pitchFamily="34" charset="-122"/>
                  <a:ea typeface="微软雅黑" panose="020B0503020204020204" pitchFamily="34" charset="-122"/>
                </a:endParaRPr>
              </a:p>
              <a:p>
                <a:pPr defTabSz="914309">
                  <a:lnSpc>
                    <a:spcPct val="200000"/>
                  </a:lnSpc>
                  <a:spcBef>
                    <a:spcPct val="20000"/>
                  </a:spcBef>
                  <a:defRPr/>
                </a:pPr>
                <a:endParaRPr lang="en-US" altLang="zh-CN" sz="1200" b="1" dirty="0">
                  <a:solidFill>
                    <a:schemeClr val="tx1"/>
                  </a:solidFill>
                  <a:latin typeface="微软雅黑" panose="020B0503020204020204" pitchFamily="34" charset="-122"/>
                  <a:ea typeface="微软雅黑" panose="020B0503020204020204" pitchFamily="34" charset="-122"/>
                </a:endParaRPr>
              </a:p>
              <a:p>
                <a:pPr defTabSz="914309">
                  <a:lnSpc>
                    <a:spcPct val="200000"/>
                  </a:lnSpc>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请支持本品所有申请新增的</a:t>
                </a:r>
                <a:r>
                  <a:rPr lang="en-US" altLang="zh-CN" sz="1200" b="1" dirty="0">
                    <a:solidFill>
                      <a:schemeClr val="tx1"/>
                    </a:solidFill>
                    <a:latin typeface="微软雅黑" panose="020B0503020204020204" pitchFamily="34" charset="-122"/>
                    <a:ea typeface="微软雅黑" panose="020B0503020204020204" pitchFamily="34" charset="-122"/>
                  </a:rPr>
                  <a:t>2</a:t>
                </a:r>
                <a:r>
                  <a:rPr lang="zh-CN" altLang="en-US" sz="1200" b="1" dirty="0">
                    <a:solidFill>
                      <a:schemeClr val="tx1"/>
                    </a:solidFill>
                    <a:latin typeface="微软雅黑" panose="020B0503020204020204" pitchFamily="34" charset="-122"/>
                    <a:ea typeface="微软雅黑" panose="020B0503020204020204" pitchFamily="34" charset="-122"/>
                  </a:rPr>
                  <a:t>个适应症纳入</a:t>
                </a:r>
                <a:r>
                  <a:rPr lang="en-US" altLang="zh-CN" sz="1200" b="1" dirty="0">
                    <a:solidFill>
                      <a:schemeClr val="tx1"/>
                    </a:solidFill>
                    <a:latin typeface="微软雅黑" panose="020B0503020204020204" pitchFamily="34" charset="-122"/>
                    <a:ea typeface="微软雅黑" panose="020B0503020204020204" pitchFamily="34" charset="-122"/>
                  </a:rPr>
                  <a:t>2022</a:t>
                </a:r>
                <a:r>
                  <a:rPr lang="zh-CN" altLang="en-US" sz="1200" b="1" dirty="0">
                    <a:solidFill>
                      <a:schemeClr val="tx1"/>
                    </a:solidFill>
                    <a:latin typeface="微软雅黑" panose="020B0503020204020204" pitchFamily="34" charset="-122"/>
                    <a:ea typeface="微软雅黑" panose="020B0503020204020204" pitchFamily="34" charset="-122"/>
                  </a:rPr>
                  <a:t>版国家医保目录支付限定范围。</a:t>
                </a:r>
                <a:endParaRPr lang="en-US" sz="1200" b="1" dirty="0">
                  <a:solidFill>
                    <a:schemeClr val="tx1"/>
                  </a:solidFill>
                  <a:latin typeface="微软雅黑" panose="020B0503020204020204" pitchFamily="34" charset="-122"/>
                  <a:ea typeface="微软雅黑" panose="020B0503020204020204" pitchFamily="34" charset="-122"/>
                </a:endParaRPr>
              </a:p>
            </p:txBody>
          </p:sp>
        </p:grpSp>
        <p:sp>
          <p:nvSpPr>
            <p:cNvPr id="6" name="Rectangle 81">
              <a:extLst>
                <a:ext uri="{FF2B5EF4-FFF2-40B4-BE49-F238E27FC236}">
                  <a16:creationId xmlns:a16="http://schemas.microsoft.com/office/drawing/2014/main" id="{15A5D60A-152A-D45D-03A8-3E412FB80787}"/>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sp>
        <p:nvSpPr>
          <p:cNvPr id="9" name="文本框 8">
            <a:extLst>
              <a:ext uri="{FF2B5EF4-FFF2-40B4-BE49-F238E27FC236}">
                <a16:creationId xmlns:a16="http://schemas.microsoft.com/office/drawing/2014/main" id="{DBCD39A3-87A1-D304-7910-453892F95C2A}"/>
              </a:ext>
            </a:extLst>
          </p:cNvPr>
          <p:cNvSpPr txBox="1"/>
          <p:nvPr/>
        </p:nvSpPr>
        <p:spPr>
          <a:xfrm>
            <a:off x="5926902" y="4776929"/>
            <a:ext cx="3385308" cy="246221"/>
          </a:xfrm>
          <a:prstGeom prst="rect">
            <a:avLst/>
          </a:prstGeom>
          <a:noFill/>
        </p:spPr>
        <p:txBody>
          <a:bodyPr wrap="square" rtlCol="0">
            <a:spAutoFit/>
          </a:bodyPr>
          <a:lstStyle>
            <a:defPPr>
              <a:defRPr lang="zh-CN"/>
            </a:defPPr>
            <a:lvl1pPr algn="ctr">
              <a:defRPr sz="1000" b="1">
                <a:solidFill>
                  <a:srgbClr val="0070C0"/>
                </a:solidFill>
                <a:latin typeface="微软雅黑" panose="020B0503020204020204" pitchFamily="34" charset="-122"/>
                <a:ea typeface="微软雅黑" panose="020B0503020204020204" pitchFamily="34" charset="-122"/>
              </a:defRPr>
            </a:lvl1pPr>
          </a:lstStyle>
          <a:p>
            <a:r>
              <a:rPr lang="zh-CN" altLang="en-US" dirty="0"/>
              <a:t>信达生物制药（苏州）有限公司 </a:t>
            </a:r>
            <a:r>
              <a:rPr lang="en-US" altLang="zh-CN" dirty="0"/>
              <a:t>| </a:t>
            </a:r>
            <a:r>
              <a:rPr lang="zh-CN" altLang="en-US" dirty="0" smtClean="0"/>
              <a:t>阿达木单</a:t>
            </a:r>
            <a:r>
              <a:rPr lang="zh-CN" altLang="en-US" dirty="0"/>
              <a:t>抗</a:t>
            </a:r>
          </a:p>
        </p:txBody>
      </p:sp>
    </p:spTree>
    <p:extLst>
      <p:ext uri="{BB962C8B-B14F-4D97-AF65-F5344CB8AC3E}">
        <p14:creationId xmlns:p14="http://schemas.microsoft.com/office/powerpoint/2010/main" val="322904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文本框 3"/>
          <p:cNvSpPr txBox="1"/>
          <p:nvPr/>
        </p:nvSpPr>
        <p:spPr>
          <a:xfrm>
            <a:off x="288031" y="371149"/>
            <a:ext cx="1187624" cy="584775"/>
          </a:xfrm>
          <a:prstGeom prst="rect">
            <a:avLst/>
          </a:prstGeom>
          <a:noFill/>
        </p:spPr>
        <p:txBody>
          <a:bodyPr wrap="square" rtlCol="0">
            <a:spAutoFit/>
          </a:bodyPr>
          <a:lstStyle/>
          <a:p>
            <a:r>
              <a:rPr lang="zh-CN" altLang="en-US" sz="3200" b="1" dirty="0">
                <a:solidFill>
                  <a:schemeClr val="bg1"/>
                </a:solidFill>
                <a:latin typeface="微软雅黑" panose="020B0503020204020204" pitchFamily="34" charset="-122"/>
                <a:ea typeface="微软雅黑" panose="020B0503020204020204" pitchFamily="34" charset="-122"/>
              </a:rPr>
              <a:t>目 录</a:t>
            </a:r>
          </a:p>
        </p:txBody>
      </p:sp>
      <p:sp>
        <p:nvSpPr>
          <p:cNvPr id="54" name="Rectangle 30">
            <a:extLst>
              <a:ext uri="{FF2B5EF4-FFF2-40B4-BE49-F238E27FC236}">
                <a16:creationId xmlns:a16="http://schemas.microsoft.com/office/drawing/2014/main" id="{D18CC207-DCFC-C72A-BFA0-64E3661B01F3}"/>
              </a:ext>
            </a:extLst>
          </p:cNvPr>
          <p:cNvSpPr/>
          <p:nvPr/>
        </p:nvSpPr>
        <p:spPr>
          <a:xfrm>
            <a:off x="5697420" y="1832072"/>
            <a:ext cx="65" cy="427040"/>
          </a:xfrm>
          <a:prstGeom prst="rect">
            <a:avLst/>
          </a:prstGeom>
        </p:spPr>
        <p:txBody>
          <a:bodyPr wrap="none" lIns="0" tIns="0" rIns="0" bIns="0">
            <a:spAutoFit/>
          </a:bodyPr>
          <a:lstStyle/>
          <a:p>
            <a:endParaRPr lang="en-US" sz="2775" dirty="0">
              <a:solidFill>
                <a:schemeClr val="accent2"/>
              </a:solidFill>
              <a:latin typeface="微软雅黑" panose="020B0503020204020204" pitchFamily="34" charset="-122"/>
              <a:ea typeface="微软雅黑" panose="020B0503020204020204" pitchFamily="34" charset="-122"/>
            </a:endParaRPr>
          </a:p>
        </p:txBody>
      </p:sp>
      <p:sp>
        <p:nvSpPr>
          <p:cNvPr id="59" name="Rectangle 34">
            <a:extLst>
              <a:ext uri="{FF2B5EF4-FFF2-40B4-BE49-F238E27FC236}">
                <a16:creationId xmlns:a16="http://schemas.microsoft.com/office/drawing/2014/main" id="{413A5E38-7519-2515-6890-7C45F4D06981}"/>
              </a:ext>
            </a:extLst>
          </p:cNvPr>
          <p:cNvSpPr/>
          <p:nvPr/>
        </p:nvSpPr>
        <p:spPr>
          <a:xfrm>
            <a:off x="5697420" y="2672468"/>
            <a:ext cx="65" cy="427040"/>
          </a:xfrm>
          <a:prstGeom prst="rect">
            <a:avLst/>
          </a:prstGeom>
        </p:spPr>
        <p:txBody>
          <a:bodyPr wrap="none" lIns="0" tIns="0" rIns="0" bIns="0">
            <a:spAutoFit/>
          </a:bodyPr>
          <a:lstStyle/>
          <a:p>
            <a:endParaRPr lang="en-US" sz="2775" dirty="0">
              <a:solidFill>
                <a:schemeClr val="accent3"/>
              </a:solidFill>
              <a:latin typeface="微软雅黑" panose="020B0503020204020204" pitchFamily="34" charset="-122"/>
              <a:ea typeface="微软雅黑" panose="020B0503020204020204" pitchFamily="34" charset="-122"/>
            </a:endParaRPr>
          </a:p>
        </p:txBody>
      </p:sp>
      <p:sp>
        <p:nvSpPr>
          <p:cNvPr id="64" name="Rectangle 39">
            <a:extLst>
              <a:ext uri="{FF2B5EF4-FFF2-40B4-BE49-F238E27FC236}">
                <a16:creationId xmlns:a16="http://schemas.microsoft.com/office/drawing/2014/main" id="{F1EDFE16-CB0D-5197-8385-68D80D3A3318}"/>
              </a:ext>
            </a:extLst>
          </p:cNvPr>
          <p:cNvSpPr/>
          <p:nvPr/>
        </p:nvSpPr>
        <p:spPr>
          <a:xfrm>
            <a:off x="5697421" y="3512862"/>
            <a:ext cx="65" cy="427040"/>
          </a:xfrm>
          <a:prstGeom prst="rect">
            <a:avLst/>
          </a:prstGeom>
        </p:spPr>
        <p:txBody>
          <a:bodyPr wrap="none" lIns="0" tIns="0" rIns="0" bIns="0">
            <a:spAutoFit/>
          </a:bodyPr>
          <a:lstStyle/>
          <a:p>
            <a:endParaRPr lang="en-US" sz="2775" dirty="0">
              <a:solidFill>
                <a:schemeClr val="accent4"/>
              </a:solidFill>
              <a:latin typeface="微软雅黑" panose="020B0503020204020204" pitchFamily="34" charset="-122"/>
              <a:ea typeface="微软雅黑" panose="020B0503020204020204" pitchFamily="34" charset="-122"/>
            </a:endParaRPr>
          </a:p>
        </p:txBody>
      </p:sp>
      <p:grpSp>
        <p:nvGrpSpPr>
          <p:cNvPr id="67" name="Group 52">
            <a:extLst>
              <a:ext uri="{FF2B5EF4-FFF2-40B4-BE49-F238E27FC236}">
                <a16:creationId xmlns:a16="http://schemas.microsoft.com/office/drawing/2014/main" id="{4DB80DF3-F4D4-1B6A-4C8E-186FEF74C7B9}"/>
              </a:ext>
            </a:extLst>
          </p:cNvPr>
          <p:cNvGrpSpPr/>
          <p:nvPr/>
        </p:nvGrpSpPr>
        <p:grpSpPr>
          <a:xfrm>
            <a:off x="2266190" y="1598530"/>
            <a:ext cx="1873762" cy="660580"/>
            <a:chOff x="4033795" y="1002491"/>
            <a:chExt cx="1874006" cy="660579"/>
          </a:xfrm>
        </p:grpSpPr>
        <p:sp>
          <p:nvSpPr>
            <p:cNvPr id="70" name="Text Placeholder 3">
              <a:extLst>
                <a:ext uri="{FF2B5EF4-FFF2-40B4-BE49-F238E27FC236}">
                  <a16:creationId xmlns:a16="http://schemas.microsoft.com/office/drawing/2014/main" id="{54661564-7508-4957-8931-6C781A12FB9C}"/>
                </a:ext>
              </a:extLst>
            </p:cNvPr>
            <p:cNvSpPr txBox="1">
              <a:spLocks/>
            </p:cNvSpPr>
            <p:nvPr/>
          </p:nvSpPr>
          <p:spPr>
            <a:xfrm>
              <a:off x="4399178" y="1002491"/>
              <a:ext cx="1508623" cy="242374"/>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en-US" altLang="zh-CN" sz="1575" dirty="0">
                  <a:solidFill>
                    <a:schemeClr val="tx2">
                      <a:lumMod val="75000"/>
                    </a:schemeClr>
                  </a:solidFill>
                  <a:latin typeface="微软雅黑" panose="020B0503020204020204" pitchFamily="34" charset="-122"/>
                  <a:ea typeface="微软雅黑" panose="020B0503020204020204" pitchFamily="34" charset="-122"/>
                </a:rPr>
                <a:t>01 </a:t>
              </a:r>
              <a:r>
                <a:rPr lang="zh-CN" altLang="en-US" sz="1575" dirty="0">
                  <a:solidFill>
                    <a:schemeClr val="tx2">
                      <a:lumMod val="75000"/>
                    </a:schemeClr>
                  </a:solidFill>
                  <a:latin typeface="微软雅黑" panose="020B0503020204020204" pitchFamily="34" charset="-122"/>
                  <a:ea typeface="微软雅黑" panose="020B0503020204020204" pitchFamily="34" charset="-122"/>
                </a:rPr>
                <a:t>药品基本信息</a:t>
              </a:r>
              <a:endParaRPr lang="en-US" sz="15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69" name="Rectangle 54">
              <a:extLst>
                <a:ext uri="{FF2B5EF4-FFF2-40B4-BE49-F238E27FC236}">
                  <a16:creationId xmlns:a16="http://schemas.microsoft.com/office/drawing/2014/main" id="{CC586452-7D99-C1FA-3E78-84AB4B3DCB43}"/>
                </a:ext>
              </a:extLst>
            </p:cNvPr>
            <p:cNvSpPr/>
            <p:nvPr/>
          </p:nvSpPr>
          <p:spPr>
            <a:xfrm>
              <a:off x="4033795" y="1236031"/>
              <a:ext cx="65" cy="427039"/>
            </a:xfrm>
            <a:prstGeom prst="rect">
              <a:avLst/>
            </a:prstGeom>
          </p:spPr>
          <p:txBody>
            <a:bodyPr wrap="none" lIns="0" tIns="0" rIns="0" bIns="0">
              <a:spAutoFit/>
            </a:bodyPr>
            <a:lstStyle/>
            <a:p>
              <a:endParaRPr lang="en-US" sz="2775" dirty="0">
                <a:solidFill>
                  <a:schemeClr val="tx2">
                    <a:lumMod val="75000"/>
                  </a:schemeClr>
                </a:solidFill>
                <a:latin typeface="微软雅黑" panose="020B0503020204020204" pitchFamily="34" charset="-122"/>
                <a:ea typeface="微软雅黑" panose="020B0503020204020204" pitchFamily="34" charset="-122"/>
              </a:endParaRPr>
            </a:p>
          </p:txBody>
        </p:sp>
      </p:grpSp>
      <p:grpSp>
        <p:nvGrpSpPr>
          <p:cNvPr id="72" name="Group 57">
            <a:extLst>
              <a:ext uri="{FF2B5EF4-FFF2-40B4-BE49-F238E27FC236}">
                <a16:creationId xmlns:a16="http://schemas.microsoft.com/office/drawing/2014/main" id="{A7F62298-E4EA-F95F-2478-7C74F7E3F533}"/>
              </a:ext>
            </a:extLst>
          </p:cNvPr>
          <p:cNvGrpSpPr/>
          <p:nvPr/>
        </p:nvGrpSpPr>
        <p:grpSpPr>
          <a:xfrm>
            <a:off x="2266192" y="2438926"/>
            <a:ext cx="1641263" cy="660580"/>
            <a:chOff x="4033795" y="1824782"/>
            <a:chExt cx="1641476" cy="660579"/>
          </a:xfrm>
        </p:grpSpPr>
        <p:sp>
          <p:nvSpPr>
            <p:cNvPr id="75" name="Text Placeholder 3">
              <a:extLst>
                <a:ext uri="{FF2B5EF4-FFF2-40B4-BE49-F238E27FC236}">
                  <a16:creationId xmlns:a16="http://schemas.microsoft.com/office/drawing/2014/main" id="{A6176497-AE33-2605-337B-AA5C4F97A9C2}"/>
                </a:ext>
              </a:extLst>
            </p:cNvPr>
            <p:cNvSpPr txBox="1">
              <a:spLocks/>
            </p:cNvSpPr>
            <p:nvPr/>
          </p:nvSpPr>
          <p:spPr>
            <a:xfrm>
              <a:off x="4399178" y="1824782"/>
              <a:ext cx="1276093" cy="242374"/>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en-US" altLang="zh-CN" sz="1575" dirty="0">
                  <a:solidFill>
                    <a:schemeClr val="tx2">
                      <a:lumMod val="75000"/>
                    </a:schemeClr>
                  </a:solidFill>
                  <a:latin typeface="微软雅黑" panose="020B0503020204020204" pitchFamily="34" charset="-122"/>
                  <a:ea typeface="微软雅黑" panose="020B0503020204020204" pitchFamily="34" charset="-122"/>
                </a:rPr>
                <a:t>03 </a:t>
              </a:r>
              <a:r>
                <a:rPr lang="zh-CN" altLang="en-US" sz="1575" dirty="0">
                  <a:solidFill>
                    <a:schemeClr val="tx2">
                      <a:lumMod val="75000"/>
                    </a:schemeClr>
                  </a:solidFill>
                  <a:latin typeface="微软雅黑" panose="020B0503020204020204" pitchFamily="34" charset="-122"/>
                  <a:ea typeface="微软雅黑" panose="020B0503020204020204" pitchFamily="34" charset="-122"/>
                </a:rPr>
                <a:t>有效性</a:t>
              </a:r>
              <a:endParaRPr lang="en-US" altLang="zh-CN" sz="15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74" name="Rectangle 59">
              <a:extLst>
                <a:ext uri="{FF2B5EF4-FFF2-40B4-BE49-F238E27FC236}">
                  <a16:creationId xmlns:a16="http://schemas.microsoft.com/office/drawing/2014/main" id="{D8AAF991-FD1E-4DE2-9239-85FF95E40688}"/>
                </a:ext>
              </a:extLst>
            </p:cNvPr>
            <p:cNvSpPr/>
            <p:nvPr/>
          </p:nvSpPr>
          <p:spPr>
            <a:xfrm>
              <a:off x="4033795" y="2058322"/>
              <a:ext cx="65" cy="427039"/>
            </a:xfrm>
            <a:prstGeom prst="rect">
              <a:avLst/>
            </a:prstGeom>
          </p:spPr>
          <p:txBody>
            <a:bodyPr wrap="none" lIns="0" tIns="0" rIns="0" bIns="0">
              <a:spAutoFit/>
            </a:bodyPr>
            <a:lstStyle/>
            <a:p>
              <a:endParaRPr lang="en-US" sz="2775" dirty="0">
                <a:solidFill>
                  <a:schemeClr val="bg2"/>
                </a:solidFill>
                <a:latin typeface="微软雅黑" panose="020B0503020204020204" pitchFamily="34" charset="-122"/>
                <a:ea typeface="微软雅黑" panose="020B0503020204020204" pitchFamily="34" charset="-122"/>
              </a:endParaRPr>
            </a:p>
          </p:txBody>
        </p:sp>
      </p:grpSp>
      <p:grpSp>
        <p:nvGrpSpPr>
          <p:cNvPr id="77" name="Group 64">
            <a:extLst>
              <a:ext uri="{FF2B5EF4-FFF2-40B4-BE49-F238E27FC236}">
                <a16:creationId xmlns:a16="http://schemas.microsoft.com/office/drawing/2014/main" id="{BB5C8AD8-605B-3D7F-1BF8-D190E80C1B21}"/>
              </a:ext>
            </a:extLst>
          </p:cNvPr>
          <p:cNvGrpSpPr/>
          <p:nvPr/>
        </p:nvGrpSpPr>
        <p:grpSpPr>
          <a:xfrm>
            <a:off x="2266189" y="3279320"/>
            <a:ext cx="1267826" cy="660580"/>
            <a:chOff x="4033795" y="1824782"/>
            <a:chExt cx="1267992" cy="660579"/>
          </a:xfrm>
        </p:grpSpPr>
        <p:sp>
          <p:nvSpPr>
            <p:cNvPr id="80" name="Text Placeholder 3">
              <a:extLst>
                <a:ext uri="{FF2B5EF4-FFF2-40B4-BE49-F238E27FC236}">
                  <a16:creationId xmlns:a16="http://schemas.microsoft.com/office/drawing/2014/main" id="{763299AD-C56C-D3BF-3042-8B65BBC13C49}"/>
                </a:ext>
              </a:extLst>
            </p:cNvPr>
            <p:cNvSpPr txBox="1">
              <a:spLocks/>
            </p:cNvSpPr>
            <p:nvPr/>
          </p:nvSpPr>
          <p:spPr>
            <a:xfrm>
              <a:off x="4399178" y="1824782"/>
              <a:ext cx="902609" cy="242374"/>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en-US" sz="1575" dirty="0">
                  <a:solidFill>
                    <a:schemeClr val="accent1"/>
                  </a:solidFill>
                  <a:latin typeface="微软雅黑" panose="020B0503020204020204" pitchFamily="34" charset="-122"/>
                  <a:ea typeface="微软雅黑" panose="020B0503020204020204" pitchFamily="34" charset="-122"/>
                </a:rPr>
                <a:t>05 </a:t>
              </a:r>
              <a:r>
                <a:rPr lang="zh-CN" altLang="en-US" sz="1575" dirty="0">
                  <a:solidFill>
                    <a:schemeClr val="accent1"/>
                  </a:solidFill>
                  <a:latin typeface="微软雅黑" panose="020B0503020204020204" pitchFamily="34" charset="-122"/>
                  <a:ea typeface="微软雅黑" panose="020B0503020204020204" pitchFamily="34" charset="-122"/>
                </a:rPr>
                <a:t>公平性</a:t>
              </a:r>
              <a:endParaRPr lang="en-US" sz="1575" dirty="0">
                <a:solidFill>
                  <a:schemeClr val="accent1"/>
                </a:solidFill>
                <a:latin typeface="微软雅黑" panose="020B0503020204020204" pitchFamily="34" charset="-122"/>
                <a:ea typeface="微软雅黑" panose="020B0503020204020204" pitchFamily="34" charset="-122"/>
              </a:endParaRPr>
            </a:p>
          </p:txBody>
        </p:sp>
        <p:sp>
          <p:nvSpPr>
            <p:cNvPr id="79" name="Rectangle 81">
              <a:extLst>
                <a:ext uri="{FF2B5EF4-FFF2-40B4-BE49-F238E27FC236}">
                  <a16:creationId xmlns:a16="http://schemas.microsoft.com/office/drawing/2014/main" id="{116B8ACB-1ADC-A159-523B-1D7FCBCBBB46}"/>
                </a:ext>
              </a:extLst>
            </p:cNvPr>
            <p:cNvSpPr/>
            <p:nvPr/>
          </p:nvSpPr>
          <p:spPr>
            <a:xfrm>
              <a:off x="4033795" y="2058322"/>
              <a:ext cx="65" cy="427039"/>
            </a:xfrm>
            <a:prstGeom prst="rect">
              <a:avLst/>
            </a:prstGeom>
          </p:spPr>
          <p:txBody>
            <a:bodyPr wrap="none" lIns="0" tIns="0" rIns="0" bIns="0">
              <a:spAutoFit/>
            </a:bodyPr>
            <a:lstStyle/>
            <a:p>
              <a:endParaRPr lang="en-US" sz="2775" dirty="0">
                <a:solidFill>
                  <a:schemeClr val="accent1"/>
                </a:solidFill>
                <a:latin typeface="微软雅黑" panose="020B0503020204020204" pitchFamily="34" charset="-122"/>
                <a:ea typeface="微软雅黑" panose="020B0503020204020204" pitchFamily="34" charset="-122"/>
              </a:endParaRPr>
            </a:p>
          </p:txBody>
        </p:sp>
      </p:grpSp>
      <p:cxnSp>
        <p:nvCxnSpPr>
          <p:cNvPr id="82" name="Straight Connector 85">
            <a:extLst>
              <a:ext uri="{FF2B5EF4-FFF2-40B4-BE49-F238E27FC236}">
                <a16:creationId xmlns:a16="http://schemas.microsoft.com/office/drawing/2014/main" id="{965E8286-4143-7A68-3584-06C0617D93B7}"/>
              </a:ext>
            </a:extLst>
          </p:cNvPr>
          <p:cNvCxnSpPr/>
          <p:nvPr/>
        </p:nvCxnSpPr>
        <p:spPr>
          <a:xfrm>
            <a:off x="809873" y="4299942"/>
            <a:ext cx="7578551"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83" name="组合 82">
            <a:extLst>
              <a:ext uri="{FF2B5EF4-FFF2-40B4-BE49-F238E27FC236}">
                <a16:creationId xmlns:a16="http://schemas.microsoft.com/office/drawing/2014/main" id="{E9268108-48CF-4692-52A4-1E96D4BC3DD9}"/>
              </a:ext>
            </a:extLst>
          </p:cNvPr>
          <p:cNvGrpSpPr/>
          <p:nvPr/>
        </p:nvGrpSpPr>
        <p:grpSpPr>
          <a:xfrm>
            <a:off x="2253738" y="1569302"/>
            <a:ext cx="301591" cy="300828"/>
            <a:chOff x="-959970" y="1422605"/>
            <a:chExt cx="596900" cy="595313"/>
          </a:xfrm>
        </p:grpSpPr>
        <p:sp>
          <p:nvSpPr>
            <p:cNvPr id="84" name="Oval 77">
              <a:extLst>
                <a:ext uri="{FF2B5EF4-FFF2-40B4-BE49-F238E27FC236}">
                  <a16:creationId xmlns:a16="http://schemas.microsoft.com/office/drawing/2014/main" id="{1ABEEE7E-A31F-D65E-55CB-0D21DF1BE5C6}"/>
                </a:ext>
              </a:extLst>
            </p:cNvPr>
            <p:cNvSpPr>
              <a:spLocks noChangeArrowheads="1"/>
            </p:cNvSpPr>
            <p:nvPr/>
          </p:nvSpPr>
          <p:spPr bwMode="auto">
            <a:xfrm>
              <a:off x="-959970" y="1422605"/>
              <a:ext cx="596900" cy="595313"/>
            </a:xfrm>
            <a:prstGeom prst="ellipse">
              <a:avLst/>
            </a:prstGeom>
            <a:solidFill>
              <a:schemeClr val="tx2">
                <a:lumMod val="75000"/>
              </a:schemeClr>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sp>
          <p:nvSpPr>
            <p:cNvPr id="85" name="Freeform 309">
              <a:extLst>
                <a:ext uri="{FF2B5EF4-FFF2-40B4-BE49-F238E27FC236}">
                  <a16:creationId xmlns:a16="http://schemas.microsoft.com/office/drawing/2014/main" id="{58C3CE7B-B37A-F2C1-EBAA-060845AB3402}"/>
                </a:ext>
              </a:extLst>
            </p:cNvPr>
            <p:cNvSpPr>
              <a:spLocks/>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grpSp>
      <p:grpSp>
        <p:nvGrpSpPr>
          <p:cNvPr id="101" name="组合 100">
            <a:extLst>
              <a:ext uri="{FF2B5EF4-FFF2-40B4-BE49-F238E27FC236}">
                <a16:creationId xmlns:a16="http://schemas.microsoft.com/office/drawing/2014/main" id="{650BF1D1-9909-E96D-7C3C-86C4FEAAC566}"/>
              </a:ext>
            </a:extLst>
          </p:cNvPr>
          <p:cNvGrpSpPr/>
          <p:nvPr/>
        </p:nvGrpSpPr>
        <p:grpSpPr>
          <a:xfrm>
            <a:off x="5692921" y="1528476"/>
            <a:ext cx="301591" cy="300828"/>
            <a:chOff x="-959970" y="1422605"/>
            <a:chExt cx="596900" cy="595313"/>
          </a:xfrm>
        </p:grpSpPr>
        <p:sp>
          <p:nvSpPr>
            <p:cNvPr id="102" name="Oval 77">
              <a:extLst>
                <a:ext uri="{FF2B5EF4-FFF2-40B4-BE49-F238E27FC236}">
                  <a16:creationId xmlns:a16="http://schemas.microsoft.com/office/drawing/2014/main" id="{67787B7A-D13B-7A15-CDE7-37D0E8B98E38}"/>
                </a:ext>
              </a:extLst>
            </p:cNvPr>
            <p:cNvSpPr>
              <a:spLocks noChangeArrowheads="1"/>
            </p:cNvSpPr>
            <p:nvPr/>
          </p:nvSpPr>
          <p:spPr bwMode="auto">
            <a:xfrm>
              <a:off x="-959970" y="1422605"/>
              <a:ext cx="596900" cy="595313"/>
            </a:xfrm>
            <a:prstGeom prst="ellipse">
              <a:avLst/>
            </a:prstGeom>
            <a:solidFill>
              <a:schemeClr val="tx2">
                <a:lumMod val="75000"/>
              </a:schemeClr>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sp>
          <p:nvSpPr>
            <p:cNvPr id="103" name="Freeform 309">
              <a:extLst>
                <a:ext uri="{FF2B5EF4-FFF2-40B4-BE49-F238E27FC236}">
                  <a16:creationId xmlns:a16="http://schemas.microsoft.com/office/drawing/2014/main" id="{A7F5D3EC-199C-8FBA-BD0B-04AB093E38AA}"/>
                </a:ext>
              </a:extLst>
            </p:cNvPr>
            <p:cNvSpPr>
              <a:spLocks/>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grpSp>
      <p:grpSp>
        <p:nvGrpSpPr>
          <p:cNvPr id="104" name="组合 103">
            <a:extLst>
              <a:ext uri="{FF2B5EF4-FFF2-40B4-BE49-F238E27FC236}">
                <a16:creationId xmlns:a16="http://schemas.microsoft.com/office/drawing/2014/main" id="{F6FA474D-D75C-B2BE-338C-1A014D8DD4EE}"/>
              </a:ext>
            </a:extLst>
          </p:cNvPr>
          <p:cNvGrpSpPr/>
          <p:nvPr/>
        </p:nvGrpSpPr>
        <p:grpSpPr>
          <a:xfrm>
            <a:off x="5686503" y="2400576"/>
            <a:ext cx="301591" cy="300828"/>
            <a:chOff x="-959970" y="1422605"/>
            <a:chExt cx="596900" cy="595313"/>
          </a:xfrm>
        </p:grpSpPr>
        <p:sp>
          <p:nvSpPr>
            <p:cNvPr id="105" name="Oval 77">
              <a:extLst>
                <a:ext uri="{FF2B5EF4-FFF2-40B4-BE49-F238E27FC236}">
                  <a16:creationId xmlns:a16="http://schemas.microsoft.com/office/drawing/2014/main" id="{D62E8EEE-3B2A-71FB-3416-96E300B698F4}"/>
                </a:ext>
              </a:extLst>
            </p:cNvPr>
            <p:cNvSpPr>
              <a:spLocks noChangeArrowheads="1"/>
            </p:cNvSpPr>
            <p:nvPr/>
          </p:nvSpPr>
          <p:spPr bwMode="auto">
            <a:xfrm>
              <a:off x="-959970" y="1422605"/>
              <a:ext cx="596900" cy="595313"/>
            </a:xfrm>
            <a:prstGeom prst="ellipse">
              <a:avLst/>
            </a:prstGeom>
            <a:solidFill>
              <a:schemeClr val="accent1"/>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sp>
          <p:nvSpPr>
            <p:cNvPr id="106" name="Freeform 309">
              <a:extLst>
                <a:ext uri="{FF2B5EF4-FFF2-40B4-BE49-F238E27FC236}">
                  <a16:creationId xmlns:a16="http://schemas.microsoft.com/office/drawing/2014/main" id="{648FB9AB-47CA-8436-B940-07DF948DD70C}"/>
                </a:ext>
              </a:extLst>
            </p:cNvPr>
            <p:cNvSpPr>
              <a:spLocks/>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grpSp>
      <p:grpSp>
        <p:nvGrpSpPr>
          <p:cNvPr id="107" name="组合 106">
            <a:extLst>
              <a:ext uri="{FF2B5EF4-FFF2-40B4-BE49-F238E27FC236}">
                <a16:creationId xmlns:a16="http://schemas.microsoft.com/office/drawing/2014/main" id="{E0FAC120-DB3C-AE11-2607-49BD7AF41E29}"/>
              </a:ext>
            </a:extLst>
          </p:cNvPr>
          <p:cNvGrpSpPr/>
          <p:nvPr/>
        </p:nvGrpSpPr>
        <p:grpSpPr>
          <a:xfrm>
            <a:off x="2251733" y="2417067"/>
            <a:ext cx="301591" cy="300828"/>
            <a:chOff x="-959970" y="1422605"/>
            <a:chExt cx="596900" cy="595313"/>
          </a:xfrm>
        </p:grpSpPr>
        <p:sp>
          <p:nvSpPr>
            <p:cNvPr id="108" name="Oval 77">
              <a:extLst>
                <a:ext uri="{FF2B5EF4-FFF2-40B4-BE49-F238E27FC236}">
                  <a16:creationId xmlns:a16="http://schemas.microsoft.com/office/drawing/2014/main" id="{2E675961-5E88-CED8-0FC9-2FFDF6A8A2FA}"/>
                </a:ext>
              </a:extLst>
            </p:cNvPr>
            <p:cNvSpPr>
              <a:spLocks noChangeArrowheads="1"/>
            </p:cNvSpPr>
            <p:nvPr/>
          </p:nvSpPr>
          <p:spPr bwMode="auto">
            <a:xfrm>
              <a:off x="-959970" y="1422605"/>
              <a:ext cx="596900" cy="595313"/>
            </a:xfrm>
            <a:prstGeom prst="ellipse">
              <a:avLst/>
            </a:prstGeom>
            <a:solidFill>
              <a:schemeClr val="accent1"/>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sp>
          <p:nvSpPr>
            <p:cNvPr id="109" name="Freeform 309">
              <a:extLst>
                <a:ext uri="{FF2B5EF4-FFF2-40B4-BE49-F238E27FC236}">
                  <a16:creationId xmlns:a16="http://schemas.microsoft.com/office/drawing/2014/main" id="{D4E94AE4-F1E5-2645-6C1D-79527FEF0F39}"/>
                </a:ext>
              </a:extLst>
            </p:cNvPr>
            <p:cNvSpPr>
              <a:spLocks/>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grpSp>
      <p:sp>
        <p:nvSpPr>
          <p:cNvPr id="110" name="Freeform 309">
            <a:extLst>
              <a:ext uri="{FF2B5EF4-FFF2-40B4-BE49-F238E27FC236}">
                <a16:creationId xmlns:a16="http://schemas.microsoft.com/office/drawing/2014/main" id="{876B2C23-0848-9E8F-F3E4-316362FB56B0}"/>
              </a:ext>
            </a:extLst>
          </p:cNvPr>
          <p:cNvSpPr>
            <a:spLocks/>
          </p:cNvSpPr>
          <p:nvPr/>
        </p:nvSpPr>
        <p:spPr bwMode="auto">
          <a:xfrm>
            <a:off x="5765110" y="3299473"/>
            <a:ext cx="153202" cy="154826"/>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grpSp>
        <p:nvGrpSpPr>
          <p:cNvPr id="111" name="组合 110">
            <a:extLst>
              <a:ext uri="{FF2B5EF4-FFF2-40B4-BE49-F238E27FC236}">
                <a16:creationId xmlns:a16="http://schemas.microsoft.com/office/drawing/2014/main" id="{468D17B4-5AA3-1657-7BBE-DBF86E94D392}"/>
              </a:ext>
            </a:extLst>
          </p:cNvPr>
          <p:cNvGrpSpPr/>
          <p:nvPr/>
        </p:nvGrpSpPr>
        <p:grpSpPr>
          <a:xfrm>
            <a:off x="2240463" y="3233601"/>
            <a:ext cx="301591" cy="300828"/>
            <a:chOff x="-959970" y="1422605"/>
            <a:chExt cx="596900" cy="595313"/>
          </a:xfrm>
          <a:solidFill>
            <a:schemeClr val="tx2">
              <a:lumMod val="40000"/>
              <a:lumOff val="60000"/>
            </a:schemeClr>
          </a:solidFill>
        </p:grpSpPr>
        <p:sp>
          <p:nvSpPr>
            <p:cNvPr id="112" name="Freeform 309">
              <a:extLst>
                <a:ext uri="{FF2B5EF4-FFF2-40B4-BE49-F238E27FC236}">
                  <a16:creationId xmlns:a16="http://schemas.microsoft.com/office/drawing/2014/main" id="{37CC4DB6-5E0A-44EF-88AC-F6C83BE9B19F}"/>
                </a:ext>
              </a:extLst>
            </p:cNvPr>
            <p:cNvSpPr>
              <a:spLocks/>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grp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sp>
          <p:nvSpPr>
            <p:cNvPr id="113" name="Oval 77">
              <a:extLst>
                <a:ext uri="{FF2B5EF4-FFF2-40B4-BE49-F238E27FC236}">
                  <a16:creationId xmlns:a16="http://schemas.microsoft.com/office/drawing/2014/main" id="{7D8AD0FE-7920-4EA6-4F2B-018EB6E5F5A8}"/>
                </a:ext>
              </a:extLst>
            </p:cNvPr>
            <p:cNvSpPr>
              <a:spLocks noChangeArrowheads="1"/>
            </p:cNvSpPr>
            <p:nvPr/>
          </p:nvSpPr>
          <p:spPr bwMode="auto">
            <a:xfrm>
              <a:off x="-959970" y="1422605"/>
              <a:ext cx="596900" cy="595313"/>
            </a:xfrm>
            <a:prstGeom prst="ellipse">
              <a:avLst/>
            </a:prstGeom>
            <a:grpFill/>
            <a:ln>
              <a:noFill/>
            </a:ln>
          </p:spPr>
          <p:txBody>
            <a:bodyPr vert="horz" wrap="square" lIns="68580" tIns="34290" rIns="68580" bIns="34290" numCol="1" anchor="t" anchorCtr="0" compatLnSpc="1">
              <a:prstTxWarp prst="textNoShape">
                <a:avLst/>
              </a:prstTxWarp>
            </a:bodyPr>
            <a:lstStyle/>
            <a:p>
              <a:endParaRPr lang="en-US" sz="1350" dirty="0">
                <a:latin typeface="微软雅黑" panose="020B0503020204020204" pitchFamily="34" charset="-122"/>
                <a:ea typeface="微软雅黑" panose="020B0503020204020204" pitchFamily="34" charset="-122"/>
              </a:endParaRPr>
            </a:p>
          </p:txBody>
        </p:sp>
      </p:grpSp>
      <p:sp>
        <p:nvSpPr>
          <p:cNvPr id="114" name="Freeform 309">
            <a:extLst>
              <a:ext uri="{FF2B5EF4-FFF2-40B4-BE49-F238E27FC236}">
                <a16:creationId xmlns:a16="http://schemas.microsoft.com/office/drawing/2014/main" id="{B561F86B-D995-A353-A30E-8B8623F69155}"/>
              </a:ext>
            </a:extLst>
          </p:cNvPr>
          <p:cNvSpPr>
            <a:spLocks/>
          </p:cNvSpPr>
          <p:nvPr/>
        </p:nvSpPr>
        <p:spPr bwMode="auto">
          <a:xfrm>
            <a:off x="2312652" y="3296850"/>
            <a:ext cx="153202" cy="154826"/>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en-US" sz="1350">
              <a:latin typeface="微软雅黑" panose="020B0503020204020204" pitchFamily="34" charset="-122"/>
              <a:ea typeface="微软雅黑" panose="020B0503020204020204" pitchFamily="34" charset="-122"/>
            </a:endParaRPr>
          </a:p>
        </p:txBody>
      </p:sp>
      <p:sp>
        <p:nvSpPr>
          <p:cNvPr id="115" name="Text Placeholder 3">
            <a:extLst>
              <a:ext uri="{FF2B5EF4-FFF2-40B4-BE49-F238E27FC236}">
                <a16:creationId xmlns:a16="http://schemas.microsoft.com/office/drawing/2014/main" id="{47395897-68E0-F814-8AC1-4572D8EC4FE0}"/>
              </a:ext>
            </a:extLst>
          </p:cNvPr>
          <p:cNvSpPr txBox="1">
            <a:spLocks/>
          </p:cNvSpPr>
          <p:nvPr/>
        </p:nvSpPr>
        <p:spPr>
          <a:xfrm>
            <a:off x="6099306" y="1573638"/>
            <a:ext cx="902491" cy="242374"/>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en-US" altLang="zh-CN" sz="1575" dirty="0">
                <a:solidFill>
                  <a:schemeClr val="tx2">
                    <a:lumMod val="75000"/>
                  </a:schemeClr>
                </a:solidFill>
                <a:latin typeface="微软雅黑" panose="020B0503020204020204" pitchFamily="34" charset="-122"/>
                <a:ea typeface="微软雅黑" panose="020B0503020204020204" pitchFamily="34" charset="-122"/>
              </a:rPr>
              <a:t>02 </a:t>
            </a:r>
            <a:r>
              <a:rPr lang="zh-CN" altLang="en-US" sz="1575" dirty="0">
                <a:solidFill>
                  <a:schemeClr val="tx2">
                    <a:lumMod val="75000"/>
                  </a:schemeClr>
                </a:solidFill>
                <a:latin typeface="微软雅黑" panose="020B0503020204020204" pitchFamily="34" charset="-122"/>
                <a:ea typeface="微软雅黑" panose="020B0503020204020204" pitchFamily="34" charset="-122"/>
              </a:rPr>
              <a:t>安全性</a:t>
            </a:r>
            <a:endParaRPr lang="en-US" sz="15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116" name="Text Placeholder 3">
            <a:extLst>
              <a:ext uri="{FF2B5EF4-FFF2-40B4-BE49-F238E27FC236}">
                <a16:creationId xmlns:a16="http://schemas.microsoft.com/office/drawing/2014/main" id="{1C1AA672-B1EB-B8A4-DFCA-0DB26066516B}"/>
              </a:ext>
            </a:extLst>
          </p:cNvPr>
          <p:cNvSpPr txBox="1">
            <a:spLocks/>
          </p:cNvSpPr>
          <p:nvPr/>
        </p:nvSpPr>
        <p:spPr>
          <a:xfrm>
            <a:off x="6104385" y="2453105"/>
            <a:ext cx="1275927" cy="242374"/>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en-US" altLang="zh-CN" sz="1575" dirty="0">
                <a:solidFill>
                  <a:schemeClr val="tx2">
                    <a:lumMod val="75000"/>
                  </a:schemeClr>
                </a:solidFill>
                <a:latin typeface="微软雅黑" panose="020B0503020204020204" pitchFamily="34" charset="-122"/>
                <a:ea typeface="微软雅黑" panose="020B0503020204020204" pitchFamily="34" charset="-122"/>
              </a:rPr>
              <a:t>04 </a:t>
            </a:r>
            <a:r>
              <a:rPr lang="zh-CN" altLang="en-US" sz="1575" dirty="0">
                <a:solidFill>
                  <a:schemeClr val="tx2">
                    <a:lumMod val="75000"/>
                  </a:schemeClr>
                </a:solidFill>
                <a:latin typeface="微软雅黑" panose="020B0503020204020204" pitchFamily="34" charset="-122"/>
                <a:ea typeface="微软雅黑" panose="020B0503020204020204" pitchFamily="34" charset="-122"/>
              </a:rPr>
              <a:t>创新性</a:t>
            </a:r>
            <a:endParaRPr lang="en-US" altLang="zh-CN" sz="15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36" name="文本框 35">
            <a:extLst>
              <a:ext uri="{FF2B5EF4-FFF2-40B4-BE49-F238E27FC236}">
                <a16:creationId xmlns:a16="http://schemas.microsoft.com/office/drawing/2014/main" id="{DBCD39A3-87A1-D304-7910-453892F95C2A}"/>
              </a:ext>
            </a:extLst>
          </p:cNvPr>
          <p:cNvSpPr txBox="1"/>
          <p:nvPr/>
        </p:nvSpPr>
        <p:spPr>
          <a:xfrm>
            <a:off x="5918312" y="4772453"/>
            <a:ext cx="3385308" cy="246221"/>
          </a:xfrm>
          <a:prstGeom prst="rect">
            <a:avLst/>
          </a:prstGeom>
          <a:noFill/>
        </p:spPr>
        <p:txBody>
          <a:bodyPr wrap="square" rtlCol="0">
            <a:spAutoFit/>
          </a:bodyPr>
          <a:lstStyle>
            <a:defPPr>
              <a:defRPr lang="zh-CN"/>
            </a:defPPr>
            <a:lvl1pPr algn="ctr">
              <a:defRPr sz="1000" b="1">
                <a:solidFill>
                  <a:srgbClr val="0070C0"/>
                </a:solidFill>
                <a:latin typeface="微软雅黑" panose="020B0503020204020204" pitchFamily="34" charset="-122"/>
                <a:ea typeface="微软雅黑" panose="020B0503020204020204" pitchFamily="34" charset="-122"/>
              </a:defRPr>
            </a:lvl1pPr>
          </a:lstStyle>
          <a:p>
            <a:r>
              <a:rPr lang="zh-CN" altLang="en-US" dirty="0"/>
              <a:t>信达生物制药（苏州）有限公司 </a:t>
            </a:r>
            <a:r>
              <a:rPr lang="en-US" altLang="zh-CN" dirty="0"/>
              <a:t>| </a:t>
            </a:r>
            <a:r>
              <a:rPr lang="zh-CN" altLang="en-US" dirty="0" smtClean="0"/>
              <a:t>阿达木单</a:t>
            </a:r>
            <a:r>
              <a:rPr lang="zh-CN" altLang="en-US" dirty="0"/>
              <a:t>抗</a:t>
            </a:r>
          </a:p>
        </p:txBody>
      </p:sp>
    </p:spTree>
    <p:extLst>
      <p:ext uri="{BB962C8B-B14F-4D97-AF65-F5344CB8AC3E}">
        <p14:creationId xmlns:p14="http://schemas.microsoft.com/office/powerpoint/2010/main" val="2371863639"/>
      </p:ext>
    </p:extLst>
  </p:cSld>
  <p:clrMapOvr>
    <a:masterClrMapping/>
  </p:clrMapOvr>
  <mc:AlternateContent xmlns:mc="http://schemas.openxmlformats.org/markup-compatibility/2006" xmlns:p14="http://schemas.microsoft.com/office/powerpoint/2010/main">
    <mc:Choice Requires="p14">
      <p:transition p14:dur="0" advClick="0" advTm="0"/>
    </mc:Choice>
    <mc:Fallback xmlns="">
      <p:transition advClick="0" advTm="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88032" y="411510"/>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69" name="Rectangle 54">
            <a:extLst>
              <a:ext uri="{FF2B5EF4-FFF2-40B4-BE49-F238E27FC236}">
                <a16:creationId xmlns:a16="http://schemas.microsoft.com/office/drawing/2014/main" id="{CC586452-7D99-C1FA-3E78-84AB4B3DCB43}"/>
              </a:ext>
            </a:extLst>
          </p:cNvPr>
          <p:cNvSpPr/>
          <p:nvPr/>
        </p:nvSpPr>
        <p:spPr>
          <a:xfrm>
            <a:off x="3347851" y="2285678"/>
            <a:ext cx="64" cy="427040"/>
          </a:xfrm>
          <a:prstGeom prst="rect">
            <a:avLst/>
          </a:prstGeom>
        </p:spPr>
        <p:txBody>
          <a:bodyPr wrap="none" lIns="0" tIns="0" rIns="0" bIns="0">
            <a:spAutoFit/>
          </a:bodyPr>
          <a:lstStyle/>
          <a:p>
            <a:endParaRPr lang="en-US" sz="27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41" name="文本框 40">
            <a:extLst>
              <a:ext uri="{FF2B5EF4-FFF2-40B4-BE49-F238E27FC236}">
                <a16:creationId xmlns:a16="http://schemas.microsoft.com/office/drawing/2014/main" id="{F2D4FCD3-C7EE-364A-E006-11E47ADA7834}"/>
              </a:ext>
            </a:extLst>
          </p:cNvPr>
          <p:cNvSpPr txBox="1"/>
          <p:nvPr/>
        </p:nvSpPr>
        <p:spPr>
          <a:xfrm>
            <a:off x="1853336" y="410887"/>
            <a:ext cx="1854569" cy="400110"/>
          </a:xfrm>
          <a:prstGeom prst="rect">
            <a:avLst/>
          </a:prstGeom>
          <a:noFill/>
        </p:spPr>
        <p:txBody>
          <a:bodyPr wrap="square">
            <a:spAutoFit/>
          </a:bodyPr>
          <a:lstStyle/>
          <a:p>
            <a:pPr algn="ctr"/>
            <a:r>
              <a:rPr lang="zh-CN" altLang="en-US" sz="2000" b="1" dirty="0">
                <a:solidFill>
                  <a:schemeClr val="accent1">
                    <a:lumMod val="50000"/>
                  </a:schemeClr>
                </a:solidFill>
                <a:latin typeface="微软雅黑" panose="020B0503020204020204" pitchFamily="34" charset="-122"/>
                <a:ea typeface="微软雅黑" panose="020B0503020204020204" pitchFamily="34" charset="-122"/>
              </a:rPr>
              <a:t>药品基本信息</a:t>
            </a:r>
          </a:p>
        </p:txBody>
      </p:sp>
      <p:sp>
        <p:nvSpPr>
          <p:cNvPr id="42" name="矩形 41">
            <a:extLst>
              <a:ext uri="{FF2B5EF4-FFF2-40B4-BE49-F238E27FC236}">
                <a16:creationId xmlns:a16="http://schemas.microsoft.com/office/drawing/2014/main" id="{C9D6ED94-CFD7-A6DE-470B-5E616C2A2C42}"/>
              </a:ext>
            </a:extLst>
          </p:cNvPr>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3" name="文本框 42">
            <a:extLst>
              <a:ext uri="{FF2B5EF4-FFF2-40B4-BE49-F238E27FC236}">
                <a16:creationId xmlns:a16="http://schemas.microsoft.com/office/drawing/2014/main" id="{42119E30-A348-58C5-CE21-15496DF7E946}"/>
              </a:ext>
            </a:extLst>
          </p:cNvPr>
          <p:cNvSpPr txBox="1"/>
          <p:nvPr/>
        </p:nvSpPr>
        <p:spPr>
          <a:xfrm>
            <a:off x="432048" y="309594"/>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cxnSp>
        <p:nvCxnSpPr>
          <p:cNvPr id="44" name="Straight Connector 85">
            <a:extLst>
              <a:ext uri="{FF2B5EF4-FFF2-40B4-BE49-F238E27FC236}">
                <a16:creationId xmlns:a16="http://schemas.microsoft.com/office/drawing/2014/main" id="{861F7BC1-5B3E-6DDC-3561-90D96314A129}"/>
              </a:ext>
            </a:extLst>
          </p:cNvPr>
          <p:cNvCxnSpPr>
            <a:cxnSpLocks/>
          </p:cNvCxnSpPr>
          <p:nvPr/>
        </p:nvCxnSpPr>
        <p:spPr>
          <a:xfrm>
            <a:off x="2016225" y="914943"/>
            <a:ext cx="1512168"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49" name="文本框 48">
            <a:extLst>
              <a:ext uri="{FF2B5EF4-FFF2-40B4-BE49-F238E27FC236}">
                <a16:creationId xmlns:a16="http://schemas.microsoft.com/office/drawing/2014/main" id="{99516242-EE83-35C5-451F-D0598A7E5E05}"/>
              </a:ext>
            </a:extLst>
          </p:cNvPr>
          <p:cNvSpPr txBox="1"/>
          <p:nvPr/>
        </p:nvSpPr>
        <p:spPr>
          <a:xfrm>
            <a:off x="1115616" y="3941353"/>
            <a:ext cx="7462862" cy="707886"/>
          </a:xfrm>
          <a:prstGeom prst="rect">
            <a:avLst/>
          </a:prstGeom>
          <a:noFill/>
        </p:spPr>
        <p:txBody>
          <a:bodyPr wrap="square">
            <a:spAutoFit/>
          </a:bodyPr>
          <a:lstStyle/>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包括但不限于：</a:t>
            </a:r>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药品通用名称；注册规格；说明书适应症</a:t>
            </a:r>
            <a:r>
              <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rPr>
              <a:t>/</a:t>
            </a:r>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功能主治（概述）；用法用量；中国大陆首次上市时间；目前大陆地区同通用名药品的上市情况；全球首个上市国家</a:t>
            </a:r>
            <a:r>
              <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rPr>
              <a:t>/</a:t>
            </a:r>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地区及上市时间；是否为</a:t>
            </a:r>
            <a:r>
              <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rPr>
              <a:t>OTC </a:t>
            </a:r>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药品；参照药品建议；所治疗疾病基本情况、未满足的治疗需求、大陆地区发病率、年发病患者总数等。</a:t>
            </a:r>
          </a:p>
        </p:txBody>
      </p:sp>
      <p:sp>
        <p:nvSpPr>
          <p:cNvPr id="9" name="文本框 8">
            <a:extLst>
              <a:ext uri="{FF2B5EF4-FFF2-40B4-BE49-F238E27FC236}">
                <a16:creationId xmlns:a16="http://schemas.microsoft.com/office/drawing/2014/main" id="{55338AA2-EB8E-9FD9-4612-F6898489B5FB}"/>
              </a:ext>
            </a:extLst>
          </p:cNvPr>
          <p:cNvSpPr txBox="1"/>
          <p:nvPr/>
        </p:nvSpPr>
        <p:spPr>
          <a:xfrm>
            <a:off x="1907704" y="1037347"/>
            <a:ext cx="4643880" cy="2677656"/>
          </a:xfrm>
          <a:prstGeom prst="rect">
            <a:avLst/>
          </a:prstGeom>
          <a:noFill/>
        </p:spPr>
        <p:txBody>
          <a:bodyPr wrap="square" rtlCol="0">
            <a:spAutoFit/>
          </a:bodyPr>
          <a:lstStyle/>
          <a:p>
            <a:pPr>
              <a:lnSpc>
                <a:spcPct val="200000"/>
              </a:lnSpc>
            </a:pPr>
            <a:r>
              <a:rPr lang="zh-CN" altLang="en-US" sz="1200" b="1" dirty="0">
                <a:latin typeface="微软雅黑" panose="020B0503020204020204" pitchFamily="34" charset="-122"/>
                <a:ea typeface="微软雅黑" panose="020B0503020204020204" pitchFamily="34" charset="-122"/>
              </a:rPr>
              <a:t>通用名：</a:t>
            </a:r>
            <a:r>
              <a:rPr lang="zh-CN" altLang="zh-CN" sz="1200" u="sng" dirty="0">
                <a:latin typeface="微软雅黑" panose="020B0503020204020204" pitchFamily="34" charset="-122"/>
                <a:ea typeface="微软雅黑" panose="020B0503020204020204" pitchFamily="34" charset="-122"/>
              </a:rPr>
              <a:t>阿达木单抗注射液</a:t>
            </a:r>
            <a:endParaRPr lang="en-US" altLang="zh-CN" sz="1200" u="sng" dirty="0">
              <a:latin typeface="微软雅黑" panose="020B0503020204020204" pitchFamily="34" charset="-122"/>
              <a:ea typeface="微软雅黑" panose="020B0503020204020204" pitchFamily="34" charset="-122"/>
            </a:endParaRPr>
          </a:p>
          <a:p>
            <a:r>
              <a:rPr lang="zh-CN" altLang="en-US" sz="1200" b="1" dirty="0">
                <a:latin typeface="微软雅黑" panose="020B0503020204020204" pitchFamily="34" charset="-122"/>
                <a:ea typeface="微软雅黑" panose="020B0503020204020204" pitchFamily="34" charset="-122"/>
              </a:rPr>
              <a:t>注册规格：</a:t>
            </a:r>
            <a:r>
              <a:rPr lang="en-US" altLang="zh-CN" sz="1200" u="sng" dirty="0">
                <a:latin typeface="微软雅黑" panose="020B0503020204020204" pitchFamily="34" charset="-122"/>
                <a:ea typeface="微软雅黑" panose="020B0503020204020204" pitchFamily="34" charset="-122"/>
              </a:rPr>
              <a:t>1</a:t>
            </a:r>
            <a:r>
              <a:rPr lang="zh-CN" altLang="zh-CN" sz="1200" u="sng" dirty="0">
                <a:latin typeface="微软雅黑" panose="020B0503020204020204" pitchFamily="34" charset="-122"/>
                <a:ea typeface="微软雅黑" panose="020B0503020204020204" pitchFamily="34" charset="-122"/>
              </a:rPr>
              <a:t>、</a:t>
            </a:r>
            <a:r>
              <a:rPr lang="en-US" altLang="zh-CN" sz="1200" u="sng" dirty="0">
                <a:latin typeface="微软雅黑" panose="020B0503020204020204" pitchFamily="34" charset="-122"/>
                <a:ea typeface="微软雅黑" panose="020B0503020204020204" pitchFamily="34" charset="-122"/>
              </a:rPr>
              <a:t>40mg(0.8ml)/</a:t>
            </a:r>
            <a:r>
              <a:rPr lang="zh-CN" altLang="zh-CN" sz="1200" u="sng" dirty="0">
                <a:latin typeface="微软雅黑" panose="020B0503020204020204" pitchFamily="34" charset="-122"/>
                <a:ea typeface="微软雅黑" panose="020B0503020204020204" pitchFamily="34" charset="-122"/>
              </a:rPr>
              <a:t>支</a:t>
            </a:r>
            <a:r>
              <a:rPr lang="en-US" altLang="zh-CN" sz="1200" u="sng" dirty="0">
                <a:latin typeface="微软雅黑" panose="020B0503020204020204" pitchFamily="34" charset="-122"/>
                <a:ea typeface="微软雅黑" panose="020B0503020204020204" pitchFamily="34" charset="-122"/>
              </a:rPr>
              <a:t>/</a:t>
            </a:r>
            <a:r>
              <a:rPr lang="zh-CN" altLang="zh-CN" sz="1200" u="sng" dirty="0">
                <a:latin typeface="微软雅黑" panose="020B0503020204020204" pitchFamily="34" charset="-122"/>
                <a:ea typeface="微软雅黑" panose="020B0503020204020204" pitchFamily="34" charset="-122"/>
              </a:rPr>
              <a:t>预充式注射器</a:t>
            </a:r>
          </a:p>
          <a:p>
            <a:r>
              <a:rPr lang="en-US" altLang="zh-CN" sz="1200" dirty="0">
                <a:latin typeface="微软雅黑" panose="020B0503020204020204" pitchFamily="34" charset="-122"/>
                <a:ea typeface="微软雅黑" panose="020B0503020204020204" pitchFamily="34" charset="-122"/>
              </a:rPr>
              <a:t>                 </a:t>
            </a:r>
            <a:r>
              <a:rPr lang="en-US" altLang="zh-CN" sz="1200" u="sng" dirty="0">
                <a:latin typeface="微软雅黑" panose="020B0503020204020204" pitchFamily="34" charset="-122"/>
                <a:ea typeface="微软雅黑" panose="020B0503020204020204" pitchFamily="34" charset="-122"/>
              </a:rPr>
              <a:t>2</a:t>
            </a:r>
            <a:r>
              <a:rPr lang="zh-CN" altLang="zh-CN" sz="1200" u="sng" dirty="0">
                <a:latin typeface="微软雅黑" panose="020B0503020204020204" pitchFamily="34" charset="-122"/>
                <a:ea typeface="微软雅黑" panose="020B0503020204020204" pitchFamily="34" charset="-122"/>
              </a:rPr>
              <a:t>、</a:t>
            </a:r>
            <a:r>
              <a:rPr lang="en-US" altLang="zh-CN" sz="1200" u="sng" dirty="0">
                <a:latin typeface="微软雅黑" panose="020B0503020204020204" pitchFamily="34" charset="-122"/>
                <a:ea typeface="微软雅黑" panose="020B0503020204020204" pitchFamily="34" charset="-122"/>
              </a:rPr>
              <a:t>40mg(0.8ml)/</a:t>
            </a:r>
            <a:r>
              <a:rPr lang="zh-CN" altLang="zh-CN" sz="1200" u="sng" dirty="0">
                <a:latin typeface="微软雅黑" panose="020B0503020204020204" pitchFamily="34" charset="-122"/>
                <a:ea typeface="微软雅黑" panose="020B0503020204020204" pitchFamily="34" charset="-122"/>
              </a:rPr>
              <a:t>瓶</a:t>
            </a:r>
            <a:endParaRPr lang="en-US" altLang="zh-CN" sz="1200" u="sng" dirty="0">
              <a:latin typeface="微软雅黑" panose="020B0503020204020204" pitchFamily="34" charset="-122"/>
              <a:ea typeface="微软雅黑" panose="020B0503020204020204" pitchFamily="34" charset="-122"/>
            </a:endParaRPr>
          </a:p>
          <a:p>
            <a:pPr>
              <a:lnSpc>
                <a:spcPct val="200000"/>
              </a:lnSpc>
            </a:pPr>
            <a:r>
              <a:rPr lang="zh-CN" altLang="en-US" sz="1200" b="1" dirty="0">
                <a:latin typeface="微软雅黑" panose="020B0503020204020204" pitchFamily="34" charset="-122"/>
                <a:ea typeface="微软雅黑" panose="020B0503020204020204" pitchFamily="34" charset="-122"/>
              </a:rPr>
              <a:t>中国大陆首次上市时间：</a:t>
            </a:r>
            <a:r>
              <a:rPr lang="en-US" altLang="zh-CN" sz="1200" u="sng" dirty="0">
                <a:latin typeface="微软雅黑" panose="020B0503020204020204" pitchFamily="34" charset="-122"/>
                <a:ea typeface="微软雅黑" panose="020B0503020204020204" pitchFamily="34" charset="-122"/>
              </a:rPr>
              <a:t>2020</a:t>
            </a:r>
            <a:r>
              <a:rPr lang="zh-CN" altLang="en-US" sz="1200" u="sng" dirty="0">
                <a:latin typeface="微软雅黑" panose="020B0503020204020204" pitchFamily="34" charset="-122"/>
                <a:ea typeface="微软雅黑" panose="020B0503020204020204" pitchFamily="34" charset="-122"/>
              </a:rPr>
              <a:t>年</a:t>
            </a:r>
            <a:r>
              <a:rPr lang="en-US" altLang="zh-CN" sz="1200" u="sng" dirty="0">
                <a:latin typeface="微软雅黑" panose="020B0503020204020204" pitchFamily="34" charset="-122"/>
                <a:ea typeface="微软雅黑" panose="020B0503020204020204" pitchFamily="34" charset="-122"/>
              </a:rPr>
              <a:t>9</a:t>
            </a:r>
            <a:r>
              <a:rPr lang="zh-CN" altLang="en-US" sz="1200" u="sng" dirty="0">
                <a:latin typeface="微软雅黑" panose="020B0503020204020204" pitchFamily="34" charset="-122"/>
                <a:ea typeface="微软雅黑" panose="020B0503020204020204" pitchFamily="34" charset="-122"/>
              </a:rPr>
              <a:t>月</a:t>
            </a:r>
            <a:r>
              <a:rPr lang="en-US" altLang="zh-CN" sz="1200" u="sng" dirty="0">
                <a:latin typeface="微软雅黑" panose="020B0503020204020204" pitchFamily="34" charset="-122"/>
                <a:ea typeface="微软雅黑" panose="020B0503020204020204" pitchFamily="34" charset="-122"/>
              </a:rPr>
              <a:t>2</a:t>
            </a:r>
            <a:r>
              <a:rPr lang="zh-CN" altLang="en-US" sz="1200" u="sng" dirty="0">
                <a:latin typeface="微软雅黑" panose="020B0503020204020204" pitchFamily="34" charset="-122"/>
                <a:ea typeface="微软雅黑" panose="020B0503020204020204" pitchFamily="34" charset="-122"/>
              </a:rPr>
              <a:t>日</a:t>
            </a:r>
            <a:endParaRPr lang="en-US" altLang="zh-CN" sz="1200" u="sng" dirty="0">
              <a:latin typeface="微软雅黑" panose="020B0503020204020204" pitchFamily="34" charset="-122"/>
              <a:ea typeface="微软雅黑" panose="020B0503020204020204" pitchFamily="34" charset="-122"/>
            </a:endParaRPr>
          </a:p>
          <a:p>
            <a:pPr>
              <a:lnSpc>
                <a:spcPct val="200000"/>
              </a:lnSpc>
            </a:pPr>
            <a:r>
              <a:rPr lang="zh-CN" altLang="en-US" sz="1200" b="1" dirty="0">
                <a:latin typeface="微软雅黑" panose="020B0503020204020204" pitchFamily="34" charset="-122"/>
                <a:ea typeface="微软雅黑" panose="020B0503020204020204" pitchFamily="34" charset="-122"/>
              </a:rPr>
              <a:t>目前大陆地区同通用名药品的上市情况</a:t>
            </a:r>
            <a:r>
              <a:rPr lang="zh-CN" altLang="en-US" sz="1200" dirty="0">
                <a:latin typeface="微软雅黑" panose="020B0503020204020204" pitchFamily="34" charset="-122"/>
                <a:ea typeface="微软雅黑" panose="020B0503020204020204" pitchFamily="34" charset="-122"/>
              </a:rPr>
              <a:t>：</a:t>
            </a:r>
            <a:r>
              <a:rPr lang="zh-CN" altLang="en-US" sz="1200" u="sng" dirty="0">
                <a:latin typeface="微软雅黑" panose="020B0503020204020204" pitchFamily="34" charset="-122"/>
                <a:ea typeface="微软雅黑" panose="020B0503020204020204" pitchFamily="34" charset="-122"/>
              </a:rPr>
              <a:t>共</a:t>
            </a:r>
            <a:r>
              <a:rPr lang="en-US" altLang="zh-CN" sz="1200" u="sng" dirty="0">
                <a:latin typeface="微软雅黑" panose="020B0503020204020204" pitchFamily="34" charset="-122"/>
                <a:ea typeface="微软雅黑" panose="020B0503020204020204" pitchFamily="34" charset="-122"/>
              </a:rPr>
              <a:t>7</a:t>
            </a:r>
            <a:r>
              <a:rPr lang="zh-CN" altLang="en-US" sz="1200" u="sng" dirty="0">
                <a:latin typeface="微软雅黑" panose="020B0503020204020204" pitchFamily="34" charset="-122"/>
                <a:ea typeface="微软雅黑" panose="020B0503020204020204" pitchFamily="34" charset="-122"/>
              </a:rPr>
              <a:t>家</a:t>
            </a:r>
            <a:endParaRPr lang="en-US" altLang="zh-CN" sz="1200" u="sng" dirty="0">
              <a:solidFill>
                <a:srgbClr val="FF0000"/>
              </a:solidFill>
              <a:latin typeface="微软雅黑" panose="020B0503020204020204" pitchFamily="34" charset="-122"/>
              <a:ea typeface="微软雅黑" panose="020B0503020204020204" pitchFamily="34" charset="-122"/>
            </a:endParaRPr>
          </a:p>
          <a:p>
            <a:pPr>
              <a:lnSpc>
                <a:spcPct val="200000"/>
              </a:lnSpc>
            </a:pPr>
            <a:r>
              <a:rPr lang="zh-CN" altLang="en-US" sz="1200" b="1" dirty="0">
                <a:latin typeface="微软雅黑" panose="020B0503020204020204" pitchFamily="34" charset="-122"/>
                <a:ea typeface="微软雅黑" panose="020B0503020204020204" pitchFamily="34" charset="-122"/>
              </a:rPr>
              <a:t>全球首个上市国家</a:t>
            </a:r>
            <a:r>
              <a:rPr lang="en-US" altLang="zh-CN" sz="1200" b="1" dirty="0">
                <a:latin typeface="微软雅黑" panose="020B0503020204020204" pitchFamily="34" charset="-122"/>
                <a:ea typeface="微软雅黑" panose="020B0503020204020204" pitchFamily="34" charset="-122"/>
              </a:rPr>
              <a:t>/</a:t>
            </a:r>
            <a:r>
              <a:rPr lang="zh-CN" altLang="en-US" sz="1200" b="1" dirty="0">
                <a:latin typeface="微软雅黑" panose="020B0503020204020204" pitchFamily="34" charset="-122"/>
                <a:ea typeface="微软雅黑" panose="020B0503020204020204" pitchFamily="34" charset="-122"/>
              </a:rPr>
              <a:t>地区及上市情况</a:t>
            </a:r>
            <a:r>
              <a:rPr lang="zh-CN" altLang="en-US" sz="1200" dirty="0">
                <a:latin typeface="微软雅黑" panose="020B0503020204020204" pitchFamily="34" charset="-122"/>
                <a:ea typeface="微软雅黑" panose="020B0503020204020204" pitchFamily="34" charset="-122"/>
              </a:rPr>
              <a:t>：</a:t>
            </a:r>
            <a:r>
              <a:rPr lang="en-US" altLang="zh-CN" sz="1200" u="sng" dirty="0">
                <a:latin typeface="微软雅黑" panose="020B0503020204020204" pitchFamily="34" charset="-122"/>
                <a:ea typeface="微软雅黑" panose="020B0503020204020204" pitchFamily="34" charset="-122"/>
              </a:rPr>
              <a:t>2020</a:t>
            </a:r>
            <a:r>
              <a:rPr lang="zh-CN" altLang="en-US" sz="1200" u="sng" dirty="0">
                <a:latin typeface="微软雅黑" panose="020B0503020204020204" pitchFamily="34" charset="-122"/>
                <a:ea typeface="微软雅黑" panose="020B0503020204020204" pitchFamily="34" charset="-122"/>
              </a:rPr>
              <a:t>年，中国</a:t>
            </a:r>
            <a:endParaRPr lang="en-US" altLang="zh-CN" sz="1200" u="sng" dirty="0">
              <a:latin typeface="微软雅黑" panose="020B0503020204020204" pitchFamily="34" charset="-122"/>
              <a:ea typeface="微软雅黑" panose="020B0503020204020204" pitchFamily="34" charset="-122"/>
            </a:endParaRPr>
          </a:p>
          <a:p>
            <a:pPr>
              <a:lnSpc>
                <a:spcPct val="200000"/>
              </a:lnSpc>
            </a:pPr>
            <a:r>
              <a:rPr lang="zh-CN" altLang="en-US" sz="1200" b="1" dirty="0">
                <a:latin typeface="微软雅黑" panose="020B0503020204020204" pitchFamily="34" charset="-122"/>
                <a:ea typeface="微软雅黑" panose="020B0503020204020204" pitchFamily="34" charset="-122"/>
              </a:rPr>
              <a:t>是否</a:t>
            </a:r>
            <a:r>
              <a:rPr lang="en-US" altLang="zh-CN" sz="1200" b="1" dirty="0">
                <a:latin typeface="微软雅黑" panose="020B0503020204020204" pitchFamily="34" charset="-122"/>
                <a:ea typeface="微软雅黑" panose="020B0503020204020204" pitchFamily="34" charset="-122"/>
              </a:rPr>
              <a:t>OTC</a:t>
            </a:r>
            <a:r>
              <a:rPr lang="zh-CN" altLang="en-US" sz="1200" b="1" dirty="0">
                <a:latin typeface="微软雅黑" panose="020B0503020204020204" pitchFamily="34" charset="-122"/>
                <a:ea typeface="微软雅黑" panose="020B0503020204020204" pitchFamily="34" charset="-122"/>
              </a:rPr>
              <a:t>药品：</a:t>
            </a:r>
            <a:r>
              <a:rPr lang="zh-CN" altLang="en-US" sz="1200" u="sng" dirty="0">
                <a:latin typeface="微软雅黑" panose="020B0503020204020204" pitchFamily="34" charset="-122"/>
                <a:ea typeface="微软雅黑" panose="020B0503020204020204" pitchFamily="34" charset="-122"/>
              </a:rPr>
              <a:t>否</a:t>
            </a:r>
            <a:endParaRPr lang="en-US" altLang="zh-CN" sz="1200" u="sng" dirty="0">
              <a:latin typeface="微软雅黑" panose="020B0503020204020204" pitchFamily="34" charset="-122"/>
              <a:ea typeface="微软雅黑" panose="020B0503020204020204" pitchFamily="34" charset="-122"/>
            </a:endParaRPr>
          </a:p>
          <a:p>
            <a:pPr>
              <a:lnSpc>
                <a:spcPct val="200000"/>
              </a:lnSpc>
            </a:pPr>
            <a:r>
              <a:rPr lang="zh-CN" altLang="en-US" sz="1200" b="1" dirty="0">
                <a:latin typeface="微软雅黑" panose="020B0503020204020204" pitchFamily="34" charset="-122"/>
                <a:ea typeface="微软雅黑" panose="020B0503020204020204" pitchFamily="34" charset="-122"/>
              </a:rPr>
              <a:t>参照药品建议：</a:t>
            </a:r>
            <a:r>
              <a:rPr lang="zh-CN" altLang="en-US" sz="1200" u="sng" dirty="0">
                <a:latin typeface="微软雅黑" panose="020B0503020204020204" pitchFamily="34" charset="-122"/>
                <a:ea typeface="微软雅黑" panose="020B0503020204020204" pitchFamily="34" charset="-122"/>
              </a:rPr>
              <a:t>修美乐</a:t>
            </a:r>
            <a:r>
              <a:rPr lang="en-US" altLang="zh-CN" sz="1200" u="sng" baseline="30000" dirty="0">
                <a:solidFill>
                  <a:schemeClr val="tx1"/>
                </a:solidFill>
                <a:latin typeface="微软雅黑" panose="020B0503020204020204" pitchFamily="34" charset="-122"/>
                <a:ea typeface="微软雅黑" panose="020B0503020204020204" pitchFamily="34" charset="-122"/>
              </a:rPr>
              <a:t>®</a:t>
            </a:r>
            <a:r>
              <a:rPr lang="zh-CN" altLang="en-US" sz="1200" u="sng" dirty="0">
                <a:latin typeface="微软雅黑" panose="020B0503020204020204" pitchFamily="34" charset="-122"/>
                <a:ea typeface="微软雅黑" panose="020B0503020204020204" pitchFamily="34" charset="-122"/>
              </a:rPr>
              <a:t>（原研阿达木单抗注射液）</a:t>
            </a:r>
          </a:p>
        </p:txBody>
      </p:sp>
      <p:sp>
        <p:nvSpPr>
          <p:cNvPr id="10" name="文本框 9">
            <a:extLst>
              <a:ext uri="{FF2B5EF4-FFF2-40B4-BE49-F238E27FC236}">
                <a16:creationId xmlns:a16="http://schemas.microsoft.com/office/drawing/2014/main" id="{DBCD39A3-87A1-D304-7910-453892F95C2A}"/>
              </a:ext>
            </a:extLst>
          </p:cNvPr>
          <p:cNvSpPr txBox="1"/>
          <p:nvPr/>
        </p:nvSpPr>
        <p:spPr>
          <a:xfrm>
            <a:off x="6012160" y="4803998"/>
            <a:ext cx="3385308" cy="246221"/>
          </a:xfrm>
          <a:prstGeom prst="rect">
            <a:avLst/>
          </a:prstGeom>
          <a:noFill/>
        </p:spPr>
        <p:txBody>
          <a:bodyPr wrap="square" rtlCol="0">
            <a:spAutoFit/>
          </a:bodyPr>
          <a:lstStyle>
            <a:defPPr>
              <a:defRPr lang="zh-CN"/>
            </a:defPPr>
            <a:lvl1pPr algn="ctr">
              <a:defRPr sz="1000" b="1">
                <a:solidFill>
                  <a:srgbClr val="0070C0"/>
                </a:solidFill>
                <a:latin typeface="微软雅黑" panose="020B0503020204020204" pitchFamily="34" charset="-122"/>
                <a:ea typeface="微软雅黑" panose="020B0503020204020204" pitchFamily="34" charset="-122"/>
              </a:defRPr>
            </a:lvl1pPr>
          </a:lstStyle>
          <a:p>
            <a:r>
              <a:rPr lang="zh-CN" altLang="en-US" dirty="0"/>
              <a:t>信达生物制药（苏州）有限公司 </a:t>
            </a:r>
            <a:r>
              <a:rPr lang="en-US" altLang="zh-CN" dirty="0"/>
              <a:t>| </a:t>
            </a:r>
            <a:r>
              <a:rPr lang="zh-CN" altLang="en-US" dirty="0" smtClean="0"/>
              <a:t>阿达木单</a:t>
            </a:r>
            <a:r>
              <a:rPr lang="zh-CN" altLang="en-US" dirty="0"/>
              <a:t>抗</a:t>
            </a:r>
          </a:p>
        </p:txBody>
      </p:sp>
    </p:spTree>
    <p:extLst>
      <p:ext uri="{BB962C8B-B14F-4D97-AF65-F5344CB8AC3E}">
        <p14:creationId xmlns:p14="http://schemas.microsoft.com/office/powerpoint/2010/main" val="2770422005"/>
      </p:ext>
    </p:extLst>
  </p:cSld>
  <p:clrMapOvr>
    <a:masterClrMapping/>
  </p:clrMapOvr>
  <mc:AlternateContent xmlns:mc="http://schemas.openxmlformats.org/markup-compatibility/2006" xmlns:p14="http://schemas.microsoft.com/office/powerpoint/2010/main">
    <mc:Choice Requires="p14">
      <p:transition p14:dur="0" advClick="0" advTm="0"/>
    </mc:Choice>
    <mc:Fallback xmlns="">
      <p:transition advClick="0" advTm="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88032" y="411510"/>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69" name="Rectangle 54">
            <a:extLst>
              <a:ext uri="{FF2B5EF4-FFF2-40B4-BE49-F238E27FC236}">
                <a16:creationId xmlns:a16="http://schemas.microsoft.com/office/drawing/2014/main" id="{CC586452-7D99-C1FA-3E78-84AB4B3DCB43}"/>
              </a:ext>
            </a:extLst>
          </p:cNvPr>
          <p:cNvSpPr/>
          <p:nvPr/>
        </p:nvSpPr>
        <p:spPr>
          <a:xfrm>
            <a:off x="3347851" y="2285678"/>
            <a:ext cx="64" cy="427040"/>
          </a:xfrm>
          <a:prstGeom prst="rect">
            <a:avLst/>
          </a:prstGeom>
        </p:spPr>
        <p:txBody>
          <a:bodyPr wrap="none" lIns="0" tIns="0" rIns="0" bIns="0">
            <a:spAutoFit/>
          </a:bodyPr>
          <a:lstStyle/>
          <a:p>
            <a:endParaRPr lang="en-US" sz="27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41" name="文本框 40">
            <a:extLst>
              <a:ext uri="{FF2B5EF4-FFF2-40B4-BE49-F238E27FC236}">
                <a16:creationId xmlns:a16="http://schemas.microsoft.com/office/drawing/2014/main" id="{F2D4FCD3-C7EE-364A-E006-11E47ADA7834}"/>
              </a:ext>
            </a:extLst>
          </p:cNvPr>
          <p:cNvSpPr txBox="1"/>
          <p:nvPr/>
        </p:nvSpPr>
        <p:spPr>
          <a:xfrm>
            <a:off x="1997351" y="411510"/>
            <a:ext cx="1854569" cy="400110"/>
          </a:xfrm>
          <a:prstGeom prst="rect">
            <a:avLst/>
          </a:prstGeom>
          <a:noFill/>
        </p:spPr>
        <p:txBody>
          <a:bodyPr wrap="square">
            <a:spAutoFit/>
          </a:bodyPr>
          <a:lstStyle/>
          <a:p>
            <a:pPr algn="ctr"/>
            <a:r>
              <a:rPr lang="zh-CN" altLang="en-US" sz="2000" b="1" dirty="0">
                <a:solidFill>
                  <a:schemeClr val="accent1">
                    <a:lumMod val="50000"/>
                  </a:schemeClr>
                </a:solidFill>
                <a:latin typeface="微软雅黑" panose="020B0503020204020204" pitchFamily="34" charset="-122"/>
                <a:ea typeface="微软雅黑" panose="020B0503020204020204" pitchFamily="34" charset="-122"/>
              </a:rPr>
              <a:t>药品基本信息</a:t>
            </a:r>
          </a:p>
        </p:txBody>
      </p:sp>
      <p:sp>
        <p:nvSpPr>
          <p:cNvPr id="42" name="矩形 41">
            <a:extLst>
              <a:ext uri="{FF2B5EF4-FFF2-40B4-BE49-F238E27FC236}">
                <a16:creationId xmlns:a16="http://schemas.microsoft.com/office/drawing/2014/main" id="{C9D6ED94-CFD7-A6DE-470B-5E616C2A2C42}"/>
              </a:ext>
            </a:extLst>
          </p:cNvPr>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3" name="文本框 42">
            <a:extLst>
              <a:ext uri="{FF2B5EF4-FFF2-40B4-BE49-F238E27FC236}">
                <a16:creationId xmlns:a16="http://schemas.microsoft.com/office/drawing/2014/main" id="{42119E30-A348-58C5-CE21-15496DF7E946}"/>
              </a:ext>
            </a:extLst>
          </p:cNvPr>
          <p:cNvSpPr txBox="1"/>
          <p:nvPr/>
        </p:nvSpPr>
        <p:spPr>
          <a:xfrm>
            <a:off x="432048" y="309594"/>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cxnSp>
        <p:nvCxnSpPr>
          <p:cNvPr id="44" name="Straight Connector 85">
            <a:extLst>
              <a:ext uri="{FF2B5EF4-FFF2-40B4-BE49-F238E27FC236}">
                <a16:creationId xmlns:a16="http://schemas.microsoft.com/office/drawing/2014/main" id="{861F7BC1-5B3E-6DDC-3561-90D96314A129}"/>
              </a:ext>
            </a:extLst>
          </p:cNvPr>
          <p:cNvCxnSpPr>
            <a:cxnSpLocks/>
          </p:cNvCxnSpPr>
          <p:nvPr/>
        </p:nvCxnSpPr>
        <p:spPr>
          <a:xfrm>
            <a:off x="2160240" y="915566"/>
            <a:ext cx="1512168"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11" name="Group 64">
            <a:extLst>
              <a:ext uri="{FF2B5EF4-FFF2-40B4-BE49-F238E27FC236}">
                <a16:creationId xmlns:a16="http://schemas.microsoft.com/office/drawing/2014/main" id="{D948A8FC-AC93-CBDC-9DF2-FD5BC750CF8C}"/>
              </a:ext>
            </a:extLst>
          </p:cNvPr>
          <p:cNvGrpSpPr/>
          <p:nvPr/>
        </p:nvGrpSpPr>
        <p:grpSpPr>
          <a:xfrm>
            <a:off x="429366" y="1191900"/>
            <a:ext cx="8103074" cy="3468082"/>
            <a:chOff x="4033795" y="1975035"/>
            <a:chExt cx="3862627" cy="3468081"/>
          </a:xfrm>
        </p:grpSpPr>
        <p:grpSp>
          <p:nvGrpSpPr>
            <p:cNvPr id="12" name="Group 29">
              <a:extLst>
                <a:ext uri="{FF2B5EF4-FFF2-40B4-BE49-F238E27FC236}">
                  <a16:creationId xmlns:a16="http://schemas.microsoft.com/office/drawing/2014/main" id="{2833AD9A-6441-86E5-B7B4-B3A08476821C}"/>
                </a:ext>
              </a:extLst>
            </p:cNvPr>
            <p:cNvGrpSpPr/>
            <p:nvPr/>
          </p:nvGrpSpPr>
          <p:grpSpPr>
            <a:xfrm>
              <a:off x="4318135" y="1975035"/>
              <a:ext cx="3578287" cy="3468081"/>
              <a:chOff x="754268" y="1841579"/>
              <a:chExt cx="1973702" cy="3468081"/>
            </a:xfrm>
          </p:grpSpPr>
          <p:sp>
            <p:nvSpPr>
              <p:cNvPr id="14" name="Text Placeholder 3">
                <a:extLst>
                  <a:ext uri="{FF2B5EF4-FFF2-40B4-BE49-F238E27FC236}">
                    <a16:creationId xmlns:a16="http://schemas.microsoft.com/office/drawing/2014/main" id="{37F07E93-5BD4-CC30-89DA-DE3EEE8120D3}"/>
                  </a:ext>
                </a:extLst>
              </p:cNvPr>
              <p:cNvSpPr txBox="1">
                <a:spLocks/>
              </p:cNvSpPr>
              <p:nvPr/>
            </p:nvSpPr>
            <p:spPr>
              <a:xfrm>
                <a:off x="777868" y="1841579"/>
                <a:ext cx="121385"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适应症</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15" name="Text Placeholder 3">
                <a:extLst>
                  <a:ext uri="{FF2B5EF4-FFF2-40B4-BE49-F238E27FC236}">
                    <a16:creationId xmlns:a16="http://schemas.microsoft.com/office/drawing/2014/main" id="{DE8B772B-452D-0394-9D37-B7FF713878AE}"/>
                  </a:ext>
                </a:extLst>
              </p:cNvPr>
              <p:cNvSpPr txBox="1">
                <a:spLocks/>
              </p:cNvSpPr>
              <p:nvPr/>
            </p:nvSpPr>
            <p:spPr>
              <a:xfrm>
                <a:off x="754268" y="2078007"/>
                <a:ext cx="1973702" cy="3231653"/>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lnSpc>
                    <a:spcPct val="150000"/>
                  </a:lnSpc>
                </a:pPr>
                <a:r>
                  <a:rPr lang="en-US" altLang="zh-CN" sz="1000" b="1" dirty="0">
                    <a:latin typeface="微软雅黑" panose="020B0503020204020204" pitchFamily="34" charset="-122"/>
                    <a:ea typeface="微软雅黑" panose="020B0503020204020204" pitchFamily="34" charset="-122"/>
                  </a:rPr>
                  <a:t>1</a:t>
                </a:r>
                <a:r>
                  <a:rPr lang="zh-CN" altLang="en-US" sz="1000" b="1" dirty="0">
                    <a:latin typeface="微软雅黑" panose="020B0503020204020204" pitchFamily="34" charset="-122"/>
                    <a:ea typeface="微软雅黑" panose="020B0503020204020204" pitchFamily="34" charset="-122"/>
                  </a:rPr>
                  <a:t>、</a:t>
                </a:r>
                <a:r>
                  <a:rPr lang="zh-CN" altLang="zh-CN" sz="1000" b="1" dirty="0">
                    <a:latin typeface="微软雅黑" panose="020B0503020204020204" pitchFamily="34" charset="-122"/>
                    <a:ea typeface="微软雅黑" panose="020B0503020204020204" pitchFamily="34" charset="-122"/>
                  </a:rPr>
                  <a:t>类风湿关节炎。</a:t>
                </a:r>
                <a:r>
                  <a:rPr lang="zh-CN" altLang="zh-CN" sz="1000" dirty="0">
                    <a:latin typeface="微软雅黑" panose="020B0503020204020204" pitchFamily="34" charset="-122"/>
                    <a:ea typeface="微软雅黑" panose="020B0503020204020204" pitchFamily="34" charset="-122"/>
                  </a:rPr>
                  <a:t>本品与甲氨蝶呤合用，用于治疗：对改善病情抗风湿药（</a:t>
                </a:r>
                <a:r>
                  <a:rPr lang="en-US" altLang="zh-CN" sz="1000" dirty="0">
                    <a:latin typeface="微软雅黑" panose="020B0503020204020204" pitchFamily="34" charset="-122"/>
                    <a:ea typeface="微软雅黑" panose="020B0503020204020204" pitchFamily="34" charset="-122"/>
                  </a:rPr>
                  <a:t>DMARDs</a:t>
                </a:r>
                <a:r>
                  <a:rPr lang="zh-CN" altLang="zh-CN" sz="1000" dirty="0">
                    <a:latin typeface="微软雅黑" panose="020B0503020204020204" pitchFamily="34" charset="-122"/>
                    <a:ea typeface="微软雅黑" panose="020B0503020204020204" pitchFamily="34" charset="-122"/>
                  </a:rPr>
                  <a:t>）</a:t>
                </a:r>
                <a:r>
                  <a:rPr lang="en-US" altLang="zh-CN" sz="1000" dirty="0">
                    <a:latin typeface="微软雅黑" panose="020B0503020204020204" pitchFamily="34" charset="-122"/>
                    <a:ea typeface="微软雅黑" panose="020B0503020204020204" pitchFamily="34" charset="-122"/>
                  </a:rPr>
                  <a:t>,</a:t>
                </a:r>
                <a:r>
                  <a:rPr lang="zh-CN" altLang="zh-CN" sz="1000" dirty="0">
                    <a:latin typeface="微软雅黑" panose="020B0503020204020204" pitchFamily="34" charset="-122"/>
                    <a:ea typeface="微软雅黑" panose="020B0503020204020204" pitchFamily="34" charset="-122"/>
                  </a:rPr>
                  <a:t>包括甲氨蝶呤疗效不佳的成年中重度活动性类风湿关节炎患者。本品与甲氨蝶呤联合用药，可以减缓患者关节损伤的进展（</a:t>
                </a:r>
                <a:r>
                  <a:rPr lang="en-US" altLang="zh-CN" sz="1000" dirty="0">
                    <a:latin typeface="微软雅黑" panose="020B0503020204020204" pitchFamily="34" charset="-122"/>
                    <a:ea typeface="微软雅黑" panose="020B0503020204020204" pitchFamily="34" charset="-122"/>
                  </a:rPr>
                  <a:t>X</a:t>
                </a:r>
                <a:r>
                  <a:rPr lang="zh-CN" altLang="zh-CN" sz="1000" dirty="0">
                    <a:latin typeface="微软雅黑" panose="020B0503020204020204" pitchFamily="34" charset="-122"/>
                    <a:ea typeface="微软雅黑" panose="020B0503020204020204" pitchFamily="34" charset="-122"/>
                  </a:rPr>
                  <a:t>线显示），并且可以改善身体机能。</a:t>
                </a:r>
              </a:p>
              <a:p>
                <a:pPr algn="l">
                  <a:lnSpc>
                    <a:spcPct val="150000"/>
                  </a:lnSpc>
                </a:pPr>
                <a:r>
                  <a:rPr lang="en-US" altLang="zh-CN" sz="1000" b="1" dirty="0">
                    <a:latin typeface="微软雅黑" panose="020B0503020204020204" pitchFamily="34" charset="-122"/>
                    <a:ea typeface="微软雅黑" panose="020B0503020204020204" pitchFamily="34" charset="-122"/>
                  </a:rPr>
                  <a:t>2</a:t>
                </a:r>
                <a:r>
                  <a:rPr lang="zh-CN" altLang="zh-CN" sz="1000" b="1" dirty="0">
                    <a:latin typeface="微软雅黑" panose="020B0503020204020204" pitchFamily="34" charset="-122"/>
                    <a:ea typeface="微软雅黑" panose="020B0503020204020204" pitchFamily="34" charset="-122"/>
                  </a:rPr>
                  <a:t>、强直性脊柱炎。</a:t>
                </a:r>
                <a:r>
                  <a:rPr lang="zh-CN" altLang="zh-CN" sz="1000" dirty="0">
                    <a:latin typeface="微软雅黑" panose="020B0503020204020204" pitchFamily="34" charset="-122"/>
                    <a:ea typeface="微软雅黑" panose="020B0503020204020204" pitchFamily="34" charset="-122"/>
                  </a:rPr>
                  <a:t>用于常规治疗效果不佳的成年重度活动性强直性脊柱炎患者。</a:t>
                </a:r>
              </a:p>
              <a:p>
                <a:pPr algn="l">
                  <a:lnSpc>
                    <a:spcPct val="150000"/>
                  </a:lnSpc>
                </a:pPr>
                <a:r>
                  <a:rPr lang="en-US" altLang="zh-CN" sz="1000" b="1" dirty="0">
                    <a:latin typeface="微软雅黑" panose="020B0503020204020204" pitchFamily="34" charset="-122"/>
                    <a:ea typeface="微软雅黑" panose="020B0503020204020204" pitchFamily="34" charset="-122"/>
                  </a:rPr>
                  <a:t>3</a:t>
                </a:r>
                <a:r>
                  <a:rPr lang="zh-CN" altLang="zh-CN" sz="1000" b="1" dirty="0">
                    <a:latin typeface="微软雅黑" panose="020B0503020204020204" pitchFamily="34" charset="-122"/>
                    <a:ea typeface="微软雅黑" panose="020B0503020204020204" pitchFamily="34" charset="-122"/>
                  </a:rPr>
                  <a:t>、银屑病。</a:t>
                </a:r>
                <a:r>
                  <a:rPr lang="zh-CN" altLang="zh-CN" sz="1000" dirty="0">
                    <a:latin typeface="微软雅黑" panose="020B0503020204020204" pitchFamily="34" charset="-122"/>
                    <a:ea typeface="微软雅黑" panose="020B0503020204020204" pitchFamily="34" charset="-122"/>
                  </a:rPr>
                  <a:t>本品适用于需要进行系统治疗的成年中重度慢性斑块状银屑病病患者。</a:t>
                </a:r>
              </a:p>
              <a:p>
                <a:pPr algn="l">
                  <a:lnSpc>
                    <a:spcPct val="150000"/>
                  </a:lnSpc>
                </a:pPr>
                <a:r>
                  <a:rPr lang="en-US" altLang="zh-CN" sz="1000" b="1" dirty="0">
                    <a:latin typeface="微软雅黑" panose="020B0503020204020204" pitchFamily="34" charset="-122"/>
                    <a:ea typeface="微软雅黑" panose="020B0503020204020204" pitchFamily="34" charset="-122"/>
                  </a:rPr>
                  <a:t>4</a:t>
                </a:r>
                <a:r>
                  <a:rPr lang="zh-CN" altLang="zh-CN" sz="1000" b="1" dirty="0">
                    <a:latin typeface="微软雅黑" panose="020B0503020204020204" pitchFamily="34" charset="-122"/>
                    <a:ea typeface="微软雅黑" panose="020B0503020204020204" pitchFamily="34" charset="-122"/>
                  </a:rPr>
                  <a:t>、葡萄膜炎。</a:t>
                </a:r>
                <a:r>
                  <a:rPr lang="zh-CN" altLang="zh-CN" sz="1000" dirty="0">
                    <a:latin typeface="微软雅黑" panose="020B0503020204020204" pitchFamily="34" charset="-122"/>
                    <a:ea typeface="微软雅黑" panose="020B0503020204020204" pitchFamily="34" charset="-122"/>
                  </a:rPr>
                  <a:t>本品适用于对治疗糖皮质激素应答不充分、需要节制使用糖皮质激素、或不适合进行糖皮质激素治疗的成年非感染性中间葡萄膜炎、后葡萄膜炎和全葡萄膜炎患者。</a:t>
                </a:r>
              </a:p>
              <a:p>
                <a:pPr algn="l">
                  <a:lnSpc>
                    <a:spcPct val="150000"/>
                  </a:lnSpc>
                </a:pPr>
                <a:r>
                  <a:rPr lang="en-US" altLang="zh-CN" sz="1000" b="1" dirty="0">
                    <a:latin typeface="微软雅黑" panose="020B0503020204020204" pitchFamily="34" charset="-122"/>
                    <a:ea typeface="微软雅黑" panose="020B0503020204020204" pitchFamily="34" charset="-122"/>
                  </a:rPr>
                  <a:t>5</a:t>
                </a:r>
                <a:r>
                  <a:rPr lang="zh-CN" altLang="zh-CN" sz="1000" b="1" dirty="0">
                    <a:latin typeface="微软雅黑" panose="020B0503020204020204" pitchFamily="34" charset="-122"/>
                    <a:ea typeface="微软雅黑" panose="020B0503020204020204" pitchFamily="34" charset="-122"/>
                  </a:rPr>
                  <a:t>、多关节型幼年特发性关节炎。</a:t>
                </a:r>
                <a:r>
                  <a:rPr lang="zh-CN" altLang="zh-CN" sz="1000" dirty="0">
                    <a:latin typeface="微软雅黑" panose="020B0503020204020204" pitchFamily="34" charset="-122"/>
                    <a:ea typeface="微软雅黑" panose="020B0503020204020204" pitchFamily="34" charset="-122"/>
                  </a:rPr>
                  <a:t>本品与甲氨蝶呤合用，用于治疗对一种或多种改善病情抗风湿药（</a:t>
                </a:r>
                <a:r>
                  <a:rPr lang="en-US" altLang="zh-CN" sz="1000" dirty="0">
                    <a:latin typeface="微软雅黑" panose="020B0503020204020204" pitchFamily="34" charset="-122"/>
                    <a:ea typeface="微软雅黑" panose="020B0503020204020204" pitchFamily="34" charset="-122"/>
                  </a:rPr>
                  <a:t>DMARDs</a:t>
                </a:r>
                <a:r>
                  <a:rPr lang="zh-CN" altLang="zh-CN" sz="1000" dirty="0">
                    <a:latin typeface="微软雅黑" panose="020B0503020204020204" pitchFamily="34" charset="-122"/>
                    <a:ea typeface="微软雅黑" panose="020B0503020204020204" pitchFamily="34" charset="-122"/>
                  </a:rPr>
                  <a:t>）疗效不佳的</a:t>
                </a:r>
                <a:r>
                  <a:rPr lang="en-US" altLang="zh-CN" sz="1000" dirty="0">
                    <a:latin typeface="微软雅黑" panose="020B0503020204020204" pitchFamily="34" charset="-122"/>
                    <a:ea typeface="微软雅黑" panose="020B0503020204020204" pitchFamily="34" charset="-122"/>
                  </a:rPr>
                  <a:t>2</a:t>
                </a:r>
                <a:r>
                  <a:rPr lang="zh-CN" altLang="zh-CN" sz="1000" dirty="0">
                    <a:latin typeface="微软雅黑" panose="020B0503020204020204" pitchFamily="34" charset="-122"/>
                    <a:ea typeface="微软雅黑" panose="020B0503020204020204" pitchFamily="34" charset="-122"/>
                  </a:rPr>
                  <a:t>岁及</a:t>
                </a:r>
                <a:r>
                  <a:rPr lang="en-US" altLang="zh-CN" sz="1000" dirty="0">
                    <a:latin typeface="微软雅黑" panose="020B0503020204020204" pitchFamily="34" charset="-122"/>
                    <a:ea typeface="微软雅黑" panose="020B0503020204020204" pitchFamily="34" charset="-122"/>
                  </a:rPr>
                  <a:t>2</a:t>
                </a:r>
                <a:r>
                  <a:rPr lang="zh-CN" altLang="zh-CN" sz="1000" dirty="0">
                    <a:latin typeface="微软雅黑" panose="020B0503020204020204" pitchFamily="34" charset="-122"/>
                    <a:ea typeface="微软雅黑" panose="020B0503020204020204" pitchFamily="34" charset="-122"/>
                  </a:rPr>
                  <a:t>岁以上活动性多关节型幼年特发性关节炎患者。当患者无法耐受甲氨蝶呤治疗，或者联系使用甲氨蝶呤治疗效果不佳时，本品可作为单药治疗（单药治疗的疗效参见【临床试验】部分）。本品尚未在此适应症的</a:t>
                </a:r>
                <a:r>
                  <a:rPr lang="en-US" altLang="zh-CN" sz="1000" dirty="0">
                    <a:latin typeface="微软雅黑" panose="020B0503020204020204" pitchFamily="34" charset="-122"/>
                    <a:ea typeface="微软雅黑" panose="020B0503020204020204" pitchFamily="34" charset="-122"/>
                  </a:rPr>
                  <a:t>2</a:t>
                </a:r>
                <a:r>
                  <a:rPr lang="zh-CN" altLang="zh-CN" sz="1000" dirty="0">
                    <a:latin typeface="微软雅黑" panose="020B0503020204020204" pitchFamily="34" charset="-122"/>
                    <a:ea typeface="微软雅黑" panose="020B0503020204020204" pitchFamily="34" charset="-122"/>
                  </a:rPr>
                  <a:t>岁以下患儿中进行过研究。</a:t>
                </a:r>
              </a:p>
              <a:p>
                <a:pPr algn="l">
                  <a:lnSpc>
                    <a:spcPct val="150000"/>
                  </a:lnSpc>
                </a:pPr>
                <a:r>
                  <a:rPr lang="en-US" altLang="zh-CN" sz="1000" b="1" dirty="0">
                    <a:latin typeface="微软雅黑" panose="020B0503020204020204" pitchFamily="34" charset="-122"/>
                    <a:ea typeface="微软雅黑" panose="020B0503020204020204" pitchFamily="34" charset="-122"/>
                  </a:rPr>
                  <a:t>6</a:t>
                </a:r>
                <a:r>
                  <a:rPr lang="zh-CN" altLang="zh-CN" sz="1000" b="1" dirty="0">
                    <a:latin typeface="微软雅黑" panose="020B0503020204020204" pitchFamily="34" charset="-122"/>
                    <a:ea typeface="微软雅黑" panose="020B0503020204020204" pitchFamily="34" charset="-122"/>
                  </a:rPr>
                  <a:t>、儿童斑块状银屑病。</a:t>
                </a:r>
                <a:r>
                  <a:rPr lang="zh-CN" altLang="zh-CN" sz="1000" dirty="0">
                    <a:latin typeface="微软雅黑" panose="020B0503020204020204" pitchFamily="34" charset="-122"/>
                    <a:ea typeface="微软雅黑" panose="020B0503020204020204" pitchFamily="34" charset="-122"/>
                  </a:rPr>
                  <a:t>本品用于治疗对局部治疗和光疗疗效不佳或不适于该类治疗的</a:t>
                </a:r>
                <a:r>
                  <a:rPr lang="en-US" altLang="zh-CN" sz="1000" dirty="0">
                    <a:latin typeface="微软雅黑" panose="020B0503020204020204" pitchFamily="34" charset="-122"/>
                    <a:ea typeface="微软雅黑" panose="020B0503020204020204" pitchFamily="34" charset="-122"/>
                  </a:rPr>
                  <a:t>4</a:t>
                </a:r>
                <a:r>
                  <a:rPr lang="zh-CN" altLang="zh-CN" sz="1000" dirty="0">
                    <a:latin typeface="微软雅黑" panose="020B0503020204020204" pitchFamily="34" charset="-122"/>
                    <a:ea typeface="微软雅黑" panose="020B0503020204020204" pitchFamily="34" charset="-122"/>
                  </a:rPr>
                  <a:t>岁及</a:t>
                </a:r>
                <a:r>
                  <a:rPr lang="en-US" altLang="zh-CN" sz="1000" dirty="0">
                    <a:latin typeface="微软雅黑" panose="020B0503020204020204" pitchFamily="34" charset="-122"/>
                    <a:ea typeface="微软雅黑" panose="020B0503020204020204" pitchFamily="34" charset="-122"/>
                  </a:rPr>
                  <a:t>4</a:t>
                </a:r>
                <a:r>
                  <a:rPr lang="zh-CN" altLang="zh-CN" sz="1000" dirty="0">
                    <a:latin typeface="微软雅黑" panose="020B0503020204020204" pitchFamily="34" charset="-122"/>
                    <a:ea typeface="微软雅黑" panose="020B0503020204020204" pitchFamily="34" charset="-122"/>
                  </a:rPr>
                  <a:t>岁以上儿童与青少年的重度慢性斑块状银屑病。本品应只给予将会被密切监测并由医师定期随访的患者。</a:t>
                </a:r>
              </a:p>
              <a:p>
                <a:pPr algn="l">
                  <a:lnSpc>
                    <a:spcPct val="150000"/>
                  </a:lnSpc>
                </a:pPr>
                <a:r>
                  <a:rPr lang="en-US" altLang="zh-CN" sz="1000" b="1" u="sng" dirty="0">
                    <a:latin typeface="微软雅黑" panose="020B0503020204020204" pitchFamily="34" charset="-122"/>
                    <a:ea typeface="微软雅黑" panose="020B0503020204020204" pitchFamily="34" charset="-122"/>
                  </a:rPr>
                  <a:t>7</a:t>
                </a:r>
                <a:r>
                  <a:rPr lang="zh-CN" altLang="zh-CN" sz="1000" b="1" u="sng" dirty="0">
                    <a:latin typeface="微软雅黑" panose="020B0503020204020204" pitchFamily="34" charset="-122"/>
                    <a:ea typeface="微软雅黑" panose="020B0503020204020204" pitchFamily="34" charset="-122"/>
                  </a:rPr>
                  <a:t>、克罗恩病：</a:t>
                </a:r>
                <a:r>
                  <a:rPr lang="zh-CN" altLang="zh-CN" sz="1000" u="sng" dirty="0">
                    <a:latin typeface="微软雅黑" panose="020B0503020204020204" pitchFamily="34" charset="-122"/>
                    <a:ea typeface="微软雅黑" panose="020B0503020204020204" pitchFamily="34" charset="-122"/>
                  </a:rPr>
                  <a:t>用于充足糖皮质激素和</a:t>
                </a:r>
                <a:r>
                  <a:rPr lang="en-US" altLang="zh-CN" sz="1000" u="sng" dirty="0">
                    <a:latin typeface="微软雅黑" panose="020B0503020204020204" pitchFamily="34" charset="-122"/>
                    <a:ea typeface="微软雅黑" panose="020B0503020204020204" pitchFamily="34" charset="-122"/>
                  </a:rPr>
                  <a:t>/</a:t>
                </a:r>
                <a:r>
                  <a:rPr lang="zh-CN" altLang="zh-CN" sz="1000" u="sng" dirty="0">
                    <a:latin typeface="微软雅黑" panose="020B0503020204020204" pitchFamily="34" charset="-122"/>
                    <a:ea typeface="微软雅黑" panose="020B0503020204020204" pitchFamily="34" charset="-122"/>
                  </a:rPr>
                  <a:t>或免疫抑制治疗应答不充分、不耐受或禁忌的中重度活动性克罗恩病成年患者。</a:t>
                </a:r>
                <a:r>
                  <a:rPr lang="zh-CN" altLang="en-US" sz="1000" b="1" u="sng" dirty="0">
                    <a:solidFill>
                      <a:srgbClr val="C00000"/>
                    </a:solidFill>
                    <a:latin typeface="微软雅黑" panose="020B0503020204020204" pitchFamily="34" charset="-122"/>
                    <a:ea typeface="微软雅黑" panose="020B0503020204020204" pitchFamily="34" charset="-122"/>
                  </a:rPr>
                  <a:t>（本次申请新增）</a:t>
                </a:r>
                <a:endParaRPr lang="zh-CN" altLang="zh-CN" sz="1000" b="1" u="sng" dirty="0">
                  <a:solidFill>
                    <a:srgbClr val="C00000"/>
                  </a:solidFill>
                  <a:latin typeface="微软雅黑" panose="020B0503020204020204" pitchFamily="34" charset="-122"/>
                  <a:ea typeface="微软雅黑" panose="020B0503020204020204" pitchFamily="34" charset="-122"/>
                </a:endParaRPr>
              </a:p>
              <a:p>
                <a:pPr algn="l">
                  <a:lnSpc>
                    <a:spcPct val="150000"/>
                  </a:lnSpc>
                </a:pPr>
                <a:r>
                  <a:rPr lang="en-US" altLang="zh-CN" sz="1000" b="1" u="sng" dirty="0">
                    <a:latin typeface="微软雅黑" panose="020B0503020204020204" pitchFamily="34" charset="-122"/>
                    <a:ea typeface="微软雅黑" panose="020B0503020204020204" pitchFamily="34" charset="-122"/>
                  </a:rPr>
                  <a:t>8</a:t>
                </a:r>
                <a:r>
                  <a:rPr lang="zh-CN" altLang="zh-CN" sz="1000" b="1" u="sng" dirty="0">
                    <a:latin typeface="微软雅黑" panose="020B0503020204020204" pitchFamily="34" charset="-122"/>
                    <a:ea typeface="微软雅黑" panose="020B0503020204020204" pitchFamily="34" charset="-122"/>
                  </a:rPr>
                  <a:t>、儿童克罗恩病：</a:t>
                </a:r>
                <a:r>
                  <a:rPr lang="zh-CN" altLang="zh-CN" sz="1000" u="sng" dirty="0">
                    <a:latin typeface="微软雅黑" panose="020B0503020204020204" pitchFamily="34" charset="-122"/>
                    <a:ea typeface="微软雅黑" panose="020B0503020204020204" pitchFamily="34" charset="-122"/>
                  </a:rPr>
                  <a:t>本品适用于对糖皮质激素或免疫调节剂（例如：硫唑嘌呤、</a:t>
                </a:r>
                <a:r>
                  <a:rPr lang="en-US" altLang="zh-CN" sz="1000" u="sng" dirty="0">
                    <a:latin typeface="微软雅黑" panose="020B0503020204020204" pitchFamily="34" charset="-122"/>
                    <a:ea typeface="微软雅黑" panose="020B0503020204020204" pitchFamily="34" charset="-122"/>
                  </a:rPr>
                  <a:t>6-</a:t>
                </a:r>
                <a:r>
                  <a:rPr lang="zh-CN" altLang="zh-CN" sz="1000" u="sng" dirty="0">
                    <a:latin typeface="微软雅黑" panose="020B0503020204020204" pitchFamily="34" charset="-122"/>
                    <a:ea typeface="微软雅黑" panose="020B0503020204020204" pitchFamily="34" charset="-122"/>
                  </a:rPr>
                  <a:t>巯基嘌呤、甲氨蝶呤）应答不足的</a:t>
                </a:r>
                <a:r>
                  <a:rPr lang="en-US" altLang="zh-CN" sz="1000" u="sng" dirty="0">
                    <a:latin typeface="微软雅黑" panose="020B0503020204020204" pitchFamily="34" charset="-122"/>
                    <a:ea typeface="微软雅黑" panose="020B0503020204020204" pitchFamily="34" charset="-122"/>
                  </a:rPr>
                  <a:t>6</a:t>
                </a:r>
                <a:r>
                  <a:rPr lang="zh-CN" altLang="zh-CN" sz="1000" u="sng" dirty="0">
                    <a:latin typeface="微软雅黑" panose="020B0503020204020204" pitchFamily="34" charset="-122"/>
                    <a:ea typeface="微软雅黑" panose="020B0503020204020204" pitchFamily="34" charset="-122"/>
                  </a:rPr>
                  <a:t>岁及以上的中重度活动性克罗恩病的患儿减轻症状和体征，诱导和维持临床缓解。</a:t>
                </a:r>
                <a:r>
                  <a:rPr lang="zh-CN" altLang="en-US" sz="1000" b="1" u="sng" dirty="0">
                    <a:solidFill>
                      <a:srgbClr val="C00000"/>
                    </a:solidFill>
                    <a:latin typeface="微软雅黑" panose="020B0503020204020204" pitchFamily="34" charset="-122"/>
                    <a:ea typeface="微软雅黑" panose="020B0503020204020204" pitchFamily="34" charset="-122"/>
                  </a:rPr>
                  <a:t>（本次申请新增）</a:t>
                </a:r>
                <a:endParaRPr lang="zh-CN" altLang="zh-CN" sz="1000" b="1" u="sng" dirty="0">
                  <a:solidFill>
                    <a:srgbClr val="C00000"/>
                  </a:solidFill>
                  <a:latin typeface="微软雅黑" panose="020B0503020204020204" pitchFamily="34" charset="-122"/>
                  <a:ea typeface="微软雅黑" panose="020B0503020204020204" pitchFamily="34" charset="-122"/>
                </a:endParaRPr>
              </a:p>
            </p:txBody>
          </p:sp>
        </p:grpSp>
        <p:sp>
          <p:nvSpPr>
            <p:cNvPr id="13" name="Rectangle 81">
              <a:extLst>
                <a:ext uri="{FF2B5EF4-FFF2-40B4-BE49-F238E27FC236}">
                  <a16:creationId xmlns:a16="http://schemas.microsoft.com/office/drawing/2014/main" id="{D6153343-8FBC-A4A2-81BE-A94F3FE5B7B6}"/>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sp>
        <p:nvSpPr>
          <p:cNvPr id="16" name="文本框 15">
            <a:extLst>
              <a:ext uri="{FF2B5EF4-FFF2-40B4-BE49-F238E27FC236}">
                <a16:creationId xmlns:a16="http://schemas.microsoft.com/office/drawing/2014/main" id="{DBCD39A3-87A1-D304-7910-453892F95C2A}"/>
              </a:ext>
            </a:extLst>
          </p:cNvPr>
          <p:cNvSpPr txBox="1"/>
          <p:nvPr/>
        </p:nvSpPr>
        <p:spPr>
          <a:xfrm>
            <a:off x="5926902" y="4776929"/>
            <a:ext cx="3385308" cy="246221"/>
          </a:xfrm>
          <a:prstGeom prst="rect">
            <a:avLst/>
          </a:prstGeom>
          <a:noFill/>
        </p:spPr>
        <p:txBody>
          <a:bodyPr wrap="square" rtlCol="0">
            <a:spAutoFit/>
          </a:bodyPr>
          <a:lstStyle>
            <a:defPPr>
              <a:defRPr lang="zh-CN"/>
            </a:defPPr>
            <a:lvl1pPr algn="ctr">
              <a:defRPr sz="1000" b="1">
                <a:solidFill>
                  <a:srgbClr val="0070C0"/>
                </a:solidFill>
                <a:latin typeface="微软雅黑" panose="020B0503020204020204" pitchFamily="34" charset="-122"/>
                <a:ea typeface="微软雅黑" panose="020B0503020204020204" pitchFamily="34" charset="-122"/>
              </a:defRPr>
            </a:lvl1pPr>
          </a:lstStyle>
          <a:p>
            <a:r>
              <a:rPr lang="zh-CN" altLang="en-US" dirty="0"/>
              <a:t>信达生物制药（苏州）有限公司 </a:t>
            </a:r>
            <a:r>
              <a:rPr lang="en-US" altLang="zh-CN" dirty="0"/>
              <a:t>| </a:t>
            </a:r>
            <a:r>
              <a:rPr lang="zh-CN" altLang="en-US" dirty="0" smtClean="0"/>
              <a:t>阿达木单</a:t>
            </a:r>
            <a:r>
              <a:rPr lang="zh-CN" altLang="en-US" dirty="0"/>
              <a:t>抗</a:t>
            </a:r>
          </a:p>
        </p:txBody>
      </p:sp>
    </p:spTree>
    <p:extLst>
      <p:ext uri="{BB962C8B-B14F-4D97-AF65-F5344CB8AC3E}">
        <p14:creationId xmlns:p14="http://schemas.microsoft.com/office/powerpoint/2010/main" val="478399230"/>
      </p:ext>
    </p:extLst>
  </p:cSld>
  <p:clrMapOvr>
    <a:masterClrMapping/>
  </p:clrMapOvr>
  <mc:AlternateContent xmlns:mc="http://schemas.openxmlformats.org/markup-compatibility/2006" xmlns:p14="http://schemas.microsoft.com/office/powerpoint/2010/main">
    <mc:Choice Requires="p14">
      <p:transition p14:dur="0" advClick="0" advTm="0"/>
    </mc:Choice>
    <mc:Fallback xmlns="">
      <p:transition advClick="0" advTm="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88032" y="411510"/>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69" name="Rectangle 54">
            <a:extLst>
              <a:ext uri="{FF2B5EF4-FFF2-40B4-BE49-F238E27FC236}">
                <a16:creationId xmlns:a16="http://schemas.microsoft.com/office/drawing/2014/main" id="{CC586452-7D99-C1FA-3E78-84AB4B3DCB43}"/>
              </a:ext>
            </a:extLst>
          </p:cNvPr>
          <p:cNvSpPr/>
          <p:nvPr/>
        </p:nvSpPr>
        <p:spPr>
          <a:xfrm>
            <a:off x="3347851" y="2285678"/>
            <a:ext cx="64" cy="427040"/>
          </a:xfrm>
          <a:prstGeom prst="rect">
            <a:avLst/>
          </a:prstGeom>
        </p:spPr>
        <p:txBody>
          <a:bodyPr wrap="none" lIns="0" tIns="0" rIns="0" bIns="0">
            <a:spAutoFit/>
          </a:bodyPr>
          <a:lstStyle/>
          <a:p>
            <a:endParaRPr lang="en-US" sz="27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41" name="文本框 40">
            <a:extLst>
              <a:ext uri="{FF2B5EF4-FFF2-40B4-BE49-F238E27FC236}">
                <a16:creationId xmlns:a16="http://schemas.microsoft.com/office/drawing/2014/main" id="{F2D4FCD3-C7EE-364A-E006-11E47ADA7834}"/>
              </a:ext>
            </a:extLst>
          </p:cNvPr>
          <p:cNvSpPr txBox="1"/>
          <p:nvPr/>
        </p:nvSpPr>
        <p:spPr>
          <a:xfrm>
            <a:off x="1989039" y="429801"/>
            <a:ext cx="1854569" cy="400110"/>
          </a:xfrm>
          <a:prstGeom prst="rect">
            <a:avLst/>
          </a:prstGeom>
          <a:noFill/>
        </p:spPr>
        <p:txBody>
          <a:bodyPr wrap="square">
            <a:spAutoFit/>
          </a:bodyPr>
          <a:lstStyle/>
          <a:p>
            <a:pPr algn="ctr"/>
            <a:r>
              <a:rPr lang="zh-CN" altLang="en-US" sz="2000" b="1" dirty="0">
                <a:solidFill>
                  <a:schemeClr val="accent1">
                    <a:lumMod val="50000"/>
                  </a:schemeClr>
                </a:solidFill>
                <a:latin typeface="微软雅黑" panose="020B0503020204020204" pitchFamily="34" charset="-122"/>
                <a:ea typeface="微软雅黑" panose="020B0503020204020204" pitchFamily="34" charset="-122"/>
              </a:rPr>
              <a:t>药品基本信息</a:t>
            </a:r>
          </a:p>
        </p:txBody>
      </p:sp>
      <p:sp>
        <p:nvSpPr>
          <p:cNvPr id="42" name="矩形 41">
            <a:extLst>
              <a:ext uri="{FF2B5EF4-FFF2-40B4-BE49-F238E27FC236}">
                <a16:creationId xmlns:a16="http://schemas.microsoft.com/office/drawing/2014/main" id="{C9D6ED94-CFD7-A6DE-470B-5E616C2A2C42}"/>
              </a:ext>
            </a:extLst>
          </p:cNvPr>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3" name="文本框 42">
            <a:extLst>
              <a:ext uri="{FF2B5EF4-FFF2-40B4-BE49-F238E27FC236}">
                <a16:creationId xmlns:a16="http://schemas.microsoft.com/office/drawing/2014/main" id="{42119E30-A348-58C5-CE21-15496DF7E946}"/>
              </a:ext>
            </a:extLst>
          </p:cNvPr>
          <p:cNvSpPr txBox="1"/>
          <p:nvPr/>
        </p:nvSpPr>
        <p:spPr>
          <a:xfrm>
            <a:off x="432048" y="309594"/>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cxnSp>
        <p:nvCxnSpPr>
          <p:cNvPr id="44" name="Straight Connector 85">
            <a:extLst>
              <a:ext uri="{FF2B5EF4-FFF2-40B4-BE49-F238E27FC236}">
                <a16:creationId xmlns:a16="http://schemas.microsoft.com/office/drawing/2014/main" id="{861F7BC1-5B3E-6DDC-3561-90D96314A129}"/>
              </a:ext>
            </a:extLst>
          </p:cNvPr>
          <p:cNvCxnSpPr>
            <a:cxnSpLocks/>
          </p:cNvCxnSpPr>
          <p:nvPr/>
        </p:nvCxnSpPr>
        <p:spPr>
          <a:xfrm>
            <a:off x="2160240" y="915566"/>
            <a:ext cx="1512168"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26" name="Group 64">
            <a:extLst>
              <a:ext uri="{FF2B5EF4-FFF2-40B4-BE49-F238E27FC236}">
                <a16:creationId xmlns:a16="http://schemas.microsoft.com/office/drawing/2014/main" id="{72AFFC9B-45B0-0460-B04C-6BAC455BBB81}"/>
              </a:ext>
            </a:extLst>
          </p:cNvPr>
          <p:cNvGrpSpPr/>
          <p:nvPr/>
        </p:nvGrpSpPr>
        <p:grpSpPr>
          <a:xfrm>
            <a:off x="-252536" y="3251180"/>
            <a:ext cx="9145017" cy="1645432"/>
            <a:chOff x="4033795" y="1529187"/>
            <a:chExt cx="4359307" cy="1645426"/>
          </a:xfrm>
        </p:grpSpPr>
        <p:grpSp>
          <p:nvGrpSpPr>
            <p:cNvPr id="27" name="Group 29">
              <a:extLst>
                <a:ext uri="{FF2B5EF4-FFF2-40B4-BE49-F238E27FC236}">
                  <a16:creationId xmlns:a16="http://schemas.microsoft.com/office/drawing/2014/main" id="{DD31330D-D323-E4E8-10E4-0EBC24630325}"/>
                </a:ext>
              </a:extLst>
            </p:cNvPr>
            <p:cNvGrpSpPr/>
            <p:nvPr/>
          </p:nvGrpSpPr>
          <p:grpSpPr>
            <a:xfrm>
              <a:off x="4448435" y="1529187"/>
              <a:ext cx="3944667" cy="1645426"/>
              <a:chOff x="826139" y="1395731"/>
              <a:chExt cx="2175789" cy="1645426"/>
            </a:xfrm>
          </p:grpSpPr>
          <p:sp>
            <p:nvSpPr>
              <p:cNvPr id="29" name="Text Placeholder 3">
                <a:extLst>
                  <a:ext uri="{FF2B5EF4-FFF2-40B4-BE49-F238E27FC236}">
                    <a16:creationId xmlns:a16="http://schemas.microsoft.com/office/drawing/2014/main" id="{BBEAF1F4-C6B1-63E9-A069-92223841FFE9}"/>
                  </a:ext>
                </a:extLst>
              </p:cNvPr>
              <p:cNvSpPr txBox="1">
                <a:spLocks/>
              </p:cNvSpPr>
              <p:nvPr/>
            </p:nvSpPr>
            <p:spPr>
              <a:xfrm>
                <a:off x="826139" y="1395731"/>
                <a:ext cx="161847"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用法用量</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30" name="Text Placeholder 3">
                <a:extLst>
                  <a:ext uri="{FF2B5EF4-FFF2-40B4-BE49-F238E27FC236}">
                    <a16:creationId xmlns:a16="http://schemas.microsoft.com/office/drawing/2014/main" id="{096C3126-2354-A0F6-1769-B7BC80CE1496}"/>
                  </a:ext>
                </a:extLst>
              </p:cNvPr>
              <p:cNvSpPr txBox="1">
                <a:spLocks/>
              </p:cNvSpPr>
              <p:nvPr/>
            </p:nvSpPr>
            <p:spPr>
              <a:xfrm>
                <a:off x="826139" y="1594612"/>
                <a:ext cx="2175789" cy="1446545"/>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zh-CN" altLang="en-US" sz="1000" b="1" dirty="0">
                    <a:latin typeface="微软雅黑" panose="020B0503020204020204" pitchFamily="34" charset="-122"/>
                    <a:ea typeface="微软雅黑" panose="020B0503020204020204" pitchFamily="34" charset="-122"/>
                  </a:rPr>
                  <a:t>克罗恩病：</a:t>
                </a:r>
                <a:r>
                  <a:rPr lang="zh-CN" altLang="zh-CN" sz="1000" dirty="0">
                    <a:latin typeface="微软雅黑" panose="020B0503020204020204" pitchFamily="34" charset="-122"/>
                    <a:ea typeface="微软雅黑" panose="020B0503020204020204" pitchFamily="34" charset="-122"/>
                  </a:rPr>
                  <a:t>对于中重度活动性克罗恩病成年患者，推荐本品的诱导治疗用量为在第</a:t>
                </a:r>
                <a:r>
                  <a:rPr lang="en-US" altLang="zh-CN" sz="1000" dirty="0">
                    <a:latin typeface="微软雅黑" panose="020B0503020204020204" pitchFamily="34" charset="-122"/>
                    <a:ea typeface="微软雅黑" panose="020B0503020204020204" pitchFamily="34" charset="-122"/>
                  </a:rPr>
                  <a:t>0</a:t>
                </a:r>
                <a:r>
                  <a:rPr lang="zh-CN" altLang="zh-CN" sz="1000" dirty="0">
                    <a:latin typeface="微软雅黑" panose="020B0503020204020204" pitchFamily="34" charset="-122"/>
                    <a:ea typeface="微软雅黑" panose="020B0503020204020204" pitchFamily="34" charset="-122"/>
                  </a:rPr>
                  <a:t>周</a:t>
                </a:r>
                <a:r>
                  <a:rPr lang="en-US" altLang="zh-CN" sz="1000" dirty="0">
                    <a:latin typeface="微软雅黑" panose="020B0503020204020204" pitchFamily="34" charset="-122"/>
                    <a:ea typeface="微软雅黑" panose="020B0503020204020204" pitchFamily="34" charset="-122"/>
                  </a:rPr>
                  <a:t>160mg</a:t>
                </a:r>
                <a:r>
                  <a:rPr lang="zh-CN" altLang="zh-CN" sz="1000" dirty="0">
                    <a:latin typeface="微软雅黑" panose="020B0503020204020204" pitchFamily="34" charset="-122"/>
                    <a:ea typeface="微软雅黑" panose="020B0503020204020204" pitchFamily="34" charset="-122"/>
                  </a:rPr>
                  <a:t>，在随后的第</a:t>
                </a:r>
                <a:r>
                  <a:rPr lang="en-US" altLang="zh-CN" sz="1000" dirty="0">
                    <a:latin typeface="微软雅黑" panose="020B0503020204020204" pitchFamily="34" charset="-122"/>
                    <a:ea typeface="微软雅黑" panose="020B0503020204020204" pitchFamily="34" charset="-122"/>
                  </a:rPr>
                  <a:t>2</a:t>
                </a:r>
                <a:r>
                  <a:rPr lang="zh-CN" altLang="zh-CN" sz="1000" dirty="0">
                    <a:latin typeface="微软雅黑" panose="020B0503020204020204" pitchFamily="34" charset="-122"/>
                    <a:ea typeface="微软雅黑" panose="020B0503020204020204" pitchFamily="34" charset="-122"/>
                  </a:rPr>
                  <a:t>周为</a:t>
                </a:r>
                <a:r>
                  <a:rPr lang="en-US" altLang="zh-CN" sz="1000" dirty="0">
                    <a:latin typeface="微软雅黑" panose="020B0503020204020204" pitchFamily="34" charset="-122"/>
                    <a:ea typeface="微软雅黑" panose="020B0503020204020204" pitchFamily="34" charset="-122"/>
                  </a:rPr>
                  <a:t>80mg</a:t>
                </a:r>
                <a:r>
                  <a:rPr lang="zh-CN" altLang="zh-CN" sz="1000" dirty="0">
                    <a:latin typeface="微软雅黑" panose="020B0503020204020204" pitchFamily="34" charset="-122"/>
                    <a:ea typeface="微软雅黑" panose="020B0503020204020204" pitchFamily="34" charset="-122"/>
                  </a:rPr>
                  <a:t>。诱导治疗后，推荐每两周一次</a:t>
                </a:r>
                <a:r>
                  <a:rPr lang="en-US" altLang="zh-CN" sz="1000" dirty="0">
                    <a:latin typeface="微软雅黑" panose="020B0503020204020204" pitchFamily="34" charset="-122"/>
                    <a:ea typeface="微软雅黑" panose="020B0503020204020204" pitchFamily="34" charset="-122"/>
                  </a:rPr>
                  <a:t>40mg</a:t>
                </a:r>
                <a:r>
                  <a:rPr lang="zh-CN" altLang="zh-CN" sz="1000" dirty="0">
                    <a:latin typeface="微软雅黑" panose="020B0503020204020204" pitchFamily="34" charset="-122"/>
                    <a:ea typeface="微软雅黑" panose="020B0503020204020204" pitchFamily="34" charset="-122"/>
                  </a:rPr>
                  <a:t>皮下注射给药。如患者停用本品后出现体征和症状复发，可重新给予本品治疗，但对于停药超过</a:t>
                </a:r>
                <a:r>
                  <a:rPr lang="en-US" altLang="zh-CN" sz="1000" dirty="0">
                    <a:latin typeface="微软雅黑" panose="020B0503020204020204" pitchFamily="34" charset="-122"/>
                    <a:ea typeface="微软雅黑" panose="020B0503020204020204" pitchFamily="34" charset="-122"/>
                  </a:rPr>
                  <a:t>8</a:t>
                </a:r>
                <a:r>
                  <a:rPr lang="zh-CN" altLang="zh-CN" sz="1000" dirty="0">
                    <a:latin typeface="微软雅黑" panose="020B0503020204020204" pitchFamily="34" charset="-122"/>
                    <a:ea typeface="微软雅黑" panose="020B0503020204020204" pitchFamily="34" charset="-122"/>
                  </a:rPr>
                  <a:t>周再治疗的经验很少。维持治疗期间，可以根据临床指导逐步减少糖皮质激素的用量。对每两周一次</a:t>
                </a:r>
                <a:r>
                  <a:rPr lang="en-US" altLang="zh-CN" sz="1000" dirty="0">
                    <a:latin typeface="微软雅黑" panose="020B0503020204020204" pitchFamily="34" charset="-122"/>
                    <a:ea typeface="微软雅黑" panose="020B0503020204020204" pitchFamily="34" charset="-122"/>
                  </a:rPr>
                  <a:t>40mg</a:t>
                </a:r>
                <a:r>
                  <a:rPr lang="zh-CN" altLang="zh-CN" sz="1000" dirty="0">
                    <a:latin typeface="微软雅黑" panose="020B0503020204020204" pitchFamily="34" charset="-122"/>
                    <a:ea typeface="微软雅黑" panose="020B0503020204020204" pitchFamily="34" charset="-122"/>
                  </a:rPr>
                  <a:t>方案应答下降的患者，可能会通过将用量增加为每两周一次</a:t>
                </a:r>
                <a:r>
                  <a:rPr lang="en-US" altLang="zh-CN" sz="1000" dirty="0">
                    <a:latin typeface="微软雅黑" panose="020B0503020204020204" pitchFamily="34" charset="-122"/>
                    <a:ea typeface="微软雅黑" panose="020B0503020204020204" pitchFamily="34" charset="-122"/>
                  </a:rPr>
                  <a:t>80mg</a:t>
                </a:r>
                <a:r>
                  <a:rPr lang="zh-CN" altLang="zh-CN" sz="1000" dirty="0">
                    <a:latin typeface="微软雅黑" panose="020B0503020204020204" pitchFamily="34" charset="-122"/>
                    <a:ea typeface="微软雅黑" panose="020B0503020204020204" pitchFamily="34" charset="-122"/>
                  </a:rPr>
                  <a:t>或每周一次</a:t>
                </a:r>
                <a:r>
                  <a:rPr lang="en-US" altLang="zh-CN" sz="1000" dirty="0">
                    <a:latin typeface="微软雅黑" panose="020B0503020204020204" pitchFamily="34" charset="-122"/>
                    <a:ea typeface="微软雅黑" panose="020B0503020204020204" pitchFamily="34" charset="-122"/>
                  </a:rPr>
                  <a:t>40mg</a:t>
                </a:r>
                <a:r>
                  <a:rPr lang="zh-CN" altLang="zh-CN" sz="1000" dirty="0">
                    <a:latin typeface="微软雅黑" panose="020B0503020204020204" pitchFamily="34" charset="-122"/>
                    <a:ea typeface="微软雅黑" panose="020B0503020204020204" pitchFamily="34" charset="-122"/>
                  </a:rPr>
                  <a:t>而获益。对治疗</a:t>
                </a:r>
                <a:r>
                  <a:rPr lang="en-US" altLang="zh-CN" sz="1000" dirty="0">
                    <a:latin typeface="微软雅黑" panose="020B0503020204020204" pitchFamily="34" charset="-122"/>
                    <a:ea typeface="微软雅黑" panose="020B0503020204020204" pitchFamily="34" charset="-122"/>
                  </a:rPr>
                  <a:t>4</a:t>
                </a:r>
                <a:r>
                  <a:rPr lang="zh-CN" altLang="zh-CN" sz="1000" dirty="0">
                    <a:latin typeface="微软雅黑" panose="020B0503020204020204" pitchFamily="34" charset="-122"/>
                    <a:ea typeface="微软雅黑" panose="020B0503020204020204" pitchFamily="34" charset="-122"/>
                  </a:rPr>
                  <a:t>周未应答的患者，可能会通过继续给予维持治疗至</a:t>
                </a:r>
                <a:r>
                  <a:rPr lang="en-US" altLang="zh-CN" sz="1000" dirty="0">
                    <a:latin typeface="微软雅黑" panose="020B0503020204020204" pitchFamily="34" charset="-122"/>
                    <a:ea typeface="微软雅黑" panose="020B0503020204020204" pitchFamily="34" charset="-122"/>
                  </a:rPr>
                  <a:t>12</a:t>
                </a:r>
                <a:r>
                  <a:rPr lang="zh-CN" altLang="zh-CN" sz="1000" dirty="0">
                    <a:latin typeface="微软雅黑" panose="020B0503020204020204" pitchFamily="34" charset="-122"/>
                    <a:ea typeface="微软雅黑" panose="020B0503020204020204" pitchFamily="34" charset="-122"/>
                  </a:rPr>
                  <a:t>周而获益。对到</a:t>
                </a:r>
                <a:r>
                  <a:rPr lang="en-US" altLang="zh-CN" sz="1000" dirty="0">
                    <a:latin typeface="微软雅黑" panose="020B0503020204020204" pitchFamily="34" charset="-122"/>
                    <a:ea typeface="微软雅黑" panose="020B0503020204020204" pitchFamily="34" charset="-122"/>
                  </a:rPr>
                  <a:t>12</a:t>
                </a:r>
                <a:r>
                  <a:rPr lang="zh-CN" altLang="zh-CN" sz="1000" dirty="0">
                    <a:latin typeface="微软雅黑" panose="020B0503020204020204" pitchFamily="34" charset="-122"/>
                    <a:ea typeface="微软雅黑" panose="020B0503020204020204" pitchFamily="34" charset="-122"/>
                  </a:rPr>
                  <a:t>周时仍无应答的患者应慎重考虑是否继续治疗。</a:t>
                </a:r>
                <a:endParaRPr lang="en-US" altLang="zh-CN" sz="1000" dirty="0">
                  <a:latin typeface="微软雅黑" panose="020B0503020204020204" pitchFamily="34" charset="-122"/>
                  <a:ea typeface="微软雅黑" panose="020B0503020204020204" pitchFamily="34" charset="-122"/>
                </a:endParaRPr>
              </a:p>
              <a:p>
                <a:pPr algn="l"/>
                <a:endParaRPr lang="en-US" altLang="zh-CN" sz="1000" dirty="0">
                  <a:latin typeface="微软雅黑" panose="020B0503020204020204" pitchFamily="34" charset="-122"/>
                  <a:ea typeface="微软雅黑" panose="020B0503020204020204" pitchFamily="34" charset="-122"/>
                </a:endParaRPr>
              </a:p>
              <a:p>
                <a:pPr algn="l"/>
                <a:r>
                  <a:rPr lang="zh-CN" altLang="en-US" sz="1000" b="1" dirty="0">
                    <a:latin typeface="微软雅黑" panose="020B0503020204020204" pitchFamily="34" charset="-122"/>
                    <a:ea typeface="微软雅黑" panose="020B0503020204020204" pitchFamily="34" charset="-122"/>
                  </a:rPr>
                  <a:t>儿童克罗恩病：</a:t>
                </a:r>
                <a:r>
                  <a:rPr lang="en-US" altLang="zh-CN" sz="1000" dirty="0">
                    <a:latin typeface="微软雅黑" panose="020B0503020204020204" pitchFamily="34" charset="-122"/>
                    <a:ea typeface="微软雅黑" panose="020B0503020204020204" pitchFamily="34" charset="-122"/>
                  </a:rPr>
                  <a:t>6</a:t>
                </a:r>
                <a:r>
                  <a:rPr lang="zh-CN" altLang="zh-CN" sz="1000" dirty="0">
                    <a:latin typeface="微软雅黑" panose="020B0503020204020204" pitchFamily="34" charset="-122"/>
                    <a:ea typeface="微软雅黑" panose="020B0503020204020204" pitchFamily="34" charset="-122"/>
                  </a:rPr>
                  <a:t>岁及以上年龄的克罗恩病患儿接受本品的推荐剂量为根据体重给药，皮下注射给药。</a:t>
                </a:r>
                <a:r>
                  <a:rPr lang="en-US" altLang="zh-CN" sz="1000" dirty="0">
                    <a:latin typeface="微软雅黑" panose="020B0503020204020204" pitchFamily="34" charset="-122"/>
                    <a:ea typeface="微软雅黑" panose="020B0503020204020204" pitchFamily="34" charset="-122"/>
                  </a:rPr>
                  <a:t>17kg</a:t>
                </a:r>
                <a:r>
                  <a:rPr lang="zh-CN" altLang="zh-CN" sz="1000" dirty="0">
                    <a:latin typeface="微软雅黑" panose="020B0503020204020204" pitchFamily="34" charset="-122"/>
                    <a:ea typeface="微软雅黑" panose="020B0503020204020204" pitchFamily="34" charset="-122"/>
                  </a:rPr>
                  <a:t>至</a:t>
                </a:r>
                <a:r>
                  <a:rPr lang="en-US" altLang="zh-CN" sz="1000" dirty="0">
                    <a:latin typeface="微软雅黑" panose="020B0503020204020204" pitchFamily="34" charset="-122"/>
                    <a:ea typeface="微软雅黑" panose="020B0503020204020204" pitchFamily="34" charset="-122"/>
                  </a:rPr>
                  <a:t>&lt; 40 kg </a:t>
                </a:r>
                <a:r>
                  <a:rPr lang="zh-CN" altLang="zh-CN" sz="1000" dirty="0">
                    <a:latin typeface="微软雅黑" panose="020B0503020204020204" pitchFamily="34" charset="-122"/>
                    <a:ea typeface="微软雅黑" panose="020B0503020204020204" pitchFamily="34" charset="-122"/>
                  </a:rPr>
                  <a:t>诱导剂量：第</a:t>
                </a:r>
                <a:r>
                  <a:rPr lang="en-US" altLang="zh-CN" sz="1000" dirty="0">
                    <a:latin typeface="微软雅黑" panose="020B0503020204020204" pitchFamily="34" charset="-122"/>
                    <a:ea typeface="微软雅黑" panose="020B0503020204020204" pitchFamily="34" charset="-122"/>
                  </a:rPr>
                  <a:t>1</a:t>
                </a:r>
                <a:r>
                  <a:rPr lang="zh-CN" altLang="zh-CN" sz="1000" dirty="0">
                    <a:latin typeface="微软雅黑" panose="020B0503020204020204" pitchFamily="34" charset="-122"/>
                    <a:ea typeface="微软雅黑" panose="020B0503020204020204" pitchFamily="34" charset="-122"/>
                  </a:rPr>
                  <a:t>天</a:t>
                </a:r>
                <a:r>
                  <a:rPr lang="en-US" altLang="zh-CN" sz="1000" dirty="0">
                    <a:latin typeface="微软雅黑" panose="020B0503020204020204" pitchFamily="34" charset="-122"/>
                    <a:ea typeface="微软雅黑" panose="020B0503020204020204" pitchFamily="34" charset="-122"/>
                  </a:rPr>
                  <a:t>80mg</a:t>
                </a:r>
                <a:r>
                  <a:rPr lang="zh-CN" altLang="zh-CN" sz="1000" dirty="0">
                    <a:latin typeface="微软雅黑" panose="020B0503020204020204" pitchFamily="34" charset="-122"/>
                    <a:ea typeface="微软雅黑" panose="020B0503020204020204" pitchFamily="34" charset="-122"/>
                  </a:rPr>
                  <a:t>，</a:t>
                </a:r>
                <a:r>
                  <a:rPr lang="en-US" altLang="zh-CN" sz="1000" dirty="0">
                    <a:latin typeface="微软雅黑" panose="020B0503020204020204" pitchFamily="34" charset="-122"/>
                    <a:ea typeface="微软雅黑" panose="020B0503020204020204" pitchFamily="34" charset="-122"/>
                  </a:rPr>
                  <a:t>2</a:t>
                </a:r>
                <a:r>
                  <a:rPr lang="zh-CN" altLang="zh-CN" sz="1000" dirty="0">
                    <a:latin typeface="微软雅黑" panose="020B0503020204020204" pitchFamily="34" charset="-122"/>
                    <a:ea typeface="微软雅黑" panose="020B0503020204020204" pitchFamily="34" charset="-122"/>
                  </a:rPr>
                  <a:t>周后（第</a:t>
                </a:r>
                <a:r>
                  <a:rPr lang="en-US" altLang="zh-CN" sz="1000" dirty="0">
                    <a:latin typeface="微软雅黑" panose="020B0503020204020204" pitchFamily="34" charset="-122"/>
                    <a:ea typeface="微软雅黑" panose="020B0503020204020204" pitchFamily="34" charset="-122"/>
                  </a:rPr>
                  <a:t>15</a:t>
                </a:r>
                <a:r>
                  <a:rPr lang="zh-CN" altLang="zh-CN" sz="1000" dirty="0">
                    <a:latin typeface="微软雅黑" panose="020B0503020204020204" pitchFamily="34" charset="-122"/>
                    <a:ea typeface="微软雅黑" panose="020B0503020204020204" pitchFamily="34" charset="-122"/>
                  </a:rPr>
                  <a:t>天）</a:t>
                </a:r>
                <a:r>
                  <a:rPr lang="en-US" altLang="zh-CN" sz="1000" dirty="0">
                    <a:latin typeface="微软雅黑" panose="020B0503020204020204" pitchFamily="34" charset="-122"/>
                    <a:ea typeface="微软雅黑" panose="020B0503020204020204" pitchFamily="34" charset="-122"/>
                  </a:rPr>
                  <a:t>40mg</a:t>
                </a:r>
                <a:r>
                  <a:rPr lang="zh-CN" altLang="zh-CN" sz="1000" dirty="0">
                    <a:latin typeface="微软雅黑" panose="020B0503020204020204" pitchFamily="34" charset="-122"/>
                    <a:ea typeface="微软雅黑" panose="020B0503020204020204" pitchFamily="34" charset="-122"/>
                  </a:rPr>
                  <a:t>，维持剂量：在第</a:t>
                </a:r>
                <a:r>
                  <a:rPr lang="en-US" altLang="zh-CN" sz="1000" dirty="0">
                    <a:latin typeface="微软雅黑" panose="020B0503020204020204" pitchFamily="34" charset="-122"/>
                    <a:ea typeface="微软雅黑" panose="020B0503020204020204" pitchFamily="34" charset="-122"/>
                  </a:rPr>
                  <a:t>4</a:t>
                </a:r>
                <a:r>
                  <a:rPr lang="zh-CN" altLang="zh-CN" sz="1000" dirty="0">
                    <a:latin typeface="微软雅黑" panose="020B0503020204020204" pitchFamily="34" charset="-122"/>
                    <a:ea typeface="微软雅黑" panose="020B0503020204020204" pitchFamily="34" charset="-122"/>
                  </a:rPr>
                  <a:t>周（第</a:t>
                </a:r>
                <a:r>
                  <a:rPr lang="en-US" altLang="zh-CN" sz="1000" dirty="0">
                    <a:latin typeface="微软雅黑" panose="020B0503020204020204" pitchFamily="34" charset="-122"/>
                    <a:ea typeface="微软雅黑" panose="020B0503020204020204" pitchFamily="34" charset="-122"/>
                  </a:rPr>
                  <a:t>29</a:t>
                </a:r>
                <a:r>
                  <a:rPr lang="zh-CN" altLang="zh-CN" sz="1000" dirty="0">
                    <a:latin typeface="微软雅黑" panose="020B0503020204020204" pitchFamily="34" charset="-122"/>
                    <a:ea typeface="微软雅黑" panose="020B0503020204020204" pitchFamily="34" charset="-122"/>
                  </a:rPr>
                  <a:t>天）开始每两周</a:t>
                </a:r>
                <a:r>
                  <a:rPr lang="en-US" altLang="zh-CN" sz="1000" dirty="0">
                    <a:latin typeface="微软雅黑" panose="020B0503020204020204" pitchFamily="34" charset="-122"/>
                    <a:ea typeface="微软雅黑" panose="020B0503020204020204" pitchFamily="34" charset="-122"/>
                  </a:rPr>
                  <a:t>20mg</a:t>
                </a:r>
                <a:r>
                  <a:rPr lang="zh-CN" altLang="zh-CN" sz="1000" dirty="0">
                    <a:latin typeface="微软雅黑" panose="020B0503020204020204" pitchFamily="34" charset="-122"/>
                    <a:ea typeface="微软雅黑" panose="020B0503020204020204" pitchFamily="34" charset="-122"/>
                  </a:rPr>
                  <a:t>。</a:t>
                </a:r>
                <a:r>
                  <a:rPr lang="en-US" altLang="zh-CN" sz="1000" dirty="0">
                    <a:latin typeface="微软雅黑" panose="020B0503020204020204" pitchFamily="34" charset="-122"/>
                    <a:ea typeface="微软雅黑" panose="020B0503020204020204" pitchFamily="34" charset="-122"/>
                  </a:rPr>
                  <a:t>≥ 40 kg</a:t>
                </a:r>
                <a:r>
                  <a:rPr lang="zh-CN" altLang="zh-CN" sz="1000" dirty="0">
                    <a:latin typeface="微软雅黑" panose="020B0503020204020204" pitchFamily="34" charset="-122"/>
                    <a:ea typeface="微软雅黑" panose="020B0503020204020204" pitchFamily="34" charset="-122"/>
                  </a:rPr>
                  <a:t>诱导剂量：第</a:t>
                </a:r>
                <a:r>
                  <a:rPr lang="en-US" altLang="zh-CN" sz="1000" dirty="0">
                    <a:latin typeface="微软雅黑" panose="020B0503020204020204" pitchFamily="34" charset="-122"/>
                    <a:ea typeface="微软雅黑" panose="020B0503020204020204" pitchFamily="34" charset="-122"/>
                  </a:rPr>
                  <a:t>1</a:t>
                </a:r>
                <a:r>
                  <a:rPr lang="zh-CN" altLang="zh-CN" sz="1000" dirty="0">
                    <a:latin typeface="微软雅黑" panose="020B0503020204020204" pitchFamily="34" charset="-122"/>
                    <a:ea typeface="微软雅黑" panose="020B0503020204020204" pitchFamily="34" charset="-122"/>
                  </a:rPr>
                  <a:t>天</a:t>
                </a:r>
                <a:r>
                  <a:rPr lang="en-US" altLang="zh-CN" sz="1000" dirty="0">
                    <a:latin typeface="微软雅黑" panose="020B0503020204020204" pitchFamily="34" charset="-122"/>
                    <a:ea typeface="微软雅黑" panose="020B0503020204020204" pitchFamily="34" charset="-122"/>
                  </a:rPr>
                  <a:t>160mg</a:t>
                </a:r>
                <a:r>
                  <a:rPr lang="zh-CN" altLang="zh-CN" sz="1000" dirty="0">
                    <a:latin typeface="微软雅黑" panose="020B0503020204020204" pitchFamily="34" charset="-122"/>
                    <a:ea typeface="微软雅黑" panose="020B0503020204020204" pitchFamily="34" charset="-122"/>
                  </a:rPr>
                  <a:t>（在一天内给予，或在连续两天分开给予），</a:t>
                </a:r>
                <a:r>
                  <a:rPr lang="en-US" altLang="zh-CN" sz="1000" dirty="0">
                    <a:latin typeface="微软雅黑" panose="020B0503020204020204" pitchFamily="34" charset="-122"/>
                    <a:ea typeface="微软雅黑" panose="020B0503020204020204" pitchFamily="34" charset="-122"/>
                  </a:rPr>
                  <a:t>2</a:t>
                </a:r>
                <a:r>
                  <a:rPr lang="zh-CN" altLang="zh-CN" sz="1000" dirty="0">
                    <a:latin typeface="微软雅黑" panose="020B0503020204020204" pitchFamily="34" charset="-122"/>
                    <a:ea typeface="微软雅黑" panose="020B0503020204020204" pitchFamily="34" charset="-122"/>
                  </a:rPr>
                  <a:t>周后（第</a:t>
                </a:r>
                <a:r>
                  <a:rPr lang="en-US" altLang="zh-CN" sz="1000" dirty="0">
                    <a:latin typeface="微软雅黑" panose="020B0503020204020204" pitchFamily="34" charset="-122"/>
                    <a:ea typeface="微软雅黑" panose="020B0503020204020204" pitchFamily="34" charset="-122"/>
                  </a:rPr>
                  <a:t>15</a:t>
                </a:r>
                <a:r>
                  <a:rPr lang="zh-CN" altLang="zh-CN" sz="1000" dirty="0">
                    <a:latin typeface="微软雅黑" panose="020B0503020204020204" pitchFamily="34" charset="-122"/>
                    <a:ea typeface="微软雅黑" panose="020B0503020204020204" pitchFamily="34" charset="-122"/>
                  </a:rPr>
                  <a:t>天）</a:t>
                </a:r>
                <a:r>
                  <a:rPr lang="en-US" altLang="zh-CN" sz="1000" dirty="0">
                    <a:latin typeface="微软雅黑" panose="020B0503020204020204" pitchFamily="34" charset="-122"/>
                    <a:ea typeface="微软雅黑" panose="020B0503020204020204" pitchFamily="34" charset="-122"/>
                  </a:rPr>
                  <a:t>80mg</a:t>
                </a:r>
                <a:r>
                  <a:rPr lang="zh-CN" altLang="zh-CN" sz="1000" dirty="0">
                    <a:latin typeface="微软雅黑" panose="020B0503020204020204" pitchFamily="34" charset="-122"/>
                    <a:ea typeface="微软雅黑" panose="020B0503020204020204" pitchFamily="34" charset="-122"/>
                  </a:rPr>
                  <a:t>，维持剂量：在第</a:t>
                </a:r>
                <a:r>
                  <a:rPr lang="en-US" altLang="zh-CN" sz="1000" dirty="0">
                    <a:latin typeface="微软雅黑" panose="020B0503020204020204" pitchFamily="34" charset="-122"/>
                    <a:ea typeface="微软雅黑" panose="020B0503020204020204" pitchFamily="34" charset="-122"/>
                  </a:rPr>
                  <a:t>4</a:t>
                </a:r>
                <a:r>
                  <a:rPr lang="zh-CN" altLang="zh-CN" sz="1000" dirty="0">
                    <a:latin typeface="微软雅黑" panose="020B0503020204020204" pitchFamily="34" charset="-122"/>
                    <a:ea typeface="微软雅黑" panose="020B0503020204020204" pitchFamily="34" charset="-122"/>
                  </a:rPr>
                  <a:t>周（第</a:t>
                </a:r>
                <a:r>
                  <a:rPr lang="en-US" altLang="zh-CN" sz="1000" dirty="0">
                    <a:latin typeface="微软雅黑" panose="020B0503020204020204" pitchFamily="34" charset="-122"/>
                    <a:ea typeface="微软雅黑" panose="020B0503020204020204" pitchFamily="34" charset="-122"/>
                  </a:rPr>
                  <a:t>29</a:t>
                </a:r>
                <a:r>
                  <a:rPr lang="zh-CN" altLang="zh-CN" sz="1000" dirty="0">
                    <a:latin typeface="微软雅黑" panose="020B0503020204020204" pitchFamily="34" charset="-122"/>
                    <a:ea typeface="微软雅黑" panose="020B0503020204020204" pitchFamily="34" charset="-122"/>
                  </a:rPr>
                  <a:t>天）开始，每两周</a:t>
                </a:r>
                <a:r>
                  <a:rPr lang="en-US" altLang="zh-CN" sz="1000" dirty="0">
                    <a:latin typeface="微软雅黑" panose="020B0503020204020204" pitchFamily="34" charset="-122"/>
                    <a:ea typeface="微软雅黑" panose="020B0503020204020204" pitchFamily="34" charset="-122"/>
                  </a:rPr>
                  <a:t>40mg</a:t>
                </a:r>
                <a:r>
                  <a:rPr lang="zh-CN" altLang="zh-CN" sz="1000" dirty="0">
                    <a:latin typeface="微软雅黑" panose="020B0503020204020204" pitchFamily="34" charset="-122"/>
                    <a:ea typeface="微软雅黑" panose="020B0503020204020204" pitchFamily="34" charset="-122"/>
                  </a:rPr>
                  <a:t>。对到</a:t>
                </a:r>
                <a:r>
                  <a:rPr lang="en-US" altLang="zh-CN" sz="1000" dirty="0">
                    <a:latin typeface="微软雅黑" panose="020B0503020204020204" pitchFamily="34" charset="-122"/>
                    <a:ea typeface="微软雅黑" panose="020B0503020204020204" pitchFamily="34" charset="-122"/>
                  </a:rPr>
                  <a:t>12</a:t>
                </a:r>
                <a:r>
                  <a:rPr lang="zh-CN" altLang="zh-CN" sz="1000" dirty="0">
                    <a:latin typeface="微软雅黑" panose="020B0503020204020204" pitchFamily="34" charset="-122"/>
                    <a:ea typeface="微软雅黑" panose="020B0503020204020204" pitchFamily="34" charset="-122"/>
                  </a:rPr>
                  <a:t>周时仍无应答的患者应慎重考虑是否继续治疗。本品尚未在此适应症的</a:t>
                </a:r>
                <a:r>
                  <a:rPr lang="en-US" altLang="zh-CN" sz="1000" dirty="0">
                    <a:latin typeface="微软雅黑" panose="020B0503020204020204" pitchFamily="34" charset="-122"/>
                    <a:ea typeface="微软雅黑" panose="020B0503020204020204" pitchFamily="34" charset="-122"/>
                  </a:rPr>
                  <a:t>6</a:t>
                </a:r>
                <a:r>
                  <a:rPr lang="zh-CN" altLang="zh-CN" sz="1000" dirty="0">
                    <a:latin typeface="微软雅黑" panose="020B0503020204020204" pitchFamily="34" charset="-122"/>
                    <a:ea typeface="微软雅黑" panose="020B0503020204020204" pitchFamily="34" charset="-122"/>
                  </a:rPr>
                  <a:t>岁以下患儿中开展过研究。根据具体治疗需要，可能会提供本品的其它规格和</a:t>
                </a:r>
                <a:r>
                  <a:rPr lang="en-US" altLang="zh-CN" sz="1000" dirty="0">
                    <a:latin typeface="微软雅黑" panose="020B0503020204020204" pitchFamily="34" charset="-122"/>
                    <a:ea typeface="微软雅黑" panose="020B0503020204020204" pitchFamily="34" charset="-122"/>
                  </a:rPr>
                  <a:t>/</a:t>
                </a:r>
                <a:r>
                  <a:rPr lang="zh-CN" altLang="zh-CN" sz="1000" dirty="0">
                    <a:latin typeface="微软雅黑" panose="020B0503020204020204" pitchFamily="34" charset="-122"/>
                    <a:ea typeface="微软雅黑" panose="020B0503020204020204" pitchFamily="34" charset="-122"/>
                  </a:rPr>
                  <a:t>或包装。</a:t>
                </a:r>
              </a:p>
              <a:p>
                <a:pPr algn="l"/>
                <a:endParaRPr lang="zh-CN" altLang="zh-CN" sz="400" dirty="0"/>
              </a:p>
            </p:txBody>
          </p:sp>
        </p:grpSp>
        <p:sp>
          <p:nvSpPr>
            <p:cNvPr id="28" name="Rectangle 81">
              <a:extLst>
                <a:ext uri="{FF2B5EF4-FFF2-40B4-BE49-F238E27FC236}">
                  <a16:creationId xmlns:a16="http://schemas.microsoft.com/office/drawing/2014/main" id="{F4FB33BD-9E13-796F-E7D6-6BC609F68E35}"/>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sp>
        <p:nvSpPr>
          <p:cNvPr id="2" name="矩形 1"/>
          <p:cNvSpPr/>
          <p:nvPr/>
        </p:nvSpPr>
        <p:spPr>
          <a:xfrm>
            <a:off x="521695" y="1275606"/>
            <a:ext cx="8466392" cy="1800493"/>
          </a:xfrm>
          <a:prstGeom prst="rect">
            <a:avLst/>
          </a:prstGeom>
        </p:spPr>
        <p:txBody>
          <a:bodyPr wrap="square">
            <a:spAutoFit/>
          </a:bodyPr>
          <a:lstStyle/>
          <a:p>
            <a:pPr defTabSz="914309">
              <a:lnSpc>
                <a:spcPts val="1500"/>
              </a:lnSpc>
              <a:spcBef>
                <a:spcPct val="20000"/>
              </a:spcBef>
              <a:defRPr/>
            </a:pPr>
            <a:r>
              <a:rPr lang="zh-CN" altLang="en-US" sz="1000" b="1" dirty="0">
                <a:latin typeface="微软雅黑" panose="020B0503020204020204" pitchFamily="34" charset="-122"/>
                <a:ea typeface="微软雅黑" panose="020B0503020204020204" pitchFamily="34" charset="-122"/>
              </a:rPr>
              <a:t>克罗恩病及儿童克罗恩病</a:t>
            </a:r>
            <a:endParaRPr lang="en-US" altLang="zh-CN" sz="1000" b="1" dirty="0">
              <a:latin typeface="微软雅黑" panose="020B0503020204020204" pitchFamily="34" charset="-122"/>
              <a:ea typeface="微软雅黑" panose="020B0503020204020204" pitchFamily="34" charset="-122"/>
            </a:endParaRPr>
          </a:p>
          <a:p>
            <a:pPr>
              <a:lnSpc>
                <a:spcPts val="1500"/>
              </a:lnSpc>
            </a:pPr>
            <a:r>
              <a:rPr lang="en-US" altLang="zh-CN" sz="1000" b="1" dirty="0">
                <a:latin typeface="微软雅黑" panose="020B0503020204020204" pitchFamily="34" charset="-122"/>
                <a:ea typeface="微软雅黑" panose="020B0503020204020204" pitchFamily="34" charset="-122"/>
              </a:rPr>
              <a:t>1</a:t>
            </a:r>
            <a:r>
              <a:rPr lang="zh-CN" altLang="en-US" sz="1000" b="1" dirty="0">
                <a:latin typeface="微软雅黑" panose="020B0503020204020204" pitchFamily="34" charset="-122"/>
                <a:ea typeface="微软雅黑" panose="020B0503020204020204" pitchFamily="34" charset="-122"/>
              </a:rPr>
              <a:t>、疾病概况：</a:t>
            </a:r>
            <a:r>
              <a:rPr lang="zh-CN" altLang="en-US" sz="1000" dirty="0">
                <a:latin typeface="微软雅黑" panose="020B0503020204020204" pitchFamily="34" charset="-122"/>
                <a:ea typeface="微软雅黑" panose="020B0503020204020204" pitchFamily="34" charset="-122"/>
              </a:rPr>
              <a:t>克罗恩病隶属于炎性肠病的一种，患者可出现反复发作的腹痛和腹泻，随着病情迁延发展，相当一部分患者可出现肠梗阻、肠瘘等外科并发症，进而接受一次甚至数次手术治疗，给患者自身和社会带来沉重的负担。随着中国城市化、工业化的发展，本病的患病率呈现快速上升趋势。 </a:t>
            </a:r>
            <a:r>
              <a:rPr lang="en-US" altLang="zh-CN" sz="1000" b="1" dirty="0">
                <a:latin typeface="微软雅黑" panose="020B0503020204020204" pitchFamily="34" charset="-122"/>
                <a:ea typeface="微软雅黑" panose="020B0503020204020204" pitchFamily="34" charset="-122"/>
              </a:rPr>
              <a:t>2</a:t>
            </a:r>
            <a:r>
              <a:rPr lang="zh-CN" altLang="en-US" sz="1000" b="1" dirty="0">
                <a:latin typeface="微软雅黑" panose="020B0503020204020204" pitchFamily="34" charset="-122"/>
                <a:ea typeface="微软雅黑" panose="020B0503020204020204" pitchFamily="34" charset="-122"/>
              </a:rPr>
              <a:t>、未满足的治疗需求：</a:t>
            </a:r>
            <a:r>
              <a:rPr lang="zh-CN" altLang="en-US" sz="1000" dirty="0">
                <a:latin typeface="微软雅黑" panose="020B0503020204020204" pitchFamily="34" charset="-122"/>
                <a:ea typeface="微软雅黑" panose="020B0503020204020204" pitchFamily="34" charset="-122"/>
              </a:rPr>
              <a:t>克罗恩病病程长、易反复，症状包括慢性腹泻、腹痛、食欲不振、发烧和直肠出血，严重影响患者生活质量。目前临床上克罗恩病无法治愈，对传统治疗效果不佳、不耐受或禁忌的患者，治疗选择有限，临床上迫切需要更多的治疗选择。多项研究证实阿达木单抗能有效改善克罗恩病症状、迅速降低疾病活动度，安全性良好，患者耐受性高。</a:t>
            </a:r>
            <a:endParaRPr lang="en-US" altLang="zh-CN" sz="1000" dirty="0">
              <a:latin typeface="微软雅黑" panose="020B0503020204020204" pitchFamily="34" charset="-122"/>
              <a:ea typeface="微软雅黑" panose="020B0503020204020204" pitchFamily="34" charset="-122"/>
            </a:endParaRPr>
          </a:p>
          <a:p>
            <a:pPr defTabSz="914309">
              <a:spcBef>
                <a:spcPct val="20000"/>
              </a:spcBef>
              <a:defRPr/>
            </a:pPr>
            <a:r>
              <a:rPr lang="en-US" altLang="zh-CN" sz="1000" b="1" dirty="0">
                <a:latin typeface="微软雅黑" panose="020B0503020204020204" pitchFamily="34" charset="-122"/>
                <a:ea typeface="微软雅黑" panose="020B0503020204020204" pitchFamily="34" charset="-122"/>
              </a:rPr>
              <a:t>3</a:t>
            </a:r>
            <a:r>
              <a:rPr lang="zh-CN" altLang="en-US" sz="1000" b="1" dirty="0">
                <a:latin typeface="微软雅黑" panose="020B0503020204020204" pitchFamily="34" charset="-122"/>
                <a:ea typeface="微软雅黑" panose="020B0503020204020204" pitchFamily="34" charset="-122"/>
              </a:rPr>
              <a:t>、大陆地区发病率：</a:t>
            </a:r>
            <a:r>
              <a:rPr lang="zh-CN" altLang="en-US" sz="1000" dirty="0">
                <a:latin typeface="微软雅黑" panose="020B0503020204020204" pitchFamily="34" charset="-122"/>
                <a:ea typeface="微软雅黑" panose="020B0503020204020204" pitchFamily="34" charset="-122"/>
              </a:rPr>
              <a:t>中国患者发病率：</a:t>
            </a:r>
            <a:r>
              <a:rPr lang="en-US" altLang="zh-CN" sz="1000" dirty="0">
                <a:latin typeface="微软雅黑" panose="020B0503020204020204" pitchFamily="34" charset="-122"/>
                <a:ea typeface="微软雅黑" panose="020B0503020204020204" pitchFamily="34" charset="-122"/>
              </a:rPr>
              <a:t>2.29/10</a:t>
            </a:r>
            <a:r>
              <a:rPr lang="zh-CN" altLang="en-US" sz="1000" dirty="0">
                <a:latin typeface="微软雅黑" panose="020B0503020204020204" pitchFamily="34" charset="-122"/>
                <a:ea typeface="微软雅黑" panose="020B0503020204020204" pitchFamily="34" charset="-122"/>
              </a:rPr>
              <a:t>万，</a:t>
            </a:r>
            <a:r>
              <a:rPr lang="zh-CN" altLang="en-US" sz="1000" b="1" dirty="0">
                <a:latin typeface="微软雅黑" panose="020B0503020204020204" pitchFamily="34" charset="-122"/>
                <a:ea typeface="微软雅黑" panose="020B0503020204020204" pitchFamily="34" charset="-122"/>
              </a:rPr>
              <a:t>本适应症适用患者数</a:t>
            </a:r>
            <a:r>
              <a:rPr lang="en-US" altLang="zh-CN" sz="1000" b="1" dirty="0">
                <a:latin typeface="微软雅黑" panose="020B0503020204020204" pitchFamily="34" charset="-122"/>
                <a:ea typeface="微软雅黑" panose="020B0503020204020204" pitchFamily="34" charset="-122"/>
              </a:rPr>
              <a:t>:</a:t>
            </a:r>
            <a:r>
              <a:rPr lang="zh-CN" altLang="en-US" sz="1000" b="1" dirty="0">
                <a:latin typeface="微软雅黑" panose="020B0503020204020204" pitchFamily="34" charset="-122"/>
                <a:ea typeface="微软雅黑" panose="020B0503020204020204" pitchFamily="34" charset="-122"/>
              </a:rPr>
              <a:t> </a:t>
            </a:r>
            <a:r>
              <a:rPr lang="en-US" altLang="zh-CN" sz="1000" dirty="0">
                <a:latin typeface="微软雅黑" panose="020B0503020204020204" pitchFamily="34" charset="-122"/>
                <a:ea typeface="微软雅黑" panose="020B0503020204020204" pitchFamily="34" charset="-122"/>
              </a:rPr>
              <a:t>1.95</a:t>
            </a:r>
            <a:r>
              <a:rPr lang="zh-CN" altLang="en-US" sz="1000" dirty="0">
                <a:latin typeface="微软雅黑" panose="020B0503020204020204" pitchFamily="34" charset="-122"/>
                <a:ea typeface="微软雅黑" panose="020B0503020204020204" pitchFamily="34" charset="-122"/>
              </a:rPr>
              <a:t>万（</a:t>
            </a:r>
            <a:r>
              <a:rPr lang="en-US" altLang="zh-CN" sz="1000" dirty="0">
                <a:latin typeface="微软雅黑" panose="020B0503020204020204" pitchFamily="34" charset="-122"/>
                <a:ea typeface="微软雅黑" panose="020B0503020204020204" pitchFamily="34" charset="-122"/>
              </a:rPr>
              <a:t>2022</a:t>
            </a:r>
            <a:r>
              <a:rPr lang="zh-CN" altLang="en-US" sz="1000" dirty="0">
                <a:latin typeface="微软雅黑" panose="020B0503020204020204" pitchFamily="34" charset="-122"/>
                <a:ea typeface="微软雅黑" panose="020B0503020204020204" pitchFamily="34" charset="-122"/>
              </a:rPr>
              <a:t>年）</a:t>
            </a:r>
            <a:endParaRPr lang="en-US" altLang="zh-CN" sz="1000" b="1" dirty="0">
              <a:latin typeface="微软雅黑" panose="020B0503020204020204" pitchFamily="34" charset="-122"/>
              <a:ea typeface="微软雅黑" panose="020B0503020204020204" pitchFamily="34" charset="-122"/>
            </a:endParaRPr>
          </a:p>
          <a:p>
            <a:pPr defTabSz="914309">
              <a:spcBef>
                <a:spcPct val="20000"/>
              </a:spcBef>
              <a:defRPr/>
            </a:pPr>
            <a:r>
              <a:rPr lang="zh-CN" altLang="en-US" sz="1000" dirty="0">
                <a:latin typeface="微软雅黑" panose="020B0503020204020204" pitchFamily="34" charset="-122"/>
                <a:ea typeface="微软雅黑" panose="020B0503020204020204" pitchFamily="34" charset="-122"/>
              </a:rPr>
              <a:t>成人克罗恩病：患者数</a:t>
            </a:r>
            <a:r>
              <a:rPr lang="en-US" altLang="zh-CN" sz="1000" dirty="0">
                <a:latin typeface="微软雅黑" panose="020B0503020204020204" pitchFamily="34" charset="-122"/>
                <a:ea typeface="微软雅黑" panose="020B0503020204020204" pitchFamily="34" charset="-122"/>
              </a:rPr>
              <a:t>1.46</a:t>
            </a:r>
            <a:r>
              <a:rPr lang="zh-CN" altLang="en-US" sz="1000" dirty="0">
                <a:latin typeface="微软雅黑" panose="020B0503020204020204" pitchFamily="34" charset="-122"/>
                <a:ea typeface="微软雅黑" panose="020B0503020204020204" pitchFamily="34" charset="-122"/>
              </a:rPr>
              <a:t>万。</a:t>
            </a:r>
            <a:endParaRPr lang="en-US" altLang="zh-CN" sz="1000" dirty="0">
              <a:latin typeface="微软雅黑" panose="020B0503020204020204" pitchFamily="34" charset="-122"/>
              <a:ea typeface="微软雅黑" panose="020B0503020204020204" pitchFamily="34" charset="-122"/>
            </a:endParaRPr>
          </a:p>
          <a:p>
            <a:pPr defTabSz="914309">
              <a:spcBef>
                <a:spcPct val="20000"/>
              </a:spcBef>
              <a:defRPr/>
            </a:pPr>
            <a:r>
              <a:rPr lang="zh-CN" altLang="en-US" sz="1000" dirty="0">
                <a:latin typeface="微软雅黑" panose="020B0503020204020204" pitchFamily="34" charset="-122"/>
                <a:ea typeface="微软雅黑" panose="020B0503020204020204" pitchFamily="34" charset="-122"/>
              </a:rPr>
              <a:t>儿童克罗恩病：患者数约</a:t>
            </a:r>
            <a:r>
              <a:rPr lang="en-US" altLang="zh-CN" sz="1000" dirty="0">
                <a:latin typeface="微软雅黑" panose="020B0503020204020204" pitchFamily="34" charset="-122"/>
                <a:ea typeface="微软雅黑" panose="020B0503020204020204" pitchFamily="34" charset="-122"/>
              </a:rPr>
              <a:t>4865</a:t>
            </a:r>
            <a:r>
              <a:rPr lang="zh-CN" altLang="en-US" sz="1000" dirty="0">
                <a:latin typeface="微软雅黑" panose="020B0503020204020204" pitchFamily="34" charset="-122"/>
                <a:ea typeface="微软雅黑" panose="020B0503020204020204" pitchFamily="34" charset="-122"/>
              </a:rPr>
              <a:t>人。</a:t>
            </a:r>
            <a:endParaRPr lang="en-US" altLang="zh-CN" sz="1000" dirty="0">
              <a:latin typeface="微软雅黑" panose="020B0503020204020204" pitchFamily="34" charset="-122"/>
              <a:ea typeface="微软雅黑" panose="020B0503020204020204" pitchFamily="34" charset="-122"/>
            </a:endParaRPr>
          </a:p>
        </p:txBody>
      </p:sp>
      <p:sp>
        <p:nvSpPr>
          <p:cNvPr id="24" name="Text Placeholder 3">
            <a:extLst>
              <a:ext uri="{FF2B5EF4-FFF2-40B4-BE49-F238E27FC236}">
                <a16:creationId xmlns:a16="http://schemas.microsoft.com/office/drawing/2014/main" id="{151ADF1A-B5F0-6701-B491-1C9916269602}"/>
              </a:ext>
            </a:extLst>
          </p:cNvPr>
          <p:cNvSpPr txBox="1">
            <a:spLocks/>
          </p:cNvSpPr>
          <p:nvPr/>
        </p:nvSpPr>
        <p:spPr>
          <a:xfrm>
            <a:off x="617302" y="1131590"/>
            <a:ext cx="922865"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疾病基本情况</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15" name="文本框 14">
            <a:extLst>
              <a:ext uri="{FF2B5EF4-FFF2-40B4-BE49-F238E27FC236}">
                <a16:creationId xmlns:a16="http://schemas.microsoft.com/office/drawing/2014/main" id="{DBCD39A3-87A1-D304-7910-453892F95C2A}"/>
              </a:ext>
            </a:extLst>
          </p:cNvPr>
          <p:cNvSpPr txBox="1"/>
          <p:nvPr/>
        </p:nvSpPr>
        <p:spPr>
          <a:xfrm>
            <a:off x="5940152" y="4876006"/>
            <a:ext cx="3385308" cy="246221"/>
          </a:xfrm>
          <a:prstGeom prst="rect">
            <a:avLst/>
          </a:prstGeom>
          <a:noFill/>
        </p:spPr>
        <p:txBody>
          <a:bodyPr wrap="square" rtlCol="0">
            <a:spAutoFit/>
          </a:bodyPr>
          <a:lstStyle>
            <a:defPPr>
              <a:defRPr lang="zh-CN"/>
            </a:defPPr>
            <a:lvl1pPr algn="ctr">
              <a:defRPr sz="1000" b="1">
                <a:solidFill>
                  <a:srgbClr val="0070C0"/>
                </a:solidFill>
                <a:latin typeface="微软雅黑" panose="020B0503020204020204" pitchFamily="34" charset="-122"/>
                <a:ea typeface="微软雅黑" panose="020B0503020204020204" pitchFamily="34" charset="-122"/>
              </a:defRPr>
            </a:lvl1pPr>
          </a:lstStyle>
          <a:p>
            <a:r>
              <a:rPr lang="zh-CN" altLang="en-US" dirty="0"/>
              <a:t>信达生物制药（苏州）有限公司 </a:t>
            </a:r>
            <a:r>
              <a:rPr lang="en-US" altLang="zh-CN" dirty="0"/>
              <a:t>| </a:t>
            </a:r>
            <a:r>
              <a:rPr lang="zh-CN" altLang="en-US" dirty="0" smtClean="0"/>
              <a:t>阿达木单</a:t>
            </a:r>
            <a:r>
              <a:rPr lang="zh-CN" altLang="en-US" dirty="0"/>
              <a:t>抗</a:t>
            </a:r>
          </a:p>
        </p:txBody>
      </p:sp>
    </p:spTree>
    <p:extLst>
      <p:ext uri="{BB962C8B-B14F-4D97-AF65-F5344CB8AC3E}">
        <p14:creationId xmlns:p14="http://schemas.microsoft.com/office/powerpoint/2010/main" val="2763797891"/>
      </p:ext>
    </p:extLst>
  </p:cSld>
  <p:clrMapOvr>
    <a:masterClrMapping/>
  </p:clrMapOvr>
  <mc:AlternateContent xmlns:mc="http://schemas.openxmlformats.org/markup-compatibility/2006" xmlns:p14="http://schemas.microsoft.com/office/powerpoint/2010/main">
    <mc:Choice Requires="p14">
      <p:transition p14:dur="0" advClick="0" advTm="0"/>
    </mc:Choice>
    <mc:Fallback xmlns="">
      <p:transition advClick="0" advTm="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88032" y="411510"/>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69" name="Rectangle 54">
            <a:extLst>
              <a:ext uri="{FF2B5EF4-FFF2-40B4-BE49-F238E27FC236}">
                <a16:creationId xmlns:a16="http://schemas.microsoft.com/office/drawing/2014/main" id="{CC586452-7D99-C1FA-3E78-84AB4B3DCB43}"/>
              </a:ext>
            </a:extLst>
          </p:cNvPr>
          <p:cNvSpPr/>
          <p:nvPr/>
        </p:nvSpPr>
        <p:spPr>
          <a:xfrm>
            <a:off x="3347851" y="2285678"/>
            <a:ext cx="64" cy="427040"/>
          </a:xfrm>
          <a:prstGeom prst="rect">
            <a:avLst/>
          </a:prstGeom>
        </p:spPr>
        <p:txBody>
          <a:bodyPr wrap="none" lIns="0" tIns="0" rIns="0" bIns="0">
            <a:spAutoFit/>
          </a:bodyPr>
          <a:lstStyle/>
          <a:p>
            <a:endParaRPr lang="en-US" sz="27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41" name="文本框 40">
            <a:extLst>
              <a:ext uri="{FF2B5EF4-FFF2-40B4-BE49-F238E27FC236}">
                <a16:creationId xmlns:a16="http://schemas.microsoft.com/office/drawing/2014/main" id="{F2D4FCD3-C7EE-364A-E006-11E47ADA7834}"/>
              </a:ext>
            </a:extLst>
          </p:cNvPr>
          <p:cNvSpPr txBox="1"/>
          <p:nvPr/>
        </p:nvSpPr>
        <p:spPr>
          <a:xfrm>
            <a:off x="1907704" y="470124"/>
            <a:ext cx="1854569" cy="400110"/>
          </a:xfrm>
          <a:prstGeom prst="rect">
            <a:avLst/>
          </a:prstGeom>
          <a:noFill/>
        </p:spPr>
        <p:txBody>
          <a:bodyPr wrap="square">
            <a:spAutoFit/>
          </a:bodyPr>
          <a:lstStyle/>
          <a:p>
            <a:pPr algn="ctr"/>
            <a:r>
              <a:rPr lang="zh-CN" altLang="en-US" sz="2000" b="1" dirty="0">
                <a:solidFill>
                  <a:schemeClr val="accent1">
                    <a:lumMod val="50000"/>
                  </a:schemeClr>
                </a:solidFill>
                <a:latin typeface="微软雅黑" panose="020B0503020204020204" pitchFamily="34" charset="-122"/>
                <a:ea typeface="微软雅黑" panose="020B0503020204020204" pitchFamily="34" charset="-122"/>
              </a:rPr>
              <a:t>安全性</a:t>
            </a:r>
          </a:p>
        </p:txBody>
      </p:sp>
      <p:sp>
        <p:nvSpPr>
          <p:cNvPr id="42" name="矩形 41">
            <a:extLst>
              <a:ext uri="{FF2B5EF4-FFF2-40B4-BE49-F238E27FC236}">
                <a16:creationId xmlns:a16="http://schemas.microsoft.com/office/drawing/2014/main" id="{C9D6ED94-CFD7-A6DE-470B-5E616C2A2C42}"/>
              </a:ext>
            </a:extLst>
          </p:cNvPr>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3" name="文本框 42">
            <a:extLst>
              <a:ext uri="{FF2B5EF4-FFF2-40B4-BE49-F238E27FC236}">
                <a16:creationId xmlns:a16="http://schemas.microsoft.com/office/drawing/2014/main" id="{42119E30-A348-58C5-CE21-15496DF7E946}"/>
              </a:ext>
            </a:extLst>
          </p:cNvPr>
          <p:cNvSpPr txBox="1"/>
          <p:nvPr/>
        </p:nvSpPr>
        <p:spPr>
          <a:xfrm>
            <a:off x="432048" y="309594"/>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02</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cxnSp>
        <p:nvCxnSpPr>
          <p:cNvPr id="44" name="Straight Connector 85">
            <a:extLst>
              <a:ext uri="{FF2B5EF4-FFF2-40B4-BE49-F238E27FC236}">
                <a16:creationId xmlns:a16="http://schemas.microsoft.com/office/drawing/2014/main" id="{861F7BC1-5B3E-6DDC-3561-90D96314A129}"/>
              </a:ext>
            </a:extLst>
          </p:cNvPr>
          <p:cNvCxnSpPr>
            <a:cxnSpLocks/>
          </p:cNvCxnSpPr>
          <p:nvPr/>
        </p:nvCxnSpPr>
        <p:spPr>
          <a:xfrm>
            <a:off x="2165425" y="945580"/>
            <a:ext cx="1512168"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11" name="Group 64">
            <a:extLst>
              <a:ext uri="{FF2B5EF4-FFF2-40B4-BE49-F238E27FC236}">
                <a16:creationId xmlns:a16="http://schemas.microsoft.com/office/drawing/2014/main" id="{D948A8FC-AC93-CBDC-9DF2-FD5BC750CF8C}"/>
              </a:ext>
            </a:extLst>
          </p:cNvPr>
          <p:cNvGrpSpPr/>
          <p:nvPr/>
        </p:nvGrpSpPr>
        <p:grpSpPr>
          <a:xfrm>
            <a:off x="475779" y="1362894"/>
            <a:ext cx="7847541" cy="631726"/>
            <a:chOff x="4033795" y="1853636"/>
            <a:chExt cx="3740818" cy="631725"/>
          </a:xfrm>
        </p:grpSpPr>
        <p:grpSp>
          <p:nvGrpSpPr>
            <p:cNvPr id="12" name="Group 29">
              <a:extLst>
                <a:ext uri="{FF2B5EF4-FFF2-40B4-BE49-F238E27FC236}">
                  <a16:creationId xmlns:a16="http://schemas.microsoft.com/office/drawing/2014/main" id="{2833AD9A-6441-86E5-B7B4-B3A08476821C}"/>
                </a:ext>
              </a:extLst>
            </p:cNvPr>
            <p:cNvGrpSpPr/>
            <p:nvPr/>
          </p:nvGrpSpPr>
          <p:grpSpPr>
            <a:xfrm>
              <a:off x="4399178" y="1853636"/>
              <a:ext cx="3375435" cy="580528"/>
              <a:chOff x="798970" y="1720180"/>
              <a:chExt cx="1861814" cy="580528"/>
            </a:xfrm>
          </p:grpSpPr>
          <p:sp>
            <p:nvSpPr>
              <p:cNvPr id="14" name="Text Placeholder 3">
                <a:extLst>
                  <a:ext uri="{FF2B5EF4-FFF2-40B4-BE49-F238E27FC236}">
                    <a16:creationId xmlns:a16="http://schemas.microsoft.com/office/drawing/2014/main" id="{37F07E93-5BD4-CC30-89DA-DE3EEE8120D3}"/>
                  </a:ext>
                </a:extLst>
              </p:cNvPr>
              <p:cNvSpPr txBox="1">
                <a:spLocks/>
              </p:cNvSpPr>
              <p:nvPr/>
            </p:nvSpPr>
            <p:spPr>
              <a:xfrm>
                <a:off x="798970" y="1720180"/>
                <a:ext cx="242771"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不良反应情况</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15" name="Text Placeholder 3">
                <a:extLst>
                  <a:ext uri="{FF2B5EF4-FFF2-40B4-BE49-F238E27FC236}">
                    <a16:creationId xmlns:a16="http://schemas.microsoft.com/office/drawing/2014/main" id="{DE8B772B-452D-0394-9D37-B7FF713878AE}"/>
                  </a:ext>
                </a:extLst>
              </p:cNvPr>
              <p:cNvSpPr txBox="1">
                <a:spLocks/>
              </p:cNvSpPr>
              <p:nvPr/>
            </p:nvSpPr>
            <p:spPr>
              <a:xfrm>
                <a:off x="800354" y="1992932"/>
                <a:ext cx="1860430" cy="307776"/>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000" dirty="0">
                    <a:solidFill>
                      <a:schemeClr val="tx1"/>
                    </a:solidFill>
                    <a:latin typeface="微软雅黑" panose="020B0503020204020204" pitchFamily="34" charset="-122"/>
                    <a:ea typeface="微软雅黑" panose="020B0503020204020204" pitchFamily="34" charset="-122"/>
                  </a:rPr>
                  <a:t>信达生物研发的阿达木单抗（苏立信</a:t>
                </a:r>
                <a:r>
                  <a:rPr lang="en-US" altLang="zh-CN" sz="1000" baseline="30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）为艾伯维公司生产的阿达木单抗注射液（原研药，修美乐</a:t>
                </a:r>
                <a:r>
                  <a:rPr lang="en-US" altLang="zh-CN" sz="1000" baseline="30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的生物类似药。不良反应类型和发生率与原研药一致。严重程度和发生率，没有明显高于原研药。</a:t>
                </a:r>
                <a:endParaRPr lang="en-US" sz="1000" dirty="0">
                  <a:solidFill>
                    <a:schemeClr val="tx1"/>
                  </a:solidFill>
                  <a:latin typeface="微软雅黑" panose="020B0503020204020204" pitchFamily="34" charset="-122"/>
                  <a:ea typeface="微软雅黑" panose="020B0503020204020204" pitchFamily="34" charset="-122"/>
                </a:endParaRPr>
              </a:p>
            </p:txBody>
          </p:sp>
        </p:grpSp>
        <p:sp>
          <p:nvSpPr>
            <p:cNvPr id="13" name="Rectangle 81">
              <a:extLst>
                <a:ext uri="{FF2B5EF4-FFF2-40B4-BE49-F238E27FC236}">
                  <a16:creationId xmlns:a16="http://schemas.microsoft.com/office/drawing/2014/main" id="{D6153343-8FBC-A4A2-81BE-A94F3FE5B7B6}"/>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grpSp>
        <p:nvGrpSpPr>
          <p:cNvPr id="31" name="Group 64">
            <a:extLst>
              <a:ext uri="{FF2B5EF4-FFF2-40B4-BE49-F238E27FC236}">
                <a16:creationId xmlns:a16="http://schemas.microsoft.com/office/drawing/2014/main" id="{90857F02-4C29-B14C-BA53-CB3078190453}"/>
              </a:ext>
            </a:extLst>
          </p:cNvPr>
          <p:cNvGrpSpPr/>
          <p:nvPr/>
        </p:nvGrpSpPr>
        <p:grpSpPr>
          <a:xfrm>
            <a:off x="475233" y="2072703"/>
            <a:ext cx="7842826" cy="1939207"/>
            <a:chOff x="4033795" y="2058322"/>
            <a:chExt cx="3738570" cy="1939204"/>
          </a:xfrm>
        </p:grpSpPr>
        <p:grpSp>
          <p:nvGrpSpPr>
            <p:cNvPr id="32" name="Group 29">
              <a:extLst>
                <a:ext uri="{FF2B5EF4-FFF2-40B4-BE49-F238E27FC236}">
                  <a16:creationId xmlns:a16="http://schemas.microsoft.com/office/drawing/2014/main" id="{6FBB67D9-8AD5-C351-E8CB-05197F210444}"/>
                </a:ext>
              </a:extLst>
            </p:cNvPr>
            <p:cNvGrpSpPr/>
            <p:nvPr/>
          </p:nvGrpSpPr>
          <p:grpSpPr>
            <a:xfrm>
              <a:off x="4399439" y="2194033"/>
              <a:ext cx="3372926" cy="1803493"/>
              <a:chOff x="799114" y="2060577"/>
              <a:chExt cx="1860430" cy="1803493"/>
            </a:xfrm>
          </p:grpSpPr>
          <p:sp>
            <p:nvSpPr>
              <p:cNvPr id="34" name="Text Placeholder 3">
                <a:extLst>
                  <a:ext uri="{FF2B5EF4-FFF2-40B4-BE49-F238E27FC236}">
                    <a16:creationId xmlns:a16="http://schemas.microsoft.com/office/drawing/2014/main" id="{151ADF1A-B5F0-6701-B491-1C9916269602}"/>
                  </a:ext>
                </a:extLst>
              </p:cNvPr>
              <p:cNvSpPr txBox="1">
                <a:spLocks/>
              </p:cNvSpPr>
              <p:nvPr/>
            </p:nvSpPr>
            <p:spPr>
              <a:xfrm>
                <a:off x="799114" y="2060577"/>
                <a:ext cx="404618"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安全性方面优势和不足</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35" name="Text Placeholder 3">
                <a:extLst>
                  <a:ext uri="{FF2B5EF4-FFF2-40B4-BE49-F238E27FC236}">
                    <a16:creationId xmlns:a16="http://schemas.microsoft.com/office/drawing/2014/main" id="{C5B274F1-BD5A-C8EF-117A-707D62B031F0}"/>
                  </a:ext>
                </a:extLst>
              </p:cNvPr>
              <p:cNvSpPr txBox="1">
                <a:spLocks/>
              </p:cNvSpPr>
              <p:nvPr/>
            </p:nvSpPr>
            <p:spPr>
              <a:xfrm>
                <a:off x="799114" y="2294414"/>
                <a:ext cx="1860430" cy="1569656"/>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171450" indent="-171450" algn="just" defTabSz="914309">
                  <a:spcBef>
                    <a:spcPct val="20000"/>
                  </a:spcBef>
                  <a:buFont typeface="Arial" panose="020B0604020202020204" pitchFamily="34" charset="0"/>
                  <a:buChar char="•"/>
                  <a:defRPr/>
                </a:pPr>
                <a:r>
                  <a:rPr lang="zh-CN" altLang="en-US" sz="1000" dirty="0">
                    <a:solidFill>
                      <a:schemeClr val="tx1"/>
                    </a:solidFill>
                    <a:latin typeface="微软雅黑" panose="020B0503020204020204" pitchFamily="34" charset="-122"/>
                    <a:ea typeface="微软雅黑" panose="020B0503020204020204" pitchFamily="34" charset="-122"/>
                  </a:rPr>
                  <a:t>信达生物作为该产品的上市许可持有人，按照法规的要求，持续监测和收集产品上市后的安全性数据。截至</a:t>
                </a:r>
                <a:r>
                  <a:rPr lang="en-US" altLang="zh-CN" sz="1000" dirty="0">
                    <a:solidFill>
                      <a:schemeClr val="tx1"/>
                    </a:solidFill>
                    <a:latin typeface="微软雅黑" panose="020B0503020204020204" pitchFamily="34" charset="-122"/>
                    <a:ea typeface="微软雅黑" panose="020B0503020204020204" pitchFamily="34" charset="-122"/>
                  </a:rPr>
                  <a:t>2022</a:t>
                </a:r>
                <a:r>
                  <a:rPr lang="zh-CN" altLang="en-US" sz="1000" dirty="0">
                    <a:solidFill>
                      <a:schemeClr val="tx1"/>
                    </a:solidFill>
                    <a:latin typeface="微软雅黑" panose="020B0503020204020204" pitchFamily="34" charset="-122"/>
                    <a:ea typeface="微软雅黑" panose="020B0503020204020204" pitchFamily="34" charset="-122"/>
                  </a:rPr>
                  <a:t>年</a:t>
                </a:r>
                <a:r>
                  <a:rPr lang="en-US" altLang="zh-CN" sz="1000" dirty="0">
                    <a:solidFill>
                      <a:schemeClr val="tx1"/>
                    </a:solidFill>
                    <a:latin typeface="微软雅黑" panose="020B0503020204020204" pitchFamily="34" charset="-122"/>
                    <a:ea typeface="微软雅黑" panose="020B0503020204020204" pitchFamily="34" charset="-122"/>
                  </a:rPr>
                  <a:t>03</a:t>
                </a:r>
                <a:r>
                  <a:rPr lang="zh-CN" altLang="en-US" sz="1000" dirty="0">
                    <a:solidFill>
                      <a:schemeClr val="tx1"/>
                    </a:solidFill>
                    <a:latin typeface="微软雅黑" panose="020B0503020204020204" pitchFamily="34" charset="-122"/>
                    <a:ea typeface="微软雅黑" panose="020B0503020204020204" pitchFamily="34" charset="-122"/>
                  </a:rPr>
                  <a:t>月</a:t>
                </a:r>
                <a:r>
                  <a:rPr lang="en-US" altLang="zh-CN" sz="1000" dirty="0">
                    <a:solidFill>
                      <a:schemeClr val="tx1"/>
                    </a:solidFill>
                    <a:latin typeface="微软雅黑" panose="020B0503020204020204" pitchFamily="34" charset="-122"/>
                    <a:ea typeface="微软雅黑" panose="020B0503020204020204" pitchFamily="34" charset="-122"/>
                  </a:rPr>
                  <a:t>31</a:t>
                </a:r>
                <a:r>
                  <a:rPr lang="zh-CN" altLang="en-US" sz="1000" dirty="0">
                    <a:solidFill>
                      <a:schemeClr val="tx1"/>
                    </a:solidFill>
                    <a:latin typeface="微软雅黑" panose="020B0503020204020204" pitchFamily="34" charset="-122"/>
                    <a:ea typeface="微软雅黑" panose="020B0503020204020204" pitchFamily="34" charset="-122"/>
                  </a:rPr>
                  <a:t>日，共收到</a:t>
                </a:r>
                <a:r>
                  <a:rPr lang="en-US" altLang="zh-CN" sz="1000" dirty="0">
                    <a:solidFill>
                      <a:schemeClr val="tx1"/>
                    </a:solidFill>
                    <a:latin typeface="微软雅黑" panose="020B0503020204020204" pitchFamily="34" charset="-122"/>
                    <a:ea typeface="微软雅黑" panose="020B0503020204020204" pitchFamily="34" charset="-122"/>
                  </a:rPr>
                  <a:t>40</a:t>
                </a:r>
                <a:r>
                  <a:rPr lang="zh-CN" altLang="en-US" sz="1000" dirty="0">
                    <a:solidFill>
                      <a:schemeClr val="tx1"/>
                    </a:solidFill>
                    <a:latin typeface="微软雅黑" panose="020B0503020204020204" pitchFamily="34" charset="-122"/>
                    <a:ea typeface="微软雅黑" panose="020B0503020204020204" pitchFamily="34" charset="-122"/>
                  </a:rPr>
                  <a:t>份该产品上市后自发不良反应报告。其中</a:t>
                </a:r>
                <a:r>
                  <a:rPr lang="en-US" altLang="zh-CN" sz="1000" dirty="0">
                    <a:solidFill>
                      <a:schemeClr val="tx1"/>
                    </a:solidFill>
                    <a:latin typeface="微软雅黑" panose="020B0503020204020204" pitchFamily="34" charset="-122"/>
                    <a:ea typeface="微软雅黑" panose="020B0503020204020204" pitchFamily="34" charset="-122"/>
                  </a:rPr>
                  <a:t>11</a:t>
                </a:r>
                <a:r>
                  <a:rPr lang="zh-CN" altLang="en-US" sz="1000" dirty="0">
                    <a:solidFill>
                      <a:schemeClr val="tx1"/>
                    </a:solidFill>
                    <a:latin typeface="微软雅黑" panose="020B0503020204020204" pitchFamily="34" charset="-122"/>
                    <a:ea typeface="微软雅黑" panose="020B0503020204020204" pitchFamily="34" charset="-122"/>
                  </a:rPr>
                  <a:t>份报告是严重的不良反应报告，无结局为死亡的不良反应报告。对于上述收集到不良反应报告中不良事件术语按照</a:t>
                </a:r>
                <a:r>
                  <a:rPr lang="en-US" altLang="zh-CN" sz="1000" dirty="0" err="1">
                    <a:solidFill>
                      <a:schemeClr val="tx1"/>
                    </a:solidFill>
                    <a:latin typeface="微软雅黑" panose="020B0503020204020204" pitchFamily="34" charset="-122"/>
                    <a:ea typeface="微软雅黑" panose="020B0503020204020204" pitchFamily="34" charset="-122"/>
                  </a:rPr>
                  <a:t>MedDRA</a:t>
                </a:r>
                <a:r>
                  <a:rPr lang="zh-CN" altLang="en-US" sz="1000" dirty="0">
                    <a:solidFill>
                      <a:schemeClr val="tx1"/>
                    </a:solidFill>
                    <a:latin typeface="微软雅黑" panose="020B0503020204020204" pitchFamily="34" charset="-122"/>
                    <a:ea typeface="微软雅黑" panose="020B0503020204020204" pitchFamily="34" charset="-122"/>
                  </a:rPr>
                  <a:t>医学词典进行编码并进行汇总。截至本次数据截止期，累积报告数量前</a:t>
                </a:r>
                <a:r>
                  <a:rPr lang="en-US" altLang="zh-CN" sz="1000" dirty="0">
                    <a:solidFill>
                      <a:schemeClr val="tx1"/>
                    </a:solidFill>
                    <a:latin typeface="微软雅黑" panose="020B0503020204020204" pitchFamily="34" charset="-122"/>
                    <a:ea typeface="微软雅黑" panose="020B0503020204020204" pitchFamily="34" charset="-122"/>
                  </a:rPr>
                  <a:t>5</a:t>
                </a:r>
                <a:r>
                  <a:rPr lang="zh-CN" altLang="en-US" sz="1000" dirty="0">
                    <a:solidFill>
                      <a:schemeClr val="tx1"/>
                    </a:solidFill>
                    <a:latin typeface="微软雅黑" panose="020B0503020204020204" pitchFamily="34" charset="-122"/>
                    <a:ea typeface="微软雅黑" panose="020B0503020204020204" pitchFamily="34" charset="-122"/>
                  </a:rPr>
                  <a:t>位的系统器官分类（</a:t>
                </a:r>
                <a:r>
                  <a:rPr lang="en-US" altLang="zh-CN" sz="1000" dirty="0">
                    <a:solidFill>
                      <a:schemeClr val="tx1"/>
                    </a:solidFill>
                    <a:latin typeface="微软雅黑" panose="020B0503020204020204" pitchFamily="34" charset="-122"/>
                    <a:ea typeface="微软雅黑" panose="020B0503020204020204" pitchFamily="34" charset="-122"/>
                  </a:rPr>
                  <a:t>SOC</a:t>
                </a:r>
                <a:r>
                  <a:rPr lang="zh-CN" altLang="en-US" sz="1000" dirty="0">
                    <a:solidFill>
                      <a:schemeClr val="tx1"/>
                    </a:solidFill>
                    <a:latin typeface="微软雅黑" panose="020B0503020204020204" pitchFamily="34" charset="-122"/>
                    <a:ea typeface="微软雅黑" panose="020B0503020204020204" pitchFamily="34" charset="-122"/>
                  </a:rPr>
                  <a:t>）依次为：全身性疾病及给药部位各种反应（</a:t>
                </a:r>
                <a:r>
                  <a:rPr lang="en-US" altLang="zh-CN" sz="1000" dirty="0">
                    <a:solidFill>
                      <a:schemeClr val="tx1"/>
                    </a:solidFill>
                    <a:latin typeface="微软雅黑" panose="020B0503020204020204" pitchFamily="34" charset="-122"/>
                    <a:ea typeface="微软雅黑" panose="020B0503020204020204" pitchFamily="34" charset="-122"/>
                  </a:rPr>
                  <a:t>17</a:t>
                </a:r>
                <a:r>
                  <a:rPr lang="zh-CN" altLang="en-US" sz="1000" dirty="0">
                    <a:solidFill>
                      <a:schemeClr val="tx1"/>
                    </a:solidFill>
                    <a:latin typeface="微软雅黑" panose="020B0503020204020204" pitchFamily="34" charset="-122"/>
                    <a:ea typeface="微软雅黑" panose="020B0503020204020204" pitchFamily="34" charset="-122"/>
                  </a:rPr>
                  <a:t>例），皮肤及皮下组织类疾病（</a:t>
                </a:r>
                <a:r>
                  <a:rPr lang="en-US" altLang="zh-CN" sz="1000" dirty="0">
                    <a:solidFill>
                      <a:schemeClr val="tx1"/>
                    </a:solidFill>
                    <a:latin typeface="微软雅黑" panose="020B0503020204020204" pitchFamily="34" charset="-122"/>
                    <a:ea typeface="微软雅黑" panose="020B0503020204020204" pitchFamily="34" charset="-122"/>
                  </a:rPr>
                  <a:t>12</a:t>
                </a:r>
                <a:r>
                  <a:rPr lang="zh-CN" altLang="en-US" sz="1000" dirty="0">
                    <a:solidFill>
                      <a:schemeClr val="tx1"/>
                    </a:solidFill>
                    <a:latin typeface="微软雅黑" panose="020B0503020204020204" pitchFamily="34" charset="-122"/>
                    <a:ea typeface="微软雅黑" panose="020B0503020204020204" pitchFamily="34" charset="-122"/>
                  </a:rPr>
                  <a:t>例），感染及侵染类疾病（</a:t>
                </a:r>
                <a:r>
                  <a:rPr lang="en-US" altLang="zh-CN" sz="1000" dirty="0">
                    <a:solidFill>
                      <a:schemeClr val="tx1"/>
                    </a:solidFill>
                    <a:latin typeface="微软雅黑" panose="020B0503020204020204" pitchFamily="34" charset="-122"/>
                    <a:ea typeface="微软雅黑" panose="020B0503020204020204" pitchFamily="34" charset="-122"/>
                  </a:rPr>
                  <a:t>8</a:t>
                </a:r>
                <a:r>
                  <a:rPr lang="zh-CN" altLang="en-US" sz="1000" dirty="0">
                    <a:solidFill>
                      <a:schemeClr val="tx1"/>
                    </a:solidFill>
                    <a:latin typeface="微软雅黑" panose="020B0503020204020204" pitchFamily="34" charset="-122"/>
                    <a:ea typeface="微软雅黑" panose="020B0503020204020204" pitchFamily="34" charset="-122"/>
                  </a:rPr>
                  <a:t>例），各类检查（</a:t>
                </a:r>
                <a:r>
                  <a:rPr lang="en-US" altLang="zh-CN" sz="1000" dirty="0">
                    <a:solidFill>
                      <a:schemeClr val="tx1"/>
                    </a:solidFill>
                    <a:latin typeface="微软雅黑" panose="020B0503020204020204" pitchFamily="34" charset="-122"/>
                    <a:ea typeface="微软雅黑" panose="020B0503020204020204" pitchFamily="34" charset="-122"/>
                  </a:rPr>
                  <a:t>4</a:t>
                </a:r>
                <a:r>
                  <a:rPr lang="zh-CN" altLang="en-US" sz="1000" dirty="0">
                    <a:solidFill>
                      <a:schemeClr val="tx1"/>
                    </a:solidFill>
                    <a:latin typeface="微软雅黑" panose="020B0503020204020204" pitchFamily="34" charset="-122"/>
                    <a:ea typeface="微软雅黑" panose="020B0503020204020204" pitchFamily="34" charset="-122"/>
                  </a:rPr>
                  <a:t>例），各类神经系统疾病（</a:t>
                </a:r>
                <a:r>
                  <a:rPr lang="en-US" altLang="zh-CN" sz="1000" dirty="0">
                    <a:solidFill>
                      <a:schemeClr val="tx1"/>
                    </a:solidFill>
                    <a:latin typeface="微软雅黑" panose="020B0503020204020204" pitchFamily="34" charset="-122"/>
                    <a:ea typeface="微软雅黑" panose="020B0503020204020204" pitchFamily="34" charset="-122"/>
                  </a:rPr>
                  <a:t>4</a:t>
                </a:r>
                <a:r>
                  <a:rPr lang="zh-CN" altLang="en-US" sz="1000" dirty="0">
                    <a:solidFill>
                      <a:schemeClr val="tx1"/>
                    </a:solidFill>
                    <a:latin typeface="微软雅黑" panose="020B0503020204020204" pitchFamily="34" charset="-122"/>
                    <a:ea typeface="微软雅黑" panose="020B0503020204020204" pitchFamily="34" charset="-122"/>
                  </a:rPr>
                  <a:t>例）。其中报告数量前</a:t>
                </a:r>
                <a:r>
                  <a:rPr lang="en-US" altLang="zh-CN" sz="1000" dirty="0">
                    <a:solidFill>
                      <a:schemeClr val="tx1"/>
                    </a:solidFill>
                    <a:latin typeface="微软雅黑" panose="020B0503020204020204" pitchFamily="34" charset="-122"/>
                    <a:ea typeface="微软雅黑" panose="020B0503020204020204" pitchFamily="34" charset="-122"/>
                  </a:rPr>
                  <a:t>10</a:t>
                </a:r>
                <a:r>
                  <a:rPr lang="zh-CN" altLang="en-US" sz="1000" dirty="0">
                    <a:solidFill>
                      <a:schemeClr val="tx1"/>
                    </a:solidFill>
                    <a:latin typeface="微软雅黑" panose="020B0503020204020204" pitchFamily="34" charset="-122"/>
                    <a:ea typeface="微软雅黑" panose="020B0503020204020204" pitchFamily="34" charset="-122"/>
                  </a:rPr>
                  <a:t>位的首选报告术语（</a:t>
                </a:r>
                <a:r>
                  <a:rPr lang="en-US" altLang="zh-CN" sz="1000" dirty="0">
                    <a:solidFill>
                      <a:schemeClr val="tx1"/>
                    </a:solidFill>
                    <a:latin typeface="微软雅黑" panose="020B0503020204020204" pitchFamily="34" charset="-122"/>
                    <a:ea typeface="微软雅黑" panose="020B0503020204020204" pitchFamily="34" charset="-122"/>
                  </a:rPr>
                  <a:t>Preferred Term, PT</a:t>
                </a:r>
                <a:r>
                  <a:rPr lang="zh-CN" altLang="en-US" sz="1000" dirty="0">
                    <a:solidFill>
                      <a:schemeClr val="tx1"/>
                    </a:solidFill>
                    <a:latin typeface="微软雅黑" panose="020B0503020204020204" pitchFamily="34" charset="-122"/>
                    <a:ea typeface="微软雅黑" panose="020B0503020204020204" pitchFamily="34" charset="-122"/>
                  </a:rPr>
                  <a:t>）依次为：发热（</a:t>
                </a:r>
                <a:r>
                  <a:rPr lang="en-US" altLang="zh-CN" sz="1000" dirty="0">
                    <a:solidFill>
                      <a:schemeClr val="tx1"/>
                    </a:solidFill>
                    <a:latin typeface="微软雅黑" panose="020B0503020204020204" pitchFamily="34" charset="-122"/>
                    <a:ea typeface="微软雅黑" panose="020B0503020204020204" pitchFamily="34" charset="-122"/>
                  </a:rPr>
                  <a:t>3</a:t>
                </a:r>
                <a:r>
                  <a:rPr lang="zh-CN" altLang="en-US" sz="1000" dirty="0">
                    <a:solidFill>
                      <a:schemeClr val="tx1"/>
                    </a:solidFill>
                    <a:latin typeface="微软雅黑" panose="020B0503020204020204" pitchFamily="34" charset="-122"/>
                    <a:ea typeface="微软雅黑" panose="020B0503020204020204" pitchFamily="34" charset="-122"/>
                  </a:rPr>
                  <a:t>例），超敏反应（</a:t>
                </a:r>
                <a:r>
                  <a:rPr lang="en-US" altLang="zh-CN" sz="1000" dirty="0">
                    <a:solidFill>
                      <a:schemeClr val="tx1"/>
                    </a:solidFill>
                    <a:latin typeface="微软雅黑" panose="020B0503020204020204" pitchFamily="34" charset="-122"/>
                    <a:ea typeface="微软雅黑" panose="020B0503020204020204" pitchFamily="34" charset="-122"/>
                  </a:rPr>
                  <a:t>2</a:t>
                </a:r>
                <a:r>
                  <a:rPr lang="zh-CN" altLang="en-US" sz="1000" dirty="0">
                    <a:solidFill>
                      <a:schemeClr val="tx1"/>
                    </a:solidFill>
                    <a:latin typeface="微软雅黑" panose="020B0503020204020204" pitchFamily="34" charset="-122"/>
                    <a:ea typeface="微软雅黑" panose="020B0503020204020204" pitchFamily="34" charset="-122"/>
                  </a:rPr>
                  <a:t>例），肺结核（</a:t>
                </a:r>
                <a:r>
                  <a:rPr lang="en-US" altLang="zh-CN" sz="1000" dirty="0">
                    <a:solidFill>
                      <a:schemeClr val="tx1"/>
                    </a:solidFill>
                    <a:latin typeface="微软雅黑" panose="020B0503020204020204" pitchFamily="34" charset="-122"/>
                    <a:ea typeface="微软雅黑" panose="020B0503020204020204" pitchFamily="34" charset="-122"/>
                  </a:rPr>
                  <a:t>2</a:t>
                </a:r>
                <a:r>
                  <a:rPr lang="zh-CN" altLang="en-US" sz="1000" dirty="0">
                    <a:solidFill>
                      <a:schemeClr val="tx1"/>
                    </a:solidFill>
                    <a:latin typeface="微软雅黑" panose="020B0503020204020204" pitchFamily="34" charset="-122"/>
                    <a:ea typeface="微软雅黑" panose="020B0503020204020204" pitchFamily="34" charset="-122"/>
                  </a:rPr>
                  <a:t>例），红斑性发疹（</a:t>
                </a:r>
                <a:r>
                  <a:rPr lang="en-US" altLang="zh-CN" sz="1000" dirty="0">
                    <a:solidFill>
                      <a:schemeClr val="tx1"/>
                    </a:solidFill>
                    <a:latin typeface="微软雅黑" panose="020B0503020204020204" pitchFamily="34" charset="-122"/>
                    <a:ea typeface="微软雅黑" panose="020B0503020204020204" pitchFamily="34" charset="-122"/>
                  </a:rPr>
                  <a:t>2</a:t>
                </a:r>
                <a:r>
                  <a:rPr lang="zh-CN" altLang="en-US" sz="1000" dirty="0">
                    <a:solidFill>
                      <a:schemeClr val="tx1"/>
                    </a:solidFill>
                    <a:latin typeface="微软雅黑" panose="020B0503020204020204" pitchFamily="34" charset="-122"/>
                    <a:ea typeface="微软雅黑" panose="020B0503020204020204" pitchFamily="34" charset="-122"/>
                  </a:rPr>
                  <a:t>例），结核性胸膜炎（</a:t>
                </a:r>
                <a:r>
                  <a:rPr lang="en-US" altLang="zh-CN" sz="1000" dirty="0">
                    <a:solidFill>
                      <a:schemeClr val="tx1"/>
                    </a:solidFill>
                    <a:latin typeface="微软雅黑" panose="020B0503020204020204" pitchFamily="34" charset="-122"/>
                    <a:ea typeface="微软雅黑" panose="020B0503020204020204" pitchFamily="34" charset="-122"/>
                  </a:rPr>
                  <a:t>2</a:t>
                </a:r>
                <a:r>
                  <a:rPr lang="zh-CN" altLang="en-US" sz="1000" dirty="0">
                    <a:solidFill>
                      <a:schemeClr val="tx1"/>
                    </a:solidFill>
                    <a:latin typeface="微软雅黑" panose="020B0503020204020204" pitchFamily="34" charset="-122"/>
                    <a:ea typeface="微软雅黑" panose="020B0503020204020204" pitchFamily="34" charset="-122"/>
                  </a:rPr>
                  <a:t>例），呕吐（</a:t>
                </a:r>
                <a:r>
                  <a:rPr lang="en-US" altLang="zh-CN" sz="1000" dirty="0">
                    <a:solidFill>
                      <a:schemeClr val="tx1"/>
                    </a:solidFill>
                    <a:latin typeface="微软雅黑" panose="020B0503020204020204" pitchFamily="34" charset="-122"/>
                    <a:ea typeface="微软雅黑" panose="020B0503020204020204" pitchFamily="34" charset="-122"/>
                  </a:rPr>
                  <a:t>2</a:t>
                </a:r>
                <a:r>
                  <a:rPr lang="zh-CN" altLang="en-US" sz="1000" dirty="0">
                    <a:solidFill>
                      <a:schemeClr val="tx1"/>
                    </a:solidFill>
                    <a:latin typeface="微软雅黑" panose="020B0503020204020204" pitchFamily="34" charset="-122"/>
                    <a:ea typeface="微软雅黑" panose="020B0503020204020204" pitchFamily="34" charset="-122"/>
                  </a:rPr>
                  <a:t>例），瘙痒（</a:t>
                </a:r>
                <a:r>
                  <a:rPr lang="en-US" altLang="zh-CN" sz="1000" dirty="0">
                    <a:solidFill>
                      <a:schemeClr val="tx1"/>
                    </a:solidFill>
                    <a:latin typeface="微软雅黑" panose="020B0503020204020204" pitchFamily="34" charset="-122"/>
                    <a:ea typeface="微软雅黑" panose="020B0503020204020204" pitchFamily="34" charset="-122"/>
                  </a:rPr>
                  <a:t>2</a:t>
                </a:r>
                <a:r>
                  <a:rPr lang="zh-CN" altLang="en-US" sz="1000" dirty="0">
                    <a:solidFill>
                      <a:schemeClr val="tx1"/>
                    </a:solidFill>
                    <a:latin typeface="微软雅黑" panose="020B0503020204020204" pitchFamily="34" charset="-122"/>
                    <a:ea typeface="微软雅黑" panose="020B0503020204020204" pitchFamily="34" charset="-122"/>
                  </a:rPr>
                  <a:t>例），头痛（</a:t>
                </a:r>
                <a:r>
                  <a:rPr lang="en-US" altLang="zh-CN" sz="1000" dirty="0">
                    <a:solidFill>
                      <a:schemeClr val="tx1"/>
                    </a:solidFill>
                    <a:latin typeface="微软雅黑" panose="020B0503020204020204" pitchFamily="34" charset="-122"/>
                    <a:ea typeface="微软雅黑" panose="020B0503020204020204" pitchFamily="34" charset="-122"/>
                  </a:rPr>
                  <a:t>2</a:t>
                </a:r>
                <a:r>
                  <a:rPr lang="zh-CN" altLang="en-US" sz="1000" dirty="0">
                    <a:solidFill>
                      <a:schemeClr val="tx1"/>
                    </a:solidFill>
                    <a:latin typeface="微软雅黑" panose="020B0503020204020204" pitchFamily="34" charset="-122"/>
                    <a:ea typeface="微软雅黑" panose="020B0503020204020204" pitchFamily="34" charset="-122"/>
                  </a:rPr>
                  <a:t>例），药物无效（</a:t>
                </a:r>
                <a:r>
                  <a:rPr lang="en-US" altLang="zh-CN" sz="1000" dirty="0">
                    <a:solidFill>
                      <a:schemeClr val="tx1"/>
                    </a:solidFill>
                    <a:latin typeface="微软雅黑" panose="020B0503020204020204" pitchFamily="34" charset="-122"/>
                    <a:ea typeface="微软雅黑" panose="020B0503020204020204" pitchFamily="34" charset="-122"/>
                  </a:rPr>
                  <a:t>2</a:t>
                </a:r>
                <a:r>
                  <a:rPr lang="zh-CN" altLang="en-US" sz="1000" dirty="0">
                    <a:solidFill>
                      <a:schemeClr val="tx1"/>
                    </a:solidFill>
                    <a:latin typeface="微软雅黑" panose="020B0503020204020204" pitchFamily="34" charset="-122"/>
                    <a:ea typeface="微软雅黑" panose="020B0503020204020204" pitchFamily="34" charset="-122"/>
                  </a:rPr>
                  <a:t>例），药效不及预期（</a:t>
                </a:r>
                <a:r>
                  <a:rPr lang="en-US" altLang="zh-CN" sz="1000" dirty="0">
                    <a:solidFill>
                      <a:schemeClr val="tx1"/>
                    </a:solidFill>
                    <a:latin typeface="微软雅黑" panose="020B0503020204020204" pitchFamily="34" charset="-122"/>
                    <a:ea typeface="微软雅黑" panose="020B0503020204020204" pitchFamily="34" charset="-122"/>
                  </a:rPr>
                  <a:t>2</a:t>
                </a:r>
                <a:r>
                  <a:rPr lang="zh-CN" altLang="en-US" sz="1000" dirty="0">
                    <a:solidFill>
                      <a:schemeClr val="tx1"/>
                    </a:solidFill>
                    <a:latin typeface="微软雅黑" panose="020B0503020204020204" pitchFamily="34" charset="-122"/>
                    <a:ea typeface="微软雅黑" panose="020B0503020204020204" pitchFamily="34" charset="-122"/>
                  </a:rPr>
                  <a:t>例），银屑病（</a:t>
                </a:r>
                <a:r>
                  <a:rPr lang="en-US" altLang="zh-CN" sz="1000" dirty="0">
                    <a:solidFill>
                      <a:schemeClr val="tx1"/>
                    </a:solidFill>
                    <a:latin typeface="微软雅黑" panose="020B0503020204020204" pitchFamily="34" charset="-122"/>
                    <a:ea typeface="微软雅黑" panose="020B0503020204020204" pitchFamily="34" charset="-122"/>
                  </a:rPr>
                  <a:t>2</a:t>
                </a:r>
                <a:r>
                  <a:rPr lang="zh-CN" altLang="en-US" sz="1000" dirty="0">
                    <a:solidFill>
                      <a:schemeClr val="tx1"/>
                    </a:solidFill>
                    <a:latin typeface="微软雅黑" panose="020B0503020204020204" pitchFamily="34" charset="-122"/>
                    <a:ea typeface="微软雅黑" panose="020B0503020204020204" pitchFamily="34" charset="-122"/>
                  </a:rPr>
                  <a:t>例），注射部位红斑（</a:t>
                </a:r>
                <a:r>
                  <a:rPr lang="en-US" altLang="zh-CN" sz="1000" dirty="0">
                    <a:solidFill>
                      <a:schemeClr val="tx1"/>
                    </a:solidFill>
                    <a:latin typeface="微软雅黑" panose="020B0503020204020204" pitchFamily="34" charset="-122"/>
                    <a:ea typeface="微软雅黑" panose="020B0503020204020204" pitchFamily="34" charset="-122"/>
                  </a:rPr>
                  <a:t>2</a:t>
                </a:r>
                <a:r>
                  <a:rPr lang="zh-CN" altLang="en-US" sz="1000" dirty="0">
                    <a:solidFill>
                      <a:schemeClr val="tx1"/>
                    </a:solidFill>
                    <a:latin typeface="微软雅黑" panose="020B0503020204020204" pitchFamily="34" charset="-122"/>
                    <a:ea typeface="微软雅黑" panose="020B0503020204020204" pitchFamily="34" charset="-122"/>
                  </a:rPr>
                  <a:t>例），注射部位肿胀（</a:t>
                </a:r>
                <a:r>
                  <a:rPr lang="en-US" altLang="zh-CN" sz="1000" dirty="0">
                    <a:solidFill>
                      <a:schemeClr val="tx1"/>
                    </a:solidFill>
                    <a:latin typeface="微软雅黑" panose="020B0503020204020204" pitchFamily="34" charset="-122"/>
                    <a:ea typeface="微软雅黑" panose="020B0503020204020204" pitchFamily="34" charset="-122"/>
                  </a:rPr>
                  <a:t>2</a:t>
                </a:r>
                <a:r>
                  <a:rPr lang="zh-CN" altLang="en-US" sz="1000" dirty="0">
                    <a:solidFill>
                      <a:schemeClr val="tx1"/>
                    </a:solidFill>
                    <a:latin typeface="微软雅黑" panose="020B0503020204020204" pitchFamily="34" charset="-122"/>
                    <a:ea typeface="微软雅黑" panose="020B0503020204020204" pitchFamily="34" charset="-122"/>
                  </a:rPr>
                  <a:t>例）。</a:t>
                </a:r>
              </a:p>
              <a:p>
                <a:pPr marL="171450" indent="-171450" algn="just" defTabSz="914309">
                  <a:spcBef>
                    <a:spcPct val="20000"/>
                  </a:spcBef>
                  <a:buFont typeface="Arial" panose="020B0604020202020204" pitchFamily="34" charset="0"/>
                  <a:buChar char="•"/>
                  <a:defRPr/>
                </a:pPr>
                <a:r>
                  <a:rPr lang="zh-CN" altLang="en-US" sz="1000" dirty="0">
                    <a:solidFill>
                      <a:schemeClr val="tx1"/>
                    </a:solidFill>
                    <a:latin typeface="微软雅黑" panose="020B0503020204020204" pitchFamily="34" charset="-122"/>
                    <a:ea typeface="微软雅黑" panose="020B0503020204020204" pitchFamily="34" charset="-122"/>
                  </a:rPr>
                  <a:t>信达生物对于收到的安全性报告会进行及时的分析和评估，必要时及时的更新药品说明书，或者是采取其它措施，以保证用药患者的安全性。</a:t>
                </a:r>
              </a:p>
            </p:txBody>
          </p:sp>
        </p:grpSp>
        <p:sp>
          <p:nvSpPr>
            <p:cNvPr id="33" name="Rectangle 81">
              <a:extLst>
                <a:ext uri="{FF2B5EF4-FFF2-40B4-BE49-F238E27FC236}">
                  <a16:creationId xmlns:a16="http://schemas.microsoft.com/office/drawing/2014/main" id="{8FF7A280-2076-3DAC-5095-F2425E752D41}"/>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sp>
        <p:nvSpPr>
          <p:cNvPr id="23" name="文本框 22">
            <a:extLst>
              <a:ext uri="{FF2B5EF4-FFF2-40B4-BE49-F238E27FC236}">
                <a16:creationId xmlns:a16="http://schemas.microsoft.com/office/drawing/2014/main" id="{E1ADE692-A974-06B8-56D2-2137838D6CF0}"/>
              </a:ext>
            </a:extLst>
          </p:cNvPr>
          <p:cNvSpPr txBox="1"/>
          <p:nvPr/>
        </p:nvSpPr>
        <p:spPr>
          <a:xfrm>
            <a:off x="1308113" y="4227934"/>
            <a:ext cx="7835887" cy="400110"/>
          </a:xfrm>
          <a:prstGeom prst="rect">
            <a:avLst/>
          </a:prstGeom>
          <a:noFill/>
        </p:spPr>
        <p:txBody>
          <a:bodyPr wrap="square">
            <a:spAutoFit/>
          </a:bodyPr>
          <a:lstStyle/>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包括但不限于：</a:t>
            </a:r>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该药品在国内外不良反应发生情况；药品说明书收载的安全性信息；与目录内同类药品安全性方面的主要优势和不足。</a:t>
            </a:r>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9" name="文本框 18">
            <a:extLst>
              <a:ext uri="{FF2B5EF4-FFF2-40B4-BE49-F238E27FC236}">
                <a16:creationId xmlns:a16="http://schemas.microsoft.com/office/drawing/2014/main" id="{DBCD39A3-87A1-D304-7910-453892F95C2A}"/>
              </a:ext>
            </a:extLst>
          </p:cNvPr>
          <p:cNvSpPr txBox="1"/>
          <p:nvPr/>
        </p:nvSpPr>
        <p:spPr>
          <a:xfrm>
            <a:off x="5926902" y="4776929"/>
            <a:ext cx="3385308" cy="246221"/>
          </a:xfrm>
          <a:prstGeom prst="rect">
            <a:avLst/>
          </a:prstGeom>
          <a:noFill/>
        </p:spPr>
        <p:txBody>
          <a:bodyPr wrap="square" rtlCol="0">
            <a:spAutoFit/>
          </a:bodyPr>
          <a:lstStyle>
            <a:defPPr>
              <a:defRPr lang="zh-CN"/>
            </a:defPPr>
            <a:lvl1pPr algn="ctr">
              <a:defRPr sz="1000" b="1">
                <a:solidFill>
                  <a:srgbClr val="0070C0"/>
                </a:solidFill>
                <a:latin typeface="微软雅黑" panose="020B0503020204020204" pitchFamily="34" charset="-122"/>
                <a:ea typeface="微软雅黑" panose="020B0503020204020204" pitchFamily="34" charset="-122"/>
              </a:defRPr>
            </a:lvl1pPr>
          </a:lstStyle>
          <a:p>
            <a:r>
              <a:rPr lang="zh-CN" altLang="en-US" dirty="0"/>
              <a:t>信达生物制药（苏州）有限公司 </a:t>
            </a:r>
            <a:r>
              <a:rPr lang="en-US" altLang="zh-CN" dirty="0"/>
              <a:t>| </a:t>
            </a:r>
            <a:r>
              <a:rPr lang="zh-CN" altLang="en-US" dirty="0" smtClean="0"/>
              <a:t>阿达木单</a:t>
            </a:r>
            <a:r>
              <a:rPr lang="zh-CN" altLang="en-US" dirty="0"/>
              <a:t>抗</a:t>
            </a:r>
          </a:p>
        </p:txBody>
      </p:sp>
    </p:spTree>
    <p:extLst>
      <p:ext uri="{BB962C8B-B14F-4D97-AF65-F5344CB8AC3E}">
        <p14:creationId xmlns:p14="http://schemas.microsoft.com/office/powerpoint/2010/main" val="82773051"/>
      </p:ext>
    </p:extLst>
  </p:cSld>
  <p:clrMapOvr>
    <a:masterClrMapping/>
  </p:clrMapOvr>
  <mc:AlternateContent xmlns:mc="http://schemas.openxmlformats.org/markup-compatibility/2006" xmlns:p14="http://schemas.microsoft.com/office/powerpoint/2010/main">
    <mc:Choice Requires="p14">
      <p:transition p14:dur="0" advClick="0" advTm="0"/>
    </mc:Choice>
    <mc:Fallback xmlns="">
      <p:transition advClick="0" advTm="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88032" y="411510"/>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69" name="Rectangle 54">
            <a:extLst>
              <a:ext uri="{FF2B5EF4-FFF2-40B4-BE49-F238E27FC236}">
                <a16:creationId xmlns:a16="http://schemas.microsoft.com/office/drawing/2014/main" id="{CC586452-7D99-C1FA-3E78-84AB4B3DCB43}"/>
              </a:ext>
            </a:extLst>
          </p:cNvPr>
          <p:cNvSpPr/>
          <p:nvPr/>
        </p:nvSpPr>
        <p:spPr>
          <a:xfrm>
            <a:off x="3347851" y="2285678"/>
            <a:ext cx="64" cy="427040"/>
          </a:xfrm>
          <a:prstGeom prst="rect">
            <a:avLst/>
          </a:prstGeom>
        </p:spPr>
        <p:txBody>
          <a:bodyPr wrap="none" lIns="0" tIns="0" rIns="0" bIns="0">
            <a:spAutoFit/>
          </a:bodyPr>
          <a:lstStyle/>
          <a:p>
            <a:endParaRPr lang="en-US" sz="27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41" name="文本框 40">
            <a:extLst>
              <a:ext uri="{FF2B5EF4-FFF2-40B4-BE49-F238E27FC236}">
                <a16:creationId xmlns:a16="http://schemas.microsoft.com/office/drawing/2014/main" id="{F2D4FCD3-C7EE-364A-E006-11E47ADA7834}"/>
              </a:ext>
            </a:extLst>
          </p:cNvPr>
          <p:cNvSpPr txBox="1"/>
          <p:nvPr/>
        </p:nvSpPr>
        <p:spPr>
          <a:xfrm>
            <a:off x="1979712" y="441524"/>
            <a:ext cx="1854569" cy="400110"/>
          </a:xfrm>
          <a:prstGeom prst="rect">
            <a:avLst/>
          </a:prstGeom>
          <a:noFill/>
        </p:spPr>
        <p:txBody>
          <a:bodyPr wrap="square">
            <a:spAutoFit/>
          </a:bodyPr>
          <a:lstStyle/>
          <a:p>
            <a:pPr algn="ctr"/>
            <a:r>
              <a:rPr lang="zh-CN" altLang="en-US" sz="2000" b="1" dirty="0">
                <a:solidFill>
                  <a:schemeClr val="accent1">
                    <a:lumMod val="50000"/>
                  </a:schemeClr>
                </a:solidFill>
                <a:latin typeface="微软雅黑" panose="020B0503020204020204" pitchFamily="34" charset="-122"/>
                <a:ea typeface="微软雅黑" panose="020B0503020204020204" pitchFamily="34" charset="-122"/>
              </a:rPr>
              <a:t>有效性</a:t>
            </a:r>
          </a:p>
        </p:txBody>
      </p:sp>
      <p:sp>
        <p:nvSpPr>
          <p:cNvPr id="42" name="矩形 41">
            <a:extLst>
              <a:ext uri="{FF2B5EF4-FFF2-40B4-BE49-F238E27FC236}">
                <a16:creationId xmlns:a16="http://schemas.microsoft.com/office/drawing/2014/main" id="{C9D6ED94-CFD7-A6DE-470B-5E616C2A2C42}"/>
              </a:ext>
            </a:extLst>
          </p:cNvPr>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3" name="文本框 42">
            <a:extLst>
              <a:ext uri="{FF2B5EF4-FFF2-40B4-BE49-F238E27FC236}">
                <a16:creationId xmlns:a16="http://schemas.microsoft.com/office/drawing/2014/main" id="{42119E30-A348-58C5-CE21-15496DF7E946}"/>
              </a:ext>
            </a:extLst>
          </p:cNvPr>
          <p:cNvSpPr txBox="1"/>
          <p:nvPr/>
        </p:nvSpPr>
        <p:spPr>
          <a:xfrm>
            <a:off x="432048" y="309594"/>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03</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cxnSp>
        <p:nvCxnSpPr>
          <p:cNvPr id="44" name="Straight Connector 85">
            <a:extLst>
              <a:ext uri="{FF2B5EF4-FFF2-40B4-BE49-F238E27FC236}">
                <a16:creationId xmlns:a16="http://schemas.microsoft.com/office/drawing/2014/main" id="{861F7BC1-5B3E-6DDC-3561-90D96314A129}"/>
              </a:ext>
            </a:extLst>
          </p:cNvPr>
          <p:cNvCxnSpPr>
            <a:cxnSpLocks/>
          </p:cNvCxnSpPr>
          <p:nvPr/>
        </p:nvCxnSpPr>
        <p:spPr>
          <a:xfrm>
            <a:off x="2165425" y="945580"/>
            <a:ext cx="1512168"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11" name="Group 64">
            <a:extLst>
              <a:ext uri="{FF2B5EF4-FFF2-40B4-BE49-F238E27FC236}">
                <a16:creationId xmlns:a16="http://schemas.microsoft.com/office/drawing/2014/main" id="{D948A8FC-AC93-CBDC-9DF2-FD5BC750CF8C}"/>
              </a:ext>
            </a:extLst>
          </p:cNvPr>
          <p:cNvGrpSpPr/>
          <p:nvPr/>
        </p:nvGrpSpPr>
        <p:grpSpPr>
          <a:xfrm>
            <a:off x="475779" y="1362894"/>
            <a:ext cx="7842278" cy="1496888"/>
            <a:chOff x="4033795" y="1853636"/>
            <a:chExt cx="3738309" cy="1496887"/>
          </a:xfrm>
        </p:grpSpPr>
        <p:grpSp>
          <p:nvGrpSpPr>
            <p:cNvPr id="12" name="Group 29">
              <a:extLst>
                <a:ext uri="{FF2B5EF4-FFF2-40B4-BE49-F238E27FC236}">
                  <a16:creationId xmlns:a16="http://schemas.microsoft.com/office/drawing/2014/main" id="{2833AD9A-6441-86E5-B7B4-B3A08476821C}"/>
                </a:ext>
              </a:extLst>
            </p:cNvPr>
            <p:cNvGrpSpPr/>
            <p:nvPr/>
          </p:nvGrpSpPr>
          <p:grpSpPr>
            <a:xfrm>
              <a:off x="4399178" y="1853636"/>
              <a:ext cx="3372926" cy="1496887"/>
              <a:chOff x="798970" y="1720180"/>
              <a:chExt cx="1860430" cy="1496887"/>
            </a:xfrm>
          </p:grpSpPr>
          <p:sp>
            <p:nvSpPr>
              <p:cNvPr id="14" name="Text Placeholder 3">
                <a:extLst>
                  <a:ext uri="{FF2B5EF4-FFF2-40B4-BE49-F238E27FC236}">
                    <a16:creationId xmlns:a16="http://schemas.microsoft.com/office/drawing/2014/main" id="{37F07E93-5BD4-CC30-89DA-DE3EEE8120D3}"/>
                  </a:ext>
                </a:extLst>
              </p:cNvPr>
              <p:cNvSpPr txBox="1">
                <a:spLocks/>
              </p:cNvSpPr>
              <p:nvPr/>
            </p:nvSpPr>
            <p:spPr>
              <a:xfrm>
                <a:off x="798970" y="1720180"/>
                <a:ext cx="566465"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与对照药品疗效方面优势和不足</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15" name="Text Placeholder 3">
                <a:extLst>
                  <a:ext uri="{FF2B5EF4-FFF2-40B4-BE49-F238E27FC236}">
                    <a16:creationId xmlns:a16="http://schemas.microsoft.com/office/drawing/2014/main" id="{DE8B772B-452D-0394-9D37-B7FF713878AE}"/>
                  </a:ext>
                </a:extLst>
              </p:cNvPr>
              <p:cNvSpPr txBox="1">
                <a:spLocks/>
              </p:cNvSpPr>
              <p:nvPr/>
            </p:nvSpPr>
            <p:spPr>
              <a:xfrm>
                <a:off x="798970" y="1985962"/>
                <a:ext cx="1860430" cy="1231105"/>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just" defTabSz="914309">
                  <a:spcBef>
                    <a:spcPts val="600"/>
                  </a:spcBef>
                  <a:defRPr/>
                </a:pPr>
                <a:r>
                  <a:rPr lang="zh-CN" altLang="en-US" sz="1000" dirty="0">
                    <a:solidFill>
                      <a:schemeClr val="tx1"/>
                    </a:solidFill>
                    <a:latin typeface="微软雅黑" panose="020B0503020204020204" pitchFamily="34" charset="-122"/>
                    <a:ea typeface="微软雅黑" panose="020B0503020204020204" pitchFamily="34" charset="-122"/>
                  </a:rPr>
                  <a:t>信达生物研发的阿达木单抗（苏立信</a:t>
                </a:r>
                <a:r>
                  <a:rPr lang="en-US" altLang="zh-CN" sz="1000" baseline="30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）为艾伯维公司生产的阿达木单抗注射液（原研药，修美乐</a:t>
                </a:r>
                <a:r>
                  <a:rPr lang="en-US" altLang="zh-CN" sz="1000" baseline="30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）的生物类似药，有效性与原研药一致。</a:t>
                </a:r>
                <a:endParaRPr lang="en-US" altLang="zh-CN" sz="1000" dirty="0">
                  <a:solidFill>
                    <a:schemeClr val="tx1"/>
                  </a:solidFill>
                  <a:latin typeface="微软雅黑" panose="020B0503020204020204" pitchFamily="34" charset="-122"/>
                  <a:ea typeface="微软雅黑" panose="020B0503020204020204" pitchFamily="34" charset="-122"/>
                </a:endParaRPr>
              </a:p>
              <a:p>
                <a:pPr algn="just" defTabSz="914309">
                  <a:spcBef>
                    <a:spcPts val="600"/>
                  </a:spcBef>
                  <a:defRPr/>
                </a:pPr>
                <a:r>
                  <a:rPr lang="zh-CN" altLang="en-US" sz="1000" dirty="0">
                    <a:solidFill>
                      <a:schemeClr val="tx1"/>
                    </a:solidFill>
                    <a:latin typeface="微软雅黑" panose="020B0503020204020204" pitchFamily="34" charset="-122"/>
                    <a:ea typeface="微软雅黑" panose="020B0503020204020204" pitchFamily="34" charset="-122"/>
                  </a:rPr>
                  <a:t>成人克罗恩病：获批前，安慰剂对照，</a:t>
                </a:r>
                <a:r>
                  <a:rPr lang="en-US" altLang="zh-CN" sz="1000" dirty="0">
                    <a:solidFill>
                      <a:schemeClr val="tx1"/>
                    </a:solidFill>
                    <a:latin typeface="微软雅黑" panose="020B0503020204020204" pitchFamily="34" charset="-122"/>
                    <a:ea typeface="微软雅黑" panose="020B0503020204020204" pitchFamily="34" charset="-122"/>
                  </a:rPr>
                  <a:t> RCT</a:t>
                </a:r>
                <a:r>
                  <a:rPr lang="zh-CN" altLang="en-US" sz="1000" dirty="0">
                    <a:solidFill>
                      <a:schemeClr val="tx1"/>
                    </a:solidFill>
                    <a:latin typeface="微软雅黑" panose="020B0503020204020204" pitchFamily="34" charset="-122"/>
                    <a:ea typeface="微软雅黑" panose="020B0503020204020204" pitchFamily="34" charset="-122"/>
                  </a:rPr>
                  <a:t>随机对照试验，</a:t>
                </a:r>
                <a:r>
                  <a:rPr lang="en-US" altLang="zh-CN" sz="1000" dirty="0">
                    <a:solidFill>
                      <a:schemeClr val="tx1"/>
                    </a:solidFill>
                    <a:latin typeface="微软雅黑" panose="020B0503020204020204" pitchFamily="34" charset="-122"/>
                    <a:ea typeface="微软雅黑" panose="020B0503020204020204" pitchFamily="34" charset="-122"/>
                  </a:rPr>
                  <a:t>4 </a:t>
                </a:r>
                <a:r>
                  <a:rPr lang="zh-CN" altLang="en-US" sz="1000" dirty="0">
                    <a:solidFill>
                      <a:schemeClr val="tx1"/>
                    </a:solidFill>
                    <a:latin typeface="微软雅黑" panose="020B0503020204020204" pitchFamily="34" charset="-122"/>
                    <a:ea typeface="微软雅黑" panose="020B0503020204020204" pitchFamily="34" charset="-122"/>
                  </a:rPr>
                  <a:t>周时，原研治疗组中达到临床缓解（</a:t>
                </a:r>
                <a:r>
                  <a:rPr lang="en-US" altLang="zh-CN" sz="1000" dirty="0">
                    <a:solidFill>
                      <a:schemeClr val="tx1"/>
                    </a:solidFill>
                    <a:latin typeface="微软雅黑" panose="020B0503020204020204" pitchFamily="34" charset="-122"/>
                    <a:ea typeface="微软雅黑" panose="020B0503020204020204" pitchFamily="34" charset="-122"/>
                  </a:rPr>
                  <a:t>CDAI</a:t>
                </a:r>
                <a:r>
                  <a:rPr lang="zh-CN" altLang="en-US" sz="1000" dirty="0">
                    <a:solidFill>
                      <a:schemeClr val="tx1"/>
                    </a:solidFill>
                    <a:latin typeface="微软雅黑" panose="020B0503020204020204" pitchFamily="34" charset="-122"/>
                    <a:ea typeface="微软雅黑" panose="020B0503020204020204" pitchFamily="34" charset="-122"/>
                  </a:rPr>
                  <a:t>＜</a:t>
                </a:r>
                <a:r>
                  <a:rPr lang="en-US" altLang="zh-CN" sz="1000" dirty="0">
                    <a:solidFill>
                      <a:schemeClr val="tx1"/>
                    </a:solidFill>
                    <a:latin typeface="微软雅黑" panose="020B0503020204020204" pitchFamily="34" charset="-122"/>
                    <a:ea typeface="微软雅黑" panose="020B0503020204020204" pitchFamily="34" charset="-122"/>
                  </a:rPr>
                  <a:t>150</a:t>
                </a:r>
                <a:r>
                  <a:rPr lang="zh-CN" altLang="en-US" sz="1000" dirty="0">
                    <a:solidFill>
                      <a:schemeClr val="tx1"/>
                    </a:solidFill>
                    <a:latin typeface="微软雅黑" panose="020B0503020204020204" pitchFamily="34" charset="-122"/>
                    <a:ea typeface="微软雅黑" panose="020B0503020204020204" pitchFamily="34" charset="-122"/>
                  </a:rPr>
                  <a:t>）的受试者比例高于安慰剂组（</a:t>
                </a:r>
                <a:r>
                  <a:rPr lang="en-US" altLang="zh-CN" sz="1000" dirty="0">
                    <a:solidFill>
                      <a:schemeClr val="tx1"/>
                    </a:solidFill>
                    <a:latin typeface="微软雅黑" panose="020B0503020204020204" pitchFamily="34" charset="-122"/>
                    <a:ea typeface="微软雅黑" panose="020B0503020204020204" pitchFamily="34" charset="-122"/>
                  </a:rPr>
                  <a:t>37.3% vs6.8%</a:t>
                </a:r>
                <a:r>
                  <a:rPr lang="zh-CN" altLang="en-US" sz="1000" dirty="0">
                    <a:solidFill>
                      <a:schemeClr val="tx1"/>
                    </a:solidFill>
                    <a:latin typeface="微软雅黑" panose="020B0503020204020204" pitchFamily="34" charset="-122"/>
                    <a:ea typeface="微软雅黑" panose="020B0503020204020204" pitchFamily="34" charset="-122"/>
                  </a:rPr>
                  <a:t>；</a:t>
                </a:r>
                <a:r>
                  <a:rPr lang="en-US" altLang="zh-CN" sz="1000" dirty="0">
                    <a:solidFill>
                      <a:schemeClr val="tx1"/>
                    </a:solidFill>
                    <a:latin typeface="微软雅黑" panose="020B0503020204020204" pitchFamily="34" charset="-122"/>
                    <a:ea typeface="微软雅黑" panose="020B0503020204020204" pitchFamily="34" charset="-122"/>
                  </a:rPr>
                  <a:t>P</a:t>
                </a:r>
                <a:r>
                  <a:rPr lang="zh-CN" altLang="en-US" sz="1000" dirty="0">
                    <a:solidFill>
                      <a:schemeClr val="tx1"/>
                    </a:solidFill>
                    <a:latin typeface="微软雅黑" panose="020B0503020204020204" pitchFamily="34" charset="-122"/>
                    <a:ea typeface="微软雅黑" panose="020B0503020204020204" pitchFamily="34" charset="-122"/>
                  </a:rPr>
                  <a:t>＜</a:t>
                </a:r>
                <a:r>
                  <a:rPr lang="en-US" altLang="zh-CN" sz="1000" dirty="0">
                    <a:solidFill>
                      <a:schemeClr val="tx1"/>
                    </a:solidFill>
                    <a:latin typeface="微软雅黑" panose="020B0503020204020204" pitchFamily="34" charset="-122"/>
                    <a:ea typeface="微软雅黑" panose="020B0503020204020204" pitchFamily="34" charset="-122"/>
                  </a:rPr>
                  <a:t>0.001</a:t>
                </a:r>
                <a:r>
                  <a:rPr lang="zh-CN" altLang="en-US" sz="1000" dirty="0">
                    <a:solidFill>
                      <a:schemeClr val="tx1"/>
                    </a:solidFill>
                    <a:latin typeface="微软雅黑" panose="020B0503020204020204" pitchFamily="34" charset="-122"/>
                    <a:ea typeface="微软雅黑" panose="020B0503020204020204" pitchFamily="34" charset="-122"/>
                  </a:rPr>
                  <a:t>）。在第</a:t>
                </a:r>
                <a:r>
                  <a:rPr lang="en-US" altLang="zh-CN" sz="1000" dirty="0">
                    <a:solidFill>
                      <a:schemeClr val="tx1"/>
                    </a:solidFill>
                    <a:latin typeface="微软雅黑" panose="020B0503020204020204" pitchFamily="34" charset="-122"/>
                    <a:ea typeface="微软雅黑" panose="020B0503020204020204" pitchFamily="34" charset="-122"/>
                  </a:rPr>
                  <a:t>8</a:t>
                </a:r>
                <a:r>
                  <a:rPr lang="zh-CN" altLang="en-US" sz="1000" dirty="0">
                    <a:solidFill>
                      <a:schemeClr val="tx1"/>
                    </a:solidFill>
                    <a:latin typeface="微软雅黑" panose="020B0503020204020204" pitchFamily="34" charset="-122"/>
                    <a:ea typeface="微软雅黑" panose="020B0503020204020204" pitchFamily="34" charset="-122"/>
                  </a:rPr>
                  <a:t>周达到了临床应答与基线相比</a:t>
                </a:r>
                <a:r>
                  <a:rPr lang="en-US" altLang="zh-CN" sz="1000" dirty="0">
                    <a:solidFill>
                      <a:schemeClr val="tx1"/>
                    </a:solidFill>
                    <a:latin typeface="微软雅黑" panose="020B0503020204020204" pitchFamily="34" charset="-122"/>
                    <a:ea typeface="微软雅黑" panose="020B0503020204020204" pitchFamily="34" charset="-122"/>
                  </a:rPr>
                  <a:t>CDAI</a:t>
                </a:r>
                <a:r>
                  <a:rPr lang="zh-CN" altLang="en-US" sz="1000" dirty="0">
                    <a:solidFill>
                      <a:schemeClr val="tx1"/>
                    </a:solidFill>
                    <a:latin typeface="微软雅黑" panose="020B0503020204020204" pitchFamily="34" charset="-122"/>
                    <a:ea typeface="微软雅黑" panose="020B0503020204020204" pitchFamily="34" charset="-122"/>
                  </a:rPr>
                  <a:t>下降≥</a:t>
                </a:r>
                <a:r>
                  <a:rPr lang="en-US" altLang="zh-CN" sz="1000" dirty="0">
                    <a:solidFill>
                      <a:schemeClr val="tx1"/>
                    </a:solidFill>
                    <a:latin typeface="微软雅黑" panose="020B0503020204020204" pitchFamily="34" charset="-122"/>
                    <a:ea typeface="微软雅黑" panose="020B0503020204020204" pitchFamily="34" charset="-122"/>
                  </a:rPr>
                  <a:t>70 </a:t>
                </a:r>
                <a:r>
                  <a:rPr lang="zh-CN" altLang="en-US" sz="1000" dirty="0">
                    <a:solidFill>
                      <a:schemeClr val="tx1"/>
                    </a:solidFill>
                    <a:latin typeface="微软雅黑" panose="020B0503020204020204" pitchFamily="34" charset="-122"/>
                    <a:ea typeface="微软雅黑" panose="020B0503020204020204" pitchFamily="34" charset="-122"/>
                  </a:rPr>
                  <a:t>分的受试者中，有</a:t>
                </a:r>
                <a:r>
                  <a:rPr lang="en-US" altLang="zh-CN" sz="1000" dirty="0">
                    <a:solidFill>
                      <a:schemeClr val="tx1"/>
                    </a:solidFill>
                    <a:latin typeface="微软雅黑" panose="020B0503020204020204" pitchFamily="34" charset="-122"/>
                    <a:ea typeface="微软雅黑" panose="020B0503020204020204" pitchFamily="34" charset="-122"/>
                  </a:rPr>
                  <a:t>64.6%</a:t>
                </a:r>
                <a:r>
                  <a:rPr lang="zh-CN" altLang="en-US" sz="1000" dirty="0">
                    <a:solidFill>
                      <a:schemeClr val="tx1"/>
                    </a:solidFill>
                    <a:latin typeface="微软雅黑" panose="020B0503020204020204" pitchFamily="34" charset="-122"/>
                    <a:ea typeface="微软雅黑" panose="020B0503020204020204" pitchFamily="34" charset="-122"/>
                  </a:rPr>
                  <a:t>（</a:t>
                </a:r>
                <a:r>
                  <a:rPr lang="en-US" altLang="zh-CN" sz="1000" dirty="0">
                    <a:solidFill>
                      <a:schemeClr val="tx1"/>
                    </a:solidFill>
                    <a:latin typeface="微软雅黑" panose="020B0503020204020204" pitchFamily="34" charset="-122"/>
                    <a:ea typeface="微软雅黑" panose="020B0503020204020204" pitchFamily="34" charset="-122"/>
                  </a:rPr>
                  <a:t>93/144</a:t>
                </a:r>
                <a:r>
                  <a:rPr lang="zh-CN" altLang="en-US" sz="1000" dirty="0">
                    <a:solidFill>
                      <a:schemeClr val="tx1"/>
                    </a:solidFill>
                    <a:latin typeface="微软雅黑" panose="020B0503020204020204" pitchFamily="34" charset="-122"/>
                    <a:ea typeface="微软雅黑" panose="020B0503020204020204" pitchFamily="34" charset="-122"/>
                  </a:rPr>
                  <a:t>）在第</a:t>
                </a:r>
                <a:r>
                  <a:rPr lang="en-US" altLang="zh-CN" sz="1000" dirty="0">
                    <a:solidFill>
                      <a:schemeClr val="tx1"/>
                    </a:solidFill>
                    <a:latin typeface="微软雅黑" panose="020B0503020204020204" pitchFamily="34" charset="-122"/>
                    <a:ea typeface="微软雅黑" panose="020B0503020204020204" pitchFamily="34" charset="-122"/>
                  </a:rPr>
                  <a:t>26</a:t>
                </a:r>
                <a:r>
                  <a:rPr lang="zh-CN" altLang="en-US" sz="1000" dirty="0">
                    <a:solidFill>
                      <a:schemeClr val="tx1"/>
                    </a:solidFill>
                    <a:latin typeface="微软雅黑" panose="020B0503020204020204" pitchFamily="34" charset="-122"/>
                    <a:ea typeface="微软雅黑" panose="020B0503020204020204" pitchFamily="34" charset="-122"/>
                  </a:rPr>
                  <a:t>周达到临床缓解。</a:t>
                </a:r>
                <a:endParaRPr lang="en-US" altLang="zh-CN" sz="1000" dirty="0">
                  <a:solidFill>
                    <a:schemeClr val="tx1"/>
                  </a:solidFill>
                  <a:latin typeface="微软雅黑" panose="020B0503020204020204" pitchFamily="34" charset="-122"/>
                  <a:ea typeface="微软雅黑" panose="020B0503020204020204" pitchFamily="34" charset="-122"/>
                </a:endParaRPr>
              </a:p>
              <a:p>
                <a:pPr algn="just" defTabSz="914309">
                  <a:spcBef>
                    <a:spcPts val="600"/>
                  </a:spcBef>
                  <a:defRPr/>
                </a:pPr>
                <a:r>
                  <a:rPr lang="zh-CN" altLang="en-US" sz="1000" dirty="0">
                    <a:solidFill>
                      <a:schemeClr val="tx1"/>
                    </a:solidFill>
                    <a:latin typeface="微软雅黑" panose="020B0503020204020204" pitchFamily="34" charset="-122"/>
                    <a:ea typeface="微软雅黑" panose="020B0503020204020204" pitchFamily="34" charset="-122"/>
                  </a:rPr>
                  <a:t>儿童克罗恩病：获批前，自身对照，</a:t>
                </a:r>
                <a:r>
                  <a:rPr lang="en-US" altLang="zh-CN" sz="1000" dirty="0">
                    <a:solidFill>
                      <a:schemeClr val="tx1"/>
                    </a:solidFill>
                    <a:latin typeface="微软雅黑" panose="020B0503020204020204" pitchFamily="34" charset="-122"/>
                    <a:ea typeface="微软雅黑" panose="020B0503020204020204" pitchFamily="34" charset="-122"/>
                  </a:rPr>
                  <a:t>RCT</a:t>
                </a:r>
                <a:r>
                  <a:rPr lang="zh-CN" altLang="en-US" sz="1000" dirty="0">
                    <a:solidFill>
                      <a:schemeClr val="tx1"/>
                    </a:solidFill>
                    <a:latin typeface="微软雅黑" panose="020B0503020204020204" pitchFamily="34" charset="-122"/>
                    <a:ea typeface="微软雅黑" panose="020B0503020204020204" pitchFamily="34" charset="-122"/>
                  </a:rPr>
                  <a:t>随机对照试验，标准剂量组患儿接受治疗</a:t>
                </a:r>
                <a:r>
                  <a:rPr lang="en-US" altLang="zh-CN" sz="1000" dirty="0">
                    <a:solidFill>
                      <a:schemeClr val="tx1"/>
                    </a:solidFill>
                    <a:latin typeface="微软雅黑" panose="020B0503020204020204" pitchFamily="34" charset="-122"/>
                    <a:ea typeface="微软雅黑" panose="020B0503020204020204" pitchFamily="34" charset="-122"/>
                  </a:rPr>
                  <a:t>26</a:t>
                </a:r>
                <a:r>
                  <a:rPr lang="zh-CN" altLang="en-US" sz="1000" dirty="0">
                    <a:solidFill>
                      <a:schemeClr val="tx1"/>
                    </a:solidFill>
                    <a:latin typeface="微软雅黑" panose="020B0503020204020204" pitchFamily="34" charset="-122"/>
                    <a:ea typeface="微软雅黑" panose="020B0503020204020204" pitchFamily="34" charset="-122"/>
                  </a:rPr>
                  <a:t>周时，临床应答率（相比基线下降≥</a:t>
                </a:r>
                <a:r>
                  <a:rPr lang="en-US" altLang="zh-CN" sz="1000" dirty="0">
                    <a:solidFill>
                      <a:schemeClr val="tx1"/>
                    </a:solidFill>
                    <a:latin typeface="微软雅黑" panose="020B0503020204020204" pitchFamily="34" charset="-122"/>
                    <a:ea typeface="微软雅黑" panose="020B0503020204020204" pitchFamily="34" charset="-122"/>
                  </a:rPr>
                  <a:t>15</a:t>
                </a:r>
                <a:r>
                  <a:rPr lang="zh-CN" altLang="en-US" sz="1000" dirty="0">
                    <a:solidFill>
                      <a:schemeClr val="tx1"/>
                    </a:solidFill>
                    <a:latin typeface="微软雅黑" panose="020B0503020204020204" pitchFamily="34" charset="-122"/>
                    <a:ea typeface="微软雅黑" panose="020B0503020204020204" pitchFamily="34" charset="-122"/>
                  </a:rPr>
                  <a:t>）为</a:t>
                </a:r>
                <a:r>
                  <a:rPr lang="en-US" altLang="zh-CN" sz="1000" dirty="0">
                    <a:solidFill>
                      <a:schemeClr val="tx1"/>
                    </a:solidFill>
                    <a:latin typeface="微软雅黑" panose="020B0503020204020204" pitchFamily="34" charset="-122"/>
                    <a:ea typeface="微软雅黑" panose="020B0503020204020204" pitchFamily="34" charset="-122"/>
                  </a:rPr>
                  <a:t>59.1</a:t>
                </a:r>
                <a:r>
                  <a:rPr lang="zh-CN" altLang="en-US" sz="1000" dirty="0">
                    <a:solidFill>
                      <a:schemeClr val="tx1"/>
                    </a:solidFill>
                    <a:latin typeface="微软雅黑" panose="020B0503020204020204" pitchFamily="34" charset="-122"/>
                    <a:ea typeface="微软雅黑" panose="020B0503020204020204" pitchFamily="34" charset="-122"/>
                  </a:rPr>
                  <a:t>％，</a:t>
                </a:r>
                <a:r>
                  <a:rPr lang="en-US" altLang="zh-CN" sz="1000" dirty="0">
                    <a:solidFill>
                      <a:schemeClr val="tx1"/>
                    </a:solidFill>
                    <a:latin typeface="微软雅黑" panose="020B0503020204020204" pitchFamily="34" charset="-122"/>
                    <a:ea typeface="微软雅黑" panose="020B0503020204020204" pitchFamily="34" charset="-122"/>
                  </a:rPr>
                  <a:t>52</a:t>
                </a:r>
                <a:r>
                  <a:rPr lang="zh-CN" altLang="en-US" sz="1000" dirty="0">
                    <a:solidFill>
                      <a:schemeClr val="tx1"/>
                    </a:solidFill>
                    <a:latin typeface="微软雅黑" panose="020B0503020204020204" pitchFamily="34" charset="-122"/>
                    <a:ea typeface="微软雅黑" panose="020B0503020204020204" pitchFamily="34" charset="-122"/>
                  </a:rPr>
                  <a:t>周时临床应答率</a:t>
                </a:r>
                <a:r>
                  <a:rPr lang="en-US" altLang="zh-CN" sz="1000" dirty="0">
                    <a:solidFill>
                      <a:schemeClr val="tx1"/>
                    </a:solidFill>
                    <a:latin typeface="微软雅黑" panose="020B0503020204020204" pitchFamily="34" charset="-122"/>
                    <a:ea typeface="微软雅黑" panose="020B0503020204020204" pitchFamily="34" charset="-122"/>
                  </a:rPr>
                  <a:t>41.9</a:t>
                </a:r>
                <a:r>
                  <a:rPr lang="zh-CN" altLang="en-US" sz="1000" dirty="0">
                    <a:solidFill>
                      <a:schemeClr val="tx1"/>
                    </a:solidFill>
                    <a:latin typeface="微软雅黑" panose="020B0503020204020204" pitchFamily="34" charset="-122"/>
                    <a:ea typeface="微软雅黑" panose="020B0503020204020204" pitchFamily="34" charset="-122"/>
                  </a:rPr>
                  <a:t>％。</a:t>
                </a:r>
                <a:r>
                  <a:rPr lang="en-US" altLang="zh-CN" sz="1000" dirty="0">
                    <a:solidFill>
                      <a:schemeClr val="tx1"/>
                    </a:solidFill>
                    <a:latin typeface="微软雅黑" panose="020B0503020204020204" pitchFamily="34" charset="-122"/>
                    <a:ea typeface="微软雅黑" panose="020B0503020204020204" pitchFamily="34" charset="-122"/>
                  </a:rPr>
                  <a:t>26</a:t>
                </a:r>
                <a:r>
                  <a:rPr lang="zh-CN" altLang="en-US" sz="1000" dirty="0">
                    <a:solidFill>
                      <a:schemeClr val="tx1"/>
                    </a:solidFill>
                    <a:latin typeface="微软雅黑" panose="020B0503020204020204" pitchFamily="34" charset="-122"/>
                    <a:ea typeface="微软雅黑" panose="020B0503020204020204" pitchFamily="34" charset="-122"/>
                  </a:rPr>
                  <a:t>周时标准剂量组临床缓解率</a:t>
                </a:r>
                <a:r>
                  <a:rPr lang="en-US" altLang="zh-CN" sz="1000" dirty="0">
                    <a:solidFill>
                      <a:schemeClr val="tx1"/>
                    </a:solidFill>
                    <a:latin typeface="微软雅黑" panose="020B0503020204020204" pitchFamily="34" charset="-122"/>
                    <a:ea typeface="微软雅黑" panose="020B0503020204020204" pitchFamily="34" charset="-122"/>
                  </a:rPr>
                  <a:t>38.7</a:t>
                </a:r>
                <a:r>
                  <a:rPr lang="zh-CN" altLang="en-US" sz="1000" dirty="0">
                    <a:solidFill>
                      <a:schemeClr val="tx1"/>
                    </a:solidFill>
                    <a:latin typeface="微软雅黑" panose="020B0503020204020204" pitchFamily="34" charset="-122"/>
                    <a:ea typeface="微软雅黑" panose="020B0503020204020204" pitchFamily="34" charset="-122"/>
                  </a:rPr>
                  <a:t>％。</a:t>
                </a:r>
                <a:r>
                  <a:rPr lang="en-US" altLang="zh-CN" sz="1000" dirty="0">
                    <a:solidFill>
                      <a:schemeClr val="tx1"/>
                    </a:solidFill>
                    <a:latin typeface="微软雅黑" panose="020B0503020204020204" pitchFamily="34" charset="-122"/>
                    <a:ea typeface="微软雅黑" panose="020B0503020204020204" pitchFamily="34" charset="-122"/>
                  </a:rPr>
                  <a:t>52</a:t>
                </a:r>
                <a:r>
                  <a:rPr lang="zh-CN" altLang="en-US" sz="1000" dirty="0">
                    <a:solidFill>
                      <a:schemeClr val="tx1"/>
                    </a:solidFill>
                    <a:latin typeface="微软雅黑" panose="020B0503020204020204" pitchFamily="34" charset="-122"/>
                    <a:ea typeface="微软雅黑" panose="020B0503020204020204" pitchFamily="34" charset="-122"/>
                  </a:rPr>
                  <a:t>周时临床缓解率</a:t>
                </a:r>
                <a:r>
                  <a:rPr lang="en-US" altLang="zh-CN" sz="1000" dirty="0">
                    <a:solidFill>
                      <a:schemeClr val="tx1"/>
                    </a:solidFill>
                    <a:latin typeface="微软雅黑" panose="020B0503020204020204" pitchFamily="34" charset="-122"/>
                    <a:ea typeface="微软雅黑" panose="020B0503020204020204" pitchFamily="34" charset="-122"/>
                  </a:rPr>
                  <a:t>33.3</a:t>
                </a:r>
                <a:r>
                  <a:rPr lang="zh-CN" altLang="en-US" sz="1000" dirty="0">
                    <a:solidFill>
                      <a:schemeClr val="tx1"/>
                    </a:solidFill>
                    <a:latin typeface="微软雅黑" panose="020B0503020204020204" pitchFamily="34" charset="-122"/>
                    <a:ea typeface="微软雅黑" panose="020B0503020204020204" pitchFamily="34" charset="-122"/>
                  </a:rPr>
                  <a:t>％。</a:t>
                </a:r>
                <a:endParaRPr lang="en-US" sz="1000" dirty="0">
                  <a:solidFill>
                    <a:schemeClr val="tx1"/>
                  </a:solidFill>
                  <a:latin typeface="微软雅黑" panose="020B0503020204020204" pitchFamily="34" charset="-122"/>
                  <a:ea typeface="微软雅黑" panose="020B0503020204020204" pitchFamily="34" charset="-122"/>
                </a:endParaRPr>
              </a:p>
            </p:txBody>
          </p:sp>
        </p:grpSp>
        <p:sp>
          <p:nvSpPr>
            <p:cNvPr id="13" name="Rectangle 81">
              <a:extLst>
                <a:ext uri="{FF2B5EF4-FFF2-40B4-BE49-F238E27FC236}">
                  <a16:creationId xmlns:a16="http://schemas.microsoft.com/office/drawing/2014/main" id="{D6153343-8FBC-A4A2-81BE-A94F3FE5B7B6}"/>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grpSp>
        <p:nvGrpSpPr>
          <p:cNvPr id="31" name="Group 64">
            <a:extLst>
              <a:ext uri="{FF2B5EF4-FFF2-40B4-BE49-F238E27FC236}">
                <a16:creationId xmlns:a16="http://schemas.microsoft.com/office/drawing/2014/main" id="{90857F02-4C29-B14C-BA53-CB3078190453}"/>
              </a:ext>
            </a:extLst>
          </p:cNvPr>
          <p:cNvGrpSpPr/>
          <p:nvPr/>
        </p:nvGrpSpPr>
        <p:grpSpPr>
          <a:xfrm>
            <a:off x="475779" y="2997408"/>
            <a:ext cx="7842278" cy="939958"/>
            <a:chOff x="4033795" y="1853636"/>
            <a:chExt cx="3738309" cy="975237"/>
          </a:xfrm>
        </p:grpSpPr>
        <p:grpSp>
          <p:nvGrpSpPr>
            <p:cNvPr id="32" name="Group 29">
              <a:extLst>
                <a:ext uri="{FF2B5EF4-FFF2-40B4-BE49-F238E27FC236}">
                  <a16:creationId xmlns:a16="http://schemas.microsoft.com/office/drawing/2014/main" id="{6FBB67D9-8AD5-C351-E8CB-05197F210444}"/>
                </a:ext>
              </a:extLst>
            </p:cNvPr>
            <p:cNvGrpSpPr/>
            <p:nvPr/>
          </p:nvGrpSpPr>
          <p:grpSpPr>
            <a:xfrm>
              <a:off x="4399178" y="1853636"/>
              <a:ext cx="3372926" cy="975237"/>
              <a:chOff x="798970" y="1720180"/>
              <a:chExt cx="1860430" cy="975237"/>
            </a:xfrm>
          </p:grpSpPr>
          <p:sp>
            <p:nvSpPr>
              <p:cNvPr id="34" name="Text Placeholder 3">
                <a:extLst>
                  <a:ext uri="{FF2B5EF4-FFF2-40B4-BE49-F238E27FC236}">
                    <a16:creationId xmlns:a16="http://schemas.microsoft.com/office/drawing/2014/main" id="{151ADF1A-B5F0-6701-B491-1C9916269602}"/>
                  </a:ext>
                </a:extLst>
              </p:cNvPr>
              <p:cNvSpPr txBox="1">
                <a:spLocks/>
              </p:cNvSpPr>
              <p:nvPr/>
            </p:nvSpPr>
            <p:spPr>
              <a:xfrm>
                <a:off x="798970" y="1720180"/>
                <a:ext cx="42358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临床指南</a:t>
                </a:r>
                <a:r>
                  <a:rPr lang="en-US" altLang="zh-CN" sz="1200" b="1" dirty="0">
                    <a:solidFill>
                      <a:schemeClr val="tx1"/>
                    </a:solidFill>
                    <a:latin typeface="微软雅黑" panose="020B0503020204020204" pitchFamily="34" charset="-122"/>
                    <a:ea typeface="微软雅黑" panose="020B0503020204020204" pitchFamily="34" charset="-122"/>
                  </a:rPr>
                  <a:t>/</a:t>
                </a:r>
                <a:r>
                  <a:rPr lang="zh-CN" altLang="en-US" sz="1200" b="1" dirty="0">
                    <a:solidFill>
                      <a:schemeClr val="tx1"/>
                    </a:solidFill>
                    <a:latin typeface="微软雅黑" panose="020B0503020204020204" pitchFamily="34" charset="-122"/>
                    <a:ea typeface="微软雅黑" panose="020B0503020204020204" pitchFamily="34" charset="-122"/>
                  </a:rPr>
                  <a:t>诊疗规范推荐</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35" name="Text Placeholder 3">
                <a:extLst>
                  <a:ext uri="{FF2B5EF4-FFF2-40B4-BE49-F238E27FC236}">
                    <a16:creationId xmlns:a16="http://schemas.microsoft.com/office/drawing/2014/main" id="{C5B274F1-BD5A-C8EF-117A-707D62B031F0}"/>
                  </a:ext>
                </a:extLst>
              </p:cNvPr>
              <p:cNvSpPr txBox="1">
                <a:spLocks/>
              </p:cNvSpPr>
              <p:nvPr/>
            </p:nvSpPr>
            <p:spPr>
              <a:xfrm>
                <a:off x="798970" y="1976929"/>
                <a:ext cx="1860430" cy="718488"/>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just" defTabSz="914309">
                  <a:spcBef>
                    <a:spcPts val="600"/>
                  </a:spcBef>
                  <a:defRPr/>
                </a:pPr>
                <a:r>
                  <a:rPr lang="zh-CN" altLang="en-US" sz="1000" dirty="0">
                    <a:solidFill>
                      <a:schemeClr val="tx1"/>
                    </a:solidFill>
                    <a:latin typeface="微软雅黑" panose="020B0503020204020204" pitchFamily="34" charset="-122"/>
                    <a:ea typeface="微软雅黑" panose="020B0503020204020204" pitchFamily="34" charset="-122"/>
                  </a:rPr>
                  <a:t>成人克罗恩病：</a:t>
                </a:r>
                <a:r>
                  <a:rPr lang="en-US" altLang="zh-CN" sz="1000" dirty="0">
                    <a:solidFill>
                      <a:schemeClr val="tx1"/>
                    </a:solidFill>
                    <a:latin typeface="微软雅黑" panose="020B0503020204020204" pitchFamily="34" charset="-122"/>
                    <a:ea typeface="微软雅黑" panose="020B0503020204020204" pitchFamily="34" charset="-122"/>
                  </a:rPr>
                  <a:t>《AGA</a:t>
                </a:r>
                <a:r>
                  <a:rPr lang="zh-CN" altLang="en-US" sz="1000" dirty="0">
                    <a:solidFill>
                      <a:schemeClr val="tx1"/>
                    </a:solidFill>
                    <a:latin typeface="微软雅黑" panose="020B0503020204020204" pitchFamily="34" charset="-122"/>
                    <a:ea typeface="微软雅黑" panose="020B0503020204020204" pitchFamily="34" charset="-122"/>
                  </a:rPr>
                  <a:t>临床实践指南：中重度管腔和肛周瘘管克罗恩病的药物治疗</a:t>
                </a:r>
                <a:r>
                  <a:rPr lang="en-US" altLang="zh-CN" sz="1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a:t>
                </a:r>
                <a:r>
                  <a:rPr lang="en-US" altLang="zh-CN" sz="1000" dirty="0">
                    <a:solidFill>
                      <a:schemeClr val="tx1"/>
                    </a:solidFill>
                    <a:latin typeface="微软雅黑" panose="020B0503020204020204" pitchFamily="34" charset="-122"/>
                    <a:ea typeface="微软雅黑" panose="020B0503020204020204" pitchFamily="34" charset="-122"/>
                  </a:rPr>
                  <a:t>1A</a:t>
                </a:r>
                <a:r>
                  <a:rPr lang="zh-CN" altLang="en-US" sz="1000" dirty="0">
                    <a:solidFill>
                      <a:schemeClr val="tx1"/>
                    </a:solidFill>
                    <a:latin typeface="微软雅黑" panose="020B0503020204020204" pitchFamily="34" charset="-122"/>
                    <a:ea typeface="微软雅黑" panose="020B0503020204020204" pitchFamily="34" charset="-122"/>
                  </a:rPr>
                  <a:t>推荐：对于中重度</a:t>
                </a:r>
                <a:r>
                  <a:rPr lang="en-US" altLang="zh-CN" sz="1000" dirty="0">
                    <a:solidFill>
                      <a:schemeClr val="tx1"/>
                    </a:solidFill>
                    <a:latin typeface="微软雅黑" panose="020B0503020204020204" pitchFamily="34" charset="-122"/>
                    <a:ea typeface="微软雅黑" panose="020B0503020204020204" pitchFamily="34" charset="-122"/>
                  </a:rPr>
                  <a:t>CD</a:t>
                </a:r>
                <a:r>
                  <a:rPr lang="zh-CN" altLang="en-US" sz="1000" dirty="0">
                    <a:solidFill>
                      <a:schemeClr val="tx1"/>
                    </a:solidFill>
                    <a:latin typeface="微软雅黑" panose="020B0503020204020204" pitchFamily="34" charset="-122"/>
                    <a:ea typeface="微软雅黑" panose="020B0503020204020204" pitchFamily="34" charset="-122"/>
                  </a:rPr>
                  <a:t>的成人门诊患者，推荐抗</a:t>
                </a:r>
                <a:r>
                  <a:rPr lang="en-US" altLang="zh-CN" sz="1000" dirty="0">
                    <a:solidFill>
                      <a:schemeClr val="tx1"/>
                    </a:solidFill>
                    <a:latin typeface="微软雅黑" panose="020B0503020204020204" pitchFamily="34" charset="-122"/>
                    <a:ea typeface="微软雅黑" panose="020B0503020204020204" pitchFamily="34" charset="-122"/>
                  </a:rPr>
                  <a:t>TNFα</a:t>
                </a:r>
                <a:r>
                  <a:rPr lang="zh-CN" altLang="en-US" sz="1000" dirty="0">
                    <a:solidFill>
                      <a:schemeClr val="tx1"/>
                    </a:solidFill>
                    <a:latin typeface="微软雅黑" panose="020B0503020204020204" pitchFamily="34" charset="-122"/>
                    <a:ea typeface="微软雅黑" panose="020B0503020204020204" pitchFamily="34" charset="-122"/>
                  </a:rPr>
                  <a:t>进行治疗诱导和维持缓解。</a:t>
                </a:r>
                <a:endParaRPr lang="en-US" altLang="zh-CN" sz="1000" dirty="0">
                  <a:solidFill>
                    <a:schemeClr val="tx1"/>
                  </a:solidFill>
                  <a:latin typeface="微软雅黑" panose="020B0503020204020204" pitchFamily="34" charset="-122"/>
                  <a:ea typeface="微软雅黑" panose="020B0503020204020204" pitchFamily="34" charset="-122"/>
                </a:endParaRPr>
              </a:p>
              <a:p>
                <a:pPr algn="just" defTabSz="914309">
                  <a:spcBef>
                    <a:spcPts val="600"/>
                  </a:spcBef>
                  <a:defRPr/>
                </a:pPr>
                <a:r>
                  <a:rPr lang="zh-CN" altLang="en-US" sz="1000" dirty="0">
                    <a:solidFill>
                      <a:schemeClr val="tx1"/>
                    </a:solidFill>
                    <a:latin typeface="微软雅黑" panose="020B0503020204020204" pitchFamily="34" charset="-122"/>
                    <a:ea typeface="微软雅黑" panose="020B0503020204020204" pitchFamily="34" charset="-122"/>
                  </a:rPr>
                  <a:t>儿童克罗恩病：</a:t>
                </a:r>
                <a:r>
                  <a:rPr lang="en-US" altLang="zh-CN" sz="1000" dirty="0">
                    <a:solidFill>
                      <a:schemeClr val="tx1"/>
                    </a:solidFill>
                    <a:latin typeface="微软雅黑" panose="020B0503020204020204" pitchFamily="34" charset="-122"/>
                    <a:ea typeface="微软雅黑" panose="020B0503020204020204" pitchFamily="34" charset="-122"/>
                  </a:rPr>
                  <a:t>2020</a:t>
                </a:r>
                <a:r>
                  <a:rPr lang="zh-CN" altLang="en-US" sz="1000" dirty="0">
                    <a:solidFill>
                      <a:schemeClr val="tx1"/>
                    </a:solidFill>
                    <a:latin typeface="微软雅黑" panose="020B0503020204020204" pitchFamily="34" charset="-122"/>
                    <a:ea typeface="微软雅黑" panose="020B0503020204020204" pitchFamily="34" charset="-122"/>
                  </a:rPr>
                  <a:t>年</a:t>
                </a:r>
                <a:r>
                  <a:rPr lang="en-US" altLang="zh-CN" sz="1000" dirty="0">
                    <a:solidFill>
                      <a:schemeClr val="tx1"/>
                    </a:solidFill>
                    <a:latin typeface="微软雅黑" panose="020B0503020204020204" pitchFamily="34" charset="-122"/>
                    <a:ea typeface="微软雅黑" panose="020B0503020204020204" pitchFamily="34" charset="-122"/>
                  </a:rPr>
                  <a:t>《ECCO/ESPGHAN</a:t>
                </a:r>
                <a:r>
                  <a:rPr lang="zh-CN" altLang="en-US" sz="1000" dirty="0">
                    <a:solidFill>
                      <a:schemeClr val="tx1"/>
                    </a:solidFill>
                    <a:latin typeface="微软雅黑" panose="020B0503020204020204" pitchFamily="34" charset="-122"/>
                    <a:ea typeface="微软雅黑" panose="020B0503020204020204" pitchFamily="34" charset="-122"/>
                  </a:rPr>
                  <a:t>儿童克罗恩病药物治疗指南</a:t>
                </a:r>
                <a:r>
                  <a:rPr lang="en-US" altLang="zh-CN" sz="1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：中重度</a:t>
                </a:r>
                <a:r>
                  <a:rPr lang="en-US" altLang="zh-CN" sz="1000" dirty="0">
                    <a:solidFill>
                      <a:schemeClr val="tx1"/>
                    </a:solidFill>
                    <a:latin typeface="微软雅黑" panose="020B0503020204020204" pitchFamily="34" charset="-122"/>
                    <a:ea typeface="微软雅黑" panose="020B0503020204020204" pitchFamily="34" charset="-122"/>
                  </a:rPr>
                  <a:t>CD</a:t>
                </a:r>
                <a:r>
                  <a:rPr lang="zh-CN" altLang="en-US" sz="1000" dirty="0">
                    <a:solidFill>
                      <a:schemeClr val="tx1"/>
                    </a:solidFill>
                    <a:latin typeface="微软雅黑" panose="020B0503020204020204" pitchFamily="34" charset="-122"/>
                    <a:ea typeface="微软雅黑" panose="020B0503020204020204" pitchFamily="34" charset="-122"/>
                  </a:rPr>
                  <a:t>患儿诊断后可考虑直接使用抗</a:t>
                </a:r>
                <a:r>
                  <a:rPr lang="en-US" altLang="zh-CN" sz="1000" dirty="0">
                    <a:solidFill>
                      <a:schemeClr val="tx1"/>
                    </a:solidFill>
                    <a:latin typeface="微软雅黑" panose="020B0503020204020204" pitchFamily="34" charset="-122"/>
                    <a:ea typeface="微软雅黑" panose="020B0503020204020204" pitchFamily="34" charset="-122"/>
                  </a:rPr>
                  <a:t>TNF</a:t>
                </a:r>
                <a:r>
                  <a:rPr lang="zh-CN" altLang="en-US" sz="1000" dirty="0">
                    <a:solidFill>
                      <a:schemeClr val="tx1"/>
                    </a:solidFill>
                    <a:latin typeface="微软雅黑" panose="020B0503020204020204" pitchFamily="34" charset="-122"/>
                    <a:ea typeface="微软雅黑" panose="020B0503020204020204" pitchFamily="34" charset="-122"/>
                  </a:rPr>
                  <a:t>治疗（如阿达木单抗）</a:t>
                </a:r>
                <a:endParaRPr lang="en-US" sz="1000" dirty="0">
                  <a:solidFill>
                    <a:schemeClr val="tx1"/>
                  </a:solidFill>
                  <a:latin typeface="微软雅黑" panose="020B0503020204020204" pitchFamily="34" charset="-122"/>
                  <a:ea typeface="微软雅黑" panose="020B0503020204020204" pitchFamily="34" charset="-122"/>
                </a:endParaRPr>
              </a:p>
            </p:txBody>
          </p:sp>
        </p:grpSp>
        <p:sp>
          <p:nvSpPr>
            <p:cNvPr id="33" name="Rectangle 81">
              <a:extLst>
                <a:ext uri="{FF2B5EF4-FFF2-40B4-BE49-F238E27FC236}">
                  <a16:creationId xmlns:a16="http://schemas.microsoft.com/office/drawing/2014/main" id="{8FF7A280-2076-3DAC-5095-F2425E752D41}"/>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sp>
        <p:nvSpPr>
          <p:cNvPr id="23" name="文本框 22">
            <a:extLst>
              <a:ext uri="{FF2B5EF4-FFF2-40B4-BE49-F238E27FC236}">
                <a16:creationId xmlns:a16="http://schemas.microsoft.com/office/drawing/2014/main" id="{CE97CE7F-41F9-6086-73A4-0FD693482BAB}"/>
              </a:ext>
            </a:extLst>
          </p:cNvPr>
          <p:cNvSpPr txBox="1"/>
          <p:nvPr/>
        </p:nvSpPr>
        <p:spPr>
          <a:xfrm>
            <a:off x="1187624" y="4155926"/>
            <a:ext cx="7835887" cy="553998"/>
          </a:xfrm>
          <a:prstGeom prst="rect">
            <a:avLst/>
          </a:prstGeom>
          <a:noFill/>
        </p:spPr>
        <p:txBody>
          <a:bodyPr wrap="square">
            <a:spAutoFit/>
          </a:bodyPr>
          <a:lstStyle/>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包括但不限于：</a:t>
            </a:r>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临床试验或（和）真实世界中与对照药品疗效方面的主要优势和不足；临床指南</a:t>
            </a:r>
            <a:r>
              <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rPr>
              <a:t>/</a:t>
            </a:r>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诊疗规范推荐情况；国家药监局药品审评中心出具的</a:t>
            </a:r>
            <a:r>
              <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rPr>
              <a:t>《</a:t>
            </a:r>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技术评审报告</a:t>
            </a:r>
            <a:r>
              <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rPr>
              <a:t>》</a:t>
            </a:r>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中关于本药品有效性的描述。</a:t>
            </a:r>
          </a:p>
        </p:txBody>
      </p:sp>
      <p:sp>
        <p:nvSpPr>
          <p:cNvPr id="19" name="文本框 18">
            <a:extLst>
              <a:ext uri="{FF2B5EF4-FFF2-40B4-BE49-F238E27FC236}">
                <a16:creationId xmlns:a16="http://schemas.microsoft.com/office/drawing/2014/main" id="{DBCD39A3-87A1-D304-7910-453892F95C2A}"/>
              </a:ext>
            </a:extLst>
          </p:cNvPr>
          <p:cNvSpPr txBox="1"/>
          <p:nvPr/>
        </p:nvSpPr>
        <p:spPr>
          <a:xfrm>
            <a:off x="5926902" y="4776929"/>
            <a:ext cx="3385308" cy="246221"/>
          </a:xfrm>
          <a:prstGeom prst="rect">
            <a:avLst/>
          </a:prstGeom>
          <a:noFill/>
        </p:spPr>
        <p:txBody>
          <a:bodyPr wrap="square" rtlCol="0">
            <a:spAutoFit/>
          </a:bodyPr>
          <a:lstStyle>
            <a:defPPr>
              <a:defRPr lang="zh-CN"/>
            </a:defPPr>
            <a:lvl1pPr algn="ctr">
              <a:defRPr sz="1000" b="1">
                <a:solidFill>
                  <a:srgbClr val="0070C0"/>
                </a:solidFill>
                <a:latin typeface="微软雅黑" panose="020B0503020204020204" pitchFamily="34" charset="-122"/>
                <a:ea typeface="微软雅黑" panose="020B0503020204020204" pitchFamily="34" charset="-122"/>
              </a:defRPr>
            </a:lvl1pPr>
          </a:lstStyle>
          <a:p>
            <a:r>
              <a:rPr lang="zh-CN" altLang="en-US" dirty="0"/>
              <a:t>信达生物制药（苏州）有限公司 </a:t>
            </a:r>
            <a:r>
              <a:rPr lang="en-US" altLang="zh-CN" dirty="0"/>
              <a:t>| </a:t>
            </a:r>
            <a:r>
              <a:rPr lang="zh-CN" altLang="en-US" dirty="0" smtClean="0"/>
              <a:t>阿达木单</a:t>
            </a:r>
            <a:r>
              <a:rPr lang="zh-CN" altLang="en-US" dirty="0"/>
              <a:t>抗</a:t>
            </a:r>
          </a:p>
        </p:txBody>
      </p:sp>
    </p:spTree>
    <p:extLst>
      <p:ext uri="{BB962C8B-B14F-4D97-AF65-F5344CB8AC3E}">
        <p14:creationId xmlns:p14="http://schemas.microsoft.com/office/powerpoint/2010/main" val="1329037413"/>
      </p:ext>
    </p:extLst>
  </p:cSld>
  <p:clrMapOvr>
    <a:masterClrMapping/>
  </p:clrMapOvr>
  <mc:AlternateContent xmlns:mc="http://schemas.openxmlformats.org/markup-compatibility/2006" xmlns:p14="http://schemas.microsoft.com/office/powerpoint/2010/main">
    <mc:Choice Requires="p14">
      <p:transition p14:dur="0" advClick="0" advTm="0"/>
    </mc:Choice>
    <mc:Fallback xmlns="">
      <p:transition advClick="0" advTm="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88032" y="411510"/>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69" name="Rectangle 54">
            <a:extLst>
              <a:ext uri="{FF2B5EF4-FFF2-40B4-BE49-F238E27FC236}">
                <a16:creationId xmlns:a16="http://schemas.microsoft.com/office/drawing/2014/main" id="{CC586452-7D99-C1FA-3E78-84AB4B3DCB43}"/>
              </a:ext>
            </a:extLst>
          </p:cNvPr>
          <p:cNvSpPr/>
          <p:nvPr/>
        </p:nvSpPr>
        <p:spPr>
          <a:xfrm>
            <a:off x="3347851" y="2285678"/>
            <a:ext cx="64" cy="427040"/>
          </a:xfrm>
          <a:prstGeom prst="rect">
            <a:avLst/>
          </a:prstGeom>
        </p:spPr>
        <p:txBody>
          <a:bodyPr wrap="none" lIns="0" tIns="0" rIns="0" bIns="0">
            <a:spAutoFit/>
          </a:bodyPr>
          <a:lstStyle/>
          <a:p>
            <a:endParaRPr lang="en-US" sz="27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41" name="文本框 40">
            <a:extLst>
              <a:ext uri="{FF2B5EF4-FFF2-40B4-BE49-F238E27FC236}">
                <a16:creationId xmlns:a16="http://schemas.microsoft.com/office/drawing/2014/main" id="{F2D4FCD3-C7EE-364A-E006-11E47ADA7834}"/>
              </a:ext>
            </a:extLst>
          </p:cNvPr>
          <p:cNvSpPr txBox="1"/>
          <p:nvPr/>
        </p:nvSpPr>
        <p:spPr>
          <a:xfrm>
            <a:off x="1979712" y="441524"/>
            <a:ext cx="1854569" cy="400110"/>
          </a:xfrm>
          <a:prstGeom prst="rect">
            <a:avLst/>
          </a:prstGeom>
          <a:noFill/>
        </p:spPr>
        <p:txBody>
          <a:bodyPr wrap="square">
            <a:spAutoFit/>
          </a:bodyPr>
          <a:lstStyle/>
          <a:p>
            <a:pPr algn="ctr"/>
            <a:r>
              <a:rPr lang="zh-CN" altLang="en-US" sz="2000" b="1" dirty="0">
                <a:solidFill>
                  <a:schemeClr val="accent1">
                    <a:lumMod val="50000"/>
                  </a:schemeClr>
                </a:solidFill>
                <a:latin typeface="微软雅黑" panose="020B0503020204020204" pitchFamily="34" charset="-122"/>
                <a:ea typeface="微软雅黑" panose="020B0503020204020204" pitchFamily="34" charset="-122"/>
              </a:rPr>
              <a:t>创新性</a:t>
            </a:r>
          </a:p>
        </p:txBody>
      </p:sp>
      <p:sp>
        <p:nvSpPr>
          <p:cNvPr id="42" name="矩形 41">
            <a:extLst>
              <a:ext uri="{FF2B5EF4-FFF2-40B4-BE49-F238E27FC236}">
                <a16:creationId xmlns:a16="http://schemas.microsoft.com/office/drawing/2014/main" id="{C9D6ED94-CFD7-A6DE-470B-5E616C2A2C42}"/>
              </a:ext>
            </a:extLst>
          </p:cNvPr>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3" name="文本框 42">
            <a:extLst>
              <a:ext uri="{FF2B5EF4-FFF2-40B4-BE49-F238E27FC236}">
                <a16:creationId xmlns:a16="http://schemas.microsoft.com/office/drawing/2014/main" id="{42119E30-A348-58C5-CE21-15496DF7E946}"/>
              </a:ext>
            </a:extLst>
          </p:cNvPr>
          <p:cNvSpPr txBox="1"/>
          <p:nvPr/>
        </p:nvSpPr>
        <p:spPr>
          <a:xfrm>
            <a:off x="432048" y="309594"/>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04</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cxnSp>
        <p:nvCxnSpPr>
          <p:cNvPr id="44" name="Straight Connector 85">
            <a:extLst>
              <a:ext uri="{FF2B5EF4-FFF2-40B4-BE49-F238E27FC236}">
                <a16:creationId xmlns:a16="http://schemas.microsoft.com/office/drawing/2014/main" id="{861F7BC1-5B3E-6DDC-3561-90D96314A129}"/>
              </a:ext>
            </a:extLst>
          </p:cNvPr>
          <p:cNvCxnSpPr>
            <a:cxnSpLocks/>
          </p:cNvCxnSpPr>
          <p:nvPr/>
        </p:nvCxnSpPr>
        <p:spPr>
          <a:xfrm>
            <a:off x="2165425" y="945580"/>
            <a:ext cx="1512168"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11" name="Group 64">
            <a:extLst>
              <a:ext uri="{FF2B5EF4-FFF2-40B4-BE49-F238E27FC236}">
                <a16:creationId xmlns:a16="http://schemas.microsoft.com/office/drawing/2014/main" id="{D948A8FC-AC93-CBDC-9DF2-FD5BC750CF8C}"/>
              </a:ext>
            </a:extLst>
          </p:cNvPr>
          <p:cNvGrpSpPr/>
          <p:nvPr/>
        </p:nvGrpSpPr>
        <p:grpSpPr>
          <a:xfrm>
            <a:off x="475778" y="1362892"/>
            <a:ext cx="7841734" cy="960315"/>
            <a:chOff x="4033795" y="1853636"/>
            <a:chExt cx="3738050" cy="960314"/>
          </a:xfrm>
        </p:grpSpPr>
        <p:grpSp>
          <p:nvGrpSpPr>
            <p:cNvPr id="12" name="Group 29">
              <a:extLst>
                <a:ext uri="{FF2B5EF4-FFF2-40B4-BE49-F238E27FC236}">
                  <a16:creationId xmlns:a16="http://schemas.microsoft.com/office/drawing/2014/main" id="{2833AD9A-6441-86E5-B7B4-B3A08476821C}"/>
                </a:ext>
              </a:extLst>
            </p:cNvPr>
            <p:cNvGrpSpPr/>
            <p:nvPr/>
          </p:nvGrpSpPr>
          <p:grpSpPr>
            <a:xfrm>
              <a:off x="4398919" y="1853636"/>
              <a:ext cx="3372926" cy="960314"/>
              <a:chOff x="798827" y="1720180"/>
              <a:chExt cx="1860430" cy="960314"/>
            </a:xfrm>
          </p:grpSpPr>
          <p:sp>
            <p:nvSpPr>
              <p:cNvPr id="14" name="Text Placeholder 3">
                <a:extLst>
                  <a:ext uri="{FF2B5EF4-FFF2-40B4-BE49-F238E27FC236}">
                    <a16:creationId xmlns:a16="http://schemas.microsoft.com/office/drawing/2014/main" id="{37F07E93-5BD4-CC30-89DA-DE3EEE8120D3}"/>
                  </a:ext>
                </a:extLst>
              </p:cNvPr>
              <p:cNvSpPr txBox="1">
                <a:spLocks/>
              </p:cNvSpPr>
              <p:nvPr/>
            </p:nvSpPr>
            <p:spPr>
              <a:xfrm>
                <a:off x="798970" y="1720180"/>
                <a:ext cx="121385"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创新点</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15" name="Text Placeholder 3">
                <a:extLst>
                  <a:ext uri="{FF2B5EF4-FFF2-40B4-BE49-F238E27FC236}">
                    <a16:creationId xmlns:a16="http://schemas.microsoft.com/office/drawing/2014/main" id="{DE8B772B-452D-0394-9D37-B7FF713878AE}"/>
                  </a:ext>
                </a:extLst>
              </p:cNvPr>
              <p:cNvSpPr txBox="1">
                <a:spLocks/>
              </p:cNvSpPr>
              <p:nvPr/>
            </p:nvSpPr>
            <p:spPr>
              <a:xfrm>
                <a:off x="798827" y="2064942"/>
                <a:ext cx="1860430" cy="615552"/>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000" dirty="0">
                    <a:solidFill>
                      <a:schemeClr val="tx1"/>
                    </a:solidFill>
                    <a:latin typeface="微软雅黑" panose="020B0503020204020204" pitchFamily="34" charset="-122"/>
                    <a:ea typeface="微软雅黑" panose="020B0503020204020204" pitchFamily="34" charset="-122"/>
                  </a:rPr>
                  <a:t>信达生物研发的阿达木单抗（苏立信</a:t>
                </a:r>
                <a:r>
                  <a:rPr lang="en-US" altLang="zh-CN" sz="1000" baseline="30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）为艾伯维公司生产的阿达木单抗注射液（原研药，修美乐</a:t>
                </a:r>
                <a:r>
                  <a:rPr lang="en-US" altLang="zh-CN" sz="1000" baseline="30000" dirty="0">
                    <a:solidFill>
                      <a:schemeClr val="tx1"/>
                    </a:solidFill>
                    <a:latin typeface="微软雅黑" panose="020B0503020204020204" pitchFamily="34" charset="-122"/>
                    <a:ea typeface="微软雅黑" panose="020B0503020204020204" pitchFamily="34" charset="-122"/>
                  </a:rPr>
                  <a:t>®</a:t>
                </a:r>
                <a:r>
                  <a:rPr lang="zh-CN" altLang="en-US" sz="1000" dirty="0">
                    <a:solidFill>
                      <a:schemeClr val="tx1"/>
                    </a:solidFill>
                    <a:latin typeface="微软雅黑" panose="020B0503020204020204" pitchFamily="34" charset="-122"/>
                    <a:ea typeface="微软雅黑" panose="020B0503020204020204" pitchFamily="34" charset="-122"/>
                  </a:rPr>
                  <a:t>）的生物类似药，是信达生物自主研发的重组人抗</a:t>
                </a:r>
                <a:r>
                  <a:rPr lang="en-US" altLang="zh-CN" sz="1000" dirty="0">
                    <a:solidFill>
                      <a:schemeClr val="tx1"/>
                    </a:solidFill>
                    <a:latin typeface="微软雅黑" panose="020B0503020204020204" pitchFamily="34" charset="-122"/>
                    <a:ea typeface="微软雅黑" panose="020B0503020204020204" pitchFamily="34" charset="-122"/>
                  </a:rPr>
                  <a:t>TNF-α</a:t>
                </a:r>
                <a:r>
                  <a:rPr lang="zh-CN" altLang="en-US" sz="1000" dirty="0">
                    <a:solidFill>
                      <a:schemeClr val="tx1"/>
                    </a:solidFill>
                    <a:latin typeface="微软雅黑" panose="020B0503020204020204" pitchFamily="34" charset="-122"/>
                    <a:ea typeface="微软雅黑" panose="020B0503020204020204" pitchFamily="34" charset="-122"/>
                  </a:rPr>
                  <a:t>单克隆抗体，安全性高，能快速缓解症状，恢复工作能力，减少住院和手术风险。完整的临床前比对试验结果及药理毒理研究均证实了苏立信与修美乐相似。获得“一种稳定的抗</a:t>
                </a:r>
                <a:r>
                  <a:rPr lang="en-US" altLang="zh-CN" sz="1000" dirty="0">
                    <a:solidFill>
                      <a:schemeClr val="tx1"/>
                    </a:solidFill>
                    <a:latin typeface="微软雅黑" panose="020B0503020204020204" pitchFamily="34" charset="-122"/>
                    <a:ea typeface="微软雅黑" panose="020B0503020204020204" pitchFamily="34" charset="-122"/>
                  </a:rPr>
                  <a:t>TNF-α</a:t>
                </a:r>
                <a:r>
                  <a:rPr lang="zh-CN" altLang="en-US" sz="1000" dirty="0">
                    <a:solidFill>
                      <a:schemeClr val="tx1"/>
                    </a:solidFill>
                    <a:latin typeface="微软雅黑" panose="020B0503020204020204" pitchFamily="34" charset="-122"/>
                    <a:ea typeface="微软雅黑" panose="020B0503020204020204" pitchFamily="34" charset="-122"/>
                  </a:rPr>
                  <a:t>抗体制剂及其用途”、“一种单克隆抗体在治疗神经退行性疾病钟的应用”专利和江苏省专利项目优秀奖。</a:t>
                </a:r>
                <a:endParaRPr lang="en-US" sz="1000" dirty="0">
                  <a:solidFill>
                    <a:schemeClr val="tx1"/>
                  </a:solidFill>
                  <a:latin typeface="微软雅黑" panose="020B0503020204020204" pitchFamily="34" charset="-122"/>
                  <a:ea typeface="微软雅黑" panose="020B0503020204020204" pitchFamily="34" charset="-122"/>
                </a:endParaRPr>
              </a:p>
            </p:txBody>
          </p:sp>
        </p:grpSp>
        <p:sp>
          <p:nvSpPr>
            <p:cNvPr id="13" name="Rectangle 81">
              <a:extLst>
                <a:ext uri="{FF2B5EF4-FFF2-40B4-BE49-F238E27FC236}">
                  <a16:creationId xmlns:a16="http://schemas.microsoft.com/office/drawing/2014/main" id="{D6153343-8FBC-A4A2-81BE-A94F3FE5B7B6}"/>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grpSp>
        <p:nvGrpSpPr>
          <p:cNvPr id="31" name="Group 64">
            <a:extLst>
              <a:ext uri="{FF2B5EF4-FFF2-40B4-BE49-F238E27FC236}">
                <a16:creationId xmlns:a16="http://schemas.microsoft.com/office/drawing/2014/main" id="{90857F02-4C29-B14C-BA53-CB3078190453}"/>
              </a:ext>
            </a:extLst>
          </p:cNvPr>
          <p:cNvGrpSpPr/>
          <p:nvPr/>
        </p:nvGrpSpPr>
        <p:grpSpPr>
          <a:xfrm>
            <a:off x="475233" y="2948136"/>
            <a:ext cx="7842278" cy="631726"/>
            <a:chOff x="4033795" y="1853636"/>
            <a:chExt cx="3738309" cy="631725"/>
          </a:xfrm>
        </p:grpSpPr>
        <p:grpSp>
          <p:nvGrpSpPr>
            <p:cNvPr id="32" name="Group 29">
              <a:extLst>
                <a:ext uri="{FF2B5EF4-FFF2-40B4-BE49-F238E27FC236}">
                  <a16:creationId xmlns:a16="http://schemas.microsoft.com/office/drawing/2014/main" id="{6FBB67D9-8AD5-C351-E8CB-05197F210444}"/>
                </a:ext>
              </a:extLst>
            </p:cNvPr>
            <p:cNvGrpSpPr/>
            <p:nvPr/>
          </p:nvGrpSpPr>
          <p:grpSpPr>
            <a:xfrm>
              <a:off x="4399178" y="1853636"/>
              <a:ext cx="3372926" cy="425575"/>
              <a:chOff x="798970" y="1720180"/>
              <a:chExt cx="1860430" cy="425575"/>
            </a:xfrm>
          </p:grpSpPr>
          <p:sp>
            <p:nvSpPr>
              <p:cNvPr id="34" name="Text Placeholder 3">
                <a:extLst>
                  <a:ext uri="{FF2B5EF4-FFF2-40B4-BE49-F238E27FC236}">
                    <a16:creationId xmlns:a16="http://schemas.microsoft.com/office/drawing/2014/main" id="{151ADF1A-B5F0-6701-B491-1C9916269602}"/>
                  </a:ext>
                </a:extLst>
              </p:cNvPr>
              <p:cNvSpPr txBox="1">
                <a:spLocks/>
              </p:cNvSpPr>
              <p:nvPr/>
            </p:nvSpPr>
            <p:spPr>
              <a:xfrm>
                <a:off x="798970" y="1720180"/>
                <a:ext cx="8092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优势</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35" name="Text Placeholder 3">
                <a:extLst>
                  <a:ext uri="{FF2B5EF4-FFF2-40B4-BE49-F238E27FC236}">
                    <a16:creationId xmlns:a16="http://schemas.microsoft.com/office/drawing/2014/main" id="{C5B274F1-BD5A-C8EF-117A-707D62B031F0}"/>
                  </a:ext>
                </a:extLst>
              </p:cNvPr>
              <p:cNvSpPr txBox="1">
                <a:spLocks/>
              </p:cNvSpPr>
              <p:nvPr/>
            </p:nvSpPr>
            <p:spPr>
              <a:xfrm>
                <a:off x="798970" y="1991867"/>
                <a:ext cx="1860430" cy="153888"/>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000" dirty="0">
                    <a:solidFill>
                      <a:schemeClr val="tx1"/>
                    </a:solidFill>
                    <a:latin typeface="微软雅黑" panose="020B0503020204020204" pitchFamily="34" charset="-122"/>
                    <a:ea typeface="微软雅黑" panose="020B0503020204020204" pitchFamily="34" charset="-122"/>
                  </a:rPr>
                  <a:t>本品增加儿童克罗恩病适应症，提高儿童用药的可及性。具备西林瓶和预充式注射器两种给药途径，提高患者依从性。</a:t>
                </a:r>
                <a:endParaRPr lang="en-US" sz="1000" dirty="0">
                  <a:solidFill>
                    <a:schemeClr val="tx1"/>
                  </a:solidFill>
                  <a:latin typeface="微软雅黑" panose="020B0503020204020204" pitchFamily="34" charset="-122"/>
                  <a:ea typeface="微软雅黑" panose="020B0503020204020204" pitchFamily="34" charset="-122"/>
                </a:endParaRPr>
              </a:p>
            </p:txBody>
          </p:sp>
        </p:grpSp>
        <p:sp>
          <p:nvSpPr>
            <p:cNvPr id="33" name="Rectangle 81">
              <a:extLst>
                <a:ext uri="{FF2B5EF4-FFF2-40B4-BE49-F238E27FC236}">
                  <a16:creationId xmlns:a16="http://schemas.microsoft.com/office/drawing/2014/main" id="{8FF7A280-2076-3DAC-5095-F2425E752D41}"/>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sp>
        <p:nvSpPr>
          <p:cNvPr id="23" name="文本框 22">
            <a:extLst>
              <a:ext uri="{FF2B5EF4-FFF2-40B4-BE49-F238E27FC236}">
                <a16:creationId xmlns:a16="http://schemas.microsoft.com/office/drawing/2014/main" id="{3E9EAB66-BBE0-9D08-3DE4-A3CD7DD73F90}"/>
              </a:ext>
            </a:extLst>
          </p:cNvPr>
          <p:cNvSpPr txBox="1"/>
          <p:nvPr/>
        </p:nvSpPr>
        <p:spPr>
          <a:xfrm>
            <a:off x="1115616" y="3998470"/>
            <a:ext cx="7835887" cy="553998"/>
          </a:xfrm>
          <a:prstGeom prst="rect">
            <a:avLst/>
          </a:prstGeom>
          <a:noFill/>
        </p:spPr>
        <p:txBody>
          <a:bodyPr wrap="square">
            <a:spAutoFit/>
          </a:bodyPr>
          <a:lstStyle/>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包括但不限于：</a:t>
            </a:r>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主要创新点；该创新带来的疗效或安全性方面的优势；是否为国家“重大新药创制”科技重大专项支持上市药品；是否为自主知识产权的创新药；传承性（限中成药）情况。</a:t>
            </a:r>
          </a:p>
        </p:txBody>
      </p:sp>
      <p:sp>
        <p:nvSpPr>
          <p:cNvPr id="19" name="文本框 18">
            <a:extLst>
              <a:ext uri="{FF2B5EF4-FFF2-40B4-BE49-F238E27FC236}">
                <a16:creationId xmlns:a16="http://schemas.microsoft.com/office/drawing/2014/main" id="{DBCD39A3-87A1-D304-7910-453892F95C2A}"/>
              </a:ext>
            </a:extLst>
          </p:cNvPr>
          <p:cNvSpPr txBox="1"/>
          <p:nvPr/>
        </p:nvSpPr>
        <p:spPr>
          <a:xfrm>
            <a:off x="5926902" y="4776929"/>
            <a:ext cx="3385308" cy="246221"/>
          </a:xfrm>
          <a:prstGeom prst="rect">
            <a:avLst/>
          </a:prstGeom>
          <a:noFill/>
        </p:spPr>
        <p:txBody>
          <a:bodyPr wrap="square" rtlCol="0">
            <a:spAutoFit/>
          </a:bodyPr>
          <a:lstStyle>
            <a:defPPr>
              <a:defRPr lang="zh-CN"/>
            </a:defPPr>
            <a:lvl1pPr algn="ctr">
              <a:defRPr sz="1000" b="1">
                <a:solidFill>
                  <a:srgbClr val="0070C0"/>
                </a:solidFill>
                <a:latin typeface="微软雅黑" panose="020B0503020204020204" pitchFamily="34" charset="-122"/>
                <a:ea typeface="微软雅黑" panose="020B0503020204020204" pitchFamily="34" charset="-122"/>
              </a:defRPr>
            </a:lvl1pPr>
          </a:lstStyle>
          <a:p>
            <a:r>
              <a:rPr lang="zh-CN" altLang="en-US" dirty="0"/>
              <a:t>信达生物制药（苏州）有限公司 </a:t>
            </a:r>
            <a:r>
              <a:rPr lang="en-US" altLang="zh-CN" dirty="0"/>
              <a:t>| </a:t>
            </a:r>
            <a:r>
              <a:rPr lang="zh-CN" altLang="en-US" dirty="0" smtClean="0"/>
              <a:t>阿达木单</a:t>
            </a:r>
            <a:r>
              <a:rPr lang="zh-CN" altLang="en-US" dirty="0"/>
              <a:t>抗</a:t>
            </a:r>
          </a:p>
        </p:txBody>
      </p:sp>
    </p:spTree>
    <p:extLst>
      <p:ext uri="{BB962C8B-B14F-4D97-AF65-F5344CB8AC3E}">
        <p14:creationId xmlns:p14="http://schemas.microsoft.com/office/powerpoint/2010/main" val="1096066860"/>
      </p:ext>
    </p:extLst>
  </p:cSld>
  <p:clrMapOvr>
    <a:masterClrMapping/>
  </p:clrMapOvr>
  <mc:AlternateContent xmlns:mc="http://schemas.openxmlformats.org/markup-compatibility/2006" xmlns:p14="http://schemas.microsoft.com/office/powerpoint/2010/main">
    <mc:Choice Requires="p14">
      <p:transition p14:dur="0" advClick="0" advTm="0"/>
    </mc:Choice>
    <mc:Fallback xmlns="">
      <p:transition advClick="0" advTm="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88032" y="411510"/>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69" name="Rectangle 54">
            <a:extLst>
              <a:ext uri="{FF2B5EF4-FFF2-40B4-BE49-F238E27FC236}">
                <a16:creationId xmlns:a16="http://schemas.microsoft.com/office/drawing/2014/main" id="{CC586452-7D99-C1FA-3E78-84AB4B3DCB43}"/>
              </a:ext>
            </a:extLst>
          </p:cNvPr>
          <p:cNvSpPr/>
          <p:nvPr/>
        </p:nvSpPr>
        <p:spPr>
          <a:xfrm>
            <a:off x="3347851" y="2285678"/>
            <a:ext cx="64" cy="427040"/>
          </a:xfrm>
          <a:prstGeom prst="rect">
            <a:avLst/>
          </a:prstGeom>
        </p:spPr>
        <p:txBody>
          <a:bodyPr wrap="none" lIns="0" tIns="0" rIns="0" bIns="0">
            <a:spAutoFit/>
          </a:bodyPr>
          <a:lstStyle/>
          <a:p>
            <a:endParaRPr lang="en-US" sz="2775"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41" name="文本框 40">
            <a:extLst>
              <a:ext uri="{FF2B5EF4-FFF2-40B4-BE49-F238E27FC236}">
                <a16:creationId xmlns:a16="http://schemas.microsoft.com/office/drawing/2014/main" id="{F2D4FCD3-C7EE-364A-E006-11E47ADA7834}"/>
              </a:ext>
            </a:extLst>
          </p:cNvPr>
          <p:cNvSpPr txBox="1"/>
          <p:nvPr/>
        </p:nvSpPr>
        <p:spPr>
          <a:xfrm>
            <a:off x="1979712" y="441524"/>
            <a:ext cx="1854569" cy="400110"/>
          </a:xfrm>
          <a:prstGeom prst="rect">
            <a:avLst/>
          </a:prstGeom>
          <a:noFill/>
        </p:spPr>
        <p:txBody>
          <a:bodyPr wrap="square">
            <a:spAutoFit/>
          </a:bodyPr>
          <a:lstStyle/>
          <a:p>
            <a:pPr algn="ctr"/>
            <a:r>
              <a:rPr lang="zh-CN" altLang="en-US" sz="2000" b="1" dirty="0">
                <a:solidFill>
                  <a:schemeClr val="accent1">
                    <a:lumMod val="50000"/>
                  </a:schemeClr>
                </a:solidFill>
                <a:latin typeface="微软雅黑" panose="020B0503020204020204" pitchFamily="34" charset="-122"/>
                <a:ea typeface="微软雅黑" panose="020B0503020204020204" pitchFamily="34" charset="-122"/>
              </a:rPr>
              <a:t>公平性</a:t>
            </a:r>
          </a:p>
        </p:txBody>
      </p:sp>
      <p:sp>
        <p:nvSpPr>
          <p:cNvPr id="42" name="矩形 41">
            <a:extLst>
              <a:ext uri="{FF2B5EF4-FFF2-40B4-BE49-F238E27FC236}">
                <a16:creationId xmlns:a16="http://schemas.microsoft.com/office/drawing/2014/main" id="{C9D6ED94-CFD7-A6DE-470B-5E616C2A2C42}"/>
              </a:ext>
            </a:extLst>
          </p:cNvPr>
          <p:cNvSpPr/>
          <p:nvPr/>
        </p:nvSpPr>
        <p:spPr>
          <a:xfrm>
            <a:off x="0" y="267494"/>
            <a:ext cx="1763687" cy="7920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3" name="文本框 42">
            <a:extLst>
              <a:ext uri="{FF2B5EF4-FFF2-40B4-BE49-F238E27FC236}">
                <a16:creationId xmlns:a16="http://schemas.microsoft.com/office/drawing/2014/main" id="{42119E30-A348-58C5-CE21-15496DF7E946}"/>
              </a:ext>
            </a:extLst>
          </p:cNvPr>
          <p:cNvSpPr txBox="1"/>
          <p:nvPr/>
        </p:nvSpPr>
        <p:spPr>
          <a:xfrm>
            <a:off x="432048" y="309594"/>
            <a:ext cx="1187624"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05</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cxnSp>
        <p:nvCxnSpPr>
          <p:cNvPr id="44" name="Straight Connector 85">
            <a:extLst>
              <a:ext uri="{FF2B5EF4-FFF2-40B4-BE49-F238E27FC236}">
                <a16:creationId xmlns:a16="http://schemas.microsoft.com/office/drawing/2014/main" id="{861F7BC1-5B3E-6DDC-3561-90D96314A129}"/>
              </a:ext>
            </a:extLst>
          </p:cNvPr>
          <p:cNvCxnSpPr>
            <a:cxnSpLocks/>
          </p:cNvCxnSpPr>
          <p:nvPr/>
        </p:nvCxnSpPr>
        <p:spPr>
          <a:xfrm>
            <a:off x="2165425" y="945580"/>
            <a:ext cx="1512168"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11" name="Group 64">
            <a:extLst>
              <a:ext uri="{FF2B5EF4-FFF2-40B4-BE49-F238E27FC236}">
                <a16:creationId xmlns:a16="http://schemas.microsoft.com/office/drawing/2014/main" id="{D948A8FC-AC93-CBDC-9DF2-FD5BC750CF8C}"/>
              </a:ext>
            </a:extLst>
          </p:cNvPr>
          <p:cNvGrpSpPr/>
          <p:nvPr/>
        </p:nvGrpSpPr>
        <p:grpSpPr>
          <a:xfrm>
            <a:off x="475779" y="1362894"/>
            <a:ext cx="7769723" cy="776808"/>
            <a:chOff x="4033795" y="1853636"/>
            <a:chExt cx="3703723" cy="776807"/>
          </a:xfrm>
        </p:grpSpPr>
        <p:grpSp>
          <p:nvGrpSpPr>
            <p:cNvPr id="12" name="Group 29">
              <a:extLst>
                <a:ext uri="{FF2B5EF4-FFF2-40B4-BE49-F238E27FC236}">
                  <a16:creationId xmlns:a16="http://schemas.microsoft.com/office/drawing/2014/main" id="{2833AD9A-6441-86E5-B7B4-B3A08476821C}"/>
                </a:ext>
              </a:extLst>
            </p:cNvPr>
            <p:cNvGrpSpPr/>
            <p:nvPr/>
          </p:nvGrpSpPr>
          <p:grpSpPr>
            <a:xfrm>
              <a:off x="4399178" y="1853636"/>
              <a:ext cx="3338340" cy="776807"/>
              <a:chOff x="798970" y="1720180"/>
              <a:chExt cx="1841353" cy="776807"/>
            </a:xfrm>
          </p:grpSpPr>
          <p:sp>
            <p:nvSpPr>
              <p:cNvPr id="14" name="Text Placeholder 3">
                <a:extLst>
                  <a:ext uri="{FF2B5EF4-FFF2-40B4-BE49-F238E27FC236}">
                    <a16:creationId xmlns:a16="http://schemas.microsoft.com/office/drawing/2014/main" id="{37F07E93-5BD4-CC30-89DA-DE3EEE8120D3}"/>
                  </a:ext>
                </a:extLst>
              </p:cNvPr>
              <p:cNvSpPr txBox="1">
                <a:spLocks/>
              </p:cNvSpPr>
              <p:nvPr/>
            </p:nvSpPr>
            <p:spPr>
              <a:xfrm>
                <a:off x="798970" y="1720180"/>
                <a:ext cx="283233"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年发病患者总数</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15" name="Text Placeholder 3">
                <a:extLst>
                  <a:ext uri="{FF2B5EF4-FFF2-40B4-BE49-F238E27FC236}">
                    <a16:creationId xmlns:a16="http://schemas.microsoft.com/office/drawing/2014/main" id="{DE8B772B-452D-0394-9D37-B7FF713878AE}"/>
                  </a:ext>
                </a:extLst>
              </p:cNvPr>
              <p:cNvSpPr txBox="1">
                <a:spLocks/>
              </p:cNvSpPr>
              <p:nvPr/>
            </p:nvSpPr>
            <p:spPr>
              <a:xfrm>
                <a:off x="803531" y="1973768"/>
                <a:ext cx="1836792" cy="523219"/>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000" dirty="0">
                    <a:latin typeface="微软雅黑" panose="020B0503020204020204" pitchFamily="34" charset="-122"/>
                    <a:ea typeface="微软雅黑" panose="020B0503020204020204" pitchFamily="34" charset="-122"/>
                  </a:rPr>
                  <a:t>本适应症适用患者数</a:t>
                </a:r>
                <a:r>
                  <a:rPr lang="en-US" altLang="zh-CN" sz="1000" dirty="0">
                    <a:latin typeface="微软雅黑" panose="020B0503020204020204" pitchFamily="34" charset="-122"/>
                    <a:ea typeface="微软雅黑" panose="020B0503020204020204" pitchFamily="34" charset="-122"/>
                  </a:rPr>
                  <a:t>:</a:t>
                </a:r>
                <a:r>
                  <a:rPr lang="zh-CN" altLang="en-US" sz="1000" dirty="0">
                    <a:latin typeface="微软雅黑" panose="020B0503020204020204" pitchFamily="34" charset="-122"/>
                    <a:ea typeface="微软雅黑" panose="020B0503020204020204" pitchFamily="34" charset="-122"/>
                  </a:rPr>
                  <a:t> </a:t>
                </a:r>
                <a:r>
                  <a:rPr lang="en-US" altLang="zh-CN" sz="1000" dirty="0">
                    <a:latin typeface="微软雅黑" panose="020B0503020204020204" pitchFamily="34" charset="-122"/>
                    <a:ea typeface="微软雅黑" panose="020B0503020204020204" pitchFamily="34" charset="-122"/>
                  </a:rPr>
                  <a:t>1.95</a:t>
                </a:r>
                <a:r>
                  <a:rPr lang="zh-CN" altLang="en-US" sz="1000" dirty="0">
                    <a:latin typeface="微软雅黑" panose="020B0503020204020204" pitchFamily="34" charset="-122"/>
                    <a:ea typeface="微软雅黑" panose="020B0503020204020204" pitchFamily="34" charset="-122"/>
                  </a:rPr>
                  <a:t>万（</a:t>
                </a:r>
                <a:r>
                  <a:rPr lang="en-US" altLang="zh-CN" sz="1000" dirty="0">
                    <a:latin typeface="微软雅黑" panose="020B0503020204020204" pitchFamily="34" charset="-122"/>
                    <a:ea typeface="微软雅黑" panose="020B0503020204020204" pitchFamily="34" charset="-122"/>
                  </a:rPr>
                  <a:t>2022</a:t>
                </a:r>
                <a:r>
                  <a:rPr lang="zh-CN" altLang="en-US" sz="1000" dirty="0">
                    <a:latin typeface="微软雅黑" panose="020B0503020204020204" pitchFamily="34" charset="-122"/>
                    <a:ea typeface="微软雅黑" panose="020B0503020204020204" pitchFamily="34" charset="-122"/>
                  </a:rPr>
                  <a:t>年）其中：</a:t>
                </a:r>
                <a:endParaRPr lang="en-US" altLang="zh-CN" sz="1000" dirty="0">
                  <a:latin typeface="微软雅黑" panose="020B0503020204020204" pitchFamily="34" charset="-122"/>
                  <a:ea typeface="微软雅黑" panose="020B0503020204020204" pitchFamily="34" charset="-122"/>
                </a:endParaRPr>
              </a:p>
              <a:p>
                <a:pPr algn="l" defTabSz="914309">
                  <a:spcBef>
                    <a:spcPct val="20000"/>
                  </a:spcBef>
                  <a:defRPr/>
                </a:pPr>
                <a:r>
                  <a:rPr lang="zh-CN" altLang="en-US" sz="1000" dirty="0">
                    <a:latin typeface="微软雅黑" panose="020B0503020204020204" pitchFamily="34" charset="-122"/>
                    <a:ea typeface="微软雅黑" panose="020B0503020204020204" pitchFamily="34" charset="-122"/>
                  </a:rPr>
                  <a:t>成人克罗恩病：患者数</a:t>
                </a:r>
                <a:r>
                  <a:rPr lang="en-US" altLang="zh-CN" sz="1000" dirty="0">
                    <a:latin typeface="微软雅黑" panose="020B0503020204020204" pitchFamily="34" charset="-122"/>
                    <a:ea typeface="微软雅黑" panose="020B0503020204020204" pitchFamily="34" charset="-122"/>
                  </a:rPr>
                  <a:t>1.46</a:t>
                </a:r>
                <a:r>
                  <a:rPr lang="zh-CN" altLang="en-US" sz="1000" dirty="0">
                    <a:latin typeface="微软雅黑" panose="020B0503020204020204" pitchFamily="34" charset="-122"/>
                    <a:ea typeface="微软雅黑" panose="020B0503020204020204" pitchFamily="34" charset="-122"/>
                  </a:rPr>
                  <a:t>万。</a:t>
                </a:r>
                <a:endParaRPr lang="en-US" altLang="zh-CN" sz="1000" dirty="0">
                  <a:latin typeface="微软雅黑" panose="020B0503020204020204" pitchFamily="34" charset="-122"/>
                  <a:ea typeface="微软雅黑" panose="020B0503020204020204" pitchFamily="34" charset="-122"/>
                </a:endParaRPr>
              </a:p>
              <a:p>
                <a:pPr algn="l" defTabSz="914309">
                  <a:spcBef>
                    <a:spcPct val="20000"/>
                  </a:spcBef>
                  <a:defRPr/>
                </a:pPr>
                <a:r>
                  <a:rPr lang="zh-CN" altLang="en-US" sz="1000" dirty="0">
                    <a:latin typeface="微软雅黑" panose="020B0503020204020204" pitchFamily="34" charset="-122"/>
                    <a:ea typeface="微软雅黑" panose="020B0503020204020204" pitchFamily="34" charset="-122"/>
                  </a:rPr>
                  <a:t>儿童克罗恩病：患者数约</a:t>
                </a:r>
                <a:r>
                  <a:rPr lang="en-US" altLang="zh-CN" sz="1000" dirty="0">
                    <a:latin typeface="微软雅黑" panose="020B0503020204020204" pitchFamily="34" charset="-122"/>
                    <a:ea typeface="微软雅黑" panose="020B0503020204020204" pitchFamily="34" charset="-122"/>
                  </a:rPr>
                  <a:t>4865</a:t>
                </a:r>
                <a:r>
                  <a:rPr lang="zh-CN" altLang="en-US" sz="1000" dirty="0">
                    <a:latin typeface="微软雅黑" panose="020B0503020204020204" pitchFamily="34" charset="-122"/>
                    <a:ea typeface="微软雅黑" panose="020B0503020204020204" pitchFamily="34" charset="-122"/>
                  </a:rPr>
                  <a:t>人。</a:t>
                </a:r>
                <a:endParaRPr lang="en-US" altLang="zh-CN" sz="1000" dirty="0">
                  <a:latin typeface="微软雅黑" panose="020B0503020204020204" pitchFamily="34" charset="-122"/>
                  <a:ea typeface="微软雅黑" panose="020B0503020204020204" pitchFamily="34" charset="-122"/>
                </a:endParaRPr>
              </a:p>
            </p:txBody>
          </p:sp>
        </p:grpSp>
        <p:sp>
          <p:nvSpPr>
            <p:cNvPr id="13" name="Rectangle 81">
              <a:extLst>
                <a:ext uri="{FF2B5EF4-FFF2-40B4-BE49-F238E27FC236}">
                  <a16:creationId xmlns:a16="http://schemas.microsoft.com/office/drawing/2014/main" id="{D6153343-8FBC-A4A2-81BE-A94F3FE5B7B6}"/>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grpSp>
        <p:nvGrpSpPr>
          <p:cNvPr id="26" name="Group 64">
            <a:extLst>
              <a:ext uri="{FF2B5EF4-FFF2-40B4-BE49-F238E27FC236}">
                <a16:creationId xmlns:a16="http://schemas.microsoft.com/office/drawing/2014/main" id="{72AFFC9B-45B0-0460-B04C-6BAC455BBB81}"/>
              </a:ext>
            </a:extLst>
          </p:cNvPr>
          <p:cNvGrpSpPr/>
          <p:nvPr/>
        </p:nvGrpSpPr>
        <p:grpSpPr>
          <a:xfrm>
            <a:off x="475233" y="3020144"/>
            <a:ext cx="7842278" cy="631726"/>
            <a:chOff x="4033795" y="1853636"/>
            <a:chExt cx="3738309" cy="631725"/>
          </a:xfrm>
        </p:grpSpPr>
        <p:grpSp>
          <p:nvGrpSpPr>
            <p:cNvPr id="27" name="Group 29">
              <a:extLst>
                <a:ext uri="{FF2B5EF4-FFF2-40B4-BE49-F238E27FC236}">
                  <a16:creationId xmlns:a16="http://schemas.microsoft.com/office/drawing/2014/main" id="{DD31330D-D323-E4E8-10E4-0EBC24630325}"/>
                </a:ext>
              </a:extLst>
            </p:cNvPr>
            <p:cNvGrpSpPr/>
            <p:nvPr/>
          </p:nvGrpSpPr>
          <p:grpSpPr>
            <a:xfrm>
              <a:off x="4399178" y="1853636"/>
              <a:ext cx="3372926" cy="415701"/>
              <a:chOff x="798970" y="1720180"/>
              <a:chExt cx="1860430" cy="415701"/>
            </a:xfrm>
          </p:grpSpPr>
          <p:sp>
            <p:nvSpPr>
              <p:cNvPr id="29" name="Text Placeholder 3">
                <a:extLst>
                  <a:ext uri="{FF2B5EF4-FFF2-40B4-BE49-F238E27FC236}">
                    <a16:creationId xmlns:a16="http://schemas.microsoft.com/office/drawing/2014/main" id="{BBEAF1F4-C6B1-63E9-A069-92223841FFE9}"/>
                  </a:ext>
                </a:extLst>
              </p:cNvPr>
              <p:cNvSpPr txBox="1">
                <a:spLocks/>
              </p:cNvSpPr>
              <p:nvPr/>
            </p:nvSpPr>
            <p:spPr>
              <a:xfrm>
                <a:off x="798970" y="1720180"/>
                <a:ext cx="242771"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临床管理难度</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30" name="Text Placeholder 3">
                <a:extLst>
                  <a:ext uri="{FF2B5EF4-FFF2-40B4-BE49-F238E27FC236}">
                    <a16:creationId xmlns:a16="http://schemas.microsoft.com/office/drawing/2014/main" id="{096C3126-2354-A0F6-1769-B7BC80CE1496}"/>
                  </a:ext>
                </a:extLst>
              </p:cNvPr>
              <p:cNvSpPr txBox="1">
                <a:spLocks/>
              </p:cNvSpPr>
              <p:nvPr/>
            </p:nvSpPr>
            <p:spPr>
              <a:xfrm>
                <a:off x="798970" y="1981993"/>
                <a:ext cx="1860430" cy="153888"/>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zh-CN" altLang="zh-CN" sz="1000" dirty="0">
                    <a:latin typeface="微软雅黑" panose="020B0503020204020204" pitchFamily="34" charset="-122"/>
                    <a:ea typeface="微软雅黑" panose="020B0503020204020204" pitchFamily="34" charset="-122"/>
                  </a:rPr>
                  <a:t>在临床管理上已积累长期经验，管理难度小，滥用风险低。</a:t>
                </a:r>
              </a:p>
            </p:txBody>
          </p:sp>
        </p:grpSp>
        <p:sp>
          <p:nvSpPr>
            <p:cNvPr id="28" name="Rectangle 81">
              <a:extLst>
                <a:ext uri="{FF2B5EF4-FFF2-40B4-BE49-F238E27FC236}">
                  <a16:creationId xmlns:a16="http://schemas.microsoft.com/office/drawing/2014/main" id="{F4FB33BD-9E13-796F-E7D6-6BC609F68E35}"/>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grpSp>
        <p:nvGrpSpPr>
          <p:cNvPr id="31" name="Group 64">
            <a:extLst>
              <a:ext uri="{FF2B5EF4-FFF2-40B4-BE49-F238E27FC236}">
                <a16:creationId xmlns:a16="http://schemas.microsoft.com/office/drawing/2014/main" id="{90857F02-4C29-B14C-BA53-CB3078190453}"/>
              </a:ext>
            </a:extLst>
          </p:cNvPr>
          <p:cNvGrpSpPr/>
          <p:nvPr/>
        </p:nvGrpSpPr>
        <p:grpSpPr>
          <a:xfrm>
            <a:off x="475233" y="2372072"/>
            <a:ext cx="7841183" cy="631726"/>
            <a:chOff x="4033795" y="1853636"/>
            <a:chExt cx="3737787" cy="631725"/>
          </a:xfrm>
        </p:grpSpPr>
        <p:grpSp>
          <p:nvGrpSpPr>
            <p:cNvPr id="32" name="Group 29">
              <a:extLst>
                <a:ext uri="{FF2B5EF4-FFF2-40B4-BE49-F238E27FC236}">
                  <a16:creationId xmlns:a16="http://schemas.microsoft.com/office/drawing/2014/main" id="{6FBB67D9-8AD5-C351-E8CB-05197F210444}"/>
                </a:ext>
              </a:extLst>
            </p:cNvPr>
            <p:cNvGrpSpPr/>
            <p:nvPr/>
          </p:nvGrpSpPr>
          <p:grpSpPr>
            <a:xfrm>
              <a:off x="4398656" y="1853636"/>
              <a:ext cx="3372926" cy="425573"/>
              <a:chOff x="798682" y="1720180"/>
              <a:chExt cx="1860430" cy="425573"/>
            </a:xfrm>
          </p:grpSpPr>
          <p:sp>
            <p:nvSpPr>
              <p:cNvPr id="34" name="Text Placeholder 3">
                <a:extLst>
                  <a:ext uri="{FF2B5EF4-FFF2-40B4-BE49-F238E27FC236}">
                    <a16:creationId xmlns:a16="http://schemas.microsoft.com/office/drawing/2014/main" id="{151ADF1A-B5F0-6701-B491-1C9916269602}"/>
                  </a:ext>
                </a:extLst>
              </p:cNvPr>
              <p:cNvSpPr txBox="1">
                <a:spLocks/>
              </p:cNvSpPr>
              <p:nvPr/>
            </p:nvSpPr>
            <p:spPr>
              <a:xfrm>
                <a:off x="798970" y="1720180"/>
                <a:ext cx="323694"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914309">
                  <a:spcBef>
                    <a:spcPct val="20000"/>
                  </a:spcBef>
                  <a:defRPr/>
                </a:pPr>
                <a:r>
                  <a:rPr lang="zh-CN" altLang="en-US" sz="1200" b="1" dirty="0">
                    <a:solidFill>
                      <a:schemeClr val="tx1"/>
                    </a:solidFill>
                    <a:latin typeface="微软雅黑" panose="020B0503020204020204" pitchFamily="34" charset="-122"/>
                    <a:ea typeface="微软雅黑" panose="020B0503020204020204" pitchFamily="34" charset="-122"/>
                  </a:rPr>
                  <a:t>弥补药品目录短板</a:t>
                </a:r>
                <a:endParaRPr lang="en-US" sz="1200" b="1" dirty="0">
                  <a:solidFill>
                    <a:schemeClr val="tx1"/>
                  </a:solidFill>
                  <a:latin typeface="微软雅黑" panose="020B0503020204020204" pitchFamily="34" charset="-122"/>
                  <a:ea typeface="微软雅黑" panose="020B0503020204020204" pitchFamily="34" charset="-122"/>
                </a:endParaRPr>
              </a:p>
            </p:txBody>
          </p:sp>
          <p:sp>
            <p:nvSpPr>
              <p:cNvPr id="35" name="Text Placeholder 3">
                <a:extLst>
                  <a:ext uri="{FF2B5EF4-FFF2-40B4-BE49-F238E27FC236}">
                    <a16:creationId xmlns:a16="http://schemas.microsoft.com/office/drawing/2014/main" id="{C5B274F1-BD5A-C8EF-117A-707D62B031F0}"/>
                  </a:ext>
                </a:extLst>
              </p:cNvPr>
              <p:cNvSpPr txBox="1">
                <a:spLocks/>
              </p:cNvSpPr>
              <p:nvPr/>
            </p:nvSpPr>
            <p:spPr>
              <a:xfrm>
                <a:off x="798682" y="1991865"/>
                <a:ext cx="1860430" cy="153888"/>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zh-CN" altLang="zh-CN" sz="1000" dirty="0">
                    <a:latin typeface="微软雅黑" panose="020B0503020204020204" pitchFamily="34" charset="-122"/>
                    <a:ea typeface="微软雅黑" panose="020B0503020204020204" pitchFamily="34" charset="-122"/>
                  </a:rPr>
                  <a:t>增加了成人及儿童克罗恩病的治疗方案选择，阿达木单抗生物制剂的可及性进一步提升，让患者受益。</a:t>
                </a:r>
              </a:p>
            </p:txBody>
          </p:sp>
        </p:grpSp>
        <p:sp>
          <p:nvSpPr>
            <p:cNvPr id="33" name="Rectangle 81">
              <a:extLst>
                <a:ext uri="{FF2B5EF4-FFF2-40B4-BE49-F238E27FC236}">
                  <a16:creationId xmlns:a16="http://schemas.microsoft.com/office/drawing/2014/main" id="{8FF7A280-2076-3DAC-5095-F2425E752D41}"/>
                </a:ext>
              </a:extLst>
            </p:cNvPr>
            <p:cNvSpPr/>
            <p:nvPr/>
          </p:nvSpPr>
          <p:spPr>
            <a:xfrm>
              <a:off x="4033795" y="2058322"/>
              <a:ext cx="65" cy="427039"/>
            </a:xfrm>
            <a:prstGeom prst="rect">
              <a:avLst/>
            </a:prstGeom>
          </p:spPr>
          <p:txBody>
            <a:bodyPr wrap="none" lIns="0" tIns="0" rIns="0" bIns="0">
              <a:spAutoFit/>
            </a:bodyPr>
            <a:lstStyle/>
            <a:p>
              <a:endParaRPr lang="en-US" sz="2775" dirty="0">
                <a:latin typeface="微软雅黑" panose="020B0503020204020204" pitchFamily="34" charset="-122"/>
                <a:ea typeface="微软雅黑" panose="020B0503020204020204" pitchFamily="34" charset="-122"/>
              </a:endParaRPr>
            </a:p>
          </p:txBody>
        </p:sp>
      </p:grpSp>
      <p:sp>
        <p:nvSpPr>
          <p:cNvPr id="23" name="文本框 22">
            <a:extLst>
              <a:ext uri="{FF2B5EF4-FFF2-40B4-BE49-F238E27FC236}">
                <a16:creationId xmlns:a16="http://schemas.microsoft.com/office/drawing/2014/main" id="{8ACD94AC-8B87-A2F8-4EA7-CAF53240689B}"/>
              </a:ext>
            </a:extLst>
          </p:cNvPr>
          <p:cNvSpPr txBox="1"/>
          <p:nvPr/>
        </p:nvSpPr>
        <p:spPr>
          <a:xfrm>
            <a:off x="1115616" y="4155926"/>
            <a:ext cx="7835887" cy="400110"/>
          </a:xfrm>
          <a:prstGeom prst="rect">
            <a:avLst/>
          </a:prstGeom>
          <a:noFill/>
        </p:spPr>
        <p:txBody>
          <a:bodyPr wrap="square">
            <a:spAutoFit/>
          </a:bodyPr>
          <a:lstStyle/>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包括但不限于：</a:t>
            </a:r>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a:p>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所治疗疾病</a:t>
            </a:r>
            <a:r>
              <a:rPr lang="zh-CN" altLang="en-US" sz="1000" dirty="0">
                <a:latin typeface="微软雅黑" panose="020B0503020204020204" pitchFamily="34" charset="-122"/>
                <a:ea typeface="微软雅黑" panose="020B0503020204020204" pitchFamily="34" charset="-122"/>
              </a:rPr>
              <a:t>大陆地区</a:t>
            </a:r>
            <a:r>
              <a:rPr lang="zh-CN" altLang="en-US" sz="1000" dirty="0">
                <a:solidFill>
                  <a:schemeClr val="tx1">
                    <a:lumMod val="50000"/>
                    <a:lumOff val="50000"/>
                  </a:schemeClr>
                </a:solidFill>
                <a:latin typeface="微软雅黑" panose="020B0503020204020204" pitchFamily="34" charset="-122"/>
                <a:ea typeface="微软雅黑" panose="020B0503020204020204" pitchFamily="34" charset="-122"/>
              </a:rPr>
              <a:t>年发病患者总数；是否能够弥补药品目录保障短板；临床管理难度及其他相关情况</a:t>
            </a:r>
          </a:p>
        </p:txBody>
      </p:sp>
      <p:sp>
        <p:nvSpPr>
          <p:cNvPr id="24" name="文本框 23">
            <a:extLst>
              <a:ext uri="{FF2B5EF4-FFF2-40B4-BE49-F238E27FC236}">
                <a16:creationId xmlns:a16="http://schemas.microsoft.com/office/drawing/2014/main" id="{DBCD39A3-87A1-D304-7910-453892F95C2A}"/>
              </a:ext>
            </a:extLst>
          </p:cNvPr>
          <p:cNvSpPr txBox="1"/>
          <p:nvPr/>
        </p:nvSpPr>
        <p:spPr>
          <a:xfrm>
            <a:off x="5926902" y="4776929"/>
            <a:ext cx="3385308" cy="246221"/>
          </a:xfrm>
          <a:prstGeom prst="rect">
            <a:avLst/>
          </a:prstGeom>
          <a:noFill/>
        </p:spPr>
        <p:txBody>
          <a:bodyPr wrap="square" rtlCol="0">
            <a:spAutoFit/>
          </a:bodyPr>
          <a:lstStyle>
            <a:defPPr>
              <a:defRPr lang="zh-CN"/>
            </a:defPPr>
            <a:lvl1pPr algn="ctr">
              <a:defRPr sz="1000" b="1">
                <a:solidFill>
                  <a:srgbClr val="0070C0"/>
                </a:solidFill>
                <a:latin typeface="微软雅黑" panose="020B0503020204020204" pitchFamily="34" charset="-122"/>
                <a:ea typeface="微软雅黑" panose="020B0503020204020204" pitchFamily="34" charset="-122"/>
              </a:defRPr>
            </a:lvl1pPr>
          </a:lstStyle>
          <a:p>
            <a:r>
              <a:rPr lang="zh-CN" altLang="en-US" dirty="0"/>
              <a:t>信达生物制药（苏州）有限公司 </a:t>
            </a:r>
            <a:r>
              <a:rPr lang="en-US" altLang="zh-CN" dirty="0"/>
              <a:t>| </a:t>
            </a:r>
            <a:r>
              <a:rPr lang="zh-CN" altLang="en-US" dirty="0" smtClean="0"/>
              <a:t>阿达木单</a:t>
            </a:r>
            <a:r>
              <a:rPr lang="zh-CN" altLang="en-US" dirty="0"/>
              <a:t>抗</a:t>
            </a:r>
          </a:p>
        </p:txBody>
      </p:sp>
    </p:spTree>
    <p:extLst>
      <p:ext uri="{BB962C8B-B14F-4D97-AF65-F5344CB8AC3E}">
        <p14:creationId xmlns:p14="http://schemas.microsoft.com/office/powerpoint/2010/main" val="803227392"/>
      </p:ext>
    </p:extLst>
  </p:cSld>
  <p:clrMapOvr>
    <a:masterClrMapping/>
  </p:clrMapOvr>
  <mc:AlternateContent xmlns:mc="http://schemas.openxmlformats.org/markup-compatibility/2006" xmlns:p14="http://schemas.microsoft.com/office/powerpoint/2010/main">
    <mc:Choice Requires="p14">
      <p:transition p14:dur="0" advClick="0" advTm="0"/>
    </mc:Choice>
    <mc:Fallback xmlns="">
      <p:transition advClick="0" advTm="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Write Your Title Here"/>
</p:tagLst>
</file>

<file path=ppt/theme/theme1.xml><?xml version="1.0" encoding="utf-8"?>
<a:theme xmlns:a="http://schemas.openxmlformats.org/drawingml/2006/main" name="第一PPT，www.1ppt.com">
  <a:themeElements>
    <a:clrScheme name="自定义 237">
      <a:dk1>
        <a:sysClr val="windowText" lastClr="000000"/>
      </a:dk1>
      <a:lt1>
        <a:sysClr val="window" lastClr="FFFFFF"/>
      </a:lt1>
      <a:dk2>
        <a:srgbClr val="1F497D"/>
      </a:dk2>
      <a:lt2>
        <a:srgbClr val="EEECE1"/>
      </a:lt2>
      <a:accent1>
        <a:srgbClr val="005DA2"/>
      </a:accent1>
      <a:accent2>
        <a:srgbClr val="C4C7CB"/>
      </a:accent2>
      <a:accent3>
        <a:srgbClr val="7F7F7F"/>
      </a:accent3>
      <a:accent4>
        <a:srgbClr val="7F7F7F"/>
      </a:accent4>
      <a:accent5>
        <a:srgbClr val="7F7F7F"/>
      </a:accent5>
      <a:accent6>
        <a:srgbClr val="7F7F7F"/>
      </a:accent6>
      <a:hlink>
        <a:srgbClr val="17365D"/>
      </a:hlink>
      <a:folHlink>
        <a:srgbClr val="548DD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1200" dirty="0" smtClean="0">
            <a:solidFill>
              <a:schemeClr val="tx1">
                <a:lumMod val="75000"/>
                <a:lumOff val="25000"/>
              </a:schemeClr>
            </a:solidFill>
            <a:latin typeface="微软雅黑" panose="020B0503020204020204" pitchFamily="34" charset="-122"/>
            <a:ea typeface="微软雅黑" panose="020B0503020204020204" pitchFamily="34" charset="-122"/>
          </a:defRPr>
        </a:defPPr>
      </a:lstStyle>
    </a:tx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1946</TotalTime>
  <Words>2524</Words>
  <Application>Microsoft Office PowerPoint</Application>
  <PresentationFormat>全屏显示(16:9)</PresentationFormat>
  <Paragraphs>116</Paragraphs>
  <Slides>10</Slides>
  <Notes>8</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10</vt:i4>
      </vt:variant>
    </vt:vector>
  </HeadingPairs>
  <TitlesOfParts>
    <vt:vector size="17" baseType="lpstr">
      <vt:lpstr>宋体</vt:lpstr>
      <vt:lpstr>微软雅黑</vt:lpstr>
      <vt:lpstr>微软雅黑 Light</vt:lpstr>
      <vt:lpstr>Arial</vt:lpstr>
      <vt:lpstr>Calibri</vt:lpstr>
      <vt:lpstr>Wingdings</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第一PPT模板网-WWW.1PPT.COM</dc:title>
  <dc:creator>第一PPT模板网-WWW.1PPT.COM</dc:creator>
  <cp:keywords>第一PPT模板网-WWW.1PPT.COM</cp:keywords>
  <cp:lastModifiedBy>钟磊(Zhong Lei)</cp:lastModifiedBy>
  <cp:revision>154</cp:revision>
  <dcterms:created xsi:type="dcterms:W3CDTF">2015-12-11T17:46:17Z</dcterms:created>
  <dcterms:modified xsi:type="dcterms:W3CDTF">2022-07-11T04:01:28Z</dcterms:modified>
</cp:coreProperties>
</file>