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2.xml" ContentType="application/vnd.openxmlformats-officedocument.presentationml.tags+xml"/>
  <Override PartName="/ppt/notesSlides/notesSlide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63" r:id="rId3"/>
    <p:sldId id="257" r:id="rId4"/>
    <p:sldId id="264" r:id="rId5"/>
    <p:sldId id="258" r:id="rId6"/>
    <p:sldId id="259" r:id="rId7"/>
    <p:sldId id="265" r:id="rId8"/>
    <p:sldId id="261" r:id="rId9"/>
    <p:sldId id="272" r:id="rId10"/>
    <p:sldId id="262" r:id="rId11"/>
  </p:sldIdLst>
  <p:sldSz cx="12192000" cy="6858000"/>
  <p:notesSz cx="6858000" cy="9144000"/>
  <p:custDataLst>
    <p:tags r:id="rId1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6" d="100"/>
          <a:sy n="66" d="100"/>
        </p:scale>
        <p:origin x="63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2022/7/13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2022/7/13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2022/7/13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2022/7/13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2022/7/13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2022/7/13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2022/7/13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2022/7/13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3" Type="http://schemas.openxmlformats.org/officeDocument/2006/relationships/tags" Target="../tags/tag4.xml"/><Relationship Id="rId21" Type="http://schemas.openxmlformats.org/officeDocument/2006/relationships/slideLayout" Target="../slideLayouts/slideLayout2.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674370"/>
            <a:ext cx="9144000" cy="1830070"/>
          </a:xfrm>
        </p:spPr>
        <p:txBody>
          <a:bodyPr/>
          <a:lstStyle/>
          <a:p>
            <a:r>
              <a:rPr lang="zh-CN" altLang="en-US" sz="4800" b="1"/>
              <a:t>注射用伊尼妥单抗</a:t>
            </a:r>
          </a:p>
        </p:txBody>
      </p:sp>
      <p:sp>
        <p:nvSpPr>
          <p:cNvPr id="3" name="副标题 2"/>
          <p:cNvSpPr>
            <a:spLocks noGrp="1"/>
          </p:cNvSpPr>
          <p:nvPr>
            <p:ph type="subTitle" idx="1"/>
          </p:nvPr>
        </p:nvSpPr>
        <p:spPr>
          <a:xfrm>
            <a:off x="1524000" y="2955925"/>
            <a:ext cx="9144000" cy="746760"/>
          </a:xfrm>
        </p:spPr>
        <p:txBody>
          <a:bodyPr>
            <a:normAutofit/>
          </a:bodyPr>
          <a:lstStyle/>
          <a:p>
            <a:r>
              <a:rPr lang="zh-CN" sz="2800" b="1">
                <a:latin typeface="+mj-ea"/>
                <a:ea typeface="+mj-ea"/>
                <a:cs typeface="+mj-ea"/>
              </a:rPr>
              <a:t>商品名：赛普汀</a:t>
            </a:r>
            <a:r>
              <a:rPr sz="2800">
                <a:ea typeface="仿宋" panose="02010609060101010101" charset="-122"/>
                <a:sym typeface="+mn-ea"/>
              </a:rPr>
              <a:t>®</a:t>
            </a:r>
          </a:p>
          <a:p>
            <a:endParaRPr lang="zh-CN" sz="2800" b="1">
              <a:latin typeface="+mj-ea"/>
              <a:ea typeface="+mj-ea"/>
              <a:cs typeface="+mj-ea"/>
            </a:endParaRPr>
          </a:p>
        </p:txBody>
      </p:sp>
      <p:sp>
        <p:nvSpPr>
          <p:cNvPr id="4" name="副标题 2"/>
          <p:cNvSpPr>
            <a:spLocks noGrp="1"/>
          </p:cNvSpPr>
          <p:nvPr/>
        </p:nvSpPr>
        <p:spPr>
          <a:xfrm>
            <a:off x="1633855" y="5312410"/>
            <a:ext cx="9144000" cy="7467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sz="2000" b="1">
                <a:latin typeface="+mj-ea"/>
                <a:ea typeface="+mj-ea"/>
                <a:cs typeface="+mj-ea"/>
              </a:rPr>
              <a:t>三生国健药业(上海)股份有限公司</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20090"/>
          </a:xfrm>
        </p:spPr>
        <p:txBody>
          <a:bodyPr/>
          <a:lstStyle/>
          <a:p>
            <a:r>
              <a:rPr lang="zh-CN" altLang="en-US" sz="2800" b="1"/>
              <a:t>公平性</a:t>
            </a:r>
          </a:p>
        </p:txBody>
      </p:sp>
      <p:sp>
        <p:nvSpPr>
          <p:cNvPr id="3" name="内容占位符 2"/>
          <p:cNvSpPr>
            <a:spLocks noGrp="1"/>
          </p:cNvSpPr>
          <p:nvPr>
            <p:ph idx="1"/>
          </p:nvPr>
        </p:nvSpPr>
        <p:spPr>
          <a:xfrm>
            <a:off x="838200" y="1085215"/>
            <a:ext cx="10515600" cy="1604010"/>
          </a:xfrm>
        </p:spPr>
        <p:txBody>
          <a:bodyPr>
            <a:noAutofit/>
          </a:bodyPr>
          <a:lstStyle/>
          <a:p>
            <a:pPr>
              <a:lnSpc>
                <a:spcPct val="150000"/>
              </a:lnSpc>
            </a:pPr>
            <a:r>
              <a:rPr lang="zh-CN" altLang="en-US" sz="1600">
                <a:latin typeface="微软雅黑" panose="020B0503020204020204" charset="-122"/>
                <a:ea typeface="微软雅黑" panose="020B0503020204020204" charset="-122"/>
                <a:cs typeface="微软雅黑" panose="020B0503020204020204" charset="-122"/>
                <a:sym typeface="+mn-ea"/>
              </a:rPr>
              <a:t>伊尼妥单抗的上市大大提高了中国患者抗</a:t>
            </a:r>
            <a:r>
              <a:rPr lang="en-US" altLang="zh-CN" sz="1600">
                <a:latin typeface="微软雅黑" panose="020B0503020204020204" charset="-122"/>
                <a:ea typeface="微软雅黑" panose="020B0503020204020204" charset="-122"/>
                <a:cs typeface="微软雅黑" panose="020B0503020204020204" charset="-122"/>
                <a:sym typeface="+mn-ea"/>
              </a:rPr>
              <a:t>HER2</a:t>
            </a:r>
            <a:r>
              <a:rPr lang="zh-CN" altLang="en-US" sz="1600">
                <a:latin typeface="微软雅黑" panose="020B0503020204020204" charset="-122"/>
                <a:ea typeface="微软雅黑" panose="020B0503020204020204" charset="-122"/>
                <a:cs typeface="微软雅黑" panose="020B0503020204020204" charset="-122"/>
                <a:sym typeface="+mn-ea"/>
              </a:rPr>
              <a:t>治疗药品的可及性，改变了中国抗</a:t>
            </a:r>
            <a:r>
              <a:rPr lang="en-US" altLang="zh-CN" sz="1600">
                <a:latin typeface="微软雅黑" panose="020B0503020204020204" charset="-122"/>
                <a:ea typeface="微软雅黑" panose="020B0503020204020204" charset="-122"/>
                <a:cs typeface="微软雅黑" panose="020B0503020204020204" charset="-122"/>
                <a:sym typeface="+mn-ea"/>
              </a:rPr>
              <a:t> HER2</a:t>
            </a:r>
            <a:r>
              <a:rPr lang="zh-CN" altLang="en-US" sz="1600">
                <a:latin typeface="微软雅黑" panose="020B0503020204020204" charset="-122"/>
                <a:ea typeface="微软雅黑" panose="020B0503020204020204" charset="-122"/>
                <a:cs typeface="微软雅黑" panose="020B0503020204020204" charset="-122"/>
                <a:sym typeface="+mn-ea"/>
              </a:rPr>
              <a:t>治疗药品的格局，打破了外资长期垄断的局面，避免进口药品</a:t>
            </a:r>
            <a:r>
              <a:rPr lang="en-US" altLang="zh-CN" sz="1600">
                <a:latin typeface="微软雅黑" panose="020B0503020204020204" charset="-122"/>
                <a:ea typeface="微软雅黑" panose="020B0503020204020204" charset="-122"/>
                <a:cs typeface="微软雅黑" panose="020B0503020204020204" charset="-122"/>
                <a:sym typeface="+mn-ea"/>
              </a:rPr>
              <a:t>“</a:t>
            </a:r>
            <a:r>
              <a:rPr lang="zh-CN" altLang="en-US" sz="1600">
                <a:latin typeface="微软雅黑" panose="020B0503020204020204" charset="-122"/>
                <a:ea typeface="微软雅黑" panose="020B0503020204020204" charset="-122"/>
                <a:cs typeface="微软雅黑" panose="020B0503020204020204" charset="-122"/>
                <a:sym typeface="+mn-ea"/>
              </a:rPr>
              <a:t>卡脖子</a:t>
            </a:r>
            <a:r>
              <a:rPr lang="en-US" altLang="zh-CN" sz="1600">
                <a:latin typeface="微软雅黑" panose="020B0503020204020204" charset="-122"/>
                <a:ea typeface="微软雅黑" panose="020B0503020204020204" charset="-122"/>
                <a:cs typeface="微软雅黑" panose="020B0503020204020204" charset="-122"/>
                <a:sym typeface="+mn-ea"/>
              </a:rPr>
              <a:t>”</a:t>
            </a:r>
            <a:r>
              <a:rPr lang="zh-CN" altLang="en-US" sz="1600">
                <a:latin typeface="微软雅黑" panose="020B0503020204020204" charset="-122"/>
                <a:ea typeface="微软雅黑" panose="020B0503020204020204" charset="-122"/>
                <a:cs typeface="微软雅黑" panose="020B0503020204020204" charset="-122"/>
                <a:sym typeface="+mn-ea"/>
              </a:rPr>
              <a:t>情况而出现断货断供无药可用的情况，让中国国产的优秀抗体药物触手可及。</a:t>
            </a:r>
            <a:endParaRPr lang="zh-CN" altLang="en-US" sz="1400">
              <a:latin typeface="微软雅黑" panose="020B0503020204020204" charset="-122"/>
              <a:ea typeface="微软雅黑" panose="020B0503020204020204" charset="-122"/>
              <a:cs typeface="微软雅黑" panose="020B0503020204020204" charset="-122"/>
              <a:sym typeface="+mn-ea"/>
            </a:endParaRPr>
          </a:p>
        </p:txBody>
      </p:sp>
      <p:pic>
        <p:nvPicPr>
          <p:cNvPr id="5" name="图片 4"/>
          <p:cNvPicPr>
            <a:picLocks noChangeAspect="1"/>
          </p:cNvPicPr>
          <p:nvPr/>
        </p:nvPicPr>
        <p:blipFill>
          <a:blip r:embed="rId2"/>
          <a:stretch>
            <a:fillRect/>
          </a:stretch>
        </p:blipFill>
        <p:spPr>
          <a:xfrm>
            <a:off x="838200" y="2998470"/>
            <a:ext cx="2941955" cy="2159635"/>
          </a:xfrm>
          <a:prstGeom prst="rect">
            <a:avLst/>
          </a:prstGeom>
        </p:spPr>
      </p:pic>
      <p:pic>
        <p:nvPicPr>
          <p:cNvPr id="6" name="图片 5"/>
          <p:cNvPicPr>
            <a:picLocks noChangeAspect="1"/>
          </p:cNvPicPr>
          <p:nvPr/>
        </p:nvPicPr>
        <p:blipFill>
          <a:blip r:embed="rId3"/>
          <a:stretch>
            <a:fillRect/>
          </a:stretch>
        </p:blipFill>
        <p:spPr>
          <a:xfrm>
            <a:off x="838200" y="4465320"/>
            <a:ext cx="3016250" cy="1834515"/>
          </a:xfrm>
          <a:prstGeom prst="rect">
            <a:avLst/>
          </a:prstGeom>
        </p:spPr>
      </p:pic>
      <p:pic>
        <p:nvPicPr>
          <p:cNvPr id="101" name="图片 100"/>
          <p:cNvPicPr/>
          <p:nvPr/>
        </p:nvPicPr>
        <p:blipFill>
          <a:blip r:embed="rId4"/>
          <a:stretch>
            <a:fillRect/>
          </a:stretch>
        </p:blipFill>
        <p:spPr>
          <a:xfrm>
            <a:off x="4361815" y="2998470"/>
            <a:ext cx="1791335" cy="3422650"/>
          </a:xfrm>
          <a:prstGeom prst="rect">
            <a:avLst/>
          </a:prstGeom>
          <a:noFill/>
          <a:ln w="9525">
            <a:noFill/>
          </a:ln>
        </p:spPr>
      </p:pic>
      <p:pic>
        <p:nvPicPr>
          <p:cNvPr id="7" name="图片 6"/>
          <p:cNvPicPr>
            <a:picLocks noChangeAspect="1"/>
          </p:cNvPicPr>
          <p:nvPr/>
        </p:nvPicPr>
        <p:blipFill>
          <a:blip r:embed="rId5"/>
          <a:stretch>
            <a:fillRect/>
          </a:stretch>
        </p:blipFill>
        <p:spPr>
          <a:xfrm>
            <a:off x="6389370" y="2998470"/>
            <a:ext cx="4700270" cy="370967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b="1"/>
              <a:t>目录</a:t>
            </a:r>
          </a:p>
        </p:txBody>
      </p:sp>
      <p:sp>
        <p:nvSpPr>
          <p:cNvPr id="5" name="矩形 4"/>
          <p:cNvSpPr/>
          <p:nvPr>
            <p:custDataLst>
              <p:tags r:id="rId1"/>
            </p:custDataLst>
          </p:nvPr>
        </p:nvSpPr>
        <p:spPr>
          <a:xfrm rot="885390">
            <a:off x="2535529" y="1513097"/>
            <a:ext cx="773783" cy="921170"/>
          </a:xfrm>
          <a:prstGeom prst="rect">
            <a:avLst/>
          </a:prstGeom>
          <a:noFill/>
          <a:ln w="19050">
            <a:solidFill>
              <a:srgbClr val="018BE9">
                <a:lumMod val="20000"/>
                <a:lumOff val="80000"/>
              </a:srgbClr>
            </a:solidFill>
          </a:ln>
        </p:spPr>
        <p:txBody>
          <a:bodyPr rot="0" spcFirstLastPara="0" vertOverflow="overflow" horzOverflow="overflow" vert="horz" wrap="square" lIns="91440" tIns="45720" rIns="91440" bIns="45720" numCol="1" spcCol="0" rtlCol="0" fromWordArt="0" anchor="ctr" anchorCtr="0" forceAA="0" compatLnSpc="1">
            <a:normAutofit/>
          </a:bodyPr>
          <a:lstStyle/>
          <a:p>
            <a:pPr algn="just">
              <a:lnSpc>
                <a:spcPct val="130000"/>
              </a:lnSpc>
            </a:pPr>
            <a:endParaRPr lang="zh-CN" altLang="en-US" sz="2000" b="1" dirty="0" err="1">
              <a:solidFill>
                <a:srgbClr val="FFFFFF"/>
              </a:solidFill>
              <a:latin typeface="微软雅黑" panose="020B0503020204020204" charset="-122"/>
              <a:ea typeface="微软雅黑" panose="020B0503020204020204" charset="-122"/>
            </a:endParaRPr>
          </a:p>
        </p:txBody>
      </p:sp>
      <p:sp>
        <p:nvSpPr>
          <p:cNvPr id="4" name="矩形 3"/>
          <p:cNvSpPr/>
          <p:nvPr>
            <p:custDataLst>
              <p:tags r:id="rId2"/>
            </p:custDataLst>
          </p:nvPr>
        </p:nvSpPr>
        <p:spPr>
          <a:xfrm>
            <a:off x="2532090" y="1514731"/>
            <a:ext cx="773783" cy="921170"/>
          </a:xfrm>
          <a:prstGeom prst="rect">
            <a:avLst/>
          </a:prstGeom>
          <a:solidFill>
            <a:srgbClr val="018BE9">
              <a:lumMod val="60000"/>
              <a:lumOff val="40000"/>
            </a:srgbClr>
          </a:solidFill>
        </p:spPr>
        <p:txBody>
          <a:bodyPr rot="0" spcFirstLastPara="0" vertOverflow="overflow" horzOverflow="overflow" vert="horz" wrap="square" lIns="0" tIns="0" rIns="0" bIns="0" numCol="1" spcCol="0" rtlCol="0" fromWordArt="0" anchor="ctr" anchorCtr="0" forceAA="0" compatLnSpc="1">
            <a:noAutofit/>
          </a:bodyPr>
          <a:lstStyle/>
          <a:p>
            <a:pPr algn="ctr">
              <a:lnSpc>
                <a:spcPct val="130000"/>
              </a:lnSpc>
            </a:pPr>
            <a:endParaRPr lang="en-US" altLang="zh-CN" sz="2000" b="1" dirty="0">
              <a:solidFill>
                <a:srgbClr val="FFFFFF"/>
              </a:solidFill>
              <a:latin typeface="微软雅黑" panose="020B0503020204020204" charset="-122"/>
              <a:ea typeface="微软雅黑" panose="020B0503020204020204" charset="-122"/>
              <a:cs typeface="+mn-ea"/>
            </a:endParaRPr>
          </a:p>
        </p:txBody>
      </p:sp>
      <p:sp>
        <p:nvSpPr>
          <p:cNvPr id="24" name="文本框 23"/>
          <p:cNvSpPr txBox="1"/>
          <p:nvPr>
            <p:custDataLst>
              <p:tags r:id="rId3"/>
            </p:custDataLst>
          </p:nvPr>
        </p:nvSpPr>
        <p:spPr>
          <a:xfrm>
            <a:off x="2627993" y="1712890"/>
            <a:ext cx="585417" cy="523220"/>
          </a:xfrm>
          <a:prstGeom prst="rect">
            <a:avLst/>
          </a:prstGeom>
          <a:noFill/>
        </p:spPr>
        <p:txBody>
          <a:bodyPr wrap="none" rtlCol="0">
            <a:normAutofit/>
          </a:bodyPr>
          <a:lstStyle/>
          <a:p>
            <a:r>
              <a:rPr lang="en-US" altLang="zh-CN" sz="2000" b="1" dirty="0">
                <a:solidFill>
                  <a:srgbClr val="FFFFFF"/>
                </a:solidFill>
                <a:latin typeface="微软雅黑" panose="020B0503020204020204" charset="-122"/>
                <a:ea typeface="微软雅黑" panose="020B0503020204020204" charset="-122"/>
              </a:rPr>
              <a:t>01</a:t>
            </a:r>
          </a:p>
        </p:txBody>
      </p:sp>
      <p:sp>
        <p:nvSpPr>
          <p:cNvPr id="28" name="矩形 1"/>
          <p:cNvSpPr>
            <a:spLocks noChangeArrowheads="1"/>
          </p:cNvSpPr>
          <p:nvPr>
            <p:custDataLst>
              <p:tags r:id="rId4"/>
            </p:custDataLst>
          </p:nvPr>
        </p:nvSpPr>
        <p:spPr bwMode="auto">
          <a:xfrm>
            <a:off x="3437026" y="1467312"/>
            <a:ext cx="2325926" cy="1016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p>
            <a:pPr>
              <a:lnSpc>
                <a:spcPct val="120000"/>
              </a:lnSpc>
              <a:spcBef>
                <a:spcPts val="0"/>
              </a:spcBef>
              <a:spcAft>
                <a:spcPts val="0"/>
              </a:spcAft>
            </a:pPr>
            <a:r>
              <a:rPr lang="zh-CN" altLang="en-US" sz="2000" b="1" spc="150">
                <a:solidFill>
                  <a:srgbClr val="7F7F7F">
                    <a:lumMod val="75000"/>
                  </a:srgb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药品基本信息</a:t>
            </a:r>
          </a:p>
        </p:txBody>
      </p:sp>
      <p:sp>
        <p:nvSpPr>
          <p:cNvPr id="33" name="矩形 32"/>
          <p:cNvSpPr/>
          <p:nvPr>
            <p:custDataLst>
              <p:tags r:id="rId5"/>
            </p:custDataLst>
          </p:nvPr>
        </p:nvSpPr>
        <p:spPr>
          <a:xfrm rot="885390">
            <a:off x="6432488" y="1513097"/>
            <a:ext cx="773783" cy="921170"/>
          </a:xfrm>
          <a:prstGeom prst="rect">
            <a:avLst/>
          </a:prstGeom>
          <a:noFill/>
          <a:ln w="19050">
            <a:solidFill>
              <a:srgbClr val="018BE9">
                <a:lumMod val="20000"/>
                <a:lumOff val="80000"/>
              </a:srgbClr>
            </a:solidFill>
          </a:ln>
        </p:spPr>
        <p:txBody>
          <a:bodyPr rot="0" spcFirstLastPara="0" vertOverflow="overflow" horzOverflow="overflow" vert="horz" wrap="square" lIns="91440" tIns="45720" rIns="91440" bIns="45720" numCol="1" spcCol="0" rtlCol="0" fromWordArt="0" anchor="ctr" anchorCtr="0" forceAA="0" compatLnSpc="1">
            <a:normAutofit/>
          </a:bodyPr>
          <a:lstStyle/>
          <a:p>
            <a:pPr algn="just">
              <a:lnSpc>
                <a:spcPct val="130000"/>
              </a:lnSpc>
            </a:pPr>
            <a:endParaRPr lang="zh-CN" altLang="en-US" sz="2000" b="1" dirty="0" err="1">
              <a:solidFill>
                <a:srgbClr val="FFFFFF"/>
              </a:solidFill>
              <a:latin typeface="微软雅黑" panose="020B0503020204020204" charset="-122"/>
              <a:ea typeface="微软雅黑" panose="020B0503020204020204" charset="-122"/>
            </a:endParaRPr>
          </a:p>
        </p:txBody>
      </p:sp>
      <p:sp>
        <p:nvSpPr>
          <p:cNvPr id="34" name="矩形 33"/>
          <p:cNvSpPr/>
          <p:nvPr>
            <p:custDataLst>
              <p:tags r:id="rId6"/>
            </p:custDataLst>
          </p:nvPr>
        </p:nvSpPr>
        <p:spPr>
          <a:xfrm>
            <a:off x="6429049" y="1514731"/>
            <a:ext cx="773783" cy="921170"/>
          </a:xfrm>
          <a:prstGeom prst="rect">
            <a:avLst/>
          </a:prstGeom>
          <a:solidFill>
            <a:srgbClr val="25BADB">
              <a:lumMod val="60000"/>
              <a:lumOff val="40000"/>
            </a:srgbClr>
          </a:solidFill>
        </p:spPr>
        <p:txBody>
          <a:bodyPr rot="0" spcFirstLastPara="0" vertOverflow="overflow" horzOverflow="overflow" vert="horz" wrap="square" lIns="0" tIns="0" rIns="0" bIns="0" numCol="1" spcCol="0" rtlCol="0" fromWordArt="0" anchor="ctr" anchorCtr="0" forceAA="0" compatLnSpc="1">
            <a:noAutofit/>
          </a:bodyPr>
          <a:lstStyle/>
          <a:p>
            <a:pPr algn="ctr">
              <a:lnSpc>
                <a:spcPct val="130000"/>
              </a:lnSpc>
            </a:pPr>
            <a:endParaRPr lang="en-US" altLang="zh-CN" sz="2000" b="1" dirty="0">
              <a:solidFill>
                <a:srgbClr val="FFFFFF"/>
              </a:solidFill>
              <a:latin typeface="微软雅黑" panose="020B0503020204020204" charset="-122"/>
              <a:ea typeface="微软雅黑" panose="020B0503020204020204" charset="-122"/>
              <a:cs typeface="+mn-ea"/>
            </a:endParaRPr>
          </a:p>
        </p:txBody>
      </p:sp>
      <p:sp>
        <p:nvSpPr>
          <p:cNvPr id="31" name="文本框 30"/>
          <p:cNvSpPr txBox="1"/>
          <p:nvPr>
            <p:custDataLst>
              <p:tags r:id="rId7"/>
            </p:custDataLst>
          </p:nvPr>
        </p:nvSpPr>
        <p:spPr>
          <a:xfrm>
            <a:off x="6524952" y="1712890"/>
            <a:ext cx="585417" cy="523220"/>
          </a:xfrm>
          <a:prstGeom prst="rect">
            <a:avLst/>
          </a:prstGeom>
          <a:noFill/>
        </p:spPr>
        <p:txBody>
          <a:bodyPr wrap="none" rtlCol="0">
            <a:normAutofit/>
          </a:bodyPr>
          <a:lstStyle/>
          <a:p>
            <a:r>
              <a:rPr lang="en-US" altLang="zh-CN" sz="2000" b="1" dirty="0">
                <a:solidFill>
                  <a:srgbClr val="FFFFFF"/>
                </a:solidFill>
                <a:latin typeface="微软雅黑" panose="020B0503020204020204" charset="-122"/>
                <a:ea typeface="微软雅黑" panose="020B0503020204020204" charset="-122"/>
              </a:rPr>
              <a:t>02</a:t>
            </a:r>
          </a:p>
        </p:txBody>
      </p:sp>
      <p:sp>
        <p:nvSpPr>
          <p:cNvPr id="32" name="矩形 1"/>
          <p:cNvSpPr>
            <a:spLocks noChangeArrowheads="1"/>
          </p:cNvSpPr>
          <p:nvPr>
            <p:custDataLst>
              <p:tags r:id="rId8"/>
            </p:custDataLst>
          </p:nvPr>
        </p:nvSpPr>
        <p:spPr bwMode="auto">
          <a:xfrm>
            <a:off x="7333985" y="1467312"/>
            <a:ext cx="2325926" cy="1016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p>
            <a:pPr>
              <a:lnSpc>
                <a:spcPct val="120000"/>
              </a:lnSpc>
              <a:spcBef>
                <a:spcPts val="0"/>
              </a:spcBef>
              <a:spcAft>
                <a:spcPts val="0"/>
              </a:spcAft>
            </a:pPr>
            <a:r>
              <a:rPr lang="zh-CN" altLang="en-US" sz="2000" b="1" spc="150">
                <a:solidFill>
                  <a:srgbClr val="7F7F7F">
                    <a:lumMod val="75000"/>
                  </a:srgb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安全性</a:t>
            </a:r>
          </a:p>
        </p:txBody>
      </p:sp>
      <p:sp>
        <p:nvSpPr>
          <p:cNvPr id="39" name="矩形 38"/>
          <p:cNvSpPr/>
          <p:nvPr>
            <p:custDataLst>
              <p:tags r:id="rId9"/>
            </p:custDataLst>
          </p:nvPr>
        </p:nvSpPr>
        <p:spPr>
          <a:xfrm rot="885390">
            <a:off x="2535529" y="2966781"/>
            <a:ext cx="773783" cy="921170"/>
          </a:xfrm>
          <a:prstGeom prst="rect">
            <a:avLst/>
          </a:prstGeom>
          <a:noFill/>
          <a:ln w="19050">
            <a:solidFill>
              <a:srgbClr val="018BE9">
                <a:lumMod val="20000"/>
                <a:lumOff val="80000"/>
              </a:srgbClr>
            </a:solidFill>
          </a:ln>
        </p:spPr>
        <p:txBody>
          <a:bodyPr rot="0" spcFirstLastPara="0" vertOverflow="overflow" horzOverflow="overflow" vert="horz" wrap="square" lIns="91440" tIns="45720" rIns="91440" bIns="45720" numCol="1" spcCol="0" rtlCol="0" fromWordArt="0" anchor="ctr" anchorCtr="0" forceAA="0" compatLnSpc="1">
            <a:normAutofit/>
          </a:bodyPr>
          <a:lstStyle/>
          <a:p>
            <a:pPr algn="just">
              <a:lnSpc>
                <a:spcPct val="130000"/>
              </a:lnSpc>
            </a:pPr>
            <a:endParaRPr lang="zh-CN" altLang="en-US" sz="2000" b="1" dirty="0" err="1">
              <a:solidFill>
                <a:srgbClr val="FFFFFF"/>
              </a:solidFill>
              <a:latin typeface="微软雅黑" panose="020B0503020204020204" charset="-122"/>
              <a:ea typeface="微软雅黑" panose="020B0503020204020204" charset="-122"/>
            </a:endParaRPr>
          </a:p>
        </p:txBody>
      </p:sp>
      <p:sp>
        <p:nvSpPr>
          <p:cNvPr id="40" name="矩形 39"/>
          <p:cNvSpPr/>
          <p:nvPr>
            <p:custDataLst>
              <p:tags r:id="rId10"/>
            </p:custDataLst>
          </p:nvPr>
        </p:nvSpPr>
        <p:spPr>
          <a:xfrm>
            <a:off x="2532090" y="2968415"/>
            <a:ext cx="773783" cy="921170"/>
          </a:xfrm>
          <a:prstGeom prst="rect">
            <a:avLst/>
          </a:prstGeom>
          <a:solidFill>
            <a:srgbClr val="00B0F0">
              <a:lumMod val="60000"/>
              <a:lumOff val="40000"/>
            </a:srgbClr>
          </a:solidFill>
        </p:spPr>
        <p:txBody>
          <a:bodyPr rot="0" spcFirstLastPara="0" vertOverflow="overflow" horzOverflow="overflow" vert="horz" wrap="square" lIns="0" tIns="0" rIns="0" bIns="0" numCol="1" spcCol="0" rtlCol="0" fromWordArt="0" anchor="ctr" anchorCtr="0" forceAA="0" compatLnSpc="1">
            <a:noAutofit/>
          </a:bodyPr>
          <a:lstStyle/>
          <a:p>
            <a:pPr algn="ctr">
              <a:lnSpc>
                <a:spcPct val="130000"/>
              </a:lnSpc>
            </a:pPr>
            <a:endParaRPr lang="en-US" altLang="zh-CN" sz="2000" b="1" dirty="0">
              <a:solidFill>
                <a:srgbClr val="FFFFFF"/>
              </a:solidFill>
              <a:latin typeface="微软雅黑" panose="020B0503020204020204" charset="-122"/>
              <a:ea typeface="微软雅黑" panose="020B0503020204020204" charset="-122"/>
              <a:cs typeface="+mn-ea"/>
            </a:endParaRPr>
          </a:p>
        </p:txBody>
      </p:sp>
      <p:sp>
        <p:nvSpPr>
          <p:cNvPr id="37" name="文本框 36"/>
          <p:cNvSpPr txBox="1"/>
          <p:nvPr>
            <p:custDataLst>
              <p:tags r:id="rId11"/>
            </p:custDataLst>
          </p:nvPr>
        </p:nvSpPr>
        <p:spPr>
          <a:xfrm>
            <a:off x="2627993" y="3166574"/>
            <a:ext cx="585417" cy="523220"/>
          </a:xfrm>
          <a:prstGeom prst="rect">
            <a:avLst/>
          </a:prstGeom>
          <a:noFill/>
        </p:spPr>
        <p:txBody>
          <a:bodyPr wrap="none" rtlCol="0">
            <a:normAutofit/>
          </a:bodyPr>
          <a:lstStyle/>
          <a:p>
            <a:r>
              <a:rPr lang="en-US" altLang="zh-CN" sz="2000" b="1" dirty="0">
                <a:solidFill>
                  <a:srgbClr val="FFFFFF"/>
                </a:solidFill>
                <a:latin typeface="微软雅黑" panose="020B0503020204020204" charset="-122"/>
                <a:ea typeface="微软雅黑" panose="020B0503020204020204" charset="-122"/>
              </a:rPr>
              <a:t>03</a:t>
            </a:r>
          </a:p>
        </p:txBody>
      </p:sp>
      <p:sp>
        <p:nvSpPr>
          <p:cNvPr id="38" name="矩形 1"/>
          <p:cNvSpPr>
            <a:spLocks noChangeArrowheads="1"/>
          </p:cNvSpPr>
          <p:nvPr>
            <p:custDataLst>
              <p:tags r:id="rId12"/>
            </p:custDataLst>
          </p:nvPr>
        </p:nvSpPr>
        <p:spPr bwMode="auto">
          <a:xfrm>
            <a:off x="3437026" y="2920996"/>
            <a:ext cx="2325926" cy="1016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p>
            <a:pPr>
              <a:lnSpc>
                <a:spcPct val="120000"/>
              </a:lnSpc>
              <a:spcBef>
                <a:spcPts val="0"/>
              </a:spcBef>
              <a:spcAft>
                <a:spcPts val="0"/>
              </a:spcAft>
            </a:pPr>
            <a:r>
              <a:rPr lang="zh-CN" altLang="en-US" sz="2000" b="1" spc="150">
                <a:solidFill>
                  <a:srgbClr val="7F7F7F">
                    <a:lumMod val="75000"/>
                  </a:srgb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有效性</a:t>
            </a:r>
          </a:p>
        </p:txBody>
      </p:sp>
      <p:sp>
        <p:nvSpPr>
          <p:cNvPr id="45" name="矩形 44"/>
          <p:cNvSpPr/>
          <p:nvPr>
            <p:custDataLst>
              <p:tags r:id="rId13"/>
            </p:custDataLst>
          </p:nvPr>
        </p:nvSpPr>
        <p:spPr>
          <a:xfrm rot="885390">
            <a:off x="6432488" y="2966781"/>
            <a:ext cx="773783" cy="921170"/>
          </a:xfrm>
          <a:prstGeom prst="rect">
            <a:avLst/>
          </a:prstGeom>
          <a:noFill/>
          <a:ln w="19050">
            <a:solidFill>
              <a:srgbClr val="018BE9">
                <a:lumMod val="20000"/>
                <a:lumOff val="80000"/>
              </a:srgbClr>
            </a:solidFill>
          </a:ln>
        </p:spPr>
        <p:txBody>
          <a:bodyPr rot="0" spcFirstLastPara="0" vertOverflow="overflow" horzOverflow="overflow" vert="horz" wrap="square" lIns="91440" tIns="45720" rIns="91440" bIns="45720" numCol="1" spcCol="0" rtlCol="0" fromWordArt="0" anchor="ctr" anchorCtr="0" forceAA="0" compatLnSpc="1">
            <a:normAutofit/>
          </a:bodyPr>
          <a:lstStyle/>
          <a:p>
            <a:pPr algn="just">
              <a:lnSpc>
                <a:spcPct val="130000"/>
              </a:lnSpc>
            </a:pPr>
            <a:endParaRPr lang="zh-CN" altLang="en-US" sz="2000" b="1" dirty="0" err="1">
              <a:solidFill>
                <a:srgbClr val="FFFFFF"/>
              </a:solidFill>
              <a:latin typeface="微软雅黑" panose="020B0503020204020204" charset="-122"/>
              <a:ea typeface="微软雅黑" panose="020B0503020204020204" charset="-122"/>
            </a:endParaRPr>
          </a:p>
        </p:txBody>
      </p:sp>
      <p:sp>
        <p:nvSpPr>
          <p:cNvPr id="46" name="矩形 45"/>
          <p:cNvSpPr/>
          <p:nvPr>
            <p:custDataLst>
              <p:tags r:id="rId14"/>
            </p:custDataLst>
          </p:nvPr>
        </p:nvSpPr>
        <p:spPr>
          <a:xfrm>
            <a:off x="6429049" y="2968415"/>
            <a:ext cx="773783" cy="921170"/>
          </a:xfrm>
          <a:prstGeom prst="rect">
            <a:avLst/>
          </a:prstGeom>
          <a:solidFill>
            <a:srgbClr val="8DC03F">
              <a:lumMod val="60000"/>
              <a:lumOff val="40000"/>
            </a:srgbClr>
          </a:solidFill>
        </p:spPr>
        <p:txBody>
          <a:bodyPr rot="0" spcFirstLastPara="0" vertOverflow="overflow" horzOverflow="overflow" vert="horz" wrap="square" lIns="0" tIns="0" rIns="0" bIns="0" numCol="1" spcCol="0" rtlCol="0" fromWordArt="0" anchor="ctr" anchorCtr="0" forceAA="0" compatLnSpc="1">
            <a:noAutofit/>
          </a:bodyPr>
          <a:lstStyle/>
          <a:p>
            <a:pPr algn="ctr">
              <a:lnSpc>
                <a:spcPct val="130000"/>
              </a:lnSpc>
            </a:pPr>
            <a:endParaRPr lang="en-US" altLang="zh-CN" sz="2000" b="1" dirty="0">
              <a:solidFill>
                <a:srgbClr val="FFFFFF"/>
              </a:solidFill>
              <a:latin typeface="微软雅黑" panose="020B0503020204020204" charset="-122"/>
              <a:ea typeface="微软雅黑" panose="020B0503020204020204" charset="-122"/>
              <a:cs typeface="+mn-ea"/>
            </a:endParaRPr>
          </a:p>
        </p:txBody>
      </p:sp>
      <p:sp>
        <p:nvSpPr>
          <p:cNvPr id="43" name="文本框 42"/>
          <p:cNvSpPr txBox="1"/>
          <p:nvPr>
            <p:custDataLst>
              <p:tags r:id="rId15"/>
            </p:custDataLst>
          </p:nvPr>
        </p:nvSpPr>
        <p:spPr>
          <a:xfrm>
            <a:off x="6524952" y="3166574"/>
            <a:ext cx="585417" cy="523220"/>
          </a:xfrm>
          <a:prstGeom prst="rect">
            <a:avLst/>
          </a:prstGeom>
          <a:noFill/>
        </p:spPr>
        <p:txBody>
          <a:bodyPr wrap="none" rtlCol="0">
            <a:normAutofit/>
          </a:bodyPr>
          <a:lstStyle/>
          <a:p>
            <a:r>
              <a:rPr lang="en-US" altLang="zh-CN" sz="2000" b="1" dirty="0">
                <a:solidFill>
                  <a:srgbClr val="FFFFFF"/>
                </a:solidFill>
                <a:latin typeface="微软雅黑" panose="020B0503020204020204" charset="-122"/>
                <a:ea typeface="微软雅黑" panose="020B0503020204020204" charset="-122"/>
              </a:rPr>
              <a:t>04</a:t>
            </a:r>
          </a:p>
        </p:txBody>
      </p:sp>
      <p:sp>
        <p:nvSpPr>
          <p:cNvPr id="44" name="矩形 1"/>
          <p:cNvSpPr>
            <a:spLocks noChangeArrowheads="1"/>
          </p:cNvSpPr>
          <p:nvPr>
            <p:custDataLst>
              <p:tags r:id="rId16"/>
            </p:custDataLst>
          </p:nvPr>
        </p:nvSpPr>
        <p:spPr bwMode="auto">
          <a:xfrm>
            <a:off x="7333985" y="2920996"/>
            <a:ext cx="2325926" cy="1016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p>
            <a:pPr>
              <a:lnSpc>
                <a:spcPct val="120000"/>
              </a:lnSpc>
              <a:spcBef>
                <a:spcPts val="0"/>
              </a:spcBef>
              <a:spcAft>
                <a:spcPts val="0"/>
              </a:spcAft>
            </a:pPr>
            <a:r>
              <a:rPr lang="zh-CN" altLang="en-US" sz="2000" b="1" spc="150" dirty="0">
                <a:solidFill>
                  <a:srgbClr val="7F7F7F">
                    <a:lumMod val="75000"/>
                  </a:srgb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创新性</a:t>
            </a:r>
          </a:p>
        </p:txBody>
      </p:sp>
      <p:sp>
        <p:nvSpPr>
          <p:cNvPr id="51" name="矩形 50"/>
          <p:cNvSpPr/>
          <p:nvPr>
            <p:custDataLst>
              <p:tags r:id="rId17"/>
            </p:custDataLst>
          </p:nvPr>
        </p:nvSpPr>
        <p:spPr>
          <a:xfrm rot="885390">
            <a:off x="2535529" y="4420465"/>
            <a:ext cx="773783" cy="921170"/>
          </a:xfrm>
          <a:prstGeom prst="rect">
            <a:avLst/>
          </a:prstGeom>
          <a:noFill/>
          <a:ln w="19050">
            <a:solidFill>
              <a:srgbClr val="018BE9">
                <a:lumMod val="20000"/>
                <a:lumOff val="80000"/>
              </a:srgbClr>
            </a:solidFill>
          </a:ln>
        </p:spPr>
        <p:txBody>
          <a:bodyPr rot="0" spcFirstLastPara="0" vertOverflow="overflow" horzOverflow="overflow" vert="horz" wrap="square" lIns="91440" tIns="45720" rIns="91440" bIns="45720" numCol="1" spcCol="0" rtlCol="0" fromWordArt="0" anchor="ctr" anchorCtr="0" forceAA="0" compatLnSpc="1">
            <a:normAutofit/>
          </a:bodyPr>
          <a:lstStyle/>
          <a:p>
            <a:pPr algn="just">
              <a:lnSpc>
                <a:spcPct val="130000"/>
              </a:lnSpc>
            </a:pPr>
            <a:endParaRPr lang="zh-CN" altLang="en-US" sz="2000" b="1" dirty="0" err="1">
              <a:solidFill>
                <a:srgbClr val="FFFFFF"/>
              </a:solidFill>
              <a:latin typeface="微软雅黑" panose="020B0503020204020204" charset="-122"/>
              <a:ea typeface="微软雅黑" panose="020B0503020204020204" charset="-122"/>
            </a:endParaRPr>
          </a:p>
        </p:txBody>
      </p:sp>
      <p:sp>
        <p:nvSpPr>
          <p:cNvPr id="52" name="矩形 51"/>
          <p:cNvSpPr/>
          <p:nvPr>
            <p:custDataLst>
              <p:tags r:id="rId18"/>
            </p:custDataLst>
          </p:nvPr>
        </p:nvSpPr>
        <p:spPr>
          <a:xfrm>
            <a:off x="2532090" y="4422099"/>
            <a:ext cx="773783" cy="921170"/>
          </a:xfrm>
          <a:prstGeom prst="rect">
            <a:avLst/>
          </a:prstGeom>
          <a:solidFill>
            <a:srgbClr val="96B23C">
              <a:lumMod val="60000"/>
              <a:lumOff val="40000"/>
            </a:srgbClr>
          </a:solidFill>
        </p:spPr>
        <p:txBody>
          <a:bodyPr rot="0" spcFirstLastPara="0" vertOverflow="overflow" horzOverflow="overflow" vert="horz" wrap="square" lIns="0" tIns="0" rIns="0" bIns="0" numCol="1" spcCol="0" rtlCol="0" fromWordArt="0" anchor="ctr" anchorCtr="0" forceAA="0" compatLnSpc="1">
            <a:noAutofit/>
          </a:bodyPr>
          <a:lstStyle/>
          <a:p>
            <a:pPr algn="ctr">
              <a:lnSpc>
                <a:spcPct val="130000"/>
              </a:lnSpc>
            </a:pPr>
            <a:endParaRPr lang="en-US" altLang="zh-CN" sz="2000" b="1" dirty="0">
              <a:solidFill>
                <a:srgbClr val="FFFFFF"/>
              </a:solidFill>
              <a:latin typeface="微软雅黑" panose="020B0503020204020204" charset="-122"/>
              <a:ea typeface="微软雅黑" panose="020B0503020204020204" charset="-122"/>
              <a:cs typeface="+mn-ea"/>
            </a:endParaRPr>
          </a:p>
        </p:txBody>
      </p:sp>
      <p:sp>
        <p:nvSpPr>
          <p:cNvPr id="49" name="文本框 48"/>
          <p:cNvSpPr txBox="1"/>
          <p:nvPr>
            <p:custDataLst>
              <p:tags r:id="rId19"/>
            </p:custDataLst>
          </p:nvPr>
        </p:nvSpPr>
        <p:spPr>
          <a:xfrm>
            <a:off x="2627993" y="4620258"/>
            <a:ext cx="585417" cy="523220"/>
          </a:xfrm>
          <a:prstGeom prst="rect">
            <a:avLst/>
          </a:prstGeom>
          <a:noFill/>
        </p:spPr>
        <p:txBody>
          <a:bodyPr wrap="none" rtlCol="0">
            <a:normAutofit/>
          </a:bodyPr>
          <a:lstStyle/>
          <a:p>
            <a:r>
              <a:rPr lang="en-US" altLang="zh-CN" sz="2000" b="1" dirty="0">
                <a:solidFill>
                  <a:srgbClr val="FFFFFF"/>
                </a:solidFill>
                <a:latin typeface="微软雅黑" panose="020B0503020204020204" charset="-122"/>
                <a:ea typeface="微软雅黑" panose="020B0503020204020204" charset="-122"/>
              </a:rPr>
              <a:t>05</a:t>
            </a:r>
          </a:p>
        </p:txBody>
      </p:sp>
      <p:sp>
        <p:nvSpPr>
          <p:cNvPr id="50" name="矩形 1"/>
          <p:cNvSpPr>
            <a:spLocks noChangeArrowheads="1"/>
          </p:cNvSpPr>
          <p:nvPr>
            <p:custDataLst>
              <p:tags r:id="rId20"/>
            </p:custDataLst>
          </p:nvPr>
        </p:nvSpPr>
        <p:spPr bwMode="auto">
          <a:xfrm>
            <a:off x="3437026" y="4374680"/>
            <a:ext cx="2325926" cy="1016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p>
            <a:pPr>
              <a:lnSpc>
                <a:spcPct val="120000"/>
              </a:lnSpc>
              <a:spcBef>
                <a:spcPts val="0"/>
              </a:spcBef>
              <a:spcAft>
                <a:spcPts val="0"/>
              </a:spcAft>
            </a:pPr>
            <a:r>
              <a:rPr lang="zh-CN" altLang="en-US" sz="2000" b="1" spc="150" dirty="0">
                <a:solidFill>
                  <a:srgbClr val="7F7F7F">
                    <a:lumMod val="75000"/>
                  </a:srgb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公平性</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97180"/>
            <a:ext cx="10515600" cy="1325563"/>
          </a:xfrm>
        </p:spPr>
        <p:txBody>
          <a:bodyPr/>
          <a:lstStyle/>
          <a:p>
            <a:r>
              <a:rPr lang="zh-CN" altLang="en-US" sz="2800" b="1"/>
              <a:t>药品基本信息</a:t>
            </a:r>
          </a:p>
        </p:txBody>
      </p:sp>
      <p:sp>
        <p:nvSpPr>
          <p:cNvPr id="100" name="文本框 99"/>
          <p:cNvSpPr txBox="1"/>
          <p:nvPr/>
        </p:nvSpPr>
        <p:spPr>
          <a:xfrm>
            <a:off x="968375" y="1623060"/>
            <a:ext cx="9872980" cy="3692525"/>
          </a:xfrm>
          <a:prstGeom prst="rect">
            <a:avLst/>
          </a:prstGeom>
          <a:noFill/>
          <a:ln w="9525">
            <a:noFill/>
          </a:ln>
        </p:spPr>
        <p:txBody>
          <a:bodyPr wrap="square">
            <a:spAutoFit/>
          </a:bodyPr>
          <a:lstStyle/>
          <a:p>
            <a:pPr indent="266700" algn="l">
              <a:lnSpc>
                <a:spcPct val="150000"/>
              </a:lnSpc>
            </a:pPr>
            <a:r>
              <a:rPr>
                <a:latin typeface="微软雅黑" panose="020B0503020204020204" charset="-122"/>
                <a:ea typeface="微软雅黑" panose="020B0503020204020204" charset="-122"/>
                <a:cs typeface="微软雅黑" panose="020B0503020204020204" charset="-122"/>
                <a:sym typeface="+mn-ea"/>
              </a:rPr>
              <a:t>【通用名】注射用伊尼妥单抗</a:t>
            </a:r>
          </a:p>
          <a:p>
            <a:pPr indent="266700" algn="l">
              <a:lnSpc>
                <a:spcPct val="150000"/>
              </a:lnSpc>
            </a:pPr>
            <a:r>
              <a:rPr>
                <a:latin typeface="微软雅黑" panose="020B0503020204020204" charset="-122"/>
                <a:ea typeface="微软雅黑" panose="020B0503020204020204" charset="-122"/>
                <a:cs typeface="微软雅黑" panose="020B0503020204020204" charset="-122"/>
                <a:sym typeface="+mn-ea"/>
              </a:rPr>
              <a:t>【商品名】赛普汀</a:t>
            </a:r>
            <a:r>
              <a:rPr baseline="30000">
                <a:latin typeface="微软雅黑" panose="020B0503020204020204" charset="-122"/>
                <a:ea typeface="微软雅黑" panose="020B0503020204020204" charset="-122"/>
                <a:cs typeface="微软雅黑" panose="020B0503020204020204" charset="-122"/>
                <a:sym typeface="+mn-ea"/>
              </a:rPr>
              <a:t>®</a:t>
            </a:r>
            <a:endParaRPr>
              <a:latin typeface="微软雅黑" panose="020B0503020204020204" charset="-122"/>
              <a:ea typeface="微软雅黑" panose="020B0503020204020204" charset="-122"/>
              <a:cs typeface="微软雅黑" panose="020B0503020204020204" charset="-122"/>
              <a:sym typeface="+mn-ea"/>
            </a:endParaRPr>
          </a:p>
          <a:p>
            <a:pPr indent="266700" algn="l">
              <a:lnSpc>
                <a:spcPct val="150000"/>
              </a:lnSpc>
            </a:pPr>
            <a:r>
              <a:rPr>
                <a:latin typeface="微软雅黑" panose="020B0503020204020204" charset="-122"/>
                <a:ea typeface="微软雅黑" panose="020B0503020204020204" charset="-122"/>
                <a:cs typeface="微软雅黑" panose="020B0503020204020204" charset="-122"/>
                <a:sym typeface="+mn-ea"/>
              </a:rPr>
              <a:t>【规  格】：50mg/支</a:t>
            </a:r>
          </a:p>
          <a:p>
            <a:pPr indent="266700" algn="l">
              <a:lnSpc>
                <a:spcPct val="150000"/>
              </a:lnSpc>
            </a:pPr>
            <a:r>
              <a:rPr lang="zh-CN" altLang="en-US">
                <a:latin typeface="微软雅黑" panose="020B0503020204020204" charset="-122"/>
                <a:ea typeface="微软雅黑" panose="020B0503020204020204" charset="-122"/>
                <a:cs typeface="微软雅黑" panose="020B0503020204020204" charset="-122"/>
                <a:sym typeface="+mn-ea"/>
              </a:rPr>
              <a:t>【中国大陆首次上市时间】</a:t>
            </a:r>
            <a:r>
              <a:rPr lang="en-US" altLang="zh-CN">
                <a:latin typeface="微软雅黑" panose="020B0503020204020204" charset="-122"/>
                <a:ea typeface="微软雅黑" panose="020B0503020204020204" charset="-122"/>
                <a:cs typeface="微软雅黑" panose="020B0503020204020204" charset="-122"/>
                <a:sym typeface="+mn-ea"/>
              </a:rPr>
              <a:t>2020</a:t>
            </a:r>
            <a:r>
              <a:rPr lang="zh-CN" altLang="en-US">
                <a:latin typeface="微软雅黑" panose="020B0503020204020204" charset="-122"/>
                <a:ea typeface="微软雅黑" panose="020B0503020204020204" charset="-122"/>
                <a:cs typeface="微软雅黑" panose="020B0503020204020204" charset="-122"/>
                <a:sym typeface="+mn-ea"/>
              </a:rPr>
              <a:t>年</a:t>
            </a:r>
            <a:r>
              <a:rPr lang="en-US" altLang="zh-CN">
                <a:latin typeface="微软雅黑" panose="020B0503020204020204" charset="-122"/>
                <a:ea typeface="微软雅黑" panose="020B0503020204020204" charset="-122"/>
                <a:cs typeface="微软雅黑" panose="020B0503020204020204" charset="-122"/>
                <a:sym typeface="+mn-ea"/>
              </a:rPr>
              <a:t>6</a:t>
            </a:r>
            <a:r>
              <a:rPr lang="zh-CN" altLang="en-US">
                <a:latin typeface="微软雅黑" panose="020B0503020204020204" charset="-122"/>
                <a:ea typeface="微软雅黑" panose="020B0503020204020204" charset="-122"/>
                <a:cs typeface="微软雅黑" panose="020B0503020204020204" charset="-122"/>
                <a:sym typeface="+mn-ea"/>
              </a:rPr>
              <a:t>月</a:t>
            </a:r>
          </a:p>
          <a:p>
            <a:pPr indent="266700" algn="l">
              <a:lnSpc>
                <a:spcPct val="150000"/>
              </a:lnSpc>
            </a:pPr>
            <a:r>
              <a:rPr lang="zh-CN" altLang="en-US">
                <a:latin typeface="微软雅黑" panose="020B0503020204020204" charset="-122"/>
                <a:ea typeface="微软雅黑" panose="020B0503020204020204" charset="-122"/>
                <a:cs typeface="微软雅黑" panose="020B0503020204020204" charset="-122"/>
                <a:sym typeface="+mn-ea"/>
              </a:rPr>
              <a:t>【同通用名药品上市情况】暂无</a:t>
            </a:r>
          </a:p>
          <a:p>
            <a:pPr indent="266700" algn="l">
              <a:lnSpc>
                <a:spcPct val="150000"/>
              </a:lnSpc>
            </a:pPr>
            <a:r>
              <a:rPr lang="zh-CN" altLang="en-US">
                <a:latin typeface="微软雅黑" panose="020B0503020204020204" charset="-122"/>
                <a:ea typeface="微软雅黑" panose="020B0503020204020204" charset="-122"/>
                <a:cs typeface="微软雅黑" panose="020B0503020204020204" charset="-122"/>
                <a:sym typeface="+mn-ea"/>
              </a:rPr>
              <a:t>【全球首个上市国家</a:t>
            </a:r>
            <a:r>
              <a:rPr lang="en-US" altLang="zh-CN">
                <a:latin typeface="微软雅黑" panose="020B0503020204020204" charset="-122"/>
                <a:ea typeface="微软雅黑" panose="020B0503020204020204" charset="-122"/>
                <a:cs typeface="微软雅黑" panose="020B0503020204020204" charset="-122"/>
                <a:sym typeface="+mn-ea"/>
              </a:rPr>
              <a:t>/</a:t>
            </a:r>
            <a:r>
              <a:rPr lang="zh-CN" altLang="en-US">
                <a:latin typeface="微软雅黑" panose="020B0503020204020204" charset="-122"/>
                <a:ea typeface="微软雅黑" panose="020B0503020204020204" charset="-122"/>
                <a:cs typeface="微软雅黑" panose="020B0503020204020204" charset="-122"/>
                <a:sym typeface="+mn-ea"/>
              </a:rPr>
              <a:t>地区及上市时间】中国</a:t>
            </a:r>
            <a:r>
              <a:rPr lang="en-US" altLang="zh-CN">
                <a:latin typeface="微软雅黑" panose="020B0503020204020204" charset="-122"/>
                <a:ea typeface="微软雅黑" panose="020B0503020204020204" charset="-122"/>
                <a:cs typeface="微软雅黑" panose="020B0503020204020204" charset="-122"/>
                <a:sym typeface="+mn-ea"/>
              </a:rPr>
              <a:t> 2020</a:t>
            </a:r>
            <a:r>
              <a:rPr lang="zh-CN" altLang="en-US">
                <a:latin typeface="微软雅黑" panose="020B0503020204020204" charset="-122"/>
                <a:ea typeface="微软雅黑" panose="020B0503020204020204" charset="-122"/>
                <a:cs typeface="微软雅黑" panose="020B0503020204020204" charset="-122"/>
                <a:sym typeface="+mn-ea"/>
              </a:rPr>
              <a:t>年</a:t>
            </a:r>
            <a:r>
              <a:rPr lang="en-US" altLang="zh-CN">
                <a:latin typeface="微软雅黑" panose="020B0503020204020204" charset="-122"/>
                <a:ea typeface="微软雅黑" panose="020B0503020204020204" charset="-122"/>
                <a:cs typeface="微软雅黑" panose="020B0503020204020204" charset="-122"/>
                <a:sym typeface="+mn-ea"/>
              </a:rPr>
              <a:t>6</a:t>
            </a:r>
            <a:r>
              <a:rPr lang="zh-CN" altLang="en-US">
                <a:latin typeface="微软雅黑" panose="020B0503020204020204" charset="-122"/>
                <a:ea typeface="微软雅黑" panose="020B0503020204020204" charset="-122"/>
                <a:cs typeface="微软雅黑" panose="020B0503020204020204" charset="-122"/>
                <a:sym typeface="+mn-ea"/>
              </a:rPr>
              <a:t>月</a:t>
            </a:r>
          </a:p>
          <a:p>
            <a:pPr indent="266700" algn="l">
              <a:lnSpc>
                <a:spcPct val="150000"/>
              </a:lnSpc>
            </a:pPr>
            <a:r>
              <a:rPr lang="zh-CN" altLang="en-US">
                <a:latin typeface="微软雅黑" panose="020B0503020204020204" charset="-122"/>
                <a:ea typeface="微软雅黑" panose="020B0503020204020204" charset="-122"/>
                <a:cs typeface="微软雅黑" panose="020B0503020204020204" charset="-122"/>
                <a:sym typeface="+mn-ea"/>
              </a:rPr>
              <a:t>【是否</a:t>
            </a:r>
            <a:r>
              <a:rPr lang="en-US" altLang="zh-CN">
                <a:latin typeface="微软雅黑" panose="020B0503020204020204" charset="-122"/>
                <a:ea typeface="微软雅黑" panose="020B0503020204020204" charset="-122"/>
                <a:cs typeface="微软雅黑" panose="020B0503020204020204" charset="-122"/>
                <a:sym typeface="+mn-ea"/>
              </a:rPr>
              <a:t>OTC</a:t>
            </a:r>
            <a:r>
              <a:rPr lang="zh-CN" altLang="en-US">
                <a:latin typeface="微软雅黑" panose="020B0503020204020204" charset="-122"/>
                <a:ea typeface="微软雅黑" panose="020B0503020204020204" charset="-122"/>
                <a:cs typeface="微软雅黑" panose="020B0503020204020204" charset="-122"/>
                <a:sym typeface="+mn-ea"/>
              </a:rPr>
              <a:t>】否</a:t>
            </a:r>
          </a:p>
          <a:p>
            <a:pPr indent="266700" algn="l">
              <a:lnSpc>
                <a:spcPct val="150000"/>
              </a:lnSpc>
            </a:pPr>
            <a:r>
              <a:rPr lang="zh-CN" altLang="en-US">
                <a:latin typeface="微软雅黑" panose="020B0503020204020204" charset="-122"/>
                <a:ea typeface="微软雅黑" panose="020B0503020204020204" charset="-122"/>
                <a:cs typeface="微软雅黑" panose="020B0503020204020204" charset="-122"/>
                <a:sym typeface="+mn-ea"/>
              </a:rPr>
              <a:t>【参照药品建议】曲妥珠单抗（赫赛汀</a:t>
            </a:r>
            <a:r>
              <a:rPr baseline="30000">
                <a:latin typeface="微软雅黑" panose="020B0503020204020204" charset="-122"/>
                <a:ea typeface="微软雅黑" panose="020B0503020204020204" charset="-122"/>
                <a:cs typeface="微软雅黑" panose="020B0503020204020204" charset="-122"/>
                <a:sym typeface="+mn-ea"/>
              </a:rPr>
              <a:t>®</a:t>
            </a:r>
            <a:r>
              <a:rPr lang="zh-CN" altLang="en-US">
                <a:latin typeface="微软雅黑" panose="020B0503020204020204" charset="-122"/>
                <a:ea typeface="微软雅黑" panose="020B0503020204020204" charset="-122"/>
                <a:cs typeface="微软雅黑" panose="020B0503020204020204" charset="-122"/>
                <a:sym typeface="+mn-ea"/>
              </a:rPr>
              <a:t>）</a:t>
            </a:r>
          </a:p>
          <a:p>
            <a:pPr indent="266700" algn="l"/>
            <a:endParaRPr lang="zh-CN" altLang="en-US">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05510" y="1459230"/>
            <a:ext cx="11072495" cy="4351655"/>
          </a:xfrm>
        </p:spPr>
        <p:txBody>
          <a:bodyPr>
            <a:noAutofit/>
          </a:bodyPr>
          <a:lstStyle/>
          <a:p>
            <a:pPr marL="0" indent="0">
              <a:buNone/>
            </a:pPr>
            <a:r>
              <a:rPr lang="zh-CN" altLang="en-US" sz="1200" b="1">
                <a:latin typeface="微软雅黑" panose="020B0503020204020204" charset="-122"/>
                <a:ea typeface="微软雅黑" panose="020B0503020204020204" charset="-122"/>
                <a:cs typeface="微软雅黑" panose="020B0503020204020204" charset="-122"/>
                <a:sym typeface="+mn-ea"/>
              </a:rPr>
              <a:t>【适应症】</a:t>
            </a:r>
          </a:p>
          <a:p>
            <a:pPr marL="0" indent="0">
              <a:buNone/>
            </a:pPr>
            <a:r>
              <a:rPr lang="en-US" altLang="zh-CN" sz="1200">
                <a:solidFill>
                  <a:srgbClr val="FF0000"/>
                </a:solidFill>
                <a:latin typeface="微软雅黑" panose="020B0503020204020204" charset="-122"/>
                <a:ea typeface="微软雅黑" panose="020B0503020204020204" charset="-122"/>
                <a:cs typeface="微软雅黑" panose="020B0503020204020204" charset="-122"/>
                <a:sym typeface="+mn-ea"/>
              </a:rPr>
              <a:t> </a:t>
            </a:r>
            <a:r>
              <a:rPr lang="zh-CN" altLang="en-US" sz="1200">
                <a:solidFill>
                  <a:schemeClr val="tx1"/>
                </a:solidFill>
                <a:latin typeface="微软雅黑" panose="020B0503020204020204" charset="-122"/>
                <a:ea typeface="微软雅黑" panose="020B0503020204020204" charset="-122"/>
                <a:cs typeface="微软雅黑" panose="020B0503020204020204" charset="-122"/>
                <a:sym typeface="+mn-ea"/>
              </a:rPr>
              <a:t>本品适用于HER2阳性的转移性乳腺癌：与长春瑞滨联合治疗已接受过1个或多个化疗方案的转移性乳腺癌患者。</a:t>
            </a:r>
          </a:p>
          <a:p>
            <a:pPr marL="0" indent="0">
              <a:buNone/>
            </a:pPr>
            <a:r>
              <a:rPr lang="zh-CN" altLang="en-US" sz="1200">
                <a:latin typeface="微软雅黑" panose="020B0503020204020204" charset="-122"/>
                <a:ea typeface="微软雅黑" panose="020B0503020204020204" charset="-122"/>
                <a:cs typeface="微软雅黑" panose="020B0503020204020204" charset="-122"/>
                <a:sym typeface="+mn-ea"/>
              </a:rPr>
              <a:t>【疾病基本情况】</a:t>
            </a:r>
          </a:p>
          <a:p>
            <a:pPr marL="0" algn="l">
              <a:lnSpc>
                <a:spcPct val="150000"/>
              </a:lnSpc>
              <a:buClrTx/>
              <a:buSzTx/>
              <a:buNone/>
            </a:pPr>
            <a:r>
              <a:rPr lang="zh-CN" altLang="en-US" sz="1200">
                <a:latin typeface="微软雅黑" panose="020B0503020204020204" charset="-122"/>
                <a:ea typeface="微软雅黑" panose="020B0503020204020204" charset="-122"/>
                <a:cs typeface="微软雅黑" panose="020B0503020204020204" charset="-122"/>
                <a:sym typeface="+mn-ea"/>
              </a:rPr>
              <a:t>国家癌症中心发布的最新肿瘤统计数据显示，乳腺癌发病率在我国女性恶性肿瘤中居首位，且逐年递增。中国乳腺癌新发数量和死亡数量分别占全世界的12.2%和9.6%</a:t>
            </a:r>
            <a:r>
              <a:rPr lang="en-US" altLang="zh-CN" sz="1200" baseline="30000">
                <a:latin typeface="微软雅黑" panose="020B0503020204020204" charset="-122"/>
                <a:ea typeface="微软雅黑" panose="020B0503020204020204" charset="-122"/>
                <a:cs typeface="微软雅黑" panose="020B0503020204020204" charset="-122"/>
                <a:sym typeface="+mn-ea"/>
              </a:rPr>
              <a:t>[1]</a:t>
            </a:r>
            <a:r>
              <a:rPr lang="zh-CN" altLang="en-US" sz="1200">
                <a:latin typeface="微软雅黑" panose="020B0503020204020204" charset="-122"/>
                <a:ea typeface="微软雅黑" panose="020B0503020204020204" charset="-122"/>
                <a:cs typeface="微软雅黑" panose="020B0503020204020204" charset="-122"/>
                <a:sym typeface="+mn-ea"/>
              </a:rPr>
              <a:t>，2020年全国乳腺癌发病率达42万之多，预计到2021年，中国乳腺癌患者将高达250万。其中，HER2阳性乳腺癌约占</a:t>
            </a:r>
            <a:r>
              <a:rPr lang="en-US" altLang="zh-CN" sz="1200">
                <a:latin typeface="微软雅黑" panose="020B0503020204020204" charset="-122"/>
                <a:ea typeface="微软雅黑" panose="020B0503020204020204" charset="-122"/>
                <a:cs typeface="微软雅黑" panose="020B0503020204020204" charset="-122"/>
                <a:sym typeface="+mn-ea"/>
              </a:rPr>
              <a:t>20</a:t>
            </a:r>
            <a:r>
              <a:rPr lang="zh-CN" altLang="en-US" sz="1200">
                <a:latin typeface="微软雅黑" panose="020B0503020204020204" charset="-122"/>
                <a:ea typeface="微软雅黑" panose="020B0503020204020204" charset="-122"/>
                <a:cs typeface="微软雅黑" panose="020B0503020204020204" charset="-122"/>
                <a:sym typeface="+mn-ea"/>
              </a:rPr>
              <a:t>%左右</a:t>
            </a:r>
            <a:r>
              <a:rPr lang="en-US" altLang="zh-CN" sz="1200" baseline="30000">
                <a:latin typeface="微软雅黑" panose="020B0503020204020204" charset="-122"/>
                <a:ea typeface="微软雅黑" panose="020B0503020204020204" charset="-122"/>
                <a:cs typeface="微软雅黑" panose="020B0503020204020204" charset="-122"/>
                <a:sym typeface="+mn-ea"/>
              </a:rPr>
              <a:t>[1]</a:t>
            </a:r>
            <a:r>
              <a:rPr lang="zh-CN" altLang="en-US" sz="1200">
                <a:latin typeface="微软雅黑" panose="020B0503020204020204" charset="-122"/>
                <a:ea typeface="微软雅黑" panose="020B0503020204020204" charset="-122"/>
                <a:cs typeface="微软雅黑" panose="020B0503020204020204" charset="-122"/>
                <a:sym typeface="+mn-ea"/>
              </a:rPr>
              <a:t>，是最具侵袭性的一种，进展快、死亡风险高。其中</a:t>
            </a:r>
            <a:r>
              <a:rPr lang="en-US" altLang="zh-CN" sz="1200">
                <a:latin typeface="微软雅黑" panose="020B0503020204020204" charset="-122"/>
                <a:ea typeface="微软雅黑" panose="020B0503020204020204" charset="-122"/>
                <a:cs typeface="微软雅黑" panose="020B0503020204020204" charset="-122"/>
                <a:sym typeface="+mn-ea"/>
              </a:rPr>
              <a:t>HER2+</a:t>
            </a:r>
            <a:r>
              <a:rPr lang="zh-CN" altLang="en-US" sz="1200">
                <a:latin typeface="微软雅黑" panose="020B0503020204020204" charset="-122"/>
                <a:ea typeface="微软雅黑" panose="020B0503020204020204" charset="-122"/>
                <a:cs typeface="微软雅黑" panose="020B0503020204020204" charset="-122"/>
                <a:sym typeface="+mn-ea"/>
              </a:rPr>
              <a:t>晚期乳腺癌患者预计</a:t>
            </a:r>
            <a:r>
              <a:rPr lang="zh-CN" altLang="en-US" sz="1200">
                <a:solidFill>
                  <a:schemeClr val="tx1"/>
                </a:solidFill>
                <a:latin typeface="微软雅黑" panose="020B0503020204020204" charset="-122"/>
                <a:ea typeface="微软雅黑" panose="020B0503020204020204" charset="-122"/>
                <a:cs typeface="微软雅黑" panose="020B0503020204020204" charset="-122"/>
                <a:sym typeface="+mn-ea"/>
              </a:rPr>
              <a:t>在</a:t>
            </a:r>
            <a:r>
              <a:rPr lang="en-US" altLang="zh-CN" sz="1200">
                <a:solidFill>
                  <a:schemeClr val="tx1"/>
                </a:solidFill>
                <a:latin typeface="微软雅黑" panose="020B0503020204020204" charset="-122"/>
                <a:ea typeface="微软雅黑" panose="020B0503020204020204" charset="-122"/>
                <a:cs typeface="微软雅黑" panose="020B0503020204020204" charset="-122"/>
                <a:sym typeface="+mn-ea"/>
              </a:rPr>
              <a:t>4</a:t>
            </a:r>
            <a:r>
              <a:rPr lang="zh-CN" altLang="en-US" sz="1200">
                <a:solidFill>
                  <a:schemeClr val="tx1"/>
                </a:solidFill>
                <a:latin typeface="微软雅黑" panose="020B0503020204020204" charset="-122"/>
                <a:ea typeface="微软雅黑" panose="020B0503020204020204" charset="-122"/>
                <a:cs typeface="微软雅黑" panose="020B0503020204020204" charset="-122"/>
                <a:sym typeface="+mn-ea"/>
              </a:rPr>
              <a:t>万人</a:t>
            </a:r>
            <a:r>
              <a:rPr lang="en-US" altLang="zh-CN" sz="12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1200">
                <a:solidFill>
                  <a:schemeClr val="tx1"/>
                </a:solidFill>
                <a:latin typeface="微软雅黑" panose="020B0503020204020204" charset="-122"/>
                <a:ea typeface="微软雅黑" panose="020B0503020204020204" charset="-122"/>
                <a:cs typeface="微软雅黑" panose="020B0503020204020204" charset="-122"/>
                <a:sym typeface="+mn-ea"/>
              </a:rPr>
              <a:t>年</a:t>
            </a:r>
            <a:r>
              <a:rPr lang="en-US" altLang="zh-CN" sz="1200" baseline="30000">
                <a:solidFill>
                  <a:schemeClr val="tx1"/>
                </a:solidFill>
                <a:latin typeface="微软雅黑" panose="020B0503020204020204" charset="-122"/>
                <a:ea typeface="微软雅黑" panose="020B0503020204020204" charset="-122"/>
                <a:cs typeface="微软雅黑" panose="020B0503020204020204" charset="-122"/>
                <a:sym typeface="+mn-ea"/>
              </a:rPr>
              <a:t>[1,2,3,4]</a:t>
            </a:r>
            <a:r>
              <a:rPr lang="zh-CN" altLang="en-US" sz="1200">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zh-CN" altLang="en-US" sz="1200">
              <a:latin typeface="微软雅黑" panose="020B0503020204020204" charset="-122"/>
              <a:ea typeface="微软雅黑" panose="020B0503020204020204" charset="-122"/>
              <a:cs typeface="微软雅黑" panose="020B0503020204020204" charset="-122"/>
              <a:sym typeface="+mn-ea"/>
            </a:endParaRPr>
          </a:p>
          <a:p>
            <a:pPr marL="0" algn="l">
              <a:lnSpc>
                <a:spcPct val="150000"/>
              </a:lnSpc>
              <a:buClrTx/>
              <a:buSzTx/>
              <a:buNone/>
            </a:pPr>
            <a:r>
              <a:rPr lang="zh-CN" altLang="en-US" sz="1200" b="1">
                <a:solidFill>
                  <a:schemeClr val="tx1"/>
                </a:solidFill>
                <a:latin typeface="微软雅黑" panose="020B0503020204020204" charset="-122"/>
                <a:ea typeface="微软雅黑" panose="020B0503020204020204" charset="-122"/>
                <a:cs typeface="微软雅黑" panose="020B0503020204020204" charset="-122"/>
                <a:sym typeface="+mn-ea"/>
              </a:rPr>
              <a:t>【用法用量】 </a:t>
            </a:r>
          </a:p>
          <a:p>
            <a:pPr marL="0" indent="0">
              <a:lnSpc>
                <a:spcPct val="150000"/>
              </a:lnSpc>
              <a:buNone/>
            </a:pPr>
            <a:r>
              <a:rPr lang="en-US" altLang="zh-CN" sz="1200">
                <a:latin typeface="微软雅黑" panose="020B0503020204020204" charset="-122"/>
                <a:ea typeface="微软雅黑" panose="020B0503020204020204" charset="-122"/>
                <a:cs typeface="微软雅黑" panose="020B0503020204020204" charset="-122"/>
                <a:sym typeface="+mn-ea"/>
              </a:rPr>
              <a:t>HER2</a:t>
            </a:r>
            <a:r>
              <a:rPr lang="zh-CN" altLang="en-US" sz="1200">
                <a:latin typeface="微软雅黑" panose="020B0503020204020204" charset="-122"/>
                <a:ea typeface="微软雅黑" panose="020B0503020204020204" charset="-122"/>
                <a:cs typeface="微软雅黑" panose="020B0503020204020204" charset="-122"/>
                <a:sym typeface="+mn-ea"/>
              </a:rPr>
              <a:t>检测：</a:t>
            </a:r>
          </a:p>
          <a:p>
            <a:pPr marL="0" indent="0">
              <a:lnSpc>
                <a:spcPct val="150000"/>
              </a:lnSpc>
              <a:buNone/>
            </a:pPr>
            <a:r>
              <a:rPr lang="zh-CN" altLang="en-US" sz="1200">
                <a:latin typeface="微软雅黑" panose="020B0503020204020204" charset="-122"/>
                <a:ea typeface="微软雅黑" panose="020B0503020204020204" charset="-122"/>
                <a:cs typeface="微软雅黑" panose="020B0503020204020204" charset="-122"/>
                <a:sym typeface="+mn-ea"/>
              </a:rPr>
              <a:t>在使用本品治疗前，应进行</a:t>
            </a:r>
            <a:r>
              <a:rPr lang="en-US" altLang="zh-CN" sz="1200">
                <a:latin typeface="微软雅黑" panose="020B0503020204020204" charset="-122"/>
                <a:ea typeface="微软雅黑" panose="020B0503020204020204" charset="-122"/>
                <a:cs typeface="微软雅黑" panose="020B0503020204020204" charset="-122"/>
                <a:sym typeface="+mn-ea"/>
              </a:rPr>
              <a:t>HER2</a:t>
            </a:r>
            <a:r>
              <a:rPr lang="zh-CN" altLang="en-US" sz="1200">
                <a:latin typeface="微软雅黑" panose="020B0503020204020204" charset="-122"/>
                <a:ea typeface="微软雅黑" panose="020B0503020204020204" charset="-122"/>
                <a:cs typeface="微软雅黑" panose="020B0503020204020204" charset="-122"/>
                <a:sym typeface="+mn-ea"/>
              </a:rPr>
              <a:t>状态的检测。免疫组化（</a:t>
            </a:r>
            <a:r>
              <a:rPr lang="en-US" altLang="zh-CN" sz="1200">
                <a:latin typeface="微软雅黑" panose="020B0503020204020204" charset="-122"/>
                <a:ea typeface="微软雅黑" panose="020B0503020204020204" charset="-122"/>
                <a:cs typeface="微软雅黑" panose="020B0503020204020204" charset="-122"/>
                <a:sym typeface="+mn-ea"/>
              </a:rPr>
              <a:t>IHC</a:t>
            </a:r>
            <a:r>
              <a:rPr lang="zh-CN" altLang="en-US" sz="1200">
                <a:latin typeface="微软雅黑" panose="020B0503020204020204" charset="-122"/>
                <a:ea typeface="微软雅黑" panose="020B0503020204020204" charset="-122"/>
                <a:cs typeface="微软雅黑" panose="020B0503020204020204" charset="-122"/>
                <a:sym typeface="+mn-ea"/>
              </a:rPr>
              <a:t>）检测显示阳性（</a:t>
            </a:r>
            <a:r>
              <a:rPr lang="en-US" altLang="zh-CN" sz="1200">
                <a:latin typeface="微软雅黑" panose="020B0503020204020204" charset="-122"/>
                <a:ea typeface="微软雅黑" panose="020B0503020204020204" charset="-122"/>
                <a:cs typeface="微软雅黑" panose="020B0503020204020204" charset="-122"/>
                <a:sym typeface="+mn-ea"/>
              </a:rPr>
              <a:t>+++</a:t>
            </a:r>
            <a:r>
              <a:rPr lang="zh-CN" altLang="en-US" sz="1200">
                <a:latin typeface="微软雅黑" panose="020B0503020204020204" charset="-122"/>
                <a:ea typeface="微软雅黑" panose="020B0503020204020204" charset="-122"/>
                <a:cs typeface="微软雅黑" panose="020B0503020204020204" charset="-122"/>
                <a:sym typeface="+mn-ea"/>
              </a:rPr>
              <a:t>）或免疫组化检测显示可疑阳性（</a:t>
            </a:r>
            <a:r>
              <a:rPr lang="en-US" altLang="zh-CN" sz="1200">
                <a:latin typeface="微软雅黑" panose="020B0503020204020204" charset="-122"/>
                <a:ea typeface="微软雅黑" panose="020B0503020204020204" charset="-122"/>
                <a:cs typeface="微软雅黑" panose="020B0503020204020204" charset="-122"/>
                <a:sym typeface="+mn-ea"/>
              </a:rPr>
              <a:t>++</a:t>
            </a:r>
            <a:r>
              <a:rPr lang="zh-CN" altLang="en-US" sz="1200">
                <a:latin typeface="微软雅黑" panose="020B0503020204020204" charset="-122"/>
                <a:ea typeface="微软雅黑" panose="020B0503020204020204" charset="-122"/>
                <a:cs typeface="微软雅黑" panose="020B0503020204020204" charset="-122"/>
                <a:sym typeface="+mn-ea"/>
              </a:rPr>
              <a:t>）同时荧光原位杂交</a:t>
            </a:r>
            <a:r>
              <a:rPr lang="en-US" altLang="zh-CN" sz="1200">
                <a:latin typeface="微软雅黑" panose="020B0503020204020204" charset="-122"/>
                <a:ea typeface="微软雅黑" panose="020B0503020204020204" charset="-122"/>
                <a:cs typeface="微软雅黑" panose="020B0503020204020204" charset="-122"/>
                <a:sym typeface="+mn-ea"/>
              </a:rPr>
              <a:t> </a:t>
            </a:r>
            <a:r>
              <a:rPr lang="zh-CN" altLang="en-US" sz="1200">
                <a:latin typeface="微软雅黑" panose="020B0503020204020204" charset="-122"/>
                <a:ea typeface="微软雅黑" panose="020B0503020204020204" charset="-122"/>
                <a:cs typeface="微软雅黑" panose="020B0503020204020204" charset="-122"/>
                <a:sym typeface="+mn-ea"/>
              </a:rPr>
              <a:t>（</a:t>
            </a:r>
            <a:r>
              <a:rPr lang="en-US" altLang="zh-CN" sz="1200">
                <a:latin typeface="微软雅黑" panose="020B0503020204020204" charset="-122"/>
                <a:ea typeface="微软雅黑" panose="020B0503020204020204" charset="-122"/>
                <a:cs typeface="微软雅黑" panose="020B0503020204020204" charset="-122"/>
                <a:sym typeface="+mn-ea"/>
              </a:rPr>
              <a:t>FISH</a:t>
            </a:r>
            <a:r>
              <a:rPr lang="zh-CN" altLang="en-US" sz="1200">
                <a:latin typeface="微软雅黑" panose="020B0503020204020204" charset="-122"/>
                <a:ea typeface="微软雅黑" panose="020B0503020204020204" charset="-122"/>
                <a:cs typeface="微软雅黑" panose="020B0503020204020204" charset="-122"/>
                <a:sym typeface="+mn-ea"/>
              </a:rPr>
              <a:t>）检测结果阳性的患者可以使用本品。</a:t>
            </a:r>
          </a:p>
          <a:p>
            <a:pPr marL="0" indent="0">
              <a:lnSpc>
                <a:spcPct val="150000"/>
              </a:lnSpc>
              <a:buNone/>
            </a:pPr>
            <a:r>
              <a:rPr lang="zh-CN" altLang="en-US" sz="1200">
                <a:latin typeface="微软雅黑" panose="020B0503020204020204" charset="-122"/>
                <a:ea typeface="微软雅黑" panose="020B0503020204020204" charset="-122"/>
                <a:cs typeface="微软雅黑" panose="020B0503020204020204" charset="-122"/>
                <a:sym typeface="+mn-ea"/>
              </a:rPr>
              <a:t>推荐剂量和给药方法：</a:t>
            </a:r>
          </a:p>
          <a:p>
            <a:pPr marL="0" indent="0">
              <a:lnSpc>
                <a:spcPct val="150000"/>
              </a:lnSpc>
              <a:buNone/>
            </a:pPr>
            <a:r>
              <a:rPr lang="zh-CN" altLang="en-US" sz="1200">
                <a:latin typeface="微软雅黑" panose="020B0503020204020204" charset="-122"/>
                <a:ea typeface="微软雅黑" panose="020B0503020204020204" charset="-122"/>
                <a:cs typeface="微软雅黑" panose="020B0503020204020204" charset="-122"/>
                <a:sym typeface="+mn-ea"/>
              </a:rPr>
              <a:t>伊尼妥单抗的推荐初始负荷剂量为4mg/kg，静脉滴注90分钟以上；维持剂量为2mg/kg，每周一次。如果在首次滴注时患者耐受性良好，后续滴注可改为</a:t>
            </a:r>
            <a:r>
              <a:rPr lang="en-US" altLang="zh-CN" sz="1200">
                <a:latin typeface="微软雅黑" panose="020B0503020204020204" charset="-122"/>
                <a:ea typeface="微软雅黑" panose="020B0503020204020204" charset="-122"/>
                <a:cs typeface="微软雅黑" panose="020B0503020204020204" charset="-122"/>
                <a:sym typeface="+mn-ea"/>
              </a:rPr>
              <a:t>30</a:t>
            </a:r>
            <a:r>
              <a:rPr lang="zh-CN" altLang="en-US" sz="1200">
                <a:latin typeface="微软雅黑" panose="020B0503020204020204" charset="-122"/>
                <a:ea typeface="微软雅黑" panose="020B0503020204020204" charset="-122"/>
                <a:cs typeface="微软雅黑" panose="020B0503020204020204" charset="-122"/>
                <a:sym typeface="+mn-ea"/>
              </a:rPr>
              <a:t>分钟。严禁静脉推注或快速静脉注射。</a:t>
            </a:r>
          </a:p>
          <a:p>
            <a:pPr marL="0" indent="0">
              <a:lnSpc>
                <a:spcPct val="150000"/>
              </a:lnSpc>
              <a:buNone/>
            </a:pPr>
            <a:endParaRPr lang="zh-CN" altLang="en-US" sz="1200">
              <a:latin typeface="微软雅黑" panose="020B0503020204020204" charset="-122"/>
              <a:ea typeface="微软雅黑" panose="020B0503020204020204" charset="-122"/>
              <a:cs typeface="微软雅黑" panose="020B0503020204020204" charset="-122"/>
              <a:sym typeface="+mn-ea"/>
            </a:endParaRPr>
          </a:p>
        </p:txBody>
      </p:sp>
      <p:sp>
        <p:nvSpPr>
          <p:cNvPr id="4" name="标题 1"/>
          <p:cNvSpPr>
            <a:spLocks noGrp="1"/>
          </p:cNvSpPr>
          <p:nvPr/>
        </p:nvSpPr>
        <p:spPr>
          <a:xfrm>
            <a:off x="905510" y="13335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a:t>药品基本信息</a:t>
            </a:r>
          </a:p>
        </p:txBody>
      </p:sp>
      <p:sp>
        <p:nvSpPr>
          <p:cNvPr id="6" name="文本框 5"/>
          <p:cNvSpPr txBox="1"/>
          <p:nvPr/>
        </p:nvSpPr>
        <p:spPr>
          <a:xfrm>
            <a:off x="905510" y="5934710"/>
            <a:ext cx="9545320" cy="706755"/>
          </a:xfrm>
          <a:prstGeom prst="rect">
            <a:avLst/>
          </a:prstGeom>
          <a:noFill/>
        </p:spPr>
        <p:txBody>
          <a:bodyPr wrap="square" rtlCol="0" anchor="t">
            <a:spAutoFit/>
          </a:bodyPr>
          <a:lstStyle/>
          <a:p>
            <a:endParaRPr lang="zh-CN" altLang="en-US" sz="1000">
              <a:latin typeface="微软雅黑" panose="020B0503020204020204" charset="-122"/>
              <a:ea typeface="微软雅黑" panose="020B0503020204020204" charset="-122"/>
            </a:endParaRPr>
          </a:p>
          <a:p>
            <a:r>
              <a:rPr lang="zh-CN" altLang="en-US" sz="1000">
                <a:latin typeface="微软雅黑" panose="020B0503020204020204" charset="-122"/>
                <a:ea typeface="微软雅黑" panose="020B0503020204020204" charset="-122"/>
              </a:rPr>
              <a:t>【</a:t>
            </a:r>
            <a:r>
              <a:rPr lang="en-US" altLang="zh-CN" sz="1000">
                <a:latin typeface="微软雅黑" panose="020B0503020204020204" charset="-122"/>
                <a:ea typeface="微软雅黑" panose="020B0503020204020204" charset="-122"/>
              </a:rPr>
              <a:t>1</a:t>
            </a:r>
            <a:r>
              <a:rPr lang="zh-CN" altLang="en-US" sz="1000">
                <a:latin typeface="微软雅黑" panose="020B0503020204020204" charset="-122"/>
                <a:ea typeface="微软雅黑" panose="020B0503020204020204" charset="-122"/>
              </a:rPr>
              <a:t>】Chin Med J (Engl). 2021 Jun 7;134(13):1569-1575.【</a:t>
            </a:r>
            <a:r>
              <a:rPr lang="en-US" altLang="zh-CN" sz="1000">
                <a:latin typeface="微软雅黑" panose="020B0503020204020204" charset="-122"/>
                <a:ea typeface="微软雅黑" panose="020B0503020204020204" charset="-122"/>
              </a:rPr>
              <a:t>2</a:t>
            </a:r>
            <a:r>
              <a:rPr lang="zh-CN" altLang="en-US" sz="1000">
                <a:latin typeface="微软雅黑" panose="020B0503020204020204" charset="-122"/>
                <a:ea typeface="微软雅黑" panose="020B0503020204020204" charset="-122"/>
              </a:rPr>
              <a:t>】Int J Cancer. 2021 Feb 1;148(3):692-701.</a:t>
            </a:r>
          </a:p>
          <a:p>
            <a:r>
              <a:rPr lang="zh-CN" altLang="en-US" sz="1000">
                <a:latin typeface="微软雅黑" panose="020B0503020204020204" charset="-122"/>
                <a:ea typeface="微软雅黑" panose="020B0503020204020204" charset="-122"/>
              </a:rPr>
              <a:t>【</a:t>
            </a:r>
            <a:r>
              <a:rPr lang="en-US" altLang="zh-CN" sz="1000">
                <a:latin typeface="微软雅黑" panose="020B0503020204020204" charset="-122"/>
                <a:ea typeface="微软雅黑" panose="020B0503020204020204" charset="-122"/>
              </a:rPr>
              <a:t>3</a:t>
            </a:r>
            <a:r>
              <a:rPr lang="zh-CN" altLang="en-US" sz="1000">
                <a:latin typeface="微软雅黑" panose="020B0503020204020204" charset="-122"/>
                <a:ea typeface="微软雅黑" panose="020B0503020204020204" charset="-122"/>
              </a:rPr>
              <a:t>】Cancer Biol Med. 2021 May 18;18(3):900-909.</a:t>
            </a:r>
            <a:r>
              <a:rPr lang="en-US" altLang="zh-CN" sz="1000">
                <a:latin typeface="微软雅黑" panose="020B0503020204020204" charset="-122"/>
                <a:ea typeface="微软雅黑" panose="020B0503020204020204" charset="-122"/>
              </a:rPr>
              <a:t>      </a:t>
            </a:r>
            <a:r>
              <a:rPr lang="zh-CN" altLang="en-US" sz="1000">
                <a:latin typeface="微软雅黑" panose="020B0503020204020204" charset="-122"/>
                <a:ea typeface="微软雅黑" panose="020B0503020204020204" charset="-122"/>
              </a:rPr>
              <a:t>【</a:t>
            </a:r>
            <a:r>
              <a:rPr lang="en-US" altLang="zh-CN" sz="1000">
                <a:latin typeface="微软雅黑" panose="020B0503020204020204" charset="-122"/>
                <a:ea typeface="微软雅黑" panose="020B0503020204020204" charset="-122"/>
              </a:rPr>
              <a:t>4</a:t>
            </a:r>
            <a:r>
              <a:rPr lang="zh-CN" altLang="en-US" sz="1000">
                <a:latin typeface="微软雅黑" panose="020B0503020204020204" charset="-122"/>
                <a:ea typeface="微软雅黑" panose="020B0503020204020204" charset="-122"/>
              </a:rPr>
              <a:t>】中国晚期乳腺癌规范诊疗指南（</a:t>
            </a:r>
            <a:r>
              <a:rPr lang="en-US" altLang="zh-CN" sz="1000">
                <a:latin typeface="微软雅黑" panose="020B0503020204020204" charset="-122"/>
                <a:ea typeface="微软雅黑" panose="020B0503020204020204" charset="-122"/>
              </a:rPr>
              <a:t>2020</a:t>
            </a:r>
            <a:r>
              <a:rPr lang="zh-CN" altLang="en-US" sz="1000">
                <a:latin typeface="微软雅黑" panose="020B0503020204020204" charset="-122"/>
                <a:ea typeface="微软雅黑" panose="020B0503020204020204" charset="-122"/>
              </a:rPr>
              <a:t> 版）</a:t>
            </a:r>
          </a:p>
          <a:p>
            <a:endParaRPr lang="zh-CN" altLang="en-US" sz="1000">
              <a:latin typeface="微软雅黑" panose="020B0503020204020204" charset="-122"/>
              <a:ea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b="1"/>
              <a:t>安全性</a:t>
            </a:r>
          </a:p>
        </p:txBody>
      </p:sp>
      <p:sp>
        <p:nvSpPr>
          <p:cNvPr id="3" name="内容占位符 2"/>
          <p:cNvSpPr>
            <a:spLocks noGrp="1"/>
          </p:cNvSpPr>
          <p:nvPr>
            <p:ph idx="1"/>
          </p:nvPr>
        </p:nvSpPr>
        <p:spPr/>
        <p:txBody>
          <a:bodyPr/>
          <a:lstStyle/>
          <a:p>
            <a:pPr>
              <a:lnSpc>
                <a:spcPct val="150000"/>
              </a:lnSpc>
            </a:pPr>
            <a:r>
              <a:rPr lang="en-US" altLang="zh-CN" sz="1600">
                <a:latin typeface="微软雅黑" panose="020B0503020204020204" charset="-122"/>
                <a:ea typeface="微软雅黑" panose="020B0503020204020204" charset="-122"/>
                <a:cs typeface="微软雅黑" panose="020B0503020204020204" charset="-122"/>
              </a:rPr>
              <a:t>III</a:t>
            </a:r>
            <a:r>
              <a:rPr lang="zh-CN" altLang="en-US" sz="1600">
                <a:latin typeface="微软雅黑" panose="020B0503020204020204" charset="-122"/>
                <a:ea typeface="微软雅黑" panose="020B0503020204020204" charset="-122"/>
                <a:cs typeface="微软雅黑" panose="020B0503020204020204" charset="-122"/>
              </a:rPr>
              <a:t>期临床研究：伊尼妥单抗联合长春瑞滨用于转移性乳腺癌治疗中最常见的不良反应包括中性粒细胞减少、白细胞减少、贫血、发热、寒战、恶心、呕吐和转氨酶升高。发生率&gt;2%的3级及以上不良反应包括中性粒细胞减少、白细胞减少、贫血、血小板减少。与长春瑞滨单药组相比，伊尼妥单抗联合长春瑞滨治疗组发生率较高的不良反应包括：发热、寒战、贫血和转氨酶升高，大部分均为1~2级的轻度不良事件；发生率较高的3~4级不良反应为中性粒细胞减少和白细胞减少。</a:t>
            </a:r>
          </a:p>
          <a:p>
            <a:pPr>
              <a:lnSpc>
                <a:spcPct val="150000"/>
              </a:lnSpc>
            </a:pPr>
            <a:r>
              <a:rPr lang="zh-CN" altLang="en-US" sz="1600" b="1">
                <a:latin typeface="微软雅黑" panose="020B0503020204020204" charset="-122"/>
                <a:ea typeface="微软雅黑" panose="020B0503020204020204" charset="-122"/>
                <a:cs typeface="微软雅黑" panose="020B0503020204020204" charset="-122"/>
              </a:rPr>
              <a:t>该药品在上市后临床应用中安全性良好，在上市后的</a:t>
            </a:r>
            <a:r>
              <a:rPr lang="en-US" altLang="zh-CN" sz="1600" b="1">
                <a:latin typeface="微软雅黑" panose="020B0503020204020204" charset="-122"/>
                <a:ea typeface="微软雅黑" panose="020B0503020204020204" charset="-122"/>
                <a:cs typeface="微软雅黑" panose="020B0503020204020204" charset="-122"/>
              </a:rPr>
              <a:t>2</a:t>
            </a:r>
            <a:r>
              <a:rPr lang="zh-CN" altLang="en-US" sz="1600" b="1">
                <a:latin typeface="微软雅黑" panose="020B0503020204020204" charset="-122"/>
                <a:ea typeface="微软雅黑" panose="020B0503020204020204" charset="-122"/>
                <a:cs typeface="微软雅黑" panose="020B0503020204020204" charset="-122"/>
              </a:rPr>
              <a:t>年内未发生严重不良反应。</a:t>
            </a:r>
            <a:endParaRPr lang="zh-CN" altLang="en-US" sz="1600">
              <a:latin typeface="微软雅黑" panose="020B0503020204020204" charset="-122"/>
              <a:ea typeface="微软雅黑" panose="020B0503020204020204" charset="-122"/>
              <a:cs typeface="微软雅黑" panose="020B0503020204020204" charset="-122"/>
            </a:endParaRPr>
          </a:p>
          <a:p>
            <a:pPr>
              <a:lnSpc>
                <a:spcPct val="150000"/>
              </a:lnSpc>
            </a:pPr>
            <a:endParaRPr lang="zh-CN" altLang="en-US" sz="160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718820"/>
          </a:xfrm>
        </p:spPr>
        <p:txBody>
          <a:bodyPr/>
          <a:lstStyle/>
          <a:p>
            <a:r>
              <a:rPr lang="zh-CN" altLang="en-US" sz="2800" b="1"/>
              <a:t>有效性</a:t>
            </a:r>
          </a:p>
        </p:txBody>
      </p:sp>
      <p:sp>
        <p:nvSpPr>
          <p:cNvPr id="3" name="内容占位符 2"/>
          <p:cNvSpPr>
            <a:spLocks noGrp="1"/>
          </p:cNvSpPr>
          <p:nvPr>
            <p:ph idx="1"/>
          </p:nvPr>
        </p:nvSpPr>
        <p:spPr>
          <a:xfrm>
            <a:off x="822325" y="6318250"/>
            <a:ext cx="10515600" cy="539750"/>
          </a:xfrm>
        </p:spPr>
        <p:txBody>
          <a:bodyPr>
            <a:normAutofit fontScale="32500" lnSpcReduction="10000"/>
          </a:bodyPr>
          <a:lstStyle/>
          <a:p>
            <a:r>
              <a:rPr lang="zh-CN" altLang="en-US" sz="4000"/>
              <a:t>临床试验和真实世界中与对照药品疗效方面的主要优势和不足；临床指南/诊疗规范推荐情况；</a:t>
            </a:r>
          </a:p>
          <a:p>
            <a:r>
              <a:rPr lang="zh-CN" altLang="en-US" sz="4000"/>
              <a:t>国家药监局药品审评中心出具的《技术评审报告》中关于本药品有效性的描述。</a:t>
            </a:r>
          </a:p>
        </p:txBody>
      </p:sp>
      <p:graphicFrame>
        <p:nvGraphicFramePr>
          <p:cNvPr id="4" name="表格 3"/>
          <p:cNvGraphicFramePr/>
          <p:nvPr>
            <p:custDataLst>
              <p:tags r:id="rId1"/>
            </p:custDataLst>
          </p:nvPr>
        </p:nvGraphicFramePr>
        <p:xfrm>
          <a:off x="854075" y="1198245"/>
          <a:ext cx="10483850" cy="4839399"/>
        </p:xfrm>
        <a:graphic>
          <a:graphicData uri="http://schemas.openxmlformats.org/drawingml/2006/table">
            <a:tbl>
              <a:tblPr firstRow="1" bandRow="1">
                <a:tableStyleId>{5940675A-B579-460E-94D1-54222C63F5DA}</a:tableStyleId>
              </a:tblPr>
              <a:tblGrid>
                <a:gridCol w="956310">
                  <a:extLst>
                    <a:ext uri="{9D8B030D-6E8A-4147-A177-3AD203B41FA5}">
                      <a16:colId xmlns:a16="http://schemas.microsoft.com/office/drawing/2014/main" val="20000"/>
                    </a:ext>
                  </a:extLst>
                </a:gridCol>
                <a:gridCol w="808990">
                  <a:extLst>
                    <a:ext uri="{9D8B030D-6E8A-4147-A177-3AD203B41FA5}">
                      <a16:colId xmlns:a16="http://schemas.microsoft.com/office/drawing/2014/main" val="20001"/>
                    </a:ext>
                  </a:extLst>
                </a:gridCol>
                <a:gridCol w="1146810">
                  <a:extLst>
                    <a:ext uri="{9D8B030D-6E8A-4147-A177-3AD203B41FA5}">
                      <a16:colId xmlns:a16="http://schemas.microsoft.com/office/drawing/2014/main" val="20002"/>
                    </a:ext>
                  </a:extLst>
                </a:gridCol>
                <a:gridCol w="3568700">
                  <a:extLst>
                    <a:ext uri="{9D8B030D-6E8A-4147-A177-3AD203B41FA5}">
                      <a16:colId xmlns:a16="http://schemas.microsoft.com/office/drawing/2014/main" val="20003"/>
                    </a:ext>
                  </a:extLst>
                </a:gridCol>
                <a:gridCol w="4003040">
                  <a:extLst>
                    <a:ext uri="{9D8B030D-6E8A-4147-A177-3AD203B41FA5}">
                      <a16:colId xmlns:a16="http://schemas.microsoft.com/office/drawing/2014/main" val="20004"/>
                    </a:ext>
                  </a:extLst>
                </a:gridCol>
              </a:tblGrid>
              <a:tr h="482600">
                <a:tc>
                  <a:txBody>
                    <a:bodyPr/>
                    <a:lstStyle/>
                    <a:p>
                      <a:pPr indent="0" algn="ctr">
                        <a:buNone/>
                      </a:pPr>
                      <a:r>
                        <a:rPr lang="en-US" sz="1200" b="1">
                          <a:solidFill>
                            <a:srgbClr val="000000"/>
                          </a:solidFill>
                          <a:latin typeface="微软雅黑" panose="020B0503020204020204" charset="-122"/>
                          <a:ea typeface="微软雅黑" panose="020B0503020204020204" charset="-122"/>
                          <a:cs typeface="Times New Roman" panose="02020603050405020304" charset="0"/>
                        </a:rPr>
                        <a:t>研究名称</a:t>
                      </a:r>
                      <a:endParaRPr lang="en-US" altLang="en-US" sz="1200" b="1">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1">
                          <a:solidFill>
                            <a:srgbClr val="000000"/>
                          </a:solidFill>
                          <a:latin typeface="微软雅黑" panose="020B0503020204020204" charset="-122"/>
                          <a:ea typeface="微软雅黑" panose="020B0503020204020204" charset="-122"/>
                          <a:cs typeface="Times New Roman" panose="02020603050405020304" charset="0"/>
                        </a:rPr>
                        <a:t>研究类型</a:t>
                      </a:r>
                      <a:endParaRPr lang="en-US" altLang="en-US" sz="1200" b="1">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1">
                          <a:solidFill>
                            <a:srgbClr val="000000"/>
                          </a:solidFill>
                          <a:latin typeface="微软雅黑" panose="020B0503020204020204" charset="-122"/>
                          <a:ea typeface="微软雅黑" panose="020B0503020204020204" charset="-122"/>
                          <a:cs typeface="Times New Roman" panose="02020603050405020304" charset="0"/>
                        </a:rPr>
                        <a:t>参照药品</a:t>
                      </a:r>
                      <a:endParaRPr lang="en-US" altLang="en-US" sz="1200" b="1">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1">
                          <a:solidFill>
                            <a:srgbClr val="000000"/>
                          </a:solidFill>
                          <a:latin typeface="微软雅黑" panose="020B0503020204020204" charset="-122"/>
                          <a:ea typeface="微软雅黑" panose="020B0503020204020204" charset="-122"/>
                          <a:cs typeface="Times New Roman" panose="02020603050405020304" charset="0"/>
                        </a:rPr>
                        <a:t>研究结果（主要临床结局指标、次要临床结局指标）</a:t>
                      </a:r>
                      <a:endParaRPr lang="en-US" altLang="en-US" sz="1200" b="1">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1">
                          <a:solidFill>
                            <a:srgbClr val="000000"/>
                          </a:solidFill>
                          <a:latin typeface="微软雅黑" panose="020B0503020204020204" charset="-122"/>
                          <a:ea typeface="微软雅黑" panose="020B0503020204020204" charset="-122"/>
                          <a:cs typeface="Times New Roman" panose="02020603050405020304" charset="0"/>
                        </a:rPr>
                        <a:t>详细内容（须包括但不限于每项研究的研究人群、患者样本量、评估终点、观察期限等信息）</a:t>
                      </a:r>
                      <a:endParaRPr lang="en-US" altLang="en-US" sz="1200" b="1">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4000">
                <a:tc>
                  <a:txBody>
                    <a:bodyPr/>
                    <a:lstStyle/>
                    <a:p>
                      <a:pPr indent="0" algn="ctr">
                        <a:buNone/>
                      </a:pPr>
                      <a:r>
                        <a:rPr lang="en-US" sz="1200" b="0">
                          <a:solidFill>
                            <a:srgbClr val="000000"/>
                          </a:solidFill>
                          <a:latin typeface="微软雅黑" panose="020B0503020204020204" charset="-122"/>
                          <a:ea typeface="微软雅黑" panose="020B0503020204020204" charset="-122"/>
                          <a:cs typeface="微软雅黑" panose="020B0503020204020204" charset="-122"/>
                        </a:rPr>
                        <a:t>重组抗HER2人源化单克隆抗体联合长春瑞滨治疗HER2阳性转移性乳腺癌随机对照</a:t>
                      </a:r>
                      <a:endParaRPr lang="en-US" altLang="en-US" sz="1200" b="0">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微软雅黑" panose="020B0503020204020204" charset="-122"/>
                          <a:ea typeface="微软雅黑" panose="020B0503020204020204" charset="-122"/>
                          <a:cs typeface="Times New Roman" panose="02020603050405020304" charset="0"/>
                        </a:rPr>
                        <a:t>注册试验</a:t>
                      </a:r>
                      <a:endParaRPr lang="en-US" altLang="en-US" sz="1200" b="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solidFill>
                            <a:srgbClr val="000000"/>
                          </a:solidFill>
                          <a:latin typeface="微软雅黑" panose="020B0503020204020204" charset="-122"/>
                          <a:ea typeface="微软雅黑" panose="020B0503020204020204" charset="-122"/>
                          <a:cs typeface="Times New Roman" panose="02020603050405020304" charset="0"/>
                        </a:rPr>
                        <a:t>长春瑞滨单药</a:t>
                      </a:r>
                      <a:endParaRPr lang="en-US" altLang="en-US" sz="1200" b="0">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lnSpc>
                          <a:spcPct val="150000"/>
                        </a:lnSpc>
                        <a:buNone/>
                      </a:pPr>
                      <a:r>
                        <a:rPr lang="en-US" sz="1200" b="0">
                          <a:solidFill>
                            <a:srgbClr val="000000"/>
                          </a:solidFill>
                          <a:latin typeface="微软雅黑" panose="020B0503020204020204" charset="-122"/>
                          <a:ea typeface="微软雅黑" panose="020B0503020204020204" charset="-122"/>
                          <a:cs typeface="微软雅黑" panose="020B0503020204020204" charset="-122"/>
                        </a:rPr>
                        <a:t>本试验主要终点PFS分析结果表明，无论试验组整个治疗期（赛普汀联合化疗+赛普汀单药维持）与对照组化疗，还是试验组赛普汀联合化疗与对照组化疗，中位PFS均显著延长，</a:t>
                      </a:r>
                      <a:r>
                        <a:rPr lang="en-US" sz="1200" b="1">
                          <a:solidFill>
                            <a:srgbClr val="000000"/>
                          </a:solidFill>
                          <a:latin typeface="微软雅黑" panose="020B0503020204020204" charset="-122"/>
                          <a:ea typeface="微软雅黑" panose="020B0503020204020204" charset="-122"/>
                          <a:cs typeface="微软雅黑" panose="020B0503020204020204" charset="-122"/>
                        </a:rPr>
                        <a:t>疾病进展风险显著降低（</a:t>
                      </a:r>
                      <a:r>
                        <a:rPr lang="en-US" sz="1200" b="1">
                          <a:solidFill>
                            <a:srgbClr val="FF0000"/>
                          </a:solidFill>
                          <a:latin typeface="微软雅黑" panose="020B0503020204020204" charset="-122"/>
                          <a:ea typeface="微软雅黑" panose="020B0503020204020204" charset="-122"/>
                          <a:cs typeface="微软雅黑" panose="020B0503020204020204" charset="-122"/>
                        </a:rPr>
                        <a:t>39.1 周</a:t>
                      </a:r>
                      <a:r>
                        <a:rPr lang="en-US" sz="1200" b="1">
                          <a:solidFill>
                            <a:srgbClr val="000000"/>
                          </a:solidFill>
                          <a:latin typeface="微软雅黑" panose="020B0503020204020204" charset="-122"/>
                          <a:ea typeface="微软雅黑" panose="020B0503020204020204" charset="-122"/>
                          <a:cs typeface="微软雅黑" panose="020B0503020204020204" charset="-122"/>
                        </a:rPr>
                        <a:t>与</a:t>
                      </a:r>
                      <a:r>
                        <a:rPr lang="en-US" sz="1200" b="1">
                          <a:solidFill>
                            <a:srgbClr val="FF0000"/>
                          </a:solidFill>
                          <a:latin typeface="微软雅黑" panose="020B0503020204020204" charset="-122"/>
                          <a:ea typeface="微软雅黑" panose="020B0503020204020204" charset="-122"/>
                          <a:cs typeface="微软雅黑" panose="020B0503020204020204" charset="-122"/>
                        </a:rPr>
                        <a:t>14.0 周</a:t>
                      </a:r>
                      <a:r>
                        <a:rPr lang="en-US" sz="1200" b="1">
                          <a:solidFill>
                            <a:srgbClr val="000000"/>
                          </a:solidFill>
                          <a:latin typeface="微软雅黑" panose="020B0503020204020204" charset="-122"/>
                          <a:ea typeface="微软雅黑" panose="020B0503020204020204" charset="-122"/>
                          <a:cs typeface="微软雅黑" panose="020B0503020204020204" charset="-122"/>
                        </a:rPr>
                        <a:t>、39.6 周与14.0 周，均P&lt;0.000 1）</a:t>
                      </a:r>
                      <a:r>
                        <a:rPr lang="en-US" sz="1200" b="0">
                          <a:solidFill>
                            <a:srgbClr val="000000"/>
                          </a:solidFill>
                          <a:latin typeface="微软雅黑" panose="020B0503020204020204" charset="-122"/>
                          <a:ea typeface="微软雅黑" panose="020B0503020204020204" charset="-122"/>
                          <a:cs typeface="微软雅黑" panose="020B0503020204020204" charset="-122"/>
                        </a:rPr>
                        <a:t>。次要终点肿瘤ORR以及DCR结果提示，试验组赛普汀联合化疗与对照组化疗均显著提高（ORR 为46.7% 与18.45%，P&lt;0.000 1；DCR 为79.72%与45.63%，P&lt;0.000 1）。</a:t>
                      </a:r>
                      <a:r>
                        <a:rPr lang="en-US" sz="1200" b="1">
                          <a:solidFill>
                            <a:srgbClr val="000000"/>
                          </a:solidFill>
                          <a:latin typeface="微软雅黑" panose="020B0503020204020204" charset="-122"/>
                          <a:ea typeface="微软雅黑" panose="020B0503020204020204" charset="-122"/>
                          <a:cs typeface="微软雅黑" panose="020B0503020204020204" charset="-122"/>
                        </a:rPr>
                        <a:t>术后复发转移一线亚组分析结果显示：试验组赛普汀联合化疗与对照组化疗相比，中位PFS显著延长（</a:t>
                      </a:r>
                      <a:r>
                        <a:rPr lang="en-US" sz="1200" b="1">
                          <a:solidFill>
                            <a:srgbClr val="FF0000"/>
                          </a:solidFill>
                          <a:latin typeface="微软雅黑" panose="020B0503020204020204" charset="-122"/>
                          <a:ea typeface="微软雅黑" panose="020B0503020204020204" charset="-122"/>
                          <a:cs typeface="微软雅黑" panose="020B0503020204020204" charset="-122"/>
                        </a:rPr>
                        <a:t>11.1个月</a:t>
                      </a:r>
                      <a:r>
                        <a:rPr lang="en-US" sz="1200" b="1">
                          <a:solidFill>
                            <a:srgbClr val="000000"/>
                          </a:solidFill>
                          <a:latin typeface="微软雅黑" panose="020B0503020204020204" charset="-122"/>
                          <a:ea typeface="微软雅黑" panose="020B0503020204020204" charset="-122"/>
                          <a:cs typeface="微软雅黑" panose="020B0503020204020204" charset="-122"/>
                        </a:rPr>
                        <a:t>与</a:t>
                      </a:r>
                      <a:r>
                        <a:rPr lang="en-US" sz="1200" b="1">
                          <a:solidFill>
                            <a:srgbClr val="FF0000"/>
                          </a:solidFill>
                          <a:latin typeface="微软雅黑" panose="020B0503020204020204" charset="-122"/>
                          <a:ea typeface="微软雅黑" panose="020B0503020204020204" charset="-122"/>
                          <a:cs typeface="微软雅黑" panose="020B0503020204020204" charset="-122"/>
                        </a:rPr>
                        <a:t>3.3个月</a:t>
                      </a:r>
                      <a:r>
                        <a:rPr lang="en-US" sz="1200" b="1">
                          <a:solidFill>
                            <a:srgbClr val="000000"/>
                          </a:solidFill>
                          <a:latin typeface="微软雅黑" panose="020B0503020204020204" charset="-122"/>
                          <a:ea typeface="微软雅黑" panose="020B0503020204020204" charset="-122"/>
                          <a:cs typeface="微软雅黑" panose="020B0503020204020204" charset="-122"/>
                        </a:rPr>
                        <a:t>，P&lt;0.0001）,次要终点肿瘤ORR以及DCR结果提示，试验组赛普汀联合化疗与对照组化疗相比显著提高（ORR 为</a:t>
                      </a:r>
                      <a:r>
                        <a:rPr lang="en-US" sz="1200" b="1">
                          <a:solidFill>
                            <a:srgbClr val="FF0000"/>
                          </a:solidFill>
                          <a:latin typeface="微软雅黑" panose="020B0503020204020204" charset="-122"/>
                          <a:ea typeface="微软雅黑" panose="020B0503020204020204" charset="-122"/>
                          <a:cs typeface="微软雅黑" panose="020B0503020204020204" charset="-122"/>
                        </a:rPr>
                        <a:t>61.5%与29.7%</a:t>
                      </a:r>
                      <a:r>
                        <a:rPr lang="en-US" sz="1200" b="1">
                          <a:solidFill>
                            <a:srgbClr val="000000"/>
                          </a:solidFill>
                          <a:latin typeface="微软雅黑" panose="020B0503020204020204" charset="-122"/>
                          <a:ea typeface="微软雅黑" panose="020B0503020204020204" charset="-122"/>
                          <a:cs typeface="微软雅黑" panose="020B0503020204020204" charset="-122"/>
                        </a:rPr>
                        <a:t>，P=0.0224；DCR为93.8%与59.4%，P=0.0003）</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lnSpc>
                          <a:spcPct val="150000"/>
                        </a:lnSpc>
                        <a:buNone/>
                      </a:pPr>
                      <a:r>
                        <a:rPr lang="en-US" sz="1200" b="0">
                          <a:solidFill>
                            <a:srgbClr val="000000"/>
                          </a:solidFill>
                          <a:latin typeface="微软雅黑" panose="020B0503020204020204" charset="-122"/>
                          <a:ea typeface="微软雅黑" panose="020B0503020204020204" charset="-122"/>
                          <a:cs typeface="微软雅黑" panose="020B0503020204020204" charset="-122"/>
                        </a:rPr>
                        <a:t>在一项随机、开放、对照的III期研究中，评价了伊尼妥单抗同步/序贯联合长春瑞滨治疗HER2阳性转移性乳腺癌的临床疗效和安全性。参加该试验的患者既往接受化疗方案不超过3线，按2:1比例随机进入试验组（伊尼妥单抗联合长春瑞滨）或对照组（长春瑞滨单药治疗直至疾病进展或不能耐受，序贯给予伊尼妥单抗）治疗，研究治疗持续至疾病进展或符合其他终止标准。试验组如治疗多个周期后，疾病持续缓解或稳定，由于化疗毒性不能耐受，可停用化疗药物，单用伊尼妥单抗治疗，但原则上应联合应用至少6个周期。有效的患者伊尼妥单抗应用时间不超过1年。研究主要终点为肿瘤无进展生存期（PFS），次要终点为肿瘤客观缓解率（ORR）。本研究共随机化入组341例受试者，进入FAS 315例，其中试验组212例、对照组103例。两组患者的人口统计学、既往治疗史、基线疾病特征基本均衡，具有可比性</a:t>
                      </a:r>
                      <a:endParaRPr lang="en-US" altLang="en-US" sz="1200" b="0">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 name="文本框 4"/>
          <p:cNvSpPr txBox="1"/>
          <p:nvPr/>
        </p:nvSpPr>
        <p:spPr>
          <a:xfrm>
            <a:off x="953770" y="5845175"/>
            <a:ext cx="6522085" cy="245110"/>
          </a:xfrm>
          <a:prstGeom prst="rect">
            <a:avLst/>
          </a:prstGeom>
          <a:noFill/>
        </p:spPr>
        <p:txBody>
          <a:bodyPr wrap="square" rtlCol="0" anchor="t">
            <a:spAutoFit/>
          </a:bodyPr>
          <a:lstStyle/>
          <a:p>
            <a:r>
              <a:rPr lang="zh-CN" altLang="en-US" sz="1000">
                <a:solidFill>
                  <a:srgbClr val="000000"/>
                </a:solidFill>
                <a:latin typeface="微软雅黑" panose="020B0503020204020204" charset="-122"/>
                <a:ea typeface="微软雅黑" panose="020B0503020204020204" charset="-122"/>
                <a:cs typeface="微软雅黑" panose="020B0503020204020204" charset="-122"/>
                <a:sym typeface="+mn-ea"/>
              </a:rPr>
              <a:t>备注：</a:t>
            </a:r>
            <a:r>
              <a:rPr lang="en-US" altLang="zh-CN" sz="1000">
                <a:solidFill>
                  <a:srgbClr val="000000"/>
                </a:solidFill>
                <a:latin typeface="微软雅黑" panose="020B0503020204020204" charset="-122"/>
                <a:ea typeface="微软雅黑" panose="020B0503020204020204" charset="-122"/>
                <a:cs typeface="微软雅黑" panose="020B0503020204020204" charset="-122"/>
                <a:sym typeface="+mn-ea"/>
              </a:rPr>
              <a:t>PFS  </a:t>
            </a:r>
            <a:r>
              <a:rPr lang="en-US" sz="1000">
                <a:solidFill>
                  <a:srgbClr val="000000"/>
                </a:solidFill>
                <a:latin typeface="微软雅黑" panose="020B0503020204020204" charset="-122"/>
                <a:ea typeface="微软雅黑" panose="020B0503020204020204" charset="-122"/>
                <a:cs typeface="微软雅黑" panose="020B0503020204020204" charset="-122"/>
                <a:sym typeface="+mn-ea"/>
              </a:rPr>
              <a:t>肿瘤无进展生存期;  ORR </a:t>
            </a:r>
            <a:r>
              <a:rPr lang="zh-CN" altLang="en-US" sz="1000">
                <a:solidFill>
                  <a:srgbClr val="000000"/>
                </a:solidFill>
                <a:latin typeface="微软雅黑" panose="020B0503020204020204" charset="-122"/>
                <a:ea typeface="微软雅黑" panose="020B0503020204020204" charset="-122"/>
                <a:cs typeface="微软雅黑" panose="020B0503020204020204" charset="-122"/>
                <a:sym typeface="+mn-ea"/>
              </a:rPr>
              <a:t>客观缓解率；</a:t>
            </a:r>
            <a:r>
              <a:rPr lang="en-US" altLang="zh-CN" sz="1000">
                <a:solidFill>
                  <a:srgbClr val="000000"/>
                </a:solidFill>
                <a:latin typeface="微软雅黑" panose="020B0503020204020204" charset="-122"/>
                <a:ea typeface="微软雅黑" panose="020B0503020204020204" charset="-122"/>
                <a:cs typeface="微软雅黑" panose="020B0503020204020204" charset="-122"/>
                <a:sym typeface="+mn-ea"/>
              </a:rPr>
              <a:t> DCR </a:t>
            </a:r>
            <a:r>
              <a:rPr lang="zh-CN" altLang="en-US" sz="1000">
                <a:solidFill>
                  <a:srgbClr val="000000"/>
                </a:solidFill>
                <a:latin typeface="微软雅黑" panose="020B0503020204020204" charset="-122"/>
                <a:ea typeface="微软雅黑" panose="020B0503020204020204" charset="-122"/>
                <a:cs typeface="微软雅黑" panose="020B0503020204020204" charset="-122"/>
                <a:sym typeface="+mn-ea"/>
              </a:rPr>
              <a:t>疾病控制率</a:t>
            </a:r>
            <a:r>
              <a:rPr lang="en-US" sz="1000">
                <a:solidFill>
                  <a:srgbClr val="000000"/>
                </a:solidFill>
                <a:latin typeface="微软雅黑" panose="020B0503020204020204" charset="-122"/>
                <a:ea typeface="微软雅黑" panose="020B0503020204020204" charset="-122"/>
                <a:cs typeface="微软雅黑" panose="020B0503020204020204" charset="-122"/>
                <a:sym typeface="+mn-ea"/>
              </a:rPr>
              <a:t>   </a:t>
            </a:r>
            <a:endParaRPr lang="zh-CN" altLang="en-US" sz="1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47320"/>
            <a:ext cx="10515600" cy="1325563"/>
          </a:xfrm>
        </p:spPr>
        <p:txBody>
          <a:bodyPr/>
          <a:lstStyle/>
          <a:p>
            <a:r>
              <a:rPr lang="zh-CN" altLang="en-US" sz="2800" b="1"/>
              <a:t>指南推荐</a:t>
            </a:r>
          </a:p>
        </p:txBody>
      </p:sp>
      <p:graphicFrame>
        <p:nvGraphicFramePr>
          <p:cNvPr id="5" name="表格 4"/>
          <p:cNvGraphicFramePr/>
          <p:nvPr>
            <p:custDataLst>
              <p:tags r:id="rId1"/>
            </p:custDataLst>
          </p:nvPr>
        </p:nvGraphicFramePr>
        <p:xfrm>
          <a:off x="873125" y="1473200"/>
          <a:ext cx="10738485" cy="4282632"/>
        </p:xfrm>
        <a:graphic>
          <a:graphicData uri="http://schemas.openxmlformats.org/drawingml/2006/table">
            <a:tbl>
              <a:tblPr firstRow="1" bandRow="1">
                <a:tableStyleId>{5940675A-B579-460E-94D1-54222C63F5DA}</a:tableStyleId>
              </a:tblPr>
              <a:tblGrid>
                <a:gridCol w="983615">
                  <a:extLst>
                    <a:ext uri="{9D8B030D-6E8A-4147-A177-3AD203B41FA5}">
                      <a16:colId xmlns:a16="http://schemas.microsoft.com/office/drawing/2014/main" val="20000"/>
                    </a:ext>
                  </a:extLst>
                </a:gridCol>
                <a:gridCol w="3601720">
                  <a:extLst>
                    <a:ext uri="{9D8B030D-6E8A-4147-A177-3AD203B41FA5}">
                      <a16:colId xmlns:a16="http://schemas.microsoft.com/office/drawing/2014/main" val="20001"/>
                    </a:ext>
                  </a:extLst>
                </a:gridCol>
                <a:gridCol w="1620520">
                  <a:extLst>
                    <a:ext uri="{9D8B030D-6E8A-4147-A177-3AD203B41FA5}">
                      <a16:colId xmlns:a16="http://schemas.microsoft.com/office/drawing/2014/main" val="20002"/>
                    </a:ext>
                  </a:extLst>
                </a:gridCol>
                <a:gridCol w="4532630">
                  <a:extLst>
                    <a:ext uri="{9D8B030D-6E8A-4147-A177-3AD203B41FA5}">
                      <a16:colId xmlns:a16="http://schemas.microsoft.com/office/drawing/2014/main" val="20003"/>
                    </a:ext>
                  </a:extLst>
                </a:gridCol>
              </a:tblGrid>
              <a:tr h="406400">
                <a:tc>
                  <a:txBody>
                    <a:bodyPr/>
                    <a:lstStyle/>
                    <a:p>
                      <a:pPr indent="0" algn="ctr">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国家/地区</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rgbClr val="000000"/>
                          </a:solidFill>
                          <a:latin typeface="微软雅黑" panose="020B0503020204020204" charset="-122"/>
                          <a:ea typeface="微软雅黑" panose="020B0503020204020204" charset="-122"/>
                          <a:cs typeface="Times New Roman" panose="02020603050405020304" charset="0"/>
                        </a:rPr>
                        <a:t>指南名称</a:t>
                      </a:r>
                      <a:endParaRPr lang="en-US" altLang="en-US" sz="1400" b="1">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rgbClr val="000000"/>
                          </a:solidFill>
                          <a:latin typeface="微软雅黑" panose="020B0503020204020204" charset="-122"/>
                          <a:ea typeface="微软雅黑" panose="020B0503020204020204" charset="-122"/>
                          <a:cs typeface="Times New Roman" panose="02020603050405020304" charset="0"/>
                        </a:rPr>
                        <a:t>指南发布年份</a:t>
                      </a:r>
                      <a:endParaRPr lang="en-US" altLang="en-US" sz="1400" b="1">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solidFill>
                            <a:srgbClr val="000000"/>
                          </a:solidFill>
                          <a:latin typeface="微软雅黑" panose="020B0503020204020204" charset="-122"/>
                          <a:ea typeface="微软雅黑" panose="020B0503020204020204" charset="-122"/>
                          <a:cs typeface="Times New Roman" panose="02020603050405020304" charset="0"/>
                        </a:rPr>
                        <a:t>推荐内容描述</a:t>
                      </a:r>
                      <a:endParaRPr lang="en-US" altLang="en-US" sz="1400" b="1">
                        <a:solidFill>
                          <a:srgbClr val="000000"/>
                        </a:solidFill>
                        <a:latin typeface="微软雅黑" panose="020B0503020204020204" charset="-122"/>
                        <a:ea typeface="微软雅黑" panose="020B0503020204020204" charset="-122"/>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327275">
                <a:tc>
                  <a:txBody>
                    <a:bodyPr/>
                    <a:lstStyle/>
                    <a:p>
                      <a:pPr indent="0" algn="ctr">
                        <a:lnSpc>
                          <a:spcPct val="150000"/>
                        </a:lnSpc>
                        <a:buNone/>
                      </a:pPr>
                      <a:r>
                        <a:rPr lang="en-US" sz="1200" b="0">
                          <a:solidFill>
                            <a:schemeClr val="tx1"/>
                          </a:solidFill>
                          <a:latin typeface="微软雅黑" panose="020B0503020204020204" charset="-122"/>
                          <a:ea typeface="微软雅黑" panose="020B0503020204020204" charset="-122"/>
                          <a:cs typeface="仿宋" panose="02010609060101010101" charset="-122"/>
                        </a:rPr>
                        <a:t>中国</a:t>
                      </a:r>
                      <a:endParaRPr lang="en-US" altLang="en-US" sz="1200" b="0">
                        <a:solidFill>
                          <a:schemeClr val="tx1"/>
                        </a:solidFill>
                        <a:latin typeface="微软雅黑" panose="020B0503020204020204" charset="-122"/>
                        <a:ea typeface="微软雅黑" panose="020B0503020204020204"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sz="1200" b="0">
                          <a:solidFill>
                            <a:schemeClr val="tx1"/>
                          </a:solidFill>
                          <a:latin typeface="微软雅黑" panose="020B0503020204020204" charset="-122"/>
                          <a:ea typeface="微软雅黑" panose="020B0503020204020204" charset="-122"/>
                          <a:cs typeface="微软雅黑" panose="020B0503020204020204" charset="-122"/>
                        </a:rPr>
                        <a:t>CSCO乳腺癌诊疗指南（2022年）</a:t>
                      </a:r>
                      <a:endParaRPr lang="en-US" altLang="en-US" sz="1200" b="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sz="1200" b="0">
                          <a:solidFill>
                            <a:schemeClr val="tx1"/>
                          </a:solidFill>
                          <a:latin typeface="微软雅黑" panose="020B0503020204020204" charset="-122"/>
                          <a:ea typeface="微软雅黑" panose="020B0503020204020204" charset="-122"/>
                          <a:cs typeface="微软雅黑" panose="020B0503020204020204" charset="-122"/>
                        </a:rPr>
                        <a:t>2022年</a:t>
                      </a:r>
                      <a:endParaRPr lang="en-US" altLang="en-US" sz="1200" b="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nSpc>
                          <a:spcPct val="150000"/>
                        </a:lnSpc>
                        <a:buNone/>
                      </a:pPr>
                      <a:r>
                        <a:rPr lang="en-US" sz="1200" b="1">
                          <a:solidFill>
                            <a:schemeClr val="tx1"/>
                          </a:solidFill>
                          <a:latin typeface="微软雅黑" panose="020B0503020204020204" charset="-122"/>
                          <a:ea typeface="微软雅黑" panose="020B0503020204020204" charset="-122"/>
                          <a:cs typeface="微软雅黑" panose="020B0503020204020204" charset="-122"/>
                        </a:rPr>
                        <a:t>HER2阳性晚期乳腺H</a:t>
                      </a:r>
                      <a:r>
                        <a:rPr lang="zh-CN" altLang="en-US" sz="1200" b="1">
                          <a:solidFill>
                            <a:schemeClr val="tx1"/>
                          </a:solidFill>
                          <a:latin typeface="微软雅黑" panose="020B0503020204020204" charset="-122"/>
                          <a:ea typeface="微软雅黑" panose="020B0503020204020204" charset="-122"/>
                          <a:cs typeface="微软雅黑" panose="020B0503020204020204" charset="-122"/>
                        </a:rPr>
                        <a:t>治疗敏感用药推荐</a:t>
                      </a:r>
                      <a:r>
                        <a:rPr lang="zh-CN" altLang="en-US" sz="1200" b="0">
                          <a:solidFill>
                            <a:schemeClr val="tx1"/>
                          </a:solidFill>
                          <a:latin typeface="微软雅黑" panose="020B0503020204020204" charset="-122"/>
                          <a:ea typeface="微软雅黑" panose="020B0503020204020204" charset="-122"/>
                          <a:cs typeface="微软雅黑" panose="020B0503020204020204" charset="-122"/>
                        </a:rPr>
                        <a:t>：</a:t>
                      </a:r>
                    </a:p>
                    <a:p>
                      <a:pPr indent="0">
                        <a:lnSpc>
                          <a:spcPct val="150000"/>
                        </a:lnSpc>
                        <a:buNone/>
                      </a:pPr>
                      <a:r>
                        <a:rPr lang="en-US" altLang="zh-CN" sz="1200" b="0">
                          <a:solidFill>
                            <a:schemeClr val="tx1"/>
                          </a:solidFill>
                          <a:latin typeface="微软雅黑" panose="020B0503020204020204" charset="-122"/>
                          <a:ea typeface="微软雅黑" panose="020B0503020204020204" charset="-122"/>
                          <a:cs typeface="微软雅黑" panose="020B0503020204020204" charset="-122"/>
                        </a:rPr>
                        <a:t>I</a:t>
                      </a:r>
                      <a:r>
                        <a:rPr lang="en-US" sz="1200" b="0">
                          <a:solidFill>
                            <a:schemeClr val="tx1"/>
                          </a:solidFill>
                          <a:latin typeface="微软雅黑" panose="020B0503020204020204" charset="-122"/>
                          <a:ea typeface="微软雅黑" panose="020B0503020204020204" charset="-122"/>
                          <a:cs typeface="微软雅黑" panose="020B0503020204020204" charset="-122"/>
                        </a:rPr>
                        <a:t>级推荐</a:t>
                      </a:r>
                      <a:r>
                        <a:rPr lang="zh-CN" altLang="en-US" sz="1200" b="0">
                          <a:solidFill>
                            <a:schemeClr val="tx1"/>
                          </a:solidFill>
                          <a:latin typeface="微软雅黑" panose="020B0503020204020204" charset="-122"/>
                          <a:ea typeface="微软雅黑" panose="020B0503020204020204" charset="-122"/>
                          <a:cs typeface="微软雅黑" panose="020B0503020204020204" charset="-122"/>
                        </a:rPr>
                        <a:t>：（</a:t>
                      </a:r>
                      <a:r>
                        <a:rPr lang="en-US" altLang="zh-CN" sz="1200" b="0">
                          <a:solidFill>
                            <a:schemeClr val="tx1"/>
                          </a:solidFill>
                          <a:latin typeface="微软雅黑" panose="020B0503020204020204" charset="-122"/>
                          <a:ea typeface="微软雅黑" panose="020B0503020204020204" charset="-122"/>
                          <a:cs typeface="微软雅黑" panose="020B0503020204020204" charset="-122"/>
                        </a:rPr>
                        <a:t>1</a:t>
                      </a:r>
                      <a:r>
                        <a:rPr lang="zh-CN" altLang="en-US" sz="1200" b="0">
                          <a:solidFill>
                            <a:schemeClr val="tx1"/>
                          </a:solidFill>
                          <a:latin typeface="微软雅黑" panose="020B0503020204020204" charset="-122"/>
                          <a:ea typeface="微软雅黑" panose="020B0503020204020204" charset="-122"/>
                          <a:cs typeface="微软雅黑" panose="020B0503020204020204" charset="-122"/>
                        </a:rPr>
                        <a:t>）</a:t>
                      </a:r>
                      <a:r>
                        <a:rPr lang="en-US" sz="1200" b="0">
                          <a:solidFill>
                            <a:schemeClr val="tx1"/>
                          </a:solidFill>
                          <a:latin typeface="微软雅黑" panose="020B0503020204020204" charset="-122"/>
                          <a:ea typeface="微软雅黑" panose="020B0503020204020204" charset="-122"/>
                          <a:cs typeface="微软雅黑" panose="020B0503020204020204" charset="-122"/>
                        </a:rPr>
                        <a:t>THP</a:t>
                      </a:r>
                      <a:r>
                        <a:rPr lang="zh-CN" altLang="en-US" sz="1200" b="0">
                          <a:solidFill>
                            <a:schemeClr val="tx1"/>
                          </a:solidFill>
                          <a:latin typeface="微软雅黑" panose="020B0503020204020204" charset="-122"/>
                          <a:ea typeface="微软雅黑" panose="020B0503020204020204" charset="-122"/>
                          <a:cs typeface="微软雅黑" panose="020B0503020204020204" charset="-122"/>
                        </a:rPr>
                        <a:t>（</a:t>
                      </a:r>
                      <a:r>
                        <a:rPr lang="en-US" altLang="zh-CN" sz="1200" b="0">
                          <a:solidFill>
                            <a:schemeClr val="tx1"/>
                          </a:solidFill>
                          <a:latin typeface="微软雅黑" panose="020B0503020204020204" charset="-122"/>
                          <a:ea typeface="微软雅黑" panose="020B0503020204020204" charset="-122"/>
                          <a:cs typeface="微软雅黑" panose="020B0503020204020204" charset="-122"/>
                        </a:rPr>
                        <a:t>IA</a:t>
                      </a:r>
                      <a:r>
                        <a:rPr lang="zh-CN" altLang="en-US" sz="1200" b="0">
                          <a:solidFill>
                            <a:schemeClr val="tx1"/>
                          </a:solidFill>
                          <a:latin typeface="微软雅黑" panose="020B0503020204020204" charset="-122"/>
                          <a:ea typeface="微软雅黑" panose="020B0503020204020204" charset="-122"/>
                          <a:cs typeface="微软雅黑" panose="020B0503020204020204" charset="-122"/>
                        </a:rPr>
                        <a:t>）；（</a:t>
                      </a:r>
                      <a:r>
                        <a:rPr lang="en-US" altLang="zh-CN" sz="1200" b="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200" b="0">
                          <a:solidFill>
                            <a:schemeClr val="tx1"/>
                          </a:solidFill>
                          <a:latin typeface="微软雅黑" panose="020B0503020204020204" charset="-122"/>
                          <a:ea typeface="微软雅黑" panose="020B0503020204020204" charset="-122"/>
                          <a:cs typeface="微软雅黑" panose="020B0503020204020204" charset="-122"/>
                        </a:rPr>
                        <a:t>）</a:t>
                      </a:r>
                      <a:r>
                        <a:rPr lang="en-US" altLang="zh-CN" sz="1200" b="0">
                          <a:solidFill>
                            <a:schemeClr val="tx1"/>
                          </a:solidFill>
                          <a:latin typeface="微软雅黑" panose="020B0503020204020204" charset="-122"/>
                          <a:ea typeface="微软雅黑" panose="020B0503020204020204" charset="-122"/>
                          <a:cs typeface="微软雅黑" panose="020B0503020204020204" charset="-122"/>
                        </a:rPr>
                        <a:t>TXH</a:t>
                      </a:r>
                      <a:r>
                        <a:rPr lang="zh-CN" altLang="en-US" sz="1200" b="0">
                          <a:solidFill>
                            <a:schemeClr val="tx1"/>
                          </a:solidFill>
                          <a:latin typeface="微软雅黑" panose="020B0503020204020204" charset="-122"/>
                          <a:ea typeface="微软雅黑" panose="020B0503020204020204" charset="-122"/>
                          <a:cs typeface="微软雅黑" panose="020B0503020204020204" charset="-122"/>
                        </a:rPr>
                        <a:t>（</a:t>
                      </a:r>
                      <a:r>
                        <a:rPr lang="en-US" altLang="zh-CN" sz="1200" b="0">
                          <a:solidFill>
                            <a:schemeClr val="tx1"/>
                          </a:solidFill>
                          <a:latin typeface="微软雅黑" panose="020B0503020204020204" charset="-122"/>
                          <a:ea typeface="微软雅黑" panose="020B0503020204020204" charset="-122"/>
                          <a:cs typeface="微软雅黑" panose="020B0503020204020204" charset="-122"/>
                        </a:rPr>
                        <a:t>2A</a:t>
                      </a:r>
                      <a:r>
                        <a:rPr lang="zh-CN" altLang="en-US" sz="1200" b="0">
                          <a:solidFill>
                            <a:schemeClr val="tx1"/>
                          </a:solidFill>
                          <a:latin typeface="微软雅黑" panose="020B0503020204020204" charset="-122"/>
                          <a:ea typeface="微软雅黑" panose="020B0503020204020204" charset="-122"/>
                          <a:cs typeface="微软雅黑" panose="020B0503020204020204" charset="-122"/>
                        </a:rPr>
                        <a:t>）</a:t>
                      </a:r>
                      <a:endParaRPr lang="en-US" altLang="zh-CN" sz="1200" b="0">
                        <a:solidFill>
                          <a:schemeClr val="tx1"/>
                        </a:solidFill>
                        <a:latin typeface="微软雅黑" panose="020B0503020204020204" charset="-122"/>
                        <a:ea typeface="微软雅黑" panose="020B0503020204020204" charset="-122"/>
                        <a:cs typeface="微软雅黑" panose="020B0503020204020204" charset="-122"/>
                      </a:endParaRPr>
                    </a:p>
                    <a:p>
                      <a:pPr indent="0">
                        <a:lnSpc>
                          <a:spcPct val="150000"/>
                        </a:lnSpc>
                        <a:buNone/>
                      </a:pPr>
                      <a:r>
                        <a:rPr lang="en-US" altLang="zh-CN" sz="1200" b="0">
                          <a:solidFill>
                            <a:schemeClr val="tx1"/>
                          </a:solidFill>
                          <a:latin typeface="微软雅黑" panose="020B0503020204020204" charset="-122"/>
                          <a:ea typeface="微软雅黑" panose="020B0503020204020204" charset="-122"/>
                          <a:cs typeface="微软雅黑" panose="020B0503020204020204" charset="-122"/>
                        </a:rPr>
                        <a:t>II</a:t>
                      </a:r>
                      <a:r>
                        <a:rPr lang="zh-CN" altLang="en-US" sz="1200" b="0">
                          <a:solidFill>
                            <a:schemeClr val="tx1"/>
                          </a:solidFill>
                          <a:latin typeface="微软雅黑" panose="020B0503020204020204" charset="-122"/>
                          <a:ea typeface="微软雅黑" panose="020B0503020204020204" charset="-122"/>
                          <a:cs typeface="微软雅黑" panose="020B0503020204020204" charset="-122"/>
                        </a:rPr>
                        <a:t>级推荐：（</a:t>
                      </a:r>
                      <a:r>
                        <a:rPr lang="en-US" altLang="zh-CN" sz="1200" b="0">
                          <a:solidFill>
                            <a:schemeClr val="tx1"/>
                          </a:solidFill>
                          <a:latin typeface="微软雅黑" panose="020B0503020204020204" charset="-122"/>
                          <a:ea typeface="微软雅黑" panose="020B0503020204020204" charset="-122"/>
                          <a:cs typeface="微软雅黑" panose="020B0503020204020204" charset="-122"/>
                        </a:rPr>
                        <a:t>1</a:t>
                      </a:r>
                      <a:r>
                        <a:rPr lang="zh-CN" altLang="en-US" sz="1200" b="0">
                          <a:solidFill>
                            <a:schemeClr val="tx1"/>
                          </a:solidFill>
                          <a:latin typeface="微软雅黑" panose="020B0503020204020204" charset="-122"/>
                          <a:ea typeface="微软雅黑" panose="020B0503020204020204" charset="-122"/>
                          <a:cs typeface="微软雅黑" panose="020B0503020204020204" charset="-122"/>
                        </a:rPr>
                        <a:t>）</a:t>
                      </a:r>
                      <a:r>
                        <a:rPr lang="en-US" altLang="zh-CN" sz="1200" b="0">
                          <a:solidFill>
                            <a:schemeClr val="tx1"/>
                          </a:solidFill>
                          <a:latin typeface="微软雅黑" panose="020B0503020204020204" charset="-122"/>
                          <a:ea typeface="微软雅黑" panose="020B0503020204020204" charset="-122"/>
                          <a:cs typeface="微软雅黑" panose="020B0503020204020204" charset="-122"/>
                        </a:rPr>
                        <a:t>H+</a:t>
                      </a:r>
                      <a:r>
                        <a:rPr lang="zh-CN" altLang="en-US" sz="1200" b="0">
                          <a:solidFill>
                            <a:schemeClr val="tx1"/>
                          </a:solidFill>
                          <a:latin typeface="微软雅黑" panose="020B0503020204020204" charset="-122"/>
                          <a:ea typeface="微软雅黑" panose="020B0503020204020204" charset="-122"/>
                          <a:cs typeface="微软雅黑" panose="020B0503020204020204" charset="-122"/>
                        </a:rPr>
                        <a:t>化疗（</a:t>
                      </a:r>
                      <a:r>
                        <a:rPr lang="en-US" altLang="zh-CN" sz="1200" b="0">
                          <a:solidFill>
                            <a:schemeClr val="tx1"/>
                          </a:solidFill>
                          <a:latin typeface="微软雅黑" panose="020B0503020204020204" charset="-122"/>
                          <a:ea typeface="微软雅黑" panose="020B0503020204020204" charset="-122"/>
                          <a:cs typeface="微软雅黑" panose="020B0503020204020204" charset="-122"/>
                        </a:rPr>
                        <a:t>2A</a:t>
                      </a:r>
                      <a:r>
                        <a:rPr lang="zh-CN" altLang="en-US" sz="1200" b="0">
                          <a:solidFill>
                            <a:schemeClr val="tx1"/>
                          </a:solidFill>
                          <a:latin typeface="微软雅黑" panose="020B0503020204020204" charset="-122"/>
                          <a:ea typeface="微软雅黑" panose="020B0503020204020204" charset="-122"/>
                          <a:cs typeface="微软雅黑" panose="020B0503020204020204" charset="-122"/>
                        </a:rPr>
                        <a:t>）化疗包括：紫杉类、长春瑞滨、卡培他滨等；（</a:t>
                      </a:r>
                      <a:r>
                        <a:rPr lang="en-US" altLang="zh-CN" sz="1200" b="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200" b="0">
                          <a:solidFill>
                            <a:schemeClr val="tx1"/>
                          </a:solidFill>
                          <a:latin typeface="微软雅黑" panose="020B0503020204020204" charset="-122"/>
                          <a:ea typeface="微软雅黑" panose="020B0503020204020204" charset="-122"/>
                          <a:cs typeface="微软雅黑" panose="020B0503020204020204" charset="-122"/>
                        </a:rPr>
                        <a:t>）吡咯替尼</a:t>
                      </a:r>
                      <a:r>
                        <a:rPr lang="en-US" altLang="zh-CN" sz="1200" b="0">
                          <a:solidFill>
                            <a:schemeClr val="tx1"/>
                          </a:solidFill>
                          <a:latin typeface="微软雅黑" panose="020B0503020204020204" charset="-122"/>
                          <a:ea typeface="微软雅黑" panose="020B0503020204020204" charset="-122"/>
                          <a:cs typeface="微软雅黑" panose="020B0503020204020204" charset="-122"/>
                        </a:rPr>
                        <a:t>+</a:t>
                      </a:r>
                      <a:r>
                        <a:rPr lang="zh-CN" altLang="en-US" sz="1200" b="0">
                          <a:solidFill>
                            <a:schemeClr val="tx1"/>
                          </a:solidFill>
                          <a:latin typeface="微软雅黑" panose="020B0503020204020204" charset="-122"/>
                          <a:ea typeface="微软雅黑" panose="020B0503020204020204" charset="-122"/>
                          <a:cs typeface="微软雅黑" panose="020B0503020204020204" charset="-122"/>
                        </a:rPr>
                        <a:t>卡培他滨（</a:t>
                      </a:r>
                      <a:r>
                        <a:rPr lang="en-US" altLang="zh-CN" sz="1200" b="0">
                          <a:solidFill>
                            <a:schemeClr val="tx1"/>
                          </a:solidFill>
                          <a:latin typeface="微软雅黑" panose="020B0503020204020204" charset="-122"/>
                          <a:ea typeface="微软雅黑" panose="020B0503020204020204" charset="-122"/>
                          <a:cs typeface="微软雅黑" panose="020B0503020204020204" charset="-122"/>
                        </a:rPr>
                        <a:t>2A</a:t>
                      </a:r>
                      <a:r>
                        <a:rPr lang="zh-CN" altLang="en-US" sz="1200" b="0">
                          <a:solidFill>
                            <a:schemeClr val="tx1"/>
                          </a:solidFill>
                          <a:latin typeface="微软雅黑" panose="020B0503020204020204" charset="-122"/>
                          <a:ea typeface="微软雅黑" panose="020B0503020204020204" charset="-122"/>
                          <a:cs typeface="微软雅黑" panose="020B0503020204020204" charset="-122"/>
                        </a:rPr>
                        <a:t>）</a:t>
                      </a:r>
                    </a:p>
                    <a:p>
                      <a:pPr indent="0">
                        <a:lnSpc>
                          <a:spcPct val="150000"/>
                        </a:lnSpc>
                        <a:buNone/>
                      </a:pPr>
                      <a:r>
                        <a:rPr lang="en-US" sz="1200" b="0">
                          <a:solidFill>
                            <a:schemeClr val="tx1"/>
                          </a:solidFill>
                          <a:latin typeface="微软雅黑" panose="020B0503020204020204" charset="-122"/>
                          <a:ea typeface="微软雅黑" panose="020B0503020204020204" charset="-122"/>
                          <a:cs typeface="微软雅黑" panose="020B0503020204020204" charset="-122"/>
                        </a:rPr>
                        <a:t>抗HER2单抗</a:t>
                      </a:r>
                      <a:r>
                        <a:rPr lang="zh-CN" altLang="en-US" sz="1200" b="0">
                          <a:solidFill>
                            <a:schemeClr val="tx1"/>
                          </a:solidFill>
                          <a:latin typeface="微软雅黑" panose="020B0503020204020204" charset="-122"/>
                          <a:ea typeface="微软雅黑" panose="020B0503020204020204" charset="-122"/>
                          <a:cs typeface="微软雅黑" panose="020B0503020204020204" charset="-122"/>
                        </a:rPr>
                        <a:t>（</a:t>
                      </a:r>
                      <a:r>
                        <a:rPr lang="en-US" altLang="zh-CN" sz="1200" b="0">
                          <a:solidFill>
                            <a:schemeClr val="tx1"/>
                          </a:solidFill>
                          <a:latin typeface="微软雅黑" panose="020B0503020204020204" charset="-122"/>
                          <a:ea typeface="微软雅黑" panose="020B0503020204020204" charset="-122"/>
                          <a:cs typeface="微软雅黑" panose="020B0503020204020204" charset="-122"/>
                        </a:rPr>
                        <a:t>H)</a:t>
                      </a:r>
                      <a:r>
                        <a:rPr lang="en-US" sz="1200" b="0">
                          <a:solidFill>
                            <a:schemeClr val="tx1"/>
                          </a:solidFill>
                          <a:latin typeface="微软雅黑" panose="020B0503020204020204" charset="-122"/>
                          <a:ea typeface="微软雅黑" panose="020B0503020204020204" charset="-122"/>
                          <a:cs typeface="微软雅黑" panose="020B0503020204020204" charset="-122"/>
                        </a:rPr>
                        <a:t>，包括我国已上市的</a:t>
                      </a:r>
                      <a:r>
                        <a:rPr lang="zh-CN" altLang="en-US" sz="1200" b="0">
                          <a:solidFill>
                            <a:schemeClr val="tx1"/>
                          </a:solidFill>
                          <a:latin typeface="微软雅黑" panose="020B0503020204020204" charset="-122"/>
                          <a:ea typeface="微软雅黑" panose="020B0503020204020204" charset="-122"/>
                          <a:cs typeface="微软雅黑" panose="020B0503020204020204" charset="-122"/>
                        </a:rPr>
                        <a:t>曲妥珠单抗、生物类似药、</a:t>
                      </a:r>
                      <a:r>
                        <a:rPr lang="en-US" sz="1200" b="1">
                          <a:solidFill>
                            <a:schemeClr val="tx1"/>
                          </a:solidFill>
                          <a:latin typeface="微软雅黑" panose="020B0503020204020204" charset="-122"/>
                          <a:ea typeface="微软雅黑" panose="020B0503020204020204" charset="-122"/>
                          <a:cs typeface="微软雅黑" panose="020B0503020204020204" charset="-122"/>
                        </a:rPr>
                        <a:t>伊尼妥单抗</a:t>
                      </a:r>
                      <a:r>
                        <a:rPr lang="zh-CN" altLang="en-US" sz="1200" b="0">
                          <a:solidFill>
                            <a:schemeClr val="tx1"/>
                          </a:solidFill>
                          <a:latin typeface="微软雅黑" panose="020B0503020204020204" charset="-122"/>
                          <a:ea typeface="微软雅黑" panose="020B0503020204020204" charset="-122"/>
                          <a:cs typeface="微软雅黑" panose="020B0503020204020204" charset="-122"/>
                        </a:rPr>
                        <a:t>。</a:t>
                      </a:r>
                    </a:p>
                    <a:p>
                      <a:pPr indent="0">
                        <a:lnSpc>
                          <a:spcPct val="150000"/>
                        </a:lnSpc>
                        <a:buNone/>
                      </a:pPr>
                      <a:r>
                        <a:rPr lang="en-US" altLang="zh-CN" sz="1200" b="0">
                          <a:solidFill>
                            <a:schemeClr val="tx1"/>
                          </a:solidFill>
                          <a:latin typeface="微软雅黑" panose="020B0503020204020204" charset="-122"/>
                          <a:ea typeface="微软雅黑" panose="020B0503020204020204" charset="-122"/>
                          <a:cs typeface="微软雅黑" panose="020B0503020204020204" charset="-122"/>
                        </a:rPr>
                        <a:t>T.</a:t>
                      </a:r>
                      <a:r>
                        <a:rPr lang="zh-CN" altLang="en-US" sz="1200" b="0">
                          <a:solidFill>
                            <a:schemeClr val="tx1"/>
                          </a:solidFill>
                          <a:latin typeface="微软雅黑" panose="020B0503020204020204" charset="-122"/>
                          <a:ea typeface="微软雅黑" panose="020B0503020204020204" charset="-122"/>
                          <a:cs typeface="微软雅黑" panose="020B0503020204020204" charset="-122"/>
                        </a:rPr>
                        <a:t>紫杉类药物，含白蛋白紫杉醇、多西他赛、紫杉醇</a:t>
                      </a:r>
                    </a:p>
                    <a:p>
                      <a:pPr indent="0">
                        <a:lnSpc>
                          <a:spcPct val="150000"/>
                        </a:lnSpc>
                        <a:buNone/>
                      </a:pPr>
                      <a:r>
                        <a:rPr lang="en-US" altLang="zh-CN" sz="1200" b="0">
                          <a:solidFill>
                            <a:schemeClr val="tx1"/>
                          </a:solidFill>
                          <a:latin typeface="微软雅黑" panose="020B0503020204020204" charset="-122"/>
                          <a:ea typeface="微软雅黑" panose="020B0503020204020204" charset="-122"/>
                          <a:cs typeface="微软雅黑" panose="020B0503020204020204" charset="-122"/>
                        </a:rPr>
                        <a:t>X.</a:t>
                      </a:r>
                      <a:r>
                        <a:rPr lang="zh-CN" altLang="en-US" sz="1200" b="0">
                          <a:solidFill>
                            <a:schemeClr val="tx1"/>
                          </a:solidFill>
                          <a:latin typeface="微软雅黑" panose="020B0503020204020204" charset="-122"/>
                          <a:ea typeface="微软雅黑" panose="020B0503020204020204" charset="-122"/>
                          <a:cs typeface="微软雅黑" panose="020B0503020204020204" charset="-122"/>
                        </a:rPr>
                        <a:t>卡培他滨</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4800">
                <a:tc>
                  <a:txBody>
                    <a:bodyPr/>
                    <a:lstStyle/>
                    <a:p>
                      <a:pPr indent="0" algn="ctr">
                        <a:lnSpc>
                          <a:spcPct val="150000"/>
                        </a:lnSpc>
                        <a:buNone/>
                      </a:pPr>
                      <a:r>
                        <a:rPr lang="en-US" sz="1200" b="0">
                          <a:solidFill>
                            <a:schemeClr val="tx1"/>
                          </a:solidFill>
                          <a:latin typeface="微软雅黑" panose="020B0503020204020204" charset="-122"/>
                          <a:ea typeface="微软雅黑" panose="020B0503020204020204" charset="-122"/>
                          <a:cs typeface="仿宋" panose="02010609060101010101" charset="-122"/>
                        </a:rPr>
                        <a:t>中国</a:t>
                      </a:r>
                      <a:endParaRPr lang="en-US" altLang="en-US" sz="1200" b="0">
                        <a:solidFill>
                          <a:schemeClr val="tx1"/>
                        </a:solidFill>
                        <a:latin typeface="微软雅黑" panose="020B0503020204020204" charset="-122"/>
                        <a:ea typeface="微软雅黑" panose="020B0503020204020204"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sz="1200" b="0">
                          <a:solidFill>
                            <a:schemeClr val="tx1"/>
                          </a:solidFill>
                          <a:latin typeface="微软雅黑" panose="020B0503020204020204" charset="-122"/>
                          <a:ea typeface="微软雅黑" panose="020B0503020204020204" charset="-122"/>
                          <a:cs typeface="微软雅黑" panose="020B0503020204020204" charset="-122"/>
                        </a:rPr>
                        <a:t>中国抗癌协会乳腺癌诊治指南与规范</a:t>
                      </a:r>
                      <a:endParaRPr lang="en-US" altLang="en-US" sz="1200" b="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sz="1200" b="0">
                          <a:solidFill>
                            <a:schemeClr val="tx1"/>
                          </a:solidFill>
                          <a:latin typeface="微软雅黑" panose="020B0503020204020204" charset="-122"/>
                          <a:ea typeface="微软雅黑" panose="020B0503020204020204" charset="-122"/>
                          <a:cs typeface="微软雅黑" panose="020B0503020204020204" charset="-122"/>
                        </a:rPr>
                        <a:t>2021年</a:t>
                      </a:r>
                      <a:endParaRPr lang="en-US" altLang="en-US" sz="1200" b="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nSpc>
                          <a:spcPct val="150000"/>
                        </a:lnSpc>
                        <a:buNone/>
                      </a:pPr>
                      <a:r>
                        <a:rPr lang="en-US" sz="1200" b="0">
                          <a:solidFill>
                            <a:schemeClr val="tx1"/>
                          </a:solidFill>
                          <a:latin typeface="微软雅黑" panose="020B0503020204020204" charset="-122"/>
                          <a:ea typeface="微软雅黑" panose="020B0503020204020204" charset="-122"/>
                          <a:cs typeface="微软雅黑" panose="020B0503020204020204" charset="-122"/>
                        </a:rPr>
                        <a:t>HER2+晚期一线治疗推荐：新增伊尼妥单抗联合化疗作为曲妥珠非耐药患者的治疗方案 </a:t>
                      </a:r>
                      <a:endParaRPr lang="en-US" altLang="en-US" sz="1200" b="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4800">
                <a:tc>
                  <a:txBody>
                    <a:bodyPr/>
                    <a:lstStyle/>
                    <a:p>
                      <a:pPr indent="0" algn="ctr">
                        <a:lnSpc>
                          <a:spcPct val="150000"/>
                        </a:lnSpc>
                        <a:buNone/>
                      </a:pPr>
                      <a:r>
                        <a:rPr lang="en-US" sz="1200" b="0">
                          <a:solidFill>
                            <a:schemeClr val="tx1"/>
                          </a:solidFill>
                          <a:latin typeface="微软雅黑" panose="020B0503020204020204" charset="-122"/>
                          <a:ea typeface="微软雅黑" panose="020B0503020204020204" charset="-122"/>
                          <a:cs typeface="仿宋" panose="02010609060101010101" charset="-122"/>
                        </a:rPr>
                        <a:t>中国</a:t>
                      </a:r>
                      <a:endParaRPr lang="en-US" altLang="en-US" sz="1200" b="0">
                        <a:solidFill>
                          <a:schemeClr val="tx1"/>
                        </a:solidFill>
                        <a:latin typeface="微软雅黑" panose="020B0503020204020204" charset="-122"/>
                        <a:ea typeface="微软雅黑" panose="020B0503020204020204"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sz="1200" b="0">
                          <a:solidFill>
                            <a:schemeClr val="tx1"/>
                          </a:solidFill>
                          <a:latin typeface="微软雅黑" panose="020B0503020204020204" charset="-122"/>
                          <a:ea typeface="微软雅黑" panose="020B0503020204020204" charset="-122"/>
                          <a:cs typeface="微软雅黑" panose="020B0503020204020204" charset="-122"/>
                        </a:rPr>
                        <a:t>国家卫健委《抗肿瘤药物临床应用管理办法》</a:t>
                      </a:r>
                      <a:endParaRPr lang="en-US" altLang="en-US" sz="1200" b="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sz="1200" b="0">
                          <a:solidFill>
                            <a:schemeClr val="tx1"/>
                          </a:solidFill>
                          <a:latin typeface="微软雅黑" panose="020B0503020204020204" charset="-122"/>
                          <a:ea typeface="微软雅黑" panose="020B0503020204020204" charset="-122"/>
                          <a:cs typeface="微软雅黑" panose="020B0503020204020204" charset="-122"/>
                        </a:rPr>
                        <a:t>2020年&amp;2021年</a:t>
                      </a:r>
                      <a:endParaRPr lang="en-US" altLang="en-US" sz="1200" b="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nSpc>
                          <a:spcPct val="150000"/>
                        </a:lnSpc>
                        <a:buNone/>
                      </a:pPr>
                      <a:r>
                        <a:rPr lang="en-US" sz="1200" b="0">
                          <a:solidFill>
                            <a:schemeClr val="tx1"/>
                          </a:solidFill>
                          <a:latin typeface="微软雅黑" panose="020B0503020204020204" charset="-122"/>
                          <a:ea typeface="微软雅黑" panose="020B0503020204020204" charset="-122"/>
                          <a:cs typeface="仿宋" panose="02010609060101010101" charset="-122"/>
                        </a:rPr>
                        <a:t>新增伊尼妥单抗产品用药信息及用药方案（三周方案和单周方案）</a:t>
                      </a:r>
                      <a:endParaRPr lang="en-US" altLang="en-US" sz="1200" b="0">
                        <a:solidFill>
                          <a:schemeClr val="tx1"/>
                        </a:solidFill>
                        <a:latin typeface="微软雅黑" panose="020B0503020204020204" charset="-122"/>
                        <a:ea typeface="微软雅黑" panose="020B0503020204020204"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4800">
                <a:tc>
                  <a:txBody>
                    <a:bodyPr/>
                    <a:lstStyle/>
                    <a:p>
                      <a:pPr indent="0" algn="ctr">
                        <a:lnSpc>
                          <a:spcPct val="150000"/>
                        </a:lnSpc>
                        <a:buNone/>
                      </a:pPr>
                      <a:r>
                        <a:rPr lang="en-US" sz="1200" b="0">
                          <a:solidFill>
                            <a:schemeClr val="tx1"/>
                          </a:solidFill>
                          <a:latin typeface="微软雅黑" panose="020B0503020204020204" charset="-122"/>
                          <a:ea typeface="微软雅黑" panose="020B0503020204020204" charset="-122"/>
                          <a:cs typeface="仿宋" panose="02010609060101010101" charset="-122"/>
                        </a:rPr>
                        <a:t>中国</a:t>
                      </a:r>
                      <a:endParaRPr lang="en-US" altLang="en-US" sz="1200" b="0">
                        <a:solidFill>
                          <a:schemeClr val="tx1"/>
                        </a:solidFill>
                        <a:latin typeface="微软雅黑" panose="020B0503020204020204" charset="-122"/>
                        <a:ea typeface="微软雅黑" panose="020B0503020204020204" charset="-122"/>
                        <a:cs typeface="仿宋"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zh-CN" altLang="en-US" sz="1200" b="0">
                          <a:solidFill>
                            <a:schemeClr val="tx1"/>
                          </a:solidFill>
                          <a:latin typeface="微软雅黑" panose="020B0503020204020204" charset="-122"/>
                          <a:ea typeface="微软雅黑" panose="020B0503020204020204" charset="-122"/>
                          <a:cs typeface="Times New Roman" panose="02020603050405020304" charset="0"/>
                        </a:rPr>
                        <a:t>卫健委《</a:t>
                      </a:r>
                      <a:r>
                        <a:rPr lang="en-US" sz="1200" b="0">
                          <a:solidFill>
                            <a:schemeClr val="tx1"/>
                          </a:solidFill>
                          <a:latin typeface="微软雅黑" panose="020B0503020204020204" charset="-122"/>
                          <a:ea typeface="微软雅黑" panose="020B0503020204020204" charset="-122"/>
                          <a:cs typeface="Times New Roman" panose="02020603050405020304" charset="0"/>
                        </a:rPr>
                        <a:t> </a:t>
                      </a:r>
                      <a:r>
                        <a:rPr lang="zh-CN" altLang="en-US" sz="1200" b="0">
                          <a:solidFill>
                            <a:schemeClr val="tx1"/>
                          </a:solidFill>
                          <a:latin typeface="微软雅黑" panose="020B0503020204020204" charset="-122"/>
                          <a:ea typeface="微软雅黑" panose="020B0503020204020204" charset="-122"/>
                          <a:cs typeface="Times New Roman" panose="02020603050405020304" charset="0"/>
                        </a:rPr>
                        <a:t>乳腺癌诊疗指南》</a:t>
                      </a:r>
                      <a:r>
                        <a:rPr lang="en-US" altLang="zh-CN" sz="1200" b="0">
                          <a:solidFill>
                            <a:schemeClr val="tx1"/>
                          </a:solidFill>
                          <a:latin typeface="微软雅黑" panose="020B0503020204020204" charset="-122"/>
                          <a:ea typeface="微软雅黑" panose="020B0503020204020204" charset="-122"/>
                          <a:cs typeface="Times New Roman" panose="02020603050405020304" charset="0"/>
                        </a:rPr>
                        <a:t>2022</a:t>
                      </a:r>
                      <a:r>
                        <a:rPr lang="zh-CN" altLang="en-US" sz="1200" b="0">
                          <a:solidFill>
                            <a:schemeClr val="tx1"/>
                          </a:solidFill>
                          <a:latin typeface="微软雅黑" panose="020B0503020204020204" charset="-122"/>
                          <a:ea typeface="微软雅黑" panose="020B0503020204020204" charset="-122"/>
                          <a:cs typeface="Times New Roman" panose="02020603050405020304" charset="0"/>
                        </a:rPr>
                        <a:t>年版</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sz="1200" b="0">
                          <a:solidFill>
                            <a:schemeClr val="tx1"/>
                          </a:solidFill>
                          <a:latin typeface="微软雅黑" panose="020B0503020204020204" charset="-122"/>
                          <a:ea typeface="微软雅黑" panose="020B0503020204020204" charset="-122"/>
                          <a:cs typeface="仿宋" panose="02010609060101010101" charset="-122"/>
                        </a:rPr>
                        <a:t>2022</a:t>
                      </a:r>
                      <a:r>
                        <a:rPr lang="zh-CN" altLang="en-US" sz="1200" b="0">
                          <a:solidFill>
                            <a:schemeClr val="tx1"/>
                          </a:solidFill>
                          <a:latin typeface="微软雅黑" panose="020B0503020204020204" charset="-122"/>
                          <a:ea typeface="微软雅黑" panose="020B0503020204020204" charset="-122"/>
                          <a:cs typeface="仿宋" panose="02010609060101010101" charset="-122"/>
                        </a:rPr>
                        <a:t>年</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lnSpc>
                          <a:spcPct val="150000"/>
                        </a:lnSpc>
                        <a:buNone/>
                      </a:pPr>
                      <a:r>
                        <a:rPr lang="en-US" altLang="en-US" sz="1200" b="0">
                          <a:solidFill>
                            <a:schemeClr val="tx1"/>
                          </a:solidFill>
                          <a:latin typeface="微软雅黑" panose="020B0503020204020204" charset="-122"/>
                          <a:ea typeface="微软雅黑" panose="020B0503020204020204" charset="-122"/>
                          <a:cs typeface="Times New Roman" panose="02020603050405020304" charset="0"/>
                        </a:rPr>
                        <a:t>其他抗HER2靶向药物：伊尼妥单抗联合长春瑞滨等化疗也可作为曲妥珠单抗非耐药患者的抗HER2治疗选择之一。</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03505"/>
            <a:ext cx="10515600" cy="941070"/>
          </a:xfrm>
          <a:ln>
            <a:solidFill>
              <a:schemeClr val="bg1"/>
            </a:solidFill>
          </a:ln>
        </p:spPr>
        <p:txBody>
          <a:bodyPr/>
          <a:lstStyle/>
          <a:p>
            <a:r>
              <a:rPr lang="zh-CN" altLang="en-US" sz="2800" b="1"/>
              <a:t>创新性</a:t>
            </a:r>
          </a:p>
        </p:txBody>
      </p:sp>
      <p:grpSp>
        <p:nvGrpSpPr>
          <p:cNvPr id="11" name="组合 10"/>
          <p:cNvGrpSpPr/>
          <p:nvPr/>
        </p:nvGrpSpPr>
        <p:grpSpPr>
          <a:xfrm>
            <a:off x="6871970" y="2972435"/>
            <a:ext cx="4880610" cy="3452495"/>
            <a:chOff x="5321535" y="1417559"/>
            <a:chExt cx="5426075" cy="4709637"/>
          </a:xfrm>
        </p:grpSpPr>
        <p:pic>
          <p:nvPicPr>
            <p:cNvPr id="12" name="Picture 2"/>
            <p:cNvPicPr>
              <a:picLocks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71554" y="1481997"/>
              <a:ext cx="3822700" cy="452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 name="组合 3"/>
            <p:cNvGrpSpPr/>
            <p:nvPr/>
          </p:nvGrpSpPr>
          <p:grpSpPr bwMode="auto">
            <a:xfrm>
              <a:off x="8009766" y="3825797"/>
              <a:ext cx="2721419" cy="1396444"/>
              <a:chOff x="9166259" y="3603523"/>
              <a:chExt cx="2720957" cy="1396598"/>
            </a:xfrm>
          </p:grpSpPr>
          <p:sp>
            <p:nvSpPr>
              <p:cNvPr id="35" name="文本框 5"/>
              <p:cNvSpPr txBox="1"/>
              <p:nvPr/>
            </p:nvSpPr>
            <p:spPr>
              <a:xfrm>
                <a:off x="9868489" y="3603523"/>
                <a:ext cx="1948143" cy="754560"/>
              </a:xfrm>
              <a:prstGeom prst="rect">
                <a:avLst/>
              </a:prstGeom>
              <a:noFill/>
            </p:spPr>
            <p:txBody>
              <a:bodyPr wrap="square">
                <a:spAutoFit/>
              </a:bodyPr>
              <a:lstStyle/>
              <a:p>
                <a:pPr algn="just" eaLnBrk="1" fontAlgn="auto" hangingPunct="1">
                  <a:defRPr/>
                </a:pPr>
                <a:r>
                  <a:rPr lang="zh-CN" altLang="en-US" sz="1000" b="1" kern="0" noProof="1">
                    <a:solidFill>
                      <a:srgbClr val="0070C0"/>
                    </a:solidFill>
                    <a:latin typeface="微软雅黑" panose="020B0503020204020204" charset="-122"/>
                    <a:ea typeface="微软雅黑" panose="020B0503020204020204" charset="-122"/>
                    <a:cs typeface="+mn-ea"/>
                    <a:sym typeface="+mn-lt"/>
                  </a:rPr>
                  <a:t>伊尼妥单抗</a:t>
                </a:r>
                <a:r>
                  <a:rPr lang="en-US" altLang="zh-CN" sz="1000" b="1" kern="0" noProof="1">
                    <a:solidFill>
                      <a:srgbClr val="0070C0"/>
                    </a:solidFill>
                    <a:latin typeface="微软雅黑" panose="020B0503020204020204" charset="-122"/>
                    <a:ea typeface="微软雅黑" panose="020B0503020204020204" charset="-122"/>
                    <a:cs typeface="+mn-ea"/>
                    <a:sym typeface="+mn-lt"/>
                  </a:rPr>
                  <a:t>FC</a:t>
                </a:r>
                <a:r>
                  <a:rPr lang="zh-CN" altLang="en-US" sz="1000" b="1" kern="0" noProof="1">
                    <a:solidFill>
                      <a:srgbClr val="0070C0"/>
                    </a:solidFill>
                    <a:latin typeface="微软雅黑" panose="020B0503020204020204" charset="-122"/>
                    <a:ea typeface="微软雅黑" panose="020B0503020204020204" charset="-122"/>
                    <a:cs typeface="+mn-ea"/>
                    <a:sym typeface="+mn-lt"/>
                  </a:rPr>
                  <a:t>段重链恒定区：</a:t>
                </a:r>
                <a:endParaRPr lang="en-US" altLang="zh-CN" sz="1000" b="1" kern="0" noProof="1">
                  <a:solidFill>
                    <a:srgbClr val="0070C0"/>
                  </a:solidFill>
                  <a:latin typeface="微软雅黑" panose="020B0503020204020204" charset="-122"/>
                  <a:ea typeface="微软雅黑" panose="020B0503020204020204" charset="-122"/>
                  <a:cs typeface="+mn-ea"/>
                  <a:sym typeface="+mn-lt"/>
                </a:endParaRPr>
              </a:p>
              <a:p>
                <a:pPr algn="just" eaLnBrk="1" fontAlgn="auto" hangingPunct="1">
                  <a:defRPr/>
                </a:pPr>
                <a:r>
                  <a:rPr lang="en-US" altLang="zh-CN" sz="1000" b="1" kern="0" noProof="1">
                    <a:solidFill>
                      <a:srgbClr val="0070C0"/>
                    </a:solidFill>
                    <a:latin typeface="微软雅黑" panose="020B0503020204020204" charset="-122"/>
                    <a:ea typeface="微软雅黑" panose="020B0503020204020204" charset="-122"/>
                    <a:cs typeface="+mn-ea"/>
                    <a:sym typeface="+mn-lt"/>
                  </a:rPr>
                  <a:t>D359</a:t>
                </a:r>
                <a:r>
                  <a:rPr lang="zh-CN" altLang="en-US" sz="1000" b="1" kern="0" noProof="1">
                    <a:solidFill>
                      <a:srgbClr val="0070C0"/>
                    </a:solidFill>
                    <a:latin typeface="微软雅黑" panose="020B0503020204020204" charset="-122"/>
                    <a:ea typeface="微软雅黑" panose="020B0503020204020204" charset="-122"/>
                    <a:cs typeface="+mn-ea"/>
                    <a:sym typeface="+mn-lt"/>
                  </a:rPr>
                  <a:t>；</a:t>
                </a:r>
                <a:r>
                  <a:rPr lang="en-US" altLang="zh-CN" sz="1000" b="1" kern="0" noProof="1">
                    <a:solidFill>
                      <a:srgbClr val="0070C0"/>
                    </a:solidFill>
                    <a:latin typeface="微软雅黑" panose="020B0503020204020204" charset="-122"/>
                    <a:ea typeface="微软雅黑" panose="020B0503020204020204" charset="-122"/>
                    <a:cs typeface="+mn-ea"/>
                    <a:sym typeface="+mn-lt"/>
                  </a:rPr>
                  <a:t>L361</a:t>
                </a:r>
                <a:endParaRPr lang="zh-CN" altLang="en-US" sz="1000" b="1" kern="0" noProof="1">
                  <a:solidFill>
                    <a:srgbClr val="0070C0"/>
                  </a:solidFill>
                  <a:latin typeface="微软雅黑" panose="020B0503020204020204" charset="-122"/>
                  <a:ea typeface="微软雅黑" panose="020B0503020204020204" charset="-122"/>
                  <a:cs typeface="+mn-ea"/>
                  <a:sym typeface="+mn-lt"/>
                </a:endParaRPr>
              </a:p>
            </p:txBody>
          </p:sp>
          <p:sp>
            <p:nvSpPr>
              <p:cNvPr id="36" name="文本框 35"/>
              <p:cNvSpPr txBox="1"/>
              <p:nvPr/>
            </p:nvSpPr>
            <p:spPr>
              <a:xfrm>
                <a:off x="9844381" y="4524416"/>
                <a:ext cx="2042835" cy="475705"/>
              </a:xfrm>
              <a:prstGeom prst="rect">
                <a:avLst/>
              </a:prstGeom>
              <a:noFill/>
            </p:spPr>
            <p:txBody>
              <a:bodyPr wrap="square">
                <a:spAutoFit/>
              </a:bodyPr>
              <a:lstStyle/>
              <a:p>
                <a:pPr algn="just" eaLnBrk="1" fontAlgn="auto" hangingPunct="1">
                  <a:defRPr/>
                </a:pPr>
                <a:r>
                  <a:rPr lang="zh-CN" altLang="en-US" sz="1000" b="1" kern="0" noProof="1">
                    <a:solidFill>
                      <a:srgbClr val="0070C0"/>
                    </a:solidFill>
                    <a:latin typeface="微软雅黑" panose="020B0503020204020204" charset="-122"/>
                    <a:ea typeface="微软雅黑" panose="020B0503020204020204" charset="-122"/>
                    <a:cs typeface="+mn-ea"/>
                    <a:sym typeface="+mn-lt"/>
                  </a:rPr>
                  <a:t>曲妥珠单抗</a:t>
                </a:r>
                <a:r>
                  <a:rPr lang="en-US" altLang="zh-CN" sz="1000" b="1" kern="0" noProof="1">
                    <a:solidFill>
                      <a:srgbClr val="0070C0"/>
                    </a:solidFill>
                    <a:latin typeface="微软雅黑" panose="020B0503020204020204" charset="-122"/>
                    <a:ea typeface="微软雅黑" panose="020B0503020204020204" charset="-122"/>
                    <a:cs typeface="+mn-ea"/>
                    <a:sym typeface="+mn-lt"/>
                  </a:rPr>
                  <a:t>FC</a:t>
                </a:r>
                <a:r>
                  <a:rPr lang="zh-CN" altLang="en-US" sz="1000" b="1" kern="0" noProof="1">
                    <a:solidFill>
                      <a:srgbClr val="0070C0"/>
                    </a:solidFill>
                    <a:latin typeface="微软雅黑" panose="020B0503020204020204" charset="-122"/>
                    <a:ea typeface="微软雅黑" panose="020B0503020204020204" charset="-122"/>
                    <a:cs typeface="+mn-ea"/>
                    <a:sym typeface="+mn-lt"/>
                  </a:rPr>
                  <a:t>段重链恒定区：</a:t>
                </a:r>
                <a:endParaRPr lang="en-US" altLang="zh-CN" sz="1000" b="1" kern="0" noProof="1">
                  <a:solidFill>
                    <a:srgbClr val="0070C0"/>
                  </a:solidFill>
                  <a:latin typeface="微软雅黑" panose="020B0503020204020204" charset="-122"/>
                  <a:ea typeface="微软雅黑" panose="020B0503020204020204" charset="-122"/>
                  <a:cs typeface="+mn-ea"/>
                  <a:sym typeface="+mn-lt"/>
                </a:endParaRPr>
              </a:p>
              <a:p>
                <a:pPr algn="just" eaLnBrk="1" fontAlgn="auto" hangingPunct="1">
                  <a:defRPr/>
                </a:pPr>
                <a:r>
                  <a:rPr lang="en-US" altLang="zh-CN" sz="1000" b="1" kern="0" noProof="1">
                    <a:solidFill>
                      <a:srgbClr val="0070C0"/>
                    </a:solidFill>
                    <a:latin typeface="微软雅黑" panose="020B0503020204020204" charset="-122"/>
                    <a:ea typeface="微软雅黑" panose="020B0503020204020204" charset="-122"/>
                    <a:cs typeface="+mn-ea"/>
                    <a:sym typeface="+mn-lt"/>
                  </a:rPr>
                  <a:t>E359</a:t>
                </a:r>
                <a:r>
                  <a:rPr lang="zh-CN" altLang="en-US" sz="1000" b="1" kern="0" noProof="1">
                    <a:solidFill>
                      <a:srgbClr val="0070C0"/>
                    </a:solidFill>
                    <a:latin typeface="微软雅黑" panose="020B0503020204020204" charset="-122"/>
                    <a:ea typeface="微软雅黑" panose="020B0503020204020204" charset="-122"/>
                    <a:cs typeface="+mn-ea"/>
                    <a:sym typeface="+mn-lt"/>
                  </a:rPr>
                  <a:t>；</a:t>
                </a:r>
                <a:r>
                  <a:rPr lang="en-US" altLang="zh-CN" sz="1000" b="1" kern="0" noProof="1">
                    <a:solidFill>
                      <a:srgbClr val="0070C0"/>
                    </a:solidFill>
                    <a:latin typeface="微软雅黑" panose="020B0503020204020204" charset="-122"/>
                    <a:ea typeface="微软雅黑" panose="020B0503020204020204" charset="-122"/>
                    <a:cs typeface="+mn-ea"/>
                    <a:sym typeface="+mn-lt"/>
                  </a:rPr>
                  <a:t>M361</a:t>
                </a:r>
                <a:endParaRPr lang="zh-CN" altLang="en-US" sz="1000" b="1" kern="0" noProof="1">
                  <a:solidFill>
                    <a:srgbClr val="0070C0"/>
                  </a:solidFill>
                  <a:latin typeface="微软雅黑" panose="020B0503020204020204" charset="-122"/>
                  <a:ea typeface="微软雅黑" panose="020B0503020204020204" charset="-122"/>
                  <a:cs typeface="+mn-ea"/>
                  <a:sym typeface="+mn-lt"/>
                </a:endParaRPr>
              </a:p>
            </p:txBody>
          </p:sp>
          <p:cxnSp>
            <p:nvCxnSpPr>
              <p:cNvPr id="37" name="连接符: 肘形 7"/>
              <p:cNvCxnSpPr/>
              <p:nvPr/>
            </p:nvCxnSpPr>
            <p:spPr>
              <a:xfrm rot="10800000" flipV="1">
                <a:off x="9168992" y="3901697"/>
                <a:ext cx="660288" cy="369928"/>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连接符: 肘形 11"/>
              <p:cNvCxnSpPr>
                <a:stCxn id="36" idx="1"/>
              </p:cNvCxnSpPr>
              <p:nvPr/>
            </p:nvCxnSpPr>
            <p:spPr>
              <a:xfrm rot="10800000">
                <a:off x="9166259" y="4187644"/>
                <a:ext cx="678157" cy="574871"/>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矩形 1"/>
            <p:cNvSpPr/>
            <p:nvPr/>
          </p:nvSpPr>
          <p:spPr>
            <a:xfrm>
              <a:off x="5321535" y="1417559"/>
              <a:ext cx="5426075" cy="1963738"/>
            </a:xfrm>
            <a:prstGeom prst="rect">
              <a:avLst/>
            </a:prstGeom>
            <a:noFill/>
            <a:ln w="22225">
              <a:solidFill>
                <a:schemeClr val="accent6"/>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40" name="文本框 2"/>
            <p:cNvSpPr txBox="1"/>
            <p:nvPr/>
          </p:nvSpPr>
          <p:spPr>
            <a:xfrm>
              <a:off x="9485526" y="1431418"/>
              <a:ext cx="1261279" cy="375939"/>
            </a:xfrm>
            <a:prstGeom prst="rect">
              <a:avLst/>
            </a:prstGeom>
            <a:solidFill>
              <a:schemeClr val="accent6"/>
            </a:solidFill>
          </p:spPr>
          <p:txBody>
            <a:bodyPr wrap="square">
              <a:spAutoFit/>
            </a:bodyPr>
            <a:lstStyle/>
            <a:p>
              <a:pPr eaLnBrk="1" fontAlgn="auto" hangingPunct="1">
                <a:defRPr/>
              </a:pPr>
              <a:r>
                <a:rPr lang="en-US" altLang="zh-CN" sz="1200" b="1"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Fab</a:t>
              </a:r>
              <a:r>
                <a:rPr lang="zh-CN" altLang="en-US" sz="1200" b="1"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段相同</a:t>
              </a:r>
            </a:p>
          </p:txBody>
        </p:sp>
        <p:sp>
          <p:nvSpPr>
            <p:cNvPr id="41" name="矩形 21"/>
            <p:cNvSpPr/>
            <p:nvPr/>
          </p:nvSpPr>
          <p:spPr>
            <a:xfrm>
              <a:off x="5321535" y="3528934"/>
              <a:ext cx="5426075" cy="2489200"/>
            </a:xfrm>
            <a:prstGeom prst="rect">
              <a:avLst/>
            </a:prstGeom>
            <a:noFill/>
            <a:ln w="22225">
              <a:solidFill>
                <a:srgbClr val="008CD7"/>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42" name="文本框 22"/>
            <p:cNvSpPr txBox="1"/>
            <p:nvPr/>
          </p:nvSpPr>
          <p:spPr>
            <a:xfrm>
              <a:off x="9638021" y="5751257"/>
              <a:ext cx="1109444" cy="375939"/>
            </a:xfrm>
            <a:prstGeom prst="rect">
              <a:avLst/>
            </a:prstGeom>
            <a:solidFill>
              <a:srgbClr val="0070C0"/>
            </a:solidFill>
            <a:ln>
              <a:noFill/>
            </a:ln>
          </p:spPr>
          <p:txBody>
            <a:bodyPr wrap="square">
              <a:spAutoFit/>
            </a:bodyPr>
            <a:lstStyle/>
            <a:p>
              <a:pPr algn="ctr" eaLnBrk="1" fontAlgn="auto" hangingPunct="1">
                <a:defRPr/>
              </a:pPr>
              <a:r>
                <a:rPr lang="en-US" altLang="zh-CN" sz="1200" b="1"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Fc</a:t>
              </a:r>
              <a:r>
                <a:rPr lang="zh-CN" altLang="en-US" sz="1200" b="1"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段修饰</a:t>
              </a:r>
            </a:p>
          </p:txBody>
        </p:sp>
      </p:grpSp>
      <p:grpSp>
        <p:nvGrpSpPr>
          <p:cNvPr id="43" name="组合 42"/>
          <p:cNvGrpSpPr/>
          <p:nvPr/>
        </p:nvGrpSpPr>
        <p:grpSpPr>
          <a:xfrm>
            <a:off x="6872605" y="1111885"/>
            <a:ext cx="4880610" cy="1800860"/>
            <a:chOff x="1001928" y="1968760"/>
            <a:chExt cx="5262097" cy="2596071"/>
          </a:xfrm>
        </p:grpSpPr>
        <p:grpSp>
          <p:nvGrpSpPr>
            <p:cNvPr id="44" name="组合 43"/>
            <p:cNvGrpSpPr/>
            <p:nvPr/>
          </p:nvGrpSpPr>
          <p:grpSpPr>
            <a:xfrm>
              <a:off x="1001928" y="2105328"/>
              <a:ext cx="5262097" cy="2401580"/>
              <a:chOff x="1001928" y="2105328"/>
              <a:chExt cx="5262097" cy="2401580"/>
            </a:xfrm>
          </p:grpSpPr>
          <p:grpSp>
            <p:nvGrpSpPr>
              <p:cNvPr id="45" name="组合 44"/>
              <p:cNvGrpSpPr/>
              <p:nvPr/>
            </p:nvGrpSpPr>
            <p:grpSpPr>
              <a:xfrm>
                <a:off x="1174877" y="2105328"/>
                <a:ext cx="3834026" cy="898414"/>
                <a:chOff x="1174877" y="2105328"/>
                <a:chExt cx="3834026" cy="898414"/>
              </a:xfrm>
            </p:grpSpPr>
            <p:sp>
              <p:nvSpPr>
                <p:cNvPr id="46" name="文本框 45"/>
                <p:cNvSpPr txBox="1"/>
                <p:nvPr/>
              </p:nvSpPr>
              <p:spPr>
                <a:xfrm>
                  <a:off x="1174877" y="2105328"/>
                  <a:ext cx="2005226" cy="442138"/>
                </a:xfrm>
                <a:prstGeom prst="rect">
                  <a:avLst/>
                </a:prstGeom>
                <a:noFill/>
                <a:ln>
                  <a:solidFill>
                    <a:schemeClr val="accent1"/>
                  </a:solidFill>
                </a:ln>
              </p:spPr>
              <p:txBody>
                <a:bodyPr wrap="square">
                  <a:spAutoFit/>
                </a:bodyPr>
                <a:lstStyle/>
                <a:p>
                  <a:pPr marL="0" indent="0" defTabSz="1219200">
                    <a:buClr>
                      <a:srgbClr val="000000"/>
                    </a:buClr>
                    <a:buFont typeface="Wingdings" panose="05000000000000000000" pitchFamily="2" charset="2"/>
                    <a:buNone/>
                    <a:defRPr/>
                  </a:pPr>
                  <a:r>
                    <a:rPr lang="zh-CN" altLang="en-US" sz="1400" b="1" kern="0" noProof="1">
                      <a:latin typeface="微软雅黑" panose="020B0503020204020204" charset="-122"/>
                      <a:ea typeface="微软雅黑" panose="020B0503020204020204" charset="-122"/>
                      <a:cs typeface="+mn-ea"/>
                      <a:sym typeface="+mn-lt"/>
                    </a:rPr>
                    <a:t>商品名：</a:t>
                  </a:r>
                  <a:r>
                    <a:rPr lang="zh-CN" altLang="en-US" sz="1400" b="0" kern="0" noProof="1">
                      <a:latin typeface="微软雅黑" panose="020B0503020204020204" charset="-122"/>
                      <a:ea typeface="微软雅黑" panose="020B0503020204020204" charset="-122"/>
                      <a:cs typeface="+mn-ea"/>
                      <a:sym typeface="+mn-lt"/>
                    </a:rPr>
                    <a:t>赛普汀</a:t>
                  </a:r>
                  <a:endParaRPr lang="en-US" altLang="zh-CN" sz="1400" kern="0" noProof="1">
                    <a:latin typeface="微软雅黑" panose="020B0503020204020204" charset="-122"/>
                    <a:ea typeface="微软雅黑" panose="020B0503020204020204" charset="-122"/>
                    <a:cs typeface="+mn-ea"/>
                    <a:sym typeface="+mn-lt"/>
                  </a:endParaRPr>
                </a:p>
              </p:txBody>
            </p:sp>
            <p:sp>
              <p:nvSpPr>
                <p:cNvPr id="47" name="文本框 46"/>
                <p:cNvSpPr txBox="1"/>
                <p:nvPr/>
              </p:nvSpPr>
              <p:spPr>
                <a:xfrm>
                  <a:off x="1174877" y="2561604"/>
                  <a:ext cx="3834026" cy="442138"/>
                </a:xfrm>
                <a:prstGeom prst="rect">
                  <a:avLst/>
                </a:prstGeom>
                <a:noFill/>
                <a:ln>
                  <a:solidFill>
                    <a:schemeClr val="accent1"/>
                  </a:solidFill>
                </a:ln>
              </p:spPr>
              <p:txBody>
                <a:bodyPr wrap="square">
                  <a:spAutoFit/>
                </a:bodyPr>
                <a:lstStyle/>
                <a:p>
                  <a:pPr marL="0" indent="0" defTabSz="1219200">
                    <a:buClr>
                      <a:srgbClr val="000000"/>
                    </a:buClr>
                    <a:buFont typeface="Wingdings" panose="05000000000000000000" pitchFamily="2" charset="2"/>
                    <a:buNone/>
                    <a:defRPr/>
                  </a:pPr>
                  <a:r>
                    <a:rPr lang="zh-CN" altLang="en-US" sz="1400" b="1" kern="0" noProof="1">
                      <a:latin typeface="微软雅黑" panose="020B0503020204020204" charset="-122"/>
                      <a:ea typeface="微软雅黑" panose="020B0503020204020204" charset="-122"/>
                      <a:cs typeface="+mn-ea"/>
                      <a:sym typeface="+mn-lt"/>
                    </a:rPr>
                    <a:t>通用名：</a:t>
                  </a:r>
                  <a:r>
                    <a:rPr lang="zh-CN" altLang="en-US" sz="1400" kern="0" noProof="1">
                      <a:latin typeface="微软雅黑" panose="020B0503020204020204" charset="-122"/>
                      <a:ea typeface="微软雅黑" panose="020B0503020204020204" charset="-122"/>
                      <a:cs typeface="+mn-ea"/>
                      <a:sym typeface="+mn-lt"/>
                    </a:rPr>
                    <a:t>伊尼妥单抗（Inetetamab）</a:t>
                  </a:r>
                  <a:endParaRPr lang="en-US" altLang="zh-CN" sz="1400" kern="0" noProof="1">
                    <a:latin typeface="微软雅黑" panose="020B0503020204020204" charset="-122"/>
                    <a:ea typeface="微软雅黑" panose="020B0503020204020204" charset="-122"/>
                    <a:cs typeface="+mn-ea"/>
                    <a:sym typeface="+mn-lt"/>
                  </a:endParaRPr>
                </a:p>
              </p:txBody>
            </p:sp>
          </p:grpSp>
          <p:grpSp>
            <p:nvGrpSpPr>
              <p:cNvPr id="48" name="组合 47"/>
              <p:cNvGrpSpPr/>
              <p:nvPr/>
            </p:nvGrpSpPr>
            <p:grpSpPr>
              <a:xfrm>
                <a:off x="1001928" y="3202206"/>
                <a:ext cx="5262097" cy="1304702"/>
                <a:chOff x="359752" y="2956391"/>
                <a:chExt cx="5262097" cy="1304702"/>
              </a:xfrm>
            </p:grpSpPr>
            <p:sp>
              <p:nvSpPr>
                <p:cNvPr id="49" name="文本框 48"/>
                <p:cNvSpPr txBox="1"/>
                <p:nvPr/>
              </p:nvSpPr>
              <p:spPr>
                <a:xfrm>
                  <a:off x="359752" y="2956391"/>
                  <a:ext cx="5262097" cy="397283"/>
                </a:xfrm>
                <a:prstGeom prst="rect">
                  <a:avLst/>
                </a:prstGeom>
                <a:noFill/>
                <a:ln>
                  <a:solidFill>
                    <a:schemeClr val="accent1"/>
                  </a:solidFill>
                </a:ln>
              </p:spPr>
              <p:txBody>
                <a:bodyPr wrap="square">
                  <a:spAutoFit/>
                </a:bodyPr>
                <a:lstStyle/>
                <a:p>
                  <a:pPr marL="0" indent="0" defTabSz="1219200">
                    <a:buClr>
                      <a:srgbClr val="000000"/>
                    </a:buClr>
                    <a:buFont typeface="Wingdings" panose="05000000000000000000" pitchFamily="2" charset="2"/>
                    <a:buNone/>
                    <a:defRPr/>
                  </a:pPr>
                  <a:r>
                    <a:rPr lang="en-US" altLang="zh-CN" sz="1200" b="1" kern="0" noProof="1">
                      <a:solidFill>
                        <a:srgbClr val="008CD7"/>
                      </a:solidFill>
                      <a:latin typeface="微软雅黑" panose="020B0503020204020204" charset="-122"/>
                      <a:ea typeface="微软雅黑" panose="020B0503020204020204" charset="-122"/>
                      <a:cs typeface="+mn-ea"/>
                      <a:sym typeface="+mn-lt"/>
                    </a:rPr>
                    <a:t>Fc</a:t>
                  </a:r>
                  <a:r>
                    <a:rPr lang="zh-CN" altLang="en-US" sz="1200" b="1" kern="0" noProof="1">
                      <a:solidFill>
                        <a:srgbClr val="008CD7"/>
                      </a:solidFill>
                      <a:latin typeface="微软雅黑" panose="020B0503020204020204" charset="-122"/>
                      <a:ea typeface="微软雅黑" panose="020B0503020204020204" charset="-122"/>
                      <a:cs typeface="+mn-ea"/>
                      <a:sym typeface="+mn-lt"/>
                    </a:rPr>
                    <a:t>段：恒定区第</a:t>
                  </a:r>
                  <a:r>
                    <a:rPr lang="en-US" altLang="zh-CN" sz="1200" b="1" kern="0" noProof="1">
                      <a:solidFill>
                        <a:srgbClr val="008CD7"/>
                      </a:solidFill>
                      <a:latin typeface="微软雅黑" panose="020B0503020204020204" charset="-122"/>
                      <a:ea typeface="微软雅黑" panose="020B0503020204020204" charset="-122"/>
                      <a:cs typeface="+mn-ea"/>
                      <a:sym typeface="+mn-lt"/>
                    </a:rPr>
                    <a:t>359</a:t>
                  </a:r>
                  <a:r>
                    <a:rPr lang="zh-CN" altLang="en-US" sz="1200" b="1" kern="0" noProof="1">
                      <a:solidFill>
                        <a:srgbClr val="008CD7"/>
                      </a:solidFill>
                      <a:latin typeface="微软雅黑" panose="020B0503020204020204" charset="-122"/>
                      <a:ea typeface="微软雅黑" panose="020B0503020204020204" charset="-122"/>
                      <a:cs typeface="+mn-ea"/>
                      <a:sym typeface="+mn-lt"/>
                    </a:rPr>
                    <a:t>和</a:t>
                  </a:r>
                  <a:r>
                    <a:rPr lang="en-US" altLang="zh-CN" sz="1200" b="1" kern="0" noProof="1">
                      <a:solidFill>
                        <a:srgbClr val="008CD7"/>
                      </a:solidFill>
                      <a:latin typeface="微软雅黑" panose="020B0503020204020204" charset="-122"/>
                      <a:ea typeface="微软雅黑" panose="020B0503020204020204" charset="-122"/>
                      <a:cs typeface="+mn-ea"/>
                      <a:sym typeface="+mn-lt"/>
                    </a:rPr>
                    <a:t>361</a:t>
                  </a:r>
                  <a:r>
                    <a:rPr lang="zh-CN" altLang="en-US" sz="1200" b="1" kern="0" noProof="1">
                      <a:solidFill>
                        <a:srgbClr val="008CD7"/>
                      </a:solidFill>
                      <a:latin typeface="微软雅黑" panose="020B0503020204020204" charset="-122"/>
                      <a:ea typeface="微软雅黑" panose="020B0503020204020204" charset="-122"/>
                      <a:cs typeface="+mn-ea"/>
                      <a:sym typeface="+mn-lt"/>
                    </a:rPr>
                    <a:t>位氨基酸存在差异，具有更强</a:t>
                  </a:r>
                  <a:r>
                    <a:rPr lang="en-US" altLang="zh-CN" sz="1200" b="1" kern="0" noProof="1">
                      <a:ln>
                        <a:solidFill>
                          <a:sysClr val="windowText" lastClr="000000"/>
                        </a:solidFill>
                      </a:ln>
                      <a:solidFill>
                        <a:srgbClr val="008CD7"/>
                      </a:solidFill>
                      <a:latin typeface="微软雅黑" panose="020B0503020204020204" charset="-122"/>
                      <a:ea typeface="微软雅黑" panose="020B0503020204020204" charset="-122"/>
                      <a:cs typeface="+mn-ea"/>
                      <a:sym typeface="+mn-lt"/>
                    </a:rPr>
                    <a:t>ADCC</a:t>
                  </a:r>
                  <a:r>
                    <a:rPr lang="zh-CN" altLang="en-US" sz="1200" b="1" kern="0" noProof="1">
                      <a:solidFill>
                        <a:srgbClr val="008CD7"/>
                      </a:solidFill>
                      <a:latin typeface="微软雅黑" panose="020B0503020204020204" charset="-122"/>
                      <a:ea typeface="微软雅黑" panose="020B0503020204020204" charset="-122"/>
                      <a:cs typeface="+mn-ea"/>
                      <a:sym typeface="+mn-lt"/>
                    </a:rPr>
                    <a:t>效应</a:t>
                  </a:r>
                </a:p>
              </p:txBody>
            </p:sp>
            <p:grpSp>
              <p:nvGrpSpPr>
                <p:cNvPr id="50" name="组合 49"/>
                <p:cNvGrpSpPr/>
                <p:nvPr/>
              </p:nvGrpSpPr>
              <p:grpSpPr>
                <a:xfrm>
                  <a:off x="625151" y="3361251"/>
                  <a:ext cx="4463361" cy="405320"/>
                  <a:chOff x="625151" y="3416047"/>
                  <a:chExt cx="4463361" cy="405320"/>
                </a:xfrm>
              </p:grpSpPr>
              <p:sp>
                <p:nvSpPr>
                  <p:cNvPr id="51" name="矩形: 圆角 28"/>
                  <p:cNvSpPr/>
                  <p:nvPr/>
                </p:nvSpPr>
                <p:spPr>
                  <a:xfrm>
                    <a:off x="625151" y="3416047"/>
                    <a:ext cx="4463361" cy="354629"/>
                  </a:xfrm>
                  <a:prstGeom prst="roundRect">
                    <a:avLst>
                      <a:gd name="adj" fmla="val 50000"/>
                    </a:avLst>
                  </a:prstGeom>
                  <a:solidFill>
                    <a:srgbClr val="3199B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文本框 51"/>
                  <p:cNvSpPr txBox="1"/>
                  <p:nvPr/>
                </p:nvSpPr>
                <p:spPr>
                  <a:xfrm>
                    <a:off x="706795" y="3424084"/>
                    <a:ext cx="2829507" cy="397283"/>
                  </a:xfrm>
                  <a:prstGeom prst="rect">
                    <a:avLst/>
                  </a:prstGeom>
                  <a:noFill/>
                  <a:ln>
                    <a:solidFill>
                      <a:schemeClr val="accent1"/>
                    </a:solidFill>
                  </a:ln>
                </p:spPr>
                <p:txBody>
                  <a:bodyPr wrap="square">
                    <a:spAutoFit/>
                  </a:bodyPr>
                  <a:lstStyle/>
                  <a:p>
                    <a:pPr defTabSz="1219200">
                      <a:buClr>
                        <a:srgbClr val="000000"/>
                      </a:buClr>
                      <a:defRPr/>
                    </a:pPr>
                    <a:r>
                      <a:rPr lang="zh-CN" altLang="en-US" sz="1200" b="0" kern="0" noProof="1">
                        <a:solidFill>
                          <a:schemeClr val="bg1"/>
                        </a:solidFill>
                        <a:latin typeface="微软雅黑" panose="020B0503020204020204" charset="-122"/>
                        <a:ea typeface="微软雅黑" panose="020B0503020204020204" charset="-122"/>
                        <a:cs typeface="+mn-ea"/>
                        <a:sym typeface="+mn-lt"/>
                      </a:rPr>
                      <a:t>伊尼妥单抗为：</a:t>
                    </a:r>
                    <a:r>
                      <a:rPr lang="en-US" altLang="zh-CN" sz="1200" b="0" kern="0" noProof="1">
                        <a:solidFill>
                          <a:schemeClr val="bg1"/>
                        </a:solidFill>
                        <a:latin typeface="微软雅黑" panose="020B0503020204020204" charset="-122"/>
                        <a:ea typeface="微软雅黑" panose="020B0503020204020204" charset="-122"/>
                        <a:cs typeface="+mn-ea"/>
                        <a:sym typeface="+mn-lt"/>
                      </a:rPr>
                      <a:t>D359</a:t>
                    </a:r>
                    <a:r>
                      <a:rPr lang="zh-CN" altLang="en-US" sz="1200" b="0" kern="0" noProof="1">
                        <a:solidFill>
                          <a:schemeClr val="bg1"/>
                        </a:solidFill>
                        <a:latin typeface="微软雅黑" panose="020B0503020204020204" charset="-122"/>
                        <a:ea typeface="微软雅黑" panose="020B0503020204020204" charset="-122"/>
                        <a:cs typeface="+mn-ea"/>
                        <a:sym typeface="+mn-lt"/>
                      </a:rPr>
                      <a:t>和</a:t>
                    </a:r>
                    <a:r>
                      <a:rPr lang="en-US" altLang="zh-CN" sz="1200" b="0" kern="0" noProof="1">
                        <a:solidFill>
                          <a:schemeClr val="bg1"/>
                        </a:solidFill>
                        <a:latin typeface="微软雅黑" panose="020B0503020204020204" charset="-122"/>
                        <a:ea typeface="微软雅黑" panose="020B0503020204020204" charset="-122"/>
                        <a:cs typeface="+mn-ea"/>
                        <a:sym typeface="+mn-lt"/>
                      </a:rPr>
                      <a:t>L361</a:t>
                    </a:r>
                  </a:p>
                </p:txBody>
              </p:sp>
            </p:grpSp>
            <p:grpSp>
              <p:nvGrpSpPr>
                <p:cNvPr id="53" name="组合 52"/>
                <p:cNvGrpSpPr/>
                <p:nvPr/>
              </p:nvGrpSpPr>
              <p:grpSpPr>
                <a:xfrm>
                  <a:off x="625151" y="3855773"/>
                  <a:ext cx="4463361" cy="405320"/>
                  <a:chOff x="625151" y="3416047"/>
                  <a:chExt cx="4463361" cy="405320"/>
                </a:xfrm>
              </p:grpSpPr>
              <p:sp>
                <p:nvSpPr>
                  <p:cNvPr id="54" name="矩形: 圆角 34"/>
                  <p:cNvSpPr/>
                  <p:nvPr/>
                </p:nvSpPr>
                <p:spPr>
                  <a:xfrm>
                    <a:off x="625151" y="3416047"/>
                    <a:ext cx="4463361" cy="354629"/>
                  </a:xfrm>
                  <a:prstGeom prst="roundRect">
                    <a:avLst>
                      <a:gd name="adj" fmla="val 50000"/>
                    </a:avLst>
                  </a:prstGeom>
                  <a:solidFill>
                    <a:srgbClr val="149678"/>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文本框 54"/>
                  <p:cNvSpPr txBox="1"/>
                  <p:nvPr/>
                </p:nvSpPr>
                <p:spPr>
                  <a:xfrm>
                    <a:off x="706795" y="3424084"/>
                    <a:ext cx="3435997" cy="397283"/>
                  </a:xfrm>
                  <a:prstGeom prst="rect">
                    <a:avLst/>
                  </a:prstGeom>
                  <a:noFill/>
                  <a:ln>
                    <a:solidFill>
                      <a:schemeClr val="accent1"/>
                    </a:solidFill>
                  </a:ln>
                </p:spPr>
                <p:txBody>
                  <a:bodyPr wrap="square">
                    <a:spAutoFit/>
                  </a:bodyPr>
                  <a:lstStyle/>
                  <a:p>
                    <a:pPr defTabSz="1219200">
                      <a:buClr>
                        <a:srgbClr val="000000"/>
                      </a:buClr>
                      <a:defRPr/>
                    </a:pPr>
                    <a:r>
                      <a:rPr lang="zh-CN" altLang="en-US" sz="1200" kern="0" noProof="1">
                        <a:solidFill>
                          <a:schemeClr val="bg1"/>
                        </a:solidFill>
                        <a:latin typeface="微软雅黑" panose="020B0503020204020204" charset="-122"/>
                        <a:ea typeface="微软雅黑" panose="020B0503020204020204" charset="-122"/>
                        <a:cs typeface="+mn-ea"/>
                        <a:sym typeface="+mn-lt"/>
                      </a:rPr>
                      <a:t>曲妥珠单抗为：</a:t>
                    </a:r>
                    <a:r>
                      <a:rPr lang="en-US" altLang="zh-CN" sz="1200" kern="0" noProof="1">
                        <a:solidFill>
                          <a:schemeClr val="bg1"/>
                        </a:solidFill>
                        <a:latin typeface="微软雅黑" panose="020B0503020204020204" charset="-122"/>
                        <a:ea typeface="微软雅黑" panose="020B0503020204020204" charset="-122"/>
                        <a:cs typeface="+mn-ea"/>
                        <a:sym typeface="+mn-lt"/>
                      </a:rPr>
                      <a:t>E359</a:t>
                    </a:r>
                    <a:r>
                      <a:rPr lang="zh-CN" altLang="en-US" sz="1200" kern="0" noProof="1">
                        <a:solidFill>
                          <a:schemeClr val="bg1"/>
                        </a:solidFill>
                        <a:latin typeface="微软雅黑" panose="020B0503020204020204" charset="-122"/>
                        <a:ea typeface="微软雅黑" panose="020B0503020204020204" charset="-122"/>
                        <a:cs typeface="+mn-ea"/>
                        <a:sym typeface="+mn-lt"/>
                      </a:rPr>
                      <a:t>和</a:t>
                    </a:r>
                    <a:r>
                      <a:rPr lang="en-US" altLang="zh-CN" sz="1200" kern="0" noProof="1">
                        <a:solidFill>
                          <a:schemeClr val="bg1"/>
                        </a:solidFill>
                        <a:latin typeface="微软雅黑" panose="020B0503020204020204" charset="-122"/>
                        <a:ea typeface="微软雅黑" panose="020B0503020204020204" charset="-122"/>
                        <a:cs typeface="+mn-ea"/>
                        <a:sym typeface="+mn-lt"/>
                      </a:rPr>
                      <a:t>M361</a:t>
                    </a:r>
                  </a:p>
                </p:txBody>
              </p:sp>
            </p:grpSp>
          </p:grpSp>
        </p:grpSp>
        <p:sp>
          <p:nvSpPr>
            <p:cNvPr id="56" name="矩形 55"/>
            <p:cNvSpPr/>
            <p:nvPr/>
          </p:nvSpPr>
          <p:spPr>
            <a:xfrm>
              <a:off x="1002557" y="1968760"/>
              <a:ext cx="5256613" cy="259607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pic>
        <p:nvPicPr>
          <p:cNvPr id="73" name="图片 72"/>
          <p:cNvPicPr>
            <a:picLocks noChangeAspect="1"/>
          </p:cNvPicPr>
          <p:nvPr/>
        </p:nvPicPr>
        <p:blipFill>
          <a:blip r:embed="rId3"/>
          <a:stretch>
            <a:fillRect/>
          </a:stretch>
        </p:blipFill>
        <p:spPr>
          <a:xfrm>
            <a:off x="1718945" y="3457575"/>
            <a:ext cx="3410585" cy="2291080"/>
          </a:xfrm>
          <a:prstGeom prst="rect">
            <a:avLst/>
          </a:prstGeom>
        </p:spPr>
      </p:pic>
      <p:sp>
        <p:nvSpPr>
          <p:cNvPr id="75" name="文本框 74"/>
          <p:cNvSpPr txBox="1"/>
          <p:nvPr/>
        </p:nvSpPr>
        <p:spPr>
          <a:xfrm>
            <a:off x="119380" y="1536065"/>
            <a:ext cx="6130290" cy="953135"/>
          </a:xfrm>
          <a:prstGeom prst="rect">
            <a:avLst/>
          </a:prstGeom>
          <a:noFill/>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wrap="square" rtlCol="0" anchor="t">
            <a:spAutoFit/>
          </a:bodyPr>
          <a:lstStyle/>
          <a:p>
            <a:r>
              <a:rPr lang="zh-CN" altLang="en-US" sz="1400"/>
              <a:t>伊尼妥单抗是三生国健利用自身平台技术自主研发的针对HER2阳性转移性乳腺癌治疗的一款创新抗HER2单抗，</a:t>
            </a:r>
            <a:r>
              <a:rPr lang="zh-CN" altLang="en-US" sz="1400" b="1"/>
              <a:t>是国家863计划、国家重大新药创制项目及优先审评品种。</a:t>
            </a:r>
            <a:r>
              <a:rPr lang="zh-CN" altLang="en-US" sz="1400"/>
              <a:t>伊尼妥单抗率先打破进口产品在抗HER2单抗市场的垄断局面，提升民族创新药的可及性，为更多中国肿瘤患者的生命护航。</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08050" y="1188720"/>
            <a:ext cx="10515600" cy="718820"/>
          </a:xfrm>
        </p:spPr>
        <p:txBody>
          <a:bodyPr>
            <a:noAutofit/>
          </a:bodyPr>
          <a:lstStyle/>
          <a:p>
            <a:pPr>
              <a:lnSpc>
                <a:spcPct val="150000"/>
              </a:lnSpc>
            </a:pPr>
            <a:r>
              <a:rPr lang="zh-CN" altLang="en-US" sz="1400" b="1" dirty="0">
                <a:latin typeface="微软雅黑" panose="020B0503020204020204" charset="-122"/>
                <a:ea typeface="微软雅黑" panose="020B0503020204020204" charset="-122"/>
                <a:sym typeface="+mn-ea"/>
              </a:rPr>
              <a:t>伊尼妥单抗与曲妥珠单抗相比，</a:t>
            </a:r>
            <a:r>
              <a:rPr lang="en-US" altLang="zh-CN" sz="1400" b="1" dirty="0">
                <a:latin typeface="微软雅黑" panose="020B0503020204020204" charset="-122"/>
                <a:ea typeface="微软雅黑" panose="020B0503020204020204" charset="-122"/>
                <a:sym typeface="+mn-ea"/>
              </a:rPr>
              <a:t>Fab</a:t>
            </a:r>
            <a:r>
              <a:rPr lang="zh-CN" altLang="en-US" sz="1400" b="1" dirty="0">
                <a:latin typeface="微软雅黑" panose="020B0503020204020204" charset="-122"/>
                <a:ea typeface="微软雅黑" panose="020B0503020204020204" charset="-122"/>
                <a:sym typeface="+mn-ea"/>
              </a:rPr>
              <a:t>段相同，与</a:t>
            </a:r>
            <a:r>
              <a:rPr lang="en-US" altLang="zh-CN" sz="1400" b="1" dirty="0">
                <a:latin typeface="微软雅黑" panose="020B0503020204020204" charset="-122"/>
                <a:ea typeface="微软雅黑" panose="020B0503020204020204" charset="-122"/>
                <a:sym typeface="+mn-ea"/>
              </a:rPr>
              <a:t>HER2</a:t>
            </a:r>
            <a:r>
              <a:rPr lang="zh-CN" altLang="en-US" sz="1400" b="1" dirty="0">
                <a:latin typeface="微软雅黑" panose="020B0503020204020204" charset="-122"/>
                <a:ea typeface="微软雅黑" panose="020B0503020204020204" charset="-122"/>
                <a:sym typeface="+mn-ea"/>
              </a:rPr>
              <a:t>抗原结合活性与体外癌细胞增殖抑制活性相同；</a:t>
            </a:r>
            <a:br>
              <a:rPr lang="zh-CN" altLang="en-US" sz="1400" b="1" dirty="0">
                <a:latin typeface="微软雅黑" panose="020B0503020204020204" charset="-122"/>
                <a:ea typeface="微软雅黑" panose="020B0503020204020204" charset="-122"/>
                <a:sym typeface="+mn-ea"/>
              </a:rPr>
            </a:br>
            <a:r>
              <a:rPr lang="en-US" altLang="zh-CN" sz="1400" b="1" dirty="0">
                <a:latin typeface="微软雅黑" panose="020B0503020204020204" charset="-122"/>
                <a:ea typeface="微软雅黑" panose="020B0503020204020204" charset="-122"/>
                <a:sym typeface="+mn-ea"/>
              </a:rPr>
              <a:t>Fc</a:t>
            </a:r>
            <a:r>
              <a:rPr lang="zh-CN" altLang="en-US" sz="1400" b="1" dirty="0">
                <a:latin typeface="微软雅黑" panose="020B0503020204020204" charset="-122"/>
                <a:ea typeface="微软雅黑" panose="020B0503020204020204" charset="-122"/>
                <a:sym typeface="+mn-ea"/>
              </a:rPr>
              <a:t>段修饰与生产工艺优化，</a:t>
            </a:r>
            <a:r>
              <a:rPr lang="en-US" altLang="zh-CN" sz="1400" b="1" dirty="0">
                <a:latin typeface="微软雅黑" panose="020B0503020204020204" charset="-122"/>
                <a:ea typeface="微软雅黑" panose="020B0503020204020204" charset="-122"/>
                <a:sym typeface="+mn-ea"/>
              </a:rPr>
              <a:t>ADCC</a:t>
            </a:r>
            <a:r>
              <a:rPr lang="zh-CN" altLang="en-US" sz="1400" b="1" dirty="0">
                <a:latin typeface="微软雅黑" panose="020B0503020204020204" charset="-122"/>
                <a:ea typeface="微软雅黑" panose="020B0503020204020204" charset="-122"/>
                <a:sym typeface="+mn-ea"/>
              </a:rPr>
              <a:t>效应提升</a:t>
            </a:r>
            <a:r>
              <a:rPr lang="en-US" altLang="zh-CN" sz="1400" b="1" dirty="0">
                <a:latin typeface="微软雅黑" panose="020B0503020204020204" charset="-122"/>
                <a:ea typeface="微软雅黑" panose="020B0503020204020204" charset="-122"/>
                <a:sym typeface="+mn-ea"/>
              </a:rPr>
              <a:t>11%</a:t>
            </a:r>
            <a:r>
              <a:rPr lang="zh-CN" altLang="en-US" sz="1400" b="1" dirty="0">
                <a:latin typeface="微软雅黑" panose="020B0503020204020204" charset="-122"/>
                <a:ea typeface="微软雅黑" panose="020B0503020204020204" charset="-122"/>
                <a:sym typeface="+mn-ea"/>
              </a:rPr>
              <a:t>，免疫原性风险降低。</a:t>
            </a:r>
          </a:p>
        </p:txBody>
      </p:sp>
      <p:graphicFrame>
        <p:nvGraphicFramePr>
          <p:cNvPr id="5" name="表格 4"/>
          <p:cNvGraphicFramePr>
            <a:graphicFrameLocks noGrp="1"/>
          </p:cNvGraphicFramePr>
          <p:nvPr>
            <p:custDataLst>
              <p:tags r:id="rId1"/>
            </p:custDataLst>
          </p:nvPr>
        </p:nvGraphicFramePr>
        <p:xfrm>
          <a:off x="6724650" y="2514600"/>
          <a:ext cx="5397500" cy="3879215"/>
        </p:xfrm>
        <a:graphic>
          <a:graphicData uri="http://schemas.openxmlformats.org/drawingml/2006/table">
            <a:tbl>
              <a:tblPr firstRow="1" bandRow="1">
                <a:tableStyleId>{5940675A-B579-460E-94D1-54222C63F5DA}</a:tableStyleId>
              </a:tblPr>
              <a:tblGrid>
                <a:gridCol w="1715135">
                  <a:extLst>
                    <a:ext uri="{9D8B030D-6E8A-4147-A177-3AD203B41FA5}">
                      <a16:colId xmlns:a16="http://schemas.microsoft.com/office/drawing/2014/main" val="20000"/>
                    </a:ext>
                  </a:extLst>
                </a:gridCol>
                <a:gridCol w="2267585">
                  <a:extLst>
                    <a:ext uri="{9D8B030D-6E8A-4147-A177-3AD203B41FA5}">
                      <a16:colId xmlns:a16="http://schemas.microsoft.com/office/drawing/2014/main" val="20001"/>
                    </a:ext>
                  </a:extLst>
                </a:gridCol>
                <a:gridCol w="1414780">
                  <a:extLst>
                    <a:ext uri="{9D8B030D-6E8A-4147-A177-3AD203B41FA5}">
                      <a16:colId xmlns:a16="http://schemas.microsoft.com/office/drawing/2014/main" val="20002"/>
                    </a:ext>
                  </a:extLst>
                </a:gridCol>
              </a:tblGrid>
              <a:tr h="511175">
                <a:tc>
                  <a:txBody>
                    <a:bodyPr/>
                    <a:lstStyle/>
                    <a:p>
                      <a:pPr algn="ctr">
                        <a:lnSpc>
                          <a:spcPct val="100000"/>
                        </a:lnSpc>
                      </a:pPr>
                      <a:r>
                        <a:rPr lang="zh-CN" altLang="en-US" sz="12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关键质量属性</a:t>
                      </a:r>
                    </a:p>
                  </a:txBody>
                  <a:tcPr marL="91450" marR="91450" marT="45728" marB="4572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F1F6D"/>
                    </a:solidFill>
                  </a:tcPr>
                </a:tc>
                <a:tc>
                  <a:txBody>
                    <a:bodyPr/>
                    <a:lstStyle/>
                    <a:p>
                      <a:pPr algn="ctr">
                        <a:lnSpc>
                          <a:spcPct val="100000"/>
                        </a:lnSpc>
                      </a:pPr>
                      <a:r>
                        <a:rPr lang="zh-CN" altLang="en-US" sz="12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伊尼妥单抗 </a:t>
                      </a:r>
                      <a:r>
                        <a:rPr lang="en-US" altLang="zh-CN" sz="12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vs.</a:t>
                      </a:r>
                      <a:r>
                        <a:rPr lang="zh-CN" altLang="en-US" sz="12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 曲妥珠单抗</a:t>
                      </a:r>
                    </a:p>
                  </a:txBody>
                  <a:tcPr marL="91450" marR="91450" marT="45728" marB="4572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F1F6D"/>
                    </a:solidFill>
                  </a:tcPr>
                </a:tc>
                <a:tc>
                  <a:txBody>
                    <a:bodyPr/>
                    <a:lstStyle/>
                    <a:p>
                      <a:pPr algn="ctr">
                        <a:lnSpc>
                          <a:spcPct val="100000"/>
                        </a:lnSpc>
                      </a:pPr>
                      <a:r>
                        <a:rPr lang="zh-CN" altLang="en-US" sz="12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潜在产品优势</a:t>
                      </a:r>
                    </a:p>
                  </a:txBody>
                  <a:tcPr marL="91450" marR="91450" marT="45728" marB="4572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DF1F6D"/>
                    </a:solidFill>
                  </a:tcPr>
                </a:tc>
                <a:extLst>
                  <a:ext uri="{0D108BD9-81ED-4DB2-BD59-A6C34878D82A}">
                    <a16:rowId xmlns:a16="http://schemas.microsoft.com/office/drawing/2014/main" val="10000"/>
                  </a:ext>
                </a:extLst>
              </a:tr>
              <a:tr h="828040">
                <a:tc>
                  <a:txBody>
                    <a:bodyPr/>
                    <a:lstStyle/>
                    <a:p>
                      <a:pPr algn="ctr">
                        <a:lnSpc>
                          <a:spcPct val="150000"/>
                        </a:lnSpc>
                      </a:pPr>
                      <a:r>
                        <a:rPr lang="zh-CN" altLang="en-US" sz="1200" b="1" dirty="0">
                          <a:latin typeface="微软雅黑" panose="020B0503020204020204" charset="-122"/>
                          <a:ea typeface="微软雅黑" panose="020B0503020204020204" charset="-122"/>
                        </a:rPr>
                        <a:t>抗体介导的细胞毒效应（</a:t>
                      </a:r>
                      <a:r>
                        <a:rPr lang="en-US" altLang="zh-CN" sz="1200" b="1" dirty="0">
                          <a:latin typeface="微软雅黑" panose="020B0503020204020204" charset="-122"/>
                          <a:ea typeface="微软雅黑" panose="020B0503020204020204" charset="-122"/>
                        </a:rPr>
                        <a:t>ADCC</a:t>
                      </a:r>
                      <a:r>
                        <a:rPr lang="zh-CN" altLang="en-US" sz="1200" b="1" dirty="0">
                          <a:latin typeface="微软雅黑" panose="020B0503020204020204" charset="-122"/>
                          <a:ea typeface="微软雅黑" panose="020B0503020204020204" charset="-122"/>
                        </a:rPr>
                        <a:t>）</a:t>
                      </a:r>
                    </a:p>
                  </a:txBody>
                  <a:tcPr marL="91450" marR="91450" marT="45728" marB="45728" anchor="ctr">
                    <a:lnL w="12700" cmpd="sng">
                      <a:noFill/>
                    </a:lnL>
                    <a:lnR w="12700" cmpd="sng">
                      <a:noFill/>
                    </a:lnR>
                    <a:lnT w="28575" cap="flat" cmpd="sng" algn="ctr">
                      <a:noFill/>
                      <a:prstDash val="solid"/>
                      <a:round/>
                      <a:headEnd type="none" w="med" len="med"/>
                      <a:tailEnd type="none" w="med" len="med"/>
                    </a:lnT>
                    <a:lnB w="12700" cap="flat" cmpd="sng" algn="ctr">
                      <a:solidFill>
                        <a:srgbClr val="C0000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50000"/>
                        </a:lnSpc>
                        <a:buFont typeface="Arial" panose="020B0604020202020204" pitchFamily="34" charset="0"/>
                        <a:buNone/>
                      </a:pPr>
                      <a:r>
                        <a:rPr lang="zh-CN" altLang="en-US" sz="1200" b="0" i="0" u="none" strike="noStrike" kern="1200" baseline="0" dirty="0">
                          <a:solidFill>
                            <a:schemeClr val="tx1"/>
                          </a:solidFill>
                          <a:latin typeface="微软雅黑" panose="020B0503020204020204" charset="-122"/>
                          <a:ea typeface="微软雅黑" panose="020B0503020204020204" charset="-122"/>
                          <a:cs typeface="+mn-cs"/>
                        </a:rPr>
                        <a:t>伊尼妥单抗</a:t>
                      </a:r>
                      <a:r>
                        <a:rPr lang="zh-CN" altLang="en-US" sz="1200" b="1" i="1" u="none" strike="noStrike" kern="1200" baseline="0"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提升</a:t>
                      </a:r>
                      <a:r>
                        <a:rPr lang="en-US" altLang="zh-CN" sz="1200" b="1" i="1" u="none" strike="noStrike" kern="1200" baseline="0"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ADCC</a:t>
                      </a:r>
                      <a:r>
                        <a:rPr lang="zh-CN" altLang="en-US" sz="1200" b="1" i="1" u="none" strike="noStrike" kern="1200" baseline="0"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效应</a:t>
                      </a:r>
                      <a:r>
                        <a:rPr lang="en-US" altLang="zh-CN" sz="1200" b="1" i="1" u="none" strike="noStrike" kern="1200" baseline="0"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11%</a:t>
                      </a:r>
                    </a:p>
                  </a:txBody>
                  <a:tcPr marL="91450" marR="91450" marT="45728" marB="45728" anchor="ctr">
                    <a:lnL w="12700" cmpd="sng">
                      <a:noFill/>
                    </a:lnL>
                    <a:lnR w="12700" cmpd="sng">
                      <a:noFill/>
                    </a:lnR>
                    <a:lnT w="28575" cap="flat" cmpd="sng" algn="ctr">
                      <a:noFill/>
                      <a:prstDash val="solid"/>
                      <a:round/>
                      <a:headEnd type="none" w="med" len="med"/>
                      <a:tailEnd type="none" w="med" len="med"/>
                    </a:lnT>
                    <a:lnB w="12700" cap="flat" cmpd="sng" algn="ctr">
                      <a:solidFill>
                        <a:srgbClr val="C0000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pPr>
                      <a:r>
                        <a:rPr lang="en-US" altLang="zh-CN" sz="1200" b="0" dirty="0">
                          <a:solidFill>
                            <a:schemeClr val="tx1"/>
                          </a:solidFill>
                          <a:latin typeface="微软雅黑" panose="020B0503020204020204" charset="-122"/>
                          <a:ea typeface="微软雅黑" panose="020B0503020204020204" charset="-122"/>
                        </a:rPr>
                        <a:t>ADCC</a:t>
                      </a:r>
                      <a:r>
                        <a:rPr lang="zh-CN" altLang="en-US" sz="1200" b="0" dirty="0">
                          <a:solidFill>
                            <a:schemeClr val="tx1"/>
                          </a:solidFill>
                          <a:latin typeface="微软雅黑" panose="020B0503020204020204" charset="-122"/>
                          <a:ea typeface="微软雅黑" panose="020B0503020204020204" charset="-122"/>
                        </a:rPr>
                        <a:t>效应增强</a:t>
                      </a:r>
                      <a:endParaRPr lang="en-US" altLang="zh-CN" sz="1200" b="0" dirty="0">
                        <a:solidFill>
                          <a:schemeClr val="tx1"/>
                        </a:solidFill>
                        <a:latin typeface="微软雅黑" panose="020B0503020204020204" charset="-122"/>
                        <a:ea typeface="微软雅黑" panose="020B0503020204020204" charset="-122"/>
                      </a:endParaRPr>
                    </a:p>
                  </a:txBody>
                  <a:tcPr marL="91450" marR="91450" marT="45728" marB="45728" anchor="ctr">
                    <a:lnL w="12700" cmpd="sng">
                      <a:noFill/>
                    </a:lnL>
                    <a:lnR w="12700" cmpd="sng">
                      <a:noFill/>
                    </a:lnR>
                    <a:lnT w="28575" cap="flat" cmpd="sng" algn="ctr">
                      <a:noFill/>
                      <a:prstDash val="solid"/>
                      <a:round/>
                      <a:headEnd type="none" w="med" len="med"/>
                      <a:tailEnd type="none" w="med" len="med"/>
                    </a:lnT>
                    <a:lnB w="12700" cap="flat" cmpd="sng" algn="ctr">
                      <a:solidFill>
                        <a:srgbClr val="C0000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828040">
                <a:tc rowSpan="2">
                  <a:txBody>
                    <a:bodyPr/>
                    <a:lstStyle/>
                    <a:p>
                      <a:pPr algn="ctr">
                        <a:lnSpc>
                          <a:spcPct val="150000"/>
                        </a:lnSpc>
                      </a:pPr>
                      <a:r>
                        <a:rPr lang="zh-CN" altLang="en-US" sz="1200" b="1" dirty="0">
                          <a:latin typeface="微软雅黑" panose="020B0503020204020204" charset="-122"/>
                          <a:ea typeface="微软雅黑" panose="020B0503020204020204" charset="-122"/>
                        </a:rPr>
                        <a:t>糖基化修饰</a:t>
                      </a:r>
                    </a:p>
                  </a:txBody>
                  <a:tcPr marL="91450" marR="91450" marT="45728" marB="45728" anchor="ctr">
                    <a:lnL w="12700" cmpd="sng">
                      <a:noFill/>
                    </a:lnL>
                    <a:lnR w="19050" cap="flat" cmpd="sng" algn="ctr">
                      <a:noFill/>
                      <a:prstDash val="dash"/>
                      <a:round/>
                      <a:headEnd type="none" w="med" len="med"/>
                      <a:tailEnd type="none" w="med" len="med"/>
                    </a:lnR>
                    <a:lnT w="12700" cap="flat" cmpd="sng" algn="ctr">
                      <a:solidFill>
                        <a:srgbClr val="C00000"/>
                      </a:solidFill>
                      <a:prstDash val="sysDash"/>
                      <a:round/>
                      <a:headEnd type="none" w="med" len="med"/>
                      <a:tailEnd type="none" w="med" len="med"/>
                    </a:lnT>
                    <a:lnB w="12700" cap="flat" cmpd="sng" algn="ctr">
                      <a:solidFill>
                        <a:srgbClr val="C0000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lang="zh-CN" altLang="en-US" sz="1200" b="0" i="0" u="none" strike="noStrike" kern="1200" baseline="0" dirty="0">
                          <a:solidFill>
                            <a:schemeClr val="tx1"/>
                          </a:solidFill>
                          <a:latin typeface="微软雅黑" panose="020B0503020204020204" charset="-122"/>
                          <a:ea typeface="微软雅黑" panose="020B0503020204020204" charset="-122"/>
                          <a:cs typeface="+mn-cs"/>
                        </a:rPr>
                        <a:t>伊尼妥单抗唾液酸化水平</a:t>
                      </a:r>
                      <a:r>
                        <a:rPr lang="en-US" altLang="zh-CN" sz="1200" b="1" i="1" u="none" strike="noStrike" kern="1200" baseline="0"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+ 60%</a:t>
                      </a:r>
                      <a:endParaRPr lang="zh-CN" altLang="en-US" sz="1200" b="1" i="1" u="none" strike="noStrike" kern="1200" baseline="0"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a:txBody>
                  <a:tcPr marL="91450" marR="91450" marT="45728" marB="45728" anchor="ctr">
                    <a:lnL w="19050" cap="flat" cmpd="sng" algn="ctr">
                      <a:noFill/>
                      <a:prstDash val="dash"/>
                      <a:round/>
                      <a:headEnd type="none" w="med" len="med"/>
                      <a:tailEnd type="none" w="med" len="med"/>
                    </a:lnL>
                    <a:lnR w="12700" cmpd="sng">
                      <a:noFill/>
                    </a:lnR>
                    <a:lnT w="12700" cap="flat" cmpd="sng" algn="ctr">
                      <a:solidFill>
                        <a:srgbClr val="C00000"/>
                      </a:solidFill>
                      <a:prstDash val="sysDash"/>
                      <a:round/>
                      <a:headEnd type="none" w="med" len="med"/>
                      <a:tailEnd type="none" w="med" len="med"/>
                    </a:lnT>
                    <a:lnB w="12700" cap="flat" cmpd="sng" algn="ctr">
                      <a:solidFill>
                        <a:srgbClr val="C0000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pPr>
                      <a:r>
                        <a:rPr lang="zh-CN" altLang="en-US" sz="1200" b="0" dirty="0">
                          <a:solidFill>
                            <a:schemeClr val="tx1"/>
                          </a:solidFill>
                          <a:latin typeface="微软雅黑" panose="020B0503020204020204" charset="-122"/>
                          <a:ea typeface="微软雅黑" panose="020B0503020204020204" charset="-122"/>
                        </a:rPr>
                        <a:t>半衰期延长</a:t>
                      </a:r>
                    </a:p>
                  </a:txBody>
                  <a:tcPr marL="91450" marR="91450" marT="45728" marB="45728" anchor="ctr">
                    <a:lnL w="12700" cmpd="sng">
                      <a:noFill/>
                    </a:lnL>
                    <a:lnR w="12700" cmpd="sng">
                      <a:noFill/>
                    </a:lnR>
                    <a:lnT w="12700" cap="flat" cmpd="sng" algn="ctr">
                      <a:solidFill>
                        <a:srgbClr val="C00000"/>
                      </a:solidFill>
                      <a:prstDash val="sysDash"/>
                      <a:round/>
                      <a:headEnd type="none" w="med" len="med"/>
                      <a:tailEnd type="none" w="med" len="med"/>
                    </a:lnT>
                    <a:lnB w="12700" cap="flat" cmpd="sng" algn="ctr">
                      <a:solidFill>
                        <a:srgbClr val="C0000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828040">
                <a:tc vMerge="1">
                  <a:txBody>
                    <a:bodyPr/>
                    <a:lstStyle/>
                    <a:p>
                      <a:endParaRPr lang="zh-CN"/>
                    </a:p>
                  </a:txBody>
                  <a:tcPr>
                    <a:lnT w="19050" cap="flat" cmpd="sng" algn="ctr">
                      <a:solidFill>
                        <a:schemeClr val="accent6"/>
                      </a:solidFill>
                      <a:prstDash val="dash"/>
                      <a:round/>
                      <a:headEnd type="none" w="med" len="med"/>
                      <a:tailEnd type="none" w="med" len="med"/>
                    </a:lnT>
                  </a:tcPr>
                </a:tc>
                <a:tc>
                  <a:txBody>
                    <a:bodyPr/>
                    <a:lstStyle/>
                    <a:p>
                      <a:pPr marL="0" indent="0" algn="l">
                        <a:lnSpc>
                          <a:spcPct val="150000"/>
                        </a:lnSpc>
                        <a:buFont typeface="Arial" panose="020B0604020202020204" pitchFamily="34" charset="0"/>
                        <a:buNone/>
                      </a:pPr>
                      <a:r>
                        <a:rPr lang="zh-CN" altLang="en-US" sz="1200" b="0" i="0" u="none" strike="noStrike" kern="1200" baseline="0" dirty="0">
                          <a:solidFill>
                            <a:schemeClr val="tx1"/>
                          </a:solidFill>
                          <a:latin typeface="微软雅黑" panose="020B0503020204020204" charset="-122"/>
                          <a:ea typeface="微软雅黑" panose="020B0503020204020204" charset="-122"/>
                          <a:cs typeface="+mn-cs"/>
                        </a:rPr>
                        <a:t>伊尼妥单抗高甘露糖化水平制剂 </a:t>
                      </a:r>
                      <a:r>
                        <a:rPr lang="en-US" altLang="zh-CN" sz="1200" b="1" i="1" u="none" strike="noStrike" kern="1200" baseline="0" dirty="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- 40%</a:t>
                      </a:r>
                    </a:p>
                  </a:txBody>
                  <a:tcPr marL="91450" marR="91450" marT="45728" marB="45728" anchor="ctr">
                    <a:lnL w="19050" cap="flat" cmpd="sng" algn="ctr">
                      <a:noFill/>
                      <a:prstDash val="dash"/>
                      <a:round/>
                      <a:headEnd type="none" w="med" len="med"/>
                      <a:tailEnd type="none" w="med" len="med"/>
                    </a:lnL>
                    <a:lnR w="12700" cmpd="sng">
                      <a:noFill/>
                    </a:lnR>
                    <a:lnT w="12700" cap="flat" cmpd="sng" algn="ctr">
                      <a:solidFill>
                        <a:srgbClr val="C00000"/>
                      </a:solidFill>
                      <a:prstDash val="sysDash"/>
                      <a:round/>
                      <a:headEnd type="none" w="med" len="med"/>
                      <a:tailEnd type="none" w="med" len="med"/>
                    </a:lnT>
                    <a:lnB w="12700" cap="flat" cmpd="sng" algn="ctr">
                      <a:solidFill>
                        <a:srgbClr val="C00000"/>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lnSpc>
                          <a:spcPct val="150000"/>
                        </a:lnSpc>
                      </a:pPr>
                      <a:r>
                        <a:rPr lang="zh-CN" altLang="en-US" sz="1200" b="0" dirty="0">
                          <a:solidFill>
                            <a:schemeClr val="tx1"/>
                          </a:solidFill>
                          <a:latin typeface="微软雅黑" panose="020B0503020204020204" charset="-122"/>
                          <a:ea typeface="微软雅黑" panose="020B0503020204020204" charset="-122"/>
                        </a:rPr>
                        <a:t>免疫原性风险降低</a:t>
                      </a:r>
                    </a:p>
                  </a:txBody>
                  <a:tcPr marL="91450" marR="91450" marT="45728" marB="45728" anchor="ctr">
                    <a:lnL w="12700" cmpd="sng">
                      <a:noFill/>
                    </a:lnL>
                    <a:lnR w="12700" cmpd="sng">
                      <a:noFill/>
                    </a:lnR>
                    <a:lnT w="12700" cap="flat" cmpd="sng" algn="ctr">
                      <a:solidFill>
                        <a:srgbClr val="C00000"/>
                      </a:solidFill>
                      <a:prstDash val="sysDash"/>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883920">
                <a:tc>
                  <a:txBody>
                    <a:bodyPr/>
                    <a:lstStyle/>
                    <a:p>
                      <a:pPr algn="ctr">
                        <a:lnSpc>
                          <a:spcPct val="150000"/>
                        </a:lnSpc>
                      </a:pPr>
                      <a:r>
                        <a:rPr lang="zh-CN" altLang="en-US" sz="1200" b="1" dirty="0">
                          <a:latin typeface="微软雅黑" panose="020B0503020204020204" charset="-122"/>
                          <a:ea typeface="微软雅黑" panose="020B0503020204020204" charset="-122"/>
                        </a:rPr>
                        <a:t>聚体杂质</a:t>
                      </a:r>
                    </a:p>
                  </a:txBody>
                  <a:tcPr marL="91450" marR="91450" marT="45728" marB="45728" anchor="ctr">
                    <a:lnL w="12700" cmpd="sng">
                      <a:noFill/>
                    </a:lnL>
                    <a:lnR w="12700" cmpd="sng">
                      <a:noFill/>
                    </a:lnR>
                    <a:lnT w="12700" cap="flat" cmpd="sng" algn="ctr">
                      <a:solidFill>
                        <a:srgbClr val="C00000"/>
                      </a:solidFill>
                      <a:prstDash val="sysDash"/>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50000"/>
                        </a:lnSpc>
                        <a:buFont typeface="Arial" panose="020B0604020202020204" pitchFamily="34" charset="0"/>
                        <a:buNone/>
                      </a:pPr>
                      <a:r>
                        <a:rPr lang="zh-CN" altLang="en-US" sz="1200" b="0" dirty="0">
                          <a:solidFill>
                            <a:schemeClr val="tx1"/>
                          </a:solidFill>
                          <a:latin typeface="微软雅黑" panose="020B0503020204020204" charset="-122"/>
                          <a:ea typeface="微软雅黑" panose="020B0503020204020204" charset="-122"/>
                        </a:rPr>
                        <a:t>伊尼妥单抗聚体杂质为</a:t>
                      </a:r>
                      <a:r>
                        <a:rPr lang="zh-CN" altLang="en-US" sz="1200" b="1" i="1"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二聚体</a:t>
                      </a:r>
                      <a:endParaRPr lang="en-US" altLang="zh-CN" sz="1200" b="1" dirty="0">
                        <a:solidFill>
                          <a:srgbClr val="C00000"/>
                        </a:solidFill>
                        <a:latin typeface="微软雅黑" panose="020B0503020204020204" charset="-122"/>
                        <a:ea typeface="微软雅黑" panose="020B0503020204020204" charset="-122"/>
                      </a:endParaRPr>
                    </a:p>
                    <a:p>
                      <a:pPr marL="0" indent="0" algn="l">
                        <a:lnSpc>
                          <a:spcPct val="150000"/>
                        </a:lnSpc>
                        <a:buFont typeface="Arial" panose="020B0604020202020204" pitchFamily="34" charset="0"/>
                        <a:buNone/>
                      </a:pPr>
                      <a:r>
                        <a:rPr lang="zh-CN" altLang="en-US" sz="1200" b="0" kern="1200" dirty="0">
                          <a:solidFill>
                            <a:schemeClr val="tx1"/>
                          </a:solidFill>
                          <a:latin typeface="微软雅黑" panose="020B0503020204020204" charset="-122"/>
                          <a:ea typeface="微软雅黑" panose="020B0503020204020204" charset="-122"/>
                          <a:cs typeface="+mn-cs"/>
                        </a:rPr>
                        <a:t>曲妥珠单抗聚体杂</a:t>
                      </a:r>
                      <a:r>
                        <a:rPr lang="zh-CN" altLang="en-US" sz="1200" b="0" dirty="0">
                          <a:solidFill>
                            <a:schemeClr val="tx1"/>
                          </a:solidFill>
                          <a:latin typeface="微软雅黑" panose="020B0503020204020204" charset="-122"/>
                          <a:ea typeface="微软雅黑" panose="020B0503020204020204" charset="-122"/>
                        </a:rPr>
                        <a:t>质为</a:t>
                      </a:r>
                      <a:r>
                        <a:rPr lang="zh-CN" altLang="en-US" sz="1200" b="1" i="1" dirty="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rPr>
                        <a:t>三聚体</a:t>
                      </a:r>
                    </a:p>
                  </a:txBody>
                  <a:tcPr marL="91450" marR="91450" marT="45728" marB="45728" anchor="ctr">
                    <a:lnL w="12700" cmpd="sng">
                      <a:noFill/>
                    </a:lnL>
                    <a:lnR w="12700" cmpd="sng">
                      <a:noFill/>
                    </a:lnR>
                    <a:lnT w="12700" cap="flat" cmpd="sng" algn="ctr">
                      <a:solidFill>
                        <a:srgbClr val="C00000"/>
                      </a:solidFill>
                      <a:prstDash val="sysDash"/>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zh-CN"/>
                    </a:p>
                  </a:txBody>
                  <a:tcPr/>
                </a:tc>
                <a:extLst>
                  <a:ext uri="{0D108BD9-81ED-4DB2-BD59-A6C34878D82A}">
                    <a16:rowId xmlns:a16="http://schemas.microsoft.com/office/drawing/2014/main" val="10004"/>
                  </a:ext>
                </a:extLst>
              </a:tr>
            </a:tbl>
          </a:graphicData>
        </a:graphic>
      </p:graphicFrame>
      <p:graphicFrame>
        <p:nvGraphicFramePr>
          <p:cNvPr id="6" name="表格 5"/>
          <p:cNvGraphicFramePr>
            <a:graphicFrameLocks noGrp="1"/>
          </p:cNvGraphicFramePr>
          <p:nvPr>
            <p:custDataLst>
              <p:tags r:id="rId2"/>
            </p:custDataLst>
          </p:nvPr>
        </p:nvGraphicFramePr>
        <p:xfrm>
          <a:off x="725170" y="2514600"/>
          <a:ext cx="5894705" cy="3879215"/>
        </p:xfrm>
        <a:graphic>
          <a:graphicData uri="http://schemas.openxmlformats.org/drawingml/2006/table">
            <a:tbl>
              <a:tblPr firstRow="1" bandRow="1">
                <a:tableStyleId>{5940675A-B579-460E-94D1-54222C63F5DA}</a:tableStyleId>
              </a:tblPr>
              <a:tblGrid>
                <a:gridCol w="1658620">
                  <a:extLst>
                    <a:ext uri="{9D8B030D-6E8A-4147-A177-3AD203B41FA5}">
                      <a16:colId xmlns:a16="http://schemas.microsoft.com/office/drawing/2014/main" val="20000"/>
                    </a:ext>
                  </a:extLst>
                </a:gridCol>
                <a:gridCol w="2188845">
                  <a:extLst>
                    <a:ext uri="{9D8B030D-6E8A-4147-A177-3AD203B41FA5}">
                      <a16:colId xmlns:a16="http://schemas.microsoft.com/office/drawing/2014/main" val="20001"/>
                    </a:ext>
                  </a:extLst>
                </a:gridCol>
                <a:gridCol w="2047240">
                  <a:extLst>
                    <a:ext uri="{9D8B030D-6E8A-4147-A177-3AD203B41FA5}">
                      <a16:colId xmlns:a16="http://schemas.microsoft.com/office/drawing/2014/main" val="20002"/>
                    </a:ext>
                  </a:extLst>
                </a:gridCol>
              </a:tblGrid>
              <a:tr h="495935">
                <a:tc>
                  <a:txBody>
                    <a:bodyPr/>
                    <a:lstStyle/>
                    <a:p>
                      <a:pPr algn="ctr">
                        <a:lnSpc>
                          <a:spcPct val="150000"/>
                        </a:lnSpc>
                      </a:pPr>
                      <a:r>
                        <a:rPr lang="zh-CN" altLang="en-US" sz="12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关键质量属性</a:t>
                      </a:r>
                    </a:p>
                  </a:txBody>
                  <a:tcPr marL="91427" marR="91427" marT="45724" marB="45724"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lnSpc>
                          <a:spcPct val="150000"/>
                        </a:lnSpc>
                      </a:pPr>
                      <a:r>
                        <a:rPr lang="zh-CN" altLang="en-US" sz="12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测定结果</a:t>
                      </a:r>
                    </a:p>
                  </a:txBody>
                  <a:tcPr marL="91427" marR="91427" marT="45724" marB="45724"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lnSpc>
                          <a:spcPct val="150000"/>
                        </a:lnSpc>
                      </a:pPr>
                      <a:r>
                        <a:rPr lang="zh-CN" altLang="en-US" sz="12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伊尼妥单抗 </a:t>
                      </a:r>
                      <a:r>
                        <a:rPr lang="en-US" altLang="zh-CN" sz="12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vs.</a:t>
                      </a:r>
                      <a:r>
                        <a:rPr lang="zh-CN" altLang="en-US" sz="12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 曲妥珠单抗</a:t>
                      </a:r>
                    </a:p>
                  </a:txBody>
                  <a:tcPr marL="91427" marR="91427" marT="45724" marB="45724"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914400">
                <a:tc>
                  <a:txBody>
                    <a:bodyPr/>
                    <a:lstStyle>
                      <a:lvl1pPr marL="0" algn="l" defTabSz="914400" rtl="0" eaLnBrk="1" latinLnBrk="0" hangingPunct="1">
                        <a:defRPr sz="1800" kern="1200">
                          <a:solidFill>
                            <a:schemeClr val="tx1"/>
                          </a:solidFill>
                          <a:latin typeface="等线" panose="02010600030101010101" pitchFamily="2" charset="-122"/>
                        </a:defRPr>
                      </a:lvl1pPr>
                      <a:lvl2pPr marL="457200" algn="l" defTabSz="914400" rtl="0" eaLnBrk="1" latinLnBrk="0" hangingPunct="1">
                        <a:defRPr sz="1800" kern="1200">
                          <a:solidFill>
                            <a:schemeClr val="tx1"/>
                          </a:solidFill>
                          <a:latin typeface="等线" panose="02010600030101010101" pitchFamily="2" charset="-122"/>
                        </a:defRPr>
                      </a:lvl2pPr>
                      <a:lvl3pPr marL="914400" algn="l" defTabSz="914400" rtl="0" eaLnBrk="1" latinLnBrk="0" hangingPunct="1">
                        <a:defRPr sz="1800" kern="1200">
                          <a:solidFill>
                            <a:schemeClr val="tx1"/>
                          </a:solidFill>
                          <a:latin typeface="等线" panose="02010600030101010101" pitchFamily="2" charset="-122"/>
                        </a:defRPr>
                      </a:lvl3pPr>
                      <a:lvl4pPr marL="1371600" algn="l" defTabSz="914400" rtl="0" eaLnBrk="1" latinLnBrk="0" hangingPunct="1">
                        <a:defRPr sz="1800" kern="1200">
                          <a:solidFill>
                            <a:schemeClr val="tx1"/>
                          </a:solidFill>
                          <a:latin typeface="等线" panose="02010600030101010101" pitchFamily="2" charset="-122"/>
                        </a:defRPr>
                      </a:lvl4pPr>
                      <a:lvl5pPr marL="1828800" algn="l" defTabSz="914400" rtl="0" eaLnBrk="1" latinLnBrk="0" hangingPunct="1">
                        <a:defRPr sz="1800" kern="1200">
                          <a:solidFill>
                            <a:schemeClr val="tx1"/>
                          </a:solidFill>
                          <a:latin typeface="等线" panose="02010600030101010101" pitchFamily="2" charset="-122"/>
                        </a:defRPr>
                      </a:lvl5pPr>
                      <a:lvl6pPr marL="2286000" algn="l" defTabSz="914400" rtl="0" eaLnBrk="1" latinLnBrk="0" hangingPunct="1">
                        <a:defRPr sz="1800" kern="1200">
                          <a:solidFill>
                            <a:schemeClr val="tx1"/>
                          </a:solidFill>
                          <a:latin typeface="等线" panose="02010600030101010101" pitchFamily="2" charset="-122"/>
                        </a:defRPr>
                      </a:lvl6pPr>
                      <a:lvl7pPr marL="2743200" algn="l" defTabSz="914400" rtl="0" eaLnBrk="1" latinLnBrk="0" hangingPunct="1">
                        <a:defRPr sz="1800" kern="1200">
                          <a:solidFill>
                            <a:schemeClr val="tx1"/>
                          </a:solidFill>
                          <a:latin typeface="等线" panose="02010600030101010101" pitchFamily="2" charset="-122"/>
                        </a:defRPr>
                      </a:lvl7pPr>
                      <a:lvl8pPr marL="3200400" algn="l" defTabSz="914400" rtl="0" eaLnBrk="1" latinLnBrk="0" hangingPunct="1">
                        <a:defRPr sz="1800" kern="1200">
                          <a:solidFill>
                            <a:schemeClr val="tx1"/>
                          </a:solidFill>
                          <a:latin typeface="等线" panose="02010600030101010101" pitchFamily="2" charset="-122"/>
                        </a:defRPr>
                      </a:lvl8pPr>
                      <a:lvl9pPr marL="3657600" algn="l" defTabSz="914400" rtl="0" eaLnBrk="1" latinLnBrk="0" hangingPunct="1">
                        <a:defRPr sz="1800" kern="1200">
                          <a:solidFill>
                            <a:schemeClr val="tx1"/>
                          </a:solidFill>
                          <a:latin typeface="等线" panose="02010600030101010101" pitchFamily="2" charset="-122"/>
                        </a:defRPr>
                      </a:lvl9pPr>
                    </a:lstStyle>
                    <a:p>
                      <a:pPr algn="ctr">
                        <a:lnSpc>
                          <a:spcPct val="150000"/>
                        </a:lnSpc>
                      </a:pPr>
                      <a:r>
                        <a:rPr lang="zh-CN" altLang="en-US" sz="1200" b="1" dirty="0">
                          <a:latin typeface="微软雅黑" panose="020B0503020204020204" charset="-122"/>
                          <a:ea typeface="微软雅黑" panose="020B0503020204020204" charset="-122"/>
                        </a:rPr>
                        <a:t>与</a:t>
                      </a:r>
                      <a:r>
                        <a:rPr lang="en-US" altLang="zh-CN" sz="1200" b="1" dirty="0">
                          <a:latin typeface="微软雅黑" panose="020B0503020204020204" charset="-122"/>
                          <a:ea typeface="微软雅黑" panose="020B0503020204020204" charset="-122"/>
                        </a:rPr>
                        <a:t>HER2 </a:t>
                      </a:r>
                      <a:r>
                        <a:rPr lang="zh-CN" altLang="en-US" sz="1200" b="1" dirty="0">
                          <a:latin typeface="微软雅黑" panose="020B0503020204020204" charset="-122"/>
                          <a:ea typeface="微软雅黑" panose="020B0503020204020204" charset="-122"/>
                        </a:rPr>
                        <a:t>抗原的</a:t>
                      </a:r>
                      <a:endParaRPr lang="en-US" altLang="zh-CN" sz="1200" b="1" dirty="0">
                        <a:latin typeface="微软雅黑" panose="020B0503020204020204" charset="-122"/>
                        <a:ea typeface="微软雅黑" panose="020B0503020204020204" charset="-122"/>
                      </a:endParaRPr>
                    </a:p>
                    <a:p>
                      <a:pPr algn="ctr">
                        <a:lnSpc>
                          <a:spcPct val="150000"/>
                        </a:lnSpc>
                      </a:pPr>
                      <a:r>
                        <a:rPr lang="zh-CN" altLang="en-US" sz="1200" b="1" dirty="0">
                          <a:latin typeface="微软雅黑" panose="020B0503020204020204" charset="-122"/>
                          <a:ea typeface="微软雅黑" panose="020B0503020204020204" charset="-122"/>
                        </a:rPr>
                        <a:t>结合活性与亲和力</a:t>
                      </a:r>
                    </a:p>
                  </a:txBody>
                  <a:tcPr marL="91427" marR="91427" marT="45724" marB="45724" anchor="ctr">
                    <a:lnL w="12700" cmpd="sng">
                      <a:noFill/>
                    </a:lnL>
                    <a:lnR w="12700" cmpd="sng">
                      <a:noFill/>
                    </a:lnR>
                    <a:lnT w="28575" cap="flat" cmpd="sng" algn="ctr">
                      <a:noFill/>
                      <a:prstDash val="solid"/>
                      <a:round/>
                      <a:headEnd type="none" w="med" len="med"/>
                      <a:tailEnd type="none" w="med" len="med"/>
                    </a:lnT>
                    <a:lnB w="12700" cap="flat" cmpd="sng" algn="ctr">
                      <a:solidFill>
                        <a:schemeClr val="accent5">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等线" panose="02010600030101010101" pitchFamily="2" charset="-122"/>
                        </a:defRPr>
                      </a:lvl1pPr>
                      <a:lvl2pPr marL="457200" algn="l" defTabSz="914400" rtl="0" eaLnBrk="1" latinLnBrk="0" hangingPunct="1">
                        <a:defRPr sz="1800" kern="1200">
                          <a:solidFill>
                            <a:schemeClr val="tx1"/>
                          </a:solidFill>
                          <a:latin typeface="等线" panose="02010600030101010101" pitchFamily="2" charset="-122"/>
                        </a:defRPr>
                      </a:lvl2pPr>
                      <a:lvl3pPr marL="914400" algn="l" defTabSz="914400" rtl="0" eaLnBrk="1" latinLnBrk="0" hangingPunct="1">
                        <a:defRPr sz="1800" kern="1200">
                          <a:solidFill>
                            <a:schemeClr val="tx1"/>
                          </a:solidFill>
                          <a:latin typeface="等线" panose="02010600030101010101" pitchFamily="2" charset="-122"/>
                        </a:defRPr>
                      </a:lvl3pPr>
                      <a:lvl4pPr marL="1371600" algn="l" defTabSz="914400" rtl="0" eaLnBrk="1" latinLnBrk="0" hangingPunct="1">
                        <a:defRPr sz="1800" kern="1200">
                          <a:solidFill>
                            <a:schemeClr val="tx1"/>
                          </a:solidFill>
                          <a:latin typeface="等线" panose="02010600030101010101" pitchFamily="2" charset="-122"/>
                        </a:defRPr>
                      </a:lvl4pPr>
                      <a:lvl5pPr marL="1828800" algn="l" defTabSz="914400" rtl="0" eaLnBrk="1" latinLnBrk="0" hangingPunct="1">
                        <a:defRPr sz="1800" kern="1200">
                          <a:solidFill>
                            <a:schemeClr val="tx1"/>
                          </a:solidFill>
                          <a:latin typeface="等线" panose="02010600030101010101" pitchFamily="2" charset="-122"/>
                        </a:defRPr>
                      </a:lvl5pPr>
                      <a:lvl6pPr marL="2286000" algn="l" defTabSz="914400" rtl="0" eaLnBrk="1" latinLnBrk="0" hangingPunct="1">
                        <a:defRPr sz="1800" kern="1200">
                          <a:solidFill>
                            <a:schemeClr val="tx1"/>
                          </a:solidFill>
                          <a:latin typeface="等线" panose="02010600030101010101" pitchFamily="2" charset="-122"/>
                        </a:defRPr>
                      </a:lvl6pPr>
                      <a:lvl7pPr marL="2743200" algn="l" defTabSz="914400" rtl="0" eaLnBrk="1" latinLnBrk="0" hangingPunct="1">
                        <a:defRPr sz="1800" kern="1200">
                          <a:solidFill>
                            <a:schemeClr val="tx1"/>
                          </a:solidFill>
                          <a:latin typeface="等线" panose="02010600030101010101" pitchFamily="2" charset="-122"/>
                        </a:defRPr>
                      </a:lvl7pPr>
                      <a:lvl8pPr marL="3200400" algn="l" defTabSz="914400" rtl="0" eaLnBrk="1" latinLnBrk="0" hangingPunct="1">
                        <a:defRPr sz="1800" kern="1200">
                          <a:solidFill>
                            <a:schemeClr val="tx1"/>
                          </a:solidFill>
                          <a:latin typeface="等线" panose="02010600030101010101" pitchFamily="2" charset="-122"/>
                        </a:defRPr>
                      </a:lvl8pPr>
                      <a:lvl9pPr marL="3657600" algn="l" defTabSz="914400" rtl="0" eaLnBrk="1" latinLnBrk="0" hangingPunct="1">
                        <a:defRPr sz="1800" kern="1200">
                          <a:solidFill>
                            <a:schemeClr val="tx1"/>
                          </a:solidFill>
                          <a:latin typeface="等线" panose="02010600030101010101" pitchFamily="2" charset="-122"/>
                        </a:defRPr>
                      </a:lvl9pPr>
                    </a:lstStyle>
                    <a:p>
                      <a:pPr algn="ctr">
                        <a:lnSpc>
                          <a:spcPct val="150000"/>
                        </a:lnSpc>
                      </a:pPr>
                      <a:r>
                        <a:rPr lang="en-US" altLang="zh-CN" sz="1200" dirty="0">
                          <a:latin typeface="微软雅黑" panose="020B0503020204020204" charset="-122"/>
                          <a:ea typeface="微软雅黑" panose="020B0503020204020204" charset="-122"/>
                        </a:rPr>
                        <a:t>ELISA</a:t>
                      </a:r>
                      <a:r>
                        <a:rPr lang="zh-CN" altLang="en-US" sz="1200" dirty="0">
                          <a:latin typeface="微软雅黑" panose="020B0503020204020204" charset="-122"/>
                          <a:ea typeface="微软雅黑" panose="020B0503020204020204" charset="-122"/>
                        </a:rPr>
                        <a:t>和动态观察</a:t>
                      </a:r>
                      <a:r>
                        <a:rPr lang="en-US" altLang="zh-CN" sz="1200" dirty="0">
                          <a:latin typeface="微软雅黑" panose="020B0503020204020204" charset="-122"/>
                          <a:ea typeface="微软雅黑" panose="020B0503020204020204" charset="-122"/>
                        </a:rPr>
                        <a:t>SPR</a:t>
                      </a:r>
                      <a:r>
                        <a:rPr lang="zh-CN" altLang="en-US" sz="1200" dirty="0">
                          <a:latin typeface="微软雅黑" panose="020B0503020204020204" charset="-122"/>
                          <a:ea typeface="微软雅黑" panose="020B0503020204020204" charset="-122"/>
                        </a:rPr>
                        <a:t>技术显示具有相似的</a:t>
                      </a:r>
                      <a:endParaRPr lang="en-US" altLang="zh-CN" sz="1200" dirty="0">
                        <a:latin typeface="微软雅黑" panose="020B0503020204020204" charset="-122"/>
                        <a:ea typeface="微软雅黑" panose="020B0503020204020204" charset="-122"/>
                      </a:endParaRPr>
                    </a:p>
                    <a:p>
                      <a:pPr algn="ctr">
                        <a:lnSpc>
                          <a:spcPct val="150000"/>
                        </a:lnSpc>
                      </a:pPr>
                      <a:r>
                        <a:rPr lang="zh-CN" altLang="en-US" sz="1200" dirty="0">
                          <a:latin typeface="微软雅黑" panose="020B0503020204020204" charset="-122"/>
                          <a:ea typeface="微软雅黑" panose="020B0503020204020204" charset="-122"/>
                        </a:rPr>
                        <a:t>与</a:t>
                      </a:r>
                      <a:r>
                        <a:rPr lang="en-US" altLang="zh-CN" sz="1200" dirty="0">
                          <a:latin typeface="微软雅黑" panose="020B0503020204020204" charset="-122"/>
                          <a:ea typeface="微软雅黑" panose="020B0503020204020204" charset="-122"/>
                        </a:rPr>
                        <a:t>HER2</a:t>
                      </a:r>
                      <a:r>
                        <a:rPr lang="zh-CN" altLang="en-US" sz="1200" dirty="0">
                          <a:latin typeface="微软雅黑" panose="020B0503020204020204" charset="-122"/>
                          <a:ea typeface="微软雅黑" panose="020B0503020204020204" charset="-122"/>
                        </a:rPr>
                        <a:t>结合能力和亲和力</a:t>
                      </a:r>
                    </a:p>
                  </a:txBody>
                  <a:tcPr marL="91427" marR="91427" marT="45724" marB="45724" anchor="ctr">
                    <a:lnL w="12700" cmpd="sng">
                      <a:noFill/>
                    </a:lnL>
                    <a:lnR w="12700" cmpd="sng">
                      <a:noFill/>
                    </a:lnR>
                    <a:lnT w="28575" cap="flat" cmpd="sng" algn="ctr">
                      <a:noFill/>
                      <a:prstDash val="solid"/>
                      <a:round/>
                      <a:headEnd type="none" w="med" len="med"/>
                      <a:tailEnd type="none" w="med" len="med"/>
                    </a:lnT>
                    <a:lnB w="12700" cap="flat" cmpd="sng" algn="ctr">
                      <a:solidFill>
                        <a:schemeClr val="accent5">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等线" panose="02010600030101010101" pitchFamily="2" charset="-122"/>
                        </a:defRPr>
                      </a:lvl1pPr>
                      <a:lvl2pPr marL="457200" algn="l" defTabSz="914400" rtl="0" eaLnBrk="1" latinLnBrk="0" hangingPunct="1">
                        <a:defRPr sz="1800" kern="1200">
                          <a:solidFill>
                            <a:schemeClr val="tx1"/>
                          </a:solidFill>
                          <a:latin typeface="等线" panose="02010600030101010101" pitchFamily="2" charset="-122"/>
                        </a:defRPr>
                      </a:lvl2pPr>
                      <a:lvl3pPr marL="914400" algn="l" defTabSz="914400" rtl="0" eaLnBrk="1" latinLnBrk="0" hangingPunct="1">
                        <a:defRPr sz="1800" kern="1200">
                          <a:solidFill>
                            <a:schemeClr val="tx1"/>
                          </a:solidFill>
                          <a:latin typeface="等线" panose="02010600030101010101" pitchFamily="2" charset="-122"/>
                        </a:defRPr>
                      </a:lvl3pPr>
                      <a:lvl4pPr marL="1371600" algn="l" defTabSz="914400" rtl="0" eaLnBrk="1" latinLnBrk="0" hangingPunct="1">
                        <a:defRPr sz="1800" kern="1200">
                          <a:solidFill>
                            <a:schemeClr val="tx1"/>
                          </a:solidFill>
                          <a:latin typeface="等线" panose="02010600030101010101" pitchFamily="2" charset="-122"/>
                        </a:defRPr>
                      </a:lvl4pPr>
                      <a:lvl5pPr marL="1828800" algn="l" defTabSz="914400" rtl="0" eaLnBrk="1" latinLnBrk="0" hangingPunct="1">
                        <a:defRPr sz="1800" kern="1200">
                          <a:solidFill>
                            <a:schemeClr val="tx1"/>
                          </a:solidFill>
                          <a:latin typeface="等线" panose="02010600030101010101" pitchFamily="2" charset="-122"/>
                        </a:defRPr>
                      </a:lvl5pPr>
                      <a:lvl6pPr marL="2286000" algn="l" defTabSz="914400" rtl="0" eaLnBrk="1" latinLnBrk="0" hangingPunct="1">
                        <a:defRPr sz="1800" kern="1200">
                          <a:solidFill>
                            <a:schemeClr val="tx1"/>
                          </a:solidFill>
                          <a:latin typeface="等线" panose="02010600030101010101" pitchFamily="2" charset="-122"/>
                        </a:defRPr>
                      </a:lvl6pPr>
                      <a:lvl7pPr marL="2743200" algn="l" defTabSz="914400" rtl="0" eaLnBrk="1" latinLnBrk="0" hangingPunct="1">
                        <a:defRPr sz="1800" kern="1200">
                          <a:solidFill>
                            <a:schemeClr val="tx1"/>
                          </a:solidFill>
                          <a:latin typeface="等线" panose="02010600030101010101" pitchFamily="2" charset="-122"/>
                        </a:defRPr>
                      </a:lvl7pPr>
                      <a:lvl8pPr marL="3200400" algn="l" defTabSz="914400" rtl="0" eaLnBrk="1" latinLnBrk="0" hangingPunct="1">
                        <a:defRPr sz="1800" kern="1200">
                          <a:solidFill>
                            <a:schemeClr val="tx1"/>
                          </a:solidFill>
                          <a:latin typeface="等线" panose="02010600030101010101" pitchFamily="2" charset="-122"/>
                        </a:defRPr>
                      </a:lvl8pPr>
                      <a:lvl9pPr marL="3657600" algn="l" defTabSz="914400" rtl="0" eaLnBrk="1" latinLnBrk="0" hangingPunct="1">
                        <a:defRPr sz="1800" kern="1200">
                          <a:solidFill>
                            <a:schemeClr val="tx1"/>
                          </a:solidFill>
                          <a:latin typeface="等线" panose="02010600030101010101" pitchFamily="2" charset="-122"/>
                        </a:defRPr>
                      </a:lvl9pPr>
                    </a:lstStyle>
                    <a:p>
                      <a:pPr algn="ctr">
                        <a:lnSpc>
                          <a:spcPct val="150000"/>
                        </a:lnSpc>
                      </a:pPr>
                      <a:r>
                        <a:rPr lang="zh-CN" altLang="en-US" sz="1200" b="1" dirty="0">
                          <a:solidFill>
                            <a:srgbClr val="0070C0"/>
                          </a:solidFill>
                          <a:latin typeface="微软雅黑" panose="020B0503020204020204" charset="-122"/>
                          <a:ea typeface="微软雅黑" panose="020B0503020204020204" charset="-122"/>
                        </a:rPr>
                        <a:t>一致</a:t>
                      </a:r>
                    </a:p>
                  </a:txBody>
                  <a:tcPr marL="91427" marR="91427" marT="45724" marB="45724" anchor="ctr">
                    <a:lnL w="12700" cmpd="sng">
                      <a:noFill/>
                    </a:lnL>
                    <a:lnR w="12700" cmpd="sng">
                      <a:noFill/>
                    </a:lnR>
                    <a:lnT w="28575" cap="flat" cmpd="sng" algn="ctr">
                      <a:noFill/>
                      <a:prstDash val="solid"/>
                      <a:round/>
                      <a:headEnd type="none" w="med" len="med"/>
                      <a:tailEnd type="none" w="med" len="med"/>
                    </a:lnT>
                    <a:lnB w="12700" cap="flat" cmpd="sng" algn="ctr">
                      <a:solidFill>
                        <a:schemeClr val="accent5">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914400">
                <a:tc>
                  <a:txBody>
                    <a:bodyPr/>
                    <a:lstStyle>
                      <a:lvl1pPr marL="0" algn="l" defTabSz="914400" rtl="0" eaLnBrk="1" latinLnBrk="0" hangingPunct="1">
                        <a:defRPr sz="1800" kern="1200">
                          <a:solidFill>
                            <a:schemeClr val="tx1"/>
                          </a:solidFill>
                          <a:latin typeface="等线" panose="02010600030101010101" pitchFamily="2" charset="-122"/>
                        </a:defRPr>
                      </a:lvl1pPr>
                      <a:lvl2pPr marL="457200" algn="l" defTabSz="914400" rtl="0" eaLnBrk="1" latinLnBrk="0" hangingPunct="1">
                        <a:defRPr sz="1800" kern="1200">
                          <a:solidFill>
                            <a:schemeClr val="tx1"/>
                          </a:solidFill>
                          <a:latin typeface="等线" panose="02010600030101010101" pitchFamily="2" charset="-122"/>
                        </a:defRPr>
                      </a:lvl2pPr>
                      <a:lvl3pPr marL="914400" algn="l" defTabSz="914400" rtl="0" eaLnBrk="1" latinLnBrk="0" hangingPunct="1">
                        <a:defRPr sz="1800" kern="1200">
                          <a:solidFill>
                            <a:schemeClr val="tx1"/>
                          </a:solidFill>
                          <a:latin typeface="等线" panose="02010600030101010101" pitchFamily="2" charset="-122"/>
                        </a:defRPr>
                      </a:lvl3pPr>
                      <a:lvl4pPr marL="1371600" algn="l" defTabSz="914400" rtl="0" eaLnBrk="1" latinLnBrk="0" hangingPunct="1">
                        <a:defRPr sz="1800" kern="1200">
                          <a:solidFill>
                            <a:schemeClr val="tx1"/>
                          </a:solidFill>
                          <a:latin typeface="等线" panose="02010600030101010101" pitchFamily="2" charset="-122"/>
                        </a:defRPr>
                      </a:lvl4pPr>
                      <a:lvl5pPr marL="1828800" algn="l" defTabSz="914400" rtl="0" eaLnBrk="1" latinLnBrk="0" hangingPunct="1">
                        <a:defRPr sz="1800" kern="1200">
                          <a:solidFill>
                            <a:schemeClr val="tx1"/>
                          </a:solidFill>
                          <a:latin typeface="等线" panose="02010600030101010101" pitchFamily="2" charset="-122"/>
                        </a:defRPr>
                      </a:lvl5pPr>
                      <a:lvl6pPr marL="2286000" algn="l" defTabSz="914400" rtl="0" eaLnBrk="1" latinLnBrk="0" hangingPunct="1">
                        <a:defRPr sz="1800" kern="1200">
                          <a:solidFill>
                            <a:schemeClr val="tx1"/>
                          </a:solidFill>
                          <a:latin typeface="等线" panose="02010600030101010101" pitchFamily="2" charset="-122"/>
                        </a:defRPr>
                      </a:lvl6pPr>
                      <a:lvl7pPr marL="2743200" algn="l" defTabSz="914400" rtl="0" eaLnBrk="1" latinLnBrk="0" hangingPunct="1">
                        <a:defRPr sz="1800" kern="1200">
                          <a:solidFill>
                            <a:schemeClr val="tx1"/>
                          </a:solidFill>
                          <a:latin typeface="等线" panose="02010600030101010101" pitchFamily="2" charset="-122"/>
                        </a:defRPr>
                      </a:lvl7pPr>
                      <a:lvl8pPr marL="3200400" algn="l" defTabSz="914400" rtl="0" eaLnBrk="1" latinLnBrk="0" hangingPunct="1">
                        <a:defRPr sz="1800" kern="1200">
                          <a:solidFill>
                            <a:schemeClr val="tx1"/>
                          </a:solidFill>
                          <a:latin typeface="等线" panose="02010600030101010101" pitchFamily="2" charset="-122"/>
                        </a:defRPr>
                      </a:lvl8pPr>
                      <a:lvl9pPr marL="3657600" algn="l" defTabSz="914400" rtl="0" eaLnBrk="1" latinLnBrk="0" hangingPunct="1">
                        <a:defRPr sz="1800" kern="1200">
                          <a:solidFill>
                            <a:schemeClr val="tx1"/>
                          </a:solidFill>
                          <a:latin typeface="等线" panose="02010600030101010101" pitchFamily="2" charset="-122"/>
                        </a:defRPr>
                      </a:lvl9pPr>
                    </a:lstStyle>
                    <a:p>
                      <a:pPr algn="ctr">
                        <a:lnSpc>
                          <a:spcPct val="150000"/>
                        </a:lnSpc>
                      </a:pPr>
                      <a:r>
                        <a:rPr lang="zh-CN" altLang="en-US" sz="1200" b="1" dirty="0">
                          <a:latin typeface="微软雅黑" panose="020B0503020204020204" charset="-122"/>
                          <a:ea typeface="微软雅黑" panose="020B0503020204020204" charset="-122"/>
                        </a:rPr>
                        <a:t>体外癌细胞增殖</a:t>
                      </a:r>
                      <a:endParaRPr lang="en-US" altLang="zh-CN" sz="1200" b="1" dirty="0">
                        <a:latin typeface="微软雅黑" panose="020B0503020204020204" charset="-122"/>
                        <a:ea typeface="微软雅黑" panose="020B0503020204020204" charset="-122"/>
                      </a:endParaRPr>
                    </a:p>
                    <a:p>
                      <a:pPr algn="ctr">
                        <a:lnSpc>
                          <a:spcPct val="150000"/>
                        </a:lnSpc>
                      </a:pPr>
                      <a:r>
                        <a:rPr lang="zh-CN" altLang="en-US" sz="1200" b="1" dirty="0">
                          <a:latin typeface="微软雅黑" panose="020B0503020204020204" charset="-122"/>
                          <a:ea typeface="微软雅黑" panose="020B0503020204020204" charset="-122"/>
                        </a:rPr>
                        <a:t>抑制活性</a:t>
                      </a:r>
                    </a:p>
                  </a:txBody>
                  <a:tcPr marL="91427" marR="91427" marT="45724" marB="45724" anchor="ctr">
                    <a:lnL w="12700" cmpd="sng">
                      <a:noFill/>
                    </a:lnL>
                    <a:lnR w="19050" cap="flat" cmpd="sng" algn="ctr">
                      <a:noFill/>
                      <a:prstDash val="dash"/>
                      <a:round/>
                      <a:headEnd type="none" w="med" len="med"/>
                      <a:tailEnd type="none" w="med" len="med"/>
                    </a:lnR>
                    <a:lnT w="12700" cap="flat" cmpd="sng" algn="ctr">
                      <a:solidFill>
                        <a:schemeClr val="accent5">
                          <a:lumMod val="50000"/>
                        </a:schemeClr>
                      </a:solidFill>
                      <a:prstDash val="sysDash"/>
                      <a:round/>
                      <a:headEnd type="none" w="med" len="med"/>
                      <a:tailEnd type="none" w="med" len="med"/>
                    </a:lnT>
                    <a:lnB w="12700" cap="flat" cmpd="sng" algn="ctr">
                      <a:solidFill>
                        <a:schemeClr val="accent5">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等线" panose="02010600030101010101" pitchFamily="2" charset="-122"/>
                        </a:defRPr>
                      </a:lvl1pPr>
                      <a:lvl2pPr marL="457200" algn="l" defTabSz="914400" rtl="0" eaLnBrk="1" latinLnBrk="0" hangingPunct="1">
                        <a:defRPr sz="1800" kern="1200">
                          <a:solidFill>
                            <a:schemeClr val="tx1"/>
                          </a:solidFill>
                          <a:latin typeface="等线" panose="02010600030101010101" pitchFamily="2" charset="-122"/>
                        </a:defRPr>
                      </a:lvl2pPr>
                      <a:lvl3pPr marL="914400" algn="l" defTabSz="914400" rtl="0" eaLnBrk="1" latinLnBrk="0" hangingPunct="1">
                        <a:defRPr sz="1800" kern="1200">
                          <a:solidFill>
                            <a:schemeClr val="tx1"/>
                          </a:solidFill>
                          <a:latin typeface="等线" panose="02010600030101010101" pitchFamily="2" charset="-122"/>
                        </a:defRPr>
                      </a:lvl3pPr>
                      <a:lvl4pPr marL="1371600" algn="l" defTabSz="914400" rtl="0" eaLnBrk="1" latinLnBrk="0" hangingPunct="1">
                        <a:defRPr sz="1800" kern="1200">
                          <a:solidFill>
                            <a:schemeClr val="tx1"/>
                          </a:solidFill>
                          <a:latin typeface="等线" panose="02010600030101010101" pitchFamily="2" charset="-122"/>
                        </a:defRPr>
                      </a:lvl4pPr>
                      <a:lvl5pPr marL="1828800" algn="l" defTabSz="914400" rtl="0" eaLnBrk="1" latinLnBrk="0" hangingPunct="1">
                        <a:defRPr sz="1800" kern="1200">
                          <a:solidFill>
                            <a:schemeClr val="tx1"/>
                          </a:solidFill>
                          <a:latin typeface="等线" panose="02010600030101010101" pitchFamily="2" charset="-122"/>
                        </a:defRPr>
                      </a:lvl5pPr>
                      <a:lvl6pPr marL="2286000" algn="l" defTabSz="914400" rtl="0" eaLnBrk="1" latinLnBrk="0" hangingPunct="1">
                        <a:defRPr sz="1800" kern="1200">
                          <a:solidFill>
                            <a:schemeClr val="tx1"/>
                          </a:solidFill>
                          <a:latin typeface="等线" panose="02010600030101010101" pitchFamily="2" charset="-122"/>
                        </a:defRPr>
                      </a:lvl6pPr>
                      <a:lvl7pPr marL="2743200" algn="l" defTabSz="914400" rtl="0" eaLnBrk="1" latinLnBrk="0" hangingPunct="1">
                        <a:defRPr sz="1800" kern="1200">
                          <a:solidFill>
                            <a:schemeClr val="tx1"/>
                          </a:solidFill>
                          <a:latin typeface="等线" panose="02010600030101010101" pitchFamily="2" charset="-122"/>
                        </a:defRPr>
                      </a:lvl7pPr>
                      <a:lvl8pPr marL="3200400" algn="l" defTabSz="914400" rtl="0" eaLnBrk="1" latinLnBrk="0" hangingPunct="1">
                        <a:defRPr sz="1800" kern="1200">
                          <a:solidFill>
                            <a:schemeClr val="tx1"/>
                          </a:solidFill>
                          <a:latin typeface="等线" panose="02010600030101010101" pitchFamily="2" charset="-122"/>
                        </a:defRPr>
                      </a:lvl8pPr>
                      <a:lvl9pPr marL="3657600" algn="l" defTabSz="914400" rtl="0" eaLnBrk="1" latinLnBrk="0" hangingPunct="1">
                        <a:defRPr sz="1800" kern="1200">
                          <a:solidFill>
                            <a:schemeClr val="tx1"/>
                          </a:solidFill>
                          <a:latin typeface="等线" panose="02010600030101010101" pitchFamily="2" charset="-122"/>
                        </a:defRPr>
                      </a:lvl9pPr>
                    </a:lstStyle>
                    <a:p>
                      <a:pPr algn="ctr">
                        <a:lnSpc>
                          <a:spcPct val="150000"/>
                        </a:lnSpc>
                      </a:pPr>
                      <a:r>
                        <a:rPr lang="zh-CN" altLang="en-US" sz="1200" dirty="0">
                          <a:latin typeface="微软雅黑" panose="020B0503020204020204" charset="-122"/>
                          <a:ea typeface="微软雅黑" panose="020B0503020204020204" charset="-122"/>
                        </a:rPr>
                        <a:t>两者对人乳腺癌细胞系</a:t>
                      </a:r>
                      <a:r>
                        <a:rPr lang="en-US" altLang="zh-CN" sz="1200" dirty="0">
                          <a:latin typeface="微软雅黑" panose="020B0503020204020204" charset="-122"/>
                          <a:ea typeface="微软雅黑" panose="020B0503020204020204" charset="-122"/>
                        </a:rPr>
                        <a:t>BT-474</a:t>
                      </a:r>
                      <a:r>
                        <a:rPr lang="zh-CN" altLang="en-US" sz="1200" dirty="0">
                          <a:latin typeface="微软雅黑" panose="020B0503020204020204" charset="-122"/>
                          <a:ea typeface="微软雅黑" panose="020B0503020204020204" charset="-122"/>
                        </a:rPr>
                        <a:t>的增殖抑制</a:t>
                      </a:r>
                      <a:endParaRPr lang="en-US" altLang="zh-CN" sz="1200" dirty="0">
                        <a:latin typeface="微软雅黑" panose="020B0503020204020204" charset="-122"/>
                        <a:ea typeface="微软雅黑" panose="020B0503020204020204" charset="-122"/>
                      </a:endParaRPr>
                    </a:p>
                    <a:p>
                      <a:pPr algn="ctr">
                        <a:lnSpc>
                          <a:spcPct val="150000"/>
                        </a:lnSpc>
                      </a:pPr>
                      <a:r>
                        <a:rPr lang="zh-CN" altLang="en-US" sz="1200" dirty="0">
                          <a:latin typeface="微软雅黑" panose="020B0503020204020204" charset="-122"/>
                          <a:ea typeface="微软雅黑" panose="020B0503020204020204" charset="-122"/>
                        </a:rPr>
                        <a:t>相对活性无明显差异</a:t>
                      </a:r>
                    </a:p>
                  </a:txBody>
                  <a:tcPr marL="91427" marR="91427" marT="45724" marB="45724" anchor="ctr">
                    <a:lnL w="19050" cap="flat" cmpd="sng" algn="ctr">
                      <a:noFill/>
                      <a:prstDash val="dash"/>
                      <a:round/>
                      <a:headEnd type="none" w="med" len="med"/>
                      <a:tailEnd type="none" w="med" len="med"/>
                    </a:lnL>
                    <a:lnR w="12700" cmpd="sng">
                      <a:noFill/>
                    </a:lnR>
                    <a:lnT w="12700" cap="flat" cmpd="sng" algn="ctr">
                      <a:solidFill>
                        <a:schemeClr val="accent5">
                          <a:lumMod val="50000"/>
                        </a:schemeClr>
                      </a:solidFill>
                      <a:prstDash val="sysDash"/>
                      <a:round/>
                      <a:headEnd type="none" w="med" len="med"/>
                      <a:tailEnd type="none" w="med" len="med"/>
                    </a:lnT>
                    <a:lnB w="12700" cap="flat" cmpd="sng" algn="ctr">
                      <a:solidFill>
                        <a:schemeClr val="accent5">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等线" panose="02010600030101010101" pitchFamily="2" charset="-122"/>
                        </a:defRPr>
                      </a:lvl1pPr>
                      <a:lvl2pPr marL="457200" algn="l" defTabSz="914400" rtl="0" eaLnBrk="1" latinLnBrk="0" hangingPunct="1">
                        <a:defRPr sz="1800" kern="1200">
                          <a:solidFill>
                            <a:schemeClr val="tx1"/>
                          </a:solidFill>
                          <a:latin typeface="等线" panose="02010600030101010101" pitchFamily="2" charset="-122"/>
                        </a:defRPr>
                      </a:lvl2pPr>
                      <a:lvl3pPr marL="914400" algn="l" defTabSz="914400" rtl="0" eaLnBrk="1" latinLnBrk="0" hangingPunct="1">
                        <a:defRPr sz="1800" kern="1200">
                          <a:solidFill>
                            <a:schemeClr val="tx1"/>
                          </a:solidFill>
                          <a:latin typeface="等线" panose="02010600030101010101" pitchFamily="2" charset="-122"/>
                        </a:defRPr>
                      </a:lvl3pPr>
                      <a:lvl4pPr marL="1371600" algn="l" defTabSz="914400" rtl="0" eaLnBrk="1" latinLnBrk="0" hangingPunct="1">
                        <a:defRPr sz="1800" kern="1200">
                          <a:solidFill>
                            <a:schemeClr val="tx1"/>
                          </a:solidFill>
                          <a:latin typeface="等线" panose="02010600030101010101" pitchFamily="2" charset="-122"/>
                        </a:defRPr>
                      </a:lvl4pPr>
                      <a:lvl5pPr marL="1828800" algn="l" defTabSz="914400" rtl="0" eaLnBrk="1" latinLnBrk="0" hangingPunct="1">
                        <a:defRPr sz="1800" kern="1200">
                          <a:solidFill>
                            <a:schemeClr val="tx1"/>
                          </a:solidFill>
                          <a:latin typeface="等线" panose="02010600030101010101" pitchFamily="2" charset="-122"/>
                        </a:defRPr>
                      </a:lvl5pPr>
                      <a:lvl6pPr marL="2286000" algn="l" defTabSz="914400" rtl="0" eaLnBrk="1" latinLnBrk="0" hangingPunct="1">
                        <a:defRPr sz="1800" kern="1200">
                          <a:solidFill>
                            <a:schemeClr val="tx1"/>
                          </a:solidFill>
                          <a:latin typeface="等线" panose="02010600030101010101" pitchFamily="2" charset="-122"/>
                        </a:defRPr>
                      </a:lvl6pPr>
                      <a:lvl7pPr marL="2743200" algn="l" defTabSz="914400" rtl="0" eaLnBrk="1" latinLnBrk="0" hangingPunct="1">
                        <a:defRPr sz="1800" kern="1200">
                          <a:solidFill>
                            <a:schemeClr val="tx1"/>
                          </a:solidFill>
                          <a:latin typeface="等线" panose="02010600030101010101" pitchFamily="2" charset="-122"/>
                        </a:defRPr>
                      </a:lvl7pPr>
                      <a:lvl8pPr marL="3200400" algn="l" defTabSz="914400" rtl="0" eaLnBrk="1" latinLnBrk="0" hangingPunct="1">
                        <a:defRPr sz="1800" kern="1200">
                          <a:solidFill>
                            <a:schemeClr val="tx1"/>
                          </a:solidFill>
                          <a:latin typeface="等线" panose="02010600030101010101" pitchFamily="2" charset="-122"/>
                        </a:defRPr>
                      </a:lvl8pPr>
                      <a:lvl9pPr marL="3657600" algn="l" defTabSz="914400" rtl="0" eaLnBrk="1" latinLnBrk="0" hangingPunct="1">
                        <a:defRPr sz="1800" kern="1200">
                          <a:solidFill>
                            <a:schemeClr val="tx1"/>
                          </a:solidFill>
                          <a:latin typeface="等线" panose="02010600030101010101" pitchFamily="2" charset="-122"/>
                        </a:defRPr>
                      </a:lvl9pPr>
                    </a:lstStyle>
                    <a:p>
                      <a:pPr algn="ctr">
                        <a:lnSpc>
                          <a:spcPct val="150000"/>
                        </a:lnSpc>
                      </a:pPr>
                      <a:r>
                        <a:rPr lang="zh-CN" altLang="en-US" sz="1200" b="1" dirty="0">
                          <a:solidFill>
                            <a:srgbClr val="0070C0"/>
                          </a:solidFill>
                          <a:latin typeface="微软雅黑" panose="020B0503020204020204" charset="-122"/>
                          <a:ea typeface="微软雅黑" panose="020B0503020204020204" charset="-122"/>
                        </a:rPr>
                        <a:t>一致</a:t>
                      </a:r>
                    </a:p>
                  </a:txBody>
                  <a:tcPr marL="91427" marR="91427" marT="45724" marB="45724" anchor="ctr">
                    <a:lnL w="12700" cmpd="sng">
                      <a:noFill/>
                    </a:lnL>
                    <a:lnR w="12700" cmpd="sng">
                      <a:noFill/>
                    </a:lnR>
                    <a:lnT w="12700" cap="flat" cmpd="sng" algn="ctr">
                      <a:solidFill>
                        <a:schemeClr val="accent5">
                          <a:lumMod val="50000"/>
                        </a:schemeClr>
                      </a:solidFill>
                      <a:prstDash val="sysDash"/>
                      <a:round/>
                      <a:headEnd type="none" w="med" len="med"/>
                      <a:tailEnd type="none" w="med" len="med"/>
                    </a:lnT>
                    <a:lnB w="12700" cap="flat" cmpd="sng" algn="ctr">
                      <a:solidFill>
                        <a:schemeClr val="accent5">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914400">
                <a:tc>
                  <a:txBody>
                    <a:bodyPr/>
                    <a:lstStyle>
                      <a:lvl1pPr marL="0" algn="l" defTabSz="914400" rtl="0" eaLnBrk="1" latinLnBrk="0" hangingPunct="1">
                        <a:defRPr sz="1800" kern="1200">
                          <a:solidFill>
                            <a:schemeClr val="tx1"/>
                          </a:solidFill>
                          <a:latin typeface="等线" panose="02010600030101010101" pitchFamily="2" charset="-122"/>
                        </a:defRPr>
                      </a:lvl1pPr>
                      <a:lvl2pPr marL="457200" algn="l" defTabSz="914400" rtl="0" eaLnBrk="1" latinLnBrk="0" hangingPunct="1">
                        <a:defRPr sz="1800" kern="1200">
                          <a:solidFill>
                            <a:schemeClr val="tx1"/>
                          </a:solidFill>
                          <a:latin typeface="等线" panose="02010600030101010101" pitchFamily="2" charset="-122"/>
                        </a:defRPr>
                      </a:lvl2pPr>
                      <a:lvl3pPr marL="914400" algn="l" defTabSz="914400" rtl="0" eaLnBrk="1" latinLnBrk="0" hangingPunct="1">
                        <a:defRPr sz="1800" kern="1200">
                          <a:solidFill>
                            <a:schemeClr val="tx1"/>
                          </a:solidFill>
                          <a:latin typeface="等线" panose="02010600030101010101" pitchFamily="2" charset="-122"/>
                        </a:defRPr>
                      </a:lvl3pPr>
                      <a:lvl4pPr marL="1371600" algn="l" defTabSz="914400" rtl="0" eaLnBrk="1" latinLnBrk="0" hangingPunct="1">
                        <a:defRPr sz="1800" kern="1200">
                          <a:solidFill>
                            <a:schemeClr val="tx1"/>
                          </a:solidFill>
                          <a:latin typeface="等线" panose="02010600030101010101" pitchFamily="2" charset="-122"/>
                        </a:defRPr>
                      </a:lvl4pPr>
                      <a:lvl5pPr marL="1828800" algn="l" defTabSz="914400" rtl="0" eaLnBrk="1" latinLnBrk="0" hangingPunct="1">
                        <a:defRPr sz="1800" kern="1200">
                          <a:solidFill>
                            <a:schemeClr val="tx1"/>
                          </a:solidFill>
                          <a:latin typeface="等线" panose="02010600030101010101" pitchFamily="2" charset="-122"/>
                        </a:defRPr>
                      </a:lvl5pPr>
                      <a:lvl6pPr marL="2286000" algn="l" defTabSz="914400" rtl="0" eaLnBrk="1" latinLnBrk="0" hangingPunct="1">
                        <a:defRPr sz="1800" kern="1200">
                          <a:solidFill>
                            <a:schemeClr val="tx1"/>
                          </a:solidFill>
                          <a:latin typeface="等线" panose="02010600030101010101" pitchFamily="2" charset="-122"/>
                        </a:defRPr>
                      </a:lvl6pPr>
                      <a:lvl7pPr marL="2743200" algn="l" defTabSz="914400" rtl="0" eaLnBrk="1" latinLnBrk="0" hangingPunct="1">
                        <a:defRPr sz="1800" kern="1200">
                          <a:solidFill>
                            <a:schemeClr val="tx1"/>
                          </a:solidFill>
                          <a:latin typeface="等线" panose="02010600030101010101" pitchFamily="2" charset="-122"/>
                        </a:defRPr>
                      </a:lvl7pPr>
                      <a:lvl8pPr marL="3200400" algn="l" defTabSz="914400" rtl="0" eaLnBrk="1" latinLnBrk="0" hangingPunct="1">
                        <a:defRPr sz="1800" kern="1200">
                          <a:solidFill>
                            <a:schemeClr val="tx1"/>
                          </a:solidFill>
                          <a:latin typeface="等线" panose="02010600030101010101" pitchFamily="2" charset="-122"/>
                        </a:defRPr>
                      </a:lvl8pPr>
                      <a:lvl9pPr marL="3657600" algn="l" defTabSz="914400" rtl="0" eaLnBrk="1" latinLnBrk="0" hangingPunct="1">
                        <a:defRPr sz="1800" kern="1200">
                          <a:solidFill>
                            <a:schemeClr val="tx1"/>
                          </a:solidFill>
                          <a:latin typeface="等线" panose="02010600030101010101" pitchFamily="2" charset="-122"/>
                        </a:defRPr>
                      </a:lvl9pPr>
                    </a:lstStyle>
                    <a:p>
                      <a:pPr algn="ctr">
                        <a:lnSpc>
                          <a:spcPct val="150000"/>
                        </a:lnSpc>
                      </a:pPr>
                      <a:r>
                        <a:rPr lang="zh-CN" altLang="en-US" sz="1200" b="1" dirty="0">
                          <a:latin typeface="微软雅黑" panose="020B0503020204020204" charset="-122"/>
                          <a:ea typeface="微软雅黑" panose="020B0503020204020204" charset="-122"/>
                        </a:rPr>
                        <a:t>蛋白空间折叠</a:t>
                      </a:r>
                    </a:p>
                  </a:txBody>
                  <a:tcPr marL="91427" marR="91427" marT="45724" marB="45724" anchor="ctr">
                    <a:lnL w="19050" cap="flat" cmpd="sng" algn="ctr">
                      <a:noFill/>
                      <a:prstDash val="dash"/>
                      <a:round/>
                      <a:headEnd type="none" w="med" len="med"/>
                      <a:tailEnd type="none" w="med" len="med"/>
                    </a:lnL>
                    <a:lnR w="12700" cmpd="sng">
                      <a:noFill/>
                    </a:lnR>
                    <a:lnT w="12700" cap="flat" cmpd="sng" algn="ctr">
                      <a:solidFill>
                        <a:schemeClr val="accent5">
                          <a:lumMod val="50000"/>
                        </a:schemeClr>
                      </a:solidFill>
                      <a:prstDash val="sysDash"/>
                      <a:round/>
                      <a:headEnd type="none" w="med" len="med"/>
                      <a:tailEnd type="none" w="med" len="med"/>
                    </a:lnT>
                    <a:lnB w="12700" cap="flat" cmpd="sng" algn="ctr">
                      <a:solidFill>
                        <a:schemeClr val="accent5">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等线" panose="02010600030101010101" pitchFamily="2" charset="-122"/>
                        </a:defRPr>
                      </a:lvl1pPr>
                      <a:lvl2pPr marL="457200" algn="l" defTabSz="914400" rtl="0" eaLnBrk="1" latinLnBrk="0" hangingPunct="1">
                        <a:defRPr sz="1800" kern="1200">
                          <a:solidFill>
                            <a:schemeClr val="tx1"/>
                          </a:solidFill>
                          <a:latin typeface="等线" panose="02010600030101010101" pitchFamily="2" charset="-122"/>
                        </a:defRPr>
                      </a:lvl2pPr>
                      <a:lvl3pPr marL="914400" algn="l" defTabSz="914400" rtl="0" eaLnBrk="1" latinLnBrk="0" hangingPunct="1">
                        <a:defRPr sz="1800" kern="1200">
                          <a:solidFill>
                            <a:schemeClr val="tx1"/>
                          </a:solidFill>
                          <a:latin typeface="等线" panose="02010600030101010101" pitchFamily="2" charset="-122"/>
                        </a:defRPr>
                      </a:lvl3pPr>
                      <a:lvl4pPr marL="1371600" algn="l" defTabSz="914400" rtl="0" eaLnBrk="1" latinLnBrk="0" hangingPunct="1">
                        <a:defRPr sz="1800" kern="1200">
                          <a:solidFill>
                            <a:schemeClr val="tx1"/>
                          </a:solidFill>
                          <a:latin typeface="等线" panose="02010600030101010101" pitchFamily="2" charset="-122"/>
                        </a:defRPr>
                      </a:lvl4pPr>
                      <a:lvl5pPr marL="1828800" algn="l" defTabSz="914400" rtl="0" eaLnBrk="1" latinLnBrk="0" hangingPunct="1">
                        <a:defRPr sz="1800" kern="1200">
                          <a:solidFill>
                            <a:schemeClr val="tx1"/>
                          </a:solidFill>
                          <a:latin typeface="等线" panose="02010600030101010101" pitchFamily="2" charset="-122"/>
                        </a:defRPr>
                      </a:lvl5pPr>
                      <a:lvl6pPr marL="2286000" algn="l" defTabSz="914400" rtl="0" eaLnBrk="1" latinLnBrk="0" hangingPunct="1">
                        <a:defRPr sz="1800" kern="1200">
                          <a:solidFill>
                            <a:schemeClr val="tx1"/>
                          </a:solidFill>
                          <a:latin typeface="等线" panose="02010600030101010101" pitchFamily="2" charset="-122"/>
                        </a:defRPr>
                      </a:lvl6pPr>
                      <a:lvl7pPr marL="2743200" algn="l" defTabSz="914400" rtl="0" eaLnBrk="1" latinLnBrk="0" hangingPunct="1">
                        <a:defRPr sz="1800" kern="1200">
                          <a:solidFill>
                            <a:schemeClr val="tx1"/>
                          </a:solidFill>
                          <a:latin typeface="等线" panose="02010600030101010101" pitchFamily="2" charset="-122"/>
                        </a:defRPr>
                      </a:lvl7pPr>
                      <a:lvl8pPr marL="3200400" algn="l" defTabSz="914400" rtl="0" eaLnBrk="1" latinLnBrk="0" hangingPunct="1">
                        <a:defRPr sz="1800" kern="1200">
                          <a:solidFill>
                            <a:schemeClr val="tx1"/>
                          </a:solidFill>
                          <a:latin typeface="等线" panose="02010600030101010101" pitchFamily="2" charset="-122"/>
                        </a:defRPr>
                      </a:lvl8pPr>
                      <a:lvl9pPr marL="3657600" algn="l" defTabSz="914400" rtl="0" eaLnBrk="1" latinLnBrk="0" hangingPunct="1">
                        <a:defRPr sz="1800" kern="1200">
                          <a:solidFill>
                            <a:schemeClr val="tx1"/>
                          </a:solidFill>
                          <a:latin typeface="等线" panose="02010600030101010101" pitchFamily="2" charset="-122"/>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lang="zh-CN" altLang="en-US" sz="1200" b="0" i="0" u="none" strike="noStrike" kern="1200" baseline="0" dirty="0">
                          <a:solidFill>
                            <a:schemeClr val="tx1"/>
                          </a:solidFill>
                          <a:latin typeface="微软雅黑" panose="020B0503020204020204" charset="-122"/>
                          <a:ea typeface="微软雅黑" panose="020B0503020204020204" charset="-122"/>
                          <a:cs typeface="+mn-cs"/>
                        </a:rPr>
                        <a:t>圆二色谱扫描分析检测结果显示两者高度</a:t>
                      </a:r>
                      <a:endParaRPr lang="en-US" altLang="zh-CN" sz="1200" b="0" i="0" u="none" strike="noStrike" kern="1200" baseline="0" dirty="0">
                        <a:solidFill>
                          <a:schemeClr val="tx1"/>
                        </a:solidFill>
                        <a:latin typeface="微软雅黑" panose="020B0503020204020204" charset="-122"/>
                        <a:ea typeface="微软雅黑" panose="020B0503020204020204"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lang="zh-CN" altLang="en-US" sz="1200" b="0" i="0" u="none" strike="noStrike" kern="1200" baseline="0" dirty="0">
                          <a:solidFill>
                            <a:schemeClr val="tx1"/>
                          </a:solidFill>
                          <a:latin typeface="微软雅黑" panose="020B0503020204020204" charset="-122"/>
                          <a:ea typeface="微软雅黑" panose="020B0503020204020204" charset="-122"/>
                          <a:cs typeface="+mn-cs"/>
                        </a:rPr>
                        <a:t>相似的二级和三级结构特性</a:t>
                      </a:r>
                    </a:p>
                  </a:txBody>
                  <a:tcPr marL="91427" marR="91427" marT="45724" marB="45724" anchor="ctr">
                    <a:lnL w="12700" cmpd="sng">
                      <a:noFill/>
                    </a:lnL>
                    <a:lnR w="12700" cmpd="sng">
                      <a:noFill/>
                    </a:lnR>
                    <a:lnT w="12700" cap="flat" cmpd="sng" algn="ctr">
                      <a:solidFill>
                        <a:schemeClr val="accent5">
                          <a:lumMod val="50000"/>
                        </a:schemeClr>
                      </a:solidFill>
                      <a:prstDash val="sysDash"/>
                      <a:round/>
                      <a:headEnd type="none" w="med" len="med"/>
                      <a:tailEnd type="none" w="med" len="med"/>
                    </a:lnT>
                    <a:lnB w="12700" cap="flat" cmpd="sng" algn="ctr">
                      <a:solidFill>
                        <a:schemeClr val="accent5">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等线" panose="02010600030101010101" pitchFamily="2" charset="-122"/>
                        </a:defRPr>
                      </a:lvl1pPr>
                      <a:lvl2pPr marL="457200" algn="l" defTabSz="914400" rtl="0" eaLnBrk="1" latinLnBrk="0" hangingPunct="1">
                        <a:defRPr sz="1800" kern="1200">
                          <a:solidFill>
                            <a:schemeClr val="tx1"/>
                          </a:solidFill>
                          <a:latin typeface="等线" panose="02010600030101010101" pitchFamily="2" charset="-122"/>
                        </a:defRPr>
                      </a:lvl2pPr>
                      <a:lvl3pPr marL="914400" algn="l" defTabSz="914400" rtl="0" eaLnBrk="1" latinLnBrk="0" hangingPunct="1">
                        <a:defRPr sz="1800" kern="1200">
                          <a:solidFill>
                            <a:schemeClr val="tx1"/>
                          </a:solidFill>
                          <a:latin typeface="等线" panose="02010600030101010101" pitchFamily="2" charset="-122"/>
                        </a:defRPr>
                      </a:lvl3pPr>
                      <a:lvl4pPr marL="1371600" algn="l" defTabSz="914400" rtl="0" eaLnBrk="1" latinLnBrk="0" hangingPunct="1">
                        <a:defRPr sz="1800" kern="1200">
                          <a:solidFill>
                            <a:schemeClr val="tx1"/>
                          </a:solidFill>
                          <a:latin typeface="等线" panose="02010600030101010101" pitchFamily="2" charset="-122"/>
                        </a:defRPr>
                      </a:lvl4pPr>
                      <a:lvl5pPr marL="1828800" algn="l" defTabSz="914400" rtl="0" eaLnBrk="1" latinLnBrk="0" hangingPunct="1">
                        <a:defRPr sz="1800" kern="1200">
                          <a:solidFill>
                            <a:schemeClr val="tx1"/>
                          </a:solidFill>
                          <a:latin typeface="等线" panose="02010600030101010101" pitchFamily="2" charset="-122"/>
                        </a:defRPr>
                      </a:lvl5pPr>
                      <a:lvl6pPr marL="2286000" algn="l" defTabSz="914400" rtl="0" eaLnBrk="1" latinLnBrk="0" hangingPunct="1">
                        <a:defRPr sz="1800" kern="1200">
                          <a:solidFill>
                            <a:schemeClr val="tx1"/>
                          </a:solidFill>
                          <a:latin typeface="等线" panose="02010600030101010101" pitchFamily="2" charset="-122"/>
                        </a:defRPr>
                      </a:lvl6pPr>
                      <a:lvl7pPr marL="2743200" algn="l" defTabSz="914400" rtl="0" eaLnBrk="1" latinLnBrk="0" hangingPunct="1">
                        <a:defRPr sz="1800" kern="1200">
                          <a:solidFill>
                            <a:schemeClr val="tx1"/>
                          </a:solidFill>
                          <a:latin typeface="等线" panose="02010600030101010101" pitchFamily="2" charset="-122"/>
                        </a:defRPr>
                      </a:lvl7pPr>
                      <a:lvl8pPr marL="3200400" algn="l" defTabSz="914400" rtl="0" eaLnBrk="1" latinLnBrk="0" hangingPunct="1">
                        <a:defRPr sz="1800" kern="1200">
                          <a:solidFill>
                            <a:schemeClr val="tx1"/>
                          </a:solidFill>
                          <a:latin typeface="等线" panose="02010600030101010101" pitchFamily="2" charset="-122"/>
                        </a:defRPr>
                      </a:lvl8pPr>
                      <a:lvl9pPr marL="3657600" algn="l" defTabSz="914400" rtl="0" eaLnBrk="1" latinLnBrk="0" hangingPunct="1">
                        <a:defRPr sz="1800" kern="1200">
                          <a:solidFill>
                            <a:schemeClr val="tx1"/>
                          </a:solidFill>
                          <a:latin typeface="等线" panose="02010600030101010101" pitchFamily="2" charset="-122"/>
                        </a:defRPr>
                      </a:lvl9pPr>
                    </a:lstStyle>
                    <a:p>
                      <a:pPr algn="ctr">
                        <a:lnSpc>
                          <a:spcPct val="150000"/>
                        </a:lnSpc>
                      </a:pPr>
                      <a:r>
                        <a:rPr lang="zh-CN" altLang="en-US" sz="1200" b="1" dirty="0">
                          <a:solidFill>
                            <a:srgbClr val="0070C0"/>
                          </a:solidFill>
                          <a:latin typeface="微软雅黑" panose="020B0503020204020204" charset="-122"/>
                          <a:ea typeface="微软雅黑" panose="020B0503020204020204" charset="-122"/>
                        </a:rPr>
                        <a:t>一致</a:t>
                      </a:r>
                    </a:p>
                  </a:txBody>
                  <a:tcPr marL="91427" marR="91427" marT="45724" marB="45724" anchor="ctr">
                    <a:lnL w="12700" cmpd="sng">
                      <a:noFill/>
                    </a:lnL>
                    <a:lnR w="12700" cmpd="sng">
                      <a:noFill/>
                    </a:lnR>
                    <a:lnT w="12700" cap="flat" cmpd="sng" algn="ctr">
                      <a:solidFill>
                        <a:schemeClr val="accent5">
                          <a:lumMod val="50000"/>
                        </a:schemeClr>
                      </a:solidFill>
                      <a:prstDash val="sysDash"/>
                      <a:round/>
                      <a:headEnd type="none" w="med" len="med"/>
                      <a:tailEnd type="none" w="med" len="med"/>
                    </a:lnT>
                    <a:lnB w="12700" cap="flat" cmpd="sng" algn="ctr">
                      <a:solidFill>
                        <a:schemeClr val="accent5">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640080">
                <a:tc>
                  <a:txBody>
                    <a:bodyPr/>
                    <a:lstStyle>
                      <a:lvl1pPr marL="0" algn="l" defTabSz="914400" rtl="0" eaLnBrk="1" latinLnBrk="0" hangingPunct="1">
                        <a:defRPr sz="1800" kern="1200">
                          <a:solidFill>
                            <a:schemeClr val="tx1"/>
                          </a:solidFill>
                          <a:latin typeface="等线" panose="02010600030101010101" pitchFamily="2" charset="-122"/>
                        </a:defRPr>
                      </a:lvl1pPr>
                      <a:lvl2pPr marL="457200" algn="l" defTabSz="914400" rtl="0" eaLnBrk="1" latinLnBrk="0" hangingPunct="1">
                        <a:defRPr sz="1800" kern="1200">
                          <a:solidFill>
                            <a:schemeClr val="tx1"/>
                          </a:solidFill>
                          <a:latin typeface="等线" panose="02010600030101010101" pitchFamily="2" charset="-122"/>
                        </a:defRPr>
                      </a:lvl2pPr>
                      <a:lvl3pPr marL="914400" algn="l" defTabSz="914400" rtl="0" eaLnBrk="1" latinLnBrk="0" hangingPunct="1">
                        <a:defRPr sz="1800" kern="1200">
                          <a:solidFill>
                            <a:schemeClr val="tx1"/>
                          </a:solidFill>
                          <a:latin typeface="等线" panose="02010600030101010101" pitchFamily="2" charset="-122"/>
                        </a:defRPr>
                      </a:lvl3pPr>
                      <a:lvl4pPr marL="1371600" algn="l" defTabSz="914400" rtl="0" eaLnBrk="1" latinLnBrk="0" hangingPunct="1">
                        <a:defRPr sz="1800" kern="1200">
                          <a:solidFill>
                            <a:schemeClr val="tx1"/>
                          </a:solidFill>
                          <a:latin typeface="等线" panose="02010600030101010101" pitchFamily="2" charset="-122"/>
                        </a:defRPr>
                      </a:lvl4pPr>
                      <a:lvl5pPr marL="1828800" algn="l" defTabSz="914400" rtl="0" eaLnBrk="1" latinLnBrk="0" hangingPunct="1">
                        <a:defRPr sz="1800" kern="1200">
                          <a:solidFill>
                            <a:schemeClr val="tx1"/>
                          </a:solidFill>
                          <a:latin typeface="等线" panose="02010600030101010101" pitchFamily="2" charset="-122"/>
                        </a:defRPr>
                      </a:lvl5pPr>
                      <a:lvl6pPr marL="2286000" algn="l" defTabSz="914400" rtl="0" eaLnBrk="1" latinLnBrk="0" hangingPunct="1">
                        <a:defRPr sz="1800" kern="1200">
                          <a:solidFill>
                            <a:schemeClr val="tx1"/>
                          </a:solidFill>
                          <a:latin typeface="等线" panose="02010600030101010101" pitchFamily="2" charset="-122"/>
                        </a:defRPr>
                      </a:lvl6pPr>
                      <a:lvl7pPr marL="2743200" algn="l" defTabSz="914400" rtl="0" eaLnBrk="1" latinLnBrk="0" hangingPunct="1">
                        <a:defRPr sz="1800" kern="1200">
                          <a:solidFill>
                            <a:schemeClr val="tx1"/>
                          </a:solidFill>
                          <a:latin typeface="等线" panose="02010600030101010101" pitchFamily="2" charset="-122"/>
                        </a:defRPr>
                      </a:lvl7pPr>
                      <a:lvl8pPr marL="3200400" algn="l" defTabSz="914400" rtl="0" eaLnBrk="1" latinLnBrk="0" hangingPunct="1">
                        <a:defRPr sz="1800" kern="1200">
                          <a:solidFill>
                            <a:schemeClr val="tx1"/>
                          </a:solidFill>
                          <a:latin typeface="等线" panose="02010600030101010101" pitchFamily="2" charset="-122"/>
                        </a:defRPr>
                      </a:lvl8pPr>
                      <a:lvl9pPr marL="3657600" algn="l" defTabSz="914400" rtl="0" eaLnBrk="1" latinLnBrk="0" hangingPunct="1">
                        <a:defRPr sz="1800" kern="1200">
                          <a:solidFill>
                            <a:schemeClr val="tx1"/>
                          </a:solidFill>
                          <a:latin typeface="等线" panose="02010600030101010101" pitchFamily="2" charset="-122"/>
                        </a:defRPr>
                      </a:lvl9pPr>
                    </a:lstStyle>
                    <a:p>
                      <a:pPr algn="ctr">
                        <a:lnSpc>
                          <a:spcPct val="150000"/>
                        </a:lnSpc>
                      </a:pPr>
                      <a:r>
                        <a:rPr lang="zh-CN" altLang="en-US" sz="1200" b="1" dirty="0">
                          <a:latin typeface="微软雅黑" panose="020B0503020204020204" charset="-122"/>
                          <a:ea typeface="微软雅黑" panose="020B0503020204020204" charset="-122"/>
                        </a:rPr>
                        <a:t>热稳定性</a:t>
                      </a:r>
                    </a:p>
                  </a:txBody>
                  <a:tcPr marL="91427" marR="91427" marT="45724" marB="45724" anchor="ctr">
                    <a:lnL w="12700" cmpd="sng">
                      <a:noFill/>
                    </a:lnL>
                    <a:lnR w="12700" cmpd="sng">
                      <a:noFill/>
                    </a:lnR>
                    <a:lnT w="12700" cap="flat" cmpd="sng" algn="ctr">
                      <a:solidFill>
                        <a:schemeClr val="accent5">
                          <a:lumMod val="50000"/>
                        </a:schemeClr>
                      </a:solidFill>
                      <a:prstDash val="sysDash"/>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等线" panose="02010600030101010101" pitchFamily="2" charset="-122"/>
                        </a:defRPr>
                      </a:lvl1pPr>
                      <a:lvl2pPr marL="457200" algn="l" defTabSz="914400" rtl="0" eaLnBrk="1" latinLnBrk="0" hangingPunct="1">
                        <a:defRPr sz="1800" kern="1200">
                          <a:solidFill>
                            <a:schemeClr val="tx1"/>
                          </a:solidFill>
                          <a:latin typeface="等线" panose="02010600030101010101" pitchFamily="2" charset="-122"/>
                        </a:defRPr>
                      </a:lvl2pPr>
                      <a:lvl3pPr marL="914400" algn="l" defTabSz="914400" rtl="0" eaLnBrk="1" latinLnBrk="0" hangingPunct="1">
                        <a:defRPr sz="1800" kern="1200">
                          <a:solidFill>
                            <a:schemeClr val="tx1"/>
                          </a:solidFill>
                          <a:latin typeface="等线" panose="02010600030101010101" pitchFamily="2" charset="-122"/>
                        </a:defRPr>
                      </a:lvl3pPr>
                      <a:lvl4pPr marL="1371600" algn="l" defTabSz="914400" rtl="0" eaLnBrk="1" latinLnBrk="0" hangingPunct="1">
                        <a:defRPr sz="1800" kern="1200">
                          <a:solidFill>
                            <a:schemeClr val="tx1"/>
                          </a:solidFill>
                          <a:latin typeface="等线" panose="02010600030101010101" pitchFamily="2" charset="-122"/>
                        </a:defRPr>
                      </a:lvl4pPr>
                      <a:lvl5pPr marL="1828800" algn="l" defTabSz="914400" rtl="0" eaLnBrk="1" latinLnBrk="0" hangingPunct="1">
                        <a:defRPr sz="1800" kern="1200">
                          <a:solidFill>
                            <a:schemeClr val="tx1"/>
                          </a:solidFill>
                          <a:latin typeface="等线" panose="02010600030101010101" pitchFamily="2" charset="-122"/>
                        </a:defRPr>
                      </a:lvl5pPr>
                      <a:lvl6pPr marL="2286000" algn="l" defTabSz="914400" rtl="0" eaLnBrk="1" latinLnBrk="0" hangingPunct="1">
                        <a:defRPr sz="1800" kern="1200">
                          <a:solidFill>
                            <a:schemeClr val="tx1"/>
                          </a:solidFill>
                          <a:latin typeface="等线" panose="02010600030101010101" pitchFamily="2" charset="-122"/>
                        </a:defRPr>
                      </a:lvl6pPr>
                      <a:lvl7pPr marL="2743200" algn="l" defTabSz="914400" rtl="0" eaLnBrk="1" latinLnBrk="0" hangingPunct="1">
                        <a:defRPr sz="1800" kern="1200">
                          <a:solidFill>
                            <a:schemeClr val="tx1"/>
                          </a:solidFill>
                          <a:latin typeface="等线" panose="02010600030101010101" pitchFamily="2" charset="-122"/>
                        </a:defRPr>
                      </a:lvl7pPr>
                      <a:lvl8pPr marL="3200400" algn="l" defTabSz="914400" rtl="0" eaLnBrk="1" latinLnBrk="0" hangingPunct="1">
                        <a:defRPr sz="1800" kern="1200">
                          <a:solidFill>
                            <a:schemeClr val="tx1"/>
                          </a:solidFill>
                          <a:latin typeface="等线" panose="02010600030101010101" pitchFamily="2" charset="-122"/>
                        </a:defRPr>
                      </a:lvl8pPr>
                      <a:lvl9pPr marL="3657600" algn="l" defTabSz="914400" rtl="0" eaLnBrk="1" latinLnBrk="0" hangingPunct="1">
                        <a:defRPr sz="1800" kern="1200">
                          <a:solidFill>
                            <a:schemeClr val="tx1"/>
                          </a:solidFill>
                          <a:latin typeface="等线" panose="02010600030101010101" pitchFamily="2" charset="-122"/>
                        </a:defRPr>
                      </a:lvl9pPr>
                    </a:lstStyle>
                    <a:p>
                      <a:pPr algn="ctr">
                        <a:lnSpc>
                          <a:spcPct val="150000"/>
                        </a:lnSpc>
                      </a:pPr>
                      <a:r>
                        <a:rPr lang="en-US" altLang="zh-CN" sz="1200" dirty="0">
                          <a:latin typeface="微软雅黑" panose="020B0503020204020204" charset="-122"/>
                          <a:ea typeface="微软雅黑" panose="020B0503020204020204" charset="-122"/>
                        </a:rPr>
                        <a:t>DSC </a:t>
                      </a:r>
                      <a:r>
                        <a:rPr lang="zh-CN" altLang="en-US" sz="1200" dirty="0">
                          <a:latin typeface="微软雅黑" panose="020B0503020204020204" charset="-122"/>
                          <a:ea typeface="微软雅黑" panose="020B0503020204020204" charset="-122"/>
                        </a:rPr>
                        <a:t>检测结果显示，</a:t>
                      </a:r>
                      <a:r>
                        <a:rPr lang="en-US" altLang="zh-CN" sz="1200" dirty="0">
                          <a:latin typeface="微软雅黑" panose="020B0503020204020204" charset="-122"/>
                          <a:ea typeface="微软雅黑" panose="020B0503020204020204" charset="-122"/>
                        </a:rPr>
                        <a:t>T</a:t>
                      </a:r>
                      <a:r>
                        <a:rPr lang="en-US" altLang="zh-CN" sz="1200" baseline="-25000" dirty="0">
                          <a:latin typeface="微软雅黑" panose="020B0503020204020204" charset="-122"/>
                          <a:ea typeface="微软雅黑" panose="020B0503020204020204" charset="-122"/>
                        </a:rPr>
                        <a:t>m1</a:t>
                      </a:r>
                      <a:r>
                        <a:rPr lang="zh-CN" altLang="en-US" sz="1200" dirty="0">
                          <a:latin typeface="微软雅黑" panose="020B0503020204020204" charset="-122"/>
                          <a:ea typeface="微软雅黑" panose="020B0503020204020204" charset="-122"/>
                        </a:rPr>
                        <a:t>和</a:t>
                      </a:r>
                      <a:r>
                        <a:rPr lang="en-US" altLang="zh-CN" sz="1200" dirty="0">
                          <a:latin typeface="微软雅黑" panose="020B0503020204020204" charset="-122"/>
                          <a:ea typeface="微软雅黑" panose="020B0503020204020204" charset="-122"/>
                        </a:rPr>
                        <a:t>T</a:t>
                      </a:r>
                      <a:r>
                        <a:rPr lang="en-US" altLang="zh-CN" sz="1200" baseline="-25000" dirty="0">
                          <a:latin typeface="微软雅黑" panose="020B0503020204020204" charset="-122"/>
                          <a:ea typeface="微软雅黑" panose="020B0503020204020204" charset="-122"/>
                        </a:rPr>
                        <a:t>m2</a:t>
                      </a:r>
                      <a:r>
                        <a:rPr lang="zh-CN" altLang="en-US" sz="1200" dirty="0">
                          <a:latin typeface="微软雅黑" panose="020B0503020204020204" charset="-122"/>
                          <a:ea typeface="微软雅黑" panose="020B0503020204020204" charset="-122"/>
                        </a:rPr>
                        <a:t>均非常一致</a:t>
                      </a:r>
                    </a:p>
                  </a:txBody>
                  <a:tcPr marL="91427" marR="91427" marT="45724" marB="45724" anchor="ctr">
                    <a:lnL w="12700" cmpd="sng">
                      <a:noFill/>
                    </a:lnL>
                    <a:lnR w="12700" cmpd="sng">
                      <a:noFill/>
                    </a:lnR>
                    <a:lnT w="12700" cap="flat" cmpd="sng" algn="ctr">
                      <a:solidFill>
                        <a:schemeClr val="accent5">
                          <a:lumMod val="50000"/>
                        </a:schemeClr>
                      </a:solidFill>
                      <a:prstDash val="sysDash"/>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等线" panose="02010600030101010101" pitchFamily="2" charset="-122"/>
                        </a:defRPr>
                      </a:lvl1pPr>
                      <a:lvl2pPr marL="457200" algn="l" defTabSz="914400" rtl="0" eaLnBrk="1" latinLnBrk="0" hangingPunct="1">
                        <a:defRPr sz="1800" kern="1200">
                          <a:solidFill>
                            <a:schemeClr val="tx1"/>
                          </a:solidFill>
                          <a:latin typeface="等线" panose="02010600030101010101" pitchFamily="2" charset="-122"/>
                        </a:defRPr>
                      </a:lvl2pPr>
                      <a:lvl3pPr marL="914400" algn="l" defTabSz="914400" rtl="0" eaLnBrk="1" latinLnBrk="0" hangingPunct="1">
                        <a:defRPr sz="1800" kern="1200">
                          <a:solidFill>
                            <a:schemeClr val="tx1"/>
                          </a:solidFill>
                          <a:latin typeface="等线" panose="02010600030101010101" pitchFamily="2" charset="-122"/>
                        </a:defRPr>
                      </a:lvl3pPr>
                      <a:lvl4pPr marL="1371600" algn="l" defTabSz="914400" rtl="0" eaLnBrk="1" latinLnBrk="0" hangingPunct="1">
                        <a:defRPr sz="1800" kern="1200">
                          <a:solidFill>
                            <a:schemeClr val="tx1"/>
                          </a:solidFill>
                          <a:latin typeface="等线" panose="02010600030101010101" pitchFamily="2" charset="-122"/>
                        </a:defRPr>
                      </a:lvl4pPr>
                      <a:lvl5pPr marL="1828800" algn="l" defTabSz="914400" rtl="0" eaLnBrk="1" latinLnBrk="0" hangingPunct="1">
                        <a:defRPr sz="1800" kern="1200">
                          <a:solidFill>
                            <a:schemeClr val="tx1"/>
                          </a:solidFill>
                          <a:latin typeface="等线" panose="02010600030101010101" pitchFamily="2" charset="-122"/>
                        </a:defRPr>
                      </a:lvl5pPr>
                      <a:lvl6pPr marL="2286000" algn="l" defTabSz="914400" rtl="0" eaLnBrk="1" latinLnBrk="0" hangingPunct="1">
                        <a:defRPr sz="1800" kern="1200">
                          <a:solidFill>
                            <a:schemeClr val="tx1"/>
                          </a:solidFill>
                          <a:latin typeface="等线" panose="02010600030101010101" pitchFamily="2" charset="-122"/>
                        </a:defRPr>
                      </a:lvl6pPr>
                      <a:lvl7pPr marL="2743200" algn="l" defTabSz="914400" rtl="0" eaLnBrk="1" latinLnBrk="0" hangingPunct="1">
                        <a:defRPr sz="1800" kern="1200">
                          <a:solidFill>
                            <a:schemeClr val="tx1"/>
                          </a:solidFill>
                          <a:latin typeface="等线" panose="02010600030101010101" pitchFamily="2" charset="-122"/>
                        </a:defRPr>
                      </a:lvl7pPr>
                      <a:lvl8pPr marL="3200400" algn="l" defTabSz="914400" rtl="0" eaLnBrk="1" latinLnBrk="0" hangingPunct="1">
                        <a:defRPr sz="1800" kern="1200">
                          <a:solidFill>
                            <a:schemeClr val="tx1"/>
                          </a:solidFill>
                          <a:latin typeface="等线" panose="02010600030101010101" pitchFamily="2" charset="-122"/>
                        </a:defRPr>
                      </a:lvl8pPr>
                      <a:lvl9pPr marL="3657600" algn="l" defTabSz="914400" rtl="0" eaLnBrk="1" latinLnBrk="0" hangingPunct="1">
                        <a:defRPr sz="1800" kern="1200">
                          <a:solidFill>
                            <a:schemeClr val="tx1"/>
                          </a:solidFill>
                          <a:latin typeface="等线" panose="02010600030101010101" pitchFamily="2" charset="-122"/>
                        </a:defRPr>
                      </a:lvl9pPr>
                    </a:lstStyle>
                    <a:p>
                      <a:pPr algn="ctr">
                        <a:lnSpc>
                          <a:spcPct val="150000"/>
                        </a:lnSpc>
                      </a:pPr>
                      <a:r>
                        <a:rPr lang="zh-CN" altLang="en-US" sz="1200" b="1" dirty="0">
                          <a:solidFill>
                            <a:srgbClr val="0070C0"/>
                          </a:solidFill>
                          <a:latin typeface="微软雅黑" panose="020B0503020204020204" charset="-122"/>
                          <a:ea typeface="微软雅黑" panose="020B0503020204020204" charset="-122"/>
                        </a:rPr>
                        <a:t>一致</a:t>
                      </a:r>
                    </a:p>
                  </a:txBody>
                  <a:tcPr marL="91427" marR="91427" marT="45724" marB="45724" anchor="ctr">
                    <a:lnL w="12700" cmpd="sng">
                      <a:noFill/>
                    </a:lnL>
                    <a:lnR w="12700" cmpd="sng">
                      <a:noFill/>
                    </a:lnR>
                    <a:lnT w="12700" cap="flat" cmpd="sng" algn="ctr">
                      <a:solidFill>
                        <a:schemeClr val="accent5">
                          <a:lumMod val="50000"/>
                        </a:schemeClr>
                      </a:solidFill>
                      <a:prstDash val="sysDash"/>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7" name="标题 1"/>
          <p:cNvSpPr>
            <a:spLocks noGrp="1"/>
          </p:cNvSpPr>
          <p:nvPr/>
        </p:nvSpPr>
        <p:spPr>
          <a:xfrm>
            <a:off x="838200" y="103505"/>
            <a:ext cx="10515600" cy="9410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a:t>创新性</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DQ4ODE0NTVkMzYzZjQyMTU5ZmM2MzczNWU1YTg2ZGYifQ=="/>
  <p:tag name="KSO_WPP_MARK_KEY" val="064f1b96-7b91-41ee-a0d1-fa759d775569"/>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627_5*l_h_i*1_3_3"/>
  <p:tag name="KSO_WM_TEMPLATE_CATEGORY" val="diagram"/>
  <p:tag name="KSO_WM_TEMPLATE_INDEX" val="627"/>
  <p:tag name="KSO_WM_UNIT_LAYERLEVEL" val="1_1_1"/>
  <p:tag name="KSO_WM_TAG_VERSION" val="1.0"/>
  <p:tag name="KSO_WM_BEAUTIFY_FLAG" val="#wm#"/>
  <p:tag name="KSO_WM_UNIT_LINE_FORE_SCHEMECOLOR_INDEX" val="5"/>
  <p:tag name="KSO_WM_UNIT_LINE_FILL_TYPE" val="2"/>
  <p:tag name="KSO_WM_UNIT_TEXT_FILL_FORE_SCHEMECOLOR_INDEX" val="14"/>
  <p:tag name="KSO_WM_UNIT_TEXT_FILL_TYPE" val="1"/>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627_5*l_h_i*1_3_1"/>
  <p:tag name="KSO_WM_TEMPLATE_CATEGORY" val="diagram"/>
  <p:tag name="KSO_WM_TEMPLATE_INDEX" val="627"/>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627_5*l_h_i*1_3_2"/>
  <p:tag name="KSO_WM_TEMPLATE_CATEGORY" val="diagram"/>
  <p:tag name="KSO_WM_TEMPLATE_INDEX" val="627"/>
  <p:tag name="KSO_WM_UNIT_LAYERLEVEL" val="1_1_1"/>
  <p:tag name="KSO_WM_TAG_VERSION" val="1.0"/>
  <p:tag name="KSO_WM_BEAUTIFY_FLAG" val="#wm#"/>
  <p:tag name="KSO_WM_UNIT_TEXT_FILL_FORE_SCHEMECOLOR_INDEX" val="14"/>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
  <p:tag name="KSO_WM_UNIT_NOCLEAR" val="0"/>
  <p:tag name="KSO_WM_UNIT_VALUE" val="24"/>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627_5*l_h_f*1_3_1"/>
  <p:tag name="KSO_WM_TEMPLATE_CATEGORY" val="diagram"/>
  <p:tag name="KSO_WM_TEMPLATE_INDEX" val="627"/>
  <p:tag name="KSO_WM_UNIT_LAYERLEVEL" val="1_1_1"/>
  <p:tag name="KSO_WM_TAG_VERSION" val="1.0"/>
  <p:tag name="KSO_WM_BEAUTIFY_FLAG" val="#wm#"/>
  <p:tag name="KSO_WM_UNIT_TEXT_FILL_FORE_SCHEMECOLOR_INDEX" val="13"/>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627_5*l_h_i*1_4_3"/>
  <p:tag name="KSO_WM_TEMPLATE_CATEGORY" val="diagram"/>
  <p:tag name="KSO_WM_TEMPLATE_INDEX" val="627"/>
  <p:tag name="KSO_WM_UNIT_LAYERLEVEL" val="1_1_1"/>
  <p:tag name="KSO_WM_TAG_VERSION" val="1.0"/>
  <p:tag name="KSO_WM_BEAUTIFY_FLAG" val="#wm#"/>
  <p:tag name="KSO_WM_UNIT_LINE_FORE_SCHEMECOLOR_INDEX" val="5"/>
  <p:tag name="KSO_WM_UNIT_LINE_FILL_TYPE" val="2"/>
  <p:tag name="KSO_WM_UNIT_TEXT_FILL_FORE_SCHEMECOLOR_INDEX" val="14"/>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627_5*l_h_i*1_4_1"/>
  <p:tag name="KSO_WM_TEMPLATE_CATEGORY" val="diagram"/>
  <p:tag name="KSO_WM_TEMPLATE_INDEX" val="627"/>
  <p:tag name="KSO_WM_UNIT_LAYERLEVEL" val="1_1_1"/>
  <p:tag name="KSO_WM_TAG_VERSION" val="1.0"/>
  <p:tag name="KSO_WM_BEAUTIFY_FLAG" val="#wm#"/>
  <p:tag name="KSO_WM_UNIT_FILL_FORE_SCHEMECOLOR_INDEX" val="8"/>
  <p:tag name="KSO_WM_UNIT_FILL_TYPE" val="1"/>
  <p:tag name="KSO_WM_UNIT_TEXT_FILL_FORE_SCHEMECOLOR_INDEX" val="14"/>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2"/>
  <p:tag name="KSO_WM_UNIT_ID" val="diagram627_5*l_h_i*1_4_2"/>
  <p:tag name="KSO_WM_TEMPLATE_CATEGORY" val="diagram"/>
  <p:tag name="KSO_WM_TEMPLATE_INDEX" val="627"/>
  <p:tag name="KSO_WM_UNIT_LAYERLEVEL" val="1_1_1"/>
  <p:tag name="KSO_WM_TAG_VERSION" val="1.0"/>
  <p:tag name="KSO_WM_BEAUTIFY_FLAG" val="#wm#"/>
  <p:tag name="KSO_WM_UNIT_TEXT_FILL_FORE_SCHEMECOLOR_INDEX" val="14"/>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
  <p:tag name="KSO_WM_UNIT_NOCLEAR" val="0"/>
  <p:tag name="KSO_WM_UNIT_VALUE" val="24"/>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627_5*l_h_f*1_4_1"/>
  <p:tag name="KSO_WM_TEMPLATE_CATEGORY" val="diagram"/>
  <p:tag name="KSO_WM_TEMPLATE_INDEX" val="627"/>
  <p:tag name="KSO_WM_UNIT_LAYERLEVEL" val="1_1_1"/>
  <p:tag name="KSO_WM_TAG_VERSION" val="1.0"/>
  <p:tag name="KSO_WM_BEAUTIFY_FLAG" val="#wm#"/>
  <p:tag name="KSO_WM_UNIT_TEXT_FILL_FORE_SCHEMECOLOR_INDEX" val="13"/>
  <p:tag name="KSO_WM_UNIT_TEXT_FILL_TYPE" val="1"/>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3"/>
  <p:tag name="KSO_WM_UNIT_ID" val="diagram627_5*l_h_i*1_5_3"/>
  <p:tag name="KSO_WM_TEMPLATE_CATEGORY" val="diagram"/>
  <p:tag name="KSO_WM_TEMPLATE_INDEX" val="627"/>
  <p:tag name="KSO_WM_UNIT_LAYERLEVEL" val="1_1_1"/>
  <p:tag name="KSO_WM_TAG_VERSION" val="1.0"/>
  <p:tag name="KSO_WM_BEAUTIFY_FLAG" val="#wm#"/>
  <p:tag name="KSO_WM_UNIT_LINE_FORE_SCHEMECOLOR_INDEX" val="5"/>
  <p:tag name="KSO_WM_UNIT_LINE_FILL_TYPE" val="2"/>
  <p:tag name="KSO_WM_UNIT_TEXT_FILL_FORE_SCHEMECOLOR_INDEX" val="14"/>
  <p:tag name="KSO_WM_UNIT_TEXT_FILL_TYPE" val="1"/>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627_5*l_h_i*1_5_1"/>
  <p:tag name="KSO_WM_TEMPLATE_CATEGORY" val="diagram"/>
  <p:tag name="KSO_WM_TEMPLATE_INDEX" val="627"/>
  <p:tag name="KSO_WM_UNIT_LAYERLEVEL" val="1_1_1"/>
  <p:tag name="KSO_WM_TAG_VERSION" val="1.0"/>
  <p:tag name="KSO_WM_BEAUTIFY_FLAG" val="#wm#"/>
  <p:tag name="KSO_WM_UNIT_FILL_FORE_SCHEMECOLOR_INDEX" val="9"/>
  <p:tag name="KSO_WM_UNIT_FILL_TYPE" val="1"/>
  <p:tag name="KSO_WM_UNIT_TEXT_FILL_FORE_SCHEMECOLOR_INDEX" val="14"/>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627_5*l_h_i*1_1_3"/>
  <p:tag name="KSO_WM_TEMPLATE_CATEGORY" val="diagram"/>
  <p:tag name="KSO_WM_TEMPLATE_INDEX" val="627"/>
  <p:tag name="KSO_WM_UNIT_LAYERLEVEL" val="1_1_1"/>
  <p:tag name="KSO_WM_TAG_VERSION" val="1.0"/>
  <p:tag name="KSO_WM_BEAUTIFY_FLAG" val="#wm#"/>
  <p:tag name="KSO_WM_UNIT_LINE_FORE_SCHEMECOLOR_INDEX" val="5"/>
  <p:tag name="KSO_WM_UNIT_LINE_FILL_TYPE" val="2"/>
  <p:tag name="KSO_WM_UNIT_TEXT_FILL_FORE_SCHEMECOLOR_INDEX" val="14"/>
  <p:tag name="KSO_WM_UNIT_TEXT_FILL_TYPE"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2"/>
  <p:tag name="KSO_WM_UNIT_ID" val="diagram627_5*l_h_i*1_5_2"/>
  <p:tag name="KSO_WM_TEMPLATE_CATEGORY" val="diagram"/>
  <p:tag name="KSO_WM_TEMPLATE_INDEX" val="627"/>
  <p:tag name="KSO_WM_UNIT_LAYERLEVEL" val="1_1_1"/>
  <p:tag name="KSO_WM_TAG_VERSION" val="1.0"/>
  <p:tag name="KSO_WM_BEAUTIFY_FLAG" val="#wm#"/>
  <p:tag name="KSO_WM_UNIT_TEXT_FILL_FORE_SCHEMECOLOR_INDEX" val="14"/>
  <p:tag name="KSO_WM_UNIT_TEXT_FILL_TYPE" val="1"/>
</p:tagLst>
</file>

<file path=ppt/tags/tag21.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
  <p:tag name="KSO_WM_UNIT_NOCLEAR" val="0"/>
  <p:tag name="KSO_WM_UNIT_VALUE" val="24"/>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627_5*l_h_f*1_5_1"/>
  <p:tag name="KSO_WM_TEMPLATE_CATEGORY" val="diagram"/>
  <p:tag name="KSO_WM_TEMPLATE_INDEX" val="627"/>
  <p:tag name="KSO_WM_UNIT_LAYERLEVEL" val="1_1_1"/>
  <p:tag name="KSO_WM_TAG_VERSION" val="1.0"/>
  <p:tag name="KSO_WM_BEAUTIFY_FLAG" val="#wm#"/>
  <p:tag name="KSO_WM_UNIT_TEXT_FILL_FORE_SCHEMECOLOR_INDEX" val="13"/>
  <p:tag name="KSO_WM_UNIT_TEXT_FILL_TYPE" val="1"/>
</p:tagLst>
</file>

<file path=ppt/tags/tag22.xml><?xml version="1.0" encoding="utf-8"?>
<p:tagLst xmlns:a="http://schemas.openxmlformats.org/drawingml/2006/main" xmlns:r="http://schemas.openxmlformats.org/officeDocument/2006/relationships" xmlns:p="http://schemas.openxmlformats.org/presentationml/2006/main">
  <p:tag name="KSO_WM_UNIT_TABLE_BEAUTIFY" val="smartTable{f9921378-a73f-43fa-b27f-b47518f750a3}"/>
</p:tagLst>
</file>

<file path=ppt/tags/tag23.xml><?xml version="1.0" encoding="utf-8"?>
<p:tagLst xmlns:a="http://schemas.openxmlformats.org/drawingml/2006/main" xmlns:r="http://schemas.openxmlformats.org/officeDocument/2006/relationships" xmlns:p="http://schemas.openxmlformats.org/presentationml/2006/main">
  <p:tag name="KSO_WM_UNIT_TABLE_BEAUTIFY" val="smartTable{863cefe6-2287-48f7-b874-b8d35edf1acf}"/>
</p:tagLst>
</file>

<file path=ppt/tags/tag24.xml><?xml version="1.0" encoding="utf-8"?>
<p:tagLst xmlns:a="http://schemas.openxmlformats.org/drawingml/2006/main" xmlns:r="http://schemas.openxmlformats.org/officeDocument/2006/relationships" xmlns:p="http://schemas.openxmlformats.org/presentationml/2006/main">
  <p:tag name="KSO_WM_UNIT_TABLE_BEAUTIFY" val="smartTable{0bf4e0f8-9d74-41ee-a62c-39c46b2ca0d2}"/>
  <p:tag name="TABLE_ENDDRAG_ORIGIN_RECT" val="425*305"/>
  <p:tag name="TABLE_ENDDRAG_RECT" val="535*198*425*305"/>
</p:tagLst>
</file>

<file path=ppt/tags/tag25.xml><?xml version="1.0" encoding="utf-8"?>
<p:tagLst xmlns:a="http://schemas.openxmlformats.org/drawingml/2006/main" xmlns:r="http://schemas.openxmlformats.org/officeDocument/2006/relationships" xmlns:p="http://schemas.openxmlformats.org/presentationml/2006/main">
  <p:tag name="KSO_WM_UNIT_TABLE_BEAUTIFY" val="smartTable{7c28f6ee-fff4-4f4a-bee1-e9778ebd947f}"/>
  <p:tag name="TABLE_ENDDRAG_ORIGIN_RECT" val="464*316"/>
  <p:tag name="TABLE_ENDDRAG_RECT" val="466*189*464*316"/>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627_5*l_h_i*1_1_1"/>
  <p:tag name="KSO_WM_TEMPLATE_CATEGORY" val="diagram"/>
  <p:tag name="KSO_WM_TEMPLATE_INDEX" val="627"/>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627_5*l_h_i*1_1_2"/>
  <p:tag name="KSO_WM_TEMPLATE_CATEGORY" val="diagram"/>
  <p:tag name="KSO_WM_TEMPLATE_INDEX" val="627"/>
  <p:tag name="KSO_WM_UNIT_LAYERLEVEL" val="1_1_1"/>
  <p:tag name="KSO_WM_TAG_VERSION" val="1.0"/>
  <p:tag name="KSO_WM_BEAUTIFY_FLAG" val="#wm#"/>
  <p:tag name="KSO_WM_UNIT_TEXT_FILL_FORE_SCHEMECOLOR_INDEX" val="14"/>
  <p:tag name="KSO_WM_UNIT_TEXT_FILL_TYPE" val="1"/>
</p:tagLst>
</file>

<file path=ppt/tags/tag5.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
  <p:tag name="KSO_WM_UNIT_NOCLEAR" val="0"/>
  <p:tag name="KSO_WM_UNIT_VALUE" val="24"/>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627_5*l_h_f*1_1_1"/>
  <p:tag name="KSO_WM_TEMPLATE_CATEGORY" val="diagram"/>
  <p:tag name="KSO_WM_TEMPLATE_INDEX" val="627"/>
  <p:tag name="KSO_WM_UNIT_LAYERLEVEL" val="1_1_1"/>
  <p:tag name="KSO_WM_TAG_VERSION" val="1.0"/>
  <p:tag name="KSO_WM_BEAUTIFY_FLAG" val="#wm#"/>
  <p:tag name="KSO_WM_UNIT_TEXT_FILL_FORE_SCHEMECOLOR_INDEX" val="13"/>
  <p:tag name="KSO_WM_UNIT_TEXT_FILL_TYPE" val="1"/>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627_5*l_h_i*1_2_3"/>
  <p:tag name="KSO_WM_TEMPLATE_CATEGORY" val="diagram"/>
  <p:tag name="KSO_WM_TEMPLATE_INDEX" val="627"/>
  <p:tag name="KSO_WM_UNIT_LAYERLEVEL" val="1_1_1"/>
  <p:tag name="KSO_WM_TAG_VERSION" val="1.0"/>
  <p:tag name="KSO_WM_BEAUTIFY_FLAG" val="#wm#"/>
  <p:tag name="KSO_WM_UNIT_LINE_FORE_SCHEMECOLOR_INDEX" val="5"/>
  <p:tag name="KSO_WM_UNIT_LINE_FILL_TYPE" val="2"/>
  <p:tag name="KSO_WM_UNIT_TEXT_FILL_FORE_SCHEMECOLOR_INDEX" val="14"/>
  <p:tag name="KSO_WM_UNIT_TEXT_FILL_TYPE" val="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627_5*l_h_i*1_2_1"/>
  <p:tag name="KSO_WM_TEMPLATE_CATEGORY" val="diagram"/>
  <p:tag name="KSO_WM_TEMPLATE_INDEX" val="627"/>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627_5*l_h_i*1_2_2"/>
  <p:tag name="KSO_WM_TEMPLATE_CATEGORY" val="diagram"/>
  <p:tag name="KSO_WM_TEMPLATE_INDEX" val="627"/>
  <p:tag name="KSO_WM_UNIT_LAYERLEVEL" val="1_1_1"/>
  <p:tag name="KSO_WM_TAG_VERSION" val="1.0"/>
  <p:tag name="KSO_WM_BEAUTIFY_FLAG" val="#wm#"/>
  <p:tag name="KSO_WM_UNIT_TEXT_FILL_FORE_SCHEMECOLOR_INDEX" val="14"/>
  <p:tag name="KSO_WM_UNIT_TEXT_FILL_TYPE" val="1"/>
</p:tagLst>
</file>

<file path=ppt/tags/tag9.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
  <p:tag name="KSO_WM_UNIT_NOCLEAR" val="0"/>
  <p:tag name="KSO_WM_UNIT_VALUE" val="24"/>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627_5*l_h_f*1_2_1"/>
  <p:tag name="KSO_WM_TEMPLATE_CATEGORY" val="diagram"/>
  <p:tag name="KSO_WM_TEMPLATE_INDEX" val="627"/>
  <p:tag name="KSO_WM_UNIT_LAYERLEVEL" val="1_1_1"/>
  <p:tag name="KSO_WM_TAG_VERSION" val="1.0"/>
  <p:tag name="KSO_WM_BEAUTIFY_FLAG" val="#wm#"/>
  <p:tag name="KSO_WM_UNIT_TEXT_FILL_FORE_SCHEMECOLOR_INDEX" val="13"/>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1510</Words>
  <Application>Microsoft Office PowerPoint</Application>
  <PresentationFormat>宽屏</PresentationFormat>
  <Paragraphs>130</Paragraphs>
  <Slides>10</Slides>
  <Notes>3</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10</vt:i4>
      </vt:variant>
    </vt:vector>
  </HeadingPairs>
  <TitlesOfParts>
    <vt:vector size="15" baseType="lpstr">
      <vt:lpstr>微软雅黑</vt:lpstr>
      <vt:lpstr>Arial</vt:lpstr>
      <vt:lpstr>Calibri</vt:lpstr>
      <vt:lpstr>Wingdings</vt:lpstr>
      <vt:lpstr>Office 主题</vt:lpstr>
      <vt:lpstr>注射用伊尼妥单抗</vt:lpstr>
      <vt:lpstr>目录</vt:lpstr>
      <vt:lpstr>药品基本信息</vt:lpstr>
      <vt:lpstr>PowerPoint 演示文稿</vt:lpstr>
      <vt:lpstr>安全性</vt:lpstr>
      <vt:lpstr>有效性</vt:lpstr>
      <vt:lpstr>指南推荐</vt:lpstr>
      <vt:lpstr>创新性</vt:lpstr>
      <vt:lpstr>伊尼妥单抗与曲妥珠单抗相比，Fab段相同，与HER2抗原结合活性与体外癌细胞增殖抑制活性相同； Fc段修饰与生产工艺优化，ADCC效应提升11%，免疫原性风险降低。</vt:lpstr>
      <vt:lpstr>公平性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注射用伊尼妥单抗</dc:title>
  <dc:creator>DELL</dc:creator>
  <cp:lastModifiedBy>Ashley.com@163.com</cp:lastModifiedBy>
  <cp:revision>11</cp:revision>
  <dcterms:created xsi:type="dcterms:W3CDTF">2022-06-14T03:29:00Z</dcterms:created>
  <dcterms:modified xsi:type="dcterms:W3CDTF">2022-07-13T09:23:14Z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6266D05B9830428E8C66E928654784A4</vt:lpwstr>
  </property>
  <property fmtid="{D5CDD505-2E9C-101B-9397-08002B2CF9AE}" pid="3" name="KSOProductBuildVer">
    <vt:lpwstr>2052-11.1.0.11830</vt:lpwstr>
  </property>
</Properties>
</file>