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5" r:id="rId9"/>
    <p:sldId id="266" r:id="rId10"/>
    <p:sldId id="29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4F5"/>
    <a:srgbClr val="E7E6E6"/>
    <a:srgbClr val="FFFFFF"/>
    <a:srgbClr val="889BFA"/>
    <a:srgbClr val="A4B2DE"/>
    <a:srgbClr val="7D92D0"/>
    <a:srgbClr val="D3DAEF"/>
    <a:srgbClr val="738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10"/>
    <p:restoredTop sz="94696"/>
  </p:normalViewPr>
  <p:slideViewPr>
    <p:cSldViewPr snapToGrid="0">
      <p:cViewPr varScale="1">
        <p:scale>
          <a:sx n="76" d="100"/>
          <a:sy n="76" d="100"/>
        </p:scale>
        <p:origin x="200" y="712"/>
      </p:cViewPr>
      <p:guideLst>
        <p:guide pos="3840"/>
        <p:guide orient="horz" pos="2160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20F2-B6E9-4374-9E20-41AFE9BA42E6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87919-E976-41A1-8687-A9F199986B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15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87919-E976-41A1-8687-A9F199986B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58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87919-E976-41A1-8687-A9F199986B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10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87919-E976-41A1-8687-A9F199986B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63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87919-E976-41A1-8687-A9F199986B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08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87919-E976-41A1-8687-A9F199986B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65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8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CAF7D-3A7E-0103-023D-B70BD110F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63DCE6-461B-17D9-59E4-DB2BC26E5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E82B4-44C0-0D59-5141-D9AF8725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34E31-3A83-B4DA-636A-CBB16043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15896E-BBD6-AA2A-DF31-03CE33C0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08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25F41-34FE-C91C-42AB-594D887F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CFEE87-4386-2635-68D8-6AC5E80B8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6E582D-6993-7D31-261F-52D2D1EC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38048A-0379-1662-70FC-12BF3AB1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30ED4B-6B8B-5C52-94A4-FC78E189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11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A272932-6C60-9112-1C8C-7CB6DE736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2070F8-D221-AC46-085B-F8AACC1C6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8CB77B-3886-DB5B-17F3-2C5755C2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BD8933-2DF2-9CB0-155D-415AE15C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7038C9-4116-CEF3-9EF8-3D5C9704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23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7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FE243-EF55-8424-9ADF-BBF0A1FD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56EE2-DFC3-093E-23E9-858DF061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3F780-E4CD-A97E-0DA5-3450BE73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14254-350F-952F-91D3-D0D4BC3E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B840A8-E315-7247-897C-F1CFE049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00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0F0E60-C3E4-0A71-DF62-7494D05C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698C3F-8AD8-4314-8E40-C19EDCB16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D2E85A-31BB-D063-595C-DF9C4E33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C62839-09AD-8D03-EF73-A4F67469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06401-FBA6-9B05-B47E-BAEED226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98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531CE-CD50-60BE-4B60-C9D2A633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5888FA-B63C-F3D0-8A62-A5AB3328C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E1F1DB-7AA0-E08F-C781-728A6E785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897D3C-80F4-51AA-44A5-A1E3C12D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5C6374-2FC8-4F6E-C772-5516F7B6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D47A81-EDD6-6533-115C-17EA6E44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07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5B97D4-BED7-B4E4-3B72-3CDC651F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D34691-C548-60F8-FD6B-82B2379D4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4852EF-14B1-FB26-2D2D-266E04FF3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838F36-C298-CD85-E8D4-4284E5163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EF86A71-7EBF-28D6-4058-255BA4C46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A2E56A-5804-F06F-026E-2F955668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77004B-E767-929D-700A-A9BEEFE1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A09220-F898-9B47-0248-19AD8A64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39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2D1FD7-670C-57E5-17B2-2F35680B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218A12-E82D-E703-0888-662A2748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A54816-2EF7-9619-478A-FEE71257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EEF4BF-8494-2131-8F5B-5F40EFF2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21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54B2FF-B47A-4215-5B94-5B00EA48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26D733-5D4C-FFBF-0AAE-942338BE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49831-187E-61D2-DD86-727A5BBD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648A9-DEB3-2E22-BED9-A4015737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9EC604-B3F7-847A-40B7-A6DCA25C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193D2F-F30D-E6FC-8324-F04721297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845D76-67B4-C849-5E05-41DB4129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9FE0C9-8BB2-48E3-CC15-CFF8526F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89241A-CC43-1138-3DEF-1B1BB7AC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61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C6C34-F02A-19B5-80DB-979E83DF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83871E-BF4A-9688-5A29-AF84BDE69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3F2C79-3281-4406-8F99-F77CE97B1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5D7527-7CBB-883C-E0A6-B11E1C55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CBD8-6479-4FF9-B285-F291874009EC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FBAB47-C551-EC77-0386-77AA25C8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476658-5183-EBE2-B8E3-BEC3E1B1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B48D-6655-483A-9334-2AC1B211B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6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9D01E4-8504-1864-91C0-BF123548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67FD50-FB7B-BD42-13E4-6E3E84AA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2CDC72-C878-B1A0-D457-3CBE90DEB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08DCBD8-6479-4FF9-B285-F291874009EC}" type="datetimeFigureOut">
              <a:rPr lang="zh-CN" altLang="en-US" smtClean="0"/>
              <a:pPr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7C8811-A3AD-8AA9-978E-ECB596E3A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14F85-D9C6-0722-C19A-9B405AF09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865B48D-6655-483A-9334-2AC1B211BD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50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35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BB9E8C7-04A0-B6F0-3691-7BCF51ED08CD}"/>
              </a:ext>
            </a:extLst>
          </p:cNvPr>
          <p:cNvSpPr/>
          <p:nvPr/>
        </p:nvSpPr>
        <p:spPr>
          <a:xfrm>
            <a:off x="3892603" y="796471"/>
            <a:ext cx="4406793" cy="4896104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4F245E-6F6B-FC0A-1D8E-F4354718E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57" y="3860801"/>
            <a:ext cx="8539843" cy="73938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蛭蛇通络胶囊</a:t>
            </a:r>
            <a:endParaRPr lang="en-US" altLang="zh-CN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7B8A7E-4FEE-5EDE-60CE-3A3A1F0EC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11" y="1696665"/>
            <a:ext cx="2789326" cy="1745035"/>
          </a:xfrm>
          <a:prstGeom prst="rect">
            <a:avLst/>
          </a:prstGeom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D342D2E5-4518-7347-ABC4-049BA3D8DA04}"/>
              </a:ext>
            </a:extLst>
          </p:cNvPr>
          <p:cNvSpPr/>
          <p:nvPr/>
        </p:nvSpPr>
        <p:spPr>
          <a:xfrm>
            <a:off x="4924024" y="5015964"/>
            <a:ext cx="2349500" cy="451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陕西健民制药有限公司</a:t>
            </a:r>
          </a:p>
        </p:txBody>
      </p:sp>
    </p:spTree>
    <p:extLst>
      <p:ext uri="{BB962C8B-B14F-4D97-AF65-F5344CB8AC3E}">
        <p14:creationId xmlns:p14="http://schemas.microsoft.com/office/powerpoint/2010/main" val="313160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8E31C2-51A5-340E-08F6-7153040E0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436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8631130" y="1293734"/>
            <a:ext cx="1442548" cy="1401895"/>
            <a:chOff x="4351688" y="2584757"/>
            <a:chExt cx="1761617" cy="1762254"/>
          </a:xfrm>
          <a:effectLst/>
        </p:grpSpPr>
        <p:sp>
          <p:nvSpPr>
            <p:cNvPr id="33" name="椭圆 32"/>
            <p:cNvSpPr/>
            <p:nvPr/>
          </p:nvSpPr>
          <p:spPr>
            <a:xfrm>
              <a:off x="4351688" y="2584757"/>
              <a:ext cx="1761617" cy="176225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98499" y="2731941"/>
              <a:ext cx="1468994" cy="1469523"/>
            </a:xfrm>
            <a:prstGeom prst="ellipse">
              <a:avLst/>
            </a:prstGeom>
            <a:solidFill>
              <a:srgbClr val="1A6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7906435" y="2372202"/>
            <a:ext cx="371350" cy="371350"/>
          </a:xfrm>
          <a:prstGeom prst="ellipse">
            <a:avLst/>
          </a:prstGeom>
          <a:solidFill>
            <a:srgbClr val="1A6793"/>
          </a:solidFill>
          <a:ln>
            <a:noFill/>
          </a:ln>
          <a:effectLst>
            <a:outerShdw blurRad="1905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0439987" y="1308379"/>
            <a:ext cx="221506" cy="221506"/>
          </a:xfrm>
          <a:prstGeom prst="ellipse">
            <a:avLst/>
          </a:prstGeom>
          <a:solidFill>
            <a:srgbClr val="1A6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543018" y="852226"/>
            <a:ext cx="221506" cy="221506"/>
          </a:xfrm>
          <a:prstGeom prst="ellipse">
            <a:avLst/>
          </a:prstGeom>
          <a:solidFill>
            <a:srgbClr val="E5B73F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219076" y="2372202"/>
            <a:ext cx="304627" cy="304627"/>
          </a:xfrm>
          <a:prstGeom prst="ellipse">
            <a:avLst/>
          </a:prstGeom>
          <a:solidFill>
            <a:srgbClr val="E5B73F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ea typeface="字魂105号-简雅黑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521333-820D-DC75-754E-4B07939EB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r="27208" b="34990"/>
          <a:stretch/>
        </p:blipFill>
        <p:spPr>
          <a:xfrm>
            <a:off x="8896657" y="1558711"/>
            <a:ext cx="911494" cy="82256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130271F-5BAD-75B1-CA50-2188A76DA48D}"/>
              </a:ext>
            </a:extLst>
          </p:cNvPr>
          <p:cNvSpPr/>
          <p:nvPr/>
        </p:nvSpPr>
        <p:spPr>
          <a:xfrm>
            <a:off x="7498588" y="4238591"/>
            <a:ext cx="30059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THANKS</a:t>
            </a:r>
          </a:p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谢 谢</a:t>
            </a:r>
            <a:endParaRPr lang="en-US" altLang="zh-CN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E5E065-4C97-D642-2E9A-A41D146467B9}"/>
              </a:ext>
            </a:extLst>
          </p:cNvPr>
          <p:cNvSpPr txBox="1"/>
          <p:nvPr/>
        </p:nvSpPr>
        <p:spPr>
          <a:xfrm>
            <a:off x="8305983" y="2689105"/>
            <a:ext cx="216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用心制药  健康于民</a:t>
            </a:r>
          </a:p>
        </p:txBody>
      </p:sp>
    </p:spTree>
    <p:extLst>
      <p:ext uri="{BB962C8B-B14F-4D97-AF65-F5344CB8AC3E}">
        <p14:creationId xmlns:p14="http://schemas.microsoft.com/office/powerpoint/2010/main" val="22048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44" grpId="0" animBg="1"/>
          <p:bldP spid="48" grpId="0" animBg="1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44" grpId="0" animBg="1"/>
          <p:bldP spid="48" grpId="0" animBg="1"/>
          <p:bldP spid="4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50CF655-DC2D-A342-87AA-9B1E25910D3D}"/>
              </a:ext>
            </a:extLst>
          </p:cNvPr>
          <p:cNvSpPr/>
          <p:nvPr/>
        </p:nvSpPr>
        <p:spPr>
          <a:xfrm>
            <a:off x="4079912" y="1736497"/>
            <a:ext cx="2520000" cy="900000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B75782-FA16-8A91-006E-0A6BEE9BF9AD}"/>
              </a:ext>
            </a:extLst>
          </p:cNvPr>
          <p:cNvSpPr/>
          <p:nvPr/>
        </p:nvSpPr>
        <p:spPr>
          <a:xfrm>
            <a:off x="4079912" y="3230448"/>
            <a:ext cx="2520000" cy="900000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DBCA9B-0F5B-9976-7C43-37C14A079752}"/>
              </a:ext>
            </a:extLst>
          </p:cNvPr>
          <p:cNvSpPr/>
          <p:nvPr/>
        </p:nvSpPr>
        <p:spPr>
          <a:xfrm>
            <a:off x="4079912" y="4737240"/>
            <a:ext cx="2520000" cy="900000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97B3190-FB60-03D5-14C3-A34A5616FE98}"/>
              </a:ext>
            </a:extLst>
          </p:cNvPr>
          <p:cNvSpPr/>
          <p:nvPr/>
        </p:nvSpPr>
        <p:spPr>
          <a:xfrm>
            <a:off x="8038371" y="1710814"/>
            <a:ext cx="2520000" cy="900000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 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8CFEA9D-805F-1698-C18B-E8E22C86A861}"/>
              </a:ext>
            </a:extLst>
          </p:cNvPr>
          <p:cNvSpPr/>
          <p:nvPr/>
        </p:nvSpPr>
        <p:spPr>
          <a:xfrm>
            <a:off x="8044889" y="3230448"/>
            <a:ext cx="2520000" cy="900000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创新性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CAF7E09-3C63-1833-F6DF-2AD93C4EE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4" y="3986125"/>
            <a:ext cx="2401218" cy="1502230"/>
          </a:xfrm>
          <a:prstGeom prst="rect">
            <a:avLst/>
          </a:prstGeom>
        </p:spPr>
      </p:pic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C8551312-DFEC-2F48-BDCC-35B0D23FBF51}"/>
              </a:ext>
            </a:extLst>
          </p:cNvPr>
          <p:cNvSpPr/>
          <p:nvPr/>
        </p:nvSpPr>
        <p:spPr>
          <a:xfrm rot="5400000">
            <a:off x="750651" y="644677"/>
            <a:ext cx="1241169" cy="2742472"/>
          </a:xfrm>
          <a:prstGeom prst="round2SameRect">
            <a:avLst>
              <a:gd name="adj1" fmla="val 50000"/>
              <a:gd name="adj2" fmla="val 0"/>
            </a:avLst>
          </a:pr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 录</a:t>
            </a:r>
            <a:endParaRPr kumimoji="1"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dirty="0"/>
              <a:t>  </a:t>
            </a:r>
            <a:r>
              <a:rPr kumimoji="1" lang="en-US" altLang="zh-CN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60640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9435158-8A21-BA51-E697-36401042490C}"/>
              </a:ext>
            </a:extLst>
          </p:cNvPr>
          <p:cNvSpPr/>
          <p:nvPr/>
        </p:nvSpPr>
        <p:spPr>
          <a:xfrm>
            <a:off x="0" y="925286"/>
            <a:ext cx="12191999" cy="52976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A71716-5D26-42B0-D633-B33AE0443BA6}"/>
              </a:ext>
            </a:extLst>
          </p:cNvPr>
          <p:cNvSpPr/>
          <p:nvPr/>
        </p:nvSpPr>
        <p:spPr>
          <a:xfrm>
            <a:off x="1" y="1054100"/>
            <a:ext cx="12191999" cy="5041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98FB97-1886-4636-2F2D-8E9686A4BA24}"/>
              </a:ext>
            </a:extLst>
          </p:cNvPr>
          <p:cNvSpPr txBox="1"/>
          <p:nvPr/>
        </p:nvSpPr>
        <p:spPr>
          <a:xfrm>
            <a:off x="1770456" y="1490270"/>
            <a:ext cx="248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41B9DE-0678-9B98-7806-4690DDCAD013}"/>
              </a:ext>
            </a:extLst>
          </p:cNvPr>
          <p:cNvSpPr txBox="1"/>
          <p:nvPr/>
        </p:nvSpPr>
        <p:spPr>
          <a:xfrm>
            <a:off x="6791353" y="2354166"/>
            <a:ext cx="5400647" cy="307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注册规格：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每粒装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0.5g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中国大陆首次上市时间：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目前大陆地区上市情况：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OTC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参照药品：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复方苁蓉益智胶囊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A0CD92-1F73-EA90-6C00-FF419B9EE84E}"/>
              </a:ext>
            </a:extLst>
          </p:cNvPr>
          <p:cNvSpPr txBox="1"/>
          <p:nvPr/>
        </p:nvSpPr>
        <p:spPr>
          <a:xfrm>
            <a:off x="822354" y="2384688"/>
            <a:ext cx="51466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18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通用名：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蛭蛇通络胶囊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功能主治：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益气活血，息风通络。用于中风病中经络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轻中度脑梗塞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恢复期气虚血瘀证。症见半身不遂，偏身麻木，口舌歪斜，舌强言蹇，自汗、气短乏力，脉沉细涩或弦。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原医保支付范围：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限中风病中经络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轻中度脑梗塞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恢复期气虚血瘀证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同侧圆角矩形 12">
            <a:extLst>
              <a:ext uri="{FF2B5EF4-FFF2-40B4-BE49-F238E27FC236}">
                <a16:creationId xmlns:a16="http://schemas.microsoft.com/office/drawing/2014/main" id="{59FBC52C-9829-6249-8EE3-6A1FF81B786E}"/>
              </a:ext>
            </a:extLst>
          </p:cNvPr>
          <p:cNvSpPr/>
          <p:nvPr/>
        </p:nvSpPr>
        <p:spPr>
          <a:xfrm>
            <a:off x="843763" y="0"/>
            <a:ext cx="936000" cy="1484097"/>
          </a:xfrm>
          <a:prstGeom prst="round2SameRect">
            <a:avLst>
              <a:gd name="adj1" fmla="val 0"/>
              <a:gd name="adj2" fmla="val 50000"/>
            </a:avLst>
          </a:pr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6800" bIns="46800" rtlCol="0" anchor="b" anchorCtr="1"/>
          <a:lstStyle/>
          <a:p>
            <a:pPr algn="ctr"/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514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1A71716-5D26-42B0-D633-B33AE0443BA6}"/>
              </a:ext>
            </a:extLst>
          </p:cNvPr>
          <p:cNvSpPr/>
          <p:nvPr/>
        </p:nvSpPr>
        <p:spPr>
          <a:xfrm>
            <a:off x="176893" y="0"/>
            <a:ext cx="118382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AB442D-9098-20C4-350C-33671A181D2E}"/>
              </a:ext>
            </a:extLst>
          </p:cNvPr>
          <p:cNvSpPr txBox="1"/>
          <p:nvPr/>
        </p:nvSpPr>
        <p:spPr>
          <a:xfrm>
            <a:off x="2343485" y="834625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98FB97-1886-4636-2F2D-8E9686A4BA24}"/>
              </a:ext>
            </a:extLst>
          </p:cNvPr>
          <p:cNvSpPr txBox="1"/>
          <p:nvPr/>
        </p:nvSpPr>
        <p:spPr>
          <a:xfrm>
            <a:off x="1894238" y="572302"/>
            <a:ext cx="259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45724E-48D3-5D70-9265-5183C095572A}"/>
              </a:ext>
            </a:extLst>
          </p:cNvPr>
          <p:cNvSpPr txBox="1"/>
          <p:nvPr/>
        </p:nvSpPr>
        <p:spPr>
          <a:xfrm>
            <a:off x="752085" y="611485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752D1B-F2A2-70EA-E8F6-45F4D5796A6D}"/>
              </a:ext>
            </a:extLst>
          </p:cNvPr>
          <p:cNvSpPr txBox="1"/>
          <p:nvPr/>
        </p:nvSpPr>
        <p:spPr>
          <a:xfrm>
            <a:off x="2064720" y="1476926"/>
            <a:ext cx="9299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新增适应症</a:t>
            </a:r>
            <a:endParaRPr lang="en-US" altLang="zh-CN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27C56AC-9CE5-49F2-A7DF-97A56DC7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00" y="1311530"/>
            <a:ext cx="946066" cy="1029054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AC2B255-8B81-1A12-7242-0BF5FDE18A07}"/>
              </a:ext>
            </a:extLst>
          </p:cNvPr>
          <p:cNvCxnSpPr>
            <a:cxnSpLocks/>
          </p:cNvCxnSpPr>
          <p:nvPr/>
        </p:nvCxnSpPr>
        <p:spPr>
          <a:xfrm>
            <a:off x="2130936" y="1941634"/>
            <a:ext cx="14825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B945F22C-A2C1-CE4A-1A87-8BC8CC207064}"/>
              </a:ext>
            </a:extLst>
          </p:cNvPr>
          <p:cNvSpPr txBox="1"/>
          <p:nvPr/>
        </p:nvSpPr>
        <p:spPr>
          <a:xfrm>
            <a:off x="2171390" y="2096134"/>
            <a:ext cx="381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缺血性痴呆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AED0326-1BCA-1F40-BA63-88B0CD6C17EE}"/>
              </a:ext>
            </a:extLst>
          </p:cNvPr>
          <p:cNvGrpSpPr/>
          <p:nvPr/>
        </p:nvGrpSpPr>
        <p:grpSpPr>
          <a:xfrm>
            <a:off x="1173000" y="4911125"/>
            <a:ext cx="4816017" cy="1092592"/>
            <a:chOff x="813751" y="2793012"/>
            <a:chExt cx="4816017" cy="109259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726DA34-022B-E628-CBC2-9473D925961F}"/>
                </a:ext>
              </a:extLst>
            </p:cNvPr>
            <p:cNvSpPr txBox="1"/>
            <p:nvPr/>
          </p:nvSpPr>
          <p:spPr>
            <a:xfrm>
              <a:off x="1710020" y="2943854"/>
              <a:ext cx="17951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用法用量</a:t>
              </a:r>
              <a:endParaRPr lang="en-US" altLang="zh-CN" dirty="0">
                <a:solidFill>
                  <a:schemeClr val="accent1"/>
                </a:solidFill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CED5A3F-B6F6-B232-570B-CC0C54873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751" y="2793012"/>
              <a:ext cx="946066" cy="1029054"/>
            </a:xfrm>
            <a:prstGeom prst="rect">
              <a:avLst/>
            </a:prstGeom>
          </p:spPr>
        </p:pic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6D3E228-37A7-CACC-AE71-D5BFB65ACBDA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45" y="3374741"/>
              <a:ext cx="129352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7DE6936-46B4-ABA3-E6C0-18F0504572CF}"/>
                </a:ext>
              </a:extLst>
            </p:cNvPr>
            <p:cNvSpPr txBox="1"/>
            <p:nvPr/>
          </p:nvSpPr>
          <p:spPr>
            <a:xfrm>
              <a:off x="1710020" y="3516272"/>
              <a:ext cx="3919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口服。一次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粒，一日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次，疗程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943CDF3-A8B7-834A-A4DC-D5AE37815EFF}"/>
              </a:ext>
            </a:extLst>
          </p:cNvPr>
          <p:cNvGrpSpPr/>
          <p:nvPr/>
        </p:nvGrpSpPr>
        <p:grpSpPr>
          <a:xfrm>
            <a:off x="1173000" y="2664602"/>
            <a:ext cx="10178993" cy="2440529"/>
            <a:chOff x="830179" y="4155148"/>
            <a:chExt cx="10178993" cy="244052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6802091-6C1E-CB44-FD4F-A61A912B4DC1}"/>
                </a:ext>
              </a:extLst>
            </p:cNvPr>
            <p:cNvSpPr txBox="1"/>
            <p:nvPr/>
          </p:nvSpPr>
          <p:spPr>
            <a:xfrm>
              <a:off x="1709566" y="4841351"/>
              <a:ext cx="92996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血管性痴呆是由脑血管疾病所引起的以记忆、认知缺损为主，兼或伴有语言、运动、视觉空间、人格及逻辑推理等方面异常的认知功能障碍综合征，约占老年期痴呆患者的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16%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，流行病学研究表明我国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VD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患病率约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1.1% -3%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。近年来我国脑卒中发病率正以每年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8.7%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快速上升，其中超过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1/3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岁以上脑卒中患者可在发病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个月内可进一步发展为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，且发病人数仍在逐年上升。</a:t>
              </a:r>
              <a:r>
                <a:rPr lang="en-US" altLang="zh-CN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[1]</a:t>
              </a:r>
              <a:endParaRPr lang="zh-CN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5878EC9-A569-D8EB-98EB-11239205A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179" y="4155148"/>
              <a:ext cx="946066" cy="1029054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EDDB214-6223-CBF6-5B5B-DD42EE3B13B1}"/>
                </a:ext>
              </a:extLst>
            </p:cNvPr>
            <p:cNvSpPr txBox="1"/>
            <p:nvPr/>
          </p:nvSpPr>
          <p:spPr>
            <a:xfrm>
              <a:off x="1729888" y="4303071"/>
              <a:ext cx="22296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疾病基本情况</a:t>
              </a:r>
              <a:endParaRPr lang="en-US" altLang="zh-CN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66E02BF-6C1B-0C35-0718-52E8CCBB5195}"/>
                </a:ext>
              </a:extLst>
            </p:cNvPr>
            <p:cNvCxnSpPr>
              <a:cxnSpLocks/>
            </p:cNvCxnSpPr>
            <p:nvPr/>
          </p:nvCxnSpPr>
          <p:spPr>
            <a:xfrm>
              <a:off x="1842468" y="4733958"/>
              <a:ext cx="166273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9B3B3EE-5E21-5F15-1B3A-E67A986E1B89}"/>
              </a:ext>
            </a:extLst>
          </p:cNvPr>
          <p:cNvSpPr txBox="1"/>
          <p:nvPr/>
        </p:nvSpPr>
        <p:spPr>
          <a:xfrm>
            <a:off x="4807131" y="6459412"/>
            <a:ext cx="65571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[1]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刘海燕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赵超蓉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血管性痴呆的中西医研究进展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[J]. 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现代中西医结合杂志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,2021,30(3):334-338.</a:t>
            </a:r>
            <a:endParaRPr lang="zh-CN" altLang="en-US" sz="1200" dirty="0"/>
          </a:p>
        </p:txBody>
      </p:sp>
      <p:sp>
        <p:nvSpPr>
          <p:cNvPr id="26" name="同侧圆角矩形 25">
            <a:extLst>
              <a:ext uri="{FF2B5EF4-FFF2-40B4-BE49-F238E27FC236}">
                <a16:creationId xmlns:a16="http://schemas.microsoft.com/office/drawing/2014/main" id="{ED594B23-53F4-B343-BAFE-425D4E3A26AA}"/>
              </a:ext>
            </a:extLst>
          </p:cNvPr>
          <p:cNvSpPr/>
          <p:nvPr/>
        </p:nvSpPr>
        <p:spPr>
          <a:xfrm rot="16200000">
            <a:off x="443653" y="-8993"/>
            <a:ext cx="789134" cy="1676441"/>
          </a:xfrm>
          <a:prstGeom prst="round2SameRect">
            <a:avLst>
              <a:gd name="adj1" fmla="val 0"/>
              <a:gd name="adj2" fmla="val 50000"/>
            </a:avLst>
          </a:pr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tIns="46800" rtlCol="0" anchor="ctr" anchorCtr="1"/>
          <a:lstStyle/>
          <a:p>
            <a:pPr marL="14288" indent="519113" algn="ctr"/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0025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3CFB8E9-7A4C-7F40-AB24-491232077901}"/>
              </a:ext>
            </a:extLst>
          </p:cNvPr>
          <p:cNvSpPr/>
          <p:nvPr/>
        </p:nvSpPr>
        <p:spPr>
          <a:xfrm>
            <a:off x="0" y="925286"/>
            <a:ext cx="12191999" cy="52976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A71716-5D26-42B0-D633-B33AE0443BA6}"/>
              </a:ext>
            </a:extLst>
          </p:cNvPr>
          <p:cNvSpPr/>
          <p:nvPr/>
        </p:nvSpPr>
        <p:spPr>
          <a:xfrm>
            <a:off x="-1" y="1088570"/>
            <a:ext cx="12191999" cy="49929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p"/>
            </a:pP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98FB97-1886-4636-2F2D-8E9686A4BA24}"/>
              </a:ext>
            </a:extLst>
          </p:cNvPr>
          <p:cNvSpPr txBox="1"/>
          <p:nvPr/>
        </p:nvSpPr>
        <p:spPr>
          <a:xfrm>
            <a:off x="799911" y="1647849"/>
            <a:ext cx="259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396615-B8E1-4487-340D-38B2CF523F20}"/>
              </a:ext>
            </a:extLst>
          </p:cNvPr>
          <p:cNvSpPr txBox="1"/>
          <p:nvPr/>
        </p:nvSpPr>
        <p:spPr>
          <a:xfrm>
            <a:off x="2399867" y="1696873"/>
            <a:ext cx="895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说明书不良反应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在使用过程中可能会出现恶心、呕吐、胃不适、腹痛、腹胀、皮疹、瘙痒、头晕等症状。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6F372A-B6EC-6C42-EE90-2EDF7CABE267}"/>
              </a:ext>
            </a:extLst>
          </p:cNvPr>
          <p:cNvSpPr txBox="1"/>
          <p:nvPr/>
        </p:nvSpPr>
        <p:spPr>
          <a:xfrm>
            <a:off x="2279697" y="3540687"/>
            <a:ext cx="9072516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期系统研究证实蛭蛇通络胶囊联合基础用药对患者肝肾功、血常规及实验室指标均无不良影响。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D87804-B7D3-F471-05ED-19C22E86017E}"/>
              </a:ext>
            </a:extLst>
          </p:cNvPr>
          <p:cNvSpPr txBox="1"/>
          <p:nvPr/>
        </p:nvSpPr>
        <p:spPr>
          <a:xfrm>
            <a:off x="2279697" y="2978742"/>
            <a:ext cx="834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上市前通过急毒、长毒试验，证实蛭蛇通络胶囊安全无明显毒副作用。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D9D0C1-E86D-FE5B-BC9C-9DEAB48E6EF7}"/>
              </a:ext>
            </a:extLst>
          </p:cNvPr>
          <p:cNvSpPr txBox="1"/>
          <p:nvPr/>
        </p:nvSpPr>
        <p:spPr>
          <a:xfrm>
            <a:off x="2279697" y="4556090"/>
            <a:ext cx="9072516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期系统研究及大量临床应用均证实，蛭蛇通络胶囊安全可靠，与降糖、降压、降脂、抗凝药物合用无毒副作用发生。</a:t>
            </a:r>
          </a:p>
        </p:txBody>
      </p:sp>
      <p:sp>
        <p:nvSpPr>
          <p:cNvPr id="14" name="同侧圆角矩形 13">
            <a:extLst>
              <a:ext uri="{FF2B5EF4-FFF2-40B4-BE49-F238E27FC236}">
                <a16:creationId xmlns:a16="http://schemas.microsoft.com/office/drawing/2014/main" id="{C8629F00-A71B-FE43-B1EC-D74253686500}"/>
              </a:ext>
            </a:extLst>
          </p:cNvPr>
          <p:cNvSpPr/>
          <p:nvPr/>
        </p:nvSpPr>
        <p:spPr>
          <a:xfrm>
            <a:off x="843763" y="0"/>
            <a:ext cx="936000" cy="1484097"/>
          </a:xfrm>
          <a:prstGeom prst="round2SameRect">
            <a:avLst>
              <a:gd name="adj1" fmla="val 0"/>
              <a:gd name="adj2" fmla="val 50000"/>
            </a:avLst>
          </a:pr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6800" bIns="46800" rtlCol="0" anchor="b" anchorCtr="1"/>
          <a:lstStyle/>
          <a:p>
            <a:pPr algn="ctr"/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69790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2753179-8943-8A49-9657-67B21EEE3CB4}"/>
              </a:ext>
            </a:extLst>
          </p:cNvPr>
          <p:cNvSpPr/>
          <p:nvPr/>
        </p:nvSpPr>
        <p:spPr>
          <a:xfrm>
            <a:off x="0" y="925286"/>
            <a:ext cx="12191999" cy="52976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A71716-5D26-42B0-D633-B33AE0443BA6}"/>
              </a:ext>
            </a:extLst>
          </p:cNvPr>
          <p:cNvSpPr/>
          <p:nvPr/>
        </p:nvSpPr>
        <p:spPr>
          <a:xfrm>
            <a:off x="1" y="1071449"/>
            <a:ext cx="12191999" cy="50100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98FB97-1886-4636-2F2D-8E9686A4BA24}"/>
              </a:ext>
            </a:extLst>
          </p:cNvPr>
          <p:cNvSpPr txBox="1"/>
          <p:nvPr/>
        </p:nvSpPr>
        <p:spPr>
          <a:xfrm>
            <a:off x="799911" y="1647849"/>
            <a:ext cx="133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DDC92B-9DE3-A090-12CE-099589CAD519}"/>
              </a:ext>
            </a:extLst>
          </p:cNvPr>
          <p:cNvSpPr txBox="1"/>
          <p:nvPr/>
        </p:nvSpPr>
        <p:spPr>
          <a:xfrm>
            <a:off x="2399867" y="3276635"/>
            <a:ext cx="8952346" cy="260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自产品上市，我司对蛭蛇通络胶囊不良反应持续监测，监测结果均为一般不良反应。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月，从国家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监测系统共收集到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条信息，不良反应以胃肠不适为主，均为一过性，对原患疾病无影响。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月销售额，以人均一疗程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周计算使用人次，推算不良反应发生率为万分之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1.89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BC3282-7271-9F55-5CF5-5E46BF704887}"/>
              </a:ext>
            </a:extLst>
          </p:cNvPr>
          <p:cNvSpPr txBox="1"/>
          <p:nvPr/>
        </p:nvSpPr>
        <p:spPr>
          <a:xfrm>
            <a:off x="2399867" y="2796493"/>
            <a:ext cx="271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ADR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监测情况</a:t>
            </a:r>
          </a:p>
        </p:txBody>
      </p:sp>
      <p:sp>
        <p:nvSpPr>
          <p:cNvPr id="12" name="同侧圆角矩形 11">
            <a:extLst>
              <a:ext uri="{FF2B5EF4-FFF2-40B4-BE49-F238E27FC236}">
                <a16:creationId xmlns:a16="http://schemas.microsoft.com/office/drawing/2014/main" id="{036ACD17-82D2-3840-8103-FF5DB2D86508}"/>
              </a:ext>
            </a:extLst>
          </p:cNvPr>
          <p:cNvSpPr/>
          <p:nvPr/>
        </p:nvSpPr>
        <p:spPr>
          <a:xfrm>
            <a:off x="843763" y="0"/>
            <a:ext cx="936000" cy="1484097"/>
          </a:xfrm>
          <a:prstGeom prst="round2SameRect">
            <a:avLst>
              <a:gd name="adj1" fmla="val 0"/>
              <a:gd name="adj2" fmla="val 50000"/>
            </a:avLst>
          </a:pr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6800" bIns="46800" rtlCol="0" anchor="b" anchorCtr="1"/>
          <a:lstStyle/>
          <a:p>
            <a:pPr algn="ctr"/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6CE835-ACC4-8D43-A8F5-55FD33D685CA}"/>
              </a:ext>
            </a:extLst>
          </p:cNvPr>
          <p:cNvSpPr txBox="1"/>
          <p:nvPr/>
        </p:nvSpPr>
        <p:spPr>
          <a:xfrm>
            <a:off x="2399867" y="1696873"/>
            <a:ext cx="895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说明书不良反应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在使用过程中可能会出现恶心、呕吐、胃不适、腹痛、腹胀、皮疹、瘙痒、头晕等症状。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4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9D88B753-9901-744F-8B52-6366E854AF83}"/>
              </a:ext>
            </a:extLst>
          </p:cNvPr>
          <p:cNvSpPr/>
          <p:nvPr/>
        </p:nvSpPr>
        <p:spPr>
          <a:xfrm>
            <a:off x="0" y="925286"/>
            <a:ext cx="12191999" cy="53013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A71716-5D26-42B0-D633-B33AE0443BA6}"/>
              </a:ext>
            </a:extLst>
          </p:cNvPr>
          <p:cNvSpPr/>
          <p:nvPr/>
        </p:nvSpPr>
        <p:spPr>
          <a:xfrm>
            <a:off x="1" y="1055735"/>
            <a:ext cx="12191999" cy="50257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98FB97-1886-4636-2F2D-8E9686A4BA24}"/>
              </a:ext>
            </a:extLst>
          </p:cNvPr>
          <p:cNvSpPr txBox="1"/>
          <p:nvPr/>
        </p:nvSpPr>
        <p:spPr>
          <a:xfrm>
            <a:off x="795487" y="1661192"/>
            <a:ext cx="144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396615-B8E1-4487-340D-38B2CF523F20}"/>
              </a:ext>
            </a:extLst>
          </p:cNvPr>
          <p:cNvSpPr txBox="1"/>
          <p:nvPr/>
        </p:nvSpPr>
        <p:spPr>
          <a:xfrm>
            <a:off x="3238269" y="1297137"/>
            <a:ext cx="722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蛭蛇通络胶囊治疗血管性痴呆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RCT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DDC92B-9DE3-A090-12CE-099589CAD519}"/>
              </a:ext>
            </a:extLst>
          </p:cNvPr>
          <p:cNvSpPr txBox="1"/>
          <p:nvPr/>
        </p:nvSpPr>
        <p:spPr>
          <a:xfrm>
            <a:off x="3040972" y="2061698"/>
            <a:ext cx="8307265" cy="3765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纳入人群：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血管性痴呆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例，随机分为试验组和对照组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用药方法：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对照组给予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的吡拉西坦片进行治疗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/d,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连续治疗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试验组采用蛭蛇通络胶囊进行治疗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,0.5g/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/d,30d/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疗程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研究结果：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试验组有效提高血管性痴呆患者临床治疗效果，总有效率达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优于对照组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82%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试验组有效改善患者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MMSE(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简易精神状态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评分，评分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25.99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优于对照组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21.02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试验组有效改善患者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（日常生活能力）评分，评分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56.43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优于对照组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48.25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7644460-E31E-5789-A948-7135C6B91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34" y="2061698"/>
            <a:ext cx="675133" cy="79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993B33-672F-8167-E21E-0BB215DFF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26" y="3142590"/>
            <a:ext cx="729845" cy="67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26C51E-2571-44D8-F63B-8FF45292F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232" y="4354964"/>
            <a:ext cx="764739" cy="77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同侧圆角矩形 13">
            <a:extLst>
              <a:ext uri="{FF2B5EF4-FFF2-40B4-BE49-F238E27FC236}">
                <a16:creationId xmlns:a16="http://schemas.microsoft.com/office/drawing/2014/main" id="{A7CEE281-EEAC-CF4B-87BD-6E5A9D9EBC35}"/>
              </a:ext>
            </a:extLst>
          </p:cNvPr>
          <p:cNvSpPr/>
          <p:nvPr/>
        </p:nvSpPr>
        <p:spPr>
          <a:xfrm>
            <a:off x="843763" y="0"/>
            <a:ext cx="936000" cy="1484097"/>
          </a:xfrm>
          <a:prstGeom prst="round2SameRect">
            <a:avLst>
              <a:gd name="adj1" fmla="val 0"/>
              <a:gd name="adj2" fmla="val 50000"/>
            </a:avLst>
          </a:pr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6800" bIns="46800" rtlCol="0" anchor="b" anchorCtr="1"/>
          <a:lstStyle/>
          <a:p>
            <a:pPr algn="ctr"/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FEE3A2-2494-7549-BAE1-F0C3ECD63277}"/>
              </a:ext>
            </a:extLst>
          </p:cNvPr>
          <p:cNvSpPr txBox="1"/>
          <p:nvPr/>
        </p:nvSpPr>
        <p:spPr>
          <a:xfrm>
            <a:off x="3014845" y="6423167"/>
            <a:ext cx="8337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么红英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王照平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李伟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谷小芳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周美妍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蛭蛇通络胶囊治疗血管性痴呆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(VD)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的临床疗效分析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[J].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生物技术世界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,2016,(03):202.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28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7EC4360E-FCA6-1B48-88FB-20D5552A919D}"/>
              </a:ext>
            </a:extLst>
          </p:cNvPr>
          <p:cNvSpPr/>
          <p:nvPr/>
        </p:nvSpPr>
        <p:spPr>
          <a:xfrm>
            <a:off x="0" y="925286"/>
            <a:ext cx="12191999" cy="53013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A71716-5D26-42B0-D633-B33AE0443BA6}"/>
              </a:ext>
            </a:extLst>
          </p:cNvPr>
          <p:cNvSpPr/>
          <p:nvPr/>
        </p:nvSpPr>
        <p:spPr>
          <a:xfrm>
            <a:off x="0" y="1030515"/>
            <a:ext cx="12192000" cy="50945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548E3E3-6EDA-A048-BC31-6B88316E83A2}"/>
              </a:ext>
            </a:extLst>
          </p:cNvPr>
          <p:cNvGrpSpPr/>
          <p:nvPr/>
        </p:nvGrpSpPr>
        <p:grpSpPr>
          <a:xfrm>
            <a:off x="2259943" y="1615192"/>
            <a:ext cx="9092271" cy="1497654"/>
            <a:chOff x="1708390" y="1245973"/>
            <a:chExt cx="9092271" cy="149765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24202C-3EEF-CB29-E532-4DF2D53A8D1A}"/>
                </a:ext>
              </a:extLst>
            </p:cNvPr>
            <p:cNvSpPr txBox="1"/>
            <p:nvPr/>
          </p:nvSpPr>
          <p:spPr>
            <a:xfrm>
              <a:off x="1708390" y="1354131"/>
              <a:ext cx="1248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荣获证书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6F41CA5-BDA2-6052-8A42-B03BEA59309D}"/>
                </a:ext>
              </a:extLst>
            </p:cNvPr>
            <p:cNvSpPr txBox="1"/>
            <p:nvPr/>
          </p:nvSpPr>
          <p:spPr>
            <a:xfrm>
              <a:off x="3001889" y="1245973"/>
              <a:ext cx="7798772" cy="149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 国家发明专利证书</a:t>
              </a:r>
            </a:p>
            <a:p>
              <a:pPr lvl="0">
                <a:lnSpc>
                  <a:spcPct val="130000"/>
                </a:lnSpc>
              </a:pP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 国家重点新产品证书</a:t>
              </a:r>
              <a:endPara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30000"/>
                </a:lnSpc>
              </a:pP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 陕西省科学技术奖证书</a:t>
              </a:r>
              <a:endPara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3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 中国中医药研究促进会科技进步奖一等奖</a:t>
              </a:r>
              <a:endPara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3D19F56-584D-FCEC-9147-7721691076AF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2956917" y="1554186"/>
              <a:ext cx="115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F17F8E9-E99B-0B37-D518-85BA847DF31E}"/>
                </a:ext>
              </a:extLst>
            </p:cNvPr>
            <p:cNvCxnSpPr>
              <a:cxnSpLocks/>
            </p:cNvCxnSpPr>
            <p:nvPr/>
          </p:nvCxnSpPr>
          <p:spPr>
            <a:xfrm>
              <a:off x="2918832" y="1357845"/>
              <a:ext cx="0" cy="12656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966263-416F-0D43-9413-1ABEE71CD788}"/>
              </a:ext>
            </a:extLst>
          </p:cNvPr>
          <p:cNvGrpSpPr/>
          <p:nvPr/>
        </p:nvGrpSpPr>
        <p:grpSpPr>
          <a:xfrm>
            <a:off x="2214957" y="3215691"/>
            <a:ext cx="9137257" cy="1137556"/>
            <a:chOff x="1663417" y="3037223"/>
            <a:chExt cx="9137257" cy="113755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133A8C3-DF92-7554-4003-6D1B3B74411B}"/>
                </a:ext>
              </a:extLst>
            </p:cNvPr>
            <p:cNvSpPr txBox="1"/>
            <p:nvPr/>
          </p:nvSpPr>
          <p:spPr>
            <a:xfrm>
              <a:off x="1663417" y="3123883"/>
              <a:ext cx="1248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传承优势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6DCF79C-422E-4C13-3533-57ED6F55BCE6}"/>
                </a:ext>
              </a:extLst>
            </p:cNvPr>
            <p:cNvSpPr txBox="1"/>
            <p:nvPr/>
          </p:nvSpPr>
          <p:spPr>
            <a:xfrm>
              <a:off x="3083166" y="3037223"/>
              <a:ext cx="7717508" cy="113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组方传承中风经典名方“补阳还五汤”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，遵循其益气活血、化瘀通络的宗旨，再经创新加入通络、开窍、醒脑等药物，使蛭蛇通络胶囊不仅促进患者神经功能恢复，更能促进患者认知功能恢复。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090E9F2-00EE-D9D1-BD49-56000918E353}"/>
                </a:ext>
              </a:extLst>
            </p:cNvPr>
            <p:cNvCxnSpPr/>
            <p:nvPr/>
          </p:nvCxnSpPr>
          <p:spPr>
            <a:xfrm>
              <a:off x="2918832" y="3164247"/>
              <a:ext cx="0" cy="9256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C122C3A-E084-EE48-A974-C43BDF253A31}"/>
              </a:ext>
            </a:extLst>
          </p:cNvPr>
          <p:cNvGrpSpPr/>
          <p:nvPr/>
        </p:nvGrpSpPr>
        <p:grpSpPr>
          <a:xfrm>
            <a:off x="2434111" y="4558146"/>
            <a:ext cx="8918103" cy="1137556"/>
            <a:chOff x="1909173" y="4566558"/>
            <a:chExt cx="8918103" cy="113755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AC59005-EDFB-2609-BCC5-F094B67E51CA}"/>
                </a:ext>
              </a:extLst>
            </p:cNvPr>
            <p:cNvSpPr txBox="1"/>
            <p:nvPr/>
          </p:nvSpPr>
          <p:spPr>
            <a:xfrm>
              <a:off x="1909173" y="4620617"/>
              <a:ext cx="1099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创新点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2B78AA2-C283-A92A-B69F-307E9B4CCD71}"/>
                </a:ext>
              </a:extLst>
            </p:cNvPr>
            <p:cNvSpPr txBox="1"/>
            <p:nvPr/>
          </p:nvSpPr>
          <p:spPr>
            <a:xfrm>
              <a:off x="3083166" y="4566558"/>
              <a:ext cx="7744110" cy="113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抑制炎症因子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研究发现，蛭蛇通络胶囊除缩小梗死面积、抑制血小板聚集，降低全血粘度和血浆比粘度，延缓颈动脉血栓形成外，还可通过拮抗炎症因子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IL-6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TNF-</a:t>
              </a:r>
              <a:r>
                <a:rPr lang="el-GR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α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来达到抑制神经细胞凋亡、改善神经功能的目的。</a:t>
              </a:r>
              <a:r>
                <a:rPr lang="en-US" altLang="zh-CN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[1]</a:t>
              </a:r>
              <a:endPara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DB4B33D-94BB-03C1-7E5C-FC943EBEC842}"/>
                </a:ext>
              </a:extLst>
            </p:cNvPr>
            <p:cNvCxnSpPr/>
            <p:nvPr/>
          </p:nvCxnSpPr>
          <p:spPr>
            <a:xfrm>
              <a:off x="2946031" y="4620617"/>
              <a:ext cx="0" cy="10834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FCE2F1D8-3D79-B040-9B56-908A829DA41C}"/>
              </a:ext>
            </a:extLst>
          </p:cNvPr>
          <p:cNvSpPr txBox="1"/>
          <p:nvPr/>
        </p:nvSpPr>
        <p:spPr>
          <a:xfrm>
            <a:off x="799911" y="1647849"/>
            <a:ext cx="144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23" name="同侧圆角矩形 22">
            <a:extLst>
              <a:ext uri="{FF2B5EF4-FFF2-40B4-BE49-F238E27FC236}">
                <a16:creationId xmlns:a16="http://schemas.microsoft.com/office/drawing/2014/main" id="{452BBCE0-CBBB-7B42-A0F0-24E10C58D5A6}"/>
              </a:ext>
            </a:extLst>
          </p:cNvPr>
          <p:cNvSpPr/>
          <p:nvPr/>
        </p:nvSpPr>
        <p:spPr>
          <a:xfrm>
            <a:off x="843763" y="0"/>
            <a:ext cx="936000" cy="1484097"/>
          </a:xfrm>
          <a:prstGeom prst="round2SameRect">
            <a:avLst>
              <a:gd name="adj1" fmla="val 0"/>
              <a:gd name="adj2" fmla="val 50000"/>
            </a:avLst>
          </a:pr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6800" bIns="46800" rtlCol="0" anchor="b" anchorCtr="1"/>
          <a:lstStyle/>
          <a:p>
            <a:pPr algn="ctr"/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DAE830-3FC0-5243-9320-3113C74D8ED2}"/>
              </a:ext>
            </a:extLst>
          </p:cNvPr>
          <p:cNvSpPr txBox="1"/>
          <p:nvPr/>
        </p:nvSpPr>
        <p:spPr>
          <a:xfrm>
            <a:off x="2808740" y="6400576"/>
            <a:ext cx="900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[1]</a:t>
            </a:r>
            <a:r>
              <a:rPr kumimoji="1" lang="zh-CN" altLang="en-US" sz="1200" dirty="0"/>
              <a:t>李煜</a:t>
            </a:r>
            <a:r>
              <a:rPr kumimoji="1" lang="en-US" altLang="zh-CN" sz="1200" dirty="0"/>
              <a:t>,</a:t>
            </a:r>
            <a:r>
              <a:rPr kumimoji="1" lang="zh-CN" altLang="en-US" sz="1200" dirty="0"/>
              <a:t>田继祥</a:t>
            </a:r>
            <a:r>
              <a:rPr kumimoji="1" lang="en-US" altLang="zh-CN" sz="1200" dirty="0"/>
              <a:t>,</a:t>
            </a:r>
            <a:r>
              <a:rPr kumimoji="1" lang="zh-CN" altLang="en-US" sz="1200" dirty="0"/>
              <a:t>徐核</a:t>
            </a:r>
            <a:r>
              <a:rPr kumimoji="1" lang="en-US" altLang="zh-CN" sz="1200" dirty="0"/>
              <a:t>,</a:t>
            </a:r>
            <a:r>
              <a:rPr kumimoji="1" lang="zh-CN" altLang="en-US" sz="1200" dirty="0"/>
              <a:t>等</a:t>
            </a:r>
            <a:r>
              <a:rPr kumimoji="1" lang="en-US" altLang="zh-CN" sz="1200" dirty="0"/>
              <a:t>. </a:t>
            </a:r>
            <a:r>
              <a:rPr kumimoji="1" lang="zh-CN" altLang="en-US" sz="1200" dirty="0"/>
              <a:t>蛭蛇通络胶囊治疗缺血性脑卒中潜在有效成分及作用机制的研究</a:t>
            </a:r>
            <a:r>
              <a:rPr kumimoji="1" lang="en-US" altLang="zh-CN" sz="1200" dirty="0"/>
              <a:t>[J]. </a:t>
            </a:r>
            <a:r>
              <a:rPr kumimoji="1" lang="zh-CN" altLang="en-US" sz="1200" dirty="0"/>
              <a:t>中国中药杂志</a:t>
            </a:r>
            <a:r>
              <a:rPr kumimoji="1" lang="en-US" altLang="zh-CN" sz="1200" dirty="0"/>
              <a:t>,2021,46(12):3024-3033. 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2570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17CCA196-15D7-F240-BF4D-24B8F38BBE8F}"/>
              </a:ext>
            </a:extLst>
          </p:cNvPr>
          <p:cNvSpPr/>
          <p:nvPr/>
        </p:nvSpPr>
        <p:spPr>
          <a:xfrm>
            <a:off x="0" y="925286"/>
            <a:ext cx="12191999" cy="53013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A71716-5D26-42B0-D633-B33AE0443BA6}"/>
              </a:ext>
            </a:extLst>
          </p:cNvPr>
          <p:cNvSpPr/>
          <p:nvPr/>
        </p:nvSpPr>
        <p:spPr>
          <a:xfrm>
            <a:off x="1" y="1034142"/>
            <a:ext cx="12191999" cy="5090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  <a:spcAft>
                <a:spcPts val="1200"/>
              </a:spcAft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98FB97-1886-4636-2F2D-8E9686A4BA24}"/>
              </a:ext>
            </a:extLst>
          </p:cNvPr>
          <p:cNvSpPr txBox="1"/>
          <p:nvPr/>
        </p:nvSpPr>
        <p:spPr>
          <a:xfrm>
            <a:off x="799911" y="1647849"/>
            <a:ext cx="259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0DA7F5A-1452-F056-39E2-CC29775B18E7}"/>
              </a:ext>
            </a:extLst>
          </p:cNvPr>
          <p:cNvSpPr txBox="1"/>
          <p:nvPr/>
        </p:nvSpPr>
        <p:spPr>
          <a:xfrm>
            <a:off x="3093028" y="1718606"/>
            <a:ext cx="8259185" cy="1336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年发病患者总数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岁及以上老年人中痴呆患者约有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1507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万人，其中阿尔茨海默病患者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983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万人，血管性痴呆患者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392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万人。</a:t>
            </a:r>
            <a:r>
              <a:rPr lang="en-US" altLang="zh-CN" sz="2000" baseline="30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C7991E-7259-C4B2-9FE4-7DA47ABD2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74" y="1880280"/>
            <a:ext cx="861854" cy="690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064981A-E31F-F895-BF84-FEE72D2B935B}"/>
              </a:ext>
            </a:extLst>
          </p:cNvPr>
          <p:cNvSpPr txBox="1"/>
          <p:nvPr/>
        </p:nvSpPr>
        <p:spPr>
          <a:xfrm>
            <a:off x="3093028" y="4471134"/>
            <a:ext cx="7814458" cy="93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胶囊剂，方便储存与携带；一天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次，患者服药依从性高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49DA4F7-79FB-C97D-1E33-72DC32C4254F}"/>
              </a:ext>
            </a:extLst>
          </p:cNvPr>
          <p:cNvSpPr txBox="1"/>
          <p:nvPr/>
        </p:nvSpPr>
        <p:spPr>
          <a:xfrm>
            <a:off x="3093028" y="3177738"/>
            <a:ext cx="654122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弥补药品目录内短板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补充了医保用药目录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中中成药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治疗缺血性痴呆的短板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F94E9B7-DA96-8416-6400-78A874EAF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818" y="3291933"/>
            <a:ext cx="597040" cy="62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79C6C9A-188A-BD62-F1D2-BAB1A436A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700" y="4490460"/>
            <a:ext cx="722328" cy="68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1BD694E-0EAD-E679-18C1-63FFD0987874}"/>
              </a:ext>
            </a:extLst>
          </p:cNvPr>
          <p:cNvSpPr txBox="1"/>
          <p:nvPr/>
        </p:nvSpPr>
        <p:spPr>
          <a:xfrm>
            <a:off x="843764" y="6257248"/>
            <a:ext cx="10508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effectLst/>
                <a:latin typeface="system-ui"/>
              </a:rPr>
              <a:t>[1]</a:t>
            </a:r>
            <a:r>
              <a:rPr lang="en-US" altLang="zh-CN" sz="1200" b="0" i="0" dirty="0" err="1">
                <a:effectLst/>
                <a:latin typeface="system-ui"/>
              </a:rPr>
              <a:t>Longfei</a:t>
            </a:r>
            <a:r>
              <a:rPr lang="en-US" altLang="zh-CN" sz="1200" b="0" i="0" dirty="0">
                <a:effectLst/>
                <a:latin typeface="system-ui"/>
              </a:rPr>
              <a:t> Jia, et al., (2020). Prevalence, risk factors, and management of dementia and mild cognitive impairment in adults aged 60 years or older in China: a cross-sectional study. The Lancet Public Health,</a:t>
            </a:r>
            <a:r>
              <a:rPr lang="en-US" altLang="zh-CN" sz="12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endParaRPr lang="zh-CN" altLang="en-US" sz="1200" dirty="0"/>
          </a:p>
        </p:txBody>
      </p:sp>
      <p:sp>
        <p:nvSpPr>
          <p:cNvPr id="23" name="同侧圆角矩形 22">
            <a:extLst>
              <a:ext uri="{FF2B5EF4-FFF2-40B4-BE49-F238E27FC236}">
                <a16:creationId xmlns:a16="http://schemas.microsoft.com/office/drawing/2014/main" id="{3893209A-DCAA-3B49-9071-B337B64AF89C}"/>
              </a:ext>
            </a:extLst>
          </p:cNvPr>
          <p:cNvSpPr/>
          <p:nvPr/>
        </p:nvSpPr>
        <p:spPr>
          <a:xfrm>
            <a:off x="843763" y="0"/>
            <a:ext cx="936000" cy="1484097"/>
          </a:xfrm>
          <a:prstGeom prst="round2SameRect">
            <a:avLst>
              <a:gd name="adj1" fmla="val 0"/>
              <a:gd name="adj2" fmla="val 50000"/>
            </a:avLst>
          </a:pr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6800" bIns="46800" rtlCol="0" anchor="b" anchorCtr="1"/>
          <a:lstStyle/>
          <a:p>
            <a:pPr algn="ctr"/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01089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1094</Words>
  <Application>Microsoft Macintosh PowerPoint</Application>
  <PresentationFormat>宽屏</PresentationFormat>
  <Paragraphs>86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Microsoft YaHei</vt:lpstr>
      <vt:lpstr>Microsoft YaHei</vt:lpstr>
      <vt:lpstr>system-ui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zhangaiping</dc:creator>
  <cp:lastModifiedBy>office user</cp:lastModifiedBy>
  <cp:revision>39</cp:revision>
  <cp:lastPrinted>2022-07-28T06:34:19Z</cp:lastPrinted>
  <dcterms:created xsi:type="dcterms:W3CDTF">2022-07-01T03:16:38Z</dcterms:created>
  <dcterms:modified xsi:type="dcterms:W3CDTF">2022-07-28T07:48:31Z</dcterms:modified>
</cp:coreProperties>
</file>