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2"/>
  </p:notesMasterIdLst>
  <p:sldIdLst>
    <p:sldId id="11679" r:id="rId2"/>
    <p:sldId id="11680" r:id="rId3"/>
    <p:sldId id="11681" r:id="rId4"/>
    <p:sldId id="11682" r:id="rId5"/>
    <p:sldId id="11673" r:id="rId6"/>
    <p:sldId id="11671" r:id="rId7"/>
    <p:sldId id="11675" r:id="rId8"/>
    <p:sldId id="11678" r:id="rId9"/>
    <p:sldId id="455" r:id="rId10"/>
    <p:sldId id="11683"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877C"/>
    <a:srgbClr val="009999"/>
    <a:srgbClr val="F2F2F2"/>
    <a:srgbClr val="5B9BD5"/>
    <a:srgbClr val="528C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5519" autoAdjust="0"/>
  </p:normalViewPr>
  <p:slideViewPr>
    <p:cSldViewPr snapToGrid="0" snapToObjects="1">
      <p:cViewPr varScale="1">
        <p:scale>
          <a:sx n="68" d="100"/>
          <a:sy n="68" d="100"/>
        </p:scale>
        <p:origin x="5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C552F9-0103-40AF-A563-A6BBF12ED9A4}" type="datetimeFigureOut">
              <a:rPr lang="zh-CN" altLang="en-US" smtClean="0"/>
              <a:t>2022/7/12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A9262F-F9D1-4A91-94A3-C6E177A9792C}" type="slidenum">
              <a:rPr lang="zh-CN" altLang="en-US" smtClean="0"/>
              <a:t>‹#›</a:t>
            </a:fld>
            <a:endParaRPr lang="zh-CN" altLang="en-US"/>
          </a:p>
        </p:txBody>
      </p:sp>
    </p:spTree>
    <p:extLst>
      <p:ext uri="{BB962C8B-B14F-4D97-AF65-F5344CB8AC3E}">
        <p14:creationId xmlns:p14="http://schemas.microsoft.com/office/powerpoint/2010/main" val="498494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41684" y="1619665"/>
            <a:ext cx="6978316" cy="1288328"/>
          </a:xfrm>
        </p:spPr>
        <p:txBody>
          <a:bodyPr anchor="ctr">
            <a:normAutofit/>
          </a:bodyPr>
          <a:lstStyle>
            <a:lvl1pPr algn="ctr">
              <a:defRPr sz="4400">
                <a:solidFill>
                  <a:schemeClr val="bg1"/>
                </a:solidFill>
              </a:defRPr>
            </a:lvl1pPr>
          </a:lstStyle>
          <a:p>
            <a:r>
              <a:rPr kumimoji="1" lang="zh-CN" altLang="en-US"/>
              <a:t>单击此处编辑母版标题样式</a:t>
            </a:r>
          </a:p>
        </p:txBody>
      </p:sp>
      <p:sp>
        <p:nvSpPr>
          <p:cNvPr id="3" name="副标题 2"/>
          <p:cNvSpPr>
            <a:spLocks noGrp="1"/>
          </p:cNvSpPr>
          <p:nvPr>
            <p:ph type="subTitle" idx="1"/>
          </p:nvPr>
        </p:nvSpPr>
        <p:spPr>
          <a:xfrm>
            <a:off x="641684" y="3164665"/>
            <a:ext cx="6978316" cy="922461"/>
          </a:xfrm>
        </p:spPr>
        <p:txBody>
          <a:bodyPr anchor="ctr">
            <a:norm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dirty="0"/>
              <a:t>单击此处编辑母版副标题样式</a:t>
            </a:r>
          </a:p>
        </p:txBody>
      </p:sp>
      <p:sp>
        <p:nvSpPr>
          <p:cNvPr id="11" name="文本占位符 10"/>
          <p:cNvSpPr>
            <a:spLocks noGrp="1"/>
          </p:cNvSpPr>
          <p:nvPr>
            <p:ph type="body" sz="quarter" idx="10"/>
          </p:nvPr>
        </p:nvSpPr>
        <p:spPr>
          <a:xfrm>
            <a:off x="1993273" y="4146501"/>
            <a:ext cx="4275137" cy="453833"/>
          </a:xfrm>
        </p:spPr>
        <p:txBody>
          <a:bodyPr anchor="ctr">
            <a:normAutofit/>
          </a:bodyPr>
          <a:lstStyle>
            <a:lvl1pPr marL="0" indent="0" algn="ctr">
              <a:buFontTx/>
              <a:buNone/>
              <a:defRPr sz="2000">
                <a:solidFill>
                  <a:schemeClr val="bg1"/>
                </a:solidFill>
              </a:defRPr>
            </a:lvl1pPr>
          </a:lstStyle>
          <a:p>
            <a:pPr lvl="0"/>
            <a:r>
              <a:rPr kumimoji="1" lang="zh-CN" altLang="en-US" dirty="0"/>
              <a:t>单击此处编辑母版</a:t>
            </a:r>
            <a:r>
              <a:rPr kumimoji="1" lang="zh-CN" altLang="en-US"/>
              <a:t>文本样式</a:t>
            </a:r>
            <a:endParaRPr kumimoji="1" lang="zh-CN" altLang="en-US" dirty="0"/>
          </a:p>
        </p:txBody>
      </p:sp>
    </p:spTree>
    <p:extLst>
      <p:ext uri="{BB962C8B-B14F-4D97-AF65-F5344CB8AC3E}">
        <p14:creationId xmlns:p14="http://schemas.microsoft.com/office/powerpoint/2010/main" val="913871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endParaRPr kumimoji="1"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6" name="幻灯片编号占位符 5"/>
          <p:cNvSpPr>
            <a:spLocks noGrp="1"/>
          </p:cNvSpPr>
          <p:nvPr>
            <p:ph type="sldNum" sz="quarter" idx="12"/>
          </p:nvPr>
        </p:nvSpPr>
        <p:spPr>
          <a:xfrm>
            <a:off x="8610600" y="6356350"/>
            <a:ext cx="2743200" cy="365125"/>
          </a:xfrm>
          <a:prstGeom prst="rect">
            <a:avLst/>
          </a:prstGeom>
        </p:spPr>
        <p:txBody>
          <a:bodyPr/>
          <a:lstStyle/>
          <a:p>
            <a:fld id="{E4960178-2571-4243-80A7-D22EBCD2E036}" type="slidenum">
              <a:rPr kumimoji="1" lang="zh-CN" altLang="en-US" smtClean="0"/>
              <a:t>‹#›</a:t>
            </a:fld>
            <a:endParaRPr kumimoji="1" lang="zh-CN" altLang="en-US"/>
          </a:p>
        </p:txBody>
      </p:sp>
    </p:spTree>
    <p:extLst>
      <p:ext uri="{BB962C8B-B14F-4D97-AF65-F5344CB8AC3E}">
        <p14:creationId xmlns:p14="http://schemas.microsoft.com/office/powerpoint/2010/main" val="959394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endParaRPr kumimoji="1"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6" name="幻灯片编号占位符 5"/>
          <p:cNvSpPr>
            <a:spLocks noGrp="1"/>
          </p:cNvSpPr>
          <p:nvPr>
            <p:ph type="sldNum" sz="quarter" idx="12"/>
          </p:nvPr>
        </p:nvSpPr>
        <p:spPr>
          <a:xfrm>
            <a:off x="8610600" y="6356350"/>
            <a:ext cx="2743200" cy="365125"/>
          </a:xfrm>
          <a:prstGeom prst="rect">
            <a:avLst/>
          </a:prstGeom>
        </p:spPr>
        <p:txBody>
          <a:bodyPr/>
          <a:lstStyle/>
          <a:p>
            <a:fld id="{E4960178-2571-4243-80A7-D22EBCD2E036}" type="slidenum">
              <a:rPr kumimoji="1" lang="zh-CN" altLang="en-US" smtClean="0"/>
              <a:t>‹#›</a:t>
            </a:fld>
            <a:endParaRPr kumimoji="1" lang="zh-CN" altLang="en-US"/>
          </a:p>
        </p:txBody>
      </p:sp>
    </p:spTree>
    <p:extLst>
      <p:ext uri="{BB962C8B-B14F-4D97-AF65-F5344CB8AC3E}">
        <p14:creationId xmlns:p14="http://schemas.microsoft.com/office/powerpoint/2010/main" val="1240022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endParaRPr kumimoji="1"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7" name="幻灯片编号占位符 6"/>
          <p:cNvSpPr>
            <a:spLocks noGrp="1"/>
          </p:cNvSpPr>
          <p:nvPr>
            <p:ph type="sldNum" sz="quarter" idx="12"/>
          </p:nvPr>
        </p:nvSpPr>
        <p:spPr>
          <a:xfrm>
            <a:off x="8610600" y="6356350"/>
            <a:ext cx="2743200" cy="365125"/>
          </a:xfrm>
          <a:prstGeom prst="rect">
            <a:avLst/>
          </a:prstGeom>
        </p:spPr>
        <p:txBody>
          <a:bodyPr/>
          <a:lstStyle/>
          <a:p>
            <a:fld id="{E4960178-2571-4243-80A7-D22EBCD2E036}" type="slidenum">
              <a:rPr kumimoji="1" lang="zh-CN" altLang="en-US" smtClean="0"/>
              <a:t>‹#›</a:t>
            </a:fld>
            <a:endParaRPr kumimoji="1" lang="zh-CN" altLang="en-US"/>
          </a:p>
        </p:txBody>
      </p:sp>
    </p:spTree>
    <p:extLst>
      <p:ext uri="{BB962C8B-B14F-4D97-AF65-F5344CB8AC3E}">
        <p14:creationId xmlns:p14="http://schemas.microsoft.com/office/powerpoint/2010/main" val="1872493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endParaRPr kumimoji="1"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9" name="幻灯片编号占位符 8"/>
          <p:cNvSpPr>
            <a:spLocks noGrp="1"/>
          </p:cNvSpPr>
          <p:nvPr>
            <p:ph type="sldNum" sz="quarter" idx="12"/>
          </p:nvPr>
        </p:nvSpPr>
        <p:spPr>
          <a:xfrm>
            <a:off x="8610600" y="6356350"/>
            <a:ext cx="2743200" cy="365125"/>
          </a:xfrm>
          <a:prstGeom prst="rect">
            <a:avLst/>
          </a:prstGeom>
        </p:spPr>
        <p:txBody>
          <a:bodyPr/>
          <a:lstStyle/>
          <a:p>
            <a:fld id="{E4960178-2571-4243-80A7-D22EBCD2E036}" type="slidenum">
              <a:rPr kumimoji="1" lang="zh-CN" altLang="en-US" smtClean="0"/>
              <a:t>‹#›</a:t>
            </a:fld>
            <a:endParaRPr kumimoji="1" lang="zh-CN" altLang="en-US"/>
          </a:p>
        </p:txBody>
      </p:sp>
    </p:spTree>
    <p:extLst>
      <p:ext uri="{BB962C8B-B14F-4D97-AF65-F5344CB8AC3E}">
        <p14:creationId xmlns:p14="http://schemas.microsoft.com/office/powerpoint/2010/main" val="1781278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endParaRPr kumimoji="1"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5" name="幻灯片编号占位符 4"/>
          <p:cNvSpPr>
            <a:spLocks noGrp="1"/>
          </p:cNvSpPr>
          <p:nvPr>
            <p:ph type="sldNum" sz="quarter" idx="12"/>
          </p:nvPr>
        </p:nvSpPr>
        <p:spPr>
          <a:xfrm>
            <a:off x="8610600" y="6356350"/>
            <a:ext cx="2743200" cy="365125"/>
          </a:xfrm>
          <a:prstGeom prst="rect">
            <a:avLst/>
          </a:prstGeom>
        </p:spPr>
        <p:txBody>
          <a:bodyPr/>
          <a:lstStyle/>
          <a:p>
            <a:fld id="{E4960178-2571-4243-80A7-D22EBCD2E036}" type="slidenum">
              <a:rPr kumimoji="1" lang="zh-CN" altLang="en-US" smtClean="0"/>
              <a:t>‹#›</a:t>
            </a:fld>
            <a:endParaRPr kumimoji="1" lang="zh-CN" altLang="en-US"/>
          </a:p>
        </p:txBody>
      </p:sp>
    </p:spTree>
    <p:extLst>
      <p:ext uri="{BB962C8B-B14F-4D97-AF65-F5344CB8AC3E}">
        <p14:creationId xmlns:p14="http://schemas.microsoft.com/office/powerpoint/2010/main" val="2018231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endParaRPr kumimoji="1"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4" name="幻灯片编号占位符 3"/>
          <p:cNvSpPr>
            <a:spLocks noGrp="1"/>
          </p:cNvSpPr>
          <p:nvPr>
            <p:ph type="sldNum" sz="quarter" idx="12"/>
          </p:nvPr>
        </p:nvSpPr>
        <p:spPr>
          <a:xfrm>
            <a:off x="8610600" y="6356350"/>
            <a:ext cx="2743200" cy="365125"/>
          </a:xfrm>
          <a:prstGeom prst="rect">
            <a:avLst/>
          </a:prstGeom>
        </p:spPr>
        <p:txBody>
          <a:bodyPr/>
          <a:lstStyle/>
          <a:p>
            <a:fld id="{E4960178-2571-4243-80A7-D22EBCD2E036}" type="slidenum">
              <a:rPr kumimoji="1" lang="zh-CN" altLang="en-US" smtClean="0"/>
              <a:t>‹#›</a:t>
            </a:fld>
            <a:endParaRPr kumimoji="1" lang="zh-CN" altLang="en-US"/>
          </a:p>
        </p:txBody>
      </p:sp>
    </p:spTree>
    <p:extLst>
      <p:ext uri="{BB962C8B-B14F-4D97-AF65-F5344CB8AC3E}">
        <p14:creationId xmlns:p14="http://schemas.microsoft.com/office/powerpoint/2010/main" val="907658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endParaRPr kumimoji="1"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7" name="幻灯片编号占位符 6"/>
          <p:cNvSpPr>
            <a:spLocks noGrp="1"/>
          </p:cNvSpPr>
          <p:nvPr>
            <p:ph type="sldNum" sz="quarter" idx="12"/>
          </p:nvPr>
        </p:nvSpPr>
        <p:spPr>
          <a:xfrm>
            <a:off x="8610600" y="6356350"/>
            <a:ext cx="2743200" cy="365125"/>
          </a:xfrm>
          <a:prstGeom prst="rect">
            <a:avLst/>
          </a:prstGeom>
        </p:spPr>
        <p:txBody>
          <a:bodyPr/>
          <a:lstStyle/>
          <a:p>
            <a:fld id="{E4960178-2571-4243-80A7-D22EBCD2E036}" type="slidenum">
              <a:rPr kumimoji="1" lang="zh-CN" altLang="en-US" smtClean="0"/>
              <a:t>‹#›</a:t>
            </a:fld>
            <a:endParaRPr kumimoji="1" lang="zh-CN" altLang="en-US"/>
          </a:p>
        </p:txBody>
      </p:sp>
    </p:spTree>
    <p:extLst>
      <p:ext uri="{BB962C8B-B14F-4D97-AF65-F5344CB8AC3E}">
        <p14:creationId xmlns:p14="http://schemas.microsoft.com/office/powerpoint/2010/main" val="14328378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endParaRPr kumimoji="1"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7" name="幻灯片编号占位符 6"/>
          <p:cNvSpPr>
            <a:spLocks noGrp="1"/>
          </p:cNvSpPr>
          <p:nvPr>
            <p:ph type="sldNum" sz="quarter" idx="12"/>
          </p:nvPr>
        </p:nvSpPr>
        <p:spPr>
          <a:xfrm>
            <a:off x="8610600" y="6356350"/>
            <a:ext cx="2743200" cy="365125"/>
          </a:xfrm>
          <a:prstGeom prst="rect">
            <a:avLst/>
          </a:prstGeom>
        </p:spPr>
        <p:txBody>
          <a:bodyPr/>
          <a:lstStyle/>
          <a:p>
            <a:fld id="{E4960178-2571-4243-80A7-D22EBCD2E036}" type="slidenum">
              <a:rPr kumimoji="1" lang="zh-CN" altLang="en-US" smtClean="0"/>
              <a:t>‹#›</a:t>
            </a:fld>
            <a:endParaRPr kumimoji="1" lang="zh-CN" altLang="en-US"/>
          </a:p>
        </p:txBody>
      </p:sp>
    </p:spTree>
    <p:extLst>
      <p:ext uri="{BB962C8B-B14F-4D97-AF65-F5344CB8AC3E}">
        <p14:creationId xmlns:p14="http://schemas.microsoft.com/office/powerpoint/2010/main" val="19715943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竖排文本占位符 2"/>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endParaRPr kumimoji="1"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6" name="幻灯片编号占位符 5"/>
          <p:cNvSpPr>
            <a:spLocks noGrp="1"/>
          </p:cNvSpPr>
          <p:nvPr>
            <p:ph type="sldNum" sz="quarter" idx="12"/>
          </p:nvPr>
        </p:nvSpPr>
        <p:spPr>
          <a:xfrm>
            <a:off x="8610600" y="6356350"/>
            <a:ext cx="2743200" cy="365125"/>
          </a:xfrm>
          <a:prstGeom prst="rect">
            <a:avLst/>
          </a:prstGeom>
        </p:spPr>
        <p:txBody>
          <a:bodyPr/>
          <a:lstStyle/>
          <a:p>
            <a:fld id="{E4960178-2571-4243-80A7-D22EBCD2E036}" type="slidenum">
              <a:rPr kumimoji="1" lang="zh-CN" altLang="en-US" smtClean="0"/>
              <a:t>‹#›</a:t>
            </a:fld>
            <a:endParaRPr kumimoji="1" lang="zh-CN" altLang="en-US"/>
          </a:p>
        </p:txBody>
      </p:sp>
    </p:spTree>
    <p:extLst>
      <p:ext uri="{BB962C8B-B14F-4D97-AF65-F5344CB8AC3E}">
        <p14:creationId xmlns:p14="http://schemas.microsoft.com/office/powerpoint/2010/main" val="91326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本占位符 2"/>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endParaRPr kumimoji="1"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6" name="幻灯片编号占位符 5"/>
          <p:cNvSpPr>
            <a:spLocks noGrp="1"/>
          </p:cNvSpPr>
          <p:nvPr>
            <p:ph type="sldNum" sz="quarter" idx="12"/>
          </p:nvPr>
        </p:nvSpPr>
        <p:spPr>
          <a:xfrm>
            <a:off x="8610600" y="6356350"/>
            <a:ext cx="2743200" cy="365125"/>
          </a:xfrm>
          <a:prstGeom prst="rect">
            <a:avLst/>
          </a:prstGeom>
        </p:spPr>
        <p:txBody>
          <a:bodyPr/>
          <a:lstStyle/>
          <a:p>
            <a:fld id="{E4960178-2571-4243-80A7-D22EBCD2E036}" type="slidenum">
              <a:rPr kumimoji="1" lang="zh-CN" altLang="en-US" smtClean="0"/>
              <a:t>‹#›</a:t>
            </a:fld>
            <a:endParaRPr kumimoji="1" lang="zh-CN" altLang="en-US"/>
          </a:p>
        </p:txBody>
      </p:sp>
    </p:spTree>
    <p:extLst>
      <p:ext uri="{BB962C8B-B14F-4D97-AF65-F5344CB8AC3E}">
        <p14:creationId xmlns:p14="http://schemas.microsoft.com/office/powerpoint/2010/main" val="1174423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358190" y="1122363"/>
            <a:ext cx="7475621" cy="1561460"/>
          </a:xfrm>
        </p:spPr>
        <p:txBody>
          <a:bodyPr anchor="ctr">
            <a:normAutofit/>
          </a:bodyPr>
          <a:lstStyle>
            <a:lvl1pPr algn="ctr">
              <a:defRPr sz="4400"/>
            </a:lvl1pPr>
          </a:lstStyle>
          <a:p>
            <a:r>
              <a:rPr kumimoji="1" lang="zh-CN" altLang="en-US"/>
              <a:t>单击此处编辑母版标题样式</a:t>
            </a:r>
          </a:p>
        </p:txBody>
      </p:sp>
      <p:sp>
        <p:nvSpPr>
          <p:cNvPr id="3" name="副标题 2"/>
          <p:cNvSpPr>
            <a:spLocks noGrp="1"/>
          </p:cNvSpPr>
          <p:nvPr>
            <p:ph type="subTitle" idx="1"/>
          </p:nvPr>
        </p:nvSpPr>
        <p:spPr>
          <a:xfrm>
            <a:off x="2358190" y="2683823"/>
            <a:ext cx="7475621" cy="1655762"/>
          </a:xfrm>
        </p:spPr>
        <p:txBody>
          <a:bodyPr anchor="ct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endParaRPr kumimoji="1"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6" name="幻灯片编号占位符 5"/>
          <p:cNvSpPr>
            <a:spLocks noGrp="1"/>
          </p:cNvSpPr>
          <p:nvPr>
            <p:ph type="sldNum" sz="quarter" idx="12"/>
          </p:nvPr>
        </p:nvSpPr>
        <p:spPr>
          <a:xfrm>
            <a:off x="8610600" y="6356350"/>
            <a:ext cx="2743200" cy="365125"/>
          </a:xfrm>
          <a:prstGeom prst="rect">
            <a:avLst/>
          </a:prstGeom>
        </p:spPr>
        <p:txBody>
          <a:bodyPr/>
          <a:lstStyle/>
          <a:p>
            <a:fld id="{E4960178-2571-4243-80A7-D22EBCD2E036}" type="slidenum">
              <a:rPr kumimoji="1" lang="zh-CN" altLang="en-US" smtClean="0"/>
              <a:t>‹#›</a:t>
            </a:fld>
            <a:endParaRPr kumimoji="1" lang="zh-CN" altLang="en-US"/>
          </a:p>
        </p:txBody>
      </p:sp>
    </p:spTree>
    <p:extLst>
      <p:ext uri="{BB962C8B-B14F-4D97-AF65-F5344CB8AC3E}">
        <p14:creationId xmlns:p14="http://schemas.microsoft.com/office/powerpoint/2010/main" val="621120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中文谢谢">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3657600" y="2143599"/>
            <a:ext cx="4876800" cy="1146773"/>
          </a:xfrm>
        </p:spPr>
        <p:txBody>
          <a:bodyPr anchor="b"/>
          <a:lstStyle>
            <a:lvl1pPr algn="ctr">
              <a:defRPr sz="6000">
                <a:solidFill>
                  <a:srgbClr val="12877C"/>
                </a:solidFill>
              </a:defRPr>
            </a:lvl1pPr>
          </a:lstStyle>
          <a:p>
            <a:r>
              <a:rPr kumimoji="1" lang="zh-CN" altLang="en-US" dirty="0"/>
              <a:t>谢谢！</a:t>
            </a:r>
          </a:p>
        </p:txBody>
      </p:sp>
    </p:spTree>
    <p:extLst>
      <p:ext uri="{BB962C8B-B14F-4D97-AF65-F5344CB8AC3E}">
        <p14:creationId xmlns:p14="http://schemas.microsoft.com/office/powerpoint/2010/main" val="346218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英语谢谢">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3657600" y="2143599"/>
            <a:ext cx="4876800" cy="1146773"/>
          </a:xfrm>
        </p:spPr>
        <p:txBody>
          <a:bodyPr anchor="b"/>
          <a:lstStyle>
            <a:lvl1pPr algn="ctr">
              <a:defRPr sz="6000">
                <a:solidFill>
                  <a:srgbClr val="12877C"/>
                </a:solidFill>
              </a:defRPr>
            </a:lvl1pPr>
          </a:lstStyle>
          <a:p>
            <a:r>
              <a:rPr kumimoji="1" lang="en-US" altLang="zh-CN" dirty="0"/>
              <a:t>THANKS</a:t>
            </a:r>
            <a:r>
              <a:rPr kumimoji="1" lang="zh-CN" altLang="en-US" dirty="0"/>
              <a:t>！</a:t>
            </a:r>
          </a:p>
        </p:txBody>
      </p:sp>
    </p:spTree>
    <p:extLst>
      <p:ext uri="{BB962C8B-B14F-4D97-AF65-F5344CB8AC3E}">
        <p14:creationId xmlns:p14="http://schemas.microsoft.com/office/powerpoint/2010/main" val="1509752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法语谢谢">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3657600" y="2143599"/>
            <a:ext cx="4876800" cy="1146773"/>
          </a:xfrm>
        </p:spPr>
        <p:txBody>
          <a:bodyPr anchor="b"/>
          <a:lstStyle>
            <a:lvl1pPr algn="ctr">
              <a:defRPr sz="6000" b="1">
                <a:solidFill>
                  <a:srgbClr val="12877C"/>
                </a:solidFill>
                <a:latin typeface="Arial" charset="0"/>
                <a:ea typeface="Arial" charset="0"/>
                <a:cs typeface="Arial" charset="0"/>
              </a:defRPr>
            </a:lvl1pPr>
          </a:lstStyle>
          <a:p>
            <a:r>
              <a:rPr kumimoji="1" lang="en-US" altLang="zh-CN" dirty="0"/>
              <a:t>Merci</a:t>
            </a:r>
            <a:r>
              <a:rPr kumimoji="1" lang="zh-CN" altLang="en-US" dirty="0"/>
              <a:t>！</a:t>
            </a:r>
          </a:p>
        </p:txBody>
      </p:sp>
    </p:spTree>
    <p:extLst>
      <p:ext uri="{BB962C8B-B14F-4D97-AF65-F5344CB8AC3E}">
        <p14:creationId xmlns:p14="http://schemas.microsoft.com/office/powerpoint/2010/main" val="2040722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德语谢谢">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3657600" y="2143599"/>
            <a:ext cx="4876800" cy="1146773"/>
          </a:xfrm>
        </p:spPr>
        <p:txBody>
          <a:bodyPr anchor="b"/>
          <a:lstStyle>
            <a:lvl1pPr algn="ctr">
              <a:defRPr sz="6000" b="1">
                <a:latin typeface="Arial" charset="0"/>
                <a:ea typeface="Arial" charset="0"/>
                <a:cs typeface="Arial" charset="0"/>
              </a:defRPr>
            </a:lvl1pPr>
          </a:lstStyle>
          <a:p>
            <a:r>
              <a:rPr kumimoji="1" lang="en-US" altLang="zh-CN" dirty="0" err="1"/>
              <a:t>Danke</a:t>
            </a:r>
            <a:r>
              <a:rPr kumimoji="1" lang="zh-CN" altLang="en-US" dirty="0"/>
              <a:t>！</a:t>
            </a:r>
          </a:p>
        </p:txBody>
      </p:sp>
    </p:spTree>
    <p:extLst>
      <p:ext uri="{BB962C8B-B14F-4D97-AF65-F5344CB8AC3E}">
        <p14:creationId xmlns:p14="http://schemas.microsoft.com/office/powerpoint/2010/main" val="1912656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意大利语谢谢">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3657600" y="2143599"/>
            <a:ext cx="4876800" cy="1146773"/>
          </a:xfrm>
        </p:spPr>
        <p:txBody>
          <a:bodyPr anchor="b"/>
          <a:lstStyle>
            <a:lvl1pPr algn="ctr">
              <a:defRPr sz="6000" b="1">
                <a:latin typeface="Arial" charset="0"/>
                <a:ea typeface="Arial" charset="0"/>
                <a:cs typeface="Arial" charset="0"/>
              </a:defRPr>
            </a:lvl1pPr>
          </a:lstStyle>
          <a:p>
            <a:r>
              <a:rPr kumimoji="1" lang="en-US" altLang="zh-CN" dirty="0"/>
              <a:t>Grazie</a:t>
            </a:r>
            <a:r>
              <a:rPr kumimoji="1" lang="zh-CN" altLang="en-US" dirty="0"/>
              <a:t>！</a:t>
            </a:r>
          </a:p>
        </p:txBody>
      </p:sp>
    </p:spTree>
    <p:extLst>
      <p:ext uri="{BB962C8B-B14F-4D97-AF65-F5344CB8AC3E}">
        <p14:creationId xmlns:p14="http://schemas.microsoft.com/office/powerpoint/2010/main" val="1867691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日语谢谢">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3657600" y="2143599"/>
            <a:ext cx="4876800" cy="1146773"/>
          </a:xfrm>
        </p:spPr>
        <p:txBody>
          <a:bodyPr anchor="b"/>
          <a:lstStyle>
            <a:lvl1pPr algn="ctr">
              <a:defRPr lang="zh-CN" altLang="en-US" b="0" i="0" u="none" strike="noStrike" smtClean="0">
                <a:solidFill>
                  <a:schemeClr val="tx1"/>
                </a:solidFill>
                <a:effectLst/>
                <a:latin typeface="SimHei" charset="-122"/>
                <a:ea typeface="SimHei" charset="-122"/>
                <a:cs typeface="SimHei" charset="-122"/>
              </a:defRPr>
            </a:lvl1pPr>
          </a:lstStyle>
          <a:p>
            <a:r>
              <a:rPr lang="zh-CN" altLang="en-US" b="0" i="0" u="none" strike="noStrike" dirty="0">
                <a:solidFill>
                  <a:srgbClr val="333333"/>
                </a:solidFill>
                <a:effectLst/>
                <a:latin typeface="PingFang SC" charset="-122"/>
              </a:rPr>
              <a:t>あリがとゥ</a:t>
            </a:r>
            <a:r>
              <a:rPr kumimoji="1" lang="zh-CN" altLang="en-US" dirty="0"/>
              <a:t>！</a:t>
            </a:r>
          </a:p>
        </p:txBody>
      </p:sp>
    </p:spTree>
    <p:extLst>
      <p:ext uri="{BB962C8B-B14F-4D97-AF65-F5344CB8AC3E}">
        <p14:creationId xmlns:p14="http://schemas.microsoft.com/office/powerpoint/2010/main" val="848993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韩语谢谢">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3657600" y="2143599"/>
            <a:ext cx="4876800" cy="1146773"/>
          </a:xfrm>
        </p:spPr>
        <p:txBody>
          <a:bodyPr anchor="b"/>
          <a:lstStyle>
            <a:lvl1pPr algn="ctr">
              <a:defRPr lang="zh-CN" altLang="en-US" b="0" i="0" u="none" strike="noStrike" smtClean="0">
                <a:solidFill>
                  <a:schemeClr val="tx1"/>
                </a:solidFill>
                <a:effectLst/>
                <a:latin typeface="SimHei" charset="-122"/>
                <a:ea typeface="SimHei" charset="-122"/>
                <a:cs typeface="SimHei" charset="-122"/>
              </a:defRPr>
            </a:lvl1pPr>
          </a:lstStyle>
          <a:p>
            <a:r>
              <a:rPr lang="zh-CN" altLang="en-US" b="0" i="0" u="none" strike="noStrike" dirty="0">
                <a:solidFill>
                  <a:srgbClr val="333333"/>
                </a:solidFill>
                <a:effectLst/>
                <a:latin typeface="PingFang SC" charset="-122"/>
              </a:rPr>
              <a:t>감사합니다</a:t>
            </a:r>
            <a:r>
              <a:rPr kumimoji="1" lang="zh-CN" altLang="en-US" dirty="0"/>
              <a:t>！</a:t>
            </a:r>
          </a:p>
        </p:txBody>
      </p:sp>
    </p:spTree>
    <p:extLst>
      <p:ext uri="{BB962C8B-B14F-4D97-AF65-F5344CB8AC3E}">
        <p14:creationId xmlns:p14="http://schemas.microsoft.com/office/powerpoint/2010/main" val="1737148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1">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298368" y="151369"/>
            <a:ext cx="11595265" cy="727405"/>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p:cNvSpPr>
            <a:spLocks noGrp="1"/>
          </p:cNvSpPr>
          <p:nvPr>
            <p:ph type="body" idx="1"/>
          </p:nvPr>
        </p:nvSpPr>
        <p:spPr>
          <a:xfrm>
            <a:off x="298368" y="878774"/>
            <a:ext cx="11595265" cy="5248894"/>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Tree>
    <p:extLst>
      <p:ext uri="{BB962C8B-B14F-4D97-AF65-F5344CB8AC3E}">
        <p14:creationId xmlns:p14="http://schemas.microsoft.com/office/powerpoint/2010/main" val="193441237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64" r:id="rId6"/>
    <p:sldLayoutId id="2147483668" r:id="rId7"/>
    <p:sldLayoutId id="2147483665" r:id="rId8"/>
    <p:sldLayoutId id="2147483667" r:id="rId9"/>
    <p:sldLayoutId id="2147483650" r:id="rId10"/>
    <p:sldLayoutId id="2147483651" r:id="rId11"/>
    <p:sldLayoutId id="2147483652" r:id="rId12"/>
    <p:sldLayoutId id="2147483653" r:id="rId13"/>
    <p:sldLayoutId id="2147483654" r:id="rId14"/>
    <p:sldLayoutId id="2147483655" r:id="rId15"/>
    <p:sldLayoutId id="2147483656" r:id="rId16"/>
    <p:sldLayoutId id="2147483657" r:id="rId17"/>
    <p:sldLayoutId id="2147483658" r:id="rId18"/>
    <p:sldLayoutId id="2147483659" r:id="rId19"/>
  </p:sldLayoutIdLst>
  <p:hf hdr="0" ftr="0" dt="0"/>
  <p:txStyles>
    <p:titleStyle>
      <a:lvl1pPr algn="l" defTabSz="914400" rtl="0" eaLnBrk="1" latinLnBrk="0" hangingPunct="1">
        <a:lnSpc>
          <a:spcPct val="90000"/>
        </a:lnSpc>
        <a:spcBef>
          <a:spcPct val="0"/>
        </a:spcBef>
        <a:buNone/>
        <a:defRPr sz="3200" b="1" kern="1200">
          <a:solidFill>
            <a:srgbClr val="12877C"/>
          </a:solidFill>
          <a:latin typeface="SimHei" charset="-122"/>
          <a:ea typeface="SimHei" charset="-122"/>
          <a:cs typeface="SimHei" charset="-122"/>
        </a:defRPr>
      </a:lvl1pPr>
    </p:titleStyle>
    <p:bodyStyle>
      <a:lvl1pPr marL="228600" indent="-228600" algn="l" defTabSz="914400" rtl="0" eaLnBrk="1" latinLnBrk="0" hangingPunct="1">
        <a:lnSpc>
          <a:spcPct val="90000"/>
        </a:lnSpc>
        <a:spcBef>
          <a:spcPts val="1000"/>
        </a:spcBef>
        <a:buFont typeface="Arial"/>
        <a:buChar char="•"/>
        <a:defRPr sz="2400" kern="1200">
          <a:solidFill>
            <a:srgbClr val="12877C"/>
          </a:solidFill>
          <a:latin typeface="SimHei" charset="-122"/>
          <a:ea typeface="SimHei" charset="-122"/>
          <a:cs typeface="SimHei" charset="-122"/>
        </a:defRPr>
      </a:lvl1pPr>
      <a:lvl2pPr marL="685800" indent="-228600" algn="l" defTabSz="914400" rtl="0" eaLnBrk="1" latinLnBrk="0" hangingPunct="1">
        <a:lnSpc>
          <a:spcPct val="90000"/>
        </a:lnSpc>
        <a:spcBef>
          <a:spcPts val="500"/>
        </a:spcBef>
        <a:buFont typeface="Arial"/>
        <a:buChar char="•"/>
        <a:defRPr sz="2000" kern="1200">
          <a:solidFill>
            <a:srgbClr val="12877C"/>
          </a:solidFill>
          <a:latin typeface="SimHei" charset="-122"/>
          <a:ea typeface="SimHei" charset="-122"/>
          <a:cs typeface="SimHei" charset="-122"/>
        </a:defRPr>
      </a:lvl2pPr>
      <a:lvl3pPr marL="1143000" indent="-228600" algn="l" defTabSz="914400" rtl="0" eaLnBrk="1" latinLnBrk="0" hangingPunct="1">
        <a:lnSpc>
          <a:spcPct val="90000"/>
        </a:lnSpc>
        <a:spcBef>
          <a:spcPts val="500"/>
        </a:spcBef>
        <a:buFont typeface="Arial"/>
        <a:buChar char="•"/>
        <a:defRPr sz="1800" kern="1200">
          <a:solidFill>
            <a:srgbClr val="12877C"/>
          </a:solidFill>
          <a:latin typeface="SimHei" charset="-122"/>
          <a:ea typeface="SimHei" charset="-122"/>
          <a:cs typeface="SimHei" charset="-122"/>
        </a:defRPr>
      </a:lvl3pPr>
      <a:lvl4pPr marL="1600200" indent="-228600" algn="l" defTabSz="914400" rtl="0" eaLnBrk="1" latinLnBrk="0" hangingPunct="1">
        <a:lnSpc>
          <a:spcPct val="90000"/>
        </a:lnSpc>
        <a:spcBef>
          <a:spcPts val="500"/>
        </a:spcBef>
        <a:buFont typeface="Arial"/>
        <a:buChar char="•"/>
        <a:defRPr sz="1600" kern="1200">
          <a:solidFill>
            <a:srgbClr val="12877C"/>
          </a:solidFill>
          <a:latin typeface="SimHei" charset="-122"/>
          <a:ea typeface="SimHei" charset="-122"/>
          <a:cs typeface="SimHei" charset="-122"/>
        </a:defRPr>
      </a:lvl4pPr>
      <a:lvl5pPr marL="2057400" indent="-228600" algn="l" defTabSz="914400" rtl="0" eaLnBrk="1" latinLnBrk="0" hangingPunct="1">
        <a:lnSpc>
          <a:spcPct val="90000"/>
        </a:lnSpc>
        <a:spcBef>
          <a:spcPts val="500"/>
        </a:spcBef>
        <a:buFont typeface="Arial"/>
        <a:buChar char="•"/>
        <a:defRPr sz="1600" kern="1200">
          <a:solidFill>
            <a:srgbClr val="12877C"/>
          </a:solidFill>
          <a:latin typeface="SimHei" charset="-122"/>
          <a:ea typeface="SimHei" charset="-122"/>
          <a:cs typeface="SimHei" charset="-122"/>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F5BE4C-3506-46EF-AD66-A7772BAB4FB1}"/>
              </a:ext>
            </a:extLst>
          </p:cNvPr>
          <p:cNvSpPr>
            <a:spLocks noGrp="1"/>
          </p:cNvSpPr>
          <p:nvPr>
            <p:ph type="ctrTitle"/>
          </p:nvPr>
        </p:nvSpPr>
        <p:spPr/>
        <p:txBody>
          <a:bodyPr>
            <a:normAutofit/>
          </a:bodyPr>
          <a:lstStyle/>
          <a:p>
            <a:r>
              <a:rPr lang="zh-CN" altLang="en-US" dirty="0">
                <a:latin typeface="黑体" panose="02010609060101010101" pitchFamily="49" charset="-122"/>
                <a:ea typeface="黑体" panose="02010609060101010101" pitchFamily="49" charset="-122"/>
              </a:rPr>
              <a:t>甲磺酸伏美替尼片申报摘要</a:t>
            </a:r>
            <a:br>
              <a:rPr lang="en-US" altLang="zh-CN" dirty="0">
                <a:latin typeface="黑体" panose="02010609060101010101" pitchFamily="49" charset="-122"/>
                <a:ea typeface="黑体" panose="02010609060101010101" pitchFamily="49" charset="-122"/>
              </a:rPr>
            </a:br>
            <a:r>
              <a:rPr lang="zh-CN" altLang="en-US" sz="2700" dirty="0">
                <a:latin typeface="黑体" panose="02010609060101010101" pitchFamily="49" charset="-122"/>
                <a:ea typeface="黑体" panose="02010609060101010101" pitchFamily="49" charset="-122"/>
              </a:rPr>
              <a:t>（不含经济性信息）</a:t>
            </a:r>
          </a:p>
        </p:txBody>
      </p:sp>
      <p:sp>
        <p:nvSpPr>
          <p:cNvPr id="3" name="副标题 2">
            <a:extLst>
              <a:ext uri="{FF2B5EF4-FFF2-40B4-BE49-F238E27FC236}">
                <a16:creationId xmlns:a16="http://schemas.microsoft.com/office/drawing/2014/main" id="{522142B7-4569-456F-BC4D-22692D58C7DC}"/>
              </a:ext>
            </a:extLst>
          </p:cNvPr>
          <p:cNvSpPr>
            <a:spLocks noGrp="1"/>
          </p:cNvSpPr>
          <p:nvPr>
            <p:ph type="subTitle" idx="1"/>
          </p:nvPr>
        </p:nvSpPr>
        <p:spPr/>
        <p:txBody>
          <a:bodyPr/>
          <a:lstStyle/>
          <a:p>
            <a:r>
              <a:rPr lang="zh-CN" altLang="en-US" b="1" dirty="0"/>
              <a:t>上海艾力斯医药科技股份有限公司</a:t>
            </a:r>
          </a:p>
        </p:txBody>
      </p:sp>
      <p:sp>
        <p:nvSpPr>
          <p:cNvPr id="4" name="文本占位符 3">
            <a:extLst>
              <a:ext uri="{FF2B5EF4-FFF2-40B4-BE49-F238E27FC236}">
                <a16:creationId xmlns:a16="http://schemas.microsoft.com/office/drawing/2014/main" id="{9F296FAC-8748-4B01-86A3-111296BACFB7}"/>
              </a:ext>
            </a:extLst>
          </p:cNvPr>
          <p:cNvSpPr>
            <a:spLocks noGrp="1"/>
          </p:cNvSpPr>
          <p:nvPr>
            <p:ph type="body" sz="quarter" idx="10"/>
          </p:nvPr>
        </p:nvSpPr>
        <p:spPr/>
        <p:txBody>
          <a:bodyPr/>
          <a:lstStyle/>
          <a:p>
            <a:r>
              <a:rPr lang="en-US" altLang="zh-CN" dirty="0"/>
              <a:t>2022</a:t>
            </a:r>
            <a:r>
              <a:rPr lang="zh-CN" altLang="en-US" dirty="0"/>
              <a:t>年</a:t>
            </a:r>
            <a:r>
              <a:rPr lang="en-US" altLang="zh-CN" dirty="0"/>
              <a:t>7</a:t>
            </a:r>
            <a:r>
              <a:rPr lang="zh-CN" altLang="en-US" dirty="0"/>
              <a:t>月</a:t>
            </a:r>
            <a:r>
              <a:rPr lang="en-US" altLang="zh-CN" dirty="0"/>
              <a:t>12</a:t>
            </a:r>
            <a:r>
              <a:rPr lang="zh-CN" altLang="en-US" dirty="0"/>
              <a:t>日</a:t>
            </a:r>
          </a:p>
        </p:txBody>
      </p:sp>
    </p:spTree>
    <p:extLst>
      <p:ext uri="{BB962C8B-B14F-4D97-AF65-F5344CB8AC3E}">
        <p14:creationId xmlns:p14="http://schemas.microsoft.com/office/powerpoint/2010/main" val="4248203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221CF2-51BD-4809-AE13-50F693739281}"/>
              </a:ext>
            </a:extLst>
          </p:cNvPr>
          <p:cNvSpPr>
            <a:spLocks noGrp="1"/>
          </p:cNvSpPr>
          <p:nvPr>
            <p:ph type="title"/>
          </p:nvPr>
        </p:nvSpPr>
        <p:spPr/>
        <p:txBody>
          <a:bodyPr>
            <a:normAutofit/>
          </a:bodyPr>
          <a:lstStyle/>
          <a:p>
            <a:r>
              <a:rPr lang="en-US" altLang="zh-CN" sz="2400" dirty="0">
                <a:latin typeface="微软雅黑" panose="020B0503020204020204" pitchFamily="34" charset="-122"/>
                <a:ea typeface="微软雅黑" panose="020B0503020204020204" pitchFamily="34" charset="-122"/>
              </a:rPr>
              <a:t>05  </a:t>
            </a:r>
            <a:r>
              <a:rPr lang="zh-CN" altLang="en-US" sz="2400" dirty="0">
                <a:latin typeface="微软雅黑" panose="020B0503020204020204" pitchFamily="34" charset="-122"/>
                <a:ea typeface="微软雅黑" panose="020B0503020204020204" pitchFamily="34" charset="-122"/>
              </a:rPr>
              <a:t>公平性</a:t>
            </a:r>
          </a:p>
        </p:txBody>
      </p:sp>
      <p:sp>
        <p:nvSpPr>
          <p:cNvPr id="3" name="内容占位符 2">
            <a:extLst>
              <a:ext uri="{FF2B5EF4-FFF2-40B4-BE49-F238E27FC236}">
                <a16:creationId xmlns:a16="http://schemas.microsoft.com/office/drawing/2014/main" id="{A04988B0-F758-4A94-BD0E-960E12086ECE}"/>
              </a:ext>
            </a:extLst>
          </p:cNvPr>
          <p:cNvSpPr>
            <a:spLocks noGrp="1"/>
          </p:cNvSpPr>
          <p:nvPr>
            <p:ph idx="1"/>
          </p:nvPr>
        </p:nvSpPr>
        <p:spPr/>
        <p:txBody>
          <a:bodyPr>
            <a:noAutofit/>
          </a:bodyPr>
          <a:lstStyle/>
          <a:p>
            <a:pPr marL="0" lvl="0" indent="0">
              <a:buNone/>
            </a:pPr>
            <a:r>
              <a:rPr lang="en-US" altLang="zh-CN" sz="1400" b="1" dirty="0">
                <a:solidFill>
                  <a:schemeClr val="tx1"/>
                </a:solidFill>
                <a:latin typeface="微软雅黑" panose="020B0503020204020204" pitchFamily="34" charset="-122"/>
                <a:ea typeface="微软雅黑" panose="020B0503020204020204" pitchFamily="34" charset="-122"/>
              </a:rPr>
              <a:t>1</a:t>
            </a:r>
            <a:r>
              <a:rPr lang="zh-CN" altLang="en-US" sz="1400" b="1" dirty="0">
                <a:solidFill>
                  <a:schemeClr val="tx1"/>
                </a:solidFill>
                <a:latin typeface="微软雅黑" panose="020B0503020204020204" pitchFamily="34" charset="-122"/>
                <a:ea typeface="微软雅黑" panose="020B0503020204020204" pitchFamily="34" charset="-122"/>
              </a:rPr>
              <a:t>、</a:t>
            </a:r>
            <a:r>
              <a:rPr lang="zh-CN" altLang="zh-CN" sz="1400" b="1" dirty="0">
                <a:solidFill>
                  <a:schemeClr val="tx1"/>
                </a:solidFill>
                <a:latin typeface="微软雅黑" panose="020B0503020204020204" pitchFamily="34" charset="-122"/>
                <a:ea typeface="微软雅黑" panose="020B0503020204020204" pitchFamily="34" charset="-122"/>
              </a:rPr>
              <a:t>所治疗疾病对公共健康的影响：</a:t>
            </a:r>
          </a:p>
          <a:p>
            <a:r>
              <a:rPr lang="zh-CN" altLang="zh-CN" sz="1200" dirty="0">
                <a:solidFill>
                  <a:schemeClr val="tx1"/>
                </a:solidFill>
                <a:latin typeface="微软雅黑" panose="020B0503020204020204" pitchFamily="34" charset="-122"/>
                <a:ea typeface="微软雅黑" panose="020B0503020204020204" pitchFamily="34" charset="-122"/>
              </a:rPr>
              <a:t>我国肺癌发病率、死亡率均居各项癌症首位。</a:t>
            </a:r>
            <a:endParaRPr lang="en-US" altLang="zh-CN" sz="1200" dirty="0">
              <a:solidFill>
                <a:schemeClr val="tx1"/>
              </a:solidFill>
              <a:latin typeface="微软雅黑" panose="020B0503020204020204" pitchFamily="34" charset="-122"/>
              <a:ea typeface="微软雅黑" panose="020B0503020204020204" pitchFamily="34" charset="-122"/>
            </a:endParaRPr>
          </a:p>
          <a:p>
            <a:r>
              <a:rPr lang="zh-CN" altLang="zh-CN" sz="1200" dirty="0">
                <a:solidFill>
                  <a:schemeClr val="tx1"/>
                </a:solidFill>
                <a:latin typeface="微软雅黑" panose="020B0503020204020204" pitchFamily="34" charset="-122"/>
                <a:ea typeface="微软雅黑" panose="020B0503020204020204" pitchFamily="34" charset="-122"/>
              </a:rPr>
              <a:t>伏美替尼可显著改善</a:t>
            </a:r>
            <a:r>
              <a:rPr lang="en-US" altLang="zh-CN" sz="1200" dirty="0">
                <a:solidFill>
                  <a:schemeClr val="tx1"/>
                </a:solidFill>
                <a:latin typeface="微软雅黑" panose="020B0503020204020204" pitchFamily="34" charset="-122"/>
                <a:ea typeface="微软雅黑" panose="020B0503020204020204" pitchFamily="34" charset="-122"/>
              </a:rPr>
              <a:t>EGFR</a:t>
            </a:r>
            <a:r>
              <a:rPr lang="zh-CN" altLang="zh-CN" sz="1200" dirty="0">
                <a:solidFill>
                  <a:schemeClr val="tx1"/>
                </a:solidFill>
                <a:latin typeface="微软雅黑" panose="020B0503020204020204" pitchFamily="34" charset="-122"/>
                <a:ea typeface="微软雅黑" panose="020B0503020204020204" pitchFamily="34" charset="-122"/>
              </a:rPr>
              <a:t>外显子</a:t>
            </a:r>
            <a:r>
              <a:rPr lang="en-US" altLang="zh-CN" sz="1200" dirty="0">
                <a:solidFill>
                  <a:schemeClr val="tx1"/>
                </a:solidFill>
                <a:latin typeface="微软雅黑" panose="020B0503020204020204" pitchFamily="34" charset="-122"/>
                <a:ea typeface="微软雅黑" panose="020B0503020204020204" pitchFamily="34" charset="-122"/>
              </a:rPr>
              <a:t>19</a:t>
            </a:r>
            <a:r>
              <a:rPr lang="zh-CN" altLang="zh-CN" sz="1200" dirty="0">
                <a:solidFill>
                  <a:schemeClr val="tx1"/>
                </a:solidFill>
                <a:latin typeface="微软雅黑" panose="020B0503020204020204" pitchFamily="34" charset="-122"/>
                <a:ea typeface="微软雅黑" panose="020B0503020204020204" pitchFamily="34" charset="-122"/>
              </a:rPr>
              <a:t>缺失或外显子</a:t>
            </a:r>
            <a:r>
              <a:rPr lang="en-US" altLang="zh-CN" sz="1200" dirty="0">
                <a:solidFill>
                  <a:schemeClr val="tx1"/>
                </a:solidFill>
                <a:latin typeface="微软雅黑" panose="020B0503020204020204" pitchFamily="34" charset="-122"/>
                <a:ea typeface="微软雅黑" panose="020B0503020204020204" pitchFamily="34" charset="-122"/>
              </a:rPr>
              <a:t>21</a:t>
            </a:r>
            <a:r>
              <a:rPr lang="zh-CN" altLang="zh-CN" sz="1200" dirty="0">
                <a:solidFill>
                  <a:schemeClr val="tx1"/>
                </a:solidFill>
                <a:latin typeface="微软雅黑" panose="020B0503020204020204" pitchFamily="34" charset="-122"/>
                <a:ea typeface="微软雅黑" panose="020B0503020204020204" pitchFamily="34" charset="-122"/>
              </a:rPr>
              <a:t>（</a:t>
            </a:r>
            <a:r>
              <a:rPr lang="en-US" altLang="zh-CN" sz="1200" dirty="0">
                <a:solidFill>
                  <a:schemeClr val="tx1"/>
                </a:solidFill>
                <a:latin typeface="微软雅黑" panose="020B0503020204020204" pitchFamily="34" charset="-122"/>
                <a:ea typeface="微软雅黑" panose="020B0503020204020204" pitchFamily="34" charset="-122"/>
              </a:rPr>
              <a:t>L858R</a:t>
            </a:r>
            <a:r>
              <a:rPr lang="zh-CN" altLang="zh-CN" sz="1200" dirty="0">
                <a:solidFill>
                  <a:schemeClr val="tx1"/>
                </a:solidFill>
                <a:latin typeface="微软雅黑" panose="020B0503020204020204" pitchFamily="34" charset="-122"/>
                <a:ea typeface="微软雅黑" panose="020B0503020204020204" pitchFamily="34" charset="-122"/>
              </a:rPr>
              <a:t>）置换突变的局部晚期或转移性非小细胞肺癌、</a:t>
            </a:r>
            <a:r>
              <a:rPr lang="en-US" altLang="zh-CN" sz="1200" dirty="0">
                <a:solidFill>
                  <a:schemeClr val="tx1"/>
                </a:solidFill>
                <a:latin typeface="微软雅黑" panose="020B0503020204020204" pitchFamily="34" charset="-122"/>
                <a:ea typeface="微软雅黑" panose="020B0503020204020204" pitchFamily="34" charset="-122"/>
              </a:rPr>
              <a:t>EGFR T790M</a:t>
            </a:r>
            <a:r>
              <a:rPr lang="zh-CN" altLang="zh-CN" sz="1200" dirty="0">
                <a:solidFill>
                  <a:schemeClr val="tx1"/>
                </a:solidFill>
                <a:latin typeface="微软雅黑" panose="020B0503020204020204" pitchFamily="34" charset="-122"/>
                <a:ea typeface="微软雅黑" panose="020B0503020204020204" pitchFamily="34" charset="-122"/>
              </a:rPr>
              <a:t>突变阳性非小细胞肺癌患者的预后</a:t>
            </a:r>
            <a:r>
              <a:rPr lang="zh-CN" altLang="en-US" sz="1200" dirty="0">
                <a:solidFill>
                  <a:schemeClr val="tx1"/>
                </a:solidFill>
                <a:latin typeface="微软雅黑" panose="020B0503020204020204" pitchFamily="34" charset="-122"/>
                <a:ea typeface="微软雅黑" panose="020B0503020204020204" pitchFamily="34" charset="-122"/>
              </a:rPr>
              <a:t>。</a:t>
            </a:r>
            <a:endParaRPr lang="en-US" altLang="zh-CN" sz="1200" dirty="0">
              <a:solidFill>
                <a:schemeClr val="tx1"/>
              </a:solidFill>
              <a:latin typeface="微软雅黑" panose="020B0503020204020204" pitchFamily="34" charset="-122"/>
              <a:ea typeface="微软雅黑" panose="020B0503020204020204" pitchFamily="34" charset="-122"/>
            </a:endParaRPr>
          </a:p>
          <a:p>
            <a:r>
              <a:rPr lang="zh-CN" altLang="zh-CN" sz="1200" dirty="0">
                <a:solidFill>
                  <a:schemeClr val="tx1"/>
                </a:solidFill>
                <a:latin typeface="微软雅黑" panose="020B0503020204020204" pitchFamily="34" charset="-122"/>
                <a:ea typeface="微软雅黑" panose="020B0503020204020204" pitchFamily="34" charset="-122"/>
              </a:rPr>
              <a:t>纳入国家医保目录能提高药物可及性、降低患者疾病负担，推动健康中国</a:t>
            </a:r>
            <a:r>
              <a:rPr lang="en-US" altLang="zh-CN" sz="1200" dirty="0">
                <a:solidFill>
                  <a:schemeClr val="tx1"/>
                </a:solidFill>
                <a:latin typeface="微软雅黑" panose="020B0503020204020204" pitchFamily="34" charset="-122"/>
                <a:ea typeface="微软雅黑" panose="020B0503020204020204" pitchFamily="34" charset="-122"/>
              </a:rPr>
              <a:t>2030</a:t>
            </a:r>
            <a:r>
              <a:rPr lang="zh-CN" altLang="zh-CN" sz="1200" dirty="0">
                <a:solidFill>
                  <a:schemeClr val="tx1"/>
                </a:solidFill>
                <a:latin typeface="微软雅黑" panose="020B0503020204020204" pitchFamily="34" charset="-122"/>
                <a:ea typeface="微软雅黑" panose="020B0503020204020204" pitchFamily="34" charset="-122"/>
              </a:rPr>
              <a:t>目标实现。</a:t>
            </a:r>
          </a:p>
          <a:p>
            <a:pPr marL="0" lvl="0" indent="0">
              <a:buNone/>
            </a:pPr>
            <a:r>
              <a:rPr lang="en-US" altLang="zh-CN" sz="1400" b="1" dirty="0">
                <a:solidFill>
                  <a:schemeClr val="tx1"/>
                </a:solidFill>
                <a:latin typeface="微软雅黑" panose="020B0503020204020204" pitchFamily="34" charset="-122"/>
                <a:ea typeface="微软雅黑" panose="020B0503020204020204" pitchFamily="34" charset="-122"/>
              </a:rPr>
              <a:t>2</a:t>
            </a:r>
            <a:r>
              <a:rPr lang="zh-CN" altLang="en-US" sz="1400" b="1" dirty="0">
                <a:solidFill>
                  <a:schemeClr val="tx1"/>
                </a:solidFill>
                <a:latin typeface="微软雅黑" panose="020B0503020204020204" pitchFamily="34" charset="-122"/>
                <a:ea typeface="微软雅黑" panose="020B0503020204020204" pitchFamily="34" charset="-122"/>
              </a:rPr>
              <a:t>、</a:t>
            </a:r>
            <a:r>
              <a:rPr lang="zh-CN" altLang="zh-CN" sz="1400" b="1" dirty="0">
                <a:solidFill>
                  <a:schemeClr val="tx1"/>
                </a:solidFill>
                <a:latin typeface="微软雅黑" panose="020B0503020204020204" pitchFamily="34" charset="-122"/>
                <a:ea typeface="微软雅黑" panose="020B0503020204020204" pitchFamily="34" charset="-122"/>
              </a:rPr>
              <a:t>符合“保基本”原则：</a:t>
            </a:r>
          </a:p>
          <a:p>
            <a:r>
              <a:rPr lang="zh-CN" altLang="zh-CN" sz="1200" dirty="0">
                <a:solidFill>
                  <a:schemeClr val="tx1"/>
                </a:solidFill>
                <a:latin typeface="微软雅黑" panose="020B0503020204020204" pitchFamily="34" charset="-122"/>
                <a:ea typeface="微软雅黑" panose="020B0503020204020204" pitchFamily="34" charset="-122"/>
              </a:rPr>
              <a:t>本品临床价值高，可有效满足参保人员的治疗需求，具备良好的经济性，可有效保障医保基金的安全。</a:t>
            </a:r>
            <a:endParaRPr lang="en-US" altLang="zh-CN" sz="1200" dirty="0">
              <a:solidFill>
                <a:schemeClr val="tx1"/>
              </a:solidFill>
              <a:latin typeface="微软雅黑" panose="020B0503020204020204" pitchFamily="34" charset="-122"/>
              <a:ea typeface="微软雅黑" panose="020B0503020204020204" pitchFamily="34" charset="-122"/>
            </a:endParaRPr>
          </a:p>
          <a:p>
            <a:r>
              <a:rPr lang="zh-CN" altLang="zh-CN" sz="1200" dirty="0">
                <a:solidFill>
                  <a:schemeClr val="tx1"/>
                </a:solidFill>
                <a:latin typeface="微软雅黑" panose="020B0503020204020204" pitchFamily="34" charset="-122"/>
                <a:ea typeface="微软雅黑" panose="020B0503020204020204" pitchFamily="34" charset="-122"/>
              </a:rPr>
              <a:t>伏美替尼服用便利，针对</a:t>
            </a:r>
            <a:r>
              <a:rPr lang="en-US" altLang="zh-CN" sz="1200" dirty="0">
                <a:solidFill>
                  <a:schemeClr val="tx1"/>
                </a:solidFill>
                <a:latin typeface="微软雅黑" panose="020B0503020204020204" pitchFamily="34" charset="-122"/>
                <a:ea typeface="微软雅黑" panose="020B0503020204020204" pitchFamily="34" charset="-122"/>
              </a:rPr>
              <a:t>EGFR</a:t>
            </a:r>
            <a:r>
              <a:rPr lang="zh-CN" altLang="zh-CN" sz="1200" dirty="0">
                <a:solidFill>
                  <a:schemeClr val="tx1"/>
                </a:solidFill>
                <a:latin typeface="微软雅黑" panose="020B0503020204020204" pitchFamily="34" charset="-122"/>
                <a:ea typeface="微软雅黑" panose="020B0503020204020204" pitchFamily="34" charset="-122"/>
              </a:rPr>
              <a:t>敏感突变及</a:t>
            </a:r>
            <a:r>
              <a:rPr lang="en-US" altLang="zh-CN" sz="1200" dirty="0">
                <a:solidFill>
                  <a:schemeClr val="tx1"/>
                </a:solidFill>
                <a:latin typeface="微软雅黑" panose="020B0503020204020204" pitchFamily="34" charset="-122"/>
                <a:ea typeface="微软雅黑" panose="020B0503020204020204" pitchFamily="34" charset="-122"/>
              </a:rPr>
              <a:t>T790M</a:t>
            </a:r>
            <a:r>
              <a:rPr lang="zh-CN" altLang="zh-CN" sz="1200" dirty="0">
                <a:solidFill>
                  <a:schemeClr val="tx1"/>
                </a:solidFill>
                <a:latin typeface="微软雅黑" panose="020B0503020204020204" pitchFamily="34" charset="-122"/>
                <a:ea typeface="微软雅黑" panose="020B0503020204020204" pitchFamily="34" charset="-122"/>
              </a:rPr>
              <a:t>突变人群疗效显著，一线治疗中位生存期为当前</a:t>
            </a:r>
            <a:r>
              <a:rPr lang="en-US" altLang="zh-CN" sz="1200" dirty="0">
                <a:solidFill>
                  <a:schemeClr val="tx1"/>
                </a:solidFill>
                <a:latin typeface="微软雅黑" panose="020B0503020204020204" pitchFamily="34" charset="-122"/>
                <a:ea typeface="微软雅黑" panose="020B0503020204020204" pitchFamily="34" charset="-122"/>
              </a:rPr>
              <a:t>EGFR TKI</a:t>
            </a:r>
            <a:r>
              <a:rPr lang="zh-CN" altLang="zh-CN" sz="1200" dirty="0">
                <a:solidFill>
                  <a:schemeClr val="tx1"/>
                </a:solidFill>
                <a:latin typeface="微软雅黑" panose="020B0503020204020204" pitchFamily="34" charset="-122"/>
                <a:ea typeface="微软雅黑" panose="020B0503020204020204" pitchFamily="34" charset="-122"/>
              </a:rPr>
              <a:t>中最长，治疗相关不良反应发生率低，可有效降低患者因疾病或者治疗相关不良反应处理而产生的住院等医疗花费。</a:t>
            </a:r>
          </a:p>
          <a:p>
            <a:pPr marL="0" lvl="0" indent="0">
              <a:buNone/>
            </a:pPr>
            <a:r>
              <a:rPr lang="en-US" altLang="zh-CN" sz="1400" b="1" dirty="0">
                <a:solidFill>
                  <a:schemeClr val="tx1"/>
                </a:solidFill>
                <a:latin typeface="微软雅黑" panose="020B0503020204020204" pitchFamily="34" charset="-122"/>
                <a:ea typeface="微软雅黑" panose="020B0503020204020204" pitchFamily="34" charset="-122"/>
              </a:rPr>
              <a:t>3</a:t>
            </a:r>
            <a:r>
              <a:rPr lang="zh-CN" altLang="en-US" sz="1400" b="1" dirty="0">
                <a:solidFill>
                  <a:schemeClr val="tx1"/>
                </a:solidFill>
                <a:latin typeface="微软雅黑" panose="020B0503020204020204" pitchFamily="34" charset="-122"/>
                <a:ea typeface="微软雅黑" panose="020B0503020204020204" pitchFamily="34" charset="-122"/>
              </a:rPr>
              <a:t>、</a:t>
            </a:r>
            <a:r>
              <a:rPr lang="zh-CN" altLang="zh-CN" sz="1400" b="1" dirty="0">
                <a:solidFill>
                  <a:schemeClr val="tx1"/>
                </a:solidFill>
                <a:latin typeface="微软雅黑" panose="020B0503020204020204" pitchFamily="34" charset="-122"/>
                <a:ea typeface="微软雅黑" panose="020B0503020204020204" pitchFamily="34" charset="-122"/>
              </a:rPr>
              <a:t>弥补目录短板：</a:t>
            </a:r>
          </a:p>
          <a:p>
            <a:r>
              <a:rPr lang="zh-CN" altLang="zh-CN" sz="1200" dirty="0">
                <a:solidFill>
                  <a:schemeClr val="tx1"/>
                </a:solidFill>
                <a:latin typeface="微软雅黑" panose="020B0503020204020204" pitchFamily="34" charset="-122"/>
                <a:ea typeface="微软雅黑" panose="020B0503020204020204" pitchFamily="34" charset="-122"/>
              </a:rPr>
              <a:t>本品兼顾疗效，安全性及针对特定人群的优势，可有效弥补目录短板。</a:t>
            </a:r>
            <a:endParaRPr lang="en-US" altLang="zh-CN" sz="1200" dirty="0">
              <a:solidFill>
                <a:schemeClr val="tx1"/>
              </a:solidFill>
              <a:latin typeface="微软雅黑" panose="020B0503020204020204" pitchFamily="34" charset="-122"/>
              <a:ea typeface="微软雅黑" panose="020B0503020204020204" pitchFamily="34" charset="-122"/>
            </a:endParaRPr>
          </a:p>
          <a:p>
            <a:r>
              <a:rPr lang="zh-CN" altLang="zh-CN" sz="1200" dirty="0">
                <a:solidFill>
                  <a:schemeClr val="tx1"/>
                </a:solidFill>
                <a:latin typeface="微软雅黑" panose="020B0503020204020204" pitchFamily="34" charset="-122"/>
                <a:ea typeface="微软雅黑" panose="020B0503020204020204" pitchFamily="34" charset="-122"/>
              </a:rPr>
              <a:t>它是所有</a:t>
            </a:r>
            <a:r>
              <a:rPr lang="en-US" altLang="zh-CN" sz="1200" dirty="0">
                <a:solidFill>
                  <a:schemeClr val="tx1"/>
                </a:solidFill>
                <a:latin typeface="微软雅黑" panose="020B0503020204020204" pitchFamily="34" charset="-122"/>
                <a:ea typeface="微软雅黑" panose="020B0503020204020204" pitchFamily="34" charset="-122"/>
              </a:rPr>
              <a:t>EGFR-TKI</a:t>
            </a:r>
            <a:r>
              <a:rPr lang="zh-CN" altLang="zh-CN" sz="1200" dirty="0">
                <a:solidFill>
                  <a:schemeClr val="tx1"/>
                </a:solidFill>
                <a:latin typeface="微软雅黑" panose="020B0503020204020204" pitchFamily="34" charset="-122"/>
                <a:ea typeface="微软雅黑" panose="020B0503020204020204" pitchFamily="34" charset="-122"/>
              </a:rPr>
              <a:t>一线治疗</a:t>
            </a:r>
            <a:r>
              <a:rPr lang="en-US" altLang="zh-CN" sz="1200" dirty="0">
                <a:solidFill>
                  <a:schemeClr val="tx1"/>
                </a:solidFill>
                <a:latin typeface="微软雅黑" panose="020B0503020204020204" pitchFamily="34" charset="-122"/>
                <a:ea typeface="微软雅黑" panose="020B0503020204020204" pitchFamily="34" charset="-122"/>
              </a:rPr>
              <a:t>EGFR</a:t>
            </a:r>
            <a:r>
              <a:rPr lang="zh-CN" altLang="zh-CN" sz="1200" dirty="0">
                <a:solidFill>
                  <a:schemeClr val="tx1"/>
                </a:solidFill>
                <a:latin typeface="微软雅黑" panose="020B0503020204020204" pitchFamily="34" charset="-122"/>
                <a:ea typeface="微软雅黑" panose="020B0503020204020204" pitchFamily="34" charset="-122"/>
              </a:rPr>
              <a:t>敏感突变晚期</a:t>
            </a:r>
            <a:r>
              <a:rPr lang="en-US" altLang="zh-CN" sz="1200" dirty="0">
                <a:solidFill>
                  <a:schemeClr val="tx1"/>
                </a:solidFill>
                <a:latin typeface="微软雅黑" panose="020B0503020204020204" pitchFamily="34" charset="-122"/>
                <a:ea typeface="微软雅黑" panose="020B0503020204020204" pitchFamily="34" charset="-122"/>
              </a:rPr>
              <a:t>NSCLC</a:t>
            </a:r>
            <a:r>
              <a:rPr lang="zh-CN" altLang="zh-CN" sz="1200" dirty="0">
                <a:solidFill>
                  <a:schemeClr val="tx1"/>
                </a:solidFill>
                <a:latin typeface="微软雅黑" panose="020B0503020204020204" pitchFamily="34" charset="-122"/>
                <a:ea typeface="微软雅黑" panose="020B0503020204020204" pitchFamily="34" charset="-122"/>
              </a:rPr>
              <a:t>首个</a:t>
            </a:r>
            <a:r>
              <a:rPr lang="en-US" altLang="zh-CN" sz="1200" dirty="0">
                <a:solidFill>
                  <a:schemeClr val="tx1"/>
                </a:solidFill>
                <a:latin typeface="微软雅黑" panose="020B0503020204020204" pitchFamily="34" charset="-122"/>
                <a:ea typeface="微软雅黑" panose="020B0503020204020204" pitchFamily="34" charset="-122"/>
              </a:rPr>
              <a:t>PFS</a:t>
            </a:r>
            <a:r>
              <a:rPr lang="zh-CN" altLang="zh-CN" sz="1200" dirty="0">
                <a:solidFill>
                  <a:schemeClr val="tx1"/>
                </a:solidFill>
                <a:latin typeface="微软雅黑" panose="020B0503020204020204" pitchFamily="34" charset="-122"/>
                <a:ea typeface="微软雅黑" panose="020B0503020204020204" pitchFamily="34" charset="-122"/>
              </a:rPr>
              <a:t>超越</a:t>
            </a:r>
            <a:r>
              <a:rPr lang="en-US" altLang="zh-CN" sz="1200" dirty="0">
                <a:solidFill>
                  <a:schemeClr val="tx1"/>
                </a:solidFill>
                <a:latin typeface="微软雅黑" panose="020B0503020204020204" pitchFamily="34" charset="-122"/>
                <a:ea typeface="微软雅黑" panose="020B0503020204020204" pitchFamily="34" charset="-122"/>
              </a:rPr>
              <a:t>20</a:t>
            </a:r>
            <a:r>
              <a:rPr lang="zh-CN" altLang="zh-CN" sz="1200" dirty="0">
                <a:solidFill>
                  <a:schemeClr val="tx1"/>
                </a:solidFill>
                <a:latin typeface="微软雅黑" panose="020B0503020204020204" pitchFamily="34" charset="-122"/>
                <a:ea typeface="微软雅黑" panose="020B0503020204020204" pitchFamily="34" charset="-122"/>
              </a:rPr>
              <a:t>个月的产品，无疾病进展生存期达</a:t>
            </a:r>
            <a:r>
              <a:rPr lang="en-US" altLang="zh-CN" sz="1200" dirty="0">
                <a:solidFill>
                  <a:schemeClr val="tx1"/>
                </a:solidFill>
                <a:latin typeface="微软雅黑" panose="020B0503020204020204" pitchFamily="34" charset="-122"/>
                <a:ea typeface="微软雅黑" panose="020B0503020204020204" pitchFamily="34" charset="-122"/>
              </a:rPr>
              <a:t>20.8</a:t>
            </a:r>
            <a:r>
              <a:rPr lang="zh-CN" altLang="zh-CN" sz="1200" dirty="0">
                <a:solidFill>
                  <a:schemeClr val="tx1"/>
                </a:solidFill>
                <a:latin typeface="微软雅黑" panose="020B0503020204020204" pitchFamily="34" charset="-122"/>
                <a:ea typeface="微软雅黑" panose="020B0503020204020204" pitchFamily="34" charset="-122"/>
              </a:rPr>
              <a:t>个月，延长</a:t>
            </a:r>
            <a:r>
              <a:rPr lang="en-US" altLang="zh-CN" sz="1200" dirty="0">
                <a:solidFill>
                  <a:schemeClr val="tx1"/>
                </a:solidFill>
                <a:latin typeface="微软雅黑" panose="020B0503020204020204" pitchFamily="34" charset="-122"/>
                <a:ea typeface="微软雅黑" panose="020B0503020204020204" pitchFamily="34" charset="-122"/>
              </a:rPr>
              <a:t>9.7</a:t>
            </a:r>
            <a:r>
              <a:rPr lang="zh-CN" altLang="zh-CN" sz="1200" dirty="0">
                <a:solidFill>
                  <a:schemeClr val="tx1"/>
                </a:solidFill>
                <a:latin typeface="微软雅黑" panose="020B0503020204020204" pitchFamily="34" charset="-122"/>
                <a:ea typeface="微软雅黑" panose="020B0503020204020204" pitchFamily="34" charset="-122"/>
              </a:rPr>
              <a:t>个月，降低</a:t>
            </a:r>
            <a:r>
              <a:rPr lang="en-US" altLang="zh-CN" sz="1200" dirty="0">
                <a:solidFill>
                  <a:schemeClr val="tx1"/>
                </a:solidFill>
                <a:latin typeface="微软雅黑" panose="020B0503020204020204" pitchFamily="34" charset="-122"/>
                <a:ea typeface="微软雅黑" panose="020B0503020204020204" pitchFamily="34" charset="-122"/>
              </a:rPr>
              <a:t>56%</a:t>
            </a:r>
            <a:r>
              <a:rPr lang="zh-CN" altLang="zh-CN" sz="1200" dirty="0">
                <a:solidFill>
                  <a:schemeClr val="tx1"/>
                </a:solidFill>
                <a:latin typeface="微软雅黑" panose="020B0503020204020204" pitchFamily="34" charset="-122"/>
                <a:ea typeface="微软雅黑" panose="020B0503020204020204" pitchFamily="34" charset="-122"/>
              </a:rPr>
              <a:t>疾病进展或死亡风险。</a:t>
            </a:r>
            <a:endParaRPr lang="en-US" altLang="zh-CN" sz="1200" dirty="0">
              <a:solidFill>
                <a:schemeClr val="tx1"/>
              </a:solidFill>
              <a:latin typeface="微软雅黑" panose="020B0503020204020204" pitchFamily="34" charset="-122"/>
              <a:ea typeface="微软雅黑" panose="020B0503020204020204" pitchFamily="34" charset="-122"/>
            </a:endParaRPr>
          </a:p>
          <a:p>
            <a:r>
              <a:rPr lang="zh-CN" altLang="zh-CN" sz="1200" dirty="0">
                <a:solidFill>
                  <a:schemeClr val="tx1"/>
                </a:solidFill>
                <a:latin typeface="微软雅黑" panose="020B0503020204020204" pitchFamily="34" charset="-122"/>
                <a:ea typeface="微软雅黑" panose="020B0503020204020204" pitchFamily="34" charset="-122"/>
              </a:rPr>
              <a:t>它与同类产品相比，皮疹、腹泻、血液系统不良反应发生率相对更低，耐受性更好。</a:t>
            </a:r>
            <a:endParaRPr lang="en-US" altLang="zh-CN" sz="1200" dirty="0">
              <a:solidFill>
                <a:schemeClr val="tx1"/>
              </a:solidFill>
              <a:latin typeface="微软雅黑" panose="020B0503020204020204" pitchFamily="34" charset="-122"/>
              <a:ea typeface="微软雅黑" panose="020B0503020204020204" pitchFamily="34" charset="-122"/>
            </a:endParaRPr>
          </a:p>
          <a:p>
            <a:r>
              <a:rPr lang="zh-CN" altLang="zh-CN" sz="1200" dirty="0">
                <a:solidFill>
                  <a:schemeClr val="tx1"/>
                </a:solidFill>
                <a:latin typeface="微软雅黑" panose="020B0503020204020204" pitchFamily="34" charset="-122"/>
                <a:ea typeface="微软雅黑" panose="020B0503020204020204" pitchFamily="34" charset="-122"/>
              </a:rPr>
              <a:t>对于原发</a:t>
            </a:r>
            <a:r>
              <a:rPr lang="en-US" altLang="zh-CN" sz="1200" dirty="0">
                <a:solidFill>
                  <a:schemeClr val="tx1"/>
                </a:solidFill>
                <a:latin typeface="微软雅黑" panose="020B0503020204020204" pitchFamily="34" charset="-122"/>
                <a:ea typeface="微软雅黑" panose="020B0503020204020204" pitchFamily="34" charset="-122"/>
              </a:rPr>
              <a:t>T790M</a:t>
            </a:r>
            <a:r>
              <a:rPr lang="zh-CN" altLang="zh-CN" sz="1200" dirty="0">
                <a:solidFill>
                  <a:schemeClr val="tx1"/>
                </a:solidFill>
                <a:latin typeface="微软雅黑" panose="020B0503020204020204" pitchFamily="34" charset="-122"/>
                <a:ea typeface="微软雅黑" panose="020B0503020204020204" pitchFamily="34" charset="-122"/>
              </a:rPr>
              <a:t>，合并脑转移及</a:t>
            </a:r>
            <a:r>
              <a:rPr lang="en-US" altLang="zh-CN" sz="1200" dirty="0">
                <a:solidFill>
                  <a:schemeClr val="tx1"/>
                </a:solidFill>
                <a:latin typeface="微软雅黑" panose="020B0503020204020204" pitchFamily="34" charset="-122"/>
                <a:ea typeface="微软雅黑" panose="020B0503020204020204" pitchFamily="34" charset="-122"/>
              </a:rPr>
              <a:t>EGFR ex20ins </a:t>
            </a:r>
            <a:r>
              <a:rPr lang="zh-CN" altLang="zh-CN" sz="1200" dirty="0">
                <a:solidFill>
                  <a:schemeClr val="tx1"/>
                </a:solidFill>
                <a:latin typeface="微软雅黑" panose="020B0503020204020204" pitchFamily="34" charset="-122"/>
                <a:ea typeface="微软雅黑" panose="020B0503020204020204" pitchFamily="34" charset="-122"/>
              </a:rPr>
              <a:t>突变的患者，伏美替尼显示出较好的疗效</a:t>
            </a:r>
            <a:r>
              <a:rPr lang="zh-CN" altLang="en-US" sz="1200" dirty="0">
                <a:solidFill>
                  <a:schemeClr val="tx1"/>
                </a:solidFill>
                <a:latin typeface="微软雅黑" panose="020B0503020204020204" pitchFamily="34" charset="-122"/>
                <a:ea typeface="微软雅黑" panose="020B0503020204020204" pitchFamily="34" charset="-122"/>
              </a:rPr>
              <a:t>。</a:t>
            </a:r>
            <a:endParaRPr lang="zh-CN" altLang="zh-CN" sz="1200" dirty="0">
              <a:solidFill>
                <a:schemeClr val="tx1"/>
              </a:solidFill>
              <a:latin typeface="微软雅黑" panose="020B0503020204020204" pitchFamily="34" charset="-122"/>
              <a:ea typeface="微软雅黑" panose="020B0503020204020204" pitchFamily="34" charset="-122"/>
            </a:endParaRPr>
          </a:p>
          <a:p>
            <a:pPr marL="0" lvl="0" indent="0">
              <a:buNone/>
            </a:pPr>
            <a:r>
              <a:rPr lang="en-US" altLang="zh-CN" sz="1400" b="1" dirty="0">
                <a:solidFill>
                  <a:schemeClr val="tx1"/>
                </a:solidFill>
                <a:latin typeface="微软雅黑" panose="020B0503020204020204" pitchFamily="34" charset="-122"/>
                <a:ea typeface="微软雅黑" panose="020B0503020204020204" pitchFamily="34" charset="-122"/>
              </a:rPr>
              <a:t>4</a:t>
            </a:r>
            <a:r>
              <a:rPr lang="zh-CN" altLang="en-US" sz="1400" b="1" dirty="0">
                <a:solidFill>
                  <a:schemeClr val="tx1"/>
                </a:solidFill>
                <a:latin typeface="微软雅黑" panose="020B0503020204020204" pitchFamily="34" charset="-122"/>
                <a:ea typeface="微软雅黑" panose="020B0503020204020204" pitchFamily="34" charset="-122"/>
              </a:rPr>
              <a:t>、</a:t>
            </a:r>
            <a:r>
              <a:rPr lang="zh-CN" altLang="zh-CN" sz="1400" b="1" dirty="0">
                <a:solidFill>
                  <a:schemeClr val="tx1"/>
                </a:solidFill>
                <a:latin typeface="微软雅黑" panose="020B0503020204020204" pitchFamily="34" charset="-122"/>
                <a:ea typeface="微软雅黑" panose="020B0503020204020204" pitchFamily="34" charset="-122"/>
              </a:rPr>
              <a:t>临床管理难度：</a:t>
            </a:r>
          </a:p>
          <a:p>
            <a:r>
              <a:rPr lang="zh-CN" altLang="zh-CN" sz="1200" dirty="0">
                <a:solidFill>
                  <a:schemeClr val="tx1"/>
                </a:solidFill>
                <a:latin typeface="微软雅黑" panose="020B0503020204020204" pitchFamily="34" charset="-122"/>
                <a:ea typeface="微软雅黑" panose="020B0503020204020204" pitchFamily="34" charset="-122"/>
              </a:rPr>
              <a:t>本品需由肿瘤专科医生严格按照说明书处方。</a:t>
            </a:r>
            <a:endParaRPr lang="en-US" altLang="zh-CN" sz="1200" dirty="0">
              <a:solidFill>
                <a:schemeClr val="tx1"/>
              </a:solidFill>
              <a:latin typeface="微软雅黑" panose="020B0503020204020204" pitchFamily="34" charset="-122"/>
              <a:ea typeface="微软雅黑" panose="020B0503020204020204" pitchFamily="34" charset="-122"/>
            </a:endParaRPr>
          </a:p>
          <a:p>
            <a:r>
              <a:rPr lang="zh-CN" altLang="zh-CN" sz="1200" dirty="0">
                <a:solidFill>
                  <a:schemeClr val="tx1"/>
                </a:solidFill>
                <a:latin typeface="微软雅黑" panose="020B0503020204020204" pitchFamily="34" charset="-122"/>
                <a:ea typeface="微软雅黑" panose="020B0503020204020204" pitchFamily="34" charset="-122"/>
              </a:rPr>
              <a:t>在使用本品治疗前，需采用经批准的检测方法确认存在</a:t>
            </a:r>
            <a:r>
              <a:rPr lang="en-US" altLang="zh-CN" sz="1200" dirty="0">
                <a:solidFill>
                  <a:schemeClr val="tx1"/>
                </a:solidFill>
                <a:latin typeface="微软雅黑" panose="020B0503020204020204" pitchFamily="34" charset="-122"/>
                <a:ea typeface="微软雅黑" panose="020B0503020204020204" pitchFamily="34" charset="-122"/>
              </a:rPr>
              <a:t>EGFR</a:t>
            </a:r>
            <a:r>
              <a:rPr lang="zh-CN" altLang="zh-CN" sz="1200" dirty="0">
                <a:solidFill>
                  <a:schemeClr val="tx1"/>
                </a:solidFill>
                <a:latin typeface="微软雅黑" panose="020B0503020204020204" pitchFamily="34" charset="-122"/>
                <a:ea typeface="微软雅黑" panose="020B0503020204020204" pitchFamily="34" charset="-122"/>
              </a:rPr>
              <a:t>外显子</a:t>
            </a:r>
            <a:r>
              <a:rPr lang="en-US" altLang="zh-CN" sz="1200" dirty="0">
                <a:solidFill>
                  <a:schemeClr val="tx1"/>
                </a:solidFill>
                <a:latin typeface="微软雅黑" panose="020B0503020204020204" pitchFamily="34" charset="-122"/>
                <a:ea typeface="微软雅黑" panose="020B0503020204020204" pitchFamily="34" charset="-122"/>
              </a:rPr>
              <a:t>19</a:t>
            </a:r>
            <a:r>
              <a:rPr lang="zh-CN" altLang="zh-CN" sz="1200" dirty="0">
                <a:solidFill>
                  <a:schemeClr val="tx1"/>
                </a:solidFill>
                <a:latin typeface="微软雅黑" panose="020B0503020204020204" pitchFamily="34" charset="-122"/>
                <a:ea typeface="微软雅黑" panose="020B0503020204020204" pitchFamily="34" charset="-122"/>
              </a:rPr>
              <a:t>缺失突变（</a:t>
            </a:r>
            <a:r>
              <a:rPr lang="en-US" altLang="zh-CN" sz="1200" dirty="0">
                <a:solidFill>
                  <a:schemeClr val="tx1"/>
                </a:solidFill>
                <a:latin typeface="微软雅黑" panose="020B0503020204020204" pitchFamily="34" charset="-122"/>
                <a:ea typeface="微软雅黑" panose="020B0503020204020204" pitchFamily="34" charset="-122"/>
              </a:rPr>
              <a:t>19DEL</a:t>
            </a:r>
            <a:r>
              <a:rPr lang="zh-CN" altLang="zh-CN" sz="1200" dirty="0">
                <a:solidFill>
                  <a:schemeClr val="tx1"/>
                </a:solidFill>
                <a:latin typeface="微软雅黑" panose="020B0503020204020204" pitchFamily="34" charset="-122"/>
                <a:ea typeface="微软雅黑" panose="020B0503020204020204" pitchFamily="34" charset="-122"/>
              </a:rPr>
              <a:t>）或外显子</a:t>
            </a:r>
            <a:r>
              <a:rPr lang="en-US" altLang="zh-CN" sz="1200" dirty="0">
                <a:solidFill>
                  <a:schemeClr val="tx1"/>
                </a:solidFill>
                <a:latin typeface="微软雅黑" panose="020B0503020204020204" pitchFamily="34" charset="-122"/>
                <a:ea typeface="微软雅黑" panose="020B0503020204020204" pitchFamily="34" charset="-122"/>
              </a:rPr>
              <a:t>21</a:t>
            </a:r>
            <a:r>
              <a:rPr lang="zh-CN" altLang="zh-CN" sz="1200" dirty="0">
                <a:solidFill>
                  <a:schemeClr val="tx1"/>
                </a:solidFill>
                <a:latin typeface="微软雅黑" panose="020B0503020204020204" pitchFamily="34" charset="-122"/>
                <a:ea typeface="微软雅黑" panose="020B0503020204020204" pitchFamily="34" charset="-122"/>
              </a:rPr>
              <a:t>置换突变（</a:t>
            </a:r>
            <a:r>
              <a:rPr lang="en-US" altLang="zh-CN" sz="1200" dirty="0">
                <a:solidFill>
                  <a:schemeClr val="tx1"/>
                </a:solidFill>
                <a:latin typeface="微软雅黑" panose="020B0503020204020204" pitchFamily="34" charset="-122"/>
                <a:ea typeface="微软雅黑" panose="020B0503020204020204" pitchFamily="34" charset="-122"/>
              </a:rPr>
              <a:t>21L858R</a:t>
            </a:r>
            <a:r>
              <a:rPr lang="zh-CN" altLang="zh-CN" sz="1200" dirty="0">
                <a:solidFill>
                  <a:schemeClr val="tx1"/>
                </a:solidFill>
                <a:latin typeface="微软雅黑" panose="020B0503020204020204" pitchFamily="34" charset="-122"/>
                <a:ea typeface="微软雅黑" panose="020B0503020204020204" pitchFamily="34" charset="-122"/>
              </a:rPr>
              <a:t>），或</a:t>
            </a:r>
            <a:r>
              <a:rPr lang="en-US" altLang="zh-CN" sz="1200" dirty="0">
                <a:solidFill>
                  <a:schemeClr val="tx1"/>
                </a:solidFill>
                <a:latin typeface="微软雅黑" panose="020B0503020204020204" pitchFamily="34" charset="-122"/>
                <a:ea typeface="微软雅黑" panose="020B0503020204020204" pitchFamily="34" charset="-122"/>
              </a:rPr>
              <a:t>EGFR T790M</a:t>
            </a:r>
            <a:r>
              <a:rPr lang="zh-CN" altLang="zh-CN" sz="1200" dirty="0">
                <a:solidFill>
                  <a:schemeClr val="tx1"/>
                </a:solidFill>
                <a:latin typeface="微软雅黑" panose="020B0503020204020204" pitchFamily="34" charset="-122"/>
                <a:ea typeface="微软雅黑" panose="020B0503020204020204" pitchFamily="34" charset="-122"/>
              </a:rPr>
              <a:t>突变；相关检测技术成熟，结果可靠，普及性好，因此无临床滥用、超适应症使用的风险。</a:t>
            </a:r>
            <a:endParaRPr lang="en-US" altLang="zh-CN" sz="1200" dirty="0">
              <a:solidFill>
                <a:schemeClr val="tx1"/>
              </a:solidFill>
              <a:latin typeface="微软雅黑" panose="020B0503020204020204" pitchFamily="34" charset="-122"/>
              <a:ea typeface="微软雅黑" panose="020B0503020204020204" pitchFamily="34" charset="-122"/>
            </a:endParaRPr>
          </a:p>
          <a:p>
            <a:r>
              <a:rPr lang="zh-CN" altLang="zh-CN" sz="1200" dirty="0">
                <a:solidFill>
                  <a:schemeClr val="tx1"/>
                </a:solidFill>
                <a:latin typeface="微软雅黑" panose="020B0503020204020204" pitchFamily="34" charset="-122"/>
                <a:ea typeface="微软雅黑" panose="020B0503020204020204" pitchFamily="34" charset="-122"/>
              </a:rPr>
              <a:t>医保经办管理机构无需进行特殊管理。</a:t>
            </a:r>
          </a:p>
          <a:p>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54D41842-A54C-4230-B0B8-F11C448E76CD}"/>
              </a:ext>
            </a:extLst>
          </p:cNvPr>
          <p:cNvSpPr>
            <a:spLocks noGrp="1"/>
          </p:cNvSpPr>
          <p:nvPr>
            <p:ph type="sldNum" sz="quarter" idx="12"/>
          </p:nvPr>
        </p:nvSpPr>
        <p:spPr/>
        <p:txBody>
          <a:bodyPr/>
          <a:lstStyle/>
          <a:p>
            <a:fld id="{E4960178-2571-4243-80A7-D22EBCD2E036}" type="slidenum">
              <a:rPr kumimoji="1" lang="zh-CN" altLang="en-US" smtClean="0"/>
              <a:t>10</a:t>
            </a:fld>
            <a:endParaRPr kumimoji="1" lang="zh-CN" altLang="en-US"/>
          </a:p>
        </p:txBody>
      </p:sp>
      <p:sp>
        <p:nvSpPr>
          <p:cNvPr id="6" name="文本框 5">
            <a:extLst>
              <a:ext uri="{FF2B5EF4-FFF2-40B4-BE49-F238E27FC236}">
                <a16:creationId xmlns:a16="http://schemas.microsoft.com/office/drawing/2014/main" id="{9BA44D9D-50CC-4F68-9336-CEC69B1CEEEC}"/>
              </a:ext>
            </a:extLst>
          </p:cNvPr>
          <p:cNvSpPr txBox="1"/>
          <p:nvPr/>
        </p:nvSpPr>
        <p:spPr>
          <a:xfrm>
            <a:off x="298368" y="1158405"/>
            <a:ext cx="11466284" cy="895547"/>
          </a:xfrm>
          <a:prstGeom prst="rect">
            <a:avLst/>
          </a:prstGeom>
          <a:noFill/>
          <a:ln>
            <a:solidFill>
              <a:schemeClr val="tx1"/>
            </a:solidFill>
            <a:prstDash val="sysDash"/>
          </a:ln>
        </p:spPr>
        <p:txBody>
          <a:bodyPr wrap="square" rtlCol="0">
            <a:spAutoFit/>
          </a:bodyPr>
          <a:lstStyle/>
          <a:p>
            <a:endParaRPr lang="zh-CN" altLang="en-US" dirty="0"/>
          </a:p>
        </p:txBody>
      </p:sp>
      <p:sp>
        <p:nvSpPr>
          <p:cNvPr id="12" name="文本框 11">
            <a:extLst>
              <a:ext uri="{FF2B5EF4-FFF2-40B4-BE49-F238E27FC236}">
                <a16:creationId xmlns:a16="http://schemas.microsoft.com/office/drawing/2014/main" id="{E5ECA2F8-8171-4473-B9DE-26B7D26AE87C}"/>
              </a:ext>
            </a:extLst>
          </p:cNvPr>
          <p:cNvSpPr txBox="1"/>
          <p:nvPr/>
        </p:nvSpPr>
        <p:spPr>
          <a:xfrm>
            <a:off x="298368" y="3429000"/>
            <a:ext cx="11466284" cy="1143000"/>
          </a:xfrm>
          <a:prstGeom prst="rect">
            <a:avLst/>
          </a:prstGeom>
          <a:noFill/>
          <a:ln>
            <a:solidFill>
              <a:schemeClr val="tx1"/>
            </a:solidFill>
            <a:prstDash val="sysDash"/>
          </a:ln>
        </p:spPr>
        <p:txBody>
          <a:bodyPr wrap="square" rtlCol="0">
            <a:spAutoFit/>
          </a:bodyPr>
          <a:lstStyle/>
          <a:p>
            <a:endParaRPr lang="zh-CN" altLang="en-US" dirty="0"/>
          </a:p>
        </p:txBody>
      </p:sp>
      <p:sp>
        <p:nvSpPr>
          <p:cNvPr id="13" name="文本框 12">
            <a:extLst>
              <a:ext uri="{FF2B5EF4-FFF2-40B4-BE49-F238E27FC236}">
                <a16:creationId xmlns:a16="http://schemas.microsoft.com/office/drawing/2014/main" id="{CA6C842E-D41E-491B-91D4-64A7156C13A8}"/>
              </a:ext>
            </a:extLst>
          </p:cNvPr>
          <p:cNvSpPr txBox="1"/>
          <p:nvPr/>
        </p:nvSpPr>
        <p:spPr>
          <a:xfrm>
            <a:off x="298368" y="4920792"/>
            <a:ext cx="11466283" cy="1026256"/>
          </a:xfrm>
          <a:prstGeom prst="rect">
            <a:avLst/>
          </a:prstGeom>
          <a:noFill/>
          <a:ln>
            <a:solidFill>
              <a:schemeClr val="tx1"/>
            </a:solidFill>
            <a:prstDash val="sysDash"/>
          </a:ln>
        </p:spPr>
        <p:txBody>
          <a:bodyPr wrap="square" rtlCol="0">
            <a:spAutoFit/>
          </a:bodyPr>
          <a:lstStyle/>
          <a:p>
            <a:endParaRPr lang="zh-CN" altLang="en-US" dirty="0"/>
          </a:p>
        </p:txBody>
      </p:sp>
      <p:sp>
        <p:nvSpPr>
          <p:cNvPr id="5" name="文本框 4">
            <a:extLst>
              <a:ext uri="{FF2B5EF4-FFF2-40B4-BE49-F238E27FC236}">
                <a16:creationId xmlns:a16="http://schemas.microsoft.com/office/drawing/2014/main" id="{B2B40A62-68ED-4660-AF36-B7695A17C6C5}"/>
              </a:ext>
            </a:extLst>
          </p:cNvPr>
          <p:cNvSpPr txBox="1"/>
          <p:nvPr/>
        </p:nvSpPr>
        <p:spPr>
          <a:xfrm>
            <a:off x="298368" y="2366128"/>
            <a:ext cx="11466283" cy="714080"/>
          </a:xfrm>
          <a:prstGeom prst="rect">
            <a:avLst/>
          </a:prstGeom>
          <a:noFill/>
          <a:ln>
            <a:solidFill>
              <a:schemeClr val="tx1"/>
            </a:solidFill>
            <a:prstDash val="sysDash"/>
          </a:ln>
        </p:spPr>
        <p:txBody>
          <a:bodyPr wrap="square" rtlCol="0">
            <a:spAutoFit/>
          </a:bodyPr>
          <a:lstStyle/>
          <a:p>
            <a:endParaRPr lang="zh-CN" altLang="en-US" dirty="0"/>
          </a:p>
        </p:txBody>
      </p:sp>
    </p:spTree>
    <p:extLst>
      <p:ext uri="{BB962C8B-B14F-4D97-AF65-F5344CB8AC3E}">
        <p14:creationId xmlns:p14="http://schemas.microsoft.com/office/powerpoint/2010/main" val="265592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9AA2AD-8ACA-41C9-8A7D-5FC2C46279D6}"/>
              </a:ext>
            </a:extLst>
          </p:cNvPr>
          <p:cNvSpPr>
            <a:spLocks noGrp="1"/>
          </p:cNvSpPr>
          <p:nvPr>
            <p:ph type="title"/>
          </p:nvPr>
        </p:nvSpPr>
        <p:spPr>
          <a:xfrm>
            <a:off x="596735" y="404559"/>
            <a:ext cx="11595265" cy="727405"/>
          </a:xfrm>
        </p:spPr>
        <p:txBody>
          <a:bodyPr>
            <a:normAutofit/>
          </a:bodyPr>
          <a:lstStyle/>
          <a:p>
            <a:r>
              <a:rPr lang="zh-CN" altLang="en-US" sz="2400" dirty="0">
                <a:latin typeface="微软雅黑" panose="020B0503020204020204" pitchFamily="34" charset="-122"/>
                <a:ea typeface="微软雅黑" panose="020B0503020204020204" pitchFamily="34" charset="-122"/>
              </a:rPr>
              <a:t>甲磺酸伏美替尼片申报摘要</a:t>
            </a:r>
            <a:r>
              <a:rPr lang="en-US" altLang="zh-CN" sz="2400" dirty="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目录</a:t>
            </a:r>
          </a:p>
        </p:txBody>
      </p:sp>
      <p:sp>
        <p:nvSpPr>
          <p:cNvPr id="5" name="灯片编号占位符 4">
            <a:extLst>
              <a:ext uri="{FF2B5EF4-FFF2-40B4-BE49-F238E27FC236}">
                <a16:creationId xmlns:a16="http://schemas.microsoft.com/office/drawing/2014/main" id="{4D19993B-16BC-46A6-A964-85E4F7E35610}"/>
              </a:ext>
            </a:extLst>
          </p:cNvPr>
          <p:cNvSpPr>
            <a:spLocks noGrp="1"/>
          </p:cNvSpPr>
          <p:nvPr>
            <p:ph type="sldNum" sz="quarter" idx="12"/>
          </p:nvPr>
        </p:nvSpPr>
        <p:spPr/>
        <p:txBody>
          <a:bodyPr/>
          <a:lstStyle/>
          <a:p>
            <a:fld id="{E4960178-2571-4243-80A7-D22EBCD2E036}" type="slidenum">
              <a:rPr kumimoji="1" lang="zh-CN" altLang="en-US" smtClean="0"/>
              <a:t>2</a:t>
            </a:fld>
            <a:endParaRPr kumimoji="1" lang="zh-CN" altLang="en-US"/>
          </a:p>
        </p:txBody>
      </p:sp>
      <p:sp>
        <p:nvSpPr>
          <p:cNvPr id="4" name="文本框 3">
            <a:extLst>
              <a:ext uri="{FF2B5EF4-FFF2-40B4-BE49-F238E27FC236}">
                <a16:creationId xmlns:a16="http://schemas.microsoft.com/office/drawing/2014/main" id="{4CF0E401-989B-4FDB-BAB8-C2479ECFF117}"/>
              </a:ext>
            </a:extLst>
          </p:cNvPr>
          <p:cNvSpPr txBox="1"/>
          <p:nvPr/>
        </p:nvSpPr>
        <p:spPr>
          <a:xfrm>
            <a:off x="4323688" y="1428981"/>
            <a:ext cx="3255536" cy="369332"/>
          </a:xfrm>
          <a:prstGeom prst="rect">
            <a:avLst/>
          </a:prstGeom>
          <a:solidFill>
            <a:srgbClr val="009999"/>
          </a:solidFill>
        </p:spPr>
        <p:txBody>
          <a:bodyPr wrap="square" rtlCol="0">
            <a:spAutoFit/>
          </a:bodyPr>
          <a:lstStyle/>
          <a:p>
            <a:r>
              <a:rPr lang="en-US" altLang="zh-CN" b="1" dirty="0"/>
              <a:t>01   </a:t>
            </a:r>
            <a:r>
              <a:rPr lang="zh-CN" altLang="en-US" b="1" dirty="0"/>
              <a:t>药品基本信息</a:t>
            </a:r>
            <a:endParaRPr lang="zh-CN" altLang="en-US" dirty="0"/>
          </a:p>
        </p:txBody>
      </p:sp>
      <p:sp>
        <p:nvSpPr>
          <p:cNvPr id="6" name="文本框 5">
            <a:extLst>
              <a:ext uri="{FF2B5EF4-FFF2-40B4-BE49-F238E27FC236}">
                <a16:creationId xmlns:a16="http://schemas.microsoft.com/office/drawing/2014/main" id="{F0C0DEB3-AC44-4029-87F2-264ED18155D4}"/>
              </a:ext>
            </a:extLst>
          </p:cNvPr>
          <p:cNvSpPr txBox="1"/>
          <p:nvPr/>
        </p:nvSpPr>
        <p:spPr>
          <a:xfrm>
            <a:off x="4336257" y="2147950"/>
            <a:ext cx="3255536" cy="369332"/>
          </a:xfrm>
          <a:prstGeom prst="rect">
            <a:avLst/>
          </a:prstGeom>
          <a:solidFill>
            <a:srgbClr val="009999"/>
          </a:solidFill>
        </p:spPr>
        <p:txBody>
          <a:bodyPr wrap="square" rtlCol="0">
            <a:spAutoFit/>
          </a:bodyPr>
          <a:lstStyle/>
          <a:p>
            <a:r>
              <a:rPr lang="en-US" altLang="zh-CN" b="1" dirty="0"/>
              <a:t>02   </a:t>
            </a:r>
            <a:r>
              <a:rPr lang="zh-CN" altLang="en-US" b="1" dirty="0"/>
              <a:t>安全性信息</a:t>
            </a:r>
            <a:endParaRPr lang="zh-CN" altLang="en-US" dirty="0"/>
          </a:p>
        </p:txBody>
      </p:sp>
      <p:sp>
        <p:nvSpPr>
          <p:cNvPr id="7" name="文本框 6">
            <a:extLst>
              <a:ext uri="{FF2B5EF4-FFF2-40B4-BE49-F238E27FC236}">
                <a16:creationId xmlns:a16="http://schemas.microsoft.com/office/drawing/2014/main" id="{10E94D5D-406E-4B72-AC66-4EE188D16966}"/>
              </a:ext>
            </a:extLst>
          </p:cNvPr>
          <p:cNvSpPr txBox="1"/>
          <p:nvPr/>
        </p:nvSpPr>
        <p:spPr>
          <a:xfrm>
            <a:off x="4336257" y="2864950"/>
            <a:ext cx="3255536" cy="369332"/>
          </a:xfrm>
          <a:prstGeom prst="rect">
            <a:avLst/>
          </a:prstGeom>
          <a:solidFill>
            <a:srgbClr val="009999"/>
          </a:solidFill>
        </p:spPr>
        <p:txBody>
          <a:bodyPr wrap="square" rtlCol="0">
            <a:spAutoFit/>
          </a:bodyPr>
          <a:lstStyle/>
          <a:p>
            <a:r>
              <a:rPr lang="en-US" altLang="zh-CN" b="1" dirty="0"/>
              <a:t>03   </a:t>
            </a:r>
            <a:r>
              <a:rPr lang="zh-CN" altLang="en-US" b="1" dirty="0"/>
              <a:t>有效性信息</a:t>
            </a:r>
            <a:endParaRPr lang="zh-CN" altLang="en-US" dirty="0"/>
          </a:p>
        </p:txBody>
      </p:sp>
      <p:sp>
        <p:nvSpPr>
          <p:cNvPr id="9" name="文本框 8">
            <a:extLst>
              <a:ext uri="{FF2B5EF4-FFF2-40B4-BE49-F238E27FC236}">
                <a16:creationId xmlns:a16="http://schemas.microsoft.com/office/drawing/2014/main" id="{381AF1F6-1D6E-44D7-8045-8E29DAA0D5CD}"/>
              </a:ext>
            </a:extLst>
          </p:cNvPr>
          <p:cNvSpPr txBox="1"/>
          <p:nvPr/>
        </p:nvSpPr>
        <p:spPr>
          <a:xfrm>
            <a:off x="4323688" y="3623719"/>
            <a:ext cx="3255536" cy="369332"/>
          </a:xfrm>
          <a:prstGeom prst="rect">
            <a:avLst/>
          </a:prstGeom>
          <a:solidFill>
            <a:srgbClr val="009999"/>
          </a:solidFill>
        </p:spPr>
        <p:txBody>
          <a:bodyPr wrap="square" rtlCol="0">
            <a:spAutoFit/>
          </a:bodyPr>
          <a:lstStyle/>
          <a:p>
            <a:r>
              <a:rPr lang="en-US" altLang="zh-CN" b="1" dirty="0"/>
              <a:t>04   </a:t>
            </a:r>
            <a:r>
              <a:rPr lang="zh-CN" altLang="en-US" b="1" dirty="0"/>
              <a:t>创新性信息</a:t>
            </a:r>
            <a:endParaRPr lang="zh-CN" altLang="en-US" dirty="0"/>
          </a:p>
        </p:txBody>
      </p:sp>
      <p:sp>
        <p:nvSpPr>
          <p:cNvPr id="10" name="文本框 9">
            <a:extLst>
              <a:ext uri="{FF2B5EF4-FFF2-40B4-BE49-F238E27FC236}">
                <a16:creationId xmlns:a16="http://schemas.microsoft.com/office/drawing/2014/main" id="{5EA2C415-5D5C-48C1-B399-C5F50006049F}"/>
              </a:ext>
            </a:extLst>
          </p:cNvPr>
          <p:cNvSpPr txBox="1"/>
          <p:nvPr/>
        </p:nvSpPr>
        <p:spPr>
          <a:xfrm>
            <a:off x="4323688" y="4382488"/>
            <a:ext cx="3255536" cy="369332"/>
          </a:xfrm>
          <a:prstGeom prst="rect">
            <a:avLst/>
          </a:prstGeom>
          <a:solidFill>
            <a:srgbClr val="009999"/>
          </a:solidFill>
        </p:spPr>
        <p:txBody>
          <a:bodyPr wrap="square" rtlCol="0">
            <a:spAutoFit/>
          </a:bodyPr>
          <a:lstStyle/>
          <a:p>
            <a:r>
              <a:rPr lang="en-US" altLang="zh-CN" b="1" dirty="0"/>
              <a:t>05   </a:t>
            </a:r>
            <a:r>
              <a:rPr lang="zh-CN" altLang="en-US" b="1" dirty="0"/>
              <a:t>公平性信息</a:t>
            </a:r>
            <a:endParaRPr lang="zh-CN" altLang="en-US" dirty="0"/>
          </a:p>
        </p:txBody>
      </p:sp>
    </p:spTree>
    <p:extLst>
      <p:ext uri="{BB962C8B-B14F-4D97-AF65-F5344CB8AC3E}">
        <p14:creationId xmlns:p14="http://schemas.microsoft.com/office/powerpoint/2010/main" val="372133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657BA7-DA54-49F3-91C1-E3AAC5DFAF80}"/>
              </a:ext>
            </a:extLst>
          </p:cNvPr>
          <p:cNvSpPr>
            <a:spLocks noGrp="1"/>
          </p:cNvSpPr>
          <p:nvPr>
            <p:ph type="title"/>
          </p:nvPr>
        </p:nvSpPr>
        <p:spPr>
          <a:xfrm>
            <a:off x="326648" y="84238"/>
            <a:ext cx="11595265" cy="727405"/>
          </a:xfrm>
        </p:spPr>
        <p:txBody>
          <a:bodyPr>
            <a:normAutofit/>
          </a:bodyPr>
          <a:lstStyle/>
          <a:p>
            <a:r>
              <a:rPr lang="en-US" altLang="zh-CN" sz="2400" dirty="0">
                <a:latin typeface="微软雅黑" panose="020B0503020204020204" pitchFamily="34" charset="-122"/>
                <a:ea typeface="微软雅黑" panose="020B0503020204020204" pitchFamily="34" charset="-122"/>
              </a:rPr>
              <a:t>01  </a:t>
            </a:r>
            <a:r>
              <a:rPr lang="zh-CN" altLang="en-US" sz="2400" dirty="0">
                <a:latin typeface="微软雅黑" panose="020B0503020204020204" pitchFamily="34" charset="-122"/>
                <a:ea typeface="微软雅黑" panose="020B0503020204020204" pitchFamily="34" charset="-122"/>
              </a:rPr>
              <a:t>甲磺酸伏美替尼片基本信息 </a:t>
            </a:r>
            <a:r>
              <a:rPr lang="en-US" altLang="zh-CN" sz="2400" dirty="0">
                <a:latin typeface="微软雅黑" panose="020B0503020204020204" pitchFamily="34" charset="-122"/>
                <a:ea typeface="微软雅黑" panose="020B0503020204020204" pitchFamily="34" charset="-122"/>
              </a:rPr>
              <a:t>- 1</a:t>
            </a:r>
            <a:endParaRPr lang="zh-CN" altLang="en-US" sz="2400" dirty="0">
              <a:latin typeface="微软雅黑" panose="020B0503020204020204" pitchFamily="34" charset="-122"/>
              <a:ea typeface="微软雅黑" panose="020B0503020204020204" pitchFamily="34" charset="-122"/>
            </a:endParaRPr>
          </a:p>
        </p:txBody>
      </p:sp>
      <p:sp>
        <p:nvSpPr>
          <p:cNvPr id="5" name="灯片编号占位符 4">
            <a:extLst>
              <a:ext uri="{FF2B5EF4-FFF2-40B4-BE49-F238E27FC236}">
                <a16:creationId xmlns:a16="http://schemas.microsoft.com/office/drawing/2014/main" id="{3CEB2F29-81C5-4B11-AAEF-57C2E494E73B}"/>
              </a:ext>
            </a:extLst>
          </p:cNvPr>
          <p:cNvSpPr>
            <a:spLocks noGrp="1"/>
          </p:cNvSpPr>
          <p:nvPr>
            <p:ph type="sldNum" sz="quarter" idx="12"/>
          </p:nvPr>
        </p:nvSpPr>
        <p:spPr/>
        <p:txBody>
          <a:bodyPr/>
          <a:lstStyle/>
          <a:p>
            <a:fld id="{E4960178-2571-4243-80A7-D22EBCD2E036}" type="slidenum">
              <a:rPr kumimoji="1" lang="zh-CN" altLang="en-US" smtClean="0"/>
              <a:t>3</a:t>
            </a:fld>
            <a:endParaRPr kumimoji="1" lang="zh-CN" altLang="en-US"/>
          </a:p>
        </p:txBody>
      </p:sp>
      <p:sp>
        <p:nvSpPr>
          <p:cNvPr id="9" name="文本框 8">
            <a:extLst>
              <a:ext uri="{FF2B5EF4-FFF2-40B4-BE49-F238E27FC236}">
                <a16:creationId xmlns:a16="http://schemas.microsoft.com/office/drawing/2014/main" id="{09857F0F-B23E-46CB-8E8C-ABAC9CBED395}"/>
              </a:ext>
            </a:extLst>
          </p:cNvPr>
          <p:cNvSpPr txBox="1"/>
          <p:nvPr/>
        </p:nvSpPr>
        <p:spPr>
          <a:xfrm>
            <a:off x="838200" y="1025635"/>
            <a:ext cx="4949072" cy="3539430"/>
          </a:xfrm>
          <a:prstGeom prst="rect">
            <a:avLst/>
          </a:prstGeom>
          <a:noFill/>
          <a:ln>
            <a:solidFill>
              <a:srgbClr val="12877C"/>
            </a:solidFill>
            <a:prstDash val="dashDot"/>
          </a:ln>
        </p:spPr>
        <p:txBody>
          <a:bodyPr wrap="square" rtlCol="0">
            <a:spAutoFit/>
          </a:bodyPr>
          <a:lstStyle/>
          <a:p>
            <a:r>
              <a:rPr lang="en-US" altLang="zh-CN" sz="1400" b="1" dirty="0"/>
              <a:t>1</a:t>
            </a:r>
            <a:r>
              <a:rPr lang="zh-CN" altLang="en-US" sz="1400" b="1" dirty="0"/>
              <a:t>、通用名</a:t>
            </a:r>
            <a:r>
              <a:rPr lang="zh-CN" altLang="en-US" sz="1400" dirty="0"/>
              <a:t>：甲磺酸伏美替尼片</a:t>
            </a:r>
            <a:endParaRPr lang="en-US" altLang="zh-CN" sz="1400" dirty="0"/>
          </a:p>
          <a:p>
            <a:endParaRPr lang="en-US" altLang="zh-CN" sz="1400" dirty="0"/>
          </a:p>
          <a:p>
            <a:r>
              <a:rPr lang="en-US" altLang="zh-CN" sz="1400" b="1" dirty="0"/>
              <a:t>2</a:t>
            </a:r>
            <a:r>
              <a:rPr lang="zh-CN" altLang="en-US" sz="1400" b="1" dirty="0"/>
              <a:t>、注册规格</a:t>
            </a:r>
            <a:r>
              <a:rPr lang="zh-CN" altLang="en-US" sz="1400" dirty="0"/>
              <a:t>：</a:t>
            </a:r>
            <a:r>
              <a:rPr lang="en-US" altLang="zh-CN" sz="1400" dirty="0"/>
              <a:t>40mg/</a:t>
            </a:r>
            <a:r>
              <a:rPr lang="zh-CN" altLang="en-US" sz="1400" dirty="0"/>
              <a:t>片，</a:t>
            </a:r>
            <a:r>
              <a:rPr lang="en-US" altLang="zh-CN" sz="1400" dirty="0"/>
              <a:t>28</a:t>
            </a:r>
            <a:r>
              <a:rPr lang="zh-CN" altLang="en-US" sz="1400" dirty="0"/>
              <a:t>片</a:t>
            </a:r>
            <a:r>
              <a:rPr lang="en-US" altLang="zh-CN" sz="1400" dirty="0"/>
              <a:t>/</a:t>
            </a:r>
            <a:r>
              <a:rPr lang="zh-CN" altLang="en-US" sz="1400" dirty="0"/>
              <a:t>盒</a:t>
            </a:r>
            <a:endParaRPr lang="en-US" altLang="zh-CN" sz="1400" dirty="0"/>
          </a:p>
          <a:p>
            <a:endParaRPr lang="en-US" altLang="zh-CN" sz="1400" dirty="0"/>
          </a:p>
          <a:p>
            <a:r>
              <a:rPr lang="en-US" altLang="zh-CN" sz="1400" b="1" dirty="0"/>
              <a:t>3</a:t>
            </a:r>
            <a:r>
              <a:rPr lang="zh-CN" altLang="en-US" sz="1400" b="1" dirty="0"/>
              <a:t>、药品批准文号：</a:t>
            </a:r>
            <a:r>
              <a:rPr lang="zh-CN" altLang="en-US" sz="1400" dirty="0"/>
              <a:t>国药准字</a:t>
            </a:r>
            <a:r>
              <a:rPr lang="en-US" altLang="zh-CN" sz="1400" dirty="0"/>
              <a:t>H20210008</a:t>
            </a:r>
          </a:p>
          <a:p>
            <a:endParaRPr lang="en-US" altLang="zh-CN" sz="1400" dirty="0"/>
          </a:p>
          <a:p>
            <a:r>
              <a:rPr lang="en-US" altLang="zh-CN" sz="1400" b="1" dirty="0"/>
              <a:t>4</a:t>
            </a:r>
            <a:r>
              <a:rPr lang="zh-CN" altLang="en-US" sz="1400" b="1" dirty="0"/>
              <a:t>、中国大陆首次上市时间：</a:t>
            </a:r>
            <a:r>
              <a:rPr lang="en-US" altLang="zh-CN" sz="1400" dirty="0"/>
              <a:t>2021</a:t>
            </a:r>
            <a:r>
              <a:rPr lang="zh-CN" altLang="en-US" sz="1400" dirty="0"/>
              <a:t>年</a:t>
            </a:r>
            <a:r>
              <a:rPr lang="en-US" altLang="zh-CN" sz="1400" dirty="0"/>
              <a:t>3</a:t>
            </a:r>
            <a:r>
              <a:rPr lang="zh-CN" altLang="en-US" sz="1400" dirty="0"/>
              <a:t>月</a:t>
            </a:r>
            <a:r>
              <a:rPr lang="en-US" altLang="zh-CN" sz="1400" dirty="0"/>
              <a:t>2</a:t>
            </a:r>
            <a:r>
              <a:rPr lang="zh-CN" altLang="en-US" sz="1400" dirty="0"/>
              <a:t>日；新增一线适应症的批准上市时间：</a:t>
            </a:r>
            <a:r>
              <a:rPr lang="en-US" altLang="zh-CN" sz="1400" dirty="0"/>
              <a:t>2022</a:t>
            </a:r>
            <a:r>
              <a:rPr lang="zh-CN" altLang="en-US" sz="1400" dirty="0"/>
              <a:t>年</a:t>
            </a:r>
            <a:r>
              <a:rPr lang="en-US" altLang="zh-CN" sz="1400" dirty="0"/>
              <a:t>6</a:t>
            </a:r>
            <a:r>
              <a:rPr lang="zh-CN" altLang="en-US" sz="1400" dirty="0"/>
              <a:t>月</a:t>
            </a:r>
            <a:r>
              <a:rPr lang="en-US" altLang="zh-CN" sz="1400" dirty="0"/>
              <a:t>28</a:t>
            </a:r>
            <a:r>
              <a:rPr lang="zh-CN" altLang="en-US" sz="1400" dirty="0"/>
              <a:t>日</a:t>
            </a:r>
            <a:endParaRPr lang="en-US" altLang="zh-CN" sz="1400" dirty="0"/>
          </a:p>
          <a:p>
            <a:endParaRPr lang="en-US" altLang="zh-CN" sz="1400" dirty="0"/>
          </a:p>
          <a:p>
            <a:r>
              <a:rPr lang="en-US" altLang="zh-CN" sz="1400" b="1" dirty="0"/>
              <a:t>5</a:t>
            </a:r>
            <a:r>
              <a:rPr lang="zh-CN" altLang="en-US" sz="1400" b="1" dirty="0"/>
              <a:t>、全球首个上市国家</a:t>
            </a:r>
            <a:r>
              <a:rPr lang="en-US" altLang="zh-CN" sz="1400" b="1" dirty="0"/>
              <a:t>/</a:t>
            </a:r>
            <a:r>
              <a:rPr lang="zh-CN" altLang="en-US" sz="1400" b="1" dirty="0"/>
              <a:t>地区及时间：</a:t>
            </a:r>
            <a:r>
              <a:rPr lang="zh-CN" altLang="en-US" sz="1400" dirty="0"/>
              <a:t>无</a:t>
            </a:r>
            <a:endParaRPr lang="en-US" altLang="zh-CN" sz="1400" dirty="0"/>
          </a:p>
          <a:p>
            <a:endParaRPr lang="en-US" altLang="zh-CN" sz="1400" dirty="0"/>
          </a:p>
          <a:p>
            <a:r>
              <a:rPr lang="en-US" altLang="zh-CN" sz="1400" b="1" dirty="0"/>
              <a:t>6</a:t>
            </a:r>
            <a:r>
              <a:rPr lang="zh-CN" altLang="en-US" sz="1400" b="1" dirty="0"/>
              <a:t>、是否为</a:t>
            </a:r>
            <a:r>
              <a:rPr lang="en-US" altLang="zh-CN" sz="1400" b="1" dirty="0"/>
              <a:t>OTC</a:t>
            </a:r>
            <a:r>
              <a:rPr lang="zh-CN" altLang="en-US" sz="1400" b="1" dirty="0"/>
              <a:t>产品：</a:t>
            </a:r>
            <a:r>
              <a:rPr lang="zh-CN" altLang="en-US" sz="1400" dirty="0"/>
              <a:t>否</a:t>
            </a:r>
            <a:endParaRPr lang="en-US" altLang="zh-CN" sz="1400" dirty="0"/>
          </a:p>
          <a:p>
            <a:endParaRPr lang="en-US" altLang="zh-CN" sz="1400" dirty="0"/>
          </a:p>
          <a:p>
            <a:r>
              <a:rPr lang="en-US" altLang="zh-CN" sz="1400" b="1" dirty="0"/>
              <a:t>7</a:t>
            </a:r>
            <a:r>
              <a:rPr lang="zh-CN" altLang="en-US" sz="1400" b="1" dirty="0"/>
              <a:t>、是否为独家：</a:t>
            </a:r>
            <a:r>
              <a:rPr lang="zh-CN" altLang="en-US" sz="1400" dirty="0"/>
              <a:t>是独家、化合物专利产品</a:t>
            </a:r>
            <a:endParaRPr lang="en-US" altLang="zh-CN" sz="1400" dirty="0"/>
          </a:p>
          <a:p>
            <a:endParaRPr lang="en-US" altLang="zh-CN" sz="1400" dirty="0"/>
          </a:p>
          <a:p>
            <a:r>
              <a:rPr lang="en-US" altLang="zh-CN" sz="1400" b="1" dirty="0"/>
              <a:t>8</a:t>
            </a:r>
            <a:r>
              <a:rPr lang="zh-CN" altLang="en-US" sz="1400" b="1" dirty="0"/>
              <a:t>、参照药品建议：</a:t>
            </a:r>
            <a:r>
              <a:rPr lang="zh-CN" altLang="en-US" sz="1400" dirty="0"/>
              <a:t>甲磺酸奥希替尼片（泰瑞沙</a:t>
            </a:r>
            <a:r>
              <a:rPr lang="en-US" altLang="zh-CN" sz="14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1400" dirty="0"/>
              <a:t>）</a:t>
            </a:r>
          </a:p>
        </p:txBody>
      </p:sp>
      <p:sp>
        <p:nvSpPr>
          <p:cNvPr id="10" name="文本框 9">
            <a:extLst>
              <a:ext uri="{FF2B5EF4-FFF2-40B4-BE49-F238E27FC236}">
                <a16:creationId xmlns:a16="http://schemas.microsoft.com/office/drawing/2014/main" id="{866CECE8-E171-4BB0-B3E8-FD38C34A3D60}"/>
              </a:ext>
            </a:extLst>
          </p:cNvPr>
          <p:cNvSpPr txBox="1"/>
          <p:nvPr/>
        </p:nvSpPr>
        <p:spPr>
          <a:xfrm>
            <a:off x="838200" y="4722979"/>
            <a:ext cx="4949072" cy="1998496"/>
          </a:xfrm>
          <a:prstGeom prst="rect">
            <a:avLst/>
          </a:prstGeom>
          <a:noFill/>
          <a:ln>
            <a:solidFill>
              <a:srgbClr val="12877C"/>
            </a:solidFill>
            <a:prstDash val="dashDot"/>
          </a:ln>
        </p:spPr>
        <p:txBody>
          <a:bodyPr wrap="square" rtlCol="0">
            <a:spAutoFit/>
          </a:bodyPr>
          <a:lstStyle/>
          <a:p>
            <a:pPr>
              <a:lnSpc>
                <a:spcPct val="150000"/>
              </a:lnSpc>
            </a:pPr>
            <a:r>
              <a:rPr lang="en-US" altLang="zh-CN" sz="1400" b="1" dirty="0"/>
              <a:t>9</a:t>
            </a:r>
            <a:r>
              <a:rPr lang="zh-CN" altLang="en-US" sz="1400" b="1" dirty="0"/>
              <a:t>、</a:t>
            </a:r>
            <a:r>
              <a:rPr lang="en-US" altLang="zh-CN" sz="1400" b="1" dirty="0"/>
              <a:t> </a:t>
            </a:r>
            <a:r>
              <a:rPr lang="zh-CN" altLang="en-US" sz="1400" b="1" dirty="0"/>
              <a:t>适应症：</a:t>
            </a:r>
            <a:r>
              <a:rPr lang="zh-CN" altLang="zh-CN" sz="1400" dirty="0"/>
              <a:t>本品适用于：具有表皮生长因子受体（</a:t>
            </a:r>
            <a:r>
              <a:rPr lang="en-US" altLang="zh-CN" sz="1400" dirty="0"/>
              <a:t>EGFR</a:t>
            </a:r>
            <a:r>
              <a:rPr lang="zh-CN" altLang="zh-CN" sz="1400" dirty="0"/>
              <a:t>）外显子</a:t>
            </a:r>
            <a:r>
              <a:rPr lang="en-US" altLang="zh-CN" sz="1400" dirty="0"/>
              <a:t>19</a:t>
            </a:r>
            <a:r>
              <a:rPr lang="zh-CN" altLang="zh-CN" sz="1400" dirty="0"/>
              <a:t>缺失或外显子</a:t>
            </a:r>
            <a:r>
              <a:rPr lang="en-US" altLang="zh-CN" sz="1400" dirty="0"/>
              <a:t>21</a:t>
            </a:r>
            <a:r>
              <a:rPr lang="zh-CN" altLang="zh-CN" sz="1400" dirty="0"/>
              <a:t>（</a:t>
            </a:r>
            <a:r>
              <a:rPr lang="en-US" altLang="zh-CN" sz="1400" dirty="0"/>
              <a:t>L858R</a:t>
            </a:r>
            <a:r>
              <a:rPr lang="zh-CN" altLang="zh-CN" sz="1400" dirty="0"/>
              <a:t>）置换突变的局部晚期或转移性非小细胞肺癌（</a:t>
            </a:r>
            <a:r>
              <a:rPr lang="en-US" altLang="zh-CN" sz="1400" dirty="0"/>
              <a:t>NSCLC</a:t>
            </a:r>
            <a:r>
              <a:rPr lang="zh-CN" altLang="zh-CN" sz="1400" dirty="0"/>
              <a:t>）成人患者的一线治疗。既往经</a:t>
            </a:r>
            <a:r>
              <a:rPr lang="en-US" altLang="zh-CN" sz="1400" dirty="0"/>
              <a:t>EGFR</a:t>
            </a:r>
            <a:r>
              <a:rPr lang="zh-CN" altLang="zh-CN" sz="1400" dirty="0"/>
              <a:t>酪氨酸激酶抑制剂（</a:t>
            </a:r>
            <a:r>
              <a:rPr lang="en-US" altLang="zh-CN" sz="1400" dirty="0"/>
              <a:t>TKI</a:t>
            </a:r>
            <a:r>
              <a:rPr lang="zh-CN" altLang="zh-CN" sz="1400" dirty="0"/>
              <a:t>）治疗时或治疗后出现疾病进展，并且经检测确认存在</a:t>
            </a:r>
            <a:r>
              <a:rPr lang="en-US" altLang="zh-CN" sz="1400" dirty="0"/>
              <a:t>EGFR T790M</a:t>
            </a:r>
            <a:r>
              <a:rPr lang="zh-CN" altLang="zh-CN" sz="1400" dirty="0"/>
              <a:t>突变阳性的局部晚期或转移性</a:t>
            </a:r>
            <a:r>
              <a:rPr lang="en-US" altLang="zh-CN" sz="1400" dirty="0"/>
              <a:t>NSCLC</a:t>
            </a:r>
            <a:r>
              <a:rPr lang="zh-CN" altLang="zh-CN" sz="1400" dirty="0"/>
              <a:t>成人患者的治疗。</a:t>
            </a:r>
            <a:endParaRPr lang="en-US" altLang="zh-CN" sz="1400" dirty="0"/>
          </a:p>
        </p:txBody>
      </p:sp>
      <p:sp>
        <p:nvSpPr>
          <p:cNvPr id="13" name="文本框 12">
            <a:extLst>
              <a:ext uri="{FF2B5EF4-FFF2-40B4-BE49-F238E27FC236}">
                <a16:creationId xmlns:a16="http://schemas.microsoft.com/office/drawing/2014/main" id="{0A9A50C9-835A-4DC3-828A-64C1E4B249D2}"/>
              </a:ext>
            </a:extLst>
          </p:cNvPr>
          <p:cNvSpPr txBox="1"/>
          <p:nvPr/>
        </p:nvSpPr>
        <p:spPr>
          <a:xfrm>
            <a:off x="6096000" y="1042602"/>
            <a:ext cx="4949072" cy="5650329"/>
          </a:xfrm>
          <a:prstGeom prst="rect">
            <a:avLst/>
          </a:prstGeom>
          <a:noFill/>
          <a:ln>
            <a:solidFill>
              <a:srgbClr val="12877C"/>
            </a:solidFill>
            <a:prstDash val="dashDot"/>
          </a:ln>
        </p:spPr>
        <p:txBody>
          <a:bodyPr wrap="square" rtlCol="0">
            <a:spAutoFit/>
          </a:bodyPr>
          <a:lstStyle/>
          <a:p>
            <a:pPr>
              <a:lnSpc>
                <a:spcPct val="150000"/>
              </a:lnSpc>
            </a:pPr>
            <a:r>
              <a:rPr lang="en-US" altLang="zh-CN" sz="1400" b="1" dirty="0"/>
              <a:t>10</a:t>
            </a:r>
            <a:r>
              <a:rPr lang="zh-CN" altLang="en-US" sz="1400" b="1" dirty="0"/>
              <a:t>、用法用量：</a:t>
            </a:r>
            <a:r>
              <a:rPr lang="zh-CN" altLang="zh-CN" sz="1200" dirty="0"/>
              <a:t>本品应在具有丰富经验的肿瘤专科医生指导下使用。在使用本品治疗前，应采用经批准的检测方法确认存在</a:t>
            </a:r>
            <a:r>
              <a:rPr lang="en-US" altLang="zh-CN" sz="1200" dirty="0"/>
              <a:t>EGFR</a:t>
            </a:r>
            <a:r>
              <a:rPr lang="zh-CN" altLang="zh-CN" sz="1200" dirty="0"/>
              <a:t>外显子</a:t>
            </a:r>
            <a:r>
              <a:rPr lang="en-US" altLang="zh-CN" sz="1200" dirty="0"/>
              <a:t>19</a:t>
            </a:r>
            <a:r>
              <a:rPr lang="zh-CN" altLang="zh-CN" sz="1200" dirty="0"/>
              <a:t>缺失突变（</a:t>
            </a:r>
            <a:r>
              <a:rPr lang="en-US" altLang="zh-CN" sz="1200" dirty="0"/>
              <a:t>19DEL</a:t>
            </a:r>
            <a:r>
              <a:rPr lang="zh-CN" altLang="zh-CN" sz="1200" dirty="0"/>
              <a:t>）或外显子</a:t>
            </a:r>
            <a:r>
              <a:rPr lang="en-US" altLang="zh-CN" sz="1200" dirty="0"/>
              <a:t>21</a:t>
            </a:r>
            <a:r>
              <a:rPr lang="zh-CN" altLang="zh-CN" sz="1200" dirty="0"/>
              <a:t>置换突变（</a:t>
            </a:r>
            <a:r>
              <a:rPr lang="en-US" altLang="zh-CN" sz="1200" dirty="0"/>
              <a:t>21L858R</a:t>
            </a:r>
            <a:r>
              <a:rPr lang="zh-CN" altLang="zh-CN" sz="1200" dirty="0"/>
              <a:t>），或</a:t>
            </a:r>
            <a:r>
              <a:rPr lang="en-US" altLang="zh-CN" sz="1200" dirty="0"/>
              <a:t>EGFR T790M</a:t>
            </a:r>
            <a:r>
              <a:rPr lang="zh-CN" altLang="zh-CN" sz="1200" dirty="0"/>
              <a:t>突变。</a:t>
            </a:r>
          </a:p>
          <a:p>
            <a:pPr>
              <a:lnSpc>
                <a:spcPct val="150000"/>
              </a:lnSpc>
            </a:pPr>
            <a:r>
              <a:rPr lang="zh-CN" altLang="zh-CN" sz="1200" b="1" u="sng" dirty="0">
                <a:latin typeface="+mn-ea"/>
              </a:rPr>
              <a:t>剂量及给药方法</a:t>
            </a:r>
            <a:endParaRPr lang="zh-CN" altLang="zh-CN" sz="1200" b="1" dirty="0">
              <a:latin typeface="+mn-ea"/>
            </a:endParaRPr>
          </a:p>
          <a:p>
            <a:pPr>
              <a:lnSpc>
                <a:spcPct val="150000"/>
              </a:lnSpc>
            </a:pPr>
            <a:r>
              <a:rPr lang="zh-CN" altLang="zh-CN" sz="1200" dirty="0">
                <a:latin typeface="+mn-ea"/>
              </a:rPr>
              <a:t>本品推荐剂量为</a:t>
            </a:r>
            <a:r>
              <a:rPr lang="en-US" altLang="zh-CN" sz="1200" dirty="0">
                <a:latin typeface="+mn-ea"/>
              </a:rPr>
              <a:t>80mg</a:t>
            </a:r>
            <a:r>
              <a:rPr lang="zh-CN" altLang="zh-CN" sz="1200" dirty="0">
                <a:latin typeface="+mn-ea"/>
              </a:rPr>
              <a:t>，每天一次口服使用，直至出现疾病进展或不可耐受的毒性。本品应空腹服用。</a:t>
            </a:r>
            <a:endParaRPr lang="en-US" altLang="zh-CN" sz="1200" dirty="0">
              <a:latin typeface="+mn-ea"/>
            </a:endParaRPr>
          </a:p>
          <a:p>
            <a:pPr>
              <a:lnSpc>
                <a:spcPct val="150000"/>
              </a:lnSpc>
            </a:pPr>
            <a:r>
              <a:rPr lang="zh-CN" altLang="zh-CN" sz="1200" b="1" u="sng" dirty="0">
                <a:latin typeface="+mn-ea"/>
              </a:rPr>
              <a:t>剂量调整</a:t>
            </a:r>
            <a:endParaRPr lang="zh-CN" altLang="zh-CN" sz="1200" b="1" dirty="0">
              <a:latin typeface="+mn-ea"/>
            </a:endParaRPr>
          </a:p>
          <a:p>
            <a:pPr>
              <a:lnSpc>
                <a:spcPct val="150000"/>
              </a:lnSpc>
            </a:pPr>
            <a:r>
              <a:rPr lang="zh-CN" altLang="zh-CN" sz="1200" dirty="0">
                <a:latin typeface="+mn-ea"/>
              </a:rPr>
              <a:t>使用本品过程中如出现不良事件，可根据具体情况暂时中断给药、降低剂量或者停止本品治疗。如果需要减量，则剂量可减至</a:t>
            </a:r>
            <a:r>
              <a:rPr lang="en-US" altLang="zh-CN" sz="1200" dirty="0">
                <a:latin typeface="+mn-ea"/>
              </a:rPr>
              <a:t>40mg</a:t>
            </a:r>
            <a:r>
              <a:rPr lang="zh-CN" altLang="zh-CN" sz="1200" dirty="0">
                <a:latin typeface="+mn-ea"/>
              </a:rPr>
              <a:t>，每天一次。</a:t>
            </a:r>
            <a:endParaRPr lang="en-US" altLang="zh-CN" sz="1200" dirty="0">
              <a:latin typeface="+mn-ea"/>
            </a:endParaRPr>
          </a:p>
          <a:p>
            <a:pPr>
              <a:lnSpc>
                <a:spcPct val="150000"/>
              </a:lnSpc>
            </a:pPr>
            <a:r>
              <a:rPr lang="zh-CN" altLang="zh-CN" sz="1200" b="1" u="sng" dirty="0">
                <a:latin typeface="+mn-ea"/>
              </a:rPr>
              <a:t>特殊人群</a:t>
            </a:r>
            <a:endParaRPr lang="zh-CN" altLang="zh-CN" sz="1200" b="1" dirty="0">
              <a:latin typeface="+mn-ea"/>
            </a:endParaRPr>
          </a:p>
          <a:p>
            <a:pPr>
              <a:lnSpc>
                <a:spcPct val="150000"/>
              </a:lnSpc>
            </a:pPr>
            <a:r>
              <a:rPr lang="zh-CN" altLang="zh-CN" sz="1200" dirty="0">
                <a:latin typeface="+mn-ea"/>
              </a:rPr>
              <a:t>无需因为患者的年龄、体重、性别和吸烟状态对剂量进行调整。</a:t>
            </a:r>
          </a:p>
          <a:p>
            <a:pPr>
              <a:lnSpc>
                <a:spcPct val="150000"/>
              </a:lnSpc>
            </a:pPr>
            <a:r>
              <a:rPr lang="zh-CN" altLang="zh-CN" sz="1200" dirty="0">
                <a:latin typeface="+mn-ea"/>
              </a:rPr>
              <a:t>肝功能损害</a:t>
            </a:r>
          </a:p>
          <a:p>
            <a:pPr>
              <a:lnSpc>
                <a:spcPct val="150000"/>
              </a:lnSpc>
            </a:pPr>
            <a:r>
              <a:rPr lang="zh-CN" altLang="zh-CN" sz="1200" dirty="0">
                <a:latin typeface="+mn-ea"/>
              </a:rPr>
              <a:t>轻度肝功能损害患者无需进行剂量调整。尚未在中重度肝功能损害患者中开展临床试验，中重度肝功能损害患者应慎用本品。</a:t>
            </a:r>
          </a:p>
          <a:p>
            <a:pPr>
              <a:lnSpc>
                <a:spcPct val="150000"/>
              </a:lnSpc>
            </a:pPr>
            <a:r>
              <a:rPr lang="zh-CN" altLang="zh-CN" sz="1200" dirty="0">
                <a:latin typeface="+mn-ea"/>
              </a:rPr>
              <a:t>肾功能损害</a:t>
            </a:r>
          </a:p>
          <a:p>
            <a:pPr>
              <a:lnSpc>
                <a:spcPct val="150000"/>
              </a:lnSpc>
            </a:pPr>
            <a:r>
              <a:rPr lang="zh-CN" altLang="zh-CN" sz="1200" dirty="0">
                <a:latin typeface="+mn-ea"/>
              </a:rPr>
              <a:t>轻中度肾功能损害患者无需进行剂量调整。尚未在重度肾功能损害患者中开展临床试验，重度肾功能损害患者应慎用本品。</a:t>
            </a:r>
            <a:endParaRPr lang="en-US" altLang="zh-CN" sz="1200" dirty="0">
              <a:latin typeface="+mn-ea"/>
            </a:endParaRPr>
          </a:p>
          <a:p>
            <a:pPr>
              <a:lnSpc>
                <a:spcPct val="150000"/>
              </a:lnSpc>
            </a:pPr>
            <a:endParaRPr lang="zh-CN" altLang="en-US" sz="1200" dirty="0"/>
          </a:p>
        </p:txBody>
      </p:sp>
    </p:spTree>
    <p:extLst>
      <p:ext uri="{BB962C8B-B14F-4D97-AF65-F5344CB8AC3E}">
        <p14:creationId xmlns:p14="http://schemas.microsoft.com/office/powerpoint/2010/main" val="220818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657BA7-DA54-49F3-91C1-E3AAC5DFAF80}"/>
              </a:ext>
            </a:extLst>
          </p:cNvPr>
          <p:cNvSpPr>
            <a:spLocks noGrp="1"/>
          </p:cNvSpPr>
          <p:nvPr>
            <p:ph type="title"/>
          </p:nvPr>
        </p:nvSpPr>
        <p:spPr>
          <a:xfrm>
            <a:off x="326648" y="84238"/>
            <a:ext cx="11595265" cy="727405"/>
          </a:xfrm>
        </p:spPr>
        <p:txBody>
          <a:bodyPr>
            <a:normAutofit/>
          </a:bodyPr>
          <a:lstStyle/>
          <a:p>
            <a:r>
              <a:rPr lang="en-US" altLang="zh-CN" sz="2400" dirty="0">
                <a:latin typeface="微软雅黑" panose="020B0503020204020204" pitchFamily="34" charset="-122"/>
                <a:ea typeface="微软雅黑" panose="020B0503020204020204" pitchFamily="34" charset="-122"/>
              </a:rPr>
              <a:t>01  </a:t>
            </a:r>
            <a:r>
              <a:rPr lang="zh-CN" altLang="en-US" sz="2400" dirty="0">
                <a:latin typeface="微软雅黑" panose="020B0503020204020204" pitchFamily="34" charset="-122"/>
                <a:ea typeface="微软雅黑" panose="020B0503020204020204" pitchFamily="34" charset="-122"/>
              </a:rPr>
              <a:t>甲磺酸伏美替尼片基本信息 </a:t>
            </a:r>
            <a:r>
              <a:rPr lang="en-US" altLang="zh-CN" sz="2400" dirty="0">
                <a:latin typeface="微软雅黑" panose="020B0503020204020204" pitchFamily="34" charset="-122"/>
                <a:ea typeface="微软雅黑" panose="020B0503020204020204" pitchFamily="34" charset="-122"/>
              </a:rPr>
              <a:t>- 2</a:t>
            </a:r>
            <a:endParaRPr lang="zh-CN" altLang="en-US" sz="2400" dirty="0">
              <a:latin typeface="微软雅黑" panose="020B0503020204020204" pitchFamily="34" charset="-122"/>
              <a:ea typeface="微软雅黑" panose="020B0503020204020204" pitchFamily="34" charset="-122"/>
            </a:endParaRPr>
          </a:p>
        </p:txBody>
      </p:sp>
      <p:sp>
        <p:nvSpPr>
          <p:cNvPr id="5" name="灯片编号占位符 4">
            <a:extLst>
              <a:ext uri="{FF2B5EF4-FFF2-40B4-BE49-F238E27FC236}">
                <a16:creationId xmlns:a16="http://schemas.microsoft.com/office/drawing/2014/main" id="{3CEB2F29-81C5-4B11-AAEF-57C2E494E73B}"/>
              </a:ext>
            </a:extLst>
          </p:cNvPr>
          <p:cNvSpPr>
            <a:spLocks noGrp="1"/>
          </p:cNvSpPr>
          <p:nvPr>
            <p:ph type="sldNum" sz="quarter" idx="12"/>
          </p:nvPr>
        </p:nvSpPr>
        <p:spPr/>
        <p:txBody>
          <a:bodyPr/>
          <a:lstStyle/>
          <a:p>
            <a:fld id="{E4960178-2571-4243-80A7-D22EBCD2E036}" type="slidenum">
              <a:rPr kumimoji="1" lang="zh-CN" altLang="en-US" smtClean="0"/>
              <a:t>4</a:t>
            </a:fld>
            <a:endParaRPr kumimoji="1" lang="zh-CN" altLang="en-US"/>
          </a:p>
        </p:txBody>
      </p:sp>
      <p:sp>
        <p:nvSpPr>
          <p:cNvPr id="9" name="文本框 8">
            <a:extLst>
              <a:ext uri="{FF2B5EF4-FFF2-40B4-BE49-F238E27FC236}">
                <a16:creationId xmlns:a16="http://schemas.microsoft.com/office/drawing/2014/main" id="{09857F0F-B23E-46CB-8E8C-ABAC9CBED395}"/>
              </a:ext>
            </a:extLst>
          </p:cNvPr>
          <p:cNvSpPr txBox="1"/>
          <p:nvPr/>
        </p:nvSpPr>
        <p:spPr>
          <a:xfrm>
            <a:off x="622169" y="1261305"/>
            <a:ext cx="5043341" cy="5247590"/>
          </a:xfrm>
          <a:prstGeom prst="rect">
            <a:avLst/>
          </a:prstGeom>
          <a:noFill/>
          <a:ln>
            <a:solidFill>
              <a:srgbClr val="12877C"/>
            </a:solidFill>
            <a:prstDash val="dashDot"/>
          </a:ln>
        </p:spPr>
        <p:txBody>
          <a:bodyPr wrap="square" rtlCol="0">
            <a:spAutoFit/>
          </a:bodyPr>
          <a:lstStyle/>
          <a:p>
            <a:r>
              <a:rPr lang="en-US" altLang="zh-CN" sz="1400" b="1" dirty="0">
                <a:latin typeface="微软雅黑" panose="020B0503020204020204" pitchFamily="34" charset="-122"/>
                <a:ea typeface="微软雅黑" panose="020B0503020204020204" pitchFamily="34" charset="-122"/>
              </a:rPr>
              <a:t>11</a:t>
            </a:r>
            <a:r>
              <a:rPr lang="zh-CN" altLang="en-US" sz="1400" b="1" dirty="0">
                <a:latin typeface="微软雅黑" panose="020B0503020204020204" pitchFamily="34" charset="-122"/>
                <a:ea typeface="微软雅黑" panose="020B0503020204020204" pitchFamily="34" charset="-122"/>
              </a:rPr>
              <a:t>、疾病基本情况</a:t>
            </a:r>
            <a:endParaRPr lang="en-US" altLang="zh-CN" sz="1400" b="1" dirty="0">
              <a:latin typeface="微软雅黑" panose="020B0503020204020204" pitchFamily="34" charset="-122"/>
              <a:ea typeface="微软雅黑" panose="020B0503020204020204" pitchFamily="34" charset="-122"/>
            </a:endParaRPr>
          </a:p>
          <a:p>
            <a:endParaRPr lang="en-US" altLang="zh-CN" sz="1400" b="1" dirty="0">
              <a:latin typeface="微软雅黑" panose="020B0503020204020204" pitchFamily="34" charset="-122"/>
              <a:ea typeface="微软雅黑" panose="020B0503020204020204" pitchFamily="34" charset="-122"/>
            </a:endParaRPr>
          </a:p>
          <a:p>
            <a:endParaRPr lang="en-US" altLang="zh-CN" sz="1400" dirty="0">
              <a:latin typeface="微软雅黑" panose="020B0503020204020204" pitchFamily="34" charset="-122"/>
              <a:ea typeface="微软雅黑" panose="020B0503020204020204" pitchFamily="34" charset="-122"/>
            </a:endParaRPr>
          </a:p>
          <a:p>
            <a:pPr>
              <a:lnSpc>
                <a:spcPct val="150000"/>
              </a:lnSpc>
            </a:pPr>
            <a:r>
              <a:rPr lang="en-US" altLang="zh-CN" sz="1400" dirty="0">
                <a:latin typeface="微软雅黑" panose="020B0503020204020204" pitchFamily="34" charset="-122"/>
                <a:ea typeface="微软雅黑" panose="020B0503020204020204" pitchFamily="34" charset="-122"/>
              </a:rPr>
              <a:t>       </a:t>
            </a:r>
            <a:r>
              <a:rPr lang="zh-CN" altLang="zh-CN" sz="1400" dirty="0">
                <a:latin typeface="微软雅黑" panose="020B0503020204020204" pitchFamily="34" charset="-122"/>
                <a:ea typeface="微软雅黑" panose="020B0503020204020204" pitchFamily="34" charset="-122"/>
              </a:rPr>
              <a:t>肺癌是全球发病率以及死亡率最高的恶性肿瘤之一，</a:t>
            </a:r>
            <a:r>
              <a:rPr lang="en-US" altLang="zh-CN" sz="1400" dirty="0">
                <a:latin typeface="微软雅黑" panose="020B0503020204020204" pitchFamily="34" charset="-122"/>
                <a:ea typeface="微软雅黑" panose="020B0503020204020204" pitchFamily="34" charset="-122"/>
              </a:rPr>
              <a:t>5</a:t>
            </a:r>
            <a:r>
              <a:rPr lang="zh-CN" altLang="zh-CN" sz="1400" dirty="0">
                <a:latin typeface="微软雅黑" panose="020B0503020204020204" pitchFamily="34" charset="-122"/>
                <a:ea typeface="微软雅黑" panose="020B0503020204020204" pitchFamily="34" charset="-122"/>
              </a:rPr>
              <a:t>年生存率约为</a:t>
            </a:r>
            <a:r>
              <a:rPr lang="en-US" altLang="zh-CN" sz="1400" dirty="0">
                <a:latin typeface="微软雅黑" panose="020B0503020204020204" pitchFamily="34" charset="-122"/>
                <a:ea typeface="微软雅黑" panose="020B0503020204020204" pitchFamily="34" charset="-122"/>
              </a:rPr>
              <a:t>17%</a:t>
            </a:r>
            <a:r>
              <a:rPr lang="en-US" altLang="zh-CN" sz="1400" baseline="30000" dirty="0">
                <a:latin typeface="微软雅黑" panose="020B0503020204020204" pitchFamily="34" charset="-122"/>
                <a:ea typeface="微软雅黑" panose="020B0503020204020204" pitchFamily="34" charset="-122"/>
              </a:rPr>
              <a:t> 1</a:t>
            </a:r>
            <a:r>
              <a:rPr lang="zh-CN" altLang="zh-CN" sz="1400" dirty="0">
                <a:latin typeface="微软雅黑" panose="020B0503020204020204" pitchFamily="34" charset="-122"/>
                <a:ea typeface="微软雅黑" panose="020B0503020204020204" pitchFamily="34" charset="-122"/>
              </a:rPr>
              <a:t>。在我国，据国际癌症研究机构（</a:t>
            </a:r>
            <a:r>
              <a:rPr lang="en-US" altLang="zh-CN" sz="1400" dirty="0">
                <a:latin typeface="微软雅黑" panose="020B0503020204020204" pitchFamily="34" charset="-122"/>
                <a:ea typeface="微软雅黑" panose="020B0503020204020204" pitchFamily="34" charset="-122"/>
              </a:rPr>
              <a:t>IARC</a:t>
            </a:r>
            <a:r>
              <a:rPr lang="zh-CN" altLang="zh-CN"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2020</a:t>
            </a:r>
            <a:r>
              <a:rPr lang="zh-CN" altLang="zh-CN" sz="1400" dirty="0">
                <a:latin typeface="微软雅黑" panose="020B0503020204020204" pitchFamily="34" charset="-122"/>
                <a:ea typeface="微软雅黑" panose="020B0503020204020204" pitchFamily="34" charset="-122"/>
              </a:rPr>
              <a:t>全球癌症报告》显示，</a:t>
            </a:r>
            <a:r>
              <a:rPr lang="en-US" altLang="zh-CN" sz="1400" dirty="0">
                <a:latin typeface="微软雅黑" panose="020B0503020204020204" pitchFamily="34" charset="-122"/>
                <a:ea typeface="微软雅黑" panose="020B0503020204020204" pitchFamily="34" charset="-122"/>
              </a:rPr>
              <a:t>2020</a:t>
            </a:r>
            <a:r>
              <a:rPr lang="zh-CN" altLang="zh-CN" sz="1400" dirty="0">
                <a:latin typeface="微软雅黑" panose="020B0503020204020204" pitchFamily="34" charset="-122"/>
                <a:ea typeface="微软雅黑" panose="020B0503020204020204" pitchFamily="34" charset="-122"/>
              </a:rPr>
              <a:t>年肺癌发病例数约</a:t>
            </a:r>
            <a:r>
              <a:rPr lang="en-US" altLang="zh-CN" sz="1400" dirty="0">
                <a:latin typeface="微软雅黑" panose="020B0503020204020204" pitchFamily="34" charset="-122"/>
                <a:ea typeface="微软雅黑" panose="020B0503020204020204" pitchFamily="34" charset="-122"/>
              </a:rPr>
              <a:t>81.56</a:t>
            </a:r>
            <a:r>
              <a:rPr lang="zh-CN" altLang="zh-CN" sz="1400" dirty="0">
                <a:latin typeface="微软雅黑" panose="020B0503020204020204" pitchFamily="34" charset="-122"/>
                <a:ea typeface="微软雅黑" panose="020B0503020204020204" pitchFamily="34" charset="-122"/>
              </a:rPr>
              <a:t>万例，肺癌死亡例数约</a:t>
            </a:r>
            <a:r>
              <a:rPr lang="en-US" altLang="zh-CN" sz="1400" dirty="0">
                <a:latin typeface="微软雅黑" panose="020B0503020204020204" pitchFamily="34" charset="-122"/>
                <a:ea typeface="微软雅黑" panose="020B0503020204020204" pitchFamily="34" charset="-122"/>
              </a:rPr>
              <a:t>71.47</a:t>
            </a:r>
            <a:r>
              <a:rPr lang="zh-CN" altLang="zh-CN" sz="1400" dirty="0">
                <a:latin typeface="微软雅黑" panose="020B0503020204020204" pitchFamily="34" charset="-122"/>
                <a:ea typeface="微软雅黑" panose="020B0503020204020204" pitchFamily="34" charset="-122"/>
              </a:rPr>
              <a:t>万例，均居恶性肿瘤首位</a:t>
            </a:r>
            <a:r>
              <a:rPr lang="en-US" altLang="zh-CN" sz="1400" baseline="30000" dirty="0">
                <a:latin typeface="微软雅黑" panose="020B0503020204020204" pitchFamily="34" charset="-122"/>
                <a:ea typeface="微软雅黑" panose="020B0503020204020204" pitchFamily="34" charset="-122"/>
              </a:rPr>
              <a:t>2</a:t>
            </a:r>
            <a:r>
              <a:rPr lang="zh-CN" altLang="zh-CN" sz="1400" dirty="0">
                <a:latin typeface="微软雅黑" panose="020B0503020204020204" pitchFamily="34" charset="-122"/>
                <a:ea typeface="微软雅黑" panose="020B0503020204020204" pitchFamily="34" charset="-122"/>
              </a:rPr>
              <a:t>。其中，非小细胞肺癌（</a:t>
            </a:r>
            <a:r>
              <a:rPr lang="en-US" altLang="zh-CN" sz="1400" dirty="0">
                <a:latin typeface="微软雅黑" panose="020B0503020204020204" pitchFamily="34" charset="-122"/>
                <a:ea typeface="微软雅黑" panose="020B0503020204020204" pitchFamily="34" charset="-122"/>
              </a:rPr>
              <a:t>non-small cell lung cancer, NSCLC</a:t>
            </a:r>
            <a:r>
              <a:rPr lang="zh-CN" altLang="zh-CN" sz="1400" dirty="0">
                <a:latin typeface="微软雅黑" panose="020B0503020204020204" pitchFamily="34" charset="-122"/>
                <a:ea typeface="微软雅黑" panose="020B0503020204020204" pitchFamily="34" charset="-122"/>
              </a:rPr>
              <a:t>）约占所有肺癌的</a:t>
            </a:r>
            <a:r>
              <a:rPr lang="en-US" altLang="zh-CN" sz="1400" dirty="0">
                <a:latin typeface="微软雅黑" panose="020B0503020204020204" pitchFamily="34" charset="-122"/>
                <a:ea typeface="微软雅黑" panose="020B0503020204020204" pitchFamily="34" charset="-122"/>
              </a:rPr>
              <a:t>85%</a:t>
            </a:r>
            <a:r>
              <a:rPr lang="zh-CN" altLang="zh-CN" sz="1400" dirty="0">
                <a:latin typeface="微软雅黑" panose="020B0503020204020204" pitchFamily="34" charset="-122"/>
                <a:ea typeface="微软雅黑" panose="020B0503020204020204" pitchFamily="34" charset="-122"/>
              </a:rPr>
              <a:t>，约</a:t>
            </a:r>
            <a:r>
              <a:rPr lang="en-US" altLang="zh-CN" sz="1400" dirty="0">
                <a:latin typeface="微软雅黑" panose="020B0503020204020204" pitchFamily="34" charset="-122"/>
                <a:ea typeface="微软雅黑" panose="020B0503020204020204" pitchFamily="34" charset="-122"/>
              </a:rPr>
              <a:t>61%</a:t>
            </a:r>
            <a:r>
              <a:rPr lang="zh-CN" altLang="zh-CN" sz="1400" dirty="0">
                <a:latin typeface="微软雅黑" panose="020B0503020204020204" pitchFamily="34" charset="-122"/>
                <a:ea typeface="微软雅黑" panose="020B0503020204020204" pitchFamily="34" charset="-122"/>
              </a:rPr>
              <a:t>的</a:t>
            </a:r>
            <a:r>
              <a:rPr lang="en-US" altLang="zh-CN" sz="1400" dirty="0">
                <a:latin typeface="微软雅黑" panose="020B0503020204020204" pitchFamily="34" charset="-122"/>
                <a:ea typeface="微软雅黑" panose="020B0503020204020204" pitchFamily="34" charset="-122"/>
              </a:rPr>
              <a:t>NSCLC</a:t>
            </a:r>
            <a:r>
              <a:rPr lang="zh-CN" altLang="zh-CN" sz="1400" dirty="0">
                <a:latin typeface="微软雅黑" panose="020B0503020204020204" pitchFamily="34" charset="-122"/>
                <a:ea typeface="微软雅黑" panose="020B0503020204020204" pitchFamily="34" charset="-122"/>
              </a:rPr>
              <a:t>患者确诊时已为晚期（</a:t>
            </a:r>
            <a:r>
              <a:rPr lang="en-US" altLang="zh-CN" sz="1400" dirty="0" err="1">
                <a:latin typeface="微软雅黑" panose="020B0503020204020204" pitchFamily="34" charset="-122"/>
                <a:ea typeface="微软雅黑" panose="020B0503020204020204" pitchFamily="34" charset="-122"/>
              </a:rPr>
              <a:t>IIIb</a:t>
            </a:r>
            <a:r>
              <a:rPr lang="en-US" altLang="zh-CN" sz="1400" dirty="0">
                <a:latin typeface="微软雅黑" panose="020B0503020204020204" pitchFamily="34" charset="-122"/>
                <a:ea typeface="微软雅黑" panose="020B0503020204020204" pitchFamily="34" charset="-122"/>
              </a:rPr>
              <a:t>/IV</a:t>
            </a:r>
            <a:r>
              <a:rPr lang="zh-CN" altLang="zh-CN" sz="1400" dirty="0">
                <a:latin typeface="微软雅黑" panose="020B0503020204020204" pitchFamily="34" charset="-122"/>
                <a:ea typeface="微软雅黑" panose="020B0503020204020204" pitchFamily="34" charset="-122"/>
              </a:rPr>
              <a:t>期）</a:t>
            </a:r>
            <a:r>
              <a:rPr lang="en-US" altLang="zh-CN" sz="1400" baseline="30000" dirty="0">
                <a:latin typeface="微软雅黑" panose="020B0503020204020204" pitchFamily="34" charset="-122"/>
                <a:ea typeface="微软雅黑" panose="020B0503020204020204" pitchFamily="34" charset="-122"/>
              </a:rPr>
              <a:t>3</a:t>
            </a:r>
            <a:r>
              <a:rPr lang="zh-CN" altLang="zh-CN" sz="1400" dirty="0">
                <a:latin typeface="微软雅黑" panose="020B0503020204020204" pitchFamily="34" charset="-122"/>
                <a:ea typeface="微软雅黑" panose="020B0503020204020204" pitchFamily="34" charset="-122"/>
              </a:rPr>
              <a:t>。晚期</a:t>
            </a:r>
            <a:r>
              <a:rPr lang="en-US" altLang="zh-CN" sz="1400" dirty="0">
                <a:latin typeface="微软雅黑" panose="020B0503020204020204" pitchFamily="34" charset="-122"/>
                <a:ea typeface="微软雅黑" panose="020B0503020204020204" pitchFamily="34" charset="-122"/>
              </a:rPr>
              <a:t>NSCLC</a:t>
            </a:r>
            <a:r>
              <a:rPr lang="zh-CN" altLang="zh-CN" sz="1400" dirty="0">
                <a:latin typeface="微软雅黑" panose="020B0503020204020204" pitchFamily="34" charset="-122"/>
                <a:ea typeface="微软雅黑" panose="020B0503020204020204" pitchFamily="34" charset="-122"/>
              </a:rPr>
              <a:t>患者的预后较差，</a:t>
            </a:r>
            <a:r>
              <a:rPr lang="en-US" altLang="zh-CN" sz="1400" dirty="0">
                <a:latin typeface="微软雅黑" panose="020B0503020204020204" pitchFamily="34" charset="-122"/>
                <a:ea typeface="微软雅黑" panose="020B0503020204020204" pitchFamily="34" charset="-122"/>
              </a:rPr>
              <a:t>5</a:t>
            </a:r>
            <a:r>
              <a:rPr lang="zh-CN" altLang="zh-CN" sz="1400" dirty="0">
                <a:latin typeface="微软雅黑" panose="020B0503020204020204" pitchFamily="34" charset="-122"/>
                <a:ea typeface="微软雅黑" panose="020B0503020204020204" pitchFamily="34" charset="-122"/>
              </a:rPr>
              <a:t>年生存率为</a:t>
            </a:r>
            <a:r>
              <a:rPr lang="en-US" altLang="zh-CN" sz="1400" dirty="0">
                <a:latin typeface="微软雅黑" panose="020B0503020204020204" pitchFamily="34" charset="-122"/>
                <a:ea typeface="微软雅黑" panose="020B0503020204020204" pitchFamily="34" charset="-122"/>
              </a:rPr>
              <a:t>23%</a:t>
            </a:r>
            <a:r>
              <a:rPr lang="en-US" altLang="zh-CN" sz="1400" baseline="30000" dirty="0">
                <a:latin typeface="微软雅黑" panose="020B0503020204020204" pitchFamily="34" charset="-122"/>
                <a:ea typeface="微软雅黑" panose="020B0503020204020204" pitchFamily="34" charset="-122"/>
              </a:rPr>
              <a:t> 4</a:t>
            </a:r>
            <a:r>
              <a:rPr lang="zh-CN" altLang="zh-CN" sz="1400" dirty="0">
                <a:latin typeface="微软雅黑" panose="020B0503020204020204" pitchFamily="34" charset="-122"/>
                <a:ea typeface="微软雅黑" panose="020B0503020204020204" pitchFamily="34" charset="-122"/>
              </a:rPr>
              <a:t>，故改善和提高晚期</a:t>
            </a:r>
            <a:r>
              <a:rPr lang="en-US" altLang="zh-CN" sz="1400" dirty="0">
                <a:latin typeface="微软雅黑" panose="020B0503020204020204" pitchFamily="34" charset="-122"/>
                <a:ea typeface="微软雅黑" panose="020B0503020204020204" pitchFamily="34" charset="-122"/>
              </a:rPr>
              <a:t>NSCLC</a:t>
            </a:r>
            <a:r>
              <a:rPr lang="zh-CN" altLang="zh-CN" sz="1400" dirty="0">
                <a:latin typeface="微软雅黑" panose="020B0503020204020204" pitchFamily="34" charset="-122"/>
                <a:ea typeface="微软雅黑" panose="020B0503020204020204" pitchFamily="34" charset="-122"/>
              </a:rPr>
              <a:t>患者的生活质量和生存时间是肺癌治疗面临的重要问题之一。</a:t>
            </a:r>
            <a:endParaRPr lang="en-US" altLang="zh-CN" sz="1400" dirty="0">
              <a:latin typeface="微软雅黑" panose="020B0503020204020204" pitchFamily="34" charset="-122"/>
              <a:ea typeface="微软雅黑" panose="020B0503020204020204" pitchFamily="34" charset="-122"/>
            </a:endParaRPr>
          </a:p>
          <a:p>
            <a:endParaRPr lang="en-US" altLang="zh-CN" sz="1400" dirty="0">
              <a:latin typeface="微软雅黑" panose="020B0503020204020204" pitchFamily="34" charset="-122"/>
              <a:ea typeface="微软雅黑" panose="020B0503020204020204" pitchFamily="34" charset="-122"/>
            </a:endParaRPr>
          </a:p>
          <a:p>
            <a:r>
              <a:rPr lang="en-US" altLang="zh-CN" sz="1000" dirty="0">
                <a:latin typeface="微软雅黑" panose="020B0503020204020204" pitchFamily="34" charset="-122"/>
                <a:ea typeface="微软雅黑" panose="020B0503020204020204" pitchFamily="34" charset="-122"/>
              </a:rPr>
              <a:t>1 Siegel R L, Miller K D, Jemal A. Cancer statistics, 2016[J]. CA: A Cancer Journal for Clinicians, 2016,66(1):7-30.</a:t>
            </a:r>
            <a:endParaRPr lang="zh-CN" altLang="zh-CN" sz="1000" dirty="0">
              <a:latin typeface="微软雅黑" panose="020B0503020204020204" pitchFamily="34" charset="-122"/>
              <a:ea typeface="微软雅黑" panose="020B0503020204020204" pitchFamily="34" charset="-122"/>
            </a:endParaRPr>
          </a:p>
          <a:p>
            <a:r>
              <a:rPr lang="en-US" altLang="zh-CN" sz="1000" dirty="0">
                <a:latin typeface="微软雅黑" panose="020B0503020204020204" pitchFamily="34" charset="-122"/>
                <a:ea typeface="微软雅黑" panose="020B0503020204020204" pitchFamily="34" charset="-122"/>
              </a:rPr>
              <a:t>2  Sung H, </a:t>
            </a:r>
            <a:r>
              <a:rPr lang="en-US" altLang="zh-CN" sz="1000" dirty="0" err="1">
                <a:latin typeface="微软雅黑" panose="020B0503020204020204" pitchFamily="34" charset="-122"/>
                <a:ea typeface="微软雅黑" panose="020B0503020204020204" pitchFamily="34" charset="-122"/>
              </a:rPr>
              <a:t>Ferlay</a:t>
            </a:r>
            <a:r>
              <a:rPr lang="en-US" altLang="zh-CN" sz="1000" dirty="0">
                <a:latin typeface="微软雅黑" panose="020B0503020204020204" pitchFamily="34" charset="-122"/>
                <a:ea typeface="微软雅黑" panose="020B0503020204020204" pitchFamily="34" charset="-122"/>
              </a:rPr>
              <a:t> J, Siegel R L, et al. Global Cancer Statistics 2020: GLOBOCAN Estimates of Incidence and Mortality  Worldwide for 36 Cancers in 185 Countries[J]. CA Cancer J Clin, 2021,71(3):209-249.</a:t>
            </a:r>
            <a:endParaRPr lang="zh-CN" altLang="zh-CN" sz="1000" dirty="0">
              <a:latin typeface="微软雅黑" panose="020B0503020204020204" pitchFamily="34" charset="-122"/>
              <a:ea typeface="微软雅黑" panose="020B0503020204020204" pitchFamily="34" charset="-122"/>
            </a:endParaRPr>
          </a:p>
          <a:p>
            <a:r>
              <a:rPr lang="en-US" altLang="zh-CN" sz="1000" dirty="0">
                <a:latin typeface="微软雅黑" panose="020B0503020204020204" pitchFamily="34" charset="-122"/>
                <a:ea typeface="微软雅黑" panose="020B0503020204020204" pitchFamily="34" charset="-122"/>
              </a:rPr>
              <a:t>3 Miller K D, Nogueira L, </a:t>
            </a:r>
            <a:r>
              <a:rPr lang="en-US" altLang="zh-CN" sz="1000" dirty="0" err="1">
                <a:latin typeface="微软雅黑" panose="020B0503020204020204" pitchFamily="34" charset="-122"/>
                <a:ea typeface="微软雅黑" panose="020B0503020204020204" pitchFamily="34" charset="-122"/>
              </a:rPr>
              <a:t>Mariotto</a:t>
            </a:r>
            <a:r>
              <a:rPr lang="en-US" altLang="zh-CN" sz="1000" dirty="0">
                <a:latin typeface="微软雅黑" panose="020B0503020204020204" pitchFamily="34" charset="-122"/>
                <a:ea typeface="微软雅黑" panose="020B0503020204020204" pitchFamily="34" charset="-122"/>
              </a:rPr>
              <a:t> A B, et al. Cancer treatment and survivorship statistics, 2019[J]. CA: A Cancer Journal for Clinicians, 2019,69(5):363-385.</a:t>
            </a:r>
            <a:endParaRPr lang="zh-CN" altLang="zh-CN" sz="1000" dirty="0">
              <a:latin typeface="微软雅黑" panose="020B0503020204020204" pitchFamily="34" charset="-122"/>
              <a:ea typeface="微软雅黑" panose="020B0503020204020204" pitchFamily="34" charset="-122"/>
            </a:endParaRPr>
          </a:p>
          <a:p>
            <a:r>
              <a:rPr lang="en-US" altLang="zh-CN" sz="1000" dirty="0">
                <a:latin typeface="微软雅黑" panose="020B0503020204020204" pitchFamily="34" charset="-122"/>
                <a:ea typeface="微软雅黑" panose="020B0503020204020204" pitchFamily="34" charset="-122"/>
              </a:rPr>
              <a:t>4 </a:t>
            </a:r>
            <a:r>
              <a:rPr lang="en-US" altLang="zh-CN" sz="1000" dirty="0" err="1">
                <a:latin typeface="微软雅黑" panose="020B0503020204020204" pitchFamily="34" charset="-122"/>
                <a:ea typeface="微软雅黑" panose="020B0503020204020204" pitchFamily="34" charset="-122"/>
              </a:rPr>
              <a:t>Reck</a:t>
            </a:r>
            <a:r>
              <a:rPr lang="en-US" altLang="zh-CN" sz="1000" dirty="0">
                <a:latin typeface="微软雅黑" panose="020B0503020204020204" pitchFamily="34" charset="-122"/>
                <a:ea typeface="微软雅黑" panose="020B0503020204020204" pitchFamily="34" charset="-122"/>
              </a:rPr>
              <a:t> M, Rabe K F. Precision Diagnosis and Treatment for Advanced Non-Small-Cell Lung Cancer[J]. N </a:t>
            </a:r>
            <a:r>
              <a:rPr lang="en-US" altLang="zh-CN" sz="1000" dirty="0" err="1">
                <a:latin typeface="微软雅黑" panose="020B0503020204020204" pitchFamily="34" charset="-122"/>
                <a:ea typeface="微软雅黑" panose="020B0503020204020204" pitchFamily="34" charset="-122"/>
              </a:rPr>
              <a:t>Engl</a:t>
            </a:r>
            <a:r>
              <a:rPr lang="en-US" altLang="zh-CN" sz="1000" dirty="0">
                <a:latin typeface="微软雅黑" panose="020B0503020204020204" pitchFamily="34" charset="-122"/>
                <a:ea typeface="微软雅黑" panose="020B0503020204020204" pitchFamily="34" charset="-122"/>
              </a:rPr>
              <a:t> J Med, 2017,377(9):849-861.</a:t>
            </a:r>
            <a:endParaRPr lang="zh-CN" altLang="en-US" sz="1400" dirty="0">
              <a:latin typeface="微软雅黑" panose="020B0503020204020204" pitchFamily="34" charset="-122"/>
              <a:ea typeface="微软雅黑" panose="020B0503020204020204" pitchFamily="34" charset="-122"/>
            </a:endParaRPr>
          </a:p>
        </p:txBody>
      </p:sp>
      <p:sp>
        <p:nvSpPr>
          <p:cNvPr id="13" name="文本框 12">
            <a:extLst>
              <a:ext uri="{FF2B5EF4-FFF2-40B4-BE49-F238E27FC236}">
                <a16:creationId xmlns:a16="http://schemas.microsoft.com/office/drawing/2014/main" id="{0A9A50C9-835A-4DC3-828A-64C1E4B249D2}"/>
              </a:ext>
            </a:extLst>
          </p:cNvPr>
          <p:cNvSpPr txBox="1"/>
          <p:nvPr/>
        </p:nvSpPr>
        <p:spPr>
          <a:xfrm>
            <a:off x="6096000" y="1261305"/>
            <a:ext cx="4949072" cy="4255396"/>
          </a:xfrm>
          <a:prstGeom prst="rect">
            <a:avLst/>
          </a:prstGeom>
          <a:noFill/>
          <a:ln>
            <a:solidFill>
              <a:srgbClr val="12877C"/>
            </a:solidFill>
            <a:prstDash val="dashDot"/>
          </a:ln>
        </p:spPr>
        <p:txBody>
          <a:bodyPr wrap="square" rtlCol="0">
            <a:spAutoFit/>
          </a:bodyPr>
          <a:lstStyle/>
          <a:p>
            <a:pPr>
              <a:lnSpc>
                <a:spcPct val="150000"/>
              </a:lnSpc>
            </a:pPr>
            <a:r>
              <a:rPr lang="en-US" altLang="zh-CN" sz="1400" b="1" dirty="0">
                <a:latin typeface="微软雅黑" panose="020B0503020204020204" pitchFamily="34" charset="-122"/>
                <a:ea typeface="微软雅黑" panose="020B0503020204020204" pitchFamily="34" charset="-122"/>
              </a:rPr>
              <a:t>12</a:t>
            </a:r>
            <a:r>
              <a:rPr lang="zh-CN" altLang="en-US" sz="1400" b="1" dirty="0">
                <a:latin typeface="微软雅黑" panose="020B0503020204020204" pitchFamily="34" charset="-122"/>
                <a:ea typeface="微软雅黑" panose="020B0503020204020204" pitchFamily="34" charset="-122"/>
              </a:rPr>
              <a:t>、临床未满足的治疗需求</a:t>
            </a:r>
            <a:endParaRPr lang="en-US" altLang="zh-CN" sz="1400" b="1" dirty="0">
              <a:latin typeface="微软雅黑" panose="020B0503020204020204" pitchFamily="34" charset="-122"/>
              <a:ea typeface="微软雅黑" panose="020B0503020204020204" pitchFamily="34" charset="-122"/>
            </a:endParaRPr>
          </a:p>
          <a:p>
            <a:pPr>
              <a:lnSpc>
                <a:spcPct val="150000"/>
              </a:lnSpc>
            </a:pPr>
            <a:endParaRPr lang="en-US" altLang="zh-CN" sz="1400" b="1" dirty="0">
              <a:latin typeface="微软雅黑" panose="020B0503020204020204" pitchFamily="34" charset="-122"/>
              <a:ea typeface="微软雅黑" panose="020B0503020204020204" pitchFamily="34" charset="-122"/>
            </a:endParaRPr>
          </a:p>
          <a:p>
            <a:pPr>
              <a:lnSpc>
                <a:spcPct val="150000"/>
              </a:lnSpc>
            </a:pPr>
            <a:r>
              <a:rPr lang="zh-CN" altLang="en-US" sz="1400" dirty="0">
                <a:latin typeface="微软雅黑" panose="020B0503020204020204" pitchFamily="34" charset="-122"/>
                <a:ea typeface="微软雅黑" panose="020B0503020204020204" pitchFamily="34" charset="-122"/>
              </a:rPr>
              <a:t>第一：</a:t>
            </a:r>
            <a:r>
              <a:rPr lang="en-US" altLang="zh-CN" sz="1400" dirty="0">
                <a:latin typeface="微软雅黑" panose="020B0503020204020204" pitchFamily="34" charset="-122"/>
                <a:ea typeface="微软雅黑" panose="020B0503020204020204" pitchFamily="34" charset="-122"/>
              </a:rPr>
              <a:t>EGFR-TKI</a:t>
            </a:r>
            <a:r>
              <a:rPr lang="zh-CN" altLang="en-US" sz="1400" dirty="0">
                <a:latin typeface="微软雅黑" panose="020B0503020204020204" pitchFamily="34" charset="-122"/>
                <a:ea typeface="微软雅黑" panose="020B0503020204020204" pitchFamily="34" charset="-122"/>
              </a:rPr>
              <a:t>一线治疗</a:t>
            </a:r>
            <a:r>
              <a:rPr lang="en-US" altLang="zh-CN" sz="1400" dirty="0">
                <a:latin typeface="微软雅黑" panose="020B0503020204020204" pitchFamily="34" charset="-122"/>
                <a:ea typeface="微软雅黑" panose="020B0503020204020204" pitchFamily="34" charset="-122"/>
              </a:rPr>
              <a:t>EGFR</a:t>
            </a:r>
            <a:r>
              <a:rPr lang="zh-CN" altLang="en-US" sz="1400" dirty="0">
                <a:latin typeface="微软雅黑" panose="020B0503020204020204" pitchFamily="34" charset="-122"/>
                <a:ea typeface="微软雅黑" panose="020B0503020204020204" pitchFamily="34" charset="-122"/>
              </a:rPr>
              <a:t>敏感突变晚期</a:t>
            </a:r>
            <a:r>
              <a:rPr lang="en-US" altLang="zh-CN" sz="1400" dirty="0">
                <a:latin typeface="微软雅黑" panose="020B0503020204020204" pitchFamily="34" charset="-122"/>
                <a:ea typeface="微软雅黑" panose="020B0503020204020204" pitchFamily="34" charset="-122"/>
              </a:rPr>
              <a:t>NSCLC</a:t>
            </a:r>
            <a:r>
              <a:rPr lang="zh-CN" altLang="en-US" sz="1400" dirty="0">
                <a:latin typeface="微软雅黑" panose="020B0503020204020204" pitchFamily="34" charset="-122"/>
                <a:ea typeface="微软雅黑" panose="020B0503020204020204" pitchFamily="34" charset="-122"/>
              </a:rPr>
              <a:t>无疾病进展生存期存在进一步提升的空间。</a:t>
            </a:r>
            <a:endParaRPr lang="en-US" altLang="zh-CN" sz="1400" dirty="0">
              <a:latin typeface="微软雅黑" panose="020B0503020204020204" pitchFamily="34" charset="-122"/>
              <a:ea typeface="微软雅黑" panose="020B0503020204020204" pitchFamily="34" charset="-122"/>
            </a:endParaRPr>
          </a:p>
          <a:p>
            <a:pPr>
              <a:lnSpc>
                <a:spcPct val="150000"/>
              </a:lnSpc>
            </a:pPr>
            <a:endParaRPr lang="en-US" altLang="zh-CN" sz="1400" dirty="0">
              <a:latin typeface="微软雅黑" panose="020B0503020204020204" pitchFamily="34" charset="-122"/>
              <a:ea typeface="微软雅黑" panose="020B0503020204020204" pitchFamily="34" charset="-122"/>
            </a:endParaRPr>
          </a:p>
          <a:p>
            <a:pPr>
              <a:lnSpc>
                <a:spcPct val="150000"/>
              </a:lnSpc>
            </a:pPr>
            <a:r>
              <a:rPr lang="zh-CN" altLang="en-US" sz="1400" dirty="0">
                <a:latin typeface="微软雅黑" panose="020B0503020204020204" pitchFamily="34" charset="-122"/>
                <a:ea typeface="微软雅黑" panose="020B0503020204020204" pitchFamily="34" charset="-122"/>
              </a:rPr>
              <a:t>第二：医保目录内的</a:t>
            </a:r>
            <a:r>
              <a:rPr lang="en-US" altLang="zh-CN" sz="1400" dirty="0">
                <a:latin typeface="微软雅黑" panose="020B0503020204020204" pitchFamily="34" charset="-122"/>
                <a:ea typeface="微软雅黑" panose="020B0503020204020204" pitchFamily="34" charset="-122"/>
              </a:rPr>
              <a:t>EGFR-TKI</a:t>
            </a:r>
            <a:r>
              <a:rPr lang="zh-CN" altLang="en-US" sz="1400" dirty="0">
                <a:latin typeface="微软雅黑" panose="020B0503020204020204" pitchFamily="34" charset="-122"/>
                <a:ea typeface="微软雅黑" panose="020B0503020204020204" pitchFamily="34" charset="-122"/>
              </a:rPr>
              <a:t>仍然存在皮疹、腹泻、血液系统不良反应，血肌酸磷酸激酶升高等不良反应发生率相对较高的情况，需要更加安全，耐受的产品。</a:t>
            </a:r>
            <a:endParaRPr lang="en-US" altLang="zh-CN" sz="1400" dirty="0">
              <a:latin typeface="微软雅黑" panose="020B0503020204020204" pitchFamily="34" charset="-122"/>
              <a:ea typeface="微软雅黑" panose="020B0503020204020204" pitchFamily="34" charset="-122"/>
            </a:endParaRPr>
          </a:p>
          <a:p>
            <a:pPr>
              <a:lnSpc>
                <a:spcPct val="150000"/>
              </a:lnSpc>
            </a:pPr>
            <a:endParaRPr lang="en-US" altLang="zh-CN" sz="1400" dirty="0">
              <a:latin typeface="微软雅黑" panose="020B0503020204020204" pitchFamily="34" charset="-122"/>
              <a:ea typeface="微软雅黑" panose="020B0503020204020204" pitchFamily="34" charset="-122"/>
            </a:endParaRPr>
          </a:p>
          <a:p>
            <a:pPr>
              <a:lnSpc>
                <a:spcPct val="150000"/>
              </a:lnSpc>
            </a:pPr>
            <a:r>
              <a:rPr lang="zh-CN" altLang="en-US" sz="1400" dirty="0">
                <a:latin typeface="微软雅黑" panose="020B0503020204020204" pitchFamily="34" charset="-122"/>
                <a:ea typeface="微软雅黑" panose="020B0503020204020204" pitchFamily="34" charset="-122"/>
              </a:rPr>
              <a:t>第三：对于原发</a:t>
            </a:r>
            <a:r>
              <a:rPr lang="en-US" altLang="zh-CN" sz="1400" dirty="0">
                <a:latin typeface="微软雅黑" panose="020B0503020204020204" pitchFamily="34" charset="-122"/>
                <a:ea typeface="微软雅黑" panose="020B0503020204020204" pitchFamily="34" charset="-122"/>
              </a:rPr>
              <a:t>T790M</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EGFR</a:t>
            </a:r>
            <a:r>
              <a:rPr lang="zh-CN" altLang="en-US" sz="1400" dirty="0">
                <a:latin typeface="微软雅黑" panose="020B0503020204020204" pitchFamily="34" charset="-122"/>
                <a:ea typeface="微软雅黑" panose="020B0503020204020204" pitchFamily="34" charset="-122"/>
              </a:rPr>
              <a:t>敏感突变合并脑转移及</a:t>
            </a:r>
            <a:r>
              <a:rPr lang="en-US" altLang="zh-CN" sz="1400" dirty="0">
                <a:latin typeface="微软雅黑" panose="020B0503020204020204" pitchFamily="34" charset="-122"/>
                <a:ea typeface="微软雅黑" panose="020B0503020204020204" pitchFamily="34" charset="-122"/>
              </a:rPr>
              <a:t>EGFR ex20ins </a:t>
            </a:r>
            <a:r>
              <a:rPr lang="zh-CN" altLang="en-US" sz="1400" dirty="0">
                <a:latin typeface="微软雅黑" panose="020B0503020204020204" pitchFamily="34" charset="-122"/>
                <a:ea typeface="微软雅黑" panose="020B0503020204020204" pitchFamily="34" charset="-122"/>
              </a:rPr>
              <a:t>突变的患者，需要有效的解决方案。</a:t>
            </a:r>
            <a:endParaRPr lang="en-US" altLang="zh-CN" sz="1400" dirty="0">
              <a:latin typeface="微软雅黑" panose="020B0503020204020204" pitchFamily="34" charset="-122"/>
              <a:ea typeface="微软雅黑" panose="020B0503020204020204" pitchFamily="34" charset="-122"/>
            </a:endParaRPr>
          </a:p>
          <a:p>
            <a:pPr>
              <a:lnSpc>
                <a:spcPct val="150000"/>
              </a:lnSpc>
            </a:pPr>
            <a:endParaRPr lang="en-US" altLang="zh-CN" sz="1400" b="1" dirty="0">
              <a:latin typeface="微软雅黑" panose="020B0503020204020204" pitchFamily="34" charset="-122"/>
              <a:ea typeface="微软雅黑" panose="020B0503020204020204" pitchFamily="34" charset="-122"/>
            </a:endParaRPr>
          </a:p>
          <a:p>
            <a:pPr>
              <a:lnSpc>
                <a:spcPct val="150000"/>
              </a:lnSpc>
            </a:pPr>
            <a:endParaRPr lang="zh-CN" altLang="en-US"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39540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DFEC9B-E391-A6B4-FDC8-C6A811AF9033}"/>
              </a:ext>
            </a:extLst>
          </p:cNvPr>
          <p:cNvSpPr>
            <a:spLocks noGrp="1"/>
          </p:cNvSpPr>
          <p:nvPr>
            <p:ph type="title"/>
          </p:nvPr>
        </p:nvSpPr>
        <p:spPr>
          <a:xfrm>
            <a:off x="312617" y="148734"/>
            <a:ext cx="11595265" cy="727405"/>
          </a:xfrm>
        </p:spPr>
        <p:txBody>
          <a:bodyPr>
            <a:normAutofit/>
          </a:bodyPr>
          <a:lstStyle/>
          <a:p>
            <a:r>
              <a:rPr lang="en-US" altLang="zh-CN" sz="2400" dirty="0">
                <a:latin typeface="微软雅黑" panose="020B0503020204020204" pitchFamily="34" charset="-122"/>
                <a:ea typeface="微软雅黑" panose="020B0503020204020204" pitchFamily="34" charset="-122"/>
              </a:rPr>
              <a:t>02  </a:t>
            </a:r>
            <a:r>
              <a:rPr lang="zh-CN" altLang="en-US" sz="2400" dirty="0">
                <a:latin typeface="微软雅黑" panose="020B0503020204020204" pitchFamily="34" charset="-122"/>
                <a:ea typeface="微软雅黑" panose="020B0503020204020204" pitchFamily="34" charset="-122"/>
              </a:rPr>
              <a:t>安全性</a:t>
            </a:r>
          </a:p>
        </p:txBody>
      </p:sp>
      <p:sp>
        <p:nvSpPr>
          <p:cNvPr id="3" name="文本框 2">
            <a:extLst>
              <a:ext uri="{FF2B5EF4-FFF2-40B4-BE49-F238E27FC236}">
                <a16:creationId xmlns:a16="http://schemas.microsoft.com/office/drawing/2014/main" id="{9F6B10F2-8611-481D-C84C-BFB1A490846C}"/>
              </a:ext>
            </a:extLst>
          </p:cNvPr>
          <p:cNvSpPr txBox="1"/>
          <p:nvPr/>
        </p:nvSpPr>
        <p:spPr>
          <a:xfrm>
            <a:off x="284118" y="713412"/>
            <a:ext cx="11025352" cy="226485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600" b="1" dirty="0">
                <a:solidFill>
                  <a:srgbClr val="12877C"/>
                </a:solidFill>
                <a:latin typeface="微软雅黑" panose="020B0503020204020204" pitchFamily="34" charset="-122"/>
                <a:ea typeface="微软雅黑" panose="020B0503020204020204" pitchFamily="34" charset="-122"/>
              </a:rPr>
              <a:t>不良反应情况：</a:t>
            </a:r>
            <a:r>
              <a:rPr lang="zh-CN" alt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本品最常见</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的不良反应包括</a:t>
            </a:r>
            <a:r>
              <a:rPr lang="zh-CN" alt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转氨酶升高、腹</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泻、皮疹、白细胞计数降低、心电图</a:t>
            </a:r>
            <a:r>
              <a:rPr lang="en-US"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 QT </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间期延长</a:t>
            </a:r>
            <a:r>
              <a:rPr lang="zh-CN" alt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等</a:t>
            </a:r>
            <a:r>
              <a:rPr lang="zh-CN" altLang="en-US" sz="1600" kern="100" dirty="0">
                <a:latin typeface="微软雅黑" panose="020B0503020204020204" pitchFamily="34" charset="-122"/>
                <a:ea typeface="微软雅黑" panose="020B0503020204020204" pitchFamily="34" charset="-122"/>
                <a:cs typeface="Times New Roman" panose="02020603050405020304" pitchFamily="18" charset="0"/>
              </a:rPr>
              <a:t>，多数为</a:t>
            </a:r>
            <a:r>
              <a:rPr lang="en-US" altLang="zh-CN" sz="1600" kern="100" dirty="0">
                <a:latin typeface="微软雅黑" panose="020B0503020204020204" pitchFamily="34" charset="-122"/>
                <a:ea typeface="微软雅黑" panose="020B0503020204020204" pitchFamily="34" charset="-122"/>
                <a:cs typeface="Times New Roman" panose="02020603050405020304" pitchFamily="18" charset="0"/>
              </a:rPr>
              <a:t>1-2</a:t>
            </a:r>
            <a:r>
              <a:rPr lang="zh-CN" altLang="en-US" sz="1600" kern="100" dirty="0">
                <a:latin typeface="微软雅黑" panose="020B0503020204020204" pitchFamily="34" charset="-122"/>
                <a:ea typeface="微软雅黑" panose="020B0503020204020204" pitchFamily="34" charset="-122"/>
                <a:cs typeface="Times New Roman" panose="02020603050405020304" pitchFamily="18" charset="0"/>
              </a:rPr>
              <a:t>级，总体耐受性良好</a:t>
            </a:r>
            <a:endParaRPr lang="en-US" altLang="zh-CN" sz="1600" kern="100" dirty="0">
              <a:latin typeface="微软雅黑" panose="020B0503020204020204" pitchFamily="34" charset="-122"/>
              <a:ea typeface="微软雅黑" panose="020B0503020204020204" pitchFamily="34" charset="-122"/>
              <a:cs typeface="Times New Roman" panose="02020603050405020304" pitchFamily="18" charset="0"/>
            </a:endParaRPr>
          </a:p>
          <a:p>
            <a:pPr marL="285750" indent="-285750">
              <a:lnSpc>
                <a:spcPct val="150000"/>
              </a:lnSpc>
              <a:buFont typeface="Arial" panose="020B0604020202020204" pitchFamily="34" charset="0"/>
              <a:buChar char="•"/>
            </a:pPr>
            <a:r>
              <a:rPr lang="zh-CN" altLang="en-US" sz="1600" b="1" kern="100" dirty="0">
                <a:solidFill>
                  <a:srgbClr val="12877C"/>
                </a:solidFill>
                <a:effectLst/>
                <a:latin typeface="微软雅黑" panose="020B0503020204020204" pitchFamily="34" charset="-122"/>
                <a:ea typeface="微软雅黑" panose="020B0503020204020204" pitchFamily="34" charset="-122"/>
                <a:cs typeface="Times New Roman" panose="02020603050405020304" pitchFamily="18" charset="0"/>
              </a:rPr>
              <a:t>安全性优势与不足：</a:t>
            </a:r>
            <a:r>
              <a:rPr lang="zh-CN" alt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在常见不良反应上，与同类药品奥希替尼相比，本品</a:t>
            </a:r>
            <a:r>
              <a:rPr lang="zh-CN" altLang="en-US" sz="1600" b="1" kern="100" dirty="0">
                <a:effectLst/>
                <a:latin typeface="微软雅黑" panose="020B0503020204020204" pitchFamily="34" charset="-122"/>
                <a:ea typeface="微软雅黑" panose="020B0503020204020204" pitchFamily="34" charset="-122"/>
                <a:cs typeface="Times New Roman" panose="02020603050405020304" pitchFamily="18" charset="0"/>
              </a:rPr>
              <a:t>皮疹、腹泻、血液系统不良反应</a:t>
            </a:r>
            <a:r>
              <a:rPr lang="zh-CN" alt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发生率相对更低（差异绝对值</a:t>
            </a:r>
            <a:r>
              <a:rPr lang="en-US" altLang="zh-CN" sz="1600" kern="100" dirty="0">
                <a:latin typeface="微软雅黑" panose="020B0503020204020204" pitchFamily="34" charset="-122"/>
                <a:ea typeface="微软雅黑" panose="020B0503020204020204" pitchFamily="34" charset="-122"/>
                <a:cs typeface="Times New Roman" panose="02020603050405020304" pitchFamily="18" charset="0"/>
              </a:rPr>
              <a:t>29.0</a:t>
            </a:r>
            <a:r>
              <a:rPr lang="en-US"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-50.4%</a:t>
            </a:r>
            <a:r>
              <a:rPr lang="zh-CN" alt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），转氨酶升高发生率相对略高（差异绝对值</a:t>
            </a:r>
            <a:r>
              <a:rPr lang="en-US"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5.1-12</a:t>
            </a:r>
            <a:r>
              <a:rPr lang="en-US" altLang="zh-CN" sz="1600" kern="1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0%</a:t>
            </a:r>
            <a:r>
              <a:rPr lang="zh-CN" alt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）；与同类药品阿美替尼相比，</a:t>
            </a:r>
            <a:r>
              <a:rPr lang="zh-CN" altLang="en-US" sz="1600" dirty="0">
                <a:solidFill>
                  <a:schemeClr val="tx1"/>
                </a:solidFill>
                <a:latin typeface="微软雅黑" panose="020B0503020204020204" pitchFamily="34" charset="-122"/>
                <a:ea typeface="微软雅黑" panose="020B0503020204020204" pitchFamily="34" charset="-122"/>
              </a:rPr>
              <a:t>本品</a:t>
            </a:r>
            <a:r>
              <a:rPr lang="zh-CN" altLang="en-US" sz="1600" b="1" dirty="0">
                <a:solidFill>
                  <a:schemeClr val="tx1"/>
                </a:solidFill>
                <a:latin typeface="微软雅黑" panose="020B0503020204020204" pitchFamily="34" charset="-122"/>
                <a:ea typeface="微软雅黑" panose="020B0503020204020204" pitchFamily="34" charset="-122"/>
              </a:rPr>
              <a:t>皮疹、血肌酸激酶升高</a:t>
            </a:r>
            <a:r>
              <a:rPr lang="zh-CN" altLang="en-US" sz="1600" dirty="0">
                <a:solidFill>
                  <a:schemeClr val="tx1"/>
                </a:solidFill>
                <a:latin typeface="微软雅黑" panose="020B0503020204020204" pitchFamily="34" charset="-122"/>
                <a:ea typeface="微软雅黑" panose="020B0503020204020204" pitchFamily="34" charset="-122"/>
              </a:rPr>
              <a:t>的发生率相对更低（差异绝对值</a:t>
            </a:r>
            <a:r>
              <a:rPr lang="en-US" altLang="zh-CN" sz="1600" dirty="0">
                <a:solidFill>
                  <a:schemeClr val="tx1"/>
                </a:solidFill>
                <a:latin typeface="微软雅黑" panose="020B0503020204020204" pitchFamily="34" charset="-122"/>
                <a:ea typeface="微软雅黑" panose="020B0503020204020204" pitchFamily="34" charset="-122"/>
              </a:rPr>
              <a:t>8.9-21.6%</a:t>
            </a:r>
            <a:r>
              <a:rPr lang="zh-CN" altLang="en-US" sz="1600" dirty="0">
                <a:solidFill>
                  <a:schemeClr val="tx1"/>
                </a:solidFill>
                <a:latin typeface="微软雅黑" panose="020B0503020204020204" pitchFamily="34" charset="-122"/>
                <a:ea typeface="微软雅黑" panose="020B0503020204020204" pitchFamily="34" charset="-122"/>
              </a:rPr>
              <a:t>），无明显不足</a:t>
            </a:r>
            <a:r>
              <a:rPr lang="zh-CN" alt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。在其他重点关注的不良反应上，本品间质性肺炎发生率低于奥希替尼，与阿美替尼相似，心脏方面</a:t>
            </a:r>
            <a:r>
              <a:rPr lang="en-US"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AE</a:t>
            </a:r>
            <a:r>
              <a:rPr lang="zh-CN" alt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与其他同类药物总体类似。本品耐受性总体良好。</a:t>
            </a:r>
            <a:endPar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4" name="表格 7">
            <a:extLst>
              <a:ext uri="{FF2B5EF4-FFF2-40B4-BE49-F238E27FC236}">
                <a16:creationId xmlns:a16="http://schemas.microsoft.com/office/drawing/2014/main" id="{88B9B843-FE30-3496-C035-1760DA9DA3EB}"/>
              </a:ext>
            </a:extLst>
          </p:cNvPr>
          <p:cNvGraphicFramePr>
            <a:graphicFrameLocks noGrp="1"/>
          </p:cNvGraphicFramePr>
          <p:nvPr>
            <p:extLst>
              <p:ext uri="{D42A27DB-BD31-4B8C-83A1-F6EECF244321}">
                <p14:modId xmlns:p14="http://schemas.microsoft.com/office/powerpoint/2010/main" val="4013168289"/>
              </p:ext>
            </p:extLst>
          </p:nvPr>
        </p:nvGraphicFramePr>
        <p:xfrm>
          <a:off x="583324" y="3111802"/>
          <a:ext cx="5013312" cy="3191632"/>
        </p:xfrm>
        <a:graphic>
          <a:graphicData uri="http://schemas.openxmlformats.org/drawingml/2006/table">
            <a:tbl>
              <a:tblPr firstRow="1" bandRow="1">
                <a:tableStyleId>{5C22544A-7EE6-4342-B048-85BDC9FD1C3A}</a:tableStyleId>
              </a:tblPr>
              <a:tblGrid>
                <a:gridCol w="3805576">
                  <a:extLst>
                    <a:ext uri="{9D8B030D-6E8A-4147-A177-3AD203B41FA5}">
                      <a16:colId xmlns:a16="http://schemas.microsoft.com/office/drawing/2014/main" val="3654634403"/>
                    </a:ext>
                  </a:extLst>
                </a:gridCol>
                <a:gridCol w="1207736">
                  <a:extLst>
                    <a:ext uri="{9D8B030D-6E8A-4147-A177-3AD203B41FA5}">
                      <a16:colId xmlns:a16="http://schemas.microsoft.com/office/drawing/2014/main" val="2542867194"/>
                    </a:ext>
                  </a:extLst>
                </a:gridCol>
              </a:tblGrid>
              <a:tr h="398954">
                <a:tc gridSpan="2">
                  <a:txBody>
                    <a:bodyPr/>
                    <a:lstStyle/>
                    <a:p>
                      <a:pPr algn="ctr"/>
                      <a:r>
                        <a:rPr lang="zh-CN" altLang="en-US" sz="1000" dirty="0">
                          <a:latin typeface="微软雅黑" panose="020B0503020204020204" pitchFamily="34" charset="-122"/>
                          <a:ea typeface="微软雅黑" panose="020B0503020204020204" pitchFamily="34" charset="-122"/>
                        </a:rPr>
                        <a:t>本品常见不良反应类型及发生频率（发生率≥</a:t>
                      </a:r>
                      <a:r>
                        <a:rPr lang="en-US" altLang="zh-CN" sz="1000" dirty="0">
                          <a:latin typeface="微软雅黑" panose="020B0503020204020204" pitchFamily="34" charset="-122"/>
                          <a:ea typeface="微软雅黑" panose="020B0503020204020204" pitchFamily="34" charset="-122"/>
                        </a:rPr>
                        <a:t>10%</a:t>
                      </a:r>
                      <a:r>
                        <a:rPr lang="zh-CN" altLang="en-US" sz="1000" dirty="0">
                          <a:latin typeface="微软雅黑" panose="020B0503020204020204" pitchFamily="34" charset="-122"/>
                          <a:ea typeface="微软雅黑" panose="020B0503020204020204" pitchFamily="34" charset="-122"/>
                        </a:rPr>
                        <a:t>）</a:t>
                      </a:r>
                    </a:p>
                  </a:txBody>
                  <a:tcPr anchor="ctr">
                    <a:solidFill>
                      <a:srgbClr val="12877C"/>
                    </a:solidFill>
                  </a:tcPr>
                </a:tc>
                <a:tc hMerge="1">
                  <a:txBody>
                    <a:bodyPr/>
                    <a:lstStyle/>
                    <a:p>
                      <a:endParaRPr lang="zh-CN" altLang="en-US" dirty="0"/>
                    </a:p>
                  </a:txBody>
                  <a:tcPr/>
                </a:tc>
                <a:extLst>
                  <a:ext uri="{0D108BD9-81ED-4DB2-BD59-A6C34878D82A}">
                    <a16:rowId xmlns:a16="http://schemas.microsoft.com/office/drawing/2014/main" val="2984988379"/>
                  </a:ext>
                </a:extLst>
              </a:tr>
              <a:tr h="398954">
                <a:tc>
                  <a:txBody>
                    <a:bodyPr/>
                    <a:lstStyle/>
                    <a:p>
                      <a:pPr algn="ctr"/>
                      <a:r>
                        <a:rPr lang="zh-CN" altLang="en-US" sz="1000" b="1" dirty="0">
                          <a:solidFill>
                            <a:schemeClr val="tx1"/>
                          </a:solidFill>
                          <a:latin typeface="微软雅黑" panose="020B0503020204020204" pitchFamily="34" charset="-122"/>
                          <a:ea typeface="微软雅黑" panose="020B0503020204020204" pitchFamily="34" charset="-122"/>
                        </a:rPr>
                        <a:t>不良反应类型</a:t>
                      </a:r>
                    </a:p>
                  </a:txBody>
                  <a:tcPr anchor="ctr">
                    <a:solidFill>
                      <a:schemeClr val="accent6">
                        <a:lumMod val="40000"/>
                        <a:lumOff val="60000"/>
                      </a:schemeClr>
                    </a:solidFill>
                  </a:tcPr>
                </a:tc>
                <a:tc>
                  <a:txBody>
                    <a:bodyPr/>
                    <a:lstStyle/>
                    <a:p>
                      <a:pPr algn="ctr"/>
                      <a:r>
                        <a:rPr lang="zh-CN" altLang="en-US" sz="1000" b="1" dirty="0">
                          <a:solidFill>
                            <a:schemeClr val="tx1"/>
                          </a:solidFill>
                          <a:latin typeface="微软雅黑" panose="020B0503020204020204" pitchFamily="34" charset="-122"/>
                          <a:ea typeface="微软雅黑" panose="020B0503020204020204" pitchFamily="34" charset="-122"/>
                        </a:rPr>
                        <a:t>发生率</a:t>
                      </a:r>
                    </a:p>
                  </a:txBody>
                  <a:tcPr anchor="ctr">
                    <a:solidFill>
                      <a:schemeClr val="accent6">
                        <a:lumMod val="40000"/>
                        <a:lumOff val="60000"/>
                      </a:schemeClr>
                    </a:solidFill>
                  </a:tcPr>
                </a:tc>
                <a:extLst>
                  <a:ext uri="{0D108BD9-81ED-4DB2-BD59-A6C34878D82A}">
                    <a16:rowId xmlns:a16="http://schemas.microsoft.com/office/drawing/2014/main" val="1350435768"/>
                  </a:ext>
                </a:extLst>
              </a:tr>
              <a:tr h="398954">
                <a:tc>
                  <a:txBody>
                    <a:bodyPr/>
                    <a:lstStyle/>
                    <a:p>
                      <a:pPr algn="ctr"/>
                      <a:r>
                        <a:rPr lang="zh-CN" altLang="zh-CN" sz="10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丙氨酸氨基转移酶升高</a:t>
                      </a:r>
                      <a:endParaRPr lang="zh-CN" altLang="en-US" sz="1000" dirty="0">
                        <a:solidFill>
                          <a:schemeClr val="tx1"/>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solidFill>
                            <a:schemeClr val="tx1"/>
                          </a:solidFill>
                          <a:latin typeface="微软雅黑" panose="020B0503020204020204" pitchFamily="34" charset="-122"/>
                          <a:ea typeface="微软雅黑" panose="020B0503020204020204" pitchFamily="34" charset="-122"/>
                        </a:rPr>
                        <a:t>22.0%</a:t>
                      </a:r>
                      <a:endParaRPr lang="zh-CN" altLang="en-US" sz="1000" dirty="0">
                        <a:solidFill>
                          <a:schemeClr val="tx1"/>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3448812052"/>
                  </a:ext>
                </a:extLst>
              </a:tr>
              <a:tr h="398954">
                <a:tc>
                  <a:txBody>
                    <a:bodyPr/>
                    <a:lstStyle/>
                    <a:p>
                      <a:pPr algn="ctr"/>
                      <a:r>
                        <a:rPr lang="zh-CN" altLang="zh-CN" sz="10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天门冬氨酸氨基转移酶升高</a:t>
                      </a:r>
                      <a:r>
                        <a:rPr lang="en-US" altLang="zh-CN" sz="10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altLang="en-US" sz="1000" dirty="0">
                        <a:solidFill>
                          <a:schemeClr val="tx1"/>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solidFill>
                            <a:schemeClr val="tx1"/>
                          </a:solidFill>
                          <a:latin typeface="微软雅黑" panose="020B0503020204020204" pitchFamily="34" charset="-122"/>
                          <a:ea typeface="微软雅黑" panose="020B0503020204020204" pitchFamily="34" charset="-122"/>
                        </a:rPr>
                        <a:t>21.1%</a:t>
                      </a:r>
                      <a:endParaRPr lang="zh-CN" altLang="en-US" sz="1000" dirty="0">
                        <a:solidFill>
                          <a:schemeClr val="tx1"/>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3845976350"/>
                  </a:ext>
                </a:extLst>
              </a:tr>
              <a:tr h="398954">
                <a:tc>
                  <a:txBody>
                    <a:bodyPr/>
                    <a:lstStyle/>
                    <a:p>
                      <a:pPr algn="ctr"/>
                      <a:r>
                        <a:rPr lang="zh-CN" altLang="zh-CN" sz="10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腹泻</a:t>
                      </a:r>
                      <a:endParaRPr lang="zh-CN" altLang="en-US" sz="1000" dirty="0">
                        <a:solidFill>
                          <a:schemeClr val="tx1"/>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solidFill>
                            <a:schemeClr val="tx1"/>
                          </a:solidFill>
                          <a:latin typeface="微软雅黑" panose="020B0503020204020204" pitchFamily="34" charset="-122"/>
                          <a:ea typeface="微软雅黑" panose="020B0503020204020204" pitchFamily="34" charset="-122"/>
                        </a:rPr>
                        <a:t>15.2%</a:t>
                      </a:r>
                      <a:endParaRPr lang="zh-CN" altLang="en-US" sz="1000" dirty="0">
                        <a:solidFill>
                          <a:schemeClr val="tx1"/>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2519576101"/>
                  </a:ext>
                </a:extLst>
              </a:tr>
              <a:tr h="398954">
                <a:tc>
                  <a:txBody>
                    <a:bodyPr/>
                    <a:lstStyle/>
                    <a:p>
                      <a:pPr algn="ctr"/>
                      <a:r>
                        <a:rPr lang="zh-CN" altLang="zh-CN" sz="10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皮疹类事件</a:t>
                      </a:r>
                      <a:endParaRPr lang="zh-CN" altLang="en-US" sz="1000" dirty="0">
                        <a:solidFill>
                          <a:schemeClr val="tx1"/>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solidFill>
                            <a:schemeClr val="tx1"/>
                          </a:solidFill>
                          <a:latin typeface="微软雅黑" panose="020B0503020204020204" pitchFamily="34" charset="-122"/>
                          <a:ea typeface="微软雅黑" panose="020B0503020204020204" pitchFamily="34" charset="-122"/>
                        </a:rPr>
                        <a:t>14.8%</a:t>
                      </a:r>
                      <a:endParaRPr lang="zh-CN" altLang="en-US" sz="1000" dirty="0">
                        <a:solidFill>
                          <a:schemeClr val="tx1"/>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559542580"/>
                  </a:ext>
                </a:extLst>
              </a:tr>
              <a:tr h="398954">
                <a:tc>
                  <a:txBody>
                    <a:bodyPr/>
                    <a:lstStyle/>
                    <a:p>
                      <a:pPr algn="ctr"/>
                      <a:r>
                        <a:rPr lang="zh-CN" altLang="zh-CN" sz="10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白细胞计数降低</a:t>
                      </a:r>
                      <a:endParaRPr lang="zh-CN" altLang="en-US" sz="1000" dirty="0">
                        <a:solidFill>
                          <a:schemeClr val="tx1"/>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solidFill>
                            <a:schemeClr val="tx1"/>
                          </a:solidFill>
                          <a:latin typeface="微软雅黑" panose="020B0503020204020204" pitchFamily="34" charset="-122"/>
                          <a:ea typeface="微软雅黑" panose="020B0503020204020204" pitchFamily="34" charset="-122"/>
                        </a:rPr>
                        <a:t>14.6%</a:t>
                      </a:r>
                      <a:endParaRPr lang="zh-CN" altLang="en-US" sz="1000" dirty="0">
                        <a:solidFill>
                          <a:schemeClr val="tx1"/>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2043990932"/>
                  </a:ext>
                </a:extLst>
              </a:tr>
              <a:tr h="398954">
                <a:tc>
                  <a:txBody>
                    <a:bodyPr/>
                    <a:lstStyle/>
                    <a:p>
                      <a:pPr algn="ctr"/>
                      <a:r>
                        <a:rPr lang="zh-CN" altLang="zh-CN" sz="10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心电图</a:t>
                      </a:r>
                      <a:r>
                        <a:rPr lang="en-US" altLang="zh-CN" sz="10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 QT </a:t>
                      </a:r>
                      <a:r>
                        <a:rPr lang="zh-CN" altLang="zh-CN" sz="10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间期延长</a:t>
                      </a:r>
                      <a:endParaRPr lang="zh-CN" altLang="en-US" sz="1000" dirty="0">
                        <a:solidFill>
                          <a:schemeClr val="tx1"/>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solidFill>
                            <a:schemeClr val="tx1"/>
                          </a:solidFill>
                          <a:latin typeface="微软雅黑" panose="020B0503020204020204" pitchFamily="34" charset="-122"/>
                          <a:ea typeface="微软雅黑" panose="020B0503020204020204" pitchFamily="34" charset="-122"/>
                        </a:rPr>
                        <a:t>12.8%</a:t>
                      </a:r>
                      <a:endParaRPr lang="zh-CN" altLang="en-US" sz="1000" dirty="0">
                        <a:solidFill>
                          <a:schemeClr val="tx1"/>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2930300431"/>
                  </a:ext>
                </a:extLst>
              </a:tr>
            </a:tbl>
          </a:graphicData>
        </a:graphic>
      </p:graphicFrame>
      <p:graphicFrame>
        <p:nvGraphicFramePr>
          <p:cNvPr id="5" name="表格 4">
            <a:extLst>
              <a:ext uri="{FF2B5EF4-FFF2-40B4-BE49-F238E27FC236}">
                <a16:creationId xmlns:a16="http://schemas.microsoft.com/office/drawing/2014/main" id="{680DF582-2284-0103-E78D-33535C8A7AA8}"/>
              </a:ext>
            </a:extLst>
          </p:cNvPr>
          <p:cNvGraphicFramePr>
            <a:graphicFrameLocks noGrp="1"/>
          </p:cNvGraphicFramePr>
          <p:nvPr>
            <p:extLst>
              <p:ext uri="{D42A27DB-BD31-4B8C-83A1-F6EECF244321}">
                <p14:modId xmlns:p14="http://schemas.microsoft.com/office/powerpoint/2010/main" val="1805845450"/>
              </p:ext>
            </p:extLst>
          </p:nvPr>
        </p:nvGraphicFramePr>
        <p:xfrm>
          <a:off x="5863905" y="3111802"/>
          <a:ext cx="5549590" cy="3191626"/>
        </p:xfrm>
        <a:graphic>
          <a:graphicData uri="http://schemas.openxmlformats.org/drawingml/2006/table">
            <a:tbl>
              <a:tblPr firstRow="1" bandRow="1">
                <a:tableStyleId>{5C22544A-7EE6-4342-B048-85BDC9FD1C3A}</a:tableStyleId>
              </a:tblPr>
              <a:tblGrid>
                <a:gridCol w="1173688">
                  <a:extLst>
                    <a:ext uri="{9D8B030D-6E8A-4147-A177-3AD203B41FA5}">
                      <a16:colId xmlns:a16="http://schemas.microsoft.com/office/drawing/2014/main" val="3654634403"/>
                    </a:ext>
                  </a:extLst>
                </a:gridCol>
                <a:gridCol w="1458634">
                  <a:extLst>
                    <a:ext uri="{9D8B030D-6E8A-4147-A177-3AD203B41FA5}">
                      <a16:colId xmlns:a16="http://schemas.microsoft.com/office/drawing/2014/main" val="3629618553"/>
                    </a:ext>
                  </a:extLst>
                </a:gridCol>
                <a:gridCol w="1458634">
                  <a:extLst>
                    <a:ext uri="{9D8B030D-6E8A-4147-A177-3AD203B41FA5}">
                      <a16:colId xmlns:a16="http://schemas.microsoft.com/office/drawing/2014/main" val="1198845029"/>
                    </a:ext>
                  </a:extLst>
                </a:gridCol>
                <a:gridCol w="1458634">
                  <a:extLst>
                    <a:ext uri="{9D8B030D-6E8A-4147-A177-3AD203B41FA5}">
                      <a16:colId xmlns:a16="http://schemas.microsoft.com/office/drawing/2014/main" val="2442527443"/>
                    </a:ext>
                  </a:extLst>
                </a:gridCol>
              </a:tblGrid>
              <a:tr h="273510">
                <a:tc gridSpan="4">
                  <a:txBody>
                    <a:bodyPr/>
                    <a:lstStyle/>
                    <a:p>
                      <a:pPr algn="ctr"/>
                      <a:r>
                        <a:rPr lang="zh-CN" altLang="en-US" sz="1000" b="1" dirty="0">
                          <a:latin typeface="微软雅黑" panose="020B0503020204020204" pitchFamily="34" charset="-122"/>
                          <a:ea typeface="微软雅黑" panose="020B0503020204020204" pitchFamily="34" charset="-122"/>
                        </a:rPr>
                        <a:t>与同类产品安全性数据的比较（非头对头）</a:t>
                      </a:r>
                    </a:p>
                  </a:txBody>
                  <a:tcPr anchor="ctr">
                    <a:solidFill>
                      <a:srgbClr val="12877C"/>
                    </a:solidFill>
                  </a:tcPr>
                </a:tc>
                <a:tc hMerge="1">
                  <a:txBody>
                    <a:bodyPr/>
                    <a:lstStyle/>
                    <a:p>
                      <a:endParaRPr lang="zh-CN" altLang="en-US" sz="1200" dirty="0"/>
                    </a:p>
                  </a:txBody>
                  <a:tcPr/>
                </a:tc>
                <a:tc hMerge="1">
                  <a:txBody>
                    <a:bodyPr/>
                    <a:lstStyle/>
                    <a:p>
                      <a:endParaRPr lang="zh-CN" altLang="en-US" sz="1200" dirty="0"/>
                    </a:p>
                  </a:txBody>
                  <a:tcPr/>
                </a:tc>
                <a:tc hMerge="1">
                  <a:txBody>
                    <a:bodyPr/>
                    <a:lstStyle/>
                    <a:p>
                      <a:endParaRPr lang="zh-CN" altLang="en-US" sz="1200" dirty="0"/>
                    </a:p>
                  </a:txBody>
                  <a:tcPr/>
                </a:tc>
                <a:extLst>
                  <a:ext uri="{0D108BD9-81ED-4DB2-BD59-A6C34878D82A}">
                    <a16:rowId xmlns:a16="http://schemas.microsoft.com/office/drawing/2014/main" val="2984988379"/>
                  </a:ext>
                </a:extLst>
              </a:tr>
              <a:tr h="253749">
                <a:tc rowSpan="2">
                  <a:txBody>
                    <a:bodyPr/>
                    <a:lstStyle/>
                    <a:p>
                      <a:pPr algn="ctr"/>
                      <a:r>
                        <a:rPr lang="zh-CN" altLang="en-US" sz="1000" b="1" dirty="0">
                          <a:latin typeface="微软雅黑" panose="020B0503020204020204" pitchFamily="34" charset="-122"/>
                          <a:ea typeface="微软雅黑" panose="020B0503020204020204" pitchFamily="34" charset="-122"/>
                        </a:rPr>
                        <a:t>主要</a:t>
                      </a:r>
                      <a:endParaRPr lang="en-US" altLang="zh-CN" sz="1000" b="1" dirty="0">
                        <a:latin typeface="微软雅黑" panose="020B0503020204020204" pitchFamily="34" charset="-122"/>
                        <a:ea typeface="微软雅黑" panose="020B0503020204020204" pitchFamily="34" charset="-122"/>
                      </a:endParaRPr>
                    </a:p>
                    <a:p>
                      <a:pPr algn="ctr"/>
                      <a:r>
                        <a:rPr lang="zh-CN" altLang="en-US" sz="1000" b="1" dirty="0">
                          <a:latin typeface="微软雅黑" panose="020B0503020204020204" pitchFamily="34" charset="-122"/>
                          <a:ea typeface="微软雅黑" panose="020B0503020204020204" pitchFamily="34" charset="-122"/>
                        </a:rPr>
                        <a:t>不良反应类型</a:t>
                      </a:r>
                    </a:p>
                  </a:txBody>
                  <a:tcPr anchor="ctr">
                    <a:solidFill>
                      <a:schemeClr val="accent6">
                        <a:lumMod val="40000"/>
                        <a:lumOff val="60000"/>
                      </a:schemeClr>
                    </a:solidFill>
                  </a:tcPr>
                </a:tc>
                <a:tc gridSpan="3">
                  <a:txBody>
                    <a:bodyPr/>
                    <a:lstStyle/>
                    <a:p>
                      <a:pPr algn="ctr"/>
                      <a:r>
                        <a:rPr lang="zh-CN" altLang="en-US" sz="1000" b="1" dirty="0">
                          <a:latin typeface="微软雅黑" panose="020B0503020204020204" pitchFamily="34" charset="-122"/>
                          <a:ea typeface="微软雅黑" panose="020B0503020204020204" pitchFamily="34" charset="-122"/>
                        </a:rPr>
                        <a:t>说明书或临床研究中的发生率</a:t>
                      </a:r>
                    </a:p>
                  </a:txBody>
                  <a:tcPr anchor="ctr">
                    <a:solidFill>
                      <a:schemeClr val="accent6">
                        <a:lumMod val="40000"/>
                        <a:lumOff val="60000"/>
                      </a:schemeClr>
                    </a:solidFill>
                  </a:tcPr>
                </a:tc>
                <a:tc hMerge="1">
                  <a:txBody>
                    <a:bodyPr/>
                    <a:lstStyle/>
                    <a:p>
                      <a:endParaRPr lang="zh-CN" altLang="en-US" sz="1200" dirty="0"/>
                    </a:p>
                  </a:txBody>
                  <a:tcPr/>
                </a:tc>
                <a:tc hMerge="1">
                  <a:txBody>
                    <a:bodyPr/>
                    <a:lstStyle/>
                    <a:p>
                      <a:endParaRPr lang="zh-CN" altLang="en-US" sz="1200" dirty="0"/>
                    </a:p>
                  </a:txBody>
                  <a:tcPr/>
                </a:tc>
                <a:extLst>
                  <a:ext uri="{0D108BD9-81ED-4DB2-BD59-A6C34878D82A}">
                    <a16:rowId xmlns:a16="http://schemas.microsoft.com/office/drawing/2014/main" val="3448812052"/>
                  </a:ext>
                </a:extLst>
              </a:tr>
              <a:tr h="253749">
                <a:tc vMerge="1">
                  <a:txBody>
                    <a:bodyPr/>
                    <a:lstStyle/>
                    <a:p>
                      <a:endParaRPr lang="zh-CN" altLang="en-US" sz="1200" dirty="0"/>
                    </a:p>
                  </a:txBody>
                  <a:tcPr/>
                </a:tc>
                <a:tc>
                  <a:txBody>
                    <a:bodyPr/>
                    <a:lstStyle/>
                    <a:p>
                      <a:pPr algn="ctr"/>
                      <a:r>
                        <a:rPr lang="zh-CN" altLang="en-US" sz="1000" b="1" dirty="0">
                          <a:latin typeface="微软雅黑" panose="020B0503020204020204" pitchFamily="34" charset="-122"/>
                          <a:ea typeface="微软雅黑" panose="020B0503020204020204" pitchFamily="34" charset="-122"/>
                        </a:rPr>
                        <a:t>伏美替尼</a:t>
                      </a:r>
                    </a:p>
                  </a:txBody>
                  <a:tcPr anchor="ctr">
                    <a:solidFill>
                      <a:schemeClr val="accent6">
                        <a:lumMod val="40000"/>
                        <a:lumOff val="60000"/>
                      </a:schemeClr>
                    </a:solidFill>
                  </a:tcPr>
                </a:tc>
                <a:tc>
                  <a:txBody>
                    <a:bodyPr/>
                    <a:lstStyle/>
                    <a:p>
                      <a:pPr algn="ctr"/>
                      <a:r>
                        <a:rPr lang="zh-CN" altLang="en-US" sz="1000" b="1" dirty="0">
                          <a:latin typeface="微软雅黑" panose="020B0503020204020204" pitchFamily="34" charset="-122"/>
                          <a:ea typeface="微软雅黑" panose="020B0503020204020204" pitchFamily="34" charset="-122"/>
                        </a:rPr>
                        <a:t>奥希替尼</a:t>
                      </a:r>
                    </a:p>
                  </a:txBody>
                  <a:tcPr anchor="ctr">
                    <a:solidFill>
                      <a:schemeClr val="accent6">
                        <a:lumMod val="40000"/>
                        <a:lumOff val="60000"/>
                      </a:schemeClr>
                    </a:solidFill>
                  </a:tcPr>
                </a:tc>
                <a:tc>
                  <a:txBody>
                    <a:bodyPr/>
                    <a:lstStyle/>
                    <a:p>
                      <a:pPr algn="ctr"/>
                      <a:r>
                        <a:rPr lang="zh-CN" altLang="en-US" sz="1000" b="1" dirty="0">
                          <a:latin typeface="微软雅黑" panose="020B0503020204020204" pitchFamily="34" charset="-122"/>
                          <a:ea typeface="微软雅黑" panose="020B0503020204020204" pitchFamily="34" charset="-122"/>
                        </a:rPr>
                        <a:t>阿美替尼</a:t>
                      </a:r>
                    </a:p>
                  </a:txBody>
                  <a:tcPr anchor="ctr">
                    <a:solidFill>
                      <a:schemeClr val="accent6">
                        <a:lumMod val="40000"/>
                        <a:lumOff val="60000"/>
                      </a:schemeClr>
                    </a:solidFill>
                  </a:tcPr>
                </a:tc>
                <a:extLst>
                  <a:ext uri="{0D108BD9-81ED-4DB2-BD59-A6C34878D82A}">
                    <a16:rowId xmlns:a16="http://schemas.microsoft.com/office/drawing/2014/main" val="3845976350"/>
                  </a:ext>
                </a:extLst>
              </a:tr>
              <a:tr h="253749">
                <a:tc>
                  <a:txBody>
                    <a:bodyPr/>
                    <a:lstStyle/>
                    <a:p>
                      <a:pPr algn="ctr"/>
                      <a:r>
                        <a:rPr lang="zh-CN" altLang="en-US" sz="1000" b="1" dirty="0">
                          <a:latin typeface="微软雅黑" panose="020B0503020204020204" pitchFamily="34" charset="-122"/>
                          <a:ea typeface="微软雅黑" panose="020B0503020204020204" pitchFamily="34" charset="-122"/>
                        </a:rPr>
                        <a:t>皮疹</a:t>
                      </a:r>
                    </a:p>
                  </a:txBody>
                  <a:tcPr anchor="ctr">
                    <a:solidFill>
                      <a:schemeClr val="accent6">
                        <a:lumMod val="40000"/>
                        <a:lumOff val="60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14.8%</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45%</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23.7%</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4222422654"/>
                  </a:ext>
                </a:extLst>
              </a:tr>
              <a:tr h="253749">
                <a:tc>
                  <a:txBody>
                    <a:bodyPr/>
                    <a:lstStyle/>
                    <a:p>
                      <a:pPr algn="ctr"/>
                      <a:r>
                        <a:rPr lang="zh-CN" altLang="en-US" sz="1000" b="1" dirty="0">
                          <a:latin typeface="微软雅黑" panose="020B0503020204020204" pitchFamily="34" charset="-122"/>
                          <a:ea typeface="微软雅黑" panose="020B0503020204020204" pitchFamily="34" charset="-122"/>
                        </a:rPr>
                        <a:t>腹泻</a:t>
                      </a:r>
                    </a:p>
                  </a:txBody>
                  <a:tcPr anchor="ctr">
                    <a:solidFill>
                      <a:schemeClr val="accent6">
                        <a:lumMod val="40000"/>
                        <a:lumOff val="60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15.2%</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47%</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12.5%</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4036873419"/>
                  </a:ext>
                </a:extLst>
              </a:tr>
              <a:tr h="570936">
                <a:tc>
                  <a:txBody>
                    <a:bodyPr/>
                    <a:lstStyle/>
                    <a:p>
                      <a:pPr algn="ctr"/>
                      <a:r>
                        <a:rPr lang="zh-CN" altLang="en-US" sz="1000" b="1" dirty="0">
                          <a:latin typeface="微软雅黑" panose="020B0503020204020204" pitchFamily="34" charset="-122"/>
                          <a:ea typeface="微软雅黑" panose="020B0503020204020204" pitchFamily="34" charset="-122"/>
                        </a:rPr>
                        <a:t>血液系统</a:t>
                      </a:r>
                      <a:endParaRPr lang="en-US" altLang="zh-CN" sz="1000" b="1" dirty="0">
                        <a:latin typeface="微软雅黑" panose="020B0503020204020204" pitchFamily="34" charset="-122"/>
                        <a:ea typeface="微软雅黑" panose="020B0503020204020204" pitchFamily="34" charset="-122"/>
                      </a:endParaRPr>
                    </a:p>
                    <a:p>
                      <a:pPr algn="ctr"/>
                      <a:r>
                        <a:rPr lang="zh-CN" altLang="en-US" sz="1000" b="1" dirty="0">
                          <a:latin typeface="微软雅黑" panose="020B0503020204020204" pitchFamily="34" charset="-122"/>
                          <a:ea typeface="微软雅黑" panose="020B0503020204020204" pitchFamily="34" charset="-122"/>
                        </a:rPr>
                        <a:t>不良反应</a:t>
                      </a:r>
                      <a:endParaRPr lang="en-US" altLang="zh-CN" sz="1000" b="1" dirty="0">
                        <a:latin typeface="微软雅黑" panose="020B0503020204020204" pitchFamily="34" charset="-122"/>
                        <a:ea typeface="微软雅黑" panose="020B0503020204020204" pitchFamily="34" charset="-122"/>
                      </a:endParaRPr>
                    </a:p>
                  </a:txBody>
                  <a:tcPr anchor="ctr">
                    <a:solidFill>
                      <a:schemeClr val="accent6">
                        <a:lumMod val="40000"/>
                        <a:lumOff val="60000"/>
                      </a:schemeClr>
                    </a:solidFill>
                  </a:tcPr>
                </a:tc>
                <a:tc>
                  <a:txBody>
                    <a:bodyPr/>
                    <a:lstStyle/>
                    <a:p>
                      <a:pPr algn="ctr"/>
                      <a:r>
                        <a:rPr lang="zh-CN" altLang="en-US" sz="1000" dirty="0">
                          <a:latin typeface="微软雅黑" panose="020B0503020204020204" pitchFamily="34" charset="-122"/>
                          <a:ea typeface="微软雅黑" panose="020B0503020204020204" pitchFamily="34" charset="-122"/>
                        </a:rPr>
                        <a:t>白细胞减少 </a:t>
                      </a:r>
                      <a:r>
                        <a:rPr lang="en-US" altLang="zh-CN" sz="1000" dirty="0">
                          <a:latin typeface="微软雅黑" panose="020B0503020204020204" pitchFamily="34" charset="-122"/>
                          <a:ea typeface="微软雅黑" panose="020B0503020204020204" pitchFamily="34" charset="-122"/>
                        </a:rPr>
                        <a:t>14.6%</a:t>
                      </a:r>
                    </a:p>
                    <a:p>
                      <a:pPr algn="ctr"/>
                      <a:r>
                        <a:rPr lang="zh-CN" altLang="en-US" sz="1000" dirty="0">
                          <a:latin typeface="微软雅黑" panose="020B0503020204020204" pitchFamily="34" charset="-122"/>
                          <a:ea typeface="微软雅黑" panose="020B0503020204020204" pitchFamily="34" charset="-122"/>
                        </a:rPr>
                        <a:t>血小板减少 </a:t>
                      </a:r>
                      <a:r>
                        <a:rPr lang="en-US" altLang="zh-CN" sz="1000" dirty="0">
                          <a:latin typeface="微软雅黑" panose="020B0503020204020204" pitchFamily="34" charset="-122"/>
                          <a:ea typeface="微软雅黑" panose="020B0503020204020204" pitchFamily="34" charset="-122"/>
                        </a:rPr>
                        <a:t>7.4%</a:t>
                      </a:r>
                    </a:p>
                    <a:p>
                      <a:pPr algn="ctr"/>
                      <a:r>
                        <a:rPr lang="zh-CN" altLang="en-US" sz="1000" dirty="0">
                          <a:latin typeface="微软雅黑" panose="020B0503020204020204" pitchFamily="34" charset="-122"/>
                          <a:ea typeface="微软雅黑" panose="020B0503020204020204" pitchFamily="34" charset="-122"/>
                        </a:rPr>
                        <a:t>贫血 </a:t>
                      </a:r>
                      <a:r>
                        <a:rPr lang="en-US" altLang="zh-CN" sz="1000" dirty="0">
                          <a:latin typeface="微软雅黑" panose="020B0503020204020204" pitchFamily="34" charset="-122"/>
                          <a:ea typeface="微软雅黑" panose="020B0503020204020204" pitchFamily="34" charset="-122"/>
                        </a:rPr>
                        <a:t>9.0%</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zh-CN" altLang="en-US" sz="1000" dirty="0">
                          <a:latin typeface="微软雅黑" panose="020B0503020204020204" pitchFamily="34" charset="-122"/>
                          <a:ea typeface="微软雅黑" panose="020B0503020204020204" pitchFamily="34" charset="-122"/>
                        </a:rPr>
                        <a:t>白细胞减少 </a:t>
                      </a:r>
                      <a:r>
                        <a:rPr lang="en-US" altLang="zh-CN" sz="1000" dirty="0">
                          <a:latin typeface="微软雅黑" panose="020B0503020204020204" pitchFamily="34" charset="-122"/>
                          <a:ea typeface="微软雅黑" panose="020B0503020204020204" pitchFamily="34" charset="-122"/>
                        </a:rPr>
                        <a:t>65%</a:t>
                      </a:r>
                    </a:p>
                    <a:p>
                      <a:pPr algn="ctr"/>
                      <a:r>
                        <a:rPr lang="zh-CN" altLang="en-US" sz="1000" dirty="0">
                          <a:latin typeface="微软雅黑" panose="020B0503020204020204" pitchFamily="34" charset="-122"/>
                          <a:ea typeface="微软雅黑" panose="020B0503020204020204" pitchFamily="34" charset="-122"/>
                        </a:rPr>
                        <a:t>血小板减少 </a:t>
                      </a:r>
                      <a:r>
                        <a:rPr lang="en-US" altLang="zh-CN" sz="1000" dirty="0">
                          <a:latin typeface="微软雅黑" panose="020B0503020204020204" pitchFamily="34" charset="-122"/>
                          <a:ea typeface="微软雅黑" panose="020B0503020204020204" pitchFamily="34" charset="-122"/>
                        </a:rPr>
                        <a:t>53%</a:t>
                      </a:r>
                    </a:p>
                    <a:p>
                      <a:pPr algn="ctr"/>
                      <a:r>
                        <a:rPr lang="zh-CN" altLang="en-US" sz="1000" dirty="0">
                          <a:latin typeface="微软雅黑" panose="020B0503020204020204" pitchFamily="34" charset="-122"/>
                          <a:ea typeface="微软雅黑" panose="020B0503020204020204" pitchFamily="34" charset="-122"/>
                        </a:rPr>
                        <a:t>贫血 </a:t>
                      </a:r>
                      <a:r>
                        <a:rPr lang="en-US" altLang="zh-CN" sz="1000" dirty="0">
                          <a:latin typeface="微软雅黑" panose="020B0503020204020204" pitchFamily="34" charset="-122"/>
                          <a:ea typeface="微软雅黑" panose="020B0503020204020204" pitchFamily="34" charset="-122"/>
                        </a:rPr>
                        <a:t>38%*</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zh-CN" altLang="en-US" sz="1000" dirty="0">
                          <a:latin typeface="微软雅黑" panose="020B0503020204020204" pitchFamily="34" charset="-122"/>
                          <a:ea typeface="微软雅黑" panose="020B0503020204020204" pitchFamily="34" charset="-122"/>
                        </a:rPr>
                        <a:t>白细胞减少 </a:t>
                      </a:r>
                      <a:r>
                        <a:rPr lang="en-US" altLang="zh-CN" sz="1000" dirty="0">
                          <a:latin typeface="微软雅黑" panose="020B0503020204020204" pitchFamily="34" charset="-122"/>
                          <a:ea typeface="微软雅黑" panose="020B0503020204020204" pitchFamily="34" charset="-122"/>
                        </a:rPr>
                        <a:t>16.5%</a:t>
                      </a:r>
                    </a:p>
                    <a:p>
                      <a:pPr algn="ctr"/>
                      <a:r>
                        <a:rPr lang="zh-CN" altLang="en-US" sz="1000" dirty="0">
                          <a:latin typeface="微软雅黑" panose="020B0503020204020204" pitchFamily="34" charset="-122"/>
                          <a:ea typeface="微软雅黑" panose="020B0503020204020204" pitchFamily="34" charset="-122"/>
                        </a:rPr>
                        <a:t>血小板减少 </a:t>
                      </a:r>
                      <a:r>
                        <a:rPr lang="en-US" altLang="zh-CN" sz="1000" dirty="0">
                          <a:latin typeface="微软雅黑" panose="020B0503020204020204" pitchFamily="34" charset="-122"/>
                          <a:ea typeface="微软雅黑" panose="020B0503020204020204" pitchFamily="34" charset="-122"/>
                        </a:rPr>
                        <a:t>13.5%</a:t>
                      </a:r>
                    </a:p>
                    <a:p>
                      <a:pPr algn="ctr"/>
                      <a:r>
                        <a:rPr lang="zh-CN" altLang="en-US" sz="1000" dirty="0">
                          <a:latin typeface="微软雅黑" panose="020B0503020204020204" pitchFamily="34" charset="-122"/>
                          <a:ea typeface="微软雅黑" panose="020B0503020204020204" pitchFamily="34" charset="-122"/>
                        </a:rPr>
                        <a:t>贫血 </a:t>
                      </a:r>
                      <a:r>
                        <a:rPr lang="en-US" altLang="zh-CN" sz="1000" dirty="0">
                          <a:latin typeface="微软雅黑" panose="020B0503020204020204" pitchFamily="34" charset="-122"/>
                          <a:ea typeface="微软雅黑" panose="020B0503020204020204" pitchFamily="34" charset="-122"/>
                        </a:rPr>
                        <a:t>14.7%</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1482963654"/>
                  </a:ext>
                </a:extLst>
              </a:tr>
              <a:tr h="412343">
                <a:tc>
                  <a:txBody>
                    <a:bodyPr/>
                    <a:lstStyle/>
                    <a:p>
                      <a:pPr algn="ctr"/>
                      <a:r>
                        <a:rPr lang="zh-CN" altLang="en-US" sz="1000" b="1" dirty="0">
                          <a:latin typeface="微软雅黑" panose="020B0503020204020204" pitchFamily="34" charset="-122"/>
                          <a:ea typeface="微软雅黑" panose="020B0503020204020204" pitchFamily="34" charset="-122"/>
                        </a:rPr>
                        <a:t>肝功能异常</a:t>
                      </a:r>
                      <a:endParaRPr lang="en-US" altLang="zh-CN" sz="1000" b="1" dirty="0">
                        <a:latin typeface="微软雅黑" panose="020B0503020204020204" pitchFamily="34" charset="-122"/>
                        <a:ea typeface="微软雅黑" panose="020B0503020204020204" pitchFamily="34" charset="-122"/>
                      </a:endParaRPr>
                    </a:p>
                  </a:txBody>
                  <a:tcPr anchor="ctr">
                    <a:solidFill>
                      <a:schemeClr val="accent6">
                        <a:lumMod val="40000"/>
                        <a:lumOff val="60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ALT</a:t>
                      </a:r>
                      <a:r>
                        <a:rPr lang="zh-CN" altLang="en-US" sz="1000" dirty="0">
                          <a:latin typeface="微软雅黑" panose="020B0503020204020204" pitchFamily="34" charset="-122"/>
                          <a:ea typeface="微软雅黑" panose="020B0503020204020204" pitchFamily="34" charset="-122"/>
                        </a:rPr>
                        <a:t>升高 </a:t>
                      </a:r>
                      <a:r>
                        <a:rPr lang="en-US" altLang="zh-CN" sz="1000" dirty="0">
                          <a:latin typeface="微软雅黑" panose="020B0503020204020204" pitchFamily="34" charset="-122"/>
                          <a:ea typeface="微软雅黑" panose="020B0503020204020204" pitchFamily="34" charset="-122"/>
                        </a:rPr>
                        <a:t>22.0%</a:t>
                      </a:r>
                    </a:p>
                    <a:p>
                      <a:pPr algn="ctr"/>
                      <a:r>
                        <a:rPr lang="en-US" altLang="zh-CN" sz="1000" dirty="0">
                          <a:latin typeface="微软雅黑" panose="020B0503020204020204" pitchFamily="34" charset="-122"/>
                          <a:ea typeface="微软雅黑" panose="020B0503020204020204" pitchFamily="34" charset="-122"/>
                        </a:rPr>
                        <a:t>AST</a:t>
                      </a:r>
                      <a:r>
                        <a:rPr lang="zh-CN" altLang="en-US" sz="1000" dirty="0">
                          <a:latin typeface="微软雅黑" panose="020B0503020204020204" pitchFamily="34" charset="-122"/>
                          <a:ea typeface="微软雅黑" panose="020B0503020204020204" pitchFamily="34" charset="-122"/>
                        </a:rPr>
                        <a:t>升高 </a:t>
                      </a:r>
                      <a:r>
                        <a:rPr lang="en-US" altLang="zh-CN" sz="1000" dirty="0">
                          <a:latin typeface="微软雅黑" panose="020B0503020204020204" pitchFamily="34" charset="-122"/>
                          <a:ea typeface="微软雅黑" panose="020B0503020204020204" pitchFamily="34" charset="-122"/>
                        </a:rPr>
                        <a:t>21.1%</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ALT</a:t>
                      </a:r>
                      <a:r>
                        <a:rPr lang="zh-CN" altLang="en-US" sz="1000" dirty="0">
                          <a:latin typeface="微软雅黑" panose="020B0503020204020204" pitchFamily="34" charset="-122"/>
                          <a:ea typeface="微软雅黑" panose="020B0503020204020204" pitchFamily="34" charset="-122"/>
                        </a:rPr>
                        <a:t>升高</a:t>
                      </a:r>
                      <a:r>
                        <a:rPr lang="en-US" altLang="zh-CN" sz="1000" dirty="0">
                          <a:latin typeface="微软雅黑" panose="020B0503020204020204" pitchFamily="34" charset="-122"/>
                          <a:ea typeface="微软雅黑" panose="020B0503020204020204" pitchFamily="34" charset="-122"/>
                        </a:rPr>
                        <a:t>10%*</a:t>
                      </a:r>
                    </a:p>
                    <a:p>
                      <a:pPr algn="ctr"/>
                      <a:r>
                        <a:rPr lang="en-US" altLang="zh-CN" sz="1000" dirty="0">
                          <a:latin typeface="微软雅黑" panose="020B0503020204020204" pitchFamily="34" charset="-122"/>
                          <a:ea typeface="微软雅黑" panose="020B0503020204020204" pitchFamily="34" charset="-122"/>
                        </a:rPr>
                        <a:t>AST</a:t>
                      </a:r>
                      <a:r>
                        <a:rPr lang="zh-CN" altLang="en-US" sz="1000" dirty="0">
                          <a:latin typeface="微软雅黑" panose="020B0503020204020204" pitchFamily="34" charset="-122"/>
                          <a:ea typeface="微软雅黑" panose="020B0503020204020204" pitchFamily="34" charset="-122"/>
                        </a:rPr>
                        <a:t>升高</a:t>
                      </a:r>
                      <a:r>
                        <a:rPr lang="en-US" altLang="zh-CN" sz="1000" dirty="0">
                          <a:latin typeface="微软雅黑" panose="020B0503020204020204" pitchFamily="34" charset="-122"/>
                          <a:ea typeface="微软雅黑" panose="020B0503020204020204" pitchFamily="34" charset="-122"/>
                        </a:rPr>
                        <a:t>16%*</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zh-CN" altLang="en-US" sz="1000" dirty="0">
                          <a:latin typeface="微软雅黑" panose="020B0503020204020204" pitchFamily="34" charset="-122"/>
                          <a:ea typeface="微软雅黑" panose="020B0503020204020204" pitchFamily="34" charset="-122"/>
                        </a:rPr>
                        <a:t>肝损伤指标异常 </a:t>
                      </a:r>
                      <a:r>
                        <a:rPr lang="en-US" altLang="zh-CN" sz="1000" dirty="0">
                          <a:latin typeface="微软雅黑" panose="020B0503020204020204" pitchFamily="34" charset="-122"/>
                          <a:ea typeface="微软雅黑" panose="020B0503020204020204" pitchFamily="34" charset="-122"/>
                        </a:rPr>
                        <a:t>29.6%</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515834348"/>
                  </a:ext>
                </a:extLst>
              </a:tr>
              <a:tr h="412343">
                <a:tc>
                  <a:txBody>
                    <a:bodyPr/>
                    <a:lstStyle/>
                    <a:p>
                      <a:pPr algn="ctr"/>
                      <a:r>
                        <a:rPr lang="zh-CN" altLang="en-US" sz="1000" b="1" dirty="0">
                          <a:latin typeface="微软雅黑" panose="020B0503020204020204" pitchFamily="34" charset="-122"/>
                          <a:ea typeface="微软雅黑" panose="020B0503020204020204" pitchFamily="34" charset="-122"/>
                        </a:rPr>
                        <a:t>心血管系统</a:t>
                      </a:r>
                      <a:endParaRPr lang="en-US" altLang="zh-CN" sz="1000" b="1" dirty="0">
                        <a:latin typeface="微软雅黑" panose="020B0503020204020204" pitchFamily="34" charset="-122"/>
                        <a:ea typeface="微软雅黑" panose="020B0503020204020204" pitchFamily="34" charset="-122"/>
                      </a:endParaRPr>
                    </a:p>
                    <a:p>
                      <a:pPr algn="ctr"/>
                      <a:r>
                        <a:rPr lang="zh-CN" altLang="en-US" sz="1000" b="1" dirty="0">
                          <a:latin typeface="微软雅黑" panose="020B0503020204020204" pitchFamily="34" charset="-122"/>
                          <a:ea typeface="微软雅黑" panose="020B0503020204020204" pitchFamily="34" charset="-122"/>
                        </a:rPr>
                        <a:t>不良反应</a:t>
                      </a:r>
                      <a:endParaRPr lang="en-US" altLang="zh-CN" sz="1000" b="1" dirty="0">
                        <a:latin typeface="微软雅黑" panose="020B0503020204020204" pitchFamily="34" charset="-122"/>
                        <a:ea typeface="微软雅黑" panose="020B0503020204020204" pitchFamily="34" charset="-122"/>
                      </a:endParaRPr>
                    </a:p>
                  </a:txBody>
                  <a:tcPr anchor="ctr">
                    <a:solidFill>
                      <a:schemeClr val="accent6">
                        <a:lumMod val="40000"/>
                        <a:lumOff val="60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QT</a:t>
                      </a:r>
                      <a:r>
                        <a:rPr lang="zh-CN" altLang="en-US" sz="1000" dirty="0">
                          <a:latin typeface="微软雅黑" panose="020B0503020204020204" pitchFamily="34" charset="-122"/>
                          <a:ea typeface="微软雅黑" panose="020B0503020204020204" pitchFamily="34" charset="-122"/>
                        </a:rPr>
                        <a:t>间期延长 </a:t>
                      </a:r>
                      <a:r>
                        <a:rPr lang="en-US" altLang="zh-CN" sz="1000" dirty="0">
                          <a:latin typeface="微软雅黑" panose="020B0503020204020204" pitchFamily="34" charset="-122"/>
                          <a:ea typeface="微软雅黑" panose="020B0503020204020204" pitchFamily="34" charset="-122"/>
                        </a:rPr>
                        <a:t>12.8%</a:t>
                      </a:r>
                    </a:p>
                    <a:p>
                      <a:pPr algn="ctr"/>
                      <a:r>
                        <a:rPr lang="en-US" altLang="zh-CN" sz="1000" dirty="0">
                          <a:latin typeface="微软雅黑" panose="020B0503020204020204" pitchFamily="34" charset="-122"/>
                          <a:ea typeface="微软雅黑" panose="020B0503020204020204" pitchFamily="34" charset="-122"/>
                        </a:rPr>
                        <a:t>LVEF</a:t>
                      </a:r>
                      <a:r>
                        <a:rPr lang="zh-CN" altLang="en-US" sz="1000" dirty="0">
                          <a:latin typeface="微软雅黑" panose="020B0503020204020204" pitchFamily="34" charset="-122"/>
                          <a:ea typeface="微软雅黑" panose="020B0503020204020204" pitchFamily="34" charset="-122"/>
                        </a:rPr>
                        <a:t>下降 </a:t>
                      </a:r>
                      <a:r>
                        <a:rPr lang="en-US" altLang="zh-CN" sz="1000" dirty="0">
                          <a:latin typeface="微软雅黑" panose="020B0503020204020204" pitchFamily="34" charset="-122"/>
                          <a:ea typeface="微软雅黑" panose="020B0503020204020204" pitchFamily="34" charset="-122"/>
                        </a:rPr>
                        <a:t>0.4%</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QT</a:t>
                      </a:r>
                      <a:r>
                        <a:rPr lang="zh-CN" altLang="en-US" sz="1000" dirty="0">
                          <a:latin typeface="微软雅黑" panose="020B0503020204020204" pitchFamily="34" charset="-122"/>
                          <a:ea typeface="微软雅黑" panose="020B0503020204020204" pitchFamily="34" charset="-122"/>
                        </a:rPr>
                        <a:t>间期延长 </a:t>
                      </a:r>
                      <a:r>
                        <a:rPr lang="en-US" altLang="zh-CN" sz="1000" dirty="0">
                          <a:latin typeface="微软雅黑" panose="020B0503020204020204" pitchFamily="34" charset="-122"/>
                          <a:ea typeface="微软雅黑" panose="020B0503020204020204" pitchFamily="34" charset="-122"/>
                        </a:rPr>
                        <a:t>8%*</a:t>
                      </a:r>
                    </a:p>
                    <a:p>
                      <a:pPr algn="ctr"/>
                      <a:r>
                        <a:rPr lang="en-US" altLang="zh-CN" sz="1000" dirty="0">
                          <a:latin typeface="微软雅黑" panose="020B0503020204020204" pitchFamily="34" charset="-122"/>
                          <a:ea typeface="微软雅黑" panose="020B0503020204020204" pitchFamily="34" charset="-122"/>
                        </a:rPr>
                        <a:t>LVEF</a:t>
                      </a:r>
                      <a:r>
                        <a:rPr lang="zh-CN" altLang="en-US" sz="1000" dirty="0">
                          <a:latin typeface="微软雅黑" panose="020B0503020204020204" pitchFamily="34" charset="-122"/>
                          <a:ea typeface="微软雅黑" panose="020B0503020204020204" pitchFamily="34" charset="-122"/>
                        </a:rPr>
                        <a:t>下降 </a:t>
                      </a:r>
                      <a:r>
                        <a:rPr lang="en-US" altLang="zh-CN" sz="1000" dirty="0">
                          <a:latin typeface="微软雅黑" panose="020B0503020204020204" pitchFamily="34" charset="-122"/>
                          <a:ea typeface="微软雅黑" panose="020B0503020204020204" pitchFamily="34" charset="-122"/>
                        </a:rPr>
                        <a:t>3.2%</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zh-CN" altLang="en-US" sz="1000" dirty="0">
                          <a:latin typeface="微软雅黑" panose="020B0503020204020204" pitchFamily="34" charset="-122"/>
                          <a:ea typeface="微软雅黑" panose="020B0503020204020204" pitchFamily="34" charset="-122"/>
                        </a:rPr>
                        <a:t>心率异常 </a:t>
                      </a:r>
                      <a:r>
                        <a:rPr lang="en-US" altLang="zh-CN" sz="1000" dirty="0">
                          <a:latin typeface="微软雅黑" panose="020B0503020204020204" pitchFamily="34" charset="-122"/>
                          <a:ea typeface="微软雅黑" panose="020B0503020204020204" pitchFamily="34" charset="-122"/>
                        </a:rPr>
                        <a:t>15.5%</a:t>
                      </a:r>
                    </a:p>
                    <a:p>
                      <a:pPr algn="ctr"/>
                      <a:r>
                        <a:rPr lang="en-US" altLang="zh-CN" sz="1000" dirty="0">
                          <a:latin typeface="微软雅黑" panose="020B0503020204020204" pitchFamily="34" charset="-122"/>
                          <a:ea typeface="微软雅黑" panose="020B0503020204020204" pitchFamily="34" charset="-122"/>
                        </a:rPr>
                        <a:t>LVEF</a:t>
                      </a:r>
                      <a:r>
                        <a:rPr lang="zh-CN" altLang="en-US" sz="1000" dirty="0">
                          <a:latin typeface="微软雅黑" panose="020B0503020204020204" pitchFamily="34" charset="-122"/>
                          <a:ea typeface="微软雅黑" panose="020B0503020204020204" pitchFamily="34" charset="-122"/>
                        </a:rPr>
                        <a:t>下降 </a:t>
                      </a:r>
                      <a:r>
                        <a:rPr lang="en-US" altLang="zh-CN" sz="1000" dirty="0">
                          <a:latin typeface="微软雅黑" panose="020B0503020204020204" pitchFamily="34" charset="-122"/>
                          <a:ea typeface="微软雅黑" panose="020B0503020204020204" pitchFamily="34" charset="-122"/>
                        </a:rPr>
                        <a:t>1.6%</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1979180293"/>
                  </a:ext>
                </a:extLst>
              </a:tr>
              <a:tr h="253749">
                <a:tc>
                  <a:txBody>
                    <a:bodyPr/>
                    <a:lstStyle/>
                    <a:p>
                      <a:pPr algn="ctr"/>
                      <a:r>
                        <a:rPr lang="zh-CN" altLang="en-US" sz="1000" b="1" dirty="0">
                          <a:latin typeface="微软雅黑" panose="020B0503020204020204" pitchFamily="34" charset="-122"/>
                          <a:ea typeface="微软雅黑" panose="020B0503020204020204" pitchFamily="34" charset="-122"/>
                        </a:rPr>
                        <a:t>血肌酸激酶升高</a:t>
                      </a:r>
                      <a:endParaRPr lang="en-US" altLang="zh-CN" sz="1000" b="1" dirty="0">
                        <a:latin typeface="微软雅黑" panose="020B0503020204020204" pitchFamily="34" charset="-122"/>
                        <a:ea typeface="微软雅黑" panose="020B0503020204020204" pitchFamily="34" charset="-122"/>
                      </a:endParaRPr>
                    </a:p>
                  </a:txBody>
                  <a:tcPr anchor="ctr">
                    <a:solidFill>
                      <a:schemeClr val="accent6">
                        <a:lumMod val="40000"/>
                        <a:lumOff val="60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5.2%</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26.8%</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3562099807"/>
                  </a:ext>
                </a:extLst>
              </a:tr>
              <a:tr h="253749">
                <a:tc>
                  <a:txBody>
                    <a:bodyPr/>
                    <a:lstStyle/>
                    <a:p>
                      <a:pPr algn="ctr"/>
                      <a:r>
                        <a:rPr lang="zh-CN" altLang="en-US" sz="1000" b="1" dirty="0">
                          <a:latin typeface="微软雅黑" panose="020B0503020204020204" pitchFamily="34" charset="-122"/>
                          <a:ea typeface="微软雅黑" panose="020B0503020204020204" pitchFamily="34" charset="-122"/>
                        </a:rPr>
                        <a:t>间质性肺炎</a:t>
                      </a:r>
                      <a:endParaRPr lang="en-US" altLang="zh-CN" sz="1000" b="1" dirty="0">
                        <a:latin typeface="微软雅黑" panose="020B0503020204020204" pitchFamily="34" charset="-122"/>
                        <a:ea typeface="微软雅黑" panose="020B0503020204020204" pitchFamily="34" charset="-122"/>
                      </a:endParaRPr>
                    </a:p>
                  </a:txBody>
                  <a:tcPr anchor="ctr">
                    <a:solidFill>
                      <a:schemeClr val="accent6">
                        <a:lumMod val="40000"/>
                        <a:lumOff val="60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0.4%</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3.7%</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r>
                        <a:rPr lang="en-US" altLang="zh-CN" sz="1000" dirty="0">
                          <a:latin typeface="微软雅黑" panose="020B0503020204020204" pitchFamily="34" charset="-122"/>
                          <a:ea typeface="微软雅黑" panose="020B0503020204020204" pitchFamily="34" charset="-122"/>
                        </a:rPr>
                        <a:t>0.4%</a:t>
                      </a:r>
                      <a:endParaRPr lang="zh-CN" altLang="en-US" sz="1000" dirty="0">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1907593716"/>
                  </a:ext>
                </a:extLst>
              </a:tr>
            </a:tbl>
          </a:graphicData>
        </a:graphic>
      </p:graphicFrame>
      <p:sp>
        <p:nvSpPr>
          <p:cNvPr id="6" name="文本框 5">
            <a:extLst>
              <a:ext uri="{FF2B5EF4-FFF2-40B4-BE49-F238E27FC236}">
                <a16:creationId xmlns:a16="http://schemas.microsoft.com/office/drawing/2014/main" id="{2CD24097-D01D-6442-2805-542A62D6FFDA}"/>
              </a:ext>
            </a:extLst>
          </p:cNvPr>
          <p:cNvSpPr txBox="1"/>
          <p:nvPr/>
        </p:nvSpPr>
        <p:spPr>
          <a:xfrm>
            <a:off x="5796794" y="6303431"/>
            <a:ext cx="5454374" cy="200055"/>
          </a:xfrm>
          <a:prstGeom prst="rect">
            <a:avLst/>
          </a:prstGeom>
          <a:noFill/>
        </p:spPr>
        <p:txBody>
          <a:bodyPr wrap="square" rtlCol="0">
            <a:spAutoFit/>
          </a:bodyPr>
          <a:lstStyle/>
          <a:p>
            <a:r>
              <a:rPr lang="en-US" altLang="zh-CN" sz="700" dirty="0"/>
              <a:t>*</a:t>
            </a:r>
            <a:r>
              <a:rPr lang="zh-CN" altLang="en-US" sz="700" dirty="0"/>
              <a:t>说明书中未列举，数据源自奥希替尼一线适应症中国注册临床研究（</a:t>
            </a:r>
            <a:r>
              <a:rPr lang="en-US" altLang="zh-CN" sz="700" dirty="0"/>
              <a:t>FLAURA</a:t>
            </a:r>
            <a:r>
              <a:rPr lang="zh-CN" altLang="en-US" sz="700" dirty="0"/>
              <a:t>中国队列）数据。</a:t>
            </a:r>
          </a:p>
        </p:txBody>
      </p:sp>
      <p:sp>
        <p:nvSpPr>
          <p:cNvPr id="7" name="文本框 6">
            <a:extLst>
              <a:ext uri="{FF2B5EF4-FFF2-40B4-BE49-F238E27FC236}">
                <a16:creationId xmlns:a16="http://schemas.microsoft.com/office/drawing/2014/main" id="{7D6910CB-A7B8-EAD3-0254-67507242FE8C}"/>
              </a:ext>
            </a:extLst>
          </p:cNvPr>
          <p:cNvSpPr txBox="1"/>
          <p:nvPr/>
        </p:nvSpPr>
        <p:spPr>
          <a:xfrm>
            <a:off x="0" y="6637025"/>
            <a:ext cx="12192000" cy="215444"/>
          </a:xfrm>
          <a:prstGeom prst="rect">
            <a:avLst/>
          </a:prstGeom>
          <a:noFill/>
        </p:spPr>
        <p:txBody>
          <a:bodyPr wrap="square" rtlCol="0">
            <a:spAutoFit/>
          </a:bodyPr>
          <a:lstStyle/>
          <a:p>
            <a:r>
              <a:rPr lang="zh-CN" altLang="en-US" sz="800" dirty="0">
                <a:solidFill>
                  <a:schemeClr val="tx1">
                    <a:lumMod val="50000"/>
                    <a:lumOff val="50000"/>
                  </a:schemeClr>
                </a:solidFill>
                <a:latin typeface="微软雅黑" panose="020B0503020204020204" pitchFamily="34" charset="-122"/>
                <a:ea typeface="微软雅黑" panose="020B0503020204020204" pitchFamily="34" charset="-122"/>
              </a:rPr>
              <a:t>参考信息：伏美替尼说明书；奥希替尼说明书；阿美替尼说明书；</a:t>
            </a:r>
            <a:r>
              <a:rPr lang="en-US" altLang="zh-CN" sz="800" dirty="0">
                <a:solidFill>
                  <a:schemeClr val="tx1">
                    <a:lumMod val="50000"/>
                    <a:lumOff val="50000"/>
                  </a:schemeClr>
                </a:solidFill>
                <a:latin typeface="微软雅黑" panose="020B0503020204020204" pitchFamily="34" charset="-122"/>
                <a:ea typeface="微软雅黑" panose="020B0503020204020204" pitchFamily="34" charset="-122"/>
              </a:rPr>
              <a:t>Ying Cheng et al. Target Oncol . 2021 Mar;16(2):165-176. </a:t>
            </a:r>
            <a:endParaRPr lang="zh-CN" altLang="en-US" sz="8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9" name="灯片编号占位符 8">
            <a:extLst>
              <a:ext uri="{FF2B5EF4-FFF2-40B4-BE49-F238E27FC236}">
                <a16:creationId xmlns:a16="http://schemas.microsoft.com/office/drawing/2014/main" id="{42022664-4DE8-4BA6-8C54-4E5B032FE952}"/>
              </a:ext>
            </a:extLst>
          </p:cNvPr>
          <p:cNvSpPr>
            <a:spLocks noGrp="1"/>
          </p:cNvSpPr>
          <p:nvPr>
            <p:ph type="sldNum" sz="quarter" idx="12"/>
          </p:nvPr>
        </p:nvSpPr>
        <p:spPr/>
        <p:txBody>
          <a:bodyPr/>
          <a:lstStyle/>
          <a:p>
            <a:fld id="{E4960178-2571-4243-80A7-D22EBCD2E036}" type="slidenum">
              <a:rPr kumimoji="1" lang="zh-CN" altLang="en-US" smtClean="0"/>
              <a:t>5</a:t>
            </a:fld>
            <a:endParaRPr kumimoji="1" lang="zh-CN" altLang="en-US"/>
          </a:p>
        </p:txBody>
      </p:sp>
    </p:spTree>
    <p:extLst>
      <p:ext uri="{BB962C8B-B14F-4D97-AF65-F5344CB8AC3E}">
        <p14:creationId xmlns:p14="http://schemas.microsoft.com/office/powerpoint/2010/main" val="2033839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419C13-84D2-4787-BEDA-C58DA28AFAAB}"/>
              </a:ext>
            </a:extLst>
          </p:cNvPr>
          <p:cNvSpPr>
            <a:spLocks noGrp="1"/>
          </p:cNvSpPr>
          <p:nvPr>
            <p:ph type="title"/>
          </p:nvPr>
        </p:nvSpPr>
        <p:spPr>
          <a:xfrm>
            <a:off x="298367" y="116401"/>
            <a:ext cx="11595265" cy="727405"/>
          </a:xfrm>
        </p:spPr>
        <p:txBody>
          <a:bodyPr>
            <a:normAutofit/>
          </a:bodyPr>
          <a:lstStyle/>
          <a:p>
            <a:r>
              <a:rPr lang="en-US" altLang="zh-CN" sz="2400" dirty="0">
                <a:latin typeface="微软雅黑" panose="020B0503020204020204" pitchFamily="34" charset="-122"/>
                <a:ea typeface="微软雅黑" panose="020B0503020204020204" pitchFamily="34" charset="-122"/>
              </a:rPr>
              <a:t>03  </a:t>
            </a:r>
            <a:r>
              <a:rPr lang="zh-CN" altLang="en-US" sz="2400" dirty="0">
                <a:latin typeface="微软雅黑" panose="020B0503020204020204" pitchFamily="34" charset="-122"/>
                <a:ea typeface="微软雅黑" panose="020B0503020204020204" pitchFamily="34" charset="-122"/>
              </a:rPr>
              <a:t>有效性（</a:t>
            </a:r>
            <a:r>
              <a:rPr lang="en-US" altLang="zh-CN" sz="2400" dirty="0">
                <a:latin typeface="微软雅黑" panose="020B0503020204020204" pitchFamily="34" charset="-122"/>
                <a:ea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rPr>
              <a:t>）：一线治疗及二线治疗</a:t>
            </a:r>
          </a:p>
        </p:txBody>
      </p:sp>
      <p:sp>
        <p:nvSpPr>
          <p:cNvPr id="17" name="文本框 16">
            <a:extLst>
              <a:ext uri="{FF2B5EF4-FFF2-40B4-BE49-F238E27FC236}">
                <a16:creationId xmlns:a16="http://schemas.microsoft.com/office/drawing/2014/main" id="{3FF4ED3B-3E9D-7397-E016-1EFD97077F65}"/>
              </a:ext>
            </a:extLst>
          </p:cNvPr>
          <p:cNvSpPr txBox="1"/>
          <p:nvPr/>
        </p:nvSpPr>
        <p:spPr>
          <a:xfrm>
            <a:off x="0" y="6518413"/>
            <a:ext cx="12005534" cy="338554"/>
          </a:xfrm>
          <a:prstGeom prst="rect">
            <a:avLst/>
          </a:prstGeom>
          <a:noFill/>
        </p:spPr>
        <p:txBody>
          <a:bodyPr wrap="square" rtlCol="0">
            <a:spAutoFit/>
          </a:bodyPr>
          <a:lstStyle/>
          <a:p>
            <a:r>
              <a:rPr lang="zh-CN" altLang="en-US" sz="800" dirty="0"/>
              <a:t>参考信息：</a:t>
            </a:r>
            <a:r>
              <a:rPr lang="en-US" altLang="zh-CN" sz="800" dirty="0"/>
              <a:t>Shi Y, et al. Lancet Respir Med. 2022 Jun 2:S2213-2600(22)00168-0.    2021 CSCO</a:t>
            </a:r>
            <a:r>
              <a:rPr lang="zh-CN" altLang="en-US" sz="800" dirty="0"/>
              <a:t>非小细胞肺癌指南       石远凯</a:t>
            </a:r>
            <a:r>
              <a:rPr lang="en-US" altLang="zh-CN" sz="800" dirty="0"/>
              <a:t>, </a:t>
            </a:r>
            <a:r>
              <a:rPr lang="zh-CN" altLang="en-US" sz="800" dirty="0"/>
              <a:t>等</a:t>
            </a:r>
            <a:r>
              <a:rPr lang="en-US" altLang="zh-CN" sz="800" dirty="0"/>
              <a:t>. </a:t>
            </a:r>
            <a:r>
              <a:rPr lang="zh-CN" altLang="en-US" sz="800" dirty="0"/>
              <a:t>肺癌脑转移中国治疗指南（</a:t>
            </a:r>
            <a:r>
              <a:rPr lang="en-US" altLang="zh-CN" sz="800" dirty="0"/>
              <a:t>2021</a:t>
            </a:r>
            <a:r>
              <a:rPr lang="zh-CN" altLang="en-US" sz="800" dirty="0"/>
              <a:t>年版）        石远凯</a:t>
            </a:r>
            <a:r>
              <a:rPr lang="en-US" altLang="zh-CN" sz="800" dirty="0"/>
              <a:t>, </a:t>
            </a:r>
            <a:r>
              <a:rPr lang="zh-CN" altLang="en-US" sz="800" dirty="0"/>
              <a:t>等</a:t>
            </a:r>
            <a:r>
              <a:rPr lang="en-US" altLang="zh-CN" sz="800" dirty="0"/>
              <a:t>. Ⅳ</a:t>
            </a:r>
            <a:r>
              <a:rPr lang="zh-CN" altLang="en-US" sz="800" dirty="0"/>
              <a:t>期原发性肺癌中国治疗指南</a:t>
            </a:r>
            <a:r>
              <a:rPr lang="en-US" altLang="zh-CN" sz="800" dirty="0"/>
              <a:t>(2021</a:t>
            </a:r>
            <a:r>
              <a:rPr lang="zh-CN" altLang="en-US" sz="800" dirty="0"/>
              <a:t>年版</a:t>
            </a:r>
            <a:r>
              <a:rPr lang="en-US" altLang="zh-CN" sz="800" dirty="0"/>
              <a:t>)        </a:t>
            </a:r>
            <a:r>
              <a:rPr lang="zh-CN" altLang="en-US" sz="800" dirty="0"/>
              <a:t>韩宝惠</a:t>
            </a:r>
            <a:r>
              <a:rPr lang="en-US" altLang="zh-CN" sz="800" dirty="0"/>
              <a:t>.</a:t>
            </a:r>
            <a:r>
              <a:rPr lang="zh-CN" altLang="en-US" sz="800" dirty="0"/>
              <a:t>等</a:t>
            </a:r>
            <a:r>
              <a:rPr lang="en-US" altLang="zh-CN" sz="800" dirty="0"/>
              <a:t>.</a:t>
            </a:r>
            <a:r>
              <a:rPr lang="zh-CN" altLang="en-US" sz="800" dirty="0"/>
              <a:t>中华医学会肿瘤学分会肺癌临床诊疗指南（</a:t>
            </a:r>
            <a:r>
              <a:rPr lang="en-US" altLang="zh-CN" sz="800" dirty="0"/>
              <a:t>2021</a:t>
            </a:r>
            <a:r>
              <a:rPr lang="zh-CN" altLang="en-US" sz="800" dirty="0"/>
              <a:t>版）</a:t>
            </a:r>
          </a:p>
        </p:txBody>
      </p:sp>
      <p:sp>
        <p:nvSpPr>
          <p:cNvPr id="11" name="文本框 10">
            <a:extLst>
              <a:ext uri="{FF2B5EF4-FFF2-40B4-BE49-F238E27FC236}">
                <a16:creationId xmlns:a16="http://schemas.microsoft.com/office/drawing/2014/main" id="{0E92BF69-CC88-05FA-2E5C-513F5BA1B7EA}"/>
              </a:ext>
            </a:extLst>
          </p:cNvPr>
          <p:cNvSpPr txBox="1"/>
          <p:nvPr/>
        </p:nvSpPr>
        <p:spPr>
          <a:xfrm>
            <a:off x="314474" y="1348395"/>
            <a:ext cx="11376586" cy="2431050"/>
          </a:xfrm>
          <a:prstGeom prst="rect">
            <a:avLst/>
          </a:prstGeom>
          <a:solidFill>
            <a:schemeClr val="bg1">
              <a:lumMod val="95000"/>
            </a:schemeClr>
          </a:solidFill>
          <a:ln w="38100">
            <a:noFill/>
          </a:ln>
        </p:spPr>
        <p:txBody>
          <a:bodyPr wrap="square">
            <a:spAutoFit/>
          </a:bodyPr>
          <a:lstStyle/>
          <a:p>
            <a:pPr marL="285750" indent="-285750">
              <a:lnSpc>
                <a:spcPct val="120000"/>
              </a:lnSpc>
              <a:buFont typeface="Wingdings" panose="05000000000000000000" pitchFamily="2" charset="2"/>
              <a:buChar char="Ø"/>
            </a:pPr>
            <a:r>
              <a:rPr lang="zh-CN" altLang="en-US" sz="1600" dirty="0">
                <a:latin typeface="微软雅黑" panose="020B0503020204020204" pitchFamily="34" charset="-122"/>
                <a:ea typeface="微软雅黑" panose="020B0503020204020204" pitchFamily="34" charset="-122"/>
              </a:rPr>
              <a:t>伏美替尼一线治疗的疗效数据来自一项全国多中心、双盲、双模拟、随机对照</a:t>
            </a:r>
            <a:r>
              <a:rPr lang="en-US" altLang="zh-CN" sz="1600" dirty="0">
                <a:latin typeface="微软雅黑" panose="020B0503020204020204" pitchFamily="34" charset="-122"/>
                <a:ea typeface="微软雅黑" panose="020B0503020204020204" pitchFamily="34" charset="-122"/>
              </a:rPr>
              <a:t> III </a:t>
            </a:r>
            <a:r>
              <a:rPr lang="zh-CN" altLang="en-US" sz="1600" dirty="0">
                <a:latin typeface="微软雅黑" panose="020B0503020204020204" pitchFamily="34" charset="-122"/>
                <a:ea typeface="微软雅黑" panose="020B0503020204020204" pitchFamily="34" charset="-122"/>
              </a:rPr>
              <a:t>期临床</a:t>
            </a:r>
            <a:r>
              <a:rPr lang="en-US" altLang="zh-CN" sz="1600" dirty="0">
                <a:latin typeface="微软雅黑" panose="020B0503020204020204" pitchFamily="34" charset="-122"/>
                <a:ea typeface="微软雅黑" panose="020B0503020204020204" pitchFamily="34" charset="-122"/>
              </a:rPr>
              <a:t>FURLONG</a:t>
            </a:r>
            <a:r>
              <a:rPr lang="zh-CN" altLang="en-US" sz="1600" dirty="0">
                <a:latin typeface="微软雅黑" panose="020B0503020204020204" pitchFamily="34" charset="-122"/>
                <a:ea typeface="微软雅黑" panose="020B0503020204020204" pitchFamily="34" charset="-122"/>
              </a:rPr>
              <a:t>研究</a:t>
            </a:r>
            <a:endParaRPr lang="en-US" altLang="zh-CN" sz="1600" dirty="0">
              <a:latin typeface="微软雅黑" panose="020B0503020204020204" pitchFamily="34" charset="-122"/>
              <a:ea typeface="微软雅黑" panose="020B0503020204020204" pitchFamily="34" charset="-122"/>
            </a:endParaRPr>
          </a:p>
          <a:p>
            <a:pPr marL="285750" indent="-285750">
              <a:lnSpc>
                <a:spcPct val="120000"/>
              </a:lnSpc>
              <a:buFont typeface="Wingdings" panose="05000000000000000000" pitchFamily="2" charset="2"/>
              <a:buChar char="Ø"/>
            </a:pPr>
            <a:r>
              <a:rPr lang="en-US"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FURLONG</a:t>
            </a:r>
            <a:r>
              <a:rPr lang="zh-CN" alt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研究</a:t>
            </a:r>
            <a:r>
              <a:rPr lang="zh-CN" altLang="zh-CN" sz="1600" kern="100" dirty="0">
                <a:latin typeface="微软雅黑" panose="020B0503020204020204" pitchFamily="34" charset="-122"/>
                <a:ea typeface="微软雅黑" panose="020B0503020204020204" pitchFamily="34" charset="-122"/>
                <a:cs typeface="Times New Roman" panose="02020603050405020304" pitchFamily="18" charset="0"/>
              </a:rPr>
              <a:t>在中国</a:t>
            </a:r>
            <a:r>
              <a:rPr lang="en-US" altLang="zh-CN" sz="1600" kern="100" dirty="0">
                <a:latin typeface="微软雅黑" panose="020B0503020204020204" pitchFamily="34" charset="-122"/>
                <a:ea typeface="微软雅黑" panose="020B0503020204020204" pitchFamily="34" charset="-122"/>
                <a:cs typeface="Times New Roman" panose="02020603050405020304" pitchFamily="18" charset="0"/>
              </a:rPr>
              <a:t>55</a:t>
            </a:r>
            <a:r>
              <a:rPr lang="zh-CN" altLang="zh-CN" sz="1600" kern="100" dirty="0">
                <a:latin typeface="微软雅黑" panose="020B0503020204020204" pitchFamily="34" charset="-122"/>
                <a:ea typeface="微软雅黑" panose="020B0503020204020204" pitchFamily="34" charset="-122"/>
                <a:cs typeface="Times New Roman" panose="02020603050405020304" pitchFamily="18" charset="0"/>
              </a:rPr>
              <a:t>家中心共</a:t>
            </a:r>
            <a:r>
              <a:rPr lang="zh-CN" altLang="en-US" sz="1600" kern="100" dirty="0">
                <a:latin typeface="微软雅黑" panose="020B0503020204020204" pitchFamily="34" charset="-122"/>
                <a:ea typeface="微软雅黑" panose="020B0503020204020204" pitchFamily="34" charset="-122"/>
                <a:cs typeface="Times New Roman" panose="02020603050405020304" pitchFamily="18" charset="0"/>
              </a:rPr>
              <a:t>入组</a:t>
            </a:r>
            <a:r>
              <a:rPr lang="en-US" altLang="zh-CN" sz="1600" kern="100" dirty="0">
                <a:latin typeface="微软雅黑" panose="020B0503020204020204" pitchFamily="34" charset="-122"/>
                <a:ea typeface="微软雅黑" panose="020B0503020204020204" pitchFamily="34" charset="-122"/>
                <a:cs typeface="Times New Roman" panose="02020603050405020304" pitchFamily="18" charset="0"/>
              </a:rPr>
              <a:t>358</a:t>
            </a:r>
            <a:r>
              <a:rPr lang="zh-CN" altLang="zh-CN" sz="1600" kern="100" dirty="0">
                <a:latin typeface="微软雅黑" panose="020B0503020204020204" pitchFamily="34" charset="-122"/>
                <a:ea typeface="微软雅黑" panose="020B0503020204020204" pitchFamily="34" charset="-122"/>
                <a:cs typeface="Times New Roman" panose="02020603050405020304" pitchFamily="18" charset="0"/>
              </a:rPr>
              <a:t>例</a:t>
            </a:r>
            <a:r>
              <a:rPr lang="en-US"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EGFR</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敏感突变的局部晚期或转移性</a:t>
            </a:r>
            <a:r>
              <a:rPr lang="en-US"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NSCLC</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患者，随机接受</a:t>
            </a:r>
            <a:r>
              <a:rPr lang="zh-CN" altLang="en-US" sz="1600" dirty="0">
                <a:latin typeface="微软雅黑" panose="020B0503020204020204" pitchFamily="34" charset="-122"/>
                <a:ea typeface="微软雅黑" panose="020B0503020204020204" pitchFamily="34" charset="-122"/>
              </a:rPr>
              <a:t>伏美替尼（</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艾弗沙</a:t>
            </a:r>
            <a:r>
              <a:rPr lang="en-US"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或吉非替尼（易瑞沙</a:t>
            </a:r>
            <a:r>
              <a:rPr lang="en-US"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）一线治疗</a:t>
            </a:r>
            <a:endParaRPr lang="en-US" altLang="zh-CN" sz="1600" kern="100" dirty="0">
              <a:latin typeface="微软雅黑" panose="020B0503020204020204" pitchFamily="34" charset="-122"/>
              <a:ea typeface="微软雅黑" panose="020B0503020204020204" pitchFamily="34" charset="-122"/>
              <a:cs typeface="Times New Roman" panose="02020603050405020304" pitchFamily="18" charset="0"/>
            </a:endParaRPr>
          </a:p>
          <a:p>
            <a:pPr marL="285750" indent="-285750">
              <a:lnSpc>
                <a:spcPct val="120000"/>
              </a:lnSpc>
              <a:buFont typeface="Wingdings" panose="05000000000000000000" pitchFamily="2" charset="2"/>
              <a:buChar char="Ø"/>
            </a:pPr>
            <a:r>
              <a:rPr lang="zh-CN" altLang="en-US" sz="1600" dirty="0">
                <a:latin typeface="微软雅黑" panose="020B0503020204020204" pitchFamily="34" charset="-122"/>
                <a:ea typeface="微软雅黑" panose="020B0503020204020204" pitchFamily="34" charset="-122"/>
              </a:rPr>
              <a:t>相比于</a:t>
            </a:r>
            <a:r>
              <a:rPr lang="zh-CN" altLang="zh-CN" sz="1600" dirty="0">
                <a:effectLst/>
                <a:latin typeface="微软雅黑" panose="020B0503020204020204" pitchFamily="34" charset="-122"/>
                <a:ea typeface="微软雅黑" panose="020B0503020204020204" pitchFamily="34" charset="-122"/>
                <a:cs typeface="Times New Roman" panose="02020603050405020304" pitchFamily="18" charset="0"/>
              </a:rPr>
              <a:t>吉非替</a:t>
            </a:r>
            <a:r>
              <a:rPr lang="zh-CN" altLang="en-US" sz="1600" dirty="0">
                <a:effectLst/>
                <a:latin typeface="微软雅黑" panose="020B0503020204020204" pitchFamily="34" charset="-122"/>
                <a:ea typeface="微软雅黑" panose="020B0503020204020204" pitchFamily="34" charset="-122"/>
                <a:cs typeface="Times New Roman" panose="02020603050405020304" pitchFamily="18" charset="0"/>
              </a:rPr>
              <a:t>尼</a:t>
            </a:r>
            <a:r>
              <a:rPr lang="zh-CN" altLang="zh-CN" sz="1600" dirty="0">
                <a:effectLst/>
                <a:latin typeface="微软雅黑" panose="020B0503020204020204" pitchFamily="34" charset="-122"/>
                <a:ea typeface="微软雅黑" panose="020B0503020204020204" pitchFamily="34" charset="-122"/>
                <a:cs typeface="Times New Roman" panose="02020603050405020304" pitchFamily="18" charset="0"/>
              </a:rPr>
              <a:t>（易瑞沙</a:t>
            </a:r>
            <a:r>
              <a:rPr lang="en-US" altLang="zh-CN" sz="16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1600" dirty="0">
                <a:effectLst/>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1600" dirty="0">
                <a:latin typeface="微软雅黑" panose="020B0503020204020204" pitchFamily="34" charset="-122"/>
                <a:ea typeface="微软雅黑" panose="020B0503020204020204" pitchFamily="34" charset="-122"/>
              </a:rPr>
              <a:t>，伏美替尼无论是在整体人群，还是在脑转移人群中，均体现出具有显著统计学差异和临床差异的疗效优势：</a:t>
            </a:r>
            <a:endParaRPr lang="en-US" altLang="zh-CN" sz="1600" dirty="0">
              <a:latin typeface="微软雅黑" panose="020B0503020204020204" pitchFamily="34" charset="-122"/>
              <a:ea typeface="微软雅黑" panose="020B0503020204020204" pitchFamily="34" charset="-122"/>
            </a:endParaRPr>
          </a:p>
          <a:p>
            <a:pPr marL="742950" lvl="1" indent="-285750">
              <a:lnSpc>
                <a:spcPct val="120000"/>
              </a:lnSpc>
              <a:buFont typeface="Wingdings" panose="05000000000000000000" pitchFamily="2" charset="2"/>
              <a:buChar char="ü"/>
            </a:pP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显著延长中位无进展生存期（</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PFS</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），两组分别为</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20.8</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和</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11.1</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个月（</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HR 0.44</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p</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0.0001</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。伏美替尼组</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PFS</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延长</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9.7</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个月，降低疾病进展或死亡风险</a:t>
            </a:r>
            <a:r>
              <a:rPr lang="zh-CN" altLang="en-US"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达</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56%</a:t>
            </a:r>
          </a:p>
          <a:p>
            <a:pPr marL="742950" lvl="1" indent="-285750">
              <a:lnSpc>
                <a:spcPct val="120000"/>
              </a:lnSpc>
              <a:buFont typeface="Wingdings" panose="05000000000000000000" pitchFamily="2" charset="2"/>
              <a:buChar char="ü"/>
            </a:pP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显著延长中枢神经系统（</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CNS</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PFS</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，两组分别为</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20.8</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和</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9.8</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个月（</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HR 0.40</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p=0.0011</a:t>
            </a:r>
            <a:r>
              <a:rPr lang="zh-CN"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16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文本框 4">
            <a:extLst>
              <a:ext uri="{FF2B5EF4-FFF2-40B4-BE49-F238E27FC236}">
                <a16:creationId xmlns:a16="http://schemas.microsoft.com/office/drawing/2014/main" id="{5F042F49-0E05-4197-9C5E-96D427C1B04B}"/>
              </a:ext>
            </a:extLst>
          </p:cNvPr>
          <p:cNvSpPr txBox="1"/>
          <p:nvPr/>
        </p:nvSpPr>
        <p:spPr>
          <a:xfrm>
            <a:off x="314474" y="4289445"/>
            <a:ext cx="11376586" cy="1835759"/>
          </a:xfrm>
          <a:prstGeom prst="rect">
            <a:avLst/>
          </a:prstGeom>
          <a:solidFill>
            <a:srgbClr val="F2F2F2"/>
          </a:solidFill>
          <a:ln w="38100">
            <a:noFill/>
          </a:ln>
        </p:spPr>
        <p:txBody>
          <a:bodyPr wrap="square">
            <a:spAutoFit/>
          </a:bodyPr>
          <a:lstStyle/>
          <a:p>
            <a:pPr marL="285750" indent="-285750">
              <a:lnSpc>
                <a:spcPct val="120000"/>
              </a:lnSpc>
              <a:buFont typeface="Wingdings" panose="05000000000000000000" pitchFamily="2" charset="2"/>
              <a:buChar char="Ø"/>
            </a:pPr>
            <a:r>
              <a:rPr lang="zh-CN" altLang="en-US" sz="1600" dirty="0">
                <a:latin typeface="微软雅黑" panose="020B0503020204020204" pitchFamily="34" charset="-122"/>
                <a:ea typeface="微软雅黑" panose="020B0503020204020204" pitchFamily="34" charset="-122"/>
              </a:rPr>
              <a:t>伏美替尼二线治疗数据来自几项单臂临床研究，无对照药品</a:t>
            </a:r>
            <a:endParaRPr lang="en-US" altLang="zh-CN" sz="1600" dirty="0">
              <a:latin typeface="微软雅黑" panose="020B0503020204020204" pitchFamily="34" charset="-122"/>
              <a:ea typeface="微软雅黑" panose="020B0503020204020204" pitchFamily="34" charset="-122"/>
            </a:endParaRPr>
          </a:p>
          <a:p>
            <a:pPr marL="285750" indent="-285750">
              <a:lnSpc>
                <a:spcPct val="120000"/>
              </a:lnSpc>
              <a:buFont typeface="Wingdings" panose="05000000000000000000" pitchFamily="2" charset="2"/>
              <a:buChar char="Ø"/>
            </a:pPr>
            <a:r>
              <a:rPr lang="en-US" altLang="zh-CN" sz="1600" dirty="0">
                <a:latin typeface="微软雅黑" panose="020B0503020204020204" pitchFamily="34" charset="-122"/>
                <a:ea typeface="微软雅黑" panose="020B0503020204020204" pitchFamily="34" charset="-122"/>
              </a:rPr>
              <a:t>II</a:t>
            </a:r>
            <a:r>
              <a:rPr lang="zh-CN" altLang="en-US" sz="1600" dirty="0">
                <a:latin typeface="微软雅黑" panose="020B0503020204020204" pitchFamily="34" charset="-122"/>
                <a:ea typeface="微软雅黑" panose="020B0503020204020204" pitchFamily="34" charset="-122"/>
              </a:rPr>
              <a:t>期研究：客观缓解率额（</a:t>
            </a:r>
            <a:r>
              <a:rPr lang="en-US" altLang="zh-CN" sz="1600" dirty="0">
                <a:latin typeface="微软雅黑" panose="020B0503020204020204" pitchFamily="34" charset="-122"/>
                <a:ea typeface="微软雅黑" panose="020B0503020204020204" pitchFamily="34" charset="-122"/>
              </a:rPr>
              <a:t>ORR</a:t>
            </a:r>
            <a:r>
              <a:rPr lang="zh-CN" altLang="en-US" sz="1600" dirty="0">
                <a:latin typeface="微软雅黑" panose="020B0503020204020204" pitchFamily="34" charset="-122"/>
                <a:ea typeface="微软雅黑" panose="020B0503020204020204" pitchFamily="34" charset="-122"/>
              </a:rPr>
              <a:t>） </a:t>
            </a:r>
            <a:r>
              <a:rPr lang="en-US" altLang="zh-CN" sz="1600" dirty="0">
                <a:latin typeface="微软雅黑" panose="020B0503020204020204" pitchFamily="34" charset="-122"/>
                <a:ea typeface="微软雅黑" panose="020B0503020204020204" pitchFamily="34" charset="-122"/>
              </a:rPr>
              <a:t>74%</a:t>
            </a:r>
            <a:r>
              <a:rPr lang="zh-CN" altLang="en-US" sz="1600" dirty="0">
                <a:latin typeface="微软雅黑" panose="020B0503020204020204" pitchFamily="34" charset="-122"/>
                <a:ea typeface="微软雅黑" panose="020B0503020204020204" pitchFamily="34" charset="-122"/>
              </a:rPr>
              <a:t>，疾病控制率（</a:t>
            </a:r>
            <a:r>
              <a:rPr lang="en-US" altLang="zh-CN" sz="1600" dirty="0">
                <a:latin typeface="微软雅黑" panose="020B0503020204020204" pitchFamily="34" charset="-122"/>
                <a:ea typeface="微软雅黑" panose="020B0503020204020204" pitchFamily="34" charset="-122"/>
              </a:rPr>
              <a:t>DCR</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94%</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PFS 9.6</a:t>
            </a:r>
            <a:r>
              <a:rPr lang="zh-CN" altLang="en-US" sz="1600" dirty="0">
                <a:latin typeface="微软雅黑" panose="020B0503020204020204" pitchFamily="34" charset="-122"/>
                <a:ea typeface="微软雅黑" panose="020B0503020204020204" pitchFamily="34" charset="-122"/>
              </a:rPr>
              <a:t>个月，</a:t>
            </a:r>
            <a:r>
              <a:rPr lang="en-US" altLang="zh-CN" sz="1600" dirty="0">
                <a:latin typeface="微软雅黑" panose="020B0503020204020204" pitchFamily="34" charset="-122"/>
                <a:ea typeface="微软雅黑" panose="020B0503020204020204" pitchFamily="34" charset="-122"/>
              </a:rPr>
              <a:t>CNS ORR 66%</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CNS DCR 100%</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CNS PFS 11.6</a:t>
            </a:r>
            <a:r>
              <a:rPr lang="zh-CN" altLang="en-US" sz="1600" dirty="0">
                <a:latin typeface="微软雅黑" panose="020B0503020204020204" pitchFamily="34" charset="-122"/>
                <a:ea typeface="微软雅黑" panose="020B0503020204020204" pitchFamily="34" charset="-122"/>
              </a:rPr>
              <a:t>个月</a:t>
            </a:r>
            <a:endParaRPr lang="en-US" altLang="zh-CN" sz="1600" dirty="0">
              <a:latin typeface="微软雅黑" panose="020B0503020204020204" pitchFamily="34" charset="-122"/>
              <a:ea typeface="微软雅黑" panose="020B0503020204020204" pitchFamily="34" charset="-122"/>
            </a:endParaRPr>
          </a:p>
          <a:p>
            <a:pPr marL="285750" indent="-285750">
              <a:lnSpc>
                <a:spcPct val="120000"/>
              </a:lnSpc>
              <a:buFont typeface="Wingdings" panose="05000000000000000000" pitchFamily="2" charset="2"/>
              <a:buChar char="Ø"/>
            </a:pPr>
            <a:r>
              <a:rPr lang="en-US" altLang="zh-CN" sz="1600" dirty="0">
                <a:latin typeface="微软雅黑" panose="020B0503020204020204" pitchFamily="34" charset="-122"/>
                <a:ea typeface="微软雅黑" panose="020B0503020204020204" pitchFamily="34" charset="-122"/>
              </a:rPr>
              <a:t>I</a:t>
            </a:r>
            <a:r>
              <a:rPr lang="zh-CN" altLang="en-US" sz="1600" dirty="0">
                <a:latin typeface="微软雅黑" panose="020B0503020204020204" pitchFamily="34" charset="-122"/>
                <a:ea typeface="微软雅黑" panose="020B0503020204020204" pitchFamily="34" charset="-122"/>
              </a:rPr>
              <a:t>期研究：</a:t>
            </a:r>
            <a:r>
              <a:rPr lang="en-US" altLang="zh-CN" sz="1600" dirty="0">
                <a:latin typeface="微软雅黑" panose="020B0503020204020204" pitchFamily="34" charset="-122"/>
                <a:ea typeface="微软雅黑" panose="020B0503020204020204" pitchFamily="34" charset="-122"/>
              </a:rPr>
              <a:t>ORR 76.7%</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DCR 82.8%</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PFS 11.1</a:t>
            </a:r>
            <a:r>
              <a:rPr lang="zh-CN" altLang="en-US" sz="1600" dirty="0">
                <a:latin typeface="微软雅黑" panose="020B0503020204020204" pitchFamily="34" charset="-122"/>
                <a:ea typeface="微软雅黑" panose="020B0503020204020204" pitchFamily="34" charset="-122"/>
              </a:rPr>
              <a:t>个月，</a:t>
            </a:r>
            <a:r>
              <a:rPr lang="en-US" altLang="zh-CN" sz="1600" dirty="0">
                <a:latin typeface="微软雅黑" panose="020B0503020204020204" pitchFamily="34" charset="-122"/>
                <a:ea typeface="微软雅黑" panose="020B0503020204020204" pitchFamily="34" charset="-122"/>
              </a:rPr>
              <a:t> 160mg/d</a:t>
            </a:r>
            <a:r>
              <a:rPr lang="zh-CN" altLang="en-US" sz="1600" dirty="0">
                <a:latin typeface="微软雅黑" panose="020B0503020204020204" pitchFamily="34" charset="-122"/>
                <a:ea typeface="微软雅黑" panose="020B0503020204020204" pitchFamily="34" charset="-122"/>
              </a:rPr>
              <a:t>剂量组</a:t>
            </a:r>
            <a:r>
              <a:rPr lang="en-US" altLang="zh-CN" sz="1600" dirty="0">
                <a:latin typeface="微软雅黑" panose="020B0503020204020204" pitchFamily="34" charset="-122"/>
                <a:ea typeface="微软雅黑" panose="020B0503020204020204" pitchFamily="34" charset="-122"/>
              </a:rPr>
              <a:t>CNS ORR 84.6%</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CNS DCR 100%</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CNS PFS 19.3</a:t>
            </a:r>
            <a:r>
              <a:rPr lang="zh-CN" altLang="en-US" sz="1600" dirty="0">
                <a:latin typeface="微软雅黑" panose="020B0503020204020204" pitchFamily="34" charset="-122"/>
                <a:ea typeface="微软雅黑" panose="020B0503020204020204" pitchFamily="34" charset="-122"/>
              </a:rPr>
              <a:t>个月</a:t>
            </a:r>
            <a:endParaRPr lang="en-US" altLang="zh-CN" sz="1600" dirty="0">
              <a:latin typeface="微软雅黑" panose="020B0503020204020204" pitchFamily="34" charset="-122"/>
              <a:ea typeface="微软雅黑" panose="020B0503020204020204" pitchFamily="34" charset="-122"/>
            </a:endParaRPr>
          </a:p>
          <a:p>
            <a:pPr marL="285750" indent="-285750">
              <a:lnSpc>
                <a:spcPct val="120000"/>
              </a:lnSpc>
              <a:buFont typeface="Wingdings" panose="05000000000000000000" pitchFamily="2" charset="2"/>
              <a:buChar char="Ø"/>
            </a:pPr>
            <a:r>
              <a:rPr lang="zh-CN" altLang="en-US" sz="1600" dirty="0">
                <a:latin typeface="微软雅黑" panose="020B0503020204020204" pitchFamily="34" charset="-122"/>
                <a:ea typeface="微软雅黑" panose="020B0503020204020204" pitchFamily="34" charset="-122"/>
              </a:rPr>
              <a:t>既往该类人群的标准治疗为化疗。化疗用于该类患者的</a:t>
            </a:r>
            <a:r>
              <a:rPr lang="en-US" altLang="zh-CN" sz="1600" dirty="0">
                <a:latin typeface="微软雅黑" panose="020B0503020204020204" pitchFamily="34" charset="-122"/>
                <a:ea typeface="微软雅黑" panose="020B0503020204020204" pitchFamily="34" charset="-122"/>
              </a:rPr>
              <a:t>ORR</a:t>
            </a:r>
            <a:r>
              <a:rPr lang="zh-CN" altLang="en-US" sz="1600" dirty="0">
                <a:latin typeface="微软雅黑" panose="020B0503020204020204" pitchFamily="34" charset="-122"/>
                <a:ea typeface="微软雅黑" panose="020B0503020204020204" pitchFamily="34" charset="-122"/>
              </a:rPr>
              <a:t>为</a:t>
            </a:r>
            <a:r>
              <a:rPr lang="en-US" altLang="zh-CN" sz="1600" dirty="0">
                <a:latin typeface="微软雅黑" panose="020B0503020204020204" pitchFamily="34" charset="-122"/>
                <a:ea typeface="微软雅黑" panose="020B0503020204020204" pitchFamily="34" charset="-122"/>
              </a:rPr>
              <a:t>31%</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PFS</a:t>
            </a:r>
            <a:r>
              <a:rPr lang="zh-CN" altLang="en-US" sz="1600" dirty="0">
                <a:latin typeface="微软雅黑" panose="020B0503020204020204" pitchFamily="34" charset="-122"/>
                <a:ea typeface="微软雅黑" panose="020B0503020204020204" pitchFamily="34" charset="-122"/>
              </a:rPr>
              <a:t>为</a:t>
            </a:r>
            <a:r>
              <a:rPr lang="en-US" altLang="zh-CN" sz="1600" dirty="0">
                <a:latin typeface="微软雅黑" panose="020B0503020204020204" pitchFamily="34" charset="-122"/>
                <a:ea typeface="微软雅黑" panose="020B0503020204020204" pitchFamily="34" charset="-122"/>
              </a:rPr>
              <a:t>4.4</a:t>
            </a:r>
            <a:r>
              <a:rPr lang="zh-CN" altLang="en-US" sz="1600" dirty="0">
                <a:latin typeface="微软雅黑" panose="020B0503020204020204" pitchFamily="34" charset="-122"/>
                <a:ea typeface="微软雅黑" panose="020B0503020204020204" pitchFamily="34" charset="-122"/>
              </a:rPr>
              <a:t>个月</a:t>
            </a:r>
            <a:endParaRPr lang="en-US" altLang="zh-CN" sz="1600" dirty="0">
              <a:latin typeface="微软雅黑" panose="020B0503020204020204" pitchFamily="34" charset="-122"/>
              <a:ea typeface="微软雅黑" panose="020B0503020204020204" pitchFamily="34" charset="-122"/>
            </a:endParaRPr>
          </a:p>
        </p:txBody>
      </p:sp>
      <p:sp>
        <p:nvSpPr>
          <p:cNvPr id="6" name="矩形 5">
            <a:extLst>
              <a:ext uri="{FF2B5EF4-FFF2-40B4-BE49-F238E27FC236}">
                <a16:creationId xmlns:a16="http://schemas.microsoft.com/office/drawing/2014/main" id="{58811B84-B8C1-4193-BEA8-4F7F56B53740}"/>
              </a:ext>
            </a:extLst>
          </p:cNvPr>
          <p:cNvSpPr/>
          <p:nvPr/>
        </p:nvSpPr>
        <p:spPr>
          <a:xfrm>
            <a:off x="314474" y="911596"/>
            <a:ext cx="11376586" cy="427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b="1" dirty="0">
                <a:solidFill>
                  <a:schemeClr val="bg1"/>
                </a:solidFill>
                <a:latin typeface="微软雅黑" panose="020B0503020204020204" pitchFamily="34" charset="-122"/>
                <a:ea typeface="微软雅黑" panose="020B0503020204020204" pitchFamily="34" charset="-122"/>
              </a:rPr>
              <a:t>伏美替尼一线治疗的有效性</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7" name="矩形 6">
            <a:extLst>
              <a:ext uri="{FF2B5EF4-FFF2-40B4-BE49-F238E27FC236}">
                <a16:creationId xmlns:a16="http://schemas.microsoft.com/office/drawing/2014/main" id="{D5E1E3A7-31FF-4F3B-95E6-A89E8E26BADC}"/>
              </a:ext>
            </a:extLst>
          </p:cNvPr>
          <p:cNvSpPr/>
          <p:nvPr/>
        </p:nvSpPr>
        <p:spPr>
          <a:xfrm>
            <a:off x="314474" y="3875515"/>
            <a:ext cx="11376586" cy="427513"/>
          </a:xfrm>
          <a:prstGeom prst="rect">
            <a:avLst/>
          </a:prstGeom>
          <a:solidFill>
            <a:srgbClr val="1287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600" b="1" dirty="0">
                <a:solidFill>
                  <a:schemeClr val="bg1"/>
                </a:solidFill>
                <a:latin typeface="微软雅黑" panose="020B0503020204020204" pitchFamily="34" charset="-122"/>
                <a:ea typeface="微软雅黑" panose="020B0503020204020204" pitchFamily="34" charset="-122"/>
              </a:rPr>
              <a:t>伏美替尼二线治疗的有效性</a:t>
            </a:r>
            <a:endParaRPr lang="en-US" altLang="zh-CN" sz="1600" dirty="0">
              <a:solidFill>
                <a:schemeClr val="bg1"/>
              </a:solidFill>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4C948E1D-4485-48D2-8DA3-CDDA39E6AD37}"/>
              </a:ext>
            </a:extLst>
          </p:cNvPr>
          <p:cNvSpPr>
            <a:spLocks noGrp="1"/>
          </p:cNvSpPr>
          <p:nvPr>
            <p:ph type="sldNum" sz="quarter" idx="12"/>
          </p:nvPr>
        </p:nvSpPr>
        <p:spPr/>
        <p:txBody>
          <a:bodyPr/>
          <a:lstStyle/>
          <a:p>
            <a:fld id="{E4960178-2571-4243-80A7-D22EBCD2E036}" type="slidenum">
              <a:rPr kumimoji="1" lang="zh-CN" altLang="en-US" smtClean="0"/>
              <a:t>6</a:t>
            </a:fld>
            <a:endParaRPr kumimoji="1" lang="zh-CN" altLang="en-US"/>
          </a:p>
        </p:txBody>
      </p:sp>
    </p:spTree>
    <p:extLst>
      <p:ext uri="{BB962C8B-B14F-4D97-AF65-F5344CB8AC3E}">
        <p14:creationId xmlns:p14="http://schemas.microsoft.com/office/powerpoint/2010/main" val="377782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419C13-84D2-4787-BEDA-C58DA28AFAAB}"/>
              </a:ext>
            </a:extLst>
          </p:cNvPr>
          <p:cNvSpPr>
            <a:spLocks noGrp="1"/>
          </p:cNvSpPr>
          <p:nvPr>
            <p:ph type="title"/>
          </p:nvPr>
        </p:nvSpPr>
        <p:spPr/>
        <p:txBody>
          <a:bodyPr>
            <a:normAutofit/>
          </a:bodyPr>
          <a:lstStyle/>
          <a:p>
            <a:r>
              <a:rPr lang="en-US" altLang="zh-CN" sz="2400" dirty="0">
                <a:latin typeface="微软雅黑" panose="020B0503020204020204" pitchFamily="34" charset="-122"/>
                <a:ea typeface="微软雅黑" panose="020B0503020204020204" pitchFamily="34" charset="-122"/>
              </a:rPr>
              <a:t>03  </a:t>
            </a:r>
            <a:r>
              <a:rPr lang="zh-CN" altLang="en-US" sz="2400" dirty="0">
                <a:latin typeface="微软雅黑" panose="020B0503020204020204" pitchFamily="34" charset="-122"/>
                <a:ea typeface="微软雅黑" panose="020B0503020204020204" pitchFamily="34" charset="-122"/>
              </a:rPr>
              <a:t>有效性（</a:t>
            </a: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 ：与同类药品比较</a:t>
            </a:r>
          </a:p>
        </p:txBody>
      </p:sp>
      <p:sp>
        <p:nvSpPr>
          <p:cNvPr id="17" name="文本框 16">
            <a:extLst>
              <a:ext uri="{FF2B5EF4-FFF2-40B4-BE49-F238E27FC236}">
                <a16:creationId xmlns:a16="http://schemas.microsoft.com/office/drawing/2014/main" id="{3FF4ED3B-3E9D-7397-E016-1EFD97077F65}"/>
              </a:ext>
            </a:extLst>
          </p:cNvPr>
          <p:cNvSpPr txBox="1"/>
          <p:nvPr/>
        </p:nvSpPr>
        <p:spPr>
          <a:xfrm>
            <a:off x="0" y="6396335"/>
            <a:ext cx="10603684" cy="461665"/>
          </a:xfrm>
          <a:prstGeom prst="rect">
            <a:avLst/>
          </a:prstGeom>
          <a:noFill/>
        </p:spPr>
        <p:txBody>
          <a:bodyPr wrap="square" rtlCol="0">
            <a:spAutoFit/>
          </a:bodyPr>
          <a:lstStyle/>
          <a:p>
            <a:r>
              <a:rPr lang="zh-CN" altLang="en-US" sz="800" dirty="0"/>
              <a:t>参考信息：</a:t>
            </a:r>
            <a:r>
              <a:rPr lang="en-US" altLang="zh-CN" sz="800" dirty="0"/>
              <a:t>1.</a:t>
            </a:r>
            <a:r>
              <a:rPr lang="zh-CN" altLang="en-US" sz="800" dirty="0"/>
              <a:t> </a:t>
            </a:r>
            <a:r>
              <a:rPr lang="it-IT" altLang="zh-CN" sz="800" dirty="0"/>
              <a:t>Shi Y, et al. Lancet Respir Med. 2022 Jun 2:S2213-2600(22)00168-0.</a:t>
            </a:r>
            <a:r>
              <a:rPr lang="zh-CN" altLang="en-US" sz="800" dirty="0"/>
              <a:t>      </a:t>
            </a:r>
            <a:r>
              <a:rPr lang="en-US" altLang="zh-CN" sz="800" dirty="0"/>
              <a:t>2.</a:t>
            </a:r>
            <a:r>
              <a:rPr lang="zh-CN" altLang="en-US" sz="800" dirty="0"/>
              <a:t> </a:t>
            </a:r>
            <a:r>
              <a:rPr lang="fr-FR" altLang="zh-CN" sz="800" dirty="0"/>
              <a:t>Jean-Charles Soria, et al. N Engl J Med . 2018 Jan 11;378(2):113-125.       3. </a:t>
            </a:r>
            <a:r>
              <a:rPr lang="en-US" altLang="zh-CN" sz="800" dirty="0"/>
              <a:t>Ying Cheng, et al. Target Oncol . 2021 Mar;16(2):165-176.</a:t>
            </a:r>
            <a:r>
              <a:rPr lang="zh-CN" altLang="en-US" sz="800" dirty="0"/>
              <a:t>      </a:t>
            </a:r>
            <a:r>
              <a:rPr lang="en-US" altLang="zh-CN" sz="800" dirty="0"/>
              <a:t>4.</a:t>
            </a:r>
            <a:r>
              <a:rPr lang="zh-CN" altLang="en-US" sz="800" dirty="0"/>
              <a:t> </a:t>
            </a:r>
            <a:r>
              <a:rPr lang="en-US" altLang="zh-CN" sz="800" dirty="0"/>
              <a:t>Lu S, et al. J Clin Oncol. 2022 May 17:JCO2102641.</a:t>
            </a:r>
            <a:r>
              <a:rPr lang="zh-CN" altLang="en-US" sz="800" dirty="0"/>
              <a:t>      </a:t>
            </a:r>
            <a:r>
              <a:rPr lang="en-US" altLang="zh-CN" sz="800" dirty="0"/>
              <a:t>5.</a:t>
            </a:r>
            <a:r>
              <a:rPr lang="zh-CN" altLang="en-US" sz="800" dirty="0"/>
              <a:t> </a:t>
            </a:r>
            <a:r>
              <a:rPr lang="it-IT" altLang="zh-CN" sz="800" dirty="0"/>
              <a:t>Yuankai Shi, et al. </a:t>
            </a:r>
            <a:r>
              <a:rPr lang="en-US" altLang="zh-CN" sz="800" dirty="0"/>
              <a:t>Lancet Respir Med . 2021 Aug;9(8):829-839.</a:t>
            </a:r>
            <a:r>
              <a:rPr lang="zh-CN" altLang="en-US" sz="800" dirty="0"/>
              <a:t>     </a:t>
            </a:r>
            <a:r>
              <a:rPr lang="en-US" altLang="zh-CN" sz="800" dirty="0"/>
              <a:t>6.</a:t>
            </a:r>
            <a:r>
              <a:rPr lang="zh-CN" altLang="en-US" sz="800" dirty="0"/>
              <a:t> </a:t>
            </a:r>
            <a:r>
              <a:rPr lang="da-DK" altLang="zh-CN" sz="800" dirty="0"/>
              <a:t>Tony S Mok, et al. N Engl J Med . 2017 Feb 16;376(7):629-640. </a:t>
            </a:r>
            <a:r>
              <a:rPr lang="zh-CN" altLang="en-US" sz="800" dirty="0"/>
              <a:t>     </a:t>
            </a:r>
            <a:r>
              <a:rPr lang="en-US" altLang="zh-CN" sz="800" dirty="0"/>
              <a:t>7.</a:t>
            </a:r>
            <a:r>
              <a:rPr lang="zh-CN" altLang="en-US" sz="800" dirty="0"/>
              <a:t> </a:t>
            </a:r>
            <a:r>
              <a:rPr lang="en-US" altLang="zh-CN" sz="800" dirty="0" err="1">
                <a:solidFill>
                  <a:schemeClr val="tx1">
                    <a:lumMod val="75000"/>
                    <a:lumOff val="25000"/>
                  </a:schemeClr>
                </a:solidFill>
              </a:rPr>
              <a:t>Caicun</a:t>
            </a:r>
            <a:r>
              <a:rPr lang="en-US" altLang="zh-CN" sz="800" dirty="0">
                <a:solidFill>
                  <a:schemeClr val="tx1">
                    <a:lumMod val="75000"/>
                    <a:lumOff val="25000"/>
                  </a:schemeClr>
                </a:solidFill>
              </a:rPr>
              <a:t> Zhou e </a:t>
            </a:r>
            <a:r>
              <a:rPr lang="en-US" altLang="zh-CN" sz="800" dirty="0" err="1">
                <a:solidFill>
                  <a:schemeClr val="tx1">
                    <a:lumMod val="75000"/>
                    <a:lumOff val="25000"/>
                  </a:schemeClr>
                </a:solidFill>
              </a:rPr>
              <a:t>tal</a:t>
            </a:r>
            <a:r>
              <a:rPr lang="en-US" altLang="zh-CN" sz="800" dirty="0">
                <a:solidFill>
                  <a:schemeClr val="tx1">
                    <a:lumMod val="75000"/>
                    <a:lumOff val="25000"/>
                  </a:schemeClr>
                </a:solidFill>
              </a:rPr>
              <a:t>. ESMO 2017, 1354P</a:t>
            </a:r>
            <a:r>
              <a:rPr lang="zh-CN" altLang="en-US" sz="800" dirty="0">
                <a:solidFill>
                  <a:schemeClr val="tx1">
                    <a:lumMod val="75000"/>
                    <a:lumOff val="25000"/>
                  </a:schemeClr>
                </a:solidFill>
              </a:rPr>
              <a:t>      </a:t>
            </a:r>
            <a:r>
              <a:rPr lang="en-US" altLang="zh-CN" sz="800" dirty="0">
                <a:solidFill>
                  <a:schemeClr val="tx1">
                    <a:lumMod val="75000"/>
                    <a:lumOff val="25000"/>
                  </a:schemeClr>
                </a:solidFill>
              </a:rPr>
              <a:t>8.</a:t>
            </a:r>
            <a:r>
              <a:rPr lang="zh-CN" altLang="en-US" sz="800" dirty="0">
                <a:solidFill>
                  <a:schemeClr val="tx1">
                    <a:lumMod val="75000"/>
                    <a:lumOff val="25000"/>
                  </a:schemeClr>
                </a:solidFill>
              </a:rPr>
              <a:t> </a:t>
            </a:r>
            <a:r>
              <a:rPr lang="en-US" altLang="zh-CN" sz="800" dirty="0"/>
              <a:t>Shun Lu et al. J </a:t>
            </a:r>
            <a:r>
              <a:rPr lang="en-US" altLang="zh-CN" sz="800" dirty="0" err="1"/>
              <a:t>Thorac</a:t>
            </a:r>
            <a:r>
              <a:rPr lang="en-US" altLang="zh-CN" sz="800" dirty="0"/>
              <a:t> Oncol . 2021 Nov 19;S1556-0864(21)03323-2. </a:t>
            </a:r>
            <a:endParaRPr lang="zh-CN" altLang="en-US" sz="800" dirty="0"/>
          </a:p>
        </p:txBody>
      </p:sp>
      <p:graphicFrame>
        <p:nvGraphicFramePr>
          <p:cNvPr id="5" name="表格 4">
            <a:extLst>
              <a:ext uri="{FF2B5EF4-FFF2-40B4-BE49-F238E27FC236}">
                <a16:creationId xmlns:a16="http://schemas.microsoft.com/office/drawing/2014/main" id="{B6F5C7E2-A39C-383C-037F-95703E763FF1}"/>
              </a:ext>
            </a:extLst>
          </p:cNvPr>
          <p:cNvGraphicFramePr>
            <a:graphicFrameLocks noGrp="1"/>
          </p:cNvGraphicFramePr>
          <p:nvPr>
            <p:extLst>
              <p:ext uri="{D42A27DB-BD31-4B8C-83A1-F6EECF244321}">
                <p14:modId xmlns:p14="http://schemas.microsoft.com/office/powerpoint/2010/main" val="1499420887"/>
              </p:ext>
            </p:extLst>
          </p:nvPr>
        </p:nvGraphicFramePr>
        <p:xfrm>
          <a:off x="248645" y="878774"/>
          <a:ext cx="11694709" cy="2467120"/>
        </p:xfrm>
        <a:graphic>
          <a:graphicData uri="http://schemas.openxmlformats.org/drawingml/2006/table">
            <a:tbl>
              <a:tblPr firstRow="1" bandRow="1">
                <a:tableStyleId>{21E4AEA4-8DFA-4A89-87EB-49C32662AFE0}</a:tableStyleId>
              </a:tblPr>
              <a:tblGrid>
                <a:gridCol w="1897427">
                  <a:extLst>
                    <a:ext uri="{9D8B030D-6E8A-4147-A177-3AD203B41FA5}">
                      <a16:colId xmlns:a16="http://schemas.microsoft.com/office/drawing/2014/main" val="3654634403"/>
                    </a:ext>
                  </a:extLst>
                </a:gridCol>
                <a:gridCol w="2358082">
                  <a:extLst>
                    <a:ext uri="{9D8B030D-6E8A-4147-A177-3AD203B41FA5}">
                      <a16:colId xmlns:a16="http://schemas.microsoft.com/office/drawing/2014/main" val="3629618553"/>
                    </a:ext>
                  </a:extLst>
                </a:gridCol>
                <a:gridCol w="2358082">
                  <a:extLst>
                    <a:ext uri="{9D8B030D-6E8A-4147-A177-3AD203B41FA5}">
                      <a16:colId xmlns:a16="http://schemas.microsoft.com/office/drawing/2014/main" val="1198845029"/>
                    </a:ext>
                  </a:extLst>
                </a:gridCol>
                <a:gridCol w="2358082">
                  <a:extLst>
                    <a:ext uri="{9D8B030D-6E8A-4147-A177-3AD203B41FA5}">
                      <a16:colId xmlns:a16="http://schemas.microsoft.com/office/drawing/2014/main" val="86345426"/>
                    </a:ext>
                  </a:extLst>
                </a:gridCol>
                <a:gridCol w="2723036">
                  <a:extLst>
                    <a:ext uri="{9D8B030D-6E8A-4147-A177-3AD203B41FA5}">
                      <a16:colId xmlns:a16="http://schemas.microsoft.com/office/drawing/2014/main" val="2442527443"/>
                    </a:ext>
                  </a:extLst>
                </a:gridCol>
              </a:tblGrid>
              <a:tr h="333488">
                <a:tc gridSpan="5">
                  <a:txBody>
                    <a:bodyPr/>
                    <a:lstStyle/>
                    <a:p>
                      <a:pPr marL="0" algn="ctr" defTabSz="914400" rtl="0" eaLnBrk="1" latinLnBrk="0" hangingPunct="1">
                        <a:lnSpc>
                          <a:spcPct val="150000"/>
                        </a:lnSpc>
                      </a:pPr>
                      <a:r>
                        <a:rPr lang="zh-CN" altLang="en-US"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一线治疗：伏美替尼</a:t>
                      </a:r>
                      <a:r>
                        <a:rPr lang="en-US" altLang="zh-CN"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III</a:t>
                      </a:r>
                      <a:r>
                        <a:rPr lang="zh-CN" altLang="en-US"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期临床研究主要终点</a:t>
                      </a:r>
                      <a:r>
                        <a:rPr lang="en-US" altLang="zh-CN"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中位无进展生存期（</a:t>
                      </a:r>
                      <a:r>
                        <a:rPr lang="en-US" altLang="zh-CN"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PFS</a:t>
                      </a:r>
                      <a:r>
                        <a:rPr lang="zh-CN" altLang="en-US"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）数值上优于同类药品</a:t>
                      </a:r>
                      <a:endParaRPr lang="en-US" altLang="zh-CN"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endParaRPr>
                    </a:p>
                    <a:p>
                      <a:pPr marL="0" algn="ctr" defTabSz="914400" rtl="0" eaLnBrk="1" latinLnBrk="0" hangingPunct="1">
                        <a:lnSpc>
                          <a:spcPct val="150000"/>
                        </a:lnSpc>
                      </a:pPr>
                      <a:r>
                        <a:rPr lang="zh-CN" altLang="en-US"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（非头对头数据）</a:t>
                      </a:r>
                    </a:p>
                  </a:txBody>
                  <a:tcPr anchor="ctr"/>
                </a:tc>
                <a:tc hMerge="1">
                  <a:txBody>
                    <a:bodyPr/>
                    <a:lstStyle/>
                    <a:p>
                      <a:endParaRPr lang="zh-CN" altLang="en-US" sz="1200" dirty="0"/>
                    </a:p>
                  </a:txBody>
                  <a:tcPr/>
                </a:tc>
                <a:tc hMerge="1">
                  <a:txBody>
                    <a:bodyPr/>
                    <a:lstStyle/>
                    <a:p>
                      <a:endParaRPr lang="zh-CN" altLang="en-US" sz="1200" dirty="0"/>
                    </a:p>
                  </a:txBody>
                  <a:tcPr/>
                </a:tc>
                <a:tc hMerge="1">
                  <a:txBody>
                    <a:bodyPr/>
                    <a:lstStyle/>
                    <a:p>
                      <a:endParaRPr lang="zh-CN" altLang="en-US"/>
                    </a:p>
                  </a:txBody>
                  <a:tcPr/>
                </a:tc>
                <a:tc hMerge="1">
                  <a:txBody>
                    <a:bodyPr/>
                    <a:lstStyle/>
                    <a:p>
                      <a:endParaRPr lang="zh-CN" altLang="en-US" sz="1200" dirty="0"/>
                    </a:p>
                  </a:txBody>
                  <a:tcPr/>
                </a:tc>
                <a:extLst>
                  <a:ext uri="{0D108BD9-81ED-4DB2-BD59-A6C34878D82A}">
                    <a16:rowId xmlns:a16="http://schemas.microsoft.com/office/drawing/2014/main" val="2984988379"/>
                  </a:ext>
                </a:extLst>
              </a:tr>
              <a:tr h="536056">
                <a:tc>
                  <a:txBody>
                    <a:bodyPr/>
                    <a:lstStyle/>
                    <a:p>
                      <a:pPr>
                        <a:lnSpc>
                          <a:spcPct val="100000"/>
                        </a:lnSpc>
                      </a:pPr>
                      <a:endParaRPr lang="zh-CN" altLang="en-US" sz="1800" dirty="0"/>
                    </a:p>
                  </a:txBody>
                  <a:tcPr anchor="ctr"/>
                </a:tc>
                <a:tc>
                  <a:txBody>
                    <a:bodyPr/>
                    <a:lstStyle/>
                    <a:p>
                      <a:pPr algn="ctr">
                        <a:lnSpc>
                          <a:spcPct val="100000"/>
                        </a:lnSpc>
                      </a:pPr>
                      <a:r>
                        <a:rPr lang="zh-CN" altLang="en-US" sz="1200" b="1" dirty="0"/>
                        <a:t>伏美替尼</a:t>
                      </a:r>
                      <a:endParaRPr lang="en-US" altLang="zh-CN" sz="1200" b="1" dirty="0"/>
                    </a:p>
                    <a:p>
                      <a:pPr algn="ctr">
                        <a:lnSpc>
                          <a:spcPct val="100000"/>
                        </a:lnSpc>
                      </a:pPr>
                      <a:r>
                        <a:rPr lang="zh-CN" altLang="en-US" sz="1200" b="0" dirty="0"/>
                        <a:t>注册临床研究</a:t>
                      </a:r>
                      <a:endParaRPr lang="en-US" altLang="zh-CN" sz="1200" b="0" dirty="0">
                        <a:latin typeface="微软雅黑" panose="020B0503020204020204" pitchFamily="34" charset="-122"/>
                        <a:ea typeface="微软雅黑" panose="020B0503020204020204" pitchFamily="34" charset="-122"/>
                      </a:endParaRPr>
                    </a:p>
                  </a:txBody>
                  <a:tcPr anchor="ctr"/>
                </a:tc>
                <a:tc>
                  <a:txBody>
                    <a:bodyPr/>
                    <a:lstStyle/>
                    <a:p>
                      <a:pPr algn="ctr">
                        <a:lnSpc>
                          <a:spcPct val="100000"/>
                        </a:lnSpc>
                      </a:pPr>
                      <a:r>
                        <a:rPr lang="zh-CN" altLang="en-US" sz="1200" b="1" dirty="0"/>
                        <a:t>奥希替尼</a:t>
                      </a:r>
                      <a:endParaRPr lang="en-US" altLang="zh-CN" sz="1200" b="1" dirty="0"/>
                    </a:p>
                    <a:p>
                      <a:pPr algn="ctr">
                        <a:lnSpc>
                          <a:spcPct val="100000"/>
                        </a:lnSpc>
                      </a:pPr>
                      <a:r>
                        <a:rPr lang="zh-CN" altLang="en-US" sz="1200" b="0" dirty="0"/>
                        <a:t>全球研究</a:t>
                      </a:r>
                      <a:endParaRPr lang="en-US" altLang="zh-CN" sz="1200" b="0" dirty="0">
                        <a:latin typeface="微软雅黑" panose="020B0503020204020204" pitchFamily="34" charset="-122"/>
                        <a:ea typeface="微软雅黑" panose="020B0503020204020204" pitchFamily="34" charset="-122"/>
                      </a:endParaRPr>
                    </a:p>
                  </a:txBody>
                  <a:tcPr anchor="ctr"/>
                </a:tc>
                <a:tc>
                  <a:txBody>
                    <a:bodyPr/>
                    <a:lstStyle/>
                    <a:p>
                      <a:pPr algn="ctr">
                        <a:lnSpc>
                          <a:spcPct val="100000"/>
                        </a:lnSpc>
                      </a:pPr>
                      <a:r>
                        <a:rPr lang="zh-CN" altLang="en-US" sz="1200" b="1" dirty="0"/>
                        <a:t>奥希替尼</a:t>
                      </a:r>
                      <a:endParaRPr lang="en-US" altLang="zh-CN" sz="1200" b="1" dirty="0"/>
                    </a:p>
                    <a:p>
                      <a:pPr algn="ctr">
                        <a:lnSpc>
                          <a:spcPct val="100000"/>
                        </a:lnSpc>
                      </a:pPr>
                      <a:r>
                        <a:rPr lang="zh-CN" altLang="en-US" sz="1200" b="0" dirty="0"/>
                        <a:t>中国注册临床研究</a:t>
                      </a:r>
                      <a:endParaRPr lang="en-US" altLang="zh-CN" sz="1200" b="0" dirty="0">
                        <a:latin typeface="微软雅黑" panose="020B0503020204020204" pitchFamily="34" charset="-122"/>
                        <a:ea typeface="微软雅黑" panose="020B0503020204020204" pitchFamily="34" charset="-122"/>
                      </a:endParaRPr>
                    </a:p>
                  </a:txBody>
                  <a:tcPr anchor="ctr"/>
                </a:tc>
                <a:tc>
                  <a:txBody>
                    <a:bodyPr/>
                    <a:lstStyle/>
                    <a:p>
                      <a:pPr algn="ctr">
                        <a:lnSpc>
                          <a:spcPct val="100000"/>
                        </a:lnSpc>
                      </a:pPr>
                      <a:r>
                        <a:rPr lang="zh-CN" altLang="en-US" sz="1200" b="1" dirty="0"/>
                        <a:t>阿美替尼</a:t>
                      </a:r>
                      <a:endParaRPr lang="en-US" altLang="zh-CN" sz="1200" b="1" dirty="0"/>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200" b="0" dirty="0"/>
                        <a:t>注册临床研究</a:t>
                      </a:r>
                      <a:endParaRPr lang="en-US" altLang="zh-CN" sz="1200" b="0" dirty="0">
                        <a:latin typeface="微软雅黑" panose="020B0503020204020204" pitchFamily="34" charset="-122"/>
                        <a:ea typeface="微软雅黑" panose="020B0503020204020204" pitchFamily="34" charset="-122"/>
                      </a:endParaRPr>
                    </a:p>
                  </a:txBody>
                  <a:tcPr anchor="ctr"/>
                </a:tc>
                <a:extLst>
                  <a:ext uri="{0D108BD9-81ED-4DB2-BD59-A6C34878D82A}">
                    <a16:rowId xmlns:a16="http://schemas.microsoft.com/office/drawing/2014/main" val="3845976350"/>
                  </a:ext>
                </a:extLst>
              </a:tr>
              <a:tr h="1065114">
                <a:tc>
                  <a:txBody>
                    <a:bodyPr/>
                    <a:lstStyle/>
                    <a:p>
                      <a:pPr algn="ctr">
                        <a:lnSpc>
                          <a:spcPct val="100000"/>
                        </a:lnSpc>
                      </a:pPr>
                      <a:r>
                        <a:rPr lang="zh-CN" altLang="en-US" sz="1200" b="1" dirty="0"/>
                        <a:t>一线治疗主要终点</a:t>
                      </a:r>
                      <a:r>
                        <a:rPr lang="en-US" altLang="zh-CN" sz="1200" b="1" dirty="0"/>
                        <a:t>PFS</a:t>
                      </a:r>
                      <a:r>
                        <a:rPr lang="zh-CN" altLang="en-US" sz="1200" b="1" dirty="0"/>
                        <a:t>结果</a:t>
                      </a:r>
                    </a:p>
                    <a:p>
                      <a:pPr algn="ctr">
                        <a:lnSpc>
                          <a:spcPct val="100000"/>
                        </a:lnSpc>
                      </a:pPr>
                      <a:r>
                        <a:rPr lang="zh-CN" altLang="en-US" sz="1000" b="0" dirty="0"/>
                        <a:t>（均为随机对照研究，对照组均为一代</a:t>
                      </a:r>
                      <a:r>
                        <a:rPr lang="en-US" altLang="zh-CN" sz="1000" b="0" dirty="0"/>
                        <a:t>EGFR TKI</a:t>
                      </a:r>
                      <a:r>
                        <a:rPr lang="zh-CN" altLang="en-US" sz="1000" b="0" dirty="0"/>
                        <a:t>）</a:t>
                      </a:r>
                      <a:endParaRPr lang="zh-CN" altLang="en-US" sz="1000" b="0" dirty="0">
                        <a:latin typeface="微软雅黑" panose="020B0503020204020204" pitchFamily="34" charset="-122"/>
                        <a:ea typeface="微软雅黑" panose="020B0503020204020204" pitchFamily="34" charset="-122"/>
                      </a:endParaRPr>
                    </a:p>
                  </a:txBody>
                  <a:tcPr anchor="ctr"/>
                </a:tc>
                <a:tc>
                  <a:txBody>
                    <a:bodyPr/>
                    <a:lstStyle/>
                    <a:p>
                      <a:pPr algn="ctr">
                        <a:lnSpc>
                          <a:spcPct val="100000"/>
                        </a:lnSpc>
                      </a:pPr>
                      <a:r>
                        <a:rPr lang="en-US" altLang="zh-CN" sz="2000" b="1" dirty="0">
                          <a:solidFill>
                            <a:schemeClr val="accent2"/>
                          </a:solidFill>
                        </a:rPr>
                        <a:t>20.8</a:t>
                      </a:r>
                      <a:r>
                        <a:rPr lang="en-US" altLang="zh-CN" sz="2000" b="1" dirty="0">
                          <a:solidFill>
                            <a:srgbClr val="C00000"/>
                          </a:solidFill>
                        </a:rPr>
                        <a:t> </a:t>
                      </a:r>
                      <a:r>
                        <a:rPr lang="en-US" altLang="zh-CN" sz="1200" dirty="0"/>
                        <a:t>vs 11.1</a:t>
                      </a:r>
                      <a:r>
                        <a:rPr lang="zh-CN" altLang="en-US" sz="1200" dirty="0"/>
                        <a:t>个月</a:t>
                      </a:r>
                      <a:endParaRPr lang="en-US" altLang="zh-CN" sz="1200" dirty="0"/>
                    </a:p>
                    <a:p>
                      <a:pPr algn="ctr">
                        <a:lnSpc>
                          <a:spcPct val="100000"/>
                        </a:lnSpc>
                      </a:pPr>
                      <a:r>
                        <a:rPr lang="en-US" altLang="zh-CN" sz="1200" b="1" dirty="0">
                          <a:solidFill>
                            <a:schemeClr val="accent2"/>
                          </a:solidFill>
                        </a:rPr>
                        <a:t>HR 0.44 </a:t>
                      </a:r>
                      <a:r>
                        <a:rPr lang="en-US" altLang="zh-CN" sz="1200" dirty="0"/>
                        <a:t>(95%CI</a:t>
                      </a:r>
                      <a:r>
                        <a:rPr lang="zh-CN" altLang="en-US" sz="1200" dirty="0"/>
                        <a:t> </a:t>
                      </a:r>
                      <a:r>
                        <a:rPr lang="en-US" altLang="zh-CN" sz="1200" dirty="0"/>
                        <a:t>0.34-0.58)</a:t>
                      </a:r>
                    </a:p>
                    <a:p>
                      <a:pPr algn="ctr">
                        <a:lnSpc>
                          <a:spcPct val="100000"/>
                        </a:lnSpc>
                      </a:pPr>
                      <a:r>
                        <a:rPr lang="en-US" altLang="zh-CN" sz="1200" dirty="0"/>
                        <a:t>p</a:t>
                      </a:r>
                      <a:r>
                        <a:rPr lang="zh-CN" altLang="en-US" sz="1200" dirty="0"/>
                        <a:t>＜</a:t>
                      </a:r>
                      <a:r>
                        <a:rPr lang="en-US" altLang="zh-CN" sz="1200" dirty="0"/>
                        <a:t>0.0001</a:t>
                      </a:r>
                      <a:endParaRPr lang="zh-CN" altLang="en-US" sz="1200" dirty="0">
                        <a:latin typeface="微软雅黑" panose="020B0503020204020204" pitchFamily="34" charset="-122"/>
                        <a:ea typeface="微软雅黑" panose="020B0503020204020204" pitchFamily="34" charset="-122"/>
                      </a:endParaRPr>
                    </a:p>
                  </a:txBody>
                  <a:tcPr anchor="ctr"/>
                </a:tc>
                <a:tc>
                  <a:txBody>
                    <a:bodyPr/>
                    <a:lstStyle/>
                    <a:p>
                      <a:pPr algn="ctr">
                        <a:lnSpc>
                          <a:spcPct val="100000"/>
                        </a:lnSpc>
                      </a:pPr>
                      <a:r>
                        <a:rPr lang="en-US" altLang="zh-CN" sz="2000" b="1" dirty="0">
                          <a:solidFill>
                            <a:schemeClr val="accent2"/>
                          </a:solidFill>
                        </a:rPr>
                        <a:t>18.9</a:t>
                      </a:r>
                      <a:r>
                        <a:rPr lang="en-US" altLang="zh-CN" sz="2000" b="1" dirty="0">
                          <a:solidFill>
                            <a:srgbClr val="C00000"/>
                          </a:solidFill>
                        </a:rPr>
                        <a:t> </a:t>
                      </a:r>
                      <a:r>
                        <a:rPr lang="en-US" altLang="zh-CN" sz="1200" dirty="0"/>
                        <a:t>vs 10.2</a:t>
                      </a:r>
                      <a:r>
                        <a:rPr lang="zh-CN" altLang="en-US" sz="1200" dirty="0"/>
                        <a:t>个月</a:t>
                      </a:r>
                      <a:endParaRPr lang="en-US" altLang="zh-CN" sz="1200" dirty="0"/>
                    </a:p>
                    <a:p>
                      <a:pPr algn="ctr">
                        <a:lnSpc>
                          <a:spcPct val="100000"/>
                        </a:lnSpc>
                      </a:pPr>
                      <a:r>
                        <a:rPr lang="en-US" altLang="zh-CN" sz="1200" b="1" dirty="0">
                          <a:solidFill>
                            <a:schemeClr val="accent2"/>
                          </a:solidFill>
                        </a:rPr>
                        <a:t>HR 0.46 </a:t>
                      </a:r>
                      <a:r>
                        <a:rPr lang="en-US" altLang="zh-CN" sz="1200" dirty="0"/>
                        <a:t>(95%CI</a:t>
                      </a:r>
                      <a:r>
                        <a:rPr lang="zh-CN" altLang="en-US" sz="1200" dirty="0"/>
                        <a:t> </a:t>
                      </a:r>
                      <a:r>
                        <a:rPr lang="en-US" altLang="zh-CN" sz="1200" dirty="0"/>
                        <a:t>0.37-0.57)</a:t>
                      </a:r>
                    </a:p>
                    <a:p>
                      <a:pPr algn="ctr">
                        <a:lnSpc>
                          <a:spcPct val="100000"/>
                        </a:lnSpc>
                      </a:pPr>
                      <a:r>
                        <a:rPr lang="en-US" altLang="zh-CN" sz="1200" dirty="0"/>
                        <a:t>p</a:t>
                      </a:r>
                      <a:r>
                        <a:rPr lang="zh-CN" altLang="en-US" sz="1200" dirty="0"/>
                        <a:t>＜</a:t>
                      </a:r>
                      <a:r>
                        <a:rPr lang="en-US" altLang="zh-CN" sz="1200" dirty="0"/>
                        <a:t>0.001</a:t>
                      </a:r>
                      <a:endParaRPr lang="zh-CN" altLang="en-US" sz="1200" dirty="0">
                        <a:latin typeface="微软雅黑" panose="020B0503020204020204" pitchFamily="34" charset="-122"/>
                        <a:ea typeface="微软雅黑" panose="020B0503020204020204" pitchFamily="34" charset="-122"/>
                      </a:endParaRPr>
                    </a:p>
                  </a:txBody>
                  <a:tcPr anchor="ctr"/>
                </a:tc>
                <a:tc>
                  <a:txBody>
                    <a:bodyPr/>
                    <a:lstStyle/>
                    <a:p>
                      <a:pPr algn="ctr">
                        <a:lnSpc>
                          <a:spcPct val="100000"/>
                        </a:lnSpc>
                      </a:pPr>
                      <a:r>
                        <a:rPr lang="en-US" altLang="zh-CN" sz="2000" b="1" dirty="0">
                          <a:solidFill>
                            <a:schemeClr val="accent2"/>
                          </a:solidFill>
                        </a:rPr>
                        <a:t>17.8</a:t>
                      </a:r>
                      <a:r>
                        <a:rPr lang="en-US" altLang="zh-CN" sz="1200" dirty="0"/>
                        <a:t> vs 9.8</a:t>
                      </a:r>
                      <a:r>
                        <a:rPr lang="zh-CN" altLang="en-US" sz="1200" dirty="0"/>
                        <a:t>个月</a:t>
                      </a:r>
                      <a:endParaRPr lang="en-US" altLang="zh-CN" sz="1200" dirty="0"/>
                    </a:p>
                    <a:p>
                      <a:pPr algn="ctr">
                        <a:lnSpc>
                          <a:spcPct val="100000"/>
                        </a:lnSpc>
                      </a:pPr>
                      <a:r>
                        <a:rPr lang="en-US" altLang="zh-CN" sz="1200" b="1" dirty="0">
                          <a:solidFill>
                            <a:schemeClr val="accent2"/>
                          </a:solidFill>
                        </a:rPr>
                        <a:t>HR 0.56 </a:t>
                      </a:r>
                      <a:r>
                        <a:rPr lang="en-US" altLang="zh-CN" sz="1200" dirty="0"/>
                        <a:t>(95%CI</a:t>
                      </a:r>
                      <a:r>
                        <a:rPr lang="zh-CN" altLang="en-US" sz="1200" dirty="0"/>
                        <a:t> </a:t>
                      </a:r>
                      <a:r>
                        <a:rPr lang="en-US" altLang="zh-CN" sz="1200" dirty="0"/>
                        <a:t>0.37-0.85)</a:t>
                      </a:r>
                    </a:p>
                    <a:p>
                      <a:pPr algn="ctr">
                        <a:lnSpc>
                          <a:spcPct val="100000"/>
                        </a:lnSpc>
                      </a:pPr>
                      <a:r>
                        <a:rPr lang="en-US" altLang="zh-CN" sz="1200" dirty="0"/>
                        <a:t>P=0.007</a:t>
                      </a:r>
                      <a:endParaRPr lang="zh-CN" altLang="en-US" sz="1200" dirty="0">
                        <a:latin typeface="微软雅黑" panose="020B0503020204020204" pitchFamily="34" charset="-122"/>
                        <a:ea typeface="微软雅黑" panose="020B0503020204020204" pitchFamily="34" charset="-122"/>
                      </a:endParaRPr>
                    </a:p>
                  </a:txBody>
                  <a:tcPr anchor="ctr"/>
                </a:tc>
                <a:tc>
                  <a:txBody>
                    <a:bodyPr/>
                    <a:lstStyle/>
                    <a:p>
                      <a:pPr algn="ctr">
                        <a:lnSpc>
                          <a:spcPct val="100000"/>
                        </a:lnSpc>
                      </a:pPr>
                      <a:r>
                        <a:rPr lang="en-US" altLang="zh-CN" sz="2000" b="1" dirty="0">
                          <a:solidFill>
                            <a:schemeClr val="accent2"/>
                          </a:solidFill>
                        </a:rPr>
                        <a:t>19.3</a:t>
                      </a:r>
                      <a:r>
                        <a:rPr lang="en-US" altLang="zh-CN" sz="2000" b="1" dirty="0">
                          <a:solidFill>
                            <a:srgbClr val="C00000"/>
                          </a:solidFill>
                        </a:rPr>
                        <a:t> </a:t>
                      </a:r>
                      <a:r>
                        <a:rPr lang="en-US" altLang="zh-CN" sz="1200" dirty="0"/>
                        <a:t>vs 9.9</a:t>
                      </a:r>
                      <a:r>
                        <a:rPr lang="zh-CN" altLang="en-US" sz="1200" dirty="0"/>
                        <a:t>个月</a:t>
                      </a:r>
                      <a:endParaRPr lang="en-US" altLang="zh-CN" sz="1200" dirty="0"/>
                    </a:p>
                    <a:p>
                      <a:pPr algn="ctr">
                        <a:lnSpc>
                          <a:spcPct val="100000"/>
                        </a:lnSpc>
                      </a:pPr>
                      <a:r>
                        <a:rPr lang="en-US" altLang="zh-CN" sz="1200" b="1" dirty="0">
                          <a:solidFill>
                            <a:schemeClr val="accent2"/>
                          </a:solidFill>
                        </a:rPr>
                        <a:t>HR 0.463 </a:t>
                      </a:r>
                      <a:r>
                        <a:rPr lang="en-US" altLang="zh-CN" sz="1200" dirty="0"/>
                        <a:t>(95%CI</a:t>
                      </a:r>
                      <a:r>
                        <a:rPr lang="zh-CN" altLang="en-US" sz="1200" dirty="0"/>
                        <a:t> </a:t>
                      </a:r>
                      <a:r>
                        <a:rPr lang="en-US" altLang="zh-CN" sz="1200" dirty="0"/>
                        <a:t>0.359-0.596)</a:t>
                      </a:r>
                    </a:p>
                    <a:p>
                      <a:pPr algn="ctr">
                        <a:lnSpc>
                          <a:spcPct val="100000"/>
                        </a:lnSpc>
                      </a:pPr>
                      <a:r>
                        <a:rPr lang="en-US" altLang="zh-CN" sz="1200" dirty="0"/>
                        <a:t>p</a:t>
                      </a:r>
                      <a:r>
                        <a:rPr lang="zh-CN" altLang="en-US" sz="1200" dirty="0"/>
                        <a:t>＜</a:t>
                      </a:r>
                      <a:r>
                        <a:rPr lang="en-US" altLang="zh-CN" sz="1200" dirty="0"/>
                        <a:t>0.0001</a:t>
                      </a:r>
                      <a:endParaRPr lang="zh-CN" altLang="en-US" sz="1200" dirty="0">
                        <a:latin typeface="微软雅黑" panose="020B0503020204020204" pitchFamily="34" charset="-122"/>
                        <a:ea typeface="微软雅黑" panose="020B0503020204020204" pitchFamily="34" charset="-122"/>
                      </a:endParaRPr>
                    </a:p>
                  </a:txBody>
                  <a:tcPr anchor="ctr"/>
                </a:tc>
                <a:extLst>
                  <a:ext uri="{0D108BD9-81ED-4DB2-BD59-A6C34878D82A}">
                    <a16:rowId xmlns:a16="http://schemas.microsoft.com/office/drawing/2014/main" val="4222422654"/>
                  </a:ext>
                </a:extLst>
              </a:tr>
            </a:tbl>
          </a:graphicData>
        </a:graphic>
      </p:graphicFrame>
      <p:graphicFrame>
        <p:nvGraphicFramePr>
          <p:cNvPr id="6" name="表格 5">
            <a:extLst>
              <a:ext uri="{FF2B5EF4-FFF2-40B4-BE49-F238E27FC236}">
                <a16:creationId xmlns:a16="http://schemas.microsoft.com/office/drawing/2014/main" id="{940B65F2-DA1F-4339-A64B-6FA1D5B614D1}"/>
              </a:ext>
            </a:extLst>
          </p:cNvPr>
          <p:cNvGraphicFramePr>
            <a:graphicFrameLocks noGrp="1"/>
          </p:cNvGraphicFramePr>
          <p:nvPr>
            <p:extLst>
              <p:ext uri="{D42A27DB-BD31-4B8C-83A1-F6EECF244321}">
                <p14:modId xmlns:p14="http://schemas.microsoft.com/office/powerpoint/2010/main" val="4062625938"/>
              </p:ext>
            </p:extLst>
          </p:nvPr>
        </p:nvGraphicFramePr>
        <p:xfrm>
          <a:off x="248645" y="3584239"/>
          <a:ext cx="11644987" cy="2571122"/>
        </p:xfrm>
        <a:graphic>
          <a:graphicData uri="http://schemas.openxmlformats.org/drawingml/2006/table">
            <a:tbl>
              <a:tblPr firstRow="1" bandRow="1">
                <a:tableStyleId>{5C22544A-7EE6-4342-B048-85BDC9FD1C3A}</a:tableStyleId>
              </a:tblPr>
              <a:tblGrid>
                <a:gridCol w="1889360">
                  <a:extLst>
                    <a:ext uri="{9D8B030D-6E8A-4147-A177-3AD203B41FA5}">
                      <a16:colId xmlns:a16="http://schemas.microsoft.com/office/drawing/2014/main" val="3654634403"/>
                    </a:ext>
                  </a:extLst>
                </a:gridCol>
                <a:gridCol w="2348056">
                  <a:extLst>
                    <a:ext uri="{9D8B030D-6E8A-4147-A177-3AD203B41FA5}">
                      <a16:colId xmlns:a16="http://schemas.microsoft.com/office/drawing/2014/main" val="3629618553"/>
                    </a:ext>
                  </a:extLst>
                </a:gridCol>
                <a:gridCol w="2348056">
                  <a:extLst>
                    <a:ext uri="{9D8B030D-6E8A-4147-A177-3AD203B41FA5}">
                      <a16:colId xmlns:a16="http://schemas.microsoft.com/office/drawing/2014/main" val="1198845029"/>
                    </a:ext>
                  </a:extLst>
                </a:gridCol>
                <a:gridCol w="2348056">
                  <a:extLst>
                    <a:ext uri="{9D8B030D-6E8A-4147-A177-3AD203B41FA5}">
                      <a16:colId xmlns:a16="http://schemas.microsoft.com/office/drawing/2014/main" val="86345426"/>
                    </a:ext>
                  </a:extLst>
                </a:gridCol>
                <a:gridCol w="2711459">
                  <a:extLst>
                    <a:ext uri="{9D8B030D-6E8A-4147-A177-3AD203B41FA5}">
                      <a16:colId xmlns:a16="http://schemas.microsoft.com/office/drawing/2014/main" val="2442527443"/>
                    </a:ext>
                  </a:extLst>
                </a:gridCol>
              </a:tblGrid>
              <a:tr h="333488">
                <a:tc gridSpan="5">
                  <a:txBody>
                    <a:bodyPr/>
                    <a:lstStyle/>
                    <a:p>
                      <a:pPr marL="0" algn="ctr" defTabSz="914400" rtl="0" eaLnBrk="1" latinLnBrk="0" hangingPunct="1">
                        <a:lnSpc>
                          <a:spcPct val="150000"/>
                        </a:lnSpc>
                      </a:pPr>
                      <a:r>
                        <a:rPr lang="zh-CN" altLang="en-US"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二线治疗：伏美替尼</a:t>
                      </a:r>
                      <a:r>
                        <a:rPr lang="en-US" altLang="zh-CN"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II</a:t>
                      </a:r>
                      <a:r>
                        <a:rPr lang="zh-CN" altLang="en-US"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期临床研究主要终点</a:t>
                      </a:r>
                      <a:r>
                        <a:rPr lang="en-US" altLang="zh-CN"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客观缓解率（</a:t>
                      </a:r>
                      <a:r>
                        <a:rPr lang="en-US" altLang="zh-CN"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ORR</a:t>
                      </a:r>
                      <a:r>
                        <a:rPr lang="zh-CN" altLang="en-US"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）数值上优于同类药品</a:t>
                      </a:r>
                      <a:endParaRPr lang="en-US" altLang="zh-CN"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endParaRPr>
                    </a:p>
                    <a:p>
                      <a:pPr marL="0" algn="ctr" defTabSz="914400" rtl="0" eaLnBrk="1" latinLnBrk="0" hangingPunct="1">
                        <a:lnSpc>
                          <a:spcPct val="150000"/>
                        </a:lnSpc>
                      </a:pPr>
                      <a:r>
                        <a:rPr lang="zh-CN" altLang="en-US" sz="1800" b="1" kern="1200" dirty="0">
                          <a:solidFill>
                            <a:schemeClr val="lt1"/>
                          </a:solidFill>
                          <a:latin typeface="微软雅黑" panose="020B0503020204020204" pitchFamily="34" charset="-122"/>
                          <a:ea typeface="微软雅黑" panose="020B0503020204020204" pitchFamily="34" charset="-122"/>
                          <a:cs typeface="Times New Roman" panose="02020603050405020304" pitchFamily="18" charset="0"/>
                        </a:rPr>
                        <a:t>（非头对头数据）</a:t>
                      </a:r>
                    </a:p>
                  </a:txBody>
                  <a:tcPr anchor="ctr">
                    <a:solidFill>
                      <a:srgbClr val="12877C"/>
                    </a:solidFill>
                  </a:tcPr>
                </a:tc>
                <a:tc hMerge="1">
                  <a:txBody>
                    <a:bodyPr/>
                    <a:lstStyle/>
                    <a:p>
                      <a:endParaRPr lang="zh-CN" altLang="en-US" sz="1200" dirty="0"/>
                    </a:p>
                  </a:txBody>
                  <a:tcPr/>
                </a:tc>
                <a:tc hMerge="1">
                  <a:txBody>
                    <a:bodyPr/>
                    <a:lstStyle/>
                    <a:p>
                      <a:endParaRPr lang="zh-CN" altLang="en-US" sz="1200" dirty="0"/>
                    </a:p>
                  </a:txBody>
                  <a:tcPr/>
                </a:tc>
                <a:tc hMerge="1">
                  <a:txBody>
                    <a:bodyPr/>
                    <a:lstStyle/>
                    <a:p>
                      <a:endParaRPr lang="zh-CN" altLang="en-US"/>
                    </a:p>
                  </a:txBody>
                  <a:tcPr/>
                </a:tc>
                <a:tc hMerge="1">
                  <a:txBody>
                    <a:bodyPr/>
                    <a:lstStyle/>
                    <a:p>
                      <a:endParaRPr lang="zh-CN" altLang="en-US" sz="1200" dirty="0"/>
                    </a:p>
                  </a:txBody>
                  <a:tcPr/>
                </a:tc>
                <a:extLst>
                  <a:ext uri="{0D108BD9-81ED-4DB2-BD59-A6C34878D82A}">
                    <a16:rowId xmlns:a16="http://schemas.microsoft.com/office/drawing/2014/main" val="2984988379"/>
                  </a:ext>
                </a:extLst>
              </a:tr>
              <a:tr h="640058">
                <a:tc>
                  <a:txBody>
                    <a:bodyPr/>
                    <a:lstStyle/>
                    <a:p>
                      <a:pPr>
                        <a:lnSpc>
                          <a:spcPct val="100000"/>
                        </a:lnSpc>
                      </a:pPr>
                      <a:endParaRPr lang="zh-CN" altLang="en-US" sz="1800" dirty="0"/>
                    </a:p>
                  </a:txBody>
                  <a:tcPr anchor="ctr">
                    <a:solidFill>
                      <a:schemeClr val="accent6">
                        <a:lumMod val="40000"/>
                        <a:lumOff val="60000"/>
                      </a:schemeClr>
                    </a:solidFill>
                  </a:tcPr>
                </a:tc>
                <a:tc>
                  <a:txBody>
                    <a:bodyPr/>
                    <a:lstStyle/>
                    <a:p>
                      <a:pPr algn="ctr">
                        <a:lnSpc>
                          <a:spcPct val="100000"/>
                        </a:lnSpc>
                      </a:pPr>
                      <a:r>
                        <a:rPr lang="zh-CN" altLang="en-US" sz="1200" b="1" dirty="0">
                          <a:latin typeface="微软雅黑" panose="020B0503020204020204" pitchFamily="34" charset="-122"/>
                          <a:ea typeface="微软雅黑" panose="020B0503020204020204" pitchFamily="34" charset="-122"/>
                        </a:rPr>
                        <a:t>伏美替尼</a:t>
                      </a:r>
                      <a:endParaRPr lang="en-US" altLang="zh-CN" sz="1200" b="1" dirty="0">
                        <a:latin typeface="微软雅黑" panose="020B0503020204020204" pitchFamily="34" charset="-122"/>
                        <a:ea typeface="微软雅黑" panose="020B0503020204020204" pitchFamily="34" charset="-122"/>
                      </a:endParaRPr>
                    </a:p>
                    <a:p>
                      <a:pPr algn="ctr">
                        <a:lnSpc>
                          <a:spcPct val="100000"/>
                        </a:lnSpc>
                      </a:pPr>
                      <a:r>
                        <a:rPr lang="zh-CN" altLang="en-US" sz="1200" b="0" dirty="0">
                          <a:latin typeface="微软雅黑" panose="020B0503020204020204" pitchFamily="34" charset="-122"/>
                          <a:ea typeface="微软雅黑" panose="020B0503020204020204" pitchFamily="34" charset="-122"/>
                        </a:rPr>
                        <a:t>注册临床研究</a:t>
                      </a:r>
                      <a:endParaRPr lang="en-US" altLang="zh-CN" sz="1200" b="0" dirty="0">
                        <a:latin typeface="微软雅黑" panose="020B0503020204020204" pitchFamily="34" charset="-122"/>
                        <a:ea typeface="微软雅黑" panose="020B0503020204020204" pitchFamily="34" charset="-122"/>
                      </a:endParaRPr>
                    </a:p>
                  </a:txBody>
                  <a:tcPr anchor="ctr">
                    <a:solidFill>
                      <a:schemeClr val="accent6">
                        <a:lumMod val="40000"/>
                        <a:lumOff val="60000"/>
                      </a:schemeClr>
                    </a:solidFill>
                  </a:tcPr>
                </a:tc>
                <a:tc>
                  <a:txBody>
                    <a:bodyPr/>
                    <a:lstStyle/>
                    <a:p>
                      <a:pPr algn="ctr">
                        <a:lnSpc>
                          <a:spcPct val="100000"/>
                        </a:lnSpc>
                      </a:pPr>
                      <a:r>
                        <a:rPr lang="zh-CN" altLang="en-US" sz="1200" b="1" dirty="0">
                          <a:latin typeface="微软雅黑" panose="020B0503020204020204" pitchFamily="34" charset="-122"/>
                          <a:ea typeface="微软雅黑" panose="020B0503020204020204" pitchFamily="34" charset="-122"/>
                        </a:rPr>
                        <a:t>奥希替尼</a:t>
                      </a:r>
                      <a:endParaRPr lang="en-US" altLang="zh-CN" sz="1200" b="1" dirty="0">
                        <a:latin typeface="微软雅黑" panose="020B0503020204020204" pitchFamily="34" charset="-122"/>
                        <a:ea typeface="微软雅黑" panose="020B0503020204020204" pitchFamily="34" charset="-122"/>
                      </a:endParaRPr>
                    </a:p>
                    <a:p>
                      <a:pPr algn="ctr">
                        <a:lnSpc>
                          <a:spcPct val="100000"/>
                        </a:lnSpc>
                      </a:pPr>
                      <a:r>
                        <a:rPr lang="zh-CN" altLang="en-US" sz="1200" b="0" dirty="0">
                          <a:latin typeface="微软雅黑" panose="020B0503020204020204" pitchFamily="34" charset="-122"/>
                          <a:ea typeface="微软雅黑" panose="020B0503020204020204" pitchFamily="34" charset="-122"/>
                        </a:rPr>
                        <a:t>全球研究</a:t>
                      </a:r>
                      <a:endParaRPr lang="en-US" altLang="zh-CN" sz="1200" b="0" dirty="0">
                        <a:latin typeface="微软雅黑" panose="020B0503020204020204" pitchFamily="34" charset="-122"/>
                        <a:ea typeface="微软雅黑" panose="020B0503020204020204" pitchFamily="34" charset="-122"/>
                      </a:endParaRPr>
                    </a:p>
                  </a:txBody>
                  <a:tcPr anchor="ctr">
                    <a:solidFill>
                      <a:schemeClr val="accent6">
                        <a:lumMod val="40000"/>
                        <a:lumOff val="60000"/>
                      </a:schemeClr>
                    </a:solidFill>
                  </a:tcPr>
                </a:tc>
                <a:tc>
                  <a:txBody>
                    <a:bodyPr/>
                    <a:lstStyle/>
                    <a:p>
                      <a:pPr algn="ctr">
                        <a:lnSpc>
                          <a:spcPct val="100000"/>
                        </a:lnSpc>
                      </a:pPr>
                      <a:r>
                        <a:rPr lang="zh-CN" altLang="en-US" sz="1200" b="1" dirty="0">
                          <a:latin typeface="微软雅黑" panose="020B0503020204020204" pitchFamily="34" charset="-122"/>
                          <a:ea typeface="微软雅黑" panose="020B0503020204020204" pitchFamily="34" charset="-122"/>
                        </a:rPr>
                        <a:t>奥希替尼</a:t>
                      </a:r>
                      <a:endParaRPr lang="en-US" altLang="zh-CN" sz="1200" b="1" dirty="0">
                        <a:latin typeface="微软雅黑" panose="020B0503020204020204" pitchFamily="34" charset="-122"/>
                        <a:ea typeface="微软雅黑" panose="020B0503020204020204" pitchFamily="34" charset="-122"/>
                      </a:endParaRPr>
                    </a:p>
                    <a:p>
                      <a:pPr algn="ctr">
                        <a:lnSpc>
                          <a:spcPct val="100000"/>
                        </a:lnSpc>
                      </a:pPr>
                      <a:r>
                        <a:rPr lang="zh-CN" altLang="en-US" sz="1200" b="0" dirty="0">
                          <a:latin typeface="微软雅黑" panose="020B0503020204020204" pitchFamily="34" charset="-122"/>
                          <a:ea typeface="微软雅黑" panose="020B0503020204020204" pitchFamily="34" charset="-122"/>
                        </a:rPr>
                        <a:t>中国注册临床研究</a:t>
                      </a:r>
                      <a:endParaRPr lang="en-US" altLang="zh-CN" sz="1200" b="0" dirty="0">
                        <a:latin typeface="微软雅黑" panose="020B0503020204020204" pitchFamily="34" charset="-122"/>
                        <a:ea typeface="微软雅黑" panose="020B0503020204020204" pitchFamily="34" charset="-122"/>
                      </a:endParaRPr>
                    </a:p>
                  </a:txBody>
                  <a:tcPr anchor="ctr">
                    <a:solidFill>
                      <a:schemeClr val="accent6">
                        <a:lumMod val="40000"/>
                        <a:lumOff val="60000"/>
                      </a:schemeClr>
                    </a:solidFill>
                  </a:tcPr>
                </a:tc>
                <a:tc>
                  <a:txBody>
                    <a:bodyPr/>
                    <a:lstStyle/>
                    <a:p>
                      <a:pPr algn="ctr">
                        <a:lnSpc>
                          <a:spcPct val="100000"/>
                        </a:lnSpc>
                      </a:pPr>
                      <a:r>
                        <a:rPr lang="zh-CN" altLang="en-US" sz="1200" b="1" dirty="0">
                          <a:latin typeface="微软雅黑" panose="020B0503020204020204" pitchFamily="34" charset="-122"/>
                          <a:ea typeface="微软雅黑" panose="020B0503020204020204" pitchFamily="34" charset="-122"/>
                        </a:rPr>
                        <a:t>阿美替尼</a:t>
                      </a:r>
                      <a:endParaRPr lang="en-US" altLang="zh-CN" sz="1200" b="1" dirty="0">
                        <a:latin typeface="微软雅黑" panose="020B0503020204020204" pitchFamily="34" charset="-122"/>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200" b="0" dirty="0">
                          <a:latin typeface="微软雅黑" panose="020B0503020204020204" pitchFamily="34" charset="-122"/>
                          <a:ea typeface="微软雅黑" panose="020B0503020204020204" pitchFamily="34" charset="-122"/>
                        </a:rPr>
                        <a:t>注册临床研究</a:t>
                      </a:r>
                      <a:endParaRPr lang="en-US" altLang="zh-CN" sz="1200" b="0" dirty="0">
                        <a:latin typeface="微软雅黑" panose="020B0503020204020204" pitchFamily="34" charset="-122"/>
                        <a:ea typeface="微软雅黑" panose="020B0503020204020204" pitchFamily="34" charset="-122"/>
                      </a:endParaRPr>
                    </a:p>
                  </a:txBody>
                  <a:tcPr anchor="ctr">
                    <a:solidFill>
                      <a:schemeClr val="accent6">
                        <a:lumMod val="40000"/>
                        <a:lumOff val="60000"/>
                      </a:schemeClr>
                    </a:solidFill>
                  </a:tcPr>
                </a:tc>
                <a:extLst>
                  <a:ext uri="{0D108BD9-81ED-4DB2-BD59-A6C34878D82A}">
                    <a16:rowId xmlns:a16="http://schemas.microsoft.com/office/drawing/2014/main" val="3845976350"/>
                  </a:ext>
                </a:extLst>
              </a:tr>
              <a:tr h="1065114">
                <a:tc>
                  <a:txBody>
                    <a:bodyPr/>
                    <a:lstStyle/>
                    <a:p>
                      <a:pPr algn="ctr">
                        <a:lnSpc>
                          <a:spcPct val="100000"/>
                        </a:lnSpc>
                      </a:pPr>
                      <a:r>
                        <a:rPr lang="zh-CN" altLang="en-US" sz="1200" b="1" dirty="0">
                          <a:latin typeface="微软雅黑" panose="020B0503020204020204" pitchFamily="34" charset="-122"/>
                          <a:ea typeface="微软雅黑" panose="020B0503020204020204" pitchFamily="34" charset="-122"/>
                        </a:rPr>
                        <a:t>二线治疗主要终点</a:t>
                      </a:r>
                      <a:r>
                        <a:rPr lang="en-US" altLang="zh-CN" sz="1200" b="1" dirty="0">
                          <a:latin typeface="微软雅黑" panose="020B0503020204020204" pitchFamily="34" charset="-122"/>
                          <a:ea typeface="微软雅黑" panose="020B0503020204020204" pitchFamily="34" charset="-122"/>
                        </a:rPr>
                        <a:t>ORR</a:t>
                      </a:r>
                      <a:r>
                        <a:rPr lang="zh-CN" altLang="en-US" sz="1200" b="1" dirty="0">
                          <a:latin typeface="微软雅黑" panose="020B0503020204020204" pitchFamily="34" charset="-122"/>
                          <a:ea typeface="微软雅黑" panose="020B0503020204020204" pitchFamily="34" charset="-122"/>
                        </a:rPr>
                        <a:t>结果</a:t>
                      </a:r>
                      <a:endParaRPr lang="en-US" altLang="zh-CN" sz="1200" b="1" dirty="0">
                        <a:latin typeface="微软雅黑" panose="020B0503020204020204" pitchFamily="34" charset="-122"/>
                        <a:ea typeface="微软雅黑" panose="020B0503020204020204" pitchFamily="34" charset="-122"/>
                      </a:endParaRPr>
                    </a:p>
                    <a:p>
                      <a:pPr algn="ctr">
                        <a:lnSpc>
                          <a:spcPct val="100000"/>
                        </a:lnSpc>
                      </a:pPr>
                      <a:r>
                        <a:rPr lang="zh-CN" altLang="en-US" sz="1000" b="0" dirty="0">
                          <a:latin typeface="微软雅黑" panose="020B0503020204020204" pitchFamily="34" charset="-122"/>
                          <a:ea typeface="微软雅黑" panose="020B0503020204020204" pitchFamily="34" charset="-122"/>
                        </a:rPr>
                        <a:t>（均为单臂研究，无对照组）</a:t>
                      </a:r>
                    </a:p>
                  </a:txBody>
                  <a:tcPr anchor="ctr">
                    <a:solidFill>
                      <a:schemeClr val="accent6">
                        <a:lumMod val="40000"/>
                        <a:lumOff val="60000"/>
                      </a:schemeClr>
                    </a:solidFill>
                  </a:tcPr>
                </a:tc>
                <a:tc>
                  <a:txBody>
                    <a:bodyPr/>
                    <a:lstStyle/>
                    <a:p>
                      <a:pPr algn="ctr">
                        <a:lnSpc>
                          <a:spcPct val="100000"/>
                        </a:lnSpc>
                      </a:pPr>
                      <a:r>
                        <a:rPr lang="en-US" altLang="zh-CN" sz="1200" dirty="0">
                          <a:latin typeface="微软雅黑" panose="020B0503020204020204" pitchFamily="34" charset="-122"/>
                          <a:ea typeface="微软雅黑" panose="020B0503020204020204" pitchFamily="34" charset="-122"/>
                        </a:rPr>
                        <a:t>ORR </a:t>
                      </a:r>
                      <a:r>
                        <a:rPr lang="en-US" altLang="zh-CN" sz="2000" b="1" dirty="0">
                          <a:solidFill>
                            <a:schemeClr val="accent2"/>
                          </a:solidFill>
                          <a:latin typeface="微软雅黑" panose="020B0503020204020204" pitchFamily="34" charset="-122"/>
                          <a:ea typeface="微软雅黑" panose="020B0503020204020204" pitchFamily="34" charset="-122"/>
                        </a:rPr>
                        <a:t>74%</a:t>
                      </a:r>
                      <a:endParaRPr lang="en-US" altLang="zh-CN" sz="1200" b="1" dirty="0">
                        <a:solidFill>
                          <a:schemeClr val="accent2"/>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tc>
                  <a:txBody>
                    <a:bodyPr/>
                    <a:lstStyle/>
                    <a:p>
                      <a:pPr algn="ctr">
                        <a:lnSpc>
                          <a:spcPct val="100000"/>
                        </a:lnSpc>
                      </a:pPr>
                      <a:r>
                        <a:rPr lang="en-US" altLang="zh-CN" sz="1200" dirty="0">
                          <a:latin typeface="微软雅黑" panose="020B0503020204020204" pitchFamily="34" charset="-122"/>
                          <a:ea typeface="微软雅黑" panose="020B0503020204020204" pitchFamily="34" charset="-122"/>
                        </a:rPr>
                        <a:t>ORR </a:t>
                      </a:r>
                      <a:r>
                        <a:rPr lang="en-US" altLang="zh-CN" sz="2000" b="1" dirty="0">
                          <a:solidFill>
                            <a:schemeClr val="accent2"/>
                          </a:solidFill>
                          <a:latin typeface="微软雅黑" panose="020B0503020204020204" pitchFamily="34" charset="-122"/>
                          <a:ea typeface="微软雅黑" panose="020B0503020204020204" pitchFamily="34" charset="-122"/>
                        </a:rPr>
                        <a:t>71%</a:t>
                      </a:r>
                    </a:p>
                  </a:txBody>
                  <a:tcPr anchor="ctr">
                    <a:solidFill>
                      <a:schemeClr val="bg1">
                        <a:lumMod val="95000"/>
                      </a:schemeClr>
                    </a:solidFill>
                  </a:tcPr>
                </a:tc>
                <a:tc>
                  <a:txBody>
                    <a:bodyPr/>
                    <a:lstStyle/>
                    <a:p>
                      <a:pPr algn="ctr">
                        <a:lnSpc>
                          <a:spcPct val="100000"/>
                        </a:lnSpc>
                      </a:pPr>
                      <a:r>
                        <a:rPr lang="en-US" altLang="zh-CN" sz="1200" dirty="0">
                          <a:latin typeface="微软雅黑" panose="020B0503020204020204" pitchFamily="34" charset="-122"/>
                          <a:ea typeface="微软雅黑" panose="020B0503020204020204" pitchFamily="34" charset="-122"/>
                        </a:rPr>
                        <a:t>ORR </a:t>
                      </a:r>
                      <a:r>
                        <a:rPr lang="en-US" altLang="zh-CN" sz="2000" b="1" dirty="0">
                          <a:solidFill>
                            <a:schemeClr val="accent2"/>
                          </a:solidFill>
                          <a:latin typeface="微软雅黑" panose="020B0503020204020204" pitchFamily="34" charset="-122"/>
                          <a:ea typeface="微软雅黑" panose="020B0503020204020204" pitchFamily="34" charset="-122"/>
                        </a:rPr>
                        <a:t>63%</a:t>
                      </a:r>
                    </a:p>
                  </a:txBody>
                  <a:tcPr anchor="ctr">
                    <a:solidFill>
                      <a:schemeClr val="bg1">
                        <a:lumMod val="95000"/>
                      </a:schemeClr>
                    </a:solidFill>
                  </a:tcPr>
                </a:tc>
                <a:tc>
                  <a:txBody>
                    <a:bodyPr/>
                    <a:lstStyle/>
                    <a:p>
                      <a:pPr algn="ctr">
                        <a:lnSpc>
                          <a:spcPct val="100000"/>
                        </a:lnSpc>
                      </a:pPr>
                      <a:r>
                        <a:rPr lang="en-US" altLang="zh-CN" sz="1200" dirty="0">
                          <a:latin typeface="微软雅黑" panose="020B0503020204020204" pitchFamily="34" charset="-122"/>
                          <a:ea typeface="微软雅黑" panose="020B0503020204020204" pitchFamily="34" charset="-122"/>
                        </a:rPr>
                        <a:t>ORR </a:t>
                      </a:r>
                      <a:r>
                        <a:rPr lang="en-US" altLang="zh-CN" sz="2000" b="1" dirty="0">
                          <a:solidFill>
                            <a:schemeClr val="accent2"/>
                          </a:solidFill>
                          <a:latin typeface="微软雅黑" panose="020B0503020204020204" pitchFamily="34" charset="-122"/>
                          <a:ea typeface="微软雅黑" panose="020B0503020204020204" pitchFamily="34" charset="-122"/>
                        </a:rPr>
                        <a:t>68.9%</a:t>
                      </a:r>
                      <a:endParaRPr lang="en-US" altLang="zh-CN" sz="1200" b="1" dirty="0">
                        <a:solidFill>
                          <a:schemeClr val="accent2"/>
                        </a:solidFill>
                        <a:latin typeface="微软雅黑" panose="020B0503020204020204" pitchFamily="34" charset="-122"/>
                        <a:ea typeface="微软雅黑" panose="020B0503020204020204" pitchFamily="34" charset="-122"/>
                      </a:endParaRPr>
                    </a:p>
                  </a:txBody>
                  <a:tcPr anchor="ctr">
                    <a:solidFill>
                      <a:schemeClr val="bg1">
                        <a:lumMod val="95000"/>
                      </a:schemeClr>
                    </a:solidFill>
                  </a:tcPr>
                </a:tc>
                <a:extLst>
                  <a:ext uri="{0D108BD9-81ED-4DB2-BD59-A6C34878D82A}">
                    <a16:rowId xmlns:a16="http://schemas.microsoft.com/office/drawing/2014/main" val="804541461"/>
                  </a:ext>
                </a:extLst>
              </a:tr>
            </a:tbl>
          </a:graphicData>
        </a:graphic>
      </p:graphicFrame>
      <p:sp>
        <p:nvSpPr>
          <p:cNvPr id="4" name="灯片编号占位符 3">
            <a:extLst>
              <a:ext uri="{FF2B5EF4-FFF2-40B4-BE49-F238E27FC236}">
                <a16:creationId xmlns:a16="http://schemas.microsoft.com/office/drawing/2014/main" id="{09ECD640-94C0-48D1-A33E-FAB13AF62B9F}"/>
              </a:ext>
            </a:extLst>
          </p:cNvPr>
          <p:cNvSpPr>
            <a:spLocks noGrp="1"/>
          </p:cNvSpPr>
          <p:nvPr>
            <p:ph type="sldNum" sz="quarter" idx="12"/>
          </p:nvPr>
        </p:nvSpPr>
        <p:spPr/>
        <p:txBody>
          <a:bodyPr/>
          <a:lstStyle/>
          <a:p>
            <a:fld id="{E4960178-2571-4243-80A7-D22EBCD2E036}" type="slidenum">
              <a:rPr kumimoji="1" lang="zh-CN" altLang="en-US" smtClean="0"/>
              <a:t>7</a:t>
            </a:fld>
            <a:endParaRPr kumimoji="1" lang="zh-CN" altLang="en-US"/>
          </a:p>
        </p:txBody>
      </p:sp>
    </p:spTree>
    <p:extLst>
      <p:ext uri="{BB962C8B-B14F-4D97-AF65-F5344CB8AC3E}">
        <p14:creationId xmlns:p14="http://schemas.microsoft.com/office/powerpoint/2010/main" val="1206888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a:extLst>
              <a:ext uri="{FF2B5EF4-FFF2-40B4-BE49-F238E27FC236}">
                <a16:creationId xmlns:a16="http://schemas.microsoft.com/office/drawing/2014/main" id="{734112F7-692A-A699-A0EB-4B3C4B05AD76}"/>
              </a:ext>
            </a:extLst>
          </p:cNvPr>
          <p:cNvSpPr/>
          <p:nvPr/>
        </p:nvSpPr>
        <p:spPr>
          <a:xfrm>
            <a:off x="430304" y="1415315"/>
            <a:ext cx="5507915" cy="290457"/>
          </a:xfrm>
          <a:prstGeom prst="rect">
            <a:avLst/>
          </a:prstGeom>
          <a:solidFill>
            <a:srgbClr val="1287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latin typeface="微软雅黑" panose="020B0503020204020204" pitchFamily="34" charset="-122"/>
                <a:ea typeface="微软雅黑" panose="020B0503020204020204" pitchFamily="34" charset="-122"/>
              </a:rPr>
              <a:t>临床指南</a:t>
            </a:r>
            <a:r>
              <a:rPr lang="en-US" altLang="zh-CN" sz="1600" b="1" dirty="0">
                <a:latin typeface="微软雅黑" panose="020B0503020204020204" pitchFamily="34" charset="-122"/>
                <a:ea typeface="微软雅黑" panose="020B0503020204020204" pitchFamily="34" charset="-122"/>
              </a:rPr>
              <a:t>/</a:t>
            </a:r>
            <a:r>
              <a:rPr lang="zh-CN" altLang="en-US" sz="1600" b="1" dirty="0">
                <a:latin typeface="微软雅黑" panose="020B0503020204020204" pitchFamily="34" charset="-122"/>
                <a:ea typeface="微软雅黑" panose="020B0503020204020204" pitchFamily="34" charset="-122"/>
              </a:rPr>
              <a:t>诊疗规范推荐情况</a:t>
            </a:r>
            <a:endParaRPr lang="zh-CN" altLang="en-US" sz="1600" b="1" dirty="0">
              <a:solidFill>
                <a:srgbClr val="FFFF00"/>
              </a:solidFill>
              <a:latin typeface="微软雅黑" panose="020B0503020204020204" pitchFamily="34" charset="-122"/>
              <a:ea typeface="微软雅黑" panose="020B0503020204020204" pitchFamily="34" charset="-122"/>
            </a:endParaRPr>
          </a:p>
        </p:txBody>
      </p:sp>
      <p:sp>
        <p:nvSpPr>
          <p:cNvPr id="14" name="矩形 13">
            <a:extLst>
              <a:ext uri="{FF2B5EF4-FFF2-40B4-BE49-F238E27FC236}">
                <a16:creationId xmlns:a16="http://schemas.microsoft.com/office/drawing/2014/main" id="{51D6A367-4CFC-D85B-8863-2946451DF10F}"/>
              </a:ext>
            </a:extLst>
          </p:cNvPr>
          <p:cNvSpPr/>
          <p:nvPr/>
        </p:nvSpPr>
        <p:spPr>
          <a:xfrm>
            <a:off x="430304" y="1705771"/>
            <a:ext cx="5507915" cy="39856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•《CSCO</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非小细胞肺癌诊疗指南（</a:t>
            </a: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2022</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年版）</a:t>
            </a: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 I</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级推荐 </a:t>
            </a:r>
            <a:endPar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中华医学会肿瘤学分会肺癌临床诊疗指南（</a:t>
            </a: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2022</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版）</a:t>
            </a: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类推荐</a:t>
            </a:r>
            <a:endPar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新型抗肿瘤药物临床应用指导原则（</a:t>
            </a: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2021</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年版）</a:t>
            </a: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收录</a:t>
            </a:r>
            <a:endPar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原发性肺癌诊疗指南（</a:t>
            </a: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2022</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年版）</a:t>
            </a: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推荐</a:t>
            </a:r>
            <a:endPar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•《Ⅳ</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期原发性肺癌中国治疗指南</a:t>
            </a: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(2021</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年版</a:t>
            </a: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推荐</a:t>
            </a:r>
            <a:endPar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肺癌脑转移中国治疗指南（</a:t>
            </a: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2021</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年版）</a:t>
            </a:r>
            <a:r>
              <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推荐</a:t>
            </a:r>
            <a:endParaRPr lang="en-US" altLang="zh-CN" sz="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z="12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   </a:t>
            </a:r>
          </a:p>
          <a:p>
            <a:pPr>
              <a:lnSpc>
                <a:spcPct val="150000"/>
              </a:lnSpc>
            </a:pPr>
            <a:r>
              <a:rPr lang="en-US" altLang="zh-CN" sz="12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zh-CN" sz="1200" b="1"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以上指南更新</a:t>
            </a:r>
            <a:r>
              <a:rPr lang="zh-CN" altLang="en-US" sz="1200" b="1"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之</a:t>
            </a:r>
            <a:r>
              <a:rPr lang="zh-CN" altLang="zh-CN" sz="1200" b="1"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时，伏美替尼一线数据尚未公开发表，一线适应症正在审批进程中，因此该适应症相关数据及推荐未在指南中显现</a:t>
            </a:r>
          </a:p>
          <a:p>
            <a:pPr>
              <a:lnSpc>
                <a:spcPct val="150000"/>
              </a:lnSpc>
            </a:pPr>
            <a:endParaRPr lang="zh-CN"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5" name="矩形 14">
            <a:extLst>
              <a:ext uri="{FF2B5EF4-FFF2-40B4-BE49-F238E27FC236}">
                <a16:creationId xmlns:a16="http://schemas.microsoft.com/office/drawing/2014/main" id="{95F66A5D-412F-1911-2605-AC30820FF46B}"/>
              </a:ext>
            </a:extLst>
          </p:cNvPr>
          <p:cNvSpPr/>
          <p:nvPr/>
        </p:nvSpPr>
        <p:spPr>
          <a:xfrm>
            <a:off x="6096002" y="1406127"/>
            <a:ext cx="5273235" cy="290457"/>
          </a:xfrm>
          <a:prstGeom prst="rect">
            <a:avLst/>
          </a:prstGeom>
          <a:solidFill>
            <a:srgbClr val="1287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latin typeface="微软雅黑" panose="020B0503020204020204" pitchFamily="34" charset="-122"/>
                <a:ea typeface="微软雅黑" panose="020B0503020204020204" pitchFamily="34" charset="-122"/>
              </a:rPr>
              <a:t>《</a:t>
            </a:r>
            <a:r>
              <a:rPr lang="zh-CN" altLang="en-US" sz="1600" b="1" dirty="0">
                <a:latin typeface="微软雅黑" panose="020B0503020204020204" pitchFamily="34" charset="-122"/>
                <a:ea typeface="微软雅黑" panose="020B0503020204020204" pitchFamily="34" charset="-122"/>
              </a:rPr>
              <a:t>技术评审报告中</a:t>
            </a:r>
            <a:r>
              <a:rPr lang="en-US" altLang="zh-CN" sz="1600" b="1" dirty="0">
                <a:latin typeface="微软雅黑" panose="020B0503020204020204" pitchFamily="34" charset="-122"/>
                <a:ea typeface="微软雅黑" panose="020B0503020204020204" pitchFamily="34" charset="-122"/>
              </a:rPr>
              <a:t>》</a:t>
            </a:r>
            <a:r>
              <a:rPr lang="zh-CN" altLang="en-US" sz="1600" b="1" dirty="0">
                <a:latin typeface="微软雅黑" panose="020B0503020204020204" pitchFamily="34" charset="-122"/>
                <a:ea typeface="微软雅黑" panose="020B0503020204020204" pitchFamily="34" charset="-122"/>
              </a:rPr>
              <a:t>关于本药品有效性的描述</a:t>
            </a:r>
            <a:endParaRPr lang="zh-CN" altLang="en-US" sz="1600" b="1" dirty="0">
              <a:solidFill>
                <a:srgbClr val="FFFF00"/>
              </a:solidFill>
              <a:latin typeface="微软雅黑" panose="020B0503020204020204" pitchFamily="34" charset="-122"/>
              <a:ea typeface="微软雅黑" panose="020B0503020204020204" pitchFamily="34" charset="-122"/>
            </a:endParaRPr>
          </a:p>
        </p:txBody>
      </p:sp>
      <p:sp>
        <p:nvSpPr>
          <p:cNvPr id="16" name="矩形 15">
            <a:extLst>
              <a:ext uri="{FF2B5EF4-FFF2-40B4-BE49-F238E27FC236}">
                <a16:creationId xmlns:a16="http://schemas.microsoft.com/office/drawing/2014/main" id="{9B805802-4D0C-4F38-F491-D625A4931752}"/>
              </a:ext>
            </a:extLst>
          </p:cNvPr>
          <p:cNvSpPr/>
          <p:nvPr/>
        </p:nvSpPr>
        <p:spPr>
          <a:xfrm>
            <a:off x="6096000" y="1696582"/>
            <a:ext cx="5273235" cy="399483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•II</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期剂量延展试验纳入</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220</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例</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EGFR T790M</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突变阳性非小细胞肺癌患者，接受伏美替尼</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80mgQd</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治疗，主要研究终点客观缓解率（</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ORR</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）达</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74.1%</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，次要终点疾病控制率（</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DCR</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93.6%</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，中位无进展生存期（</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PFS</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9.6</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个月，中位总生存期（</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OS</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）尚未达到。在中枢神经系统（</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CNS</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）转移患者中，</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CNS ORR 65.5%</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CNS DCR 100%</a:t>
            </a:r>
          </a:p>
          <a:p>
            <a:pPr>
              <a:lnSpc>
                <a:spcPct val="150000"/>
              </a:lnSpc>
            </a:pPr>
            <a:endParaRPr lang="en-US" altLang="zh-CN" sz="1200" kern="1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•I</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期剂量探索阶段纳入</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116</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例</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EGFR T790M</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突变非小细胞肺癌患者，接受本品</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40mg~240mgQd</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治疗，</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80mgQd</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组客观缓解率（</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ORR</a:t>
            </a:r>
            <a:r>
              <a:rPr lang="zh-CN" altLang="en-US"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）达</a:t>
            </a:r>
            <a:r>
              <a:rPr lang="en-US"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77.88%</a:t>
            </a:r>
            <a:endParaRPr lang="zh-CN" altLang="zh-CN" sz="12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7" name="文本框 16">
            <a:extLst>
              <a:ext uri="{FF2B5EF4-FFF2-40B4-BE49-F238E27FC236}">
                <a16:creationId xmlns:a16="http://schemas.microsoft.com/office/drawing/2014/main" id="{3FF4ED3B-3E9D-7397-E016-1EFD97077F65}"/>
              </a:ext>
            </a:extLst>
          </p:cNvPr>
          <p:cNvSpPr txBox="1"/>
          <p:nvPr/>
        </p:nvSpPr>
        <p:spPr>
          <a:xfrm>
            <a:off x="0" y="6518413"/>
            <a:ext cx="12005534" cy="215444"/>
          </a:xfrm>
          <a:prstGeom prst="rect">
            <a:avLst/>
          </a:prstGeom>
          <a:noFill/>
        </p:spPr>
        <p:txBody>
          <a:bodyPr wrap="square" rtlCol="0">
            <a:spAutoFit/>
          </a:bodyPr>
          <a:lstStyle/>
          <a:p>
            <a:r>
              <a:rPr lang="zh-CN" altLang="en-US" sz="800" dirty="0"/>
              <a:t>参考信息：</a:t>
            </a:r>
            <a:r>
              <a:rPr lang="en-US" altLang="zh-CN" sz="800" dirty="0"/>
              <a:t>2021 CSCO</a:t>
            </a:r>
            <a:r>
              <a:rPr lang="zh-CN" altLang="en-US" sz="800" dirty="0"/>
              <a:t>非小细胞肺癌指南       石远凯</a:t>
            </a:r>
            <a:r>
              <a:rPr lang="en-US" altLang="zh-CN" sz="800" dirty="0"/>
              <a:t>, </a:t>
            </a:r>
            <a:r>
              <a:rPr lang="zh-CN" altLang="en-US" sz="800" dirty="0"/>
              <a:t>等</a:t>
            </a:r>
            <a:r>
              <a:rPr lang="en-US" altLang="zh-CN" sz="800" dirty="0"/>
              <a:t>. </a:t>
            </a:r>
            <a:r>
              <a:rPr lang="zh-CN" altLang="en-US" sz="800" dirty="0"/>
              <a:t>肺癌脑转移中国治疗指南（</a:t>
            </a:r>
            <a:r>
              <a:rPr lang="en-US" altLang="zh-CN" sz="800" dirty="0"/>
              <a:t>2021</a:t>
            </a:r>
            <a:r>
              <a:rPr lang="zh-CN" altLang="en-US" sz="800" dirty="0"/>
              <a:t>年版）        石远凯</a:t>
            </a:r>
            <a:r>
              <a:rPr lang="en-US" altLang="zh-CN" sz="800" dirty="0"/>
              <a:t>, </a:t>
            </a:r>
            <a:r>
              <a:rPr lang="zh-CN" altLang="en-US" sz="800" dirty="0"/>
              <a:t>等</a:t>
            </a:r>
            <a:r>
              <a:rPr lang="en-US" altLang="zh-CN" sz="800" dirty="0"/>
              <a:t>. Ⅳ</a:t>
            </a:r>
            <a:r>
              <a:rPr lang="zh-CN" altLang="en-US" sz="800" dirty="0"/>
              <a:t>期原发性肺癌中国治疗指南</a:t>
            </a:r>
            <a:r>
              <a:rPr lang="en-US" altLang="zh-CN" sz="800" dirty="0"/>
              <a:t>(2021</a:t>
            </a:r>
            <a:r>
              <a:rPr lang="zh-CN" altLang="en-US" sz="800" dirty="0"/>
              <a:t>年版</a:t>
            </a:r>
            <a:r>
              <a:rPr lang="en-US" altLang="zh-CN" sz="800" dirty="0"/>
              <a:t>)        </a:t>
            </a:r>
            <a:r>
              <a:rPr lang="zh-CN" altLang="en-US" sz="800" dirty="0"/>
              <a:t>韩宝惠</a:t>
            </a:r>
            <a:r>
              <a:rPr lang="en-US" altLang="zh-CN" sz="800" dirty="0"/>
              <a:t>.</a:t>
            </a:r>
            <a:r>
              <a:rPr lang="zh-CN" altLang="en-US" sz="800" dirty="0"/>
              <a:t>等</a:t>
            </a:r>
            <a:r>
              <a:rPr lang="en-US" altLang="zh-CN" sz="800" dirty="0"/>
              <a:t>.</a:t>
            </a:r>
            <a:r>
              <a:rPr lang="zh-CN" altLang="en-US" sz="800" dirty="0"/>
              <a:t>中华医学会肿瘤学分会肺癌临床诊疗指南（</a:t>
            </a:r>
            <a:r>
              <a:rPr lang="en-US" altLang="zh-CN" sz="800" dirty="0"/>
              <a:t>2021</a:t>
            </a:r>
            <a:r>
              <a:rPr lang="zh-CN" altLang="en-US" sz="800" dirty="0"/>
              <a:t>版）</a:t>
            </a:r>
          </a:p>
        </p:txBody>
      </p:sp>
      <p:sp>
        <p:nvSpPr>
          <p:cNvPr id="10" name="标题 1">
            <a:extLst>
              <a:ext uri="{FF2B5EF4-FFF2-40B4-BE49-F238E27FC236}">
                <a16:creationId xmlns:a16="http://schemas.microsoft.com/office/drawing/2014/main" id="{AD86DDA1-2373-4F10-A743-49B7927F3A00}"/>
              </a:ext>
            </a:extLst>
          </p:cNvPr>
          <p:cNvSpPr>
            <a:spLocks noGrp="1"/>
          </p:cNvSpPr>
          <p:nvPr>
            <p:ph type="title"/>
          </p:nvPr>
        </p:nvSpPr>
        <p:spPr>
          <a:xfrm>
            <a:off x="298368" y="151369"/>
            <a:ext cx="11595265" cy="727405"/>
          </a:xfrm>
        </p:spPr>
        <p:txBody>
          <a:bodyPr>
            <a:normAutofit/>
          </a:bodyPr>
          <a:lstStyle/>
          <a:p>
            <a:r>
              <a:rPr lang="en-US" altLang="zh-CN" sz="2400" b="1" dirty="0">
                <a:latin typeface="微软雅黑" panose="020B0503020204020204" pitchFamily="34" charset="-122"/>
                <a:ea typeface="微软雅黑" panose="020B0503020204020204" pitchFamily="34" charset="-122"/>
              </a:rPr>
              <a:t>03  </a:t>
            </a:r>
            <a:r>
              <a:rPr lang="zh-CN" altLang="en-US" sz="2400" b="1" dirty="0">
                <a:latin typeface="微软雅黑" panose="020B0503020204020204" pitchFamily="34" charset="-122"/>
                <a:ea typeface="微软雅黑" panose="020B0503020204020204" pitchFamily="34" charset="-122"/>
              </a:rPr>
              <a:t>临床指南</a:t>
            </a:r>
            <a:r>
              <a:rPr lang="en-US" altLang="zh-CN" sz="2400" b="1" dirty="0">
                <a:latin typeface="微软雅黑" panose="020B0503020204020204" pitchFamily="34" charset="-122"/>
                <a:ea typeface="微软雅黑" panose="020B0503020204020204" pitchFamily="34" charset="-122"/>
              </a:rPr>
              <a:t>/</a:t>
            </a:r>
            <a:r>
              <a:rPr lang="zh-CN" altLang="en-US" sz="2400" b="1" dirty="0">
                <a:latin typeface="微软雅黑" panose="020B0503020204020204" pitchFamily="34" charset="-122"/>
                <a:ea typeface="微软雅黑" panose="020B0503020204020204" pitchFamily="34" charset="-122"/>
              </a:rPr>
              <a:t>诊疗规范推荐情况及</a:t>
            </a:r>
            <a:r>
              <a:rPr lang="en-US" altLang="zh-CN" sz="2400" b="1" dirty="0">
                <a:latin typeface="微软雅黑" panose="020B0503020204020204" pitchFamily="34" charset="-122"/>
                <a:ea typeface="微软雅黑" panose="020B0503020204020204" pitchFamily="34" charset="-122"/>
              </a:rPr>
              <a:t>《</a:t>
            </a:r>
            <a:r>
              <a:rPr lang="zh-CN" altLang="en-US" sz="2400" b="1" dirty="0">
                <a:latin typeface="微软雅黑" panose="020B0503020204020204" pitchFamily="34" charset="-122"/>
                <a:ea typeface="微软雅黑" panose="020B0503020204020204" pitchFamily="34" charset="-122"/>
              </a:rPr>
              <a:t>技术评审报告中</a:t>
            </a:r>
            <a:r>
              <a:rPr lang="en-US" altLang="zh-CN" sz="2400" b="1" dirty="0">
                <a:latin typeface="微软雅黑" panose="020B0503020204020204" pitchFamily="34" charset="-122"/>
                <a:ea typeface="微软雅黑" panose="020B0503020204020204" pitchFamily="34" charset="-122"/>
              </a:rPr>
              <a:t>》</a:t>
            </a:r>
            <a:r>
              <a:rPr lang="zh-CN" altLang="en-US" sz="2400" b="1" dirty="0">
                <a:latin typeface="微软雅黑" panose="020B0503020204020204" pitchFamily="34" charset="-122"/>
                <a:ea typeface="微软雅黑" panose="020B0503020204020204" pitchFamily="34" charset="-122"/>
              </a:rPr>
              <a:t>关于本药品有效性的描述</a:t>
            </a:r>
            <a:endParaRPr lang="zh-CN" altLang="en-US" sz="2400" dirty="0">
              <a:latin typeface="微软雅黑" panose="020B0503020204020204" pitchFamily="34" charset="-122"/>
              <a:ea typeface="微软雅黑" panose="020B0503020204020204" pitchFamily="34" charset="-122"/>
            </a:endParaRPr>
          </a:p>
        </p:txBody>
      </p:sp>
      <p:sp>
        <p:nvSpPr>
          <p:cNvPr id="3" name="灯片编号占位符 2">
            <a:extLst>
              <a:ext uri="{FF2B5EF4-FFF2-40B4-BE49-F238E27FC236}">
                <a16:creationId xmlns:a16="http://schemas.microsoft.com/office/drawing/2014/main" id="{B5FF5BDE-2737-4CD8-81C9-DCCD77F90824}"/>
              </a:ext>
            </a:extLst>
          </p:cNvPr>
          <p:cNvSpPr>
            <a:spLocks noGrp="1"/>
          </p:cNvSpPr>
          <p:nvPr>
            <p:ph type="sldNum" sz="quarter" idx="12"/>
          </p:nvPr>
        </p:nvSpPr>
        <p:spPr/>
        <p:txBody>
          <a:bodyPr/>
          <a:lstStyle/>
          <a:p>
            <a:fld id="{E4960178-2571-4243-80A7-D22EBCD2E036}" type="slidenum">
              <a:rPr kumimoji="1" lang="zh-CN" altLang="en-US" smtClean="0"/>
              <a:t>8</a:t>
            </a:fld>
            <a:endParaRPr kumimoji="1" lang="zh-CN" altLang="en-US"/>
          </a:p>
        </p:txBody>
      </p:sp>
    </p:spTree>
    <p:extLst>
      <p:ext uri="{BB962C8B-B14F-4D97-AF65-F5344CB8AC3E}">
        <p14:creationId xmlns:p14="http://schemas.microsoft.com/office/powerpoint/2010/main" val="2568336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3E77DCCA-EE60-4645-903D-29C370DC023E}"/>
              </a:ext>
            </a:extLst>
          </p:cNvPr>
          <p:cNvSpPr/>
          <p:nvPr/>
        </p:nvSpPr>
        <p:spPr>
          <a:xfrm>
            <a:off x="640416" y="956823"/>
            <a:ext cx="9850931" cy="4327723"/>
          </a:xfrm>
          <a:prstGeom prst="rect">
            <a:avLst/>
          </a:prstGeom>
        </p:spPr>
        <p:txBody>
          <a:bodyPr wrap="square">
            <a:spAutoFit/>
          </a:bodyPr>
          <a:lstStyle/>
          <a:p>
            <a:pPr>
              <a:lnSpc>
                <a:spcPct val="130000"/>
              </a:lnSpc>
              <a:spcAft>
                <a:spcPts val="1800"/>
              </a:spcAft>
            </a:pPr>
            <a:r>
              <a:rPr lang="zh-CN" altLang="en-US" sz="1400" b="1" dirty="0">
                <a:latin typeface="微软雅黑" panose="020B0503020204020204" pitchFamily="34" charset="-122"/>
                <a:ea typeface="微软雅黑" panose="020B0503020204020204" pitchFamily="34" charset="-122"/>
                <a:cs typeface="+mn-ea"/>
                <a:sym typeface="Times New Roman" panose="02020603050405020304" pitchFamily="18" charset="0"/>
              </a:rPr>
              <a:t>一、自主知识产权</a:t>
            </a:r>
            <a:endParaRPr lang="en-US" altLang="zh-CN" sz="1400" b="1" dirty="0">
              <a:latin typeface="微软雅黑" panose="020B0503020204020204" pitchFamily="34" charset="-122"/>
              <a:ea typeface="微软雅黑" panose="020B0503020204020204" pitchFamily="34" charset="-122"/>
              <a:cs typeface="+mn-ea"/>
              <a:sym typeface="Times New Roman" panose="02020603050405020304" pitchFamily="18" charset="0"/>
            </a:endParaRPr>
          </a:p>
          <a:p>
            <a:pPr>
              <a:lnSpc>
                <a:spcPct val="130000"/>
              </a:lnSpc>
              <a:spcAft>
                <a:spcPts val="1800"/>
              </a:spcAft>
            </a:pPr>
            <a:r>
              <a:rPr lang="en-US" altLang="zh-CN" sz="1400" dirty="0">
                <a:latin typeface="微软雅黑" panose="020B0503020204020204" pitchFamily="34" charset="-122"/>
                <a:ea typeface="微软雅黑" panose="020B0503020204020204" pitchFamily="34" charset="-122"/>
                <a:cs typeface="+mn-ea"/>
                <a:sym typeface="Times New Roman" panose="02020603050405020304" pitchFamily="18" charset="0"/>
              </a:rPr>
              <a:t>       </a:t>
            </a:r>
            <a:r>
              <a:rPr lang="zh-CN" altLang="en-US" sz="1400" dirty="0">
                <a:latin typeface="微软雅黑" panose="020B0503020204020204" pitchFamily="34" charset="-122"/>
                <a:ea typeface="微软雅黑" panose="020B0503020204020204" pitchFamily="34" charset="-122"/>
                <a:cs typeface="+mn-ea"/>
                <a:sym typeface="Times New Roman" panose="02020603050405020304" pitchFamily="18" charset="0"/>
              </a:rPr>
              <a:t>由上海艾力斯医药科技股份有限公司自主研发，</a:t>
            </a:r>
            <a:r>
              <a:rPr kumimoji="1" lang="zh-CN" altLang="en-US" sz="1400" dirty="0">
                <a:latin typeface="微软雅黑" panose="020B0503020204020204" pitchFamily="34" charset="-122"/>
                <a:ea typeface="微软雅黑" panose="020B0503020204020204" pitchFamily="34" charset="-122"/>
              </a:rPr>
              <a:t>拥有中国、美国、欧洲、日本等国家和地区的</a:t>
            </a:r>
            <a:r>
              <a:rPr kumimoji="1" lang="en-US" altLang="zh-CN" sz="1400" dirty="0">
                <a:latin typeface="微软雅黑" panose="020B0503020204020204" pitchFamily="34" charset="-122"/>
                <a:ea typeface="微软雅黑" panose="020B0503020204020204" pitchFamily="34" charset="-122"/>
              </a:rPr>
              <a:t>17</a:t>
            </a:r>
            <a:r>
              <a:rPr kumimoji="1" lang="zh-CN" altLang="en-US" sz="1400" dirty="0">
                <a:latin typeface="微软雅黑" panose="020B0503020204020204" pitchFamily="34" charset="-122"/>
                <a:ea typeface="微软雅黑" panose="020B0503020204020204" pitchFamily="34" charset="-122"/>
              </a:rPr>
              <a:t>项专利。</a:t>
            </a:r>
            <a:endParaRPr lang="en-US" altLang="zh-CN" sz="1400" dirty="0">
              <a:latin typeface="微软雅黑" panose="020B0503020204020204" pitchFamily="34" charset="-122"/>
              <a:ea typeface="微软雅黑" panose="020B0503020204020204" pitchFamily="34" charset="-122"/>
              <a:cs typeface="+mn-ea"/>
              <a:sym typeface="Times New Roman" panose="02020603050405020304" pitchFamily="18" charset="0"/>
            </a:endParaRPr>
          </a:p>
          <a:p>
            <a:pPr>
              <a:lnSpc>
                <a:spcPct val="130000"/>
              </a:lnSpc>
              <a:spcAft>
                <a:spcPts val="1800"/>
              </a:spcAft>
            </a:pPr>
            <a:r>
              <a:rPr lang="zh-CN" altLang="en-US" sz="1400" b="1" dirty="0">
                <a:latin typeface="微软雅黑" panose="020B0503020204020204" pitchFamily="34" charset="-122"/>
                <a:ea typeface="微软雅黑" panose="020B0503020204020204" pitchFamily="34" charset="-122"/>
                <a:cs typeface="+mn-ea"/>
                <a:sym typeface="Times New Roman" panose="02020603050405020304" pitchFamily="18" charset="0"/>
              </a:rPr>
              <a:t>二、结构创新：</a:t>
            </a:r>
            <a:r>
              <a:rPr kumimoji="1" lang="zh-CN" altLang="en-US" sz="1400" b="1" dirty="0">
                <a:latin typeface="微软雅黑" panose="020B0503020204020204" pitchFamily="34" charset="-122"/>
                <a:ea typeface="微软雅黑" panose="020B0503020204020204" pitchFamily="34" charset="-122"/>
                <a:cs typeface="+mn-ea"/>
                <a:sym typeface="Times New Roman" panose="02020603050405020304" pitchFamily="18" charset="0"/>
              </a:rPr>
              <a:t>创新性引入</a:t>
            </a:r>
            <a:r>
              <a:rPr lang="zh-CN" altLang="en-US" sz="1400" b="1" dirty="0">
                <a:solidFill>
                  <a:srgbClr val="FF0000"/>
                </a:solidFill>
                <a:latin typeface="微软雅黑" panose="020B0503020204020204" pitchFamily="34" charset="-122"/>
                <a:ea typeface="微软雅黑" panose="020B0503020204020204" pitchFamily="34" charset="-122"/>
                <a:cs typeface="+mn-ea"/>
              </a:rPr>
              <a:t>三氟乙氧基吡啶</a:t>
            </a:r>
            <a:r>
              <a:rPr kumimoji="1" lang="zh-CN" altLang="en-US" sz="1400" b="1" dirty="0">
                <a:latin typeface="微软雅黑" panose="020B0503020204020204" pitchFamily="34" charset="-122"/>
                <a:ea typeface="微软雅黑" panose="020B0503020204020204" pitchFamily="34" charset="-122"/>
              </a:rPr>
              <a:t>结构，兼具以下特点和优势：</a:t>
            </a:r>
            <a:endParaRPr kumimoji="1" lang="en-US" altLang="zh-CN" sz="1400" b="1" dirty="0">
              <a:latin typeface="微软雅黑" panose="020B0503020204020204" pitchFamily="34" charset="-122"/>
              <a:ea typeface="微软雅黑" panose="020B0503020204020204" pitchFamily="34" charset="-122"/>
            </a:endParaRPr>
          </a:p>
          <a:p>
            <a:pPr lvl="1">
              <a:lnSpc>
                <a:spcPct val="150000"/>
              </a:lnSpc>
            </a:pPr>
            <a:r>
              <a:rPr lang="en-US" altLang="zh-CN" sz="1400" dirty="0">
                <a:latin typeface="微软雅黑" panose="020B0503020204020204" pitchFamily="34" charset="-122"/>
                <a:ea typeface="微软雅黑" panose="020B0503020204020204" pitchFamily="34" charset="-122"/>
                <a:cs typeface="+mn-ea"/>
              </a:rPr>
              <a:t>  1</a:t>
            </a:r>
            <a:r>
              <a:rPr lang="zh-CN" altLang="en-US" sz="1400" dirty="0">
                <a:latin typeface="微软雅黑" panose="020B0503020204020204" pitchFamily="34" charset="-122"/>
                <a:ea typeface="微软雅黑" panose="020B0503020204020204" pitchFamily="34" charset="-122"/>
                <a:cs typeface="+mn-ea"/>
              </a:rPr>
              <a:t>）</a:t>
            </a:r>
            <a:r>
              <a:rPr lang="zh-CN" altLang="en-US" sz="1400" dirty="0">
                <a:solidFill>
                  <a:srgbClr val="FF0000"/>
                </a:solidFill>
                <a:latin typeface="微软雅黑" panose="020B0503020204020204" pitchFamily="34" charset="-122"/>
                <a:ea typeface="微软雅黑" panose="020B0503020204020204" pitchFamily="34" charset="-122"/>
                <a:cs typeface="+mn-ea"/>
              </a:rPr>
              <a:t>双活性</a:t>
            </a:r>
            <a:r>
              <a:rPr lang="zh-CN" altLang="en-US" sz="1400" dirty="0">
                <a:latin typeface="微软雅黑" panose="020B0503020204020204" pitchFamily="34" charset="-122"/>
                <a:ea typeface="微软雅黑" panose="020B0503020204020204" pitchFamily="34" charset="-122"/>
                <a:cs typeface="+mn-ea"/>
              </a:rPr>
              <a:t>：</a:t>
            </a:r>
            <a:r>
              <a:rPr lang="zh-CN" altLang="en-US" sz="1400" dirty="0">
                <a:latin typeface="微软雅黑" panose="020B0503020204020204" pitchFamily="34" charset="-122"/>
                <a:ea typeface="微软雅黑" panose="020B0503020204020204" pitchFamily="34" charset="-122"/>
              </a:rPr>
              <a:t>原型及主要代谢产物对多种</a:t>
            </a:r>
            <a:r>
              <a:rPr lang="en-US" altLang="zh-CN" sz="1400" dirty="0">
                <a:latin typeface="微软雅黑" panose="020B0503020204020204" pitchFamily="34" charset="-122"/>
                <a:ea typeface="微软雅黑" panose="020B0503020204020204" pitchFamily="34" charset="-122"/>
              </a:rPr>
              <a:t>EGFR</a:t>
            </a:r>
            <a:r>
              <a:rPr lang="zh-CN" altLang="en-US" sz="1400" dirty="0">
                <a:latin typeface="微软雅黑" panose="020B0503020204020204" pitchFamily="34" charset="-122"/>
                <a:ea typeface="微软雅黑" panose="020B0503020204020204" pitchFamily="34" charset="-122"/>
              </a:rPr>
              <a:t>突变均有较强抑制作用；</a:t>
            </a:r>
            <a:endParaRPr lang="en-US" altLang="zh-CN" sz="1400" dirty="0">
              <a:latin typeface="微软雅黑" panose="020B0503020204020204" pitchFamily="34" charset="-122"/>
              <a:ea typeface="微软雅黑" panose="020B0503020204020204" pitchFamily="34" charset="-122"/>
            </a:endParaRPr>
          </a:p>
          <a:p>
            <a:pPr lvl="1">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cs typeface="+mn-ea"/>
              </a:rPr>
              <a:t>2</a:t>
            </a:r>
            <a:r>
              <a:rPr lang="zh-CN" altLang="en-US" sz="1400" dirty="0">
                <a:latin typeface="微软雅黑" panose="020B0503020204020204" pitchFamily="34" charset="-122"/>
                <a:ea typeface="微软雅黑" panose="020B0503020204020204" pitchFamily="34" charset="-122"/>
                <a:cs typeface="+mn-ea"/>
              </a:rPr>
              <a:t>）</a:t>
            </a:r>
            <a:r>
              <a:rPr lang="zh-CN" altLang="en-US" sz="1400" dirty="0">
                <a:solidFill>
                  <a:srgbClr val="FF0000"/>
                </a:solidFill>
                <a:latin typeface="微软雅黑" panose="020B0503020204020204" pitchFamily="34" charset="-122"/>
                <a:ea typeface="微软雅黑" panose="020B0503020204020204" pitchFamily="34" charset="-122"/>
                <a:cs typeface="+mn-ea"/>
              </a:rPr>
              <a:t>双入脑</a:t>
            </a:r>
            <a:r>
              <a:rPr lang="zh-CN" altLang="en-US" sz="1400" dirty="0">
                <a:latin typeface="微软雅黑" panose="020B0503020204020204" pitchFamily="34" charset="-122"/>
                <a:ea typeface="微软雅黑" panose="020B0503020204020204" pitchFamily="34" charset="-122"/>
                <a:cs typeface="+mn-ea"/>
              </a:rPr>
              <a:t>：</a:t>
            </a:r>
            <a:r>
              <a:rPr lang="zh-CN" altLang="en-US" sz="1400" dirty="0">
                <a:latin typeface="微软雅黑" panose="020B0503020204020204" pitchFamily="34" charset="-122"/>
                <a:ea typeface="微软雅黑" panose="020B0503020204020204" pitchFamily="34" charset="-122"/>
              </a:rPr>
              <a:t>原型及主要代谢产物均可穿透血脑屏障，给药</a:t>
            </a:r>
            <a:r>
              <a:rPr lang="en-US" altLang="zh-CN" sz="1400" dirty="0">
                <a:latin typeface="微软雅黑" panose="020B0503020204020204" pitchFamily="34" charset="-122"/>
                <a:ea typeface="微软雅黑" panose="020B0503020204020204" pitchFamily="34" charset="-122"/>
              </a:rPr>
              <a:t>24</a:t>
            </a:r>
            <a:r>
              <a:rPr lang="zh-CN" altLang="en-US" sz="1400" dirty="0">
                <a:latin typeface="微软雅黑" panose="020B0503020204020204" pitchFamily="34" charset="-122"/>
                <a:ea typeface="微软雅黑" panose="020B0503020204020204" pitchFamily="34" charset="-122"/>
              </a:rPr>
              <a:t>小时后全脑和  </a:t>
            </a:r>
            <a:endParaRPr lang="en-US" altLang="zh-CN" sz="1400" dirty="0">
              <a:latin typeface="微软雅黑" panose="020B0503020204020204" pitchFamily="34" charset="-122"/>
              <a:ea typeface="微软雅黑" panose="020B0503020204020204" pitchFamily="34" charset="-122"/>
            </a:endParaRPr>
          </a:p>
          <a:p>
            <a:pPr lvl="1">
              <a:lnSpc>
                <a:spcPct val="150000"/>
              </a:lnSpc>
            </a:pPr>
            <a:r>
              <a:rPr lang="en-US" altLang="zh-CN" sz="14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血浆药物相关物质暴露量比值均大于</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a:p>
            <a:pPr lvl="1">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cs typeface="+mn-ea"/>
              </a:rPr>
              <a:t>3</a:t>
            </a:r>
            <a:r>
              <a:rPr lang="zh-CN" altLang="en-US" sz="1400" dirty="0">
                <a:latin typeface="微软雅黑" panose="020B0503020204020204" pitchFamily="34" charset="-122"/>
                <a:ea typeface="微软雅黑" panose="020B0503020204020204" pitchFamily="34" charset="-122"/>
                <a:cs typeface="+mn-ea"/>
              </a:rPr>
              <a:t>）</a:t>
            </a:r>
            <a:r>
              <a:rPr lang="zh-CN" altLang="en-US" sz="1400" dirty="0">
                <a:solidFill>
                  <a:srgbClr val="FF0000"/>
                </a:solidFill>
                <a:latin typeface="微软雅黑" panose="020B0503020204020204" pitchFamily="34" charset="-122"/>
                <a:ea typeface="微软雅黑" panose="020B0503020204020204" pitchFamily="34" charset="-122"/>
                <a:cs typeface="+mn-ea"/>
              </a:rPr>
              <a:t>高选择</a:t>
            </a:r>
            <a:r>
              <a:rPr lang="zh-CN" altLang="en-US" sz="1400" dirty="0">
                <a:latin typeface="微软雅黑" panose="020B0503020204020204" pitchFamily="34" charset="-122"/>
                <a:ea typeface="微软雅黑" panose="020B0503020204020204" pitchFamily="34" charset="-122"/>
                <a:cs typeface="+mn-ea"/>
              </a:rPr>
              <a:t>：</a:t>
            </a:r>
            <a:r>
              <a:rPr lang="zh-CN" altLang="en-US" sz="1400" dirty="0">
                <a:latin typeface="微软雅黑" panose="020B0503020204020204" pitchFamily="34" charset="-122"/>
                <a:ea typeface="微软雅黑" panose="020B0503020204020204" pitchFamily="34" charset="-122"/>
              </a:rPr>
              <a:t>原型及主要代谢产物对野生型</a:t>
            </a:r>
            <a:r>
              <a:rPr lang="en-US" altLang="zh-CN" sz="1400" dirty="0">
                <a:latin typeface="微软雅黑" panose="020B0503020204020204" pitchFamily="34" charset="-122"/>
                <a:ea typeface="微软雅黑" panose="020B0503020204020204" pitchFamily="34" charset="-122"/>
              </a:rPr>
              <a:t>EGFR</a:t>
            </a:r>
            <a:r>
              <a:rPr lang="zh-CN" altLang="en-US" sz="1400" dirty="0">
                <a:latin typeface="微软雅黑" panose="020B0503020204020204" pitchFamily="34" charset="-122"/>
                <a:ea typeface="微软雅黑" panose="020B0503020204020204" pitchFamily="34" charset="-122"/>
              </a:rPr>
              <a:t>及其他激酶抑制作用弱；</a:t>
            </a:r>
            <a:endParaRPr lang="en-US" altLang="zh-CN" sz="1400" dirty="0">
              <a:latin typeface="微软雅黑" panose="020B0503020204020204" pitchFamily="34" charset="-122"/>
              <a:ea typeface="微软雅黑" panose="020B0503020204020204" pitchFamily="34" charset="-122"/>
            </a:endParaRPr>
          </a:p>
          <a:p>
            <a:pPr lvl="1">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cs typeface="+mn-ea"/>
              </a:rPr>
              <a:t>4</a:t>
            </a:r>
            <a:r>
              <a:rPr lang="zh-CN" altLang="en-US" sz="1400" dirty="0">
                <a:latin typeface="微软雅黑" panose="020B0503020204020204" pitchFamily="34" charset="-122"/>
                <a:ea typeface="微软雅黑" panose="020B0503020204020204" pitchFamily="34" charset="-122"/>
                <a:cs typeface="+mn-ea"/>
              </a:rPr>
              <a:t>）</a:t>
            </a:r>
            <a:r>
              <a:rPr lang="zh-CN" altLang="en-US" sz="1400" dirty="0">
                <a:solidFill>
                  <a:srgbClr val="FF0000"/>
                </a:solidFill>
                <a:latin typeface="微软雅黑" panose="020B0503020204020204" pitchFamily="34" charset="-122"/>
                <a:ea typeface="微软雅黑" panose="020B0503020204020204" pitchFamily="34" charset="-122"/>
                <a:cs typeface="+mn-ea"/>
              </a:rPr>
              <a:t>代谢佳</a:t>
            </a:r>
            <a:r>
              <a:rPr lang="zh-CN" altLang="en-US" sz="1400" dirty="0">
                <a:latin typeface="微软雅黑" panose="020B0503020204020204" pitchFamily="34" charset="-122"/>
                <a:ea typeface="微软雅黑" panose="020B0503020204020204" pitchFamily="34" charset="-122"/>
                <a:cs typeface="+mn-ea"/>
              </a:rPr>
              <a:t>：</a:t>
            </a:r>
            <a:r>
              <a:rPr lang="zh-CN" altLang="en-US" sz="1400" dirty="0">
                <a:latin typeface="微软雅黑" panose="020B0503020204020204" pitchFamily="34" charset="-122"/>
                <a:ea typeface="微软雅黑" panose="020B0503020204020204" pitchFamily="34" charset="-122"/>
              </a:rPr>
              <a:t>人体内主要代谢产物与原型药性质高度一致。</a:t>
            </a:r>
            <a:endParaRPr lang="en-US" altLang="zh-CN" sz="1400" dirty="0">
              <a:latin typeface="微软雅黑" panose="020B0503020204020204" pitchFamily="34" charset="-122"/>
              <a:ea typeface="微软雅黑" panose="020B0503020204020204" pitchFamily="34" charset="-122"/>
            </a:endParaRPr>
          </a:p>
          <a:p>
            <a:pPr lvl="1">
              <a:lnSpc>
                <a:spcPct val="150000"/>
              </a:lnSpc>
            </a:pPr>
            <a:endParaRPr kumimoji="1" lang="en-US" altLang="zh-CN" sz="1400" dirty="0">
              <a:latin typeface="微软雅黑" panose="020B0503020204020204" pitchFamily="34" charset="-122"/>
              <a:ea typeface="微软雅黑" panose="020B0503020204020204" pitchFamily="34" charset="-122"/>
            </a:endParaRPr>
          </a:p>
          <a:p>
            <a:pPr>
              <a:lnSpc>
                <a:spcPct val="130000"/>
              </a:lnSpc>
              <a:spcAft>
                <a:spcPts val="1800"/>
              </a:spcAft>
            </a:pPr>
            <a:r>
              <a:rPr kumimoji="1" lang="zh-CN" altLang="en-US" sz="1400" b="1" dirty="0">
                <a:latin typeface="微软雅黑" panose="020B0503020204020204" pitchFamily="34" charset="-122"/>
                <a:ea typeface="微软雅黑" panose="020B0503020204020204" pitchFamily="34" charset="-122"/>
              </a:rPr>
              <a:t>三、国家“重大新药创制”科技重大专项支持上市药品，课题编号：</a:t>
            </a:r>
            <a:r>
              <a:rPr kumimoji="1" lang="en-US" altLang="zh-CN" sz="1400" b="1" dirty="0">
                <a:latin typeface="微软雅黑" panose="020B0503020204020204" pitchFamily="34" charset="-122"/>
                <a:ea typeface="微软雅黑" panose="020B0503020204020204" pitchFamily="34" charset="-122"/>
              </a:rPr>
              <a:t>2018ZX09301014-009</a:t>
            </a:r>
            <a:r>
              <a:rPr kumimoji="1" lang="zh-CN" altLang="en-US" sz="1400" b="1" dirty="0">
                <a:latin typeface="微软雅黑" panose="020B0503020204020204" pitchFamily="34" charset="-122"/>
                <a:ea typeface="微软雅黑" panose="020B0503020204020204" pitchFamily="34" charset="-122"/>
              </a:rPr>
              <a:t>。</a:t>
            </a:r>
            <a:endParaRPr kumimoji="1" lang="en-US" altLang="zh-CN" sz="1400" b="1" dirty="0">
              <a:latin typeface="微软雅黑" panose="020B0503020204020204" pitchFamily="34" charset="-122"/>
              <a:ea typeface="微软雅黑" panose="020B0503020204020204" pitchFamily="34" charset="-122"/>
            </a:endParaRPr>
          </a:p>
          <a:p>
            <a:pPr>
              <a:lnSpc>
                <a:spcPct val="130000"/>
              </a:lnSpc>
              <a:spcAft>
                <a:spcPts val="1800"/>
              </a:spcAft>
            </a:pPr>
            <a:r>
              <a:rPr kumimoji="1" lang="zh-CN" altLang="en-US" sz="1400" b="1" dirty="0">
                <a:latin typeface="微软雅黑" panose="020B0503020204020204" pitchFamily="34" charset="-122"/>
                <a:ea typeface="微软雅黑" panose="020B0503020204020204" pitchFamily="34" charset="-122"/>
              </a:rPr>
              <a:t>四、获得国家药监局“突破性疗法”认定。</a:t>
            </a:r>
            <a:endParaRPr kumimoji="1" lang="en-US" altLang="zh-CN" sz="1400" b="1" dirty="0">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a16="http://schemas.microsoft.com/office/drawing/2014/main" id="{13B839D7-0BA8-4FEE-A52B-D663757645E7}"/>
              </a:ext>
            </a:extLst>
          </p:cNvPr>
          <p:cNvSpPr txBox="1"/>
          <p:nvPr/>
        </p:nvSpPr>
        <p:spPr>
          <a:xfrm>
            <a:off x="792816" y="182153"/>
            <a:ext cx="8721119" cy="461665"/>
          </a:xfrm>
          <a:prstGeom prst="rect">
            <a:avLst/>
          </a:prstGeom>
          <a:noFill/>
        </p:spPr>
        <p:txBody>
          <a:bodyPr wrap="square" rtlCol="0">
            <a:spAutoFit/>
          </a:bodyPr>
          <a:lstStyle/>
          <a:p>
            <a:r>
              <a:rPr lang="en-US" altLang="zh-CN" sz="2400" b="1" dirty="0">
                <a:solidFill>
                  <a:srgbClr val="12877C"/>
                </a:solidFill>
                <a:latin typeface="微软雅黑" panose="020B0503020204020204" pitchFamily="34" charset="-122"/>
                <a:ea typeface="微软雅黑" panose="020B0503020204020204" pitchFamily="34" charset="-122"/>
              </a:rPr>
              <a:t>04  </a:t>
            </a:r>
            <a:r>
              <a:rPr lang="zh-CN" altLang="en-US" sz="2400" b="1" dirty="0">
                <a:solidFill>
                  <a:srgbClr val="12877C"/>
                </a:solidFill>
                <a:latin typeface="微软雅黑" panose="020B0503020204020204" pitchFamily="34" charset="-122"/>
                <a:ea typeface="微软雅黑" panose="020B0503020204020204" pitchFamily="34" charset="-122"/>
              </a:rPr>
              <a:t>创新性</a:t>
            </a:r>
          </a:p>
        </p:txBody>
      </p:sp>
    </p:spTree>
    <p:extLst>
      <p:ext uri="{BB962C8B-B14F-4D97-AF65-F5344CB8AC3E}">
        <p14:creationId xmlns:p14="http://schemas.microsoft.com/office/powerpoint/2010/main" val="276935053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DengXian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1429</TotalTime>
  <Words>2982</Words>
  <Application>Microsoft Office PowerPoint</Application>
  <PresentationFormat>宽屏</PresentationFormat>
  <Paragraphs>229</Paragraphs>
  <Slides>10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10</vt:i4>
      </vt:variant>
    </vt:vector>
  </HeadingPairs>
  <TitlesOfParts>
    <vt:vector size="20" baseType="lpstr">
      <vt:lpstr>PingFang SC</vt:lpstr>
      <vt:lpstr>等线</vt:lpstr>
      <vt:lpstr>等线</vt:lpstr>
      <vt:lpstr>黑体</vt:lpstr>
      <vt:lpstr>黑体</vt:lpstr>
      <vt:lpstr>微软雅黑</vt:lpstr>
      <vt:lpstr>Arial</vt:lpstr>
      <vt:lpstr>Times New Roman</vt:lpstr>
      <vt:lpstr>Wingdings</vt:lpstr>
      <vt:lpstr>Office 主题</vt:lpstr>
      <vt:lpstr>甲磺酸伏美替尼片申报摘要 （不含经济性信息）</vt:lpstr>
      <vt:lpstr>甲磺酸伏美替尼片申报摘要 目录</vt:lpstr>
      <vt:lpstr>01  甲磺酸伏美替尼片基本信息 - 1</vt:lpstr>
      <vt:lpstr>01  甲磺酸伏美替尼片基本信息 - 2</vt:lpstr>
      <vt:lpstr>02  安全性</vt:lpstr>
      <vt:lpstr>03  有效性（1）：一线治疗及二线治疗</vt:lpstr>
      <vt:lpstr>03  有效性（2） ：与同类药品比较</vt:lpstr>
      <vt:lpstr>03  临床指南/诊疗规范推荐情况及《技术评审报告中》关于本药品有效性的描述</vt:lpstr>
      <vt:lpstr>PowerPoint 演示文稿</vt:lpstr>
      <vt:lpstr>05  公平性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Microsoft Office 用户</dc:creator>
  <cp:lastModifiedBy>樊峥嵘</cp:lastModifiedBy>
  <cp:revision>308</cp:revision>
  <dcterms:created xsi:type="dcterms:W3CDTF">2020-05-09T03:43:29Z</dcterms:created>
  <dcterms:modified xsi:type="dcterms:W3CDTF">2022-07-12T08:33:18Z</dcterms:modified>
</cp:coreProperties>
</file>