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147471766" r:id="rId6"/>
    <p:sldId id="2147471756" r:id="rId7"/>
    <p:sldId id="2147471753" r:id="rId8"/>
    <p:sldId id="2147471757" r:id="rId9"/>
    <p:sldId id="2147471758" r:id="rId10"/>
    <p:sldId id="2147471747" r:id="rId11"/>
    <p:sldId id="2147471751" r:id="rId12"/>
    <p:sldId id="2147471750" r:id="rId13"/>
    <p:sldId id="2147471763" r:id="rId14"/>
  </p:sldIdLst>
  <p:sldSz cx="12188825" cy="6858000"/>
  <p:notesSz cx="6858000" cy="9313863"/>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5" pos="279">
          <p15:clr>
            <a:srgbClr val="A4A3A4"/>
          </p15:clr>
        </p15:guide>
        <p15:guide id="6" pos="7406">
          <p15:clr>
            <a:srgbClr val="A4A3A4"/>
          </p15:clr>
        </p15:guide>
        <p15:guide id="7" orient="horz">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e, Luyao" initials="YL" lastIdx="6" clrIdx="0">
    <p:extLst>
      <p:ext uri="{19B8F6BF-5375-455C-9EA6-DF929625EA0E}">
        <p15:presenceInfo xmlns:p15="http://schemas.microsoft.com/office/powerpoint/2012/main" userId="S::YUEL05@pfizer.com::7f9b607b-cd95-45f0-823d-7a23d5d7246d" providerId="AD"/>
      </p:ext>
    </p:extLst>
  </p:cmAuthor>
  <p:cmAuthor id="2" name="wu, shengjun" initials="ws" lastIdx="1" clrIdx="1">
    <p:extLst>
      <p:ext uri="{19B8F6BF-5375-455C-9EA6-DF929625EA0E}">
        <p15:presenceInfo xmlns:p15="http://schemas.microsoft.com/office/powerpoint/2012/main" userId="S::WUS80@pfizer.com::3e08fdd3-ae96-41d7-8d06-cceab2bc7a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7BB"/>
    <a:srgbClr val="00004E"/>
    <a:srgbClr val="000484"/>
    <a:srgbClr val="003FE2"/>
    <a:srgbClr val="66BFFF"/>
    <a:srgbClr val="CCEAFF"/>
    <a:srgbClr val="E6F4FF"/>
    <a:srgbClr val="A4D6A8"/>
    <a:srgbClr val="F4DDBA"/>
    <a:srgbClr val="88D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17B0C-2D89-4425-8838-E9874F2B69DB}" v="1" dt="2022-07-13T02:47:14.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3775" autoAdjust="0"/>
  </p:normalViewPr>
  <p:slideViewPr>
    <p:cSldViewPr snapToGrid="0" snapToObjects="1">
      <p:cViewPr varScale="1">
        <p:scale>
          <a:sx n="77" d="100"/>
          <a:sy n="77" d="100"/>
        </p:scale>
        <p:origin x="300" y="72"/>
      </p:cViewPr>
      <p:guideLst>
        <p:guide pos="3840"/>
        <p:guide pos="279"/>
        <p:guide pos="7406"/>
        <p:guide orient="horz"/>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77" d="100"/>
          <a:sy n="77" d="100"/>
        </p:scale>
        <p:origin x="2550" y="108"/>
      </p:cViewPr>
      <p:guideLst>
        <p:guide orient="horz" pos="2880"/>
        <p:guide pos="2160"/>
        <p:guide orient="horz" pos="293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 Mi" userId="cd772b89-c171-4610-ae6e-93a9b4487345" providerId="ADAL" clId="{1C617B0C-2D89-4425-8838-E9874F2B69DB}"/>
    <pc:docChg chg="modSld sldOrd">
      <pc:chgData name="Ran, Mi" userId="cd772b89-c171-4610-ae6e-93a9b4487345" providerId="ADAL" clId="{1C617B0C-2D89-4425-8838-E9874F2B69DB}" dt="2022-07-13T02:47:52.899" v="15" actId="20577"/>
      <pc:docMkLst>
        <pc:docMk/>
      </pc:docMkLst>
      <pc:sldChg chg="addSp modSp mod">
        <pc:chgData name="Ran, Mi" userId="cd772b89-c171-4610-ae6e-93a9b4487345" providerId="ADAL" clId="{1C617B0C-2D89-4425-8838-E9874F2B69DB}" dt="2022-07-13T02:47:35.196" v="7" actId="14100"/>
        <pc:sldMkLst>
          <pc:docMk/>
          <pc:sldMk cId="3186800517" sldId="256"/>
        </pc:sldMkLst>
        <pc:spChg chg="add mod">
          <ac:chgData name="Ran, Mi" userId="cd772b89-c171-4610-ae6e-93a9b4487345" providerId="ADAL" clId="{1C617B0C-2D89-4425-8838-E9874F2B69DB}" dt="2022-07-13T02:47:35.196" v="7" actId="14100"/>
          <ac:spMkLst>
            <pc:docMk/>
            <pc:sldMk cId="3186800517" sldId="256"/>
            <ac:spMk id="4" creationId="{A98E57D8-661E-4FC5-8408-8C54A18F0D93}"/>
          </ac:spMkLst>
        </pc:spChg>
      </pc:sldChg>
      <pc:sldChg chg="modSp mod ord">
        <pc:chgData name="Ran, Mi" userId="cd772b89-c171-4610-ae6e-93a9b4487345" providerId="ADAL" clId="{1C617B0C-2D89-4425-8838-E9874F2B69DB}" dt="2022-07-13T02:47:52.899" v="15" actId="20577"/>
        <pc:sldMkLst>
          <pc:docMk/>
          <pc:sldMk cId="3064227535" sldId="2147471747"/>
        </pc:sldMkLst>
        <pc:spChg chg="mod">
          <ac:chgData name="Ran, Mi" userId="cd772b89-c171-4610-ae6e-93a9b4487345" providerId="ADAL" clId="{1C617B0C-2D89-4425-8838-E9874F2B69DB}" dt="2022-07-13T02:47:52.899" v="15" actId="20577"/>
          <ac:spMkLst>
            <pc:docMk/>
            <pc:sldMk cId="3064227535" sldId="2147471747"/>
            <ac:spMk id="2" creationId="{58249077-A5EB-4BFF-9D52-F5BA2D8A3238}"/>
          </ac:spMkLst>
        </pc:spChg>
      </pc:sldChg>
      <pc:sldChg chg="modSp mod">
        <pc:chgData name="Ran, Mi" userId="cd772b89-c171-4610-ae6e-93a9b4487345" providerId="ADAL" clId="{1C617B0C-2D89-4425-8838-E9874F2B69DB}" dt="2022-07-13T02:47:46.612" v="11" actId="20577"/>
        <pc:sldMkLst>
          <pc:docMk/>
          <pc:sldMk cId="2867308361" sldId="2147471757"/>
        </pc:sldMkLst>
        <pc:spChg chg="mod">
          <ac:chgData name="Ran, Mi" userId="cd772b89-c171-4610-ae6e-93a9b4487345" providerId="ADAL" clId="{1C617B0C-2D89-4425-8838-E9874F2B69DB}" dt="2022-07-13T02:47:46.612" v="11" actId="20577"/>
          <ac:spMkLst>
            <pc:docMk/>
            <pc:sldMk cId="2867308361" sldId="2147471757"/>
            <ac:spMk id="2" creationId="{58249077-A5EB-4BFF-9D52-F5BA2D8A3238}"/>
          </ac:spMkLst>
        </pc:spChg>
      </pc:sldChg>
      <pc:sldChg chg="modSp mod">
        <pc:chgData name="Ran, Mi" userId="cd772b89-c171-4610-ae6e-93a9b4487345" providerId="ADAL" clId="{1C617B0C-2D89-4425-8838-E9874F2B69DB}" dt="2022-07-13T02:47:49.658" v="13" actId="20577"/>
        <pc:sldMkLst>
          <pc:docMk/>
          <pc:sldMk cId="2208331794" sldId="2147471758"/>
        </pc:sldMkLst>
        <pc:spChg chg="mod">
          <ac:chgData name="Ran, Mi" userId="cd772b89-c171-4610-ae6e-93a9b4487345" providerId="ADAL" clId="{1C617B0C-2D89-4425-8838-E9874F2B69DB}" dt="2022-07-13T02:47:49.658" v="13" actId="20577"/>
          <ac:spMkLst>
            <pc:docMk/>
            <pc:sldMk cId="2208331794" sldId="2147471758"/>
            <ac:spMk id="2" creationId="{58249077-A5EB-4BFF-9D52-F5BA2D8A3238}"/>
          </ac:spMkLst>
        </pc:spChg>
      </pc:sldChg>
    </pc:docChg>
  </pc:docChgLst>
  <pc:docChgLst>
    <pc:chgData name="Li, Si Han" userId="2a6f0234-6ccd-492d-bc39-353ab3e0b23c" providerId="ADAL" clId="{E29C2535-150A-459D-969F-64F574712231}"/>
    <pc:docChg chg="delSld modSld">
      <pc:chgData name="Li, Si Han" userId="2a6f0234-6ccd-492d-bc39-353ab3e0b23c" providerId="ADAL" clId="{E29C2535-150A-459D-969F-64F574712231}" dt="2022-07-12T12:51:51.906" v="16" actId="47"/>
      <pc:docMkLst>
        <pc:docMk/>
      </pc:docMkLst>
      <pc:sldChg chg="del">
        <pc:chgData name="Li, Si Han" userId="2a6f0234-6ccd-492d-bc39-353ab3e0b23c" providerId="ADAL" clId="{E29C2535-150A-459D-969F-64F574712231}" dt="2022-07-12T12:51:51.906" v="16" actId="47"/>
        <pc:sldMkLst>
          <pc:docMk/>
          <pc:sldMk cId="2152088011" sldId="2147471765"/>
        </pc:sldMkLst>
      </pc:sldChg>
      <pc:sldChg chg="modSp mod">
        <pc:chgData name="Li, Si Han" userId="2a6f0234-6ccd-492d-bc39-353ab3e0b23c" providerId="ADAL" clId="{E29C2535-150A-459D-969F-64F574712231}" dt="2022-07-12T12:51:47.095" v="15" actId="113"/>
        <pc:sldMkLst>
          <pc:docMk/>
          <pc:sldMk cId="738116170" sldId="2147471766"/>
        </pc:sldMkLst>
        <pc:graphicFrameChg chg="modGraphic">
          <ac:chgData name="Li, Si Han" userId="2a6f0234-6ccd-492d-bc39-353ab3e0b23c" providerId="ADAL" clId="{E29C2535-150A-459D-969F-64F574712231}" dt="2022-07-12T12:51:47.095" v="15" actId="113"/>
          <ac:graphicFrameMkLst>
            <pc:docMk/>
            <pc:sldMk cId="738116170" sldId="2147471766"/>
            <ac:graphicFrameMk id="5" creationId="{1759365A-CB3F-4EB4-9902-408A5DB1139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090D53B4-B4FE-442B-BCF3-9023F49641CC}" type="datetimeFigureOut">
              <a:rPr lang="en-US" sz="1050" smtClean="0"/>
              <a:t>7/13/2022</a:t>
            </a:fld>
            <a:endParaRPr lang="en-US" sz="1050" dirty="0"/>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36588" y="327025"/>
            <a:ext cx="5584825"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1" y="9031307"/>
            <a:ext cx="6856413" cy="280939"/>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77035"/>
            <a:ext cx="5486400" cy="523904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4625" indent="-174625"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339725" indent="-114300" algn="l" defTabSz="914400" rtl="0" eaLnBrk="1" latinLnBrk="0" hangingPunct="1">
      <a:lnSpc>
        <a:spcPct val="90000"/>
      </a:lnSpc>
      <a:spcBef>
        <a:spcPts val="600"/>
      </a:spcBef>
      <a:buClrTx/>
      <a:buFont typeface="Arial" panose="020B0604020202020204" pitchFamily="34" charset="0"/>
      <a:buChar char="•"/>
      <a:defRPr lang="en-US" sz="1100" kern="1200" dirty="0" smtClean="0">
        <a:solidFill>
          <a:schemeClr val="tx1"/>
        </a:solidFill>
        <a:effectLst/>
        <a:latin typeface="+mn-lt"/>
        <a:ea typeface="+mn-ea"/>
        <a:cs typeface="+mn-cs"/>
      </a:defRPr>
    </a:lvl2pPr>
    <a:lvl3pPr marL="5175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8262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8604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1</a:t>
            </a:fld>
            <a:endParaRPr lang="en-US" dirty="0"/>
          </a:p>
        </p:txBody>
      </p:sp>
      <p:sp>
        <p:nvSpPr>
          <p:cNvPr id="10" name="Slide Image Placeholder 9"/>
          <p:cNvSpPr>
            <a:spLocks noGrp="1" noRot="1" noChangeAspect="1"/>
          </p:cNvSpPr>
          <p:nvPr>
            <p:ph type="sldImg"/>
          </p:nvPr>
        </p:nvSpPr>
        <p:spPr>
          <a:xfrm>
            <a:off x="636588" y="327025"/>
            <a:ext cx="5584825" cy="3143250"/>
          </a:xfrm>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25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 </a:t>
            </a:r>
            <a:r>
              <a:rPr lang="zh-CN" altLang="en-US" dirty="0"/>
              <a:t>枸橼酸托法替布说明书</a:t>
            </a:r>
            <a:endParaRPr lang="en-US" altLang="zh-CN" dirty="0"/>
          </a:p>
          <a:p>
            <a:pPr marL="174625" marR="0" lvl="0" indent="-174625" algn="l" defTabSz="914400" rtl="0" eaLnBrk="1" fontAlgn="auto" latinLnBrk="0" hangingPunct="1">
              <a:lnSpc>
                <a:spcPct val="90000"/>
              </a:lnSpc>
              <a:spcBef>
                <a:spcPts val="1200"/>
              </a:spcBef>
              <a:spcAft>
                <a:spcPts val="0"/>
              </a:spcAft>
              <a:buClrTx/>
              <a:buSzPct val="100000"/>
              <a:buFont typeface="Arial" panose="020B0604020202020204" pitchFamily="34" charset="0"/>
              <a:buChar char="•"/>
              <a:tabLst/>
              <a:defRPr/>
            </a:pPr>
            <a:r>
              <a:rPr lang="en-US" altLang="zh-CN" dirty="0"/>
              <a:t>2.</a:t>
            </a:r>
            <a:r>
              <a:rPr lang="zh-CN"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风湿免疫疾病慢病管理全国护理协作组</a:t>
            </a:r>
            <a:r>
              <a:rPr lang="en-US" altLang="zh-CN"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强直性脊柱炎患者慢性病管理护理专家建议（</a:t>
            </a:r>
            <a:r>
              <a:rPr lang="en-US" altLang="zh-CN"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2019</a:t>
            </a:r>
            <a:r>
              <a:rPr lang="zh-CN"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版）</a:t>
            </a:r>
            <a:r>
              <a:rPr lang="en-US" altLang="zh-CN"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[J].</a:t>
            </a:r>
            <a:r>
              <a:rPr lang="zh-CN"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中华风湿病学杂志</a:t>
            </a:r>
            <a:r>
              <a:rPr lang="en-US" altLang="zh-CN"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,2020,24(5):292-296.</a:t>
            </a:r>
          </a:p>
          <a:p>
            <a:pPr marL="174625" marR="0" lvl="0" indent="-174625" algn="l" defTabSz="914400" rtl="0" eaLnBrk="1" fontAlgn="auto" latinLnBrk="0" hangingPunct="1">
              <a:lnSpc>
                <a:spcPct val="90000"/>
              </a:lnSpc>
              <a:spcBef>
                <a:spcPts val="1200"/>
              </a:spcBef>
              <a:spcAft>
                <a:spcPts val="0"/>
              </a:spcAft>
              <a:buClrTx/>
              <a:buSzPct val="100000"/>
              <a:buFont typeface="Arial" panose="020B0604020202020204" pitchFamily="34" charset="0"/>
              <a:buChar char="•"/>
              <a:tabLst/>
              <a:defRPr/>
            </a:pPr>
            <a:r>
              <a:rPr lang="en-US" altLang="zh-CN"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3.</a:t>
            </a:r>
            <a:r>
              <a:rPr lang="fi-FI"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 Baraliakos X, et al. </a:t>
            </a:r>
            <a:r>
              <a:rPr lang="en-US"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Rheumatology (Oxford). 2017 Jan;56(1):95-102.</a:t>
            </a:r>
          </a:p>
          <a:p>
            <a:pPr marL="174625" marR="0" lvl="0" indent="-174625" algn="l" defTabSz="914400" rtl="0" eaLnBrk="1" fontAlgn="auto" latinLnBrk="0" hangingPunct="1">
              <a:lnSpc>
                <a:spcPct val="90000"/>
              </a:lnSpc>
              <a:spcBef>
                <a:spcPts val="1200"/>
              </a:spcBef>
              <a:spcAft>
                <a:spcPts val="0"/>
              </a:spcAft>
              <a:buClrTx/>
              <a:buSzPct val="100000"/>
              <a:buFont typeface="Arial" panose="020B0604020202020204" pitchFamily="34" charset="0"/>
              <a:buChar char="•"/>
              <a:tabLst/>
              <a:defRPr/>
            </a:pPr>
            <a:r>
              <a:rPr lang="en-US" altLang="zh-CN"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a:t>
            </a:r>
            <a:r>
              <a:rPr lang="fi-FI"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 Zochling J, et al. Clin Rheumatol. 2006 Nov;25(6):794-800.</a:t>
            </a:r>
          </a:p>
          <a:p>
            <a:pPr marL="174625" marR="0" lvl="0" indent="-174625" algn="l" defTabSz="914400" rtl="0" eaLnBrk="1" fontAlgn="auto" latinLnBrk="0" hangingPunct="1">
              <a:lnSpc>
                <a:spcPct val="90000"/>
              </a:lnSpc>
              <a:spcBef>
                <a:spcPts val="1200"/>
              </a:spcBef>
              <a:spcAft>
                <a:spcPts val="0"/>
              </a:spcAft>
              <a:buClrTx/>
              <a:buSzPct val="100000"/>
              <a:buFont typeface="Arial" panose="020B0604020202020204" pitchFamily="34" charset="0"/>
              <a:buChar char="•"/>
              <a:tabLst/>
              <a:defRPr/>
            </a:pPr>
            <a:r>
              <a:rPr lang="fi-FI" altLang="zh-CN"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 </a:t>
            </a:r>
            <a:r>
              <a:rPr lang="fi-FI"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Kneepkens EL, et al. </a:t>
            </a:r>
            <a:r>
              <a:rPr lang="de-DE"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Ann Rheum Dis. 2015 Feb;74(2):396-401.</a:t>
            </a:r>
          </a:p>
          <a:p>
            <a:pPr defTabSz="684677" hangingPunct="0"/>
            <a:r>
              <a:rPr lang="fr-FR"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6.Ryu HH, et al. Clin </a:t>
            </a:r>
            <a:r>
              <a:rPr lang="fr-FR" altLang="en-US" sz="1200" kern="0" dirty="0" err="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Rheumatol</a:t>
            </a:r>
            <a:r>
              <a:rPr lang="fr-FR"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 2012 Jun;31(6):931-6.</a:t>
            </a:r>
          </a:p>
          <a:p>
            <a:pPr defTabSz="684677" hangingPunct="0"/>
            <a:r>
              <a:rPr lang="fi-FI"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 Charpin C, </a:t>
            </a:r>
            <a:r>
              <a:rPr lang="fr-FR"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et al. </a:t>
            </a:r>
            <a:r>
              <a:rPr lang="en-US"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Arthritis Res </a:t>
            </a:r>
            <a:r>
              <a:rPr lang="en-US" altLang="en-US" sz="1200" kern="0" dirty="0" err="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Ther</a:t>
            </a:r>
            <a:r>
              <a:rPr lang="en-US"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 2009;11(6):R179. </a:t>
            </a:r>
            <a:endParaRPr lang="fi-FI"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defTabSz="684677" hangingPunct="0"/>
            <a:r>
              <a:rPr lang="da-DK"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 Ganem D, et al. N Engl J Med. 2004 Mar 11;350(11):1118-29.</a:t>
            </a:r>
          </a:p>
          <a:p>
            <a:r>
              <a:rPr lang="en-US" altLang="zh-CN" dirty="0"/>
              <a:t>9. Lee YH, et al. Clin Exp </a:t>
            </a:r>
            <a:r>
              <a:rPr lang="en-US" altLang="zh-CN" dirty="0" err="1"/>
              <a:t>Rheumatol</a:t>
            </a:r>
            <a:r>
              <a:rPr lang="en-US" altLang="zh-CN" dirty="0"/>
              <a:t>. 2013 Jan-Feb;31(1):118-21</a:t>
            </a:r>
          </a:p>
          <a:p>
            <a:r>
              <a:rPr lang="en-US" altLang="zh-CN" dirty="0">
                <a:sym typeface="Arial" panose="020B0604020202020204" pitchFamily="34" charset="0"/>
              </a:rPr>
              <a:t>10</a:t>
            </a:r>
            <a:r>
              <a:rPr lang="fi-FI" altLang="en-US" sz="5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 Zhang Z, et al. </a:t>
            </a:r>
            <a:r>
              <a:rPr lang="pt-BR" altLang="en-US" sz="5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BMJ Open. 2017 Mar 22;7(3):e012567</a:t>
            </a:r>
            <a:r>
              <a:rPr lang="en-US" altLang="zh-CN" dirty="0"/>
              <a:t>.</a:t>
            </a:r>
          </a:p>
          <a:p>
            <a:pPr defTabSz="684677" hangingPunct="0"/>
            <a:r>
              <a:rPr lang="fi-FI"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11.Derakhshan MH, et al. RMD Open. 2020 Jul;6(2):e001206.</a:t>
            </a:r>
          </a:p>
          <a:p>
            <a:pPr defTabSz="684677" hangingPunct="0"/>
            <a:r>
              <a:rPr lang="en-US"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12. </a:t>
            </a:r>
            <a:r>
              <a:rPr lang="en-US" altLang="en-US" sz="1200" kern="0" dirty="0" err="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Korzenik</a:t>
            </a:r>
            <a:r>
              <a:rPr lang="en-US"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 J, </a:t>
            </a:r>
            <a:r>
              <a:rPr lang="fi-FI"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et al. </a:t>
            </a:r>
            <a:r>
              <a:rPr lang="en-US"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Aliment </a:t>
            </a:r>
            <a:r>
              <a:rPr lang="en-US" altLang="en-US" sz="1200" kern="0" dirty="0" err="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Pharmacol</a:t>
            </a:r>
            <a:r>
              <a:rPr lang="en-US"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en-US" sz="1200" kern="0" dirty="0" err="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Ther</a:t>
            </a:r>
            <a:r>
              <a:rPr lang="en-US"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 2019 Aug;50(3):289-294.</a:t>
            </a:r>
          </a:p>
          <a:p>
            <a:pPr defTabSz="684677" hangingPunct="0"/>
            <a:r>
              <a:rPr lang="en-US"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13. </a:t>
            </a:r>
            <a:r>
              <a:rPr lang="en-US" altLang="en-US" sz="1200" kern="0" dirty="0" err="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Onac</a:t>
            </a:r>
            <a:r>
              <a:rPr lang="en-US"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 IA, </a:t>
            </a:r>
            <a:r>
              <a:rPr lang="fi-FI"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et al. </a:t>
            </a:r>
            <a:r>
              <a:rPr lang="en-US"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Rheumatology (Oxford). 2021 Nov 3;60(11):5233-5238.</a:t>
            </a:r>
          </a:p>
          <a:p>
            <a:endParaRPr lang="zh-CN" altLang="en-US" dirty="0"/>
          </a:p>
          <a:p>
            <a:pPr defTabSz="684677" hangingPunct="0"/>
            <a:endParaRPr lang="da-DK"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174625" marR="0" lvl="0" indent="-174625" algn="l" defTabSz="914400" rtl="0" eaLnBrk="1" fontAlgn="auto" latinLnBrk="0" hangingPunct="1">
              <a:lnSpc>
                <a:spcPct val="90000"/>
              </a:lnSpc>
              <a:spcBef>
                <a:spcPts val="1200"/>
              </a:spcBef>
              <a:spcAft>
                <a:spcPts val="0"/>
              </a:spcAft>
              <a:buClrTx/>
              <a:buSzPct val="100000"/>
              <a:buFont typeface="Arial" panose="020B0604020202020204" pitchFamily="34" charset="0"/>
              <a:buChar char="•"/>
              <a:tabLst/>
              <a:defRPr/>
            </a:pPr>
            <a:endParaRPr lang="de-DE"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174625" marR="0" lvl="0" indent="-174625" algn="l" defTabSz="914400" rtl="0" eaLnBrk="1" fontAlgn="auto" latinLnBrk="0" hangingPunct="1">
              <a:lnSpc>
                <a:spcPct val="90000"/>
              </a:lnSpc>
              <a:spcBef>
                <a:spcPts val="1200"/>
              </a:spcBef>
              <a:spcAft>
                <a:spcPts val="0"/>
              </a:spcAft>
              <a:buClrTx/>
              <a:buSzPct val="100000"/>
              <a:buFont typeface="Arial" panose="020B0604020202020204" pitchFamily="34" charset="0"/>
              <a:buChar char="•"/>
              <a:tabLst/>
              <a:defRPr/>
            </a:pPr>
            <a:endParaRPr lang="de-DE"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174625" marR="0" lvl="0" indent="-174625" algn="l" defTabSz="914400" rtl="0" eaLnBrk="1" fontAlgn="auto" latinLnBrk="0" hangingPunct="1">
              <a:lnSpc>
                <a:spcPct val="90000"/>
              </a:lnSpc>
              <a:spcBef>
                <a:spcPts val="1200"/>
              </a:spcBef>
              <a:spcAft>
                <a:spcPts val="0"/>
              </a:spcAft>
              <a:buClrTx/>
              <a:buSzPct val="100000"/>
              <a:buFont typeface="Arial" panose="020B0604020202020204" pitchFamily="34" charset="0"/>
              <a:buChar char="•"/>
              <a:tabLst/>
              <a:defRPr/>
            </a:pPr>
            <a:endParaRPr lang="en-US" altLang="zh-CN"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133521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18 </a:t>
            </a:r>
            <a:r>
              <a:rPr lang="fi-FI"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Deodhar A, et al. Ann Rheum Dis. 2021 Apr 27;80(8):1004–13.</a:t>
            </a:r>
            <a:endParaRPr lang="en-US" altLang="zh-CN" dirty="0"/>
          </a:p>
          <a:p>
            <a:pPr marL="174625" marR="0" lvl="0" indent="-174625" algn="l" defTabSz="914400" rtl="0" eaLnBrk="1" fontAlgn="auto" latinLnBrk="0" hangingPunct="1">
              <a:lnSpc>
                <a:spcPct val="90000"/>
              </a:lnSpc>
              <a:spcBef>
                <a:spcPts val="1200"/>
              </a:spcBef>
              <a:spcAft>
                <a:spcPts val="0"/>
              </a:spcAft>
              <a:buClrTx/>
              <a:buSzPct val="100000"/>
              <a:buFont typeface="Arial" panose="020B0604020202020204" pitchFamily="34" charset="0"/>
              <a:buChar char="•"/>
              <a:tabLst/>
              <a:defRPr/>
            </a:pPr>
            <a:r>
              <a:rPr lang="en-US" altLang="zh-CN" dirty="0"/>
              <a:t>19 </a:t>
            </a:r>
            <a:r>
              <a:rPr lang="en-US" altLang="zh-CN" sz="1200" dirty="0" err="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Désirée</a:t>
            </a:r>
            <a:r>
              <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 van der </a:t>
            </a:r>
            <a:r>
              <a:rPr lang="en-US" altLang="zh-CN" sz="1200" dirty="0" err="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Heijde</a:t>
            </a:r>
            <a:r>
              <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 et al. Ann Rheum Dis. 2017 Aug;76(8):1340-1347.</a:t>
            </a:r>
          </a:p>
          <a:p>
            <a:endParaRPr lang="zh-CN" altLang="en-US" dirty="0"/>
          </a:p>
        </p:txBody>
      </p:sp>
      <p:sp>
        <p:nvSpPr>
          <p:cNvPr id="4" name="灯片编号占位符 3"/>
          <p:cNvSpPr>
            <a:spLocks noGrp="1"/>
          </p:cNvSpPr>
          <p:nvPr>
            <p:ph type="sldNum" sz="quarter" idx="5"/>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222969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684677" hangingPunct="0"/>
            <a:r>
              <a:rPr lang="fi-FI"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14 Fang L,  et al. </a:t>
            </a:r>
            <a:r>
              <a:rPr lang="en-US"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Annals of the Rheumatic Diseases 2020;79:427.</a:t>
            </a:r>
            <a:endParaRPr lang="fi-FI"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defTabSz="684677" hangingPunct="0"/>
            <a:r>
              <a:rPr lang="fi-FI"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15 Souto A, et al. </a:t>
            </a:r>
            <a:r>
              <a:rPr lang="en-US"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Rheumatology (Oxford). 2014 Oct;53(10):1872-85</a:t>
            </a:r>
          </a:p>
          <a:p>
            <a:pPr marL="174625" marR="0" lvl="0" indent="-174625" algn="l" defTabSz="684677" rtl="0" eaLnBrk="1" fontAlgn="auto" latinLnBrk="0" hangingPunct="0">
              <a:lnSpc>
                <a:spcPct val="90000"/>
              </a:lnSpc>
              <a:spcBef>
                <a:spcPts val="1200"/>
              </a:spcBef>
              <a:spcAft>
                <a:spcPts val="0"/>
              </a:spcAft>
              <a:buClrTx/>
              <a:buSzPct val="100000"/>
              <a:buFont typeface="Arial" panose="020B0604020202020204" pitchFamily="34" charset="0"/>
              <a:buChar char="•"/>
              <a:tabLst/>
              <a:defRPr/>
            </a:pPr>
            <a:r>
              <a:rPr lang="fi-FI" altLang="en-US"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16 Deodhar A, et al. Ann Rheum Dis. 2021 Apr 27;80(8):1004–13.</a:t>
            </a:r>
          </a:p>
          <a:p>
            <a:pPr marL="174625" marR="0" lvl="0" indent="-174625" algn="l" defTabSz="684677" rtl="0" eaLnBrk="1" fontAlgn="auto" latinLnBrk="0" hangingPunct="0">
              <a:lnSpc>
                <a:spcPct val="90000"/>
              </a:lnSpc>
              <a:spcBef>
                <a:spcPts val="1200"/>
              </a:spcBef>
              <a:spcAft>
                <a:spcPts val="0"/>
              </a:spcAft>
              <a:buClrTx/>
              <a:buSzPct val="100000"/>
              <a:buFont typeface="Arial" panose="020B0604020202020204" pitchFamily="34" charset="0"/>
              <a:buChar char="•"/>
              <a:tabLst/>
              <a:defRPr/>
            </a:pPr>
            <a:r>
              <a:rPr lang="fi-FI" altLang="zh-CN" sz="12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17 </a:t>
            </a:r>
            <a:r>
              <a:rPr kumimoji="0" lang="en-US" altLang="zh-CN"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RMD Open. 2020 Oct;6(3):e001395.</a:t>
            </a:r>
            <a:endParaRPr kumimoji="0" lang="zh-CN" alt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defTabSz="684677" hangingPunct="0"/>
            <a:endParaRPr lang="zh-CN" altLang="en-US" dirty="0"/>
          </a:p>
        </p:txBody>
      </p:sp>
      <p:sp>
        <p:nvSpPr>
          <p:cNvPr id="4" name="灯片编号占位符 3"/>
          <p:cNvSpPr>
            <a:spLocks noGrp="1"/>
          </p:cNvSpPr>
          <p:nvPr>
            <p:ph type="sldNum" sz="quarter" idx="5"/>
          </p:nvPr>
        </p:nvSpPr>
        <p:spPr/>
        <p:txBody>
          <a:bodyPr/>
          <a:lstStyle/>
          <a:p>
            <a:fld id="{D5F8523C-8729-40F0-9536-D6C4CA3AD238}" type="slidenum">
              <a:rPr lang="en-US" smtClean="0"/>
              <a:pPr/>
              <a:t>7</a:t>
            </a:fld>
            <a:endParaRPr lang="en-US" dirty="0"/>
          </a:p>
        </p:txBody>
      </p:sp>
    </p:spTree>
    <p:extLst>
      <p:ext uri="{BB962C8B-B14F-4D97-AF65-F5344CB8AC3E}">
        <p14:creationId xmlns:p14="http://schemas.microsoft.com/office/powerpoint/2010/main" val="1524980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89336D5-0ABF-4224-AC62-7081FE74D6C8}"/>
              </a:ext>
            </a:extLst>
          </p:cNvPr>
          <p:cNvSpPr/>
          <p:nvPr userDrawn="1"/>
        </p:nvSpPr>
        <p:spPr bwMode="gray">
          <a:xfrm>
            <a:off x="1504252" y="6303596"/>
            <a:ext cx="2448623" cy="33538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ltLang="zh-CN"/>
              <a:t>Click to edit Master title style</a:t>
            </a:r>
            <a:endParaRPr lang="en-US" dirty="0"/>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8"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4659" y="-5670"/>
            <a:ext cx="8564166" cy="6221818"/>
          </a:xfrm>
          <a:prstGeom prst="rect">
            <a:avLst/>
          </a:prstGeom>
        </p:spPr>
      </p:pic>
      <p:sp>
        <p:nvSpPr>
          <p:cNvPr id="2" name="矩形 1">
            <a:extLst>
              <a:ext uri="{FF2B5EF4-FFF2-40B4-BE49-F238E27FC236}">
                <a16:creationId xmlns:a16="http://schemas.microsoft.com/office/drawing/2014/main" id="{556DF099-DED2-4905-B076-EF51194877F5}"/>
              </a:ext>
            </a:extLst>
          </p:cNvPr>
          <p:cNvSpPr/>
          <p:nvPr userDrawn="1"/>
        </p:nvSpPr>
        <p:spPr bwMode="gray">
          <a:xfrm>
            <a:off x="10780776" y="6391655"/>
            <a:ext cx="786384" cy="326818"/>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pic>
        <p:nvPicPr>
          <p:cNvPr id="16" name="图片 15" descr="图片包含 游戏机, 物体, 钟表, 灯光&#10;&#10;描述已自动生成">
            <a:extLst>
              <a:ext uri="{FF2B5EF4-FFF2-40B4-BE49-F238E27FC236}">
                <a16:creationId xmlns:a16="http://schemas.microsoft.com/office/drawing/2014/main" id="{AE0E6634-BC1F-4DFC-9952-8C6FE19ED3EF}"/>
              </a:ext>
            </a:extLst>
          </p:cNvPr>
          <p:cNvPicPr>
            <a:picLocks noChangeAspect="1"/>
          </p:cNvPicPr>
          <p:nvPr userDrawn="1"/>
        </p:nvPicPr>
        <p:blipFill>
          <a:blip r:embed="rId5"/>
          <a:stretch>
            <a:fillRect/>
          </a:stretch>
        </p:blipFill>
        <p:spPr>
          <a:xfrm>
            <a:off x="1315810" y="6429257"/>
            <a:ext cx="606120" cy="390987"/>
          </a:xfrm>
          <a:prstGeom prst="rect">
            <a:avLst/>
          </a:prstGeom>
        </p:spPr>
      </p:pic>
    </p:spTree>
    <p:custDataLst>
      <p:tags r:id="rId1"/>
    </p:custDataLst>
    <p:extLst>
      <p:ext uri="{BB962C8B-B14F-4D97-AF65-F5344CB8AC3E}">
        <p14:creationId xmlns:p14="http://schemas.microsoft.com/office/powerpoint/2010/main" val="325151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3268803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373676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415079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5"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197000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5"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3398740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820451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dirty="0"/>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798" y="6346662"/>
            <a:ext cx="914400"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8"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318482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57069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0" y="-1"/>
            <a:ext cx="12188825"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798" y="484632"/>
            <a:ext cx="4938934"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dirty="0"/>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798" y="326296"/>
            <a:ext cx="587631"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42400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0" y="0"/>
            <a:ext cx="12188825"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798" y="326296"/>
            <a:ext cx="587631"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798" y="484632"/>
            <a:ext cx="4938934"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dirty="0"/>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155588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ltLang="zh-CN"/>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191463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C182AAE-08B3-4879-B46C-959F7EF0F8C7}"/>
              </a:ext>
            </a:extLst>
          </p:cNvPr>
          <p:cNvSpPr/>
          <p:nvPr userDrawn="1"/>
        </p:nvSpPr>
        <p:spPr bwMode="gray">
          <a:xfrm>
            <a:off x="1504950" y="6247938"/>
            <a:ext cx="2381250" cy="390987"/>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2" name="Title 1"/>
          <p:cNvSpPr>
            <a:spLocks noGrp="1"/>
          </p:cNvSpPr>
          <p:nvPr>
            <p:ph type="title"/>
          </p:nvPr>
        </p:nvSpPr>
        <p:spPr bwMode="gray"/>
        <p:txBody>
          <a:bodyPr/>
          <a:lstStyle/>
          <a:p>
            <a:r>
              <a:rPr lang="en-US" altLang="zh-CN"/>
              <a:t>Click to edit Master title style</a:t>
            </a:r>
            <a:endParaRPr lang="en-US" dirty="0"/>
          </a:p>
        </p:txBody>
      </p:sp>
      <p:sp>
        <p:nvSpPr>
          <p:cNvPr id="4" name="矩形 3">
            <a:extLst>
              <a:ext uri="{FF2B5EF4-FFF2-40B4-BE49-F238E27FC236}">
                <a16:creationId xmlns:a16="http://schemas.microsoft.com/office/drawing/2014/main" id="{A1CD0343-29EB-453D-BC1F-371E9B5285E8}"/>
              </a:ext>
            </a:extLst>
          </p:cNvPr>
          <p:cNvSpPr/>
          <p:nvPr userDrawn="1"/>
        </p:nvSpPr>
        <p:spPr bwMode="gray">
          <a:xfrm>
            <a:off x="10780776" y="6391655"/>
            <a:ext cx="786384" cy="326818"/>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pic>
        <p:nvPicPr>
          <p:cNvPr id="5" name="图片 4" descr="图片包含 游戏机, 物体, 钟表, 灯光&#10;&#10;描述已自动生成">
            <a:extLst>
              <a:ext uri="{FF2B5EF4-FFF2-40B4-BE49-F238E27FC236}">
                <a16:creationId xmlns:a16="http://schemas.microsoft.com/office/drawing/2014/main" id="{3C30DC58-4C24-47DA-9A50-834332762864}"/>
              </a:ext>
            </a:extLst>
          </p:cNvPr>
          <p:cNvPicPr>
            <a:picLocks noChangeAspect="1"/>
          </p:cNvPicPr>
          <p:nvPr userDrawn="1"/>
        </p:nvPicPr>
        <p:blipFill>
          <a:blip r:embed="rId3"/>
          <a:stretch>
            <a:fillRect/>
          </a:stretch>
        </p:blipFill>
        <p:spPr>
          <a:xfrm>
            <a:off x="1315810" y="6429257"/>
            <a:ext cx="606120" cy="390987"/>
          </a:xfrm>
          <a:prstGeom prst="rect">
            <a:avLst/>
          </a:prstGeom>
        </p:spPr>
      </p:pic>
    </p:spTree>
    <p:custDataLst>
      <p:tags r:id="rId1"/>
    </p:custDataLst>
    <p:extLst>
      <p:ext uri="{BB962C8B-B14F-4D97-AF65-F5344CB8AC3E}">
        <p14:creationId xmlns:p14="http://schemas.microsoft.com/office/powerpoint/2010/main" val="282841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87262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288882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60048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bwMode="gray">
          <a:xfrm>
            <a:off x="446796" y="1801368"/>
            <a:ext cx="11292840" cy="3950208"/>
          </a:xfrm>
          <a:prstGeom prst="rect">
            <a:avLst/>
          </a:prstGeom>
        </p:spPr>
        <p:txBody>
          <a:bodyPr vert="horz" lIns="45720" tIns="45720" rIns="45720" bIns="45720" rtlCol="0">
            <a:no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 name="Title Placeholder 1"/>
          <p:cNvSpPr>
            <a:spLocks noGrp="1"/>
          </p:cNvSpPr>
          <p:nvPr userDrawn="1">
            <p:ph type="title"/>
          </p:nvPr>
        </p:nvSpPr>
        <p:spPr bwMode="gray">
          <a:xfrm>
            <a:off x="446798" y="484632"/>
            <a:ext cx="11292840" cy="850392"/>
          </a:xfrm>
          <a:prstGeom prst="rect">
            <a:avLst/>
          </a:prstGeom>
        </p:spPr>
        <p:txBody>
          <a:bodyPr vert="horz" lIns="0" tIns="45720" rIns="0" bIns="45720" rtlCol="0" anchor="t" anchorCtr="0">
            <a:noAutofit/>
          </a:bodyPr>
          <a:lstStyle/>
          <a:p>
            <a:pPr lvl="0"/>
            <a:r>
              <a:rPr lang="en-US" altLang="zh-CN"/>
              <a:t>Click to edit Master title style</a:t>
            </a:r>
            <a:endParaRPr lang="en-US" dirty="0"/>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798" y="326296"/>
            <a:ext cx="587631"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pic>
        <p:nvPicPr>
          <p:cNvPr id="19" name="Google Shape;53;p7">
            <a:extLst>
              <a:ext uri="{FF2B5EF4-FFF2-40B4-BE49-F238E27FC236}">
                <a16:creationId xmlns:a16="http://schemas.microsoft.com/office/drawing/2014/main" id="{F9F93DF4-D19B-46BE-B88F-8BB1DA82CA35}"/>
              </a:ext>
            </a:extLst>
          </p:cNvPr>
          <p:cNvPicPr preferRelativeResize="0">
            <a:picLocks noChangeAspect="1"/>
          </p:cNvPicPr>
          <p:nvPr userDrawn="1"/>
        </p:nvPicPr>
        <p:blipFill>
          <a:blip r:embed="rId19"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5" name="Google Shape;52;p7">
            <a:extLst>
              <a:ext uri="{FF2B5EF4-FFF2-40B4-BE49-F238E27FC236}">
                <a16:creationId xmlns:a16="http://schemas.microsoft.com/office/drawing/2014/main" id="{32B9580A-B465-4E15-BAF0-0919554158D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D24E3301-000C-4346-BCF2-C3AB4CC22056}"/>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8"/>
    </p:custDataLst>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61" r:id="rId5"/>
    <p:sldLayoutId id="2147483654" r:id="rId6"/>
    <p:sldLayoutId id="2147483663" r:id="rId7"/>
    <p:sldLayoutId id="2147483650" r:id="rId8"/>
    <p:sldLayoutId id="2147483666" r:id="rId9"/>
    <p:sldLayoutId id="2147483669" r:id="rId10"/>
    <p:sldLayoutId id="2147483670" r:id="rId11"/>
    <p:sldLayoutId id="2147483671" r:id="rId12"/>
    <p:sldLayoutId id="2147483672" r:id="rId13"/>
    <p:sldLayoutId id="2147483673" r:id="rId14"/>
    <p:sldLayoutId id="2147483667" r:id="rId15"/>
    <p:sldLayoutId id="2147483668" r:id="rId16"/>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AE9120-3BE1-496F-B593-4FFB4A65D8EF}"/>
              </a:ext>
            </a:extLst>
          </p:cNvPr>
          <p:cNvSpPr txBox="1">
            <a:spLocks/>
          </p:cNvSpPr>
          <p:nvPr/>
        </p:nvSpPr>
        <p:spPr bwMode="gray">
          <a:xfrm>
            <a:off x="-270254" y="1251585"/>
            <a:ext cx="7162817" cy="1901952"/>
          </a:xfrm>
          <a:prstGeom prst="rect">
            <a:avLst/>
          </a:prstGeom>
        </p:spPr>
        <p:txBody>
          <a:bodyPr vert="horz" lIns="0" tIns="0" rIns="0" bIns="0" rtlCol="0" anchor="ctr" anchorCtr="0">
            <a:noAutofit/>
          </a:bodyPr>
          <a:lstStyle>
            <a:lvl1pPr algn="l" defTabSz="914400" rtl="0" eaLnBrk="1" latinLnBrk="0" hangingPunct="1">
              <a:lnSpc>
                <a:spcPct val="85000"/>
              </a:lnSpc>
              <a:spcBef>
                <a:spcPts val="0"/>
              </a:spcBef>
              <a:buNone/>
              <a:defRPr lang="en-US" sz="3400" b="0" kern="1200" dirty="0">
                <a:solidFill>
                  <a:schemeClr val="tx1"/>
                </a:solidFill>
                <a:latin typeface="+mj-lt"/>
                <a:ea typeface="+mj-ea"/>
                <a:cs typeface="+mj-cs"/>
              </a:defRPr>
            </a:lvl1pPr>
          </a:lstStyle>
          <a:p>
            <a:pPr algn="ctr">
              <a:lnSpc>
                <a:spcPct val="150000"/>
              </a:lnSpc>
            </a:pPr>
            <a:r>
              <a:rPr lang="zh-CN" altLang="en-US" b="1" dirty="0">
                <a:latin typeface="微软雅黑" panose="020B0503020204020204" pitchFamily="34" charset="-122"/>
                <a:ea typeface="微软雅黑" panose="020B0503020204020204" pitchFamily="34" charset="-122"/>
              </a:rPr>
              <a:t>枸橼酸托法替布片（尚杰</a:t>
            </a:r>
            <a:r>
              <a:rPr lang="en-US" altLang="zh-CN" baseline="30000"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a:t>
            </a:r>
            <a:br>
              <a:rPr lang="zh-CN" altLang="en-US" dirty="0">
                <a:highlight>
                  <a:srgbClr val="FFFF00"/>
                </a:highlight>
                <a:latin typeface="微软雅黑" panose="020B0503020204020204" pitchFamily="34" charset="-122"/>
                <a:ea typeface="微软雅黑" panose="020B0503020204020204" pitchFamily="34" charset="-122"/>
              </a:rPr>
            </a:br>
            <a:r>
              <a:rPr lang="en-US" altLang="zh-CN" dirty="0">
                <a:latin typeface="微软雅黑" panose="020B0503020204020204" pitchFamily="34" charset="-122"/>
                <a:ea typeface="微软雅黑" panose="020B0503020204020204" pitchFamily="34" charset="-122"/>
              </a:rPr>
              <a:t>2022</a:t>
            </a:r>
            <a:r>
              <a:rPr lang="zh-CN" altLang="en-US" dirty="0">
                <a:latin typeface="微软雅黑" panose="020B0503020204020204" pitchFamily="34" charset="-122"/>
                <a:ea typeface="微软雅黑" panose="020B0503020204020204" pitchFamily="34" charset="-122"/>
              </a:rPr>
              <a:t>国家医保药品目录调整</a:t>
            </a:r>
            <a:br>
              <a:rPr lang="zh-CN" altLang="en-US"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申报资料</a:t>
            </a:r>
          </a:p>
        </p:txBody>
      </p:sp>
      <p:sp>
        <p:nvSpPr>
          <p:cNvPr id="9" name="Text Placeholder 8">
            <a:extLst>
              <a:ext uri="{FF2B5EF4-FFF2-40B4-BE49-F238E27FC236}">
                <a16:creationId xmlns:a16="http://schemas.microsoft.com/office/drawing/2014/main" id="{74ECAD73-9EA3-4A2C-AC04-7BBB5AD83FDE}"/>
              </a:ext>
            </a:extLst>
          </p:cNvPr>
          <p:cNvSpPr txBox="1">
            <a:spLocks/>
          </p:cNvSpPr>
          <p:nvPr/>
        </p:nvSpPr>
        <p:spPr bwMode="gray">
          <a:xfrm>
            <a:off x="1112199" y="3839517"/>
            <a:ext cx="4233672" cy="1054070"/>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600"/>
              </a:spcBef>
              <a:buClrTx/>
              <a:buSzPct val="100000"/>
              <a:buFont typeface="Arial" panose="020B0604020202020204" pitchFamily="34" charset="0"/>
              <a:buNone/>
              <a:defRPr lang="en-US" sz="1800" kern="1200">
                <a:solidFill>
                  <a:schemeClr val="tx1"/>
                </a:solidFill>
                <a:latin typeface="+mn-lt"/>
                <a:ea typeface="+mn-ea"/>
                <a:cs typeface="+mn-cs"/>
              </a:defRPr>
            </a:lvl1pPr>
            <a:lvl2pPr marL="400050" indent="0" algn="l" defTabSz="914400" rtl="0" eaLnBrk="1" latinLnBrk="0" hangingPunct="1">
              <a:lnSpc>
                <a:spcPct val="90000"/>
              </a:lnSpc>
              <a:spcBef>
                <a:spcPts val="1000"/>
              </a:spcBef>
              <a:buClrTx/>
              <a:buFont typeface="Arial" panose="020B0604020202020204" pitchFamily="34" charset="0"/>
              <a:buNone/>
              <a:defRPr sz="1800" kern="1200">
                <a:solidFill>
                  <a:schemeClr val="tx1"/>
                </a:solidFill>
                <a:latin typeface="+mn-lt"/>
                <a:ea typeface="+mn-ea"/>
                <a:cs typeface="+mn-cs"/>
              </a:defRPr>
            </a:lvl2pPr>
            <a:lvl3pPr marL="742950" indent="0" algn="l" defTabSz="914400" rtl="0" eaLnBrk="1" latinLnBrk="0" hangingPunct="1">
              <a:lnSpc>
                <a:spcPct val="90000"/>
              </a:lnSpc>
              <a:spcBef>
                <a:spcPts val="500"/>
              </a:spcBef>
              <a:buClrTx/>
              <a:buFont typeface="Arial" panose="020B0604020202020204" pitchFamily="34" charset="0"/>
              <a:buNone/>
              <a:defRPr sz="1600" kern="1200">
                <a:solidFill>
                  <a:schemeClr val="tx1"/>
                </a:solidFill>
                <a:latin typeface="+mn-lt"/>
                <a:ea typeface="+mn-ea"/>
                <a:cs typeface="+mn-cs"/>
              </a:defRPr>
            </a:lvl3pPr>
            <a:lvl4pPr marL="1095375" indent="0" algn="l" defTabSz="914400" rtl="0" eaLnBrk="1" latinLnBrk="0" hangingPunct="1">
              <a:lnSpc>
                <a:spcPct val="90000"/>
              </a:lnSpc>
              <a:spcBef>
                <a:spcPts val="200"/>
              </a:spcBef>
              <a:buClrTx/>
              <a:buFont typeface="Arial" panose="020B0604020202020204" pitchFamily="34" charset="0"/>
              <a:buNone/>
              <a:defRPr sz="1400" kern="1200">
                <a:solidFill>
                  <a:schemeClr val="tx1"/>
                </a:solidFill>
                <a:latin typeface="+mn-lt"/>
                <a:ea typeface="+mn-ea"/>
                <a:cs typeface="+mn-cs"/>
              </a:defRPr>
            </a:lvl4pPr>
            <a:lvl5pPr marL="1370012" indent="0" algn="l" defTabSz="914400" rtl="0" eaLnBrk="1" latinLnBrk="0" hangingPunct="1">
              <a:lnSpc>
                <a:spcPct val="90000"/>
              </a:lnSpc>
              <a:spcBef>
                <a:spcPts val="100"/>
              </a:spcBef>
              <a:buClrTx/>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000" dirty="0">
                <a:latin typeface="微软雅黑" panose="020B0503020204020204" pitchFamily="34" charset="-122"/>
                <a:ea typeface="微软雅黑" panose="020B0503020204020204" pitchFamily="34" charset="-122"/>
              </a:rPr>
              <a:t>申报企业：辉瑞投资有限公司</a:t>
            </a:r>
            <a:endParaRPr lang="zh-CN" altLang="en-US" sz="1600" dirty="0">
              <a:latin typeface="微软雅黑" panose="020B0503020204020204" pitchFamily="34" charset="-122"/>
              <a:ea typeface="微软雅黑" panose="020B0503020204020204" pitchFamily="34" charset="-122"/>
            </a:endParaRPr>
          </a:p>
        </p:txBody>
      </p:sp>
      <p:sp>
        <p:nvSpPr>
          <p:cNvPr id="4" name="文本框 1">
            <a:extLst>
              <a:ext uri="{FF2B5EF4-FFF2-40B4-BE49-F238E27FC236}">
                <a16:creationId xmlns:a16="http://schemas.microsoft.com/office/drawing/2014/main" id="{A98E57D8-661E-4FC5-8408-8C54A18F0D93}"/>
              </a:ext>
            </a:extLst>
          </p:cNvPr>
          <p:cNvSpPr txBox="1"/>
          <p:nvPr/>
        </p:nvSpPr>
        <p:spPr bwMode="gray">
          <a:xfrm>
            <a:off x="0" y="0"/>
            <a:ext cx="2626822" cy="473825"/>
          </a:xfrm>
          <a:prstGeom prst="rect">
            <a:avLst/>
          </a:prstGeom>
          <a:solidFill>
            <a:schemeClr val="bg2"/>
          </a:solidFill>
        </p:spPr>
        <p:txBody>
          <a:bodyPr wrap="square" lIns="45720" tIns="45720" rIns="4572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spcBef>
                <a:spcPts val="1000"/>
              </a:spcBef>
            </a:pPr>
            <a:r>
              <a:rPr lang="en-US" altLang="zh-CN" sz="2000" dirty="0"/>
              <a:t>PPT-2</a:t>
            </a:r>
            <a:r>
              <a:rPr lang="zh-CN" altLang="en-US" sz="2000" dirty="0"/>
              <a:t>（不含经济性）</a:t>
            </a:r>
          </a:p>
        </p:txBody>
      </p:sp>
    </p:spTree>
    <p:custDataLst>
      <p:tags r:id="rId1"/>
    </p:custDataLst>
    <p:extLst>
      <p:ext uri="{BB962C8B-B14F-4D97-AF65-F5344CB8AC3E}">
        <p14:creationId xmlns:p14="http://schemas.microsoft.com/office/powerpoint/2010/main" val="31868005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zh-CN" altLang="en-US" sz="2800" dirty="0">
                <a:latin typeface="微软雅黑" panose="020B0503020204020204" pitchFamily="34" charset="-122"/>
                <a:ea typeface="微软雅黑" panose="020B0503020204020204" pitchFamily="34" charset="-122"/>
              </a:rPr>
              <a:t>参考文献</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华文楷体" panose="02010600040101010101" pitchFamily="2" charset="-122"/>
              <a:ea typeface="华文楷体" panose="02010600040101010101" pitchFamily="2"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a:solidFill>
                  <a:schemeClr val="bg1"/>
                </a:solidFill>
                <a:latin typeface="华文楷体" panose="02010600040101010101" pitchFamily="2" charset="-122"/>
                <a:ea typeface="华文楷体" panose="02010600040101010101" pitchFamily="2" charset="-122"/>
              </a:rPr>
              <a:t>公平性</a:t>
            </a:r>
            <a:endParaRPr lang="zh-CN" altLang="en-US" sz="2800" b="1" dirty="0">
              <a:solidFill>
                <a:schemeClr val="bg1"/>
              </a:solidFill>
              <a:latin typeface="华文楷体" panose="02010600040101010101" pitchFamily="2" charset="-122"/>
              <a:ea typeface="华文楷体" panose="02010600040101010101" pitchFamily="2" charset="-122"/>
            </a:endParaRPr>
          </a:p>
        </p:txBody>
      </p:sp>
      <p:sp>
        <p:nvSpPr>
          <p:cNvPr id="11" name="文本框 10">
            <a:extLst>
              <a:ext uri="{FF2B5EF4-FFF2-40B4-BE49-F238E27FC236}">
                <a16:creationId xmlns:a16="http://schemas.microsoft.com/office/drawing/2014/main" id="{2BEAB154-3725-4FF4-B09A-B97C1450E3F1}"/>
              </a:ext>
            </a:extLst>
          </p:cNvPr>
          <p:cNvSpPr txBox="1"/>
          <p:nvPr/>
        </p:nvSpPr>
        <p:spPr bwMode="gray">
          <a:xfrm>
            <a:off x="7662119" y="6619594"/>
            <a:ext cx="3325245" cy="3524191"/>
          </a:xfrm>
          <a:prstGeom prst="rect">
            <a:avLst/>
          </a:prstGeom>
        </p:spPr>
        <p:txBody>
          <a:bodyPr wrap="square" lIns="45720" tIns="45720" rIns="45720" bIns="45720" rtlCol="0">
            <a:noAutofit/>
          </a:bodyPr>
          <a:lstStyle/>
          <a:p>
            <a:pPr marL="180000" indent="-180000">
              <a:lnSpc>
                <a:spcPct val="110000"/>
              </a:lnSpc>
              <a:spcBef>
                <a:spcPts val="300"/>
              </a:spcBef>
              <a:buFont typeface="Arial" panose="020B0604020202020204" pitchFamily="34" charset="0"/>
              <a:buChar char="•"/>
            </a:pPr>
            <a:endParaRPr lang="en-US" altLang="zh-CN" sz="1400" b="1" dirty="0">
              <a:solidFill>
                <a:srgbClr val="0047BB"/>
              </a:solidFill>
              <a:latin typeface="华文楷体" panose="02010600040101010101" pitchFamily="2" charset="-122"/>
              <a:ea typeface="华文楷体" panose="02010600040101010101" pitchFamily="2" charset="-122"/>
            </a:endParaRPr>
          </a:p>
        </p:txBody>
      </p:sp>
      <p:sp>
        <p:nvSpPr>
          <p:cNvPr id="7" name="文本框 6">
            <a:extLst>
              <a:ext uri="{FF2B5EF4-FFF2-40B4-BE49-F238E27FC236}">
                <a16:creationId xmlns:a16="http://schemas.microsoft.com/office/drawing/2014/main" id="{23CB2078-AD0C-49D8-9104-AF0FF172C1A6}"/>
              </a:ext>
            </a:extLst>
          </p:cNvPr>
          <p:cNvSpPr txBox="1"/>
          <p:nvPr/>
        </p:nvSpPr>
        <p:spPr bwMode="gray">
          <a:xfrm>
            <a:off x="331564" y="954589"/>
            <a:ext cx="11525693" cy="7617470"/>
          </a:xfrm>
          <a:prstGeom prst="rect">
            <a:avLst/>
          </a:prstGeom>
          <a:noFill/>
        </p:spPr>
        <p:txBody>
          <a:bodyPr wrap="square">
            <a:spAutoFit/>
          </a:bodyPr>
          <a:lstStyle/>
          <a:p>
            <a:pPr marL="228600" marR="0" lvl="0" indent="-228600" algn="l" defTabSz="914400" rtl="0" eaLnBrk="1" fontAlgn="auto" latinLnBrk="0" hangingPunct="1">
              <a:spcBef>
                <a:spcPts val="600"/>
              </a:spcBef>
              <a:spcAft>
                <a:spcPts val="0"/>
              </a:spcAft>
              <a:buClrTx/>
              <a:buSzTx/>
              <a:buFont typeface="+mj-lt"/>
              <a:buAutoNum type="arabicPeriod"/>
              <a:tabLst/>
              <a:defRPr/>
            </a:pPr>
            <a:r>
              <a:rPr lang="zh-CN" altLang="en-US" sz="1400" dirty="0">
                <a:latin typeface="微软雅黑" panose="020B0503020204020204" pitchFamily="34" charset="-122"/>
                <a:ea typeface="微软雅黑" panose="020B0503020204020204" pitchFamily="34" charset="-122"/>
              </a:rPr>
              <a:t>枸橼酸托法替布片说明书</a:t>
            </a:r>
            <a:endParaRPr lang="en-US" altLang="zh-CN" sz="1400" dirty="0">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zh-CN" altLang="en-US" sz="1400" dirty="0">
                <a:latin typeface="微软雅黑" panose="020B0503020204020204" pitchFamily="34" charset="-122"/>
                <a:ea typeface="微软雅黑" panose="020B0503020204020204" pitchFamily="34" charset="-122"/>
              </a:rPr>
              <a:t>风湿免疫疾病慢病管理全国护理协作组</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强直性脊柱炎患者慢性病管理护理专家建议（</a:t>
            </a:r>
            <a:r>
              <a:rPr lang="en-US" altLang="zh-CN" sz="1400" dirty="0">
                <a:latin typeface="微软雅黑" panose="020B0503020204020204" pitchFamily="34" charset="-122"/>
                <a:ea typeface="微软雅黑" panose="020B0503020204020204" pitchFamily="34" charset="-122"/>
              </a:rPr>
              <a:t>2019</a:t>
            </a:r>
            <a:r>
              <a:rPr lang="zh-CN" altLang="en-US" sz="1400" dirty="0">
                <a:latin typeface="微软雅黑" panose="020B0503020204020204" pitchFamily="34" charset="-122"/>
                <a:ea typeface="微软雅黑" panose="020B0503020204020204" pitchFamily="34" charset="-122"/>
              </a:rPr>
              <a:t>版）</a:t>
            </a:r>
            <a:r>
              <a:rPr lang="en-US" altLang="zh-CN" sz="1400" dirty="0">
                <a:latin typeface="微软雅黑" panose="020B0503020204020204" pitchFamily="34" charset="-122"/>
                <a:ea typeface="微软雅黑" panose="020B0503020204020204" pitchFamily="34" charset="-122"/>
              </a:rPr>
              <a:t>[J].</a:t>
            </a:r>
            <a:r>
              <a:rPr lang="zh-CN" altLang="en-US" sz="1400" dirty="0">
                <a:latin typeface="微软雅黑" panose="020B0503020204020204" pitchFamily="34" charset="-122"/>
                <a:ea typeface="微软雅黑" panose="020B0503020204020204" pitchFamily="34" charset="-122"/>
              </a:rPr>
              <a:t>中华风湿病学杂志</a:t>
            </a:r>
            <a:r>
              <a:rPr lang="en-US" altLang="zh-CN" sz="1400" dirty="0">
                <a:latin typeface="微软雅黑" panose="020B0503020204020204" pitchFamily="34" charset="-122"/>
                <a:ea typeface="微软雅黑" panose="020B0503020204020204" pitchFamily="34" charset="-122"/>
              </a:rPr>
              <a:t>,2020,24(5):292-296.</a:t>
            </a: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en-US" altLang="zh-CN" sz="1400" dirty="0" err="1">
                <a:latin typeface="微软雅黑" panose="020B0503020204020204" pitchFamily="34" charset="-122"/>
                <a:ea typeface="微软雅黑" panose="020B0503020204020204" pitchFamily="34" charset="-122"/>
              </a:rPr>
              <a:t>Baraliakos</a:t>
            </a:r>
            <a:r>
              <a:rPr lang="en-US" altLang="zh-CN" sz="1400" dirty="0">
                <a:latin typeface="微软雅黑" panose="020B0503020204020204" pitchFamily="34" charset="-122"/>
                <a:ea typeface="微软雅黑" panose="020B0503020204020204" pitchFamily="34" charset="-122"/>
              </a:rPr>
              <a:t> X, et al. Rheumatology (Oxford). 2017 Jan;56(1):95-102.</a:t>
            </a:r>
          </a:p>
          <a:p>
            <a:pPr marL="228600" indent="-228600">
              <a:spcBef>
                <a:spcPts val="600"/>
              </a:spcBef>
              <a:buFont typeface="+mj-lt"/>
              <a:buAutoNum type="arabicPeriod"/>
              <a:defRPr/>
            </a:pPr>
            <a:r>
              <a:rPr lang="en-US" altLang="zh-CN" sz="1400" dirty="0" err="1">
                <a:latin typeface="微软雅黑" panose="020B0503020204020204" pitchFamily="34" charset="-122"/>
                <a:ea typeface="微软雅黑" panose="020B0503020204020204" pitchFamily="34" charset="-122"/>
              </a:rPr>
              <a:t>Zochling</a:t>
            </a:r>
            <a:r>
              <a:rPr lang="en-US" altLang="zh-CN" sz="1400" dirty="0">
                <a:latin typeface="微软雅黑" panose="020B0503020204020204" pitchFamily="34" charset="-122"/>
                <a:ea typeface="微软雅黑" panose="020B0503020204020204" pitchFamily="34" charset="-122"/>
              </a:rPr>
              <a:t> J, et al. Clin </a:t>
            </a:r>
            <a:r>
              <a:rPr lang="en-US" altLang="zh-CN" sz="1400" dirty="0" err="1">
                <a:latin typeface="微软雅黑" panose="020B0503020204020204" pitchFamily="34" charset="-122"/>
                <a:ea typeface="微软雅黑" panose="020B0503020204020204" pitchFamily="34" charset="-122"/>
              </a:rPr>
              <a:t>Rheumatol</a:t>
            </a:r>
            <a:r>
              <a:rPr lang="en-US" altLang="zh-CN" sz="1400" dirty="0">
                <a:latin typeface="微软雅黑" panose="020B0503020204020204" pitchFamily="34" charset="-122"/>
                <a:ea typeface="微软雅黑" panose="020B0503020204020204" pitchFamily="34" charset="-122"/>
              </a:rPr>
              <a:t>. 2006 Nov;25(6):794-800.</a:t>
            </a: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en-US" altLang="zh-CN" sz="1400" dirty="0" err="1">
                <a:latin typeface="微软雅黑" panose="020B0503020204020204" pitchFamily="34" charset="-122"/>
                <a:ea typeface="微软雅黑" panose="020B0503020204020204" pitchFamily="34" charset="-122"/>
              </a:rPr>
              <a:t>Kneepkens</a:t>
            </a:r>
            <a:r>
              <a:rPr lang="en-US" altLang="zh-CN" sz="1400" dirty="0">
                <a:latin typeface="微软雅黑" panose="020B0503020204020204" pitchFamily="34" charset="-122"/>
                <a:ea typeface="微软雅黑" panose="020B0503020204020204" pitchFamily="34" charset="-122"/>
              </a:rPr>
              <a:t> EL, et al. Ann Rheum Dis. 2015 Feb;74(2):396-401.</a:t>
            </a: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da-DK" altLang="zh-CN" sz="1400" dirty="0">
                <a:latin typeface="微软雅黑" panose="020B0503020204020204" pitchFamily="34" charset="-122"/>
                <a:ea typeface="微软雅黑" panose="020B0503020204020204" pitchFamily="34" charset="-122"/>
              </a:rPr>
              <a:t>Ryu HH, et al. Clin Rheumatol. 2012 Jun;31(6):931-6.</a:t>
            </a: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da-DK" altLang="zh-CN" sz="1400" dirty="0">
                <a:latin typeface="微软雅黑" panose="020B0503020204020204" pitchFamily="34" charset="-122"/>
                <a:ea typeface="微软雅黑" panose="020B0503020204020204" pitchFamily="34" charset="-122"/>
              </a:rPr>
              <a:t>Charpin C, et al. Arthritis Res Ther. 2009;11(6):R179. </a:t>
            </a: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da-DK" altLang="zh-CN" sz="1400" dirty="0">
                <a:latin typeface="微软雅黑" panose="020B0503020204020204" pitchFamily="34" charset="-122"/>
                <a:ea typeface="微软雅黑" panose="020B0503020204020204" pitchFamily="34" charset="-122"/>
              </a:rPr>
              <a:t>Ganem D, et al. N Engl J Med. 2004 Mar 11;350(11):1118-29.</a:t>
            </a: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da-DK" altLang="zh-CN" sz="1400" dirty="0">
                <a:latin typeface="微软雅黑" panose="020B0503020204020204" pitchFamily="34" charset="-122"/>
                <a:ea typeface="微软雅黑" panose="020B0503020204020204" pitchFamily="34" charset="-122"/>
              </a:rPr>
              <a:t>Lee YH, et al. Clin Exp Rheumatol. 2013 Jan-Feb;31(1):118-21</a:t>
            </a: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da-DK" altLang="zh-CN" sz="1400" dirty="0">
                <a:latin typeface="微软雅黑" panose="020B0503020204020204" pitchFamily="34" charset="-122"/>
                <a:ea typeface="微软雅黑" panose="020B0503020204020204" pitchFamily="34" charset="-122"/>
              </a:rPr>
              <a:t>Zhang Z, et al. BMJ Open. 2017 Mar 22;7(3):e012567.</a:t>
            </a: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en-US" altLang="zh-CN" sz="1400" dirty="0">
                <a:latin typeface="微软雅黑" panose="020B0503020204020204" pitchFamily="34" charset="-122"/>
                <a:ea typeface="微软雅黑" panose="020B0503020204020204" pitchFamily="34" charset="-122"/>
              </a:rPr>
              <a:t>Barclay N, et al. Value Health. 2013;16(7):A568.</a:t>
            </a: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en-US" altLang="zh-CN" sz="1400" dirty="0">
                <a:latin typeface="微软雅黑" panose="020B0503020204020204" pitchFamily="34" charset="-122"/>
                <a:ea typeface="微软雅黑" panose="020B0503020204020204" pitchFamily="34" charset="-122"/>
              </a:rPr>
              <a:t>Fang L,  et al. Annals of the Rheumatic Diseases 2020;79:427.</a:t>
            </a: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en-US" altLang="zh-CN" sz="1400" dirty="0" err="1">
                <a:latin typeface="微软雅黑" panose="020B0503020204020204" pitchFamily="34" charset="-122"/>
                <a:ea typeface="微软雅黑" panose="020B0503020204020204" pitchFamily="34" charset="-122"/>
              </a:rPr>
              <a:t>Souto</a:t>
            </a:r>
            <a:r>
              <a:rPr lang="en-US" altLang="zh-CN" sz="1400" dirty="0">
                <a:latin typeface="微软雅黑" panose="020B0503020204020204" pitchFamily="34" charset="-122"/>
                <a:ea typeface="微软雅黑" panose="020B0503020204020204" pitchFamily="34" charset="-122"/>
              </a:rPr>
              <a:t> A, et al. Rheumatology (Oxford). 2014 Oct;53(10):1872-85.</a:t>
            </a: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en-US" altLang="zh-CN" sz="1400" dirty="0">
                <a:latin typeface="微软雅黑" panose="020B0503020204020204" pitchFamily="34" charset="-122"/>
                <a:ea typeface="微软雅黑" panose="020B0503020204020204" pitchFamily="34" charset="-122"/>
              </a:rPr>
              <a:t>Nash P, et.al. The Lancet Rheumatology, 2021, 3(4): e270-e283.</a:t>
            </a: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da-DK" altLang="zh-CN" sz="1400" dirty="0">
                <a:latin typeface="微软雅黑" panose="020B0503020204020204" pitchFamily="34" charset="-122"/>
                <a:ea typeface="微软雅黑" panose="020B0503020204020204" pitchFamily="34" charset="-122"/>
              </a:rPr>
              <a:t>Désirée van der Heijde, et al. Ann Rheum Dis. 2017 Aug;76(8):1340-1347.</a:t>
            </a:r>
          </a:p>
          <a:p>
            <a:pPr marL="228600" marR="0" lvl="0" indent="-228600" algn="l" defTabSz="914400" rtl="0" eaLnBrk="1" fontAlgn="auto" latinLnBrk="0" hangingPunct="1">
              <a:spcBef>
                <a:spcPts val="600"/>
              </a:spcBef>
              <a:spcAft>
                <a:spcPts val="0"/>
              </a:spcAft>
              <a:buClrTx/>
              <a:buSzTx/>
              <a:buFont typeface="+mj-lt"/>
              <a:buAutoNum type="arabicPeriod"/>
              <a:tabLst/>
              <a:defRPr/>
            </a:pPr>
            <a:r>
              <a:rPr lang="da-DK" altLang="zh-CN" sz="1400" dirty="0">
                <a:latin typeface="微软雅黑" panose="020B0503020204020204" pitchFamily="34" charset="-122"/>
                <a:ea typeface="微软雅黑" panose="020B0503020204020204" pitchFamily="34" charset="-122"/>
              </a:rPr>
              <a:t>Deodhar A, et al. Ann Rheum Dis. 2021 Apr 27;80(8):1004–13.</a:t>
            </a:r>
          </a:p>
          <a:p>
            <a:pPr marL="228600" marR="0" lvl="0" indent="-228600" algn="l" defTabSz="914400" rtl="0" eaLnBrk="1" fontAlgn="auto" latinLnBrk="0" hangingPunct="1">
              <a:spcBef>
                <a:spcPts val="600"/>
              </a:spcBef>
              <a:spcAft>
                <a:spcPts val="0"/>
              </a:spcAft>
              <a:buClrTx/>
              <a:buSzTx/>
              <a:buFont typeface="+mj-lt"/>
              <a:buAutoNum type="arabicPeriod"/>
              <a:tabLst/>
              <a:defRPr/>
            </a:pPr>
            <a:endParaRPr lang="en-US" altLang="zh-CN" sz="1400" dirty="0">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spcBef>
                <a:spcPts val="600"/>
              </a:spcBef>
              <a:spcAft>
                <a:spcPts val="0"/>
              </a:spcAft>
              <a:buClrTx/>
              <a:buSzTx/>
              <a:buFont typeface="+mj-lt"/>
              <a:buAutoNum type="arabicPeriod"/>
              <a:tabLst/>
              <a:defRPr/>
            </a:pPr>
            <a:endParaRPr lang="en-US" altLang="zh-CN" sz="1400" dirty="0">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spcBef>
                <a:spcPts val="600"/>
              </a:spcBef>
              <a:spcAft>
                <a:spcPts val="0"/>
              </a:spcAft>
              <a:buClrTx/>
              <a:buSzTx/>
              <a:buFont typeface="+mj-lt"/>
              <a:buAutoNum type="arabicPeriod"/>
              <a:tabLst/>
              <a:defRPr/>
            </a:pPr>
            <a:endParaRPr lang="en-US" altLang="zh-CN" sz="1400" dirty="0">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spcBef>
                <a:spcPts val="600"/>
              </a:spcBef>
              <a:spcAft>
                <a:spcPts val="0"/>
              </a:spcAft>
              <a:buClrTx/>
              <a:buSzTx/>
              <a:buFont typeface="+mj-lt"/>
              <a:buAutoNum type="arabicPeriod"/>
              <a:tabLst/>
              <a:defRPr/>
            </a:pPr>
            <a:endParaRPr lang="da-DK" altLang="zh-CN" sz="1400" dirty="0">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spcBef>
                <a:spcPts val="600"/>
              </a:spcBef>
              <a:spcAft>
                <a:spcPts val="0"/>
              </a:spcAft>
              <a:buClrTx/>
              <a:buSzTx/>
              <a:buFont typeface="+mj-lt"/>
              <a:buAutoNum type="arabicPeriod"/>
              <a:tabLst/>
              <a:defRPr/>
            </a:pPr>
            <a:endParaRPr lang="en-US" altLang="zh-CN" sz="1400" dirty="0">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spcBef>
                <a:spcPts val="600"/>
              </a:spcBef>
              <a:spcAft>
                <a:spcPts val="0"/>
              </a:spcAft>
              <a:buClrTx/>
              <a:buSzTx/>
              <a:buFont typeface="+mj-lt"/>
              <a:buAutoNum type="arabicPeriod"/>
              <a:tabLst/>
              <a:defRPr/>
            </a:pPr>
            <a:endParaRPr lang="en-US" altLang="zh-CN" sz="1400" dirty="0">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spcBef>
                <a:spcPts val="600"/>
              </a:spcBef>
              <a:spcAft>
                <a:spcPts val="0"/>
              </a:spcAft>
              <a:buClrTx/>
              <a:buSzTx/>
              <a:buFont typeface="+mj-lt"/>
              <a:buAutoNum type="arabicPeriod"/>
              <a:tabLst/>
              <a:defRPr/>
            </a:pPr>
            <a:endParaRPr lang="en-US" altLang="zh-CN" sz="1400" dirty="0">
              <a:latin typeface="微软雅黑" panose="020B0503020204020204" pitchFamily="34" charset="-122"/>
              <a:ea typeface="微软雅黑" panose="020B0503020204020204" pitchFamily="34" charset="-122"/>
            </a:endParaRPr>
          </a:p>
          <a:p>
            <a:pPr marL="228600" indent="-228600">
              <a:spcBef>
                <a:spcPts val="600"/>
              </a:spcBef>
              <a:buFont typeface="+mj-lt"/>
              <a:buAutoNum type="arabicPeriod"/>
            </a:pPr>
            <a:endParaRPr lang="da-DK" altLang="zh-CN" sz="1400" dirty="0">
              <a:latin typeface="微软雅黑" panose="020B0503020204020204" pitchFamily="34" charset="-122"/>
              <a:ea typeface="微软雅黑" panose="020B0503020204020204" pitchFamily="34" charset="-122"/>
            </a:endParaRPr>
          </a:p>
          <a:p>
            <a:pPr marL="228600" indent="-228600">
              <a:spcBef>
                <a:spcPts val="600"/>
              </a:spcBef>
              <a:buFont typeface="+mj-lt"/>
              <a:buAutoNum type="arabicPeriod"/>
            </a:pPr>
            <a:endParaRPr lang="en-US" altLang="zh-CN" sz="1400" dirty="0">
              <a:latin typeface="微软雅黑" panose="020B0503020204020204" pitchFamily="34" charset="-122"/>
              <a:ea typeface="微软雅黑" panose="020B0503020204020204" pitchFamily="34" charset="-122"/>
            </a:endParaRPr>
          </a:p>
          <a:p>
            <a:pPr marL="228600" indent="-228600">
              <a:spcBef>
                <a:spcPts val="600"/>
              </a:spcBef>
              <a:buFont typeface="+mj-lt"/>
              <a:buAutoNum type="arabicPeriod"/>
            </a:pPr>
            <a:endParaRPr lang="en-US" altLang="zh-CN"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5201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4">
            <a:extLst>
              <a:ext uri="{FF2B5EF4-FFF2-40B4-BE49-F238E27FC236}">
                <a16:creationId xmlns:a16="http://schemas.microsoft.com/office/drawing/2014/main" id="{F71BE764-831A-4378-A323-956A41DF5CF8}"/>
              </a:ext>
            </a:extLst>
          </p:cNvPr>
          <p:cNvSpPr>
            <a:spLocks noGrp="1"/>
          </p:cNvSpPr>
          <p:nvPr>
            <p:ph type="title"/>
          </p:nvPr>
        </p:nvSpPr>
        <p:spPr>
          <a:xfrm>
            <a:off x="446798" y="484632"/>
            <a:ext cx="2534941" cy="850392"/>
          </a:xfrm>
        </p:spPr>
        <p:txBody>
          <a:bodyPr/>
          <a:lstStyle/>
          <a:p>
            <a:r>
              <a:rPr lang="zh-CN" altLang="en-US" sz="2800" dirty="0">
                <a:latin typeface="微软雅黑" panose="020B0503020204020204" pitchFamily="34" charset="-122"/>
                <a:ea typeface="微软雅黑" panose="020B0503020204020204" pitchFamily="34" charset="-122"/>
              </a:rPr>
              <a:t>目录</a:t>
            </a:r>
          </a:p>
        </p:txBody>
      </p:sp>
      <p:sp>
        <p:nvSpPr>
          <p:cNvPr id="4" name="标题 1">
            <a:extLst>
              <a:ext uri="{FF2B5EF4-FFF2-40B4-BE49-F238E27FC236}">
                <a16:creationId xmlns:a16="http://schemas.microsoft.com/office/drawing/2014/main" id="{8460FBDE-72D3-4282-96E0-8DC60F1F84AD}"/>
              </a:ext>
            </a:extLst>
          </p:cNvPr>
          <p:cNvSpPr txBox="1">
            <a:spLocks/>
          </p:cNvSpPr>
          <p:nvPr/>
        </p:nvSpPr>
        <p:spPr bwMode="gray">
          <a:xfrm>
            <a:off x="3542067" y="380859"/>
            <a:ext cx="6699213" cy="398787"/>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zh-CN" altLang="en-US" sz="3200" b="1" dirty="0">
                <a:solidFill>
                  <a:srgbClr val="0047BB"/>
                </a:solidFill>
                <a:latin typeface="微软雅黑" panose="020B0503020204020204" pitchFamily="34" charset="-122"/>
                <a:ea typeface="微软雅黑" panose="020B0503020204020204" pitchFamily="34" charset="-122"/>
              </a:rPr>
              <a:t>枸橼酸托法替布片</a:t>
            </a:r>
            <a:r>
              <a:rPr lang="zh-CN" altLang="en-US" sz="2800" b="1" dirty="0">
                <a:solidFill>
                  <a:srgbClr val="0047BB"/>
                </a:solidFill>
                <a:latin typeface="微软雅黑" panose="020B0503020204020204" pitchFamily="34" charset="-122"/>
                <a:ea typeface="微软雅黑" panose="020B0503020204020204" pitchFamily="34" charset="-122"/>
              </a:rPr>
              <a:t> </a:t>
            </a:r>
            <a:r>
              <a:rPr lang="en-US" altLang="zh-CN" sz="2800" b="1" dirty="0">
                <a:solidFill>
                  <a:srgbClr val="0047BB"/>
                </a:solidFill>
                <a:latin typeface="微软雅黑" panose="020B0503020204020204" pitchFamily="34" charset="-122"/>
                <a:ea typeface="微软雅黑" panose="020B0503020204020204" pitchFamily="34" charset="-122"/>
              </a:rPr>
              <a:t>(</a:t>
            </a:r>
            <a:r>
              <a:rPr lang="zh-CN" altLang="en-US" sz="2800" b="1" dirty="0">
                <a:solidFill>
                  <a:srgbClr val="0047BB"/>
                </a:solidFill>
                <a:latin typeface="微软雅黑" panose="020B0503020204020204" pitchFamily="34" charset="-122"/>
                <a:ea typeface="微软雅黑" panose="020B0503020204020204" pitchFamily="34" charset="-122"/>
              </a:rPr>
              <a:t>尚杰</a:t>
            </a:r>
            <a:r>
              <a:rPr lang="en-US" altLang="zh-CN" sz="2800" b="1" baseline="30000" dirty="0">
                <a:solidFill>
                  <a:srgbClr val="0047BB"/>
                </a:solidFill>
                <a:latin typeface="微软雅黑" panose="020B0503020204020204" pitchFamily="34" charset="-122"/>
                <a:ea typeface="微软雅黑" panose="020B0503020204020204" pitchFamily="34" charset="-122"/>
              </a:rPr>
              <a:t>®</a:t>
            </a:r>
            <a:r>
              <a:rPr lang="en-US" altLang="zh-CN" sz="2800" b="1" dirty="0">
                <a:solidFill>
                  <a:srgbClr val="0047BB"/>
                </a:solidFill>
                <a:latin typeface="微软雅黑" panose="020B0503020204020204" pitchFamily="34" charset="-122"/>
                <a:ea typeface="微软雅黑" panose="020B0503020204020204" pitchFamily="34" charset="-122"/>
              </a:rPr>
              <a:t>)</a:t>
            </a:r>
            <a:endParaRPr lang="zh-CN" altLang="en-US" sz="2800" b="1" dirty="0">
              <a:solidFill>
                <a:srgbClr val="0047BB"/>
              </a:solidFill>
              <a:latin typeface="微软雅黑" panose="020B0503020204020204" pitchFamily="34" charset="-122"/>
              <a:ea typeface="微软雅黑" panose="020B0503020204020204" pitchFamily="34" charset="-122"/>
            </a:endParaRPr>
          </a:p>
        </p:txBody>
      </p:sp>
      <p:graphicFrame>
        <p:nvGraphicFramePr>
          <p:cNvPr id="5" name="表格 7">
            <a:extLst>
              <a:ext uri="{FF2B5EF4-FFF2-40B4-BE49-F238E27FC236}">
                <a16:creationId xmlns:a16="http://schemas.microsoft.com/office/drawing/2014/main" id="{1759365A-CB3F-4EB4-9902-408A5DB11394}"/>
              </a:ext>
            </a:extLst>
          </p:cNvPr>
          <p:cNvGraphicFramePr>
            <a:graphicFrameLocks noGrp="1"/>
          </p:cNvGraphicFramePr>
          <p:nvPr>
            <p:extLst>
              <p:ext uri="{D42A27DB-BD31-4B8C-83A1-F6EECF244321}">
                <p14:modId xmlns:p14="http://schemas.microsoft.com/office/powerpoint/2010/main" val="1913229490"/>
              </p:ext>
            </p:extLst>
          </p:nvPr>
        </p:nvGraphicFramePr>
        <p:xfrm>
          <a:off x="446798" y="1014587"/>
          <a:ext cx="10953385" cy="5227181"/>
        </p:xfrm>
        <a:graphic>
          <a:graphicData uri="http://schemas.openxmlformats.org/drawingml/2006/table">
            <a:tbl>
              <a:tblPr firstRow="1" bandRow="1">
                <a:tableStyleId>{2D5ABB26-0587-4C30-8999-92F81FD0307C}</a:tableStyleId>
              </a:tblPr>
              <a:tblGrid>
                <a:gridCol w="806745">
                  <a:extLst>
                    <a:ext uri="{9D8B030D-6E8A-4147-A177-3AD203B41FA5}">
                      <a16:colId xmlns:a16="http://schemas.microsoft.com/office/drawing/2014/main" val="3896338189"/>
                    </a:ext>
                  </a:extLst>
                </a:gridCol>
                <a:gridCol w="1248339">
                  <a:extLst>
                    <a:ext uri="{9D8B030D-6E8A-4147-A177-3AD203B41FA5}">
                      <a16:colId xmlns:a16="http://schemas.microsoft.com/office/drawing/2014/main" val="1270459557"/>
                    </a:ext>
                  </a:extLst>
                </a:gridCol>
                <a:gridCol w="8898301">
                  <a:extLst>
                    <a:ext uri="{9D8B030D-6E8A-4147-A177-3AD203B41FA5}">
                      <a16:colId xmlns:a16="http://schemas.microsoft.com/office/drawing/2014/main" val="3592717630"/>
                    </a:ext>
                  </a:extLst>
                </a:gridCol>
              </a:tblGrid>
              <a:tr h="544022">
                <a:tc>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药品基本信息 </a:t>
                      </a:r>
                    </a:p>
                  </a:txBody>
                  <a:tcPr anchor="ctr">
                    <a:cell3D prstMaterial="dkEdge">
                      <a:bevel prst="cross"/>
                      <a:lightRig rig="flood" dir="t"/>
                    </a:cell3D>
                    <a:solidFill>
                      <a:schemeClr val="accent2">
                        <a:lumMod val="20000"/>
                        <a:lumOff val="80000"/>
                      </a:schemeClr>
                    </a:solidFill>
                  </a:tcPr>
                </a:tc>
                <a:tc gridSpan="2">
                  <a:txBody>
                    <a:bodyPr/>
                    <a:lstStyle/>
                    <a:p>
                      <a:pPr marL="0" indent="0">
                        <a:lnSpc>
                          <a:spcPct val="100000"/>
                        </a:lnSpc>
                        <a:spcBef>
                          <a:spcPts val="300"/>
                        </a:spcBef>
                        <a:buFont typeface="Arial" panose="020B0604020202020204" pitchFamily="34" charset="0"/>
                        <a:buNone/>
                      </a:pPr>
                      <a:r>
                        <a:rPr lang="zh-CN" altLang="en-US" sz="1400" b="1" dirty="0">
                          <a:latin typeface="微软雅黑" panose="020B0503020204020204" pitchFamily="34" charset="-122"/>
                          <a:ea typeface="微软雅黑" panose="020B0503020204020204" pitchFamily="34" charset="-122"/>
                        </a:rPr>
                        <a:t>枸橼酸托法替布片，</a:t>
                      </a:r>
                      <a:r>
                        <a:rPr lang="zh-CN" altLang="en-US" sz="1400" b="1" dirty="0">
                          <a:solidFill>
                            <a:srgbClr val="C00000"/>
                          </a:solidFill>
                          <a:latin typeface="微软雅黑" panose="020B0503020204020204" pitchFamily="34" charset="-122"/>
                          <a:ea typeface="微软雅黑" panose="020B0503020204020204" pitchFamily="34" charset="-122"/>
                        </a:rPr>
                        <a:t>国家集采品种，</a:t>
                      </a:r>
                      <a:r>
                        <a:rPr lang="zh-CN" altLang="en-US" sz="1400" b="1" dirty="0">
                          <a:solidFill>
                            <a:schemeClr val="tx1"/>
                          </a:solidFill>
                          <a:latin typeface="微软雅黑" panose="020B0503020204020204" pitchFamily="34" charset="-122"/>
                          <a:ea typeface="微软雅黑" panose="020B0503020204020204" pitchFamily="34" charset="-122"/>
                        </a:rPr>
                        <a:t>申请新增适应症：</a:t>
                      </a:r>
                      <a:r>
                        <a:rPr lang="zh-CN" altLang="en-US" sz="1400" b="1" dirty="0">
                          <a:solidFill>
                            <a:srgbClr val="C00000"/>
                          </a:solidFill>
                          <a:latin typeface="微软雅黑" panose="020B0503020204020204" pitchFamily="34" charset="-122"/>
                          <a:ea typeface="微软雅黑" panose="020B0503020204020204" pitchFamily="34" charset="-122"/>
                        </a:rPr>
                        <a:t>强直性脊柱炎。</a:t>
                      </a:r>
                      <a:r>
                        <a:rPr lang="zh-CN" altLang="en-US" sz="1400" b="1" dirty="0">
                          <a:solidFill>
                            <a:schemeClr val="tx1"/>
                          </a:solidFill>
                          <a:latin typeface="微软雅黑" panose="020B0503020204020204" pitchFamily="34" charset="-122"/>
                          <a:ea typeface="微软雅黑" panose="020B0503020204020204" pitchFamily="34" charset="-122"/>
                        </a:rPr>
                        <a:t>建议参照药：</a:t>
                      </a:r>
                      <a:r>
                        <a:rPr lang="zh-CN" altLang="en-US" sz="1400" b="1" dirty="0">
                          <a:solidFill>
                            <a:srgbClr val="C00000"/>
                          </a:solidFill>
                          <a:latin typeface="微软雅黑" panose="020B0503020204020204" pitchFamily="34" charset="-122"/>
                          <a:ea typeface="微软雅黑" panose="020B0503020204020204" pitchFamily="34" charset="-122"/>
                        </a:rPr>
                        <a:t>阿达木单抗注射液</a:t>
                      </a:r>
                      <a:r>
                        <a:rPr lang="zh-CN" altLang="en-US" sz="1400" b="1" dirty="0">
                          <a:latin typeface="微软雅黑" panose="020B0503020204020204" pitchFamily="34" charset="-122"/>
                          <a:ea typeface="微软雅黑" panose="020B0503020204020204" pitchFamily="34" charset="-122"/>
                        </a:rPr>
                        <a:t>。</a:t>
                      </a:r>
                    </a:p>
                  </a:txBody>
                  <a:tcPr marL="36000" marR="0" anchor="ctr">
                    <a:cell3D prstMaterial="dkEdge">
                      <a:bevel prst="coolSlant"/>
                      <a:lightRig rig="flood" dir="t"/>
                    </a:cell3D>
                  </a:tcPr>
                </a:tc>
                <a:tc hMerge="1">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CN" altLang="en-US" sz="1300" b="0" dirty="0">
                          <a:solidFill>
                            <a:schemeClr val="tx1"/>
                          </a:solidFill>
                          <a:latin typeface="微软雅黑" panose="020B0503020204020204" pitchFamily="34" charset="-122"/>
                          <a:ea typeface="微软雅黑" panose="020B0503020204020204" pitchFamily="34" charset="-122"/>
                        </a:rPr>
                        <a:t>奈玛特韦片</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利托那韦片 </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下称</a:t>
                      </a:r>
                      <a:r>
                        <a:rPr lang="en-US" altLang="zh-CN" sz="1300" b="0" dirty="0" err="1">
                          <a:solidFill>
                            <a:schemeClr val="tx1"/>
                          </a:solidFill>
                          <a:latin typeface="微软雅黑" panose="020B0503020204020204" pitchFamily="34" charset="-122"/>
                          <a:ea typeface="微软雅黑" panose="020B0503020204020204" pitchFamily="34" charset="-122"/>
                        </a:rPr>
                        <a:t>Paxlovid</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 </a:t>
                      </a:r>
                      <a:r>
                        <a:rPr lang="zh-CN" altLang="zh-CN" sz="1300" b="0" dirty="0">
                          <a:solidFill>
                            <a:schemeClr val="tx1"/>
                          </a:solidFill>
                          <a:latin typeface="微软雅黑" panose="020B0503020204020204" pitchFamily="34" charset="-122"/>
                          <a:ea typeface="微软雅黑" panose="020B0503020204020204" pitchFamily="34" charset="-122"/>
                        </a:rPr>
                        <a:t>用于</a:t>
                      </a:r>
                      <a:r>
                        <a:rPr lang="zh-CN" altLang="zh-CN" sz="1300" b="1" dirty="0">
                          <a:solidFill>
                            <a:schemeClr val="tx1"/>
                          </a:solidFill>
                          <a:latin typeface="微软雅黑" panose="020B0503020204020204" pitchFamily="34" charset="-122"/>
                          <a:ea typeface="微软雅黑" panose="020B0503020204020204" pitchFamily="34" charset="-122"/>
                        </a:rPr>
                        <a:t>治疗成人伴有进展为重症高风险因素的轻至中度新型冠状病毒肺炎（</a:t>
                      </a:r>
                      <a:r>
                        <a:rPr lang="zh-CN" altLang="en-US" sz="1300" b="1" dirty="0">
                          <a:solidFill>
                            <a:schemeClr val="tx1"/>
                          </a:solidFill>
                          <a:latin typeface="微软雅黑" panose="020B0503020204020204" pitchFamily="34" charset="-122"/>
                          <a:ea typeface="微软雅黑" panose="020B0503020204020204" pitchFamily="34" charset="-122"/>
                        </a:rPr>
                        <a:t>简称“新冠”</a:t>
                      </a:r>
                      <a:r>
                        <a:rPr lang="zh-CN" altLang="zh-CN" sz="1300" b="1" dirty="0">
                          <a:solidFill>
                            <a:schemeClr val="tx1"/>
                          </a:solidFill>
                          <a:latin typeface="微软雅黑" panose="020B0503020204020204" pitchFamily="34" charset="-122"/>
                          <a:ea typeface="微软雅黑" panose="020B0503020204020204" pitchFamily="34" charset="-122"/>
                        </a:rPr>
                        <a:t>）患者</a:t>
                      </a:r>
                      <a:r>
                        <a:rPr lang="zh-CN" altLang="en-US" sz="1300" b="0" dirty="0">
                          <a:solidFill>
                            <a:schemeClr val="tx1"/>
                          </a:solidFill>
                          <a:latin typeface="微软雅黑" panose="020B0503020204020204" pitchFamily="34" charset="-122"/>
                          <a:ea typeface="微软雅黑" panose="020B0503020204020204" pitchFamily="34" charset="-122"/>
                        </a:rPr>
                        <a:t>。</a:t>
                      </a:r>
                      <a:endParaRPr lang="en-US" altLang="zh-CN" sz="1300" b="0"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4265022880"/>
                  </a:ext>
                </a:extLst>
              </a:tr>
              <a:tr h="365840">
                <a:tc rowSpan="3">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有效性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Arial" panose="020B0604020202020204" pitchFamily="34" charset="0"/>
                        <a:buAutoNum type="arabicPeriod"/>
                        <a:tabLst/>
                        <a:defRPr/>
                      </a:pPr>
                      <a:r>
                        <a:rPr lang="zh-CN" altLang="en-US" sz="1050" b="0" dirty="0">
                          <a:solidFill>
                            <a:schemeClr val="accent1"/>
                          </a:solidFill>
                          <a:latin typeface="微软雅黑" panose="020B0503020204020204" pitchFamily="34" charset="-122"/>
                          <a:ea typeface="微软雅黑" panose="020B0503020204020204" pitchFamily="34" charset="-122"/>
                        </a:rPr>
                        <a:t>疗效指标改善</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200" b="0" kern="0"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快速起效，强效控制，</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应答率高达</a:t>
                      </a:r>
                      <a:r>
                        <a:rPr lang="en-US" altLang="zh-CN" sz="1400" b="1" kern="1200" dirty="0">
                          <a:solidFill>
                            <a:srgbClr val="C00000"/>
                          </a:solidFill>
                          <a:effectLst/>
                          <a:latin typeface="微软雅黑" panose="020B0503020204020204" pitchFamily="34" charset="-122"/>
                          <a:ea typeface="微软雅黑" panose="020B0503020204020204" pitchFamily="34" charset="-122"/>
                          <a:cs typeface="+mn-cs"/>
                        </a:rPr>
                        <a:t>56%-80%</a:t>
                      </a:r>
                      <a:r>
                        <a:rPr lang="zh-CN" altLang="en-US" sz="1200" b="0" kern="0"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a:t>
                      </a:r>
                      <a:endParaRPr lang="en-US" altLang="zh-CN" sz="1200" b="0" kern="0"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endParaRPr>
                    </a:p>
                  </a:txBody>
                  <a:tcPr anchor="ctr">
                    <a:cell3D prstMaterial="dkEdge">
                      <a:bevel prst="coolSlant"/>
                      <a:lightRig rig="flood" dir="t"/>
                    </a:cell3D>
                  </a:tcPr>
                </a:tc>
                <a:extLst>
                  <a:ext uri="{0D108BD9-81ED-4DB2-BD59-A6C34878D82A}">
                    <a16:rowId xmlns:a16="http://schemas.microsoft.com/office/drawing/2014/main" val="3326298906"/>
                  </a:ext>
                </a:extLst>
              </a:tr>
              <a:tr h="365840">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2"/>
                        <a:tabLst/>
                        <a:defRPr/>
                      </a:pPr>
                      <a:r>
                        <a:rPr lang="zh-CN" altLang="en-US" sz="1050" b="0" dirty="0">
                          <a:solidFill>
                            <a:schemeClr val="accent1"/>
                          </a:solidFill>
                          <a:latin typeface="微软雅黑" panose="020B0503020204020204" pitchFamily="34" charset="-122"/>
                          <a:ea typeface="微软雅黑" panose="020B0503020204020204" pitchFamily="34" charset="-122"/>
                        </a:rPr>
                        <a:t>临床疗效证据</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200" b="1" kern="0"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对既往有生物制剂使用史患者仍有效（</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弥补目录内生物制剂可能继发性失效的短板</a:t>
                      </a:r>
                      <a:r>
                        <a:rPr lang="zh-CN" altLang="en-US" sz="1200" b="1" kern="0"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a:t>
                      </a:r>
                      <a:endParaRPr lang="en-US" altLang="zh-CN" sz="1200" b="1" kern="0"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endParaRPr>
                    </a:p>
                  </a:txBody>
                  <a:tcPr anchor="ctr">
                    <a:cell3D prstMaterial="dkEdge">
                      <a:bevel prst="coolSlant"/>
                      <a:lightRig rig="flood" dir="t"/>
                    </a:cell3D>
                  </a:tcPr>
                </a:tc>
                <a:extLst>
                  <a:ext uri="{0D108BD9-81ED-4DB2-BD59-A6C34878D82A}">
                    <a16:rowId xmlns:a16="http://schemas.microsoft.com/office/drawing/2014/main" val="2227486270"/>
                  </a:ext>
                </a:extLst>
              </a:tr>
              <a:tr h="365840">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3"/>
                        <a:tabLst/>
                        <a:defRPr/>
                      </a:pPr>
                      <a:r>
                        <a:rPr lang="zh-CN" altLang="en-US" sz="1050" b="0" dirty="0">
                          <a:solidFill>
                            <a:schemeClr val="accent1"/>
                          </a:solidFill>
                          <a:latin typeface="微软雅黑" panose="020B0503020204020204" pitchFamily="34" charset="-122"/>
                          <a:ea typeface="微软雅黑" panose="020B0503020204020204" pitchFamily="34" charset="-122"/>
                        </a:rPr>
                        <a:t>指南推荐情况</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国际权威指南推荐。</a:t>
                      </a:r>
                      <a:endParaRPr lang="en-US" altLang="zh-CN" sz="1200" b="0" kern="0"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endParaRPr>
                    </a:p>
                  </a:txBody>
                  <a:tcPr anchor="ctr">
                    <a:cell3D prstMaterial="dkEdge">
                      <a:bevel prst="coolSlant"/>
                      <a:lightRig rig="flood" dir="t"/>
                    </a:cell3D>
                  </a:tcPr>
                </a:tc>
                <a:extLst>
                  <a:ext uri="{0D108BD9-81ED-4DB2-BD59-A6C34878D82A}">
                    <a16:rowId xmlns:a16="http://schemas.microsoft.com/office/drawing/2014/main" val="3416260988"/>
                  </a:ext>
                </a:extLst>
              </a:tr>
              <a:tr h="365840">
                <a:tc rowSpan="2">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安全性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4"/>
                        <a:tabLst/>
                        <a:defRPr/>
                      </a:pPr>
                      <a:r>
                        <a:rPr lang="zh-CN" altLang="en-US" sz="1050" b="0" dirty="0">
                          <a:solidFill>
                            <a:schemeClr val="accent1"/>
                          </a:solidFill>
                          <a:latin typeface="微软雅黑" panose="020B0503020204020204" pitchFamily="34" charset="-122"/>
                          <a:ea typeface="微软雅黑" panose="020B0503020204020204" pitchFamily="34" charset="-122"/>
                        </a:rPr>
                        <a:t>说明书收载</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在新增适应症（强直性脊柱炎）患者中未发现新的安全风险。</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65989267"/>
                  </a:ext>
                </a:extLst>
              </a:tr>
              <a:tr h="365840">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5"/>
                        <a:tabLst/>
                        <a:defRPr/>
                      </a:pPr>
                      <a:r>
                        <a:rPr lang="zh-CN" altLang="en-US" sz="1050" b="0" dirty="0">
                          <a:solidFill>
                            <a:schemeClr val="accent1"/>
                          </a:solidFill>
                          <a:latin typeface="微软雅黑" panose="020B0503020204020204" pitchFamily="34" charset="-122"/>
                          <a:ea typeface="微软雅黑" panose="020B0503020204020204" pitchFamily="34" charset="-122"/>
                        </a:rPr>
                        <a:t>安全性研究</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200" dirty="0">
                          <a:solidFill>
                            <a:schemeClr val="tx1"/>
                          </a:solidFill>
                          <a:latin typeface="微软雅黑" panose="020B0503020204020204" pitchFamily="34" charset="-122"/>
                          <a:ea typeface="微软雅黑" panose="020B0503020204020204" pitchFamily="34" charset="-122"/>
                        </a:rPr>
                        <a:t>乙肝</a:t>
                      </a:r>
                      <a:r>
                        <a:rPr lang="zh-CN" altLang="en-US" sz="1200" b="0" dirty="0">
                          <a:solidFill>
                            <a:schemeClr val="tx1"/>
                          </a:solidFill>
                          <a:latin typeface="微软雅黑" panose="020B0503020204020204" pitchFamily="34" charset="-122"/>
                          <a:ea typeface="微软雅黑" panose="020B0503020204020204" pitchFamily="34" charset="-122"/>
                        </a:rPr>
                        <a:t>激活风险及结核感染风险低，长达</a:t>
                      </a:r>
                      <a:r>
                        <a:rPr lang="en-US" altLang="zh-CN" sz="1400" b="1" kern="1200" dirty="0">
                          <a:solidFill>
                            <a:srgbClr val="C00000"/>
                          </a:solidFill>
                          <a:effectLst/>
                          <a:latin typeface="微软雅黑" panose="020B0503020204020204" pitchFamily="34" charset="-122"/>
                          <a:ea typeface="微软雅黑" panose="020B0503020204020204" pitchFamily="34" charset="-122"/>
                          <a:cs typeface="+mn-cs"/>
                        </a:rPr>
                        <a:t>9.5</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年</a:t>
                      </a:r>
                      <a:r>
                        <a:rPr lang="zh-CN" altLang="en-US" sz="1200" b="1" dirty="0">
                          <a:solidFill>
                            <a:schemeClr val="tx1"/>
                          </a:solidFill>
                          <a:latin typeface="微软雅黑" panose="020B0503020204020204" pitchFamily="34" charset="-122"/>
                          <a:ea typeface="微软雅黑" panose="020B0503020204020204" pitchFamily="34" charset="-122"/>
                        </a:rPr>
                        <a:t>的</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真实世界</a:t>
                      </a:r>
                      <a:r>
                        <a:rPr lang="zh-CN" altLang="en-US" sz="1200" b="1" dirty="0">
                          <a:solidFill>
                            <a:schemeClr val="tx1"/>
                          </a:solidFill>
                          <a:latin typeface="微软雅黑" panose="020B0503020204020204" pitchFamily="34" charset="-122"/>
                          <a:ea typeface="微软雅黑" panose="020B0503020204020204" pitchFamily="34" charset="-122"/>
                        </a:rPr>
                        <a:t>数据</a:t>
                      </a:r>
                      <a:r>
                        <a:rPr lang="zh-CN" altLang="en-US" sz="1200" b="0" dirty="0">
                          <a:solidFill>
                            <a:schemeClr val="tx1"/>
                          </a:solidFill>
                          <a:latin typeface="微软雅黑" panose="020B0503020204020204" pitchFamily="34" charset="-122"/>
                          <a:ea typeface="微软雅黑" panose="020B0503020204020204" pitchFamily="34" charset="-122"/>
                        </a:rPr>
                        <a:t>验证安全性。</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44579735"/>
                  </a:ext>
                </a:extLst>
              </a:tr>
              <a:tr h="365840">
                <a:tc rowSpan="2">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经济性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6"/>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治疗费用</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indent="0" algn="l">
                        <a:lnSpc>
                          <a:spcPct val="100000"/>
                        </a:lnSpc>
                        <a:spcBef>
                          <a:spcPts val="300"/>
                        </a:spcBef>
                        <a:buFontTx/>
                        <a:buNone/>
                      </a:pPr>
                      <a:r>
                        <a:rPr lang="zh-CN" altLang="en-US" sz="1200" b="0" dirty="0">
                          <a:solidFill>
                            <a:schemeClr val="tx1"/>
                          </a:solidFill>
                          <a:latin typeface="微软雅黑" panose="020B0503020204020204" pitchFamily="34" charset="-122"/>
                          <a:ea typeface="微软雅黑" panose="020B0503020204020204" pitchFamily="34" charset="-122"/>
                        </a:rPr>
                        <a:t>略</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3192339068"/>
                  </a:ext>
                </a:extLst>
              </a:tr>
              <a:tr h="365840">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7"/>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费用优势</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略</a:t>
                      </a:r>
                    </a:p>
                  </a:txBody>
                  <a:tcPr anchor="ctr">
                    <a:cell3D prstMaterial="dkEdge">
                      <a:bevel prst="coolSlant"/>
                      <a:lightRig rig="flood" dir="t"/>
                    </a:cell3D>
                  </a:tcPr>
                </a:tc>
                <a:extLst>
                  <a:ext uri="{0D108BD9-81ED-4DB2-BD59-A6C34878D82A}">
                    <a16:rowId xmlns:a16="http://schemas.microsoft.com/office/drawing/2014/main" val="3437960062"/>
                  </a:ext>
                </a:extLst>
              </a:tr>
              <a:tr h="293079">
                <a:tc rowSpan="2">
                  <a:txBody>
                    <a:bodyPr/>
                    <a:lstStyle/>
                    <a:p>
                      <a:pPr marL="0" lvl="0" indent="0" algn="ctr">
                        <a:lnSpc>
                          <a:spcPct val="100000"/>
                        </a:lnSpc>
                        <a:spcBef>
                          <a:spcPts val="800"/>
                        </a:spcBef>
                        <a:buFont typeface="+mj-lt"/>
                        <a:buNone/>
                      </a:pPr>
                      <a:r>
                        <a:rPr lang="zh-CN" altLang="en-US" sz="1400" b="1" dirty="0">
                          <a:latin typeface="微软雅黑" panose="020B0503020204020204" pitchFamily="34" charset="-122"/>
                          <a:ea typeface="微软雅黑" panose="020B0503020204020204" pitchFamily="34" charset="-122"/>
                        </a:rPr>
                        <a:t>创新性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8"/>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创新程度</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lvl="0" indent="0">
                        <a:lnSpc>
                          <a:spcPct val="100000"/>
                        </a:lnSpc>
                        <a:spcBef>
                          <a:spcPts val="800"/>
                        </a:spcBef>
                        <a:buFontTx/>
                        <a:buNone/>
                      </a:pPr>
                      <a:r>
                        <a:rPr lang="zh-CN" altLang="en-US" sz="1200" b="1"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全球首个</a:t>
                      </a:r>
                      <a:r>
                        <a:rPr lang="zh-CN" altLang="en-US" sz="12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针对强直性脊柱炎小分子靶向药物，阻断</a:t>
                      </a:r>
                      <a:r>
                        <a:rPr lang="en-US" altLang="zh-CN" sz="12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JAK-STAT</a:t>
                      </a:r>
                      <a:r>
                        <a:rPr lang="zh-CN" altLang="en-US" sz="12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通路，直接或间接抑制多种细胞因子，间接抑制</a:t>
                      </a:r>
                      <a:r>
                        <a:rPr lang="en-US" altLang="zh-CN" sz="12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TNF-a </a:t>
                      </a:r>
                      <a:r>
                        <a:rPr lang="zh-CN" altLang="en-US" sz="12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细胞因子</a:t>
                      </a:r>
                      <a:r>
                        <a:rPr lang="zh-CN" altLang="en-US" sz="1200" b="0" dirty="0">
                          <a:solidFill>
                            <a:schemeClr val="tx1"/>
                          </a:solidFill>
                          <a:latin typeface="微软雅黑" panose="020B0503020204020204" pitchFamily="34" charset="-122"/>
                          <a:ea typeface="微软雅黑" panose="020B0503020204020204" pitchFamily="34" charset="-122"/>
                        </a:rPr>
                        <a:t>。</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1691435705"/>
                  </a:ext>
                </a:extLst>
              </a:tr>
              <a:tr h="365840">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9"/>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临床适用性</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sym typeface="Calibri" panose="020F0502020204030204" pitchFamily="34" charset="0"/>
                        </a:rPr>
                        <a:t>中国目前唯一</a:t>
                      </a:r>
                      <a:r>
                        <a:rPr lang="zh-CN" altLang="en-US" sz="12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一个强直性脊柱炎口服强化治疗药物，半衰期短（</a:t>
                      </a:r>
                      <a:r>
                        <a:rPr lang="en-US" altLang="zh-CN" sz="12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3</a:t>
                      </a:r>
                      <a:r>
                        <a:rPr lang="zh-CN" altLang="en-US" sz="12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小时）</a:t>
                      </a:r>
                      <a:r>
                        <a:rPr lang="zh-CN" altLang="en-US" sz="1200" b="0" dirty="0">
                          <a:solidFill>
                            <a:schemeClr val="tx1"/>
                          </a:solidFill>
                          <a:latin typeface="微软雅黑" panose="020B0503020204020204" pitchFamily="34" charset="-122"/>
                          <a:ea typeface="微软雅黑" panose="020B0503020204020204" pitchFamily="34" charset="-122"/>
                        </a:rPr>
                        <a:t>。</a:t>
                      </a:r>
                    </a:p>
                  </a:txBody>
                  <a:tcPr anchor="ctr">
                    <a:cell3D prstMaterial="dkEdge">
                      <a:bevel prst="coolSlant"/>
                      <a:lightRig rig="flood" dir="t"/>
                    </a:cell3D>
                  </a:tcPr>
                </a:tc>
                <a:extLst>
                  <a:ext uri="{0D108BD9-81ED-4DB2-BD59-A6C34878D82A}">
                    <a16:rowId xmlns:a16="http://schemas.microsoft.com/office/drawing/2014/main" val="799612138"/>
                  </a:ext>
                </a:extLst>
              </a:tr>
              <a:tr h="365840">
                <a:tc rowSpan="4">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公平性</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0"/>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 对公共健康影响</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indent="0" algn="l">
                        <a:lnSpc>
                          <a:spcPct val="100000"/>
                        </a:lnSpc>
                        <a:spcBef>
                          <a:spcPts val="800"/>
                        </a:spcBef>
                        <a:buFontTx/>
                        <a:buNone/>
                      </a:pPr>
                      <a:r>
                        <a:rPr lang="zh-CN" altLang="en-US" sz="1200" b="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强直性脊柱炎致残率高，</a:t>
                      </a:r>
                      <a:r>
                        <a:rPr lang="zh-CN" altLang="en-US" sz="1200" b="1"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好发于青壮年男性，严重影响社会劳动力</a:t>
                      </a:r>
                      <a:r>
                        <a:rPr lang="zh-CN" altLang="en-US" sz="1200" b="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endParaRPr lang="en-US" altLang="zh-CN" sz="1200" b="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cell3D prstMaterial="dkEdge">
                      <a:bevel prst="coolSlant"/>
                      <a:lightRig rig="flood" dir="t"/>
                    </a:cell3D>
                  </a:tcPr>
                </a:tc>
                <a:extLst>
                  <a:ext uri="{0D108BD9-81ED-4DB2-BD59-A6C34878D82A}">
                    <a16:rowId xmlns:a16="http://schemas.microsoft.com/office/drawing/2014/main" val="1709384427"/>
                  </a:ext>
                </a:extLst>
              </a:tr>
              <a:tr h="365840">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1"/>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 符合保基本原则</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集采品种</a:t>
                      </a:r>
                      <a:r>
                        <a:rPr lang="zh-CN" altLang="en-US" sz="1200" b="0" dirty="0">
                          <a:solidFill>
                            <a:schemeClr val="tx1"/>
                          </a:solidFill>
                          <a:latin typeface="微软雅黑" panose="020B0503020204020204" pitchFamily="34" charset="-122"/>
                          <a:ea typeface="微软雅黑" panose="020B0503020204020204" pitchFamily="34" charset="-122"/>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可用于</a:t>
                      </a:r>
                      <a:r>
                        <a:rPr lang="zh-CN" altLang="en-US" sz="1200" b="0" dirty="0">
                          <a:solidFill>
                            <a:schemeClr val="tx1"/>
                          </a:solidFill>
                          <a:latin typeface="微软雅黑" panose="020B0503020204020204" pitchFamily="34" charset="-122"/>
                          <a:ea typeface="微软雅黑" panose="020B0503020204020204" pitchFamily="34" charset="-122"/>
                        </a:rPr>
                        <a:t>无法耐受生物制剂的患者，</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节约基金</a:t>
                      </a:r>
                      <a:r>
                        <a:rPr lang="zh-CN" altLang="en-US" sz="1200" b="0" dirty="0">
                          <a:solidFill>
                            <a:schemeClr val="tx1"/>
                          </a:solidFill>
                          <a:latin typeface="微软雅黑" panose="020B0503020204020204" pitchFamily="34" charset="-122"/>
                          <a:ea typeface="微软雅黑" panose="020B0503020204020204" pitchFamily="34" charset="-122"/>
                        </a:rPr>
                        <a:t>，符合保基本原则。</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4223013993"/>
                  </a:ext>
                </a:extLst>
              </a:tr>
              <a:tr h="365840">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2"/>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 弥补目录短板</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indent="0" algn="l">
                        <a:lnSpc>
                          <a:spcPct val="100000"/>
                        </a:lnSpc>
                        <a:spcBef>
                          <a:spcPts val="800"/>
                        </a:spcBef>
                        <a:buFontTx/>
                        <a:buNone/>
                      </a:pPr>
                      <a:r>
                        <a:rPr lang="zh-CN" altLang="en-US" sz="1200" b="0" dirty="0">
                          <a:solidFill>
                            <a:schemeClr val="tx1"/>
                          </a:solidFill>
                          <a:latin typeface="微软雅黑" panose="020B0503020204020204" pitchFamily="34" charset="-122"/>
                          <a:ea typeface="微软雅黑" panose="020B0503020204020204" pitchFamily="34" charset="-122"/>
                        </a:rPr>
                        <a:t>弥补目录内治疗方案疗效有限、副反应严重、依从性差的短板。</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1838767406"/>
                  </a:ext>
                </a:extLst>
              </a:tr>
              <a:tr h="365840">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3"/>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 医保管理难度</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口服给药</a:t>
                      </a:r>
                      <a:r>
                        <a:rPr lang="zh-CN" altLang="en-US" sz="1200" dirty="0">
                          <a:solidFill>
                            <a:schemeClr val="tx1"/>
                          </a:solidFill>
                          <a:latin typeface="微软雅黑" panose="020B0503020204020204" pitchFamily="34" charset="-122"/>
                          <a:ea typeface="微软雅黑" panose="020B0503020204020204" pitchFamily="34" charset="-122"/>
                        </a:rPr>
                        <a:t>，服药方式简单便捷，</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患者依从性高</a:t>
                      </a:r>
                      <a:r>
                        <a:rPr lang="zh-CN" altLang="en-US" sz="1200" b="0" dirty="0">
                          <a:solidFill>
                            <a:schemeClr val="tx1"/>
                          </a:solidFill>
                          <a:latin typeface="微软雅黑" panose="020B0503020204020204" pitchFamily="34" charset="-122"/>
                          <a:ea typeface="微软雅黑" panose="020B0503020204020204" pitchFamily="34" charset="-122"/>
                        </a:rPr>
                        <a:t>，临床便于管理。</a:t>
                      </a:r>
                    </a:p>
                  </a:txBody>
                  <a:tcPr anchor="ctr">
                    <a:cell3D prstMaterial="dkEdge">
                      <a:bevel prst="coolSlant"/>
                      <a:lightRig rig="flood" dir="t"/>
                    </a:cell3D>
                  </a:tcPr>
                </a:tc>
                <a:extLst>
                  <a:ext uri="{0D108BD9-81ED-4DB2-BD59-A6C34878D82A}">
                    <a16:rowId xmlns:a16="http://schemas.microsoft.com/office/drawing/2014/main" val="1568260226"/>
                  </a:ext>
                </a:extLst>
              </a:tr>
            </a:tbl>
          </a:graphicData>
        </a:graphic>
      </p:graphicFrame>
    </p:spTree>
    <p:extLst>
      <p:ext uri="{BB962C8B-B14F-4D97-AF65-F5344CB8AC3E}">
        <p14:creationId xmlns:p14="http://schemas.microsoft.com/office/powerpoint/2010/main" val="73811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rPr>
              <a:t>1. </a:t>
            </a:r>
            <a:r>
              <a:rPr lang="zh-CN" altLang="en-US" sz="3200" b="1" dirty="0">
                <a:solidFill>
                  <a:srgbClr val="0047BB"/>
                </a:solidFill>
                <a:latin typeface="微软雅黑" panose="020B0503020204020204" pitchFamily="34" charset="-122"/>
                <a:ea typeface="微软雅黑" panose="020B0503020204020204" pitchFamily="34" charset="-122"/>
              </a:rPr>
              <a:t>枸橼酸托法替布片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基本信息 </a:t>
            </a:r>
            <a:r>
              <a:rPr lang="en-US" altLang="zh-CN" sz="2800" b="1" dirty="0">
                <a:latin typeface="微软雅黑" panose="020B0503020204020204" pitchFamily="34" charset="-122"/>
                <a:ea typeface="微软雅黑" panose="020B0503020204020204" pitchFamily="34" charset="-122"/>
              </a:rPr>
              <a:t>(1/2)</a:t>
            </a:r>
            <a:endParaRPr lang="zh-CN" altLang="en-US" sz="2800" b="1"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436645"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rPr>
              <a:t>基本信息</a:t>
            </a:r>
          </a:p>
        </p:txBody>
      </p:sp>
      <p:sp>
        <p:nvSpPr>
          <p:cNvPr id="7" name="文本框 6">
            <a:extLst>
              <a:ext uri="{FF2B5EF4-FFF2-40B4-BE49-F238E27FC236}">
                <a16:creationId xmlns:a16="http://schemas.microsoft.com/office/drawing/2014/main" id="{DAF28541-4350-4261-BAB8-D673ECCA2E20}"/>
              </a:ext>
            </a:extLst>
          </p:cNvPr>
          <p:cNvSpPr txBox="1"/>
          <p:nvPr/>
        </p:nvSpPr>
        <p:spPr bwMode="gray">
          <a:xfrm>
            <a:off x="808522" y="1107957"/>
            <a:ext cx="10758638" cy="850392"/>
          </a:xfrm>
          <a:prstGeom prst="rect">
            <a:avLst/>
          </a:prstGeom>
          <a:solidFill>
            <a:schemeClr val="accent2">
              <a:lumMod val="20000"/>
              <a:lumOff val="80000"/>
            </a:schemeClr>
          </a:solidFill>
          <a:ln>
            <a:solidFill>
              <a:schemeClr val="bg1"/>
            </a:solidFill>
          </a:ln>
        </p:spPr>
        <p:txBody>
          <a:bodyPr wrap="square" lIns="45720" tIns="45720" rIns="45720" bIns="45720" rtlCol="0" anchor="ctr" anchorCtr="0">
            <a:noAutofit/>
          </a:bodyPr>
          <a:lstStyle/>
          <a:p>
            <a:pPr marL="342900" indent="-342900" algn="l">
              <a:lnSpc>
                <a:spcPct val="90000"/>
              </a:lnSpc>
              <a:spcBef>
                <a:spcPts val="600"/>
              </a:spcBef>
              <a:buFont typeface="Arial" panose="020B0604020202020204" pitchFamily="34" charset="0"/>
              <a:buChar char="•"/>
            </a:pPr>
            <a:r>
              <a:rPr lang="zh-CN" altLang="en-US" sz="2200" b="1" dirty="0">
                <a:latin typeface="微软雅黑" panose="020B0503020204020204" pitchFamily="34" charset="-122"/>
                <a:ea typeface="微软雅黑" panose="020B0503020204020204" pitchFamily="34" charset="-122"/>
              </a:rPr>
              <a:t>枸橼酸托法替布片</a:t>
            </a:r>
            <a:r>
              <a:rPr lang="zh-CN" altLang="en-US" sz="2200" dirty="0">
                <a:latin typeface="微软雅黑" panose="020B0503020204020204" pitchFamily="34" charset="-122"/>
                <a:ea typeface="微软雅黑" panose="020B0503020204020204" pitchFamily="34" charset="-122"/>
              </a:rPr>
              <a:t>是</a:t>
            </a:r>
            <a:r>
              <a:rPr lang="zh-CN" altLang="en-US" sz="2200" b="1" dirty="0">
                <a:solidFill>
                  <a:srgbClr val="C00000"/>
                </a:solidFill>
                <a:latin typeface="微软雅黑" panose="020B0503020204020204" pitchFamily="34" charset="-122"/>
                <a:ea typeface="微软雅黑" panose="020B0503020204020204" pitchFamily="34" charset="-122"/>
              </a:rPr>
              <a:t>国家集采品种</a:t>
            </a:r>
            <a:r>
              <a:rPr lang="zh-CN" altLang="en-US"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2022</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月被纳入国家医保常规目录管理。</a:t>
            </a:r>
            <a:endParaRPr lang="en-US" altLang="zh-CN" sz="2200" b="1" dirty="0">
              <a:latin typeface="微软雅黑" panose="020B0503020204020204" pitchFamily="34" charset="-122"/>
              <a:ea typeface="微软雅黑" panose="020B0503020204020204" pitchFamily="34" charset="-122"/>
            </a:endParaRPr>
          </a:p>
          <a:p>
            <a:pPr marL="342900" indent="-342900" algn="l">
              <a:lnSpc>
                <a:spcPct val="90000"/>
              </a:lnSpc>
              <a:spcBef>
                <a:spcPts val="600"/>
              </a:spcBef>
              <a:buFont typeface="Arial" panose="020B0604020202020204" pitchFamily="34" charset="0"/>
              <a:buChar char="•"/>
            </a:pPr>
            <a:r>
              <a:rPr lang="zh-CN" altLang="en-US" sz="2200" b="1" dirty="0">
                <a:latin typeface="微软雅黑" panose="020B0503020204020204" pitchFamily="34" charset="-122"/>
                <a:ea typeface="微软雅黑" panose="020B0503020204020204" pitchFamily="34" charset="-122"/>
              </a:rPr>
              <a:t>此次申请新增适应症：强直性脊柱炎</a:t>
            </a:r>
            <a:endParaRPr lang="en-US" altLang="zh-CN" sz="2200" b="1"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7F6E1958-E616-4692-BE0E-207623B2874F}"/>
              </a:ext>
            </a:extLst>
          </p:cNvPr>
          <p:cNvSpPr txBox="1"/>
          <p:nvPr/>
        </p:nvSpPr>
        <p:spPr bwMode="gray">
          <a:xfrm>
            <a:off x="6833938" y="3792491"/>
            <a:ext cx="4839518" cy="2119426"/>
          </a:xfrm>
          <a:prstGeom prst="rect">
            <a:avLst/>
          </a:prstGeom>
          <a:noFill/>
        </p:spPr>
        <p:txBody>
          <a:bodyPr wrap="square">
            <a:spAutoFit/>
          </a:bodyPr>
          <a:lstStyle/>
          <a:p>
            <a:pPr marL="285750" indent="-285750">
              <a:lnSpc>
                <a:spcPct val="110000"/>
              </a:lnSpc>
              <a:spcBef>
                <a:spcPts val="600"/>
              </a:spcBef>
              <a:buFont typeface="Arial" panose="020B0604020202020204" pitchFamily="34" charset="0"/>
              <a:buChar char="•"/>
              <a:defRPr/>
            </a:pPr>
            <a:r>
              <a:rPr lang="zh-CN" altLang="en-US" sz="1400" b="1" u="none" dirty="0">
                <a:solidFill>
                  <a:schemeClr val="tx1"/>
                </a:solidFill>
                <a:latin typeface="微软雅黑" panose="020B0503020204020204" pitchFamily="34" charset="-122"/>
                <a:ea typeface="微软雅黑" panose="020B0503020204020204" pitchFamily="34" charset="-122"/>
              </a:rPr>
              <a:t>注册规格：</a:t>
            </a:r>
            <a:r>
              <a:rPr lang="en-US" altLang="zh-CN" sz="1400" u="none" kern="100" dirty="0">
                <a:solidFill>
                  <a:srgbClr val="0047BB"/>
                </a:solidFill>
                <a:effectLst/>
                <a:latin typeface="微软雅黑" panose="020B0503020204020204" pitchFamily="34" charset="-122"/>
                <a:ea typeface="微软雅黑" panose="020B0503020204020204" pitchFamily="34" charset="-122"/>
                <a:cs typeface="Times New Roman" panose="02020603050405020304" pitchFamily="18" charset="0"/>
              </a:rPr>
              <a:t> 5mg</a:t>
            </a:r>
            <a:r>
              <a:rPr lang="zh-CN" altLang="en-US" sz="1400" u="none" kern="100" dirty="0">
                <a:solidFill>
                  <a:srgbClr val="0047BB"/>
                </a:solidFill>
                <a:effectLst/>
                <a:latin typeface="微软雅黑" panose="020B0503020204020204" pitchFamily="34" charset="-122"/>
                <a:ea typeface="微软雅黑" panose="020B0503020204020204" pitchFamily="34" charset="-122"/>
                <a:cs typeface="Times New Roman" panose="02020603050405020304" pitchFamily="18" charset="0"/>
              </a:rPr>
              <a:t>（以托法替布计）</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285750" indent="-285750">
              <a:lnSpc>
                <a:spcPct val="110000"/>
              </a:lnSpc>
              <a:spcBef>
                <a:spcPts val="600"/>
              </a:spcBef>
              <a:buFont typeface="Arial" panose="020B0604020202020204" pitchFamily="34" charset="0"/>
              <a:buChar char="•"/>
              <a:defRPr/>
            </a:pPr>
            <a:r>
              <a:rPr lang="zh-CN" altLang="en-US" sz="1400" b="1" dirty="0">
                <a:solidFill>
                  <a:schemeClr val="tx1"/>
                </a:solidFill>
                <a:latin typeface="微软雅黑" panose="020B0503020204020204" pitchFamily="34" charset="-122"/>
                <a:ea typeface="微软雅黑" panose="020B0503020204020204" pitchFamily="34" charset="-122"/>
              </a:rPr>
              <a:t>用法用量：</a:t>
            </a:r>
            <a:r>
              <a:rPr lang="en-US" altLang="zh-CN" sz="140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5 mg</a:t>
            </a:r>
            <a:r>
              <a:rPr lang="zh-CN" altLang="en-US" sz="140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每天两次（成人患者）</a:t>
            </a:r>
            <a:endParaRPr lang="en-US" altLang="zh-CN" sz="14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285750" indent="-285750">
              <a:lnSpc>
                <a:spcPct val="110000"/>
              </a:lnSpc>
              <a:spcBef>
                <a:spcPts val="600"/>
              </a:spcBef>
              <a:buFont typeface="Arial" panose="020B0604020202020204" pitchFamily="34" charset="0"/>
              <a:buChar char="•"/>
              <a:defRPr/>
            </a:pPr>
            <a:r>
              <a:rPr lang="zh-CN" altLang="en-US" sz="1400" b="1"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中国大陆新增适应症获批时间：</a:t>
            </a:r>
            <a:r>
              <a:rPr lang="en-US" altLang="zh-CN" sz="1400" b="0" u="none"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2022</a:t>
            </a:r>
            <a:r>
              <a:rPr lang="zh-CN" altLang="en-US" sz="1400" b="0" u="none"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年</a:t>
            </a:r>
            <a:r>
              <a:rPr lang="en-US" altLang="zh-CN" sz="1400" b="0" u="none"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4</a:t>
            </a:r>
            <a:r>
              <a:rPr lang="zh-CN" altLang="en-US" sz="1400" b="0" u="none"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月</a:t>
            </a:r>
            <a:r>
              <a:rPr lang="en-US" altLang="zh-CN" sz="1400" b="0" u="none"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12</a:t>
            </a:r>
            <a:r>
              <a:rPr lang="zh-CN" altLang="en-US" sz="1400" b="0" u="none"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日</a:t>
            </a:r>
            <a:endParaRPr lang="en-US" altLang="zh-CN" sz="1400" b="0" u="none"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285750" indent="-285750">
              <a:lnSpc>
                <a:spcPct val="110000"/>
              </a:lnSpc>
              <a:spcBef>
                <a:spcPts val="600"/>
              </a:spcBef>
              <a:buFont typeface="Arial" panose="020B0604020202020204" pitchFamily="34" charset="0"/>
              <a:buChar char="•"/>
              <a:defRPr/>
            </a:pPr>
            <a:r>
              <a:rPr lang="zh-CN" altLang="en-US" sz="1400" b="1" u="none"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目前大陆地区同通用名上市情况：</a:t>
            </a:r>
            <a:r>
              <a:rPr lang="zh-CN" altLang="en-US" sz="1400" u="none"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共</a:t>
            </a:r>
            <a:r>
              <a:rPr lang="en-US" altLang="zh-CN" sz="1400" u="none"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15</a:t>
            </a:r>
            <a:r>
              <a:rPr lang="zh-CN" altLang="en-US" sz="1400" u="none"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家（不含原研）</a:t>
            </a:r>
            <a:endParaRPr lang="en-US" altLang="zh-CN" sz="1400" u="none"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285750" indent="-285750">
              <a:lnSpc>
                <a:spcPct val="110000"/>
              </a:lnSpc>
              <a:spcBef>
                <a:spcPts val="600"/>
              </a:spcBef>
              <a:buFont typeface="Arial" panose="020B0604020202020204" pitchFamily="34" charset="0"/>
              <a:buChar char="•"/>
              <a:defRPr/>
            </a:pPr>
            <a:r>
              <a:rPr lang="zh-CN" altLang="en-US" sz="1400" b="1" dirty="0">
                <a:solidFill>
                  <a:schemeClr val="tx1"/>
                </a:solidFill>
                <a:latin typeface="微软雅黑" panose="020B0503020204020204" pitchFamily="34" charset="-122"/>
                <a:ea typeface="微软雅黑" panose="020B0503020204020204" pitchFamily="34" charset="-122"/>
              </a:rPr>
              <a:t>全球首个上市国家</a:t>
            </a:r>
            <a:r>
              <a:rPr lang="en-US" altLang="zh-CN" sz="1400" b="1"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地区及时间（新增适应症）：</a:t>
            </a:r>
            <a:r>
              <a:rPr lang="en-US" altLang="zh-CN" sz="1400" b="0" u="none" dirty="0">
                <a:solidFill>
                  <a:srgbClr val="0047BB"/>
                </a:solidFill>
                <a:latin typeface="微软雅黑" panose="020B0503020204020204" pitchFamily="34" charset="-122"/>
                <a:ea typeface="微软雅黑" panose="020B0503020204020204" pitchFamily="34" charset="-122"/>
              </a:rPr>
              <a:t>2021</a:t>
            </a:r>
            <a:r>
              <a:rPr lang="zh-CN" altLang="en-US" sz="1400" b="0" u="none" dirty="0">
                <a:solidFill>
                  <a:srgbClr val="0047BB"/>
                </a:solidFill>
                <a:latin typeface="微软雅黑" panose="020B0503020204020204" pitchFamily="34" charset="-122"/>
                <a:ea typeface="微软雅黑" panose="020B0503020204020204" pitchFamily="34" charset="-122"/>
              </a:rPr>
              <a:t>年</a:t>
            </a:r>
            <a:r>
              <a:rPr lang="en-US" altLang="zh-CN" sz="1400" b="0" u="none" dirty="0">
                <a:solidFill>
                  <a:srgbClr val="0047BB"/>
                </a:solidFill>
                <a:latin typeface="微软雅黑" panose="020B0503020204020204" pitchFamily="34" charset="-122"/>
                <a:ea typeface="微软雅黑" panose="020B0503020204020204" pitchFamily="34" charset="-122"/>
              </a:rPr>
              <a:t>11</a:t>
            </a:r>
            <a:r>
              <a:rPr lang="zh-CN" altLang="en-US" sz="1400" dirty="0">
                <a:solidFill>
                  <a:srgbClr val="0047BB"/>
                </a:solidFill>
                <a:latin typeface="微软雅黑" panose="020B0503020204020204" pitchFamily="34" charset="-122"/>
                <a:ea typeface="微软雅黑" panose="020B0503020204020204" pitchFamily="34" charset="-122"/>
              </a:rPr>
              <a:t>月，欧盟</a:t>
            </a:r>
            <a:endParaRPr lang="en-US" altLang="zh-CN" sz="1400" dirty="0">
              <a:solidFill>
                <a:srgbClr val="0047BB"/>
              </a:solidFill>
              <a:latin typeface="微软雅黑" panose="020B0503020204020204" pitchFamily="34" charset="-122"/>
              <a:ea typeface="微软雅黑" panose="020B0503020204020204" pitchFamily="34" charset="-122"/>
            </a:endParaRPr>
          </a:p>
          <a:p>
            <a:pPr marL="285750" indent="-285750">
              <a:lnSpc>
                <a:spcPct val="110000"/>
              </a:lnSpc>
              <a:spcBef>
                <a:spcPts val="600"/>
              </a:spcBef>
              <a:buFont typeface="Arial" panose="020B0604020202020204" pitchFamily="34" charset="0"/>
              <a:buChar char="•"/>
              <a:defRPr/>
            </a:pPr>
            <a:r>
              <a:rPr lang="zh-CN" altLang="zh-CN" sz="14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是否为</a:t>
            </a:r>
            <a:r>
              <a:rPr lang="en-US" altLang="zh-CN" sz="14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OTC</a:t>
            </a:r>
            <a:r>
              <a:rPr lang="zh-CN" altLang="zh-CN" sz="14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药品</a:t>
            </a:r>
            <a:r>
              <a:rPr lang="zh-CN" altLang="en-US" sz="14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solidFill>
                  <a:srgbClr val="0047BB"/>
                </a:solidFill>
                <a:latin typeface="微软雅黑" panose="020B0503020204020204" pitchFamily="34" charset="-122"/>
                <a:ea typeface="微软雅黑" panose="020B0503020204020204" pitchFamily="34" charset="-122"/>
              </a:rPr>
              <a:t>否</a:t>
            </a:r>
            <a:endParaRPr lang="en-US" altLang="zh-CN" sz="1400" dirty="0">
              <a:solidFill>
                <a:srgbClr val="0047BB"/>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8A484D00-8EE1-4640-9AE5-744B5C6DE07C}"/>
              </a:ext>
            </a:extLst>
          </p:cNvPr>
          <p:cNvSpPr txBox="1"/>
          <p:nvPr/>
        </p:nvSpPr>
        <p:spPr bwMode="gray">
          <a:xfrm>
            <a:off x="741145" y="3792491"/>
            <a:ext cx="5832910" cy="2279470"/>
          </a:xfrm>
          <a:prstGeom prst="rect">
            <a:avLst/>
          </a:prstGeom>
          <a:noFill/>
        </p:spPr>
        <p:txBody>
          <a:bodyPr wrap="square">
            <a:spAutoFit/>
          </a:bodyPr>
          <a:lstStyle/>
          <a:p>
            <a:pPr marL="285750" marR="0" lvl="0" indent="-28575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zh-CN" altLang="en-US" sz="1400" b="1"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通用名：</a:t>
            </a:r>
            <a:r>
              <a:rPr lang="zh-CN" altLang="en-US" sz="1400" u="none"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枸橼酸托法替布片</a:t>
            </a:r>
            <a:endParaRPr lang="en-US" altLang="zh-CN" sz="1400" u="none"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285750" indent="-285750">
              <a:lnSpc>
                <a:spcPct val="110000"/>
              </a:lnSpc>
              <a:spcBef>
                <a:spcPts val="600"/>
              </a:spcBef>
              <a:buFont typeface="Arial" panose="020B0604020202020204" pitchFamily="34" charset="0"/>
              <a:buChar char="•"/>
              <a:defRPr/>
            </a:pPr>
            <a:r>
              <a:rPr lang="zh-CN" altLang="en-US" sz="14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说明书适应症</a:t>
            </a:r>
            <a:r>
              <a:rPr lang="en-US" altLang="zh-CN" sz="1400" baseline="300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a:t>
            </a:r>
            <a:r>
              <a:rPr lang="zh-CN" altLang="en-US" sz="14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endParaRPr lang="en-US" altLang="zh-CN" sz="14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742950" lvl="1" indent="-285750">
              <a:lnSpc>
                <a:spcPct val="110000"/>
              </a:lnSpc>
              <a:spcBef>
                <a:spcPts val="600"/>
              </a:spcBef>
              <a:buFont typeface="Arial" panose="020B0604020202020204" pitchFamily="34" charset="0"/>
              <a:buChar char="•"/>
              <a:defRPr/>
            </a:pPr>
            <a:r>
              <a:rPr lang="zh-CN" altLang="en-US" sz="14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类风湿关节炎：托法替布适用于一种或多种</a:t>
            </a:r>
            <a:r>
              <a:rPr lang="en-US" altLang="zh-CN" sz="14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TNF</a:t>
            </a:r>
            <a:r>
              <a:rPr lang="zh-CN" altLang="en-US" sz="14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阻滞剂疗效不足或对其无法耐受的中度至重度活动性类风湿关节炎（</a:t>
            </a:r>
            <a:r>
              <a:rPr lang="en-US" altLang="zh-CN" sz="14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RA</a:t>
            </a:r>
            <a:r>
              <a:rPr lang="zh-CN" altLang="en-US" sz="14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）成人患者。</a:t>
            </a:r>
            <a:endParaRPr lang="en-US" altLang="zh-CN" sz="14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742950" lvl="1" indent="-285750">
              <a:lnSpc>
                <a:spcPct val="110000"/>
              </a:lnSpc>
              <a:spcBef>
                <a:spcPts val="600"/>
              </a:spcBef>
              <a:buFont typeface="Arial" panose="020B0604020202020204" pitchFamily="34" charset="0"/>
              <a:buChar char="•"/>
              <a:defRPr/>
            </a:pPr>
            <a:r>
              <a:rPr lang="zh-CN" altLang="en-US" sz="1400" u="sng"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强直性脊柱炎：托法替布适用于一种或多种</a:t>
            </a:r>
            <a:r>
              <a:rPr lang="en-US" altLang="zh-CN" sz="1400" u="sng"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TNF</a:t>
            </a:r>
            <a:r>
              <a:rPr lang="zh-CN" altLang="en-US" sz="1400" u="sng"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阻滞剂疗效不足或对其无法耐受的活动性强直性脊柱炎 </a:t>
            </a:r>
            <a:r>
              <a:rPr lang="en-US" altLang="zh-CN" sz="1400" u="sng"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(AS) </a:t>
            </a:r>
            <a:r>
              <a:rPr lang="zh-CN" altLang="en-US" sz="1400" u="sng"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成人患者。</a:t>
            </a:r>
            <a:endParaRPr lang="en-US" altLang="zh-CN" sz="1400" u="sng"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285750" indent="-285750">
              <a:lnSpc>
                <a:spcPct val="110000"/>
              </a:lnSpc>
              <a:spcBef>
                <a:spcPts val="600"/>
              </a:spcBef>
              <a:buFont typeface="Arial" panose="020B0604020202020204" pitchFamily="34" charset="0"/>
              <a:buChar char="•"/>
              <a:defRPr/>
            </a:pPr>
            <a:r>
              <a:rPr lang="zh-CN" altLang="en-US" sz="14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申请新增</a:t>
            </a:r>
            <a:r>
              <a:rPr lang="zh-CN" altLang="en-US" sz="1400" b="1"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适应症：</a:t>
            </a:r>
            <a:r>
              <a:rPr lang="zh-CN" altLang="en-US" sz="14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强直性脊柱炎 </a:t>
            </a:r>
            <a:endParaRPr lang="en-US" altLang="zh-CN" sz="14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2" name="文本框 11">
            <a:extLst>
              <a:ext uri="{FF2B5EF4-FFF2-40B4-BE49-F238E27FC236}">
                <a16:creationId xmlns:a16="http://schemas.microsoft.com/office/drawing/2014/main" id="{44DB12F8-1CD9-410A-96C1-44646E711916}"/>
              </a:ext>
            </a:extLst>
          </p:cNvPr>
          <p:cNvSpPr txBox="1"/>
          <p:nvPr/>
        </p:nvSpPr>
        <p:spPr bwMode="gray">
          <a:xfrm>
            <a:off x="808522" y="2040449"/>
            <a:ext cx="2405999" cy="1554272"/>
          </a:xfrm>
          <a:prstGeom prst="rect">
            <a:avLst/>
          </a:prstGeom>
          <a:solidFill>
            <a:schemeClr val="bg2">
              <a:lumMod val="75000"/>
            </a:schemeClr>
          </a:solidFill>
          <a:ln>
            <a:noFill/>
          </a:ln>
        </p:spPr>
        <p:txBody>
          <a:bodyPr wrap="square" lIns="45720" tIns="45720" rIns="45720" bIns="45720" rtlCol="0" anchor="ctr">
            <a:noAutofit/>
          </a:bodyPr>
          <a:lstStyle>
            <a:defPPr>
              <a:defRPr lang="en-US"/>
            </a:defPPr>
            <a:lvl1pPr algn="ctr">
              <a:lnSpc>
                <a:spcPct val="125000"/>
              </a:lnSpc>
              <a:defRPr sz="2200" b="1">
                <a:latin typeface="华文楷体" panose="02010600040101010101" pitchFamily="2" charset="-122"/>
                <a:ea typeface="华文楷体" panose="02010600040101010101" pitchFamily="2" charset="-122"/>
              </a:defRPr>
            </a:lvl1pPr>
          </a:lstStyle>
          <a:p>
            <a:pPr>
              <a:lnSpc>
                <a:spcPct val="100000"/>
              </a:lnSpc>
              <a:spcBef>
                <a:spcPts val="600"/>
              </a:spcBef>
            </a:pPr>
            <a:r>
              <a:rPr lang="zh-CN" altLang="en-US" dirty="0">
                <a:latin typeface="微软雅黑" panose="020B0503020204020204" pitchFamily="34" charset="-122"/>
                <a:ea typeface="微软雅黑" panose="020B0503020204020204" pitchFamily="34" charset="-122"/>
              </a:rPr>
              <a:t>参照药品建议：</a:t>
            </a:r>
            <a:endParaRPr lang="en-US" altLang="zh-CN" dirty="0">
              <a:latin typeface="微软雅黑" panose="020B0503020204020204" pitchFamily="34" charset="-122"/>
              <a:ea typeface="微软雅黑" panose="020B0503020204020204" pitchFamily="34" charset="-122"/>
            </a:endParaRPr>
          </a:p>
          <a:p>
            <a:pPr>
              <a:lnSpc>
                <a:spcPct val="100000"/>
              </a:lnSpc>
              <a:spcBef>
                <a:spcPts val="600"/>
              </a:spcBef>
            </a:pPr>
            <a:r>
              <a:rPr lang="zh-CN" altLang="en-US" dirty="0">
                <a:solidFill>
                  <a:srgbClr val="0047BB"/>
                </a:solidFill>
                <a:latin typeface="微软雅黑" panose="020B0503020204020204" pitchFamily="34" charset="-122"/>
                <a:ea typeface="微软雅黑" panose="020B0503020204020204" pitchFamily="34" charset="-122"/>
              </a:rPr>
              <a:t>阿达木单抗注射液</a:t>
            </a:r>
            <a:endParaRPr lang="en-US" altLang="zh-CN" dirty="0">
              <a:solidFill>
                <a:srgbClr val="0047BB"/>
              </a:solidFill>
              <a:latin typeface="微软雅黑" panose="020B0503020204020204" pitchFamily="34" charset="-122"/>
              <a:ea typeface="微软雅黑" panose="020B0503020204020204" pitchFamily="34" charset="-122"/>
            </a:endParaRPr>
          </a:p>
          <a:p>
            <a:pPr>
              <a:lnSpc>
                <a:spcPct val="100000"/>
              </a:lnSpc>
              <a:spcBef>
                <a:spcPts val="600"/>
              </a:spcBef>
            </a:pPr>
            <a:r>
              <a:rPr lang="zh-CN" altLang="en-US" dirty="0">
                <a:latin typeface="微软雅黑" panose="020B0503020204020204" pitchFamily="34" charset="-122"/>
                <a:ea typeface="微软雅黑" panose="020B0503020204020204" pitchFamily="34" charset="-122"/>
              </a:rPr>
              <a:t>（医保目录内）</a:t>
            </a:r>
          </a:p>
        </p:txBody>
      </p:sp>
      <p:sp>
        <p:nvSpPr>
          <p:cNvPr id="15" name="文本框 14">
            <a:extLst>
              <a:ext uri="{FF2B5EF4-FFF2-40B4-BE49-F238E27FC236}">
                <a16:creationId xmlns:a16="http://schemas.microsoft.com/office/drawing/2014/main" id="{89464FC7-EBE7-4262-AF85-2F7D6A352FCA}"/>
              </a:ext>
            </a:extLst>
          </p:cNvPr>
          <p:cNvSpPr txBox="1"/>
          <p:nvPr/>
        </p:nvSpPr>
        <p:spPr bwMode="gray">
          <a:xfrm>
            <a:off x="3214521" y="2040449"/>
            <a:ext cx="8352639" cy="1554272"/>
          </a:xfrm>
          <a:prstGeom prst="rect">
            <a:avLst/>
          </a:prstGeom>
          <a:solidFill>
            <a:schemeClr val="bg2">
              <a:lumMod val="40000"/>
              <a:lumOff val="60000"/>
            </a:schemeClr>
          </a:solidFill>
          <a:ln>
            <a:solidFill>
              <a:schemeClr val="bg2">
                <a:lumMod val="75000"/>
              </a:schemeClr>
            </a:solidFill>
          </a:ln>
        </p:spPr>
        <p:txBody>
          <a:bodyPr wrap="square">
            <a:spAutoFit/>
          </a:bodyPr>
          <a:lstStyle/>
          <a:p>
            <a:pPr>
              <a:spcBef>
                <a:spcPts val="600"/>
              </a:spcBef>
              <a:defRPr/>
            </a:pPr>
            <a:r>
              <a:rPr lang="zh-CN" altLang="en-US" sz="1600" dirty="0">
                <a:latin typeface="微软雅黑" panose="020B0503020204020204" pitchFamily="34" charset="-122"/>
                <a:ea typeface="微软雅黑" panose="020B0503020204020204" pitchFamily="34" charset="-122"/>
              </a:rPr>
              <a:t>参照药品选择理由：</a:t>
            </a:r>
            <a:endParaRPr lang="en-US" altLang="zh-CN" sz="1600" dirty="0">
              <a:latin typeface="微软雅黑" panose="020B0503020204020204" pitchFamily="34" charset="-122"/>
              <a:ea typeface="微软雅黑" panose="020B0503020204020204" pitchFamily="34" charset="-122"/>
            </a:endParaRPr>
          </a:p>
          <a:p>
            <a:pPr marL="342900" indent="-342900">
              <a:spcBef>
                <a:spcPts val="600"/>
              </a:spcBef>
              <a:buFont typeface="+mj-lt"/>
              <a:buAutoNum type="arabicPeriod"/>
              <a:defRPr/>
            </a:pPr>
            <a:r>
              <a:rPr lang="zh-CN" altLang="en-US" sz="1600" b="1" dirty="0">
                <a:solidFill>
                  <a:srgbClr val="0047BB"/>
                </a:solidFill>
                <a:latin typeface="微软雅黑" panose="020B0503020204020204" pitchFamily="34" charset="-122"/>
                <a:ea typeface="微软雅黑" panose="020B0503020204020204" pitchFamily="34" charset="-122"/>
              </a:rPr>
              <a:t>适应症相似：</a:t>
            </a:r>
            <a:r>
              <a:rPr lang="zh-CN" altLang="en-US" sz="1600" dirty="0">
                <a:latin typeface="微软雅黑" panose="020B0503020204020204" pitchFamily="34" charset="-122"/>
                <a:ea typeface="微软雅黑" panose="020B0503020204020204" pitchFamily="34" charset="-122"/>
              </a:rPr>
              <a:t>托法替布和阿达木单抗均有强直性脊柱炎适应症。</a:t>
            </a:r>
            <a:endParaRPr lang="en-US" altLang="zh-CN" sz="1600" dirty="0">
              <a:latin typeface="微软雅黑" panose="020B0503020204020204" pitchFamily="34" charset="-122"/>
              <a:ea typeface="微软雅黑" panose="020B0503020204020204" pitchFamily="34" charset="-122"/>
            </a:endParaRPr>
          </a:p>
          <a:p>
            <a:pPr marL="342900" indent="-342900">
              <a:spcBef>
                <a:spcPts val="600"/>
              </a:spcBef>
              <a:buFont typeface="+mj-lt"/>
              <a:buAutoNum type="arabicPeriod"/>
              <a:defRPr/>
            </a:pPr>
            <a:r>
              <a:rPr lang="zh-CN" altLang="en-US" sz="1600" b="1" dirty="0">
                <a:solidFill>
                  <a:srgbClr val="0047BB"/>
                </a:solidFill>
                <a:latin typeface="微软雅黑" panose="020B0503020204020204" pitchFamily="34" charset="-122"/>
                <a:ea typeface="微软雅黑" panose="020B0503020204020204" pitchFamily="34" charset="-122"/>
              </a:rPr>
              <a:t>临床应用广泛：</a:t>
            </a:r>
            <a:r>
              <a:rPr lang="zh-CN" altLang="en-US" sz="1600" dirty="0">
                <a:latin typeface="微软雅黑" panose="020B0503020204020204" pitchFamily="34" charset="-122"/>
                <a:ea typeface="微软雅黑" panose="020B0503020204020204" pitchFamily="34" charset="-122"/>
              </a:rPr>
              <a:t>阿达木单抗是医保目录内最具代表性的</a:t>
            </a:r>
            <a:r>
              <a:rPr lang="en-US" altLang="zh-CN" sz="1600" dirty="0">
                <a:latin typeface="微软雅黑" panose="020B0503020204020204" pitchFamily="34" charset="-122"/>
                <a:ea typeface="微软雅黑" panose="020B0503020204020204" pitchFamily="34" charset="-122"/>
              </a:rPr>
              <a:t>TNF</a:t>
            </a:r>
            <a:r>
              <a:rPr lang="zh-CN" altLang="en-US" sz="1600" dirty="0">
                <a:latin typeface="微软雅黑" panose="020B0503020204020204" pitchFamily="34" charset="-122"/>
                <a:ea typeface="微软雅黑" panose="020B0503020204020204" pitchFamily="34" charset="-122"/>
              </a:rPr>
              <a:t>阻滞剂，是强直性脊柱炎患者应用最广泛的强化治疗药物之一。</a:t>
            </a:r>
          </a:p>
          <a:p>
            <a:pPr marL="342900" indent="-342900">
              <a:spcBef>
                <a:spcPts val="600"/>
              </a:spcBef>
              <a:buFont typeface="+mj-lt"/>
              <a:buAutoNum type="arabicPeriod"/>
              <a:defRPr/>
            </a:pPr>
            <a:r>
              <a:rPr lang="zh-CN" altLang="en-US" sz="1600" b="1" dirty="0">
                <a:solidFill>
                  <a:srgbClr val="0047BB"/>
                </a:solidFill>
                <a:latin typeface="微软雅黑" panose="020B0503020204020204" pitchFamily="34" charset="-122"/>
                <a:ea typeface="微软雅黑" panose="020B0503020204020204" pitchFamily="34" charset="-122"/>
              </a:rPr>
              <a:t>指南推荐：</a:t>
            </a:r>
            <a:r>
              <a:rPr lang="zh-CN" altLang="en-US" sz="1600" dirty="0">
                <a:latin typeface="微软雅黑" panose="020B0503020204020204" pitchFamily="34" charset="-122"/>
                <a:ea typeface="微软雅黑" panose="020B0503020204020204" pitchFamily="34" charset="-122"/>
              </a:rPr>
              <a:t>托法替布和阿达木单抗均被临床指南推荐治疗强直性脊柱炎患者。</a:t>
            </a:r>
          </a:p>
        </p:txBody>
      </p:sp>
    </p:spTree>
    <p:extLst>
      <p:ext uri="{BB962C8B-B14F-4D97-AF65-F5344CB8AC3E}">
        <p14:creationId xmlns:p14="http://schemas.microsoft.com/office/powerpoint/2010/main" val="350362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07">
            <a:extLst>
              <a:ext uri="{FF2B5EF4-FFF2-40B4-BE49-F238E27FC236}">
                <a16:creationId xmlns:a16="http://schemas.microsoft.com/office/drawing/2014/main" id="{1F8C58AC-1DE8-4D5C-8943-549ABB1D2B30}"/>
              </a:ext>
            </a:extLst>
          </p:cNvPr>
          <p:cNvSpPr/>
          <p:nvPr/>
        </p:nvSpPr>
        <p:spPr>
          <a:xfrm>
            <a:off x="1152140" y="1959420"/>
            <a:ext cx="11150964" cy="7301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spcBef>
                <a:spcPts val="300"/>
              </a:spcBef>
              <a:buFont typeface="Arial" panose="020B0604020202020204" pitchFamily="34" charset="0"/>
              <a:buChar char="•"/>
            </a:pPr>
            <a:r>
              <a:rPr lang="zh-CN" altLang="zh-CN"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强直性脊柱炎属于炎症性</a:t>
            </a: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zh-CN" altLang="zh-CN"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全身性免疫</a:t>
            </a: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疾病。</a:t>
            </a:r>
            <a:endParaRPr lang="en-US" altLang="zh-CN"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spcBef>
                <a:spcPts val="300"/>
              </a:spcBef>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发病可累及全身多器官，</a:t>
            </a:r>
            <a:r>
              <a:rPr lang="zh-CN" altLang="en-US" sz="14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如眼、皮肤、肠道等。</a:t>
            </a:r>
            <a:endParaRPr lang="zh-CN" altLang="en-US" sz="14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rPr>
              <a:t>1. </a:t>
            </a:r>
            <a:r>
              <a:rPr lang="zh-CN" altLang="en-US" sz="3200" b="1" dirty="0">
                <a:solidFill>
                  <a:srgbClr val="0047BB"/>
                </a:solidFill>
                <a:latin typeface="微软雅黑" panose="020B0503020204020204" pitchFamily="34" charset="-122"/>
                <a:ea typeface="微软雅黑" panose="020B0503020204020204" pitchFamily="34" charset="-122"/>
              </a:rPr>
              <a:t>枸橼酸托法替布片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基本信息 </a:t>
            </a:r>
            <a:r>
              <a:rPr lang="en-US" altLang="zh-CN" sz="2800" b="1" dirty="0">
                <a:latin typeface="微软雅黑" panose="020B0503020204020204" pitchFamily="34" charset="-122"/>
                <a:ea typeface="微软雅黑" panose="020B0503020204020204" pitchFamily="34" charset="-122"/>
              </a:rPr>
              <a:t>(2/2)</a:t>
            </a:r>
            <a:endParaRPr lang="zh-CN" altLang="en-US" sz="2800" b="1"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436645"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rPr>
              <a:t>基本信息</a:t>
            </a:r>
          </a:p>
        </p:txBody>
      </p:sp>
      <p:sp>
        <p:nvSpPr>
          <p:cNvPr id="25" name="矩形 24">
            <a:extLst>
              <a:ext uri="{FF2B5EF4-FFF2-40B4-BE49-F238E27FC236}">
                <a16:creationId xmlns:a16="http://schemas.microsoft.com/office/drawing/2014/main" id="{2D116823-F18F-46C5-93BA-B77828DCB342}"/>
              </a:ext>
            </a:extLst>
          </p:cNvPr>
          <p:cNvSpPr/>
          <p:nvPr/>
        </p:nvSpPr>
        <p:spPr bwMode="gray">
          <a:xfrm>
            <a:off x="6268581" y="10418968"/>
            <a:ext cx="1582739" cy="1262374"/>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nSpc>
                <a:spcPct val="120000"/>
              </a:lnSpc>
            </a:pPr>
            <a:endParaRPr lang="en-US" altLang="zh-CN" sz="1400" b="1" dirty="0">
              <a:solidFill>
                <a:schemeClr val="bg1">
                  <a:lumMod val="50000"/>
                </a:schemeClr>
              </a:solidFill>
              <a:latin typeface="等线" panose="02010600030101010101" pitchFamily="2" charset="-122"/>
              <a:ea typeface="等线" panose="02010600030101010101" pitchFamily="2" charset="-122"/>
              <a:sym typeface="Arial" panose="020B0604020202020204" pitchFamily="34" charset="0"/>
            </a:endParaRPr>
          </a:p>
        </p:txBody>
      </p:sp>
      <p:pic>
        <p:nvPicPr>
          <p:cNvPr id="53" name="图片 52">
            <a:extLst>
              <a:ext uri="{FF2B5EF4-FFF2-40B4-BE49-F238E27FC236}">
                <a16:creationId xmlns:a16="http://schemas.microsoft.com/office/drawing/2014/main" id="{5656DF6D-406E-4AB3-B46F-8D0B918849C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152" t="16385" r="75230" b="22045"/>
          <a:stretch/>
        </p:blipFill>
        <p:spPr bwMode="auto">
          <a:xfrm>
            <a:off x="6631295" y="1884945"/>
            <a:ext cx="720000" cy="780560"/>
          </a:xfrm>
          <a:prstGeom prst="rect">
            <a:avLst/>
          </a:prstGeom>
          <a:noFill/>
          <a:ln>
            <a:noFill/>
          </a:ln>
        </p:spPr>
      </p:pic>
      <p:pic>
        <p:nvPicPr>
          <p:cNvPr id="54" name="图片 53">
            <a:extLst>
              <a:ext uri="{FF2B5EF4-FFF2-40B4-BE49-F238E27FC236}">
                <a16:creationId xmlns:a16="http://schemas.microsoft.com/office/drawing/2014/main" id="{81ED9FD0-23FB-42F2-8A6D-C5D4B0FA3A4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6382" t="16385" r="50000" b="22045"/>
          <a:stretch/>
        </p:blipFill>
        <p:spPr bwMode="auto">
          <a:xfrm>
            <a:off x="7654949" y="1884945"/>
            <a:ext cx="720000" cy="780560"/>
          </a:xfrm>
          <a:prstGeom prst="rect">
            <a:avLst/>
          </a:prstGeom>
          <a:noFill/>
          <a:ln>
            <a:noFill/>
          </a:ln>
        </p:spPr>
      </p:pic>
      <p:sp>
        <p:nvSpPr>
          <p:cNvPr id="26" name="文本框 25">
            <a:extLst>
              <a:ext uri="{FF2B5EF4-FFF2-40B4-BE49-F238E27FC236}">
                <a16:creationId xmlns:a16="http://schemas.microsoft.com/office/drawing/2014/main" id="{F9BF2A72-2659-4BB0-9BAE-74DF83DDCFDB}"/>
              </a:ext>
            </a:extLst>
          </p:cNvPr>
          <p:cNvSpPr txBox="1"/>
          <p:nvPr/>
        </p:nvSpPr>
        <p:spPr bwMode="gray">
          <a:xfrm>
            <a:off x="1188104" y="5016855"/>
            <a:ext cx="10526538" cy="1032048"/>
          </a:xfrm>
          <a:prstGeom prst="rect">
            <a:avLst/>
          </a:prstGeom>
          <a:noFill/>
          <a:ln>
            <a:solidFill>
              <a:schemeClr val="bg1"/>
            </a:solidFill>
          </a:ln>
        </p:spPr>
        <p:txBody>
          <a:bodyPr wrap="square" lIns="45720" tIns="45720" rIns="45720" bIns="45720" rtlCol="0" anchor="ctr" anchorCtr="0">
            <a:noAutofit/>
          </a:bodyPr>
          <a:lstStyle/>
          <a:p>
            <a:r>
              <a:rPr lang="zh-CN" altLang="en-US" sz="2400" b="1" dirty="0">
                <a:solidFill>
                  <a:srgbClr val="0047BB"/>
                </a:solidFill>
                <a:latin typeface="微软雅黑" panose="020B0503020204020204" pitchFamily="34" charset="-122"/>
                <a:ea typeface="微软雅黑" panose="020B0503020204020204" pitchFamily="34" charset="-122"/>
                <a:sym typeface="Arial" panose="020B0604020202020204" pitchFamily="34" charset="0"/>
              </a:rPr>
              <a:t>强直性脊柱炎中国患病率：</a:t>
            </a:r>
            <a:r>
              <a:rPr lang="en-US" altLang="zh-CN" sz="2400" b="1" dirty="0">
                <a:solidFill>
                  <a:srgbClr val="0047BB"/>
                </a:solidFill>
                <a:latin typeface="微软雅黑" panose="020B0503020204020204" pitchFamily="34" charset="-122"/>
                <a:ea typeface="微软雅黑" panose="020B0503020204020204" pitchFamily="34" charset="-122"/>
                <a:sym typeface="Arial" panose="020B0604020202020204" pitchFamily="34" charset="0"/>
              </a:rPr>
              <a:t>0.29%</a:t>
            </a:r>
            <a:r>
              <a:rPr lang="zh-CN" altLang="en-US" sz="2400" b="1" dirty="0">
                <a:solidFill>
                  <a:srgbClr val="0047BB"/>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2400" b="1" dirty="0">
              <a:solidFill>
                <a:srgbClr val="0047BB"/>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spcBef>
                <a:spcPts val="3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强直性脊柱炎</a:t>
            </a: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分类标准</a:t>
            </a:r>
            <a:r>
              <a:rPr lang="zh-CN" altLang="en-US" sz="1400" dirty="0">
                <a:latin typeface="微软雅黑" panose="020B0503020204020204" pitchFamily="34" charset="-122"/>
                <a:ea typeface="微软雅黑" panose="020B0503020204020204" pitchFamily="34" charset="-122"/>
                <a:sym typeface="Arial" panose="020B0604020202020204" pitchFamily="34" charset="0"/>
              </a:rPr>
              <a:t>明确，诊疗路径清晰</a:t>
            </a:r>
            <a:r>
              <a:rPr lang="en-US" altLang="zh-CN" sz="1400" baseline="30000" dirty="0">
                <a:latin typeface="微软雅黑" panose="020B0503020204020204" pitchFamily="34" charset="-122"/>
                <a:ea typeface="微软雅黑" panose="020B0503020204020204" pitchFamily="34" charset="-122"/>
                <a:sym typeface="Arial" panose="020B0604020202020204" pitchFamily="34" charset="0"/>
              </a:rPr>
              <a:t>2</a:t>
            </a:r>
            <a:r>
              <a:rPr lang="zh-CN" altLang="en-US" sz="1400" dirty="0">
                <a:latin typeface="微软雅黑" panose="020B0503020204020204" pitchFamily="34" charset="-122"/>
                <a:ea typeface="微软雅黑" panose="020B0503020204020204" pitchFamily="34" charset="-122"/>
                <a:sym typeface="Arial" panose="020B0604020202020204" pitchFamily="34" charset="0"/>
              </a:rPr>
              <a:t>。</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a:p>
            <a:pPr marL="342900" indent="-342900">
              <a:spcBef>
                <a:spcPts val="3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托法替布新增适应症后，患者人数可控，具体预测人数详见经济性部分。</a:t>
            </a:r>
            <a:endParaRPr lang="zh-CN" altLang="en-US" sz="1400" dirty="0">
              <a:latin typeface="微软雅黑" panose="020B0503020204020204" pitchFamily="34" charset="-122"/>
              <a:ea typeface="微软雅黑" panose="020B0503020204020204" pitchFamily="34" charset="-122"/>
            </a:endParaRPr>
          </a:p>
        </p:txBody>
      </p:sp>
      <p:pic>
        <p:nvPicPr>
          <p:cNvPr id="30" name="图片 29">
            <a:extLst>
              <a:ext uri="{FF2B5EF4-FFF2-40B4-BE49-F238E27FC236}">
                <a16:creationId xmlns:a16="http://schemas.microsoft.com/office/drawing/2014/main" id="{28966BE5-4126-4D22-B64E-D6B81F3FB5C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76342" t="25740" r="40" b="22045"/>
          <a:stretch/>
        </p:blipFill>
        <p:spPr bwMode="auto">
          <a:xfrm>
            <a:off x="9702257" y="1884945"/>
            <a:ext cx="720000" cy="780560"/>
          </a:xfrm>
          <a:prstGeom prst="rect">
            <a:avLst/>
          </a:prstGeom>
          <a:noFill/>
          <a:ln>
            <a:noFill/>
          </a:ln>
        </p:spPr>
      </p:pic>
      <p:pic>
        <p:nvPicPr>
          <p:cNvPr id="55" name="图片 54">
            <a:extLst>
              <a:ext uri="{FF2B5EF4-FFF2-40B4-BE49-F238E27FC236}">
                <a16:creationId xmlns:a16="http://schemas.microsoft.com/office/drawing/2014/main" id="{BACA2A9A-24C5-4E27-9093-13C9C03BE87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50443" t="16385" r="25939" b="22045"/>
          <a:stretch/>
        </p:blipFill>
        <p:spPr bwMode="auto">
          <a:xfrm>
            <a:off x="8678603" y="1884945"/>
            <a:ext cx="720000" cy="780560"/>
          </a:xfrm>
          <a:prstGeom prst="rect">
            <a:avLst/>
          </a:prstGeom>
          <a:noFill/>
          <a:ln>
            <a:noFill/>
          </a:ln>
        </p:spPr>
      </p:pic>
      <p:sp>
        <p:nvSpPr>
          <p:cNvPr id="3" name="矩形 2">
            <a:extLst>
              <a:ext uri="{FF2B5EF4-FFF2-40B4-BE49-F238E27FC236}">
                <a16:creationId xmlns:a16="http://schemas.microsoft.com/office/drawing/2014/main" id="{ABD78A30-17E7-4FD6-A8CE-9E1F107BC501}"/>
              </a:ext>
            </a:extLst>
          </p:cNvPr>
          <p:cNvSpPr/>
          <p:nvPr/>
        </p:nvSpPr>
        <p:spPr bwMode="gray">
          <a:xfrm>
            <a:off x="1152140" y="1150283"/>
            <a:ext cx="10459180" cy="788417"/>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r>
              <a:rPr lang="zh-CN" altLang="en-US" sz="2200" b="1" dirty="0">
                <a:solidFill>
                  <a:srgbClr val="0047BB"/>
                </a:solidFill>
                <a:latin typeface="微软雅黑" panose="020B0503020204020204" pitchFamily="34" charset="-122"/>
                <a:ea typeface="微软雅黑" panose="020B0503020204020204" pitchFamily="34" charset="-122"/>
              </a:rPr>
              <a:t>强直性脊柱炎可导致脊柱强直、畸形、易致残，好发于男性青壮年，严重影响社会劳动力</a:t>
            </a:r>
            <a:r>
              <a:rPr lang="en-US" altLang="zh-CN" sz="2200" b="1" baseline="30000" dirty="0">
                <a:solidFill>
                  <a:srgbClr val="0047BB"/>
                </a:solidFill>
                <a:latin typeface="微软雅黑" panose="020B0503020204020204" pitchFamily="34" charset="-122"/>
                <a:ea typeface="微软雅黑" panose="020B0503020204020204" pitchFamily="34" charset="-122"/>
              </a:rPr>
              <a:t>2</a:t>
            </a:r>
            <a:r>
              <a:rPr lang="zh-CN" altLang="en-US" sz="2200" b="1" dirty="0">
                <a:solidFill>
                  <a:srgbClr val="0047BB"/>
                </a:solidFill>
                <a:latin typeface="微软雅黑" panose="020B0503020204020204" pitchFamily="34" charset="-122"/>
                <a:ea typeface="微软雅黑" panose="020B0503020204020204" pitchFamily="34" charset="-122"/>
              </a:rPr>
              <a:t>。</a:t>
            </a:r>
          </a:p>
        </p:txBody>
      </p:sp>
      <p:sp>
        <p:nvSpPr>
          <p:cNvPr id="24" name="矩形 23">
            <a:extLst>
              <a:ext uri="{FF2B5EF4-FFF2-40B4-BE49-F238E27FC236}">
                <a16:creationId xmlns:a16="http://schemas.microsoft.com/office/drawing/2014/main" id="{68B013EA-54AD-4907-96CD-39AA1EEEE6DD}"/>
              </a:ext>
            </a:extLst>
          </p:cNvPr>
          <p:cNvSpPr/>
          <p:nvPr/>
        </p:nvSpPr>
        <p:spPr bwMode="gray">
          <a:xfrm>
            <a:off x="1104656" y="2831794"/>
            <a:ext cx="10693435" cy="1032048"/>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r>
              <a:rPr lang="zh-CN" altLang="en-US" sz="2000" b="1" dirty="0">
                <a:solidFill>
                  <a:srgbClr val="0047BB"/>
                </a:solidFill>
                <a:latin typeface="微软雅黑" panose="020B0503020204020204" pitchFamily="34" charset="-122"/>
                <a:ea typeface="微软雅黑" panose="020B0503020204020204" pitchFamily="34" charset="-122"/>
              </a:rPr>
              <a:t>目前治疗主要是一线</a:t>
            </a:r>
            <a:r>
              <a:rPr lang="en-US" altLang="zh-CN" sz="2000" b="1" dirty="0">
                <a:solidFill>
                  <a:srgbClr val="0047BB"/>
                </a:solidFill>
                <a:latin typeface="微软雅黑" panose="020B0503020204020204" pitchFamily="34" charset="-122"/>
                <a:ea typeface="微软雅黑" panose="020B0503020204020204" pitchFamily="34" charset="-122"/>
              </a:rPr>
              <a:t>NSAIDs</a:t>
            </a:r>
            <a:r>
              <a:rPr lang="zh-CN" altLang="en-US" sz="2000" b="1" dirty="0">
                <a:solidFill>
                  <a:srgbClr val="0047BB"/>
                </a:solidFill>
                <a:latin typeface="微软雅黑" panose="020B0503020204020204" pitchFamily="34" charset="-122"/>
                <a:ea typeface="微软雅黑" panose="020B0503020204020204" pitchFamily="34" charset="-122"/>
              </a:rPr>
              <a:t>（非甾体抗炎药）和二线生物制剂，但</a:t>
            </a:r>
            <a:r>
              <a:rPr lang="en-US" altLang="zh-CN" sz="2000" b="1" dirty="0">
                <a:solidFill>
                  <a:srgbClr val="0047BB"/>
                </a:solidFill>
                <a:latin typeface="微软雅黑" panose="020B0503020204020204" pitchFamily="34" charset="-122"/>
                <a:ea typeface="微软雅黑" panose="020B0503020204020204" pitchFamily="34" charset="-122"/>
              </a:rPr>
              <a:t>NSAIDs</a:t>
            </a:r>
            <a:r>
              <a:rPr lang="zh-CN" altLang="en-US" sz="2000" b="1" dirty="0">
                <a:solidFill>
                  <a:srgbClr val="0047BB"/>
                </a:solidFill>
                <a:latin typeface="微软雅黑" panose="020B0503020204020204" pitchFamily="34" charset="-122"/>
                <a:ea typeface="微软雅黑" panose="020B0503020204020204" pitchFamily="34" charset="-122"/>
              </a:rPr>
              <a:t>疗效有限，副作用大；生物制剂可能导致继发性失效、注射给药依从性差的问题，临床仍存在未被满足的需求。</a:t>
            </a:r>
          </a:p>
        </p:txBody>
      </p:sp>
      <p:sp>
        <p:nvSpPr>
          <p:cNvPr id="22" name="文本框 21">
            <a:extLst>
              <a:ext uri="{FF2B5EF4-FFF2-40B4-BE49-F238E27FC236}">
                <a16:creationId xmlns:a16="http://schemas.microsoft.com/office/drawing/2014/main" id="{89DB23FC-0034-4F75-9D2D-D0ED57C8266C}"/>
              </a:ext>
            </a:extLst>
          </p:cNvPr>
          <p:cNvSpPr txBox="1"/>
          <p:nvPr/>
        </p:nvSpPr>
        <p:spPr bwMode="gray">
          <a:xfrm>
            <a:off x="6554303" y="623330"/>
            <a:ext cx="6096000" cy="369332"/>
          </a:xfrm>
          <a:prstGeom prst="rect">
            <a:avLst/>
          </a:prstGeom>
          <a:noFill/>
        </p:spPr>
        <p:txBody>
          <a:bodyPr wrap="square">
            <a:spAutoFit/>
          </a:bodyPr>
          <a:lstStyle/>
          <a:p>
            <a:r>
              <a:rPr lang="zh-CN" altLang="en-US" i="1" u="sng" dirty="0">
                <a:latin typeface="微软雅黑" panose="020B0503020204020204" pitchFamily="34" charset="-122"/>
                <a:ea typeface="微软雅黑" panose="020B0503020204020204" pitchFamily="34" charset="-122"/>
              </a:rPr>
              <a:t>强直性脊柱炎疾病基本情况</a:t>
            </a:r>
          </a:p>
        </p:txBody>
      </p:sp>
      <p:sp>
        <p:nvSpPr>
          <p:cNvPr id="23" name="Rectangle 107">
            <a:extLst>
              <a:ext uri="{FF2B5EF4-FFF2-40B4-BE49-F238E27FC236}">
                <a16:creationId xmlns:a16="http://schemas.microsoft.com/office/drawing/2014/main" id="{C3D5392E-A583-47F9-914E-6D4F714DE442}"/>
              </a:ext>
            </a:extLst>
          </p:cNvPr>
          <p:cNvSpPr/>
          <p:nvPr/>
        </p:nvSpPr>
        <p:spPr>
          <a:xfrm>
            <a:off x="1114527" y="3673583"/>
            <a:ext cx="10526538" cy="8474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spcBef>
                <a:spcPts val="300"/>
              </a:spcBef>
              <a:buFont typeface="Arial" panose="020B0604020202020204" pitchFamily="34" charset="0"/>
              <a:buChar char="•"/>
            </a:pPr>
            <a:r>
              <a:rPr lang="en-US" altLang="zh-CN"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NSAIDs</a:t>
            </a: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治疗</a:t>
            </a:r>
            <a:r>
              <a:rPr lang="en-US" altLang="zh-CN"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4 </a:t>
            </a: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周的</a:t>
            </a:r>
            <a:r>
              <a:rPr lang="en-US" altLang="zh-CN"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ASAS40</a:t>
            </a: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缓解率仅</a:t>
            </a:r>
            <a:r>
              <a:rPr lang="en-US" altLang="zh-CN"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16%</a:t>
            </a:r>
            <a:r>
              <a:rPr lang="en-US" altLang="zh-CN" sz="1400" baseline="300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，长期疗效不佳不能延缓放射学进展（脊柱强直及变形），</a:t>
            </a:r>
            <a:r>
              <a:rPr lang="en-US" altLang="zh-CN"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10.5~31.4%</a:t>
            </a: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患者因副作用严重而换药</a:t>
            </a:r>
            <a:r>
              <a:rPr lang="en-US" altLang="zh-CN" sz="1400" baseline="300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spcBef>
                <a:spcPts val="300"/>
              </a:spcBef>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阿达木单抗治疗</a:t>
            </a:r>
            <a:r>
              <a:rPr lang="en-US" altLang="zh-CN"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AS </a:t>
            </a: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患者中</a:t>
            </a:r>
            <a:r>
              <a:rPr lang="en-US" altLang="zh-CN"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27%</a:t>
            </a: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产生中和性抗体</a:t>
            </a:r>
            <a:r>
              <a:rPr lang="en-US" altLang="zh-CN" sz="1400" baseline="300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5</a:t>
            </a: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，可能导致继发性失效，同时患者乙肝、结核感染发生率高</a:t>
            </a:r>
            <a:r>
              <a:rPr lang="en-US" altLang="zh-CN" sz="1400" baseline="300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6-10</a:t>
            </a:r>
            <a:endParaRPr lang="zh-CN" altLang="en-US" sz="1400" baseline="300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spcBef>
                <a:spcPts val="300"/>
              </a:spcBef>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生物制剂注射给药，患者长期依从性差</a:t>
            </a:r>
            <a:r>
              <a:rPr lang="en-US" altLang="zh-CN" sz="1400" baseline="300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11</a:t>
            </a:r>
            <a:r>
              <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p>
        </p:txBody>
      </p:sp>
      <p:sp>
        <p:nvSpPr>
          <p:cNvPr id="37" name="文本框 36">
            <a:extLst>
              <a:ext uri="{FF2B5EF4-FFF2-40B4-BE49-F238E27FC236}">
                <a16:creationId xmlns:a16="http://schemas.microsoft.com/office/drawing/2014/main" id="{A81A7B29-6573-4806-A801-6FCC7FD6CD67}"/>
              </a:ext>
            </a:extLst>
          </p:cNvPr>
          <p:cNvSpPr txBox="1"/>
          <p:nvPr/>
        </p:nvSpPr>
        <p:spPr bwMode="gray">
          <a:xfrm>
            <a:off x="523801" y="1254389"/>
            <a:ext cx="590726" cy="1243794"/>
          </a:xfrm>
          <a:prstGeom prst="rect">
            <a:avLst/>
          </a:prstGeom>
          <a:solidFill>
            <a:schemeClr val="accent2">
              <a:lumMod val="20000"/>
              <a:lumOff val="80000"/>
            </a:schemeClr>
          </a:solidFill>
        </p:spPr>
        <p:txBody>
          <a:bodyPr wrap="square" lIns="45720" tIns="45720" rIns="45720" bIns="45720" rtlCol="0">
            <a:noAutofit/>
          </a:bodyPr>
          <a:lstStyle/>
          <a:p>
            <a:pPr algn="ctr">
              <a:lnSpc>
                <a:spcPct val="90000"/>
              </a:lnSpc>
              <a:spcBef>
                <a:spcPts val="1000"/>
              </a:spcBef>
            </a:pPr>
            <a:r>
              <a:rPr lang="zh-CN" altLang="en-US" sz="2000" b="1" dirty="0">
                <a:latin typeface="微软雅黑" panose="020B0503020204020204" pitchFamily="34" charset="-122"/>
                <a:ea typeface="微软雅黑" panose="020B0503020204020204" pitchFamily="34" charset="-122"/>
              </a:rPr>
              <a:t>疾病危害</a:t>
            </a:r>
          </a:p>
        </p:txBody>
      </p:sp>
      <p:sp>
        <p:nvSpPr>
          <p:cNvPr id="40" name="文本框 39">
            <a:extLst>
              <a:ext uri="{FF2B5EF4-FFF2-40B4-BE49-F238E27FC236}">
                <a16:creationId xmlns:a16="http://schemas.microsoft.com/office/drawing/2014/main" id="{A64F22F3-1ED7-4BD3-AB97-363D69D54475}"/>
              </a:ext>
            </a:extLst>
          </p:cNvPr>
          <p:cNvSpPr txBox="1"/>
          <p:nvPr/>
        </p:nvSpPr>
        <p:spPr bwMode="gray">
          <a:xfrm>
            <a:off x="518219" y="3041521"/>
            <a:ext cx="586437" cy="1568980"/>
          </a:xfrm>
          <a:prstGeom prst="rect">
            <a:avLst/>
          </a:prstGeom>
          <a:solidFill>
            <a:schemeClr val="accent2">
              <a:lumMod val="20000"/>
              <a:lumOff val="80000"/>
            </a:schemeClr>
          </a:solidFill>
        </p:spPr>
        <p:txBody>
          <a:bodyPr wrap="square" lIns="45720" tIns="45720" rIns="45720" bIns="45720" rtlCol="0" anchor="ctr" anchorCtr="0">
            <a:noAutofit/>
          </a:bodyPr>
          <a:lstStyle/>
          <a:p>
            <a:pPr algn="ctr">
              <a:lnSpc>
                <a:spcPct val="90000"/>
              </a:lnSpc>
              <a:spcBef>
                <a:spcPts val="1000"/>
              </a:spcBef>
            </a:pPr>
            <a:r>
              <a:rPr lang="zh-CN" altLang="en-US" sz="2000" b="1" dirty="0">
                <a:latin typeface="微软雅黑" panose="020B0503020204020204" pitchFamily="34" charset="-122"/>
                <a:ea typeface="微软雅黑" panose="020B0503020204020204" pitchFamily="34" charset="-122"/>
              </a:rPr>
              <a:t>现行治疗</a:t>
            </a:r>
          </a:p>
        </p:txBody>
      </p:sp>
      <p:sp>
        <p:nvSpPr>
          <p:cNvPr id="41" name="文本框 40">
            <a:extLst>
              <a:ext uri="{FF2B5EF4-FFF2-40B4-BE49-F238E27FC236}">
                <a16:creationId xmlns:a16="http://schemas.microsoft.com/office/drawing/2014/main" id="{123905B8-4FF6-4912-A96A-566E8AA7BBC5}"/>
              </a:ext>
            </a:extLst>
          </p:cNvPr>
          <p:cNvSpPr txBox="1"/>
          <p:nvPr/>
        </p:nvSpPr>
        <p:spPr bwMode="gray">
          <a:xfrm>
            <a:off x="528091" y="5009880"/>
            <a:ext cx="586436" cy="1243794"/>
          </a:xfrm>
          <a:prstGeom prst="rect">
            <a:avLst/>
          </a:prstGeom>
          <a:solidFill>
            <a:schemeClr val="accent2">
              <a:lumMod val="20000"/>
              <a:lumOff val="80000"/>
            </a:schemeClr>
          </a:solidFill>
        </p:spPr>
        <p:txBody>
          <a:bodyPr wrap="square" lIns="45720" tIns="45720" rIns="45720" bIns="45720" rtlCol="0">
            <a:noAutofit/>
          </a:bodyPr>
          <a:lstStyle/>
          <a:p>
            <a:pPr algn="ctr">
              <a:lnSpc>
                <a:spcPct val="90000"/>
              </a:lnSpc>
              <a:spcBef>
                <a:spcPts val="1000"/>
              </a:spcBef>
            </a:pPr>
            <a:r>
              <a:rPr lang="zh-CN" altLang="en-US" sz="2000" b="1" dirty="0">
                <a:latin typeface="微软雅黑" panose="020B0503020204020204" pitchFamily="34" charset="-122"/>
                <a:ea typeface="微软雅黑" panose="020B0503020204020204" pitchFamily="34" charset="-122"/>
              </a:rPr>
              <a:t>患者人数</a:t>
            </a:r>
          </a:p>
        </p:txBody>
      </p:sp>
    </p:spTree>
    <p:extLst>
      <p:ext uri="{BB962C8B-B14F-4D97-AF65-F5344CB8AC3E}">
        <p14:creationId xmlns:p14="http://schemas.microsoft.com/office/powerpoint/2010/main" val="416958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rPr>
              <a:t>2. </a:t>
            </a:r>
            <a:r>
              <a:rPr lang="zh-CN" altLang="en-US" sz="3200" b="1" dirty="0">
                <a:solidFill>
                  <a:srgbClr val="0047BB"/>
                </a:solidFill>
                <a:latin typeface="微软雅黑" panose="020B0503020204020204" pitchFamily="34" charset="-122"/>
                <a:ea typeface="微软雅黑" panose="020B0503020204020204" pitchFamily="34" charset="-122"/>
              </a:rPr>
              <a:t>枸橼酸托法替布片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有效性（</a:t>
            </a:r>
            <a:r>
              <a:rPr lang="en-US" altLang="zh-CN" sz="2800" b="1" dirty="0">
                <a:latin typeface="微软雅黑" panose="020B0503020204020204" pitchFamily="34" charset="-122"/>
                <a:ea typeface="微软雅黑" panose="020B0503020204020204" pitchFamily="34" charset="-122"/>
              </a:rPr>
              <a:t>1/2</a:t>
            </a:r>
            <a:r>
              <a:rPr lang="zh-CN" altLang="en-US" sz="2800" b="1" dirty="0">
                <a:latin typeface="微软雅黑" panose="020B0503020204020204" pitchFamily="34" charset="-122"/>
                <a:ea typeface="微软雅黑" panose="020B0503020204020204" pitchFamily="34" charset="-122"/>
              </a:rPr>
              <a:t>）</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rPr>
              <a:t>有效性</a:t>
            </a:r>
          </a:p>
        </p:txBody>
      </p:sp>
      <p:sp>
        <p:nvSpPr>
          <p:cNvPr id="80" name="矩形: 圆角 79">
            <a:extLst>
              <a:ext uri="{FF2B5EF4-FFF2-40B4-BE49-F238E27FC236}">
                <a16:creationId xmlns:a16="http://schemas.microsoft.com/office/drawing/2014/main" id="{8F7C342F-F33C-4E2A-8BFA-D5F8E7124FB2}"/>
              </a:ext>
            </a:extLst>
          </p:cNvPr>
          <p:cNvSpPr/>
          <p:nvPr/>
        </p:nvSpPr>
        <p:spPr>
          <a:xfrm>
            <a:off x="833037" y="1724334"/>
            <a:ext cx="10778099" cy="773595"/>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ea"/>
              </a:rPr>
              <a:t>托法替布可对</a:t>
            </a:r>
            <a:r>
              <a:rPr kumimoji="0" lang="en-US" altLang="zh-CN" sz="24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ea"/>
              </a:rPr>
              <a:t>TNF</a:t>
            </a:r>
            <a:r>
              <a:rPr kumimoji="0" lang="zh-CN" altLang="en-US" sz="24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ea"/>
              </a:rPr>
              <a:t>阻滞剂疗效不足或对其无法耐受的活动性</a:t>
            </a:r>
            <a:r>
              <a:rPr kumimoji="0" lang="en-US" altLang="zh-CN" sz="24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ea"/>
              </a:rPr>
              <a:t>AS</a:t>
            </a:r>
            <a:r>
              <a:rPr kumimoji="0" lang="zh-CN" altLang="en-US" sz="24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ea"/>
              </a:rPr>
              <a:t>患者起效。</a:t>
            </a:r>
          </a:p>
        </p:txBody>
      </p:sp>
      <p:sp>
        <p:nvSpPr>
          <p:cNvPr id="81" name="文本框 80">
            <a:extLst>
              <a:ext uri="{FF2B5EF4-FFF2-40B4-BE49-F238E27FC236}">
                <a16:creationId xmlns:a16="http://schemas.microsoft.com/office/drawing/2014/main" id="{D20994EB-5EFE-412B-9649-B28D04703476}"/>
              </a:ext>
            </a:extLst>
          </p:cNvPr>
          <p:cNvSpPr txBox="1"/>
          <p:nvPr/>
        </p:nvSpPr>
        <p:spPr>
          <a:xfrm>
            <a:off x="833038" y="2476664"/>
            <a:ext cx="9767236" cy="988064"/>
          </a:xfrm>
          <a:prstGeom prst="rect">
            <a:avLst/>
          </a:prstGeom>
          <a:noFill/>
          <a:ln>
            <a:noFill/>
          </a:ln>
          <a:effectLst/>
        </p:spPr>
        <p:txBody>
          <a:bodyPr wrap="square" anchor="t" anchorCtr="0">
            <a:noAutofit/>
          </a:bodyPr>
          <a:lstStyle>
            <a:defPPr>
              <a:defRPr lang="zh-CN"/>
            </a:defPPr>
            <a:lvl1pPr algn="just">
              <a:lnSpc>
                <a:spcPct val="150000"/>
              </a:lnSpc>
              <a:defRPr sz="1400" kern="100">
                <a:effectLst/>
                <a:cs typeface="+mn-ea"/>
              </a:defRPr>
            </a:lvl1pPr>
          </a:lstStyle>
          <a:p>
            <a:pPr marL="285750" indent="-285750">
              <a:lnSpc>
                <a:spcPct val="100000"/>
              </a:lnSpc>
              <a:spcBef>
                <a:spcPts val="600"/>
              </a:spcBef>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sym typeface="Arial" panose="020B0604020202020204" pitchFamily="34" charset="0"/>
              </a:rPr>
              <a:t>虽然生物制剂治疗强直性脊柱炎临床应用广泛，但阿达木单抗的强直性脊柱炎患者中</a:t>
            </a:r>
            <a:r>
              <a:rPr lang="en-US" altLang="zh-CN" sz="1800" dirty="0">
                <a:latin typeface="微软雅黑" panose="020B0503020204020204" pitchFamily="34" charset="-122"/>
                <a:ea typeface="微软雅黑" panose="020B0503020204020204" pitchFamily="34" charset="-122"/>
                <a:sym typeface="Arial" panose="020B0604020202020204" pitchFamily="34" charset="0"/>
              </a:rPr>
              <a:t>27%</a:t>
            </a:r>
            <a:r>
              <a:rPr lang="en-US" altLang="zh-CN" sz="1800" kern="1200" baseline="30000" dirty="0">
                <a:latin typeface="微软雅黑" panose="020B0503020204020204" pitchFamily="34" charset="-122"/>
                <a:ea typeface="微软雅黑" panose="020B0503020204020204" pitchFamily="34" charset="-122"/>
              </a:rPr>
              <a:t>5</a:t>
            </a:r>
            <a:r>
              <a:rPr lang="zh-CN" altLang="en-US" sz="1800" dirty="0">
                <a:latin typeface="微软雅黑" panose="020B0503020204020204" pitchFamily="34" charset="-122"/>
                <a:ea typeface="微软雅黑" panose="020B0503020204020204" pitchFamily="34" charset="-122"/>
                <a:sym typeface="Arial" panose="020B0604020202020204" pitchFamily="34" charset="0"/>
              </a:rPr>
              <a:t>产生中和性抗体，可能导致继发性失效（初始有效使用一段时间后疗效丧失）。</a:t>
            </a:r>
            <a:endParaRPr lang="en-US" altLang="zh-CN" sz="1800" dirty="0">
              <a:latin typeface="微软雅黑" panose="020B0503020204020204" pitchFamily="34" charset="-122"/>
              <a:ea typeface="微软雅黑" panose="020B0503020204020204" pitchFamily="34" charset="-122"/>
              <a:sym typeface="Arial" panose="020B0604020202020204" pitchFamily="34" charset="0"/>
            </a:endParaRPr>
          </a:p>
          <a:p>
            <a:pPr marL="285750" indent="-285750">
              <a:lnSpc>
                <a:spcPct val="100000"/>
              </a:lnSpc>
              <a:spcBef>
                <a:spcPts val="600"/>
              </a:spcBef>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sym typeface="Arial" panose="020B0604020202020204" pitchFamily="34" charset="0"/>
              </a:rPr>
              <a:t>托法替布对于有生物制剂使用史患者仍有近</a:t>
            </a:r>
            <a:r>
              <a:rPr lang="en-US" altLang="zh-CN" sz="1800" dirty="0">
                <a:latin typeface="微软雅黑" panose="020B0503020204020204" pitchFamily="34" charset="-122"/>
                <a:ea typeface="微软雅黑" panose="020B0503020204020204" pitchFamily="34" charset="-122"/>
                <a:sym typeface="Arial" panose="020B0604020202020204" pitchFamily="34" charset="0"/>
              </a:rPr>
              <a:t>40%</a:t>
            </a:r>
            <a:r>
              <a:rPr lang="zh-CN" altLang="en-US" sz="1800" dirty="0">
                <a:latin typeface="微软雅黑" panose="020B0503020204020204" pitchFamily="34" charset="-122"/>
                <a:ea typeface="微软雅黑" panose="020B0503020204020204" pitchFamily="34" charset="-122"/>
                <a:sym typeface="Arial" panose="020B0604020202020204" pitchFamily="34" charset="0"/>
              </a:rPr>
              <a:t>起效</a:t>
            </a:r>
            <a:r>
              <a:rPr lang="en-US" altLang="zh-CN" sz="1800" baseline="30000" dirty="0">
                <a:latin typeface="微软雅黑" panose="020B0503020204020204" pitchFamily="34" charset="-122"/>
                <a:ea typeface="微软雅黑" panose="020B0503020204020204" pitchFamily="34" charset="-122"/>
                <a:sym typeface="Arial" panose="020B0604020202020204" pitchFamily="34" charset="0"/>
              </a:rPr>
              <a:t>15</a:t>
            </a:r>
            <a:r>
              <a:rPr lang="zh-CN" altLang="en-US" sz="1800" dirty="0">
                <a:latin typeface="微软雅黑" panose="020B0503020204020204" pitchFamily="34" charset="-122"/>
                <a:ea typeface="微软雅黑" panose="020B0503020204020204" pitchFamily="34" charset="-122"/>
                <a:sym typeface="Arial" panose="020B0604020202020204" pitchFamily="34" charset="0"/>
              </a:rPr>
              <a:t>，满足现目录内无法满足的需求。</a:t>
            </a:r>
            <a:endParaRPr lang="en-US" altLang="zh-CN" sz="1800" dirty="0">
              <a:latin typeface="微软雅黑" panose="020B0503020204020204" pitchFamily="34" charset="-122"/>
              <a:ea typeface="微软雅黑" panose="020B0503020204020204" pitchFamily="34" charset="-122"/>
              <a:sym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zh-CN" altLang="en-US" sz="1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82" name="矩形: 圆角 81">
            <a:extLst>
              <a:ext uri="{FF2B5EF4-FFF2-40B4-BE49-F238E27FC236}">
                <a16:creationId xmlns:a16="http://schemas.microsoft.com/office/drawing/2014/main" id="{41EB5A33-1FC6-431C-BA4E-8CD3400C4831}"/>
              </a:ext>
            </a:extLst>
          </p:cNvPr>
          <p:cNvSpPr/>
          <p:nvPr/>
        </p:nvSpPr>
        <p:spPr>
          <a:xfrm>
            <a:off x="833038" y="4113169"/>
            <a:ext cx="10788986" cy="773595"/>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2400" b="1" dirty="0">
                <a:solidFill>
                  <a:srgbClr val="0047BB"/>
                </a:solidFill>
                <a:latin typeface="微软雅黑" panose="020B0503020204020204" pitchFamily="34" charset="-122"/>
                <a:ea typeface="微软雅黑" panose="020B0503020204020204" pitchFamily="34" charset="-122"/>
              </a:rPr>
              <a:t>托法替布</a:t>
            </a:r>
            <a:r>
              <a:rPr kumimoji="0" lang="en-US" altLang="zh-CN" sz="24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2</a:t>
            </a:r>
            <a:r>
              <a:rPr kumimoji="0" lang="zh-CN" altLang="en-US" sz="24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周快速起效，</a:t>
            </a:r>
            <a:r>
              <a:rPr lang="zh-CN" altLang="en-US" sz="2400" b="1" dirty="0">
                <a:solidFill>
                  <a:srgbClr val="0047BB"/>
                </a:solidFill>
                <a:latin typeface="微软雅黑" panose="020B0503020204020204" pitchFamily="34" charset="-122"/>
                <a:ea typeface="微软雅黑" panose="020B0503020204020204" pitchFamily="34" charset="-122"/>
              </a:rPr>
              <a:t>强效控制</a:t>
            </a:r>
            <a:r>
              <a:rPr lang="zh-CN" altLang="en-US" sz="2400" b="1" dirty="0">
                <a:solidFill>
                  <a:srgbClr val="000000"/>
                </a:solidFill>
                <a:latin typeface="微软雅黑" panose="020B0503020204020204" pitchFamily="34" charset="-122"/>
                <a:ea typeface="微软雅黑" panose="020B0503020204020204" pitchFamily="34" charset="-122"/>
              </a:rPr>
              <a:t>，</a:t>
            </a:r>
            <a:r>
              <a:rPr lang="en-US" altLang="zh-CN" sz="2400" b="1" dirty="0">
                <a:solidFill>
                  <a:srgbClr val="0047BB"/>
                </a:solidFill>
                <a:latin typeface="微软雅黑" panose="020B0503020204020204" pitchFamily="34" charset="-122"/>
                <a:ea typeface="微软雅黑" panose="020B0503020204020204" pitchFamily="34" charset="-122"/>
              </a:rPr>
              <a:t>ASAS20</a:t>
            </a:r>
            <a:r>
              <a:rPr lang="zh-CN" altLang="en-US" sz="2400" b="1" dirty="0">
                <a:solidFill>
                  <a:srgbClr val="0047BB"/>
                </a:solidFill>
                <a:latin typeface="微软雅黑" panose="020B0503020204020204" pitchFamily="34" charset="-122"/>
                <a:ea typeface="微软雅黑" panose="020B0503020204020204" pitchFamily="34" charset="-122"/>
              </a:rPr>
              <a:t>应答率高达</a:t>
            </a:r>
            <a:r>
              <a:rPr lang="en-US" altLang="zh-CN" sz="2400" b="1" dirty="0">
                <a:solidFill>
                  <a:srgbClr val="0047BB"/>
                </a:solidFill>
                <a:latin typeface="微软雅黑" panose="020B0503020204020204" pitchFamily="34" charset="-122"/>
                <a:ea typeface="微软雅黑" panose="020B0503020204020204" pitchFamily="34" charset="-122"/>
              </a:rPr>
              <a:t>56-80%</a:t>
            </a:r>
            <a:r>
              <a:rPr lang="zh-CN" altLang="en-US" sz="2400" b="1" dirty="0">
                <a:solidFill>
                  <a:srgbClr val="0047BB"/>
                </a:solidFill>
                <a:latin typeface="微软雅黑" panose="020B0503020204020204" pitchFamily="34" charset="-122"/>
                <a:ea typeface="微软雅黑" panose="020B0503020204020204" pitchFamily="34" charset="-122"/>
              </a:rPr>
              <a:t>，且疗效稳定。</a:t>
            </a:r>
            <a:endParaRPr kumimoji="0" lang="zh-CN" altLang="en-US" sz="24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ea"/>
            </a:endParaRPr>
          </a:p>
        </p:txBody>
      </p:sp>
      <p:sp>
        <p:nvSpPr>
          <p:cNvPr id="83" name="文本框 82">
            <a:extLst>
              <a:ext uri="{FF2B5EF4-FFF2-40B4-BE49-F238E27FC236}">
                <a16:creationId xmlns:a16="http://schemas.microsoft.com/office/drawing/2014/main" id="{14CAF140-08BD-43B5-B1BF-3D9D0751F456}"/>
              </a:ext>
            </a:extLst>
          </p:cNvPr>
          <p:cNvSpPr txBox="1"/>
          <p:nvPr/>
        </p:nvSpPr>
        <p:spPr>
          <a:xfrm>
            <a:off x="833038" y="5027785"/>
            <a:ext cx="10124896" cy="638830"/>
          </a:xfrm>
          <a:prstGeom prst="rect">
            <a:avLst/>
          </a:prstGeom>
          <a:noFill/>
          <a:ln>
            <a:noFill/>
          </a:ln>
          <a:effectLst/>
        </p:spPr>
        <p:txBody>
          <a:bodyPr wrap="square" anchor="t" anchorCtr="0">
            <a:noAutofit/>
          </a:bodyPr>
          <a:lstStyle>
            <a:defPPr>
              <a:defRPr lang="zh-CN"/>
            </a:defPPr>
            <a:lvl1pPr algn="just">
              <a:lnSpc>
                <a:spcPct val="150000"/>
              </a:lnSpc>
              <a:defRPr sz="1400" kern="100">
                <a:effectLst/>
                <a:cs typeface="+mn-ea"/>
              </a:defRPr>
            </a:lvl1pPr>
          </a:lstStyle>
          <a:p>
            <a:pPr marL="285750" indent="-285750">
              <a:lnSpc>
                <a:spcPct val="100000"/>
              </a:lnSpc>
              <a:spcBef>
                <a:spcPts val="600"/>
              </a:spcBef>
              <a:buFont typeface="Arial" panose="020B0604020202020204" pitchFamily="34" charset="0"/>
              <a:buChar char="•"/>
            </a:pPr>
            <a:r>
              <a:rPr lang="en-US" altLang="zh-CN" sz="1800" dirty="0">
                <a:latin typeface="微软雅黑" panose="020B0503020204020204" pitchFamily="34" charset="-122"/>
                <a:ea typeface="微软雅黑" panose="020B0503020204020204" pitchFamily="34" charset="-122"/>
                <a:sym typeface="Arial" panose="020B0604020202020204" pitchFamily="34" charset="0"/>
              </a:rPr>
              <a:t>II</a:t>
            </a:r>
            <a:r>
              <a:rPr lang="zh-CN" altLang="en-US" sz="1800" dirty="0">
                <a:latin typeface="微软雅黑" panose="020B0503020204020204" pitchFamily="34" charset="-122"/>
                <a:ea typeface="微软雅黑" panose="020B0503020204020204" pitchFamily="34" charset="-122"/>
                <a:sym typeface="Arial" panose="020B0604020202020204" pitchFamily="34" charset="0"/>
              </a:rPr>
              <a:t>期和</a:t>
            </a:r>
            <a:r>
              <a:rPr lang="en-US" altLang="zh-CN" sz="1800" dirty="0">
                <a:latin typeface="微软雅黑" panose="020B0503020204020204" pitchFamily="34" charset="-122"/>
                <a:ea typeface="微软雅黑" panose="020B0503020204020204" pitchFamily="34" charset="-122"/>
                <a:sym typeface="Arial" panose="020B0604020202020204" pitchFamily="34" charset="0"/>
              </a:rPr>
              <a:t>III</a:t>
            </a:r>
            <a:r>
              <a:rPr lang="zh-CN" altLang="en-US" sz="1800" dirty="0">
                <a:latin typeface="微软雅黑" panose="020B0503020204020204" pitchFamily="34" charset="-122"/>
                <a:ea typeface="微软雅黑" panose="020B0503020204020204" pitchFamily="34" charset="-122"/>
                <a:sym typeface="Arial" panose="020B0604020202020204" pitchFamily="34" charset="0"/>
              </a:rPr>
              <a:t>期临床试验显示，托法替布患者</a:t>
            </a:r>
            <a:r>
              <a:rPr lang="en-US" altLang="zh-CN" sz="1800" dirty="0">
                <a:latin typeface="微软雅黑" panose="020B0503020204020204" pitchFamily="34" charset="-122"/>
                <a:ea typeface="微软雅黑" panose="020B0503020204020204" pitchFamily="34" charset="-122"/>
                <a:sym typeface="Arial" panose="020B0604020202020204" pitchFamily="34" charset="0"/>
              </a:rPr>
              <a:t>ASAS20</a:t>
            </a:r>
            <a:r>
              <a:rPr lang="zh-CN" altLang="en-US" sz="1800" dirty="0">
                <a:latin typeface="微软雅黑" panose="020B0503020204020204" pitchFamily="34" charset="-122"/>
                <a:ea typeface="微软雅黑" panose="020B0503020204020204" pitchFamily="34" charset="-122"/>
                <a:sym typeface="Arial" panose="020B0604020202020204" pitchFamily="34" charset="0"/>
              </a:rPr>
              <a:t>应答率高达</a:t>
            </a:r>
            <a:r>
              <a:rPr lang="en-US" altLang="zh-CN" sz="1800" dirty="0">
                <a:latin typeface="微软雅黑" panose="020B0503020204020204" pitchFamily="34" charset="-122"/>
                <a:ea typeface="微软雅黑" panose="020B0503020204020204" pitchFamily="34" charset="-122"/>
                <a:sym typeface="Arial" panose="020B0604020202020204" pitchFamily="34" charset="0"/>
              </a:rPr>
              <a:t>56-80%</a:t>
            </a:r>
            <a:r>
              <a:rPr lang="zh-CN" altLang="en-US" sz="1800" dirty="0">
                <a:latin typeface="微软雅黑" panose="020B0503020204020204" pitchFamily="34" charset="-122"/>
                <a:ea typeface="微软雅黑" panose="020B0503020204020204" pitchFamily="34" charset="-122"/>
                <a:sym typeface="Arial" panose="020B0604020202020204" pitchFamily="34" charset="0"/>
              </a:rPr>
              <a:t>，显著优于安慰剂</a:t>
            </a:r>
            <a:r>
              <a:rPr lang="en-US" altLang="zh-CN" sz="1800" baseline="30000" dirty="0">
                <a:latin typeface="微软雅黑" panose="020B0503020204020204" pitchFamily="34" charset="-122"/>
                <a:ea typeface="微软雅黑" panose="020B0503020204020204" pitchFamily="34" charset="-122"/>
                <a:sym typeface="Arial" panose="020B0604020202020204" pitchFamily="34" charset="0"/>
              </a:rPr>
              <a:t>15-16</a:t>
            </a:r>
            <a:r>
              <a:rPr lang="zh-CN" altLang="en-US" sz="1800" dirty="0">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latin typeface="微软雅黑" panose="020B0503020204020204" pitchFamily="34" charset="-122"/>
              <a:ea typeface="微软雅黑" panose="020B0503020204020204" pitchFamily="34" charset="-122"/>
              <a:sym typeface="Arial" panose="020B0604020202020204" pitchFamily="34" charset="0"/>
            </a:endParaRPr>
          </a:p>
          <a:p>
            <a:pPr marL="285750" indent="-285750">
              <a:lnSpc>
                <a:spcPct val="100000"/>
              </a:lnSpc>
              <a:spcBef>
                <a:spcPts val="600"/>
              </a:spcBef>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疗效稳定，帮助患者持续缓解症状，</a:t>
            </a:r>
            <a:r>
              <a:rPr lang="zh-CN" altLang="en-US" sz="1800" dirty="0">
                <a:latin typeface="微软雅黑" panose="020B0503020204020204" pitchFamily="34" charset="-122"/>
                <a:ea typeface="微软雅黑" panose="020B0503020204020204" pitchFamily="34" charset="-122"/>
                <a:sym typeface="Arial" panose="020B0604020202020204" pitchFamily="34" charset="0"/>
              </a:rPr>
              <a:t>可显著减少强直性脊柱炎患者影像学进展</a:t>
            </a:r>
            <a:r>
              <a:rPr lang="en-US" altLang="zh-CN" sz="1800" baseline="30000" dirty="0">
                <a:latin typeface="微软雅黑" panose="020B0503020204020204" pitchFamily="34" charset="-122"/>
                <a:ea typeface="微软雅黑" panose="020B0503020204020204" pitchFamily="34" charset="-122"/>
                <a:sym typeface="Arial" panose="020B0604020202020204" pitchFamily="34" charset="0"/>
              </a:rPr>
              <a:t>15</a:t>
            </a:r>
            <a:r>
              <a:rPr lang="zh-CN" altLang="en-US" sz="1800" dirty="0">
                <a:latin typeface="微软雅黑" panose="020B0503020204020204" pitchFamily="34" charset="-122"/>
                <a:ea typeface="微软雅黑" panose="020B0503020204020204" pitchFamily="34" charset="-122"/>
                <a:sym typeface="Arial" panose="020B0604020202020204" pitchFamily="34" charset="0"/>
              </a:rPr>
              <a:t>。</a:t>
            </a:r>
          </a:p>
          <a:p>
            <a:pPr marL="285750" indent="-285750">
              <a:lnSpc>
                <a:spcPct val="100000"/>
              </a:lnSpc>
              <a:spcBef>
                <a:spcPts val="600"/>
              </a:spcBef>
              <a:buFont typeface="Arial" panose="020B0604020202020204" pitchFamily="34" charset="0"/>
              <a:buChar char="•"/>
            </a:pPr>
            <a:endParaRPr kumimoji="0" lang="zh-CN" altLang="en-US" sz="18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endParaRPr>
          </a:p>
          <a:p>
            <a:pPr marL="285750" indent="-285750">
              <a:lnSpc>
                <a:spcPct val="100000"/>
              </a:lnSpc>
              <a:spcBef>
                <a:spcPts val="600"/>
              </a:spcBef>
              <a:buFont typeface="Arial" panose="020B0604020202020204" pitchFamily="34" charset="0"/>
              <a:buChar char="•"/>
            </a:pPr>
            <a:endParaRPr lang="zh-CN" altLang="en-US" sz="1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398454E1-BE37-489A-867D-9DA33E7DC1E0}"/>
              </a:ext>
            </a:extLst>
          </p:cNvPr>
          <p:cNvSpPr txBox="1"/>
          <p:nvPr/>
        </p:nvSpPr>
        <p:spPr bwMode="gray">
          <a:xfrm>
            <a:off x="4752506" y="6160652"/>
            <a:ext cx="6108192" cy="415498"/>
          </a:xfrm>
          <a:prstGeom prst="rect">
            <a:avLst/>
          </a:prstGeom>
          <a:noFill/>
        </p:spPr>
        <p:txBody>
          <a:bodyPr wrap="square">
            <a:spAutoFit/>
          </a:bodyPr>
          <a:lstStyle/>
          <a:p>
            <a:r>
              <a:rPr lang="en-US" altLang="zh-CN"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ASAS</a:t>
            </a:r>
            <a:r>
              <a:rPr lang="zh-CN" altLang="en-US"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：国际脊柱炎学会部分缓解评估</a:t>
            </a:r>
            <a:endParaRPr lang="en-US" altLang="zh-CN" sz="1050" b="0" i="0" dirty="0">
              <a:effectLst/>
              <a:latin typeface="微软雅黑" panose="020B0503020204020204" pitchFamily="34" charset="-122"/>
              <a:ea typeface="微软雅黑" panose="020B0503020204020204" pitchFamily="34" charset="-122"/>
              <a:cs typeface="+mn-ea"/>
              <a:sym typeface="Arial" panose="020B0604020202020204" pitchFamily="34" charset="0"/>
            </a:endParaRPr>
          </a:p>
          <a:p>
            <a:r>
              <a:rPr lang="en-US" altLang="zh-CN" sz="1050" dirty="0">
                <a:latin typeface="微软雅黑" panose="020B0503020204020204" pitchFamily="34" charset="-122"/>
                <a:ea typeface="微软雅黑" panose="020B0503020204020204" pitchFamily="34" charset="-122"/>
                <a:cs typeface="+mn-ea"/>
                <a:sym typeface="Arial" panose="020B0604020202020204" pitchFamily="34" charset="0"/>
              </a:rPr>
              <a:t>ASAS20/ASAS40</a:t>
            </a:r>
            <a:r>
              <a:rPr lang="zh-CN" altLang="en-US" sz="1050" dirty="0">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国际脊柱炎学会部分缓解</a:t>
            </a:r>
            <a:r>
              <a:rPr lang="en-US" altLang="zh-CN"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20%</a:t>
            </a:r>
            <a:r>
              <a:rPr lang="zh-CN" altLang="en-US"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评估</a:t>
            </a:r>
            <a:r>
              <a:rPr lang="en-US" altLang="zh-CN"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 40%</a:t>
            </a:r>
            <a:r>
              <a:rPr lang="zh-CN" altLang="en-US"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评估</a:t>
            </a:r>
            <a:endParaRPr lang="zh-CN" altLang="en-US" sz="105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734F29DD-09C7-40E5-98FD-0D61F90469F7}"/>
              </a:ext>
            </a:extLst>
          </p:cNvPr>
          <p:cNvSpPr txBox="1"/>
          <p:nvPr/>
        </p:nvSpPr>
        <p:spPr bwMode="gray">
          <a:xfrm>
            <a:off x="843925" y="1048486"/>
            <a:ext cx="10778099" cy="461665"/>
          </a:xfrm>
          <a:prstGeom prst="rect">
            <a:avLst/>
          </a:prstGeom>
          <a:solidFill>
            <a:schemeClr val="bg2">
              <a:lumMod val="20000"/>
              <a:lumOff val="80000"/>
            </a:schemeClr>
          </a:solidFill>
        </p:spPr>
        <p:txBody>
          <a:bodyPr wrap="square">
            <a:spAutoFit/>
          </a:bodyPr>
          <a:lstStyle/>
          <a:p>
            <a:r>
              <a:rPr lang="zh-CN" altLang="en-US" sz="24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可弥补临床可能出现继发性失效、疗效有限的未被满足的需求。</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6730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rPr>
              <a:t>2. </a:t>
            </a:r>
            <a:r>
              <a:rPr lang="zh-CN" altLang="en-US" sz="3200" b="1" dirty="0">
                <a:solidFill>
                  <a:srgbClr val="0047BB"/>
                </a:solidFill>
                <a:latin typeface="微软雅黑" panose="020B0503020204020204" pitchFamily="34" charset="-122"/>
                <a:ea typeface="微软雅黑" panose="020B0503020204020204" pitchFamily="34" charset="-122"/>
              </a:rPr>
              <a:t>枸橼酸托法替布片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有效性（</a:t>
            </a:r>
            <a:r>
              <a:rPr lang="en-US" altLang="zh-CN" sz="2800" b="1" dirty="0">
                <a:latin typeface="微软雅黑" panose="020B0503020204020204" pitchFamily="34" charset="-122"/>
                <a:ea typeface="微软雅黑" panose="020B0503020204020204" pitchFamily="34" charset="-122"/>
              </a:rPr>
              <a:t>2/2</a:t>
            </a:r>
            <a:r>
              <a:rPr lang="zh-CN" altLang="en-US" sz="2800" b="1" dirty="0">
                <a:latin typeface="微软雅黑" panose="020B0503020204020204" pitchFamily="34" charset="-122"/>
                <a:ea typeface="微软雅黑" panose="020B0503020204020204" pitchFamily="34" charset="-122"/>
              </a:rPr>
              <a:t>）</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华文楷体" panose="02010600040101010101" pitchFamily="2" charset="-122"/>
              <a:ea typeface="华文楷体" panose="02010600040101010101" pitchFamily="2"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rPr>
              <a:t>有效性</a:t>
            </a:r>
          </a:p>
        </p:txBody>
      </p:sp>
      <p:sp>
        <p:nvSpPr>
          <p:cNvPr id="50" name="矩形: 圆顶角 49">
            <a:extLst>
              <a:ext uri="{FF2B5EF4-FFF2-40B4-BE49-F238E27FC236}">
                <a16:creationId xmlns:a16="http://schemas.microsoft.com/office/drawing/2014/main" id="{4A267ECC-CA95-470E-83A2-D325C20041A0}"/>
              </a:ext>
            </a:extLst>
          </p:cNvPr>
          <p:cNvSpPr/>
          <p:nvPr/>
        </p:nvSpPr>
        <p:spPr>
          <a:xfrm>
            <a:off x="776177" y="1230418"/>
            <a:ext cx="5465135" cy="860950"/>
          </a:xfrm>
          <a:prstGeom prst="round2SameRect">
            <a:avLst>
              <a:gd name="adj1" fmla="val 50000"/>
              <a:gd name="adj2" fmla="val 0"/>
            </a:avLst>
          </a:prstGeom>
          <a:solidFill>
            <a:schemeClr val="accent4">
              <a:lumMod val="75000"/>
              <a:alpha val="3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Arial" panose="020B0604020202020204" pitchFamily="34" charset="0"/>
              </a:rPr>
              <a:t>托法替布治疗</a:t>
            </a:r>
            <a:r>
              <a:rPr kumimoji="0" lang="zh-CN" altLang="en-US" sz="24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强直性脊柱炎的疗效</a:t>
            </a:r>
            <a:r>
              <a:rPr lang="zh-CN" altLang="en-US" sz="2400" b="1" dirty="0">
                <a:latin typeface="微软雅黑" panose="020B0503020204020204" pitchFamily="34" charset="-122"/>
                <a:ea typeface="微软雅黑" panose="020B0503020204020204" pitchFamily="34" charset="-122"/>
                <a:cs typeface="+mn-ea"/>
                <a:sym typeface="Arial" panose="020B0604020202020204" pitchFamily="34" charset="0"/>
              </a:rPr>
              <a:t>在</a:t>
            </a:r>
            <a:r>
              <a:rPr lang="zh-CN" altLang="en-US" sz="2400" b="1" dirty="0">
                <a:solidFill>
                  <a:srgbClr val="0047BB"/>
                </a:solidFill>
                <a:latin typeface="微软雅黑" panose="020B0503020204020204" pitchFamily="34" charset="-122"/>
                <a:ea typeface="微软雅黑" panose="020B0503020204020204" pitchFamily="34" charset="-122"/>
                <a:cs typeface="+mn-ea"/>
                <a:sym typeface="Arial" panose="020B0604020202020204" pitchFamily="34" charset="0"/>
              </a:rPr>
              <a:t>国际权威指南</a:t>
            </a:r>
            <a:r>
              <a:rPr lang="zh-CN" altLang="en-US" sz="2400" b="1" dirty="0">
                <a:latin typeface="微软雅黑" panose="020B0503020204020204" pitchFamily="34" charset="-122"/>
                <a:ea typeface="微软雅黑" panose="020B0503020204020204" pitchFamily="34" charset="-122"/>
                <a:cs typeface="+mn-ea"/>
                <a:sym typeface="Arial" panose="020B0604020202020204" pitchFamily="34" charset="0"/>
              </a:rPr>
              <a:t>中得到肯定</a:t>
            </a:r>
            <a:endPar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文本框 16">
            <a:extLst>
              <a:ext uri="{FF2B5EF4-FFF2-40B4-BE49-F238E27FC236}">
                <a16:creationId xmlns:a16="http://schemas.microsoft.com/office/drawing/2014/main" id="{C70DF9ED-61E4-476B-8F74-5EDB36AF08DA}"/>
              </a:ext>
            </a:extLst>
          </p:cNvPr>
          <p:cNvSpPr txBox="1"/>
          <p:nvPr/>
        </p:nvSpPr>
        <p:spPr bwMode="gray">
          <a:xfrm>
            <a:off x="773732" y="2148051"/>
            <a:ext cx="5465135" cy="558885"/>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285750" indent="-285750">
              <a:lnSpc>
                <a:spcPct val="120000"/>
              </a:lnSpc>
              <a:buFont typeface="Arial" panose="020B0604020202020204" pitchFamily="34" charset="0"/>
              <a:buChar char="•"/>
              <a:defRPr sz="1600" b="1">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en-US" altLang="zh-CN" sz="1500" b="1" dirty="0">
                <a:solidFill>
                  <a:schemeClr val="tx1"/>
                </a:solidFill>
                <a:effectLst/>
                <a:latin typeface="微软雅黑" panose="020B0503020204020204" pitchFamily="34" charset="-122"/>
                <a:cs typeface="Times New Roman" panose="02020603050405020304" pitchFamily="18" charset="0"/>
              </a:rPr>
              <a:t>2022ASAS</a:t>
            </a:r>
            <a:r>
              <a:rPr lang="zh-CN" altLang="zh-CN" sz="1500" b="1" dirty="0">
                <a:solidFill>
                  <a:schemeClr val="tx1"/>
                </a:solidFill>
                <a:effectLst/>
                <a:latin typeface="微软雅黑" panose="020B0503020204020204" pitchFamily="34" charset="-122"/>
                <a:cs typeface="Times New Roman" panose="02020603050405020304" pitchFamily="18" charset="0"/>
              </a:rPr>
              <a:t>（国际脊柱关节炎协会）</a:t>
            </a:r>
            <a:r>
              <a:rPr lang="en-US" altLang="zh-CN" sz="1500" b="1" dirty="0">
                <a:solidFill>
                  <a:schemeClr val="tx1"/>
                </a:solidFill>
                <a:effectLst/>
                <a:latin typeface="微软雅黑" panose="020B0503020204020204" pitchFamily="34" charset="-122"/>
                <a:cs typeface="Times New Roman" panose="02020603050405020304" pitchFamily="18" charset="0"/>
              </a:rPr>
              <a:t>/</a:t>
            </a:r>
          </a:p>
          <a:p>
            <a:pPr marL="0" indent="0" algn="ctr">
              <a:buNone/>
            </a:pPr>
            <a:r>
              <a:rPr lang="en-US" altLang="zh-CN" sz="1500" b="1" dirty="0">
                <a:solidFill>
                  <a:schemeClr val="tx1"/>
                </a:solidFill>
                <a:effectLst/>
                <a:latin typeface="微软雅黑" panose="020B0503020204020204" pitchFamily="34" charset="-122"/>
                <a:cs typeface="Times New Roman" panose="02020603050405020304" pitchFamily="18" charset="0"/>
              </a:rPr>
              <a:t>EULAR</a:t>
            </a:r>
            <a:r>
              <a:rPr lang="zh-CN" altLang="zh-CN" sz="1500" b="1" dirty="0">
                <a:solidFill>
                  <a:schemeClr val="tx1"/>
                </a:solidFill>
                <a:effectLst/>
                <a:latin typeface="微软雅黑" panose="020B0503020204020204" pitchFamily="34" charset="-122"/>
                <a:cs typeface="Times New Roman" panose="02020603050405020304" pitchFamily="18" charset="0"/>
              </a:rPr>
              <a:t>（欧洲风湿病协会联盟）</a:t>
            </a:r>
            <a:r>
              <a:rPr lang="en-US" altLang="zh-CN" sz="1500" b="1" dirty="0" err="1">
                <a:solidFill>
                  <a:schemeClr val="tx1"/>
                </a:solidFill>
                <a:effectLst/>
                <a:latin typeface="微软雅黑" panose="020B0503020204020204" pitchFamily="34" charset="-122"/>
                <a:cs typeface="Times New Roman" panose="02020603050405020304" pitchFamily="18" charset="0"/>
              </a:rPr>
              <a:t>axSpA</a:t>
            </a:r>
            <a:r>
              <a:rPr lang="zh-CN" altLang="zh-CN" sz="1500" b="1" dirty="0">
                <a:solidFill>
                  <a:schemeClr val="tx1"/>
                </a:solidFill>
                <a:effectLst/>
                <a:latin typeface="微软雅黑" panose="020B0503020204020204" pitchFamily="34" charset="-122"/>
                <a:cs typeface="Times New Roman" panose="02020603050405020304" pitchFamily="18" charset="0"/>
              </a:rPr>
              <a:t>管理</a:t>
            </a:r>
            <a:r>
              <a:rPr lang="zh-CN" altLang="en-US" sz="1500" b="1" dirty="0">
                <a:solidFill>
                  <a:schemeClr val="tx1"/>
                </a:solidFill>
                <a:effectLst/>
                <a:latin typeface="微软雅黑" panose="020B0503020204020204" pitchFamily="34" charset="-122"/>
                <a:cs typeface="Times New Roman" panose="02020603050405020304" pitchFamily="18" charset="0"/>
              </a:rPr>
              <a:t>指南</a:t>
            </a:r>
            <a:endParaRPr lang="zh-CN" altLang="en-US" sz="1500" b="1" dirty="0">
              <a:solidFill>
                <a:schemeClr val="tx1"/>
              </a:solidFill>
              <a:latin typeface="微软雅黑" panose="020B0503020204020204" pitchFamily="34" charset="-122"/>
              <a:sym typeface="Arial" panose="020B0604020202020204" pitchFamily="34" charset="0"/>
            </a:endParaRPr>
          </a:p>
        </p:txBody>
      </p:sp>
      <p:sp>
        <p:nvSpPr>
          <p:cNvPr id="19" name="文本框 18">
            <a:extLst>
              <a:ext uri="{FF2B5EF4-FFF2-40B4-BE49-F238E27FC236}">
                <a16:creationId xmlns:a16="http://schemas.microsoft.com/office/drawing/2014/main" id="{CBDFB207-0F5B-4176-9B88-7EE26DC39289}"/>
              </a:ext>
            </a:extLst>
          </p:cNvPr>
          <p:cNvSpPr txBox="1"/>
          <p:nvPr/>
        </p:nvSpPr>
        <p:spPr bwMode="gray">
          <a:xfrm>
            <a:off x="776177" y="2726765"/>
            <a:ext cx="5462690" cy="1089316"/>
          </a:xfrm>
          <a:prstGeom prst="rect">
            <a:avLst/>
          </a:prstGeom>
          <a:noFill/>
          <a:ln w="127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285750" indent="-285750">
              <a:lnSpc>
                <a:spcPct val="120000"/>
              </a:lnSpc>
              <a:buFont typeface="Arial" panose="020B0604020202020204" pitchFamily="34" charset="0"/>
              <a:buChar char="•"/>
              <a:defRPr sz="1600" b="1">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b="0" dirty="0">
                <a:solidFill>
                  <a:schemeClr val="tx1"/>
                </a:solidFill>
                <a:effectLst/>
                <a:latin typeface="微软雅黑" panose="020B0503020204020204" pitchFamily="34" charset="-122"/>
                <a:cs typeface="Times New Roman" panose="02020603050405020304" pitchFamily="18" charset="0"/>
              </a:rPr>
              <a:t>尽管使用了常规治疗，仍持续性高疾病活动度的患者，应考虑使用</a:t>
            </a:r>
            <a:r>
              <a:rPr lang="en-US" altLang="zh-CN" sz="1400" b="0" dirty="0">
                <a:solidFill>
                  <a:schemeClr val="tx1"/>
                </a:solidFill>
                <a:effectLst/>
                <a:latin typeface="微软雅黑" panose="020B0503020204020204" pitchFamily="34" charset="-122"/>
                <a:cs typeface="Times New Roman" panose="02020603050405020304" pitchFamily="18" charset="0"/>
              </a:rPr>
              <a:t>TNF</a:t>
            </a:r>
            <a:r>
              <a:rPr lang="zh-CN" altLang="en-US" sz="1400" b="0" dirty="0">
                <a:solidFill>
                  <a:schemeClr val="tx1"/>
                </a:solidFill>
                <a:effectLst/>
                <a:latin typeface="微软雅黑" panose="020B0503020204020204" pitchFamily="34" charset="-122"/>
                <a:cs typeface="Times New Roman" panose="02020603050405020304" pitchFamily="18" charset="0"/>
              </a:rPr>
              <a:t>抑制剂、</a:t>
            </a:r>
            <a:r>
              <a:rPr lang="en-US" altLang="zh-CN" sz="1400" b="0" dirty="0">
                <a:solidFill>
                  <a:schemeClr val="tx1"/>
                </a:solidFill>
                <a:effectLst/>
                <a:latin typeface="微软雅黑" panose="020B0503020204020204" pitchFamily="34" charset="-122"/>
                <a:cs typeface="Times New Roman" panose="02020603050405020304" pitchFamily="18" charset="0"/>
              </a:rPr>
              <a:t>IL-17</a:t>
            </a:r>
            <a:r>
              <a:rPr lang="zh-CN" altLang="en-US" sz="1400" b="0" dirty="0">
                <a:solidFill>
                  <a:schemeClr val="tx1"/>
                </a:solidFill>
                <a:effectLst/>
                <a:latin typeface="微软雅黑" panose="020B0503020204020204" pitchFamily="34" charset="-122"/>
                <a:cs typeface="Times New Roman" panose="02020603050405020304" pitchFamily="18" charset="0"/>
              </a:rPr>
              <a:t>抑制剂或</a:t>
            </a:r>
            <a:r>
              <a:rPr lang="en-US" altLang="zh-CN" sz="1400" dirty="0">
                <a:solidFill>
                  <a:schemeClr val="tx1"/>
                </a:solidFill>
                <a:effectLst/>
                <a:latin typeface="微软雅黑" panose="020B0503020204020204" pitchFamily="34" charset="-122"/>
                <a:cs typeface="Times New Roman" panose="02020603050405020304" pitchFamily="18" charset="0"/>
              </a:rPr>
              <a:t>JAK</a:t>
            </a:r>
            <a:r>
              <a:rPr lang="zh-CN" altLang="en-US" sz="1400" dirty="0">
                <a:solidFill>
                  <a:schemeClr val="tx1"/>
                </a:solidFill>
                <a:effectLst/>
                <a:latin typeface="微软雅黑" panose="020B0503020204020204" pitchFamily="34" charset="-122"/>
                <a:cs typeface="Times New Roman" panose="02020603050405020304" pitchFamily="18" charset="0"/>
              </a:rPr>
              <a:t>抑制剂</a:t>
            </a:r>
            <a:r>
              <a:rPr lang="zh-CN" altLang="en-US" sz="1400" b="0" dirty="0">
                <a:solidFill>
                  <a:schemeClr val="tx1"/>
                </a:solidFill>
                <a:effectLst/>
                <a:latin typeface="微软雅黑" panose="020B0503020204020204" pitchFamily="34" charset="-122"/>
                <a:cs typeface="Times New Roman" panose="02020603050405020304" pitchFamily="18" charset="0"/>
              </a:rPr>
              <a:t>。</a:t>
            </a:r>
          </a:p>
          <a:p>
            <a:r>
              <a:rPr lang="zh-CN" altLang="en-US" sz="1400" b="0" dirty="0">
                <a:solidFill>
                  <a:schemeClr val="tx1"/>
                </a:solidFill>
                <a:effectLst/>
                <a:latin typeface="微软雅黑" panose="020B0503020204020204" pitchFamily="34" charset="-122"/>
                <a:cs typeface="Times New Roman" panose="02020603050405020304" pitchFamily="18" charset="0"/>
              </a:rPr>
              <a:t>一种</a:t>
            </a:r>
            <a:r>
              <a:rPr lang="en-US" altLang="zh-CN" sz="1400" b="0" dirty="0" err="1">
                <a:solidFill>
                  <a:schemeClr val="tx1"/>
                </a:solidFill>
                <a:effectLst/>
                <a:latin typeface="微软雅黑" panose="020B0503020204020204" pitchFamily="34" charset="-122"/>
                <a:cs typeface="Times New Roman" panose="02020603050405020304" pitchFamily="18" charset="0"/>
              </a:rPr>
              <a:t>bDMARDs</a:t>
            </a:r>
            <a:r>
              <a:rPr lang="zh-CN" altLang="en-US" sz="1400" b="0" dirty="0">
                <a:solidFill>
                  <a:schemeClr val="tx1"/>
                </a:solidFill>
                <a:effectLst/>
                <a:latin typeface="微软雅黑" panose="020B0503020204020204" pitchFamily="34" charset="-122"/>
                <a:cs typeface="Times New Roman" panose="02020603050405020304" pitchFamily="18" charset="0"/>
              </a:rPr>
              <a:t>或</a:t>
            </a:r>
            <a:r>
              <a:rPr lang="en-US" altLang="zh-CN" sz="1400" b="0" dirty="0" err="1">
                <a:solidFill>
                  <a:schemeClr val="tx1"/>
                </a:solidFill>
                <a:effectLst/>
                <a:latin typeface="微软雅黑" panose="020B0503020204020204" pitchFamily="34" charset="-122"/>
                <a:cs typeface="Times New Roman" panose="02020603050405020304" pitchFamily="18" charset="0"/>
              </a:rPr>
              <a:t>tsDMARDs</a:t>
            </a:r>
            <a:r>
              <a:rPr lang="zh-CN" altLang="en-US" sz="1400" b="0" dirty="0">
                <a:solidFill>
                  <a:schemeClr val="tx1"/>
                </a:solidFill>
                <a:effectLst/>
                <a:latin typeface="微软雅黑" panose="020B0503020204020204" pitchFamily="34" charset="-122"/>
                <a:cs typeface="Times New Roman" panose="02020603050405020304" pitchFamily="18" charset="0"/>
              </a:rPr>
              <a:t>治疗失败后，可以换用另一种</a:t>
            </a:r>
            <a:r>
              <a:rPr lang="en-US" altLang="zh-CN" sz="1400" b="0" dirty="0" err="1">
                <a:solidFill>
                  <a:schemeClr val="tx1"/>
                </a:solidFill>
                <a:effectLst/>
                <a:latin typeface="微软雅黑" panose="020B0503020204020204" pitchFamily="34" charset="-122"/>
                <a:cs typeface="Times New Roman" panose="02020603050405020304" pitchFamily="18" charset="0"/>
              </a:rPr>
              <a:t>bDMARDs</a:t>
            </a:r>
            <a:r>
              <a:rPr lang="zh-CN" altLang="en-US" sz="1400" b="0" dirty="0">
                <a:solidFill>
                  <a:schemeClr val="tx1"/>
                </a:solidFill>
                <a:effectLst/>
                <a:latin typeface="微软雅黑" panose="020B0503020204020204" pitchFamily="34" charset="-122"/>
                <a:cs typeface="Times New Roman" panose="02020603050405020304" pitchFamily="18" charset="0"/>
              </a:rPr>
              <a:t>（</a:t>
            </a:r>
            <a:r>
              <a:rPr lang="en-US" altLang="zh-CN" sz="1400" b="0" dirty="0">
                <a:solidFill>
                  <a:schemeClr val="tx1"/>
                </a:solidFill>
                <a:effectLst/>
                <a:latin typeface="微软雅黑" panose="020B0503020204020204" pitchFamily="34" charset="-122"/>
                <a:cs typeface="Times New Roman" panose="02020603050405020304" pitchFamily="18" charset="0"/>
              </a:rPr>
              <a:t>TNF</a:t>
            </a:r>
            <a:r>
              <a:rPr lang="zh-CN" altLang="en-US" sz="1400" b="0" dirty="0">
                <a:solidFill>
                  <a:schemeClr val="tx1"/>
                </a:solidFill>
                <a:effectLst/>
                <a:latin typeface="微软雅黑" panose="020B0503020204020204" pitchFamily="34" charset="-122"/>
                <a:cs typeface="Times New Roman" panose="02020603050405020304" pitchFamily="18" charset="0"/>
              </a:rPr>
              <a:t>抑制剂或</a:t>
            </a:r>
            <a:r>
              <a:rPr lang="en-US" altLang="zh-CN" sz="1400" b="0" dirty="0">
                <a:solidFill>
                  <a:schemeClr val="tx1"/>
                </a:solidFill>
                <a:effectLst/>
                <a:latin typeface="微软雅黑" panose="020B0503020204020204" pitchFamily="34" charset="-122"/>
                <a:cs typeface="Times New Roman" panose="02020603050405020304" pitchFamily="18" charset="0"/>
              </a:rPr>
              <a:t>IL-17</a:t>
            </a:r>
            <a:r>
              <a:rPr lang="zh-CN" altLang="en-US" sz="1400" b="0" dirty="0">
                <a:solidFill>
                  <a:schemeClr val="tx1"/>
                </a:solidFill>
                <a:effectLst/>
                <a:latin typeface="微软雅黑" panose="020B0503020204020204" pitchFamily="34" charset="-122"/>
                <a:cs typeface="Times New Roman" panose="02020603050405020304" pitchFamily="18" charset="0"/>
              </a:rPr>
              <a:t>抑制剂）或</a:t>
            </a:r>
            <a:r>
              <a:rPr lang="en-US" altLang="zh-CN" sz="1400" dirty="0">
                <a:solidFill>
                  <a:schemeClr val="tx1"/>
                </a:solidFill>
                <a:effectLst/>
                <a:latin typeface="微软雅黑" panose="020B0503020204020204" pitchFamily="34" charset="-122"/>
                <a:cs typeface="Times New Roman" panose="02020603050405020304" pitchFamily="18" charset="0"/>
              </a:rPr>
              <a:t>JAK</a:t>
            </a:r>
            <a:r>
              <a:rPr lang="zh-CN" altLang="en-US" sz="1400" dirty="0">
                <a:solidFill>
                  <a:schemeClr val="tx1"/>
                </a:solidFill>
                <a:effectLst/>
                <a:latin typeface="微软雅黑" panose="020B0503020204020204" pitchFamily="34" charset="-122"/>
                <a:cs typeface="Times New Roman" panose="02020603050405020304" pitchFamily="18" charset="0"/>
              </a:rPr>
              <a:t>抑制剂</a:t>
            </a:r>
            <a:r>
              <a:rPr lang="zh-CN" altLang="en-US" sz="1400" b="0" dirty="0">
                <a:solidFill>
                  <a:schemeClr val="tx1"/>
                </a:solidFill>
                <a:effectLst/>
                <a:latin typeface="微软雅黑" panose="020B0503020204020204" pitchFamily="34" charset="-122"/>
                <a:cs typeface="Times New Roman" panose="02020603050405020304" pitchFamily="18" charset="0"/>
              </a:rPr>
              <a:t>。</a:t>
            </a:r>
          </a:p>
        </p:txBody>
      </p:sp>
      <p:sp>
        <p:nvSpPr>
          <p:cNvPr id="20" name="文本框 19">
            <a:extLst>
              <a:ext uri="{FF2B5EF4-FFF2-40B4-BE49-F238E27FC236}">
                <a16:creationId xmlns:a16="http://schemas.microsoft.com/office/drawing/2014/main" id="{44CAE8D9-BEB3-4FAD-B7BC-3C2AAD5F9A24}"/>
              </a:ext>
            </a:extLst>
          </p:cNvPr>
          <p:cNvSpPr txBox="1"/>
          <p:nvPr/>
        </p:nvSpPr>
        <p:spPr bwMode="gray">
          <a:xfrm>
            <a:off x="780132" y="3905683"/>
            <a:ext cx="5456906" cy="860950"/>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285750" indent="-285750">
              <a:lnSpc>
                <a:spcPct val="120000"/>
              </a:lnSpc>
              <a:buFont typeface="Arial" panose="020B0604020202020204" pitchFamily="34" charset="0"/>
              <a:buChar char="•"/>
              <a:defRPr sz="1600" b="1">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en-US" altLang="zh-CN" sz="1500" b="1" dirty="0">
                <a:solidFill>
                  <a:schemeClr val="tx1"/>
                </a:solidFill>
                <a:effectLst/>
                <a:latin typeface="微软雅黑" panose="020B0503020204020204" pitchFamily="34" charset="-122"/>
                <a:cs typeface="Times New Roman" panose="02020603050405020304" pitchFamily="18" charset="0"/>
              </a:rPr>
              <a:t>ACR AS</a:t>
            </a:r>
            <a:r>
              <a:rPr lang="zh-CN" altLang="en-US" sz="1500" b="1" dirty="0">
                <a:solidFill>
                  <a:schemeClr val="tx1"/>
                </a:solidFill>
                <a:effectLst/>
                <a:latin typeface="微软雅黑" panose="020B0503020204020204" pitchFamily="34" charset="-122"/>
                <a:cs typeface="Times New Roman" panose="02020603050405020304" pitchFamily="18" charset="0"/>
              </a:rPr>
              <a:t>指南</a:t>
            </a:r>
          </a:p>
          <a:p>
            <a:pPr marL="0" indent="0" algn="ctr">
              <a:buNone/>
            </a:pPr>
            <a:r>
              <a:rPr lang="zh-CN" altLang="en-US" sz="1500" b="1" dirty="0">
                <a:solidFill>
                  <a:schemeClr val="tx1"/>
                </a:solidFill>
                <a:effectLst/>
                <a:latin typeface="微软雅黑" panose="020B0503020204020204" pitchFamily="34" charset="-122"/>
                <a:cs typeface="Times New Roman" panose="02020603050405020304" pitchFamily="18" charset="0"/>
              </a:rPr>
              <a:t>（</a:t>
            </a:r>
            <a:r>
              <a:rPr lang="en-US" altLang="zh-CN" sz="1500" b="1" dirty="0">
                <a:solidFill>
                  <a:schemeClr val="tx1"/>
                </a:solidFill>
                <a:effectLst/>
                <a:latin typeface="微软雅黑" panose="020B0503020204020204" pitchFamily="34" charset="-122"/>
                <a:cs typeface="Times New Roman" panose="02020603050405020304" pitchFamily="18" charset="0"/>
              </a:rPr>
              <a:t>2019</a:t>
            </a:r>
            <a:r>
              <a:rPr lang="zh-CN" altLang="en-US" sz="1500" b="1" dirty="0">
                <a:solidFill>
                  <a:schemeClr val="tx1"/>
                </a:solidFill>
                <a:effectLst/>
                <a:latin typeface="微软雅黑" panose="020B0503020204020204" pitchFamily="34" charset="-122"/>
                <a:cs typeface="Times New Roman" panose="02020603050405020304" pitchFamily="18" charset="0"/>
              </a:rPr>
              <a:t>年美国风湿病学会</a:t>
            </a:r>
            <a:r>
              <a:rPr lang="en-US" altLang="zh-CN" sz="1500" b="1" dirty="0">
                <a:solidFill>
                  <a:schemeClr val="tx1"/>
                </a:solidFill>
                <a:effectLst/>
                <a:latin typeface="微软雅黑" panose="020B0503020204020204" pitchFamily="34" charset="-122"/>
                <a:cs typeface="Times New Roman" panose="02020603050405020304" pitchFamily="18" charset="0"/>
              </a:rPr>
              <a:t>/</a:t>
            </a:r>
            <a:r>
              <a:rPr lang="zh-CN" altLang="en-US" sz="1500" b="1" dirty="0">
                <a:solidFill>
                  <a:schemeClr val="tx1"/>
                </a:solidFill>
                <a:effectLst/>
                <a:latin typeface="微软雅黑" panose="020B0503020204020204" pitchFamily="34" charset="-122"/>
                <a:cs typeface="Times New Roman" panose="02020603050405020304" pitchFamily="18" charset="0"/>
              </a:rPr>
              <a:t>美国脊柱炎协会</a:t>
            </a:r>
            <a:r>
              <a:rPr lang="en-US" altLang="zh-CN" sz="1500" b="1" dirty="0">
                <a:solidFill>
                  <a:schemeClr val="tx1"/>
                </a:solidFill>
                <a:effectLst/>
                <a:latin typeface="微软雅黑" panose="020B0503020204020204" pitchFamily="34" charset="-122"/>
                <a:cs typeface="Times New Roman" panose="02020603050405020304" pitchFamily="18" charset="0"/>
              </a:rPr>
              <a:t>/</a:t>
            </a:r>
            <a:r>
              <a:rPr lang="zh-CN" altLang="en-US" sz="1500" b="1" dirty="0">
                <a:solidFill>
                  <a:schemeClr val="tx1"/>
                </a:solidFill>
                <a:effectLst/>
                <a:latin typeface="微软雅黑" panose="020B0503020204020204" pitchFamily="34" charset="-122"/>
                <a:cs typeface="Times New Roman" panose="02020603050405020304" pitchFamily="18" charset="0"/>
              </a:rPr>
              <a:t>脊柱炎研究和治疗组织对强直性脊柱炎和放射学阴性的中轴性脊柱炎治疗）</a:t>
            </a:r>
          </a:p>
        </p:txBody>
      </p:sp>
      <p:sp>
        <p:nvSpPr>
          <p:cNvPr id="21" name="文本框 20">
            <a:extLst>
              <a:ext uri="{FF2B5EF4-FFF2-40B4-BE49-F238E27FC236}">
                <a16:creationId xmlns:a16="http://schemas.microsoft.com/office/drawing/2014/main" id="{BCE9F589-9460-4494-9183-9A2B8CBBE0B3}"/>
              </a:ext>
            </a:extLst>
          </p:cNvPr>
          <p:cNvSpPr txBox="1"/>
          <p:nvPr/>
        </p:nvSpPr>
        <p:spPr bwMode="gray">
          <a:xfrm>
            <a:off x="771903" y="4757835"/>
            <a:ext cx="5465135" cy="1089316"/>
          </a:xfrm>
          <a:prstGeom prst="rect">
            <a:avLst/>
          </a:prstGeom>
          <a:noFill/>
          <a:ln w="127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285750" indent="-285750">
              <a:lnSpc>
                <a:spcPct val="120000"/>
              </a:lnSpc>
              <a:buFont typeface="Arial" panose="020B0604020202020204" pitchFamily="34" charset="0"/>
              <a:buChar char="•"/>
              <a:defRPr sz="1600" b="1">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b="0" dirty="0">
                <a:solidFill>
                  <a:schemeClr val="tx1"/>
                </a:solidFill>
                <a:effectLst/>
                <a:latin typeface="微软雅黑" panose="020B0503020204020204" pitchFamily="34" charset="-122"/>
                <a:cs typeface="Times New Roman" panose="02020603050405020304" pitchFamily="18" charset="0"/>
              </a:rPr>
              <a:t>对于使用非甾体抗炎药治疗的活动性</a:t>
            </a:r>
            <a:r>
              <a:rPr lang="en-US" altLang="zh-CN" sz="1400" b="0" dirty="0">
                <a:solidFill>
                  <a:schemeClr val="tx1"/>
                </a:solidFill>
                <a:effectLst/>
                <a:latin typeface="微软雅黑" panose="020B0503020204020204" pitchFamily="34" charset="-122"/>
                <a:cs typeface="Times New Roman" panose="02020603050405020304" pitchFamily="18" charset="0"/>
              </a:rPr>
              <a:t>AS</a:t>
            </a:r>
            <a:r>
              <a:rPr lang="zh-CN" altLang="en-US" sz="1400" b="0" dirty="0">
                <a:solidFill>
                  <a:schemeClr val="tx1"/>
                </a:solidFill>
                <a:effectLst/>
                <a:latin typeface="微软雅黑" panose="020B0503020204020204" pitchFamily="34" charset="-122"/>
                <a:cs typeface="Times New Roman" panose="02020603050405020304" pitchFamily="18" charset="0"/>
              </a:rPr>
              <a:t>患者，我们有条件地建议使用柳氮磺胺吡啶、甲氨蝶呤或</a:t>
            </a:r>
            <a:r>
              <a:rPr lang="zh-CN" altLang="en-US" sz="1400" dirty="0">
                <a:solidFill>
                  <a:schemeClr val="tx1"/>
                </a:solidFill>
                <a:effectLst/>
                <a:latin typeface="微软雅黑" panose="020B0503020204020204" pitchFamily="34" charset="-122"/>
                <a:cs typeface="Times New Roman" panose="02020603050405020304" pitchFamily="18" charset="0"/>
              </a:rPr>
              <a:t>托法替布</a:t>
            </a:r>
            <a:r>
              <a:rPr lang="zh-CN" altLang="en-US" sz="1400" b="0" dirty="0">
                <a:solidFill>
                  <a:schemeClr val="tx1"/>
                </a:solidFill>
                <a:effectLst/>
                <a:latin typeface="微软雅黑" panose="020B0503020204020204" pitchFamily="34" charset="-122"/>
                <a:cs typeface="Times New Roman" panose="02020603050405020304" pitchFamily="18" charset="0"/>
              </a:rPr>
              <a:t>进行治疗，而不是不使用这些药物。柳氮磺胺吡啶或甲氨蝶呤仅应考虑用于有明显外周关节炎或</a:t>
            </a:r>
            <a:r>
              <a:rPr lang="en-US" altLang="zh-CN" sz="1400" b="0" dirty="0" err="1">
                <a:solidFill>
                  <a:schemeClr val="tx1"/>
                </a:solidFill>
                <a:effectLst/>
                <a:latin typeface="微软雅黑" panose="020B0503020204020204" pitchFamily="34" charset="-122"/>
                <a:cs typeface="Times New Roman" panose="02020603050405020304" pitchFamily="18" charset="0"/>
              </a:rPr>
              <a:t>TNFi</a:t>
            </a:r>
            <a:r>
              <a:rPr lang="zh-CN" altLang="en-US" sz="1400" b="0" dirty="0">
                <a:solidFill>
                  <a:schemeClr val="tx1"/>
                </a:solidFill>
                <a:effectLst/>
                <a:latin typeface="微软雅黑" panose="020B0503020204020204" pitchFamily="34" charset="-122"/>
                <a:cs typeface="Times New Roman" panose="02020603050405020304" pitchFamily="18" charset="0"/>
              </a:rPr>
              <a:t>不可用的患者。</a:t>
            </a:r>
          </a:p>
        </p:txBody>
      </p:sp>
      <p:sp>
        <p:nvSpPr>
          <p:cNvPr id="22" name="矩形: 圆顶角 21">
            <a:extLst>
              <a:ext uri="{FF2B5EF4-FFF2-40B4-BE49-F238E27FC236}">
                <a16:creationId xmlns:a16="http://schemas.microsoft.com/office/drawing/2014/main" id="{63FCD34A-BC73-47E2-BE4D-8294409F2E99}"/>
              </a:ext>
            </a:extLst>
          </p:cNvPr>
          <p:cNvSpPr/>
          <p:nvPr/>
        </p:nvSpPr>
        <p:spPr>
          <a:xfrm>
            <a:off x="6569497" y="1230418"/>
            <a:ext cx="5014981" cy="860950"/>
          </a:xfrm>
          <a:prstGeom prst="round2SameRect">
            <a:avLst>
              <a:gd name="adj1" fmla="val 50000"/>
              <a:gd name="adj2" fmla="val 0"/>
            </a:avLst>
          </a:prstGeom>
          <a:solidFill>
            <a:schemeClr val="accent4">
              <a:lumMod val="75000"/>
              <a:alpha val="30000"/>
            </a:schemeClr>
          </a:solidFill>
          <a:ln w="12700" cap="flat" cmpd="sng" algn="ctr">
            <a:noFill/>
            <a:prstDash val="solid"/>
            <a:miter lim="800000"/>
          </a:ln>
          <a:effectLst/>
        </p:spPr>
        <p:txBody>
          <a:bodyPr rtlCol="0" anchor="ctr"/>
          <a:lstStyle/>
          <a:p>
            <a:pPr marL="0" indent="0">
              <a:buNone/>
            </a:pPr>
            <a:r>
              <a:rPr lang="zh-CN" altLang="en-US"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中国参与</a:t>
            </a:r>
            <a:r>
              <a:rPr lang="zh-CN" altLang="en-US" sz="2400" b="1"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全球多中心临床</a:t>
            </a:r>
            <a:r>
              <a:rPr lang="en-US" altLang="zh-CN" sz="2400" b="1"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III</a:t>
            </a:r>
            <a:r>
              <a:rPr lang="zh-CN" altLang="en-US" sz="2400" b="1"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期试验</a:t>
            </a:r>
            <a:r>
              <a:rPr lang="zh-CN" altLang="en-US" sz="2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，中国入组患者</a:t>
            </a:r>
            <a:r>
              <a:rPr lang="en-US" altLang="zh-CN" sz="2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45</a:t>
            </a:r>
            <a:r>
              <a:rPr lang="zh-CN" altLang="en-US" sz="2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例（</a:t>
            </a:r>
            <a:r>
              <a:rPr lang="en-US" altLang="zh-CN" sz="2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16.67%</a:t>
            </a:r>
            <a:r>
              <a:rPr lang="zh-CN" altLang="en-US" sz="2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a:t>
            </a:r>
            <a:endParaRPr lang="zh-CN" altLang="en-US" sz="24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文本框 22">
            <a:extLst>
              <a:ext uri="{FF2B5EF4-FFF2-40B4-BE49-F238E27FC236}">
                <a16:creationId xmlns:a16="http://schemas.microsoft.com/office/drawing/2014/main" id="{3BB9730F-C84C-4587-9A50-83CB8E01D84C}"/>
              </a:ext>
            </a:extLst>
          </p:cNvPr>
          <p:cNvSpPr txBox="1"/>
          <p:nvPr/>
        </p:nvSpPr>
        <p:spPr bwMode="gray">
          <a:xfrm>
            <a:off x="6569496" y="2148051"/>
            <a:ext cx="5014981" cy="3699099"/>
          </a:xfrm>
          <a:prstGeom prst="rect">
            <a:avLst/>
          </a:prstGeom>
          <a:noFill/>
          <a:ln w="127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285750" indent="-285750">
              <a:lnSpc>
                <a:spcPct val="120000"/>
              </a:lnSpc>
              <a:buFont typeface="Arial" panose="020B0604020202020204" pitchFamily="34" charset="0"/>
              <a:buChar char="•"/>
              <a:defRPr sz="1600" b="1">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10000"/>
              </a:lnSpc>
              <a:spcBef>
                <a:spcPts val="600"/>
              </a:spcBef>
              <a:buNone/>
            </a:pPr>
            <a:r>
              <a:rPr lang="zh-CN" altLang="en-US" b="0" dirty="0">
                <a:solidFill>
                  <a:schemeClr val="tx1"/>
                </a:solidFill>
                <a:latin typeface="微软雅黑" panose="020B0503020204020204" pitchFamily="34" charset="-122"/>
              </a:rPr>
              <a:t>国家药品审评中心出具的</a:t>
            </a:r>
            <a:r>
              <a:rPr lang="en-US" altLang="zh-CN" b="0" dirty="0">
                <a:solidFill>
                  <a:schemeClr val="tx1"/>
                </a:solidFill>
                <a:latin typeface="微软雅黑" panose="020B0503020204020204" pitchFamily="34" charset="-122"/>
              </a:rPr>
              <a:t>《</a:t>
            </a:r>
            <a:r>
              <a:rPr lang="zh-CN" altLang="en-US" b="0" dirty="0">
                <a:solidFill>
                  <a:schemeClr val="tx1"/>
                </a:solidFill>
                <a:latin typeface="微软雅黑" panose="020B0503020204020204" pitchFamily="34" charset="-122"/>
              </a:rPr>
              <a:t>技术审评报告</a:t>
            </a:r>
            <a:r>
              <a:rPr lang="en-US" altLang="zh-CN" b="0" dirty="0">
                <a:solidFill>
                  <a:schemeClr val="tx1"/>
                </a:solidFill>
                <a:latin typeface="微软雅黑" panose="020B0503020204020204" pitchFamily="34" charset="-122"/>
              </a:rPr>
              <a:t>》</a:t>
            </a:r>
            <a:r>
              <a:rPr lang="zh-CN" altLang="en-US" b="0" dirty="0">
                <a:solidFill>
                  <a:schemeClr val="tx1"/>
                </a:solidFill>
                <a:latin typeface="微软雅黑" panose="020B0503020204020204" pitchFamily="34" charset="-122"/>
              </a:rPr>
              <a:t>肯定托法替布治疗强直性脊柱炎的疗效：</a:t>
            </a:r>
            <a:r>
              <a:rPr lang="zh-CN" altLang="zh-CN" b="0" dirty="0">
                <a:solidFill>
                  <a:srgbClr val="0047BB"/>
                </a:solidFill>
                <a:effectLst/>
                <a:latin typeface="微软雅黑" panose="020B0503020204020204" pitchFamily="34" charset="-122"/>
                <a:cs typeface="宋体" panose="02010600030101010101" pitchFamily="2" charset="-122"/>
              </a:rPr>
              <a:t>托法替布</a:t>
            </a:r>
            <a:r>
              <a:rPr lang="en-US" altLang="zh-CN" b="0" dirty="0">
                <a:solidFill>
                  <a:srgbClr val="0047BB"/>
                </a:solidFill>
                <a:effectLst/>
                <a:latin typeface="微软雅黑" panose="020B0503020204020204" pitchFamily="34" charset="-122"/>
                <a:cs typeface="宋体" panose="02010600030101010101" pitchFamily="2" charset="-122"/>
              </a:rPr>
              <a:t>5 mg </a:t>
            </a:r>
            <a:r>
              <a:rPr lang="zh-CN" altLang="zh-CN" b="0" dirty="0">
                <a:solidFill>
                  <a:srgbClr val="0047BB"/>
                </a:solidFill>
                <a:effectLst/>
                <a:latin typeface="微软雅黑" panose="020B0503020204020204" pitchFamily="34" charset="-122"/>
                <a:cs typeface="宋体" panose="02010600030101010101" pitchFamily="2" charset="-122"/>
              </a:rPr>
              <a:t>每天两次是</a:t>
            </a:r>
            <a:r>
              <a:rPr lang="zh-CN" altLang="en-US" dirty="0">
                <a:solidFill>
                  <a:srgbClr val="0047BB"/>
                </a:solidFill>
                <a:effectLst/>
                <a:latin typeface="微软雅黑" panose="020B0503020204020204" pitchFamily="34" charset="-122"/>
                <a:cs typeface="宋体" panose="02010600030101010101" pitchFamily="2" charset="-122"/>
              </a:rPr>
              <a:t>未经</a:t>
            </a:r>
            <a:r>
              <a:rPr lang="en-US" altLang="zh-CN" dirty="0" err="1">
                <a:solidFill>
                  <a:srgbClr val="0047BB"/>
                </a:solidFill>
                <a:effectLst/>
                <a:latin typeface="微软雅黑" panose="020B0503020204020204" pitchFamily="34" charset="-122"/>
                <a:cs typeface="宋体" panose="02010600030101010101" pitchFamily="2" charset="-122"/>
              </a:rPr>
              <a:t>bDMARD</a:t>
            </a:r>
            <a:r>
              <a:rPr lang="zh-CN" altLang="en-US" dirty="0">
                <a:solidFill>
                  <a:srgbClr val="0047BB"/>
                </a:solidFill>
                <a:effectLst/>
                <a:latin typeface="微软雅黑" panose="020B0503020204020204" pitchFamily="34" charset="-122"/>
                <a:cs typeface="宋体" panose="02010600030101010101" pitchFamily="2" charset="-122"/>
              </a:rPr>
              <a:t>（生物制剂）</a:t>
            </a:r>
            <a:r>
              <a:rPr lang="en-US" altLang="zh-CN" dirty="0">
                <a:solidFill>
                  <a:srgbClr val="0047BB"/>
                </a:solidFill>
                <a:effectLst/>
                <a:latin typeface="微软雅黑" panose="020B0503020204020204" pitchFamily="34" charset="-122"/>
                <a:cs typeface="宋体" panose="02010600030101010101" pitchFamily="2" charset="-122"/>
              </a:rPr>
              <a:t> </a:t>
            </a:r>
            <a:r>
              <a:rPr lang="zh-CN" altLang="en-US" dirty="0">
                <a:solidFill>
                  <a:srgbClr val="0047BB"/>
                </a:solidFill>
                <a:effectLst/>
                <a:latin typeface="微软雅黑" panose="020B0503020204020204" pitchFamily="34" charset="-122"/>
                <a:cs typeface="宋体" panose="02010600030101010101" pitchFamily="2" charset="-122"/>
              </a:rPr>
              <a:t>治疗或</a:t>
            </a:r>
            <a:r>
              <a:rPr lang="en-US" altLang="zh-CN" dirty="0">
                <a:solidFill>
                  <a:srgbClr val="0047BB"/>
                </a:solidFill>
                <a:effectLst/>
                <a:latin typeface="微软雅黑" panose="020B0503020204020204" pitchFamily="34" charset="-122"/>
                <a:cs typeface="宋体" panose="02010600030101010101" pitchFamily="2" charset="-122"/>
              </a:rPr>
              <a:t>TNF</a:t>
            </a:r>
            <a:r>
              <a:rPr lang="zh-CN" altLang="en-US" dirty="0">
                <a:solidFill>
                  <a:srgbClr val="0047BB"/>
                </a:solidFill>
                <a:effectLst/>
                <a:latin typeface="微软雅黑" panose="020B0503020204020204" pitchFamily="34" charset="-122"/>
                <a:cs typeface="宋体" panose="02010600030101010101" pitchFamily="2" charset="-122"/>
              </a:rPr>
              <a:t>抑制剂反应不充分者（</a:t>
            </a:r>
            <a:r>
              <a:rPr lang="en-US" altLang="zh-CN" dirty="0" err="1">
                <a:solidFill>
                  <a:srgbClr val="0047BB"/>
                </a:solidFill>
                <a:effectLst/>
                <a:latin typeface="微软雅黑" panose="020B0503020204020204" pitchFamily="34" charset="-122"/>
                <a:cs typeface="宋体" panose="02010600030101010101" pitchFamily="2" charset="-122"/>
              </a:rPr>
              <a:t>TNFi</a:t>
            </a:r>
            <a:r>
              <a:rPr lang="en-US" altLang="zh-CN" dirty="0">
                <a:solidFill>
                  <a:srgbClr val="0047BB"/>
                </a:solidFill>
                <a:effectLst/>
                <a:latin typeface="微软雅黑" panose="020B0503020204020204" pitchFamily="34" charset="-122"/>
                <a:cs typeface="宋体" panose="02010600030101010101" pitchFamily="2" charset="-122"/>
              </a:rPr>
              <a:t>-IR</a:t>
            </a:r>
            <a:r>
              <a:rPr lang="zh-CN" altLang="en-US" dirty="0">
                <a:solidFill>
                  <a:srgbClr val="0047BB"/>
                </a:solidFill>
                <a:effectLst/>
                <a:latin typeface="微软雅黑" panose="020B0503020204020204" pitchFamily="34" charset="-122"/>
                <a:cs typeface="宋体" panose="02010600030101010101" pitchFamily="2" charset="-122"/>
              </a:rPr>
              <a:t>）的活动性强直性脊柱炎受试者的</a:t>
            </a:r>
            <a:r>
              <a:rPr lang="zh-CN" altLang="zh-CN" dirty="0">
                <a:solidFill>
                  <a:srgbClr val="0047BB"/>
                </a:solidFill>
                <a:effectLst/>
                <a:latin typeface="微软雅黑" panose="020B0503020204020204" pitchFamily="34" charset="-122"/>
                <a:cs typeface="宋体" panose="02010600030101010101" pitchFamily="2" charset="-122"/>
              </a:rPr>
              <a:t>有效治疗方法</a:t>
            </a:r>
            <a:r>
              <a:rPr lang="zh-CN" altLang="zh-CN" dirty="0">
                <a:solidFill>
                  <a:schemeClr val="tx1"/>
                </a:solidFill>
                <a:effectLst/>
                <a:latin typeface="微软雅黑" panose="020B0503020204020204" pitchFamily="34" charset="-122"/>
                <a:cs typeface="宋体" panose="02010600030101010101" pitchFamily="2" charset="-122"/>
              </a:rPr>
              <a:t>。</a:t>
            </a:r>
            <a:endParaRPr lang="en-US" altLang="zh-CN" dirty="0">
              <a:solidFill>
                <a:schemeClr val="tx1"/>
              </a:solidFill>
              <a:effectLst/>
              <a:latin typeface="微软雅黑" panose="020B0503020204020204" pitchFamily="34" charset="-122"/>
              <a:cs typeface="宋体" panose="02010600030101010101" pitchFamily="2" charset="-122"/>
            </a:endParaRPr>
          </a:p>
          <a:p>
            <a:pPr marL="342900" indent="-342900" algn="l">
              <a:lnSpc>
                <a:spcPct val="110000"/>
              </a:lnSpc>
              <a:spcBef>
                <a:spcPts val="600"/>
              </a:spcBef>
              <a:buFont typeface="+mj-ea"/>
              <a:buAutoNum type="circleNumDbPlain"/>
            </a:pPr>
            <a:r>
              <a:rPr lang="zh-CN" altLang="en-US" b="0" dirty="0">
                <a:solidFill>
                  <a:schemeClr val="tx1"/>
                </a:solidFill>
                <a:effectLst/>
                <a:latin typeface="微软雅黑" panose="020B0503020204020204" pitchFamily="34" charset="-122"/>
                <a:cs typeface="宋体" panose="02010600030101010101" pitchFamily="2" charset="-122"/>
              </a:rPr>
              <a:t>托法替布可</a:t>
            </a:r>
            <a:r>
              <a:rPr lang="zh-CN" altLang="en-US" dirty="0">
                <a:solidFill>
                  <a:schemeClr val="tx1"/>
                </a:solidFill>
                <a:effectLst/>
                <a:latin typeface="微软雅黑" panose="020B0503020204020204" pitchFamily="34" charset="-122"/>
                <a:cs typeface="宋体" panose="02010600030101010101" pitchFamily="2" charset="-122"/>
              </a:rPr>
              <a:t>有效控制</a:t>
            </a:r>
            <a:r>
              <a:rPr lang="en-US" altLang="zh-CN" dirty="0">
                <a:solidFill>
                  <a:schemeClr val="tx1"/>
                </a:solidFill>
                <a:effectLst/>
                <a:latin typeface="微软雅黑" panose="020B0503020204020204" pitchFamily="34" charset="-122"/>
                <a:cs typeface="宋体" panose="02010600030101010101" pitchFamily="2" charset="-122"/>
              </a:rPr>
              <a:t>AS</a:t>
            </a:r>
            <a:r>
              <a:rPr lang="zh-CN" altLang="en-US" dirty="0">
                <a:solidFill>
                  <a:schemeClr val="tx1"/>
                </a:solidFill>
                <a:effectLst/>
                <a:latin typeface="微软雅黑" panose="020B0503020204020204" pitchFamily="34" charset="-122"/>
                <a:cs typeface="宋体" panose="02010600030101010101" pitchFamily="2" charset="-122"/>
              </a:rPr>
              <a:t>（强直性脊柱炎）的体征和症状。</a:t>
            </a:r>
            <a:endParaRPr lang="en-US" altLang="zh-CN" dirty="0">
              <a:solidFill>
                <a:schemeClr val="tx1"/>
              </a:solidFill>
              <a:latin typeface="微软雅黑" panose="020B0503020204020204" pitchFamily="34" charset="-122"/>
              <a:cs typeface="宋体" panose="02010600030101010101" pitchFamily="2" charset="-122"/>
            </a:endParaRPr>
          </a:p>
          <a:p>
            <a:pPr marL="342900" indent="-342900" algn="l">
              <a:lnSpc>
                <a:spcPct val="110000"/>
              </a:lnSpc>
              <a:spcBef>
                <a:spcPts val="600"/>
              </a:spcBef>
              <a:buFont typeface="+mj-ea"/>
              <a:buAutoNum type="circleNumDbPlain"/>
            </a:pPr>
            <a:r>
              <a:rPr lang="zh-CN" altLang="en-US" b="0" dirty="0">
                <a:solidFill>
                  <a:schemeClr val="tx1"/>
                </a:solidFill>
                <a:effectLst/>
                <a:latin typeface="微软雅黑" panose="020B0503020204020204" pitchFamily="34" charset="-122"/>
                <a:cs typeface="宋体" panose="02010600030101010101" pitchFamily="2" charset="-122"/>
              </a:rPr>
              <a:t>托法替布可</a:t>
            </a:r>
            <a:r>
              <a:rPr lang="zh-CN" altLang="en-US" dirty="0">
                <a:solidFill>
                  <a:schemeClr val="tx1"/>
                </a:solidFill>
                <a:effectLst/>
                <a:latin typeface="微软雅黑" panose="020B0503020204020204" pitchFamily="34" charset="-122"/>
                <a:cs typeface="宋体" panose="02010600030101010101" pitchFamily="2" charset="-122"/>
              </a:rPr>
              <a:t>有效改善躯体功能和健康相关结局。</a:t>
            </a:r>
            <a:endParaRPr lang="en-US" altLang="zh-CN" dirty="0">
              <a:solidFill>
                <a:schemeClr val="tx1"/>
              </a:solidFill>
              <a:effectLst/>
              <a:latin typeface="微软雅黑" panose="020B0503020204020204" pitchFamily="34" charset="-122"/>
              <a:cs typeface="宋体" panose="02010600030101010101" pitchFamily="2" charset="-122"/>
            </a:endParaRPr>
          </a:p>
          <a:p>
            <a:pPr marL="342900" indent="-342900" algn="l">
              <a:lnSpc>
                <a:spcPct val="110000"/>
              </a:lnSpc>
              <a:spcBef>
                <a:spcPts val="600"/>
              </a:spcBef>
              <a:buFont typeface="+mj-ea"/>
              <a:buAutoNum type="circleNumDbPlain"/>
            </a:pPr>
            <a:r>
              <a:rPr lang="zh-CN" altLang="en-US" b="0" dirty="0">
                <a:solidFill>
                  <a:schemeClr val="tx1"/>
                </a:solidFill>
                <a:effectLst/>
                <a:latin typeface="微软雅黑" panose="020B0503020204020204" pitchFamily="34" charset="-122"/>
                <a:cs typeface="宋体" panose="02010600030101010101" pitchFamily="2" charset="-122"/>
              </a:rPr>
              <a:t>托法替布的疗效（</a:t>
            </a:r>
            <a:r>
              <a:rPr lang="en-US" altLang="zh-CN" b="0" dirty="0">
                <a:solidFill>
                  <a:schemeClr val="tx1"/>
                </a:solidFill>
                <a:effectLst/>
                <a:latin typeface="微软雅黑" panose="020B0503020204020204" pitchFamily="34" charset="-122"/>
                <a:cs typeface="宋体" panose="02010600030101010101" pitchFamily="2" charset="-122"/>
              </a:rPr>
              <a:t>ASAS20 </a:t>
            </a:r>
            <a:r>
              <a:rPr lang="zh-CN" altLang="en-US" b="0" dirty="0">
                <a:solidFill>
                  <a:schemeClr val="tx1"/>
                </a:solidFill>
                <a:effectLst/>
                <a:latin typeface="微软雅黑" panose="020B0503020204020204" pitchFamily="34" charset="-122"/>
                <a:cs typeface="宋体" panose="02010600030101010101" pitchFamily="2" charset="-122"/>
              </a:rPr>
              <a:t>和</a:t>
            </a:r>
            <a:r>
              <a:rPr lang="en-US" altLang="zh-CN" b="0" dirty="0">
                <a:solidFill>
                  <a:schemeClr val="tx1"/>
                </a:solidFill>
                <a:effectLst/>
                <a:latin typeface="微软雅黑" panose="020B0503020204020204" pitchFamily="34" charset="-122"/>
                <a:cs typeface="宋体" panose="02010600030101010101" pitchFamily="2" charset="-122"/>
              </a:rPr>
              <a:t>ASAS40</a:t>
            </a:r>
            <a:r>
              <a:rPr lang="zh-CN" altLang="en-US" b="0" dirty="0">
                <a:solidFill>
                  <a:schemeClr val="tx1"/>
                </a:solidFill>
                <a:effectLst/>
                <a:latin typeface="微软雅黑" panose="020B0503020204020204" pitchFamily="34" charset="-122"/>
                <a:cs typeface="宋体" panose="02010600030101010101" pitchFamily="2" charset="-122"/>
              </a:rPr>
              <a:t>）在</a:t>
            </a:r>
            <a:r>
              <a:rPr lang="zh-CN" altLang="en-US" dirty="0">
                <a:solidFill>
                  <a:schemeClr val="tx1"/>
                </a:solidFill>
                <a:effectLst/>
                <a:latin typeface="微软雅黑" panose="020B0503020204020204" pitchFamily="34" charset="-122"/>
                <a:cs typeface="宋体" panose="02010600030101010101" pitchFamily="2" charset="-122"/>
              </a:rPr>
              <a:t>各亚组</a:t>
            </a:r>
            <a:r>
              <a:rPr lang="zh-CN" altLang="en-US" b="0" dirty="0">
                <a:solidFill>
                  <a:schemeClr val="tx1"/>
                </a:solidFill>
                <a:effectLst/>
                <a:latin typeface="微软雅黑" panose="020B0503020204020204" pitchFamily="34" charset="-122"/>
                <a:cs typeface="宋体" panose="02010600030101010101" pitchFamily="2" charset="-122"/>
              </a:rPr>
              <a:t>（既往治疗史、地理区域、基线人口统计学和疾病特征）</a:t>
            </a:r>
            <a:r>
              <a:rPr lang="zh-CN" altLang="en-US" dirty="0">
                <a:solidFill>
                  <a:schemeClr val="tx1"/>
                </a:solidFill>
                <a:effectLst/>
                <a:latin typeface="微软雅黑" panose="020B0503020204020204" pitchFamily="34" charset="-122"/>
                <a:cs typeface="宋体" panose="02010600030101010101" pitchFamily="2" charset="-122"/>
              </a:rPr>
              <a:t>中一致</a:t>
            </a:r>
            <a:r>
              <a:rPr lang="zh-CN" altLang="en-US" b="0" dirty="0">
                <a:solidFill>
                  <a:schemeClr val="tx1"/>
                </a:solidFill>
                <a:effectLst/>
                <a:latin typeface="微软雅黑" panose="020B0503020204020204" pitchFamily="34" charset="-122"/>
                <a:cs typeface="宋体" panose="02010600030101010101" pitchFamily="2" charset="-122"/>
              </a:rPr>
              <a:t>。</a:t>
            </a:r>
            <a:r>
              <a:rPr lang="zh-CN" altLang="en-US" dirty="0">
                <a:solidFill>
                  <a:schemeClr val="tx1"/>
                </a:solidFill>
                <a:effectLst/>
                <a:latin typeface="微软雅黑" panose="020B0503020204020204" pitchFamily="34" charset="-122"/>
                <a:cs typeface="宋体" panose="02010600030101010101" pitchFamily="2" charset="-122"/>
              </a:rPr>
              <a:t>中国亚组受试者与总体趋势一致。</a:t>
            </a:r>
            <a:endParaRPr lang="zh-CN" altLang="zh-CN" dirty="0">
              <a:solidFill>
                <a:schemeClr val="tx1"/>
              </a:solidFill>
              <a:effectLst/>
              <a:latin typeface="微软雅黑" panose="020B0503020204020204" pitchFamily="34" charset="-122"/>
              <a:cs typeface="宋体" panose="02010600030101010101" pitchFamily="2" charset="-122"/>
            </a:endParaRPr>
          </a:p>
        </p:txBody>
      </p:sp>
      <p:sp>
        <p:nvSpPr>
          <p:cNvPr id="24" name="文本框 23">
            <a:extLst>
              <a:ext uri="{FF2B5EF4-FFF2-40B4-BE49-F238E27FC236}">
                <a16:creationId xmlns:a16="http://schemas.microsoft.com/office/drawing/2014/main" id="{4809DD6D-3F81-44DE-9335-32784558A61B}"/>
              </a:ext>
            </a:extLst>
          </p:cNvPr>
          <p:cNvSpPr txBox="1"/>
          <p:nvPr/>
        </p:nvSpPr>
        <p:spPr bwMode="gray">
          <a:xfrm>
            <a:off x="6521304" y="5847151"/>
            <a:ext cx="6108192" cy="415498"/>
          </a:xfrm>
          <a:prstGeom prst="rect">
            <a:avLst/>
          </a:prstGeom>
          <a:noFill/>
        </p:spPr>
        <p:txBody>
          <a:bodyPr wrap="square">
            <a:spAutoFit/>
          </a:bodyPr>
          <a:lstStyle/>
          <a:p>
            <a:r>
              <a:rPr lang="en-US" altLang="zh-CN"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ASAS</a:t>
            </a:r>
            <a:r>
              <a:rPr lang="zh-CN" altLang="en-US"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：国际脊柱炎学会部分缓解评估</a:t>
            </a:r>
            <a:endParaRPr lang="en-US" altLang="zh-CN" sz="1050" b="0" i="0" dirty="0">
              <a:effectLst/>
              <a:latin typeface="微软雅黑" panose="020B0503020204020204" pitchFamily="34" charset="-122"/>
              <a:ea typeface="微软雅黑" panose="020B0503020204020204" pitchFamily="34" charset="-122"/>
              <a:cs typeface="+mn-ea"/>
              <a:sym typeface="Arial" panose="020B0604020202020204" pitchFamily="34" charset="0"/>
            </a:endParaRPr>
          </a:p>
          <a:p>
            <a:r>
              <a:rPr lang="en-US" altLang="zh-CN" sz="1050" dirty="0">
                <a:latin typeface="微软雅黑" panose="020B0503020204020204" pitchFamily="34" charset="-122"/>
                <a:ea typeface="微软雅黑" panose="020B0503020204020204" pitchFamily="34" charset="-122"/>
                <a:cs typeface="+mn-ea"/>
                <a:sym typeface="Arial" panose="020B0604020202020204" pitchFamily="34" charset="0"/>
              </a:rPr>
              <a:t>ASAS20/ASAS40</a:t>
            </a:r>
            <a:r>
              <a:rPr lang="zh-CN" altLang="en-US" sz="1050" dirty="0">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国际脊柱炎学会部分缓解</a:t>
            </a:r>
            <a:r>
              <a:rPr lang="en-US" altLang="zh-CN"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20%</a:t>
            </a:r>
            <a:r>
              <a:rPr lang="zh-CN" altLang="en-US"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评估</a:t>
            </a:r>
            <a:r>
              <a:rPr lang="en-US" altLang="zh-CN"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 40%</a:t>
            </a:r>
            <a:r>
              <a:rPr lang="zh-CN" altLang="en-US" sz="1050" b="0" i="0" dirty="0">
                <a:effectLst/>
                <a:latin typeface="微软雅黑" panose="020B0503020204020204" pitchFamily="34" charset="-122"/>
                <a:ea typeface="微软雅黑" panose="020B0503020204020204" pitchFamily="34" charset="-122"/>
                <a:cs typeface="+mn-ea"/>
                <a:sym typeface="Arial" panose="020B0604020202020204" pitchFamily="34" charset="0"/>
              </a:rPr>
              <a:t>评估</a:t>
            </a:r>
            <a:endParaRPr lang="zh-CN" altLang="en-US" sz="1050" dirty="0">
              <a:latin typeface="微软雅黑" panose="020B0503020204020204" pitchFamily="34" charset="-122"/>
              <a:ea typeface="微软雅黑" panose="020B0503020204020204" pitchFamily="34" charset="-122"/>
            </a:endParaRPr>
          </a:p>
        </p:txBody>
      </p:sp>
      <p:cxnSp>
        <p:nvCxnSpPr>
          <p:cNvPr id="14" name="Straight Connector 110">
            <a:extLst>
              <a:ext uri="{FF2B5EF4-FFF2-40B4-BE49-F238E27FC236}">
                <a16:creationId xmlns:a16="http://schemas.microsoft.com/office/drawing/2014/main" id="{DC57C092-A103-432E-9BD1-5049EF154E61}"/>
              </a:ext>
            </a:extLst>
          </p:cNvPr>
          <p:cNvCxnSpPr>
            <a:cxnSpLocks/>
          </p:cNvCxnSpPr>
          <p:nvPr/>
        </p:nvCxnSpPr>
        <p:spPr>
          <a:xfrm>
            <a:off x="617629" y="2115221"/>
            <a:ext cx="5754142" cy="0"/>
          </a:xfrm>
          <a:prstGeom prst="line">
            <a:avLst/>
          </a:prstGeom>
          <a:solidFill>
            <a:srgbClr val="EEFAFF"/>
          </a:solidFill>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6" name="图片 25">
            <a:extLst>
              <a:ext uri="{FF2B5EF4-FFF2-40B4-BE49-F238E27FC236}">
                <a16:creationId xmlns:a16="http://schemas.microsoft.com/office/drawing/2014/main" id="{957E5BFD-0E9C-430C-AF12-C82EE18A990E}"/>
              </a:ext>
            </a:extLst>
          </p:cNvPr>
          <p:cNvPicPr>
            <a:picLocks noChangeAspect="1"/>
          </p:cNvPicPr>
          <p:nvPr/>
        </p:nvPicPr>
        <p:blipFill>
          <a:blip r:embed="rId2"/>
          <a:stretch>
            <a:fillRect/>
          </a:stretch>
        </p:blipFill>
        <p:spPr>
          <a:xfrm>
            <a:off x="11069742" y="1746546"/>
            <a:ext cx="514736" cy="342215"/>
          </a:xfrm>
          <a:prstGeom prst="rect">
            <a:avLst/>
          </a:prstGeom>
        </p:spPr>
      </p:pic>
      <p:cxnSp>
        <p:nvCxnSpPr>
          <p:cNvPr id="28" name="Straight Connector 110">
            <a:extLst>
              <a:ext uri="{FF2B5EF4-FFF2-40B4-BE49-F238E27FC236}">
                <a16:creationId xmlns:a16="http://schemas.microsoft.com/office/drawing/2014/main" id="{417C950B-23AF-4359-A224-1D7212C67644}"/>
              </a:ext>
            </a:extLst>
          </p:cNvPr>
          <p:cNvCxnSpPr>
            <a:cxnSpLocks/>
          </p:cNvCxnSpPr>
          <p:nvPr/>
        </p:nvCxnSpPr>
        <p:spPr>
          <a:xfrm>
            <a:off x="6434682" y="2115221"/>
            <a:ext cx="5306150" cy="0"/>
          </a:xfrm>
          <a:prstGeom prst="line">
            <a:avLst/>
          </a:prstGeom>
          <a:solidFill>
            <a:srgbClr val="EEFAFF"/>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33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3200" b="1" dirty="0">
                <a:latin typeface="微软雅黑" panose="020B0503020204020204" pitchFamily="34" charset="-122"/>
                <a:ea typeface="微软雅黑" panose="020B0503020204020204" pitchFamily="34" charset="-122"/>
              </a:rPr>
              <a:t>3</a:t>
            </a:r>
            <a:r>
              <a:rPr lang="en-US" altLang="zh-CN" sz="3200" b="1">
                <a:latin typeface="微软雅黑" panose="020B0503020204020204" pitchFamily="34" charset="-122"/>
                <a:ea typeface="微软雅黑" panose="020B0503020204020204" pitchFamily="34" charset="-122"/>
              </a:rPr>
              <a:t>. </a:t>
            </a:r>
            <a:r>
              <a:rPr lang="zh-CN" altLang="en-US" sz="3200" b="1" dirty="0">
                <a:solidFill>
                  <a:srgbClr val="0047BB"/>
                </a:solidFill>
                <a:latin typeface="微软雅黑" panose="020B0503020204020204" pitchFamily="34" charset="-122"/>
                <a:ea typeface="微软雅黑" panose="020B0503020204020204" pitchFamily="34" charset="-122"/>
              </a:rPr>
              <a:t>枸橼酸托法替布片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安全性</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rPr>
              <a:t>安全性</a:t>
            </a:r>
          </a:p>
        </p:txBody>
      </p:sp>
      <p:sp>
        <p:nvSpPr>
          <p:cNvPr id="15" name="矩形: 圆角 14">
            <a:extLst>
              <a:ext uri="{FF2B5EF4-FFF2-40B4-BE49-F238E27FC236}">
                <a16:creationId xmlns:a16="http://schemas.microsoft.com/office/drawing/2014/main" id="{65BFC4B6-860D-4F7B-97D3-B65FB0B6A4F1}"/>
              </a:ext>
            </a:extLst>
          </p:cNvPr>
          <p:cNvSpPr/>
          <p:nvPr/>
        </p:nvSpPr>
        <p:spPr>
          <a:xfrm>
            <a:off x="796329" y="1069991"/>
            <a:ext cx="9699920" cy="540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rPr>
              <a:t>乙肝激活风险</a:t>
            </a:r>
            <a:r>
              <a:rPr lang="zh-CN" altLang="en-US" sz="2000" b="1" dirty="0">
                <a:solidFill>
                  <a:schemeClr val="tx1"/>
                </a:solidFill>
                <a:latin typeface="微软雅黑" panose="020B0503020204020204" pitchFamily="34" charset="-122"/>
                <a:ea typeface="微软雅黑" panose="020B0503020204020204" pitchFamily="34" charset="-122"/>
                <a:cs typeface="+mn-ea"/>
              </a:rPr>
              <a:t>低</a:t>
            </a: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rPr>
              <a:t>、结核感染风险低</a:t>
            </a:r>
          </a:p>
        </p:txBody>
      </p:sp>
      <p:sp>
        <p:nvSpPr>
          <p:cNvPr id="17" name="文本框 16">
            <a:extLst>
              <a:ext uri="{FF2B5EF4-FFF2-40B4-BE49-F238E27FC236}">
                <a16:creationId xmlns:a16="http://schemas.microsoft.com/office/drawing/2014/main" id="{63881326-5E2D-48D6-A963-CFEEDB0982AF}"/>
              </a:ext>
            </a:extLst>
          </p:cNvPr>
          <p:cNvSpPr txBox="1"/>
          <p:nvPr/>
        </p:nvSpPr>
        <p:spPr>
          <a:xfrm>
            <a:off x="796329" y="1601022"/>
            <a:ext cx="9674457" cy="1117014"/>
          </a:xfrm>
          <a:prstGeom prst="rect">
            <a:avLst/>
          </a:prstGeom>
          <a:noFill/>
          <a:ln>
            <a:solidFill>
              <a:schemeClr val="accent2">
                <a:lumMod val="60000"/>
                <a:lumOff val="40000"/>
              </a:schemeClr>
            </a:solidFill>
          </a:ln>
          <a:effectLst/>
        </p:spPr>
        <p:txBody>
          <a:bodyPr wrap="square" anchor="t" anchorCtr="0">
            <a:noAutofit/>
          </a:bodyPr>
          <a:lstStyle>
            <a:defPPr>
              <a:defRPr lang="zh-CN"/>
            </a:defPPr>
            <a:lvl1pPr algn="just">
              <a:lnSpc>
                <a:spcPct val="150000"/>
              </a:lnSpc>
              <a:defRPr sz="1400" kern="100">
                <a:effectLst/>
                <a:cs typeface="+mn-ea"/>
              </a:defRPr>
            </a:lvl1pPr>
          </a:lstStyle>
          <a:p>
            <a:pPr marL="342900" indent="-342900">
              <a:lnSpc>
                <a:spcPct val="100000"/>
              </a:lnSpc>
              <a:spcBef>
                <a:spcPts val="600"/>
              </a:spcBef>
              <a:buFont typeface="+mj-ea"/>
              <a:buAutoNum type="circleNumDbPlain"/>
            </a:pPr>
            <a:r>
              <a:rPr lang="zh-CN" altLang="en-US" dirty="0">
                <a:latin typeface="微软雅黑" panose="020B0503020204020204" pitchFamily="34" charset="-122"/>
                <a:ea typeface="微软雅黑" panose="020B0503020204020204" pitchFamily="34" charset="-122"/>
                <a:sym typeface="Arial" panose="020B0604020202020204" pitchFamily="34" charset="0"/>
              </a:rPr>
              <a:t>一项研究显示，接受托法替布治疗的患者（病毒载量≤</a:t>
            </a:r>
            <a:r>
              <a:rPr lang="en-US" altLang="zh-CN" dirty="0">
                <a:latin typeface="微软雅黑" panose="020B0503020204020204" pitchFamily="34" charset="-122"/>
                <a:ea typeface="微软雅黑" panose="020B0503020204020204" pitchFamily="34" charset="-122"/>
                <a:sym typeface="Arial" panose="020B0604020202020204" pitchFamily="34" charset="0"/>
              </a:rPr>
              <a:t>2000 copies/ml</a:t>
            </a:r>
            <a:r>
              <a:rPr lang="zh-CN" altLang="en-US" dirty="0">
                <a:latin typeface="微软雅黑" panose="020B0503020204020204" pitchFamily="34" charset="-122"/>
                <a:ea typeface="微软雅黑" panose="020B0503020204020204" pitchFamily="34" charset="-122"/>
                <a:sym typeface="Arial" panose="020B0604020202020204" pitchFamily="34" charset="0"/>
              </a:rPr>
              <a:t>）</a:t>
            </a:r>
            <a:r>
              <a:rPr lang="zh-CN" altLang="en-US" b="1" dirty="0">
                <a:latin typeface="微软雅黑" panose="020B0503020204020204" pitchFamily="34" charset="-122"/>
                <a:ea typeface="微软雅黑" panose="020B0503020204020204" pitchFamily="34" charset="-122"/>
                <a:sym typeface="Arial" panose="020B0604020202020204" pitchFamily="34" charset="0"/>
              </a:rPr>
              <a:t>未观察到</a:t>
            </a:r>
            <a:r>
              <a:rPr lang="en-US" altLang="zh-CN" b="1" dirty="0">
                <a:latin typeface="微软雅黑" panose="020B0503020204020204" pitchFamily="34" charset="-122"/>
                <a:ea typeface="微软雅黑" panose="020B0503020204020204" pitchFamily="34" charset="-122"/>
                <a:sym typeface="Arial" panose="020B0604020202020204" pitchFamily="34" charset="0"/>
              </a:rPr>
              <a:t>HBV</a:t>
            </a:r>
            <a:r>
              <a:rPr lang="zh-CN" altLang="en-US" b="1" dirty="0">
                <a:latin typeface="微软雅黑" panose="020B0503020204020204" pitchFamily="34" charset="-122"/>
                <a:ea typeface="微软雅黑" panose="020B0503020204020204" pitchFamily="34" charset="-122"/>
                <a:sym typeface="Arial" panose="020B0604020202020204" pitchFamily="34" charset="0"/>
              </a:rPr>
              <a:t>（乙型肝炎病毒）激活</a:t>
            </a:r>
            <a:r>
              <a:rPr lang="en-US" altLang="zh-CN" b="1" baseline="30000" dirty="0">
                <a:latin typeface="微软雅黑" panose="020B0503020204020204" pitchFamily="34" charset="-122"/>
                <a:ea typeface="微软雅黑" panose="020B0503020204020204" pitchFamily="34" charset="-122"/>
                <a:sym typeface="Arial" panose="020B0604020202020204" pitchFamily="34" charset="0"/>
              </a:rPr>
              <a:t>12</a:t>
            </a:r>
            <a:r>
              <a:rPr lang="zh-CN" altLang="en-US" b="1">
                <a:latin typeface="微软雅黑" panose="020B0503020204020204" pitchFamily="34" charset="-122"/>
                <a:ea typeface="微软雅黑" panose="020B0503020204020204" pitchFamily="34" charset="-122"/>
                <a:sym typeface="Arial" panose="020B0604020202020204" pitchFamily="34" charset="0"/>
              </a:rPr>
              <a:t>。</a:t>
            </a:r>
            <a:r>
              <a:rPr lang="zh-CN" altLang="en-US">
                <a:latin typeface="微软雅黑" panose="020B0503020204020204" pitchFamily="34" charset="-122"/>
                <a:ea typeface="微软雅黑" panose="020B0503020204020204" pitchFamily="34" charset="-122"/>
                <a:sym typeface="Arial" panose="020B0604020202020204" pitchFamily="34" charset="0"/>
              </a:rPr>
              <a:t>研究</a:t>
            </a:r>
            <a:r>
              <a:rPr lang="zh-CN" altLang="en-US" dirty="0">
                <a:latin typeface="微软雅黑" panose="020B0503020204020204" pitchFamily="34" charset="-122"/>
                <a:ea typeface="微软雅黑" panose="020B0503020204020204" pitchFamily="34" charset="-122"/>
                <a:sym typeface="Arial" panose="020B0604020202020204" pitchFamily="34" charset="0"/>
              </a:rPr>
              <a:t>显示：</a:t>
            </a:r>
            <a:r>
              <a:rPr lang="zh-CN" altLang="en-US" b="1" dirty="0">
                <a:latin typeface="微软雅黑" panose="020B0503020204020204" pitchFamily="34" charset="-122"/>
                <a:ea typeface="微软雅黑" panose="020B0503020204020204" pitchFamily="34" charset="-122"/>
                <a:sym typeface="Arial" panose="020B0604020202020204" pitchFamily="34" charset="0"/>
              </a:rPr>
              <a:t>接受生物制剂治疗</a:t>
            </a:r>
            <a:r>
              <a:rPr lang="en-US" altLang="zh-CN" b="1" dirty="0">
                <a:latin typeface="微软雅黑" panose="020B0503020204020204" pitchFamily="34" charset="-122"/>
                <a:ea typeface="微软雅黑" panose="020B0503020204020204" pitchFamily="34" charset="-122"/>
                <a:sym typeface="Arial" panose="020B0604020202020204" pitchFamily="34" charset="0"/>
              </a:rPr>
              <a:t>HBV</a:t>
            </a:r>
            <a:r>
              <a:rPr lang="zh-CN" altLang="en-US" b="1" dirty="0">
                <a:latin typeface="微软雅黑" panose="020B0503020204020204" pitchFamily="34" charset="-122"/>
                <a:ea typeface="微软雅黑" panose="020B0503020204020204" pitchFamily="34" charset="-122"/>
                <a:sym typeface="Arial" panose="020B0604020202020204" pitchFamily="34" charset="0"/>
              </a:rPr>
              <a:t>激活风险高达</a:t>
            </a:r>
            <a:r>
              <a:rPr lang="en-US" altLang="zh-CN" b="1" dirty="0">
                <a:latin typeface="微软雅黑" panose="020B0503020204020204" pitchFamily="34" charset="-122"/>
                <a:ea typeface="微软雅黑" panose="020B0503020204020204" pitchFamily="34" charset="-122"/>
                <a:sym typeface="Arial" panose="020B0604020202020204" pitchFamily="34" charset="0"/>
              </a:rPr>
              <a:t>6.9~28.6%</a:t>
            </a:r>
            <a:r>
              <a:rPr lang="en-US" altLang="zh-CN" baseline="30000" dirty="0">
                <a:latin typeface="微软雅黑" panose="020B0503020204020204" pitchFamily="34" charset="-122"/>
                <a:ea typeface="微软雅黑" panose="020B0503020204020204" pitchFamily="34" charset="-122"/>
                <a:sym typeface="Arial" panose="020B0604020202020204" pitchFamily="34" charset="0"/>
              </a:rPr>
              <a:t>8,9</a:t>
            </a:r>
            <a:r>
              <a:rPr lang="zh-CN" altLang="en-US" baseline="30000" dirty="0">
                <a:latin typeface="微软雅黑" panose="020B0503020204020204" pitchFamily="34" charset="-122"/>
                <a:ea typeface="微软雅黑" panose="020B0503020204020204" pitchFamily="34" charset="-122"/>
                <a:sym typeface="Arial" panose="020B0604020202020204" pitchFamily="34" charset="0"/>
              </a:rPr>
              <a:t>。</a:t>
            </a:r>
            <a:endParaRPr lang="en-US" altLang="zh-CN" baseline="30000" dirty="0">
              <a:latin typeface="微软雅黑" panose="020B0503020204020204" pitchFamily="34" charset="-122"/>
              <a:ea typeface="微软雅黑" panose="020B0503020204020204" pitchFamily="34" charset="-122"/>
              <a:sym typeface="Arial" panose="020B0604020202020204" pitchFamily="34" charset="0"/>
            </a:endParaRPr>
          </a:p>
          <a:p>
            <a:pPr marL="342900" indent="-342900">
              <a:lnSpc>
                <a:spcPct val="100000"/>
              </a:lnSpc>
              <a:spcBef>
                <a:spcPts val="600"/>
              </a:spcBef>
              <a:buFont typeface="+mj-ea"/>
              <a:buAutoNum type="circleNumDbPlain"/>
            </a:pPr>
            <a:r>
              <a:rPr lang="zh-CN" altLang="en-US" dirty="0">
                <a:latin typeface="微软雅黑" panose="020B0503020204020204" pitchFamily="34" charset="-122"/>
                <a:ea typeface="微软雅黑" panose="020B0503020204020204" pitchFamily="34" charset="-122"/>
                <a:sym typeface="Arial" panose="020B0604020202020204" pitchFamily="34" charset="0"/>
              </a:rPr>
              <a:t>在</a:t>
            </a:r>
            <a:r>
              <a:rPr lang="en-US" altLang="zh-CN" dirty="0">
                <a:latin typeface="微软雅黑" panose="020B0503020204020204" pitchFamily="34" charset="-122"/>
                <a:ea typeface="微软雅黑" panose="020B0503020204020204" pitchFamily="34" charset="-122"/>
                <a:sym typeface="Arial" panose="020B0604020202020204" pitchFamily="34" charset="0"/>
              </a:rPr>
              <a:t>5</a:t>
            </a:r>
            <a:r>
              <a:rPr lang="zh-CN" altLang="en-US" dirty="0">
                <a:latin typeface="微软雅黑" panose="020B0503020204020204" pitchFamily="34" charset="-122"/>
                <a:ea typeface="微软雅黑" panose="020B0503020204020204" pitchFamily="34" charset="-122"/>
                <a:sym typeface="Arial" panose="020B0604020202020204" pitchFamily="34" charset="0"/>
              </a:rPr>
              <a:t>项使用托法替布治疗的</a:t>
            </a:r>
            <a:r>
              <a:rPr lang="en-US" altLang="zh-CN" dirty="0">
                <a:latin typeface="微软雅黑" panose="020B0503020204020204" pitchFamily="34" charset="-122"/>
                <a:ea typeface="微软雅黑" panose="020B0503020204020204" pitchFamily="34" charset="-122"/>
                <a:sym typeface="Arial" panose="020B0604020202020204" pitchFamily="34" charset="0"/>
              </a:rPr>
              <a:t>RCT</a:t>
            </a:r>
            <a:r>
              <a:rPr lang="zh-CN" altLang="en-US" dirty="0">
                <a:latin typeface="微软雅黑" panose="020B0503020204020204" pitchFamily="34" charset="-122"/>
                <a:ea typeface="微软雅黑" panose="020B0503020204020204" pitchFamily="34" charset="-122"/>
                <a:sym typeface="Arial" panose="020B0604020202020204" pitchFamily="34" charset="0"/>
              </a:rPr>
              <a:t>研究中，未发现结核感染</a:t>
            </a:r>
            <a:r>
              <a:rPr lang="en-US" altLang="zh-CN" baseline="30000" dirty="0">
                <a:latin typeface="微软雅黑" panose="020B0503020204020204" pitchFamily="34" charset="-122"/>
                <a:ea typeface="微软雅黑" panose="020B0503020204020204" pitchFamily="34" charset="-122"/>
                <a:sym typeface="Arial" panose="020B0604020202020204" pitchFamily="34" charset="0"/>
              </a:rPr>
              <a:t>13</a:t>
            </a:r>
            <a:r>
              <a:rPr lang="zh-CN" altLang="en-US" dirty="0">
                <a:latin typeface="微软雅黑" panose="020B0503020204020204" pitchFamily="34" charset="-122"/>
                <a:ea typeface="微软雅黑" panose="020B0503020204020204" pitchFamily="34" charset="-122"/>
                <a:sym typeface="Arial" panose="020B0604020202020204" pitchFamily="34" charset="0"/>
              </a:rPr>
              <a:t>。另一项研究显示，强直性脊柱炎患者在接受</a:t>
            </a:r>
            <a:r>
              <a:rPr lang="zh-CN" altLang="en-US" b="1" dirty="0">
                <a:latin typeface="微软雅黑" panose="020B0503020204020204" pitchFamily="34" charset="-122"/>
                <a:ea typeface="微软雅黑" panose="020B0503020204020204" pitchFamily="34" charset="-122"/>
                <a:sym typeface="Arial" panose="020B0604020202020204" pitchFamily="34" charset="0"/>
              </a:rPr>
              <a:t>生物制剂治疗时患结核病的风险为</a:t>
            </a:r>
            <a:r>
              <a:rPr lang="en-US" altLang="zh-CN" b="1" dirty="0">
                <a:latin typeface="微软雅黑" panose="020B0503020204020204" pitchFamily="34" charset="-122"/>
                <a:ea typeface="微软雅黑" panose="020B0503020204020204" pitchFamily="34" charset="-122"/>
                <a:sym typeface="Arial" panose="020B0604020202020204" pitchFamily="34" charset="0"/>
              </a:rPr>
              <a:t>2.43</a:t>
            </a:r>
            <a:r>
              <a:rPr lang="en-US" altLang="zh-CN" baseline="30000" dirty="0">
                <a:latin typeface="微软雅黑" panose="020B0503020204020204" pitchFamily="34" charset="-122"/>
                <a:ea typeface="微软雅黑" panose="020B0503020204020204" pitchFamily="34" charset="-122"/>
                <a:sym typeface="Arial" panose="020B0604020202020204" pitchFamily="34" charset="0"/>
              </a:rPr>
              <a:t>10</a:t>
            </a:r>
            <a:r>
              <a:rPr lang="zh-CN" altLang="en-US" dirty="0">
                <a:latin typeface="微软雅黑" panose="020B0503020204020204" pitchFamily="34" charset="-122"/>
                <a:ea typeface="微软雅黑" panose="020B0503020204020204" pitchFamily="34" charset="-122"/>
                <a:sym typeface="Arial" panose="020B0604020202020204" pitchFamily="34" charset="0"/>
              </a:rPr>
              <a:t>（</a:t>
            </a:r>
            <a:r>
              <a:rPr lang="en-US" altLang="zh-CN" dirty="0">
                <a:latin typeface="微软雅黑" panose="020B0503020204020204" pitchFamily="34" charset="-122"/>
                <a:ea typeface="微软雅黑" panose="020B0503020204020204" pitchFamily="34" charset="-122"/>
                <a:sym typeface="Arial" panose="020B0604020202020204" pitchFamily="34" charset="0"/>
              </a:rPr>
              <a:t>0.38</a:t>
            </a:r>
            <a:r>
              <a:rPr lang="zh-CN" altLang="en-US" dirty="0">
                <a:latin typeface="微软雅黑" panose="020B0503020204020204" pitchFamily="34" charset="-122"/>
                <a:ea typeface="微软雅黑" panose="020B0503020204020204" pitchFamily="34" charset="-122"/>
                <a:sym typeface="Arial" panose="020B0604020202020204" pitchFamily="34" charset="0"/>
              </a:rPr>
              <a:t>至 </a:t>
            </a:r>
            <a:r>
              <a:rPr lang="en-US" altLang="zh-CN" dirty="0">
                <a:latin typeface="微软雅黑" panose="020B0503020204020204" pitchFamily="34" charset="-122"/>
                <a:ea typeface="微软雅黑" panose="020B0503020204020204" pitchFamily="34" charset="-122"/>
                <a:sym typeface="Arial" panose="020B0604020202020204" pitchFamily="34" charset="0"/>
              </a:rPr>
              <a:t>15.77</a:t>
            </a:r>
            <a:r>
              <a:rPr lang="zh-CN" altLang="en-US" dirty="0">
                <a:latin typeface="微软雅黑" panose="020B0503020204020204" pitchFamily="34" charset="-122"/>
                <a:ea typeface="微软雅黑" panose="020B0503020204020204" pitchFamily="34" charset="-122"/>
                <a:sym typeface="Arial" panose="020B0604020202020204" pitchFamily="34" charset="0"/>
              </a:rPr>
              <a:t>， </a:t>
            </a:r>
            <a:r>
              <a:rPr lang="en-US" altLang="zh-CN" dirty="0">
                <a:latin typeface="微软雅黑" panose="020B0503020204020204" pitchFamily="34" charset="-122"/>
                <a:ea typeface="微软雅黑" panose="020B0503020204020204" pitchFamily="34" charset="-122"/>
                <a:sym typeface="Arial" panose="020B0604020202020204" pitchFamily="34" charset="0"/>
              </a:rPr>
              <a:t>p=0.35 </a:t>
            </a:r>
            <a:r>
              <a:rPr lang="zh-CN" altLang="en-US" dirty="0">
                <a:latin typeface="微软雅黑" panose="020B0503020204020204" pitchFamily="34" charset="-122"/>
                <a:ea typeface="微软雅黑" panose="020B0503020204020204" pitchFamily="34" charset="-122"/>
                <a:sym typeface="Arial" panose="020B0604020202020204" pitchFamily="34" charset="0"/>
              </a:rPr>
              <a:t>）。</a:t>
            </a:r>
            <a:endParaRPr lang="zh-CN" altLang="en-US" baseline="30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文本框 27">
            <a:extLst>
              <a:ext uri="{FF2B5EF4-FFF2-40B4-BE49-F238E27FC236}">
                <a16:creationId xmlns:a16="http://schemas.microsoft.com/office/drawing/2014/main" id="{8074D0F0-10EB-4139-938B-285B45422EB2}"/>
              </a:ext>
            </a:extLst>
          </p:cNvPr>
          <p:cNvSpPr txBox="1"/>
          <p:nvPr/>
        </p:nvSpPr>
        <p:spPr>
          <a:xfrm>
            <a:off x="796329" y="5488129"/>
            <a:ext cx="9762898" cy="548489"/>
          </a:xfrm>
          <a:prstGeom prst="rect">
            <a:avLst/>
          </a:prstGeom>
          <a:noFill/>
          <a:ln>
            <a:solidFill>
              <a:schemeClr val="accent2">
                <a:lumMod val="60000"/>
                <a:lumOff val="40000"/>
              </a:schemeClr>
            </a:solidFill>
          </a:ln>
          <a:effectLst/>
        </p:spPr>
        <p:txBody>
          <a:bodyPr wrap="square" anchor="t" anchorCtr="0">
            <a:noAutofit/>
          </a:bodyPr>
          <a:lstStyle>
            <a:defPPr>
              <a:defRPr lang="en-US"/>
            </a:defPPr>
            <a:lvl1pPr marL="144000" indent="-144000" algn="just">
              <a:lnSpc>
                <a:spcPct val="100000"/>
              </a:lnSpc>
              <a:spcBef>
                <a:spcPts val="300"/>
              </a:spcBef>
              <a:buFont typeface="Arial" panose="020B0604020202020204" pitchFamily="34" charset="0"/>
              <a:buChar char="•"/>
              <a:defRPr sz="1400" kern="100">
                <a:effectLst/>
                <a:latin typeface="华文楷体" panose="02010600040101010101" pitchFamily="2" charset="-122"/>
                <a:ea typeface="华文楷体" panose="02010600040101010101" pitchFamily="2" charset="-122"/>
                <a:cs typeface="+mn-ea"/>
              </a:defRPr>
            </a:lvl1pPr>
          </a:lstStyle>
          <a:p>
            <a:pPr>
              <a:spcBef>
                <a:spcPts val="600"/>
              </a:spcBef>
            </a:pPr>
            <a:r>
              <a:rPr lang="zh-CN" altLang="en-US" b="1" dirty="0">
                <a:latin typeface="微软雅黑" panose="020B0503020204020204" pitchFamily="34" charset="-122"/>
                <a:ea typeface="微软雅黑" panose="020B0503020204020204" pitchFamily="34" charset="-122"/>
                <a:sym typeface="Arial" panose="020B0604020202020204" pitchFamily="34" charset="0"/>
              </a:rPr>
              <a:t>说明书</a:t>
            </a:r>
            <a:r>
              <a:rPr lang="en-US" altLang="zh-CN" baseline="30000" dirty="0">
                <a:latin typeface="微软雅黑" panose="020B0503020204020204" pitchFamily="34" charset="-122"/>
                <a:ea typeface="微软雅黑" panose="020B0503020204020204" pitchFamily="34" charset="-122"/>
                <a:sym typeface="Arial" panose="020B0604020202020204" pitchFamily="34" charset="0"/>
              </a:rPr>
              <a:t>1</a:t>
            </a:r>
            <a:r>
              <a:rPr lang="zh-CN" altLang="en-US" b="1" dirty="0">
                <a:latin typeface="微软雅黑" panose="020B0503020204020204" pitchFamily="34" charset="-122"/>
                <a:ea typeface="微软雅黑" panose="020B0503020204020204" pitchFamily="34" charset="-122"/>
                <a:sym typeface="Arial" panose="020B0604020202020204" pitchFamily="34" charset="0"/>
              </a:rPr>
              <a:t>显示托法替布在强直性脊柱炎</a:t>
            </a:r>
            <a:r>
              <a:rPr lang="en-US" altLang="zh-CN" b="1" dirty="0">
                <a:latin typeface="微软雅黑" panose="020B0503020204020204" pitchFamily="34" charset="-122"/>
                <a:ea typeface="微软雅黑" panose="020B0503020204020204" pitchFamily="34" charset="-122"/>
                <a:sym typeface="Arial" panose="020B0604020202020204" pitchFamily="34" charset="0"/>
              </a:rPr>
              <a:t>(AS)</a:t>
            </a:r>
            <a:r>
              <a:rPr lang="zh-CN" altLang="en-US" b="1" dirty="0">
                <a:latin typeface="微软雅黑" panose="020B0503020204020204" pitchFamily="34" charset="-122"/>
                <a:ea typeface="微软雅黑" panose="020B0503020204020204" pitchFamily="34" charset="-122"/>
                <a:sym typeface="Arial" panose="020B0604020202020204" pitchFamily="34" charset="0"/>
              </a:rPr>
              <a:t>患者的安全性与类风湿关节炎</a:t>
            </a:r>
            <a:r>
              <a:rPr lang="en-US" altLang="zh-CN" b="1" dirty="0">
                <a:latin typeface="微软雅黑" panose="020B0503020204020204" pitchFamily="34" charset="-122"/>
                <a:ea typeface="微软雅黑" panose="020B0503020204020204" pitchFamily="34" charset="-122"/>
                <a:sym typeface="Arial" panose="020B0604020202020204" pitchFamily="34" charset="0"/>
              </a:rPr>
              <a:t>(RA)</a:t>
            </a:r>
            <a:r>
              <a:rPr lang="zh-CN" altLang="en-US" b="1" dirty="0">
                <a:latin typeface="微软雅黑" panose="020B0503020204020204" pitchFamily="34" charset="-122"/>
                <a:ea typeface="微软雅黑" panose="020B0503020204020204" pitchFamily="34" charset="-122"/>
                <a:sym typeface="Arial" panose="020B0604020202020204" pitchFamily="34" charset="0"/>
              </a:rPr>
              <a:t>一致</a:t>
            </a:r>
            <a:r>
              <a:rPr lang="zh-CN" altLang="en-US" dirty="0">
                <a:latin typeface="微软雅黑" panose="020B0503020204020204" pitchFamily="34" charset="-122"/>
                <a:ea typeface="微软雅黑" panose="020B0503020204020204" pitchFamily="34" charset="-122"/>
                <a:sym typeface="Arial" panose="020B0604020202020204" pitchFamily="34" charset="0"/>
              </a:rPr>
              <a:t>。</a:t>
            </a:r>
            <a:r>
              <a:rPr lang="en-US" altLang="zh-CN" dirty="0">
                <a:latin typeface="微软雅黑" panose="020B0503020204020204" pitchFamily="34" charset="-122"/>
                <a:ea typeface="微软雅黑" panose="020B0503020204020204" pitchFamily="34" charset="-122"/>
                <a:sym typeface="Arial" panose="020B0604020202020204" pitchFamily="34" charset="0"/>
              </a:rPr>
              <a:t>RA</a:t>
            </a:r>
            <a:r>
              <a:rPr lang="zh-CN" altLang="en-US" dirty="0">
                <a:latin typeface="微软雅黑" panose="020B0503020204020204" pitchFamily="34" charset="-122"/>
                <a:ea typeface="微软雅黑" panose="020B0503020204020204" pitchFamily="34" charset="-122"/>
                <a:sym typeface="Arial" panose="020B0604020202020204" pitchFamily="34" charset="0"/>
              </a:rPr>
              <a:t>患者中最常见的不良反应为感染，其中上呼吸道感染、鼻咽炎、泌尿系统感染发生率较高（分别为</a:t>
            </a:r>
            <a:r>
              <a:rPr lang="en-US" altLang="zh-CN" dirty="0">
                <a:latin typeface="微软雅黑" panose="020B0503020204020204" pitchFamily="34" charset="-122"/>
                <a:ea typeface="微软雅黑" panose="020B0503020204020204" pitchFamily="34" charset="-122"/>
                <a:sym typeface="Arial" panose="020B0604020202020204" pitchFamily="34" charset="0"/>
              </a:rPr>
              <a:t>4%</a:t>
            </a:r>
            <a:r>
              <a:rPr lang="zh-CN" altLang="en-US" dirty="0">
                <a:latin typeface="微软雅黑" panose="020B0503020204020204" pitchFamily="34" charset="-122"/>
                <a:ea typeface="微软雅黑" panose="020B0503020204020204" pitchFamily="34" charset="-122"/>
                <a:sym typeface="Arial" panose="020B0604020202020204" pitchFamily="34" charset="0"/>
              </a:rPr>
              <a:t>，</a:t>
            </a:r>
            <a:r>
              <a:rPr lang="en-US" altLang="zh-CN" dirty="0">
                <a:latin typeface="微软雅黑" panose="020B0503020204020204" pitchFamily="34" charset="-122"/>
                <a:ea typeface="微软雅黑" panose="020B0503020204020204" pitchFamily="34" charset="-122"/>
                <a:sym typeface="Arial" panose="020B0604020202020204" pitchFamily="34" charset="0"/>
              </a:rPr>
              <a:t>3%</a:t>
            </a:r>
            <a:r>
              <a:rPr lang="zh-CN" altLang="en-US" dirty="0">
                <a:latin typeface="微软雅黑" panose="020B0503020204020204" pitchFamily="34" charset="-122"/>
                <a:ea typeface="微软雅黑" panose="020B0503020204020204" pitchFamily="34" charset="-122"/>
                <a:sym typeface="Arial" panose="020B0604020202020204" pitchFamily="34" charset="0"/>
              </a:rPr>
              <a:t>和</a:t>
            </a:r>
            <a:r>
              <a:rPr lang="en-US" altLang="zh-CN" dirty="0">
                <a:latin typeface="微软雅黑" panose="020B0503020204020204" pitchFamily="34" charset="-122"/>
                <a:ea typeface="微软雅黑" panose="020B0503020204020204" pitchFamily="34" charset="-122"/>
                <a:sym typeface="Arial" panose="020B0604020202020204" pitchFamily="34" charset="0"/>
              </a:rPr>
              <a:t>2%</a:t>
            </a:r>
            <a:r>
              <a:rPr lang="zh-CN" altLang="en-US" dirty="0">
                <a:latin typeface="微软雅黑" panose="020B0503020204020204" pitchFamily="34" charset="-122"/>
                <a:ea typeface="微软雅黑" panose="020B0503020204020204" pitchFamily="34" charset="-122"/>
                <a:sym typeface="Arial" panose="020B0604020202020204" pitchFamily="34" charset="0"/>
              </a:rPr>
              <a:t>的患者）。</a:t>
            </a:r>
            <a:endParaRPr lang="en-US" altLang="zh-CN"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矩形: 圆角 26">
            <a:extLst>
              <a:ext uri="{FF2B5EF4-FFF2-40B4-BE49-F238E27FC236}">
                <a16:creationId xmlns:a16="http://schemas.microsoft.com/office/drawing/2014/main" id="{D9BB835C-FA21-419F-B329-56709E43B545}"/>
              </a:ext>
            </a:extLst>
          </p:cNvPr>
          <p:cNvSpPr/>
          <p:nvPr/>
        </p:nvSpPr>
        <p:spPr>
          <a:xfrm>
            <a:off x="796328" y="4933780"/>
            <a:ext cx="9762898" cy="540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2000" b="1" dirty="0">
                <a:solidFill>
                  <a:schemeClr val="tx1"/>
                </a:solidFill>
                <a:latin typeface="微软雅黑" panose="020B0503020204020204" pitchFamily="34" charset="-122"/>
                <a:ea typeface="微软雅黑" panose="020B0503020204020204" pitchFamily="34" charset="-122"/>
                <a:cs typeface="+mn-ea"/>
              </a:rPr>
              <a:t>说明书显示，在新增适应症（强直性脊柱炎）患者中未发现新的安全风险</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endParaRPr>
          </a:p>
        </p:txBody>
      </p:sp>
      <p:sp>
        <p:nvSpPr>
          <p:cNvPr id="37" name="文本框 36">
            <a:extLst>
              <a:ext uri="{FF2B5EF4-FFF2-40B4-BE49-F238E27FC236}">
                <a16:creationId xmlns:a16="http://schemas.microsoft.com/office/drawing/2014/main" id="{2ED9D344-BE3D-4E7F-A3B3-6DEB37439183}"/>
              </a:ext>
            </a:extLst>
          </p:cNvPr>
          <p:cNvSpPr txBox="1"/>
          <p:nvPr/>
        </p:nvSpPr>
        <p:spPr>
          <a:xfrm>
            <a:off x="796328" y="3519692"/>
            <a:ext cx="9674457" cy="1050436"/>
          </a:xfrm>
          <a:prstGeom prst="rect">
            <a:avLst/>
          </a:prstGeom>
          <a:noFill/>
          <a:ln>
            <a:solidFill>
              <a:schemeClr val="accent2">
                <a:lumMod val="60000"/>
                <a:lumOff val="40000"/>
              </a:schemeClr>
            </a:solidFill>
          </a:ln>
          <a:effectLst/>
        </p:spPr>
        <p:txBody>
          <a:bodyPr wrap="square" anchor="t" anchorCtr="0">
            <a:noAutofit/>
          </a:bodyPr>
          <a:lstStyle>
            <a:defPPr>
              <a:defRPr lang="en-US"/>
            </a:defPPr>
            <a:lvl1pPr marL="144000" indent="-144000" algn="just">
              <a:lnSpc>
                <a:spcPct val="100000"/>
              </a:lnSpc>
              <a:spcBef>
                <a:spcPts val="300"/>
              </a:spcBef>
              <a:buFont typeface="Arial" panose="020B0604020202020204" pitchFamily="34" charset="0"/>
              <a:buChar char="•"/>
              <a:defRPr sz="1400" kern="100">
                <a:effectLst/>
                <a:latin typeface="华文楷体" panose="02010600040101010101" pitchFamily="2" charset="-122"/>
                <a:ea typeface="华文楷体" panose="02010600040101010101" pitchFamily="2" charset="-122"/>
                <a:cs typeface="+mn-ea"/>
              </a:defRPr>
            </a:lvl1pPr>
          </a:lstStyle>
          <a:p>
            <a:pPr marL="342900" indent="-342900">
              <a:spcBef>
                <a:spcPts val="600"/>
              </a:spcBef>
              <a:buFont typeface="+mj-ea"/>
              <a:buAutoNum type="circleNumDbPlain"/>
            </a:pPr>
            <a:r>
              <a:rPr lang="zh-CN" altLang="en-US" b="1" dirty="0">
                <a:latin typeface="微软雅黑" panose="020B0503020204020204" pitchFamily="34" charset="-122"/>
                <a:ea typeface="微软雅黑" panose="020B0503020204020204" pitchFamily="34" charset="-122"/>
                <a:sym typeface="Arial" panose="020B0604020202020204" pitchFamily="34" charset="0"/>
              </a:rPr>
              <a:t>长期安全性可控：</a:t>
            </a:r>
            <a:r>
              <a:rPr lang="zh-CN" altLang="en-US" dirty="0">
                <a:latin typeface="微软雅黑" panose="020B0503020204020204" pitchFamily="34" charset="-122"/>
                <a:ea typeface="微软雅黑" panose="020B0503020204020204" pitchFamily="34" charset="-122"/>
                <a:sym typeface="Arial" panose="020B0604020202020204" pitchFamily="34" charset="0"/>
              </a:rPr>
              <a:t>托法替布是具有大量安全性数据的</a:t>
            </a:r>
            <a:r>
              <a:rPr lang="en-US" altLang="zh-CN" dirty="0">
                <a:latin typeface="微软雅黑" panose="020B0503020204020204" pitchFamily="34" charset="-122"/>
                <a:ea typeface="微软雅黑" panose="020B0503020204020204" pitchFamily="34" charset="-122"/>
                <a:sym typeface="Arial" panose="020B0604020202020204" pitchFamily="34" charset="0"/>
              </a:rPr>
              <a:t>JAK</a:t>
            </a:r>
            <a:r>
              <a:rPr lang="zh-CN" altLang="en-US" dirty="0">
                <a:latin typeface="微软雅黑" panose="020B0503020204020204" pitchFamily="34" charset="-122"/>
                <a:ea typeface="微软雅黑" panose="020B0503020204020204" pitchFamily="34" charset="-122"/>
                <a:sym typeface="Arial" panose="020B0604020202020204" pitchFamily="34" charset="0"/>
              </a:rPr>
              <a:t>抑制剂。有一项</a:t>
            </a:r>
            <a:r>
              <a:rPr lang="en-US" altLang="zh-CN" dirty="0">
                <a:latin typeface="微软雅黑" panose="020B0503020204020204" pitchFamily="34" charset="-122"/>
                <a:ea typeface="微软雅黑" panose="020B0503020204020204" pitchFamily="34" charset="-122"/>
                <a:sym typeface="Arial" panose="020B0604020202020204" pitchFamily="34" charset="0"/>
              </a:rPr>
              <a:t>9.5</a:t>
            </a:r>
            <a:r>
              <a:rPr lang="zh-CN" altLang="en-US" dirty="0">
                <a:latin typeface="微软雅黑" panose="020B0503020204020204" pitchFamily="34" charset="-122"/>
                <a:ea typeface="微软雅黑" panose="020B0503020204020204" pitchFamily="34" charset="-122"/>
                <a:sym typeface="Arial" panose="020B0604020202020204" pitchFamily="34" charset="0"/>
              </a:rPr>
              <a:t>年的长期随访数据显示，托法替布的安全性长期可靠，不良事件未随时间增加而增加</a:t>
            </a:r>
            <a:r>
              <a:rPr lang="en-US" altLang="zh-CN" baseline="30000" dirty="0">
                <a:latin typeface="微软雅黑" panose="020B0503020204020204" pitchFamily="34" charset="-122"/>
                <a:ea typeface="微软雅黑" panose="020B0503020204020204" pitchFamily="34" charset="-122"/>
                <a:sym typeface="Arial" panose="020B0604020202020204" pitchFamily="34" charset="0"/>
              </a:rPr>
              <a:t>4</a:t>
            </a:r>
            <a:r>
              <a:rPr lang="zh-CN" altLang="en-US" dirty="0">
                <a:latin typeface="微软雅黑" panose="020B0503020204020204" pitchFamily="34" charset="-122"/>
                <a:ea typeface="微软雅黑" panose="020B0503020204020204" pitchFamily="34" charset="-122"/>
                <a:sym typeface="Arial" panose="020B0604020202020204" pitchFamily="34" charset="0"/>
              </a:rPr>
              <a:t>。</a:t>
            </a:r>
          </a:p>
          <a:p>
            <a:pPr marL="342900" indent="-342900">
              <a:spcBef>
                <a:spcPts val="600"/>
              </a:spcBef>
              <a:buFont typeface="+mj-ea"/>
              <a:buAutoNum type="circleNumDbPlain"/>
            </a:pPr>
            <a:r>
              <a:rPr lang="zh-CN" altLang="en-US" b="1" dirty="0">
                <a:latin typeface="微软雅黑" panose="020B0503020204020204" pitchFamily="34" charset="-122"/>
                <a:ea typeface="微软雅黑" panose="020B0503020204020204" pitchFamily="34" charset="-122"/>
                <a:sym typeface="Arial" panose="020B0604020202020204" pitchFamily="34" charset="0"/>
              </a:rPr>
              <a:t>真实世界用药经验丰富：</a:t>
            </a:r>
            <a:r>
              <a:rPr lang="zh-CN" altLang="en-US" dirty="0">
                <a:latin typeface="微软雅黑" panose="020B0503020204020204" pitchFamily="34" charset="-122"/>
                <a:ea typeface="微软雅黑" panose="020B0503020204020204" pitchFamily="34" charset="-122"/>
                <a:sym typeface="Arial" panose="020B0604020202020204" pitchFamily="34" charset="0"/>
              </a:rPr>
              <a:t>全球累计</a:t>
            </a:r>
            <a:r>
              <a:rPr lang="en-US" altLang="zh-CN" dirty="0">
                <a:latin typeface="微软雅黑" panose="020B0503020204020204" pitchFamily="34" charset="-122"/>
                <a:ea typeface="微软雅黑" panose="020B0503020204020204" pitchFamily="34" charset="-122"/>
                <a:sym typeface="Arial" panose="020B0604020202020204" pitchFamily="34" charset="0"/>
              </a:rPr>
              <a:t>&gt;362,000</a:t>
            </a:r>
            <a:r>
              <a:rPr lang="zh-CN" altLang="en-US" dirty="0">
                <a:latin typeface="微软雅黑" panose="020B0503020204020204" pitchFamily="34" charset="-122"/>
                <a:ea typeface="微软雅黑" panose="020B0503020204020204" pitchFamily="34" charset="-122"/>
                <a:sym typeface="Arial" panose="020B0604020202020204" pitchFamily="34" charset="0"/>
              </a:rPr>
              <a:t>名患者实际使用经验显示，与临床试验项目的结果一致，特别受关注的不良事件</a:t>
            </a:r>
            <a:r>
              <a:rPr lang="en-US" altLang="zh-CN" dirty="0">
                <a:latin typeface="微软雅黑" panose="020B0503020204020204" pitchFamily="34" charset="-122"/>
                <a:ea typeface="微软雅黑" panose="020B0503020204020204" pitchFamily="34" charset="-122"/>
                <a:sym typeface="Arial" panose="020B0604020202020204" pitchFamily="34" charset="0"/>
              </a:rPr>
              <a:t>(AEs)</a:t>
            </a:r>
            <a:r>
              <a:rPr lang="zh-CN" altLang="en-US" dirty="0">
                <a:latin typeface="微软雅黑" panose="020B0503020204020204" pitchFamily="34" charset="-122"/>
                <a:ea typeface="微软雅黑" panose="020B0503020204020204" pitchFamily="34" charset="-122"/>
                <a:sym typeface="Arial" panose="020B0604020202020204" pitchFamily="34" charset="0"/>
              </a:rPr>
              <a:t>发生率一直保持稳定</a:t>
            </a:r>
            <a:r>
              <a:rPr lang="en-US" altLang="zh-CN" baseline="30000" dirty="0">
                <a:latin typeface="微软雅黑" panose="020B0503020204020204" pitchFamily="34" charset="-122"/>
                <a:ea typeface="微软雅黑" panose="020B0503020204020204" pitchFamily="34" charset="-122"/>
                <a:sym typeface="Arial" panose="020B0604020202020204" pitchFamily="34" charset="0"/>
              </a:rPr>
              <a:t>4</a:t>
            </a:r>
            <a:r>
              <a:rPr lang="zh-CN" altLang="en-US" dirty="0">
                <a:latin typeface="微软雅黑" panose="020B0503020204020204" pitchFamily="34" charset="-122"/>
                <a:ea typeface="微软雅黑" panose="020B0503020204020204" pitchFamily="34" charset="-122"/>
                <a:sym typeface="Arial" panose="020B0604020202020204" pitchFamily="34" charset="0"/>
              </a:rPr>
              <a:t>。</a:t>
            </a:r>
          </a:p>
        </p:txBody>
      </p:sp>
      <p:sp>
        <p:nvSpPr>
          <p:cNvPr id="38" name="矩形: 圆角 37">
            <a:extLst>
              <a:ext uri="{FF2B5EF4-FFF2-40B4-BE49-F238E27FC236}">
                <a16:creationId xmlns:a16="http://schemas.microsoft.com/office/drawing/2014/main" id="{AC09D292-054E-45C9-885F-6F89D58BA8AA}"/>
              </a:ext>
            </a:extLst>
          </p:cNvPr>
          <p:cNvSpPr/>
          <p:nvPr/>
        </p:nvSpPr>
        <p:spPr>
          <a:xfrm>
            <a:off x="796328" y="2974759"/>
            <a:ext cx="9699921" cy="540000"/>
          </a:xfrm>
          <a:prstGeom prst="roundRect">
            <a:avLst>
              <a:gd name="adj" fmla="val 140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2000" b="1" dirty="0">
                <a:solidFill>
                  <a:schemeClr val="tx1"/>
                </a:solidFill>
                <a:latin typeface="微软雅黑" panose="020B0503020204020204" pitchFamily="34" charset="-122"/>
                <a:ea typeface="微软雅黑" panose="020B0503020204020204" pitchFamily="34" charset="-122"/>
                <a:cs typeface="+mn-ea"/>
              </a:rPr>
              <a:t>有长达</a:t>
            </a:r>
            <a:r>
              <a:rPr lang="en-US" altLang="zh-CN" sz="2000" b="1" dirty="0">
                <a:solidFill>
                  <a:schemeClr val="tx1"/>
                </a:solidFill>
                <a:latin typeface="微软雅黑" panose="020B0503020204020204" pitchFamily="34" charset="-122"/>
                <a:ea typeface="微软雅黑" panose="020B0503020204020204" pitchFamily="34" charset="-122"/>
                <a:cs typeface="+mn-ea"/>
              </a:rPr>
              <a:t>9.5</a:t>
            </a:r>
            <a:r>
              <a:rPr lang="zh-CN" altLang="en-US" sz="2000" b="1" dirty="0">
                <a:solidFill>
                  <a:schemeClr val="tx1"/>
                </a:solidFill>
                <a:latin typeface="微软雅黑" panose="020B0503020204020204" pitchFamily="34" charset="-122"/>
                <a:ea typeface="微软雅黑" panose="020B0503020204020204" pitchFamily="34" charset="-122"/>
                <a:cs typeface="+mn-ea"/>
              </a:rPr>
              <a:t>年的</a:t>
            </a:r>
            <a:r>
              <a:rPr lang="en-US" altLang="zh-CN" sz="2000" b="1" dirty="0">
                <a:solidFill>
                  <a:schemeClr val="tx1"/>
                </a:solidFill>
                <a:latin typeface="微软雅黑" panose="020B0503020204020204" pitchFamily="34" charset="-122"/>
                <a:ea typeface="微软雅黑" panose="020B0503020204020204" pitchFamily="34" charset="-122"/>
                <a:cs typeface="+mn-ea"/>
              </a:rPr>
              <a:t>RCT</a:t>
            </a:r>
            <a:r>
              <a:rPr lang="zh-CN" altLang="en-US" sz="2000" b="1" dirty="0">
                <a:solidFill>
                  <a:schemeClr val="tx1"/>
                </a:solidFill>
                <a:latin typeface="微软雅黑" panose="020B0503020204020204" pitchFamily="34" charset="-122"/>
                <a:ea typeface="微软雅黑" panose="020B0503020204020204" pitchFamily="34" charset="-122"/>
                <a:cs typeface="+mn-ea"/>
              </a:rPr>
              <a:t>和真实世界数据验证安全可控</a:t>
            </a:r>
          </a:p>
        </p:txBody>
      </p:sp>
    </p:spTree>
    <p:extLst>
      <p:ext uri="{BB962C8B-B14F-4D97-AF65-F5344CB8AC3E}">
        <p14:creationId xmlns:p14="http://schemas.microsoft.com/office/powerpoint/2010/main" val="3064227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rPr>
              <a:t>5. </a:t>
            </a:r>
            <a:r>
              <a:rPr lang="zh-CN" altLang="en-US" sz="3200" b="1" dirty="0">
                <a:solidFill>
                  <a:srgbClr val="0047BB"/>
                </a:solidFill>
                <a:latin typeface="微软雅黑" panose="020B0503020204020204" pitchFamily="34" charset="-122"/>
                <a:ea typeface="微软雅黑" panose="020B0503020204020204" pitchFamily="34" charset="-122"/>
              </a:rPr>
              <a:t>枸橼酸托法替布片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创新性</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等线" panose="02010600030101010101" pitchFamily="2" charset="-122"/>
              <a:ea typeface="等线" panose="02010600030101010101" pitchFamily="2"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rPr>
              <a:t>创新性</a:t>
            </a:r>
          </a:p>
        </p:txBody>
      </p:sp>
      <p:sp>
        <p:nvSpPr>
          <p:cNvPr id="13" name="圆角矩形 36">
            <a:extLst>
              <a:ext uri="{FF2B5EF4-FFF2-40B4-BE49-F238E27FC236}">
                <a16:creationId xmlns:a16="http://schemas.microsoft.com/office/drawing/2014/main" id="{2A92A069-7521-49DC-A37B-004F9D78EC29}"/>
              </a:ext>
            </a:extLst>
          </p:cNvPr>
          <p:cNvSpPr/>
          <p:nvPr/>
        </p:nvSpPr>
        <p:spPr bwMode="gray">
          <a:xfrm>
            <a:off x="1624336" y="4272423"/>
            <a:ext cx="3513114" cy="1335862"/>
          </a:xfrm>
          <a:prstGeom prst="roundRect">
            <a:avLst>
              <a:gd name="adj" fmla="val 0"/>
            </a:avLst>
          </a:prstGeom>
          <a:solidFill>
            <a:schemeClr val="accent2">
              <a:lumMod val="20000"/>
              <a:lumOff val="80000"/>
            </a:schemeClr>
          </a:solidFill>
          <a:ln w="15875" cap="flat" cmpd="sng" algn="ctr">
            <a:solidFill>
              <a:sysClr val="window" lastClr="FFFF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auto" latinLnBrk="0" hangingPunct="1">
              <a:lnSpc>
                <a:spcPct val="120000"/>
              </a:lnSpc>
              <a:spcBef>
                <a:spcPts val="300"/>
              </a:spcBef>
              <a:spcAft>
                <a:spcPts val="0"/>
              </a:spcAft>
              <a:buClrTx/>
              <a:buSzTx/>
              <a:buFontTx/>
              <a:buNone/>
              <a:tabLst/>
              <a:defRPr/>
            </a:pPr>
            <a:r>
              <a:rPr kumimoji="0" lang="zh-CN" altLang="en-US"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中国目前唯一一个强直性脊柱炎</a:t>
            </a:r>
            <a:r>
              <a:rPr kumimoji="0" lang="zh-CN" altLang="en-US" sz="20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口服</a:t>
            </a:r>
            <a:r>
              <a:rPr kumimoji="0" lang="zh-CN" altLang="en-US"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强化治疗药物，</a:t>
            </a:r>
            <a:r>
              <a:rPr kumimoji="0" lang="zh-CN" altLang="en-US" sz="20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半衰期短</a:t>
            </a:r>
            <a:r>
              <a:rPr kumimoji="0" lang="zh-CN" altLang="en-US"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en-US" altLang="zh-CN"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3</a:t>
            </a:r>
            <a:r>
              <a:rPr kumimoji="0" lang="zh-CN" altLang="en-US"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小时）</a:t>
            </a:r>
            <a:endParaRPr kumimoji="0" lang="en-US" altLang="zh-CN"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圆角矩形 37">
            <a:extLst>
              <a:ext uri="{FF2B5EF4-FFF2-40B4-BE49-F238E27FC236}">
                <a16:creationId xmlns:a16="http://schemas.microsoft.com/office/drawing/2014/main" id="{AEC782B4-8DF5-4360-9E68-1575503B9CB8}"/>
              </a:ext>
            </a:extLst>
          </p:cNvPr>
          <p:cNvSpPr/>
          <p:nvPr/>
        </p:nvSpPr>
        <p:spPr bwMode="gray">
          <a:xfrm>
            <a:off x="1624337" y="1579307"/>
            <a:ext cx="3525179" cy="1849687"/>
          </a:xfrm>
          <a:prstGeom prst="roundRect">
            <a:avLst>
              <a:gd name="adj" fmla="val 0"/>
            </a:avLst>
          </a:prstGeom>
          <a:solidFill>
            <a:schemeClr val="accent2">
              <a:lumMod val="20000"/>
              <a:lumOff val="80000"/>
            </a:schemeClr>
          </a:solidFill>
          <a:ln w="15875" cap="flat" cmpd="sng" algn="ctr">
            <a:solidFill>
              <a:sysClr val="window" lastClr="FFFF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auto" latinLnBrk="0" hangingPunct="1">
              <a:lnSpc>
                <a:spcPct val="120000"/>
              </a:lnSpc>
              <a:spcBef>
                <a:spcPts val="300"/>
              </a:spcBef>
              <a:spcAft>
                <a:spcPts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全球</a:t>
            </a:r>
            <a:r>
              <a:rPr kumimoji="0" lang="zh-CN" altLang="en-US"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首个针对</a:t>
            </a:r>
            <a:r>
              <a:rPr kumimoji="0" lang="en-US" altLang="zh-CN"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AS</a:t>
            </a:r>
            <a:r>
              <a:rPr kumimoji="0" lang="zh-CN" altLang="en-US" sz="2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小分子靶向药物，</a:t>
            </a:r>
            <a:r>
              <a:rPr kumimoji="0" lang="zh-CN" altLang="en-US" sz="2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阻断</a:t>
            </a:r>
            <a:r>
              <a:rPr kumimoji="0" lang="en-US" altLang="zh-CN" sz="2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JAK-STAT</a:t>
            </a:r>
            <a:r>
              <a:rPr kumimoji="0" lang="zh-CN" altLang="en-US" sz="2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通路，</a:t>
            </a:r>
            <a:r>
              <a:rPr kumimoji="0" lang="zh-CN" altLang="en-US" sz="2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直接或间接抑制多种细胞因子，间接抑制</a:t>
            </a:r>
            <a:r>
              <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TNF-a </a:t>
            </a: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细胞因子</a:t>
            </a:r>
            <a:endPar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675E851D-0219-49D2-AF71-29F4FE049A55}"/>
              </a:ext>
            </a:extLst>
          </p:cNvPr>
          <p:cNvSpPr txBox="1"/>
          <p:nvPr/>
        </p:nvSpPr>
        <p:spPr>
          <a:xfrm>
            <a:off x="5721432" y="1127519"/>
            <a:ext cx="5677785" cy="978793"/>
          </a:xfrm>
          <a:prstGeom prst="rect">
            <a:avLst/>
          </a:prstGeom>
          <a:solidFill>
            <a:schemeClr val="bg1"/>
          </a:solidFill>
          <a:ln w="25400">
            <a:solidFill>
              <a:schemeClr val="accent2"/>
            </a:solidFill>
          </a:ln>
        </p:spPr>
        <p:txBody>
          <a:bodyPr wrap="square" rtlCol="0" anchor="ctr" anchorCtr="0">
            <a:noAutofit/>
          </a:bodyPr>
          <a:lstStyle/>
          <a:p>
            <a:pPr marL="0" marR="0" lvl="0" indent="0" algn="l" defTabSz="914400" rtl="0" eaLnBrk="1" fontAlgn="auto" latinLnBrk="0" hangingPunct="1">
              <a:spcBef>
                <a:spcPts val="600"/>
              </a:spcBef>
              <a:spcAft>
                <a:spcPts val="0"/>
              </a:spcAft>
              <a:buClrTx/>
              <a:buSzTx/>
              <a:buFontTx/>
              <a:buNone/>
              <a:tabLst/>
              <a:defRPr/>
            </a:pPr>
            <a:r>
              <a:rPr kumimoji="1" lang="zh-CN" altLang="en-US" sz="18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安全性好：</a:t>
            </a: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rPr>
              <a:t>乙肝激活风险及结核感染风险低</a:t>
            </a:r>
            <a:r>
              <a:rPr lang="zh-CN" altLang="en-US" b="1" kern="0" dirty="0">
                <a:latin typeface="微软雅黑" panose="020B0503020204020204" pitchFamily="34" charset="-122"/>
                <a:ea typeface="微软雅黑" panose="020B0503020204020204" pitchFamily="34" charset="-122"/>
                <a:cs typeface="+mn-ea"/>
              </a:rPr>
              <a:t>。</a:t>
            </a:r>
            <a:endParaRPr kumimoji="1"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66E166B2-34A5-4947-9286-017D3E78E5AE}"/>
              </a:ext>
            </a:extLst>
          </p:cNvPr>
          <p:cNvSpPr txBox="1"/>
          <p:nvPr/>
        </p:nvSpPr>
        <p:spPr>
          <a:xfrm>
            <a:off x="5721431" y="2628912"/>
            <a:ext cx="5677786" cy="1354217"/>
          </a:xfrm>
          <a:prstGeom prst="rect">
            <a:avLst/>
          </a:prstGeom>
          <a:solidFill>
            <a:schemeClr val="bg1"/>
          </a:solidFill>
          <a:ln w="25400">
            <a:solidFill>
              <a:schemeClr val="accent2"/>
            </a:solidFill>
          </a:ln>
        </p:spPr>
        <p:txBody>
          <a:bodyPr wrap="square" rtlCol="0">
            <a:spAutoFit/>
          </a:bodyPr>
          <a:lstStyle/>
          <a:p>
            <a:pPr marL="0" marR="0" lvl="0" indent="0" algn="l" defTabSz="914400" rtl="0" eaLnBrk="1" fontAlgn="auto" latinLnBrk="0" hangingPunct="1">
              <a:spcBef>
                <a:spcPts val="600"/>
              </a:spcBef>
              <a:spcAft>
                <a:spcPts val="0"/>
              </a:spcAft>
              <a:buClrTx/>
              <a:buSzTx/>
              <a:buFontTx/>
              <a:buNone/>
              <a:tabLst/>
              <a:defRPr/>
            </a:pPr>
            <a:r>
              <a:rPr kumimoji="1" lang="zh-CN" altLang="en-US" sz="18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疗效好：</a:t>
            </a:r>
            <a:endParaRPr kumimoji="1" lang="en-US" altLang="zh-CN" sz="18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spcBef>
                <a:spcPts val="600"/>
              </a:spcBef>
              <a:spcAft>
                <a:spcPts val="0"/>
              </a:spcAft>
              <a:buClrTx/>
              <a:buSzTx/>
              <a:buFont typeface="Arial" panose="020B0604020202020204" pitchFamily="34" charset="0"/>
              <a:buChar char="•"/>
              <a:tabLst/>
              <a:defRPr/>
            </a:pPr>
            <a:r>
              <a:rPr kumimoji="1" lang="zh-CN" altLang="en-US"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作用</a:t>
            </a:r>
            <a:r>
              <a:rPr kumimoji="0" lang="en-US" altLang="zh-CN"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JAK-STAT</a:t>
            </a:r>
            <a:r>
              <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通路</a:t>
            </a:r>
            <a:r>
              <a:rPr kumimoji="1"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，可用于</a:t>
            </a:r>
            <a:r>
              <a:rPr kumimoji="1" lang="en-US" altLang="zh-CN"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TNF</a:t>
            </a:r>
            <a:r>
              <a:rPr kumimoji="1"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抑制剂效果不佳或不</a:t>
            </a:r>
            <a:r>
              <a:rPr kumimoji="1" lang="zh-CN" altLang="en-US" sz="1800" b="1" i="0" u="none" kern="0" cap="none" spc="0" normalizeH="0" baseline="0" noProof="0" dirty="0">
                <a:ln>
                  <a:noFill/>
                </a:ln>
                <a:effectLst/>
                <a:uLnTx/>
                <a:uFillTx/>
                <a:latin typeface="微软雅黑" panose="020B0503020204020204" pitchFamily="34" charset="-122"/>
                <a:ea typeface="微软雅黑" panose="020B0503020204020204" pitchFamily="34" charset="-122"/>
              </a:rPr>
              <a:t>耐受</a:t>
            </a:r>
            <a:r>
              <a:rPr kumimoji="1"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的</a:t>
            </a:r>
            <a:r>
              <a:rPr kumimoji="1" lang="zh-CN" altLang="en-US"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患者</a:t>
            </a:r>
            <a:r>
              <a:rPr kumimoji="1" lang="zh-CN" alt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endParaRPr kumimoji="1" lang="en-US" altLang="zh-CN" kern="0" dirty="0">
              <a:solidFill>
                <a:srgbClr val="000000"/>
              </a:solidFill>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spcBef>
                <a:spcPts val="600"/>
              </a:spcBef>
              <a:spcAft>
                <a:spcPts val="0"/>
              </a:spcAft>
              <a:buClrTx/>
              <a:buSzTx/>
              <a:buFont typeface="Arial" panose="020B0604020202020204" pitchFamily="34" charset="0"/>
              <a:buChar char="•"/>
              <a:tabLst/>
              <a:defRPr/>
            </a:pPr>
            <a:r>
              <a:rPr kumimoji="1" lang="zh-CN" alt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小分子靶向药物，</a:t>
            </a:r>
            <a:r>
              <a:rPr kumimoji="1" lang="zh-CN" altLang="en-US"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不产生抗药物抗体</a:t>
            </a:r>
            <a:r>
              <a:rPr kumimoji="1" lang="zh-CN" alt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，起效迅速。</a:t>
            </a:r>
            <a:endParaRPr kumimoji="1" lang="zh-CN" altLang="en-US"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FD20B5E9-AB4D-4F92-8790-91362AC508C7}"/>
              </a:ext>
            </a:extLst>
          </p:cNvPr>
          <p:cNvSpPr txBox="1"/>
          <p:nvPr/>
        </p:nvSpPr>
        <p:spPr>
          <a:xfrm>
            <a:off x="5700108" y="4305993"/>
            <a:ext cx="5699109" cy="1296637"/>
          </a:xfrm>
          <a:prstGeom prst="rect">
            <a:avLst/>
          </a:prstGeom>
          <a:solidFill>
            <a:schemeClr val="bg1"/>
          </a:solidFill>
          <a:ln w="25400">
            <a:solidFill>
              <a:schemeClr val="accent2"/>
            </a:solidFill>
          </a:ln>
        </p:spPr>
        <p:txBody>
          <a:bodyPr wrap="square" rtlCol="0" anchor="ctr" anchorCtr="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zh-CN" altLang="en-US" sz="18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依从性好：</a:t>
            </a:r>
            <a:endParaRPr kumimoji="1" lang="en-US" altLang="zh-CN" sz="18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zh-CN" altLang="en-US"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口服给药</a:t>
            </a:r>
            <a:r>
              <a:rPr kumimoji="1" lang="zh-CN" alt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，提高患者便利。</a:t>
            </a:r>
            <a:endParaRPr kumimoji="1" lang="en-US" altLang="zh-CN"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zh-CN" alt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半衰期远低于生物制剂，</a:t>
            </a:r>
            <a:r>
              <a:rPr kumimoji="0" lang="zh-CN" altLang="en-US"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方便临床调整治疗方案。</a:t>
            </a:r>
            <a:endParaRPr kumimoji="1" lang="zh-CN" altLang="en-US"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22" name="图形 21" descr="目标 纯色填充">
            <a:extLst>
              <a:ext uri="{FF2B5EF4-FFF2-40B4-BE49-F238E27FC236}">
                <a16:creationId xmlns:a16="http://schemas.microsoft.com/office/drawing/2014/main" id="{F097B813-59E8-4759-A8F5-43AF9999C3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366" y="2083412"/>
            <a:ext cx="1070524" cy="1070524"/>
          </a:xfrm>
          <a:prstGeom prst="rect">
            <a:avLst/>
          </a:prstGeom>
        </p:spPr>
      </p:pic>
      <p:sp>
        <p:nvSpPr>
          <p:cNvPr id="23" name="文本框 22">
            <a:extLst>
              <a:ext uri="{FF2B5EF4-FFF2-40B4-BE49-F238E27FC236}">
                <a16:creationId xmlns:a16="http://schemas.microsoft.com/office/drawing/2014/main" id="{F4A2BB5C-08D7-401E-9B82-2D9AC42B1D2A}"/>
              </a:ext>
            </a:extLst>
          </p:cNvPr>
          <p:cNvSpPr txBox="1"/>
          <p:nvPr/>
        </p:nvSpPr>
        <p:spPr>
          <a:xfrm>
            <a:off x="553814" y="1707948"/>
            <a:ext cx="10705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机制创新</a:t>
            </a:r>
          </a:p>
        </p:txBody>
      </p:sp>
      <p:pic>
        <p:nvPicPr>
          <p:cNvPr id="24" name="图片 23">
            <a:extLst>
              <a:ext uri="{FF2B5EF4-FFF2-40B4-BE49-F238E27FC236}">
                <a16:creationId xmlns:a16="http://schemas.microsoft.com/office/drawing/2014/main" id="{C5FA2208-8BBE-40B4-B21C-3662A6EA21DE}"/>
              </a:ext>
            </a:extLst>
          </p:cNvPr>
          <p:cNvPicPr>
            <a:picLocks noChangeAspect="1"/>
          </p:cNvPicPr>
          <p:nvPr/>
        </p:nvPicPr>
        <p:blipFill>
          <a:blip r:embed="rId4"/>
          <a:stretch>
            <a:fillRect/>
          </a:stretch>
        </p:blipFill>
        <p:spPr>
          <a:xfrm>
            <a:off x="446847" y="4590955"/>
            <a:ext cx="1070524" cy="1017330"/>
          </a:xfrm>
          <a:prstGeom prst="rect">
            <a:avLst/>
          </a:prstGeom>
        </p:spPr>
      </p:pic>
      <p:sp>
        <p:nvSpPr>
          <p:cNvPr id="26" name="文本框 25">
            <a:extLst>
              <a:ext uri="{FF2B5EF4-FFF2-40B4-BE49-F238E27FC236}">
                <a16:creationId xmlns:a16="http://schemas.microsoft.com/office/drawing/2014/main" id="{272CCC9D-C9C8-49C9-BAB8-C181188FCB24}"/>
              </a:ext>
            </a:extLst>
          </p:cNvPr>
          <p:cNvSpPr txBox="1"/>
          <p:nvPr/>
        </p:nvSpPr>
        <p:spPr>
          <a:xfrm>
            <a:off x="500330" y="4329866"/>
            <a:ext cx="10705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临床价值</a:t>
            </a:r>
          </a:p>
        </p:txBody>
      </p:sp>
      <p:sp>
        <p:nvSpPr>
          <p:cNvPr id="30" name="左中括号 29">
            <a:extLst>
              <a:ext uri="{FF2B5EF4-FFF2-40B4-BE49-F238E27FC236}">
                <a16:creationId xmlns:a16="http://schemas.microsoft.com/office/drawing/2014/main" id="{D156E207-C225-4EE8-B8A3-B5B64466AF30}"/>
              </a:ext>
            </a:extLst>
          </p:cNvPr>
          <p:cNvSpPr/>
          <p:nvPr/>
        </p:nvSpPr>
        <p:spPr bwMode="gray">
          <a:xfrm>
            <a:off x="5512965" y="1648361"/>
            <a:ext cx="178632" cy="1711578"/>
          </a:xfrm>
          <a:prstGeom prst="leftBracket">
            <a:avLst/>
          </a:prstGeom>
          <a:noFill/>
          <a:ln w="19050" cap="rnd">
            <a:solidFill>
              <a:schemeClr val="accent2"/>
            </a:solidFill>
            <a:prstDash val="solid"/>
            <a:round/>
            <a:headEnd/>
            <a:tailEnd/>
          </a:ln>
          <a:effectLst/>
        </p:spPr>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31" name="直接连接符 30">
            <a:extLst>
              <a:ext uri="{FF2B5EF4-FFF2-40B4-BE49-F238E27FC236}">
                <a16:creationId xmlns:a16="http://schemas.microsoft.com/office/drawing/2014/main" id="{6DE2000D-4333-4C03-A6E9-0A649EF9DB75}"/>
              </a:ext>
            </a:extLst>
          </p:cNvPr>
          <p:cNvCxnSpPr>
            <a:cxnSpLocks/>
          </p:cNvCxnSpPr>
          <p:nvPr/>
        </p:nvCxnSpPr>
        <p:spPr bwMode="gray">
          <a:xfrm flipH="1">
            <a:off x="5137451" y="2435096"/>
            <a:ext cx="314067" cy="0"/>
          </a:xfrm>
          <a:prstGeom prst="line">
            <a:avLst/>
          </a:prstGeom>
          <a:noFill/>
          <a:ln w="19050" cap="rnd">
            <a:solidFill>
              <a:schemeClr val="accent2"/>
            </a:solidFill>
            <a:prstDash val="solid"/>
            <a:round/>
            <a:headEnd/>
            <a:tailEnd/>
          </a:ln>
          <a:effectLst/>
        </p:spPr>
      </p:cxnSp>
      <p:cxnSp>
        <p:nvCxnSpPr>
          <p:cNvPr id="32" name="直接连接符 31">
            <a:extLst>
              <a:ext uri="{FF2B5EF4-FFF2-40B4-BE49-F238E27FC236}">
                <a16:creationId xmlns:a16="http://schemas.microsoft.com/office/drawing/2014/main" id="{E7BC3690-5DD7-4A98-ADCF-B3B5A5759699}"/>
              </a:ext>
            </a:extLst>
          </p:cNvPr>
          <p:cNvCxnSpPr>
            <a:cxnSpLocks/>
            <a:stCxn id="19" idx="1"/>
          </p:cNvCxnSpPr>
          <p:nvPr/>
        </p:nvCxnSpPr>
        <p:spPr bwMode="gray">
          <a:xfrm flipH="1" flipV="1">
            <a:off x="5137450" y="4940354"/>
            <a:ext cx="562658" cy="13958"/>
          </a:xfrm>
          <a:prstGeom prst="line">
            <a:avLst/>
          </a:prstGeom>
          <a:noFill/>
          <a:ln w="19050" cap="rnd">
            <a:solidFill>
              <a:schemeClr val="accent2"/>
            </a:solidFill>
            <a:prstDash val="solid"/>
            <a:round/>
            <a:headEnd/>
            <a:tailEnd/>
          </a:ln>
          <a:effectLst/>
        </p:spPr>
      </p:cxnSp>
    </p:spTree>
    <p:extLst>
      <p:ext uri="{BB962C8B-B14F-4D97-AF65-F5344CB8AC3E}">
        <p14:creationId xmlns:p14="http://schemas.microsoft.com/office/powerpoint/2010/main" val="48578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rPr>
              <a:t>6. </a:t>
            </a:r>
            <a:r>
              <a:rPr lang="zh-CN" altLang="en-US" sz="3200" b="1" dirty="0">
                <a:solidFill>
                  <a:srgbClr val="0047BB"/>
                </a:solidFill>
                <a:latin typeface="微软雅黑" panose="020B0503020204020204" pitchFamily="34" charset="-122"/>
                <a:ea typeface="微软雅黑" panose="020B0503020204020204" pitchFamily="34" charset="-122"/>
              </a:rPr>
              <a:t>枸橼酸托法替布片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公平性</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a:solidFill>
                  <a:schemeClr val="bg1"/>
                </a:solidFill>
                <a:latin typeface="微软雅黑" panose="020B0503020204020204" pitchFamily="34" charset="-122"/>
                <a:ea typeface="微软雅黑" panose="020B0503020204020204" pitchFamily="34" charset="-122"/>
              </a:rPr>
              <a:t>公平性</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82" name="图片 81">
            <a:extLst>
              <a:ext uri="{FF2B5EF4-FFF2-40B4-BE49-F238E27FC236}">
                <a16:creationId xmlns:a16="http://schemas.microsoft.com/office/drawing/2014/main" id="{C4A2F37E-D5A1-43DD-8306-BBB76EE82903}"/>
              </a:ext>
            </a:extLst>
          </p:cNvPr>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rcRect l="25364" t="7395" r="37336" b="29325"/>
          <a:stretch/>
        </p:blipFill>
        <p:spPr>
          <a:xfrm rot="19758712">
            <a:off x="497163" y="4012199"/>
            <a:ext cx="613211" cy="792063"/>
          </a:xfrm>
          <a:custGeom>
            <a:avLst/>
            <a:gdLst>
              <a:gd name="connsiteX0" fmla="*/ 613211 w 613211"/>
              <a:gd name="connsiteY0" fmla="*/ 0 h 792063"/>
              <a:gd name="connsiteX1" fmla="*/ 613211 w 613211"/>
              <a:gd name="connsiteY1" fmla="*/ 646938 h 792063"/>
              <a:gd name="connsiteX2" fmla="*/ 527082 w 613211"/>
              <a:gd name="connsiteY2" fmla="*/ 792063 h 792063"/>
              <a:gd name="connsiteX3" fmla="*/ 371647 w 613211"/>
              <a:gd name="connsiteY3" fmla="*/ 792063 h 792063"/>
              <a:gd name="connsiteX4" fmla="*/ 0 w 613211"/>
              <a:gd name="connsiteY4" fmla="*/ 571499 h 792063"/>
              <a:gd name="connsiteX5" fmla="*/ 0 w 613211"/>
              <a:gd name="connsiteY5" fmla="*/ 0 h 79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11" h="792063">
                <a:moveTo>
                  <a:pt x="613211" y="0"/>
                </a:moveTo>
                <a:lnTo>
                  <a:pt x="613211" y="646938"/>
                </a:lnTo>
                <a:lnTo>
                  <a:pt x="527082" y="792063"/>
                </a:lnTo>
                <a:lnTo>
                  <a:pt x="371647" y="792063"/>
                </a:lnTo>
                <a:lnTo>
                  <a:pt x="0" y="571499"/>
                </a:lnTo>
                <a:lnTo>
                  <a:pt x="0" y="0"/>
                </a:lnTo>
                <a:close/>
              </a:path>
            </a:pathLst>
          </a:custGeom>
        </p:spPr>
      </p:pic>
      <p:sp>
        <p:nvSpPr>
          <p:cNvPr id="33" name="Pentagon 5">
            <a:extLst>
              <a:ext uri="{FF2B5EF4-FFF2-40B4-BE49-F238E27FC236}">
                <a16:creationId xmlns:a16="http://schemas.microsoft.com/office/drawing/2014/main" id="{5335A9E5-26F7-4319-825E-9F7016FDDA99}"/>
              </a:ext>
            </a:extLst>
          </p:cNvPr>
          <p:cNvSpPr/>
          <p:nvPr/>
        </p:nvSpPr>
        <p:spPr bwMode="gray">
          <a:xfrm flipH="1">
            <a:off x="5383030" y="1132811"/>
            <a:ext cx="6531599" cy="1002574"/>
          </a:xfrm>
          <a:prstGeom prst="homePlate">
            <a:avLst>
              <a:gd name="adj" fmla="val 36532"/>
            </a:avLst>
          </a:prstGeom>
          <a:solidFill>
            <a:schemeClr val="bg1"/>
          </a:solidFill>
          <a:ln w="12700" cap="flat" cmpd="sng" algn="ctr">
            <a:solidFill>
              <a:schemeClr val="accent4">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342900" indent="-342900">
              <a:spcBef>
                <a:spcPts val="300"/>
              </a:spcBef>
              <a:buFont typeface="+mj-ea"/>
              <a:buAutoNum type="circleNumDbPlain"/>
            </a:pPr>
            <a:endParaRPr lang="en-US" altLang="zh-CN" sz="14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a:extLst>
              <a:ext uri="{FF2B5EF4-FFF2-40B4-BE49-F238E27FC236}">
                <a16:creationId xmlns:a16="http://schemas.microsoft.com/office/drawing/2014/main" id="{F9388592-BC68-472C-BE0E-198FC553B6D6}"/>
              </a:ext>
            </a:extLst>
          </p:cNvPr>
          <p:cNvSpPr/>
          <p:nvPr/>
        </p:nvSpPr>
        <p:spPr bwMode="gray">
          <a:xfrm>
            <a:off x="1286996" y="1132811"/>
            <a:ext cx="4080134" cy="975555"/>
          </a:xfrm>
          <a:prstGeom prst="rect">
            <a:avLst/>
          </a:prstGeom>
          <a:solidFill>
            <a:schemeClr val="accent4">
              <a:lumMod val="20000"/>
              <a:lumOff val="80000"/>
            </a:schemeClr>
          </a:solidFill>
          <a:ln w="15875"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nSpc>
                <a:spcPct val="90000"/>
              </a:lnSpc>
              <a:spcBef>
                <a:spcPts val="300"/>
              </a:spcBef>
            </a:pPr>
            <a:endParaRPr lang="en-US" altLang="zh-CN" sz="2400" b="1" dirty="0">
              <a:latin typeface="微软雅黑" panose="020B0503020204020204" pitchFamily="34" charset="-122"/>
              <a:ea typeface="微软雅黑" panose="020B0503020204020204" pitchFamily="34" charset="-122"/>
            </a:endParaRPr>
          </a:p>
          <a:p>
            <a:pPr>
              <a:lnSpc>
                <a:spcPct val="90000"/>
              </a:lnSpc>
              <a:spcBef>
                <a:spcPts val="300"/>
              </a:spcBef>
            </a:pPr>
            <a:r>
              <a:rPr lang="zh-CN" altLang="en-US" sz="2000" b="1" dirty="0">
                <a:latin typeface="微软雅黑" panose="020B0503020204020204" pitchFamily="34" charset="-122"/>
                <a:ea typeface="微软雅黑" panose="020B0503020204020204" pitchFamily="34" charset="-122"/>
              </a:rPr>
              <a:t>强直性脊柱炎致残率高，好发于青壮年男性，严重影响社会劳动力</a:t>
            </a:r>
            <a:endParaRPr lang="en-US" altLang="zh-CN" sz="2000" b="1" dirty="0">
              <a:latin typeface="微软雅黑" panose="020B0503020204020204" pitchFamily="34" charset="-122"/>
              <a:ea typeface="微软雅黑" panose="020B0503020204020204" pitchFamily="34" charset="-122"/>
            </a:endParaRPr>
          </a:p>
        </p:txBody>
      </p:sp>
      <p:sp>
        <p:nvSpPr>
          <p:cNvPr id="35" name="Pentagon 5">
            <a:extLst>
              <a:ext uri="{FF2B5EF4-FFF2-40B4-BE49-F238E27FC236}">
                <a16:creationId xmlns:a16="http://schemas.microsoft.com/office/drawing/2014/main" id="{64C7E74A-71E5-42C4-8659-8FFFB5B2CCCA}"/>
              </a:ext>
            </a:extLst>
          </p:cNvPr>
          <p:cNvSpPr/>
          <p:nvPr/>
        </p:nvSpPr>
        <p:spPr bwMode="gray">
          <a:xfrm flipH="1">
            <a:off x="5383031" y="3774945"/>
            <a:ext cx="6531599" cy="1029494"/>
          </a:xfrm>
          <a:prstGeom prst="homePlate">
            <a:avLst>
              <a:gd name="adj" fmla="val 36532"/>
            </a:avLst>
          </a:prstGeom>
          <a:solidFill>
            <a:schemeClr val="bg1"/>
          </a:solidFill>
          <a:ln w="12700" cap="flat" cmpd="sng" algn="ctr">
            <a:solidFill>
              <a:schemeClr val="accent4">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342900" indent="-342900">
              <a:spcBef>
                <a:spcPts val="600"/>
              </a:spcBef>
              <a:buFont typeface="+mj-ea"/>
              <a:buAutoNum type="circleNumDbPlain"/>
            </a:pPr>
            <a:endParaRPr lang="zh-CN" altLang="en-US" sz="14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矩形 35">
            <a:extLst>
              <a:ext uri="{FF2B5EF4-FFF2-40B4-BE49-F238E27FC236}">
                <a16:creationId xmlns:a16="http://schemas.microsoft.com/office/drawing/2014/main" id="{781AE634-CA9E-4BD2-ACFE-A959A8433CA6}"/>
              </a:ext>
            </a:extLst>
          </p:cNvPr>
          <p:cNvSpPr/>
          <p:nvPr/>
        </p:nvSpPr>
        <p:spPr bwMode="gray">
          <a:xfrm>
            <a:off x="1269557" y="3728040"/>
            <a:ext cx="4080134" cy="1098294"/>
          </a:xfrm>
          <a:prstGeom prst="rect">
            <a:avLst/>
          </a:prstGeom>
          <a:solidFill>
            <a:schemeClr val="accent4">
              <a:lumMod val="20000"/>
              <a:lumOff val="80000"/>
            </a:schemeClr>
          </a:solidFill>
          <a:ln w="15875"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90000"/>
              </a:lnSpc>
              <a:spcBef>
                <a:spcPts val="300"/>
              </a:spcBef>
            </a:pPr>
            <a:endParaRPr lang="zh-CN" altLang="en-US" sz="2200" b="1" dirty="0">
              <a:solidFill>
                <a:srgbClr val="0047BB"/>
              </a:solidFill>
              <a:latin typeface="微软雅黑" panose="020B0503020204020204" pitchFamily="34" charset="-122"/>
              <a:ea typeface="微软雅黑" panose="020B0503020204020204" pitchFamily="34" charset="-122"/>
            </a:endParaRPr>
          </a:p>
        </p:txBody>
      </p:sp>
      <p:sp>
        <p:nvSpPr>
          <p:cNvPr id="37" name="Pentagon 5">
            <a:extLst>
              <a:ext uri="{FF2B5EF4-FFF2-40B4-BE49-F238E27FC236}">
                <a16:creationId xmlns:a16="http://schemas.microsoft.com/office/drawing/2014/main" id="{77F7FC71-649B-4D8D-A8BE-04FD17575263}"/>
              </a:ext>
            </a:extLst>
          </p:cNvPr>
          <p:cNvSpPr/>
          <p:nvPr/>
        </p:nvSpPr>
        <p:spPr bwMode="gray">
          <a:xfrm flipH="1">
            <a:off x="5383031" y="5087016"/>
            <a:ext cx="6531598" cy="975555"/>
          </a:xfrm>
          <a:prstGeom prst="homePlate">
            <a:avLst>
              <a:gd name="adj" fmla="val 36532"/>
            </a:avLst>
          </a:prstGeom>
          <a:solidFill>
            <a:schemeClr val="bg1"/>
          </a:solidFill>
          <a:ln w="12700" cap="flat" cmpd="sng" algn="ctr">
            <a:solidFill>
              <a:schemeClr val="accent4">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342900" indent="-342900">
              <a:spcBef>
                <a:spcPts val="600"/>
              </a:spcBef>
              <a:buFont typeface="+mj-ea"/>
              <a:buAutoNum type="circleNumDbPlain"/>
            </a:pPr>
            <a:endParaRPr lang="zh-CN" altLang="en-US" sz="14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矩形 37">
            <a:extLst>
              <a:ext uri="{FF2B5EF4-FFF2-40B4-BE49-F238E27FC236}">
                <a16:creationId xmlns:a16="http://schemas.microsoft.com/office/drawing/2014/main" id="{56DFB4AF-C60B-469E-B363-E4E1E9CD2D9A}"/>
              </a:ext>
            </a:extLst>
          </p:cNvPr>
          <p:cNvSpPr/>
          <p:nvPr/>
        </p:nvSpPr>
        <p:spPr bwMode="gray">
          <a:xfrm>
            <a:off x="1271235" y="5087016"/>
            <a:ext cx="4080134" cy="975555"/>
          </a:xfrm>
          <a:prstGeom prst="rect">
            <a:avLst/>
          </a:prstGeom>
          <a:solidFill>
            <a:schemeClr val="accent4">
              <a:lumMod val="20000"/>
              <a:lumOff val="80000"/>
            </a:schemeClr>
          </a:solidFill>
          <a:ln w="15875"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90000"/>
              </a:lnSpc>
              <a:spcBef>
                <a:spcPts val="3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39" name="Pentagon 5">
            <a:extLst>
              <a:ext uri="{FF2B5EF4-FFF2-40B4-BE49-F238E27FC236}">
                <a16:creationId xmlns:a16="http://schemas.microsoft.com/office/drawing/2014/main" id="{F9986252-7FEA-422D-A784-08B0B790F21F}"/>
              </a:ext>
            </a:extLst>
          </p:cNvPr>
          <p:cNvSpPr/>
          <p:nvPr/>
        </p:nvSpPr>
        <p:spPr bwMode="gray">
          <a:xfrm flipH="1">
            <a:off x="5383031" y="2417963"/>
            <a:ext cx="6531598" cy="1128342"/>
          </a:xfrm>
          <a:prstGeom prst="homePlate">
            <a:avLst>
              <a:gd name="adj" fmla="val 36532"/>
            </a:avLst>
          </a:prstGeom>
          <a:solidFill>
            <a:schemeClr val="bg1"/>
          </a:solidFill>
          <a:ln w="12700" cap="flat" cmpd="sng" algn="ctr">
            <a:solidFill>
              <a:schemeClr val="accent4">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342900" indent="-342900">
              <a:spcBef>
                <a:spcPts val="600"/>
              </a:spcBef>
              <a:buFont typeface="+mj-ea"/>
              <a:buAutoNum type="circleNumDbPlain"/>
            </a:pPr>
            <a:endParaRPr lang="en-US" altLang="zh-CN" sz="14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矩形 39">
            <a:extLst>
              <a:ext uri="{FF2B5EF4-FFF2-40B4-BE49-F238E27FC236}">
                <a16:creationId xmlns:a16="http://schemas.microsoft.com/office/drawing/2014/main" id="{CAC0D5D1-7F52-41E4-A0BD-0722B1CD8651}"/>
              </a:ext>
            </a:extLst>
          </p:cNvPr>
          <p:cNvSpPr/>
          <p:nvPr/>
        </p:nvSpPr>
        <p:spPr bwMode="gray">
          <a:xfrm>
            <a:off x="1286997" y="2369048"/>
            <a:ext cx="4080134" cy="1177257"/>
          </a:xfrm>
          <a:prstGeom prst="rect">
            <a:avLst/>
          </a:prstGeom>
          <a:solidFill>
            <a:schemeClr val="accent4">
              <a:lumMod val="20000"/>
              <a:lumOff val="80000"/>
            </a:schemeClr>
          </a:solidFill>
          <a:ln w="15875"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90000"/>
              </a:lnSpc>
              <a:spcBef>
                <a:spcPts val="300"/>
              </a:spcBef>
            </a:pPr>
            <a:endParaRPr lang="en-US" altLang="zh-CN" sz="2400" b="1" dirty="0">
              <a:solidFill>
                <a:srgbClr val="0047BB"/>
              </a:solidFill>
              <a:latin typeface="微软雅黑" panose="020B0503020204020204" pitchFamily="34" charset="-122"/>
              <a:ea typeface="微软雅黑" panose="020B0503020204020204" pitchFamily="34" charset="-122"/>
            </a:endParaRPr>
          </a:p>
        </p:txBody>
      </p:sp>
      <p:pic>
        <p:nvPicPr>
          <p:cNvPr id="5" name="图形 4" descr="创可贴 轮廓">
            <a:extLst>
              <a:ext uri="{FF2B5EF4-FFF2-40B4-BE49-F238E27FC236}">
                <a16:creationId xmlns:a16="http://schemas.microsoft.com/office/drawing/2014/main" id="{4C32DFBB-3B6B-4BDA-9E39-3BA2C8F607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6471" y="5250159"/>
            <a:ext cx="806118" cy="806118"/>
          </a:xfrm>
          <a:prstGeom prst="rect">
            <a:avLst/>
          </a:prstGeom>
        </p:spPr>
      </p:pic>
      <p:grpSp>
        <p:nvGrpSpPr>
          <p:cNvPr id="45" name="Group 654">
            <a:extLst>
              <a:ext uri="{FF2B5EF4-FFF2-40B4-BE49-F238E27FC236}">
                <a16:creationId xmlns:a16="http://schemas.microsoft.com/office/drawing/2014/main" id="{B4B23729-1672-44E9-934A-655416DE91C0}"/>
              </a:ext>
            </a:extLst>
          </p:cNvPr>
          <p:cNvGrpSpPr/>
          <p:nvPr/>
        </p:nvGrpSpPr>
        <p:grpSpPr>
          <a:xfrm>
            <a:off x="623501" y="2727789"/>
            <a:ext cx="580865" cy="529548"/>
            <a:chOff x="5083176" y="1931988"/>
            <a:chExt cx="382588" cy="304801"/>
          </a:xfrm>
          <a:solidFill>
            <a:schemeClr val="accent2">
              <a:lumMod val="60000"/>
              <a:lumOff val="40000"/>
            </a:schemeClr>
          </a:solidFill>
        </p:grpSpPr>
        <p:sp>
          <p:nvSpPr>
            <p:cNvPr id="47" name="Freeform 478">
              <a:extLst>
                <a:ext uri="{FF2B5EF4-FFF2-40B4-BE49-F238E27FC236}">
                  <a16:creationId xmlns:a16="http://schemas.microsoft.com/office/drawing/2014/main" id="{A7E5F3DD-DA9D-4CDD-8D82-97D8992662E6}"/>
                </a:ext>
              </a:extLst>
            </p:cNvPr>
            <p:cNvSpPr>
              <a:spLocks/>
            </p:cNvSpPr>
            <p:nvPr/>
          </p:nvSpPr>
          <p:spPr bwMode="auto">
            <a:xfrm>
              <a:off x="5083176" y="2082801"/>
              <a:ext cx="382588" cy="153988"/>
            </a:xfrm>
            <a:custGeom>
              <a:avLst/>
              <a:gdLst>
                <a:gd name="T0" fmla="*/ 0 w 246"/>
                <a:gd name="T1" fmla="*/ 69 h 99"/>
                <a:gd name="T2" fmla="*/ 21 w 246"/>
                <a:gd name="T3" fmla="*/ 63 h 99"/>
                <a:gd name="T4" fmla="*/ 122 w 246"/>
                <a:gd name="T5" fmla="*/ 99 h 99"/>
                <a:gd name="T6" fmla="*/ 230 w 246"/>
                <a:gd name="T7" fmla="*/ 57 h 99"/>
                <a:gd name="T8" fmla="*/ 219 w 246"/>
                <a:gd name="T9" fmla="*/ 31 h 99"/>
                <a:gd name="T10" fmla="*/ 148 w 246"/>
                <a:gd name="T11" fmla="*/ 54 h 99"/>
                <a:gd name="T12" fmla="*/ 123 w 246"/>
                <a:gd name="T13" fmla="*/ 75 h 99"/>
                <a:gd name="T14" fmla="*/ 67 w 246"/>
                <a:gd name="T15" fmla="*/ 54 h 99"/>
                <a:gd name="T16" fmla="*/ 70 w 246"/>
                <a:gd name="T17" fmla="*/ 47 h 99"/>
                <a:gd name="T18" fmla="*/ 123 w 246"/>
                <a:gd name="T19" fmla="*/ 68 h 99"/>
                <a:gd name="T20" fmla="*/ 133 w 246"/>
                <a:gd name="T21" fmla="*/ 42 h 99"/>
                <a:gd name="T22" fmla="*/ 0 w 246"/>
                <a:gd name="T23" fmla="*/ 9 h 99"/>
                <a:gd name="T24" fmla="*/ 0 w 246"/>
                <a:gd name="T2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99">
                  <a:moveTo>
                    <a:pt x="0" y="69"/>
                  </a:moveTo>
                  <a:cubicBezTo>
                    <a:pt x="10" y="65"/>
                    <a:pt x="18" y="63"/>
                    <a:pt x="21" y="63"/>
                  </a:cubicBezTo>
                  <a:cubicBezTo>
                    <a:pt x="31" y="63"/>
                    <a:pt x="100" y="99"/>
                    <a:pt x="122" y="99"/>
                  </a:cubicBezTo>
                  <a:cubicBezTo>
                    <a:pt x="141" y="99"/>
                    <a:pt x="230" y="57"/>
                    <a:pt x="230" y="57"/>
                  </a:cubicBezTo>
                  <a:cubicBezTo>
                    <a:pt x="246" y="51"/>
                    <a:pt x="235" y="25"/>
                    <a:pt x="219" y="31"/>
                  </a:cubicBezTo>
                  <a:cubicBezTo>
                    <a:pt x="148" y="54"/>
                    <a:pt x="148" y="54"/>
                    <a:pt x="148" y="54"/>
                  </a:cubicBezTo>
                  <a:cubicBezTo>
                    <a:pt x="146" y="70"/>
                    <a:pt x="133" y="77"/>
                    <a:pt x="123" y="75"/>
                  </a:cubicBezTo>
                  <a:cubicBezTo>
                    <a:pt x="115" y="73"/>
                    <a:pt x="67" y="54"/>
                    <a:pt x="67" y="54"/>
                  </a:cubicBezTo>
                  <a:cubicBezTo>
                    <a:pt x="70" y="47"/>
                    <a:pt x="70" y="47"/>
                    <a:pt x="70" y="47"/>
                  </a:cubicBezTo>
                  <a:cubicBezTo>
                    <a:pt x="123" y="68"/>
                    <a:pt x="123" y="68"/>
                    <a:pt x="123" y="68"/>
                  </a:cubicBezTo>
                  <a:cubicBezTo>
                    <a:pt x="137" y="71"/>
                    <a:pt x="149" y="50"/>
                    <a:pt x="133" y="42"/>
                  </a:cubicBezTo>
                  <a:cubicBezTo>
                    <a:pt x="67" y="11"/>
                    <a:pt x="43" y="0"/>
                    <a:pt x="0" y="9"/>
                  </a:cubicBezTo>
                  <a:cubicBezTo>
                    <a:pt x="0" y="21"/>
                    <a:pt x="0" y="64"/>
                    <a:pt x="0"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48" name="Freeform 479">
              <a:extLst>
                <a:ext uri="{FF2B5EF4-FFF2-40B4-BE49-F238E27FC236}">
                  <a16:creationId xmlns:a16="http://schemas.microsoft.com/office/drawing/2014/main" id="{A661C4ED-38AB-4327-A9F1-1FAE3BA29199}"/>
                </a:ext>
              </a:extLst>
            </p:cNvPr>
            <p:cNvSpPr>
              <a:spLocks/>
            </p:cNvSpPr>
            <p:nvPr/>
          </p:nvSpPr>
          <p:spPr bwMode="auto">
            <a:xfrm>
              <a:off x="5256213" y="2106614"/>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1"/>
                    <a:pt x="47" y="0"/>
                    <a:pt x="45" y="0"/>
                  </a:cubicBezTo>
                  <a:cubicBezTo>
                    <a:pt x="4" y="0"/>
                    <a:pt x="4" y="0"/>
                    <a:pt x="4" y="0"/>
                  </a:cubicBezTo>
                  <a:cubicBezTo>
                    <a:pt x="2" y="0"/>
                    <a:pt x="0" y="1"/>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50" name="Freeform 480">
              <a:extLst>
                <a:ext uri="{FF2B5EF4-FFF2-40B4-BE49-F238E27FC236}">
                  <a16:creationId xmlns:a16="http://schemas.microsoft.com/office/drawing/2014/main" id="{32367C64-0E77-4F5C-A2A6-9A1ECB62221F}"/>
                </a:ext>
              </a:extLst>
            </p:cNvPr>
            <p:cNvSpPr>
              <a:spLocks/>
            </p:cNvSpPr>
            <p:nvPr/>
          </p:nvSpPr>
          <p:spPr bwMode="auto">
            <a:xfrm>
              <a:off x="5256213" y="2063751"/>
              <a:ext cx="76200" cy="11113"/>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51" name="Freeform 481">
              <a:extLst>
                <a:ext uri="{FF2B5EF4-FFF2-40B4-BE49-F238E27FC236}">
                  <a16:creationId xmlns:a16="http://schemas.microsoft.com/office/drawing/2014/main" id="{A1A481F2-9AB6-4E30-8678-04845A13A09F}"/>
                </a:ext>
              </a:extLst>
            </p:cNvPr>
            <p:cNvSpPr>
              <a:spLocks/>
            </p:cNvSpPr>
            <p:nvPr/>
          </p:nvSpPr>
          <p:spPr bwMode="auto">
            <a:xfrm>
              <a:off x="5256213" y="2041526"/>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52" name="Freeform 482">
              <a:extLst>
                <a:ext uri="{FF2B5EF4-FFF2-40B4-BE49-F238E27FC236}">
                  <a16:creationId xmlns:a16="http://schemas.microsoft.com/office/drawing/2014/main" id="{62EF067A-8FBE-4E68-8F38-F37F747C5274}"/>
                </a:ext>
              </a:extLst>
            </p:cNvPr>
            <p:cNvSpPr>
              <a:spLocks/>
            </p:cNvSpPr>
            <p:nvPr/>
          </p:nvSpPr>
          <p:spPr bwMode="auto">
            <a:xfrm>
              <a:off x="5256213" y="2084389"/>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53" name="Freeform 483">
              <a:extLst>
                <a:ext uri="{FF2B5EF4-FFF2-40B4-BE49-F238E27FC236}">
                  <a16:creationId xmlns:a16="http://schemas.microsoft.com/office/drawing/2014/main" id="{9A47768F-81A0-446A-9355-448AA47749CC}"/>
                </a:ext>
              </a:extLst>
            </p:cNvPr>
            <p:cNvSpPr>
              <a:spLocks/>
            </p:cNvSpPr>
            <p:nvPr/>
          </p:nvSpPr>
          <p:spPr bwMode="auto">
            <a:xfrm>
              <a:off x="5343526" y="2063751"/>
              <a:ext cx="76200" cy="11113"/>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54" name="Freeform 484">
              <a:extLst>
                <a:ext uri="{FF2B5EF4-FFF2-40B4-BE49-F238E27FC236}">
                  <a16:creationId xmlns:a16="http://schemas.microsoft.com/office/drawing/2014/main" id="{58ADF4ED-4BE5-4436-BE11-F57A2782BE39}"/>
                </a:ext>
              </a:extLst>
            </p:cNvPr>
            <p:cNvSpPr>
              <a:spLocks/>
            </p:cNvSpPr>
            <p:nvPr/>
          </p:nvSpPr>
          <p:spPr bwMode="auto">
            <a:xfrm>
              <a:off x="5343526" y="2084389"/>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55" name="Freeform 485">
              <a:extLst>
                <a:ext uri="{FF2B5EF4-FFF2-40B4-BE49-F238E27FC236}">
                  <a16:creationId xmlns:a16="http://schemas.microsoft.com/office/drawing/2014/main" id="{E2ED73B7-3BC9-4BA5-8E5B-0E16792F7C9B}"/>
                </a:ext>
              </a:extLst>
            </p:cNvPr>
            <p:cNvSpPr>
              <a:spLocks/>
            </p:cNvSpPr>
            <p:nvPr/>
          </p:nvSpPr>
          <p:spPr bwMode="auto">
            <a:xfrm>
              <a:off x="5343526" y="2106614"/>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1"/>
                    <a:pt x="47" y="0"/>
                    <a:pt x="45" y="0"/>
                  </a:cubicBezTo>
                  <a:cubicBezTo>
                    <a:pt x="4" y="0"/>
                    <a:pt x="4" y="0"/>
                    <a:pt x="4" y="0"/>
                  </a:cubicBezTo>
                  <a:cubicBezTo>
                    <a:pt x="2" y="0"/>
                    <a:pt x="0" y="1"/>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56" name="Freeform 487">
              <a:extLst>
                <a:ext uri="{FF2B5EF4-FFF2-40B4-BE49-F238E27FC236}">
                  <a16:creationId xmlns:a16="http://schemas.microsoft.com/office/drawing/2014/main" id="{69DB0ABD-0E5C-4BF4-98FD-E461A8806271}"/>
                </a:ext>
              </a:extLst>
            </p:cNvPr>
            <p:cNvSpPr>
              <a:spLocks/>
            </p:cNvSpPr>
            <p:nvPr/>
          </p:nvSpPr>
          <p:spPr bwMode="auto">
            <a:xfrm>
              <a:off x="5343525" y="2019301"/>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57" name="Freeform 488">
              <a:extLst>
                <a:ext uri="{FF2B5EF4-FFF2-40B4-BE49-F238E27FC236}">
                  <a16:creationId xmlns:a16="http://schemas.microsoft.com/office/drawing/2014/main" id="{D30B511D-9BFB-4915-800E-F6769A74118D}"/>
                </a:ext>
              </a:extLst>
            </p:cNvPr>
            <p:cNvSpPr>
              <a:spLocks/>
            </p:cNvSpPr>
            <p:nvPr/>
          </p:nvSpPr>
          <p:spPr bwMode="auto">
            <a:xfrm>
              <a:off x="5343525" y="2041526"/>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58" name="Oval 489">
              <a:extLst>
                <a:ext uri="{FF2B5EF4-FFF2-40B4-BE49-F238E27FC236}">
                  <a16:creationId xmlns:a16="http://schemas.microsoft.com/office/drawing/2014/main" id="{994F85BD-49EC-4A2D-9558-BA462928B282}"/>
                </a:ext>
              </a:extLst>
            </p:cNvPr>
            <p:cNvSpPr>
              <a:spLocks noChangeArrowheads="1"/>
            </p:cNvSpPr>
            <p:nvPr/>
          </p:nvSpPr>
          <p:spPr bwMode="auto">
            <a:xfrm>
              <a:off x="5345113" y="1931988"/>
              <a:ext cx="746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grpSp>
      <p:sp>
        <p:nvSpPr>
          <p:cNvPr id="30" name="文本框 29">
            <a:extLst>
              <a:ext uri="{FF2B5EF4-FFF2-40B4-BE49-F238E27FC236}">
                <a16:creationId xmlns:a16="http://schemas.microsoft.com/office/drawing/2014/main" id="{E6E44E86-C677-4564-A1FA-34CA687BFE1F}"/>
              </a:ext>
            </a:extLst>
          </p:cNvPr>
          <p:cNvSpPr txBox="1"/>
          <p:nvPr/>
        </p:nvSpPr>
        <p:spPr bwMode="gray">
          <a:xfrm>
            <a:off x="5572338" y="1257736"/>
            <a:ext cx="6612971" cy="769441"/>
          </a:xfrm>
          <a:prstGeom prst="rect">
            <a:avLst/>
          </a:prstGeom>
          <a:noFill/>
        </p:spPr>
        <p:txBody>
          <a:bodyPr wrap="square">
            <a:spAutoFit/>
          </a:bodyPr>
          <a:lstStyle/>
          <a:p>
            <a:pPr marL="342900" indent="-342900">
              <a:spcBef>
                <a:spcPts val="300"/>
              </a:spcBef>
              <a:buFont typeface="+mj-ea"/>
              <a:buAutoNum type="circleNumDbPlain"/>
            </a:pP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对患者个人来说，</a:t>
            </a:r>
            <a:r>
              <a:rPr lang="zh-CN" altLang="zh-CN" sz="1300" dirty="0">
                <a:latin typeface="微软雅黑" panose="020B0503020204020204" pitchFamily="34" charset="-122"/>
                <a:ea typeface="微软雅黑" panose="020B0503020204020204" pitchFamily="34" charset="-122"/>
                <a:sym typeface="Arial" panose="020B0604020202020204" pitchFamily="34" charset="0"/>
              </a:rPr>
              <a:t>中晚期可伴有脊柱强直、畸形及</a:t>
            </a:r>
            <a:r>
              <a:rPr lang="zh-CN" altLang="zh-CN" sz="1300" b="1" dirty="0">
                <a:latin typeface="微软雅黑" panose="020B0503020204020204" pitchFamily="34" charset="-122"/>
                <a:ea typeface="微软雅黑" panose="020B0503020204020204" pitchFamily="34" charset="-122"/>
                <a:sym typeface="Arial" panose="020B0604020202020204" pitchFamily="34" charset="0"/>
              </a:rPr>
              <a:t>严重活动受限</a:t>
            </a:r>
            <a:r>
              <a:rPr lang="zh-CN" altLang="en-US" sz="1300" b="1" dirty="0">
                <a:latin typeface="微软雅黑" panose="020B0503020204020204" pitchFamily="34" charset="-122"/>
                <a:ea typeface="微软雅黑" panose="020B0503020204020204" pitchFamily="34" charset="-122"/>
                <a:sym typeface="Arial" panose="020B0604020202020204" pitchFamily="34" charset="0"/>
              </a:rPr>
              <a:t>，</a:t>
            </a:r>
            <a:r>
              <a:rPr lang="zh-CN" altLang="zh-CN" sz="1300" b="1" dirty="0">
                <a:latin typeface="微软雅黑" panose="020B0503020204020204" pitchFamily="34" charset="-122"/>
                <a:ea typeface="微软雅黑" panose="020B0503020204020204" pitchFamily="34" charset="-122"/>
                <a:sym typeface="Arial" panose="020B0604020202020204" pitchFamily="34" charset="0"/>
              </a:rPr>
              <a:t>致残率高</a:t>
            </a:r>
            <a:r>
              <a:rPr lang="zh-CN" altLang="en-US" sz="1300" dirty="0">
                <a:latin typeface="微软雅黑" panose="020B0503020204020204" pitchFamily="34" charset="-122"/>
                <a:ea typeface="微软雅黑" panose="020B0503020204020204" pitchFamily="34" charset="-122"/>
                <a:sym typeface="Arial" panose="020B0604020202020204" pitchFamily="34" charset="0"/>
              </a:rPr>
              <a:t>。</a:t>
            </a:r>
            <a:endParaRPr lang="en-US" altLang="zh-CN" sz="1300" dirty="0">
              <a:latin typeface="微软雅黑" panose="020B0503020204020204" pitchFamily="34" charset="-122"/>
              <a:ea typeface="微软雅黑" panose="020B0503020204020204" pitchFamily="34" charset="-122"/>
              <a:sym typeface="Arial" panose="020B0604020202020204" pitchFamily="34" charset="0"/>
            </a:endParaRPr>
          </a:p>
          <a:p>
            <a:pPr marL="342900" indent="-342900">
              <a:spcBef>
                <a:spcPts val="300"/>
              </a:spcBef>
              <a:buFont typeface="+mj-ea"/>
              <a:buAutoNum type="circleNumDbPlain"/>
            </a:pP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对整体社会来说，</a:t>
            </a: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因为强直性脊柱炎好发于</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男性青壮年</a:t>
            </a: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严重影响社会劳动力</a:t>
            </a: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spcBef>
                <a:spcPts val="300"/>
              </a:spcBef>
              <a:buFont typeface="+mj-ea"/>
              <a:buAutoNum type="circleNumDbPlain"/>
            </a:pP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患病率在中国的患病率</a:t>
            </a:r>
            <a:r>
              <a:rPr lang="en-US" altLang="zh-CN"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0.29%</a:t>
            </a: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患者人数可控。</a:t>
            </a:r>
            <a:endParaRPr lang="en-US" altLang="zh-CN"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文本框 31">
            <a:extLst>
              <a:ext uri="{FF2B5EF4-FFF2-40B4-BE49-F238E27FC236}">
                <a16:creationId xmlns:a16="http://schemas.microsoft.com/office/drawing/2014/main" id="{A76E2CEF-7975-4234-8FD1-AAFB68C46A26}"/>
              </a:ext>
            </a:extLst>
          </p:cNvPr>
          <p:cNvSpPr txBox="1"/>
          <p:nvPr/>
        </p:nvSpPr>
        <p:spPr bwMode="gray">
          <a:xfrm>
            <a:off x="5575853" y="2621313"/>
            <a:ext cx="6338775" cy="769441"/>
          </a:xfrm>
          <a:prstGeom prst="rect">
            <a:avLst/>
          </a:prstGeom>
          <a:noFill/>
        </p:spPr>
        <p:txBody>
          <a:bodyPr wrap="square">
            <a:spAutoFit/>
          </a:bodyPr>
          <a:lstStyle/>
          <a:p>
            <a:pPr marL="342900" indent="-342900">
              <a:spcBef>
                <a:spcPts val="600"/>
              </a:spcBef>
              <a:buFont typeface="+mj-ea"/>
              <a:buAutoNum type="circleNumDbPlain"/>
            </a:pP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国家集采品种，</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且已经按照国家集采支付标准政策要求降价，短时间内价格大幅降低。</a:t>
            </a:r>
          </a:p>
          <a:p>
            <a:pPr marL="342900" indent="-342900">
              <a:spcBef>
                <a:spcPts val="600"/>
              </a:spcBef>
              <a:buFont typeface="+mj-ea"/>
              <a:buAutoNum type="circleNumDbPlain"/>
            </a:pP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集采品种价格低，</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患者可负担。</a:t>
            </a:r>
            <a:endParaRPr lang="zh-CN" altLang="en-US" sz="1300" dirty="0">
              <a:latin typeface="微软雅黑" panose="020B0503020204020204" pitchFamily="34" charset="-122"/>
              <a:ea typeface="微软雅黑" panose="020B0503020204020204" pitchFamily="34" charset="-122"/>
            </a:endParaRPr>
          </a:p>
        </p:txBody>
      </p:sp>
      <p:sp>
        <p:nvSpPr>
          <p:cNvPr id="41" name="文本框 40">
            <a:extLst>
              <a:ext uri="{FF2B5EF4-FFF2-40B4-BE49-F238E27FC236}">
                <a16:creationId xmlns:a16="http://schemas.microsoft.com/office/drawing/2014/main" id="{4272D33D-F287-4EDA-ADF9-43ED2EC8790F}"/>
              </a:ext>
            </a:extLst>
          </p:cNvPr>
          <p:cNvSpPr txBox="1"/>
          <p:nvPr/>
        </p:nvSpPr>
        <p:spPr bwMode="gray">
          <a:xfrm>
            <a:off x="5575854" y="3869587"/>
            <a:ext cx="6372118" cy="969496"/>
          </a:xfrm>
          <a:prstGeom prst="rect">
            <a:avLst/>
          </a:prstGeom>
          <a:noFill/>
        </p:spPr>
        <p:txBody>
          <a:bodyPr wrap="square">
            <a:spAutoFit/>
          </a:bodyPr>
          <a:lstStyle/>
          <a:p>
            <a:pPr marL="342900" indent="-342900">
              <a:spcBef>
                <a:spcPts val="600"/>
              </a:spcBef>
              <a:buFont typeface="+mj-ea"/>
              <a:buAutoNum type="circleNumDbPlain"/>
            </a:pP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一线治疗</a:t>
            </a:r>
            <a:r>
              <a:rPr lang="en-US" altLang="zh-CN"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NASIDs</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疗效不佳、副反应严重。治疗</a:t>
            </a:r>
            <a:r>
              <a:rPr lang="en-US" altLang="zh-CN"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4 </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周的</a:t>
            </a:r>
            <a:r>
              <a:rPr lang="en-US" altLang="zh-CN"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ASAS40</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仅</a:t>
            </a:r>
            <a:r>
              <a:rPr lang="en-US" altLang="zh-CN"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16%</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10.5~31.4%</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患者因副作用严重而换药</a:t>
            </a:r>
            <a:r>
              <a:rPr lang="zh-CN" altLang="en-US" sz="1300" b="1" dirty="0">
                <a:latin typeface="微软雅黑" panose="020B0503020204020204" pitchFamily="34" charset="-122"/>
                <a:ea typeface="微软雅黑" panose="020B0503020204020204" pitchFamily="34" charset="-122"/>
                <a:sym typeface="Arial" panose="020B0604020202020204" pitchFamily="34" charset="0"/>
              </a:rPr>
              <a:t>。</a:t>
            </a:r>
            <a:endParaRPr lang="en-US" altLang="zh-CN"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spcBef>
                <a:spcPts val="600"/>
              </a:spcBef>
              <a:buFont typeface="+mj-ea"/>
              <a:buAutoNum type="circleNumDbPlain"/>
            </a:pP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生物制剂</a:t>
            </a: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治疗可能导致继发性失效，增加</a:t>
            </a:r>
            <a:r>
              <a:rPr lang="zh-CN" altLang="en-US" sz="13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炎症性肠病</a:t>
            </a:r>
            <a:r>
              <a:rPr lang="en-US" altLang="zh-CN"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IBD</a:t>
            </a: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风险，发生乙肝、结核感染风险高，</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长期注射治疗依从性差。</a:t>
            </a:r>
          </a:p>
        </p:txBody>
      </p:sp>
      <p:sp>
        <p:nvSpPr>
          <p:cNvPr id="42" name="文本框 41">
            <a:extLst>
              <a:ext uri="{FF2B5EF4-FFF2-40B4-BE49-F238E27FC236}">
                <a16:creationId xmlns:a16="http://schemas.microsoft.com/office/drawing/2014/main" id="{DBBD89BE-6A65-474E-87C7-31E7FCF61915}"/>
              </a:ext>
            </a:extLst>
          </p:cNvPr>
          <p:cNvSpPr txBox="1"/>
          <p:nvPr/>
        </p:nvSpPr>
        <p:spPr bwMode="gray">
          <a:xfrm>
            <a:off x="5575854" y="5174683"/>
            <a:ext cx="7372927" cy="846386"/>
          </a:xfrm>
          <a:prstGeom prst="rect">
            <a:avLst/>
          </a:prstGeom>
          <a:noFill/>
        </p:spPr>
        <p:txBody>
          <a:bodyPr wrap="square">
            <a:spAutoFit/>
          </a:bodyPr>
          <a:lstStyle/>
          <a:p>
            <a:pPr marL="342900" indent="-342900">
              <a:spcBef>
                <a:spcPts val="600"/>
              </a:spcBef>
              <a:buFont typeface="+mj-ea"/>
              <a:buAutoNum type="circleNumDbPlain"/>
            </a:pP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口服方便患者 ，尤其是因为</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发病多为青壮年，去医院注射会给工作人士造成不便。</a:t>
            </a:r>
          </a:p>
          <a:p>
            <a:pPr marL="342900" indent="-342900">
              <a:spcBef>
                <a:spcPts val="600"/>
              </a:spcBef>
              <a:buFont typeface="+mj-ea"/>
              <a:buAutoNum type="circleNumDbPlain"/>
            </a:pP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节省</a:t>
            </a: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患者因去医院注射而产生的</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额外医疗资源浪费（挂号费、注射费等费用）</a:t>
            </a: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p>
          <a:p>
            <a:pPr marL="342900" indent="-342900">
              <a:spcBef>
                <a:spcPts val="600"/>
              </a:spcBef>
              <a:buFont typeface="+mj-ea"/>
              <a:buAutoNum type="circleNumDbPlain"/>
            </a:pPr>
            <a:r>
              <a:rPr lang="zh-CN" altLang="en-US" sz="1300" dirty="0">
                <a:latin typeface="微软雅黑" panose="020B0503020204020204" pitchFamily="34" charset="-122"/>
                <a:ea typeface="微软雅黑" panose="020B0503020204020204" pitchFamily="34" charset="-122"/>
                <a:sym typeface="Arial" panose="020B0604020202020204" pitchFamily="34" charset="0"/>
              </a:rPr>
              <a:t>强直性脊柱炎</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分类标准</a:t>
            </a:r>
            <a:r>
              <a:rPr lang="zh-CN" altLang="en-US" sz="1300" b="1" dirty="0">
                <a:latin typeface="微软雅黑" panose="020B0503020204020204" pitchFamily="34" charset="-122"/>
                <a:ea typeface="微软雅黑" panose="020B0503020204020204" pitchFamily="34" charset="-122"/>
                <a:sym typeface="Arial" panose="020B0604020202020204" pitchFamily="34" charset="0"/>
              </a:rPr>
              <a:t>明确</a:t>
            </a: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，无滥用风险。相比目录内注射产品，</a:t>
            </a:r>
            <a:r>
              <a:rPr lang="zh-CN" alt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方便临床管理</a:t>
            </a:r>
            <a:r>
              <a:rPr lang="zh-CN" altLang="en-US" sz="13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p>
        </p:txBody>
      </p:sp>
      <p:sp>
        <p:nvSpPr>
          <p:cNvPr id="43" name="文本框 42">
            <a:extLst>
              <a:ext uri="{FF2B5EF4-FFF2-40B4-BE49-F238E27FC236}">
                <a16:creationId xmlns:a16="http://schemas.microsoft.com/office/drawing/2014/main" id="{CB154998-1844-40AD-BA80-4F4C47AAA57E}"/>
              </a:ext>
            </a:extLst>
          </p:cNvPr>
          <p:cNvSpPr txBox="1"/>
          <p:nvPr/>
        </p:nvSpPr>
        <p:spPr bwMode="gray">
          <a:xfrm>
            <a:off x="1271235" y="1102576"/>
            <a:ext cx="4216915" cy="430887"/>
          </a:xfrm>
          <a:prstGeom prst="rect">
            <a:avLst/>
          </a:prstGeom>
          <a:noFill/>
        </p:spPr>
        <p:txBody>
          <a:bodyPr wrap="square">
            <a:spAutoFit/>
          </a:bodyPr>
          <a:lstStyle/>
          <a:p>
            <a:pPr algn="ctr"/>
            <a:r>
              <a:rPr lang="zh-CN" altLang="en-US" sz="22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rPr>
              <a:t>对公共健康的影响</a:t>
            </a:r>
            <a:endParaRPr lang="en-US" altLang="zh-CN" sz="22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85" name="任意多边形: 形状 84">
            <a:extLst>
              <a:ext uri="{FF2B5EF4-FFF2-40B4-BE49-F238E27FC236}">
                <a16:creationId xmlns:a16="http://schemas.microsoft.com/office/drawing/2014/main" id="{3B53EF8C-5EBB-49CA-9239-C65F32FA6E9D}"/>
              </a:ext>
            </a:extLst>
          </p:cNvPr>
          <p:cNvSpPr/>
          <p:nvPr/>
        </p:nvSpPr>
        <p:spPr>
          <a:xfrm>
            <a:off x="665606" y="1352067"/>
            <a:ext cx="458477" cy="421349"/>
          </a:xfrm>
          <a:custGeom>
            <a:avLst/>
            <a:gdLst>
              <a:gd name="connsiteX0" fmla="*/ 402889 w 787444"/>
              <a:gd name="connsiteY0" fmla="*/ 514771 h 665868"/>
              <a:gd name="connsiteX1" fmla="*/ 439006 w 787444"/>
              <a:gd name="connsiteY1" fmla="*/ 523512 h 665868"/>
              <a:gd name="connsiteX2" fmla="*/ 575032 w 787444"/>
              <a:gd name="connsiteY2" fmla="*/ 523512 h 665868"/>
              <a:gd name="connsiteX3" fmla="*/ 575032 w 787444"/>
              <a:gd name="connsiteY3" fmla="*/ 552859 h 665868"/>
              <a:gd name="connsiteX4" fmla="*/ 787444 w 787444"/>
              <a:gd name="connsiteY4" fmla="*/ 552859 h 665868"/>
              <a:gd name="connsiteX5" fmla="*/ 787444 w 787444"/>
              <a:gd name="connsiteY5" fmla="*/ 615514 h 665868"/>
              <a:gd name="connsiteX6" fmla="*/ 779387 w 787444"/>
              <a:gd name="connsiteY6" fmla="*/ 634966 h 665868"/>
              <a:gd name="connsiteX7" fmla="*/ 739044 w 787444"/>
              <a:gd name="connsiteY7" fmla="*/ 634966 h 665868"/>
              <a:gd name="connsiteX8" fmla="*/ 740608 w 787444"/>
              <a:gd name="connsiteY8" fmla="*/ 645893 h 665868"/>
              <a:gd name="connsiteX9" fmla="*/ 732316 w 787444"/>
              <a:gd name="connsiteY9" fmla="*/ 665868 h 665868"/>
              <a:gd name="connsiteX10" fmla="*/ 670723 w 787444"/>
              <a:gd name="connsiteY10" fmla="*/ 665868 h 665868"/>
              <a:gd name="connsiteX11" fmla="*/ 662431 w 787444"/>
              <a:gd name="connsiteY11" fmla="*/ 645893 h 665868"/>
              <a:gd name="connsiteX12" fmla="*/ 664151 w 787444"/>
              <a:gd name="connsiteY12" fmla="*/ 634966 h 665868"/>
              <a:gd name="connsiteX13" fmla="*/ 313768 w 787444"/>
              <a:gd name="connsiteY13" fmla="*/ 634966 h 665868"/>
              <a:gd name="connsiteX14" fmla="*/ 315332 w 787444"/>
              <a:gd name="connsiteY14" fmla="*/ 645893 h 665868"/>
              <a:gd name="connsiteX15" fmla="*/ 307040 w 787444"/>
              <a:gd name="connsiteY15" fmla="*/ 665868 h 665868"/>
              <a:gd name="connsiteX16" fmla="*/ 245589 w 787444"/>
              <a:gd name="connsiteY16" fmla="*/ 665868 h 665868"/>
              <a:gd name="connsiteX17" fmla="*/ 237311 w 787444"/>
              <a:gd name="connsiteY17" fmla="*/ 645893 h 665868"/>
              <a:gd name="connsiteX18" fmla="*/ 238875 w 787444"/>
              <a:gd name="connsiteY18" fmla="*/ 634966 h 665868"/>
              <a:gd name="connsiteX19" fmla="*/ 173208 w 787444"/>
              <a:gd name="connsiteY19" fmla="*/ 634966 h 665868"/>
              <a:gd name="connsiteX20" fmla="*/ 132087 w 787444"/>
              <a:gd name="connsiteY20" fmla="*/ 593913 h 665868"/>
              <a:gd name="connsiteX21" fmla="*/ 173208 w 787444"/>
              <a:gd name="connsiteY21" fmla="*/ 552859 h 665868"/>
              <a:gd name="connsiteX22" fmla="*/ 402889 w 787444"/>
              <a:gd name="connsiteY22" fmla="*/ 552859 h 665868"/>
              <a:gd name="connsiteX23" fmla="*/ 26902 w 787444"/>
              <a:gd name="connsiteY23" fmla="*/ 158234 h 665868"/>
              <a:gd name="connsiteX24" fmla="*/ 52192 w 787444"/>
              <a:gd name="connsiteY24" fmla="*/ 163113 h 665868"/>
              <a:gd name="connsiteX25" fmla="*/ 360355 w 787444"/>
              <a:gd name="connsiteY25" fmla="*/ 365429 h 665868"/>
              <a:gd name="connsiteX26" fmla="*/ 359574 w 787444"/>
              <a:gd name="connsiteY26" fmla="*/ 445512 h 665868"/>
              <a:gd name="connsiteX27" fmla="*/ 15138 w 787444"/>
              <a:gd name="connsiteY27" fmla="*/ 219312 h 665868"/>
              <a:gd name="connsiteX28" fmla="*/ 5600 w 787444"/>
              <a:gd name="connsiteY28" fmla="*/ 172792 h 665868"/>
              <a:gd name="connsiteX29" fmla="*/ 26902 w 787444"/>
              <a:gd name="connsiteY29" fmla="*/ 158234 h 665868"/>
              <a:gd name="connsiteX30" fmla="*/ 555283 w 787444"/>
              <a:gd name="connsiteY30" fmla="*/ 146469 h 665868"/>
              <a:gd name="connsiteX31" fmla="*/ 740077 w 787444"/>
              <a:gd name="connsiteY31" fmla="*/ 200948 h 665868"/>
              <a:gd name="connsiteX32" fmla="*/ 783461 w 787444"/>
              <a:gd name="connsiteY32" fmla="*/ 231115 h 665868"/>
              <a:gd name="connsiteX33" fmla="*/ 787444 w 787444"/>
              <a:gd name="connsiteY33" fmla="*/ 243094 h 665868"/>
              <a:gd name="connsiteX34" fmla="*/ 787444 w 787444"/>
              <a:gd name="connsiteY34" fmla="*/ 473058 h 665868"/>
              <a:gd name="connsiteX35" fmla="*/ 759932 w 787444"/>
              <a:gd name="connsiteY35" fmla="*/ 484432 h 665868"/>
              <a:gd name="connsiteX36" fmla="*/ 438966 w 787444"/>
              <a:gd name="connsiteY36" fmla="*/ 484432 h 665868"/>
              <a:gd name="connsiteX37" fmla="*/ 398787 w 787444"/>
              <a:gd name="connsiteY37" fmla="*/ 443845 h 665868"/>
              <a:gd name="connsiteX38" fmla="*/ 400663 w 787444"/>
              <a:gd name="connsiteY38" fmla="*/ 260892 h 665868"/>
              <a:gd name="connsiteX39" fmla="*/ 463200 w 787444"/>
              <a:gd name="connsiteY39" fmla="*/ 242941 h 665868"/>
              <a:gd name="connsiteX40" fmla="*/ 555283 w 787444"/>
              <a:gd name="connsiteY40" fmla="*/ 146469 h 665868"/>
              <a:gd name="connsiteX41" fmla="*/ 504145 w 787444"/>
              <a:gd name="connsiteY41" fmla="*/ 71279 h 665868"/>
              <a:gd name="connsiteX42" fmla="*/ 527282 w 787444"/>
              <a:gd name="connsiteY42" fmla="*/ 80235 h 665868"/>
              <a:gd name="connsiteX43" fmla="*/ 528375 w 787444"/>
              <a:gd name="connsiteY43" fmla="*/ 125974 h 665868"/>
              <a:gd name="connsiteX44" fmla="*/ 438801 w 787444"/>
              <a:gd name="connsiteY44" fmla="*/ 219636 h 665868"/>
              <a:gd name="connsiteX45" fmla="*/ 415352 w 787444"/>
              <a:gd name="connsiteY45" fmla="*/ 229626 h 665868"/>
              <a:gd name="connsiteX46" fmla="*/ 286383 w 787444"/>
              <a:gd name="connsiteY46" fmla="*/ 207147 h 665868"/>
              <a:gd name="connsiteX47" fmla="*/ 361733 w 787444"/>
              <a:gd name="connsiteY47" fmla="*/ 242582 h 665868"/>
              <a:gd name="connsiteX48" fmla="*/ 360794 w 787444"/>
              <a:gd name="connsiteY48" fmla="*/ 330624 h 665868"/>
              <a:gd name="connsiteX49" fmla="*/ 221352 w 787444"/>
              <a:gd name="connsiteY49" fmla="*/ 238680 h 665868"/>
              <a:gd name="connsiteX50" fmla="*/ 209785 w 787444"/>
              <a:gd name="connsiteY50" fmla="*/ 168590 h 665868"/>
              <a:gd name="connsiteX51" fmla="*/ 260434 w 787444"/>
              <a:gd name="connsiteY51" fmla="*/ 103807 h 665868"/>
              <a:gd name="connsiteX52" fmla="*/ 328279 w 787444"/>
              <a:gd name="connsiteY52" fmla="*/ 95378 h 665868"/>
              <a:gd name="connsiteX53" fmla="*/ 380648 w 787444"/>
              <a:gd name="connsiteY53" fmla="*/ 136121 h 665868"/>
              <a:gd name="connsiteX54" fmla="*/ 297795 w 787444"/>
              <a:gd name="connsiteY54" fmla="*/ 143458 h 665868"/>
              <a:gd name="connsiteX55" fmla="*/ 403941 w 787444"/>
              <a:gd name="connsiteY55" fmla="*/ 162190 h 665868"/>
              <a:gd name="connsiteX56" fmla="*/ 481478 w 787444"/>
              <a:gd name="connsiteY56" fmla="*/ 81172 h 665868"/>
              <a:gd name="connsiteX57" fmla="*/ 504145 w 787444"/>
              <a:gd name="connsiteY57" fmla="*/ 71279 h 665868"/>
              <a:gd name="connsiteX58" fmla="*/ 148814 w 787444"/>
              <a:gd name="connsiteY58" fmla="*/ 0 h 665868"/>
              <a:gd name="connsiteX59" fmla="*/ 220441 w 787444"/>
              <a:gd name="connsiteY59" fmla="*/ 71570 h 665868"/>
              <a:gd name="connsiteX60" fmla="*/ 148814 w 787444"/>
              <a:gd name="connsiteY60" fmla="*/ 143140 h 665868"/>
              <a:gd name="connsiteX61" fmla="*/ 77187 w 787444"/>
              <a:gd name="connsiteY61" fmla="*/ 71570 h 665868"/>
              <a:gd name="connsiteX62" fmla="*/ 148814 w 787444"/>
              <a:gd name="connsiteY62" fmla="*/ 0 h 66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87444" h="665868">
                <a:moveTo>
                  <a:pt x="402889" y="514771"/>
                </a:moveTo>
                <a:cubicBezTo>
                  <a:pt x="413988" y="520546"/>
                  <a:pt x="426340" y="523512"/>
                  <a:pt x="439006" y="523512"/>
                </a:cubicBezTo>
                <a:lnTo>
                  <a:pt x="575032" y="523512"/>
                </a:lnTo>
                <a:lnTo>
                  <a:pt x="575032" y="552859"/>
                </a:lnTo>
                <a:lnTo>
                  <a:pt x="787444" y="552859"/>
                </a:lnTo>
                <a:lnTo>
                  <a:pt x="787444" y="615514"/>
                </a:lnTo>
                <a:lnTo>
                  <a:pt x="779387" y="634966"/>
                </a:lnTo>
                <a:lnTo>
                  <a:pt x="739044" y="634966"/>
                </a:lnTo>
                <a:cubicBezTo>
                  <a:pt x="739983" y="638401"/>
                  <a:pt x="740608" y="642146"/>
                  <a:pt x="740608" y="645893"/>
                </a:cubicBezTo>
                <a:lnTo>
                  <a:pt x="732316" y="665868"/>
                </a:lnTo>
                <a:lnTo>
                  <a:pt x="670723" y="665868"/>
                </a:lnTo>
                <a:lnTo>
                  <a:pt x="662431" y="645893"/>
                </a:lnTo>
                <a:cubicBezTo>
                  <a:pt x="662431" y="642146"/>
                  <a:pt x="663058" y="638401"/>
                  <a:pt x="664151" y="634966"/>
                </a:cubicBezTo>
                <a:lnTo>
                  <a:pt x="313768" y="634966"/>
                </a:lnTo>
                <a:cubicBezTo>
                  <a:pt x="314862" y="638401"/>
                  <a:pt x="315332" y="642146"/>
                  <a:pt x="315332" y="645893"/>
                </a:cubicBezTo>
                <a:lnTo>
                  <a:pt x="307040" y="665868"/>
                </a:lnTo>
                <a:lnTo>
                  <a:pt x="245589" y="665868"/>
                </a:lnTo>
                <a:lnTo>
                  <a:pt x="237311" y="645893"/>
                </a:lnTo>
                <a:cubicBezTo>
                  <a:pt x="237311" y="642146"/>
                  <a:pt x="237780" y="638401"/>
                  <a:pt x="238875" y="634966"/>
                </a:cubicBezTo>
                <a:lnTo>
                  <a:pt x="173208" y="634966"/>
                </a:lnTo>
                <a:cubicBezTo>
                  <a:pt x="150537" y="634966"/>
                  <a:pt x="132087" y="616546"/>
                  <a:pt x="132087" y="593913"/>
                </a:cubicBezTo>
                <a:cubicBezTo>
                  <a:pt x="132087" y="571279"/>
                  <a:pt x="150537" y="552859"/>
                  <a:pt x="173208" y="552859"/>
                </a:cubicBezTo>
                <a:lnTo>
                  <a:pt x="402889" y="552859"/>
                </a:lnTo>
                <a:close/>
                <a:moveTo>
                  <a:pt x="26902" y="158234"/>
                </a:moveTo>
                <a:cubicBezTo>
                  <a:pt x="35345" y="156478"/>
                  <a:pt x="44453" y="157961"/>
                  <a:pt x="52192" y="163113"/>
                </a:cubicBezTo>
                <a:lnTo>
                  <a:pt x="360355" y="365429"/>
                </a:lnTo>
                <a:cubicBezTo>
                  <a:pt x="359574" y="452537"/>
                  <a:pt x="359574" y="442702"/>
                  <a:pt x="359574" y="445512"/>
                </a:cubicBezTo>
                <a:lnTo>
                  <a:pt x="15138" y="219312"/>
                </a:lnTo>
                <a:cubicBezTo>
                  <a:pt x="-341" y="209165"/>
                  <a:pt x="-4719" y="188247"/>
                  <a:pt x="5600" y="172792"/>
                </a:cubicBezTo>
                <a:cubicBezTo>
                  <a:pt x="10682" y="164987"/>
                  <a:pt x="18461" y="159991"/>
                  <a:pt x="26902" y="158234"/>
                </a:cubicBezTo>
                <a:close/>
                <a:moveTo>
                  <a:pt x="555283" y="146469"/>
                </a:moveTo>
                <a:lnTo>
                  <a:pt x="740077" y="200948"/>
                </a:lnTo>
                <a:cubicBezTo>
                  <a:pt x="757900" y="206178"/>
                  <a:pt x="772908" y="216988"/>
                  <a:pt x="783461" y="231115"/>
                </a:cubicBezTo>
                <a:lnTo>
                  <a:pt x="787444" y="243094"/>
                </a:lnTo>
                <a:lnTo>
                  <a:pt x="787444" y="473058"/>
                </a:lnTo>
                <a:lnTo>
                  <a:pt x="759932" y="484432"/>
                </a:lnTo>
                <a:lnTo>
                  <a:pt x="438966" y="484432"/>
                </a:lnTo>
                <a:cubicBezTo>
                  <a:pt x="416609" y="484432"/>
                  <a:pt x="398474" y="466168"/>
                  <a:pt x="398787" y="443845"/>
                </a:cubicBezTo>
                <a:lnTo>
                  <a:pt x="400663" y="260892"/>
                </a:lnTo>
                <a:cubicBezTo>
                  <a:pt x="435839" y="277440"/>
                  <a:pt x="453818" y="252931"/>
                  <a:pt x="463200" y="242941"/>
                </a:cubicBezTo>
                <a:cubicBezTo>
                  <a:pt x="560286" y="141474"/>
                  <a:pt x="553407" y="148811"/>
                  <a:pt x="555283" y="146469"/>
                </a:cubicBezTo>
                <a:close/>
                <a:moveTo>
                  <a:pt x="504145" y="71279"/>
                </a:moveTo>
                <a:cubicBezTo>
                  <a:pt x="512431" y="71104"/>
                  <a:pt x="520795" y="74069"/>
                  <a:pt x="527282" y="80235"/>
                </a:cubicBezTo>
                <a:cubicBezTo>
                  <a:pt x="540256" y="92568"/>
                  <a:pt x="540726" y="113017"/>
                  <a:pt x="528375" y="125974"/>
                </a:cubicBezTo>
                <a:lnTo>
                  <a:pt x="438801" y="219636"/>
                </a:lnTo>
                <a:cubicBezTo>
                  <a:pt x="432549" y="226035"/>
                  <a:pt x="424107" y="229626"/>
                  <a:pt x="415352" y="229626"/>
                </a:cubicBezTo>
                <a:cubicBezTo>
                  <a:pt x="411288" y="229626"/>
                  <a:pt x="420042" y="231030"/>
                  <a:pt x="286383" y="207147"/>
                </a:cubicBezTo>
                <a:lnTo>
                  <a:pt x="361733" y="242582"/>
                </a:lnTo>
                <a:lnTo>
                  <a:pt x="360794" y="330624"/>
                </a:lnTo>
                <a:lnTo>
                  <a:pt x="221352" y="238680"/>
                </a:lnTo>
                <a:cubicBezTo>
                  <a:pt x="197748" y="223069"/>
                  <a:pt x="192432" y="190913"/>
                  <a:pt x="209785" y="168590"/>
                </a:cubicBezTo>
                <a:lnTo>
                  <a:pt x="260434" y="103807"/>
                </a:lnTo>
                <a:cubicBezTo>
                  <a:pt x="276849" y="82733"/>
                  <a:pt x="307331" y="78986"/>
                  <a:pt x="328279" y="95378"/>
                </a:cubicBezTo>
                <a:lnTo>
                  <a:pt x="380648" y="136121"/>
                </a:lnTo>
                <a:lnTo>
                  <a:pt x="297795" y="143458"/>
                </a:lnTo>
                <a:lnTo>
                  <a:pt x="403941" y="162190"/>
                </a:lnTo>
                <a:lnTo>
                  <a:pt x="481478" y="81172"/>
                </a:lnTo>
                <a:cubicBezTo>
                  <a:pt x="487653" y="74772"/>
                  <a:pt x="495860" y="71455"/>
                  <a:pt x="504145" y="71279"/>
                </a:cubicBezTo>
                <a:close/>
                <a:moveTo>
                  <a:pt x="148814" y="0"/>
                </a:moveTo>
                <a:cubicBezTo>
                  <a:pt x="188372" y="0"/>
                  <a:pt x="220441" y="32043"/>
                  <a:pt x="220441" y="71570"/>
                </a:cubicBezTo>
                <a:cubicBezTo>
                  <a:pt x="220441" y="111097"/>
                  <a:pt x="188372" y="143140"/>
                  <a:pt x="148814" y="143140"/>
                </a:cubicBezTo>
                <a:cubicBezTo>
                  <a:pt x="109255" y="143140"/>
                  <a:pt x="77187" y="111097"/>
                  <a:pt x="77187" y="71570"/>
                </a:cubicBezTo>
                <a:cubicBezTo>
                  <a:pt x="77187" y="32043"/>
                  <a:pt x="109255" y="0"/>
                  <a:pt x="148814"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微软雅黑" panose="020B0503020204020204" pitchFamily="34" charset="-122"/>
              <a:ea typeface="微软雅黑" panose="020B0503020204020204" pitchFamily="34" charset="-122"/>
            </a:endParaRPr>
          </a:p>
        </p:txBody>
      </p:sp>
      <p:sp>
        <p:nvSpPr>
          <p:cNvPr id="44" name="文本框 43">
            <a:extLst>
              <a:ext uri="{FF2B5EF4-FFF2-40B4-BE49-F238E27FC236}">
                <a16:creationId xmlns:a16="http://schemas.microsoft.com/office/drawing/2014/main" id="{BAB660C9-2A4C-4389-A2CB-9B36B84CB0E0}"/>
              </a:ext>
            </a:extLst>
          </p:cNvPr>
          <p:cNvSpPr txBox="1"/>
          <p:nvPr/>
        </p:nvSpPr>
        <p:spPr bwMode="gray">
          <a:xfrm>
            <a:off x="2113687" y="2417963"/>
            <a:ext cx="2756696" cy="397032"/>
          </a:xfrm>
          <a:prstGeom prst="rect">
            <a:avLst/>
          </a:prstGeom>
          <a:noFill/>
        </p:spPr>
        <p:txBody>
          <a:bodyPr wrap="square">
            <a:spAutoFit/>
          </a:bodyPr>
          <a:lstStyle/>
          <a:p>
            <a:pPr algn="ctr">
              <a:lnSpc>
                <a:spcPct val="90000"/>
              </a:lnSpc>
              <a:spcBef>
                <a:spcPts val="300"/>
              </a:spcBef>
            </a:pPr>
            <a:r>
              <a:rPr lang="zh-CN" altLang="en-US" sz="2200" b="1" dirty="0">
                <a:solidFill>
                  <a:srgbClr val="0047BB"/>
                </a:solidFill>
                <a:latin typeface="微软雅黑" panose="020B0503020204020204" pitchFamily="34" charset="-122"/>
                <a:ea typeface="微软雅黑" panose="020B0503020204020204" pitchFamily="34" charset="-122"/>
              </a:rPr>
              <a:t>符合“保基本”原则</a:t>
            </a:r>
            <a:endParaRPr lang="en-US" altLang="zh-CN" sz="2200" b="1" dirty="0">
              <a:solidFill>
                <a:srgbClr val="0047BB"/>
              </a:solidFill>
              <a:latin typeface="微软雅黑" panose="020B0503020204020204" pitchFamily="34" charset="-122"/>
              <a:ea typeface="微软雅黑" panose="020B0503020204020204" pitchFamily="34" charset="-122"/>
            </a:endParaRPr>
          </a:p>
        </p:txBody>
      </p:sp>
      <p:sp>
        <p:nvSpPr>
          <p:cNvPr id="49" name="文本框 48">
            <a:extLst>
              <a:ext uri="{FF2B5EF4-FFF2-40B4-BE49-F238E27FC236}">
                <a16:creationId xmlns:a16="http://schemas.microsoft.com/office/drawing/2014/main" id="{942D4371-2974-4CB6-80EA-1966E52E7A71}"/>
              </a:ext>
            </a:extLst>
          </p:cNvPr>
          <p:cNvSpPr txBox="1"/>
          <p:nvPr/>
        </p:nvSpPr>
        <p:spPr bwMode="gray">
          <a:xfrm>
            <a:off x="1286995" y="2882382"/>
            <a:ext cx="4096038" cy="646331"/>
          </a:xfrm>
          <a:prstGeom prst="rect">
            <a:avLst/>
          </a:prstGeom>
          <a:noFill/>
        </p:spPr>
        <p:txBody>
          <a:bodyPr wrap="square">
            <a:spAutoFit/>
          </a:bodyPr>
          <a:lstStyle/>
          <a:p>
            <a:pPr>
              <a:lnSpc>
                <a:spcPct val="90000"/>
              </a:lnSpc>
              <a:spcBef>
                <a:spcPts val="300"/>
              </a:spcBef>
            </a:pPr>
            <a:r>
              <a:rPr lang="zh-CN" altLang="en-US" sz="2000" b="1" dirty="0">
                <a:latin typeface="微软雅黑" panose="020B0503020204020204" pitchFamily="34" charset="-122"/>
                <a:ea typeface="微软雅黑" panose="020B0503020204020204" pitchFamily="34" charset="-122"/>
              </a:rPr>
              <a:t>国家集采产品，价格低，患者可负担</a:t>
            </a:r>
            <a:endParaRPr lang="en-US" altLang="zh-CN" sz="2000" b="1" dirty="0">
              <a:latin typeface="微软雅黑" panose="020B0503020204020204" pitchFamily="34" charset="-122"/>
              <a:ea typeface="微软雅黑" panose="020B0503020204020204" pitchFamily="34" charset="-122"/>
            </a:endParaRPr>
          </a:p>
        </p:txBody>
      </p:sp>
      <p:sp>
        <p:nvSpPr>
          <p:cNvPr id="59" name="文本框 58">
            <a:extLst>
              <a:ext uri="{FF2B5EF4-FFF2-40B4-BE49-F238E27FC236}">
                <a16:creationId xmlns:a16="http://schemas.microsoft.com/office/drawing/2014/main" id="{2FE46CCF-E599-442D-A474-F87A435BF43D}"/>
              </a:ext>
            </a:extLst>
          </p:cNvPr>
          <p:cNvSpPr txBox="1"/>
          <p:nvPr/>
        </p:nvSpPr>
        <p:spPr bwMode="gray">
          <a:xfrm>
            <a:off x="1302899" y="4125067"/>
            <a:ext cx="3920655" cy="707886"/>
          </a:xfrm>
          <a:prstGeom prst="rect">
            <a:avLst/>
          </a:prstGeom>
          <a:noFill/>
        </p:spPr>
        <p:txBody>
          <a:bodyPr wrap="square">
            <a:spAutoFit/>
          </a:bodyPr>
          <a:lstStyle/>
          <a:p>
            <a:r>
              <a:rPr lang="zh-CN" altLang="en-US" sz="2000" b="1" dirty="0">
                <a:latin typeface="微软雅黑" panose="020B0503020204020204" pitchFamily="34" charset="-122"/>
                <a:ea typeface="微软雅黑" panose="020B0503020204020204" pitchFamily="34" charset="-122"/>
              </a:rPr>
              <a:t>目内方案疗效有限、副反应严重、注射依从性差的</a:t>
            </a:r>
            <a:endParaRPr lang="zh-CN" altLang="en-US" sz="2000" dirty="0">
              <a:latin typeface="微软雅黑" panose="020B0503020204020204" pitchFamily="34" charset="-122"/>
              <a:ea typeface="微软雅黑" panose="020B0503020204020204" pitchFamily="34" charset="-122"/>
            </a:endParaRPr>
          </a:p>
        </p:txBody>
      </p:sp>
      <p:sp>
        <p:nvSpPr>
          <p:cNvPr id="60" name="文本框 59">
            <a:extLst>
              <a:ext uri="{FF2B5EF4-FFF2-40B4-BE49-F238E27FC236}">
                <a16:creationId xmlns:a16="http://schemas.microsoft.com/office/drawing/2014/main" id="{3889AFB9-0E6F-4E22-975E-7505D015AF14}"/>
              </a:ext>
            </a:extLst>
          </p:cNvPr>
          <p:cNvSpPr txBox="1"/>
          <p:nvPr/>
        </p:nvSpPr>
        <p:spPr bwMode="gray">
          <a:xfrm>
            <a:off x="142716" y="3787076"/>
            <a:ext cx="6473952" cy="397032"/>
          </a:xfrm>
          <a:prstGeom prst="rect">
            <a:avLst/>
          </a:prstGeom>
          <a:noFill/>
        </p:spPr>
        <p:txBody>
          <a:bodyPr wrap="square">
            <a:spAutoFit/>
          </a:bodyPr>
          <a:lstStyle/>
          <a:p>
            <a:pPr algn="ctr">
              <a:lnSpc>
                <a:spcPct val="90000"/>
              </a:lnSpc>
              <a:spcBef>
                <a:spcPts val="300"/>
              </a:spcBef>
            </a:pPr>
            <a:r>
              <a:rPr lang="zh-CN" altLang="en-US" sz="2200" b="1" dirty="0">
                <a:solidFill>
                  <a:srgbClr val="0047BB"/>
                </a:solidFill>
                <a:latin typeface="微软雅黑" panose="020B0503020204020204" pitchFamily="34" charset="-122"/>
                <a:ea typeface="微软雅黑" panose="020B0503020204020204" pitchFamily="34" charset="-122"/>
              </a:rPr>
              <a:t>弥补目录短板</a:t>
            </a:r>
          </a:p>
        </p:txBody>
      </p:sp>
      <p:sp>
        <p:nvSpPr>
          <p:cNvPr id="61" name="文本框 60">
            <a:extLst>
              <a:ext uri="{FF2B5EF4-FFF2-40B4-BE49-F238E27FC236}">
                <a16:creationId xmlns:a16="http://schemas.microsoft.com/office/drawing/2014/main" id="{1F2389FF-FE28-4277-ADAE-B1EC3136288E}"/>
              </a:ext>
            </a:extLst>
          </p:cNvPr>
          <p:cNvSpPr txBox="1"/>
          <p:nvPr/>
        </p:nvSpPr>
        <p:spPr bwMode="gray">
          <a:xfrm>
            <a:off x="2404872" y="5124472"/>
            <a:ext cx="6473952" cy="430887"/>
          </a:xfrm>
          <a:prstGeom prst="rect">
            <a:avLst/>
          </a:prstGeom>
          <a:noFill/>
        </p:spPr>
        <p:txBody>
          <a:bodyPr wrap="square">
            <a:spAutoFit/>
          </a:bodyPr>
          <a:lstStyle/>
          <a:p>
            <a:r>
              <a:rPr lang="zh-CN" altLang="en-US" sz="2200" b="1" dirty="0">
                <a:solidFill>
                  <a:srgbClr val="0047BB"/>
                </a:solidFill>
                <a:latin typeface="微软雅黑" panose="020B0503020204020204" pitchFamily="34" charset="-122"/>
                <a:ea typeface="微软雅黑" panose="020B0503020204020204" pitchFamily="34" charset="-122"/>
              </a:rPr>
              <a:t>临床管理便利</a:t>
            </a:r>
            <a:endParaRPr lang="zh-CN" altLang="en-US" sz="2200" dirty="0">
              <a:latin typeface="微软雅黑" panose="020B0503020204020204" pitchFamily="34" charset="-122"/>
              <a:ea typeface="微软雅黑" panose="020B0503020204020204" pitchFamily="34" charset="-122"/>
            </a:endParaRPr>
          </a:p>
        </p:txBody>
      </p:sp>
      <p:sp>
        <p:nvSpPr>
          <p:cNvPr id="62" name="文本框 61">
            <a:extLst>
              <a:ext uri="{FF2B5EF4-FFF2-40B4-BE49-F238E27FC236}">
                <a16:creationId xmlns:a16="http://schemas.microsoft.com/office/drawing/2014/main" id="{2C9EB3F1-119B-4F70-A38B-11980BDFA08C}"/>
              </a:ext>
            </a:extLst>
          </p:cNvPr>
          <p:cNvSpPr txBox="1"/>
          <p:nvPr/>
        </p:nvSpPr>
        <p:spPr bwMode="gray">
          <a:xfrm>
            <a:off x="460917" y="5613122"/>
            <a:ext cx="5516963" cy="369332"/>
          </a:xfrm>
          <a:prstGeom prst="rect">
            <a:avLst/>
          </a:prstGeom>
          <a:noFill/>
        </p:spPr>
        <p:txBody>
          <a:bodyPr wrap="square">
            <a:spAutoFit/>
          </a:bodyPr>
          <a:lstStyle/>
          <a:p>
            <a:pPr algn="ctr">
              <a:lnSpc>
                <a:spcPct val="90000"/>
              </a:lnSpc>
              <a:spcBef>
                <a:spcPts val="300"/>
              </a:spcBef>
            </a:pPr>
            <a:r>
              <a:rPr lang="zh-CN" altLang="en-US" sz="2000" b="1" dirty="0">
                <a:latin typeface="微软雅黑" panose="020B0503020204020204" pitchFamily="34" charset="-122"/>
                <a:ea typeface="微软雅黑" panose="020B0503020204020204" pitchFamily="34" charset="-122"/>
              </a:rPr>
              <a:t>口服方便，有利于提高患者依从性</a:t>
            </a:r>
            <a:endParaRPr lang="zh-CN" altLang="en-US" sz="2000" b="1" dirty="0">
              <a:solidFill>
                <a:srgbClr val="0047BB"/>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56723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er PowerPoint Template_Logo_Confidential_16x9_011421_1130am.pptx" id="{89FC0598-B349-48E3-9A8B-72BFBCB98DF8}" vid="{0EBF093D-583F-46B6-8995-C451C08539D8}"/>
    </a:ext>
  </a:extLst>
</a:theme>
</file>

<file path=ppt/theme/theme2.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B08942DD6B8045AC88B035B51DC098" ma:contentTypeVersion="14" ma:contentTypeDescription="Create a new document." ma:contentTypeScope="" ma:versionID="0e4ff9539a3ccca135015b3ceed81fdc">
  <xsd:schema xmlns:xsd="http://www.w3.org/2001/XMLSchema" xmlns:xs="http://www.w3.org/2001/XMLSchema" xmlns:p="http://schemas.microsoft.com/office/2006/metadata/properties" xmlns:ns3="e388dc96-09dd-4309-a66d-d1b07d928e2f" xmlns:ns4="05a7bc01-f129-4656-b3a6-97a7d27c4c0a" targetNamespace="http://schemas.microsoft.com/office/2006/metadata/properties" ma:root="true" ma:fieldsID="12b0c41d69098913fc4f82f8edcd35c0" ns3:_="" ns4:_="">
    <xsd:import namespace="e388dc96-09dd-4309-a66d-d1b07d928e2f"/>
    <xsd:import namespace="05a7bc01-f129-4656-b3a6-97a7d27c4c0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c96-09dd-4309-a66d-d1b07d928e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a7bc01-f129-4656-b3a6-97a7d27c4c0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6AF324-20B8-43AE-8057-0DF672E583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8dc96-09dd-4309-a66d-d1b07d928e2f"/>
    <ds:schemaRef ds:uri="05a7bc01-f129-4656-b3a6-97a7d27c4c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5620F8-902D-466A-B4E6-A592A8096A60}">
  <ds:schemaRefs>
    <ds:schemaRef ds:uri="http://purl.org/dc/dcmitype/"/>
    <ds:schemaRef ds:uri="e388dc96-09dd-4309-a66d-d1b07d928e2f"/>
    <ds:schemaRef ds:uri="http://www.w3.org/XML/1998/namespace"/>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05a7bc01-f129-4656-b3a6-97a7d27c4c0a"/>
  </ds:schemaRefs>
</ds:datastoreItem>
</file>

<file path=customXml/itemProps3.xml><?xml version="1.0" encoding="utf-8"?>
<ds:datastoreItem xmlns:ds="http://schemas.openxmlformats.org/officeDocument/2006/customXml" ds:itemID="{B255E0C5-C017-4A51-A228-651151AC02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Pfizer_PowerPoint_Template_16x9.potx</Template>
  <TotalTime>1869</TotalTime>
  <Words>2757</Words>
  <Application>Microsoft Office PowerPoint</Application>
  <PresentationFormat>自定义</PresentationFormat>
  <Paragraphs>201</Paragraphs>
  <Slides>10</Slides>
  <Notes>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等线</vt:lpstr>
      <vt:lpstr>华文楷体</vt:lpstr>
      <vt:lpstr>微软雅黑</vt:lpstr>
      <vt:lpstr>Arial</vt:lpstr>
      <vt:lpstr>Arial Narrow</vt:lpstr>
      <vt:lpstr>Office Theme</vt:lpstr>
      <vt:lpstr>PowerPoint 演示文稿</vt:lpstr>
      <vt:lpstr>目录</vt:lpstr>
      <vt:lpstr>1. 枸橼酸托法替布片 基本信息 (1/2)</vt:lpstr>
      <vt:lpstr>1. 枸橼酸托法替布片 基本信息 (2/2)</vt:lpstr>
      <vt:lpstr>2. 枸橼酸托法替布片 有效性（1/2）</vt:lpstr>
      <vt:lpstr>2. 枸橼酸托法替布片 有效性（2/2）</vt:lpstr>
      <vt:lpstr>3. 枸橼酸托法替布片 安全性</vt:lpstr>
      <vt:lpstr>5. 枸橼酸托法替布片 创新性</vt:lpstr>
      <vt:lpstr>6. 枸橼酸托法替布片 公平性</vt:lpstr>
      <vt:lpstr>参考文献</vt:lpstr>
    </vt:vector>
  </TitlesOfParts>
  <Company>OCS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v365</dc:subject>
  <dc:creator>Bo, Yiwei</dc:creator>
  <dc:description>P113901_Pfizer PowerPoint Template _Logo_Confidential_16x9</dc:description>
  <cp:lastModifiedBy>Ran, Mi</cp:lastModifiedBy>
  <cp:revision>13</cp:revision>
  <cp:lastPrinted>2017-11-29T15:35:51Z</cp:lastPrinted>
  <dcterms:created xsi:type="dcterms:W3CDTF">2021-06-22T09:02:09Z</dcterms:created>
  <dcterms:modified xsi:type="dcterms:W3CDTF">2022-07-13T02:47:53Z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ContentTypeId">
    <vt:lpwstr>0x0101002EB08942DD6B8045AC88B035B51DC098</vt:lpwstr>
  </property>
</Properties>
</file>