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321" r:id="rId2"/>
    <p:sldId id="257" r:id="rId3"/>
    <p:sldId id="322" r:id="rId4"/>
    <p:sldId id="323" r:id="rId5"/>
    <p:sldId id="326" r:id="rId6"/>
    <p:sldId id="329" r:id="rId7"/>
    <p:sldId id="332" r:id="rId8"/>
    <p:sldId id="334" r:id="rId9"/>
    <p:sldId id="318" r:id="rId10"/>
  </p:sldIdLst>
  <p:sldSz cx="12192000" cy="6858000"/>
  <p:notesSz cx="6797675" cy="9926638"/>
  <p:custDataLst>
    <p:tags r:id="rId1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49">
          <p15:clr>
            <a:srgbClr val="A4A3A4"/>
          </p15:clr>
        </p15:guide>
        <p15:guide id="2" pos="554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2AC"/>
    <a:srgbClr val="2E75B6"/>
    <a:srgbClr val="F2F2F2"/>
    <a:srgbClr val="414455"/>
    <a:srgbClr val="595959"/>
    <a:srgbClr val="4B4E61"/>
    <a:srgbClr val="767171"/>
    <a:srgbClr val="7F7F7F"/>
    <a:srgbClr val="019ED5"/>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80" autoAdjust="0"/>
    <p:restoredTop sz="93895" autoAdjust="0"/>
  </p:normalViewPr>
  <p:slideViewPr>
    <p:cSldViewPr snapToGrid="0">
      <p:cViewPr varScale="1">
        <p:scale>
          <a:sx n="81" d="100"/>
          <a:sy n="81" d="100"/>
        </p:scale>
        <p:origin x="394" y="53"/>
      </p:cViewPr>
      <p:guideLst>
        <p:guide orient="horz" pos="1049"/>
        <p:guide pos="5541"/>
      </p:guideLst>
    </p:cSldViewPr>
  </p:slideViewPr>
  <p:notesTextViewPr>
    <p:cViewPr>
      <p:scale>
        <a:sx n="66" d="100"/>
        <a:sy n="66" d="100"/>
      </p:scale>
      <p:origin x="0" y="0"/>
    </p:cViewPr>
  </p:notesTextViewPr>
  <p:sorterViewPr>
    <p:cViewPr>
      <p:scale>
        <a:sx n="70" d="100"/>
        <a:sy n="70" d="100"/>
      </p:scale>
      <p:origin x="0" y="0"/>
    </p:cViewPr>
  </p:sorterViewPr>
  <p:notesViewPr>
    <p:cSldViewPr snapToGrid="0">
      <p:cViewPr varScale="1">
        <p:scale>
          <a:sx n="60" d="100"/>
          <a:sy n="60" d="100"/>
        </p:scale>
        <p:origin x="3274"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8D3007C-0BBF-4CAD-B02F-7664B804665F}" type="datetimeFigureOut">
              <a:rPr lang="zh-CN" altLang="en-US" smtClean="0"/>
              <a:t>2022/7/13</a:t>
            </a:fld>
            <a:endParaRPr lang="zh-CN" altLang="en-US"/>
          </a:p>
        </p:txBody>
      </p:sp>
      <p:sp>
        <p:nvSpPr>
          <p:cNvPr id="4" name="幻灯片图像占位符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927DC7C-EA85-41EA-BE8E-3BC04B9579CE}"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E0E0E2-7263-44C4-AAA9-733DBA7BD205}" type="slidenum">
              <a:rPr lang="zh-CN" altLang="en-US" smtClean="0"/>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7DC7C-EA85-41EA-BE8E-3BC04B9579CE}"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927DC7C-EA85-41EA-BE8E-3BC04B9579CE}"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27DC7C-EA85-41EA-BE8E-3BC04B9579CE}" type="slidenum">
              <a:rPr lang="zh-CN" altLang="en-US" smtClean="0"/>
              <a:t>5</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27DC7C-EA85-41EA-BE8E-3BC04B9579CE}" type="slidenum">
              <a:rPr lang="zh-CN" altLang="en-US" smtClean="0"/>
              <a:t>7</a:t>
            </a:fld>
            <a:endParaRPr lang="zh-CN" altLang="en-US"/>
          </a:p>
        </p:txBody>
      </p:sp>
    </p:spTree>
    <p:extLst>
      <p:ext uri="{BB962C8B-B14F-4D97-AF65-F5344CB8AC3E}">
        <p14:creationId xmlns:p14="http://schemas.microsoft.com/office/powerpoint/2010/main" val="1804790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0488" y="744538"/>
            <a:ext cx="6616700" cy="3722687"/>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E0E0E2-7263-44C4-AAA9-733DBA7BD205}"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绪论1">
    <p:spTree>
      <p:nvGrpSpPr>
        <p:cNvPr id="1" name=""/>
        <p:cNvGrpSpPr/>
        <p:nvPr/>
      </p:nvGrpSpPr>
      <p:grpSpPr>
        <a:xfrm>
          <a:off x="0" y="0"/>
          <a:ext cx="0" cy="0"/>
          <a:chOff x="0" y="0"/>
          <a:chExt cx="0" cy="0"/>
        </a:xfrm>
      </p:grpSpPr>
      <p:sp>
        <p:nvSpPr>
          <p:cNvPr id="7" name="矩形 6"/>
          <p:cNvSpPr/>
          <p:nvPr userDrawn="1"/>
        </p:nvSpPr>
        <p:spPr>
          <a:xfrm>
            <a:off x="0" y="0"/>
            <a:ext cx="169168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8" name="表格 7"/>
          <p:cNvGraphicFramePr>
            <a:graphicFrameLocks noGrp="1"/>
          </p:cNvGraphicFramePr>
          <p:nvPr userDrawn="1">
            <p:extLst>
              <p:ext uri="{D42A27DB-BD31-4B8C-83A1-F6EECF244321}">
                <p14:modId xmlns:p14="http://schemas.microsoft.com/office/powerpoint/2010/main" val="3803658504"/>
              </p:ext>
            </p:extLst>
          </p:nvPr>
        </p:nvGraphicFramePr>
        <p:xfrm>
          <a:off x="0" y="1084035"/>
          <a:ext cx="1691680" cy="3960000"/>
        </p:xfrm>
        <a:graphic>
          <a:graphicData uri="http://schemas.openxmlformats.org/drawingml/2006/table">
            <a:tbl>
              <a:tblPr>
                <a:tableStyleId>{2D5ABB26-0587-4C30-8999-92F81FD0307C}</a:tableStyleId>
              </a:tblPr>
              <a:tblGrid>
                <a:gridCol w="1691680">
                  <a:extLst>
                    <a:ext uri="{9D8B030D-6E8A-4147-A177-3AD203B41FA5}">
                      <a16:colId xmlns:a16="http://schemas.microsoft.com/office/drawing/2014/main" val="20000"/>
                    </a:ext>
                  </a:extLst>
                </a:gridCol>
              </a:tblGrid>
              <a:tr h="792000">
                <a:tc>
                  <a:txBody>
                    <a:bodyPr/>
                    <a:lstStyle/>
                    <a:p>
                      <a:pPr algn="ctr"/>
                      <a:endParaRPr lang="zh-CN" alt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792000">
                <a:tc>
                  <a:txBody>
                    <a:bodyPr/>
                    <a:lstStyle/>
                    <a:p>
                      <a:pPr algn="l"/>
                      <a:r>
                        <a:rPr lang="en-US" altLang="zh-CN" sz="1600" b="1" dirty="0">
                          <a:solidFill>
                            <a:schemeClr val="tx1"/>
                          </a:solidFill>
                          <a:latin typeface="微软雅黑" panose="020B0503020204020204" pitchFamily="34" charset="-122"/>
                          <a:ea typeface="微软雅黑" panose="020B0503020204020204" pitchFamily="34" charset="-122"/>
                        </a:rPr>
                        <a:t>2.</a:t>
                      </a:r>
                      <a:r>
                        <a:rPr lang="zh-CN" altLang="en-US" sz="1600" b="1" dirty="0">
                          <a:solidFill>
                            <a:schemeClr val="tx1"/>
                          </a:solidFill>
                          <a:latin typeface="微软雅黑" panose="020B0503020204020204" pitchFamily="34" charset="-122"/>
                          <a:ea typeface="微软雅黑" panose="020B0503020204020204" pitchFamily="34" charset="-122"/>
                        </a:rPr>
                        <a:t>安全性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3.</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有效性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4.</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创新性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5.</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公平性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pSp>
        <p:nvGrpSpPr>
          <p:cNvPr id="10" name="组合 9"/>
          <p:cNvGrpSpPr/>
          <p:nvPr userDrawn="1"/>
        </p:nvGrpSpPr>
        <p:grpSpPr>
          <a:xfrm>
            <a:off x="0" y="1087937"/>
            <a:ext cx="1691680" cy="788186"/>
            <a:chOff x="0" y="1272662"/>
            <a:chExt cx="1691680" cy="788186"/>
          </a:xfrm>
          <a:solidFill>
            <a:schemeClr val="accent1">
              <a:lumMod val="75000"/>
            </a:schemeClr>
          </a:solidFill>
        </p:grpSpPr>
        <p:sp>
          <p:nvSpPr>
            <p:cNvPr id="11" name="矩形 10"/>
            <p:cNvSpPr/>
            <p:nvPr userDrawn="1"/>
          </p:nvSpPr>
          <p:spPr>
            <a:xfrm>
              <a:off x="0" y="1272662"/>
              <a:ext cx="1691680" cy="7881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1600" b="1" dirty="0">
                  <a:latin typeface="微软雅黑" panose="020B0503020204020204" pitchFamily="34" charset="-122"/>
                  <a:ea typeface="微软雅黑" panose="020B0503020204020204" pitchFamily="34" charset="-122"/>
                </a:rPr>
                <a:t>1.</a:t>
              </a:r>
              <a:r>
                <a:rPr lang="zh-CN" altLang="en-US" sz="1600" b="1" dirty="0">
                  <a:latin typeface="微软雅黑" panose="020B0503020204020204" pitchFamily="34" charset="-122"/>
                  <a:ea typeface="微软雅黑" panose="020B0503020204020204" pitchFamily="34" charset="-122"/>
                </a:rPr>
                <a:t>药品基本信息</a:t>
              </a:r>
            </a:p>
          </p:txBody>
        </p:sp>
        <p:sp>
          <p:nvSpPr>
            <p:cNvPr id="12" name="等腰三角形 11"/>
            <p:cNvSpPr/>
            <p:nvPr userDrawn="1"/>
          </p:nvSpPr>
          <p:spPr>
            <a:xfrm rot="16200000">
              <a:off x="1547664" y="1594748"/>
              <a:ext cx="144016" cy="14401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13" name="直接连接符 12"/>
          <p:cNvCxnSpPr/>
          <p:nvPr userDrawn="1"/>
        </p:nvCxnSpPr>
        <p:spPr>
          <a:xfrm>
            <a:off x="1907704" y="1120984"/>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userDrawn="1"/>
        </p:nvSpPr>
        <p:spPr>
          <a:xfrm>
            <a:off x="2210764" y="361510"/>
            <a:ext cx="1210588" cy="707886"/>
          </a:xfrm>
          <a:prstGeom prst="rect">
            <a:avLst/>
          </a:prstGeom>
          <a:noFill/>
        </p:spPr>
        <p:txBody>
          <a:bodyPr wrap="none" rtlCol="0">
            <a:spAutoFit/>
          </a:bodyPr>
          <a:lstStyle/>
          <a:p>
            <a:r>
              <a:rPr lang="en-US" altLang="zh-CN" sz="4000" dirty="0">
                <a:solidFill>
                  <a:schemeClr val="accent1">
                    <a:lumMod val="50000"/>
                  </a:schemeClr>
                </a:solidFill>
                <a:latin typeface="黑体" panose="02010609060101010101" pitchFamily="49" charset="-122"/>
                <a:ea typeface="黑体" panose="02010609060101010101" pitchFamily="49" charset="-122"/>
              </a:rPr>
              <a:t>    </a:t>
            </a:r>
            <a:endParaRPr lang="zh-CN" altLang="en-US" sz="4000" dirty="0">
              <a:solidFill>
                <a:schemeClr val="accent1">
                  <a:lumMod val="50000"/>
                </a:schemeClr>
              </a:solidFill>
              <a:latin typeface="黑体" panose="02010609060101010101" pitchFamily="49" charset="-122"/>
              <a:ea typeface="黑体" panose="02010609060101010101" pitchFamily="49" charset="-122"/>
            </a:endParaRPr>
          </a:p>
        </p:txBody>
      </p:sp>
      <p:sp>
        <p:nvSpPr>
          <p:cNvPr id="16" name="五边形 15"/>
          <p:cNvSpPr/>
          <p:nvPr userDrawn="1"/>
        </p:nvSpPr>
        <p:spPr>
          <a:xfrm flipH="1">
            <a:off x="11211743" y="5950072"/>
            <a:ext cx="986607" cy="504056"/>
          </a:xfrm>
          <a:prstGeom prst="homePlate">
            <a:avLst/>
          </a:prstGeom>
          <a:solidFill>
            <a:schemeClr val="bg1">
              <a:lumMod val="50000"/>
            </a:schemeClr>
          </a:solidFill>
          <a:ln w="25400" cap="flat" cmpd="sng" algn="ctr">
            <a:no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fld>
            <a:endParaRPr lang="zh-CN" altLang="en-US" kern="0" dirty="0">
              <a:solidFill>
                <a:sysClr val="window" lastClr="FFFFFF"/>
              </a:solidFill>
              <a:latin typeface="Calibri" panose="020F0502020204030204"/>
              <a:ea typeface="宋体"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绪论1">
    <p:spTree>
      <p:nvGrpSpPr>
        <p:cNvPr id="1" name=""/>
        <p:cNvGrpSpPr/>
        <p:nvPr/>
      </p:nvGrpSpPr>
      <p:grpSpPr>
        <a:xfrm>
          <a:off x="0" y="0"/>
          <a:ext cx="0" cy="0"/>
          <a:chOff x="0" y="0"/>
          <a:chExt cx="0" cy="0"/>
        </a:xfrm>
      </p:grpSpPr>
      <p:sp>
        <p:nvSpPr>
          <p:cNvPr id="7" name="矩形 6"/>
          <p:cNvSpPr/>
          <p:nvPr userDrawn="1"/>
        </p:nvSpPr>
        <p:spPr>
          <a:xfrm>
            <a:off x="0" y="0"/>
            <a:ext cx="169168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nvSpPr>
        <p:spPr>
          <a:xfrm>
            <a:off x="0" y="1876123"/>
            <a:ext cx="1691680" cy="78818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sz="1600" b="1" dirty="0">
              <a:latin typeface="微软雅黑" panose="020B0503020204020204" pitchFamily="34" charset="-122"/>
              <a:ea typeface="微软雅黑" panose="020B0503020204020204" pitchFamily="34" charset="-122"/>
            </a:endParaRPr>
          </a:p>
        </p:txBody>
      </p:sp>
      <p:graphicFrame>
        <p:nvGraphicFramePr>
          <p:cNvPr id="8" name="表格 7"/>
          <p:cNvGraphicFramePr>
            <a:graphicFrameLocks noGrp="1"/>
          </p:cNvGraphicFramePr>
          <p:nvPr userDrawn="1">
            <p:extLst>
              <p:ext uri="{D42A27DB-BD31-4B8C-83A1-F6EECF244321}">
                <p14:modId xmlns:p14="http://schemas.microsoft.com/office/powerpoint/2010/main" val="564428299"/>
              </p:ext>
            </p:extLst>
          </p:nvPr>
        </p:nvGraphicFramePr>
        <p:xfrm>
          <a:off x="0" y="1084035"/>
          <a:ext cx="1691680" cy="3960000"/>
        </p:xfrm>
        <a:graphic>
          <a:graphicData uri="http://schemas.openxmlformats.org/drawingml/2006/table">
            <a:tbl>
              <a:tblPr>
                <a:tableStyleId>{2D5ABB26-0587-4C30-8999-92F81FD0307C}</a:tableStyleId>
              </a:tblPr>
              <a:tblGrid>
                <a:gridCol w="1691680">
                  <a:extLst>
                    <a:ext uri="{9D8B030D-6E8A-4147-A177-3AD203B41FA5}">
                      <a16:colId xmlns:a16="http://schemas.microsoft.com/office/drawing/2014/main" val="20000"/>
                    </a:ext>
                  </a:extLst>
                </a:gridCol>
              </a:tblGrid>
              <a:tr h="792000">
                <a:tc>
                  <a:txBody>
                    <a:bodyPr/>
                    <a:lstStyle/>
                    <a:p>
                      <a:pPr algn="ctr"/>
                      <a:endParaRPr lang="zh-CN" alt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792000">
                <a:tc>
                  <a:txBody>
                    <a:bodyPr/>
                    <a:lstStyle/>
                    <a:p>
                      <a:pPr algn="l"/>
                      <a:r>
                        <a:rPr lang="en-US" altLang="zh-CN" sz="1600" b="1" dirty="0">
                          <a:solidFill>
                            <a:schemeClr val="bg1"/>
                          </a:solidFill>
                          <a:latin typeface="微软雅黑" panose="020B0503020204020204" pitchFamily="34" charset="-122"/>
                          <a:ea typeface="微软雅黑" panose="020B0503020204020204" pitchFamily="34" charset="-122"/>
                        </a:rPr>
                        <a:t>2.</a:t>
                      </a:r>
                      <a:r>
                        <a:rPr lang="zh-CN" altLang="en-US" sz="1600" b="1" dirty="0">
                          <a:solidFill>
                            <a:schemeClr val="bg1"/>
                          </a:solidFill>
                          <a:latin typeface="微软雅黑" panose="020B0503020204020204" pitchFamily="34" charset="-122"/>
                          <a:ea typeface="微软雅黑" panose="020B0503020204020204" pitchFamily="34" charset="-122"/>
                        </a:rPr>
                        <a:t>安全性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3.</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有效性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4.</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创新性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5.</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公平性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1" name="矩形 10"/>
          <p:cNvSpPr/>
          <p:nvPr userDrawn="1"/>
        </p:nvSpPr>
        <p:spPr>
          <a:xfrm>
            <a:off x="0" y="1087937"/>
            <a:ext cx="1691680" cy="78818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1600" b="1" dirty="0">
                <a:solidFill>
                  <a:schemeClr val="tx1"/>
                </a:solidFill>
                <a:latin typeface="微软雅黑" panose="020B0503020204020204" pitchFamily="34" charset="-122"/>
                <a:ea typeface="微软雅黑" panose="020B0503020204020204" pitchFamily="34" charset="-122"/>
              </a:rPr>
              <a:t>1.</a:t>
            </a:r>
            <a:r>
              <a:rPr lang="zh-CN" altLang="en-US" sz="1600" b="1" dirty="0">
                <a:solidFill>
                  <a:schemeClr val="tx1"/>
                </a:solidFill>
                <a:latin typeface="微软雅黑" panose="020B0503020204020204" pitchFamily="34" charset="-122"/>
                <a:ea typeface="微软雅黑" panose="020B0503020204020204" pitchFamily="34" charset="-122"/>
              </a:rPr>
              <a:t>药品基本信息</a:t>
            </a:r>
          </a:p>
        </p:txBody>
      </p:sp>
      <p:cxnSp>
        <p:nvCxnSpPr>
          <p:cNvPr id="13" name="直接连接符 12"/>
          <p:cNvCxnSpPr/>
          <p:nvPr userDrawn="1"/>
        </p:nvCxnSpPr>
        <p:spPr>
          <a:xfrm>
            <a:off x="1907704" y="1120984"/>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userDrawn="1"/>
        </p:nvSpPr>
        <p:spPr>
          <a:xfrm>
            <a:off x="2210764" y="361510"/>
            <a:ext cx="1210588" cy="707886"/>
          </a:xfrm>
          <a:prstGeom prst="rect">
            <a:avLst/>
          </a:prstGeom>
          <a:noFill/>
        </p:spPr>
        <p:txBody>
          <a:bodyPr wrap="none" rtlCol="0">
            <a:spAutoFit/>
          </a:bodyPr>
          <a:lstStyle/>
          <a:p>
            <a:r>
              <a:rPr lang="en-US" altLang="zh-CN" sz="4000" dirty="0">
                <a:solidFill>
                  <a:schemeClr val="accent1">
                    <a:lumMod val="50000"/>
                  </a:schemeClr>
                </a:solidFill>
                <a:latin typeface="黑体" panose="02010609060101010101" pitchFamily="49" charset="-122"/>
                <a:ea typeface="黑体" panose="02010609060101010101" pitchFamily="49" charset="-122"/>
              </a:rPr>
              <a:t>    </a:t>
            </a:r>
            <a:endParaRPr lang="zh-CN" altLang="en-US" sz="4000" dirty="0">
              <a:solidFill>
                <a:schemeClr val="accent1">
                  <a:lumMod val="50000"/>
                </a:schemeClr>
              </a:solidFill>
              <a:latin typeface="黑体" panose="02010609060101010101" pitchFamily="49" charset="-122"/>
              <a:ea typeface="黑体" panose="02010609060101010101" pitchFamily="49" charset="-122"/>
            </a:endParaRPr>
          </a:p>
        </p:txBody>
      </p:sp>
      <p:sp>
        <p:nvSpPr>
          <p:cNvPr id="16" name="五边形 15"/>
          <p:cNvSpPr/>
          <p:nvPr userDrawn="1"/>
        </p:nvSpPr>
        <p:spPr>
          <a:xfrm flipH="1">
            <a:off x="11211743" y="5950072"/>
            <a:ext cx="986607" cy="504056"/>
          </a:xfrm>
          <a:prstGeom prst="homePlate">
            <a:avLst/>
          </a:prstGeom>
          <a:solidFill>
            <a:schemeClr val="bg1">
              <a:lumMod val="50000"/>
            </a:schemeClr>
          </a:solidFill>
          <a:ln w="25400" cap="flat" cmpd="sng" algn="ctr">
            <a:no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fld>
            <a:endParaRPr lang="zh-CN" altLang="en-US" kern="0" dirty="0">
              <a:solidFill>
                <a:sysClr val="window" lastClr="FFFFFF"/>
              </a:solidFill>
              <a:latin typeface="Calibri" panose="020F0502020204030204"/>
              <a:ea typeface="宋体"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绪论1">
    <p:spTree>
      <p:nvGrpSpPr>
        <p:cNvPr id="1" name=""/>
        <p:cNvGrpSpPr/>
        <p:nvPr/>
      </p:nvGrpSpPr>
      <p:grpSpPr>
        <a:xfrm>
          <a:off x="0" y="0"/>
          <a:ext cx="0" cy="0"/>
          <a:chOff x="0" y="0"/>
          <a:chExt cx="0" cy="0"/>
        </a:xfrm>
      </p:grpSpPr>
      <p:sp>
        <p:nvSpPr>
          <p:cNvPr id="7" name="矩形 6"/>
          <p:cNvSpPr/>
          <p:nvPr userDrawn="1"/>
        </p:nvSpPr>
        <p:spPr>
          <a:xfrm>
            <a:off x="0" y="0"/>
            <a:ext cx="169168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0" y="2675751"/>
            <a:ext cx="1691680" cy="78818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sz="1600" b="1" dirty="0">
              <a:latin typeface="微软雅黑" panose="020B0503020204020204" pitchFamily="34" charset="-122"/>
              <a:ea typeface="微软雅黑" panose="020B0503020204020204" pitchFamily="34" charset="-122"/>
            </a:endParaRPr>
          </a:p>
        </p:txBody>
      </p:sp>
      <p:graphicFrame>
        <p:nvGraphicFramePr>
          <p:cNvPr id="8" name="表格 7"/>
          <p:cNvGraphicFramePr>
            <a:graphicFrameLocks noGrp="1"/>
          </p:cNvGraphicFramePr>
          <p:nvPr userDrawn="1">
            <p:extLst>
              <p:ext uri="{D42A27DB-BD31-4B8C-83A1-F6EECF244321}">
                <p14:modId xmlns:p14="http://schemas.microsoft.com/office/powerpoint/2010/main" val="1577857520"/>
              </p:ext>
            </p:extLst>
          </p:nvPr>
        </p:nvGraphicFramePr>
        <p:xfrm>
          <a:off x="0" y="1087937"/>
          <a:ext cx="1691680" cy="3960000"/>
        </p:xfrm>
        <a:graphic>
          <a:graphicData uri="http://schemas.openxmlformats.org/drawingml/2006/table">
            <a:tbl>
              <a:tblPr>
                <a:tableStyleId>{2D5ABB26-0587-4C30-8999-92F81FD0307C}</a:tableStyleId>
              </a:tblPr>
              <a:tblGrid>
                <a:gridCol w="1691680">
                  <a:extLst>
                    <a:ext uri="{9D8B030D-6E8A-4147-A177-3AD203B41FA5}">
                      <a16:colId xmlns:a16="http://schemas.microsoft.com/office/drawing/2014/main" val="20000"/>
                    </a:ext>
                  </a:extLst>
                </a:gridCol>
              </a:tblGrid>
              <a:tr h="792000">
                <a:tc>
                  <a:txBody>
                    <a:bodyPr/>
                    <a:lstStyle/>
                    <a:p>
                      <a:pPr algn="ctr"/>
                      <a:endParaRPr lang="zh-CN" alt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792000">
                <a:tc>
                  <a:txBody>
                    <a:bodyPr/>
                    <a:lstStyle/>
                    <a:p>
                      <a:pPr algn="l"/>
                      <a:r>
                        <a:rPr lang="en-US" altLang="zh-CN" sz="1600" b="1" dirty="0">
                          <a:solidFill>
                            <a:schemeClr val="tx1"/>
                          </a:solidFill>
                          <a:latin typeface="微软雅黑" panose="020B0503020204020204" pitchFamily="34" charset="-122"/>
                          <a:ea typeface="微软雅黑" panose="020B0503020204020204" pitchFamily="34" charset="-122"/>
                        </a:rPr>
                        <a:t>2.</a:t>
                      </a:r>
                      <a:r>
                        <a:rPr lang="zh-CN" altLang="en-US" sz="1600" b="1" dirty="0">
                          <a:solidFill>
                            <a:schemeClr val="tx1"/>
                          </a:solidFill>
                          <a:latin typeface="微软雅黑" panose="020B0503020204020204" pitchFamily="34" charset="-122"/>
                          <a:ea typeface="微软雅黑" panose="020B0503020204020204" pitchFamily="34" charset="-122"/>
                        </a:rPr>
                        <a:t>安全性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792000">
                <a:tc>
                  <a:txBody>
                    <a:bodyPr/>
                    <a:lstStyle/>
                    <a:p>
                      <a:pPr algn="l"/>
                      <a:r>
                        <a:rPr lang="en-US" altLang="zh-CN" sz="1600" b="1" kern="1200" dirty="0">
                          <a:solidFill>
                            <a:schemeClr val="bg1"/>
                          </a:solidFill>
                          <a:latin typeface="微软雅黑" panose="020B0503020204020204" pitchFamily="34" charset="-122"/>
                          <a:ea typeface="微软雅黑" panose="020B0503020204020204" pitchFamily="34" charset="-122"/>
                          <a:cs typeface="+mn-cs"/>
                        </a:rPr>
                        <a:t>3.</a:t>
                      </a:r>
                      <a:r>
                        <a:rPr lang="zh-CN" altLang="en-US" sz="1600" b="1" kern="1200" dirty="0">
                          <a:solidFill>
                            <a:schemeClr val="bg1"/>
                          </a:solidFill>
                          <a:latin typeface="微软雅黑" panose="020B0503020204020204" pitchFamily="34" charset="-122"/>
                          <a:ea typeface="微软雅黑" panose="020B0503020204020204" pitchFamily="34" charset="-122"/>
                          <a:cs typeface="+mn-cs"/>
                        </a:rPr>
                        <a:t>有效性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4.</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创新性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5.</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公平性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1" name="矩形 10"/>
          <p:cNvSpPr/>
          <p:nvPr userDrawn="1"/>
        </p:nvSpPr>
        <p:spPr>
          <a:xfrm>
            <a:off x="0" y="1087937"/>
            <a:ext cx="1691680" cy="78818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1600" b="1" dirty="0">
                <a:solidFill>
                  <a:schemeClr val="tx1"/>
                </a:solidFill>
                <a:latin typeface="微软雅黑" panose="020B0503020204020204" pitchFamily="34" charset="-122"/>
                <a:ea typeface="微软雅黑" panose="020B0503020204020204" pitchFamily="34" charset="-122"/>
              </a:rPr>
              <a:t>1.</a:t>
            </a:r>
            <a:r>
              <a:rPr lang="zh-CN" altLang="en-US" sz="1600" b="1" dirty="0">
                <a:solidFill>
                  <a:schemeClr val="tx1"/>
                </a:solidFill>
                <a:latin typeface="微软雅黑" panose="020B0503020204020204" pitchFamily="34" charset="-122"/>
                <a:ea typeface="微软雅黑" panose="020B0503020204020204" pitchFamily="34" charset="-122"/>
              </a:rPr>
              <a:t>药品基本信息</a:t>
            </a:r>
          </a:p>
        </p:txBody>
      </p:sp>
      <p:cxnSp>
        <p:nvCxnSpPr>
          <p:cNvPr id="13" name="直接连接符 12"/>
          <p:cNvCxnSpPr/>
          <p:nvPr userDrawn="1"/>
        </p:nvCxnSpPr>
        <p:spPr>
          <a:xfrm>
            <a:off x="1907704" y="1120984"/>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userDrawn="1"/>
        </p:nvSpPr>
        <p:spPr>
          <a:xfrm>
            <a:off x="2210764" y="361510"/>
            <a:ext cx="1210588" cy="707886"/>
          </a:xfrm>
          <a:prstGeom prst="rect">
            <a:avLst/>
          </a:prstGeom>
          <a:noFill/>
        </p:spPr>
        <p:txBody>
          <a:bodyPr wrap="none" rtlCol="0">
            <a:spAutoFit/>
          </a:bodyPr>
          <a:lstStyle/>
          <a:p>
            <a:r>
              <a:rPr lang="en-US" altLang="zh-CN" sz="4000" dirty="0">
                <a:solidFill>
                  <a:schemeClr val="accent1">
                    <a:lumMod val="50000"/>
                  </a:schemeClr>
                </a:solidFill>
                <a:latin typeface="黑体" panose="02010609060101010101" pitchFamily="49" charset="-122"/>
                <a:ea typeface="黑体" panose="02010609060101010101" pitchFamily="49" charset="-122"/>
              </a:rPr>
              <a:t>    </a:t>
            </a:r>
            <a:endParaRPr lang="zh-CN" altLang="en-US" sz="4000" dirty="0">
              <a:solidFill>
                <a:schemeClr val="accent1">
                  <a:lumMod val="50000"/>
                </a:schemeClr>
              </a:solidFill>
              <a:latin typeface="黑体" panose="02010609060101010101" pitchFamily="49" charset="-122"/>
              <a:ea typeface="黑体" panose="02010609060101010101" pitchFamily="49" charset="-122"/>
            </a:endParaRPr>
          </a:p>
        </p:txBody>
      </p:sp>
      <p:sp>
        <p:nvSpPr>
          <p:cNvPr id="16" name="五边形 15"/>
          <p:cNvSpPr/>
          <p:nvPr userDrawn="1"/>
        </p:nvSpPr>
        <p:spPr>
          <a:xfrm flipH="1">
            <a:off x="11211743" y="5950072"/>
            <a:ext cx="986607" cy="504056"/>
          </a:xfrm>
          <a:prstGeom prst="homePlate">
            <a:avLst/>
          </a:prstGeom>
          <a:solidFill>
            <a:schemeClr val="bg1">
              <a:lumMod val="50000"/>
            </a:schemeClr>
          </a:solidFill>
          <a:ln w="25400" cap="flat" cmpd="sng" algn="ctr">
            <a:no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fld>
            <a:endParaRPr lang="zh-CN" altLang="en-US" kern="0" dirty="0">
              <a:solidFill>
                <a:sysClr val="window" lastClr="FFFFFF"/>
              </a:solidFill>
              <a:latin typeface="Calibri" panose="020F0502020204030204"/>
              <a:ea typeface="宋体"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绪论1">
    <p:spTree>
      <p:nvGrpSpPr>
        <p:cNvPr id="1" name=""/>
        <p:cNvGrpSpPr/>
        <p:nvPr/>
      </p:nvGrpSpPr>
      <p:grpSpPr>
        <a:xfrm>
          <a:off x="0" y="0"/>
          <a:ext cx="0" cy="0"/>
          <a:chOff x="0" y="0"/>
          <a:chExt cx="0" cy="0"/>
        </a:xfrm>
      </p:grpSpPr>
      <p:sp>
        <p:nvSpPr>
          <p:cNvPr id="7" name="矩形 6"/>
          <p:cNvSpPr/>
          <p:nvPr userDrawn="1"/>
        </p:nvSpPr>
        <p:spPr>
          <a:xfrm>
            <a:off x="0" y="0"/>
            <a:ext cx="169168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 name="直接连接符 12"/>
          <p:cNvCxnSpPr/>
          <p:nvPr userDrawn="1"/>
        </p:nvCxnSpPr>
        <p:spPr>
          <a:xfrm>
            <a:off x="1907704" y="1120984"/>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userDrawn="1"/>
        </p:nvSpPr>
        <p:spPr>
          <a:xfrm>
            <a:off x="0" y="1087937"/>
            <a:ext cx="1691680" cy="78818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1600" b="1" dirty="0">
                <a:solidFill>
                  <a:schemeClr val="tx1"/>
                </a:solidFill>
                <a:latin typeface="微软雅黑" panose="020B0503020204020204" pitchFamily="34" charset="-122"/>
                <a:ea typeface="微软雅黑" panose="020B0503020204020204" pitchFamily="34" charset="-122"/>
              </a:rPr>
              <a:t>1.</a:t>
            </a:r>
            <a:r>
              <a:rPr lang="zh-CN" altLang="en-US" sz="1600" b="1" dirty="0">
                <a:solidFill>
                  <a:schemeClr val="tx1"/>
                </a:solidFill>
                <a:latin typeface="微软雅黑" panose="020B0503020204020204" pitchFamily="34" charset="-122"/>
                <a:ea typeface="微软雅黑" panose="020B0503020204020204" pitchFamily="34" charset="-122"/>
              </a:rPr>
              <a:t>药品基本信息</a:t>
            </a:r>
          </a:p>
        </p:txBody>
      </p:sp>
      <p:sp>
        <p:nvSpPr>
          <p:cNvPr id="14" name="文本框 13"/>
          <p:cNvSpPr txBox="1"/>
          <p:nvPr userDrawn="1"/>
        </p:nvSpPr>
        <p:spPr>
          <a:xfrm>
            <a:off x="2210764" y="361510"/>
            <a:ext cx="1210588" cy="707886"/>
          </a:xfrm>
          <a:prstGeom prst="rect">
            <a:avLst/>
          </a:prstGeom>
          <a:noFill/>
        </p:spPr>
        <p:txBody>
          <a:bodyPr wrap="none" rtlCol="0">
            <a:spAutoFit/>
          </a:bodyPr>
          <a:lstStyle/>
          <a:p>
            <a:r>
              <a:rPr lang="en-US" altLang="zh-CN" sz="4000" dirty="0">
                <a:solidFill>
                  <a:schemeClr val="accent1">
                    <a:lumMod val="50000"/>
                  </a:schemeClr>
                </a:solidFill>
                <a:latin typeface="黑体" panose="02010609060101010101" pitchFamily="49" charset="-122"/>
                <a:ea typeface="黑体" panose="02010609060101010101" pitchFamily="49" charset="-122"/>
              </a:rPr>
              <a:t>    </a:t>
            </a:r>
            <a:endParaRPr lang="zh-CN" altLang="en-US" sz="4000" dirty="0">
              <a:solidFill>
                <a:schemeClr val="accent1">
                  <a:lumMod val="50000"/>
                </a:schemeClr>
              </a:solidFill>
              <a:latin typeface="黑体" panose="02010609060101010101" pitchFamily="49" charset="-122"/>
              <a:ea typeface="黑体" panose="02010609060101010101" pitchFamily="49" charset="-122"/>
            </a:endParaRPr>
          </a:p>
        </p:txBody>
      </p:sp>
      <p:sp>
        <p:nvSpPr>
          <p:cNvPr id="16" name="五边形 15"/>
          <p:cNvSpPr/>
          <p:nvPr userDrawn="1"/>
        </p:nvSpPr>
        <p:spPr>
          <a:xfrm flipH="1">
            <a:off x="11211743" y="5950072"/>
            <a:ext cx="986607" cy="504056"/>
          </a:xfrm>
          <a:prstGeom prst="homePlate">
            <a:avLst/>
          </a:prstGeom>
          <a:solidFill>
            <a:schemeClr val="bg1">
              <a:lumMod val="50000"/>
            </a:schemeClr>
          </a:solidFill>
          <a:ln w="25400" cap="flat" cmpd="sng" algn="ctr">
            <a:no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fld>
            <a:endParaRPr lang="zh-CN" altLang="en-US" kern="0" dirty="0">
              <a:solidFill>
                <a:sysClr val="window" lastClr="FFFFFF"/>
              </a:solidFill>
              <a:latin typeface="Calibri" panose="020F0502020204030204"/>
              <a:ea typeface="宋体" panose="02010600030101010101" pitchFamily="2" charset="-122"/>
            </a:endParaRPr>
          </a:p>
        </p:txBody>
      </p:sp>
      <p:sp>
        <p:nvSpPr>
          <p:cNvPr id="10" name="矩形 9">
            <a:extLst>
              <a:ext uri="{FF2B5EF4-FFF2-40B4-BE49-F238E27FC236}">
                <a16:creationId xmlns:a16="http://schemas.microsoft.com/office/drawing/2014/main" id="{B760CBA7-92F9-3E1E-61A1-D2C861A0A101}"/>
              </a:ext>
            </a:extLst>
          </p:cNvPr>
          <p:cNvSpPr/>
          <p:nvPr userDrawn="1"/>
        </p:nvSpPr>
        <p:spPr>
          <a:xfrm>
            <a:off x="0" y="3504596"/>
            <a:ext cx="1691680" cy="78818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sz="1600" b="1" dirty="0">
              <a:latin typeface="微软雅黑" panose="020B0503020204020204" pitchFamily="34" charset="-122"/>
              <a:ea typeface="微软雅黑" panose="020B0503020204020204" pitchFamily="34" charset="-122"/>
            </a:endParaRPr>
          </a:p>
        </p:txBody>
      </p:sp>
      <p:graphicFrame>
        <p:nvGraphicFramePr>
          <p:cNvPr id="8" name="表格 7"/>
          <p:cNvGraphicFramePr>
            <a:graphicFrameLocks noGrp="1"/>
          </p:cNvGraphicFramePr>
          <p:nvPr userDrawn="1">
            <p:extLst>
              <p:ext uri="{D42A27DB-BD31-4B8C-83A1-F6EECF244321}">
                <p14:modId xmlns:p14="http://schemas.microsoft.com/office/powerpoint/2010/main" val="1359691853"/>
              </p:ext>
            </p:extLst>
          </p:nvPr>
        </p:nvGraphicFramePr>
        <p:xfrm>
          <a:off x="0" y="1120984"/>
          <a:ext cx="1512277" cy="3960000"/>
        </p:xfrm>
        <a:graphic>
          <a:graphicData uri="http://schemas.openxmlformats.org/drawingml/2006/table">
            <a:tbl>
              <a:tblPr>
                <a:tableStyleId>{2D5ABB26-0587-4C30-8999-92F81FD0307C}</a:tableStyleId>
              </a:tblPr>
              <a:tblGrid>
                <a:gridCol w="1512277">
                  <a:extLst>
                    <a:ext uri="{9D8B030D-6E8A-4147-A177-3AD203B41FA5}">
                      <a16:colId xmlns:a16="http://schemas.microsoft.com/office/drawing/2014/main" val="20000"/>
                    </a:ext>
                  </a:extLst>
                </a:gridCol>
              </a:tblGrid>
              <a:tr h="792000">
                <a:tc>
                  <a:txBody>
                    <a:bodyPr/>
                    <a:lstStyle/>
                    <a:p>
                      <a:pPr algn="ctr"/>
                      <a:endParaRPr lang="zh-CN" alt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792000">
                <a:tc>
                  <a:txBody>
                    <a:bodyPr/>
                    <a:lstStyle/>
                    <a:p>
                      <a:pPr algn="l"/>
                      <a:r>
                        <a:rPr lang="en-US" altLang="zh-CN" sz="1600" b="1" dirty="0">
                          <a:solidFill>
                            <a:schemeClr val="tx1"/>
                          </a:solidFill>
                          <a:latin typeface="微软雅黑" panose="020B0503020204020204" pitchFamily="34" charset="-122"/>
                          <a:ea typeface="微软雅黑" panose="020B0503020204020204" pitchFamily="34" charset="-122"/>
                        </a:rPr>
                        <a:t>2.</a:t>
                      </a:r>
                      <a:r>
                        <a:rPr lang="zh-CN" altLang="en-US" sz="1600" b="1" dirty="0">
                          <a:solidFill>
                            <a:schemeClr val="tx1"/>
                          </a:solidFill>
                          <a:latin typeface="微软雅黑" panose="020B0503020204020204" pitchFamily="34" charset="-122"/>
                          <a:ea typeface="微软雅黑" panose="020B0503020204020204" pitchFamily="34" charset="-122"/>
                        </a:rPr>
                        <a:t>安全性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3.</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有效性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92000">
                <a:tc>
                  <a:txBody>
                    <a:bodyPr/>
                    <a:lstStyle/>
                    <a:p>
                      <a:pPr algn="l"/>
                      <a:r>
                        <a:rPr lang="en-US" altLang="zh-CN" sz="1600" b="1" kern="1200" dirty="0">
                          <a:solidFill>
                            <a:schemeClr val="bg1"/>
                          </a:solidFill>
                          <a:latin typeface="微软雅黑" panose="020B0503020204020204" pitchFamily="34" charset="-122"/>
                          <a:ea typeface="微软雅黑" panose="020B0503020204020204" pitchFamily="34" charset="-122"/>
                          <a:cs typeface="+mn-cs"/>
                        </a:rPr>
                        <a:t>4.</a:t>
                      </a:r>
                      <a:r>
                        <a:rPr lang="zh-CN" altLang="en-US" sz="1600" b="1" kern="1200" dirty="0">
                          <a:solidFill>
                            <a:schemeClr val="bg1"/>
                          </a:solidFill>
                          <a:latin typeface="微软雅黑" panose="020B0503020204020204" pitchFamily="34" charset="-122"/>
                          <a:ea typeface="微软雅黑" panose="020B0503020204020204" pitchFamily="34" charset="-122"/>
                          <a:cs typeface="+mn-cs"/>
                        </a:rPr>
                        <a:t>创新性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5.</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公平性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绪论1">
    <p:spTree>
      <p:nvGrpSpPr>
        <p:cNvPr id="1" name=""/>
        <p:cNvGrpSpPr/>
        <p:nvPr/>
      </p:nvGrpSpPr>
      <p:grpSpPr>
        <a:xfrm>
          <a:off x="0" y="0"/>
          <a:ext cx="0" cy="0"/>
          <a:chOff x="0" y="0"/>
          <a:chExt cx="0" cy="0"/>
        </a:xfrm>
      </p:grpSpPr>
      <p:sp>
        <p:nvSpPr>
          <p:cNvPr id="7" name="矩形 6"/>
          <p:cNvSpPr/>
          <p:nvPr userDrawn="1"/>
        </p:nvSpPr>
        <p:spPr>
          <a:xfrm>
            <a:off x="0" y="0"/>
            <a:ext cx="169168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50305" y="4126189"/>
            <a:ext cx="1691680" cy="78818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sz="1600" b="1" dirty="0">
              <a:latin typeface="微软雅黑" panose="020B0503020204020204" pitchFamily="34" charset="-122"/>
              <a:ea typeface="微软雅黑" panose="020B0503020204020204" pitchFamily="34" charset="-122"/>
            </a:endParaRPr>
          </a:p>
        </p:txBody>
      </p:sp>
      <p:graphicFrame>
        <p:nvGraphicFramePr>
          <p:cNvPr id="8" name="表格 7"/>
          <p:cNvGraphicFramePr>
            <a:graphicFrameLocks noGrp="1"/>
          </p:cNvGraphicFramePr>
          <p:nvPr userDrawn="1">
            <p:extLst>
              <p:ext uri="{D42A27DB-BD31-4B8C-83A1-F6EECF244321}">
                <p14:modId xmlns:p14="http://schemas.microsoft.com/office/powerpoint/2010/main" val="979179733"/>
              </p:ext>
            </p:extLst>
          </p:nvPr>
        </p:nvGraphicFramePr>
        <p:xfrm>
          <a:off x="50305" y="954375"/>
          <a:ext cx="1691680" cy="3960000"/>
        </p:xfrm>
        <a:graphic>
          <a:graphicData uri="http://schemas.openxmlformats.org/drawingml/2006/table">
            <a:tbl>
              <a:tblPr>
                <a:tableStyleId>{2D5ABB26-0587-4C30-8999-92F81FD0307C}</a:tableStyleId>
              </a:tblPr>
              <a:tblGrid>
                <a:gridCol w="1691680">
                  <a:extLst>
                    <a:ext uri="{9D8B030D-6E8A-4147-A177-3AD203B41FA5}">
                      <a16:colId xmlns:a16="http://schemas.microsoft.com/office/drawing/2014/main" val="20000"/>
                    </a:ext>
                  </a:extLst>
                </a:gridCol>
              </a:tblGrid>
              <a:tr h="792000">
                <a:tc>
                  <a:txBody>
                    <a:bodyPr/>
                    <a:lstStyle/>
                    <a:p>
                      <a:pPr algn="ctr"/>
                      <a:endParaRPr lang="zh-CN" alt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792000">
                <a:tc>
                  <a:txBody>
                    <a:bodyPr/>
                    <a:lstStyle/>
                    <a:p>
                      <a:pPr algn="l"/>
                      <a:r>
                        <a:rPr lang="en-US" altLang="zh-CN" sz="1600" b="1" dirty="0">
                          <a:solidFill>
                            <a:schemeClr val="tx1"/>
                          </a:solidFill>
                          <a:latin typeface="微软雅黑" panose="020B0503020204020204" pitchFamily="34" charset="-122"/>
                          <a:ea typeface="微软雅黑" panose="020B0503020204020204" pitchFamily="34" charset="-122"/>
                        </a:rPr>
                        <a:t>2.</a:t>
                      </a:r>
                      <a:r>
                        <a:rPr lang="zh-CN" altLang="en-US" sz="1600" b="1" dirty="0">
                          <a:solidFill>
                            <a:schemeClr val="tx1"/>
                          </a:solidFill>
                          <a:latin typeface="微软雅黑" panose="020B0503020204020204" pitchFamily="34" charset="-122"/>
                          <a:ea typeface="微软雅黑" panose="020B0503020204020204" pitchFamily="34" charset="-122"/>
                        </a:rPr>
                        <a:t>安全性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3.</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有效性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4.</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创新性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792000">
                <a:tc>
                  <a:txBody>
                    <a:bodyPr/>
                    <a:lstStyle/>
                    <a:p>
                      <a:pPr algn="l"/>
                      <a:r>
                        <a:rPr lang="en-US" altLang="zh-CN" sz="1600" b="1" kern="1200" dirty="0">
                          <a:solidFill>
                            <a:schemeClr val="bg1"/>
                          </a:solidFill>
                          <a:latin typeface="微软雅黑" panose="020B0503020204020204" pitchFamily="34" charset="-122"/>
                          <a:ea typeface="微软雅黑" panose="020B0503020204020204" pitchFamily="34" charset="-122"/>
                          <a:cs typeface="+mn-cs"/>
                        </a:rPr>
                        <a:t>5.</a:t>
                      </a:r>
                      <a:r>
                        <a:rPr lang="zh-CN" altLang="en-US" sz="1600" b="1" kern="1200" dirty="0">
                          <a:solidFill>
                            <a:schemeClr val="bg1"/>
                          </a:solidFill>
                          <a:latin typeface="微软雅黑" panose="020B0503020204020204" pitchFamily="34" charset="-122"/>
                          <a:ea typeface="微软雅黑" panose="020B0503020204020204" pitchFamily="34" charset="-122"/>
                          <a:cs typeface="+mn-cs"/>
                        </a:rPr>
                        <a:t>公平性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1" name="矩形 10"/>
          <p:cNvSpPr/>
          <p:nvPr userDrawn="1"/>
        </p:nvSpPr>
        <p:spPr>
          <a:xfrm>
            <a:off x="0" y="1087937"/>
            <a:ext cx="1691680" cy="78818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1600" b="1" dirty="0">
                <a:solidFill>
                  <a:schemeClr val="tx1"/>
                </a:solidFill>
                <a:latin typeface="微软雅黑" panose="020B0503020204020204" pitchFamily="34" charset="-122"/>
                <a:ea typeface="微软雅黑" panose="020B0503020204020204" pitchFamily="34" charset="-122"/>
              </a:rPr>
              <a:t>1.</a:t>
            </a:r>
            <a:r>
              <a:rPr lang="zh-CN" altLang="en-US" sz="1600" b="1" dirty="0">
                <a:solidFill>
                  <a:schemeClr val="tx1"/>
                </a:solidFill>
                <a:latin typeface="微软雅黑" panose="020B0503020204020204" pitchFamily="34" charset="-122"/>
                <a:ea typeface="微软雅黑" panose="020B0503020204020204" pitchFamily="34" charset="-122"/>
              </a:rPr>
              <a:t>药品基本信息</a:t>
            </a:r>
          </a:p>
        </p:txBody>
      </p:sp>
      <p:cxnSp>
        <p:nvCxnSpPr>
          <p:cNvPr id="13" name="直接连接符 12"/>
          <p:cNvCxnSpPr/>
          <p:nvPr userDrawn="1"/>
        </p:nvCxnSpPr>
        <p:spPr>
          <a:xfrm>
            <a:off x="1907704" y="1120984"/>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userDrawn="1"/>
        </p:nvSpPr>
        <p:spPr>
          <a:xfrm>
            <a:off x="2210764" y="361510"/>
            <a:ext cx="1210588" cy="707886"/>
          </a:xfrm>
          <a:prstGeom prst="rect">
            <a:avLst/>
          </a:prstGeom>
          <a:noFill/>
        </p:spPr>
        <p:txBody>
          <a:bodyPr wrap="none" rtlCol="0">
            <a:spAutoFit/>
          </a:bodyPr>
          <a:lstStyle/>
          <a:p>
            <a:r>
              <a:rPr lang="en-US" altLang="zh-CN" sz="4000" dirty="0">
                <a:solidFill>
                  <a:schemeClr val="accent1">
                    <a:lumMod val="50000"/>
                  </a:schemeClr>
                </a:solidFill>
                <a:latin typeface="黑体" panose="02010609060101010101" pitchFamily="49" charset="-122"/>
                <a:ea typeface="黑体" panose="02010609060101010101" pitchFamily="49" charset="-122"/>
              </a:rPr>
              <a:t>    </a:t>
            </a:r>
            <a:endParaRPr lang="zh-CN" altLang="en-US" sz="4000" dirty="0">
              <a:solidFill>
                <a:schemeClr val="accent1">
                  <a:lumMod val="50000"/>
                </a:schemeClr>
              </a:solidFill>
              <a:latin typeface="黑体" panose="02010609060101010101" pitchFamily="49" charset="-122"/>
              <a:ea typeface="黑体" panose="02010609060101010101" pitchFamily="49" charset="-122"/>
            </a:endParaRPr>
          </a:p>
        </p:txBody>
      </p:sp>
      <p:sp>
        <p:nvSpPr>
          <p:cNvPr id="16" name="五边形 15"/>
          <p:cNvSpPr/>
          <p:nvPr userDrawn="1"/>
        </p:nvSpPr>
        <p:spPr>
          <a:xfrm flipH="1">
            <a:off x="11211743" y="5950072"/>
            <a:ext cx="986607" cy="504056"/>
          </a:xfrm>
          <a:prstGeom prst="homePlate">
            <a:avLst/>
          </a:prstGeom>
          <a:solidFill>
            <a:schemeClr val="bg1">
              <a:lumMod val="50000"/>
            </a:schemeClr>
          </a:solidFill>
          <a:ln w="25400" cap="flat" cmpd="sng" algn="ctr">
            <a:no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fld>
            <a:endParaRPr lang="zh-CN" altLang="en-US" kern="0" dirty="0">
              <a:solidFill>
                <a:sysClr val="window" lastClr="FFFFFF"/>
              </a:solidFill>
              <a:latin typeface="Calibri" panose="020F0502020204030204"/>
              <a:ea typeface="宋体"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绪论1">
    <p:spTree>
      <p:nvGrpSpPr>
        <p:cNvPr id="1" name=""/>
        <p:cNvGrpSpPr/>
        <p:nvPr/>
      </p:nvGrpSpPr>
      <p:grpSpPr>
        <a:xfrm>
          <a:off x="0" y="0"/>
          <a:ext cx="0" cy="0"/>
          <a:chOff x="0" y="0"/>
          <a:chExt cx="0" cy="0"/>
        </a:xfrm>
      </p:grpSpPr>
      <p:sp>
        <p:nvSpPr>
          <p:cNvPr id="7" name="矩形 6"/>
          <p:cNvSpPr/>
          <p:nvPr userDrawn="1"/>
        </p:nvSpPr>
        <p:spPr>
          <a:xfrm>
            <a:off x="0" y="0"/>
            <a:ext cx="169168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0" y="3463937"/>
            <a:ext cx="1691680" cy="78818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sz="1600" b="1" dirty="0">
              <a:latin typeface="微软雅黑" panose="020B0503020204020204" pitchFamily="34" charset="-122"/>
              <a:ea typeface="微软雅黑" panose="020B0503020204020204" pitchFamily="34" charset="-122"/>
            </a:endParaRPr>
          </a:p>
        </p:txBody>
      </p:sp>
      <p:graphicFrame>
        <p:nvGraphicFramePr>
          <p:cNvPr id="8" name="表格 7"/>
          <p:cNvGraphicFramePr>
            <a:graphicFrameLocks noGrp="1"/>
          </p:cNvGraphicFramePr>
          <p:nvPr userDrawn="1">
            <p:extLst>
              <p:ext uri="{D42A27DB-BD31-4B8C-83A1-F6EECF244321}">
                <p14:modId xmlns:p14="http://schemas.microsoft.com/office/powerpoint/2010/main" val="612202915"/>
              </p:ext>
            </p:extLst>
          </p:nvPr>
        </p:nvGraphicFramePr>
        <p:xfrm>
          <a:off x="0" y="1087937"/>
          <a:ext cx="1691680" cy="3960000"/>
        </p:xfrm>
        <a:graphic>
          <a:graphicData uri="http://schemas.openxmlformats.org/drawingml/2006/table">
            <a:tbl>
              <a:tblPr>
                <a:tableStyleId>{2D5ABB26-0587-4C30-8999-92F81FD0307C}</a:tableStyleId>
              </a:tblPr>
              <a:tblGrid>
                <a:gridCol w="1691680">
                  <a:extLst>
                    <a:ext uri="{9D8B030D-6E8A-4147-A177-3AD203B41FA5}">
                      <a16:colId xmlns:a16="http://schemas.microsoft.com/office/drawing/2014/main" val="20000"/>
                    </a:ext>
                  </a:extLst>
                </a:gridCol>
              </a:tblGrid>
              <a:tr h="792000">
                <a:tc>
                  <a:txBody>
                    <a:bodyPr/>
                    <a:lstStyle/>
                    <a:p>
                      <a:pPr algn="ctr"/>
                      <a:endParaRPr lang="zh-CN" alt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792000">
                <a:tc>
                  <a:txBody>
                    <a:bodyPr/>
                    <a:lstStyle/>
                    <a:p>
                      <a:pPr algn="l"/>
                      <a:r>
                        <a:rPr lang="en-US" altLang="zh-CN" sz="1600" b="1" dirty="0">
                          <a:solidFill>
                            <a:schemeClr val="tx1"/>
                          </a:solidFill>
                          <a:latin typeface="微软雅黑" panose="020B0503020204020204" pitchFamily="34" charset="-122"/>
                          <a:ea typeface="微软雅黑" panose="020B0503020204020204" pitchFamily="34" charset="-122"/>
                        </a:rPr>
                        <a:t>2.</a:t>
                      </a:r>
                      <a:r>
                        <a:rPr lang="zh-CN" altLang="en-US" sz="1600" b="1" dirty="0">
                          <a:solidFill>
                            <a:schemeClr val="tx1"/>
                          </a:solidFill>
                          <a:latin typeface="微软雅黑" panose="020B0503020204020204" pitchFamily="34" charset="-122"/>
                          <a:ea typeface="微软雅黑" panose="020B0503020204020204" pitchFamily="34" charset="-122"/>
                        </a:rPr>
                        <a:t>安全性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3.</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有效性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92000">
                <a:tc>
                  <a:txBody>
                    <a:bodyPr/>
                    <a:lstStyle/>
                    <a:p>
                      <a:pPr algn="l"/>
                      <a:r>
                        <a:rPr lang="en-US" altLang="zh-CN" sz="1600" b="1" kern="1200" dirty="0">
                          <a:solidFill>
                            <a:schemeClr val="bg1"/>
                          </a:solidFill>
                          <a:latin typeface="微软雅黑" panose="020B0503020204020204" pitchFamily="34" charset="-122"/>
                          <a:ea typeface="微软雅黑" panose="020B0503020204020204" pitchFamily="34" charset="-122"/>
                          <a:cs typeface="+mn-cs"/>
                        </a:rPr>
                        <a:t>4.</a:t>
                      </a:r>
                      <a:r>
                        <a:rPr lang="zh-CN" altLang="en-US" sz="1600" b="1" kern="1200" dirty="0">
                          <a:solidFill>
                            <a:schemeClr val="bg1"/>
                          </a:solidFill>
                          <a:latin typeface="微软雅黑" panose="020B0503020204020204" pitchFamily="34" charset="-122"/>
                          <a:ea typeface="微软雅黑" panose="020B0503020204020204" pitchFamily="34" charset="-122"/>
                          <a:cs typeface="+mn-cs"/>
                        </a:rPr>
                        <a:t>创新性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5.</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公平性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1" name="矩形 10"/>
          <p:cNvSpPr/>
          <p:nvPr userDrawn="1"/>
        </p:nvSpPr>
        <p:spPr>
          <a:xfrm>
            <a:off x="0" y="1087937"/>
            <a:ext cx="1691680" cy="78818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1600" b="1" dirty="0">
                <a:solidFill>
                  <a:schemeClr val="tx1"/>
                </a:solidFill>
                <a:latin typeface="微软雅黑" panose="020B0503020204020204" pitchFamily="34" charset="-122"/>
                <a:ea typeface="微软雅黑" panose="020B0503020204020204" pitchFamily="34" charset="-122"/>
              </a:rPr>
              <a:t>1.</a:t>
            </a:r>
            <a:r>
              <a:rPr lang="zh-CN" altLang="en-US" sz="1600" b="1" dirty="0">
                <a:solidFill>
                  <a:schemeClr val="tx1"/>
                </a:solidFill>
                <a:latin typeface="微软雅黑" panose="020B0503020204020204" pitchFamily="34" charset="-122"/>
                <a:ea typeface="微软雅黑" panose="020B0503020204020204" pitchFamily="34" charset="-122"/>
              </a:rPr>
              <a:t>药品基本信息</a:t>
            </a:r>
          </a:p>
        </p:txBody>
      </p:sp>
      <p:cxnSp>
        <p:nvCxnSpPr>
          <p:cNvPr id="13" name="直接连接符 12"/>
          <p:cNvCxnSpPr/>
          <p:nvPr userDrawn="1"/>
        </p:nvCxnSpPr>
        <p:spPr>
          <a:xfrm>
            <a:off x="1907704" y="1120984"/>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userDrawn="1"/>
        </p:nvSpPr>
        <p:spPr>
          <a:xfrm>
            <a:off x="2210764" y="361510"/>
            <a:ext cx="1210588" cy="707886"/>
          </a:xfrm>
          <a:prstGeom prst="rect">
            <a:avLst/>
          </a:prstGeom>
          <a:noFill/>
        </p:spPr>
        <p:txBody>
          <a:bodyPr wrap="none" rtlCol="0">
            <a:spAutoFit/>
          </a:bodyPr>
          <a:lstStyle/>
          <a:p>
            <a:r>
              <a:rPr lang="en-US" altLang="zh-CN" sz="4000" dirty="0">
                <a:solidFill>
                  <a:schemeClr val="accent1">
                    <a:lumMod val="50000"/>
                  </a:schemeClr>
                </a:solidFill>
                <a:latin typeface="黑体" panose="02010609060101010101" pitchFamily="49" charset="-122"/>
                <a:ea typeface="黑体" panose="02010609060101010101" pitchFamily="49" charset="-122"/>
              </a:rPr>
              <a:t>    </a:t>
            </a:r>
            <a:endParaRPr lang="zh-CN" altLang="en-US" sz="4000" dirty="0">
              <a:solidFill>
                <a:schemeClr val="accent1">
                  <a:lumMod val="50000"/>
                </a:schemeClr>
              </a:solidFill>
              <a:latin typeface="黑体" panose="02010609060101010101" pitchFamily="49" charset="-122"/>
              <a:ea typeface="黑体" panose="02010609060101010101" pitchFamily="49" charset="-122"/>
            </a:endParaRPr>
          </a:p>
        </p:txBody>
      </p:sp>
      <p:sp>
        <p:nvSpPr>
          <p:cNvPr id="16" name="五边形 15"/>
          <p:cNvSpPr/>
          <p:nvPr userDrawn="1"/>
        </p:nvSpPr>
        <p:spPr>
          <a:xfrm flipH="1">
            <a:off x="11211743" y="5950072"/>
            <a:ext cx="986607" cy="504056"/>
          </a:xfrm>
          <a:prstGeom prst="homePlate">
            <a:avLst/>
          </a:prstGeom>
          <a:solidFill>
            <a:schemeClr val="bg1">
              <a:lumMod val="50000"/>
            </a:schemeClr>
          </a:solidFill>
          <a:ln w="25400" cap="flat" cmpd="sng" algn="ctr">
            <a:no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fld>
            <a:endParaRPr lang="zh-CN" altLang="en-US" kern="0" dirty="0">
              <a:solidFill>
                <a:sysClr val="window" lastClr="FFFFFF"/>
              </a:solidFill>
              <a:latin typeface="Calibri" panose="020F0502020204030204"/>
              <a:ea typeface="宋体"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1" y="1122363"/>
            <a:ext cx="9144000" cy="2387600"/>
          </a:xfrm>
        </p:spPr>
        <p:txBody>
          <a:bodyPr anchor="b"/>
          <a:lstStyle>
            <a:lvl1pPr algn="ctr">
              <a:defRPr sz="6100"/>
            </a:lvl1pPr>
          </a:lstStyle>
          <a:p>
            <a:r>
              <a:rPr lang="zh-CN" altLang="en-US"/>
              <a:t>单击此处编辑母版标题样式</a:t>
            </a:r>
          </a:p>
        </p:txBody>
      </p:sp>
      <p:sp>
        <p:nvSpPr>
          <p:cNvPr id="3" name="副标题 2"/>
          <p:cNvSpPr>
            <a:spLocks noGrp="1"/>
          </p:cNvSpPr>
          <p:nvPr>
            <p:ph type="subTitle" idx="1"/>
          </p:nvPr>
        </p:nvSpPr>
        <p:spPr>
          <a:xfrm>
            <a:off x="1524001" y="3602038"/>
            <a:ext cx="9144000" cy="1655762"/>
          </a:xfrm>
        </p:spPr>
        <p:txBody>
          <a:bodyPr/>
          <a:lstStyle>
            <a:lvl1pPr marL="0" indent="0" algn="ctr">
              <a:buNone/>
              <a:defRPr sz="2400"/>
            </a:lvl1pPr>
            <a:lvl2pPr marL="457200" indent="0" algn="ctr">
              <a:buNone/>
              <a:defRPr sz="21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735682A8-D6B6-4FDA-A495-4D437BAFBB60}" type="datetimeFigureOut">
              <a:rPr lang="zh-CN" altLang="en-US" smtClean="0"/>
              <a:t>2022/7/13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ABDD927-E55F-4D12-BD2D-8ABE6C9127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EAAB38-F5A3-43C5-844B-413AEF3C02AD}" type="datetimeFigureOut">
              <a:rPr lang="zh-CN" altLang="en-US" smtClean="0"/>
              <a:t>2022/7/13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50DA7-01C9-499F-A740-DA0EEA530731}"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4" r:id="rId4"/>
    <p:sldLayoutId id="2147483653" r:id="rId5"/>
    <p:sldLayoutId id="2147483652" r:id="rId6"/>
    <p:sldLayoutId id="2147483655" r:id="rId7"/>
    <p:sldLayoutId id="2147483656" r:id="rId8"/>
    <p:sldLayoutId id="2147483657" r:id="rId9"/>
  </p:sldLayoutIdLst>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82807" y="3206215"/>
            <a:ext cx="4083816" cy="707886"/>
          </a:xfrm>
          <a:prstGeom prst="rect">
            <a:avLst/>
          </a:prstGeom>
          <a:noFill/>
        </p:spPr>
        <p:txBody>
          <a:bodyPr wrap="square" rtlCol="0" anchor="ctr">
            <a:spAutoFit/>
          </a:bodyPr>
          <a:lstStyle/>
          <a:p>
            <a:r>
              <a:rPr lang="zh-CN" altLang="en-US" sz="4000" b="1" dirty="0">
                <a:solidFill>
                  <a:schemeClr val="accent1">
                    <a:lumMod val="75000"/>
                  </a:schemeClr>
                </a:solidFill>
                <a:latin typeface="微软雅黑" panose="020B0503020204020204" pitchFamily="34" charset="-122"/>
                <a:ea typeface="微软雅黑" panose="020B0503020204020204" pitchFamily="34" charset="-122"/>
              </a:rPr>
              <a:t>阿加曲班注射液</a:t>
            </a:r>
          </a:p>
        </p:txBody>
      </p:sp>
      <p:sp>
        <p:nvSpPr>
          <p:cNvPr id="5" name="TextBox 4"/>
          <p:cNvSpPr txBox="1"/>
          <p:nvPr/>
        </p:nvSpPr>
        <p:spPr>
          <a:xfrm>
            <a:off x="1997474" y="1280518"/>
            <a:ext cx="7807491" cy="1015663"/>
          </a:xfrm>
          <a:prstGeom prst="rect">
            <a:avLst/>
          </a:prstGeom>
          <a:noFill/>
        </p:spPr>
        <p:txBody>
          <a:bodyPr wrap="square" rtlCol="0" anchor="ctr">
            <a:spAutoFit/>
          </a:bodyPr>
          <a:lstStyle>
            <a:defPPr>
              <a:defRPr lang="zh-CN"/>
            </a:defPPr>
            <a:lvl1pPr>
              <a:defRPr sz="6000" b="1">
                <a:solidFill>
                  <a:schemeClr val="accent1">
                    <a:lumMod val="75000"/>
                  </a:schemeClr>
                </a:solidFill>
                <a:latin typeface="微软雅黑" panose="020B0503020204020204" pitchFamily="34" charset="-122"/>
                <a:ea typeface="微软雅黑" panose="020B0503020204020204" pitchFamily="34" charset="-122"/>
              </a:defRPr>
            </a:lvl1pPr>
          </a:lstStyle>
          <a:p>
            <a:r>
              <a:rPr lang="zh-CN" altLang="en-US" dirty="0"/>
              <a:t>申报调整医保支付范围</a:t>
            </a:r>
          </a:p>
        </p:txBody>
      </p:sp>
      <p:sp>
        <p:nvSpPr>
          <p:cNvPr id="7" name="矩形 6"/>
          <p:cNvSpPr/>
          <p:nvPr/>
        </p:nvSpPr>
        <p:spPr>
          <a:xfrm>
            <a:off x="3136801" y="5016367"/>
            <a:ext cx="5375827" cy="760730"/>
          </a:xfrm>
          <a:prstGeom prst="rect">
            <a:avLst/>
          </a:prstGeom>
          <a:solidFill>
            <a:schemeClr val="accent1">
              <a:lumMod val="75000"/>
            </a:schemeClr>
          </a:solidFill>
          <a:ln>
            <a:solidFill>
              <a:srgbClr val="005A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2773401" y="5194998"/>
            <a:ext cx="6102626" cy="461665"/>
          </a:xfrm>
          <a:prstGeom prst="rect">
            <a:avLst/>
          </a:prstGeom>
          <a:noFill/>
        </p:spPr>
        <p:txBody>
          <a:bodyPr wrap="square">
            <a:spAutoFit/>
          </a:bodyPr>
          <a:lstStyle/>
          <a:p>
            <a:pPr algn="ctr" eaLnBrk="1" hangingPunct="1"/>
            <a:r>
              <a:rPr lang="zh-CN" altLang="en-US" sz="2400" b="1" dirty="0">
                <a:solidFill>
                  <a:schemeClr val="bg1"/>
                </a:solidFill>
                <a:latin typeface="微软雅黑" panose="020B0503020204020204" pitchFamily="34" charset="-122"/>
                <a:ea typeface="微软雅黑" panose="020B0503020204020204" pitchFamily="34" charset="-122"/>
              </a:rPr>
              <a:t>山东新时代药业有限公司</a:t>
            </a:r>
          </a:p>
        </p:txBody>
      </p:sp>
      <p:pic>
        <p:nvPicPr>
          <p:cNvPr id="6" name="图片 5">
            <a:extLst>
              <a:ext uri="{FF2B5EF4-FFF2-40B4-BE49-F238E27FC236}">
                <a16:creationId xmlns:a16="http://schemas.microsoft.com/office/drawing/2014/main" id="{3A7E460A-17DC-5120-6934-B985079EA04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5777" t="6488" r="26761" b="13498"/>
          <a:stretch/>
        </p:blipFill>
        <p:spPr>
          <a:xfrm>
            <a:off x="10426045" y="4204272"/>
            <a:ext cx="1527144" cy="244311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1" name="TextBox 4">
            <a:extLst>
              <a:ext uri="{FF2B5EF4-FFF2-40B4-BE49-F238E27FC236}">
                <a16:creationId xmlns:a16="http://schemas.microsoft.com/office/drawing/2014/main" id="{36F09870-7B69-3389-F6C0-A42AD9238057}"/>
              </a:ext>
            </a:extLst>
          </p:cNvPr>
          <p:cNvSpPr txBox="1"/>
          <p:nvPr/>
        </p:nvSpPr>
        <p:spPr>
          <a:xfrm>
            <a:off x="4046650" y="4204272"/>
            <a:ext cx="3011557" cy="400110"/>
          </a:xfrm>
          <a:prstGeom prst="rect">
            <a:avLst/>
          </a:prstGeom>
          <a:noFill/>
        </p:spPr>
        <p:txBody>
          <a:bodyPr wrap="square" rtlCol="0" anchor="ctr">
            <a:spAutoFit/>
          </a:bodyPr>
          <a:lstStyle/>
          <a:p>
            <a:pPr algn="ctr"/>
            <a:r>
              <a:rPr lang="zh-CN" altLang="en-US" sz="2000" dirty="0">
                <a:solidFill>
                  <a:schemeClr val="accent1">
                    <a:lumMod val="50000"/>
                  </a:schemeClr>
                </a:solidFill>
                <a:latin typeface="微软雅黑" panose="020B0503020204020204" pitchFamily="34" charset="-122"/>
                <a:ea typeface="微软雅黑" panose="020B0503020204020204" pitchFamily="34" charset="-122"/>
              </a:rPr>
              <a:t>商品名：麦洛畅</a:t>
            </a:r>
          </a:p>
        </p:txBody>
      </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矩形 33"/>
          <p:cNvSpPr/>
          <p:nvPr/>
        </p:nvSpPr>
        <p:spPr>
          <a:xfrm>
            <a:off x="0" y="0"/>
            <a:ext cx="37211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          </a:t>
            </a:r>
            <a:endParaRPr lang="zh-CN" altLang="en-US" sz="2400" dirty="0">
              <a:latin typeface="黑体" panose="02010609060101010101" pitchFamily="49" charset="-122"/>
              <a:ea typeface="黑体" panose="02010609060101010101" pitchFamily="49" charset="-122"/>
            </a:endParaRPr>
          </a:p>
        </p:txBody>
      </p:sp>
      <p:sp>
        <p:nvSpPr>
          <p:cNvPr id="35" name="矩形 34"/>
          <p:cNvSpPr/>
          <p:nvPr/>
        </p:nvSpPr>
        <p:spPr>
          <a:xfrm>
            <a:off x="930023" y="1308116"/>
            <a:ext cx="2300630" cy="1107996"/>
          </a:xfrm>
          <a:prstGeom prst="rect">
            <a:avLst/>
          </a:prstGeom>
        </p:spPr>
        <p:txBody>
          <a:bodyPr wrap="none">
            <a:spAutoFit/>
          </a:bodyPr>
          <a:lstStyle/>
          <a:p>
            <a:pPr algn="ctr"/>
            <a:r>
              <a:rPr lang="zh-CN" altLang="en-US" sz="6600" dirty="0">
                <a:solidFill>
                  <a:schemeClr val="bg1"/>
                </a:solidFill>
                <a:latin typeface="黑体" panose="02010609060101010101" pitchFamily="49" charset="-122"/>
                <a:ea typeface="黑体" panose="02010609060101010101" pitchFamily="49" charset="-122"/>
              </a:rPr>
              <a:t>目 录</a:t>
            </a:r>
          </a:p>
        </p:txBody>
      </p:sp>
      <p:sp>
        <p:nvSpPr>
          <p:cNvPr id="36" name="矩形 35"/>
          <p:cNvSpPr/>
          <p:nvPr/>
        </p:nvSpPr>
        <p:spPr>
          <a:xfrm>
            <a:off x="1257837" y="2593371"/>
            <a:ext cx="1645002" cy="584775"/>
          </a:xfrm>
          <a:prstGeom prst="rect">
            <a:avLst/>
          </a:prstGeom>
        </p:spPr>
        <p:txBody>
          <a:bodyPr wrap="none">
            <a:spAutoFit/>
          </a:bodyPr>
          <a:lstStyle/>
          <a:p>
            <a:pPr algn="ctr"/>
            <a:r>
              <a:rPr lang="en-US" altLang="zh-CN" sz="3200"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Contents</a:t>
            </a:r>
          </a:p>
        </p:txBody>
      </p:sp>
      <p:sp>
        <p:nvSpPr>
          <p:cNvPr id="5" name="圆角矩形 4"/>
          <p:cNvSpPr/>
          <p:nvPr/>
        </p:nvSpPr>
        <p:spPr>
          <a:xfrm>
            <a:off x="5951401" y="1069991"/>
            <a:ext cx="506412" cy="504825"/>
          </a:xfrm>
          <a:prstGeom prst="roundRect">
            <a:avLst/>
          </a:prstGeom>
          <a:solidFill>
            <a:schemeClr val="accent1">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200" b="1" dirty="0">
                <a:latin typeface="+mj-lt"/>
                <a:ea typeface="Arial Unicode MS" panose="020B0604020202020204" pitchFamily="34" charset="-122"/>
                <a:cs typeface="Arial Unicode MS" panose="020B0604020202020204" pitchFamily="34" charset="-122"/>
              </a:rPr>
              <a:t>1</a:t>
            </a:r>
            <a:endParaRPr lang="zh-CN" altLang="en-US" sz="3200" b="1" dirty="0">
              <a:latin typeface="+mj-lt"/>
              <a:ea typeface="Arial Unicode MS" panose="020B0604020202020204" pitchFamily="34" charset="-122"/>
              <a:cs typeface="Arial Unicode MS" panose="020B0604020202020204" pitchFamily="34" charset="-122"/>
            </a:endParaRPr>
          </a:p>
        </p:txBody>
      </p:sp>
      <p:sp>
        <p:nvSpPr>
          <p:cNvPr id="6" name="矩形 5"/>
          <p:cNvSpPr/>
          <p:nvPr/>
        </p:nvSpPr>
        <p:spPr>
          <a:xfrm>
            <a:off x="6759438" y="1130355"/>
            <a:ext cx="2017662" cy="400110"/>
          </a:xfrm>
          <a:prstGeom prst="rect">
            <a:avLst/>
          </a:prstGeom>
        </p:spPr>
        <p:txBody>
          <a:bodyPr wrap="square">
            <a:spAutoFit/>
          </a:bodyPr>
          <a:lstStyle/>
          <a:p>
            <a:pPr>
              <a:spcAft>
                <a:spcPts val="0"/>
              </a:spcAft>
              <a:defRPr/>
            </a:pPr>
            <a:r>
              <a:rPr lang="zh-CN" altLang="en-US" sz="2000" b="1" kern="100" dirty="0">
                <a:latin typeface="微软雅黑" panose="020B0503020204020204" pitchFamily="34" charset="-122"/>
                <a:ea typeface="微软雅黑" panose="020B0503020204020204" pitchFamily="34" charset="-122"/>
                <a:cs typeface="Times New Roman" panose="02020603050405020304" pitchFamily="18" charset="0"/>
              </a:rPr>
              <a:t>药物基本信息</a:t>
            </a:r>
            <a:endParaRPr lang="zh-CN" altLang="zh-CN" sz="20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grpSp>
        <p:nvGrpSpPr>
          <p:cNvPr id="15" name="组合 14"/>
          <p:cNvGrpSpPr/>
          <p:nvPr/>
        </p:nvGrpSpPr>
        <p:grpSpPr>
          <a:xfrm>
            <a:off x="4827855" y="1041415"/>
            <a:ext cx="497964" cy="497964"/>
            <a:chOff x="6535243" y="2524701"/>
            <a:chExt cx="717051" cy="717051"/>
          </a:xfrm>
        </p:grpSpPr>
        <p:sp>
          <p:nvSpPr>
            <p:cNvPr id="16" name="泪滴形 15"/>
            <p:cNvSpPr/>
            <p:nvPr/>
          </p:nvSpPr>
          <p:spPr>
            <a:xfrm rot="8247616">
              <a:off x="6535243" y="2524701"/>
              <a:ext cx="717051" cy="717051"/>
            </a:xfrm>
            <a:prstGeom prst="teardrop">
              <a:avLst/>
            </a:prstGeom>
            <a:solidFill>
              <a:srgbClr val="0062AC"/>
            </a:solidFill>
            <a:ln>
              <a:solidFill>
                <a:srgbClr val="0062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sp>
          <p:nvSpPr>
            <p:cNvPr id="17" name="椭圆 16"/>
            <p:cNvSpPr/>
            <p:nvPr/>
          </p:nvSpPr>
          <p:spPr>
            <a:xfrm>
              <a:off x="6604000" y="2588424"/>
              <a:ext cx="574014" cy="574014"/>
            </a:xfrm>
            <a:prstGeom prst="ellipse">
              <a:avLst/>
            </a:prstGeom>
            <a:solidFill>
              <a:schemeClr val="bg1"/>
            </a:solidFill>
            <a:ln>
              <a:solidFill>
                <a:srgbClr val="0062AC"/>
              </a:solid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grpSp>
      <p:grpSp>
        <p:nvGrpSpPr>
          <p:cNvPr id="22" name="组合 21">
            <a:extLst>
              <a:ext uri="{FF2B5EF4-FFF2-40B4-BE49-F238E27FC236}">
                <a16:creationId xmlns:a16="http://schemas.microsoft.com/office/drawing/2014/main" id="{D72F9018-9B50-4E12-4056-05A667D371EC}"/>
              </a:ext>
            </a:extLst>
          </p:cNvPr>
          <p:cNvGrpSpPr/>
          <p:nvPr/>
        </p:nvGrpSpPr>
        <p:grpSpPr>
          <a:xfrm>
            <a:off x="5982958" y="4192267"/>
            <a:ext cx="1738077" cy="504825"/>
            <a:chOff x="9135745" y="1060782"/>
            <a:chExt cx="1738077" cy="504825"/>
          </a:xfrm>
        </p:grpSpPr>
        <p:sp>
          <p:nvSpPr>
            <p:cNvPr id="11" name="圆角矩形 10"/>
            <p:cNvSpPr/>
            <p:nvPr/>
          </p:nvSpPr>
          <p:spPr>
            <a:xfrm>
              <a:off x="9135745" y="1060782"/>
              <a:ext cx="506412" cy="504825"/>
            </a:xfrm>
            <a:prstGeom prst="roundRect">
              <a:avLst/>
            </a:prstGeom>
            <a:solidFill>
              <a:schemeClr val="accent1">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200" b="1" dirty="0">
                  <a:latin typeface="+mj-lt"/>
                  <a:ea typeface="Arial Unicode MS" panose="020B0604020202020204" pitchFamily="34" charset="-122"/>
                  <a:cs typeface="Arial Unicode MS" panose="020B0604020202020204" pitchFamily="34" charset="-122"/>
                </a:rPr>
                <a:t>4</a:t>
              </a:r>
              <a:endParaRPr lang="zh-CN" altLang="en-US" sz="3200" b="1" dirty="0">
                <a:latin typeface="+mj-lt"/>
                <a:ea typeface="Arial Unicode MS" panose="020B0604020202020204" pitchFamily="34" charset="-122"/>
                <a:cs typeface="Arial Unicode MS" panose="020B0604020202020204" pitchFamily="34" charset="-122"/>
              </a:endParaRPr>
            </a:p>
          </p:txBody>
        </p:sp>
        <p:sp>
          <p:nvSpPr>
            <p:cNvPr id="12" name="矩形 11"/>
            <p:cNvSpPr/>
            <p:nvPr/>
          </p:nvSpPr>
          <p:spPr>
            <a:xfrm>
              <a:off x="9919714" y="1138373"/>
              <a:ext cx="954108" cy="400110"/>
            </a:xfrm>
            <a:prstGeom prst="rect">
              <a:avLst/>
            </a:prstGeom>
          </p:spPr>
          <p:txBody>
            <a:bodyPr wrap="none">
              <a:spAutoFit/>
            </a:bodyPr>
            <a:lstStyle/>
            <a:p>
              <a:pPr algn="ctr">
                <a:spcAft>
                  <a:spcPts val="0"/>
                </a:spcAft>
                <a:defRPr/>
              </a:pPr>
              <a:r>
                <a:rPr lang="zh-CN" altLang="en-US" sz="2000" b="1" kern="100" dirty="0">
                  <a:latin typeface="微软雅黑" panose="020B0503020204020204" pitchFamily="34" charset="-122"/>
                  <a:ea typeface="微软雅黑" panose="020B0503020204020204" pitchFamily="34" charset="-122"/>
                  <a:cs typeface="Times New Roman" panose="02020603050405020304" pitchFamily="18" charset="0"/>
                </a:rPr>
                <a:t>创新性</a:t>
              </a:r>
              <a:endParaRPr lang="zh-CN" altLang="zh-CN" sz="20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grpSp>
      <p:grpSp>
        <p:nvGrpSpPr>
          <p:cNvPr id="2" name="组合 1">
            <a:extLst>
              <a:ext uri="{FF2B5EF4-FFF2-40B4-BE49-F238E27FC236}">
                <a16:creationId xmlns:a16="http://schemas.microsoft.com/office/drawing/2014/main" id="{7FF11F7A-5873-26AA-443C-DB013ED45726}"/>
              </a:ext>
            </a:extLst>
          </p:cNvPr>
          <p:cNvGrpSpPr/>
          <p:nvPr/>
        </p:nvGrpSpPr>
        <p:grpSpPr>
          <a:xfrm>
            <a:off x="5986375" y="2118392"/>
            <a:ext cx="1738079" cy="504825"/>
            <a:chOff x="5667012" y="3233615"/>
            <a:chExt cx="1738079" cy="504825"/>
          </a:xfrm>
        </p:grpSpPr>
        <p:sp>
          <p:nvSpPr>
            <p:cNvPr id="7" name="圆角矩形 6"/>
            <p:cNvSpPr/>
            <p:nvPr/>
          </p:nvSpPr>
          <p:spPr>
            <a:xfrm>
              <a:off x="5667012" y="3233615"/>
              <a:ext cx="506412" cy="504825"/>
            </a:xfrm>
            <a:prstGeom prst="roundRect">
              <a:avLst/>
            </a:prstGeom>
            <a:solidFill>
              <a:schemeClr val="accent1">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200" b="1" dirty="0">
                  <a:latin typeface="+mj-lt"/>
                  <a:ea typeface="Arial Unicode MS" panose="020B0604020202020204" pitchFamily="34" charset="-122"/>
                  <a:cs typeface="Arial Unicode MS" panose="020B0604020202020204" pitchFamily="34" charset="-122"/>
                </a:rPr>
                <a:t>2</a:t>
              </a:r>
              <a:endParaRPr lang="zh-CN" altLang="en-US" sz="3200" b="1" dirty="0">
                <a:latin typeface="+mj-lt"/>
                <a:ea typeface="Arial Unicode MS" panose="020B0604020202020204" pitchFamily="34" charset="-122"/>
                <a:cs typeface="Arial Unicode MS" panose="020B0604020202020204" pitchFamily="34" charset="-122"/>
              </a:endParaRPr>
            </a:p>
          </p:txBody>
        </p:sp>
        <p:sp>
          <p:nvSpPr>
            <p:cNvPr id="8" name="矩形 7"/>
            <p:cNvSpPr/>
            <p:nvPr/>
          </p:nvSpPr>
          <p:spPr>
            <a:xfrm>
              <a:off x="6450983" y="3292908"/>
              <a:ext cx="954108" cy="400110"/>
            </a:xfrm>
            <a:prstGeom prst="rect">
              <a:avLst/>
            </a:prstGeom>
          </p:spPr>
          <p:txBody>
            <a:bodyPr wrap="none">
              <a:spAutoFit/>
            </a:bodyPr>
            <a:lstStyle/>
            <a:p>
              <a:pPr algn="ctr">
                <a:spcAft>
                  <a:spcPts val="0"/>
                </a:spcAft>
                <a:defRPr/>
              </a:pPr>
              <a:r>
                <a:rPr lang="zh-CN" altLang="en-US" sz="2000" b="1" kern="100" dirty="0">
                  <a:latin typeface="微软雅黑" panose="020B0503020204020204" pitchFamily="34" charset="-122"/>
                  <a:ea typeface="微软雅黑" panose="020B0503020204020204" pitchFamily="34" charset="-122"/>
                  <a:cs typeface="Times New Roman" panose="02020603050405020304" pitchFamily="18" charset="0"/>
                </a:rPr>
                <a:t>安全性</a:t>
              </a:r>
              <a:endParaRPr lang="zh-CN" altLang="zh-CN" sz="20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grpSp>
      <p:grpSp>
        <p:nvGrpSpPr>
          <p:cNvPr id="21" name="组合 20">
            <a:extLst>
              <a:ext uri="{FF2B5EF4-FFF2-40B4-BE49-F238E27FC236}">
                <a16:creationId xmlns:a16="http://schemas.microsoft.com/office/drawing/2014/main" id="{A460F0D5-DC06-E9B0-9292-E436F8DD4E03}"/>
              </a:ext>
            </a:extLst>
          </p:cNvPr>
          <p:cNvGrpSpPr/>
          <p:nvPr/>
        </p:nvGrpSpPr>
        <p:grpSpPr>
          <a:xfrm>
            <a:off x="5988816" y="5240668"/>
            <a:ext cx="1779453" cy="504825"/>
            <a:chOff x="8851356" y="3264162"/>
            <a:chExt cx="1779453" cy="504825"/>
          </a:xfrm>
        </p:grpSpPr>
        <p:sp>
          <p:nvSpPr>
            <p:cNvPr id="13" name="圆角矩形 12"/>
            <p:cNvSpPr/>
            <p:nvPr/>
          </p:nvSpPr>
          <p:spPr>
            <a:xfrm>
              <a:off x="8851356" y="3264162"/>
              <a:ext cx="506412" cy="504825"/>
            </a:xfrm>
            <a:prstGeom prst="roundRect">
              <a:avLst/>
            </a:prstGeom>
            <a:solidFill>
              <a:schemeClr val="accent1">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200" b="1" dirty="0">
                  <a:latin typeface="+mj-lt"/>
                  <a:ea typeface="Arial Unicode MS" panose="020B0604020202020204" pitchFamily="34" charset="-122"/>
                  <a:cs typeface="Arial Unicode MS" panose="020B0604020202020204" pitchFamily="34" charset="-122"/>
                </a:rPr>
                <a:t>5</a:t>
              </a:r>
              <a:endParaRPr lang="zh-CN" altLang="en-US" sz="3200" b="1" dirty="0">
                <a:latin typeface="+mj-lt"/>
                <a:ea typeface="Arial Unicode MS" panose="020B0604020202020204" pitchFamily="34" charset="-122"/>
                <a:cs typeface="Arial Unicode MS" panose="020B0604020202020204" pitchFamily="34" charset="-122"/>
              </a:endParaRPr>
            </a:p>
          </p:txBody>
        </p:sp>
        <p:sp>
          <p:nvSpPr>
            <p:cNvPr id="14" name="矩形 13"/>
            <p:cNvSpPr/>
            <p:nvPr/>
          </p:nvSpPr>
          <p:spPr>
            <a:xfrm>
              <a:off x="9676701" y="3331908"/>
              <a:ext cx="954108" cy="400110"/>
            </a:xfrm>
            <a:prstGeom prst="rect">
              <a:avLst/>
            </a:prstGeom>
          </p:spPr>
          <p:txBody>
            <a:bodyPr wrap="none">
              <a:spAutoFit/>
            </a:bodyPr>
            <a:lstStyle/>
            <a:p>
              <a:pPr algn="ctr">
                <a:spcAft>
                  <a:spcPts val="0"/>
                </a:spcAft>
                <a:defRPr/>
              </a:pPr>
              <a:r>
                <a:rPr lang="zh-CN" altLang="en-US" sz="2000" b="1" kern="100" dirty="0">
                  <a:latin typeface="微软雅黑" panose="020B0503020204020204" pitchFamily="34" charset="-122"/>
                  <a:ea typeface="微软雅黑" panose="020B0503020204020204" pitchFamily="34" charset="-122"/>
                  <a:cs typeface="Times New Roman" panose="02020603050405020304" pitchFamily="18" charset="0"/>
                </a:rPr>
                <a:t>公平性</a:t>
              </a:r>
              <a:endParaRPr lang="zh-CN" altLang="zh-CN" sz="20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grpSp>
      <p:grpSp>
        <p:nvGrpSpPr>
          <p:cNvPr id="3" name="组合 2"/>
          <p:cNvGrpSpPr/>
          <p:nvPr/>
        </p:nvGrpSpPr>
        <p:grpSpPr>
          <a:xfrm>
            <a:off x="5986375" y="3166793"/>
            <a:ext cx="1720433" cy="504825"/>
            <a:chOff x="5612036" y="3771704"/>
            <a:chExt cx="1720433" cy="504825"/>
          </a:xfrm>
        </p:grpSpPr>
        <p:sp>
          <p:nvSpPr>
            <p:cNvPr id="9" name="圆角矩形 8"/>
            <p:cNvSpPr/>
            <p:nvPr/>
          </p:nvSpPr>
          <p:spPr>
            <a:xfrm>
              <a:off x="5612036" y="3771704"/>
              <a:ext cx="506412" cy="504825"/>
            </a:xfrm>
            <a:prstGeom prst="roundRect">
              <a:avLst/>
            </a:prstGeom>
            <a:solidFill>
              <a:schemeClr val="accent1">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200" b="1" dirty="0">
                  <a:latin typeface="+mj-lt"/>
                  <a:ea typeface="Arial Unicode MS" panose="020B0604020202020204" pitchFamily="34" charset="-122"/>
                  <a:cs typeface="Arial Unicode MS" panose="020B0604020202020204" pitchFamily="34" charset="-122"/>
                </a:rPr>
                <a:t>3</a:t>
              </a:r>
              <a:endParaRPr lang="zh-CN" altLang="en-US" sz="3200" b="1" dirty="0">
                <a:latin typeface="+mj-lt"/>
                <a:ea typeface="Arial Unicode MS" panose="020B0604020202020204" pitchFamily="34" charset="-122"/>
                <a:cs typeface="Arial Unicode MS" panose="020B0604020202020204" pitchFamily="34" charset="-122"/>
              </a:endParaRPr>
            </a:p>
          </p:txBody>
        </p:sp>
        <p:sp>
          <p:nvSpPr>
            <p:cNvPr id="10" name="矩形 9"/>
            <p:cNvSpPr/>
            <p:nvPr/>
          </p:nvSpPr>
          <p:spPr>
            <a:xfrm>
              <a:off x="6378361" y="3839450"/>
              <a:ext cx="954108" cy="400110"/>
            </a:xfrm>
            <a:prstGeom prst="rect">
              <a:avLst/>
            </a:prstGeom>
          </p:spPr>
          <p:txBody>
            <a:bodyPr wrap="none">
              <a:spAutoFit/>
            </a:bodyPr>
            <a:lstStyle/>
            <a:p>
              <a:pPr algn="ctr">
                <a:spcAft>
                  <a:spcPts val="0"/>
                </a:spcAft>
                <a:defRPr/>
              </a:pPr>
              <a:r>
                <a:rPr lang="zh-CN" altLang="en-US" sz="2000" b="1" kern="100" dirty="0">
                  <a:latin typeface="微软雅黑" panose="020B0503020204020204" pitchFamily="34" charset="-122"/>
                  <a:ea typeface="微软雅黑" panose="020B0503020204020204" pitchFamily="34" charset="-122"/>
                  <a:cs typeface="Times New Roman" panose="02020603050405020304" pitchFamily="18" charset="0"/>
                </a:rPr>
                <a:t>有效性</a:t>
              </a:r>
              <a:endParaRPr lang="zh-CN" altLang="zh-CN" sz="20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gr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a:spLocks noChangeArrowheads="1"/>
          </p:cNvSpPr>
          <p:nvPr/>
        </p:nvSpPr>
        <p:spPr bwMode="auto">
          <a:xfrm>
            <a:off x="2824765" y="1398869"/>
            <a:ext cx="8460430" cy="4223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200000"/>
              </a:lnSpc>
            </a:pP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微软雅黑" panose="020B0503020204020204" pitchFamily="34" charset="-122"/>
              </a:rPr>
              <a:t>通用名称：</a:t>
            </a:r>
            <a:r>
              <a:rPr lang="zh-CN" altLang="en-US" dirty="0">
                <a:solidFill>
                  <a:srgbClr val="2E75B6"/>
                </a:solidFill>
                <a:latin typeface="微软雅黑" panose="020B0503020204020204" pitchFamily="34" charset="-122"/>
                <a:ea typeface="微软雅黑" panose="020B0503020204020204" pitchFamily="34" charset="-122"/>
              </a:rPr>
              <a:t>阿加曲班注射液</a:t>
            </a:r>
            <a:endParaRPr lang="zh-CN" altLang="en-US" dirty="0">
              <a:solidFill>
                <a:srgbClr val="2E75B6"/>
              </a:solidFill>
              <a:latin typeface="微软雅黑" panose="020B0503020204020204" pitchFamily="34" charset="-122"/>
              <a:ea typeface="微软雅黑" panose="020B0503020204020204" pitchFamily="34" charset="-122"/>
              <a:sym typeface="+mn-ea"/>
            </a:endParaRPr>
          </a:p>
          <a:p>
            <a:pPr>
              <a:lnSpc>
                <a:spcPct val="200000"/>
              </a:lnSpc>
            </a:pP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注册规格：</a:t>
            </a:r>
            <a:r>
              <a:rPr lang="zh-CN" altLang="en-US" dirty="0">
                <a:solidFill>
                  <a:srgbClr val="2E75B6"/>
                </a:solidFill>
                <a:latin typeface="微软雅黑" panose="020B0503020204020204" pitchFamily="34" charset="-122"/>
                <a:ea typeface="微软雅黑" panose="020B0503020204020204" pitchFamily="34" charset="-122"/>
                <a:sym typeface="+mn-ea"/>
              </a:rPr>
              <a:t>2</a:t>
            </a:r>
            <a:r>
              <a:rPr lang="en-US" altLang="zh-CN" dirty="0">
                <a:solidFill>
                  <a:srgbClr val="2E75B6"/>
                </a:solidFill>
                <a:latin typeface="微软雅黑" panose="020B0503020204020204" pitchFamily="34" charset="-122"/>
                <a:ea typeface="微软雅黑" panose="020B0503020204020204" pitchFamily="34" charset="-122"/>
                <a:sym typeface="+mn-ea"/>
              </a:rPr>
              <a:t>0</a:t>
            </a:r>
            <a:r>
              <a:rPr lang="zh-CN" altLang="en-US" dirty="0">
                <a:solidFill>
                  <a:srgbClr val="2E75B6"/>
                </a:solidFill>
                <a:latin typeface="微软雅黑" panose="020B0503020204020204" pitchFamily="34" charset="-122"/>
                <a:ea typeface="微软雅黑" panose="020B0503020204020204" pitchFamily="34" charset="-122"/>
                <a:sym typeface="+mn-ea"/>
              </a:rPr>
              <a:t>ml:10mg</a:t>
            </a:r>
            <a:endParaRPr lang="en-US" altLang="zh-CN" dirty="0">
              <a:solidFill>
                <a:srgbClr val="2E75B6"/>
              </a:solidFill>
              <a:latin typeface="微软雅黑" panose="020B0503020204020204" pitchFamily="34" charset="-122"/>
              <a:ea typeface="微软雅黑" panose="020B0503020204020204" pitchFamily="34" charset="-122"/>
              <a:sym typeface="+mn-ea"/>
            </a:endParaRPr>
          </a:p>
          <a:p>
            <a:pPr>
              <a:lnSpc>
                <a:spcPct val="200000"/>
              </a:lnSpc>
            </a:pP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中国大陆首上市时间：</a:t>
            </a:r>
            <a:r>
              <a:rPr lang="en-US" altLang="zh-CN" dirty="0">
                <a:solidFill>
                  <a:srgbClr val="2E75B6"/>
                </a:solidFill>
                <a:latin typeface="微软雅黑" panose="020B0503020204020204" pitchFamily="34" charset="-122"/>
                <a:ea typeface="微软雅黑" panose="020B0503020204020204" pitchFamily="34" charset="-122"/>
                <a:sym typeface="+mn-ea"/>
              </a:rPr>
              <a:t>2002</a:t>
            </a:r>
            <a:r>
              <a:rPr lang="zh-CN" altLang="en-US" dirty="0">
                <a:solidFill>
                  <a:srgbClr val="2E75B6"/>
                </a:solidFill>
                <a:latin typeface="微软雅黑" panose="020B0503020204020204" pitchFamily="34" charset="-122"/>
                <a:ea typeface="微软雅黑" panose="020B0503020204020204" pitchFamily="34" charset="-122"/>
                <a:sym typeface="+mn-ea"/>
              </a:rPr>
              <a:t>年</a:t>
            </a:r>
            <a:endParaRPr lang="en-US" altLang="zh-CN" dirty="0">
              <a:solidFill>
                <a:srgbClr val="2E75B6"/>
              </a:solidFill>
              <a:latin typeface="微软雅黑" panose="020B0503020204020204" pitchFamily="34" charset="-122"/>
              <a:ea typeface="微软雅黑" panose="020B0503020204020204" pitchFamily="34" charset="-122"/>
              <a:sym typeface="+mn-ea"/>
            </a:endParaRPr>
          </a:p>
          <a:p>
            <a:pPr>
              <a:lnSpc>
                <a:spcPct val="200000"/>
              </a:lnSpc>
            </a:pP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目前大陆地区同通用名药品的上市情况：</a:t>
            </a:r>
            <a:r>
              <a:rPr lang="zh-CN" altLang="en-US" dirty="0">
                <a:solidFill>
                  <a:srgbClr val="2E75B6"/>
                </a:solidFill>
                <a:latin typeface="微软雅黑" panose="020B0503020204020204" pitchFamily="34" charset="-122"/>
                <a:ea typeface="微软雅黑" panose="020B0503020204020204" pitchFamily="34" charset="-122"/>
                <a:sym typeface="+mn-ea"/>
              </a:rPr>
              <a:t>进口</a:t>
            </a:r>
            <a:r>
              <a:rPr lang="en-US" altLang="zh-CN" dirty="0">
                <a:solidFill>
                  <a:srgbClr val="2E75B6"/>
                </a:solidFill>
                <a:latin typeface="微软雅黑" panose="020B0503020204020204" pitchFamily="34" charset="-122"/>
                <a:ea typeface="微软雅黑" panose="020B0503020204020204" pitchFamily="34" charset="-122"/>
                <a:sym typeface="+mn-ea"/>
              </a:rPr>
              <a:t>1</a:t>
            </a:r>
            <a:r>
              <a:rPr lang="zh-CN" altLang="en-US" dirty="0">
                <a:solidFill>
                  <a:srgbClr val="2E75B6"/>
                </a:solidFill>
                <a:latin typeface="微软雅黑" panose="020B0503020204020204" pitchFamily="34" charset="-122"/>
                <a:ea typeface="微软雅黑" panose="020B0503020204020204" pitchFamily="34" charset="-122"/>
                <a:sym typeface="+mn-ea"/>
              </a:rPr>
              <a:t>家、国产</a:t>
            </a:r>
            <a:r>
              <a:rPr lang="en-US" altLang="zh-CN" dirty="0">
                <a:solidFill>
                  <a:srgbClr val="2E75B6"/>
                </a:solidFill>
                <a:latin typeface="微软雅黑" panose="020B0503020204020204" pitchFamily="34" charset="-122"/>
                <a:ea typeface="微软雅黑" panose="020B0503020204020204" pitchFamily="34" charset="-122"/>
                <a:sym typeface="+mn-ea"/>
              </a:rPr>
              <a:t>9</a:t>
            </a:r>
            <a:r>
              <a:rPr lang="zh-CN" altLang="en-US" dirty="0">
                <a:solidFill>
                  <a:srgbClr val="2E75B6"/>
                </a:solidFill>
                <a:latin typeface="微软雅黑" panose="020B0503020204020204" pitchFamily="34" charset="-122"/>
                <a:ea typeface="微软雅黑" panose="020B0503020204020204" pitchFamily="34" charset="-122"/>
                <a:sym typeface="+mn-ea"/>
              </a:rPr>
              <a:t>家（过评</a:t>
            </a:r>
            <a:r>
              <a:rPr lang="en-US" altLang="zh-CN" dirty="0">
                <a:solidFill>
                  <a:srgbClr val="2E75B6"/>
                </a:solidFill>
                <a:latin typeface="微软雅黑" panose="020B0503020204020204" pitchFamily="34" charset="-122"/>
                <a:ea typeface="微软雅黑" panose="020B0503020204020204" pitchFamily="34" charset="-122"/>
                <a:sym typeface="+mn-ea"/>
              </a:rPr>
              <a:t>4</a:t>
            </a:r>
            <a:r>
              <a:rPr lang="zh-CN" altLang="en-US" dirty="0">
                <a:solidFill>
                  <a:srgbClr val="2E75B6"/>
                </a:solidFill>
                <a:latin typeface="微软雅黑" panose="020B0503020204020204" pitchFamily="34" charset="-122"/>
                <a:ea typeface="微软雅黑" panose="020B0503020204020204" pitchFamily="34" charset="-122"/>
                <a:sym typeface="+mn-ea"/>
              </a:rPr>
              <a:t>家）</a:t>
            </a:r>
          </a:p>
          <a:p>
            <a:pPr>
              <a:lnSpc>
                <a:spcPct val="200000"/>
              </a:lnSpc>
            </a:pP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全球首个上市国家及上市时间：</a:t>
            </a:r>
            <a:r>
              <a:rPr lang="en-US" altLang="zh-CN" dirty="0">
                <a:solidFill>
                  <a:srgbClr val="2E75B6"/>
                </a:solidFill>
                <a:latin typeface="微软雅黑" panose="020B0503020204020204" pitchFamily="34" charset="-122"/>
                <a:ea typeface="微软雅黑" panose="020B0503020204020204" pitchFamily="34" charset="-122"/>
                <a:sym typeface="+mn-ea"/>
              </a:rPr>
              <a:t>1990</a:t>
            </a:r>
            <a:r>
              <a:rPr lang="zh-CN" altLang="en-US" dirty="0">
                <a:solidFill>
                  <a:srgbClr val="2E75B6"/>
                </a:solidFill>
                <a:latin typeface="微软雅黑" panose="020B0503020204020204" pitchFamily="34" charset="-122"/>
                <a:ea typeface="微软雅黑" panose="020B0503020204020204" pitchFamily="34" charset="-122"/>
                <a:sym typeface="+mn-ea"/>
              </a:rPr>
              <a:t>年，日本</a:t>
            </a:r>
            <a:br>
              <a:rPr lang="zh-CN" altLang="en-US" dirty="0">
                <a:solidFill>
                  <a:srgbClr val="2E75B6"/>
                </a:solidFill>
                <a:latin typeface="微软雅黑" panose="020B0503020204020204" pitchFamily="34" charset="-122"/>
                <a:ea typeface="微软雅黑" panose="020B0503020204020204" pitchFamily="34" charset="-122"/>
                <a:sym typeface="+mn-ea"/>
              </a:rPr>
            </a:b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是否为</a:t>
            </a:r>
            <a:r>
              <a:rPr lang="en-US" altLang="zh-CN"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OTC</a:t>
            </a: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药品：</a:t>
            </a:r>
            <a:r>
              <a:rPr lang="zh-CN" altLang="en-US" dirty="0">
                <a:solidFill>
                  <a:srgbClr val="2E75B6"/>
                </a:solidFill>
                <a:latin typeface="微软雅黑" panose="020B0503020204020204" pitchFamily="34" charset="-122"/>
                <a:ea typeface="微软雅黑" panose="020B0503020204020204" pitchFamily="34" charset="-122"/>
                <a:sym typeface="+mn-ea"/>
              </a:rPr>
              <a:t>否</a:t>
            </a:r>
          </a:p>
          <a:p>
            <a:pPr>
              <a:lnSpc>
                <a:spcPct val="200000"/>
              </a:lnSpc>
            </a:pP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参照药品建议：</a:t>
            </a:r>
            <a:r>
              <a:rPr lang="zh-CN" altLang="en-US" dirty="0">
                <a:solidFill>
                  <a:srgbClr val="2E75B6"/>
                </a:solidFill>
                <a:highlight>
                  <a:srgbClr val="FFFF00"/>
                </a:highlight>
                <a:latin typeface="微软雅黑" panose="020B0503020204020204" pitchFamily="34" charset="-122"/>
                <a:ea typeface="微软雅黑" panose="020B0503020204020204" pitchFamily="34" charset="-122"/>
                <a:sym typeface="+mn-ea"/>
              </a:rPr>
              <a:t>支付范围调整意向：医保支付范围与说明书适应症一致。</a:t>
            </a:r>
          </a:p>
          <a:p>
            <a:pPr>
              <a:lnSpc>
                <a:spcPct val="130000"/>
              </a:lnSpc>
            </a:pPr>
            <a:endParaRPr lang="en-US" altLang="zh-CN" sz="1400" dirty="0">
              <a:solidFill>
                <a:sysClr val="windowText" lastClr="000000"/>
              </a:solidFill>
              <a:latin typeface="微软雅黑" panose="020B0503020204020204" pitchFamily="34" charset="-122"/>
              <a:ea typeface="微软雅黑" panose="020B0503020204020204" pitchFamily="34" charset="-122"/>
            </a:endParaRPr>
          </a:p>
        </p:txBody>
      </p:sp>
      <p:sp>
        <p:nvSpPr>
          <p:cNvPr id="2" name="文本框 1"/>
          <p:cNvSpPr txBox="1"/>
          <p:nvPr/>
        </p:nvSpPr>
        <p:spPr>
          <a:xfrm>
            <a:off x="1888434" y="529096"/>
            <a:ext cx="2685351" cy="461665"/>
          </a:xfrm>
          <a:prstGeom prst="rect">
            <a:avLst/>
          </a:prstGeom>
          <a:noFill/>
        </p:spPr>
        <p:txBody>
          <a:bodyPr wrap="none" rtlCol="0">
            <a:spAutoFit/>
          </a:bodyPr>
          <a:lstStyle/>
          <a:p>
            <a:r>
              <a:rPr lang="en-US" altLang="zh-CN" sz="2400" b="1" dirty="0">
                <a:solidFill>
                  <a:srgbClr val="2E75B6"/>
                </a:solidFill>
                <a:latin typeface="微软雅黑" panose="020B0503020204020204" pitchFamily="34" charset="-122"/>
                <a:ea typeface="微软雅黑" panose="020B0503020204020204" pitchFamily="34" charset="-122"/>
              </a:rPr>
              <a:t>1.</a:t>
            </a:r>
            <a:r>
              <a:rPr lang="zh-CN" altLang="en-US" sz="2400" b="1" dirty="0">
                <a:solidFill>
                  <a:srgbClr val="2E75B6"/>
                </a:solidFill>
                <a:latin typeface="微软雅黑" panose="020B0503020204020204" pitchFamily="34" charset="-122"/>
                <a:ea typeface="微软雅黑" panose="020B0503020204020204" pitchFamily="34" charset="-122"/>
              </a:rPr>
              <a:t> 药品的基本信息</a:t>
            </a:r>
            <a:endParaRPr lang="zh-CN" altLang="en-US" b="1" dirty="0">
              <a:solidFill>
                <a:srgbClr val="2E75B6"/>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888434" y="529096"/>
            <a:ext cx="2685351" cy="461665"/>
          </a:xfrm>
          <a:prstGeom prst="rect">
            <a:avLst/>
          </a:prstGeom>
          <a:noFill/>
        </p:spPr>
        <p:txBody>
          <a:bodyPr wrap="none" rtlCol="0">
            <a:spAutoFit/>
          </a:bodyPr>
          <a:lstStyle/>
          <a:p>
            <a:r>
              <a:rPr lang="en-US" altLang="zh-CN" sz="2400" b="1" dirty="0">
                <a:solidFill>
                  <a:srgbClr val="2E75B6"/>
                </a:solidFill>
                <a:latin typeface="微软雅黑" panose="020B0503020204020204" pitchFamily="34" charset="-122"/>
                <a:ea typeface="微软雅黑" panose="020B0503020204020204" pitchFamily="34" charset="-122"/>
              </a:rPr>
              <a:t>1.</a:t>
            </a:r>
            <a:r>
              <a:rPr lang="zh-CN" altLang="en-US" sz="2400" b="1" dirty="0">
                <a:solidFill>
                  <a:srgbClr val="2E75B6"/>
                </a:solidFill>
                <a:latin typeface="微软雅黑" panose="020B0503020204020204" pitchFamily="34" charset="-122"/>
                <a:ea typeface="微软雅黑" panose="020B0503020204020204" pitchFamily="34" charset="-122"/>
              </a:rPr>
              <a:t> 药品的基本信息</a:t>
            </a:r>
            <a:endParaRPr lang="zh-CN" altLang="en-US" b="1" dirty="0">
              <a:solidFill>
                <a:srgbClr val="2E75B6"/>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1888434" y="2517194"/>
            <a:ext cx="1556836" cy="400110"/>
          </a:xfrm>
          <a:prstGeom prst="rect">
            <a:avLst/>
          </a:prstGeom>
          <a:noFill/>
        </p:spPr>
        <p:txBody>
          <a:bodyPr wrap="none" rtlCol="0">
            <a:spAutoFit/>
          </a:bodyPr>
          <a:lstStyle/>
          <a:p>
            <a:pPr marL="342900" indent="-342900">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适应症：</a:t>
            </a:r>
          </a:p>
        </p:txBody>
      </p:sp>
      <p:sp>
        <p:nvSpPr>
          <p:cNvPr id="5" name="文本框 4"/>
          <p:cNvSpPr txBox="1"/>
          <p:nvPr/>
        </p:nvSpPr>
        <p:spPr>
          <a:xfrm>
            <a:off x="2061259" y="2935723"/>
            <a:ext cx="9970486" cy="1160959"/>
          </a:xfrm>
          <a:prstGeom prst="rect">
            <a:avLst/>
          </a:prstGeom>
          <a:noFill/>
        </p:spPr>
        <p:txBody>
          <a:bodyPr wrap="square">
            <a:spAutoFit/>
          </a:bodyPr>
          <a:lstStyle/>
          <a:p>
            <a:pPr>
              <a:lnSpc>
                <a:spcPct val="150000"/>
              </a:lnSpc>
            </a:pPr>
            <a:r>
              <a:rPr lang="en-US" altLang="zh-CN" sz="1600" b="0" i="0" dirty="0">
                <a:solidFill>
                  <a:srgbClr val="333333"/>
                </a:solidFill>
                <a:effectLst/>
                <a:latin typeface="微软雅黑" panose="020B0503020204020204" pitchFamily="34" charset="-122"/>
                <a:ea typeface="微软雅黑" panose="020B0503020204020204" pitchFamily="34" charset="-122"/>
              </a:rPr>
              <a:t>1. </a:t>
            </a:r>
            <a:r>
              <a:rPr lang="zh-CN" altLang="en-US" sz="1600" b="0" i="0" dirty="0">
                <a:solidFill>
                  <a:srgbClr val="333333"/>
                </a:solidFill>
                <a:effectLst/>
                <a:latin typeface="微软雅黑" panose="020B0503020204020204" pitchFamily="34" charset="-122"/>
                <a:ea typeface="微软雅黑" panose="020B0503020204020204" pitchFamily="34" charset="-122"/>
              </a:rPr>
              <a:t>用于发病</a:t>
            </a:r>
            <a:r>
              <a:rPr lang="en-US" altLang="zh-CN" sz="1600" b="0" i="0" dirty="0">
                <a:solidFill>
                  <a:srgbClr val="333333"/>
                </a:solidFill>
                <a:effectLst/>
                <a:latin typeface="微软雅黑" panose="020B0503020204020204" pitchFamily="34" charset="-122"/>
                <a:ea typeface="微软雅黑" panose="020B0503020204020204" pitchFamily="34" charset="-122"/>
              </a:rPr>
              <a:t>48h</a:t>
            </a:r>
            <a:r>
              <a:rPr lang="zh-CN" altLang="en-US" sz="1600" b="0" i="0" dirty="0">
                <a:solidFill>
                  <a:srgbClr val="333333"/>
                </a:solidFill>
                <a:effectLst/>
                <a:latin typeface="微软雅黑" panose="020B0503020204020204" pitchFamily="34" charset="-122"/>
                <a:ea typeface="微软雅黑" panose="020B0503020204020204" pitchFamily="34" charset="-122"/>
              </a:rPr>
              <a:t>内的缺血性脑梗死急性期病人的神经症状（运动麻痹），日常活动（步行、起立、坐位保持、饮食）的改善；</a:t>
            </a:r>
            <a:endParaRPr lang="en-US" altLang="zh-CN" sz="1600" b="0" i="0" dirty="0">
              <a:solidFill>
                <a:srgbClr val="333333"/>
              </a:solidFill>
              <a:effectLst/>
              <a:latin typeface="微软雅黑" panose="020B0503020204020204" pitchFamily="34" charset="-122"/>
              <a:ea typeface="微软雅黑" panose="020B0503020204020204" pitchFamily="34" charset="-122"/>
            </a:endParaRPr>
          </a:p>
          <a:p>
            <a:pPr>
              <a:lnSpc>
                <a:spcPct val="150000"/>
              </a:lnSpc>
            </a:pPr>
            <a:r>
              <a:rPr lang="en-US" altLang="zh-CN" sz="1600" b="0" i="0" dirty="0">
                <a:solidFill>
                  <a:srgbClr val="333333"/>
                </a:solidFill>
                <a:effectLst/>
                <a:latin typeface="微软雅黑" panose="020B0503020204020204" pitchFamily="34" charset="-122"/>
                <a:ea typeface="微软雅黑" panose="020B0503020204020204" pitchFamily="34" charset="-122"/>
              </a:rPr>
              <a:t>2. </a:t>
            </a:r>
            <a:r>
              <a:rPr lang="zh-CN" altLang="en-US" sz="1600" b="0" i="0" dirty="0">
                <a:solidFill>
                  <a:srgbClr val="333333"/>
                </a:solidFill>
                <a:effectLst/>
                <a:latin typeface="微软雅黑" panose="020B0503020204020204" pitchFamily="34" charset="-122"/>
                <a:ea typeface="微软雅黑" panose="020B0503020204020204" pitchFamily="34" charset="-122"/>
              </a:rPr>
              <a:t>用于对慢性动脉闭塞症（血栓闭塞性脉管炎、闭塞性动脉硬化症）患者的四肢溃疡、静息痛及冷感等的改善。</a:t>
            </a:r>
            <a:endParaRPr lang="zh-CN" altLang="en-US" sz="1600" dirty="0"/>
          </a:p>
        </p:txBody>
      </p:sp>
      <p:sp>
        <p:nvSpPr>
          <p:cNvPr id="6" name="文本框 5"/>
          <p:cNvSpPr txBox="1"/>
          <p:nvPr/>
        </p:nvSpPr>
        <p:spPr>
          <a:xfrm>
            <a:off x="1888434" y="4231904"/>
            <a:ext cx="2326278" cy="400110"/>
          </a:xfrm>
          <a:prstGeom prst="rect">
            <a:avLst/>
          </a:prstGeom>
          <a:noFill/>
        </p:spPr>
        <p:txBody>
          <a:bodyPr wrap="none" rtlCol="0">
            <a:spAutoFit/>
          </a:bodyPr>
          <a:lstStyle/>
          <a:p>
            <a:pPr marL="342900" indent="-342900">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疾病基本情况：</a:t>
            </a:r>
          </a:p>
        </p:txBody>
      </p:sp>
      <p:sp>
        <p:nvSpPr>
          <p:cNvPr id="7" name="文本框 6"/>
          <p:cNvSpPr txBox="1"/>
          <p:nvPr/>
        </p:nvSpPr>
        <p:spPr>
          <a:xfrm>
            <a:off x="2061259" y="4629287"/>
            <a:ext cx="9797661" cy="1895519"/>
          </a:xfrm>
          <a:prstGeom prst="rect">
            <a:avLst/>
          </a:prstGeom>
          <a:noFill/>
        </p:spPr>
        <p:txBody>
          <a:bodyPr wrap="square">
            <a:spAutoFit/>
          </a:bodyPr>
          <a:lstStyle/>
          <a:p>
            <a:pPr>
              <a:lnSpc>
                <a:spcPct val="150000"/>
              </a:lnSpc>
            </a:pPr>
            <a:r>
              <a:rPr lang="zh-CN" altLang="en-US" sz="16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慢性动脉闭塞症按发病原因可分为动脉粥样硬化性和非动脉粥样硬化性闭塞症（如血栓闭塞性脉管炎），按临床症状表现部位可分为颈动脉闭塞、冠状动脉闭塞、下肢动脉硬化闭塞、周围动脉闭塞等。</a:t>
            </a:r>
            <a:endParaRPr lang="en-US" altLang="zh-CN" sz="16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a:lnSpc>
                <a:spcPct val="150000"/>
              </a:lnSpc>
            </a:pPr>
            <a:r>
              <a:rPr lang="zh-CN" altLang="en-US" sz="1600" dirty="0">
                <a:solidFill>
                  <a:srgbClr val="333333"/>
                </a:solidFill>
                <a:latin typeface="微软雅黑" panose="020B0503020204020204" pitchFamily="34" charset="-122"/>
                <a:ea typeface="微软雅黑" panose="020B0503020204020204" pitchFamily="34" charset="-122"/>
              </a:rPr>
              <a:t>下肢动脉硬化闭塞症：由于动脉硬化造成的下肢供血动脉内膜增厚、管腔狭窄或闭塞，病变肢体血液供应不足，引起下肢间歇性跛行、皮温降低、疼痛、乃至发生溃疡或坏死等临床表现的慢性进展性疾病，为全身性动脉硬化血管病变在下肢动脉的表现。发病率随年龄增长而上升，</a:t>
            </a:r>
            <a:r>
              <a:rPr lang="en-US" altLang="zh-CN" sz="1600" dirty="0">
                <a:solidFill>
                  <a:srgbClr val="333333"/>
                </a:solidFill>
                <a:latin typeface="微软雅黑" panose="020B0503020204020204" pitchFamily="34" charset="-122"/>
                <a:ea typeface="微软雅黑" panose="020B0503020204020204" pitchFamily="34" charset="-122"/>
              </a:rPr>
              <a:t>70</a:t>
            </a:r>
            <a:r>
              <a:rPr lang="zh-CN" altLang="en-US" sz="1600" dirty="0">
                <a:solidFill>
                  <a:srgbClr val="333333"/>
                </a:solidFill>
                <a:latin typeface="微软雅黑" panose="020B0503020204020204" pitchFamily="34" charset="-122"/>
                <a:ea typeface="微软雅黑" panose="020B0503020204020204" pitchFamily="34" charset="-122"/>
              </a:rPr>
              <a:t>岁以上人群的发病率在</a:t>
            </a:r>
            <a:r>
              <a:rPr lang="en-US" altLang="zh-CN" sz="1600" dirty="0">
                <a:solidFill>
                  <a:srgbClr val="333333"/>
                </a:solidFill>
                <a:latin typeface="微软雅黑" panose="020B0503020204020204" pitchFamily="34" charset="-122"/>
                <a:ea typeface="微软雅黑" panose="020B0503020204020204" pitchFamily="34" charset="-122"/>
              </a:rPr>
              <a:t>15</a:t>
            </a:r>
            <a:r>
              <a:rPr lang="zh-CN" altLang="en-US" sz="1600" dirty="0">
                <a:solidFill>
                  <a:srgbClr val="333333"/>
                </a:solidFill>
                <a:latin typeface="微软雅黑" panose="020B0503020204020204" pitchFamily="34" charset="-122"/>
                <a:ea typeface="微软雅黑" panose="020B0503020204020204" pitchFamily="34" charset="-122"/>
              </a:rPr>
              <a:t>％</a:t>
            </a:r>
            <a:r>
              <a:rPr lang="en-US" altLang="zh-CN" sz="1600" dirty="0">
                <a:solidFill>
                  <a:srgbClr val="333333"/>
                </a:solidFill>
                <a:latin typeface="微软雅黑" panose="020B0503020204020204" pitchFamily="34" charset="-122"/>
                <a:ea typeface="微软雅黑" panose="020B0503020204020204" pitchFamily="34" charset="-122"/>
              </a:rPr>
              <a:t>-20</a:t>
            </a:r>
            <a:r>
              <a:rPr lang="zh-CN" altLang="en-US" sz="1600" dirty="0">
                <a:solidFill>
                  <a:srgbClr val="333333"/>
                </a:solidFill>
                <a:latin typeface="微软雅黑" panose="020B0503020204020204" pitchFamily="34" charset="-122"/>
                <a:ea typeface="微软雅黑" panose="020B0503020204020204" pitchFamily="34" charset="-122"/>
              </a:rPr>
              <a:t>％。</a:t>
            </a:r>
          </a:p>
        </p:txBody>
      </p:sp>
      <p:sp>
        <p:nvSpPr>
          <p:cNvPr id="8" name="文本框 7">
            <a:extLst>
              <a:ext uri="{FF2B5EF4-FFF2-40B4-BE49-F238E27FC236}">
                <a16:creationId xmlns:a16="http://schemas.microsoft.com/office/drawing/2014/main" id="{0B40F987-659C-23FC-3FC9-C0C25EA500C3}"/>
              </a:ext>
            </a:extLst>
          </p:cNvPr>
          <p:cNvSpPr txBox="1"/>
          <p:nvPr/>
        </p:nvSpPr>
        <p:spPr>
          <a:xfrm>
            <a:off x="2061259" y="1608181"/>
            <a:ext cx="9797661" cy="787523"/>
          </a:xfrm>
          <a:prstGeom prst="rect">
            <a:avLst/>
          </a:prstGeom>
          <a:noFill/>
        </p:spPr>
        <p:txBody>
          <a:bodyPr wrap="square">
            <a:spAutoFit/>
          </a:bodyPr>
          <a:lstStyle>
            <a:defPPr>
              <a:defRPr lang="zh-CN"/>
            </a:defPPr>
            <a:lvl1pPr>
              <a:lnSpc>
                <a:spcPct val="150000"/>
              </a:lnSpc>
              <a:defRPr sz="1600" b="0" i="0">
                <a:solidFill>
                  <a:srgbClr val="333333"/>
                </a:solidFill>
                <a:effectLst/>
                <a:latin typeface="微软雅黑" panose="020B0503020204020204" pitchFamily="34" charset="-122"/>
                <a:ea typeface="微软雅黑" panose="020B0503020204020204" pitchFamily="34" charset="-122"/>
              </a:defRPr>
            </a:lvl1pPr>
          </a:lstStyle>
          <a:p>
            <a:r>
              <a:rPr lang="en-US" altLang="zh-CN" dirty="0"/>
              <a:t>1.</a:t>
            </a:r>
            <a:r>
              <a:rPr lang="zh-CN" altLang="en-US" dirty="0"/>
              <a:t> 发病</a:t>
            </a:r>
            <a:r>
              <a:rPr lang="en-US" altLang="zh-CN" dirty="0"/>
              <a:t>48h</a:t>
            </a:r>
            <a:r>
              <a:rPr lang="zh-CN" altLang="en-US" dirty="0"/>
              <a:t>内的缺血性脑梗死急性期病人：开始</a:t>
            </a:r>
            <a:r>
              <a:rPr lang="en-US" altLang="zh-CN" dirty="0"/>
              <a:t>2</a:t>
            </a:r>
            <a:r>
              <a:rPr lang="zh-CN" altLang="en-US" dirty="0"/>
              <a:t>日</a:t>
            </a:r>
            <a:r>
              <a:rPr lang="en-US" altLang="zh-CN" dirty="0"/>
              <a:t>6</a:t>
            </a:r>
            <a:r>
              <a:rPr lang="zh-CN" altLang="en-US" dirty="0"/>
              <a:t>支</a:t>
            </a:r>
            <a:r>
              <a:rPr lang="en-US" altLang="zh-CN" dirty="0"/>
              <a:t>/</a:t>
            </a:r>
            <a:r>
              <a:rPr lang="zh-CN" altLang="en-US" dirty="0"/>
              <a:t>天，</a:t>
            </a:r>
            <a:r>
              <a:rPr lang="en-US" altLang="zh-CN" dirty="0"/>
              <a:t>24h</a:t>
            </a:r>
            <a:r>
              <a:rPr lang="zh-CN" altLang="en-US" dirty="0"/>
              <a:t>持续滴注；其后</a:t>
            </a:r>
            <a:r>
              <a:rPr lang="en-US" altLang="zh-CN" dirty="0"/>
              <a:t>5</a:t>
            </a:r>
            <a:r>
              <a:rPr lang="zh-CN" altLang="en-US" dirty="0"/>
              <a:t>日</a:t>
            </a:r>
            <a:r>
              <a:rPr lang="en-US" altLang="zh-CN" dirty="0"/>
              <a:t>2</a:t>
            </a:r>
            <a:r>
              <a:rPr lang="zh-CN" altLang="en-US" dirty="0"/>
              <a:t>支</a:t>
            </a:r>
            <a:r>
              <a:rPr lang="en-US" altLang="zh-CN" dirty="0"/>
              <a:t>/</a:t>
            </a:r>
            <a:r>
              <a:rPr lang="zh-CN" altLang="en-US" dirty="0"/>
              <a:t>天，早晚各一次；</a:t>
            </a:r>
            <a:endParaRPr lang="en-US" altLang="zh-CN" dirty="0"/>
          </a:p>
          <a:p>
            <a:r>
              <a:rPr lang="en-US" altLang="zh-CN" dirty="0"/>
              <a:t>2. </a:t>
            </a:r>
            <a:r>
              <a:rPr lang="zh-CN" altLang="en-US" dirty="0"/>
              <a:t>慢性动脉闭塞成人用量：</a:t>
            </a:r>
            <a:r>
              <a:rPr lang="en-US" altLang="zh-CN" dirty="0"/>
              <a:t>1</a:t>
            </a:r>
            <a:r>
              <a:rPr lang="zh-CN" altLang="en-US" dirty="0"/>
              <a:t>支</a:t>
            </a:r>
            <a:r>
              <a:rPr lang="en-US" altLang="zh-CN" dirty="0"/>
              <a:t>/</a:t>
            </a:r>
            <a:r>
              <a:rPr lang="zh-CN" altLang="en-US" dirty="0"/>
              <a:t>次，</a:t>
            </a:r>
            <a:r>
              <a:rPr lang="en-US" altLang="zh-CN" dirty="0"/>
              <a:t>1</a:t>
            </a:r>
            <a:r>
              <a:rPr lang="zh-CN" altLang="en-US" dirty="0"/>
              <a:t>日</a:t>
            </a:r>
            <a:r>
              <a:rPr lang="en-US" altLang="zh-CN" dirty="0"/>
              <a:t>2</a:t>
            </a:r>
            <a:r>
              <a:rPr lang="zh-CN" altLang="en-US" dirty="0"/>
              <a:t>次。</a:t>
            </a:r>
          </a:p>
        </p:txBody>
      </p:sp>
      <p:sp>
        <p:nvSpPr>
          <p:cNvPr id="10" name="文本框 9">
            <a:extLst>
              <a:ext uri="{FF2B5EF4-FFF2-40B4-BE49-F238E27FC236}">
                <a16:creationId xmlns:a16="http://schemas.microsoft.com/office/drawing/2014/main" id="{572C0A9A-8068-6757-82EA-07A644D44429}"/>
              </a:ext>
            </a:extLst>
          </p:cNvPr>
          <p:cNvSpPr txBox="1"/>
          <p:nvPr/>
        </p:nvSpPr>
        <p:spPr>
          <a:xfrm>
            <a:off x="1888434" y="1193738"/>
            <a:ext cx="1813317" cy="400110"/>
          </a:xfrm>
          <a:prstGeom prst="rect">
            <a:avLst/>
          </a:prstGeom>
          <a:noFill/>
        </p:spPr>
        <p:txBody>
          <a:bodyPr wrap="none" rtlCol="0">
            <a:spAutoFit/>
          </a:bodyPr>
          <a:lstStyle>
            <a:defPPr>
              <a:defRPr lang="zh-CN"/>
            </a:defPPr>
            <a:lvl1pPr marL="342900" indent="-342900">
              <a:buFont typeface="Wingdings" panose="05000000000000000000" pitchFamily="2" charset="2"/>
              <a:buChar char="Ø"/>
              <a:defRPr sz="200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defRPr>
            </a:lvl1pPr>
          </a:lstStyle>
          <a:p>
            <a:r>
              <a:rPr lang="zh-CN" altLang="en-US" dirty="0">
                <a:sym typeface="+mn-ea"/>
              </a:rPr>
              <a:t>用法用量：</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888434" y="529096"/>
            <a:ext cx="1476686" cy="461665"/>
          </a:xfrm>
          <a:prstGeom prst="rect">
            <a:avLst/>
          </a:prstGeom>
          <a:noFill/>
        </p:spPr>
        <p:txBody>
          <a:bodyPr wrap="none" rtlCol="0">
            <a:spAutoFit/>
          </a:bodyPr>
          <a:lstStyle/>
          <a:p>
            <a:r>
              <a:rPr lang="en-US" altLang="zh-CN" sz="2400" b="1" dirty="0">
                <a:solidFill>
                  <a:srgbClr val="2E75B6"/>
                </a:solidFill>
                <a:latin typeface="微软雅黑" panose="020B0503020204020204" pitchFamily="34" charset="-122"/>
                <a:ea typeface="微软雅黑" panose="020B0503020204020204" pitchFamily="34" charset="-122"/>
              </a:rPr>
              <a:t>2.</a:t>
            </a:r>
            <a:r>
              <a:rPr lang="zh-CN" altLang="en-US" sz="2400" b="1" dirty="0">
                <a:solidFill>
                  <a:srgbClr val="2E75B6"/>
                </a:solidFill>
                <a:latin typeface="微软雅黑" panose="020B0503020204020204" pitchFamily="34" charset="-122"/>
                <a:ea typeface="微软雅黑" panose="020B0503020204020204" pitchFamily="34" charset="-122"/>
              </a:rPr>
              <a:t> 安全性</a:t>
            </a:r>
            <a:endParaRPr lang="zh-CN" altLang="en-US" b="1" dirty="0">
              <a:solidFill>
                <a:srgbClr val="2E75B6"/>
              </a:solidFill>
              <a:latin typeface="微软雅黑" panose="020B0503020204020204" pitchFamily="34" charset="-122"/>
              <a:ea typeface="微软雅黑" panose="020B0503020204020204" pitchFamily="34" charset="-122"/>
            </a:endParaRPr>
          </a:p>
        </p:txBody>
      </p:sp>
      <p:sp>
        <p:nvSpPr>
          <p:cNvPr id="3" name="文本框 8"/>
          <p:cNvSpPr txBox="1"/>
          <p:nvPr/>
        </p:nvSpPr>
        <p:spPr>
          <a:xfrm>
            <a:off x="2345635" y="1267555"/>
            <a:ext cx="8957972" cy="5998886"/>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indent="-342900" fontAlgn="auto">
              <a:lnSpc>
                <a:spcPct val="150000"/>
              </a:lnSpc>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不良反应情况：</a:t>
            </a:r>
          </a:p>
          <a:p>
            <a:pPr lvl="1" fontAlgn="auto">
              <a:lnSpc>
                <a:spcPct val="150000"/>
              </a:lnSpc>
            </a:pPr>
            <a:r>
              <a:rPr lang="en-US" altLang="zh-CN" sz="1600" dirty="0">
                <a:solidFill>
                  <a:srgbClr val="333333"/>
                </a:solidFill>
                <a:latin typeface="微软雅黑" panose="020B0503020204020204" pitchFamily="34" charset="-122"/>
                <a:ea typeface="微软雅黑" panose="020B0503020204020204" pitchFamily="34" charset="-122"/>
              </a:rPr>
              <a:t>1. 出血性脑梗死（1.2% 缺血性脑梗死急性期的调查）</a:t>
            </a:r>
            <a:r>
              <a:rPr lang="zh-CN" altLang="en-US" sz="1600" dirty="0">
                <a:solidFill>
                  <a:srgbClr val="333333"/>
                </a:solidFill>
                <a:latin typeface="微软雅黑" panose="020B0503020204020204" pitchFamily="34" charset="-122"/>
                <a:ea typeface="微软雅黑" panose="020B0503020204020204" pitchFamily="34" charset="-122"/>
              </a:rPr>
              <a:t>；</a:t>
            </a:r>
          </a:p>
          <a:p>
            <a:pPr lvl="1" fontAlgn="auto">
              <a:lnSpc>
                <a:spcPct val="150000"/>
              </a:lnSpc>
            </a:pPr>
            <a:r>
              <a:rPr lang="en-US" altLang="zh-CN" sz="1600" dirty="0">
                <a:solidFill>
                  <a:srgbClr val="333333"/>
                </a:solidFill>
                <a:latin typeface="微软雅黑" panose="020B0503020204020204" pitchFamily="34" charset="-122"/>
                <a:ea typeface="微软雅黑" panose="020B0503020204020204" pitchFamily="34" charset="-122"/>
              </a:rPr>
              <a:t>2. </a:t>
            </a:r>
            <a:r>
              <a:rPr lang="zh-CN" altLang="en-US" sz="1600" dirty="0">
                <a:solidFill>
                  <a:srgbClr val="333333"/>
                </a:solidFill>
                <a:latin typeface="微软雅黑" panose="020B0503020204020204" pitchFamily="34" charset="-122"/>
                <a:ea typeface="微软雅黑" panose="020B0503020204020204" pitchFamily="34" charset="-122"/>
              </a:rPr>
              <a:t>脑出血（0.1%），消化道出血（0.2%）；</a:t>
            </a:r>
          </a:p>
          <a:p>
            <a:pPr lvl="1" fontAlgn="auto">
              <a:lnSpc>
                <a:spcPct val="150000"/>
              </a:lnSpc>
            </a:pPr>
            <a:r>
              <a:rPr lang="en-US" altLang="zh-CN" sz="1600" dirty="0">
                <a:solidFill>
                  <a:srgbClr val="333333"/>
                </a:solidFill>
                <a:latin typeface="微软雅黑" panose="020B0503020204020204" pitchFamily="34" charset="-122"/>
                <a:ea typeface="微软雅黑" panose="020B0503020204020204" pitchFamily="34" charset="-122"/>
              </a:rPr>
              <a:t>3. </a:t>
            </a:r>
            <a:r>
              <a:rPr lang="zh-CN" altLang="en-US" sz="1600" dirty="0">
                <a:solidFill>
                  <a:srgbClr val="333333"/>
                </a:solidFill>
                <a:latin typeface="微软雅黑" panose="020B0503020204020204" pitchFamily="34" charset="-122"/>
                <a:ea typeface="微软雅黑" panose="020B0503020204020204" pitchFamily="34" charset="-122"/>
              </a:rPr>
              <a:t>休克、过敏性休克（发生率不详）；</a:t>
            </a:r>
          </a:p>
          <a:p>
            <a:pPr lvl="1" fontAlgn="auto">
              <a:lnSpc>
                <a:spcPct val="150000"/>
              </a:lnSpc>
            </a:pPr>
            <a:r>
              <a:rPr lang="en-US" altLang="zh-CN" sz="1600" dirty="0">
                <a:solidFill>
                  <a:srgbClr val="333333"/>
                </a:solidFill>
                <a:latin typeface="微软雅黑" panose="020B0503020204020204" pitchFamily="34" charset="-122"/>
                <a:ea typeface="微软雅黑" panose="020B0503020204020204" pitchFamily="34" charset="-122"/>
              </a:rPr>
              <a:t>4. </a:t>
            </a:r>
            <a:r>
              <a:rPr lang="zh-CN" altLang="en-US" sz="1600" dirty="0">
                <a:solidFill>
                  <a:srgbClr val="333333"/>
                </a:solidFill>
                <a:latin typeface="微软雅黑" panose="020B0503020204020204" pitchFamily="34" charset="-122"/>
                <a:ea typeface="微软雅黑" panose="020B0503020204020204" pitchFamily="34" charset="-122"/>
              </a:rPr>
              <a:t>重症肝炎（发生率不详）、肝功能障碍（0.02%，对慢性动脉闭塞症的调查）、黄疸（0.03%，对缺血性脑梗死急性期的调查）；</a:t>
            </a:r>
          </a:p>
          <a:p>
            <a:pPr marL="800100" lvl="1" indent="-342900" fontAlgn="auto">
              <a:lnSpc>
                <a:spcPct val="150000"/>
              </a:lnSpc>
              <a:buFont typeface="+mj-lt"/>
              <a:buAutoNum type="arabicPeriod"/>
            </a:pPr>
            <a:endParaRPr lang="zh-CN" altLang="en-US" sz="800" dirty="0">
              <a:latin typeface="微软雅黑" panose="020B0503020204020204" pitchFamily="34" charset="-122"/>
              <a:ea typeface="微软雅黑" panose="020B0503020204020204" pitchFamily="34" charset="-122"/>
              <a:cs typeface="微软雅黑" panose="020B0503020204020204" pitchFamily="34" charset="-122"/>
            </a:endParaRPr>
          </a:p>
          <a:p>
            <a:pPr marL="342900" lvl="0" indent="-342900">
              <a:lnSpc>
                <a:spcPct val="150000"/>
              </a:lnSpc>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安全性方面优势和不足：</a:t>
            </a:r>
          </a:p>
          <a:p>
            <a:pPr lvl="1" algn="l" fontAlgn="auto">
              <a:lnSpc>
                <a:spcPct val="150000"/>
              </a:lnSpc>
              <a:buClrTx/>
              <a:buSzTx/>
            </a:pPr>
            <a:r>
              <a:rPr lang="en-US" altLang="zh-CN" sz="1600" dirty="0">
                <a:solidFill>
                  <a:srgbClr val="333333"/>
                </a:solidFill>
                <a:latin typeface="微软雅黑" panose="020B0503020204020204" pitchFamily="34" charset="-122"/>
                <a:ea typeface="微软雅黑" panose="020B0503020204020204" pitchFamily="34" charset="-122"/>
                <a:sym typeface="+mn-ea"/>
              </a:rPr>
              <a:t>1. 阿加曲班</a:t>
            </a:r>
            <a:r>
              <a:rPr lang="zh-CN" altLang="en-US" sz="1600" dirty="0">
                <a:solidFill>
                  <a:srgbClr val="333333"/>
                </a:solidFill>
                <a:latin typeface="微软雅黑" panose="020B0503020204020204" pitchFamily="34" charset="-122"/>
                <a:ea typeface="微软雅黑" panose="020B0503020204020204" pitchFamily="34" charset="-122"/>
                <a:sym typeface="+mn-ea"/>
              </a:rPr>
              <a:t>为直接凝血酶抑制剂，</a:t>
            </a:r>
            <a:r>
              <a:rPr lang="en-US" altLang="zh-CN" sz="1600" dirty="0" err="1">
                <a:solidFill>
                  <a:srgbClr val="333333"/>
                </a:solidFill>
                <a:latin typeface="微软雅黑" panose="020B0503020204020204" pitchFamily="34" charset="-122"/>
                <a:ea typeface="微软雅黑" panose="020B0503020204020204" pitchFamily="34" charset="-122"/>
                <a:sym typeface="+mn-ea"/>
              </a:rPr>
              <a:t>与肝素相比具有起效快、作用时间短、出血倾向小、无免疫源性等优点</a:t>
            </a:r>
            <a:r>
              <a:rPr lang="zh-CN" altLang="en-US" sz="1600" dirty="0">
                <a:solidFill>
                  <a:srgbClr val="333333"/>
                </a:solidFill>
                <a:latin typeface="微软雅黑" panose="020B0503020204020204" pitchFamily="34" charset="-122"/>
                <a:ea typeface="微软雅黑" panose="020B0503020204020204" pitchFamily="34" charset="-122"/>
                <a:sym typeface="+mn-ea"/>
              </a:rPr>
              <a:t>；</a:t>
            </a:r>
          </a:p>
          <a:p>
            <a:pPr lvl="1" algn="l" fontAlgn="auto">
              <a:lnSpc>
                <a:spcPct val="150000"/>
              </a:lnSpc>
              <a:buClrTx/>
              <a:buSzTx/>
            </a:pPr>
            <a:r>
              <a:rPr lang="en-US" altLang="zh-CN" sz="1600" dirty="0">
                <a:solidFill>
                  <a:srgbClr val="333333"/>
                </a:solidFill>
                <a:latin typeface="微软雅黑" panose="020B0503020204020204" pitchFamily="34" charset="-122"/>
                <a:ea typeface="微软雅黑" panose="020B0503020204020204" pitchFamily="34" charset="-122"/>
                <a:sym typeface="+mn-ea"/>
              </a:rPr>
              <a:t>2. </a:t>
            </a:r>
            <a:r>
              <a:rPr lang="zh-CN" altLang="en-US" sz="1600" dirty="0">
                <a:solidFill>
                  <a:srgbClr val="333333"/>
                </a:solidFill>
                <a:latin typeface="微软雅黑" panose="020B0503020204020204" pitchFamily="34" charset="-122"/>
                <a:ea typeface="微软雅黑" panose="020B0503020204020204" pitchFamily="34" charset="-122"/>
                <a:sym typeface="+mn-ea"/>
              </a:rPr>
              <a:t>作用时间</a:t>
            </a:r>
            <a:r>
              <a:rPr lang="en-US" altLang="zh-CN" sz="1600" dirty="0">
                <a:solidFill>
                  <a:srgbClr val="333333"/>
                </a:solidFill>
                <a:latin typeface="微软雅黑" panose="020B0503020204020204" pitchFamily="34" charset="-122"/>
                <a:ea typeface="微软雅黑" panose="020B0503020204020204" pitchFamily="34" charset="-122"/>
                <a:sym typeface="+mn-ea"/>
              </a:rPr>
              <a:t>短</a:t>
            </a:r>
            <a:r>
              <a:rPr lang="zh-CN" altLang="en-US" sz="1600" dirty="0">
                <a:solidFill>
                  <a:srgbClr val="333333"/>
                </a:solidFill>
                <a:latin typeface="微软雅黑" panose="020B0503020204020204" pitchFamily="34" charset="-122"/>
                <a:ea typeface="微软雅黑" panose="020B0503020204020204" pitchFamily="34" charset="-122"/>
                <a:sym typeface="+mn-ea"/>
              </a:rPr>
              <a:t>，出血倾向小，出血事件较易控制，为</a:t>
            </a:r>
            <a:r>
              <a:rPr lang="en-US" altLang="zh-CN" sz="1600" dirty="0">
                <a:solidFill>
                  <a:srgbClr val="333333"/>
                </a:solidFill>
                <a:latin typeface="微软雅黑" panose="020B0503020204020204" pitchFamily="34" charset="-122"/>
                <a:ea typeface="微软雅黑" panose="020B0503020204020204" pitchFamily="34" charset="-122"/>
                <a:sym typeface="+mn-ea"/>
              </a:rPr>
              <a:t>同时存在出血风险或围手术期预防的患者</a:t>
            </a:r>
            <a:r>
              <a:rPr lang="zh-CN" altLang="en-US" sz="1600" dirty="0">
                <a:solidFill>
                  <a:srgbClr val="333333"/>
                </a:solidFill>
                <a:latin typeface="微软雅黑" panose="020B0503020204020204" pitchFamily="34" charset="-122"/>
                <a:ea typeface="微软雅黑" panose="020B0503020204020204" pitchFamily="34" charset="-122"/>
                <a:sym typeface="+mn-ea"/>
              </a:rPr>
              <a:t>建议用药；</a:t>
            </a:r>
            <a:endParaRPr lang="en-US" altLang="zh-CN" sz="1600" dirty="0">
              <a:solidFill>
                <a:srgbClr val="333333"/>
              </a:solidFill>
              <a:latin typeface="微软雅黑" panose="020B0503020204020204" pitchFamily="34" charset="-122"/>
              <a:ea typeface="微软雅黑" panose="020B0503020204020204" pitchFamily="34" charset="-122"/>
              <a:sym typeface="+mn-ea"/>
            </a:endParaRPr>
          </a:p>
          <a:p>
            <a:pPr lvl="1">
              <a:lnSpc>
                <a:spcPct val="150000"/>
              </a:lnSpc>
            </a:pPr>
            <a:r>
              <a:rPr lang="en-US" altLang="zh-CN" sz="1600" dirty="0">
                <a:solidFill>
                  <a:srgbClr val="333333"/>
                </a:solidFill>
                <a:latin typeface="微软雅黑" panose="020B0503020204020204" pitchFamily="34" charset="-122"/>
                <a:ea typeface="微软雅黑" panose="020B0503020204020204" pitchFamily="34" charset="-122"/>
                <a:sym typeface="+mn-lt"/>
              </a:rPr>
              <a:t>3. </a:t>
            </a:r>
            <a:r>
              <a:rPr lang="zh-CN" altLang="en-US" sz="1600" dirty="0">
                <a:solidFill>
                  <a:srgbClr val="333333"/>
                </a:solidFill>
                <a:latin typeface="微软雅黑" panose="020B0503020204020204" pitchFamily="34" charset="-122"/>
                <a:ea typeface="微软雅黑" panose="020B0503020204020204" pitchFamily="34" charset="-122"/>
                <a:sym typeface="+mn-lt"/>
              </a:rPr>
              <a:t>无免疫源性，不会引起血小板降低，肝素诱导的血小板减少症患者推荐使用阿加曲班作为抗凝药物；</a:t>
            </a:r>
            <a:endParaRPr lang="en-US" altLang="zh-CN" sz="1600" dirty="0">
              <a:solidFill>
                <a:srgbClr val="333333"/>
              </a:solidFill>
              <a:latin typeface="微软雅黑" panose="020B0503020204020204" pitchFamily="34" charset="-122"/>
              <a:ea typeface="微软雅黑" panose="020B0503020204020204" pitchFamily="34" charset="-122"/>
              <a:sym typeface="+mn-lt"/>
            </a:endParaRPr>
          </a:p>
          <a:p>
            <a:pPr lvl="1">
              <a:lnSpc>
                <a:spcPct val="150000"/>
              </a:lnSpc>
            </a:pPr>
            <a:r>
              <a:rPr lang="en-US" altLang="zh-CN" sz="1600" dirty="0">
                <a:solidFill>
                  <a:srgbClr val="333333"/>
                </a:solidFill>
                <a:latin typeface="微软雅黑" panose="020B0503020204020204" pitchFamily="34" charset="-122"/>
                <a:ea typeface="微软雅黑" panose="020B0503020204020204" pitchFamily="34" charset="-122"/>
                <a:sym typeface="+mn-lt"/>
              </a:rPr>
              <a:t>4. 肾功能</a:t>
            </a:r>
            <a:r>
              <a:rPr lang="zh-CN" altLang="en-US" sz="1600" dirty="0">
                <a:solidFill>
                  <a:srgbClr val="333333"/>
                </a:solidFill>
                <a:latin typeface="微软雅黑" panose="020B0503020204020204" pitchFamily="34" charset="-122"/>
                <a:ea typeface="微软雅黑" panose="020B0503020204020204" pitchFamily="34" charset="-122"/>
                <a:sym typeface="+mn-lt"/>
              </a:rPr>
              <a:t>不全患者（</a:t>
            </a:r>
            <a:r>
              <a:rPr lang="en-US" altLang="zh-CN" sz="1600" dirty="0">
                <a:solidFill>
                  <a:srgbClr val="333333"/>
                </a:solidFill>
                <a:latin typeface="微软雅黑" panose="020B0503020204020204" pitchFamily="34" charset="-122"/>
                <a:ea typeface="微软雅黑" panose="020B0503020204020204" pitchFamily="34" charset="-122"/>
                <a:sym typeface="+mn-ea"/>
              </a:rPr>
              <a:t>Ccr ＜</a:t>
            </a:r>
            <a:r>
              <a:rPr lang="en-US" altLang="zh-CN" sz="1600" dirty="0" err="1">
                <a:solidFill>
                  <a:srgbClr val="333333"/>
                </a:solidFill>
                <a:latin typeface="微软雅黑" panose="020B0503020204020204" pitchFamily="34" charset="-122"/>
                <a:ea typeface="微软雅黑" panose="020B0503020204020204" pitchFamily="34" charset="-122"/>
                <a:sym typeface="+mn-ea"/>
              </a:rPr>
              <a:t>30ml·min</a:t>
            </a:r>
            <a:r>
              <a:rPr lang="en-US" altLang="zh-CN" sz="1600" baseline="30000" dirty="0" err="1">
                <a:solidFill>
                  <a:srgbClr val="333333"/>
                </a:solidFill>
                <a:latin typeface="微软雅黑" panose="020B0503020204020204" pitchFamily="34" charset="-122"/>
                <a:ea typeface="微软雅黑" panose="020B0503020204020204" pitchFamily="34" charset="-122"/>
                <a:sym typeface="+mn-ea"/>
              </a:rPr>
              <a:t>-1</a:t>
            </a:r>
            <a:r>
              <a:rPr lang="zh-CN" altLang="en-US" sz="1600" dirty="0">
                <a:solidFill>
                  <a:srgbClr val="333333"/>
                </a:solidFill>
                <a:latin typeface="微软雅黑" panose="020B0503020204020204" pitchFamily="34" charset="-122"/>
                <a:ea typeface="微软雅黑" panose="020B0503020204020204" pitchFamily="34" charset="-122"/>
                <a:sym typeface="+mn-lt"/>
              </a:rPr>
              <a:t>）</a:t>
            </a:r>
            <a:r>
              <a:rPr lang="en-US" altLang="zh-CN" sz="1600" dirty="0">
                <a:solidFill>
                  <a:srgbClr val="333333"/>
                </a:solidFill>
                <a:latin typeface="微软雅黑" panose="020B0503020204020204" pitchFamily="34" charset="-122"/>
                <a:ea typeface="微软雅黑" panose="020B0503020204020204" pitchFamily="34" charset="-122"/>
                <a:sym typeface="+mn-lt"/>
              </a:rPr>
              <a:t> </a:t>
            </a:r>
            <a:r>
              <a:rPr lang="en-US" altLang="zh-CN" sz="1600" dirty="0">
                <a:solidFill>
                  <a:srgbClr val="333333"/>
                </a:solidFill>
                <a:latin typeface="微软雅黑" panose="020B0503020204020204" pitchFamily="34" charset="-122"/>
                <a:ea typeface="微软雅黑" panose="020B0503020204020204" pitchFamily="34" charset="-122"/>
                <a:sym typeface="+mn-ea"/>
              </a:rPr>
              <a:t>无需调整剂量</a:t>
            </a:r>
            <a:r>
              <a:rPr lang="zh-CN" altLang="en-US" sz="1600" dirty="0">
                <a:solidFill>
                  <a:srgbClr val="333333"/>
                </a:solidFill>
                <a:latin typeface="微软雅黑" panose="020B0503020204020204" pitchFamily="34" charset="-122"/>
                <a:ea typeface="微软雅黑" panose="020B0503020204020204" pitchFamily="34" charset="-122"/>
                <a:sym typeface="+mn-lt"/>
              </a:rPr>
              <a:t>；</a:t>
            </a:r>
            <a:endParaRPr lang="en-US" altLang="zh-CN" sz="1600" dirty="0">
              <a:solidFill>
                <a:srgbClr val="333333"/>
              </a:solidFill>
              <a:latin typeface="微软雅黑" panose="020B0503020204020204" pitchFamily="34" charset="-122"/>
              <a:ea typeface="微软雅黑" panose="020B0503020204020204" pitchFamily="34" charset="-122"/>
              <a:sym typeface="+mn-lt"/>
            </a:endParaRPr>
          </a:p>
          <a:p>
            <a:pPr marL="800100" lvl="1" indent="-342900" algn="l" fontAlgn="auto">
              <a:lnSpc>
                <a:spcPct val="150000"/>
              </a:lnSpc>
              <a:buClrTx/>
              <a:buSzTx/>
              <a:buFont typeface="+mj-lt"/>
              <a:buAutoNum type="arabicPeriod"/>
            </a:pPr>
            <a:endParaRPr lang="zh-CN" altLang="en-US" dirty="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888434" y="529096"/>
            <a:ext cx="1476686" cy="461665"/>
          </a:xfrm>
          <a:prstGeom prst="rect">
            <a:avLst/>
          </a:prstGeom>
          <a:noFill/>
        </p:spPr>
        <p:txBody>
          <a:bodyPr wrap="none" rtlCol="0">
            <a:spAutoFit/>
          </a:bodyPr>
          <a:lstStyle/>
          <a:p>
            <a:r>
              <a:rPr lang="en-US" altLang="zh-CN" sz="2400" b="1" dirty="0">
                <a:solidFill>
                  <a:srgbClr val="2E75B6"/>
                </a:solidFill>
                <a:latin typeface="微软雅黑" panose="020B0503020204020204" pitchFamily="34" charset="-122"/>
                <a:ea typeface="微软雅黑" panose="020B0503020204020204" pitchFamily="34" charset="-122"/>
              </a:rPr>
              <a:t>3.</a:t>
            </a:r>
            <a:r>
              <a:rPr lang="zh-CN" altLang="en-US" sz="2400" b="1" dirty="0">
                <a:solidFill>
                  <a:srgbClr val="2E75B6"/>
                </a:solidFill>
                <a:latin typeface="微软雅黑" panose="020B0503020204020204" pitchFamily="34" charset="-122"/>
                <a:ea typeface="微软雅黑" panose="020B0503020204020204" pitchFamily="34" charset="-122"/>
              </a:rPr>
              <a:t> 有效性</a:t>
            </a:r>
            <a:endParaRPr lang="zh-CN" altLang="en-US" b="1" dirty="0">
              <a:solidFill>
                <a:srgbClr val="2E75B6"/>
              </a:solidFill>
              <a:latin typeface="微软雅黑" panose="020B0503020204020204" pitchFamily="34" charset="-122"/>
              <a:ea typeface="微软雅黑" panose="020B0503020204020204" pitchFamily="34" charset="-122"/>
            </a:endParaRPr>
          </a:p>
        </p:txBody>
      </p:sp>
      <p:sp>
        <p:nvSpPr>
          <p:cNvPr id="3" name="文本框 8"/>
          <p:cNvSpPr txBox="1"/>
          <p:nvPr/>
        </p:nvSpPr>
        <p:spPr>
          <a:xfrm>
            <a:off x="2364489" y="1559786"/>
            <a:ext cx="8448055" cy="420384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lvl="0" indent="-342900">
              <a:lnSpc>
                <a:spcPct val="150000"/>
              </a:lnSpc>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临床指南推荐：</a:t>
            </a:r>
          </a:p>
          <a:p>
            <a:pPr lvl="1">
              <a:lnSpc>
                <a:spcPct val="150000"/>
              </a:lnSpc>
            </a:pPr>
            <a:endParaRPr lang="en-US" altLang="zh-CN" sz="1600" b="1" dirty="0">
              <a:solidFill>
                <a:schemeClr val="accent1"/>
              </a:solidFill>
              <a:latin typeface="微软雅黑" panose="020B0503020204020204" pitchFamily="34" charset="-122"/>
              <a:ea typeface="微软雅黑" panose="020B0503020204020204" pitchFamily="34" charset="-122"/>
            </a:endParaRPr>
          </a:p>
          <a:p>
            <a:pPr lvl="1">
              <a:lnSpc>
                <a:spcPct val="150000"/>
              </a:lnSpc>
            </a:pPr>
            <a:r>
              <a:rPr lang="en-US" altLang="zh-CN" sz="1600" b="1" dirty="0">
                <a:solidFill>
                  <a:schemeClr val="accent1"/>
                </a:solidFill>
                <a:latin typeface="微软雅黑" panose="020B0503020204020204" pitchFamily="34" charset="-122"/>
                <a:ea typeface="微软雅黑" panose="020B0503020204020204" pitchFamily="34" charset="-122"/>
              </a:rPr>
              <a:t>《</a:t>
            </a:r>
            <a:r>
              <a:rPr lang="zh-CN" altLang="en-US" sz="1600" b="1" dirty="0">
                <a:solidFill>
                  <a:schemeClr val="accent1"/>
                </a:solidFill>
                <a:latin typeface="微软雅黑" panose="020B0503020204020204" pitchFamily="34" charset="-122"/>
                <a:ea typeface="微软雅黑" panose="020B0503020204020204" pitchFamily="34" charset="-122"/>
                <a:sym typeface="+mn-lt"/>
              </a:rPr>
              <a:t>易栓症诊断与防治中国指南</a:t>
            </a:r>
            <a:r>
              <a:rPr lang="en-US" altLang="zh-CN" sz="1600" b="1" dirty="0">
                <a:solidFill>
                  <a:schemeClr val="accent1"/>
                </a:solidFill>
                <a:latin typeface="微软雅黑" panose="020B0503020204020204" pitchFamily="34" charset="-122"/>
                <a:ea typeface="微软雅黑" panose="020B0503020204020204" pitchFamily="34" charset="-122"/>
                <a:sym typeface="+mn-lt"/>
              </a:rPr>
              <a:t>(2021</a:t>
            </a:r>
            <a:r>
              <a:rPr lang="zh-CN" altLang="en-US" sz="1600" b="1" dirty="0">
                <a:solidFill>
                  <a:schemeClr val="accent1"/>
                </a:solidFill>
                <a:latin typeface="微软雅黑" panose="020B0503020204020204" pitchFamily="34" charset="-122"/>
                <a:ea typeface="微软雅黑" panose="020B0503020204020204" pitchFamily="34" charset="-122"/>
                <a:sym typeface="+mn-lt"/>
              </a:rPr>
              <a:t>年版</a:t>
            </a:r>
            <a:r>
              <a:rPr lang="en-US" altLang="zh-CN" sz="1600" b="1" dirty="0">
                <a:solidFill>
                  <a:schemeClr val="accent1"/>
                </a:solidFill>
                <a:latin typeface="微软雅黑" panose="020B0503020204020204" pitchFamily="34" charset="-122"/>
                <a:ea typeface="微软雅黑" panose="020B0503020204020204" pitchFamily="34" charset="-122"/>
                <a:sym typeface="+mn-lt"/>
              </a:rPr>
              <a:t>)</a:t>
            </a:r>
            <a:r>
              <a:rPr lang="en-US" altLang="zh-CN" sz="1600" b="1" dirty="0">
                <a:solidFill>
                  <a:schemeClr val="accent1"/>
                </a:solidFill>
                <a:latin typeface="微软雅黑" panose="020B0503020204020204" pitchFamily="34" charset="-122"/>
                <a:ea typeface="微软雅黑" panose="020B0503020204020204" pitchFamily="34" charset="-122"/>
              </a:rPr>
              <a:t>》</a:t>
            </a:r>
          </a:p>
          <a:p>
            <a:pPr lvl="1" indent="457200">
              <a:lnSpc>
                <a:spcPct val="150000"/>
              </a:lnSpc>
            </a:pPr>
            <a:r>
              <a:rPr lang="zh-CN" altLang="en-US" sz="1600" dirty="0">
                <a:solidFill>
                  <a:srgbClr val="333333"/>
                </a:solidFill>
                <a:latin typeface="微软雅黑" panose="020B0503020204020204" pitchFamily="34" charset="-122"/>
                <a:ea typeface="微软雅黑" panose="020B0503020204020204" pitchFamily="34" charset="-122"/>
                <a:sym typeface="+mn-lt"/>
              </a:rPr>
              <a:t>抗凝血酶缺陷患者使用普通肝素或低分子量肝素效果不佳，胃肠外抗凝可选择阿加曲班等凝血酶直接抑制剂 ；对于同时存在出血风险或围手术期预防的患者，建议使用阿加曲班等半衰期短的抗凝药物。</a:t>
            </a:r>
            <a:endParaRPr lang="en-US" altLang="zh-CN" sz="1600" dirty="0">
              <a:solidFill>
                <a:srgbClr val="333333"/>
              </a:solidFill>
              <a:latin typeface="微软雅黑" panose="020B0503020204020204" pitchFamily="34" charset="-122"/>
              <a:ea typeface="微软雅黑" panose="020B0503020204020204" pitchFamily="34" charset="-122"/>
              <a:sym typeface="+mn-lt"/>
            </a:endParaRPr>
          </a:p>
          <a:p>
            <a:pPr marL="0" lvl="1" indent="457200">
              <a:lnSpc>
                <a:spcPct val="150000"/>
              </a:lnSpc>
            </a:pPr>
            <a:endParaRPr lang="en-US" altLang="zh-CN" sz="1600" b="1" dirty="0">
              <a:solidFill>
                <a:schemeClr val="accent1"/>
              </a:solidFill>
              <a:latin typeface="微软雅黑" panose="020B0503020204020204" pitchFamily="34" charset="-122"/>
              <a:ea typeface="微软雅黑" panose="020B0503020204020204" pitchFamily="34" charset="-122"/>
              <a:sym typeface="+mn-lt"/>
            </a:endParaRPr>
          </a:p>
          <a:p>
            <a:pPr marL="0" lvl="1" indent="457200">
              <a:lnSpc>
                <a:spcPct val="150000"/>
              </a:lnSpc>
            </a:pPr>
            <a:r>
              <a:rPr lang="en-US" altLang="zh-CN" sz="1600" b="1" dirty="0">
                <a:solidFill>
                  <a:schemeClr val="accent1"/>
                </a:solidFill>
                <a:latin typeface="微软雅黑" panose="020B0503020204020204" pitchFamily="34" charset="-122"/>
                <a:ea typeface="微软雅黑" panose="020B0503020204020204" pitchFamily="34" charset="-122"/>
                <a:sym typeface="+mn-lt"/>
              </a:rPr>
              <a:t>《</a:t>
            </a:r>
            <a:r>
              <a:rPr lang="zh-CN" altLang="en-US" sz="1600" b="1" dirty="0">
                <a:solidFill>
                  <a:schemeClr val="accent1"/>
                </a:solidFill>
                <a:latin typeface="微软雅黑" panose="020B0503020204020204" pitchFamily="34" charset="-122"/>
                <a:ea typeface="微软雅黑" panose="020B0503020204020204" pitchFamily="34" charset="-122"/>
                <a:sym typeface="+mn-lt"/>
              </a:rPr>
              <a:t>中国血栓性疾病防治指南（</a:t>
            </a:r>
            <a:r>
              <a:rPr lang="en-US" altLang="zh-CN" sz="1600" b="1" dirty="0">
                <a:solidFill>
                  <a:schemeClr val="accent1"/>
                </a:solidFill>
                <a:latin typeface="微软雅黑" panose="020B0503020204020204" pitchFamily="34" charset="-122"/>
                <a:ea typeface="微软雅黑" panose="020B0503020204020204" pitchFamily="34" charset="-122"/>
                <a:sym typeface="+mn-lt"/>
              </a:rPr>
              <a:t>2018</a:t>
            </a:r>
            <a:r>
              <a:rPr lang="zh-CN" altLang="en-US" sz="1600" b="1" dirty="0">
                <a:solidFill>
                  <a:schemeClr val="accent1"/>
                </a:solidFill>
                <a:latin typeface="微软雅黑" panose="020B0503020204020204" pitchFamily="34" charset="-122"/>
                <a:ea typeface="微软雅黑" panose="020B0503020204020204" pitchFamily="34" charset="-122"/>
                <a:sym typeface="+mn-lt"/>
              </a:rPr>
              <a:t>年版）</a:t>
            </a:r>
            <a:r>
              <a:rPr lang="en-US" altLang="zh-CN" sz="1600" b="1" dirty="0">
                <a:solidFill>
                  <a:schemeClr val="accent1"/>
                </a:solidFill>
                <a:latin typeface="微软雅黑" panose="020B0503020204020204" pitchFamily="34" charset="-122"/>
                <a:ea typeface="微软雅黑" panose="020B0503020204020204" pitchFamily="34" charset="-122"/>
                <a:sym typeface="+mn-lt"/>
              </a:rPr>
              <a:t>》</a:t>
            </a:r>
          </a:p>
          <a:p>
            <a:pPr lvl="1" indent="457200">
              <a:lnSpc>
                <a:spcPct val="150000"/>
              </a:lnSpc>
            </a:pPr>
            <a:r>
              <a:rPr lang="zh-CN" altLang="en-US" sz="1600" dirty="0">
                <a:solidFill>
                  <a:srgbClr val="333333"/>
                </a:solidFill>
                <a:latin typeface="微软雅黑" panose="020B0503020204020204" pitchFamily="34" charset="-122"/>
                <a:ea typeface="微软雅黑" panose="020B0503020204020204" pitchFamily="34" charset="-122"/>
              </a:rPr>
              <a:t>对于</a:t>
            </a:r>
            <a:r>
              <a:rPr lang="en-US" altLang="zh-CN" sz="1600" dirty="0">
                <a:solidFill>
                  <a:srgbClr val="333333"/>
                </a:solidFill>
                <a:latin typeface="微软雅黑" panose="020B0503020204020204" pitchFamily="34" charset="-122"/>
                <a:ea typeface="微软雅黑" panose="020B0503020204020204" pitchFamily="34" charset="-122"/>
              </a:rPr>
              <a:t>4Ts</a:t>
            </a:r>
            <a:r>
              <a:rPr lang="zh-CN" altLang="en-US" sz="1600" dirty="0">
                <a:solidFill>
                  <a:srgbClr val="333333"/>
                </a:solidFill>
                <a:latin typeface="微软雅黑" panose="020B0503020204020204" pitchFamily="34" charset="-122"/>
                <a:ea typeface="微软雅黑" panose="020B0503020204020204" pitchFamily="34" charset="-122"/>
              </a:rPr>
              <a:t>评分为中、高度临床可能和确诊的“肝素诱导的血小板减少患者” ，推荐阿加曲班作为替代抗凝药物。</a:t>
            </a:r>
            <a:endParaRPr lang="en-US" altLang="zh-CN" sz="1600" dirty="0">
              <a:solidFill>
                <a:srgbClr val="333333"/>
              </a:solidFill>
              <a:latin typeface="微软雅黑" panose="020B0503020204020204" pitchFamily="34" charset="-122"/>
              <a:ea typeface="微软雅黑" panose="020B0503020204020204" pitchFamily="34" charset="-122"/>
              <a:sym typeface="+mn-lt"/>
            </a:endParaRPr>
          </a:p>
          <a:p>
            <a:pPr lvl="1" indent="457200">
              <a:lnSpc>
                <a:spcPct val="150000"/>
              </a:lnSpc>
            </a:pPr>
            <a:endParaRPr lang="zh-CN" altLang="en-US" sz="1600" dirty="0">
              <a:solidFill>
                <a:srgbClr val="333333"/>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888434" y="529096"/>
            <a:ext cx="1476686" cy="461665"/>
          </a:xfrm>
          <a:prstGeom prst="rect">
            <a:avLst/>
          </a:prstGeom>
          <a:noFill/>
        </p:spPr>
        <p:txBody>
          <a:bodyPr wrap="none" rtlCol="0">
            <a:spAutoFit/>
          </a:bodyPr>
          <a:lstStyle/>
          <a:p>
            <a:r>
              <a:rPr lang="en-US" altLang="zh-CN" sz="2400" b="1" dirty="0">
                <a:solidFill>
                  <a:srgbClr val="2E75B6"/>
                </a:solidFill>
                <a:latin typeface="微软雅黑" panose="020B0503020204020204" pitchFamily="34" charset="-122"/>
                <a:ea typeface="微软雅黑" panose="020B0503020204020204" pitchFamily="34" charset="-122"/>
              </a:rPr>
              <a:t>4.</a:t>
            </a:r>
            <a:r>
              <a:rPr lang="zh-CN" altLang="en-US" sz="2400" b="1" dirty="0">
                <a:solidFill>
                  <a:srgbClr val="2E75B6"/>
                </a:solidFill>
                <a:latin typeface="微软雅黑" panose="020B0503020204020204" pitchFamily="34" charset="-122"/>
                <a:ea typeface="微软雅黑" panose="020B0503020204020204" pitchFamily="34" charset="-122"/>
              </a:rPr>
              <a:t> 创新性</a:t>
            </a:r>
            <a:endParaRPr lang="zh-CN" altLang="en-US" b="1" dirty="0">
              <a:solidFill>
                <a:srgbClr val="2E75B6"/>
              </a:solidFill>
              <a:latin typeface="微软雅黑" panose="020B0503020204020204" pitchFamily="34" charset="-122"/>
              <a:ea typeface="微软雅黑" panose="020B0503020204020204" pitchFamily="34" charset="-122"/>
            </a:endParaRPr>
          </a:p>
        </p:txBody>
      </p:sp>
      <p:sp>
        <p:nvSpPr>
          <p:cNvPr id="4" name="文本框 1">
            <a:extLst>
              <a:ext uri="{FF2B5EF4-FFF2-40B4-BE49-F238E27FC236}">
                <a16:creationId xmlns:a16="http://schemas.microsoft.com/office/drawing/2014/main" id="{28517C82-9A8D-8E16-7B58-FE2178E338BA}"/>
              </a:ext>
            </a:extLst>
          </p:cNvPr>
          <p:cNvSpPr txBox="1"/>
          <p:nvPr/>
        </p:nvSpPr>
        <p:spPr>
          <a:xfrm>
            <a:off x="2189744" y="1630423"/>
            <a:ext cx="8745349" cy="383451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创新点：</a:t>
            </a:r>
          </a:p>
          <a:p>
            <a:pPr lvl="2" fontAlgn="auto">
              <a:lnSpc>
                <a:spcPct val="150000"/>
              </a:lnSpc>
              <a:spcAft>
                <a:spcPts val="0"/>
              </a:spcAft>
            </a:pPr>
            <a:r>
              <a:rPr lang="en-US" altLang="zh-CN" sz="1600" dirty="0">
                <a:solidFill>
                  <a:srgbClr val="333333"/>
                </a:solidFill>
                <a:latin typeface="微软雅黑" panose="020B0503020204020204" pitchFamily="34" charset="-122"/>
                <a:ea typeface="微软雅黑" panose="020B0503020204020204" pitchFamily="34" charset="-122"/>
                <a:sym typeface="+mn-ea"/>
              </a:rPr>
              <a:t>1. </a:t>
            </a:r>
            <a:r>
              <a:rPr lang="zh-CN" altLang="en-US" sz="1600" dirty="0">
                <a:solidFill>
                  <a:srgbClr val="333333"/>
                </a:solidFill>
                <a:latin typeface="微软雅黑" panose="020B0503020204020204" pitchFamily="34" charset="-122"/>
                <a:ea typeface="微软雅黑" panose="020B0503020204020204" pitchFamily="34" charset="-122"/>
                <a:sym typeface="+mn-ea"/>
              </a:rPr>
              <a:t>阿加曲班属于直接拮抗凝血酶的抗凝药物，相比肝素、低分子肝素、磺达肝癸钠等抗凝血酶</a:t>
            </a:r>
            <a:r>
              <a:rPr lang="en-US" altLang="zh-CN" sz="1600" dirty="0">
                <a:solidFill>
                  <a:srgbClr val="333333"/>
                </a:solidFill>
                <a:latin typeface="微软雅黑" panose="020B0503020204020204" pitchFamily="34" charset="-122"/>
                <a:ea typeface="微软雅黑" panose="020B0503020204020204" pitchFamily="34" charset="-122"/>
                <a:sym typeface="+mn-ea"/>
              </a:rPr>
              <a:t>AT-Ⅲ</a:t>
            </a:r>
            <a:r>
              <a:rPr lang="zh-CN" altLang="en-US" sz="1600" dirty="0">
                <a:solidFill>
                  <a:srgbClr val="333333"/>
                </a:solidFill>
                <a:latin typeface="微软雅黑" panose="020B0503020204020204" pitchFamily="34" charset="-122"/>
                <a:ea typeface="微软雅黑" panose="020B0503020204020204" pitchFamily="34" charset="-122"/>
                <a:sym typeface="+mn-ea"/>
              </a:rPr>
              <a:t>介导机制，阿加曲班起效快，作用时间短，对陈旧血栓依旧有效；</a:t>
            </a:r>
          </a:p>
          <a:p>
            <a:pPr lvl="2" fontAlgn="auto">
              <a:lnSpc>
                <a:spcPct val="150000"/>
              </a:lnSpc>
              <a:spcAft>
                <a:spcPts val="0"/>
              </a:spcAft>
            </a:pPr>
            <a:r>
              <a:rPr lang="zh-CN" altLang="en-US" sz="1600" b="1" dirty="0">
                <a:solidFill>
                  <a:srgbClr val="2E75B6"/>
                </a:solidFill>
                <a:latin typeface="微软雅黑" panose="020B0503020204020204" pitchFamily="34" charset="-122"/>
                <a:ea typeface="微软雅黑" panose="020B0503020204020204" pitchFamily="34" charset="-122"/>
                <a:sym typeface="+mn-ea"/>
              </a:rPr>
              <a:t>优势：</a:t>
            </a:r>
            <a:r>
              <a:rPr lang="zh-CN" altLang="en-US" sz="1600" dirty="0">
                <a:solidFill>
                  <a:srgbClr val="2E75B6"/>
                </a:solidFill>
                <a:latin typeface="微软雅黑" panose="020B0503020204020204" pitchFamily="34" charset="-122"/>
                <a:ea typeface="微软雅黑" panose="020B0503020204020204" pitchFamily="34" charset="-122"/>
                <a:sym typeface="+mn-ea"/>
              </a:rPr>
              <a:t>为动脉血栓取栓或其他动脉介入手术提供速效、短效的抗凝药物；</a:t>
            </a:r>
            <a:r>
              <a:rPr lang="zh-CN" altLang="en-US" sz="1600" dirty="0">
                <a:solidFill>
                  <a:srgbClr val="2E75B6"/>
                </a:solidFill>
                <a:latin typeface="微软雅黑" panose="020B0503020204020204" pitchFamily="34" charset="-122"/>
                <a:ea typeface="微软雅黑" panose="020B0503020204020204" pitchFamily="34" charset="-122"/>
                <a:sym typeface="+mn-lt"/>
              </a:rPr>
              <a:t>对于同时存在出血风险或围手术期预防的患者，阿加曲班作用时间短，出血事件可控性强，为推荐抗凝药物；</a:t>
            </a:r>
            <a:endParaRPr lang="zh-CN" altLang="en-US" sz="1600" dirty="0">
              <a:solidFill>
                <a:srgbClr val="2E75B6"/>
              </a:solidFill>
              <a:latin typeface="微软雅黑" panose="020B0503020204020204" pitchFamily="34" charset="-122"/>
              <a:ea typeface="微软雅黑" panose="020B0503020204020204" pitchFamily="34" charset="-122"/>
              <a:sym typeface="+mn-ea"/>
            </a:endParaRPr>
          </a:p>
          <a:p>
            <a:pPr lvl="2" fontAlgn="auto">
              <a:lnSpc>
                <a:spcPct val="150000"/>
              </a:lnSpc>
              <a:spcAft>
                <a:spcPts val="0"/>
              </a:spcAft>
            </a:pPr>
            <a:endParaRPr lang="en-US" sz="1600" dirty="0">
              <a:solidFill>
                <a:srgbClr val="333333"/>
              </a:solidFill>
              <a:latin typeface="微软雅黑" panose="020B0503020204020204" pitchFamily="34" charset="-122"/>
              <a:ea typeface="微软雅黑" panose="020B0503020204020204" pitchFamily="34" charset="-122"/>
              <a:sym typeface="+mn-ea"/>
            </a:endParaRPr>
          </a:p>
          <a:p>
            <a:pPr lvl="2" fontAlgn="auto">
              <a:lnSpc>
                <a:spcPct val="150000"/>
              </a:lnSpc>
              <a:spcAft>
                <a:spcPts val="0"/>
              </a:spcAft>
            </a:pPr>
            <a:r>
              <a:rPr lang="en-US" altLang="zh-CN" sz="1600" dirty="0">
                <a:solidFill>
                  <a:srgbClr val="333333"/>
                </a:solidFill>
                <a:latin typeface="微软雅黑" panose="020B0503020204020204" pitchFamily="34" charset="-122"/>
                <a:ea typeface="微软雅黑" panose="020B0503020204020204" pitchFamily="34" charset="-122"/>
                <a:sym typeface="+mn-ea"/>
              </a:rPr>
              <a:t>2.</a:t>
            </a:r>
            <a:r>
              <a:rPr lang="zh-CN" altLang="en-US" sz="1600" dirty="0">
                <a:solidFill>
                  <a:srgbClr val="333333"/>
                </a:solidFill>
                <a:latin typeface="微软雅黑" panose="020B0503020204020204" pitchFamily="34" charset="-122"/>
                <a:ea typeface="微软雅黑" panose="020B0503020204020204" pitchFamily="34" charset="-122"/>
                <a:sym typeface="+mn-ea"/>
              </a:rPr>
              <a:t> 阿加曲班无免疫原性，相比肝素类药物不会引起血小板减少；</a:t>
            </a:r>
          </a:p>
          <a:p>
            <a:pPr lvl="2">
              <a:lnSpc>
                <a:spcPct val="150000"/>
              </a:lnSpc>
            </a:pPr>
            <a:r>
              <a:rPr lang="zh-CN" altLang="en-US" sz="1600" b="1" dirty="0">
                <a:solidFill>
                  <a:srgbClr val="2E75B6"/>
                </a:solidFill>
                <a:latin typeface="微软雅黑" panose="020B0503020204020204" pitchFamily="34" charset="-122"/>
                <a:ea typeface="微软雅黑" panose="020B0503020204020204" pitchFamily="34" charset="-122"/>
                <a:sym typeface="+mn-ea"/>
              </a:rPr>
              <a:t>优势：</a:t>
            </a:r>
            <a:r>
              <a:rPr lang="en-US" altLang="zh-CN" sz="1600" dirty="0" err="1">
                <a:solidFill>
                  <a:srgbClr val="2E75B6"/>
                </a:solidFill>
                <a:latin typeface="微软雅黑" panose="020B0503020204020204" pitchFamily="34" charset="-122"/>
                <a:ea typeface="微软雅黑" panose="020B0503020204020204" pitchFamily="34" charset="-122"/>
              </a:rPr>
              <a:t>4Ts</a:t>
            </a:r>
            <a:r>
              <a:rPr lang="zh-CN" altLang="en-US" sz="1600" dirty="0">
                <a:solidFill>
                  <a:srgbClr val="2E75B6"/>
                </a:solidFill>
                <a:latin typeface="微软雅黑" panose="020B0503020204020204" pitchFamily="34" charset="-122"/>
                <a:ea typeface="微软雅黑" panose="020B0503020204020204" pitchFamily="34" charset="-122"/>
              </a:rPr>
              <a:t>评分为中、高度临床可能和确诊的“肝素诱导的血小板减少患者” ，以阿加曲班作为替代抗凝药物。</a:t>
            </a:r>
            <a:endParaRPr lang="en-US" altLang="zh-CN" sz="1600" dirty="0">
              <a:solidFill>
                <a:srgbClr val="2E75B6"/>
              </a:solidFill>
              <a:latin typeface="微软雅黑" panose="020B0503020204020204" pitchFamily="34" charset="-122"/>
              <a:ea typeface="微软雅黑" panose="020B0503020204020204" pitchFamily="34" charset="-122"/>
              <a:sym typeface="+mn-lt"/>
            </a:endParaRPr>
          </a:p>
        </p:txBody>
      </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888434" y="529096"/>
            <a:ext cx="1476686" cy="461665"/>
          </a:xfrm>
          <a:prstGeom prst="rect">
            <a:avLst/>
          </a:prstGeom>
          <a:noFill/>
        </p:spPr>
        <p:txBody>
          <a:bodyPr wrap="none" rtlCol="0">
            <a:spAutoFit/>
          </a:bodyPr>
          <a:lstStyle/>
          <a:p>
            <a:r>
              <a:rPr lang="en-US" altLang="zh-CN" sz="2400" b="1" dirty="0">
                <a:solidFill>
                  <a:srgbClr val="2E75B6"/>
                </a:solidFill>
                <a:latin typeface="微软雅黑" panose="020B0503020204020204" pitchFamily="34" charset="-122"/>
                <a:ea typeface="微软雅黑" panose="020B0503020204020204" pitchFamily="34" charset="-122"/>
              </a:rPr>
              <a:t>5.</a:t>
            </a:r>
            <a:r>
              <a:rPr lang="zh-CN" altLang="en-US" sz="2400" b="1" dirty="0">
                <a:solidFill>
                  <a:srgbClr val="2E75B6"/>
                </a:solidFill>
                <a:latin typeface="微软雅黑" panose="020B0503020204020204" pitchFamily="34" charset="-122"/>
                <a:ea typeface="微软雅黑" panose="020B0503020204020204" pitchFamily="34" charset="-122"/>
              </a:rPr>
              <a:t> 公平性</a:t>
            </a:r>
            <a:endParaRPr lang="zh-CN" altLang="en-US" b="1" dirty="0">
              <a:solidFill>
                <a:srgbClr val="2E75B6"/>
              </a:solidFill>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a16="http://schemas.microsoft.com/office/drawing/2014/main" id="{0F67F55A-69B6-E805-3D5F-83941FCFAA31}"/>
              </a:ext>
            </a:extLst>
          </p:cNvPr>
          <p:cNvSpPr txBox="1"/>
          <p:nvPr/>
        </p:nvSpPr>
        <p:spPr>
          <a:xfrm>
            <a:off x="2117729" y="1132192"/>
            <a:ext cx="9863739" cy="565039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indent="-342900" algn="l">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年发病患者概括：</a:t>
            </a: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lvl="1" algn="l">
              <a:lnSpc>
                <a:spcPct val="150000"/>
              </a:lnSpc>
            </a:pPr>
            <a:r>
              <a:rPr lang="en-US" altLang="zh-CN" sz="1600" dirty="0">
                <a:solidFill>
                  <a:srgbClr val="333333"/>
                </a:solidFill>
                <a:latin typeface="微软雅黑" panose="020B0503020204020204" pitchFamily="34" charset="-122"/>
                <a:ea typeface="微软雅黑" panose="020B0503020204020204" pitchFamily="34" charset="-122"/>
              </a:rPr>
              <a:t>1. </a:t>
            </a:r>
            <a:r>
              <a:rPr sz="1600" dirty="0" err="1">
                <a:solidFill>
                  <a:srgbClr val="333333"/>
                </a:solidFill>
                <a:latin typeface="微软雅黑" panose="020B0503020204020204" pitchFamily="34" charset="-122"/>
                <a:ea typeface="微软雅黑" panose="020B0503020204020204" pitchFamily="34" charset="-122"/>
              </a:rPr>
              <a:t>下肢动脉硬化闭塞症</a:t>
            </a:r>
            <a:r>
              <a:rPr lang="zh-CN" altLang="en-US" sz="1600" dirty="0">
                <a:solidFill>
                  <a:srgbClr val="333333"/>
                </a:solidFill>
                <a:latin typeface="微软雅黑" panose="020B0503020204020204" pitchFamily="34" charset="-122"/>
                <a:ea typeface="微软雅黑" panose="020B0503020204020204" pitchFamily="34" charset="-122"/>
              </a:rPr>
              <a:t>发病率</a:t>
            </a:r>
            <a:r>
              <a:rPr sz="1600" dirty="0" err="1">
                <a:solidFill>
                  <a:srgbClr val="333333"/>
                </a:solidFill>
                <a:latin typeface="微软雅黑" panose="020B0503020204020204" pitchFamily="34" charset="-122"/>
                <a:ea typeface="微软雅黑" panose="020B0503020204020204" pitchFamily="34" charset="-122"/>
              </a:rPr>
              <a:t>约10</a:t>
            </a:r>
            <a:r>
              <a:rPr sz="1600" dirty="0">
                <a:solidFill>
                  <a:srgbClr val="333333"/>
                </a:solidFill>
                <a:latin typeface="微软雅黑" panose="020B0503020204020204" pitchFamily="34" charset="-122"/>
                <a:ea typeface="微软雅黑" panose="020B0503020204020204" pitchFamily="34" charset="-122"/>
              </a:rPr>
              <a:t>%。</a:t>
            </a:r>
            <a:r>
              <a:rPr sz="1600" dirty="0" err="1">
                <a:solidFill>
                  <a:srgbClr val="333333"/>
                </a:solidFill>
                <a:latin typeface="微软雅黑" panose="020B0503020204020204" pitchFamily="34" charset="-122"/>
                <a:ea typeface="微软雅黑" panose="020B0503020204020204" pitchFamily="34" charset="-122"/>
              </a:rPr>
              <a:t>随着年龄的增长，其发病率呈上升趋势</a:t>
            </a:r>
            <a:r>
              <a:rPr sz="1600" dirty="0">
                <a:solidFill>
                  <a:srgbClr val="333333"/>
                </a:solidFill>
                <a:latin typeface="微软雅黑" panose="020B0503020204020204" pitchFamily="34" charset="-122"/>
                <a:ea typeface="微软雅黑" panose="020B0503020204020204" pitchFamily="34" charset="-122"/>
              </a:rPr>
              <a:t>,，70 </a:t>
            </a:r>
            <a:r>
              <a:rPr sz="1600" dirty="0" err="1">
                <a:solidFill>
                  <a:srgbClr val="333333"/>
                </a:solidFill>
                <a:latin typeface="微软雅黑" panose="020B0503020204020204" pitchFamily="34" charset="-122"/>
                <a:ea typeface="微软雅黑" panose="020B0503020204020204" pitchFamily="34" charset="-122"/>
              </a:rPr>
              <a:t>岁以上人群的发病率在15</a:t>
            </a:r>
            <a:r>
              <a:rPr sz="1600" dirty="0">
                <a:solidFill>
                  <a:srgbClr val="333333"/>
                </a:solidFill>
                <a:latin typeface="微软雅黑" panose="020B0503020204020204" pitchFamily="34" charset="-122"/>
                <a:ea typeface="微软雅黑" panose="020B0503020204020204" pitchFamily="34" charset="-122"/>
              </a:rPr>
              <a:t>%～20%</a:t>
            </a:r>
            <a:r>
              <a:rPr lang="zh-CN" altLang="en-US" sz="1600" dirty="0">
                <a:solidFill>
                  <a:srgbClr val="333333"/>
                </a:solidFill>
                <a:latin typeface="微软雅黑" panose="020B0503020204020204" pitchFamily="34" charset="-122"/>
                <a:ea typeface="微软雅黑" panose="020B0503020204020204" pitchFamily="34" charset="-122"/>
              </a:rPr>
              <a:t>；</a:t>
            </a:r>
          </a:p>
          <a:p>
            <a:pPr lvl="1">
              <a:lnSpc>
                <a:spcPct val="150000"/>
              </a:lnSpc>
            </a:pPr>
            <a:r>
              <a:rPr lang="en-US" altLang="zh-CN" sz="1600" dirty="0">
                <a:solidFill>
                  <a:srgbClr val="333333"/>
                </a:solidFill>
                <a:latin typeface="微软雅黑" panose="020B0503020204020204" pitchFamily="34" charset="-122"/>
                <a:ea typeface="微软雅黑" panose="020B0503020204020204" pitchFamily="34" charset="-122"/>
              </a:rPr>
              <a:t>2. </a:t>
            </a:r>
            <a:r>
              <a:rPr lang="zh-CN" altLang="en-US" sz="1600" dirty="0">
                <a:solidFill>
                  <a:srgbClr val="333333"/>
                </a:solidFill>
                <a:latin typeface="微软雅黑" panose="020B0503020204020204" pitchFamily="34" charset="-122"/>
                <a:ea typeface="微软雅黑" panose="020B0503020204020204" pitchFamily="34" charset="-122"/>
              </a:rPr>
              <a:t>特殊患者增加：肾功能障碍患者持续上升（老年患者更高），</a:t>
            </a:r>
            <a:r>
              <a:rPr lang="zh-CN" altLang="en-US" sz="1600" dirty="0">
                <a:solidFill>
                  <a:srgbClr val="333333"/>
                </a:solidFill>
                <a:latin typeface="微软雅黑" panose="020B0503020204020204" pitchFamily="34" charset="-122"/>
                <a:ea typeface="微软雅黑" panose="020B0503020204020204" pitchFamily="34" charset="-122"/>
                <a:sym typeface="+mn-ea"/>
              </a:rPr>
              <a:t>成年人接受肝素治疗后肝素诱导血小板减少（HIT）患病率为0.5%-5%。</a:t>
            </a:r>
            <a:endParaRPr lang="en-US" altLang="zh-CN" sz="1600" dirty="0">
              <a:solidFill>
                <a:srgbClr val="333333"/>
              </a:solidFill>
              <a:latin typeface="微软雅黑" panose="020B0503020204020204" pitchFamily="34" charset="-122"/>
              <a:ea typeface="微软雅黑" panose="020B0503020204020204" pitchFamily="34" charset="-122"/>
              <a:sym typeface="+mn-ea"/>
            </a:endParaRPr>
          </a:p>
          <a:p>
            <a:pPr lvl="1">
              <a:lnSpc>
                <a:spcPct val="150000"/>
              </a:lnSpc>
            </a:pPr>
            <a:endParaRPr lang="zh-CN" altLang="en-US" sz="1600" dirty="0">
              <a:latin typeface="宋体" panose="02010600030101010101" pitchFamily="2" charset="-122"/>
              <a:ea typeface="宋体" panose="02010600030101010101" pitchFamily="2" charset="-122"/>
              <a:cs typeface="宋体" panose="02010600030101010101" pitchFamily="2" charset="-122"/>
            </a:endParaRPr>
          </a:p>
          <a:p>
            <a:pPr marL="342900" lvl="0" indent="-342900" algn="l">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弥补药品目录短板：</a:t>
            </a:r>
          </a:p>
          <a:p>
            <a:pPr marL="0" lvl="1" indent="457200">
              <a:lnSpc>
                <a:spcPct val="150000"/>
              </a:lnSpc>
            </a:pPr>
            <a:r>
              <a:rPr lang="en-US" altLang="zh-CN" sz="1600" dirty="0">
                <a:solidFill>
                  <a:srgbClr val="0062AC"/>
                </a:solidFill>
                <a:latin typeface="微软雅黑" panose="020B0503020204020204" pitchFamily="34" charset="-122"/>
                <a:ea typeface="微软雅黑" panose="020B0503020204020204" pitchFamily="34" charset="-122"/>
              </a:rPr>
              <a:t>1</a:t>
            </a:r>
            <a:r>
              <a:rPr lang="zh-CN" altLang="en-US" sz="1600" dirty="0">
                <a:solidFill>
                  <a:srgbClr val="0062AC"/>
                </a:solidFill>
                <a:latin typeface="微软雅黑" panose="020B0503020204020204" pitchFamily="34" charset="-122"/>
                <a:ea typeface="微软雅黑" panose="020B0503020204020204" pitchFamily="34" charset="-122"/>
              </a:rPr>
              <a:t>、阿加曲班是目前国内唯一的具有脑卒中急性期适应症的注射类抗凝药。</a:t>
            </a:r>
            <a:endParaRPr lang="en-US" altLang="zh-CN" sz="1600" dirty="0">
              <a:solidFill>
                <a:srgbClr val="0062AC"/>
              </a:solidFill>
              <a:latin typeface="微软雅黑" panose="020B0503020204020204" pitchFamily="34" charset="-122"/>
              <a:ea typeface="微软雅黑" panose="020B0503020204020204" pitchFamily="34" charset="-122"/>
            </a:endParaRPr>
          </a:p>
          <a:p>
            <a:pPr marL="0" lvl="1" indent="457200">
              <a:lnSpc>
                <a:spcPct val="150000"/>
              </a:lnSpc>
            </a:pPr>
            <a:r>
              <a:rPr lang="en-US" altLang="zh-CN" sz="1600" dirty="0">
                <a:solidFill>
                  <a:srgbClr val="333333"/>
                </a:solidFill>
                <a:latin typeface="微软雅黑" panose="020B0503020204020204" pitchFamily="34" charset="-122"/>
                <a:ea typeface="微软雅黑" panose="020B0503020204020204" pitchFamily="34" charset="-122"/>
              </a:rPr>
              <a:t>2</a:t>
            </a:r>
            <a:r>
              <a:rPr lang="zh-CN" altLang="en-US" sz="1600" dirty="0">
                <a:solidFill>
                  <a:srgbClr val="333333"/>
                </a:solidFill>
                <a:latin typeface="微软雅黑" panose="020B0503020204020204" pitchFamily="34" charset="-122"/>
                <a:ea typeface="微软雅黑" panose="020B0503020204020204" pitchFamily="34" charset="-122"/>
              </a:rPr>
              <a:t>、可满足</a:t>
            </a:r>
            <a:r>
              <a:rPr lang="zh-CN" altLang="en-US" sz="1600" dirty="0">
                <a:solidFill>
                  <a:srgbClr val="333333"/>
                </a:solidFill>
                <a:latin typeface="微软雅黑" panose="020B0503020204020204" pitchFamily="34" charset="-122"/>
                <a:ea typeface="微软雅黑" panose="020B0503020204020204" pitchFamily="34" charset="-122"/>
                <a:sym typeface="+mn-lt"/>
              </a:rPr>
              <a:t>同时存在出血风险或围手术期预防的患者用药需求</a:t>
            </a:r>
            <a:r>
              <a:rPr lang="zh-CN" altLang="en-US" sz="1600" dirty="0">
                <a:solidFill>
                  <a:srgbClr val="333333"/>
                </a:solidFill>
                <a:latin typeface="微软雅黑" panose="020B0503020204020204" pitchFamily="34" charset="-122"/>
                <a:ea typeface="微软雅黑" panose="020B0503020204020204" pitchFamily="34" charset="-122"/>
              </a:rPr>
              <a:t>；</a:t>
            </a:r>
          </a:p>
          <a:p>
            <a:pPr marL="0" lvl="1" indent="457200">
              <a:lnSpc>
                <a:spcPct val="150000"/>
              </a:lnSpc>
            </a:pPr>
            <a:r>
              <a:rPr lang="en-US" altLang="zh-CN" sz="1600" dirty="0">
                <a:solidFill>
                  <a:srgbClr val="333333"/>
                </a:solidFill>
                <a:latin typeface="微软雅黑" panose="020B0503020204020204" pitchFamily="34" charset="-122"/>
                <a:ea typeface="微软雅黑" panose="020B0503020204020204" pitchFamily="34" charset="-122"/>
              </a:rPr>
              <a:t>3</a:t>
            </a:r>
            <a:r>
              <a:rPr lang="zh-CN" altLang="en-US" sz="1600" dirty="0">
                <a:solidFill>
                  <a:srgbClr val="333333"/>
                </a:solidFill>
                <a:latin typeface="微软雅黑" panose="020B0503020204020204" pitchFamily="34" charset="-122"/>
                <a:ea typeface="微软雅黑" panose="020B0503020204020204" pitchFamily="34" charset="-122"/>
              </a:rPr>
              <a:t>、可满足下肢动脉闭塞症及其他类型慢性动脉闭塞症患者用药需求；</a:t>
            </a:r>
          </a:p>
          <a:p>
            <a:pPr marL="0" lvl="1" indent="457200">
              <a:lnSpc>
                <a:spcPct val="150000"/>
              </a:lnSpc>
            </a:pPr>
            <a:r>
              <a:rPr lang="en-US" altLang="zh-CN" sz="1600" dirty="0">
                <a:solidFill>
                  <a:srgbClr val="333333"/>
                </a:solidFill>
                <a:latin typeface="微软雅黑" panose="020B0503020204020204" pitchFamily="34" charset="-122"/>
                <a:ea typeface="微软雅黑" panose="020B0503020204020204" pitchFamily="34" charset="-122"/>
              </a:rPr>
              <a:t>4</a:t>
            </a:r>
            <a:r>
              <a:rPr lang="zh-CN" altLang="en-US" sz="1600" dirty="0">
                <a:solidFill>
                  <a:srgbClr val="333333"/>
                </a:solidFill>
                <a:latin typeface="微软雅黑" panose="020B0503020204020204" pitchFamily="34" charset="-122"/>
                <a:ea typeface="微软雅黑" panose="020B0503020204020204" pitchFamily="34" charset="-122"/>
              </a:rPr>
              <a:t>、可满足肾功能障碍患者</a:t>
            </a:r>
            <a:r>
              <a:rPr lang="en-US" altLang="zh-CN" sz="1600" dirty="0">
                <a:solidFill>
                  <a:srgbClr val="333333"/>
                </a:solidFill>
                <a:latin typeface="微软雅黑" panose="020B0503020204020204" pitchFamily="34" charset="-122"/>
                <a:ea typeface="微软雅黑" panose="020B0503020204020204" pitchFamily="34" charset="-122"/>
              </a:rPr>
              <a:t>/</a:t>
            </a:r>
            <a:r>
              <a:rPr lang="zh-CN" altLang="en-US" sz="1600" dirty="0">
                <a:solidFill>
                  <a:srgbClr val="333333"/>
                </a:solidFill>
                <a:latin typeface="微软雅黑" panose="020B0503020204020204" pitchFamily="34" charset="-122"/>
                <a:ea typeface="微软雅黑" panose="020B0503020204020204" pitchFamily="34" charset="-122"/>
              </a:rPr>
              <a:t>及肝素诱导血小板减少（</a:t>
            </a:r>
            <a:r>
              <a:rPr lang="en-US" altLang="zh-CN" sz="1600" dirty="0">
                <a:solidFill>
                  <a:srgbClr val="333333"/>
                </a:solidFill>
                <a:latin typeface="微软雅黑" panose="020B0503020204020204" pitchFamily="34" charset="-122"/>
                <a:ea typeface="微软雅黑" panose="020B0503020204020204" pitchFamily="34" charset="-122"/>
              </a:rPr>
              <a:t>HIT</a:t>
            </a:r>
            <a:r>
              <a:rPr lang="zh-CN" altLang="en-US" sz="1600" dirty="0">
                <a:solidFill>
                  <a:srgbClr val="333333"/>
                </a:solidFill>
                <a:latin typeface="微软雅黑" panose="020B0503020204020204" pitchFamily="34" charset="-122"/>
                <a:ea typeface="微软雅黑" panose="020B0503020204020204" pitchFamily="34" charset="-122"/>
              </a:rPr>
              <a:t>）患者抗凝用药需求</a:t>
            </a:r>
            <a:r>
              <a:rPr lang="zh-CN" altLang="en-US" sz="1600" dirty="0">
                <a:solidFill>
                  <a:srgbClr val="333333"/>
                </a:solidFill>
                <a:latin typeface="微软雅黑" panose="020B0503020204020204" pitchFamily="34" charset="-122"/>
                <a:ea typeface="微软雅黑" panose="020B0503020204020204" pitchFamily="34" charset="-122"/>
                <a:sym typeface="+mn-ea"/>
              </a:rPr>
              <a:t>；</a:t>
            </a:r>
          </a:p>
          <a:p>
            <a:pPr lvl="1"/>
            <a:endParaRPr lang="zh-CN" altLang="en-US" sz="1600" dirty="0">
              <a:solidFill>
                <a:srgbClr val="333333"/>
              </a:solidFill>
              <a:latin typeface="微软雅黑" panose="020B0503020204020204" pitchFamily="34" charset="-122"/>
              <a:ea typeface="微软雅黑" panose="020B0503020204020204" pitchFamily="34" charset="-122"/>
            </a:endParaRPr>
          </a:p>
          <a:p>
            <a:pPr marL="285750" lvl="0" indent="-285750" algn="l">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临床管理难度：</a:t>
            </a:r>
          </a:p>
          <a:p>
            <a:pPr lvl="1">
              <a:lnSpc>
                <a:spcPct val="150000"/>
              </a:lnSpc>
            </a:pPr>
            <a:r>
              <a:rPr lang="en-US" altLang="zh-CN" sz="1600" dirty="0">
                <a:solidFill>
                  <a:srgbClr val="333333"/>
                </a:solidFill>
                <a:latin typeface="微软雅黑" panose="020B0503020204020204" pitchFamily="34" charset="-122"/>
                <a:ea typeface="微软雅黑" panose="020B0503020204020204" pitchFamily="34" charset="-122"/>
              </a:rPr>
              <a:t>1.</a:t>
            </a:r>
            <a:r>
              <a:rPr lang="zh-CN" altLang="en-US" sz="1600" dirty="0">
                <a:solidFill>
                  <a:srgbClr val="333333"/>
                </a:solidFill>
                <a:latin typeface="微软雅黑" panose="020B0503020204020204" pitchFamily="34" charset="-122"/>
                <a:ea typeface="微软雅黑" panose="020B0503020204020204" pitchFamily="34" charset="-122"/>
              </a:rPr>
              <a:t> 针对动脉抗凝出血风险高的特点，阿加曲班出血风险低，是临床较为安全的用药选择；</a:t>
            </a:r>
          </a:p>
          <a:p>
            <a:pPr lvl="1">
              <a:lnSpc>
                <a:spcPct val="150000"/>
              </a:lnSpc>
            </a:pPr>
            <a:r>
              <a:rPr lang="en-US" altLang="zh-CN" sz="1600" dirty="0">
                <a:solidFill>
                  <a:srgbClr val="333333"/>
                </a:solidFill>
                <a:latin typeface="微软雅黑" panose="020B0503020204020204" pitchFamily="34" charset="-122"/>
                <a:ea typeface="微软雅黑" panose="020B0503020204020204" pitchFamily="34" charset="-122"/>
              </a:rPr>
              <a:t>2.</a:t>
            </a:r>
            <a:r>
              <a:rPr lang="zh-CN" altLang="en-US" sz="1600" dirty="0">
                <a:solidFill>
                  <a:srgbClr val="333333"/>
                </a:solidFill>
                <a:latin typeface="微软雅黑" panose="020B0503020204020204" pitchFamily="34" charset="-122"/>
                <a:ea typeface="微软雅黑" panose="020B0503020204020204" pitchFamily="34" charset="-122"/>
              </a:rPr>
              <a:t> 药物</a:t>
            </a:r>
            <a:r>
              <a:rPr lang="zh-CN" altLang="en-US" sz="1600" dirty="0">
                <a:latin typeface="微软雅黑" panose="020B0503020204020204" pitchFamily="34" charset="-122"/>
                <a:ea typeface="微软雅黑" panose="020B0503020204020204" pitchFamily="34" charset="-122"/>
              </a:rPr>
              <a:t>半衰期</a:t>
            </a:r>
            <a:r>
              <a:rPr lang="en-US" altLang="zh-CN" sz="1600" dirty="0">
                <a:latin typeface="微软雅黑" panose="020B0503020204020204" pitchFamily="34" charset="-122"/>
                <a:ea typeface="微软雅黑" panose="020B0503020204020204" pitchFamily="34" charset="-122"/>
              </a:rPr>
              <a:t>15-30min</a:t>
            </a:r>
            <a:r>
              <a:rPr lang="zh-CN" altLang="en-US" sz="1600" dirty="0">
                <a:latin typeface="微软雅黑" panose="020B0503020204020204" pitchFamily="34" charset="-122"/>
                <a:ea typeface="微软雅黑" panose="020B0503020204020204" pitchFamily="34" charset="-122"/>
              </a:rPr>
              <a:t>，作用时间短，停药后不良反应</a:t>
            </a:r>
            <a:r>
              <a:rPr lang="en-US" altLang="zh-CN" sz="1600" dirty="0">
                <a:latin typeface="微软雅黑" panose="020B0503020204020204" pitchFamily="34" charset="-122"/>
                <a:ea typeface="微软雅黑" panose="020B0503020204020204" pitchFamily="34" charset="-122"/>
              </a:rPr>
              <a:t>2-</a:t>
            </a:r>
            <a:r>
              <a:rPr lang="en-US" altLang="zh-CN" sz="1600" dirty="0" err="1">
                <a:latin typeface="微软雅黑" panose="020B0503020204020204" pitchFamily="34" charset="-122"/>
                <a:ea typeface="微软雅黑" panose="020B0503020204020204" pitchFamily="34" charset="-122"/>
              </a:rPr>
              <a:t>3h</a:t>
            </a:r>
            <a:r>
              <a:rPr lang="zh-CN" altLang="en-US" sz="1600" dirty="0">
                <a:latin typeface="微软雅黑" panose="020B0503020204020204" pitchFamily="34" charset="-122"/>
                <a:ea typeface="微软雅黑" panose="020B0503020204020204" pitchFamily="34" charset="-122"/>
              </a:rPr>
              <a:t>自动消退，便于临床管理</a:t>
            </a:r>
            <a:r>
              <a:rPr lang="en-US" altLang="zh-CN" sz="1600" dirty="0">
                <a:latin typeface="微软雅黑" panose="020B0503020204020204" pitchFamily="34" charset="-122"/>
                <a:ea typeface="微软雅黑" panose="020B0503020204020204" pitchFamily="34" charset="-122"/>
              </a:rPr>
              <a:t>;</a:t>
            </a:r>
          </a:p>
          <a:p>
            <a:pPr lvl="1">
              <a:lnSpc>
                <a:spcPct val="150000"/>
              </a:lnSpc>
            </a:pPr>
            <a:r>
              <a:rPr lang="en-US" altLang="zh-CN" sz="1600" dirty="0">
                <a:solidFill>
                  <a:srgbClr val="333333"/>
                </a:solidFill>
                <a:latin typeface="微软雅黑" panose="020B0503020204020204" pitchFamily="34" charset="-122"/>
                <a:ea typeface="微软雅黑" panose="020B0503020204020204" pitchFamily="34" charset="-122"/>
              </a:rPr>
              <a:t>3. </a:t>
            </a:r>
            <a:r>
              <a:rPr lang="zh-CN" altLang="en-US" sz="1600" dirty="0">
                <a:solidFill>
                  <a:srgbClr val="333333"/>
                </a:solidFill>
                <a:latin typeface="微软雅黑" panose="020B0503020204020204" pitchFamily="34" charset="-122"/>
                <a:ea typeface="微软雅黑" panose="020B0503020204020204" pitchFamily="34" charset="-122"/>
              </a:rPr>
              <a:t>使用阿加曲班</a:t>
            </a:r>
            <a:r>
              <a:rPr sz="1600" dirty="0" err="1">
                <a:solidFill>
                  <a:srgbClr val="333333"/>
                </a:solidFill>
                <a:latin typeface="微软雅黑" panose="020B0503020204020204" pitchFamily="34" charset="-122"/>
                <a:ea typeface="微软雅黑" panose="020B0503020204020204" pitchFamily="34" charset="-122"/>
              </a:rPr>
              <a:t>最初</a:t>
            </a:r>
            <a:r>
              <a:rPr lang="en-US" sz="1600" dirty="0">
                <a:solidFill>
                  <a:srgbClr val="333333"/>
                </a:solidFill>
                <a:latin typeface="微软雅黑" panose="020B0503020204020204" pitchFamily="34" charset="-122"/>
                <a:ea typeface="微软雅黑" panose="020B0503020204020204" pitchFamily="34" charset="-122"/>
              </a:rPr>
              <a:t> </a:t>
            </a:r>
            <a:r>
              <a:rPr sz="1600" dirty="0" err="1">
                <a:solidFill>
                  <a:srgbClr val="333333"/>
                </a:solidFill>
                <a:latin typeface="微软雅黑" panose="020B0503020204020204" pitchFamily="34" charset="-122"/>
                <a:ea typeface="微软雅黑" panose="020B0503020204020204" pitchFamily="34" charset="-122"/>
              </a:rPr>
              <a:t>2h</a:t>
            </a:r>
            <a:r>
              <a:rPr lang="en-US" sz="1600" dirty="0">
                <a:solidFill>
                  <a:srgbClr val="333333"/>
                </a:solidFill>
                <a:latin typeface="微软雅黑" panose="020B0503020204020204" pitchFamily="34" charset="-122"/>
                <a:ea typeface="微软雅黑" panose="020B0503020204020204" pitchFamily="34" charset="-122"/>
              </a:rPr>
              <a:t> </a:t>
            </a:r>
            <a:r>
              <a:rPr sz="1600" dirty="0" err="1">
                <a:solidFill>
                  <a:srgbClr val="333333"/>
                </a:solidFill>
                <a:latin typeface="微软雅黑" panose="020B0503020204020204" pitchFamily="34" charset="-122"/>
                <a:ea typeface="微软雅黑" panose="020B0503020204020204" pitchFamily="34" charset="-122"/>
              </a:rPr>
              <a:t>内监测</a:t>
            </a:r>
            <a:r>
              <a:rPr lang="en-US" sz="1600" dirty="0">
                <a:solidFill>
                  <a:srgbClr val="333333"/>
                </a:solidFill>
                <a:latin typeface="微软雅黑" panose="020B0503020204020204" pitchFamily="34" charset="-122"/>
                <a:ea typeface="微软雅黑" panose="020B0503020204020204" pitchFamily="34" charset="-122"/>
              </a:rPr>
              <a:t> </a:t>
            </a:r>
            <a:r>
              <a:rPr sz="1600" dirty="0" err="1">
                <a:solidFill>
                  <a:srgbClr val="333333"/>
                </a:solidFill>
                <a:latin typeface="微软雅黑" panose="020B0503020204020204" pitchFamily="34" charset="-122"/>
                <a:ea typeface="微软雅黑" panose="020B0503020204020204" pitchFamily="34" charset="-122"/>
              </a:rPr>
              <a:t>APTT</a:t>
            </a:r>
            <a:r>
              <a:rPr lang="zh-CN" altLang="en-US" sz="1600" dirty="0">
                <a:solidFill>
                  <a:srgbClr val="333333"/>
                </a:solidFill>
                <a:latin typeface="微软雅黑" panose="020B0503020204020204" pitchFamily="34" charset="-122"/>
                <a:ea typeface="微软雅黑" panose="020B0503020204020204" pitchFamily="34" charset="-122"/>
              </a:rPr>
              <a:t>，无其他监测指标，临床使用便利。</a:t>
            </a:r>
            <a:endParaRPr lang="en-US" sz="1600" dirty="0">
              <a:solidFill>
                <a:srgbClr val="333333"/>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76263332"/>
      </p:ext>
    </p:extLst>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3822783" y="2399251"/>
            <a:ext cx="5221825" cy="1436347"/>
          </a:xfrm>
          <a:prstGeom prst="rect">
            <a:avLst/>
          </a:prstGeom>
        </p:spPr>
        <p:txBody>
          <a:bodyPr wrap="square" lIns="91432" tIns="45716" rIns="91432" bIns="45716">
            <a:spAutoFit/>
          </a:bodyPr>
          <a:lstStyle/>
          <a:p>
            <a:pPr algn="dist">
              <a:lnSpc>
                <a:spcPct val="150000"/>
              </a:lnSpc>
            </a:pPr>
            <a:r>
              <a:rPr lang="zh-CN" altLang="en-US" sz="6600" b="1" dirty="0">
                <a:solidFill>
                  <a:schemeClr val="accent1">
                    <a:lumMod val="75000"/>
                  </a:schemeClr>
                </a:solidFill>
                <a:latin typeface="微软雅黑" panose="020B0503020204020204" pitchFamily="34" charset="-122"/>
                <a:ea typeface="微软雅黑" panose="020B0503020204020204" pitchFamily="34" charset="-122"/>
              </a:rPr>
              <a:t>谢谢观看！</a:t>
            </a:r>
          </a:p>
        </p:txBody>
      </p:sp>
      <p:sp>
        <p:nvSpPr>
          <p:cNvPr id="5" name="矩形 4"/>
          <p:cNvSpPr/>
          <p:nvPr/>
        </p:nvSpPr>
        <p:spPr>
          <a:xfrm>
            <a:off x="1" y="1"/>
            <a:ext cx="12192000" cy="112474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zh-CN" altLang="en-US"/>
          </a:p>
        </p:txBody>
      </p:sp>
      <p:sp>
        <p:nvSpPr>
          <p:cNvPr id="16" name="矩形 15"/>
          <p:cNvSpPr/>
          <p:nvPr/>
        </p:nvSpPr>
        <p:spPr>
          <a:xfrm>
            <a:off x="1" y="5733256"/>
            <a:ext cx="12192000" cy="112474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zh-CN" altLang="en-US"/>
          </a:p>
        </p:txBody>
      </p:sp>
    </p:spTree>
  </p:cSld>
  <p:clrMapOvr>
    <a:masterClrMapping/>
  </p:clrMapOvr>
  <p:transition advTm="2000">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ppt_x"/>
                                          </p:val>
                                        </p:tav>
                                        <p:tav tm="100000">
                                          <p:val>
                                            <p:strVal val="#ppt_x"/>
                                          </p:val>
                                        </p:tav>
                                      </p:tavLst>
                                    </p:anim>
                                    <p:anim calcmode="lin" valueType="num">
                                      <p:cBhvr additive="base">
                                        <p:cTn id="12" dur="500" fill="hold"/>
                                        <p:tgtEl>
                                          <p:spTgt spid="16"/>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 grpId="0" animBg="1"/>
      <p:bldP spid="1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312EAD1A-832A-44A4-95E7-D7189A45ED68"/>
  <p:tag name="ISPRING_SCORM_RATE_SLIDES" val="1"/>
  <p:tag name="ISPRINGONLINEFOLDERID" val="0"/>
  <p:tag name="ISPRINGONLINEFOLDERPATH" val="Content List"/>
  <p:tag name="ISPRINGCLOUDFOLDERID" val="0"/>
  <p:tag name="ISPRING_PLAYERS_CUSTOMIZATION" val="UEsDBBQAAgAIADy6rEgVDq0oZAQAAAcRAAAdAAAAdW5pdmVyc2FsL2NvbW1vbl9tZXNzYWdlcy5sbmetWG1v2zYQ/l6g/4EQUGADtrQd0KIYEge0xNhEZMmV6DjZCwRGYmwilJjpxW32ab9mP2y/ZEfKTuK+QFISwDZMyvfc8e6eu6MPjz/nCm1EWUldHDlvD944SBSpzmSxOnIW7OTnDw6qal5kXOlCHDmFdtDx6OWLQ8WLVcNXAr6/fIHQYS6qCpbVyKzu10hmR858nLjhbI6Di8QPJ2EyphNn5Or8hhe3yNcr/Uf5wy/vP3x+++79j4evt5J9gOIZ9v19KGSR3r3pARSwKPQTQCN+EpBz5ozM5zC5cMF8GhBntP0yTHoekTNnZD475RZRRAKWxD71SELjJAiZ9YVPGPGc0YVu0JpvBKo12kjxCdVrAZGsZSlQpWRmH6QaNopGdCnzwhmmQRKRmEXUZTQMnFGsy/L2JwvLm3qtS1BXoUxW/FKJzOqEnLHPb0pRgWpeQ04heNVrCb/UOZfFQafqCC9pMElYGPpxQgJvt+OMSJEhr+RGzUCUCMckAoCSV6J8hGxis8yKI6zUMIQpnUx9eDNjwlSu1gre9VA75gRiMBdFlxTkCIkgu+J4GUaecRqoQhzd8Kr6pMtsLz8eBqoLmAZuCCnosgfgzGDsgCHGEipHWYq07gKbkTjGE5KMw3NIZOBdOEQiPAW6nQ6RuCAxUITEXTIBPqMTbBLeUGyX/zt+pdyks7pFPE1BzrhvI3VTwY5xKbDAMq06GKYmJh8XEDaK/e/QuEUF79rVSm4E2FFmouxUBJXFJZ7Joo8L+ltygqlPvATSyguXCbMlz2jM+S0qdI14tuFFKtClSHkDuX4LzzKZ2Wcmzlb/X438G/F6W1VebQtS4JHzV0Pt2ath3zCrqcCmuhb5Td2l2jhsa/5jrDA5/V0T+hz9cfpjlwQ4ouHzRKaSeaPaqvvk+NxZNjRGnUY80VP9o/XclsRtbR1TKFhjqftLEOimpn9AA1T9pWhwAormbYmGGk6LqwE6g3ALEGj0WIwzcNWeCWfgwgHySzKOKYPZaCkuK1l3jh2WjW2Avh3aFOY8JWpxT8ZLcaVhwlGCb9rpA7qQjXRnQB8MN3utglHmg8kBAK7a5AFIJXOwP+uBuZiRnQfaAr93kqVuVGbJq+S1LfLg2yYXX49NV6XO7a7i1S552yZz/BQr2sNFrdL5gPZ/x7/e8XlAv8dHKSY4cqeJiwOXmEHfcFX1FAIKGFf4LE58PDbiwIWc1+kamumVboqsJ1A7q3vkBAPY9syx4GW6/u+ff3tifGFJu4u2u78OAgFimypI7sB+D3Qtqj+7QBge78vZRR+p7d1mJ9fzqsMoZOGz3CF421pyncPWQbdeSPJt0DBj2J3OgAexTXvdlDC6DUGY4egUapmdwp3RjJfXUAiZ1moQinW1ScB6mPb762VTK1mIIbJPayXmwIzOE+x59q4N5FMyvW57ZgY3inR76VZw6e4L5k5xAHX2CzyRyXogoG1NuyoERG/X9zTffN2p7laV/cvi8PWDfzD+B1BLAwQUAAIACAA8uqxICH4LIykDAACGDAAAJwAAAHVuaXZlcnNhbC9mbGFzaF9wdWJsaXNoaW5nX3NldHRpbmdzLnhtbNVX3W7aMBS+5yksT70saTu6diihqgpo1VpAhW3tVWViQ6w6dhbbUHq1p9mD7Ul2HAMFtevSH6RNCBGfn+/8n5jw6DYVaMJyzZWM8G51ByMmY0W5HEf4y6C9fYiRNkRSIpRkEZYKo6NGJczsUHCd9JkxIKoRwEhdz0yEE2OyehBMp9Mq11nuuEpYA/i6Gqs0yHKmmTQsDzJBZvBjZhnTeI5QAgC+qZJztUalglDokc4VtYIhTsFzyV1QRLQF0QkOvNiQxDfjXFlJT5RQOcrHwwi/Ozx2n4WMh2rylEmXE90AoiObOqGUOy+I6PM7hhLGxwm4e1DDaMqpSSK8V3MoIB08RCmwfejEoZwoyIE0c/iUGUKJIf7o7Rl2a/SC4El0JknK4wFwkIs/ws3B9aerXuvi7LTz+XrQ7Z4NTnveiUInWMcJg3VDITikbB6zpZ2QGEPiBPwGnRERmoXBKmkhNlJyzTl3RkMlIPeFFrRROmS0Q1K2Uo3+DZdtkNzFaASBiFmEj3NOBEbcEMHjpbK2Q224KareXpVEgAXtydB5H9+b99mJE5JrturWgqNdzuPGN2UFRTNlkeA3DBmFIH6bwlPC0Gpx0ChXaUGF9jFICw4WJ5xNGT0qcjoH/JOhKzCRWtCEXs0EM97Cd8vv0JCNVA64jEygs4HOtcevPgs4I1rfg5KFj1v9s9Nm6/q002xdbrkACZ0QGT8THArO0sxsBJ/MkFRmoQfpiInVrCgK5bTglYmt+vIyaJ5a4cv81sVYgd5gSTZj5TmF+asHpc0mZFIMohuuAhpGkENJPCYwYlgXXFpWFjAmEikpZojEsNa0G+sJV1YDxQ+wh9Yv99DrIy6L0xhWG1jMKctLQe7s7r2v7X84OPxYrwa/fvzcflJpvvB7gjhzfuOfPLnyl2v/4TYMA7elH1/aJrf/5s7uXbS+lslrp3U5KFXSVr8UXLeMVPdzGakL/5LprbxgSrkAS2nshwzWkuApN4y+ZYu9oE1e9W73PbaZNtlgzK8Zjf8mZH9aXhPX7oVh8OjF1XFSLnkKiXArcXnbbezXduCm+SirUgG09f8OjcpvUEsDBBQAAgAIADy6rEi1/AlkugIAAFUKAAAhAAAAdW5pdmVyc2FsL2ZsYXNoX3NraW5fc2V0dGluZ3MueG1slVZtb+IwDP5+vwJx3+nulZ3UITHGSZN2t+k27XvamjYiTaokZce/vzhN1gQo9LAmEft5bMexzVK1pXzxYTJJc8GEfAatKS8VarxuQoubadZqLfgsF1wD1zMuZE3YdPHxp/2kiUVeYokdyLGcDcmhDzO3nzEUF+PbHGWIkIu6IXz/IEoxy0i+LaVoeXExtWrfgGSUbw3y6sd8tR4MwKjS9xrqKKf1Nco4SiNBKcCUvq9RLrIYyYD5SFf2M5LThzp/+wPajiqqLW35CWWI1pAS4iJfL1GG8dx4j19ljnKeoOGvNtAvn1EGoYzsQcbO776iDDJE0zb/0yONFCUWNOacf8R3DhOkMOOHWV2hXCTghTDQxVdw5bF3vQtA7ms49ymOqxTsCet6sBDw0TMGCy1bSBN/6myqEm+PrTbzAYsNYcoAQlUPejJJP5FWeTexrsf9gTfKi9CX0/SQV8HaGlZdwoG7WN/jV6tbuytCp++6IEMJO6cMUuyVPfK3qesRMlD2yGdGC3jkbH+cwaGpI/lHviXuOc/X31iBE3MsnNWfvBUjPeDoqiBVp/CYWhSwUJjOC60B3y1NrK5LKTnKKeVkR0uiqeC/EJft7WVUmhwYXK+d7qxUU83gVMPZHM2aDstlz3E/OmvckN3PQn+57jzRZovfTInWJK9q87OkphPHM2NiCjNNTjNwTxo4yHu+EQHHxh4i1URuQb4IwcaG4UKDGutedMM1BE+ToAZpcrrKqXNyqvy8rTOQa/NqFJSvcqzsgBUtK2b+9CuFNygOGAPWjqor448T+t6XgcI1ARCZV75ru0NnqVumKYMd+OEPFPbKQ3dLlenSoYZb6gfY6LDlnGZUT7pd0fdKvEMC/Qn8q0krcnxgGdH2mmTK3iyafL+G+1yixezXGTZfuMns2fVS5NjYjytolPjv5D9QSwMEFAACAAgAPLqsSCqWD2f+AgAAlwsAACYAAAB1bml2ZXJzYWwvaHRtbF9wdWJsaXNoaW5nX3NldHRpbmdzLnhtbM2Wb08aMRjA3/Mpmi6+lFPnpiN3GCMYiU6IsE1fmXItXGOvvbU98Hy1T7MPtk+yp1dAiI6dRpaFEOjTPr/nX/u04dF9KtCEacOVjPBufQcjJmNFuRxH+MvgdPsQI2OJpEQoySIsFUZHzVqY5UPBTdJn1sJSgwAjTSOzEU6szRpBMJ1O69xk2s0qkVvgm3qs0iDTzDBpmQ4yQQr4sUXGDJ4RKgDgmyo5U2vWagiFnvRZ0VwwxCl4LrkLiogzmwoc+FVDEt+NtcolPVFCaaTHwwi/Ozx2n/kaT2rxlEmXEtMEoRPbBqGUOyeI6PMHhhLGxwl4e7CP0ZRTm0R4b99RYHXwlFKyfeTEUU4UpEDaGT5lllBiiR96e5bdWzMXeBEtJEl5PIAZ5MKPcGtwe3bTa19ddC7Pbwfd7sWg0/NOlDrBKicMVg2F4JDKdcwWdkJiLYkT8Bt0RkQYFgbLovmykZIrzrkxGioBqS+1MBqBp6KI8LHmRGDELRE8XsxaosfMnnIBMTjd3fpIWvwI9PHGCdGGLRuazxiXxbj5TeWCokLlSPA7hqxCEFGewr+EoeV0o5FWaSkVxFhkBKcMTTibMnpUZmkG/JOhGzCR5qAJmy8TzHoL33P+gIZspDRwGZnAVgU5N55ffxE4I8Y8Qsncx63+RafVvu1cttrXWy5AQidExi+EQwlZmtmN8EmBpLJzPUhHTHLDyqJQTsu5KrHVX18Gw9Nc+DK/dTGW0BssyWasvKQwf/WgstmETMqD6A5XiYYjyKEkngkTMRx3LnNWFRgTiZQUBSIxNCrjjvWEq9yAxB9gjzav99DrIy7L0RhuDrCoKdOVkDu7e+/3P3w8OPzUqAe/fvzcXqs0a+E9QZw538NP1jbxRSN/2g3DwPXO59uw1fm/6sK9q/bXKpm6bF8PKhWp3a+E61ZZ1T2vsurKXxu9pSujkgvQZsb+2ECjETzlltG33DSvKPz6+9dvizcq/AajWLt9/98g/Gjx3Fp5X4XBsw/AGshXH9PN2m9QSwMEFAACAAgAPLqsSGhxUpGaAQAAHwYAAB8AAAB1bml2ZXJzYWwvaHRtbF9za2luX3NldHRpbmdzLmpzjZRNb8IwDIbv/AqUXSfEPmG7ocGkSRwmjdu0QyimVKRJlaQdHeK/rw5fTeqOxRfy8uR17CredrrVYhHrPne37rfbv/t7pwFqVudw7euiRU9RZ0YkC5glKYhEAguQ4nj0JO/OBGXMpDOdlx9oa2p+TOE/Sy5MHc8IC01ohjpcEOA3oW2owz8nsVOra19TrdHz3Fole5GSFqTtSaVT7hh29epWvcQAVgXoC+iSR+CZDtxqI8+ODwOMOhepNOOynKpY9eY8Wsda5XLRln9VZqCrT77eA/2nwcvEsxOJsW8W0jDxZIjRTmYajIFD3scJBgkLPgdR8+279QfqGTcLCugiMYk90qMbjDqd8RgaXRqOMHxMVl6Nbg4wmpyFjd0Td7cYHiF4CbphNb7H8ECV5dk/PmCmVYwdaaDNnp9QofgikfEhdR+D5PCyaNvWvXOh7vpj5j0hFTyhFfX80rbZEYKGAK03lo55TZB3StkJSpREDkVo1LQq6DliwzmC+88u49byaJVW46EajlUbuF6Dniklqtt/XbpnmKuz+wVQSwMEFAACAAgAPLqsSD08L9HBAAAA5QEAABoAAAB1bml2ZXJzYWwvaTE4bl9wcmVzZXRzLnhtbJ2RsQrCMBCG9z5FuN3EbqUkdRPcHHSWmqYaaS8ll1of35SKdJGAQyD/8X0/JCd3r75jT+PJOlSQ8y0wg9o1Fm8Kzqf9pgBGocam7hwaBeiA7apM2rzAozdkArFYgaTgHsJQCjFNE7c0+NhArhtDLCauXS/i6R2K2RTDosLilvYv+zODKssYk9fRduGAVbzHtCCMvFYwOxeN3GLrQPwCGpMATKrBUAJofQJ4DAnAjytAiu+b56RHCvGjYpBitZ4qewNQSwMEFAACAAgAPLqsSJr5lmRrAAAAawAAABwAAAB1bml2ZXJzYWwvbG9jYWxfc2V0dGluZ3MueG1ss7GvyM1RKEstKs7Mz7NVMtQzUFJIzUvOT8nMS7dVCg1x07VQUiguScxLSczJz0u1VcrLV1Kwt+OyyclPTswJTi0pASosVijISaxMLQpJzQUySlL9EnOBKp/tmfJ8ya5n09qfr9ivpG/HBQB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PLqsSLCHI/RsAQAA9wIAACkAAAB1bml2ZXJzYWwvc2tpbl9jdXN0b21pemF0aW9uX3NldHRpbmdzLnhtbI1S20okMRB99yuCPzBJKreGdiC3lnlR0QGfm+ns0qyml07EZcnHm3Z3GEdHNPVUdU6doiqnTb/GaJ9Snh7Hv30ep3gXch7jz7Q+Q6jdTQ/TfDOHFHJaHSr3Yxym5038MS21Wk25j0M/D3ZB0xqj7vUhJbVyqmbMMIok89Qr5Dy3FWvANWAr5iix7eqdxD/dOexCzKdV29UR+rFhE1OY8yYO4c8ajtlvoeMNLud+GCsvrQVbouynFseWQIxwyX2hGgAEstwRh4uUjdQEecw4hmIUBQqIcE4aUYikHGrWNaKqMN8IxCRj1BXqae1GWhtHbZHQEKLrNK8aW7rOSIwRIQSYK1xAZzCqbKgaGtRyQHBgQBRtNFGAOtuZjhXvvLAcKeoFxoUZAxgfjnvY7u25DtVvr7M/5xeCJ7/gJLp4a3XCXO3uaZ4reRsefz/0OaBxuDi/ufV3/mqrt5vrq/P/vnz18J61mLVu/am3XwBQSwMEFAACAAgAPbqsSCTg/xfEDAAAYxkAABcAAAB1bml2ZXJzYWwvdW5pdmVyc2FsLnBuZ+1XaVxT55o/isVOLSBqCrI7ttJFxKgBFJO4AOIom4QisouWyy7IIQYI0UtbBEXa3lvwgiESLAHCTkMwAUJF4NYYUFnCYqSCISSHJGAgIWSbg/bOb2a+zefhw/md8/zf9z3P+n/Oc/L9fU+ZfGT1EQAAJqe9Pc4BgBECADbe/NAYRox/4u+Gbxuunjt1AmgYsBHDwqbY4z7HAaC5aIs2+gNY/rcr3iFXAcC0Z+3a0J9SfQkALFdOexzHXYuQCs7QLwnH+1/rz+YA2GNVJ4ynP3Xbnr8b8bEH7vElhy83eVSctvmi4HNfj022f9n/1/s3HbYN52/e+mLgqGeNq0pJnKAFT4EThvAJ9uqFKwHshPqgoISRaCynNojtXFclLkvpCiEqx2Ppfhj1m8eb7bNhc648NK+1qLWeFafhshd7LaRPYOzMiFnMkfyCMyX7GFs2AkBdoG3qNsQUyUBkw4vdLiPbLSR3q5P3/PmMWZ2rzPiXwNoJb2Fvg0NyzAMHP5oHbAAADw/Y8a3m6+A6uA6ug+vgOrgOroPr4Dq4Dv4/BPdla6TMrwDg+tD/8UfhDS5gcZkf2RiRoxaOzBRhuzLnKvK+xk8RVShacrCgi0UGs9hSAIjqJDzlFzIHbrF0wu8sIsYSws5zR4/E6GQtgzCUZ2Mht0VEwu+QvMqSJ6XMM2qTUwSy5CwAaJ+gUXIyeV2Ee9Wp0UmhTF7rhdmOQgI+QCXeN8lp7KycFtMoySl/MBqS8Ux0jYhC0nu4poj9SKtDkr/5YR5KtCS9gkLn6KQpjvrFIlIYitJDMOhUznJNcARBWEBQ6M5xeYpvQEqhsGtVQv9qtlCB74zko70Gpo+0OalKONrLMxlVs3j2wHTJ3/12bzClvbqN7rtvqderOMxJNP0yCyw6LmDG6r7XvApIjbhVv2ZHvtU9wZUeE0cjRrL+RT3zVeYIAfEpmGMSxZXnqNh/GxKm2XhJNQX5EyL8y9R+YVP1DU278xM5yaBhHD8PjcTVh3ILCcvt1TcyedbYQSiD1f/PkLD+KmF8KPQWag5TiJYHnlRgX9dxlXGfdo9Xu8bbEd78qFxW3k2fxECjh/eA9hRhWVrWKU985cCt5CxfunE0qp0+ZPUA5D6NPzZhsiIhiwkOwSUMrvBHug5j9gwKX/0of5VweKHhep2mNqdhq41q/OZPzWFouz7HYJQ3BRvUvthnPbl/5yjayzfLlmEyI/LhjrgU9SsqqNP8lW8V/hSvjWEpku1/yEDl2HsrXMBI/GSOFXX6733R/872OmbyH6Ibr49galaWh4ktHfL4hXAad4xO6ad9iFqwz121uld0+cm1o8PXieqak7qsISJbhkybgKopUCor6aG5hYIQK13TtPW9pvMaGUppCU5i1zQtsxV1XZG7vjwRc53PKxtx/03h3ku2+ucdfM/hDlmXdUCzTRR/kHuDsJNrNnOALWSaTMAJfgGNgQ+TmM7P0fZmFexkICMw75GNQvV5MYu4H36pF2iJY+o02xAVyG5ollecywox+TSh6/4KCKoEKTsRAqFFQDNbxtowxkOSkA+HpLkhzIHmWmzZpDSXeLPgmeUfoOL7Iw8uCw4gdoB7s/B70XlBeft5u1xJNOqAfZ7bz2p3ROuFHBsMrk9lK+lIDempkuMSM28/4DdDadSNf6wuj4amMBrp/XWTZq3J5BiljC1v00QHc0Jwe2nhos9Y0tPSbQjEx5AeF2uC67e4lCeMKuqp1oXlQqlTw0TkowpjKcjBLRUuWP8YQItZQDcGlhw0G01wwDa22owNtsGJvGq73P5S1BaWELAooTe2iVIyfeYarK/zTHUWqw1Bgq67IGTTuuT8RUGBv8mzvqgksrDCscdtPi5uUpiaER/Jf+152ePx3WAjNbIRY2spGowctvsNWVwmZ5sDYA452aqJr3tFjoTrBfzHblzGQ6eyR3tG0Pb8GgtGEVZ/TXqVJFD/Agfe5Yw+O7Fzw69Lw4F+4eWRnNBZgnPn0gtJvmP5efTqXGWoM+2oZr61xLkyp5z/BRiCavQtUbSJlb11obFlLCdGoYIw4zKaMcxJcJdMkUsjNY055aqYGm69AlK96Rh4Eafs/SGbcwIHbOaj7d2XT6zwXKe0hoMGCf879a9D4a4ANNK8JIDEDaM+MVHhjRBUZYZZiYKEw2VnUSRt8vkc6lu1iEK5hzWe18wp+9e0InlGGqu5QVGh6wCrZjb4yghu8mgbc2NlVTPWxQckMp7GkZUaBHWjW7tM7ZZYWszl0chwqcwRV17nSRPEmHgrI8E5JJLiSr1oN/c1EMZKF7/RmhuheCWtSwPu8nt7D5I+8odGcdFIZzY9mfKUBbbtDEyacksJx91Wk5t9k/Df9d6svXy0UMeOmyJ7oV1YxJb8asC0IQtjWlaF5LhL0/kmx+R79ROBPtwN0pWl+zkyKrUD5rCjqOhGhk+Zcd+MQHPYwas7Pc9TSp10hCssaTYuURFHpd7WuRVHynrSqqur+72Yfi7miO7fwMH+6KFDs/j3XoCNlZraGmMOqt1p9ycS8nIp1iwzwT+smHubK64iOKAxAsupfstcmXBXAFui/H0tYKVw62obUY44boGoFw879UR9i/NRONq3nvT0FCt/30O9mAs3vym6IyX77ZsNSLoiPoJpeoXxLnh9Wtm7LHXKwPRIqGrxsxnknO1x/0CTNkizA1VV6kwbaPxtMVG/4+Jjb/IoCzXy+niMvotFPACNjldVsQQx7AR3vmdvB/mXtoSuOnUTrRQ7aO3Ra/iTRWLc/uHc5SKSdkbSSNJBkuZ+O/ajXDNMO0vaNulbbG7RFK7KtnHxicnBT4hhdrwK0crHUTwK7vYNxX7jzpntecjuCNP7CRMu+8s53UdNiRf03z0gpmsujda3+vjEuPepjkmmUIXEg3p0I7/GoSZu07iW+FP0/FTrnYLMRHjf9oDmBYpBGwuKyPjyb0+i/fkPry1O/36AkVg/FP7JQuv/rKBO/Sr0roImDt0P9/LcmefkZFgd2mc0o95eBOZtkta+z2W81SSS9MJ/CBMQQHk2jOMOIFGmOitTBGJ5bO5dvCsw+e2i8qyJH+aGWxi++JDuQZYoJrYjF1VFeLWiclurn+7MNZpqMln0UheTv7CrLfP2jRwynkCBeVgn56zsEwFDb4fuEEFNzDtPFUkNzdN3iwOQKTP+z/01NKVnDSWB3CxAXJpp4e6iUu22C/RjXrizEqy+tqe0+HUTz4n5siVzsdciWN6pshM9vTqIxqfdtYZGtoSpssdPqbLDaBEO/e7uAi0oKoFdPy+HGjmYZQvyGZNvXE1kEN7bqVW7xQfl3aA4lTg8CD2FRhyyYJK+pI1Ii+Be7AKyizWVprm1in7axyhSYs85p0DNg5wIO9mhfbS+8pmOZtJQt5Wk2b8oP5mUuPvLPcsfzK+a9h6wkgwQFTxXv+FBrtrs6EK3pEsjS9hcH6Zh3TgULCl31syVF5UN37rQ6Z2hcOncsxaob2IXDUH3Tr3vmGx4/GEKLNgrPOo081nS4LxyMgVLKEk3/b72sdDh14GykhpYY5d6ll48kz1n/DysJqtrvjILY3cCLwASVW+5zsz/1vWXhvyYcNenXkyD6pkR5lt+sf62WJjmKkgPZNvwu5K38n5mibgYlmhm15ohye8GAcbyeVATNVp/tU7SiCYrm2jHcWc9epdrrD2u/iJTtxTJ1Nc+FIBGTWXOHO2B1Zxewp8fr1VY2SSxySwAKTYl1cr9926u4MqD3LTibOhPM2f4K58F8Z/DbGTTYyRs/ljMcJKhLlRk2Ql/raRK+Rk4v349GZHDOVIGf5/ZMUgk1K5SM3Rx44T7T9TPTagPz63l1pY2jnYcPJe593MAq0FFtDZ+IGgbZIF3eCF62Uv3Lweg/ovsjlvqNT5eAhi3v0/SL+Rh68oJs//I6H7CkEqZU13xAO9nGQtqUML+nCQ9iCgJf2eW5ozBUJAg2GeIWQrRFs3wW4b0pB3QvC1CxIjAOzVjDerBUIOrNMQpFEov+UBLvcM/+ti5hvW01e2THdcjbTSqrzJ2WtgpHF3yrh1Mlle7FZm1EDNexlKIGW8FBRo5h1N48/V07y1H7nvWAIAoqDP66u3oZqh94XxPbZt4a0qf1BYh9Je72T2Ke9Vb510tDx6OtgdZHxfk2eesvGn6odTxc+B6DFjel80ew4dd60wxYHwRCP4tfiRJ94ZzvRGLcn/f/wAgLOV/zd8/boFH63B3I3iiLpPkb8FqF066b/+XoFsK/C+BbvDB1MMHlEG2AUOnccNLUwY9M3wrvFqzGn22pJJaZU/Spi7rVFPMr+CRHueMc9UeqP/asNk8bFOh9WHvr+GzwGlPX4+GE1F//U9QSwMEFAACAAgAPbqsSHBr3rpLAAAAagAAABsAAAB1bml2ZXJzYWwvdW5pdmVyc2FsLnBuZy54bWyzsa/IzVEoSy0qzszPs1Uy1DNQsrfj5bIpKEoty0wtV6gAigEFIUBJoRLINUJwyzNTSjJslczNTBFiGamZ6Rkltkqm5iZwQX2gkQBQSwECAAAUAAIACAA8uqxIFQ6tKGQEAAAHEQAAHQAAAAAAAAABAAAAAAAAAAAAdW5pdmVyc2FsL2NvbW1vbl9tZXNzYWdlcy5sbmdQSwECAAAUAAIACAA8uqxICH4LIykDAACGDAAAJwAAAAAAAAABAAAAAACfBAAAdW5pdmVyc2FsL2ZsYXNoX3B1Ymxpc2hpbmdfc2V0dGluZ3MueG1sUEsBAgAAFAACAAgAPLqsSLX8CWS6AgAAVQoAACEAAAAAAAAAAQAAAAAADQgAAHVuaXZlcnNhbC9mbGFzaF9za2luX3NldHRpbmdzLnhtbFBLAQIAABQAAgAIADy6rEgqlg9n/gIAAJcLAAAmAAAAAAAAAAEAAAAAAAYLAAB1bml2ZXJzYWwvaHRtbF9wdWJsaXNoaW5nX3NldHRpbmdzLnhtbFBLAQIAABQAAgAIADy6rEhocVKRmgEAAB8GAAAfAAAAAAAAAAEAAAAAAEgOAAB1bml2ZXJzYWwvaHRtbF9za2luX3NldHRpbmdzLmpzUEsBAgAAFAACAAgAPLqsSD08L9HBAAAA5QEAABoAAAAAAAAAAQAAAAAAHxAAAHVuaXZlcnNhbC9pMThuX3ByZXNldHMueG1sUEsBAgAAFAACAAgAPLqsSJr5lmRrAAAAawAAABwAAAAAAAAAAQAAAAAAGBEAAHVuaXZlcnNhbC9sb2NhbF9zZXR0aW5ncy54bWxQSwECAAAUAAIACABElFdHI7RO+/sCAACwCAAAFAAAAAAAAAABAAAAAAC9EQAAdW5pdmVyc2FsL3BsYXllci54bWxQSwECAAAUAAIACAA8uqxIsIcj9GwBAAD3AgAAKQAAAAAAAAABAAAAAADqFAAAdW5pdmVyc2FsL3NraW5fY3VzdG9taXphdGlvbl9zZXR0aW5ncy54bWxQSwECAAAUAAIACAA9uqxIJOD/F8QMAABjGQAAFwAAAAAAAAAAAAAAAACdFgAAdW5pdmVyc2FsL3VuaXZlcnNhbC5wbmdQSwECAAAUAAIACAA9uqxIcGveuksAAABqAAAAGwAAAAAAAAABAAAAAACWIwAAdW5pdmVyc2FsL3VuaXZlcnNhbC5wbmcueG1sUEsFBgAAAAALAAsASQMAABokAAAAAA=="/>
  <p:tag name="ISPRING_SCORM_RATE_QUIZZES" val="0"/>
  <p:tag name="ISPRING_SCORM_PASSING_SCORE" val="100.000000"/>
  <p:tag name="ISPRING_SCORM_ENDPOINT" val="&lt;endpoint&gt;&lt;enable&gt;0&lt;/enable&gt;&lt;lrs&gt;http://&lt;/lrs&gt;&lt;auth&gt;0&lt;/auth&gt;&lt;login&gt;&lt;/login&gt;&lt;password&gt;&lt;/password&gt;&lt;key&gt;&lt;/key&gt;&lt;name&gt;&lt;/name&gt;&lt;email&gt;&lt;/email&gt;&lt;/endpoint&gt;&#10;"/>
  <p:tag name="ISPRINGCLOUDFOLDERPATH" val="Repository"/>
  <p:tag name="ISPRING_PRESENTATION_TITLE" val="www.33ppt.com"/>
</p:tagLst>
</file>

<file path=ppt/theme/theme1.xml><?xml version="1.0" encoding="utf-8"?>
<a:theme xmlns:a="http://schemas.openxmlformats.org/drawingml/2006/main" name="www.33ppt.com ">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652</TotalTime>
  <Words>1041</Words>
  <Application>Microsoft Office PowerPoint</Application>
  <PresentationFormat>宽屏</PresentationFormat>
  <Paragraphs>83</Paragraphs>
  <Slides>9</Slides>
  <Notes>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9</vt:i4>
      </vt:variant>
    </vt:vector>
  </HeadingPairs>
  <TitlesOfParts>
    <vt:vector size="19" baseType="lpstr">
      <vt:lpstr>Arial Unicode MS</vt:lpstr>
      <vt:lpstr>黑体</vt:lpstr>
      <vt:lpstr>宋体</vt:lpstr>
      <vt:lpstr>微软雅黑</vt:lpstr>
      <vt:lpstr>Arial</vt:lpstr>
      <vt:lpstr>Calibri</vt:lpstr>
      <vt:lpstr>Calibri Light</vt:lpstr>
      <vt:lpstr>Times New Roman</vt:lpstr>
      <vt:lpstr>Wingdings</vt:lpstr>
      <vt:lpstr>www.33ppt.com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www.33ppt.com</dc:title>
  <dc:subject>www.33ppt.com</dc:subject>
  <dc:creator/>
  <cp:keywords>www.33ppt.com</cp:keywords>
  <dc:description>www.33ppt.com</dc:description>
  <cp:lastModifiedBy>lu nan</cp:lastModifiedBy>
  <cp:revision>49</cp:revision>
  <cp:lastPrinted>2022-07-13T02:44:03Z</cp:lastPrinted>
  <dcterms:created xsi:type="dcterms:W3CDTF">2014-06-18T03:33:00Z</dcterms:created>
  <dcterms:modified xsi:type="dcterms:W3CDTF">2022-07-13T02:46:09Z</dcterms:modified>
  <cp:category>www.33ppt.com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422A65038698425F8DAAAF5C95297516</vt:lpwstr>
  </property>
  <property fmtid="{D5CDD505-2E9C-101B-9397-08002B2CF9AE}" pid="3" name="KSOProductBuildVer">
    <vt:lpwstr>2052-11.1.0.11372</vt:lpwstr>
  </property>
</Properties>
</file>