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7" r:id="rId4"/>
    <p:sldId id="286" r:id="rId5"/>
    <p:sldId id="268" r:id="rId6"/>
    <p:sldId id="288" r:id="rId7"/>
    <p:sldId id="262" r:id="rId8"/>
    <p:sldId id="281" r:id="rId9"/>
    <p:sldId id="282" r:id="rId10"/>
    <p:sldId id="265" r:id="rId11"/>
    <p:sldId id="283" r:id="rId12"/>
    <p:sldId id="266" r:id="rId13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bq@kivipharm.com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9B9"/>
    <a:srgbClr val="CE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114"/>
      </p:cViewPr>
      <p:guideLst>
        <p:guide orient="horz" pos="2263"/>
        <p:guide pos="3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table 1"/>
          <p:cNvGraphicFramePr>
            <a:graphicFrameLocks noGrp="1"/>
          </p:cNvGraphicFramePr>
          <p:nvPr userDrawn="1"/>
        </p:nvGraphicFramePr>
        <p:xfrm>
          <a:off x="-130810" y="-69850"/>
          <a:ext cx="12555220" cy="7081520"/>
        </p:xfrm>
        <a:graphic>
          <a:graphicData uri="http://schemas.openxmlformats.org/drawingml/2006/table">
            <a:tbl>
              <a:tblPr/>
              <a:tblGrid>
                <a:gridCol w="12555220"/>
              </a:tblGrid>
              <a:tr h="7081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1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F6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6670" y="319405"/>
            <a:ext cx="1782445" cy="648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table 1"/>
          <p:cNvGraphicFramePr>
            <a:graphicFrameLocks noGrp="1"/>
          </p:cNvGraphicFramePr>
          <p:nvPr userDrawn="1"/>
        </p:nvGraphicFramePr>
        <p:xfrm>
          <a:off x="-130810" y="-69850"/>
          <a:ext cx="12555220" cy="7081520"/>
        </p:xfrm>
        <a:graphic>
          <a:graphicData uri="http://schemas.openxmlformats.org/drawingml/2006/table">
            <a:tbl>
              <a:tblPr/>
              <a:tblGrid>
                <a:gridCol w="12555220"/>
              </a:tblGrid>
              <a:tr h="7081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1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F6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6670" y="319405"/>
            <a:ext cx="1782445" cy="64897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-130810" y="1202690"/>
            <a:ext cx="12708255" cy="5123815"/>
          </a:xfrm>
          <a:prstGeom prst="rect">
            <a:avLst/>
          </a:prstGeom>
          <a:solidFill>
            <a:schemeClr val="bg1"/>
          </a:solidFill>
          <a:ln w="381000">
            <a:solidFill>
              <a:schemeClr val="bg1">
                <a:alpha val="51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 rot="5400000">
            <a:off x="482600" y="277495"/>
            <a:ext cx="1771015" cy="1042035"/>
          </a:xfrm>
          <a:custGeom>
            <a:avLst/>
            <a:gdLst>
              <a:gd name="connsiteX0" fmla="*/ 13 w 2789"/>
              <a:gd name="connsiteY0" fmla="*/ 4 h 1641"/>
              <a:gd name="connsiteX1" fmla="*/ 1878 w 2789"/>
              <a:gd name="connsiteY1" fmla="*/ 0 h 1641"/>
              <a:gd name="connsiteX2" fmla="*/ 1878 w 2789"/>
              <a:gd name="connsiteY2" fmla="*/ 2 h 1641"/>
              <a:gd name="connsiteX3" fmla="*/ 1879 w 2789"/>
              <a:gd name="connsiteY3" fmla="*/ 2 h 1641"/>
              <a:gd name="connsiteX4" fmla="*/ 1944 w 2789"/>
              <a:gd name="connsiteY4" fmla="*/ 0 h 1641"/>
              <a:gd name="connsiteX5" fmla="*/ 2789 w 2789"/>
              <a:gd name="connsiteY5" fmla="*/ 817 h 1641"/>
              <a:gd name="connsiteX6" fmla="*/ 1944 w 2789"/>
              <a:gd name="connsiteY6" fmla="*/ 1634 h 1641"/>
              <a:gd name="connsiteX7" fmla="*/ 1879 w 2789"/>
              <a:gd name="connsiteY7" fmla="*/ 1631 h 1641"/>
              <a:gd name="connsiteX8" fmla="*/ 1878 w 2789"/>
              <a:gd name="connsiteY8" fmla="*/ 1631 h 1641"/>
              <a:gd name="connsiteX9" fmla="*/ 1878 w 2789"/>
              <a:gd name="connsiteY9" fmla="*/ 1634 h 1641"/>
              <a:gd name="connsiteX10" fmla="*/ 0 w 2789"/>
              <a:gd name="connsiteY10" fmla="*/ 1641 h 1641"/>
              <a:gd name="connsiteX11" fmla="*/ 13 w 2789"/>
              <a:gd name="connsiteY11" fmla="*/ 4 h 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9" h="1641">
                <a:moveTo>
                  <a:pt x="13" y="4"/>
                </a:moveTo>
                <a:lnTo>
                  <a:pt x="1878" y="0"/>
                </a:lnTo>
                <a:lnTo>
                  <a:pt x="1878" y="2"/>
                </a:lnTo>
                <a:lnTo>
                  <a:pt x="1879" y="2"/>
                </a:lnTo>
                <a:cubicBezTo>
                  <a:pt x="1900" y="0"/>
                  <a:pt x="1922" y="0"/>
                  <a:pt x="1944" y="0"/>
                </a:cubicBezTo>
                <a:cubicBezTo>
                  <a:pt x="2410" y="0"/>
                  <a:pt x="2789" y="365"/>
                  <a:pt x="2789" y="817"/>
                </a:cubicBezTo>
                <a:cubicBezTo>
                  <a:pt x="2789" y="1268"/>
                  <a:pt x="2410" y="1634"/>
                  <a:pt x="1944" y="1634"/>
                </a:cubicBezTo>
                <a:cubicBezTo>
                  <a:pt x="1922" y="1634"/>
                  <a:pt x="1900" y="1633"/>
                  <a:pt x="1879" y="1631"/>
                </a:cubicBezTo>
                <a:lnTo>
                  <a:pt x="1878" y="1631"/>
                </a:lnTo>
                <a:lnTo>
                  <a:pt x="1878" y="1634"/>
                </a:lnTo>
                <a:lnTo>
                  <a:pt x="0" y="1641"/>
                </a:lnTo>
                <a:lnTo>
                  <a:pt x="13" y="4"/>
                </a:lnTo>
                <a:close/>
              </a:path>
            </a:pathLst>
          </a:cu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000" b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54710" y="-123190"/>
            <a:ext cx="10637520" cy="7105015"/>
          </a:xfrm>
          <a:prstGeom prst="rect">
            <a:avLst/>
          </a:prstGeom>
          <a:solidFill>
            <a:schemeClr val="bg1"/>
          </a:solidFill>
          <a:ln w="381000">
            <a:solidFill>
              <a:schemeClr val="bg1">
                <a:alpha val="51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/>
        </p:nvSpPr>
        <p:spPr>
          <a:xfrm rot="5400000">
            <a:off x="482600" y="277495"/>
            <a:ext cx="1771015" cy="1042035"/>
          </a:xfrm>
          <a:custGeom>
            <a:avLst/>
            <a:gdLst>
              <a:gd name="connsiteX0" fmla="*/ 13 w 2789"/>
              <a:gd name="connsiteY0" fmla="*/ 4 h 1641"/>
              <a:gd name="connsiteX1" fmla="*/ 1878 w 2789"/>
              <a:gd name="connsiteY1" fmla="*/ 0 h 1641"/>
              <a:gd name="connsiteX2" fmla="*/ 1878 w 2789"/>
              <a:gd name="connsiteY2" fmla="*/ 2 h 1641"/>
              <a:gd name="connsiteX3" fmla="*/ 1879 w 2789"/>
              <a:gd name="connsiteY3" fmla="*/ 2 h 1641"/>
              <a:gd name="connsiteX4" fmla="*/ 1944 w 2789"/>
              <a:gd name="connsiteY4" fmla="*/ 0 h 1641"/>
              <a:gd name="connsiteX5" fmla="*/ 2789 w 2789"/>
              <a:gd name="connsiteY5" fmla="*/ 817 h 1641"/>
              <a:gd name="connsiteX6" fmla="*/ 1944 w 2789"/>
              <a:gd name="connsiteY6" fmla="*/ 1634 h 1641"/>
              <a:gd name="connsiteX7" fmla="*/ 1879 w 2789"/>
              <a:gd name="connsiteY7" fmla="*/ 1631 h 1641"/>
              <a:gd name="connsiteX8" fmla="*/ 1878 w 2789"/>
              <a:gd name="connsiteY8" fmla="*/ 1631 h 1641"/>
              <a:gd name="connsiteX9" fmla="*/ 1878 w 2789"/>
              <a:gd name="connsiteY9" fmla="*/ 1634 h 1641"/>
              <a:gd name="connsiteX10" fmla="*/ 0 w 2789"/>
              <a:gd name="connsiteY10" fmla="*/ 1641 h 1641"/>
              <a:gd name="connsiteX11" fmla="*/ 13 w 2789"/>
              <a:gd name="connsiteY11" fmla="*/ 4 h 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9" h="1641">
                <a:moveTo>
                  <a:pt x="13" y="4"/>
                </a:moveTo>
                <a:lnTo>
                  <a:pt x="1878" y="0"/>
                </a:lnTo>
                <a:lnTo>
                  <a:pt x="1878" y="2"/>
                </a:lnTo>
                <a:lnTo>
                  <a:pt x="1879" y="2"/>
                </a:lnTo>
                <a:cubicBezTo>
                  <a:pt x="1900" y="0"/>
                  <a:pt x="1922" y="0"/>
                  <a:pt x="1944" y="0"/>
                </a:cubicBezTo>
                <a:cubicBezTo>
                  <a:pt x="2410" y="0"/>
                  <a:pt x="2789" y="365"/>
                  <a:pt x="2789" y="817"/>
                </a:cubicBezTo>
                <a:cubicBezTo>
                  <a:pt x="2789" y="1268"/>
                  <a:pt x="2410" y="1634"/>
                  <a:pt x="1944" y="1634"/>
                </a:cubicBezTo>
                <a:cubicBezTo>
                  <a:pt x="1922" y="1634"/>
                  <a:pt x="1900" y="1633"/>
                  <a:pt x="1879" y="1631"/>
                </a:cubicBezTo>
                <a:lnTo>
                  <a:pt x="1878" y="1631"/>
                </a:lnTo>
                <a:lnTo>
                  <a:pt x="1878" y="1634"/>
                </a:lnTo>
                <a:lnTo>
                  <a:pt x="0" y="1641"/>
                </a:lnTo>
                <a:lnTo>
                  <a:pt x="13" y="4"/>
                </a:lnTo>
                <a:close/>
              </a:path>
            </a:pathLst>
          </a:cu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000" b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7CF664E-568D-4F14-B535-D077FF4125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2463F26-258D-4542-A6BB-69145D68C2F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7" name="table 1"/>
          <p:cNvGraphicFramePr>
            <a:graphicFrameLocks noGrp="1"/>
          </p:cNvGraphicFramePr>
          <p:nvPr userDrawn="1"/>
        </p:nvGraphicFramePr>
        <p:xfrm>
          <a:off x="-130810" y="-69850"/>
          <a:ext cx="12555220" cy="7081520"/>
        </p:xfrm>
        <a:graphic>
          <a:graphicData uri="http://schemas.openxmlformats.org/drawingml/2006/table">
            <a:tbl>
              <a:tblPr/>
              <a:tblGrid>
                <a:gridCol w="12555220"/>
              </a:tblGrid>
              <a:tr h="7081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1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F6"/>
                    </a:solidFill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45" indent="-3429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15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17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2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22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GIF"/><Relationship Id="rId1" Type="http://schemas.openxmlformats.org/officeDocument/2006/relationships/hyperlink" Target="https://db.yaozh.com/linchuangshiyan/45339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GIF"/><Relationship Id="rId1" Type="http://schemas.openxmlformats.org/officeDocument/2006/relationships/hyperlink" Target="https://db.yaozh.com/linchuangshiyan/4533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21111" y="424180"/>
            <a:ext cx="5432425" cy="6172835"/>
          </a:xfrm>
          <a:prstGeom prst="rect">
            <a:avLst/>
          </a:prstGeom>
        </p:spPr>
      </p:pic>
      <p:sp>
        <p:nvSpPr>
          <p:cNvPr id="7" name="textbox 4"/>
          <p:cNvSpPr/>
          <p:nvPr/>
        </p:nvSpPr>
        <p:spPr>
          <a:xfrm>
            <a:off x="3987165" y="4356735"/>
            <a:ext cx="4217670" cy="410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84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降脂通络软胶囊</a:t>
            </a:r>
            <a:endParaRPr lang="en-US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072" y="1106170"/>
            <a:ext cx="4306528" cy="267525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4089400" y="5179060"/>
            <a:ext cx="4013835" cy="37719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4000" b="1">
              <a:sym typeface="+mn-ea"/>
            </a:endParaRPr>
          </a:p>
        </p:txBody>
      </p:sp>
      <p:sp>
        <p:nvSpPr>
          <p:cNvPr id="14" name="textbox 4"/>
          <p:cNvSpPr/>
          <p:nvPr/>
        </p:nvSpPr>
        <p:spPr>
          <a:xfrm>
            <a:off x="4184650" y="5259070"/>
            <a:ext cx="3918585" cy="410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r>
              <a:rPr lang="en-US" altLang="en-US" sz="1600" u="sng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药品生产企业</a:t>
            </a:r>
            <a:r>
              <a:rPr lang="en-US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神威药业集团有限公司</a:t>
            </a:r>
            <a:endParaRPr lang="en-US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024188" y="884904"/>
            <a:ext cx="7874870" cy="5176172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buNone/>
            </a:pPr>
            <a:endParaRPr lang="zh-CN" altLang="en-US" sz="18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20000"/>
              </a:lnSpc>
              <a:buNone/>
            </a:pPr>
            <a:endParaRPr lang="zh-CN" altLang="en-US" sz="18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zh-CN" altLang="en-US" sz="18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创新点</a:t>
            </a:r>
            <a:r>
              <a:rPr lang="zh-CN" altLang="en-US" sz="1800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国家中药保护品种、</a:t>
            </a:r>
            <a:r>
              <a:rPr lang="en-US" altLang="zh-CN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项发明专利、</a:t>
            </a:r>
            <a:r>
              <a:rPr lang="zh-CN" altLang="zh-CN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唯一具有保肝作用的调脂药</a:t>
            </a: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被纳入了 国家重大科技专项“创新药物和中药现代化”课题、国家高技术产业化示范工程 </a:t>
            </a: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  <a:endParaRPr lang="en-US" altLang="zh-CN" sz="1800" u="sng" dirty="0" smtClean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是唯一具有保肝作用的调脂药，作为单方植物药，主要成分为姜黄提取物，成分明确，该药物上市前完成规范的药学、一般药理学、药效学、毒理学、药代动力学等基础研究，并完成Ⅰ、Ⅱ、Ⅲ临床研究，上市后连续开展了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IV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期及多项临床研究。四项多中心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RCT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临床研究结果均证明降脂通络软胶囊治疗高脂血症疗效确切，安全性好。上市后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RCT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研究证明与他汀类药物联合使用效果协同与互补、有效减少脑血管发生的残留风险、降低不良反应的发生。</a:t>
            </a:r>
            <a:endParaRPr lang="zh-CN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endParaRPr lang="zh-CN" altLang="en-US" sz="18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50000"/>
              </a:lnSpc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8855" y="2350135"/>
            <a:ext cx="1662430" cy="967105"/>
            <a:chOff x="901" y="4666"/>
            <a:chExt cx="2960" cy="1523"/>
          </a:xfrm>
        </p:grpSpPr>
        <p:sp>
          <p:nvSpPr>
            <p:cNvPr id="5" name="文本框 4"/>
            <p:cNvSpPr txBox="1"/>
            <p:nvPr/>
          </p:nvSpPr>
          <p:spPr>
            <a:xfrm>
              <a:off x="901" y="4666"/>
              <a:ext cx="26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创新性</a:t>
              </a: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Innovativeness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8" name="图片 2" descr="神威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8855" y="2350135"/>
            <a:ext cx="1662430" cy="1076325"/>
            <a:chOff x="901" y="4666"/>
            <a:chExt cx="2960" cy="1695"/>
          </a:xfrm>
        </p:grpSpPr>
        <p:sp>
          <p:nvSpPr>
            <p:cNvPr id="5" name="文本框 4"/>
            <p:cNvSpPr txBox="1"/>
            <p:nvPr/>
          </p:nvSpPr>
          <p:spPr>
            <a:xfrm>
              <a:off x="901" y="4666"/>
              <a:ext cx="2618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公平性</a:t>
              </a:r>
              <a:b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</a:b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Fairness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06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74745" y="1275715"/>
            <a:ext cx="73423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None/>
            </a:pPr>
            <a:r>
              <a:rPr lang="zh-CN" altLang="en-US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申请</a:t>
            </a:r>
            <a:r>
              <a:rPr lang="zh-CN" altLang="zh-CN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限定支付范围</a:t>
            </a:r>
            <a:r>
              <a:rPr lang="zh-CN" altLang="en-US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修改为说明书功能主治用药：</a:t>
            </a:r>
            <a:endParaRPr lang="zh-CN" altLang="en-US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ClrTx/>
              <a:buSzTx/>
              <a:buNone/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国家医保限制（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2021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版）：</a:t>
            </a:r>
            <a:r>
              <a:rPr lang="zh-CN" altLang="zh-CN" sz="16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限高脂血症属血瘀气滞证者。</a:t>
            </a:r>
            <a:endParaRPr lang="zh-CN" altLang="zh-CN" sz="1600" u="sng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限制申请修改为：</a:t>
            </a:r>
            <a:r>
              <a:rPr lang="zh-CN" altLang="zh-CN" sz="16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活血行气，降脂祛浊。用于高脂血症属血瘀气滞证者，症见胸胁胀痛、心前区刺痛、胸闷、舌尖边有瘀点或瘀斑、脉弦或涩。</a:t>
            </a:r>
            <a:endParaRPr lang="zh-CN" altLang="zh-CN" sz="1600" u="sng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按照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书功能主治用药属于缩小支付范围。原支付范围临床用药很难辨证施治，支付范围大但不具体，限制修改后按照说明书针对病症用药，更加精准，也更能体现药品的临床使用价值，方便医疗机构对症规范用药，将不会增加销量。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615690" y="1864360"/>
            <a:ext cx="7401355" cy="52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神威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4"/>
          <p:cNvGrpSpPr/>
          <p:nvPr/>
        </p:nvGrpSpPr>
        <p:grpSpPr>
          <a:xfrm>
            <a:off x="7857490" y="1788160"/>
            <a:ext cx="3107055" cy="3975100"/>
            <a:chOff x="5555" y="3341"/>
            <a:chExt cx="4893" cy="6260"/>
          </a:xfrm>
        </p:grpSpPr>
        <p:sp>
          <p:nvSpPr>
            <p:cNvPr id="56" name="矩形 55"/>
            <p:cNvSpPr/>
            <p:nvPr/>
          </p:nvSpPr>
          <p:spPr>
            <a:xfrm>
              <a:off x="5592" y="3341"/>
              <a:ext cx="4856" cy="1350"/>
            </a:xfrm>
            <a:prstGeom prst="rect">
              <a:avLst/>
            </a:prstGeom>
            <a:solidFill>
              <a:schemeClr val="bg1"/>
            </a:solidFill>
            <a:ln w="381000">
              <a:solidFill>
                <a:schemeClr val="bg1">
                  <a:alpha val="51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5555" y="5796"/>
              <a:ext cx="4856" cy="1350"/>
            </a:xfrm>
            <a:prstGeom prst="rect">
              <a:avLst/>
            </a:prstGeom>
            <a:solidFill>
              <a:schemeClr val="bg1"/>
            </a:solidFill>
            <a:ln w="381000">
              <a:solidFill>
                <a:schemeClr val="bg1">
                  <a:alpha val="51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5555" y="8251"/>
              <a:ext cx="4856" cy="1350"/>
            </a:xfrm>
            <a:prstGeom prst="rect">
              <a:avLst/>
            </a:prstGeom>
            <a:solidFill>
              <a:schemeClr val="bg1"/>
            </a:solidFill>
            <a:ln w="381000">
              <a:solidFill>
                <a:schemeClr val="bg1">
                  <a:alpha val="51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53"/>
          <p:cNvGrpSpPr/>
          <p:nvPr/>
        </p:nvGrpSpPr>
        <p:grpSpPr>
          <a:xfrm>
            <a:off x="3988435" y="1832405"/>
            <a:ext cx="3107055" cy="3975100"/>
            <a:chOff x="5555" y="3341"/>
            <a:chExt cx="4893" cy="6260"/>
          </a:xfrm>
        </p:grpSpPr>
        <p:sp>
          <p:nvSpPr>
            <p:cNvPr id="5" name="矩形 4"/>
            <p:cNvSpPr/>
            <p:nvPr/>
          </p:nvSpPr>
          <p:spPr>
            <a:xfrm>
              <a:off x="5592" y="3341"/>
              <a:ext cx="4856" cy="1350"/>
            </a:xfrm>
            <a:prstGeom prst="rect">
              <a:avLst/>
            </a:prstGeom>
            <a:solidFill>
              <a:schemeClr val="bg1"/>
            </a:solidFill>
            <a:ln w="381000">
              <a:solidFill>
                <a:schemeClr val="bg1">
                  <a:alpha val="51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55" y="5796"/>
              <a:ext cx="4856" cy="1350"/>
            </a:xfrm>
            <a:prstGeom prst="rect">
              <a:avLst/>
            </a:prstGeom>
            <a:solidFill>
              <a:schemeClr val="bg1"/>
            </a:solidFill>
            <a:ln w="381000">
              <a:solidFill>
                <a:schemeClr val="bg1">
                  <a:alpha val="51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55" y="8251"/>
              <a:ext cx="4856" cy="1350"/>
            </a:xfrm>
            <a:prstGeom prst="rect">
              <a:avLst/>
            </a:prstGeom>
            <a:solidFill>
              <a:schemeClr val="bg1"/>
            </a:solidFill>
            <a:ln w="381000">
              <a:solidFill>
                <a:schemeClr val="bg1">
                  <a:alpha val="51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265533" y="1987089"/>
            <a:ext cx="25935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 </a:t>
            </a:r>
            <a:r>
              <a:rPr lang="zh-CN" altLang="en-US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药品基本信息</a:t>
            </a:r>
            <a:endParaRPr lang="zh-CN" altLang="en-US" sz="24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265533" y="3549824"/>
            <a:ext cx="25935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  </a:t>
            </a:r>
            <a:r>
              <a:rPr lang="zh-CN" altLang="en-US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安全性</a:t>
            </a:r>
            <a:endParaRPr lang="zh-CN" altLang="en-US" sz="24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265533" y="5112559"/>
            <a:ext cx="25935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 </a:t>
            </a:r>
            <a:r>
              <a:rPr lang="zh-CN" altLang="en-US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有效性</a:t>
            </a:r>
            <a:endParaRPr lang="zh-CN" altLang="en-US" sz="24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371205" y="1986280"/>
            <a:ext cx="189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 </a:t>
            </a:r>
            <a:r>
              <a:rPr lang="zh-CN" altLang="en-US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经济性</a:t>
            </a:r>
            <a:endParaRPr lang="zh-CN" altLang="en-US" sz="24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371205" y="3592195"/>
            <a:ext cx="189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05  </a:t>
            </a:r>
            <a:r>
              <a:rPr lang="zh-CN" altLang="en-US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创新性</a:t>
            </a:r>
            <a:endParaRPr lang="zh-CN" altLang="en-US" sz="24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371205" y="5111750"/>
            <a:ext cx="189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06  </a:t>
            </a:r>
            <a:r>
              <a:rPr lang="zh-CN" altLang="en-US" sz="24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公平性</a:t>
            </a:r>
            <a:endParaRPr lang="zh-CN" altLang="en-US" sz="24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-142875" y="721995"/>
            <a:ext cx="2801620" cy="1191260"/>
            <a:chOff x="113" y="1137"/>
            <a:chExt cx="4412" cy="1876"/>
          </a:xfrm>
        </p:grpSpPr>
        <p:sp>
          <p:nvSpPr>
            <p:cNvPr id="16" name="任意多边形 15"/>
            <p:cNvSpPr/>
            <p:nvPr/>
          </p:nvSpPr>
          <p:spPr>
            <a:xfrm>
              <a:off x="113" y="1137"/>
              <a:ext cx="4412" cy="187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412" h="1877">
                  <a:moveTo>
                    <a:pt x="0" y="0"/>
                  </a:moveTo>
                  <a:lnTo>
                    <a:pt x="3365" y="0"/>
                  </a:lnTo>
                  <a:lnTo>
                    <a:pt x="3365" y="3"/>
                  </a:lnTo>
                  <a:lnTo>
                    <a:pt x="3366" y="3"/>
                  </a:lnTo>
                  <a:cubicBezTo>
                    <a:pt x="3391" y="1"/>
                    <a:pt x="3416" y="0"/>
                    <a:pt x="3441" y="0"/>
                  </a:cubicBezTo>
                  <a:cubicBezTo>
                    <a:pt x="3977" y="0"/>
                    <a:pt x="4412" y="420"/>
                    <a:pt x="4412" y="939"/>
                  </a:cubicBezTo>
                  <a:cubicBezTo>
                    <a:pt x="4412" y="1457"/>
                    <a:pt x="3977" y="1877"/>
                    <a:pt x="3441" y="1877"/>
                  </a:cubicBezTo>
                  <a:cubicBezTo>
                    <a:pt x="3416" y="1877"/>
                    <a:pt x="3391" y="1876"/>
                    <a:pt x="3366" y="1874"/>
                  </a:cubicBezTo>
                  <a:lnTo>
                    <a:pt x="3365" y="1874"/>
                  </a:lnTo>
                  <a:lnTo>
                    <a:pt x="3365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4000" b="1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28" y="1349"/>
              <a:ext cx="2556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目</a:t>
              </a:r>
              <a:r>
                <a: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录</a:t>
              </a:r>
              <a:endPara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sym typeface="+mn-ea"/>
                </a:rPr>
                <a:t>CONTENTS</a:t>
              </a:r>
              <a:endParaRPr lang="en-US" altLang="zh-CN" sz="2000" dirty="0">
                <a:solidFill>
                  <a:schemeClr val="bg1"/>
                </a:solidFill>
                <a:sym typeface="+mn-ea"/>
              </a:endParaRPr>
            </a:p>
          </p:txBody>
        </p:sp>
      </p:grpSp>
      <p:pic>
        <p:nvPicPr>
          <p:cNvPr id="62" name="图片 61" descr="未标题-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5188" y="3410588"/>
            <a:ext cx="2679700" cy="205837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</p:pic>
      <p:pic>
        <p:nvPicPr>
          <p:cNvPr id="8" name="图片 2" descr="神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641793" y="1805038"/>
            <a:ext cx="4473575" cy="43148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药品通用名称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降脂通络软胶囊</a:t>
            </a:r>
            <a:endParaRPr lang="en-US" altLang="zh-CN" sz="1600" b="1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规格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每粒含姜黄素类化合物</a:t>
            </a:r>
            <a:r>
              <a:rPr lang="en-US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50mg</a:t>
            </a:r>
            <a:endParaRPr lang="en-US" altLang="zh-CN" sz="1600" b="1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中国大陆首次上市时间：</a:t>
            </a:r>
            <a:r>
              <a:rPr lang="en-US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2004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年获得</a:t>
            </a:r>
            <a:r>
              <a:rPr lang="en-US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CFDA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批准上市（国药准字</a:t>
            </a:r>
            <a:r>
              <a:rPr lang="en-US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Z20040032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），国家中药保护品种（</a:t>
            </a:r>
            <a:r>
              <a:rPr lang="en-US" altLang="zh-CN" sz="14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/>
              </a:rPr>
              <a:t>ChiCTR1800014435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），具有</a:t>
            </a:r>
            <a:r>
              <a:rPr lang="en-US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项发明专利（</a:t>
            </a:r>
            <a:r>
              <a:rPr lang="en-US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ZL201930372720.4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ZL201510956936.6</a:t>
            </a:r>
            <a:r>
              <a:rPr lang="zh-CN" altLang="en-US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ZL200610102338.3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en-US" altLang="zh-CN" sz="1600" b="1" dirty="0" smtClean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目前大陆地区同通用名药品的上市情况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zh-CN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神威药业集团有限公司自主研发的中药二类新药</a:t>
            </a:r>
            <a:r>
              <a:rPr lang="zh-CN" altLang="en-US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b="1" dirty="0" smtClean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是否为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OTC药品：</a:t>
            </a:r>
            <a:r>
              <a:rPr lang="en-US" altLang="zh-CN" sz="1600" b="1" dirty="0" err="1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参照药品建议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 b="1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蒲参胶囊</a:t>
            </a:r>
            <a:endParaRPr lang="en-US" altLang="zh-CN" sz="1600" b="1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572135" y="2188845"/>
            <a:ext cx="3248025" cy="967105"/>
            <a:chOff x="901" y="4666"/>
            <a:chExt cx="5115" cy="1523"/>
          </a:xfrm>
        </p:grpSpPr>
        <p:sp>
          <p:nvSpPr>
            <p:cNvPr id="40" name="文本框 39"/>
            <p:cNvSpPr txBox="1"/>
            <p:nvPr/>
          </p:nvSpPr>
          <p:spPr>
            <a:xfrm>
              <a:off x="901" y="4666"/>
              <a:ext cx="511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药品基本信息</a:t>
              </a: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Basic Information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内容占位符 2"/>
          <p:cNvSpPr>
            <a:spLocks noGrp="1"/>
          </p:cNvSpPr>
          <p:nvPr/>
        </p:nvSpPr>
        <p:spPr>
          <a:xfrm>
            <a:off x="571500" y="3463925"/>
            <a:ext cx="5424170" cy="2791460"/>
          </a:xfr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345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15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175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225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【适应症】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活血行气，降脂祛浊。用于高脂血症属血瘀气滞证者，症见胸胁胀痛、心前区刺痛、胸闷、舌尖边有瘀点或瘀斑、脉弦或涩。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【用法用量】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口服。一次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粒，一日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次，饭后服用；或遵医嘱。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2" descr="神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72349" y="1563329"/>
            <a:ext cx="780718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产品优势、主要临床研究、获得奖项、疾病基本情况等。</a:t>
            </a:r>
            <a:endParaRPr lang="zh-CN" altLang="en-US" sz="1800" u="sng" dirty="0" smtClean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zh-CN" altLang="en-US" b="1" dirty="0" smtClean="0">
                <a:sym typeface="+mn-ea"/>
              </a:rPr>
              <a:t>产品优势：</a:t>
            </a:r>
            <a:endParaRPr lang="en-US" altLang="zh-CN" b="1" dirty="0" smtClean="0">
              <a:sym typeface="+mn-ea"/>
            </a:endParaRPr>
          </a:p>
          <a:p>
            <a:pPr lvl="0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降脂通络软胶囊独家原研：二类新药，中药保护品种；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唯一具有保肝作用的调脂药；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3. 5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项大规模双盲、多中心临床研究表明，降脂通络软胶囊治疗高脂血症疗效确切，安全性好；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单方植物药，成分明确，不良反应少，适宜长期服用；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与他汀类药物联合使用效果协同与互补、有效减少脑血管发生的残留风险、降低不良反应的发生。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zh-CN" b="1" dirty="0" smtClean="0">
                <a:sym typeface="+mn-ea"/>
              </a:rPr>
              <a:t>主要临床研究</a:t>
            </a:r>
            <a:r>
              <a:rPr lang="en-US" altLang="zh-CN" b="1" dirty="0" smtClean="0">
                <a:sym typeface="+mn-ea"/>
              </a:rPr>
              <a:t>:</a:t>
            </a:r>
            <a:endParaRPr lang="zh-CN" altLang="zh-CN" b="1" dirty="0" smtClean="0">
              <a:sym typeface="+mn-ea"/>
            </a:endParaRPr>
          </a:p>
          <a:p>
            <a:r>
              <a:rPr lang="en-US" altLang="zh-CN" sz="1600" dirty="0" smtClean="0"/>
              <a:t>1.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治疗高脂血症（气滞血瘀证）Ⅰ期临床耐受性试验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治疗高脂血症（气滞血瘀证）随机、双盲双模拟、阳性药对照、多中心Ⅱ期临床试验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治疗高脂血症（气滞血瘀证）随机、阳性药对照、多中心Ⅲ期临床试验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治疗高脂血症多中心临床试验，Ⅳ期临床研究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随机、双盲、多中心、平行对照研究评价降脂通络软胶囊联合阿托伐他汀钙片（立普妥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®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）治疗混合型高脂血症的有效性和安全性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降脂通络软胶囊治疗原发性高脂血症（气滞血瘀证）有效性及安全性的随机、双盲双模拟，阳性药平行对照，多中心临床试验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72135" y="2971800"/>
            <a:ext cx="3248025" cy="967105"/>
            <a:chOff x="901" y="4666"/>
            <a:chExt cx="5115" cy="1523"/>
          </a:xfrm>
        </p:grpSpPr>
        <p:sp>
          <p:nvSpPr>
            <p:cNvPr id="18" name="文本框 17"/>
            <p:cNvSpPr txBox="1"/>
            <p:nvPr/>
          </p:nvSpPr>
          <p:spPr>
            <a:xfrm>
              <a:off x="901" y="4666"/>
              <a:ext cx="511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药品基本信息</a:t>
              </a: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Basic Information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" descr="神威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72349" y="1563329"/>
            <a:ext cx="7807182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产品优势、主要临床研究、获得奖项、疾病基本情况等。</a:t>
            </a:r>
            <a:endParaRPr lang="zh-CN" altLang="en-US" sz="1800" u="sng" dirty="0" smtClean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ym typeface="+mn-ea"/>
              </a:rPr>
              <a:t>获得奖项：</a:t>
            </a:r>
            <a:endParaRPr lang="en-US" altLang="zh-CN" b="1" dirty="0" smtClean="0"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2007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年获得“河北省医药行业科学技术一等奖”，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2008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年获得第四届安全用药调查评选百姓放心药，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2014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年获得河北省科学技术进步二等奖，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年获得中华中医药学会科学技术进步三等奖等多项奖项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ym typeface="+mn-ea"/>
              </a:rPr>
              <a:t>疾病基本情况：</a:t>
            </a:r>
            <a:endParaRPr lang="en-US" altLang="zh-CN" b="1" dirty="0" smtClean="0">
              <a:sym typeface="+mn-ea"/>
            </a:endParaRPr>
          </a:p>
          <a:p>
            <a:pPr marL="285750" indent="-28575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降脂通络软胶囊治疗原发性高脂血症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气滞血瘀证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，根据北京疾病预防控制中心，中国医学科学院阜外心血管病医院研究显示，高脂血症患病率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28.62%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，原发性高脂血症是临床所较常见的一种代谢类疾病，多发于老年患者。此疾病若未及时治疗，很可能引发冠心病、动脉粥样硬化等心脑血管疾病，威胁患者的生命健康。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72135" y="2971800"/>
            <a:ext cx="3248025" cy="967105"/>
            <a:chOff x="901" y="4666"/>
            <a:chExt cx="5115" cy="1523"/>
          </a:xfrm>
        </p:grpSpPr>
        <p:sp>
          <p:nvSpPr>
            <p:cNvPr id="18" name="文本框 17"/>
            <p:cNvSpPr txBox="1"/>
            <p:nvPr/>
          </p:nvSpPr>
          <p:spPr>
            <a:xfrm>
              <a:off x="901" y="4666"/>
              <a:ext cx="511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药品基本信息</a:t>
              </a: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Basic Information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" descr="神威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2005" y="2416810"/>
            <a:ext cx="1662430" cy="967105"/>
            <a:chOff x="901" y="4666"/>
            <a:chExt cx="2960" cy="1523"/>
          </a:xfrm>
        </p:grpSpPr>
        <p:sp>
          <p:nvSpPr>
            <p:cNvPr id="40" name="文本框 39"/>
            <p:cNvSpPr txBox="1"/>
            <p:nvPr/>
          </p:nvSpPr>
          <p:spPr>
            <a:xfrm>
              <a:off x="901" y="4666"/>
              <a:ext cx="26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安全性</a:t>
              </a: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Security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97510" y="849405"/>
            <a:ext cx="2284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不良反应情况：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191016" y="1592827"/>
            <a:ext cx="9142095" cy="561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临床研究结果表明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脂通络软胶囊说明书中不良反应描述为“偶有腹胀、腹泻”。由阜外心血管医院牵头开展的降脂通络软胶囊Ⅳ期临床研究（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2098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例病例研究）结果，发生不良反应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例，表现为服药后胃胀、腹泻、恶心，发生率属偶见范畴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；国家不良反应中心监测不良反应属偶见及十分罕见范畴。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参照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药品（蒲参胶囊）安全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性比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较：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成分单一，不含蒽醌类成分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而参照品成分有何首乌等；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.降脂通络软胶囊不良反应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偶有腹胀、腹泻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，临床研究及国家不良反应中心监测不良反应属偶见及十分罕见范畴。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但参照品有少数病人服药后胃脘部不适，恶心，腹胀，腹泻，纳呆，口干等，在临床试验中，有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例患者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BUN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治疗前为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7.01mmol/L,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治疗后增加为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9.28mmol/L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降脂通络软胶囊研究证明对肾脏、肝脏有保护作用，但参照品注明肝肾功能不全者应减少用量。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阳性对照药选择蒲参胶囊，主要疗效指标选用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周低密度脂蛋白（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）实测值变化，结果降脂通络软胶囊组与蒲参胶囊组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实测值变化降脂通络软胶囊组疗效优于蒲参胶囊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；次要疗效指标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TG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实测值变化降脂通络颗粒的疗效优于蒲参胶囊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周的中医单项症状胸胁胀满疗效优于对照组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。其他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实测值变化、中医单项症状、心血管事件发生率（如脑卒中等）等与蒲参胶囊组无统计学差异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＞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zh-CN" alt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endParaRPr lang="zh-CN" alt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285999" y="1312607"/>
            <a:ext cx="7144385" cy="58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2" descr="神威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1058" y="398206"/>
            <a:ext cx="4310934" cy="43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None/>
            </a:pPr>
            <a:r>
              <a:rPr lang="zh-CN" altLang="en-US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与参照药品疗效方面的优势</a:t>
            </a:r>
            <a:r>
              <a:rPr lang="zh-CN" altLang="en-US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和不足：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98855" y="2058035"/>
            <a:ext cx="1662430" cy="967105"/>
            <a:chOff x="901" y="4666"/>
            <a:chExt cx="2960" cy="1523"/>
          </a:xfrm>
        </p:grpSpPr>
        <p:sp>
          <p:nvSpPr>
            <p:cNvPr id="14" name="文本框 13"/>
            <p:cNvSpPr txBox="1"/>
            <p:nvPr/>
          </p:nvSpPr>
          <p:spPr>
            <a:xfrm>
              <a:off x="901" y="4666"/>
              <a:ext cx="26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有效性</a:t>
              </a: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Validity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" name="直接连接符 1"/>
          <p:cNvCxnSpPr/>
          <p:nvPr/>
        </p:nvCxnSpPr>
        <p:spPr>
          <a:xfrm flipV="1">
            <a:off x="4070555" y="958646"/>
            <a:ext cx="3716593" cy="14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0684" y="1710813"/>
            <a:ext cx="81853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降脂通络软胶囊治疗原发性高脂血症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气滞血瘀证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有效性及安全性的随机、双盲双模拟，阳性药平行对照，多中心临床试验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，阳性对照药选择蒲参胶囊，主要疗效指标选用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周低密度脂蛋白（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）实测值变化，结果降脂通络软胶囊组与蒲参胶囊组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实测值变化降脂通络软胶囊组疗效优于蒲参胶囊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；次要疗效指标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TG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实测值变化降脂通络颗粒的疗效优于蒲参胶囊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周的中医单项症状胸胁胀满疗效优于对照组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。其他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实测值变化、中医单项症状、心血管事件发生率（如脑卒中等）等与蒲参胶囊组无统计学差异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＞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降脂通络软胶囊Ⅱ期、Ⅲ期临床试验结果证明，使用降脂通络软胶囊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周，治疗气滞血瘀的各类高脂血症疗效确切，能明显降低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TG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VLDL-C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，提高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，降低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TG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、升高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HDL-C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降脂通络软胶囊组优于脂必妥组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(P&lt;0.05)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，并能明显改善中医症候。本品联合阿托伐他汀钙片治疗混合型高脂血症的临床研究证明，本品除能很好地控制血脂各项指标外，对于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TG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有更明显的下降幅度和趋势，且随着时间的增加两组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TG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降幅差距逐渐增大。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3" name="图片 2" descr="神威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998855" y="2058035"/>
            <a:ext cx="1662430" cy="967105"/>
            <a:chOff x="901" y="4666"/>
            <a:chExt cx="2960" cy="1523"/>
          </a:xfrm>
        </p:grpSpPr>
        <p:sp>
          <p:nvSpPr>
            <p:cNvPr id="14" name="文本框 13"/>
            <p:cNvSpPr txBox="1"/>
            <p:nvPr/>
          </p:nvSpPr>
          <p:spPr>
            <a:xfrm>
              <a:off x="901" y="4666"/>
              <a:ext cx="26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有效性</a:t>
              </a: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Validity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3333136" y="1740310"/>
          <a:ext cx="7654413" cy="418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471"/>
                <a:gridCol w="2551471"/>
                <a:gridCol w="2551471"/>
              </a:tblGrid>
              <a:tr h="5782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charset="-122"/>
                          <a:cs typeface="仿宋" panose="02010609060101010101" charset="-122"/>
                        </a:rPr>
                        <a:t>降脂通络软胶囊</a:t>
                      </a:r>
                      <a:endParaRPr lang="zh-CN" sz="1600" b="1" kern="0" dirty="0">
                        <a:solidFill>
                          <a:schemeClr val="tx1"/>
                        </a:solidFill>
                        <a:latin typeface="Calibri" panose="020F0502020204030204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charset="-122"/>
                          <a:cs typeface="仿宋" panose="02010609060101010101" charset="-122"/>
                        </a:rPr>
                        <a:t>蒲参胶囊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charset="-122"/>
                          <a:cs typeface="仿宋" panose="02010609060101010101" charset="-122"/>
                        </a:rPr>
                        <a:t>降脂通络软胶囊优势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610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12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周（随机、双盲双模拟）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低密度脂蛋白实测值变化为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-0.70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0.99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；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甘油三酯实测值变化分别为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-1.04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1.69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；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12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周的中医证候评分分别为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2.54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1.61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胸胁胀满有效率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72.27%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12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周低密度脂蛋白实测值变化为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-0.43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0.96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；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甘油三酯实测值变化为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-0.52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1.90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；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12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周的中医证候评分为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2.95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1.60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胸胁胀满有效率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59.26%</a:t>
                      </a:r>
                      <a:endParaRPr lang="zh-CN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降脂通络软胶囊降低低密度脂蛋白、甘油三酯优于蒲参胶囊，并对中医症候的改善和胸胁胀满的改善优于蒲参胶囊，效果更好。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2" descr="神威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684463" y="1327356"/>
            <a:ext cx="7654156" cy="4733720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buNone/>
            </a:pPr>
            <a:endParaRPr lang="zh-CN" altLang="en-US" sz="18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zh-CN" altLang="en-US" sz="18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创新点</a:t>
            </a:r>
            <a:r>
              <a:rPr lang="zh-CN" altLang="en-US" sz="1800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国家中药保护品种、</a:t>
            </a:r>
            <a:r>
              <a:rPr lang="en-US" altLang="zh-CN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项发明专利、</a:t>
            </a:r>
            <a:r>
              <a:rPr lang="zh-CN" altLang="zh-CN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唯一具有保肝作用的调脂药</a:t>
            </a: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zh-CN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被纳入了 国家重大科技专项“创新药物和中药现代化”课题、国家高技术产业化示范工程 </a:t>
            </a:r>
            <a:r>
              <a:rPr lang="zh-CN" altLang="en-US" sz="1800" u="sng" dirty="0" smtClean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  <a:endParaRPr lang="en-US" altLang="zh-CN" sz="1800" u="sng" dirty="0" smtClean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降脂通络软胶囊于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2004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CFDA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批准上市（国药准字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Z20040032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），国家中药保护品种（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1"/>
              </a:rPr>
              <a:t>ChiCTR1800014435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），具有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项发明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专利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ZL201930372720.4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ZL201510956936.6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ZL200610102338.3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）。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2007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年获得“河北省医药行业科学技术一等奖”，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2008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年获得第四届安全用药调查评选百姓放心药，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2014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年获得河北省科学技术进步二等奖，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年获得中华中医药学会科学技术进步三等奖等多项奖项。</a:t>
            </a:r>
            <a:endParaRPr lang="zh-CN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endParaRPr lang="zh-CN" altLang="en-US" sz="1800" dirty="0">
              <a:solidFill>
                <a:srgbClr val="3959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>
              <a:lnSpc>
                <a:spcPct val="150000"/>
              </a:lnSpc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8855" y="2350135"/>
            <a:ext cx="1662430" cy="967105"/>
            <a:chOff x="901" y="4666"/>
            <a:chExt cx="2960" cy="1523"/>
          </a:xfrm>
        </p:grpSpPr>
        <p:sp>
          <p:nvSpPr>
            <p:cNvPr id="5" name="文本框 4"/>
            <p:cNvSpPr txBox="1"/>
            <p:nvPr/>
          </p:nvSpPr>
          <p:spPr>
            <a:xfrm>
              <a:off x="901" y="4666"/>
              <a:ext cx="26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3959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创新性</a:t>
              </a:r>
              <a:endParaRPr lang="zh-CN" altLang="en-US" sz="3200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01" y="5274"/>
              <a:ext cx="2960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sym typeface="+mn-ea"/>
                </a:rPr>
                <a:t>Innovativeness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5" y="6070"/>
              <a:ext cx="1406" cy="119"/>
            </a:xfrm>
            <a:prstGeom prst="rect">
              <a:avLst/>
            </a:prstGeom>
            <a:solidFill>
              <a:srgbClr val="395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98855" y="810260"/>
            <a:ext cx="85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endParaRPr lang="en-US" sz="20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8" name="图片 2" descr="神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60610" y="466725"/>
            <a:ext cx="979805" cy="110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DViNWRiMDgyOWI5MzFkMjc3ZWJlMDY3ZjZmZmI1NDQifQ=="/>
  <p:tag name="KSO_WPP_MARK_KEY" val="ef84da4e-330c-4951-b87d-7726d84aab5f"/>
</p:tagLst>
</file>

<file path=ppt/theme/theme1.xml><?xml version="1.0" encoding="utf-8"?>
<a:theme xmlns:a="http://schemas.openxmlformats.org/drawingml/2006/main" name="大都市">
  <a:themeElements>
    <a:clrScheme name="大都市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大都市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大都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TM03457491[[fn=大都市]]</Template>
  <TotalTime>0</TotalTime>
  <Words>3444</Words>
  <Application>WPS 演示</Application>
  <PresentationFormat>自定义</PresentationFormat>
  <Paragraphs>167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华文楷体</vt:lpstr>
      <vt:lpstr>Calibri</vt:lpstr>
      <vt:lpstr>仿宋</vt:lpstr>
      <vt:lpstr>Times New Roman</vt:lpstr>
      <vt:lpstr>Wingdings</vt:lpstr>
      <vt:lpstr>Calibri Light</vt:lpstr>
      <vt:lpstr>Calibri</vt:lpstr>
      <vt:lpstr>Arial Unicode MS</vt:lpstr>
      <vt:lpstr>大都市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吸入用盐酸氨溴索溶液 药品上市许可持有人：河北凯威恒诚制药有限公司 药品生产企业：河北凯威制药有限责任公司</dc:title>
  <dc:creator>wangbq@kivipharm.com</dc:creator>
  <cp:lastModifiedBy>Administrator</cp:lastModifiedBy>
  <cp:revision>400</cp:revision>
  <dcterms:created xsi:type="dcterms:W3CDTF">2022-06-20T05:39:00Z</dcterms:created>
  <dcterms:modified xsi:type="dcterms:W3CDTF">2022-07-29T05:49:59Z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87B72AF90EE449B79AA77F3BCF37314C</vt:lpwstr>
  </property>
  <property fmtid="{D5CDD505-2E9C-101B-9397-08002B2CF9AE}" pid="3" name="KSOProductBuildVer">
    <vt:lpwstr>2052-11.1.0.11875</vt:lpwstr>
  </property>
</Properties>
</file>