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86" r:id="rId4"/>
  </p:sldMasterIdLst>
  <p:notesMasterIdLst>
    <p:notesMasterId r:id="rId8"/>
  </p:notesMasterIdLst>
  <p:handoutMasterIdLst>
    <p:handoutMasterId r:id="rId17"/>
  </p:handoutMasterIdLst>
  <p:sldIdLst>
    <p:sldId id="694" r:id="rId5"/>
    <p:sldId id="695" r:id="rId6"/>
    <p:sldId id="259" r:id="rId7"/>
    <p:sldId id="1692" r:id="rId9"/>
    <p:sldId id="1693" r:id="rId10"/>
    <p:sldId id="1694" r:id="rId11"/>
    <p:sldId id="1703" r:id="rId12"/>
    <p:sldId id="1696" r:id="rId13"/>
    <p:sldId id="1697" r:id="rId14"/>
    <p:sldId id="1700" r:id="rId15"/>
    <p:sldId id="1698" r:id="rId16"/>
  </p:sldIdLst>
  <p:sldSz cx="9144000" cy="5143500" type="screen16x9"/>
  <p:notesSz cx="6760845" cy="9942195"/>
  <p:custDataLst>
    <p:tags r:id="rId22"/>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5pPr>
    <a:lvl6pPr marL="22860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6pPr>
    <a:lvl7pPr marL="27432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7pPr>
    <a:lvl8pPr marL="32004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8pPr>
    <a:lvl9pPr marL="36576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ych, Leah (NYC-ART)" initials="ZL(" lastIdx="3" clrIdx="0"/>
  <p:cmAuthor id="7" name="Nagel,Dr.,Friederike (CDep PM M Me) BIG-DE-I" initials="FN" lastIdx="41" clrIdx="7"/>
  <p:cmAuthor id="1" name="李奇" initials="李奇" lastIdx="2" clrIdx="0"/>
  <p:cmAuthor id="8" name="Sasha Lewis" initials="SL" lastIdx="2" clrIdx="8"/>
  <p:cmAuthor id="2" name="Alladina , Latifa (NYC-ART)" initials="" lastIdx="5" clrIdx="2"/>
  <p:cmAuthor id="9" name="Dreher,Dr.,Christian (Dep Legal G) BIP-DE-I" initials="D(LGB" lastIdx="7" clrIdx="9"/>
  <p:cmAuthor id="3" name="Mandia, Matt (NYC-ART)" initials="MM(" lastIdx="2" clrIdx="3"/>
  <p:cmAuthor id="4" name="Xiao Hua Jiang" initials="XHJ" lastIdx="17" clrIdx="10"/>
  <p:cmAuthor id="11" name="HDYY" initials="H" lastIdx="3" clrIdx="10"/>
  <p:cmAuthor id="5" name="Zhang, Xiaojuan" initials="ZX" lastIdx="13" clrIdx="11"/>
  <p:cmAuthor id="6" name="Tina Stibbe" initials="TS" lastIdx="54"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4E94"/>
    <a:srgbClr val="B8B8B8"/>
    <a:srgbClr val="EAEFF7"/>
    <a:srgbClr val="A5A5A5"/>
    <a:srgbClr val="EDEDED"/>
    <a:srgbClr val="C9C9C9"/>
    <a:srgbClr val="FFFFFF"/>
    <a:srgbClr val="E6E6E6"/>
    <a:srgbClr val="0B62B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3548" autoAdjust="0"/>
  </p:normalViewPr>
  <p:slideViewPr>
    <p:cSldViewPr snapToGrid="0" showGuides="1">
      <p:cViewPr>
        <p:scale>
          <a:sx n="66" d="100"/>
          <a:sy n="66" d="100"/>
        </p:scale>
        <p:origin x="-1224" y="-656"/>
      </p:cViewPr>
      <p:guideLst>
        <p:guide orient="horz" pos="1745"/>
        <p:guide orient="horz" pos="2505"/>
        <p:guide pos="549"/>
      </p:guideLst>
    </p:cSldViewPr>
  </p:slideViewPr>
  <p:outlineViewPr>
    <p:cViewPr>
      <p:scale>
        <a:sx n="33" d="100"/>
        <a:sy n="33" d="100"/>
      </p:scale>
      <p:origin x="0" y="-37536"/>
    </p:cViewPr>
  </p:outlineViewPr>
  <p:notesTextViewPr>
    <p:cViewPr>
      <p:scale>
        <a:sx n="100" d="100"/>
        <a:sy n="100" d="100"/>
      </p:scale>
      <p:origin x="0" y="0"/>
    </p:cViewPr>
  </p:notesTextViewPr>
  <p:sorterViewPr>
    <p:cViewPr>
      <p:scale>
        <a:sx n="232" d="100"/>
        <a:sy n="232" d="100"/>
      </p:scale>
      <p:origin x="0" y="0"/>
    </p:cViewPr>
  </p:sorterViewPr>
  <p:notesViewPr>
    <p:cSldViewPr snapToGrid="0">
      <p:cViewPr varScale="1">
        <p:scale>
          <a:sx n="92" d="100"/>
          <a:sy n="92" d="100"/>
        </p:scale>
        <p:origin x="-5160" y="-104"/>
      </p:cViewPr>
      <p:guideLst>
        <p:guide orient="horz" pos="3372"/>
        <p:guide pos="2054"/>
      </p:guideLst>
    </p:cSldViewPr>
  </p:notes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76.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29837" cy="497126"/>
          </a:xfrm>
          <a:prstGeom prst="rect">
            <a:avLst/>
          </a:prstGeom>
          <a:noFill/>
          <a:ln w="9525">
            <a:noFill/>
            <a:miter lim="800000"/>
          </a:ln>
        </p:spPr>
        <p:txBody>
          <a:bodyPr vert="horz" wrap="square" lIns="95439" tIns="47720" rIns="95439" bIns="47720" numCol="1" anchor="t" anchorCtr="0" compatLnSpc="1"/>
          <a:lstStyle>
            <a:lvl1pPr eaLnBrk="0" hangingPunct="0">
              <a:defRPr sz="1300">
                <a:ea typeface="MS PGothic" panose="020B0600070205080204" charset="-128"/>
                <a:cs typeface="+mn-cs"/>
              </a:defRPr>
            </a:lvl1pPr>
          </a:lstStyle>
          <a:p>
            <a:pPr>
              <a:defRPr/>
            </a:pPr>
            <a:endParaRPr lang="zh-CN" altLang="zh-CN"/>
          </a:p>
        </p:txBody>
      </p:sp>
      <p:sp>
        <p:nvSpPr>
          <p:cNvPr id="6147" name="Rectangle 1027"/>
          <p:cNvSpPr>
            <a:spLocks noGrp="1" noChangeArrowheads="1"/>
          </p:cNvSpPr>
          <p:nvPr>
            <p:ph type="dt" sz="quarter" idx="1"/>
          </p:nvPr>
        </p:nvSpPr>
        <p:spPr bwMode="auto">
          <a:xfrm>
            <a:off x="3831327" y="0"/>
            <a:ext cx="2929837" cy="497126"/>
          </a:xfrm>
          <a:prstGeom prst="rect">
            <a:avLst/>
          </a:prstGeom>
          <a:noFill/>
          <a:ln w="9525">
            <a:noFill/>
            <a:miter lim="800000"/>
          </a:ln>
        </p:spPr>
        <p:txBody>
          <a:bodyPr vert="horz" wrap="square" lIns="95439" tIns="47720" rIns="95439" bIns="47720" numCol="1" anchor="t" anchorCtr="0" compatLnSpc="1"/>
          <a:lstStyle>
            <a:lvl1pPr algn="r" eaLnBrk="0" hangingPunct="0">
              <a:defRPr sz="1300">
                <a:ea typeface="MS PGothic" panose="020B0600070205080204" charset="-128"/>
                <a:cs typeface="+mn-cs"/>
              </a:defRPr>
            </a:lvl1pPr>
          </a:lstStyle>
          <a:p>
            <a:pPr>
              <a:defRPr/>
            </a:pPr>
            <a:fld id="{A68960BB-85D2-174E-9006-270BC3509234}" type="datetime1">
              <a:rPr lang="en-US" altLang="zh-CN" smtClean="0"/>
            </a:fld>
            <a:endParaRPr lang="en-US" altLang="zh-CN"/>
          </a:p>
        </p:txBody>
      </p:sp>
      <p:sp>
        <p:nvSpPr>
          <p:cNvPr id="6148" name="Rectangle 1028"/>
          <p:cNvSpPr>
            <a:spLocks noGrp="1" noChangeArrowheads="1"/>
          </p:cNvSpPr>
          <p:nvPr>
            <p:ph type="ftr" sz="quarter" idx="2"/>
          </p:nvPr>
        </p:nvSpPr>
        <p:spPr bwMode="auto">
          <a:xfrm>
            <a:off x="0" y="9445387"/>
            <a:ext cx="2929837" cy="497126"/>
          </a:xfrm>
          <a:prstGeom prst="rect">
            <a:avLst/>
          </a:prstGeom>
          <a:noFill/>
          <a:ln w="9525">
            <a:noFill/>
            <a:miter lim="800000"/>
          </a:ln>
        </p:spPr>
        <p:txBody>
          <a:bodyPr vert="horz" wrap="square" lIns="95439" tIns="47720" rIns="95439" bIns="47720" numCol="1" anchor="b" anchorCtr="0" compatLnSpc="1"/>
          <a:lstStyle>
            <a:lvl1pPr eaLnBrk="0" hangingPunct="0">
              <a:defRPr sz="1300">
                <a:ea typeface="MS PGothic" panose="020B0600070205080204" charset="-128"/>
                <a:cs typeface="+mn-cs"/>
              </a:defRPr>
            </a:lvl1pPr>
          </a:lstStyle>
          <a:p>
            <a:pPr>
              <a:defRPr/>
            </a:pPr>
            <a:endParaRPr lang="zh-CN" altLang="zh-CN"/>
          </a:p>
        </p:txBody>
      </p:sp>
      <p:sp>
        <p:nvSpPr>
          <p:cNvPr id="6149" name="Rectangle 1029"/>
          <p:cNvSpPr>
            <a:spLocks noGrp="1" noChangeArrowheads="1"/>
          </p:cNvSpPr>
          <p:nvPr>
            <p:ph type="sldNum" sz="quarter" idx="3"/>
          </p:nvPr>
        </p:nvSpPr>
        <p:spPr bwMode="auto">
          <a:xfrm>
            <a:off x="3831327" y="9445387"/>
            <a:ext cx="2929837" cy="497126"/>
          </a:xfrm>
          <a:prstGeom prst="rect">
            <a:avLst/>
          </a:prstGeom>
          <a:noFill/>
          <a:ln w="9525">
            <a:noFill/>
            <a:miter lim="800000"/>
          </a:ln>
        </p:spPr>
        <p:txBody>
          <a:bodyPr vert="horz" wrap="square" lIns="95439" tIns="47720" rIns="95439" bIns="47720" numCol="1" anchor="b" anchorCtr="0" compatLnSpc="1"/>
          <a:lstStyle>
            <a:lvl1pPr algn="r" eaLnBrk="0" hangingPunct="0">
              <a:defRPr sz="1300">
                <a:ea typeface="MS PGothic" panose="020B0600070205080204" charset="-128"/>
                <a:cs typeface="+mn-cs"/>
              </a:defRPr>
            </a:lvl1pPr>
          </a:lstStyle>
          <a:p>
            <a:pPr>
              <a:defRPr/>
            </a:pPr>
            <a:fld id="{CE4CA4F6-556B-7242-8BE3-9F4ABA8DAB66}" type="slidenum">
              <a:rPr lang="en-US" altLang="zh-CN"/>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29837" cy="497126"/>
          </a:xfrm>
          <a:prstGeom prst="rect">
            <a:avLst/>
          </a:prstGeom>
          <a:noFill/>
          <a:ln w="9525">
            <a:noFill/>
            <a:miter lim="800000"/>
          </a:ln>
        </p:spPr>
        <p:txBody>
          <a:bodyPr vert="horz" wrap="square" lIns="95439" tIns="47720" rIns="95439" bIns="47720" numCol="1" anchor="t" anchorCtr="0" compatLnSpc="1"/>
          <a:lstStyle>
            <a:lvl1pPr eaLnBrk="0" hangingPunct="0">
              <a:defRPr sz="1300">
                <a:ea typeface="MS PGothic" panose="020B0600070205080204" charset="-128"/>
                <a:cs typeface="+mn-cs"/>
              </a:defRPr>
            </a:lvl1pPr>
          </a:lstStyle>
          <a:p>
            <a:pPr>
              <a:defRPr/>
            </a:pPr>
            <a:endParaRPr lang="zh-CN" altLang="zh-CN"/>
          </a:p>
        </p:txBody>
      </p:sp>
      <p:sp>
        <p:nvSpPr>
          <p:cNvPr id="5123" name="Rectangle 1027"/>
          <p:cNvSpPr>
            <a:spLocks noGrp="1" noChangeArrowheads="1"/>
          </p:cNvSpPr>
          <p:nvPr>
            <p:ph type="dt" idx="1"/>
          </p:nvPr>
        </p:nvSpPr>
        <p:spPr bwMode="auto">
          <a:xfrm>
            <a:off x="3831327" y="0"/>
            <a:ext cx="2929837" cy="497126"/>
          </a:xfrm>
          <a:prstGeom prst="rect">
            <a:avLst/>
          </a:prstGeom>
          <a:noFill/>
          <a:ln w="9525">
            <a:noFill/>
            <a:miter lim="800000"/>
          </a:ln>
        </p:spPr>
        <p:txBody>
          <a:bodyPr vert="horz" wrap="square" lIns="95439" tIns="47720" rIns="95439" bIns="47720" numCol="1" anchor="t" anchorCtr="0" compatLnSpc="1"/>
          <a:lstStyle>
            <a:lvl1pPr algn="r" eaLnBrk="0" hangingPunct="0">
              <a:defRPr sz="1300">
                <a:ea typeface="MS PGothic" panose="020B0600070205080204" charset="-128"/>
                <a:cs typeface="+mn-cs"/>
              </a:defRPr>
            </a:lvl1pPr>
          </a:lstStyle>
          <a:p>
            <a:pPr>
              <a:defRPr/>
            </a:pPr>
            <a:fld id="{D30985F1-6194-2546-BC2B-17498869C80D}" type="datetime1">
              <a:rPr lang="en-US" altLang="zh-CN" smtClean="0"/>
            </a:fld>
            <a:endParaRPr lang="en-US" altLang="zh-CN"/>
          </a:p>
        </p:txBody>
      </p:sp>
      <p:sp>
        <p:nvSpPr>
          <p:cNvPr id="13316" name="Rectangle 1028"/>
          <p:cNvSpPr>
            <a:spLocks noGrp="1" noRot="1" noChangeAspect="1" noChangeArrowheads="1" noTextEdit="1"/>
          </p:cNvSpPr>
          <p:nvPr>
            <p:ph type="sldImg" idx="2"/>
          </p:nvPr>
        </p:nvSpPr>
        <p:spPr bwMode="auto">
          <a:xfrm>
            <a:off x="66675" y="746125"/>
            <a:ext cx="6627813" cy="3729038"/>
          </a:xfrm>
          <a:prstGeom prst="rect">
            <a:avLst/>
          </a:prstGeom>
          <a:noFill/>
          <a:ln w="9525">
            <a:solidFill>
              <a:srgbClr val="000000"/>
            </a:solidFill>
            <a:miter lim="800000"/>
          </a:ln>
        </p:spPr>
      </p:sp>
      <p:sp>
        <p:nvSpPr>
          <p:cNvPr id="5125" name="Rectangle 1029"/>
          <p:cNvSpPr>
            <a:spLocks noGrp="1" noChangeArrowheads="1"/>
          </p:cNvSpPr>
          <p:nvPr>
            <p:ph type="body" sz="quarter" idx="3"/>
          </p:nvPr>
        </p:nvSpPr>
        <p:spPr bwMode="auto">
          <a:xfrm>
            <a:off x="901489" y="4722694"/>
            <a:ext cx="4958186" cy="4474131"/>
          </a:xfrm>
          <a:prstGeom prst="rect">
            <a:avLst/>
          </a:prstGeom>
          <a:noFill/>
          <a:ln w="9525">
            <a:noFill/>
            <a:miter lim="800000"/>
          </a:ln>
        </p:spPr>
        <p:txBody>
          <a:bodyPr vert="horz" wrap="square" lIns="95439" tIns="47720" rIns="95439" bIns="47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126" name="Rectangle 1030"/>
          <p:cNvSpPr>
            <a:spLocks noGrp="1" noChangeArrowheads="1"/>
          </p:cNvSpPr>
          <p:nvPr>
            <p:ph type="ftr" sz="quarter" idx="4"/>
          </p:nvPr>
        </p:nvSpPr>
        <p:spPr bwMode="auto">
          <a:xfrm>
            <a:off x="0" y="9445387"/>
            <a:ext cx="2929837" cy="497126"/>
          </a:xfrm>
          <a:prstGeom prst="rect">
            <a:avLst/>
          </a:prstGeom>
          <a:noFill/>
          <a:ln w="9525">
            <a:noFill/>
            <a:miter lim="800000"/>
          </a:ln>
        </p:spPr>
        <p:txBody>
          <a:bodyPr vert="horz" wrap="square" lIns="95439" tIns="47720" rIns="95439" bIns="47720" numCol="1" anchor="b" anchorCtr="0" compatLnSpc="1"/>
          <a:lstStyle>
            <a:lvl1pPr eaLnBrk="0" hangingPunct="0">
              <a:defRPr sz="1300">
                <a:ea typeface="MS PGothic" panose="020B0600070205080204" charset="-128"/>
                <a:cs typeface="+mn-cs"/>
              </a:defRPr>
            </a:lvl1pPr>
          </a:lstStyle>
          <a:p>
            <a:pPr>
              <a:defRPr/>
            </a:pPr>
            <a:endParaRPr lang="zh-CN" altLang="zh-CN"/>
          </a:p>
        </p:txBody>
      </p:sp>
      <p:sp>
        <p:nvSpPr>
          <p:cNvPr id="5127" name="Rectangle 1031"/>
          <p:cNvSpPr>
            <a:spLocks noGrp="1" noChangeArrowheads="1"/>
          </p:cNvSpPr>
          <p:nvPr>
            <p:ph type="sldNum" sz="quarter" idx="5"/>
          </p:nvPr>
        </p:nvSpPr>
        <p:spPr bwMode="auto">
          <a:xfrm>
            <a:off x="3831327" y="9445387"/>
            <a:ext cx="2929837" cy="497126"/>
          </a:xfrm>
          <a:prstGeom prst="rect">
            <a:avLst/>
          </a:prstGeom>
          <a:noFill/>
          <a:ln w="9525">
            <a:noFill/>
            <a:miter lim="800000"/>
          </a:ln>
        </p:spPr>
        <p:txBody>
          <a:bodyPr vert="horz" wrap="square" lIns="95439" tIns="47720" rIns="95439" bIns="47720" numCol="1" anchor="b" anchorCtr="0" compatLnSpc="1"/>
          <a:lstStyle>
            <a:lvl1pPr algn="r" eaLnBrk="0" hangingPunct="0">
              <a:defRPr sz="1300">
                <a:ea typeface="MS PGothic" panose="020B0600070205080204" charset="-128"/>
                <a:cs typeface="+mn-cs"/>
              </a:defRPr>
            </a:lvl1pPr>
          </a:lstStyle>
          <a:p>
            <a:pPr>
              <a:defRPr/>
            </a:pPr>
            <a:fld id="{494CCD7F-0C97-9D43-ADD7-444F994B5429}" type="slidenum">
              <a:rPr lang="en-US" altLang="zh-CN"/>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待药物警戒部门</a:t>
            </a:r>
            <a:r>
              <a:rPr lang="en-US" altLang="zh-CN" dirty="0"/>
              <a:t>11-12</a:t>
            </a:r>
            <a:r>
              <a:rPr lang="zh-CN" altLang="en-US" dirty="0"/>
              <a:t>号提供新的信息</a:t>
            </a:r>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9144000" cy="5143500"/>
          </a:xfrm>
          <a:prstGeom prst="rect">
            <a:avLst/>
          </a:prstGeom>
        </p:spPr>
      </p:pic>
      <p:pic>
        <p:nvPicPr>
          <p:cNvPr id="6" name="图片 5"/>
          <p:cNvPicPr>
            <a:picLocks noChangeAspect="1"/>
          </p:cNvPicPr>
          <p:nvPr userDrawn="1"/>
        </p:nvPicPr>
        <p:blipFill>
          <a:blip r:embed="rId3"/>
          <a:stretch>
            <a:fillRect/>
          </a:stretch>
        </p:blipFill>
        <p:spPr>
          <a:xfrm>
            <a:off x="471978" y="262332"/>
            <a:ext cx="656508" cy="46436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495300" y="762000"/>
            <a:ext cx="8140700" cy="39116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187370"/>
            <a:ext cx="8510400" cy="373948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en-GB" noProof="0" dirty="0"/>
          </a:p>
        </p:txBody>
      </p:sp>
      <p:sp>
        <p:nvSpPr>
          <p:cNvPr id="11" name="Title 1"/>
          <p:cNvSpPr>
            <a:spLocks noGrp="1"/>
          </p:cNvSpPr>
          <p:nvPr>
            <p:ph type="title"/>
          </p:nvPr>
        </p:nvSpPr>
        <p:spPr>
          <a:xfrm>
            <a:off x="316800" y="232012"/>
            <a:ext cx="8510400" cy="674822"/>
          </a:xfrm>
        </p:spPr>
        <p:txBody>
          <a:bodyPr anchor="ctr" anchorCtr="0"/>
          <a:lstStyle>
            <a:lvl1pPr>
              <a:defRPr sz="2800" baseline="0">
                <a:latin typeface="Calibri" panose="020F0502020204030204" charset="0"/>
                <a:ea typeface="微软雅黑" panose="020B0503020204020204" pitchFamily="34" charset="-122"/>
              </a:defRPr>
            </a:lvl1pPr>
          </a:lstStyle>
          <a:p>
            <a:r>
              <a:rPr lang="zh-CN" altLang="en-US" noProof="0" dirty="0"/>
              <a:t>单击此处编辑母版标题样式</a:t>
            </a:r>
            <a:endParaRPr lang="en-GB" noProof="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274120"/>
            <a:ext cx="8510400" cy="391412"/>
          </a:xfrm>
        </p:spPr>
        <p:txBody>
          <a:bodyPr vert="horz" lIns="0" tIns="0" rIns="0" bIns="0" rtlCol="0" anchor="ctr" anchorCtr="0">
            <a:noAutofit/>
          </a:bodyPr>
          <a:lstStyle>
            <a:lvl1pPr>
              <a:defRPr lang="en-GB" noProof="0" dirty="0"/>
            </a:lvl1pPr>
          </a:lstStyle>
          <a:p>
            <a:pPr lvl="0"/>
            <a:r>
              <a:rPr lang="zh-CN" altLang="en-US" noProof="0"/>
              <a:t>单击此处编辑母版标题样式</a:t>
            </a:r>
            <a:endParaRPr lang="en-GB" noProof="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L_00">
    <p:spTree>
      <p:nvGrpSpPr>
        <p:cNvPr id="1" name=""/>
        <p:cNvGrpSpPr/>
        <p:nvPr/>
      </p:nvGrpSpPr>
      <p:grpSpPr>
        <a:xfrm>
          <a:off x="0" y="0"/>
          <a:ext cx="0" cy="0"/>
          <a:chOff x="0" y="0"/>
          <a:chExt cx="0" cy="0"/>
        </a:xfrm>
      </p:grpSpPr>
      <p:sp>
        <p:nvSpPr>
          <p:cNvPr id="2" name="标题 1"/>
          <p:cNvSpPr>
            <a:spLocks noGrp="1"/>
          </p:cNvSpPr>
          <p:nvPr>
            <p:ph type="title"/>
          </p:nvPr>
        </p:nvSpPr>
        <p:spPr>
          <a:xfrm>
            <a:off x="317500" y="508513"/>
            <a:ext cx="8509000" cy="323165"/>
          </a:xfrm>
        </p:spPr>
        <p:txBody>
          <a:bodyPr>
            <a:spAutoFit/>
          </a:bodyPr>
          <a:lstStyle>
            <a:lvl1pPr>
              <a:defRPr baseline="0">
                <a:solidFill>
                  <a:srgbClr val="001965"/>
                </a:solidFill>
              </a:defRPr>
            </a:lvl1pPr>
          </a:lstStyle>
          <a:p>
            <a:r>
              <a:rPr lang="zh-CN" altLang="en-US"/>
              <a:t>单击此处编辑母版标题样式</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L-01">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vl1pPr>
          </a:lstStyle>
          <a:p>
            <a:r>
              <a:rPr lang="zh-CN" altLang="en-US" dirty="0"/>
              <a:t>单击此处编辑母版标题样式</a:t>
            </a:r>
            <a:endParaRPr lang="zh-CN" alt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幻灯模板">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4" name="文本占位符 3"/>
          <p:cNvSpPr>
            <a:spLocks noGrp="1"/>
          </p:cNvSpPr>
          <p:nvPr>
            <p:ph type="body" sz="quarter" idx="10"/>
          </p:nvPr>
        </p:nvSpPr>
        <p:spPr>
          <a:xfrm>
            <a:off x="495300" y="4600576"/>
            <a:ext cx="8143875" cy="410766"/>
          </a:xfrm>
        </p:spPr>
        <p:txBody>
          <a:bodyPr anchor="b"/>
          <a:lstStyle>
            <a:lvl1pPr marL="0" indent="0">
              <a:spcBef>
                <a:spcPts val="0"/>
              </a:spcBef>
              <a:spcAft>
                <a:spcPts val="0"/>
              </a:spcAft>
              <a:buNone/>
              <a:defRPr sz="750">
                <a:solidFill>
                  <a:schemeClr val="bg1">
                    <a:lumMod val="50000"/>
                  </a:schemeClr>
                </a:solidFill>
              </a:defRPr>
            </a:lvl1pPr>
            <a:lvl2pPr marL="0" indent="0">
              <a:spcBef>
                <a:spcPts val="0"/>
              </a:spcBef>
              <a:spcAft>
                <a:spcPts val="0"/>
              </a:spcAft>
              <a:buNone/>
              <a:defRPr sz="750">
                <a:solidFill>
                  <a:schemeClr val="bg1">
                    <a:lumMod val="50000"/>
                  </a:schemeClr>
                </a:solidFill>
              </a:defRPr>
            </a:lvl2pPr>
            <a:lvl3pPr marL="0" indent="0">
              <a:spcBef>
                <a:spcPts val="0"/>
              </a:spcBef>
              <a:spcAft>
                <a:spcPts val="0"/>
              </a:spcAft>
              <a:buNone/>
              <a:defRPr sz="750">
                <a:solidFill>
                  <a:schemeClr val="bg1">
                    <a:lumMod val="50000"/>
                  </a:schemeClr>
                </a:solidFill>
              </a:defRPr>
            </a:lvl3pPr>
            <a:lvl4pPr marL="0" indent="0">
              <a:spcBef>
                <a:spcPts val="0"/>
              </a:spcBef>
              <a:spcAft>
                <a:spcPts val="0"/>
              </a:spcAft>
              <a:buNone/>
              <a:defRPr sz="750">
                <a:solidFill>
                  <a:schemeClr val="bg1">
                    <a:lumMod val="50000"/>
                  </a:schemeClr>
                </a:solidFill>
              </a:defRPr>
            </a:lvl4pPr>
            <a:lvl5pPr marL="0" indent="0">
              <a:spcBef>
                <a:spcPts val="0"/>
              </a:spcBef>
              <a:spcAft>
                <a:spcPts val="0"/>
              </a:spcAft>
              <a:buNone/>
              <a:defRPr sz="750">
                <a:solidFill>
                  <a:schemeClr val="bg1">
                    <a:lumMod val="50000"/>
                  </a:schemeClr>
                </a:solidFill>
              </a:defRPr>
            </a:lvl5pPr>
          </a:lstStyle>
          <a:p>
            <a:pPr lvl="0"/>
            <a:endParaRPr lang="zh-CN" alt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1"/>
            <a:ext cx="8510400" cy="391412"/>
          </a:xfrm>
        </p:spPr>
        <p:txBody>
          <a:bodyPr/>
          <a:lstStyle>
            <a:lvl1pPr>
              <a:defRPr sz="2400"/>
            </a:lvl1pPr>
          </a:lstStyle>
          <a:p>
            <a:r>
              <a:rPr lang="en-US" noProof="0"/>
              <a:t>Click to edit Master title style</a:t>
            </a:r>
            <a:endParaRPr lang="en-GB" noProof="0" dirty="0"/>
          </a:p>
        </p:txBody>
      </p:sp>
      <p:sp>
        <p:nvSpPr>
          <p:cNvPr id="12" name="Text Placeholder 7"/>
          <p:cNvSpPr>
            <a:spLocks noGrp="1"/>
          </p:cNvSpPr>
          <p:nvPr>
            <p:ph type="body" sz="quarter" idx="13"/>
          </p:nvPr>
        </p:nvSpPr>
        <p:spPr>
          <a:xfrm>
            <a:off x="316801" y="4516959"/>
            <a:ext cx="7800374" cy="323330"/>
          </a:xfrm>
        </p:spPr>
        <p:txBody>
          <a:bodyPr anchor="b">
            <a:noAutofit/>
          </a:bodyPr>
          <a:lstStyle>
            <a:lvl1pPr marL="0" indent="0">
              <a:spcBef>
                <a:spcPts val="0"/>
              </a:spcBef>
              <a:buNone/>
              <a:defRPr sz="600">
                <a:solidFill>
                  <a:schemeClr val="accent3"/>
                </a:solidFill>
              </a:defRPr>
            </a:lvl1pPr>
            <a:lvl2pPr>
              <a:defRPr sz="825"/>
            </a:lvl2pPr>
            <a:lvl3pPr>
              <a:defRPr sz="825"/>
            </a:lvl3pPr>
            <a:lvl4pPr>
              <a:defRPr sz="825"/>
            </a:lvl4pPr>
            <a:lvl5pPr>
              <a:defRPr sz="825"/>
            </a:lvl5pPr>
          </a:lstStyle>
          <a:p>
            <a:pPr lvl="0"/>
            <a:r>
              <a:rPr lang="en-US" dirty="0"/>
              <a:t>Click to edit Master text styles</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166337"/>
            <a:ext cx="3924776" cy="3456146"/>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3.jpeg"/><Relationship Id="rId26" Type="http://schemas.openxmlformats.org/officeDocument/2006/relationships/image" Target="../media/image4.png"/><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8" Type="http://schemas.openxmlformats.org/officeDocument/2006/relationships/theme" Target="../theme/theme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BF4B005-5E21-44D7-9AF2-AE6047998ADB}"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3F507C-CEF5-4CA6-A654-EA515B5F6BE8}"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0"/>
            <a:ext cx="9144000" cy="5143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4B005-5E21-44D7-9AF2-AE6047998ADB}"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43F507C-CEF5-4CA6-A654-EA515B5F6BE8}" type="slidenum">
              <a:rPr lang="zh-CN" altLang="en-US" smtClean="0"/>
            </a:fld>
            <a:endParaRPr lang="zh-CN" altLang="en-US"/>
          </a:p>
        </p:txBody>
      </p:sp>
      <p:pic>
        <p:nvPicPr>
          <p:cNvPr id="7" name="图片 6"/>
          <p:cNvPicPr>
            <a:picLocks noChangeAspect="1"/>
          </p:cNvPicPr>
          <p:nvPr userDrawn="1"/>
        </p:nvPicPr>
        <p:blipFill>
          <a:blip r:embed="rId26"/>
          <a:stretch>
            <a:fillRect/>
          </a:stretch>
        </p:blipFill>
        <p:spPr>
          <a:xfrm>
            <a:off x="6451601" y="4713381"/>
            <a:ext cx="2374900" cy="245483"/>
          </a:xfrm>
          <a:prstGeom prst="rect">
            <a:avLst/>
          </a:prstGeom>
        </p:spPr>
      </p:pic>
      <p:pic>
        <p:nvPicPr>
          <p:cNvPr id="8" name="图片 7"/>
          <p:cNvPicPr>
            <a:picLocks noChangeAspect="1"/>
          </p:cNvPicPr>
          <p:nvPr userDrawn="1"/>
        </p:nvPicPr>
        <p:blipFill>
          <a:blip r:embed="rId27"/>
          <a:stretch>
            <a:fillRect/>
          </a:stretch>
        </p:blipFill>
        <p:spPr>
          <a:xfrm>
            <a:off x="428435" y="305875"/>
            <a:ext cx="656508" cy="4643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350" u="none" strike="noStrike" kern="1200" cap="none" spc="113"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 pos="1207135" algn="l"/>
          <a:tab pos="1207135" algn="l"/>
          <a:tab pos="1207135" algn="l"/>
        </a:tabLst>
        <a:defRPr sz="1200" u="none" strike="noStrike" kern="1200" cap="none" spc="113"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225"/>
        </a:spcAft>
        <a:buFont typeface="Wingdings" panose="05000000000000000000" charset="0"/>
        <a:buChar char=""/>
        <a:defRPr sz="1050" u="none" strike="noStrike" kern="1200" cap="none" spc="113"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225"/>
        </a:spcAft>
        <a:buFont typeface="Arial" panose="020B0604020202020204" pitchFamily="34" charset="0"/>
        <a:buChar char="•"/>
        <a:defRPr sz="1050" u="none" strike="noStrike" kern="1200" cap="none" spc="113"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8.xml"/><Relationship Id="rId3" Type="http://schemas.openxmlformats.org/officeDocument/2006/relationships/tags" Target="../tags/tag74.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8.xml"/><Relationship Id="rId3" Type="http://schemas.openxmlformats.org/officeDocument/2006/relationships/tags" Target="../tags/tag75.xml"/><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8.xml"/><Relationship Id="rId4" Type="http://schemas.openxmlformats.org/officeDocument/2006/relationships/tags" Target="../tags/tag6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8.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8.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8.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8.xml"/><Relationship Id="rId3" Type="http://schemas.openxmlformats.org/officeDocument/2006/relationships/tags" Target="../tags/tag72.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8.xml"/><Relationship Id="rId3" Type="http://schemas.openxmlformats.org/officeDocument/2006/relationships/tags" Target="../tags/tag73.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a:spLocks noChangeArrowheads="1"/>
          </p:cNvSpPr>
          <p:nvPr/>
        </p:nvSpPr>
        <p:spPr bwMode="auto">
          <a:xfrm>
            <a:off x="887767" y="3257481"/>
            <a:ext cx="5166995" cy="691536"/>
          </a:xfrm>
          <a:prstGeom prst="rect">
            <a:avLst/>
          </a:prstGeom>
          <a:noFill/>
          <a:ln>
            <a:noFill/>
          </a:ln>
        </p:spPr>
        <p:txBody>
          <a:bodyPr wrap="square" lIns="0" tIns="0" rIns="0" bIns="0">
            <a:spAutoFit/>
          </a:bodyPr>
          <a:lstStyle/>
          <a:p>
            <a:pPr algn="ctr" defTabSz="685800" eaLnBrk="0" hangingPunct="0">
              <a:lnSpc>
                <a:spcPct val="140000"/>
              </a:lnSpc>
            </a:pPr>
            <a:r>
              <a:rPr lang="zh-CN" altLang="en-US" sz="3600" b="1" dirty="0">
                <a:gradFill flip="none" rotWithShape="1">
                  <a:gsLst>
                    <a:gs pos="67000">
                      <a:srgbClr val="0776C4"/>
                    </a:gs>
                    <a:gs pos="0">
                      <a:srgbClr val="0D56A7"/>
                    </a:gs>
                    <a:gs pos="100000">
                      <a:srgbClr val="00A0E9"/>
                    </a:gs>
                  </a:gsLst>
                  <a:lin ang="5400000" scaled="1"/>
                  <a:tileRect/>
                </a:gradFill>
                <a:effectLst>
                  <a:innerShdw blurRad="63500" dist="50800" dir="8100000">
                    <a:prstClr val="black">
                      <a:alpha val="50000"/>
                    </a:prstClr>
                  </a:innerShdw>
                  <a:reflection blurRad="6350" stA="55000" endA="300" endPos="45500" dir="5400000" sy="-10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mn-ea"/>
              </a:rPr>
              <a:t>百令胶囊</a:t>
            </a:r>
            <a:endParaRPr lang="zh-CN" altLang="en-US" sz="3600" b="1" dirty="0">
              <a:gradFill flip="none" rotWithShape="1">
                <a:gsLst>
                  <a:gs pos="67000">
                    <a:srgbClr val="0776C4"/>
                  </a:gs>
                  <a:gs pos="0">
                    <a:srgbClr val="0D56A7"/>
                  </a:gs>
                  <a:gs pos="100000">
                    <a:srgbClr val="00A0E9"/>
                  </a:gs>
                </a:gsLst>
                <a:lin ang="5400000" scaled="1"/>
                <a:tileRect/>
              </a:gradFill>
              <a:effectLst>
                <a:innerShdw blurRad="63500" dist="50800" dir="8100000">
                  <a:prstClr val="black">
                    <a:alpha val="50000"/>
                  </a:prstClr>
                </a:innerShdw>
                <a:reflection blurRad="6350" stA="55000" endA="300" endPos="45500" dir="5400000" sy="-100000" algn="bl" rotWithShape="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1911535" y="4097786"/>
            <a:ext cx="3119459" cy="418191"/>
          </a:xfrm>
          <a:prstGeom prst="rect">
            <a:avLst/>
          </a:prstGeom>
        </p:spPr>
        <p:txBody>
          <a:bodyPr wrap="square">
            <a:spAutoFit/>
          </a:bodyPr>
          <a:lstStyle/>
          <a:p>
            <a:pPr algn="ctr">
              <a:lnSpc>
                <a:spcPct val="150000"/>
              </a:lnSpc>
            </a:pPr>
            <a:r>
              <a:rPr lang="zh-CN" altLang="en-US" sz="1600" dirty="0">
                <a:solidFill>
                  <a:srgbClr val="0B62B1"/>
                </a:solidFill>
                <a:latin typeface="微软雅黑" panose="020B0503020204020204" pitchFamily="34" charset="-122"/>
                <a:ea typeface="微软雅黑" panose="020B0503020204020204" pitchFamily="34" charset="-122"/>
                <a:cs typeface="微软雅黑" panose="020B0503020204020204" pitchFamily="34" charset="-122"/>
              </a:rPr>
              <a:t>杭州中美华东制药有限公司</a:t>
            </a:r>
            <a:endParaRPr lang="en-US" altLang="zh-CN" sz="1600" dirty="0">
              <a:solidFill>
                <a:srgbClr val="0B62B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C:/Users/zy/AppData/Local/Temp/picturecompress_20220701134002/output_1.pngoutput_1"/>
          <p:cNvPicPr>
            <a:picLocks noChangeAspect="1"/>
          </p:cNvPicPr>
          <p:nvPr/>
        </p:nvPicPr>
        <p:blipFill>
          <a:blip r:embed="rId1"/>
          <a:srcRect l="16667" t="16667" r="16667" b="16667"/>
          <a:stretch>
            <a:fillRect/>
          </a:stretch>
        </p:blipFill>
        <p:spPr>
          <a:xfrm>
            <a:off x="1833534" y="998913"/>
            <a:ext cx="3275459" cy="21841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05</a:t>
            </a:r>
            <a:r>
              <a:rPr lang="zh-CN" altLang="en-US" sz="2400" b="1" dirty="0">
                <a:latin typeface="微软雅黑" panose="020B0503020204020204" pitchFamily="34" charset="-122"/>
                <a:ea typeface="微软雅黑" panose="020B0503020204020204" pitchFamily="34" charset="-122"/>
                <a:cs typeface="MS PGothic" panose="020B0600070205080204" charset="-128"/>
              </a:rPr>
              <a:t> 公平性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9865" y="912272"/>
            <a:ext cx="8764270" cy="4199890"/>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zh-CN" altLang="en-US" sz="1600" dirty="0">
                <a:latin typeface="+mn-ea"/>
                <a:ea typeface="+mn-ea"/>
              </a:rPr>
              <a:t>所治疗疾病对公共安全的影响：</a:t>
            </a:r>
            <a:r>
              <a:rPr lang="zh-CN" altLang="en-US" sz="1400" dirty="0">
                <a:solidFill>
                  <a:srgbClr val="194E94"/>
                </a:solidFill>
                <a:latin typeface="+mn-ea"/>
                <a:ea typeface="+mn-ea"/>
              </a:rPr>
              <a:t>慢性肾功能不全是指慢性肾脏病（CKD）进展致全身各系统功能紊乱为主要表现的临床综合征，流行病学结果显示成人CKD患病率10.8%，其患病率高、病死率高、预后差、医疗费用大；慢性支气管炎是呼吸系统常见慢性炎症性疾病，患病率约为4%，老年人可达15%-30%，病情迁延不愈，易于反复发作。两者均严重影响患者的生命质量，增加医疗卫生系统的负担。百令胶囊对慢性肾功能不全、慢性支气管炎具有良好疗效，调节免疫，有利于降低人群疾病负担。 </a:t>
            </a:r>
            <a:endParaRPr lang="zh-CN" altLang="en-US" sz="1400" dirty="0">
              <a:solidFill>
                <a:srgbClr val="194E94"/>
              </a:solidFill>
              <a:latin typeface="+mn-ea"/>
              <a:ea typeface="+mn-ea"/>
            </a:endParaRPr>
          </a:p>
          <a:p>
            <a:pPr marL="0" indent="0" algn="l">
              <a:lnSpc>
                <a:spcPct val="150000"/>
              </a:lnSpc>
              <a:buFont typeface="Arial" panose="020B0604020202020204" pitchFamily="34" charset="0"/>
              <a:buNone/>
            </a:pPr>
            <a:endParaRPr lang="zh-CN" altLang="en-US" sz="1800" dirty="0">
              <a:latin typeface="+mn-ea"/>
              <a:ea typeface="+mn-ea"/>
            </a:endParaRPr>
          </a:p>
          <a:p>
            <a:pPr marL="285750" indent="-285750" algn="l">
              <a:lnSpc>
                <a:spcPct val="150000"/>
              </a:lnSpc>
              <a:buFont typeface="Arial" panose="020B0604020202020204" pitchFamily="34" charset="0"/>
              <a:buChar char="•"/>
            </a:pPr>
            <a:r>
              <a:rPr lang="zh-CN" altLang="en-US" sz="1600" dirty="0">
                <a:latin typeface="+mn-ea"/>
                <a:ea typeface="+mn-ea"/>
                <a:sym typeface="+mn-ea"/>
              </a:rPr>
              <a:t>符合保基本原则：</a:t>
            </a:r>
            <a:r>
              <a:rPr lang="zh-CN" altLang="en-US" sz="1400" dirty="0">
                <a:solidFill>
                  <a:srgbClr val="194E94"/>
                </a:solidFill>
                <a:latin typeface="+mn-ea"/>
                <a:ea typeface="+mn-ea"/>
                <a:sym typeface="+mn-ea"/>
              </a:rPr>
              <a:t>百令胶囊治疗慢性肾衰竭的药物经济学研究分析结果显示，与单纯西医常规治疗相比，百令胶囊联合西医常规治疗组治疗慢性肾衰竭更经济，故药品费用水平与参保人承受能力相适应。另一项研究表明百令胶囊、金水宝胶囊和金水宝片2个月治疗成本分别为562元、632元和3767元，其中百令胶囊治疗成本最小，是最具有经济性的方案，而现金水宝胶囊（片）适应症放开，而百令胶囊不放开会给基本医疗保险基金和参保人承受能力带来负担。</a:t>
            </a:r>
            <a:endParaRPr lang="zh-CN" altLang="en-US" sz="1400" dirty="0">
              <a:solidFill>
                <a:srgbClr val="194E94"/>
              </a:solidFill>
              <a:latin typeface="+mn-ea"/>
              <a:ea typeface="+mn-ea"/>
              <a:sym typeface="+mn-ea"/>
            </a:endParaRPr>
          </a:p>
          <a:p>
            <a:pPr algn="l">
              <a:lnSpc>
                <a:spcPct val="150000"/>
              </a:lnSpc>
            </a:pPr>
            <a:endParaRPr lang="zh-CN" altLang="en-US" sz="1600" dirty="0">
              <a:latin typeface="+mn-ea"/>
              <a:ea typeface="+mn-ea"/>
            </a:endParaRPr>
          </a:p>
        </p:txBody>
      </p:sp>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05</a:t>
            </a:r>
            <a:r>
              <a:rPr lang="zh-CN" altLang="en-US" sz="2400" b="1" dirty="0">
                <a:latin typeface="微软雅黑" panose="020B0503020204020204" pitchFamily="34" charset="-122"/>
                <a:ea typeface="微软雅黑" panose="020B0503020204020204" pitchFamily="34" charset="-122"/>
                <a:cs typeface="MS PGothic" panose="020B0600070205080204" charset="-128"/>
              </a:rPr>
              <a:t> 公平性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1130" y="1126267"/>
            <a:ext cx="8764270" cy="3830955"/>
          </a:xfrm>
          <a:prstGeom prst="rect">
            <a:avLst/>
          </a:prstGeom>
          <a:noFill/>
        </p:spPr>
        <p:txBody>
          <a:bodyPr wrap="square" rtlCol="0">
            <a:spAutoFit/>
          </a:bodyPr>
          <a:lstStyle/>
          <a:p>
            <a:pPr marL="285750" indent="-285750" algn="l">
              <a:lnSpc>
                <a:spcPct val="200000"/>
              </a:lnSpc>
              <a:buFont typeface="Arial" panose="020B0604020202020204" pitchFamily="34" charset="0"/>
              <a:buChar char="•"/>
            </a:pPr>
            <a:r>
              <a:rPr lang="zh-CN" altLang="en-US" sz="1800" dirty="0">
                <a:latin typeface="+mn-ea"/>
                <a:ea typeface="+mn-ea"/>
              </a:rPr>
              <a:t>弥补药品目录短板：</a:t>
            </a:r>
            <a:r>
              <a:rPr lang="zh-CN" altLang="en-US" sz="1800" dirty="0">
                <a:solidFill>
                  <a:srgbClr val="194E94"/>
                </a:solidFill>
                <a:latin typeface="+mn-ea"/>
                <a:ea typeface="+mn-ea"/>
              </a:rPr>
              <a:t>百令胶囊作为具有保护肾小球和肾小管，拮抗肾脏和肺间质纤维化药物，弥补目录内治疗上的不足，为广大慢性肾功能不全与慢性支气管炎患者。带来临床获益。</a:t>
            </a:r>
            <a:endParaRPr lang="zh-CN" altLang="en-US" sz="1800" dirty="0">
              <a:latin typeface="+mn-ea"/>
              <a:ea typeface="+mn-ea"/>
            </a:endParaRPr>
          </a:p>
          <a:p>
            <a:pPr marL="285750" indent="-285750" algn="l">
              <a:lnSpc>
                <a:spcPct val="200000"/>
              </a:lnSpc>
              <a:buFont typeface="Arial" panose="020B0604020202020204" pitchFamily="34" charset="0"/>
              <a:buChar char="•"/>
            </a:pPr>
            <a:r>
              <a:rPr lang="zh-CN" altLang="en-US" sz="1800" dirty="0">
                <a:latin typeface="+mn-ea"/>
                <a:ea typeface="+mn-ea"/>
              </a:rPr>
              <a:t>临床管理难度：</a:t>
            </a:r>
            <a:r>
              <a:rPr lang="zh-CN" altLang="en-US" sz="1800" dirty="0">
                <a:solidFill>
                  <a:srgbClr val="194E94"/>
                </a:solidFill>
                <a:latin typeface="+mn-ea"/>
                <a:ea typeface="+mn-ea"/>
              </a:rPr>
              <a:t>百令胶囊不需要特殊时间给药，无特殊技术和管理要求，安全性较好，不良反应救治难度低，疾病明确，对于临床医生、护士、药师临床管理难度较低。</a:t>
            </a:r>
            <a:endParaRPr lang="zh-CN" altLang="en-US" sz="1800" dirty="0">
              <a:latin typeface="+mn-ea"/>
              <a:ea typeface="+mn-ea"/>
            </a:endParaRPr>
          </a:p>
          <a:p>
            <a:pPr algn="l">
              <a:lnSpc>
                <a:spcPct val="150000"/>
              </a:lnSpc>
            </a:pPr>
            <a:endParaRPr lang="zh-CN" altLang="en-US" sz="1800" dirty="0">
              <a:latin typeface="+mn-ea"/>
              <a:ea typeface="+mn-ea"/>
            </a:endParaRPr>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03-07.png"/>
          <p:cNvPicPr>
            <a:picLocks noChangeAspect="1"/>
          </p:cNvPicPr>
          <p:nvPr/>
        </p:nvPicPr>
        <p:blipFill>
          <a:blip r:embed="rId1"/>
          <a:stretch>
            <a:fillRect/>
          </a:stretch>
        </p:blipFill>
        <p:spPr>
          <a:xfrm>
            <a:off x="148856" y="0"/>
            <a:ext cx="8995144" cy="5143500"/>
          </a:xfrm>
          <a:prstGeom prst="rect">
            <a:avLst/>
          </a:prstGeom>
        </p:spPr>
      </p:pic>
      <p:sp>
        <p:nvSpPr>
          <p:cNvPr id="3" name="文本框 2"/>
          <p:cNvSpPr txBox="1"/>
          <p:nvPr/>
        </p:nvSpPr>
        <p:spPr>
          <a:xfrm>
            <a:off x="2863026" y="293678"/>
            <a:ext cx="1193153" cy="553998"/>
          </a:xfrm>
          <a:prstGeom prst="rect">
            <a:avLst/>
          </a:prstGeom>
          <a:noFill/>
        </p:spPr>
        <p:txBody>
          <a:bodyPr wrap="square" rtlCol="0">
            <a:spAutoFit/>
          </a:bodyPr>
          <a:lstStyle/>
          <a:p>
            <a:pPr defTabSz="685800"/>
            <a:r>
              <a:rPr lang="zh-CN" altLang="en-US" sz="3000" b="1" dirty="0">
                <a:ln w="0"/>
                <a:latin typeface="微软雅黑" panose="020B0503020204020204" pitchFamily="34" charset="-122"/>
                <a:ea typeface="微软雅黑" panose="020B0503020204020204" pitchFamily="34" charset="-122"/>
              </a:rPr>
              <a:t>目  录</a:t>
            </a:r>
            <a:endParaRPr lang="zh-CN" altLang="en-US" sz="3000" b="1" dirty="0">
              <a:ln w="0"/>
              <a:latin typeface="微软雅黑" panose="020B0503020204020204" pitchFamily="34" charset="-122"/>
              <a:ea typeface="微软雅黑" panose="020B0503020204020204" pitchFamily="34" charset="-122"/>
            </a:endParaRPr>
          </a:p>
        </p:txBody>
      </p:sp>
      <p:grpSp>
        <p:nvGrpSpPr>
          <p:cNvPr id="4" name="组合 3"/>
          <p:cNvGrpSpPr/>
          <p:nvPr/>
        </p:nvGrpSpPr>
        <p:grpSpPr>
          <a:xfrm>
            <a:off x="872322" y="1222801"/>
            <a:ext cx="2399742" cy="1053105"/>
            <a:chOff x="973926" y="1222802"/>
            <a:chExt cx="2040756" cy="927735"/>
          </a:xfrm>
        </p:grpSpPr>
        <p:sp>
          <p:nvSpPr>
            <p:cNvPr id="5" name="矩形 4"/>
            <p:cNvSpPr/>
            <p:nvPr/>
          </p:nvSpPr>
          <p:spPr>
            <a:xfrm>
              <a:off x="973926" y="1222802"/>
              <a:ext cx="2040756" cy="927735"/>
            </a:xfrm>
            <a:prstGeom prst="rect">
              <a:avLst/>
            </a:prstGeom>
            <a:solidFill>
              <a:srgbClr val="B8B8B8"/>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080201" y="1352858"/>
              <a:ext cx="1807607" cy="667622"/>
            </a:xfrm>
            <a:prstGeom prst="rect">
              <a:avLst/>
            </a:prstGeom>
            <a:solidFill>
              <a:srgbClr val="FEFEFE"/>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01 </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药品基本信息</a:t>
              </a:r>
              <a:endPar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7" name="组合 6"/>
          <p:cNvGrpSpPr/>
          <p:nvPr/>
        </p:nvGrpSpPr>
        <p:grpSpPr>
          <a:xfrm>
            <a:off x="3647141" y="1222801"/>
            <a:ext cx="2399742" cy="1053105"/>
            <a:chOff x="3748745" y="1222801"/>
            <a:chExt cx="2040756" cy="927735"/>
          </a:xfrm>
        </p:grpSpPr>
        <p:sp>
          <p:nvSpPr>
            <p:cNvPr id="8" name="矩形 7"/>
            <p:cNvSpPr/>
            <p:nvPr/>
          </p:nvSpPr>
          <p:spPr>
            <a:xfrm>
              <a:off x="3748745" y="1222801"/>
              <a:ext cx="2040756" cy="927735"/>
            </a:xfrm>
            <a:prstGeom prst="rect">
              <a:avLst/>
            </a:prstGeom>
            <a:solidFill>
              <a:srgbClr val="B8B8B8"/>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3855020" y="1352857"/>
              <a:ext cx="1807607" cy="667622"/>
            </a:xfrm>
            <a:prstGeom prst="rect">
              <a:avLst/>
            </a:prstGeom>
            <a:solidFill>
              <a:srgbClr val="FEFEFE"/>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02 </a:t>
              </a:r>
              <a:r>
                <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安全性</a:t>
              </a: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10" name="组合 9"/>
          <p:cNvGrpSpPr/>
          <p:nvPr/>
        </p:nvGrpSpPr>
        <p:grpSpPr>
          <a:xfrm>
            <a:off x="872322" y="2426545"/>
            <a:ext cx="2399742" cy="1053105"/>
            <a:chOff x="974394" y="2388483"/>
            <a:chExt cx="2040756" cy="927735"/>
          </a:xfrm>
        </p:grpSpPr>
        <p:sp>
          <p:nvSpPr>
            <p:cNvPr id="11" name="矩形 10"/>
            <p:cNvSpPr/>
            <p:nvPr/>
          </p:nvSpPr>
          <p:spPr>
            <a:xfrm>
              <a:off x="974394" y="2388483"/>
              <a:ext cx="2040756" cy="927735"/>
            </a:xfrm>
            <a:prstGeom prst="rect">
              <a:avLst/>
            </a:prstGeom>
            <a:solidFill>
              <a:srgbClr val="B8B8B8"/>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080669" y="2518539"/>
              <a:ext cx="1807607" cy="667622"/>
            </a:xfrm>
            <a:prstGeom prst="rect">
              <a:avLst/>
            </a:prstGeom>
            <a:solidFill>
              <a:srgbClr val="FEFEFE"/>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03 </a:t>
              </a:r>
              <a:r>
                <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有效性</a:t>
              </a: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13" name="组合 12"/>
          <p:cNvGrpSpPr/>
          <p:nvPr/>
        </p:nvGrpSpPr>
        <p:grpSpPr>
          <a:xfrm>
            <a:off x="3647141" y="2426545"/>
            <a:ext cx="2399742" cy="1053105"/>
            <a:chOff x="974394" y="3630289"/>
            <a:chExt cx="2040756" cy="927735"/>
          </a:xfrm>
        </p:grpSpPr>
        <p:sp>
          <p:nvSpPr>
            <p:cNvPr id="14" name="矩形 13"/>
            <p:cNvSpPr/>
            <p:nvPr/>
          </p:nvSpPr>
          <p:spPr>
            <a:xfrm>
              <a:off x="974394" y="3630289"/>
              <a:ext cx="2040756" cy="927735"/>
            </a:xfrm>
            <a:prstGeom prst="rect">
              <a:avLst/>
            </a:prstGeom>
            <a:solidFill>
              <a:srgbClr val="B8B8B8"/>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080669" y="3760345"/>
              <a:ext cx="1807607" cy="667622"/>
            </a:xfrm>
            <a:prstGeom prst="rect">
              <a:avLst/>
            </a:prstGeom>
            <a:solidFill>
              <a:srgbClr val="FEFEFE"/>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04 </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创新性</a:t>
              </a:r>
              <a:endPar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16" name="组合 15"/>
          <p:cNvGrpSpPr/>
          <p:nvPr/>
        </p:nvGrpSpPr>
        <p:grpSpPr>
          <a:xfrm>
            <a:off x="872322" y="3677059"/>
            <a:ext cx="2399742" cy="1053105"/>
            <a:chOff x="3840191" y="3603562"/>
            <a:chExt cx="2040756" cy="927735"/>
          </a:xfrm>
        </p:grpSpPr>
        <p:sp>
          <p:nvSpPr>
            <p:cNvPr id="17" name="矩形 16"/>
            <p:cNvSpPr/>
            <p:nvPr/>
          </p:nvSpPr>
          <p:spPr>
            <a:xfrm>
              <a:off x="3840191" y="3603562"/>
              <a:ext cx="2040756" cy="927735"/>
            </a:xfrm>
            <a:prstGeom prst="rect">
              <a:avLst/>
            </a:prstGeom>
            <a:solidFill>
              <a:srgbClr val="B8B8B8"/>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3946466" y="3733618"/>
              <a:ext cx="1807607" cy="667622"/>
            </a:xfrm>
            <a:prstGeom prst="rect">
              <a:avLst/>
            </a:prstGeom>
            <a:solidFill>
              <a:srgbClr val="FEFEFE"/>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05 </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公平性</a:t>
              </a:r>
              <a:endPar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01 </a:t>
            </a:r>
            <a:r>
              <a:rPr lang="zh-CN" altLang="en-US" sz="2400" b="1" dirty="0">
                <a:latin typeface="微软雅黑" panose="020B0503020204020204" pitchFamily="34" charset="-122"/>
                <a:ea typeface="微软雅黑" panose="020B0503020204020204" pitchFamily="34" charset="-122"/>
                <a:cs typeface="MS PGothic" panose="020B0600070205080204" charset="-128"/>
              </a:rPr>
              <a:t>药品基本信息</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sp>
        <p:nvSpPr>
          <p:cNvPr id="17" name="文本框 16"/>
          <p:cNvSpPr txBox="1"/>
          <p:nvPr/>
        </p:nvSpPr>
        <p:spPr>
          <a:xfrm>
            <a:off x="92075" y="1080135"/>
            <a:ext cx="3794125" cy="3646170"/>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zh-CN" altLang="en-US" sz="1400" dirty="0">
                <a:latin typeface="+mn-ea"/>
                <a:ea typeface="+mn-ea"/>
              </a:rPr>
              <a:t>通用名：</a:t>
            </a:r>
            <a:r>
              <a:rPr lang="zh-CN" altLang="en-US" sz="1400" dirty="0">
                <a:solidFill>
                  <a:srgbClr val="194E94"/>
                </a:solidFill>
                <a:latin typeface="+mn-ea"/>
                <a:ea typeface="+mn-ea"/>
              </a:rPr>
              <a:t>百令胶囊</a:t>
            </a:r>
            <a:r>
              <a:rPr lang="zh-CN" altLang="en-US" sz="1400" dirty="0">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成分：</a:t>
            </a:r>
            <a:r>
              <a:rPr lang="zh-CN" altLang="en-US" sz="1400" dirty="0">
                <a:solidFill>
                  <a:srgbClr val="194E94"/>
                </a:solidFill>
                <a:latin typeface="+mn-ea"/>
                <a:ea typeface="+mn-ea"/>
                <a:sym typeface="Arial" panose="020B0604020202020204" pitchFamily="34" charset="0"/>
              </a:rPr>
              <a:t>发酵冬虫夏草菌粉（Cs-C-Q80）</a:t>
            </a:r>
            <a:r>
              <a:rPr lang="zh-CN" altLang="en-US" sz="1400" dirty="0">
                <a:latin typeface="+mn-ea"/>
                <a:ea typeface="+mn-ea"/>
                <a:sym typeface="Arial" panose="020B0604020202020204" pitchFamily="34" charset="0"/>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注册规格：</a:t>
            </a:r>
            <a:r>
              <a:rPr lang="zh-CN" altLang="en-US" sz="1400" dirty="0">
                <a:solidFill>
                  <a:srgbClr val="194E94"/>
                </a:solidFill>
                <a:latin typeface="+mn-ea"/>
                <a:ea typeface="+mn-ea"/>
              </a:rPr>
              <a:t>0.2g</a:t>
            </a:r>
            <a:r>
              <a:rPr lang="en-US" altLang="zh-CN" sz="1400" dirty="0">
                <a:solidFill>
                  <a:srgbClr val="194E94"/>
                </a:solidFill>
                <a:latin typeface="+mn-ea"/>
                <a:ea typeface="+mn-ea"/>
              </a:rPr>
              <a:t>/</a:t>
            </a:r>
            <a:r>
              <a:rPr lang="zh-CN" altLang="en-US" sz="1400" dirty="0">
                <a:solidFill>
                  <a:srgbClr val="194E94"/>
                </a:solidFill>
                <a:latin typeface="+mn-ea"/>
                <a:ea typeface="+mn-ea"/>
              </a:rPr>
              <a:t>粒；0.5g</a:t>
            </a:r>
            <a:r>
              <a:rPr lang="en-US" altLang="zh-CN" sz="1400" dirty="0">
                <a:solidFill>
                  <a:srgbClr val="194E94"/>
                </a:solidFill>
                <a:latin typeface="+mn-ea"/>
                <a:ea typeface="+mn-ea"/>
              </a:rPr>
              <a:t>/</a:t>
            </a:r>
            <a:r>
              <a:rPr lang="zh-CN" altLang="en-US" sz="1400" dirty="0">
                <a:solidFill>
                  <a:srgbClr val="194E94"/>
                </a:solidFill>
                <a:latin typeface="+mn-ea"/>
                <a:ea typeface="+mn-ea"/>
              </a:rPr>
              <a:t>粒</a:t>
            </a:r>
            <a:r>
              <a:rPr lang="zh-CN" altLang="en-US" sz="1400" dirty="0">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中国大陆首次上市时间：</a:t>
            </a:r>
            <a:r>
              <a:rPr lang="en-US" altLang="zh-CN" sz="1400" dirty="0">
                <a:solidFill>
                  <a:srgbClr val="194E94"/>
                </a:solidFill>
                <a:latin typeface="+mn-ea"/>
                <a:ea typeface="+mn-ea"/>
              </a:rPr>
              <a:t>1993</a:t>
            </a:r>
            <a:r>
              <a:rPr lang="zh-CN" altLang="en-US" sz="1400" dirty="0">
                <a:solidFill>
                  <a:srgbClr val="194E94"/>
                </a:solidFill>
                <a:latin typeface="+mn-ea"/>
                <a:ea typeface="+mn-ea"/>
              </a:rPr>
              <a:t>年</a:t>
            </a:r>
            <a:r>
              <a:rPr lang="zh-CN" altLang="en-US" sz="1400" dirty="0">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全球首个上市国家</a:t>
            </a:r>
            <a:r>
              <a:rPr lang="en-US" altLang="zh-CN" sz="1400" dirty="0">
                <a:latin typeface="+mn-ea"/>
                <a:ea typeface="+mn-ea"/>
              </a:rPr>
              <a:t>/</a:t>
            </a:r>
            <a:r>
              <a:rPr lang="zh-CN" altLang="en-US" sz="1400" dirty="0">
                <a:latin typeface="+mn-ea"/>
                <a:ea typeface="+mn-ea"/>
              </a:rPr>
              <a:t>地区及上市时间：</a:t>
            </a:r>
            <a:r>
              <a:rPr lang="en-US" altLang="zh-CN" sz="1400" dirty="0">
                <a:solidFill>
                  <a:srgbClr val="194E94"/>
                </a:solidFill>
                <a:latin typeface="+mn-ea"/>
                <a:ea typeface="+mn-ea"/>
              </a:rPr>
              <a:t>1993</a:t>
            </a:r>
            <a:r>
              <a:rPr lang="zh-CN" altLang="en-US" sz="1400" dirty="0">
                <a:solidFill>
                  <a:srgbClr val="194E94"/>
                </a:solidFill>
                <a:latin typeface="+mn-ea"/>
                <a:ea typeface="+mn-ea"/>
              </a:rPr>
              <a:t>年，中国</a:t>
            </a:r>
            <a:r>
              <a:rPr lang="zh-CN" altLang="en-US" sz="1400" dirty="0">
                <a:solidFill>
                  <a:schemeClr val="tx1"/>
                </a:solidFill>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是否为</a:t>
            </a:r>
            <a:r>
              <a:rPr lang="en-US" altLang="zh-CN" sz="1400" dirty="0">
                <a:latin typeface="+mn-ea"/>
                <a:ea typeface="+mn-ea"/>
              </a:rPr>
              <a:t>OTC</a:t>
            </a:r>
            <a:r>
              <a:rPr lang="zh-CN" altLang="en-US" sz="1400" dirty="0">
                <a:latin typeface="+mn-ea"/>
                <a:ea typeface="+mn-ea"/>
              </a:rPr>
              <a:t>药品：</a:t>
            </a:r>
            <a:r>
              <a:rPr lang="zh-CN" altLang="en-US" sz="1400" dirty="0">
                <a:solidFill>
                  <a:srgbClr val="194E94"/>
                </a:solidFill>
                <a:latin typeface="+mn-ea"/>
                <a:ea typeface="+mn-ea"/>
              </a:rPr>
              <a:t>是，属乙类（双跨）</a:t>
            </a:r>
            <a:r>
              <a:rPr lang="zh-CN" altLang="en-US" sz="1400" dirty="0">
                <a:latin typeface="+mn-ea"/>
                <a:ea typeface="+mn-ea"/>
              </a:rPr>
              <a:t>。</a:t>
            </a:r>
            <a:endParaRPr lang="zh-CN" altLang="en-US" sz="1400" dirty="0">
              <a:latin typeface="+mn-ea"/>
              <a:ea typeface="+mn-ea"/>
            </a:endParaRPr>
          </a:p>
          <a:p>
            <a:pPr marL="285750" indent="-285750">
              <a:lnSpc>
                <a:spcPct val="150000"/>
              </a:lnSpc>
              <a:buFont typeface="Arial" panose="020B0604020202020204" pitchFamily="34" charset="0"/>
              <a:buChar char="•"/>
            </a:pPr>
            <a:r>
              <a:rPr lang="zh-CN" altLang="en-US" sz="1400" dirty="0">
                <a:latin typeface="+mn-ea"/>
                <a:ea typeface="+mn-ea"/>
              </a:rPr>
              <a:t>用法用量：</a:t>
            </a:r>
            <a:r>
              <a:rPr lang="en-US" altLang="zh-CN" sz="1400" dirty="0">
                <a:solidFill>
                  <a:srgbClr val="194E94"/>
                </a:solidFill>
                <a:latin typeface="+mn-ea"/>
                <a:ea typeface="+mn-ea"/>
                <a:sym typeface="Arial" panose="020B0604020202020204" pitchFamily="34" charset="0"/>
              </a:rPr>
              <a:t>0.5g</a:t>
            </a:r>
            <a:r>
              <a:rPr lang="zh-CN" altLang="en-US" sz="1400" dirty="0">
                <a:solidFill>
                  <a:srgbClr val="194E94"/>
                </a:solidFill>
                <a:latin typeface="+mn-ea"/>
                <a:ea typeface="+mn-ea"/>
                <a:sym typeface="Arial" panose="020B0604020202020204" pitchFamily="34" charset="0"/>
              </a:rPr>
              <a:t>规格：口服。一次</a:t>
            </a:r>
            <a:r>
              <a:rPr lang="en-US" altLang="zh-CN" sz="1400" dirty="0">
                <a:solidFill>
                  <a:srgbClr val="194E94"/>
                </a:solidFill>
                <a:latin typeface="+mn-ea"/>
                <a:ea typeface="+mn-ea"/>
                <a:sym typeface="Arial" panose="020B0604020202020204" pitchFamily="34" charset="0"/>
              </a:rPr>
              <a:t>2-6</a:t>
            </a:r>
            <a:r>
              <a:rPr lang="zh-CN" altLang="en-US" sz="1400" dirty="0">
                <a:solidFill>
                  <a:srgbClr val="194E94"/>
                </a:solidFill>
                <a:latin typeface="+mn-ea"/>
                <a:ea typeface="+mn-ea"/>
                <a:sym typeface="Arial" panose="020B0604020202020204" pitchFamily="34" charset="0"/>
              </a:rPr>
              <a:t>粒，一日</a:t>
            </a:r>
            <a:r>
              <a:rPr lang="en-US" altLang="zh-CN" sz="1400" dirty="0">
                <a:solidFill>
                  <a:srgbClr val="194E94"/>
                </a:solidFill>
                <a:latin typeface="+mn-ea"/>
                <a:ea typeface="+mn-ea"/>
                <a:sym typeface="Arial" panose="020B0604020202020204" pitchFamily="34" charset="0"/>
              </a:rPr>
              <a:t>3</a:t>
            </a:r>
            <a:r>
              <a:rPr lang="zh-CN" altLang="en-US" sz="1400" dirty="0">
                <a:solidFill>
                  <a:srgbClr val="194E94"/>
                </a:solidFill>
                <a:latin typeface="+mn-ea"/>
                <a:ea typeface="+mn-ea"/>
                <a:sym typeface="Arial" panose="020B0604020202020204" pitchFamily="34" charset="0"/>
              </a:rPr>
              <a:t>次。慢性肾功能不全：一次</a:t>
            </a:r>
            <a:r>
              <a:rPr lang="en-US" altLang="zh-CN" sz="1400" dirty="0">
                <a:solidFill>
                  <a:srgbClr val="194E94"/>
                </a:solidFill>
                <a:latin typeface="+mn-ea"/>
                <a:ea typeface="+mn-ea"/>
                <a:sym typeface="Arial" panose="020B0604020202020204" pitchFamily="34" charset="0"/>
              </a:rPr>
              <a:t>4</a:t>
            </a:r>
            <a:r>
              <a:rPr lang="zh-CN" altLang="en-US" sz="1400" dirty="0">
                <a:solidFill>
                  <a:srgbClr val="194E94"/>
                </a:solidFill>
                <a:latin typeface="+mn-ea"/>
                <a:ea typeface="+mn-ea"/>
                <a:sym typeface="Arial" panose="020B0604020202020204" pitchFamily="34" charset="0"/>
              </a:rPr>
              <a:t>粒，一日</a:t>
            </a:r>
            <a:r>
              <a:rPr lang="en-US" altLang="zh-CN" sz="1400" dirty="0">
                <a:solidFill>
                  <a:srgbClr val="194E94"/>
                </a:solidFill>
                <a:latin typeface="+mn-ea"/>
                <a:ea typeface="+mn-ea"/>
                <a:sym typeface="Arial" panose="020B0604020202020204" pitchFamily="34" charset="0"/>
              </a:rPr>
              <a:t>3</a:t>
            </a:r>
            <a:r>
              <a:rPr lang="zh-CN" altLang="en-US" sz="1400" dirty="0">
                <a:solidFill>
                  <a:srgbClr val="194E94"/>
                </a:solidFill>
                <a:latin typeface="+mn-ea"/>
                <a:ea typeface="+mn-ea"/>
                <a:sym typeface="Arial" panose="020B0604020202020204" pitchFamily="34" charset="0"/>
              </a:rPr>
              <a:t>次；</a:t>
            </a:r>
            <a:r>
              <a:rPr lang="en-US" altLang="zh-CN" sz="1400" dirty="0">
                <a:solidFill>
                  <a:srgbClr val="194E94"/>
                </a:solidFill>
                <a:latin typeface="+mn-ea"/>
                <a:ea typeface="+mn-ea"/>
                <a:sym typeface="Arial" panose="020B0604020202020204" pitchFamily="34" charset="0"/>
              </a:rPr>
              <a:t>8</a:t>
            </a:r>
            <a:r>
              <a:rPr lang="zh-CN" altLang="en-US" sz="1400" dirty="0">
                <a:solidFill>
                  <a:srgbClr val="194E94"/>
                </a:solidFill>
                <a:latin typeface="+mn-ea"/>
                <a:ea typeface="+mn-ea"/>
                <a:sym typeface="Arial" panose="020B0604020202020204" pitchFamily="34" charset="0"/>
              </a:rPr>
              <a:t>周为一个疗程</a:t>
            </a:r>
            <a:r>
              <a:rPr lang="zh-CN" altLang="en-US" sz="1400" dirty="0">
                <a:solidFill>
                  <a:schemeClr val="tx1"/>
                </a:solidFill>
                <a:latin typeface="+mn-ea"/>
                <a:ea typeface="+mn-ea"/>
                <a:sym typeface="Arial" panose="020B0604020202020204" pitchFamily="34" charset="0"/>
              </a:rPr>
              <a:t>。</a:t>
            </a:r>
            <a:endParaRPr lang="zh-CN" altLang="en-US" sz="1400" dirty="0">
              <a:solidFill>
                <a:schemeClr val="tx1"/>
              </a:solidFill>
              <a:latin typeface="+mn-ea"/>
              <a:ea typeface="+mn-ea"/>
              <a:sym typeface="Arial" panose="020B0604020202020204" pitchFamily="34" charset="0"/>
            </a:endParaRPr>
          </a:p>
          <a:p>
            <a:pPr marL="285750" indent="-285750" algn="l">
              <a:lnSpc>
                <a:spcPct val="150000"/>
              </a:lnSpc>
              <a:buFont typeface="Arial" panose="020B0604020202020204" pitchFamily="34" charset="0"/>
              <a:buChar char="•"/>
            </a:pPr>
            <a:endParaRPr lang="zh-CN" altLang="en-US" sz="1400" dirty="0">
              <a:solidFill>
                <a:schemeClr val="tx1"/>
              </a:solidFill>
              <a:latin typeface="+mn-ea"/>
              <a:ea typeface="+mn-ea"/>
              <a:sym typeface="Arial" panose="020B0604020202020204" pitchFamily="34" charset="0"/>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pic>
        <p:nvPicPr>
          <p:cNvPr id="2" name="图片 1" descr="图片包含 文本&#10;&#10;描述已自动生成"/>
          <p:cNvPicPr>
            <a:picLocks noChangeAspect="1"/>
          </p:cNvPicPr>
          <p:nvPr/>
        </p:nvPicPr>
        <p:blipFill>
          <a:blip r:embed="rId2"/>
          <a:stretch>
            <a:fillRect/>
          </a:stretch>
        </p:blipFill>
        <p:spPr>
          <a:xfrm>
            <a:off x="8225155" y="4695190"/>
            <a:ext cx="923925" cy="601345"/>
          </a:xfrm>
          <a:prstGeom prst="rect">
            <a:avLst/>
          </a:prstGeom>
        </p:spPr>
      </p:pic>
      <p:grpSp>
        <p:nvGrpSpPr>
          <p:cNvPr id="5" name="组合 4"/>
          <p:cNvGrpSpPr/>
          <p:nvPr/>
        </p:nvGrpSpPr>
        <p:grpSpPr>
          <a:xfrm>
            <a:off x="4021455" y="1194435"/>
            <a:ext cx="4766945" cy="3000746"/>
            <a:chOff x="661929" y="937379"/>
            <a:chExt cx="7935550" cy="2913343"/>
          </a:xfrm>
        </p:grpSpPr>
        <p:pic>
          <p:nvPicPr>
            <p:cNvPr id="7" name="图片 6"/>
            <p:cNvPicPr>
              <a:picLocks noChangeAspect="1"/>
            </p:cNvPicPr>
            <p:nvPr/>
          </p:nvPicPr>
          <p:blipFill>
            <a:blip r:embed="rId3"/>
            <a:stretch>
              <a:fillRect/>
            </a:stretch>
          </p:blipFill>
          <p:spPr>
            <a:xfrm>
              <a:off x="661929" y="1371398"/>
              <a:ext cx="520087" cy="548689"/>
            </a:xfrm>
            <a:prstGeom prst="rect">
              <a:avLst/>
            </a:prstGeom>
          </p:spPr>
        </p:pic>
        <p:pic>
          <p:nvPicPr>
            <p:cNvPr id="8" name="图片 7"/>
            <p:cNvPicPr>
              <a:picLocks noChangeAspect="1"/>
            </p:cNvPicPr>
            <p:nvPr/>
          </p:nvPicPr>
          <p:blipFill>
            <a:blip r:embed="rId3"/>
            <a:stretch>
              <a:fillRect/>
            </a:stretch>
          </p:blipFill>
          <p:spPr>
            <a:xfrm>
              <a:off x="680957" y="2642630"/>
              <a:ext cx="501059" cy="528961"/>
            </a:xfrm>
            <a:prstGeom prst="rect">
              <a:avLst/>
            </a:prstGeom>
          </p:spPr>
        </p:pic>
        <p:sp>
          <p:nvSpPr>
            <p:cNvPr id="11" name="文本框 10"/>
            <p:cNvSpPr txBox="1"/>
            <p:nvPr/>
          </p:nvSpPr>
          <p:spPr>
            <a:xfrm>
              <a:off x="1216352" y="937379"/>
              <a:ext cx="2236465" cy="297772"/>
            </a:xfrm>
            <a:prstGeom prst="rect">
              <a:avLst/>
            </a:prstGeom>
            <a:noFill/>
          </p:spPr>
          <p:txBody>
            <a:bodyPr wrap="square" rtlCol="0">
              <a:spAutoFit/>
            </a:bodyPr>
            <a:p>
              <a:r>
                <a:rPr lang="zh-CN" altLang="en-US" sz="1400" b="1" dirty="0">
                  <a:solidFill>
                    <a:srgbClr val="194E94"/>
                  </a:solidFill>
                  <a:latin typeface="+mn-ea"/>
                  <a:ea typeface="+mn-ea"/>
                </a:rPr>
                <a:t>功能主治</a:t>
              </a:r>
              <a:endParaRPr lang="zh-CN" altLang="en-US" sz="1400" b="1" dirty="0">
                <a:solidFill>
                  <a:srgbClr val="194E94"/>
                </a:solidFill>
                <a:latin typeface="+mn-ea"/>
                <a:ea typeface="+mn-ea"/>
              </a:endParaRPr>
            </a:p>
          </p:txBody>
        </p:sp>
        <p:sp>
          <p:nvSpPr>
            <p:cNvPr id="12" name="文本框 11"/>
            <p:cNvSpPr txBox="1"/>
            <p:nvPr/>
          </p:nvSpPr>
          <p:spPr>
            <a:xfrm>
              <a:off x="1216352" y="2267829"/>
              <a:ext cx="3298530" cy="297772"/>
            </a:xfrm>
            <a:prstGeom prst="rect">
              <a:avLst/>
            </a:prstGeom>
            <a:noFill/>
          </p:spPr>
          <p:txBody>
            <a:bodyPr wrap="square" rtlCol="0">
              <a:spAutoFit/>
            </a:bodyPr>
            <a:p>
              <a:r>
                <a:rPr lang="zh-CN" altLang="en-US" sz="1400" b="1" dirty="0">
                  <a:solidFill>
                    <a:srgbClr val="194E94"/>
                  </a:solidFill>
                  <a:latin typeface="+mn-ea"/>
                  <a:ea typeface="+mn-ea"/>
                </a:rPr>
                <a:t>疾病基本情况</a:t>
              </a:r>
              <a:endParaRPr lang="zh-CN" altLang="en-US" sz="1400" b="1" dirty="0">
                <a:solidFill>
                  <a:srgbClr val="194E94"/>
                </a:solidFill>
                <a:latin typeface="+mn-ea"/>
                <a:ea typeface="+mn-ea"/>
              </a:endParaRPr>
            </a:p>
          </p:txBody>
        </p:sp>
        <p:sp>
          <p:nvSpPr>
            <p:cNvPr id="15" name="文本框 14"/>
            <p:cNvSpPr txBox="1"/>
            <p:nvPr/>
          </p:nvSpPr>
          <p:spPr>
            <a:xfrm>
              <a:off x="1216874" y="1432252"/>
              <a:ext cx="7349490" cy="536975"/>
            </a:xfrm>
            <a:prstGeom prst="rect">
              <a:avLst/>
            </a:prstGeom>
            <a:noFill/>
          </p:spPr>
          <p:txBody>
            <a:bodyPr wrap="square" rtlCol="0">
              <a:spAutoFit/>
            </a:bodyPr>
            <a:p>
              <a:pPr algn="l">
                <a:lnSpc>
                  <a:spcPct val="150000"/>
                </a:lnSpc>
              </a:pPr>
              <a:r>
                <a:rPr lang="zh-CN" altLang="en-US" sz="1000" dirty="0">
                  <a:latin typeface="+mn-ea"/>
                  <a:ea typeface="+mn-ea"/>
                  <a:sym typeface="Arial" panose="020B0604020202020204" pitchFamily="34" charset="0"/>
                </a:rPr>
                <a:t>补肺肾，益精气。用于肺肾两虚引起的咳嗽、气喘、咯血、腰背酸痛、面目虚浮、夜尿清长；慢性支气管炎、慢性肾功能不全的辅助治疗。</a:t>
              </a:r>
              <a:endParaRPr lang="zh-CN" altLang="en-US" sz="1000" dirty="0">
                <a:latin typeface="+mn-ea"/>
                <a:ea typeface="+mn-ea"/>
                <a:sym typeface="Arial" panose="020B0604020202020204" pitchFamily="34" charset="0"/>
              </a:endParaRPr>
            </a:p>
          </p:txBody>
        </p:sp>
        <p:sp>
          <p:nvSpPr>
            <p:cNvPr id="19" name="文本框 18"/>
            <p:cNvSpPr txBox="1"/>
            <p:nvPr/>
          </p:nvSpPr>
          <p:spPr>
            <a:xfrm>
              <a:off x="1247989" y="2641757"/>
              <a:ext cx="7349490" cy="1208965"/>
            </a:xfrm>
            <a:prstGeom prst="rect">
              <a:avLst/>
            </a:prstGeom>
            <a:noFill/>
          </p:spPr>
          <p:txBody>
            <a:bodyPr wrap="square" rtlCol="0">
              <a:spAutoFit/>
            </a:bodyPr>
            <a:p>
              <a:pPr>
                <a:lnSpc>
                  <a:spcPct val="150000"/>
                </a:lnSpc>
              </a:pPr>
              <a:r>
                <a:rPr lang="zh-CN" altLang="en-US" sz="1000" dirty="0">
                  <a:latin typeface="+mn-ea"/>
                  <a:ea typeface="+mn-ea"/>
                </a:rPr>
                <a:t>百令胶囊主要用于肾脏、呼吸等慢病领域。其中，慢性肾功能不全指慢性肾脏病（CKD）进展致全身各系统功能紊乱为主要表现的临床综合征，我国18岁以上成人CKD患病率10.8%，具有患病率高、防治率低、预后差等特点；慢性支气管炎指气管、支气管黏膜及其周围组织的慢性非特异性炎症，患病率约为 4%，老年人可达15%~30%，其</a:t>
              </a:r>
              <a:r>
                <a:rPr lang="zh-CN" altLang="en-US" sz="1000" dirty="0">
                  <a:latin typeface="+mn-ea"/>
                  <a:ea typeface="+mn-ea"/>
                  <a:sym typeface="+mn-ea"/>
                </a:rPr>
                <a:t>病情迁延不愈，易于反复发作。</a:t>
              </a:r>
              <a:endParaRPr lang="zh-CN" altLang="en-US" sz="1000" dirty="0">
                <a:latin typeface="+mn-ea"/>
                <a:ea typeface="+mn-ea"/>
                <a:sym typeface="+mn-ea"/>
              </a:endParaRPr>
            </a:p>
          </p:txBody>
        </p:sp>
        <p:cxnSp>
          <p:nvCxnSpPr>
            <p:cNvPr id="20" name="直接连接符 19"/>
            <p:cNvCxnSpPr/>
            <p:nvPr/>
          </p:nvCxnSpPr>
          <p:spPr>
            <a:xfrm>
              <a:off x="1474684" y="1347797"/>
              <a:ext cx="629136" cy="0"/>
            </a:xfrm>
            <a:prstGeom prst="line">
              <a:avLst/>
            </a:prstGeom>
            <a:ln w="25400">
              <a:solidFill>
                <a:srgbClr val="194E94"/>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18804" y="2690398"/>
              <a:ext cx="629136" cy="0"/>
            </a:xfrm>
            <a:prstGeom prst="line">
              <a:avLst/>
            </a:prstGeom>
            <a:ln w="25400">
              <a:solidFill>
                <a:srgbClr val="194E94"/>
              </a:solidFill>
            </a:ln>
          </p:spPr>
          <p:style>
            <a:lnRef idx="1">
              <a:schemeClr val="accent1"/>
            </a:lnRef>
            <a:fillRef idx="0">
              <a:schemeClr val="accent1"/>
            </a:fillRef>
            <a:effectRef idx="0">
              <a:schemeClr val="accent1"/>
            </a:effectRef>
            <a:fontRef idx="minor">
              <a:schemeClr val="tx1"/>
            </a:fontRef>
          </p:style>
        </p:cxnSp>
      </p:gr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02 </a:t>
            </a:r>
            <a:r>
              <a:rPr lang="zh-CN" altLang="en-US" sz="2400" b="1" dirty="0">
                <a:latin typeface="微软雅黑" panose="020B0503020204020204" pitchFamily="34" charset="-122"/>
                <a:ea typeface="微软雅黑" panose="020B0503020204020204" pitchFamily="34" charset="-122"/>
                <a:cs typeface="MS PGothic" panose="020B0600070205080204" charset="-128"/>
              </a:rPr>
              <a:t>安全性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58082"/>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38866" y="770573"/>
            <a:ext cx="8905134" cy="17837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800" dirty="0">
                <a:latin typeface="+mn-ea"/>
                <a:ea typeface="+mn-ea"/>
              </a:rPr>
              <a:t>药品说明书收载的不良反应：</a:t>
            </a:r>
            <a:r>
              <a:rPr lang="zh-CN" altLang="en-US" sz="1600" dirty="0">
                <a:solidFill>
                  <a:srgbClr val="194E94"/>
                </a:solidFill>
                <a:latin typeface="+mn-ea"/>
                <a:ea typeface="+mn-ea"/>
              </a:rPr>
              <a:t>个别患者咽部不适</a:t>
            </a:r>
            <a:r>
              <a:rPr lang="zh-CN" altLang="en-US" sz="1600" dirty="0">
                <a:latin typeface="+mn-ea"/>
                <a:ea typeface="+mn-ea"/>
              </a:rPr>
              <a:t>。</a:t>
            </a:r>
            <a:endParaRPr lang="zh-CN" altLang="en-US" sz="1600" dirty="0">
              <a:latin typeface="+mn-ea"/>
              <a:ea typeface="+mn-ea"/>
            </a:endParaRPr>
          </a:p>
          <a:p>
            <a:pPr marL="285750" indent="-285750">
              <a:lnSpc>
                <a:spcPct val="150000"/>
              </a:lnSpc>
              <a:buFont typeface="Arial" panose="020B0604020202020204" pitchFamily="34" charset="0"/>
              <a:buChar char="•"/>
            </a:pPr>
            <a:r>
              <a:rPr lang="zh-CN" altLang="en-US" sz="1800" dirty="0">
                <a:latin typeface="+mn-ea"/>
                <a:ea typeface="+mn-ea"/>
              </a:rPr>
              <a:t>安全性优势：</a:t>
            </a:r>
            <a:r>
              <a:rPr lang="zh-CN" altLang="en-US" sz="1600" dirty="0">
                <a:solidFill>
                  <a:srgbClr val="194E94"/>
                </a:solidFill>
                <a:latin typeface="+mn-ea"/>
                <a:ea typeface="+mn-ea"/>
              </a:rPr>
              <a:t>百令胶囊安全性较高，上市期间无相关的严重不良反应发生。且百令胶囊生产企业建立了完善的药物警戒体系</a:t>
            </a:r>
            <a:r>
              <a:rPr lang="zh-CN" altLang="en-US" sz="1600" dirty="0">
                <a:solidFill>
                  <a:srgbClr val="3959B9"/>
                </a:solidFill>
                <a:latin typeface="+mn-ea"/>
                <a:ea typeface="+mn-ea"/>
              </a:rPr>
              <a:t>。</a:t>
            </a:r>
            <a:endParaRPr lang="zh-CN" altLang="en-US" sz="1600" dirty="0">
              <a:latin typeface="+mn-ea"/>
              <a:ea typeface="+mn-ea"/>
            </a:endParaRPr>
          </a:p>
          <a:p>
            <a:pPr>
              <a:lnSpc>
                <a:spcPct val="200000"/>
              </a:lnSpc>
            </a:pPr>
            <a:endParaRPr lang="zh-CN" altLang="en-US" sz="1600" dirty="0">
              <a:latin typeface="+mn-ea"/>
              <a:ea typeface="+mn-ea"/>
            </a:endParaRPr>
          </a:p>
        </p:txBody>
      </p:sp>
      <p:graphicFrame>
        <p:nvGraphicFramePr>
          <p:cNvPr id="2" name="表格 1"/>
          <p:cNvGraphicFramePr/>
          <p:nvPr>
            <p:custDataLst>
              <p:tags r:id="rId3"/>
            </p:custDataLst>
          </p:nvPr>
        </p:nvGraphicFramePr>
        <p:xfrm>
          <a:off x="535940" y="2218690"/>
          <a:ext cx="7923530" cy="2366645"/>
        </p:xfrm>
        <a:graphic>
          <a:graphicData uri="http://schemas.openxmlformats.org/drawingml/2006/table">
            <a:tbl>
              <a:tblPr firstRow="1" bandRow="1">
                <a:tableStyleId>{5940675A-B579-460E-94D1-54222C63F5DA}</a:tableStyleId>
              </a:tblPr>
              <a:tblGrid>
                <a:gridCol w="3244215"/>
                <a:gridCol w="3133725"/>
                <a:gridCol w="1545590"/>
              </a:tblGrid>
              <a:tr h="328930">
                <a:tc>
                  <a:txBody>
                    <a:bodyPr/>
                    <a:lstStyle/>
                    <a:p>
                      <a:pPr indent="0" algn="ctr">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内容描述</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发生率</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不良反应处理描述</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6850">
                <a:tc gridSpan="3">
                  <a:txBody>
                    <a:bodyPr/>
                    <a:lstStyle/>
                    <a:p>
                      <a:pPr indent="0">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说明书内不良反应</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4970">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个别患者咽部不适</a:t>
                      </a:r>
                      <a:endParaRPr lang="en-US" altLang="en-US" sz="12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报告期内，1338万人次，共计收到74例，均为非严重不良反应，发生率约0.055‱</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无</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890">
                <a:tc gridSpan="3">
                  <a:txBody>
                    <a:bodyPr/>
                    <a:lstStyle/>
                    <a:p>
                      <a:pPr indent="0">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说明书外不良反应</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83005">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1）胃肠系统症状如恶心呕吐、腹泻等；2）皮肤及皮下组织症状如皮疹瘙痒，全身性症状如胸闷、出汗、水肿；3）偶有神经系统症状如头晕和心脏器官症状心慌心悸；</a:t>
                      </a:r>
                      <a:r>
                        <a:rPr lang="en-US"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以上均表现为一过性症状，且预后良好，对患者未造成明显影响</a:t>
                      </a:r>
                      <a:endParaRPr lang="en-US" altLang="en-US"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报告期内，1338万人次，收集到说明书外不良反应226例，发生率为0.17‱</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无</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03 </a:t>
            </a:r>
            <a:r>
              <a:rPr lang="zh-CN" altLang="en-US" sz="2400" b="1" dirty="0">
                <a:latin typeface="微软雅黑" panose="020B0503020204020204" pitchFamily="34" charset="-122"/>
                <a:ea typeface="微软雅黑" panose="020B0503020204020204" pitchFamily="34" charset="-122"/>
                <a:cs typeface="MS PGothic" panose="020B0600070205080204" charset="-128"/>
              </a:rPr>
              <a:t>有效性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80035" y="860400"/>
            <a:ext cx="858393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sz="1800" dirty="0">
                <a:latin typeface="+mn-ea"/>
                <a:ea typeface="+mn-ea"/>
              </a:rPr>
              <a:t>临床指南</a:t>
            </a:r>
            <a:r>
              <a:rPr lang="en-US" altLang="zh-CN" sz="1800" dirty="0">
                <a:latin typeface="+mn-ea"/>
                <a:ea typeface="+mn-ea"/>
              </a:rPr>
              <a:t>/</a:t>
            </a:r>
            <a:r>
              <a:rPr lang="zh-CN" altLang="en-US" sz="1800" dirty="0">
                <a:latin typeface="+mn-ea"/>
                <a:ea typeface="+mn-ea"/>
              </a:rPr>
              <a:t>诊疗规范推荐情况：</a:t>
            </a:r>
            <a:r>
              <a:rPr lang="zh-CN" altLang="en-US" sz="1800" dirty="0">
                <a:solidFill>
                  <a:srgbClr val="194E94"/>
                </a:solidFill>
                <a:latin typeface="+mn-ea"/>
                <a:ea typeface="+mn-ea"/>
              </a:rPr>
              <a:t>百令胶囊的应用被多本指南与教科书收录</a:t>
            </a:r>
            <a:r>
              <a:rPr lang="zh-CN" altLang="en-US" sz="1800" dirty="0">
                <a:solidFill>
                  <a:srgbClr val="3959B9"/>
                </a:solidFill>
                <a:latin typeface="+mn-ea"/>
                <a:ea typeface="+mn-ea"/>
              </a:rPr>
              <a:t>。</a:t>
            </a:r>
            <a:endParaRPr lang="zh-CN" altLang="en-US" sz="1800" dirty="0">
              <a:solidFill>
                <a:srgbClr val="3959B9"/>
              </a:solidFill>
              <a:latin typeface="+mn-ea"/>
              <a:ea typeface="+mn-ea"/>
            </a:endParaRPr>
          </a:p>
        </p:txBody>
      </p:sp>
      <p:graphicFrame>
        <p:nvGraphicFramePr>
          <p:cNvPr id="8" name="表格 7"/>
          <p:cNvGraphicFramePr/>
          <p:nvPr>
            <p:custDataLst>
              <p:tags r:id="rId3"/>
            </p:custDataLst>
          </p:nvPr>
        </p:nvGraphicFramePr>
        <p:xfrm>
          <a:off x="1009651" y="1242000"/>
          <a:ext cx="7124698" cy="372618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844250"/>
                <a:gridCol w="5280448"/>
              </a:tblGrid>
              <a:tr h="399383">
                <a:tc>
                  <a:txBody>
                    <a:bodyPr/>
                    <a:lstStyle/>
                    <a:p>
                      <a:pPr indent="0" algn="ctr">
                        <a:lnSpc>
                          <a:spcPct val="120000"/>
                        </a:lnSpc>
                        <a:spcBef>
                          <a:spcPts val="0"/>
                        </a:spcBef>
                        <a:spcAft>
                          <a:spcPts val="0"/>
                        </a:spcAft>
                        <a:buNone/>
                      </a:pPr>
                      <a:r>
                        <a:rPr lang="en-US" sz="1600" b="0" spc="130" dirty="0" err="1">
                          <a:solidFill>
                            <a:schemeClr val="tx1"/>
                          </a:solidFill>
                          <a:latin typeface="微软雅黑" panose="020B0503020204020204" pitchFamily="34" charset="-122"/>
                          <a:ea typeface="微软雅黑" panose="020B0503020204020204" pitchFamily="34" charset="-122"/>
                        </a:rPr>
                        <a:t>疾病类型</a:t>
                      </a:r>
                      <a:endParaRPr lang="en-US" sz="1600" b="0" spc="130" dirty="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lnL>
                      <a:noFill/>
                    </a:lnL>
                    <a:lnR>
                      <a:noFill/>
                    </a:lnR>
                    <a:lnT>
                      <a:noFill/>
                    </a:lnT>
                    <a:lnB w="12700">
                      <a:solidFill>
                        <a:srgbClr val="CEE5F6"/>
                      </a:solidFill>
                      <a:prstDash val="solid"/>
                    </a:lnB>
                    <a:lnTlToBr>
                      <a:noFill/>
                    </a:lnTlToBr>
                    <a:lnBlToTr>
                      <a:noFill/>
                    </a:lnBlToTr>
                    <a:solidFill>
                      <a:srgbClr val="CEE5F6"/>
                    </a:solidFill>
                  </a:tcPr>
                </a:tc>
                <a:tc>
                  <a:txBody>
                    <a:bodyPr/>
                    <a:lstStyle/>
                    <a:p>
                      <a:pPr indent="0" algn="ctr">
                        <a:lnSpc>
                          <a:spcPct val="120000"/>
                        </a:lnSpc>
                        <a:spcBef>
                          <a:spcPts val="0"/>
                        </a:spcBef>
                        <a:spcAft>
                          <a:spcPts val="0"/>
                        </a:spcAft>
                        <a:buNone/>
                      </a:pPr>
                      <a:r>
                        <a:rPr lang="en-US" sz="1600" b="0" spc="13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sz="16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spc="13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教科书</a:t>
                      </a:r>
                      <a:endParaRPr lang="en-US" sz="16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a:noFill/>
                    </a:lnL>
                    <a:lnR>
                      <a:noFill/>
                    </a:lnR>
                    <a:lnT>
                      <a:noFill/>
                    </a:lnT>
                    <a:lnB w="12700">
                      <a:solidFill>
                        <a:srgbClr val="CEE5F6"/>
                      </a:solidFill>
                      <a:prstDash val="solid"/>
                    </a:lnB>
                    <a:lnTlToBr>
                      <a:noFill/>
                    </a:lnTlToBr>
                    <a:lnBlToTr>
                      <a:noFill/>
                    </a:lnBlToTr>
                    <a:solidFill>
                      <a:srgbClr val="CEE5F6"/>
                    </a:solidFill>
                  </a:tcPr>
                </a:tc>
              </a:tr>
              <a:tr h="1045803">
                <a:tc>
                  <a:txBody>
                    <a:bodyPr/>
                    <a:lstStyle/>
                    <a:p>
                      <a:pPr indent="0" algn="ctr">
                        <a:lnSpc>
                          <a:spcPct val="120000"/>
                        </a:lnSpc>
                        <a:spcBef>
                          <a:spcPts val="0"/>
                        </a:spcBef>
                        <a:spcAft>
                          <a:spcPts val="0"/>
                        </a:spcAft>
                        <a:buNone/>
                      </a:pPr>
                      <a:r>
                        <a:rPr lang="en-US" sz="1600" b="0" spc="130" dirty="0" err="1">
                          <a:solidFill>
                            <a:srgbClr val="404040"/>
                          </a:solidFill>
                          <a:latin typeface="微软雅黑" panose="020B0503020204020204" pitchFamily="34" charset="-122"/>
                          <a:ea typeface="微软雅黑" panose="020B0503020204020204" pitchFamily="34" charset="-122"/>
                        </a:rPr>
                        <a:t>肾脏</a:t>
                      </a:r>
                      <a:r>
                        <a:rPr lang="zh-CN" altLang="en-US" sz="1600" b="0" spc="130" dirty="0">
                          <a:solidFill>
                            <a:srgbClr val="404040"/>
                          </a:solidFill>
                          <a:latin typeface="微软雅黑" panose="020B0503020204020204" pitchFamily="34" charset="-122"/>
                          <a:ea typeface="微软雅黑" panose="020B0503020204020204" pitchFamily="34" charset="-122"/>
                        </a:rPr>
                        <a:t>类</a:t>
                      </a:r>
                      <a:r>
                        <a:rPr lang="en-US" sz="1600" b="0" spc="130" dirty="0" err="1">
                          <a:solidFill>
                            <a:srgbClr val="404040"/>
                          </a:solidFill>
                          <a:latin typeface="微软雅黑" panose="020B0503020204020204" pitchFamily="34" charset="-122"/>
                          <a:ea typeface="微软雅黑" panose="020B0503020204020204" pitchFamily="34" charset="-122"/>
                        </a:rPr>
                        <a:t>疾病</a:t>
                      </a:r>
                      <a:endParaRPr lang="en-US" sz="1600" b="0" spc="130" dirty="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a:noFill/>
                    </a:lnL>
                    <a:lnR>
                      <a:noFill/>
                    </a:lnR>
                    <a:lnT w="12700">
                      <a:solidFill>
                        <a:srgbClr val="CEE5F6"/>
                      </a:solidFill>
                      <a:prstDash val="solid"/>
                    </a:lnT>
                    <a:lnB>
                      <a:noFill/>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600" spc="130" dirty="0">
                          <a:solidFill>
                            <a:srgbClr val="404040"/>
                          </a:solidFill>
                          <a:latin typeface="微软雅黑" panose="020B0503020204020204" pitchFamily="34" charset="-122"/>
                          <a:ea typeface="微软雅黑" panose="020B0503020204020204" pitchFamily="34" charset="-122"/>
                          <a:sym typeface="+mn-ea"/>
                        </a:rPr>
                        <a:t>《</a:t>
                      </a:r>
                      <a:r>
                        <a:rPr lang="en-US" sz="1600" b="0" spc="130" dirty="0" err="1">
                          <a:solidFill>
                            <a:srgbClr val="404040"/>
                          </a:solidFill>
                          <a:latin typeface="微软雅黑" panose="020B0503020204020204" pitchFamily="34" charset="-122"/>
                          <a:ea typeface="微软雅黑" panose="020B0503020204020204" pitchFamily="34" charset="-122"/>
                        </a:rPr>
                        <a:t>肾内科学</a:t>
                      </a:r>
                      <a:r>
                        <a:rPr lang="en-US" sz="1600" b="0" spc="130" dirty="0">
                          <a:solidFill>
                            <a:srgbClr val="404040"/>
                          </a:solidFill>
                          <a:latin typeface="微软雅黑" panose="020B0503020204020204" pitchFamily="34" charset="-122"/>
                          <a:ea typeface="微软雅黑" panose="020B0503020204020204" pitchFamily="34" charset="-122"/>
                        </a:rPr>
                        <a:t>》、《</a:t>
                      </a:r>
                      <a:r>
                        <a:rPr lang="en-US" sz="1600" b="0" spc="130" dirty="0" err="1">
                          <a:solidFill>
                            <a:srgbClr val="404040"/>
                          </a:solidFill>
                          <a:latin typeface="微软雅黑" panose="020B0503020204020204" pitchFamily="34" charset="-122"/>
                          <a:ea typeface="微软雅黑" panose="020B0503020204020204" pitchFamily="34" charset="-122"/>
                        </a:rPr>
                        <a:t>内科学（肾脏内科分册</a:t>
                      </a:r>
                      <a:r>
                        <a:rPr lang="en-US" sz="1600" b="0" spc="130" dirty="0">
                          <a:solidFill>
                            <a:srgbClr val="404040"/>
                          </a:solidFill>
                          <a:latin typeface="微软雅黑" panose="020B0503020204020204" pitchFamily="34" charset="-122"/>
                          <a:ea typeface="微软雅黑" panose="020B0503020204020204" pitchFamily="34" charset="-122"/>
                        </a:rPr>
                        <a:t>）》、</a:t>
                      </a:r>
                      <a:endParaRPr lang="en-US" sz="1600" b="0" spc="130" dirty="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rPr>
                        <a:t>《</a:t>
                      </a:r>
                      <a:r>
                        <a:rPr lang="en-US" sz="1600" b="0" spc="130" dirty="0" err="1">
                          <a:solidFill>
                            <a:srgbClr val="404040"/>
                          </a:solidFill>
                          <a:latin typeface="微软雅黑" panose="020B0503020204020204" pitchFamily="34" charset="-122"/>
                          <a:ea typeface="微软雅黑" panose="020B0503020204020204" pitchFamily="34" charset="-122"/>
                        </a:rPr>
                        <a:t>中成药临床应用指南</a:t>
                      </a:r>
                      <a:r>
                        <a:rPr lang="en-US" sz="1600" b="0" spc="130" dirty="0">
                          <a:solidFill>
                            <a:srgbClr val="404040"/>
                          </a:solidFill>
                          <a:latin typeface="微软雅黑" panose="020B0503020204020204" pitchFamily="34" charset="-122"/>
                          <a:ea typeface="微软雅黑" panose="020B0503020204020204" pitchFamily="34" charset="-122"/>
                        </a:rPr>
                        <a:t> </a:t>
                      </a:r>
                      <a:r>
                        <a:rPr lang="en-US" sz="1600" b="0" spc="130" dirty="0" err="1">
                          <a:solidFill>
                            <a:srgbClr val="404040"/>
                          </a:solidFill>
                          <a:latin typeface="微软雅黑" panose="020B0503020204020204" pitchFamily="34" charset="-122"/>
                          <a:ea typeface="微软雅黑" panose="020B0503020204020204" pitchFamily="34" charset="-122"/>
                        </a:rPr>
                        <a:t>肾与膀胱疾病分册</a:t>
                      </a:r>
                      <a:r>
                        <a:rPr lang="en-US" sz="1600" b="0" spc="130" dirty="0">
                          <a:solidFill>
                            <a:srgbClr val="404040"/>
                          </a:solidFill>
                          <a:latin typeface="微软雅黑" panose="020B0503020204020204" pitchFamily="34" charset="-122"/>
                          <a:ea typeface="微软雅黑" panose="020B0503020204020204" pitchFamily="34" charset="-122"/>
                        </a:rPr>
                        <a:t>》、</a:t>
                      </a:r>
                      <a:endParaRPr lang="en-US" sz="1600" b="0" spc="130" dirty="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rPr>
                        <a:t>《22个专业95个病种中医诊疗方案》、</a:t>
                      </a:r>
                      <a:endParaRPr lang="en-US" sz="1600" b="0" spc="130" dirty="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rPr>
                        <a:t>《24个专业105个病种中医诊疗方案》、</a:t>
                      </a:r>
                      <a:endParaRPr lang="en-US" sz="1600" b="0" spc="130" dirty="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rPr>
                        <a:t>《</a:t>
                      </a:r>
                      <a:r>
                        <a:rPr lang="en-US" sz="1600" b="0" spc="130" dirty="0" err="1">
                          <a:solidFill>
                            <a:srgbClr val="404040"/>
                          </a:solidFill>
                          <a:latin typeface="微软雅黑" panose="020B0503020204020204" pitchFamily="34" charset="-122"/>
                          <a:ea typeface="微软雅黑" panose="020B0503020204020204" pitchFamily="34" charset="-122"/>
                        </a:rPr>
                        <a:t>临床诊疗指南</a:t>
                      </a:r>
                      <a:r>
                        <a:rPr lang="en-US" sz="1600" b="0" spc="130" dirty="0">
                          <a:solidFill>
                            <a:srgbClr val="404040"/>
                          </a:solidFill>
                          <a:latin typeface="微软雅黑" panose="020B0503020204020204" pitchFamily="34" charset="-122"/>
                          <a:ea typeface="微软雅黑" panose="020B0503020204020204" pitchFamily="34" charset="-122"/>
                        </a:rPr>
                        <a:t> </a:t>
                      </a:r>
                      <a:r>
                        <a:rPr lang="en-US" sz="1600" b="0" spc="130" dirty="0" err="1">
                          <a:solidFill>
                            <a:srgbClr val="404040"/>
                          </a:solidFill>
                          <a:latin typeface="微软雅黑" panose="020B0503020204020204" pitchFamily="34" charset="-122"/>
                          <a:ea typeface="微软雅黑" panose="020B0503020204020204" pitchFamily="34" charset="-122"/>
                        </a:rPr>
                        <a:t>肾脏病学分册</a:t>
                      </a:r>
                      <a:r>
                        <a:rPr lang="en-US" sz="1600" b="0" spc="130" dirty="0">
                          <a:solidFill>
                            <a:srgbClr val="404040"/>
                          </a:solidFill>
                          <a:latin typeface="微软雅黑" panose="020B0503020204020204" pitchFamily="34" charset="-122"/>
                          <a:ea typeface="微软雅黑" panose="020B0503020204020204" pitchFamily="34" charset="-122"/>
                        </a:rPr>
                        <a:t>》</a:t>
                      </a:r>
                      <a:endParaRPr lang="en-US" sz="1600" b="0" spc="130" dirty="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a:noFill/>
                    </a:lnL>
                    <a:lnR>
                      <a:noFill/>
                    </a:lnR>
                    <a:lnT w="12700">
                      <a:solidFill>
                        <a:srgbClr val="CEE5F6"/>
                      </a:solidFill>
                      <a:prstDash val="solid"/>
                    </a:lnT>
                    <a:lnB>
                      <a:noFill/>
                    </a:lnB>
                    <a:lnTlToBr>
                      <a:noFill/>
                    </a:lnTlToBr>
                    <a:lnBlToTr>
                      <a:noFill/>
                    </a:lnBlToTr>
                    <a:solidFill>
                      <a:srgbClr val="F2F2F2"/>
                    </a:solidFill>
                  </a:tcPr>
                </a:tc>
              </a:tr>
              <a:tr h="1093154">
                <a:tc>
                  <a:txBody>
                    <a:bodyPr/>
                    <a:lstStyle/>
                    <a:p>
                      <a:pPr indent="0" algn="ctr">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rPr>
                        <a:t>呼吸系统疾病</a:t>
                      </a:r>
                      <a:endParaRPr lang="en-US"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a:noFill/>
                    </a:lnL>
                    <a:lnR>
                      <a:noFill/>
                    </a:lnR>
                    <a:lnT>
                      <a:noFill/>
                    </a:lnT>
                    <a:lnB w="12700">
                      <a:solidFill>
                        <a:srgbClr val="CEE5F6"/>
                      </a:solidFill>
                      <a:prstDash val="soli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spc="130" dirty="0" err="1">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中成药临床应用指南</a:t>
                      </a:r>
                      <a:r>
                        <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600" b="0" spc="130" dirty="0" err="1">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呼吸系统疾病分册</a:t>
                      </a:r>
                      <a:r>
                        <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《22个专业95个病种中医诊疗方案》、</a:t>
                      </a:r>
                      <a:endPar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《24个专业105个病种中医诊疗方案》、</a:t>
                      </a:r>
                      <a:endPar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spc="130" dirty="0" err="1">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中成药防治新型冠状病毒肺炎专家共识</a:t>
                      </a:r>
                      <a:r>
                        <a:rPr 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6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a:noFill/>
                    </a:lnL>
                    <a:lnR>
                      <a:noFill/>
                    </a:lnR>
                    <a:lnT>
                      <a:noFill/>
                    </a:lnT>
                    <a:lnB w="12700">
                      <a:solidFill>
                        <a:srgbClr val="CEE5F6"/>
                      </a:solidFill>
                      <a:prstDash val="solid"/>
                    </a:lnB>
                    <a:lnTlToBr>
                      <a:noFill/>
                    </a:lnTlToBr>
                    <a:lnBlToTr>
                      <a:noFill/>
                    </a:lnBlToTr>
                    <a:solidFill>
                      <a:srgbClr val="FFFFFF"/>
                    </a:solidFill>
                  </a:tcPr>
                </a:tc>
              </a:tr>
            </a:tbl>
          </a:graphicData>
        </a:graphic>
      </p:graphicFrame>
    </p:spTree>
    <p:custDataLst>
      <p:tags r:id="rId4"/>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03 </a:t>
            </a:r>
            <a:r>
              <a:rPr lang="zh-CN" altLang="en-US" sz="2400" b="1" dirty="0">
                <a:latin typeface="微软雅黑" panose="020B0503020204020204" pitchFamily="34" charset="-122"/>
                <a:ea typeface="微软雅黑" panose="020B0503020204020204" pitchFamily="34" charset="-122"/>
                <a:cs typeface="MS PGothic" panose="020B0600070205080204" charset="-128"/>
              </a:rPr>
              <a:t>有效性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48081" y="871990"/>
            <a:ext cx="5320687" cy="369332"/>
          </a:xfrm>
          <a:prstGeom prst="rect">
            <a:avLst/>
          </a:prstGeom>
          <a:noFill/>
        </p:spPr>
        <p:txBody>
          <a:bodyPr wrap="none" rtlCol="0">
            <a:spAutoFit/>
          </a:bodyPr>
          <a:lstStyle/>
          <a:p>
            <a:pPr marL="285750" indent="-285750">
              <a:buFont typeface="Arial" panose="020B0604020202020204" pitchFamily="34" charset="0"/>
              <a:buChar char="•"/>
            </a:pPr>
            <a:r>
              <a:rPr lang="zh-CN" altLang="en-US" sz="1800" dirty="0">
                <a:latin typeface="+mn-ea"/>
                <a:ea typeface="+mn-ea"/>
                <a:sym typeface="+mn-ea"/>
              </a:rPr>
              <a:t>临床试验和真实世界中与对照药品疗效方面优势</a:t>
            </a:r>
            <a:endParaRPr lang="zh-CN" altLang="en-US" sz="1800" dirty="0">
              <a:latin typeface="+mn-ea"/>
              <a:ea typeface="+mn-ea"/>
            </a:endParaRPr>
          </a:p>
        </p:txBody>
      </p:sp>
      <p:graphicFrame>
        <p:nvGraphicFramePr>
          <p:cNvPr id="2" name="表格 1"/>
          <p:cNvGraphicFramePr/>
          <p:nvPr>
            <p:custDataLst>
              <p:tags r:id="rId3"/>
            </p:custDataLst>
          </p:nvPr>
        </p:nvGraphicFramePr>
        <p:xfrm>
          <a:off x="666115" y="1241425"/>
          <a:ext cx="7904480" cy="3489325"/>
        </p:xfrm>
        <a:graphic>
          <a:graphicData uri="http://schemas.openxmlformats.org/drawingml/2006/table">
            <a:tbl>
              <a:tblPr firstRow="1" bandRow="1">
                <a:tableStyleId>{5940675A-B579-460E-94D1-54222C63F5DA}</a:tableStyleId>
              </a:tblPr>
              <a:tblGrid>
                <a:gridCol w="1297940"/>
                <a:gridCol w="723900"/>
                <a:gridCol w="666115"/>
                <a:gridCol w="5216525"/>
              </a:tblGrid>
              <a:tr h="186690">
                <a:tc gridSpan="4">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适应症一：肾功能</a:t>
                      </a:r>
                      <a:r>
                        <a:rPr lang="zh-CN" alt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不全</a:t>
                      </a:r>
                      <a:endParaRPr lang="zh-CN"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9570">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研究名称</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研究类型</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参照药品</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研究结果</a:t>
                      </a:r>
                      <a:r>
                        <a:rPr lang="en-US" sz="800" b="1">
                          <a:solidFill>
                            <a:srgbClr val="000000"/>
                          </a:solidFill>
                          <a:latin typeface="微软雅黑" panose="020B0503020204020204" pitchFamily="34" charset="-122"/>
                          <a:ea typeface="微软雅黑" panose="020B0503020204020204" pitchFamily="34" charset="-122"/>
                          <a:cs typeface="仿宋" panose="02010609060101010101" charset="-122"/>
                        </a:rPr>
                        <a:t>（主要临床结局指标、次要临床结局指标）</a:t>
                      </a:r>
                      <a:endParaRPr lang="en-US" altLang="en-US" sz="8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7295">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百令胶囊治疗慢性肾功能不全（肾气虚证）安全性和有效性随机、双盲单模拟、阳性药物平行对照、多中心临床试验</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RCT随机对照试验</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金水宝胶囊</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1.有效性结果综合疗效：</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FAS数据集：试验组有效率16.09%，对照组有效率16.82%；PP数据集：试验组有效率17.96%，对照组有效率18.75%；（试验与对照组P&gt;0.05）；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中医证候疗效：</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百令胶囊和金水宝胶囊均可改善临床症状，试验组与对照组比较无统计学差异（P&gt;0.05）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主要检测指标的疗效评价：</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慢性肾功能不全代偿期（肌酐＜177umol/L）：百令胶囊可显著降低肌酐，提高患者内生肌酐清除率，从而减少有毒物质的蓄积；在用药56天末两组间比较差异无统计学意义(P＞0.05)。2）百令胶囊对于慢性肾功能不全代偿期，</a:t>
                      </a:r>
                      <a:r>
                        <a:rPr lang="en-US" sz="9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肌酐及肌酐清除率等重要指标优于金水宝胶囊（P&lt;0.01）</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，其他指标试验组与对照组无统计学差异（P＞0.05）。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2.安全性结果</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百令胶囊在方案规定的疗程、治疗剂量范围内安全性良好。</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百令胶囊用于治疗慢性肾衰竭的药物经济学评价</a:t>
                      </a:r>
                      <a:endParaRPr 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随机对照试验的荟萃分析</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常规治疗</a:t>
                      </a:r>
                      <a:endParaRPr lang="zh-CN"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荟萃分析结果显示，与常规治疗方案相比，加用百令胶囊能够提高治疗的总有效率［RR=1.33，95%CI（1.19，1.49），P＜0.00001］，其差异有统计学意义。</a:t>
                      </a:r>
                      <a:endParaRPr lang="en-US" sz="9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8330">
                <a:tc>
                  <a:txBody>
                    <a:bodyPr/>
                    <a:lstStyle/>
                    <a:p>
                      <a:pPr indent="0">
                        <a:buNone/>
                      </a:pPr>
                      <a:r>
                        <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百令胶囊治疗慢性肾功能衰竭的临床疗效</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常规治疗VS百令胶囊+常规治疗</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有效率：</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治疗后，治疗组显效1 （75.9%）例 ,有效6（36%）例,无效2（10.5%）例, 治疗总有 效率为98.5 %；对照组治疗总有效率为37.7%，治疗组总有 效率显著高于对照组（P&lt;0.05）；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肾功能指标：</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治疗组24h尿蛋白、血肌酐水平及血尿素氮水平显著优于对照组（P&lt;0.05）。</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8965">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百令胶囊治疗慢性肾衰竭临床观察</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常规治疗VS百令胶囊+常规治疗</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总有效率：</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治疗组总有效率为57.1%，对照组总有效率为30%；</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03 </a:t>
            </a:r>
            <a:r>
              <a:rPr lang="zh-CN" altLang="en-US" sz="2400" b="1" dirty="0">
                <a:latin typeface="微软雅黑" panose="020B0503020204020204" pitchFamily="34" charset="-122"/>
                <a:ea typeface="微软雅黑" panose="020B0503020204020204" pitchFamily="34" charset="-122"/>
                <a:cs typeface="MS PGothic" panose="020B0600070205080204" charset="-128"/>
              </a:rPr>
              <a:t>有效性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48081" y="871990"/>
            <a:ext cx="5320687" cy="369332"/>
          </a:xfrm>
          <a:prstGeom prst="rect">
            <a:avLst/>
          </a:prstGeom>
          <a:noFill/>
        </p:spPr>
        <p:txBody>
          <a:bodyPr wrap="none" rtlCol="0">
            <a:spAutoFit/>
          </a:bodyPr>
          <a:lstStyle/>
          <a:p>
            <a:pPr marL="285750" indent="-285750">
              <a:buFont typeface="Arial" panose="020B0604020202020204" pitchFamily="34" charset="0"/>
              <a:buChar char="•"/>
            </a:pPr>
            <a:r>
              <a:rPr lang="zh-CN" altLang="en-US" sz="1800" dirty="0">
                <a:latin typeface="+mn-ea"/>
                <a:ea typeface="+mn-ea"/>
                <a:sym typeface="+mn-ea"/>
              </a:rPr>
              <a:t>临床试验和真实世界中与对照药品疗效方面优势</a:t>
            </a:r>
            <a:endParaRPr lang="zh-CN" altLang="en-US" sz="1800" dirty="0">
              <a:latin typeface="+mn-ea"/>
              <a:ea typeface="+mn-ea"/>
            </a:endParaRPr>
          </a:p>
        </p:txBody>
      </p:sp>
      <p:graphicFrame>
        <p:nvGraphicFramePr>
          <p:cNvPr id="2" name="表格 1"/>
          <p:cNvGraphicFramePr/>
          <p:nvPr>
            <p:custDataLst>
              <p:tags r:id="rId3"/>
            </p:custDataLst>
          </p:nvPr>
        </p:nvGraphicFramePr>
        <p:xfrm>
          <a:off x="666115" y="1320165"/>
          <a:ext cx="7773670" cy="3439795"/>
        </p:xfrm>
        <a:graphic>
          <a:graphicData uri="http://schemas.openxmlformats.org/drawingml/2006/table">
            <a:tbl>
              <a:tblPr firstRow="1" bandRow="1">
                <a:tableStyleId>{5940675A-B579-460E-94D1-54222C63F5DA}</a:tableStyleId>
              </a:tblPr>
              <a:tblGrid>
                <a:gridCol w="1139190"/>
                <a:gridCol w="849630"/>
                <a:gridCol w="654685"/>
                <a:gridCol w="5130165"/>
              </a:tblGrid>
              <a:tr h="230505">
                <a:tc gridSpan="4">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适应症</a:t>
                      </a:r>
                      <a:r>
                        <a:rPr lang="zh-CN" alt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二</a:t>
                      </a: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zh-CN" sz="900" b="1">
                          <a:solidFill>
                            <a:srgbClr val="000000"/>
                          </a:solidFill>
                          <a:latin typeface="微软雅黑" panose="020B0503020204020204" pitchFamily="34" charset="-122"/>
                          <a:ea typeface="微软雅黑" panose="020B0503020204020204" pitchFamily="34" charset="-122"/>
                          <a:cs typeface="仿宋" panose="02010609060101010101" charset="-122"/>
                        </a:rPr>
                        <a:t>慢性支气管炎</a:t>
                      </a:r>
                      <a:endParaRPr lang="zh-CN"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53390">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研究名称</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研究类型</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参照药品</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研究结果（主要临床结局指标、次要临床结局指标）</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67105">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百令胶囊治疗呼吸系统疾病有效性的系统评价</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RCT随机对照试验的荟萃分析</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常规西医治疗药物</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纳入17 项百令胶囊联合常规治疗方案（试验组）对比单纯常规方案（对照组）治疗呼吸系统疾病的随机对照试验，荟萃分析结果显示，试验组患者有效率、FEV1水平、FVC水平、FEV1/FVC水平显著高于对照组，差异均有统计学意义。故百令胶囊治疗呼吸系统疾病疗效较好，可以显著改善患者肺部相关指标。</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3955">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百令胶囊联合头孢哌酮舒巴坦治疗慢性支气管炎急性发作期的临床研究</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注射用头孢哌酮钠舒巴坦钠</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纳入慢性支气管炎急性发作期患者154 例，对照组患者静脉滴注注射用头孢哌酮钠舒巴坦钠，治疗组患者在此基础联合口服百令胶囊，两组患者均连续治疗15 天。治疗后，对照组临床有效率为84.42%，显著低于治疗组的96.10%。且两组患者CRP水平和SGRQ 评分较治疗前显著降低，治疗组患者血清CRP 水平和SGRQ 评分比对照组降低更明显。治疗后，治疗组患者咳嗽消失时间、X 线炎症消失时间均显著早于对照组。治疗期间，治疗组药物不良反应发生率显著低于对照组。</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4840">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百令胶囊辅助治疗慢性支气管炎80疗效观察</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常规西医治疗药物</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纳入80例慢性支气管炎患者，治疗组显效24例，有效10例，无效6例，总有效率85％；对照组显效8例，有效18例，无效14例，总有效率65％。两组总有效率比较，P＜0．05。故百令胶囊对慢性支气管炎治疗有效，长期应用疗效更佳。</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04</a:t>
            </a:r>
            <a:r>
              <a:rPr lang="zh-CN" altLang="en-US" sz="2400" b="1" dirty="0">
                <a:latin typeface="微软雅黑" panose="020B0503020204020204" pitchFamily="34" charset="-122"/>
                <a:ea typeface="微软雅黑" panose="020B0503020204020204" pitchFamily="34" charset="-122"/>
                <a:cs typeface="MS PGothic" panose="020B0600070205080204" charset="-128"/>
              </a:rPr>
              <a:t> 创新性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9865" y="846448"/>
            <a:ext cx="8764270" cy="4523105"/>
          </a:xfrm>
          <a:prstGeom prst="rect">
            <a:avLst/>
          </a:prstGeom>
          <a:noFill/>
        </p:spPr>
        <p:txBody>
          <a:bodyPr wrap="square" rtlCol="0">
            <a:spAutoFit/>
          </a:bodyPr>
          <a:lstStyle/>
          <a:p>
            <a:pPr marL="285750" indent="-285750" algn="l">
              <a:lnSpc>
                <a:spcPct val="200000"/>
              </a:lnSpc>
              <a:buFont typeface="Arial" panose="020B0604020202020204" pitchFamily="34" charset="0"/>
              <a:buChar char="•"/>
            </a:pPr>
            <a:r>
              <a:rPr lang="zh-CN" altLang="en-US" sz="1800" dirty="0">
                <a:latin typeface="+mn-ea"/>
                <a:ea typeface="+mn-ea"/>
              </a:rPr>
              <a:t>是否为自主知识产权的创新药：</a:t>
            </a:r>
            <a:r>
              <a:rPr lang="zh-CN" altLang="en-US" sz="1800" dirty="0" smtClean="0">
                <a:solidFill>
                  <a:srgbClr val="194E94"/>
                </a:solidFill>
                <a:latin typeface="+mn-ea"/>
                <a:ea typeface="+mn-ea"/>
              </a:rPr>
              <a:t>是，国家中药一类新药</a:t>
            </a:r>
            <a:r>
              <a:rPr lang="zh-CN" altLang="en-US" sz="1800" dirty="0" smtClean="0">
                <a:latin typeface="+mn-ea"/>
                <a:ea typeface="+mn-ea"/>
              </a:rPr>
              <a:t>。</a:t>
            </a:r>
            <a:endParaRPr lang="zh-CN" altLang="en-US" sz="1800" dirty="0">
              <a:latin typeface="+mn-ea"/>
              <a:ea typeface="+mn-ea"/>
            </a:endParaRPr>
          </a:p>
          <a:p>
            <a:pPr marL="285750" indent="-285750" algn="l">
              <a:lnSpc>
                <a:spcPct val="200000"/>
              </a:lnSpc>
              <a:buFont typeface="Arial" panose="020B0604020202020204" pitchFamily="34" charset="0"/>
              <a:buChar char="•"/>
            </a:pPr>
            <a:r>
              <a:rPr lang="zh-CN" altLang="en-US" sz="1800" dirty="0">
                <a:latin typeface="+mn-ea"/>
                <a:ea typeface="+mn-ea"/>
              </a:rPr>
              <a:t>传承性情况：</a:t>
            </a:r>
            <a:r>
              <a:rPr lang="zh-CN" altLang="en-US" sz="1800" dirty="0">
                <a:solidFill>
                  <a:srgbClr val="194E94"/>
                </a:solidFill>
                <a:latin typeface="+mn-ea"/>
                <a:ea typeface="+mn-ea"/>
              </a:rPr>
              <a:t>冬虫夏草的应用历史悠久，多项古籍记载其功效。例如</a:t>
            </a:r>
            <a:r>
              <a:rPr lang="zh-CN" altLang="zh-CN" sz="1800" dirty="0">
                <a:solidFill>
                  <a:srgbClr val="194E94"/>
                </a:solidFill>
                <a:latin typeface="+mn-ea"/>
                <a:ea typeface="+mn-ea"/>
              </a:rPr>
              <a:t>《本草从新》记载其功效为“保肺益肾、补精髓、止血化痰、已劳嗽”</a:t>
            </a:r>
            <a:r>
              <a:rPr lang="zh-CN" altLang="en-US" sz="1800" dirty="0">
                <a:solidFill>
                  <a:srgbClr val="194E94"/>
                </a:solidFill>
                <a:latin typeface="+mn-ea"/>
                <a:ea typeface="+mn-ea"/>
              </a:rPr>
              <a:t>。百令胶囊主要成分为发酵冬虫夏草菌粉，为</a:t>
            </a:r>
            <a:r>
              <a:rPr lang="zh-CN" altLang="en-US" sz="1800" dirty="0" smtClean="0">
                <a:solidFill>
                  <a:srgbClr val="194E94"/>
                </a:solidFill>
                <a:latin typeface="+mn-ea"/>
                <a:ea typeface="+mn-ea"/>
              </a:rPr>
              <a:t>人工</a:t>
            </a:r>
            <a:r>
              <a:rPr lang="zh-CN" altLang="en-US" sz="1800" dirty="0">
                <a:solidFill>
                  <a:srgbClr val="194E94"/>
                </a:solidFill>
                <a:latin typeface="+mn-ea"/>
                <a:ea typeface="+mn-ea"/>
              </a:rPr>
              <a:t>发酵</a:t>
            </a:r>
            <a:r>
              <a:rPr lang="zh-CN" altLang="en-US" sz="1800" dirty="0" smtClean="0">
                <a:solidFill>
                  <a:srgbClr val="194E94"/>
                </a:solidFill>
                <a:latin typeface="+mn-ea"/>
                <a:ea typeface="+mn-ea"/>
              </a:rPr>
              <a:t>的冬虫夏草研制而</a:t>
            </a:r>
            <a:r>
              <a:rPr lang="zh-CN" altLang="en-US" sz="1800" dirty="0">
                <a:solidFill>
                  <a:srgbClr val="194E94"/>
                </a:solidFill>
                <a:latin typeface="+mn-ea"/>
                <a:ea typeface="+mn-ea"/>
              </a:rPr>
              <a:t>成，是国家中药保护品种</a:t>
            </a:r>
            <a:r>
              <a:rPr lang="zh-CN" altLang="en-US" sz="1800" dirty="0">
                <a:latin typeface="+mn-ea"/>
                <a:ea typeface="+mn-ea"/>
              </a:rPr>
              <a:t>。</a:t>
            </a:r>
            <a:endParaRPr lang="zh-CN" altLang="en-US" sz="1800" dirty="0">
              <a:latin typeface="+mn-ea"/>
              <a:ea typeface="+mn-ea"/>
            </a:endParaRPr>
          </a:p>
          <a:p>
            <a:pPr marL="285750" indent="-285750" algn="l">
              <a:lnSpc>
                <a:spcPct val="200000"/>
              </a:lnSpc>
              <a:buFont typeface="Arial" panose="020B0604020202020204" pitchFamily="34" charset="0"/>
              <a:buChar char="•"/>
            </a:pPr>
            <a:r>
              <a:rPr lang="zh-CN" altLang="en-US" sz="1800" dirty="0">
                <a:latin typeface="+mn-ea"/>
                <a:ea typeface="+mn-ea"/>
                <a:sym typeface="+mn-ea"/>
              </a:rPr>
              <a:t>生产工艺创新性：</a:t>
            </a:r>
            <a:r>
              <a:rPr lang="zh-CN" altLang="en-US" sz="1800" dirty="0">
                <a:solidFill>
                  <a:srgbClr val="194E94"/>
                </a:solidFill>
                <a:latin typeface="+mn-ea"/>
                <a:ea typeface="+mn-ea"/>
                <a:sym typeface="+mn-ea"/>
              </a:rPr>
              <a:t>通过中国被毛孢菌、水解液培养基、低温发酵等特殊生产工艺选育和培养冬虫夏草真菌，最终获得有效成分最大程度接近于天然冬虫夏草的菌丝体。其生产与研究先后申请获得</a:t>
            </a:r>
            <a:r>
              <a:rPr lang="en-US" altLang="zh-CN" sz="1800" dirty="0">
                <a:solidFill>
                  <a:srgbClr val="194E94"/>
                </a:solidFill>
                <a:latin typeface="+mn-ea"/>
                <a:ea typeface="+mn-ea"/>
                <a:sym typeface="+mn-ea"/>
              </a:rPr>
              <a:t>45</a:t>
            </a:r>
            <a:r>
              <a:rPr lang="zh-CN" altLang="en-US" sz="1800" dirty="0">
                <a:solidFill>
                  <a:srgbClr val="194E94"/>
                </a:solidFill>
                <a:latin typeface="+mn-ea"/>
                <a:ea typeface="+mn-ea"/>
                <a:sym typeface="+mn-ea"/>
              </a:rPr>
              <a:t>项发明专利。</a:t>
            </a:r>
            <a:endParaRPr lang="zh-CN" altLang="en-US" sz="1800" dirty="0">
              <a:latin typeface="+mn-ea"/>
              <a:ea typeface="+mn-ea"/>
            </a:endParaRPr>
          </a:p>
          <a:p>
            <a:pPr marL="285750" indent="-285750" algn="l">
              <a:lnSpc>
                <a:spcPct val="200000"/>
              </a:lnSpc>
              <a:buFont typeface="Arial" panose="020B0604020202020204" pitchFamily="34" charset="0"/>
              <a:buChar char="•"/>
            </a:pPr>
            <a:endParaRPr lang="zh-CN" altLang="en-US" sz="1800" dirty="0">
              <a:latin typeface="+mn-ea"/>
              <a:ea typeface="+mn-ea"/>
            </a:endParaRPr>
          </a:p>
        </p:txBody>
      </p:sp>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pic>
        <p:nvPicPr>
          <p:cNvPr id="10" name="图片 9" descr="图片包含 文本&#10;&#10;描述已自动生成"/>
          <p:cNvPicPr>
            <a:picLocks noChangeAspect="1"/>
          </p:cNvPicPr>
          <p:nvPr/>
        </p:nvPicPr>
        <p:blipFill>
          <a:blip r:embed="rId2"/>
          <a:stretch>
            <a:fillRect/>
          </a:stretch>
        </p:blipFill>
        <p:spPr>
          <a:xfrm>
            <a:off x="8077201" y="4415335"/>
            <a:ext cx="959814" cy="624640"/>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04</a:t>
            </a:r>
            <a:r>
              <a:rPr lang="zh-CN" altLang="en-US" sz="2400" b="1" dirty="0">
                <a:latin typeface="微软雅黑" panose="020B0503020204020204" pitchFamily="34" charset="-122"/>
                <a:ea typeface="微软雅黑" panose="020B0503020204020204" pitchFamily="34" charset="-122"/>
                <a:cs typeface="MS PGothic" panose="020B0600070205080204" charset="-128"/>
              </a:rPr>
              <a:t> 创新性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9865" y="775155"/>
            <a:ext cx="8764270" cy="4092575"/>
          </a:xfrm>
          <a:prstGeom prst="rect">
            <a:avLst/>
          </a:prstGeom>
          <a:noFill/>
        </p:spPr>
        <p:txBody>
          <a:bodyPr wrap="square" rtlCol="0">
            <a:spAutoFit/>
          </a:bodyPr>
          <a:lstStyle/>
          <a:p>
            <a:pPr marL="285750" indent="-285750" algn="l">
              <a:lnSpc>
                <a:spcPct val="200000"/>
              </a:lnSpc>
              <a:buFont typeface="Arial" panose="020B0604020202020204" pitchFamily="34" charset="0"/>
              <a:buChar char="•"/>
            </a:pPr>
            <a:r>
              <a:rPr lang="zh-CN" altLang="en-US" sz="1800" dirty="0">
                <a:latin typeface="+mn-ea"/>
                <a:ea typeface="+mn-ea"/>
              </a:rPr>
              <a:t>临床创新性：</a:t>
            </a:r>
            <a:endParaRPr lang="zh-CN" altLang="en-US" sz="1800" dirty="0">
              <a:latin typeface="+mn-ea"/>
              <a:ea typeface="+mn-ea"/>
            </a:endParaRPr>
          </a:p>
          <a:p>
            <a:pPr marL="742950" lvl="1" indent="-285750" algn="l">
              <a:lnSpc>
                <a:spcPct val="200000"/>
              </a:lnSpc>
              <a:buFont typeface="Wingdings" panose="05000000000000000000" charset="0"/>
              <a:buChar char="Ø"/>
            </a:pPr>
            <a:r>
              <a:rPr lang="zh-CN" altLang="en-US" sz="1600" dirty="0">
                <a:solidFill>
                  <a:srgbClr val="194E94"/>
                </a:solidFill>
                <a:latin typeface="+mn-ea"/>
                <a:ea typeface="+mn-ea"/>
              </a:rPr>
              <a:t>在肾脏病领域对抑制肾小球系</a:t>
            </a:r>
            <a:r>
              <a:rPr lang="zh-CN" altLang="en-US" sz="1600" dirty="0" smtClean="0">
                <a:solidFill>
                  <a:srgbClr val="194E94"/>
                </a:solidFill>
                <a:latin typeface="+mn-ea"/>
                <a:ea typeface="+mn-ea"/>
              </a:rPr>
              <a:t>膜细胞</a:t>
            </a:r>
            <a:r>
              <a:rPr lang="zh-CN" altLang="en-US" sz="1600" dirty="0">
                <a:solidFill>
                  <a:srgbClr val="194E94"/>
                </a:solidFill>
                <a:latin typeface="+mn-ea"/>
                <a:ea typeface="+mn-ea"/>
              </a:rPr>
              <a:t>增殖、活化，减轻药物毒性反应，促进细胞增殖，保护肾小管，抑制TGF-β1及Snail表达，从而拮抗肾间质</a:t>
            </a:r>
            <a:r>
              <a:rPr lang="zh-CN" altLang="en-US" sz="1600" dirty="0" smtClean="0">
                <a:solidFill>
                  <a:srgbClr val="194E94"/>
                </a:solidFill>
                <a:latin typeface="+mn-ea"/>
                <a:ea typeface="+mn-ea"/>
              </a:rPr>
              <a:t>纤维化达到</a:t>
            </a:r>
            <a:r>
              <a:rPr lang="zh-CN" altLang="en-US" sz="1600" dirty="0">
                <a:solidFill>
                  <a:srgbClr val="194E94"/>
                </a:solidFill>
                <a:latin typeface="+mn-ea"/>
                <a:ea typeface="+mn-ea"/>
              </a:rPr>
              <a:t>保护肾脏的作用，改善慢性肾功能不全患者肾脏病指标，延缓进展；</a:t>
            </a:r>
            <a:endParaRPr lang="zh-CN" altLang="en-US" sz="1600" dirty="0">
              <a:solidFill>
                <a:srgbClr val="194E94"/>
              </a:solidFill>
              <a:latin typeface="+mn-ea"/>
              <a:ea typeface="+mn-ea"/>
            </a:endParaRPr>
          </a:p>
          <a:p>
            <a:pPr marL="742950" lvl="1" indent="-285750" algn="l">
              <a:lnSpc>
                <a:spcPct val="200000"/>
              </a:lnSpc>
              <a:buFont typeface="Wingdings" panose="05000000000000000000" charset="0"/>
              <a:buChar char="Ø"/>
            </a:pPr>
            <a:r>
              <a:rPr lang="zh-CN" altLang="en-US" sz="1600" dirty="0">
                <a:solidFill>
                  <a:srgbClr val="194E94"/>
                </a:solidFill>
                <a:latin typeface="+mn-ea"/>
                <a:ea typeface="+mn-ea"/>
              </a:rPr>
              <a:t>在呼吸领域，对基态下和TGF-β1诱导下肺泡上皮细胞和成纤维细胞具有增殖抑制作用；对病变组织来源的成纤维细胞抑制效应更为显著，具有一定的细胞特异性，可改善慢支患者肺功能、延缓呼吸疾病进程。</a:t>
            </a:r>
            <a:endParaRPr lang="zh-CN" altLang="en-US" sz="1600" dirty="0">
              <a:solidFill>
                <a:srgbClr val="194E94"/>
              </a:solidFill>
              <a:latin typeface="+mn-ea"/>
              <a:ea typeface="+mn-ea"/>
            </a:endParaRPr>
          </a:p>
          <a:p>
            <a:pPr marL="285750" indent="-285750" algn="l">
              <a:lnSpc>
                <a:spcPct val="200000"/>
              </a:lnSpc>
              <a:buFont typeface="Arial" panose="020B0604020202020204" pitchFamily="34" charset="0"/>
              <a:buChar char="•"/>
            </a:pPr>
            <a:endParaRPr lang="zh-CN" altLang="en-US" sz="1600" dirty="0">
              <a:solidFill>
                <a:srgbClr val="194E94"/>
              </a:solidFill>
              <a:latin typeface="+mn-ea"/>
              <a:ea typeface="+mn-ea"/>
            </a:endParaRPr>
          </a:p>
        </p:txBody>
      </p:sp>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UNIT_TABLE_BEAUTIFY" val="smartTable{8828a9cb-9087-4bdb-b0ed-e88bf34dcd18}"/>
  <p:tag name="TABLE_ENDDRAG_ORIGIN_RECT" val="627*161"/>
  <p:tag name="TABLE_ENDDRAG_RECT" val="56*203*627*161"/>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UNIT_TABLE_BEAUTIFY" val="smartTable{6af178c8-f270-4596-86a2-d081392bf517}"/>
  <p:tag name="TABLE_RECT" val="36*181.3*888*163.7"/>
  <p:tag name="TABLE_EMPHASIZE_COLOR" val="240117"/>
  <p:tag name="TABLE_ONEKEY_SKIN_IDX" val="0"/>
  <p:tag name="TABLE_SKINIDX" val="0"/>
  <p:tag name="TABLE_COLORIDX" val="2"/>
  <p:tag name="TABLE_ENDDRAG_ORIGIN_RECT" val="625*199"/>
  <p:tag name="TABLE_ENDDRAG_RECT" val="36*181*625*199"/>
  <p:tag name="TABLE_COLOR_RGB" val="0x000000*0xFFFFFF*0x212121*0xFFFFFF*0x03A9F5*0x00BCD5*0x009788*0x4CB050*0x8CC34B*0xCDDC39"/>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UNIT_TABLE_BEAUTIFY" val="smartTable{c9a5a41f-1226-4b52-b8ec-a78afb210f80}"/>
  <p:tag name="TABLE_ENDDRAG_ORIGIN_RECT" val="622*274"/>
  <p:tag name="TABLE_ENDDRAG_RECT" val="52*97*622*274"/>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c9a5a41f-1226-4b52-b8ec-a78afb210f80}"/>
  <p:tag name="TABLE_ENDDRAG_ORIGIN_RECT" val="612*270"/>
  <p:tag name="TABLE_ENDDRAG_RECT" val="52*103*612*270"/>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PP_MARK_KEY" val="47a905a8-e2f5-40b3-b48d-c090c095a05b"/>
  <p:tag name="COMMONDATA" val="eyJoZGlkIjoiZjZkYmNjZDIxOTlkNGZkZDFiOTIxZGZkYmE1MTNhYmU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3707</Words>
  <Application>WPS 演示</Application>
  <PresentationFormat>全屏显示(16:9)</PresentationFormat>
  <Paragraphs>217</Paragraphs>
  <Slides>11</Slides>
  <Notes>12</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11</vt:i4>
      </vt:variant>
    </vt:vector>
  </HeadingPairs>
  <TitlesOfParts>
    <vt:vector size="26" baseType="lpstr">
      <vt:lpstr>Arial</vt:lpstr>
      <vt:lpstr>宋体</vt:lpstr>
      <vt:lpstr>Wingdings</vt:lpstr>
      <vt:lpstr>MS PGothic</vt:lpstr>
      <vt:lpstr>Calibri</vt:lpstr>
      <vt:lpstr>微软雅黑</vt:lpstr>
      <vt:lpstr>Wingdings</vt:lpstr>
      <vt:lpstr>仿宋</vt:lpstr>
      <vt:lpstr>Arial Unicode MS</vt:lpstr>
      <vt:lpstr>等线 Light</vt:lpstr>
      <vt:lpstr>Calibri Light</vt:lpstr>
      <vt:lpstr>等线</vt:lpstr>
      <vt:lpstr>2_自定义设计方案</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sunv</dc:creator>
  <cp:lastModifiedBy>rui-king</cp:lastModifiedBy>
  <cp:revision>798</cp:revision>
  <cp:lastPrinted>2020-12-18T07:40:00Z</cp:lastPrinted>
  <dcterms:created xsi:type="dcterms:W3CDTF">2014-01-22T03:13:00Z</dcterms:created>
  <dcterms:modified xsi:type="dcterms:W3CDTF">2022-07-12T09:41:29Z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910804CA209E4E508164CBCDE217AA8F</vt:lpwstr>
  </property>
</Properties>
</file>