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12192000" cy="6857996"/>
          </a:xfrm>
          <a:prstGeom prst="rect">
            <a:avLst/>
          </a:prstGeom>
        </p:spPr>
      </p:pic>
      <p:sp>
        <p:nvSpPr>
          <p:cNvPr id="3" name="textbox 2"/>
          <p:cNvSpPr/>
          <p:nvPr/>
        </p:nvSpPr>
        <p:spPr>
          <a:xfrm>
            <a:off x="2650156" y="1592263"/>
            <a:ext cx="9631630" cy="558800"/>
          </a:xfrm>
          <a:prstGeom prst="rect">
            <a:avLst/>
          </a:prstGeom>
          <a:noFill/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2700" algn="l" rtl="0" eaLnBrk="0">
              <a:lnSpc>
                <a:spcPct val="97000"/>
              </a:lnSpc>
            </a:pPr>
            <a:r>
              <a:rPr sz="4800" b="1" dirty="0" err="1">
                <a:latin typeface="+mj-lt"/>
                <a:ea typeface="+mj-ea"/>
                <a:cs typeface="+mj-cs"/>
              </a:rPr>
              <a:t>重组人血小板生成素注射液</a:t>
            </a:r>
            <a:endParaRPr lang="en-US" altLang="en-US" sz="48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副标题 2"/>
          <p:cNvSpPr txBox="1"/>
          <p:nvPr/>
        </p:nvSpPr>
        <p:spPr>
          <a:xfrm>
            <a:off x="1524000" y="2955925"/>
            <a:ext cx="9144000" cy="7467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latin typeface="+mj-ea"/>
                <a:ea typeface="+mj-ea"/>
                <a:cs typeface="+mj-ea"/>
              </a:rPr>
              <a:t>商品名：特比澳</a:t>
            </a:r>
            <a:r>
              <a:rPr lang="en-US" altLang="zh-CN" sz="2800" baseline="30000" dirty="0">
                <a:ea typeface="仿宋" panose="02010609060101010101" charset="-122"/>
                <a:sym typeface="+mn-ea"/>
              </a:rPr>
              <a:t>®</a:t>
            </a:r>
            <a:endParaRPr lang="en-US" altLang="zh-CN" baseline="30000" dirty="0">
              <a:ea typeface="仿宋" panose="02010609060101010101" charset="-122"/>
              <a:sym typeface="+mn-ea"/>
            </a:endParaRPr>
          </a:p>
          <a:p>
            <a:pPr algn="ctr"/>
            <a:endParaRPr lang="zh-CN" altLang="en-US" b="1" dirty="0">
              <a:latin typeface="+mj-ea"/>
              <a:ea typeface="+mj-ea"/>
              <a:cs typeface="+mj-ea"/>
            </a:endParaRPr>
          </a:p>
        </p:txBody>
      </p:sp>
      <p:sp>
        <p:nvSpPr>
          <p:cNvPr id="5" name="副标题 2"/>
          <p:cNvSpPr>
            <a:spLocks noGrp="1"/>
          </p:cNvSpPr>
          <p:nvPr/>
        </p:nvSpPr>
        <p:spPr>
          <a:xfrm>
            <a:off x="1633855" y="5312410"/>
            <a:ext cx="9144000" cy="746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latin typeface="+mj-ea"/>
                <a:ea typeface="+mj-ea"/>
                <a:cs typeface="+mj-ea"/>
              </a:rPr>
              <a:t>沈阳三生制药有限责任公司</a:t>
            </a:r>
            <a:endParaRPr lang="zh-CN" sz="2000" b="1" dirty="0">
              <a:latin typeface="+mj-ea"/>
              <a:ea typeface="+mj-ea"/>
              <a:cs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12192000" cy="6857996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545592" y="1429511"/>
            <a:ext cx="3430523" cy="4622291"/>
          </a:xfrm>
          <a:prstGeom prst="rect">
            <a:avLst/>
          </a:prstGeom>
        </p:spPr>
      </p:pic>
      <p:sp>
        <p:nvSpPr>
          <p:cNvPr id="5" name="textbox 5"/>
          <p:cNvSpPr/>
          <p:nvPr/>
        </p:nvSpPr>
        <p:spPr>
          <a:xfrm>
            <a:off x="5561121" y="2539415"/>
            <a:ext cx="3250564" cy="38620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marL="29210" algn="l" rtl="0" eaLnBrk="0">
              <a:lnSpc>
                <a:spcPct val="97000"/>
              </a:lnSpc>
            </a:pPr>
            <a:r>
              <a:rPr sz="1800" spc="-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注册</a:t>
            </a:r>
            <a:r>
              <a:rPr sz="18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规格</a:t>
            </a:r>
            <a:endParaRPr lang="en-US" altLang="en-US" sz="1800" dirty="0"/>
          </a:p>
          <a:p>
            <a:pPr marL="27940" algn="l" rtl="0" eaLnBrk="0">
              <a:lnSpc>
                <a:spcPct val="89000"/>
              </a:lnSpc>
              <a:spcBef>
                <a:spcPts val="1040"/>
              </a:spcBef>
            </a:pP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每瓶装量1.0ml</a:t>
            </a:r>
            <a:endParaRPr lang="en-US" altLang="en-US" sz="1100" dirty="0"/>
          </a:p>
          <a:p>
            <a:pPr marL="40005" algn="l" rtl="0" eaLnBrk="0">
              <a:lnSpc>
                <a:spcPts val="1845"/>
              </a:lnSpc>
            </a:pPr>
            <a:r>
              <a:rPr sz="11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15000单位/1毫升(15000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U</a:t>
            </a: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1ml)</a:t>
            </a:r>
            <a:endParaRPr lang="en-US" altLang="en-US" sz="1100" dirty="0"/>
          </a:p>
          <a:p>
            <a:pPr marL="33020" algn="l" rtl="0" eaLnBrk="0">
              <a:lnSpc>
                <a:spcPts val="1850"/>
              </a:lnSpc>
            </a:pPr>
            <a:r>
              <a:rPr sz="11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7500单位/1毫升(750</a:t>
            </a:r>
            <a:r>
              <a:rPr sz="1100" spc="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U/1ml)</a:t>
            </a:r>
            <a:endParaRPr lang="en-US" altLang="en-US" sz="1100" dirty="0"/>
          </a:p>
          <a:p>
            <a:pPr algn="l" rtl="0" eaLnBrk="0">
              <a:lnSpc>
                <a:spcPct val="160000"/>
              </a:lnSpc>
            </a:pPr>
            <a:endParaRPr lang="en-US" altLang="en-US" sz="1000" dirty="0"/>
          </a:p>
          <a:p>
            <a:pPr marL="17145" algn="l" rtl="0" eaLnBrk="0">
              <a:lnSpc>
                <a:spcPct val="98000"/>
              </a:lnSpc>
              <a:spcBef>
                <a:spcPts val="545"/>
              </a:spcBef>
            </a:pPr>
            <a:r>
              <a:rPr sz="1800" spc="-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上市时间等</a:t>
            </a:r>
            <a:r>
              <a:rPr sz="18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信息</a:t>
            </a:r>
            <a:endParaRPr lang="en-US" altLang="en-US" sz="1800" dirty="0"/>
          </a:p>
          <a:p>
            <a:pPr marL="17780" algn="l" rtl="0" eaLnBrk="0">
              <a:lnSpc>
                <a:spcPts val="1150"/>
              </a:lnSpc>
              <a:spcBef>
                <a:spcPts val="875"/>
              </a:spcBef>
            </a:pPr>
            <a:r>
              <a:rPr sz="900" spc="5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</a:t>
            </a:r>
            <a:r>
              <a:rPr sz="9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中国大陆首次上市时间：  2005年5</a:t>
            </a: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10日</a:t>
            </a:r>
            <a:endParaRPr lang="en-US" altLang="en-US" sz="900" dirty="0"/>
          </a:p>
          <a:p>
            <a:pPr marL="17780" algn="l" rtl="0" eaLnBrk="0">
              <a:lnSpc>
                <a:spcPts val="1150"/>
              </a:lnSpc>
              <a:spcBef>
                <a:spcPts val="650"/>
              </a:spcBef>
            </a:pPr>
            <a:r>
              <a:rPr sz="900" spc="8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</a:t>
            </a:r>
            <a:r>
              <a:rPr sz="90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大陆地</a:t>
            </a:r>
            <a:r>
              <a:rPr lang="zh-CN" sz="90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</a:t>
            </a:r>
            <a:r>
              <a:rPr sz="90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暂无同通用名药</a:t>
            </a:r>
            <a:r>
              <a:rPr sz="9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品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上市</a:t>
            </a:r>
            <a:endParaRPr lang="en-US" altLang="en-US" sz="900" dirty="0"/>
          </a:p>
          <a:p>
            <a:pPr marL="17780" algn="l" rtl="0" eaLnBrk="0">
              <a:lnSpc>
                <a:spcPts val="1150"/>
              </a:lnSpc>
              <a:spcBef>
                <a:spcPts val="650"/>
              </a:spcBef>
            </a:pPr>
            <a:r>
              <a:rPr sz="900" spc="8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</a:t>
            </a:r>
            <a:r>
              <a:rPr sz="90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全球首个上市国家为中国，上市时间为2005年5月</a:t>
            </a:r>
            <a:r>
              <a:rPr sz="90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0日</a:t>
            </a:r>
            <a:endParaRPr lang="en-US" altLang="en-US" sz="900" dirty="0"/>
          </a:p>
          <a:p>
            <a:pPr marL="17780" algn="l" rtl="0" eaLnBrk="0">
              <a:lnSpc>
                <a:spcPts val="1160"/>
              </a:lnSpc>
              <a:spcBef>
                <a:spcPts val="655"/>
              </a:spcBef>
            </a:pPr>
            <a:r>
              <a:rPr sz="900" spc="7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</a:t>
            </a:r>
            <a:r>
              <a:rPr sz="90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非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OTC</a:t>
            </a:r>
            <a:r>
              <a:rPr sz="900" spc="6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品</a:t>
            </a:r>
            <a:endParaRPr lang="en-US" altLang="en-US" sz="900" dirty="0"/>
          </a:p>
          <a:p>
            <a:pPr algn="l" rtl="0" eaLnBrk="0">
              <a:lnSpc>
                <a:spcPct val="127000"/>
              </a:lnSpc>
            </a:pPr>
            <a:endParaRPr lang="en-US" altLang="en-US" sz="900" dirty="0"/>
          </a:p>
          <a:p>
            <a:pPr marL="13335" algn="l" rtl="0" eaLnBrk="0">
              <a:lnSpc>
                <a:spcPct val="97000"/>
              </a:lnSpc>
              <a:spcBef>
                <a:spcPts val="545"/>
              </a:spcBef>
            </a:pPr>
            <a:r>
              <a:rPr sz="1800" spc="-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参照</a:t>
            </a:r>
            <a:r>
              <a:rPr sz="18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药品</a:t>
            </a:r>
            <a:endParaRPr lang="en-US" altLang="en-US" sz="1100" dirty="0"/>
          </a:p>
          <a:p>
            <a:pPr marL="13970" algn="l" rtl="0" eaLnBrk="0">
              <a:lnSpc>
                <a:spcPts val="1845"/>
              </a:lnSpc>
            </a:pPr>
            <a:r>
              <a:rPr sz="1000" spc="-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艾曲泊帕乙醇胺片</a:t>
            </a:r>
          </a:p>
          <a:p>
            <a:pPr marL="13970" algn="l" rtl="0" eaLnBrk="0">
              <a:lnSpc>
                <a:spcPts val="1845"/>
              </a:lnSpc>
            </a:pPr>
            <a:r>
              <a:rPr lang="zh-CN" sz="1000" spc="-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重组人白介素</a:t>
            </a:r>
            <a:r>
              <a:rPr lang="en-US" altLang="zh-CN" sz="1000" spc="-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-11</a:t>
            </a:r>
          </a:p>
          <a:p>
            <a:pPr marL="13970" algn="l" rtl="0" eaLnBrk="0">
              <a:lnSpc>
                <a:spcPts val="1845"/>
              </a:lnSpc>
            </a:pPr>
            <a:r>
              <a:rPr lang="zh-CN" altLang="en-US" sz="1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血小板输注</a:t>
            </a:r>
            <a:endParaRPr lang="en-US" altLang="en-US" sz="1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11000"/>
              </a:lnSpc>
            </a:pPr>
            <a:endParaRPr lang="en-US" altLang="en-US" sz="1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textbox 6"/>
          <p:cNvSpPr/>
          <p:nvPr/>
        </p:nvSpPr>
        <p:spPr>
          <a:xfrm>
            <a:off x="694036" y="480104"/>
            <a:ext cx="2891154" cy="50228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3200" spc="2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药品基本信</a:t>
            </a:r>
            <a:r>
              <a:rPr sz="3200" spc="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息-1</a:t>
            </a:r>
            <a:endParaRPr lang="en-US" altLang="en-US" sz="3200" dirty="0"/>
          </a:p>
        </p:txBody>
      </p:sp>
      <p:sp>
        <p:nvSpPr>
          <p:cNvPr id="7" name="textbox 7"/>
          <p:cNvSpPr/>
          <p:nvPr/>
        </p:nvSpPr>
        <p:spPr>
          <a:xfrm>
            <a:off x="5562041" y="1367713"/>
            <a:ext cx="1851660" cy="57404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3335" algn="l" rtl="0" eaLnBrk="0">
              <a:lnSpc>
                <a:spcPct val="97000"/>
              </a:lnSpc>
            </a:pPr>
            <a:r>
              <a:rPr sz="1800" spc="-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通用</a:t>
            </a:r>
            <a:r>
              <a:rPr sz="18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名</a:t>
            </a:r>
            <a:endParaRPr lang="en-US" altLang="en-US" sz="1800" dirty="0"/>
          </a:p>
          <a:p>
            <a:pPr algn="l" rtl="0" eaLnBrk="0">
              <a:lnSpc>
                <a:spcPct val="114000"/>
              </a:lnSpc>
            </a:pPr>
            <a:endParaRPr lang="en-US" altLang="en-US" sz="600" dirty="0"/>
          </a:p>
          <a:p>
            <a:pPr marL="12700" algn="l" rtl="0" eaLnBrk="0">
              <a:lnSpc>
                <a:spcPct val="97000"/>
              </a:lnSpc>
              <a:spcBef>
                <a:spcPts val="5"/>
              </a:spcBef>
            </a:pPr>
            <a:r>
              <a:rPr sz="12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重组</a:t>
            </a:r>
            <a:r>
              <a:rPr sz="12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人血小板生成素注射液</a:t>
            </a:r>
            <a:endParaRPr lang="en-US" altLang="en-US" sz="1200" dirty="0"/>
          </a:p>
        </p:txBody>
      </p: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4722621" y="3896614"/>
          <a:ext cx="744220" cy="760095"/>
        </p:xfrm>
        <a:graphic>
          <a:graphicData uri="http://schemas.openxmlformats.org/drawingml/2006/table">
            <a:tbl>
              <a:tblPr/>
              <a:tblGrid>
                <a:gridCol w="74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00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lnL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9"/>
          <p:cNvGraphicFramePr>
            <a:graphicFrameLocks noGrp="1"/>
          </p:cNvGraphicFramePr>
          <p:nvPr/>
        </p:nvGraphicFramePr>
        <p:xfrm>
          <a:off x="4722621" y="5397753"/>
          <a:ext cx="744220" cy="760094"/>
        </p:xfrm>
        <a:graphic>
          <a:graphicData uri="http://schemas.openxmlformats.org/drawingml/2006/table">
            <a:tbl>
              <a:tblPr/>
              <a:tblGrid>
                <a:gridCol w="74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009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lnL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4722621" y="1372870"/>
          <a:ext cx="744220" cy="760095"/>
        </p:xfrm>
        <a:graphic>
          <a:graphicData uri="http://schemas.openxmlformats.org/drawingml/2006/table">
            <a:tbl>
              <a:tblPr/>
              <a:tblGrid>
                <a:gridCol w="74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00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lnL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4737861" y="2592070"/>
          <a:ext cx="744220" cy="760095"/>
        </p:xfrm>
        <a:graphic>
          <a:graphicData uri="http://schemas.openxmlformats.org/drawingml/2006/table">
            <a:tbl>
              <a:tblPr/>
              <a:tblGrid>
                <a:gridCol w="74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00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lnL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03C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path"/>
          <p:cNvSpPr/>
          <p:nvPr/>
        </p:nvSpPr>
        <p:spPr>
          <a:xfrm>
            <a:off x="4839970" y="4008120"/>
            <a:ext cx="528955" cy="547370"/>
          </a:xfrm>
          <a:custGeom>
            <a:avLst/>
            <a:gdLst/>
            <a:ahLst/>
            <a:cxnLst/>
            <a:rect l="0" t="0" r="0" b="0"/>
            <a:pathLst>
              <a:path w="832" h="861">
                <a:moveTo>
                  <a:pt x="0" y="861"/>
                </a:moveTo>
                <a:lnTo>
                  <a:pt x="832" y="861"/>
                </a:lnTo>
                <a:lnTo>
                  <a:pt x="832" y="0"/>
                </a:lnTo>
                <a:lnTo>
                  <a:pt x="0" y="0"/>
                </a:lnTo>
                <a:lnTo>
                  <a:pt x="0" y="861"/>
                </a:lnTo>
                <a:close/>
              </a:path>
            </a:pathLst>
          </a:custGeom>
          <a:solidFill>
            <a:srgbClr val="E03C21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3" name="path"/>
          <p:cNvSpPr/>
          <p:nvPr/>
        </p:nvSpPr>
        <p:spPr>
          <a:xfrm>
            <a:off x="4728845" y="3902710"/>
            <a:ext cx="731520" cy="757555"/>
          </a:xfrm>
          <a:custGeom>
            <a:avLst/>
            <a:gdLst/>
            <a:ahLst/>
            <a:cxnLst/>
            <a:rect l="0" t="0" r="0" b="0"/>
            <a:pathLst>
              <a:path w="1152" h="1192">
                <a:moveTo>
                  <a:pt x="1130" y="705"/>
                </a:moveTo>
                <a:lnTo>
                  <a:pt x="1152" y="705"/>
                </a:lnTo>
                <a:lnTo>
                  <a:pt x="1152" y="1192"/>
                </a:lnTo>
                <a:lnTo>
                  <a:pt x="684" y="1192"/>
                </a:lnTo>
                <a:lnTo>
                  <a:pt x="684" y="1170"/>
                </a:lnTo>
                <a:lnTo>
                  <a:pt x="1130" y="1170"/>
                </a:lnTo>
                <a:lnTo>
                  <a:pt x="1130" y="705"/>
                </a:lnTo>
                <a:close/>
                <a:moveTo>
                  <a:pt x="0" y="705"/>
                </a:moveTo>
                <a:lnTo>
                  <a:pt x="21" y="705"/>
                </a:lnTo>
                <a:lnTo>
                  <a:pt x="21" y="1170"/>
                </a:lnTo>
                <a:lnTo>
                  <a:pt x="467" y="1170"/>
                </a:lnTo>
                <a:lnTo>
                  <a:pt x="467" y="1192"/>
                </a:lnTo>
                <a:lnTo>
                  <a:pt x="0" y="1192"/>
                </a:lnTo>
                <a:lnTo>
                  <a:pt x="0" y="705"/>
                </a:lnTo>
                <a:close/>
                <a:moveTo>
                  <a:pt x="684" y="0"/>
                </a:moveTo>
                <a:lnTo>
                  <a:pt x="1152" y="0"/>
                </a:lnTo>
                <a:lnTo>
                  <a:pt x="1152" y="487"/>
                </a:lnTo>
                <a:lnTo>
                  <a:pt x="1130" y="487"/>
                </a:lnTo>
                <a:lnTo>
                  <a:pt x="1130" y="22"/>
                </a:lnTo>
                <a:lnTo>
                  <a:pt x="684" y="22"/>
                </a:lnTo>
                <a:lnTo>
                  <a:pt x="684" y="0"/>
                </a:lnTo>
                <a:close/>
                <a:moveTo>
                  <a:pt x="0" y="0"/>
                </a:moveTo>
                <a:lnTo>
                  <a:pt x="467" y="0"/>
                </a:lnTo>
                <a:lnTo>
                  <a:pt x="467" y="22"/>
                </a:lnTo>
                <a:lnTo>
                  <a:pt x="21" y="22"/>
                </a:lnTo>
                <a:lnTo>
                  <a:pt x="21" y="487"/>
                </a:lnTo>
                <a:lnTo>
                  <a:pt x="0" y="487"/>
                </a:lnTo>
                <a:lnTo>
                  <a:pt x="0" y="0"/>
                </a:lnTo>
                <a:close/>
              </a:path>
            </a:pathLst>
          </a:custGeom>
          <a:solidFill>
            <a:srgbClr val="C55A11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4" name="path"/>
          <p:cNvSpPr/>
          <p:nvPr/>
        </p:nvSpPr>
        <p:spPr>
          <a:xfrm>
            <a:off x="4951730" y="4136390"/>
            <a:ext cx="298450" cy="297180"/>
          </a:xfrm>
          <a:custGeom>
            <a:avLst/>
            <a:gdLst/>
            <a:ahLst/>
            <a:cxnLst/>
            <a:rect l="0" t="0" r="0" b="0"/>
            <a:pathLst>
              <a:path w="470" h="468">
                <a:moveTo>
                  <a:pt x="271" y="85"/>
                </a:moveTo>
                <a:lnTo>
                  <a:pt x="282" y="97"/>
                </a:lnTo>
                <a:lnTo>
                  <a:pt x="241" y="132"/>
                </a:lnTo>
                <a:lnTo>
                  <a:pt x="242" y="133"/>
                </a:lnTo>
                <a:lnTo>
                  <a:pt x="242" y="134"/>
                </a:lnTo>
                <a:lnTo>
                  <a:pt x="242" y="135"/>
                </a:lnTo>
                <a:lnTo>
                  <a:pt x="242" y="136"/>
                </a:lnTo>
                <a:lnTo>
                  <a:pt x="243" y="138"/>
                </a:lnTo>
                <a:lnTo>
                  <a:pt x="243" y="138"/>
                </a:lnTo>
                <a:lnTo>
                  <a:pt x="243" y="140"/>
                </a:lnTo>
                <a:lnTo>
                  <a:pt x="243" y="141"/>
                </a:lnTo>
                <a:lnTo>
                  <a:pt x="243" y="142"/>
                </a:lnTo>
                <a:lnTo>
                  <a:pt x="243" y="143"/>
                </a:lnTo>
                <a:lnTo>
                  <a:pt x="243" y="144"/>
                </a:lnTo>
                <a:lnTo>
                  <a:pt x="242" y="146"/>
                </a:lnTo>
                <a:lnTo>
                  <a:pt x="242" y="147"/>
                </a:lnTo>
                <a:lnTo>
                  <a:pt x="242" y="148"/>
                </a:lnTo>
                <a:lnTo>
                  <a:pt x="241" y="149"/>
                </a:lnTo>
                <a:lnTo>
                  <a:pt x="241" y="150"/>
                </a:lnTo>
                <a:lnTo>
                  <a:pt x="241" y="151"/>
                </a:lnTo>
                <a:lnTo>
                  <a:pt x="240" y="152"/>
                </a:lnTo>
                <a:lnTo>
                  <a:pt x="240" y="153"/>
                </a:lnTo>
                <a:lnTo>
                  <a:pt x="239" y="154"/>
                </a:lnTo>
                <a:lnTo>
                  <a:pt x="238" y="155"/>
                </a:lnTo>
                <a:lnTo>
                  <a:pt x="238" y="156"/>
                </a:lnTo>
                <a:lnTo>
                  <a:pt x="237" y="157"/>
                </a:lnTo>
                <a:lnTo>
                  <a:pt x="236" y="157"/>
                </a:lnTo>
                <a:lnTo>
                  <a:pt x="235" y="158"/>
                </a:lnTo>
                <a:lnTo>
                  <a:pt x="235" y="159"/>
                </a:lnTo>
                <a:lnTo>
                  <a:pt x="234" y="160"/>
                </a:lnTo>
                <a:lnTo>
                  <a:pt x="233" y="160"/>
                </a:lnTo>
                <a:lnTo>
                  <a:pt x="232" y="161"/>
                </a:lnTo>
                <a:lnTo>
                  <a:pt x="231" y="162"/>
                </a:lnTo>
                <a:lnTo>
                  <a:pt x="230" y="162"/>
                </a:lnTo>
                <a:lnTo>
                  <a:pt x="229" y="163"/>
                </a:lnTo>
                <a:lnTo>
                  <a:pt x="228" y="163"/>
                </a:lnTo>
                <a:lnTo>
                  <a:pt x="227" y="163"/>
                </a:lnTo>
                <a:lnTo>
                  <a:pt x="226" y="164"/>
                </a:lnTo>
                <a:lnTo>
                  <a:pt x="225" y="164"/>
                </a:lnTo>
                <a:lnTo>
                  <a:pt x="224" y="165"/>
                </a:lnTo>
                <a:lnTo>
                  <a:pt x="223" y="165"/>
                </a:lnTo>
                <a:lnTo>
                  <a:pt x="221" y="165"/>
                </a:lnTo>
                <a:lnTo>
                  <a:pt x="220" y="165"/>
                </a:lnTo>
                <a:lnTo>
                  <a:pt x="204" y="222"/>
                </a:lnTo>
                <a:lnTo>
                  <a:pt x="206" y="222"/>
                </a:lnTo>
                <a:lnTo>
                  <a:pt x="207" y="223"/>
                </a:lnTo>
                <a:lnTo>
                  <a:pt x="209" y="224"/>
                </a:lnTo>
                <a:lnTo>
                  <a:pt x="210" y="225"/>
                </a:lnTo>
                <a:lnTo>
                  <a:pt x="211" y="227"/>
                </a:lnTo>
                <a:lnTo>
                  <a:pt x="212" y="228"/>
                </a:lnTo>
                <a:lnTo>
                  <a:pt x="213" y="229"/>
                </a:lnTo>
                <a:lnTo>
                  <a:pt x="214" y="230"/>
                </a:lnTo>
                <a:lnTo>
                  <a:pt x="215" y="232"/>
                </a:lnTo>
                <a:lnTo>
                  <a:pt x="216" y="233"/>
                </a:lnTo>
                <a:lnTo>
                  <a:pt x="217" y="235"/>
                </a:lnTo>
                <a:lnTo>
                  <a:pt x="217" y="237"/>
                </a:lnTo>
                <a:lnTo>
                  <a:pt x="218" y="238"/>
                </a:lnTo>
                <a:lnTo>
                  <a:pt x="218" y="240"/>
                </a:lnTo>
                <a:lnTo>
                  <a:pt x="218" y="242"/>
                </a:lnTo>
                <a:lnTo>
                  <a:pt x="218" y="243"/>
                </a:lnTo>
                <a:lnTo>
                  <a:pt x="218" y="245"/>
                </a:lnTo>
                <a:lnTo>
                  <a:pt x="218" y="246"/>
                </a:lnTo>
                <a:lnTo>
                  <a:pt x="218" y="247"/>
                </a:lnTo>
                <a:lnTo>
                  <a:pt x="218" y="248"/>
                </a:lnTo>
                <a:lnTo>
                  <a:pt x="217" y="250"/>
                </a:lnTo>
                <a:lnTo>
                  <a:pt x="217" y="251"/>
                </a:lnTo>
                <a:lnTo>
                  <a:pt x="217" y="252"/>
                </a:lnTo>
                <a:lnTo>
                  <a:pt x="216" y="253"/>
                </a:lnTo>
                <a:lnTo>
                  <a:pt x="216" y="254"/>
                </a:lnTo>
                <a:lnTo>
                  <a:pt x="215" y="255"/>
                </a:lnTo>
                <a:lnTo>
                  <a:pt x="215" y="256"/>
                </a:lnTo>
                <a:lnTo>
                  <a:pt x="214" y="257"/>
                </a:lnTo>
                <a:lnTo>
                  <a:pt x="213" y="258"/>
                </a:lnTo>
                <a:lnTo>
                  <a:pt x="213" y="259"/>
                </a:lnTo>
                <a:lnTo>
                  <a:pt x="212" y="260"/>
                </a:lnTo>
                <a:lnTo>
                  <a:pt x="211" y="261"/>
                </a:lnTo>
                <a:lnTo>
                  <a:pt x="210" y="262"/>
                </a:lnTo>
                <a:lnTo>
                  <a:pt x="209" y="262"/>
                </a:lnTo>
                <a:lnTo>
                  <a:pt x="208" y="263"/>
                </a:lnTo>
                <a:lnTo>
                  <a:pt x="207" y="264"/>
                </a:lnTo>
                <a:lnTo>
                  <a:pt x="206" y="264"/>
                </a:lnTo>
                <a:lnTo>
                  <a:pt x="205" y="265"/>
                </a:lnTo>
                <a:lnTo>
                  <a:pt x="204" y="266"/>
                </a:lnTo>
                <a:lnTo>
                  <a:pt x="203" y="266"/>
                </a:lnTo>
                <a:lnTo>
                  <a:pt x="202" y="266"/>
                </a:lnTo>
                <a:lnTo>
                  <a:pt x="201" y="267"/>
                </a:lnTo>
                <a:lnTo>
                  <a:pt x="200" y="267"/>
                </a:lnTo>
                <a:lnTo>
                  <a:pt x="199" y="267"/>
                </a:lnTo>
                <a:lnTo>
                  <a:pt x="197" y="268"/>
                </a:lnTo>
                <a:lnTo>
                  <a:pt x="196" y="268"/>
                </a:lnTo>
                <a:lnTo>
                  <a:pt x="195" y="268"/>
                </a:lnTo>
                <a:lnTo>
                  <a:pt x="194" y="268"/>
                </a:lnTo>
                <a:lnTo>
                  <a:pt x="192" y="268"/>
                </a:lnTo>
                <a:lnTo>
                  <a:pt x="191" y="268"/>
                </a:lnTo>
                <a:lnTo>
                  <a:pt x="190" y="268"/>
                </a:lnTo>
                <a:lnTo>
                  <a:pt x="189" y="267"/>
                </a:lnTo>
                <a:lnTo>
                  <a:pt x="188" y="267"/>
                </a:lnTo>
                <a:lnTo>
                  <a:pt x="186" y="267"/>
                </a:lnTo>
                <a:lnTo>
                  <a:pt x="185" y="266"/>
                </a:lnTo>
                <a:lnTo>
                  <a:pt x="184" y="266"/>
                </a:lnTo>
                <a:lnTo>
                  <a:pt x="183" y="266"/>
                </a:lnTo>
                <a:lnTo>
                  <a:pt x="182" y="265"/>
                </a:lnTo>
                <a:lnTo>
                  <a:pt x="181" y="264"/>
                </a:lnTo>
                <a:lnTo>
                  <a:pt x="180" y="264"/>
                </a:lnTo>
                <a:lnTo>
                  <a:pt x="179" y="263"/>
                </a:lnTo>
                <a:lnTo>
                  <a:pt x="178" y="262"/>
                </a:lnTo>
                <a:lnTo>
                  <a:pt x="177" y="262"/>
                </a:lnTo>
                <a:lnTo>
                  <a:pt x="176" y="261"/>
                </a:lnTo>
                <a:lnTo>
                  <a:pt x="175" y="260"/>
                </a:lnTo>
                <a:lnTo>
                  <a:pt x="175" y="259"/>
                </a:lnTo>
                <a:lnTo>
                  <a:pt x="174" y="258"/>
                </a:lnTo>
                <a:lnTo>
                  <a:pt x="173" y="257"/>
                </a:lnTo>
                <a:lnTo>
                  <a:pt x="173" y="256"/>
                </a:lnTo>
                <a:lnTo>
                  <a:pt x="172" y="255"/>
                </a:lnTo>
                <a:lnTo>
                  <a:pt x="171" y="254"/>
                </a:lnTo>
                <a:lnTo>
                  <a:pt x="171" y="253"/>
                </a:lnTo>
                <a:lnTo>
                  <a:pt x="171" y="252"/>
                </a:lnTo>
                <a:lnTo>
                  <a:pt x="170" y="251"/>
                </a:lnTo>
                <a:lnTo>
                  <a:pt x="170" y="250"/>
                </a:lnTo>
                <a:lnTo>
                  <a:pt x="170" y="248"/>
                </a:lnTo>
                <a:lnTo>
                  <a:pt x="169" y="247"/>
                </a:lnTo>
                <a:lnTo>
                  <a:pt x="169" y="246"/>
                </a:lnTo>
                <a:lnTo>
                  <a:pt x="169" y="245"/>
                </a:lnTo>
                <a:lnTo>
                  <a:pt x="169" y="243"/>
                </a:lnTo>
                <a:lnTo>
                  <a:pt x="169" y="242"/>
                </a:lnTo>
                <a:lnTo>
                  <a:pt x="169" y="242"/>
                </a:lnTo>
                <a:lnTo>
                  <a:pt x="169" y="240"/>
                </a:lnTo>
                <a:lnTo>
                  <a:pt x="170" y="238"/>
                </a:lnTo>
                <a:lnTo>
                  <a:pt x="170" y="236"/>
                </a:lnTo>
                <a:lnTo>
                  <a:pt x="134" y="216"/>
                </a:lnTo>
                <a:lnTo>
                  <a:pt x="133" y="216"/>
                </a:lnTo>
                <a:lnTo>
                  <a:pt x="131" y="217"/>
                </a:lnTo>
                <a:lnTo>
                  <a:pt x="130" y="218"/>
                </a:lnTo>
                <a:lnTo>
                  <a:pt x="128" y="218"/>
                </a:lnTo>
                <a:lnTo>
                  <a:pt x="127" y="218"/>
                </a:lnTo>
                <a:lnTo>
                  <a:pt x="125" y="219"/>
                </a:lnTo>
                <a:lnTo>
                  <a:pt x="123" y="219"/>
                </a:lnTo>
                <a:lnTo>
                  <a:pt x="122" y="219"/>
                </a:lnTo>
                <a:lnTo>
                  <a:pt x="121" y="219"/>
                </a:lnTo>
                <a:lnTo>
                  <a:pt x="120" y="219"/>
                </a:lnTo>
                <a:lnTo>
                  <a:pt x="118" y="219"/>
                </a:lnTo>
                <a:lnTo>
                  <a:pt x="90" y="264"/>
                </a:lnTo>
                <a:lnTo>
                  <a:pt x="76" y="256"/>
                </a:lnTo>
                <a:lnTo>
                  <a:pt x="103" y="211"/>
                </a:lnTo>
                <a:lnTo>
                  <a:pt x="102" y="210"/>
                </a:lnTo>
                <a:lnTo>
                  <a:pt x="102" y="209"/>
                </a:lnTo>
                <a:lnTo>
                  <a:pt x="101" y="208"/>
                </a:lnTo>
                <a:lnTo>
                  <a:pt x="100" y="207"/>
                </a:lnTo>
                <a:lnTo>
                  <a:pt x="100" y="206"/>
                </a:lnTo>
                <a:lnTo>
                  <a:pt x="100" y="205"/>
                </a:lnTo>
                <a:lnTo>
                  <a:pt x="99" y="204"/>
                </a:lnTo>
                <a:lnTo>
                  <a:pt x="99" y="203"/>
                </a:lnTo>
                <a:lnTo>
                  <a:pt x="98" y="202"/>
                </a:lnTo>
                <a:lnTo>
                  <a:pt x="98" y="201"/>
                </a:lnTo>
                <a:lnTo>
                  <a:pt x="98" y="200"/>
                </a:lnTo>
                <a:lnTo>
                  <a:pt x="97" y="199"/>
                </a:lnTo>
                <a:lnTo>
                  <a:pt x="97" y="198"/>
                </a:lnTo>
                <a:lnTo>
                  <a:pt x="97" y="197"/>
                </a:lnTo>
                <a:lnTo>
                  <a:pt x="97" y="196"/>
                </a:lnTo>
                <a:lnTo>
                  <a:pt x="97" y="195"/>
                </a:lnTo>
                <a:lnTo>
                  <a:pt x="97" y="193"/>
                </a:lnTo>
                <a:lnTo>
                  <a:pt x="97" y="192"/>
                </a:lnTo>
                <a:lnTo>
                  <a:pt x="97" y="191"/>
                </a:lnTo>
                <a:lnTo>
                  <a:pt x="98" y="190"/>
                </a:lnTo>
                <a:lnTo>
                  <a:pt x="98" y="188"/>
                </a:lnTo>
                <a:lnTo>
                  <a:pt x="98" y="187"/>
                </a:lnTo>
                <a:lnTo>
                  <a:pt x="98" y="186"/>
                </a:lnTo>
                <a:lnTo>
                  <a:pt x="99" y="185"/>
                </a:lnTo>
                <a:lnTo>
                  <a:pt x="99" y="184"/>
                </a:lnTo>
                <a:lnTo>
                  <a:pt x="100" y="183"/>
                </a:lnTo>
                <a:lnTo>
                  <a:pt x="101" y="182"/>
                </a:lnTo>
                <a:lnTo>
                  <a:pt x="101" y="181"/>
                </a:lnTo>
                <a:lnTo>
                  <a:pt x="102" y="180"/>
                </a:lnTo>
                <a:lnTo>
                  <a:pt x="103" y="179"/>
                </a:lnTo>
                <a:lnTo>
                  <a:pt x="103" y="178"/>
                </a:lnTo>
                <a:lnTo>
                  <a:pt x="104" y="177"/>
                </a:lnTo>
                <a:lnTo>
                  <a:pt x="105" y="176"/>
                </a:lnTo>
                <a:lnTo>
                  <a:pt x="106" y="176"/>
                </a:lnTo>
                <a:lnTo>
                  <a:pt x="107" y="175"/>
                </a:lnTo>
                <a:lnTo>
                  <a:pt x="108" y="174"/>
                </a:lnTo>
                <a:lnTo>
                  <a:pt x="109" y="174"/>
                </a:lnTo>
                <a:lnTo>
                  <a:pt x="110" y="173"/>
                </a:lnTo>
                <a:lnTo>
                  <a:pt x="111" y="172"/>
                </a:lnTo>
                <a:lnTo>
                  <a:pt x="112" y="172"/>
                </a:lnTo>
                <a:lnTo>
                  <a:pt x="113" y="172"/>
                </a:lnTo>
                <a:lnTo>
                  <a:pt x="114" y="171"/>
                </a:lnTo>
                <a:lnTo>
                  <a:pt x="115" y="171"/>
                </a:lnTo>
                <a:lnTo>
                  <a:pt x="117" y="171"/>
                </a:lnTo>
                <a:lnTo>
                  <a:pt x="118" y="170"/>
                </a:lnTo>
                <a:lnTo>
                  <a:pt x="119" y="170"/>
                </a:lnTo>
                <a:lnTo>
                  <a:pt x="120" y="170"/>
                </a:lnTo>
                <a:lnTo>
                  <a:pt x="122" y="170"/>
                </a:lnTo>
                <a:lnTo>
                  <a:pt x="123" y="170"/>
                </a:lnTo>
                <a:lnTo>
                  <a:pt x="124" y="170"/>
                </a:lnTo>
                <a:lnTo>
                  <a:pt x="125" y="170"/>
                </a:lnTo>
                <a:lnTo>
                  <a:pt x="127" y="171"/>
                </a:lnTo>
                <a:lnTo>
                  <a:pt x="128" y="171"/>
                </a:lnTo>
                <a:lnTo>
                  <a:pt x="129" y="171"/>
                </a:lnTo>
                <a:lnTo>
                  <a:pt x="130" y="172"/>
                </a:lnTo>
                <a:lnTo>
                  <a:pt x="131" y="172"/>
                </a:lnTo>
                <a:lnTo>
                  <a:pt x="132" y="172"/>
                </a:lnTo>
                <a:lnTo>
                  <a:pt x="133" y="173"/>
                </a:lnTo>
                <a:lnTo>
                  <a:pt x="134" y="174"/>
                </a:lnTo>
                <a:lnTo>
                  <a:pt x="135" y="174"/>
                </a:lnTo>
                <a:lnTo>
                  <a:pt x="136" y="175"/>
                </a:lnTo>
                <a:lnTo>
                  <a:pt x="137" y="176"/>
                </a:lnTo>
                <a:lnTo>
                  <a:pt x="138" y="176"/>
                </a:lnTo>
                <a:lnTo>
                  <a:pt x="139" y="177"/>
                </a:lnTo>
                <a:lnTo>
                  <a:pt x="140" y="178"/>
                </a:lnTo>
                <a:lnTo>
                  <a:pt x="141" y="179"/>
                </a:lnTo>
                <a:lnTo>
                  <a:pt x="141" y="180"/>
                </a:lnTo>
                <a:lnTo>
                  <a:pt x="142" y="181"/>
                </a:lnTo>
                <a:lnTo>
                  <a:pt x="143" y="182"/>
                </a:lnTo>
                <a:lnTo>
                  <a:pt x="143" y="183"/>
                </a:lnTo>
                <a:lnTo>
                  <a:pt x="144" y="184"/>
                </a:lnTo>
                <a:lnTo>
                  <a:pt x="144" y="185"/>
                </a:lnTo>
                <a:lnTo>
                  <a:pt x="145" y="186"/>
                </a:lnTo>
                <a:lnTo>
                  <a:pt x="145" y="187"/>
                </a:lnTo>
                <a:lnTo>
                  <a:pt x="145" y="188"/>
                </a:lnTo>
                <a:lnTo>
                  <a:pt x="146" y="190"/>
                </a:lnTo>
                <a:lnTo>
                  <a:pt x="146" y="191"/>
                </a:lnTo>
                <a:lnTo>
                  <a:pt x="146" y="192"/>
                </a:lnTo>
                <a:lnTo>
                  <a:pt x="146" y="193"/>
                </a:lnTo>
                <a:lnTo>
                  <a:pt x="146" y="195"/>
                </a:lnTo>
                <a:lnTo>
                  <a:pt x="146" y="196"/>
                </a:lnTo>
                <a:lnTo>
                  <a:pt x="146" y="197"/>
                </a:lnTo>
                <a:lnTo>
                  <a:pt x="146" y="198"/>
                </a:lnTo>
                <a:lnTo>
                  <a:pt x="146" y="198"/>
                </a:lnTo>
                <a:lnTo>
                  <a:pt x="145" y="200"/>
                </a:lnTo>
                <a:lnTo>
                  <a:pt x="145" y="202"/>
                </a:lnTo>
                <a:lnTo>
                  <a:pt x="180" y="223"/>
                </a:lnTo>
                <a:lnTo>
                  <a:pt x="182" y="222"/>
                </a:lnTo>
                <a:lnTo>
                  <a:pt x="184" y="221"/>
                </a:lnTo>
                <a:lnTo>
                  <a:pt x="186" y="220"/>
                </a:lnTo>
                <a:lnTo>
                  <a:pt x="188" y="220"/>
                </a:lnTo>
                <a:lnTo>
                  <a:pt x="204" y="161"/>
                </a:lnTo>
                <a:lnTo>
                  <a:pt x="203" y="160"/>
                </a:lnTo>
                <a:lnTo>
                  <a:pt x="202" y="159"/>
                </a:lnTo>
                <a:lnTo>
                  <a:pt x="201" y="158"/>
                </a:lnTo>
                <a:lnTo>
                  <a:pt x="200" y="157"/>
                </a:lnTo>
                <a:lnTo>
                  <a:pt x="199" y="156"/>
                </a:lnTo>
                <a:lnTo>
                  <a:pt x="198" y="155"/>
                </a:lnTo>
                <a:lnTo>
                  <a:pt x="197" y="153"/>
                </a:lnTo>
                <a:lnTo>
                  <a:pt x="196" y="152"/>
                </a:lnTo>
                <a:lnTo>
                  <a:pt x="196" y="151"/>
                </a:lnTo>
                <a:lnTo>
                  <a:pt x="195" y="150"/>
                </a:lnTo>
                <a:lnTo>
                  <a:pt x="195" y="148"/>
                </a:lnTo>
                <a:lnTo>
                  <a:pt x="194" y="147"/>
                </a:lnTo>
                <a:lnTo>
                  <a:pt x="194" y="145"/>
                </a:lnTo>
                <a:lnTo>
                  <a:pt x="194" y="144"/>
                </a:lnTo>
                <a:lnTo>
                  <a:pt x="194" y="142"/>
                </a:lnTo>
                <a:lnTo>
                  <a:pt x="194" y="141"/>
                </a:lnTo>
                <a:lnTo>
                  <a:pt x="194" y="140"/>
                </a:lnTo>
                <a:lnTo>
                  <a:pt x="194" y="138"/>
                </a:lnTo>
                <a:lnTo>
                  <a:pt x="194" y="137"/>
                </a:lnTo>
                <a:lnTo>
                  <a:pt x="194" y="136"/>
                </a:lnTo>
                <a:lnTo>
                  <a:pt x="194" y="135"/>
                </a:lnTo>
                <a:lnTo>
                  <a:pt x="195" y="133"/>
                </a:lnTo>
                <a:lnTo>
                  <a:pt x="195" y="132"/>
                </a:lnTo>
                <a:lnTo>
                  <a:pt x="196" y="131"/>
                </a:lnTo>
                <a:lnTo>
                  <a:pt x="196" y="130"/>
                </a:lnTo>
                <a:lnTo>
                  <a:pt x="197" y="129"/>
                </a:lnTo>
                <a:lnTo>
                  <a:pt x="197" y="128"/>
                </a:lnTo>
                <a:lnTo>
                  <a:pt x="198" y="127"/>
                </a:lnTo>
                <a:lnTo>
                  <a:pt x="199" y="126"/>
                </a:lnTo>
                <a:lnTo>
                  <a:pt x="199" y="125"/>
                </a:lnTo>
                <a:lnTo>
                  <a:pt x="200" y="124"/>
                </a:lnTo>
                <a:lnTo>
                  <a:pt x="201" y="123"/>
                </a:lnTo>
                <a:lnTo>
                  <a:pt x="202" y="123"/>
                </a:lnTo>
                <a:lnTo>
                  <a:pt x="203" y="122"/>
                </a:lnTo>
                <a:lnTo>
                  <a:pt x="204" y="121"/>
                </a:lnTo>
                <a:lnTo>
                  <a:pt x="204" y="121"/>
                </a:lnTo>
                <a:lnTo>
                  <a:pt x="205" y="120"/>
                </a:lnTo>
                <a:lnTo>
                  <a:pt x="206" y="119"/>
                </a:lnTo>
                <a:lnTo>
                  <a:pt x="208" y="119"/>
                </a:lnTo>
                <a:lnTo>
                  <a:pt x="209" y="118"/>
                </a:lnTo>
                <a:lnTo>
                  <a:pt x="210" y="118"/>
                </a:lnTo>
                <a:lnTo>
                  <a:pt x="211" y="117"/>
                </a:lnTo>
                <a:lnTo>
                  <a:pt x="212" y="117"/>
                </a:lnTo>
                <a:lnTo>
                  <a:pt x="213" y="117"/>
                </a:lnTo>
                <a:lnTo>
                  <a:pt x="214" y="117"/>
                </a:lnTo>
                <a:lnTo>
                  <a:pt x="216" y="117"/>
                </a:lnTo>
                <a:lnTo>
                  <a:pt x="217" y="116"/>
                </a:lnTo>
                <a:lnTo>
                  <a:pt x="218" y="116"/>
                </a:lnTo>
                <a:lnTo>
                  <a:pt x="220" y="116"/>
                </a:lnTo>
                <a:lnTo>
                  <a:pt x="221" y="117"/>
                </a:lnTo>
                <a:lnTo>
                  <a:pt x="223" y="117"/>
                </a:lnTo>
                <a:lnTo>
                  <a:pt x="225" y="117"/>
                </a:lnTo>
                <a:lnTo>
                  <a:pt x="226" y="118"/>
                </a:lnTo>
                <a:lnTo>
                  <a:pt x="227" y="118"/>
                </a:lnTo>
                <a:lnTo>
                  <a:pt x="229" y="119"/>
                </a:lnTo>
                <a:lnTo>
                  <a:pt x="230" y="120"/>
                </a:lnTo>
                <a:lnTo>
                  <a:pt x="271" y="85"/>
                </a:lnTo>
                <a:close/>
                <a:moveTo>
                  <a:pt x="180" y="35"/>
                </a:moveTo>
                <a:lnTo>
                  <a:pt x="176" y="35"/>
                </a:lnTo>
                <a:lnTo>
                  <a:pt x="172" y="35"/>
                </a:lnTo>
                <a:lnTo>
                  <a:pt x="169" y="36"/>
                </a:lnTo>
                <a:lnTo>
                  <a:pt x="165" y="36"/>
                </a:lnTo>
                <a:lnTo>
                  <a:pt x="162" y="37"/>
                </a:lnTo>
                <a:lnTo>
                  <a:pt x="158" y="37"/>
                </a:lnTo>
                <a:lnTo>
                  <a:pt x="155" y="38"/>
                </a:lnTo>
                <a:lnTo>
                  <a:pt x="151" y="38"/>
                </a:lnTo>
                <a:lnTo>
                  <a:pt x="148" y="39"/>
                </a:lnTo>
                <a:lnTo>
                  <a:pt x="144" y="40"/>
                </a:lnTo>
                <a:lnTo>
                  <a:pt x="141" y="41"/>
                </a:lnTo>
                <a:lnTo>
                  <a:pt x="138" y="42"/>
                </a:lnTo>
                <a:lnTo>
                  <a:pt x="134" y="43"/>
                </a:lnTo>
                <a:lnTo>
                  <a:pt x="131" y="44"/>
                </a:lnTo>
                <a:lnTo>
                  <a:pt x="127" y="46"/>
                </a:lnTo>
                <a:lnTo>
                  <a:pt x="124" y="47"/>
                </a:lnTo>
                <a:lnTo>
                  <a:pt x="121" y="48"/>
                </a:lnTo>
                <a:lnTo>
                  <a:pt x="118" y="50"/>
                </a:lnTo>
                <a:lnTo>
                  <a:pt x="114" y="52"/>
                </a:lnTo>
                <a:lnTo>
                  <a:pt x="111" y="53"/>
                </a:lnTo>
                <a:lnTo>
                  <a:pt x="108" y="55"/>
                </a:lnTo>
                <a:lnTo>
                  <a:pt x="105" y="57"/>
                </a:lnTo>
                <a:lnTo>
                  <a:pt x="102" y="59"/>
                </a:lnTo>
                <a:lnTo>
                  <a:pt x="99" y="61"/>
                </a:lnTo>
                <a:lnTo>
                  <a:pt x="96" y="63"/>
                </a:lnTo>
                <a:lnTo>
                  <a:pt x="93" y="66"/>
                </a:lnTo>
                <a:lnTo>
                  <a:pt x="90" y="68"/>
                </a:lnTo>
                <a:lnTo>
                  <a:pt x="87" y="70"/>
                </a:lnTo>
                <a:lnTo>
                  <a:pt x="84" y="73"/>
                </a:lnTo>
                <a:lnTo>
                  <a:pt x="81" y="75"/>
                </a:lnTo>
                <a:lnTo>
                  <a:pt x="78" y="78"/>
                </a:lnTo>
                <a:lnTo>
                  <a:pt x="76" y="81"/>
                </a:lnTo>
                <a:lnTo>
                  <a:pt x="73" y="83"/>
                </a:lnTo>
                <a:lnTo>
                  <a:pt x="71" y="86"/>
                </a:lnTo>
                <a:lnTo>
                  <a:pt x="68" y="89"/>
                </a:lnTo>
                <a:lnTo>
                  <a:pt x="66" y="92"/>
                </a:lnTo>
                <a:lnTo>
                  <a:pt x="64" y="95"/>
                </a:lnTo>
                <a:lnTo>
                  <a:pt x="62" y="98"/>
                </a:lnTo>
                <a:lnTo>
                  <a:pt x="60" y="101"/>
                </a:lnTo>
                <a:lnTo>
                  <a:pt x="58" y="104"/>
                </a:lnTo>
                <a:lnTo>
                  <a:pt x="56" y="107"/>
                </a:lnTo>
                <a:lnTo>
                  <a:pt x="54" y="111"/>
                </a:lnTo>
                <a:lnTo>
                  <a:pt x="52" y="114"/>
                </a:lnTo>
                <a:lnTo>
                  <a:pt x="50" y="117"/>
                </a:lnTo>
                <a:lnTo>
                  <a:pt x="49" y="120"/>
                </a:lnTo>
                <a:lnTo>
                  <a:pt x="47" y="123"/>
                </a:lnTo>
                <a:lnTo>
                  <a:pt x="46" y="127"/>
                </a:lnTo>
                <a:lnTo>
                  <a:pt x="45" y="130"/>
                </a:lnTo>
                <a:lnTo>
                  <a:pt x="43" y="133"/>
                </a:lnTo>
                <a:lnTo>
                  <a:pt x="42" y="137"/>
                </a:lnTo>
                <a:lnTo>
                  <a:pt x="41" y="140"/>
                </a:lnTo>
                <a:lnTo>
                  <a:pt x="40" y="143"/>
                </a:lnTo>
                <a:lnTo>
                  <a:pt x="39" y="147"/>
                </a:lnTo>
                <a:lnTo>
                  <a:pt x="39" y="151"/>
                </a:lnTo>
                <a:lnTo>
                  <a:pt x="38" y="154"/>
                </a:lnTo>
                <a:lnTo>
                  <a:pt x="37" y="158"/>
                </a:lnTo>
                <a:lnTo>
                  <a:pt x="37" y="161"/>
                </a:lnTo>
                <a:lnTo>
                  <a:pt x="36" y="165"/>
                </a:lnTo>
                <a:lnTo>
                  <a:pt x="36" y="168"/>
                </a:lnTo>
                <a:lnTo>
                  <a:pt x="35" y="172"/>
                </a:lnTo>
                <a:lnTo>
                  <a:pt x="35" y="175"/>
                </a:lnTo>
                <a:lnTo>
                  <a:pt x="35" y="178"/>
                </a:lnTo>
                <a:lnTo>
                  <a:pt x="35" y="182"/>
                </a:lnTo>
                <a:lnTo>
                  <a:pt x="35" y="186"/>
                </a:lnTo>
                <a:lnTo>
                  <a:pt x="35" y="189"/>
                </a:lnTo>
                <a:lnTo>
                  <a:pt x="35" y="193"/>
                </a:lnTo>
                <a:lnTo>
                  <a:pt x="36" y="196"/>
                </a:lnTo>
                <a:lnTo>
                  <a:pt x="36" y="200"/>
                </a:lnTo>
                <a:lnTo>
                  <a:pt x="37" y="203"/>
                </a:lnTo>
                <a:lnTo>
                  <a:pt x="37" y="207"/>
                </a:lnTo>
                <a:lnTo>
                  <a:pt x="38" y="210"/>
                </a:lnTo>
                <a:lnTo>
                  <a:pt x="39" y="213"/>
                </a:lnTo>
                <a:lnTo>
                  <a:pt x="39" y="217"/>
                </a:lnTo>
                <a:lnTo>
                  <a:pt x="40" y="221"/>
                </a:lnTo>
                <a:lnTo>
                  <a:pt x="41" y="224"/>
                </a:lnTo>
                <a:lnTo>
                  <a:pt x="42" y="227"/>
                </a:lnTo>
                <a:lnTo>
                  <a:pt x="43" y="231"/>
                </a:lnTo>
                <a:lnTo>
                  <a:pt x="45" y="234"/>
                </a:lnTo>
                <a:lnTo>
                  <a:pt x="46" y="238"/>
                </a:lnTo>
                <a:lnTo>
                  <a:pt x="47" y="241"/>
                </a:lnTo>
                <a:lnTo>
                  <a:pt x="49" y="244"/>
                </a:lnTo>
                <a:lnTo>
                  <a:pt x="50" y="247"/>
                </a:lnTo>
                <a:lnTo>
                  <a:pt x="52" y="251"/>
                </a:lnTo>
                <a:lnTo>
                  <a:pt x="54" y="254"/>
                </a:lnTo>
                <a:lnTo>
                  <a:pt x="56" y="257"/>
                </a:lnTo>
                <a:lnTo>
                  <a:pt x="58" y="260"/>
                </a:lnTo>
                <a:lnTo>
                  <a:pt x="60" y="263"/>
                </a:lnTo>
                <a:lnTo>
                  <a:pt x="62" y="266"/>
                </a:lnTo>
                <a:lnTo>
                  <a:pt x="64" y="269"/>
                </a:lnTo>
                <a:lnTo>
                  <a:pt x="66" y="272"/>
                </a:lnTo>
                <a:lnTo>
                  <a:pt x="68" y="275"/>
                </a:lnTo>
                <a:lnTo>
                  <a:pt x="71" y="278"/>
                </a:lnTo>
                <a:lnTo>
                  <a:pt x="73" y="281"/>
                </a:lnTo>
                <a:lnTo>
                  <a:pt x="76" y="283"/>
                </a:lnTo>
                <a:lnTo>
                  <a:pt x="78" y="286"/>
                </a:lnTo>
                <a:lnTo>
                  <a:pt x="81" y="289"/>
                </a:lnTo>
                <a:lnTo>
                  <a:pt x="84" y="291"/>
                </a:lnTo>
                <a:lnTo>
                  <a:pt x="87" y="294"/>
                </a:lnTo>
                <a:lnTo>
                  <a:pt x="90" y="296"/>
                </a:lnTo>
                <a:lnTo>
                  <a:pt x="93" y="298"/>
                </a:lnTo>
                <a:lnTo>
                  <a:pt x="96" y="301"/>
                </a:lnTo>
                <a:lnTo>
                  <a:pt x="99" y="303"/>
                </a:lnTo>
                <a:lnTo>
                  <a:pt x="102" y="305"/>
                </a:lnTo>
                <a:lnTo>
                  <a:pt x="105" y="307"/>
                </a:lnTo>
                <a:lnTo>
                  <a:pt x="108" y="309"/>
                </a:lnTo>
                <a:lnTo>
                  <a:pt x="111" y="311"/>
                </a:lnTo>
                <a:lnTo>
                  <a:pt x="114" y="312"/>
                </a:lnTo>
                <a:lnTo>
                  <a:pt x="118" y="314"/>
                </a:lnTo>
                <a:lnTo>
                  <a:pt x="121" y="316"/>
                </a:lnTo>
                <a:lnTo>
                  <a:pt x="124" y="317"/>
                </a:lnTo>
                <a:lnTo>
                  <a:pt x="127" y="318"/>
                </a:lnTo>
                <a:lnTo>
                  <a:pt x="131" y="320"/>
                </a:lnTo>
                <a:lnTo>
                  <a:pt x="134" y="321"/>
                </a:lnTo>
                <a:lnTo>
                  <a:pt x="138" y="322"/>
                </a:lnTo>
                <a:lnTo>
                  <a:pt x="141" y="323"/>
                </a:lnTo>
                <a:lnTo>
                  <a:pt x="144" y="324"/>
                </a:lnTo>
                <a:lnTo>
                  <a:pt x="148" y="325"/>
                </a:lnTo>
                <a:lnTo>
                  <a:pt x="151" y="326"/>
                </a:lnTo>
                <a:lnTo>
                  <a:pt x="155" y="327"/>
                </a:lnTo>
                <a:lnTo>
                  <a:pt x="158" y="327"/>
                </a:lnTo>
                <a:lnTo>
                  <a:pt x="162" y="328"/>
                </a:lnTo>
                <a:lnTo>
                  <a:pt x="165" y="328"/>
                </a:lnTo>
                <a:lnTo>
                  <a:pt x="169" y="328"/>
                </a:lnTo>
                <a:lnTo>
                  <a:pt x="172" y="329"/>
                </a:lnTo>
                <a:lnTo>
                  <a:pt x="176" y="329"/>
                </a:lnTo>
                <a:lnTo>
                  <a:pt x="180" y="329"/>
                </a:lnTo>
                <a:lnTo>
                  <a:pt x="183" y="329"/>
                </a:lnTo>
                <a:lnTo>
                  <a:pt x="187" y="329"/>
                </a:lnTo>
                <a:lnTo>
                  <a:pt x="190" y="329"/>
                </a:lnTo>
                <a:lnTo>
                  <a:pt x="194" y="329"/>
                </a:lnTo>
                <a:lnTo>
                  <a:pt x="197" y="328"/>
                </a:lnTo>
                <a:lnTo>
                  <a:pt x="201" y="328"/>
                </a:lnTo>
                <a:lnTo>
                  <a:pt x="204" y="328"/>
                </a:lnTo>
                <a:lnTo>
                  <a:pt x="208" y="327"/>
                </a:lnTo>
                <a:lnTo>
                  <a:pt x="211" y="327"/>
                </a:lnTo>
                <a:lnTo>
                  <a:pt x="215" y="326"/>
                </a:lnTo>
                <a:lnTo>
                  <a:pt x="218" y="325"/>
                </a:lnTo>
                <a:lnTo>
                  <a:pt x="222" y="324"/>
                </a:lnTo>
                <a:lnTo>
                  <a:pt x="225" y="323"/>
                </a:lnTo>
                <a:lnTo>
                  <a:pt x="229" y="322"/>
                </a:lnTo>
                <a:lnTo>
                  <a:pt x="232" y="321"/>
                </a:lnTo>
                <a:lnTo>
                  <a:pt x="235" y="320"/>
                </a:lnTo>
                <a:lnTo>
                  <a:pt x="239" y="318"/>
                </a:lnTo>
                <a:lnTo>
                  <a:pt x="242" y="317"/>
                </a:lnTo>
                <a:lnTo>
                  <a:pt x="245" y="316"/>
                </a:lnTo>
                <a:lnTo>
                  <a:pt x="249" y="314"/>
                </a:lnTo>
                <a:lnTo>
                  <a:pt x="252" y="312"/>
                </a:lnTo>
                <a:lnTo>
                  <a:pt x="255" y="311"/>
                </a:lnTo>
                <a:lnTo>
                  <a:pt x="258" y="309"/>
                </a:lnTo>
                <a:lnTo>
                  <a:pt x="261" y="307"/>
                </a:lnTo>
                <a:lnTo>
                  <a:pt x="264" y="305"/>
                </a:lnTo>
                <a:lnTo>
                  <a:pt x="267" y="303"/>
                </a:lnTo>
                <a:lnTo>
                  <a:pt x="270" y="301"/>
                </a:lnTo>
                <a:lnTo>
                  <a:pt x="274" y="298"/>
                </a:lnTo>
                <a:lnTo>
                  <a:pt x="276" y="296"/>
                </a:lnTo>
                <a:lnTo>
                  <a:pt x="279" y="294"/>
                </a:lnTo>
                <a:lnTo>
                  <a:pt x="282" y="291"/>
                </a:lnTo>
                <a:lnTo>
                  <a:pt x="285" y="289"/>
                </a:lnTo>
                <a:lnTo>
                  <a:pt x="288" y="286"/>
                </a:lnTo>
                <a:lnTo>
                  <a:pt x="290" y="283"/>
                </a:lnTo>
                <a:lnTo>
                  <a:pt x="293" y="281"/>
                </a:lnTo>
                <a:lnTo>
                  <a:pt x="295" y="278"/>
                </a:lnTo>
                <a:lnTo>
                  <a:pt x="298" y="275"/>
                </a:lnTo>
                <a:lnTo>
                  <a:pt x="300" y="272"/>
                </a:lnTo>
                <a:lnTo>
                  <a:pt x="302" y="269"/>
                </a:lnTo>
                <a:lnTo>
                  <a:pt x="305" y="266"/>
                </a:lnTo>
                <a:lnTo>
                  <a:pt x="307" y="263"/>
                </a:lnTo>
                <a:lnTo>
                  <a:pt x="309" y="260"/>
                </a:lnTo>
                <a:lnTo>
                  <a:pt x="310" y="257"/>
                </a:lnTo>
                <a:lnTo>
                  <a:pt x="312" y="254"/>
                </a:lnTo>
                <a:lnTo>
                  <a:pt x="314" y="251"/>
                </a:lnTo>
                <a:lnTo>
                  <a:pt x="316" y="247"/>
                </a:lnTo>
                <a:lnTo>
                  <a:pt x="317" y="244"/>
                </a:lnTo>
                <a:lnTo>
                  <a:pt x="319" y="241"/>
                </a:lnTo>
                <a:lnTo>
                  <a:pt x="320" y="238"/>
                </a:lnTo>
                <a:lnTo>
                  <a:pt x="321" y="234"/>
                </a:lnTo>
                <a:lnTo>
                  <a:pt x="323" y="231"/>
                </a:lnTo>
                <a:lnTo>
                  <a:pt x="324" y="227"/>
                </a:lnTo>
                <a:lnTo>
                  <a:pt x="325" y="224"/>
                </a:lnTo>
                <a:lnTo>
                  <a:pt x="326" y="221"/>
                </a:lnTo>
                <a:lnTo>
                  <a:pt x="327" y="217"/>
                </a:lnTo>
                <a:lnTo>
                  <a:pt x="328" y="213"/>
                </a:lnTo>
                <a:lnTo>
                  <a:pt x="328" y="210"/>
                </a:lnTo>
                <a:lnTo>
                  <a:pt x="329" y="207"/>
                </a:lnTo>
                <a:lnTo>
                  <a:pt x="329" y="203"/>
                </a:lnTo>
                <a:lnTo>
                  <a:pt x="330" y="200"/>
                </a:lnTo>
                <a:lnTo>
                  <a:pt x="330" y="196"/>
                </a:lnTo>
                <a:lnTo>
                  <a:pt x="331" y="193"/>
                </a:lnTo>
                <a:lnTo>
                  <a:pt x="331" y="189"/>
                </a:lnTo>
                <a:lnTo>
                  <a:pt x="331" y="186"/>
                </a:lnTo>
                <a:lnTo>
                  <a:pt x="331" y="182"/>
                </a:lnTo>
                <a:lnTo>
                  <a:pt x="331" y="178"/>
                </a:lnTo>
                <a:lnTo>
                  <a:pt x="331" y="175"/>
                </a:lnTo>
                <a:lnTo>
                  <a:pt x="331" y="172"/>
                </a:lnTo>
                <a:lnTo>
                  <a:pt x="330" y="168"/>
                </a:lnTo>
                <a:lnTo>
                  <a:pt x="330" y="165"/>
                </a:lnTo>
                <a:lnTo>
                  <a:pt x="329" y="161"/>
                </a:lnTo>
                <a:lnTo>
                  <a:pt x="329" y="158"/>
                </a:lnTo>
                <a:lnTo>
                  <a:pt x="328" y="154"/>
                </a:lnTo>
                <a:lnTo>
                  <a:pt x="328" y="151"/>
                </a:lnTo>
                <a:lnTo>
                  <a:pt x="327" y="147"/>
                </a:lnTo>
                <a:lnTo>
                  <a:pt x="326" y="143"/>
                </a:lnTo>
                <a:lnTo>
                  <a:pt x="325" y="140"/>
                </a:lnTo>
                <a:lnTo>
                  <a:pt x="324" y="137"/>
                </a:lnTo>
                <a:lnTo>
                  <a:pt x="323" y="133"/>
                </a:lnTo>
                <a:lnTo>
                  <a:pt x="321" y="130"/>
                </a:lnTo>
                <a:lnTo>
                  <a:pt x="320" y="127"/>
                </a:lnTo>
                <a:lnTo>
                  <a:pt x="319" y="123"/>
                </a:lnTo>
                <a:lnTo>
                  <a:pt x="317" y="120"/>
                </a:lnTo>
                <a:lnTo>
                  <a:pt x="316" y="117"/>
                </a:lnTo>
                <a:lnTo>
                  <a:pt x="314" y="114"/>
                </a:lnTo>
                <a:lnTo>
                  <a:pt x="312" y="111"/>
                </a:lnTo>
                <a:lnTo>
                  <a:pt x="310" y="107"/>
                </a:lnTo>
                <a:lnTo>
                  <a:pt x="309" y="104"/>
                </a:lnTo>
                <a:lnTo>
                  <a:pt x="307" y="101"/>
                </a:lnTo>
                <a:lnTo>
                  <a:pt x="305" y="98"/>
                </a:lnTo>
                <a:lnTo>
                  <a:pt x="302" y="95"/>
                </a:lnTo>
                <a:lnTo>
                  <a:pt x="300" y="92"/>
                </a:lnTo>
                <a:lnTo>
                  <a:pt x="298" y="89"/>
                </a:lnTo>
                <a:lnTo>
                  <a:pt x="295" y="86"/>
                </a:lnTo>
                <a:lnTo>
                  <a:pt x="293" y="83"/>
                </a:lnTo>
                <a:lnTo>
                  <a:pt x="290" y="81"/>
                </a:lnTo>
                <a:lnTo>
                  <a:pt x="288" y="78"/>
                </a:lnTo>
                <a:lnTo>
                  <a:pt x="285" y="75"/>
                </a:lnTo>
                <a:lnTo>
                  <a:pt x="282" y="73"/>
                </a:lnTo>
                <a:lnTo>
                  <a:pt x="279" y="70"/>
                </a:lnTo>
                <a:lnTo>
                  <a:pt x="276" y="68"/>
                </a:lnTo>
                <a:lnTo>
                  <a:pt x="274" y="66"/>
                </a:lnTo>
                <a:lnTo>
                  <a:pt x="270" y="63"/>
                </a:lnTo>
                <a:lnTo>
                  <a:pt x="267" y="61"/>
                </a:lnTo>
                <a:lnTo>
                  <a:pt x="264" y="59"/>
                </a:lnTo>
                <a:lnTo>
                  <a:pt x="261" y="57"/>
                </a:lnTo>
                <a:lnTo>
                  <a:pt x="258" y="55"/>
                </a:lnTo>
                <a:lnTo>
                  <a:pt x="255" y="53"/>
                </a:lnTo>
                <a:lnTo>
                  <a:pt x="252" y="52"/>
                </a:lnTo>
                <a:lnTo>
                  <a:pt x="249" y="50"/>
                </a:lnTo>
                <a:lnTo>
                  <a:pt x="245" y="48"/>
                </a:lnTo>
                <a:lnTo>
                  <a:pt x="242" y="47"/>
                </a:lnTo>
                <a:lnTo>
                  <a:pt x="239" y="46"/>
                </a:lnTo>
                <a:lnTo>
                  <a:pt x="235" y="44"/>
                </a:lnTo>
                <a:lnTo>
                  <a:pt x="232" y="43"/>
                </a:lnTo>
                <a:lnTo>
                  <a:pt x="229" y="42"/>
                </a:lnTo>
                <a:lnTo>
                  <a:pt x="225" y="41"/>
                </a:lnTo>
                <a:lnTo>
                  <a:pt x="222" y="40"/>
                </a:lnTo>
                <a:lnTo>
                  <a:pt x="218" y="39"/>
                </a:lnTo>
                <a:lnTo>
                  <a:pt x="215" y="38"/>
                </a:lnTo>
                <a:lnTo>
                  <a:pt x="211" y="38"/>
                </a:lnTo>
                <a:lnTo>
                  <a:pt x="208" y="37"/>
                </a:lnTo>
                <a:lnTo>
                  <a:pt x="204" y="37"/>
                </a:lnTo>
                <a:lnTo>
                  <a:pt x="201" y="36"/>
                </a:lnTo>
                <a:lnTo>
                  <a:pt x="197" y="36"/>
                </a:lnTo>
                <a:lnTo>
                  <a:pt x="194" y="35"/>
                </a:lnTo>
                <a:lnTo>
                  <a:pt x="190" y="35"/>
                </a:lnTo>
                <a:lnTo>
                  <a:pt x="187" y="35"/>
                </a:lnTo>
                <a:lnTo>
                  <a:pt x="183" y="35"/>
                </a:lnTo>
                <a:lnTo>
                  <a:pt x="180" y="35"/>
                </a:lnTo>
                <a:close/>
                <a:moveTo>
                  <a:pt x="183" y="0"/>
                </a:moveTo>
                <a:lnTo>
                  <a:pt x="187" y="0"/>
                </a:lnTo>
                <a:lnTo>
                  <a:pt x="192" y="0"/>
                </a:lnTo>
                <a:lnTo>
                  <a:pt x="196" y="0"/>
                </a:lnTo>
                <a:lnTo>
                  <a:pt x="201" y="1"/>
                </a:lnTo>
                <a:lnTo>
                  <a:pt x="205" y="1"/>
                </a:lnTo>
                <a:lnTo>
                  <a:pt x="209" y="2"/>
                </a:lnTo>
                <a:lnTo>
                  <a:pt x="214" y="2"/>
                </a:lnTo>
                <a:lnTo>
                  <a:pt x="218" y="3"/>
                </a:lnTo>
                <a:lnTo>
                  <a:pt x="222" y="4"/>
                </a:lnTo>
                <a:lnTo>
                  <a:pt x="227" y="5"/>
                </a:lnTo>
                <a:lnTo>
                  <a:pt x="231" y="6"/>
                </a:lnTo>
                <a:lnTo>
                  <a:pt x="235" y="7"/>
                </a:lnTo>
                <a:lnTo>
                  <a:pt x="239" y="8"/>
                </a:lnTo>
                <a:lnTo>
                  <a:pt x="244" y="10"/>
                </a:lnTo>
                <a:lnTo>
                  <a:pt x="248" y="11"/>
                </a:lnTo>
                <a:lnTo>
                  <a:pt x="252" y="13"/>
                </a:lnTo>
                <a:lnTo>
                  <a:pt x="256" y="15"/>
                </a:lnTo>
                <a:lnTo>
                  <a:pt x="260" y="17"/>
                </a:lnTo>
                <a:lnTo>
                  <a:pt x="264" y="18"/>
                </a:lnTo>
                <a:lnTo>
                  <a:pt x="268" y="21"/>
                </a:lnTo>
                <a:lnTo>
                  <a:pt x="272" y="22"/>
                </a:lnTo>
                <a:lnTo>
                  <a:pt x="276" y="25"/>
                </a:lnTo>
                <a:lnTo>
                  <a:pt x="280" y="27"/>
                </a:lnTo>
                <a:lnTo>
                  <a:pt x="284" y="30"/>
                </a:lnTo>
                <a:lnTo>
                  <a:pt x="288" y="32"/>
                </a:lnTo>
                <a:lnTo>
                  <a:pt x="292" y="35"/>
                </a:lnTo>
                <a:lnTo>
                  <a:pt x="295" y="38"/>
                </a:lnTo>
                <a:lnTo>
                  <a:pt x="299" y="41"/>
                </a:lnTo>
                <a:lnTo>
                  <a:pt x="302" y="43"/>
                </a:lnTo>
                <a:lnTo>
                  <a:pt x="306" y="47"/>
                </a:lnTo>
                <a:lnTo>
                  <a:pt x="309" y="50"/>
                </a:lnTo>
                <a:lnTo>
                  <a:pt x="313" y="53"/>
                </a:lnTo>
                <a:lnTo>
                  <a:pt x="316" y="56"/>
                </a:lnTo>
                <a:lnTo>
                  <a:pt x="318" y="58"/>
                </a:lnTo>
                <a:lnTo>
                  <a:pt x="321" y="62"/>
                </a:lnTo>
                <a:lnTo>
                  <a:pt x="323" y="64"/>
                </a:lnTo>
                <a:lnTo>
                  <a:pt x="326" y="67"/>
                </a:lnTo>
                <a:lnTo>
                  <a:pt x="328" y="70"/>
                </a:lnTo>
                <a:lnTo>
                  <a:pt x="330" y="73"/>
                </a:lnTo>
                <a:lnTo>
                  <a:pt x="333" y="76"/>
                </a:lnTo>
                <a:lnTo>
                  <a:pt x="335" y="80"/>
                </a:lnTo>
                <a:lnTo>
                  <a:pt x="337" y="83"/>
                </a:lnTo>
                <a:lnTo>
                  <a:pt x="339" y="86"/>
                </a:lnTo>
                <a:lnTo>
                  <a:pt x="341" y="89"/>
                </a:lnTo>
                <a:lnTo>
                  <a:pt x="343" y="92"/>
                </a:lnTo>
                <a:lnTo>
                  <a:pt x="345" y="96"/>
                </a:lnTo>
                <a:lnTo>
                  <a:pt x="346" y="99"/>
                </a:lnTo>
                <a:lnTo>
                  <a:pt x="348" y="102"/>
                </a:lnTo>
                <a:lnTo>
                  <a:pt x="350" y="106"/>
                </a:lnTo>
                <a:lnTo>
                  <a:pt x="351" y="109"/>
                </a:lnTo>
                <a:lnTo>
                  <a:pt x="353" y="112"/>
                </a:lnTo>
                <a:lnTo>
                  <a:pt x="354" y="116"/>
                </a:lnTo>
                <a:lnTo>
                  <a:pt x="355" y="119"/>
                </a:lnTo>
                <a:lnTo>
                  <a:pt x="357" y="123"/>
                </a:lnTo>
                <a:lnTo>
                  <a:pt x="358" y="126"/>
                </a:lnTo>
                <a:lnTo>
                  <a:pt x="359" y="130"/>
                </a:lnTo>
                <a:lnTo>
                  <a:pt x="360" y="133"/>
                </a:lnTo>
                <a:lnTo>
                  <a:pt x="361" y="137"/>
                </a:lnTo>
                <a:lnTo>
                  <a:pt x="362" y="140"/>
                </a:lnTo>
                <a:lnTo>
                  <a:pt x="362" y="144"/>
                </a:lnTo>
                <a:lnTo>
                  <a:pt x="363" y="147"/>
                </a:lnTo>
                <a:lnTo>
                  <a:pt x="364" y="151"/>
                </a:lnTo>
                <a:lnTo>
                  <a:pt x="364" y="155"/>
                </a:lnTo>
                <a:lnTo>
                  <a:pt x="365" y="158"/>
                </a:lnTo>
                <a:lnTo>
                  <a:pt x="365" y="162"/>
                </a:lnTo>
                <a:lnTo>
                  <a:pt x="366" y="165"/>
                </a:lnTo>
                <a:lnTo>
                  <a:pt x="366" y="169"/>
                </a:lnTo>
                <a:lnTo>
                  <a:pt x="366" y="172"/>
                </a:lnTo>
                <a:lnTo>
                  <a:pt x="366" y="176"/>
                </a:lnTo>
                <a:lnTo>
                  <a:pt x="366" y="180"/>
                </a:lnTo>
                <a:lnTo>
                  <a:pt x="366" y="183"/>
                </a:lnTo>
                <a:lnTo>
                  <a:pt x="366" y="187"/>
                </a:lnTo>
                <a:lnTo>
                  <a:pt x="366" y="191"/>
                </a:lnTo>
                <a:lnTo>
                  <a:pt x="366" y="194"/>
                </a:lnTo>
                <a:lnTo>
                  <a:pt x="366" y="198"/>
                </a:lnTo>
                <a:lnTo>
                  <a:pt x="365" y="202"/>
                </a:lnTo>
                <a:lnTo>
                  <a:pt x="365" y="205"/>
                </a:lnTo>
                <a:lnTo>
                  <a:pt x="364" y="209"/>
                </a:lnTo>
                <a:lnTo>
                  <a:pt x="364" y="212"/>
                </a:lnTo>
                <a:lnTo>
                  <a:pt x="363" y="216"/>
                </a:lnTo>
                <a:lnTo>
                  <a:pt x="363" y="220"/>
                </a:lnTo>
                <a:lnTo>
                  <a:pt x="362" y="223"/>
                </a:lnTo>
                <a:lnTo>
                  <a:pt x="361" y="227"/>
                </a:lnTo>
                <a:lnTo>
                  <a:pt x="360" y="230"/>
                </a:lnTo>
                <a:lnTo>
                  <a:pt x="359" y="234"/>
                </a:lnTo>
                <a:lnTo>
                  <a:pt x="358" y="237"/>
                </a:lnTo>
                <a:lnTo>
                  <a:pt x="357" y="241"/>
                </a:lnTo>
                <a:lnTo>
                  <a:pt x="356" y="244"/>
                </a:lnTo>
                <a:lnTo>
                  <a:pt x="354" y="248"/>
                </a:lnTo>
                <a:lnTo>
                  <a:pt x="353" y="251"/>
                </a:lnTo>
                <a:lnTo>
                  <a:pt x="351" y="254"/>
                </a:lnTo>
                <a:lnTo>
                  <a:pt x="350" y="258"/>
                </a:lnTo>
                <a:lnTo>
                  <a:pt x="348" y="261"/>
                </a:lnTo>
                <a:lnTo>
                  <a:pt x="347" y="265"/>
                </a:lnTo>
                <a:lnTo>
                  <a:pt x="345" y="268"/>
                </a:lnTo>
                <a:lnTo>
                  <a:pt x="343" y="271"/>
                </a:lnTo>
                <a:lnTo>
                  <a:pt x="454" y="381"/>
                </a:lnTo>
                <a:lnTo>
                  <a:pt x="456" y="383"/>
                </a:lnTo>
                <a:lnTo>
                  <a:pt x="457" y="385"/>
                </a:lnTo>
                <a:lnTo>
                  <a:pt x="459" y="387"/>
                </a:lnTo>
                <a:lnTo>
                  <a:pt x="460" y="389"/>
                </a:lnTo>
                <a:lnTo>
                  <a:pt x="462" y="391"/>
                </a:lnTo>
                <a:lnTo>
                  <a:pt x="463" y="393"/>
                </a:lnTo>
                <a:lnTo>
                  <a:pt x="464" y="395"/>
                </a:lnTo>
                <a:lnTo>
                  <a:pt x="465" y="397"/>
                </a:lnTo>
                <a:lnTo>
                  <a:pt x="466" y="399"/>
                </a:lnTo>
                <a:lnTo>
                  <a:pt x="467" y="402"/>
                </a:lnTo>
                <a:lnTo>
                  <a:pt x="468" y="404"/>
                </a:lnTo>
                <a:lnTo>
                  <a:pt x="468" y="406"/>
                </a:lnTo>
                <a:lnTo>
                  <a:pt x="469" y="408"/>
                </a:lnTo>
                <a:lnTo>
                  <a:pt x="469" y="410"/>
                </a:lnTo>
                <a:lnTo>
                  <a:pt x="470" y="412"/>
                </a:lnTo>
                <a:lnTo>
                  <a:pt x="470" y="415"/>
                </a:lnTo>
                <a:lnTo>
                  <a:pt x="470" y="417"/>
                </a:lnTo>
                <a:lnTo>
                  <a:pt x="470" y="419"/>
                </a:lnTo>
                <a:lnTo>
                  <a:pt x="470" y="421"/>
                </a:lnTo>
                <a:lnTo>
                  <a:pt x="470" y="423"/>
                </a:lnTo>
                <a:lnTo>
                  <a:pt x="469" y="426"/>
                </a:lnTo>
                <a:lnTo>
                  <a:pt x="469" y="428"/>
                </a:lnTo>
                <a:lnTo>
                  <a:pt x="469" y="430"/>
                </a:lnTo>
                <a:lnTo>
                  <a:pt x="468" y="432"/>
                </a:lnTo>
                <a:lnTo>
                  <a:pt x="467" y="434"/>
                </a:lnTo>
                <a:lnTo>
                  <a:pt x="466" y="436"/>
                </a:lnTo>
                <a:lnTo>
                  <a:pt x="465" y="438"/>
                </a:lnTo>
                <a:lnTo>
                  <a:pt x="464" y="440"/>
                </a:lnTo>
                <a:lnTo>
                  <a:pt x="463" y="441"/>
                </a:lnTo>
                <a:lnTo>
                  <a:pt x="462" y="443"/>
                </a:lnTo>
                <a:lnTo>
                  <a:pt x="460" y="445"/>
                </a:lnTo>
                <a:lnTo>
                  <a:pt x="459" y="446"/>
                </a:lnTo>
                <a:lnTo>
                  <a:pt x="449" y="456"/>
                </a:lnTo>
                <a:lnTo>
                  <a:pt x="447" y="458"/>
                </a:lnTo>
                <a:lnTo>
                  <a:pt x="445" y="459"/>
                </a:lnTo>
                <a:lnTo>
                  <a:pt x="444" y="461"/>
                </a:lnTo>
                <a:lnTo>
                  <a:pt x="442" y="462"/>
                </a:lnTo>
                <a:lnTo>
                  <a:pt x="440" y="463"/>
                </a:lnTo>
                <a:lnTo>
                  <a:pt x="438" y="464"/>
                </a:lnTo>
                <a:lnTo>
                  <a:pt x="436" y="465"/>
                </a:lnTo>
                <a:lnTo>
                  <a:pt x="434" y="465"/>
                </a:lnTo>
                <a:lnTo>
                  <a:pt x="432" y="466"/>
                </a:lnTo>
                <a:lnTo>
                  <a:pt x="430" y="467"/>
                </a:lnTo>
                <a:lnTo>
                  <a:pt x="428" y="467"/>
                </a:lnTo>
                <a:lnTo>
                  <a:pt x="426" y="467"/>
                </a:lnTo>
                <a:lnTo>
                  <a:pt x="424" y="468"/>
                </a:lnTo>
                <a:lnTo>
                  <a:pt x="421" y="468"/>
                </a:lnTo>
                <a:lnTo>
                  <a:pt x="419" y="468"/>
                </a:lnTo>
                <a:lnTo>
                  <a:pt x="417" y="468"/>
                </a:lnTo>
                <a:lnTo>
                  <a:pt x="415" y="467"/>
                </a:lnTo>
                <a:lnTo>
                  <a:pt x="412" y="467"/>
                </a:lnTo>
                <a:lnTo>
                  <a:pt x="410" y="466"/>
                </a:lnTo>
                <a:lnTo>
                  <a:pt x="408" y="466"/>
                </a:lnTo>
                <a:lnTo>
                  <a:pt x="406" y="465"/>
                </a:lnTo>
                <a:lnTo>
                  <a:pt x="404" y="465"/>
                </a:lnTo>
                <a:lnTo>
                  <a:pt x="401" y="464"/>
                </a:lnTo>
                <a:lnTo>
                  <a:pt x="399" y="463"/>
                </a:lnTo>
                <a:lnTo>
                  <a:pt x="397" y="462"/>
                </a:lnTo>
                <a:lnTo>
                  <a:pt x="395" y="461"/>
                </a:lnTo>
                <a:lnTo>
                  <a:pt x="393" y="459"/>
                </a:lnTo>
                <a:lnTo>
                  <a:pt x="391" y="458"/>
                </a:lnTo>
                <a:lnTo>
                  <a:pt x="389" y="456"/>
                </a:lnTo>
                <a:lnTo>
                  <a:pt x="387" y="455"/>
                </a:lnTo>
                <a:lnTo>
                  <a:pt x="385" y="453"/>
                </a:lnTo>
                <a:lnTo>
                  <a:pt x="383" y="451"/>
                </a:lnTo>
                <a:lnTo>
                  <a:pt x="272" y="341"/>
                </a:lnTo>
                <a:lnTo>
                  <a:pt x="269" y="343"/>
                </a:lnTo>
                <a:lnTo>
                  <a:pt x="266" y="345"/>
                </a:lnTo>
                <a:lnTo>
                  <a:pt x="263" y="347"/>
                </a:lnTo>
                <a:lnTo>
                  <a:pt x="259" y="348"/>
                </a:lnTo>
                <a:lnTo>
                  <a:pt x="256" y="350"/>
                </a:lnTo>
                <a:lnTo>
                  <a:pt x="252" y="351"/>
                </a:lnTo>
                <a:lnTo>
                  <a:pt x="249" y="352"/>
                </a:lnTo>
                <a:lnTo>
                  <a:pt x="245" y="354"/>
                </a:lnTo>
                <a:lnTo>
                  <a:pt x="242" y="355"/>
                </a:lnTo>
                <a:lnTo>
                  <a:pt x="238" y="356"/>
                </a:lnTo>
                <a:lnTo>
                  <a:pt x="235" y="357"/>
                </a:lnTo>
                <a:lnTo>
                  <a:pt x="231" y="358"/>
                </a:lnTo>
                <a:lnTo>
                  <a:pt x="228" y="359"/>
                </a:lnTo>
                <a:lnTo>
                  <a:pt x="224" y="360"/>
                </a:lnTo>
                <a:lnTo>
                  <a:pt x="221" y="361"/>
                </a:lnTo>
                <a:lnTo>
                  <a:pt x="217" y="361"/>
                </a:lnTo>
                <a:lnTo>
                  <a:pt x="213" y="362"/>
                </a:lnTo>
                <a:lnTo>
                  <a:pt x="210" y="362"/>
                </a:lnTo>
                <a:lnTo>
                  <a:pt x="206" y="363"/>
                </a:lnTo>
                <a:lnTo>
                  <a:pt x="203" y="363"/>
                </a:lnTo>
                <a:lnTo>
                  <a:pt x="199" y="364"/>
                </a:lnTo>
                <a:lnTo>
                  <a:pt x="195" y="364"/>
                </a:lnTo>
                <a:lnTo>
                  <a:pt x="192" y="364"/>
                </a:lnTo>
                <a:lnTo>
                  <a:pt x="188" y="365"/>
                </a:lnTo>
                <a:lnTo>
                  <a:pt x="184" y="365"/>
                </a:lnTo>
                <a:lnTo>
                  <a:pt x="181" y="365"/>
                </a:lnTo>
                <a:lnTo>
                  <a:pt x="177" y="365"/>
                </a:lnTo>
                <a:lnTo>
                  <a:pt x="174" y="364"/>
                </a:lnTo>
                <a:lnTo>
                  <a:pt x="170" y="364"/>
                </a:lnTo>
                <a:lnTo>
                  <a:pt x="166" y="364"/>
                </a:lnTo>
                <a:lnTo>
                  <a:pt x="163" y="363"/>
                </a:lnTo>
                <a:lnTo>
                  <a:pt x="159" y="363"/>
                </a:lnTo>
                <a:lnTo>
                  <a:pt x="155" y="362"/>
                </a:lnTo>
                <a:lnTo>
                  <a:pt x="152" y="362"/>
                </a:lnTo>
                <a:lnTo>
                  <a:pt x="148" y="361"/>
                </a:lnTo>
                <a:lnTo>
                  <a:pt x="145" y="361"/>
                </a:lnTo>
                <a:lnTo>
                  <a:pt x="141" y="360"/>
                </a:lnTo>
                <a:lnTo>
                  <a:pt x="137" y="359"/>
                </a:lnTo>
                <a:lnTo>
                  <a:pt x="134" y="358"/>
                </a:lnTo>
                <a:lnTo>
                  <a:pt x="130" y="357"/>
                </a:lnTo>
                <a:lnTo>
                  <a:pt x="127" y="356"/>
                </a:lnTo>
                <a:lnTo>
                  <a:pt x="123" y="355"/>
                </a:lnTo>
                <a:lnTo>
                  <a:pt x="120" y="353"/>
                </a:lnTo>
                <a:lnTo>
                  <a:pt x="116" y="352"/>
                </a:lnTo>
                <a:lnTo>
                  <a:pt x="113" y="351"/>
                </a:lnTo>
                <a:lnTo>
                  <a:pt x="110" y="349"/>
                </a:lnTo>
                <a:lnTo>
                  <a:pt x="106" y="348"/>
                </a:lnTo>
                <a:lnTo>
                  <a:pt x="103" y="346"/>
                </a:lnTo>
                <a:lnTo>
                  <a:pt x="99" y="345"/>
                </a:lnTo>
                <a:lnTo>
                  <a:pt x="96" y="343"/>
                </a:lnTo>
                <a:lnTo>
                  <a:pt x="93" y="341"/>
                </a:lnTo>
                <a:lnTo>
                  <a:pt x="90" y="339"/>
                </a:lnTo>
                <a:lnTo>
                  <a:pt x="86" y="337"/>
                </a:lnTo>
                <a:lnTo>
                  <a:pt x="83" y="335"/>
                </a:lnTo>
                <a:lnTo>
                  <a:pt x="80" y="333"/>
                </a:lnTo>
                <a:lnTo>
                  <a:pt x="77" y="331"/>
                </a:lnTo>
                <a:lnTo>
                  <a:pt x="74" y="329"/>
                </a:lnTo>
                <a:lnTo>
                  <a:pt x="71" y="326"/>
                </a:lnTo>
                <a:lnTo>
                  <a:pt x="68" y="324"/>
                </a:lnTo>
                <a:lnTo>
                  <a:pt x="65" y="322"/>
                </a:lnTo>
                <a:lnTo>
                  <a:pt x="62" y="319"/>
                </a:lnTo>
                <a:lnTo>
                  <a:pt x="59" y="317"/>
                </a:lnTo>
                <a:lnTo>
                  <a:pt x="56" y="314"/>
                </a:lnTo>
                <a:lnTo>
                  <a:pt x="53" y="311"/>
                </a:lnTo>
                <a:lnTo>
                  <a:pt x="50" y="308"/>
                </a:lnTo>
                <a:lnTo>
                  <a:pt x="47" y="304"/>
                </a:lnTo>
                <a:lnTo>
                  <a:pt x="44" y="301"/>
                </a:lnTo>
                <a:lnTo>
                  <a:pt x="41" y="297"/>
                </a:lnTo>
                <a:lnTo>
                  <a:pt x="38" y="294"/>
                </a:lnTo>
                <a:lnTo>
                  <a:pt x="35" y="290"/>
                </a:lnTo>
                <a:lnTo>
                  <a:pt x="32" y="286"/>
                </a:lnTo>
                <a:lnTo>
                  <a:pt x="30" y="282"/>
                </a:lnTo>
                <a:lnTo>
                  <a:pt x="27" y="278"/>
                </a:lnTo>
                <a:lnTo>
                  <a:pt x="25" y="275"/>
                </a:lnTo>
                <a:lnTo>
                  <a:pt x="23" y="271"/>
                </a:lnTo>
                <a:lnTo>
                  <a:pt x="21" y="267"/>
                </a:lnTo>
                <a:lnTo>
                  <a:pt x="19" y="263"/>
                </a:lnTo>
                <a:lnTo>
                  <a:pt x="17" y="259"/>
                </a:lnTo>
                <a:lnTo>
                  <a:pt x="15" y="255"/>
                </a:lnTo>
                <a:lnTo>
                  <a:pt x="13" y="251"/>
                </a:lnTo>
                <a:lnTo>
                  <a:pt x="11" y="247"/>
                </a:lnTo>
                <a:lnTo>
                  <a:pt x="10" y="242"/>
                </a:lnTo>
                <a:lnTo>
                  <a:pt x="9" y="238"/>
                </a:lnTo>
                <a:lnTo>
                  <a:pt x="7" y="234"/>
                </a:lnTo>
                <a:lnTo>
                  <a:pt x="6" y="230"/>
                </a:lnTo>
                <a:lnTo>
                  <a:pt x="5" y="226"/>
                </a:lnTo>
                <a:lnTo>
                  <a:pt x="4" y="221"/>
                </a:lnTo>
                <a:lnTo>
                  <a:pt x="3" y="217"/>
                </a:lnTo>
                <a:lnTo>
                  <a:pt x="2" y="212"/>
                </a:lnTo>
                <a:lnTo>
                  <a:pt x="2" y="208"/>
                </a:lnTo>
                <a:lnTo>
                  <a:pt x="1" y="204"/>
                </a:lnTo>
                <a:lnTo>
                  <a:pt x="0" y="200"/>
                </a:lnTo>
                <a:lnTo>
                  <a:pt x="0" y="195"/>
                </a:lnTo>
                <a:lnTo>
                  <a:pt x="0" y="191"/>
                </a:lnTo>
                <a:lnTo>
                  <a:pt x="0" y="187"/>
                </a:lnTo>
                <a:lnTo>
                  <a:pt x="0" y="182"/>
                </a:lnTo>
                <a:lnTo>
                  <a:pt x="0" y="178"/>
                </a:lnTo>
                <a:lnTo>
                  <a:pt x="0" y="173"/>
                </a:lnTo>
                <a:lnTo>
                  <a:pt x="0" y="169"/>
                </a:lnTo>
                <a:lnTo>
                  <a:pt x="0" y="165"/>
                </a:lnTo>
                <a:lnTo>
                  <a:pt x="1" y="160"/>
                </a:lnTo>
                <a:lnTo>
                  <a:pt x="2" y="156"/>
                </a:lnTo>
                <a:lnTo>
                  <a:pt x="2" y="152"/>
                </a:lnTo>
                <a:lnTo>
                  <a:pt x="3" y="147"/>
                </a:lnTo>
                <a:lnTo>
                  <a:pt x="4" y="143"/>
                </a:lnTo>
                <a:lnTo>
                  <a:pt x="5" y="139"/>
                </a:lnTo>
                <a:lnTo>
                  <a:pt x="6" y="134"/>
                </a:lnTo>
                <a:lnTo>
                  <a:pt x="7" y="130"/>
                </a:lnTo>
                <a:lnTo>
                  <a:pt x="9" y="126"/>
                </a:lnTo>
                <a:lnTo>
                  <a:pt x="10" y="122"/>
                </a:lnTo>
                <a:lnTo>
                  <a:pt x="11" y="118"/>
                </a:lnTo>
                <a:lnTo>
                  <a:pt x="13" y="113"/>
                </a:lnTo>
                <a:lnTo>
                  <a:pt x="15" y="109"/>
                </a:lnTo>
                <a:lnTo>
                  <a:pt x="17" y="105"/>
                </a:lnTo>
                <a:lnTo>
                  <a:pt x="19" y="101"/>
                </a:lnTo>
                <a:lnTo>
                  <a:pt x="21" y="97"/>
                </a:lnTo>
                <a:lnTo>
                  <a:pt x="23" y="93"/>
                </a:lnTo>
                <a:lnTo>
                  <a:pt x="25" y="89"/>
                </a:lnTo>
                <a:lnTo>
                  <a:pt x="27" y="86"/>
                </a:lnTo>
                <a:lnTo>
                  <a:pt x="30" y="82"/>
                </a:lnTo>
                <a:lnTo>
                  <a:pt x="32" y="78"/>
                </a:lnTo>
                <a:lnTo>
                  <a:pt x="35" y="74"/>
                </a:lnTo>
                <a:lnTo>
                  <a:pt x="38" y="71"/>
                </a:lnTo>
                <a:lnTo>
                  <a:pt x="41" y="67"/>
                </a:lnTo>
                <a:lnTo>
                  <a:pt x="44" y="63"/>
                </a:lnTo>
                <a:lnTo>
                  <a:pt x="47" y="60"/>
                </a:lnTo>
                <a:lnTo>
                  <a:pt x="50" y="56"/>
                </a:lnTo>
                <a:lnTo>
                  <a:pt x="53" y="53"/>
                </a:lnTo>
                <a:lnTo>
                  <a:pt x="57" y="50"/>
                </a:lnTo>
                <a:lnTo>
                  <a:pt x="60" y="47"/>
                </a:lnTo>
                <a:lnTo>
                  <a:pt x="64" y="43"/>
                </a:lnTo>
                <a:lnTo>
                  <a:pt x="67" y="41"/>
                </a:lnTo>
                <a:lnTo>
                  <a:pt x="71" y="38"/>
                </a:lnTo>
                <a:lnTo>
                  <a:pt x="75" y="35"/>
                </a:lnTo>
                <a:lnTo>
                  <a:pt x="78" y="32"/>
                </a:lnTo>
                <a:lnTo>
                  <a:pt x="82" y="30"/>
                </a:lnTo>
                <a:lnTo>
                  <a:pt x="86" y="27"/>
                </a:lnTo>
                <a:lnTo>
                  <a:pt x="90" y="25"/>
                </a:lnTo>
                <a:lnTo>
                  <a:pt x="94" y="22"/>
                </a:lnTo>
                <a:lnTo>
                  <a:pt x="98" y="21"/>
                </a:lnTo>
                <a:lnTo>
                  <a:pt x="102" y="18"/>
                </a:lnTo>
                <a:lnTo>
                  <a:pt x="106" y="17"/>
                </a:lnTo>
                <a:lnTo>
                  <a:pt x="110" y="15"/>
                </a:lnTo>
                <a:lnTo>
                  <a:pt x="114" y="13"/>
                </a:lnTo>
                <a:lnTo>
                  <a:pt x="118" y="11"/>
                </a:lnTo>
                <a:lnTo>
                  <a:pt x="122" y="10"/>
                </a:lnTo>
                <a:lnTo>
                  <a:pt x="127" y="8"/>
                </a:lnTo>
                <a:lnTo>
                  <a:pt x="131" y="7"/>
                </a:lnTo>
                <a:lnTo>
                  <a:pt x="135" y="6"/>
                </a:lnTo>
                <a:lnTo>
                  <a:pt x="139" y="5"/>
                </a:lnTo>
                <a:lnTo>
                  <a:pt x="144" y="4"/>
                </a:lnTo>
                <a:lnTo>
                  <a:pt x="148" y="3"/>
                </a:lnTo>
                <a:lnTo>
                  <a:pt x="152" y="2"/>
                </a:lnTo>
                <a:lnTo>
                  <a:pt x="157" y="2"/>
                </a:lnTo>
                <a:lnTo>
                  <a:pt x="161" y="1"/>
                </a:lnTo>
                <a:lnTo>
                  <a:pt x="165" y="1"/>
                </a:lnTo>
                <a:lnTo>
                  <a:pt x="170" y="0"/>
                </a:lnTo>
                <a:lnTo>
                  <a:pt x="174" y="0"/>
                </a:lnTo>
                <a:lnTo>
                  <a:pt x="179" y="0"/>
                </a:lnTo>
                <a:lnTo>
                  <a:pt x="183" y="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6" name="path"/>
          <p:cNvSpPr/>
          <p:nvPr/>
        </p:nvSpPr>
        <p:spPr>
          <a:xfrm>
            <a:off x="4839970" y="5509260"/>
            <a:ext cx="528955" cy="547370"/>
          </a:xfrm>
          <a:custGeom>
            <a:avLst/>
            <a:gdLst/>
            <a:ahLst/>
            <a:cxnLst/>
            <a:rect l="0" t="0" r="0" b="0"/>
            <a:pathLst>
              <a:path w="832" h="861">
                <a:moveTo>
                  <a:pt x="0" y="861"/>
                </a:moveTo>
                <a:lnTo>
                  <a:pt x="832" y="861"/>
                </a:lnTo>
                <a:lnTo>
                  <a:pt x="832" y="0"/>
                </a:lnTo>
                <a:lnTo>
                  <a:pt x="0" y="0"/>
                </a:lnTo>
                <a:lnTo>
                  <a:pt x="0" y="861"/>
                </a:lnTo>
                <a:close/>
              </a:path>
            </a:pathLst>
          </a:custGeom>
          <a:solidFill>
            <a:srgbClr val="E03C21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7" name="path"/>
          <p:cNvSpPr/>
          <p:nvPr/>
        </p:nvSpPr>
        <p:spPr>
          <a:xfrm>
            <a:off x="4728845" y="5403850"/>
            <a:ext cx="731520" cy="757555"/>
          </a:xfrm>
          <a:custGeom>
            <a:avLst/>
            <a:gdLst/>
            <a:ahLst/>
            <a:cxnLst/>
            <a:rect l="0" t="0" r="0" b="0"/>
            <a:pathLst>
              <a:path w="1152" h="1192">
                <a:moveTo>
                  <a:pt x="1130" y="705"/>
                </a:moveTo>
                <a:lnTo>
                  <a:pt x="1152" y="705"/>
                </a:lnTo>
                <a:lnTo>
                  <a:pt x="1152" y="1192"/>
                </a:lnTo>
                <a:lnTo>
                  <a:pt x="684" y="1192"/>
                </a:lnTo>
                <a:lnTo>
                  <a:pt x="684" y="1170"/>
                </a:lnTo>
                <a:lnTo>
                  <a:pt x="1130" y="1170"/>
                </a:lnTo>
                <a:lnTo>
                  <a:pt x="1130" y="705"/>
                </a:lnTo>
                <a:close/>
                <a:moveTo>
                  <a:pt x="0" y="705"/>
                </a:moveTo>
                <a:lnTo>
                  <a:pt x="21" y="705"/>
                </a:lnTo>
                <a:lnTo>
                  <a:pt x="21" y="1170"/>
                </a:lnTo>
                <a:lnTo>
                  <a:pt x="467" y="1170"/>
                </a:lnTo>
                <a:lnTo>
                  <a:pt x="467" y="1192"/>
                </a:lnTo>
                <a:lnTo>
                  <a:pt x="0" y="1192"/>
                </a:lnTo>
                <a:lnTo>
                  <a:pt x="0" y="705"/>
                </a:lnTo>
                <a:close/>
                <a:moveTo>
                  <a:pt x="684" y="0"/>
                </a:moveTo>
                <a:lnTo>
                  <a:pt x="1152" y="0"/>
                </a:lnTo>
                <a:lnTo>
                  <a:pt x="1152" y="487"/>
                </a:lnTo>
                <a:lnTo>
                  <a:pt x="1130" y="487"/>
                </a:lnTo>
                <a:lnTo>
                  <a:pt x="1130" y="22"/>
                </a:lnTo>
                <a:lnTo>
                  <a:pt x="684" y="22"/>
                </a:lnTo>
                <a:lnTo>
                  <a:pt x="684" y="0"/>
                </a:lnTo>
                <a:close/>
                <a:moveTo>
                  <a:pt x="0" y="0"/>
                </a:moveTo>
                <a:lnTo>
                  <a:pt x="467" y="0"/>
                </a:lnTo>
                <a:lnTo>
                  <a:pt x="467" y="22"/>
                </a:lnTo>
                <a:lnTo>
                  <a:pt x="21" y="22"/>
                </a:lnTo>
                <a:lnTo>
                  <a:pt x="21" y="487"/>
                </a:lnTo>
                <a:lnTo>
                  <a:pt x="0" y="487"/>
                </a:lnTo>
                <a:lnTo>
                  <a:pt x="0" y="0"/>
                </a:lnTo>
                <a:close/>
              </a:path>
            </a:pathLst>
          </a:custGeom>
          <a:solidFill>
            <a:srgbClr val="C55A11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8" name="path"/>
          <p:cNvSpPr/>
          <p:nvPr/>
        </p:nvSpPr>
        <p:spPr>
          <a:xfrm>
            <a:off x="4951730" y="5635625"/>
            <a:ext cx="298450" cy="298450"/>
          </a:xfrm>
          <a:custGeom>
            <a:avLst/>
            <a:gdLst/>
            <a:ahLst/>
            <a:cxnLst/>
            <a:rect l="0" t="0" r="0" b="0"/>
            <a:pathLst>
              <a:path w="470" h="470">
                <a:moveTo>
                  <a:pt x="271" y="85"/>
                </a:moveTo>
                <a:lnTo>
                  <a:pt x="282" y="98"/>
                </a:lnTo>
                <a:lnTo>
                  <a:pt x="241" y="133"/>
                </a:lnTo>
                <a:lnTo>
                  <a:pt x="242" y="134"/>
                </a:lnTo>
                <a:lnTo>
                  <a:pt x="242" y="135"/>
                </a:lnTo>
                <a:lnTo>
                  <a:pt x="242" y="136"/>
                </a:lnTo>
                <a:lnTo>
                  <a:pt x="242" y="137"/>
                </a:lnTo>
                <a:lnTo>
                  <a:pt x="243" y="138"/>
                </a:lnTo>
                <a:lnTo>
                  <a:pt x="243" y="139"/>
                </a:lnTo>
                <a:lnTo>
                  <a:pt x="243" y="140"/>
                </a:lnTo>
                <a:lnTo>
                  <a:pt x="243" y="141"/>
                </a:lnTo>
                <a:lnTo>
                  <a:pt x="243" y="143"/>
                </a:lnTo>
                <a:lnTo>
                  <a:pt x="243" y="144"/>
                </a:lnTo>
                <a:lnTo>
                  <a:pt x="243" y="145"/>
                </a:lnTo>
                <a:lnTo>
                  <a:pt x="242" y="146"/>
                </a:lnTo>
                <a:lnTo>
                  <a:pt x="242" y="147"/>
                </a:lnTo>
                <a:lnTo>
                  <a:pt x="242" y="148"/>
                </a:lnTo>
                <a:lnTo>
                  <a:pt x="241" y="150"/>
                </a:lnTo>
                <a:lnTo>
                  <a:pt x="241" y="151"/>
                </a:lnTo>
                <a:lnTo>
                  <a:pt x="241" y="152"/>
                </a:lnTo>
                <a:lnTo>
                  <a:pt x="240" y="153"/>
                </a:lnTo>
                <a:lnTo>
                  <a:pt x="240" y="154"/>
                </a:lnTo>
                <a:lnTo>
                  <a:pt x="239" y="155"/>
                </a:lnTo>
                <a:lnTo>
                  <a:pt x="238" y="156"/>
                </a:lnTo>
                <a:lnTo>
                  <a:pt x="238" y="156"/>
                </a:lnTo>
                <a:lnTo>
                  <a:pt x="237" y="157"/>
                </a:lnTo>
                <a:lnTo>
                  <a:pt x="236" y="158"/>
                </a:lnTo>
                <a:lnTo>
                  <a:pt x="235" y="159"/>
                </a:lnTo>
                <a:lnTo>
                  <a:pt x="235" y="160"/>
                </a:lnTo>
                <a:lnTo>
                  <a:pt x="234" y="160"/>
                </a:lnTo>
                <a:lnTo>
                  <a:pt x="233" y="161"/>
                </a:lnTo>
                <a:lnTo>
                  <a:pt x="232" y="162"/>
                </a:lnTo>
                <a:lnTo>
                  <a:pt x="231" y="162"/>
                </a:lnTo>
                <a:lnTo>
                  <a:pt x="230" y="163"/>
                </a:lnTo>
                <a:lnTo>
                  <a:pt x="229" y="163"/>
                </a:lnTo>
                <a:lnTo>
                  <a:pt x="228" y="164"/>
                </a:lnTo>
                <a:lnTo>
                  <a:pt x="227" y="164"/>
                </a:lnTo>
                <a:lnTo>
                  <a:pt x="226" y="165"/>
                </a:lnTo>
                <a:lnTo>
                  <a:pt x="225" y="165"/>
                </a:lnTo>
                <a:lnTo>
                  <a:pt x="224" y="165"/>
                </a:lnTo>
                <a:lnTo>
                  <a:pt x="223" y="166"/>
                </a:lnTo>
                <a:lnTo>
                  <a:pt x="221" y="166"/>
                </a:lnTo>
                <a:lnTo>
                  <a:pt x="220" y="166"/>
                </a:lnTo>
                <a:lnTo>
                  <a:pt x="204" y="223"/>
                </a:lnTo>
                <a:lnTo>
                  <a:pt x="206" y="223"/>
                </a:lnTo>
                <a:lnTo>
                  <a:pt x="207" y="224"/>
                </a:lnTo>
                <a:lnTo>
                  <a:pt x="209" y="225"/>
                </a:lnTo>
                <a:lnTo>
                  <a:pt x="210" y="227"/>
                </a:lnTo>
                <a:lnTo>
                  <a:pt x="211" y="228"/>
                </a:lnTo>
                <a:lnTo>
                  <a:pt x="212" y="229"/>
                </a:lnTo>
                <a:lnTo>
                  <a:pt x="213" y="230"/>
                </a:lnTo>
                <a:lnTo>
                  <a:pt x="214" y="232"/>
                </a:lnTo>
                <a:lnTo>
                  <a:pt x="215" y="233"/>
                </a:lnTo>
                <a:lnTo>
                  <a:pt x="216" y="235"/>
                </a:lnTo>
                <a:lnTo>
                  <a:pt x="217" y="236"/>
                </a:lnTo>
                <a:lnTo>
                  <a:pt x="217" y="238"/>
                </a:lnTo>
                <a:lnTo>
                  <a:pt x="218" y="239"/>
                </a:lnTo>
                <a:lnTo>
                  <a:pt x="218" y="241"/>
                </a:lnTo>
                <a:lnTo>
                  <a:pt x="218" y="243"/>
                </a:lnTo>
                <a:lnTo>
                  <a:pt x="218" y="245"/>
                </a:lnTo>
                <a:lnTo>
                  <a:pt x="218" y="246"/>
                </a:lnTo>
                <a:lnTo>
                  <a:pt x="218" y="247"/>
                </a:lnTo>
                <a:lnTo>
                  <a:pt x="218" y="248"/>
                </a:lnTo>
                <a:lnTo>
                  <a:pt x="218" y="250"/>
                </a:lnTo>
                <a:lnTo>
                  <a:pt x="217" y="251"/>
                </a:lnTo>
                <a:lnTo>
                  <a:pt x="217" y="252"/>
                </a:lnTo>
                <a:lnTo>
                  <a:pt x="217" y="253"/>
                </a:lnTo>
                <a:lnTo>
                  <a:pt x="216" y="254"/>
                </a:lnTo>
                <a:lnTo>
                  <a:pt x="216" y="255"/>
                </a:lnTo>
                <a:lnTo>
                  <a:pt x="215" y="256"/>
                </a:lnTo>
                <a:lnTo>
                  <a:pt x="215" y="257"/>
                </a:lnTo>
                <a:lnTo>
                  <a:pt x="214" y="258"/>
                </a:lnTo>
                <a:lnTo>
                  <a:pt x="213" y="259"/>
                </a:lnTo>
                <a:lnTo>
                  <a:pt x="213" y="260"/>
                </a:lnTo>
                <a:lnTo>
                  <a:pt x="212" y="261"/>
                </a:lnTo>
                <a:lnTo>
                  <a:pt x="211" y="262"/>
                </a:lnTo>
                <a:lnTo>
                  <a:pt x="210" y="263"/>
                </a:lnTo>
                <a:lnTo>
                  <a:pt x="209" y="264"/>
                </a:lnTo>
                <a:lnTo>
                  <a:pt x="208" y="264"/>
                </a:lnTo>
                <a:lnTo>
                  <a:pt x="207" y="265"/>
                </a:lnTo>
                <a:lnTo>
                  <a:pt x="206" y="266"/>
                </a:lnTo>
                <a:lnTo>
                  <a:pt x="205" y="266"/>
                </a:lnTo>
                <a:lnTo>
                  <a:pt x="204" y="267"/>
                </a:lnTo>
                <a:lnTo>
                  <a:pt x="203" y="267"/>
                </a:lnTo>
                <a:lnTo>
                  <a:pt x="202" y="268"/>
                </a:lnTo>
                <a:lnTo>
                  <a:pt x="201" y="268"/>
                </a:lnTo>
                <a:lnTo>
                  <a:pt x="200" y="269"/>
                </a:lnTo>
                <a:lnTo>
                  <a:pt x="199" y="269"/>
                </a:lnTo>
                <a:lnTo>
                  <a:pt x="197" y="269"/>
                </a:lnTo>
                <a:lnTo>
                  <a:pt x="196" y="269"/>
                </a:lnTo>
                <a:lnTo>
                  <a:pt x="195" y="269"/>
                </a:lnTo>
                <a:lnTo>
                  <a:pt x="194" y="269"/>
                </a:lnTo>
                <a:lnTo>
                  <a:pt x="192" y="269"/>
                </a:lnTo>
                <a:lnTo>
                  <a:pt x="191" y="269"/>
                </a:lnTo>
                <a:lnTo>
                  <a:pt x="190" y="269"/>
                </a:lnTo>
                <a:lnTo>
                  <a:pt x="189" y="269"/>
                </a:lnTo>
                <a:lnTo>
                  <a:pt x="188" y="269"/>
                </a:lnTo>
                <a:lnTo>
                  <a:pt x="186" y="268"/>
                </a:lnTo>
                <a:lnTo>
                  <a:pt x="185" y="268"/>
                </a:lnTo>
                <a:lnTo>
                  <a:pt x="184" y="267"/>
                </a:lnTo>
                <a:lnTo>
                  <a:pt x="183" y="267"/>
                </a:lnTo>
                <a:lnTo>
                  <a:pt x="182" y="266"/>
                </a:lnTo>
                <a:lnTo>
                  <a:pt x="181" y="266"/>
                </a:lnTo>
                <a:lnTo>
                  <a:pt x="180" y="265"/>
                </a:lnTo>
                <a:lnTo>
                  <a:pt x="179" y="264"/>
                </a:lnTo>
                <a:lnTo>
                  <a:pt x="178" y="264"/>
                </a:lnTo>
                <a:lnTo>
                  <a:pt x="177" y="263"/>
                </a:lnTo>
                <a:lnTo>
                  <a:pt x="176" y="262"/>
                </a:lnTo>
                <a:lnTo>
                  <a:pt x="175" y="261"/>
                </a:lnTo>
                <a:lnTo>
                  <a:pt x="175" y="260"/>
                </a:lnTo>
                <a:lnTo>
                  <a:pt x="174" y="259"/>
                </a:lnTo>
                <a:lnTo>
                  <a:pt x="173" y="258"/>
                </a:lnTo>
                <a:lnTo>
                  <a:pt x="173" y="257"/>
                </a:lnTo>
                <a:lnTo>
                  <a:pt x="172" y="256"/>
                </a:lnTo>
                <a:lnTo>
                  <a:pt x="171" y="255"/>
                </a:lnTo>
                <a:lnTo>
                  <a:pt x="171" y="254"/>
                </a:lnTo>
                <a:lnTo>
                  <a:pt x="171" y="253"/>
                </a:lnTo>
                <a:lnTo>
                  <a:pt x="170" y="252"/>
                </a:lnTo>
                <a:lnTo>
                  <a:pt x="170" y="251"/>
                </a:lnTo>
                <a:lnTo>
                  <a:pt x="170" y="250"/>
                </a:lnTo>
                <a:lnTo>
                  <a:pt x="169" y="248"/>
                </a:lnTo>
                <a:lnTo>
                  <a:pt x="169" y="247"/>
                </a:lnTo>
                <a:lnTo>
                  <a:pt x="169" y="246"/>
                </a:lnTo>
                <a:lnTo>
                  <a:pt x="169" y="245"/>
                </a:lnTo>
                <a:lnTo>
                  <a:pt x="169" y="244"/>
                </a:lnTo>
                <a:lnTo>
                  <a:pt x="169" y="243"/>
                </a:lnTo>
                <a:lnTo>
                  <a:pt x="169" y="241"/>
                </a:lnTo>
                <a:lnTo>
                  <a:pt x="170" y="239"/>
                </a:lnTo>
                <a:lnTo>
                  <a:pt x="170" y="238"/>
                </a:lnTo>
                <a:lnTo>
                  <a:pt x="134" y="217"/>
                </a:lnTo>
                <a:lnTo>
                  <a:pt x="133" y="217"/>
                </a:lnTo>
                <a:lnTo>
                  <a:pt x="131" y="218"/>
                </a:lnTo>
                <a:lnTo>
                  <a:pt x="130" y="219"/>
                </a:lnTo>
                <a:lnTo>
                  <a:pt x="128" y="219"/>
                </a:lnTo>
                <a:lnTo>
                  <a:pt x="127" y="220"/>
                </a:lnTo>
                <a:lnTo>
                  <a:pt x="125" y="220"/>
                </a:lnTo>
                <a:lnTo>
                  <a:pt x="123" y="220"/>
                </a:lnTo>
                <a:lnTo>
                  <a:pt x="122" y="220"/>
                </a:lnTo>
                <a:lnTo>
                  <a:pt x="121" y="220"/>
                </a:lnTo>
                <a:lnTo>
                  <a:pt x="120" y="220"/>
                </a:lnTo>
                <a:lnTo>
                  <a:pt x="118" y="220"/>
                </a:lnTo>
                <a:lnTo>
                  <a:pt x="90" y="265"/>
                </a:lnTo>
                <a:lnTo>
                  <a:pt x="76" y="257"/>
                </a:lnTo>
                <a:lnTo>
                  <a:pt x="103" y="211"/>
                </a:lnTo>
                <a:lnTo>
                  <a:pt x="102" y="211"/>
                </a:lnTo>
                <a:lnTo>
                  <a:pt x="102" y="210"/>
                </a:lnTo>
                <a:lnTo>
                  <a:pt x="101" y="209"/>
                </a:lnTo>
                <a:lnTo>
                  <a:pt x="100" y="208"/>
                </a:lnTo>
                <a:lnTo>
                  <a:pt x="100" y="207"/>
                </a:lnTo>
                <a:lnTo>
                  <a:pt x="100" y="206"/>
                </a:lnTo>
                <a:lnTo>
                  <a:pt x="99" y="205"/>
                </a:lnTo>
                <a:lnTo>
                  <a:pt x="99" y="204"/>
                </a:lnTo>
                <a:lnTo>
                  <a:pt x="98" y="203"/>
                </a:lnTo>
                <a:lnTo>
                  <a:pt x="98" y="202"/>
                </a:lnTo>
                <a:lnTo>
                  <a:pt x="98" y="201"/>
                </a:lnTo>
                <a:lnTo>
                  <a:pt x="97" y="200"/>
                </a:lnTo>
                <a:lnTo>
                  <a:pt x="97" y="199"/>
                </a:lnTo>
                <a:lnTo>
                  <a:pt x="97" y="198"/>
                </a:lnTo>
                <a:lnTo>
                  <a:pt x="97" y="197"/>
                </a:lnTo>
                <a:lnTo>
                  <a:pt x="97" y="196"/>
                </a:lnTo>
                <a:lnTo>
                  <a:pt x="97" y="194"/>
                </a:lnTo>
                <a:lnTo>
                  <a:pt x="97" y="193"/>
                </a:lnTo>
                <a:lnTo>
                  <a:pt x="97" y="192"/>
                </a:lnTo>
                <a:lnTo>
                  <a:pt x="98" y="191"/>
                </a:lnTo>
                <a:lnTo>
                  <a:pt x="98" y="189"/>
                </a:lnTo>
                <a:lnTo>
                  <a:pt x="98" y="188"/>
                </a:lnTo>
                <a:lnTo>
                  <a:pt x="98" y="187"/>
                </a:lnTo>
                <a:lnTo>
                  <a:pt x="99" y="186"/>
                </a:lnTo>
                <a:lnTo>
                  <a:pt x="99" y="185"/>
                </a:lnTo>
                <a:lnTo>
                  <a:pt x="100" y="184"/>
                </a:lnTo>
                <a:lnTo>
                  <a:pt x="101" y="183"/>
                </a:lnTo>
                <a:lnTo>
                  <a:pt x="101" y="182"/>
                </a:lnTo>
                <a:lnTo>
                  <a:pt x="102" y="181"/>
                </a:lnTo>
                <a:lnTo>
                  <a:pt x="103" y="180"/>
                </a:lnTo>
                <a:lnTo>
                  <a:pt x="103" y="179"/>
                </a:lnTo>
                <a:lnTo>
                  <a:pt x="104" y="178"/>
                </a:lnTo>
                <a:lnTo>
                  <a:pt x="105" y="177"/>
                </a:lnTo>
                <a:lnTo>
                  <a:pt x="106" y="177"/>
                </a:lnTo>
                <a:lnTo>
                  <a:pt x="107" y="176"/>
                </a:lnTo>
                <a:lnTo>
                  <a:pt x="108" y="175"/>
                </a:lnTo>
                <a:lnTo>
                  <a:pt x="109" y="175"/>
                </a:lnTo>
                <a:lnTo>
                  <a:pt x="110" y="174"/>
                </a:lnTo>
                <a:lnTo>
                  <a:pt x="111" y="173"/>
                </a:lnTo>
                <a:lnTo>
                  <a:pt x="112" y="173"/>
                </a:lnTo>
                <a:lnTo>
                  <a:pt x="113" y="172"/>
                </a:lnTo>
                <a:lnTo>
                  <a:pt x="114" y="172"/>
                </a:lnTo>
                <a:lnTo>
                  <a:pt x="115" y="172"/>
                </a:lnTo>
                <a:lnTo>
                  <a:pt x="117" y="171"/>
                </a:lnTo>
                <a:lnTo>
                  <a:pt x="118" y="171"/>
                </a:lnTo>
                <a:lnTo>
                  <a:pt x="119" y="171"/>
                </a:lnTo>
                <a:lnTo>
                  <a:pt x="120" y="171"/>
                </a:lnTo>
                <a:lnTo>
                  <a:pt x="122" y="171"/>
                </a:lnTo>
                <a:lnTo>
                  <a:pt x="123" y="171"/>
                </a:lnTo>
                <a:lnTo>
                  <a:pt x="124" y="171"/>
                </a:lnTo>
                <a:lnTo>
                  <a:pt x="125" y="171"/>
                </a:lnTo>
                <a:lnTo>
                  <a:pt x="127" y="171"/>
                </a:lnTo>
                <a:lnTo>
                  <a:pt x="128" y="172"/>
                </a:lnTo>
                <a:lnTo>
                  <a:pt x="129" y="172"/>
                </a:lnTo>
                <a:lnTo>
                  <a:pt x="130" y="172"/>
                </a:lnTo>
                <a:lnTo>
                  <a:pt x="131" y="173"/>
                </a:lnTo>
                <a:lnTo>
                  <a:pt x="132" y="173"/>
                </a:lnTo>
                <a:lnTo>
                  <a:pt x="133" y="174"/>
                </a:lnTo>
                <a:lnTo>
                  <a:pt x="134" y="175"/>
                </a:lnTo>
                <a:lnTo>
                  <a:pt x="135" y="175"/>
                </a:lnTo>
                <a:lnTo>
                  <a:pt x="136" y="176"/>
                </a:lnTo>
                <a:lnTo>
                  <a:pt x="137" y="177"/>
                </a:lnTo>
                <a:lnTo>
                  <a:pt x="138" y="177"/>
                </a:lnTo>
                <a:lnTo>
                  <a:pt x="139" y="178"/>
                </a:lnTo>
                <a:lnTo>
                  <a:pt x="140" y="179"/>
                </a:lnTo>
                <a:lnTo>
                  <a:pt x="141" y="180"/>
                </a:lnTo>
                <a:lnTo>
                  <a:pt x="141" y="181"/>
                </a:lnTo>
                <a:lnTo>
                  <a:pt x="142" y="182"/>
                </a:lnTo>
                <a:lnTo>
                  <a:pt x="143" y="183"/>
                </a:lnTo>
                <a:lnTo>
                  <a:pt x="143" y="184"/>
                </a:lnTo>
                <a:lnTo>
                  <a:pt x="144" y="185"/>
                </a:lnTo>
                <a:lnTo>
                  <a:pt x="144" y="186"/>
                </a:lnTo>
                <a:lnTo>
                  <a:pt x="145" y="187"/>
                </a:lnTo>
                <a:lnTo>
                  <a:pt x="145" y="188"/>
                </a:lnTo>
                <a:lnTo>
                  <a:pt x="145" y="189"/>
                </a:lnTo>
                <a:lnTo>
                  <a:pt x="146" y="191"/>
                </a:lnTo>
                <a:lnTo>
                  <a:pt x="146" y="192"/>
                </a:lnTo>
                <a:lnTo>
                  <a:pt x="146" y="193"/>
                </a:lnTo>
                <a:lnTo>
                  <a:pt x="146" y="194"/>
                </a:lnTo>
                <a:lnTo>
                  <a:pt x="146" y="196"/>
                </a:lnTo>
                <a:lnTo>
                  <a:pt x="146" y="196"/>
                </a:lnTo>
                <a:lnTo>
                  <a:pt x="146" y="198"/>
                </a:lnTo>
                <a:lnTo>
                  <a:pt x="146" y="199"/>
                </a:lnTo>
                <a:lnTo>
                  <a:pt x="146" y="199"/>
                </a:lnTo>
                <a:lnTo>
                  <a:pt x="145" y="201"/>
                </a:lnTo>
                <a:lnTo>
                  <a:pt x="145" y="203"/>
                </a:lnTo>
                <a:lnTo>
                  <a:pt x="180" y="224"/>
                </a:lnTo>
                <a:lnTo>
                  <a:pt x="182" y="223"/>
                </a:lnTo>
                <a:lnTo>
                  <a:pt x="184" y="222"/>
                </a:lnTo>
                <a:lnTo>
                  <a:pt x="186" y="221"/>
                </a:lnTo>
                <a:lnTo>
                  <a:pt x="188" y="221"/>
                </a:lnTo>
                <a:lnTo>
                  <a:pt x="204" y="161"/>
                </a:lnTo>
                <a:lnTo>
                  <a:pt x="203" y="161"/>
                </a:lnTo>
                <a:lnTo>
                  <a:pt x="202" y="160"/>
                </a:lnTo>
                <a:lnTo>
                  <a:pt x="201" y="159"/>
                </a:lnTo>
                <a:lnTo>
                  <a:pt x="200" y="158"/>
                </a:lnTo>
                <a:lnTo>
                  <a:pt x="199" y="157"/>
                </a:lnTo>
                <a:lnTo>
                  <a:pt x="198" y="155"/>
                </a:lnTo>
                <a:lnTo>
                  <a:pt x="197" y="154"/>
                </a:lnTo>
                <a:lnTo>
                  <a:pt x="196" y="153"/>
                </a:lnTo>
                <a:lnTo>
                  <a:pt x="196" y="152"/>
                </a:lnTo>
                <a:lnTo>
                  <a:pt x="195" y="150"/>
                </a:lnTo>
                <a:lnTo>
                  <a:pt x="195" y="149"/>
                </a:lnTo>
                <a:lnTo>
                  <a:pt x="194" y="147"/>
                </a:lnTo>
                <a:lnTo>
                  <a:pt x="194" y="146"/>
                </a:lnTo>
                <a:lnTo>
                  <a:pt x="194" y="145"/>
                </a:lnTo>
                <a:lnTo>
                  <a:pt x="194" y="143"/>
                </a:lnTo>
                <a:lnTo>
                  <a:pt x="194" y="141"/>
                </a:lnTo>
                <a:lnTo>
                  <a:pt x="194" y="140"/>
                </a:lnTo>
                <a:lnTo>
                  <a:pt x="194" y="139"/>
                </a:lnTo>
                <a:lnTo>
                  <a:pt x="194" y="138"/>
                </a:lnTo>
                <a:lnTo>
                  <a:pt x="194" y="137"/>
                </a:lnTo>
                <a:lnTo>
                  <a:pt x="194" y="135"/>
                </a:lnTo>
                <a:lnTo>
                  <a:pt x="195" y="134"/>
                </a:lnTo>
                <a:lnTo>
                  <a:pt x="195" y="133"/>
                </a:lnTo>
                <a:lnTo>
                  <a:pt x="196" y="132"/>
                </a:lnTo>
                <a:lnTo>
                  <a:pt x="196" y="131"/>
                </a:lnTo>
                <a:lnTo>
                  <a:pt x="197" y="130"/>
                </a:lnTo>
                <a:lnTo>
                  <a:pt x="197" y="129"/>
                </a:lnTo>
                <a:lnTo>
                  <a:pt x="198" y="128"/>
                </a:lnTo>
                <a:lnTo>
                  <a:pt x="199" y="127"/>
                </a:lnTo>
                <a:lnTo>
                  <a:pt x="199" y="126"/>
                </a:lnTo>
                <a:lnTo>
                  <a:pt x="200" y="125"/>
                </a:lnTo>
                <a:lnTo>
                  <a:pt x="201" y="124"/>
                </a:lnTo>
                <a:lnTo>
                  <a:pt x="202" y="123"/>
                </a:lnTo>
                <a:lnTo>
                  <a:pt x="203" y="123"/>
                </a:lnTo>
                <a:lnTo>
                  <a:pt x="204" y="122"/>
                </a:lnTo>
                <a:lnTo>
                  <a:pt x="204" y="121"/>
                </a:lnTo>
                <a:lnTo>
                  <a:pt x="205" y="120"/>
                </a:lnTo>
                <a:lnTo>
                  <a:pt x="206" y="120"/>
                </a:lnTo>
                <a:lnTo>
                  <a:pt x="208" y="119"/>
                </a:lnTo>
                <a:lnTo>
                  <a:pt x="209" y="119"/>
                </a:lnTo>
                <a:lnTo>
                  <a:pt x="210" y="118"/>
                </a:lnTo>
                <a:lnTo>
                  <a:pt x="211" y="118"/>
                </a:lnTo>
                <a:lnTo>
                  <a:pt x="212" y="118"/>
                </a:lnTo>
                <a:lnTo>
                  <a:pt x="213" y="117"/>
                </a:lnTo>
                <a:lnTo>
                  <a:pt x="214" y="117"/>
                </a:lnTo>
                <a:lnTo>
                  <a:pt x="216" y="117"/>
                </a:lnTo>
                <a:lnTo>
                  <a:pt x="217" y="117"/>
                </a:lnTo>
                <a:lnTo>
                  <a:pt x="218" y="117"/>
                </a:lnTo>
                <a:lnTo>
                  <a:pt x="220" y="117"/>
                </a:lnTo>
                <a:lnTo>
                  <a:pt x="221" y="117"/>
                </a:lnTo>
                <a:lnTo>
                  <a:pt x="223" y="117"/>
                </a:lnTo>
                <a:lnTo>
                  <a:pt x="225" y="118"/>
                </a:lnTo>
                <a:lnTo>
                  <a:pt x="226" y="118"/>
                </a:lnTo>
                <a:lnTo>
                  <a:pt x="227" y="119"/>
                </a:lnTo>
                <a:lnTo>
                  <a:pt x="229" y="119"/>
                </a:lnTo>
                <a:lnTo>
                  <a:pt x="230" y="120"/>
                </a:lnTo>
                <a:lnTo>
                  <a:pt x="271" y="85"/>
                </a:lnTo>
                <a:close/>
                <a:moveTo>
                  <a:pt x="180" y="35"/>
                </a:moveTo>
                <a:lnTo>
                  <a:pt x="176" y="35"/>
                </a:lnTo>
                <a:lnTo>
                  <a:pt x="172" y="35"/>
                </a:lnTo>
                <a:lnTo>
                  <a:pt x="169" y="36"/>
                </a:lnTo>
                <a:lnTo>
                  <a:pt x="165" y="36"/>
                </a:lnTo>
                <a:lnTo>
                  <a:pt x="162" y="37"/>
                </a:lnTo>
                <a:lnTo>
                  <a:pt x="158" y="37"/>
                </a:lnTo>
                <a:lnTo>
                  <a:pt x="155" y="38"/>
                </a:lnTo>
                <a:lnTo>
                  <a:pt x="151" y="38"/>
                </a:lnTo>
                <a:lnTo>
                  <a:pt x="148" y="39"/>
                </a:lnTo>
                <a:lnTo>
                  <a:pt x="144" y="40"/>
                </a:lnTo>
                <a:lnTo>
                  <a:pt x="141" y="41"/>
                </a:lnTo>
                <a:lnTo>
                  <a:pt x="138" y="42"/>
                </a:lnTo>
                <a:lnTo>
                  <a:pt x="134" y="43"/>
                </a:lnTo>
                <a:lnTo>
                  <a:pt x="131" y="45"/>
                </a:lnTo>
                <a:lnTo>
                  <a:pt x="127" y="46"/>
                </a:lnTo>
                <a:lnTo>
                  <a:pt x="124" y="47"/>
                </a:lnTo>
                <a:lnTo>
                  <a:pt x="121" y="49"/>
                </a:lnTo>
                <a:lnTo>
                  <a:pt x="118" y="50"/>
                </a:lnTo>
                <a:lnTo>
                  <a:pt x="114" y="52"/>
                </a:lnTo>
                <a:lnTo>
                  <a:pt x="111" y="54"/>
                </a:lnTo>
                <a:lnTo>
                  <a:pt x="108" y="56"/>
                </a:lnTo>
                <a:lnTo>
                  <a:pt x="105" y="57"/>
                </a:lnTo>
                <a:lnTo>
                  <a:pt x="102" y="59"/>
                </a:lnTo>
                <a:lnTo>
                  <a:pt x="99" y="61"/>
                </a:lnTo>
                <a:lnTo>
                  <a:pt x="96" y="64"/>
                </a:lnTo>
                <a:lnTo>
                  <a:pt x="93" y="66"/>
                </a:lnTo>
                <a:lnTo>
                  <a:pt x="90" y="68"/>
                </a:lnTo>
                <a:lnTo>
                  <a:pt x="87" y="71"/>
                </a:lnTo>
                <a:lnTo>
                  <a:pt x="84" y="73"/>
                </a:lnTo>
                <a:lnTo>
                  <a:pt x="81" y="76"/>
                </a:lnTo>
                <a:lnTo>
                  <a:pt x="78" y="78"/>
                </a:lnTo>
                <a:lnTo>
                  <a:pt x="76" y="81"/>
                </a:lnTo>
                <a:lnTo>
                  <a:pt x="73" y="84"/>
                </a:lnTo>
                <a:lnTo>
                  <a:pt x="71" y="87"/>
                </a:lnTo>
                <a:lnTo>
                  <a:pt x="68" y="90"/>
                </a:lnTo>
                <a:lnTo>
                  <a:pt x="66" y="93"/>
                </a:lnTo>
                <a:lnTo>
                  <a:pt x="64" y="96"/>
                </a:lnTo>
                <a:lnTo>
                  <a:pt x="62" y="99"/>
                </a:lnTo>
                <a:lnTo>
                  <a:pt x="60" y="102"/>
                </a:lnTo>
                <a:lnTo>
                  <a:pt x="58" y="105"/>
                </a:lnTo>
                <a:lnTo>
                  <a:pt x="56" y="108"/>
                </a:lnTo>
                <a:lnTo>
                  <a:pt x="54" y="111"/>
                </a:lnTo>
                <a:lnTo>
                  <a:pt x="52" y="114"/>
                </a:lnTo>
                <a:lnTo>
                  <a:pt x="50" y="117"/>
                </a:lnTo>
                <a:lnTo>
                  <a:pt x="49" y="121"/>
                </a:lnTo>
                <a:lnTo>
                  <a:pt x="47" y="124"/>
                </a:lnTo>
                <a:lnTo>
                  <a:pt x="46" y="127"/>
                </a:lnTo>
                <a:lnTo>
                  <a:pt x="45" y="131"/>
                </a:lnTo>
                <a:lnTo>
                  <a:pt x="43" y="134"/>
                </a:lnTo>
                <a:lnTo>
                  <a:pt x="42" y="137"/>
                </a:lnTo>
                <a:lnTo>
                  <a:pt x="41" y="141"/>
                </a:lnTo>
                <a:lnTo>
                  <a:pt x="40" y="144"/>
                </a:lnTo>
                <a:lnTo>
                  <a:pt x="39" y="148"/>
                </a:lnTo>
                <a:lnTo>
                  <a:pt x="39" y="151"/>
                </a:lnTo>
                <a:lnTo>
                  <a:pt x="38" y="155"/>
                </a:lnTo>
                <a:lnTo>
                  <a:pt x="37" y="158"/>
                </a:lnTo>
                <a:lnTo>
                  <a:pt x="37" y="162"/>
                </a:lnTo>
                <a:lnTo>
                  <a:pt x="36" y="165"/>
                </a:lnTo>
                <a:lnTo>
                  <a:pt x="36" y="169"/>
                </a:lnTo>
                <a:lnTo>
                  <a:pt x="35" y="172"/>
                </a:lnTo>
                <a:lnTo>
                  <a:pt x="35" y="176"/>
                </a:lnTo>
                <a:lnTo>
                  <a:pt x="35" y="179"/>
                </a:lnTo>
                <a:lnTo>
                  <a:pt x="35" y="183"/>
                </a:lnTo>
                <a:lnTo>
                  <a:pt x="35" y="187"/>
                </a:lnTo>
                <a:lnTo>
                  <a:pt x="35" y="190"/>
                </a:lnTo>
                <a:lnTo>
                  <a:pt x="35" y="194"/>
                </a:lnTo>
                <a:lnTo>
                  <a:pt x="36" y="197"/>
                </a:lnTo>
                <a:lnTo>
                  <a:pt x="36" y="201"/>
                </a:lnTo>
                <a:lnTo>
                  <a:pt x="37" y="204"/>
                </a:lnTo>
                <a:lnTo>
                  <a:pt x="37" y="208"/>
                </a:lnTo>
                <a:lnTo>
                  <a:pt x="38" y="211"/>
                </a:lnTo>
                <a:lnTo>
                  <a:pt x="39" y="215"/>
                </a:lnTo>
                <a:lnTo>
                  <a:pt x="39" y="218"/>
                </a:lnTo>
                <a:lnTo>
                  <a:pt x="40" y="222"/>
                </a:lnTo>
                <a:lnTo>
                  <a:pt x="41" y="225"/>
                </a:lnTo>
                <a:lnTo>
                  <a:pt x="42" y="229"/>
                </a:lnTo>
                <a:lnTo>
                  <a:pt x="43" y="232"/>
                </a:lnTo>
                <a:lnTo>
                  <a:pt x="45" y="235"/>
                </a:lnTo>
                <a:lnTo>
                  <a:pt x="46" y="239"/>
                </a:lnTo>
                <a:lnTo>
                  <a:pt x="47" y="242"/>
                </a:lnTo>
                <a:lnTo>
                  <a:pt x="49" y="245"/>
                </a:lnTo>
                <a:lnTo>
                  <a:pt x="50" y="248"/>
                </a:lnTo>
                <a:lnTo>
                  <a:pt x="52" y="252"/>
                </a:lnTo>
                <a:lnTo>
                  <a:pt x="54" y="255"/>
                </a:lnTo>
                <a:lnTo>
                  <a:pt x="56" y="258"/>
                </a:lnTo>
                <a:lnTo>
                  <a:pt x="58" y="261"/>
                </a:lnTo>
                <a:lnTo>
                  <a:pt x="60" y="264"/>
                </a:lnTo>
                <a:lnTo>
                  <a:pt x="62" y="267"/>
                </a:lnTo>
                <a:lnTo>
                  <a:pt x="64" y="270"/>
                </a:lnTo>
                <a:lnTo>
                  <a:pt x="66" y="273"/>
                </a:lnTo>
                <a:lnTo>
                  <a:pt x="68" y="276"/>
                </a:lnTo>
                <a:lnTo>
                  <a:pt x="71" y="279"/>
                </a:lnTo>
                <a:lnTo>
                  <a:pt x="73" y="282"/>
                </a:lnTo>
                <a:lnTo>
                  <a:pt x="76" y="285"/>
                </a:lnTo>
                <a:lnTo>
                  <a:pt x="78" y="288"/>
                </a:lnTo>
                <a:lnTo>
                  <a:pt x="81" y="290"/>
                </a:lnTo>
                <a:lnTo>
                  <a:pt x="84" y="293"/>
                </a:lnTo>
                <a:lnTo>
                  <a:pt x="87" y="295"/>
                </a:lnTo>
                <a:lnTo>
                  <a:pt x="90" y="298"/>
                </a:lnTo>
                <a:lnTo>
                  <a:pt x="93" y="300"/>
                </a:lnTo>
                <a:lnTo>
                  <a:pt x="96" y="302"/>
                </a:lnTo>
                <a:lnTo>
                  <a:pt x="99" y="304"/>
                </a:lnTo>
                <a:lnTo>
                  <a:pt x="102" y="306"/>
                </a:lnTo>
                <a:lnTo>
                  <a:pt x="105" y="308"/>
                </a:lnTo>
                <a:lnTo>
                  <a:pt x="108" y="310"/>
                </a:lnTo>
                <a:lnTo>
                  <a:pt x="111" y="312"/>
                </a:lnTo>
                <a:lnTo>
                  <a:pt x="114" y="314"/>
                </a:lnTo>
                <a:lnTo>
                  <a:pt x="118" y="316"/>
                </a:lnTo>
                <a:lnTo>
                  <a:pt x="121" y="317"/>
                </a:lnTo>
                <a:lnTo>
                  <a:pt x="124" y="319"/>
                </a:lnTo>
                <a:lnTo>
                  <a:pt x="127" y="320"/>
                </a:lnTo>
                <a:lnTo>
                  <a:pt x="131" y="321"/>
                </a:lnTo>
                <a:lnTo>
                  <a:pt x="134" y="323"/>
                </a:lnTo>
                <a:lnTo>
                  <a:pt x="138" y="324"/>
                </a:lnTo>
                <a:lnTo>
                  <a:pt x="141" y="325"/>
                </a:lnTo>
                <a:lnTo>
                  <a:pt x="144" y="326"/>
                </a:lnTo>
                <a:lnTo>
                  <a:pt x="148" y="327"/>
                </a:lnTo>
                <a:lnTo>
                  <a:pt x="151" y="327"/>
                </a:lnTo>
                <a:lnTo>
                  <a:pt x="155" y="328"/>
                </a:lnTo>
                <a:lnTo>
                  <a:pt x="158" y="329"/>
                </a:lnTo>
                <a:lnTo>
                  <a:pt x="162" y="329"/>
                </a:lnTo>
                <a:lnTo>
                  <a:pt x="165" y="330"/>
                </a:lnTo>
                <a:lnTo>
                  <a:pt x="169" y="330"/>
                </a:lnTo>
                <a:lnTo>
                  <a:pt x="172" y="330"/>
                </a:lnTo>
                <a:lnTo>
                  <a:pt x="176" y="331"/>
                </a:lnTo>
                <a:lnTo>
                  <a:pt x="180" y="331"/>
                </a:lnTo>
                <a:lnTo>
                  <a:pt x="183" y="331"/>
                </a:lnTo>
                <a:lnTo>
                  <a:pt x="187" y="331"/>
                </a:lnTo>
                <a:lnTo>
                  <a:pt x="190" y="331"/>
                </a:lnTo>
                <a:lnTo>
                  <a:pt x="194" y="330"/>
                </a:lnTo>
                <a:lnTo>
                  <a:pt x="197" y="330"/>
                </a:lnTo>
                <a:lnTo>
                  <a:pt x="201" y="330"/>
                </a:lnTo>
                <a:lnTo>
                  <a:pt x="204" y="329"/>
                </a:lnTo>
                <a:lnTo>
                  <a:pt x="208" y="329"/>
                </a:lnTo>
                <a:lnTo>
                  <a:pt x="211" y="328"/>
                </a:lnTo>
                <a:lnTo>
                  <a:pt x="215" y="327"/>
                </a:lnTo>
                <a:lnTo>
                  <a:pt x="218" y="327"/>
                </a:lnTo>
                <a:lnTo>
                  <a:pt x="222" y="326"/>
                </a:lnTo>
                <a:lnTo>
                  <a:pt x="225" y="325"/>
                </a:lnTo>
                <a:lnTo>
                  <a:pt x="229" y="324"/>
                </a:lnTo>
                <a:lnTo>
                  <a:pt x="232" y="323"/>
                </a:lnTo>
                <a:lnTo>
                  <a:pt x="235" y="321"/>
                </a:lnTo>
                <a:lnTo>
                  <a:pt x="239" y="320"/>
                </a:lnTo>
                <a:lnTo>
                  <a:pt x="242" y="319"/>
                </a:lnTo>
                <a:lnTo>
                  <a:pt x="245" y="317"/>
                </a:lnTo>
                <a:lnTo>
                  <a:pt x="249" y="316"/>
                </a:lnTo>
                <a:lnTo>
                  <a:pt x="252" y="314"/>
                </a:lnTo>
                <a:lnTo>
                  <a:pt x="255" y="312"/>
                </a:lnTo>
                <a:lnTo>
                  <a:pt x="258" y="310"/>
                </a:lnTo>
                <a:lnTo>
                  <a:pt x="261" y="308"/>
                </a:lnTo>
                <a:lnTo>
                  <a:pt x="264" y="306"/>
                </a:lnTo>
                <a:lnTo>
                  <a:pt x="267" y="304"/>
                </a:lnTo>
                <a:lnTo>
                  <a:pt x="270" y="302"/>
                </a:lnTo>
                <a:lnTo>
                  <a:pt x="274" y="300"/>
                </a:lnTo>
                <a:lnTo>
                  <a:pt x="276" y="298"/>
                </a:lnTo>
                <a:lnTo>
                  <a:pt x="279" y="295"/>
                </a:lnTo>
                <a:lnTo>
                  <a:pt x="282" y="293"/>
                </a:lnTo>
                <a:lnTo>
                  <a:pt x="285" y="290"/>
                </a:lnTo>
                <a:lnTo>
                  <a:pt x="288" y="288"/>
                </a:lnTo>
                <a:lnTo>
                  <a:pt x="290" y="285"/>
                </a:lnTo>
                <a:lnTo>
                  <a:pt x="293" y="282"/>
                </a:lnTo>
                <a:lnTo>
                  <a:pt x="295" y="279"/>
                </a:lnTo>
                <a:lnTo>
                  <a:pt x="298" y="276"/>
                </a:lnTo>
                <a:lnTo>
                  <a:pt x="300" y="273"/>
                </a:lnTo>
                <a:lnTo>
                  <a:pt x="302" y="270"/>
                </a:lnTo>
                <a:lnTo>
                  <a:pt x="305" y="267"/>
                </a:lnTo>
                <a:lnTo>
                  <a:pt x="307" y="264"/>
                </a:lnTo>
                <a:lnTo>
                  <a:pt x="309" y="261"/>
                </a:lnTo>
                <a:lnTo>
                  <a:pt x="310" y="258"/>
                </a:lnTo>
                <a:lnTo>
                  <a:pt x="312" y="255"/>
                </a:lnTo>
                <a:lnTo>
                  <a:pt x="314" y="252"/>
                </a:lnTo>
                <a:lnTo>
                  <a:pt x="316" y="248"/>
                </a:lnTo>
                <a:lnTo>
                  <a:pt x="317" y="245"/>
                </a:lnTo>
                <a:lnTo>
                  <a:pt x="319" y="242"/>
                </a:lnTo>
                <a:lnTo>
                  <a:pt x="320" y="239"/>
                </a:lnTo>
                <a:lnTo>
                  <a:pt x="321" y="235"/>
                </a:lnTo>
                <a:lnTo>
                  <a:pt x="323" y="232"/>
                </a:lnTo>
                <a:lnTo>
                  <a:pt x="324" y="229"/>
                </a:lnTo>
                <a:lnTo>
                  <a:pt x="325" y="225"/>
                </a:lnTo>
                <a:lnTo>
                  <a:pt x="326" y="222"/>
                </a:lnTo>
                <a:lnTo>
                  <a:pt x="327" y="218"/>
                </a:lnTo>
                <a:lnTo>
                  <a:pt x="328" y="215"/>
                </a:lnTo>
                <a:lnTo>
                  <a:pt x="328" y="211"/>
                </a:lnTo>
                <a:lnTo>
                  <a:pt x="329" y="208"/>
                </a:lnTo>
                <a:lnTo>
                  <a:pt x="329" y="204"/>
                </a:lnTo>
                <a:lnTo>
                  <a:pt x="330" y="201"/>
                </a:lnTo>
                <a:lnTo>
                  <a:pt x="330" y="197"/>
                </a:lnTo>
                <a:lnTo>
                  <a:pt x="331" y="194"/>
                </a:lnTo>
                <a:lnTo>
                  <a:pt x="331" y="190"/>
                </a:lnTo>
                <a:lnTo>
                  <a:pt x="331" y="187"/>
                </a:lnTo>
                <a:lnTo>
                  <a:pt x="331" y="183"/>
                </a:lnTo>
                <a:lnTo>
                  <a:pt x="331" y="179"/>
                </a:lnTo>
                <a:lnTo>
                  <a:pt x="331" y="176"/>
                </a:lnTo>
                <a:lnTo>
                  <a:pt x="331" y="172"/>
                </a:lnTo>
                <a:lnTo>
                  <a:pt x="330" y="169"/>
                </a:lnTo>
                <a:lnTo>
                  <a:pt x="330" y="165"/>
                </a:lnTo>
                <a:lnTo>
                  <a:pt x="329" y="162"/>
                </a:lnTo>
                <a:lnTo>
                  <a:pt x="329" y="158"/>
                </a:lnTo>
                <a:lnTo>
                  <a:pt x="328" y="155"/>
                </a:lnTo>
                <a:lnTo>
                  <a:pt x="328" y="151"/>
                </a:lnTo>
                <a:lnTo>
                  <a:pt x="327" y="148"/>
                </a:lnTo>
                <a:lnTo>
                  <a:pt x="326" y="144"/>
                </a:lnTo>
                <a:lnTo>
                  <a:pt x="325" y="141"/>
                </a:lnTo>
                <a:lnTo>
                  <a:pt x="324" y="137"/>
                </a:lnTo>
                <a:lnTo>
                  <a:pt x="323" y="134"/>
                </a:lnTo>
                <a:lnTo>
                  <a:pt x="321" y="131"/>
                </a:lnTo>
                <a:lnTo>
                  <a:pt x="320" y="127"/>
                </a:lnTo>
                <a:lnTo>
                  <a:pt x="319" y="124"/>
                </a:lnTo>
                <a:lnTo>
                  <a:pt x="317" y="121"/>
                </a:lnTo>
                <a:lnTo>
                  <a:pt x="316" y="117"/>
                </a:lnTo>
                <a:lnTo>
                  <a:pt x="314" y="114"/>
                </a:lnTo>
                <a:lnTo>
                  <a:pt x="312" y="111"/>
                </a:lnTo>
                <a:lnTo>
                  <a:pt x="310" y="108"/>
                </a:lnTo>
                <a:lnTo>
                  <a:pt x="309" y="105"/>
                </a:lnTo>
                <a:lnTo>
                  <a:pt x="307" y="102"/>
                </a:lnTo>
                <a:lnTo>
                  <a:pt x="305" y="99"/>
                </a:lnTo>
                <a:lnTo>
                  <a:pt x="302" y="96"/>
                </a:lnTo>
                <a:lnTo>
                  <a:pt x="300" y="93"/>
                </a:lnTo>
                <a:lnTo>
                  <a:pt x="298" y="90"/>
                </a:lnTo>
                <a:lnTo>
                  <a:pt x="295" y="87"/>
                </a:lnTo>
                <a:lnTo>
                  <a:pt x="293" y="84"/>
                </a:lnTo>
                <a:lnTo>
                  <a:pt x="290" y="81"/>
                </a:lnTo>
                <a:lnTo>
                  <a:pt x="288" y="78"/>
                </a:lnTo>
                <a:lnTo>
                  <a:pt x="285" y="76"/>
                </a:lnTo>
                <a:lnTo>
                  <a:pt x="282" y="73"/>
                </a:lnTo>
                <a:lnTo>
                  <a:pt x="279" y="71"/>
                </a:lnTo>
                <a:lnTo>
                  <a:pt x="276" y="68"/>
                </a:lnTo>
                <a:lnTo>
                  <a:pt x="274" y="66"/>
                </a:lnTo>
                <a:lnTo>
                  <a:pt x="270" y="64"/>
                </a:lnTo>
                <a:lnTo>
                  <a:pt x="267" y="61"/>
                </a:lnTo>
                <a:lnTo>
                  <a:pt x="264" y="59"/>
                </a:lnTo>
                <a:lnTo>
                  <a:pt x="261" y="57"/>
                </a:lnTo>
                <a:lnTo>
                  <a:pt x="258" y="56"/>
                </a:lnTo>
                <a:lnTo>
                  <a:pt x="255" y="54"/>
                </a:lnTo>
                <a:lnTo>
                  <a:pt x="252" y="52"/>
                </a:lnTo>
                <a:lnTo>
                  <a:pt x="249" y="50"/>
                </a:lnTo>
                <a:lnTo>
                  <a:pt x="245" y="49"/>
                </a:lnTo>
                <a:lnTo>
                  <a:pt x="242" y="47"/>
                </a:lnTo>
                <a:lnTo>
                  <a:pt x="239" y="46"/>
                </a:lnTo>
                <a:lnTo>
                  <a:pt x="235" y="45"/>
                </a:lnTo>
                <a:lnTo>
                  <a:pt x="232" y="43"/>
                </a:lnTo>
                <a:lnTo>
                  <a:pt x="229" y="42"/>
                </a:lnTo>
                <a:lnTo>
                  <a:pt x="225" y="41"/>
                </a:lnTo>
                <a:lnTo>
                  <a:pt x="222" y="40"/>
                </a:lnTo>
                <a:lnTo>
                  <a:pt x="218" y="39"/>
                </a:lnTo>
                <a:lnTo>
                  <a:pt x="215" y="38"/>
                </a:lnTo>
                <a:lnTo>
                  <a:pt x="211" y="38"/>
                </a:lnTo>
                <a:lnTo>
                  <a:pt x="208" y="37"/>
                </a:lnTo>
                <a:lnTo>
                  <a:pt x="204" y="37"/>
                </a:lnTo>
                <a:lnTo>
                  <a:pt x="201" y="36"/>
                </a:lnTo>
                <a:lnTo>
                  <a:pt x="197" y="36"/>
                </a:lnTo>
                <a:lnTo>
                  <a:pt x="194" y="35"/>
                </a:lnTo>
                <a:lnTo>
                  <a:pt x="190" y="35"/>
                </a:lnTo>
                <a:lnTo>
                  <a:pt x="187" y="35"/>
                </a:lnTo>
                <a:lnTo>
                  <a:pt x="183" y="35"/>
                </a:lnTo>
                <a:lnTo>
                  <a:pt x="180" y="35"/>
                </a:lnTo>
                <a:close/>
                <a:moveTo>
                  <a:pt x="183" y="0"/>
                </a:moveTo>
                <a:lnTo>
                  <a:pt x="187" y="0"/>
                </a:lnTo>
                <a:lnTo>
                  <a:pt x="192" y="0"/>
                </a:lnTo>
                <a:lnTo>
                  <a:pt x="196" y="0"/>
                </a:lnTo>
                <a:lnTo>
                  <a:pt x="201" y="0"/>
                </a:lnTo>
                <a:lnTo>
                  <a:pt x="205" y="1"/>
                </a:lnTo>
                <a:lnTo>
                  <a:pt x="209" y="1"/>
                </a:lnTo>
                <a:lnTo>
                  <a:pt x="214" y="2"/>
                </a:lnTo>
                <a:lnTo>
                  <a:pt x="218" y="3"/>
                </a:lnTo>
                <a:lnTo>
                  <a:pt x="222" y="4"/>
                </a:lnTo>
                <a:lnTo>
                  <a:pt x="227" y="5"/>
                </a:lnTo>
                <a:lnTo>
                  <a:pt x="231" y="6"/>
                </a:lnTo>
                <a:lnTo>
                  <a:pt x="235" y="7"/>
                </a:lnTo>
                <a:lnTo>
                  <a:pt x="239" y="8"/>
                </a:lnTo>
                <a:lnTo>
                  <a:pt x="244" y="10"/>
                </a:lnTo>
                <a:lnTo>
                  <a:pt x="248" y="11"/>
                </a:lnTo>
                <a:lnTo>
                  <a:pt x="252" y="13"/>
                </a:lnTo>
                <a:lnTo>
                  <a:pt x="256" y="15"/>
                </a:lnTo>
                <a:lnTo>
                  <a:pt x="260" y="17"/>
                </a:lnTo>
                <a:lnTo>
                  <a:pt x="264" y="18"/>
                </a:lnTo>
                <a:lnTo>
                  <a:pt x="268" y="21"/>
                </a:lnTo>
                <a:lnTo>
                  <a:pt x="272" y="23"/>
                </a:lnTo>
                <a:lnTo>
                  <a:pt x="276" y="25"/>
                </a:lnTo>
                <a:lnTo>
                  <a:pt x="280" y="27"/>
                </a:lnTo>
                <a:lnTo>
                  <a:pt x="284" y="30"/>
                </a:lnTo>
                <a:lnTo>
                  <a:pt x="288" y="32"/>
                </a:lnTo>
                <a:lnTo>
                  <a:pt x="292" y="35"/>
                </a:lnTo>
                <a:lnTo>
                  <a:pt x="295" y="38"/>
                </a:lnTo>
                <a:lnTo>
                  <a:pt x="299" y="41"/>
                </a:lnTo>
                <a:lnTo>
                  <a:pt x="302" y="44"/>
                </a:lnTo>
                <a:lnTo>
                  <a:pt x="306" y="47"/>
                </a:lnTo>
                <a:lnTo>
                  <a:pt x="309" y="50"/>
                </a:lnTo>
                <a:lnTo>
                  <a:pt x="313" y="53"/>
                </a:lnTo>
                <a:lnTo>
                  <a:pt x="316" y="56"/>
                </a:lnTo>
                <a:lnTo>
                  <a:pt x="318" y="59"/>
                </a:lnTo>
                <a:lnTo>
                  <a:pt x="321" y="62"/>
                </a:lnTo>
                <a:lnTo>
                  <a:pt x="323" y="65"/>
                </a:lnTo>
                <a:lnTo>
                  <a:pt x="326" y="68"/>
                </a:lnTo>
                <a:lnTo>
                  <a:pt x="328" y="71"/>
                </a:lnTo>
                <a:lnTo>
                  <a:pt x="330" y="74"/>
                </a:lnTo>
                <a:lnTo>
                  <a:pt x="333" y="77"/>
                </a:lnTo>
                <a:lnTo>
                  <a:pt x="335" y="80"/>
                </a:lnTo>
                <a:lnTo>
                  <a:pt x="337" y="83"/>
                </a:lnTo>
                <a:lnTo>
                  <a:pt x="339" y="86"/>
                </a:lnTo>
                <a:lnTo>
                  <a:pt x="341" y="90"/>
                </a:lnTo>
                <a:lnTo>
                  <a:pt x="343" y="93"/>
                </a:lnTo>
                <a:lnTo>
                  <a:pt x="345" y="96"/>
                </a:lnTo>
                <a:lnTo>
                  <a:pt x="346" y="99"/>
                </a:lnTo>
                <a:lnTo>
                  <a:pt x="348" y="103"/>
                </a:lnTo>
                <a:lnTo>
                  <a:pt x="350" y="106"/>
                </a:lnTo>
                <a:lnTo>
                  <a:pt x="351" y="109"/>
                </a:lnTo>
                <a:lnTo>
                  <a:pt x="353" y="113"/>
                </a:lnTo>
                <a:lnTo>
                  <a:pt x="354" y="116"/>
                </a:lnTo>
                <a:lnTo>
                  <a:pt x="355" y="120"/>
                </a:lnTo>
                <a:lnTo>
                  <a:pt x="357" y="123"/>
                </a:lnTo>
                <a:lnTo>
                  <a:pt x="358" y="127"/>
                </a:lnTo>
                <a:lnTo>
                  <a:pt x="359" y="130"/>
                </a:lnTo>
                <a:lnTo>
                  <a:pt x="360" y="134"/>
                </a:lnTo>
                <a:lnTo>
                  <a:pt x="361" y="137"/>
                </a:lnTo>
                <a:lnTo>
                  <a:pt x="362" y="141"/>
                </a:lnTo>
                <a:lnTo>
                  <a:pt x="362" y="144"/>
                </a:lnTo>
                <a:lnTo>
                  <a:pt x="363" y="148"/>
                </a:lnTo>
                <a:lnTo>
                  <a:pt x="364" y="152"/>
                </a:lnTo>
                <a:lnTo>
                  <a:pt x="364" y="155"/>
                </a:lnTo>
                <a:lnTo>
                  <a:pt x="365" y="159"/>
                </a:lnTo>
                <a:lnTo>
                  <a:pt x="365" y="163"/>
                </a:lnTo>
                <a:lnTo>
                  <a:pt x="366" y="166"/>
                </a:lnTo>
                <a:lnTo>
                  <a:pt x="366" y="170"/>
                </a:lnTo>
                <a:lnTo>
                  <a:pt x="366" y="173"/>
                </a:lnTo>
                <a:lnTo>
                  <a:pt x="366" y="177"/>
                </a:lnTo>
                <a:lnTo>
                  <a:pt x="366" y="181"/>
                </a:lnTo>
                <a:lnTo>
                  <a:pt x="366" y="184"/>
                </a:lnTo>
                <a:lnTo>
                  <a:pt x="366" y="188"/>
                </a:lnTo>
                <a:lnTo>
                  <a:pt x="366" y="192"/>
                </a:lnTo>
                <a:lnTo>
                  <a:pt x="366" y="195"/>
                </a:lnTo>
                <a:lnTo>
                  <a:pt x="366" y="199"/>
                </a:lnTo>
                <a:lnTo>
                  <a:pt x="365" y="203"/>
                </a:lnTo>
                <a:lnTo>
                  <a:pt x="365" y="206"/>
                </a:lnTo>
                <a:lnTo>
                  <a:pt x="364" y="210"/>
                </a:lnTo>
                <a:lnTo>
                  <a:pt x="364" y="213"/>
                </a:lnTo>
                <a:lnTo>
                  <a:pt x="363" y="217"/>
                </a:lnTo>
                <a:lnTo>
                  <a:pt x="363" y="221"/>
                </a:lnTo>
                <a:lnTo>
                  <a:pt x="362" y="224"/>
                </a:lnTo>
                <a:lnTo>
                  <a:pt x="361" y="228"/>
                </a:lnTo>
                <a:lnTo>
                  <a:pt x="360" y="231"/>
                </a:lnTo>
                <a:lnTo>
                  <a:pt x="359" y="235"/>
                </a:lnTo>
                <a:lnTo>
                  <a:pt x="358" y="238"/>
                </a:lnTo>
                <a:lnTo>
                  <a:pt x="357" y="242"/>
                </a:lnTo>
                <a:lnTo>
                  <a:pt x="356" y="245"/>
                </a:lnTo>
                <a:lnTo>
                  <a:pt x="354" y="249"/>
                </a:lnTo>
                <a:lnTo>
                  <a:pt x="353" y="252"/>
                </a:lnTo>
                <a:lnTo>
                  <a:pt x="351" y="256"/>
                </a:lnTo>
                <a:lnTo>
                  <a:pt x="350" y="259"/>
                </a:lnTo>
                <a:lnTo>
                  <a:pt x="348" y="262"/>
                </a:lnTo>
                <a:lnTo>
                  <a:pt x="347" y="266"/>
                </a:lnTo>
                <a:lnTo>
                  <a:pt x="345" y="269"/>
                </a:lnTo>
                <a:lnTo>
                  <a:pt x="343" y="272"/>
                </a:lnTo>
                <a:lnTo>
                  <a:pt x="454" y="383"/>
                </a:lnTo>
                <a:lnTo>
                  <a:pt x="456" y="385"/>
                </a:lnTo>
                <a:lnTo>
                  <a:pt x="457" y="387"/>
                </a:lnTo>
                <a:lnTo>
                  <a:pt x="459" y="389"/>
                </a:lnTo>
                <a:lnTo>
                  <a:pt x="460" y="391"/>
                </a:lnTo>
                <a:lnTo>
                  <a:pt x="462" y="393"/>
                </a:lnTo>
                <a:lnTo>
                  <a:pt x="463" y="395"/>
                </a:lnTo>
                <a:lnTo>
                  <a:pt x="464" y="397"/>
                </a:lnTo>
                <a:lnTo>
                  <a:pt x="465" y="399"/>
                </a:lnTo>
                <a:lnTo>
                  <a:pt x="466" y="401"/>
                </a:lnTo>
                <a:lnTo>
                  <a:pt x="467" y="403"/>
                </a:lnTo>
                <a:lnTo>
                  <a:pt x="468" y="406"/>
                </a:lnTo>
                <a:lnTo>
                  <a:pt x="468" y="408"/>
                </a:lnTo>
                <a:lnTo>
                  <a:pt x="469" y="410"/>
                </a:lnTo>
                <a:lnTo>
                  <a:pt x="469" y="412"/>
                </a:lnTo>
                <a:lnTo>
                  <a:pt x="470" y="415"/>
                </a:lnTo>
                <a:lnTo>
                  <a:pt x="470" y="417"/>
                </a:lnTo>
                <a:lnTo>
                  <a:pt x="470" y="419"/>
                </a:lnTo>
                <a:lnTo>
                  <a:pt x="470" y="421"/>
                </a:lnTo>
                <a:lnTo>
                  <a:pt x="470" y="423"/>
                </a:lnTo>
                <a:lnTo>
                  <a:pt x="470" y="426"/>
                </a:lnTo>
                <a:lnTo>
                  <a:pt x="469" y="428"/>
                </a:lnTo>
                <a:lnTo>
                  <a:pt x="469" y="430"/>
                </a:lnTo>
                <a:lnTo>
                  <a:pt x="469" y="432"/>
                </a:lnTo>
                <a:lnTo>
                  <a:pt x="468" y="434"/>
                </a:lnTo>
                <a:lnTo>
                  <a:pt x="467" y="436"/>
                </a:lnTo>
                <a:lnTo>
                  <a:pt x="466" y="438"/>
                </a:lnTo>
                <a:lnTo>
                  <a:pt x="465" y="440"/>
                </a:lnTo>
                <a:lnTo>
                  <a:pt x="464" y="442"/>
                </a:lnTo>
                <a:lnTo>
                  <a:pt x="463" y="444"/>
                </a:lnTo>
                <a:lnTo>
                  <a:pt x="462" y="445"/>
                </a:lnTo>
                <a:lnTo>
                  <a:pt x="460" y="447"/>
                </a:lnTo>
                <a:lnTo>
                  <a:pt x="459" y="449"/>
                </a:lnTo>
                <a:lnTo>
                  <a:pt x="449" y="459"/>
                </a:lnTo>
                <a:lnTo>
                  <a:pt x="447" y="460"/>
                </a:lnTo>
                <a:lnTo>
                  <a:pt x="445" y="462"/>
                </a:lnTo>
                <a:lnTo>
                  <a:pt x="444" y="463"/>
                </a:lnTo>
                <a:lnTo>
                  <a:pt x="442" y="464"/>
                </a:lnTo>
                <a:lnTo>
                  <a:pt x="440" y="465"/>
                </a:lnTo>
                <a:lnTo>
                  <a:pt x="438" y="466"/>
                </a:lnTo>
                <a:lnTo>
                  <a:pt x="436" y="467"/>
                </a:lnTo>
                <a:lnTo>
                  <a:pt x="434" y="468"/>
                </a:lnTo>
                <a:lnTo>
                  <a:pt x="432" y="468"/>
                </a:lnTo>
                <a:lnTo>
                  <a:pt x="430" y="469"/>
                </a:lnTo>
                <a:lnTo>
                  <a:pt x="428" y="469"/>
                </a:lnTo>
                <a:lnTo>
                  <a:pt x="426" y="470"/>
                </a:lnTo>
                <a:lnTo>
                  <a:pt x="424" y="470"/>
                </a:lnTo>
                <a:lnTo>
                  <a:pt x="421" y="470"/>
                </a:lnTo>
                <a:lnTo>
                  <a:pt x="419" y="470"/>
                </a:lnTo>
                <a:lnTo>
                  <a:pt x="417" y="470"/>
                </a:lnTo>
                <a:lnTo>
                  <a:pt x="415" y="470"/>
                </a:lnTo>
                <a:lnTo>
                  <a:pt x="412" y="469"/>
                </a:lnTo>
                <a:lnTo>
                  <a:pt x="410" y="469"/>
                </a:lnTo>
                <a:lnTo>
                  <a:pt x="408" y="468"/>
                </a:lnTo>
                <a:lnTo>
                  <a:pt x="406" y="468"/>
                </a:lnTo>
                <a:lnTo>
                  <a:pt x="404" y="467"/>
                </a:lnTo>
                <a:lnTo>
                  <a:pt x="401" y="466"/>
                </a:lnTo>
                <a:lnTo>
                  <a:pt x="399" y="465"/>
                </a:lnTo>
                <a:lnTo>
                  <a:pt x="397" y="464"/>
                </a:lnTo>
                <a:lnTo>
                  <a:pt x="395" y="463"/>
                </a:lnTo>
                <a:lnTo>
                  <a:pt x="393" y="462"/>
                </a:lnTo>
                <a:lnTo>
                  <a:pt x="391" y="460"/>
                </a:lnTo>
                <a:lnTo>
                  <a:pt x="389" y="459"/>
                </a:lnTo>
                <a:lnTo>
                  <a:pt x="387" y="457"/>
                </a:lnTo>
                <a:lnTo>
                  <a:pt x="385" y="455"/>
                </a:lnTo>
                <a:lnTo>
                  <a:pt x="383" y="454"/>
                </a:lnTo>
                <a:lnTo>
                  <a:pt x="272" y="343"/>
                </a:lnTo>
                <a:lnTo>
                  <a:pt x="269" y="345"/>
                </a:lnTo>
                <a:lnTo>
                  <a:pt x="266" y="347"/>
                </a:lnTo>
                <a:lnTo>
                  <a:pt x="263" y="348"/>
                </a:lnTo>
                <a:lnTo>
                  <a:pt x="259" y="350"/>
                </a:lnTo>
                <a:lnTo>
                  <a:pt x="256" y="351"/>
                </a:lnTo>
                <a:lnTo>
                  <a:pt x="252" y="353"/>
                </a:lnTo>
                <a:lnTo>
                  <a:pt x="249" y="354"/>
                </a:lnTo>
                <a:lnTo>
                  <a:pt x="245" y="355"/>
                </a:lnTo>
                <a:lnTo>
                  <a:pt x="242" y="357"/>
                </a:lnTo>
                <a:lnTo>
                  <a:pt x="238" y="358"/>
                </a:lnTo>
                <a:lnTo>
                  <a:pt x="235" y="359"/>
                </a:lnTo>
                <a:lnTo>
                  <a:pt x="231" y="360"/>
                </a:lnTo>
                <a:lnTo>
                  <a:pt x="228" y="361"/>
                </a:lnTo>
                <a:lnTo>
                  <a:pt x="224" y="362"/>
                </a:lnTo>
                <a:lnTo>
                  <a:pt x="221" y="362"/>
                </a:lnTo>
                <a:lnTo>
                  <a:pt x="217" y="363"/>
                </a:lnTo>
                <a:lnTo>
                  <a:pt x="213" y="364"/>
                </a:lnTo>
                <a:lnTo>
                  <a:pt x="210" y="364"/>
                </a:lnTo>
                <a:lnTo>
                  <a:pt x="206" y="365"/>
                </a:lnTo>
                <a:lnTo>
                  <a:pt x="203" y="365"/>
                </a:lnTo>
                <a:lnTo>
                  <a:pt x="199" y="366"/>
                </a:lnTo>
                <a:lnTo>
                  <a:pt x="195" y="366"/>
                </a:lnTo>
                <a:lnTo>
                  <a:pt x="192" y="366"/>
                </a:lnTo>
                <a:lnTo>
                  <a:pt x="188" y="366"/>
                </a:lnTo>
                <a:lnTo>
                  <a:pt x="184" y="366"/>
                </a:lnTo>
                <a:lnTo>
                  <a:pt x="181" y="366"/>
                </a:lnTo>
                <a:lnTo>
                  <a:pt x="177" y="366"/>
                </a:lnTo>
                <a:lnTo>
                  <a:pt x="174" y="366"/>
                </a:lnTo>
                <a:lnTo>
                  <a:pt x="170" y="366"/>
                </a:lnTo>
                <a:lnTo>
                  <a:pt x="166" y="366"/>
                </a:lnTo>
                <a:lnTo>
                  <a:pt x="163" y="365"/>
                </a:lnTo>
                <a:lnTo>
                  <a:pt x="159" y="365"/>
                </a:lnTo>
                <a:lnTo>
                  <a:pt x="155" y="364"/>
                </a:lnTo>
                <a:lnTo>
                  <a:pt x="152" y="364"/>
                </a:lnTo>
                <a:lnTo>
                  <a:pt x="148" y="363"/>
                </a:lnTo>
                <a:lnTo>
                  <a:pt x="145" y="362"/>
                </a:lnTo>
                <a:lnTo>
                  <a:pt x="141" y="361"/>
                </a:lnTo>
                <a:lnTo>
                  <a:pt x="137" y="361"/>
                </a:lnTo>
                <a:lnTo>
                  <a:pt x="134" y="360"/>
                </a:lnTo>
                <a:lnTo>
                  <a:pt x="130" y="359"/>
                </a:lnTo>
                <a:lnTo>
                  <a:pt x="127" y="358"/>
                </a:lnTo>
                <a:lnTo>
                  <a:pt x="123" y="356"/>
                </a:lnTo>
                <a:lnTo>
                  <a:pt x="120" y="355"/>
                </a:lnTo>
                <a:lnTo>
                  <a:pt x="116" y="354"/>
                </a:lnTo>
                <a:lnTo>
                  <a:pt x="113" y="352"/>
                </a:lnTo>
                <a:lnTo>
                  <a:pt x="110" y="351"/>
                </a:lnTo>
                <a:lnTo>
                  <a:pt x="106" y="350"/>
                </a:lnTo>
                <a:lnTo>
                  <a:pt x="103" y="348"/>
                </a:lnTo>
                <a:lnTo>
                  <a:pt x="99" y="346"/>
                </a:lnTo>
                <a:lnTo>
                  <a:pt x="96" y="345"/>
                </a:lnTo>
                <a:lnTo>
                  <a:pt x="93" y="343"/>
                </a:lnTo>
                <a:lnTo>
                  <a:pt x="90" y="341"/>
                </a:lnTo>
                <a:lnTo>
                  <a:pt x="86" y="339"/>
                </a:lnTo>
                <a:lnTo>
                  <a:pt x="83" y="337"/>
                </a:lnTo>
                <a:lnTo>
                  <a:pt x="80" y="335"/>
                </a:lnTo>
                <a:lnTo>
                  <a:pt x="77" y="333"/>
                </a:lnTo>
                <a:lnTo>
                  <a:pt x="74" y="330"/>
                </a:lnTo>
                <a:lnTo>
                  <a:pt x="71" y="328"/>
                </a:lnTo>
                <a:lnTo>
                  <a:pt x="68" y="326"/>
                </a:lnTo>
                <a:lnTo>
                  <a:pt x="65" y="323"/>
                </a:lnTo>
                <a:lnTo>
                  <a:pt x="62" y="321"/>
                </a:lnTo>
                <a:lnTo>
                  <a:pt x="59" y="318"/>
                </a:lnTo>
                <a:lnTo>
                  <a:pt x="56" y="315"/>
                </a:lnTo>
                <a:lnTo>
                  <a:pt x="53" y="313"/>
                </a:lnTo>
                <a:lnTo>
                  <a:pt x="50" y="309"/>
                </a:lnTo>
                <a:lnTo>
                  <a:pt x="47" y="306"/>
                </a:lnTo>
                <a:lnTo>
                  <a:pt x="44" y="302"/>
                </a:lnTo>
                <a:lnTo>
                  <a:pt x="41" y="299"/>
                </a:lnTo>
                <a:lnTo>
                  <a:pt x="38" y="295"/>
                </a:lnTo>
                <a:lnTo>
                  <a:pt x="35" y="291"/>
                </a:lnTo>
                <a:lnTo>
                  <a:pt x="32" y="288"/>
                </a:lnTo>
                <a:lnTo>
                  <a:pt x="30" y="284"/>
                </a:lnTo>
                <a:lnTo>
                  <a:pt x="27" y="280"/>
                </a:lnTo>
                <a:lnTo>
                  <a:pt x="25" y="276"/>
                </a:lnTo>
                <a:lnTo>
                  <a:pt x="23" y="272"/>
                </a:lnTo>
                <a:lnTo>
                  <a:pt x="21" y="268"/>
                </a:lnTo>
                <a:lnTo>
                  <a:pt x="19" y="264"/>
                </a:lnTo>
                <a:lnTo>
                  <a:pt x="17" y="260"/>
                </a:lnTo>
                <a:lnTo>
                  <a:pt x="15" y="256"/>
                </a:lnTo>
                <a:lnTo>
                  <a:pt x="13" y="252"/>
                </a:lnTo>
                <a:lnTo>
                  <a:pt x="11" y="248"/>
                </a:lnTo>
                <a:lnTo>
                  <a:pt x="10" y="244"/>
                </a:lnTo>
                <a:lnTo>
                  <a:pt x="9" y="239"/>
                </a:lnTo>
                <a:lnTo>
                  <a:pt x="7" y="235"/>
                </a:lnTo>
                <a:lnTo>
                  <a:pt x="6" y="231"/>
                </a:lnTo>
                <a:lnTo>
                  <a:pt x="5" y="227"/>
                </a:lnTo>
                <a:lnTo>
                  <a:pt x="4" y="222"/>
                </a:lnTo>
                <a:lnTo>
                  <a:pt x="3" y="218"/>
                </a:lnTo>
                <a:lnTo>
                  <a:pt x="2" y="214"/>
                </a:lnTo>
                <a:lnTo>
                  <a:pt x="2" y="209"/>
                </a:lnTo>
                <a:lnTo>
                  <a:pt x="1" y="205"/>
                </a:lnTo>
                <a:lnTo>
                  <a:pt x="0" y="201"/>
                </a:lnTo>
                <a:lnTo>
                  <a:pt x="0" y="196"/>
                </a:lnTo>
                <a:lnTo>
                  <a:pt x="0" y="192"/>
                </a:lnTo>
                <a:lnTo>
                  <a:pt x="0" y="187"/>
                </a:lnTo>
                <a:lnTo>
                  <a:pt x="0" y="183"/>
                </a:lnTo>
                <a:lnTo>
                  <a:pt x="0" y="179"/>
                </a:lnTo>
                <a:lnTo>
                  <a:pt x="0" y="174"/>
                </a:lnTo>
                <a:lnTo>
                  <a:pt x="0" y="170"/>
                </a:lnTo>
                <a:lnTo>
                  <a:pt x="0" y="165"/>
                </a:lnTo>
                <a:lnTo>
                  <a:pt x="1" y="161"/>
                </a:lnTo>
                <a:lnTo>
                  <a:pt x="2" y="157"/>
                </a:lnTo>
                <a:lnTo>
                  <a:pt x="2" y="152"/>
                </a:lnTo>
                <a:lnTo>
                  <a:pt x="3" y="148"/>
                </a:lnTo>
                <a:lnTo>
                  <a:pt x="4" y="144"/>
                </a:lnTo>
                <a:lnTo>
                  <a:pt x="5" y="139"/>
                </a:lnTo>
                <a:lnTo>
                  <a:pt x="6" y="135"/>
                </a:lnTo>
                <a:lnTo>
                  <a:pt x="7" y="131"/>
                </a:lnTo>
                <a:lnTo>
                  <a:pt x="9" y="126"/>
                </a:lnTo>
                <a:lnTo>
                  <a:pt x="10" y="122"/>
                </a:lnTo>
                <a:lnTo>
                  <a:pt x="11" y="118"/>
                </a:lnTo>
                <a:lnTo>
                  <a:pt x="13" y="114"/>
                </a:lnTo>
                <a:lnTo>
                  <a:pt x="15" y="110"/>
                </a:lnTo>
                <a:lnTo>
                  <a:pt x="17" y="106"/>
                </a:lnTo>
                <a:lnTo>
                  <a:pt x="19" y="102"/>
                </a:lnTo>
                <a:lnTo>
                  <a:pt x="21" y="98"/>
                </a:lnTo>
                <a:lnTo>
                  <a:pt x="23" y="94"/>
                </a:lnTo>
                <a:lnTo>
                  <a:pt x="25" y="90"/>
                </a:lnTo>
                <a:lnTo>
                  <a:pt x="27" y="86"/>
                </a:lnTo>
                <a:lnTo>
                  <a:pt x="30" y="82"/>
                </a:lnTo>
                <a:lnTo>
                  <a:pt x="32" y="78"/>
                </a:lnTo>
                <a:lnTo>
                  <a:pt x="35" y="75"/>
                </a:lnTo>
                <a:lnTo>
                  <a:pt x="38" y="71"/>
                </a:lnTo>
                <a:lnTo>
                  <a:pt x="41" y="67"/>
                </a:lnTo>
                <a:lnTo>
                  <a:pt x="44" y="64"/>
                </a:lnTo>
                <a:lnTo>
                  <a:pt x="47" y="60"/>
                </a:lnTo>
                <a:lnTo>
                  <a:pt x="50" y="57"/>
                </a:lnTo>
                <a:lnTo>
                  <a:pt x="53" y="53"/>
                </a:lnTo>
                <a:lnTo>
                  <a:pt x="57" y="50"/>
                </a:lnTo>
                <a:lnTo>
                  <a:pt x="60" y="47"/>
                </a:lnTo>
                <a:lnTo>
                  <a:pt x="64" y="44"/>
                </a:lnTo>
                <a:lnTo>
                  <a:pt x="67" y="41"/>
                </a:lnTo>
                <a:lnTo>
                  <a:pt x="71" y="38"/>
                </a:lnTo>
                <a:lnTo>
                  <a:pt x="75" y="35"/>
                </a:lnTo>
                <a:lnTo>
                  <a:pt x="78" y="32"/>
                </a:lnTo>
                <a:lnTo>
                  <a:pt x="82" y="30"/>
                </a:lnTo>
                <a:lnTo>
                  <a:pt x="86" y="27"/>
                </a:lnTo>
                <a:lnTo>
                  <a:pt x="90" y="25"/>
                </a:lnTo>
                <a:lnTo>
                  <a:pt x="94" y="23"/>
                </a:lnTo>
                <a:lnTo>
                  <a:pt x="98" y="21"/>
                </a:lnTo>
                <a:lnTo>
                  <a:pt x="102" y="18"/>
                </a:lnTo>
                <a:lnTo>
                  <a:pt x="106" y="17"/>
                </a:lnTo>
                <a:lnTo>
                  <a:pt x="110" y="15"/>
                </a:lnTo>
                <a:lnTo>
                  <a:pt x="114" y="13"/>
                </a:lnTo>
                <a:lnTo>
                  <a:pt x="118" y="11"/>
                </a:lnTo>
                <a:lnTo>
                  <a:pt x="122" y="10"/>
                </a:lnTo>
                <a:lnTo>
                  <a:pt x="127" y="8"/>
                </a:lnTo>
                <a:lnTo>
                  <a:pt x="131" y="7"/>
                </a:lnTo>
                <a:lnTo>
                  <a:pt x="135" y="6"/>
                </a:lnTo>
                <a:lnTo>
                  <a:pt x="139" y="5"/>
                </a:lnTo>
                <a:lnTo>
                  <a:pt x="144" y="4"/>
                </a:lnTo>
                <a:lnTo>
                  <a:pt x="148" y="3"/>
                </a:lnTo>
                <a:lnTo>
                  <a:pt x="152" y="2"/>
                </a:lnTo>
                <a:lnTo>
                  <a:pt x="157" y="1"/>
                </a:lnTo>
                <a:lnTo>
                  <a:pt x="161" y="1"/>
                </a:lnTo>
                <a:lnTo>
                  <a:pt x="165" y="0"/>
                </a:lnTo>
                <a:lnTo>
                  <a:pt x="170" y="0"/>
                </a:lnTo>
                <a:lnTo>
                  <a:pt x="174" y="0"/>
                </a:lnTo>
                <a:lnTo>
                  <a:pt x="179" y="0"/>
                </a:lnTo>
                <a:lnTo>
                  <a:pt x="183" y="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0" name="path"/>
          <p:cNvSpPr/>
          <p:nvPr/>
        </p:nvSpPr>
        <p:spPr>
          <a:xfrm>
            <a:off x="4839970" y="1484630"/>
            <a:ext cx="528955" cy="547370"/>
          </a:xfrm>
          <a:custGeom>
            <a:avLst/>
            <a:gdLst/>
            <a:ahLst/>
            <a:cxnLst/>
            <a:rect l="0" t="0" r="0" b="0"/>
            <a:pathLst>
              <a:path w="832" h="861">
                <a:moveTo>
                  <a:pt x="0" y="861"/>
                </a:moveTo>
                <a:lnTo>
                  <a:pt x="832" y="861"/>
                </a:lnTo>
                <a:lnTo>
                  <a:pt x="832" y="0"/>
                </a:lnTo>
                <a:lnTo>
                  <a:pt x="0" y="0"/>
                </a:lnTo>
                <a:lnTo>
                  <a:pt x="0" y="861"/>
                </a:lnTo>
                <a:close/>
              </a:path>
            </a:pathLst>
          </a:custGeom>
          <a:solidFill>
            <a:srgbClr val="E03C21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1" name="path"/>
          <p:cNvSpPr/>
          <p:nvPr/>
        </p:nvSpPr>
        <p:spPr>
          <a:xfrm>
            <a:off x="4728845" y="1379220"/>
            <a:ext cx="731520" cy="757555"/>
          </a:xfrm>
          <a:custGeom>
            <a:avLst/>
            <a:gdLst/>
            <a:ahLst/>
            <a:cxnLst/>
            <a:rect l="0" t="0" r="0" b="0"/>
            <a:pathLst>
              <a:path w="1152" h="1192">
                <a:moveTo>
                  <a:pt x="1130" y="705"/>
                </a:moveTo>
                <a:lnTo>
                  <a:pt x="1152" y="705"/>
                </a:lnTo>
                <a:lnTo>
                  <a:pt x="1152" y="1192"/>
                </a:lnTo>
                <a:lnTo>
                  <a:pt x="684" y="1192"/>
                </a:lnTo>
                <a:lnTo>
                  <a:pt x="684" y="1170"/>
                </a:lnTo>
                <a:lnTo>
                  <a:pt x="1130" y="1170"/>
                </a:lnTo>
                <a:lnTo>
                  <a:pt x="1130" y="705"/>
                </a:lnTo>
                <a:close/>
                <a:moveTo>
                  <a:pt x="0" y="705"/>
                </a:moveTo>
                <a:lnTo>
                  <a:pt x="21" y="705"/>
                </a:lnTo>
                <a:lnTo>
                  <a:pt x="21" y="1170"/>
                </a:lnTo>
                <a:lnTo>
                  <a:pt x="467" y="1170"/>
                </a:lnTo>
                <a:lnTo>
                  <a:pt x="467" y="1192"/>
                </a:lnTo>
                <a:lnTo>
                  <a:pt x="0" y="1192"/>
                </a:lnTo>
                <a:lnTo>
                  <a:pt x="0" y="705"/>
                </a:lnTo>
                <a:close/>
                <a:moveTo>
                  <a:pt x="684" y="0"/>
                </a:moveTo>
                <a:lnTo>
                  <a:pt x="1152" y="0"/>
                </a:lnTo>
                <a:lnTo>
                  <a:pt x="1152" y="487"/>
                </a:lnTo>
                <a:lnTo>
                  <a:pt x="1130" y="487"/>
                </a:lnTo>
                <a:lnTo>
                  <a:pt x="1130" y="22"/>
                </a:lnTo>
                <a:lnTo>
                  <a:pt x="684" y="22"/>
                </a:lnTo>
                <a:lnTo>
                  <a:pt x="684" y="0"/>
                </a:lnTo>
                <a:close/>
                <a:moveTo>
                  <a:pt x="0" y="0"/>
                </a:moveTo>
                <a:lnTo>
                  <a:pt x="467" y="0"/>
                </a:lnTo>
                <a:lnTo>
                  <a:pt x="467" y="22"/>
                </a:lnTo>
                <a:lnTo>
                  <a:pt x="21" y="22"/>
                </a:lnTo>
                <a:lnTo>
                  <a:pt x="21" y="487"/>
                </a:lnTo>
                <a:lnTo>
                  <a:pt x="0" y="487"/>
                </a:lnTo>
                <a:lnTo>
                  <a:pt x="0" y="0"/>
                </a:lnTo>
                <a:close/>
              </a:path>
            </a:pathLst>
          </a:custGeom>
          <a:solidFill>
            <a:srgbClr val="C55A11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2" name="path"/>
          <p:cNvSpPr/>
          <p:nvPr/>
        </p:nvSpPr>
        <p:spPr>
          <a:xfrm>
            <a:off x="4951730" y="1612265"/>
            <a:ext cx="298450" cy="297180"/>
          </a:xfrm>
          <a:custGeom>
            <a:avLst/>
            <a:gdLst/>
            <a:ahLst/>
            <a:cxnLst/>
            <a:rect l="0" t="0" r="0" b="0"/>
            <a:pathLst>
              <a:path w="470" h="467">
                <a:moveTo>
                  <a:pt x="271" y="85"/>
                </a:moveTo>
                <a:lnTo>
                  <a:pt x="282" y="97"/>
                </a:lnTo>
                <a:lnTo>
                  <a:pt x="241" y="132"/>
                </a:lnTo>
                <a:lnTo>
                  <a:pt x="242" y="133"/>
                </a:lnTo>
                <a:lnTo>
                  <a:pt x="242" y="134"/>
                </a:lnTo>
                <a:lnTo>
                  <a:pt x="242" y="135"/>
                </a:lnTo>
                <a:lnTo>
                  <a:pt x="242" y="136"/>
                </a:lnTo>
                <a:lnTo>
                  <a:pt x="243" y="137"/>
                </a:lnTo>
                <a:lnTo>
                  <a:pt x="243" y="139"/>
                </a:lnTo>
                <a:lnTo>
                  <a:pt x="243" y="140"/>
                </a:lnTo>
                <a:lnTo>
                  <a:pt x="243" y="141"/>
                </a:lnTo>
                <a:lnTo>
                  <a:pt x="243" y="142"/>
                </a:lnTo>
                <a:lnTo>
                  <a:pt x="243" y="143"/>
                </a:lnTo>
                <a:lnTo>
                  <a:pt x="243" y="144"/>
                </a:lnTo>
                <a:lnTo>
                  <a:pt x="242" y="145"/>
                </a:lnTo>
                <a:lnTo>
                  <a:pt x="242" y="147"/>
                </a:lnTo>
                <a:lnTo>
                  <a:pt x="242" y="148"/>
                </a:lnTo>
                <a:lnTo>
                  <a:pt x="241" y="149"/>
                </a:lnTo>
                <a:lnTo>
                  <a:pt x="241" y="150"/>
                </a:lnTo>
                <a:lnTo>
                  <a:pt x="241" y="151"/>
                </a:lnTo>
                <a:lnTo>
                  <a:pt x="240" y="152"/>
                </a:lnTo>
                <a:lnTo>
                  <a:pt x="240" y="153"/>
                </a:lnTo>
                <a:lnTo>
                  <a:pt x="239" y="154"/>
                </a:lnTo>
                <a:lnTo>
                  <a:pt x="238" y="155"/>
                </a:lnTo>
                <a:lnTo>
                  <a:pt x="238" y="156"/>
                </a:lnTo>
                <a:lnTo>
                  <a:pt x="237" y="157"/>
                </a:lnTo>
                <a:lnTo>
                  <a:pt x="236" y="157"/>
                </a:lnTo>
                <a:lnTo>
                  <a:pt x="235" y="158"/>
                </a:lnTo>
                <a:lnTo>
                  <a:pt x="235" y="159"/>
                </a:lnTo>
                <a:lnTo>
                  <a:pt x="234" y="160"/>
                </a:lnTo>
                <a:lnTo>
                  <a:pt x="233" y="160"/>
                </a:lnTo>
                <a:lnTo>
                  <a:pt x="232" y="161"/>
                </a:lnTo>
                <a:lnTo>
                  <a:pt x="231" y="162"/>
                </a:lnTo>
                <a:lnTo>
                  <a:pt x="230" y="162"/>
                </a:lnTo>
                <a:lnTo>
                  <a:pt x="229" y="163"/>
                </a:lnTo>
                <a:lnTo>
                  <a:pt x="228" y="163"/>
                </a:lnTo>
                <a:lnTo>
                  <a:pt x="227" y="164"/>
                </a:lnTo>
                <a:lnTo>
                  <a:pt x="226" y="164"/>
                </a:lnTo>
                <a:lnTo>
                  <a:pt x="225" y="164"/>
                </a:lnTo>
                <a:lnTo>
                  <a:pt x="224" y="165"/>
                </a:lnTo>
                <a:lnTo>
                  <a:pt x="223" y="165"/>
                </a:lnTo>
                <a:lnTo>
                  <a:pt x="221" y="165"/>
                </a:lnTo>
                <a:lnTo>
                  <a:pt x="220" y="165"/>
                </a:lnTo>
                <a:lnTo>
                  <a:pt x="204" y="222"/>
                </a:lnTo>
                <a:lnTo>
                  <a:pt x="206" y="222"/>
                </a:lnTo>
                <a:lnTo>
                  <a:pt x="207" y="223"/>
                </a:lnTo>
                <a:lnTo>
                  <a:pt x="209" y="224"/>
                </a:lnTo>
                <a:lnTo>
                  <a:pt x="210" y="225"/>
                </a:lnTo>
                <a:lnTo>
                  <a:pt x="211" y="227"/>
                </a:lnTo>
                <a:lnTo>
                  <a:pt x="212" y="228"/>
                </a:lnTo>
                <a:lnTo>
                  <a:pt x="213" y="229"/>
                </a:lnTo>
                <a:lnTo>
                  <a:pt x="214" y="230"/>
                </a:lnTo>
                <a:lnTo>
                  <a:pt x="215" y="232"/>
                </a:lnTo>
                <a:lnTo>
                  <a:pt x="216" y="233"/>
                </a:lnTo>
                <a:lnTo>
                  <a:pt x="217" y="235"/>
                </a:lnTo>
                <a:lnTo>
                  <a:pt x="217" y="237"/>
                </a:lnTo>
                <a:lnTo>
                  <a:pt x="218" y="238"/>
                </a:lnTo>
                <a:lnTo>
                  <a:pt x="218" y="240"/>
                </a:lnTo>
                <a:lnTo>
                  <a:pt x="218" y="242"/>
                </a:lnTo>
                <a:lnTo>
                  <a:pt x="218" y="244"/>
                </a:lnTo>
                <a:lnTo>
                  <a:pt x="218" y="245"/>
                </a:lnTo>
                <a:lnTo>
                  <a:pt x="218" y="246"/>
                </a:lnTo>
                <a:lnTo>
                  <a:pt x="218" y="247"/>
                </a:lnTo>
                <a:lnTo>
                  <a:pt x="218" y="248"/>
                </a:lnTo>
                <a:lnTo>
                  <a:pt x="217" y="250"/>
                </a:lnTo>
                <a:lnTo>
                  <a:pt x="217" y="251"/>
                </a:lnTo>
                <a:lnTo>
                  <a:pt x="217" y="252"/>
                </a:lnTo>
                <a:lnTo>
                  <a:pt x="216" y="253"/>
                </a:lnTo>
                <a:lnTo>
                  <a:pt x="216" y="254"/>
                </a:lnTo>
                <a:lnTo>
                  <a:pt x="215" y="255"/>
                </a:lnTo>
                <a:lnTo>
                  <a:pt x="215" y="256"/>
                </a:lnTo>
                <a:lnTo>
                  <a:pt x="214" y="257"/>
                </a:lnTo>
                <a:lnTo>
                  <a:pt x="213" y="258"/>
                </a:lnTo>
                <a:lnTo>
                  <a:pt x="213" y="259"/>
                </a:lnTo>
                <a:lnTo>
                  <a:pt x="212" y="260"/>
                </a:lnTo>
                <a:lnTo>
                  <a:pt x="211" y="261"/>
                </a:lnTo>
                <a:lnTo>
                  <a:pt x="210" y="262"/>
                </a:lnTo>
                <a:lnTo>
                  <a:pt x="209" y="262"/>
                </a:lnTo>
                <a:lnTo>
                  <a:pt x="208" y="263"/>
                </a:lnTo>
                <a:lnTo>
                  <a:pt x="207" y="264"/>
                </a:lnTo>
                <a:lnTo>
                  <a:pt x="206" y="264"/>
                </a:lnTo>
                <a:lnTo>
                  <a:pt x="205" y="265"/>
                </a:lnTo>
                <a:lnTo>
                  <a:pt x="204" y="265"/>
                </a:lnTo>
                <a:lnTo>
                  <a:pt x="203" y="266"/>
                </a:lnTo>
                <a:lnTo>
                  <a:pt x="202" y="266"/>
                </a:lnTo>
                <a:lnTo>
                  <a:pt x="201" y="267"/>
                </a:lnTo>
                <a:lnTo>
                  <a:pt x="200" y="267"/>
                </a:lnTo>
                <a:lnTo>
                  <a:pt x="199" y="267"/>
                </a:lnTo>
                <a:lnTo>
                  <a:pt x="197" y="267"/>
                </a:lnTo>
                <a:lnTo>
                  <a:pt x="196" y="268"/>
                </a:lnTo>
                <a:lnTo>
                  <a:pt x="195" y="268"/>
                </a:lnTo>
                <a:lnTo>
                  <a:pt x="194" y="268"/>
                </a:lnTo>
                <a:lnTo>
                  <a:pt x="192" y="268"/>
                </a:lnTo>
                <a:lnTo>
                  <a:pt x="191" y="268"/>
                </a:lnTo>
                <a:lnTo>
                  <a:pt x="190" y="267"/>
                </a:lnTo>
                <a:lnTo>
                  <a:pt x="189" y="267"/>
                </a:lnTo>
                <a:lnTo>
                  <a:pt x="188" y="267"/>
                </a:lnTo>
                <a:lnTo>
                  <a:pt x="186" y="267"/>
                </a:lnTo>
                <a:lnTo>
                  <a:pt x="185" y="266"/>
                </a:lnTo>
                <a:lnTo>
                  <a:pt x="184" y="266"/>
                </a:lnTo>
                <a:lnTo>
                  <a:pt x="183" y="265"/>
                </a:lnTo>
                <a:lnTo>
                  <a:pt x="182" y="265"/>
                </a:lnTo>
                <a:lnTo>
                  <a:pt x="181" y="264"/>
                </a:lnTo>
                <a:lnTo>
                  <a:pt x="180" y="264"/>
                </a:lnTo>
                <a:lnTo>
                  <a:pt x="179" y="263"/>
                </a:lnTo>
                <a:lnTo>
                  <a:pt x="178" y="262"/>
                </a:lnTo>
                <a:lnTo>
                  <a:pt x="177" y="262"/>
                </a:lnTo>
                <a:lnTo>
                  <a:pt x="176" y="261"/>
                </a:lnTo>
                <a:lnTo>
                  <a:pt x="175" y="260"/>
                </a:lnTo>
                <a:lnTo>
                  <a:pt x="175" y="259"/>
                </a:lnTo>
                <a:lnTo>
                  <a:pt x="174" y="258"/>
                </a:lnTo>
                <a:lnTo>
                  <a:pt x="173" y="257"/>
                </a:lnTo>
                <a:lnTo>
                  <a:pt x="173" y="256"/>
                </a:lnTo>
                <a:lnTo>
                  <a:pt x="172" y="255"/>
                </a:lnTo>
                <a:lnTo>
                  <a:pt x="171" y="254"/>
                </a:lnTo>
                <a:lnTo>
                  <a:pt x="171" y="253"/>
                </a:lnTo>
                <a:lnTo>
                  <a:pt x="171" y="252"/>
                </a:lnTo>
                <a:lnTo>
                  <a:pt x="170" y="251"/>
                </a:lnTo>
                <a:lnTo>
                  <a:pt x="170" y="250"/>
                </a:lnTo>
                <a:lnTo>
                  <a:pt x="170" y="248"/>
                </a:lnTo>
                <a:lnTo>
                  <a:pt x="169" y="247"/>
                </a:lnTo>
                <a:lnTo>
                  <a:pt x="169" y="246"/>
                </a:lnTo>
                <a:lnTo>
                  <a:pt x="169" y="245"/>
                </a:lnTo>
                <a:lnTo>
                  <a:pt x="169" y="244"/>
                </a:lnTo>
                <a:lnTo>
                  <a:pt x="169" y="243"/>
                </a:lnTo>
                <a:lnTo>
                  <a:pt x="169" y="242"/>
                </a:lnTo>
                <a:lnTo>
                  <a:pt x="169" y="240"/>
                </a:lnTo>
                <a:lnTo>
                  <a:pt x="170" y="238"/>
                </a:lnTo>
                <a:lnTo>
                  <a:pt x="170" y="236"/>
                </a:lnTo>
                <a:lnTo>
                  <a:pt x="134" y="215"/>
                </a:lnTo>
                <a:lnTo>
                  <a:pt x="133" y="216"/>
                </a:lnTo>
                <a:lnTo>
                  <a:pt x="131" y="217"/>
                </a:lnTo>
                <a:lnTo>
                  <a:pt x="130" y="217"/>
                </a:lnTo>
                <a:lnTo>
                  <a:pt x="128" y="218"/>
                </a:lnTo>
                <a:lnTo>
                  <a:pt x="127" y="219"/>
                </a:lnTo>
                <a:lnTo>
                  <a:pt x="125" y="219"/>
                </a:lnTo>
                <a:lnTo>
                  <a:pt x="123" y="219"/>
                </a:lnTo>
                <a:lnTo>
                  <a:pt x="122" y="219"/>
                </a:lnTo>
                <a:lnTo>
                  <a:pt x="121" y="219"/>
                </a:lnTo>
                <a:lnTo>
                  <a:pt x="120" y="219"/>
                </a:lnTo>
                <a:lnTo>
                  <a:pt x="118" y="219"/>
                </a:lnTo>
                <a:lnTo>
                  <a:pt x="90" y="264"/>
                </a:lnTo>
                <a:lnTo>
                  <a:pt x="76" y="255"/>
                </a:lnTo>
                <a:lnTo>
                  <a:pt x="103" y="211"/>
                </a:lnTo>
                <a:lnTo>
                  <a:pt x="102" y="210"/>
                </a:lnTo>
                <a:lnTo>
                  <a:pt x="102" y="209"/>
                </a:lnTo>
                <a:lnTo>
                  <a:pt x="101" y="208"/>
                </a:lnTo>
                <a:lnTo>
                  <a:pt x="100" y="207"/>
                </a:lnTo>
                <a:lnTo>
                  <a:pt x="100" y="206"/>
                </a:lnTo>
                <a:lnTo>
                  <a:pt x="100" y="205"/>
                </a:lnTo>
                <a:lnTo>
                  <a:pt x="99" y="204"/>
                </a:lnTo>
                <a:lnTo>
                  <a:pt x="99" y="203"/>
                </a:lnTo>
                <a:lnTo>
                  <a:pt x="98" y="202"/>
                </a:lnTo>
                <a:lnTo>
                  <a:pt x="98" y="201"/>
                </a:lnTo>
                <a:lnTo>
                  <a:pt x="98" y="200"/>
                </a:lnTo>
                <a:lnTo>
                  <a:pt x="97" y="199"/>
                </a:lnTo>
                <a:lnTo>
                  <a:pt x="97" y="198"/>
                </a:lnTo>
                <a:lnTo>
                  <a:pt x="97" y="197"/>
                </a:lnTo>
                <a:lnTo>
                  <a:pt x="97" y="196"/>
                </a:lnTo>
                <a:lnTo>
                  <a:pt x="97" y="195"/>
                </a:lnTo>
                <a:lnTo>
                  <a:pt x="97" y="193"/>
                </a:lnTo>
                <a:lnTo>
                  <a:pt x="97" y="192"/>
                </a:lnTo>
                <a:lnTo>
                  <a:pt x="97" y="191"/>
                </a:lnTo>
                <a:lnTo>
                  <a:pt x="98" y="190"/>
                </a:lnTo>
                <a:lnTo>
                  <a:pt x="98" y="189"/>
                </a:lnTo>
                <a:lnTo>
                  <a:pt x="98" y="187"/>
                </a:lnTo>
                <a:lnTo>
                  <a:pt x="98" y="186"/>
                </a:lnTo>
                <a:lnTo>
                  <a:pt x="99" y="185"/>
                </a:lnTo>
                <a:lnTo>
                  <a:pt x="99" y="184"/>
                </a:lnTo>
                <a:lnTo>
                  <a:pt x="100" y="183"/>
                </a:lnTo>
                <a:lnTo>
                  <a:pt x="101" y="182"/>
                </a:lnTo>
                <a:lnTo>
                  <a:pt x="101" y="181"/>
                </a:lnTo>
                <a:lnTo>
                  <a:pt x="102" y="180"/>
                </a:lnTo>
                <a:lnTo>
                  <a:pt x="103" y="179"/>
                </a:lnTo>
                <a:lnTo>
                  <a:pt x="103" y="178"/>
                </a:lnTo>
                <a:lnTo>
                  <a:pt x="104" y="177"/>
                </a:lnTo>
                <a:lnTo>
                  <a:pt x="105" y="176"/>
                </a:lnTo>
                <a:lnTo>
                  <a:pt x="106" y="176"/>
                </a:lnTo>
                <a:lnTo>
                  <a:pt x="107" y="175"/>
                </a:lnTo>
                <a:lnTo>
                  <a:pt x="108" y="174"/>
                </a:lnTo>
                <a:lnTo>
                  <a:pt x="109" y="174"/>
                </a:lnTo>
                <a:lnTo>
                  <a:pt x="110" y="173"/>
                </a:lnTo>
                <a:lnTo>
                  <a:pt x="111" y="173"/>
                </a:lnTo>
                <a:lnTo>
                  <a:pt x="112" y="172"/>
                </a:lnTo>
                <a:lnTo>
                  <a:pt x="113" y="172"/>
                </a:lnTo>
                <a:lnTo>
                  <a:pt x="114" y="171"/>
                </a:lnTo>
                <a:lnTo>
                  <a:pt x="115" y="171"/>
                </a:lnTo>
                <a:lnTo>
                  <a:pt x="117" y="171"/>
                </a:lnTo>
                <a:lnTo>
                  <a:pt x="118" y="170"/>
                </a:lnTo>
                <a:lnTo>
                  <a:pt x="119" y="170"/>
                </a:lnTo>
                <a:lnTo>
                  <a:pt x="120" y="170"/>
                </a:lnTo>
                <a:lnTo>
                  <a:pt x="122" y="170"/>
                </a:lnTo>
                <a:lnTo>
                  <a:pt x="123" y="170"/>
                </a:lnTo>
                <a:lnTo>
                  <a:pt x="124" y="170"/>
                </a:lnTo>
                <a:lnTo>
                  <a:pt x="125" y="170"/>
                </a:lnTo>
                <a:lnTo>
                  <a:pt x="127" y="171"/>
                </a:lnTo>
                <a:lnTo>
                  <a:pt x="128" y="171"/>
                </a:lnTo>
                <a:lnTo>
                  <a:pt x="129" y="171"/>
                </a:lnTo>
                <a:lnTo>
                  <a:pt x="130" y="172"/>
                </a:lnTo>
                <a:lnTo>
                  <a:pt x="131" y="172"/>
                </a:lnTo>
                <a:lnTo>
                  <a:pt x="132" y="173"/>
                </a:lnTo>
                <a:lnTo>
                  <a:pt x="133" y="173"/>
                </a:lnTo>
                <a:lnTo>
                  <a:pt x="134" y="174"/>
                </a:lnTo>
                <a:lnTo>
                  <a:pt x="135" y="174"/>
                </a:lnTo>
                <a:lnTo>
                  <a:pt x="136" y="175"/>
                </a:lnTo>
                <a:lnTo>
                  <a:pt x="137" y="176"/>
                </a:lnTo>
                <a:lnTo>
                  <a:pt x="138" y="176"/>
                </a:lnTo>
                <a:lnTo>
                  <a:pt x="139" y="177"/>
                </a:lnTo>
                <a:lnTo>
                  <a:pt x="140" y="178"/>
                </a:lnTo>
                <a:lnTo>
                  <a:pt x="141" y="179"/>
                </a:lnTo>
                <a:lnTo>
                  <a:pt x="141" y="180"/>
                </a:lnTo>
                <a:lnTo>
                  <a:pt x="142" y="181"/>
                </a:lnTo>
                <a:lnTo>
                  <a:pt x="143" y="182"/>
                </a:lnTo>
                <a:lnTo>
                  <a:pt x="143" y="183"/>
                </a:lnTo>
                <a:lnTo>
                  <a:pt x="144" y="184"/>
                </a:lnTo>
                <a:lnTo>
                  <a:pt x="144" y="185"/>
                </a:lnTo>
                <a:lnTo>
                  <a:pt x="145" y="186"/>
                </a:lnTo>
                <a:lnTo>
                  <a:pt x="145" y="187"/>
                </a:lnTo>
                <a:lnTo>
                  <a:pt x="145" y="189"/>
                </a:lnTo>
                <a:lnTo>
                  <a:pt x="146" y="190"/>
                </a:lnTo>
                <a:lnTo>
                  <a:pt x="146" y="191"/>
                </a:lnTo>
                <a:lnTo>
                  <a:pt x="146" y="192"/>
                </a:lnTo>
                <a:lnTo>
                  <a:pt x="146" y="193"/>
                </a:lnTo>
                <a:lnTo>
                  <a:pt x="146" y="195"/>
                </a:lnTo>
                <a:lnTo>
                  <a:pt x="146" y="195"/>
                </a:lnTo>
                <a:lnTo>
                  <a:pt x="146" y="197"/>
                </a:lnTo>
                <a:lnTo>
                  <a:pt x="146" y="197"/>
                </a:lnTo>
                <a:lnTo>
                  <a:pt x="146" y="199"/>
                </a:lnTo>
                <a:lnTo>
                  <a:pt x="145" y="200"/>
                </a:lnTo>
                <a:lnTo>
                  <a:pt x="145" y="202"/>
                </a:lnTo>
                <a:lnTo>
                  <a:pt x="180" y="223"/>
                </a:lnTo>
                <a:lnTo>
                  <a:pt x="182" y="222"/>
                </a:lnTo>
                <a:lnTo>
                  <a:pt x="184" y="221"/>
                </a:lnTo>
                <a:lnTo>
                  <a:pt x="186" y="220"/>
                </a:lnTo>
                <a:lnTo>
                  <a:pt x="188" y="220"/>
                </a:lnTo>
                <a:lnTo>
                  <a:pt x="204" y="161"/>
                </a:lnTo>
                <a:lnTo>
                  <a:pt x="203" y="160"/>
                </a:lnTo>
                <a:lnTo>
                  <a:pt x="202" y="159"/>
                </a:lnTo>
                <a:lnTo>
                  <a:pt x="201" y="158"/>
                </a:lnTo>
                <a:lnTo>
                  <a:pt x="200" y="157"/>
                </a:lnTo>
                <a:lnTo>
                  <a:pt x="199" y="156"/>
                </a:lnTo>
                <a:lnTo>
                  <a:pt x="198" y="155"/>
                </a:lnTo>
                <a:lnTo>
                  <a:pt x="197" y="153"/>
                </a:lnTo>
                <a:lnTo>
                  <a:pt x="196" y="152"/>
                </a:lnTo>
                <a:lnTo>
                  <a:pt x="196" y="151"/>
                </a:lnTo>
                <a:lnTo>
                  <a:pt x="195" y="150"/>
                </a:lnTo>
                <a:lnTo>
                  <a:pt x="195" y="148"/>
                </a:lnTo>
                <a:lnTo>
                  <a:pt x="194" y="147"/>
                </a:lnTo>
                <a:lnTo>
                  <a:pt x="194" y="145"/>
                </a:lnTo>
                <a:lnTo>
                  <a:pt x="194" y="144"/>
                </a:lnTo>
                <a:lnTo>
                  <a:pt x="194" y="142"/>
                </a:lnTo>
                <a:lnTo>
                  <a:pt x="194" y="141"/>
                </a:lnTo>
                <a:lnTo>
                  <a:pt x="194" y="140"/>
                </a:lnTo>
                <a:lnTo>
                  <a:pt x="194" y="138"/>
                </a:lnTo>
                <a:lnTo>
                  <a:pt x="194" y="137"/>
                </a:lnTo>
                <a:lnTo>
                  <a:pt x="194" y="136"/>
                </a:lnTo>
                <a:lnTo>
                  <a:pt x="194" y="135"/>
                </a:lnTo>
                <a:lnTo>
                  <a:pt x="195" y="134"/>
                </a:lnTo>
                <a:lnTo>
                  <a:pt x="195" y="132"/>
                </a:lnTo>
                <a:lnTo>
                  <a:pt x="196" y="131"/>
                </a:lnTo>
                <a:lnTo>
                  <a:pt x="196" y="130"/>
                </a:lnTo>
                <a:lnTo>
                  <a:pt x="197" y="129"/>
                </a:lnTo>
                <a:lnTo>
                  <a:pt x="197" y="128"/>
                </a:lnTo>
                <a:lnTo>
                  <a:pt x="198" y="127"/>
                </a:lnTo>
                <a:lnTo>
                  <a:pt x="199" y="126"/>
                </a:lnTo>
                <a:lnTo>
                  <a:pt x="199" y="125"/>
                </a:lnTo>
                <a:lnTo>
                  <a:pt x="200" y="124"/>
                </a:lnTo>
                <a:lnTo>
                  <a:pt x="201" y="124"/>
                </a:lnTo>
                <a:lnTo>
                  <a:pt x="202" y="123"/>
                </a:lnTo>
                <a:lnTo>
                  <a:pt x="203" y="122"/>
                </a:lnTo>
                <a:lnTo>
                  <a:pt x="204" y="121"/>
                </a:lnTo>
                <a:lnTo>
                  <a:pt x="204" y="121"/>
                </a:lnTo>
                <a:lnTo>
                  <a:pt x="205" y="120"/>
                </a:lnTo>
                <a:lnTo>
                  <a:pt x="206" y="119"/>
                </a:lnTo>
                <a:lnTo>
                  <a:pt x="208" y="119"/>
                </a:lnTo>
                <a:lnTo>
                  <a:pt x="209" y="118"/>
                </a:lnTo>
                <a:lnTo>
                  <a:pt x="210" y="118"/>
                </a:lnTo>
                <a:lnTo>
                  <a:pt x="211" y="117"/>
                </a:lnTo>
                <a:lnTo>
                  <a:pt x="212" y="117"/>
                </a:lnTo>
                <a:lnTo>
                  <a:pt x="213" y="117"/>
                </a:lnTo>
                <a:lnTo>
                  <a:pt x="214" y="117"/>
                </a:lnTo>
                <a:lnTo>
                  <a:pt x="216" y="117"/>
                </a:lnTo>
                <a:lnTo>
                  <a:pt x="217" y="116"/>
                </a:lnTo>
                <a:lnTo>
                  <a:pt x="218" y="116"/>
                </a:lnTo>
                <a:lnTo>
                  <a:pt x="220" y="116"/>
                </a:lnTo>
                <a:lnTo>
                  <a:pt x="221" y="117"/>
                </a:lnTo>
                <a:lnTo>
                  <a:pt x="223" y="117"/>
                </a:lnTo>
                <a:lnTo>
                  <a:pt x="225" y="117"/>
                </a:lnTo>
                <a:lnTo>
                  <a:pt x="226" y="117"/>
                </a:lnTo>
                <a:lnTo>
                  <a:pt x="227" y="118"/>
                </a:lnTo>
                <a:lnTo>
                  <a:pt x="229" y="119"/>
                </a:lnTo>
                <a:lnTo>
                  <a:pt x="230" y="120"/>
                </a:lnTo>
                <a:lnTo>
                  <a:pt x="271" y="85"/>
                </a:lnTo>
                <a:close/>
                <a:moveTo>
                  <a:pt x="180" y="35"/>
                </a:moveTo>
                <a:lnTo>
                  <a:pt x="176" y="35"/>
                </a:lnTo>
                <a:lnTo>
                  <a:pt x="172" y="35"/>
                </a:lnTo>
                <a:lnTo>
                  <a:pt x="169" y="36"/>
                </a:lnTo>
                <a:lnTo>
                  <a:pt x="165" y="36"/>
                </a:lnTo>
                <a:lnTo>
                  <a:pt x="162" y="37"/>
                </a:lnTo>
                <a:lnTo>
                  <a:pt x="158" y="37"/>
                </a:lnTo>
                <a:lnTo>
                  <a:pt x="155" y="38"/>
                </a:lnTo>
                <a:lnTo>
                  <a:pt x="151" y="38"/>
                </a:lnTo>
                <a:lnTo>
                  <a:pt x="148" y="39"/>
                </a:lnTo>
                <a:lnTo>
                  <a:pt x="144" y="40"/>
                </a:lnTo>
                <a:lnTo>
                  <a:pt x="141" y="41"/>
                </a:lnTo>
                <a:lnTo>
                  <a:pt x="138" y="42"/>
                </a:lnTo>
                <a:lnTo>
                  <a:pt x="134" y="43"/>
                </a:lnTo>
                <a:lnTo>
                  <a:pt x="131" y="44"/>
                </a:lnTo>
                <a:lnTo>
                  <a:pt x="127" y="46"/>
                </a:lnTo>
                <a:lnTo>
                  <a:pt x="124" y="47"/>
                </a:lnTo>
                <a:lnTo>
                  <a:pt x="121" y="49"/>
                </a:lnTo>
                <a:lnTo>
                  <a:pt x="118" y="50"/>
                </a:lnTo>
                <a:lnTo>
                  <a:pt x="114" y="52"/>
                </a:lnTo>
                <a:lnTo>
                  <a:pt x="111" y="54"/>
                </a:lnTo>
                <a:lnTo>
                  <a:pt x="108" y="55"/>
                </a:lnTo>
                <a:lnTo>
                  <a:pt x="105" y="57"/>
                </a:lnTo>
                <a:lnTo>
                  <a:pt x="102" y="59"/>
                </a:lnTo>
                <a:lnTo>
                  <a:pt x="99" y="61"/>
                </a:lnTo>
                <a:lnTo>
                  <a:pt x="96" y="63"/>
                </a:lnTo>
                <a:lnTo>
                  <a:pt x="93" y="65"/>
                </a:lnTo>
                <a:lnTo>
                  <a:pt x="90" y="68"/>
                </a:lnTo>
                <a:lnTo>
                  <a:pt x="87" y="70"/>
                </a:lnTo>
                <a:lnTo>
                  <a:pt x="84" y="73"/>
                </a:lnTo>
                <a:lnTo>
                  <a:pt x="81" y="75"/>
                </a:lnTo>
                <a:lnTo>
                  <a:pt x="78" y="78"/>
                </a:lnTo>
                <a:lnTo>
                  <a:pt x="76" y="81"/>
                </a:lnTo>
                <a:lnTo>
                  <a:pt x="73" y="84"/>
                </a:lnTo>
                <a:lnTo>
                  <a:pt x="71" y="86"/>
                </a:lnTo>
                <a:lnTo>
                  <a:pt x="68" y="89"/>
                </a:lnTo>
                <a:lnTo>
                  <a:pt x="66" y="92"/>
                </a:lnTo>
                <a:lnTo>
                  <a:pt x="64" y="95"/>
                </a:lnTo>
                <a:lnTo>
                  <a:pt x="62" y="98"/>
                </a:lnTo>
                <a:lnTo>
                  <a:pt x="60" y="101"/>
                </a:lnTo>
                <a:lnTo>
                  <a:pt x="58" y="104"/>
                </a:lnTo>
                <a:lnTo>
                  <a:pt x="56" y="107"/>
                </a:lnTo>
                <a:lnTo>
                  <a:pt x="54" y="111"/>
                </a:lnTo>
                <a:lnTo>
                  <a:pt x="52" y="114"/>
                </a:lnTo>
                <a:lnTo>
                  <a:pt x="50" y="117"/>
                </a:lnTo>
                <a:lnTo>
                  <a:pt x="49" y="120"/>
                </a:lnTo>
                <a:lnTo>
                  <a:pt x="47" y="123"/>
                </a:lnTo>
                <a:lnTo>
                  <a:pt x="46" y="127"/>
                </a:lnTo>
                <a:lnTo>
                  <a:pt x="45" y="130"/>
                </a:lnTo>
                <a:lnTo>
                  <a:pt x="43" y="134"/>
                </a:lnTo>
                <a:lnTo>
                  <a:pt x="42" y="137"/>
                </a:lnTo>
                <a:lnTo>
                  <a:pt x="41" y="140"/>
                </a:lnTo>
                <a:lnTo>
                  <a:pt x="40" y="144"/>
                </a:lnTo>
                <a:lnTo>
                  <a:pt x="39" y="147"/>
                </a:lnTo>
                <a:lnTo>
                  <a:pt x="39" y="151"/>
                </a:lnTo>
                <a:lnTo>
                  <a:pt x="38" y="154"/>
                </a:lnTo>
                <a:lnTo>
                  <a:pt x="37" y="157"/>
                </a:lnTo>
                <a:lnTo>
                  <a:pt x="37" y="161"/>
                </a:lnTo>
                <a:lnTo>
                  <a:pt x="36" y="165"/>
                </a:lnTo>
                <a:lnTo>
                  <a:pt x="36" y="168"/>
                </a:lnTo>
                <a:lnTo>
                  <a:pt x="35" y="172"/>
                </a:lnTo>
                <a:lnTo>
                  <a:pt x="35" y="175"/>
                </a:lnTo>
                <a:lnTo>
                  <a:pt x="35" y="179"/>
                </a:lnTo>
                <a:lnTo>
                  <a:pt x="35" y="182"/>
                </a:lnTo>
                <a:lnTo>
                  <a:pt x="35" y="186"/>
                </a:lnTo>
                <a:lnTo>
                  <a:pt x="35" y="189"/>
                </a:lnTo>
                <a:lnTo>
                  <a:pt x="35" y="193"/>
                </a:lnTo>
                <a:lnTo>
                  <a:pt x="36" y="196"/>
                </a:lnTo>
                <a:lnTo>
                  <a:pt x="36" y="200"/>
                </a:lnTo>
                <a:lnTo>
                  <a:pt x="37" y="203"/>
                </a:lnTo>
                <a:lnTo>
                  <a:pt x="37" y="207"/>
                </a:lnTo>
                <a:lnTo>
                  <a:pt x="38" y="210"/>
                </a:lnTo>
                <a:lnTo>
                  <a:pt x="39" y="214"/>
                </a:lnTo>
                <a:lnTo>
                  <a:pt x="39" y="217"/>
                </a:lnTo>
                <a:lnTo>
                  <a:pt x="40" y="221"/>
                </a:lnTo>
                <a:lnTo>
                  <a:pt x="41" y="224"/>
                </a:lnTo>
                <a:lnTo>
                  <a:pt x="42" y="227"/>
                </a:lnTo>
                <a:lnTo>
                  <a:pt x="43" y="231"/>
                </a:lnTo>
                <a:lnTo>
                  <a:pt x="45" y="234"/>
                </a:lnTo>
                <a:lnTo>
                  <a:pt x="46" y="237"/>
                </a:lnTo>
                <a:lnTo>
                  <a:pt x="47" y="241"/>
                </a:lnTo>
                <a:lnTo>
                  <a:pt x="49" y="244"/>
                </a:lnTo>
                <a:lnTo>
                  <a:pt x="50" y="247"/>
                </a:lnTo>
                <a:lnTo>
                  <a:pt x="52" y="251"/>
                </a:lnTo>
                <a:lnTo>
                  <a:pt x="54" y="254"/>
                </a:lnTo>
                <a:lnTo>
                  <a:pt x="56" y="257"/>
                </a:lnTo>
                <a:lnTo>
                  <a:pt x="58" y="260"/>
                </a:lnTo>
                <a:lnTo>
                  <a:pt x="60" y="263"/>
                </a:lnTo>
                <a:lnTo>
                  <a:pt x="62" y="266"/>
                </a:lnTo>
                <a:lnTo>
                  <a:pt x="64" y="269"/>
                </a:lnTo>
                <a:lnTo>
                  <a:pt x="66" y="272"/>
                </a:lnTo>
                <a:lnTo>
                  <a:pt x="68" y="275"/>
                </a:lnTo>
                <a:lnTo>
                  <a:pt x="71" y="278"/>
                </a:lnTo>
                <a:lnTo>
                  <a:pt x="73" y="281"/>
                </a:lnTo>
                <a:lnTo>
                  <a:pt x="76" y="283"/>
                </a:lnTo>
                <a:lnTo>
                  <a:pt x="78" y="286"/>
                </a:lnTo>
                <a:lnTo>
                  <a:pt x="81" y="289"/>
                </a:lnTo>
                <a:lnTo>
                  <a:pt x="84" y="291"/>
                </a:lnTo>
                <a:lnTo>
                  <a:pt x="87" y="294"/>
                </a:lnTo>
                <a:lnTo>
                  <a:pt x="90" y="296"/>
                </a:lnTo>
                <a:lnTo>
                  <a:pt x="93" y="299"/>
                </a:lnTo>
                <a:lnTo>
                  <a:pt x="96" y="301"/>
                </a:lnTo>
                <a:lnTo>
                  <a:pt x="99" y="303"/>
                </a:lnTo>
                <a:lnTo>
                  <a:pt x="102" y="305"/>
                </a:lnTo>
                <a:lnTo>
                  <a:pt x="105" y="307"/>
                </a:lnTo>
                <a:lnTo>
                  <a:pt x="108" y="309"/>
                </a:lnTo>
                <a:lnTo>
                  <a:pt x="111" y="311"/>
                </a:lnTo>
                <a:lnTo>
                  <a:pt x="114" y="312"/>
                </a:lnTo>
                <a:lnTo>
                  <a:pt x="118" y="314"/>
                </a:lnTo>
                <a:lnTo>
                  <a:pt x="121" y="315"/>
                </a:lnTo>
                <a:lnTo>
                  <a:pt x="124" y="317"/>
                </a:lnTo>
                <a:lnTo>
                  <a:pt x="127" y="318"/>
                </a:lnTo>
                <a:lnTo>
                  <a:pt x="131" y="320"/>
                </a:lnTo>
                <a:lnTo>
                  <a:pt x="134" y="321"/>
                </a:lnTo>
                <a:lnTo>
                  <a:pt x="138" y="322"/>
                </a:lnTo>
                <a:lnTo>
                  <a:pt x="141" y="323"/>
                </a:lnTo>
                <a:lnTo>
                  <a:pt x="144" y="324"/>
                </a:lnTo>
                <a:lnTo>
                  <a:pt x="148" y="325"/>
                </a:lnTo>
                <a:lnTo>
                  <a:pt x="151" y="326"/>
                </a:lnTo>
                <a:lnTo>
                  <a:pt x="155" y="327"/>
                </a:lnTo>
                <a:lnTo>
                  <a:pt x="158" y="327"/>
                </a:lnTo>
                <a:lnTo>
                  <a:pt x="162" y="328"/>
                </a:lnTo>
                <a:lnTo>
                  <a:pt x="165" y="328"/>
                </a:lnTo>
                <a:lnTo>
                  <a:pt x="169" y="329"/>
                </a:lnTo>
                <a:lnTo>
                  <a:pt x="172" y="329"/>
                </a:lnTo>
                <a:lnTo>
                  <a:pt x="176" y="329"/>
                </a:lnTo>
                <a:lnTo>
                  <a:pt x="180" y="329"/>
                </a:lnTo>
                <a:lnTo>
                  <a:pt x="183" y="329"/>
                </a:lnTo>
                <a:lnTo>
                  <a:pt x="187" y="329"/>
                </a:lnTo>
                <a:lnTo>
                  <a:pt x="190" y="329"/>
                </a:lnTo>
                <a:lnTo>
                  <a:pt x="194" y="329"/>
                </a:lnTo>
                <a:lnTo>
                  <a:pt x="197" y="329"/>
                </a:lnTo>
                <a:lnTo>
                  <a:pt x="201" y="328"/>
                </a:lnTo>
                <a:lnTo>
                  <a:pt x="204" y="328"/>
                </a:lnTo>
                <a:lnTo>
                  <a:pt x="208" y="327"/>
                </a:lnTo>
                <a:lnTo>
                  <a:pt x="211" y="327"/>
                </a:lnTo>
                <a:lnTo>
                  <a:pt x="215" y="326"/>
                </a:lnTo>
                <a:lnTo>
                  <a:pt x="218" y="325"/>
                </a:lnTo>
                <a:lnTo>
                  <a:pt x="222" y="324"/>
                </a:lnTo>
                <a:lnTo>
                  <a:pt x="225" y="323"/>
                </a:lnTo>
                <a:lnTo>
                  <a:pt x="229" y="322"/>
                </a:lnTo>
                <a:lnTo>
                  <a:pt x="232" y="321"/>
                </a:lnTo>
                <a:lnTo>
                  <a:pt x="235" y="320"/>
                </a:lnTo>
                <a:lnTo>
                  <a:pt x="239" y="318"/>
                </a:lnTo>
                <a:lnTo>
                  <a:pt x="242" y="317"/>
                </a:lnTo>
                <a:lnTo>
                  <a:pt x="245" y="315"/>
                </a:lnTo>
                <a:lnTo>
                  <a:pt x="249" y="314"/>
                </a:lnTo>
                <a:lnTo>
                  <a:pt x="252" y="312"/>
                </a:lnTo>
                <a:lnTo>
                  <a:pt x="255" y="311"/>
                </a:lnTo>
                <a:lnTo>
                  <a:pt x="258" y="309"/>
                </a:lnTo>
                <a:lnTo>
                  <a:pt x="261" y="307"/>
                </a:lnTo>
                <a:lnTo>
                  <a:pt x="264" y="305"/>
                </a:lnTo>
                <a:lnTo>
                  <a:pt x="267" y="303"/>
                </a:lnTo>
                <a:lnTo>
                  <a:pt x="270" y="301"/>
                </a:lnTo>
                <a:lnTo>
                  <a:pt x="274" y="299"/>
                </a:lnTo>
                <a:lnTo>
                  <a:pt x="276" y="296"/>
                </a:lnTo>
                <a:lnTo>
                  <a:pt x="279" y="294"/>
                </a:lnTo>
                <a:lnTo>
                  <a:pt x="282" y="291"/>
                </a:lnTo>
                <a:lnTo>
                  <a:pt x="285" y="289"/>
                </a:lnTo>
                <a:lnTo>
                  <a:pt x="288" y="286"/>
                </a:lnTo>
                <a:lnTo>
                  <a:pt x="290" y="283"/>
                </a:lnTo>
                <a:lnTo>
                  <a:pt x="293" y="281"/>
                </a:lnTo>
                <a:lnTo>
                  <a:pt x="295" y="278"/>
                </a:lnTo>
                <a:lnTo>
                  <a:pt x="298" y="275"/>
                </a:lnTo>
                <a:lnTo>
                  <a:pt x="300" y="272"/>
                </a:lnTo>
                <a:lnTo>
                  <a:pt x="302" y="269"/>
                </a:lnTo>
                <a:lnTo>
                  <a:pt x="305" y="266"/>
                </a:lnTo>
                <a:lnTo>
                  <a:pt x="307" y="263"/>
                </a:lnTo>
                <a:lnTo>
                  <a:pt x="309" y="260"/>
                </a:lnTo>
                <a:lnTo>
                  <a:pt x="310" y="257"/>
                </a:lnTo>
                <a:lnTo>
                  <a:pt x="312" y="254"/>
                </a:lnTo>
                <a:lnTo>
                  <a:pt x="314" y="251"/>
                </a:lnTo>
                <a:lnTo>
                  <a:pt x="316" y="247"/>
                </a:lnTo>
                <a:lnTo>
                  <a:pt x="317" y="244"/>
                </a:lnTo>
                <a:lnTo>
                  <a:pt x="319" y="241"/>
                </a:lnTo>
                <a:lnTo>
                  <a:pt x="320" y="237"/>
                </a:lnTo>
                <a:lnTo>
                  <a:pt x="321" y="234"/>
                </a:lnTo>
                <a:lnTo>
                  <a:pt x="323" y="231"/>
                </a:lnTo>
                <a:lnTo>
                  <a:pt x="324" y="227"/>
                </a:lnTo>
                <a:lnTo>
                  <a:pt x="325" y="224"/>
                </a:lnTo>
                <a:lnTo>
                  <a:pt x="326" y="221"/>
                </a:lnTo>
                <a:lnTo>
                  <a:pt x="327" y="217"/>
                </a:lnTo>
                <a:lnTo>
                  <a:pt x="328" y="214"/>
                </a:lnTo>
                <a:lnTo>
                  <a:pt x="328" y="210"/>
                </a:lnTo>
                <a:lnTo>
                  <a:pt x="329" y="207"/>
                </a:lnTo>
                <a:lnTo>
                  <a:pt x="329" y="203"/>
                </a:lnTo>
                <a:lnTo>
                  <a:pt x="330" y="200"/>
                </a:lnTo>
                <a:lnTo>
                  <a:pt x="330" y="196"/>
                </a:lnTo>
                <a:lnTo>
                  <a:pt x="331" y="193"/>
                </a:lnTo>
                <a:lnTo>
                  <a:pt x="331" y="189"/>
                </a:lnTo>
                <a:lnTo>
                  <a:pt x="331" y="186"/>
                </a:lnTo>
                <a:lnTo>
                  <a:pt x="331" y="182"/>
                </a:lnTo>
                <a:lnTo>
                  <a:pt x="331" y="179"/>
                </a:lnTo>
                <a:lnTo>
                  <a:pt x="331" y="175"/>
                </a:lnTo>
                <a:lnTo>
                  <a:pt x="331" y="172"/>
                </a:lnTo>
                <a:lnTo>
                  <a:pt x="330" y="168"/>
                </a:lnTo>
                <a:lnTo>
                  <a:pt x="330" y="165"/>
                </a:lnTo>
                <a:lnTo>
                  <a:pt x="329" y="161"/>
                </a:lnTo>
                <a:lnTo>
                  <a:pt x="329" y="157"/>
                </a:lnTo>
                <a:lnTo>
                  <a:pt x="328" y="154"/>
                </a:lnTo>
                <a:lnTo>
                  <a:pt x="328" y="151"/>
                </a:lnTo>
                <a:lnTo>
                  <a:pt x="327" y="147"/>
                </a:lnTo>
                <a:lnTo>
                  <a:pt x="326" y="144"/>
                </a:lnTo>
                <a:lnTo>
                  <a:pt x="325" y="140"/>
                </a:lnTo>
                <a:lnTo>
                  <a:pt x="324" y="137"/>
                </a:lnTo>
                <a:lnTo>
                  <a:pt x="323" y="134"/>
                </a:lnTo>
                <a:lnTo>
                  <a:pt x="321" y="130"/>
                </a:lnTo>
                <a:lnTo>
                  <a:pt x="320" y="127"/>
                </a:lnTo>
                <a:lnTo>
                  <a:pt x="319" y="123"/>
                </a:lnTo>
                <a:lnTo>
                  <a:pt x="317" y="120"/>
                </a:lnTo>
                <a:lnTo>
                  <a:pt x="316" y="117"/>
                </a:lnTo>
                <a:lnTo>
                  <a:pt x="314" y="114"/>
                </a:lnTo>
                <a:lnTo>
                  <a:pt x="312" y="111"/>
                </a:lnTo>
                <a:lnTo>
                  <a:pt x="310" y="107"/>
                </a:lnTo>
                <a:lnTo>
                  <a:pt x="309" y="104"/>
                </a:lnTo>
                <a:lnTo>
                  <a:pt x="307" y="101"/>
                </a:lnTo>
                <a:lnTo>
                  <a:pt x="305" y="98"/>
                </a:lnTo>
                <a:lnTo>
                  <a:pt x="302" y="95"/>
                </a:lnTo>
                <a:lnTo>
                  <a:pt x="300" y="92"/>
                </a:lnTo>
                <a:lnTo>
                  <a:pt x="298" y="89"/>
                </a:lnTo>
                <a:lnTo>
                  <a:pt x="295" y="86"/>
                </a:lnTo>
                <a:lnTo>
                  <a:pt x="293" y="84"/>
                </a:lnTo>
                <a:lnTo>
                  <a:pt x="290" y="81"/>
                </a:lnTo>
                <a:lnTo>
                  <a:pt x="288" y="78"/>
                </a:lnTo>
                <a:lnTo>
                  <a:pt x="285" y="75"/>
                </a:lnTo>
                <a:lnTo>
                  <a:pt x="282" y="73"/>
                </a:lnTo>
                <a:lnTo>
                  <a:pt x="279" y="70"/>
                </a:lnTo>
                <a:lnTo>
                  <a:pt x="276" y="68"/>
                </a:lnTo>
                <a:lnTo>
                  <a:pt x="274" y="65"/>
                </a:lnTo>
                <a:lnTo>
                  <a:pt x="270" y="63"/>
                </a:lnTo>
                <a:lnTo>
                  <a:pt x="267" y="61"/>
                </a:lnTo>
                <a:lnTo>
                  <a:pt x="264" y="59"/>
                </a:lnTo>
                <a:lnTo>
                  <a:pt x="261" y="57"/>
                </a:lnTo>
                <a:lnTo>
                  <a:pt x="258" y="55"/>
                </a:lnTo>
                <a:lnTo>
                  <a:pt x="255" y="54"/>
                </a:lnTo>
                <a:lnTo>
                  <a:pt x="252" y="52"/>
                </a:lnTo>
                <a:lnTo>
                  <a:pt x="249" y="50"/>
                </a:lnTo>
                <a:lnTo>
                  <a:pt x="245" y="49"/>
                </a:lnTo>
                <a:lnTo>
                  <a:pt x="242" y="47"/>
                </a:lnTo>
                <a:lnTo>
                  <a:pt x="239" y="46"/>
                </a:lnTo>
                <a:lnTo>
                  <a:pt x="235" y="44"/>
                </a:lnTo>
                <a:lnTo>
                  <a:pt x="232" y="43"/>
                </a:lnTo>
                <a:lnTo>
                  <a:pt x="229" y="42"/>
                </a:lnTo>
                <a:lnTo>
                  <a:pt x="225" y="41"/>
                </a:lnTo>
                <a:lnTo>
                  <a:pt x="222" y="40"/>
                </a:lnTo>
                <a:lnTo>
                  <a:pt x="218" y="39"/>
                </a:lnTo>
                <a:lnTo>
                  <a:pt x="215" y="38"/>
                </a:lnTo>
                <a:lnTo>
                  <a:pt x="211" y="38"/>
                </a:lnTo>
                <a:lnTo>
                  <a:pt x="208" y="37"/>
                </a:lnTo>
                <a:lnTo>
                  <a:pt x="204" y="37"/>
                </a:lnTo>
                <a:lnTo>
                  <a:pt x="201" y="36"/>
                </a:lnTo>
                <a:lnTo>
                  <a:pt x="197" y="36"/>
                </a:lnTo>
                <a:lnTo>
                  <a:pt x="194" y="35"/>
                </a:lnTo>
                <a:lnTo>
                  <a:pt x="190" y="35"/>
                </a:lnTo>
                <a:lnTo>
                  <a:pt x="187" y="35"/>
                </a:lnTo>
                <a:lnTo>
                  <a:pt x="183" y="35"/>
                </a:lnTo>
                <a:lnTo>
                  <a:pt x="180" y="35"/>
                </a:lnTo>
                <a:close/>
                <a:moveTo>
                  <a:pt x="183" y="0"/>
                </a:moveTo>
                <a:lnTo>
                  <a:pt x="187" y="0"/>
                </a:lnTo>
                <a:lnTo>
                  <a:pt x="192" y="0"/>
                </a:lnTo>
                <a:lnTo>
                  <a:pt x="196" y="0"/>
                </a:lnTo>
                <a:lnTo>
                  <a:pt x="201" y="1"/>
                </a:lnTo>
                <a:lnTo>
                  <a:pt x="205" y="1"/>
                </a:lnTo>
                <a:lnTo>
                  <a:pt x="209" y="2"/>
                </a:lnTo>
                <a:lnTo>
                  <a:pt x="214" y="2"/>
                </a:lnTo>
                <a:lnTo>
                  <a:pt x="218" y="3"/>
                </a:lnTo>
                <a:lnTo>
                  <a:pt x="222" y="4"/>
                </a:lnTo>
                <a:lnTo>
                  <a:pt x="227" y="5"/>
                </a:lnTo>
                <a:lnTo>
                  <a:pt x="231" y="6"/>
                </a:lnTo>
                <a:lnTo>
                  <a:pt x="235" y="7"/>
                </a:lnTo>
                <a:lnTo>
                  <a:pt x="239" y="8"/>
                </a:lnTo>
                <a:lnTo>
                  <a:pt x="244" y="10"/>
                </a:lnTo>
                <a:lnTo>
                  <a:pt x="248" y="11"/>
                </a:lnTo>
                <a:lnTo>
                  <a:pt x="252" y="13"/>
                </a:lnTo>
                <a:lnTo>
                  <a:pt x="256" y="15"/>
                </a:lnTo>
                <a:lnTo>
                  <a:pt x="260" y="17"/>
                </a:lnTo>
                <a:lnTo>
                  <a:pt x="264" y="18"/>
                </a:lnTo>
                <a:lnTo>
                  <a:pt x="268" y="21"/>
                </a:lnTo>
                <a:lnTo>
                  <a:pt x="272" y="23"/>
                </a:lnTo>
                <a:lnTo>
                  <a:pt x="276" y="25"/>
                </a:lnTo>
                <a:lnTo>
                  <a:pt x="280" y="27"/>
                </a:lnTo>
                <a:lnTo>
                  <a:pt x="284" y="30"/>
                </a:lnTo>
                <a:lnTo>
                  <a:pt x="288" y="32"/>
                </a:lnTo>
                <a:lnTo>
                  <a:pt x="292" y="35"/>
                </a:lnTo>
                <a:lnTo>
                  <a:pt x="295" y="38"/>
                </a:lnTo>
                <a:lnTo>
                  <a:pt x="299" y="41"/>
                </a:lnTo>
                <a:lnTo>
                  <a:pt x="302" y="44"/>
                </a:lnTo>
                <a:lnTo>
                  <a:pt x="306" y="47"/>
                </a:lnTo>
                <a:lnTo>
                  <a:pt x="309" y="50"/>
                </a:lnTo>
                <a:lnTo>
                  <a:pt x="313" y="53"/>
                </a:lnTo>
                <a:lnTo>
                  <a:pt x="316" y="56"/>
                </a:lnTo>
                <a:lnTo>
                  <a:pt x="318" y="59"/>
                </a:lnTo>
                <a:lnTo>
                  <a:pt x="321" y="62"/>
                </a:lnTo>
                <a:lnTo>
                  <a:pt x="323" y="64"/>
                </a:lnTo>
                <a:lnTo>
                  <a:pt x="326" y="67"/>
                </a:lnTo>
                <a:lnTo>
                  <a:pt x="328" y="70"/>
                </a:lnTo>
                <a:lnTo>
                  <a:pt x="330" y="73"/>
                </a:lnTo>
                <a:lnTo>
                  <a:pt x="333" y="76"/>
                </a:lnTo>
                <a:lnTo>
                  <a:pt x="335" y="80"/>
                </a:lnTo>
                <a:lnTo>
                  <a:pt x="337" y="83"/>
                </a:lnTo>
                <a:lnTo>
                  <a:pt x="339" y="86"/>
                </a:lnTo>
                <a:lnTo>
                  <a:pt x="341" y="89"/>
                </a:lnTo>
                <a:lnTo>
                  <a:pt x="343" y="92"/>
                </a:lnTo>
                <a:lnTo>
                  <a:pt x="345" y="95"/>
                </a:lnTo>
                <a:lnTo>
                  <a:pt x="346" y="99"/>
                </a:lnTo>
                <a:lnTo>
                  <a:pt x="348" y="102"/>
                </a:lnTo>
                <a:lnTo>
                  <a:pt x="350" y="105"/>
                </a:lnTo>
                <a:lnTo>
                  <a:pt x="351" y="109"/>
                </a:lnTo>
                <a:lnTo>
                  <a:pt x="353" y="112"/>
                </a:lnTo>
                <a:lnTo>
                  <a:pt x="354" y="116"/>
                </a:lnTo>
                <a:lnTo>
                  <a:pt x="355" y="119"/>
                </a:lnTo>
                <a:lnTo>
                  <a:pt x="357" y="123"/>
                </a:lnTo>
                <a:lnTo>
                  <a:pt x="358" y="126"/>
                </a:lnTo>
                <a:lnTo>
                  <a:pt x="359" y="130"/>
                </a:lnTo>
                <a:lnTo>
                  <a:pt x="360" y="133"/>
                </a:lnTo>
                <a:lnTo>
                  <a:pt x="361" y="137"/>
                </a:lnTo>
                <a:lnTo>
                  <a:pt x="362" y="140"/>
                </a:lnTo>
                <a:lnTo>
                  <a:pt x="362" y="144"/>
                </a:lnTo>
                <a:lnTo>
                  <a:pt x="363" y="147"/>
                </a:lnTo>
                <a:lnTo>
                  <a:pt x="364" y="151"/>
                </a:lnTo>
                <a:lnTo>
                  <a:pt x="364" y="155"/>
                </a:lnTo>
                <a:lnTo>
                  <a:pt x="365" y="158"/>
                </a:lnTo>
                <a:lnTo>
                  <a:pt x="365" y="162"/>
                </a:lnTo>
                <a:lnTo>
                  <a:pt x="366" y="165"/>
                </a:lnTo>
                <a:lnTo>
                  <a:pt x="366" y="169"/>
                </a:lnTo>
                <a:lnTo>
                  <a:pt x="366" y="173"/>
                </a:lnTo>
                <a:lnTo>
                  <a:pt x="366" y="176"/>
                </a:lnTo>
                <a:lnTo>
                  <a:pt x="366" y="180"/>
                </a:lnTo>
                <a:lnTo>
                  <a:pt x="366" y="184"/>
                </a:lnTo>
                <a:lnTo>
                  <a:pt x="366" y="187"/>
                </a:lnTo>
                <a:lnTo>
                  <a:pt x="366" y="191"/>
                </a:lnTo>
                <a:lnTo>
                  <a:pt x="366" y="194"/>
                </a:lnTo>
                <a:lnTo>
                  <a:pt x="366" y="198"/>
                </a:lnTo>
                <a:lnTo>
                  <a:pt x="365" y="202"/>
                </a:lnTo>
                <a:lnTo>
                  <a:pt x="365" y="205"/>
                </a:lnTo>
                <a:lnTo>
                  <a:pt x="364" y="209"/>
                </a:lnTo>
                <a:lnTo>
                  <a:pt x="364" y="212"/>
                </a:lnTo>
                <a:lnTo>
                  <a:pt x="363" y="216"/>
                </a:lnTo>
                <a:lnTo>
                  <a:pt x="363" y="220"/>
                </a:lnTo>
                <a:lnTo>
                  <a:pt x="362" y="223"/>
                </a:lnTo>
                <a:lnTo>
                  <a:pt x="361" y="227"/>
                </a:lnTo>
                <a:lnTo>
                  <a:pt x="360" y="230"/>
                </a:lnTo>
                <a:lnTo>
                  <a:pt x="359" y="234"/>
                </a:lnTo>
                <a:lnTo>
                  <a:pt x="358" y="237"/>
                </a:lnTo>
                <a:lnTo>
                  <a:pt x="357" y="241"/>
                </a:lnTo>
                <a:lnTo>
                  <a:pt x="356" y="244"/>
                </a:lnTo>
                <a:lnTo>
                  <a:pt x="354" y="247"/>
                </a:lnTo>
                <a:lnTo>
                  <a:pt x="353" y="251"/>
                </a:lnTo>
                <a:lnTo>
                  <a:pt x="351" y="254"/>
                </a:lnTo>
                <a:lnTo>
                  <a:pt x="350" y="258"/>
                </a:lnTo>
                <a:lnTo>
                  <a:pt x="348" y="261"/>
                </a:lnTo>
                <a:lnTo>
                  <a:pt x="347" y="265"/>
                </a:lnTo>
                <a:lnTo>
                  <a:pt x="345" y="268"/>
                </a:lnTo>
                <a:lnTo>
                  <a:pt x="343" y="271"/>
                </a:lnTo>
                <a:lnTo>
                  <a:pt x="454" y="381"/>
                </a:lnTo>
                <a:lnTo>
                  <a:pt x="456" y="383"/>
                </a:lnTo>
                <a:lnTo>
                  <a:pt x="457" y="385"/>
                </a:lnTo>
                <a:lnTo>
                  <a:pt x="459" y="387"/>
                </a:lnTo>
                <a:lnTo>
                  <a:pt x="460" y="389"/>
                </a:lnTo>
                <a:lnTo>
                  <a:pt x="462" y="391"/>
                </a:lnTo>
                <a:lnTo>
                  <a:pt x="463" y="393"/>
                </a:lnTo>
                <a:lnTo>
                  <a:pt x="464" y="395"/>
                </a:lnTo>
                <a:lnTo>
                  <a:pt x="465" y="397"/>
                </a:lnTo>
                <a:lnTo>
                  <a:pt x="466" y="399"/>
                </a:lnTo>
                <a:lnTo>
                  <a:pt x="467" y="402"/>
                </a:lnTo>
                <a:lnTo>
                  <a:pt x="468" y="404"/>
                </a:lnTo>
                <a:lnTo>
                  <a:pt x="468" y="406"/>
                </a:lnTo>
                <a:lnTo>
                  <a:pt x="469" y="408"/>
                </a:lnTo>
                <a:lnTo>
                  <a:pt x="469" y="410"/>
                </a:lnTo>
                <a:lnTo>
                  <a:pt x="470" y="413"/>
                </a:lnTo>
                <a:lnTo>
                  <a:pt x="470" y="415"/>
                </a:lnTo>
                <a:lnTo>
                  <a:pt x="470" y="417"/>
                </a:lnTo>
                <a:lnTo>
                  <a:pt x="470" y="419"/>
                </a:lnTo>
                <a:lnTo>
                  <a:pt x="470" y="421"/>
                </a:lnTo>
                <a:lnTo>
                  <a:pt x="470" y="424"/>
                </a:lnTo>
                <a:lnTo>
                  <a:pt x="469" y="425"/>
                </a:lnTo>
                <a:lnTo>
                  <a:pt x="469" y="428"/>
                </a:lnTo>
                <a:lnTo>
                  <a:pt x="469" y="430"/>
                </a:lnTo>
                <a:lnTo>
                  <a:pt x="468" y="432"/>
                </a:lnTo>
                <a:lnTo>
                  <a:pt x="467" y="434"/>
                </a:lnTo>
                <a:lnTo>
                  <a:pt x="466" y="436"/>
                </a:lnTo>
                <a:lnTo>
                  <a:pt x="465" y="438"/>
                </a:lnTo>
                <a:lnTo>
                  <a:pt x="464" y="440"/>
                </a:lnTo>
                <a:lnTo>
                  <a:pt x="463" y="441"/>
                </a:lnTo>
                <a:lnTo>
                  <a:pt x="462" y="443"/>
                </a:lnTo>
                <a:lnTo>
                  <a:pt x="460" y="445"/>
                </a:lnTo>
                <a:lnTo>
                  <a:pt x="459" y="446"/>
                </a:lnTo>
                <a:lnTo>
                  <a:pt x="449" y="456"/>
                </a:lnTo>
                <a:lnTo>
                  <a:pt x="447" y="458"/>
                </a:lnTo>
                <a:lnTo>
                  <a:pt x="445" y="459"/>
                </a:lnTo>
                <a:lnTo>
                  <a:pt x="444" y="461"/>
                </a:lnTo>
                <a:lnTo>
                  <a:pt x="442" y="462"/>
                </a:lnTo>
                <a:lnTo>
                  <a:pt x="440" y="463"/>
                </a:lnTo>
                <a:lnTo>
                  <a:pt x="438" y="464"/>
                </a:lnTo>
                <a:lnTo>
                  <a:pt x="436" y="465"/>
                </a:lnTo>
                <a:lnTo>
                  <a:pt x="434" y="465"/>
                </a:lnTo>
                <a:lnTo>
                  <a:pt x="432" y="466"/>
                </a:lnTo>
                <a:lnTo>
                  <a:pt x="430" y="467"/>
                </a:lnTo>
                <a:lnTo>
                  <a:pt x="428" y="467"/>
                </a:lnTo>
                <a:lnTo>
                  <a:pt x="426" y="467"/>
                </a:lnTo>
                <a:lnTo>
                  <a:pt x="424" y="467"/>
                </a:lnTo>
                <a:lnTo>
                  <a:pt x="421" y="467"/>
                </a:lnTo>
                <a:lnTo>
                  <a:pt x="419" y="467"/>
                </a:lnTo>
                <a:lnTo>
                  <a:pt x="417" y="467"/>
                </a:lnTo>
                <a:lnTo>
                  <a:pt x="415" y="467"/>
                </a:lnTo>
                <a:lnTo>
                  <a:pt x="412" y="467"/>
                </a:lnTo>
                <a:lnTo>
                  <a:pt x="410" y="466"/>
                </a:lnTo>
                <a:lnTo>
                  <a:pt x="408" y="466"/>
                </a:lnTo>
                <a:lnTo>
                  <a:pt x="406" y="465"/>
                </a:lnTo>
                <a:lnTo>
                  <a:pt x="404" y="465"/>
                </a:lnTo>
                <a:lnTo>
                  <a:pt x="401" y="464"/>
                </a:lnTo>
                <a:lnTo>
                  <a:pt x="399" y="463"/>
                </a:lnTo>
                <a:lnTo>
                  <a:pt x="397" y="462"/>
                </a:lnTo>
                <a:lnTo>
                  <a:pt x="395" y="461"/>
                </a:lnTo>
                <a:lnTo>
                  <a:pt x="393" y="459"/>
                </a:lnTo>
                <a:lnTo>
                  <a:pt x="391" y="458"/>
                </a:lnTo>
                <a:lnTo>
                  <a:pt x="389" y="456"/>
                </a:lnTo>
                <a:lnTo>
                  <a:pt x="387" y="455"/>
                </a:lnTo>
                <a:lnTo>
                  <a:pt x="385" y="453"/>
                </a:lnTo>
                <a:lnTo>
                  <a:pt x="383" y="451"/>
                </a:lnTo>
                <a:lnTo>
                  <a:pt x="272" y="341"/>
                </a:lnTo>
                <a:lnTo>
                  <a:pt x="269" y="343"/>
                </a:lnTo>
                <a:lnTo>
                  <a:pt x="266" y="345"/>
                </a:lnTo>
                <a:lnTo>
                  <a:pt x="263" y="347"/>
                </a:lnTo>
                <a:lnTo>
                  <a:pt x="259" y="348"/>
                </a:lnTo>
                <a:lnTo>
                  <a:pt x="256" y="350"/>
                </a:lnTo>
                <a:lnTo>
                  <a:pt x="252" y="351"/>
                </a:lnTo>
                <a:lnTo>
                  <a:pt x="249" y="352"/>
                </a:lnTo>
                <a:lnTo>
                  <a:pt x="245" y="354"/>
                </a:lnTo>
                <a:lnTo>
                  <a:pt x="242" y="355"/>
                </a:lnTo>
                <a:lnTo>
                  <a:pt x="238" y="356"/>
                </a:lnTo>
                <a:lnTo>
                  <a:pt x="235" y="357"/>
                </a:lnTo>
                <a:lnTo>
                  <a:pt x="231" y="358"/>
                </a:lnTo>
                <a:lnTo>
                  <a:pt x="228" y="359"/>
                </a:lnTo>
                <a:lnTo>
                  <a:pt x="224" y="360"/>
                </a:lnTo>
                <a:lnTo>
                  <a:pt x="221" y="361"/>
                </a:lnTo>
                <a:lnTo>
                  <a:pt x="217" y="361"/>
                </a:lnTo>
                <a:lnTo>
                  <a:pt x="213" y="362"/>
                </a:lnTo>
                <a:lnTo>
                  <a:pt x="210" y="363"/>
                </a:lnTo>
                <a:lnTo>
                  <a:pt x="206" y="363"/>
                </a:lnTo>
                <a:lnTo>
                  <a:pt x="203" y="364"/>
                </a:lnTo>
                <a:lnTo>
                  <a:pt x="199" y="364"/>
                </a:lnTo>
                <a:lnTo>
                  <a:pt x="195" y="364"/>
                </a:lnTo>
                <a:lnTo>
                  <a:pt x="192" y="364"/>
                </a:lnTo>
                <a:lnTo>
                  <a:pt x="188" y="365"/>
                </a:lnTo>
                <a:lnTo>
                  <a:pt x="184" y="365"/>
                </a:lnTo>
                <a:lnTo>
                  <a:pt x="181" y="365"/>
                </a:lnTo>
                <a:lnTo>
                  <a:pt x="177" y="365"/>
                </a:lnTo>
                <a:lnTo>
                  <a:pt x="174" y="364"/>
                </a:lnTo>
                <a:lnTo>
                  <a:pt x="170" y="364"/>
                </a:lnTo>
                <a:lnTo>
                  <a:pt x="166" y="364"/>
                </a:lnTo>
                <a:lnTo>
                  <a:pt x="163" y="363"/>
                </a:lnTo>
                <a:lnTo>
                  <a:pt x="159" y="363"/>
                </a:lnTo>
                <a:lnTo>
                  <a:pt x="155" y="363"/>
                </a:lnTo>
                <a:lnTo>
                  <a:pt x="152" y="362"/>
                </a:lnTo>
                <a:lnTo>
                  <a:pt x="148" y="361"/>
                </a:lnTo>
                <a:lnTo>
                  <a:pt x="145" y="361"/>
                </a:lnTo>
                <a:lnTo>
                  <a:pt x="141" y="360"/>
                </a:lnTo>
                <a:lnTo>
                  <a:pt x="137" y="359"/>
                </a:lnTo>
                <a:lnTo>
                  <a:pt x="134" y="358"/>
                </a:lnTo>
                <a:lnTo>
                  <a:pt x="130" y="357"/>
                </a:lnTo>
                <a:lnTo>
                  <a:pt x="127" y="356"/>
                </a:lnTo>
                <a:lnTo>
                  <a:pt x="123" y="355"/>
                </a:lnTo>
                <a:lnTo>
                  <a:pt x="120" y="353"/>
                </a:lnTo>
                <a:lnTo>
                  <a:pt x="116" y="352"/>
                </a:lnTo>
                <a:lnTo>
                  <a:pt x="113" y="351"/>
                </a:lnTo>
                <a:lnTo>
                  <a:pt x="110" y="349"/>
                </a:lnTo>
                <a:lnTo>
                  <a:pt x="106" y="348"/>
                </a:lnTo>
                <a:lnTo>
                  <a:pt x="103" y="346"/>
                </a:lnTo>
                <a:lnTo>
                  <a:pt x="99" y="345"/>
                </a:lnTo>
                <a:lnTo>
                  <a:pt x="96" y="343"/>
                </a:lnTo>
                <a:lnTo>
                  <a:pt x="93" y="341"/>
                </a:lnTo>
                <a:lnTo>
                  <a:pt x="90" y="339"/>
                </a:lnTo>
                <a:lnTo>
                  <a:pt x="86" y="337"/>
                </a:lnTo>
                <a:lnTo>
                  <a:pt x="83" y="335"/>
                </a:lnTo>
                <a:lnTo>
                  <a:pt x="80" y="333"/>
                </a:lnTo>
                <a:lnTo>
                  <a:pt x="77" y="331"/>
                </a:lnTo>
                <a:lnTo>
                  <a:pt x="74" y="329"/>
                </a:lnTo>
                <a:lnTo>
                  <a:pt x="71" y="326"/>
                </a:lnTo>
                <a:lnTo>
                  <a:pt x="68" y="324"/>
                </a:lnTo>
                <a:lnTo>
                  <a:pt x="65" y="322"/>
                </a:lnTo>
                <a:lnTo>
                  <a:pt x="62" y="319"/>
                </a:lnTo>
                <a:lnTo>
                  <a:pt x="59" y="317"/>
                </a:lnTo>
                <a:lnTo>
                  <a:pt x="56" y="314"/>
                </a:lnTo>
                <a:lnTo>
                  <a:pt x="53" y="311"/>
                </a:lnTo>
                <a:lnTo>
                  <a:pt x="50" y="308"/>
                </a:lnTo>
                <a:lnTo>
                  <a:pt x="47" y="304"/>
                </a:lnTo>
                <a:lnTo>
                  <a:pt x="44" y="301"/>
                </a:lnTo>
                <a:lnTo>
                  <a:pt x="41" y="297"/>
                </a:lnTo>
                <a:lnTo>
                  <a:pt x="38" y="294"/>
                </a:lnTo>
                <a:lnTo>
                  <a:pt x="35" y="290"/>
                </a:lnTo>
                <a:lnTo>
                  <a:pt x="32" y="286"/>
                </a:lnTo>
                <a:lnTo>
                  <a:pt x="30" y="283"/>
                </a:lnTo>
                <a:lnTo>
                  <a:pt x="27" y="279"/>
                </a:lnTo>
                <a:lnTo>
                  <a:pt x="25" y="275"/>
                </a:lnTo>
                <a:lnTo>
                  <a:pt x="23" y="271"/>
                </a:lnTo>
                <a:lnTo>
                  <a:pt x="21" y="267"/>
                </a:lnTo>
                <a:lnTo>
                  <a:pt x="19" y="263"/>
                </a:lnTo>
                <a:lnTo>
                  <a:pt x="17" y="259"/>
                </a:lnTo>
                <a:lnTo>
                  <a:pt x="15" y="255"/>
                </a:lnTo>
                <a:lnTo>
                  <a:pt x="13" y="251"/>
                </a:lnTo>
                <a:lnTo>
                  <a:pt x="11" y="247"/>
                </a:lnTo>
                <a:lnTo>
                  <a:pt x="10" y="243"/>
                </a:lnTo>
                <a:lnTo>
                  <a:pt x="9" y="238"/>
                </a:lnTo>
                <a:lnTo>
                  <a:pt x="7" y="234"/>
                </a:lnTo>
                <a:lnTo>
                  <a:pt x="6" y="230"/>
                </a:lnTo>
                <a:lnTo>
                  <a:pt x="5" y="225"/>
                </a:lnTo>
                <a:lnTo>
                  <a:pt x="4" y="221"/>
                </a:lnTo>
                <a:lnTo>
                  <a:pt x="3" y="217"/>
                </a:lnTo>
                <a:lnTo>
                  <a:pt x="2" y="213"/>
                </a:lnTo>
                <a:lnTo>
                  <a:pt x="2" y="208"/>
                </a:lnTo>
                <a:lnTo>
                  <a:pt x="1" y="204"/>
                </a:lnTo>
                <a:lnTo>
                  <a:pt x="0" y="200"/>
                </a:lnTo>
                <a:lnTo>
                  <a:pt x="0" y="195"/>
                </a:lnTo>
                <a:lnTo>
                  <a:pt x="0" y="191"/>
                </a:lnTo>
                <a:lnTo>
                  <a:pt x="0" y="187"/>
                </a:lnTo>
                <a:lnTo>
                  <a:pt x="0" y="182"/>
                </a:lnTo>
                <a:lnTo>
                  <a:pt x="0" y="178"/>
                </a:lnTo>
                <a:lnTo>
                  <a:pt x="0" y="173"/>
                </a:lnTo>
                <a:lnTo>
                  <a:pt x="0" y="169"/>
                </a:lnTo>
                <a:lnTo>
                  <a:pt x="0" y="165"/>
                </a:lnTo>
                <a:lnTo>
                  <a:pt x="1" y="160"/>
                </a:lnTo>
                <a:lnTo>
                  <a:pt x="2" y="156"/>
                </a:lnTo>
                <a:lnTo>
                  <a:pt x="2" y="152"/>
                </a:lnTo>
                <a:lnTo>
                  <a:pt x="3" y="147"/>
                </a:lnTo>
                <a:lnTo>
                  <a:pt x="4" y="143"/>
                </a:lnTo>
                <a:lnTo>
                  <a:pt x="5" y="139"/>
                </a:lnTo>
                <a:lnTo>
                  <a:pt x="6" y="134"/>
                </a:lnTo>
                <a:lnTo>
                  <a:pt x="7" y="130"/>
                </a:lnTo>
                <a:lnTo>
                  <a:pt x="9" y="126"/>
                </a:lnTo>
                <a:lnTo>
                  <a:pt x="10" y="122"/>
                </a:lnTo>
                <a:lnTo>
                  <a:pt x="11" y="117"/>
                </a:lnTo>
                <a:lnTo>
                  <a:pt x="13" y="113"/>
                </a:lnTo>
                <a:lnTo>
                  <a:pt x="15" y="109"/>
                </a:lnTo>
                <a:lnTo>
                  <a:pt x="17" y="105"/>
                </a:lnTo>
                <a:lnTo>
                  <a:pt x="19" y="101"/>
                </a:lnTo>
                <a:lnTo>
                  <a:pt x="21" y="97"/>
                </a:lnTo>
                <a:lnTo>
                  <a:pt x="23" y="93"/>
                </a:lnTo>
                <a:lnTo>
                  <a:pt x="25" y="89"/>
                </a:lnTo>
                <a:lnTo>
                  <a:pt x="27" y="85"/>
                </a:lnTo>
                <a:lnTo>
                  <a:pt x="30" y="82"/>
                </a:lnTo>
                <a:lnTo>
                  <a:pt x="32" y="78"/>
                </a:lnTo>
                <a:lnTo>
                  <a:pt x="35" y="74"/>
                </a:lnTo>
                <a:lnTo>
                  <a:pt x="38" y="71"/>
                </a:lnTo>
                <a:lnTo>
                  <a:pt x="41" y="67"/>
                </a:lnTo>
                <a:lnTo>
                  <a:pt x="44" y="63"/>
                </a:lnTo>
                <a:lnTo>
                  <a:pt x="47" y="60"/>
                </a:lnTo>
                <a:lnTo>
                  <a:pt x="50" y="56"/>
                </a:lnTo>
                <a:lnTo>
                  <a:pt x="53" y="53"/>
                </a:lnTo>
                <a:lnTo>
                  <a:pt x="57" y="50"/>
                </a:lnTo>
                <a:lnTo>
                  <a:pt x="60" y="47"/>
                </a:lnTo>
                <a:lnTo>
                  <a:pt x="64" y="44"/>
                </a:lnTo>
                <a:lnTo>
                  <a:pt x="67" y="41"/>
                </a:lnTo>
                <a:lnTo>
                  <a:pt x="71" y="38"/>
                </a:lnTo>
                <a:lnTo>
                  <a:pt x="75" y="35"/>
                </a:lnTo>
                <a:lnTo>
                  <a:pt x="78" y="32"/>
                </a:lnTo>
                <a:lnTo>
                  <a:pt x="82" y="30"/>
                </a:lnTo>
                <a:lnTo>
                  <a:pt x="86" y="27"/>
                </a:lnTo>
                <a:lnTo>
                  <a:pt x="90" y="25"/>
                </a:lnTo>
                <a:lnTo>
                  <a:pt x="94" y="23"/>
                </a:lnTo>
                <a:lnTo>
                  <a:pt x="98" y="21"/>
                </a:lnTo>
                <a:lnTo>
                  <a:pt x="102" y="18"/>
                </a:lnTo>
                <a:lnTo>
                  <a:pt x="106" y="17"/>
                </a:lnTo>
                <a:lnTo>
                  <a:pt x="110" y="15"/>
                </a:lnTo>
                <a:lnTo>
                  <a:pt x="114" y="13"/>
                </a:lnTo>
                <a:lnTo>
                  <a:pt x="118" y="11"/>
                </a:lnTo>
                <a:lnTo>
                  <a:pt x="122" y="10"/>
                </a:lnTo>
                <a:lnTo>
                  <a:pt x="127" y="8"/>
                </a:lnTo>
                <a:lnTo>
                  <a:pt x="131" y="7"/>
                </a:lnTo>
                <a:lnTo>
                  <a:pt x="135" y="6"/>
                </a:lnTo>
                <a:lnTo>
                  <a:pt x="139" y="5"/>
                </a:lnTo>
                <a:lnTo>
                  <a:pt x="144" y="4"/>
                </a:lnTo>
                <a:lnTo>
                  <a:pt x="148" y="3"/>
                </a:lnTo>
                <a:lnTo>
                  <a:pt x="152" y="2"/>
                </a:lnTo>
                <a:lnTo>
                  <a:pt x="157" y="2"/>
                </a:lnTo>
                <a:lnTo>
                  <a:pt x="161" y="1"/>
                </a:lnTo>
                <a:lnTo>
                  <a:pt x="165" y="1"/>
                </a:lnTo>
                <a:lnTo>
                  <a:pt x="170" y="0"/>
                </a:lnTo>
                <a:lnTo>
                  <a:pt x="174" y="0"/>
                </a:lnTo>
                <a:lnTo>
                  <a:pt x="179" y="0"/>
                </a:lnTo>
                <a:lnTo>
                  <a:pt x="183" y="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4" name="path"/>
          <p:cNvSpPr/>
          <p:nvPr/>
        </p:nvSpPr>
        <p:spPr>
          <a:xfrm>
            <a:off x="4855210" y="2703830"/>
            <a:ext cx="528955" cy="547370"/>
          </a:xfrm>
          <a:custGeom>
            <a:avLst/>
            <a:gdLst/>
            <a:ahLst/>
            <a:cxnLst/>
            <a:rect l="0" t="0" r="0" b="0"/>
            <a:pathLst>
              <a:path w="832" h="861">
                <a:moveTo>
                  <a:pt x="0" y="861"/>
                </a:moveTo>
                <a:lnTo>
                  <a:pt x="832" y="861"/>
                </a:lnTo>
                <a:lnTo>
                  <a:pt x="832" y="0"/>
                </a:lnTo>
                <a:lnTo>
                  <a:pt x="0" y="0"/>
                </a:lnTo>
                <a:lnTo>
                  <a:pt x="0" y="861"/>
                </a:lnTo>
                <a:close/>
              </a:path>
            </a:pathLst>
          </a:custGeom>
          <a:solidFill>
            <a:srgbClr val="E03C21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5" name="path"/>
          <p:cNvSpPr/>
          <p:nvPr/>
        </p:nvSpPr>
        <p:spPr>
          <a:xfrm>
            <a:off x="4744085" y="2598420"/>
            <a:ext cx="731520" cy="757555"/>
          </a:xfrm>
          <a:custGeom>
            <a:avLst/>
            <a:gdLst/>
            <a:ahLst/>
            <a:cxnLst/>
            <a:rect l="0" t="0" r="0" b="0"/>
            <a:pathLst>
              <a:path w="1152" h="1192">
                <a:moveTo>
                  <a:pt x="1130" y="705"/>
                </a:moveTo>
                <a:lnTo>
                  <a:pt x="1152" y="705"/>
                </a:lnTo>
                <a:lnTo>
                  <a:pt x="1152" y="1192"/>
                </a:lnTo>
                <a:lnTo>
                  <a:pt x="684" y="1192"/>
                </a:lnTo>
                <a:lnTo>
                  <a:pt x="684" y="1170"/>
                </a:lnTo>
                <a:lnTo>
                  <a:pt x="1130" y="1170"/>
                </a:lnTo>
                <a:lnTo>
                  <a:pt x="1130" y="705"/>
                </a:lnTo>
                <a:close/>
                <a:moveTo>
                  <a:pt x="0" y="705"/>
                </a:moveTo>
                <a:lnTo>
                  <a:pt x="21" y="705"/>
                </a:lnTo>
                <a:lnTo>
                  <a:pt x="21" y="1170"/>
                </a:lnTo>
                <a:lnTo>
                  <a:pt x="467" y="1170"/>
                </a:lnTo>
                <a:lnTo>
                  <a:pt x="467" y="1192"/>
                </a:lnTo>
                <a:lnTo>
                  <a:pt x="0" y="1192"/>
                </a:lnTo>
                <a:lnTo>
                  <a:pt x="0" y="705"/>
                </a:lnTo>
                <a:close/>
                <a:moveTo>
                  <a:pt x="684" y="0"/>
                </a:moveTo>
                <a:lnTo>
                  <a:pt x="1152" y="0"/>
                </a:lnTo>
                <a:lnTo>
                  <a:pt x="1152" y="487"/>
                </a:lnTo>
                <a:lnTo>
                  <a:pt x="1130" y="487"/>
                </a:lnTo>
                <a:lnTo>
                  <a:pt x="1130" y="22"/>
                </a:lnTo>
                <a:lnTo>
                  <a:pt x="684" y="22"/>
                </a:lnTo>
                <a:lnTo>
                  <a:pt x="684" y="0"/>
                </a:lnTo>
                <a:close/>
                <a:moveTo>
                  <a:pt x="0" y="0"/>
                </a:moveTo>
                <a:lnTo>
                  <a:pt x="467" y="0"/>
                </a:lnTo>
                <a:lnTo>
                  <a:pt x="467" y="22"/>
                </a:lnTo>
                <a:lnTo>
                  <a:pt x="21" y="22"/>
                </a:lnTo>
                <a:lnTo>
                  <a:pt x="21" y="487"/>
                </a:lnTo>
                <a:lnTo>
                  <a:pt x="0" y="487"/>
                </a:lnTo>
                <a:lnTo>
                  <a:pt x="0" y="0"/>
                </a:lnTo>
                <a:close/>
              </a:path>
            </a:pathLst>
          </a:custGeom>
          <a:solidFill>
            <a:srgbClr val="C55A11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path"/>
          <p:cNvSpPr/>
          <p:nvPr/>
        </p:nvSpPr>
        <p:spPr>
          <a:xfrm>
            <a:off x="4966970" y="2830195"/>
            <a:ext cx="298450" cy="298450"/>
          </a:xfrm>
          <a:custGeom>
            <a:avLst/>
            <a:gdLst/>
            <a:ahLst/>
            <a:cxnLst/>
            <a:rect l="0" t="0" r="0" b="0"/>
            <a:pathLst>
              <a:path w="470" h="470">
                <a:moveTo>
                  <a:pt x="271" y="85"/>
                </a:moveTo>
                <a:lnTo>
                  <a:pt x="282" y="98"/>
                </a:lnTo>
                <a:lnTo>
                  <a:pt x="241" y="133"/>
                </a:lnTo>
                <a:lnTo>
                  <a:pt x="242" y="134"/>
                </a:lnTo>
                <a:lnTo>
                  <a:pt x="242" y="135"/>
                </a:lnTo>
                <a:lnTo>
                  <a:pt x="242" y="136"/>
                </a:lnTo>
                <a:lnTo>
                  <a:pt x="242" y="137"/>
                </a:lnTo>
                <a:lnTo>
                  <a:pt x="243" y="138"/>
                </a:lnTo>
                <a:lnTo>
                  <a:pt x="243" y="139"/>
                </a:lnTo>
                <a:lnTo>
                  <a:pt x="243" y="140"/>
                </a:lnTo>
                <a:lnTo>
                  <a:pt x="243" y="142"/>
                </a:lnTo>
                <a:lnTo>
                  <a:pt x="243" y="143"/>
                </a:lnTo>
                <a:lnTo>
                  <a:pt x="243" y="144"/>
                </a:lnTo>
                <a:lnTo>
                  <a:pt x="243" y="145"/>
                </a:lnTo>
                <a:lnTo>
                  <a:pt x="242" y="146"/>
                </a:lnTo>
                <a:lnTo>
                  <a:pt x="242" y="147"/>
                </a:lnTo>
                <a:lnTo>
                  <a:pt x="242" y="148"/>
                </a:lnTo>
                <a:lnTo>
                  <a:pt x="241" y="150"/>
                </a:lnTo>
                <a:lnTo>
                  <a:pt x="241" y="150"/>
                </a:lnTo>
                <a:lnTo>
                  <a:pt x="241" y="152"/>
                </a:lnTo>
                <a:lnTo>
                  <a:pt x="240" y="153"/>
                </a:lnTo>
                <a:lnTo>
                  <a:pt x="240" y="154"/>
                </a:lnTo>
                <a:lnTo>
                  <a:pt x="239" y="155"/>
                </a:lnTo>
                <a:lnTo>
                  <a:pt x="238" y="156"/>
                </a:lnTo>
                <a:lnTo>
                  <a:pt x="237" y="157"/>
                </a:lnTo>
                <a:lnTo>
                  <a:pt x="237" y="157"/>
                </a:lnTo>
                <a:lnTo>
                  <a:pt x="236" y="158"/>
                </a:lnTo>
                <a:lnTo>
                  <a:pt x="235" y="159"/>
                </a:lnTo>
                <a:lnTo>
                  <a:pt x="235" y="160"/>
                </a:lnTo>
                <a:lnTo>
                  <a:pt x="234" y="160"/>
                </a:lnTo>
                <a:lnTo>
                  <a:pt x="233" y="161"/>
                </a:lnTo>
                <a:lnTo>
                  <a:pt x="232" y="162"/>
                </a:lnTo>
                <a:lnTo>
                  <a:pt x="231" y="162"/>
                </a:lnTo>
                <a:lnTo>
                  <a:pt x="230" y="163"/>
                </a:lnTo>
                <a:lnTo>
                  <a:pt x="229" y="164"/>
                </a:lnTo>
                <a:lnTo>
                  <a:pt x="228" y="164"/>
                </a:lnTo>
                <a:lnTo>
                  <a:pt x="227" y="164"/>
                </a:lnTo>
                <a:lnTo>
                  <a:pt x="226" y="165"/>
                </a:lnTo>
                <a:lnTo>
                  <a:pt x="225" y="165"/>
                </a:lnTo>
                <a:lnTo>
                  <a:pt x="224" y="165"/>
                </a:lnTo>
                <a:lnTo>
                  <a:pt x="223" y="166"/>
                </a:lnTo>
                <a:lnTo>
                  <a:pt x="221" y="166"/>
                </a:lnTo>
                <a:lnTo>
                  <a:pt x="220" y="166"/>
                </a:lnTo>
                <a:lnTo>
                  <a:pt x="204" y="223"/>
                </a:lnTo>
                <a:lnTo>
                  <a:pt x="206" y="224"/>
                </a:lnTo>
                <a:lnTo>
                  <a:pt x="207" y="225"/>
                </a:lnTo>
                <a:lnTo>
                  <a:pt x="209" y="225"/>
                </a:lnTo>
                <a:lnTo>
                  <a:pt x="210" y="227"/>
                </a:lnTo>
                <a:lnTo>
                  <a:pt x="211" y="228"/>
                </a:lnTo>
                <a:lnTo>
                  <a:pt x="212" y="229"/>
                </a:lnTo>
                <a:lnTo>
                  <a:pt x="213" y="230"/>
                </a:lnTo>
                <a:lnTo>
                  <a:pt x="214" y="232"/>
                </a:lnTo>
                <a:lnTo>
                  <a:pt x="215" y="233"/>
                </a:lnTo>
                <a:lnTo>
                  <a:pt x="216" y="235"/>
                </a:lnTo>
                <a:lnTo>
                  <a:pt x="217" y="236"/>
                </a:lnTo>
                <a:lnTo>
                  <a:pt x="217" y="238"/>
                </a:lnTo>
                <a:lnTo>
                  <a:pt x="217" y="240"/>
                </a:lnTo>
                <a:lnTo>
                  <a:pt x="218" y="241"/>
                </a:lnTo>
                <a:lnTo>
                  <a:pt x="218" y="243"/>
                </a:lnTo>
                <a:lnTo>
                  <a:pt x="218" y="245"/>
                </a:lnTo>
                <a:lnTo>
                  <a:pt x="218" y="246"/>
                </a:lnTo>
                <a:lnTo>
                  <a:pt x="218" y="247"/>
                </a:lnTo>
                <a:lnTo>
                  <a:pt x="218" y="248"/>
                </a:lnTo>
                <a:lnTo>
                  <a:pt x="218" y="250"/>
                </a:lnTo>
                <a:lnTo>
                  <a:pt x="217" y="251"/>
                </a:lnTo>
                <a:lnTo>
                  <a:pt x="217" y="252"/>
                </a:lnTo>
                <a:lnTo>
                  <a:pt x="217" y="253"/>
                </a:lnTo>
                <a:lnTo>
                  <a:pt x="216" y="254"/>
                </a:lnTo>
                <a:lnTo>
                  <a:pt x="216" y="255"/>
                </a:lnTo>
                <a:lnTo>
                  <a:pt x="215" y="256"/>
                </a:lnTo>
                <a:lnTo>
                  <a:pt x="215" y="257"/>
                </a:lnTo>
                <a:lnTo>
                  <a:pt x="214" y="258"/>
                </a:lnTo>
                <a:lnTo>
                  <a:pt x="213" y="259"/>
                </a:lnTo>
                <a:lnTo>
                  <a:pt x="213" y="260"/>
                </a:lnTo>
                <a:lnTo>
                  <a:pt x="212" y="261"/>
                </a:lnTo>
                <a:lnTo>
                  <a:pt x="211" y="262"/>
                </a:lnTo>
                <a:lnTo>
                  <a:pt x="210" y="263"/>
                </a:lnTo>
                <a:lnTo>
                  <a:pt x="209" y="264"/>
                </a:lnTo>
                <a:lnTo>
                  <a:pt x="208" y="265"/>
                </a:lnTo>
                <a:lnTo>
                  <a:pt x="207" y="265"/>
                </a:lnTo>
                <a:lnTo>
                  <a:pt x="206" y="266"/>
                </a:lnTo>
                <a:lnTo>
                  <a:pt x="205" y="266"/>
                </a:lnTo>
                <a:lnTo>
                  <a:pt x="204" y="267"/>
                </a:lnTo>
                <a:lnTo>
                  <a:pt x="203" y="267"/>
                </a:lnTo>
                <a:lnTo>
                  <a:pt x="202" y="268"/>
                </a:lnTo>
                <a:lnTo>
                  <a:pt x="201" y="268"/>
                </a:lnTo>
                <a:lnTo>
                  <a:pt x="200" y="268"/>
                </a:lnTo>
                <a:lnTo>
                  <a:pt x="199" y="269"/>
                </a:lnTo>
                <a:lnTo>
                  <a:pt x="197" y="269"/>
                </a:lnTo>
                <a:lnTo>
                  <a:pt x="196" y="269"/>
                </a:lnTo>
                <a:lnTo>
                  <a:pt x="195" y="269"/>
                </a:lnTo>
                <a:lnTo>
                  <a:pt x="194" y="269"/>
                </a:lnTo>
                <a:lnTo>
                  <a:pt x="192" y="269"/>
                </a:lnTo>
                <a:lnTo>
                  <a:pt x="191" y="269"/>
                </a:lnTo>
                <a:lnTo>
                  <a:pt x="190" y="269"/>
                </a:lnTo>
                <a:lnTo>
                  <a:pt x="189" y="269"/>
                </a:lnTo>
                <a:lnTo>
                  <a:pt x="187" y="268"/>
                </a:lnTo>
                <a:lnTo>
                  <a:pt x="186" y="268"/>
                </a:lnTo>
                <a:lnTo>
                  <a:pt x="185" y="268"/>
                </a:lnTo>
                <a:lnTo>
                  <a:pt x="184" y="267"/>
                </a:lnTo>
                <a:lnTo>
                  <a:pt x="183" y="267"/>
                </a:lnTo>
                <a:lnTo>
                  <a:pt x="182" y="266"/>
                </a:lnTo>
                <a:lnTo>
                  <a:pt x="181" y="266"/>
                </a:lnTo>
                <a:lnTo>
                  <a:pt x="180" y="265"/>
                </a:lnTo>
                <a:lnTo>
                  <a:pt x="179" y="265"/>
                </a:lnTo>
                <a:lnTo>
                  <a:pt x="178" y="264"/>
                </a:lnTo>
                <a:lnTo>
                  <a:pt x="177" y="263"/>
                </a:lnTo>
                <a:lnTo>
                  <a:pt x="176" y="262"/>
                </a:lnTo>
                <a:lnTo>
                  <a:pt x="175" y="261"/>
                </a:lnTo>
                <a:lnTo>
                  <a:pt x="175" y="260"/>
                </a:lnTo>
                <a:lnTo>
                  <a:pt x="174" y="259"/>
                </a:lnTo>
                <a:lnTo>
                  <a:pt x="173" y="258"/>
                </a:lnTo>
                <a:lnTo>
                  <a:pt x="173" y="257"/>
                </a:lnTo>
                <a:lnTo>
                  <a:pt x="172" y="256"/>
                </a:lnTo>
                <a:lnTo>
                  <a:pt x="171" y="255"/>
                </a:lnTo>
                <a:lnTo>
                  <a:pt x="171" y="254"/>
                </a:lnTo>
                <a:lnTo>
                  <a:pt x="171" y="253"/>
                </a:lnTo>
                <a:lnTo>
                  <a:pt x="170" y="252"/>
                </a:lnTo>
                <a:lnTo>
                  <a:pt x="170" y="251"/>
                </a:lnTo>
                <a:lnTo>
                  <a:pt x="170" y="250"/>
                </a:lnTo>
                <a:lnTo>
                  <a:pt x="169" y="248"/>
                </a:lnTo>
                <a:lnTo>
                  <a:pt x="169" y="247"/>
                </a:lnTo>
                <a:lnTo>
                  <a:pt x="169" y="246"/>
                </a:lnTo>
                <a:lnTo>
                  <a:pt x="169" y="245"/>
                </a:lnTo>
                <a:lnTo>
                  <a:pt x="169" y="244"/>
                </a:lnTo>
                <a:lnTo>
                  <a:pt x="169" y="243"/>
                </a:lnTo>
                <a:lnTo>
                  <a:pt x="169" y="241"/>
                </a:lnTo>
                <a:lnTo>
                  <a:pt x="170" y="239"/>
                </a:lnTo>
                <a:lnTo>
                  <a:pt x="170" y="238"/>
                </a:lnTo>
                <a:lnTo>
                  <a:pt x="134" y="217"/>
                </a:lnTo>
                <a:lnTo>
                  <a:pt x="133" y="217"/>
                </a:lnTo>
                <a:lnTo>
                  <a:pt x="131" y="218"/>
                </a:lnTo>
                <a:lnTo>
                  <a:pt x="130" y="219"/>
                </a:lnTo>
                <a:lnTo>
                  <a:pt x="128" y="219"/>
                </a:lnTo>
                <a:lnTo>
                  <a:pt x="127" y="220"/>
                </a:lnTo>
                <a:lnTo>
                  <a:pt x="125" y="220"/>
                </a:lnTo>
                <a:lnTo>
                  <a:pt x="123" y="220"/>
                </a:lnTo>
                <a:lnTo>
                  <a:pt x="122" y="220"/>
                </a:lnTo>
                <a:lnTo>
                  <a:pt x="121" y="220"/>
                </a:lnTo>
                <a:lnTo>
                  <a:pt x="120" y="220"/>
                </a:lnTo>
                <a:lnTo>
                  <a:pt x="117" y="220"/>
                </a:lnTo>
                <a:lnTo>
                  <a:pt x="90" y="266"/>
                </a:lnTo>
                <a:lnTo>
                  <a:pt x="76" y="257"/>
                </a:lnTo>
                <a:lnTo>
                  <a:pt x="103" y="212"/>
                </a:lnTo>
                <a:lnTo>
                  <a:pt x="102" y="211"/>
                </a:lnTo>
                <a:lnTo>
                  <a:pt x="102" y="210"/>
                </a:lnTo>
                <a:lnTo>
                  <a:pt x="101" y="209"/>
                </a:lnTo>
                <a:lnTo>
                  <a:pt x="100" y="208"/>
                </a:lnTo>
                <a:lnTo>
                  <a:pt x="100" y="207"/>
                </a:lnTo>
                <a:lnTo>
                  <a:pt x="100" y="206"/>
                </a:lnTo>
                <a:lnTo>
                  <a:pt x="99" y="205"/>
                </a:lnTo>
                <a:lnTo>
                  <a:pt x="99" y="204"/>
                </a:lnTo>
                <a:lnTo>
                  <a:pt x="98" y="203"/>
                </a:lnTo>
                <a:lnTo>
                  <a:pt x="98" y="202"/>
                </a:lnTo>
                <a:lnTo>
                  <a:pt x="97" y="201"/>
                </a:lnTo>
                <a:lnTo>
                  <a:pt x="97" y="200"/>
                </a:lnTo>
                <a:lnTo>
                  <a:pt x="97" y="199"/>
                </a:lnTo>
                <a:lnTo>
                  <a:pt x="97" y="198"/>
                </a:lnTo>
                <a:lnTo>
                  <a:pt x="97" y="197"/>
                </a:lnTo>
                <a:lnTo>
                  <a:pt x="97" y="196"/>
                </a:lnTo>
                <a:lnTo>
                  <a:pt x="97" y="194"/>
                </a:lnTo>
                <a:lnTo>
                  <a:pt x="97" y="193"/>
                </a:lnTo>
                <a:lnTo>
                  <a:pt x="97" y="192"/>
                </a:lnTo>
                <a:lnTo>
                  <a:pt x="97" y="190"/>
                </a:lnTo>
                <a:lnTo>
                  <a:pt x="98" y="189"/>
                </a:lnTo>
                <a:lnTo>
                  <a:pt x="98" y="188"/>
                </a:lnTo>
                <a:lnTo>
                  <a:pt x="98" y="187"/>
                </a:lnTo>
                <a:lnTo>
                  <a:pt x="99" y="186"/>
                </a:lnTo>
                <a:lnTo>
                  <a:pt x="99" y="185"/>
                </a:lnTo>
                <a:lnTo>
                  <a:pt x="100" y="184"/>
                </a:lnTo>
                <a:lnTo>
                  <a:pt x="101" y="183"/>
                </a:lnTo>
                <a:lnTo>
                  <a:pt x="101" y="182"/>
                </a:lnTo>
                <a:lnTo>
                  <a:pt x="102" y="181"/>
                </a:lnTo>
                <a:lnTo>
                  <a:pt x="103" y="180"/>
                </a:lnTo>
                <a:lnTo>
                  <a:pt x="103" y="179"/>
                </a:lnTo>
                <a:lnTo>
                  <a:pt x="104" y="178"/>
                </a:lnTo>
                <a:lnTo>
                  <a:pt x="105" y="177"/>
                </a:lnTo>
                <a:lnTo>
                  <a:pt x="106" y="177"/>
                </a:lnTo>
                <a:lnTo>
                  <a:pt x="107" y="176"/>
                </a:lnTo>
                <a:lnTo>
                  <a:pt x="108" y="175"/>
                </a:lnTo>
                <a:lnTo>
                  <a:pt x="109" y="175"/>
                </a:lnTo>
                <a:lnTo>
                  <a:pt x="110" y="174"/>
                </a:lnTo>
                <a:lnTo>
                  <a:pt x="111" y="174"/>
                </a:lnTo>
                <a:lnTo>
                  <a:pt x="112" y="173"/>
                </a:lnTo>
                <a:lnTo>
                  <a:pt x="113" y="172"/>
                </a:lnTo>
                <a:lnTo>
                  <a:pt x="114" y="172"/>
                </a:lnTo>
                <a:lnTo>
                  <a:pt x="115" y="172"/>
                </a:lnTo>
                <a:lnTo>
                  <a:pt x="117" y="172"/>
                </a:lnTo>
                <a:lnTo>
                  <a:pt x="118" y="171"/>
                </a:lnTo>
                <a:lnTo>
                  <a:pt x="119" y="171"/>
                </a:lnTo>
                <a:lnTo>
                  <a:pt x="120" y="171"/>
                </a:lnTo>
                <a:lnTo>
                  <a:pt x="122" y="171"/>
                </a:lnTo>
                <a:lnTo>
                  <a:pt x="123" y="171"/>
                </a:lnTo>
                <a:lnTo>
                  <a:pt x="124" y="171"/>
                </a:lnTo>
                <a:lnTo>
                  <a:pt x="125" y="171"/>
                </a:lnTo>
                <a:lnTo>
                  <a:pt x="127" y="172"/>
                </a:lnTo>
                <a:lnTo>
                  <a:pt x="127" y="172"/>
                </a:lnTo>
                <a:lnTo>
                  <a:pt x="129" y="172"/>
                </a:lnTo>
                <a:lnTo>
                  <a:pt x="130" y="172"/>
                </a:lnTo>
                <a:lnTo>
                  <a:pt x="131" y="173"/>
                </a:lnTo>
                <a:lnTo>
                  <a:pt x="132" y="174"/>
                </a:lnTo>
                <a:lnTo>
                  <a:pt x="133" y="174"/>
                </a:lnTo>
                <a:lnTo>
                  <a:pt x="134" y="175"/>
                </a:lnTo>
                <a:lnTo>
                  <a:pt x="135" y="175"/>
                </a:lnTo>
                <a:lnTo>
                  <a:pt x="136" y="176"/>
                </a:lnTo>
                <a:lnTo>
                  <a:pt x="137" y="177"/>
                </a:lnTo>
                <a:lnTo>
                  <a:pt x="138" y="177"/>
                </a:lnTo>
                <a:lnTo>
                  <a:pt x="139" y="178"/>
                </a:lnTo>
                <a:lnTo>
                  <a:pt x="140" y="179"/>
                </a:lnTo>
                <a:lnTo>
                  <a:pt x="141" y="180"/>
                </a:lnTo>
                <a:lnTo>
                  <a:pt x="141" y="181"/>
                </a:lnTo>
                <a:lnTo>
                  <a:pt x="142" y="182"/>
                </a:lnTo>
                <a:lnTo>
                  <a:pt x="143" y="183"/>
                </a:lnTo>
                <a:lnTo>
                  <a:pt x="143" y="184"/>
                </a:lnTo>
                <a:lnTo>
                  <a:pt x="144" y="185"/>
                </a:lnTo>
                <a:lnTo>
                  <a:pt x="144" y="186"/>
                </a:lnTo>
                <a:lnTo>
                  <a:pt x="145" y="187"/>
                </a:lnTo>
                <a:lnTo>
                  <a:pt x="145" y="188"/>
                </a:lnTo>
                <a:lnTo>
                  <a:pt x="145" y="189"/>
                </a:lnTo>
                <a:lnTo>
                  <a:pt x="145" y="190"/>
                </a:lnTo>
                <a:lnTo>
                  <a:pt x="146" y="192"/>
                </a:lnTo>
                <a:lnTo>
                  <a:pt x="146" y="193"/>
                </a:lnTo>
                <a:lnTo>
                  <a:pt x="146" y="194"/>
                </a:lnTo>
                <a:lnTo>
                  <a:pt x="146" y="196"/>
                </a:lnTo>
                <a:lnTo>
                  <a:pt x="146" y="197"/>
                </a:lnTo>
                <a:lnTo>
                  <a:pt x="146" y="197"/>
                </a:lnTo>
                <a:lnTo>
                  <a:pt x="146" y="198"/>
                </a:lnTo>
                <a:lnTo>
                  <a:pt x="146" y="200"/>
                </a:lnTo>
                <a:lnTo>
                  <a:pt x="145" y="202"/>
                </a:lnTo>
                <a:lnTo>
                  <a:pt x="145" y="203"/>
                </a:lnTo>
                <a:lnTo>
                  <a:pt x="180" y="224"/>
                </a:lnTo>
                <a:lnTo>
                  <a:pt x="182" y="223"/>
                </a:lnTo>
                <a:lnTo>
                  <a:pt x="184" y="222"/>
                </a:lnTo>
                <a:lnTo>
                  <a:pt x="185" y="222"/>
                </a:lnTo>
                <a:lnTo>
                  <a:pt x="187" y="221"/>
                </a:lnTo>
                <a:lnTo>
                  <a:pt x="204" y="162"/>
                </a:lnTo>
                <a:lnTo>
                  <a:pt x="203" y="160"/>
                </a:lnTo>
                <a:lnTo>
                  <a:pt x="202" y="160"/>
                </a:lnTo>
                <a:lnTo>
                  <a:pt x="201" y="159"/>
                </a:lnTo>
                <a:lnTo>
                  <a:pt x="200" y="157"/>
                </a:lnTo>
                <a:lnTo>
                  <a:pt x="199" y="157"/>
                </a:lnTo>
                <a:lnTo>
                  <a:pt x="198" y="155"/>
                </a:lnTo>
                <a:lnTo>
                  <a:pt x="197" y="154"/>
                </a:lnTo>
                <a:lnTo>
                  <a:pt x="196" y="153"/>
                </a:lnTo>
                <a:lnTo>
                  <a:pt x="196" y="152"/>
                </a:lnTo>
                <a:lnTo>
                  <a:pt x="195" y="150"/>
                </a:lnTo>
                <a:lnTo>
                  <a:pt x="195" y="149"/>
                </a:lnTo>
                <a:lnTo>
                  <a:pt x="194" y="147"/>
                </a:lnTo>
                <a:lnTo>
                  <a:pt x="194" y="146"/>
                </a:lnTo>
                <a:lnTo>
                  <a:pt x="194" y="145"/>
                </a:lnTo>
                <a:lnTo>
                  <a:pt x="194" y="143"/>
                </a:lnTo>
                <a:lnTo>
                  <a:pt x="194" y="142"/>
                </a:lnTo>
                <a:lnTo>
                  <a:pt x="194" y="140"/>
                </a:lnTo>
                <a:lnTo>
                  <a:pt x="194" y="139"/>
                </a:lnTo>
                <a:lnTo>
                  <a:pt x="194" y="138"/>
                </a:lnTo>
                <a:lnTo>
                  <a:pt x="194" y="137"/>
                </a:lnTo>
                <a:lnTo>
                  <a:pt x="194" y="135"/>
                </a:lnTo>
                <a:lnTo>
                  <a:pt x="195" y="134"/>
                </a:lnTo>
                <a:lnTo>
                  <a:pt x="195" y="133"/>
                </a:lnTo>
                <a:lnTo>
                  <a:pt x="195" y="132"/>
                </a:lnTo>
                <a:lnTo>
                  <a:pt x="196" y="131"/>
                </a:lnTo>
                <a:lnTo>
                  <a:pt x="197" y="130"/>
                </a:lnTo>
                <a:lnTo>
                  <a:pt x="197" y="129"/>
                </a:lnTo>
                <a:lnTo>
                  <a:pt x="198" y="128"/>
                </a:lnTo>
                <a:lnTo>
                  <a:pt x="199" y="127"/>
                </a:lnTo>
                <a:lnTo>
                  <a:pt x="199" y="126"/>
                </a:lnTo>
                <a:lnTo>
                  <a:pt x="200" y="125"/>
                </a:lnTo>
                <a:lnTo>
                  <a:pt x="201" y="124"/>
                </a:lnTo>
                <a:lnTo>
                  <a:pt x="202" y="123"/>
                </a:lnTo>
                <a:lnTo>
                  <a:pt x="203" y="122"/>
                </a:lnTo>
                <a:lnTo>
                  <a:pt x="204" y="122"/>
                </a:lnTo>
                <a:lnTo>
                  <a:pt x="204" y="121"/>
                </a:lnTo>
                <a:lnTo>
                  <a:pt x="205" y="120"/>
                </a:lnTo>
                <a:lnTo>
                  <a:pt x="206" y="120"/>
                </a:lnTo>
                <a:lnTo>
                  <a:pt x="207" y="119"/>
                </a:lnTo>
                <a:lnTo>
                  <a:pt x="209" y="119"/>
                </a:lnTo>
                <a:lnTo>
                  <a:pt x="210" y="118"/>
                </a:lnTo>
                <a:lnTo>
                  <a:pt x="211" y="118"/>
                </a:lnTo>
                <a:lnTo>
                  <a:pt x="212" y="118"/>
                </a:lnTo>
                <a:lnTo>
                  <a:pt x="213" y="117"/>
                </a:lnTo>
                <a:lnTo>
                  <a:pt x="214" y="117"/>
                </a:lnTo>
                <a:lnTo>
                  <a:pt x="216" y="117"/>
                </a:lnTo>
                <a:lnTo>
                  <a:pt x="217" y="117"/>
                </a:lnTo>
                <a:lnTo>
                  <a:pt x="218" y="117"/>
                </a:lnTo>
                <a:lnTo>
                  <a:pt x="220" y="117"/>
                </a:lnTo>
                <a:lnTo>
                  <a:pt x="221" y="117"/>
                </a:lnTo>
                <a:lnTo>
                  <a:pt x="223" y="117"/>
                </a:lnTo>
                <a:lnTo>
                  <a:pt x="225" y="118"/>
                </a:lnTo>
                <a:lnTo>
                  <a:pt x="226" y="118"/>
                </a:lnTo>
                <a:lnTo>
                  <a:pt x="227" y="119"/>
                </a:lnTo>
                <a:lnTo>
                  <a:pt x="229" y="120"/>
                </a:lnTo>
                <a:lnTo>
                  <a:pt x="230" y="120"/>
                </a:lnTo>
                <a:lnTo>
                  <a:pt x="271" y="85"/>
                </a:lnTo>
                <a:close/>
                <a:moveTo>
                  <a:pt x="180" y="35"/>
                </a:moveTo>
                <a:lnTo>
                  <a:pt x="176" y="35"/>
                </a:lnTo>
                <a:lnTo>
                  <a:pt x="172" y="36"/>
                </a:lnTo>
                <a:lnTo>
                  <a:pt x="169" y="36"/>
                </a:lnTo>
                <a:lnTo>
                  <a:pt x="165" y="36"/>
                </a:lnTo>
                <a:lnTo>
                  <a:pt x="162" y="37"/>
                </a:lnTo>
                <a:lnTo>
                  <a:pt x="158" y="37"/>
                </a:lnTo>
                <a:lnTo>
                  <a:pt x="155" y="38"/>
                </a:lnTo>
                <a:lnTo>
                  <a:pt x="151" y="38"/>
                </a:lnTo>
                <a:lnTo>
                  <a:pt x="148" y="39"/>
                </a:lnTo>
                <a:lnTo>
                  <a:pt x="144" y="40"/>
                </a:lnTo>
                <a:lnTo>
                  <a:pt x="141" y="41"/>
                </a:lnTo>
                <a:lnTo>
                  <a:pt x="137" y="42"/>
                </a:lnTo>
                <a:lnTo>
                  <a:pt x="134" y="43"/>
                </a:lnTo>
                <a:lnTo>
                  <a:pt x="131" y="45"/>
                </a:lnTo>
                <a:lnTo>
                  <a:pt x="127" y="46"/>
                </a:lnTo>
                <a:lnTo>
                  <a:pt x="124" y="47"/>
                </a:lnTo>
                <a:lnTo>
                  <a:pt x="121" y="49"/>
                </a:lnTo>
                <a:lnTo>
                  <a:pt x="117" y="50"/>
                </a:lnTo>
                <a:lnTo>
                  <a:pt x="114" y="52"/>
                </a:lnTo>
                <a:lnTo>
                  <a:pt x="111" y="54"/>
                </a:lnTo>
                <a:lnTo>
                  <a:pt x="108" y="56"/>
                </a:lnTo>
                <a:lnTo>
                  <a:pt x="105" y="57"/>
                </a:lnTo>
                <a:lnTo>
                  <a:pt x="102" y="60"/>
                </a:lnTo>
                <a:lnTo>
                  <a:pt x="99" y="62"/>
                </a:lnTo>
                <a:lnTo>
                  <a:pt x="95" y="64"/>
                </a:lnTo>
                <a:lnTo>
                  <a:pt x="93" y="66"/>
                </a:lnTo>
                <a:lnTo>
                  <a:pt x="90" y="68"/>
                </a:lnTo>
                <a:lnTo>
                  <a:pt x="87" y="71"/>
                </a:lnTo>
                <a:lnTo>
                  <a:pt x="84" y="73"/>
                </a:lnTo>
                <a:lnTo>
                  <a:pt x="81" y="76"/>
                </a:lnTo>
                <a:lnTo>
                  <a:pt x="78" y="78"/>
                </a:lnTo>
                <a:lnTo>
                  <a:pt x="76" y="81"/>
                </a:lnTo>
                <a:lnTo>
                  <a:pt x="73" y="84"/>
                </a:lnTo>
                <a:lnTo>
                  <a:pt x="71" y="87"/>
                </a:lnTo>
                <a:lnTo>
                  <a:pt x="68" y="90"/>
                </a:lnTo>
                <a:lnTo>
                  <a:pt x="66" y="92"/>
                </a:lnTo>
                <a:lnTo>
                  <a:pt x="64" y="96"/>
                </a:lnTo>
                <a:lnTo>
                  <a:pt x="62" y="98"/>
                </a:lnTo>
                <a:lnTo>
                  <a:pt x="60" y="102"/>
                </a:lnTo>
                <a:lnTo>
                  <a:pt x="57" y="105"/>
                </a:lnTo>
                <a:lnTo>
                  <a:pt x="55" y="108"/>
                </a:lnTo>
                <a:lnTo>
                  <a:pt x="54" y="111"/>
                </a:lnTo>
                <a:lnTo>
                  <a:pt x="52" y="114"/>
                </a:lnTo>
                <a:lnTo>
                  <a:pt x="50" y="117"/>
                </a:lnTo>
                <a:lnTo>
                  <a:pt x="49" y="121"/>
                </a:lnTo>
                <a:lnTo>
                  <a:pt x="47" y="124"/>
                </a:lnTo>
                <a:lnTo>
                  <a:pt x="46" y="127"/>
                </a:lnTo>
                <a:lnTo>
                  <a:pt x="45" y="131"/>
                </a:lnTo>
                <a:lnTo>
                  <a:pt x="43" y="134"/>
                </a:lnTo>
                <a:lnTo>
                  <a:pt x="42" y="137"/>
                </a:lnTo>
                <a:lnTo>
                  <a:pt x="41" y="141"/>
                </a:lnTo>
                <a:lnTo>
                  <a:pt x="40" y="144"/>
                </a:lnTo>
                <a:lnTo>
                  <a:pt x="39" y="148"/>
                </a:lnTo>
                <a:lnTo>
                  <a:pt x="39" y="151"/>
                </a:lnTo>
                <a:lnTo>
                  <a:pt x="38" y="155"/>
                </a:lnTo>
                <a:lnTo>
                  <a:pt x="37" y="158"/>
                </a:lnTo>
                <a:lnTo>
                  <a:pt x="37" y="162"/>
                </a:lnTo>
                <a:lnTo>
                  <a:pt x="36" y="165"/>
                </a:lnTo>
                <a:lnTo>
                  <a:pt x="36" y="169"/>
                </a:lnTo>
                <a:lnTo>
                  <a:pt x="35" y="172"/>
                </a:lnTo>
                <a:lnTo>
                  <a:pt x="35" y="176"/>
                </a:lnTo>
                <a:lnTo>
                  <a:pt x="35" y="179"/>
                </a:lnTo>
                <a:lnTo>
                  <a:pt x="35" y="183"/>
                </a:lnTo>
                <a:lnTo>
                  <a:pt x="35" y="187"/>
                </a:lnTo>
                <a:lnTo>
                  <a:pt x="35" y="190"/>
                </a:lnTo>
                <a:lnTo>
                  <a:pt x="35" y="194"/>
                </a:lnTo>
                <a:lnTo>
                  <a:pt x="36" y="197"/>
                </a:lnTo>
                <a:lnTo>
                  <a:pt x="36" y="201"/>
                </a:lnTo>
                <a:lnTo>
                  <a:pt x="37" y="204"/>
                </a:lnTo>
                <a:lnTo>
                  <a:pt x="37" y="208"/>
                </a:lnTo>
                <a:lnTo>
                  <a:pt x="38" y="211"/>
                </a:lnTo>
                <a:lnTo>
                  <a:pt x="39" y="215"/>
                </a:lnTo>
                <a:lnTo>
                  <a:pt x="39" y="218"/>
                </a:lnTo>
                <a:lnTo>
                  <a:pt x="40" y="222"/>
                </a:lnTo>
                <a:lnTo>
                  <a:pt x="41" y="225"/>
                </a:lnTo>
                <a:lnTo>
                  <a:pt x="42" y="228"/>
                </a:lnTo>
                <a:lnTo>
                  <a:pt x="43" y="232"/>
                </a:lnTo>
                <a:lnTo>
                  <a:pt x="45" y="235"/>
                </a:lnTo>
                <a:lnTo>
                  <a:pt x="46" y="239"/>
                </a:lnTo>
                <a:lnTo>
                  <a:pt x="47" y="242"/>
                </a:lnTo>
                <a:lnTo>
                  <a:pt x="49" y="245"/>
                </a:lnTo>
                <a:lnTo>
                  <a:pt x="50" y="248"/>
                </a:lnTo>
                <a:lnTo>
                  <a:pt x="52" y="252"/>
                </a:lnTo>
                <a:lnTo>
                  <a:pt x="54" y="255"/>
                </a:lnTo>
                <a:lnTo>
                  <a:pt x="55" y="258"/>
                </a:lnTo>
                <a:lnTo>
                  <a:pt x="57" y="261"/>
                </a:lnTo>
                <a:lnTo>
                  <a:pt x="60" y="264"/>
                </a:lnTo>
                <a:lnTo>
                  <a:pt x="62" y="267"/>
                </a:lnTo>
                <a:lnTo>
                  <a:pt x="64" y="270"/>
                </a:lnTo>
                <a:lnTo>
                  <a:pt x="66" y="273"/>
                </a:lnTo>
                <a:lnTo>
                  <a:pt x="68" y="276"/>
                </a:lnTo>
                <a:lnTo>
                  <a:pt x="71" y="279"/>
                </a:lnTo>
                <a:lnTo>
                  <a:pt x="73" y="282"/>
                </a:lnTo>
                <a:lnTo>
                  <a:pt x="76" y="285"/>
                </a:lnTo>
                <a:lnTo>
                  <a:pt x="78" y="287"/>
                </a:lnTo>
                <a:lnTo>
                  <a:pt x="81" y="290"/>
                </a:lnTo>
                <a:lnTo>
                  <a:pt x="84" y="293"/>
                </a:lnTo>
                <a:lnTo>
                  <a:pt x="87" y="295"/>
                </a:lnTo>
                <a:lnTo>
                  <a:pt x="90" y="298"/>
                </a:lnTo>
                <a:lnTo>
                  <a:pt x="93" y="300"/>
                </a:lnTo>
                <a:lnTo>
                  <a:pt x="95" y="302"/>
                </a:lnTo>
                <a:lnTo>
                  <a:pt x="99" y="304"/>
                </a:lnTo>
                <a:lnTo>
                  <a:pt x="102" y="307"/>
                </a:lnTo>
                <a:lnTo>
                  <a:pt x="105" y="308"/>
                </a:lnTo>
                <a:lnTo>
                  <a:pt x="108" y="310"/>
                </a:lnTo>
                <a:lnTo>
                  <a:pt x="111" y="312"/>
                </a:lnTo>
                <a:lnTo>
                  <a:pt x="114" y="314"/>
                </a:lnTo>
                <a:lnTo>
                  <a:pt x="117" y="316"/>
                </a:lnTo>
                <a:lnTo>
                  <a:pt x="121" y="317"/>
                </a:lnTo>
                <a:lnTo>
                  <a:pt x="124" y="319"/>
                </a:lnTo>
                <a:lnTo>
                  <a:pt x="127" y="320"/>
                </a:lnTo>
                <a:lnTo>
                  <a:pt x="131" y="321"/>
                </a:lnTo>
                <a:lnTo>
                  <a:pt x="134" y="322"/>
                </a:lnTo>
                <a:lnTo>
                  <a:pt x="137" y="324"/>
                </a:lnTo>
                <a:lnTo>
                  <a:pt x="141" y="325"/>
                </a:lnTo>
                <a:lnTo>
                  <a:pt x="144" y="326"/>
                </a:lnTo>
                <a:lnTo>
                  <a:pt x="148" y="327"/>
                </a:lnTo>
                <a:lnTo>
                  <a:pt x="151" y="327"/>
                </a:lnTo>
                <a:lnTo>
                  <a:pt x="155" y="328"/>
                </a:lnTo>
                <a:lnTo>
                  <a:pt x="158" y="329"/>
                </a:lnTo>
                <a:lnTo>
                  <a:pt x="162" y="329"/>
                </a:lnTo>
                <a:lnTo>
                  <a:pt x="165" y="330"/>
                </a:lnTo>
                <a:lnTo>
                  <a:pt x="169" y="330"/>
                </a:lnTo>
                <a:lnTo>
                  <a:pt x="172" y="330"/>
                </a:lnTo>
                <a:lnTo>
                  <a:pt x="176" y="331"/>
                </a:lnTo>
                <a:lnTo>
                  <a:pt x="180" y="331"/>
                </a:lnTo>
                <a:lnTo>
                  <a:pt x="183" y="331"/>
                </a:lnTo>
                <a:lnTo>
                  <a:pt x="187" y="331"/>
                </a:lnTo>
                <a:lnTo>
                  <a:pt x="190" y="331"/>
                </a:lnTo>
                <a:lnTo>
                  <a:pt x="194" y="330"/>
                </a:lnTo>
                <a:lnTo>
                  <a:pt x="197" y="330"/>
                </a:lnTo>
                <a:lnTo>
                  <a:pt x="201" y="330"/>
                </a:lnTo>
                <a:lnTo>
                  <a:pt x="204" y="329"/>
                </a:lnTo>
                <a:lnTo>
                  <a:pt x="208" y="329"/>
                </a:lnTo>
                <a:lnTo>
                  <a:pt x="211" y="328"/>
                </a:lnTo>
                <a:lnTo>
                  <a:pt x="215" y="327"/>
                </a:lnTo>
                <a:lnTo>
                  <a:pt x="218" y="327"/>
                </a:lnTo>
                <a:lnTo>
                  <a:pt x="222" y="326"/>
                </a:lnTo>
                <a:lnTo>
                  <a:pt x="225" y="325"/>
                </a:lnTo>
                <a:lnTo>
                  <a:pt x="229" y="324"/>
                </a:lnTo>
                <a:lnTo>
                  <a:pt x="232" y="322"/>
                </a:lnTo>
                <a:lnTo>
                  <a:pt x="235" y="321"/>
                </a:lnTo>
                <a:lnTo>
                  <a:pt x="239" y="320"/>
                </a:lnTo>
                <a:lnTo>
                  <a:pt x="242" y="319"/>
                </a:lnTo>
                <a:lnTo>
                  <a:pt x="245" y="317"/>
                </a:lnTo>
                <a:lnTo>
                  <a:pt x="249" y="316"/>
                </a:lnTo>
                <a:lnTo>
                  <a:pt x="252" y="314"/>
                </a:lnTo>
                <a:lnTo>
                  <a:pt x="255" y="312"/>
                </a:lnTo>
                <a:lnTo>
                  <a:pt x="258" y="310"/>
                </a:lnTo>
                <a:lnTo>
                  <a:pt x="261" y="308"/>
                </a:lnTo>
                <a:lnTo>
                  <a:pt x="264" y="307"/>
                </a:lnTo>
                <a:lnTo>
                  <a:pt x="267" y="304"/>
                </a:lnTo>
                <a:lnTo>
                  <a:pt x="270" y="302"/>
                </a:lnTo>
                <a:lnTo>
                  <a:pt x="274" y="300"/>
                </a:lnTo>
                <a:lnTo>
                  <a:pt x="276" y="298"/>
                </a:lnTo>
                <a:lnTo>
                  <a:pt x="279" y="295"/>
                </a:lnTo>
                <a:lnTo>
                  <a:pt x="282" y="293"/>
                </a:lnTo>
                <a:lnTo>
                  <a:pt x="285" y="290"/>
                </a:lnTo>
                <a:lnTo>
                  <a:pt x="287" y="287"/>
                </a:lnTo>
                <a:lnTo>
                  <a:pt x="290" y="285"/>
                </a:lnTo>
                <a:lnTo>
                  <a:pt x="293" y="282"/>
                </a:lnTo>
                <a:lnTo>
                  <a:pt x="295" y="279"/>
                </a:lnTo>
                <a:lnTo>
                  <a:pt x="298" y="276"/>
                </a:lnTo>
                <a:lnTo>
                  <a:pt x="300" y="273"/>
                </a:lnTo>
                <a:lnTo>
                  <a:pt x="302" y="270"/>
                </a:lnTo>
                <a:lnTo>
                  <a:pt x="305" y="267"/>
                </a:lnTo>
                <a:lnTo>
                  <a:pt x="307" y="264"/>
                </a:lnTo>
                <a:lnTo>
                  <a:pt x="309" y="261"/>
                </a:lnTo>
                <a:lnTo>
                  <a:pt x="310" y="258"/>
                </a:lnTo>
                <a:lnTo>
                  <a:pt x="312" y="255"/>
                </a:lnTo>
                <a:lnTo>
                  <a:pt x="314" y="252"/>
                </a:lnTo>
                <a:lnTo>
                  <a:pt x="316" y="248"/>
                </a:lnTo>
                <a:lnTo>
                  <a:pt x="317" y="245"/>
                </a:lnTo>
                <a:lnTo>
                  <a:pt x="319" y="242"/>
                </a:lnTo>
                <a:lnTo>
                  <a:pt x="320" y="239"/>
                </a:lnTo>
                <a:lnTo>
                  <a:pt x="321" y="235"/>
                </a:lnTo>
                <a:lnTo>
                  <a:pt x="323" y="232"/>
                </a:lnTo>
                <a:lnTo>
                  <a:pt x="324" y="228"/>
                </a:lnTo>
                <a:lnTo>
                  <a:pt x="325" y="225"/>
                </a:lnTo>
                <a:lnTo>
                  <a:pt x="326" y="222"/>
                </a:lnTo>
                <a:lnTo>
                  <a:pt x="327" y="218"/>
                </a:lnTo>
                <a:lnTo>
                  <a:pt x="327" y="215"/>
                </a:lnTo>
                <a:lnTo>
                  <a:pt x="328" y="211"/>
                </a:lnTo>
                <a:lnTo>
                  <a:pt x="329" y="208"/>
                </a:lnTo>
                <a:lnTo>
                  <a:pt x="329" y="204"/>
                </a:lnTo>
                <a:lnTo>
                  <a:pt x="330" y="201"/>
                </a:lnTo>
                <a:lnTo>
                  <a:pt x="330" y="197"/>
                </a:lnTo>
                <a:lnTo>
                  <a:pt x="331" y="194"/>
                </a:lnTo>
                <a:lnTo>
                  <a:pt x="331" y="190"/>
                </a:lnTo>
                <a:lnTo>
                  <a:pt x="331" y="187"/>
                </a:lnTo>
                <a:lnTo>
                  <a:pt x="331" y="183"/>
                </a:lnTo>
                <a:lnTo>
                  <a:pt x="331" y="179"/>
                </a:lnTo>
                <a:lnTo>
                  <a:pt x="331" y="176"/>
                </a:lnTo>
                <a:lnTo>
                  <a:pt x="331" y="172"/>
                </a:lnTo>
                <a:lnTo>
                  <a:pt x="330" y="169"/>
                </a:lnTo>
                <a:lnTo>
                  <a:pt x="330" y="165"/>
                </a:lnTo>
                <a:lnTo>
                  <a:pt x="329" y="162"/>
                </a:lnTo>
                <a:lnTo>
                  <a:pt x="329" y="158"/>
                </a:lnTo>
                <a:lnTo>
                  <a:pt x="328" y="155"/>
                </a:lnTo>
                <a:lnTo>
                  <a:pt x="327" y="151"/>
                </a:lnTo>
                <a:lnTo>
                  <a:pt x="327" y="148"/>
                </a:lnTo>
                <a:lnTo>
                  <a:pt x="326" y="144"/>
                </a:lnTo>
                <a:lnTo>
                  <a:pt x="325" y="141"/>
                </a:lnTo>
                <a:lnTo>
                  <a:pt x="324" y="137"/>
                </a:lnTo>
                <a:lnTo>
                  <a:pt x="323" y="134"/>
                </a:lnTo>
                <a:lnTo>
                  <a:pt x="321" y="131"/>
                </a:lnTo>
                <a:lnTo>
                  <a:pt x="320" y="127"/>
                </a:lnTo>
                <a:lnTo>
                  <a:pt x="319" y="124"/>
                </a:lnTo>
                <a:lnTo>
                  <a:pt x="317" y="121"/>
                </a:lnTo>
                <a:lnTo>
                  <a:pt x="316" y="117"/>
                </a:lnTo>
                <a:lnTo>
                  <a:pt x="314" y="114"/>
                </a:lnTo>
                <a:lnTo>
                  <a:pt x="312" y="111"/>
                </a:lnTo>
                <a:lnTo>
                  <a:pt x="310" y="108"/>
                </a:lnTo>
                <a:lnTo>
                  <a:pt x="309" y="105"/>
                </a:lnTo>
                <a:lnTo>
                  <a:pt x="307" y="102"/>
                </a:lnTo>
                <a:lnTo>
                  <a:pt x="305" y="98"/>
                </a:lnTo>
                <a:lnTo>
                  <a:pt x="302" y="96"/>
                </a:lnTo>
                <a:lnTo>
                  <a:pt x="300" y="92"/>
                </a:lnTo>
                <a:lnTo>
                  <a:pt x="298" y="90"/>
                </a:lnTo>
                <a:lnTo>
                  <a:pt x="295" y="87"/>
                </a:lnTo>
                <a:lnTo>
                  <a:pt x="293" y="84"/>
                </a:lnTo>
                <a:lnTo>
                  <a:pt x="290" y="81"/>
                </a:lnTo>
                <a:lnTo>
                  <a:pt x="287" y="78"/>
                </a:lnTo>
                <a:lnTo>
                  <a:pt x="285" y="76"/>
                </a:lnTo>
                <a:lnTo>
                  <a:pt x="282" y="73"/>
                </a:lnTo>
                <a:lnTo>
                  <a:pt x="279" y="71"/>
                </a:lnTo>
                <a:lnTo>
                  <a:pt x="276" y="68"/>
                </a:lnTo>
                <a:lnTo>
                  <a:pt x="274" y="66"/>
                </a:lnTo>
                <a:lnTo>
                  <a:pt x="270" y="64"/>
                </a:lnTo>
                <a:lnTo>
                  <a:pt x="267" y="62"/>
                </a:lnTo>
                <a:lnTo>
                  <a:pt x="264" y="60"/>
                </a:lnTo>
                <a:lnTo>
                  <a:pt x="261" y="57"/>
                </a:lnTo>
                <a:lnTo>
                  <a:pt x="258" y="56"/>
                </a:lnTo>
                <a:lnTo>
                  <a:pt x="255" y="54"/>
                </a:lnTo>
                <a:lnTo>
                  <a:pt x="252" y="52"/>
                </a:lnTo>
                <a:lnTo>
                  <a:pt x="249" y="50"/>
                </a:lnTo>
                <a:lnTo>
                  <a:pt x="245" y="49"/>
                </a:lnTo>
                <a:lnTo>
                  <a:pt x="242" y="47"/>
                </a:lnTo>
                <a:lnTo>
                  <a:pt x="239" y="46"/>
                </a:lnTo>
                <a:lnTo>
                  <a:pt x="235" y="45"/>
                </a:lnTo>
                <a:lnTo>
                  <a:pt x="232" y="43"/>
                </a:lnTo>
                <a:lnTo>
                  <a:pt x="229" y="42"/>
                </a:lnTo>
                <a:lnTo>
                  <a:pt x="225" y="41"/>
                </a:lnTo>
                <a:lnTo>
                  <a:pt x="222" y="40"/>
                </a:lnTo>
                <a:lnTo>
                  <a:pt x="218" y="39"/>
                </a:lnTo>
                <a:lnTo>
                  <a:pt x="215" y="38"/>
                </a:lnTo>
                <a:lnTo>
                  <a:pt x="211" y="38"/>
                </a:lnTo>
                <a:lnTo>
                  <a:pt x="208" y="37"/>
                </a:lnTo>
                <a:lnTo>
                  <a:pt x="204" y="37"/>
                </a:lnTo>
                <a:lnTo>
                  <a:pt x="201" y="36"/>
                </a:lnTo>
                <a:lnTo>
                  <a:pt x="197" y="36"/>
                </a:lnTo>
                <a:lnTo>
                  <a:pt x="194" y="36"/>
                </a:lnTo>
                <a:lnTo>
                  <a:pt x="190" y="35"/>
                </a:lnTo>
                <a:lnTo>
                  <a:pt x="187" y="35"/>
                </a:lnTo>
                <a:lnTo>
                  <a:pt x="183" y="35"/>
                </a:lnTo>
                <a:lnTo>
                  <a:pt x="180" y="35"/>
                </a:lnTo>
                <a:close/>
                <a:moveTo>
                  <a:pt x="183" y="0"/>
                </a:moveTo>
                <a:lnTo>
                  <a:pt x="187" y="0"/>
                </a:lnTo>
                <a:lnTo>
                  <a:pt x="192" y="0"/>
                </a:lnTo>
                <a:lnTo>
                  <a:pt x="196" y="0"/>
                </a:lnTo>
                <a:lnTo>
                  <a:pt x="201" y="0"/>
                </a:lnTo>
                <a:lnTo>
                  <a:pt x="205" y="1"/>
                </a:lnTo>
                <a:lnTo>
                  <a:pt x="209" y="2"/>
                </a:lnTo>
                <a:lnTo>
                  <a:pt x="214" y="2"/>
                </a:lnTo>
                <a:lnTo>
                  <a:pt x="218" y="3"/>
                </a:lnTo>
                <a:lnTo>
                  <a:pt x="222" y="4"/>
                </a:lnTo>
                <a:lnTo>
                  <a:pt x="227" y="5"/>
                </a:lnTo>
                <a:lnTo>
                  <a:pt x="231" y="6"/>
                </a:lnTo>
                <a:lnTo>
                  <a:pt x="235" y="7"/>
                </a:lnTo>
                <a:lnTo>
                  <a:pt x="239" y="8"/>
                </a:lnTo>
                <a:lnTo>
                  <a:pt x="244" y="10"/>
                </a:lnTo>
                <a:lnTo>
                  <a:pt x="248" y="11"/>
                </a:lnTo>
                <a:lnTo>
                  <a:pt x="252" y="13"/>
                </a:lnTo>
                <a:lnTo>
                  <a:pt x="256" y="15"/>
                </a:lnTo>
                <a:lnTo>
                  <a:pt x="260" y="17"/>
                </a:lnTo>
                <a:lnTo>
                  <a:pt x="264" y="18"/>
                </a:lnTo>
                <a:lnTo>
                  <a:pt x="268" y="20"/>
                </a:lnTo>
                <a:lnTo>
                  <a:pt x="272" y="23"/>
                </a:lnTo>
                <a:lnTo>
                  <a:pt x="276" y="25"/>
                </a:lnTo>
                <a:lnTo>
                  <a:pt x="280" y="27"/>
                </a:lnTo>
                <a:lnTo>
                  <a:pt x="284" y="30"/>
                </a:lnTo>
                <a:lnTo>
                  <a:pt x="288" y="32"/>
                </a:lnTo>
                <a:lnTo>
                  <a:pt x="292" y="35"/>
                </a:lnTo>
                <a:lnTo>
                  <a:pt x="295" y="38"/>
                </a:lnTo>
                <a:lnTo>
                  <a:pt x="299" y="41"/>
                </a:lnTo>
                <a:lnTo>
                  <a:pt x="302" y="44"/>
                </a:lnTo>
                <a:lnTo>
                  <a:pt x="306" y="47"/>
                </a:lnTo>
                <a:lnTo>
                  <a:pt x="309" y="50"/>
                </a:lnTo>
                <a:lnTo>
                  <a:pt x="313" y="53"/>
                </a:lnTo>
                <a:lnTo>
                  <a:pt x="315" y="56"/>
                </a:lnTo>
                <a:lnTo>
                  <a:pt x="318" y="59"/>
                </a:lnTo>
                <a:lnTo>
                  <a:pt x="321" y="62"/>
                </a:lnTo>
                <a:lnTo>
                  <a:pt x="323" y="65"/>
                </a:lnTo>
                <a:lnTo>
                  <a:pt x="326" y="68"/>
                </a:lnTo>
                <a:lnTo>
                  <a:pt x="328" y="71"/>
                </a:lnTo>
                <a:lnTo>
                  <a:pt x="330" y="74"/>
                </a:lnTo>
                <a:lnTo>
                  <a:pt x="333" y="77"/>
                </a:lnTo>
                <a:lnTo>
                  <a:pt x="335" y="80"/>
                </a:lnTo>
                <a:lnTo>
                  <a:pt x="337" y="83"/>
                </a:lnTo>
                <a:lnTo>
                  <a:pt x="339" y="86"/>
                </a:lnTo>
                <a:lnTo>
                  <a:pt x="341" y="90"/>
                </a:lnTo>
                <a:lnTo>
                  <a:pt x="343" y="93"/>
                </a:lnTo>
                <a:lnTo>
                  <a:pt x="345" y="96"/>
                </a:lnTo>
                <a:lnTo>
                  <a:pt x="346" y="100"/>
                </a:lnTo>
                <a:lnTo>
                  <a:pt x="348" y="103"/>
                </a:lnTo>
                <a:lnTo>
                  <a:pt x="350" y="106"/>
                </a:lnTo>
                <a:lnTo>
                  <a:pt x="351" y="110"/>
                </a:lnTo>
                <a:lnTo>
                  <a:pt x="353" y="113"/>
                </a:lnTo>
                <a:lnTo>
                  <a:pt x="354" y="116"/>
                </a:lnTo>
                <a:lnTo>
                  <a:pt x="355" y="120"/>
                </a:lnTo>
                <a:lnTo>
                  <a:pt x="357" y="123"/>
                </a:lnTo>
                <a:lnTo>
                  <a:pt x="357" y="127"/>
                </a:lnTo>
                <a:lnTo>
                  <a:pt x="359" y="130"/>
                </a:lnTo>
                <a:lnTo>
                  <a:pt x="360" y="134"/>
                </a:lnTo>
                <a:lnTo>
                  <a:pt x="361" y="137"/>
                </a:lnTo>
                <a:lnTo>
                  <a:pt x="362" y="141"/>
                </a:lnTo>
                <a:lnTo>
                  <a:pt x="362" y="145"/>
                </a:lnTo>
                <a:lnTo>
                  <a:pt x="363" y="148"/>
                </a:lnTo>
                <a:lnTo>
                  <a:pt x="364" y="152"/>
                </a:lnTo>
                <a:lnTo>
                  <a:pt x="364" y="155"/>
                </a:lnTo>
                <a:lnTo>
                  <a:pt x="365" y="159"/>
                </a:lnTo>
                <a:lnTo>
                  <a:pt x="365" y="162"/>
                </a:lnTo>
                <a:lnTo>
                  <a:pt x="366" y="166"/>
                </a:lnTo>
                <a:lnTo>
                  <a:pt x="366" y="170"/>
                </a:lnTo>
                <a:lnTo>
                  <a:pt x="366" y="174"/>
                </a:lnTo>
                <a:lnTo>
                  <a:pt x="366" y="177"/>
                </a:lnTo>
                <a:lnTo>
                  <a:pt x="366" y="181"/>
                </a:lnTo>
                <a:lnTo>
                  <a:pt x="366" y="185"/>
                </a:lnTo>
                <a:lnTo>
                  <a:pt x="366" y="188"/>
                </a:lnTo>
                <a:lnTo>
                  <a:pt x="366" y="192"/>
                </a:lnTo>
                <a:lnTo>
                  <a:pt x="366" y="195"/>
                </a:lnTo>
                <a:lnTo>
                  <a:pt x="366" y="199"/>
                </a:lnTo>
                <a:lnTo>
                  <a:pt x="365" y="202"/>
                </a:lnTo>
                <a:lnTo>
                  <a:pt x="365" y="206"/>
                </a:lnTo>
                <a:lnTo>
                  <a:pt x="364" y="210"/>
                </a:lnTo>
                <a:lnTo>
                  <a:pt x="364" y="214"/>
                </a:lnTo>
                <a:lnTo>
                  <a:pt x="363" y="217"/>
                </a:lnTo>
                <a:lnTo>
                  <a:pt x="363" y="220"/>
                </a:lnTo>
                <a:lnTo>
                  <a:pt x="362" y="224"/>
                </a:lnTo>
                <a:lnTo>
                  <a:pt x="361" y="228"/>
                </a:lnTo>
                <a:lnTo>
                  <a:pt x="360" y="231"/>
                </a:lnTo>
                <a:lnTo>
                  <a:pt x="359" y="235"/>
                </a:lnTo>
                <a:lnTo>
                  <a:pt x="358" y="238"/>
                </a:lnTo>
                <a:lnTo>
                  <a:pt x="357" y="242"/>
                </a:lnTo>
                <a:lnTo>
                  <a:pt x="355" y="245"/>
                </a:lnTo>
                <a:lnTo>
                  <a:pt x="354" y="249"/>
                </a:lnTo>
                <a:lnTo>
                  <a:pt x="353" y="252"/>
                </a:lnTo>
                <a:lnTo>
                  <a:pt x="351" y="256"/>
                </a:lnTo>
                <a:lnTo>
                  <a:pt x="350" y="259"/>
                </a:lnTo>
                <a:lnTo>
                  <a:pt x="348" y="262"/>
                </a:lnTo>
                <a:lnTo>
                  <a:pt x="347" y="266"/>
                </a:lnTo>
                <a:lnTo>
                  <a:pt x="345" y="269"/>
                </a:lnTo>
                <a:lnTo>
                  <a:pt x="343" y="272"/>
                </a:lnTo>
                <a:lnTo>
                  <a:pt x="454" y="383"/>
                </a:lnTo>
                <a:lnTo>
                  <a:pt x="455" y="385"/>
                </a:lnTo>
                <a:lnTo>
                  <a:pt x="457" y="387"/>
                </a:lnTo>
                <a:lnTo>
                  <a:pt x="459" y="389"/>
                </a:lnTo>
                <a:lnTo>
                  <a:pt x="460" y="391"/>
                </a:lnTo>
                <a:lnTo>
                  <a:pt x="462" y="393"/>
                </a:lnTo>
                <a:lnTo>
                  <a:pt x="463" y="395"/>
                </a:lnTo>
                <a:lnTo>
                  <a:pt x="464" y="397"/>
                </a:lnTo>
                <a:lnTo>
                  <a:pt x="465" y="399"/>
                </a:lnTo>
                <a:lnTo>
                  <a:pt x="466" y="401"/>
                </a:lnTo>
                <a:lnTo>
                  <a:pt x="467" y="404"/>
                </a:lnTo>
                <a:lnTo>
                  <a:pt x="468" y="406"/>
                </a:lnTo>
                <a:lnTo>
                  <a:pt x="468" y="408"/>
                </a:lnTo>
                <a:lnTo>
                  <a:pt x="469" y="410"/>
                </a:lnTo>
                <a:lnTo>
                  <a:pt x="469" y="412"/>
                </a:lnTo>
                <a:lnTo>
                  <a:pt x="470" y="415"/>
                </a:lnTo>
                <a:lnTo>
                  <a:pt x="470" y="417"/>
                </a:lnTo>
                <a:lnTo>
                  <a:pt x="470" y="419"/>
                </a:lnTo>
                <a:lnTo>
                  <a:pt x="470" y="421"/>
                </a:lnTo>
                <a:lnTo>
                  <a:pt x="470" y="424"/>
                </a:lnTo>
                <a:lnTo>
                  <a:pt x="470" y="426"/>
                </a:lnTo>
                <a:lnTo>
                  <a:pt x="469" y="428"/>
                </a:lnTo>
                <a:lnTo>
                  <a:pt x="469" y="430"/>
                </a:lnTo>
                <a:lnTo>
                  <a:pt x="469" y="432"/>
                </a:lnTo>
                <a:lnTo>
                  <a:pt x="468" y="434"/>
                </a:lnTo>
                <a:lnTo>
                  <a:pt x="467" y="436"/>
                </a:lnTo>
                <a:lnTo>
                  <a:pt x="466" y="438"/>
                </a:lnTo>
                <a:lnTo>
                  <a:pt x="465" y="440"/>
                </a:lnTo>
                <a:lnTo>
                  <a:pt x="464" y="442"/>
                </a:lnTo>
                <a:lnTo>
                  <a:pt x="463" y="444"/>
                </a:lnTo>
                <a:lnTo>
                  <a:pt x="462" y="445"/>
                </a:lnTo>
                <a:lnTo>
                  <a:pt x="460" y="447"/>
                </a:lnTo>
                <a:lnTo>
                  <a:pt x="459" y="448"/>
                </a:lnTo>
                <a:lnTo>
                  <a:pt x="449" y="459"/>
                </a:lnTo>
                <a:lnTo>
                  <a:pt x="447" y="460"/>
                </a:lnTo>
                <a:lnTo>
                  <a:pt x="445" y="462"/>
                </a:lnTo>
                <a:lnTo>
                  <a:pt x="444" y="463"/>
                </a:lnTo>
                <a:lnTo>
                  <a:pt x="442" y="464"/>
                </a:lnTo>
                <a:lnTo>
                  <a:pt x="440" y="465"/>
                </a:lnTo>
                <a:lnTo>
                  <a:pt x="438" y="466"/>
                </a:lnTo>
                <a:lnTo>
                  <a:pt x="436" y="467"/>
                </a:lnTo>
                <a:lnTo>
                  <a:pt x="434" y="468"/>
                </a:lnTo>
                <a:lnTo>
                  <a:pt x="432" y="468"/>
                </a:lnTo>
                <a:lnTo>
                  <a:pt x="430" y="469"/>
                </a:lnTo>
                <a:lnTo>
                  <a:pt x="428" y="469"/>
                </a:lnTo>
                <a:lnTo>
                  <a:pt x="426" y="470"/>
                </a:lnTo>
                <a:lnTo>
                  <a:pt x="424" y="470"/>
                </a:lnTo>
                <a:lnTo>
                  <a:pt x="421" y="470"/>
                </a:lnTo>
                <a:lnTo>
                  <a:pt x="419" y="470"/>
                </a:lnTo>
                <a:lnTo>
                  <a:pt x="417" y="470"/>
                </a:lnTo>
                <a:lnTo>
                  <a:pt x="415" y="470"/>
                </a:lnTo>
                <a:lnTo>
                  <a:pt x="412" y="469"/>
                </a:lnTo>
                <a:lnTo>
                  <a:pt x="410" y="469"/>
                </a:lnTo>
                <a:lnTo>
                  <a:pt x="408" y="468"/>
                </a:lnTo>
                <a:lnTo>
                  <a:pt x="406" y="468"/>
                </a:lnTo>
                <a:lnTo>
                  <a:pt x="404" y="467"/>
                </a:lnTo>
                <a:lnTo>
                  <a:pt x="401" y="466"/>
                </a:lnTo>
                <a:lnTo>
                  <a:pt x="399" y="465"/>
                </a:lnTo>
                <a:lnTo>
                  <a:pt x="397" y="464"/>
                </a:lnTo>
                <a:lnTo>
                  <a:pt x="395" y="463"/>
                </a:lnTo>
                <a:lnTo>
                  <a:pt x="393" y="462"/>
                </a:lnTo>
                <a:lnTo>
                  <a:pt x="391" y="460"/>
                </a:lnTo>
                <a:lnTo>
                  <a:pt x="389" y="459"/>
                </a:lnTo>
                <a:lnTo>
                  <a:pt x="387" y="457"/>
                </a:lnTo>
                <a:lnTo>
                  <a:pt x="385" y="456"/>
                </a:lnTo>
                <a:lnTo>
                  <a:pt x="383" y="454"/>
                </a:lnTo>
                <a:lnTo>
                  <a:pt x="272" y="343"/>
                </a:lnTo>
                <a:lnTo>
                  <a:pt x="269" y="345"/>
                </a:lnTo>
                <a:lnTo>
                  <a:pt x="266" y="347"/>
                </a:lnTo>
                <a:lnTo>
                  <a:pt x="263" y="348"/>
                </a:lnTo>
                <a:lnTo>
                  <a:pt x="259" y="350"/>
                </a:lnTo>
                <a:lnTo>
                  <a:pt x="256" y="351"/>
                </a:lnTo>
                <a:lnTo>
                  <a:pt x="252" y="353"/>
                </a:lnTo>
                <a:lnTo>
                  <a:pt x="249" y="354"/>
                </a:lnTo>
                <a:lnTo>
                  <a:pt x="245" y="356"/>
                </a:lnTo>
                <a:lnTo>
                  <a:pt x="242" y="357"/>
                </a:lnTo>
                <a:lnTo>
                  <a:pt x="238" y="358"/>
                </a:lnTo>
                <a:lnTo>
                  <a:pt x="235" y="359"/>
                </a:lnTo>
                <a:lnTo>
                  <a:pt x="231" y="360"/>
                </a:lnTo>
                <a:lnTo>
                  <a:pt x="228" y="361"/>
                </a:lnTo>
                <a:lnTo>
                  <a:pt x="224" y="362"/>
                </a:lnTo>
                <a:lnTo>
                  <a:pt x="221" y="362"/>
                </a:lnTo>
                <a:lnTo>
                  <a:pt x="217" y="363"/>
                </a:lnTo>
                <a:lnTo>
                  <a:pt x="213" y="364"/>
                </a:lnTo>
                <a:lnTo>
                  <a:pt x="210" y="365"/>
                </a:lnTo>
                <a:lnTo>
                  <a:pt x="206" y="365"/>
                </a:lnTo>
                <a:lnTo>
                  <a:pt x="203" y="365"/>
                </a:lnTo>
                <a:lnTo>
                  <a:pt x="199" y="366"/>
                </a:lnTo>
                <a:lnTo>
                  <a:pt x="195" y="366"/>
                </a:lnTo>
                <a:lnTo>
                  <a:pt x="192" y="366"/>
                </a:lnTo>
                <a:lnTo>
                  <a:pt x="188" y="366"/>
                </a:lnTo>
                <a:lnTo>
                  <a:pt x="184" y="366"/>
                </a:lnTo>
                <a:lnTo>
                  <a:pt x="181" y="366"/>
                </a:lnTo>
                <a:lnTo>
                  <a:pt x="177" y="366"/>
                </a:lnTo>
                <a:lnTo>
                  <a:pt x="174" y="366"/>
                </a:lnTo>
                <a:lnTo>
                  <a:pt x="170" y="366"/>
                </a:lnTo>
                <a:lnTo>
                  <a:pt x="166" y="366"/>
                </a:lnTo>
                <a:lnTo>
                  <a:pt x="163" y="365"/>
                </a:lnTo>
                <a:lnTo>
                  <a:pt x="159" y="365"/>
                </a:lnTo>
                <a:lnTo>
                  <a:pt x="155" y="364"/>
                </a:lnTo>
                <a:lnTo>
                  <a:pt x="152" y="364"/>
                </a:lnTo>
                <a:lnTo>
                  <a:pt x="148" y="363"/>
                </a:lnTo>
                <a:lnTo>
                  <a:pt x="145" y="362"/>
                </a:lnTo>
                <a:lnTo>
                  <a:pt x="141" y="362"/>
                </a:lnTo>
                <a:lnTo>
                  <a:pt x="137" y="361"/>
                </a:lnTo>
                <a:lnTo>
                  <a:pt x="134" y="360"/>
                </a:lnTo>
                <a:lnTo>
                  <a:pt x="130" y="359"/>
                </a:lnTo>
                <a:lnTo>
                  <a:pt x="127" y="357"/>
                </a:lnTo>
                <a:lnTo>
                  <a:pt x="123" y="357"/>
                </a:lnTo>
                <a:lnTo>
                  <a:pt x="120" y="355"/>
                </a:lnTo>
                <a:lnTo>
                  <a:pt x="116" y="354"/>
                </a:lnTo>
                <a:lnTo>
                  <a:pt x="113" y="352"/>
                </a:lnTo>
                <a:lnTo>
                  <a:pt x="110" y="351"/>
                </a:lnTo>
                <a:lnTo>
                  <a:pt x="106" y="350"/>
                </a:lnTo>
                <a:lnTo>
                  <a:pt x="103" y="348"/>
                </a:lnTo>
                <a:lnTo>
                  <a:pt x="99" y="346"/>
                </a:lnTo>
                <a:lnTo>
                  <a:pt x="96" y="345"/>
                </a:lnTo>
                <a:lnTo>
                  <a:pt x="93" y="343"/>
                </a:lnTo>
                <a:lnTo>
                  <a:pt x="90" y="341"/>
                </a:lnTo>
                <a:lnTo>
                  <a:pt x="86" y="339"/>
                </a:lnTo>
                <a:lnTo>
                  <a:pt x="83" y="337"/>
                </a:lnTo>
                <a:lnTo>
                  <a:pt x="80" y="335"/>
                </a:lnTo>
                <a:lnTo>
                  <a:pt x="77" y="333"/>
                </a:lnTo>
                <a:lnTo>
                  <a:pt x="74" y="330"/>
                </a:lnTo>
                <a:lnTo>
                  <a:pt x="71" y="328"/>
                </a:lnTo>
                <a:lnTo>
                  <a:pt x="68" y="326"/>
                </a:lnTo>
                <a:lnTo>
                  <a:pt x="65" y="323"/>
                </a:lnTo>
                <a:lnTo>
                  <a:pt x="62" y="321"/>
                </a:lnTo>
                <a:lnTo>
                  <a:pt x="59" y="318"/>
                </a:lnTo>
                <a:lnTo>
                  <a:pt x="56" y="315"/>
                </a:lnTo>
                <a:lnTo>
                  <a:pt x="53" y="313"/>
                </a:lnTo>
                <a:lnTo>
                  <a:pt x="50" y="309"/>
                </a:lnTo>
                <a:lnTo>
                  <a:pt x="47" y="306"/>
                </a:lnTo>
                <a:lnTo>
                  <a:pt x="44" y="302"/>
                </a:lnTo>
                <a:lnTo>
                  <a:pt x="41" y="299"/>
                </a:lnTo>
                <a:lnTo>
                  <a:pt x="38" y="295"/>
                </a:lnTo>
                <a:lnTo>
                  <a:pt x="35" y="291"/>
                </a:lnTo>
                <a:lnTo>
                  <a:pt x="32" y="288"/>
                </a:lnTo>
                <a:lnTo>
                  <a:pt x="30" y="284"/>
                </a:lnTo>
                <a:lnTo>
                  <a:pt x="27" y="280"/>
                </a:lnTo>
                <a:lnTo>
                  <a:pt x="25" y="276"/>
                </a:lnTo>
                <a:lnTo>
                  <a:pt x="23" y="272"/>
                </a:lnTo>
                <a:lnTo>
                  <a:pt x="21" y="268"/>
                </a:lnTo>
                <a:lnTo>
                  <a:pt x="19" y="264"/>
                </a:lnTo>
                <a:lnTo>
                  <a:pt x="17" y="260"/>
                </a:lnTo>
                <a:lnTo>
                  <a:pt x="15" y="256"/>
                </a:lnTo>
                <a:lnTo>
                  <a:pt x="13" y="252"/>
                </a:lnTo>
                <a:lnTo>
                  <a:pt x="11" y="248"/>
                </a:lnTo>
                <a:lnTo>
                  <a:pt x="10" y="244"/>
                </a:lnTo>
                <a:lnTo>
                  <a:pt x="9" y="240"/>
                </a:lnTo>
                <a:lnTo>
                  <a:pt x="7" y="235"/>
                </a:lnTo>
                <a:lnTo>
                  <a:pt x="6" y="231"/>
                </a:lnTo>
                <a:lnTo>
                  <a:pt x="5" y="227"/>
                </a:lnTo>
                <a:lnTo>
                  <a:pt x="4" y="222"/>
                </a:lnTo>
                <a:lnTo>
                  <a:pt x="3" y="218"/>
                </a:lnTo>
                <a:lnTo>
                  <a:pt x="2" y="214"/>
                </a:lnTo>
                <a:lnTo>
                  <a:pt x="2" y="209"/>
                </a:lnTo>
                <a:lnTo>
                  <a:pt x="1" y="205"/>
                </a:lnTo>
                <a:lnTo>
                  <a:pt x="0" y="200"/>
                </a:lnTo>
                <a:lnTo>
                  <a:pt x="0" y="196"/>
                </a:lnTo>
                <a:lnTo>
                  <a:pt x="0" y="192"/>
                </a:lnTo>
                <a:lnTo>
                  <a:pt x="0" y="187"/>
                </a:lnTo>
                <a:lnTo>
                  <a:pt x="0" y="183"/>
                </a:lnTo>
                <a:lnTo>
                  <a:pt x="0" y="178"/>
                </a:lnTo>
                <a:lnTo>
                  <a:pt x="0" y="174"/>
                </a:lnTo>
                <a:lnTo>
                  <a:pt x="0" y="170"/>
                </a:lnTo>
                <a:lnTo>
                  <a:pt x="0" y="165"/>
                </a:lnTo>
                <a:lnTo>
                  <a:pt x="1" y="161"/>
                </a:lnTo>
                <a:lnTo>
                  <a:pt x="2" y="157"/>
                </a:lnTo>
                <a:lnTo>
                  <a:pt x="2" y="152"/>
                </a:lnTo>
                <a:lnTo>
                  <a:pt x="3" y="148"/>
                </a:lnTo>
                <a:lnTo>
                  <a:pt x="4" y="144"/>
                </a:lnTo>
                <a:lnTo>
                  <a:pt x="5" y="139"/>
                </a:lnTo>
                <a:lnTo>
                  <a:pt x="6" y="135"/>
                </a:lnTo>
                <a:lnTo>
                  <a:pt x="7" y="131"/>
                </a:lnTo>
                <a:lnTo>
                  <a:pt x="9" y="127"/>
                </a:lnTo>
                <a:lnTo>
                  <a:pt x="10" y="122"/>
                </a:lnTo>
                <a:lnTo>
                  <a:pt x="11" y="118"/>
                </a:lnTo>
                <a:lnTo>
                  <a:pt x="13" y="114"/>
                </a:lnTo>
                <a:lnTo>
                  <a:pt x="15" y="110"/>
                </a:lnTo>
                <a:lnTo>
                  <a:pt x="17" y="106"/>
                </a:lnTo>
                <a:lnTo>
                  <a:pt x="19" y="102"/>
                </a:lnTo>
                <a:lnTo>
                  <a:pt x="21" y="98"/>
                </a:lnTo>
                <a:lnTo>
                  <a:pt x="23" y="94"/>
                </a:lnTo>
                <a:lnTo>
                  <a:pt x="25" y="90"/>
                </a:lnTo>
                <a:lnTo>
                  <a:pt x="27" y="86"/>
                </a:lnTo>
                <a:lnTo>
                  <a:pt x="30" y="82"/>
                </a:lnTo>
                <a:lnTo>
                  <a:pt x="32" y="78"/>
                </a:lnTo>
                <a:lnTo>
                  <a:pt x="35" y="75"/>
                </a:lnTo>
                <a:lnTo>
                  <a:pt x="38" y="71"/>
                </a:lnTo>
                <a:lnTo>
                  <a:pt x="41" y="67"/>
                </a:lnTo>
                <a:lnTo>
                  <a:pt x="44" y="64"/>
                </a:lnTo>
                <a:lnTo>
                  <a:pt x="47" y="60"/>
                </a:lnTo>
                <a:lnTo>
                  <a:pt x="50" y="57"/>
                </a:lnTo>
                <a:lnTo>
                  <a:pt x="53" y="53"/>
                </a:lnTo>
                <a:lnTo>
                  <a:pt x="57" y="50"/>
                </a:lnTo>
                <a:lnTo>
                  <a:pt x="60" y="47"/>
                </a:lnTo>
                <a:lnTo>
                  <a:pt x="64" y="44"/>
                </a:lnTo>
                <a:lnTo>
                  <a:pt x="67" y="41"/>
                </a:lnTo>
                <a:lnTo>
                  <a:pt x="71" y="38"/>
                </a:lnTo>
                <a:lnTo>
                  <a:pt x="75" y="35"/>
                </a:lnTo>
                <a:lnTo>
                  <a:pt x="78" y="32"/>
                </a:lnTo>
                <a:lnTo>
                  <a:pt x="82" y="30"/>
                </a:lnTo>
                <a:lnTo>
                  <a:pt x="86" y="27"/>
                </a:lnTo>
                <a:lnTo>
                  <a:pt x="90" y="25"/>
                </a:lnTo>
                <a:lnTo>
                  <a:pt x="94" y="23"/>
                </a:lnTo>
                <a:lnTo>
                  <a:pt x="98" y="20"/>
                </a:lnTo>
                <a:lnTo>
                  <a:pt x="102" y="18"/>
                </a:lnTo>
                <a:lnTo>
                  <a:pt x="106" y="17"/>
                </a:lnTo>
                <a:lnTo>
                  <a:pt x="110" y="15"/>
                </a:lnTo>
                <a:lnTo>
                  <a:pt x="114" y="13"/>
                </a:lnTo>
                <a:lnTo>
                  <a:pt x="118" y="11"/>
                </a:lnTo>
                <a:lnTo>
                  <a:pt x="122" y="10"/>
                </a:lnTo>
                <a:lnTo>
                  <a:pt x="127" y="8"/>
                </a:lnTo>
                <a:lnTo>
                  <a:pt x="131" y="7"/>
                </a:lnTo>
                <a:lnTo>
                  <a:pt x="135" y="6"/>
                </a:lnTo>
                <a:lnTo>
                  <a:pt x="139" y="5"/>
                </a:lnTo>
                <a:lnTo>
                  <a:pt x="144" y="4"/>
                </a:lnTo>
                <a:lnTo>
                  <a:pt x="148" y="3"/>
                </a:lnTo>
                <a:lnTo>
                  <a:pt x="152" y="2"/>
                </a:lnTo>
                <a:lnTo>
                  <a:pt x="157" y="2"/>
                </a:lnTo>
                <a:lnTo>
                  <a:pt x="161" y="1"/>
                </a:lnTo>
                <a:lnTo>
                  <a:pt x="165" y="0"/>
                </a:lnTo>
                <a:lnTo>
                  <a:pt x="170" y="0"/>
                </a:lnTo>
                <a:lnTo>
                  <a:pt x="174" y="0"/>
                </a:lnTo>
                <a:lnTo>
                  <a:pt x="179" y="0"/>
                </a:lnTo>
                <a:lnTo>
                  <a:pt x="183" y="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12192000" cy="6857996"/>
          </a:xfrm>
          <a:prstGeom prst="rect">
            <a:avLst/>
          </a:prstGeom>
        </p:spPr>
      </p:pic>
      <p:sp>
        <p:nvSpPr>
          <p:cNvPr id="25" name="rect"/>
          <p:cNvSpPr/>
          <p:nvPr/>
        </p:nvSpPr>
        <p:spPr>
          <a:xfrm>
            <a:off x="8488680" y="1354836"/>
            <a:ext cx="1863851" cy="5021579"/>
          </a:xfrm>
          <a:prstGeom prst="rect">
            <a:avLst/>
          </a:prstGeom>
          <a:solidFill>
            <a:srgbClr val="3ABAE2">
              <a:alpha val="9411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rect"/>
          <p:cNvSpPr/>
          <p:nvPr/>
        </p:nvSpPr>
        <p:spPr>
          <a:xfrm>
            <a:off x="2856230" y="1355090"/>
            <a:ext cx="2653030" cy="5021580"/>
          </a:xfrm>
          <a:prstGeom prst="rect">
            <a:avLst/>
          </a:prstGeom>
          <a:solidFill>
            <a:srgbClr val="33AED5">
              <a:alpha val="11372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7" name="path"/>
          <p:cNvSpPr/>
          <p:nvPr/>
        </p:nvSpPr>
        <p:spPr>
          <a:xfrm>
            <a:off x="2849880" y="1348740"/>
            <a:ext cx="198120" cy="198120"/>
          </a:xfrm>
          <a:custGeom>
            <a:avLst/>
            <a:gdLst/>
            <a:ahLst/>
            <a:cxnLst/>
            <a:rect l="0" t="0" r="0" b="0"/>
            <a:pathLst>
              <a:path w="312" h="312">
                <a:moveTo>
                  <a:pt x="10" y="302"/>
                </a:moveTo>
                <a:cubicBezTo>
                  <a:pt x="10" y="140"/>
                  <a:pt x="140" y="10"/>
                  <a:pt x="302" y="10"/>
                </a:cubicBezTo>
              </a:path>
            </a:pathLst>
          </a:custGeom>
          <a:noFill/>
          <a:ln w="12700" cap="flat">
            <a:solidFill>
              <a:srgbClr val="167896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5317490" y="1348740"/>
            <a:ext cx="198120" cy="198120"/>
          </a:xfrm>
          <a:custGeom>
            <a:avLst/>
            <a:gdLst/>
            <a:ahLst/>
            <a:cxnLst/>
            <a:rect l="0" t="0" r="0" b="0"/>
            <a:pathLst>
              <a:path w="312" h="312">
                <a:moveTo>
                  <a:pt x="10" y="10"/>
                </a:moveTo>
                <a:cubicBezTo>
                  <a:pt x="171" y="10"/>
                  <a:pt x="302" y="140"/>
                  <a:pt x="302" y="302"/>
                </a:cubicBezTo>
              </a:path>
            </a:pathLst>
          </a:custGeom>
          <a:noFill/>
          <a:ln w="12700" cap="flat">
            <a:solidFill>
              <a:srgbClr val="167896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9" name="rect"/>
          <p:cNvSpPr/>
          <p:nvPr/>
        </p:nvSpPr>
        <p:spPr>
          <a:xfrm>
            <a:off x="6135623" y="1354836"/>
            <a:ext cx="1863852" cy="5021579"/>
          </a:xfrm>
          <a:prstGeom prst="rect">
            <a:avLst/>
          </a:prstGeom>
          <a:solidFill>
            <a:srgbClr val="3ABAE2">
              <a:alpha val="9411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30" name="table 30"/>
          <p:cNvGraphicFramePr>
            <a:graphicFrameLocks noGrp="1"/>
          </p:cNvGraphicFramePr>
          <p:nvPr/>
        </p:nvGraphicFramePr>
        <p:xfrm>
          <a:off x="550926" y="1485137"/>
          <a:ext cx="10434316" cy="4760595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3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6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3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95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3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3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0000"/>
                        </a:lnSpc>
                      </a:pPr>
                      <a:endParaRPr lang="en-US" altLang="en-US" sz="100" dirty="0"/>
                    </a:p>
                    <a:p>
                      <a:pPr marL="550545" algn="l" rtl="0" eaLnBrk="0">
                        <a:lnSpc>
                          <a:spcPct val="98000"/>
                        </a:lnSpc>
                      </a:pPr>
                      <a:r>
                        <a:rPr sz="2000" spc="-1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适</a:t>
                      </a:r>
                      <a:r>
                        <a:rPr sz="2000" spc="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应症</a:t>
                      </a:r>
                      <a:endParaRPr lang="en-US" altLang="en-US" sz="2000"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300" dirty="0"/>
                    </a:p>
                    <a:p>
                      <a:pPr marL="821690" algn="l" rtl="0" eaLnBrk="0">
                        <a:lnSpc>
                          <a:spcPct val="97000"/>
                        </a:lnSpc>
                      </a:pPr>
                      <a:r>
                        <a:rPr sz="2000" spc="-1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基</a:t>
                      </a:r>
                      <a:r>
                        <a:rPr sz="2000" spc="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本情况</a:t>
                      </a:r>
                      <a:endParaRPr lang="en-US" altLang="en-US" sz="20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200" dirty="0"/>
                    </a:p>
                    <a:p>
                      <a:pPr marL="171450" algn="l" rtl="0" eaLnBrk="0">
                        <a:lnSpc>
                          <a:spcPct val="97000"/>
                        </a:lnSpc>
                        <a:spcBef>
                          <a:spcPts val="0"/>
                        </a:spcBef>
                      </a:pPr>
                      <a:r>
                        <a:rPr sz="2000" spc="1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满</a:t>
                      </a:r>
                      <a:r>
                        <a:rPr sz="2000" spc="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足治疗需求</a:t>
                      </a:r>
                      <a:endParaRPr lang="en-US" altLang="en-US" sz="20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7000"/>
                        </a:lnSpc>
                      </a:pPr>
                      <a:endParaRPr lang="en-US" altLang="en-US" sz="100" dirty="0"/>
                    </a:p>
                    <a:p>
                      <a:pPr marL="429895" algn="l" rtl="0" eaLnBrk="0">
                        <a:lnSpc>
                          <a:spcPct val="97000"/>
                        </a:lnSpc>
                      </a:pPr>
                      <a:r>
                        <a:rPr sz="2000" spc="-1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用法</a:t>
                      </a:r>
                      <a:r>
                        <a:rPr sz="2000" spc="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用量</a:t>
                      </a:r>
                      <a:endParaRPr lang="en-US" altLang="en-US" sz="20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32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2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27000"/>
                        </a:lnSpc>
                      </a:pPr>
                      <a:endParaRPr lang="en-US" altLang="en-US" sz="1000" dirty="0"/>
                    </a:p>
                    <a:p>
                      <a:pPr marL="135255" indent="635" algn="l" rtl="0" eaLnBrk="0">
                        <a:lnSpc>
                          <a:spcPct val="104000"/>
                        </a:lnSpc>
                      </a:pPr>
                      <a:r>
                        <a:rPr sz="1400" spc="1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适用</a:t>
                      </a:r>
                      <a:r>
                        <a:rPr sz="1400" spc="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于治疗实体瘤化疗       </a:t>
                      </a:r>
                      <a:r>
                        <a:rPr sz="1400" spc="1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后所</a:t>
                      </a:r>
                      <a:r>
                        <a:rPr sz="1400" spc="0" dirty="0">
                          <a:solidFill>
                            <a:srgbClr val="167896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致的血小板减少症</a:t>
                      </a:r>
                      <a:endParaRPr lang="en-US" altLang="en-US" sz="1400"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115" indent="-171450" algn="l" rtl="0" eaLnBrk="0">
                        <a:lnSpc>
                          <a:spcPct val="156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sz="860" kern="1200" spc="80" baseline="0" dirty="0" err="1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根据最新数据恶性肿瘤发病率</a:t>
                      </a:r>
                      <a:r>
                        <a:rPr lang="zh-CN" altLang="en-US" sz="860" kern="1200" spc="8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为</a:t>
                      </a:r>
                      <a:r>
                        <a:rPr sz="860" kern="1200" spc="8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186.46/10万，常见方案三四级血小板减少症发生率可高</a:t>
                      </a:r>
                      <a:r>
                        <a:rPr lang="zh-CN" altLang="en-US" sz="860" kern="1200" spc="8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达</a:t>
                      </a:r>
                      <a:r>
                        <a:rPr sz="860" kern="1200" spc="8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79%，</a:t>
                      </a:r>
                      <a:r>
                        <a:rPr sz="860" kern="1200" spc="80" baseline="0" dirty="0" err="1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按照我国人口</a:t>
                      </a:r>
                      <a:r>
                        <a:rPr lang="zh-CN" altLang="en-US" sz="860" kern="1200" spc="8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计</a:t>
                      </a:r>
                      <a:r>
                        <a:rPr sz="860" kern="1200" spc="8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算，新发患者人群高达209W，五年生存率约为40%，</a:t>
                      </a:r>
                      <a:r>
                        <a:rPr sz="860" kern="1200" spc="80" baseline="0" dirty="0" err="1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则每年对应患者可高达千万级别</a:t>
                      </a:r>
                      <a:r>
                        <a:rPr lang="zh-CN" altLang="en-US" sz="860" kern="1200" spc="8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；</a:t>
                      </a:r>
                      <a:endParaRPr lang="en-US" altLang="en-US" sz="860" baseline="0" dirty="0"/>
                    </a:p>
                    <a:p>
                      <a:pPr marL="281305" indent="-168275" algn="l" rtl="0" eaLnBrk="0">
                        <a:lnSpc>
                          <a:spcPct val="153000"/>
                        </a:lnSpc>
                        <a:spcBef>
                          <a:spcPts val="0"/>
                        </a:spcBef>
                      </a:pPr>
                      <a:r>
                        <a:rPr sz="860" spc="-1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•</a:t>
                      </a:r>
                      <a:r>
                        <a:rPr sz="860" spc="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   </a:t>
                      </a:r>
                      <a:r>
                        <a:rPr sz="860" spc="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作为最常见的肿瘤治疗后发生的血液学毒性之</a:t>
                      </a:r>
                      <a:r>
                        <a:rPr sz="860" spc="8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一，可增加患者的出血风险，可能导致</a:t>
                      </a:r>
                      <a:r>
                        <a:rPr sz="860" spc="6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死</a:t>
                      </a:r>
                      <a:r>
                        <a:rPr sz="860" spc="9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亡，同时延长住院时间、增加医疗费</a:t>
                      </a:r>
                      <a:r>
                        <a:rPr sz="860" spc="6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用</a:t>
                      </a:r>
                      <a:r>
                        <a:rPr sz="860" spc="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sz="860" spc="10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可能导致化疗的延迟、减量从而影响肿</a:t>
                      </a:r>
                      <a:r>
                        <a:rPr sz="860" spc="2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瘤</a:t>
                      </a:r>
                      <a:r>
                        <a:rPr sz="860" spc="6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的治疗效果</a:t>
                      </a:r>
                      <a:r>
                        <a:rPr sz="860" spc="30" baseline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lang="en-US" sz="860" spc="30" baseline="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81305" indent="-168275" algn="l" rtl="0" eaLnBrk="0">
                        <a:lnSpc>
                          <a:spcPct val="153000"/>
                        </a:lnSpc>
                        <a:spcBef>
                          <a:spcPts val="0"/>
                        </a:spcBef>
                      </a:pPr>
                      <a:endParaRPr lang="en-US" altLang="en-US" sz="900" spc="3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281305" indent="-168275" algn="l" rtl="0" eaLnBrk="0">
                        <a:lnSpc>
                          <a:spcPct val="153000"/>
                        </a:lnSpc>
                        <a:spcBef>
                          <a:spcPts val="0"/>
                        </a:spcBef>
                      </a:pPr>
                      <a:endParaRPr lang="en-US" altLang="en-US" sz="900" spc="3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281305" indent="-168275" algn="l" rtl="0" eaLnBrk="0">
                        <a:lnSpc>
                          <a:spcPct val="153000"/>
                        </a:lnSpc>
                        <a:spcBef>
                          <a:spcPts val="0"/>
                        </a:spcBef>
                      </a:pPr>
                      <a:endParaRPr lang="en-US" altLang="en-US" sz="900" spc="3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281305" indent="-168275" algn="l" rtl="0" eaLnBrk="0">
                        <a:lnSpc>
                          <a:spcPct val="153000"/>
                        </a:lnSpc>
                        <a:spcBef>
                          <a:spcPts val="0"/>
                        </a:spcBef>
                      </a:pPr>
                      <a:endParaRPr lang="en-US" altLang="en-US" sz="900" spc="3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281305" indent="-168275" algn="l" rtl="0" eaLnBrk="0">
                        <a:lnSpc>
                          <a:spcPct val="153000"/>
                        </a:lnSpc>
                        <a:spcBef>
                          <a:spcPts val="0"/>
                        </a:spcBef>
                      </a:pPr>
                      <a:endParaRPr lang="en-US" altLang="en-US" sz="900" spc="3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281305" indent="-168275" algn="l" rtl="0" eaLnBrk="0">
                        <a:lnSpc>
                          <a:spcPct val="153000"/>
                        </a:lnSpc>
                        <a:spcBef>
                          <a:spcPts val="0"/>
                        </a:spcBef>
                      </a:pPr>
                      <a:endParaRPr lang="en-US" altLang="en-US" sz="900" spc="3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281305" indent="-168275" algn="l" rtl="0" eaLnBrk="0">
                        <a:lnSpc>
                          <a:spcPct val="153000"/>
                        </a:lnSpc>
                        <a:spcBef>
                          <a:spcPts val="0"/>
                        </a:spcBef>
                      </a:pPr>
                      <a:endParaRPr lang="en-US" altLang="en-US" sz="900" spc="3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281305" indent="-168275" algn="l" rtl="0" eaLnBrk="0">
                        <a:lnSpc>
                          <a:spcPct val="153000"/>
                        </a:lnSpc>
                        <a:spcBef>
                          <a:spcPts val="0"/>
                        </a:spcBef>
                      </a:pPr>
                      <a:endParaRPr lang="en-US" altLang="en-US" sz="9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900" dirty="0"/>
                    </a:p>
                    <a:p>
                      <a:pPr marL="222250" indent="-165100" algn="l" rtl="0" eaLnBrk="0">
                        <a:lnSpc>
                          <a:spcPct val="150000"/>
                        </a:lnSpc>
                        <a:spcBef>
                          <a:spcPts val="5"/>
                        </a:spcBef>
                      </a:pPr>
                      <a:r>
                        <a:rPr sz="12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•  </a:t>
                      </a:r>
                      <a:r>
                        <a:rPr sz="12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快速提升血小板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，降低  </a:t>
                      </a:r>
                      <a:r>
                        <a:rPr sz="12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出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血风险，减少血小板  </a:t>
                      </a:r>
                      <a:r>
                        <a:rPr sz="12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输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注，减少因为出现重  </a:t>
                      </a:r>
                      <a:r>
                        <a:rPr sz="12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度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血小板减少导致的治  </a:t>
                      </a:r>
                      <a:r>
                        <a:rPr sz="12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疗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延迟与中断，确保肿  </a:t>
                      </a:r>
                      <a:r>
                        <a:rPr sz="12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瘤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治疗按既定方案足量  </a:t>
                      </a:r>
                      <a:r>
                        <a:rPr sz="12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足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疗程安全进行</a:t>
                      </a:r>
                      <a:endParaRPr lang="en-US" alt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1000" dirty="0"/>
                    </a:p>
                    <a:p>
                      <a:pPr marL="223520" indent="-166370" algn="l" rtl="0" eaLnBrk="0">
                        <a:lnSpc>
                          <a:spcPct val="151000"/>
                        </a:lnSpc>
                        <a:spcBef>
                          <a:spcPts val="5"/>
                        </a:spcBef>
                      </a:pPr>
                      <a:r>
                        <a:rPr sz="12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•  </a:t>
                      </a:r>
                      <a:r>
                        <a:rPr sz="12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皮下注射本品，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剂量为  </a:t>
                      </a:r>
                      <a:r>
                        <a:rPr sz="12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每日每公斤体重300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U ，  </a:t>
                      </a:r>
                      <a:r>
                        <a:rPr sz="120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每日一次。</a:t>
                      </a:r>
                      <a:endParaRPr lang="en-US" alt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1678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textbox 31"/>
          <p:cNvSpPr/>
          <p:nvPr/>
        </p:nvSpPr>
        <p:spPr>
          <a:xfrm>
            <a:off x="2956903" y="4353077"/>
            <a:ext cx="2504439" cy="18732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66000"/>
              </a:lnSpc>
            </a:pPr>
            <a:endParaRPr lang="en-US" altLang="en-US" sz="100" dirty="0"/>
          </a:p>
          <a:p>
            <a:pPr marL="180340" indent="-167640" algn="l" rtl="0" eaLnBrk="0">
              <a:lnSpc>
                <a:spcPct val="143000"/>
              </a:lnSpc>
            </a:pPr>
            <a:r>
              <a:rPr sz="840" spc="4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</a:t>
            </a:r>
            <a:r>
              <a:rPr sz="86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国外报道的成人</a:t>
            </a:r>
            <a:r>
              <a:rPr sz="86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ITP</a:t>
            </a:r>
            <a:r>
              <a:rPr sz="86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年发病率为(2~10</a:t>
            </a:r>
            <a:r>
              <a:rPr sz="86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sz="86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/10</a:t>
            </a:r>
            <a:r>
              <a:rPr sz="860" spc="-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万，  65岁以上老年人是高发群体</a:t>
            </a:r>
            <a:r>
              <a:rPr sz="860" spc="-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86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可达</a:t>
            </a:r>
            <a:r>
              <a:rPr sz="86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13.7/10万。按照我国人口14亿</a:t>
            </a:r>
            <a:r>
              <a:rPr sz="86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来计算，则每</a:t>
            </a:r>
            <a:r>
              <a:rPr sz="860" spc="-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年新发病例人数为14万人，此</a:t>
            </a:r>
            <a:r>
              <a:rPr sz="860" spc="-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疾</a:t>
            </a:r>
            <a:r>
              <a:rPr sz="86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病五年生存期</a:t>
            </a:r>
            <a:r>
              <a:rPr sz="86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较长，每年存量患者</a:t>
            </a:r>
            <a:r>
              <a:rPr sz="86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可达百万</a:t>
            </a:r>
            <a:r>
              <a:rPr lang="zh-CN" altLang="en-US" sz="86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lang="en-US" altLang="en-US" sz="860" dirty="0"/>
          </a:p>
          <a:p>
            <a:pPr marL="180340" indent="-167640" algn="l" rtl="0" eaLnBrk="0">
              <a:lnSpc>
                <a:spcPct val="145000"/>
              </a:lnSpc>
            </a:pPr>
            <a:r>
              <a:rPr sz="860" spc="-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</a:t>
            </a:r>
            <a:r>
              <a:rPr sz="86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该病临床表现变化较大，在未血</a:t>
            </a:r>
            <a:r>
              <a:rPr sz="86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常规前提下，  </a:t>
            </a:r>
            <a:r>
              <a:rPr sz="86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临床</a:t>
            </a:r>
            <a:r>
              <a:rPr sz="86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有如皮肤黏膜出血、严重内脏出血、致命 </a:t>
            </a:r>
            <a:r>
              <a:rPr sz="86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性颅内出血均可发生，出现后两者死亡风</a:t>
            </a:r>
            <a:r>
              <a:rPr sz="86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险</a:t>
            </a:r>
            <a:r>
              <a:rPr sz="86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86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大幅增加</a:t>
            </a:r>
            <a:r>
              <a:rPr sz="86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860" dirty="0"/>
          </a:p>
        </p:txBody>
      </p:sp>
      <p:sp>
        <p:nvSpPr>
          <p:cNvPr id="32" name="textbox 32"/>
          <p:cNvSpPr/>
          <p:nvPr/>
        </p:nvSpPr>
        <p:spPr>
          <a:xfrm>
            <a:off x="6179785" y="4518488"/>
            <a:ext cx="1835785" cy="130111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9000"/>
              </a:lnSpc>
            </a:pPr>
            <a:r>
              <a:rPr sz="1200" spc="2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</a:t>
            </a:r>
            <a:r>
              <a:rPr sz="120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快速提升重症患</a:t>
            </a:r>
            <a:r>
              <a:rPr sz="12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者血小</a:t>
            </a:r>
            <a:endParaRPr lang="en-US" altLang="en-US" sz="1200" dirty="0"/>
          </a:p>
          <a:p>
            <a:pPr marL="179070" indent="-635" algn="l" rtl="0" eaLnBrk="0">
              <a:lnSpc>
                <a:spcPct val="152000"/>
              </a:lnSpc>
              <a:spcBef>
                <a:spcPts val="5"/>
              </a:spcBef>
            </a:pPr>
            <a:r>
              <a:rPr sz="12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板计</a:t>
            </a:r>
            <a:r>
              <a:rPr sz="12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数，降低其出血风   </a:t>
            </a:r>
            <a:r>
              <a:rPr sz="1200" spc="-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险，改善患者生活质量</a:t>
            </a:r>
            <a:r>
              <a:rPr sz="1200" spc="-6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2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2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减少</a:t>
            </a:r>
            <a:r>
              <a:rPr sz="12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其住院天数及总治   </a:t>
            </a:r>
            <a:r>
              <a:rPr sz="12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疗费</a:t>
            </a:r>
            <a:r>
              <a:rPr sz="12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</a:t>
            </a:r>
            <a:endParaRPr lang="en-US" altLang="en-US" sz="1200" dirty="0"/>
          </a:p>
        </p:txBody>
      </p:sp>
      <p:sp>
        <p:nvSpPr>
          <p:cNvPr id="33" name="textbox 33"/>
          <p:cNvSpPr/>
          <p:nvPr/>
        </p:nvSpPr>
        <p:spPr>
          <a:xfrm>
            <a:off x="378096" y="4748016"/>
            <a:ext cx="2080260" cy="66166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9000"/>
              </a:lnSpc>
            </a:pPr>
            <a:endParaRPr lang="en-US" altLang="en-US" sz="100" dirty="0"/>
          </a:p>
          <a:p>
            <a:pPr marL="287020" indent="-274320" algn="l" rtl="0" eaLnBrk="0">
              <a:lnSpc>
                <a:spcPct val="99000"/>
              </a:lnSpc>
            </a:pPr>
            <a:r>
              <a:rPr sz="1400" spc="10" dirty="0">
                <a:solidFill>
                  <a:srgbClr val="167896">
                    <a:alpha val="100000"/>
                  </a:srgbClr>
                </a:solidFill>
                <a:latin typeface="MS Gothic" panose="020B0609070205080204" charset="-128"/>
                <a:ea typeface="MS Gothic" panose="020B0609070205080204" charset="-128"/>
                <a:cs typeface="MS Gothic" panose="020B0609070205080204" charset="-128"/>
              </a:rPr>
              <a:t>➢ </a:t>
            </a:r>
            <a:r>
              <a:rPr sz="1400" spc="10" dirty="0">
                <a:solidFill>
                  <a:srgbClr val="16789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用于原发免</a:t>
            </a:r>
            <a:r>
              <a:rPr sz="1400" spc="0" dirty="0">
                <a:solidFill>
                  <a:srgbClr val="16789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疫性血小板 </a:t>
            </a:r>
            <a:r>
              <a:rPr sz="1400" spc="230" dirty="0">
                <a:solidFill>
                  <a:srgbClr val="16789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减少症(</a:t>
            </a:r>
            <a:r>
              <a:rPr sz="1400" spc="0" dirty="0">
                <a:solidFill>
                  <a:srgbClr val="167896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ITP</a:t>
            </a:r>
            <a:r>
              <a:rPr sz="1400" spc="230" dirty="0">
                <a:solidFill>
                  <a:srgbClr val="16789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)的辅</a:t>
            </a:r>
            <a:r>
              <a:rPr sz="1400" spc="170" dirty="0">
                <a:solidFill>
                  <a:srgbClr val="16789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助</a:t>
            </a:r>
            <a:r>
              <a:rPr sz="1400" spc="0" dirty="0">
                <a:solidFill>
                  <a:srgbClr val="16789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400" spc="-10" dirty="0">
                <a:solidFill>
                  <a:srgbClr val="16789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</a:t>
            </a:r>
            <a:r>
              <a:rPr sz="1400" spc="0" dirty="0">
                <a:solidFill>
                  <a:srgbClr val="16789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疗</a:t>
            </a:r>
            <a:endParaRPr lang="en-US" altLang="en-US" sz="1400" dirty="0"/>
          </a:p>
        </p:txBody>
      </p:sp>
      <p:sp>
        <p:nvSpPr>
          <p:cNvPr id="34" name="textbox 34"/>
          <p:cNvSpPr/>
          <p:nvPr/>
        </p:nvSpPr>
        <p:spPr>
          <a:xfrm>
            <a:off x="922636" y="579799"/>
            <a:ext cx="2891789" cy="50228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3200" spc="3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药品基本信</a:t>
            </a:r>
            <a:r>
              <a:rPr sz="3200" spc="2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息</a:t>
            </a:r>
            <a:r>
              <a:rPr sz="3200" spc="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-2</a:t>
            </a:r>
            <a:endParaRPr lang="en-US" altLang="en-US" sz="3200" dirty="0"/>
          </a:p>
        </p:txBody>
      </p:sp>
      <p:sp>
        <p:nvSpPr>
          <p:cNvPr id="35" name="textbox 35"/>
          <p:cNvSpPr/>
          <p:nvPr/>
        </p:nvSpPr>
        <p:spPr>
          <a:xfrm>
            <a:off x="8532824" y="4794961"/>
            <a:ext cx="1713864" cy="7524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9000"/>
              </a:lnSpc>
            </a:pPr>
            <a:r>
              <a:rPr sz="1200" spc="2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</a:t>
            </a:r>
            <a:r>
              <a:rPr sz="120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可皮下注射本产</a:t>
            </a:r>
            <a:r>
              <a:rPr sz="12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品，剂</a:t>
            </a:r>
            <a:endParaRPr lang="en-US" altLang="en-US" sz="1200" dirty="0"/>
          </a:p>
          <a:p>
            <a:pPr marL="187325" indent="-7620" algn="l" rtl="0" eaLnBrk="0">
              <a:lnSpc>
                <a:spcPct val="154000"/>
              </a:lnSpc>
              <a:spcBef>
                <a:spcPts val="10"/>
              </a:spcBef>
            </a:pPr>
            <a:r>
              <a:rPr sz="12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量为每</a:t>
            </a:r>
            <a:r>
              <a:rPr sz="12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日每公斤体重   </a:t>
            </a:r>
            <a:r>
              <a:rPr sz="1200" spc="-6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300</a:t>
            </a:r>
            <a:r>
              <a:rPr sz="12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U</a:t>
            </a:r>
            <a:r>
              <a:rPr sz="1200" spc="-6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，每日一次</a:t>
            </a:r>
            <a:r>
              <a:rPr sz="1200" spc="-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1200" dirty="0"/>
          </a:p>
        </p:txBody>
      </p:sp>
      <p:sp>
        <p:nvSpPr>
          <p:cNvPr id="36" name="path"/>
          <p:cNvSpPr/>
          <p:nvPr/>
        </p:nvSpPr>
        <p:spPr>
          <a:xfrm>
            <a:off x="6129273" y="6239764"/>
            <a:ext cx="1876552" cy="143001"/>
          </a:xfrm>
          <a:custGeom>
            <a:avLst/>
            <a:gdLst/>
            <a:ahLst/>
            <a:cxnLst/>
            <a:rect l="0" t="0" r="0" b="0"/>
            <a:pathLst>
              <a:path w="2955" h="225">
                <a:moveTo>
                  <a:pt x="2945" y="10"/>
                </a:moveTo>
                <a:cubicBezTo>
                  <a:pt x="2945" y="123"/>
                  <a:pt x="2853" y="215"/>
                  <a:pt x="2740" y="215"/>
                </a:cubicBezTo>
                <a:moveTo>
                  <a:pt x="215" y="215"/>
                </a:moveTo>
                <a:cubicBezTo>
                  <a:pt x="101" y="215"/>
                  <a:pt x="10" y="123"/>
                  <a:pt x="10" y="10"/>
                </a:cubicBezTo>
              </a:path>
            </a:pathLst>
          </a:custGeom>
          <a:noFill/>
          <a:ln w="12700" cap="flat">
            <a:solidFill>
              <a:srgbClr val="167896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7" name="path"/>
          <p:cNvSpPr/>
          <p:nvPr/>
        </p:nvSpPr>
        <p:spPr>
          <a:xfrm>
            <a:off x="8482330" y="6239764"/>
            <a:ext cx="1876551" cy="143001"/>
          </a:xfrm>
          <a:custGeom>
            <a:avLst/>
            <a:gdLst/>
            <a:ahLst/>
            <a:cxnLst/>
            <a:rect l="0" t="0" r="0" b="0"/>
            <a:pathLst>
              <a:path w="2955" h="225">
                <a:moveTo>
                  <a:pt x="2945" y="10"/>
                </a:moveTo>
                <a:cubicBezTo>
                  <a:pt x="2945" y="123"/>
                  <a:pt x="2853" y="215"/>
                  <a:pt x="2740" y="215"/>
                </a:cubicBezTo>
                <a:moveTo>
                  <a:pt x="215" y="215"/>
                </a:moveTo>
                <a:cubicBezTo>
                  <a:pt x="101" y="215"/>
                  <a:pt x="10" y="123"/>
                  <a:pt x="10" y="10"/>
                </a:cubicBezTo>
              </a:path>
            </a:pathLst>
          </a:custGeom>
          <a:noFill/>
          <a:ln w="12700" cap="flat">
            <a:solidFill>
              <a:srgbClr val="167896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8" name="path"/>
          <p:cNvSpPr/>
          <p:nvPr/>
        </p:nvSpPr>
        <p:spPr>
          <a:xfrm>
            <a:off x="6129273" y="1348486"/>
            <a:ext cx="1876552" cy="143001"/>
          </a:xfrm>
          <a:custGeom>
            <a:avLst/>
            <a:gdLst/>
            <a:ahLst/>
            <a:cxnLst/>
            <a:rect l="0" t="0" r="0" b="0"/>
            <a:pathLst>
              <a:path w="2955" h="225">
                <a:moveTo>
                  <a:pt x="10" y="215"/>
                </a:moveTo>
                <a:cubicBezTo>
                  <a:pt x="10" y="101"/>
                  <a:pt x="101" y="10"/>
                  <a:pt x="215" y="10"/>
                </a:cubicBezTo>
                <a:moveTo>
                  <a:pt x="2740" y="10"/>
                </a:moveTo>
                <a:cubicBezTo>
                  <a:pt x="2853" y="10"/>
                  <a:pt x="2945" y="101"/>
                  <a:pt x="2945" y="215"/>
                </a:cubicBezTo>
              </a:path>
            </a:pathLst>
          </a:custGeom>
          <a:noFill/>
          <a:ln w="12700" cap="flat">
            <a:solidFill>
              <a:srgbClr val="167896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9" name="path"/>
          <p:cNvSpPr/>
          <p:nvPr/>
        </p:nvSpPr>
        <p:spPr>
          <a:xfrm>
            <a:off x="8482330" y="1348486"/>
            <a:ext cx="1876551" cy="143001"/>
          </a:xfrm>
          <a:custGeom>
            <a:avLst/>
            <a:gdLst/>
            <a:ahLst/>
            <a:cxnLst/>
            <a:rect l="0" t="0" r="0" b="0"/>
            <a:pathLst>
              <a:path w="2955" h="225">
                <a:moveTo>
                  <a:pt x="10" y="215"/>
                </a:moveTo>
                <a:cubicBezTo>
                  <a:pt x="10" y="101"/>
                  <a:pt x="101" y="10"/>
                  <a:pt x="215" y="10"/>
                </a:cubicBezTo>
                <a:moveTo>
                  <a:pt x="2740" y="10"/>
                </a:moveTo>
                <a:cubicBezTo>
                  <a:pt x="2853" y="10"/>
                  <a:pt x="2945" y="101"/>
                  <a:pt x="2945" y="215"/>
                </a:cubicBezTo>
              </a:path>
            </a:pathLst>
          </a:custGeom>
          <a:noFill/>
          <a:ln w="12700" cap="flat">
            <a:solidFill>
              <a:srgbClr val="167896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0" name="path"/>
          <p:cNvSpPr/>
          <p:nvPr/>
        </p:nvSpPr>
        <p:spPr>
          <a:xfrm>
            <a:off x="5317363" y="6184569"/>
            <a:ext cx="198246" cy="198196"/>
          </a:xfrm>
          <a:custGeom>
            <a:avLst/>
            <a:gdLst/>
            <a:ahLst/>
            <a:cxnLst/>
            <a:rect l="0" t="0" r="0" b="0"/>
            <a:pathLst>
              <a:path w="312" h="312">
                <a:moveTo>
                  <a:pt x="302" y="10"/>
                </a:moveTo>
                <a:cubicBezTo>
                  <a:pt x="302" y="171"/>
                  <a:pt x="171" y="302"/>
                  <a:pt x="10" y="302"/>
                </a:cubicBezTo>
              </a:path>
            </a:pathLst>
          </a:custGeom>
          <a:noFill/>
          <a:ln w="12700" cap="flat">
            <a:solidFill>
              <a:srgbClr val="167896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1" name="path"/>
          <p:cNvSpPr/>
          <p:nvPr/>
        </p:nvSpPr>
        <p:spPr>
          <a:xfrm>
            <a:off x="2849626" y="6184569"/>
            <a:ext cx="198246" cy="198196"/>
          </a:xfrm>
          <a:custGeom>
            <a:avLst/>
            <a:gdLst/>
            <a:ahLst/>
            <a:cxnLst/>
            <a:rect l="0" t="0" r="0" b="0"/>
            <a:pathLst>
              <a:path w="312" h="312">
                <a:moveTo>
                  <a:pt x="302" y="302"/>
                </a:moveTo>
                <a:cubicBezTo>
                  <a:pt x="140" y="302"/>
                  <a:pt x="10" y="171"/>
                  <a:pt x="10" y="10"/>
                </a:cubicBezTo>
              </a:path>
            </a:pathLst>
          </a:custGeom>
          <a:noFill/>
          <a:ln w="12700" cap="flat">
            <a:solidFill>
              <a:srgbClr val="167896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2" name="rect"/>
          <p:cNvSpPr/>
          <p:nvPr/>
        </p:nvSpPr>
        <p:spPr>
          <a:xfrm>
            <a:off x="3041522" y="6370065"/>
            <a:ext cx="2282190" cy="12700"/>
          </a:xfrm>
          <a:prstGeom prst="rect">
            <a:avLst/>
          </a:prstGeom>
          <a:solidFill>
            <a:srgbClr val="16789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3" name="rect"/>
          <p:cNvSpPr/>
          <p:nvPr/>
        </p:nvSpPr>
        <p:spPr>
          <a:xfrm>
            <a:off x="3041522" y="1348486"/>
            <a:ext cx="2282190" cy="12700"/>
          </a:xfrm>
          <a:prstGeom prst="rect">
            <a:avLst/>
          </a:prstGeom>
          <a:solidFill>
            <a:srgbClr val="16789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5" name="rect"/>
          <p:cNvSpPr/>
          <p:nvPr/>
        </p:nvSpPr>
        <p:spPr>
          <a:xfrm>
            <a:off x="8618981" y="1348486"/>
            <a:ext cx="1603248" cy="12700"/>
          </a:xfrm>
          <a:prstGeom prst="rect">
            <a:avLst/>
          </a:prstGeom>
          <a:solidFill>
            <a:srgbClr val="16789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6" name="rect"/>
          <p:cNvSpPr/>
          <p:nvPr/>
        </p:nvSpPr>
        <p:spPr>
          <a:xfrm>
            <a:off x="8618981" y="6370065"/>
            <a:ext cx="1603248" cy="12700"/>
          </a:xfrm>
          <a:prstGeom prst="rect">
            <a:avLst/>
          </a:prstGeom>
          <a:solidFill>
            <a:srgbClr val="16789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7" name="rect"/>
          <p:cNvSpPr/>
          <p:nvPr/>
        </p:nvSpPr>
        <p:spPr>
          <a:xfrm>
            <a:off x="6265925" y="6370065"/>
            <a:ext cx="1603248" cy="12700"/>
          </a:xfrm>
          <a:prstGeom prst="rect">
            <a:avLst/>
          </a:prstGeom>
          <a:solidFill>
            <a:srgbClr val="16789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8" name="rect"/>
          <p:cNvSpPr/>
          <p:nvPr/>
        </p:nvSpPr>
        <p:spPr>
          <a:xfrm>
            <a:off x="6265925" y="1348486"/>
            <a:ext cx="1603248" cy="12700"/>
          </a:xfrm>
          <a:prstGeom prst="rect">
            <a:avLst/>
          </a:prstGeom>
          <a:solidFill>
            <a:srgbClr val="16789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9" name="textbox 49"/>
          <p:cNvSpPr/>
          <p:nvPr/>
        </p:nvSpPr>
        <p:spPr>
          <a:xfrm>
            <a:off x="400651" y="2435030"/>
            <a:ext cx="152400" cy="1981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355"/>
              </a:lnSpc>
            </a:pPr>
            <a:r>
              <a:rPr sz="1000" spc="-10" dirty="0">
                <a:solidFill>
                  <a:srgbClr val="167896">
                    <a:alpha val="100000"/>
                  </a:srgbClr>
                </a:solidFill>
                <a:latin typeface="MS Gothic" panose="020B0609070205080204" charset="-128"/>
                <a:ea typeface="MS Gothic" panose="020B0609070205080204" charset="-128"/>
                <a:cs typeface="MS Gothic" panose="020B0609070205080204" charset="-128"/>
              </a:rPr>
              <a:t>➢</a:t>
            </a:r>
            <a:endParaRPr lang="en-US" altLang="en-US" sz="1000" dirty="0"/>
          </a:p>
        </p:txBody>
      </p:sp>
      <p:cxnSp>
        <p:nvCxnSpPr>
          <p:cNvPr id="3" name="直接连接符 2"/>
          <p:cNvCxnSpPr/>
          <p:nvPr/>
        </p:nvCxnSpPr>
        <p:spPr>
          <a:xfrm>
            <a:off x="550926" y="4100362"/>
            <a:ext cx="21441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0" y="0"/>
            <a:ext cx="12192000" cy="6857996"/>
          </a:xfrm>
          <a:prstGeom prst="rect">
            <a:avLst/>
          </a:prstGeom>
        </p:spPr>
      </p:pic>
      <p:graphicFrame>
        <p:nvGraphicFramePr>
          <p:cNvPr id="51" name="table 5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649721" y="831722"/>
          <a:ext cx="6304279" cy="5754996"/>
        </p:xfrm>
        <a:graphic>
          <a:graphicData uri="http://schemas.openxmlformats.org/drawingml/2006/table">
            <a:tbl>
              <a:tblPr/>
              <a:tblGrid>
                <a:gridCol w="692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5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4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75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</a:pPr>
                      <a:endParaRPr lang="en-US" altLang="en-US" sz="100" dirty="0"/>
                    </a:p>
                    <a:p>
                      <a:pPr marL="218440" indent="-139700" algn="l" rtl="0" eaLnBrk="0">
                        <a:lnSpc>
                          <a:spcPct val="101000"/>
                        </a:lnSpc>
                      </a:pPr>
                      <a:r>
                        <a:rPr sz="1100" spc="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不良反应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100" spc="-1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分</a:t>
                      </a:r>
                      <a:r>
                        <a:rPr sz="1100" spc="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类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900" dirty="0"/>
                    </a:p>
                    <a:p>
                      <a:pPr marL="532130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1100" spc="1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海</a:t>
                      </a:r>
                      <a:r>
                        <a:rPr sz="1100" spc="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曲泊帕乙醇胺片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900" dirty="0"/>
                    </a:p>
                    <a:p>
                      <a:pPr marL="529590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1100" spc="1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艾</a:t>
                      </a:r>
                      <a:r>
                        <a:rPr sz="1100" spc="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曲泊帕乙醇胺片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900" dirty="0"/>
                    </a:p>
                    <a:p>
                      <a:pPr algn="l" rtl="0" eaLnBrk="0">
                        <a:lnSpc>
                          <a:spcPct val="8000"/>
                        </a:lnSpc>
                      </a:pPr>
                      <a:endParaRPr lang="en-US" altLang="en-US" sz="100" dirty="0"/>
                    </a:p>
                    <a:p>
                      <a:pPr marL="412750" algn="l" rtl="0" eaLnBrk="0">
                        <a:lnSpc>
                          <a:spcPct val="87000"/>
                        </a:lnSpc>
                      </a:pPr>
                      <a:r>
                        <a:rPr sz="1100" spc="3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rhT</a:t>
                      </a:r>
                      <a:r>
                        <a:rPr sz="1100" spc="2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P</a:t>
                      </a:r>
                      <a:r>
                        <a:rPr sz="1100" spc="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O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01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26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9000"/>
                        </a:lnSpc>
                      </a:pPr>
                      <a:endParaRPr lang="en-US" altLang="en-US" sz="100" dirty="0"/>
                    </a:p>
                    <a:p>
                      <a:pPr marL="148590" algn="l" rtl="0" eaLnBrk="0">
                        <a:lnSpc>
                          <a:spcPct val="98000"/>
                        </a:lnSpc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肝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毒性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9000"/>
                        </a:lnSpc>
                      </a:pPr>
                      <a:endParaRPr lang="en-US" altLang="en-US" sz="100" dirty="0"/>
                    </a:p>
                    <a:p>
                      <a:pPr marL="155575" indent="-139065" algn="l" rtl="0" eaLnBrk="0">
                        <a:lnSpc>
                          <a:spcPct val="99000"/>
                        </a:lnSpc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•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建议肝功能损害患者慎用本品，建议开  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始本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品治疗前，测定ALT、AST和胆红   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素水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平；</a:t>
                      </a:r>
                      <a:endParaRPr lang="en-US" altLang="en-US" sz="900" dirty="0"/>
                    </a:p>
                    <a:p>
                      <a:pPr marL="16510" algn="l" rtl="0" eaLnBrk="0">
                        <a:lnSpc>
                          <a:spcPct val="97000"/>
                        </a:lnSpc>
                        <a:spcBef>
                          <a:spcPts val="30"/>
                        </a:spcBef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•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检测肝功能指标；</a:t>
                      </a:r>
                      <a:endParaRPr lang="en-US" altLang="en-US" sz="900" dirty="0"/>
                    </a:p>
                    <a:p>
                      <a:pPr marL="157480" indent="-140335" algn="l" rtl="0" eaLnBrk="0">
                        <a:lnSpc>
                          <a:spcPct val="97000"/>
                        </a:lnSpc>
                        <a:spcBef>
                          <a:spcPts val="35"/>
                        </a:spcBef>
                      </a:pPr>
                      <a:r>
                        <a:rPr sz="90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•   </a:t>
                      </a:r>
                      <a:r>
                        <a:rPr sz="90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伴随重要的肝功能检测异常，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不建议使  用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900" dirty="0"/>
                    </a:p>
                    <a:p>
                      <a:pPr marL="12700" indent="0" algn="l" rtl="0" eaLnBrk="0">
                        <a:lnSpc>
                          <a:spcPct val="102000"/>
                        </a:lnSpc>
                      </a:pP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与白人相比，接受本品治疗的ITP患者中，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亚洲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人种更频繁报告肝胆实验室检查异常   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，符合药物性肝损伤(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DILI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)筛选标准的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亚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9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洲受试者比例高于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白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人受试者。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1000" dirty="0"/>
                    </a:p>
                    <a:p>
                      <a:pPr marL="309880" indent="-226695" algn="l" rtl="0" eaLnBrk="0">
                        <a:lnSpc>
                          <a:spcPct val="104000"/>
                        </a:lnSpc>
                        <a:spcBef>
                          <a:spcPts val="0"/>
                        </a:spcBef>
                      </a:pPr>
                      <a:r>
                        <a:rPr sz="1200" i="1" spc="6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长期临床应用</a:t>
                      </a:r>
                      <a:r>
                        <a:rPr sz="1200" i="1" spc="3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中</a:t>
                      </a:r>
                      <a:r>
                        <a:rPr sz="12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200" i="1" spc="11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暂未发</a:t>
                      </a:r>
                      <a:r>
                        <a:rPr sz="1200" i="1" spc="7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现</a:t>
                      </a:r>
                      <a:endParaRPr lang="en-US" altLang="en-US" sz="12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1000" dirty="0"/>
                    </a:p>
                    <a:p>
                      <a:pPr marL="219710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腹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泻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500" dirty="0"/>
                    </a:p>
                    <a:p>
                      <a:pPr marL="12065" indent="8890" algn="l" rtl="0" eaLnBrk="0">
                        <a:lnSpc>
                          <a:spcPct val="104000"/>
                        </a:lnSpc>
                        <a:spcBef>
                          <a:spcPts val="0"/>
                        </a:spcBef>
                      </a:pPr>
                      <a:r>
                        <a:rPr sz="90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11.8%患者发生腹泻，  0.2%因</a:t>
                      </a:r>
                      <a:r>
                        <a:rPr sz="90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腹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泻停药，   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一例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患者因腹泻导致消化道出血死亡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1000" dirty="0"/>
                    </a:p>
                    <a:p>
                      <a:pPr marL="1062355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79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1000" dirty="0"/>
                    </a:p>
                    <a:p>
                      <a:pPr marL="78105" indent="6350" algn="l" rtl="0" eaLnBrk="0">
                        <a:lnSpc>
                          <a:spcPct val="102000"/>
                        </a:lnSpc>
                        <a:spcBef>
                          <a:spcPts val="5"/>
                        </a:spcBef>
                      </a:pPr>
                      <a:r>
                        <a:rPr sz="11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骨髓</a:t>
                      </a: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网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硬 蛋白形成 和骨髓纤 维化风险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5000"/>
                        </a:lnSpc>
                      </a:pPr>
                      <a:endParaRPr lang="en-US" altLang="en-US" sz="1000" dirty="0"/>
                    </a:p>
                    <a:p>
                      <a:pPr marL="11430" indent="0" algn="l" rtl="0" eaLnBrk="0">
                        <a:lnSpc>
                          <a:spcPct val="102000"/>
                        </a:lnSpc>
                        <a:spcBef>
                          <a:spcPts val="5"/>
                        </a:spcBef>
                      </a:pP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整个海曲泊帕乙醇胺治疗期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间，有0.6%患 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者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出现与药物相关的骨髓纤维化，均发生  </a:t>
                      </a:r>
                      <a:r>
                        <a:rPr sz="90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在使用海曲泊帕乙醇胺治疗约14周时，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严 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重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程度均为轻度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1000" dirty="0"/>
                    </a:p>
                    <a:p>
                      <a:pPr marL="18415" indent="4445" algn="l" rtl="0" eaLnBrk="0">
                        <a:lnSpc>
                          <a:spcPct val="104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1例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ITP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患者因骨髓网硬蛋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白增加而终止本   </a:t>
                      </a:r>
                      <a:r>
                        <a:rPr sz="90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品治疗</a:t>
                      </a:r>
                      <a:r>
                        <a:rPr sz="90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894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5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6000"/>
                        </a:lnSpc>
                      </a:pPr>
                      <a:endParaRPr lang="en-US" altLang="en-US" sz="100" dirty="0"/>
                    </a:p>
                    <a:p>
                      <a:pPr marL="160655" algn="l" rtl="0" eaLnBrk="0">
                        <a:lnSpc>
                          <a:spcPct val="98000"/>
                        </a:lnSpc>
                      </a:pPr>
                      <a:r>
                        <a:rPr sz="110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白内</a:t>
                      </a: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障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900" dirty="0"/>
                    </a:p>
                    <a:p>
                      <a:pPr algn="l" rtl="0" eaLnBrk="0">
                        <a:lnSpc>
                          <a:spcPct val="9000"/>
                        </a:lnSpc>
                      </a:pPr>
                      <a:endParaRPr lang="en-US" altLang="en-US" sz="100" dirty="0"/>
                    </a:p>
                    <a:p>
                      <a:pPr marL="22225" indent="-6985" algn="l" rtl="0" eaLnBrk="0">
                        <a:lnSpc>
                          <a:spcPct val="104000"/>
                        </a:lnSpc>
                      </a:pPr>
                      <a:r>
                        <a:rPr sz="9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0.6% 患者出现晶体混浊，  0.4%患者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出现  </a:t>
                      </a:r>
                      <a:r>
                        <a:rPr sz="90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白内障，  0.2%患者出现皮质</a:t>
                      </a:r>
                      <a:r>
                        <a:rPr sz="9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性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白内障。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</a:pPr>
                      <a:endParaRPr lang="en-US" altLang="en-US" sz="400" dirty="0"/>
                    </a:p>
                    <a:p>
                      <a:pPr marL="16510" indent="-3810" algn="l" rtl="0" eaLnBrk="0">
                        <a:lnSpc>
                          <a:spcPct val="103000"/>
                        </a:lnSpc>
                        <a:spcBef>
                          <a:spcPts val="0"/>
                        </a:spcBef>
                      </a:pP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在在3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项针对成年慢性 ITP 患者的临床研究 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中，接受本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品每日 50mg剂量治疗的患者   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7%出现新发白内障或者白内障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恶化。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154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82000"/>
                        </a:lnSpc>
                      </a:pPr>
                      <a:endParaRPr lang="en-US" altLang="en-US" sz="100" dirty="0"/>
                    </a:p>
                    <a:p>
                      <a:pPr marL="219710" indent="-116205" algn="l" rtl="0" eaLnBrk="0">
                        <a:lnSpc>
                          <a:spcPct val="101000"/>
                        </a:lnSpc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QT/Q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Tc  </a:t>
                      </a: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延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长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800" dirty="0"/>
                    </a:p>
                    <a:p>
                      <a:pPr marL="11430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90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有0.8%患者出现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QT</a:t>
                      </a:r>
                      <a:r>
                        <a:rPr sz="90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间期延</a:t>
                      </a:r>
                      <a:r>
                        <a:rPr sz="90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长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。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</a:pPr>
                      <a:endParaRPr lang="en-US" altLang="en-US" sz="200" dirty="0"/>
                    </a:p>
                    <a:p>
                      <a:pPr marL="16510" indent="-4445" algn="l" rtl="0" eaLnBrk="0">
                        <a:lnSpc>
                          <a:spcPct val="104000"/>
                        </a:lnSpc>
                        <a:spcBef>
                          <a:spcPts val="0"/>
                        </a:spcBef>
                      </a:pP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在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ITP患者中进行的临床试验中，报告有     QTc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间期延长。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78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87000"/>
                        </a:lnSpc>
                      </a:pPr>
                      <a:endParaRPr lang="en-US" altLang="en-US" sz="100" dirty="0"/>
                    </a:p>
                    <a:p>
                      <a:pPr marL="218440" indent="-139700" algn="l" rtl="0" eaLnBrk="0">
                        <a:lnSpc>
                          <a:spcPct val="101000"/>
                        </a:lnSpc>
                      </a:pPr>
                      <a:r>
                        <a:rPr sz="1100" spc="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不良反应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100" spc="-1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分</a:t>
                      </a:r>
                      <a:r>
                        <a:rPr sz="1100" spc="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类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E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900" dirty="0"/>
                    </a:p>
                    <a:p>
                      <a:pPr marL="800100" algn="l" rtl="0" eaLnBrk="0">
                        <a:lnSpc>
                          <a:spcPct val="97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罗</a:t>
                      </a:r>
                      <a:r>
                        <a:rPr sz="1100" spc="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普司亭</a:t>
                      </a:r>
                      <a:endParaRPr lang="en-US" altLang="en-US" sz="11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E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900" dirty="0"/>
                    </a:p>
                    <a:p>
                      <a:pPr marL="922655" algn="l" rtl="0" eaLnBrk="0">
                        <a:lnSpc>
                          <a:spcPct val="85000"/>
                        </a:lnSpc>
                        <a:spcBef>
                          <a:spcPts val="5"/>
                        </a:spcBef>
                      </a:pPr>
                      <a:r>
                        <a:rPr sz="1100" spc="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IL</a:t>
                      </a:r>
                      <a:r>
                        <a:rPr sz="1100" spc="3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-1</a:t>
                      </a:r>
                      <a:r>
                        <a:rPr sz="1100" spc="20" dirty="0">
                          <a:ln w="3175" cap="flat" cmpd="sng">
                            <a:solidFill>
                              <a:srgbClr val="000000">
                                <a:alpha val="100000"/>
                              </a:srgbClr>
                            </a:solidFill>
                            <a:prstDash val="solid"/>
                            <a:miter lim="0"/>
                          </a:ln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endParaRPr lang="en-US" altLang="en-US" sz="11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B3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534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300" dirty="0"/>
                    </a:p>
                    <a:p>
                      <a:pPr marL="219710" algn="l" rtl="0" eaLnBrk="0">
                        <a:lnSpc>
                          <a:spcPct val="98000"/>
                        </a:lnSpc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血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栓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</a:pPr>
                      <a:endParaRPr lang="en-US" altLang="en-US" sz="300" dirty="0"/>
                    </a:p>
                    <a:p>
                      <a:pPr marL="758825" algn="l" rtl="0" eaLnBrk="0">
                        <a:lnSpc>
                          <a:spcPts val="1175"/>
                        </a:lnSpc>
                        <a:spcBef>
                          <a:spcPts val="0"/>
                        </a:spcBef>
                      </a:pP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.1/100病例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</a:pPr>
                      <a:endParaRPr lang="en-US" altLang="en-US" sz="300" dirty="0"/>
                    </a:p>
                    <a:p>
                      <a:pPr marL="1062355" algn="l" rtl="0" eaLnBrk="0">
                        <a:lnSpc>
                          <a:spcPct val="98000"/>
                        </a:lnSpc>
                        <a:spcBef>
                          <a:spcPts val="0"/>
                        </a:spcBef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794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89000"/>
                        </a:lnSpc>
                      </a:pPr>
                      <a:endParaRPr lang="en-US" altLang="en-US" sz="100" dirty="0"/>
                    </a:p>
                    <a:p>
                      <a:pPr marL="288925" indent="-204470" algn="l" rtl="0" eaLnBrk="0">
                        <a:lnSpc>
                          <a:spcPct val="104000"/>
                        </a:lnSpc>
                      </a:pPr>
                      <a:r>
                        <a:rPr sz="110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骨髓</a:t>
                      </a: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纤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维 化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</a:pPr>
                      <a:endParaRPr lang="en-US" altLang="en-US" sz="1000" dirty="0"/>
                    </a:p>
                    <a:p>
                      <a:pPr marL="953770" algn="l" rtl="0" eaLnBrk="0">
                        <a:lnSpc>
                          <a:spcPct val="84000"/>
                        </a:lnSpc>
                        <a:spcBef>
                          <a:spcPts val="0"/>
                        </a:spcBef>
                      </a:pP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6.9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%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</a:pPr>
                      <a:endParaRPr lang="en-US" altLang="en-US" sz="1000" dirty="0"/>
                    </a:p>
                    <a:p>
                      <a:pPr marL="1062355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037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500" dirty="0"/>
                    </a:p>
                    <a:p>
                      <a:pPr marL="79375" indent="-1270" algn="l" rtl="0" eaLnBrk="0">
                        <a:lnSpc>
                          <a:spcPct val="104000"/>
                        </a:lnSpc>
                        <a:spcBef>
                          <a:spcPts val="5"/>
                        </a:spcBef>
                      </a:pP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反弹性血 </a:t>
                      </a: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小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板减少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</a:pPr>
                      <a:endParaRPr lang="en-US" altLang="en-US" sz="1000" dirty="0"/>
                    </a:p>
                    <a:p>
                      <a:pPr marL="904875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约1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0%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</a:pPr>
                      <a:endParaRPr lang="en-US" altLang="en-US" sz="1000" dirty="0"/>
                    </a:p>
                    <a:p>
                      <a:pPr marL="1062355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36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500" dirty="0"/>
                    </a:p>
                    <a:p>
                      <a:pPr marL="219075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过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敏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600" dirty="0"/>
                    </a:p>
                    <a:p>
                      <a:pPr marL="1052195" algn="l" rtl="0" eaLnBrk="0">
                        <a:lnSpc>
                          <a:spcPct val="98000"/>
                        </a:lnSpc>
                        <a:spcBef>
                          <a:spcPts val="5"/>
                        </a:spcBef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89000"/>
                        </a:lnSpc>
                      </a:pPr>
                      <a:endParaRPr lang="en-US" altLang="en-US" sz="100" dirty="0"/>
                    </a:p>
                    <a:p>
                      <a:pPr marL="919480" indent="-857250" algn="l" rtl="0" eaLnBrk="0">
                        <a:lnSpc>
                          <a:spcPct val="102000"/>
                        </a:lnSpc>
                      </a:pP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过敏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反应较高，一旦发生过敏反应，应永  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久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停用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7504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80000"/>
                        </a:lnSpc>
                      </a:pPr>
                      <a:endParaRPr lang="en-US" altLang="en-US" sz="100" dirty="0"/>
                    </a:p>
                    <a:p>
                      <a:pPr marL="295910" indent="-217170" algn="l" rtl="0" eaLnBrk="0">
                        <a:lnSpc>
                          <a:spcPct val="103000"/>
                        </a:lnSpc>
                      </a:pPr>
                      <a:r>
                        <a:rPr sz="11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心</a:t>
                      </a:r>
                      <a:r>
                        <a:rPr sz="11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脏等影 响</a:t>
                      </a:r>
                      <a:endParaRPr lang="en-US" altLang="en-US" sz="1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12700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800" dirty="0"/>
                    </a:p>
                    <a:p>
                      <a:pPr marL="1052195" algn="l" rtl="0" eaLnBrk="0">
                        <a:lnSpc>
                          <a:spcPct val="98000"/>
                        </a:lnSpc>
                        <a:spcBef>
                          <a:spcPts val="0"/>
                        </a:spcBef>
                      </a:pP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800" dirty="0"/>
                    </a:p>
                    <a:p>
                      <a:pPr marL="576580" algn="l" rtl="0" eaLnBrk="0">
                        <a:lnSpc>
                          <a:spcPct val="97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水钠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潴留、心律失常</a:t>
                      </a:r>
                      <a:endParaRPr lang="en-US" altLang="en-US" sz="900" dirty="0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lnL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65B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2" name="textbox 52"/>
          <p:cNvSpPr/>
          <p:nvPr/>
        </p:nvSpPr>
        <p:spPr>
          <a:xfrm>
            <a:off x="1774508" y="2358358"/>
            <a:ext cx="3636645" cy="42348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78105" algn="l" rtl="0" eaLnBrk="0">
              <a:lnSpc>
                <a:spcPct val="98000"/>
              </a:lnSpc>
            </a:pPr>
            <a:r>
              <a:rPr sz="20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主要优</a:t>
            </a:r>
            <a:r>
              <a:rPr sz="2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势</a:t>
            </a:r>
            <a:endParaRPr lang="en-US" altLang="en-US" sz="2000" dirty="0"/>
          </a:p>
          <a:p>
            <a:pPr marL="179705" indent="-167005" algn="l" rtl="0" eaLnBrk="0">
              <a:lnSpc>
                <a:spcPct val="124000"/>
              </a:lnSpc>
              <a:spcBef>
                <a:spcPts val="1180"/>
              </a:spcBef>
            </a:pP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相比rhIL-11，特比澳未见水钠潴留、心脏毒性、毛细血 </a:t>
            </a:r>
            <a:r>
              <a:rPr sz="11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管渗漏综合征、严重过敏反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应的报道；</a:t>
            </a:r>
            <a:endParaRPr lang="en-US" altLang="en-US" sz="1100" dirty="0"/>
          </a:p>
          <a:p>
            <a:pPr marL="179070" indent="-166370" algn="l" rtl="0" eaLnBrk="0">
              <a:lnSpc>
                <a:spcPct val="133000"/>
              </a:lnSpc>
              <a:spcBef>
                <a:spcPts val="675"/>
              </a:spcBef>
            </a:pPr>
            <a:r>
              <a:rPr sz="1100" spc="-3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</a:t>
            </a:r>
            <a:r>
              <a:rPr sz="1100" spc="-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相比艾曲泊帕乙醇胺片及海曲泊帕乙醇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胺</a:t>
            </a:r>
            <a:r>
              <a:rPr lang="zh-CN"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片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，特比澳无</a:t>
            </a: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肝毒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性黑框警告，未见白内障、血栓栓塞事件、伴随急</a:t>
            </a: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性肾功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能衰竭的血栓性微血管病的报道；</a:t>
            </a:r>
            <a:endParaRPr lang="en-US" altLang="en-US" sz="1100" dirty="0"/>
          </a:p>
          <a:p>
            <a:pPr marL="179705" indent="-167005" algn="l" rtl="0" eaLnBrk="0">
              <a:lnSpc>
                <a:spcPct val="133000"/>
              </a:lnSpc>
              <a:spcBef>
                <a:spcPts val="675"/>
              </a:spcBef>
            </a:pP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</a:t>
            </a: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罗普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司亭的血栓发生率为4.1/100病例，骨髓纤维化发生 </a:t>
            </a: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率为6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.9%，具有约10%的反弹性血小板减少，以上特比 </a:t>
            </a:r>
            <a:r>
              <a:rPr sz="1100" spc="-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澳均无报道。</a:t>
            </a:r>
            <a:endParaRPr lang="en-US" altLang="en-US" sz="1100" dirty="0"/>
          </a:p>
          <a:p>
            <a:pPr marL="179070" indent="-166370" algn="l" rtl="0" eaLnBrk="0">
              <a:lnSpc>
                <a:spcPct val="137000"/>
              </a:lnSpc>
              <a:spcBef>
                <a:spcPts val="695"/>
              </a:spcBef>
            </a:pP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相较血小板输注，由于疫情血库资源时常告急，特比澳  </a:t>
            </a: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可及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性更高，且血小板输注无效发生率高达35.7%，安   </a:t>
            </a:r>
            <a:r>
              <a:rPr sz="1100" spc="-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全风险随输注次数不断上升；贮存时间越长， </a:t>
            </a:r>
            <a:r>
              <a:rPr sz="11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患者预后  </a:t>
            </a:r>
            <a:r>
              <a:rPr sz="1100" spc="-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越差。</a:t>
            </a:r>
            <a:endParaRPr lang="en-US" altLang="en-US" sz="1100" dirty="0"/>
          </a:p>
          <a:p>
            <a:pPr marL="205740" algn="l" rtl="0" eaLnBrk="0">
              <a:lnSpc>
                <a:spcPct val="98000"/>
              </a:lnSpc>
              <a:spcBef>
                <a:spcPts val="1345"/>
              </a:spcBef>
            </a:pPr>
            <a:r>
              <a:rPr sz="20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主要不</a:t>
            </a:r>
            <a:r>
              <a:rPr sz="2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足</a:t>
            </a:r>
            <a:endParaRPr lang="en-US" altLang="en-US" sz="2000" dirty="0"/>
          </a:p>
          <a:p>
            <a:pPr algn="l" rtl="0" eaLnBrk="0">
              <a:lnSpc>
                <a:spcPct val="101000"/>
              </a:lnSpc>
            </a:pPr>
            <a:endParaRPr lang="en-US" altLang="en-US" sz="1000" dirty="0"/>
          </a:p>
          <a:p>
            <a:pPr algn="l" rtl="0" eaLnBrk="0">
              <a:lnSpc>
                <a:spcPct val="139000"/>
              </a:lnSpc>
            </a:pPr>
            <a:endParaRPr lang="en-US" altLang="en-US" sz="200" dirty="0"/>
          </a:p>
          <a:p>
            <a:pPr marL="140335" algn="l" rtl="0" eaLnBrk="0">
              <a:lnSpc>
                <a:spcPct val="98000"/>
              </a:lnSpc>
              <a:spcBef>
                <a:spcPts val="0"/>
              </a:spcBef>
            </a:pP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暂未发现</a:t>
            </a:r>
            <a:endParaRPr lang="en-US" altLang="en-US" sz="1100" dirty="0"/>
          </a:p>
        </p:txBody>
      </p:sp>
      <p:sp>
        <p:nvSpPr>
          <p:cNvPr id="53" name="textbox 53"/>
          <p:cNvSpPr/>
          <p:nvPr/>
        </p:nvSpPr>
        <p:spPr>
          <a:xfrm>
            <a:off x="725737" y="480104"/>
            <a:ext cx="4704715" cy="16751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6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3200" spc="-1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安全性</a:t>
            </a:r>
            <a:endParaRPr lang="en-US" altLang="en-US" sz="3200" dirty="0"/>
          </a:p>
          <a:p>
            <a:pPr algn="l" rtl="0" eaLnBrk="0">
              <a:lnSpc>
                <a:spcPct val="124000"/>
              </a:lnSpc>
            </a:pPr>
            <a:endParaRPr lang="en-US" altLang="en-US" sz="1000" dirty="0"/>
          </a:p>
          <a:p>
            <a:pPr marL="1124585" algn="l" rtl="0" eaLnBrk="0">
              <a:lnSpc>
                <a:spcPct val="97000"/>
              </a:lnSpc>
              <a:spcBef>
                <a:spcPts val="610"/>
              </a:spcBef>
            </a:pPr>
            <a:r>
              <a:rPr sz="2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较少发生不良反应</a:t>
            </a:r>
            <a:endParaRPr lang="en-US" altLang="en-US" sz="2000" dirty="0"/>
          </a:p>
          <a:p>
            <a:pPr algn="l" rtl="0" eaLnBrk="0">
              <a:lnSpc>
                <a:spcPct val="115000"/>
              </a:lnSpc>
            </a:pPr>
            <a:endParaRPr lang="en-US" altLang="en-US" sz="600" dirty="0"/>
          </a:p>
          <a:p>
            <a:pPr marL="1056005" indent="0" algn="l" rtl="0" eaLnBrk="0">
              <a:lnSpc>
                <a:spcPct val="151000"/>
              </a:lnSpc>
              <a:spcBef>
                <a:spcPts val="5"/>
              </a:spcBef>
            </a:pPr>
            <a:r>
              <a:rPr sz="1100" spc="-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偶有发热、肌肉酸痛、头晕等，  一般不需处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理，多可自行恢 </a:t>
            </a:r>
            <a:r>
              <a:rPr sz="11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复。在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III</a:t>
            </a:r>
            <a:r>
              <a:rPr sz="11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期临床试验中未见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严重不良反应。</a:t>
            </a:r>
            <a:endParaRPr lang="en-US" altLang="en-US" sz="1100" dirty="0"/>
          </a:p>
        </p:txBody>
      </p:sp>
      <p:pic>
        <p:nvPicPr>
          <p:cNvPr id="54" name="picture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0" y="946404"/>
            <a:ext cx="1731136" cy="3104006"/>
          </a:xfrm>
          <a:prstGeom prst="rect">
            <a:avLst/>
          </a:prstGeom>
        </p:spPr>
      </p:pic>
      <p:pic>
        <p:nvPicPr>
          <p:cNvPr id="55" name="picture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0" y="5644921"/>
            <a:ext cx="1859152" cy="1213077"/>
          </a:xfrm>
          <a:prstGeom prst="rect">
            <a:avLst/>
          </a:prstGeom>
        </p:spPr>
      </p:pic>
      <p:sp>
        <p:nvSpPr>
          <p:cNvPr id="56" name="path"/>
          <p:cNvSpPr/>
          <p:nvPr/>
        </p:nvSpPr>
        <p:spPr>
          <a:xfrm>
            <a:off x="943355" y="2682240"/>
            <a:ext cx="455675" cy="211835"/>
          </a:xfrm>
          <a:custGeom>
            <a:avLst/>
            <a:gdLst/>
            <a:ahLst/>
            <a:cxnLst/>
            <a:rect l="0" t="0" r="0" b="0"/>
            <a:pathLst>
              <a:path w="717" h="333">
                <a:moveTo>
                  <a:pt x="589" y="0"/>
                </a:moveTo>
                <a:cubicBezTo>
                  <a:pt x="23" y="0"/>
                  <a:pt x="23" y="0"/>
                  <a:pt x="23" y="0"/>
                </a:cubicBezTo>
                <a:cubicBezTo>
                  <a:pt x="9" y="0"/>
                  <a:pt x="0" y="9"/>
                  <a:pt x="4" y="23"/>
                </a:cubicBezTo>
                <a:cubicBezTo>
                  <a:pt x="99" y="309"/>
                  <a:pt x="99" y="309"/>
                  <a:pt x="99" y="309"/>
                </a:cubicBezTo>
                <a:cubicBezTo>
                  <a:pt x="99" y="323"/>
                  <a:pt x="118" y="333"/>
                  <a:pt x="133" y="333"/>
                </a:cubicBezTo>
                <a:cubicBezTo>
                  <a:pt x="693" y="333"/>
                  <a:pt x="693" y="333"/>
                  <a:pt x="693" y="333"/>
                </a:cubicBezTo>
                <a:cubicBezTo>
                  <a:pt x="708" y="333"/>
                  <a:pt x="717" y="323"/>
                  <a:pt x="717" y="309"/>
                </a:cubicBezTo>
                <a:cubicBezTo>
                  <a:pt x="622" y="23"/>
                  <a:pt x="622" y="23"/>
                  <a:pt x="622" y="23"/>
                </a:cubicBezTo>
                <a:cubicBezTo>
                  <a:pt x="617" y="9"/>
                  <a:pt x="603" y="0"/>
                  <a:pt x="589" y="0"/>
                </a:cubicBezTo>
              </a:path>
            </a:pathLst>
          </a:custGeom>
          <a:solidFill>
            <a:srgbClr val="44546A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0" y="0"/>
            <a:ext cx="12192000" cy="6857996"/>
          </a:xfrm>
          <a:prstGeom prst="rect">
            <a:avLst/>
          </a:prstGeom>
        </p:spPr>
      </p:pic>
      <p:pic>
        <p:nvPicPr>
          <p:cNvPr id="58" name="picture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123444" y="1164335"/>
            <a:ext cx="4562855" cy="5693661"/>
          </a:xfrm>
          <a:prstGeom prst="rect">
            <a:avLst/>
          </a:prstGeom>
        </p:spPr>
      </p:pic>
      <p:pic>
        <p:nvPicPr>
          <p:cNvPr id="59" name="picture 5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492625" y="1162685"/>
            <a:ext cx="3881120" cy="5647055"/>
          </a:xfrm>
          <a:prstGeom prst="rect">
            <a:avLst/>
          </a:prstGeom>
        </p:spPr>
      </p:pic>
      <p:sp>
        <p:nvSpPr>
          <p:cNvPr id="60" name="textbox 60"/>
          <p:cNvSpPr/>
          <p:nvPr/>
        </p:nvSpPr>
        <p:spPr>
          <a:xfrm>
            <a:off x="5137785" y="1697990"/>
            <a:ext cx="2764790" cy="23882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与对照</a:t>
            </a:r>
            <a:r>
              <a:rPr sz="18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药品疗效方面的不足</a:t>
            </a:r>
            <a:endParaRPr lang="en-US" altLang="en-US" sz="18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9000"/>
              </a:lnSpc>
            </a:pPr>
            <a:endParaRPr lang="en-US" altLang="en-US" sz="1000" dirty="0"/>
          </a:p>
          <a:p>
            <a:pPr algn="l" rtl="0" eaLnBrk="0">
              <a:lnSpc>
                <a:spcPct val="109000"/>
              </a:lnSpc>
            </a:pPr>
            <a:endParaRPr lang="en-US" altLang="en-US" sz="1000" dirty="0"/>
          </a:p>
          <a:p>
            <a:pPr algn="l" rtl="0" eaLnBrk="0">
              <a:lnSpc>
                <a:spcPct val="100000"/>
              </a:lnSpc>
            </a:pPr>
            <a:endParaRPr lang="en-US" altLang="en-US" sz="600" dirty="0"/>
          </a:p>
          <a:p>
            <a:pPr marL="1073150" algn="l" rtl="0" eaLnBrk="0">
              <a:lnSpc>
                <a:spcPct val="97000"/>
              </a:lnSpc>
              <a:spcBef>
                <a:spcPts val="5"/>
              </a:spcBef>
            </a:pPr>
            <a:r>
              <a:rPr sz="2400" spc="-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暂</a:t>
            </a:r>
            <a:r>
              <a:rPr sz="24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</a:t>
            </a:r>
            <a:endParaRPr lang="en-US" altLang="en-US" sz="2400" dirty="0"/>
          </a:p>
        </p:txBody>
      </p:sp>
      <p:sp>
        <p:nvSpPr>
          <p:cNvPr id="61" name="path"/>
          <p:cNvSpPr/>
          <p:nvPr/>
        </p:nvSpPr>
        <p:spPr>
          <a:xfrm>
            <a:off x="5157470" y="2077085"/>
            <a:ext cx="2673350" cy="12700"/>
          </a:xfrm>
          <a:custGeom>
            <a:avLst/>
            <a:gdLst/>
            <a:ahLst/>
            <a:cxnLst/>
            <a:rect l="0" t="0" r="0" b="0"/>
            <a:pathLst>
              <a:path w="4210" h="20">
                <a:moveTo>
                  <a:pt x="0" y="10"/>
                </a:moveTo>
                <a:lnTo>
                  <a:pt x="4210" y="10"/>
                </a:ln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62" name="picture 6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4655" y="1278890"/>
            <a:ext cx="3882390" cy="5534660"/>
          </a:xfrm>
          <a:prstGeom prst="rect">
            <a:avLst/>
          </a:prstGeom>
        </p:spPr>
      </p:pic>
      <p:sp>
        <p:nvSpPr>
          <p:cNvPr id="63" name="rect"/>
          <p:cNvSpPr/>
          <p:nvPr/>
        </p:nvSpPr>
        <p:spPr>
          <a:xfrm>
            <a:off x="8576945" y="1630680"/>
            <a:ext cx="2993390" cy="368935"/>
          </a:xfrm>
          <a:prstGeom prst="rect">
            <a:avLst/>
          </a:prstGeom>
          <a:solidFill>
            <a:srgbClr val="2E75B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4" name="textbox 64"/>
          <p:cNvSpPr/>
          <p:nvPr/>
        </p:nvSpPr>
        <p:spPr>
          <a:xfrm>
            <a:off x="8500745" y="1699260"/>
            <a:ext cx="2991485" cy="369506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83515" algn="l" rtl="0" eaLnBrk="0">
              <a:lnSpc>
                <a:spcPct val="97000"/>
              </a:lnSpc>
            </a:pPr>
            <a:r>
              <a:rPr sz="180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临床指南</a:t>
            </a:r>
            <a:r>
              <a:rPr sz="1800" spc="-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/</a:t>
            </a:r>
            <a:r>
              <a:rPr sz="180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诊疗规范推</a:t>
            </a:r>
            <a:r>
              <a:rPr sz="18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荐情况</a:t>
            </a:r>
            <a:endParaRPr lang="en-US" altLang="en-US" sz="1800" dirty="0"/>
          </a:p>
          <a:p>
            <a:pPr algn="l" rtl="0" eaLnBrk="0">
              <a:lnSpc>
                <a:spcPct val="120000"/>
              </a:lnSpc>
            </a:pPr>
            <a:endParaRPr lang="en-US" altLang="en-US" sz="1000" dirty="0"/>
          </a:p>
          <a:p>
            <a:pPr algn="l" rtl="0" eaLnBrk="0">
              <a:lnSpc>
                <a:spcPct val="120000"/>
              </a:lnSpc>
            </a:pPr>
            <a:endParaRPr lang="en-US" altLang="en-US" sz="1000" dirty="0"/>
          </a:p>
          <a:p>
            <a:pPr marL="291465" indent="-278765" algn="l" rtl="0" eaLnBrk="0">
              <a:lnSpc>
                <a:spcPct val="126000"/>
              </a:lnSpc>
              <a:spcBef>
                <a:spcPts val="430"/>
              </a:spcBef>
            </a:pPr>
            <a:r>
              <a:rPr sz="1400" spc="-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  </a:t>
            </a:r>
            <a:r>
              <a:rPr sz="140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《中国临床肿瘤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学会  (CSCO)  肿 </a:t>
            </a:r>
            <a:r>
              <a:rPr sz="1400" spc="10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瘤治疗所致血小板减少症诊</a:t>
            </a:r>
            <a:r>
              <a:rPr sz="1400" spc="8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疗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指 </a:t>
            </a:r>
            <a:r>
              <a:rPr sz="1400" spc="2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南2022》将特</a:t>
            </a:r>
            <a:r>
              <a:rPr sz="1400" spc="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比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澳</a:t>
            </a:r>
            <a:r>
              <a:rPr sz="1400" spc="0" dirty="0">
                <a:ln w="5103" cap="flat" cmpd="sng">
                  <a:solidFill>
                    <a:srgbClr val="FFFFFF">
                      <a:alpha val="100000"/>
                    </a:srgbClr>
                  </a:solidFill>
                  <a:prstDash val="solid"/>
                  <a:miter lim="10"/>
                </a:ln>
                <a:solidFill>
                  <a:srgbClr val="FFFFFF">
                    <a:alpha val="100000"/>
                  </a:srgb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列为</a:t>
            </a:r>
            <a:r>
              <a:rPr sz="14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I级推荐</a:t>
            </a:r>
            <a:r>
              <a:rPr sz="1400" spc="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400" spc="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-3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且为1</a:t>
            </a:r>
            <a:r>
              <a:rPr sz="1400" spc="-2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sz="1400" spc="-3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类证据；</a:t>
            </a:r>
            <a:r>
              <a:rPr sz="1400" spc="-3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IL</a:t>
            </a:r>
            <a:r>
              <a:rPr sz="1400" spc="-3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-11提示会引起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3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过敏或超敏反应，  包括全身性</a:t>
            </a:r>
            <a:r>
              <a:rPr sz="1400" spc="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过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-4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敏反应；  口服TP</a:t>
            </a:r>
            <a:r>
              <a:rPr sz="1400" spc="-3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1400" spc="-4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</a:t>
            </a:r>
            <a:r>
              <a:rPr sz="1400" spc="-4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类产品目前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-2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仍在临床试验阶段，  尚未获批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CIT </a:t>
            </a:r>
            <a:r>
              <a:rPr sz="1400" spc="-3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适应症 ，未能获得同等地位</a:t>
            </a:r>
            <a:endParaRPr lang="en-US" altLang="en-US" sz="1400" dirty="0"/>
          </a:p>
          <a:p>
            <a:pPr algn="l" rtl="0" eaLnBrk="0">
              <a:lnSpc>
                <a:spcPct val="115000"/>
              </a:lnSpc>
            </a:pPr>
            <a:endParaRPr lang="en-US" altLang="en-US" sz="400" dirty="0"/>
          </a:p>
          <a:p>
            <a:pPr marL="292100" indent="-279400" algn="l" rtl="0" eaLnBrk="0">
              <a:lnSpc>
                <a:spcPct val="119000"/>
              </a:lnSpc>
              <a:spcBef>
                <a:spcPts val="5"/>
              </a:spcBef>
            </a:pPr>
            <a:r>
              <a:rPr sz="1400" spc="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</a:t>
            </a:r>
            <a:r>
              <a:rPr sz="1400" spc="3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此外，  肿瘤治疗领域中多项指</a:t>
            </a:r>
            <a:r>
              <a:rPr sz="1400" spc="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南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10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和共识均优先推荐特比澳用</a:t>
            </a:r>
            <a:r>
              <a:rPr sz="1400" spc="8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于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 </a:t>
            </a:r>
            <a:r>
              <a:rPr sz="140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疗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和预防。</a:t>
            </a:r>
            <a:endParaRPr lang="en-US" altLang="en-US" sz="1400" dirty="0"/>
          </a:p>
        </p:txBody>
      </p:sp>
      <p:sp>
        <p:nvSpPr>
          <p:cNvPr id="65" name="path"/>
          <p:cNvSpPr/>
          <p:nvPr/>
        </p:nvSpPr>
        <p:spPr>
          <a:xfrm>
            <a:off x="8680450" y="2077085"/>
            <a:ext cx="2673350" cy="12700"/>
          </a:xfrm>
          <a:custGeom>
            <a:avLst/>
            <a:gdLst/>
            <a:ahLst/>
            <a:cxnLst/>
            <a:rect l="0" t="0" r="0" b="0"/>
            <a:pathLst>
              <a:path w="4210" h="20">
                <a:moveTo>
                  <a:pt x="0" y="10"/>
                </a:moveTo>
                <a:lnTo>
                  <a:pt x="4210" y="10"/>
                </a:lnTo>
              </a:path>
            </a:pathLst>
          </a:custGeom>
          <a:noFill/>
          <a:ln w="12700" cap="flat">
            <a:solidFill>
              <a:srgbClr val="FFFFF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6" name="textbox 66"/>
          <p:cNvSpPr/>
          <p:nvPr/>
        </p:nvSpPr>
        <p:spPr>
          <a:xfrm>
            <a:off x="1442461" y="2166179"/>
            <a:ext cx="2664460" cy="373887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lang="en-US" altLang="en-US" sz="100" dirty="0"/>
          </a:p>
          <a:p>
            <a:pPr marL="294005" indent="-281305" algn="l" rtl="0" eaLnBrk="0">
              <a:lnSpc>
                <a:spcPct val="128000"/>
              </a:lnSpc>
            </a:pPr>
            <a:r>
              <a:rPr sz="1000" spc="8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  </a:t>
            </a:r>
            <a:r>
              <a:rPr sz="100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多项系统评价或者荟萃分析表明</a:t>
            </a:r>
            <a:r>
              <a:rPr sz="10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白介 </a:t>
            </a:r>
            <a:r>
              <a:rPr sz="10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素11相比 ，特比澳能更快升高血小</a:t>
            </a:r>
            <a:r>
              <a:rPr sz="1000" spc="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板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， </a:t>
            </a:r>
            <a:r>
              <a:rPr sz="100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缩短血小板降低的时间 ，可显著</a:t>
            </a:r>
            <a:r>
              <a:rPr sz="1000" spc="6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减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少血 </a:t>
            </a:r>
            <a:r>
              <a:rPr sz="10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小板输注例次和输注量</a:t>
            </a:r>
            <a:r>
              <a:rPr sz="100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1000" dirty="0"/>
          </a:p>
          <a:p>
            <a:pPr marL="294005" indent="-281305" algn="l" rtl="0" eaLnBrk="0">
              <a:lnSpc>
                <a:spcPct val="130000"/>
              </a:lnSpc>
              <a:spcBef>
                <a:spcPts val="380"/>
              </a:spcBef>
            </a:pPr>
            <a:r>
              <a:rPr sz="1000" spc="8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  </a:t>
            </a:r>
            <a:r>
              <a:rPr sz="1000" spc="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据统计初治血小板减少症患者平</a:t>
            </a:r>
            <a:r>
              <a:rPr sz="10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均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住院 </a:t>
            </a:r>
            <a:r>
              <a:rPr sz="10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时间需要5天 </a:t>
            </a:r>
            <a:r>
              <a:rPr lang="zh-CN" sz="10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随着周期增加平均住院时 </a:t>
            </a:r>
            <a:r>
              <a:rPr sz="10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间将增加</a:t>
            </a:r>
            <a:r>
              <a:rPr lang="zh-CN" sz="10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0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因而使用特比澳有</a:t>
            </a:r>
            <a:r>
              <a:rPr sz="100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效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管理患 </a:t>
            </a:r>
            <a:r>
              <a:rPr sz="1000" spc="6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者 ，提高床位使用率 ，减轻患者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及医院 </a:t>
            </a:r>
            <a:r>
              <a:rPr sz="10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负</a:t>
            </a:r>
            <a:r>
              <a:rPr sz="10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担</a:t>
            </a:r>
            <a:endParaRPr lang="en-US" altLang="en-US" sz="1000" dirty="0"/>
          </a:p>
          <a:p>
            <a:pPr marL="294005" indent="-281305" algn="l" rtl="0" eaLnBrk="0">
              <a:lnSpc>
                <a:spcPct val="119000"/>
              </a:lnSpc>
              <a:spcBef>
                <a:spcPts val="420"/>
              </a:spcBef>
            </a:pPr>
            <a:r>
              <a:rPr sz="1000" spc="7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  </a:t>
            </a:r>
            <a:r>
              <a:rPr sz="100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最新临床研究显示特比澳相比白介</a:t>
            </a:r>
            <a:r>
              <a:rPr sz="10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素</a:t>
            </a:r>
            <a:r>
              <a:rPr sz="10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 </a:t>
            </a:r>
            <a:r>
              <a:rPr sz="10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更能减少化疗延迟减量的风险</a:t>
            </a:r>
            <a:r>
              <a:rPr sz="100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1000" dirty="0"/>
          </a:p>
          <a:p>
            <a:pPr algn="l" rtl="0" eaLnBrk="0">
              <a:lnSpc>
                <a:spcPct val="110000"/>
              </a:lnSpc>
            </a:pPr>
            <a:endParaRPr lang="en-US" altLang="en-US" sz="300" dirty="0"/>
          </a:p>
          <a:p>
            <a:pPr marL="294005" indent="-281305" algn="l" rtl="0" eaLnBrk="0">
              <a:lnSpc>
                <a:spcPct val="130000"/>
              </a:lnSpc>
              <a:spcBef>
                <a:spcPts val="0"/>
              </a:spcBef>
            </a:pPr>
            <a:r>
              <a:rPr sz="1000" spc="4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  </a:t>
            </a:r>
            <a:r>
              <a:rPr lang="zh-CN" altLang="en-US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以最新公布的实体瘤举例，年发病率约为</a:t>
            </a:r>
            <a:r>
              <a:rPr lang="en-US" altLang="zh-CN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186.46/10</a:t>
            </a:r>
            <a:r>
              <a:rPr lang="zh-CN" altLang="en-US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万，按照每个患者预计需要使用</a:t>
            </a:r>
            <a:r>
              <a:rPr lang="en-US" altLang="zh-CN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8U</a:t>
            </a:r>
            <a:r>
              <a:rPr lang="zh-CN" altLang="en-US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血小板计算，每年新发患者所需血小板数量为</a:t>
            </a:r>
            <a:r>
              <a:rPr lang="en-US" altLang="zh-CN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223,752,000U</a:t>
            </a:r>
            <a:r>
              <a:rPr lang="zh-CN" altLang="en-US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，若算上其</a:t>
            </a:r>
            <a:r>
              <a:rPr lang="en-US" altLang="zh-CN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5</a:t>
            </a:r>
            <a:r>
              <a:rPr lang="zh-CN" altLang="en-US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年生存率为</a:t>
            </a:r>
            <a:r>
              <a:rPr lang="en-US" altLang="zh-CN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30.9%</a:t>
            </a:r>
            <a:r>
              <a:rPr lang="zh-CN" altLang="en-US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，则每年需要血小板数量约为</a:t>
            </a:r>
            <a:r>
              <a:rPr lang="zh-CN" altLang="en-US" sz="1100" b="1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OPPOSans M" panose="00020600040101010101" pitchFamily="18" charset="-122"/>
                <a:sym typeface="+mn-ea"/>
              </a:rPr>
              <a:t>百亿单位以上，使用特比澳进行治疗可减轻血库极大压力</a:t>
            </a:r>
            <a:endParaRPr kumimoji="0" lang="zh-CN" altLang="en-US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PPOSans M" panose="00020600040101010101" pitchFamily="18" charset="-122"/>
            </a:endParaRPr>
          </a:p>
          <a:p>
            <a:pPr marL="294005" indent="-281305" algn="l" rtl="0" eaLnBrk="0">
              <a:lnSpc>
                <a:spcPct val="130000"/>
              </a:lnSpc>
              <a:spcBef>
                <a:spcPts val="0"/>
              </a:spcBef>
            </a:pPr>
            <a:endParaRPr lang="en-US" altLang="en-US" sz="1100" dirty="0"/>
          </a:p>
        </p:txBody>
      </p:sp>
      <p:sp>
        <p:nvSpPr>
          <p:cNvPr id="67" name="textbox 67"/>
          <p:cNvSpPr/>
          <p:nvPr/>
        </p:nvSpPr>
        <p:spPr>
          <a:xfrm>
            <a:off x="1586814" y="1697786"/>
            <a:ext cx="2764789" cy="2921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与对照</a:t>
            </a:r>
            <a:r>
              <a:rPr sz="18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药品疗效方面的优势</a:t>
            </a:r>
            <a:endParaRPr lang="en-US" altLang="en-US" sz="1800" dirty="0"/>
          </a:p>
        </p:txBody>
      </p:sp>
      <p:sp>
        <p:nvSpPr>
          <p:cNvPr id="68" name="textbox 68"/>
          <p:cNvSpPr/>
          <p:nvPr/>
        </p:nvSpPr>
        <p:spPr>
          <a:xfrm>
            <a:off x="736705" y="2903975"/>
            <a:ext cx="381000" cy="17284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55000"/>
              </a:lnSpc>
            </a:pPr>
            <a:endParaRPr lang="en-US" altLang="en-US" sz="100" dirty="0"/>
          </a:p>
          <a:p>
            <a:pPr marL="12700" indent="1905" algn="l" rtl="0" eaLnBrk="0">
              <a:lnSpc>
                <a:spcPct val="100000"/>
              </a:lnSpc>
            </a:pP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实体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肿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瘤 </a:t>
            </a: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化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疗 </a:t>
            </a: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后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所 </a:t>
            </a: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致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 </a:t>
            </a: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 </a:t>
            </a:r>
            <a:r>
              <a:rPr sz="1400" spc="-10" dirty="0" err="1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板</a:t>
            </a:r>
            <a:r>
              <a:rPr sz="1400" spc="0" dirty="0" err="1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减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少</a:t>
            </a:r>
            <a:r>
              <a:rPr lang="zh-CN" altLang="en-US" sz="140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症</a:t>
            </a:r>
            <a:endParaRPr lang="en-US" altLang="en-US" sz="1400" dirty="0"/>
          </a:p>
        </p:txBody>
      </p:sp>
      <p:sp>
        <p:nvSpPr>
          <p:cNvPr id="69" name="textbox 69"/>
          <p:cNvSpPr/>
          <p:nvPr/>
        </p:nvSpPr>
        <p:spPr>
          <a:xfrm>
            <a:off x="923043" y="579799"/>
            <a:ext cx="1240789" cy="49974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3200" spc="-1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有效性</a:t>
            </a:r>
            <a:endParaRPr lang="en-US" altLang="en-US" sz="3200" dirty="0"/>
          </a:p>
        </p:txBody>
      </p:sp>
      <p:sp>
        <p:nvSpPr>
          <p:cNvPr id="70" name="path"/>
          <p:cNvSpPr/>
          <p:nvPr/>
        </p:nvSpPr>
        <p:spPr>
          <a:xfrm>
            <a:off x="1606296" y="2076958"/>
            <a:ext cx="2673349" cy="12700"/>
          </a:xfrm>
          <a:custGeom>
            <a:avLst/>
            <a:gdLst/>
            <a:ahLst/>
            <a:cxnLst/>
            <a:rect l="0" t="0" r="0" b="0"/>
            <a:pathLst>
              <a:path w="4209" h="20">
                <a:moveTo>
                  <a:pt x="0" y="10"/>
                </a:moveTo>
                <a:lnTo>
                  <a:pt x="4209" y="10"/>
                </a:ln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12192000" cy="6857996"/>
          </a:xfrm>
          <a:prstGeom prst="rect">
            <a:avLst/>
          </a:prstGeom>
        </p:spPr>
      </p:pic>
      <p:pic>
        <p:nvPicPr>
          <p:cNvPr id="72" name="pictur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90" y="1164590"/>
            <a:ext cx="4746625" cy="5693410"/>
          </a:xfrm>
          <a:prstGeom prst="rect">
            <a:avLst/>
          </a:prstGeom>
        </p:spPr>
      </p:pic>
      <p:sp>
        <p:nvSpPr>
          <p:cNvPr id="73" name="textbox 73"/>
          <p:cNvSpPr/>
          <p:nvPr/>
        </p:nvSpPr>
        <p:spPr>
          <a:xfrm>
            <a:off x="1503045" y="1697990"/>
            <a:ext cx="2849245" cy="32804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96520" algn="l" rtl="0" eaLnBrk="0">
              <a:lnSpc>
                <a:spcPct val="97000"/>
              </a:lnSpc>
            </a:pPr>
            <a:r>
              <a:rPr sz="18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与对照</a:t>
            </a:r>
            <a:r>
              <a:rPr sz="18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药品疗效方面的优势</a:t>
            </a:r>
            <a:endParaRPr lang="en-US" altLang="en-US" sz="1800" dirty="0"/>
          </a:p>
          <a:p>
            <a:pPr algn="l" rtl="0" eaLnBrk="0">
              <a:lnSpc>
                <a:spcPct val="111000"/>
              </a:lnSpc>
            </a:pPr>
            <a:endParaRPr lang="en-US" altLang="en-US" sz="1000" dirty="0"/>
          </a:p>
          <a:p>
            <a:pPr algn="l" rtl="0" eaLnBrk="0">
              <a:lnSpc>
                <a:spcPct val="112000"/>
              </a:lnSpc>
            </a:pPr>
            <a:endParaRPr lang="en-US" altLang="en-US" sz="1000" dirty="0"/>
          </a:p>
          <a:p>
            <a:pPr marL="294005" indent="-281305" algn="l" rtl="0" eaLnBrk="0">
              <a:lnSpc>
                <a:spcPct val="124000"/>
              </a:lnSpc>
              <a:spcBef>
                <a:spcPts val="340"/>
              </a:spcBef>
            </a:pPr>
            <a:r>
              <a:rPr sz="1100" spc="5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  </a:t>
            </a:r>
            <a:r>
              <a:rPr sz="11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特比澳能</a:t>
            </a:r>
            <a:r>
              <a:rPr sz="1100" spc="5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快速升高血小板</a:t>
            </a:r>
            <a:r>
              <a:rPr sz="1100" spc="4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11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降低患者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sz="1100" spc="6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出血风险、提高患者生活质量、减</a:t>
            </a:r>
            <a:r>
              <a:rPr sz="1100" spc="5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少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sz="1100" spc="4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患者住院时长并降低患者治疗总费用</a:t>
            </a: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1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100" spc="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增加病床周转率</a:t>
            </a:r>
            <a:r>
              <a:rPr sz="1100" spc="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100" spc="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，在</a:t>
            </a:r>
            <a:r>
              <a:rPr sz="11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DRG</a:t>
            </a:r>
            <a:r>
              <a:rPr sz="1100" spc="3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sz="11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DIP</a:t>
            </a:r>
            <a:r>
              <a:rPr sz="1100" spc="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</a:t>
            </a:r>
            <a:r>
              <a:rPr sz="11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理下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sz="1100" spc="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帮助医生更高效管理</a:t>
            </a:r>
            <a:r>
              <a:rPr sz="11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ITP</a:t>
            </a:r>
            <a:r>
              <a:rPr sz="1100" spc="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</a:t>
            </a:r>
            <a:r>
              <a:rPr sz="11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者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1100" dirty="0"/>
          </a:p>
          <a:p>
            <a:pPr marL="293370" indent="-280670" algn="l" rtl="0" eaLnBrk="0">
              <a:lnSpc>
                <a:spcPct val="122000"/>
              </a:lnSpc>
              <a:spcBef>
                <a:spcPts val="425"/>
              </a:spcBef>
            </a:pPr>
            <a:r>
              <a:rPr sz="1100" spc="5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  </a:t>
            </a:r>
            <a:r>
              <a:rPr sz="11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特比澳和艾曲泊帕头对头</a:t>
            </a:r>
            <a:r>
              <a:rPr sz="11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研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究表明</a:t>
            </a:r>
            <a:r>
              <a:rPr sz="11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特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sz="1100" spc="6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比澳可以使绝大多数的患者脱离出</a:t>
            </a:r>
            <a:r>
              <a:rPr sz="1100" spc="4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sz="1100" spc="4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发生的风险</a:t>
            </a:r>
            <a:r>
              <a:rPr sz="11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100" spc="4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1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艾曲波帕治疗一半</a:t>
            </a:r>
            <a:r>
              <a:rPr sz="110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     </a:t>
            </a:r>
            <a:r>
              <a:rPr sz="1100" spc="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患者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仍处于风险之中</a:t>
            </a:r>
            <a:endParaRPr lang="en-US" altLang="en-US" sz="1100" dirty="0"/>
          </a:p>
          <a:p>
            <a:pPr algn="l" rtl="0" eaLnBrk="0">
              <a:lnSpc>
                <a:spcPct val="118000"/>
              </a:lnSpc>
            </a:pPr>
            <a:endParaRPr lang="en-US" altLang="en-US" sz="300" dirty="0"/>
          </a:p>
          <a:p>
            <a:pPr marL="293370" indent="-280670" algn="l" rtl="0" eaLnBrk="0">
              <a:lnSpc>
                <a:spcPct val="120000"/>
              </a:lnSpc>
              <a:spcBef>
                <a:spcPts val="5"/>
              </a:spcBef>
            </a:pPr>
            <a:r>
              <a:rPr sz="1100" spc="5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  </a:t>
            </a:r>
            <a:r>
              <a:rPr sz="1100" spc="5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特比澳的日均血小板计数</a:t>
            </a:r>
            <a:r>
              <a:rPr sz="1100" spc="4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升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高值约是     </a:t>
            </a:r>
            <a:r>
              <a:rPr sz="1100" spc="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艾曲泊帕的3倍 ，</a:t>
            </a:r>
            <a:r>
              <a:rPr sz="1200" spc="2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有助于患</a:t>
            </a:r>
            <a:r>
              <a:rPr sz="12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者尽快摆</a:t>
            </a:r>
            <a:r>
              <a:rPr sz="12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200" spc="-1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脱出</a:t>
            </a:r>
            <a:r>
              <a:rPr sz="1200" spc="0" dirty="0">
                <a:ln w="317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血风险区</a:t>
            </a:r>
            <a:endParaRPr lang="en-US" altLang="en-US" sz="1200" dirty="0"/>
          </a:p>
        </p:txBody>
      </p:sp>
      <p:sp>
        <p:nvSpPr>
          <p:cNvPr id="74" name="path"/>
          <p:cNvSpPr/>
          <p:nvPr/>
        </p:nvSpPr>
        <p:spPr>
          <a:xfrm>
            <a:off x="1606550" y="2077085"/>
            <a:ext cx="2673350" cy="12700"/>
          </a:xfrm>
          <a:custGeom>
            <a:avLst/>
            <a:gdLst/>
            <a:ahLst/>
            <a:cxnLst/>
            <a:rect l="0" t="0" r="0" b="0"/>
            <a:pathLst>
              <a:path w="4209" h="20">
                <a:moveTo>
                  <a:pt x="0" y="10"/>
                </a:moveTo>
                <a:lnTo>
                  <a:pt x="4209" y="10"/>
                </a:ln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75" name="picture 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2625" y="1162685"/>
            <a:ext cx="3881120" cy="5647055"/>
          </a:xfrm>
          <a:prstGeom prst="rect">
            <a:avLst/>
          </a:prstGeom>
        </p:spPr>
      </p:pic>
      <p:sp>
        <p:nvSpPr>
          <p:cNvPr id="76" name="textbox 76"/>
          <p:cNvSpPr/>
          <p:nvPr/>
        </p:nvSpPr>
        <p:spPr>
          <a:xfrm>
            <a:off x="5137785" y="1697990"/>
            <a:ext cx="2764790" cy="23882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与对照</a:t>
            </a:r>
            <a:r>
              <a:rPr sz="1800" spc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药品疗效方面的不足</a:t>
            </a:r>
            <a:endParaRPr lang="en-US" altLang="en-US" sz="18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9000"/>
              </a:lnSpc>
            </a:pPr>
            <a:endParaRPr lang="en-US" altLang="en-US" sz="1000" dirty="0"/>
          </a:p>
          <a:p>
            <a:pPr algn="l" rtl="0" eaLnBrk="0">
              <a:lnSpc>
                <a:spcPct val="109000"/>
              </a:lnSpc>
            </a:pPr>
            <a:endParaRPr lang="en-US" altLang="en-US" sz="1000" dirty="0"/>
          </a:p>
          <a:p>
            <a:pPr algn="l" rtl="0" eaLnBrk="0">
              <a:lnSpc>
                <a:spcPct val="100000"/>
              </a:lnSpc>
            </a:pPr>
            <a:endParaRPr lang="en-US" altLang="en-US" sz="600" dirty="0"/>
          </a:p>
          <a:p>
            <a:pPr marL="1073150" algn="l" rtl="0" eaLnBrk="0">
              <a:lnSpc>
                <a:spcPct val="97000"/>
              </a:lnSpc>
              <a:spcBef>
                <a:spcPts val="5"/>
              </a:spcBef>
            </a:pPr>
            <a:r>
              <a:rPr sz="2400" spc="-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暂</a:t>
            </a:r>
            <a:r>
              <a:rPr sz="240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</a:t>
            </a:r>
            <a:endParaRPr lang="en-US" altLang="en-US" sz="2400" dirty="0"/>
          </a:p>
        </p:txBody>
      </p:sp>
      <p:sp>
        <p:nvSpPr>
          <p:cNvPr id="77" name="path"/>
          <p:cNvSpPr/>
          <p:nvPr/>
        </p:nvSpPr>
        <p:spPr>
          <a:xfrm>
            <a:off x="5157470" y="2077085"/>
            <a:ext cx="2673350" cy="12700"/>
          </a:xfrm>
          <a:custGeom>
            <a:avLst/>
            <a:gdLst/>
            <a:ahLst/>
            <a:cxnLst/>
            <a:rect l="0" t="0" r="0" b="0"/>
            <a:pathLst>
              <a:path w="4210" h="20">
                <a:moveTo>
                  <a:pt x="0" y="10"/>
                </a:moveTo>
                <a:lnTo>
                  <a:pt x="4210" y="10"/>
                </a:lnTo>
              </a:path>
            </a:pathLst>
          </a:custGeom>
          <a:noFill/>
          <a:ln w="12700" cap="flat">
            <a:solidFill>
              <a:srgbClr val="7F7F7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78" name="picture 7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4655" y="1278890"/>
            <a:ext cx="3882390" cy="5534660"/>
          </a:xfrm>
          <a:prstGeom prst="rect">
            <a:avLst/>
          </a:prstGeom>
        </p:spPr>
      </p:pic>
      <p:sp>
        <p:nvSpPr>
          <p:cNvPr id="79" name="rect"/>
          <p:cNvSpPr/>
          <p:nvPr/>
        </p:nvSpPr>
        <p:spPr>
          <a:xfrm>
            <a:off x="8576945" y="1630680"/>
            <a:ext cx="2993390" cy="368935"/>
          </a:xfrm>
          <a:prstGeom prst="rect">
            <a:avLst/>
          </a:prstGeom>
          <a:solidFill>
            <a:srgbClr val="2E75B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80" name="textbox 80"/>
          <p:cNvSpPr/>
          <p:nvPr/>
        </p:nvSpPr>
        <p:spPr>
          <a:xfrm>
            <a:off x="8671560" y="1699260"/>
            <a:ext cx="2820670" cy="2921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180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临床指南</a:t>
            </a:r>
            <a:r>
              <a:rPr sz="1800" spc="-1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/</a:t>
            </a:r>
            <a:r>
              <a:rPr sz="1800" spc="-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诊疗规范推</a:t>
            </a:r>
            <a:r>
              <a:rPr sz="18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荐情况</a:t>
            </a:r>
            <a:endParaRPr lang="en-US" altLang="en-US" sz="1800" dirty="0"/>
          </a:p>
        </p:txBody>
      </p:sp>
      <p:sp>
        <p:nvSpPr>
          <p:cNvPr id="81" name="path"/>
          <p:cNvSpPr/>
          <p:nvPr/>
        </p:nvSpPr>
        <p:spPr>
          <a:xfrm>
            <a:off x="8680450" y="2077085"/>
            <a:ext cx="2673350" cy="12700"/>
          </a:xfrm>
          <a:custGeom>
            <a:avLst/>
            <a:gdLst/>
            <a:ahLst/>
            <a:cxnLst/>
            <a:rect l="0" t="0" r="0" b="0"/>
            <a:pathLst>
              <a:path w="4210" h="20">
                <a:moveTo>
                  <a:pt x="0" y="10"/>
                </a:moveTo>
                <a:lnTo>
                  <a:pt x="4210" y="10"/>
                </a:lnTo>
              </a:path>
            </a:pathLst>
          </a:custGeom>
          <a:noFill/>
          <a:ln w="12700" cap="flat">
            <a:solidFill>
              <a:srgbClr val="FFFFF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82" name="textbox 82"/>
          <p:cNvSpPr/>
          <p:nvPr/>
        </p:nvSpPr>
        <p:spPr>
          <a:xfrm>
            <a:off x="8342376" y="2200655"/>
            <a:ext cx="3124200" cy="3443604"/>
          </a:xfrm>
          <a:prstGeom prst="rect">
            <a:avLst/>
          </a:prstGeom>
          <a:solidFill>
            <a:srgbClr val="2E75B6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08000"/>
              </a:lnSpc>
            </a:pPr>
            <a:endParaRPr lang="en-US" altLang="en-US" sz="700" dirty="0"/>
          </a:p>
          <a:p>
            <a:pPr marL="381000" indent="-278765" algn="l" rtl="0" eaLnBrk="0">
              <a:lnSpc>
                <a:spcPct val="127000"/>
              </a:lnSpc>
              <a:spcBef>
                <a:spcPts val="5"/>
              </a:spcBef>
            </a:pPr>
            <a:r>
              <a:rPr sz="1400" spc="4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  </a:t>
            </a:r>
            <a:r>
              <a:rPr sz="1400" spc="4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《成人原发免疫性血小</a:t>
            </a:r>
            <a:r>
              <a:rPr sz="1400" spc="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板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减少症 </a:t>
            </a:r>
            <a:r>
              <a:rPr sz="1400" spc="-6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诊 断 与 治 疗 中 国 指 南  (202</a:t>
            </a:r>
            <a:r>
              <a:rPr sz="1400" spc="-4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年 </a:t>
            </a:r>
            <a:r>
              <a:rPr sz="1400" spc="4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版)  》  中推荐特比澳应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用于重症 </a:t>
            </a:r>
            <a:r>
              <a:rPr sz="1400" spc="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患者的紧急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 、  二线首选治疗 </a:t>
            </a:r>
            <a:r>
              <a:rPr sz="1400" spc="3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方案  </a:t>
            </a:r>
            <a:r>
              <a:rPr sz="1400" spc="3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sz="14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sz="1400" spc="3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级推荐)</a:t>
            </a:r>
            <a:r>
              <a:rPr sz="1400" spc="3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400" spc="3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400" spc="3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以及推荐</a:t>
            </a:r>
            <a:r>
              <a:rPr sz="1400" spc="2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于 </a:t>
            </a:r>
            <a:r>
              <a:rPr sz="1400" spc="5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初始治疗无效的晚期妊娠合</a:t>
            </a:r>
            <a:r>
              <a:rPr sz="1400" spc="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并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ITP </a:t>
            </a:r>
            <a:r>
              <a:rPr sz="1400" spc="4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患者  </a:t>
            </a:r>
            <a:r>
              <a:rPr sz="1400" spc="4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sz="14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</a:t>
            </a:r>
            <a:r>
              <a:rPr sz="1400" spc="4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级推荐)</a:t>
            </a:r>
            <a:r>
              <a:rPr sz="1400" spc="4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400" spc="4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400" spc="4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其它如</a:t>
            </a:r>
            <a:r>
              <a:rPr sz="1400" spc="2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口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服类 TPO</a:t>
            </a:r>
            <a:r>
              <a:rPr sz="1400" spc="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Ras</a:t>
            </a:r>
            <a:r>
              <a:rPr sz="1400" spc="1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均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未被推荐。</a:t>
            </a:r>
            <a:endParaRPr lang="en-US" altLang="en-US" sz="1400" dirty="0"/>
          </a:p>
          <a:p>
            <a:pPr marL="381635" indent="-279400" algn="l" rtl="0" eaLnBrk="0">
              <a:lnSpc>
                <a:spcPct val="122000"/>
              </a:lnSpc>
              <a:spcBef>
                <a:spcPts val="360"/>
              </a:spcBef>
            </a:pPr>
            <a:r>
              <a:rPr sz="1400" spc="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•    </a:t>
            </a:r>
            <a:r>
              <a:rPr sz="1400" spc="2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在2020年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ITP</a:t>
            </a:r>
            <a:r>
              <a:rPr sz="1400" spc="2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国际共识</a:t>
            </a:r>
            <a:r>
              <a:rPr sz="1400" spc="2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400" spc="2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(参考</a:t>
            </a:r>
            <a:r>
              <a:rPr sz="14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</a:t>
            </a:r>
            <a:r>
              <a:rPr sz="1400" spc="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9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指南)</a:t>
            </a:r>
            <a:r>
              <a:rPr sz="1400" spc="9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40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中特比澳作为中国自主</a:t>
            </a:r>
            <a:r>
              <a:rPr sz="1400" spc="4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研</a:t>
            </a:r>
            <a:r>
              <a:rPr sz="1400" spc="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10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发的治疗血小板减少药品</a:t>
            </a:r>
            <a:r>
              <a:rPr sz="1400" spc="10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被</a:t>
            </a:r>
            <a:r>
              <a:rPr sz="1400" spc="8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</a:t>
            </a:r>
            <a:r>
              <a:rPr sz="14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荐</a:t>
            </a:r>
            <a:r>
              <a:rPr sz="1400" spc="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3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用于妊娠合并</a:t>
            </a:r>
            <a:r>
              <a:rPr sz="14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ITP</a:t>
            </a:r>
            <a:r>
              <a:rPr sz="1400" spc="3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</a:t>
            </a:r>
            <a:r>
              <a:rPr sz="14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者。</a:t>
            </a:r>
            <a:endParaRPr lang="en-US" altLang="en-US" sz="1400" dirty="0"/>
          </a:p>
        </p:txBody>
      </p:sp>
      <p:sp>
        <p:nvSpPr>
          <p:cNvPr id="83" name="textbox 83"/>
          <p:cNvSpPr/>
          <p:nvPr/>
        </p:nvSpPr>
        <p:spPr>
          <a:xfrm>
            <a:off x="923043" y="579799"/>
            <a:ext cx="1240789" cy="49974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3200" spc="-1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有效性</a:t>
            </a:r>
            <a:endParaRPr lang="en-US" altLang="en-US" sz="3200" dirty="0"/>
          </a:p>
        </p:txBody>
      </p:sp>
      <p:sp>
        <p:nvSpPr>
          <p:cNvPr id="84" name="textbox 84"/>
          <p:cNvSpPr/>
          <p:nvPr/>
        </p:nvSpPr>
        <p:spPr>
          <a:xfrm>
            <a:off x="736527" y="2903975"/>
            <a:ext cx="381000" cy="13017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56000"/>
              </a:lnSpc>
            </a:pPr>
            <a:endParaRPr lang="en-US" altLang="en-US" sz="100" dirty="0"/>
          </a:p>
          <a:p>
            <a:pPr marL="13335" indent="-635" algn="l" rtl="0" eaLnBrk="0">
              <a:lnSpc>
                <a:spcPct val="100000"/>
              </a:lnSpc>
            </a:pP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原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发 </a:t>
            </a: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免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疫 </a:t>
            </a: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 </a:t>
            </a: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板 </a:t>
            </a:r>
            <a:r>
              <a:rPr sz="1400" spc="-1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减</a:t>
            </a:r>
            <a:r>
              <a:rPr sz="1400" spc="0" dirty="0">
                <a:solidFill>
                  <a:srgbClr val="26262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少 症</a:t>
            </a:r>
            <a:endParaRPr lang="en-US" altLang="en-US" sz="1400" dirty="0"/>
          </a:p>
        </p:txBody>
      </p:sp>
      <p:sp>
        <p:nvSpPr>
          <p:cNvPr id="2" name="文本框 1"/>
          <p:cNvSpPr txBox="1"/>
          <p:nvPr/>
        </p:nvSpPr>
        <p:spPr>
          <a:xfrm>
            <a:off x="12647930" y="458978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icture 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12192000" cy="6857996"/>
          </a:xfrm>
          <a:prstGeom prst="rect">
            <a:avLst/>
          </a:prstGeom>
        </p:spPr>
      </p:pic>
      <p:sp>
        <p:nvSpPr>
          <p:cNvPr id="92" name="path"/>
          <p:cNvSpPr/>
          <p:nvPr/>
        </p:nvSpPr>
        <p:spPr>
          <a:xfrm>
            <a:off x="0" y="1394460"/>
            <a:ext cx="12192000" cy="3569335"/>
          </a:xfrm>
          <a:custGeom>
            <a:avLst/>
            <a:gdLst/>
            <a:ahLst/>
            <a:cxnLst/>
            <a:rect l="0" t="0" r="0" b="0"/>
            <a:pathLst>
              <a:path w="19200" h="5620">
                <a:moveTo>
                  <a:pt x="24" y="247"/>
                </a:moveTo>
                <a:lnTo>
                  <a:pt x="19200" y="247"/>
                </a:lnTo>
                <a:lnTo>
                  <a:pt x="19200" y="0"/>
                </a:lnTo>
                <a:lnTo>
                  <a:pt x="24" y="0"/>
                </a:lnTo>
                <a:lnTo>
                  <a:pt x="24" y="247"/>
                </a:lnTo>
                <a:close/>
              </a:path>
              <a:path w="19200" h="5620">
                <a:moveTo>
                  <a:pt x="0" y="5620"/>
                </a:moveTo>
                <a:lnTo>
                  <a:pt x="19175" y="5620"/>
                </a:lnTo>
                <a:lnTo>
                  <a:pt x="19175" y="5383"/>
                </a:lnTo>
                <a:lnTo>
                  <a:pt x="0" y="5383"/>
                </a:lnTo>
                <a:lnTo>
                  <a:pt x="0" y="5620"/>
                </a:lnTo>
                <a:close/>
              </a:path>
            </a:pathLst>
          </a:custGeom>
          <a:solidFill>
            <a:srgbClr val="525252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93" name="textbox 93"/>
          <p:cNvSpPr/>
          <p:nvPr/>
        </p:nvSpPr>
        <p:spPr>
          <a:xfrm>
            <a:off x="7351166" y="1713700"/>
            <a:ext cx="4242434" cy="266636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223520" algn="l" rtl="0" eaLnBrk="0">
              <a:lnSpc>
                <a:spcPts val="3260"/>
              </a:lnSpc>
            </a:pPr>
            <a:r>
              <a:rPr sz="2700" spc="9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主要创新</a:t>
            </a:r>
            <a:r>
              <a:rPr sz="2700" spc="5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</a:t>
            </a:r>
            <a:endParaRPr lang="en-US" altLang="en-US" sz="2700" dirty="0"/>
          </a:p>
          <a:p>
            <a:pPr marL="12700" indent="0" algn="l" rtl="0" eaLnBrk="0">
              <a:lnSpc>
                <a:spcPct val="132000"/>
              </a:lnSpc>
              <a:spcBef>
                <a:spcPts val="285"/>
              </a:spcBef>
            </a:pPr>
            <a:r>
              <a:rPr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特比澳是由中国仓鼠卵巢细胞表达、经提炼而制成的全长糖      基化重组蛋白类产品，全球独家上市，是国际上最被看好的      基因工程蛋白药物之一。</a:t>
            </a:r>
            <a:endParaRPr lang="en-US" alt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17780" algn="l" rtl="0" eaLnBrk="0">
              <a:lnSpc>
                <a:spcPct val="98000"/>
              </a:lnSpc>
              <a:spcBef>
                <a:spcPts val="545"/>
              </a:spcBef>
            </a:pPr>
            <a:r>
              <a:rPr sz="1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863计划报告-</a:t>
            </a:r>
            <a:endParaRPr lang="en-US" alt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12700" indent="79375" algn="l" rtl="0" eaLnBrk="0">
              <a:lnSpc>
                <a:spcPct val="122000"/>
              </a:lnSpc>
              <a:spcBef>
                <a:spcPts val="460"/>
              </a:spcBef>
            </a:pPr>
            <a:r>
              <a:rPr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“研制进度和水平在国际上处于领先地位，拥有自主知识产      权，已经获得两项国家发明专利授权，在国际上最先实现该      产品的规模化生产，标志着我国基因重组多肽药物的研发及      产业化能力达到了国际领先水平。“</a:t>
            </a:r>
            <a:endParaRPr lang="en-US" alt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 rtl="0" eaLnBrk="0">
              <a:lnSpc>
                <a:spcPct val="131000"/>
              </a:lnSpc>
            </a:pPr>
            <a:endParaRPr lang="en-US" altLang="en-US" sz="3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92075" algn="l" rtl="0" eaLnBrk="0">
              <a:lnSpc>
                <a:spcPct val="97000"/>
              </a:lnSpc>
            </a:pPr>
            <a:r>
              <a:rPr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“rhTPO的研制成功是治疗血小板减少症的一个重要进展。”</a:t>
            </a:r>
            <a:endParaRPr lang="en-US" alt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4" name="path"/>
          <p:cNvSpPr/>
          <p:nvPr/>
        </p:nvSpPr>
        <p:spPr>
          <a:xfrm>
            <a:off x="789305" y="1304290"/>
            <a:ext cx="1851660" cy="4043045"/>
          </a:xfrm>
          <a:custGeom>
            <a:avLst/>
            <a:gdLst/>
            <a:ahLst/>
            <a:cxnLst/>
            <a:rect l="0" t="0" r="0" b="0"/>
            <a:pathLst>
              <a:path w="2916" h="6367">
                <a:moveTo>
                  <a:pt x="0" y="6367"/>
                </a:moveTo>
                <a:lnTo>
                  <a:pt x="2916" y="6367"/>
                </a:lnTo>
                <a:lnTo>
                  <a:pt x="2916" y="0"/>
                </a:lnTo>
                <a:lnTo>
                  <a:pt x="0" y="0"/>
                </a:lnTo>
                <a:lnTo>
                  <a:pt x="0" y="6367"/>
                </a:lnTo>
                <a:close/>
              </a:path>
            </a:pathLst>
          </a:custGeom>
          <a:solidFill>
            <a:srgbClr val="2E75B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95" name="path"/>
          <p:cNvSpPr/>
          <p:nvPr/>
        </p:nvSpPr>
        <p:spPr>
          <a:xfrm>
            <a:off x="758825" y="1056005"/>
            <a:ext cx="1932305" cy="4446905"/>
          </a:xfrm>
          <a:custGeom>
            <a:avLst/>
            <a:gdLst/>
            <a:ahLst/>
            <a:cxnLst/>
            <a:rect l="0" t="0" r="0" b="0"/>
            <a:pathLst>
              <a:path w="3043" h="7003">
                <a:moveTo>
                  <a:pt x="47" y="407"/>
                </a:moveTo>
                <a:lnTo>
                  <a:pt x="376" y="0"/>
                </a:lnTo>
                <a:lnTo>
                  <a:pt x="2635" y="0"/>
                </a:lnTo>
                <a:lnTo>
                  <a:pt x="2963" y="407"/>
                </a:lnTo>
                <a:lnTo>
                  <a:pt x="47" y="407"/>
                </a:lnTo>
                <a:close/>
              </a:path>
              <a:path w="3043" h="7003">
                <a:moveTo>
                  <a:pt x="0" y="7003"/>
                </a:moveTo>
                <a:lnTo>
                  <a:pt x="70" y="6758"/>
                </a:lnTo>
                <a:lnTo>
                  <a:pt x="2972" y="6758"/>
                </a:lnTo>
                <a:lnTo>
                  <a:pt x="3043" y="7003"/>
                </a:lnTo>
                <a:lnTo>
                  <a:pt x="0" y="7003"/>
                </a:lnTo>
                <a:close/>
              </a:path>
            </a:pathLst>
          </a:custGeom>
          <a:solidFill>
            <a:srgbClr val="A5A5A5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96" name="path"/>
          <p:cNvSpPr/>
          <p:nvPr/>
        </p:nvSpPr>
        <p:spPr>
          <a:xfrm>
            <a:off x="758825" y="5490845"/>
            <a:ext cx="1932305" cy="1096010"/>
          </a:xfrm>
          <a:custGeom>
            <a:avLst/>
            <a:gdLst/>
            <a:ahLst/>
            <a:cxnLst/>
            <a:rect l="0" t="0" r="0" b="0"/>
            <a:pathLst>
              <a:path w="3043" h="1725">
                <a:moveTo>
                  <a:pt x="0" y="1725"/>
                </a:moveTo>
                <a:lnTo>
                  <a:pt x="3043" y="1725"/>
                </a:lnTo>
                <a:lnTo>
                  <a:pt x="3043" y="0"/>
                </a:lnTo>
                <a:lnTo>
                  <a:pt x="0" y="0"/>
                </a:lnTo>
                <a:lnTo>
                  <a:pt x="0" y="1725"/>
                </a:lnTo>
                <a:close/>
              </a:path>
            </a:pathLst>
          </a:custGeom>
          <a:solidFill>
            <a:srgbClr val="2E75B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97" name="path"/>
          <p:cNvSpPr/>
          <p:nvPr/>
        </p:nvSpPr>
        <p:spPr>
          <a:xfrm>
            <a:off x="2865120" y="1304290"/>
            <a:ext cx="1851660" cy="4022090"/>
          </a:xfrm>
          <a:custGeom>
            <a:avLst/>
            <a:gdLst/>
            <a:ahLst/>
            <a:cxnLst/>
            <a:rect l="0" t="0" r="0" b="0"/>
            <a:pathLst>
              <a:path w="2916" h="6333">
                <a:moveTo>
                  <a:pt x="0" y="6333"/>
                </a:moveTo>
                <a:lnTo>
                  <a:pt x="2916" y="6333"/>
                </a:lnTo>
                <a:lnTo>
                  <a:pt x="2916" y="0"/>
                </a:lnTo>
                <a:lnTo>
                  <a:pt x="0" y="0"/>
                </a:lnTo>
                <a:lnTo>
                  <a:pt x="0" y="6333"/>
                </a:lnTo>
                <a:close/>
              </a:path>
            </a:pathLst>
          </a:custGeom>
          <a:solidFill>
            <a:srgbClr val="2E75B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98" name="path"/>
          <p:cNvSpPr/>
          <p:nvPr/>
        </p:nvSpPr>
        <p:spPr>
          <a:xfrm>
            <a:off x="2825750" y="1056005"/>
            <a:ext cx="1931035" cy="4425950"/>
          </a:xfrm>
          <a:custGeom>
            <a:avLst/>
            <a:gdLst/>
            <a:ahLst/>
            <a:cxnLst/>
            <a:rect l="0" t="0" r="0" b="0"/>
            <a:pathLst>
              <a:path w="3040" h="6969">
                <a:moveTo>
                  <a:pt x="62" y="407"/>
                </a:moveTo>
                <a:lnTo>
                  <a:pt x="391" y="0"/>
                </a:lnTo>
                <a:lnTo>
                  <a:pt x="2649" y="0"/>
                </a:lnTo>
                <a:lnTo>
                  <a:pt x="2978" y="407"/>
                </a:lnTo>
                <a:lnTo>
                  <a:pt x="62" y="407"/>
                </a:lnTo>
                <a:close/>
              </a:path>
              <a:path w="3040" h="6969">
                <a:moveTo>
                  <a:pt x="0" y="6969"/>
                </a:moveTo>
                <a:lnTo>
                  <a:pt x="70" y="6724"/>
                </a:lnTo>
                <a:lnTo>
                  <a:pt x="2969" y="6724"/>
                </a:lnTo>
                <a:lnTo>
                  <a:pt x="3040" y="6969"/>
                </a:lnTo>
                <a:lnTo>
                  <a:pt x="0" y="6969"/>
                </a:lnTo>
                <a:close/>
              </a:path>
            </a:pathLst>
          </a:custGeom>
          <a:solidFill>
            <a:srgbClr val="A5A5A5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99" name="path"/>
          <p:cNvSpPr/>
          <p:nvPr/>
        </p:nvSpPr>
        <p:spPr>
          <a:xfrm>
            <a:off x="2825750" y="5469890"/>
            <a:ext cx="1931035" cy="1096010"/>
          </a:xfrm>
          <a:custGeom>
            <a:avLst/>
            <a:gdLst/>
            <a:ahLst/>
            <a:cxnLst/>
            <a:rect l="0" t="0" r="0" b="0"/>
            <a:pathLst>
              <a:path w="3040" h="1725">
                <a:moveTo>
                  <a:pt x="0" y="1725"/>
                </a:moveTo>
                <a:lnTo>
                  <a:pt x="3040" y="1725"/>
                </a:lnTo>
                <a:lnTo>
                  <a:pt x="3040" y="0"/>
                </a:lnTo>
                <a:lnTo>
                  <a:pt x="0" y="0"/>
                </a:lnTo>
                <a:lnTo>
                  <a:pt x="0" y="1725"/>
                </a:lnTo>
                <a:close/>
              </a:path>
            </a:pathLst>
          </a:custGeom>
          <a:solidFill>
            <a:srgbClr val="2E75B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00" name="path"/>
          <p:cNvSpPr/>
          <p:nvPr/>
        </p:nvSpPr>
        <p:spPr>
          <a:xfrm>
            <a:off x="4942205" y="1304290"/>
            <a:ext cx="1850390" cy="3999230"/>
          </a:xfrm>
          <a:custGeom>
            <a:avLst/>
            <a:gdLst/>
            <a:ahLst/>
            <a:cxnLst/>
            <a:rect l="0" t="0" r="0" b="0"/>
            <a:pathLst>
              <a:path w="2913" h="6297">
                <a:moveTo>
                  <a:pt x="0" y="6297"/>
                </a:moveTo>
                <a:lnTo>
                  <a:pt x="2913" y="6297"/>
                </a:lnTo>
                <a:lnTo>
                  <a:pt x="2913" y="0"/>
                </a:lnTo>
                <a:lnTo>
                  <a:pt x="0" y="0"/>
                </a:lnTo>
                <a:lnTo>
                  <a:pt x="0" y="6297"/>
                </a:lnTo>
                <a:close/>
              </a:path>
            </a:pathLst>
          </a:custGeom>
          <a:solidFill>
            <a:srgbClr val="2E75B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01" name="path"/>
          <p:cNvSpPr/>
          <p:nvPr/>
        </p:nvSpPr>
        <p:spPr>
          <a:xfrm>
            <a:off x="4900930" y="1056005"/>
            <a:ext cx="1932305" cy="4403090"/>
          </a:xfrm>
          <a:custGeom>
            <a:avLst/>
            <a:gdLst/>
            <a:ahLst/>
            <a:cxnLst/>
            <a:rect l="0" t="0" r="0" b="0"/>
            <a:pathLst>
              <a:path w="3043" h="6933">
                <a:moveTo>
                  <a:pt x="64" y="407"/>
                </a:moveTo>
                <a:lnTo>
                  <a:pt x="393" y="0"/>
                </a:lnTo>
                <a:lnTo>
                  <a:pt x="2649" y="0"/>
                </a:lnTo>
                <a:lnTo>
                  <a:pt x="2978" y="407"/>
                </a:lnTo>
                <a:lnTo>
                  <a:pt x="64" y="407"/>
                </a:lnTo>
                <a:close/>
              </a:path>
              <a:path w="3043" h="6933">
                <a:moveTo>
                  <a:pt x="0" y="6933"/>
                </a:moveTo>
                <a:lnTo>
                  <a:pt x="70" y="6688"/>
                </a:lnTo>
                <a:lnTo>
                  <a:pt x="2972" y="6688"/>
                </a:lnTo>
                <a:lnTo>
                  <a:pt x="3043" y="6933"/>
                </a:lnTo>
                <a:lnTo>
                  <a:pt x="0" y="6933"/>
                </a:lnTo>
                <a:close/>
              </a:path>
            </a:pathLst>
          </a:custGeom>
          <a:solidFill>
            <a:srgbClr val="A5A5A5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02" name="path"/>
          <p:cNvSpPr/>
          <p:nvPr/>
        </p:nvSpPr>
        <p:spPr>
          <a:xfrm>
            <a:off x="4900930" y="5447030"/>
            <a:ext cx="1932305" cy="1096010"/>
          </a:xfrm>
          <a:custGeom>
            <a:avLst/>
            <a:gdLst/>
            <a:ahLst/>
            <a:cxnLst/>
            <a:rect l="0" t="0" r="0" b="0"/>
            <a:pathLst>
              <a:path w="3043" h="1725">
                <a:moveTo>
                  <a:pt x="0" y="1725"/>
                </a:moveTo>
                <a:lnTo>
                  <a:pt x="3043" y="1725"/>
                </a:lnTo>
                <a:lnTo>
                  <a:pt x="3043" y="0"/>
                </a:lnTo>
                <a:lnTo>
                  <a:pt x="0" y="0"/>
                </a:lnTo>
                <a:lnTo>
                  <a:pt x="0" y="1725"/>
                </a:lnTo>
                <a:close/>
              </a:path>
            </a:pathLst>
          </a:custGeom>
          <a:solidFill>
            <a:srgbClr val="2E75B6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03" name="textbox 103"/>
          <p:cNvSpPr/>
          <p:nvPr/>
        </p:nvSpPr>
        <p:spPr>
          <a:xfrm>
            <a:off x="2957347" y="2110638"/>
            <a:ext cx="1609725" cy="30124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61000"/>
              </a:lnSpc>
            </a:pPr>
            <a:endParaRPr lang="en-US" altLang="en-US" sz="100" dirty="0">
              <a:solidFill>
                <a:schemeClr val="bg1"/>
              </a:solidFill>
            </a:endParaRPr>
          </a:p>
          <a:p>
            <a:pPr marL="239395" indent="-635" algn="l" rtl="0" eaLnBrk="0">
              <a:lnSpc>
                <a:spcPct val="125000"/>
              </a:lnSpc>
            </a:pP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科技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专项“创新药物和中   </a:t>
            </a:r>
            <a:r>
              <a:rPr sz="900" spc="-6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药现代化”课题，  名称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    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重组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人血小板生成素的研   </a:t>
            </a:r>
            <a:r>
              <a:rPr sz="900" spc="-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究与开发，编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              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002AA2Z3308,2004AA  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Z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920；</a:t>
            </a:r>
            <a:endParaRPr lang="en-US" altLang="en-US" sz="900" dirty="0">
              <a:solidFill>
                <a:schemeClr val="bg1"/>
              </a:solidFill>
            </a:endParaRPr>
          </a:p>
          <a:p>
            <a:pPr marL="238125" indent="-225425" algn="l" rtl="0" eaLnBrk="0">
              <a:lnSpc>
                <a:spcPct val="123000"/>
              </a:lnSpc>
              <a:spcBef>
                <a:spcPts val="380"/>
              </a:spcBef>
            </a:pPr>
            <a:r>
              <a:rPr sz="900" spc="-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②   2004年863计划引导项目，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目名称：一类新药重组   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血小板生成素的研究与   </a:t>
            </a:r>
            <a:r>
              <a:rPr sz="900" spc="-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开发，编号：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004AA001070；</a:t>
            </a:r>
            <a:endParaRPr lang="en-US" altLang="en-US" sz="900" dirty="0">
              <a:solidFill>
                <a:schemeClr val="bg1"/>
              </a:solidFill>
            </a:endParaRPr>
          </a:p>
          <a:p>
            <a:pPr algn="l" rtl="0" eaLnBrk="0">
              <a:lnSpc>
                <a:spcPct val="136000"/>
              </a:lnSpc>
            </a:pPr>
            <a:endParaRPr lang="en-US" altLang="en-US" sz="200" dirty="0">
              <a:solidFill>
                <a:schemeClr val="bg1"/>
              </a:solidFill>
            </a:endParaRPr>
          </a:p>
          <a:p>
            <a:pPr marL="238760" indent="-226060" algn="l" rtl="0" eaLnBrk="0">
              <a:lnSpc>
                <a:spcPct val="125000"/>
              </a:lnSpc>
              <a:spcBef>
                <a:spcPts val="0"/>
              </a:spcBef>
            </a:pPr>
            <a:r>
              <a:rPr sz="900" spc="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③   200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2年11月1日“重组人   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血小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板生成素”项目获得   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科学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技术部、商务部、国   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家质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量监督检验检疫总局   </a:t>
            </a:r>
            <a:r>
              <a:rPr sz="900" spc="-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授予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的国家重点新产品一   </a:t>
            </a:r>
            <a:r>
              <a:rPr sz="900" spc="-5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等奖</a:t>
            </a:r>
            <a:r>
              <a:rPr sz="900" spc="-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900" dirty="0">
              <a:solidFill>
                <a:schemeClr val="bg1"/>
              </a:solidFill>
            </a:endParaRPr>
          </a:p>
        </p:txBody>
      </p:sp>
      <p:sp>
        <p:nvSpPr>
          <p:cNvPr id="104" name="textbox 104"/>
          <p:cNvSpPr/>
          <p:nvPr/>
        </p:nvSpPr>
        <p:spPr>
          <a:xfrm>
            <a:off x="921746" y="2084863"/>
            <a:ext cx="1618614" cy="297814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>
              <a:solidFill>
                <a:schemeClr val="bg1"/>
              </a:solidFill>
            </a:endParaRPr>
          </a:p>
          <a:p>
            <a:pPr marL="238125" indent="0" algn="l" rtl="0" eaLnBrk="0">
              <a:lnSpc>
                <a:spcPct val="132000"/>
              </a:lnSpc>
            </a:pPr>
            <a:r>
              <a:rPr sz="900" spc="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性血小板生成素具有</a:t>
            </a:r>
            <a:r>
              <a:rPr sz="900" spc="4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pc="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似的升高血小板的药</a:t>
            </a:r>
            <a:r>
              <a:rPr sz="900" spc="4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理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pc="2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作用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lang="en-US" altLang="en-US" sz="900" dirty="0">
              <a:solidFill>
                <a:schemeClr val="bg1"/>
              </a:solidFill>
            </a:endParaRPr>
          </a:p>
          <a:p>
            <a:pPr marL="237490" indent="-224790" algn="l" rtl="0" eaLnBrk="0">
              <a:lnSpc>
                <a:spcPct val="132000"/>
              </a:lnSpc>
              <a:spcBef>
                <a:spcPts val="405"/>
              </a:spcBef>
            </a:pPr>
            <a:r>
              <a:rPr sz="900" spc="8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②   皮下注射较口服吸</a:t>
            </a:r>
            <a:r>
              <a:rPr sz="900" spc="6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收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起   </a:t>
            </a:r>
            <a:r>
              <a:rPr sz="900" spc="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效快，对于危重症患</a:t>
            </a:r>
            <a:r>
              <a:rPr sz="900" spc="5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者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pc="7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也可保证药物吸收</a:t>
            </a:r>
            <a:r>
              <a:rPr sz="900" spc="6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lang="en-US" altLang="en-US" sz="900" dirty="0">
              <a:solidFill>
                <a:schemeClr val="bg1"/>
              </a:solidFill>
            </a:endParaRPr>
          </a:p>
          <a:p>
            <a:pPr marL="238125" indent="-225425" algn="l" rtl="0" eaLnBrk="0">
              <a:lnSpc>
                <a:spcPct val="135000"/>
              </a:lnSpc>
              <a:spcBef>
                <a:spcPts val="410"/>
              </a:spcBef>
            </a:pPr>
            <a:r>
              <a:rPr sz="900" spc="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③   对比口服类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TPO</a:t>
            </a:r>
            <a:r>
              <a:rPr sz="900" spc="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RAs</a:t>
            </a:r>
            <a:r>
              <a:rPr sz="900" spc="5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900" spc="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经肝脏代谢，较少出</a:t>
            </a:r>
            <a:r>
              <a:rPr sz="900" spc="4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现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pc="9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与药物之间的相互作用</a:t>
            </a:r>
            <a:r>
              <a:rPr sz="900" spc="6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900" spc="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也较少发生肝毒</a:t>
            </a:r>
            <a:r>
              <a:rPr sz="900" spc="5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</a:t>
            </a:r>
            <a:endParaRPr lang="en-US" altLang="en-US" sz="900" dirty="0">
              <a:solidFill>
                <a:schemeClr val="bg1"/>
              </a:solidFill>
            </a:endParaRPr>
          </a:p>
          <a:p>
            <a:pPr marL="238125" indent="-225425" algn="l" rtl="0" eaLnBrk="0">
              <a:lnSpc>
                <a:spcPct val="125000"/>
              </a:lnSpc>
              <a:spcBef>
                <a:spcPts val="415"/>
              </a:spcBef>
            </a:pPr>
            <a:r>
              <a:rPr sz="900" spc="8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④   稳定快速升高血小</a:t>
            </a:r>
            <a:r>
              <a:rPr sz="900" spc="6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板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计   </a:t>
            </a:r>
            <a:r>
              <a:rPr sz="900" spc="8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数的同时安全性良</a:t>
            </a:r>
            <a:r>
              <a:rPr sz="900" spc="6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好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endParaRPr lang="en-US" altLang="en-US" sz="900" dirty="0">
              <a:solidFill>
                <a:schemeClr val="bg1"/>
              </a:solidFill>
            </a:endParaRPr>
          </a:p>
          <a:p>
            <a:pPr marL="237490" indent="0" algn="l" rtl="0" eaLnBrk="0">
              <a:lnSpc>
                <a:spcPct val="144000"/>
              </a:lnSpc>
              <a:spcBef>
                <a:spcPts val="20"/>
              </a:spcBef>
            </a:pPr>
            <a:r>
              <a:rPr sz="900" spc="1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不会出现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rhIL</a:t>
            </a:r>
            <a:r>
              <a:rPr sz="900" spc="1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-11及艾</a:t>
            </a:r>
            <a:r>
              <a:rPr sz="900" spc="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曲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900" spc="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泊乙醇胺片应用中发</a:t>
            </a:r>
            <a:r>
              <a:rPr sz="900" spc="5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pc="5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应用中发生的不良反</a:t>
            </a:r>
            <a:r>
              <a:rPr sz="900" spc="2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应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900" dirty="0">
              <a:solidFill>
                <a:schemeClr val="bg1"/>
              </a:solidFill>
            </a:endParaRPr>
          </a:p>
        </p:txBody>
      </p:sp>
      <p:sp>
        <p:nvSpPr>
          <p:cNvPr id="105" name="textbox 105"/>
          <p:cNvSpPr/>
          <p:nvPr/>
        </p:nvSpPr>
        <p:spPr>
          <a:xfrm>
            <a:off x="5082901" y="2066067"/>
            <a:ext cx="1560194" cy="29464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>
              <a:solidFill>
                <a:schemeClr val="bg1"/>
              </a:solidFill>
            </a:endParaRPr>
          </a:p>
          <a:p>
            <a:pPr marL="237490" indent="1270" algn="l" rtl="0" eaLnBrk="0">
              <a:lnSpc>
                <a:spcPct val="125000"/>
              </a:lnSpc>
            </a:pP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ZL</a:t>
            </a:r>
            <a:r>
              <a:rPr sz="900" spc="7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95110172.2，专</a:t>
            </a:r>
            <a:r>
              <a:rPr sz="900" spc="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利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pc="4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截至日期：  201</a:t>
            </a:r>
            <a:r>
              <a:rPr sz="900" spc="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年4月</a:t>
            </a:r>
            <a:endParaRPr lang="en-US" altLang="en-US" sz="900" dirty="0">
              <a:solidFill>
                <a:schemeClr val="bg1"/>
              </a:solidFill>
            </a:endParaRPr>
          </a:p>
          <a:p>
            <a:pPr marL="249555" algn="l" rtl="0" eaLnBrk="0">
              <a:lnSpc>
                <a:spcPts val="1060"/>
              </a:lnSpc>
              <a:spcBef>
                <a:spcPts val="410"/>
              </a:spcBef>
            </a:pPr>
            <a:r>
              <a:rPr sz="800" spc="5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 日</a:t>
            </a:r>
            <a:r>
              <a:rPr sz="800" spc="2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lang="en-US" altLang="en-US" sz="800" dirty="0">
              <a:solidFill>
                <a:schemeClr val="bg1"/>
              </a:solidFill>
            </a:endParaRPr>
          </a:p>
          <a:p>
            <a:pPr marL="237490" indent="-224790" algn="l" rtl="0" eaLnBrk="0">
              <a:lnSpc>
                <a:spcPct val="135000"/>
              </a:lnSpc>
              <a:spcBef>
                <a:spcPts val="500"/>
              </a:spcBef>
            </a:pPr>
            <a:r>
              <a:rPr sz="900" spc="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②   专利号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                         ZL</a:t>
            </a:r>
            <a:r>
              <a:rPr sz="900" spc="7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00109612.5，专</a:t>
            </a:r>
            <a:r>
              <a:rPr sz="900" spc="4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利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sz="900" spc="4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截至日期：  202</a:t>
            </a:r>
            <a:r>
              <a:rPr sz="900" spc="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年6月  </a:t>
            </a:r>
            <a:r>
              <a:rPr sz="900" spc="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</a:t>
            </a:r>
            <a:r>
              <a:rPr sz="900" spc="2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lang="en-US" altLang="en-US" sz="900" dirty="0">
              <a:solidFill>
                <a:schemeClr val="bg1"/>
              </a:solidFill>
            </a:endParaRPr>
          </a:p>
          <a:p>
            <a:pPr marL="238760" indent="-226060" algn="l" rtl="0" eaLnBrk="0">
              <a:lnSpc>
                <a:spcPct val="125000"/>
              </a:lnSpc>
              <a:spcBef>
                <a:spcPts val="420"/>
              </a:spcBef>
            </a:pPr>
            <a:r>
              <a:rPr sz="900" spc="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③   专利号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                         ZL</a:t>
            </a:r>
            <a:r>
              <a:rPr sz="900" spc="2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201410653349.5</a:t>
            </a:r>
            <a:r>
              <a:rPr sz="900" spc="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endParaRPr lang="en-US" altLang="en-US" sz="900" dirty="0">
              <a:solidFill>
                <a:schemeClr val="bg1"/>
              </a:solidFill>
            </a:endParaRPr>
          </a:p>
          <a:p>
            <a:pPr marL="249555" indent="-10160" algn="l" rtl="0" eaLnBrk="0">
              <a:lnSpc>
                <a:spcPct val="144000"/>
              </a:lnSpc>
              <a:spcBef>
                <a:spcPts val="15"/>
              </a:spcBef>
            </a:pPr>
            <a:r>
              <a:rPr sz="900" spc="4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专利截至日期：  20</a:t>
            </a:r>
            <a:r>
              <a:rPr sz="900" spc="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4年 </a:t>
            </a:r>
            <a:r>
              <a:rPr sz="900" spc="4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11月17</a:t>
            </a:r>
            <a:r>
              <a:rPr sz="900" spc="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lang="en-US" altLang="en-US" sz="900" dirty="0">
              <a:solidFill>
                <a:schemeClr val="bg1"/>
              </a:solidFill>
            </a:endParaRPr>
          </a:p>
          <a:p>
            <a:pPr marL="12700" algn="l" rtl="0" eaLnBrk="0">
              <a:lnSpc>
                <a:spcPts val="1105"/>
              </a:lnSpc>
              <a:spcBef>
                <a:spcPts val="410"/>
              </a:spcBef>
            </a:pPr>
            <a:r>
              <a:rPr sz="900" spc="-2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④   专利号：</a:t>
            </a:r>
            <a:endParaRPr lang="en-US" altLang="en-US" sz="900" dirty="0">
              <a:solidFill>
                <a:schemeClr val="bg1"/>
              </a:solidFill>
            </a:endParaRPr>
          </a:p>
          <a:p>
            <a:pPr algn="l" rtl="0" eaLnBrk="0">
              <a:lnSpc>
                <a:spcPct val="100000"/>
              </a:lnSpc>
            </a:pPr>
            <a:endParaRPr lang="en-US" altLang="en-US" sz="400" dirty="0">
              <a:solidFill>
                <a:schemeClr val="bg1"/>
              </a:solidFill>
            </a:endParaRPr>
          </a:p>
          <a:p>
            <a:pPr marL="239395" indent="-635" algn="l" rtl="0" eaLnBrk="0">
              <a:lnSpc>
                <a:spcPct val="131000"/>
              </a:lnSpc>
              <a:spcBef>
                <a:spcPts val="5"/>
              </a:spcBef>
            </a:pP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ZL</a:t>
            </a:r>
            <a:r>
              <a:rPr sz="900" spc="5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201510869984.1 </a:t>
            </a:r>
            <a:r>
              <a:rPr sz="900" spc="3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900" spc="4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专利截至日期：  20</a:t>
            </a:r>
            <a:r>
              <a:rPr sz="900" spc="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5年 </a:t>
            </a:r>
            <a:r>
              <a:rPr sz="900" spc="5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12月01</a:t>
            </a:r>
            <a:r>
              <a:rPr sz="900" spc="4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lang="en-US" altLang="en-US" sz="900" dirty="0">
              <a:solidFill>
                <a:schemeClr val="bg1"/>
              </a:solidFill>
            </a:endParaRPr>
          </a:p>
        </p:txBody>
      </p:sp>
      <p:pic>
        <p:nvPicPr>
          <p:cNvPr id="106" name="picture 10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464563" y="5097792"/>
            <a:ext cx="2097023" cy="1517903"/>
          </a:xfrm>
          <a:prstGeom prst="rect">
            <a:avLst/>
          </a:prstGeom>
        </p:spPr>
      </p:pic>
      <p:pic>
        <p:nvPicPr>
          <p:cNvPr id="107" name="picture 10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3930395" y="5071871"/>
            <a:ext cx="2098547" cy="1513332"/>
          </a:xfrm>
          <a:prstGeom prst="rect">
            <a:avLst/>
          </a:prstGeom>
        </p:spPr>
      </p:pic>
      <p:pic>
        <p:nvPicPr>
          <p:cNvPr id="108" name="picture 10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7609331" y="4398264"/>
            <a:ext cx="1481328" cy="2081783"/>
          </a:xfrm>
          <a:prstGeom prst="rect">
            <a:avLst/>
          </a:prstGeom>
        </p:spPr>
      </p:pic>
      <p:pic>
        <p:nvPicPr>
          <p:cNvPr id="109" name="picture 10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9287256" y="4398264"/>
            <a:ext cx="1481328" cy="2081783"/>
          </a:xfrm>
          <a:prstGeom prst="rect">
            <a:avLst/>
          </a:prstGeom>
        </p:spPr>
      </p:pic>
      <p:sp>
        <p:nvSpPr>
          <p:cNvPr id="110" name="textbox 110"/>
          <p:cNvSpPr/>
          <p:nvPr/>
        </p:nvSpPr>
        <p:spPr>
          <a:xfrm>
            <a:off x="789304" y="1385614"/>
            <a:ext cx="6028690" cy="45211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2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752475" algn="l" rtl="0" eaLnBrk="0">
              <a:lnSpc>
                <a:spcPts val="1965"/>
              </a:lnSpc>
            </a:pPr>
            <a:r>
              <a:rPr sz="1200" spc="9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优势</a:t>
            </a:r>
            <a:r>
              <a:rPr sz="1200" spc="9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                   </a:t>
            </a:r>
            <a:r>
              <a:rPr lang="en-US" sz="1200" spc="9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     </a:t>
            </a:r>
            <a:r>
              <a:rPr sz="1200" spc="9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国家“重大新药创制</a:t>
            </a:r>
            <a:r>
              <a:rPr sz="1200" spc="9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”        </a:t>
            </a:r>
            <a:r>
              <a:rPr sz="1200" spc="9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自主知识产权的创新药</a:t>
            </a:r>
            <a:endParaRPr lang="en-US" altLang="en-US" sz="1200" spc="9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marL="12700" algn="l" rtl="0" eaLnBrk="0">
              <a:lnSpc>
                <a:spcPct val="97000"/>
              </a:lnSpc>
              <a:spcBef>
                <a:spcPts val="10"/>
              </a:spcBef>
              <a:tabLst>
                <a:tab pos="2428875" algn="l"/>
                <a:tab pos="6014720" algn="l"/>
              </a:tabLst>
            </a:pPr>
            <a:r>
              <a:rPr lang="en-US" sz="1200" spc="9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                                                </a:t>
            </a:r>
            <a:r>
              <a:rPr sz="1200" spc="9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科技重大专项支持</a:t>
            </a:r>
            <a:r>
              <a:rPr sz="1200" spc="9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	</a:t>
            </a:r>
            <a:endParaRPr lang="en-US" altLang="en-US" sz="1200" spc="9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11" name="textbox 111"/>
          <p:cNvSpPr/>
          <p:nvPr/>
        </p:nvSpPr>
        <p:spPr>
          <a:xfrm>
            <a:off x="918974" y="579799"/>
            <a:ext cx="1245235" cy="5048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3200" spc="0" dirty="0" err="1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</a:t>
            </a:r>
            <a:r>
              <a:rPr lang="zh-CN" altLang="en-US" sz="320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</a:t>
            </a:r>
            <a:endParaRPr lang="en-US" altLang="en-US" sz="3200" dirty="0"/>
          </a:p>
        </p:txBody>
      </p:sp>
      <p:sp>
        <p:nvSpPr>
          <p:cNvPr id="112" name="textbox 112"/>
          <p:cNvSpPr/>
          <p:nvPr/>
        </p:nvSpPr>
        <p:spPr>
          <a:xfrm>
            <a:off x="919849" y="1919128"/>
            <a:ext cx="1514475" cy="1657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2700" algn="l" rtl="0" eaLnBrk="0">
              <a:lnSpc>
                <a:spcPts val="1105"/>
              </a:lnSpc>
            </a:pPr>
            <a:r>
              <a:rPr sz="900" spc="8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①   机制更全面，因与</a:t>
            </a:r>
            <a:r>
              <a:rPr sz="900" spc="6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内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源</a:t>
            </a:r>
            <a:endParaRPr lang="en-US" altLang="en-US" sz="9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3" name="textbox 113"/>
          <p:cNvSpPr/>
          <p:nvPr/>
        </p:nvSpPr>
        <p:spPr>
          <a:xfrm>
            <a:off x="2957347" y="1932330"/>
            <a:ext cx="1546860" cy="1530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2700" algn="l" rtl="0" eaLnBrk="0">
              <a:lnSpc>
                <a:spcPct val="93000"/>
              </a:lnSpc>
            </a:pPr>
            <a:r>
              <a:rPr sz="900" spc="1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①   20</a:t>
            </a:r>
            <a:r>
              <a:rPr sz="900" spc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02年“十五”国家重大</a:t>
            </a:r>
            <a:endParaRPr lang="en-US" altLang="en-US" sz="9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4" name="textbox 114"/>
          <p:cNvSpPr/>
          <p:nvPr/>
        </p:nvSpPr>
        <p:spPr>
          <a:xfrm>
            <a:off x="5082901" y="1867947"/>
            <a:ext cx="728980" cy="1657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2700" algn="l" rtl="0" eaLnBrk="0">
              <a:lnSpc>
                <a:spcPts val="1105"/>
              </a:lnSpc>
            </a:pPr>
            <a:r>
              <a:rPr sz="900" spc="-2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①   专利号：</a:t>
            </a:r>
            <a:endParaRPr lang="en-US" altLang="en-US" sz="9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: 圆角 14"/>
          <p:cNvSpPr/>
          <p:nvPr/>
        </p:nvSpPr>
        <p:spPr>
          <a:xfrm>
            <a:off x="6385459" y="1043416"/>
            <a:ext cx="3705433" cy="4597027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5" name="picture 1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12192000" cy="6857996"/>
          </a:xfrm>
          <a:prstGeom prst="rect">
            <a:avLst/>
          </a:prstGeom>
        </p:spPr>
      </p:pic>
      <p:sp>
        <p:nvSpPr>
          <p:cNvPr id="18" name="矩形: 圆角 17"/>
          <p:cNvSpPr/>
          <p:nvPr/>
        </p:nvSpPr>
        <p:spPr>
          <a:xfrm>
            <a:off x="6330887" y="1013727"/>
            <a:ext cx="3705433" cy="4597027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/>
          <p:cNvSpPr/>
          <p:nvPr/>
        </p:nvSpPr>
        <p:spPr>
          <a:xfrm>
            <a:off x="2300438" y="1001027"/>
            <a:ext cx="3705433" cy="4597027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8" name="textbox 118"/>
          <p:cNvSpPr/>
          <p:nvPr/>
        </p:nvSpPr>
        <p:spPr>
          <a:xfrm>
            <a:off x="2679589" y="1247246"/>
            <a:ext cx="2987040" cy="37884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6000"/>
              </a:lnSpc>
            </a:pPr>
            <a:endParaRPr lang="en-US" altLang="en-US" sz="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9410" algn="l" rtl="0" eaLnBrk="0">
              <a:lnSpc>
                <a:spcPct val="98000"/>
              </a:lnSpc>
            </a:pPr>
            <a:r>
              <a:rPr sz="1800" spc="-1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弥补药品目录</a:t>
            </a:r>
            <a:r>
              <a:rPr sz="18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保障短板</a:t>
            </a:r>
            <a:endParaRPr lang="en-US" alt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 rtl="0" eaLnBrk="0">
              <a:lnSpc>
                <a:spcPct val="117000"/>
              </a:lnSpc>
            </a:pPr>
            <a:endParaRPr lang="en-US" alt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25145" algn="l" rtl="0" eaLnBrk="0">
              <a:lnSpc>
                <a:spcPts val="1225"/>
              </a:lnSpc>
              <a:spcBef>
                <a:spcPts val="305"/>
              </a:spcBef>
            </a:pPr>
            <a:r>
              <a:rPr sz="1050" b="1" spc="6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实体瘤化疗后所致的血小板</a:t>
            </a:r>
            <a:r>
              <a:rPr sz="1050" b="1" spc="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减少</a:t>
            </a:r>
            <a:endParaRPr lang="en-US" altLang="en-US" sz="1050" b="1" dirty="0">
              <a:solidFill>
                <a:schemeClr val="accent1"/>
              </a:solidFill>
            </a:endParaRPr>
          </a:p>
          <a:p>
            <a:pPr marL="201930" indent="-171450" algn="l" rtl="0" eaLnBrk="0">
              <a:lnSpc>
                <a:spcPct val="150000"/>
              </a:lnSpc>
              <a:spcBef>
                <a:spcPts val="1295"/>
              </a:spcBef>
              <a:buFont typeface="Arial" panose="020B0604020202020204" pitchFamily="34" charset="0"/>
              <a:buChar char="•"/>
            </a:pPr>
            <a:r>
              <a:rPr sz="1100" spc="5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目前临床常用的治疗措施包括药物治疗和</a:t>
            </a:r>
            <a:r>
              <a:rPr sz="1100" spc="3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</a:t>
            </a:r>
            <a:r>
              <a:rPr sz="11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小板</a:t>
            </a:r>
            <a:r>
              <a:rPr sz="1100" spc="6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输注，其中药物仅为特比澳和</a:t>
            </a:r>
            <a:r>
              <a:rPr sz="11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rhIL</a:t>
            </a:r>
            <a:r>
              <a:rPr sz="1100" spc="6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-11，</a:t>
            </a:r>
            <a:r>
              <a:rPr sz="1100" spc="5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</a:t>
            </a:r>
            <a:r>
              <a:rPr sz="11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小板输</a:t>
            </a:r>
            <a:r>
              <a:rPr sz="1100" spc="6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注存在来源紧缺、感染风险高、输注无效</a:t>
            </a:r>
            <a:r>
              <a:rPr sz="11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及单次</a:t>
            </a:r>
            <a:r>
              <a:rPr sz="1100" spc="6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治疗金额较大的问题。而特比澳的升高</a:t>
            </a:r>
            <a:r>
              <a:rPr sz="1100" spc="5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</a:t>
            </a:r>
            <a:r>
              <a:rPr sz="11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小板的</a:t>
            </a:r>
            <a:r>
              <a:rPr sz="1200" spc="4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速度和有效率以及安全性</a:t>
            </a:r>
            <a:r>
              <a:rPr sz="11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更为胜出。</a:t>
            </a:r>
            <a:endParaRPr lang="en-US" altLang="en-US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 rtl="0" eaLnBrk="0">
              <a:lnSpc>
                <a:spcPct val="195000"/>
              </a:lnSpc>
            </a:pPr>
            <a:endParaRPr lang="en-US" altLang="en-U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87680" algn="l" rtl="0" eaLnBrk="0">
              <a:lnSpc>
                <a:spcPct val="99000"/>
              </a:lnSpc>
              <a:spcBef>
                <a:spcPts val="310"/>
              </a:spcBef>
            </a:pPr>
            <a:r>
              <a:rPr sz="1050" b="1" spc="4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原发免疫性血小板减少症(ITP)</a:t>
            </a:r>
            <a:endParaRPr lang="en-US" altLang="en-US" sz="1050" b="1" spc="4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94945" indent="-171450" algn="l" rtl="0" eaLnBrk="0">
              <a:lnSpc>
                <a:spcPct val="150000"/>
              </a:lnSpc>
              <a:spcBef>
                <a:spcPts val="1380"/>
              </a:spcBef>
              <a:buFont typeface="Arial" panose="020B0604020202020204" pitchFamily="34" charset="0"/>
              <a:buChar char="•"/>
            </a:pPr>
            <a:r>
              <a:rPr sz="1100" spc="6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相对于口服药物</a:t>
            </a:r>
            <a:r>
              <a:rPr sz="1100" spc="-3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100" spc="-30" dirty="0" err="1">
                <a:latin typeface="微软雅黑" panose="020B0503020204020204" charset="-122"/>
                <a:ea typeface="微软雅黑" panose="020B0503020204020204" charset="-122"/>
              </a:rPr>
              <a:t>特比澳可确保</a:t>
            </a:r>
            <a:r>
              <a:rPr sz="1100" spc="-30" dirty="0" err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吸收快、起效快</a:t>
            </a:r>
            <a:r>
              <a:rPr sz="1100" spc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100" spc="4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短期用药快速升高血小板计数，</a:t>
            </a:r>
            <a:r>
              <a:rPr sz="1100" spc="-30" dirty="0" err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稳定患者生命体征，为后续的治疗赢得时机</a:t>
            </a:r>
            <a:r>
              <a:rPr sz="1100" spc="-3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en-US" altLang="en-US" sz="1100" spc="-3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9" name="path"/>
          <p:cNvSpPr/>
          <p:nvPr/>
        </p:nvSpPr>
        <p:spPr>
          <a:xfrm>
            <a:off x="2537159" y="1579935"/>
            <a:ext cx="3077845" cy="6350"/>
          </a:xfrm>
          <a:custGeom>
            <a:avLst/>
            <a:gdLst/>
            <a:ahLst/>
            <a:cxnLst/>
            <a:rect l="0" t="0" r="0" b="0"/>
            <a:pathLst>
              <a:path w="4847" h="10">
                <a:moveTo>
                  <a:pt x="0" y="5"/>
                </a:moveTo>
                <a:lnTo>
                  <a:pt x="4847" y="5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algn="ctr"/>
            <a:endParaRPr lang="zh-CN" altLang="en-US" dirty="0">
              <a:highlight>
                <a:srgbClr val="000000"/>
              </a:highlight>
            </a:endParaRPr>
          </a:p>
        </p:txBody>
      </p:sp>
      <p:sp>
        <p:nvSpPr>
          <p:cNvPr id="120" name="textbox 120"/>
          <p:cNvSpPr/>
          <p:nvPr/>
        </p:nvSpPr>
        <p:spPr>
          <a:xfrm>
            <a:off x="6791646" y="1468045"/>
            <a:ext cx="2893060" cy="37477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50000"/>
              </a:lnSpc>
            </a:pPr>
            <a:endParaRPr lang="en-US" altLang="en-US" sz="1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21970" algn="l" rtl="0" eaLnBrk="0">
              <a:lnSpc>
                <a:spcPct val="150000"/>
              </a:lnSpc>
            </a:pPr>
            <a:r>
              <a:rPr sz="1050" b="1" spc="60" dirty="0" err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有利于患者管理和安全性监测</a:t>
            </a:r>
            <a:endParaRPr lang="en-US" altLang="en-US" sz="1050" b="1" spc="6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2700" algn="l" rtl="0" eaLnBrk="0">
              <a:lnSpc>
                <a:spcPct val="150000"/>
              </a:lnSpc>
              <a:spcBef>
                <a:spcPts val="1340"/>
              </a:spcBef>
            </a:pPr>
            <a:r>
              <a:rPr sz="1100" spc="4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①  </a:t>
            </a:r>
            <a:r>
              <a:rPr sz="1100" spc="4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保证吸收</a:t>
            </a:r>
            <a:r>
              <a:rPr sz="1100" spc="4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-特比澳是皮下注射</a:t>
            </a:r>
            <a:r>
              <a:rPr sz="1100" spc="4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，对于呕</a:t>
            </a:r>
            <a:r>
              <a:rPr sz="1100" spc="3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吐</a:t>
            </a:r>
            <a:r>
              <a:rPr sz="11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、反</a:t>
            </a:r>
            <a:r>
              <a:rPr sz="1100" spc="5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胃、吸收不佳、同时服用多种矿物质补</a:t>
            </a:r>
            <a:r>
              <a:rPr sz="1100" spc="2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充</a:t>
            </a:r>
            <a:r>
              <a:rPr sz="11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剂</a:t>
            </a:r>
            <a:r>
              <a:rPr sz="1100" spc="5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或者同时服用多种经肝胆代谢药物的患者</a:t>
            </a:r>
            <a:r>
              <a:rPr sz="1100" spc="3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100" spc="5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特比澳可以保证吸收</a:t>
            </a:r>
            <a:r>
              <a:rPr sz="1100" spc="3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endParaRPr lang="en-US" altLang="en-US" sz="1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2700" algn="l" rtl="0" eaLnBrk="0">
              <a:lnSpc>
                <a:spcPct val="150000"/>
              </a:lnSpc>
              <a:spcBef>
                <a:spcPts val="1340"/>
              </a:spcBef>
            </a:pPr>
            <a:r>
              <a:rPr sz="1100" spc="4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②  </a:t>
            </a:r>
            <a:r>
              <a:rPr sz="1100" spc="40" dirty="0" err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使用便利-</a:t>
            </a:r>
            <a:r>
              <a:rPr sz="1100" spc="4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不用考虑用药与食物的间隔</a:t>
            </a:r>
            <a:r>
              <a:rPr sz="1100" spc="3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100" spc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不用</a:t>
            </a:r>
            <a:r>
              <a:rPr sz="1100" spc="2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考虑调整其它会相互影响代谢</a:t>
            </a:r>
            <a:r>
              <a:rPr sz="1100" spc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的药物的剂量</a:t>
            </a:r>
            <a:r>
              <a:rPr sz="11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1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2700" algn="l" rtl="0" eaLnBrk="0">
              <a:lnSpc>
                <a:spcPct val="150000"/>
              </a:lnSpc>
              <a:spcBef>
                <a:spcPts val="1345"/>
              </a:spcBef>
            </a:pPr>
            <a:r>
              <a:rPr sz="1100" spc="4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③  </a:t>
            </a:r>
            <a:r>
              <a:rPr sz="1100" spc="40" dirty="0" err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确保安全-</a:t>
            </a:r>
            <a:r>
              <a:rPr sz="1100" spc="4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相比患者自行使用，使用特</a:t>
            </a:r>
            <a:r>
              <a:rPr sz="1100" spc="3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比</a:t>
            </a:r>
            <a:r>
              <a:rPr sz="1100" spc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澳安</a:t>
            </a:r>
            <a:r>
              <a:rPr sz="1100" spc="2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全监管有一定保证</a:t>
            </a:r>
            <a:r>
              <a:rPr sz="1100" spc="2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  </a:t>
            </a:r>
            <a:r>
              <a:rPr sz="1100" spc="2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很大程度上避免了</a:t>
            </a:r>
            <a:r>
              <a:rPr sz="1100" spc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过量</a:t>
            </a:r>
            <a:r>
              <a:rPr sz="1100" spc="2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应用或者患者自作主张调整剂</a:t>
            </a:r>
            <a:r>
              <a:rPr sz="1100" spc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量等错误应用，</a:t>
            </a:r>
            <a:r>
              <a:rPr sz="1100" spc="2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也能及时发现不良事件并进行处理</a:t>
            </a:r>
            <a:r>
              <a:rPr sz="1100" spc="2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  </a:t>
            </a:r>
            <a:r>
              <a:rPr sz="1100" spc="2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</a:t>
            </a:r>
            <a:r>
              <a:rPr sz="1100" spc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证了</a:t>
            </a:r>
            <a:r>
              <a:rPr sz="1100" spc="-8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用药安全</a:t>
            </a:r>
            <a:r>
              <a:rPr sz="1100" spc="-6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en-US" sz="11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2" name="textbox 122"/>
          <p:cNvSpPr/>
          <p:nvPr/>
        </p:nvSpPr>
        <p:spPr>
          <a:xfrm>
            <a:off x="1237106" y="5774240"/>
            <a:ext cx="9359900" cy="32448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1800" spc="2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为提高药品可及性，特比澳目前已覆盖</a:t>
            </a:r>
            <a:r>
              <a:rPr sz="2000" spc="2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城市</a:t>
            </a:r>
            <a:r>
              <a:rPr sz="1800" spc="2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数量超过</a:t>
            </a:r>
            <a:r>
              <a:rPr sz="2000" spc="2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150</a:t>
            </a:r>
            <a:r>
              <a:rPr sz="2000" spc="1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</a:t>
            </a:r>
            <a:r>
              <a:rPr sz="1800" spc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，覆盖</a:t>
            </a:r>
            <a:r>
              <a:rPr sz="20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终端</a:t>
            </a:r>
            <a:r>
              <a:rPr sz="1800" spc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数量超过</a:t>
            </a:r>
            <a:r>
              <a:rPr sz="2000" spc="0" dirty="0">
                <a:ln w="3175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18000个</a:t>
            </a:r>
            <a:endParaRPr lang="en-US" altLang="en-US" sz="2000" dirty="0"/>
          </a:p>
        </p:txBody>
      </p:sp>
      <p:sp>
        <p:nvSpPr>
          <p:cNvPr id="123" name="textbox 123"/>
          <p:cNvSpPr/>
          <p:nvPr/>
        </p:nvSpPr>
        <p:spPr>
          <a:xfrm>
            <a:off x="925078" y="579799"/>
            <a:ext cx="1238885" cy="5010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68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sz="3200" spc="-2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公平</a:t>
            </a:r>
            <a:r>
              <a:rPr sz="3200" spc="0" dirty="0">
                <a:ln w="9525" cap="flat" cmpd="sng">
                  <a:solidFill>
                    <a:srgbClr val="1F4E79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1F4E7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</a:t>
            </a:r>
            <a:endParaRPr lang="en-US" altLang="en-US" sz="3200" dirty="0"/>
          </a:p>
        </p:txBody>
      </p:sp>
      <p:sp>
        <p:nvSpPr>
          <p:cNvPr id="124" name="textbox 124"/>
          <p:cNvSpPr/>
          <p:nvPr/>
        </p:nvSpPr>
        <p:spPr>
          <a:xfrm>
            <a:off x="7233962" y="1247246"/>
            <a:ext cx="1849754" cy="29273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1000"/>
              </a:lnSpc>
            </a:pPr>
            <a:endParaRPr lang="en-US" altLang="en-US" sz="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2700" algn="l" rtl="0" eaLnBrk="0">
              <a:lnSpc>
                <a:spcPct val="97000"/>
              </a:lnSpc>
            </a:pPr>
            <a:r>
              <a:rPr sz="1800" spc="-1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减少临床</a:t>
            </a:r>
            <a:r>
              <a:rPr sz="1800" spc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管理难度</a:t>
            </a:r>
            <a:endParaRPr lang="en-US" alt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6" name="picture 1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0" y="6482841"/>
            <a:ext cx="12192000" cy="12700"/>
          </a:xfrm>
          <a:prstGeom prst="rect">
            <a:avLst/>
          </a:prstGeom>
        </p:spPr>
      </p:pic>
      <p:sp>
        <p:nvSpPr>
          <p:cNvPr id="127" name="path"/>
          <p:cNvSpPr/>
          <p:nvPr/>
        </p:nvSpPr>
        <p:spPr>
          <a:xfrm>
            <a:off x="6617656" y="1584380"/>
            <a:ext cx="3077464" cy="6350"/>
          </a:xfrm>
          <a:custGeom>
            <a:avLst/>
            <a:gdLst/>
            <a:ahLst/>
            <a:cxnLst/>
            <a:rect l="0" t="0" r="0" b="0"/>
            <a:pathLst>
              <a:path w="4846" h="10">
                <a:moveTo>
                  <a:pt x="0" y="5"/>
                </a:moveTo>
                <a:lnTo>
                  <a:pt x="4846" y="5"/>
                </a:lnTo>
              </a:path>
            </a:pathLst>
          </a:custGeom>
          <a:noFill/>
          <a:ln w="6350" cap="flat">
            <a:solidFill>
              <a:srgbClr val="FFFFFF">
                <a:alpha val="100000"/>
              </a:srgbClr>
            </a:solidFill>
            <a:prstDash val="solid"/>
            <a:miter lim="1000000"/>
          </a:ln>
        </p:spPr>
        <p:txBody>
          <a:bodyPr rtlCol="0"/>
          <a:lstStyle/>
          <a:p>
            <a:pPr algn="ctr"/>
            <a:endParaRPr lang="zh-CN" altLang="en-US" dirty="0"/>
          </a:p>
        </p:txBody>
      </p:sp>
      <p:sp>
        <p:nvSpPr>
          <p:cNvPr id="16" name="path"/>
          <p:cNvSpPr/>
          <p:nvPr/>
        </p:nvSpPr>
        <p:spPr>
          <a:xfrm>
            <a:off x="2526364" y="3780513"/>
            <a:ext cx="3077845" cy="6350"/>
          </a:xfrm>
          <a:custGeom>
            <a:avLst/>
            <a:gdLst/>
            <a:ahLst/>
            <a:cxnLst/>
            <a:rect l="0" t="0" r="0" b="0"/>
            <a:pathLst>
              <a:path w="4847" h="10">
                <a:moveTo>
                  <a:pt x="0" y="5"/>
                </a:moveTo>
                <a:lnTo>
                  <a:pt x="4847" y="5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algn="ctr"/>
            <a:endParaRPr lang="zh-CN" altLang="en-US" dirty="0">
              <a:highlight>
                <a:srgbClr val="000000"/>
              </a:highlight>
            </a:endParaRPr>
          </a:p>
        </p:txBody>
      </p:sp>
      <p:sp>
        <p:nvSpPr>
          <p:cNvPr id="17" name="path"/>
          <p:cNvSpPr/>
          <p:nvPr/>
        </p:nvSpPr>
        <p:spPr>
          <a:xfrm>
            <a:off x="6606861" y="1579935"/>
            <a:ext cx="3077845" cy="6350"/>
          </a:xfrm>
          <a:custGeom>
            <a:avLst/>
            <a:gdLst/>
            <a:ahLst/>
            <a:cxnLst/>
            <a:rect l="0" t="0" r="0" b="0"/>
            <a:pathLst>
              <a:path w="4847" h="10">
                <a:moveTo>
                  <a:pt x="0" y="5"/>
                </a:moveTo>
                <a:lnTo>
                  <a:pt x="4847" y="5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algn="ctr"/>
            <a:endParaRPr lang="zh-CN" altLang="en-US" dirty="0">
              <a:highlight>
                <a:srgbClr val="000000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picture 1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12192000" cy="6857998"/>
          </a:xfrm>
          <a:prstGeom prst="rect">
            <a:avLst/>
          </a:prstGeom>
        </p:spPr>
      </p:pic>
      <p:sp>
        <p:nvSpPr>
          <p:cNvPr id="129" name="textbox 129"/>
          <p:cNvSpPr/>
          <p:nvPr/>
        </p:nvSpPr>
        <p:spPr>
          <a:xfrm>
            <a:off x="3703621" y="2522699"/>
            <a:ext cx="4128770" cy="21304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1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5000"/>
              </a:lnSpc>
            </a:pPr>
            <a:r>
              <a:rPr sz="14500" i="1" spc="1660" dirty="0">
                <a:solidFill>
                  <a:srgbClr val="0168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谢</a:t>
            </a:r>
            <a:r>
              <a:rPr sz="14500" i="1" spc="1640" dirty="0">
                <a:solidFill>
                  <a:srgbClr val="0168B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谢</a:t>
            </a:r>
            <a:endParaRPr lang="en-US" altLang="en-US" sz="145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DQ4ODE0NTVkMzYzZjQyMTU5ZmM2MzczNWU1YTg2ZGY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9be9710-a5a1-48d4-9766-a78885611558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8893,&quot;width&quot;:6112}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1005</Words>
  <Application>Microsoft Office PowerPoint</Application>
  <PresentationFormat>宽屏</PresentationFormat>
  <Paragraphs>305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MS Gothic</vt:lpstr>
      <vt:lpstr>华文琥珀</vt:lpstr>
      <vt:lpstr>微软雅黑</vt:lpstr>
      <vt:lpstr>微软雅黑 Light</vt:lpstr>
      <vt:lpstr>Arial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Ashley.com@163.com</cp:lastModifiedBy>
  <cp:revision>23</cp:revision>
  <dcterms:created xsi:type="dcterms:W3CDTF">2022-07-11T15:34:00Z</dcterms:created>
  <dcterms:modified xsi:type="dcterms:W3CDTF">2022-07-13T03:08:41Z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wqlLaW5nc29mdCBQREYgdG8gV1BTIDgw</vt:lpwstr>
  </property>
  <property fmtid="{D5CDD505-2E9C-101B-9397-08002B2CF9AE}" pid="3" name="Created">
    <vt:filetime>2022-07-13T23:06:53Z</vt:filetime>
  </property>
  <property fmtid="{D5CDD505-2E9C-101B-9397-08002B2CF9AE}" pid="4" name="ICV">
    <vt:lpwstr>8C59EE47A19E49A08AC6026D9191ABAC</vt:lpwstr>
  </property>
  <property fmtid="{D5CDD505-2E9C-101B-9397-08002B2CF9AE}" pid="5" name="KSOProductBuildVer">
    <vt:lpwstr>2052-11.1.0.11830</vt:lpwstr>
  </property>
</Properties>
</file>