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0"/>
  </p:notesMasterIdLst>
  <p:sldIdLst>
    <p:sldId id="256" r:id="rId2"/>
    <p:sldId id="265" r:id="rId3"/>
    <p:sldId id="258" r:id="rId4"/>
    <p:sldId id="272" r:id="rId5"/>
    <p:sldId id="266" r:id="rId6"/>
    <p:sldId id="267" r:id="rId7"/>
    <p:sldId id="268" r:id="rId8"/>
    <p:sldId id="270" r:id="rId9"/>
  </p:sldIdLst>
  <p:sldSz cx="5905500" cy="3321050"/>
  <p:notesSz cx="5905500" cy="33210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405"/>
    <a:srgbClr val="008AFF"/>
    <a:srgbClr val="EA5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3" autoAdjust="0"/>
  </p:normalViewPr>
  <p:slideViewPr>
    <p:cSldViewPr>
      <p:cViewPr varScale="1">
        <p:scale>
          <a:sx n="319" d="100"/>
          <a:sy n="319" d="100"/>
        </p:scale>
        <p:origin x="768" y="1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559050" cy="1666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344863" y="0"/>
            <a:ext cx="2559050" cy="166688"/>
          </a:xfrm>
          <a:prstGeom prst="rect">
            <a:avLst/>
          </a:prstGeom>
        </p:spPr>
        <p:txBody>
          <a:bodyPr vert="horz" lIns="91440" tIns="45720" rIns="91440" bIns="45720" rtlCol="0"/>
          <a:lstStyle>
            <a:lvl1pPr algn="r">
              <a:defRPr sz="1200"/>
            </a:lvl1pPr>
          </a:lstStyle>
          <a:p>
            <a:fld id="{CBA2D445-C389-4E84-8563-44FA41EEE5F1}" type="datetimeFigureOut">
              <a:rPr lang="zh-CN" altLang="en-US" smtClean="0"/>
              <a:t>2022/7/12</a:t>
            </a:fld>
            <a:endParaRPr lang="zh-CN" altLang="en-US"/>
          </a:p>
        </p:txBody>
      </p:sp>
      <p:sp>
        <p:nvSpPr>
          <p:cNvPr id="4" name="幻灯片图像占位符 3"/>
          <p:cNvSpPr>
            <a:spLocks noGrp="1" noRot="1" noChangeAspect="1"/>
          </p:cNvSpPr>
          <p:nvPr>
            <p:ph type="sldImg" idx="2"/>
          </p:nvPr>
        </p:nvSpPr>
        <p:spPr>
          <a:xfrm>
            <a:off x="1955800" y="415925"/>
            <a:ext cx="1993900" cy="11207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90550" y="1598613"/>
            <a:ext cx="4724400" cy="130810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3154363"/>
            <a:ext cx="2559050" cy="1666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344863" y="3154363"/>
            <a:ext cx="2559050" cy="166687"/>
          </a:xfrm>
          <a:prstGeom prst="rect">
            <a:avLst/>
          </a:prstGeom>
        </p:spPr>
        <p:txBody>
          <a:bodyPr vert="horz" lIns="91440" tIns="45720" rIns="91440" bIns="45720" rtlCol="0" anchor="b"/>
          <a:lstStyle>
            <a:lvl1pPr algn="r">
              <a:defRPr sz="1200"/>
            </a:lvl1pPr>
          </a:lstStyle>
          <a:p>
            <a:fld id="{3006853A-3F52-494C-8604-1983114C9D0F}" type="slidenum">
              <a:rPr lang="zh-CN" altLang="en-US" smtClean="0"/>
              <a:t>‹#›</a:t>
            </a:fld>
            <a:endParaRPr lang="zh-CN" altLang="en-US"/>
          </a:p>
        </p:txBody>
      </p:sp>
    </p:spTree>
    <p:extLst>
      <p:ext uri="{BB962C8B-B14F-4D97-AF65-F5344CB8AC3E}">
        <p14:creationId xmlns:p14="http://schemas.microsoft.com/office/powerpoint/2010/main" val="30668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06853A-3F52-494C-8604-1983114C9D0F}" type="slidenum">
              <a:rPr lang="zh-CN" altLang="en-US" smtClean="0"/>
              <a:t>7</a:t>
            </a:fld>
            <a:endParaRPr lang="zh-CN" altLang="en-US"/>
          </a:p>
        </p:txBody>
      </p:sp>
    </p:spTree>
    <p:extLst>
      <p:ext uri="{BB962C8B-B14F-4D97-AF65-F5344CB8AC3E}">
        <p14:creationId xmlns:p14="http://schemas.microsoft.com/office/powerpoint/2010/main" val="9034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06853A-3F52-494C-8604-1983114C9D0F}" type="slidenum">
              <a:rPr lang="zh-CN" altLang="en-US" smtClean="0"/>
              <a:t>8</a:t>
            </a:fld>
            <a:endParaRPr lang="zh-CN" altLang="en-US"/>
          </a:p>
        </p:txBody>
      </p:sp>
    </p:spTree>
    <p:extLst>
      <p:ext uri="{BB962C8B-B14F-4D97-AF65-F5344CB8AC3E}">
        <p14:creationId xmlns:p14="http://schemas.microsoft.com/office/powerpoint/2010/main" val="1880874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38188" y="543515"/>
            <a:ext cx="4429125" cy="1156217"/>
          </a:xfrm>
        </p:spPr>
        <p:txBody>
          <a:bodyPr anchor="b"/>
          <a:lstStyle>
            <a:lvl1pPr algn="ctr">
              <a:defRPr sz="2906"/>
            </a:lvl1pPr>
          </a:lstStyle>
          <a:p>
            <a:r>
              <a:rPr lang="zh-CN" altLang="en-US"/>
              <a:t>单击此处编辑母版标题样式</a:t>
            </a:r>
          </a:p>
        </p:txBody>
      </p:sp>
      <p:sp>
        <p:nvSpPr>
          <p:cNvPr id="3" name="副标题 2"/>
          <p:cNvSpPr>
            <a:spLocks noGrp="1"/>
          </p:cNvSpPr>
          <p:nvPr>
            <p:ph type="subTitle" idx="1"/>
          </p:nvPr>
        </p:nvSpPr>
        <p:spPr>
          <a:xfrm>
            <a:off x="738188" y="1744320"/>
            <a:ext cx="4429125" cy="801818"/>
          </a:xfrm>
        </p:spPr>
        <p:txBody>
          <a:bodyPr/>
          <a:lstStyle>
            <a:lvl1pPr marL="0" indent="0" algn="ctr">
              <a:buNone/>
              <a:defRPr sz="1162"/>
            </a:lvl1pPr>
            <a:lvl2pPr marL="221411" indent="0" algn="ctr">
              <a:buNone/>
              <a:defRPr sz="969"/>
            </a:lvl2pPr>
            <a:lvl3pPr marL="442821" indent="0" algn="ctr">
              <a:buNone/>
              <a:defRPr sz="872"/>
            </a:lvl3pPr>
            <a:lvl4pPr marL="664232" indent="0" algn="ctr">
              <a:buNone/>
              <a:defRPr sz="775"/>
            </a:lvl4pPr>
            <a:lvl5pPr marL="885642" indent="0" algn="ctr">
              <a:buNone/>
              <a:defRPr sz="775"/>
            </a:lvl5pPr>
            <a:lvl6pPr marL="1107053" indent="0" algn="ctr">
              <a:buNone/>
              <a:defRPr sz="775"/>
            </a:lvl6pPr>
            <a:lvl7pPr marL="1328463" indent="0" algn="ctr">
              <a:buNone/>
              <a:defRPr sz="775"/>
            </a:lvl7pPr>
            <a:lvl8pPr marL="1549874" indent="0" algn="ctr">
              <a:buNone/>
              <a:defRPr sz="775"/>
            </a:lvl8pPr>
            <a:lvl9pPr marL="1771284" indent="0" algn="ctr">
              <a:buNone/>
              <a:defRPr sz="77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AF24640-0489-46B6-A45F-EE57F6A35052}"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100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0466056-A8F0-42E6-818A-C86E3EB0C678}"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920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226124" y="176815"/>
            <a:ext cx="1273373" cy="28144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06003" y="176815"/>
            <a:ext cx="3746302" cy="28144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0F44701-AE40-4AD3-9C9C-776CA5901FE3}"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039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73EF7A-C2DF-4D1F-B8C6-4DA4F3879557}"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054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2928" y="827957"/>
            <a:ext cx="5093494" cy="1381464"/>
          </a:xfrm>
        </p:spPr>
        <p:txBody>
          <a:bodyPr anchor="b"/>
          <a:lstStyle>
            <a:lvl1pPr>
              <a:defRPr sz="2906"/>
            </a:lvl1pPr>
          </a:lstStyle>
          <a:p>
            <a:r>
              <a:rPr lang="zh-CN" altLang="en-US"/>
              <a:t>单击此处编辑母版标题样式</a:t>
            </a:r>
          </a:p>
        </p:txBody>
      </p:sp>
      <p:sp>
        <p:nvSpPr>
          <p:cNvPr id="3" name="文本占位符 2"/>
          <p:cNvSpPr>
            <a:spLocks noGrp="1"/>
          </p:cNvSpPr>
          <p:nvPr>
            <p:ph type="body" idx="1"/>
          </p:nvPr>
        </p:nvSpPr>
        <p:spPr>
          <a:xfrm>
            <a:off x="402928" y="2222491"/>
            <a:ext cx="5093494" cy="726479"/>
          </a:xfrm>
        </p:spPr>
        <p:txBody>
          <a:bodyPr/>
          <a:lstStyle>
            <a:lvl1pPr marL="0" indent="0">
              <a:buNone/>
              <a:defRPr sz="1162">
                <a:solidFill>
                  <a:schemeClr val="tx1">
                    <a:tint val="75000"/>
                  </a:schemeClr>
                </a:solidFill>
              </a:defRPr>
            </a:lvl1pPr>
            <a:lvl2pPr marL="221411" indent="0">
              <a:buNone/>
              <a:defRPr sz="969">
                <a:solidFill>
                  <a:schemeClr val="tx1">
                    <a:tint val="75000"/>
                  </a:schemeClr>
                </a:solidFill>
              </a:defRPr>
            </a:lvl2pPr>
            <a:lvl3pPr marL="442821" indent="0">
              <a:buNone/>
              <a:defRPr sz="872">
                <a:solidFill>
                  <a:schemeClr val="tx1">
                    <a:tint val="75000"/>
                  </a:schemeClr>
                </a:solidFill>
              </a:defRPr>
            </a:lvl3pPr>
            <a:lvl4pPr marL="664232" indent="0">
              <a:buNone/>
              <a:defRPr sz="775">
                <a:solidFill>
                  <a:schemeClr val="tx1">
                    <a:tint val="75000"/>
                  </a:schemeClr>
                </a:solidFill>
              </a:defRPr>
            </a:lvl4pPr>
            <a:lvl5pPr marL="885642" indent="0">
              <a:buNone/>
              <a:defRPr sz="775">
                <a:solidFill>
                  <a:schemeClr val="tx1">
                    <a:tint val="75000"/>
                  </a:schemeClr>
                </a:solidFill>
              </a:defRPr>
            </a:lvl5pPr>
            <a:lvl6pPr marL="1107053" indent="0">
              <a:buNone/>
              <a:defRPr sz="775">
                <a:solidFill>
                  <a:schemeClr val="tx1">
                    <a:tint val="75000"/>
                  </a:schemeClr>
                </a:solidFill>
              </a:defRPr>
            </a:lvl6pPr>
            <a:lvl7pPr marL="1328463" indent="0">
              <a:buNone/>
              <a:defRPr sz="775">
                <a:solidFill>
                  <a:schemeClr val="tx1">
                    <a:tint val="75000"/>
                  </a:schemeClr>
                </a:solidFill>
              </a:defRPr>
            </a:lvl7pPr>
            <a:lvl8pPr marL="1549874" indent="0">
              <a:buNone/>
              <a:defRPr sz="775">
                <a:solidFill>
                  <a:schemeClr val="tx1">
                    <a:tint val="75000"/>
                  </a:schemeClr>
                </a:solidFill>
              </a:defRPr>
            </a:lvl8pPr>
            <a:lvl9pPr marL="1771284" indent="0">
              <a:buNone/>
              <a:defRPr sz="77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F4AC9AE-C5BB-4FB1-898F-AB925470452A}"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937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06003" y="884076"/>
            <a:ext cx="2509838" cy="21071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2989659" y="884076"/>
            <a:ext cx="2509838" cy="21071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F824B9E-8E09-42DF-B010-922D0EF1E091}"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845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6772" y="176815"/>
            <a:ext cx="5093494" cy="641916"/>
          </a:xfrm>
        </p:spPr>
        <p:txBody>
          <a:bodyPr/>
          <a:lstStyle/>
          <a:p>
            <a:r>
              <a:rPr lang="zh-CN" altLang="en-US"/>
              <a:t>单击此处编辑母版标题样式</a:t>
            </a:r>
          </a:p>
        </p:txBody>
      </p:sp>
      <p:sp>
        <p:nvSpPr>
          <p:cNvPr id="3" name="文本占位符 2"/>
          <p:cNvSpPr>
            <a:spLocks noGrp="1"/>
          </p:cNvSpPr>
          <p:nvPr>
            <p:ph type="body" idx="1"/>
          </p:nvPr>
        </p:nvSpPr>
        <p:spPr>
          <a:xfrm>
            <a:off x="406773" y="814119"/>
            <a:ext cx="2498303" cy="398987"/>
          </a:xfrm>
        </p:spPr>
        <p:txBody>
          <a:bodyPr anchor="b"/>
          <a:lstStyle>
            <a:lvl1pPr marL="0" indent="0">
              <a:buNone/>
              <a:defRPr sz="1162" b="1"/>
            </a:lvl1pPr>
            <a:lvl2pPr marL="221411" indent="0">
              <a:buNone/>
              <a:defRPr sz="969" b="1"/>
            </a:lvl2pPr>
            <a:lvl3pPr marL="442821" indent="0">
              <a:buNone/>
              <a:defRPr sz="872" b="1"/>
            </a:lvl3pPr>
            <a:lvl4pPr marL="664232" indent="0">
              <a:buNone/>
              <a:defRPr sz="775" b="1"/>
            </a:lvl4pPr>
            <a:lvl5pPr marL="885642" indent="0">
              <a:buNone/>
              <a:defRPr sz="775" b="1"/>
            </a:lvl5pPr>
            <a:lvl6pPr marL="1107053" indent="0">
              <a:buNone/>
              <a:defRPr sz="775" b="1"/>
            </a:lvl6pPr>
            <a:lvl7pPr marL="1328463" indent="0">
              <a:buNone/>
              <a:defRPr sz="775" b="1"/>
            </a:lvl7pPr>
            <a:lvl8pPr marL="1549874" indent="0">
              <a:buNone/>
              <a:defRPr sz="775" b="1"/>
            </a:lvl8pPr>
            <a:lvl9pPr marL="1771284" indent="0">
              <a:buNone/>
              <a:defRPr sz="775" b="1"/>
            </a:lvl9pPr>
          </a:lstStyle>
          <a:p>
            <a:pPr lvl="0"/>
            <a:r>
              <a:rPr lang="zh-CN" altLang="en-US"/>
              <a:t>单击此处编辑母版文本样式</a:t>
            </a:r>
          </a:p>
        </p:txBody>
      </p:sp>
      <p:sp>
        <p:nvSpPr>
          <p:cNvPr id="4" name="内容占位符 3"/>
          <p:cNvSpPr>
            <a:spLocks noGrp="1"/>
          </p:cNvSpPr>
          <p:nvPr>
            <p:ph sz="half" idx="2"/>
          </p:nvPr>
        </p:nvSpPr>
        <p:spPr>
          <a:xfrm>
            <a:off x="406773" y="1213106"/>
            <a:ext cx="2498303" cy="178429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2989660" y="814119"/>
            <a:ext cx="2510607" cy="398987"/>
          </a:xfrm>
        </p:spPr>
        <p:txBody>
          <a:bodyPr anchor="b"/>
          <a:lstStyle>
            <a:lvl1pPr marL="0" indent="0">
              <a:buNone/>
              <a:defRPr sz="1162" b="1"/>
            </a:lvl1pPr>
            <a:lvl2pPr marL="221411" indent="0">
              <a:buNone/>
              <a:defRPr sz="969" b="1"/>
            </a:lvl2pPr>
            <a:lvl3pPr marL="442821" indent="0">
              <a:buNone/>
              <a:defRPr sz="872" b="1"/>
            </a:lvl3pPr>
            <a:lvl4pPr marL="664232" indent="0">
              <a:buNone/>
              <a:defRPr sz="775" b="1"/>
            </a:lvl4pPr>
            <a:lvl5pPr marL="885642" indent="0">
              <a:buNone/>
              <a:defRPr sz="775" b="1"/>
            </a:lvl5pPr>
            <a:lvl6pPr marL="1107053" indent="0">
              <a:buNone/>
              <a:defRPr sz="775" b="1"/>
            </a:lvl6pPr>
            <a:lvl7pPr marL="1328463" indent="0">
              <a:buNone/>
              <a:defRPr sz="775" b="1"/>
            </a:lvl7pPr>
            <a:lvl8pPr marL="1549874" indent="0">
              <a:buNone/>
              <a:defRPr sz="775" b="1"/>
            </a:lvl8pPr>
            <a:lvl9pPr marL="1771284" indent="0">
              <a:buNone/>
              <a:defRPr sz="775" b="1"/>
            </a:lvl9pPr>
          </a:lstStyle>
          <a:p>
            <a:pPr lvl="0"/>
            <a:r>
              <a:rPr lang="zh-CN" altLang="en-US"/>
              <a:t>单击此处编辑母版文本样式</a:t>
            </a:r>
          </a:p>
        </p:txBody>
      </p:sp>
      <p:sp>
        <p:nvSpPr>
          <p:cNvPr id="6" name="内容占位符 5"/>
          <p:cNvSpPr>
            <a:spLocks noGrp="1"/>
          </p:cNvSpPr>
          <p:nvPr>
            <p:ph sz="quarter" idx="4"/>
          </p:nvPr>
        </p:nvSpPr>
        <p:spPr>
          <a:xfrm>
            <a:off x="2989660" y="1213106"/>
            <a:ext cx="2510607" cy="178429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0E0E64F-35E5-4AE8-A510-69C4B835CB25}"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035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8338" y="59346"/>
            <a:ext cx="4671177" cy="314987"/>
          </a:xfrm>
        </p:spPr>
        <p:txBody>
          <a:bodyPr>
            <a:normAutofit/>
          </a:bodyPr>
          <a:lstStyle>
            <a:lvl1pPr algn="l">
              <a:defRPr sz="1356"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Tree>
    <p:extLst>
      <p:ext uri="{BB962C8B-B14F-4D97-AF65-F5344CB8AC3E}">
        <p14:creationId xmlns:p14="http://schemas.microsoft.com/office/powerpoint/2010/main" val="373201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5FABA4-ED31-457B-A14D-46596BB9024B}"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847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6773" y="221403"/>
            <a:ext cx="1904677" cy="774912"/>
          </a:xfrm>
        </p:spPr>
        <p:txBody>
          <a:bodyPr anchor="b"/>
          <a:lstStyle>
            <a:lvl1pPr>
              <a:defRPr sz="1550"/>
            </a:lvl1pPr>
          </a:lstStyle>
          <a:p>
            <a:r>
              <a:rPr lang="zh-CN" altLang="en-US"/>
              <a:t>单击此处编辑母版标题样式</a:t>
            </a:r>
          </a:p>
        </p:txBody>
      </p:sp>
      <p:sp>
        <p:nvSpPr>
          <p:cNvPr id="3" name="内容占位符 2"/>
          <p:cNvSpPr>
            <a:spLocks noGrp="1"/>
          </p:cNvSpPr>
          <p:nvPr>
            <p:ph idx="1"/>
          </p:nvPr>
        </p:nvSpPr>
        <p:spPr>
          <a:xfrm>
            <a:off x="2510607" y="478170"/>
            <a:ext cx="2989659" cy="2360098"/>
          </a:xfrm>
        </p:spPr>
        <p:txBody>
          <a:bodyPr/>
          <a:lstStyle>
            <a:lvl1pPr>
              <a:defRPr sz="1550"/>
            </a:lvl1pPr>
            <a:lvl2pPr>
              <a:defRPr sz="1356"/>
            </a:lvl2pPr>
            <a:lvl3pPr>
              <a:defRPr sz="1162"/>
            </a:lvl3pPr>
            <a:lvl4pPr>
              <a:defRPr sz="969"/>
            </a:lvl4pPr>
            <a:lvl5pPr>
              <a:defRPr sz="969"/>
            </a:lvl5pPr>
            <a:lvl6pPr>
              <a:defRPr sz="969"/>
            </a:lvl6pPr>
            <a:lvl7pPr>
              <a:defRPr sz="969"/>
            </a:lvl7pPr>
            <a:lvl8pPr>
              <a:defRPr sz="969"/>
            </a:lvl8pPr>
            <a:lvl9pPr>
              <a:defRPr sz="96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06773" y="996315"/>
            <a:ext cx="1904677" cy="1845797"/>
          </a:xfrm>
        </p:spPr>
        <p:txBody>
          <a:bodyPr/>
          <a:lstStyle>
            <a:lvl1pPr marL="0" indent="0">
              <a:buNone/>
              <a:defRPr sz="775"/>
            </a:lvl1pPr>
            <a:lvl2pPr marL="221411" indent="0">
              <a:buNone/>
              <a:defRPr sz="678"/>
            </a:lvl2pPr>
            <a:lvl3pPr marL="442821" indent="0">
              <a:buNone/>
              <a:defRPr sz="581"/>
            </a:lvl3pPr>
            <a:lvl4pPr marL="664232" indent="0">
              <a:buNone/>
              <a:defRPr sz="484"/>
            </a:lvl4pPr>
            <a:lvl5pPr marL="885642" indent="0">
              <a:buNone/>
              <a:defRPr sz="484"/>
            </a:lvl5pPr>
            <a:lvl6pPr marL="1107053" indent="0">
              <a:buNone/>
              <a:defRPr sz="484"/>
            </a:lvl6pPr>
            <a:lvl7pPr marL="1328463" indent="0">
              <a:buNone/>
              <a:defRPr sz="484"/>
            </a:lvl7pPr>
            <a:lvl8pPr marL="1549874" indent="0">
              <a:buNone/>
              <a:defRPr sz="484"/>
            </a:lvl8pPr>
            <a:lvl9pPr marL="1771284" indent="0">
              <a:buNone/>
              <a:defRPr sz="484"/>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1EFF5B-AEE5-4007-A6CF-CE55262686F2}"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237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6773" y="221403"/>
            <a:ext cx="1904677" cy="774912"/>
          </a:xfrm>
        </p:spPr>
        <p:txBody>
          <a:bodyPr anchor="b"/>
          <a:lstStyle>
            <a:lvl1pPr>
              <a:defRPr sz="1550"/>
            </a:lvl1pPr>
          </a:lstStyle>
          <a:p>
            <a:r>
              <a:rPr lang="zh-CN" altLang="en-US"/>
              <a:t>单击此处编辑母版标题样式</a:t>
            </a:r>
          </a:p>
        </p:txBody>
      </p:sp>
      <p:sp>
        <p:nvSpPr>
          <p:cNvPr id="3" name="图片占位符 2"/>
          <p:cNvSpPr>
            <a:spLocks noGrp="1"/>
          </p:cNvSpPr>
          <p:nvPr>
            <p:ph type="pic" idx="1"/>
          </p:nvPr>
        </p:nvSpPr>
        <p:spPr>
          <a:xfrm>
            <a:off x="2510607" y="478170"/>
            <a:ext cx="2989659" cy="2360098"/>
          </a:xfrm>
        </p:spPr>
        <p:txBody>
          <a:bodyPr/>
          <a:lstStyle>
            <a:lvl1pPr marL="0" indent="0">
              <a:buNone/>
              <a:defRPr sz="1550"/>
            </a:lvl1pPr>
            <a:lvl2pPr marL="221411" indent="0">
              <a:buNone/>
              <a:defRPr sz="1356"/>
            </a:lvl2pPr>
            <a:lvl3pPr marL="442821" indent="0">
              <a:buNone/>
              <a:defRPr sz="1162"/>
            </a:lvl3pPr>
            <a:lvl4pPr marL="664232" indent="0">
              <a:buNone/>
              <a:defRPr sz="969"/>
            </a:lvl4pPr>
            <a:lvl5pPr marL="885642" indent="0">
              <a:buNone/>
              <a:defRPr sz="969"/>
            </a:lvl5pPr>
            <a:lvl6pPr marL="1107053" indent="0">
              <a:buNone/>
              <a:defRPr sz="969"/>
            </a:lvl6pPr>
            <a:lvl7pPr marL="1328463" indent="0">
              <a:buNone/>
              <a:defRPr sz="969"/>
            </a:lvl7pPr>
            <a:lvl8pPr marL="1549874" indent="0">
              <a:buNone/>
              <a:defRPr sz="969"/>
            </a:lvl8pPr>
            <a:lvl9pPr marL="1771284" indent="0">
              <a:buNone/>
              <a:defRPr sz="969"/>
            </a:lvl9pPr>
          </a:lstStyle>
          <a:p>
            <a:endParaRPr lang="zh-CN" altLang="en-US"/>
          </a:p>
        </p:txBody>
      </p:sp>
      <p:sp>
        <p:nvSpPr>
          <p:cNvPr id="4" name="文本占位符 3"/>
          <p:cNvSpPr>
            <a:spLocks noGrp="1"/>
          </p:cNvSpPr>
          <p:nvPr>
            <p:ph type="body" sz="half" idx="2"/>
          </p:nvPr>
        </p:nvSpPr>
        <p:spPr>
          <a:xfrm>
            <a:off x="406773" y="996315"/>
            <a:ext cx="1904677" cy="1845797"/>
          </a:xfrm>
        </p:spPr>
        <p:txBody>
          <a:bodyPr/>
          <a:lstStyle>
            <a:lvl1pPr marL="0" indent="0">
              <a:buNone/>
              <a:defRPr sz="775"/>
            </a:lvl1pPr>
            <a:lvl2pPr marL="221411" indent="0">
              <a:buNone/>
              <a:defRPr sz="678"/>
            </a:lvl2pPr>
            <a:lvl3pPr marL="442821" indent="0">
              <a:buNone/>
              <a:defRPr sz="581"/>
            </a:lvl3pPr>
            <a:lvl4pPr marL="664232" indent="0">
              <a:buNone/>
              <a:defRPr sz="484"/>
            </a:lvl4pPr>
            <a:lvl5pPr marL="885642" indent="0">
              <a:buNone/>
              <a:defRPr sz="484"/>
            </a:lvl5pPr>
            <a:lvl6pPr marL="1107053" indent="0">
              <a:buNone/>
              <a:defRPr sz="484"/>
            </a:lvl6pPr>
            <a:lvl7pPr marL="1328463" indent="0">
              <a:buNone/>
              <a:defRPr sz="484"/>
            </a:lvl7pPr>
            <a:lvl8pPr marL="1549874" indent="0">
              <a:buNone/>
              <a:defRPr sz="484"/>
            </a:lvl8pPr>
            <a:lvl9pPr marL="1771284" indent="0">
              <a:buNone/>
              <a:defRPr sz="484"/>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AC3EC0-ADAB-47EB-9D8D-251BDE1D6EA1}" type="datetime1">
              <a:rPr lang="zh-CN" altLang="en-US" smtClean="0">
                <a:solidFill>
                  <a:prstClr val="black">
                    <a:tint val="75000"/>
                  </a:prstClr>
                </a:solidFill>
              </a:rPr>
              <a:pPr/>
              <a:t>2022/7/12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F6CCB17-9C96-4D4D-9F95-1F4033B2994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52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06003" y="176815"/>
            <a:ext cx="5093494" cy="64191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06003" y="884076"/>
            <a:ext cx="5093494" cy="210717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406003" y="3078122"/>
            <a:ext cx="1328738" cy="176815"/>
          </a:xfrm>
          <a:prstGeom prst="rect">
            <a:avLst/>
          </a:prstGeom>
        </p:spPr>
        <p:txBody>
          <a:bodyPr vert="horz" lIns="91440" tIns="45720" rIns="91440" bIns="45720" rtlCol="0" anchor="ctr"/>
          <a:lstStyle>
            <a:lvl1pPr algn="l">
              <a:defRPr sz="581">
                <a:solidFill>
                  <a:schemeClr val="tx1">
                    <a:tint val="75000"/>
                  </a:schemeClr>
                </a:solidFill>
                <a:latin typeface="微软雅黑" panose="020B0503020204020204" pitchFamily="34" charset="-122"/>
                <a:ea typeface="微软雅黑" panose="020B0503020204020204" pitchFamily="34" charset="-122"/>
              </a:defRPr>
            </a:lvl1pPr>
          </a:lstStyle>
          <a:p>
            <a:pPr rtl="0"/>
            <a:fld id="{06157D9A-3873-48E1-BB7B-E2D1A1BDC0A0}" type="datetime1">
              <a:rPr lang="zh-CN" altLang="en-US" kern="1200" smtClean="0">
                <a:solidFill>
                  <a:prstClr val="black">
                    <a:tint val="75000"/>
                  </a:prstClr>
                </a:solidFill>
              </a:rPr>
              <a:pPr rtl="0"/>
              <a:t>2022/7/12</a:t>
            </a:fld>
            <a:endParaRPr lang="zh-CN" altLang="en-US" kern="1200" dirty="0">
              <a:solidFill>
                <a:prstClr val="black">
                  <a:tint val="75000"/>
                </a:prstClr>
              </a:solidFill>
            </a:endParaRPr>
          </a:p>
        </p:txBody>
      </p:sp>
      <p:sp>
        <p:nvSpPr>
          <p:cNvPr id="5" name="页脚占位符 4"/>
          <p:cNvSpPr>
            <a:spLocks noGrp="1"/>
          </p:cNvSpPr>
          <p:nvPr>
            <p:ph type="ftr" sz="quarter" idx="3"/>
          </p:nvPr>
        </p:nvSpPr>
        <p:spPr>
          <a:xfrm>
            <a:off x="1956197" y="3078122"/>
            <a:ext cx="1993106" cy="176815"/>
          </a:xfrm>
          <a:prstGeom prst="rect">
            <a:avLst/>
          </a:prstGeom>
        </p:spPr>
        <p:txBody>
          <a:bodyPr vert="horz" lIns="91440" tIns="45720" rIns="91440" bIns="45720" rtlCol="0" anchor="ctr"/>
          <a:lstStyle>
            <a:lvl1pPr algn="ctr">
              <a:defRPr sz="581">
                <a:solidFill>
                  <a:schemeClr val="tx1">
                    <a:tint val="75000"/>
                  </a:schemeClr>
                </a:solidFill>
                <a:latin typeface="微软雅黑" panose="020B0503020204020204" pitchFamily="34" charset="-122"/>
                <a:ea typeface="微软雅黑" panose="020B0503020204020204" pitchFamily="34" charset="-122"/>
              </a:defRPr>
            </a:lvl1pPr>
          </a:lstStyle>
          <a:p>
            <a:pPr rtl="0"/>
            <a:endParaRPr lang="zh-CN" altLang="en-US" kern="1200" dirty="0">
              <a:solidFill>
                <a:prstClr val="black">
                  <a:tint val="75000"/>
                </a:prstClr>
              </a:solidFill>
            </a:endParaRPr>
          </a:p>
        </p:txBody>
      </p:sp>
      <p:sp>
        <p:nvSpPr>
          <p:cNvPr id="6" name="灯片编号占位符 5"/>
          <p:cNvSpPr>
            <a:spLocks noGrp="1"/>
          </p:cNvSpPr>
          <p:nvPr>
            <p:ph type="sldNum" sz="quarter" idx="4"/>
          </p:nvPr>
        </p:nvSpPr>
        <p:spPr>
          <a:xfrm>
            <a:off x="4170759" y="3078122"/>
            <a:ext cx="1328738" cy="176815"/>
          </a:xfrm>
          <a:prstGeom prst="rect">
            <a:avLst/>
          </a:prstGeom>
        </p:spPr>
        <p:txBody>
          <a:bodyPr vert="horz" lIns="91440" tIns="45720" rIns="91440" bIns="45720" rtlCol="0" anchor="ctr"/>
          <a:lstStyle>
            <a:lvl1pPr algn="r">
              <a:defRPr sz="581">
                <a:solidFill>
                  <a:schemeClr val="tx1">
                    <a:tint val="75000"/>
                  </a:schemeClr>
                </a:solidFill>
                <a:latin typeface="微软雅黑" panose="020B0503020204020204" pitchFamily="34" charset="-122"/>
                <a:ea typeface="微软雅黑" panose="020B0503020204020204" pitchFamily="34" charset="-122"/>
              </a:defRPr>
            </a:lvl1pPr>
          </a:lstStyle>
          <a:p>
            <a:pPr rtl="0"/>
            <a:fld id="{BF6CCB17-9C96-4D4D-9F95-1F4033B29945}" type="slidenum">
              <a:rPr lang="zh-CN" altLang="en-US" kern="1200" smtClean="0">
                <a:solidFill>
                  <a:prstClr val="black">
                    <a:tint val="75000"/>
                  </a:prstClr>
                </a:solidFill>
              </a:rPr>
              <a:pPr rtl="0"/>
              <a:t>‹#›</a:t>
            </a:fld>
            <a:endParaRPr lang="zh-CN" altLang="en-US" kern="1200" dirty="0">
              <a:solidFill>
                <a:prstClr val="black">
                  <a:tint val="75000"/>
                </a:prstClr>
              </a:solidFill>
            </a:endParaRPr>
          </a:p>
        </p:txBody>
      </p:sp>
    </p:spTree>
    <p:extLst>
      <p:ext uri="{BB962C8B-B14F-4D97-AF65-F5344CB8AC3E}">
        <p14:creationId xmlns:p14="http://schemas.microsoft.com/office/powerpoint/2010/main" val="1228072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442821" rtl="0" eaLnBrk="1" latinLnBrk="0" hangingPunct="1">
        <a:lnSpc>
          <a:spcPct val="90000"/>
        </a:lnSpc>
        <a:spcBef>
          <a:spcPct val="0"/>
        </a:spcBef>
        <a:buNone/>
        <a:defRPr sz="2131" kern="1200">
          <a:solidFill>
            <a:schemeClr val="tx1"/>
          </a:solidFill>
          <a:latin typeface="微软雅黑" panose="020B0503020204020204" pitchFamily="34" charset="-122"/>
          <a:ea typeface="微软雅黑" panose="020B0503020204020204" pitchFamily="34" charset="-122"/>
          <a:cs typeface="+mj-cs"/>
        </a:defRPr>
      </a:lvl1pPr>
    </p:titleStyle>
    <p:bodyStyle>
      <a:lvl1pPr marL="110705" indent="-110705" algn="l" defTabSz="442821" rtl="0" eaLnBrk="1" latinLnBrk="0" hangingPunct="1">
        <a:lnSpc>
          <a:spcPct val="90000"/>
        </a:lnSpc>
        <a:spcBef>
          <a:spcPts val="484"/>
        </a:spcBef>
        <a:buFont typeface="Arial" panose="020B0604020202020204" pitchFamily="34" charset="0"/>
        <a:buChar char="•"/>
        <a:defRPr sz="1356" kern="1200">
          <a:solidFill>
            <a:schemeClr val="tx1"/>
          </a:solidFill>
          <a:latin typeface="微软雅黑" panose="020B0503020204020204" pitchFamily="34" charset="-122"/>
          <a:ea typeface="微软雅黑" panose="020B0503020204020204" pitchFamily="34" charset="-122"/>
          <a:cs typeface="+mn-cs"/>
        </a:defRPr>
      </a:lvl1pPr>
      <a:lvl2pPr marL="332116" indent="-110705" algn="l" defTabSz="442821" rtl="0" eaLnBrk="1" latinLnBrk="0" hangingPunct="1">
        <a:lnSpc>
          <a:spcPct val="90000"/>
        </a:lnSpc>
        <a:spcBef>
          <a:spcPts val="242"/>
        </a:spcBef>
        <a:buFont typeface="Arial" panose="020B0604020202020204" pitchFamily="34" charset="0"/>
        <a:buChar char="•"/>
        <a:defRPr sz="1162" kern="1200">
          <a:solidFill>
            <a:schemeClr val="tx1"/>
          </a:solidFill>
          <a:latin typeface="微软雅黑" panose="020B0503020204020204" pitchFamily="34" charset="-122"/>
          <a:ea typeface="微软雅黑" panose="020B0503020204020204" pitchFamily="34" charset="-122"/>
          <a:cs typeface="+mn-cs"/>
        </a:defRPr>
      </a:lvl2pPr>
      <a:lvl3pPr marL="553526" indent="-110705" algn="l" defTabSz="442821" rtl="0" eaLnBrk="1" latinLnBrk="0" hangingPunct="1">
        <a:lnSpc>
          <a:spcPct val="90000"/>
        </a:lnSpc>
        <a:spcBef>
          <a:spcPts val="242"/>
        </a:spcBef>
        <a:buFont typeface="Arial" panose="020B0604020202020204" pitchFamily="34" charset="0"/>
        <a:buChar char="•"/>
        <a:defRPr sz="969" kern="1200">
          <a:solidFill>
            <a:schemeClr val="tx1"/>
          </a:solidFill>
          <a:latin typeface="微软雅黑" panose="020B0503020204020204" pitchFamily="34" charset="-122"/>
          <a:ea typeface="微软雅黑" panose="020B0503020204020204" pitchFamily="34" charset="-122"/>
          <a:cs typeface="+mn-cs"/>
        </a:defRPr>
      </a:lvl3pPr>
      <a:lvl4pPr marL="774937" indent="-110705" algn="l" defTabSz="442821" rtl="0" eaLnBrk="1" latinLnBrk="0" hangingPunct="1">
        <a:lnSpc>
          <a:spcPct val="90000"/>
        </a:lnSpc>
        <a:spcBef>
          <a:spcPts val="242"/>
        </a:spcBef>
        <a:buFont typeface="Arial" panose="020B0604020202020204" pitchFamily="34" charset="0"/>
        <a:buChar char="•"/>
        <a:defRPr sz="872" kern="1200">
          <a:solidFill>
            <a:schemeClr val="tx1"/>
          </a:solidFill>
          <a:latin typeface="微软雅黑" panose="020B0503020204020204" pitchFamily="34" charset="-122"/>
          <a:ea typeface="微软雅黑" panose="020B0503020204020204" pitchFamily="34" charset="-122"/>
          <a:cs typeface="+mn-cs"/>
        </a:defRPr>
      </a:lvl4pPr>
      <a:lvl5pPr marL="996347" indent="-110705" algn="l" defTabSz="442821" rtl="0" eaLnBrk="1" latinLnBrk="0" hangingPunct="1">
        <a:lnSpc>
          <a:spcPct val="90000"/>
        </a:lnSpc>
        <a:spcBef>
          <a:spcPts val="242"/>
        </a:spcBef>
        <a:buFont typeface="Arial" panose="020B0604020202020204" pitchFamily="34" charset="0"/>
        <a:buChar char="•"/>
        <a:defRPr sz="872" kern="1200">
          <a:solidFill>
            <a:schemeClr val="tx1"/>
          </a:solidFill>
          <a:latin typeface="微软雅黑" panose="020B0503020204020204" pitchFamily="34" charset="-122"/>
          <a:ea typeface="微软雅黑" panose="020B0503020204020204" pitchFamily="34" charset="-122"/>
          <a:cs typeface="+mn-cs"/>
        </a:defRPr>
      </a:lvl5pPr>
      <a:lvl6pPr marL="1217758" indent="-110705" algn="l" defTabSz="442821" rtl="0" eaLnBrk="1" latinLnBrk="0" hangingPunct="1">
        <a:lnSpc>
          <a:spcPct val="90000"/>
        </a:lnSpc>
        <a:spcBef>
          <a:spcPts val="242"/>
        </a:spcBef>
        <a:buFont typeface="Arial" panose="020B0604020202020204" pitchFamily="34" charset="0"/>
        <a:buChar char="•"/>
        <a:defRPr sz="872" kern="1200">
          <a:solidFill>
            <a:schemeClr val="tx1"/>
          </a:solidFill>
          <a:latin typeface="+mn-lt"/>
          <a:ea typeface="+mn-ea"/>
          <a:cs typeface="+mn-cs"/>
        </a:defRPr>
      </a:lvl6pPr>
      <a:lvl7pPr marL="1439168" indent="-110705" algn="l" defTabSz="442821" rtl="0" eaLnBrk="1" latinLnBrk="0" hangingPunct="1">
        <a:lnSpc>
          <a:spcPct val="90000"/>
        </a:lnSpc>
        <a:spcBef>
          <a:spcPts val="242"/>
        </a:spcBef>
        <a:buFont typeface="Arial" panose="020B0604020202020204" pitchFamily="34" charset="0"/>
        <a:buChar char="•"/>
        <a:defRPr sz="872" kern="1200">
          <a:solidFill>
            <a:schemeClr val="tx1"/>
          </a:solidFill>
          <a:latin typeface="+mn-lt"/>
          <a:ea typeface="+mn-ea"/>
          <a:cs typeface="+mn-cs"/>
        </a:defRPr>
      </a:lvl7pPr>
      <a:lvl8pPr marL="1660579" indent="-110705" algn="l" defTabSz="442821" rtl="0" eaLnBrk="1" latinLnBrk="0" hangingPunct="1">
        <a:lnSpc>
          <a:spcPct val="90000"/>
        </a:lnSpc>
        <a:spcBef>
          <a:spcPts val="242"/>
        </a:spcBef>
        <a:buFont typeface="Arial" panose="020B0604020202020204" pitchFamily="34" charset="0"/>
        <a:buChar char="•"/>
        <a:defRPr sz="872" kern="1200">
          <a:solidFill>
            <a:schemeClr val="tx1"/>
          </a:solidFill>
          <a:latin typeface="+mn-lt"/>
          <a:ea typeface="+mn-ea"/>
          <a:cs typeface="+mn-cs"/>
        </a:defRPr>
      </a:lvl8pPr>
      <a:lvl9pPr marL="1881990" indent="-110705" algn="l" defTabSz="442821" rtl="0" eaLnBrk="1" latinLnBrk="0" hangingPunct="1">
        <a:lnSpc>
          <a:spcPct val="90000"/>
        </a:lnSpc>
        <a:spcBef>
          <a:spcPts val="242"/>
        </a:spcBef>
        <a:buFont typeface="Arial" panose="020B0604020202020204" pitchFamily="34" charset="0"/>
        <a:buChar char="•"/>
        <a:defRPr sz="872" kern="1200">
          <a:solidFill>
            <a:schemeClr val="tx1"/>
          </a:solidFill>
          <a:latin typeface="+mn-lt"/>
          <a:ea typeface="+mn-ea"/>
          <a:cs typeface="+mn-cs"/>
        </a:defRPr>
      </a:lvl9pPr>
    </p:bodyStyle>
    <p:otherStyle>
      <a:defPPr>
        <a:defRPr lang="zh-CN"/>
      </a:defPPr>
      <a:lvl1pPr marL="0" algn="l" defTabSz="442821" rtl="0" eaLnBrk="1" latinLnBrk="0" hangingPunct="1">
        <a:defRPr sz="872" kern="1200">
          <a:solidFill>
            <a:schemeClr val="tx1"/>
          </a:solidFill>
          <a:latin typeface="+mn-lt"/>
          <a:ea typeface="+mn-ea"/>
          <a:cs typeface="+mn-cs"/>
        </a:defRPr>
      </a:lvl1pPr>
      <a:lvl2pPr marL="221411" algn="l" defTabSz="442821" rtl="0" eaLnBrk="1" latinLnBrk="0" hangingPunct="1">
        <a:defRPr sz="872" kern="1200">
          <a:solidFill>
            <a:schemeClr val="tx1"/>
          </a:solidFill>
          <a:latin typeface="+mn-lt"/>
          <a:ea typeface="+mn-ea"/>
          <a:cs typeface="+mn-cs"/>
        </a:defRPr>
      </a:lvl2pPr>
      <a:lvl3pPr marL="442821" algn="l" defTabSz="442821" rtl="0" eaLnBrk="1" latinLnBrk="0" hangingPunct="1">
        <a:defRPr sz="872" kern="1200">
          <a:solidFill>
            <a:schemeClr val="tx1"/>
          </a:solidFill>
          <a:latin typeface="+mn-lt"/>
          <a:ea typeface="+mn-ea"/>
          <a:cs typeface="+mn-cs"/>
        </a:defRPr>
      </a:lvl3pPr>
      <a:lvl4pPr marL="664232" algn="l" defTabSz="442821" rtl="0" eaLnBrk="1" latinLnBrk="0" hangingPunct="1">
        <a:defRPr sz="872" kern="1200">
          <a:solidFill>
            <a:schemeClr val="tx1"/>
          </a:solidFill>
          <a:latin typeface="+mn-lt"/>
          <a:ea typeface="+mn-ea"/>
          <a:cs typeface="+mn-cs"/>
        </a:defRPr>
      </a:lvl4pPr>
      <a:lvl5pPr marL="885642" algn="l" defTabSz="442821" rtl="0" eaLnBrk="1" latinLnBrk="0" hangingPunct="1">
        <a:defRPr sz="872" kern="1200">
          <a:solidFill>
            <a:schemeClr val="tx1"/>
          </a:solidFill>
          <a:latin typeface="+mn-lt"/>
          <a:ea typeface="+mn-ea"/>
          <a:cs typeface="+mn-cs"/>
        </a:defRPr>
      </a:lvl5pPr>
      <a:lvl6pPr marL="1107053" algn="l" defTabSz="442821" rtl="0" eaLnBrk="1" latinLnBrk="0" hangingPunct="1">
        <a:defRPr sz="872" kern="1200">
          <a:solidFill>
            <a:schemeClr val="tx1"/>
          </a:solidFill>
          <a:latin typeface="+mn-lt"/>
          <a:ea typeface="+mn-ea"/>
          <a:cs typeface="+mn-cs"/>
        </a:defRPr>
      </a:lvl6pPr>
      <a:lvl7pPr marL="1328463" algn="l" defTabSz="442821" rtl="0" eaLnBrk="1" latinLnBrk="0" hangingPunct="1">
        <a:defRPr sz="872" kern="1200">
          <a:solidFill>
            <a:schemeClr val="tx1"/>
          </a:solidFill>
          <a:latin typeface="+mn-lt"/>
          <a:ea typeface="+mn-ea"/>
          <a:cs typeface="+mn-cs"/>
        </a:defRPr>
      </a:lvl7pPr>
      <a:lvl8pPr marL="1549874" algn="l" defTabSz="442821" rtl="0" eaLnBrk="1" latinLnBrk="0" hangingPunct="1">
        <a:defRPr sz="872" kern="1200">
          <a:solidFill>
            <a:schemeClr val="tx1"/>
          </a:solidFill>
          <a:latin typeface="+mn-lt"/>
          <a:ea typeface="+mn-ea"/>
          <a:cs typeface="+mn-cs"/>
        </a:defRPr>
      </a:lvl8pPr>
      <a:lvl9pPr marL="1771284" algn="l" defTabSz="442821" rtl="0" eaLnBrk="1" latinLnBrk="0" hangingPunct="1">
        <a:defRPr sz="8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2266950" y="2322323"/>
            <a:ext cx="1371600" cy="380873"/>
          </a:xfrm>
          <a:prstGeom prst="rect">
            <a:avLst/>
          </a:prstGeom>
        </p:spPr>
        <p:txBody>
          <a:bodyPr vert="horz" wrap="square" lIns="0" tIns="13970" rIns="0" bIns="0" rtlCol="0">
            <a:spAutoFit/>
          </a:bodyPr>
          <a:lstStyle/>
          <a:p>
            <a:pPr algn="ctr">
              <a:lnSpc>
                <a:spcPct val="100000"/>
              </a:lnSpc>
              <a:spcBef>
                <a:spcPts val="110"/>
              </a:spcBef>
            </a:pPr>
            <a:r>
              <a:rPr lang="zh-CN" altLang="en-US" sz="1150" b="1" spc="-10" dirty="0">
                <a:latin typeface="宋体"/>
                <a:cs typeface="宋体"/>
              </a:rPr>
              <a:t>注射用维迪西妥单抗</a:t>
            </a:r>
            <a:endParaRPr lang="en-US" altLang="zh-CN" sz="1150" b="1" spc="-10" dirty="0">
              <a:latin typeface="宋体"/>
              <a:cs typeface="宋体"/>
            </a:endParaRPr>
          </a:p>
          <a:p>
            <a:pPr algn="ctr">
              <a:lnSpc>
                <a:spcPct val="100000"/>
              </a:lnSpc>
              <a:spcBef>
                <a:spcPts val="110"/>
              </a:spcBef>
            </a:pPr>
            <a:r>
              <a:rPr sz="1150" b="1" dirty="0">
                <a:latin typeface="宋体"/>
                <a:cs typeface="宋体"/>
              </a:rPr>
              <a:t>（</a:t>
            </a:r>
            <a:r>
              <a:rPr lang="zh-CN" altLang="en-US" sz="1150" b="1" dirty="0">
                <a:latin typeface="宋体"/>
                <a:cs typeface="宋体"/>
              </a:rPr>
              <a:t>爱地希</a:t>
            </a:r>
            <a:r>
              <a:rPr sz="1150" b="1" spc="-50" dirty="0">
                <a:latin typeface="宋体"/>
                <a:cs typeface="宋体"/>
              </a:rPr>
              <a:t>）</a:t>
            </a:r>
            <a:endParaRPr sz="1150" dirty="0">
              <a:latin typeface="宋体"/>
              <a:cs typeface="宋体"/>
            </a:endParaRPr>
          </a:p>
        </p:txBody>
      </p:sp>
      <p:grpSp>
        <p:nvGrpSpPr>
          <p:cNvPr id="23" name="组合 22"/>
          <p:cNvGrpSpPr/>
          <p:nvPr/>
        </p:nvGrpSpPr>
        <p:grpSpPr>
          <a:xfrm>
            <a:off x="2210690" y="2746118"/>
            <a:ext cx="1484121" cy="184666"/>
            <a:chOff x="3790948" y="2725298"/>
            <a:chExt cx="753623" cy="226884"/>
          </a:xfrm>
        </p:grpSpPr>
        <p:sp>
          <p:nvSpPr>
            <p:cNvPr id="18" name="矩形 17"/>
            <p:cNvSpPr/>
            <p:nvPr/>
          </p:nvSpPr>
          <p:spPr>
            <a:xfrm>
              <a:off x="3880233" y="2725299"/>
              <a:ext cx="591054" cy="226883"/>
            </a:xfrm>
            <a:prstGeom prst="rect">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延期 18"/>
            <p:cNvSpPr/>
            <p:nvPr/>
          </p:nvSpPr>
          <p:spPr>
            <a:xfrm>
              <a:off x="4400550" y="2725299"/>
              <a:ext cx="144021" cy="226883"/>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延期 21"/>
            <p:cNvSpPr/>
            <p:nvPr/>
          </p:nvSpPr>
          <p:spPr>
            <a:xfrm rot="10800000">
              <a:off x="3790948" y="2725298"/>
              <a:ext cx="124338" cy="226884"/>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2214405" y="2746117"/>
            <a:ext cx="1476690" cy="184666"/>
          </a:xfrm>
          <a:prstGeom prst="rect">
            <a:avLst/>
          </a:prstGeom>
          <a:noFill/>
        </p:spPr>
        <p:txBody>
          <a:bodyPr wrap="square" rtlCol="0">
            <a:spAutoFit/>
          </a:bodyPr>
          <a:lstStyle/>
          <a:p>
            <a:pPr algn="ctr"/>
            <a:r>
              <a:rPr lang="zh-CN" altLang="en-US" sz="600" dirty="0">
                <a:solidFill>
                  <a:schemeClr val="bg1"/>
                </a:solidFill>
                <a:latin typeface="微软雅黑" panose="020B0503020204020204" pitchFamily="34" charset="-122"/>
                <a:ea typeface="微软雅黑" panose="020B0503020204020204" pitchFamily="34" charset="-122"/>
              </a:rPr>
              <a:t>荣昌生物制药（烟台）股份有限公司</a:t>
            </a:r>
          </a:p>
        </p:txBody>
      </p:sp>
      <p:pic>
        <p:nvPicPr>
          <p:cNvPr id="14" name="图片 13">
            <a:extLst>
              <a:ext uri="{FF2B5EF4-FFF2-40B4-BE49-F238E27FC236}">
                <a16:creationId xmlns:a16="http://schemas.microsoft.com/office/drawing/2014/main" id="{5D6DDF5E-6B9F-EC66-1FF4-506319EBC1D2}"/>
              </a:ext>
            </a:extLst>
          </p:cNvPr>
          <p:cNvPicPr>
            <a:picLocks noChangeAspect="1"/>
          </p:cNvPicPr>
          <p:nvPr/>
        </p:nvPicPr>
        <p:blipFill>
          <a:blip r:embed="rId2"/>
          <a:stretch>
            <a:fillRect/>
          </a:stretch>
        </p:blipFill>
        <p:spPr>
          <a:xfrm>
            <a:off x="2366237" y="870623"/>
            <a:ext cx="1129184" cy="13975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object 9"/>
          <p:cNvPicPr/>
          <p:nvPr/>
        </p:nvPicPr>
        <p:blipFill>
          <a:blip r:embed="rId2" cstate="print"/>
          <a:stretch>
            <a:fillRect/>
          </a:stretch>
        </p:blipFill>
        <p:spPr>
          <a:xfrm>
            <a:off x="470916" y="535127"/>
            <a:ext cx="515162" cy="233222"/>
          </a:xfrm>
          <a:prstGeom prst="rect">
            <a:avLst/>
          </a:prstGeom>
        </p:spPr>
      </p:pic>
      <p:pic>
        <p:nvPicPr>
          <p:cNvPr id="38" name="object 10"/>
          <p:cNvPicPr/>
          <p:nvPr/>
        </p:nvPicPr>
        <p:blipFill>
          <a:blip r:embed="rId3" cstate="print"/>
          <a:stretch>
            <a:fillRect/>
          </a:stretch>
        </p:blipFill>
        <p:spPr>
          <a:xfrm>
            <a:off x="466344" y="809498"/>
            <a:ext cx="639318" cy="86105"/>
          </a:xfrm>
          <a:prstGeom prst="rect">
            <a:avLst/>
          </a:prstGeom>
        </p:spPr>
      </p:pic>
      <p:grpSp>
        <p:nvGrpSpPr>
          <p:cNvPr id="60" name="组合 59"/>
          <p:cNvGrpSpPr/>
          <p:nvPr/>
        </p:nvGrpSpPr>
        <p:grpSpPr>
          <a:xfrm>
            <a:off x="0" y="470490"/>
            <a:ext cx="1450848" cy="678015"/>
            <a:chOff x="790960" y="240905"/>
            <a:chExt cx="688612" cy="351409"/>
          </a:xfrm>
        </p:grpSpPr>
        <p:sp>
          <p:nvSpPr>
            <p:cNvPr id="61" name="矩形 60"/>
            <p:cNvSpPr/>
            <p:nvPr/>
          </p:nvSpPr>
          <p:spPr>
            <a:xfrm>
              <a:off x="790960" y="240905"/>
              <a:ext cx="352743" cy="351409"/>
            </a:xfrm>
            <a:prstGeom prst="rect">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流程图: 延期 61"/>
            <p:cNvSpPr/>
            <p:nvPr/>
          </p:nvSpPr>
          <p:spPr>
            <a:xfrm>
              <a:off x="1124654" y="240905"/>
              <a:ext cx="341376" cy="351409"/>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974068" y="270061"/>
              <a:ext cx="505504" cy="275168"/>
            </a:xfrm>
            <a:prstGeom prst="rect">
              <a:avLst/>
            </a:prstGeom>
            <a:noFill/>
          </p:spPr>
          <p:txBody>
            <a:bodyPr wrap="square" rtlCol="0" anchor="ctr">
              <a:spAutoFit/>
            </a:bodyPr>
            <a:lstStyle/>
            <a:p>
              <a:r>
                <a:rPr lang="zh-CN" altLang="en-US" dirty="0">
                  <a:solidFill>
                    <a:schemeClr val="bg1"/>
                  </a:solidFill>
                </a:rPr>
                <a:t>目  录</a:t>
              </a:r>
              <a:endParaRPr lang="en-US" altLang="zh-CN" dirty="0">
                <a:solidFill>
                  <a:schemeClr val="bg1"/>
                </a:solidFill>
              </a:endParaRPr>
            </a:p>
            <a:p>
              <a:r>
                <a:rPr lang="en-US" altLang="zh-CN" sz="1000" dirty="0">
                  <a:solidFill>
                    <a:schemeClr val="bg1"/>
                  </a:solidFill>
                </a:rPr>
                <a:t>CONTENTS</a:t>
              </a:r>
              <a:endParaRPr lang="zh-CN" altLang="en-US" sz="1000" dirty="0">
                <a:solidFill>
                  <a:schemeClr val="bg1"/>
                </a:solidFill>
              </a:endParaRPr>
            </a:p>
          </p:txBody>
        </p:sp>
      </p:grpSp>
      <p:grpSp>
        <p:nvGrpSpPr>
          <p:cNvPr id="73" name="组合 72"/>
          <p:cNvGrpSpPr/>
          <p:nvPr/>
        </p:nvGrpSpPr>
        <p:grpSpPr>
          <a:xfrm>
            <a:off x="2184041" y="546693"/>
            <a:ext cx="3255116" cy="1921714"/>
            <a:chOff x="2184041" y="546693"/>
            <a:chExt cx="3255116" cy="1921714"/>
          </a:xfrm>
        </p:grpSpPr>
        <p:grpSp>
          <p:nvGrpSpPr>
            <p:cNvPr id="70" name="组合 69"/>
            <p:cNvGrpSpPr/>
            <p:nvPr/>
          </p:nvGrpSpPr>
          <p:grpSpPr>
            <a:xfrm>
              <a:off x="2184041" y="546693"/>
              <a:ext cx="3255116" cy="292388"/>
              <a:chOff x="2184041" y="546693"/>
              <a:chExt cx="3255116" cy="292388"/>
            </a:xfrm>
          </p:grpSpPr>
          <p:sp>
            <p:nvSpPr>
              <p:cNvPr id="64" name="文本框 63"/>
              <p:cNvSpPr txBox="1"/>
              <p:nvPr/>
            </p:nvSpPr>
            <p:spPr>
              <a:xfrm>
                <a:off x="2184041" y="546693"/>
                <a:ext cx="1546711" cy="292388"/>
              </a:xfrm>
              <a:prstGeom prst="rect">
                <a:avLst/>
              </a:prstGeom>
              <a:noFill/>
            </p:spPr>
            <p:txBody>
              <a:bodyPr wrap="square" rtlCol="0">
                <a:spAutoFit/>
              </a:bodyPr>
              <a:lstStyle/>
              <a:p>
                <a:r>
                  <a:rPr lang="en-US" altLang="zh-CN" sz="1300" dirty="0">
                    <a:solidFill>
                      <a:srgbClr val="EB5405"/>
                    </a:solidFill>
                  </a:rPr>
                  <a:t>01    </a:t>
                </a:r>
                <a:r>
                  <a:rPr lang="zh-CN" altLang="en-US" sz="1300" dirty="0">
                    <a:solidFill>
                      <a:srgbClr val="EB5405"/>
                    </a:solidFill>
                  </a:rPr>
                  <a:t>药品基本信息</a:t>
                </a:r>
              </a:p>
            </p:txBody>
          </p:sp>
          <p:sp>
            <p:nvSpPr>
              <p:cNvPr id="65" name="文本框 64"/>
              <p:cNvSpPr txBox="1"/>
              <p:nvPr/>
            </p:nvSpPr>
            <p:spPr>
              <a:xfrm>
                <a:off x="4019550" y="546693"/>
                <a:ext cx="1419607" cy="292388"/>
              </a:xfrm>
              <a:prstGeom prst="rect">
                <a:avLst/>
              </a:prstGeom>
              <a:noFill/>
            </p:spPr>
            <p:txBody>
              <a:bodyPr wrap="square" rtlCol="0">
                <a:spAutoFit/>
              </a:bodyPr>
              <a:lstStyle/>
              <a:p>
                <a:r>
                  <a:rPr lang="en-US" altLang="zh-CN" sz="1300" dirty="0">
                    <a:solidFill>
                      <a:srgbClr val="EB5405"/>
                    </a:solidFill>
                  </a:rPr>
                  <a:t>02    </a:t>
                </a:r>
                <a:r>
                  <a:rPr lang="zh-CN" altLang="en-US" sz="1300" dirty="0">
                    <a:solidFill>
                      <a:srgbClr val="EB5405"/>
                    </a:solidFill>
                  </a:rPr>
                  <a:t>安全性</a:t>
                </a:r>
              </a:p>
            </p:txBody>
          </p:sp>
        </p:grpSp>
        <p:grpSp>
          <p:nvGrpSpPr>
            <p:cNvPr id="71" name="组合 70"/>
            <p:cNvGrpSpPr/>
            <p:nvPr/>
          </p:nvGrpSpPr>
          <p:grpSpPr>
            <a:xfrm>
              <a:off x="2184041" y="1361356"/>
              <a:ext cx="3255116" cy="292388"/>
              <a:chOff x="2184041" y="1379158"/>
              <a:chExt cx="3255116" cy="292388"/>
            </a:xfrm>
          </p:grpSpPr>
          <p:sp>
            <p:nvSpPr>
              <p:cNvPr id="66" name="文本框 65"/>
              <p:cNvSpPr txBox="1"/>
              <p:nvPr/>
            </p:nvSpPr>
            <p:spPr>
              <a:xfrm>
                <a:off x="2184041" y="1379158"/>
                <a:ext cx="1419607" cy="292388"/>
              </a:xfrm>
              <a:prstGeom prst="rect">
                <a:avLst/>
              </a:prstGeom>
              <a:noFill/>
            </p:spPr>
            <p:txBody>
              <a:bodyPr wrap="square" rtlCol="0">
                <a:spAutoFit/>
              </a:bodyPr>
              <a:lstStyle/>
              <a:p>
                <a:r>
                  <a:rPr lang="en-US" altLang="zh-CN" sz="1300" dirty="0">
                    <a:solidFill>
                      <a:srgbClr val="EB5405"/>
                    </a:solidFill>
                  </a:rPr>
                  <a:t>03    </a:t>
                </a:r>
                <a:r>
                  <a:rPr lang="zh-CN" altLang="en-US" sz="1300" dirty="0">
                    <a:solidFill>
                      <a:srgbClr val="EB5405"/>
                    </a:solidFill>
                  </a:rPr>
                  <a:t>有效性</a:t>
                </a:r>
              </a:p>
            </p:txBody>
          </p:sp>
          <p:sp>
            <p:nvSpPr>
              <p:cNvPr id="67" name="文本框 66"/>
              <p:cNvSpPr txBox="1"/>
              <p:nvPr/>
            </p:nvSpPr>
            <p:spPr>
              <a:xfrm>
                <a:off x="4019550" y="1379158"/>
                <a:ext cx="1419607" cy="292388"/>
              </a:xfrm>
              <a:prstGeom prst="rect">
                <a:avLst/>
              </a:prstGeom>
              <a:noFill/>
            </p:spPr>
            <p:txBody>
              <a:bodyPr wrap="square" rtlCol="0">
                <a:spAutoFit/>
              </a:bodyPr>
              <a:lstStyle/>
              <a:p>
                <a:r>
                  <a:rPr lang="en-US" altLang="zh-CN" sz="1300" dirty="0">
                    <a:solidFill>
                      <a:srgbClr val="EB5405"/>
                    </a:solidFill>
                  </a:rPr>
                  <a:t>04    </a:t>
                </a:r>
                <a:r>
                  <a:rPr lang="zh-CN" altLang="en-US" sz="1300" dirty="0">
                    <a:solidFill>
                      <a:srgbClr val="EB5405"/>
                    </a:solidFill>
                  </a:rPr>
                  <a:t>创新性</a:t>
                </a:r>
              </a:p>
            </p:txBody>
          </p:sp>
        </p:grpSp>
        <p:sp>
          <p:nvSpPr>
            <p:cNvPr id="68" name="文本框 67"/>
            <p:cNvSpPr txBox="1"/>
            <p:nvPr/>
          </p:nvSpPr>
          <p:spPr>
            <a:xfrm>
              <a:off x="2184041" y="2176019"/>
              <a:ext cx="1419607" cy="292388"/>
            </a:xfrm>
            <a:prstGeom prst="rect">
              <a:avLst/>
            </a:prstGeom>
            <a:noFill/>
          </p:spPr>
          <p:txBody>
            <a:bodyPr wrap="square" rtlCol="0">
              <a:spAutoFit/>
            </a:bodyPr>
            <a:lstStyle/>
            <a:p>
              <a:r>
                <a:rPr lang="en-US" altLang="zh-CN" sz="1300" dirty="0">
                  <a:solidFill>
                    <a:srgbClr val="EB5405"/>
                  </a:solidFill>
                </a:rPr>
                <a:t>05    </a:t>
              </a:r>
              <a:r>
                <a:rPr lang="zh-CN" altLang="en-US" sz="1300" dirty="0">
                  <a:solidFill>
                    <a:srgbClr val="EB5405"/>
                  </a:solidFill>
                </a:rPr>
                <a:t>公平性</a:t>
              </a:r>
            </a:p>
          </p:txBody>
        </p:sp>
      </p:grpSp>
    </p:spTree>
    <p:extLst>
      <p:ext uri="{BB962C8B-B14F-4D97-AF65-F5344CB8AC3E}">
        <p14:creationId xmlns:p14="http://schemas.microsoft.com/office/powerpoint/2010/main" val="198082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47694" y="823081"/>
            <a:ext cx="303339" cy="249999"/>
          </a:xfrm>
          <a:prstGeom prst="rect">
            <a:avLst/>
          </a:prstGeom>
        </p:spPr>
      </p:pic>
      <p:sp>
        <p:nvSpPr>
          <p:cNvPr id="13" name="文本框 12"/>
          <p:cNvSpPr txBox="1"/>
          <p:nvPr/>
        </p:nvSpPr>
        <p:spPr>
          <a:xfrm>
            <a:off x="2724150" y="1431925"/>
            <a:ext cx="2668563" cy="1384995"/>
          </a:xfrm>
          <a:prstGeom prst="rect">
            <a:avLst/>
          </a:prstGeom>
          <a:noFill/>
        </p:spPr>
        <p:txBody>
          <a:bodyPr wrap="square" rtlCol="0">
            <a:spAutoFit/>
          </a:bodyPr>
          <a:lstStyle/>
          <a:p>
            <a:pPr>
              <a:lnSpc>
                <a:spcPct val="150000"/>
              </a:lnSpc>
            </a:pPr>
            <a:r>
              <a:rPr lang="zh-CN" altLang="en-US" sz="800" dirty="0">
                <a:latin typeface="微软雅黑" panose="020B0503020204020204" pitchFamily="34" charset="-122"/>
                <a:ea typeface="微软雅黑" panose="020B0503020204020204" pitchFamily="34" charset="-122"/>
              </a:rPr>
              <a:t>通用名：</a:t>
            </a:r>
            <a:r>
              <a:rPr lang="zh-CN" altLang="en-US" sz="800" b="1" dirty="0">
                <a:solidFill>
                  <a:srgbClr val="EB5405"/>
                </a:solidFill>
                <a:latin typeface="微软雅黑" panose="020B0503020204020204" pitchFamily="34" charset="-122"/>
                <a:ea typeface="微软雅黑" panose="020B0503020204020204" pitchFamily="34" charset="-122"/>
              </a:rPr>
              <a:t>注射用维迪西妥单抗</a:t>
            </a:r>
            <a:endParaRPr lang="en-US" altLang="zh-CN" sz="800" b="1" dirty="0">
              <a:solidFill>
                <a:srgbClr val="EB5405"/>
              </a:solidFill>
              <a:latin typeface="微软雅黑" panose="020B0503020204020204" pitchFamily="34" charset="-122"/>
              <a:ea typeface="微软雅黑" panose="020B0503020204020204" pitchFamily="34" charset="-122"/>
            </a:endParaRPr>
          </a:p>
          <a:p>
            <a:pPr>
              <a:lnSpc>
                <a:spcPct val="150000"/>
              </a:lnSpc>
            </a:pPr>
            <a:r>
              <a:rPr lang="zh-CN" altLang="en-US" sz="800" dirty="0">
                <a:latin typeface="微软雅黑" panose="020B0503020204020204" pitchFamily="34" charset="-122"/>
                <a:ea typeface="微软雅黑" panose="020B0503020204020204" pitchFamily="34" charset="-122"/>
              </a:rPr>
              <a:t>注册规格：</a:t>
            </a:r>
            <a:r>
              <a:rPr lang="en-US" altLang="zh-CN" sz="800" b="1" dirty="0">
                <a:solidFill>
                  <a:srgbClr val="EB5405"/>
                </a:solidFill>
                <a:latin typeface="微软雅黑" panose="020B0503020204020204" pitchFamily="34" charset="-122"/>
                <a:ea typeface="微软雅黑" panose="020B0503020204020204" pitchFamily="34" charset="-122"/>
              </a:rPr>
              <a:t>60mg/</a:t>
            </a:r>
            <a:r>
              <a:rPr lang="zh-CN" altLang="en-US" sz="800" b="1" dirty="0">
                <a:solidFill>
                  <a:srgbClr val="EB5405"/>
                </a:solidFill>
                <a:latin typeface="微软雅黑" panose="020B0503020204020204" pitchFamily="34" charset="-122"/>
                <a:ea typeface="微软雅黑" panose="020B0503020204020204" pitchFamily="34" charset="-122"/>
              </a:rPr>
              <a:t>支</a:t>
            </a:r>
            <a:endParaRPr lang="en-US" altLang="zh-CN" sz="800" b="1" dirty="0">
              <a:solidFill>
                <a:srgbClr val="EB5405"/>
              </a:solidFill>
              <a:latin typeface="微软雅黑" panose="020B0503020204020204" pitchFamily="34" charset="-122"/>
              <a:ea typeface="微软雅黑" panose="020B0503020204020204" pitchFamily="34" charset="-122"/>
            </a:endParaRPr>
          </a:p>
          <a:p>
            <a:pPr>
              <a:lnSpc>
                <a:spcPct val="150000"/>
              </a:lnSpc>
            </a:pPr>
            <a:r>
              <a:rPr lang="zh-CN" altLang="en-US" sz="800" dirty="0">
                <a:latin typeface="微软雅黑" panose="020B0503020204020204" pitchFamily="34" charset="-122"/>
                <a:ea typeface="微软雅黑" panose="020B0503020204020204" pitchFamily="34" charset="-122"/>
              </a:rPr>
              <a:t>中国大陆首次上市时间：</a:t>
            </a:r>
            <a:r>
              <a:rPr lang="en-US" altLang="zh-CN" sz="800" b="1" dirty="0">
                <a:solidFill>
                  <a:srgbClr val="EB5405"/>
                </a:solidFill>
                <a:latin typeface="微软雅黑" panose="020B0503020204020204" pitchFamily="34" charset="-122"/>
                <a:ea typeface="微软雅黑" panose="020B0503020204020204" pitchFamily="34" charset="-122"/>
              </a:rPr>
              <a:t>2021</a:t>
            </a:r>
            <a:r>
              <a:rPr lang="zh-CN" altLang="en-US" sz="800" b="1" dirty="0">
                <a:solidFill>
                  <a:srgbClr val="EB5405"/>
                </a:solidFill>
                <a:latin typeface="微软雅黑" panose="020B0503020204020204" pitchFamily="34" charset="-122"/>
                <a:ea typeface="微软雅黑" panose="020B0503020204020204" pitchFamily="34" charset="-122"/>
              </a:rPr>
              <a:t>年</a:t>
            </a:r>
            <a:r>
              <a:rPr lang="en-US" altLang="zh-CN" sz="800" b="1" dirty="0">
                <a:solidFill>
                  <a:srgbClr val="EB5405"/>
                </a:solidFill>
                <a:latin typeface="微软雅黑" panose="020B0503020204020204" pitchFamily="34" charset="-122"/>
                <a:ea typeface="微软雅黑" panose="020B0503020204020204" pitchFamily="34" charset="-122"/>
              </a:rPr>
              <a:t>6</a:t>
            </a:r>
            <a:r>
              <a:rPr lang="zh-CN" altLang="en-US" sz="800" b="1" dirty="0">
                <a:solidFill>
                  <a:srgbClr val="EB5405"/>
                </a:solidFill>
                <a:latin typeface="微软雅黑" panose="020B0503020204020204" pitchFamily="34" charset="-122"/>
                <a:ea typeface="微软雅黑" panose="020B0503020204020204" pitchFamily="34" charset="-122"/>
              </a:rPr>
              <a:t>月</a:t>
            </a:r>
            <a:r>
              <a:rPr lang="en-US" altLang="zh-CN" sz="800" b="1" dirty="0">
                <a:solidFill>
                  <a:srgbClr val="EB5405"/>
                </a:solidFill>
                <a:latin typeface="微软雅黑" panose="020B0503020204020204" pitchFamily="34" charset="-122"/>
                <a:ea typeface="微软雅黑" panose="020B0503020204020204" pitchFamily="34" charset="-122"/>
              </a:rPr>
              <a:t>8</a:t>
            </a:r>
            <a:r>
              <a:rPr lang="zh-CN" altLang="en-US" sz="800" b="1" dirty="0">
                <a:solidFill>
                  <a:srgbClr val="EB5405"/>
                </a:solidFill>
                <a:latin typeface="微软雅黑" panose="020B0503020204020204" pitchFamily="34" charset="-122"/>
                <a:ea typeface="微软雅黑" panose="020B0503020204020204" pitchFamily="34" charset="-122"/>
              </a:rPr>
              <a:t>日</a:t>
            </a:r>
            <a:endParaRPr lang="en-US" altLang="zh-CN" sz="800" b="1" dirty="0">
              <a:solidFill>
                <a:srgbClr val="EB5405"/>
              </a:solidFill>
              <a:latin typeface="微软雅黑" panose="020B0503020204020204" pitchFamily="34" charset="-122"/>
              <a:ea typeface="微软雅黑" panose="020B0503020204020204" pitchFamily="34" charset="-122"/>
            </a:endParaRPr>
          </a:p>
          <a:p>
            <a:pPr>
              <a:lnSpc>
                <a:spcPct val="150000"/>
              </a:lnSpc>
            </a:pPr>
            <a:r>
              <a:rPr lang="zh-CN" altLang="en-US" sz="800" dirty="0">
                <a:latin typeface="微软雅黑" panose="020B0503020204020204" pitchFamily="34" charset="-122"/>
                <a:ea typeface="微软雅黑" panose="020B0503020204020204" pitchFamily="34" charset="-122"/>
              </a:rPr>
              <a:t>目前大陆地区同通用名药品的上市情况：</a:t>
            </a:r>
            <a:r>
              <a:rPr lang="zh-CN" altLang="en-US" sz="800" b="1" dirty="0">
                <a:solidFill>
                  <a:srgbClr val="EB5405"/>
                </a:solidFill>
                <a:latin typeface="微软雅黑" panose="020B0503020204020204" pitchFamily="34" charset="-122"/>
                <a:ea typeface="微软雅黑" panose="020B0503020204020204" pitchFamily="34" charset="-122"/>
              </a:rPr>
              <a:t>无</a:t>
            </a:r>
            <a:endParaRPr lang="en-US" altLang="zh-CN" sz="800" b="1" dirty="0">
              <a:solidFill>
                <a:srgbClr val="EB5405"/>
              </a:solidFill>
              <a:latin typeface="微软雅黑" panose="020B0503020204020204" pitchFamily="34" charset="-122"/>
              <a:ea typeface="微软雅黑" panose="020B0503020204020204" pitchFamily="34" charset="-122"/>
            </a:endParaRPr>
          </a:p>
          <a:p>
            <a:pPr>
              <a:lnSpc>
                <a:spcPct val="150000"/>
              </a:lnSpc>
            </a:pPr>
            <a:r>
              <a:rPr lang="zh-CN" altLang="en-US" sz="800" dirty="0">
                <a:latin typeface="微软雅黑" panose="020B0503020204020204" pitchFamily="34" charset="-122"/>
                <a:ea typeface="微软雅黑" panose="020B0503020204020204" pitchFamily="34" charset="-122"/>
              </a:rPr>
              <a:t>全球首个上市国家</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地区及上市时间：</a:t>
            </a:r>
            <a:r>
              <a:rPr lang="zh-CN" altLang="en-US" sz="800" b="1" dirty="0">
                <a:solidFill>
                  <a:srgbClr val="EB5405"/>
                </a:solidFill>
                <a:latin typeface="微软雅黑" panose="020B0503020204020204" pitchFamily="34" charset="-122"/>
                <a:ea typeface="微软雅黑" panose="020B0503020204020204" pitchFamily="34" charset="-122"/>
              </a:rPr>
              <a:t>中国 </a:t>
            </a:r>
            <a:r>
              <a:rPr lang="en-US" altLang="zh-CN" sz="800" b="1" dirty="0">
                <a:solidFill>
                  <a:srgbClr val="EB5405"/>
                </a:solidFill>
                <a:latin typeface="微软雅黑" panose="020B0503020204020204" pitchFamily="34" charset="-122"/>
                <a:ea typeface="微软雅黑" panose="020B0503020204020204" pitchFamily="34" charset="-122"/>
              </a:rPr>
              <a:t>2021</a:t>
            </a:r>
            <a:r>
              <a:rPr lang="zh-CN" altLang="en-US" sz="800" b="1" dirty="0">
                <a:solidFill>
                  <a:srgbClr val="EB5405"/>
                </a:solidFill>
                <a:latin typeface="微软雅黑" panose="020B0503020204020204" pitchFamily="34" charset="-122"/>
                <a:ea typeface="微软雅黑" panose="020B0503020204020204" pitchFamily="34" charset="-122"/>
              </a:rPr>
              <a:t>年</a:t>
            </a:r>
            <a:endParaRPr lang="en-US" altLang="zh-CN" sz="800" b="1" dirty="0">
              <a:solidFill>
                <a:srgbClr val="EB5405"/>
              </a:solidFill>
              <a:latin typeface="微软雅黑" panose="020B0503020204020204" pitchFamily="34" charset="-122"/>
              <a:ea typeface="微软雅黑" panose="020B0503020204020204" pitchFamily="34" charset="-122"/>
            </a:endParaRPr>
          </a:p>
          <a:p>
            <a:pPr>
              <a:lnSpc>
                <a:spcPct val="150000"/>
              </a:lnSpc>
            </a:pPr>
            <a:r>
              <a:rPr lang="zh-CN" altLang="en-US" sz="800" dirty="0">
                <a:latin typeface="微软雅黑" panose="020B0503020204020204" pitchFamily="34" charset="-122"/>
                <a:ea typeface="微软雅黑" panose="020B0503020204020204" pitchFamily="34" charset="-122"/>
              </a:rPr>
              <a:t>是否为</a:t>
            </a:r>
            <a:r>
              <a:rPr lang="en-US" altLang="zh-CN" sz="800" dirty="0">
                <a:latin typeface="微软雅黑" panose="020B0503020204020204" pitchFamily="34" charset="-122"/>
                <a:ea typeface="微软雅黑" panose="020B0503020204020204" pitchFamily="34" charset="-122"/>
              </a:rPr>
              <a:t>OTC</a:t>
            </a:r>
            <a:r>
              <a:rPr lang="zh-CN" altLang="en-US" sz="800" dirty="0">
                <a:latin typeface="微软雅黑" panose="020B0503020204020204" pitchFamily="34" charset="-122"/>
                <a:ea typeface="微软雅黑" panose="020B0503020204020204" pitchFamily="34" charset="-122"/>
              </a:rPr>
              <a:t>药品：</a:t>
            </a:r>
            <a:r>
              <a:rPr lang="zh-CN" altLang="en-US" sz="800" b="1" dirty="0">
                <a:solidFill>
                  <a:srgbClr val="EB5405"/>
                </a:solidFill>
                <a:latin typeface="微软雅黑" panose="020B0503020204020204" pitchFamily="34" charset="-122"/>
                <a:ea typeface="微软雅黑" panose="020B0503020204020204" pitchFamily="34" charset="-122"/>
              </a:rPr>
              <a:t>否</a:t>
            </a:r>
            <a:endParaRPr lang="en-US" altLang="zh-CN" sz="800" b="1" dirty="0">
              <a:solidFill>
                <a:srgbClr val="EB5405"/>
              </a:solidFill>
              <a:latin typeface="微软雅黑" panose="020B0503020204020204" pitchFamily="34" charset="-122"/>
              <a:ea typeface="微软雅黑" panose="020B0503020204020204" pitchFamily="34" charset="-122"/>
            </a:endParaRPr>
          </a:p>
          <a:p>
            <a:pPr>
              <a:lnSpc>
                <a:spcPct val="150000"/>
              </a:lnSpc>
            </a:pPr>
            <a:r>
              <a:rPr lang="zh-CN" altLang="en-US" sz="800" dirty="0">
                <a:latin typeface="微软雅黑" panose="020B0503020204020204" pitchFamily="34" charset="-122"/>
                <a:ea typeface="微软雅黑" panose="020B0503020204020204" pitchFamily="34" charset="-122"/>
              </a:rPr>
              <a:t>参照药品建议：</a:t>
            </a:r>
            <a:r>
              <a:rPr lang="zh-CN" altLang="en-US" sz="800" b="1" dirty="0">
                <a:solidFill>
                  <a:srgbClr val="EB5405"/>
                </a:solidFill>
                <a:latin typeface="微软雅黑" panose="020B0503020204020204" pitchFamily="34" charset="-122"/>
                <a:ea typeface="微软雅黑" panose="020B0503020204020204" pitchFamily="34" charset="-122"/>
              </a:rPr>
              <a:t>替雷利珠单抗注射液</a:t>
            </a:r>
          </a:p>
        </p:txBody>
      </p:sp>
      <p:cxnSp>
        <p:nvCxnSpPr>
          <p:cNvPr id="14" name="直接连接符 13"/>
          <p:cNvCxnSpPr/>
          <p:nvPr/>
        </p:nvCxnSpPr>
        <p:spPr>
          <a:xfrm>
            <a:off x="717003" y="1965325"/>
            <a:ext cx="331470" cy="0"/>
          </a:xfrm>
          <a:prstGeom prst="line">
            <a:avLst/>
          </a:prstGeom>
          <a:ln w="12700">
            <a:solidFill>
              <a:srgbClr val="EB5405"/>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24038" y="1448297"/>
            <a:ext cx="1486663" cy="461665"/>
          </a:xfrm>
          <a:prstGeom prst="rect">
            <a:avLst/>
          </a:prstGeom>
          <a:noFill/>
        </p:spPr>
        <p:txBody>
          <a:bodyPr wrap="square" rtlCol="0" anchor="ctr">
            <a:spAutoFit/>
          </a:bodyPr>
          <a:lstStyle/>
          <a:p>
            <a:pPr algn="l"/>
            <a:r>
              <a:rPr lang="zh-CN" altLang="en-US" sz="1600" dirty="0">
                <a:solidFill>
                  <a:srgbClr val="EB5405"/>
                </a:solidFill>
                <a:latin typeface="微软雅黑" panose="020B0503020204020204" pitchFamily="34" charset="-122"/>
                <a:ea typeface="微软雅黑" panose="020B0503020204020204" pitchFamily="34" charset="-122"/>
              </a:rPr>
              <a:t>药品基本信息</a:t>
            </a:r>
            <a:r>
              <a:rPr lang="en-US" altLang="zh-CN" sz="800" dirty="0">
                <a:solidFill>
                  <a:srgbClr val="EB5405"/>
                </a:solidFill>
                <a:latin typeface="微软雅黑" panose="020B0503020204020204" pitchFamily="34" charset="-122"/>
                <a:ea typeface="微软雅黑" panose="020B0503020204020204" pitchFamily="34" charset="-122"/>
              </a:rPr>
              <a:t>Basic Information</a:t>
            </a:r>
            <a:endParaRPr lang="zh-CN" altLang="en-US" sz="800" dirty="0">
              <a:solidFill>
                <a:srgbClr val="EB5405"/>
              </a:solidFill>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81FA5307-F63F-3989-02F8-3159D2CF7196}"/>
              </a:ext>
            </a:extLst>
          </p:cNvPr>
          <p:cNvGrpSpPr/>
          <p:nvPr/>
        </p:nvGrpSpPr>
        <p:grpSpPr>
          <a:xfrm>
            <a:off x="624038" y="0"/>
            <a:ext cx="677496" cy="1279526"/>
            <a:chOff x="-204283" y="88595"/>
            <a:chExt cx="721942" cy="1279526"/>
          </a:xfrm>
        </p:grpSpPr>
        <p:grpSp>
          <p:nvGrpSpPr>
            <p:cNvPr id="8" name="组合 7">
              <a:extLst>
                <a:ext uri="{FF2B5EF4-FFF2-40B4-BE49-F238E27FC236}">
                  <a16:creationId xmlns:a16="http://schemas.microsoft.com/office/drawing/2014/main" id="{6EBE6024-ACE6-E96F-7109-5E98AD294CF4}"/>
                </a:ext>
              </a:extLst>
            </p:cNvPr>
            <p:cNvGrpSpPr/>
            <p:nvPr/>
          </p:nvGrpSpPr>
          <p:grpSpPr>
            <a:xfrm rot="5400000">
              <a:off x="-483075" y="367387"/>
              <a:ext cx="1279526" cy="721942"/>
              <a:chOff x="-109523" y="279885"/>
              <a:chExt cx="1203325" cy="351409"/>
            </a:xfrm>
          </p:grpSpPr>
          <p:sp>
            <p:nvSpPr>
              <p:cNvPr id="10" name="矩形 9">
                <a:extLst>
                  <a:ext uri="{FF2B5EF4-FFF2-40B4-BE49-F238E27FC236}">
                    <a16:creationId xmlns:a16="http://schemas.microsoft.com/office/drawing/2014/main" id="{667DA155-347A-AB69-089C-890447432C4E}"/>
                  </a:ext>
                </a:extLst>
              </p:cNvPr>
              <p:cNvSpPr/>
              <p:nvPr/>
            </p:nvSpPr>
            <p:spPr>
              <a:xfrm>
                <a:off x="-109523" y="279885"/>
                <a:ext cx="470797" cy="351409"/>
              </a:xfrm>
              <a:prstGeom prst="rect">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延期 10">
                <a:extLst>
                  <a:ext uri="{FF2B5EF4-FFF2-40B4-BE49-F238E27FC236}">
                    <a16:creationId xmlns:a16="http://schemas.microsoft.com/office/drawing/2014/main" id="{41517E15-A7C3-4751-3100-637B7E2DFCDC}"/>
                  </a:ext>
                </a:extLst>
              </p:cNvPr>
              <p:cNvSpPr/>
              <p:nvPr/>
            </p:nvSpPr>
            <p:spPr>
              <a:xfrm>
                <a:off x="342225" y="279885"/>
                <a:ext cx="751577" cy="351409"/>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C266DE16-2247-098B-549D-2FE80B821872}"/>
                </a:ext>
              </a:extLst>
            </p:cNvPr>
            <p:cNvSpPr txBox="1"/>
            <p:nvPr/>
          </p:nvSpPr>
          <p:spPr>
            <a:xfrm>
              <a:off x="-188230" y="737703"/>
              <a:ext cx="689835" cy="461665"/>
            </a:xfrm>
            <a:prstGeom prst="rect">
              <a:avLst/>
            </a:prstGeom>
            <a:noFill/>
          </p:spPr>
          <p:txBody>
            <a:bodyPr wrap="square" rtlCol="0" anchor="ctr">
              <a:spAutoFit/>
            </a:bodyPr>
            <a:lstStyle/>
            <a:p>
              <a:pPr algn="ctr"/>
              <a:r>
                <a:rPr lang="en-US" altLang="zh-CN" sz="2400" dirty="0">
                  <a:solidFill>
                    <a:schemeClr val="bg1"/>
                  </a:solidFill>
                </a:rPr>
                <a:t>01</a:t>
              </a:r>
              <a:endParaRPr lang="zh-CN" altLang="en-US" sz="2400"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134112" cy="3317748"/>
          </a:xfrm>
          <a:prstGeom prst="rect">
            <a:avLst/>
          </a:prstGeom>
          <a:solidFill>
            <a:srgbClr val="EB54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pic>
        <p:nvPicPr>
          <p:cNvPr id="25" name="object 6"/>
          <p:cNvPicPr/>
          <p:nvPr/>
        </p:nvPicPr>
        <p:blipFill>
          <a:blip r:embed="rId2" cstate="print"/>
          <a:stretch>
            <a:fillRect/>
          </a:stretch>
        </p:blipFill>
        <p:spPr>
          <a:xfrm>
            <a:off x="251460" y="364300"/>
            <a:ext cx="202755" cy="164655"/>
          </a:xfrm>
          <a:prstGeom prst="rect">
            <a:avLst/>
          </a:prstGeom>
        </p:spPr>
      </p:pic>
      <p:pic>
        <p:nvPicPr>
          <p:cNvPr id="26" name="object 9"/>
          <p:cNvPicPr/>
          <p:nvPr/>
        </p:nvPicPr>
        <p:blipFill>
          <a:blip r:embed="rId3" cstate="print"/>
          <a:stretch>
            <a:fillRect/>
          </a:stretch>
        </p:blipFill>
        <p:spPr>
          <a:xfrm>
            <a:off x="489204" y="746125"/>
            <a:ext cx="265175" cy="265175"/>
          </a:xfrm>
          <a:prstGeom prst="rect">
            <a:avLst/>
          </a:prstGeom>
        </p:spPr>
      </p:pic>
      <p:pic>
        <p:nvPicPr>
          <p:cNvPr id="27" name="object 12"/>
          <p:cNvPicPr/>
          <p:nvPr/>
        </p:nvPicPr>
        <p:blipFill>
          <a:blip r:embed="rId3" cstate="print"/>
          <a:stretch>
            <a:fillRect/>
          </a:stretch>
        </p:blipFill>
        <p:spPr>
          <a:xfrm>
            <a:off x="470916" y="2006283"/>
            <a:ext cx="283463" cy="284988"/>
          </a:xfrm>
          <a:prstGeom prst="rect">
            <a:avLst/>
          </a:prstGeom>
        </p:spPr>
      </p:pic>
      <p:pic>
        <p:nvPicPr>
          <p:cNvPr id="28" name="object 13"/>
          <p:cNvPicPr/>
          <p:nvPr/>
        </p:nvPicPr>
        <p:blipFill>
          <a:blip r:embed="rId3" cstate="print"/>
          <a:stretch>
            <a:fillRect/>
          </a:stretch>
        </p:blipFill>
        <p:spPr>
          <a:xfrm>
            <a:off x="457200" y="2663952"/>
            <a:ext cx="297179" cy="297179"/>
          </a:xfrm>
          <a:prstGeom prst="rect">
            <a:avLst/>
          </a:prstGeom>
        </p:spPr>
      </p:pic>
      <p:sp>
        <p:nvSpPr>
          <p:cNvPr id="29" name="文本框 28"/>
          <p:cNvSpPr txBox="1"/>
          <p:nvPr/>
        </p:nvSpPr>
        <p:spPr>
          <a:xfrm>
            <a:off x="819150" y="700263"/>
            <a:ext cx="725424" cy="215444"/>
          </a:xfrm>
          <a:prstGeom prst="rect">
            <a:avLst/>
          </a:prstGeom>
          <a:noFill/>
        </p:spPr>
        <p:txBody>
          <a:bodyPr wrap="square" rtlCol="0" anchor="ctr">
            <a:spAutoFit/>
          </a:bodyPr>
          <a:lstStyle/>
          <a:p>
            <a:pPr algn="l"/>
            <a:r>
              <a:rPr lang="zh-CN" altLang="en-US" sz="800" b="1" dirty="0">
                <a:solidFill>
                  <a:srgbClr val="EB5405"/>
                </a:solidFill>
                <a:latin typeface="微软雅黑" panose="020B0503020204020204" pitchFamily="34" charset="-122"/>
                <a:ea typeface="微软雅黑" panose="020B0503020204020204" pitchFamily="34" charset="-122"/>
              </a:rPr>
              <a:t>适应症</a:t>
            </a:r>
          </a:p>
        </p:txBody>
      </p:sp>
      <p:cxnSp>
        <p:nvCxnSpPr>
          <p:cNvPr id="30" name="直接连接符 29"/>
          <p:cNvCxnSpPr/>
          <p:nvPr/>
        </p:nvCxnSpPr>
        <p:spPr>
          <a:xfrm>
            <a:off x="895350" y="915707"/>
            <a:ext cx="331470" cy="0"/>
          </a:xfrm>
          <a:prstGeom prst="line">
            <a:avLst/>
          </a:prstGeom>
          <a:noFill/>
          <a:ln w="12700" cap="flat" cmpd="sng" algn="ctr">
            <a:solidFill>
              <a:srgbClr val="EB5405"/>
            </a:solidFill>
            <a:prstDash val="solid"/>
          </a:ln>
          <a:effectLst/>
        </p:spPr>
      </p:cxnSp>
      <p:sp>
        <p:nvSpPr>
          <p:cNvPr id="31" name="文本框 30"/>
          <p:cNvSpPr txBox="1"/>
          <p:nvPr/>
        </p:nvSpPr>
        <p:spPr>
          <a:xfrm>
            <a:off x="819150" y="2622365"/>
            <a:ext cx="885444" cy="215444"/>
          </a:xfrm>
          <a:prstGeom prst="rect">
            <a:avLst/>
          </a:prstGeom>
          <a:noFill/>
        </p:spPr>
        <p:txBody>
          <a:bodyPr wrap="square" rtlCol="0" anchor="ctr">
            <a:spAutoFit/>
          </a:bodyPr>
          <a:lstStyle/>
          <a:p>
            <a:pPr algn="l"/>
            <a:r>
              <a:rPr lang="zh-CN" altLang="en-US" sz="800" b="1" dirty="0">
                <a:solidFill>
                  <a:srgbClr val="EB5405"/>
                </a:solidFill>
                <a:latin typeface="微软雅黑" panose="020B0503020204020204" pitchFamily="34" charset="-122"/>
                <a:ea typeface="微软雅黑" panose="020B0503020204020204" pitchFamily="34" charset="-122"/>
              </a:rPr>
              <a:t>用法用量</a:t>
            </a:r>
          </a:p>
        </p:txBody>
      </p:sp>
      <p:cxnSp>
        <p:nvCxnSpPr>
          <p:cNvPr id="32" name="直接连接符 31"/>
          <p:cNvCxnSpPr/>
          <p:nvPr/>
        </p:nvCxnSpPr>
        <p:spPr>
          <a:xfrm>
            <a:off x="895350" y="2837809"/>
            <a:ext cx="331470" cy="0"/>
          </a:xfrm>
          <a:prstGeom prst="line">
            <a:avLst/>
          </a:prstGeom>
          <a:noFill/>
          <a:ln w="12700" cap="flat" cmpd="sng" algn="ctr">
            <a:solidFill>
              <a:srgbClr val="EB5405"/>
            </a:solidFill>
            <a:prstDash val="solid"/>
          </a:ln>
          <a:effectLst/>
        </p:spPr>
      </p:cxnSp>
      <p:grpSp>
        <p:nvGrpSpPr>
          <p:cNvPr id="33" name="组合 32"/>
          <p:cNvGrpSpPr/>
          <p:nvPr/>
        </p:nvGrpSpPr>
        <p:grpSpPr>
          <a:xfrm>
            <a:off x="8531" y="261961"/>
            <a:ext cx="688612" cy="369332"/>
            <a:chOff x="790960" y="222982"/>
            <a:chExt cx="688612" cy="369332"/>
          </a:xfrm>
        </p:grpSpPr>
        <p:sp>
          <p:nvSpPr>
            <p:cNvPr id="34" name="矩形 33"/>
            <p:cNvSpPr/>
            <p:nvPr/>
          </p:nvSpPr>
          <p:spPr>
            <a:xfrm>
              <a:off x="790960" y="240905"/>
              <a:ext cx="352743" cy="351409"/>
            </a:xfrm>
            <a:prstGeom prst="rect">
              <a:avLst/>
            </a:prstGeom>
            <a:solidFill>
              <a:srgbClr val="EB54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5" name="流程图: 延期 34"/>
            <p:cNvSpPr/>
            <p:nvPr/>
          </p:nvSpPr>
          <p:spPr>
            <a:xfrm>
              <a:off x="1124654" y="240905"/>
              <a:ext cx="341376" cy="351409"/>
            </a:xfrm>
            <a:prstGeom prst="flowChartDelay">
              <a:avLst/>
            </a:prstGeom>
            <a:solidFill>
              <a:srgbClr val="EB54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36" name="文本框 35"/>
            <p:cNvSpPr txBox="1"/>
            <p:nvPr/>
          </p:nvSpPr>
          <p:spPr>
            <a:xfrm>
              <a:off x="974068" y="222982"/>
              <a:ext cx="505504" cy="369332"/>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rPr>
                <a:t>01</a:t>
              </a:r>
              <a:endParaRPr kumimoji="0" lang="zh-CN" altLang="en-US" sz="1800" b="0" i="0" u="none" strike="noStrike" kern="0" cap="none" spc="0" normalizeH="0" baseline="0" noProof="0" dirty="0">
                <a:ln>
                  <a:noFill/>
                </a:ln>
                <a:solidFill>
                  <a:prstClr val="white"/>
                </a:solidFill>
                <a:effectLst/>
                <a:uLnTx/>
                <a:uFillTx/>
              </a:endParaRPr>
            </a:p>
          </p:txBody>
        </p:sp>
      </p:grpSp>
      <p:sp>
        <p:nvSpPr>
          <p:cNvPr id="37" name="文本框 36"/>
          <p:cNvSpPr txBox="1"/>
          <p:nvPr/>
        </p:nvSpPr>
        <p:spPr>
          <a:xfrm>
            <a:off x="754379" y="279884"/>
            <a:ext cx="1486663" cy="323165"/>
          </a:xfrm>
          <a:prstGeom prst="rect">
            <a:avLst/>
          </a:prstGeom>
          <a:noFill/>
        </p:spPr>
        <p:txBody>
          <a:bodyPr wrap="square" rtlCol="0" anchor="ctr">
            <a:spAutoFit/>
          </a:bodyPr>
          <a:lstStyle/>
          <a:p>
            <a:pPr algn="l"/>
            <a:r>
              <a:rPr lang="zh-CN" altLang="en-US" sz="1500" dirty="0">
                <a:solidFill>
                  <a:srgbClr val="EB5405"/>
                </a:solidFill>
                <a:latin typeface="微软雅黑" panose="020B0503020204020204" pitchFamily="34" charset="-122"/>
                <a:ea typeface="微软雅黑" panose="020B0503020204020204" pitchFamily="34" charset="-122"/>
              </a:rPr>
              <a:t>药品基本信息</a:t>
            </a:r>
          </a:p>
        </p:txBody>
      </p:sp>
      <p:sp>
        <p:nvSpPr>
          <p:cNvPr id="38" name="文本框 37"/>
          <p:cNvSpPr txBox="1"/>
          <p:nvPr/>
        </p:nvSpPr>
        <p:spPr>
          <a:xfrm>
            <a:off x="819150" y="898525"/>
            <a:ext cx="4800600" cy="1042786"/>
          </a:xfrm>
          <a:prstGeom prst="rect">
            <a:avLst/>
          </a:prstGeom>
          <a:noFill/>
        </p:spPr>
        <p:txBody>
          <a:bodyPr wrap="square" rtlCol="0">
            <a:spAutoFit/>
          </a:bodyPr>
          <a:lstStyle/>
          <a:p>
            <a:pPr algn="l" rtl="0">
              <a:lnSpc>
                <a:spcPct val="150000"/>
              </a:lnSpc>
            </a:pPr>
            <a:r>
              <a:rPr lang="en-US" altLang="zh-CN" sz="700" kern="1200" dirty="0">
                <a:solidFill>
                  <a:prstClr val="black"/>
                </a:solidFill>
                <a:latin typeface="微软雅黑" panose="020B0503020204020204" pitchFamily="34" charset="-122"/>
                <a:ea typeface="微软雅黑" panose="020B0503020204020204" pitchFamily="34" charset="-122"/>
              </a:rPr>
              <a:t>1. </a:t>
            </a:r>
            <a:r>
              <a:rPr lang="zh-CN" altLang="en-US" sz="700" kern="1200" dirty="0">
                <a:solidFill>
                  <a:prstClr val="black"/>
                </a:solidFill>
                <a:latin typeface="微软雅黑" panose="020B0503020204020204" pitchFamily="34" charset="-122"/>
                <a:ea typeface="微软雅黑" panose="020B0503020204020204" pitchFamily="34" charset="-122"/>
              </a:rPr>
              <a:t>本品适用于至少接受过</a:t>
            </a:r>
            <a:r>
              <a:rPr lang="en-US" altLang="zh-CN" sz="700" kern="1200" dirty="0">
                <a:solidFill>
                  <a:prstClr val="black"/>
                </a:solidFill>
                <a:latin typeface="微软雅黑" panose="020B0503020204020204" pitchFamily="34" charset="-122"/>
                <a:ea typeface="微软雅黑" panose="020B0503020204020204" pitchFamily="34" charset="-122"/>
              </a:rPr>
              <a:t>2</a:t>
            </a:r>
            <a:r>
              <a:rPr lang="zh-CN" altLang="en-US" sz="700" kern="1200" dirty="0">
                <a:solidFill>
                  <a:prstClr val="black"/>
                </a:solidFill>
                <a:latin typeface="微软雅黑" panose="020B0503020204020204" pitchFamily="34" charset="-122"/>
                <a:ea typeface="微软雅黑" panose="020B0503020204020204" pitchFamily="34" charset="-122"/>
              </a:rPr>
              <a:t>个系统化疗的</a:t>
            </a:r>
            <a:r>
              <a:rPr lang="en-US" altLang="zh-CN" sz="700" kern="1200" dirty="0">
                <a:solidFill>
                  <a:prstClr val="black"/>
                </a:solidFill>
                <a:latin typeface="微软雅黑" panose="020B0503020204020204" pitchFamily="34" charset="-122"/>
                <a:ea typeface="微软雅黑" panose="020B0503020204020204" pitchFamily="34" charset="-122"/>
              </a:rPr>
              <a:t>HER2</a:t>
            </a:r>
            <a:r>
              <a:rPr lang="zh-CN" altLang="en-US" sz="700" kern="1200" dirty="0">
                <a:solidFill>
                  <a:prstClr val="black"/>
                </a:solidFill>
                <a:latin typeface="微软雅黑" panose="020B0503020204020204" pitchFamily="34" charset="-122"/>
                <a:ea typeface="微软雅黑" panose="020B0503020204020204" pitchFamily="34" charset="-122"/>
              </a:rPr>
              <a:t>过表达局部晚期或转移性胃癌（包括胃食管结合部腺癌）的患者，</a:t>
            </a:r>
            <a:r>
              <a:rPr lang="en-US" altLang="zh-CN" sz="700" kern="1200" dirty="0">
                <a:solidFill>
                  <a:prstClr val="black"/>
                </a:solidFill>
                <a:latin typeface="微软雅黑" panose="020B0503020204020204" pitchFamily="34" charset="-122"/>
                <a:ea typeface="微软雅黑" panose="020B0503020204020204" pitchFamily="34" charset="-122"/>
              </a:rPr>
              <a:t>HER2</a:t>
            </a:r>
            <a:r>
              <a:rPr lang="zh-CN" altLang="en-US" sz="700" kern="1200" dirty="0">
                <a:solidFill>
                  <a:prstClr val="black"/>
                </a:solidFill>
                <a:latin typeface="微软雅黑" panose="020B0503020204020204" pitchFamily="34" charset="-122"/>
                <a:ea typeface="微软雅黑" panose="020B0503020204020204" pitchFamily="34" charset="-122"/>
              </a:rPr>
              <a:t>过表达定义为</a:t>
            </a:r>
            <a:r>
              <a:rPr lang="en-US" altLang="zh-CN" sz="700" kern="1200" dirty="0">
                <a:solidFill>
                  <a:prstClr val="black"/>
                </a:solidFill>
                <a:latin typeface="微软雅黑" panose="020B0503020204020204" pitchFamily="34" charset="-122"/>
                <a:ea typeface="微软雅黑" panose="020B0503020204020204" pitchFamily="34" charset="-122"/>
              </a:rPr>
              <a:t>HER2</a:t>
            </a:r>
            <a:r>
              <a:rPr lang="zh-CN" altLang="en-US" sz="700" kern="1200" dirty="0">
                <a:solidFill>
                  <a:prstClr val="black"/>
                </a:solidFill>
                <a:latin typeface="微软雅黑" panose="020B0503020204020204" pitchFamily="34" charset="-122"/>
                <a:ea typeface="微软雅黑" panose="020B0503020204020204" pitchFamily="34" charset="-122"/>
              </a:rPr>
              <a:t>免疫组织化学检查结果为</a:t>
            </a:r>
            <a:r>
              <a:rPr lang="en-US" altLang="zh-CN" sz="700" kern="1200" dirty="0">
                <a:solidFill>
                  <a:prstClr val="black"/>
                </a:solidFill>
                <a:latin typeface="微软雅黑" panose="020B0503020204020204" pitchFamily="34" charset="-122"/>
                <a:ea typeface="微软雅黑" panose="020B0503020204020204" pitchFamily="34" charset="-122"/>
              </a:rPr>
              <a:t>2+</a:t>
            </a:r>
            <a:r>
              <a:rPr lang="zh-CN" altLang="en-US" sz="700" kern="1200" dirty="0">
                <a:solidFill>
                  <a:prstClr val="black"/>
                </a:solidFill>
                <a:latin typeface="微软雅黑" panose="020B0503020204020204" pitchFamily="34" charset="-122"/>
                <a:ea typeface="微软雅黑" panose="020B0503020204020204" pitchFamily="34" charset="-122"/>
              </a:rPr>
              <a:t>或</a:t>
            </a:r>
            <a:r>
              <a:rPr lang="en-US" altLang="zh-CN" sz="700" kern="1200" dirty="0">
                <a:solidFill>
                  <a:prstClr val="black"/>
                </a:solidFill>
                <a:latin typeface="微软雅黑" panose="020B0503020204020204" pitchFamily="34" charset="-122"/>
                <a:ea typeface="微软雅黑" panose="020B0503020204020204" pitchFamily="34" charset="-122"/>
              </a:rPr>
              <a:t>3+</a:t>
            </a:r>
            <a:r>
              <a:rPr lang="zh-CN" altLang="en-US" sz="700" kern="1200" dirty="0">
                <a:solidFill>
                  <a:prstClr val="black"/>
                </a:solidFill>
                <a:latin typeface="微软雅黑" panose="020B0503020204020204" pitchFamily="34" charset="-122"/>
                <a:ea typeface="微软雅黑" panose="020B0503020204020204" pitchFamily="34" charset="-122"/>
              </a:rPr>
              <a:t>。*</a:t>
            </a:r>
          </a:p>
          <a:p>
            <a:pPr algn="l" rtl="0">
              <a:lnSpc>
                <a:spcPct val="150000"/>
              </a:lnSpc>
            </a:pPr>
            <a:r>
              <a:rPr lang="en-US" altLang="zh-CN" sz="700" kern="1200" dirty="0">
                <a:solidFill>
                  <a:srgbClr val="EB5405"/>
                </a:solidFill>
                <a:latin typeface="微软雅黑" panose="020B0503020204020204" pitchFamily="34" charset="-122"/>
                <a:ea typeface="微软雅黑" panose="020B0503020204020204" pitchFamily="34" charset="-122"/>
              </a:rPr>
              <a:t>2. </a:t>
            </a:r>
            <a:r>
              <a:rPr lang="zh-CN" altLang="en-US" sz="700" kern="1200" dirty="0">
                <a:solidFill>
                  <a:srgbClr val="EB5405"/>
                </a:solidFill>
                <a:latin typeface="微软雅黑" panose="020B0503020204020204" pitchFamily="34" charset="-122"/>
                <a:ea typeface="微软雅黑" panose="020B0503020204020204" pitchFamily="34" charset="-122"/>
              </a:rPr>
              <a:t>本品适用于既往接受过含铂化疗且</a:t>
            </a:r>
            <a:r>
              <a:rPr lang="en-US" altLang="zh-CN" sz="700" kern="1200" dirty="0">
                <a:solidFill>
                  <a:srgbClr val="EB5405"/>
                </a:solidFill>
                <a:latin typeface="微软雅黑" panose="020B0503020204020204" pitchFamily="34" charset="-122"/>
                <a:ea typeface="微软雅黑" panose="020B0503020204020204" pitchFamily="34" charset="-122"/>
              </a:rPr>
              <a:t>HER2</a:t>
            </a:r>
            <a:r>
              <a:rPr lang="zh-CN" altLang="en-US" sz="700" kern="1200" dirty="0">
                <a:solidFill>
                  <a:srgbClr val="EB5405"/>
                </a:solidFill>
                <a:latin typeface="微软雅黑" panose="020B0503020204020204" pitchFamily="34" charset="-122"/>
                <a:ea typeface="微软雅黑" panose="020B0503020204020204" pitchFamily="34" charset="-122"/>
              </a:rPr>
              <a:t>过表达局部晚期或转移性尿路上皮癌的患者，</a:t>
            </a:r>
            <a:r>
              <a:rPr lang="en-US" altLang="zh-CN" sz="700" kern="1200" dirty="0">
                <a:solidFill>
                  <a:srgbClr val="EB5405"/>
                </a:solidFill>
                <a:latin typeface="微软雅黑" panose="020B0503020204020204" pitchFamily="34" charset="-122"/>
                <a:ea typeface="微软雅黑" panose="020B0503020204020204" pitchFamily="34" charset="-122"/>
              </a:rPr>
              <a:t>HER2</a:t>
            </a:r>
            <a:r>
              <a:rPr lang="zh-CN" altLang="en-US" sz="700" kern="1200" dirty="0">
                <a:solidFill>
                  <a:srgbClr val="EB5405"/>
                </a:solidFill>
                <a:latin typeface="微软雅黑" panose="020B0503020204020204" pitchFamily="34" charset="-122"/>
                <a:ea typeface="微软雅黑" panose="020B0503020204020204" pitchFamily="34" charset="-122"/>
              </a:rPr>
              <a:t>过表达定义为</a:t>
            </a:r>
            <a:r>
              <a:rPr lang="en-US" altLang="zh-CN" sz="700" kern="1200" dirty="0">
                <a:solidFill>
                  <a:srgbClr val="EB5405"/>
                </a:solidFill>
                <a:latin typeface="微软雅黑" panose="020B0503020204020204" pitchFamily="34" charset="-122"/>
                <a:ea typeface="微软雅黑" panose="020B0503020204020204" pitchFamily="34" charset="-122"/>
              </a:rPr>
              <a:t>HER2</a:t>
            </a:r>
            <a:r>
              <a:rPr lang="zh-CN" altLang="en-US" sz="700" kern="1200" dirty="0">
                <a:solidFill>
                  <a:srgbClr val="EB5405"/>
                </a:solidFill>
                <a:latin typeface="微软雅黑" panose="020B0503020204020204" pitchFamily="34" charset="-122"/>
                <a:ea typeface="微软雅黑" panose="020B0503020204020204" pitchFamily="34" charset="-122"/>
              </a:rPr>
              <a:t>免疫组织化学检查结果为</a:t>
            </a:r>
            <a:r>
              <a:rPr lang="en-US" altLang="zh-CN" sz="700" kern="1200" dirty="0">
                <a:solidFill>
                  <a:srgbClr val="EB5405"/>
                </a:solidFill>
                <a:latin typeface="微软雅黑" panose="020B0503020204020204" pitchFamily="34" charset="-122"/>
                <a:ea typeface="微软雅黑" panose="020B0503020204020204" pitchFamily="34" charset="-122"/>
              </a:rPr>
              <a:t>2+</a:t>
            </a:r>
            <a:r>
              <a:rPr lang="zh-CN" altLang="en-US" sz="700" kern="1200" dirty="0">
                <a:solidFill>
                  <a:srgbClr val="EB5405"/>
                </a:solidFill>
                <a:latin typeface="微软雅黑" panose="020B0503020204020204" pitchFamily="34" charset="-122"/>
                <a:ea typeface="微软雅黑" panose="020B0503020204020204" pitchFamily="34" charset="-122"/>
              </a:rPr>
              <a:t>或</a:t>
            </a:r>
            <a:r>
              <a:rPr lang="en-US" altLang="zh-CN" sz="700" kern="1200" dirty="0">
                <a:solidFill>
                  <a:srgbClr val="EB5405"/>
                </a:solidFill>
                <a:latin typeface="微软雅黑" panose="020B0503020204020204" pitchFamily="34" charset="-122"/>
                <a:ea typeface="微软雅黑" panose="020B0503020204020204" pitchFamily="34" charset="-122"/>
              </a:rPr>
              <a:t>3+</a:t>
            </a:r>
            <a:r>
              <a:rPr lang="zh-CN" altLang="en-US" sz="700" kern="1200" dirty="0">
                <a:solidFill>
                  <a:srgbClr val="EB5405"/>
                </a:solidFill>
                <a:latin typeface="微软雅黑" panose="020B0503020204020204" pitchFamily="34" charset="-122"/>
                <a:ea typeface="微软雅黑" panose="020B0503020204020204" pitchFamily="34" charset="-122"/>
              </a:rPr>
              <a:t>。*</a:t>
            </a:r>
          </a:p>
          <a:p>
            <a:pPr algn="l" rtl="0">
              <a:lnSpc>
                <a:spcPct val="150000"/>
              </a:lnSpc>
            </a:pPr>
            <a:r>
              <a:rPr lang="zh-CN" altLang="en-US" sz="700" kern="1200" dirty="0">
                <a:solidFill>
                  <a:prstClr val="black"/>
                </a:solidFill>
                <a:latin typeface="微软雅黑" panose="020B0503020204020204" pitchFamily="34" charset="-122"/>
                <a:ea typeface="微软雅黑" panose="020B0503020204020204" pitchFamily="34" charset="-122"/>
              </a:rPr>
              <a:t>*上述适应症是基于单臂临床试验的客观缓解率结果给予的附条件批准。上述适应症的完全批准将取决于正在开展中的确证性临床试验能否证实本品在上述人群的临床获益。</a:t>
            </a:r>
          </a:p>
        </p:txBody>
      </p:sp>
      <p:grpSp>
        <p:nvGrpSpPr>
          <p:cNvPr id="39" name="组合 38">
            <a:extLst>
              <a:ext uri="{FF2B5EF4-FFF2-40B4-BE49-F238E27FC236}">
                <a16:creationId xmlns:a16="http://schemas.microsoft.com/office/drawing/2014/main" id="{62F5D928-6BC1-5997-F697-88D64994991D}"/>
              </a:ext>
            </a:extLst>
          </p:cNvPr>
          <p:cNvGrpSpPr/>
          <p:nvPr/>
        </p:nvGrpSpPr>
        <p:grpSpPr>
          <a:xfrm>
            <a:off x="819150" y="1970713"/>
            <a:ext cx="4800600" cy="522383"/>
            <a:chOff x="819150" y="1794653"/>
            <a:chExt cx="4800600" cy="522383"/>
          </a:xfrm>
        </p:grpSpPr>
        <p:sp>
          <p:nvSpPr>
            <p:cNvPr id="40" name="文本框 39"/>
            <p:cNvSpPr txBox="1"/>
            <p:nvPr/>
          </p:nvSpPr>
          <p:spPr>
            <a:xfrm>
              <a:off x="819150" y="1794653"/>
              <a:ext cx="885444" cy="215444"/>
            </a:xfrm>
            <a:prstGeom prst="rect">
              <a:avLst/>
            </a:prstGeom>
            <a:noFill/>
          </p:spPr>
          <p:txBody>
            <a:bodyPr wrap="square" rtlCol="0"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dirty="0">
                  <a:ln>
                    <a:noFill/>
                  </a:ln>
                  <a:solidFill>
                    <a:srgbClr val="EB5405"/>
                  </a:solidFill>
                  <a:effectLst/>
                  <a:uLnTx/>
                  <a:uFillTx/>
                  <a:latin typeface="微软雅黑" panose="020B0503020204020204" pitchFamily="34" charset="-122"/>
                  <a:ea typeface="微软雅黑" panose="020B0503020204020204" pitchFamily="34" charset="-122"/>
                </a:rPr>
                <a:t>疾病基本情况</a:t>
              </a:r>
            </a:p>
          </p:txBody>
        </p:sp>
        <p:cxnSp>
          <p:nvCxnSpPr>
            <p:cNvPr id="41" name="直接连接符 40"/>
            <p:cNvCxnSpPr/>
            <p:nvPr/>
          </p:nvCxnSpPr>
          <p:spPr>
            <a:xfrm>
              <a:off x="895350" y="2010097"/>
              <a:ext cx="331470" cy="0"/>
            </a:xfrm>
            <a:prstGeom prst="line">
              <a:avLst/>
            </a:prstGeom>
            <a:noFill/>
            <a:ln w="12700" cap="flat" cmpd="sng" algn="ctr">
              <a:solidFill>
                <a:srgbClr val="EB5405"/>
              </a:solidFill>
              <a:prstDash val="solid"/>
            </a:ln>
            <a:effectLst/>
          </p:spPr>
        </p:cxnSp>
        <p:sp>
          <p:nvSpPr>
            <p:cNvPr id="42" name="文本框 41"/>
            <p:cNvSpPr txBox="1"/>
            <p:nvPr/>
          </p:nvSpPr>
          <p:spPr>
            <a:xfrm>
              <a:off x="819150" y="2009259"/>
              <a:ext cx="48006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a:ln>
                    <a:noFill/>
                  </a:ln>
                  <a:solidFill>
                    <a:sysClr val="windowText" lastClr="000000"/>
                  </a:solidFill>
                  <a:effectLst/>
                  <a:uLnTx/>
                  <a:uFillTx/>
                  <a:latin typeface="微软雅黑"/>
                </a:rPr>
                <a:t>2015</a:t>
              </a:r>
              <a:r>
                <a:rPr kumimoji="0" lang="zh-CN" altLang="en-US" sz="700" b="0" i="0" u="none" strike="noStrike" kern="0" cap="none" spc="0" normalizeH="0" baseline="0" noProof="0" dirty="0">
                  <a:ln>
                    <a:noFill/>
                  </a:ln>
                  <a:solidFill>
                    <a:sysClr val="windowText" lastClr="000000"/>
                  </a:solidFill>
                  <a:effectLst/>
                  <a:uLnTx/>
                  <a:uFillTx/>
                  <a:latin typeface="微软雅黑"/>
                </a:rPr>
                <a:t>年中国膀胱癌发病数约为</a:t>
              </a:r>
              <a:r>
                <a:rPr kumimoji="0" lang="en-US" altLang="zh-CN" sz="700" b="0" i="0" u="none" strike="noStrike" kern="0" cap="none" spc="0" normalizeH="0" baseline="0" noProof="0" dirty="0">
                  <a:ln>
                    <a:noFill/>
                  </a:ln>
                  <a:solidFill>
                    <a:sysClr val="windowText" lastClr="000000"/>
                  </a:solidFill>
                  <a:effectLst/>
                  <a:uLnTx/>
                  <a:uFillTx/>
                  <a:latin typeface="微软雅黑"/>
                </a:rPr>
                <a:t>7.96</a:t>
              </a:r>
              <a:r>
                <a:rPr kumimoji="0" lang="zh-CN" altLang="en-US" sz="700" b="0" i="0" u="none" strike="noStrike" kern="0" cap="none" spc="0" normalizeH="0" baseline="0" noProof="0" dirty="0">
                  <a:ln>
                    <a:noFill/>
                  </a:ln>
                  <a:solidFill>
                    <a:sysClr val="windowText" lastClr="000000"/>
                  </a:solidFill>
                  <a:effectLst/>
                  <a:uLnTx/>
                  <a:uFillTx/>
                  <a:latin typeface="微软雅黑"/>
                </a:rPr>
                <a:t>万例 </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局部晚期或转移膀胱癌占新发膀胱癌的</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3%~5%</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。对于转移性尿路上皮癌</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5</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年生存率约为</a:t>
              </a:r>
              <a:r>
                <a:rPr kumimoji="0" lang="en-US" altLang="zh-CN"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10%</a:t>
              </a:r>
              <a:r>
                <a:rPr kumimoji="0" lang="zh-CN" altLang="en-US" sz="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p>
          </p:txBody>
        </p:sp>
      </p:grpSp>
      <p:sp>
        <p:nvSpPr>
          <p:cNvPr id="43" name="文本框 42"/>
          <p:cNvSpPr txBox="1"/>
          <p:nvPr/>
        </p:nvSpPr>
        <p:spPr>
          <a:xfrm>
            <a:off x="819150" y="2847459"/>
            <a:ext cx="4800600" cy="200055"/>
          </a:xfrm>
          <a:prstGeom prst="rect">
            <a:avLst/>
          </a:prstGeom>
          <a:noFill/>
        </p:spPr>
        <p:txBody>
          <a:bodyPr wrap="square" rtlCol="0">
            <a:spAutoFit/>
          </a:bodyPr>
          <a:lstStyle/>
          <a:p>
            <a:pPr algn="l" rtl="0"/>
            <a:r>
              <a:rPr lang="en-US" altLang="zh-CN" sz="700" kern="1200" dirty="0">
                <a:solidFill>
                  <a:srgbClr val="EB5405"/>
                </a:solidFill>
                <a:latin typeface="微软雅黑" panose="020B0503020204020204" pitchFamily="34" charset="-122"/>
                <a:ea typeface="微软雅黑" panose="020B0503020204020204" pitchFamily="34" charset="-122"/>
              </a:rPr>
              <a:t>2.0 mg/kg</a:t>
            </a:r>
            <a:r>
              <a:rPr lang="zh-CN" altLang="en-US" sz="700" kern="1200" dirty="0">
                <a:solidFill>
                  <a:srgbClr val="EB5405"/>
                </a:solidFill>
                <a:latin typeface="微软雅黑" panose="020B0503020204020204" pitchFamily="34" charset="-122"/>
                <a:ea typeface="微软雅黑" panose="020B0503020204020204" pitchFamily="34" charset="-122"/>
              </a:rPr>
              <a:t>，每两周一次</a:t>
            </a:r>
            <a:r>
              <a:rPr lang="zh-CN" altLang="en-US" sz="700" kern="1200" dirty="0">
                <a:solidFill>
                  <a:prstClr val="black"/>
                </a:solidFill>
                <a:latin typeface="微软雅黑" panose="020B0503020204020204" pitchFamily="34" charset="-122"/>
                <a:ea typeface="微软雅黑" panose="020B0503020204020204" pitchFamily="34" charset="-122"/>
              </a:rPr>
              <a:t>，静脉滴注，直至疾病进展或出现不可耐受的毒性。</a:t>
            </a:r>
          </a:p>
        </p:txBody>
      </p:sp>
    </p:spTree>
    <p:extLst>
      <p:ext uri="{BB962C8B-B14F-4D97-AF65-F5344CB8AC3E}">
        <p14:creationId xmlns:p14="http://schemas.microsoft.com/office/powerpoint/2010/main" val="129714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47694" y="823081"/>
            <a:ext cx="303339" cy="249999"/>
          </a:xfrm>
          <a:prstGeom prst="rect">
            <a:avLst/>
          </a:prstGeom>
        </p:spPr>
      </p:pic>
      <p:grpSp>
        <p:nvGrpSpPr>
          <p:cNvPr id="7" name="组合 6">
            <a:extLst>
              <a:ext uri="{FF2B5EF4-FFF2-40B4-BE49-F238E27FC236}">
                <a16:creationId xmlns:a16="http://schemas.microsoft.com/office/drawing/2014/main" id="{2DEED767-C4FD-C693-8C14-EFE8E9807F5E}"/>
              </a:ext>
            </a:extLst>
          </p:cNvPr>
          <p:cNvGrpSpPr/>
          <p:nvPr/>
        </p:nvGrpSpPr>
        <p:grpSpPr>
          <a:xfrm>
            <a:off x="624038" y="0"/>
            <a:ext cx="677496" cy="1279526"/>
            <a:chOff x="-204283" y="88595"/>
            <a:chExt cx="721942" cy="1279526"/>
          </a:xfrm>
        </p:grpSpPr>
        <p:grpSp>
          <p:nvGrpSpPr>
            <p:cNvPr id="8" name="组合 7">
              <a:extLst>
                <a:ext uri="{FF2B5EF4-FFF2-40B4-BE49-F238E27FC236}">
                  <a16:creationId xmlns:a16="http://schemas.microsoft.com/office/drawing/2014/main" id="{5ABA3C6D-75F2-C974-B85B-821E82DC0C7E}"/>
                </a:ext>
              </a:extLst>
            </p:cNvPr>
            <p:cNvGrpSpPr/>
            <p:nvPr/>
          </p:nvGrpSpPr>
          <p:grpSpPr>
            <a:xfrm rot="5400000">
              <a:off x="-483075" y="367387"/>
              <a:ext cx="1279526" cy="721942"/>
              <a:chOff x="-109523" y="279885"/>
              <a:chExt cx="1203325" cy="351409"/>
            </a:xfrm>
          </p:grpSpPr>
          <p:sp>
            <p:nvSpPr>
              <p:cNvPr id="10" name="矩形 9">
                <a:extLst>
                  <a:ext uri="{FF2B5EF4-FFF2-40B4-BE49-F238E27FC236}">
                    <a16:creationId xmlns:a16="http://schemas.microsoft.com/office/drawing/2014/main" id="{662D0021-33C4-9640-E878-B39532B7BCD8}"/>
                  </a:ext>
                </a:extLst>
              </p:cNvPr>
              <p:cNvSpPr/>
              <p:nvPr/>
            </p:nvSpPr>
            <p:spPr>
              <a:xfrm>
                <a:off x="-109523" y="279885"/>
                <a:ext cx="470797" cy="351409"/>
              </a:xfrm>
              <a:prstGeom prst="rect">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延期 10">
                <a:extLst>
                  <a:ext uri="{FF2B5EF4-FFF2-40B4-BE49-F238E27FC236}">
                    <a16:creationId xmlns:a16="http://schemas.microsoft.com/office/drawing/2014/main" id="{D4583E49-E498-EF70-6AF3-576B21FCEBAE}"/>
                  </a:ext>
                </a:extLst>
              </p:cNvPr>
              <p:cNvSpPr/>
              <p:nvPr/>
            </p:nvSpPr>
            <p:spPr>
              <a:xfrm>
                <a:off x="342225" y="279885"/>
                <a:ext cx="751577" cy="351409"/>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B2FF0779-2232-F401-406D-DEF99964EE98}"/>
                </a:ext>
              </a:extLst>
            </p:cNvPr>
            <p:cNvSpPr txBox="1"/>
            <p:nvPr/>
          </p:nvSpPr>
          <p:spPr>
            <a:xfrm>
              <a:off x="-188230" y="737703"/>
              <a:ext cx="689835" cy="461665"/>
            </a:xfrm>
            <a:prstGeom prst="rect">
              <a:avLst/>
            </a:prstGeom>
            <a:noFill/>
          </p:spPr>
          <p:txBody>
            <a:bodyPr wrap="square" rtlCol="0" anchor="ctr">
              <a:spAutoFit/>
            </a:bodyPr>
            <a:lstStyle/>
            <a:p>
              <a:pPr algn="ctr"/>
              <a:r>
                <a:rPr lang="en-US" altLang="zh-CN" sz="2400" dirty="0">
                  <a:solidFill>
                    <a:schemeClr val="bg1"/>
                  </a:solidFill>
                </a:rPr>
                <a:t>02</a:t>
              </a:r>
              <a:endParaRPr lang="zh-CN" altLang="en-US" sz="2400" dirty="0">
                <a:solidFill>
                  <a:schemeClr val="bg1"/>
                </a:solidFill>
              </a:endParaRPr>
            </a:p>
          </p:txBody>
        </p:sp>
      </p:grpSp>
      <p:cxnSp>
        <p:nvCxnSpPr>
          <p:cNvPr id="16" name="直接连接符 15">
            <a:extLst>
              <a:ext uri="{FF2B5EF4-FFF2-40B4-BE49-F238E27FC236}">
                <a16:creationId xmlns:a16="http://schemas.microsoft.com/office/drawing/2014/main" id="{91C42E63-F4EE-B4FD-FC21-5CF75EE47B6E}"/>
              </a:ext>
            </a:extLst>
          </p:cNvPr>
          <p:cNvCxnSpPr/>
          <p:nvPr/>
        </p:nvCxnSpPr>
        <p:spPr>
          <a:xfrm>
            <a:off x="717250" y="1965325"/>
            <a:ext cx="331470" cy="0"/>
          </a:xfrm>
          <a:prstGeom prst="line">
            <a:avLst/>
          </a:prstGeom>
          <a:ln w="12700">
            <a:solidFill>
              <a:srgbClr val="EB5405"/>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0E205D1-1E5D-2907-F5BF-0EE43709D7EE}"/>
              </a:ext>
            </a:extLst>
          </p:cNvPr>
          <p:cNvSpPr txBox="1"/>
          <p:nvPr/>
        </p:nvSpPr>
        <p:spPr>
          <a:xfrm>
            <a:off x="624286" y="1448297"/>
            <a:ext cx="910622" cy="461665"/>
          </a:xfrm>
          <a:prstGeom prst="rect">
            <a:avLst/>
          </a:prstGeom>
          <a:noFill/>
        </p:spPr>
        <p:txBody>
          <a:bodyPr wrap="square" rtlCol="0" anchor="ctr">
            <a:spAutoFit/>
          </a:bodyPr>
          <a:lstStyle/>
          <a:p>
            <a:pPr algn="l"/>
            <a:r>
              <a:rPr lang="zh-CN" altLang="en-US" sz="1600" dirty="0">
                <a:solidFill>
                  <a:srgbClr val="EB5405"/>
                </a:solidFill>
                <a:latin typeface="微软雅黑" panose="020B0503020204020204" pitchFamily="34" charset="-122"/>
                <a:ea typeface="微软雅黑" panose="020B0503020204020204" pitchFamily="34" charset="-122"/>
              </a:rPr>
              <a:t>安全性</a:t>
            </a:r>
            <a:endParaRPr lang="en-US" altLang="zh-CN" sz="1600" dirty="0">
              <a:solidFill>
                <a:srgbClr val="EB5405"/>
              </a:solidFill>
              <a:latin typeface="微软雅黑" panose="020B0503020204020204" pitchFamily="34" charset="-122"/>
              <a:ea typeface="微软雅黑" panose="020B0503020204020204" pitchFamily="34" charset="-122"/>
            </a:endParaRPr>
          </a:p>
          <a:p>
            <a:pPr algn="l"/>
            <a:r>
              <a:rPr lang="en-US" altLang="zh-CN" sz="800" dirty="0">
                <a:solidFill>
                  <a:srgbClr val="EB5405"/>
                </a:solidFill>
                <a:latin typeface="微软雅黑" panose="020B0503020204020204" pitchFamily="34" charset="-122"/>
                <a:ea typeface="微软雅黑" panose="020B0503020204020204" pitchFamily="34" charset="-122"/>
              </a:rPr>
              <a:t>Security</a:t>
            </a:r>
            <a:endParaRPr lang="zh-CN" altLang="en-US" sz="800" dirty="0">
              <a:solidFill>
                <a:srgbClr val="EB5405"/>
              </a:solidFill>
              <a:latin typeface="微软雅黑" panose="020B0503020204020204" pitchFamily="34" charset="-122"/>
              <a:ea typeface="微软雅黑" panose="020B0503020204020204" pitchFamily="34" charset="-122"/>
            </a:endParaRPr>
          </a:p>
        </p:txBody>
      </p:sp>
      <p:sp>
        <p:nvSpPr>
          <p:cNvPr id="18" name="object 8">
            <a:extLst>
              <a:ext uri="{FF2B5EF4-FFF2-40B4-BE49-F238E27FC236}">
                <a16:creationId xmlns:a16="http://schemas.microsoft.com/office/drawing/2014/main" id="{4099A310-A54C-CF6C-A199-8EA67FC07F3A}"/>
              </a:ext>
            </a:extLst>
          </p:cNvPr>
          <p:cNvSpPr txBox="1"/>
          <p:nvPr/>
        </p:nvSpPr>
        <p:spPr>
          <a:xfrm>
            <a:off x="1733550" y="517525"/>
            <a:ext cx="3965888" cy="2486130"/>
          </a:xfrm>
          <a:prstGeom prst="rect">
            <a:avLst/>
          </a:prstGeom>
        </p:spPr>
        <p:txBody>
          <a:bodyPr vert="horz" wrap="square" lIns="0" tIns="12065" rIns="0" bIns="0" rtlCol="0">
            <a:spAutoFit/>
          </a:bodyPr>
          <a:lstStyle/>
          <a:p>
            <a:pPr marL="12700" marR="5080" algn="just">
              <a:lnSpc>
                <a:spcPct val="150000"/>
              </a:lnSpc>
              <a:spcBef>
                <a:spcPts val="95"/>
              </a:spcBef>
            </a:pPr>
            <a:r>
              <a:rPr sz="800" b="1" dirty="0" err="1">
                <a:latin typeface="微软雅黑"/>
                <a:cs typeface="微软雅黑"/>
              </a:rPr>
              <a:t>不良反应情况</a:t>
            </a:r>
            <a:r>
              <a:rPr sz="800" b="1" dirty="0">
                <a:latin typeface="微软雅黑"/>
                <a:cs typeface="微软雅黑"/>
              </a:rPr>
              <a:t>：</a:t>
            </a:r>
            <a:endParaRPr lang="en-US" sz="800" b="1" dirty="0">
              <a:latin typeface="微软雅黑"/>
              <a:cs typeface="微软雅黑"/>
            </a:endParaRPr>
          </a:p>
          <a:p>
            <a:pPr marL="12700" marR="5080" algn="just">
              <a:lnSpc>
                <a:spcPct val="150000"/>
              </a:lnSpc>
              <a:spcBef>
                <a:spcPts val="95"/>
              </a:spcBef>
            </a:pPr>
            <a:r>
              <a:rPr lang="zh-CN" altLang="en-US" sz="700" dirty="0">
                <a:latin typeface="微软雅黑"/>
                <a:cs typeface="微软雅黑"/>
              </a:rPr>
              <a:t>最常见的不良反应为转氨酶升高、白细胞计数降低、脱发、中性粒细胞计数降低、乏力、感觉减退、贫血、恶心、食欲减退、体重降低。</a:t>
            </a:r>
            <a:endParaRPr lang="en-US" altLang="zh-CN" sz="700" dirty="0">
              <a:latin typeface="微软雅黑"/>
              <a:cs typeface="微软雅黑"/>
            </a:endParaRPr>
          </a:p>
          <a:p>
            <a:pPr marL="12700" marR="5080" algn="just">
              <a:lnSpc>
                <a:spcPct val="150000"/>
              </a:lnSpc>
              <a:spcBef>
                <a:spcPts val="95"/>
              </a:spcBef>
            </a:pPr>
            <a:r>
              <a:rPr lang="zh-CN" altLang="en-US" sz="800" b="1" dirty="0">
                <a:latin typeface="微软雅黑"/>
                <a:cs typeface="微软雅黑"/>
              </a:rPr>
              <a:t>用药禁忌：</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cs typeface="微软雅黑"/>
              </a:rPr>
              <a:t>对本说明书</a:t>
            </a:r>
            <a:r>
              <a:rPr lang="en-US" altLang="zh-CN" sz="700" dirty="0">
                <a:latin typeface="微软雅黑"/>
                <a:cs typeface="微软雅黑"/>
              </a:rPr>
              <a:t>【</a:t>
            </a:r>
            <a:r>
              <a:rPr lang="zh-CN" altLang="en-US" sz="700" dirty="0">
                <a:latin typeface="微软雅黑"/>
                <a:cs typeface="微软雅黑"/>
              </a:rPr>
              <a:t>成份</a:t>
            </a:r>
            <a:r>
              <a:rPr lang="en-US" altLang="zh-CN" sz="700" dirty="0">
                <a:latin typeface="微软雅黑"/>
                <a:cs typeface="微软雅黑"/>
              </a:rPr>
              <a:t>】</a:t>
            </a:r>
            <a:r>
              <a:rPr lang="zh-CN" altLang="en-US" sz="700" dirty="0">
                <a:latin typeface="微软雅黑"/>
                <a:cs typeface="微软雅黑"/>
              </a:rPr>
              <a:t>项下的活性成份或辅料过敏者禁用。</a:t>
            </a:r>
            <a:endParaRPr lang="en-US" altLang="zh-CN" sz="800" dirty="0">
              <a:latin typeface="微软雅黑"/>
              <a:cs typeface="微软雅黑"/>
            </a:endParaRPr>
          </a:p>
          <a:p>
            <a:pPr marL="12700" marR="5080" algn="just">
              <a:lnSpc>
                <a:spcPct val="150000"/>
              </a:lnSpc>
              <a:spcBef>
                <a:spcPts val="95"/>
              </a:spcBef>
            </a:pPr>
            <a:r>
              <a:rPr lang="zh-CN" altLang="en-US" sz="800" b="1" dirty="0">
                <a:latin typeface="微软雅黑"/>
                <a:cs typeface="微软雅黑"/>
              </a:rPr>
              <a:t>注意事项：</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cs typeface="微软雅黑"/>
              </a:rPr>
              <a:t>接受本品治疗的患者可能会发生血液学异常</a:t>
            </a:r>
            <a:r>
              <a:rPr lang="en-US" altLang="zh-CN" sz="700" dirty="0">
                <a:latin typeface="微软雅黑"/>
                <a:cs typeface="微软雅黑"/>
              </a:rPr>
              <a:t>, </a:t>
            </a:r>
            <a:r>
              <a:rPr lang="zh-CN" altLang="en-US" sz="700" dirty="0">
                <a:latin typeface="微软雅黑"/>
                <a:cs typeface="微软雅黑"/>
              </a:rPr>
              <a:t>转氨酶升高</a:t>
            </a:r>
            <a:r>
              <a:rPr lang="en-US" altLang="zh-CN" sz="700" dirty="0">
                <a:latin typeface="微软雅黑"/>
                <a:cs typeface="微软雅黑"/>
              </a:rPr>
              <a:t>,</a:t>
            </a:r>
            <a:r>
              <a:rPr lang="zh-CN" altLang="en-US" sz="700" dirty="0">
                <a:latin typeface="微软雅黑"/>
                <a:cs typeface="微软雅黑"/>
              </a:rPr>
              <a:t>感觉异常</a:t>
            </a:r>
            <a:r>
              <a:rPr lang="en-US" altLang="zh-CN" sz="700" dirty="0">
                <a:latin typeface="微软雅黑"/>
                <a:cs typeface="微软雅黑"/>
              </a:rPr>
              <a:t>,</a:t>
            </a:r>
            <a:r>
              <a:rPr lang="zh-CN" altLang="en-US" sz="700" dirty="0">
                <a:latin typeface="微软雅黑"/>
                <a:cs typeface="微软雅黑"/>
              </a:rPr>
              <a:t>输液相关反应和超敏反应</a:t>
            </a:r>
            <a:r>
              <a:rPr lang="en-US" altLang="zh-CN" sz="700" dirty="0">
                <a:latin typeface="微软雅黑"/>
                <a:cs typeface="微软雅黑"/>
              </a:rPr>
              <a:t>, </a:t>
            </a:r>
            <a:r>
              <a:rPr lang="zh-CN" altLang="en-US" sz="700" dirty="0">
                <a:latin typeface="微软雅黑"/>
                <a:cs typeface="微软雅黑"/>
              </a:rPr>
              <a:t>生殖毒性</a:t>
            </a:r>
            <a:r>
              <a:rPr lang="en-US" altLang="zh-CN" sz="700" dirty="0">
                <a:latin typeface="微软雅黑"/>
                <a:cs typeface="微软雅黑"/>
              </a:rPr>
              <a:t>, </a:t>
            </a:r>
            <a:r>
              <a:rPr lang="zh-CN" altLang="en-US" sz="700" dirty="0">
                <a:latin typeface="微软雅黑"/>
                <a:cs typeface="微软雅黑"/>
              </a:rPr>
              <a:t>应注意进行相应的检查</a:t>
            </a:r>
            <a:r>
              <a:rPr lang="en-US" altLang="zh-CN" sz="700" dirty="0">
                <a:latin typeface="微软雅黑"/>
                <a:cs typeface="微软雅黑"/>
              </a:rPr>
              <a:t>, </a:t>
            </a:r>
            <a:r>
              <a:rPr lang="zh-CN" altLang="en-US" sz="700" dirty="0">
                <a:latin typeface="微软雅黑"/>
                <a:cs typeface="微软雅黑"/>
              </a:rPr>
              <a:t>如发生需给予对症治疗</a:t>
            </a:r>
            <a:r>
              <a:rPr lang="en-US" altLang="zh-CN" sz="700" dirty="0">
                <a:latin typeface="微软雅黑"/>
                <a:cs typeface="微软雅黑"/>
              </a:rPr>
              <a:t>, </a:t>
            </a:r>
            <a:r>
              <a:rPr lang="zh-CN" altLang="en-US" sz="700" dirty="0">
                <a:latin typeface="微软雅黑"/>
                <a:cs typeface="微软雅黑"/>
              </a:rPr>
              <a:t>详见说明书。</a:t>
            </a:r>
            <a:endParaRPr lang="en-US" altLang="zh-CN" sz="700" dirty="0">
              <a:latin typeface="微软雅黑"/>
              <a:cs typeface="微软雅黑"/>
            </a:endParaRPr>
          </a:p>
          <a:p>
            <a:pPr marL="12700" marR="5080" algn="just">
              <a:lnSpc>
                <a:spcPct val="150000"/>
              </a:lnSpc>
              <a:spcBef>
                <a:spcPts val="95"/>
              </a:spcBef>
            </a:pPr>
            <a:r>
              <a:rPr lang="zh-CN" altLang="en-US" sz="800" b="1" dirty="0">
                <a:latin typeface="微软雅黑"/>
                <a:cs typeface="微软雅黑"/>
              </a:rPr>
              <a:t>药物相互作用：</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cs typeface="微软雅黑"/>
              </a:rPr>
              <a:t>尚未在患者中正式开展本品的药物与药物之间的相互作用研究。</a:t>
            </a:r>
            <a:endParaRPr lang="en-US" altLang="zh-CN" sz="700" dirty="0">
              <a:latin typeface="微软雅黑"/>
              <a:cs typeface="微软雅黑"/>
            </a:endParaRPr>
          </a:p>
          <a:p>
            <a:pPr marL="12700" marR="5080" algn="just">
              <a:lnSpc>
                <a:spcPct val="150000"/>
              </a:lnSpc>
              <a:spcBef>
                <a:spcPts val="95"/>
              </a:spcBef>
            </a:pPr>
            <a:r>
              <a:rPr sz="800" b="1" dirty="0" err="1">
                <a:latin typeface="微软雅黑"/>
                <a:cs typeface="微软雅黑"/>
              </a:rPr>
              <a:t>安全性方面优势和不足</a:t>
            </a:r>
            <a:r>
              <a:rPr sz="800" b="1" dirty="0">
                <a:latin typeface="微软雅黑"/>
                <a:cs typeface="微软雅黑"/>
              </a:rPr>
              <a:t>：</a:t>
            </a:r>
            <a:endParaRPr lang="en-US" sz="800" b="1" dirty="0">
              <a:latin typeface="微软雅黑"/>
              <a:cs typeface="微软雅黑"/>
            </a:endParaRPr>
          </a:p>
          <a:p>
            <a:pPr marL="12700" marR="5080" algn="just">
              <a:lnSpc>
                <a:spcPct val="150000"/>
              </a:lnSpc>
              <a:spcBef>
                <a:spcPts val="95"/>
              </a:spcBef>
            </a:pPr>
            <a:r>
              <a:rPr lang="zh-CN" altLang="en-US" sz="700" dirty="0">
                <a:latin typeface="微软雅黑"/>
                <a:cs typeface="微软雅黑"/>
              </a:rPr>
              <a:t>目前国内该疾病领域尚未获批同类</a:t>
            </a:r>
            <a:r>
              <a:rPr lang="en-US" altLang="zh-CN" sz="700" dirty="0">
                <a:latin typeface="微软雅黑"/>
                <a:cs typeface="微软雅黑"/>
              </a:rPr>
              <a:t>ADC</a:t>
            </a:r>
            <a:r>
              <a:rPr lang="zh-CN" altLang="en-US" sz="700" dirty="0">
                <a:latin typeface="微软雅黑"/>
                <a:cs typeface="微软雅黑"/>
              </a:rPr>
              <a:t>药品。维迪西妥单抗自</a:t>
            </a:r>
            <a:r>
              <a:rPr lang="en-US" altLang="zh-CN" sz="700" dirty="0">
                <a:latin typeface="微软雅黑"/>
                <a:cs typeface="微软雅黑"/>
              </a:rPr>
              <a:t>2021</a:t>
            </a:r>
            <a:r>
              <a:rPr lang="zh-CN" altLang="en-US" sz="700" dirty="0">
                <a:latin typeface="微软雅黑"/>
                <a:cs typeface="微软雅黑"/>
              </a:rPr>
              <a:t>年</a:t>
            </a:r>
            <a:r>
              <a:rPr lang="en-US" altLang="zh-CN" sz="700" dirty="0">
                <a:latin typeface="微软雅黑"/>
                <a:cs typeface="微软雅黑"/>
              </a:rPr>
              <a:t>6</a:t>
            </a:r>
            <a:r>
              <a:rPr lang="zh-CN" altLang="en-US" sz="700" dirty="0">
                <a:latin typeface="微软雅黑"/>
                <a:cs typeface="微软雅黑"/>
              </a:rPr>
              <a:t>月</a:t>
            </a:r>
            <a:r>
              <a:rPr lang="en-US" altLang="zh-CN" sz="700" dirty="0">
                <a:latin typeface="微软雅黑"/>
                <a:cs typeface="微软雅黑"/>
              </a:rPr>
              <a:t>8</a:t>
            </a:r>
            <a:r>
              <a:rPr lang="zh-CN" altLang="en-US" sz="700" dirty="0">
                <a:latin typeface="微软雅黑"/>
                <a:cs typeface="微软雅黑"/>
              </a:rPr>
              <a:t>日中国获得首次上市许可以来未收到药监部门的安全警告，黑框警告和撤市信息。目前进行的常规药物安全信息监测中也未发现任何新的药物安全信号。</a:t>
            </a:r>
            <a:endParaRPr sz="700" dirty="0">
              <a:latin typeface="微软雅黑"/>
              <a:cs typeface="微软雅黑"/>
            </a:endParaRPr>
          </a:p>
        </p:txBody>
      </p:sp>
    </p:spTree>
    <p:extLst>
      <p:ext uri="{BB962C8B-B14F-4D97-AF65-F5344CB8AC3E}">
        <p14:creationId xmlns:p14="http://schemas.microsoft.com/office/powerpoint/2010/main" val="263564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30367AD3-6093-AB92-B641-7CF58B09F263}"/>
              </a:ext>
            </a:extLst>
          </p:cNvPr>
          <p:cNvSpPr txBox="1"/>
          <p:nvPr/>
        </p:nvSpPr>
        <p:spPr>
          <a:xfrm>
            <a:off x="666750" y="1457321"/>
            <a:ext cx="910622" cy="461665"/>
          </a:xfrm>
          <a:prstGeom prst="rect">
            <a:avLst/>
          </a:prstGeom>
          <a:noFill/>
        </p:spPr>
        <p:txBody>
          <a:bodyPr wrap="square" rtlCol="0" anchor="ctr">
            <a:spAutoFit/>
          </a:bodyPr>
          <a:lstStyle/>
          <a:p>
            <a:pPr algn="l"/>
            <a:r>
              <a:rPr lang="zh-CN" altLang="en-US" sz="1600" dirty="0">
                <a:solidFill>
                  <a:srgbClr val="EB5405"/>
                </a:solidFill>
                <a:latin typeface="微软雅黑" panose="020B0503020204020204" pitchFamily="34" charset="-122"/>
                <a:ea typeface="微软雅黑" panose="020B0503020204020204" pitchFamily="34" charset="-122"/>
              </a:rPr>
              <a:t>有效性</a:t>
            </a:r>
            <a:r>
              <a:rPr lang="en-US" altLang="zh-CN" sz="800" dirty="0">
                <a:solidFill>
                  <a:srgbClr val="EB5405"/>
                </a:solidFill>
                <a:latin typeface="微软雅黑" panose="020B0503020204020204" pitchFamily="34" charset="-122"/>
                <a:ea typeface="微软雅黑" panose="020B0503020204020204" pitchFamily="34" charset="-122"/>
              </a:rPr>
              <a:t>Validity</a:t>
            </a:r>
            <a:endParaRPr lang="zh-CN" altLang="en-US" sz="800" dirty="0">
              <a:solidFill>
                <a:srgbClr val="EB5405"/>
              </a:solidFill>
              <a:latin typeface="微软雅黑" panose="020B0503020204020204" pitchFamily="34" charset="-122"/>
              <a:ea typeface="微软雅黑" panose="020B0503020204020204" pitchFamily="34" charset="-122"/>
            </a:endParaRPr>
          </a:p>
        </p:txBody>
      </p:sp>
      <p:pic>
        <p:nvPicPr>
          <p:cNvPr id="3" name="object 3"/>
          <p:cNvPicPr/>
          <p:nvPr/>
        </p:nvPicPr>
        <p:blipFill>
          <a:blip r:embed="rId2" cstate="print"/>
          <a:stretch>
            <a:fillRect/>
          </a:stretch>
        </p:blipFill>
        <p:spPr>
          <a:xfrm>
            <a:off x="847694" y="823081"/>
            <a:ext cx="303339" cy="249999"/>
          </a:xfrm>
          <a:prstGeom prst="rect">
            <a:avLst/>
          </a:prstGeom>
        </p:spPr>
      </p:pic>
      <p:grpSp>
        <p:nvGrpSpPr>
          <p:cNvPr id="7" name="组合 6">
            <a:extLst>
              <a:ext uri="{FF2B5EF4-FFF2-40B4-BE49-F238E27FC236}">
                <a16:creationId xmlns:a16="http://schemas.microsoft.com/office/drawing/2014/main" id="{2DEED767-C4FD-C693-8C14-EFE8E9807F5E}"/>
              </a:ext>
            </a:extLst>
          </p:cNvPr>
          <p:cNvGrpSpPr/>
          <p:nvPr/>
        </p:nvGrpSpPr>
        <p:grpSpPr>
          <a:xfrm>
            <a:off x="624038" y="0"/>
            <a:ext cx="677496" cy="1279526"/>
            <a:chOff x="-204283" y="88595"/>
            <a:chExt cx="721942" cy="1279526"/>
          </a:xfrm>
        </p:grpSpPr>
        <p:grpSp>
          <p:nvGrpSpPr>
            <p:cNvPr id="8" name="组合 7">
              <a:extLst>
                <a:ext uri="{FF2B5EF4-FFF2-40B4-BE49-F238E27FC236}">
                  <a16:creationId xmlns:a16="http://schemas.microsoft.com/office/drawing/2014/main" id="{5ABA3C6D-75F2-C974-B85B-821E82DC0C7E}"/>
                </a:ext>
              </a:extLst>
            </p:cNvPr>
            <p:cNvGrpSpPr/>
            <p:nvPr/>
          </p:nvGrpSpPr>
          <p:grpSpPr>
            <a:xfrm rot="5400000">
              <a:off x="-483075" y="367387"/>
              <a:ext cx="1279526" cy="721942"/>
              <a:chOff x="-109523" y="279885"/>
              <a:chExt cx="1203325" cy="351409"/>
            </a:xfrm>
          </p:grpSpPr>
          <p:sp>
            <p:nvSpPr>
              <p:cNvPr id="10" name="矩形 9">
                <a:extLst>
                  <a:ext uri="{FF2B5EF4-FFF2-40B4-BE49-F238E27FC236}">
                    <a16:creationId xmlns:a16="http://schemas.microsoft.com/office/drawing/2014/main" id="{662D0021-33C4-9640-E878-B39532B7BCD8}"/>
                  </a:ext>
                </a:extLst>
              </p:cNvPr>
              <p:cNvSpPr/>
              <p:nvPr/>
            </p:nvSpPr>
            <p:spPr>
              <a:xfrm>
                <a:off x="-109523" y="279885"/>
                <a:ext cx="470797" cy="351409"/>
              </a:xfrm>
              <a:prstGeom prst="rect">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延期 10">
                <a:extLst>
                  <a:ext uri="{FF2B5EF4-FFF2-40B4-BE49-F238E27FC236}">
                    <a16:creationId xmlns:a16="http://schemas.microsoft.com/office/drawing/2014/main" id="{D4583E49-E498-EF70-6AF3-576B21FCEBAE}"/>
                  </a:ext>
                </a:extLst>
              </p:cNvPr>
              <p:cNvSpPr/>
              <p:nvPr/>
            </p:nvSpPr>
            <p:spPr>
              <a:xfrm>
                <a:off x="342225" y="279885"/>
                <a:ext cx="751577" cy="351409"/>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B2FF0779-2232-F401-406D-DEF99964EE98}"/>
                </a:ext>
              </a:extLst>
            </p:cNvPr>
            <p:cNvSpPr txBox="1"/>
            <p:nvPr/>
          </p:nvSpPr>
          <p:spPr>
            <a:xfrm>
              <a:off x="-188230" y="737703"/>
              <a:ext cx="689835" cy="461665"/>
            </a:xfrm>
            <a:prstGeom prst="rect">
              <a:avLst/>
            </a:prstGeom>
            <a:noFill/>
          </p:spPr>
          <p:txBody>
            <a:bodyPr wrap="square" rtlCol="0" anchor="ctr">
              <a:spAutoFit/>
            </a:bodyPr>
            <a:lstStyle/>
            <a:p>
              <a:pPr algn="ctr"/>
              <a:r>
                <a:rPr lang="en-US" altLang="zh-CN" sz="2400" dirty="0">
                  <a:solidFill>
                    <a:schemeClr val="bg1"/>
                  </a:solidFill>
                </a:rPr>
                <a:t>03</a:t>
              </a:r>
              <a:endParaRPr lang="zh-CN" altLang="en-US" sz="2400" dirty="0">
                <a:solidFill>
                  <a:schemeClr val="bg1"/>
                </a:solidFill>
              </a:endParaRPr>
            </a:p>
          </p:txBody>
        </p:sp>
      </p:grpSp>
      <p:sp>
        <p:nvSpPr>
          <p:cNvPr id="18" name="object 8">
            <a:extLst>
              <a:ext uri="{FF2B5EF4-FFF2-40B4-BE49-F238E27FC236}">
                <a16:creationId xmlns:a16="http://schemas.microsoft.com/office/drawing/2014/main" id="{4099A310-A54C-CF6C-A199-8EA67FC07F3A}"/>
              </a:ext>
            </a:extLst>
          </p:cNvPr>
          <p:cNvSpPr txBox="1"/>
          <p:nvPr/>
        </p:nvSpPr>
        <p:spPr>
          <a:xfrm>
            <a:off x="1733550" y="662866"/>
            <a:ext cx="3965888" cy="2594941"/>
          </a:xfrm>
          <a:prstGeom prst="rect">
            <a:avLst/>
          </a:prstGeom>
        </p:spPr>
        <p:txBody>
          <a:bodyPr vert="horz" wrap="square" lIns="0" tIns="12065" rIns="0" bIns="0" rtlCol="0">
            <a:spAutoFit/>
          </a:bodyPr>
          <a:lstStyle/>
          <a:p>
            <a:pPr marL="12700" marR="5080" algn="just">
              <a:lnSpc>
                <a:spcPct val="150000"/>
              </a:lnSpc>
              <a:spcBef>
                <a:spcPts val="95"/>
              </a:spcBef>
            </a:pPr>
            <a:r>
              <a:rPr lang="zh-CN" altLang="en-US" sz="800" b="1" dirty="0">
                <a:latin typeface="微软雅黑"/>
                <a:cs typeface="微软雅黑"/>
              </a:rPr>
              <a:t>临床试验或（和）真实世界中与对照药品疗效方面的主要优势和不足</a:t>
            </a:r>
            <a:r>
              <a:rPr sz="800" b="1" dirty="0">
                <a:latin typeface="微软雅黑"/>
                <a:cs typeface="微软雅黑"/>
              </a:rPr>
              <a:t>：</a:t>
            </a:r>
            <a:endParaRPr lang="en-US" sz="800" b="1" dirty="0">
              <a:latin typeface="微软雅黑"/>
              <a:cs typeface="微软雅黑"/>
            </a:endParaRPr>
          </a:p>
          <a:p>
            <a:pPr marL="12700" marR="5080" algn="just">
              <a:lnSpc>
                <a:spcPct val="150000"/>
              </a:lnSpc>
              <a:spcBef>
                <a:spcPts val="95"/>
              </a:spcBef>
            </a:pPr>
            <a:r>
              <a:rPr lang="zh-CN" altLang="en-US" sz="700" dirty="0">
                <a:latin typeface="微软雅黑"/>
                <a:cs typeface="微软雅黑"/>
              </a:rPr>
              <a:t>本品表现出持久抗肿瘤活性和生存获益，安全性可控。</a:t>
            </a:r>
            <a:r>
              <a:rPr lang="en-US" altLang="zh-CN" sz="700" dirty="0">
                <a:latin typeface="微软雅黑"/>
                <a:cs typeface="微软雅黑"/>
              </a:rPr>
              <a:t>C005</a:t>
            </a:r>
            <a:r>
              <a:rPr lang="zh-CN" altLang="en-US" sz="700" dirty="0">
                <a:latin typeface="微软雅黑"/>
                <a:cs typeface="微软雅黑"/>
              </a:rPr>
              <a:t>和</a:t>
            </a:r>
            <a:r>
              <a:rPr lang="en-US" altLang="zh-CN" sz="700" dirty="0">
                <a:latin typeface="微软雅黑"/>
                <a:cs typeface="微软雅黑"/>
              </a:rPr>
              <a:t>C009</a:t>
            </a:r>
            <a:r>
              <a:rPr lang="zh-CN" altLang="en-US" sz="700" dirty="0">
                <a:latin typeface="微软雅黑"/>
                <a:cs typeface="微软雅黑"/>
              </a:rPr>
              <a:t>综合分析中</a:t>
            </a:r>
            <a:r>
              <a:rPr lang="en-US" altLang="zh-CN" sz="700" dirty="0">
                <a:latin typeface="微软雅黑"/>
                <a:cs typeface="微软雅黑"/>
              </a:rPr>
              <a:t>, 107</a:t>
            </a:r>
            <a:r>
              <a:rPr lang="zh-CN" altLang="en-US" sz="700" dirty="0">
                <a:latin typeface="微软雅黑"/>
                <a:cs typeface="微软雅黑"/>
              </a:rPr>
              <a:t>名既往至少接受一线全身化疗后局部晚期或转移性尿路上皮癌患者</a:t>
            </a:r>
            <a:r>
              <a:rPr lang="en-US" altLang="zh-CN" sz="700" dirty="0">
                <a:latin typeface="微软雅黑"/>
                <a:cs typeface="微软雅黑"/>
              </a:rPr>
              <a:t>, </a:t>
            </a:r>
            <a:r>
              <a:rPr lang="zh-CN" altLang="en-US" sz="700" dirty="0">
                <a:solidFill>
                  <a:srgbClr val="EB5405"/>
                </a:solidFill>
                <a:latin typeface="微软雅黑"/>
                <a:cs typeface="微软雅黑"/>
              </a:rPr>
              <a:t>接受该药治疗后的</a:t>
            </a:r>
            <a:r>
              <a:rPr lang="en-US" altLang="zh-CN" sz="700" dirty="0">
                <a:solidFill>
                  <a:srgbClr val="EB5405"/>
                </a:solidFill>
                <a:latin typeface="微软雅黑"/>
                <a:cs typeface="微软雅黑"/>
              </a:rPr>
              <a:t>ORR</a:t>
            </a:r>
            <a:r>
              <a:rPr lang="zh-CN" altLang="en-US" sz="700" dirty="0">
                <a:solidFill>
                  <a:srgbClr val="EB5405"/>
                </a:solidFill>
                <a:latin typeface="微软雅黑"/>
                <a:cs typeface="微软雅黑"/>
              </a:rPr>
              <a:t>达</a:t>
            </a:r>
            <a:r>
              <a:rPr lang="en-US" altLang="zh-CN" sz="700" dirty="0">
                <a:solidFill>
                  <a:srgbClr val="EB5405"/>
                </a:solidFill>
                <a:latin typeface="微软雅黑"/>
                <a:cs typeface="微软雅黑"/>
              </a:rPr>
              <a:t>50.5%</a:t>
            </a:r>
            <a:r>
              <a:rPr lang="zh-CN" altLang="en-US" sz="700" dirty="0">
                <a:solidFill>
                  <a:srgbClr val="EB5405"/>
                </a:solidFill>
                <a:latin typeface="微软雅黑"/>
                <a:cs typeface="微软雅黑"/>
              </a:rPr>
              <a:t>，</a:t>
            </a:r>
            <a:r>
              <a:rPr lang="en-US" altLang="zh-CN" sz="700" dirty="0">
                <a:solidFill>
                  <a:srgbClr val="EB5405"/>
                </a:solidFill>
                <a:latin typeface="微软雅黑"/>
                <a:cs typeface="微软雅黑"/>
              </a:rPr>
              <a:t>PFS</a:t>
            </a:r>
            <a:r>
              <a:rPr lang="zh-CN" altLang="en-US" sz="700" dirty="0">
                <a:solidFill>
                  <a:srgbClr val="EB5405"/>
                </a:solidFill>
                <a:latin typeface="微软雅黑"/>
                <a:cs typeface="微软雅黑"/>
              </a:rPr>
              <a:t>为</a:t>
            </a:r>
            <a:r>
              <a:rPr lang="en-US" altLang="zh-CN" sz="700" dirty="0">
                <a:solidFill>
                  <a:srgbClr val="EB5405"/>
                </a:solidFill>
                <a:latin typeface="微软雅黑"/>
                <a:cs typeface="微软雅黑"/>
              </a:rPr>
              <a:t>5.9</a:t>
            </a:r>
            <a:r>
              <a:rPr lang="zh-CN" altLang="en-US" sz="700" dirty="0">
                <a:solidFill>
                  <a:srgbClr val="EB5405"/>
                </a:solidFill>
                <a:latin typeface="微软雅黑"/>
                <a:cs typeface="微软雅黑"/>
              </a:rPr>
              <a:t>月，</a:t>
            </a:r>
            <a:r>
              <a:rPr lang="en-US" altLang="zh-CN" sz="700" dirty="0">
                <a:solidFill>
                  <a:srgbClr val="EB5405"/>
                </a:solidFill>
                <a:latin typeface="微软雅黑"/>
                <a:cs typeface="微软雅黑"/>
              </a:rPr>
              <a:t>OS</a:t>
            </a:r>
            <a:r>
              <a:rPr lang="zh-CN" altLang="en-US" sz="700" dirty="0">
                <a:solidFill>
                  <a:srgbClr val="EB5405"/>
                </a:solidFill>
                <a:latin typeface="微软雅黑"/>
                <a:cs typeface="微软雅黑"/>
              </a:rPr>
              <a:t>为</a:t>
            </a:r>
            <a:r>
              <a:rPr lang="en-US" altLang="zh-CN" sz="700" dirty="0">
                <a:solidFill>
                  <a:srgbClr val="EB5405"/>
                </a:solidFill>
                <a:latin typeface="微软雅黑"/>
                <a:cs typeface="微软雅黑"/>
              </a:rPr>
              <a:t>14.2</a:t>
            </a:r>
            <a:r>
              <a:rPr lang="zh-CN" altLang="en-US" sz="700" dirty="0">
                <a:solidFill>
                  <a:srgbClr val="EB5405"/>
                </a:solidFill>
                <a:latin typeface="微软雅黑"/>
                <a:cs typeface="微软雅黑"/>
              </a:rPr>
              <a:t>月</a:t>
            </a:r>
            <a:r>
              <a:rPr lang="zh-CN" altLang="en-US" sz="700" dirty="0">
                <a:latin typeface="微软雅黑"/>
                <a:cs typeface="微软雅黑"/>
              </a:rPr>
              <a:t>。晚期尿路上皮癌现有二线治疗方案以化疗和免疫治疗为主，对照药品替雷利珠单抗注射液的</a:t>
            </a:r>
            <a:r>
              <a:rPr lang="en-US" altLang="zh-CN" sz="700" dirty="0">
                <a:latin typeface="微软雅黑"/>
                <a:cs typeface="微软雅黑"/>
              </a:rPr>
              <a:t>ORR</a:t>
            </a:r>
            <a:r>
              <a:rPr lang="zh-CN" altLang="en-US" sz="700" dirty="0">
                <a:latin typeface="微软雅黑"/>
                <a:cs typeface="微软雅黑"/>
              </a:rPr>
              <a:t>为</a:t>
            </a:r>
            <a:r>
              <a:rPr lang="en-US" altLang="zh-CN" sz="700" dirty="0">
                <a:latin typeface="微软雅黑"/>
                <a:cs typeface="微软雅黑"/>
              </a:rPr>
              <a:t>24.8%</a:t>
            </a:r>
            <a:r>
              <a:rPr lang="zh-CN" altLang="en-US" sz="700" dirty="0">
                <a:latin typeface="微软雅黑"/>
                <a:cs typeface="微软雅黑"/>
              </a:rPr>
              <a:t>，</a:t>
            </a:r>
            <a:r>
              <a:rPr lang="en-US" altLang="zh-CN" sz="700" dirty="0">
                <a:latin typeface="微软雅黑"/>
                <a:cs typeface="微软雅黑"/>
              </a:rPr>
              <a:t>PFS</a:t>
            </a:r>
            <a:r>
              <a:rPr lang="zh-CN" altLang="en-US" sz="700" dirty="0">
                <a:latin typeface="微软雅黑"/>
                <a:cs typeface="微软雅黑"/>
              </a:rPr>
              <a:t>为</a:t>
            </a:r>
            <a:r>
              <a:rPr lang="en-US" altLang="zh-CN" sz="700" dirty="0">
                <a:latin typeface="微软雅黑"/>
                <a:cs typeface="微软雅黑"/>
              </a:rPr>
              <a:t>2.2</a:t>
            </a:r>
            <a:r>
              <a:rPr lang="zh-CN" altLang="en-US" sz="700" dirty="0">
                <a:latin typeface="微软雅黑"/>
                <a:cs typeface="微软雅黑"/>
              </a:rPr>
              <a:t>月，</a:t>
            </a:r>
            <a:r>
              <a:rPr lang="en-US" altLang="zh-CN" sz="700" dirty="0">
                <a:latin typeface="微软雅黑"/>
                <a:cs typeface="微软雅黑"/>
              </a:rPr>
              <a:t>OS</a:t>
            </a:r>
            <a:r>
              <a:rPr lang="zh-CN" altLang="en-US" sz="700" dirty="0">
                <a:latin typeface="微软雅黑"/>
                <a:cs typeface="微软雅黑"/>
              </a:rPr>
              <a:t>为</a:t>
            </a:r>
            <a:r>
              <a:rPr lang="en-US" altLang="zh-CN" sz="700" dirty="0">
                <a:latin typeface="微软雅黑"/>
                <a:cs typeface="微软雅黑"/>
              </a:rPr>
              <a:t>9.8</a:t>
            </a:r>
            <a:r>
              <a:rPr lang="zh-CN" altLang="en-US" sz="700" dirty="0">
                <a:latin typeface="微软雅黑"/>
                <a:cs typeface="微软雅黑"/>
              </a:rPr>
              <a:t>月，</a:t>
            </a:r>
            <a:r>
              <a:rPr lang="zh-CN" altLang="en-US" sz="700" dirty="0">
                <a:solidFill>
                  <a:srgbClr val="EB5405"/>
                </a:solidFill>
                <a:latin typeface="微软雅黑"/>
                <a:cs typeface="微软雅黑"/>
              </a:rPr>
              <a:t>维迪西妥单抗治疗的患者</a:t>
            </a:r>
            <a:r>
              <a:rPr lang="en-US" altLang="zh-CN" sz="700" dirty="0">
                <a:solidFill>
                  <a:srgbClr val="EB5405"/>
                </a:solidFill>
                <a:latin typeface="微软雅黑"/>
                <a:cs typeface="微软雅黑"/>
              </a:rPr>
              <a:t>ORR, PFS</a:t>
            </a:r>
            <a:r>
              <a:rPr lang="zh-CN" altLang="en-US" sz="700" dirty="0">
                <a:solidFill>
                  <a:srgbClr val="EB5405"/>
                </a:solidFill>
                <a:latin typeface="微软雅黑"/>
                <a:cs typeface="微软雅黑"/>
              </a:rPr>
              <a:t>是对照药品的</a:t>
            </a:r>
            <a:r>
              <a:rPr lang="en-US" altLang="zh-CN" sz="700" dirty="0">
                <a:solidFill>
                  <a:srgbClr val="EB5405"/>
                </a:solidFill>
                <a:latin typeface="微软雅黑"/>
                <a:cs typeface="微软雅黑"/>
              </a:rPr>
              <a:t>2</a:t>
            </a:r>
            <a:r>
              <a:rPr lang="zh-CN" altLang="en-US" sz="700" dirty="0">
                <a:solidFill>
                  <a:srgbClr val="EB5405"/>
                </a:solidFill>
                <a:latin typeface="微软雅黑"/>
                <a:cs typeface="微软雅黑"/>
              </a:rPr>
              <a:t>倍多， </a:t>
            </a:r>
            <a:r>
              <a:rPr lang="en-US" altLang="zh-CN" sz="700" dirty="0">
                <a:solidFill>
                  <a:srgbClr val="EB5405"/>
                </a:solidFill>
                <a:latin typeface="微软雅黑"/>
                <a:cs typeface="微软雅黑"/>
              </a:rPr>
              <a:t>OS</a:t>
            </a:r>
            <a:r>
              <a:rPr lang="zh-CN" altLang="en-US" sz="700" dirty="0">
                <a:solidFill>
                  <a:srgbClr val="EB5405"/>
                </a:solidFill>
                <a:latin typeface="微软雅黑"/>
                <a:cs typeface="微软雅黑"/>
              </a:rPr>
              <a:t>显著延长，患者获益明显。</a:t>
            </a:r>
            <a:endParaRPr lang="en-US" altLang="zh-CN" sz="700" dirty="0">
              <a:solidFill>
                <a:srgbClr val="EB5405"/>
              </a:solidFill>
              <a:latin typeface="微软雅黑"/>
              <a:cs typeface="微软雅黑"/>
            </a:endParaRPr>
          </a:p>
          <a:p>
            <a:pPr marL="12700" marR="5080" algn="just">
              <a:lnSpc>
                <a:spcPct val="150000"/>
              </a:lnSpc>
              <a:spcBef>
                <a:spcPts val="95"/>
              </a:spcBef>
            </a:pPr>
            <a:endParaRPr lang="zh-CN" altLang="en-US" sz="700" dirty="0">
              <a:latin typeface="微软雅黑"/>
              <a:cs typeface="微软雅黑"/>
            </a:endParaRPr>
          </a:p>
          <a:p>
            <a:pPr marL="12700" marR="5080" algn="just">
              <a:lnSpc>
                <a:spcPct val="150000"/>
              </a:lnSpc>
              <a:spcBef>
                <a:spcPts val="95"/>
              </a:spcBef>
            </a:pPr>
            <a:r>
              <a:rPr lang="zh-CN" altLang="en-US" sz="800" b="1" dirty="0">
                <a:latin typeface="微软雅黑"/>
                <a:cs typeface="微软雅黑"/>
              </a:rPr>
              <a:t>临床指南</a:t>
            </a:r>
            <a:r>
              <a:rPr lang="en-US" altLang="zh-CN" sz="800" b="1" dirty="0">
                <a:latin typeface="微软雅黑"/>
                <a:cs typeface="微软雅黑"/>
              </a:rPr>
              <a:t>/</a:t>
            </a:r>
            <a:r>
              <a:rPr lang="zh-CN" altLang="en-US" sz="800" b="1" dirty="0">
                <a:latin typeface="微软雅黑"/>
                <a:cs typeface="微软雅黑"/>
              </a:rPr>
              <a:t>诊疗规范推荐情况：</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cs typeface="微软雅黑"/>
              </a:rPr>
              <a:t>根据</a:t>
            </a:r>
            <a:r>
              <a:rPr lang="en-US" altLang="zh-CN" sz="700" dirty="0">
                <a:latin typeface="微软雅黑"/>
                <a:cs typeface="微软雅黑"/>
              </a:rPr>
              <a:t>CSCO2021</a:t>
            </a:r>
            <a:r>
              <a:rPr lang="zh-CN" altLang="en-US" sz="700" dirty="0">
                <a:latin typeface="微软雅黑"/>
                <a:cs typeface="微软雅黑"/>
              </a:rPr>
              <a:t>尿路上皮癌指南，</a:t>
            </a:r>
            <a:r>
              <a:rPr lang="zh-CN" altLang="en-US" sz="700" dirty="0">
                <a:solidFill>
                  <a:srgbClr val="EB5405"/>
                </a:solidFill>
                <a:latin typeface="微软雅黑"/>
                <a:cs typeface="微软雅黑"/>
              </a:rPr>
              <a:t>维迪西妥单抗为转移性膀胱尿路上皮癌的二线治疗及三线治疗</a:t>
            </a:r>
            <a:r>
              <a:rPr lang="en-US" altLang="zh-CN" sz="700" dirty="0">
                <a:solidFill>
                  <a:srgbClr val="EB5405"/>
                </a:solidFill>
                <a:latin typeface="微软雅黑"/>
                <a:cs typeface="微软雅黑"/>
              </a:rPr>
              <a:t>III</a:t>
            </a:r>
            <a:r>
              <a:rPr lang="zh-CN" altLang="en-US" sz="700" dirty="0">
                <a:solidFill>
                  <a:srgbClr val="EB5405"/>
                </a:solidFill>
                <a:latin typeface="微软雅黑"/>
                <a:cs typeface="微软雅黑"/>
              </a:rPr>
              <a:t>级推荐（</a:t>
            </a:r>
            <a:r>
              <a:rPr lang="en-US" altLang="zh-CN" sz="700" dirty="0">
                <a:solidFill>
                  <a:srgbClr val="EB5405"/>
                </a:solidFill>
                <a:latin typeface="微软雅黑"/>
                <a:cs typeface="微软雅黑"/>
              </a:rPr>
              <a:t>2A</a:t>
            </a:r>
            <a:r>
              <a:rPr lang="zh-CN" altLang="en-US" sz="700" dirty="0">
                <a:solidFill>
                  <a:srgbClr val="EB5405"/>
                </a:solidFill>
                <a:latin typeface="微软雅黑"/>
                <a:cs typeface="微软雅黑"/>
              </a:rPr>
              <a:t>级证据）</a:t>
            </a:r>
            <a:r>
              <a:rPr lang="en-US" altLang="zh-CN" sz="700" dirty="0">
                <a:latin typeface="微软雅黑"/>
                <a:cs typeface="微软雅黑"/>
              </a:rPr>
              <a:t>, </a:t>
            </a:r>
            <a:r>
              <a:rPr lang="zh-CN" altLang="en-US" sz="700" dirty="0">
                <a:latin typeface="微软雅黑"/>
                <a:cs typeface="微软雅黑"/>
              </a:rPr>
              <a:t>注释内容</a:t>
            </a:r>
            <a:r>
              <a:rPr lang="en-US" altLang="zh-CN" sz="700" dirty="0">
                <a:latin typeface="微软雅黑"/>
                <a:cs typeface="微软雅黑"/>
              </a:rPr>
              <a:t>:  </a:t>
            </a:r>
            <a:r>
              <a:rPr lang="zh-CN" altLang="en-US" sz="700" dirty="0">
                <a:latin typeface="微软雅黑"/>
                <a:cs typeface="微软雅黑"/>
              </a:rPr>
              <a:t>维迪西妥单抗适用于既往化疗失败后</a:t>
            </a:r>
            <a:r>
              <a:rPr lang="en-US" altLang="zh-CN" sz="700" dirty="0">
                <a:latin typeface="微软雅黑"/>
                <a:cs typeface="微软雅黑"/>
              </a:rPr>
              <a:t>HER2</a:t>
            </a:r>
            <a:r>
              <a:rPr lang="zh-CN" altLang="en-US" sz="700" dirty="0">
                <a:latin typeface="微软雅黑"/>
                <a:cs typeface="微软雅黑"/>
              </a:rPr>
              <a:t>表达阳性转移性尿路上皮癌。</a:t>
            </a:r>
            <a:endParaRPr lang="en-US" altLang="zh-CN" sz="700" dirty="0">
              <a:latin typeface="微软雅黑"/>
              <a:cs typeface="微软雅黑"/>
            </a:endParaRPr>
          </a:p>
          <a:p>
            <a:pPr marL="12700" marR="5080" algn="just">
              <a:lnSpc>
                <a:spcPct val="150000"/>
              </a:lnSpc>
              <a:spcBef>
                <a:spcPts val="95"/>
              </a:spcBef>
            </a:pPr>
            <a:endParaRPr lang="en-US" altLang="zh-CN" sz="700" dirty="0">
              <a:latin typeface="微软雅黑"/>
              <a:cs typeface="微软雅黑"/>
            </a:endParaRPr>
          </a:p>
          <a:p>
            <a:pPr marL="12700" marR="5080" algn="just">
              <a:lnSpc>
                <a:spcPct val="150000"/>
              </a:lnSpc>
              <a:spcBef>
                <a:spcPts val="95"/>
              </a:spcBef>
            </a:pPr>
            <a:r>
              <a:rPr lang="zh-CN" altLang="en-US" sz="800" b="1" dirty="0">
                <a:latin typeface="微软雅黑"/>
                <a:cs typeface="微软雅黑"/>
              </a:rPr>
              <a:t>国家药品审评中心出具的</a:t>
            </a:r>
            <a:r>
              <a:rPr lang="en-US" altLang="zh-CN" sz="800" b="1" dirty="0">
                <a:latin typeface="微软雅黑"/>
                <a:cs typeface="微软雅黑"/>
              </a:rPr>
              <a:t>《</a:t>
            </a:r>
            <a:r>
              <a:rPr lang="zh-CN" altLang="en-US" sz="800" b="1" dirty="0">
                <a:latin typeface="微软雅黑"/>
                <a:cs typeface="微软雅黑"/>
              </a:rPr>
              <a:t>技术评审报告</a:t>
            </a:r>
            <a:r>
              <a:rPr lang="en-US" altLang="zh-CN" sz="800" b="1" dirty="0">
                <a:latin typeface="微软雅黑"/>
                <a:cs typeface="微软雅黑"/>
              </a:rPr>
              <a:t>》</a:t>
            </a:r>
            <a:r>
              <a:rPr lang="zh-CN" altLang="en-US" sz="800" b="1" dirty="0">
                <a:latin typeface="微软雅黑"/>
                <a:cs typeface="微软雅黑"/>
              </a:rPr>
              <a:t>中关于本药品有效性的描述：</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rPr>
              <a:t>注射用维迪西妥单抗（</a:t>
            </a:r>
            <a:r>
              <a:rPr lang="en-US" altLang="zh-CN" sz="700" dirty="0">
                <a:latin typeface="微软雅黑"/>
              </a:rPr>
              <a:t>CXSS2101011</a:t>
            </a:r>
            <a:r>
              <a:rPr lang="zh-CN" altLang="en-US" sz="700" dirty="0">
                <a:latin typeface="微软雅黑"/>
              </a:rPr>
              <a:t>）申请上市技术审评报告初稿经</a:t>
            </a:r>
            <a:r>
              <a:rPr lang="en-US" altLang="zh-CN" sz="700" dirty="0">
                <a:latin typeface="微软雅黑"/>
              </a:rPr>
              <a:t>CDE</a:t>
            </a:r>
            <a:r>
              <a:rPr lang="zh-CN" altLang="en-US" sz="700" dirty="0">
                <a:latin typeface="微软雅黑"/>
              </a:rPr>
              <a:t>审核无修改建议</a:t>
            </a:r>
            <a:r>
              <a:rPr lang="en-US" altLang="zh-CN" sz="700" dirty="0">
                <a:latin typeface="微软雅黑"/>
              </a:rPr>
              <a:t>,</a:t>
            </a:r>
            <a:r>
              <a:rPr lang="zh-CN" altLang="en-US" sz="700" dirty="0">
                <a:latin typeface="微软雅黑"/>
              </a:rPr>
              <a:t>目前处于</a:t>
            </a:r>
            <a:r>
              <a:rPr lang="en-US" altLang="zh-CN" sz="700" dirty="0">
                <a:latin typeface="微软雅黑"/>
              </a:rPr>
              <a:t>CDE</a:t>
            </a:r>
            <a:r>
              <a:rPr lang="zh-CN" altLang="en-US" sz="700" dirty="0">
                <a:latin typeface="微软雅黑"/>
              </a:rPr>
              <a:t>要求公司复核阶段</a:t>
            </a:r>
            <a:r>
              <a:rPr lang="en-US" altLang="zh-CN" sz="700" dirty="0">
                <a:latin typeface="微软雅黑"/>
              </a:rPr>
              <a:t>,</a:t>
            </a:r>
            <a:r>
              <a:rPr lang="zh-CN" altLang="en-US" sz="700" dirty="0">
                <a:latin typeface="微软雅黑"/>
              </a:rPr>
              <a:t>尚未在</a:t>
            </a:r>
            <a:r>
              <a:rPr lang="en-US" altLang="zh-CN" sz="700" dirty="0">
                <a:latin typeface="微软雅黑"/>
              </a:rPr>
              <a:t>CDE</a:t>
            </a:r>
            <a:r>
              <a:rPr lang="zh-CN" altLang="en-US" sz="700" dirty="0">
                <a:latin typeface="微软雅黑"/>
              </a:rPr>
              <a:t>网站公示。</a:t>
            </a:r>
            <a:endParaRPr lang="en-US" altLang="zh-CN" sz="700" dirty="0">
              <a:latin typeface="微软雅黑"/>
            </a:endParaRPr>
          </a:p>
        </p:txBody>
      </p:sp>
      <p:cxnSp>
        <p:nvCxnSpPr>
          <p:cNvPr id="20" name="直接连接符 19">
            <a:extLst>
              <a:ext uri="{FF2B5EF4-FFF2-40B4-BE49-F238E27FC236}">
                <a16:creationId xmlns:a16="http://schemas.microsoft.com/office/drawing/2014/main" id="{8AC4895D-15C6-D7A7-91F2-FDB963865EE4}"/>
              </a:ext>
            </a:extLst>
          </p:cNvPr>
          <p:cNvCxnSpPr/>
          <p:nvPr/>
        </p:nvCxnSpPr>
        <p:spPr>
          <a:xfrm>
            <a:off x="797051" y="1965325"/>
            <a:ext cx="331470" cy="0"/>
          </a:xfrm>
          <a:prstGeom prst="line">
            <a:avLst/>
          </a:prstGeom>
          <a:ln w="12700">
            <a:solidFill>
              <a:srgbClr val="EB54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09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30367AD3-6093-AB92-B641-7CF58B09F263}"/>
              </a:ext>
            </a:extLst>
          </p:cNvPr>
          <p:cNvSpPr txBox="1"/>
          <p:nvPr/>
        </p:nvSpPr>
        <p:spPr>
          <a:xfrm>
            <a:off x="624038" y="1457322"/>
            <a:ext cx="910622" cy="461665"/>
          </a:xfrm>
          <a:prstGeom prst="rect">
            <a:avLst/>
          </a:prstGeom>
          <a:noFill/>
        </p:spPr>
        <p:txBody>
          <a:bodyPr wrap="square" rtlCol="0" anchor="ctr">
            <a:spAutoFit/>
          </a:bodyPr>
          <a:lstStyle/>
          <a:p>
            <a:pPr algn="l"/>
            <a:r>
              <a:rPr lang="zh-CN" altLang="en-US" sz="1600" dirty="0">
                <a:solidFill>
                  <a:srgbClr val="EB5405"/>
                </a:solidFill>
                <a:latin typeface="微软雅黑" panose="020B0503020204020204" pitchFamily="34" charset="-122"/>
                <a:ea typeface="微软雅黑" panose="020B0503020204020204" pitchFamily="34" charset="-122"/>
              </a:rPr>
              <a:t>创新性</a:t>
            </a:r>
            <a:r>
              <a:rPr lang="en-US" altLang="zh-CN" sz="800" dirty="0">
                <a:solidFill>
                  <a:srgbClr val="EB5405"/>
                </a:solidFill>
                <a:latin typeface="微软雅黑" panose="020B0503020204020204" pitchFamily="34" charset="-122"/>
                <a:ea typeface="微软雅黑" panose="020B0503020204020204" pitchFamily="34" charset="-122"/>
              </a:rPr>
              <a:t>Innovativeness</a:t>
            </a:r>
            <a:endParaRPr lang="zh-CN" altLang="en-US" sz="800" dirty="0">
              <a:solidFill>
                <a:srgbClr val="EB5405"/>
              </a:solidFill>
              <a:latin typeface="微软雅黑" panose="020B0503020204020204" pitchFamily="34" charset="-122"/>
              <a:ea typeface="微软雅黑" panose="020B0503020204020204" pitchFamily="34" charset="-122"/>
            </a:endParaRPr>
          </a:p>
        </p:txBody>
      </p:sp>
      <p:pic>
        <p:nvPicPr>
          <p:cNvPr id="3" name="object 3"/>
          <p:cNvPicPr/>
          <p:nvPr/>
        </p:nvPicPr>
        <p:blipFill>
          <a:blip r:embed="rId3" cstate="print"/>
          <a:stretch>
            <a:fillRect/>
          </a:stretch>
        </p:blipFill>
        <p:spPr>
          <a:xfrm>
            <a:off x="847694" y="823081"/>
            <a:ext cx="303339" cy="249999"/>
          </a:xfrm>
          <a:prstGeom prst="rect">
            <a:avLst/>
          </a:prstGeom>
        </p:spPr>
      </p:pic>
      <p:grpSp>
        <p:nvGrpSpPr>
          <p:cNvPr id="7" name="组合 6">
            <a:extLst>
              <a:ext uri="{FF2B5EF4-FFF2-40B4-BE49-F238E27FC236}">
                <a16:creationId xmlns:a16="http://schemas.microsoft.com/office/drawing/2014/main" id="{2DEED767-C4FD-C693-8C14-EFE8E9807F5E}"/>
              </a:ext>
            </a:extLst>
          </p:cNvPr>
          <p:cNvGrpSpPr/>
          <p:nvPr/>
        </p:nvGrpSpPr>
        <p:grpSpPr>
          <a:xfrm>
            <a:off x="624038" y="0"/>
            <a:ext cx="677496" cy="1279526"/>
            <a:chOff x="-204283" y="88595"/>
            <a:chExt cx="721942" cy="1279526"/>
          </a:xfrm>
        </p:grpSpPr>
        <p:grpSp>
          <p:nvGrpSpPr>
            <p:cNvPr id="8" name="组合 7">
              <a:extLst>
                <a:ext uri="{FF2B5EF4-FFF2-40B4-BE49-F238E27FC236}">
                  <a16:creationId xmlns:a16="http://schemas.microsoft.com/office/drawing/2014/main" id="{5ABA3C6D-75F2-C974-B85B-821E82DC0C7E}"/>
                </a:ext>
              </a:extLst>
            </p:cNvPr>
            <p:cNvGrpSpPr/>
            <p:nvPr/>
          </p:nvGrpSpPr>
          <p:grpSpPr>
            <a:xfrm rot="5400000">
              <a:off x="-483075" y="367387"/>
              <a:ext cx="1279526" cy="721942"/>
              <a:chOff x="-109523" y="279885"/>
              <a:chExt cx="1203325" cy="351409"/>
            </a:xfrm>
          </p:grpSpPr>
          <p:sp>
            <p:nvSpPr>
              <p:cNvPr id="10" name="矩形 9">
                <a:extLst>
                  <a:ext uri="{FF2B5EF4-FFF2-40B4-BE49-F238E27FC236}">
                    <a16:creationId xmlns:a16="http://schemas.microsoft.com/office/drawing/2014/main" id="{662D0021-33C4-9640-E878-B39532B7BCD8}"/>
                  </a:ext>
                </a:extLst>
              </p:cNvPr>
              <p:cNvSpPr/>
              <p:nvPr/>
            </p:nvSpPr>
            <p:spPr>
              <a:xfrm>
                <a:off x="-109523" y="279885"/>
                <a:ext cx="470797" cy="351409"/>
              </a:xfrm>
              <a:prstGeom prst="rect">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延期 10">
                <a:extLst>
                  <a:ext uri="{FF2B5EF4-FFF2-40B4-BE49-F238E27FC236}">
                    <a16:creationId xmlns:a16="http://schemas.microsoft.com/office/drawing/2014/main" id="{D4583E49-E498-EF70-6AF3-576B21FCEBAE}"/>
                  </a:ext>
                </a:extLst>
              </p:cNvPr>
              <p:cNvSpPr/>
              <p:nvPr/>
            </p:nvSpPr>
            <p:spPr>
              <a:xfrm>
                <a:off x="342225" y="279885"/>
                <a:ext cx="751577" cy="351409"/>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B2FF0779-2232-F401-406D-DEF99964EE98}"/>
                </a:ext>
              </a:extLst>
            </p:cNvPr>
            <p:cNvSpPr txBox="1"/>
            <p:nvPr/>
          </p:nvSpPr>
          <p:spPr>
            <a:xfrm>
              <a:off x="-188230" y="737703"/>
              <a:ext cx="689835" cy="461665"/>
            </a:xfrm>
            <a:prstGeom prst="rect">
              <a:avLst/>
            </a:prstGeom>
            <a:noFill/>
          </p:spPr>
          <p:txBody>
            <a:bodyPr wrap="square" rtlCol="0" anchor="ctr">
              <a:spAutoFit/>
            </a:bodyPr>
            <a:lstStyle/>
            <a:p>
              <a:pPr algn="ctr"/>
              <a:r>
                <a:rPr lang="en-US" altLang="zh-CN" sz="2400" dirty="0">
                  <a:solidFill>
                    <a:schemeClr val="bg1"/>
                  </a:solidFill>
                </a:rPr>
                <a:t>04</a:t>
              </a:r>
              <a:endParaRPr lang="zh-CN" altLang="en-US" sz="2400" dirty="0">
                <a:solidFill>
                  <a:schemeClr val="bg1"/>
                </a:solidFill>
              </a:endParaRPr>
            </a:p>
          </p:txBody>
        </p:sp>
      </p:grpSp>
      <p:sp>
        <p:nvSpPr>
          <p:cNvPr id="18" name="object 8">
            <a:extLst>
              <a:ext uri="{FF2B5EF4-FFF2-40B4-BE49-F238E27FC236}">
                <a16:creationId xmlns:a16="http://schemas.microsoft.com/office/drawing/2014/main" id="{4099A310-A54C-CF6C-A199-8EA67FC07F3A}"/>
              </a:ext>
            </a:extLst>
          </p:cNvPr>
          <p:cNvSpPr txBox="1"/>
          <p:nvPr/>
        </p:nvSpPr>
        <p:spPr>
          <a:xfrm>
            <a:off x="1581151" y="288925"/>
            <a:ext cx="4038600" cy="2840405"/>
          </a:xfrm>
          <a:prstGeom prst="rect">
            <a:avLst/>
          </a:prstGeom>
        </p:spPr>
        <p:txBody>
          <a:bodyPr vert="horz" wrap="square" lIns="0" tIns="12065" rIns="0" bIns="0" rtlCol="0">
            <a:spAutoFit/>
          </a:bodyPr>
          <a:lstStyle/>
          <a:p>
            <a:pPr marL="12700" marR="5080" algn="just">
              <a:lnSpc>
                <a:spcPct val="150000"/>
              </a:lnSpc>
              <a:spcBef>
                <a:spcPts val="95"/>
              </a:spcBef>
            </a:pPr>
            <a:r>
              <a:rPr lang="zh-CN" altLang="en-US" sz="800" b="1" dirty="0">
                <a:latin typeface="微软雅黑"/>
                <a:cs typeface="微软雅黑"/>
              </a:rPr>
              <a:t>主要创新点</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rPr>
              <a:t>该药为全球首个用于</a:t>
            </a:r>
            <a:r>
              <a:rPr lang="en-US" altLang="zh-CN" sz="700" dirty="0">
                <a:latin typeface="微软雅黑"/>
              </a:rPr>
              <a:t>HER2</a:t>
            </a:r>
            <a:r>
              <a:rPr lang="zh-CN" altLang="en-US" sz="700" dirty="0">
                <a:latin typeface="微软雅黑"/>
              </a:rPr>
              <a:t>过表达尿路上皮癌的</a:t>
            </a:r>
            <a:r>
              <a:rPr lang="en-US" altLang="zh-CN" sz="700" dirty="0">
                <a:latin typeface="微软雅黑"/>
              </a:rPr>
              <a:t>ADC</a:t>
            </a:r>
            <a:r>
              <a:rPr lang="zh-CN" altLang="en-US" sz="700" dirty="0">
                <a:latin typeface="微软雅黑"/>
              </a:rPr>
              <a:t>药品，是目前国内唯一获批的尿路上皮癌抗</a:t>
            </a:r>
            <a:r>
              <a:rPr lang="en-US" altLang="zh-CN" sz="700" dirty="0">
                <a:latin typeface="微软雅黑"/>
              </a:rPr>
              <a:t>HER2</a:t>
            </a:r>
            <a:r>
              <a:rPr lang="zh-CN" altLang="en-US" sz="700" dirty="0">
                <a:latin typeface="微软雅黑"/>
              </a:rPr>
              <a:t>治疗药物，填补了临床空白，是含铂治疗后</a:t>
            </a:r>
            <a:r>
              <a:rPr lang="en-US" altLang="zh-CN" sz="700" dirty="0">
                <a:latin typeface="微软雅黑"/>
              </a:rPr>
              <a:t>HER2</a:t>
            </a:r>
            <a:r>
              <a:rPr lang="zh-CN" altLang="en-US" sz="700" dirty="0">
                <a:latin typeface="微软雅黑"/>
              </a:rPr>
              <a:t>过表达患者临床治疗的优选，实现此类患者治疗的突破。</a:t>
            </a:r>
            <a:endParaRPr lang="en-US" altLang="zh-CN" sz="700" dirty="0">
              <a:latin typeface="微软雅黑"/>
            </a:endParaRPr>
          </a:p>
          <a:p>
            <a:pPr marL="12700" marR="5080" algn="just">
              <a:lnSpc>
                <a:spcPct val="150000"/>
              </a:lnSpc>
              <a:spcBef>
                <a:spcPts val="95"/>
              </a:spcBef>
            </a:pPr>
            <a:r>
              <a:rPr lang="zh-CN" altLang="en-US" sz="800" b="1" dirty="0">
                <a:latin typeface="微软雅黑"/>
                <a:cs typeface="微软雅黑"/>
              </a:rPr>
              <a:t>该创新带来的疗效或安全性方面的优势</a:t>
            </a:r>
            <a:endParaRPr lang="en-US" altLang="zh-CN" sz="800" b="1" dirty="0">
              <a:latin typeface="微软雅黑"/>
              <a:cs typeface="微软雅黑"/>
            </a:endParaRPr>
          </a:p>
          <a:p>
            <a:pPr marL="12700" marR="5080" algn="just">
              <a:lnSpc>
                <a:spcPct val="150000"/>
              </a:lnSpc>
              <a:spcBef>
                <a:spcPts val="95"/>
              </a:spcBef>
            </a:pPr>
            <a:r>
              <a:rPr lang="en-US" altLang="zh-CN" sz="700" dirty="0">
                <a:latin typeface="微软雅黑"/>
              </a:rPr>
              <a:t>RC48-ADC</a:t>
            </a:r>
            <a:r>
              <a:rPr lang="zh-CN" altLang="en-US" sz="700" dirty="0">
                <a:latin typeface="微软雅黑"/>
              </a:rPr>
              <a:t>是一种抗体</a:t>
            </a:r>
            <a:r>
              <a:rPr lang="en-US" altLang="zh-CN" sz="700" dirty="0">
                <a:latin typeface="微软雅黑"/>
              </a:rPr>
              <a:t>-</a:t>
            </a:r>
            <a:r>
              <a:rPr lang="zh-CN" altLang="en-US" sz="700" dirty="0">
                <a:latin typeface="微软雅黑"/>
              </a:rPr>
              <a:t>药物偶联药物，由亲和力更高的新型人源化抗</a:t>
            </a:r>
            <a:r>
              <a:rPr lang="en-US" altLang="zh-CN" sz="700" dirty="0">
                <a:latin typeface="微软雅黑"/>
              </a:rPr>
              <a:t>HER2 </a:t>
            </a:r>
            <a:r>
              <a:rPr lang="zh-CN" altLang="en-US" sz="700" dirty="0">
                <a:latin typeface="微软雅黑"/>
              </a:rPr>
              <a:t>抗体、可裂解连接子和微管抑制剂</a:t>
            </a:r>
            <a:r>
              <a:rPr lang="en-US" altLang="zh-CN" sz="700" dirty="0">
                <a:latin typeface="微软雅黑"/>
              </a:rPr>
              <a:t>MMAE</a:t>
            </a:r>
            <a:r>
              <a:rPr lang="zh-CN" altLang="en-US" sz="700" dirty="0">
                <a:latin typeface="微软雅黑"/>
              </a:rPr>
              <a:t>组成。机制包括抑制</a:t>
            </a:r>
            <a:r>
              <a:rPr lang="en-US" altLang="zh-CN" sz="700" dirty="0">
                <a:latin typeface="微软雅黑"/>
              </a:rPr>
              <a:t>HER2</a:t>
            </a:r>
            <a:r>
              <a:rPr lang="zh-CN" altLang="en-US" sz="700" dirty="0">
                <a:latin typeface="微软雅黑"/>
              </a:rPr>
              <a:t>信号通路和</a:t>
            </a:r>
            <a:r>
              <a:rPr lang="en-US" altLang="zh-CN" sz="700" dirty="0">
                <a:latin typeface="微软雅黑"/>
              </a:rPr>
              <a:t>MMAE</a:t>
            </a:r>
            <a:r>
              <a:rPr lang="zh-CN" altLang="en-US" sz="700" dirty="0">
                <a:latin typeface="微软雅黑"/>
              </a:rPr>
              <a:t>的细胞毒性。</a:t>
            </a:r>
            <a:r>
              <a:rPr lang="zh-CN" altLang="en-US" sz="700" dirty="0">
                <a:solidFill>
                  <a:srgbClr val="EB5405"/>
                </a:solidFill>
                <a:latin typeface="微软雅黑"/>
                <a:cs typeface="微软雅黑"/>
              </a:rPr>
              <a:t>接受该药治疗后的</a:t>
            </a:r>
            <a:r>
              <a:rPr lang="en-US" altLang="zh-CN" sz="700" dirty="0">
                <a:solidFill>
                  <a:srgbClr val="EB5405"/>
                </a:solidFill>
                <a:latin typeface="微软雅黑"/>
                <a:cs typeface="微软雅黑"/>
              </a:rPr>
              <a:t>ORR</a:t>
            </a:r>
            <a:r>
              <a:rPr lang="zh-CN" altLang="en-US" sz="700" dirty="0">
                <a:solidFill>
                  <a:srgbClr val="EB5405"/>
                </a:solidFill>
                <a:latin typeface="微软雅黑"/>
                <a:cs typeface="微软雅黑"/>
              </a:rPr>
              <a:t>达</a:t>
            </a:r>
            <a:r>
              <a:rPr lang="en-US" altLang="zh-CN" sz="700" dirty="0">
                <a:solidFill>
                  <a:srgbClr val="EB5405"/>
                </a:solidFill>
                <a:latin typeface="微软雅黑"/>
                <a:cs typeface="微软雅黑"/>
              </a:rPr>
              <a:t>50.5%</a:t>
            </a:r>
            <a:r>
              <a:rPr lang="zh-CN" altLang="en-US" sz="700" dirty="0">
                <a:solidFill>
                  <a:srgbClr val="EB5405"/>
                </a:solidFill>
                <a:latin typeface="微软雅黑"/>
                <a:cs typeface="微软雅黑"/>
              </a:rPr>
              <a:t>，</a:t>
            </a:r>
            <a:r>
              <a:rPr lang="en-US" altLang="zh-CN" sz="700" dirty="0">
                <a:solidFill>
                  <a:srgbClr val="EB5405"/>
                </a:solidFill>
                <a:latin typeface="微软雅黑"/>
                <a:cs typeface="微软雅黑"/>
              </a:rPr>
              <a:t>PFS</a:t>
            </a:r>
            <a:r>
              <a:rPr lang="zh-CN" altLang="en-US" sz="700" dirty="0">
                <a:solidFill>
                  <a:srgbClr val="EB5405"/>
                </a:solidFill>
                <a:latin typeface="微软雅黑"/>
                <a:cs typeface="微软雅黑"/>
              </a:rPr>
              <a:t>为</a:t>
            </a:r>
            <a:r>
              <a:rPr lang="en-US" altLang="zh-CN" sz="700" dirty="0">
                <a:solidFill>
                  <a:srgbClr val="EB5405"/>
                </a:solidFill>
                <a:latin typeface="微软雅黑"/>
                <a:cs typeface="微软雅黑"/>
              </a:rPr>
              <a:t>5.9</a:t>
            </a:r>
            <a:r>
              <a:rPr lang="zh-CN" altLang="en-US" sz="700" dirty="0">
                <a:solidFill>
                  <a:srgbClr val="EB5405"/>
                </a:solidFill>
                <a:latin typeface="微软雅黑"/>
                <a:cs typeface="微软雅黑"/>
              </a:rPr>
              <a:t>月，</a:t>
            </a:r>
            <a:r>
              <a:rPr lang="en-US" altLang="zh-CN" sz="700" dirty="0">
                <a:solidFill>
                  <a:srgbClr val="EB5405"/>
                </a:solidFill>
                <a:latin typeface="微软雅黑"/>
                <a:cs typeface="微软雅黑"/>
              </a:rPr>
              <a:t>OS</a:t>
            </a:r>
            <a:r>
              <a:rPr lang="zh-CN" altLang="en-US" sz="700" dirty="0">
                <a:solidFill>
                  <a:srgbClr val="EB5405"/>
                </a:solidFill>
                <a:latin typeface="微软雅黑"/>
                <a:cs typeface="微软雅黑"/>
              </a:rPr>
              <a:t>为</a:t>
            </a:r>
            <a:r>
              <a:rPr lang="en-US" altLang="zh-CN" sz="700" dirty="0">
                <a:solidFill>
                  <a:srgbClr val="EB5405"/>
                </a:solidFill>
                <a:latin typeface="微软雅黑"/>
                <a:cs typeface="微软雅黑"/>
              </a:rPr>
              <a:t>14.2</a:t>
            </a:r>
            <a:r>
              <a:rPr lang="zh-CN" altLang="en-US" sz="700" dirty="0">
                <a:solidFill>
                  <a:srgbClr val="EB5405"/>
                </a:solidFill>
                <a:latin typeface="微软雅黑"/>
                <a:cs typeface="微软雅黑"/>
              </a:rPr>
              <a:t>月。</a:t>
            </a:r>
            <a:endParaRPr lang="en-US" altLang="zh-CN" sz="700" dirty="0">
              <a:latin typeface="微软雅黑"/>
            </a:endParaRPr>
          </a:p>
          <a:p>
            <a:pPr marL="12700" marR="5080" algn="just">
              <a:lnSpc>
                <a:spcPct val="150000"/>
              </a:lnSpc>
              <a:spcBef>
                <a:spcPts val="95"/>
              </a:spcBef>
            </a:pPr>
            <a:r>
              <a:rPr lang="zh-CN" altLang="en-US" sz="700" dirty="0">
                <a:latin typeface="微软雅黑"/>
                <a:cs typeface="微软雅黑"/>
              </a:rPr>
              <a:t>目前国内该疾病领域尚未获批同类</a:t>
            </a:r>
            <a:r>
              <a:rPr lang="en-US" altLang="zh-CN" sz="700" dirty="0">
                <a:latin typeface="微软雅黑"/>
                <a:cs typeface="微软雅黑"/>
              </a:rPr>
              <a:t>ADC</a:t>
            </a:r>
            <a:r>
              <a:rPr lang="zh-CN" altLang="en-US" sz="700" dirty="0">
                <a:latin typeface="微软雅黑"/>
                <a:cs typeface="微软雅黑"/>
              </a:rPr>
              <a:t>药品。维迪西妥单抗自</a:t>
            </a:r>
            <a:r>
              <a:rPr lang="en-US" altLang="zh-CN" sz="700" dirty="0">
                <a:latin typeface="微软雅黑"/>
                <a:cs typeface="微软雅黑"/>
              </a:rPr>
              <a:t>2021</a:t>
            </a:r>
            <a:r>
              <a:rPr lang="zh-CN" altLang="en-US" sz="700" dirty="0">
                <a:latin typeface="微软雅黑"/>
                <a:cs typeface="微软雅黑"/>
              </a:rPr>
              <a:t>年</a:t>
            </a:r>
            <a:r>
              <a:rPr lang="en-US" altLang="zh-CN" sz="700" dirty="0">
                <a:latin typeface="微软雅黑"/>
                <a:cs typeface="微软雅黑"/>
              </a:rPr>
              <a:t>6</a:t>
            </a:r>
            <a:r>
              <a:rPr lang="zh-CN" altLang="en-US" sz="700" dirty="0">
                <a:latin typeface="微软雅黑"/>
                <a:cs typeface="微软雅黑"/>
              </a:rPr>
              <a:t>月</a:t>
            </a:r>
            <a:r>
              <a:rPr lang="en-US" altLang="zh-CN" sz="700" dirty="0">
                <a:latin typeface="微软雅黑"/>
                <a:cs typeface="微软雅黑"/>
              </a:rPr>
              <a:t>8</a:t>
            </a:r>
            <a:r>
              <a:rPr lang="zh-CN" altLang="en-US" sz="700" dirty="0">
                <a:latin typeface="微软雅黑"/>
                <a:cs typeface="微软雅黑"/>
              </a:rPr>
              <a:t>日中国获得首次上市许可以来未收到药监部门的安全警告，黑框警告和撤市信息。目前进行的常规药物安全信息监测中也未发现任何新的药物安全信号。</a:t>
            </a:r>
            <a:endParaRPr lang="en-US" altLang="zh-CN" sz="700" dirty="0">
              <a:latin typeface="微软雅黑"/>
            </a:endParaRPr>
          </a:p>
          <a:p>
            <a:pPr marL="12700" marR="5080" algn="just">
              <a:lnSpc>
                <a:spcPct val="150000"/>
              </a:lnSpc>
              <a:spcBef>
                <a:spcPts val="95"/>
              </a:spcBef>
            </a:pPr>
            <a:r>
              <a:rPr lang="zh-CN" altLang="en-US" sz="800" b="1" dirty="0">
                <a:latin typeface="微软雅黑"/>
                <a:cs typeface="微软雅黑"/>
              </a:rPr>
              <a:t>是否为国家“重大新药创制”科技重大专项支持上市药品</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rPr>
              <a:t>是。十二、十三五国家重大新药创制科技重大专项支持，唯一获美、中两国突破性疗法认定的国产</a:t>
            </a:r>
            <a:r>
              <a:rPr lang="en-US" altLang="zh-CN" sz="700" dirty="0">
                <a:latin typeface="微软雅黑"/>
              </a:rPr>
              <a:t>ADC</a:t>
            </a:r>
            <a:r>
              <a:rPr lang="zh-CN" altLang="en-US" sz="700" dirty="0">
                <a:latin typeface="微软雅黑"/>
              </a:rPr>
              <a:t>药物，均授予快速审批资格，获</a:t>
            </a:r>
            <a:r>
              <a:rPr lang="en-US" altLang="zh-CN" sz="700" dirty="0">
                <a:latin typeface="微软雅黑"/>
              </a:rPr>
              <a:t>FDA</a:t>
            </a:r>
            <a:r>
              <a:rPr lang="zh-CN" altLang="en-US" sz="700" dirty="0">
                <a:latin typeface="微软雅黑"/>
              </a:rPr>
              <a:t>孤儿药称号。</a:t>
            </a:r>
          </a:p>
          <a:p>
            <a:pPr marL="12700" marR="5080" algn="just">
              <a:lnSpc>
                <a:spcPct val="150000"/>
              </a:lnSpc>
              <a:spcBef>
                <a:spcPts val="95"/>
              </a:spcBef>
            </a:pPr>
            <a:r>
              <a:rPr lang="zh-CN" altLang="en-US" sz="800" b="1" dirty="0">
                <a:latin typeface="微软雅黑"/>
                <a:cs typeface="微软雅黑"/>
              </a:rPr>
              <a:t>是否为自主知识产权的创新药</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rPr>
              <a:t>是。该药品为首个国产原研</a:t>
            </a:r>
            <a:r>
              <a:rPr lang="en-US" altLang="zh-CN" sz="700" dirty="0">
                <a:latin typeface="微软雅黑"/>
              </a:rPr>
              <a:t>1</a:t>
            </a:r>
            <a:r>
              <a:rPr lang="zh-CN" altLang="en-US" sz="700" dirty="0">
                <a:latin typeface="微软雅黑"/>
              </a:rPr>
              <a:t>类</a:t>
            </a:r>
            <a:r>
              <a:rPr lang="en-US" altLang="zh-CN" sz="700" dirty="0">
                <a:latin typeface="微软雅黑"/>
              </a:rPr>
              <a:t>ADC</a:t>
            </a:r>
            <a:r>
              <a:rPr lang="zh-CN" altLang="en-US" sz="700" dirty="0">
                <a:latin typeface="微软雅黑"/>
              </a:rPr>
              <a:t>药物，在</a:t>
            </a:r>
            <a:r>
              <a:rPr lang="en-US" altLang="zh-CN" sz="700" dirty="0">
                <a:latin typeface="微软雅黑"/>
              </a:rPr>
              <a:t>HER2</a:t>
            </a:r>
            <a:r>
              <a:rPr lang="zh-CN" altLang="en-US" sz="700" dirty="0">
                <a:latin typeface="微软雅黑"/>
              </a:rPr>
              <a:t>过表达尿路上皮癌含铂治疗后患者中取得了突破。</a:t>
            </a:r>
            <a:endParaRPr lang="en-US" altLang="zh-CN" sz="700" dirty="0">
              <a:latin typeface="微软雅黑"/>
            </a:endParaRPr>
          </a:p>
        </p:txBody>
      </p:sp>
      <p:cxnSp>
        <p:nvCxnSpPr>
          <p:cNvPr id="20" name="直接连接符 19">
            <a:extLst>
              <a:ext uri="{FF2B5EF4-FFF2-40B4-BE49-F238E27FC236}">
                <a16:creationId xmlns:a16="http://schemas.microsoft.com/office/drawing/2014/main" id="{8AC4895D-15C6-D7A7-91F2-FDB963865EE4}"/>
              </a:ext>
            </a:extLst>
          </p:cNvPr>
          <p:cNvCxnSpPr/>
          <p:nvPr/>
        </p:nvCxnSpPr>
        <p:spPr>
          <a:xfrm>
            <a:off x="754339" y="1965325"/>
            <a:ext cx="331470" cy="0"/>
          </a:xfrm>
          <a:prstGeom prst="line">
            <a:avLst/>
          </a:prstGeom>
          <a:ln w="12700">
            <a:solidFill>
              <a:srgbClr val="EB54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80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30367AD3-6093-AB92-B641-7CF58B09F263}"/>
              </a:ext>
            </a:extLst>
          </p:cNvPr>
          <p:cNvSpPr txBox="1"/>
          <p:nvPr/>
        </p:nvSpPr>
        <p:spPr>
          <a:xfrm>
            <a:off x="624038" y="1457322"/>
            <a:ext cx="910622" cy="461665"/>
          </a:xfrm>
          <a:prstGeom prst="rect">
            <a:avLst/>
          </a:prstGeom>
          <a:noFill/>
        </p:spPr>
        <p:txBody>
          <a:bodyPr wrap="square" rtlCol="0" anchor="ctr">
            <a:spAutoFit/>
          </a:bodyPr>
          <a:lstStyle/>
          <a:p>
            <a:pPr algn="l"/>
            <a:r>
              <a:rPr lang="zh-CN" altLang="en-US" sz="1600" dirty="0">
                <a:solidFill>
                  <a:srgbClr val="EB5405"/>
                </a:solidFill>
                <a:latin typeface="微软雅黑" panose="020B0503020204020204" pitchFamily="34" charset="-122"/>
                <a:ea typeface="微软雅黑" panose="020B0503020204020204" pitchFamily="34" charset="-122"/>
              </a:rPr>
              <a:t>公平性</a:t>
            </a:r>
            <a:r>
              <a:rPr lang="en-US" altLang="zh-CN" sz="800" dirty="0">
                <a:solidFill>
                  <a:srgbClr val="EB5405"/>
                </a:solidFill>
                <a:latin typeface="微软雅黑" panose="020B0503020204020204" pitchFamily="34" charset="-122"/>
                <a:ea typeface="微软雅黑" panose="020B0503020204020204" pitchFamily="34" charset="-122"/>
              </a:rPr>
              <a:t>Fairness</a:t>
            </a:r>
            <a:endParaRPr lang="zh-CN" altLang="en-US" sz="800" dirty="0">
              <a:solidFill>
                <a:srgbClr val="EB5405"/>
              </a:solidFill>
              <a:latin typeface="微软雅黑" panose="020B0503020204020204" pitchFamily="34" charset="-122"/>
              <a:ea typeface="微软雅黑" panose="020B0503020204020204" pitchFamily="34" charset="-122"/>
            </a:endParaRPr>
          </a:p>
        </p:txBody>
      </p:sp>
      <p:pic>
        <p:nvPicPr>
          <p:cNvPr id="3" name="object 3"/>
          <p:cNvPicPr/>
          <p:nvPr/>
        </p:nvPicPr>
        <p:blipFill>
          <a:blip r:embed="rId3" cstate="print"/>
          <a:stretch>
            <a:fillRect/>
          </a:stretch>
        </p:blipFill>
        <p:spPr>
          <a:xfrm>
            <a:off x="847694" y="823081"/>
            <a:ext cx="303339" cy="249999"/>
          </a:xfrm>
          <a:prstGeom prst="rect">
            <a:avLst/>
          </a:prstGeom>
        </p:spPr>
      </p:pic>
      <p:grpSp>
        <p:nvGrpSpPr>
          <p:cNvPr id="7" name="组合 6">
            <a:extLst>
              <a:ext uri="{FF2B5EF4-FFF2-40B4-BE49-F238E27FC236}">
                <a16:creationId xmlns:a16="http://schemas.microsoft.com/office/drawing/2014/main" id="{2DEED767-C4FD-C693-8C14-EFE8E9807F5E}"/>
              </a:ext>
            </a:extLst>
          </p:cNvPr>
          <p:cNvGrpSpPr/>
          <p:nvPr/>
        </p:nvGrpSpPr>
        <p:grpSpPr>
          <a:xfrm>
            <a:off x="624038" y="0"/>
            <a:ext cx="677496" cy="1279526"/>
            <a:chOff x="-204283" y="88595"/>
            <a:chExt cx="721942" cy="1279526"/>
          </a:xfrm>
        </p:grpSpPr>
        <p:grpSp>
          <p:nvGrpSpPr>
            <p:cNvPr id="8" name="组合 7">
              <a:extLst>
                <a:ext uri="{FF2B5EF4-FFF2-40B4-BE49-F238E27FC236}">
                  <a16:creationId xmlns:a16="http://schemas.microsoft.com/office/drawing/2014/main" id="{5ABA3C6D-75F2-C974-B85B-821E82DC0C7E}"/>
                </a:ext>
              </a:extLst>
            </p:cNvPr>
            <p:cNvGrpSpPr/>
            <p:nvPr/>
          </p:nvGrpSpPr>
          <p:grpSpPr>
            <a:xfrm rot="5400000">
              <a:off x="-483075" y="367387"/>
              <a:ext cx="1279526" cy="721942"/>
              <a:chOff x="-109523" y="279885"/>
              <a:chExt cx="1203325" cy="351409"/>
            </a:xfrm>
          </p:grpSpPr>
          <p:sp>
            <p:nvSpPr>
              <p:cNvPr id="10" name="矩形 9">
                <a:extLst>
                  <a:ext uri="{FF2B5EF4-FFF2-40B4-BE49-F238E27FC236}">
                    <a16:creationId xmlns:a16="http://schemas.microsoft.com/office/drawing/2014/main" id="{662D0021-33C4-9640-E878-B39532B7BCD8}"/>
                  </a:ext>
                </a:extLst>
              </p:cNvPr>
              <p:cNvSpPr/>
              <p:nvPr/>
            </p:nvSpPr>
            <p:spPr>
              <a:xfrm>
                <a:off x="-109523" y="279885"/>
                <a:ext cx="470797" cy="351409"/>
              </a:xfrm>
              <a:prstGeom prst="rect">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延期 10">
                <a:extLst>
                  <a:ext uri="{FF2B5EF4-FFF2-40B4-BE49-F238E27FC236}">
                    <a16:creationId xmlns:a16="http://schemas.microsoft.com/office/drawing/2014/main" id="{D4583E49-E498-EF70-6AF3-576B21FCEBAE}"/>
                  </a:ext>
                </a:extLst>
              </p:cNvPr>
              <p:cNvSpPr/>
              <p:nvPr/>
            </p:nvSpPr>
            <p:spPr>
              <a:xfrm>
                <a:off x="342225" y="279885"/>
                <a:ext cx="751577" cy="351409"/>
              </a:xfrm>
              <a:prstGeom prst="flowChartDelay">
                <a:avLst/>
              </a:prstGeom>
              <a:solidFill>
                <a:srgbClr val="EB5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B2FF0779-2232-F401-406D-DEF99964EE98}"/>
                </a:ext>
              </a:extLst>
            </p:cNvPr>
            <p:cNvSpPr txBox="1"/>
            <p:nvPr/>
          </p:nvSpPr>
          <p:spPr>
            <a:xfrm>
              <a:off x="-188230" y="737703"/>
              <a:ext cx="689835" cy="461665"/>
            </a:xfrm>
            <a:prstGeom prst="rect">
              <a:avLst/>
            </a:prstGeom>
            <a:noFill/>
          </p:spPr>
          <p:txBody>
            <a:bodyPr wrap="square" rtlCol="0" anchor="ctr">
              <a:spAutoFit/>
            </a:bodyPr>
            <a:lstStyle/>
            <a:p>
              <a:pPr algn="ctr"/>
              <a:r>
                <a:rPr lang="en-US" altLang="zh-CN" sz="2400" dirty="0">
                  <a:solidFill>
                    <a:schemeClr val="bg1"/>
                  </a:solidFill>
                </a:rPr>
                <a:t>05</a:t>
              </a:r>
              <a:endParaRPr lang="zh-CN" altLang="en-US" sz="2400" dirty="0">
                <a:solidFill>
                  <a:schemeClr val="bg1"/>
                </a:solidFill>
              </a:endParaRPr>
            </a:p>
          </p:txBody>
        </p:sp>
      </p:grpSp>
      <p:sp>
        <p:nvSpPr>
          <p:cNvPr id="18" name="object 8">
            <a:extLst>
              <a:ext uri="{FF2B5EF4-FFF2-40B4-BE49-F238E27FC236}">
                <a16:creationId xmlns:a16="http://schemas.microsoft.com/office/drawing/2014/main" id="{4099A310-A54C-CF6C-A199-8EA67FC07F3A}"/>
              </a:ext>
            </a:extLst>
          </p:cNvPr>
          <p:cNvSpPr txBox="1"/>
          <p:nvPr/>
        </p:nvSpPr>
        <p:spPr>
          <a:xfrm>
            <a:off x="1637341" y="746125"/>
            <a:ext cx="3965888" cy="1970604"/>
          </a:xfrm>
          <a:prstGeom prst="rect">
            <a:avLst/>
          </a:prstGeom>
        </p:spPr>
        <p:txBody>
          <a:bodyPr vert="horz" wrap="square" lIns="0" tIns="12065" rIns="0" bIns="0" rtlCol="0">
            <a:spAutoFit/>
          </a:bodyPr>
          <a:lstStyle/>
          <a:p>
            <a:pPr marL="12700" marR="5080" algn="just">
              <a:lnSpc>
                <a:spcPct val="150000"/>
              </a:lnSpc>
              <a:spcBef>
                <a:spcPts val="95"/>
              </a:spcBef>
            </a:pPr>
            <a:r>
              <a:rPr lang="zh-CN" altLang="en-US" sz="800" b="1" dirty="0">
                <a:latin typeface="微软雅黑"/>
                <a:cs typeface="微软雅黑"/>
              </a:rPr>
              <a:t>所治疗疾病大陆地区年发病患者总数</a:t>
            </a:r>
            <a:endParaRPr lang="en-US" altLang="zh-CN" sz="800" b="1" dirty="0">
              <a:latin typeface="微软雅黑"/>
              <a:cs typeface="微软雅黑"/>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a:latin typeface="微软雅黑"/>
              </a:rPr>
              <a:t>2015</a:t>
            </a:r>
            <a:r>
              <a:rPr lang="zh-CN" altLang="en-US" sz="700" dirty="0">
                <a:latin typeface="微软雅黑"/>
              </a:rPr>
              <a:t>年中国膀胱癌发病数约为</a:t>
            </a:r>
            <a:r>
              <a:rPr lang="en-US" altLang="zh-CN" sz="700" dirty="0">
                <a:latin typeface="微软雅黑"/>
              </a:rPr>
              <a:t>7.96</a:t>
            </a:r>
            <a:r>
              <a:rPr lang="zh-CN" altLang="en-US" sz="700" dirty="0">
                <a:latin typeface="微软雅黑"/>
              </a:rPr>
              <a:t>万例 </a:t>
            </a:r>
            <a:r>
              <a:rPr lang="zh-CN" altLang="en-US" sz="700" kern="1200" dirty="0">
                <a:solidFill>
                  <a:prstClr val="black"/>
                </a:solidFill>
                <a:latin typeface="微软雅黑" panose="020B0503020204020204" pitchFamily="34" charset="-122"/>
                <a:ea typeface="微软雅黑" panose="020B0503020204020204" pitchFamily="34" charset="-122"/>
              </a:rPr>
              <a:t>。局部晚期或转移膀胱癌占新发膀胱癌的</a:t>
            </a:r>
            <a:r>
              <a:rPr lang="en-US" altLang="zh-CN" sz="700" kern="1200" dirty="0">
                <a:solidFill>
                  <a:prstClr val="black"/>
                </a:solidFill>
                <a:latin typeface="微软雅黑" panose="020B0503020204020204" pitchFamily="34" charset="-122"/>
                <a:ea typeface="微软雅黑" panose="020B0503020204020204" pitchFamily="34" charset="-122"/>
              </a:rPr>
              <a:t>3%~5%</a:t>
            </a:r>
            <a:r>
              <a:rPr lang="zh-CN" altLang="en-US" sz="700" kern="1200" dirty="0">
                <a:solidFill>
                  <a:prstClr val="black"/>
                </a:solidFill>
                <a:latin typeface="微软雅黑" panose="020B0503020204020204" pitchFamily="34" charset="-122"/>
                <a:ea typeface="微软雅黑" panose="020B0503020204020204" pitchFamily="34" charset="-122"/>
              </a:rPr>
              <a:t>。对于转移性尿路上皮癌</a:t>
            </a:r>
            <a:r>
              <a:rPr lang="en-US" altLang="zh-CN" sz="700" kern="1200" dirty="0">
                <a:solidFill>
                  <a:prstClr val="black"/>
                </a:solidFill>
                <a:latin typeface="微软雅黑" panose="020B0503020204020204" pitchFamily="34" charset="-122"/>
                <a:ea typeface="微软雅黑" panose="020B0503020204020204" pitchFamily="34" charset="-122"/>
              </a:rPr>
              <a:t>, 5</a:t>
            </a:r>
            <a:r>
              <a:rPr lang="zh-CN" altLang="en-US" sz="700" kern="1200" dirty="0">
                <a:solidFill>
                  <a:prstClr val="black"/>
                </a:solidFill>
                <a:latin typeface="微软雅黑" panose="020B0503020204020204" pitchFamily="34" charset="-122"/>
                <a:ea typeface="微软雅黑" panose="020B0503020204020204" pitchFamily="34" charset="-122"/>
              </a:rPr>
              <a:t>年生存率约为</a:t>
            </a:r>
            <a:r>
              <a:rPr lang="en-US" altLang="zh-CN" sz="700" kern="1200" dirty="0">
                <a:solidFill>
                  <a:prstClr val="black"/>
                </a:solidFill>
                <a:latin typeface="微软雅黑" panose="020B0503020204020204" pitchFamily="34" charset="-122"/>
                <a:ea typeface="微软雅黑" panose="020B0503020204020204" pitchFamily="34" charset="-122"/>
              </a:rPr>
              <a:t>10%</a:t>
            </a:r>
            <a:r>
              <a:rPr lang="zh-CN" altLang="en-US" sz="700" kern="1200" dirty="0">
                <a:solidFill>
                  <a:prstClr val="black"/>
                </a:solidFill>
                <a:latin typeface="微软雅黑" panose="020B0503020204020204" pitchFamily="34" charset="-122"/>
                <a:ea typeface="微软雅黑" panose="020B0503020204020204" pitchFamily="34" charset="-122"/>
              </a:rPr>
              <a:t>。</a:t>
            </a:r>
          </a:p>
          <a:p>
            <a:pPr marL="12700" marR="5080" algn="just">
              <a:lnSpc>
                <a:spcPct val="150000"/>
              </a:lnSpc>
              <a:spcBef>
                <a:spcPts val="95"/>
              </a:spcBef>
            </a:pPr>
            <a:endParaRPr lang="en-US" altLang="zh-CN" sz="700" dirty="0">
              <a:latin typeface="微软雅黑"/>
            </a:endParaRPr>
          </a:p>
          <a:p>
            <a:pPr marL="12700" marR="5080" algn="just">
              <a:lnSpc>
                <a:spcPct val="150000"/>
              </a:lnSpc>
              <a:spcBef>
                <a:spcPts val="95"/>
              </a:spcBef>
            </a:pPr>
            <a:r>
              <a:rPr lang="zh-CN" altLang="en-US" sz="800" b="1" dirty="0">
                <a:latin typeface="微软雅黑"/>
                <a:cs typeface="微软雅黑"/>
              </a:rPr>
              <a:t>是否能够弥补药品目录保障短板</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rPr>
              <a:t>是。目前国家医保目录内尚无针对尿路上皮癌患者的</a:t>
            </a:r>
            <a:r>
              <a:rPr lang="en-US" altLang="zh-CN" sz="700" dirty="0">
                <a:latin typeface="微软雅黑"/>
              </a:rPr>
              <a:t>ADC</a:t>
            </a:r>
            <a:r>
              <a:rPr lang="zh-CN" altLang="en-US" sz="700" dirty="0">
                <a:latin typeface="微软雅黑"/>
              </a:rPr>
              <a:t>类肿瘤治疗药物</a:t>
            </a:r>
            <a:r>
              <a:rPr lang="en-US" altLang="zh-CN" sz="700" dirty="0">
                <a:latin typeface="微软雅黑"/>
              </a:rPr>
              <a:t>,</a:t>
            </a:r>
            <a:r>
              <a:rPr lang="zh-CN" altLang="en-US" sz="700" dirty="0">
                <a:latin typeface="微软雅黑"/>
              </a:rPr>
              <a:t>同时也没有针对</a:t>
            </a:r>
            <a:r>
              <a:rPr lang="en-US" altLang="zh-CN" sz="700" dirty="0">
                <a:latin typeface="微软雅黑"/>
              </a:rPr>
              <a:t>HER2</a:t>
            </a:r>
            <a:r>
              <a:rPr lang="zh-CN" altLang="en-US" sz="700" dirty="0">
                <a:latin typeface="微软雅黑"/>
              </a:rPr>
              <a:t>靶点的治疗药物</a:t>
            </a:r>
            <a:r>
              <a:rPr lang="en-US" altLang="zh-CN" sz="700" dirty="0">
                <a:latin typeface="微软雅黑"/>
              </a:rPr>
              <a:t>, </a:t>
            </a:r>
            <a:r>
              <a:rPr lang="zh-CN" altLang="en-US" sz="700" dirty="0">
                <a:latin typeface="微软雅黑"/>
              </a:rPr>
              <a:t>纳入维迪西妥单抗尿路上皮癌适应症可以弥补这一目录短板，满足该类患者的用药需求，使临床中该类患者获益。</a:t>
            </a:r>
            <a:endParaRPr lang="en-US" altLang="zh-CN" sz="700" dirty="0">
              <a:latin typeface="微软雅黑"/>
            </a:endParaRPr>
          </a:p>
          <a:p>
            <a:pPr marL="12700" marR="5080" algn="just">
              <a:lnSpc>
                <a:spcPct val="150000"/>
              </a:lnSpc>
              <a:spcBef>
                <a:spcPts val="95"/>
              </a:spcBef>
            </a:pPr>
            <a:endParaRPr lang="zh-CN" altLang="en-US" sz="700" dirty="0">
              <a:latin typeface="微软雅黑"/>
            </a:endParaRPr>
          </a:p>
          <a:p>
            <a:pPr marL="12700" marR="5080" algn="just">
              <a:lnSpc>
                <a:spcPct val="150000"/>
              </a:lnSpc>
              <a:spcBef>
                <a:spcPts val="95"/>
              </a:spcBef>
            </a:pPr>
            <a:r>
              <a:rPr lang="zh-CN" altLang="en-US" sz="800" b="1" dirty="0">
                <a:latin typeface="微软雅黑"/>
                <a:cs typeface="微软雅黑"/>
              </a:rPr>
              <a:t>临床管理难度</a:t>
            </a:r>
            <a:endParaRPr lang="en-US" altLang="zh-CN" sz="800" b="1" dirty="0">
              <a:latin typeface="微软雅黑"/>
              <a:cs typeface="微软雅黑"/>
            </a:endParaRPr>
          </a:p>
          <a:p>
            <a:pPr marL="12700" marR="5080" algn="just">
              <a:lnSpc>
                <a:spcPct val="150000"/>
              </a:lnSpc>
              <a:spcBef>
                <a:spcPts val="95"/>
              </a:spcBef>
            </a:pPr>
            <a:r>
              <a:rPr lang="zh-CN" altLang="en-US" sz="700" dirty="0">
                <a:latin typeface="微软雅黑"/>
              </a:rPr>
              <a:t>维迪西妥单抗是精准靶向</a:t>
            </a:r>
            <a:r>
              <a:rPr lang="en-US" altLang="zh-CN" sz="700" dirty="0">
                <a:latin typeface="微软雅黑"/>
              </a:rPr>
              <a:t>ADC</a:t>
            </a:r>
            <a:r>
              <a:rPr lang="zh-CN" altLang="en-US" sz="700" dirty="0">
                <a:latin typeface="微软雅黑"/>
              </a:rPr>
              <a:t>药物</a:t>
            </a:r>
            <a:r>
              <a:rPr lang="en-US" altLang="zh-CN" sz="700" dirty="0">
                <a:latin typeface="微软雅黑"/>
              </a:rPr>
              <a:t>,</a:t>
            </a:r>
            <a:r>
              <a:rPr lang="zh-CN" altLang="en-US" sz="700" dirty="0">
                <a:latin typeface="微软雅黑"/>
              </a:rPr>
              <a:t>说明书明确了清晰的适应症，患者需要进行</a:t>
            </a:r>
            <a:r>
              <a:rPr lang="en-US" altLang="zh-CN" sz="700" dirty="0">
                <a:latin typeface="微软雅黑"/>
              </a:rPr>
              <a:t>HER2</a:t>
            </a:r>
            <a:r>
              <a:rPr lang="zh-CN" altLang="en-US" sz="700" dirty="0">
                <a:latin typeface="微软雅黑"/>
              </a:rPr>
              <a:t>免疫组化分析后方可使用</a:t>
            </a:r>
            <a:r>
              <a:rPr lang="en-US" altLang="zh-CN" sz="700" dirty="0">
                <a:latin typeface="微软雅黑"/>
              </a:rPr>
              <a:t>, </a:t>
            </a:r>
            <a:r>
              <a:rPr lang="zh-CN" altLang="en-US" sz="700" dirty="0">
                <a:latin typeface="微软雅黑"/>
              </a:rPr>
              <a:t>药品滥用风险几乎为零，易于临床使用管理。</a:t>
            </a:r>
          </a:p>
        </p:txBody>
      </p:sp>
      <p:cxnSp>
        <p:nvCxnSpPr>
          <p:cNvPr id="20" name="直接连接符 19">
            <a:extLst>
              <a:ext uri="{FF2B5EF4-FFF2-40B4-BE49-F238E27FC236}">
                <a16:creationId xmlns:a16="http://schemas.microsoft.com/office/drawing/2014/main" id="{8AC4895D-15C6-D7A7-91F2-FDB963865EE4}"/>
              </a:ext>
            </a:extLst>
          </p:cNvPr>
          <p:cNvCxnSpPr/>
          <p:nvPr/>
        </p:nvCxnSpPr>
        <p:spPr>
          <a:xfrm>
            <a:off x="754339" y="1965325"/>
            <a:ext cx="331470" cy="0"/>
          </a:xfrm>
          <a:prstGeom prst="line">
            <a:avLst/>
          </a:prstGeom>
          <a:ln w="12700">
            <a:solidFill>
              <a:srgbClr val="EB54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625351"/>
      </p:ext>
    </p:extLst>
  </p:cSld>
  <p:clrMapOvr>
    <a:masterClrMapping/>
  </p:clrMapOvr>
</p:sld>
</file>

<file path=ppt/theme/theme1.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TotalTime>
  <Words>1242</Words>
  <Application>Microsoft Office PowerPoint</Application>
  <PresentationFormat>自定义</PresentationFormat>
  <Paragraphs>75</Paragraphs>
  <Slides>8</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等线</vt:lpstr>
      <vt:lpstr>宋体</vt:lpstr>
      <vt:lpstr>微软雅黑</vt:lpstr>
      <vt:lpstr>Arial</vt:lpstr>
      <vt:lpstr>Calibri</vt:lpstr>
      <vt:lpstr>10_Office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XF</dc:creator>
  <cp:lastModifiedBy>MAXHUB</cp:lastModifiedBy>
  <cp:revision>39</cp:revision>
  <dcterms:created xsi:type="dcterms:W3CDTF">2022-07-12T06:20:01Z</dcterms:created>
  <dcterms:modified xsi:type="dcterms:W3CDTF">2022-07-12T13:08:15Z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2022-06-29T00:00:00Z</vt:filetime>
  </property>
  <property fmtid="{D5CDD505-2E9C-101B-9397-08002B2CF9AE}" pid="3" name="Creator">
    <vt:lpwstr>Microsoft® PowerPoint® 2019</vt:lpwstr>
  </property>
  <property fmtid="{D5CDD505-2E9C-101B-9397-08002B2CF9AE}" pid="4" name="LastSaved">
    <vt:filetime>2022-07-12T00:00:00Z</vt:filetime>
  </property>
</Properties>
</file>