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4" r:id="rId8"/>
    <p:sldId id="265"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378178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289553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294233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179243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3745319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123696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309583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2751809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397542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205702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15D3097-A682-4360-8E31-09A9DE73302C}" type="datetimeFigureOut">
              <a:rPr lang="zh-CN" altLang="en-US" smtClean="0"/>
              <a:t>2022-7-29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302019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D3097-A682-4360-8E31-09A9DE73302C}" type="datetimeFigureOut">
              <a:rPr lang="zh-CN" altLang="en-US" smtClean="0"/>
              <a:t>2022-7-29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33B0C-52BE-48DB-B0B1-ED2B5740C14B}" type="slidenum">
              <a:rPr lang="zh-CN" altLang="en-US" smtClean="0"/>
              <a:t>‹#›</a:t>
            </a:fld>
            <a:endParaRPr lang="zh-CN" altLang="en-US"/>
          </a:p>
        </p:txBody>
      </p:sp>
    </p:spTree>
    <p:extLst>
      <p:ext uri="{BB962C8B-B14F-4D97-AF65-F5344CB8AC3E}">
        <p14:creationId xmlns:p14="http://schemas.microsoft.com/office/powerpoint/2010/main" val="297244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495124" y="4295057"/>
            <a:ext cx="9144000" cy="1655762"/>
          </a:xfrm>
        </p:spPr>
        <p:txBody>
          <a:bodyPr/>
          <a:lstStyle/>
          <a:p>
            <a:r>
              <a:rPr lang="zh-CN" altLang="en-US" dirty="0" smtClean="0"/>
              <a:t>奈韦拉平齐多拉米双夫定片</a:t>
            </a:r>
            <a:endParaRPr lang="en-US" altLang="zh-CN" dirty="0" smtClean="0"/>
          </a:p>
          <a:p>
            <a:r>
              <a:rPr lang="zh-CN" altLang="en-US" dirty="0" smtClean="0"/>
              <a:t>（吉唯久）</a:t>
            </a:r>
            <a:endParaRPr lang="en-US" altLang="zh-CN" dirty="0" smtClean="0"/>
          </a:p>
          <a:p>
            <a:r>
              <a:rPr lang="zh-CN" altLang="en-US" sz="3200" dirty="0" smtClean="0"/>
              <a:t>上海迪赛诺生物医药有限公司</a:t>
            </a:r>
            <a:endParaRPr lang="zh-CN" altLang="en-US" sz="3200" dirty="0"/>
          </a:p>
        </p:txBody>
      </p:sp>
      <p:pic>
        <p:nvPicPr>
          <p:cNvPr id="5" name="图片 4"/>
          <p:cNvPicPr>
            <a:picLocks noChangeAspect="1"/>
          </p:cNvPicPr>
          <p:nvPr/>
        </p:nvPicPr>
        <p:blipFill>
          <a:blip r:embed="rId2"/>
          <a:stretch>
            <a:fillRect/>
          </a:stretch>
        </p:blipFill>
        <p:spPr>
          <a:xfrm>
            <a:off x="4176287" y="266349"/>
            <a:ext cx="3293955" cy="3718509"/>
          </a:xfrm>
          <a:prstGeom prst="rect">
            <a:avLst/>
          </a:prstGeom>
        </p:spPr>
      </p:pic>
    </p:spTree>
    <p:extLst>
      <p:ext uri="{BB962C8B-B14F-4D97-AF65-F5344CB8AC3E}">
        <p14:creationId xmlns:p14="http://schemas.microsoft.com/office/powerpoint/2010/main" val="454278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485373" y="856648"/>
            <a:ext cx="2464067" cy="1155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01 </a:t>
            </a:r>
            <a:r>
              <a:rPr lang="zh-CN" altLang="en-US" dirty="0" smtClean="0"/>
              <a:t>药品基本信息</a:t>
            </a:r>
            <a:endParaRPr lang="zh-CN" altLang="en-US" dirty="0"/>
          </a:p>
        </p:txBody>
      </p:sp>
      <p:sp>
        <p:nvSpPr>
          <p:cNvPr id="4" name="矩形 3"/>
          <p:cNvSpPr/>
          <p:nvPr/>
        </p:nvSpPr>
        <p:spPr>
          <a:xfrm>
            <a:off x="7198093" y="856648"/>
            <a:ext cx="2464067" cy="1155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02 </a:t>
            </a:r>
            <a:r>
              <a:rPr lang="zh-CN" altLang="en-US" dirty="0" smtClean="0"/>
              <a:t>安全性</a:t>
            </a:r>
            <a:endParaRPr lang="zh-CN" altLang="en-US" dirty="0"/>
          </a:p>
        </p:txBody>
      </p:sp>
      <p:sp>
        <p:nvSpPr>
          <p:cNvPr id="5" name="矩形 4"/>
          <p:cNvSpPr/>
          <p:nvPr/>
        </p:nvSpPr>
        <p:spPr>
          <a:xfrm>
            <a:off x="4485372" y="2310062"/>
            <a:ext cx="2464067" cy="1155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03 </a:t>
            </a:r>
            <a:r>
              <a:rPr lang="zh-CN" altLang="en-US" dirty="0" smtClean="0"/>
              <a:t>有效性</a:t>
            </a:r>
            <a:endParaRPr lang="zh-CN" altLang="en-US" dirty="0"/>
          </a:p>
        </p:txBody>
      </p:sp>
      <p:sp>
        <p:nvSpPr>
          <p:cNvPr id="6" name="矩形 5"/>
          <p:cNvSpPr/>
          <p:nvPr/>
        </p:nvSpPr>
        <p:spPr>
          <a:xfrm>
            <a:off x="7198092" y="2310062"/>
            <a:ext cx="2464067" cy="1155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04 </a:t>
            </a:r>
            <a:r>
              <a:rPr lang="zh-CN" altLang="en-US" dirty="0" smtClean="0"/>
              <a:t>创新性</a:t>
            </a:r>
            <a:endParaRPr lang="zh-CN" altLang="en-US" dirty="0"/>
          </a:p>
        </p:txBody>
      </p:sp>
      <p:sp>
        <p:nvSpPr>
          <p:cNvPr id="7" name="矩形 6"/>
          <p:cNvSpPr/>
          <p:nvPr/>
        </p:nvSpPr>
        <p:spPr>
          <a:xfrm>
            <a:off x="4485372" y="3763476"/>
            <a:ext cx="2464067" cy="1155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05 </a:t>
            </a:r>
            <a:r>
              <a:rPr lang="zh-CN" altLang="en-US" dirty="0" smtClean="0"/>
              <a:t>公平性</a:t>
            </a:r>
            <a:endParaRPr lang="zh-CN" altLang="en-US" dirty="0"/>
          </a:p>
        </p:txBody>
      </p:sp>
      <p:sp>
        <p:nvSpPr>
          <p:cNvPr id="9" name="矩形 8"/>
          <p:cNvSpPr/>
          <p:nvPr/>
        </p:nvSpPr>
        <p:spPr>
          <a:xfrm>
            <a:off x="0" y="690880"/>
            <a:ext cx="1727200" cy="10261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985520" y="690880"/>
            <a:ext cx="1249680" cy="10261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t>目录</a:t>
            </a:r>
          </a:p>
        </p:txBody>
      </p:sp>
    </p:spTree>
    <p:extLst>
      <p:ext uri="{BB962C8B-B14F-4D97-AF65-F5344CB8AC3E}">
        <p14:creationId xmlns:p14="http://schemas.microsoft.com/office/powerpoint/2010/main" val="3360482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036320" y="0"/>
            <a:ext cx="1117600" cy="1686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036320" y="1219200"/>
            <a:ext cx="1117600" cy="10058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01</a:t>
            </a:r>
            <a:endParaRPr lang="zh-CN" altLang="en-US" sz="3200" dirty="0"/>
          </a:p>
        </p:txBody>
      </p:sp>
      <p:sp>
        <p:nvSpPr>
          <p:cNvPr id="9" name="文本框 8"/>
          <p:cNvSpPr txBox="1"/>
          <p:nvPr/>
        </p:nvSpPr>
        <p:spPr>
          <a:xfrm>
            <a:off x="528320" y="3373120"/>
            <a:ext cx="4135120" cy="584775"/>
          </a:xfrm>
          <a:prstGeom prst="rect">
            <a:avLst/>
          </a:prstGeom>
          <a:noFill/>
        </p:spPr>
        <p:txBody>
          <a:bodyPr wrap="square" rtlCol="0">
            <a:spAutoFit/>
          </a:bodyPr>
          <a:lstStyle/>
          <a:p>
            <a:r>
              <a:rPr lang="zh-CN" altLang="en-US" sz="3200" dirty="0" smtClean="0"/>
              <a:t>药品基本信息</a:t>
            </a:r>
            <a:endParaRPr lang="zh-CN" altLang="en-US" sz="3200" dirty="0"/>
          </a:p>
        </p:txBody>
      </p:sp>
      <p:sp>
        <p:nvSpPr>
          <p:cNvPr id="10" name="文本框 9"/>
          <p:cNvSpPr txBox="1"/>
          <p:nvPr/>
        </p:nvSpPr>
        <p:spPr>
          <a:xfrm>
            <a:off x="4439920" y="1926570"/>
            <a:ext cx="6695440" cy="3000821"/>
          </a:xfrm>
          <a:prstGeom prst="rect">
            <a:avLst/>
          </a:prstGeom>
          <a:noFill/>
        </p:spPr>
        <p:txBody>
          <a:bodyPr wrap="square" rtlCol="0">
            <a:spAutoFit/>
          </a:bodyPr>
          <a:lstStyle/>
          <a:p>
            <a:pPr>
              <a:lnSpc>
                <a:spcPct val="150000"/>
              </a:lnSpc>
            </a:pPr>
            <a:r>
              <a:rPr lang="zh-CN" altLang="en-US" b="1" dirty="0" smtClean="0"/>
              <a:t>通用名</a:t>
            </a:r>
            <a:r>
              <a:rPr lang="zh-CN" altLang="en-US" dirty="0" smtClean="0"/>
              <a:t>：奈韦拉平齐多拉米双夫定片</a:t>
            </a:r>
            <a:endParaRPr lang="en-US" altLang="zh-CN" dirty="0" smtClean="0"/>
          </a:p>
          <a:p>
            <a:pPr>
              <a:lnSpc>
                <a:spcPct val="150000"/>
              </a:lnSpc>
            </a:pPr>
            <a:r>
              <a:rPr lang="zh-CN" altLang="en-US" b="1" dirty="0" smtClean="0"/>
              <a:t>注册规格：</a:t>
            </a:r>
            <a:r>
              <a:rPr lang="zh-CN" altLang="en-US" dirty="0" smtClean="0"/>
              <a:t>每片含奈韦拉平</a:t>
            </a:r>
            <a:r>
              <a:rPr lang="en-US" altLang="zh-CN" dirty="0" smtClean="0"/>
              <a:t>0.2g</a:t>
            </a:r>
            <a:r>
              <a:rPr lang="zh-CN" altLang="en-US" dirty="0" smtClean="0"/>
              <a:t>，齐多夫定</a:t>
            </a:r>
            <a:r>
              <a:rPr lang="en-US" altLang="zh-CN" dirty="0" smtClean="0"/>
              <a:t>0.3g</a:t>
            </a:r>
            <a:r>
              <a:rPr lang="zh-CN" altLang="en-US" dirty="0" smtClean="0"/>
              <a:t>和拉米夫定</a:t>
            </a:r>
            <a:r>
              <a:rPr lang="en-US" altLang="zh-CN" dirty="0" smtClean="0"/>
              <a:t>0.15g</a:t>
            </a:r>
          </a:p>
          <a:p>
            <a:pPr>
              <a:lnSpc>
                <a:spcPct val="150000"/>
              </a:lnSpc>
            </a:pPr>
            <a:r>
              <a:rPr lang="zh-CN" altLang="en-US" b="1" dirty="0" smtClean="0"/>
              <a:t>中国大陆首次上市时间</a:t>
            </a:r>
            <a:r>
              <a:rPr lang="zh-CN" altLang="en-US" dirty="0" smtClean="0"/>
              <a:t>：</a:t>
            </a:r>
            <a:r>
              <a:rPr lang="en-US" altLang="zh-CN" dirty="0" smtClean="0"/>
              <a:t>2018</a:t>
            </a:r>
            <a:r>
              <a:rPr lang="zh-CN" altLang="en-US" dirty="0" smtClean="0"/>
              <a:t>年</a:t>
            </a:r>
            <a:r>
              <a:rPr lang="en-US" altLang="zh-CN" dirty="0" smtClean="0"/>
              <a:t>5</a:t>
            </a:r>
            <a:r>
              <a:rPr lang="zh-CN" altLang="en-US" dirty="0" smtClean="0"/>
              <a:t>月</a:t>
            </a:r>
            <a:r>
              <a:rPr lang="en-US" altLang="zh-CN" dirty="0" smtClean="0"/>
              <a:t>23</a:t>
            </a:r>
            <a:r>
              <a:rPr lang="zh-CN" altLang="en-US" dirty="0" smtClean="0"/>
              <a:t>日</a:t>
            </a:r>
            <a:endParaRPr lang="en-US" altLang="zh-CN" dirty="0" smtClean="0"/>
          </a:p>
          <a:p>
            <a:pPr>
              <a:lnSpc>
                <a:spcPct val="150000"/>
              </a:lnSpc>
            </a:pPr>
            <a:r>
              <a:rPr lang="zh-CN" altLang="en-US" b="1" dirty="0" smtClean="0"/>
              <a:t>目前大陆地区同通用名药品上市情况</a:t>
            </a:r>
            <a:r>
              <a:rPr lang="zh-CN" altLang="en-US" dirty="0" smtClean="0"/>
              <a:t>：无</a:t>
            </a:r>
            <a:endParaRPr lang="en-US" altLang="zh-CN" dirty="0" smtClean="0"/>
          </a:p>
          <a:p>
            <a:pPr>
              <a:lnSpc>
                <a:spcPct val="150000"/>
              </a:lnSpc>
            </a:pPr>
            <a:r>
              <a:rPr lang="zh-CN" altLang="en-US" b="1" dirty="0" smtClean="0"/>
              <a:t>全球首个上市国家</a:t>
            </a:r>
            <a:r>
              <a:rPr lang="en-US" altLang="zh-CN" b="1" dirty="0" smtClean="0"/>
              <a:t>/</a:t>
            </a:r>
            <a:r>
              <a:rPr lang="zh-CN" altLang="en-US" b="1" dirty="0" smtClean="0"/>
              <a:t>地区及上市时间</a:t>
            </a:r>
            <a:r>
              <a:rPr lang="zh-CN" altLang="en-US" dirty="0" smtClean="0"/>
              <a:t>：</a:t>
            </a:r>
            <a:r>
              <a:rPr lang="zh-CN" altLang="zh-CN" dirty="0" smtClean="0"/>
              <a:t>美国</a:t>
            </a:r>
            <a:r>
              <a:rPr lang="en-US" altLang="zh-CN" dirty="0" smtClean="0"/>
              <a:t> 2006</a:t>
            </a:r>
            <a:r>
              <a:rPr lang="zh-CN" altLang="en-US" dirty="0" smtClean="0"/>
              <a:t>年</a:t>
            </a:r>
            <a:r>
              <a:rPr lang="en-US" altLang="zh-CN" dirty="0" smtClean="0"/>
              <a:t>6</a:t>
            </a:r>
            <a:r>
              <a:rPr lang="zh-CN" altLang="en-US" dirty="0" smtClean="0"/>
              <a:t>月</a:t>
            </a:r>
            <a:r>
              <a:rPr lang="en-US" altLang="zh-CN" dirty="0" smtClean="0"/>
              <a:t>30</a:t>
            </a:r>
            <a:r>
              <a:rPr lang="zh-CN" altLang="en-US" dirty="0" smtClean="0"/>
              <a:t>日</a:t>
            </a:r>
            <a:endParaRPr lang="en-US" altLang="zh-CN" dirty="0" smtClean="0"/>
          </a:p>
          <a:p>
            <a:pPr>
              <a:lnSpc>
                <a:spcPct val="150000"/>
              </a:lnSpc>
            </a:pPr>
            <a:r>
              <a:rPr lang="zh-CN" altLang="en-US" b="1" dirty="0" smtClean="0"/>
              <a:t>是否为</a:t>
            </a:r>
            <a:r>
              <a:rPr lang="en-US" altLang="zh-CN" b="1" dirty="0" smtClean="0"/>
              <a:t>OTC</a:t>
            </a:r>
            <a:r>
              <a:rPr lang="zh-CN" altLang="en-US" b="1" dirty="0" smtClean="0"/>
              <a:t>药品</a:t>
            </a:r>
            <a:r>
              <a:rPr lang="zh-CN" altLang="en-US" dirty="0" smtClean="0"/>
              <a:t>：否</a:t>
            </a:r>
            <a:endParaRPr lang="en-US" altLang="zh-CN" dirty="0" smtClean="0"/>
          </a:p>
          <a:p>
            <a:pPr>
              <a:lnSpc>
                <a:spcPct val="150000"/>
              </a:lnSpc>
            </a:pPr>
            <a:r>
              <a:rPr lang="zh-CN" altLang="en-US" b="1" dirty="0" smtClean="0"/>
              <a:t>参照药品建议</a:t>
            </a:r>
            <a:r>
              <a:rPr lang="zh-CN" altLang="en-US" dirty="0" smtClean="0"/>
              <a:t>：</a:t>
            </a:r>
            <a:r>
              <a:rPr lang="zh-CN" altLang="zh-CN" dirty="0"/>
              <a:t>齐多拉米双夫定</a:t>
            </a:r>
            <a:r>
              <a:rPr lang="zh-CN" altLang="zh-CN" dirty="0" smtClean="0"/>
              <a:t>片</a:t>
            </a:r>
            <a:r>
              <a:rPr lang="zh-CN" altLang="en-US" dirty="0" smtClean="0"/>
              <a:t>、奈韦拉平片</a:t>
            </a:r>
            <a:endParaRPr lang="en-US" altLang="zh-CN" dirty="0" smtClean="0"/>
          </a:p>
        </p:txBody>
      </p:sp>
    </p:spTree>
    <p:extLst>
      <p:ext uri="{BB962C8B-B14F-4D97-AF65-F5344CB8AC3E}">
        <p14:creationId xmlns:p14="http://schemas.microsoft.com/office/powerpoint/2010/main" val="3471204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690880"/>
            <a:ext cx="1727200" cy="10261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a:off x="1005840" y="690880"/>
            <a:ext cx="1249680" cy="10261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01</a:t>
            </a:r>
            <a:endParaRPr lang="zh-CN" altLang="en-US" sz="3200" dirty="0"/>
          </a:p>
        </p:txBody>
      </p:sp>
      <p:sp>
        <p:nvSpPr>
          <p:cNvPr id="5" name="文本框 4"/>
          <p:cNvSpPr txBox="1"/>
          <p:nvPr/>
        </p:nvSpPr>
        <p:spPr>
          <a:xfrm>
            <a:off x="2621280" y="816615"/>
            <a:ext cx="3159760" cy="523220"/>
          </a:xfrm>
          <a:prstGeom prst="rect">
            <a:avLst/>
          </a:prstGeom>
          <a:noFill/>
        </p:spPr>
        <p:txBody>
          <a:bodyPr wrap="square" rtlCol="0">
            <a:spAutoFit/>
          </a:bodyPr>
          <a:lstStyle/>
          <a:p>
            <a:r>
              <a:rPr lang="zh-CN" altLang="en-US" sz="2800" dirty="0" smtClean="0"/>
              <a:t>药品基本信息</a:t>
            </a:r>
            <a:endParaRPr lang="zh-CN" altLang="en-US" sz="2800" dirty="0"/>
          </a:p>
        </p:txBody>
      </p:sp>
      <p:sp>
        <p:nvSpPr>
          <p:cNvPr id="6" name="文本框 5"/>
          <p:cNvSpPr txBox="1"/>
          <p:nvPr/>
        </p:nvSpPr>
        <p:spPr>
          <a:xfrm>
            <a:off x="2062480" y="1339835"/>
            <a:ext cx="10129520" cy="5878532"/>
          </a:xfrm>
          <a:prstGeom prst="rect">
            <a:avLst/>
          </a:prstGeom>
          <a:noFill/>
        </p:spPr>
        <p:txBody>
          <a:bodyPr wrap="square" rtlCol="0">
            <a:spAutoFit/>
          </a:bodyPr>
          <a:lstStyle/>
          <a:p>
            <a:r>
              <a:rPr lang="zh-CN" altLang="en-US" sz="1400" b="1" u="sng" dirty="0" smtClean="0"/>
              <a:t>适应症</a:t>
            </a:r>
            <a:endParaRPr lang="en-US" altLang="zh-CN" sz="1400" b="1" u="sng" dirty="0" smtClean="0"/>
          </a:p>
          <a:p>
            <a:r>
              <a:rPr lang="zh-CN" altLang="zh-CN" sz="1400" dirty="0"/>
              <a:t>本品适用于可应用奈韦拉平</a:t>
            </a:r>
            <a:r>
              <a:rPr lang="en-US" altLang="zh-CN" sz="1400" dirty="0"/>
              <a:t>200mg</a:t>
            </a:r>
            <a:r>
              <a:rPr lang="zh-CN" altLang="zh-CN" sz="1400" dirty="0"/>
              <a:t>，一日</a:t>
            </a:r>
            <a:r>
              <a:rPr lang="en-US" altLang="zh-CN" sz="1400" dirty="0"/>
              <a:t>2</a:t>
            </a:r>
            <a:r>
              <a:rPr lang="zh-CN" altLang="zh-CN" sz="1400" dirty="0"/>
              <a:t>次维持方案治疗且对奈韦拉平耐受的成年</a:t>
            </a:r>
            <a:r>
              <a:rPr lang="en-US" altLang="zh-CN" sz="1400" dirty="0"/>
              <a:t>HIV-1</a:t>
            </a:r>
            <a:r>
              <a:rPr lang="zh-CN" altLang="zh-CN" sz="1400" dirty="0"/>
              <a:t>感染者。</a:t>
            </a:r>
          </a:p>
          <a:p>
            <a:endParaRPr lang="en-US" altLang="zh-CN" sz="1400" u="sng" dirty="0" smtClean="0"/>
          </a:p>
          <a:p>
            <a:r>
              <a:rPr lang="zh-CN" altLang="en-US" sz="1400" b="1" u="sng" dirty="0" smtClean="0"/>
              <a:t>疾病基本情况</a:t>
            </a:r>
            <a:endParaRPr lang="en-US" altLang="zh-CN" sz="1400" b="1" u="sng" dirty="0" smtClean="0"/>
          </a:p>
          <a:p>
            <a:r>
              <a:rPr lang="en-US" altLang="zh-CN" sz="1400" dirty="0"/>
              <a:t>HIV</a:t>
            </a:r>
            <a:r>
              <a:rPr lang="zh-CN" altLang="en-US" sz="1400" dirty="0"/>
              <a:t>病毒可分为</a:t>
            </a:r>
            <a:r>
              <a:rPr lang="en-US" altLang="zh-CN" sz="1400" dirty="0"/>
              <a:t>HIV-1</a:t>
            </a:r>
            <a:r>
              <a:rPr lang="zh-CN" altLang="en-US" sz="1400" dirty="0"/>
              <a:t>型和</a:t>
            </a:r>
            <a:r>
              <a:rPr lang="en-US" altLang="zh-CN" sz="1400" dirty="0"/>
              <a:t>HIV-2</a:t>
            </a:r>
            <a:r>
              <a:rPr lang="zh-CN" altLang="en-US" sz="1400" dirty="0"/>
              <a:t>型。</a:t>
            </a:r>
            <a:r>
              <a:rPr lang="en-US" altLang="zh-CN" sz="1400" dirty="0"/>
              <a:t>HIV-1</a:t>
            </a:r>
            <a:r>
              <a:rPr lang="zh-CN" altLang="en-US" sz="1400" dirty="0"/>
              <a:t>型比</a:t>
            </a:r>
            <a:r>
              <a:rPr lang="en-US" altLang="zh-CN" sz="1400" dirty="0"/>
              <a:t>HIV-2</a:t>
            </a:r>
            <a:r>
              <a:rPr lang="zh-CN" altLang="en-US" sz="1400" dirty="0"/>
              <a:t>型的传染性更高且病情进展较快</a:t>
            </a:r>
            <a:r>
              <a:rPr lang="en-US" altLang="zh-CN" sz="1400" dirty="0"/>
              <a:t>,</a:t>
            </a:r>
            <a:r>
              <a:rPr lang="zh-CN" altLang="en-US" sz="1400" dirty="0"/>
              <a:t>在中国绝大多数患者感染的是</a:t>
            </a:r>
            <a:r>
              <a:rPr lang="en-US" altLang="zh-CN" sz="1400" dirty="0"/>
              <a:t>HIV-1</a:t>
            </a:r>
            <a:r>
              <a:rPr lang="zh-CN" altLang="en-US" sz="1400" dirty="0"/>
              <a:t>型病毒</a:t>
            </a:r>
            <a:r>
              <a:rPr lang="zh-CN" altLang="en-US" sz="1400" dirty="0" smtClean="0"/>
              <a:t>。</a:t>
            </a:r>
            <a:r>
              <a:rPr lang="zh-CN" altLang="en-US" sz="1400" dirty="0"/>
              <a:t>是艾滋病的一种，是目前最常见的一种性传播疾病，而且是危害极大的一种疾病</a:t>
            </a:r>
            <a:r>
              <a:rPr lang="zh-CN" altLang="en-US" sz="1400" dirty="0" smtClean="0"/>
              <a:t>。</a:t>
            </a:r>
            <a:r>
              <a:rPr lang="zh-CN" altLang="en-US" sz="1400" dirty="0"/>
              <a:t>艾滋病病毒感染可导致人体不同程度的免疫功能缺陷，未经治疗的感染者在疾病晚期易于并发各种严重感染和恶性肿瘤，最终导致死亡。</a:t>
            </a:r>
            <a:r>
              <a:rPr lang="zh-CN" altLang="en-US" sz="1400" dirty="0" smtClean="0"/>
              <a:t> </a:t>
            </a:r>
            <a:r>
              <a:rPr lang="en-US" altLang="zh-CN" sz="1400" dirty="0" smtClean="0"/>
              <a:t>2020</a:t>
            </a:r>
            <a:r>
              <a:rPr lang="zh-CN" altLang="en-US" sz="1400" dirty="0"/>
              <a:t>年中国艾滋病发病率为</a:t>
            </a:r>
            <a:r>
              <a:rPr lang="en-US" altLang="zh-CN" sz="1400" dirty="0"/>
              <a:t>4.4283/10</a:t>
            </a:r>
            <a:r>
              <a:rPr lang="zh-CN" altLang="en-US" sz="1400" dirty="0"/>
              <a:t>万，死亡率为</a:t>
            </a:r>
            <a:r>
              <a:rPr lang="en-US" altLang="zh-CN" sz="1400" dirty="0"/>
              <a:t>1.3405/10</a:t>
            </a:r>
            <a:r>
              <a:rPr lang="zh-CN" altLang="en-US" sz="1400" dirty="0"/>
              <a:t>万；</a:t>
            </a:r>
            <a:endParaRPr lang="en-US" altLang="zh-CN" sz="1400" u="sng" dirty="0"/>
          </a:p>
          <a:p>
            <a:endParaRPr lang="en-US" altLang="zh-CN" sz="1400" u="sng" dirty="0" smtClean="0"/>
          </a:p>
          <a:p>
            <a:r>
              <a:rPr lang="zh-CN" altLang="en-US" sz="1400" b="1" u="sng" dirty="0"/>
              <a:t>用法</a:t>
            </a:r>
            <a:r>
              <a:rPr lang="zh-CN" altLang="en-US" sz="1400" b="1" u="sng" dirty="0" smtClean="0"/>
              <a:t>用量</a:t>
            </a:r>
            <a:endParaRPr lang="en-US" altLang="zh-CN" sz="1400" b="1" u="sng" dirty="0" smtClean="0"/>
          </a:p>
          <a:p>
            <a:r>
              <a:rPr lang="zh-CN" altLang="zh-CN" sz="1400" dirty="0"/>
              <a:t>成人：口服奈韦拉平齐多拉米双夫定片，一次一片，一日两次。</a:t>
            </a:r>
          </a:p>
          <a:p>
            <a:r>
              <a:rPr lang="zh-CN" altLang="zh-CN" sz="1400" dirty="0"/>
              <a:t>本品不能用于初次接受奈韦拉平治疗的患者。因为推荐先以奈韦拉平（</a:t>
            </a:r>
            <a:r>
              <a:rPr lang="en-US" altLang="zh-CN" sz="1400" dirty="0"/>
              <a:t>200mg</a:t>
            </a:r>
            <a:r>
              <a:rPr lang="zh-CN" altLang="zh-CN" sz="1400" dirty="0"/>
              <a:t>，每日一次）与拉米夫定</a:t>
            </a:r>
            <a:r>
              <a:rPr lang="en-US" altLang="zh-CN" sz="1400" dirty="0"/>
              <a:t>+</a:t>
            </a:r>
            <a:r>
              <a:rPr lang="zh-CN" altLang="zh-CN" sz="1400" dirty="0"/>
              <a:t>齐多夫定（标准剂量，每日两次）联合治疗</a:t>
            </a:r>
            <a:r>
              <a:rPr lang="en-US" altLang="zh-CN" sz="1400" dirty="0"/>
              <a:t>2</a:t>
            </a:r>
            <a:r>
              <a:rPr lang="zh-CN" altLang="zh-CN" sz="1400" dirty="0"/>
              <a:t>周作为导入期治疗，如果无过敏反应（如皮疹、肝功能异常等），可提高给药剂量，服用本品（</a:t>
            </a:r>
            <a:r>
              <a:rPr lang="en-US" altLang="zh-CN" sz="1400" dirty="0"/>
              <a:t>1</a:t>
            </a:r>
            <a:r>
              <a:rPr lang="zh-CN" altLang="zh-CN" sz="1400" dirty="0"/>
              <a:t>片，每日两次）作为维持治疗。</a:t>
            </a:r>
          </a:p>
          <a:p>
            <a:r>
              <a:rPr lang="zh-CN" altLang="zh-CN" sz="1400" dirty="0"/>
              <a:t>老年患者（</a:t>
            </a:r>
            <a:r>
              <a:rPr lang="en-US" altLang="zh-CN" sz="1400" dirty="0"/>
              <a:t>65</a:t>
            </a:r>
            <a:r>
              <a:rPr lang="zh-CN" altLang="zh-CN" sz="1400" dirty="0"/>
              <a:t>岁以上）：选择服药剂量时应谨慎（见【老年用药】）。</a:t>
            </a:r>
          </a:p>
          <a:p>
            <a:r>
              <a:rPr lang="zh-CN" altLang="zh-CN" sz="1400" dirty="0"/>
              <a:t>肾功能损伤患者：不适用本品（见【注意事项】）。</a:t>
            </a:r>
          </a:p>
          <a:p>
            <a:r>
              <a:rPr lang="zh-CN" altLang="zh-CN" sz="1400" dirty="0"/>
              <a:t>肝功能损伤患者：不适用本品（见【注意事项】）。</a:t>
            </a:r>
          </a:p>
          <a:p>
            <a:r>
              <a:rPr lang="zh-CN" altLang="zh-CN" sz="1400" b="1" dirty="0"/>
              <a:t>剂量调整：</a:t>
            </a:r>
            <a:endParaRPr lang="zh-CN" altLang="zh-CN" sz="1400" dirty="0"/>
          </a:p>
          <a:p>
            <a:r>
              <a:rPr lang="zh-CN" altLang="zh-CN" sz="1400" b="1" dirty="0"/>
              <a:t>由于本品是固定剂量的复方制剂，因此对于剂量需调整的患者，不能给予本品。</a:t>
            </a:r>
            <a:endParaRPr lang="zh-CN" altLang="zh-CN" sz="1400" dirty="0"/>
          </a:p>
          <a:p>
            <a:r>
              <a:rPr lang="zh-CN" altLang="zh-CN" sz="1400" dirty="0"/>
              <a:t>如患者出现重度皮疹或皮疹伴发全身症状应停药（见【警告】和【注意事项】）。如患者在服用奈韦拉平</a:t>
            </a:r>
            <a:r>
              <a:rPr lang="en-US" altLang="zh-CN" sz="1400" dirty="0"/>
              <a:t>200mg/</a:t>
            </a:r>
            <a:r>
              <a:rPr lang="zh-CN" altLang="zh-CN" sz="1400" dirty="0"/>
              <a:t>日的</a:t>
            </a:r>
            <a:r>
              <a:rPr lang="en-US" altLang="zh-CN" sz="1400" dirty="0"/>
              <a:t>14</a:t>
            </a:r>
            <a:r>
              <a:rPr lang="zh-CN" altLang="zh-CN" sz="1400" dirty="0"/>
              <a:t>天导入期内出现轻度或中度皮疹，则该患者在皮疹消退前不能增加奈韦拉平剂量，也不能使用本品治疗。如皮疹持续时间超过</a:t>
            </a:r>
            <a:r>
              <a:rPr lang="en-US" altLang="zh-CN" sz="1400" dirty="0"/>
              <a:t>14</a:t>
            </a:r>
            <a:r>
              <a:rPr lang="zh-CN" altLang="zh-CN" sz="1400" dirty="0"/>
              <a:t>天导入期，不能给予本品治疗。给予本品每日</a:t>
            </a:r>
            <a:r>
              <a:rPr lang="en-US" altLang="zh-CN" sz="1400" dirty="0"/>
              <a:t>1</a:t>
            </a:r>
            <a:r>
              <a:rPr lang="zh-CN" altLang="zh-CN" sz="1400" dirty="0"/>
              <a:t>次治疗时间不能超过</a:t>
            </a:r>
            <a:r>
              <a:rPr lang="en-US" altLang="zh-CN" sz="1400" dirty="0"/>
              <a:t>28</a:t>
            </a:r>
            <a:r>
              <a:rPr lang="zh-CN" altLang="zh-CN" sz="1400" dirty="0"/>
              <a:t>天，否则应选用其他方案进行治疗。如果发生有临床表现的肝脏事件，奈韦拉平应永久性停用，不能再服用本品（见【警告】和【注意事项】）。</a:t>
            </a:r>
          </a:p>
          <a:p>
            <a:r>
              <a:rPr lang="zh-CN" altLang="zh-CN" sz="1400" dirty="0"/>
              <a:t>中断奈韦拉平超过</a:t>
            </a:r>
            <a:r>
              <a:rPr lang="en-US" altLang="zh-CN" sz="1400" dirty="0"/>
              <a:t>7</a:t>
            </a:r>
            <a:r>
              <a:rPr lang="zh-CN" altLang="zh-CN" sz="1400" dirty="0"/>
              <a:t>天的患者，应重新开始奈韦拉平</a:t>
            </a:r>
            <a:r>
              <a:rPr lang="en-US" altLang="zh-CN" sz="1400" dirty="0"/>
              <a:t>200mg/</a:t>
            </a:r>
            <a:r>
              <a:rPr lang="zh-CN" altLang="zh-CN" sz="1400" dirty="0"/>
              <a:t>日联合标准剂量拉米夫定</a:t>
            </a:r>
            <a:r>
              <a:rPr lang="en-US" altLang="zh-CN" sz="1400" dirty="0"/>
              <a:t>+</a:t>
            </a:r>
            <a:r>
              <a:rPr lang="zh-CN" altLang="zh-CN" sz="1400" dirty="0"/>
              <a:t>齐多夫定的</a:t>
            </a:r>
            <a:r>
              <a:rPr lang="en-US" altLang="zh-CN" sz="1400" dirty="0"/>
              <a:t>14</a:t>
            </a:r>
            <a:r>
              <a:rPr lang="zh-CN" altLang="zh-CN" sz="1400" dirty="0"/>
              <a:t>天导入期治疗，如未出现任何过敏反应表现，则可以服用本品每日</a:t>
            </a:r>
            <a:r>
              <a:rPr lang="en-US" altLang="zh-CN" sz="1400" dirty="0"/>
              <a:t>2</a:t>
            </a:r>
            <a:r>
              <a:rPr lang="zh-CN" altLang="zh-CN" sz="1400" dirty="0"/>
              <a:t>次继续治疗。</a:t>
            </a:r>
            <a:endParaRPr lang="en-US" altLang="zh-CN" sz="1400" u="sng" dirty="0" smtClean="0"/>
          </a:p>
          <a:p>
            <a:endParaRPr lang="zh-CN" altLang="en-US" dirty="0"/>
          </a:p>
        </p:txBody>
      </p:sp>
    </p:spTree>
    <p:extLst>
      <p:ext uri="{BB962C8B-B14F-4D97-AF65-F5344CB8AC3E}">
        <p14:creationId xmlns:p14="http://schemas.microsoft.com/office/powerpoint/2010/main" val="1972993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6320" y="0"/>
            <a:ext cx="1117600" cy="1686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036320" y="1219200"/>
            <a:ext cx="1117600" cy="10058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02</a:t>
            </a:r>
            <a:endParaRPr lang="zh-CN" altLang="en-US" sz="3200" dirty="0"/>
          </a:p>
        </p:txBody>
      </p:sp>
      <p:sp>
        <p:nvSpPr>
          <p:cNvPr id="4" name="文本框 3"/>
          <p:cNvSpPr txBox="1"/>
          <p:nvPr/>
        </p:nvSpPr>
        <p:spPr>
          <a:xfrm>
            <a:off x="904240" y="2489200"/>
            <a:ext cx="2326640" cy="523220"/>
          </a:xfrm>
          <a:prstGeom prst="rect">
            <a:avLst/>
          </a:prstGeom>
          <a:noFill/>
        </p:spPr>
        <p:txBody>
          <a:bodyPr wrap="square" rtlCol="0">
            <a:spAutoFit/>
          </a:bodyPr>
          <a:lstStyle/>
          <a:p>
            <a:r>
              <a:rPr lang="zh-CN" altLang="en-US" sz="2800" dirty="0" smtClean="0"/>
              <a:t>安全性</a:t>
            </a:r>
            <a:endParaRPr lang="zh-CN" altLang="en-US" sz="2800" dirty="0"/>
          </a:p>
        </p:txBody>
      </p:sp>
      <p:sp>
        <p:nvSpPr>
          <p:cNvPr id="5" name="文本框 4"/>
          <p:cNvSpPr txBox="1"/>
          <p:nvPr/>
        </p:nvSpPr>
        <p:spPr>
          <a:xfrm>
            <a:off x="3129280" y="473263"/>
            <a:ext cx="8310880" cy="5632311"/>
          </a:xfrm>
          <a:prstGeom prst="rect">
            <a:avLst/>
          </a:prstGeom>
          <a:noFill/>
        </p:spPr>
        <p:txBody>
          <a:bodyPr wrap="square" rtlCol="0">
            <a:spAutoFit/>
          </a:bodyPr>
          <a:lstStyle/>
          <a:p>
            <a:r>
              <a:rPr lang="zh-CN" altLang="en-US" b="1" dirty="0" smtClean="0"/>
              <a:t>不良反应情况</a:t>
            </a:r>
            <a:r>
              <a:rPr lang="zh-CN" altLang="en-US" dirty="0" smtClean="0"/>
              <a:t>：</a:t>
            </a:r>
            <a:r>
              <a:rPr lang="zh-CN" altLang="zh-CN" dirty="0"/>
              <a:t>我司生产的奈韦拉平齐多拉米双夫定片（每片含奈韦拉平</a:t>
            </a:r>
            <a:r>
              <a:rPr lang="en-US" altLang="zh-CN" dirty="0"/>
              <a:t>0.2g, </a:t>
            </a:r>
            <a:r>
              <a:rPr lang="zh-CN" altLang="zh-CN" dirty="0"/>
              <a:t>齐多夫定</a:t>
            </a:r>
            <a:r>
              <a:rPr lang="en-US" altLang="zh-CN" dirty="0"/>
              <a:t>0.3g</a:t>
            </a:r>
            <a:r>
              <a:rPr lang="zh-CN" altLang="zh-CN" dirty="0"/>
              <a:t>和拉米夫定</a:t>
            </a:r>
            <a:r>
              <a:rPr lang="en-US" altLang="zh-CN" dirty="0"/>
              <a:t>0.15g</a:t>
            </a:r>
            <a:r>
              <a:rPr lang="zh-CN" altLang="zh-CN" dirty="0"/>
              <a:t>）因</a:t>
            </a:r>
            <a:r>
              <a:rPr lang="zh-CN" altLang="zh-CN" dirty="0" smtClean="0"/>
              <a:t>目前上市销售</a:t>
            </a:r>
            <a:r>
              <a:rPr lang="zh-CN" altLang="en-US" dirty="0" smtClean="0"/>
              <a:t>时间短</a:t>
            </a:r>
            <a:r>
              <a:rPr lang="zh-CN" altLang="zh-CN" dirty="0" smtClean="0"/>
              <a:t>，</a:t>
            </a:r>
            <a:r>
              <a:rPr lang="zh-CN" altLang="en-US" dirty="0" smtClean="0"/>
              <a:t>暂</a:t>
            </a:r>
            <a:r>
              <a:rPr lang="zh-CN" altLang="zh-CN" dirty="0" smtClean="0"/>
              <a:t>无</a:t>
            </a:r>
            <a:r>
              <a:rPr lang="zh-CN" altLang="zh-CN" dirty="0"/>
              <a:t>实际发生的不良反应相关材料，目前已知的不良反应均来源于说明书，具体如下：</a:t>
            </a:r>
          </a:p>
          <a:p>
            <a:r>
              <a:rPr lang="zh-CN" altLang="zh-CN" b="1" dirty="0"/>
              <a:t>【</a:t>
            </a:r>
            <a:r>
              <a:rPr lang="zh-CN" altLang="zh-CN" dirty="0"/>
              <a:t>不良反应</a:t>
            </a:r>
            <a:r>
              <a:rPr lang="zh-CN" altLang="zh-CN" b="1" dirty="0"/>
              <a:t>】</a:t>
            </a:r>
            <a:endParaRPr lang="zh-CN" altLang="zh-CN" dirty="0"/>
          </a:p>
          <a:p>
            <a:r>
              <a:rPr lang="zh-CN" altLang="zh-CN" dirty="0"/>
              <a:t>以下不良反应在说明书其他部分进行了讨论：</a:t>
            </a:r>
          </a:p>
          <a:p>
            <a:pPr lvl="0"/>
            <a:r>
              <a:rPr lang="zh-CN" altLang="zh-CN" dirty="0"/>
              <a:t>血液学毒性，包括贫血和中性粒细胞减少（见（【警告】）和【注意事项】）；</a:t>
            </a:r>
          </a:p>
          <a:p>
            <a:pPr lvl="0"/>
            <a:r>
              <a:rPr lang="zh-CN" altLang="zh-CN" dirty="0"/>
              <a:t>症状性肌病（见（【警告】）和【注意事项】）；</a:t>
            </a:r>
          </a:p>
          <a:p>
            <a:pPr lvl="0"/>
            <a:r>
              <a:rPr lang="zh-CN" altLang="zh-CN" dirty="0"/>
              <a:t>乳酸性酸中毒及肝肿大伴脂肪变性（见（【警告】）和【注意事项】）；</a:t>
            </a:r>
          </a:p>
          <a:p>
            <a:pPr lvl="0"/>
            <a:r>
              <a:rPr lang="zh-CN" altLang="zh-CN" dirty="0"/>
              <a:t>乙型肝炎急性加重（见（【警告】）和【注意事项】）；</a:t>
            </a:r>
          </a:p>
          <a:p>
            <a:pPr lvl="0"/>
            <a:r>
              <a:rPr lang="zh-CN" altLang="zh-CN" dirty="0"/>
              <a:t>合并</a:t>
            </a:r>
            <a:r>
              <a:rPr lang="en-US" altLang="zh-CN" dirty="0"/>
              <a:t>HIV-1</a:t>
            </a:r>
            <a:r>
              <a:rPr lang="zh-CN" altLang="zh-CN" dirty="0"/>
              <a:t>和丙肝病毒（</a:t>
            </a:r>
            <a:r>
              <a:rPr lang="en-US" altLang="zh-CN" dirty="0"/>
              <a:t>HCV</a:t>
            </a:r>
            <a:r>
              <a:rPr lang="zh-CN" altLang="zh-CN" dirty="0"/>
              <a:t>）感染的患者出现肝功能失代偿（见【注意事项】）；</a:t>
            </a:r>
          </a:p>
          <a:p>
            <a:pPr lvl="0"/>
            <a:r>
              <a:rPr lang="zh-CN" altLang="zh-CN" dirty="0"/>
              <a:t>合并</a:t>
            </a:r>
            <a:r>
              <a:rPr lang="en-US" altLang="zh-CN" dirty="0"/>
              <a:t>HIV-1</a:t>
            </a:r>
            <a:r>
              <a:rPr lang="zh-CN" altLang="zh-CN" dirty="0"/>
              <a:t>和</a:t>
            </a:r>
            <a:r>
              <a:rPr lang="en-US" altLang="zh-CN" dirty="0"/>
              <a:t>HCV</a:t>
            </a:r>
            <a:r>
              <a:rPr lang="zh-CN" altLang="zh-CN" dirty="0"/>
              <a:t>感染的患者接受利巴韦林和齐多夫定治疗后出现贫血加重（见【注意事项】）；</a:t>
            </a:r>
          </a:p>
          <a:p>
            <a:pPr lvl="0"/>
            <a:r>
              <a:rPr lang="zh-CN" altLang="zh-CN" dirty="0"/>
              <a:t>胰腺炎（见【注意事项】）；</a:t>
            </a:r>
          </a:p>
          <a:p>
            <a:pPr lvl="0"/>
            <a:r>
              <a:rPr lang="zh-CN" altLang="zh-CN" dirty="0"/>
              <a:t>免疫重建综合征（见【注意事项】）；</a:t>
            </a:r>
          </a:p>
          <a:p>
            <a:pPr lvl="0"/>
            <a:r>
              <a:rPr lang="zh-CN" altLang="zh-CN" dirty="0"/>
              <a:t>脂肪再分配（见【注意事项】）；</a:t>
            </a:r>
          </a:p>
          <a:p>
            <a:r>
              <a:rPr lang="en-US" altLang="zh-CN" dirty="0"/>
              <a:t>    </a:t>
            </a:r>
            <a:r>
              <a:rPr lang="zh-CN" altLang="zh-CN" dirty="0"/>
              <a:t>服用拉米夫定和齐多夫定复方制剂时出现的不良反应类型和严重程度与已知的两种成分单药使用过程中出现的不良反应一致，没有证据显示可造成毒性增加</a:t>
            </a:r>
            <a:r>
              <a:rPr lang="zh-CN" altLang="zh-CN" dirty="0" smtClean="0"/>
              <a:t>。</a:t>
            </a:r>
            <a:r>
              <a:rPr lang="zh-CN" altLang="en-US" b="1" dirty="0" smtClean="0"/>
              <a:t>详见说明书</a:t>
            </a:r>
            <a:endParaRPr lang="en-US" altLang="zh-CN" b="1" dirty="0" smtClean="0"/>
          </a:p>
          <a:p>
            <a:r>
              <a:rPr lang="zh-CN" altLang="en-US" b="1" dirty="0" smtClean="0"/>
              <a:t>安全性方面优势和不足：</a:t>
            </a:r>
            <a:r>
              <a:rPr lang="zh-CN" altLang="zh-CN" dirty="0"/>
              <a:t>迪赛诺公司奈韦拉平齐多拉米双夫定片在开展生物等效性研究过程中，与参比制剂相比未发生严重不良事件</a:t>
            </a:r>
            <a:endParaRPr lang="en-US" altLang="zh-CN" dirty="0" smtClean="0"/>
          </a:p>
        </p:txBody>
      </p:sp>
    </p:spTree>
    <p:extLst>
      <p:ext uri="{BB962C8B-B14F-4D97-AF65-F5344CB8AC3E}">
        <p14:creationId xmlns:p14="http://schemas.microsoft.com/office/powerpoint/2010/main" val="3689000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6320" y="0"/>
            <a:ext cx="1117600" cy="1686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036320" y="1219200"/>
            <a:ext cx="1117600" cy="10058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03</a:t>
            </a:r>
            <a:endParaRPr lang="zh-CN" altLang="en-US" sz="3200" dirty="0"/>
          </a:p>
        </p:txBody>
      </p:sp>
      <p:sp>
        <p:nvSpPr>
          <p:cNvPr id="4" name="文本框 3"/>
          <p:cNvSpPr txBox="1"/>
          <p:nvPr/>
        </p:nvSpPr>
        <p:spPr>
          <a:xfrm>
            <a:off x="1036320" y="2644150"/>
            <a:ext cx="1371600" cy="523220"/>
          </a:xfrm>
          <a:prstGeom prst="rect">
            <a:avLst/>
          </a:prstGeom>
          <a:noFill/>
        </p:spPr>
        <p:txBody>
          <a:bodyPr wrap="square" rtlCol="0">
            <a:spAutoFit/>
          </a:bodyPr>
          <a:lstStyle/>
          <a:p>
            <a:r>
              <a:rPr lang="zh-CN" altLang="en-US" sz="2800" dirty="0" smtClean="0"/>
              <a:t>有效性</a:t>
            </a:r>
            <a:endParaRPr lang="zh-CN" altLang="en-US" sz="2800" dirty="0"/>
          </a:p>
        </p:txBody>
      </p:sp>
      <p:sp>
        <p:nvSpPr>
          <p:cNvPr id="5" name="文本框 4"/>
          <p:cNvSpPr txBox="1"/>
          <p:nvPr/>
        </p:nvSpPr>
        <p:spPr>
          <a:xfrm>
            <a:off x="3336111" y="370990"/>
            <a:ext cx="8128000" cy="5909310"/>
          </a:xfrm>
          <a:prstGeom prst="rect">
            <a:avLst/>
          </a:prstGeom>
          <a:noFill/>
        </p:spPr>
        <p:txBody>
          <a:bodyPr wrap="square" rtlCol="0">
            <a:spAutoFit/>
          </a:bodyPr>
          <a:lstStyle/>
          <a:p>
            <a:pPr>
              <a:lnSpc>
                <a:spcPct val="150000"/>
              </a:lnSpc>
            </a:pPr>
            <a:r>
              <a:rPr lang="zh-CN" altLang="en-US" b="1" dirty="0" smtClean="0"/>
              <a:t>与对照药品疗效方面优势和不足</a:t>
            </a:r>
            <a:r>
              <a:rPr lang="zh-CN" altLang="en-US" dirty="0" smtClean="0"/>
              <a:t>：</a:t>
            </a:r>
            <a:r>
              <a:rPr lang="zh-CN" altLang="zh-CN" dirty="0"/>
              <a:t>我公司奈韦拉平齐多拉米双夫定片临床研究过程中，采用葛兰素史克（</a:t>
            </a:r>
            <a:r>
              <a:rPr lang="en-US" altLang="zh-CN" dirty="0"/>
              <a:t>GSK</a:t>
            </a:r>
            <a:r>
              <a:rPr lang="zh-CN" altLang="zh-CN" dirty="0"/>
              <a:t>）生产的齐多拉米双夫定片（商品名：双汰芝）和国产奈韦拉平片作为参照药品，按照美国</a:t>
            </a:r>
            <a:r>
              <a:rPr lang="en-US" altLang="zh-CN" dirty="0"/>
              <a:t>FDA</a:t>
            </a:r>
            <a:r>
              <a:rPr lang="zh-CN" altLang="zh-CN" dirty="0"/>
              <a:t>指南要求进行了健康受试者随机双交叉两周期、餐前</a:t>
            </a:r>
            <a:r>
              <a:rPr lang="en-US" altLang="zh-CN" dirty="0"/>
              <a:t>+</a:t>
            </a:r>
            <a:r>
              <a:rPr lang="zh-CN" altLang="zh-CN" dirty="0"/>
              <a:t>餐后生物等效性研究，结果显示：受试药品与参比制剂在吸收程度和吸收速度上具有生物等效性。</a:t>
            </a:r>
            <a:endParaRPr lang="en-US" altLang="zh-CN" dirty="0" smtClean="0"/>
          </a:p>
          <a:p>
            <a:pPr>
              <a:lnSpc>
                <a:spcPct val="150000"/>
              </a:lnSpc>
            </a:pPr>
            <a:r>
              <a:rPr lang="zh-CN" altLang="en-US" b="1" dirty="0" smtClean="0"/>
              <a:t>临床指南</a:t>
            </a:r>
            <a:r>
              <a:rPr lang="en-US" altLang="zh-CN" b="1" dirty="0" smtClean="0"/>
              <a:t>/</a:t>
            </a:r>
            <a:r>
              <a:rPr lang="zh-CN" altLang="en-US" b="1" dirty="0" smtClean="0"/>
              <a:t>诊疗规范推荐</a:t>
            </a:r>
            <a:r>
              <a:rPr lang="zh-CN" altLang="en-US" dirty="0" smtClean="0"/>
              <a:t>：</a:t>
            </a:r>
            <a:r>
              <a:rPr lang="zh-CN" altLang="zh-CN" dirty="0"/>
              <a:t>国家免费艾滋病抗病毒药物治疗手册</a:t>
            </a:r>
            <a:r>
              <a:rPr lang="en-US" altLang="zh-CN" dirty="0"/>
              <a:t>(</a:t>
            </a:r>
            <a:r>
              <a:rPr lang="zh-CN" altLang="zh-CN" dirty="0"/>
              <a:t>第四版</a:t>
            </a:r>
            <a:r>
              <a:rPr lang="en-US" altLang="zh-CN" dirty="0" smtClean="0"/>
              <a:t>)</a:t>
            </a:r>
            <a:r>
              <a:rPr lang="zh-CN" altLang="en-US" dirty="0" smtClean="0"/>
              <a:t>，一线推荐；</a:t>
            </a:r>
            <a:r>
              <a:rPr lang="zh-CN" altLang="zh-CN" dirty="0"/>
              <a:t>中国艾滋病诊疗指南</a:t>
            </a:r>
            <a:r>
              <a:rPr lang="en-US" altLang="zh-CN" dirty="0"/>
              <a:t>(</a:t>
            </a:r>
            <a:r>
              <a:rPr lang="en-US" altLang="zh-CN" dirty="0" smtClean="0"/>
              <a:t>2021</a:t>
            </a:r>
            <a:r>
              <a:rPr lang="zh-CN" altLang="zh-CN" dirty="0" smtClean="0"/>
              <a:t>版</a:t>
            </a:r>
            <a:r>
              <a:rPr lang="en-US" altLang="zh-CN" dirty="0" smtClean="0"/>
              <a:t>)</a:t>
            </a:r>
            <a:r>
              <a:rPr lang="zh-CN" altLang="en-US" dirty="0" smtClean="0"/>
              <a:t>，</a:t>
            </a:r>
            <a:r>
              <a:rPr lang="zh-CN" altLang="zh-CN" dirty="0"/>
              <a:t>成人及青少年初治患者抗病毒治疗推荐方案</a:t>
            </a:r>
            <a:r>
              <a:rPr lang="zh-CN" altLang="zh-CN" dirty="0" smtClean="0"/>
              <a:t>中</a:t>
            </a:r>
            <a:r>
              <a:rPr lang="zh-CN" altLang="en-US" dirty="0" smtClean="0"/>
              <a:t>备选</a:t>
            </a:r>
            <a:r>
              <a:rPr lang="zh-CN" altLang="zh-CN" dirty="0" smtClean="0"/>
              <a:t>方案</a:t>
            </a:r>
            <a:r>
              <a:rPr lang="zh-CN" altLang="en-US" dirty="0" smtClean="0"/>
              <a:t>；</a:t>
            </a:r>
            <a:r>
              <a:rPr lang="en-US" altLang="zh-CN" dirty="0"/>
              <a:t> 2018</a:t>
            </a:r>
            <a:r>
              <a:rPr lang="zh-CN" altLang="zh-CN" dirty="0"/>
              <a:t>年 </a:t>
            </a:r>
            <a:r>
              <a:rPr lang="en-US" altLang="zh-CN" dirty="0"/>
              <a:t>WHO HIV</a:t>
            </a:r>
            <a:r>
              <a:rPr lang="zh-CN" altLang="zh-CN" dirty="0" smtClean="0"/>
              <a:t>指南</a:t>
            </a:r>
            <a:r>
              <a:rPr lang="zh-CN" altLang="en-US" dirty="0" smtClean="0"/>
              <a:t>及</a:t>
            </a:r>
            <a:r>
              <a:rPr lang="en-US" altLang="zh-CN" dirty="0"/>
              <a:t>2019</a:t>
            </a:r>
            <a:r>
              <a:rPr lang="zh-CN" altLang="zh-CN" dirty="0"/>
              <a:t>年 </a:t>
            </a:r>
            <a:r>
              <a:rPr lang="en-US" altLang="zh-CN" dirty="0"/>
              <a:t>WHO HIV</a:t>
            </a:r>
            <a:r>
              <a:rPr lang="zh-CN" altLang="zh-CN" dirty="0" smtClean="0"/>
              <a:t>指南</a:t>
            </a:r>
            <a:r>
              <a:rPr lang="zh-CN" altLang="en-US" dirty="0" smtClean="0"/>
              <a:t>，二线替代方案；</a:t>
            </a:r>
            <a:r>
              <a:rPr lang="en-US" altLang="zh-CN" dirty="0"/>
              <a:t> 2019</a:t>
            </a:r>
            <a:r>
              <a:rPr lang="zh-CN" altLang="zh-CN" dirty="0"/>
              <a:t>年</a:t>
            </a:r>
            <a:r>
              <a:rPr lang="en-US" altLang="zh-CN" dirty="0"/>
              <a:t> Expression of Interest</a:t>
            </a:r>
            <a:r>
              <a:rPr lang="zh-CN" altLang="zh-CN" dirty="0"/>
              <a:t>（</a:t>
            </a:r>
            <a:r>
              <a:rPr lang="en-US" altLang="zh-CN" dirty="0"/>
              <a:t>EOI</a:t>
            </a:r>
            <a:r>
              <a:rPr lang="zh-CN" altLang="zh-CN" dirty="0"/>
              <a:t>）</a:t>
            </a:r>
            <a:r>
              <a:rPr lang="en-US" altLang="zh-CN" dirty="0"/>
              <a:t>16th</a:t>
            </a:r>
            <a:r>
              <a:rPr lang="zh-CN" altLang="zh-CN" dirty="0" smtClean="0"/>
              <a:t>指南</a:t>
            </a:r>
            <a:r>
              <a:rPr lang="zh-CN" altLang="en-US" dirty="0" smtClean="0"/>
              <a:t>，</a:t>
            </a:r>
            <a:r>
              <a:rPr lang="zh-CN" altLang="zh-CN" dirty="0"/>
              <a:t>成人及青少年</a:t>
            </a:r>
            <a:r>
              <a:rPr lang="en-US" altLang="zh-CN" dirty="0"/>
              <a:t>HIV</a:t>
            </a:r>
            <a:r>
              <a:rPr lang="zh-CN" altLang="zh-CN" dirty="0"/>
              <a:t>感染推荐组合</a:t>
            </a:r>
            <a:r>
              <a:rPr lang="zh-CN" altLang="zh-CN" dirty="0" smtClean="0"/>
              <a:t>用药</a:t>
            </a:r>
            <a:endParaRPr lang="en-US" altLang="zh-CN" dirty="0" smtClean="0"/>
          </a:p>
          <a:p>
            <a:pPr>
              <a:lnSpc>
                <a:spcPct val="150000"/>
              </a:lnSpc>
            </a:pPr>
            <a:r>
              <a:rPr lang="zh-CN" altLang="en-US" b="1" dirty="0" smtClean="0"/>
              <a:t>国家药品审评中心出具的</a:t>
            </a:r>
            <a:r>
              <a:rPr lang="en-US" altLang="zh-CN" b="1" dirty="0" smtClean="0"/>
              <a:t>《</a:t>
            </a:r>
            <a:r>
              <a:rPr lang="zh-CN" altLang="en-US" b="1" dirty="0" smtClean="0"/>
              <a:t>技术审评报告</a:t>
            </a:r>
            <a:r>
              <a:rPr lang="en-US" altLang="zh-CN" b="1" dirty="0" smtClean="0"/>
              <a:t>》</a:t>
            </a:r>
            <a:r>
              <a:rPr lang="zh-CN" altLang="en-US" b="1" dirty="0" smtClean="0"/>
              <a:t>中关于本药品有效性的描述</a:t>
            </a:r>
            <a:r>
              <a:rPr lang="zh-CN" altLang="en-US" dirty="0" smtClean="0"/>
              <a:t>：</a:t>
            </a:r>
            <a:r>
              <a:rPr lang="zh-CN" altLang="zh-CN" dirty="0"/>
              <a:t>现有的文献资料</a:t>
            </a:r>
            <a:r>
              <a:rPr lang="zh-CN" altLang="zh-CN" dirty="0" smtClean="0"/>
              <a:t>表明</a:t>
            </a:r>
            <a:r>
              <a:rPr lang="en-US" altLang="zh-CN" dirty="0" smtClean="0"/>
              <a:t>LNZ</a:t>
            </a:r>
            <a:r>
              <a:rPr lang="zh-CN" altLang="zh-CN" dirty="0" smtClean="0"/>
              <a:t>用于</a:t>
            </a:r>
            <a:r>
              <a:rPr lang="en-US" altLang="zh-CN" dirty="0"/>
              <a:t>HIV</a:t>
            </a:r>
            <a:r>
              <a:rPr lang="zh-CN" altLang="zh-CN" dirty="0"/>
              <a:t>－</a:t>
            </a:r>
            <a:r>
              <a:rPr lang="en-US" altLang="zh-CN" dirty="0"/>
              <a:t>1</a:t>
            </a:r>
            <a:r>
              <a:rPr lang="zh-CN" altLang="zh-CN" dirty="0"/>
              <a:t>感染有一定安全及</a:t>
            </a:r>
            <a:r>
              <a:rPr lang="zh-CN" altLang="zh-CN" dirty="0" smtClean="0"/>
              <a:t>有效性</a:t>
            </a:r>
            <a:r>
              <a:rPr lang="zh-CN" altLang="en-US" dirty="0" smtClean="0"/>
              <a:t>；</a:t>
            </a:r>
            <a:r>
              <a:rPr lang="zh-CN" altLang="zh-CN" dirty="0"/>
              <a:t>现有研究和数据支持本品上市用于“本品适用于可应用奈韦拉平</a:t>
            </a:r>
            <a:r>
              <a:rPr lang="en-US" altLang="zh-CN" dirty="0"/>
              <a:t>200mg</a:t>
            </a:r>
            <a:r>
              <a:rPr lang="zh-CN" altLang="zh-CN" dirty="0"/>
              <a:t>，一日</a:t>
            </a:r>
            <a:r>
              <a:rPr lang="en-US" altLang="zh-CN" dirty="0"/>
              <a:t>2</a:t>
            </a:r>
            <a:r>
              <a:rPr lang="zh-CN" altLang="zh-CN" dirty="0"/>
              <a:t>次维持方案治疗且对奈韦拉平耐受的成年</a:t>
            </a:r>
            <a:r>
              <a:rPr lang="en-US" altLang="zh-CN" dirty="0"/>
              <a:t>HIV-1</a:t>
            </a:r>
            <a:r>
              <a:rPr lang="zh-CN" altLang="zh-CN" dirty="0"/>
              <a:t>感染</a:t>
            </a:r>
            <a:r>
              <a:rPr lang="zh-CN" altLang="zh-CN" dirty="0" smtClean="0"/>
              <a:t>者</a:t>
            </a:r>
            <a:r>
              <a:rPr lang="zh-CN" altLang="en-US" dirty="0" smtClean="0"/>
              <a:t>。</a:t>
            </a:r>
            <a:endParaRPr lang="zh-CN" altLang="en-US" dirty="0"/>
          </a:p>
        </p:txBody>
      </p:sp>
    </p:spTree>
    <p:extLst>
      <p:ext uri="{BB962C8B-B14F-4D97-AF65-F5344CB8AC3E}">
        <p14:creationId xmlns:p14="http://schemas.microsoft.com/office/powerpoint/2010/main" val="3273720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6320" y="0"/>
            <a:ext cx="1117600" cy="1686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036320" y="1219200"/>
            <a:ext cx="1117600" cy="10058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04</a:t>
            </a:r>
            <a:endParaRPr lang="zh-CN" altLang="en-US" sz="3200" dirty="0"/>
          </a:p>
        </p:txBody>
      </p:sp>
      <p:sp>
        <p:nvSpPr>
          <p:cNvPr id="4" name="文本框 3"/>
          <p:cNvSpPr txBox="1"/>
          <p:nvPr/>
        </p:nvSpPr>
        <p:spPr>
          <a:xfrm>
            <a:off x="934720" y="2560320"/>
            <a:ext cx="1686560" cy="523220"/>
          </a:xfrm>
          <a:prstGeom prst="rect">
            <a:avLst/>
          </a:prstGeom>
          <a:noFill/>
        </p:spPr>
        <p:txBody>
          <a:bodyPr wrap="square" rtlCol="0">
            <a:spAutoFit/>
          </a:bodyPr>
          <a:lstStyle/>
          <a:p>
            <a:r>
              <a:rPr lang="zh-CN" altLang="en-US" sz="2800" dirty="0" smtClean="0"/>
              <a:t>创新性</a:t>
            </a:r>
            <a:endParaRPr lang="zh-CN" altLang="en-US" sz="2800" dirty="0"/>
          </a:p>
        </p:txBody>
      </p:sp>
      <p:sp>
        <p:nvSpPr>
          <p:cNvPr id="5" name="文本框 4"/>
          <p:cNvSpPr txBox="1"/>
          <p:nvPr/>
        </p:nvSpPr>
        <p:spPr>
          <a:xfrm>
            <a:off x="3728720" y="951041"/>
            <a:ext cx="7193280" cy="4662815"/>
          </a:xfrm>
          <a:prstGeom prst="rect">
            <a:avLst/>
          </a:prstGeom>
          <a:noFill/>
        </p:spPr>
        <p:txBody>
          <a:bodyPr wrap="square" rtlCol="0">
            <a:spAutoFit/>
          </a:bodyPr>
          <a:lstStyle/>
          <a:p>
            <a:pPr>
              <a:lnSpc>
                <a:spcPct val="150000"/>
              </a:lnSpc>
            </a:pPr>
            <a:r>
              <a:rPr lang="zh-CN" altLang="en-US" b="1" dirty="0" smtClean="0"/>
              <a:t>创新点：</a:t>
            </a:r>
            <a:r>
              <a:rPr lang="zh-CN" altLang="en-US" dirty="0" smtClean="0"/>
              <a:t>该药品</a:t>
            </a:r>
            <a:r>
              <a:rPr lang="zh-CN" altLang="zh-CN" dirty="0" smtClean="0"/>
              <a:t>被</a:t>
            </a:r>
            <a:r>
              <a:rPr lang="zh-CN" altLang="zh-CN" dirty="0"/>
              <a:t>纳入了国家发改委通用名化学药发展专项支持、科技部重大新药创制科技重大专项支持、</a:t>
            </a:r>
            <a:r>
              <a:rPr lang="en-US" altLang="zh-CN" dirty="0"/>
              <a:t>2018-2019</a:t>
            </a:r>
            <a:r>
              <a:rPr lang="zh-CN" altLang="zh-CN" dirty="0"/>
              <a:t>年上海市生物医药创新产品清单</a:t>
            </a:r>
            <a:r>
              <a:rPr lang="zh-CN" altLang="zh-CN" dirty="0" smtClean="0"/>
              <a:t>、</a:t>
            </a:r>
            <a:r>
              <a:rPr lang="zh-CN" altLang="en-US" dirty="0" smtClean="0"/>
              <a:t>具备</a:t>
            </a:r>
            <a:r>
              <a:rPr lang="zh-CN" altLang="zh-CN" dirty="0" smtClean="0"/>
              <a:t>新药证书</a:t>
            </a:r>
            <a:endParaRPr lang="en-US" altLang="zh-CN" dirty="0" smtClean="0"/>
          </a:p>
          <a:p>
            <a:pPr>
              <a:lnSpc>
                <a:spcPct val="150000"/>
              </a:lnSpc>
            </a:pPr>
            <a:r>
              <a:rPr lang="zh-CN" altLang="en-US" b="1" dirty="0" smtClean="0"/>
              <a:t>优势：</a:t>
            </a:r>
            <a:r>
              <a:rPr lang="zh-CN" altLang="en-US" dirty="0" smtClean="0"/>
              <a:t>奈韦拉平齐多拉米双夫定片是中国最新艾滋病诊疗指南（</a:t>
            </a:r>
            <a:r>
              <a:rPr lang="en-US" altLang="zh-CN" dirty="0" smtClean="0"/>
              <a:t>2021</a:t>
            </a:r>
            <a:r>
              <a:rPr lang="zh-CN" altLang="en-US" dirty="0" smtClean="0"/>
              <a:t>年版）和世界卫生组织</a:t>
            </a:r>
            <a:r>
              <a:rPr lang="en-US" altLang="zh-CN" dirty="0" smtClean="0"/>
              <a:t>2019</a:t>
            </a:r>
            <a:r>
              <a:rPr lang="zh-CN" altLang="en-US" dirty="0" smtClean="0"/>
              <a:t>年 </a:t>
            </a:r>
            <a:r>
              <a:rPr lang="en-US" altLang="zh-CN" dirty="0" smtClean="0"/>
              <a:t>Expression of Interest</a:t>
            </a:r>
            <a:r>
              <a:rPr lang="zh-CN" altLang="en-US" dirty="0" smtClean="0"/>
              <a:t>（</a:t>
            </a:r>
            <a:r>
              <a:rPr lang="en-US" altLang="zh-CN" dirty="0" smtClean="0"/>
              <a:t>EOI</a:t>
            </a:r>
            <a:r>
              <a:rPr lang="zh-CN" altLang="en-US" dirty="0" smtClean="0"/>
              <a:t>）</a:t>
            </a:r>
            <a:r>
              <a:rPr lang="en-US" altLang="zh-CN" dirty="0" smtClean="0"/>
              <a:t>16th</a:t>
            </a:r>
            <a:r>
              <a:rPr lang="zh-CN" altLang="en-US" dirty="0" smtClean="0"/>
              <a:t>指南中推荐的治疗方案之一，作为临床一线用药，疗效确切、安全性好，国内尚无进口。我公司该产品是国内唯一一个国产化的三联复方制剂，具有有效抑制病毒、提升免疫功能指标、药物相互作用少、依从性好、耐受性好的特点，填补了三联复方制剂的国内空白。</a:t>
            </a:r>
            <a:endParaRPr lang="en-US" altLang="zh-CN" dirty="0" smtClean="0"/>
          </a:p>
          <a:p>
            <a:pPr>
              <a:lnSpc>
                <a:spcPct val="150000"/>
              </a:lnSpc>
            </a:pPr>
            <a:r>
              <a:rPr lang="zh-CN" altLang="en-US" b="1" dirty="0"/>
              <a:t>是否</a:t>
            </a:r>
            <a:r>
              <a:rPr lang="zh-CN" altLang="en-US" b="1" dirty="0" smtClean="0"/>
              <a:t>为国家“重大新药创制”科技重大专项支持上市药品</a:t>
            </a:r>
            <a:r>
              <a:rPr lang="zh-CN" altLang="en-US" dirty="0" smtClean="0"/>
              <a:t>：是</a:t>
            </a:r>
            <a:endParaRPr lang="en-US" altLang="zh-CN" dirty="0" smtClean="0"/>
          </a:p>
          <a:p>
            <a:pPr>
              <a:lnSpc>
                <a:spcPct val="150000"/>
              </a:lnSpc>
            </a:pPr>
            <a:r>
              <a:rPr lang="zh-CN" altLang="en-US" b="1" dirty="0"/>
              <a:t>是否</a:t>
            </a:r>
            <a:r>
              <a:rPr lang="zh-CN" altLang="en-US" b="1" dirty="0" smtClean="0"/>
              <a:t>为自主知识产权创新药：</a:t>
            </a:r>
            <a:r>
              <a:rPr lang="zh-CN" altLang="en-US" dirty="0" smtClean="0"/>
              <a:t>否</a:t>
            </a:r>
            <a:endParaRPr lang="zh-CN" altLang="en-US" dirty="0"/>
          </a:p>
        </p:txBody>
      </p:sp>
    </p:spTree>
    <p:extLst>
      <p:ext uri="{BB962C8B-B14F-4D97-AF65-F5344CB8AC3E}">
        <p14:creationId xmlns:p14="http://schemas.microsoft.com/office/powerpoint/2010/main" val="936336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6320" y="0"/>
            <a:ext cx="1117600" cy="1686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1036320" y="1219200"/>
            <a:ext cx="1117600" cy="10058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t>05</a:t>
            </a:r>
            <a:endParaRPr lang="zh-CN" altLang="en-US" sz="3200" dirty="0"/>
          </a:p>
        </p:txBody>
      </p:sp>
      <p:sp>
        <p:nvSpPr>
          <p:cNvPr id="4" name="文本框 3"/>
          <p:cNvSpPr txBox="1"/>
          <p:nvPr/>
        </p:nvSpPr>
        <p:spPr>
          <a:xfrm>
            <a:off x="965200" y="2560320"/>
            <a:ext cx="1828800" cy="523220"/>
          </a:xfrm>
          <a:prstGeom prst="rect">
            <a:avLst/>
          </a:prstGeom>
          <a:noFill/>
        </p:spPr>
        <p:txBody>
          <a:bodyPr wrap="square" rtlCol="0">
            <a:spAutoFit/>
          </a:bodyPr>
          <a:lstStyle/>
          <a:p>
            <a:r>
              <a:rPr lang="zh-CN" altLang="en-US" sz="2800" dirty="0" smtClean="0"/>
              <a:t>公平性</a:t>
            </a:r>
            <a:endParaRPr lang="zh-CN" altLang="en-US" sz="2800" dirty="0"/>
          </a:p>
        </p:txBody>
      </p:sp>
      <p:sp>
        <p:nvSpPr>
          <p:cNvPr id="5" name="文本框 4"/>
          <p:cNvSpPr txBox="1"/>
          <p:nvPr/>
        </p:nvSpPr>
        <p:spPr>
          <a:xfrm>
            <a:off x="3352265" y="752132"/>
            <a:ext cx="8101798" cy="4662815"/>
          </a:xfrm>
          <a:prstGeom prst="rect">
            <a:avLst/>
          </a:prstGeom>
          <a:noFill/>
        </p:spPr>
        <p:txBody>
          <a:bodyPr wrap="square" rtlCol="0">
            <a:spAutoFit/>
          </a:bodyPr>
          <a:lstStyle/>
          <a:p>
            <a:pPr>
              <a:lnSpc>
                <a:spcPct val="150000"/>
              </a:lnSpc>
            </a:pPr>
            <a:r>
              <a:rPr lang="zh-CN" altLang="en-US" b="1" dirty="0" smtClean="0"/>
              <a:t>年发病患者总数：</a:t>
            </a:r>
            <a:r>
              <a:rPr lang="en-US" altLang="zh-CN" dirty="0"/>
              <a:t>2020</a:t>
            </a:r>
            <a:r>
              <a:rPr lang="zh-CN" altLang="zh-CN" dirty="0"/>
              <a:t>年全国报告艾滋病感染者</a:t>
            </a:r>
            <a:r>
              <a:rPr lang="en-US" altLang="zh-CN" dirty="0"/>
              <a:t>11.2</a:t>
            </a:r>
            <a:r>
              <a:rPr lang="zh-CN" altLang="zh-CN" dirty="0"/>
              <a:t>万例，现存艾滋病感染者</a:t>
            </a:r>
            <a:r>
              <a:rPr lang="en-US" altLang="zh-CN" dirty="0"/>
              <a:t>104.5</a:t>
            </a:r>
            <a:r>
              <a:rPr lang="zh-CN" altLang="zh-CN" dirty="0"/>
              <a:t>万</a:t>
            </a:r>
            <a:r>
              <a:rPr lang="zh-CN" altLang="zh-CN" dirty="0" smtClean="0"/>
              <a:t>例</a:t>
            </a:r>
            <a:r>
              <a:rPr lang="zh-CN" altLang="en-US" dirty="0" smtClean="0"/>
              <a:t>。</a:t>
            </a:r>
            <a:endParaRPr lang="en-US" altLang="zh-CN" dirty="0" smtClean="0"/>
          </a:p>
          <a:p>
            <a:pPr>
              <a:lnSpc>
                <a:spcPct val="150000"/>
              </a:lnSpc>
            </a:pPr>
            <a:r>
              <a:rPr lang="zh-CN" altLang="en-US" b="1" dirty="0" smtClean="0"/>
              <a:t>弥补药品目录短板</a:t>
            </a:r>
            <a:r>
              <a:rPr lang="zh-CN" altLang="en-US" dirty="0" smtClean="0"/>
              <a:t>：</a:t>
            </a:r>
            <a:r>
              <a:rPr lang="zh-CN" altLang="zh-CN" dirty="0"/>
              <a:t>抗</a:t>
            </a:r>
            <a:r>
              <a:rPr lang="en-US" altLang="zh-CN" dirty="0"/>
              <a:t>HIV</a:t>
            </a:r>
            <a:r>
              <a:rPr lang="zh-CN" altLang="zh-CN" dirty="0"/>
              <a:t>治疗常为“鸡尾酒”疗法，采用多种药物联合治疗可以减少并发症，提高疗效，降低艾滋病的并发症，减少耐药</a:t>
            </a:r>
            <a:r>
              <a:rPr lang="zh-CN" altLang="zh-CN" dirty="0" smtClean="0"/>
              <a:t>产生</a:t>
            </a:r>
            <a:r>
              <a:rPr lang="zh-CN" altLang="en-US" dirty="0" smtClean="0"/>
              <a:t>，而</a:t>
            </a:r>
            <a:r>
              <a:rPr lang="en-US" altLang="zh-CN" dirty="0" smtClean="0"/>
              <a:t>N</a:t>
            </a:r>
            <a:r>
              <a:rPr lang="zh-CN" altLang="zh-CN" dirty="0"/>
              <a:t>Ｒ</a:t>
            </a:r>
            <a:r>
              <a:rPr lang="en-US" altLang="zh-CN" dirty="0" err="1"/>
              <a:t>TIs+NN</a:t>
            </a:r>
            <a:r>
              <a:rPr lang="zh-CN" altLang="zh-CN" dirty="0"/>
              <a:t>Ｒ</a:t>
            </a:r>
            <a:r>
              <a:rPr lang="en-US" altLang="zh-CN" dirty="0"/>
              <a:t>Tis</a:t>
            </a:r>
            <a:r>
              <a:rPr lang="zh-CN" altLang="zh-CN" dirty="0"/>
              <a:t>是最常用的</a:t>
            </a:r>
            <a:r>
              <a:rPr lang="en-US" altLang="zh-CN" dirty="0"/>
              <a:t>HIV</a:t>
            </a:r>
            <a:r>
              <a:rPr lang="zh-CN" altLang="zh-CN" dirty="0"/>
              <a:t>治疗</a:t>
            </a:r>
            <a:r>
              <a:rPr lang="zh-CN" altLang="zh-CN" dirty="0" smtClean="0"/>
              <a:t>方法</a:t>
            </a:r>
            <a:r>
              <a:rPr lang="zh-CN" altLang="en-US" dirty="0" smtClean="0"/>
              <a:t>。单药</a:t>
            </a:r>
            <a:r>
              <a:rPr lang="zh-CN" altLang="zh-CN" dirty="0" smtClean="0"/>
              <a:t>拉</a:t>
            </a:r>
            <a:r>
              <a:rPr lang="zh-CN" altLang="zh-CN" dirty="0"/>
              <a:t>米夫定、齐多夫定、奈韦拉平均已列入医保目录；本品与单药制剂合用相比，两者服药次数和剂量未改变，但本品每日仅需</a:t>
            </a:r>
            <a:r>
              <a:rPr lang="en-US" altLang="zh-CN" dirty="0"/>
              <a:t>2</a:t>
            </a:r>
            <a:r>
              <a:rPr lang="zh-CN" altLang="zh-CN" dirty="0"/>
              <a:t>粒药片，而单方制剂奈韦拉平、齐多夫定及拉米夫定合用，每日需</a:t>
            </a:r>
            <a:r>
              <a:rPr lang="en-US" altLang="zh-CN" dirty="0"/>
              <a:t>6</a:t>
            </a:r>
            <a:r>
              <a:rPr lang="zh-CN" altLang="zh-CN" dirty="0"/>
              <a:t>片，有效减少服用片数，提高患者依从性；同时本品的服药负担较单方制剂合用减轻。</a:t>
            </a:r>
            <a:endParaRPr lang="en-US" altLang="zh-CN" dirty="0" smtClean="0"/>
          </a:p>
          <a:p>
            <a:pPr>
              <a:lnSpc>
                <a:spcPct val="150000"/>
              </a:lnSpc>
            </a:pPr>
            <a:r>
              <a:rPr lang="zh-CN" altLang="en-US" b="1" dirty="0" smtClean="0"/>
              <a:t>临床管理难度：</a:t>
            </a:r>
            <a:r>
              <a:rPr lang="zh-CN" altLang="zh-CN" dirty="0"/>
              <a:t>有效减少单方制剂耐药性，三药合一方便患者服用，大大提高患者依从性</a:t>
            </a:r>
            <a:endParaRPr lang="zh-CN" altLang="en-US" dirty="0"/>
          </a:p>
        </p:txBody>
      </p:sp>
    </p:spTree>
    <p:extLst>
      <p:ext uri="{BB962C8B-B14F-4D97-AF65-F5344CB8AC3E}">
        <p14:creationId xmlns:p14="http://schemas.microsoft.com/office/powerpoint/2010/main" val="996540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1526</Words>
  <Application>Microsoft Office PowerPoint</Application>
  <PresentationFormat>宽屏</PresentationFormat>
  <Paragraphs>68</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宋体</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Wei Li(李薇)</dc:creator>
  <cp:lastModifiedBy>Wei Li(李薇)</cp:lastModifiedBy>
  <cp:revision>22</cp:revision>
  <dcterms:created xsi:type="dcterms:W3CDTF">2022-07-26T01:12:48Z</dcterms:created>
  <dcterms:modified xsi:type="dcterms:W3CDTF">2022-07-29T06:09:01Z</dcterms:modified>
</cp:coreProperties>
</file>