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749" r:id="rId5"/>
    <p:sldMasterId id="2147483757" r:id="rId6"/>
  </p:sldMasterIdLst>
  <p:notesMasterIdLst>
    <p:notesMasterId r:id="rId16"/>
  </p:notesMasterIdLst>
  <p:handoutMasterIdLst>
    <p:handoutMasterId r:id="rId17"/>
  </p:handoutMasterIdLst>
  <p:sldIdLst>
    <p:sldId id="2147471581" r:id="rId7"/>
    <p:sldId id="2147373780" r:id="rId8"/>
    <p:sldId id="2147373771" r:id="rId9"/>
    <p:sldId id="2147373776" r:id="rId10"/>
    <p:sldId id="2147373781" r:id="rId11"/>
    <p:sldId id="2147373788" r:id="rId12"/>
    <p:sldId id="2147373786" r:id="rId13"/>
    <p:sldId id="2147373777" r:id="rId14"/>
    <p:sldId id="260" r:id="rId15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, Shuyue /CN" initials="WS/" lastIdx="9" clrIdx="0">
    <p:extLst>
      <p:ext uri="{19B8F6BF-5375-455C-9EA6-DF929625EA0E}">
        <p15:presenceInfo xmlns:p15="http://schemas.microsoft.com/office/powerpoint/2012/main" userId="S::Shuyue.Wang@sanofi.com::230d1c02-8e1b-4aee-8826-113f8a9da2e0" providerId="AD"/>
      </p:ext>
    </p:extLst>
  </p:cmAuthor>
  <p:cmAuthor id="2" name="Yang, Scottie /CN" initials="YS/" lastIdx="4" clrIdx="1">
    <p:extLst>
      <p:ext uri="{19B8F6BF-5375-455C-9EA6-DF929625EA0E}">
        <p15:presenceInfo xmlns:p15="http://schemas.microsoft.com/office/powerpoint/2012/main" userId="S::Scottie.Yang@sanofi.com::cd96040a-d92c-448f-99d9-eae066c5b73d" providerId="AD"/>
      </p:ext>
    </p:extLst>
  </p:cmAuthor>
  <p:cmAuthor id="3" name="Zhang, Bryan /CN" initials="ZB/" lastIdx="10" clrIdx="2">
    <p:extLst>
      <p:ext uri="{19B8F6BF-5375-455C-9EA6-DF929625EA0E}">
        <p15:presenceInfo xmlns:p15="http://schemas.microsoft.com/office/powerpoint/2012/main" userId="S::Bryan.Zhang@sanofi.com::33585010-b595-4c83-9efa-2b751669d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F2F2F2"/>
    <a:srgbClr val="0070C0"/>
    <a:srgbClr val="F4F2F6"/>
    <a:srgbClr val="006666"/>
    <a:srgbClr val="4456A2"/>
    <a:srgbClr val="F5F3F8"/>
    <a:srgbClr val="58AAA0"/>
    <a:srgbClr val="C2D3D2"/>
    <a:srgbClr val="488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800B559-55DF-4324-A70D-7A5FB1BD5379}">
  <a:tblStyle styleId="{F800B559-55DF-4324-A70D-7A5FB1BD5379}" styleName="Sanofi">
    <a:wholeTbl>
      <a:tcTxStyle>
        <a:fontRef idx="minor">
          <a:schemeClr val="dk1"/>
        </a:fontRef>
        <a:schemeClr val="dk1"/>
      </a:tcTxStyle>
      <a:tcStyle>
        <a:tcBdr>
          <a:left>
            <a:ln w="2500" cmpd="sng">
              <a:solidFill>
                <a:schemeClr val="lt2"/>
              </a:solidFill>
            </a:ln>
          </a:left>
          <a:right>
            <a:ln w="2500" cmpd="sng">
              <a:solidFill>
                <a:schemeClr val="lt2"/>
              </a:solidFill>
            </a:ln>
          </a:right>
          <a:top>
            <a:ln w="2500" cmpd="sng">
              <a:solidFill>
                <a:schemeClr val="lt2"/>
              </a:solidFill>
            </a:ln>
          </a:top>
          <a:bottom>
            <a:ln w="2500" cmpd="sng">
              <a:solidFill>
                <a:schemeClr val="lt2"/>
              </a:solidFill>
            </a:ln>
          </a:bottom>
          <a:insideH>
            <a:ln w="2500" cmpd="sng">
              <a:solidFill>
                <a:schemeClr val="lt2"/>
              </a:solidFill>
            </a:ln>
          </a:insideH>
          <a:insideV>
            <a:ln w="2500" cmpd="sng">
              <a:solidFill>
                <a:schemeClr val="lt2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left>
            <a:ln w="2500" cmpd="sng">
              <a:solidFill>
                <a:schemeClr val="lt1"/>
              </a:solidFill>
            </a:ln>
          </a:left>
          <a:right>
            <a:ln w="2500" cmpd="sng">
              <a:solidFill>
                <a:schemeClr val="lt1"/>
              </a:solidFill>
            </a:ln>
          </a:right>
          <a:top>
            <a:ln w="2500" cmpd="sng">
              <a:solidFill>
                <a:schemeClr val="lt1"/>
              </a:solidFill>
            </a:ln>
          </a:top>
          <a:bottom>
            <a:ln w="2500" cmpd="sng">
              <a:solidFill>
                <a:schemeClr val="lt1"/>
              </a:solidFill>
            </a:ln>
          </a:bottom>
          <a:insideH>
            <a:ln w="2500" cmpd="sng">
              <a:solidFill>
                <a:schemeClr val="lt1"/>
              </a:solidFill>
            </a:ln>
          </a:insideH>
          <a:insideV>
            <a:ln w="2500" cmpd="sng">
              <a:solidFill>
                <a:schemeClr val="lt1"/>
              </a:solidFill>
            </a:ln>
          </a:insideV>
        </a:tcBdr>
        <a:fill>
          <a:solidFill>
            <a:schemeClr val="dk2"/>
          </a:solidFill>
        </a:fill>
      </a:tcStyle>
    </a:band1H>
    <a:band2H>
      <a:tcStyle>
        <a:tcBdr/>
      </a:tcStyle>
    </a:band2H>
    <a:band1V>
      <a:tcStyle>
        <a:tcBdr>
          <a:left>
            <a:ln w="2500" cmpd="sng">
              <a:solidFill>
                <a:schemeClr val="lt1"/>
              </a:solidFill>
            </a:ln>
          </a:left>
          <a:right>
            <a:ln w="2500" cmpd="sng">
              <a:solidFill>
                <a:schemeClr val="lt1"/>
              </a:solidFill>
            </a:ln>
          </a:right>
          <a:top>
            <a:ln w="2500" cmpd="sng">
              <a:solidFill>
                <a:schemeClr val="lt1"/>
              </a:solidFill>
            </a:ln>
          </a:top>
          <a:bottom>
            <a:ln w="2500" cmpd="sng">
              <a:solidFill>
                <a:schemeClr val="lt1"/>
              </a:solidFill>
            </a:ln>
          </a:bottom>
          <a:insideH>
            <a:ln w="2500" cmpd="sng">
              <a:solidFill>
                <a:schemeClr val="lt1"/>
              </a:solidFill>
            </a:ln>
          </a:insideH>
          <a:insideV>
            <a:ln w="2500" cmpd="sng">
              <a:solidFill>
                <a:schemeClr val="lt1"/>
              </a:solidFill>
            </a:ln>
          </a:insideV>
        </a:tcBdr>
        <a:fill>
          <a:solidFill>
            <a:schemeClr val="dk2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dk2"/>
          </a:solidFill>
        </a:fill>
      </a:tcStyle>
    </a:lastCol>
    <a:fir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dk2"/>
          </a:solidFill>
        </a:fill>
      </a:tcStyle>
    </a:firstCol>
    <a:lastRow>
      <a:tcTxStyle b="on">
        <a:fontRef idx="major">
          <a:schemeClr val="dk1"/>
        </a:fontRef>
        <a:schemeClr val="dk1"/>
      </a:tcTxStyle>
      <a:tcStyle>
        <a:tcBdr/>
        <a:fill>
          <a:solidFill>
            <a:schemeClr val="dk2"/>
          </a:solidFill>
        </a:fill>
      </a:tcStyle>
    </a:lastRow>
    <a:firstRow>
      <a:tcTxStyle b="off">
        <a:fontRef idx="major">
          <a:schemeClr val="lt2"/>
        </a:fontRef>
        <a:schemeClr val="lt2"/>
      </a:tcTxStyle>
      <a:tcStyle>
        <a:tcBdr>
          <a:bottom>
            <a:ln w="36000" cmpd="sng">
              <a:solidFill>
                <a:schemeClr val="accent2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581" autoAdjust="0"/>
  </p:normalViewPr>
  <p:slideViewPr>
    <p:cSldViewPr snapToGrid="0" showGuides="1">
      <p:cViewPr varScale="1">
        <p:scale>
          <a:sx n="209" d="100"/>
          <a:sy n="209" d="100"/>
        </p:scale>
        <p:origin x="2868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9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3C5A8E8-CFFD-8244-99C5-C59695B7B5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097A3-5546-824A-82FF-3390AD25D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5986D-8BE5-CF41-BDD9-ABAFDA2F44C7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FF6B0C-B1BA-F042-9223-AFA5A1E54C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5FA54A-F961-0E49-BD8F-3E49E88675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FDA78-543E-4D49-948C-0112778612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38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6454-8C49-4AFA-8B67-E69B53E09A31}" type="datetimeFigureOut">
              <a:rPr lang="fr-FR" smtClean="0"/>
              <a:t>13/07/2022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76107-2EC1-4836-BBE2-B29C7F5CEAC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47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75098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223" y="3119438"/>
            <a:ext cx="953453" cy="942975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681" y="2265748"/>
            <a:ext cx="838579" cy="3323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24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09318" y="2265748"/>
            <a:ext cx="4888011" cy="332399"/>
          </a:xfrm>
        </p:spPr>
        <p:txBody>
          <a:bodyPr/>
          <a:lstStyle>
            <a:lvl1pPr>
              <a:lnSpc>
                <a:spcPct val="90000"/>
              </a:lnSpc>
              <a:defRPr lang="fr-FR" sz="24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9318" y="2985659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09318" y="2665619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" y="0"/>
            <a:ext cx="9143999" cy="51435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3919" y="2186524"/>
            <a:ext cx="3712306" cy="1049438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36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36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571486" lvl="0" indent="-571486" algn="l" defTabSz="685783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3919" y="3296920"/>
            <a:ext cx="3712306" cy="532899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14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685783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3919" y="1344696"/>
            <a:ext cx="3712306" cy="704959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22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36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Forme libre : forme 9">
            <a:extLst>
              <a:ext uri="{FF2B5EF4-FFF2-40B4-BE49-F238E27FC236}">
                <a16:creationId xmlns:a16="http://schemas.microsoft.com/office/drawing/2014/main" id="{F4B8DA8B-2C07-4FC6-911D-D340BE461554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5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0075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912232" y="1426436"/>
            <a:ext cx="72515" cy="72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912232" y="3645065"/>
            <a:ext cx="72515" cy="72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4952" y="1875663"/>
            <a:ext cx="3077548" cy="73037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24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43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04952" y="2617812"/>
            <a:ext cx="3077548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5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43" indent="0" algn="ctr">
              <a:lnSpc>
                <a:spcPct val="100000"/>
              </a:lnSpc>
              <a:buFont typeface="Arial" panose="020B0604020202020204" pitchFamily="34" charset="0"/>
              <a:buNone/>
              <a:defRPr sz="25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04952" y="3085124"/>
            <a:ext cx="3077548" cy="248433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43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8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457850"/>
            <a:ext cx="8478000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4"/>
            <a:ext cx="847800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4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46800" y="0"/>
            <a:ext cx="2797200" cy="51435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30" y="318887"/>
            <a:ext cx="573840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47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4"/>
            <a:ext cx="573587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457850"/>
            <a:ext cx="5735870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532801"/>
            <a:ext cx="5735870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000" y="0"/>
            <a:ext cx="4572000" cy="51435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30" y="318887"/>
            <a:ext cx="4030028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47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1" y="1183184"/>
            <a:ext cx="4028251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6" y="1457850"/>
            <a:ext cx="4028251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532801"/>
            <a:ext cx="4028251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38494" y="1558352"/>
            <a:ext cx="2191718" cy="161583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572001" y="1558352"/>
            <a:ext cx="2191718" cy="161583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3731" y="1829516"/>
            <a:ext cx="1755419" cy="271711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572001" y="1829516"/>
            <a:ext cx="1755419" cy="271711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9642" y="1829516"/>
            <a:ext cx="2059200" cy="1700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301374" y="1829516"/>
            <a:ext cx="2058403" cy="1700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30" y="318887"/>
            <a:ext cx="847800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47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4"/>
            <a:ext cx="847800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88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2797200" cy="51435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562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1562" y="1188616"/>
            <a:ext cx="1034787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5071" y="1139318"/>
            <a:ext cx="883540" cy="398442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800" cap="all" baseline="0">
                <a:solidFill>
                  <a:schemeClr val="tx1"/>
                </a:solidFill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51562" y="3440298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96499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96500" y="1188616"/>
            <a:ext cx="1034786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41436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1436" y="1188616"/>
            <a:ext cx="1034785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786373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6373" y="1188616"/>
            <a:ext cx="1034785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051562" y="3779623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99" y="3440298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6499" y="3779623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41433" y="3440298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41433" y="3779623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786367" y="3440298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86367" y="3779623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25071" y="318887"/>
            <a:ext cx="578666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47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1" y="1183183"/>
            <a:ext cx="2118055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7" y="1457850"/>
            <a:ext cx="2120260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801"/>
            <a:ext cx="2120585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5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8728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279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4210" y="166501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64210" y="1183184"/>
            <a:ext cx="4844338" cy="184281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/>
                </a:solidFill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9811" y="166501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5414" y="166501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41017" y="1665011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46" indent="-171446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264209" y="2452012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264209" y="2791337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89812" y="2452012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89812" y="2791337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15415" y="2452012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115415" y="2791337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541018" y="2452012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541018" y="2791337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25071" y="318887"/>
            <a:ext cx="578666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47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33731" y="1183183"/>
            <a:ext cx="2118055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31526" y="1457850"/>
            <a:ext cx="2120585" cy="3221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26794" indent="-226794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457189" indent="-226794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683983" indent="-226794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801"/>
            <a:ext cx="2120585" cy="5611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Forme libre : forme 9">
            <a:extLst>
              <a:ext uri="{FF2B5EF4-FFF2-40B4-BE49-F238E27FC236}">
                <a16:creationId xmlns:a16="http://schemas.microsoft.com/office/drawing/2014/main" id="{A9C36C71-038F-4436-BBC3-96ADAFADF4C5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7" name="Graphique 7">
            <a:extLst>
              <a:ext uri="{FF2B5EF4-FFF2-40B4-BE49-F238E27FC236}">
                <a16:creationId xmlns:a16="http://schemas.microsoft.com/office/drawing/2014/main" id="{DBF91248-A888-4963-A212-5E5A4549B3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5" y="4747145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8" name="Forme libre : forme 9">
              <a:extLst>
                <a:ext uri="{FF2B5EF4-FFF2-40B4-BE49-F238E27FC236}">
                  <a16:creationId xmlns:a16="http://schemas.microsoft.com/office/drawing/2014/main" id="{68EE507B-C9A9-4C38-B6EF-2887A9778C9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34" name="Forme libre : forme 10">
              <a:extLst>
                <a:ext uri="{FF2B5EF4-FFF2-40B4-BE49-F238E27FC236}">
                  <a16:creationId xmlns:a16="http://schemas.microsoft.com/office/drawing/2014/main" id="{AE069B0D-3A77-4024-93DE-B14818FED9C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46" name="Forme libre : forme 11">
              <a:extLst>
                <a:ext uri="{FF2B5EF4-FFF2-40B4-BE49-F238E27FC236}">
                  <a16:creationId xmlns:a16="http://schemas.microsoft.com/office/drawing/2014/main" id="{4FEF900E-F4FF-408E-9225-41DC79A3C40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5973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331038" y="1457048"/>
            <a:ext cx="8478000" cy="32222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4"/>
            <a:ext cx="847800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11578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238027"/>
            <a:ext cx="6858000" cy="667446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08584" y="3260202"/>
            <a:ext cx="126835" cy="12593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08584" y="1771699"/>
            <a:ext cx="126835" cy="12593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4169622" y="4511009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70048" y="4510418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7136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2.Cover_D_Title+Visu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770007" y="819969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A00E6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1A4B6A3-0F23-48D5-8D83-A01BD3C3BF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62864" y="0"/>
            <a:ext cx="4781136" cy="5143500"/>
          </a:xfrm>
          <a:custGeom>
            <a:avLst/>
            <a:gdLst>
              <a:gd name="connsiteX0" fmla="*/ 1107901 w 4781136"/>
              <a:gd name="connsiteY0" fmla="*/ 0 h 5143500"/>
              <a:gd name="connsiteX1" fmla="*/ 4781136 w 4781136"/>
              <a:gd name="connsiteY1" fmla="*/ 0 h 5143500"/>
              <a:gd name="connsiteX2" fmla="*/ 4781136 w 4781136"/>
              <a:gd name="connsiteY2" fmla="*/ 5143500 h 5143500"/>
              <a:gd name="connsiteX3" fmla="*/ 989018 w 4781136"/>
              <a:gd name="connsiteY3" fmla="*/ 5143500 h 5143500"/>
              <a:gd name="connsiteX4" fmla="*/ 919683 w 4781136"/>
              <a:gd name="connsiteY4" fmla="*/ 5081299 h 5143500"/>
              <a:gd name="connsiteX5" fmla="*/ 1 w 4781136"/>
              <a:gd name="connsiteY5" fmla="*/ 2622891 h 5143500"/>
              <a:gd name="connsiteX6" fmla="*/ 937787 w 4781136"/>
              <a:gd name="connsiteY6" fmla="*/ 14597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6" h="5143500">
                <a:moveTo>
                  <a:pt x="1107901" y="0"/>
                </a:moveTo>
                <a:lnTo>
                  <a:pt x="4781136" y="0"/>
                </a:lnTo>
                <a:lnTo>
                  <a:pt x="4781136" y="5143500"/>
                </a:lnTo>
                <a:lnTo>
                  <a:pt x="989018" y="5143500"/>
                </a:lnTo>
                <a:lnTo>
                  <a:pt x="919683" y="5081299"/>
                </a:lnTo>
                <a:cubicBezTo>
                  <a:pt x="336550" y="4498301"/>
                  <a:pt x="-121" y="3656845"/>
                  <a:pt x="1" y="2622891"/>
                </a:cubicBezTo>
                <a:cubicBezTo>
                  <a:pt x="1" y="1564827"/>
                  <a:pt x="336658" y="723140"/>
                  <a:pt x="937787" y="14597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C938AE35-C335-46A4-B865-062BB2EDEDA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2144347" y="1550282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56D4DE1-1587-4B2C-A322-B273E6B0BD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360" y="1426436"/>
            <a:ext cx="3712306" cy="2391933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3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Title in</a:t>
            </a:r>
            <a:br>
              <a:rPr lang="en-US"/>
            </a:br>
            <a:r>
              <a:rPr lang="en-US"/>
              <a:t>Verdana 30pt</a:t>
            </a:r>
          </a:p>
          <a:p>
            <a:pPr lvl="1"/>
            <a:r>
              <a:rPr lang="en-US"/>
              <a:t>Subtitle in Georgia Italics 20pt</a:t>
            </a:r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5A2EF04E-7E32-484C-8A97-49C0D78D35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2144347" y="3699896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noProof="0"/>
              <a:t>Cliquez sur l'icône pour ajouter un graphique SmartArt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93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D5247D8-320B-4995-AC11-3C3633CAF5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8646472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幻灯片" r:id="rId4" imgW="307" imgH="307" progId="TCLayout.ActiveDocument.1">
                  <p:embed/>
                </p:oleObj>
              </mc:Choice>
              <mc:Fallback>
                <p:oleObj name="think-cell 幻灯片" r:id="rId4" imgW="307" imgH="307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D5247D8-320B-4995-AC11-3C3633CAF5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28153"/>
            <a:ext cx="8420100" cy="249299"/>
          </a:xfrm>
        </p:spPr>
        <p:txBody>
          <a:bodyPr vert="horz"/>
          <a:lstStyle>
            <a:lvl1pPr>
              <a:defRPr sz="1800"/>
            </a:lvl1pPr>
          </a:lstStyle>
          <a:p>
            <a:r>
              <a:rPr lang="en-US" noProof="0" dirty="0"/>
              <a:t>Text slide - 1 column, 28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8EF17-3166-4707-9429-86FCDBB7F20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62430" y="4826795"/>
            <a:ext cx="311061" cy="123111"/>
          </a:xfrm>
        </p:spPr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E8F51A-2737-47F2-9FFD-57D133361C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32311" y="4826795"/>
            <a:ext cx="6302068" cy="1869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>
                <a:solidFill>
                  <a:schemeClr val="tx1">
                    <a:lumMod val="50000"/>
                  </a:schemeClr>
                </a:solidFill>
              </a:defRPr>
            </a:lvl1pPr>
            <a:lvl2pPr marL="134932" indent="0">
              <a:buNone/>
              <a:defRPr sz="750" b="0">
                <a:solidFill>
                  <a:schemeClr val="tx1">
                    <a:lumMod val="50000"/>
                  </a:schemeClr>
                </a:solidFill>
              </a:defRPr>
            </a:lvl2pPr>
            <a:lvl3pPr marL="271448" indent="0">
              <a:buNone/>
              <a:defRPr sz="750" b="0">
                <a:solidFill>
                  <a:schemeClr val="tx1">
                    <a:lumMod val="50000"/>
                  </a:schemeClr>
                </a:solidFill>
              </a:defRPr>
            </a:lvl3pPr>
            <a:lvl4pPr marL="1028649" indent="0">
              <a:buNone/>
              <a:defRPr sz="750" b="0">
                <a:solidFill>
                  <a:schemeClr val="tx1">
                    <a:lumMod val="50000"/>
                  </a:schemeClr>
                </a:solidFill>
              </a:defRPr>
            </a:lvl4pPr>
            <a:lvl5pPr marL="1371532" indent="0">
              <a:buNone/>
              <a:defRPr sz="750" b="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Notes and Source:</a:t>
            </a:r>
          </a:p>
        </p:txBody>
      </p:sp>
    </p:spTree>
    <p:extLst>
      <p:ext uri="{BB962C8B-B14F-4D97-AF65-F5344CB8AC3E}">
        <p14:creationId xmlns:p14="http://schemas.microsoft.com/office/powerpoint/2010/main" val="92053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847704" y="4539426"/>
            <a:ext cx="6023247" cy="338554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0"/>
            </a:lvl1pPr>
          </a:lstStyle>
          <a:p>
            <a:pPr lvl="0"/>
            <a:r>
              <a:rPr lang="en-US" noProof="0" dirty="0"/>
              <a:t>Subtitle, 24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/>
          <a:p>
            <a:r>
              <a:rPr lang="en-US" noProof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47705" y="4059793"/>
            <a:ext cx="6019300" cy="451406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2679318" y="4129183"/>
            <a:ext cx="0" cy="752400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7830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9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36" userDrawn="1">
          <p15:clr>
            <a:srgbClr val="FBAE40"/>
          </p15:clr>
        </p15:guide>
        <p15:guide id="2" orient="horz" pos="3072" userDrawn="1">
          <p15:clr>
            <a:srgbClr val="FBAE40"/>
          </p15:clr>
        </p15:guide>
        <p15:guide id="3" pos="5588" userDrawn="1">
          <p15:clr>
            <a:srgbClr val="FBAE40"/>
          </p15:clr>
        </p15:guide>
        <p15:guide id="4" pos="185" userDrawn="1">
          <p15:clr>
            <a:srgbClr val="FBAE40"/>
          </p15:clr>
        </p15:guide>
        <p15:guide id="5" pos="1444" userDrawn="1">
          <p15:clr>
            <a:srgbClr val="FBAE40"/>
          </p15:clr>
        </p15:guide>
        <p15:guide id="6" orient="horz" pos="2978" userDrawn="1">
          <p15:clr>
            <a:srgbClr val="FBAE40"/>
          </p15:clr>
        </p15:guide>
        <p15:guide id="7" orient="horz" pos="24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880800"/>
          </a:xfrm>
        </p:spPr>
        <p:txBody>
          <a:bodyPr/>
          <a:lstStyle/>
          <a:p>
            <a:r>
              <a:rPr lang="en-US" noProof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55576"/>
            <a:ext cx="9144000" cy="104387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THANK </a:t>
            </a:r>
            <a:r>
              <a:rPr lang="fr-FR" dirty="0" err="1"/>
              <a:t>you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7830"/>
            <a:ext cx="2417162" cy="93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03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BDE645E-E2DE-4789-8A14-A490192107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1800" b="1" i="0" baseline="0" dirty="0" err="1">
              <a:solidFill>
                <a:schemeClr val="tx1"/>
              </a:solidFill>
              <a:latin typeface="Arial" panose="020B0604020202020204" pitchFamily="34" charset="0"/>
              <a:ea typeface="华文中宋" panose="02010600040101010101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88521" y="384302"/>
            <a:ext cx="8503920" cy="249299"/>
          </a:xfrm>
          <a:prstGeom prst="rect">
            <a:avLst/>
          </a:prstGeom>
        </p:spPr>
        <p:txBody>
          <a:bodyPr anchor="ctr" anchorCtr="0"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8711812" y="4815030"/>
            <a:ext cx="432189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8711812" y="4815030"/>
            <a:ext cx="300873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675" smtClean="0">
                <a:solidFill>
                  <a:schemeClr val="bg1"/>
                </a:solidFill>
              </a:rPr>
              <a:t>‹#›</a:t>
            </a:fld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5751" y="4786460"/>
            <a:ext cx="7151999" cy="17943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 sz="750" dirty="0"/>
              <a:t>Source and Note: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6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  <p15:guide id="5" orient="horz" pos="672" userDrawn="1">
          <p15:clr>
            <a:srgbClr val="FBAE40"/>
          </p15:clr>
        </p15:guide>
        <p15:guide id="6" orient="horz" pos="168" userDrawn="1">
          <p15:clr>
            <a:srgbClr val="FBAE40"/>
          </p15:clr>
        </p15:guide>
        <p15:guide id="7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2618435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幻灯片" r:id="rId5" imgW="216" imgH="216" progId="TCLayout.ActiveDocument.1">
                  <p:embed/>
                </p:oleObj>
              </mc:Choice>
              <mc:Fallback>
                <p:oleObj name="think-cell 幻灯片" r:id="rId5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C878D8F-B2B3-40FC-BCDD-3751504E72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l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5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04425" y="340000"/>
            <a:ext cx="8557823" cy="228524"/>
          </a:xfrm>
          <a:prstGeom prst="rect">
            <a:avLst/>
          </a:prstGeom>
        </p:spPr>
        <p:txBody>
          <a:bodyPr anchor="b" anchorCtr="0"/>
          <a:lstStyle>
            <a:lvl1pPr>
              <a:defRPr sz="16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AAAA3-532D-463C-B90D-DAFC32CA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466FEF-F714-4092-8DF1-BF0F422184F8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8467495" y="4831177"/>
            <a:ext cx="311061" cy="12695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C7A9E-C6A9-4A9D-A8BC-E29E91AD59E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273600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Conclusion, corps 28</a:t>
            </a:r>
            <a:endParaRPr lang="en-US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Presentation title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1" y="712801"/>
            <a:ext cx="8418875" cy="349131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693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/>
          </p:nvPr>
        </p:nvSpPr>
        <p:spPr>
          <a:xfrm>
            <a:off x="358775" y="1239838"/>
            <a:ext cx="8420101" cy="3321050"/>
          </a:xfr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9378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980" userDrawn="1">
          <p15:clr>
            <a:srgbClr val="FBAE40"/>
          </p15:clr>
        </p15:guide>
        <p15:guide id="7" pos="30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551" y="403997"/>
            <a:ext cx="7922611" cy="249299"/>
          </a:xfrm>
        </p:spPr>
        <p:txBody>
          <a:bodyPr/>
          <a:lstStyle>
            <a:lvl1pPr>
              <a:defRPr sz="1800" b="1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551" y="1042992"/>
            <a:ext cx="7922611" cy="31861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 bwMode="auto">
          <a:xfrm>
            <a:off x="7467601" y="4851476"/>
            <a:ext cx="1100138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SANOFI PAMA |</a:t>
            </a:r>
            <a:r>
              <a:rPr lang="en-US" sz="750" baseline="16000" dirty="0"/>
              <a:t> </a:t>
            </a:r>
            <a:fld id="{E86A35C8-9D71-4F5C-ACEE-B72BBA825A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3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14348" y="3749929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14348" y="1161012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46496" y="333343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43300" y="4580080"/>
            <a:ext cx="2057400" cy="274637"/>
          </a:xfrm>
        </p:spPr>
        <p:txBody>
          <a:bodyPr/>
          <a:lstStyle/>
          <a:p>
            <a:r>
              <a:rPr lang="en-US" noProof="0"/>
              <a:t>XX . XX . XXXX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0584" y="1444726"/>
            <a:ext cx="6922834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4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10584" y="2818618"/>
            <a:ext cx="6922834" cy="40346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43" indent="0" algn="ctr">
              <a:lnSpc>
                <a:spcPct val="100000"/>
              </a:lnSpc>
              <a:buFont typeface="Arial" panose="020B0604020202020204" pitchFamily="34" charset="0"/>
              <a:buNone/>
              <a:defRPr sz="42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0584" y="3384937"/>
            <a:ext cx="6922834" cy="23129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3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5569CE8B-04AF-468F-B800-7ECF09FD6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62ADC4-857D-4471-A871-BD1A38FB23C1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3473CDDD-9034-4972-B890-4C267C13F06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4CC508-0E53-4122-BCBD-4E37F1B71C30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107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og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que 7">
            <a:extLst>
              <a:ext uri="{FF2B5EF4-FFF2-40B4-BE49-F238E27FC236}">
                <a16:creationId xmlns:a16="http://schemas.microsoft.com/office/drawing/2014/main" id="{AAE34BD0-96F3-484E-823D-846BCF7077C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236582" y="2227950"/>
            <a:ext cx="2670837" cy="687600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5ACEFF7-2172-4E31-95A5-2822B762DCC8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56C511D-58A1-442A-9FDB-13B83505C8E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BB5D3E-7EA3-4217-8524-E90CF2B6AC62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870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14348" y="3749928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14348" y="1161011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46495" y="333342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43300" y="4580079"/>
            <a:ext cx="2057400" cy="274637"/>
          </a:xfrm>
        </p:spPr>
        <p:txBody>
          <a:bodyPr/>
          <a:lstStyle/>
          <a:p>
            <a:r>
              <a:rPr lang="en-US" noProof="0"/>
              <a:t>XX . XX . XXXX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01F2B667-7264-4505-9F19-2E4AB44996E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0583" y="1444725"/>
            <a:ext cx="6922834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42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57CD9AAA-CCAE-44AF-A224-A38A0B786F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10583" y="2818617"/>
            <a:ext cx="6922834" cy="40346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42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F176A07A-C4FF-49D0-80C5-1B4F36FB3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0583" y="3384936"/>
            <a:ext cx="6922834" cy="23129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7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46495" y="333342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XX . XX . XXXX</a:t>
            </a:r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14347" y="3749928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14347" y="1161011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0583" y="1444725"/>
            <a:ext cx="6922834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42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10583" y="2818617"/>
            <a:ext cx="6922834" cy="40346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42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0583" y="3384936"/>
            <a:ext cx="6922834" cy="23129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51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5025" y="4534579"/>
            <a:ext cx="2057400" cy="274637"/>
          </a:xfrm>
        </p:spPr>
        <p:txBody>
          <a:bodyPr/>
          <a:lstStyle/>
          <a:p>
            <a:r>
              <a:rPr lang="fr-FR" dirty="0"/>
              <a:t>XX . XX . XXXX</a:t>
            </a:r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18220" y="387185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892559" y="1322814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892559" y="3877313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781135" cy="51435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7572" y="1444725"/>
            <a:ext cx="3712306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3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7572" y="2818617"/>
            <a:ext cx="3712306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7572" y="3240373"/>
            <a:ext cx="3712306" cy="57799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0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5025" y="4534579"/>
            <a:ext cx="2057400" cy="2746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XX . XX . XXXX</a:t>
            </a:r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18220" y="387185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781135" cy="51435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892559" y="1322814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892559" y="3877313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7572" y="1444725"/>
            <a:ext cx="3712306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3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7572" y="2818617"/>
            <a:ext cx="3712306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7572" y="3240373"/>
            <a:ext cx="3712306" cy="57799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2777" y="532799"/>
            <a:ext cx="4756746" cy="413294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7273C0-D926-4FC2-8437-9B297AC1E951}"/>
              </a:ext>
            </a:extLst>
          </p:cNvPr>
          <p:cNvCxnSpPr>
            <a:cxnSpLocks/>
          </p:cNvCxnSpPr>
          <p:nvPr userDrawn="1"/>
        </p:nvCxnSpPr>
        <p:spPr>
          <a:xfrm>
            <a:off x="802547" y="1398668"/>
            <a:ext cx="0" cy="32670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76289" y="1571329"/>
            <a:ext cx="52514" cy="5213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523" y="147011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23" y="206525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1523" y="2655992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1523" y="325113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1523" y="384627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001587" y="173355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000699" y="146849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001587" y="233330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00699" y="206824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001587" y="2921053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000699" y="2655995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001587" y="3514804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000699" y="3249746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001587" y="411432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000699" y="384926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800"/>
            <a:ext cx="3548792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32" name="Connecteur droit 13">
            <a:extLst>
              <a:ext uri="{FF2B5EF4-FFF2-40B4-BE49-F238E27FC236}">
                <a16:creationId xmlns:a16="http://schemas.microsoft.com/office/drawing/2014/main" id="{7BC19BBF-83CB-4541-9E5A-ACB3379B1867}"/>
              </a:ext>
            </a:extLst>
          </p:cNvPr>
          <p:cNvCxnSpPr>
            <a:cxnSpLocks/>
          </p:cNvCxnSpPr>
          <p:nvPr userDrawn="1"/>
        </p:nvCxnSpPr>
        <p:spPr>
          <a:xfrm>
            <a:off x="1327882" y="1398668"/>
            <a:ext cx="0" cy="32670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13">
            <a:extLst>
              <a:ext uri="{FF2B5EF4-FFF2-40B4-BE49-F238E27FC236}">
                <a16:creationId xmlns:a16="http://schemas.microsoft.com/office/drawing/2014/main" id="{85FA77DC-6A39-4C5E-A7D7-DB530C4F2170}"/>
              </a:ext>
            </a:extLst>
          </p:cNvPr>
          <p:cNvCxnSpPr>
            <a:cxnSpLocks/>
          </p:cNvCxnSpPr>
          <p:nvPr userDrawn="1"/>
        </p:nvCxnSpPr>
        <p:spPr>
          <a:xfrm>
            <a:off x="5442469" y="1398668"/>
            <a:ext cx="0" cy="32670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space réservé du graphique SmartArt 11">
            <a:extLst>
              <a:ext uri="{FF2B5EF4-FFF2-40B4-BE49-F238E27FC236}">
                <a16:creationId xmlns:a16="http://schemas.microsoft.com/office/drawing/2014/main" id="{23BA7E43-84CF-486A-BB7B-AD1F2F009C79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302069" y="1571329"/>
            <a:ext cx="52514" cy="5213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 dirty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7303" y="147011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303" y="206525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303" y="2655992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7303" y="325113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303" y="384627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71445" y="147011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1445" y="206525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971445" y="2655992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971445" y="325113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71445" y="384627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20000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526477" y="173355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525589" y="146849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526477" y="233330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525589" y="206824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526477" y="2921053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525589" y="2655995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526477" y="3514804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525589" y="3249746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526477" y="411432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525589" y="384926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5641063" y="173355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5640175" y="146849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5641063" y="233330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5640175" y="206824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5641063" y="2921053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5640175" y="2655995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5641063" y="3514804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5640175" y="3249746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5641063" y="411432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5640175" y="384926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8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222" y="3119437"/>
            <a:ext cx="953453" cy="942975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680" y="2265747"/>
            <a:ext cx="838579" cy="3323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09318" y="2265747"/>
            <a:ext cx="4888011" cy="332399"/>
          </a:xfrm>
        </p:spPr>
        <p:txBody>
          <a:bodyPr/>
          <a:lstStyle>
            <a:lvl1pPr>
              <a:lnSpc>
                <a:spcPct val="90000"/>
              </a:lnSpc>
              <a:defRPr lang="fr-FR" sz="24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9318" y="298565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09318" y="266561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3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Dark)">
    <p:bg>
      <p:bgPr>
        <a:solidFill>
          <a:srgbClr val="1E03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222" y="3119437"/>
            <a:ext cx="953453" cy="942975"/>
          </a:xfrm>
          <a:prstGeom prst="rect">
            <a:avLst/>
          </a:prstGeom>
        </p:spPr>
      </p:pic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B077D764-009F-4B11-889B-7C1F77AE7E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680" y="2265747"/>
            <a:ext cx="838579" cy="332399"/>
          </a:xfrm>
        </p:spPr>
        <p:txBody>
          <a:bodyPr vert="horz" lIns="0" tIns="0" rIns="0" bIns="0" rtlCol="0">
            <a:noAutofit/>
          </a:bodyPr>
          <a:lstStyle>
            <a:lvl1pPr algn="r">
              <a:defRPr lang="en-US" sz="2400" b="1" noProof="0" dirty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26F07BC6-BD1D-4953-9F45-D190CB67B2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09318" y="2265747"/>
            <a:ext cx="4888011" cy="332399"/>
          </a:xfrm>
        </p:spPr>
        <p:txBody>
          <a:bodyPr/>
          <a:lstStyle>
            <a:lvl1pPr>
              <a:lnSpc>
                <a:spcPct val="90000"/>
              </a:lnSpc>
              <a:defRPr lang="fr-FR" sz="2400" b="1" i="0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FB6BFF7B-8B97-443F-8D19-A75C20F978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9318" y="298565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1" kern="120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DA36FF3D-AF0A-45ED-BF39-F628AE9DBF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09318" y="2665618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0" kern="1200" cap="all" baseline="0" dirty="0" err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72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que 7">
            <a:extLst>
              <a:ext uri="{FF2B5EF4-FFF2-40B4-BE49-F238E27FC236}">
                <a16:creationId xmlns:a16="http://schemas.microsoft.com/office/drawing/2014/main" id="{27488BCF-9F91-440E-B9B4-3B8628FE5A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46496" y="333343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EB91D5A6-4846-4A0D-AEA5-4C76E28CB395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03CE94E-53F9-481B-BF77-A348529571D3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7ADD6FFB-F84E-4F7B-930C-208E58062DD7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55EFF8E-40A6-42AA-8E6F-31C4F50AAD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XX . XX . XXXX</a:t>
            </a:r>
          </a:p>
        </p:txBody>
      </p:sp>
      <p:sp>
        <p:nvSpPr>
          <p:cNvPr id="17" name="Espace réservé du graphique SmartArt 18">
            <a:extLst>
              <a:ext uri="{FF2B5EF4-FFF2-40B4-BE49-F238E27FC236}">
                <a16:creationId xmlns:a16="http://schemas.microsoft.com/office/drawing/2014/main" id="{50E609C3-EA6F-468A-8B7C-CD27949FB33C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14348" y="3749929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8" name="Espace réservé du graphique SmartArt 19">
            <a:extLst>
              <a:ext uri="{FF2B5EF4-FFF2-40B4-BE49-F238E27FC236}">
                <a16:creationId xmlns:a16="http://schemas.microsoft.com/office/drawing/2014/main" id="{F155B637-1E1E-462B-9FBB-56FD4231172C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14348" y="1161012"/>
            <a:ext cx="115305" cy="114487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287A90CB-3485-4D3D-9E87-2D7382BBBC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0584" y="1444726"/>
            <a:ext cx="6922834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42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4CCF570-9115-4289-839C-7FACBC619C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10584" y="2818618"/>
            <a:ext cx="6922834" cy="403469"/>
          </a:xfrm>
        </p:spPr>
        <p:txBody>
          <a:bodyPr anchor="ctr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43" indent="0" algn="ctr">
              <a:lnSpc>
                <a:spcPct val="100000"/>
              </a:lnSpc>
              <a:buFont typeface="Arial" panose="020B0604020202020204" pitchFamily="34" charset="0"/>
              <a:buNone/>
              <a:defRPr sz="42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889FD9C7-FB39-4714-81F8-6EA37E5B62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0584" y="3384937"/>
            <a:ext cx="6922834" cy="231290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v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3CF0ECB-30FF-45DD-8A41-5DF28038CBA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" y="0"/>
            <a:ext cx="9143999" cy="5143500"/>
          </a:xfrm>
          <a:custGeom>
            <a:avLst/>
            <a:gdLst>
              <a:gd name="connsiteX0" fmla="*/ 351363 w 9143999"/>
              <a:gd name="connsiteY0" fmla="*/ 4913481 h 5143500"/>
              <a:gd name="connsiteX1" fmla="*/ 331613 w 9143999"/>
              <a:gd name="connsiteY1" fmla="*/ 4933530 h 5143500"/>
              <a:gd name="connsiteX2" fmla="*/ 352237 w 9143999"/>
              <a:gd name="connsiteY2" fmla="*/ 4953582 h 5143500"/>
              <a:gd name="connsiteX3" fmla="*/ 371987 w 9143999"/>
              <a:gd name="connsiteY3" fmla="*/ 4933533 h 5143500"/>
              <a:gd name="connsiteX4" fmla="*/ 351363 w 9143999"/>
              <a:gd name="connsiteY4" fmla="*/ 4913481 h 5143500"/>
              <a:gd name="connsiteX5" fmla="*/ 892593 w 9143999"/>
              <a:gd name="connsiteY5" fmla="*/ 4837587 h 5143500"/>
              <a:gd name="connsiteX6" fmla="*/ 917846 w 9143999"/>
              <a:gd name="connsiteY6" fmla="*/ 4847631 h 5143500"/>
              <a:gd name="connsiteX7" fmla="*/ 927648 w 9143999"/>
              <a:gd name="connsiteY7" fmla="*/ 4877990 h 5143500"/>
              <a:gd name="connsiteX8" fmla="*/ 918100 w 9143999"/>
              <a:gd name="connsiteY8" fmla="*/ 4908353 h 5143500"/>
              <a:gd name="connsiteX9" fmla="*/ 894866 w 9143999"/>
              <a:gd name="connsiteY9" fmla="*/ 4918277 h 5143500"/>
              <a:gd name="connsiteX10" fmla="*/ 868933 w 9143999"/>
              <a:gd name="connsiteY10" fmla="*/ 4908080 h 5143500"/>
              <a:gd name="connsiteX11" fmla="*/ 859062 w 9143999"/>
              <a:gd name="connsiteY11" fmla="*/ 4877877 h 5143500"/>
              <a:gd name="connsiteX12" fmla="*/ 868678 w 9143999"/>
              <a:gd name="connsiteY12" fmla="*/ 4847677 h 5143500"/>
              <a:gd name="connsiteX13" fmla="*/ 559057 w 9143999"/>
              <a:gd name="connsiteY13" fmla="*/ 4837499 h 5143500"/>
              <a:gd name="connsiteX14" fmla="*/ 578336 w 9143999"/>
              <a:gd name="connsiteY14" fmla="*/ 4840021 h 5143500"/>
              <a:gd name="connsiteX15" fmla="*/ 585643 w 9143999"/>
              <a:gd name="connsiteY15" fmla="*/ 4847817 h 5143500"/>
              <a:gd name="connsiteX16" fmla="*/ 585643 w 9143999"/>
              <a:gd name="connsiteY16" fmla="*/ 4907937 h 5143500"/>
              <a:gd name="connsiteX17" fmla="*/ 578336 w 9143999"/>
              <a:gd name="connsiteY17" fmla="*/ 4915741 h 5143500"/>
              <a:gd name="connsiteX18" fmla="*/ 558605 w 9143999"/>
              <a:gd name="connsiteY18" fmla="*/ 4918322 h 5143500"/>
              <a:gd name="connsiteX19" fmla="*/ 534559 w 9143999"/>
              <a:gd name="connsiteY19" fmla="*/ 4909442 h 5143500"/>
              <a:gd name="connsiteX20" fmla="*/ 523519 w 9143999"/>
              <a:gd name="connsiteY20" fmla="*/ 4877990 h 5143500"/>
              <a:gd name="connsiteX21" fmla="*/ 534559 w 9143999"/>
              <a:gd name="connsiteY21" fmla="*/ 4846542 h 5143500"/>
              <a:gd name="connsiteX22" fmla="*/ 1101680 w 9143999"/>
              <a:gd name="connsiteY22" fmla="*/ 4805359 h 5143500"/>
              <a:gd name="connsiteX23" fmla="*/ 1095864 w 9143999"/>
              <a:gd name="connsiteY23" fmla="*/ 4811167 h 5143500"/>
              <a:gd name="connsiteX24" fmla="*/ 1095864 w 9143999"/>
              <a:gd name="connsiteY24" fmla="*/ 4944812 h 5143500"/>
              <a:gd name="connsiteX25" fmla="*/ 1101680 w 9143999"/>
              <a:gd name="connsiteY25" fmla="*/ 4950628 h 5143500"/>
              <a:gd name="connsiteX26" fmla="*/ 1127823 w 9143999"/>
              <a:gd name="connsiteY26" fmla="*/ 4950628 h 5143500"/>
              <a:gd name="connsiteX27" fmla="*/ 1128318 w 9143999"/>
              <a:gd name="connsiteY27" fmla="*/ 4950134 h 5143500"/>
              <a:gd name="connsiteX28" fmla="*/ 1130431 w 9143999"/>
              <a:gd name="connsiteY28" fmla="*/ 4950134 h 5143500"/>
              <a:gd name="connsiteX29" fmla="*/ 1136285 w 9143999"/>
              <a:gd name="connsiteY29" fmla="*/ 4944348 h 5143500"/>
              <a:gd name="connsiteX30" fmla="*/ 1136285 w 9143999"/>
              <a:gd name="connsiteY30" fmla="*/ 4811405 h 5143500"/>
              <a:gd name="connsiteX31" fmla="*/ 1130431 w 9143999"/>
              <a:gd name="connsiteY31" fmla="*/ 4805627 h 5143500"/>
              <a:gd name="connsiteX32" fmla="*/ 1128092 w 9143999"/>
              <a:gd name="connsiteY32" fmla="*/ 4805627 h 5143500"/>
              <a:gd name="connsiteX33" fmla="*/ 1127823 w 9143999"/>
              <a:gd name="connsiteY33" fmla="*/ 4805359 h 5143500"/>
              <a:gd name="connsiteX34" fmla="*/ 891920 w 9143999"/>
              <a:gd name="connsiteY34" fmla="*/ 4802455 h 5143500"/>
              <a:gd name="connsiteX35" fmla="*/ 819859 w 9143999"/>
              <a:gd name="connsiteY35" fmla="*/ 4877990 h 5143500"/>
              <a:gd name="connsiteX36" fmla="*/ 893949 w 9143999"/>
              <a:gd name="connsiteY36" fmla="*/ 4953533 h 5143500"/>
              <a:gd name="connsiteX37" fmla="*/ 923593 w 9143999"/>
              <a:gd name="connsiteY37" fmla="*/ 4947899 h 5143500"/>
              <a:gd name="connsiteX38" fmla="*/ 924071 w 9143999"/>
              <a:gd name="connsiteY38" fmla="*/ 4947569 h 5143500"/>
              <a:gd name="connsiteX39" fmla="*/ 924870 w 9143999"/>
              <a:gd name="connsiteY39" fmla="*/ 4947419 h 5143500"/>
              <a:gd name="connsiteX40" fmla="*/ 967553 w 9143999"/>
              <a:gd name="connsiteY40" fmla="*/ 4877877 h 5143500"/>
              <a:gd name="connsiteX41" fmla="*/ 924008 w 9143999"/>
              <a:gd name="connsiteY41" fmla="*/ 4808342 h 5143500"/>
              <a:gd name="connsiteX42" fmla="*/ 922787 w 9143999"/>
              <a:gd name="connsiteY42" fmla="*/ 4808121 h 5143500"/>
              <a:gd name="connsiteX43" fmla="*/ 922737 w 9143999"/>
              <a:gd name="connsiteY43" fmla="*/ 4808088 h 5143500"/>
              <a:gd name="connsiteX44" fmla="*/ 891920 w 9143999"/>
              <a:gd name="connsiteY44" fmla="*/ 4802455 h 5143500"/>
              <a:gd name="connsiteX45" fmla="*/ 725443 w 9143999"/>
              <a:gd name="connsiteY45" fmla="*/ 4802455 h 5143500"/>
              <a:gd name="connsiteX46" fmla="*/ 667045 w 9143999"/>
              <a:gd name="connsiteY46" fmla="*/ 4812907 h 5143500"/>
              <a:gd name="connsiteX47" fmla="*/ 666933 w 9143999"/>
              <a:gd name="connsiteY47" fmla="*/ 4813086 h 5143500"/>
              <a:gd name="connsiteX48" fmla="*/ 666650 w 9143999"/>
              <a:gd name="connsiteY48" fmla="*/ 4813136 h 5143500"/>
              <a:gd name="connsiteX49" fmla="*/ 659335 w 9143999"/>
              <a:gd name="connsiteY49" fmla="*/ 4824699 h 5143500"/>
              <a:gd name="connsiteX50" fmla="*/ 659335 w 9143999"/>
              <a:gd name="connsiteY50" fmla="*/ 4944348 h 5143500"/>
              <a:gd name="connsiteX51" fmla="*/ 659777 w 9143999"/>
              <a:gd name="connsiteY51" fmla="*/ 4944785 h 5143500"/>
              <a:gd name="connsiteX52" fmla="*/ 659777 w 9143999"/>
              <a:gd name="connsiteY52" fmla="*/ 4944812 h 5143500"/>
              <a:gd name="connsiteX53" fmla="*/ 665593 w 9143999"/>
              <a:gd name="connsiteY53" fmla="*/ 4950628 h 5143500"/>
              <a:gd name="connsiteX54" fmla="*/ 691736 w 9143999"/>
              <a:gd name="connsiteY54" fmla="*/ 4950628 h 5143500"/>
              <a:gd name="connsiteX55" fmla="*/ 697552 w 9143999"/>
              <a:gd name="connsiteY55" fmla="*/ 4944812 h 5143500"/>
              <a:gd name="connsiteX56" fmla="*/ 697552 w 9143999"/>
              <a:gd name="connsiteY56" fmla="*/ 4847194 h 5143500"/>
              <a:gd name="connsiteX57" fmla="*/ 704448 w 9143999"/>
              <a:gd name="connsiteY57" fmla="*/ 4839717 h 5143500"/>
              <a:gd name="connsiteX58" fmla="*/ 726010 w 9143999"/>
              <a:gd name="connsiteY58" fmla="*/ 4837419 h 5143500"/>
              <a:gd name="connsiteX59" fmla="*/ 746013 w 9143999"/>
              <a:gd name="connsiteY59" fmla="*/ 4843168 h 5143500"/>
              <a:gd name="connsiteX60" fmla="*/ 754202 w 9143999"/>
              <a:gd name="connsiteY60" fmla="*/ 4862009 h 5143500"/>
              <a:gd name="connsiteX61" fmla="*/ 754202 w 9143999"/>
              <a:gd name="connsiteY61" fmla="*/ 4944812 h 5143500"/>
              <a:gd name="connsiteX62" fmla="*/ 760018 w 9143999"/>
              <a:gd name="connsiteY62" fmla="*/ 4950628 h 5143500"/>
              <a:gd name="connsiteX63" fmla="*/ 786160 w 9143999"/>
              <a:gd name="connsiteY63" fmla="*/ 4950628 h 5143500"/>
              <a:gd name="connsiteX64" fmla="*/ 791976 w 9143999"/>
              <a:gd name="connsiteY64" fmla="*/ 4944812 h 5143500"/>
              <a:gd name="connsiteX65" fmla="*/ 791976 w 9143999"/>
              <a:gd name="connsiteY65" fmla="*/ 4944762 h 5143500"/>
              <a:gd name="connsiteX66" fmla="*/ 792395 w 9143999"/>
              <a:gd name="connsiteY66" fmla="*/ 4944348 h 5143500"/>
              <a:gd name="connsiteX67" fmla="*/ 792395 w 9143999"/>
              <a:gd name="connsiteY67" fmla="*/ 4857065 h 5143500"/>
              <a:gd name="connsiteX68" fmla="*/ 775798 w 9143999"/>
              <a:gd name="connsiteY68" fmla="*/ 4816682 h 5143500"/>
              <a:gd name="connsiteX69" fmla="*/ 775543 w 9143999"/>
              <a:gd name="connsiteY69" fmla="*/ 4816611 h 5143500"/>
              <a:gd name="connsiteX70" fmla="*/ 775486 w 9143999"/>
              <a:gd name="connsiteY70" fmla="*/ 4816471 h 5143500"/>
              <a:gd name="connsiteX71" fmla="*/ 725443 w 9143999"/>
              <a:gd name="connsiteY71" fmla="*/ 4802455 h 5143500"/>
              <a:gd name="connsiteX72" fmla="*/ 559834 w 9143999"/>
              <a:gd name="connsiteY72" fmla="*/ 4802455 h 5143500"/>
              <a:gd name="connsiteX73" fmla="*/ 529662 w 9143999"/>
              <a:gd name="connsiteY73" fmla="*/ 4807762 h 5143500"/>
              <a:gd name="connsiteX74" fmla="*/ 529594 w 9143999"/>
              <a:gd name="connsiteY74" fmla="*/ 4807805 h 5143500"/>
              <a:gd name="connsiteX75" fmla="*/ 528372 w 9143999"/>
              <a:gd name="connsiteY75" fmla="*/ 4808018 h 5143500"/>
              <a:gd name="connsiteX76" fmla="*/ 483586 w 9143999"/>
              <a:gd name="connsiteY76" fmla="*/ 4877877 h 5143500"/>
              <a:gd name="connsiteX77" fmla="*/ 526397 w 9143999"/>
              <a:gd name="connsiteY77" fmla="*/ 4947825 h 5143500"/>
              <a:gd name="connsiteX78" fmla="*/ 527142 w 9143999"/>
              <a:gd name="connsiteY78" fmla="*/ 4947947 h 5143500"/>
              <a:gd name="connsiteX79" fmla="*/ 527700 w 9143999"/>
              <a:gd name="connsiteY79" fmla="*/ 4948307 h 5143500"/>
              <a:gd name="connsiteX80" fmla="*/ 559257 w 9143999"/>
              <a:gd name="connsiteY80" fmla="*/ 4953533 h 5143500"/>
              <a:gd name="connsiteX81" fmla="*/ 617069 w 9143999"/>
              <a:gd name="connsiteY81" fmla="*/ 4941908 h 5143500"/>
              <a:gd name="connsiteX82" fmla="*/ 624337 w 9143999"/>
              <a:gd name="connsiteY82" fmla="*/ 4930284 h 5143500"/>
              <a:gd name="connsiteX83" fmla="*/ 624337 w 9143999"/>
              <a:gd name="connsiteY83" fmla="*/ 4824821 h 5143500"/>
              <a:gd name="connsiteX84" fmla="*/ 617069 w 9143999"/>
              <a:gd name="connsiteY84" fmla="*/ 4813204 h 5143500"/>
              <a:gd name="connsiteX85" fmla="*/ 559834 w 9143999"/>
              <a:gd name="connsiteY85" fmla="*/ 4802455 h 5143500"/>
              <a:gd name="connsiteX86" fmla="*/ 398011 w 9143999"/>
              <a:gd name="connsiteY86" fmla="*/ 4801292 h 5143500"/>
              <a:gd name="connsiteX87" fmla="*/ 395922 w 9143999"/>
              <a:gd name="connsiteY87" fmla="*/ 4801589 h 5143500"/>
              <a:gd name="connsiteX88" fmla="*/ 395863 w 9143999"/>
              <a:gd name="connsiteY88" fmla="*/ 4801582 h 5143500"/>
              <a:gd name="connsiteX89" fmla="*/ 331528 w 9143999"/>
              <a:gd name="connsiteY89" fmla="*/ 4853603 h 5143500"/>
              <a:gd name="connsiteX90" fmla="*/ 425688 w 9143999"/>
              <a:gd name="connsiteY90" fmla="*/ 4933656 h 5143500"/>
              <a:gd name="connsiteX91" fmla="*/ 423936 w 9143999"/>
              <a:gd name="connsiteY91" fmla="*/ 4944348 h 5143500"/>
              <a:gd name="connsiteX92" fmla="*/ 423645 w 9143999"/>
              <a:gd name="connsiteY92" fmla="*/ 4946089 h 5143500"/>
              <a:gd name="connsiteX93" fmla="*/ 428029 w 9143999"/>
              <a:gd name="connsiteY93" fmla="*/ 4950134 h 5143500"/>
              <a:gd name="connsiteX94" fmla="*/ 429440 w 9143999"/>
              <a:gd name="connsiteY94" fmla="*/ 4950134 h 5143500"/>
              <a:gd name="connsiteX95" fmla="*/ 429969 w 9143999"/>
              <a:gd name="connsiteY95" fmla="*/ 4950628 h 5143500"/>
              <a:gd name="connsiteX96" fmla="*/ 456121 w 9143999"/>
              <a:gd name="connsiteY96" fmla="*/ 4950628 h 5143500"/>
              <a:gd name="connsiteX97" fmla="*/ 463668 w 9143999"/>
              <a:gd name="connsiteY97" fmla="*/ 4944812 h 5143500"/>
              <a:gd name="connsiteX98" fmla="*/ 465995 w 9143999"/>
              <a:gd name="connsiteY98" fmla="*/ 4928255 h 5143500"/>
              <a:gd name="connsiteX99" fmla="*/ 372445 w 9143999"/>
              <a:gd name="connsiteY99" fmla="*/ 4850972 h 5143500"/>
              <a:gd name="connsiteX100" fmla="*/ 378874 w 9143999"/>
              <a:gd name="connsiteY100" fmla="*/ 4840371 h 5143500"/>
              <a:gd name="connsiteX101" fmla="*/ 395404 w 9143999"/>
              <a:gd name="connsiteY101" fmla="*/ 4836760 h 5143500"/>
              <a:gd name="connsiteX102" fmla="*/ 438848 w 9143999"/>
              <a:gd name="connsiteY102" fmla="*/ 4849557 h 5143500"/>
              <a:gd name="connsiteX103" fmla="*/ 443232 w 9143999"/>
              <a:gd name="connsiteY103" fmla="*/ 4850714 h 5143500"/>
              <a:gd name="connsiteX104" fmla="*/ 443815 w 9143999"/>
              <a:gd name="connsiteY104" fmla="*/ 4850347 h 5143500"/>
              <a:gd name="connsiteX105" fmla="*/ 445074 w 9143999"/>
              <a:gd name="connsiteY105" fmla="*/ 4850684 h 5143500"/>
              <a:gd name="connsiteX106" fmla="*/ 451467 w 9143999"/>
              <a:gd name="connsiteY106" fmla="*/ 4846616 h 5143500"/>
              <a:gd name="connsiteX107" fmla="*/ 460476 w 9143999"/>
              <a:gd name="connsiteY107" fmla="*/ 4827435 h 5143500"/>
              <a:gd name="connsiteX108" fmla="*/ 461639 w 9143999"/>
              <a:gd name="connsiteY108" fmla="*/ 4822502 h 5143500"/>
              <a:gd name="connsiteX109" fmla="*/ 458150 w 9143999"/>
              <a:gd name="connsiteY109" fmla="*/ 4816686 h 5143500"/>
              <a:gd name="connsiteX110" fmla="*/ 398011 w 9143999"/>
              <a:gd name="connsiteY110" fmla="*/ 4801292 h 5143500"/>
              <a:gd name="connsiteX111" fmla="*/ 1053743 w 9143999"/>
              <a:gd name="connsiteY111" fmla="*/ 4747249 h 5143500"/>
              <a:gd name="connsiteX112" fmla="*/ 994181 w 9143999"/>
              <a:gd name="connsiteY112" fmla="*/ 4808264 h 5143500"/>
              <a:gd name="connsiteX113" fmla="*/ 994181 w 9143999"/>
              <a:gd name="connsiteY113" fmla="*/ 4944812 h 5143500"/>
              <a:gd name="connsiteX114" fmla="*/ 999997 w 9143999"/>
              <a:gd name="connsiteY114" fmla="*/ 4950628 h 5143500"/>
              <a:gd name="connsiteX115" fmla="*/ 1025851 w 9143999"/>
              <a:gd name="connsiteY115" fmla="*/ 4950628 h 5143500"/>
              <a:gd name="connsiteX116" fmla="*/ 1026345 w 9143999"/>
              <a:gd name="connsiteY116" fmla="*/ 4950134 h 5143500"/>
              <a:gd name="connsiteX117" fmla="*/ 1027794 w 9143999"/>
              <a:gd name="connsiteY117" fmla="*/ 4950134 h 5143500"/>
              <a:gd name="connsiteX118" fmla="*/ 1033639 w 9143999"/>
              <a:gd name="connsiteY118" fmla="*/ 4944348 h 5143500"/>
              <a:gd name="connsiteX119" fmla="*/ 1033639 w 9143999"/>
              <a:gd name="connsiteY119" fmla="*/ 4837419 h 5143500"/>
              <a:gd name="connsiteX120" fmla="*/ 1070780 w 9143999"/>
              <a:gd name="connsiteY120" fmla="*/ 4837419 h 5143500"/>
              <a:gd name="connsiteX121" fmla="*/ 1076625 w 9143999"/>
              <a:gd name="connsiteY121" fmla="*/ 4831634 h 5143500"/>
              <a:gd name="connsiteX122" fmla="*/ 1076625 w 9143999"/>
              <a:gd name="connsiteY122" fmla="*/ 4811692 h 5143500"/>
              <a:gd name="connsiteX123" fmla="*/ 1070780 w 9143999"/>
              <a:gd name="connsiteY123" fmla="*/ 4805627 h 5143500"/>
              <a:gd name="connsiteX124" fmla="*/ 1068815 w 9143999"/>
              <a:gd name="connsiteY124" fmla="*/ 4805627 h 5143500"/>
              <a:gd name="connsiteX125" fmla="*/ 1068559 w 9143999"/>
              <a:gd name="connsiteY125" fmla="*/ 4805359 h 5143500"/>
              <a:gd name="connsiteX126" fmla="*/ 1033639 w 9143999"/>
              <a:gd name="connsiteY126" fmla="*/ 4805359 h 5143500"/>
              <a:gd name="connsiteX127" fmla="*/ 1033639 w 9143999"/>
              <a:gd name="connsiteY127" fmla="*/ 4802443 h 5143500"/>
              <a:gd name="connsiteX128" fmla="*/ 1056748 w 9143999"/>
              <a:gd name="connsiteY128" fmla="*/ 4778457 h 5143500"/>
              <a:gd name="connsiteX129" fmla="*/ 1071071 w 9143999"/>
              <a:gd name="connsiteY129" fmla="*/ 4779901 h 5143500"/>
              <a:gd name="connsiteX130" fmla="*/ 1076625 w 9143999"/>
              <a:gd name="connsiteY130" fmla="*/ 4774411 h 5143500"/>
              <a:gd name="connsiteX131" fmla="*/ 1079556 w 9143999"/>
              <a:gd name="connsiteY131" fmla="*/ 4759385 h 5143500"/>
              <a:gd name="connsiteX132" fmla="*/ 1080138 w 9143999"/>
              <a:gd name="connsiteY132" fmla="*/ 4755627 h 5143500"/>
              <a:gd name="connsiteX133" fmla="*/ 1074293 w 9143999"/>
              <a:gd name="connsiteY133" fmla="*/ 4749848 h 5143500"/>
              <a:gd name="connsiteX134" fmla="*/ 1072404 w 9143999"/>
              <a:gd name="connsiteY134" fmla="*/ 4749641 h 5143500"/>
              <a:gd name="connsiteX135" fmla="*/ 1072049 w 9143999"/>
              <a:gd name="connsiteY135" fmla="*/ 4749285 h 5143500"/>
              <a:gd name="connsiteX136" fmla="*/ 1053743 w 9143999"/>
              <a:gd name="connsiteY136" fmla="*/ 4747249 h 5143500"/>
              <a:gd name="connsiteX137" fmla="*/ 1115151 w 9143999"/>
              <a:gd name="connsiteY137" fmla="*/ 4747131 h 5143500"/>
              <a:gd name="connsiteX138" fmla="*/ 1095104 w 9143999"/>
              <a:gd name="connsiteY138" fmla="*/ 4767478 h 5143500"/>
              <a:gd name="connsiteX139" fmla="*/ 1116017 w 9143999"/>
              <a:gd name="connsiteY139" fmla="*/ 4787818 h 5143500"/>
              <a:gd name="connsiteX140" fmla="*/ 1136065 w 9143999"/>
              <a:gd name="connsiteY140" fmla="*/ 4767481 h 5143500"/>
              <a:gd name="connsiteX141" fmla="*/ 1115151 w 9143999"/>
              <a:gd name="connsiteY141" fmla="*/ 4747131 h 5143500"/>
              <a:gd name="connsiteX142" fmla="*/ 0 w 9143999"/>
              <a:gd name="connsiteY142" fmla="*/ 0 h 5143500"/>
              <a:gd name="connsiteX143" fmla="*/ 9143999 w 9143999"/>
              <a:gd name="connsiteY143" fmla="*/ 0 h 5143500"/>
              <a:gd name="connsiteX144" fmla="*/ 9143999 w 9143999"/>
              <a:gd name="connsiteY144" fmla="*/ 5143500 h 5143500"/>
              <a:gd name="connsiteX145" fmla="*/ 0 w 9143999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9143999" h="5143500">
                <a:moveTo>
                  <a:pt x="351363" y="4913481"/>
                </a:moveTo>
                <a:cubicBezTo>
                  <a:pt x="339456" y="4913486"/>
                  <a:pt x="331612" y="4921037"/>
                  <a:pt x="331613" y="4933530"/>
                </a:cubicBezTo>
                <a:cubicBezTo>
                  <a:pt x="331608" y="4945734"/>
                  <a:pt x="339456" y="4953580"/>
                  <a:pt x="352237" y="4953582"/>
                </a:cubicBezTo>
                <a:cubicBezTo>
                  <a:pt x="364153" y="4953577"/>
                  <a:pt x="371990" y="4945737"/>
                  <a:pt x="371987" y="4933533"/>
                </a:cubicBezTo>
                <a:cubicBezTo>
                  <a:pt x="371996" y="4921039"/>
                  <a:pt x="364153" y="4913482"/>
                  <a:pt x="351363" y="4913481"/>
                </a:cubicBezTo>
                <a:close/>
                <a:moveTo>
                  <a:pt x="892593" y="4837587"/>
                </a:moveTo>
                <a:lnTo>
                  <a:pt x="917846" y="4847631"/>
                </a:lnTo>
                <a:cubicBezTo>
                  <a:pt x="924091" y="4854457"/>
                  <a:pt x="927648" y="4864625"/>
                  <a:pt x="927648" y="4877990"/>
                </a:cubicBezTo>
                <a:cubicBezTo>
                  <a:pt x="927648" y="4891355"/>
                  <a:pt x="924091" y="4901524"/>
                  <a:pt x="918100" y="4908353"/>
                </a:cubicBezTo>
                <a:lnTo>
                  <a:pt x="894866" y="4918277"/>
                </a:lnTo>
                <a:lnTo>
                  <a:pt x="868933" y="4908080"/>
                </a:lnTo>
                <a:cubicBezTo>
                  <a:pt x="862645" y="4901288"/>
                  <a:pt x="859062" y="4891172"/>
                  <a:pt x="859062" y="4877877"/>
                </a:cubicBezTo>
                <a:cubicBezTo>
                  <a:pt x="859062" y="4864582"/>
                  <a:pt x="862645" y="4854468"/>
                  <a:pt x="868678" y="4847677"/>
                </a:cubicBezTo>
                <a:close/>
                <a:moveTo>
                  <a:pt x="559057" y="4837499"/>
                </a:moveTo>
                <a:lnTo>
                  <a:pt x="578336" y="4840021"/>
                </a:lnTo>
                <a:cubicBezTo>
                  <a:pt x="583309" y="4841465"/>
                  <a:pt x="585643" y="4843483"/>
                  <a:pt x="585643" y="4847817"/>
                </a:cubicBezTo>
                <a:lnTo>
                  <a:pt x="585643" y="4907937"/>
                </a:lnTo>
                <a:cubicBezTo>
                  <a:pt x="585643" y="4912270"/>
                  <a:pt x="583309" y="4914296"/>
                  <a:pt x="578336" y="4915741"/>
                </a:cubicBezTo>
                <a:lnTo>
                  <a:pt x="558605" y="4918322"/>
                </a:lnTo>
                <a:lnTo>
                  <a:pt x="534559" y="4909442"/>
                </a:lnTo>
                <a:cubicBezTo>
                  <a:pt x="527877" y="4902976"/>
                  <a:pt x="523519" y="4892806"/>
                  <a:pt x="523519" y="4877990"/>
                </a:cubicBezTo>
                <a:cubicBezTo>
                  <a:pt x="523519" y="4863173"/>
                  <a:pt x="527877" y="4853005"/>
                  <a:pt x="534559" y="4846542"/>
                </a:cubicBezTo>
                <a:close/>
                <a:moveTo>
                  <a:pt x="1101680" y="4805359"/>
                </a:moveTo>
                <a:cubicBezTo>
                  <a:pt x="1098192" y="4805359"/>
                  <a:pt x="1095864" y="4807677"/>
                  <a:pt x="1095864" y="4811167"/>
                </a:cubicBezTo>
                <a:lnTo>
                  <a:pt x="1095864" y="4944812"/>
                </a:lnTo>
                <a:cubicBezTo>
                  <a:pt x="1095864" y="4948301"/>
                  <a:pt x="1098192" y="4950628"/>
                  <a:pt x="1101680" y="4950628"/>
                </a:cubicBezTo>
                <a:lnTo>
                  <a:pt x="1127823" y="4950628"/>
                </a:lnTo>
                <a:lnTo>
                  <a:pt x="1128318" y="4950134"/>
                </a:lnTo>
                <a:lnTo>
                  <a:pt x="1130431" y="4950134"/>
                </a:lnTo>
                <a:cubicBezTo>
                  <a:pt x="1133944" y="4950134"/>
                  <a:pt x="1136285" y="4947819"/>
                  <a:pt x="1136285" y="4944348"/>
                </a:cubicBezTo>
                <a:lnTo>
                  <a:pt x="1136285" y="4811405"/>
                </a:lnTo>
                <a:cubicBezTo>
                  <a:pt x="1136285" y="4807934"/>
                  <a:pt x="1133944" y="4805627"/>
                  <a:pt x="1130431" y="4805627"/>
                </a:cubicBezTo>
                <a:lnTo>
                  <a:pt x="1128092" y="4805627"/>
                </a:lnTo>
                <a:lnTo>
                  <a:pt x="1127823" y="4805359"/>
                </a:lnTo>
                <a:close/>
                <a:moveTo>
                  <a:pt x="891920" y="4802455"/>
                </a:moveTo>
                <a:cubicBezTo>
                  <a:pt x="848337" y="4802455"/>
                  <a:pt x="819859" y="4834118"/>
                  <a:pt x="819859" y="4877990"/>
                </a:cubicBezTo>
                <a:cubicBezTo>
                  <a:pt x="819859" y="4921862"/>
                  <a:pt x="848337" y="4953533"/>
                  <a:pt x="893949" y="4953533"/>
                </a:cubicBezTo>
                <a:cubicBezTo>
                  <a:pt x="904845" y="4953533"/>
                  <a:pt x="914796" y="4951553"/>
                  <a:pt x="923593" y="4947899"/>
                </a:cubicBezTo>
                <a:lnTo>
                  <a:pt x="924071" y="4947569"/>
                </a:lnTo>
                <a:lnTo>
                  <a:pt x="924870" y="4947419"/>
                </a:lnTo>
                <a:cubicBezTo>
                  <a:pt x="951435" y="4936512"/>
                  <a:pt x="967553" y="4910608"/>
                  <a:pt x="967553" y="4877877"/>
                </a:cubicBezTo>
                <a:cubicBezTo>
                  <a:pt x="967553" y="4845146"/>
                  <a:pt x="951435" y="4819246"/>
                  <a:pt x="924008" y="4808342"/>
                </a:cubicBezTo>
                <a:lnTo>
                  <a:pt x="922787" y="4808121"/>
                </a:lnTo>
                <a:lnTo>
                  <a:pt x="922737" y="4808088"/>
                </a:lnTo>
                <a:cubicBezTo>
                  <a:pt x="913654" y="4804434"/>
                  <a:pt x="903323" y="4802455"/>
                  <a:pt x="891920" y="4802455"/>
                </a:cubicBezTo>
                <a:close/>
                <a:moveTo>
                  <a:pt x="725443" y="4802455"/>
                </a:moveTo>
                <a:cubicBezTo>
                  <a:pt x="708301" y="4802455"/>
                  <a:pt x="688255" y="4805359"/>
                  <a:pt x="667045" y="4812907"/>
                </a:cubicBezTo>
                <a:lnTo>
                  <a:pt x="666933" y="4813086"/>
                </a:lnTo>
                <a:lnTo>
                  <a:pt x="666650" y="4813136"/>
                </a:lnTo>
                <a:cubicBezTo>
                  <a:pt x="662556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7" y="4944785"/>
                </a:lnTo>
                <a:lnTo>
                  <a:pt x="659777" y="4944812"/>
                </a:lnTo>
                <a:cubicBezTo>
                  <a:pt x="659777" y="4948301"/>
                  <a:pt x="662103" y="4950628"/>
                  <a:pt x="665593" y="4950628"/>
                </a:cubicBezTo>
                <a:lnTo>
                  <a:pt x="691736" y="4950628"/>
                </a:lnTo>
                <a:cubicBezTo>
                  <a:pt x="695225" y="4950628"/>
                  <a:pt x="697552" y="4948301"/>
                  <a:pt x="697552" y="4944812"/>
                </a:cubicBezTo>
                <a:lnTo>
                  <a:pt x="697552" y="4847194"/>
                </a:lnTo>
                <a:lnTo>
                  <a:pt x="704448" y="4839717"/>
                </a:lnTo>
                <a:lnTo>
                  <a:pt x="726010" y="4837419"/>
                </a:lnTo>
                <a:lnTo>
                  <a:pt x="746013" y="4843168"/>
                </a:lnTo>
                <a:lnTo>
                  <a:pt x="754202" y="4862009"/>
                </a:lnTo>
                <a:lnTo>
                  <a:pt x="754202" y="4944812"/>
                </a:lnTo>
                <a:cubicBezTo>
                  <a:pt x="754202" y="4948301"/>
                  <a:pt x="756528" y="4950628"/>
                  <a:pt x="760018" y="4950628"/>
                </a:cubicBezTo>
                <a:lnTo>
                  <a:pt x="786160" y="4950628"/>
                </a:lnTo>
                <a:cubicBezTo>
                  <a:pt x="789650" y="4950628"/>
                  <a:pt x="791976" y="4948301"/>
                  <a:pt x="791976" y="4944812"/>
                </a:cubicBezTo>
                <a:lnTo>
                  <a:pt x="791976" y="4944762"/>
                </a:lnTo>
                <a:lnTo>
                  <a:pt x="792395" y="4944348"/>
                </a:lnTo>
                <a:lnTo>
                  <a:pt x="792395" y="4857065"/>
                </a:lnTo>
                <a:cubicBezTo>
                  <a:pt x="792395" y="4839438"/>
                  <a:pt x="786911" y="4825856"/>
                  <a:pt x="775798" y="4816682"/>
                </a:cubicBezTo>
                <a:lnTo>
                  <a:pt x="775543" y="4816611"/>
                </a:lnTo>
                <a:lnTo>
                  <a:pt x="775486" y="4816471"/>
                </a:lnTo>
                <a:cubicBezTo>
                  <a:pt x="764445" y="4807248"/>
                  <a:pt x="747812" y="4802455"/>
                  <a:pt x="725443" y="4802455"/>
                </a:cubicBezTo>
                <a:close/>
                <a:moveTo>
                  <a:pt x="559834" y="4802455"/>
                </a:moveTo>
                <a:cubicBezTo>
                  <a:pt x="548868" y="4802455"/>
                  <a:pt x="538719" y="4804289"/>
                  <a:pt x="529662" y="4807762"/>
                </a:cubicBezTo>
                <a:lnTo>
                  <a:pt x="529594" y="4807805"/>
                </a:lnTo>
                <a:lnTo>
                  <a:pt x="528372" y="4808018"/>
                </a:lnTo>
                <a:cubicBezTo>
                  <a:pt x="501027" y="4818381"/>
                  <a:pt x="483586" y="4843416"/>
                  <a:pt x="483586" y="4877877"/>
                </a:cubicBezTo>
                <a:cubicBezTo>
                  <a:pt x="483586" y="4912775"/>
                  <a:pt x="498720" y="4937596"/>
                  <a:pt x="526397" y="4947825"/>
                </a:cubicBezTo>
                <a:lnTo>
                  <a:pt x="527142" y="4947947"/>
                </a:lnTo>
                <a:lnTo>
                  <a:pt x="527700" y="4948307"/>
                </a:lnTo>
                <a:cubicBezTo>
                  <a:pt x="536866" y="4951735"/>
                  <a:pt x="547417" y="4953533"/>
                  <a:pt x="559257" y="4953533"/>
                </a:cubicBezTo>
                <a:cubicBezTo>
                  <a:pt x="578428" y="4953533"/>
                  <a:pt x="597022" y="4950331"/>
                  <a:pt x="617069" y="4941908"/>
                </a:cubicBezTo>
                <a:cubicBezTo>
                  <a:pt x="621722" y="4939879"/>
                  <a:pt x="624337" y="4936678"/>
                  <a:pt x="624337" y="4930284"/>
                </a:cubicBezTo>
                <a:lnTo>
                  <a:pt x="624337" y="4824821"/>
                </a:lnTo>
                <a:cubicBezTo>
                  <a:pt x="624337" y="4818138"/>
                  <a:pt x="621722" y="4814946"/>
                  <a:pt x="617069" y="4813204"/>
                </a:cubicBezTo>
                <a:cubicBezTo>
                  <a:pt x="597898" y="4805936"/>
                  <a:pt x="579880" y="4802455"/>
                  <a:pt x="559834" y="4802455"/>
                </a:cubicBezTo>
                <a:close/>
                <a:moveTo>
                  <a:pt x="398011" y="4801292"/>
                </a:moveTo>
                <a:lnTo>
                  <a:pt x="395922" y="4801589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6" y="4940590"/>
                  <a:pt x="423936" y="4944348"/>
                </a:cubicBezTo>
                <a:cubicBezTo>
                  <a:pt x="423645" y="4944931"/>
                  <a:pt x="423645" y="4945505"/>
                  <a:pt x="423645" y="4946089"/>
                </a:cubicBezTo>
                <a:cubicBezTo>
                  <a:pt x="423645" y="4948394"/>
                  <a:pt x="425106" y="4950134"/>
                  <a:pt x="428029" y="4950134"/>
                </a:cubicBezTo>
                <a:lnTo>
                  <a:pt x="429440" y="4950134"/>
                </a:lnTo>
                <a:lnTo>
                  <a:pt x="429969" y="4950628"/>
                </a:lnTo>
                <a:lnTo>
                  <a:pt x="456121" y="4950628"/>
                </a:lnTo>
                <a:cubicBezTo>
                  <a:pt x="460476" y="4950628"/>
                  <a:pt x="462216" y="4949176"/>
                  <a:pt x="463668" y="4944812"/>
                </a:cubicBezTo>
                <a:cubicBezTo>
                  <a:pt x="465418" y="4939879"/>
                  <a:pt x="465995" y="4933196"/>
                  <a:pt x="465995" y="4928255"/>
                </a:cubicBezTo>
                <a:cubicBezTo>
                  <a:pt x="465995" y="4862299"/>
                  <a:pt x="372445" y="4878177"/>
                  <a:pt x="372445" y="4850972"/>
                </a:cubicBezTo>
                <a:cubicBezTo>
                  <a:pt x="372445" y="4846523"/>
                  <a:pt x="374698" y="4842891"/>
                  <a:pt x="378874" y="4840371"/>
                </a:cubicBezTo>
                <a:lnTo>
                  <a:pt x="395404" y="4836760"/>
                </a:lnTo>
                <a:lnTo>
                  <a:pt x="438848" y="4849557"/>
                </a:lnTo>
                <a:cubicBezTo>
                  <a:pt x="440310" y="4850418"/>
                  <a:pt x="441771" y="4850714"/>
                  <a:pt x="443232" y="4850714"/>
                </a:cubicBezTo>
                <a:lnTo>
                  <a:pt x="443815" y="4850347"/>
                </a:lnTo>
                <a:lnTo>
                  <a:pt x="445074" y="4850684"/>
                </a:lnTo>
                <a:cubicBezTo>
                  <a:pt x="447689" y="4850684"/>
                  <a:pt x="450305" y="4849231"/>
                  <a:pt x="451467" y="4846616"/>
                </a:cubicBezTo>
                <a:lnTo>
                  <a:pt x="460476" y="4827435"/>
                </a:lnTo>
                <a:cubicBezTo>
                  <a:pt x="461317" y="4825652"/>
                  <a:pt x="461639" y="4823954"/>
                  <a:pt x="461639" y="4822502"/>
                </a:cubicBezTo>
                <a:cubicBezTo>
                  <a:pt x="461639" y="4820176"/>
                  <a:pt x="460485" y="4817858"/>
                  <a:pt x="458150" y="4816686"/>
                </a:cubicBezTo>
                <a:cubicBezTo>
                  <a:pt x="440141" y="4806226"/>
                  <a:pt x="418635" y="4801292"/>
                  <a:pt x="398011" y="4801292"/>
                </a:cubicBezTo>
                <a:close/>
                <a:moveTo>
                  <a:pt x="1053743" y="4747249"/>
                </a:moveTo>
                <a:cubicBezTo>
                  <a:pt x="1017717" y="4747249"/>
                  <a:pt x="994181" y="4766420"/>
                  <a:pt x="994181" y="4808264"/>
                </a:cubicBezTo>
                <a:lnTo>
                  <a:pt x="994181" y="4944812"/>
                </a:lnTo>
                <a:cubicBezTo>
                  <a:pt x="994181" y="4948301"/>
                  <a:pt x="996508" y="4950628"/>
                  <a:pt x="999997" y="4950628"/>
                </a:cubicBezTo>
                <a:lnTo>
                  <a:pt x="1025851" y="4950628"/>
                </a:lnTo>
                <a:lnTo>
                  <a:pt x="1026345" y="4950134"/>
                </a:lnTo>
                <a:lnTo>
                  <a:pt x="1027794" y="4950134"/>
                </a:lnTo>
                <a:cubicBezTo>
                  <a:pt x="1031306" y="4950134"/>
                  <a:pt x="1033639" y="4947819"/>
                  <a:pt x="1033639" y="4944348"/>
                </a:cubicBezTo>
                <a:lnTo>
                  <a:pt x="1033639" y="4837419"/>
                </a:lnTo>
                <a:lnTo>
                  <a:pt x="1070780" y="4837419"/>
                </a:lnTo>
                <a:cubicBezTo>
                  <a:pt x="1074584" y="4837419"/>
                  <a:pt x="1076625" y="4835105"/>
                  <a:pt x="1076625" y="4831634"/>
                </a:cubicBezTo>
                <a:lnTo>
                  <a:pt x="1076625" y="4811692"/>
                </a:lnTo>
                <a:cubicBezTo>
                  <a:pt x="1076625" y="4807934"/>
                  <a:pt x="1074584" y="4805627"/>
                  <a:pt x="1070780" y="4805627"/>
                </a:cubicBezTo>
                <a:lnTo>
                  <a:pt x="1068815" y="4805627"/>
                </a:lnTo>
                <a:lnTo>
                  <a:pt x="1068559" y="4805359"/>
                </a:lnTo>
                <a:lnTo>
                  <a:pt x="1033639" y="4805359"/>
                </a:lnTo>
                <a:lnTo>
                  <a:pt x="1033639" y="4802443"/>
                </a:lnTo>
                <a:cubicBezTo>
                  <a:pt x="1033639" y="4786548"/>
                  <a:pt x="1040663" y="4778457"/>
                  <a:pt x="1056748" y="4778457"/>
                </a:cubicBezTo>
                <a:cubicBezTo>
                  <a:pt x="1062593" y="4778457"/>
                  <a:pt x="1068892" y="4779901"/>
                  <a:pt x="1071071" y="4779901"/>
                </a:cubicBezTo>
                <a:cubicBezTo>
                  <a:pt x="1074584" y="4779901"/>
                  <a:pt x="1076045" y="4777882"/>
                  <a:pt x="1076625" y="4774411"/>
                </a:cubicBezTo>
                <a:lnTo>
                  <a:pt x="1079556" y="4759385"/>
                </a:lnTo>
                <a:cubicBezTo>
                  <a:pt x="1079813" y="4758050"/>
                  <a:pt x="1080138" y="4756876"/>
                  <a:pt x="1080138" y="4755627"/>
                </a:cubicBezTo>
                <a:cubicBezTo>
                  <a:pt x="1080138" y="4752417"/>
                  <a:pt x="1078386" y="4750711"/>
                  <a:pt x="1074293" y="4749848"/>
                </a:cubicBezTo>
                <a:lnTo>
                  <a:pt x="1072404" y="4749641"/>
                </a:lnTo>
                <a:lnTo>
                  <a:pt x="1072049" y="4749285"/>
                </a:lnTo>
                <a:cubicBezTo>
                  <a:pt x="1066232" y="4747834"/>
                  <a:pt x="1059941" y="4747249"/>
                  <a:pt x="1053743" y="4747249"/>
                </a:cubicBezTo>
                <a:close/>
                <a:moveTo>
                  <a:pt x="1115151" y="4747131"/>
                </a:moveTo>
                <a:cubicBezTo>
                  <a:pt x="1102947" y="4747139"/>
                  <a:pt x="1095102" y="4754688"/>
                  <a:pt x="1095104" y="4767478"/>
                </a:cubicBezTo>
                <a:cubicBezTo>
                  <a:pt x="1095101" y="4779971"/>
                  <a:pt x="1102947" y="4787811"/>
                  <a:pt x="1116017" y="4787818"/>
                </a:cubicBezTo>
                <a:cubicBezTo>
                  <a:pt x="1127933" y="4787817"/>
                  <a:pt x="1136070" y="4779974"/>
                  <a:pt x="1136065" y="4767481"/>
                </a:cubicBezTo>
                <a:cubicBezTo>
                  <a:pt x="1136070" y="4754690"/>
                  <a:pt x="1127933" y="4747137"/>
                  <a:pt x="1115151" y="4747131"/>
                </a:cubicBezTo>
                <a:close/>
                <a:moveTo>
                  <a:pt x="0" y="0"/>
                </a:moveTo>
                <a:lnTo>
                  <a:pt x="9143999" y="0"/>
                </a:lnTo>
                <a:lnTo>
                  <a:pt x="9143999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0B90B88F-38E1-44C8-9D6F-1A9BFFE001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83918" y="2186523"/>
            <a:ext cx="3712306" cy="1049438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3600" b="0" i="1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marL="0" indent="0" algn="l">
              <a:lnSpc>
                <a:spcPct val="90000"/>
              </a:lnSpc>
              <a:buFont typeface="Arial" panose="020B0604020202020204" pitchFamily="34" charset="0"/>
              <a:buNone/>
              <a:defRPr lang="en-US" sz="3600" b="0" i="1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marL="571500" lvl="0" indent="-571500" algn="l" defTabSz="685800" rtl="0" eaLnBrk="1" latinLnBrk="0" hangingPunct="1">
              <a:lnSpc>
                <a:spcPct val="90000"/>
              </a:lnSpc>
              <a:spcBef>
                <a:spcPts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F6585BF-F3F3-4500-9CFA-EF0D9041ED5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083918" y="3296919"/>
            <a:ext cx="3712306" cy="532899"/>
          </a:xfrm>
        </p:spPr>
        <p:txBody>
          <a:bodyPr anchor="t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14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Georgia" panose="02040502050405020303" pitchFamily="18" charset="0"/>
              </a:defRPr>
            </a:lvl1pPr>
            <a:lvl2pPr algn="l">
              <a:lnSpc>
                <a:spcPct val="90000"/>
              </a:lnSpc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lang="en-US" sz="1400" b="0" i="0" kern="1200" noProof="0" dirty="0">
                <a:solidFill>
                  <a:schemeClr val="bg1"/>
                </a:solidFill>
                <a:effectLst>
                  <a:outerShdw blurRad="127000" sx="105000" sy="105000" algn="ctr" rotWithShape="0">
                    <a:prstClr val="black">
                      <a:alpha val="9957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B220A98-FE22-4FE9-AB26-E269403DC28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83918" y="1344695"/>
            <a:ext cx="3712306" cy="704959"/>
          </a:xfrm>
        </p:spPr>
        <p:txBody>
          <a:bodyPr anchor="b">
            <a:noAutofit/>
          </a:bodyPr>
          <a:lstStyle>
            <a:lvl1pPr algn="l">
              <a:lnSpc>
                <a:spcPct val="96000"/>
              </a:lnSpc>
              <a:spcAft>
                <a:spcPts val="1000"/>
              </a:spcAft>
              <a:defRPr lang="fr-FR" sz="2200" b="0" i="0" kern="1200" dirty="0" err="1" smtClean="0">
                <a:solidFill>
                  <a:schemeClr val="bg2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90000"/>
              </a:lnSpc>
              <a:defRPr sz="3600" b="0" i="1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lnSpc>
                <a:spcPct val="100000"/>
              </a:lnSpc>
              <a:spcBef>
                <a:spcPts val="1000"/>
              </a:spcBef>
              <a:defRPr sz="1400">
                <a:solidFill>
                  <a:schemeClr val="bg1"/>
                </a:solidFill>
                <a:effectLst>
                  <a:outerShdw blurRad="127000" sx="102000" sy="102000" algn="ctr" rotWithShape="0">
                    <a:prstClr val="black">
                      <a:alpha val="25000"/>
                    </a:prstClr>
                  </a:outerShdw>
                </a:effectLst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Forme libre : forme 9">
            <a:extLst>
              <a:ext uri="{FF2B5EF4-FFF2-40B4-BE49-F238E27FC236}">
                <a16:creationId xmlns:a16="http://schemas.microsoft.com/office/drawing/2014/main" id="{F4B8DA8B-2C07-4FC6-911D-D340BE461554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6" name="Graphique 7">
            <a:extLst>
              <a:ext uri="{FF2B5EF4-FFF2-40B4-BE49-F238E27FC236}">
                <a16:creationId xmlns:a16="http://schemas.microsoft.com/office/drawing/2014/main" id="{2473C403-3091-45DA-8311-8B80BACBDD7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27" name="Forme libre : forme 9">
              <a:extLst>
                <a:ext uri="{FF2B5EF4-FFF2-40B4-BE49-F238E27FC236}">
                  <a16:creationId xmlns:a16="http://schemas.microsoft.com/office/drawing/2014/main" id="{9A66E28E-1ED8-413A-86AB-392723C99535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 : forme 10">
              <a:extLst>
                <a:ext uri="{FF2B5EF4-FFF2-40B4-BE49-F238E27FC236}">
                  <a16:creationId xmlns:a16="http://schemas.microsoft.com/office/drawing/2014/main" id="{332EEDE0-E68F-49D3-A74F-33347ECF61BC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29" name="Forme libre : forme 11">
              <a:extLst>
                <a:ext uri="{FF2B5EF4-FFF2-40B4-BE49-F238E27FC236}">
                  <a16:creationId xmlns:a16="http://schemas.microsoft.com/office/drawing/2014/main" id="{3EA6B076-5413-42E1-95D1-72C23C1D4D5B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991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next t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C5F3432-6FAD-4E94-8F10-E3A9F64580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572000" cy="5143500"/>
          </a:xfrm>
          <a:custGeom>
            <a:avLst/>
            <a:gdLst>
              <a:gd name="connsiteX0" fmla="*/ 351364 w 4572000"/>
              <a:gd name="connsiteY0" fmla="*/ 4913481 h 5143500"/>
              <a:gd name="connsiteX1" fmla="*/ 331614 w 4572000"/>
              <a:gd name="connsiteY1" fmla="*/ 4933530 h 5143500"/>
              <a:gd name="connsiteX2" fmla="*/ 352238 w 4572000"/>
              <a:gd name="connsiteY2" fmla="*/ 4953582 h 5143500"/>
              <a:gd name="connsiteX3" fmla="*/ 371988 w 4572000"/>
              <a:gd name="connsiteY3" fmla="*/ 4933533 h 5143500"/>
              <a:gd name="connsiteX4" fmla="*/ 351364 w 4572000"/>
              <a:gd name="connsiteY4" fmla="*/ 4913481 h 5143500"/>
              <a:gd name="connsiteX5" fmla="*/ 892594 w 4572000"/>
              <a:gd name="connsiteY5" fmla="*/ 4837587 h 5143500"/>
              <a:gd name="connsiteX6" fmla="*/ 917847 w 4572000"/>
              <a:gd name="connsiteY6" fmla="*/ 4847631 h 5143500"/>
              <a:gd name="connsiteX7" fmla="*/ 927649 w 4572000"/>
              <a:gd name="connsiteY7" fmla="*/ 4877990 h 5143500"/>
              <a:gd name="connsiteX8" fmla="*/ 918101 w 4572000"/>
              <a:gd name="connsiteY8" fmla="*/ 4908353 h 5143500"/>
              <a:gd name="connsiteX9" fmla="*/ 894867 w 4572000"/>
              <a:gd name="connsiteY9" fmla="*/ 4918277 h 5143500"/>
              <a:gd name="connsiteX10" fmla="*/ 868934 w 4572000"/>
              <a:gd name="connsiteY10" fmla="*/ 4908080 h 5143500"/>
              <a:gd name="connsiteX11" fmla="*/ 859063 w 4572000"/>
              <a:gd name="connsiteY11" fmla="*/ 4877877 h 5143500"/>
              <a:gd name="connsiteX12" fmla="*/ 868679 w 4572000"/>
              <a:gd name="connsiteY12" fmla="*/ 4847677 h 5143500"/>
              <a:gd name="connsiteX13" fmla="*/ 559058 w 4572000"/>
              <a:gd name="connsiteY13" fmla="*/ 4837499 h 5143500"/>
              <a:gd name="connsiteX14" fmla="*/ 578337 w 4572000"/>
              <a:gd name="connsiteY14" fmla="*/ 4840021 h 5143500"/>
              <a:gd name="connsiteX15" fmla="*/ 585644 w 4572000"/>
              <a:gd name="connsiteY15" fmla="*/ 4847817 h 5143500"/>
              <a:gd name="connsiteX16" fmla="*/ 585644 w 4572000"/>
              <a:gd name="connsiteY16" fmla="*/ 4907937 h 5143500"/>
              <a:gd name="connsiteX17" fmla="*/ 578337 w 4572000"/>
              <a:gd name="connsiteY17" fmla="*/ 4915741 h 5143500"/>
              <a:gd name="connsiteX18" fmla="*/ 558606 w 4572000"/>
              <a:gd name="connsiteY18" fmla="*/ 4918322 h 5143500"/>
              <a:gd name="connsiteX19" fmla="*/ 534560 w 4572000"/>
              <a:gd name="connsiteY19" fmla="*/ 4909442 h 5143500"/>
              <a:gd name="connsiteX20" fmla="*/ 523520 w 4572000"/>
              <a:gd name="connsiteY20" fmla="*/ 4877990 h 5143500"/>
              <a:gd name="connsiteX21" fmla="*/ 534560 w 4572000"/>
              <a:gd name="connsiteY21" fmla="*/ 4846542 h 5143500"/>
              <a:gd name="connsiteX22" fmla="*/ 1101681 w 4572000"/>
              <a:gd name="connsiteY22" fmla="*/ 4805359 h 5143500"/>
              <a:gd name="connsiteX23" fmla="*/ 1095865 w 4572000"/>
              <a:gd name="connsiteY23" fmla="*/ 4811167 h 5143500"/>
              <a:gd name="connsiteX24" fmla="*/ 1095865 w 4572000"/>
              <a:gd name="connsiteY24" fmla="*/ 4944812 h 5143500"/>
              <a:gd name="connsiteX25" fmla="*/ 1101681 w 4572000"/>
              <a:gd name="connsiteY25" fmla="*/ 4950628 h 5143500"/>
              <a:gd name="connsiteX26" fmla="*/ 1127824 w 4572000"/>
              <a:gd name="connsiteY26" fmla="*/ 4950628 h 5143500"/>
              <a:gd name="connsiteX27" fmla="*/ 1128318 w 4572000"/>
              <a:gd name="connsiteY27" fmla="*/ 4950134 h 5143500"/>
              <a:gd name="connsiteX28" fmla="*/ 1130432 w 4572000"/>
              <a:gd name="connsiteY28" fmla="*/ 4950134 h 5143500"/>
              <a:gd name="connsiteX29" fmla="*/ 1136286 w 4572000"/>
              <a:gd name="connsiteY29" fmla="*/ 4944348 h 5143500"/>
              <a:gd name="connsiteX30" fmla="*/ 1136286 w 4572000"/>
              <a:gd name="connsiteY30" fmla="*/ 4811405 h 5143500"/>
              <a:gd name="connsiteX31" fmla="*/ 1130432 w 4572000"/>
              <a:gd name="connsiteY31" fmla="*/ 4805627 h 5143500"/>
              <a:gd name="connsiteX32" fmla="*/ 1128093 w 4572000"/>
              <a:gd name="connsiteY32" fmla="*/ 4805627 h 5143500"/>
              <a:gd name="connsiteX33" fmla="*/ 1127824 w 4572000"/>
              <a:gd name="connsiteY33" fmla="*/ 4805359 h 5143500"/>
              <a:gd name="connsiteX34" fmla="*/ 891921 w 4572000"/>
              <a:gd name="connsiteY34" fmla="*/ 4802455 h 5143500"/>
              <a:gd name="connsiteX35" fmla="*/ 819860 w 4572000"/>
              <a:gd name="connsiteY35" fmla="*/ 4877990 h 5143500"/>
              <a:gd name="connsiteX36" fmla="*/ 893950 w 4572000"/>
              <a:gd name="connsiteY36" fmla="*/ 4953533 h 5143500"/>
              <a:gd name="connsiteX37" fmla="*/ 923594 w 4572000"/>
              <a:gd name="connsiteY37" fmla="*/ 4947899 h 5143500"/>
              <a:gd name="connsiteX38" fmla="*/ 924072 w 4572000"/>
              <a:gd name="connsiteY38" fmla="*/ 4947569 h 5143500"/>
              <a:gd name="connsiteX39" fmla="*/ 924870 w 4572000"/>
              <a:gd name="connsiteY39" fmla="*/ 4947419 h 5143500"/>
              <a:gd name="connsiteX40" fmla="*/ 967554 w 4572000"/>
              <a:gd name="connsiteY40" fmla="*/ 4877877 h 5143500"/>
              <a:gd name="connsiteX41" fmla="*/ 924009 w 4572000"/>
              <a:gd name="connsiteY41" fmla="*/ 4808342 h 5143500"/>
              <a:gd name="connsiteX42" fmla="*/ 922788 w 4572000"/>
              <a:gd name="connsiteY42" fmla="*/ 4808122 h 5143500"/>
              <a:gd name="connsiteX43" fmla="*/ 922738 w 4572000"/>
              <a:gd name="connsiteY43" fmla="*/ 4808088 h 5143500"/>
              <a:gd name="connsiteX44" fmla="*/ 891921 w 4572000"/>
              <a:gd name="connsiteY44" fmla="*/ 4802455 h 5143500"/>
              <a:gd name="connsiteX45" fmla="*/ 725444 w 4572000"/>
              <a:gd name="connsiteY45" fmla="*/ 4802455 h 5143500"/>
              <a:gd name="connsiteX46" fmla="*/ 667046 w 4572000"/>
              <a:gd name="connsiteY46" fmla="*/ 4812907 h 5143500"/>
              <a:gd name="connsiteX47" fmla="*/ 666934 w 4572000"/>
              <a:gd name="connsiteY47" fmla="*/ 4813086 h 5143500"/>
              <a:gd name="connsiteX48" fmla="*/ 666651 w 4572000"/>
              <a:gd name="connsiteY48" fmla="*/ 4813136 h 5143500"/>
              <a:gd name="connsiteX49" fmla="*/ 659335 w 4572000"/>
              <a:gd name="connsiteY49" fmla="*/ 4824699 h 5143500"/>
              <a:gd name="connsiteX50" fmla="*/ 659335 w 4572000"/>
              <a:gd name="connsiteY50" fmla="*/ 4944348 h 5143500"/>
              <a:gd name="connsiteX51" fmla="*/ 659778 w 4572000"/>
              <a:gd name="connsiteY51" fmla="*/ 4944785 h 5143500"/>
              <a:gd name="connsiteX52" fmla="*/ 659778 w 4572000"/>
              <a:gd name="connsiteY52" fmla="*/ 4944812 h 5143500"/>
              <a:gd name="connsiteX53" fmla="*/ 665594 w 4572000"/>
              <a:gd name="connsiteY53" fmla="*/ 4950628 h 5143500"/>
              <a:gd name="connsiteX54" fmla="*/ 691737 w 4572000"/>
              <a:gd name="connsiteY54" fmla="*/ 4950628 h 5143500"/>
              <a:gd name="connsiteX55" fmla="*/ 697553 w 4572000"/>
              <a:gd name="connsiteY55" fmla="*/ 4944812 h 5143500"/>
              <a:gd name="connsiteX56" fmla="*/ 697553 w 4572000"/>
              <a:gd name="connsiteY56" fmla="*/ 4847194 h 5143500"/>
              <a:gd name="connsiteX57" fmla="*/ 704449 w 4572000"/>
              <a:gd name="connsiteY57" fmla="*/ 4839717 h 5143500"/>
              <a:gd name="connsiteX58" fmla="*/ 726010 w 4572000"/>
              <a:gd name="connsiteY58" fmla="*/ 4837419 h 5143500"/>
              <a:gd name="connsiteX59" fmla="*/ 746014 w 4572000"/>
              <a:gd name="connsiteY59" fmla="*/ 4843168 h 5143500"/>
              <a:gd name="connsiteX60" fmla="*/ 754203 w 4572000"/>
              <a:gd name="connsiteY60" fmla="*/ 4862009 h 5143500"/>
              <a:gd name="connsiteX61" fmla="*/ 754203 w 4572000"/>
              <a:gd name="connsiteY61" fmla="*/ 4944812 h 5143500"/>
              <a:gd name="connsiteX62" fmla="*/ 760019 w 4572000"/>
              <a:gd name="connsiteY62" fmla="*/ 4950628 h 5143500"/>
              <a:gd name="connsiteX63" fmla="*/ 786161 w 4572000"/>
              <a:gd name="connsiteY63" fmla="*/ 4950628 h 5143500"/>
              <a:gd name="connsiteX64" fmla="*/ 791977 w 4572000"/>
              <a:gd name="connsiteY64" fmla="*/ 4944812 h 5143500"/>
              <a:gd name="connsiteX65" fmla="*/ 791977 w 4572000"/>
              <a:gd name="connsiteY65" fmla="*/ 4944762 h 5143500"/>
              <a:gd name="connsiteX66" fmla="*/ 792396 w 4572000"/>
              <a:gd name="connsiteY66" fmla="*/ 4944348 h 5143500"/>
              <a:gd name="connsiteX67" fmla="*/ 792396 w 4572000"/>
              <a:gd name="connsiteY67" fmla="*/ 4857065 h 5143500"/>
              <a:gd name="connsiteX68" fmla="*/ 775798 w 4572000"/>
              <a:gd name="connsiteY68" fmla="*/ 4816682 h 5143500"/>
              <a:gd name="connsiteX69" fmla="*/ 775550 w 4572000"/>
              <a:gd name="connsiteY69" fmla="*/ 4816558 h 5143500"/>
              <a:gd name="connsiteX70" fmla="*/ 775487 w 4572000"/>
              <a:gd name="connsiteY70" fmla="*/ 4816471 h 5143500"/>
              <a:gd name="connsiteX71" fmla="*/ 725444 w 4572000"/>
              <a:gd name="connsiteY71" fmla="*/ 4802455 h 5143500"/>
              <a:gd name="connsiteX72" fmla="*/ 559835 w 4572000"/>
              <a:gd name="connsiteY72" fmla="*/ 4802455 h 5143500"/>
              <a:gd name="connsiteX73" fmla="*/ 529663 w 4572000"/>
              <a:gd name="connsiteY73" fmla="*/ 4807762 h 5143500"/>
              <a:gd name="connsiteX74" fmla="*/ 529596 w 4572000"/>
              <a:gd name="connsiteY74" fmla="*/ 4807805 h 5143500"/>
              <a:gd name="connsiteX75" fmla="*/ 528373 w 4572000"/>
              <a:gd name="connsiteY75" fmla="*/ 4808018 h 5143500"/>
              <a:gd name="connsiteX76" fmla="*/ 483587 w 4572000"/>
              <a:gd name="connsiteY76" fmla="*/ 4877877 h 5143500"/>
              <a:gd name="connsiteX77" fmla="*/ 526397 w 4572000"/>
              <a:gd name="connsiteY77" fmla="*/ 4947825 h 5143500"/>
              <a:gd name="connsiteX78" fmla="*/ 527143 w 4572000"/>
              <a:gd name="connsiteY78" fmla="*/ 4947947 h 5143500"/>
              <a:gd name="connsiteX79" fmla="*/ 527701 w 4572000"/>
              <a:gd name="connsiteY79" fmla="*/ 4948307 h 5143500"/>
              <a:gd name="connsiteX80" fmla="*/ 559257 w 4572000"/>
              <a:gd name="connsiteY80" fmla="*/ 4953533 h 5143500"/>
              <a:gd name="connsiteX81" fmla="*/ 617069 w 4572000"/>
              <a:gd name="connsiteY81" fmla="*/ 4941908 h 5143500"/>
              <a:gd name="connsiteX82" fmla="*/ 624338 w 4572000"/>
              <a:gd name="connsiteY82" fmla="*/ 4930284 h 5143500"/>
              <a:gd name="connsiteX83" fmla="*/ 624338 w 4572000"/>
              <a:gd name="connsiteY83" fmla="*/ 4824821 h 5143500"/>
              <a:gd name="connsiteX84" fmla="*/ 617069 w 4572000"/>
              <a:gd name="connsiteY84" fmla="*/ 4813204 h 5143500"/>
              <a:gd name="connsiteX85" fmla="*/ 559835 w 4572000"/>
              <a:gd name="connsiteY85" fmla="*/ 4802455 h 5143500"/>
              <a:gd name="connsiteX86" fmla="*/ 398012 w 4572000"/>
              <a:gd name="connsiteY86" fmla="*/ 4801292 h 5143500"/>
              <a:gd name="connsiteX87" fmla="*/ 396528 w 4572000"/>
              <a:gd name="connsiteY87" fmla="*/ 4801750 h 5143500"/>
              <a:gd name="connsiteX88" fmla="*/ 395863 w 4572000"/>
              <a:gd name="connsiteY88" fmla="*/ 4801582 h 5143500"/>
              <a:gd name="connsiteX89" fmla="*/ 331528 w 4572000"/>
              <a:gd name="connsiteY89" fmla="*/ 4853603 h 5143500"/>
              <a:gd name="connsiteX90" fmla="*/ 425688 w 4572000"/>
              <a:gd name="connsiteY90" fmla="*/ 4933656 h 5143500"/>
              <a:gd name="connsiteX91" fmla="*/ 423937 w 4572000"/>
              <a:gd name="connsiteY91" fmla="*/ 4944348 h 5143500"/>
              <a:gd name="connsiteX92" fmla="*/ 423646 w 4572000"/>
              <a:gd name="connsiteY92" fmla="*/ 4946089 h 5143500"/>
              <a:gd name="connsiteX93" fmla="*/ 428030 w 4572000"/>
              <a:gd name="connsiteY93" fmla="*/ 4950134 h 5143500"/>
              <a:gd name="connsiteX94" fmla="*/ 429441 w 4572000"/>
              <a:gd name="connsiteY94" fmla="*/ 4950134 h 5143500"/>
              <a:gd name="connsiteX95" fmla="*/ 429970 w 4572000"/>
              <a:gd name="connsiteY95" fmla="*/ 4950628 h 5143500"/>
              <a:gd name="connsiteX96" fmla="*/ 456122 w 4572000"/>
              <a:gd name="connsiteY96" fmla="*/ 4950628 h 5143500"/>
              <a:gd name="connsiteX97" fmla="*/ 463669 w 4572000"/>
              <a:gd name="connsiteY97" fmla="*/ 4944812 h 5143500"/>
              <a:gd name="connsiteX98" fmla="*/ 465995 w 4572000"/>
              <a:gd name="connsiteY98" fmla="*/ 4928255 h 5143500"/>
              <a:gd name="connsiteX99" fmla="*/ 372446 w 4572000"/>
              <a:gd name="connsiteY99" fmla="*/ 4850972 h 5143500"/>
              <a:gd name="connsiteX100" fmla="*/ 378875 w 4572000"/>
              <a:gd name="connsiteY100" fmla="*/ 4840371 h 5143500"/>
              <a:gd name="connsiteX101" fmla="*/ 395405 w 4572000"/>
              <a:gd name="connsiteY101" fmla="*/ 4836760 h 5143500"/>
              <a:gd name="connsiteX102" fmla="*/ 438849 w 4572000"/>
              <a:gd name="connsiteY102" fmla="*/ 4849557 h 5143500"/>
              <a:gd name="connsiteX103" fmla="*/ 443233 w 4572000"/>
              <a:gd name="connsiteY103" fmla="*/ 4850714 h 5143500"/>
              <a:gd name="connsiteX104" fmla="*/ 443816 w 4572000"/>
              <a:gd name="connsiteY104" fmla="*/ 4850348 h 5143500"/>
              <a:gd name="connsiteX105" fmla="*/ 445075 w 4572000"/>
              <a:gd name="connsiteY105" fmla="*/ 4850684 h 5143500"/>
              <a:gd name="connsiteX106" fmla="*/ 451468 w 4572000"/>
              <a:gd name="connsiteY106" fmla="*/ 4846616 h 5143500"/>
              <a:gd name="connsiteX107" fmla="*/ 460477 w 4572000"/>
              <a:gd name="connsiteY107" fmla="*/ 4827435 h 5143500"/>
              <a:gd name="connsiteX108" fmla="*/ 461640 w 4572000"/>
              <a:gd name="connsiteY108" fmla="*/ 4822502 h 5143500"/>
              <a:gd name="connsiteX109" fmla="*/ 458151 w 4572000"/>
              <a:gd name="connsiteY109" fmla="*/ 4816686 h 5143500"/>
              <a:gd name="connsiteX110" fmla="*/ 398012 w 4572000"/>
              <a:gd name="connsiteY110" fmla="*/ 4801292 h 5143500"/>
              <a:gd name="connsiteX111" fmla="*/ 1053744 w 4572000"/>
              <a:gd name="connsiteY111" fmla="*/ 4747249 h 5143500"/>
              <a:gd name="connsiteX112" fmla="*/ 994182 w 4572000"/>
              <a:gd name="connsiteY112" fmla="*/ 4808264 h 5143500"/>
              <a:gd name="connsiteX113" fmla="*/ 994182 w 4572000"/>
              <a:gd name="connsiteY113" fmla="*/ 4944812 h 5143500"/>
              <a:gd name="connsiteX114" fmla="*/ 999998 w 4572000"/>
              <a:gd name="connsiteY114" fmla="*/ 4950628 h 5143500"/>
              <a:gd name="connsiteX115" fmla="*/ 1025852 w 4572000"/>
              <a:gd name="connsiteY115" fmla="*/ 4950628 h 5143500"/>
              <a:gd name="connsiteX116" fmla="*/ 1026345 w 4572000"/>
              <a:gd name="connsiteY116" fmla="*/ 4950134 h 5143500"/>
              <a:gd name="connsiteX117" fmla="*/ 1027795 w 4572000"/>
              <a:gd name="connsiteY117" fmla="*/ 4950134 h 5143500"/>
              <a:gd name="connsiteX118" fmla="*/ 1033640 w 4572000"/>
              <a:gd name="connsiteY118" fmla="*/ 4944348 h 5143500"/>
              <a:gd name="connsiteX119" fmla="*/ 1033640 w 4572000"/>
              <a:gd name="connsiteY119" fmla="*/ 4837419 h 5143500"/>
              <a:gd name="connsiteX120" fmla="*/ 1070781 w 4572000"/>
              <a:gd name="connsiteY120" fmla="*/ 4837419 h 5143500"/>
              <a:gd name="connsiteX121" fmla="*/ 1076626 w 4572000"/>
              <a:gd name="connsiteY121" fmla="*/ 4831634 h 5143500"/>
              <a:gd name="connsiteX122" fmla="*/ 1076626 w 4572000"/>
              <a:gd name="connsiteY122" fmla="*/ 4811692 h 5143500"/>
              <a:gd name="connsiteX123" fmla="*/ 1070781 w 4572000"/>
              <a:gd name="connsiteY123" fmla="*/ 4805627 h 5143500"/>
              <a:gd name="connsiteX124" fmla="*/ 1068815 w 4572000"/>
              <a:gd name="connsiteY124" fmla="*/ 4805627 h 5143500"/>
              <a:gd name="connsiteX125" fmla="*/ 1068560 w 4572000"/>
              <a:gd name="connsiteY125" fmla="*/ 4805359 h 5143500"/>
              <a:gd name="connsiteX126" fmla="*/ 1033640 w 4572000"/>
              <a:gd name="connsiteY126" fmla="*/ 4805359 h 5143500"/>
              <a:gd name="connsiteX127" fmla="*/ 1033640 w 4572000"/>
              <a:gd name="connsiteY127" fmla="*/ 4802443 h 5143500"/>
              <a:gd name="connsiteX128" fmla="*/ 1056749 w 4572000"/>
              <a:gd name="connsiteY128" fmla="*/ 4778457 h 5143500"/>
              <a:gd name="connsiteX129" fmla="*/ 1071072 w 4572000"/>
              <a:gd name="connsiteY129" fmla="*/ 4779901 h 5143500"/>
              <a:gd name="connsiteX130" fmla="*/ 1076626 w 4572000"/>
              <a:gd name="connsiteY130" fmla="*/ 4774411 h 5143500"/>
              <a:gd name="connsiteX131" fmla="*/ 1079557 w 4572000"/>
              <a:gd name="connsiteY131" fmla="*/ 4759385 h 5143500"/>
              <a:gd name="connsiteX132" fmla="*/ 1080138 w 4572000"/>
              <a:gd name="connsiteY132" fmla="*/ 4755627 h 5143500"/>
              <a:gd name="connsiteX133" fmla="*/ 1074293 w 4572000"/>
              <a:gd name="connsiteY133" fmla="*/ 4749848 h 5143500"/>
              <a:gd name="connsiteX134" fmla="*/ 1072405 w 4572000"/>
              <a:gd name="connsiteY134" fmla="*/ 4749641 h 5143500"/>
              <a:gd name="connsiteX135" fmla="*/ 1072049 w 4572000"/>
              <a:gd name="connsiteY135" fmla="*/ 4749285 h 5143500"/>
              <a:gd name="connsiteX136" fmla="*/ 1053744 w 4572000"/>
              <a:gd name="connsiteY136" fmla="*/ 4747249 h 5143500"/>
              <a:gd name="connsiteX137" fmla="*/ 1115152 w 4572000"/>
              <a:gd name="connsiteY137" fmla="*/ 4747131 h 5143500"/>
              <a:gd name="connsiteX138" fmla="*/ 1095105 w 4572000"/>
              <a:gd name="connsiteY138" fmla="*/ 4767478 h 5143500"/>
              <a:gd name="connsiteX139" fmla="*/ 1116018 w 4572000"/>
              <a:gd name="connsiteY139" fmla="*/ 4787818 h 5143500"/>
              <a:gd name="connsiteX140" fmla="*/ 1136066 w 4572000"/>
              <a:gd name="connsiteY140" fmla="*/ 4767481 h 5143500"/>
              <a:gd name="connsiteX141" fmla="*/ 1115152 w 4572000"/>
              <a:gd name="connsiteY141" fmla="*/ 4747131 h 5143500"/>
              <a:gd name="connsiteX142" fmla="*/ 0 w 4572000"/>
              <a:gd name="connsiteY142" fmla="*/ 0 h 5143500"/>
              <a:gd name="connsiteX143" fmla="*/ 4572000 w 4572000"/>
              <a:gd name="connsiteY143" fmla="*/ 0 h 5143500"/>
              <a:gd name="connsiteX144" fmla="*/ 4572000 w 4572000"/>
              <a:gd name="connsiteY144" fmla="*/ 5143500 h 5143500"/>
              <a:gd name="connsiteX145" fmla="*/ 0 w 4572000"/>
              <a:gd name="connsiteY145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572000" h="5143500">
                <a:moveTo>
                  <a:pt x="351364" y="4913481"/>
                </a:moveTo>
                <a:cubicBezTo>
                  <a:pt x="339457" y="4913486"/>
                  <a:pt x="331613" y="4921037"/>
                  <a:pt x="331614" y="4933530"/>
                </a:cubicBezTo>
                <a:cubicBezTo>
                  <a:pt x="331609" y="4945734"/>
                  <a:pt x="339457" y="4953580"/>
                  <a:pt x="352238" y="4953582"/>
                </a:cubicBezTo>
                <a:cubicBezTo>
                  <a:pt x="364154" y="4953577"/>
                  <a:pt x="371991" y="4945737"/>
                  <a:pt x="371988" y="4933533"/>
                </a:cubicBezTo>
                <a:cubicBezTo>
                  <a:pt x="371996" y="4921039"/>
                  <a:pt x="364154" y="4913482"/>
                  <a:pt x="351364" y="4913481"/>
                </a:cubicBezTo>
                <a:close/>
                <a:moveTo>
                  <a:pt x="892594" y="4837587"/>
                </a:moveTo>
                <a:lnTo>
                  <a:pt x="917847" y="4847631"/>
                </a:lnTo>
                <a:cubicBezTo>
                  <a:pt x="924092" y="4854457"/>
                  <a:pt x="927649" y="4864625"/>
                  <a:pt x="927649" y="4877990"/>
                </a:cubicBezTo>
                <a:cubicBezTo>
                  <a:pt x="927649" y="4891355"/>
                  <a:pt x="924092" y="4901524"/>
                  <a:pt x="918101" y="4908353"/>
                </a:cubicBezTo>
                <a:lnTo>
                  <a:pt x="894867" y="4918277"/>
                </a:lnTo>
                <a:lnTo>
                  <a:pt x="868934" y="4908080"/>
                </a:lnTo>
                <a:cubicBezTo>
                  <a:pt x="862646" y="4901288"/>
                  <a:pt x="859063" y="4891172"/>
                  <a:pt x="859063" y="4877877"/>
                </a:cubicBezTo>
                <a:cubicBezTo>
                  <a:pt x="859063" y="4864582"/>
                  <a:pt x="862646" y="4854468"/>
                  <a:pt x="868679" y="4847677"/>
                </a:cubicBezTo>
                <a:close/>
                <a:moveTo>
                  <a:pt x="559058" y="4837499"/>
                </a:moveTo>
                <a:lnTo>
                  <a:pt x="578337" y="4840021"/>
                </a:lnTo>
                <a:cubicBezTo>
                  <a:pt x="583310" y="4841465"/>
                  <a:pt x="585644" y="4843483"/>
                  <a:pt x="585644" y="4847817"/>
                </a:cubicBezTo>
                <a:lnTo>
                  <a:pt x="585644" y="4907937"/>
                </a:lnTo>
                <a:cubicBezTo>
                  <a:pt x="585644" y="4912270"/>
                  <a:pt x="583310" y="4914296"/>
                  <a:pt x="578337" y="4915741"/>
                </a:cubicBezTo>
                <a:lnTo>
                  <a:pt x="558606" y="4918322"/>
                </a:lnTo>
                <a:lnTo>
                  <a:pt x="534560" y="4909442"/>
                </a:lnTo>
                <a:cubicBezTo>
                  <a:pt x="527878" y="4902976"/>
                  <a:pt x="523520" y="4892806"/>
                  <a:pt x="523520" y="4877990"/>
                </a:cubicBezTo>
                <a:cubicBezTo>
                  <a:pt x="523520" y="4863173"/>
                  <a:pt x="527878" y="4853005"/>
                  <a:pt x="534560" y="4846542"/>
                </a:cubicBezTo>
                <a:close/>
                <a:moveTo>
                  <a:pt x="1101681" y="4805359"/>
                </a:moveTo>
                <a:cubicBezTo>
                  <a:pt x="1098193" y="4805359"/>
                  <a:pt x="1095865" y="4807677"/>
                  <a:pt x="1095865" y="4811167"/>
                </a:cubicBezTo>
                <a:lnTo>
                  <a:pt x="1095865" y="4944812"/>
                </a:lnTo>
                <a:cubicBezTo>
                  <a:pt x="1095865" y="4948301"/>
                  <a:pt x="1098193" y="4950628"/>
                  <a:pt x="1101681" y="4950628"/>
                </a:cubicBezTo>
                <a:lnTo>
                  <a:pt x="1127824" y="4950628"/>
                </a:lnTo>
                <a:lnTo>
                  <a:pt x="1128318" y="4950134"/>
                </a:lnTo>
                <a:lnTo>
                  <a:pt x="1130432" y="4950134"/>
                </a:lnTo>
                <a:cubicBezTo>
                  <a:pt x="1133944" y="4950134"/>
                  <a:pt x="1136286" y="4947819"/>
                  <a:pt x="1136286" y="4944348"/>
                </a:cubicBezTo>
                <a:lnTo>
                  <a:pt x="1136286" y="4811405"/>
                </a:lnTo>
                <a:cubicBezTo>
                  <a:pt x="1136286" y="4807934"/>
                  <a:pt x="1133944" y="4805627"/>
                  <a:pt x="1130432" y="4805627"/>
                </a:cubicBezTo>
                <a:lnTo>
                  <a:pt x="1128093" y="4805627"/>
                </a:lnTo>
                <a:lnTo>
                  <a:pt x="1127824" y="4805359"/>
                </a:lnTo>
                <a:close/>
                <a:moveTo>
                  <a:pt x="891921" y="4802455"/>
                </a:moveTo>
                <a:cubicBezTo>
                  <a:pt x="848338" y="4802455"/>
                  <a:pt x="819860" y="4834118"/>
                  <a:pt x="819860" y="4877990"/>
                </a:cubicBezTo>
                <a:cubicBezTo>
                  <a:pt x="819860" y="4921862"/>
                  <a:pt x="848338" y="4953533"/>
                  <a:pt x="893950" y="4953533"/>
                </a:cubicBezTo>
                <a:cubicBezTo>
                  <a:pt x="904845" y="4953533"/>
                  <a:pt x="914796" y="4951553"/>
                  <a:pt x="923594" y="4947899"/>
                </a:cubicBezTo>
                <a:lnTo>
                  <a:pt x="924072" y="4947569"/>
                </a:lnTo>
                <a:lnTo>
                  <a:pt x="924870" y="4947419"/>
                </a:lnTo>
                <a:cubicBezTo>
                  <a:pt x="951435" y="4936512"/>
                  <a:pt x="967554" y="4910608"/>
                  <a:pt x="967554" y="4877877"/>
                </a:cubicBezTo>
                <a:cubicBezTo>
                  <a:pt x="967554" y="4845146"/>
                  <a:pt x="951435" y="4819246"/>
                  <a:pt x="924009" y="4808342"/>
                </a:cubicBezTo>
                <a:lnTo>
                  <a:pt x="922788" y="4808122"/>
                </a:lnTo>
                <a:lnTo>
                  <a:pt x="922738" y="4808088"/>
                </a:lnTo>
                <a:cubicBezTo>
                  <a:pt x="913655" y="4804434"/>
                  <a:pt x="903323" y="4802455"/>
                  <a:pt x="891921" y="4802455"/>
                </a:cubicBezTo>
                <a:close/>
                <a:moveTo>
                  <a:pt x="725444" y="4802455"/>
                </a:moveTo>
                <a:cubicBezTo>
                  <a:pt x="708302" y="4802455"/>
                  <a:pt x="688256" y="4805359"/>
                  <a:pt x="667046" y="4812907"/>
                </a:cubicBezTo>
                <a:lnTo>
                  <a:pt x="666934" y="4813086"/>
                </a:lnTo>
                <a:lnTo>
                  <a:pt x="666651" y="4813136"/>
                </a:lnTo>
                <a:cubicBezTo>
                  <a:pt x="662557" y="4814581"/>
                  <a:pt x="659335" y="4818052"/>
                  <a:pt x="659335" y="4824699"/>
                </a:cubicBezTo>
                <a:lnTo>
                  <a:pt x="659335" y="4944348"/>
                </a:lnTo>
                <a:lnTo>
                  <a:pt x="659778" y="4944785"/>
                </a:lnTo>
                <a:lnTo>
                  <a:pt x="659778" y="4944812"/>
                </a:lnTo>
                <a:cubicBezTo>
                  <a:pt x="659778" y="4948301"/>
                  <a:pt x="662104" y="4950628"/>
                  <a:pt x="665594" y="4950628"/>
                </a:cubicBezTo>
                <a:lnTo>
                  <a:pt x="691737" y="4950628"/>
                </a:lnTo>
                <a:cubicBezTo>
                  <a:pt x="695226" y="4950628"/>
                  <a:pt x="697553" y="4948301"/>
                  <a:pt x="697553" y="4944812"/>
                </a:cubicBezTo>
                <a:lnTo>
                  <a:pt x="697553" y="4847194"/>
                </a:lnTo>
                <a:lnTo>
                  <a:pt x="704449" y="4839717"/>
                </a:lnTo>
                <a:lnTo>
                  <a:pt x="726010" y="4837419"/>
                </a:lnTo>
                <a:lnTo>
                  <a:pt x="746014" y="4843168"/>
                </a:lnTo>
                <a:lnTo>
                  <a:pt x="754203" y="4862009"/>
                </a:lnTo>
                <a:lnTo>
                  <a:pt x="754203" y="4944812"/>
                </a:lnTo>
                <a:cubicBezTo>
                  <a:pt x="754203" y="4948301"/>
                  <a:pt x="756529" y="4950628"/>
                  <a:pt x="760019" y="4950628"/>
                </a:cubicBezTo>
                <a:lnTo>
                  <a:pt x="786161" y="4950628"/>
                </a:lnTo>
                <a:cubicBezTo>
                  <a:pt x="789651" y="4950628"/>
                  <a:pt x="791977" y="4948301"/>
                  <a:pt x="791977" y="4944812"/>
                </a:cubicBezTo>
                <a:lnTo>
                  <a:pt x="791977" y="4944762"/>
                </a:lnTo>
                <a:lnTo>
                  <a:pt x="792396" y="4944348"/>
                </a:lnTo>
                <a:lnTo>
                  <a:pt x="792396" y="4857065"/>
                </a:lnTo>
                <a:cubicBezTo>
                  <a:pt x="792396" y="4839438"/>
                  <a:pt x="786911" y="4825856"/>
                  <a:pt x="775798" y="4816682"/>
                </a:cubicBezTo>
                <a:lnTo>
                  <a:pt x="775550" y="4816558"/>
                </a:lnTo>
                <a:lnTo>
                  <a:pt x="775487" y="4816471"/>
                </a:lnTo>
                <a:cubicBezTo>
                  <a:pt x="764446" y="4807248"/>
                  <a:pt x="747813" y="4802455"/>
                  <a:pt x="725444" y="4802455"/>
                </a:cubicBezTo>
                <a:close/>
                <a:moveTo>
                  <a:pt x="559835" y="4802455"/>
                </a:moveTo>
                <a:cubicBezTo>
                  <a:pt x="548869" y="4802455"/>
                  <a:pt x="538720" y="4804289"/>
                  <a:pt x="529663" y="4807762"/>
                </a:cubicBezTo>
                <a:lnTo>
                  <a:pt x="529596" y="4807805"/>
                </a:lnTo>
                <a:lnTo>
                  <a:pt x="528373" y="4808018"/>
                </a:lnTo>
                <a:cubicBezTo>
                  <a:pt x="501027" y="4818381"/>
                  <a:pt x="483587" y="4843416"/>
                  <a:pt x="483587" y="4877877"/>
                </a:cubicBezTo>
                <a:cubicBezTo>
                  <a:pt x="483587" y="4912775"/>
                  <a:pt x="498720" y="4937596"/>
                  <a:pt x="526397" y="4947825"/>
                </a:cubicBezTo>
                <a:lnTo>
                  <a:pt x="527143" y="4947947"/>
                </a:lnTo>
                <a:lnTo>
                  <a:pt x="527701" y="4948307"/>
                </a:lnTo>
                <a:cubicBezTo>
                  <a:pt x="536867" y="4951735"/>
                  <a:pt x="547417" y="4953533"/>
                  <a:pt x="559257" y="4953533"/>
                </a:cubicBezTo>
                <a:cubicBezTo>
                  <a:pt x="578429" y="4953533"/>
                  <a:pt x="597023" y="4950331"/>
                  <a:pt x="617069" y="4941908"/>
                </a:cubicBezTo>
                <a:cubicBezTo>
                  <a:pt x="621723" y="4939879"/>
                  <a:pt x="624338" y="4936678"/>
                  <a:pt x="624338" y="4930284"/>
                </a:cubicBezTo>
                <a:lnTo>
                  <a:pt x="624338" y="4824821"/>
                </a:lnTo>
                <a:cubicBezTo>
                  <a:pt x="624338" y="4818138"/>
                  <a:pt x="621723" y="4814946"/>
                  <a:pt x="617069" y="4813204"/>
                </a:cubicBezTo>
                <a:cubicBezTo>
                  <a:pt x="597898" y="4805936"/>
                  <a:pt x="579880" y="4802455"/>
                  <a:pt x="559835" y="4802455"/>
                </a:cubicBezTo>
                <a:close/>
                <a:moveTo>
                  <a:pt x="398012" y="4801292"/>
                </a:moveTo>
                <a:lnTo>
                  <a:pt x="396528" y="4801750"/>
                </a:lnTo>
                <a:lnTo>
                  <a:pt x="395863" y="4801582"/>
                </a:lnTo>
                <a:cubicBezTo>
                  <a:pt x="356679" y="4801582"/>
                  <a:pt x="331528" y="4822385"/>
                  <a:pt x="331528" y="4853603"/>
                </a:cubicBezTo>
                <a:cubicBezTo>
                  <a:pt x="331528" y="4914871"/>
                  <a:pt x="425688" y="4891154"/>
                  <a:pt x="425688" y="4933656"/>
                </a:cubicBezTo>
                <a:cubicBezTo>
                  <a:pt x="425688" y="4937989"/>
                  <a:pt x="425107" y="4940590"/>
                  <a:pt x="423937" y="4944348"/>
                </a:cubicBezTo>
                <a:cubicBezTo>
                  <a:pt x="423646" y="4944931"/>
                  <a:pt x="423646" y="4945505"/>
                  <a:pt x="423646" y="4946089"/>
                </a:cubicBezTo>
                <a:cubicBezTo>
                  <a:pt x="423646" y="4948394"/>
                  <a:pt x="425107" y="4950134"/>
                  <a:pt x="428030" y="4950134"/>
                </a:cubicBezTo>
                <a:lnTo>
                  <a:pt x="429441" y="4950134"/>
                </a:lnTo>
                <a:lnTo>
                  <a:pt x="429970" y="4950628"/>
                </a:lnTo>
                <a:lnTo>
                  <a:pt x="456122" y="4950628"/>
                </a:lnTo>
                <a:cubicBezTo>
                  <a:pt x="460477" y="4950628"/>
                  <a:pt x="462217" y="4949176"/>
                  <a:pt x="463669" y="4944812"/>
                </a:cubicBezTo>
                <a:cubicBezTo>
                  <a:pt x="465419" y="4939879"/>
                  <a:pt x="465995" y="4933196"/>
                  <a:pt x="465995" y="4928255"/>
                </a:cubicBezTo>
                <a:cubicBezTo>
                  <a:pt x="465995" y="4862299"/>
                  <a:pt x="372446" y="4878177"/>
                  <a:pt x="372446" y="4850972"/>
                </a:cubicBezTo>
                <a:cubicBezTo>
                  <a:pt x="372446" y="4846523"/>
                  <a:pt x="374698" y="4842891"/>
                  <a:pt x="378875" y="4840371"/>
                </a:cubicBezTo>
                <a:lnTo>
                  <a:pt x="395405" y="4836760"/>
                </a:lnTo>
                <a:lnTo>
                  <a:pt x="438849" y="4849557"/>
                </a:lnTo>
                <a:cubicBezTo>
                  <a:pt x="440310" y="4850418"/>
                  <a:pt x="441772" y="4850714"/>
                  <a:pt x="443233" y="4850714"/>
                </a:cubicBezTo>
                <a:lnTo>
                  <a:pt x="443816" y="4850348"/>
                </a:lnTo>
                <a:lnTo>
                  <a:pt x="445075" y="4850684"/>
                </a:lnTo>
                <a:cubicBezTo>
                  <a:pt x="447690" y="4850684"/>
                  <a:pt x="450306" y="4849231"/>
                  <a:pt x="451468" y="4846616"/>
                </a:cubicBezTo>
                <a:lnTo>
                  <a:pt x="460477" y="4827435"/>
                </a:lnTo>
                <a:cubicBezTo>
                  <a:pt x="461318" y="4825652"/>
                  <a:pt x="461640" y="4823954"/>
                  <a:pt x="461640" y="4822502"/>
                </a:cubicBezTo>
                <a:cubicBezTo>
                  <a:pt x="461640" y="4820176"/>
                  <a:pt x="460486" y="4817858"/>
                  <a:pt x="458151" y="4816686"/>
                </a:cubicBezTo>
                <a:cubicBezTo>
                  <a:pt x="440142" y="4806226"/>
                  <a:pt x="418636" y="4801292"/>
                  <a:pt x="398012" y="4801292"/>
                </a:cubicBezTo>
                <a:close/>
                <a:moveTo>
                  <a:pt x="1053744" y="4747249"/>
                </a:moveTo>
                <a:cubicBezTo>
                  <a:pt x="1017718" y="4747249"/>
                  <a:pt x="994182" y="4766420"/>
                  <a:pt x="994182" y="4808264"/>
                </a:cubicBezTo>
                <a:lnTo>
                  <a:pt x="994182" y="4944812"/>
                </a:lnTo>
                <a:cubicBezTo>
                  <a:pt x="994182" y="4948301"/>
                  <a:pt x="996508" y="4950628"/>
                  <a:pt x="999998" y="4950628"/>
                </a:cubicBezTo>
                <a:lnTo>
                  <a:pt x="1025852" y="4950628"/>
                </a:lnTo>
                <a:lnTo>
                  <a:pt x="1026345" y="4950134"/>
                </a:lnTo>
                <a:lnTo>
                  <a:pt x="1027795" y="4950134"/>
                </a:lnTo>
                <a:cubicBezTo>
                  <a:pt x="1031307" y="4950134"/>
                  <a:pt x="1033640" y="4947819"/>
                  <a:pt x="1033640" y="4944348"/>
                </a:cubicBezTo>
                <a:lnTo>
                  <a:pt x="1033640" y="4837419"/>
                </a:lnTo>
                <a:lnTo>
                  <a:pt x="1070781" y="4837419"/>
                </a:lnTo>
                <a:cubicBezTo>
                  <a:pt x="1074584" y="4837419"/>
                  <a:pt x="1076626" y="4835105"/>
                  <a:pt x="1076626" y="4831634"/>
                </a:cubicBezTo>
                <a:lnTo>
                  <a:pt x="1076626" y="4811692"/>
                </a:lnTo>
                <a:cubicBezTo>
                  <a:pt x="1076626" y="4807934"/>
                  <a:pt x="1074584" y="4805627"/>
                  <a:pt x="1070781" y="4805627"/>
                </a:cubicBezTo>
                <a:lnTo>
                  <a:pt x="1068815" y="4805627"/>
                </a:lnTo>
                <a:lnTo>
                  <a:pt x="1068560" y="4805359"/>
                </a:lnTo>
                <a:lnTo>
                  <a:pt x="1033640" y="4805359"/>
                </a:lnTo>
                <a:lnTo>
                  <a:pt x="1033640" y="4802443"/>
                </a:lnTo>
                <a:cubicBezTo>
                  <a:pt x="1033640" y="4786548"/>
                  <a:pt x="1040664" y="4778457"/>
                  <a:pt x="1056749" y="4778457"/>
                </a:cubicBezTo>
                <a:cubicBezTo>
                  <a:pt x="1062594" y="4778457"/>
                  <a:pt x="1068893" y="4779901"/>
                  <a:pt x="1071072" y="4779901"/>
                </a:cubicBezTo>
                <a:cubicBezTo>
                  <a:pt x="1074584" y="4779901"/>
                  <a:pt x="1076046" y="4777882"/>
                  <a:pt x="1076626" y="4774411"/>
                </a:cubicBezTo>
                <a:lnTo>
                  <a:pt x="1079557" y="4759385"/>
                </a:lnTo>
                <a:cubicBezTo>
                  <a:pt x="1079814" y="4758050"/>
                  <a:pt x="1080138" y="4756876"/>
                  <a:pt x="1080138" y="4755627"/>
                </a:cubicBezTo>
                <a:cubicBezTo>
                  <a:pt x="1080138" y="4752417"/>
                  <a:pt x="1078387" y="4750711"/>
                  <a:pt x="1074293" y="4749848"/>
                </a:cubicBezTo>
                <a:lnTo>
                  <a:pt x="1072405" y="4749641"/>
                </a:lnTo>
                <a:lnTo>
                  <a:pt x="1072049" y="4749285"/>
                </a:lnTo>
                <a:cubicBezTo>
                  <a:pt x="1066233" y="4747834"/>
                  <a:pt x="1059942" y="4747249"/>
                  <a:pt x="1053744" y="4747249"/>
                </a:cubicBezTo>
                <a:close/>
                <a:moveTo>
                  <a:pt x="1115152" y="4747131"/>
                </a:moveTo>
                <a:cubicBezTo>
                  <a:pt x="1102948" y="4747139"/>
                  <a:pt x="1095102" y="4754688"/>
                  <a:pt x="1095105" y="4767478"/>
                </a:cubicBezTo>
                <a:cubicBezTo>
                  <a:pt x="1095102" y="4779971"/>
                  <a:pt x="1102948" y="4787811"/>
                  <a:pt x="1116018" y="4787818"/>
                </a:cubicBezTo>
                <a:cubicBezTo>
                  <a:pt x="1127933" y="4787817"/>
                  <a:pt x="1136071" y="4779974"/>
                  <a:pt x="1136066" y="4767481"/>
                </a:cubicBezTo>
                <a:cubicBezTo>
                  <a:pt x="1136071" y="4754690"/>
                  <a:pt x="1127933" y="4747137"/>
                  <a:pt x="1115152" y="4747131"/>
                </a:cubicBezTo>
                <a:close/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912231" y="1426436"/>
            <a:ext cx="72515" cy="72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16B17374-481A-4CE6-8974-CA84865A03CA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912231" y="3645065"/>
            <a:ext cx="72515" cy="72000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748CB09-B51F-4AC1-A908-AF052BFFAB5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28E44FC-CC99-479F-B667-CC0B04AA1BE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013E5883-7FD1-4C44-9ADB-EE49A089146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4951" y="1875662"/>
            <a:ext cx="3077548" cy="730378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24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EF5BFE2C-3893-4574-8E43-0A0678870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04951" y="2617811"/>
            <a:ext cx="3077548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5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ctr">
              <a:lnSpc>
                <a:spcPct val="100000"/>
              </a:lnSpc>
              <a:buFont typeface="Arial" panose="020B0604020202020204" pitchFamily="34" charset="0"/>
              <a:buNone/>
              <a:defRPr sz="25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331AD24-1AAB-440A-917D-3BB2B9658D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04951" y="3085124"/>
            <a:ext cx="3077548" cy="248433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50" indent="0" algn="l">
              <a:lnSpc>
                <a:spcPct val="100000"/>
              </a:lnSpc>
              <a:buFont typeface="Arial" panose="020B0604020202020204" pitchFamily="34" charset="0"/>
              <a:buNone/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4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457849"/>
            <a:ext cx="8478000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3"/>
            <a:ext cx="847800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3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CEC2E05F-5F9D-41D9-A40F-97C2869C7D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46800" y="0"/>
            <a:ext cx="2797200" cy="51435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9F8F8F8-B2E7-4739-8BFF-FA42634CE5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30" y="318887"/>
            <a:ext cx="573840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63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E0A2CB60-A40E-44FE-B4B7-57EBEFEC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3"/>
            <a:ext cx="573587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614E260-5FC8-4D02-8571-9C1540BB2B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457849"/>
            <a:ext cx="5735870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792EA-2F40-4220-B1A0-E938F3FB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800"/>
            <a:ext cx="5735870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7E64057C-5A6F-41C9-B888-6149A71BAD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72000" y="0"/>
            <a:ext cx="4572000" cy="51435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67FA919-D04A-4310-ADDF-1120333F6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30" y="318887"/>
            <a:ext cx="4030028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63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29FD931-0FD5-4A54-8BB1-79F5E8669C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3"/>
            <a:ext cx="4028251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AEBA920-ED61-4542-B852-868AA9D5A0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457849"/>
            <a:ext cx="4028251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62E878-181A-4B45-B709-990F0EC3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800"/>
            <a:ext cx="4028251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88BFE2C-28A1-438A-960B-E93F4C5FF58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38493" y="1558351"/>
            <a:ext cx="2191718" cy="161583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67A3D333-F7E4-4D2F-8B90-78E621A65AB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572000" y="1558351"/>
            <a:ext cx="2191718" cy="161583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8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Espace réservé pour une image  3">
            <a:extLst>
              <a:ext uri="{FF2B5EF4-FFF2-40B4-BE49-F238E27FC236}">
                <a16:creationId xmlns:a16="http://schemas.microsoft.com/office/drawing/2014/main" id="{D04D9ECA-57E3-42D4-AB59-AFDFC4994F9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33730" y="1829515"/>
            <a:ext cx="1755419" cy="271711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Espace réservé pour une image  3">
            <a:extLst>
              <a:ext uri="{FF2B5EF4-FFF2-40B4-BE49-F238E27FC236}">
                <a16:creationId xmlns:a16="http://schemas.microsoft.com/office/drawing/2014/main" id="{A4ACE33E-54EC-45BB-A1EF-BC5E84D636C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572000" y="1829515"/>
            <a:ext cx="1755419" cy="2717116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3DEB9B5-F15A-466E-8080-C371BE1672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9642" y="1829515"/>
            <a:ext cx="2059200" cy="1700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DFB714-75E9-40A1-A9E1-32341A0AB2F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301373" y="1829515"/>
            <a:ext cx="2058403" cy="1700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8B0C0C30-D9D7-4BD7-AF39-B6CB516C9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30" y="318887"/>
            <a:ext cx="847800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63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1CD7C0F2-9ED1-4D8C-94FB-BE336E7168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3"/>
            <a:ext cx="847800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841BA8-9107-45A1-B4A7-F5FE729D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4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2797200" cy="5143500"/>
          </a:xfrm>
          <a:prstGeom prst="rect">
            <a:avLst/>
          </a:prstGeom>
          <a:solidFill>
            <a:srgbClr val="E9E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BEDC788-81F2-409E-8CE9-FF2A15A919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562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D96EF966-14FD-41BC-A600-7421C09816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51561" y="1188615"/>
            <a:ext cx="1034787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01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09C6DAE5-28F5-4BE0-9DAE-75B6B0AC96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25070" y="1139318"/>
            <a:ext cx="883540" cy="398442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800" cap="all" baseline="0">
                <a:solidFill>
                  <a:schemeClr val="tx1"/>
                </a:solidFill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DB385219-3623-4C80-90CB-E73147176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51562" y="3440297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E7DD041E-74AB-4E79-8DE2-875A9F1E7DB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96499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065977EE-862D-4B7C-8337-FDC600234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96499" y="1188615"/>
            <a:ext cx="1034786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02</a:t>
            </a:r>
          </a:p>
        </p:txBody>
      </p:sp>
      <p:sp>
        <p:nvSpPr>
          <p:cNvPr id="23" name="Espace réservé pour une image  15">
            <a:extLst>
              <a:ext uri="{FF2B5EF4-FFF2-40B4-BE49-F238E27FC236}">
                <a16:creationId xmlns:a16="http://schemas.microsoft.com/office/drawing/2014/main" id="{F89C23CF-B6A6-47AA-A07B-24B1AE35C5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541436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637D886D-DA77-4D52-A839-266F7AEEBC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1435" y="1188615"/>
            <a:ext cx="1034785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03</a:t>
            </a:r>
          </a:p>
        </p:txBody>
      </p:sp>
      <p:sp>
        <p:nvSpPr>
          <p:cNvPr id="26" name="Espace réservé pour une image  15">
            <a:extLst>
              <a:ext uri="{FF2B5EF4-FFF2-40B4-BE49-F238E27FC236}">
                <a16:creationId xmlns:a16="http://schemas.microsoft.com/office/drawing/2014/main" id="{4D28439E-7746-4AA1-A924-0AEC11614B8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786373" y="1851729"/>
            <a:ext cx="1034787" cy="13644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40E34842-79F1-492E-A94C-F1F0DECB7D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6372" y="1188615"/>
            <a:ext cx="1034785" cy="399212"/>
          </a:xfrm>
        </p:spPr>
        <p:txBody>
          <a:bodyPr/>
          <a:lstStyle>
            <a:lvl1pPr algn="l">
              <a:lnSpc>
                <a:spcPct val="110000"/>
              </a:lnSpc>
              <a:defRPr sz="26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 dirty="0"/>
              <a:t>04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3DDB0039-9DEF-41FA-9376-CCCD184F4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051562" y="3779622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9F3CCA0F-99FD-49EB-AD69-BB3D91D198E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98" y="3440297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id="{2E47962C-C9E2-4FED-BEA8-B8A7A8DD4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96498" y="3779622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4F25B19E-3945-49B3-BEAB-C69BF39E23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541433" y="3440297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Espace réservé du texte 4">
            <a:extLst>
              <a:ext uri="{FF2B5EF4-FFF2-40B4-BE49-F238E27FC236}">
                <a16:creationId xmlns:a16="http://schemas.microsoft.com/office/drawing/2014/main" id="{39A64BFA-75AB-499E-A131-9140B81690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41433" y="3779622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3B5F3F20-0254-4AB0-8E67-4CD251DE7CC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786367" y="3440297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71337317-15B9-4EF3-81D5-FE9D001892D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86367" y="3779622"/>
            <a:ext cx="1034787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D7CFAE1A-FA8C-4F51-A655-9E0F02F24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25070" y="318887"/>
            <a:ext cx="578666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63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5114C6CE-4866-474F-BF86-38E09FF9D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3"/>
            <a:ext cx="2118055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51B796C-D9CF-43FC-A477-86A208BBE8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6" y="1457849"/>
            <a:ext cx="2120260" cy="32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C93D6-412D-42D2-B4F0-861F3AF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800"/>
            <a:ext cx="2120585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Forme libre : forme 9">
            <a:extLst>
              <a:ext uri="{FF2B5EF4-FFF2-40B4-BE49-F238E27FC236}">
                <a16:creationId xmlns:a16="http://schemas.microsoft.com/office/drawing/2014/main" id="{F5349C85-4F38-41FC-8627-25D47DE73E7F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32" name="Graphique 7">
            <a:extLst>
              <a:ext uri="{FF2B5EF4-FFF2-40B4-BE49-F238E27FC236}">
                <a16:creationId xmlns:a16="http://schemas.microsoft.com/office/drawing/2014/main" id="{06A5D6C0-9CFB-4C86-8BD0-9B0F6C1008B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40" name="Forme libre : forme 9">
              <a:extLst>
                <a:ext uri="{FF2B5EF4-FFF2-40B4-BE49-F238E27FC236}">
                  <a16:creationId xmlns:a16="http://schemas.microsoft.com/office/drawing/2014/main" id="{7570A171-087A-451D-8C88-52D822ABF6D0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10">
              <a:extLst>
                <a:ext uri="{FF2B5EF4-FFF2-40B4-BE49-F238E27FC236}">
                  <a16:creationId xmlns:a16="http://schemas.microsoft.com/office/drawing/2014/main" id="{FC3C9097-DD6E-4680-8304-A8A8F1E97DBB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5" name="Forme libre : forme 11">
              <a:extLst>
                <a:ext uri="{FF2B5EF4-FFF2-40B4-BE49-F238E27FC236}">
                  <a16:creationId xmlns:a16="http://schemas.microsoft.com/office/drawing/2014/main" id="{BDB8E9CF-D9B2-4FB3-B1A5-B96BB1FF6D5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837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umbers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7276DEF-3CBF-476F-8A84-C6760A5FE884}"/>
              </a:ext>
            </a:extLst>
          </p:cNvPr>
          <p:cNvSpPr/>
          <p:nvPr userDrawn="1"/>
        </p:nvSpPr>
        <p:spPr>
          <a:xfrm>
            <a:off x="0" y="0"/>
            <a:ext cx="2797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id="{EFA975DA-1F61-4E92-847F-881A6B959F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4209" y="1665010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01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F6E50AC3-1EA3-493F-A0D3-634DA300E2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64209" y="1183183"/>
            <a:ext cx="4844338" cy="184281"/>
          </a:xfrm>
        </p:spPr>
        <p:txBody>
          <a:bodyPr wrap="square">
            <a:spAutoFit/>
          </a:bodyPr>
          <a:lstStyle>
            <a:lvl1pPr algn="l">
              <a:lnSpc>
                <a:spcPct val="110000"/>
              </a:lnSpc>
              <a:defRPr sz="1200">
                <a:solidFill>
                  <a:schemeClr val="tx1"/>
                </a:solidFill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0E2314AF-F33D-4B84-8412-DF73ECC51E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9811" y="1665010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02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444AA6E-9EC0-4895-8FC6-4351D2BEE0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5413" y="1665010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03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id="{E3BC2BD0-41C8-4C7A-BC1B-E444A392D0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41016" y="1665010"/>
            <a:ext cx="818888" cy="690958"/>
          </a:xfrm>
        </p:spPr>
        <p:txBody>
          <a:bodyPr>
            <a:spAutoFit/>
          </a:bodyPr>
          <a:lstStyle>
            <a:lvl1pPr algn="l">
              <a:lnSpc>
                <a:spcPct val="110000"/>
              </a:lnSpc>
              <a:defRPr sz="4500" b="0" i="0" cap="all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1450" indent="-17145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800"/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E6118210-A598-4833-8C53-BBA66CF5796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264209" y="2452011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140FC0A1-6231-4649-9573-C6772F9B84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264209" y="2791336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2DAC1528-CEDA-41B5-AAAF-B8FF60A576A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89811" y="2452011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5FFDA929-E8A8-4AC0-99CE-44C3C6910AE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689811" y="2791336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9709CCCA-F00B-45D4-9788-1FBC4F09AA0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15414" y="2452011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B5E93FAA-61CE-40AC-8738-0DE2C5E1F4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115414" y="2791336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14A4C1F7-829A-4567-999B-287472F1F40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541017" y="2452011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1100">
                <a:solidFill>
                  <a:schemeClr val="accent2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1100"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A4030E47-E75C-4A3D-9FAD-95FD358BD57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541017" y="2791336"/>
            <a:ext cx="1270713" cy="314435"/>
          </a:xfrm>
        </p:spPr>
        <p:txBody>
          <a:bodyPr/>
          <a:lstStyle>
            <a:lvl1pPr algn="l">
              <a:lnSpc>
                <a:spcPct val="125000"/>
              </a:lnSpc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ts val="1200"/>
              </a:lnSpc>
              <a:spcAft>
                <a:spcPts val="400"/>
              </a:spcAft>
              <a:buFont typeface="Arial" panose="020B0604020202020204" pitchFamily="34" charset="0"/>
              <a:buNone/>
              <a:defRPr sz="7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800">
                <a:latin typeface="+mj-lt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FA14FD7-95C9-4327-B716-189176F2E3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25070" y="318887"/>
            <a:ext cx="5786660" cy="123111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63" algn="l"/>
              </a:tabLst>
              <a:defRPr sz="400"/>
            </a:lvl3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CBC1E183-B986-4005-B87A-30E837CB27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33730" y="1183183"/>
            <a:ext cx="2118055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1183799-5968-4FC4-B6D2-F8DDF1F868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31525" y="1457849"/>
            <a:ext cx="2120585" cy="3221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26800" indent="-2268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457200" indent="-2268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3pPr>
            <a:lvl4pPr marL="684000" indent="-2268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0C5BA-4E6C-49B9-BC13-AE34B754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532800"/>
            <a:ext cx="2120585" cy="5611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Forme libre : forme 9">
            <a:extLst>
              <a:ext uri="{FF2B5EF4-FFF2-40B4-BE49-F238E27FC236}">
                <a16:creationId xmlns:a16="http://schemas.microsoft.com/office/drawing/2014/main" id="{A9C36C71-038F-4436-BBC3-96ADAFADF4C5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7" name="Graphique 7">
            <a:extLst>
              <a:ext uri="{FF2B5EF4-FFF2-40B4-BE49-F238E27FC236}">
                <a16:creationId xmlns:a16="http://schemas.microsoft.com/office/drawing/2014/main" id="{DBF91248-A888-4963-A212-5E5A4549B3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8" name="Forme libre : forme 9">
              <a:extLst>
                <a:ext uri="{FF2B5EF4-FFF2-40B4-BE49-F238E27FC236}">
                  <a16:creationId xmlns:a16="http://schemas.microsoft.com/office/drawing/2014/main" id="{68EE507B-C9A9-4C38-B6EF-2887A9778C9A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10">
              <a:extLst>
                <a:ext uri="{FF2B5EF4-FFF2-40B4-BE49-F238E27FC236}">
                  <a16:creationId xmlns:a16="http://schemas.microsoft.com/office/drawing/2014/main" id="{AE069B0D-3A77-4024-93DE-B14818FED9C1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6" name="Forme libre : forme 11">
              <a:extLst>
                <a:ext uri="{FF2B5EF4-FFF2-40B4-BE49-F238E27FC236}">
                  <a16:creationId xmlns:a16="http://schemas.microsoft.com/office/drawing/2014/main" id="{4FEF900E-F4FF-408E-9225-41DC79A3C407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775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149831" y="4859491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Table Placeholder 3">
            <a:extLst>
              <a:ext uri="{FF2B5EF4-FFF2-40B4-BE49-F238E27FC236}">
                <a16:creationId xmlns:a16="http://schemas.microsoft.com/office/drawing/2014/main" id="{828EDE46-3F40-4CF0-8732-22A2312E12B6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331038" y="1457047"/>
            <a:ext cx="8478000" cy="322221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B46DC04F-F549-4DDB-B1AB-2032A0ED3E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3"/>
            <a:ext cx="8478000" cy="184666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A467E3-1BB0-45A9-9E32-33434B3E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7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23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238027"/>
            <a:ext cx="6858000" cy="667446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B25D5AC7-4546-4A74-B36B-BA1B41C598C1}"/>
              </a:ext>
            </a:extLst>
          </p:cNvPr>
          <p:cNvSpPr>
            <a:spLocks noGrp="1" noChangeAspect="1"/>
          </p:cNvSpPr>
          <p:nvPr>
            <p:ph type="dgm" sz="quarter" idx="13"/>
          </p:nvPr>
        </p:nvSpPr>
        <p:spPr>
          <a:xfrm>
            <a:off x="4508583" y="3260202"/>
            <a:ext cx="126835" cy="12593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0" name="Espace réservé du graphique SmartArt 19">
            <a:extLst>
              <a:ext uri="{FF2B5EF4-FFF2-40B4-BE49-F238E27FC236}">
                <a16:creationId xmlns:a16="http://schemas.microsoft.com/office/drawing/2014/main" id="{FE783EC5-36F3-4916-B0D5-15355CAD8B2D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4508583" y="1771699"/>
            <a:ext cx="126835" cy="125936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  <a:endParaRPr lang="en-US" noProof="0" dirty="0"/>
          </a:p>
        </p:txBody>
      </p:sp>
      <p:sp>
        <p:nvSpPr>
          <p:cNvPr id="18" name="Forme libre : forme 9">
            <a:extLst>
              <a:ext uri="{FF2B5EF4-FFF2-40B4-BE49-F238E27FC236}">
                <a16:creationId xmlns:a16="http://schemas.microsoft.com/office/drawing/2014/main" id="{9BDDF620-0779-479D-AEB4-C14EF8564C01}"/>
              </a:ext>
            </a:extLst>
          </p:cNvPr>
          <p:cNvSpPr>
            <a:spLocks noChangeAspect="1"/>
          </p:cNvSpPr>
          <p:nvPr userDrawn="1"/>
        </p:nvSpPr>
        <p:spPr>
          <a:xfrm>
            <a:off x="4169622" y="4511009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bg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21" name="Graphique 7">
            <a:extLst>
              <a:ext uri="{FF2B5EF4-FFF2-40B4-BE49-F238E27FC236}">
                <a16:creationId xmlns:a16="http://schemas.microsoft.com/office/drawing/2014/main" id="{CCF15C7E-6A99-4286-A9D8-5CFB7F6C2F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170047" y="4510417"/>
            <a:ext cx="803890" cy="206313"/>
            <a:chOff x="4768103" y="-471733"/>
            <a:chExt cx="744723" cy="191124"/>
          </a:xfrm>
          <a:solidFill>
            <a:schemeClr val="bg1"/>
          </a:solidFill>
        </p:grpSpPr>
        <p:sp>
          <p:nvSpPr>
            <p:cNvPr id="22" name="Forme libre : forme 9">
              <a:extLst>
                <a:ext uri="{FF2B5EF4-FFF2-40B4-BE49-F238E27FC236}">
                  <a16:creationId xmlns:a16="http://schemas.microsoft.com/office/drawing/2014/main" id="{6694094C-70CE-4AC8-A396-70F4CAC44E42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10">
              <a:extLst>
                <a:ext uri="{FF2B5EF4-FFF2-40B4-BE49-F238E27FC236}">
                  <a16:creationId xmlns:a16="http://schemas.microsoft.com/office/drawing/2014/main" id="{F0CC9C0D-B090-476A-A414-384A1818254E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24" name="Forme libre : forme 11">
              <a:extLst>
                <a:ext uri="{FF2B5EF4-FFF2-40B4-BE49-F238E27FC236}">
                  <a16:creationId xmlns:a16="http://schemas.microsoft.com/office/drawing/2014/main" id="{6DE4ADDB-0CA9-4651-BF0C-18EF0C881B3A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352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5025" y="4534580"/>
            <a:ext cx="2057400" cy="274637"/>
          </a:xfrm>
        </p:spPr>
        <p:txBody>
          <a:bodyPr/>
          <a:lstStyle/>
          <a:p>
            <a:r>
              <a:rPr lang="fr-FR" dirty="0"/>
              <a:t>XX . XX . XXXX</a:t>
            </a:r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18221" y="387186"/>
            <a:ext cx="851011" cy="219091"/>
            <a:chOff x="4767702" y="-472136"/>
            <a:chExt cx="745525" cy="191931"/>
          </a:xfrm>
          <a:solidFill>
            <a:srgbClr val="FFFFFF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  <p:sp>
        <p:nvSpPr>
          <p:cNvPr id="17" name="Espace réservé du graphique SmartArt 11">
            <a:extLst>
              <a:ext uri="{FF2B5EF4-FFF2-40B4-BE49-F238E27FC236}">
                <a16:creationId xmlns:a16="http://schemas.microsoft.com/office/drawing/2014/main" id="{4F60E46E-0715-41F6-BEAC-C9C998D41D44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892560" y="1322815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2835F6F0-E601-40E8-8F65-7949A8AA2AF1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892560" y="3877314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4781135" cy="51435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CA236998-34E3-4BB4-B42A-72EE346C3C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7573" y="1444726"/>
            <a:ext cx="3712306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30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14179443-CD99-4560-A70A-CF3E60CA5C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7573" y="2818618"/>
            <a:ext cx="3712306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43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633150E7-212E-42D8-857F-00B727BB0E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7573" y="3240374"/>
            <a:ext cx="3712306" cy="57799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0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itle with Imag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1F378-E818-498E-989A-601A8E73F31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5025" y="4534580"/>
            <a:ext cx="2057400" cy="2746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XX . XX . XXXX</a:t>
            </a:r>
          </a:p>
        </p:txBody>
      </p:sp>
      <p:grpSp>
        <p:nvGrpSpPr>
          <p:cNvPr id="13" name="Graphique 7">
            <a:extLst>
              <a:ext uri="{FF2B5EF4-FFF2-40B4-BE49-F238E27FC236}">
                <a16:creationId xmlns:a16="http://schemas.microsoft.com/office/drawing/2014/main" id="{9EDD880A-DFFE-4F0B-ACE0-49E81EAC5C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518221" y="387186"/>
            <a:ext cx="851011" cy="219091"/>
            <a:chOff x="4767702" y="-472136"/>
            <a:chExt cx="745525" cy="191931"/>
          </a:xfrm>
          <a:solidFill>
            <a:schemeClr val="bg1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23232CF7-6A63-4E62-9BB3-AEC2E2985622}"/>
                </a:ext>
              </a:extLst>
            </p:cNvPr>
            <p:cNvSpPr/>
            <p:nvPr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7EF7850-35A6-4B4B-BC7E-9FC7583FB3C6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>
                <a:solidFill>
                  <a:schemeClr val="accent2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E436654-D7D3-4BBB-9470-2F10DA8514EE}"/>
                </a:ext>
              </a:extLst>
            </p:cNvPr>
            <p:cNvSpPr/>
            <p:nvPr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grpFill/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sz="2400" noProof="0"/>
            </a:p>
          </p:txBody>
        </p:sp>
      </p:grp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B393D89D-0FFD-4664-8FAD-EE45D64CF7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" y="0"/>
            <a:ext cx="4781135" cy="5143500"/>
          </a:xfrm>
          <a:custGeom>
            <a:avLst/>
            <a:gdLst>
              <a:gd name="connsiteX0" fmla="*/ 0 w 4781135"/>
              <a:gd name="connsiteY0" fmla="*/ 0 h 5143500"/>
              <a:gd name="connsiteX1" fmla="*/ 3673235 w 4781135"/>
              <a:gd name="connsiteY1" fmla="*/ 0 h 5143500"/>
              <a:gd name="connsiteX2" fmla="*/ 3843349 w 4781135"/>
              <a:gd name="connsiteY2" fmla="*/ 145970 h 5143500"/>
              <a:gd name="connsiteX3" fmla="*/ 4781135 w 4781135"/>
              <a:gd name="connsiteY3" fmla="*/ 2622891 h 5143500"/>
              <a:gd name="connsiteX4" fmla="*/ 3861453 w 4781135"/>
              <a:gd name="connsiteY4" fmla="*/ 5081299 h 5143500"/>
              <a:gd name="connsiteX5" fmla="*/ 3792118 w 4781135"/>
              <a:gd name="connsiteY5" fmla="*/ 5143500 h 5143500"/>
              <a:gd name="connsiteX6" fmla="*/ 0 w 478113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1135" h="5143500">
                <a:moveTo>
                  <a:pt x="0" y="0"/>
                </a:moveTo>
                <a:lnTo>
                  <a:pt x="3673235" y="0"/>
                </a:lnTo>
                <a:lnTo>
                  <a:pt x="3843349" y="145970"/>
                </a:lnTo>
                <a:cubicBezTo>
                  <a:pt x="4444478" y="723140"/>
                  <a:pt x="4781135" y="1564827"/>
                  <a:pt x="4781135" y="2622891"/>
                </a:cubicBezTo>
                <a:cubicBezTo>
                  <a:pt x="4781257" y="3656845"/>
                  <a:pt x="4444586" y="4498301"/>
                  <a:pt x="3861453" y="5081299"/>
                </a:cubicBezTo>
                <a:lnTo>
                  <a:pt x="3792118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540F3744-EAB0-48D1-B7AE-720C8628C071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6892560" y="1322815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04644FF-725F-4770-81BC-F016774228AE}"/>
              </a:ext>
            </a:extLst>
          </p:cNvPr>
          <p:cNvSpPr>
            <a:spLocks noGrp="1" noChangeAspect="1"/>
          </p:cNvSpPr>
          <p:nvPr>
            <p:ph type="dgm" sz="quarter" idx="19"/>
          </p:nvPr>
        </p:nvSpPr>
        <p:spPr>
          <a:xfrm>
            <a:off x="6892560" y="3877314"/>
            <a:ext cx="102332" cy="101605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 noProof="0"/>
              <a:t>Click icon to add SmartArt graphic</a:t>
            </a: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08D4AEF-2960-4B86-98AA-A0ABA6675B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7573" y="1444726"/>
            <a:ext cx="3712306" cy="1243611"/>
          </a:xfrm>
        </p:spPr>
        <p:txBody>
          <a:bodyPr anchor="b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fr-FR" sz="3000" b="0" i="0" kern="120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00000"/>
              </a:lnSpc>
              <a:defRPr sz="2000" b="0" i="1">
                <a:solidFill>
                  <a:schemeClr val="accent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C4763866-3F61-4A13-9CE8-9A542B41F4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7573" y="2818618"/>
            <a:ext cx="3712306" cy="403469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2000" b="0" i="1" kern="1200" dirty="0">
                <a:solidFill>
                  <a:schemeClr val="bg2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78543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 i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7A2D6EFB-94B5-487C-A9CF-03E9B187D6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87573" y="3240374"/>
            <a:ext cx="3712306" cy="577995"/>
          </a:xfrm>
        </p:spPr>
        <p:txBody>
          <a:bodyPr anchor="t">
            <a:noAutofit/>
          </a:bodyPr>
          <a:lstStyle>
            <a:lvl1pPr algn="ctr">
              <a:lnSpc>
                <a:spcPct val="96000"/>
              </a:lnSpc>
              <a:spcAft>
                <a:spcPts val="1000"/>
              </a:spcAft>
              <a:defRPr lang="en-US" sz="1200" b="0" i="0" kern="1200" dirty="0">
                <a:solidFill>
                  <a:schemeClr val="bg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defRPr lang="en-US" sz="1200" b="0" i="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ctr">
              <a:lnSpc>
                <a:spcPct val="100000"/>
              </a:lnSpc>
              <a:spcBef>
                <a:spcPts val="10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4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with Visual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E9FBA9E-4B66-4D19-A4F1-FA106CF943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2777" y="532800"/>
            <a:ext cx="4756746" cy="4132943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7273C0-D926-4FC2-8437-9B297AC1E951}"/>
              </a:ext>
            </a:extLst>
          </p:cNvPr>
          <p:cNvCxnSpPr>
            <a:cxnSpLocks/>
          </p:cNvCxnSpPr>
          <p:nvPr userDrawn="1"/>
        </p:nvCxnSpPr>
        <p:spPr>
          <a:xfrm>
            <a:off x="802547" y="1398668"/>
            <a:ext cx="0" cy="32670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0F580B26-21D6-4630-AE3D-FB359C1C883E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776290" y="1571330"/>
            <a:ext cx="52514" cy="5213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internal</a:t>
            </a:r>
            <a:r>
              <a:rPr lang="fr-FR" dirty="0"/>
              <a:t>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33DFCED8-0EB4-4E57-BDC7-7349EFC7B9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523" y="147011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C565C352-3015-43B5-A637-271B7D2E32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523" y="2065255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5EE83C4-9859-4D9B-B740-E8C01E8B93D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1523" y="265599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74DFA65F-CF7B-4ED8-8B06-C50BE51634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1523" y="325113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DBF18F57-A4B6-4E01-8E41-3610197C40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1523" y="384627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41" name="Espace réservé du texte 17">
            <a:extLst>
              <a:ext uri="{FF2B5EF4-FFF2-40B4-BE49-F238E27FC236}">
                <a16:creationId xmlns:a16="http://schemas.microsoft.com/office/drawing/2014/main" id="{8AFC591C-8E4C-4797-84E6-9ACB86CA6964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001587" y="173355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591A3E6F-3476-47ED-8C55-9EBB33F42A52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000699" y="1468493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D354000-934E-43A7-902B-EB0E6D553454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1001587" y="233330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674EDB5F-2360-4BDB-B4A4-F38BB2AA252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1000699" y="206824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Espace réservé du texte 17">
            <a:extLst>
              <a:ext uri="{FF2B5EF4-FFF2-40B4-BE49-F238E27FC236}">
                <a16:creationId xmlns:a16="http://schemas.microsoft.com/office/drawing/2014/main" id="{6764734A-FBDE-4D25-92A5-672B3F6077B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1001587" y="2921053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227F425-D7E4-4B90-9761-EBF3BCC4260C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1000699" y="2655996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7A462145-8066-42E6-AEC7-B7FFB4004F0C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001587" y="3514804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Espace réservé du texte 17">
            <a:extLst>
              <a:ext uri="{FF2B5EF4-FFF2-40B4-BE49-F238E27FC236}">
                <a16:creationId xmlns:a16="http://schemas.microsoft.com/office/drawing/2014/main" id="{BDFC2A5C-1456-4E38-B7B8-53173C4D7226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1000699" y="3249747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6F16C3B8-AA5D-4F33-B410-8B2C3BE2F2C6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1001587" y="411432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8C14FA2C-33DC-431E-9580-8F16A359800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1000699" y="3849263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7699B-FF9F-427C-87A3-B361DFAB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1" y="532801"/>
            <a:ext cx="3548792" cy="5611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Large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08746F7-3CD2-431F-B427-E3AA9BF36F6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149832" y="4859492"/>
            <a:ext cx="4844338" cy="12775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76DFA8B-7FBD-4F98-B6B6-233EDD2317E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32" name="Connecteur droit 13">
            <a:extLst>
              <a:ext uri="{FF2B5EF4-FFF2-40B4-BE49-F238E27FC236}">
                <a16:creationId xmlns:a16="http://schemas.microsoft.com/office/drawing/2014/main" id="{7BC19BBF-83CB-4541-9E5A-ACB3379B1867}"/>
              </a:ext>
            </a:extLst>
          </p:cNvPr>
          <p:cNvCxnSpPr>
            <a:cxnSpLocks/>
          </p:cNvCxnSpPr>
          <p:nvPr userDrawn="1"/>
        </p:nvCxnSpPr>
        <p:spPr>
          <a:xfrm>
            <a:off x="1327882" y="1398668"/>
            <a:ext cx="0" cy="32670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13">
            <a:extLst>
              <a:ext uri="{FF2B5EF4-FFF2-40B4-BE49-F238E27FC236}">
                <a16:creationId xmlns:a16="http://schemas.microsoft.com/office/drawing/2014/main" id="{85FA77DC-6A39-4C5E-A7D7-DB530C4F2170}"/>
              </a:ext>
            </a:extLst>
          </p:cNvPr>
          <p:cNvCxnSpPr>
            <a:cxnSpLocks/>
          </p:cNvCxnSpPr>
          <p:nvPr userDrawn="1"/>
        </p:nvCxnSpPr>
        <p:spPr>
          <a:xfrm>
            <a:off x="5442469" y="1398668"/>
            <a:ext cx="0" cy="32670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space réservé du graphique SmartArt 11">
            <a:extLst>
              <a:ext uri="{FF2B5EF4-FFF2-40B4-BE49-F238E27FC236}">
                <a16:creationId xmlns:a16="http://schemas.microsoft.com/office/drawing/2014/main" id="{23BA7E43-84CF-486A-BB7B-AD1F2F009C79}"/>
              </a:ext>
            </a:extLst>
          </p:cNvPr>
          <p:cNvSpPr>
            <a:spLocks noGrp="1" noChangeAspect="1"/>
          </p:cNvSpPr>
          <p:nvPr>
            <p:ph type="dgm" sz="quarter" idx="14"/>
          </p:nvPr>
        </p:nvSpPr>
        <p:spPr>
          <a:xfrm>
            <a:off x="1302070" y="1571330"/>
            <a:ext cx="52514" cy="52139"/>
          </a:xfrm>
          <a:custGeom>
            <a:avLst/>
            <a:gdLst>
              <a:gd name="connsiteX0" fmla="*/ 122355 w 250013"/>
              <a:gd name="connsiteY0" fmla="*/ 0 h 248243"/>
              <a:gd name="connsiteX1" fmla="*/ 250013 w 250013"/>
              <a:gd name="connsiteY1" fmla="*/ 124134 h 248243"/>
              <a:gd name="connsiteX2" fmla="*/ 127674 w 250013"/>
              <a:gd name="connsiteY2" fmla="*/ 248243 h 248243"/>
              <a:gd name="connsiteX3" fmla="*/ 1 w 250013"/>
              <a:gd name="connsiteY3" fmla="*/ 124125 h 248243"/>
              <a:gd name="connsiteX4" fmla="*/ 122355 w 250013"/>
              <a:gd name="connsiteY4" fmla="*/ 0 h 24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3" h="248243">
                <a:moveTo>
                  <a:pt x="122355" y="0"/>
                </a:moveTo>
                <a:cubicBezTo>
                  <a:pt x="200363" y="0"/>
                  <a:pt x="250013" y="46111"/>
                  <a:pt x="250013" y="124134"/>
                </a:cubicBezTo>
                <a:cubicBezTo>
                  <a:pt x="250022" y="200379"/>
                  <a:pt x="200361" y="248234"/>
                  <a:pt x="127674" y="248243"/>
                </a:cubicBezTo>
                <a:cubicBezTo>
                  <a:pt x="47872" y="248236"/>
                  <a:pt x="-6" y="200370"/>
                  <a:pt x="1" y="124125"/>
                </a:cubicBezTo>
                <a:cubicBezTo>
                  <a:pt x="0" y="46103"/>
                  <a:pt x="47874" y="2"/>
                  <a:pt x="122355" y="0"/>
                </a:cubicBez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fr-FR" dirty="0"/>
          </a:p>
        </p:txBody>
      </p:sp>
      <p:sp>
        <p:nvSpPr>
          <p:cNvPr id="97" name="Espace réservé du texte 17">
            <a:extLst>
              <a:ext uri="{FF2B5EF4-FFF2-40B4-BE49-F238E27FC236}">
                <a16:creationId xmlns:a16="http://schemas.microsoft.com/office/drawing/2014/main" id="{9CDF02F4-4E8C-4E89-B7C0-915F018992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7303" y="147011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99" name="Espace réservé du texte 17">
            <a:extLst>
              <a:ext uri="{FF2B5EF4-FFF2-40B4-BE49-F238E27FC236}">
                <a16:creationId xmlns:a16="http://schemas.microsoft.com/office/drawing/2014/main" id="{E9841E24-6A28-4ABC-A6CA-596885012B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303" y="2065255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1" name="Espace réservé du texte 17">
            <a:extLst>
              <a:ext uri="{FF2B5EF4-FFF2-40B4-BE49-F238E27FC236}">
                <a16:creationId xmlns:a16="http://schemas.microsoft.com/office/drawing/2014/main" id="{E6201C6B-3D61-415D-A81D-394F193593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7303" y="265599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3" name="Espace réservé du texte 17">
            <a:extLst>
              <a:ext uri="{FF2B5EF4-FFF2-40B4-BE49-F238E27FC236}">
                <a16:creationId xmlns:a16="http://schemas.microsoft.com/office/drawing/2014/main" id="{E49EEF33-C71E-40D1-9265-9BA472F3F6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7303" y="325113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05" name="Espace réservé du texte 17">
            <a:extLst>
              <a:ext uri="{FF2B5EF4-FFF2-40B4-BE49-F238E27FC236}">
                <a16:creationId xmlns:a16="http://schemas.microsoft.com/office/drawing/2014/main" id="{C11A4F59-2FB0-4630-BFDA-22FD2B5576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7303" y="384627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17" name="Espace réservé du texte 17">
            <a:extLst>
              <a:ext uri="{FF2B5EF4-FFF2-40B4-BE49-F238E27FC236}">
                <a16:creationId xmlns:a16="http://schemas.microsoft.com/office/drawing/2014/main" id="{BC549DD2-19EC-48CD-B888-45BB704C417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71445" y="147011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19" name="Espace réservé du texte 17">
            <a:extLst>
              <a:ext uri="{FF2B5EF4-FFF2-40B4-BE49-F238E27FC236}">
                <a16:creationId xmlns:a16="http://schemas.microsoft.com/office/drawing/2014/main" id="{3F60EFF9-C152-4B38-A6F0-B6187C82AB3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71445" y="2065255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1" name="Espace réservé du texte 17">
            <a:extLst>
              <a:ext uri="{FF2B5EF4-FFF2-40B4-BE49-F238E27FC236}">
                <a16:creationId xmlns:a16="http://schemas.microsoft.com/office/drawing/2014/main" id="{79245E80-9388-4650-8049-250CA8CADB1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971445" y="2655993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3" name="Espace réservé du texte 17">
            <a:extLst>
              <a:ext uri="{FF2B5EF4-FFF2-40B4-BE49-F238E27FC236}">
                <a16:creationId xmlns:a16="http://schemas.microsoft.com/office/drawing/2014/main" id="{38029C0C-186F-4AA6-979B-ED3F5FBAE0C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971445" y="325113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25" name="Espace réservé du texte 17">
            <a:extLst>
              <a:ext uri="{FF2B5EF4-FFF2-40B4-BE49-F238E27FC236}">
                <a16:creationId xmlns:a16="http://schemas.microsoft.com/office/drawing/2014/main" id="{59A7AD2F-F568-4503-8FF8-3611A660ED3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71445" y="3846274"/>
            <a:ext cx="388464" cy="422480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lang="en-US" sz="1600" b="0" i="0" kern="120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7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9982">
              <a:lnSpc>
                <a:spcPct val="90000"/>
              </a:lnSpc>
              <a:spcBef>
                <a:spcPts val="300"/>
              </a:spcBef>
              <a:defRPr lang="fr-FR" sz="7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 dirty="0"/>
              <a:t>00</a:t>
            </a:r>
          </a:p>
        </p:txBody>
      </p:sp>
      <p:sp>
        <p:nvSpPr>
          <p:cNvPr id="171" name="Espace réservé du texte 17">
            <a:extLst>
              <a:ext uri="{FF2B5EF4-FFF2-40B4-BE49-F238E27FC236}">
                <a16:creationId xmlns:a16="http://schemas.microsoft.com/office/drawing/2014/main" id="{F76009EF-0F43-4873-91C8-26C6B0F441B3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1526478" y="173355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2" name="Espace réservé du texte 17">
            <a:extLst>
              <a:ext uri="{FF2B5EF4-FFF2-40B4-BE49-F238E27FC236}">
                <a16:creationId xmlns:a16="http://schemas.microsoft.com/office/drawing/2014/main" id="{992C4267-8843-489C-BDA2-A7781B549C30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1525590" y="1468493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3" name="Espace réservé du texte 17">
            <a:extLst>
              <a:ext uri="{FF2B5EF4-FFF2-40B4-BE49-F238E27FC236}">
                <a16:creationId xmlns:a16="http://schemas.microsoft.com/office/drawing/2014/main" id="{9CA0A737-645E-4692-BFD7-8713830985A3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1526478" y="233330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4" name="Espace réservé du texte 17">
            <a:extLst>
              <a:ext uri="{FF2B5EF4-FFF2-40B4-BE49-F238E27FC236}">
                <a16:creationId xmlns:a16="http://schemas.microsoft.com/office/drawing/2014/main" id="{EA07FC7D-0F48-467E-8265-8D2A4C7B25A5}"/>
              </a:ext>
            </a:extLst>
          </p:cNvPr>
          <p:cNvSpPr>
            <a:spLocks noGrp="1"/>
          </p:cNvSpPr>
          <p:nvPr>
            <p:ph type="body" sz="quarter" idx="86"/>
          </p:nvPr>
        </p:nvSpPr>
        <p:spPr>
          <a:xfrm>
            <a:off x="1525590" y="206824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5" name="Espace réservé du texte 17">
            <a:extLst>
              <a:ext uri="{FF2B5EF4-FFF2-40B4-BE49-F238E27FC236}">
                <a16:creationId xmlns:a16="http://schemas.microsoft.com/office/drawing/2014/main" id="{DABC94A2-3D6D-4C3B-99A1-FC80D5B47E01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1526478" y="2921053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6" name="Espace réservé du texte 17">
            <a:extLst>
              <a:ext uri="{FF2B5EF4-FFF2-40B4-BE49-F238E27FC236}">
                <a16:creationId xmlns:a16="http://schemas.microsoft.com/office/drawing/2014/main" id="{B4BCF212-97F3-4F17-A4AF-E597DA1C408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1525590" y="2655996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7" name="Espace réservé du texte 17">
            <a:extLst>
              <a:ext uri="{FF2B5EF4-FFF2-40B4-BE49-F238E27FC236}">
                <a16:creationId xmlns:a16="http://schemas.microsoft.com/office/drawing/2014/main" id="{F13BA32F-5E1A-4B20-A528-9672446426DC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1526478" y="3514804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8" name="Espace réservé du texte 17">
            <a:extLst>
              <a:ext uri="{FF2B5EF4-FFF2-40B4-BE49-F238E27FC236}">
                <a16:creationId xmlns:a16="http://schemas.microsoft.com/office/drawing/2014/main" id="{920DB0B3-FD86-49D8-8F01-632DB0B0FF76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>
          <a:xfrm>
            <a:off x="1525590" y="3249747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9" name="Espace réservé du texte 17">
            <a:extLst>
              <a:ext uri="{FF2B5EF4-FFF2-40B4-BE49-F238E27FC236}">
                <a16:creationId xmlns:a16="http://schemas.microsoft.com/office/drawing/2014/main" id="{4D5C3EB0-17A1-481A-8460-030803714A3D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>
          <a:xfrm>
            <a:off x="1526478" y="411432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0" name="Espace réservé du texte 17">
            <a:extLst>
              <a:ext uri="{FF2B5EF4-FFF2-40B4-BE49-F238E27FC236}">
                <a16:creationId xmlns:a16="http://schemas.microsoft.com/office/drawing/2014/main" id="{0BC088B8-2A7D-4727-84F1-67BE7254C140}"/>
              </a:ext>
            </a:extLst>
          </p:cNvPr>
          <p:cNvSpPr>
            <a:spLocks noGrp="1"/>
          </p:cNvSpPr>
          <p:nvPr>
            <p:ph type="body" sz="quarter" idx="92"/>
          </p:nvPr>
        </p:nvSpPr>
        <p:spPr>
          <a:xfrm>
            <a:off x="1525590" y="3849263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1" name="Espace réservé du texte 17">
            <a:extLst>
              <a:ext uri="{FF2B5EF4-FFF2-40B4-BE49-F238E27FC236}">
                <a16:creationId xmlns:a16="http://schemas.microsoft.com/office/drawing/2014/main" id="{5599C94B-1830-4681-A21C-C4AE3554868C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>
          <a:xfrm>
            <a:off x="5641063" y="173355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2" name="Espace réservé du texte 17">
            <a:extLst>
              <a:ext uri="{FF2B5EF4-FFF2-40B4-BE49-F238E27FC236}">
                <a16:creationId xmlns:a16="http://schemas.microsoft.com/office/drawing/2014/main" id="{81F4A82C-0719-446F-8204-BD600D39DFA6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>
          <a:xfrm>
            <a:off x="5640175" y="1468493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3" name="Espace réservé du texte 17">
            <a:extLst>
              <a:ext uri="{FF2B5EF4-FFF2-40B4-BE49-F238E27FC236}">
                <a16:creationId xmlns:a16="http://schemas.microsoft.com/office/drawing/2014/main" id="{EF8088A7-1D02-466E-84F0-04D764E0DC4A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5641063" y="233330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4" name="Espace réservé du texte 17">
            <a:extLst>
              <a:ext uri="{FF2B5EF4-FFF2-40B4-BE49-F238E27FC236}">
                <a16:creationId xmlns:a16="http://schemas.microsoft.com/office/drawing/2014/main" id="{134577A3-254A-436C-A36C-9D09814B41BB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>
          <a:xfrm>
            <a:off x="5640175" y="2068242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5" name="Espace réservé du texte 17">
            <a:extLst>
              <a:ext uri="{FF2B5EF4-FFF2-40B4-BE49-F238E27FC236}">
                <a16:creationId xmlns:a16="http://schemas.microsoft.com/office/drawing/2014/main" id="{694AA9F3-9F80-43B9-A7BA-A659EBF77CF5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>
          <a:xfrm>
            <a:off x="5641063" y="2921053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6" name="Espace réservé du texte 17">
            <a:extLst>
              <a:ext uri="{FF2B5EF4-FFF2-40B4-BE49-F238E27FC236}">
                <a16:creationId xmlns:a16="http://schemas.microsoft.com/office/drawing/2014/main" id="{3123C134-847A-48A6-8622-283EBB3AFAB9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5640175" y="2655996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7" name="Espace réservé du texte 17">
            <a:extLst>
              <a:ext uri="{FF2B5EF4-FFF2-40B4-BE49-F238E27FC236}">
                <a16:creationId xmlns:a16="http://schemas.microsoft.com/office/drawing/2014/main" id="{EF32F629-964F-4E14-B1A1-6D678560527F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5641063" y="3514804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8" name="Espace réservé du texte 17">
            <a:extLst>
              <a:ext uri="{FF2B5EF4-FFF2-40B4-BE49-F238E27FC236}">
                <a16:creationId xmlns:a16="http://schemas.microsoft.com/office/drawing/2014/main" id="{A0F44CD8-F3DD-47F9-9C0A-6B207499E86A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>
          <a:xfrm>
            <a:off x="5640175" y="3249747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9" name="Espace réservé du texte 17">
            <a:extLst>
              <a:ext uri="{FF2B5EF4-FFF2-40B4-BE49-F238E27FC236}">
                <a16:creationId xmlns:a16="http://schemas.microsoft.com/office/drawing/2014/main" id="{816D3008-850F-471B-9C7E-0D97399B5925}"/>
              </a:ext>
            </a:extLst>
          </p:cNvPr>
          <p:cNvSpPr>
            <a:spLocks noGrp="1"/>
          </p:cNvSpPr>
          <p:nvPr>
            <p:ph type="body" sz="quarter" idx="101"/>
          </p:nvPr>
        </p:nvSpPr>
        <p:spPr>
          <a:xfrm>
            <a:off x="5641063" y="4114320"/>
            <a:ext cx="2879294" cy="154434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800" b="0" i="0" kern="1200" cap="all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800" b="0" i="0" cap="all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800" b="0" i="0" kern="1200" cap="all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0" name="Espace réservé du texte 17">
            <a:extLst>
              <a:ext uri="{FF2B5EF4-FFF2-40B4-BE49-F238E27FC236}">
                <a16:creationId xmlns:a16="http://schemas.microsoft.com/office/drawing/2014/main" id="{D3020D71-C5F3-42BA-8874-B40E24DB7F68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5640175" y="3849263"/>
            <a:ext cx="2879294" cy="242482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lang="fr-FR" sz="1600" b="0" i="0" kern="1200" cap="none" baseline="0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90000"/>
              </a:lnSpc>
              <a:spcBef>
                <a:spcPts val="600"/>
              </a:spcBef>
              <a:defRPr sz="16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>
              <a:lnSpc>
                <a:spcPct val="90000"/>
              </a:lnSpc>
              <a:spcBef>
                <a:spcPts val="300"/>
              </a:spcBef>
              <a:defRPr lang="fr-FR" sz="1600" b="0" i="0" kern="1200" cap="none" baseline="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399648-618D-47E8-91C9-BB5481D9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95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D97075C2-D640-40B7-B715-DE36BBB3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4223" y="3119438"/>
            <a:ext cx="953453" cy="942975"/>
          </a:xfrm>
          <a:prstGeom prst="rect">
            <a:avLst/>
          </a:prstGeom>
        </p:spPr>
      </p:pic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1CE40FF4-616D-467E-AEDB-B9934FB2C8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681" y="2265748"/>
            <a:ext cx="838579" cy="332399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b="1" noProof="0" dirty="0">
                <a:solidFill>
                  <a:schemeClr val="tx1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noProof="0" dirty="0"/>
              <a:t>00</a:t>
            </a: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2C7B456D-17FA-4CA6-A94C-1F15CC23B2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09318" y="2265748"/>
            <a:ext cx="4888011" cy="332399"/>
          </a:xfrm>
        </p:spPr>
        <p:txBody>
          <a:bodyPr/>
          <a:lstStyle>
            <a:lvl1pPr>
              <a:lnSpc>
                <a:spcPct val="90000"/>
              </a:lnSpc>
              <a:defRPr lang="fr-FR" sz="2400" b="1" i="0" kern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A4BDC3FC-500C-4A36-AFD2-52224706F7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009318" y="2985659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1" kern="120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>
              <a:lnSpc>
                <a:spcPct val="90000"/>
              </a:lnSpc>
              <a:spcBef>
                <a:spcPts val="600"/>
              </a:spcBef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A97CE5D1-697D-4C34-8623-6B2871AE2E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09318" y="2665619"/>
            <a:ext cx="4888011" cy="236561"/>
          </a:xfrm>
        </p:spPr>
        <p:txBody>
          <a:bodyPr/>
          <a:lstStyle>
            <a:lvl1pPr>
              <a:lnSpc>
                <a:spcPct val="90000"/>
              </a:lnSpc>
              <a:defRPr lang="fr-FR" sz="1400" b="0" i="0" kern="1200" cap="all" baseline="0" dirty="0" err="1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fr-FR" sz="1400" b="0" i="0" kern="1200" cap="all" baseline="0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spcBef>
                <a:spcPts val="800"/>
              </a:spcBef>
              <a:defRPr sz="1400" i="1">
                <a:solidFill>
                  <a:schemeClr val="bg2"/>
                </a:solidFill>
              </a:defRPr>
            </a:lvl3pPr>
            <a:lvl4pPr>
              <a:lnSpc>
                <a:spcPct val="90000"/>
              </a:lnSpc>
              <a:spcBef>
                <a:spcPts val="300"/>
              </a:spcBef>
              <a:defRPr lang="fr-FR" sz="750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1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27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26.xml"/><Relationship Id="rId9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200" y="419948"/>
            <a:ext cx="8485200" cy="5611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458000"/>
            <a:ext cx="8478000" cy="322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3543300" y="45800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XX . XX . XXXX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336226" y="4820495"/>
            <a:ext cx="476250" cy="2057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Forme libre : forme 9">
            <a:extLst>
              <a:ext uri="{FF2B5EF4-FFF2-40B4-BE49-F238E27FC236}">
                <a16:creationId xmlns:a16="http://schemas.microsoft.com/office/drawing/2014/main" id="{A881F5C4-317B-425E-B915-8F11F339271F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sz="2400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5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23323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29" r:id="rId2"/>
    <p:sldLayoutId id="2147483665" r:id="rId3"/>
    <p:sldLayoutId id="2147483688" r:id="rId4"/>
    <p:sldLayoutId id="2147483696" r:id="rId5"/>
    <p:sldLayoutId id="2147483698" r:id="rId6"/>
    <p:sldLayoutId id="2147483667" r:id="rId7"/>
    <p:sldLayoutId id="2147483733" r:id="rId8"/>
    <p:sldLayoutId id="2147483704" r:id="rId9"/>
    <p:sldLayoutId id="2147483673" r:id="rId10"/>
    <p:sldLayoutId id="2147483710" r:id="rId11"/>
    <p:sldLayoutId id="2147483713" r:id="rId12"/>
    <p:sldLayoutId id="2147483739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683" r:id="rId20"/>
    <p:sldLayoutId id="2147483671" r:id="rId21"/>
    <p:sldLayoutId id="214748377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lang="fr-FR" sz="22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783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794" indent="-226794" algn="l" defTabSz="685783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24"/>
        </a:buBlip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189" indent="-226794" algn="l" defTabSz="685783" rtl="0" eaLnBrk="1" latinLnBrk="0" hangingPunct="1">
        <a:lnSpc>
          <a:spcPct val="125000"/>
        </a:lnSpc>
        <a:spcBef>
          <a:spcPts val="0"/>
        </a:spcBef>
        <a:buFontTx/>
        <a:buBlip>
          <a:blip r:embed="rId24"/>
        </a:buBlip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3983" indent="-226794" algn="l" defTabSz="685783" rtl="0" eaLnBrk="1" latinLnBrk="0" hangingPunct="1">
        <a:lnSpc>
          <a:spcPct val="125000"/>
        </a:lnSpc>
        <a:spcBef>
          <a:spcPts val="0"/>
        </a:spcBef>
        <a:buFontTx/>
        <a:buBlip>
          <a:blip r:embed="rId24"/>
        </a:buBlip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783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0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853666-C615-4C18-8F8C-F1CD3CD687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662114442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幻灯片" r:id="rId11" imgW="307" imgH="307" progId="TCLayout.ActiveDocument.1">
                  <p:embed/>
                </p:oleObj>
              </mc:Choice>
              <mc:Fallback>
                <p:oleObj name="think-cell 幻灯片" r:id="rId11" imgW="307" imgH="30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853666-C615-4C18-8F8C-F1CD3CD68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0179"/>
            <a:ext cx="8420101" cy="3949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/>
              <a:t>Text slide - 1 column, 28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336881"/>
            <a:ext cx="8420100" cy="3358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</a:t>
            </a:r>
            <a:r>
              <a:rPr lang="en-US" noProof="0" dirty="0" err="1"/>
              <a:t>pts</a:t>
            </a:r>
            <a:endParaRPr lang="en-US" noProof="0" dirty="0"/>
          </a:p>
          <a:p>
            <a:pPr lvl="1"/>
            <a:r>
              <a:rPr lang="en-US" noProof="0" dirty="0"/>
              <a:t>Text 2nd level, 18 </a:t>
            </a:r>
            <a:r>
              <a:rPr lang="en-US" noProof="0" dirty="0" err="1"/>
              <a:t>pts</a:t>
            </a:r>
            <a:endParaRPr lang="en-US" noProof="0" dirty="0"/>
          </a:p>
          <a:p>
            <a:pPr lvl="2"/>
            <a:r>
              <a:rPr lang="en-US" noProof="0" dirty="0"/>
              <a:t>Text 3rd level, 16 </a:t>
            </a:r>
            <a:r>
              <a:rPr lang="en-US" noProof="0" dirty="0" err="1"/>
              <a:t>pts</a:t>
            </a:r>
            <a:endParaRPr lang="en-US" noProof="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689982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496" y="4831175"/>
            <a:ext cx="311061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80E94A8-0648-D043-B8F7-3AFA110B04BE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489273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4845106"/>
            <a:ext cx="0" cy="101600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5" y="4655266"/>
            <a:ext cx="1139390" cy="441254"/>
          </a:xfrm>
          <a:prstGeom prst="rect">
            <a:avLst/>
          </a:prstGeom>
        </p:spPr>
      </p:pic>
      <p:sp>
        <p:nvSpPr>
          <p:cNvPr id="13" name="Espace réservé du pied de page 24">
            <a:extLst>
              <a:ext uri="{FF2B5EF4-FFF2-40B4-BE49-F238E27FC236}">
                <a16:creationId xmlns:a16="http://schemas.microsoft.com/office/drawing/2014/main" id="{2773DE43-63FE-4B57-81FE-4DBF8A4FB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2783" y="4826538"/>
            <a:ext cx="6583262" cy="121187"/>
          </a:xfrm>
          <a:prstGeom prst="rect">
            <a:avLst/>
          </a:prstGeom>
        </p:spPr>
        <p:txBody>
          <a:bodyPr/>
          <a:lstStyle>
            <a:lvl1pPr algn="l"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1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694" indent="-139694" algn="l" defTabSz="685766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51" indent="-136519" algn="l" defTabSz="685766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380" indent="-134932" algn="l" defTabSz="685766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622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860" userDrawn="1">
          <p15:clr>
            <a:srgbClr val="F26B43"/>
          </p15:clr>
        </p15:guide>
        <p15:guide id="8" orient="horz" pos="781" userDrawn="1">
          <p15:clr>
            <a:srgbClr val="F26B43"/>
          </p15:clr>
        </p15:guide>
        <p15:guide id="9" orient="horz" pos="29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200" y="419947"/>
            <a:ext cx="8485200" cy="56118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200" y="1458000"/>
            <a:ext cx="8478000" cy="322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B6D8E440-8C31-4584-85CD-3DE2B7815C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3543300" y="458007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XX . XX . XXXX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336226" y="4820495"/>
            <a:ext cx="476250" cy="2057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B54B0F7-55DD-40D6-B7F4-70B586885C0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Forme libre : forme 9">
            <a:extLst>
              <a:ext uri="{FF2B5EF4-FFF2-40B4-BE49-F238E27FC236}">
                <a16:creationId xmlns:a16="http://schemas.microsoft.com/office/drawing/2014/main" id="{A881F5C4-317B-425E-B915-8F11F339271F}"/>
              </a:ext>
            </a:extLst>
          </p:cNvPr>
          <p:cNvSpPr>
            <a:spLocks noChangeAspect="1"/>
          </p:cNvSpPr>
          <p:nvPr userDrawn="1"/>
        </p:nvSpPr>
        <p:spPr>
          <a:xfrm>
            <a:off x="331199" y="4747737"/>
            <a:ext cx="804756" cy="205200"/>
          </a:xfrm>
          <a:custGeom>
            <a:avLst/>
            <a:gdLst>
              <a:gd name="connsiteX0" fmla="*/ 689325 w 740699"/>
              <a:gd name="connsiteY0" fmla="*/ 7347 h 191096"/>
              <a:gd name="connsiteX1" fmla="*/ 688790 w 740699"/>
              <a:gd name="connsiteY1" fmla="*/ 10847 h 191096"/>
              <a:gd name="connsiteX2" fmla="*/ 686092 w 740699"/>
              <a:gd name="connsiteY2" fmla="*/ 24840 h 191096"/>
              <a:gd name="connsiteX3" fmla="*/ 680980 w 740699"/>
              <a:gd name="connsiteY3" fmla="*/ 29953 h 191096"/>
              <a:gd name="connsiteX4" fmla="*/ 667797 w 740699"/>
              <a:gd name="connsiteY4" fmla="*/ 28608 h 191096"/>
              <a:gd name="connsiteX5" fmla="*/ 646528 w 740699"/>
              <a:gd name="connsiteY5" fmla="*/ 50946 h 191096"/>
              <a:gd name="connsiteX6" fmla="*/ 646528 w 740699"/>
              <a:gd name="connsiteY6" fmla="*/ 53911 h 191096"/>
              <a:gd name="connsiteX7" fmla="*/ 680712 w 740699"/>
              <a:gd name="connsiteY7" fmla="*/ 53911 h 191096"/>
              <a:gd name="connsiteX8" fmla="*/ 686092 w 740699"/>
              <a:gd name="connsiteY8" fmla="*/ 59559 h 191096"/>
              <a:gd name="connsiteX9" fmla="*/ 686092 w 740699"/>
              <a:gd name="connsiteY9" fmla="*/ 78130 h 191096"/>
              <a:gd name="connsiteX10" fmla="*/ 680712 w 740699"/>
              <a:gd name="connsiteY10" fmla="*/ 83518 h 191096"/>
              <a:gd name="connsiteX11" fmla="*/ 646528 w 740699"/>
              <a:gd name="connsiteY11" fmla="*/ 83518 h 191096"/>
              <a:gd name="connsiteX12" fmla="*/ 646528 w 740699"/>
              <a:gd name="connsiteY12" fmla="*/ 183097 h 191096"/>
              <a:gd name="connsiteX13" fmla="*/ 641148 w 740699"/>
              <a:gd name="connsiteY13" fmla="*/ 188485 h 191096"/>
              <a:gd name="connsiteX14" fmla="*/ 617197 w 740699"/>
              <a:gd name="connsiteY14" fmla="*/ 188485 h 191096"/>
              <a:gd name="connsiteX15" fmla="*/ 611809 w 740699"/>
              <a:gd name="connsiteY15" fmla="*/ 183097 h 191096"/>
              <a:gd name="connsiteX16" fmla="*/ 611809 w 740699"/>
              <a:gd name="connsiteY16" fmla="*/ 56602 h 191096"/>
              <a:gd name="connsiteX17" fmla="*/ 666987 w 740699"/>
              <a:gd name="connsiteY17" fmla="*/ 79 h 191096"/>
              <a:gd name="connsiteX18" fmla="*/ 683945 w 740699"/>
              <a:gd name="connsiteY18" fmla="*/ 1966 h 191096"/>
              <a:gd name="connsiteX19" fmla="*/ 689325 w 740699"/>
              <a:gd name="connsiteY19" fmla="*/ 7347 h 191096"/>
              <a:gd name="connsiteX20" fmla="*/ 741003 w 740699"/>
              <a:gd name="connsiteY20" fmla="*/ 59292 h 191096"/>
              <a:gd name="connsiteX21" fmla="*/ 741003 w 740699"/>
              <a:gd name="connsiteY21" fmla="*/ 183097 h 191096"/>
              <a:gd name="connsiteX22" fmla="*/ 735615 w 740699"/>
              <a:gd name="connsiteY22" fmla="*/ 188485 h 191096"/>
              <a:gd name="connsiteX23" fmla="*/ 711396 w 740699"/>
              <a:gd name="connsiteY23" fmla="*/ 188485 h 191096"/>
              <a:gd name="connsiteX24" fmla="*/ 706008 w 740699"/>
              <a:gd name="connsiteY24" fmla="*/ 183097 h 191096"/>
              <a:gd name="connsiteX25" fmla="*/ 706008 w 740699"/>
              <a:gd name="connsiteY25" fmla="*/ 59292 h 191096"/>
              <a:gd name="connsiteX26" fmla="*/ 711396 w 740699"/>
              <a:gd name="connsiteY26" fmla="*/ 53911 h 191096"/>
              <a:gd name="connsiteX27" fmla="*/ 735615 w 740699"/>
              <a:gd name="connsiteY27" fmla="*/ 53911 h 191096"/>
              <a:gd name="connsiteX28" fmla="*/ 741003 w 740699"/>
              <a:gd name="connsiteY28" fmla="*/ 59292 h 191096"/>
              <a:gd name="connsiteX29" fmla="*/ 518954 w 740699"/>
              <a:gd name="connsiteY29" fmla="*/ 158879 h 191096"/>
              <a:gd name="connsiteX30" fmla="*/ 485847 w 740699"/>
              <a:gd name="connsiteY30" fmla="*/ 121195 h 191096"/>
              <a:gd name="connsiteX31" fmla="*/ 517074 w 740699"/>
              <a:gd name="connsiteY31" fmla="*/ 83518 h 191096"/>
              <a:gd name="connsiteX32" fmla="*/ 550173 w 740699"/>
              <a:gd name="connsiteY32" fmla="*/ 121195 h 191096"/>
              <a:gd name="connsiteX33" fmla="*/ 518954 w 740699"/>
              <a:gd name="connsiteY33" fmla="*/ 158879 h 191096"/>
              <a:gd name="connsiteX34" fmla="*/ 517074 w 740699"/>
              <a:gd name="connsiteY34" fmla="*/ 51221 h 191096"/>
              <a:gd name="connsiteX35" fmla="*/ 450317 w 740699"/>
              <a:gd name="connsiteY35" fmla="*/ 121195 h 191096"/>
              <a:gd name="connsiteX36" fmla="*/ 518954 w 740699"/>
              <a:gd name="connsiteY36" fmla="*/ 191176 h 191096"/>
              <a:gd name="connsiteX37" fmla="*/ 585702 w 740699"/>
              <a:gd name="connsiteY37" fmla="*/ 121195 h 191096"/>
              <a:gd name="connsiteX38" fmla="*/ 517074 w 740699"/>
              <a:gd name="connsiteY38" fmla="*/ 51221 h 191096"/>
              <a:gd name="connsiteX39" fmla="*/ 424486 w 740699"/>
              <a:gd name="connsiteY39" fmla="*/ 101813 h 191096"/>
              <a:gd name="connsiteX40" fmla="*/ 424486 w 740699"/>
              <a:gd name="connsiteY40" fmla="*/ 183097 h 191096"/>
              <a:gd name="connsiteX41" fmla="*/ 419098 w 740699"/>
              <a:gd name="connsiteY41" fmla="*/ 188485 h 191096"/>
              <a:gd name="connsiteX42" fmla="*/ 394880 w 740699"/>
              <a:gd name="connsiteY42" fmla="*/ 188485 h 191096"/>
              <a:gd name="connsiteX43" fmla="*/ 389492 w 740699"/>
              <a:gd name="connsiteY43" fmla="*/ 183097 h 191096"/>
              <a:gd name="connsiteX44" fmla="*/ 389492 w 740699"/>
              <a:gd name="connsiteY44" fmla="*/ 106391 h 191096"/>
              <a:gd name="connsiteX45" fmla="*/ 363385 w 740699"/>
              <a:gd name="connsiteY45" fmla="*/ 83518 h 191096"/>
              <a:gd name="connsiteX46" fmla="*/ 343469 w 740699"/>
              <a:gd name="connsiteY46" fmla="*/ 85665 h 191096"/>
              <a:gd name="connsiteX47" fmla="*/ 337012 w 740699"/>
              <a:gd name="connsiteY47" fmla="*/ 92666 h 191096"/>
              <a:gd name="connsiteX48" fmla="*/ 337012 w 740699"/>
              <a:gd name="connsiteY48" fmla="*/ 183097 h 191096"/>
              <a:gd name="connsiteX49" fmla="*/ 331624 w 740699"/>
              <a:gd name="connsiteY49" fmla="*/ 188485 h 191096"/>
              <a:gd name="connsiteX50" fmla="*/ 307405 w 740699"/>
              <a:gd name="connsiteY50" fmla="*/ 188485 h 191096"/>
              <a:gd name="connsiteX51" fmla="*/ 302017 w 740699"/>
              <a:gd name="connsiteY51" fmla="*/ 183097 h 191096"/>
              <a:gd name="connsiteX52" fmla="*/ 302017 w 740699"/>
              <a:gd name="connsiteY52" fmla="*/ 71672 h 191096"/>
              <a:gd name="connsiteX53" fmla="*/ 308750 w 740699"/>
              <a:gd name="connsiteY53" fmla="*/ 60904 h 191096"/>
              <a:gd name="connsiteX54" fmla="*/ 362850 w 740699"/>
              <a:gd name="connsiteY54" fmla="*/ 51221 h 191096"/>
              <a:gd name="connsiteX55" fmla="*/ 424486 w 740699"/>
              <a:gd name="connsiteY55" fmla="*/ 101813 h 191096"/>
              <a:gd name="connsiteX56" fmla="*/ 122497 w 740699"/>
              <a:gd name="connsiteY56" fmla="*/ 167759 h 191096"/>
              <a:gd name="connsiteX57" fmla="*/ 120342 w 740699"/>
              <a:gd name="connsiteY57" fmla="*/ 183097 h 191096"/>
              <a:gd name="connsiteX58" fmla="*/ 113350 w 740699"/>
              <a:gd name="connsiteY58" fmla="*/ 188485 h 191096"/>
              <a:gd name="connsiteX59" fmla="*/ 89123 w 740699"/>
              <a:gd name="connsiteY59" fmla="*/ 188485 h 191096"/>
              <a:gd name="connsiteX60" fmla="*/ 85088 w 740699"/>
              <a:gd name="connsiteY60" fmla="*/ 184718 h 191096"/>
              <a:gd name="connsiteX61" fmla="*/ 85356 w 740699"/>
              <a:gd name="connsiteY61" fmla="*/ 183097 h 191096"/>
              <a:gd name="connsiteX62" fmla="*/ 86968 w 740699"/>
              <a:gd name="connsiteY62" fmla="*/ 173140 h 191096"/>
              <a:gd name="connsiteX63" fmla="*/ 303 w 740699"/>
              <a:gd name="connsiteY63" fmla="*/ 98589 h 191096"/>
              <a:gd name="connsiteX64" fmla="*/ 59517 w 740699"/>
              <a:gd name="connsiteY64" fmla="*/ 50144 h 191096"/>
              <a:gd name="connsiteX65" fmla="*/ 115230 w 740699"/>
              <a:gd name="connsiteY65" fmla="*/ 64404 h 191096"/>
              <a:gd name="connsiteX66" fmla="*/ 118462 w 740699"/>
              <a:gd name="connsiteY66" fmla="*/ 69792 h 191096"/>
              <a:gd name="connsiteX67" fmla="*/ 117385 w 740699"/>
              <a:gd name="connsiteY67" fmla="*/ 74362 h 191096"/>
              <a:gd name="connsiteX68" fmla="*/ 109039 w 740699"/>
              <a:gd name="connsiteY68" fmla="*/ 92131 h 191096"/>
              <a:gd name="connsiteX69" fmla="*/ 103116 w 740699"/>
              <a:gd name="connsiteY69" fmla="*/ 95899 h 191096"/>
              <a:gd name="connsiteX70" fmla="*/ 99081 w 740699"/>
              <a:gd name="connsiteY70" fmla="*/ 94821 h 191096"/>
              <a:gd name="connsiteX71" fmla="*/ 58439 w 740699"/>
              <a:gd name="connsiteY71" fmla="*/ 82708 h 191096"/>
              <a:gd name="connsiteX72" fmla="*/ 35833 w 740699"/>
              <a:gd name="connsiteY72" fmla="*/ 96166 h 191096"/>
              <a:gd name="connsiteX73" fmla="*/ 122497 w 740699"/>
              <a:gd name="connsiteY73" fmla="*/ 167759 h 191096"/>
              <a:gd name="connsiteX74" fmla="*/ 234191 w 740699"/>
              <a:gd name="connsiteY74" fmla="*/ 149189 h 191096"/>
              <a:gd name="connsiteX75" fmla="*/ 227466 w 740699"/>
              <a:gd name="connsiteY75" fmla="*/ 156456 h 191096"/>
              <a:gd name="connsiteX76" fmla="*/ 209162 w 740699"/>
              <a:gd name="connsiteY76" fmla="*/ 158879 h 191096"/>
              <a:gd name="connsiteX77" fmla="*/ 175788 w 740699"/>
              <a:gd name="connsiteY77" fmla="*/ 121195 h 191096"/>
              <a:gd name="connsiteX78" fmla="*/ 209162 w 740699"/>
              <a:gd name="connsiteY78" fmla="*/ 83518 h 191096"/>
              <a:gd name="connsiteX79" fmla="*/ 227466 w 740699"/>
              <a:gd name="connsiteY79" fmla="*/ 85941 h 191096"/>
              <a:gd name="connsiteX80" fmla="*/ 234191 w 740699"/>
              <a:gd name="connsiteY80" fmla="*/ 93201 h 191096"/>
              <a:gd name="connsiteX81" fmla="*/ 234191 w 740699"/>
              <a:gd name="connsiteY81" fmla="*/ 149189 h 191096"/>
              <a:gd name="connsiteX82" fmla="*/ 262452 w 740699"/>
              <a:gd name="connsiteY82" fmla="*/ 61179 h 191096"/>
              <a:gd name="connsiteX83" fmla="*/ 209430 w 740699"/>
              <a:gd name="connsiteY83" fmla="*/ 51221 h 191096"/>
              <a:gd name="connsiteX84" fmla="*/ 140258 w 740699"/>
              <a:gd name="connsiteY84" fmla="*/ 121195 h 191096"/>
              <a:gd name="connsiteX85" fmla="*/ 208895 w 740699"/>
              <a:gd name="connsiteY85" fmla="*/ 191176 h 191096"/>
              <a:gd name="connsiteX86" fmla="*/ 262452 w 740699"/>
              <a:gd name="connsiteY86" fmla="*/ 180407 h 191096"/>
              <a:gd name="connsiteX87" fmla="*/ 269185 w 740699"/>
              <a:gd name="connsiteY87" fmla="*/ 169639 h 191096"/>
              <a:gd name="connsiteX88" fmla="*/ 269185 w 740699"/>
              <a:gd name="connsiteY88" fmla="*/ 71940 h 191096"/>
              <a:gd name="connsiteX89" fmla="*/ 262452 w 740699"/>
              <a:gd name="connsiteY89" fmla="*/ 61179 h 1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40699" h="191096">
                <a:moveTo>
                  <a:pt x="689325" y="7347"/>
                </a:moveTo>
                <a:cubicBezTo>
                  <a:pt x="689325" y="8511"/>
                  <a:pt x="689026" y="9604"/>
                  <a:pt x="688790" y="10847"/>
                </a:cubicBezTo>
                <a:lnTo>
                  <a:pt x="686092" y="24840"/>
                </a:lnTo>
                <a:cubicBezTo>
                  <a:pt x="685558" y="28073"/>
                  <a:pt x="684213" y="29953"/>
                  <a:pt x="680980" y="29953"/>
                </a:cubicBezTo>
                <a:cubicBezTo>
                  <a:pt x="678974" y="29953"/>
                  <a:pt x="673177" y="28608"/>
                  <a:pt x="667797" y="28608"/>
                </a:cubicBezTo>
                <a:cubicBezTo>
                  <a:pt x="652993" y="28608"/>
                  <a:pt x="646528" y="36143"/>
                  <a:pt x="646528" y="50946"/>
                </a:cubicBezTo>
                <a:lnTo>
                  <a:pt x="646528" y="53911"/>
                </a:lnTo>
                <a:lnTo>
                  <a:pt x="680712" y="53911"/>
                </a:lnTo>
                <a:cubicBezTo>
                  <a:pt x="684213" y="53911"/>
                  <a:pt x="686092" y="56059"/>
                  <a:pt x="686092" y="59559"/>
                </a:cubicBezTo>
                <a:lnTo>
                  <a:pt x="686092" y="78130"/>
                </a:lnTo>
                <a:cubicBezTo>
                  <a:pt x="686092" y="81363"/>
                  <a:pt x="684213" y="83518"/>
                  <a:pt x="680712" y="83518"/>
                </a:cubicBezTo>
                <a:lnTo>
                  <a:pt x="646528" y="83518"/>
                </a:lnTo>
                <a:lnTo>
                  <a:pt x="646528" y="183097"/>
                </a:lnTo>
                <a:cubicBezTo>
                  <a:pt x="646528" y="186330"/>
                  <a:pt x="644380" y="188485"/>
                  <a:pt x="641148" y="188485"/>
                </a:cubicBezTo>
                <a:lnTo>
                  <a:pt x="617197" y="188485"/>
                </a:lnTo>
                <a:cubicBezTo>
                  <a:pt x="613964" y="188485"/>
                  <a:pt x="611809" y="186330"/>
                  <a:pt x="611809" y="183097"/>
                </a:cubicBezTo>
                <a:lnTo>
                  <a:pt x="611809" y="56602"/>
                </a:lnTo>
                <a:cubicBezTo>
                  <a:pt x="611809" y="17839"/>
                  <a:pt x="633612" y="79"/>
                  <a:pt x="666987" y="79"/>
                </a:cubicBezTo>
                <a:cubicBezTo>
                  <a:pt x="672729" y="79"/>
                  <a:pt x="678557" y="621"/>
                  <a:pt x="683945" y="1966"/>
                </a:cubicBezTo>
                <a:cubicBezTo>
                  <a:pt x="687713" y="2769"/>
                  <a:pt x="689325" y="4358"/>
                  <a:pt x="689325" y="7347"/>
                </a:cubicBezTo>
                <a:moveTo>
                  <a:pt x="741003" y="59292"/>
                </a:moveTo>
                <a:lnTo>
                  <a:pt x="741003" y="183097"/>
                </a:lnTo>
                <a:cubicBezTo>
                  <a:pt x="741003" y="186330"/>
                  <a:pt x="738848" y="188485"/>
                  <a:pt x="735615" y="188485"/>
                </a:cubicBezTo>
                <a:lnTo>
                  <a:pt x="711396" y="188485"/>
                </a:lnTo>
                <a:cubicBezTo>
                  <a:pt x="708164" y="188485"/>
                  <a:pt x="706008" y="186330"/>
                  <a:pt x="706008" y="183097"/>
                </a:cubicBezTo>
                <a:lnTo>
                  <a:pt x="706008" y="59292"/>
                </a:lnTo>
                <a:cubicBezTo>
                  <a:pt x="706008" y="56059"/>
                  <a:pt x="708164" y="53911"/>
                  <a:pt x="711396" y="53911"/>
                </a:cubicBezTo>
                <a:lnTo>
                  <a:pt x="735615" y="53911"/>
                </a:lnTo>
                <a:cubicBezTo>
                  <a:pt x="738848" y="53911"/>
                  <a:pt x="741003" y="56059"/>
                  <a:pt x="741003" y="59292"/>
                </a:cubicBezTo>
                <a:moveTo>
                  <a:pt x="518954" y="158879"/>
                </a:moveTo>
                <a:cubicBezTo>
                  <a:pt x="499038" y="158879"/>
                  <a:pt x="485847" y="145956"/>
                  <a:pt x="485847" y="121195"/>
                </a:cubicBezTo>
                <a:cubicBezTo>
                  <a:pt x="485847" y="96433"/>
                  <a:pt x="499038" y="83518"/>
                  <a:pt x="517074" y="83518"/>
                </a:cubicBezTo>
                <a:cubicBezTo>
                  <a:pt x="536990" y="83518"/>
                  <a:pt x="550173" y="96433"/>
                  <a:pt x="550173" y="121195"/>
                </a:cubicBezTo>
                <a:cubicBezTo>
                  <a:pt x="550173" y="145956"/>
                  <a:pt x="536990" y="158879"/>
                  <a:pt x="518954" y="158879"/>
                </a:cubicBezTo>
                <a:moveTo>
                  <a:pt x="517074" y="51221"/>
                </a:moveTo>
                <a:cubicBezTo>
                  <a:pt x="476699" y="51221"/>
                  <a:pt x="450317" y="80553"/>
                  <a:pt x="450317" y="121195"/>
                </a:cubicBezTo>
                <a:cubicBezTo>
                  <a:pt x="450317" y="161837"/>
                  <a:pt x="476699" y="191176"/>
                  <a:pt x="518954" y="191176"/>
                </a:cubicBezTo>
                <a:cubicBezTo>
                  <a:pt x="559328" y="191176"/>
                  <a:pt x="585702" y="161837"/>
                  <a:pt x="585702" y="121195"/>
                </a:cubicBezTo>
                <a:cubicBezTo>
                  <a:pt x="585702" y="80553"/>
                  <a:pt x="559328" y="51221"/>
                  <a:pt x="517074" y="51221"/>
                </a:cubicBezTo>
                <a:moveTo>
                  <a:pt x="424486" y="101813"/>
                </a:moveTo>
                <a:lnTo>
                  <a:pt x="424486" y="183097"/>
                </a:lnTo>
                <a:cubicBezTo>
                  <a:pt x="424486" y="186330"/>
                  <a:pt x="422331" y="188485"/>
                  <a:pt x="419098" y="188485"/>
                </a:cubicBezTo>
                <a:lnTo>
                  <a:pt x="394880" y="188485"/>
                </a:lnTo>
                <a:cubicBezTo>
                  <a:pt x="391647" y="188485"/>
                  <a:pt x="389492" y="186330"/>
                  <a:pt x="389492" y="183097"/>
                </a:cubicBezTo>
                <a:lnTo>
                  <a:pt x="389492" y="106391"/>
                </a:lnTo>
                <a:cubicBezTo>
                  <a:pt x="389492" y="90243"/>
                  <a:pt x="377921" y="83518"/>
                  <a:pt x="363385" y="83518"/>
                </a:cubicBezTo>
                <a:cubicBezTo>
                  <a:pt x="355040" y="83518"/>
                  <a:pt x="350470" y="84053"/>
                  <a:pt x="343469" y="85665"/>
                </a:cubicBezTo>
                <a:cubicBezTo>
                  <a:pt x="339159" y="86743"/>
                  <a:pt x="337012" y="88631"/>
                  <a:pt x="337012" y="92666"/>
                </a:cubicBezTo>
                <a:lnTo>
                  <a:pt x="337012" y="183097"/>
                </a:lnTo>
                <a:cubicBezTo>
                  <a:pt x="337012" y="186330"/>
                  <a:pt x="334856" y="188485"/>
                  <a:pt x="331624" y="188485"/>
                </a:cubicBezTo>
                <a:lnTo>
                  <a:pt x="307405" y="188485"/>
                </a:lnTo>
                <a:cubicBezTo>
                  <a:pt x="304172" y="188485"/>
                  <a:pt x="302017" y="186330"/>
                  <a:pt x="302017" y="183097"/>
                </a:cubicBezTo>
                <a:lnTo>
                  <a:pt x="302017" y="71672"/>
                </a:lnTo>
                <a:cubicBezTo>
                  <a:pt x="302017" y="65482"/>
                  <a:pt x="304982" y="62249"/>
                  <a:pt x="308750" y="60904"/>
                </a:cubicBezTo>
                <a:cubicBezTo>
                  <a:pt x="328399" y="53911"/>
                  <a:pt x="346970" y="51221"/>
                  <a:pt x="362850" y="51221"/>
                </a:cubicBezTo>
                <a:cubicBezTo>
                  <a:pt x="404295" y="51221"/>
                  <a:pt x="424486" y="68982"/>
                  <a:pt x="424486" y="101813"/>
                </a:cubicBezTo>
                <a:moveTo>
                  <a:pt x="122497" y="167759"/>
                </a:moveTo>
                <a:cubicBezTo>
                  <a:pt x="122497" y="172337"/>
                  <a:pt x="121963" y="178528"/>
                  <a:pt x="120342" y="183097"/>
                </a:cubicBezTo>
                <a:cubicBezTo>
                  <a:pt x="118997" y="187140"/>
                  <a:pt x="117385" y="188485"/>
                  <a:pt x="113350" y="188485"/>
                </a:cubicBezTo>
                <a:lnTo>
                  <a:pt x="89123" y="188485"/>
                </a:lnTo>
                <a:cubicBezTo>
                  <a:pt x="86433" y="188485"/>
                  <a:pt x="85088" y="186865"/>
                  <a:pt x="85088" y="184718"/>
                </a:cubicBezTo>
                <a:cubicBezTo>
                  <a:pt x="85088" y="184175"/>
                  <a:pt x="85088" y="183640"/>
                  <a:pt x="85356" y="183097"/>
                </a:cubicBezTo>
                <a:cubicBezTo>
                  <a:pt x="86433" y="179597"/>
                  <a:pt x="86968" y="177175"/>
                  <a:pt x="86968" y="173140"/>
                </a:cubicBezTo>
                <a:cubicBezTo>
                  <a:pt x="86968" y="133559"/>
                  <a:pt x="303" y="155646"/>
                  <a:pt x="303" y="98589"/>
                </a:cubicBezTo>
                <a:cubicBezTo>
                  <a:pt x="303" y="69517"/>
                  <a:pt x="23452" y="50144"/>
                  <a:pt x="59517" y="50144"/>
                </a:cubicBezTo>
                <a:cubicBezTo>
                  <a:pt x="78623" y="50144"/>
                  <a:pt x="98546" y="54714"/>
                  <a:pt x="115230" y="64404"/>
                </a:cubicBezTo>
                <a:cubicBezTo>
                  <a:pt x="117393" y="65490"/>
                  <a:pt x="118462" y="67637"/>
                  <a:pt x="118462" y="69792"/>
                </a:cubicBezTo>
                <a:cubicBezTo>
                  <a:pt x="118462" y="71137"/>
                  <a:pt x="118164" y="72710"/>
                  <a:pt x="117385" y="74362"/>
                </a:cubicBezTo>
                <a:lnTo>
                  <a:pt x="109039" y="92131"/>
                </a:lnTo>
                <a:cubicBezTo>
                  <a:pt x="107962" y="94553"/>
                  <a:pt x="105539" y="95899"/>
                  <a:pt x="103116" y="95899"/>
                </a:cubicBezTo>
                <a:cubicBezTo>
                  <a:pt x="101771" y="95899"/>
                  <a:pt x="100426" y="95623"/>
                  <a:pt x="99081" y="94821"/>
                </a:cubicBezTo>
                <a:cubicBezTo>
                  <a:pt x="85356" y="87286"/>
                  <a:pt x="72165" y="82708"/>
                  <a:pt x="58439" y="82708"/>
                </a:cubicBezTo>
                <a:cubicBezTo>
                  <a:pt x="44179" y="82708"/>
                  <a:pt x="35833" y="87923"/>
                  <a:pt x="35833" y="96166"/>
                </a:cubicBezTo>
                <a:cubicBezTo>
                  <a:pt x="35833" y="121368"/>
                  <a:pt x="122497" y="106659"/>
                  <a:pt x="122497" y="167759"/>
                </a:cubicBezTo>
                <a:moveTo>
                  <a:pt x="234191" y="149189"/>
                </a:moveTo>
                <a:cubicBezTo>
                  <a:pt x="234191" y="153224"/>
                  <a:pt x="232043" y="155111"/>
                  <a:pt x="227466" y="156456"/>
                </a:cubicBezTo>
                <a:cubicBezTo>
                  <a:pt x="221543" y="158069"/>
                  <a:pt x="216430" y="158879"/>
                  <a:pt x="209162" y="158879"/>
                </a:cubicBezTo>
                <a:cubicBezTo>
                  <a:pt x="191936" y="158879"/>
                  <a:pt x="175788" y="148646"/>
                  <a:pt x="175788" y="121195"/>
                </a:cubicBezTo>
                <a:cubicBezTo>
                  <a:pt x="175788" y="93743"/>
                  <a:pt x="191936" y="83518"/>
                  <a:pt x="209162" y="83518"/>
                </a:cubicBezTo>
                <a:cubicBezTo>
                  <a:pt x="216430" y="83518"/>
                  <a:pt x="221543" y="84320"/>
                  <a:pt x="227466" y="85941"/>
                </a:cubicBezTo>
                <a:cubicBezTo>
                  <a:pt x="232043" y="87286"/>
                  <a:pt x="234191" y="89165"/>
                  <a:pt x="234191" y="93201"/>
                </a:cubicBezTo>
                <a:lnTo>
                  <a:pt x="234191" y="149189"/>
                </a:lnTo>
                <a:close/>
                <a:moveTo>
                  <a:pt x="262452" y="61179"/>
                </a:moveTo>
                <a:cubicBezTo>
                  <a:pt x="244692" y="54446"/>
                  <a:pt x="228000" y="51221"/>
                  <a:pt x="209430" y="51221"/>
                </a:cubicBezTo>
                <a:cubicBezTo>
                  <a:pt x="168795" y="51221"/>
                  <a:pt x="140258" y="78405"/>
                  <a:pt x="140258" y="121195"/>
                </a:cubicBezTo>
                <a:cubicBezTo>
                  <a:pt x="140258" y="164527"/>
                  <a:pt x="165020" y="191176"/>
                  <a:pt x="208895" y="191176"/>
                </a:cubicBezTo>
                <a:cubicBezTo>
                  <a:pt x="226655" y="191176"/>
                  <a:pt x="243881" y="188210"/>
                  <a:pt x="262452" y="180407"/>
                </a:cubicBezTo>
                <a:cubicBezTo>
                  <a:pt x="266763" y="178528"/>
                  <a:pt x="269185" y="175562"/>
                  <a:pt x="269185" y="169639"/>
                </a:cubicBezTo>
                <a:lnTo>
                  <a:pt x="269185" y="71940"/>
                </a:lnTo>
                <a:cubicBezTo>
                  <a:pt x="269185" y="65749"/>
                  <a:pt x="266763" y="62792"/>
                  <a:pt x="262452" y="61179"/>
                </a:cubicBezTo>
              </a:path>
            </a:pathLst>
          </a:custGeom>
          <a:solidFill>
            <a:schemeClr val="tx1"/>
          </a:solidFill>
          <a:ln w="7833" cap="flat">
            <a:noFill/>
            <a:prstDash val="solid"/>
            <a:round/>
          </a:ln>
        </p:spPr>
        <p:txBody>
          <a:bodyPr rtlCol="0" anchor="ctr"/>
          <a:lstStyle/>
          <a:p>
            <a:endParaRPr lang="en-US" noProof="0"/>
          </a:p>
        </p:txBody>
      </p:sp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6A66B5A4-BE29-4194-A788-255CA3752BC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1624" y="4747145"/>
            <a:ext cx="803890" cy="206313"/>
            <a:chOff x="4768103" y="-471733"/>
            <a:chExt cx="744723" cy="191124"/>
          </a:xfrm>
          <a:solidFill>
            <a:srgbClr val="FFFFFF"/>
          </a:solidFill>
        </p:grpSpPr>
        <p:sp>
          <p:nvSpPr>
            <p:cNvPr id="13" name="Forme libre : forme 9">
              <a:extLst>
                <a:ext uri="{FF2B5EF4-FFF2-40B4-BE49-F238E27FC236}">
                  <a16:creationId xmlns:a16="http://schemas.microsoft.com/office/drawing/2014/main" id="{A7D23DBC-0CE7-4B8C-AB18-B9D29B71215B}"/>
                </a:ext>
              </a:extLst>
            </p:cNvPr>
            <p:cNvSpPr/>
            <p:nvPr userDrawn="1"/>
          </p:nvSpPr>
          <p:spPr>
            <a:xfrm>
              <a:off x="4770087" y="-471716"/>
              <a:ext cx="740699" cy="191096"/>
            </a:xfrm>
            <a:custGeom>
              <a:avLst/>
              <a:gdLst>
                <a:gd name="connsiteX0" fmla="*/ 689325 w 740699"/>
                <a:gd name="connsiteY0" fmla="*/ 7347 h 191096"/>
                <a:gd name="connsiteX1" fmla="*/ 688790 w 740699"/>
                <a:gd name="connsiteY1" fmla="*/ 10847 h 191096"/>
                <a:gd name="connsiteX2" fmla="*/ 686092 w 740699"/>
                <a:gd name="connsiteY2" fmla="*/ 24840 h 191096"/>
                <a:gd name="connsiteX3" fmla="*/ 680980 w 740699"/>
                <a:gd name="connsiteY3" fmla="*/ 29953 h 191096"/>
                <a:gd name="connsiteX4" fmla="*/ 667797 w 740699"/>
                <a:gd name="connsiteY4" fmla="*/ 28608 h 191096"/>
                <a:gd name="connsiteX5" fmla="*/ 646528 w 740699"/>
                <a:gd name="connsiteY5" fmla="*/ 50946 h 191096"/>
                <a:gd name="connsiteX6" fmla="*/ 646528 w 740699"/>
                <a:gd name="connsiteY6" fmla="*/ 53911 h 191096"/>
                <a:gd name="connsiteX7" fmla="*/ 680712 w 740699"/>
                <a:gd name="connsiteY7" fmla="*/ 53911 h 191096"/>
                <a:gd name="connsiteX8" fmla="*/ 686092 w 740699"/>
                <a:gd name="connsiteY8" fmla="*/ 59559 h 191096"/>
                <a:gd name="connsiteX9" fmla="*/ 686092 w 740699"/>
                <a:gd name="connsiteY9" fmla="*/ 78130 h 191096"/>
                <a:gd name="connsiteX10" fmla="*/ 680712 w 740699"/>
                <a:gd name="connsiteY10" fmla="*/ 83518 h 191096"/>
                <a:gd name="connsiteX11" fmla="*/ 646528 w 740699"/>
                <a:gd name="connsiteY11" fmla="*/ 83518 h 191096"/>
                <a:gd name="connsiteX12" fmla="*/ 646528 w 740699"/>
                <a:gd name="connsiteY12" fmla="*/ 183097 h 191096"/>
                <a:gd name="connsiteX13" fmla="*/ 641148 w 740699"/>
                <a:gd name="connsiteY13" fmla="*/ 188485 h 191096"/>
                <a:gd name="connsiteX14" fmla="*/ 617197 w 740699"/>
                <a:gd name="connsiteY14" fmla="*/ 188485 h 191096"/>
                <a:gd name="connsiteX15" fmla="*/ 611809 w 740699"/>
                <a:gd name="connsiteY15" fmla="*/ 183097 h 191096"/>
                <a:gd name="connsiteX16" fmla="*/ 611809 w 740699"/>
                <a:gd name="connsiteY16" fmla="*/ 56602 h 191096"/>
                <a:gd name="connsiteX17" fmla="*/ 666987 w 740699"/>
                <a:gd name="connsiteY17" fmla="*/ 79 h 191096"/>
                <a:gd name="connsiteX18" fmla="*/ 683945 w 740699"/>
                <a:gd name="connsiteY18" fmla="*/ 1966 h 191096"/>
                <a:gd name="connsiteX19" fmla="*/ 689325 w 740699"/>
                <a:gd name="connsiteY19" fmla="*/ 7347 h 191096"/>
                <a:gd name="connsiteX20" fmla="*/ 741003 w 740699"/>
                <a:gd name="connsiteY20" fmla="*/ 59292 h 191096"/>
                <a:gd name="connsiteX21" fmla="*/ 741003 w 740699"/>
                <a:gd name="connsiteY21" fmla="*/ 183097 h 191096"/>
                <a:gd name="connsiteX22" fmla="*/ 735615 w 740699"/>
                <a:gd name="connsiteY22" fmla="*/ 188485 h 191096"/>
                <a:gd name="connsiteX23" fmla="*/ 711396 w 740699"/>
                <a:gd name="connsiteY23" fmla="*/ 188485 h 191096"/>
                <a:gd name="connsiteX24" fmla="*/ 706008 w 740699"/>
                <a:gd name="connsiteY24" fmla="*/ 183097 h 191096"/>
                <a:gd name="connsiteX25" fmla="*/ 706008 w 740699"/>
                <a:gd name="connsiteY25" fmla="*/ 59292 h 191096"/>
                <a:gd name="connsiteX26" fmla="*/ 711396 w 740699"/>
                <a:gd name="connsiteY26" fmla="*/ 53911 h 191096"/>
                <a:gd name="connsiteX27" fmla="*/ 735615 w 740699"/>
                <a:gd name="connsiteY27" fmla="*/ 53911 h 191096"/>
                <a:gd name="connsiteX28" fmla="*/ 741003 w 740699"/>
                <a:gd name="connsiteY28" fmla="*/ 59292 h 191096"/>
                <a:gd name="connsiteX29" fmla="*/ 518954 w 740699"/>
                <a:gd name="connsiteY29" fmla="*/ 158879 h 191096"/>
                <a:gd name="connsiteX30" fmla="*/ 485847 w 740699"/>
                <a:gd name="connsiteY30" fmla="*/ 121195 h 191096"/>
                <a:gd name="connsiteX31" fmla="*/ 517074 w 740699"/>
                <a:gd name="connsiteY31" fmla="*/ 83518 h 191096"/>
                <a:gd name="connsiteX32" fmla="*/ 550173 w 740699"/>
                <a:gd name="connsiteY32" fmla="*/ 121195 h 191096"/>
                <a:gd name="connsiteX33" fmla="*/ 518954 w 740699"/>
                <a:gd name="connsiteY33" fmla="*/ 158879 h 191096"/>
                <a:gd name="connsiteX34" fmla="*/ 517074 w 740699"/>
                <a:gd name="connsiteY34" fmla="*/ 51221 h 191096"/>
                <a:gd name="connsiteX35" fmla="*/ 450317 w 740699"/>
                <a:gd name="connsiteY35" fmla="*/ 121195 h 191096"/>
                <a:gd name="connsiteX36" fmla="*/ 518954 w 740699"/>
                <a:gd name="connsiteY36" fmla="*/ 191176 h 191096"/>
                <a:gd name="connsiteX37" fmla="*/ 585702 w 740699"/>
                <a:gd name="connsiteY37" fmla="*/ 121195 h 191096"/>
                <a:gd name="connsiteX38" fmla="*/ 517074 w 740699"/>
                <a:gd name="connsiteY38" fmla="*/ 51221 h 191096"/>
                <a:gd name="connsiteX39" fmla="*/ 424486 w 740699"/>
                <a:gd name="connsiteY39" fmla="*/ 101813 h 191096"/>
                <a:gd name="connsiteX40" fmla="*/ 424486 w 740699"/>
                <a:gd name="connsiteY40" fmla="*/ 183097 h 191096"/>
                <a:gd name="connsiteX41" fmla="*/ 419098 w 740699"/>
                <a:gd name="connsiteY41" fmla="*/ 188485 h 191096"/>
                <a:gd name="connsiteX42" fmla="*/ 394880 w 740699"/>
                <a:gd name="connsiteY42" fmla="*/ 188485 h 191096"/>
                <a:gd name="connsiteX43" fmla="*/ 389492 w 740699"/>
                <a:gd name="connsiteY43" fmla="*/ 183097 h 191096"/>
                <a:gd name="connsiteX44" fmla="*/ 389492 w 740699"/>
                <a:gd name="connsiteY44" fmla="*/ 106391 h 191096"/>
                <a:gd name="connsiteX45" fmla="*/ 363385 w 740699"/>
                <a:gd name="connsiteY45" fmla="*/ 83518 h 191096"/>
                <a:gd name="connsiteX46" fmla="*/ 343469 w 740699"/>
                <a:gd name="connsiteY46" fmla="*/ 85665 h 191096"/>
                <a:gd name="connsiteX47" fmla="*/ 337012 w 740699"/>
                <a:gd name="connsiteY47" fmla="*/ 92666 h 191096"/>
                <a:gd name="connsiteX48" fmla="*/ 337012 w 740699"/>
                <a:gd name="connsiteY48" fmla="*/ 183097 h 191096"/>
                <a:gd name="connsiteX49" fmla="*/ 331624 w 740699"/>
                <a:gd name="connsiteY49" fmla="*/ 188485 h 191096"/>
                <a:gd name="connsiteX50" fmla="*/ 307405 w 740699"/>
                <a:gd name="connsiteY50" fmla="*/ 188485 h 191096"/>
                <a:gd name="connsiteX51" fmla="*/ 302017 w 740699"/>
                <a:gd name="connsiteY51" fmla="*/ 183097 h 191096"/>
                <a:gd name="connsiteX52" fmla="*/ 302017 w 740699"/>
                <a:gd name="connsiteY52" fmla="*/ 71672 h 191096"/>
                <a:gd name="connsiteX53" fmla="*/ 308750 w 740699"/>
                <a:gd name="connsiteY53" fmla="*/ 60904 h 191096"/>
                <a:gd name="connsiteX54" fmla="*/ 362850 w 740699"/>
                <a:gd name="connsiteY54" fmla="*/ 51221 h 191096"/>
                <a:gd name="connsiteX55" fmla="*/ 424486 w 740699"/>
                <a:gd name="connsiteY55" fmla="*/ 101813 h 191096"/>
                <a:gd name="connsiteX56" fmla="*/ 122497 w 740699"/>
                <a:gd name="connsiteY56" fmla="*/ 167759 h 191096"/>
                <a:gd name="connsiteX57" fmla="*/ 120342 w 740699"/>
                <a:gd name="connsiteY57" fmla="*/ 183097 h 191096"/>
                <a:gd name="connsiteX58" fmla="*/ 113350 w 740699"/>
                <a:gd name="connsiteY58" fmla="*/ 188485 h 191096"/>
                <a:gd name="connsiteX59" fmla="*/ 89123 w 740699"/>
                <a:gd name="connsiteY59" fmla="*/ 188485 h 191096"/>
                <a:gd name="connsiteX60" fmla="*/ 85088 w 740699"/>
                <a:gd name="connsiteY60" fmla="*/ 184718 h 191096"/>
                <a:gd name="connsiteX61" fmla="*/ 85356 w 740699"/>
                <a:gd name="connsiteY61" fmla="*/ 183097 h 191096"/>
                <a:gd name="connsiteX62" fmla="*/ 86968 w 740699"/>
                <a:gd name="connsiteY62" fmla="*/ 173140 h 191096"/>
                <a:gd name="connsiteX63" fmla="*/ 303 w 740699"/>
                <a:gd name="connsiteY63" fmla="*/ 98589 h 191096"/>
                <a:gd name="connsiteX64" fmla="*/ 59517 w 740699"/>
                <a:gd name="connsiteY64" fmla="*/ 50144 h 191096"/>
                <a:gd name="connsiteX65" fmla="*/ 115230 w 740699"/>
                <a:gd name="connsiteY65" fmla="*/ 64404 h 191096"/>
                <a:gd name="connsiteX66" fmla="*/ 118462 w 740699"/>
                <a:gd name="connsiteY66" fmla="*/ 69792 h 191096"/>
                <a:gd name="connsiteX67" fmla="*/ 117385 w 740699"/>
                <a:gd name="connsiteY67" fmla="*/ 74362 h 191096"/>
                <a:gd name="connsiteX68" fmla="*/ 109039 w 740699"/>
                <a:gd name="connsiteY68" fmla="*/ 92131 h 191096"/>
                <a:gd name="connsiteX69" fmla="*/ 103116 w 740699"/>
                <a:gd name="connsiteY69" fmla="*/ 95899 h 191096"/>
                <a:gd name="connsiteX70" fmla="*/ 99081 w 740699"/>
                <a:gd name="connsiteY70" fmla="*/ 94821 h 191096"/>
                <a:gd name="connsiteX71" fmla="*/ 58439 w 740699"/>
                <a:gd name="connsiteY71" fmla="*/ 82708 h 191096"/>
                <a:gd name="connsiteX72" fmla="*/ 35833 w 740699"/>
                <a:gd name="connsiteY72" fmla="*/ 96166 h 191096"/>
                <a:gd name="connsiteX73" fmla="*/ 122497 w 740699"/>
                <a:gd name="connsiteY73" fmla="*/ 167759 h 191096"/>
                <a:gd name="connsiteX74" fmla="*/ 234191 w 740699"/>
                <a:gd name="connsiteY74" fmla="*/ 149189 h 191096"/>
                <a:gd name="connsiteX75" fmla="*/ 227466 w 740699"/>
                <a:gd name="connsiteY75" fmla="*/ 156456 h 191096"/>
                <a:gd name="connsiteX76" fmla="*/ 209162 w 740699"/>
                <a:gd name="connsiteY76" fmla="*/ 158879 h 191096"/>
                <a:gd name="connsiteX77" fmla="*/ 175788 w 740699"/>
                <a:gd name="connsiteY77" fmla="*/ 121195 h 191096"/>
                <a:gd name="connsiteX78" fmla="*/ 209162 w 740699"/>
                <a:gd name="connsiteY78" fmla="*/ 83518 h 191096"/>
                <a:gd name="connsiteX79" fmla="*/ 227466 w 740699"/>
                <a:gd name="connsiteY79" fmla="*/ 85941 h 191096"/>
                <a:gd name="connsiteX80" fmla="*/ 234191 w 740699"/>
                <a:gd name="connsiteY80" fmla="*/ 93201 h 191096"/>
                <a:gd name="connsiteX81" fmla="*/ 234191 w 740699"/>
                <a:gd name="connsiteY81" fmla="*/ 149189 h 191096"/>
                <a:gd name="connsiteX82" fmla="*/ 262452 w 740699"/>
                <a:gd name="connsiteY82" fmla="*/ 61179 h 191096"/>
                <a:gd name="connsiteX83" fmla="*/ 209430 w 740699"/>
                <a:gd name="connsiteY83" fmla="*/ 51221 h 191096"/>
                <a:gd name="connsiteX84" fmla="*/ 140258 w 740699"/>
                <a:gd name="connsiteY84" fmla="*/ 121195 h 191096"/>
                <a:gd name="connsiteX85" fmla="*/ 208895 w 740699"/>
                <a:gd name="connsiteY85" fmla="*/ 191176 h 191096"/>
                <a:gd name="connsiteX86" fmla="*/ 262452 w 740699"/>
                <a:gd name="connsiteY86" fmla="*/ 180407 h 191096"/>
                <a:gd name="connsiteX87" fmla="*/ 269185 w 740699"/>
                <a:gd name="connsiteY87" fmla="*/ 169639 h 191096"/>
                <a:gd name="connsiteX88" fmla="*/ 269185 w 740699"/>
                <a:gd name="connsiteY88" fmla="*/ 71940 h 191096"/>
                <a:gd name="connsiteX89" fmla="*/ 262452 w 740699"/>
                <a:gd name="connsiteY89" fmla="*/ 61179 h 19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40699" h="191096">
                  <a:moveTo>
                    <a:pt x="689325" y="7347"/>
                  </a:moveTo>
                  <a:cubicBezTo>
                    <a:pt x="689325" y="8511"/>
                    <a:pt x="689026" y="9604"/>
                    <a:pt x="688790" y="10847"/>
                  </a:cubicBezTo>
                  <a:lnTo>
                    <a:pt x="686092" y="24840"/>
                  </a:lnTo>
                  <a:cubicBezTo>
                    <a:pt x="685558" y="28073"/>
                    <a:pt x="684213" y="29953"/>
                    <a:pt x="680980" y="29953"/>
                  </a:cubicBezTo>
                  <a:cubicBezTo>
                    <a:pt x="678974" y="29953"/>
                    <a:pt x="673177" y="28608"/>
                    <a:pt x="667797" y="28608"/>
                  </a:cubicBezTo>
                  <a:cubicBezTo>
                    <a:pt x="652993" y="28608"/>
                    <a:pt x="646528" y="36143"/>
                    <a:pt x="646528" y="50946"/>
                  </a:cubicBezTo>
                  <a:lnTo>
                    <a:pt x="646528" y="53911"/>
                  </a:lnTo>
                  <a:lnTo>
                    <a:pt x="680712" y="53911"/>
                  </a:lnTo>
                  <a:cubicBezTo>
                    <a:pt x="684213" y="53911"/>
                    <a:pt x="686092" y="56059"/>
                    <a:pt x="686092" y="59559"/>
                  </a:cubicBezTo>
                  <a:lnTo>
                    <a:pt x="686092" y="78130"/>
                  </a:lnTo>
                  <a:cubicBezTo>
                    <a:pt x="686092" y="81363"/>
                    <a:pt x="684213" y="83518"/>
                    <a:pt x="680712" y="83518"/>
                  </a:cubicBezTo>
                  <a:lnTo>
                    <a:pt x="646528" y="83518"/>
                  </a:lnTo>
                  <a:lnTo>
                    <a:pt x="646528" y="183097"/>
                  </a:lnTo>
                  <a:cubicBezTo>
                    <a:pt x="646528" y="186330"/>
                    <a:pt x="644380" y="188485"/>
                    <a:pt x="641148" y="188485"/>
                  </a:cubicBezTo>
                  <a:lnTo>
                    <a:pt x="617197" y="188485"/>
                  </a:lnTo>
                  <a:cubicBezTo>
                    <a:pt x="613964" y="188485"/>
                    <a:pt x="611809" y="186330"/>
                    <a:pt x="611809" y="183097"/>
                  </a:cubicBezTo>
                  <a:lnTo>
                    <a:pt x="611809" y="56602"/>
                  </a:lnTo>
                  <a:cubicBezTo>
                    <a:pt x="611809" y="17839"/>
                    <a:pt x="633612" y="79"/>
                    <a:pt x="666987" y="79"/>
                  </a:cubicBezTo>
                  <a:cubicBezTo>
                    <a:pt x="672729" y="79"/>
                    <a:pt x="678557" y="621"/>
                    <a:pt x="683945" y="1966"/>
                  </a:cubicBezTo>
                  <a:cubicBezTo>
                    <a:pt x="687713" y="2769"/>
                    <a:pt x="689325" y="4358"/>
                    <a:pt x="689325" y="7347"/>
                  </a:cubicBezTo>
                  <a:moveTo>
                    <a:pt x="741003" y="59292"/>
                  </a:moveTo>
                  <a:lnTo>
                    <a:pt x="741003" y="183097"/>
                  </a:lnTo>
                  <a:cubicBezTo>
                    <a:pt x="741003" y="186330"/>
                    <a:pt x="738848" y="188485"/>
                    <a:pt x="735615" y="188485"/>
                  </a:cubicBezTo>
                  <a:lnTo>
                    <a:pt x="711396" y="188485"/>
                  </a:lnTo>
                  <a:cubicBezTo>
                    <a:pt x="708164" y="188485"/>
                    <a:pt x="706008" y="186330"/>
                    <a:pt x="706008" y="183097"/>
                  </a:cubicBezTo>
                  <a:lnTo>
                    <a:pt x="706008" y="59292"/>
                  </a:lnTo>
                  <a:cubicBezTo>
                    <a:pt x="706008" y="56059"/>
                    <a:pt x="708164" y="53911"/>
                    <a:pt x="711396" y="53911"/>
                  </a:cubicBezTo>
                  <a:lnTo>
                    <a:pt x="735615" y="53911"/>
                  </a:lnTo>
                  <a:cubicBezTo>
                    <a:pt x="738848" y="53911"/>
                    <a:pt x="741003" y="56059"/>
                    <a:pt x="741003" y="59292"/>
                  </a:cubicBezTo>
                  <a:moveTo>
                    <a:pt x="518954" y="158879"/>
                  </a:moveTo>
                  <a:cubicBezTo>
                    <a:pt x="499038" y="158879"/>
                    <a:pt x="485847" y="145956"/>
                    <a:pt x="485847" y="121195"/>
                  </a:cubicBezTo>
                  <a:cubicBezTo>
                    <a:pt x="485847" y="96433"/>
                    <a:pt x="499038" y="83518"/>
                    <a:pt x="517074" y="83518"/>
                  </a:cubicBezTo>
                  <a:cubicBezTo>
                    <a:pt x="536990" y="83518"/>
                    <a:pt x="550173" y="96433"/>
                    <a:pt x="550173" y="121195"/>
                  </a:cubicBezTo>
                  <a:cubicBezTo>
                    <a:pt x="550173" y="145956"/>
                    <a:pt x="536990" y="158879"/>
                    <a:pt x="518954" y="158879"/>
                  </a:cubicBezTo>
                  <a:moveTo>
                    <a:pt x="517074" y="51221"/>
                  </a:moveTo>
                  <a:cubicBezTo>
                    <a:pt x="476699" y="51221"/>
                    <a:pt x="450317" y="80553"/>
                    <a:pt x="450317" y="121195"/>
                  </a:cubicBezTo>
                  <a:cubicBezTo>
                    <a:pt x="450317" y="161837"/>
                    <a:pt x="476699" y="191176"/>
                    <a:pt x="518954" y="191176"/>
                  </a:cubicBezTo>
                  <a:cubicBezTo>
                    <a:pt x="559328" y="191176"/>
                    <a:pt x="585702" y="161837"/>
                    <a:pt x="585702" y="121195"/>
                  </a:cubicBezTo>
                  <a:cubicBezTo>
                    <a:pt x="585702" y="80553"/>
                    <a:pt x="559328" y="51221"/>
                    <a:pt x="517074" y="51221"/>
                  </a:cubicBezTo>
                  <a:moveTo>
                    <a:pt x="424486" y="101813"/>
                  </a:moveTo>
                  <a:lnTo>
                    <a:pt x="424486" y="183097"/>
                  </a:lnTo>
                  <a:cubicBezTo>
                    <a:pt x="424486" y="186330"/>
                    <a:pt x="422331" y="188485"/>
                    <a:pt x="419098" y="188485"/>
                  </a:cubicBezTo>
                  <a:lnTo>
                    <a:pt x="394880" y="188485"/>
                  </a:lnTo>
                  <a:cubicBezTo>
                    <a:pt x="391647" y="188485"/>
                    <a:pt x="389492" y="186330"/>
                    <a:pt x="389492" y="183097"/>
                  </a:cubicBezTo>
                  <a:lnTo>
                    <a:pt x="389492" y="106391"/>
                  </a:lnTo>
                  <a:cubicBezTo>
                    <a:pt x="389492" y="90243"/>
                    <a:pt x="377921" y="83518"/>
                    <a:pt x="363385" y="83518"/>
                  </a:cubicBezTo>
                  <a:cubicBezTo>
                    <a:pt x="355040" y="83518"/>
                    <a:pt x="350470" y="84053"/>
                    <a:pt x="343469" y="85665"/>
                  </a:cubicBezTo>
                  <a:cubicBezTo>
                    <a:pt x="339159" y="86743"/>
                    <a:pt x="337012" y="88631"/>
                    <a:pt x="337012" y="92666"/>
                  </a:cubicBezTo>
                  <a:lnTo>
                    <a:pt x="337012" y="183097"/>
                  </a:lnTo>
                  <a:cubicBezTo>
                    <a:pt x="337012" y="186330"/>
                    <a:pt x="334856" y="188485"/>
                    <a:pt x="331624" y="188485"/>
                  </a:cubicBezTo>
                  <a:lnTo>
                    <a:pt x="307405" y="188485"/>
                  </a:lnTo>
                  <a:cubicBezTo>
                    <a:pt x="304172" y="188485"/>
                    <a:pt x="302017" y="186330"/>
                    <a:pt x="302017" y="183097"/>
                  </a:cubicBezTo>
                  <a:lnTo>
                    <a:pt x="302017" y="71672"/>
                  </a:lnTo>
                  <a:cubicBezTo>
                    <a:pt x="302017" y="65482"/>
                    <a:pt x="304982" y="62249"/>
                    <a:pt x="308750" y="60904"/>
                  </a:cubicBezTo>
                  <a:cubicBezTo>
                    <a:pt x="328399" y="53911"/>
                    <a:pt x="346970" y="51221"/>
                    <a:pt x="362850" y="51221"/>
                  </a:cubicBezTo>
                  <a:cubicBezTo>
                    <a:pt x="404295" y="51221"/>
                    <a:pt x="424486" y="68982"/>
                    <a:pt x="424486" y="101813"/>
                  </a:cubicBezTo>
                  <a:moveTo>
                    <a:pt x="122497" y="167759"/>
                  </a:moveTo>
                  <a:cubicBezTo>
                    <a:pt x="122497" y="172337"/>
                    <a:pt x="121963" y="178528"/>
                    <a:pt x="120342" y="183097"/>
                  </a:cubicBezTo>
                  <a:cubicBezTo>
                    <a:pt x="118997" y="187140"/>
                    <a:pt x="117385" y="188485"/>
                    <a:pt x="113350" y="188485"/>
                  </a:cubicBezTo>
                  <a:lnTo>
                    <a:pt x="89123" y="188485"/>
                  </a:lnTo>
                  <a:cubicBezTo>
                    <a:pt x="86433" y="188485"/>
                    <a:pt x="85088" y="186865"/>
                    <a:pt x="85088" y="184718"/>
                  </a:cubicBezTo>
                  <a:cubicBezTo>
                    <a:pt x="85088" y="184175"/>
                    <a:pt x="85088" y="183640"/>
                    <a:pt x="85356" y="183097"/>
                  </a:cubicBezTo>
                  <a:cubicBezTo>
                    <a:pt x="86433" y="179597"/>
                    <a:pt x="86968" y="177175"/>
                    <a:pt x="86968" y="173140"/>
                  </a:cubicBezTo>
                  <a:cubicBezTo>
                    <a:pt x="86968" y="133559"/>
                    <a:pt x="303" y="155646"/>
                    <a:pt x="303" y="98589"/>
                  </a:cubicBezTo>
                  <a:cubicBezTo>
                    <a:pt x="303" y="69517"/>
                    <a:pt x="23452" y="50144"/>
                    <a:pt x="59517" y="50144"/>
                  </a:cubicBezTo>
                  <a:cubicBezTo>
                    <a:pt x="78623" y="50144"/>
                    <a:pt x="98546" y="54714"/>
                    <a:pt x="115230" y="64404"/>
                  </a:cubicBezTo>
                  <a:cubicBezTo>
                    <a:pt x="117393" y="65490"/>
                    <a:pt x="118462" y="67637"/>
                    <a:pt x="118462" y="69792"/>
                  </a:cubicBezTo>
                  <a:cubicBezTo>
                    <a:pt x="118462" y="71137"/>
                    <a:pt x="118164" y="72710"/>
                    <a:pt x="117385" y="74362"/>
                  </a:cubicBezTo>
                  <a:lnTo>
                    <a:pt x="109039" y="92131"/>
                  </a:lnTo>
                  <a:cubicBezTo>
                    <a:pt x="107962" y="94553"/>
                    <a:pt x="105539" y="95899"/>
                    <a:pt x="103116" y="95899"/>
                  </a:cubicBezTo>
                  <a:cubicBezTo>
                    <a:pt x="101771" y="95899"/>
                    <a:pt x="100426" y="95623"/>
                    <a:pt x="99081" y="94821"/>
                  </a:cubicBezTo>
                  <a:cubicBezTo>
                    <a:pt x="85356" y="87286"/>
                    <a:pt x="72165" y="82708"/>
                    <a:pt x="58439" y="82708"/>
                  </a:cubicBezTo>
                  <a:cubicBezTo>
                    <a:pt x="44179" y="82708"/>
                    <a:pt x="35833" y="87923"/>
                    <a:pt x="35833" y="96166"/>
                  </a:cubicBezTo>
                  <a:cubicBezTo>
                    <a:pt x="35833" y="121368"/>
                    <a:pt x="122497" y="106659"/>
                    <a:pt x="122497" y="167759"/>
                  </a:cubicBezTo>
                  <a:moveTo>
                    <a:pt x="234191" y="149189"/>
                  </a:moveTo>
                  <a:cubicBezTo>
                    <a:pt x="234191" y="153224"/>
                    <a:pt x="232043" y="155111"/>
                    <a:pt x="227466" y="156456"/>
                  </a:cubicBezTo>
                  <a:cubicBezTo>
                    <a:pt x="221543" y="158069"/>
                    <a:pt x="216430" y="158879"/>
                    <a:pt x="209162" y="158879"/>
                  </a:cubicBezTo>
                  <a:cubicBezTo>
                    <a:pt x="191936" y="158879"/>
                    <a:pt x="175788" y="148646"/>
                    <a:pt x="175788" y="121195"/>
                  </a:cubicBezTo>
                  <a:cubicBezTo>
                    <a:pt x="175788" y="93743"/>
                    <a:pt x="191936" y="83518"/>
                    <a:pt x="209162" y="83518"/>
                  </a:cubicBezTo>
                  <a:cubicBezTo>
                    <a:pt x="216430" y="83518"/>
                    <a:pt x="221543" y="84320"/>
                    <a:pt x="227466" y="85941"/>
                  </a:cubicBezTo>
                  <a:cubicBezTo>
                    <a:pt x="232043" y="87286"/>
                    <a:pt x="234191" y="89165"/>
                    <a:pt x="234191" y="93201"/>
                  </a:cubicBezTo>
                  <a:lnTo>
                    <a:pt x="234191" y="149189"/>
                  </a:lnTo>
                  <a:close/>
                  <a:moveTo>
                    <a:pt x="262452" y="61179"/>
                  </a:moveTo>
                  <a:cubicBezTo>
                    <a:pt x="244692" y="54446"/>
                    <a:pt x="228000" y="51221"/>
                    <a:pt x="209430" y="51221"/>
                  </a:cubicBezTo>
                  <a:cubicBezTo>
                    <a:pt x="168795" y="51221"/>
                    <a:pt x="140258" y="78405"/>
                    <a:pt x="140258" y="121195"/>
                  </a:cubicBezTo>
                  <a:cubicBezTo>
                    <a:pt x="140258" y="164527"/>
                    <a:pt x="165020" y="191176"/>
                    <a:pt x="208895" y="191176"/>
                  </a:cubicBezTo>
                  <a:cubicBezTo>
                    <a:pt x="226655" y="191176"/>
                    <a:pt x="243881" y="188210"/>
                    <a:pt x="262452" y="180407"/>
                  </a:cubicBezTo>
                  <a:cubicBezTo>
                    <a:pt x="266763" y="178528"/>
                    <a:pt x="269185" y="175562"/>
                    <a:pt x="269185" y="169639"/>
                  </a:cubicBezTo>
                  <a:lnTo>
                    <a:pt x="269185" y="71940"/>
                  </a:lnTo>
                  <a:cubicBezTo>
                    <a:pt x="269185" y="65749"/>
                    <a:pt x="266763" y="62792"/>
                    <a:pt x="262452" y="61179"/>
                  </a:cubicBezTo>
                </a:path>
              </a:pathLst>
            </a:custGeom>
            <a:solidFill>
              <a:schemeClr val="tx1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0">
              <a:extLst>
                <a:ext uri="{FF2B5EF4-FFF2-40B4-BE49-F238E27FC236}">
                  <a16:creationId xmlns:a16="http://schemas.microsoft.com/office/drawing/2014/main" id="{A40BE689-3FD6-4CA1-BF9A-644A538FE9FF}"/>
                </a:ext>
              </a:extLst>
            </p:cNvPr>
            <p:cNvSpPr/>
            <p:nvPr/>
          </p:nvSpPr>
          <p:spPr>
            <a:xfrm rot="-73896" flipV="1">
              <a:off x="5474877" y="-471733"/>
              <a:ext cx="37949" cy="37711"/>
            </a:xfrm>
            <a:custGeom>
              <a:avLst/>
              <a:gdLst>
                <a:gd name="connsiteX0" fmla="*/ 19483 w 37949"/>
                <a:gd name="connsiteY0" fmla="*/ 17 h 37711"/>
                <a:gd name="connsiteX1" fmla="*/ 38456 w 37949"/>
                <a:gd name="connsiteY1" fmla="*/ 18454 h 37711"/>
                <a:gd name="connsiteX2" fmla="*/ 19491 w 37949"/>
                <a:gd name="connsiteY2" fmla="*/ 37717 h 37711"/>
                <a:gd name="connsiteX3" fmla="*/ 519 w 37949"/>
                <a:gd name="connsiteY3" fmla="*/ 19272 h 37711"/>
                <a:gd name="connsiteX4" fmla="*/ 19483 w 37949"/>
                <a:gd name="connsiteY4" fmla="*/ 17 h 3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49" h="37711">
                  <a:moveTo>
                    <a:pt x="19483" y="17"/>
                  </a:moveTo>
                  <a:cubicBezTo>
                    <a:pt x="30519" y="-219"/>
                    <a:pt x="38212" y="6883"/>
                    <a:pt x="38456" y="18454"/>
                  </a:cubicBezTo>
                  <a:cubicBezTo>
                    <a:pt x="38715" y="30300"/>
                    <a:pt x="31329" y="37457"/>
                    <a:pt x="19491" y="37717"/>
                  </a:cubicBezTo>
                  <a:cubicBezTo>
                    <a:pt x="8188" y="37953"/>
                    <a:pt x="771" y="31118"/>
                    <a:pt x="519" y="19272"/>
                  </a:cubicBezTo>
                  <a:cubicBezTo>
                    <a:pt x="267" y="7701"/>
                    <a:pt x="7378" y="284"/>
                    <a:pt x="19483" y="17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5" name="Forme libre : forme 11">
              <a:extLst>
                <a:ext uri="{FF2B5EF4-FFF2-40B4-BE49-F238E27FC236}">
                  <a16:creationId xmlns:a16="http://schemas.microsoft.com/office/drawing/2014/main" id="{A9D1E70E-B241-44DA-B07E-44985CED13F1}"/>
                </a:ext>
              </a:extLst>
            </p:cNvPr>
            <p:cNvSpPr/>
            <p:nvPr userDrawn="1"/>
          </p:nvSpPr>
          <p:spPr>
            <a:xfrm rot="10725025" flipV="1">
              <a:off x="4768103" y="-317778"/>
              <a:ext cx="37406" cy="37169"/>
            </a:xfrm>
            <a:custGeom>
              <a:avLst/>
              <a:gdLst>
                <a:gd name="connsiteX0" fmla="*/ 18717 w 37406"/>
                <a:gd name="connsiteY0" fmla="*/ 130 h 37169"/>
                <a:gd name="connsiteX1" fmla="*/ 37414 w 37406"/>
                <a:gd name="connsiteY1" fmla="*/ 18300 h 37169"/>
                <a:gd name="connsiteX2" fmla="*/ 18717 w 37406"/>
                <a:gd name="connsiteY2" fmla="*/ 37288 h 37169"/>
                <a:gd name="connsiteX3" fmla="*/ 20 w 37406"/>
                <a:gd name="connsiteY3" fmla="*/ 19118 h 37169"/>
                <a:gd name="connsiteX4" fmla="*/ 18717 w 37406"/>
                <a:gd name="connsiteY4" fmla="*/ 130 h 3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6" h="37169">
                  <a:moveTo>
                    <a:pt x="18717" y="130"/>
                  </a:moveTo>
                  <a:cubicBezTo>
                    <a:pt x="29745" y="-106"/>
                    <a:pt x="37162" y="6729"/>
                    <a:pt x="37414" y="18300"/>
                  </a:cubicBezTo>
                  <a:cubicBezTo>
                    <a:pt x="37665" y="29603"/>
                    <a:pt x="30555" y="37028"/>
                    <a:pt x="18717" y="37288"/>
                  </a:cubicBezTo>
                  <a:cubicBezTo>
                    <a:pt x="7681" y="37524"/>
                    <a:pt x="264" y="30421"/>
                    <a:pt x="20" y="19118"/>
                  </a:cubicBezTo>
                  <a:cubicBezTo>
                    <a:pt x="-240" y="7547"/>
                    <a:pt x="6871" y="390"/>
                    <a:pt x="18717" y="130"/>
                  </a:cubicBezTo>
                </a:path>
              </a:pathLst>
            </a:custGeom>
            <a:solidFill>
              <a:schemeClr val="accent2"/>
            </a:solidFill>
            <a:ln w="783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645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2200" b="0" i="0" kern="1200" dirty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226800" indent="-226800" algn="l" defTabSz="685800" rtl="0" eaLnBrk="1" latinLnBrk="0" hangingPunct="1">
        <a:lnSpc>
          <a:spcPct val="125000"/>
        </a:lnSpc>
        <a:spcBef>
          <a:spcPts val="0"/>
        </a:spcBef>
        <a:buClr>
          <a:schemeClr val="accent2"/>
        </a:buClr>
        <a:buFontTx/>
        <a:buBlip>
          <a:blip r:embed="rId23"/>
        </a:buBlip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4572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23"/>
        </a:buBlip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684000" indent="-226800" algn="l" defTabSz="685800" rtl="0" eaLnBrk="1" latinLnBrk="0" hangingPunct="1">
        <a:lnSpc>
          <a:spcPct val="125000"/>
        </a:lnSpc>
        <a:spcBef>
          <a:spcPts val="0"/>
        </a:spcBef>
        <a:buFontTx/>
        <a:buBlip>
          <a:blip r:embed="rId23"/>
        </a:buBlip>
        <a:defRPr sz="1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6858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000" b="1" i="0" kern="1200">
          <a:solidFill>
            <a:schemeClr val="accent1"/>
          </a:solidFill>
          <a:latin typeface="+mj-lt"/>
          <a:ea typeface="Verdana" panose="020B0604030504040204" pitchFamily="34" charset="0"/>
          <a:cs typeface="Georgia" panose="02040502050405020303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557AD3AA-3D4E-43C7-B565-0B313FBCE51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864" y="0"/>
            <a:ext cx="4781136" cy="5143500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2424FD-4104-421F-A2E5-A87189122E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申报药品摘要幻灯片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(PPT2)</a:t>
            </a: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碳酸司维拉姆片 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赛诺菲（中国）投资有限公司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A2F075-72A5-4549-A25A-6178045770DA}"/>
              </a:ext>
            </a:extLst>
          </p:cNvPr>
          <p:cNvSpPr/>
          <p:nvPr/>
        </p:nvSpPr>
        <p:spPr>
          <a:xfrm>
            <a:off x="131533" y="4529022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4M编号：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MAT-CN-2214651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本材料有效期至 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本材料仅供医疗卫生专业人士使用 </a:t>
            </a: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6992EE4E-2173-4A9A-8B50-F816B4165CC6}"/>
              </a:ext>
            </a:extLst>
          </p:cNvPr>
          <p:cNvSpPr txBox="1"/>
          <p:nvPr/>
        </p:nvSpPr>
        <p:spPr>
          <a:xfrm>
            <a:off x="557353" y="2094696"/>
            <a:ext cx="3276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 </a:t>
            </a:r>
            <a:r>
              <a:rPr lang="zh-CN" altLang="en-US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 </a:t>
            </a:r>
            <a:r>
              <a:rPr lang="en-US" altLang="zh-CN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</a:t>
            </a:r>
            <a:r>
              <a:rPr lang="zh-CN" altLang="en-US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 </a:t>
            </a:r>
            <a:r>
              <a:rPr lang="en-US" altLang="zh-CN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 </a:t>
            </a:r>
            <a:r>
              <a:rPr lang="zh-CN" altLang="en-US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日至 </a:t>
            </a:r>
            <a:r>
              <a:rPr lang="en-US" altLang="zh-CN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2022</a:t>
            </a:r>
            <a:r>
              <a:rPr lang="zh-CN" altLang="en-US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年 </a:t>
            </a:r>
            <a:r>
              <a:rPr lang="en-US" altLang="zh-CN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 </a:t>
            </a:r>
            <a:r>
              <a:rPr lang="zh-CN" altLang="en-US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月 </a:t>
            </a:r>
            <a:r>
              <a:rPr lang="en-US" altLang="zh-CN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30 </a:t>
            </a:r>
            <a:r>
              <a:rPr lang="zh-CN" altLang="en-US" sz="1400" kern="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日（含）期间，经国家药监部门批准，适应症或功能主治发生重大变化的谈判药品和目录内其他药品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33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49129FC-BBB4-49D7-9BED-CA2DD2225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>
                <a:latin typeface="Arial" panose="020B0604020202020204" pitchFamily="34" charset="0"/>
                <a:ea typeface="微软雅黑" panose="020B0503020204020204" pitchFamily="34" charset="-122"/>
              </a:rPr>
              <a:pPr/>
              <a:t>2</a:t>
            </a:fld>
            <a:endParaRPr lang="en-US" noProof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30EFFCAC-8F3A-4619-9EE5-C216F3FE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0" y="167967"/>
            <a:ext cx="8565096" cy="561185"/>
          </a:xfrm>
        </p:spPr>
        <p:txBody>
          <a:bodyPr>
            <a:noAutofit/>
          </a:bodyPr>
          <a:lstStyle/>
          <a:p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碳酸司维拉姆片：指南一线推荐的磷结合剂，以创新的无金属和钙离子结构，无血钙和金属蓄积风险，且强效降磷，延缓透析和肾移植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，降低全因死亡风险</a:t>
            </a:r>
            <a:r>
              <a:rPr lang="en-US" altLang="zh-CN" sz="1600" b="1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，是中国唯一获批适用于未透析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CKD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</a:rPr>
              <a:t>患者高磷血症治疗的非含钙磷结合剂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8AE1DB-A3CD-4FBF-909F-BDB1609C2094}"/>
              </a:ext>
            </a:extLst>
          </p:cNvPr>
          <p:cNvSpPr/>
          <p:nvPr/>
        </p:nvSpPr>
        <p:spPr>
          <a:xfrm>
            <a:off x="979478" y="894265"/>
            <a:ext cx="7916818" cy="720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444500" indent="-265113"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司维拉姆的结构中无金属离子，且不进入体内循环系统，是目前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唯一获批非透析慢性肾脏病（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）患者高磷血症适应症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的非含钙磷结合剂</a:t>
            </a:r>
            <a:r>
              <a:rPr lang="en-US" altLang="zh-CN" sz="1200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1200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流程图: 离页连接符 12">
            <a:extLst>
              <a:ext uri="{FF2B5EF4-FFF2-40B4-BE49-F238E27FC236}">
                <a16:creationId xmlns:a16="http://schemas.microsoft.com/office/drawing/2014/main" id="{DC77FC5C-FA88-42BD-87D3-8517850DB010}"/>
              </a:ext>
            </a:extLst>
          </p:cNvPr>
          <p:cNvSpPr/>
          <p:nvPr/>
        </p:nvSpPr>
        <p:spPr>
          <a:xfrm rot="16200000">
            <a:off x="424806" y="853605"/>
            <a:ext cx="720000" cy="784501"/>
          </a:xfrm>
          <a:prstGeom prst="flowChartOffpageConnector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/>
            <a:r>
              <a:rPr lang="zh-CN" altLang="en-US" sz="12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创新性</a:t>
            </a:r>
            <a:endParaRPr lang="en-US" sz="12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DDEAB70-CA83-4748-B2CD-0DC9825AFF29}"/>
              </a:ext>
            </a:extLst>
          </p:cNvPr>
          <p:cNvSpPr/>
          <p:nvPr/>
        </p:nvSpPr>
        <p:spPr>
          <a:xfrm>
            <a:off x="979478" y="1669691"/>
            <a:ext cx="7916818" cy="7200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177800"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因为不含金属离子，且不进入循环系统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——</a:t>
            </a:r>
          </a:p>
          <a:p>
            <a:pPr marL="3492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相比含钙磷结合剂，使用司维拉姆的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高钙血症风险低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70%</a:t>
            </a:r>
            <a:r>
              <a:rPr lang="en-US" altLang="zh-CN" sz="1200" b="1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#2</a:t>
            </a:r>
            <a:endParaRPr lang="en-US" altLang="zh-CN" sz="1200" b="1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492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相比醋酸钙，司维拉姆可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显著延缓血管钙化进展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lang="en-US" altLang="zh-CN" sz="1200" b="1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，且无金属积蓄风险</a:t>
            </a:r>
            <a:endParaRPr lang="zh-CN" altLang="en-US" sz="1200" kern="1200" baseline="30000" dirty="0">
              <a:solidFill>
                <a:srgbClr val="23004C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流程图: 离页连接符 14">
            <a:extLst>
              <a:ext uri="{FF2B5EF4-FFF2-40B4-BE49-F238E27FC236}">
                <a16:creationId xmlns:a16="http://schemas.microsoft.com/office/drawing/2014/main" id="{9E12C990-EE81-4F02-9C1D-BEAEB98CF473}"/>
              </a:ext>
            </a:extLst>
          </p:cNvPr>
          <p:cNvSpPr/>
          <p:nvPr/>
        </p:nvSpPr>
        <p:spPr>
          <a:xfrm rot="16200000">
            <a:off x="424805" y="1637441"/>
            <a:ext cx="720000" cy="784501"/>
          </a:xfrm>
          <a:prstGeom prst="flowChartOffpageConnector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/>
            <a:r>
              <a:rPr lang="zh-CN" altLang="en-US" sz="12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安全性</a:t>
            </a:r>
            <a:endParaRPr lang="en-US" sz="12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06A33A-0638-4542-9D3B-4C61A0E303F1}"/>
              </a:ext>
            </a:extLst>
          </p:cNvPr>
          <p:cNvSpPr/>
          <p:nvPr/>
        </p:nvSpPr>
        <p:spPr>
          <a:xfrm>
            <a:off x="979478" y="2467109"/>
            <a:ext cx="7916818" cy="720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444500" indent="-265113"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司维拉姆可强效降低血磷水平，并有多重临床获益 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</a:rPr>
              <a:t>- 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降低全因死亡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MACE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事件风险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，显著延缓透析和肾移植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，降低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LDL-C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水平</a:t>
            </a:r>
            <a:r>
              <a:rPr lang="en-US" altLang="zh-CN" sz="1200" b="1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##2-6</a:t>
            </a:r>
          </a:p>
          <a:p>
            <a:pPr marL="444500" indent="-265113"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国内权威指南一致推荐司维拉姆作为一线磷结合剂</a:t>
            </a:r>
            <a:endParaRPr lang="zh-CN" altLang="en-US" sz="1200" kern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离页连接符 16">
            <a:extLst>
              <a:ext uri="{FF2B5EF4-FFF2-40B4-BE49-F238E27FC236}">
                <a16:creationId xmlns:a16="http://schemas.microsoft.com/office/drawing/2014/main" id="{CDA61C55-6887-439D-8FEA-0C04F8996709}"/>
              </a:ext>
            </a:extLst>
          </p:cNvPr>
          <p:cNvSpPr/>
          <p:nvPr/>
        </p:nvSpPr>
        <p:spPr>
          <a:xfrm rot="16200000">
            <a:off x="424807" y="2434859"/>
            <a:ext cx="720000" cy="784501"/>
          </a:xfrm>
          <a:prstGeom prst="flowChartOffpageConnector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/>
            <a:r>
              <a:rPr lang="zh-CN" altLang="en-US" sz="12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有效性</a:t>
            </a:r>
            <a:endParaRPr lang="en-US" sz="12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CB171DD-472D-4350-B39D-8BF4A84CBEC4}"/>
              </a:ext>
            </a:extLst>
          </p:cNvPr>
          <p:cNvSpPr/>
          <p:nvPr/>
        </p:nvSpPr>
        <p:spPr>
          <a:xfrm>
            <a:off x="979478" y="3247735"/>
            <a:ext cx="7916818" cy="72000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447675" indent="-266700">
              <a:buFont typeface="Wingdings" panose="05000000000000000000" pitchFamily="2" charset="2"/>
              <a:buChar char="Ø"/>
            </a:pPr>
            <a:endParaRPr lang="zh-CN" altLang="en-US" sz="1200" b="1" kern="1200" baseline="30000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流程图: 离页连接符 18">
            <a:extLst>
              <a:ext uri="{FF2B5EF4-FFF2-40B4-BE49-F238E27FC236}">
                <a16:creationId xmlns:a16="http://schemas.microsoft.com/office/drawing/2014/main" id="{370B63D6-BCBA-4AD2-9543-D321ED11634B}"/>
              </a:ext>
            </a:extLst>
          </p:cNvPr>
          <p:cNvSpPr/>
          <p:nvPr/>
        </p:nvSpPr>
        <p:spPr>
          <a:xfrm rot="16200000">
            <a:off x="424807" y="3215485"/>
            <a:ext cx="720000" cy="784501"/>
          </a:xfrm>
          <a:prstGeom prst="flowChartOffpageConnector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/>
            <a:r>
              <a:rPr lang="zh-CN" altLang="en-US" sz="1200" b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经济性</a:t>
            </a:r>
            <a:endParaRPr lang="en-US" sz="12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6E6D77D-AE12-4E10-B241-9DF365F133CC}"/>
              </a:ext>
            </a:extLst>
          </p:cNvPr>
          <p:cNvSpPr/>
          <p:nvPr/>
        </p:nvSpPr>
        <p:spPr>
          <a:xfrm>
            <a:off x="979478" y="4018085"/>
            <a:ext cx="7916818" cy="720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447675" indent="-266700"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高磷血症会加速慢性肾脏病的进展，导致透析、肾脏移植甚至患者死亡，疾病负担巨大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47675" indent="-266700"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目录纳入司维拉姆新适应症，可为临床和患者</a:t>
            </a:r>
            <a:r>
              <a:rPr lang="zh-CN" altLang="en-US" sz="1200">
                <a:latin typeface="Arial" panose="020B0604020202020204" pitchFamily="34" charset="0"/>
                <a:ea typeface="微软雅黑" panose="020B0503020204020204" pitchFamily="34" charset="-122"/>
              </a:rPr>
              <a:t>提供获益多且安全性佳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的降磷药物，体现了医保的公平性</a:t>
            </a:r>
          </a:p>
        </p:txBody>
      </p:sp>
      <p:sp>
        <p:nvSpPr>
          <p:cNvPr id="21" name="流程图: 离页连接符 20">
            <a:extLst>
              <a:ext uri="{FF2B5EF4-FFF2-40B4-BE49-F238E27FC236}">
                <a16:creationId xmlns:a16="http://schemas.microsoft.com/office/drawing/2014/main" id="{99098452-AFB7-4A4C-BE2E-91097467EF0E}"/>
              </a:ext>
            </a:extLst>
          </p:cNvPr>
          <p:cNvSpPr/>
          <p:nvPr/>
        </p:nvSpPr>
        <p:spPr>
          <a:xfrm rot="16200000">
            <a:off x="424807" y="3991763"/>
            <a:ext cx="720000" cy="784501"/>
          </a:xfrm>
          <a:prstGeom prst="flowChartOffpageConnector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defTabSz="457200"/>
            <a:r>
              <a:rPr lang="zh-CN" altLang="en-US" sz="12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公平性</a:t>
            </a:r>
            <a:endParaRPr lang="en-US" sz="1200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7E31649-B8F3-484F-84FC-FAEF7155B708}"/>
              </a:ext>
            </a:extLst>
          </p:cNvPr>
          <p:cNvSpPr txBox="1"/>
          <p:nvPr/>
        </p:nvSpPr>
        <p:spPr>
          <a:xfrm>
            <a:off x="1177056" y="4749942"/>
            <a:ext cx="7462119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CKD1-5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期未透析高磷血症患者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**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CKD3-4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期未透析高磷血症患者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#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CKD4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## 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CKD3-5D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期高磷血症患者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包括透析和未透析人群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司维拉姆说明书；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Patel L, et al. Clin J Am Soc Nephrol. 2016 Feb 5; 11(2): 232–244.; 3. Russo D, et al. J Nephrol. 2015,28(1):73-80; 4. Yilmaz MI, et al. Am J Kidney Dis 2012,59(2): 177-185; 5. Di </a:t>
            </a:r>
            <a:r>
              <a:rPr lang="en-US" altLang="zh-CN" sz="7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Iorio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B, et al. Clin J Am Soc Nephrol 2012,7(3):487-93; 6. Data on file (to be published by end of July)</a:t>
            </a:r>
            <a:endParaRPr lang="it-IT" altLang="zh-CN" sz="7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6027352D-3CF4-4830-807E-CC12D5DF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司维拉姆是国内外权威指南一致推荐的磷结合剂，且是目前唯一获批适用于未透析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CKD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患者高磷血症治疗的非含钙磷结合剂</a:t>
            </a:r>
            <a:endParaRPr lang="en-US" sz="1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1" name="表格 8">
            <a:extLst>
              <a:ext uri="{FF2B5EF4-FFF2-40B4-BE49-F238E27FC236}">
                <a16:creationId xmlns:a16="http://schemas.microsoft.com/office/drawing/2014/main" id="{481F8DD8-D1DA-4C4D-9B0E-6930CBB26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21194"/>
              </p:ext>
            </p:extLst>
          </p:nvPr>
        </p:nvGraphicFramePr>
        <p:xfrm>
          <a:off x="512124" y="1063960"/>
          <a:ext cx="4133559" cy="3370777"/>
        </p:xfrm>
        <a:graphic>
          <a:graphicData uri="http://schemas.openxmlformats.org/drawingml/2006/table">
            <a:tbl>
              <a:tblPr firstRow="1" bandRow="1">
                <a:tableStyleId>{F800B559-55DF-4324-A70D-7A5FB1BD5379}</a:tableStyleId>
              </a:tblPr>
              <a:tblGrid>
                <a:gridCol w="4133559">
                  <a:extLst>
                    <a:ext uri="{9D8B030D-6E8A-4147-A177-3AD203B41FA5}">
                      <a16:colId xmlns:a16="http://schemas.microsoft.com/office/drawing/2014/main" val="4174345296"/>
                    </a:ext>
                  </a:extLst>
                </a:gridCol>
              </a:tblGrid>
              <a:tr h="301097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2500" cmpd="sng">
                      <a:noFill/>
                    </a:lnL>
                    <a:lnR w="2500" cmpd="sng">
                      <a:noFill/>
                    </a:lnR>
                    <a:lnT w="25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672950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通用名称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碳酸司维拉姆片</a:t>
                      </a:r>
                      <a:endParaRPr lang="en-US" altLang="zh-CN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6202661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注册规格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: 0.8g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5976525"/>
                  </a:ext>
                </a:extLst>
              </a:tr>
              <a:tr h="4683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适应症 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新增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):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用于控制血清磷≥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1.78mmol/L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但并</a:t>
                      </a:r>
                      <a:r>
                        <a:rPr lang="zh-CN" altLang="en-US" sz="1100" b="1" dirty="0">
                          <a:solidFill>
                            <a:srgbClr val="D6A300"/>
                          </a:solidFill>
                        </a:rPr>
                        <a:t>未进行透析的慢性肾脏病成人患者的高磷血症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7269504"/>
                  </a:ext>
                </a:extLst>
              </a:tr>
              <a:tr h="46837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用法用量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推荐起始剂量为每次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0.8g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或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1.6g,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每日三次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随餐服药</a:t>
                      </a:r>
                      <a:endParaRPr lang="zh-CN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0888542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中国大陆首次上市时间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: 2021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日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4262430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大陆同通用名药品的上市情况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共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家</a:t>
                      </a: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7366399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全球首个上市国家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上市时间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欧盟（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月）</a:t>
                      </a:r>
                      <a:endParaRPr lang="zh-CN" altLang="en-US" sz="1100" b="0" strike="sngStrike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257435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是否为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OTC</a:t>
                      </a:r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药品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否</a:t>
                      </a:r>
                      <a:endParaRPr lang="en-US" altLang="zh-CN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3005445"/>
                  </a:ext>
                </a:extLst>
              </a:tr>
              <a:tr h="284369">
                <a:tc>
                  <a:txBody>
                    <a:bodyPr/>
                    <a:lstStyle/>
                    <a:p>
                      <a:r>
                        <a:rPr lang="zh-CN" altLang="en-US" sz="1100" b="0" dirty="0">
                          <a:solidFill>
                            <a:schemeClr val="tx1"/>
                          </a:solidFill>
                        </a:rPr>
                        <a:t>参照药品建议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无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目录内无获批用于未透析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CKD</a:t>
                      </a:r>
                      <a:r>
                        <a:rPr lang="zh-CN" alt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患者的同类非含钙磷结合剂药品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2020244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9F120970-F80A-40FF-88C2-3C77C59A7D87}"/>
              </a:ext>
            </a:extLst>
          </p:cNvPr>
          <p:cNvSpPr txBox="1"/>
          <p:nvPr/>
        </p:nvSpPr>
        <p:spPr>
          <a:xfrm>
            <a:off x="1210486" y="4632404"/>
            <a:ext cx="764400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碳酸司维拉姆片说明书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2. 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国家肾脏病临床医学研究中心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nn-NO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人民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卫生出</a:t>
            </a:r>
            <a:r>
              <a:rPr lang="zh-CN" altLang="nn-NO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版社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nn-NO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2018; 3. </a:t>
            </a:r>
            <a:r>
              <a:rPr lang="es-E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KDOQI 2020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指南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4. 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碳酸钙说明书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5. 2021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国家基本医疗保险、工伤保险和生育保险药品目录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6.</a:t>
            </a:r>
            <a:r>
              <a:rPr lang="it-IT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Russo D, et al. J Nephrol 2015,28(1):73-80; 7. Patel L, et al. Clin J Am Soc Nephrol. 2016 Feb 5; 11(2): 232–244.; 8. Di Iorio B, et al. Clin J Am Soc Nephrol 2012,7(3):487-93; 9. 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醋酸钙说明书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A39EE9-15DA-4C60-B122-8F80F074074D}"/>
              </a:ext>
            </a:extLst>
          </p:cNvPr>
          <p:cNvSpPr/>
          <p:nvPr/>
        </p:nvSpPr>
        <p:spPr>
          <a:xfrm>
            <a:off x="512124" y="1101197"/>
            <a:ext cx="4133559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产品基本信息</a:t>
            </a:r>
            <a:r>
              <a:rPr lang="en-US" altLang="zh-CN" sz="1200" b="1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zh-CN" altLang="en-US" sz="1200" b="1" baseline="30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272A765-AADC-46B2-A547-8E1D77CC5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76147"/>
              </p:ext>
            </p:extLst>
          </p:nvPr>
        </p:nvGraphicFramePr>
        <p:xfrm>
          <a:off x="4876801" y="1316788"/>
          <a:ext cx="3881791" cy="1432560"/>
        </p:xfrm>
        <a:graphic>
          <a:graphicData uri="http://schemas.openxmlformats.org/drawingml/2006/table">
            <a:tbl>
              <a:tblPr firstRow="1" bandRow="1">
                <a:tableStyleId>{F800B559-55DF-4324-A70D-7A5FB1BD5379}</a:tableStyleId>
              </a:tblPr>
              <a:tblGrid>
                <a:gridCol w="3881791">
                  <a:extLst>
                    <a:ext uri="{9D8B030D-6E8A-4147-A177-3AD203B41FA5}">
                      <a16:colId xmlns:a16="http://schemas.microsoft.com/office/drawing/2014/main" val="2040734902"/>
                    </a:ext>
                  </a:extLst>
                </a:gridCol>
              </a:tblGrid>
              <a:tr h="1041991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高磷血症是</a:t>
                      </a:r>
                      <a:r>
                        <a:rPr lang="en-US" altLang="zh-CN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CKD</a:t>
                      </a: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患者常见的并发症。若不予以治疗</a:t>
                      </a:r>
                      <a:r>
                        <a:rPr lang="en-US" altLang="zh-CN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, </a:t>
                      </a: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会导致软组织钙化、骨痛、骨折</a:t>
                      </a:r>
                      <a:r>
                        <a:rPr lang="zh-CN" altLang="zh-CN" sz="1100" dirty="0">
                          <a:solidFill>
                            <a:schemeClr val="dk1"/>
                          </a:solidFill>
                        </a:rPr>
                        <a:t>、</a:t>
                      </a:r>
                      <a:r>
                        <a:rPr lang="zh-CN" altLang="en-US" sz="1100" dirty="0">
                          <a:solidFill>
                            <a:schemeClr val="dk1"/>
                          </a:solidFill>
                        </a:rPr>
                        <a:t>甚至对心血管系统造成危害</a:t>
                      </a:r>
                      <a:r>
                        <a:rPr lang="en-US" altLang="zh-CN" sz="110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zh-CN" altLang="en-US" sz="1100" dirty="0">
                          <a:solidFill>
                            <a:schemeClr val="dk1"/>
                          </a:solidFill>
                        </a:rPr>
                        <a:t>如外周动脉钙化</a:t>
                      </a:r>
                      <a:r>
                        <a:rPr lang="en-US" altLang="zh-CN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,</a:t>
                      </a: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增加患者的死亡率</a:t>
                      </a:r>
                      <a:r>
                        <a:rPr lang="en-US" altLang="zh-CN" sz="1100" b="0" i="0" u="none" strike="noStrike" kern="1200" baseline="300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</a:t>
                      </a:r>
                    </a:p>
                    <a:p>
                      <a:pPr marL="171450" marR="0" lvl="0" indent="-1714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国内权威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j-lt"/>
                          <a:ea typeface="+mj-ea"/>
                          <a:cs typeface="+mj-cs"/>
                        </a:rPr>
                        <a:t>指南</a:t>
                      </a: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一致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j-lt"/>
                          <a:ea typeface="+mj-ea"/>
                          <a:cs typeface="+mj-cs"/>
                        </a:rPr>
                        <a:t>推荐司维拉姆作为一线磷结合剂</a:t>
                      </a:r>
                      <a:r>
                        <a:rPr lang="en-US" altLang="zh-CN" sz="1100" b="1" i="0" u="none" strike="noStrike" kern="1200" baseline="0" dirty="0">
                          <a:solidFill>
                            <a:srgbClr val="D6A300"/>
                          </a:solidFill>
                          <a:latin typeface="+mj-lt"/>
                          <a:ea typeface="+mj-ea"/>
                          <a:cs typeface="+mj-cs"/>
                        </a:rPr>
                        <a:t>,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j-lt"/>
                          <a:ea typeface="+mj-ea"/>
                          <a:cs typeface="+mj-cs"/>
                        </a:rPr>
                        <a:t>限制含钙磷结合剂</a:t>
                      </a: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使用</a:t>
                      </a:r>
                      <a:r>
                        <a:rPr lang="en-US" altLang="zh-CN" sz="1100" b="0" i="0" u="none" strike="noStrike" kern="1200" baseline="300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2,3</a:t>
                      </a:r>
                      <a:endParaRPr lang="en-US" altLang="zh-CN" sz="11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目前临床上对于未透析</a:t>
                      </a:r>
                      <a:r>
                        <a:rPr lang="en-US" altLang="zh-CN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CKD</a:t>
                      </a: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患者高磷血症的治疗方案主要是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n-lt"/>
                          <a:ea typeface="+mn-ea"/>
                          <a:cs typeface="+mn-cs"/>
                        </a:rPr>
                        <a:t>碳酸钙</a:t>
                      </a:r>
                      <a:r>
                        <a:rPr lang="en-US" altLang="zh-CN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zh-CN" alt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但为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n-lt"/>
                          <a:ea typeface="+mn-ea"/>
                          <a:cs typeface="+mn-cs"/>
                        </a:rPr>
                        <a:t>超适应症使用</a:t>
                      </a:r>
                      <a:r>
                        <a:rPr lang="en-US" altLang="zh-CN" sz="1100" b="0" i="0" u="none" strike="noStrike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100" baseline="0" dirty="0">
                          <a:solidFill>
                            <a:schemeClr val="tx1"/>
                          </a:solidFill>
                        </a:rPr>
                        <a:t>未透析慢性肾脏病且患高磷血症的患者数量约</a:t>
                      </a:r>
                      <a:r>
                        <a:rPr lang="en-US" altLang="zh-CN" sz="1100" baseline="0" dirty="0">
                          <a:solidFill>
                            <a:schemeClr val="tx1"/>
                          </a:solidFill>
                        </a:rPr>
                        <a:t>87</a:t>
                      </a:r>
                      <a:r>
                        <a:rPr lang="zh-CN" altLang="en-US" sz="1100" baseline="0" dirty="0">
                          <a:solidFill>
                            <a:schemeClr val="tx1"/>
                          </a:solidFill>
                        </a:rPr>
                        <a:t>万</a:t>
                      </a:r>
                    </a:p>
                  </a:txBody>
                  <a:tcPr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207433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DF80F65F-089E-4D69-B00E-F794A71BE7E2}"/>
              </a:ext>
            </a:extLst>
          </p:cNvPr>
          <p:cNvSpPr/>
          <p:nvPr/>
        </p:nvSpPr>
        <p:spPr>
          <a:xfrm>
            <a:off x="4876800" y="1092350"/>
            <a:ext cx="3881791" cy="2271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所治疗疾病基本情况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D6110FC3-3DF6-4198-B16D-81233A54F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25753"/>
              </p:ext>
            </p:extLst>
          </p:nvPr>
        </p:nvGraphicFramePr>
        <p:xfrm>
          <a:off x="4874386" y="3230347"/>
          <a:ext cx="3942015" cy="1021139"/>
        </p:xfrm>
        <a:graphic>
          <a:graphicData uri="http://schemas.openxmlformats.org/drawingml/2006/table">
            <a:tbl>
              <a:tblPr firstRow="1" bandRow="1">
                <a:tableStyleId>{F800B559-55DF-4324-A70D-7A5FB1BD5379}</a:tableStyleId>
              </a:tblPr>
              <a:tblGrid>
                <a:gridCol w="3942015">
                  <a:extLst>
                    <a:ext uri="{9D8B030D-6E8A-4147-A177-3AD203B41FA5}">
                      <a16:colId xmlns:a16="http://schemas.microsoft.com/office/drawing/2014/main" val="2040734902"/>
                    </a:ext>
                  </a:extLst>
                </a:gridCol>
              </a:tblGrid>
              <a:tr h="1021139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长期使用钙剂降磷，会引起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j-lt"/>
                          <a:ea typeface="+mj-ea"/>
                          <a:cs typeface="+mj-cs"/>
                        </a:rPr>
                        <a:t>高钙血症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促进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j-lt"/>
                          <a:ea typeface="+mj-ea"/>
                          <a:cs typeface="+mj-cs"/>
                        </a:rPr>
                        <a:t>血管钙化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增加</a:t>
                      </a:r>
                      <a:r>
                        <a:rPr lang="zh-CN" altLang="en-US" sz="1100" b="1" dirty="0">
                          <a:solidFill>
                            <a:srgbClr val="D6A300"/>
                          </a:solidFill>
                        </a:rPr>
                        <a:t>心血管事件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和</a:t>
                      </a:r>
                      <a:r>
                        <a:rPr lang="zh-CN" altLang="en-US" sz="1100" b="1" i="0" u="none" strike="noStrike" kern="1200" baseline="0" dirty="0">
                          <a:solidFill>
                            <a:srgbClr val="D6A300"/>
                          </a:solidFill>
                          <a:latin typeface="+mj-lt"/>
                          <a:ea typeface="+mj-ea"/>
                          <a:cs typeface="+mj-cs"/>
                          <a:sym typeface="+mn-lt"/>
                        </a:rPr>
                        <a:t>全因死亡风险</a:t>
                      </a:r>
                      <a:r>
                        <a:rPr lang="en-US" altLang="zh-CN" sz="1100" b="0" i="0" u="none" strike="noStrike" kern="1200" baseline="300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n-ea"/>
                          <a:sym typeface="+mn-lt"/>
                        </a:rPr>
                        <a:t>6</a:t>
                      </a:r>
                      <a:r>
                        <a:rPr lang="en-US" altLang="zh-CN" sz="1100" b="0" baseline="30000" dirty="0">
                          <a:solidFill>
                            <a:schemeClr val="tx1"/>
                          </a:solidFill>
                          <a:cs typeface="+mn-ea"/>
                          <a:sym typeface="+mn-lt"/>
                        </a:rPr>
                        <a:t>-8</a:t>
                      </a:r>
                      <a:endParaRPr lang="zh-CN" altLang="en-US" sz="1100" b="0" baseline="30000" dirty="0">
                        <a:solidFill>
                          <a:schemeClr val="tx1"/>
                        </a:solidFill>
                      </a:endParaRPr>
                    </a:p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使用醋酸钙降磷容易引起钙摄入量超标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治疗不规范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临床上运用最为广泛的碳酸钙未获批用于高磷血症的治疗</a:t>
                      </a:r>
                      <a:r>
                        <a:rPr lang="en-US" altLang="zh-CN" sz="11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207433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90F2A9AF-4BA2-4D50-B128-D4669CA50015}"/>
              </a:ext>
            </a:extLst>
          </p:cNvPr>
          <p:cNvSpPr/>
          <p:nvPr/>
        </p:nvSpPr>
        <p:spPr>
          <a:xfrm>
            <a:off x="4874386" y="3010806"/>
            <a:ext cx="3942015" cy="2271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未满足需求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6530184-D8D5-45CC-9B0D-325427AE0269}"/>
              </a:ext>
            </a:extLst>
          </p:cNvPr>
          <p:cNvSpPr/>
          <p:nvPr/>
        </p:nvSpPr>
        <p:spPr>
          <a:xfrm>
            <a:off x="95027" y="0"/>
            <a:ext cx="1440000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3BEA3F0-9CA5-4ACA-AD47-A2A337F0DA7A}"/>
              </a:ext>
            </a:extLst>
          </p:cNvPr>
          <p:cNvSpPr/>
          <p:nvPr/>
        </p:nvSpPr>
        <p:spPr>
          <a:xfrm>
            <a:off x="3096795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911F7DB-FA83-4715-8225-1E5253911425}"/>
              </a:ext>
            </a:extLst>
          </p:cNvPr>
          <p:cNvSpPr/>
          <p:nvPr/>
        </p:nvSpPr>
        <p:spPr>
          <a:xfrm>
            <a:off x="4597679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5348953-84FD-4356-ACE0-625E57B56ED1}"/>
              </a:ext>
            </a:extLst>
          </p:cNvPr>
          <p:cNvSpPr/>
          <p:nvPr/>
        </p:nvSpPr>
        <p:spPr>
          <a:xfrm>
            <a:off x="6098563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经济性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E3F3E41-30E6-4343-A47D-B399B350B8D3}"/>
              </a:ext>
            </a:extLst>
          </p:cNvPr>
          <p:cNvSpPr/>
          <p:nvPr/>
        </p:nvSpPr>
        <p:spPr>
          <a:xfrm>
            <a:off x="7599448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FECD0E7-D3D9-4259-93D7-748950C88888}"/>
              </a:ext>
            </a:extLst>
          </p:cNvPr>
          <p:cNvSpPr/>
          <p:nvPr/>
        </p:nvSpPr>
        <p:spPr>
          <a:xfrm>
            <a:off x="1595911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id="{CCB4E7E7-2D84-463B-AC81-D549FC71BF1B}"/>
              </a:ext>
            </a:extLst>
          </p:cNvPr>
          <p:cNvSpPr/>
          <p:nvPr/>
        </p:nvSpPr>
        <p:spPr>
          <a:xfrm>
            <a:off x="184800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6027352D-3CF4-4830-807E-CC12D5DF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司维拉姆的结构中无金属离子，且不进入体内循环系统，降磷治疗无钙和金属蓄积风险</a:t>
            </a:r>
            <a:endParaRPr lang="en-US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A3A3163-9FE3-4AED-9397-057207F18650}"/>
              </a:ext>
            </a:extLst>
          </p:cNvPr>
          <p:cNvSpPr/>
          <p:nvPr/>
        </p:nvSpPr>
        <p:spPr>
          <a:xfrm>
            <a:off x="320024" y="1310204"/>
            <a:ext cx="8496376" cy="3888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碳酸司维拉姆是一个高度交联的聚合物，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不含钙或其它金属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，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不被人体吸收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，通过与磷酸根离子结合，降低磷的吸收</a:t>
            </a:r>
            <a:r>
              <a:rPr lang="en-US" altLang="zh-CN" sz="120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1-3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64B1BCE-34B8-4315-A23B-F3CE0E4D2364}"/>
              </a:ext>
            </a:extLst>
          </p:cNvPr>
          <p:cNvGrpSpPr/>
          <p:nvPr/>
        </p:nvGrpSpPr>
        <p:grpSpPr>
          <a:xfrm>
            <a:off x="643401" y="2143984"/>
            <a:ext cx="1142935" cy="1288299"/>
            <a:chOff x="494452" y="3209858"/>
            <a:chExt cx="2122285" cy="2320738"/>
          </a:xfrm>
        </p:grpSpPr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EEC70C03-A50A-4D5F-8E2A-8B3332972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359" y="3209858"/>
              <a:ext cx="1760889" cy="1662322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164FD318-E73B-466B-81DF-371F311AC10E}"/>
                </a:ext>
              </a:extLst>
            </p:cNvPr>
            <p:cNvSpPr/>
            <p:nvPr/>
          </p:nvSpPr>
          <p:spPr>
            <a:xfrm>
              <a:off x="494452" y="5031611"/>
              <a:ext cx="2122285" cy="498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57168">
                <a:defRPr/>
              </a:pPr>
              <a:r>
                <a:rPr lang="zh-CN" altLang="en-US" sz="1200" b="1" dirty="0">
                  <a:solidFill>
                    <a:srgbClr val="485CA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司维拉姆结构</a:t>
              </a:r>
            </a:p>
          </p:txBody>
        </p:sp>
      </p:grpSp>
      <p:pic>
        <p:nvPicPr>
          <p:cNvPr id="59" name="Picture 3">
            <a:extLst>
              <a:ext uri="{FF2B5EF4-FFF2-40B4-BE49-F238E27FC236}">
                <a16:creationId xmlns:a16="http://schemas.microsoft.com/office/drawing/2014/main" id="{18AB7BCE-6F96-45CA-BDA6-3877A2C81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308" y="2064133"/>
            <a:ext cx="1843957" cy="1269686"/>
          </a:xfrm>
          <a:prstGeom prst="roundRect">
            <a:avLst>
              <a:gd name="adj" fmla="val 783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B26215DB-2EBB-41FD-A7A6-BA32D0A7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0124" y="2064134"/>
            <a:ext cx="1921013" cy="1264242"/>
          </a:xfrm>
          <a:prstGeom prst="roundRect">
            <a:avLst>
              <a:gd name="adj" fmla="val 773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矩形 63">
            <a:extLst>
              <a:ext uri="{FF2B5EF4-FFF2-40B4-BE49-F238E27FC236}">
                <a16:creationId xmlns:a16="http://schemas.microsoft.com/office/drawing/2014/main" id="{C75908AC-BA89-4F3C-97F0-8634FAFD819F}"/>
              </a:ext>
            </a:extLst>
          </p:cNvPr>
          <p:cNvSpPr/>
          <p:nvPr/>
        </p:nvSpPr>
        <p:spPr>
          <a:xfrm>
            <a:off x="320024" y="4039098"/>
            <a:ext cx="8496376" cy="56470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704020202020204" pitchFamily="34" charset="0"/>
              </a:rPr>
              <a:t>由于司维拉姆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不含钙或其它金属</a:t>
            </a:r>
            <a:r>
              <a:rPr lang="zh-CN" altLang="en-US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，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且不被人体吸收，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在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704020202020204" pitchFamily="34" charset="0"/>
              </a:rPr>
              <a:t>有效降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704020202020204" pitchFamily="34" charset="0"/>
              </a:rPr>
              <a:t>磷的同时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704020202020204" pitchFamily="34" charset="0"/>
              </a:rPr>
              <a:t>无钙和金属蓄积风险</a:t>
            </a:r>
            <a:r>
              <a:rPr lang="en-US" altLang="zh-CN" sz="12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704020202020204" pitchFamily="34" charset="0"/>
              </a:rPr>
              <a:t>4,5</a:t>
            </a:r>
            <a:endParaRPr lang="en-US" altLang="zh-CN" sz="1200" baseline="3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7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CA7ADB4E-F48A-4E2C-B6AA-2F0A3C9CBB93}"/>
              </a:ext>
            </a:extLst>
          </p:cNvPr>
          <p:cNvSpPr txBox="1"/>
          <p:nvPr/>
        </p:nvSpPr>
        <p:spPr>
          <a:xfrm>
            <a:off x="1167782" y="4719110"/>
            <a:ext cx="7648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142" indent="-144142" defTabSz="914378">
              <a:buFont typeface="+mj-lt"/>
              <a:buAutoNum type="arabicPeriod"/>
              <a:defRPr/>
            </a:pPr>
            <a:r>
              <a:rPr lang="en-GB" altLang="zh-CN" sz="9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Vervloet</a:t>
            </a:r>
            <a:r>
              <a:rPr lang="en-GB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GB" altLang="zh-CN" sz="9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MG,et</a:t>
            </a:r>
            <a:r>
              <a:rPr lang="en-GB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al. Nephrol Dial Transplant 2018,33(7):1091-1093</a:t>
            </a:r>
            <a:r>
              <a:rPr lang="zh-CN" altLang="en-GB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诺维乐产品说明书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赛诺菲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,2021; 3. </a:t>
            </a:r>
            <a:r>
              <a:rPr lang="en-GB" altLang="zh-CN" sz="9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Grinfeld</a:t>
            </a:r>
            <a:r>
              <a:rPr lang="en-GB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GB" altLang="zh-CN" sz="9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J,et</a:t>
            </a:r>
            <a:r>
              <a:rPr lang="en-GB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al. Open Access J </a:t>
            </a:r>
            <a:r>
              <a:rPr lang="en-GB" altLang="zh-CN" sz="9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Urol</a:t>
            </a:r>
            <a:r>
              <a:rPr lang="en-GB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2010,2:161-170; </a:t>
            </a:r>
            <a:r>
              <a:rPr lang="es-E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 </a:t>
            </a:r>
            <a:r>
              <a:rPr lang="it-IT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Russo D, et al. J Nephrol 2015,28(1):73-80; 5. Patel L, et al. Clin J Am Soc Nephrol. 2016 Feb 5; 11(2): 232–244.</a:t>
            </a:r>
            <a:endParaRPr lang="en-GB" altLang="zh-CN" sz="9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3993B16-73B4-4F50-8A2F-4ED2B0F64694}"/>
              </a:ext>
            </a:extLst>
          </p:cNvPr>
          <p:cNvSpPr/>
          <p:nvPr/>
        </p:nvSpPr>
        <p:spPr>
          <a:xfrm>
            <a:off x="95027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9585EA4-478E-4318-ADD8-8933427A99EF}"/>
              </a:ext>
            </a:extLst>
          </p:cNvPr>
          <p:cNvSpPr/>
          <p:nvPr/>
        </p:nvSpPr>
        <p:spPr>
          <a:xfrm>
            <a:off x="3096795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3FFE7B4-1516-4177-84CC-2D4E397B91C1}"/>
              </a:ext>
            </a:extLst>
          </p:cNvPr>
          <p:cNvSpPr/>
          <p:nvPr/>
        </p:nvSpPr>
        <p:spPr>
          <a:xfrm>
            <a:off x="4597679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BA17EBB-186F-4947-BA6E-014160F6A5D3}"/>
              </a:ext>
            </a:extLst>
          </p:cNvPr>
          <p:cNvSpPr/>
          <p:nvPr/>
        </p:nvSpPr>
        <p:spPr>
          <a:xfrm>
            <a:off x="6098563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经济性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1B4020D-EF6E-49E5-B237-2C00EB1E4EC7}"/>
              </a:ext>
            </a:extLst>
          </p:cNvPr>
          <p:cNvSpPr/>
          <p:nvPr/>
        </p:nvSpPr>
        <p:spPr>
          <a:xfrm>
            <a:off x="7599448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34FF95CC-04C1-4B3B-A241-71985E36B022}"/>
              </a:ext>
            </a:extLst>
          </p:cNvPr>
          <p:cNvSpPr/>
          <p:nvPr/>
        </p:nvSpPr>
        <p:spPr>
          <a:xfrm>
            <a:off x="1595911" y="0"/>
            <a:ext cx="1440000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9545C4E6-E483-4B55-A86D-F781A8F88CB6}"/>
              </a:ext>
            </a:extLst>
          </p:cNvPr>
          <p:cNvSpPr/>
          <p:nvPr/>
        </p:nvSpPr>
        <p:spPr>
          <a:xfrm>
            <a:off x="1786336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427D10E-6F2A-4644-B9C5-CF19CA5222DA}"/>
              </a:ext>
            </a:extLst>
          </p:cNvPr>
          <p:cNvSpPr/>
          <p:nvPr/>
        </p:nvSpPr>
        <p:spPr>
          <a:xfrm>
            <a:off x="320024" y="1057384"/>
            <a:ext cx="8496376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碳酸司维拉姆是目前唯一具有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非透析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患者高磷血症适应症的非含钙磷结合剂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3823EF6C-6AEF-4B15-94EA-848FD815B7D9}"/>
              </a:ext>
            </a:extLst>
          </p:cNvPr>
          <p:cNvSpPr/>
          <p:nvPr/>
        </p:nvSpPr>
        <p:spPr>
          <a:xfrm>
            <a:off x="320024" y="3789378"/>
            <a:ext cx="8496376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创新点带来的优势</a:t>
            </a:r>
          </a:p>
        </p:txBody>
      </p:sp>
      <p:sp>
        <p:nvSpPr>
          <p:cNvPr id="2" name="对话气泡: 矩形 1">
            <a:extLst>
              <a:ext uri="{FF2B5EF4-FFF2-40B4-BE49-F238E27FC236}">
                <a16:creationId xmlns:a16="http://schemas.microsoft.com/office/drawing/2014/main" id="{1CA7A617-2300-49CC-8870-2141E0C07721}"/>
              </a:ext>
            </a:extLst>
          </p:cNvPr>
          <p:cNvSpPr/>
          <p:nvPr/>
        </p:nvSpPr>
        <p:spPr>
          <a:xfrm rot="5400000">
            <a:off x="4196088" y="2247867"/>
            <a:ext cx="1133387" cy="1027636"/>
          </a:xfrm>
          <a:prstGeom prst="wedgeRectCallout">
            <a:avLst>
              <a:gd name="adj1" fmla="val -23209"/>
              <a:gd name="adj2" fmla="val 60478"/>
            </a:avLst>
          </a:prstGeom>
          <a:pattFill prst="pct6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司维拉姆在消化道中结合磷，且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不会被吸收进入血液</a:t>
            </a:r>
            <a:endParaRPr lang="en-US" sz="1200" b="1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对话气泡: 矩形 40">
            <a:extLst>
              <a:ext uri="{FF2B5EF4-FFF2-40B4-BE49-F238E27FC236}">
                <a16:creationId xmlns:a16="http://schemas.microsoft.com/office/drawing/2014/main" id="{AC9EFB48-FB5E-4C53-AAC1-C9562E1D8868}"/>
              </a:ext>
            </a:extLst>
          </p:cNvPr>
          <p:cNvSpPr/>
          <p:nvPr/>
        </p:nvSpPr>
        <p:spPr>
          <a:xfrm rot="5400000">
            <a:off x="7546573" y="2247868"/>
            <a:ext cx="1133386" cy="1027636"/>
          </a:xfrm>
          <a:prstGeom prst="wedgeRectCallout">
            <a:avLst>
              <a:gd name="adj1" fmla="val -23209"/>
              <a:gd name="adj2" fmla="val 60478"/>
            </a:avLst>
          </a:prstGeom>
          <a:pattFill prst="pct60">
            <a:fgClr>
              <a:schemeClr val="bg2">
                <a:lumMod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含钙或其他金属的磷结合剂，会被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吸收进入血液，导致血钙上升或金属蓄积</a:t>
            </a:r>
            <a:endParaRPr lang="en-US" sz="1200" b="1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57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6101FD7A-A8DE-49F1-A8EE-9AFB2AA63D1B}"/>
              </a:ext>
            </a:extLst>
          </p:cNvPr>
          <p:cNvSpPr/>
          <p:nvPr/>
        </p:nvSpPr>
        <p:spPr>
          <a:xfrm>
            <a:off x="196465" y="1622683"/>
            <a:ext cx="2807699" cy="919405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685783"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基于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项研究的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Meta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分析显示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相比于含钙磷结合剂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司维拉姆高血钙风险显著降低</a:t>
            </a:r>
            <a:r>
              <a:rPr lang="en-US" altLang="zh-CN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70%*</a:t>
            </a:r>
            <a:r>
              <a:rPr lang="en-US" altLang="zh-CN" sz="12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altLang="zh-CN" sz="1200" baseline="300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5C6C3C4-D3F3-403D-AE93-7F1F00D8DD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36226" y="4735431"/>
            <a:ext cx="476250" cy="205743"/>
          </a:xfrm>
        </p:spPr>
        <p:txBody>
          <a:bodyPr/>
          <a:lstStyle/>
          <a:p>
            <a:fld id="{6B54B0F7-55DD-40D6-B7F4-70B586885C0B}" type="slidenum">
              <a:rPr lang="en-US" noProof="0" smtClean="0">
                <a:latin typeface="Arial" panose="020B0604020202020204" pitchFamily="34" charset="0"/>
                <a:ea typeface="微软雅黑" panose="020B0503020204020204" pitchFamily="34" charset="-122"/>
              </a:rPr>
              <a:pPr/>
              <a:t>5</a:t>
            </a:fld>
            <a:endParaRPr lang="en-US" noProof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6027352D-3CF4-4830-807E-CC12D5DF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对比含钙磷结合剂，司维拉姆不含金属离子，且不进入循环系统，可显著延缓血管钙化，且无钙和金属积蓄风险</a:t>
            </a:r>
            <a:endParaRPr lang="en-US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09EBF0-0F07-4304-B178-CF33CDFDB357}"/>
              </a:ext>
            </a:extLst>
          </p:cNvPr>
          <p:cNvSpPr txBox="1"/>
          <p:nvPr/>
        </p:nvSpPr>
        <p:spPr>
          <a:xfrm>
            <a:off x="1224281" y="4775988"/>
            <a:ext cx="7111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醋酸钙使用说明书</a:t>
            </a:r>
            <a:r>
              <a:rPr lang="en-US" altLang="zh-CN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2. Patel L, et al. Clin J Am Soc Nephrol. 2016 Feb 5; 11(2): 232–244.; 3. Russo D, et al. J Nephrol. 2015,28(1):73-80; 4.</a:t>
            </a:r>
            <a:r>
              <a:rPr lang="zh-CN" altLang="en-US" sz="9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碳酸司维拉姆片说明书</a:t>
            </a:r>
            <a:endParaRPr lang="it-IT" altLang="zh-CN" sz="9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B1BAF2E5-F556-4F75-A82C-0E12BDA459DD}"/>
              </a:ext>
            </a:extLst>
          </p:cNvPr>
          <p:cNvSpPr txBox="1"/>
          <p:nvPr/>
        </p:nvSpPr>
        <p:spPr>
          <a:xfrm>
            <a:off x="5009513" y="2313471"/>
            <a:ext cx="757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</a:rPr>
              <a:t>P&lt;0.001</a:t>
            </a:r>
            <a:endParaRPr lang="zh-CN" altLang="en-US" sz="8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7328337-638C-48C5-9401-4A2DE77E5300}"/>
              </a:ext>
            </a:extLst>
          </p:cNvPr>
          <p:cNvSpPr/>
          <p:nvPr/>
        </p:nvSpPr>
        <p:spPr>
          <a:xfrm>
            <a:off x="444104" y="2904252"/>
            <a:ext cx="3830529" cy="476005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最常见不良反应为中轻度胃肠道不良反应</a:t>
            </a:r>
            <a:endParaRPr lang="en-US" altLang="zh-CN" sz="1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FA1229F-E827-4038-8543-3FCC51860399}"/>
              </a:ext>
            </a:extLst>
          </p:cNvPr>
          <p:cNvSpPr/>
          <p:nvPr/>
        </p:nvSpPr>
        <p:spPr>
          <a:xfrm>
            <a:off x="4672824" y="2896351"/>
            <a:ext cx="3720034" cy="476005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该药品在国内外不良反应发生情况</a:t>
            </a:r>
            <a:endParaRPr lang="en-US" altLang="zh-CN" sz="1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6086F4E-E7BF-4A73-9AAA-FCBEF738D22F}"/>
              </a:ext>
            </a:extLst>
          </p:cNvPr>
          <p:cNvSpPr/>
          <p:nvPr/>
        </p:nvSpPr>
        <p:spPr>
          <a:xfrm>
            <a:off x="187657" y="1164340"/>
            <a:ext cx="2816508" cy="476006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显著降低高钙血症风险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763FE98-D0FF-4C36-B336-469268F550C6}"/>
              </a:ext>
            </a:extLst>
          </p:cNvPr>
          <p:cNvSpPr/>
          <p:nvPr/>
        </p:nvSpPr>
        <p:spPr>
          <a:xfrm>
            <a:off x="95027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FB99047-A879-4BDA-8259-967389EA4F5B}"/>
              </a:ext>
            </a:extLst>
          </p:cNvPr>
          <p:cNvSpPr/>
          <p:nvPr/>
        </p:nvSpPr>
        <p:spPr>
          <a:xfrm>
            <a:off x="3096795" y="0"/>
            <a:ext cx="1440000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29B55980-3F95-4122-984D-2A6335EF21A5}"/>
              </a:ext>
            </a:extLst>
          </p:cNvPr>
          <p:cNvSpPr/>
          <p:nvPr/>
        </p:nvSpPr>
        <p:spPr>
          <a:xfrm>
            <a:off x="4597679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1922674-C799-4720-8979-5B0A295F5CA4}"/>
              </a:ext>
            </a:extLst>
          </p:cNvPr>
          <p:cNvSpPr/>
          <p:nvPr/>
        </p:nvSpPr>
        <p:spPr>
          <a:xfrm>
            <a:off x="6098563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经济性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2DF52BF4-EEED-4220-B17B-210758E801D9}"/>
              </a:ext>
            </a:extLst>
          </p:cNvPr>
          <p:cNvSpPr/>
          <p:nvPr/>
        </p:nvSpPr>
        <p:spPr>
          <a:xfrm>
            <a:off x="7599448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BB1F2556-E4B5-425B-9124-0191E6700C49}"/>
              </a:ext>
            </a:extLst>
          </p:cNvPr>
          <p:cNvSpPr/>
          <p:nvPr/>
        </p:nvSpPr>
        <p:spPr>
          <a:xfrm>
            <a:off x="1595911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58" name="等腰三角形 57">
            <a:extLst>
              <a:ext uri="{FF2B5EF4-FFF2-40B4-BE49-F238E27FC236}">
                <a16:creationId xmlns:a16="http://schemas.microsoft.com/office/drawing/2014/main" id="{BD27710C-4858-4CB8-BFA2-B061E7232EA2}"/>
              </a:ext>
            </a:extLst>
          </p:cNvPr>
          <p:cNvSpPr/>
          <p:nvPr/>
        </p:nvSpPr>
        <p:spPr>
          <a:xfrm>
            <a:off x="3399500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E607E45-8BBA-4F7B-ADFF-D3A001C059B0}"/>
              </a:ext>
            </a:extLst>
          </p:cNvPr>
          <p:cNvSpPr/>
          <p:nvPr/>
        </p:nvSpPr>
        <p:spPr>
          <a:xfrm>
            <a:off x="3165231" y="1164340"/>
            <a:ext cx="2816508" cy="476006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延缓血管钙化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7B7D241-E8FE-4ECD-A10C-487FE0F1A2FF}"/>
              </a:ext>
            </a:extLst>
          </p:cNvPr>
          <p:cNvSpPr/>
          <p:nvPr/>
        </p:nvSpPr>
        <p:spPr>
          <a:xfrm>
            <a:off x="6117559" y="1164340"/>
            <a:ext cx="2816508" cy="476006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400" b="1" dirty="0">
                <a:latin typeface="Arial" panose="020B0604020202020204" pitchFamily="34" charset="0"/>
                <a:ea typeface="微软雅黑" panose="020B0503020204020204" pitchFamily="34" charset="-122"/>
              </a:rPr>
              <a:t>无金属积蓄风险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DF88F3A-7EFB-4357-AB10-C8402F522860}"/>
              </a:ext>
            </a:extLst>
          </p:cNvPr>
          <p:cNvSpPr/>
          <p:nvPr/>
        </p:nvSpPr>
        <p:spPr>
          <a:xfrm>
            <a:off x="3168150" y="1622683"/>
            <a:ext cx="2807699" cy="919405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685783"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相比碳酸钙，司维拉姆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显著延缓非透析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患者钙化进展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lang="en-US" altLang="zh-CN" sz="12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en-US" altLang="zh-CN" sz="1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FCD01F0-3B55-4625-A455-C249683B764E}"/>
              </a:ext>
            </a:extLst>
          </p:cNvPr>
          <p:cNvSpPr/>
          <p:nvPr/>
        </p:nvSpPr>
        <p:spPr>
          <a:xfrm>
            <a:off x="6126368" y="1622683"/>
            <a:ext cx="2807699" cy="919405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685783"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司维拉姆不含金属离子</a:t>
            </a:r>
            <a:r>
              <a:rPr lang="en-US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且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不进入人体循环系统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无金属蓄积风险</a:t>
            </a:r>
            <a:r>
              <a:rPr lang="en-US" altLang="zh-CN" sz="120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6B4722B3-10E6-4A1E-9266-4BF31B11EE51}"/>
              </a:ext>
            </a:extLst>
          </p:cNvPr>
          <p:cNvSpPr/>
          <p:nvPr/>
        </p:nvSpPr>
        <p:spPr>
          <a:xfrm>
            <a:off x="444104" y="3372356"/>
            <a:ext cx="3830529" cy="919405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en-US" altLang="zh-CN" sz="12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2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与司维拉姆可能或很可能相关的最频繁发生的（≥ </a:t>
            </a:r>
            <a:r>
              <a:rPr lang="en-US" altLang="zh-CN" sz="12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5%</a:t>
            </a:r>
            <a:r>
              <a:rPr lang="zh-CN" altLang="en-US" sz="12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患者）不良反应均为胃肠系统疾病（按系统器官分类）</a:t>
            </a:r>
            <a:r>
              <a:rPr lang="en-US" altLang="zh-CN" sz="12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</a:t>
            </a:r>
            <a:r>
              <a:rPr lang="zh-CN" altLang="en-US" sz="12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这些不良反应的严重程度大部分为轻度到中度。”</a:t>
            </a:r>
            <a:r>
              <a:rPr lang="en-US" altLang="zh-CN" sz="1200" i="1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en-US" altLang="zh-CN" sz="1200" i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0AD1D8C-2136-4EEF-A118-5EC8053F0574}"/>
              </a:ext>
            </a:extLst>
          </p:cNvPr>
          <p:cNvSpPr/>
          <p:nvPr/>
        </p:nvSpPr>
        <p:spPr>
          <a:xfrm>
            <a:off x="4672825" y="3372356"/>
            <a:ext cx="3720034" cy="919405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zh-CN" altLang="zh-CN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无</a:t>
            </a:r>
            <a:r>
              <a:rPr lang="en-US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年内发布的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国内外</a:t>
            </a:r>
            <a:r>
              <a:rPr lang="en-US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</a:t>
            </a:r>
            <a:r>
              <a:rPr lang="zh-CN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中国、美国、欧洲</a:t>
            </a:r>
            <a:r>
              <a:rPr lang="en-US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  <a:r>
              <a:rPr lang="zh-CN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药监部门发布安全性警告、黑框警告、撤市信息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等</a:t>
            </a:r>
            <a:endParaRPr lang="zh-CN" altLang="en-US" sz="1200" baseline="300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8B5A7CA-DADF-4676-A7F1-4DCEDB0BB3BE}"/>
              </a:ext>
            </a:extLst>
          </p:cNvPr>
          <p:cNvSpPr txBox="1"/>
          <p:nvPr/>
        </p:nvSpPr>
        <p:spPr>
          <a:xfrm>
            <a:off x="187657" y="2518783"/>
            <a:ext cx="4572000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CKD3-5D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期高磷血症患者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包括透析和未透析人群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); **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CKD3-4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期未透析高磷血症患者</a:t>
            </a:r>
            <a:endParaRPr lang="en-US" altLang="zh-CN" sz="8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1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5C6C3C4-D3F3-403D-AE93-7F1F00D8DD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>
                <a:latin typeface="Arial" panose="020B0604020202020204" pitchFamily="34" charset="0"/>
                <a:ea typeface="微软雅黑" panose="020B0503020204020204" pitchFamily="34" charset="-122"/>
              </a:rPr>
              <a:pPr/>
              <a:t>6</a:t>
            </a:fld>
            <a:endParaRPr lang="en-US" noProof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6027352D-3CF4-4830-807E-CC12D5DF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司维拉姆可强效降低血磷水平，并有多重临床获益 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降低全因死亡和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MACE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事件风险，显著延缓肾衰、透析和肾移植，降低</a:t>
            </a:r>
            <a:r>
              <a:rPr lang="en-US" altLang="zh-CN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LDL-C</a:t>
            </a:r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水平</a:t>
            </a:r>
            <a:endParaRPr lang="en-US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19873250-5CF9-4D53-BAB2-5DFA5D457C41}"/>
              </a:ext>
            </a:extLst>
          </p:cNvPr>
          <p:cNvSpPr txBox="1"/>
          <p:nvPr/>
        </p:nvSpPr>
        <p:spPr>
          <a:xfrm>
            <a:off x="1234620" y="4769477"/>
            <a:ext cx="7101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</a:t>
            </a:r>
            <a:r>
              <a:rPr lang="es-ES" altLang="zh-CN" sz="7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Yilmaz</a:t>
            </a:r>
            <a:r>
              <a:rPr lang="es-E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MI, et al. Am J </a:t>
            </a:r>
            <a:r>
              <a:rPr lang="es-ES" altLang="zh-CN" sz="7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Kidney</a:t>
            </a:r>
            <a:r>
              <a:rPr lang="es-E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s-ES" altLang="zh-CN" sz="7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Dis</a:t>
            </a:r>
            <a:r>
              <a:rPr lang="es-E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2012,59(2): 177-185; 2. </a:t>
            </a:r>
            <a:r>
              <a:rPr lang="it-IT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 Iorio B, et al. Clin J Am Soc Nephrol 2012,7(3):487-93;</a:t>
            </a:r>
            <a:r>
              <a:rPr lang="es-E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3. D</a:t>
            </a:r>
            <a:r>
              <a:rPr lang="en-US" altLang="zh-CN" sz="7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ata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on file (to be published by end of July)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； </a:t>
            </a:r>
            <a:r>
              <a:rPr lang="es-E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 </a:t>
            </a:r>
            <a:r>
              <a:rPr lang="it-IT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Russo D, et al. J Nephrol 2015,28(1):73-80; 5. Patel L, et al. Clin J Am Soc Nephrol. 2016 Feb 5; 11(2): 232–244.; 6. 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碳酸司维拉姆片申请上市技术审评报告</a:t>
            </a:r>
            <a:endParaRPr lang="it-IT" altLang="zh-CN" sz="7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3B58AB58-AE5B-4232-BF87-12CF4725AAE2}"/>
              </a:ext>
            </a:extLst>
          </p:cNvPr>
          <p:cNvSpPr/>
          <p:nvPr/>
        </p:nvSpPr>
        <p:spPr>
          <a:xfrm>
            <a:off x="338522" y="1074219"/>
            <a:ext cx="8518314" cy="39692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司维拉姆可为患者带来多重获益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24267D1E-0FC1-4F3F-BD25-62C1DA7CFAE8}"/>
              </a:ext>
            </a:extLst>
          </p:cNvPr>
          <p:cNvSpPr/>
          <p:nvPr/>
        </p:nvSpPr>
        <p:spPr>
          <a:xfrm>
            <a:off x="95027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37775252-CA83-4EB3-AD22-582C01C0FFD6}"/>
              </a:ext>
            </a:extLst>
          </p:cNvPr>
          <p:cNvSpPr/>
          <p:nvPr/>
        </p:nvSpPr>
        <p:spPr>
          <a:xfrm>
            <a:off x="3096795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A77BDE15-107A-4604-AEAF-D676045859AF}"/>
              </a:ext>
            </a:extLst>
          </p:cNvPr>
          <p:cNvSpPr/>
          <p:nvPr/>
        </p:nvSpPr>
        <p:spPr>
          <a:xfrm>
            <a:off x="4597679" y="0"/>
            <a:ext cx="1440000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</a:rPr>
              <a:t>有效性</a:t>
            </a:r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(1/2)</a:t>
            </a:r>
            <a:endParaRPr lang="zh-CN" altLang="en-US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9EAE28E8-D98B-40E8-AB3E-2524BF507EAE}"/>
              </a:ext>
            </a:extLst>
          </p:cNvPr>
          <p:cNvSpPr/>
          <p:nvPr/>
        </p:nvSpPr>
        <p:spPr>
          <a:xfrm>
            <a:off x="6098563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经济性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E34F47D0-7DD1-4830-A12A-5122F112A1BE}"/>
              </a:ext>
            </a:extLst>
          </p:cNvPr>
          <p:cNvSpPr/>
          <p:nvPr/>
        </p:nvSpPr>
        <p:spPr>
          <a:xfrm>
            <a:off x="7599448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88A4BAAC-BDCC-49C5-A652-BA291827B787}"/>
              </a:ext>
            </a:extLst>
          </p:cNvPr>
          <p:cNvSpPr/>
          <p:nvPr/>
        </p:nvSpPr>
        <p:spPr>
          <a:xfrm>
            <a:off x="1595911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154" name="等腰三角形 153">
            <a:extLst>
              <a:ext uri="{FF2B5EF4-FFF2-40B4-BE49-F238E27FC236}">
                <a16:creationId xmlns:a16="http://schemas.microsoft.com/office/drawing/2014/main" id="{F36893BF-6BDA-4345-BF11-2D723A1EF4E2}"/>
              </a:ext>
            </a:extLst>
          </p:cNvPr>
          <p:cNvSpPr/>
          <p:nvPr/>
        </p:nvSpPr>
        <p:spPr>
          <a:xfrm>
            <a:off x="3213777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60D08C4-6C19-464B-937F-9E73B69EF370}"/>
              </a:ext>
            </a:extLst>
          </p:cNvPr>
          <p:cNvSpPr/>
          <p:nvPr/>
        </p:nvSpPr>
        <p:spPr>
          <a:xfrm>
            <a:off x="346918" y="1471140"/>
            <a:ext cx="8509918" cy="2079198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</a:t>
            </a: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强效降磷</a:t>
            </a:r>
            <a:endParaRPr lang="en-US" altLang="zh-CN" sz="1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降磷幅度显著大于醋酸钙</a:t>
            </a:r>
            <a:r>
              <a:rPr lang="en-US" altLang="zh-CN" sz="12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研究显示可较基线降磷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31%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，而醋酸钙仅能降磷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15%*</a:t>
            </a:r>
          </a:p>
          <a:p>
            <a:pPr defTabSz="685783"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 </a:t>
            </a: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降低全因死亡</a:t>
            </a:r>
            <a:endParaRPr lang="en-US" altLang="zh-CN" sz="1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相比含钙磷结合剂</a:t>
            </a:r>
            <a:r>
              <a:rPr lang="en-US" altLang="zh-CN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司维拉姆可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显著降低</a:t>
            </a:r>
            <a:r>
              <a:rPr lang="en-US" altLang="zh-CN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64%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全因死亡风险</a:t>
            </a:r>
            <a:r>
              <a:rPr lang="en-US" altLang="zh-CN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**</a:t>
            </a:r>
            <a:r>
              <a:rPr lang="en-US" altLang="zh-CN" sz="1200" b="1" spc="-80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zh-CN" altLang="en-US" sz="1200" b="1" spc="-80" baseline="30000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 </a:t>
            </a: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降低</a:t>
            </a: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MACE</a:t>
            </a: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事件风险</a:t>
            </a:r>
            <a:endParaRPr lang="en-US" altLang="zh-CN" sz="1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相比含钙磷结合剂</a:t>
            </a:r>
            <a:r>
              <a:rPr lang="en-US" altLang="zh-CN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使用司维拉姆可发生</a:t>
            </a:r>
            <a:r>
              <a:rPr lang="en-US" altLang="zh-CN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MACE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事件风险低</a:t>
            </a:r>
            <a:r>
              <a:rPr lang="en-US" altLang="zh-CN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12%</a:t>
            </a:r>
            <a:r>
              <a:rPr lang="en-US" altLang="zh-CN" sz="1200" b="1" spc="-80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#3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（非致死性心肌梗死、卒中、不稳定性心绞痛、心衰、全因死亡）</a:t>
            </a:r>
            <a:endParaRPr lang="zh-CN" altLang="en-US" sz="1200" b="1" spc="-80" baseline="30000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 </a:t>
            </a: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延缓肾衰、透析和肾移植</a:t>
            </a:r>
            <a:endParaRPr lang="en-US" altLang="zh-CN" sz="1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对比碳酸钙</a:t>
            </a:r>
            <a:r>
              <a:rPr lang="en-US" altLang="zh-CN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使用司维拉姆降磷的患者，随访三年内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进入透析的患者减少</a:t>
            </a:r>
            <a:r>
              <a:rPr lang="en-US" altLang="zh-CN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44%*</a:t>
            </a:r>
            <a:r>
              <a:rPr lang="en-US" altLang="zh-CN" sz="1200" b="1" spc="-80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</a:p>
          <a:p>
            <a:pPr defTabSz="685783">
              <a:defRPr/>
            </a:pP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对比含钙磷结合剂，随访三年内，司维拉姆可以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降低</a:t>
            </a:r>
            <a:r>
              <a:rPr lang="en-US" altLang="zh-CN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16%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腹透、血透、肾脏移植风险</a:t>
            </a:r>
            <a:r>
              <a:rPr lang="en-US" altLang="zh-CN" sz="1200" b="1" spc="-80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#3</a:t>
            </a:r>
            <a:endParaRPr lang="zh-CN" altLang="en-US" sz="1200" b="1" spc="-80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 </a:t>
            </a:r>
            <a:r>
              <a:rPr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显著降脂</a:t>
            </a:r>
            <a:endParaRPr lang="en-US" altLang="zh-CN" sz="12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defTabSz="685783">
              <a:defRPr/>
            </a:pP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多个临床研究结果显示</a:t>
            </a:r>
            <a:r>
              <a:rPr lang="en-US" altLang="zh-CN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与使用含钙磷结合剂的患者相比</a:t>
            </a:r>
            <a:r>
              <a:rPr lang="en-US" altLang="zh-CN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spc="-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司维拉姆患者的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总胆固醇</a:t>
            </a:r>
            <a:r>
              <a:rPr lang="en-US" altLang="zh-CN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LDL-C</a:t>
            </a:r>
            <a:r>
              <a:rPr lang="zh-CN" altLang="en-US" sz="1200" b="1" spc="-8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水平显著降低</a:t>
            </a:r>
            <a:r>
              <a:rPr lang="en-US" altLang="zh-CN" sz="1200" b="1" spc="-80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# # 5</a:t>
            </a:r>
            <a:endParaRPr lang="zh-CN" altLang="en-US" sz="1200" b="1" spc="-80" dirty="0">
              <a:solidFill>
                <a:srgbClr val="D6A3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5BB9A60E-6BF6-4612-A97B-DDFDB4455BBA}"/>
              </a:ext>
            </a:extLst>
          </p:cNvPr>
          <p:cNvSpPr/>
          <p:nvPr/>
        </p:nvSpPr>
        <p:spPr>
          <a:xfrm>
            <a:off x="331199" y="4012489"/>
            <a:ext cx="8525636" cy="627788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“1.</a:t>
            </a:r>
            <a:r>
              <a:rPr lang="zh-CN" altLang="en-US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所有研究中，碳酸司维拉姆均</a:t>
            </a:r>
            <a:r>
              <a:rPr lang="zh-CN" altLang="en-US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有效降低血磷水平</a:t>
            </a:r>
            <a:r>
              <a:rPr lang="en-US" altLang="zh-CN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</a:p>
          <a:p>
            <a:r>
              <a:rPr lang="en-US" altLang="zh-CN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“2.</a:t>
            </a:r>
            <a:r>
              <a:rPr lang="zh-CN" altLang="en-US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与含钙磷结合剂相比，已有研究显示盐酸司维拉姆可</a:t>
            </a:r>
            <a:r>
              <a:rPr lang="zh-CN" altLang="en-US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减缓冠状动脉和主动脉钙化的进展</a:t>
            </a:r>
            <a:r>
              <a:rPr lang="en-US" altLang="zh-CN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可降低全因死亡风险</a:t>
            </a:r>
            <a:r>
              <a:rPr lang="en-US" altLang="zh-CN" sz="1100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</a:p>
          <a:p>
            <a:r>
              <a:rPr lang="en-US" altLang="zh-CN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“3.</a:t>
            </a:r>
            <a:r>
              <a:rPr lang="zh-CN" altLang="en-US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司维拉姆的其他次要获益包括</a:t>
            </a:r>
            <a:r>
              <a:rPr lang="en-US" altLang="zh-CN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可</a:t>
            </a:r>
            <a:r>
              <a:rPr lang="zh-CN" altLang="en-US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降低</a:t>
            </a:r>
            <a:r>
              <a:rPr lang="en-US" altLang="zh-CN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</a:t>
            </a:r>
            <a:r>
              <a:rPr lang="zh-CN" altLang="en-US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高磷血症患者的</a:t>
            </a:r>
            <a:r>
              <a:rPr lang="en-US" altLang="zh-CN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LDL-C</a:t>
            </a:r>
            <a:r>
              <a:rPr lang="zh-CN" altLang="en-US" sz="1100" b="1" i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和总胆固醇</a:t>
            </a:r>
            <a:r>
              <a:rPr lang="zh-CN" altLang="en-US" sz="1100" i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endParaRPr lang="en-US" altLang="zh-CN" sz="1100" i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8A5D1F46-4D24-441E-9ECC-8664C9A5172B}"/>
              </a:ext>
            </a:extLst>
          </p:cNvPr>
          <p:cNvSpPr/>
          <p:nvPr/>
        </p:nvSpPr>
        <p:spPr>
          <a:xfrm>
            <a:off x="331200" y="3672362"/>
            <a:ext cx="8525636" cy="332929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CDE《</a:t>
            </a: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技术评审报告</a:t>
            </a:r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中关于本药品有效性的描述</a:t>
            </a:r>
            <a:r>
              <a:rPr lang="en-US" altLang="zh-CN" sz="1200" b="1" baseline="30000" dirty="0"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9" name="等腰三角形 88">
            <a:extLst>
              <a:ext uri="{FF2B5EF4-FFF2-40B4-BE49-F238E27FC236}">
                <a16:creationId xmlns:a16="http://schemas.microsoft.com/office/drawing/2014/main" id="{3C5DA785-E3D7-4AA4-A1B4-CB3F0605FEFA}"/>
              </a:ext>
            </a:extLst>
          </p:cNvPr>
          <p:cNvSpPr/>
          <p:nvPr/>
        </p:nvSpPr>
        <p:spPr>
          <a:xfrm>
            <a:off x="4785423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CB72CD4-3392-42B6-BF83-D94D58C102AA}"/>
              </a:ext>
            </a:extLst>
          </p:cNvPr>
          <p:cNvSpPr txBox="1"/>
          <p:nvPr/>
        </p:nvSpPr>
        <p:spPr>
          <a:xfrm>
            <a:off x="1182694" y="4640055"/>
            <a:ext cx="7856754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CKD4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**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CKD3-4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期未透析高磷血症患者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#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CKD1-5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期未透析高磷血症患者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## 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CKD3-5D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期高磷血症患者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包括透析和未透析人群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26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5C6C3C4-D3F3-403D-AE93-7F1F00D8DD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>
                <a:latin typeface="Arial" panose="020B0604020202020204" pitchFamily="34" charset="0"/>
                <a:ea typeface="微软雅黑" panose="020B0503020204020204" pitchFamily="34" charset="-122"/>
              </a:rPr>
              <a:pPr/>
              <a:t>7</a:t>
            </a:fld>
            <a:endParaRPr lang="en-US" noProof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6027352D-3CF4-4830-807E-CC12D5DF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国内指南一致推荐司维拉姆作为一线磷结合剂，且建议限制含钙磷结合剂使用</a:t>
            </a:r>
            <a:endParaRPr lang="en-US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183DC7-C69F-4182-897B-F2EA833BB19C}"/>
              </a:ext>
            </a:extLst>
          </p:cNvPr>
          <p:cNvSpPr txBox="1"/>
          <p:nvPr/>
        </p:nvSpPr>
        <p:spPr>
          <a:xfrm>
            <a:off x="399540" y="4456920"/>
            <a:ext cx="83962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</a:rPr>
              <a:t>注</a:t>
            </a:r>
            <a:r>
              <a:rPr lang="en-US" altLang="zh-CN" sz="900" dirty="0">
                <a:latin typeface="Arial" panose="020B0604020202020204" pitchFamily="34" charset="0"/>
                <a:ea typeface="微软雅黑" panose="020B0503020204020204" pitchFamily="34" charset="-122"/>
              </a:rPr>
              <a:t>: </a:t>
            </a:r>
            <a:r>
              <a: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</a:rPr>
              <a:t>以上仅列出代表性指南推荐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6199411-A900-4DD7-9BA1-41449E0DFB80}"/>
              </a:ext>
            </a:extLst>
          </p:cNvPr>
          <p:cNvSpPr txBox="1"/>
          <p:nvPr/>
        </p:nvSpPr>
        <p:spPr>
          <a:xfrm>
            <a:off x="220303" y="4715518"/>
            <a:ext cx="8836420" cy="415498"/>
          </a:xfrm>
          <a:prstGeom prst="rect">
            <a:avLst/>
          </a:prstGeom>
          <a:solidFill>
            <a:srgbClr val="F5F3F8"/>
          </a:solidFill>
        </p:spPr>
        <p:txBody>
          <a:bodyPr wrap="square">
            <a:spAutoFit/>
          </a:bodyPr>
          <a:lstStyle/>
          <a:p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Kidney Disease: Improving Global Outcomes (KDIGO) CKD ⁃ MBD Update Work Group. KDIGO 2017 clinical practice guideline update for the diagnosis, evaluation, prevention, and treatment of chronic kidney </a:t>
            </a:r>
            <a:r>
              <a:rPr lang="en-US" altLang="zh-CN" sz="7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disease⁃mineral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and bone disorder (CKD⁃MBD). Kidney Int Suppl(2011), 2017, 7(1): 1⁃59</a:t>
            </a:r>
            <a:endParaRPr lang="it-IT" altLang="zh-CN" sz="7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国家肾脏病临床医学研究中心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nn-NO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人民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卫生出</a:t>
            </a:r>
            <a:r>
              <a:rPr lang="zh-CN" altLang="nn-NO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版社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nn-NO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2018. 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3.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中国围透析期慢性肾脏病管理规范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专家组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.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中华肾脏病杂志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,2021, Vol. 37, No. 8.; </a:t>
            </a:r>
            <a:endParaRPr lang="it-IT" altLang="zh-CN" sz="7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2858F32D-25F8-4F73-8B81-759E996E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18501"/>
              </p:ext>
            </p:extLst>
          </p:nvPr>
        </p:nvGraphicFramePr>
        <p:xfrm>
          <a:off x="464550" y="1003551"/>
          <a:ext cx="8347926" cy="32860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8669">
                  <a:extLst>
                    <a:ext uri="{9D8B030D-6E8A-4147-A177-3AD203B41FA5}">
                      <a16:colId xmlns:a16="http://schemas.microsoft.com/office/drawing/2014/main" val="3583884364"/>
                    </a:ext>
                  </a:extLst>
                </a:gridCol>
                <a:gridCol w="1678679">
                  <a:extLst>
                    <a:ext uri="{9D8B030D-6E8A-4147-A177-3AD203B41FA5}">
                      <a16:colId xmlns:a16="http://schemas.microsoft.com/office/drawing/2014/main" val="3834355594"/>
                    </a:ext>
                  </a:extLst>
                </a:gridCol>
                <a:gridCol w="4650578">
                  <a:extLst>
                    <a:ext uri="{9D8B030D-6E8A-4147-A177-3AD203B41FA5}">
                      <a16:colId xmlns:a16="http://schemas.microsoft.com/office/drawing/2014/main" val="3513072794"/>
                    </a:ext>
                  </a:extLst>
                </a:gridCol>
              </a:tblGrid>
              <a:tr h="5211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指南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A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推荐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使用司维拉姆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AA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推荐依据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A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35"/>
                  </a:ext>
                </a:extLst>
              </a:tr>
              <a:tr h="858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 KDIGO </a:t>
                      </a: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指南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2017 </a:t>
                      </a:r>
                      <a:r>
                        <a:rPr kumimoji="0" lang="en-US" altLang="zh-CN" sz="1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endParaRPr kumimoji="0" lang="en-GB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kumimoji="0" lang="en-GB" altLang="zh-CN" sz="3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“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与使用含钙磷结合剂的患者相比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司维拉姆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治疗的患者在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年的时间间隔内获得了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显著的生存益处 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2B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推荐等级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)”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 “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建议</a:t>
                      </a:r>
                      <a:r>
                        <a:rPr kumimoji="0" lang="zh-CN" alt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限制含钙磷结合剂的使用剂量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(2B)</a:t>
                      </a:r>
                      <a:r>
                        <a:rPr kumimoji="0" lang="en-US" altLang="zh-CN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  <a:endParaRPr kumimoji="0" lang="zh-CN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732923"/>
                  </a:ext>
                </a:extLst>
              </a:tr>
              <a:tr h="114448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中国慢性肾脏病矿物质和骨异常指南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年 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en-GB" altLang="zh-CN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3600" b="1" baseline="30000" dirty="0"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√</a:t>
                      </a:r>
                      <a:endParaRPr lang="en-GB" sz="3600" b="1" baseline="30000" dirty="0"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tabLst/>
                      </a:pPr>
                      <a:r>
                        <a:rPr kumimoji="0" lang="en-GB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“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相比含钙制剂</a:t>
                      </a:r>
                      <a:r>
                        <a:rPr kumimoji="0" lang="en-US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司维拉姆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及碳酸镧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可明显降低高钙血症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发生风险，比含钙制剂</a:t>
                      </a:r>
                      <a:r>
                        <a:rPr kumimoji="0" lang="en-US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司维拉姆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及碳酸镧治疗的患者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血管钙化进展相对缓慢</a:t>
                      </a:r>
                      <a:r>
                        <a:rPr kumimoji="0" lang="en-GB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</a:p>
                    <a:p>
                      <a:pPr lvl="0" algn="l">
                        <a:tabLst/>
                      </a:pPr>
                      <a:r>
                        <a:rPr kumimoji="0" lang="en-US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“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（相比碳酸钙治疗）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司维拉姆组患者全因死亡和复合重点事件低于碳酸钙组</a:t>
                      </a:r>
                      <a:r>
                        <a:rPr kumimoji="0" lang="en-GB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</a:p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“CKD G3</a:t>
                      </a:r>
                      <a:r>
                        <a:rPr kumimoji="0" lang="en-US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a-G5D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期患者，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限制含钙磷结合剂使用</a:t>
                      </a:r>
                      <a:r>
                        <a:rPr kumimoji="0" lang="en-GB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  <a:endParaRPr kumimoji="0" lang="en-GB" sz="11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705022"/>
                  </a:ext>
                </a:extLst>
              </a:tr>
              <a:tr h="73964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中国围透析期慢性肾脏病管理规范（</a:t>
                      </a:r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2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6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√</a:t>
                      </a:r>
                      <a:endParaRPr kumimoji="0" lang="en-GB" altLang="zh-CN" sz="36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“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推荐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不含钙磷结合剂</a:t>
                      </a:r>
                      <a:r>
                        <a:rPr kumimoji="0" lang="en-US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作为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D6A3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一线磷结合剂</a:t>
                      </a:r>
                      <a:r>
                        <a:rPr kumimoji="0" lang="en-GB" altLang="zh-CN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</a:p>
                    <a:p>
                      <a:pPr lvl="0" algn="l"/>
                      <a:r>
                        <a:rPr kumimoji="0" lang="en-GB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“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含钙磷结合剂显著增加高钙血症、血管钙化和心血管事件的发生风险，</a:t>
                      </a:r>
                      <a:r>
                        <a:rPr kumimoji="0" lang="zh-CN" altLang="en-US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应限制含钙磷结合剂的使用</a:t>
                      </a:r>
                      <a:r>
                        <a:rPr kumimoji="0" lang="en-GB" sz="11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”</a:t>
                      </a:r>
                    </a:p>
                    <a:p>
                      <a:pPr lvl="0" algn="l"/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* </a:t>
                      </a:r>
                      <a:r>
                        <a:rPr kumimoji="0" lang="zh-CN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不含钙磷结合剂包括司维拉姆</a:t>
                      </a:r>
                      <a:endParaRPr kumimoji="0" lang="en-GB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68441"/>
                  </a:ext>
                </a:extLst>
              </a:tr>
            </a:tbl>
          </a:graphicData>
        </a:graphic>
      </p:graphicFrame>
      <p:pic>
        <p:nvPicPr>
          <p:cNvPr id="29" name="图片 28">
            <a:extLst>
              <a:ext uri="{FF2B5EF4-FFF2-40B4-BE49-F238E27FC236}">
                <a16:creationId xmlns:a16="http://schemas.microsoft.com/office/drawing/2014/main" id="{4503A125-0E16-43E6-AE3B-5A569F38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1" y="2384798"/>
            <a:ext cx="354716" cy="19792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CCDDC0-CEE5-448F-8591-03A2F0CD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1" y="3523853"/>
            <a:ext cx="354716" cy="19792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D7E58B5-22C7-4E85-8807-D57016339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5" b="2856"/>
          <a:stretch/>
        </p:blipFill>
        <p:spPr>
          <a:xfrm>
            <a:off x="479361" y="1531520"/>
            <a:ext cx="354716" cy="292388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E38F8648-1C70-4C31-9407-2A36E0C5DF73}"/>
              </a:ext>
            </a:extLst>
          </p:cNvPr>
          <p:cNvSpPr/>
          <p:nvPr/>
        </p:nvSpPr>
        <p:spPr>
          <a:xfrm>
            <a:off x="95027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6B1BC2B-D458-4986-B56B-15173CD520ED}"/>
              </a:ext>
            </a:extLst>
          </p:cNvPr>
          <p:cNvSpPr/>
          <p:nvPr/>
        </p:nvSpPr>
        <p:spPr>
          <a:xfrm>
            <a:off x="3096795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7E301DB-779E-485C-96E4-EBEE11A657EF}"/>
              </a:ext>
            </a:extLst>
          </p:cNvPr>
          <p:cNvSpPr/>
          <p:nvPr/>
        </p:nvSpPr>
        <p:spPr>
          <a:xfrm>
            <a:off x="4597679" y="0"/>
            <a:ext cx="1440000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有效性</a:t>
            </a:r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(2/2)</a:t>
            </a:r>
            <a:endParaRPr lang="zh-CN" altLang="en-US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C4C256F-7189-4E6B-A77A-486530CCF8BB}"/>
              </a:ext>
            </a:extLst>
          </p:cNvPr>
          <p:cNvSpPr/>
          <p:nvPr/>
        </p:nvSpPr>
        <p:spPr>
          <a:xfrm>
            <a:off x="6098563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经济性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C426828-26DA-48BB-9D62-F21C62D4283D}"/>
              </a:ext>
            </a:extLst>
          </p:cNvPr>
          <p:cNvSpPr/>
          <p:nvPr/>
        </p:nvSpPr>
        <p:spPr>
          <a:xfrm>
            <a:off x="7599448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947675E-AFBE-44B8-96B0-FA078C1561AB}"/>
              </a:ext>
            </a:extLst>
          </p:cNvPr>
          <p:cNvSpPr/>
          <p:nvPr/>
        </p:nvSpPr>
        <p:spPr>
          <a:xfrm>
            <a:off x="1595911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38" name="等腰三角形 37">
            <a:extLst>
              <a:ext uri="{FF2B5EF4-FFF2-40B4-BE49-F238E27FC236}">
                <a16:creationId xmlns:a16="http://schemas.microsoft.com/office/drawing/2014/main" id="{C8ED5669-C6E3-4554-BE5F-B36B96A5C278}"/>
              </a:ext>
            </a:extLst>
          </p:cNvPr>
          <p:cNvSpPr/>
          <p:nvPr/>
        </p:nvSpPr>
        <p:spPr>
          <a:xfrm>
            <a:off x="3213777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AD8A53A3-01ED-4D51-939E-E754ED9B76BB}"/>
              </a:ext>
            </a:extLst>
          </p:cNvPr>
          <p:cNvSpPr/>
          <p:nvPr/>
        </p:nvSpPr>
        <p:spPr>
          <a:xfrm>
            <a:off x="4785423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97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5C6C3C4-D3F3-403D-AE93-7F1F00D8DD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319448" y="4859804"/>
            <a:ext cx="476250" cy="205743"/>
          </a:xfrm>
        </p:spPr>
        <p:txBody>
          <a:bodyPr/>
          <a:lstStyle/>
          <a:p>
            <a:fld id="{6B54B0F7-55DD-40D6-B7F4-70B586885C0B}" type="slidenum">
              <a:rPr lang="en-US" noProof="0" smtClean="0">
                <a:latin typeface="Arial" panose="020B0604020202020204" pitchFamily="34" charset="0"/>
                <a:ea typeface="微软雅黑" panose="020B0503020204020204" pitchFamily="34" charset="-122"/>
              </a:rPr>
              <a:pPr/>
              <a:t>8</a:t>
            </a:fld>
            <a:endParaRPr lang="en-US" noProof="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6027352D-3CF4-4830-807E-CC12D5DF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>
                <a:latin typeface="Arial" panose="020B0604020202020204" pitchFamily="34" charset="0"/>
                <a:ea typeface="微软雅黑" panose="020B0503020204020204" pitchFamily="34" charset="-122"/>
              </a:rPr>
              <a:t>目录纳入司维拉姆新适应症，可为临床和患者提供获益多且安全性佳的降磷药物，体现了医保的公平性</a:t>
            </a:r>
            <a:endParaRPr lang="en-US" sz="18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40A99BF-7FFB-4035-AF67-BD1C71708D21}"/>
              </a:ext>
            </a:extLst>
          </p:cNvPr>
          <p:cNvSpPr/>
          <p:nvPr/>
        </p:nvSpPr>
        <p:spPr>
          <a:xfrm>
            <a:off x="95027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7D02F13-86E8-4A9D-92E4-BFE50D812386}"/>
              </a:ext>
            </a:extLst>
          </p:cNvPr>
          <p:cNvSpPr/>
          <p:nvPr/>
        </p:nvSpPr>
        <p:spPr>
          <a:xfrm>
            <a:off x="3096795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0BEFB02-798E-48B9-9C06-8A9001B4D6DA}"/>
              </a:ext>
            </a:extLst>
          </p:cNvPr>
          <p:cNvSpPr/>
          <p:nvPr/>
        </p:nvSpPr>
        <p:spPr>
          <a:xfrm>
            <a:off x="4597679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经济性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6DFDC98-5E2F-4938-AE1D-1CF446606CC9}"/>
              </a:ext>
            </a:extLst>
          </p:cNvPr>
          <p:cNvSpPr/>
          <p:nvPr/>
        </p:nvSpPr>
        <p:spPr>
          <a:xfrm>
            <a:off x="6098563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595761D-044C-4084-9D49-EE28C808CB9B}"/>
              </a:ext>
            </a:extLst>
          </p:cNvPr>
          <p:cNvSpPr/>
          <p:nvPr/>
        </p:nvSpPr>
        <p:spPr>
          <a:xfrm>
            <a:off x="7599448" y="0"/>
            <a:ext cx="1440000" cy="2520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B405DF5-6738-4637-BD0B-CC6CA82071C8}"/>
              </a:ext>
            </a:extLst>
          </p:cNvPr>
          <p:cNvSpPr/>
          <p:nvPr/>
        </p:nvSpPr>
        <p:spPr>
          <a:xfrm>
            <a:off x="1595911" y="0"/>
            <a:ext cx="1440000" cy="252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安全性</a:t>
            </a: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D486A3EE-2311-40E4-ADF7-482922755BC8}"/>
              </a:ext>
            </a:extLst>
          </p:cNvPr>
          <p:cNvSpPr/>
          <p:nvPr/>
        </p:nvSpPr>
        <p:spPr>
          <a:xfrm>
            <a:off x="7742941" y="165820"/>
            <a:ext cx="147638" cy="86180"/>
          </a:xfrm>
          <a:prstGeom prst="triangle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8AA8C07-00C5-43D9-97A9-25076DF71F90}"/>
              </a:ext>
            </a:extLst>
          </p:cNvPr>
          <p:cNvSpPr/>
          <p:nvPr/>
        </p:nvSpPr>
        <p:spPr>
          <a:xfrm>
            <a:off x="247881" y="1149081"/>
            <a:ext cx="4164099" cy="338608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慢性肾病并发高磷血症导致肾病加快进展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61A8A74-55D8-4539-BFAA-C6E1B8BE8DD6}"/>
              </a:ext>
            </a:extLst>
          </p:cNvPr>
          <p:cNvSpPr/>
          <p:nvPr/>
        </p:nvSpPr>
        <p:spPr>
          <a:xfrm>
            <a:off x="247882" y="1482240"/>
            <a:ext cx="4164098" cy="1163508"/>
          </a:xfrm>
          <a:prstGeom prst="rect">
            <a:avLst/>
          </a:prstGeom>
          <a:solidFill>
            <a:srgbClr val="F4F2F6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未透析慢性肾脏病且并发高磷血症的患者总数约</a:t>
            </a:r>
            <a:r>
              <a:rPr lang="en-US" altLang="zh-CN" sz="1200" b="1" i="0" u="none" strike="noStrike" kern="1200" baseline="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87</a:t>
            </a:r>
            <a:r>
              <a:rPr lang="zh-CN" altLang="en-US" sz="1200" b="1" i="0" u="none" strike="noStrike" kern="1200" baseline="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万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高磷血症是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CKD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患者常见的并发症，导致软组织钙化、骨痛、骨折</a:t>
            </a:r>
            <a:r>
              <a:rPr lang="zh-CN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甚至对心血管系统造成危害</a:t>
            </a:r>
            <a:r>
              <a:rPr lang="en-US" altLang="zh-CN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, 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如外周动脉钙化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，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增加患者的死亡率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3FCF763-E9CF-4A6F-82AA-2FE5308B346C}"/>
              </a:ext>
            </a:extLst>
          </p:cNvPr>
          <p:cNvSpPr/>
          <p:nvPr/>
        </p:nvSpPr>
        <p:spPr>
          <a:xfrm>
            <a:off x="4652300" y="1149081"/>
            <a:ext cx="4164099" cy="338608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司维拉姆满足未透析患者优效治疗高磷血症的基本需求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E64A6BB-BDF4-4D32-A44F-CC0EE4EC5539}"/>
              </a:ext>
            </a:extLst>
          </p:cNvPr>
          <p:cNvSpPr/>
          <p:nvPr/>
        </p:nvSpPr>
        <p:spPr>
          <a:xfrm>
            <a:off x="4652128" y="1482240"/>
            <a:ext cx="4164098" cy="1163508"/>
          </a:xfrm>
          <a:prstGeom prst="rect">
            <a:avLst/>
          </a:prstGeom>
          <a:solidFill>
            <a:srgbClr val="F4F2F6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未透析的高磷血症患者使用司维拉姆降磷，可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显著延缓进入透析的时间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*</a:t>
            </a:r>
            <a:r>
              <a:rPr lang="en-US" altLang="zh-CN" sz="1200" b="1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，从而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降低透析甚至肾移植</a:t>
            </a: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带来的巨大的疾病负担</a:t>
            </a:r>
            <a:endParaRPr lang="en-US" altLang="zh-CN" sz="12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国内指南一致推荐司维拉姆作为一线磷结合剂，且推荐</a:t>
            </a:r>
            <a:r>
              <a:rPr lang="zh-CN" altLang="en-US" sz="1200" b="1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限制含钙磷结合剂的使用</a:t>
            </a:r>
            <a:r>
              <a:rPr lang="zh-CN" altLang="en-US" sz="12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，纳入司维拉姆可满足临床和患者对降磷方案的基本需求</a:t>
            </a:r>
            <a:endParaRPr lang="en-US" altLang="zh-CN" sz="1200" kern="12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B4374E8-A900-4F01-ADB8-780BCAD5D50D}"/>
              </a:ext>
            </a:extLst>
          </p:cNvPr>
          <p:cNvSpPr/>
          <p:nvPr/>
        </p:nvSpPr>
        <p:spPr>
          <a:xfrm>
            <a:off x="247881" y="2800027"/>
            <a:ext cx="4164099" cy="4225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目录中对未透析</a:t>
            </a:r>
            <a:r>
              <a:rPr lang="en-US" altLang="zh-CN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CKD</a:t>
            </a:r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患者的降磷需求保障不足，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司维拉姆可弥补目录短板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B17D582-CCC7-4203-9973-96121A8DF457}"/>
              </a:ext>
            </a:extLst>
          </p:cNvPr>
          <p:cNvSpPr/>
          <p:nvPr/>
        </p:nvSpPr>
        <p:spPr>
          <a:xfrm>
            <a:off x="247882" y="3222527"/>
            <a:ext cx="4164098" cy="1163508"/>
          </a:xfrm>
          <a:prstGeom prst="rect">
            <a:avLst/>
          </a:prstGeom>
          <a:solidFill>
            <a:srgbClr val="F4F2F6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使用醋酸钙降磷增加患者高钙血症</a:t>
            </a:r>
            <a:r>
              <a:rPr lang="en-US" altLang="zh-CN" sz="1200" b="0" i="0" u="none" strike="noStrike" kern="120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2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和血管钙化风险</a:t>
            </a:r>
            <a:r>
              <a:rPr lang="en-US" altLang="zh-CN" sz="1200" b="0" i="0" u="none" strike="noStrike" kern="1200" baseline="30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3</a:t>
            </a:r>
            <a:r>
              <a:rPr lang="zh-CN" altLang="en-US" sz="12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，导致心血管事件上升</a:t>
            </a:r>
          </a:p>
          <a:p>
            <a:pPr marL="171450" indent="-17145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司维拉姆相比目录内产品可提供多重获益 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- 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降低全因死亡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*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和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MACE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事件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**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风险</a:t>
            </a:r>
            <a:r>
              <a:rPr lang="en-US" altLang="zh-CN" sz="1200" b="1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4,5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，显著延缓透析和肾移植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**</a:t>
            </a:r>
            <a:r>
              <a:rPr lang="en-US" altLang="zh-CN" sz="1200" b="1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6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，降低</a:t>
            </a:r>
            <a:r>
              <a:rPr lang="en-US" altLang="zh-CN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LDL-C</a:t>
            </a:r>
            <a:r>
              <a:rPr lang="zh-CN" altLang="en-US" sz="1200" b="1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水平</a:t>
            </a:r>
            <a:r>
              <a:rPr lang="en-US" altLang="zh-CN" sz="1200" b="1" baseline="30000" dirty="0">
                <a:solidFill>
                  <a:srgbClr val="D6A3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#4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，是对目录短板的补充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075E863-B596-4A47-B440-A62BE3BCB90A}"/>
              </a:ext>
            </a:extLst>
          </p:cNvPr>
          <p:cNvSpPr/>
          <p:nvPr/>
        </p:nvSpPr>
        <p:spPr>
          <a:xfrm>
            <a:off x="4652300" y="2800027"/>
            <a:ext cx="4164099" cy="422500"/>
          </a:xfrm>
          <a:prstGeom prst="rect">
            <a:avLst/>
          </a:prstGeom>
          <a:solidFill>
            <a:srgbClr val="488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zh-CN" altLang="en-US" sz="1200" b="1" dirty="0">
                <a:latin typeface="Arial" panose="020B0604020202020204" pitchFamily="34" charset="0"/>
                <a:ea typeface="微软雅黑" panose="020B0503020204020204" pitchFamily="34" charset="-122"/>
              </a:rPr>
              <a:t>司维拉姆无滥用风险，医保易管理，基金支出有限</a:t>
            </a:r>
            <a:endParaRPr lang="en-US" altLang="zh-CN" sz="1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C636FDDF-AFE9-48B7-9D67-B3C7A1F866E7}"/>
              </a:ext>
            </a:extLst>
          </p:cNvPr>
          <p:cNvSpPr/>
          <p:nvPr/>
        </p:nvSpPr>
        <p:spPr>
          <a:xfrm>
            <a:off x="4652128" y="3222527"/>
            <a:ext cx="4164098" cy="1163508"/>
          </a:xfrm>
          <a:prstGeom prst="rect">
            <a:avLst/>
          </a:prstGeom>
          <a:solidFill>
            <a:srgbClr val="F4F2F6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未透析慢性肾病患者并发高磷血症的诊断依赖客观指标，处方条件明确，降磷药物无滥用风险，司维拉姆已在常规目录，纳入新适应症不增加医保管</a:t>
            </a:r>
            <a:r>
              <a:rPr lang="zh-CN" altLang="en-US" sz="120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理难度</a:t>
            </a:r>
            <a:endParaRPr lang="zh-CN" altLang="en-US" sz="1200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4ED2DD9-BA2E-436A-BFB4-0CDDB9D98700}"/>
              </a:ext>
            </a:extLst>
          </p:cNvPr>
          <p:cNvSpPr txBox="1"/>
          <p:nvPr/>
        </p:nvSpPr>
        <p:spPr>
          <a:xfrm>
            <a:off x="1234620" y="4769477"/>
            <a:ext cx="7101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 Russo D, et al. J Nephrol 2015,28(1):73-80; 2. </a:t>
            </a:r>
            <a:r>
              <a:rPr lang="zh-CN" altLang="en-US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醋酸钙说明书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3. </a:t>
            </a:r>
            <a:r>
              <a:rPr lang="it-IT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Russo D, et al. J Nephrol 2015,28(1):73-80; 4. Patel L, et al. Clin J Am Soc Nephrol. 2016 Feb 5; 11(2): 232–244.; </a:t>
            </a:r>
            <a:r>
              <a:rPr lang="es-E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5. </a:t>
            </a:r>
            <a:r>
              <a:rPr lang="it-IT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Di Iorio B, et al. Clin J Am Soc Nephrol 2012,7(3):487-93;</a:t>
            </a:r>
            <a:r>
              <a:rPr lang="es-E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6. D</a:t>
            </a:r>
            <a:r>
              <a:rPr lang="en-US" altLang="zh-CN" sz="700" spc="-7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ata</a:t>
            </a:r>
            <a:r>
              <a:rPr lang="en-US" altLang="zh-CN" sz="7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on file (to be published by end of July)</a:t>
            </a:r>
            <a:endParaRPr lang="it-IT" altLang="zh-CN" sz="7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8201288-3016-4E97-9E0B-178274A015D9}"/>
              </a:ext>
            </a:extLst>
          </p:cNvPr>
          <p:cNvSpPr txBox="1"/>
          <p:nvPr/>
        </p:nvSpPr>
        <p:spPr>
          <a:xfrm>
            <a:off x="332370" y="4520419"/>
            <a:ext cx="7909380" cy="20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*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CKD3-4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期未透析高磷血症患者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**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CKD1-5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期未透析高磷血症患者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; #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研究人群为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CKD3-5D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期高磷血症患者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(</a:t>
            </a:r>
            <a:r>
              <a:rPr lang="zh-CN" altLang="en-US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包括透析和未透析人群</a:t>
            </a:r>
            <a:r>
              <a:rPr lang="en-US" altLang="zh-CN" sz="8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46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2B0FCE1-15AB-4024-9B64-3B2C7291DD58}"/>
              </a:ext>
            </a:extLst>
          </p:cNvPr>
          <p:cNvSpPr txBox="1"/>
          <p:nvPr/>
        </p:nvSpPr>
        <p:spPr>
          <a:xfrm>
            <a:off x="1165506" y="1416609"/>
            <a:ext cx="6812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谢谢！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Mdu.c55vMttklcDST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U4MRiFRuKeWDjc4XFx9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veZ1ax3UW06K.8CsjWfQ"/>
</p:tagLst>
</file>

<file path=ppt/theme/theme1.xml><?xml version="1.0" encoding="utf-8"?>
<a:theme xmlns:a="http://schemas.openxmlformats.org/drawingml/2006/main" name="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PowerPoint Template - v1.3.potx" id="{4352F2BF-3048-4DE4-9704-8168842D78E0}" vid="{0D49CEEF-EE86-4EDB-B278-4D975FEF794F}"/>
    </a:ext>
  </a:extLst>
</a:theme>
</file>

<file path=ppt/theme/theme2.xml><?xml version="1.0" encoding="utf-8"?>
<a:theme xmlns:a="http://schemas.openxmlformats.org/drawingml/2006/main" name="1_3 Sanofi_Slide Kit_EN_16-9_2017">
  <a:themeElements>
    <a:clrScheme name="Custom 1">
      <a:dk1>
        <a:srgbClr val="353A3D"/>
      </a:dk1>
      <a:lt1>
        <a:srgbClr val="FFFFFF"/>
      </a:lt1>
      <a:dk2>
        <a:srgbClr val="525CA3"/>
      </a:dk2>
      <a:lt2>
        <a:srgbClr val="CAAE7A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6600"/>
        </a:solidFill>
        <a:ln>
          <a:noFill/>
        </a:ln>
      </a:spPr>
      <a:bodyPr rtlCol="0" anchor="ctr" anchorCtr="0"/>
      <a:lstStyle>
        <a:defPPr algn="ctr">
          <a:defRPr sz="1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anofi">
  <a:themeElements>
    <a:clrScheme name="00. Sanofi">
      <a:dk1>
        <a:sysClr val="windowText" lastClr="000000"/>
      </a:dk1>
      <a:lt1>
        <a:sysClr val="window" lastClr="FFFFFF"/>
      </a:lt1>
      <a:dk2>
        <a:srgbClr val="F4F2F6"/>
      </a:dk2>
      <a:lt2>
        <a:srgbClr val="F5F5F5"/>
      </a:lt2>
      <a:accent1>
        <a:srgbClr val="23004C"/>
      </a:accent1>
      <a:accent2>
        <a:srgbClr val="7A00E6"/>
      </a:accent2>
      <a:accent3>
        <a:srgbClr val="ED6C4E"/>
      </a:accent3>
      <a:accent4>
        <a:srgbClr val="62D488"/>
      </a:accent4>
      <a:accent5>
        <a:srgbClr val="F6C243"/>
      </a:accent5>
      <a:accent6>
        <a:srgbClr val="CA99F5"/>
      </a:accent6>
      <a:hlink>
        <a:srgbClr val="62D488"/>
      </a:hlink>
      <a:folHlink>
        <a:srgbClr val="23004C"/>
      </a:folHlink>
    </a:clrScheme>
    <a:fontScheme name="00. Sanofi Syste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ofi PowerPoint Template - v1.3.potx" id="{4352F2BF-3048-4DE4-9704-8168842D78E0}" vid="{0D49CEEF-EE86-4EDB-B278-4D975FEF794F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04B6C2635AC498D8E06F45E9DAC0B" ma:contentTypeVersion="12" ma:contentTypeDescription="Create a new document." ma:contentTypeScope="" ma:versionID="e12b012da6d9ce87e7831aa08bd72bd3">
  <xsd:schema xmlns:xsd="http://www.w3.org/2001/XMLSchema" xmlns:xs="http://www.w3.org/2001/XMLSchema" xmlns:p="http://schemas.microsoft.com/office/2006/metadata/properties" xmlns:ns2="55085e5e-144a-4a84-ae32-5e7910ba3a79" xmlns:ns3="2e25fd53-5e3f-4d8b-9b6b-fb4a7e2f39d4" targetNamespace="http://schemas.microsoft.com/office/2006/metadata/properties" ma:root="true" ma:fieldsID="b77d402e5348c1a8dca86f5e9fff4151" ns2:_="" ns3:_="">
    <xsd:import namespace="55085e5e-144a-4a84-ae32-5e7910ba3a79"/>
    <xsd:import namespace="2e25fd53-5e3f-4d8b-9b6b-fb4a7e2f39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85e5e-144a-4a84-ae32-5e7910ba3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5fd53-5e3f-4d8b-9b6b-fb4a7e2f39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7B58BE-5C3A-4840-A409-4EB32649CC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E5C1B7-9FBE-4B4F-BE7C-EBA10C921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085e5e-144a-4a84-ae32-5e7910ba3a79"/>
    <ds:schemaRef ds:uri="2e25fd53-5e3f-4d8b-9b6b-fb4a7e2f39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D289C8-FCBD-47D6-A28B-8CD4E8BB35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Sanofi PowerPoint Template - v1.3</Template>
  <TotalTime>7880</TotalTime>
  <Words>2630</Words>
  <Application>Microsoft Office PowerPoint</Application>
  <PresentationFormat>全屏显示(16:9)</PresentationFormat>
  <Paragraphs>170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Sanofi Sans 3 Regular</vt:lpstr>
      <vt:lpstr>微软雅黑</vt:lpstr>
      <vt:lpstr>Arial</vt:lpstr>
      <vt:lpstr>Calibri</vt:lpstr>
      <vt:lpstr>Georgia</vt:lpstr>
      <vt:lpstr>Verdana</vt:lpstr>
      <vt:lpstr>Wingdings</vt:lpstr>
      <vt:lpstr>Sanofi</vt:lpstr>
      <vt:lpstr>1_3 Sanofi_Slide Kit_EN_16-9_2017</vt:lpstr>
      <vt:lpstr>1_Sanofi</vt:lpstr>
      <vt:lpstr>think-cell 幻灯片</vt:lpstr>
      <vt:lpstr>PowerPoint 演示文稿</vt:lpstr>
      <vt:lpstr>碳酸司维拉姆片：指南一线推荐的磷结合剂，以创新的无金属和钙离子结构，无血钙和金属蓄积风险，且强效降磷，延缓透析和肾移植*，降低全因死亡风险**，是中国唯一获批适用于未透析CKD患者高磷血症治疗的非含钙磷结合剂</vt:lpstr>
      <vt:lpstr>司维拉姆是国内外权威指南一致推荐的磷结合剂，且是目前唯一获批适用于未透析CKD患者高磷血症治疗的非含钙磷结合剂</vt:lpstr>
      <vt:lpstr>司维拉姆的结构中无金属离子，且不进入体内循环系统，降磷治疗无钙和金属蓄积风险</vt:lpstr>
      <vt:lpstr>对比含钙磷结合剂，司维拉姆不含金属离子，且不进入循环系统，可显著延缓血管钙化，且无钙和金属积蓄风险</vt:lpstr>
      <vt:lpstr>司维拉姆可强效降低血磷水平，并有多重临床获益 - 降低全因死亡和MACE事件风险，显著延缓肾衰、透析和肾移植，降低LDL-C水平</vt:lpstr>
      <vt:lpstr>国内指南一致推荐司维拉姆作为一线磷结合剂，且建议限制含钙磷结合剂使用</vt:lpstr>
      <vt:lpstr>目录纳入司维拉姆新适应症，可为临床和患者提供获益多且安全性佳的降磷药物，体现了医保的公平性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Joubert-de-la-motte, Fabien /CN</dc:creator>
  <cp:lastModifiedBy>Zhang, Bryan /CN</cp:lastModifiedBy>
  <cp:revision>86</cp:revision>
  <dcterms:created xsi:type="dcterms:W3CDTF">2022-02-08T01:09:58Z</dcterms:created>
  <dcterms:modified xsi:type="dcterms:W3CDTF">2022-07-13T13:20:08Z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0x0101004E804B6C2635AC498D8E06F45E9DAC0B</vt:lpwstr>
  </property>
</Properties>
</file>