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61" r:id="rId4"/>
    <p:sldId id="258" r:id="rId5"/>
    <p:sldId id="263" r:id="rId6"/>
    <p:sldId id="260" r:id="rId7"/>
    <p:sldId id="266" r:id="rId8"/>
    <p:sldId id="269" r:id="rId9"/>
    <p:sldId id="259" r:id="rId10"/>
    <p:sldId id="268" r:id="rId11"/>
  </p:sldIdLst>
  <p:sldSz cx="12192000" cy="6858000"/>
  <p:notesSz cx="6858000" cy="9144000"/>
  <p:custDataLst>
    <p:tags r:id="rId13"/>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9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039623" initials="0"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A98"/>
    <a:srgbClr val="2143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724" autoAdjust="0"/>
  </p:normalViewPr>
  <p:slideViewPr>
    <p:cSldViewPr showGuides="1">
      <p:cViewPr>
        <p:scale>
          <a:sx n="60" d="100"/>
          <a:sy n="60" d="100"/>
        </p:scale>
        <p:origin x="816" y="108"/>
      </p:cViewPr>
      <p:guideLst>
        <p:guide orient="horz" pos="219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54950E6C-D96E-4F18-828F-374DD4CA4D1C}"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2022/7/14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CB712818-D5A4-4651-8A06-E5853523F8CF}" type="slidenum">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a:ln>
            <a:solidFill>
              <a:srgbClr val="000000">
                <a:alpha val="100000"/>
              </a:srgbClr>
            </a:solidFill>
            <a:miter lim="800000"/>
          </a:ln>
        </p:spPr>
      </p:sp>
      <p:sp>
        <p:nvSpPr>
          <p:cNvPr id="7171" name="备注占位符 2"/>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zh-CN" altLang="en-US" dirty="0"/>
          </a:p>
        </p:txBody>
      </p:sp>
      <p:sp>
        <p:nvSpPr>
          <p:cNvPr id="7172"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sz="1200" dirty="0"/>
              <a:t>4</a:t>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ln>
            <a:solidFill>
              <a:srgbClr val="000000">
                <a:alpha val="100000"/>
              </a:srgbClr>
            </a:solidFill>
            <a:miter lim="800000"/>
          </a:ln>
        </p:spPr>
      </p:sp>
      <p:sp>
        <p:nvSpPr>
          <p:cNvPr id="10243" name="备注占位符 2"/>
          <p:cNvSpPr>
            <a:spLocks noGrp="1"/>
          </p:cNvSpPr>
          <p:nvPr>
            <p:ph type="body" idx="1"/>
          </p:nvPr>
        </p:nvSpPr>
        <p:spPr>
          <a:noFill/>
          <a:ln>
            <a:noFill/>
          </a:ln>
        </p:spPr>
        <p:txBody>
          <a:bodyPr wrap="square" lIns="91440" tIns="45720" rIns="91440" bIns="45720" anchor="t" anchorCtr="0"/>
          <a:lstStyle/>
          <a:p>
            <a:pPr lvl="0"/>
            <a:r>
              <a:rPr lang="zh-CN" altLang="en-US" dirty="0"/>
              <a:t>[1]李同度,刘爱国,秦叔逵等.康莱特注射液控制癌痛及提高晚期癌症患者生存质量Ⅲ期临床研究[J].中国肿瘤临床,1999(05):52-56.</a:t>
            </a:r>
          </a:p>
          <a:p>
            <a:pPr lvl="0"/>
            <a:r>
              <a:rPr lang="zh-CN" altLang="en-US" dirty="0"/>
              <a:t>[2] 刘嘉湘,廖美琳,严德钧,周吉燕.康莱特注射液治疗原发性肺癌Ⅱ期临床总结[J].中药新药与临床药理,1995(04):17-22+62.</a:t>
            </a:r>
          </a:p>
          <a:p>
            <a:pPr lvl="0"/>
            <a:r>
              <a:rPr lang="zh-CN" altLang="en-US" dirty="0"/>
              <a:t>[</a:t>
            </a:r>
            <a:r>
              <a:rPr lang="en-US" altLang="zh-CN" dirty="0"/>
              <a:t>3</a:t>
            </a:r>
            <a:r>
              <a:rPr lang="zh-CN" altLang="en-US" dirty="0"/>
              <a:t>] 王媛，惠双，李敏，张成辉,康莱特注射液用于吉西他滨联合顺铂方案化疗晚期非小细胞肺癌的临床研究,[J] 中国临床药理学杂志,2017(33):2354-2356</a:t>
            </a:r>
          </a:p>
          <a:p>
            <a:pPr lvl="0"/>
            <a:r>
              <a:rPr lang="zh-CN" altLang="en-US" dirty="0"/>
              <a:t>[</a:t>
            </a:r>
            <a:r>
              <a:rPr lang="en-US" altLang="zh-CN" dirty="0"/>
              <a:t>4</a:t>
            </a:r>
            <a:r>
              <a:rPr lang="zh-CN" altLang="en-US" dirty="0"/>
              <a:t>] 刘丽，俞静，赵大坤，俞群，康莱特注射液对晚期恶性肿瘤患者生活质量及抑郁、焦虑等负性情绪的影响[J]. 中国医院用药评价与分析,2018,18(5)577-579</a:t>
            </a:r>
          </a:p>
          <a:p>
            <a:pPr lvl="0"/>
            <a:r>
              <a:rPr lang="zh-CN" altLang="en-US" dirty="0"/>
              <a:t>[5] Zhang Peirong, Meng Xiaoyan, Tang Xiaohua, et al. The effect of a coix seed oil injection on cancer pain relief.[J]. Support Care Cancer. 2019 Feb;27(2):461-465.</a:t>
            </a:r>
          </a:p>
        </p:txBody>
      </p:sp>
      <p:sp>
        <p:nvSpPr>
          <p:cNvPr id="10244"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sz="1200" dirty="0"/>
              <a:t>6</a:t>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a:ln>
            <a:solidFill>
              <a:srgbClr val="000000">
                <a:alpha val="100000"/>
              </a:srgbClr>
            </a:solidFill>
            <a:miter lim="800000"/>
          </a:ln>
        </p:spPr>
      </p:sp>
      <p:sp>
        <p:nvSpPr>
          <p:cNvPr id="12291" name="备注占位符 2"/>
          <p:cNvSpPr>
            <a:spLocks noGrp="1"/>
          </p:cNvSpPr>
          <p:nvPr>
            <p:ph type="body" idx="1"/>
          </p:nvPr>
        </p:nvSpPr>
        <p:spPr>
          <a:noFill/>
          <a:ln>
            <a:noFill/>
          </a:ln>
        </p:spPr>
        <p:txBody>
          <a:bodyPr wrap="square" lIns="91440" tIns="45720" rIns="91440" bIns="45720" anchor="t" anchorCtr="0"/>
          <a:lstStyle/>
          <a:p>
            <a:pPr lvl="0" eaLnBrk="1" hangingPunct="1">
              <a:spcBef>
                <a:spcPct val="0"/>
              </a:spcBef>
            </a:pPr>
            <a:r>
              <a:rPr lang="en-US" altLang="zh-CN" dirty="0"/>
              <a:t>[6] </a:t>
            </a:r>
            <a:r>
              <a:rPr lang="zh-CN" altLang="en-US" dirty="0"/>
              <a:t>陈芝强等. 康莱特注射液联合化疗对晚期非小细胞肺癌生存质量影响的Meta分析,[J]中国肿瘤外科杂志 2019; 11(3):183-194.</a:t>
            </a:r>
          </a:p>
          <a:p>
            <a:pPr lvl="0" eaLnBrk="1" hangingPunct="1">
              <a:spcBef>
                <a:spcPct val="0"/>
              </a:spcBef>
            </a:pPr>
            <a:r>
              <a:rPr lang="zh-CN" altLang="en-US" dirty="0"/>
              <a:t>[</a:t>
            </a:r>
            <a:r>
              <a:rPr lang="en-US" altLang="zh-CN" dirty="0"/>
              <a:t>7</a:t>
            </a:r>
            <a:r>
              <a:rPr lang="zh-CN" altLang="en-US" dirty="0"/>
              <a:t>] 李慧，王俊彦，宫建，王萌萌等，康莱特注射液联合GP化疗方案对中晚期非小细胞肺癌治疗作用的Meta分析[J].药物流行病学杂志,2022,31(06):363-370</a:t>
            </a:r>
          </a:p>
          <a:p>
            <a:pPr lvl="0" eaLnBrk="1" hangingPunct="1">
              <a:spcBef>
                <a:spcPct val="0"/>
              </a:spcBef>
            </a:pPr>
            <a:r>
              <a:rPr lang="zh-CN" altLang="en-US" dirty="0"/>
              <a:t>[</a:t>
            </a:r>
            <a:r>
              <a:rPr lang="en-US" altLang="zh-CN" dirty="0"/>
              <a:t>8</a:t>
            </a:r>
            <a:r>
              <a:rPr lang="zh-CN" altLang="en-US" dirty="0"/>
              <a:t>] Su P, Leng Y, Liu J, Yu Y, Wang Z and Dang H (2022) Comparative Analysis of the Efficacy and Safety of Different Traditional Chinese Medicine Injections in the Treatment of Cancer-Related Pain: A Bayesian Network Meta-Analysis.</a:t>
            </a:r>
            <a:r>
              <a:rPr lang="en-US" altLang="zh-CN" dirty="0"/>
              <a:t> </a:t>
            </a:r>
            <a:r>
              <a:rPr lang="zh-CN" altLang="en-US" dirty="0"/>
              <a:t>Front. Pharmacol. 12:803676.</a:t>
            </a:r>
          </a:p>
          <a:p>
            <a:pPr lvl="0" eaLnBrk="1" hangingPunct="1">
              <a:spcBef>
                <a:spcPct val="0"/>
              </a:spcBef>
            </a:pPr>
            <a:r>
              <a:rPr lang="en-US" altLang="zh-CN" dirty="0"/>
              <a:t>[9] 康莱特，康艾，鸦胆子油乳注射液用于晚期肿瘤恶液质的Meta分析</a:t>
            </a:r>
            <a:r>
              <a:rPr lang="zh-CN" altLang="en-US" dirty="0"/>
              <a:t>和循证药物经济学评价（未发表）</a:t>
            </a:r>
          </a:p>
        </p:txBody>
      </p:sp>
      <p:sp>
        <p:nvSpPr>
          <p:cNvPr id="12292"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sz="1200" dirty="0"/>
              <a:t>7</a:t>
            </a:fld>
            <a:endParaRPr lang="zh-CN"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ln>
            <a:solidFill>
              <a:srgbClr val="000000">
                <a:alpha val="100000"/>
              </a:srgbClr>
            </a:solidFill>
            <a:miter lim="800000"/>
          </a:ln>
        </p:spPr>
      </p:sp>
      <p:sp>
        <p:nvSpPr>
          <p:cNvPr id="14339" name="备注占位符 2"/>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zh-CN" altLang="en-US" dirty="0"/>
          </a:p>
        </p:txBody>
      </p:sp>
      <p:sp>
        <p:nvSpPr>
          <p:cNvPr id="14340"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sz="1200" dirty="0"/>
              <a:t>8</a:t>
            </a:fld>
            <a:endParaRPr lang="zh-CN"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10</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 </a:t>
            </a:r>
            <a:r>
              <a:rPr lang="zh-CN" altLang="zh-CN" sz="1800" dirty="0">
                <a:effectLst/>
                <a:ea typeface="等线" panose="02010600030101010101" pitchFamily="2" charset="-122"/>
                <a:cs typeface="Times New Roman" panose="02020603050405020304" pitchFamily="18" charset="0"/>
              </a:rPr>
              <a:t>吕杨，刘晓琳，单探幽．不同中成药注射剂辅助治疗非小细胞肺癌的对比研究［</a:t>
            </a:r>
            <a:r>
              <a:rPr lang="en-US" altLang="zh-CN" sz="1800" dirty="0">
                <a:effectLst/>
                <a:ea typeface="等线" panose="02010600030101010101" pitchFamily="2" charset="-122"/>
                <a:cs typeface="Times New Roman" panose="02020603050405020304" pitchFamily="18" charset="0"/>
              </a:rPr>
              <a:t>J</a:t>
            </a:r>
            <a:r>
              <a:rPr lang="zh-CN" altLang="zh-CN" sz="1800" dirty="0">
                <a:effectLst/>
                <a:ea typeface="等线" panose="02010600030101010101" pitchFamily="2" charset="-122"/>
                <a:cs typeface="Times New Roman" panose="02020603050405020304" pitchFamily="18" charset="0"/>
              </a:rPr>
              <a:t>］．中国医院用药评价与分析，２０１７，１７</a:t>
            </a:r>
            <a:r>
              <a:rPr lang="en-US" altLang="zh-CN" sz="1800" dirty="0">
                <a:effectLst/>
                <a:ea typeface="等线" panose="02010600030101010101" pitchFamily="2" charset="-122"/>
                <a:cs typeface="Times New Roman" panose="02020603050405020304" pitchFamily="18" charset="0"/>
              </a:rPr>
              <a:t> </a:t>
            </a:r>
            <a:r>
              <a:rPr lang="zh-CN" altLang="zh-CN" sz="1800" dirty="0">
                <a:effectLst/>
                <a:ea typeface="等线" panose="02010600030101010101" pitchFamily="2" charset="-122"/>
                <a:cs typeface="Times New Roman" panose="02020603050405020304" pitchFamily="18" charset="0"/>
              </a:rPr>
              <a:t>（６）：７９０</a:t>
            </a:r>
            <a:r>
              <a:rPr lang="en-US" altLang="zh-CN" sz="1800" dirty="0">
                <a:effectLst/>
                <a:ea typeface="等线" panose="02010600030101010101" pitchFamily="2" charset="-122"/>
                <a:cs typeface="Times New Roman" panose="02020603050405020304" pitchFamily="18" charset="0"/>
              </a:rPr>
              <a:t>-</a:t>
            </a:r>
            <a:r>
              <a:rPr lang="zh-CN" altLang="zh-CN" sz="1800" dirty="0">
                <a:effectLst/>
                <a:ea typeface="等线" panose="02010600030101010101" pitchFamily="2" charset="-122"/>
                <a:cs typeface="Times New Roman" panose="02020603050405020304" pitchFamily="18" charset="0"/>
              </a:rPr>
              <a:t>７９１．</a:t>
            </a:r>
            <a:br>
              <a:rPr lang="en-US" altLang="zh-CN" sz="1800" dirty="0">
                <a:effectLst/>
                <a:ea typeface="等线" panose="02010600030101010101" pitchFamily="2" charset="-122"/>
                <a:cs typeface="Times New Roman" panose="02020603050405020304" pitchFamily="18" charset="0"/>
              </a:rPr>
            </a:b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11</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 Schwartzberg LS</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Arena FP</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Bienvenu BJ</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et al</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A Randomized</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Open-Label</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Safety and Exploratory Efficacy Study of </a:t>
            </a:r>
            <a:r>
              <a:rPr lang="en-US" altLang="zh-CN" sz="1800" dirty="0" err="1">
                <a:effectLst/>
                <a:ea typeface="等线" panose="02010600030101010101" pitchFamily="2" charset="-122"/>
                <a:cs typeface="Times New Roman" panose="02020603050405020304" pitchFamily="18" charset="0"/>
              </a:rPr>
              <a:t>Kanglaite</a:t>
            </a:r>
            <a:r>
              <a:rPr lang="en-US" altLang="zh-CN" sz="1800" dirty="0">
                <a:effectLst/>
                <a:ea typeface="等线" panose="02010600030101010101" pitchFamily="2" charset="-122"/>
                <a:cs typeface="Times New Roman" panose="02020603050405020304" pitchFamily="18" charset="0"/>
              </a:rPr>
              <a:t> Injection</a:t>
            </a:r>
            <a:br>
              <a:rPr lang="en-US" altLang="zh-CN" sz="1800" dirty="0">
                <a:effectLst/>
                <a:ea typeface="等线" panose="02010600030101010101" pitchFamily="2" charset="-122"/>
                <a:cs typeface="Times New Roman" panose="02020603050405020304" pitchFamily="18" charset="0"/>
              </a:rPr>
            </a:br>
            <a:r>
              <a:rPr lang="zh-CN" altLang="zh-CN" sz="1800" dirty="0">
                <a:effectLst/>
                <a:ea typeface="等线" panose="02010600030101010101" pitchFamily="2" charset="-122"/>
                <a:cs typeface="Times New Roman" panose="02020603050405020304" pitchFamily="18" charset="0"/>
              </a:rPr>
              <a:t>（</a:t>
            </a:r>
            <a:r>
              <a:rPr lang="en-US" altLang="zh-CN" sz="1800" dirty="0" err="1">
                <a:effectLst/>
                <a:ea typeface="等线" panose="02010600030101010101" pitchFamily="2" charset="-122"/>
                <a:cs typeface="Times New Roman" panose="02020603050405020304" pitchFamily="18" charset="0"/>
              </a:rPr>
              <a:t>KLTi</a:t>
            </a:r>
            <a:r>
              <a:rPr lang="en-US" altLang="zh-CN" sz="1800" dirty="0">
                <a:effectLst/>
                <a:ea typeface="等线" panose="02010600030101010101" pitchFamily="2" charset="-122"/>
                <a:cs typeface="Times New Roman" panose="02020603050405020304" pitchFamily="18" charset="0"/>
              </a:rPr>
              <a:t> </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 plus Gemcitabine versus Gemcitabine in Patients with Advanced Pancreatic Cancer</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J</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J </a:t>
            </a:r>
            <a:r>
              <a:rPr lang="en-US" altLang="zh-CN" sz="1800" dirty="0" err="1">
                <a:effectLst/>
                <a:ea typeface="等线" panose="02010600030101010101" pitchFamily="2" charset="-122"/>
                <a:cs typeface="Times New Roman" panose="02020603050405020304" pitchFamily="18" charset="0"/>
              </a:rPr>
              <a:t>Cance</a:t>
            </a:r>
            <a:r>
              <a:rPr lang="zh-CN" altLang="zh-CN" sz="1800" dirty="0">
                <a:effectLst/>
                <a:ea typeface="等线" panose="02010600030101010101" pitchFamily="2" charset="-122"/>
                <a:cs typeface="Times New Roman" panose="02020603050405020304" pitchFamily="18" charset="0"/>
              </a:rPr>
              <a:t>，２０１７，８（１０）：１８７２</a:t>
            </a:r>
            <a:r>
              <a:rPr lang="en-US" altLang="zh-CN" sz="1800" dirty="0">
                <a:effectLst/>
                <a:ea typeface="等线" panose="02010600030101010101" pitchFamily="2" charset="-122"/>
                <a:cs typeface="Times New Roman" panose="02020603050405020304" pitchFamily="18" charset="0"/>
              </a:rPr>
              <a:t>-</a:t>
            </a:r>
            <a:r>
              <a:rPr lang="zh-CN" altLang="zh-CN" sz="1800" dirty="0">
                <a:effectLst/>
                <a:ea typeface="等线" panose="02010600030101010101" pitchFamily="2" charset="-122"/>
                <a:cs typeface="Times New Roman" panose="02020603050405020304" pitchFamily="18" charset="0"/>
              </a:rPr>
              <a:t>１８８３．</a:t>
            </a:r>
            <a:br>
              <a:rPr lang="en-US" altLang="zh-CN" sz="1800" dirty="0">
                <a:effectLst/>
                <a:ea typeface="等线" panose="02010600030101010101" pitchFamily="2" charset="-122"/>
                <a:cs typeface="Times New Roman" panose="02020603050405020304" pitchFamily="18" charset="0"/>
              </a:rPr>
            </a:b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12</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 Shi G</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Zheng X</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Zhang S</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et al</a:t>
            </a:r>
            <a:r>
              <a:rPr lang="zh-CN" altLang="zh-CN" sz="1800" dirty="0">
                <a:effectLst/>
                <a:ea typeface="等线" panose="02010600030101010101" pitchFamily="2" charset="-122"/>
                <a:cs typeface="Times New Roman" panose="02020603050405020304" pitchFamily="18" charset="0"/>
              </a:rPr>
              <a:t>．</a:t>
            </a:r>
            <a:r>
              <a:rPr lang="en-US" altLang="zh-CN" sz="1800" dirty="0" err="1">
                <a:effectLst/>
                <a:ea typeface="等线" panose="02010600030101010101" pitchFamily="2" charset="-122"/>
                <a:cs typeface="Times New Roman" panose="02020603050405020304" pitchFamily="18" charset="0"/>
              </a:rPr>
              <a:t>Kanglaite</a:t>
            </a:r>
            <a:r>
              <a:rPr lang="en-US" altLang="zh-CN" sz="1800" dirty="0">
                <a:effectLst/>
                <a:ea typeface="等线" panose="02010600030101010101" pitchFamily="2" charset="-122"/>
                <a:cs typeface="Times New Roman" panose="02020603050405020304" pitchFamily="18" charset="0"/>
              </a:rPr>
              <a:t> inhibits EMT caused by TNF-αvia NF-</a:t>
            </a:r>
            <a:r>
              <a:rPr lang="en-US" altLang="zh-CN" sz="1800" dirty="0" err="1">
                <a:effectLst/>
                <a:ea typeface="等线" panose="02010600030101010101" pitchFamily="2" charset="-122"/>
                <a:cs typeface="Times New Roman" panose="02020603050405020304" pitchFamily="18" charset="0"/>
              </a:rPr>
              <a:t>κBinhibition</a:t>
            </a:r>
            <a:r>
              <a:rPr lang="en-US" altLang="zh-CN" sz="1800" dirty="0">
                <a:effectLst/>
                <a:ea typeface="等线" panose="02010600030101010101" pitchFamily="2" charset="-122"/>
                <a:cs typeface="Times New Roman" panose="02020603050405020304" pitchFamily="18" charset="0"/>
              </a:rPr>
              <a:t> in colorectal cancer cells</a:t>
            </a:r>
            <a:r>
              <a:rPr lang="zh-CN" altLang="zh-CN" sz="1800" dirty="0">
                <a:effectLst/>
                <a:ea typeface="等线" panose="02010600030101010101" pitchFamily="2" charset="-122"/>
                <a:cs typeface="Times New Roman" panose="02020603050405020304" pitchFamily="18" charset="0"/>
              </a:rPr>
              <a:t>［</a:t>
            </a:r>
            <a:r>
              <a:rPr lang="en-US" altLang="zh-CN" sz="1800" dirty="0">
                <a:effectLst/>
                <a:ea typeface="等线" panose="02010600030101010101" pitchFamily="2" charset="-122"/>
                <a:cs typeface="Times New Roman" panose="02020603050405020304" pitchFamily="18" charset="0"/>
              </a:rPr>
              <a:t> J</a:t>
            </a:r>
            <a:r>
              <a:rPr lang="zh-CN" altLang="zh-CN" sz="1800" dirty="0">
                <a:effectLst/>
                <a:ea typeface="等线" panose="02010600030101010101" pitchFamily="2" charset="-122"/>
                <a:cs typeface="Times New Roman" panose="02020603050405020304" pitchFamily="18" charset="0"/>
              </a:rPr>
              <a:t>］．</a:t>
            </a:r>
            <a:r>
              <a:rPr lang="en-US" altLang="zh-CN" sz="1800" dirty="0" err="1">
                <a:effectLst/>
                <a:ea typeface="等线" panose="02010600030101010101" pitchFamily="2" charset="-122"/>
                <a:cs typeface="Times New Roman" panose="02020603050405020304" pitchFamily="18" charset="0"/>
              </a:rPr>
              <a:t>Oncotarget</a:t>
            </a:r>
            <a:r>
              <a:rPr lang="zh-CN" altLang="zh-CN" sz="1800" dirty="0">
                <a:effectLst/>
                <a:ea typeface="等线" panose="02010600030101010101" pitchFamily="2" charset="-122"/>
                <a:cs typeface="Times New Roman" panose="02020603050405020304" pitchFamily="18" charset="0"/>
              </a:rPr>
              <a:t>，２０１８，９（６）：６７７１</a:t>
            </a:r>
            <a:r>
              <a:rPr lang="en-US" altLang="zh-CN" sz="1800" dirty="0">
                <a:effectLst/>
                <a:ea typeface="等线" panose="02010600030101010101" pitchFamily="2" charset="-122"/>
                <a:cs typeface="Times New Roman" panose="02020603050405020304" pitchFamily="18" charset="0"/>
              </a:rPr>
              <a:t>-</a:t>
            </a:r>
            <a:r>
              <a:rPr lang="zh-CN" altLang="zh-CN" sz="1800" dirty="0">
                <a:effectLst/>
                <a:ea typeface="等线" panose="02010600030101010101" pitchFamily="2" charset="-122"/>
                <a:cs typeface="Times New Roman" panose="02020603050405020304" pitchFamily="18" charset="0"/>
              </a:rPr>
              <a:t>６７７９．</a:t>
            </a:r>
            <a:endParaRPr lang="zh-CN" altLang="en-US" dirty="0"/>
          </a:p>
        </p:txBody>
      </p:sp>
    </p:spTree>
    <p:extLst>
      <p:ext uri="{BB962C8B-B14F-4D97-AF65-F5344CB8AC3E}">
        <p14:creationId xmlns:p14="http://schemas.microsoft.com/office/powerpoint/2010/main" val="3475343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09600" y="274638"/>
            <a:ext cx="8070574" cy="5851525"/>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609600" y="1600200"/>
            <a:ext cx="5376672" cy="4525963"/>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205728" y="1600200"/>
            <a:ext cx="5376672" cy="4525963"/>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1186774" y="1778438"/>
            <a:ext cx="4873574"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256938" y="1778438"/>
            <a:ext cx="4897576"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188" y="457201"/>
            <a:ext cx="6172200" cy="5403850"/>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nchorCtr="0"/>
          <a:lstStyle/>
          <a:p>
            <a:pPr lvl="0"/>
            <a:r>
              <a:rPr lang="zh-CN" altLang="en-US" dirty="0"/>
              <a:t>单击此处编辑母版标题样式</a:t>
            </a:r>
          </a:p>
        </p:txBody>
      </p:sp>
      <p:sp>
        <p:nvSpPr>
          <p:cNvPr id="1027" name="文本占位符 1026"/>
          <p:cNvSpPr>
            <a:spLocks noGrp="1"/>
          </p:cNvSpPr>
          <p:nvPr>
            <p:ph type="body"/>
          </p:nvPr>
        </p:nvSpPr>
        <p:spPr>
          <a:xfrm>
            <a:off x="609600" y="1600200"/>
            <a:ext cx="10972800" cy="4525963"/>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eaLnBrk="1" hangingPunct="1">
              <a:defRPr sz="1400" noProof="1"/>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eaLnBrk="1" hangingPunct="1">
              <a:defRPr sz="1400" noProof="1"/>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eaLnBrk="1" hangingPunct="1">
              <a:defRPr sz="1400" noProof="1"/>
            </a:lvl1pPr>
          </a:lstStyle>
          <a:p>
            <a:pPr marL="0" marR="0" lvl="0" indent="0" algn="r" defTabSz="914400" rtl="0" eaLnBrk="1" fontAlgn="base" latinLnBrk="0" hangingPunct="1">
              <a:lnSpc>
                <a:spcPct val="100000"/>
              </a:lnSpc>
              <a:spcBef>
                <a:spcPct val="0"/>
              </a:spcBef>
              <a:spcAft>
                <a:spcPct val="0"/>
              </a:spcAft>
              <a:buClrTx/>
              <a:buSzTx/>
              <a:buFontTx/>
              <a:buNone/>
              <a:defRPr/>
            </a:pPr>
            <a:fld id="{84E67CB9-1AA6-4B57-A901-7AB59ED7773D}" type="slidenum">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image" Target="../media/image5.png"/><Relationship Id="rId3" Type="http://schemas.openxmlformats.org/officeDocument/2006/relationships/image" Target="../media/image7.png"/><Relationship Id="rId7" Type="http://schemas.openxmlformats.org/officeDocument/2006/relationships/image" Target="../media/image11.jpeg"/><Relationship Id="rId12"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0.jpeg"/><Relationship Id="rId11" Type="http://schemas.openxmlformats.org/officeDocument/2006/relationships/image" Target="../media/image15.jpeg"/><Relationship Id="rId5" Type="http://schemas.openxmlformats.org/officeDocument/2006/relationships/image" Target="../media/image9.png"/><Relationship Id="rId10" Type="http://schemas.openxmlformats.org/officeDocument/2006/relationships/image" Target="../media/image14.jpeg"/><Relationship Id="rId4" Type="http://schemas.openxmlformats.org/officeDocument/2006/relationships/image" Target="../media/image8.png"/><Relationship Id="rId9" Type="http://schemas.openxmlformats.org/officeDocument/2006/relationships/image" Target="../media/image13.jpeg"/></Relationships>
</file>

<file path=ppt/slides/_rels/slide3.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7.png"/><Relationship Id="rId7" Type="http://schemas.openxmlformats.org/officeDocument/2006/relationships/image" Target="../media/image21.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9.png"/><Relationship Id="rId4" Type="http://schemas.openxmlformats.org/officeDocument/2006/relationships/image" Target="../media/image18.png"/></Relationships>
</file>

<file path=ppt/slides/_rels/slide4.xml.rels><?xml version="1.0" encoding="UTF-8" standalone="yes"?>
<Relationships xmlns="http://schemas.openxmlformats.org/package/2006/relationships"><Relationship Id="rId8" Type="http://schemas.openxmlformats.org/officeDocument/2006/relationships/image" Target="../media/image28.jpeg"/><Relationship Id="rId13" Type="http://schemas.openxmlformats.org/officeDocument/2006/relationships/image" Target="../media/image33.png"/><Relationship Id="rId3" Type="http://schemas.openxmlformats.org/officeDocument/2006/relationships/image" Target="../media/image23.jpeg"/><Relationship Id="rId7" Type="http://schemas.openxmlformats.org/officeDocument/2006/relationships/image" Target="../media/image27.png"/><Relationship Id="rId12" Type="http://schemas.openxmlformats.org/officeDocument/2006/relationships/image" Target="../media/image32.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6.jpeg"/><Relationship Id="rId11" Type="http://schemas.openxmlformats.org/officeDocument/2006/relationships/image" Target="../media/image31.jpeg"/><Relationship Id="rId5" Type="http://schemas.openxmlformats.org/officeDocument/2006/relationships/image" Target="../media/image25.png"/><Relationship Id="rId10" Type="http://schemas.openxmlformats.org/officeDocument/2006/relationships/image" Target="../media/image30.jpeg"/><Relationship Id="rId4" Type="http://schemas.openxmlformats.org/officeDocument/2006/relationships/image" Target="../media/image24.png"/><Relationship Id="rId9" Type="http://schemas.openxmlformats.org/officeDocument/2006/relationships/image" Target="../media/image29.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35.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34.jpeg"/><Relationship Id="rId5" Type="http://schemas.openxmlformats.org/officeDocument/2006/relationships/image" Target="../media/image19.png"/><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8" Type="http://schemas.openxmlformats.org/officeDocument/2006/relationships/image" Target="../media/image37.jpeg"/><Relationship Id="rId3" Type="http://schemas.openxmlformats.org/officeDocument/2006/relationships/image" Target="../media/image1.jpeg"/><Relationship Id="rId7" Type="http://schemas.openxmlformats.org/officeDocument/2006/relationships/image" Target="../media/image3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image" Target="../media/image23.jpeg"/><Relationship Id="rId7" Type="http://schemas.openxmlformats.org/officeDocument/2006/relationships/image" Target="../media/image36.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5.png"/><Relationship Id="rId4" Type="http://schemas.openxmlformats.org/officeDocument/2006/relationships/image" Target="../media/image24.png"/></Relationships>
</file>

<file path=ppt/slides/_rels/slide8.xml.rels><?xml version="1.0" encoding="UTF-8" standalone="yes"?>
<Relationships xmlns="http://schemas.openxmlformats.org/package/2006/relationships"><Relationship Id="rId3" Type="http://schemas.openxmlformats.org/officeDocument/2006/relationships/image" Target="../media/image23.jpeg"/><Relationship Id="rId7" Type="http://schemas.openxmlformats.org/officeDocument/2006/relationships/image" Target="../media/image36.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5.png"/><Relationship Id="rId4" Type="http://schemas.openxmlformats.org/officeDocument/2006/relationships/image" Target="../media/image24.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8.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a:xfrm>
          <a:off x="0" y="0"/>
          <a:ext cx="0" cy="0"/>
          <a:chOff x="0" y="0"/>
          <a:chExt cx="0" cy="0"/>
        </a:xfrm>
      </p:grpSpPr>
      <p:sp>
        <p:nvSpPr>
          <p:cNvPr id="3074" name="标题 3073"/>
          <p:cNvSpPr>
            <a:spLocks noGrp="1"/>
          </p:cNvSpPr>
          <p:nvPr>
            <p:ph type="ctrTitle"/>
          </p:nvPr>
        </p:nvSpPr>
        <p:spPr>
          <a:xfrm>
            <a:off x="2209800" y="2130425"/>
            <a:ext cx="7772400" cy="1470025"/>
          </a:xfrm>
        </p:spPr>
        <p:txBody>
          <a:bodyPr vert="horz" wrap="square" lIns="91440" tIns="45720" rIns="91440" bIns="45720" anchor="ctr" anchorCtr="0"/>
          <a:lstStyle/>
          <a:p>
            <a:pPr eaLnBrk="1" hangingPunct="1">
              <a:buClrTx/>
              <a:buSzTx/>
              <a:buFontTx/>
            </a:pPr>
            <a:endParaRPr lang="zh-CN" altLang="zh-CN" sz="4400" kern="1200" dirty="0">
              <a:latin typeface="+mj-lt"/>
              <a:ea typeface="+mj-ea"/>
              <a:cs typeface="+mj-cs"/>
            </a:endParaRPr>
          </a:p>
        </p:txBody>
      </p:sp>
      <p:sp>
        <p:nvSpPr>
          <p:cNvPr id="3075" name="副标题 3074"/>
          <p:cNvSpPr>
            <a:spLocks noGrp="1"/>
          </p:cNvSpPr>
          <p:nvPr>
            <p:ph type="subTitle" idx="1"/>
          </p:nvPr>
        </p:nvSpPr>
        <p:spPr>
          <a:xfrm>
            <a:off x="2895600" y="3886200"/>
            <a:ext cx="6400800" cy="1752600"/>
          </a:xfrm>
        </p:spPr>
        <p:txBody>
          <a:bodyPr vert="horz" wrap="square" lIns="91440" tIns="45720" rIns="91440" bIns="45720" anchor="t" anchorCtr="0"/>
          <a:lstStyle/>
          <a:p>
            <a:pPr eaLnBrk="1" hangingPunct="1">
              <a:buClrTx/>
              <a:buSzTx/>
              <a:buFontTx/>
            </a:pPr>
            <a:endParaRPr lang="zh-CN" altLang="zh-CN" sz="3200" kern="1200" dirty="0">
              <a:latin typeface="+mn-lt"/>
              <a:ea typeface="+mn-ea"/>
              <a:cs typeface="+mn-cs"/>
            </a:endParaRPr>
          </a:p>
        </p:txBody>
      </p:sp>
      <p:grpSp>
        <p:nvGrpSpPr>
          <p:cNvPr id="3076" name="Group 1324"/>
          <p:cNvGrpSpPr/>
          <p:nvPr/>
        </p:nvGrpSpPr>
        <p:grpSpPr>
          <a:xfrm>
            <a:off x="0" y="0"/>
            <a:ext cx="12112625" cy="6838950"/>
            <a:chOff x="0" y="0"/>
            <a:chExt cx="5829300" cy="3279648"/>
          </a:xfrm>
        </p:grpSpPr>
        <p:pic>
          <p:nvPicPr>
            <p:cNvPr id="3087" name="Picture 33"/>
            <p:cNvPicPr/>
            <p:nvPr/>
          </p:nvPicPr>
          <p:blipFill>
            <a:blip r:embed="rId2"/>
            <a:stretch>
              <a:fillRect/>
            </a:stretch>
          </p:blipFill>
          <p:spPr>
            <a:xfrm>
              <a:off x="0" y="0"/>
              <a:ext cx="5829300" cy="3279648"/>
            </a:xfrm>
            <a:prstGeom prst="rect">
              <a:avLst/>
            </a:prstGeom>
            <a:noFill/>
            <a:ln w="9525">
              <a:noFill/>
            </a:ln>
          </p:spPr>
        </p:pic>
        <p:sp>
          <p:nvSpPr>
            <p:cNvPr id="54" name="Shape 90"/>
            <p:cNvSpPr/>
            <p:nvPr/>
          </p:nvSpPr>
          <p:spPr>
            <a:xfrm>
              <a:off x="1528" y="762"/>
              <a:ext cx="5827772" cy="3278125"/>
            </a:xfrm>
            <a:custGeom>
              <a:avLst/>
              <a:gdLst/>
              <a:ahLst/>
              <a:cxnLst/>
              <a:rect l="0" t="0" r="0" b="0"/>
              <a:pathLst>
                <a:path w="5827776" h="3277451">
                  <a:moveTo>
                    <a:pt x="0" y="0"/>
                  </a:moveTo>
                  <a:lnTo>
                    <a:pt x="5827776" y="0"/>
                  </a:lnTo>
                  <a:lnTo>
                    <a:pt x="5827776" y="3277451"/>
                  </a:lnTo>
                  <a:lnTo>
                    <a:pt x="0" y="3277451"/>
                  </a:lnTo>
                  <a:close/>
                </a:path>
              </a:pathLst>
            </a:custGeom>
            <a:ln w="0" cap="sq">
              <a:bevel/>
            </a:ln>
          </p:spPr>
          <p:style>
            <a:lnRef idx="1">
              <a:srgbClr val="000000"/>
            </a:lnRef>
            <a:fillRef idx="0">
              <a:srgbClr val="000000">
                <a:alpha val="0"/>
              </a:srgbClr>
            </a:fillRef>
            <a:effectRef idx="0">
              <a:scrgbClr r="0" g="0" b="0"/>
            </a:effectRef>
            <a:fontRef idx="none"/>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077" name="Group 1322"/>
          <p:cNvGrpSpPr/>
          <p:nvPr/>
        </p:nvGrpSpPr>
        <p:grpSpPr>
          <a:xfrm>
            <a:off x="3792538" y="452438"/>
            <a:ext cx="4751387" cy="6000750"/>
            <a:chOff x="0" y="0"/>
            <a:chExt cx="2423160" cy="2752344"/>
          </a:xfrm>
        </p:grpSpPr>
        <p:pic>
          <p:nvPicPr>
            <p:cNvPr id="3080" name="Picture 13"/>
            <p:cNvPicPr>
              <a:picLocks noChangeAspect="1"/>
            </p:cNvPicPr>
            <p:nvPr/>
          </p:nvPicPr>
          <p:blipFill>
            <a:blip r:embed="rId3"/>
            <a:stretch>
              <a:fillRect/>
            </a:stretch>
          </p:blipFill>
          <p:spPr>
            <a:xfrm>
              <a:off x="0" y="0"/>
              <a:ext cx="2423160" cy="2752344"/>
            </a:xfrm>
            <a:prstGeom prst="rect">
              <a:avLst/>
            </a:prstGeom>
            <a:noFill/>
            <a:ln w="9525">
              <a:noFill/>
            </a:ln>
          </p:spPr>
        </p:pic>
        <p:pic>
          <p:nvPicPr>
            <p:cNvPr id="3081" name="Picture 15"/>
            <p:cNvPicPr>
              <a:picLocks noChangeAspect="1"/>
            </p:cNvPicPr>
            <p:nvPr/>
          </p:nvPicPr>
          <p:blipFill>
            <a:blip r:embed="rId4"/>
            <a:stretch>
              <a:fillRect/>
            </a:stretch>
          </p:blipFill>
          <p:spPr>
            <a:xfrm>
              <a:off x="124062" y="109023"/>
              <a:ext cx="2170176" cy="2503932"/>
            </a:xfrm>
            <a:prstGeom prst="rect">
              <a:avLst/>
            </a:prstGeom>
            <a:noFill/>
            <a:ln w="9525">
              <a:noFill/>
            </a:ln>
          </p:spPr>
        </p:pic>
        <p:pic>
          <p:nvPicPr>
            <p:cNvPr id="3082" name="Picture 17"/>
            <p:cNvPicPr>
              <a:picLocks noChangeAspect="1"/>
            </p:cNvPicPr>
            <p:nvPr/>
          </p:nvPicPr>
          <p:blipFill>
            <a:blip r:embed="rId5"/>
            <a:stretch>
              <a:fillRect/>
            </a:stretch>
          </p:blipFill>
          <p:spPr>
            <a:xfrm>
              <a:off x="681568" y="2319752"/>
              <a:ext cx="1101093" cy="195125"/>
            </a:xfrm>
            <a:prstGeom prst="rect">
              <a:avLst/>
            </a:prstGeom>
            <a:noFill/>
            <a:ln w="9525">
              <a:noFill/>
            </a:ln>
          </p:spPr>
        </p:pic>
        <p:pic>
          <p:nvPicPr>
            <p:cNvPr id="3083" name="Picture 23"/>
            <p:cNvPicPr>
              <a:picLocks noChangeAspect="1"/>
            </p:cNvPicPr>
            <p:nvPr/>
          </p:nvPicPr>
          <p:blipFill>
            <a:blip r:embed="rId6"/>
            <a:stretch>
              <a:fillRect/>
            </a:stretch>
          </p:blipFill>
          <p:spPr>
            <a:xfrm>
              <a:off x="486156" y="536448"/>
              <a:ext cx="1431036" cy="1431036"/>
            </a:xfrm>
            <a:prstGeom prst="rect">
              <a:avLst/>
            </a:prstGeom>
            <a:noFill/>
            <a:ln w="9525">
              <a:noFill/>
            </a:ln>
          </p:spPr>
        </p:pic>
        <p:sp>
          <p:nvSpPr>
            <p:cNvPr id="62" name="Rectangle 25"/>
            <p:cNvSpPr/>
            <p:nvPr/>
          </p:nvSpPr>
          <p:spPr>
            <a:xfrm>
              <a:off x="659831" y="2030036"/>
              <a:ext cx="1369049" cy="195140"/>
            </a:xfrm>
            <a:prstGeom prst="rect">
              <a:avLst/>
            </a:prstGeom>
            <a:ln>
              <a:noFill/>
            </a:ln>
          </p:spPr>
          <p:txBody>
            <a:bodyPr lIns="0" tIns="0" rIns="0" bIns="0"/>
            <a:lstStyle/>
            <a:p>
              <a:pPr marL="510540" marR="0" lvl="0" indent="-6350" algn="l" defTabSz="914400" rtl="0" eaLnBrk="1" fontAlgn="base" latinLnBrk="0" hangingPunct="1">
                <a:lnSpc>
                  <a:spcPct val="107000"/>
                </a:lnSpc>
                <a:spcBef>
                  <a:spcPct val="0"/>
                </a:spcBef>
                <a:spcAft>
                  <a:spcPts val="800"/>
                </a:spcAft>
                <a:buClrTx/>
                <a:buSzTx/>
                <a:buFontTx/>
                <a:buNone/>
                <a:defRPr/>
              </a:pPr>
              <a:r>
                <a:rPr kumimoji="0" lang="zh-CN" altLang="en-US" sz="1600" b="0" i="0" u="none" strike="noStrike" kern="100" cap="none" spc="0" normalizeH="0" baseline="0" noProof="0" dirty="0">
                  <a:ln>
                    <a:noFill/>
                  </a:ln>
                  <a:solidFill>
                    <a:srgbClr val="000000"/>
                  </a:solidFill>
                  <a:effectLst/>
                  <a:uLnTx/>
                  <a:uFillTx/>
                  <a:latin typeface="Microsoft YaHei UI" panose="020B0503020204020204" pitchFamily="34" charset="-122"/>
                  <a:ea typeface="宋体" panose="02010600030101010101" pitchFamily="2" charset="-122"/>
                  <a:cs typeface="宋体" panose="02010600030101010101" pitchFamily="2" charset="-122"/>
                </a:rPr>
                <a:t>康莱特注射液</a:t>
              </a:r>
              <a:endParaRPr kumimoji="0" lang="zh-CN" sz="1600" b="0" i="0" u="none" strike="noStrike" kern="100" cap="none" spc="0" normalizeH="0" baseline="0" noProof="0" dirty="0">
                <a:ln>
                  <a:noFill/>
                </a:ln>
                <a:solidFill>
                  <a:srgbClr val="000000"/>
                </a:solidFill>
                <a:effectLst/>
                <a:uLnTx/>
                <a:uFillTx/>
                <a:latin typeface="Microsoft YaHei UI" panose="020B0503020204020204" pitchFamily="34" charset="-122"/>
                <a:ea typeface="Microsoft YaHei UI" panose="020B0503020204020204" pitchFamily="34" charset="-122"/>
                <a:cs typeface="Microsoft YaHei UI" panose="020B0503020204020204" pitchFamily="34" charset="-122"/>
              </a:endParaRPr>
            </a:p>
          </p:txBody>
        </p:sp>
        <p:sp>
          <p:nvSpPr>
            <p:cNvPr id="63" name="Rectangle 26"/>
            <p:cNvSpPr/>
            <p:nvPr/>
          </p:nvSpPr>
          <p:spPr>
            <a:xfrm>
              <a:off x="1734183" y="1960135"/>
              <a:ext cx="97153" cy="195140"/>
            </a:xfrm>
            <a:prstGeom prst="rect">
              <a:avLst/>
            </a:prstGeom>
            <a:ln>
              <a:noFill/>
            </a:ln>
          </p:spPr>
          <p:txBody>
            <a:bodyPr lIns="0" tIns="0" rIns="0" bIns="0"/>
            <a:lstStyle/>
            <a:p>
              <a:pPr marL="510540" marR="0" lvl="0" indent="-6350" algn="l" defTabSz="914400" rtl="0" eaLnBrk="1" fontAlgn="base" latinLnBrk="0" hangingPunct="1">
                <a:lnSpc>
                  <a:spcPct val="107000"/>
                </a:lnSpc>
                <a:spcBef>
                  <a:spcPct val="0"/>
                </a:spcBef>
                <a:spcAft>
                  <a:spcPts val="800"/>
                </a:spcAft>
                <a:buClrTx/>
                <a:buSzTx/>
                <a:buFontTx/>
                <a:buNone/>
                <a:defRPr/>
              </a:pPr>
              <a:r>
                <a:rPr kumimoji="0" lang="zh-CN" sz="1150" b="0" i="0" u="none" strike="noStrike" kern="100" cap="none" spc="0" normalizeH="0" baseline="0" noProof="0">
                  <a:ln>
                    <a:noFill/>
                  </a:ln>
                  <a:solidFill>
                    <a:srgbClr val="000000"/>
                  </a:solidFill>
                  <a:effectLst/>
                  <a:uLnTx/>
                  <a:uFillTx/>
                  <a:latin typeface="Microsoft YaHei UI" panose="020B0503020204020204" pitchFamily="34" charset="-122"/>
                  <a:ea typeface="宋体" panose="02010600030101010101" pitchFamily="2" charset="-122"/>
                  <a:cs typeface="宋体" panose="02010600030101010101" pitchFamily="2" charset="-122"/>
                </a:rPr>
                <a:t> </a:t>
              </a:r>
              <a:endParaRPr kumimoji="0" lang="zh-CN" sz="1000" b="0" i="0" u="none" strike="noStrike" kern="100" cap="none" spc="0" normalizeH="0" baseline="0" noProof="0">
                <a:ln>
                  <a:noFill/>
                </a:ln>
                <a:solidFill>
                  <a:srgbClr val="000000"/>
                </a:solidFill>
                <a:effectLst/>
                <a:uLnTx/>
                <a:uFillTx/>
                <a:latin typeface="Microsoft YaHei UI" panose="020B0503020204020204" pitchFamily="34" charset="-122"/>
                <a:ea typeface="Microsoft YaHei UI" panose="020B0503020204020204" pitchFamily="34" charset="-122"/>
                <a:cs typeface="Microsoft YaHei UI" panose="020B0503020204020204" pitchFamily="34" charset="-122"/>
              </a:endParaRPr>
            </a:p>
          </p:txBody>
        </p:sp>
        <p:sp>
          <p:nvSpPr>
            <p:cNvPr id="64" name="Rectangle 27"/>
            <p:cNvSpPr/>
            <p:nvPr/>
          </p:nvSpPr>
          <p:spPr>
            <a:xfrm>
              <a:off x="752127" y="2152362"/>
              <a:ext cx="978818" cy="151452"/>
            </a:xfrm>
            <a:prstGeom prst="rect">
              <a:avLst/>
            </a:prstGeom>
            <a:ln>
              <a:noFill/>
            </a:ln>
          </p:spPr>
          <p:txBody>
            <a:bodyPr lIns="0" tIns="0" rIns="0" bIns="0"/>
            <a:lstStyle/>
            <a:p>
              <a:pPr marL="510540" marR="0" lvl="0" indent="-6350" algn="l" defTabSz="914400" rtl="0" eaLnBrk="1" fontAlgn="base" latinLnBrk="0" hangingPunct="1">
                <a:lnSpc>
                  <a:spcPct val="107000"/>
                </a:lnSpc>
                <a:spcBef>
                  <a:spcPct val="0"/>
                </a:spcBef>
                <a:spcAft>
                  <a:spcPts val="800"/>
                </a:spcAft>
                <a:buClrTx/>
                <a:buSzTx/>
                <a:buFontTx/>
                <a:buNone/>
                <a:defRPr/>
              </a:pPr>
              <a:r>
                <a:rPr kumimoji="0" lang="zh-CN" sz="1150" b="0" i="0" u="none" strike="noStrike" kern="100" cap="none" spc="0" normalizeH="0" baseline="0" noProof="0" dirty="0">
                  <a:ln>
                    <a:noFill/>
                  </a:ln>
                  <a:solidFill>
                    <a:srgbClr val="000000"/>
                  </a:solidFill>
                  <a:effectLst/>
                  <a:uLnTx/>
                  <a:uFillTx/>
                  <a:latin typeface="Microsoft YaHei UI" panose="020B0503020204020204" pitchFamily="34" charset="-122"/>
                  <a:ea typeface="宋体" panose="02010600030101010101" pitchFamily="2" charset="-122"/>
                  <a:cs typeface="宋体" panose="02010600030101010101" pitchFamily="2" charset="-122"/>
                </a:rPr>
                <a:t>（商品名）</a:t>
              </a:r>
              <a:endParaRPr kumimoji="0" lang="zh-CN" sz="1000" b="0" i="0" u="none" strike="noStrike" kern="100" cap="none" spc="0" normalizeH="0" baseline="0" noProof="0" dirty="0">
                <a:ln>
                  <a:noFill/>
                </a:ln>
                <a:solidFill>
                  <a:srgbClr val="000000"/>
                </a:solidFill>
                <a:effectLst/>
                <a:uLnTx/>
                <a:uFillTx/>
                <a:latin typeface="Microsoft YaHei UI" panose="020B0503020204020204" pitchFamily="34" charset="-122"/>
                <a:ea typeface="Microsoft YaHei UI" panose="020B0503020204020204" pitchFamily="34" charset="-122"/>
                <a:cs typeface="Microsoft YaHei UI" panose="020B0503020204020204" pitchFamily="34" charset="-122"/>
              </a:endParaRPr>
            </a:p>
          </p:txBody>
        </p:sp>
      </p:grpSp>
      <p:sp>
        <p:nvSpPr>
          <p:cNvPr id="3078" name="文本框 1"/>
          <p:cNvSpPr txBox="1"/>
          <p:nvPr/>
        </p:nvSpPr>
        <p:spPr>
          <a:xfrm>
            <a:off x="5143500" y="5538788"/>
            <a:ext cx="2159000" cy="3079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zh-CN" altLang="en-US" sz="1400" dirty="0">
                <a:solidFill>
                  <a:schemeClr val="bg1"/>
                </a:solidFill>
              </a:rPr>
              <a:t>浙江康莱特药业有限公司</a:t>
            </a:r>
          </a:p>
        </p:txBody>
      </p:sp>
      <p:pic>
        <p:nvPicPr>
          <p:cNvPr id="3079" name="图片 2"/>
          <p:cNvPicPr>
            <a:picLocks noChangeAspect="1"/>
          </p:cNvPicPr>
          <p:nvPr/>
        </p:nvPicPr>
        <p:blipFill>
          <a:blip r:embed="rId7"/>
          <a:stretch>
            <a:fillRect/>
          </a:stretch>
        </p:blipFill>
        <p:spPr>
          <a:xfrm>
            <a:off x="4872038" y="1392238"/>
            <a:ext cx="2806700" cy="3386137"/>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p:txBody>
          <a:bodyPr vert="horz" wrap="square" lIns="91440" tIns="45720" rIns="91440" bIns="45720" anchor="ctr" anchorCtr="0"/>
          <a:lstStyle/>
          <a:p>
            <a:pPr eaLnBrk="1" hangingPunct="1"/>
            <a:endParaRPr lang="zh-CN" altLang="en-US" dirty="0"/>
          </a:p>
        </p:txBody>
      </p:sp>
      <p:sp>
        <p:nvSpPr>
          <p:cNvPr id="17411" name="内容占位符 2"/>
          <p:cNvSpPr>
            <a:spLocks noGrp="1"/>
          </p:cNvSpPr>
          <p:nvPr>
            <p:ph idx="1"/>
          </p:nvPr>
        </p:nvSpPr>
        <p:spPr/>
        <p:txBody>
          <a:bodyPr vert="horz" wrap="square" lIns="91440" tIns="45720" rIns="91440" bIns="45720" anchor="t" anchorCtr="0"/>
          <a:lstStyle/>
          <a:p>
            <a:pPr eaLnBrk="1" hangingPunct="1"/>
            <a:endParaRPr lang="zh-CN" altLang="en-US" dirty="0"/>
          </a:p>
        </p:txBody>
      </p:sp>
      <p:grpSp>
        <p:nvGrpSpPr>
          <p:cNvPr id="17412" name="Group 1377"/>
          <p:cNvGrpSpPr/>
          <p:nvPr/>
        </p:nvGrpSpPr>
        <p:grpSpPr>
          <a:xfrm>
            <a:off x="0" y="-5079"/>
            <a:ext cx="12190413" cy="6882477"/>
            <a:chOff x="-19672" y="-1122"/>
            <a:chExt cx="5866107" cy="3288523"/>
          </a:xfrm>
        </p:grpSpPr>
        <p:pic>
          <p:nvPicPr>
            <p:cNvPr id="17416" name="Picture 268"/>
            <p:cNvPicPr/>
            <p:nvPr/>
          </p:nvPicPr>
          <p:blipFill>
            <a:blip r:embed="rId2"/>
            <a:stretch>
              <a:fillRect/>
            </a:stretch>
          </p:blipFill>
          <p:spPr>
            <a:xfrm>
              <a:off x="-19672" y="2232"/>
              <a:ext cx="5866107" cy="3285169"/>
            </a:xfrm>
            <a:prstGeom prst="rect">
              <a:avLst/>
            </a:prstGeom>
            <a:noFill/>
            <a:ln w="9525">
              <a:noFill/>
            </a:ln>
          </p:spPr>
        </p:pic>
        <p:pic>
          <p:nvPicPr>
            <p:cNvPr id="17417" name="Picture 1477"/>
            <p:cNvPicPr/>
            <p:nvPr/>
          </p:nvPicPr>
          <p:blipFill>
            <a:blip r:embed="rId3"/>
            <a:stretch>
              <a:fillRect/>
            </a:stretch>
          </p:blipFill>
          <p:spPr>
            <a:xfrm>
              <a:off x="-3555" y="411480"/>
              <a:ext cx="5833872" cy="2450592"/>
            </a:xfrm>
            <a:prstGeom prst="rect">
              <a:avLst/>
            </a:prstGeom>
            <a:noFill/>
            <a:ln w="9525">
              <a:noFill/>
            </a:ln>
          </p:spPr>
        </p:pic>
        <p:pic>
          <p:nvPicPr>
            <p:cNvPr id="17418" name="Picture 1478"/>
            <p:cNvPicPr/>
            <p:nvPr/>
          </p:nvPicPr>
          <p:blipFill>
            <a:blip r:embed="rId4"/>
            <a:stretch>
              <a:fillRect/>
            </a:stretch>
          </p:blipFill>
          <p:spPr>
            <a:xfrm>
              <a:off x="-3555" y="272739"/>
              <a:ext cx="5833872" cy="2718090"/>
            </a:xfrm>
            <a:prstGeom prst="rect">
              <a:avLst/>
            </a:prstGeom>
            <a:noFill/>
            <a:ln w="9525">
              <a:noFill/>
            </a:ln>
          </p:spPr>
        </p:pic>
        <p:pic>
          <p:nvPicPr>
            <p:cNvPr id="17419" name="Picture 1479"/>
            <p:cNvPicPr/>
            <p:nvPr/>
          </p:nvPicPr>
          <p:blipFill>
            <a:blip r:embed="rId5"/>
            <a:stretch>
              <a:fillRect/>
            </a:stretch>
          </p:blipFill>
          <p:spPr>
            <a:xfrm>
              <a:off x="383203" y="-1122"/>
              <a:ext cx="655320" cy="1328928"/>
            </a:xfrm>
            <a:prstGeom prst="rect">
              <a:avLst/>
            </a:prstGeom>
            <a:noFill/>
            <a:ln w="9525">
              <a:noFill/>
            </a:ln>
          </p:spPr>
        </p:pic>
        <p:sp>
          <p:nvSpPr>
            <p:cNvPr id="17421" name="Rectangle 290"/>
            <p:cNvSpPr/>
            <p:nvPr/>
          </p:nvSpPr>
          <p:spPr>
            <a:xfrm>
              <a:off x="5346548" y="814730"/>
              <a:ext cx="51025" cy="228282"/>
            </a:xfrm>
            <a:prstGeom prst="rect">
              <a:avLst/>
            </a:prstGeom>
            <a:noFill/>
            <a:ln w="9525">
              <a:noFill/>
            </a:ln>
          </p:spPr>
          <p:txBody>
            <a:bodyPr lIns="0" tIns="0" rIns="0" bIns="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08000"/>
                </a:lnSpc>
                <a:spcBef>
                  <a:spcPct val="0"/>
                </a:spcBef>
                <a:spcAft>
                  <a:spcPts val="800"/>
                </a:spcAft>
                <a:buNone/>
              </a:pPr>
              <a:endParaRPr lang="en-US" altLang="zh-CN" sz="1000" dirty="0">
                <a:solidFill>
                  <a:srgbClr val="000000"/>
                </a:solidFill>
                <a:latin typeface="Microsoft YaHei UI" panose="020B0503020204020204" pitchFamily="34" charset="-122"/>
                <a:ea typeface="Microsoft YaHei UI" panose="020B0503020204020204" pitchFamily="34" charset="-122"/>
                <a:sym typeface="Times New Roman" panose="02020603050405020304" pitchFamily="18" charset="0"/>
              </a:endParaRPr>
            </a:p>
          </p:txBody>
        </p:sp>
        <p:sp>
          <p:nvSpPr>
            <p:cNvPr id="17422" name="Rectangle 1356"/>
            <p:cNvSpPr/>
            <p:nvPr/>
          </p:nvSpPr>
          <p:spPr>
            <a:xfrm>
              <a:off x="5461406" y="814730"/>
              <a:ext cx="51025" cy="228282"/>
            </a:xfrm>
            <a:prstGeom prst="rect">
              <a:avLst/>
            </a:prstGeom>
            <a:noFill/>
            <a:ln w="9525">
              <a:noFill/>
            </a:ln>
          </p:spPr>
          <p:txBody>
            <a:bodyPr lIns="0" tIns="0" rIns="0" bIns="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08000"/>
                </a:lnSpc>
                <a:spcBef>
                  <a:spcPct val="0"/>
                </a:spcBef>
                <a:spcAft>
                  <a:spcPts val="800"/>
                </a:spcAft>
                <a:buNone/>
              </a:pPr>
              <a:endParaRPr lang="en-US" altLang="zh-CN" sz="1000" dirty="0">
                <a:solidFill>
                  <a:srgbClr val="000000"/>
                </a:solidFill>
                <a:latin typeface="Microsoft YaHei UI" panose="020B0503020204020204" pitchFamily="34" charset="-122"/>
                <a:ea typeface="Microsoft YaHei UI" panose="020B0503020204020204" pitchFamily="34" charset="-122"/>
                <a:sym typeface="Times New Roman" panose="02020603050405020304" pitchFamily="18" charset="0"/>
              </a:endParaRPr>
            </a:p>
          </p:txBody>
        </p:sp>
        <p:sp>
          <p:nvSpPr>
            <p:cNvPr id="17423" name="Rectangle 295"/>
            <p:cNvSpPr/>
            <p:nvPr/>
          </p:nvSpPr>
          <p:spPr>
            <a:xfrm>
              <a:off x="4408589" y="970178"/>
              <a:ext cx="51025" cy="228282"/>
            </a:xfrm>
            <a:prstGeom prst="rect">
              <a:avLst/>
            </a:prstGeom>
            <a:noFill/>
            <a:ln w="9525">
              <a:noFill/>
            </a:ln>
          </p:spPr>
          <p:txBody>
            <a:bodyPr lIns="0" tIns="0" rIns="0" bIns="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08000"/>
                </a:lnSpc>
                <a:spcBef>
                  <a:spcPct val="0"/>
                </a:spcBef>
                <a:spcAft>
                  <a:spcPts val="800"/>
                </a:spcAft>
                <a:buNone/>
              </a:pPr>
              <a:endParaRPr lang="en-US" altLang="zh-CN" sz="1000" dirty="0">
                <a:solidFill>
                  <a:srgbClr val="000000"/>
                </a:solidFill>
                <a:latin typeface="Microsoft YaHei UI" panose="020B0503020204020204" pitchFamily="34" charset="-122"/>
                <a:ea typeface="Microsoft YaHei UI" panose="020B0503020204020204" pitchFamily="34" charset="-122"/>
                <a:sym typeface="Times New Roman" panose="02020603050405020304" pitchFamily="18" charset="0"/>
              </a:endParaRPr>
            </a:p>
          </p:txBody>
        </p:sp>
        <p:sp>
          <p:nvSpPr>
            <p:cNvPr id="17424" name="Rectangle 1358"/>
            <p:cNvSpPr/>
            <p:nvPr/>
          </p:nvSpPr>
          <p:spPr>
            <a:xfrm>
              <a:off x="4523461" y="970178"/>
              <a:ext cx="51025" cy="228282"/>
            </a:xfrm>
            <a:prstGeom prst="rect">
              <a:avLst/>
            </a:prstGeom>
            <a:noFill/>
            <a:ln w="9525">
              <a:noFill/>
            </a:ln>
          </p:spPr>
          <p:txBody>
            <a:bodyPr lIns="0" tIns="0" rIns="0" bIns="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08000"/>
                </a:lnSpc>
                <a:spcBef>
                  <a:spcPct val="0"/>
                </a:spcBef>
                <a:spcAft>
                  <a:spcPts val="800"/>
                </a:spcAft>
                <a:buNone/>
              </a:pPr>
              <a:endParaRPr lang="en-US" altLang="zh-CN" sz="1000" dirty="0">
                <a:solidFill>
                  <a:srgbClr val="000000"/>
                </a:solidFill>
                <a:latin typeface="Microsoft YaHei UI" panose="020B0503020204020204" pitchFamily="34" charset="-122"/>
                <a:ea typeface="Microsoft YaHei UI" panose="020B0503020204020204" pitchFamily="34" charset="-122"/>
                <a:sym typeface="Times New Roman" panose="02020603050405020304" pitchFamily="18" charset="0"/>
              </a:endParaRPr>
            </a:p>
          </p:txBody>
        </p:sp>
        <p:sp>
          <p:nvSpPr>
            <p:cNvPr id="306" name="Shape 306"/>
            <p:cNvSpPr/>
            <p:nvPr/>
          </p:nvSpPr>
          <p:spPr>
            <a:xfrm>
              <a:off x="1718" y="1305"/>
              <a:ext cx="5827147" cy="3277660"/>
            </a:xfrm>
            <a:custGeom>
              <a:avLst/>
              <a:gdLst/>
              <a:ahLst/>
              <a:cxnLst/>
              <a:rect l="0" t="0" r="0" b="0"/>
              <a:pathLst>
                <a:path w="5827776" h="3277451">
                  <a:moveTo>
                    <a:pt x="0" y="0"/>
                  </a:moveTo>
                  <a:lnTo>
                    <a:pt x="5827776" y="0"/>
                  </a:lnTo>
                  <a:lnTo>
                    <a:pt x="5827776" y="3277451"/>
                  </a:lnTo>
                  <a:lnTo>
                    <a:pt x="0" y="3277451"/>
                  </a:lnTo>
                  <a:close/>
                </a:path>
              </a:pathLst>
            </a:custGeom>
            <a:ln w="0" cap="sq">
              <a:bevel/>
            </a:ln>
          </p:spPr>
          <p:style>
            <a:lnRef idx="1">
              <a:srgbClr val="000000"/>
            </a:lnRef>
            <a:fillRef idx="0">
              <a:srgbClr val="000000">
                <a:alpha val="0"/>
              </a:srgbClr>
            </a:fillRef>
            <a:effectRef idx="0">
              <a:scrgbClr r="0" g="0" b="0"/>
            </a:effectRef>
            <a:fontRef idx="none"/>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7413" name="文本框 1"/>
          <p:cNvSpPr txBox="1"/>
          <p:nvPr/>
        </p:nvSpPr>
        <p:spPr>
          <a:xfrm>
            <a:off x="1125937" y="1399526"/>
            <a:ext cx="870751" cy="830997"/>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spcBef>
                <a:spcPct val="0"/>
              </a:spcBef>
              <a:buNone/>
            </a:pPr>
            <a:r>
              <a:rPr lang="en-US" altLang="zh-CN" sz="4800" dirty="0">
                <a:solidFill>
                  <a:schemeClr val="bg1"/>
                </a:solidFill>
              </a:rPr>
              <a:t>05</a:t>
            </a:r>
            <a:endParaRPr lang="zh-CN" altLang="en-US" sz="4800" dirty="0">
              <a:solidFill>
                <a:schemeClr val="bg1"/>
              </a:solidFill>
            </a:endParaRPr>
          </a:p>
        </p:txBody>
      </p:sp>
      <p:pic>
        <p:nvPicPr>
          <p:cNvPr id="17414" name="图片 4"/>
          <p:cNvPicPr>
            <a:picLocks noChangeAspect="1"/>
          </p:cNvPicPr>
          <p:nvPr/>
        </p:nvPicPr>
        <p:blipFill>
          <a:blip r:embed="rId6"/>
          <a:stretch>
            <a:fillRect/>
          </a:stretch>
        </p:blipFill>
        <p:spPr>
          <a:xfrm>
            <a:off x="733327" y="3358093"/>
            <a:ext cx="1820863" cy="900113"/>
          </a:xfrm>
          <a:prstGeom prst="rect">
            <a:avLst/>
          </a:prstGeom>
          <a:noFill/>
          <a:ln w="9525">
            <a:noFill/>
          </a:ln>
        </p:spPr>
      </p:pic>
      <p:sp>
        <p:nvSpPr>
          <p:cNvPr id="17415" name="矩形 1"/>
          <p:cNvSpPr/>
          <p:nvPr/>
        </p:nvSpPr>
        <p:spPr>
          <a:xfrm>
            <a:off x="2606124" y="808211"/>
            <a:ext cx="9087367" cy="5262916"/>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eaLnBrk="1" hangingPunct="1">
              <a:lnSpc>
                <a:spcPct val="150000"/>
              </a:lnSpc>
              <a:spcBef>
                <a:spcPct val="0"/>
              </a:spcBef>
              <a:buNone/>
            </a:pPr>
            <a:r>
              <a:rPr lang="zh-CN" altLang="en-US" sz="1700" b="1" dirty="0">
                <a:latin typeface="微软雅黑" panose="020B0503020204020204" pitchFamily="34" charset="-122"/>
                <a:ea typeface="微软雅黑" panose="020B0503020204020204" pitchFamily="34" charset="-122"/>
              </a:rPr>
              <a:t>年发病总数和健康获益：</a:t>
            </a:r>
            <a:r>
              <a:rPr lang="zh-CN" altLang="en-US" sz="1700" dirty="0">
                <a:latin typeface="微软雅黑" panose="020B0503020204020204" pitchFamily="34" charset="-122"/>
                <a:ea typeface="微软雅黑" panose="020B0503020204020204" pitchFamily="34" charset="-122"/>
              </a:rPr>
              <a:t>据中国</a:t>
            </a:r>
            <a:r>
              <a:rPr lang="en-US" altLang="zh-CN" sz="1700" dirty="0">
                <a:latin typeface="微软雅黑" panose="020B0503020204020204" pitchFamily="34" charset="-122"/>
                <a:ea typeface="微软雅黑" panose="020B0503020204020204" pitchFamily="34" charset="-122"/>
              </a:rPr>
              <a:t>2020</a:t>
            </a:r>
            <a:r>
              <a:rPr lang="zh-CN" altLang="en-US" sz="1700" dirty="0">
                <a:latin typeface="微软雅黑" panose="020B0503020204020204" pitchFamily="34" charset="-122"/>
                <a:ea typeface="微软雅黑" panose="020B0503020204020204" pitchFamily="34" charset="-122"/>
              </a:rPr>
              <a:t>年新增癌症人数</a:t>
            </a:r>
            <a:r>
              <a:rPr lang="en-US" altLang="zh-CN" sz="1700" dirty="0">
                <a:latin typeface="微软雅黑" panose="020B0503020204020204" pitchFamily="34" charset="-122"/>
                <a:ea typeface="微软雅黑" panose="020B0503020204020204" pitchFamily="34" charset="-122"/>
              </a:rPr>
              <a:t>457</a:t>
            </a:r>
            <a:r>
              <a:rPr lang="zh-CN" altLang="en-US" sz="1700" dirty="0">
                <a:latin typeface="微软雅黑" panose="020B0503020204020204" pitchFamily="34" charset="-122"/>
                <a:ea typeface="微软雅黑" panose="020B0503020204020204" pitchFamily="34" charset="-122"/>
              </a:rPr>
              <a:t>万，死亡</a:t>
            </a:r>
            <a:r>
              <a:rPr lang="en-US" altLang="zh-CN" sz="1700" dirty="0">
                <a:latin typeface="微软雅黑" panose="020B0503020204020204" pitchFamily="34" charset="-122"/>
                <a:ea typeface="微软雅黑" panose="020B0503020204020204" pitchFamily="34" charset="-122"/>
              </a:rPr>
              <a:t>300</a:t>
            </a:r>
            <a:r>
              <a:rPr lang="zh-CN" altLang="en-US" sz="1700" dirty="0">
                <a:latin typeface="微软雅黑" panose="020B0503020204020204" pitchFamily="34" charset="-122"/>
                <a:ea typeface="微软雅黑" panose="020B0503020204020204" pitchFamily="34" charset="-122"/>
              </a:rPr>
              <a:t>万，放化疗虽然能延长患者寿命，但因较高的毒副作用，严重影响患者生活质量。晚期患者多伴恶病质，延长患者的生存期，提高生活质量是治疗关键。康莱特用于中晚期肿瘤的治疗，在配合放化疗提高治疗有效率的同时，对晚期肿瘤患者起到抗恶病质和止痛的作用，</a:t>
            </a:r>
            <a:r>
              <a:rPr lang="en-US" altLang="zh-CN" sz="1700" dirty="0">
                <a:latin typeface="微软雅黑" panose="020B0503020204020204" pitchFamily="34" charset="-122"/>
                <a:ea typeface="微软雅黑" panose="020B0503020204020204" pitchFamily="34" charset="-122"/>
              </a:rPr>
              <a:t>90%</a:t>
            </a:r>
            <a:r>
              <a:rPr lang="zh-CN" altLang="en-US" sz="1700" dirty="0">
                <a:latin typeface="微软雅黑" panose="020B0503020204020204" pitchFamily="34" charset="-122"/>
                <a:ea typeface="微软雅黑" panose="020B0503020204020204" pitchFamily="34" charset="-122"/>
              </a:rPr>
              <a:t>以上病人生存质量可以提高，改善</a:t>
            </a:r>
            <a:r>
              <a:rPr lang="en-US" altLang="zh-CN" sz="1700" dirty="0">
                <a:latin typeface="微软雅黑" panose="020B0503020204020204" pitchFamily="34" charset="-122"/>
                <a:ea typeface="微软雅黑" panose="020B0503020204020204" pitchFamily="34" charset="-122"/>
              </a:rPr>
              <a:t>KPS</a:t>
            </a:r>
            <a:r>
              <a:rPr lang="zh-CN" altLang="en-US" sz="1700" dirty="0">
                <a:latin typeface="微软雅黑" panose="020B0503020204020204" pitchFamily="34" charset="-122"/>
                <a:ea typeface="微软雅黑" panose="020B0503020204020204" pitchFamily="34" charset="-122"/>
              </a:rPr>
              <a:t>评分</a:t>
            </a:r>
            <a:r>
              <a:rPr lang="en-US" altLang="zh-CN" sz="1700" dirty="0">
                <a:latin typeface="微软雅黑" panose="020B0503020204020204" pitchFamily="34" charset="-122"/>
                <a:ea typeface="微软雅黑" panose="020B0503020204020204" pitchFamily="34" charset="-122"/>
              </a:rPr>
              <a:t>92.16%</a:t>
            </a:r>
            <a:r>
              <a:rPr lang="zh-CN" altLang="en-US" sz="1700" dirty="0">
                <a:latin typeface="微软雅黑" panose="020B0503020204020204" pitchFamily="34" charset="-122"/>
                <a:ea typeface="微软雅黑" panose="020B0503020204020204" pitchFamily="34" charset="-122"/>
              </a:rPr>
              <a:t>。</a:t>
            </a:r>
            <a:endParaRPr lang="en-US" altLang="zh-CN" sz="1700" dirty="0">
              <a:latin typeface="微软雅黑" panose="020B0503020204020204" pitchFamily="34" charset="-122"/>
              <a:ea typeface="微软雅黑" panose="020B0503020204020204" pitchFamily="34" charset="-122"/>
            </a:endParaRPr>
          </a:p>
          <a:p>
            <a:pPr marL="0" lvl="0" indent="0" algn="just" eaLnBrk="1" hangingPunct="1">
              <a:lnSpc>
                <a:spcPct val="150000"/>
              </a:lnSpc>
              <a:spcBef>
                <a:spcPct val="0"/>
              </a:spcBef>
              <a:buNone/>
            </a:pPr>
            <a:endParaRPr lang="en-US" altLang="zh-CN" sz="1800" dirty="0">
              <a:latin typeface="微软雅黑" panose="020B0503020204020204" pitchFamily="34" charset="-122"/>
              <a:ea typeface="微软雅黑" panose="020B0503020204020204" pitchFamily="34" charset="-122"/>
            </a:endParaRPr>
          </a:p>
          <a:p>
            <a:pPr marL="0" lvl="0" indent="0" algn="just" eaLnBrk="1" hangingPunct="1">
              <a:lnSpc>
                <a:spcPct val="150000"/>
              </a:lnSpc>
              <a:spcBef>
                <a:spcPct val="0"/>
              </a:spcBef>
              <a:buNone/>
            </a:pPr>
            <a:r>
              <a:rPr lang="zh-CN" altLang="en-US" sz="1700" b="1" dirty="0">
                <a:latin typeface="微软雅黑" panose="020B0503020204020204" pitchFamily="34" charset="-122"/>
                <a:ea typeface="微软雅黑" panose="020B0503020204020204" pitchFamily="34" charset="-122"/>
              </a:rPr>
              <a:t>弥补药品目录短板：</a:t>
            </a:r>
            <a:r>
              <a:rPr lang="zh-CN" altLang="en-US" sz="1700" dirty="0">
                <a:latin typeface="微软雅黑" panose="020B0503020204020204" pitchFamily="34" charset="-122"/>
                <a:ea typeface="微软雅黑" panose="020B0503020204020204" pitchFamily="34" charset="-122"/>
              </a:rPr>
              <a:t>目前医保目录内没有相关药物用于肿瘤抗恶病质治疗，康莱特是目录内同类产品说明书中，唯一一个明确有抗恶病质作用的药物。康莱特增加“中晚期肿瘤患者抗恶病质和止痛”进入医保目录，能很好弥补现有目录的不足，具有重要的临床意义和社会意义。</a:t>
            </a:r>
            <a:endParaRPr lang="en-US" altLang="zh-CN" sz="1700" dirty="0">
              <a:latin typeface="微软雅黑" panose="020B0503020204020204" pitchFamily="34" charset="-122"/>
              <a:ea typeface="微软雅黑" panose="020B0503020204020204" pitchFamily="34" charset="-122"/>
            </a:endParaRPr>
          </a:p>
          <a:p>
            <a:pPr marL="0" lvl="0" indent="0" algn="just" eaLnBrk="1" hangingPunct="1">
              <a:lnSpc>
                <a:spcPct val="150000"/>
              </a:lnSpc>
              <a:spcBef>
                <a:spcPct val="0"/>
              </a:spcBef>
              <a:buNone/>
            </a:pPr>
            <a:endParaRPr lang="en-US" altLang="zh-CN" sz="1800" dirty="0">
              <a:latin typeface="微软雅黑" panose="020B0503020204020204" pitchFamily="34" charset="-122"/>
              <a:ea typeface="微软雅黑" panose="020B0503020204020204" pitchFamily="34" charset="-122"/>
            </a:endParaRPr>
          </a:p>
          <a:p>
            <a:pPr marL="0" lvl="0" indent="0" algn="just" eaLnBrk="1" hangingPunct="1">
              <a:lnSpc>
                <a:spcPct val="150000"/>
              </a:lnSpc>
              <a:spcBef>
                <a:spcPct val="0"/>
              </a:spcBef>
              <a:buNone/>
            </a:pPr>
            <a:r>
              <a:rPr lang="zh-CN" altLang="en-US" sz="1700" b="1" dirty="0">
                <a:latin typeface="微软雅黑" panose="020B0503020204020204" pitchFamily="34" charset="-122"/>
                <a:ea typeface="微软雅黑" panose="020B0503020204020204" pitchFamily="34" charset="-122"/>
              </a:rPr>
              <a:t>临床管理难度</a:t>
            </a:r>
            <a:r>
              <a:rPr lang="zh-CN" altLang="en-US" sz="1700" dirty="0">
                <a:latin typeface="微软雅黑" panose="020B0503020204020204" pitchFamily="34" charset="-122"/>
                <a:ea typeface="微软雅黑" panose="020B0503020204020204" pitchFamily="34" charset="-122"/>
              </a:rPr>
              <a:t>：康莱特用药指证明确，主要用于不宜手术的中晚期肝癌和肺癌，对于其他晚期肿瘤病人状态较差者，可有效改善患者恶病质和止痛，提高生活质量，滥用风险小。公司每年定期开展合理用药的宣传，指导临床规范用药。</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p:txBody>
          <a:bodyPr vert="horz" wrap="square" lIns="91440" tIns="45720" rIns="91440" bIns="45720" anchor="ctr" anchorCtr="0"/>
          <a:lstStyle/>
          <a:p>
            <a:pPr eaLnBrk="1" hangingPunct="1"/>
            <a:endParaRPr lang="zh-CN" altLang="en-US" dirty="0"/>
          </a:p>
        </p:txBody>
      </p:sp>
      <p:sp>
        <p:nvSpPr>
          <p:cNvPr id="4099" name="内容占位符 2"/>
          <p:cNvSpPr>
            <a:spLocks noGrp="1"/>
          </p:cNvSpPr>
          <p:nvPr>
            <p:ph idx="1"/>
          </p:nvPr>
        </p:nvSpPr>
        <p:spPr/>
        <p:txBody>
          <a:bodyPr vert="horz" wrap="square" lIns="91440" tIns="45720" rIns="91440" bIns="45720" anchor="t" anchorCtr="0"/>
          <a:lstStyle/>
          <a:p>
            <a:pPr eaLnBrk="1" hangingPunct="1"/>
            <a:endParaRPr lang="zh-CN" altLang="en-US" dirty="0"/>
          </a:p>
        </p:txBody>
      </p:sp>
      <p:grpSp>
        <p:nvGrpSpPr>
          <p:cNvPr id="4100" name="Group 1324"/>
          <p:cNvGrpSpPr/>
          <p:nvPr/>
        </p:nvGrpSpPr>
        <p:grpSpPr>
          <a:xfrm>
            <a:off x="1588" y="-128587"/>
            <a:ext cx="12198350" cy="6838950"/>
            <a:chOff x="-3555" y="0"/>
            <a:chExt cx="5871055" cy="3279648"/>
          </a:xfrm>
        </p:grpSpPr>
        <p:pic>
          <p:nvPicPr>
            <p:cNvPr id="4107" name="Picture 33"/>
            <p:cNvPicPr/>
            <p:nvPr/>
          </p:nvPicPr>
          <p:blipFill>
            <a:blip r:embed="rId2"/>
            <a:stretch>
              <a:fillRect/>
            </a:stretch>
          </p:blipFill>
          <p:spPr>
            <a:xfrm>
              <a:off x="38200" y="0"/>
              <a:ext cx="5829300" cy="3279648"/>
            </a:xfrm>
            <a:prstGeom prst="rect">
              <a:avLst/>
            </a:prstGeom>
            <a:noFill/>
            <a:ln w="9525">
              <a:noFill/>
            </a:ln>
          </p:spPr>
        </p:pic>
        <p:pic>
          <p:nvPicPr>
            <p:cNvPr id="4108" name="Picture 1467"/>
            <p:cNvPicPr/>
            <p:nvPr/>
          </p:nvPicPr>
          <p:blipFill>
            <a:blip r:embed="rId3"/>
            <a:stretch>
              <a:fillRect/>
            </a:stretch>
          </p:blipFill>
          <p:spPr>
            <a:xfrm>
              <a:off x="-3555" y="335280"/>
              <a:ext cx="1438656" cy="652272"/>
            </a:xfrm>
            <a:prstGeom prst="rect">
              <a:avLst/>
            </a:prstGeom>
            <a:noFill/>
            <a:ln w="9525">
              <a:noFill/>
            </a:ln>
          </p:spPr>
        </p:pic>
        <p:pic>
          <p:nvPicPr>
            <p:cNvPr id="4109" name="Picture 37"/>
            <p:cNvPicPr/>
            <p:nvPr/>
          </p:nvPicPr>
          <p:blipFill>
            <a:blip r:embed="rId4"/>
            <a:stretch>
              <a:fillRect/>
            </a:stretch>
          </p:blipFill>
          <p:spPr>
            <a:xfrm>
              <a:off x="2031492" y="345948"/>
              <a:ext cx="1656588" cy="662940"/>
            </a:xfrm>
            <a:prstGeom prst="rect">
              <a:avLst/>
            </a:prstGeom>
            <a:noFill/>
            <a:ln w="9525">
              <a:noFill/>
            </a:ln>
          </p:spPr>
        </p:pic>
        <p:pic>
          <p:nvPicPr>
            <p:cNvPr id="4110" name="Picture 39"/>
            <p:cNvPicPr/>
            <p:nvPr/>
          </p:nvPicPr>
          <p:blipFill>
            <a:blip r:embed="rId5"/>
            <a:stretch>
              <a:fillRect/>
            </a:stretch>
          </p:blipFill>
          <p:spPr>
            <a:xfrm>
              <a:off x="2118360" y="429768"/>
              <a:ext cx="1484376" cy="490728"/>
            </a:xfrm>
            <a:prstGeom prst="rect">
              <a:avLst/>
            </a:prstGeom>
            <a:noFill/>
            <a:ln w="9525">
              <a:noFill/>
            </a:ln>
          </p:spPr>
        </p:pic>
        <p:pic>
          <p:nvPicPr>
            <p:cNvPr id="4111" name="Picture 41"/>
            <p:cNvPicPr/>
            <p:nvPr/>
          </p:nvPicPr>
          <p:blipFill>
            <a:blip r:embed="rId6"/>
            <a:stretch>
              <a:fillRect/>
            </a:stretch>
          </p:blipFill>
          <p:spPr>
            <a:xfrm>
              <a:off x="2162135" y="496824"/>
              <a:ext cx="320040" cy="320040"/>
            </a:xfrm>
            <a:prstGeom prst="rect">
              <a:avLst/>
            </a:prstGeom>
            <a:noFill/>
            <a:ln w="9525">
              <a:noFill/>
            </a:ln>
          </p:spPr>
        </p:pic>
        <p:pic>
          <p:nvPicPr>
            <p:cNvPr id="4112" name="Picture 45"/>
            <p:cNvPicPr/>
            <p:nvPr/>
          </p:nvPicPr>
          <p:blipFill>
            <a:blip r:embed="rId7"/>
            <a:stretch>
              <a:fillRect/>
            </a:stretch>
          </p:blipFill>
          <p:spPr>
            <a:xfrm>
              <a:off x="400812" y="405384"/>
              <a:ext cx="640080" cy="411480"/>
            </a:xfrm>
            <a:prstGeom prst="rect">
              <a:avLst/>
            </a:prstGeom>
            <a:noFill/>
            <a:ln w="9525">
              <a:noFill/>
            </a:ln>
          </p:spPr>
        </p:pic>
        <p:pic>
          <p:nvPicPr>
            <p:cNvPr id="4113" name="Picture 47"/>
            <p:cNvPicPr/>
            <p:nvPr/>
          </p:nvPicPr>
          <p:blipFill>
            <a:blip r:embed="rId8"/>
            <a:stretch>
              <a:fillRect/>
            </a:stretch>
          </p:blipFill>
          <p:spPr>
            <a:xfrm>
              <a:off x="400812" y="725424"/>
              <a:ext cx="731520" cy="228600"/>
            </a:xfrm>
            <a:prstGeom prst="rect">
              <a:avLst/>
            </a:prstGeom>
            <a:noFill/>
            <a:ln w="9525">
              <a:noFill/>
            </a:ln>
          </p:spPr>
        </p:pic>
        <p:pic>
          <p:nvPicPr>
            <p:cNvPr id="4114" name="Picture 49"/>
            <p:cNvPicPr/>
            <p:nvPr/>
          </p:nvPicPr>
          <p:blipFill>
            <a:blip r:embed="rId4"/>
            <a:stretch>
              <a:fillRect/>
            </a:stretch>
          </p:blipFill>
          <p:spPr>
            <a:xfrm>
              <a:off x="3878580" y="345948"/>
              <a:ext cx="1656588" cy="662940"/>
            </a:xfrm>
            <a:prstGeom prst="rect">
              <a:avLst/>
            </a:prstGeom>
            <a:noFill/>
            <a:ln w="9525">
              <a:noFill/>
            </a:ln>
          </p:spPr>
        </p:pic>
        <p:pic>
          <p:nvPicPr>
            <p:cNvPr id="4115" name="Picture 51"/>
            <p:cNvPicPr/>
            <p:nvPr/>
          </p:nvPicPr>
          <p:blipFill>
            <a:blip r:embed="rId5"/>
            <a:stretch>
              <a:fillRect/>
            </a:stretch>
          </p:blipFill>
          <p:spPr>
            <a:xfrm>
              <a:off x="3965448" y="429768"/>
              <a:ext cx="1484376" cy="490728"/>
            </a:xfrm>
            <a:prstGeom prst="rect">
              <a:avLst/>
            </a:prstGeom>
            <a:noFill/>
            <a:ln w="9525">
              <a:noFill/>
            </a:ln>
          </p:spPr>
        </p:pic>
        <p:pic>
          <p:nvPicPr>
            <p:cNvPr id="4116" name="Picture 53"/>
            <p:cNvPicPr/>
            <p:nvPr/>
          </p:nvPicPr>
          <p:blipFill>
            <a:blip r:embed="rId9"/>
            <a:stretch>
              <a:fillRect/>
            </a:stretch>
          </p:blipFill>
          <p:spPr>
            <a:xfrm>
              <a:off x="4104132" y="496824"/>
              <a:ext cx="274320" cy="320040"/>
            </a:xfrm>
            <a:prstGeom prst="rect">
              <a:avLst/>
            </a:prstGeom>
            <a:noFill/>
            <a:ln w="9525">
              <a:noFill/>
            </a:ln>
          </p:spPr>
        </p:pic>
        <p:pic>
          <p:nvPicPr>
            <p:cNvPr id="4117" name="Picture 57"/>
            <p:cNvPicPr/>
            <p:nvPr/>
          </p:nvPicPr>
          <p:blipFill>
            <a:blip r:embed="rId4"/>
            <a:stretch>
              <a:fillRect/>
            </a:stretch>
          </p:blipFill>
          <p:spPr>
            <a:xfrm>
              <a:off x="2043684" y="1181300"/>
              <a:ext cx="1656588" cy="662940"/>
            </a:xfrm>
            <a:prstGeom prst="rect">
              <a:avLst/>
            </a:prstGeom>
            <a:noFill/>
            <a:ln w="9525">
              <a:noFill/>
            </a:ln>
          </p:spPr>
        </p:pic>
        <p:pic>
          <p:nvPicPr>
            <p:cNvPr id="4118" name="Picture 59"/>
            <p:cNvPicPr/>
            <p:nvPr/>
          </p:nvPicPr>
          <p:blipFill>
            <a:blip r:embed="rId5"/>
            <a:stretch>
              <a:fillRect/>
            </a:stretch>
          </p:blipFill>
          <p:spPr>
            <a:xfrm>
              <a:off x="2129028" y="1257201"/>
              <a:ext cx="1484376" cy="490728"/>
            </a:xfrm>
            <a:prstGeom prst="rect">
              <a:avLst/>
            </a:prstGeom>
            <a:noFill/>
            <a:ln w="9525">
              <a:noFill/>
            </a:ln>
          </p:spPr>
        </p:pic>
        <p:pic>
          <p:nvPicPr>
            <p:cNvPr id="4119" name="Picture 61"/>
            <p:cNvPicPr/>
            <p:nvPr/>
          </p:nvPicPr>
          <p:blipFill>
            <a:blip r:embed="rId10"/>
            <a:stretch>
              <a:fillRect/>
            </a:stretch>
          </p:blipFill>
          <p:spPr>
            <a:xfrm>
              <a:off x="2167305" y="1362730"/>
              <a:ext cx="320040" cy="274320"/>
            </a:xfrm>
            <a:prstGeom prst="rect">
              <a:avLst/>
            </a:prstGeom>
            <a:noFill/>
            <a:ln w="9525">
              <a:noFill/>
            </a:ln>
          </p:spPr>
        </p:pic>
        <p:pic>
          <p:nvPicPr>
            <p:cNvPr id="4120" name="Picture 65"/>
            <p:cNvPicPr/>
            <p:nvPr/>
          </p:nvPicPr>
          <p:blipFill>
            <a:blip r:embed="rId4"/>
            <a:stretch>
              <a:fillRect/>
            </a:stretch>
          </p:blipFill>
          <p:spPr>
            <a:xfrm>
              <a:off x="3878580" y="1181099"/>
              <a:ext cx="1656588" cy="662940"/>
            </a:xfrm>
            <a:prstGeom prst="rect">
              <a:avLst/>
            </a:prstGeom>
            <a:noFill/>
            <a:ln w="9525">
              <a:noFill/>
            </a:ln>
          </p:spPr>
        </p:pic>
        <p:pic>
          <p:nvPicPr>
            <p:cNvPr id="4121" name="Picture 67"/>
            <p:cNvPicPr/>
            <p:nvPr/>
          </p:nvPicPr>
          <p:blipFill>
            <a:blip r:embed="rId5"/>
            <a:stretch>
              <a:fillRect/>
            </a:stretch>
          </p:blipFill>
          <p:spPr>
            <a:xfrm>
              <a:off x="3965448" y="1264920"/>
              <a:ext cx="1484376" cy="490728"/>
            </a:xfrm>
            <a:prstGeom prst="rect">
              <a:avLst/>
            </a:prstGeom>
            <a:noFill/>
            <a:ln w="9525">
              <a:noFill/>
            </a:ln>
          </p:spPr>
        </p:pic>
        <p:pic>
          <p:nvPicPr>
            <p:cNvPr id="4122" name="Picture 69"/>
            <p:cNvPicPr/>
            <p:nvPr/>
          </p:nvPicPr>
          <p:blipFill>
            <a:blip r:embed="rId11"/>
            <a:stretch>
              <a:fillRect/>
            </a:stretch>
          </p:blipFill>
          <p:spPr>
            <a:xfrm>
              <a:off x="4104132" y="1365504"/>
              <a:ext cx="274320" cy="274320"/>
            </a:xfrm>
            <a:prstGeom prst="rect">
              <a:avLst/>
            </a:prstGeom>
            <a:noFill/>
            <a:ln w="9525">
              <a:noFill/>
            </a:ln>
          </p:spPr>
        </p:pic>
        <p:pic>
          <p:nvPicPr>
            <p:cNvPr id="4123" name="Picture 73"/>
            <p:cNvPicPr/>
            <p:nvPr/>
          </p:nvPicPr>
          <p:blipFill>
            <a:blip r:embed="rId4"/>
            <a:stretch>
              <a:fillRect/>
            </a:stretch>
          </p:blipFill>
          <p:spPr>
            <a:xfrm>
              <a:off x="2043684" y="1988820"/>
              <a:ext cx="1656588" cy="662940"/>
            </a:xfrm>
            <a:prstGeom prst="rect">
              <a:avLst/>
            </a:prstGeom>
            <a:noFill/>
            <a:ln w="9525">
              <a:noFill/>
            </a:ln>
          </p:spPr>
        </p:pic>
        <p:pic>
          <p:nvPicPr>
            <p:cNvPr id="4124" name="Picture 75"/>
            <p:cNvPicPr/>
            <p:nvPr/>
          </p:nvPicPr>
          <p:blipFill>
            <a:blip r:embed="rId5"/>
            <a:stretch>
              <a:fillRect/>
            </a:stretch>
          </p:blipFill>
          <p:spPr>
            <a:xfrm>
              <a:off x="2130552" y="2072639"/>
              <a:ext cx="1484376" cy="490728"/>
            </a:xfrm>
            <a:prstGeom prst="rect">
              <a:avLst/>
            </a:prstGeom>
            <a:noFill/>
            <a:ln w="9525">
              <a:noFill/>
            </a:ln>
          </p:spPr>
        </p:pic>
        <p:pic>
          <p:nvPicPr>
            <p:cNvPr id="4125" name="Picture 77"/>
            <p:cNvPicPr/>
            <p:nvPr/>
          </p:nvPicPr>
          <p:blipFill>
            <a:blip r:embed="rId12"/>
            <a:stretch>
              <a:fillRect/>
            </a:stretch>
          </p:blipFill>
          <p:spPr>
            <a:xfrm>
              <a:off x="2229612" y="2142744"/>
              <a:ext cx="320040" cy="320040"/>
            </a:xfrm>
            <a:prstGeom prst="rect">
              <a:avLst/>
            </a:prstGeom>
            <a:noFill/>
            <a:ln w="9525">
              <a:noFill/>
            </a:ln>
          </p:spPr>
        </p:pic>
        <p:pic>
          <p:nvPicPr>
            <p:cNvPr id="4129" name="Picture 89"/>
            <p:cNvPicPr/>
            <p:nvPr/>
          </p:nvPicPr>
          <p:blipFill>
            <a:blip r:embed="rId13"/>
            <a:stretch>
              <a:fillRect/>
            </a:stretch>
          </p:blipFill>
          <p:spPr>
            <a:xfrm>
              <a:off x="298704" y="1563624"/>
              <a:ext cx="1431036" cy="1431036"/>
            </a:xfrm>
            <a:prstGeom prst="rect">
              <a:avLst/>
            </a:prstGeom>
            <a:noFill/>
            <a:ln w="9525">
              <a:noFill/>
            </a:ln>
          </p:spPr>
        </p:pic>
        <p:sp>
          <p:nvSpPr>
            <p:cNvPr id="90" name="Shape 90"/>
            <p:cNvSpPr/>
            <p:nvPr/>
          </p:nvSpPr>
          <p:spPr>
            <a:xfrm>
              <a:off x="1793" y="762"/>
              <a:ext cx="5827504" cy="3278125"/>
            </a:xfrm>
            <a:custGeom>
              <a:avLst/>
              <a:gdLst/>
              <a:ahLst/>
              <a:cxnLst/>
              <a:rect l="0" t="0" r="0" b="0"/>
              <a:pathLst>
                <a:path w="5827776" h="3277451">
                  <a:moveTo>
                    <a:pt x="0" y="0"/>
                  </a:moveTo>
                  <a:lnTo>
                    <a:pt x="5827776" y="0"/>
                  </a:lnTo>
                  <a:lnTo>
                    <a:pt x="5827776" y="3277451"/>
                  </a:lnTo>
                  <a:lnTo>
                    <a:pt x="0" y="3277451"/>
                  </a:lnTo>
                  <a:close/>
                </a:path>
              </a:pathLst>
            </a:custGeom>
            <a:ln w="0" cap="sq">
              <a:bevel/>
            </a:ln>
          </p:spPr>
          <p:style>
            <a:lnRef idx="1">
              <a:srgbClr val="000000"/>
            </a:lnRef>
            <a:fillRef idx="0">
              <a:srgbClr val="000000">
                <a:alpha val="0"/>
              </a:srgbClr>
            </a:fillRef>
            <a:effectRef idx="0">
              <a:scrgbClr r="0" g="0" b="0"/>
            </a:effectRef>
            <a:fontRef idx="none"/>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4101" name="文本框 1"/>
          <p:cNvSpPr txBox="1"/>
          <p:nvPr/>
        </p:nvSpPr>
        <p:spPr>
          <a:xfrm>
            <a:off x="5105400" y="1052513"/>
            <a:ext cx="2185988" cy="4921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spcBef>
                <a:spcPct val="0"/>
              </a:spcBef>
              <a:buNone/>
            </a:pPr>
            <a:r>
              <a:rPr lang="zh-CN" altLang="en-US" sz="2600" b="1" dirty="0">
                <a:solidFill>
                  <a:srgbClr val="385A98"/>
                </a:solidFill>
                <a:latin typeface="微软雅黑 Light" panose="020B0502040204020203" pitchFamily="34" charset="-122"/>
                <a:ea typeface="微软雅黑 Light" panose="020B0502040204020203" pitchFamily="34" charset="-122"/>
              </a:rPr>
              <a:t>药品基本信息</a:t>
            </a:r>
          </a:p>
        </p:txBody>
      </p:sp>
      <p:sp>
        <p:nvSpPr>
          <p:cNvPr id="4102" name="文本框 35"/>
          <p:cNvSpPr txBox="1"/>
          <p:nvPr/>
        </p:nvSpPr>
        <p:spPr>
          <a:xfrm>
            <a:off x="5514975" y="4462463"/>
            <a:ext cx="1185863" cy="493712"/>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spcBef>
                <a:spcPct val="0"/>
              </a:spcBef>
              <a:buNone/>
            </a:pPr>
            <a:r>
              <a:rPr lang="zh-CN" altLang="en-US" sz="2600" b="1" dirty="0">
                <a:solidFill>
                  <a:srgbClr val="385A98"/>
                </a:solidFill>
                <a:latin typeface="微软雅黑 Light" panose="020B0502040204020203" pitchFamily="34" charset="-122"/>
                <a:ea typeface="微软雅黑 Light" panose="020B0502040204020203" pitchFamily="34" charset="-122"/>
              </a:rPr>
              <a:t>公平性</a:t>
            </a:r>
          </a:p>
        </p:txBody>
      </p:sp>
      <p:sp>
        <p:nvSpPr>
          <p:cNvPr id="4103" name="文本框 36"/>
          <p:cNvSpPr txBox="1"/>
          <p:nvPr/>
        </p:nvSpPr>
        <p:spPr>
          <a:xfrm>
            <a:off x="5465763" y="2719388"/>
            <a:ext cx="1184275" cy="4921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spcBef>
                <a:spcPct val="0"/>
              </a:spcBef>
              <a:buNone/>
            </a:pPr>
            <a:r>
              <a:rPr lang="zh-CN" altLang="en-US" sz="2600" b="1" dirty="0">
                <a:solidFill>
                  <a:srgbClr val="385A98"/>
                </a:solidFill>
                <a:latin typeface="微软雅黑 Light" panose="020B0502040204020203" pitchFamily="34" charset="-122"/>
                <a:ea typeface="微软雅黑 Light" panose="020B0502040204020203" pitchFamily="34" charset="-122"/>
              </a:rPr>
              <a:t>有效性</a:t>
            </a:r>
          </a:p>
        </p:txBody>
      </p:sp>
      <p:sp>
        <p:nvSpPr>
          <p:cNvPr id="4104" name="文本框 37"/>
          <p:cNvSpPr txBox="1"/>
          <p:nvPr/>
        </p:nvSpPr>
        <p:spPr>
          <a:xfrm>
            <a:off x="9336088" y="2752725"/>
            <a:ext cx="1179512" cy="4921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spcBef>
                <a:spcPct val="0"/>
              </a:spcBef>
              <a:buNone/>
            </a:pPr>
            <a:r>
              <a:rPr lang="zh-CN" altLang="en-US" sz="2600" b="1" dirty="0">
                <a:solidFill>
                  <a:srgbClr val="385A98"/>
                </a:solidFill>
                <a:latin typeface="微软雅黑 Light" panose="020B0502040204020203" pitchFamily="34" charset="-122"/>
                <a:ea typeface="微软雅黑 Light" panose="020B0502040204020203" pitchFamily="34" charset="-122"/>
              </a:rPr>
              <a:t>创新性</a:t>
            </a:r>
          </a:p>
        </p:txBody>
      </p:sp>
      <p:sp>
        <p:nvSpPr>
          <p:cNvPr id="4105" name="文本框 38"/>
          <p:cNvSpPr txBox="1"/>
          <p:nvPr/>
        </p:nvSpPr>
        <p:spPr>
          <a:xfrm>
            <a:off x="9336088" y="1017588"/>
            <a:ext cx="1184275" cy="4921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spcBef>
                <a:spcPct val="0"/>
              </a:spcBef>
              <a:buNone/>
            </a:pPr>
            <a:r>
              <a:rPr lang="zh-CN" altLang="en-US" sz="2600" b="1" dirty="0">
                <a:solidFill>
                  <a:srgbClr val="385A98"/>
                </a:solidFill>
                <a:latin typeface="微软雅黑 Light" panose="020B0502040204020203" pitchFamily="34" charset="-122"/>
                <a:ea typeface="微软雅黑 Light" panose="020B0502040204020203" pitchFamily="34" charset="-122"/>
              </a:rPr>
              <a:t>安全性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vert="horz" wrap="square" lIns="91440" tIns="45720" rIns="91440" bIns="45720" anchor="ctr" anchorCtr="0"/>
          <a:lstStyle/>
          <a:p>
            <a:pPr eaLnBrk="1" hangingPunct="1"/>
            <a:endParaRPr lang="zh-CN" altLang="en-US" dirty="0"/>
          </a:p>
        </p:txBody>
      </p:sp>
      <p:sp>
        <p:nvSpPr>
          <p:cNvPr id="5123" name="内容占位符 2"/>
          <p:cNvSpPr>
            <a:spLocks noGrp="1"/>
          </p:cNvSpPr>
          <p:nvPr>
            <p:ph idx="1"/>
          </p:nvPr>
        </p:nvSpPr>
        <p:spPr/>
        <p:txBody>
          <a:bodyPr vert="horz" wrap="square" lIns="91440" tIns="45720" rIns="91440" bIns="45720" anchor="t" anchorCtr="0"/>
          <a:lstStyle/>
          <a:p>
            <a:pPr eaLnBrk="1" hangingPunct="1"/>
            <a:endParaRPr lang="zh-CN" altLang="en-US" dirty="0"/>
          </a:p>
        </p:txBody>
      </p:sp>
      <p:grpSp>
        <p:nvGrpSpPr>
          <p:cNvPr id="5124" name="Group 1424"/>
          <p:cNvGrpSpPr/>
          <p:nvPr/>
        </p:nvGrpSpPr>
        <p:grpSpPr>
          <a:xfrm>
            <a:off x="-17462" y="-20714"/>
            <a:ext cx="12171362" cy="6846964"/>
            <a:chOff x="-3555" y="-4100"/>
            <a:chExt cx="5833872" cy="3283748"/>
          </a:xfrm>
        </p:grpSpPr>
        <p:pic>
          <p:nvPicPr>
            <p:cNvPr id="5131" name="Picture 191"/>
            <p:cNvPicPr/>
            <p:nvPr/>
          </p:nvPicPr>
          <p:blipFill>
            <a:blip r:embed="rId2"/>
            <a:stretch>
              <a:fillRect/>
            </a:stretch>
          </p:blipFill>
          <p:spPr>
            <a:xfrm>
              <a:off x="0" y="0"/>
              <a:ext cx="5829300" cy="3279648"/>
            </a:xfrm>
            <a:prstGeom prst="rect">
              <a:avLst/>
            </a:prstGeom>
            <a:noFill/>
            <a:ln w="9525">
              <a:noFill/>
            </a:ln>
          </p:spPr>
        </p:pic>
        <p:pic>
          <p:nvPicPr>
            <p:cNvPr id="5132" name="Picture 1474"/>
            <p:cNvPicPr/>
            <p:nvPr/>
          </p:nvPicPr>
          <p:blipFill>
            <a:blip r:embed="rId3"/>
            <a:stretch>
              <a:fillRect/>
            </a:stretch>
          </p:blipFill>
          <p:spPr>
            <a:xfrm>
              <a:off x="-3555" y="411480"/>
              <a:ext cx="5833872" cy="2450592"/>
            </a:xfrm>
            <a:prstGeom prst="rect">
              <a:avLst/>
            </a:prstGeom>
            <a:noFill/>
            <a:ln w="9525">
              <a:noFill/>
            </a:ln>
          </p:spPr>
        </p:pic>
        <p:pic>
          <p:nvPicPr>
            <p:cNvPr id="5133" name="Picture 1475"/>
            <p:cNvPicPr/>
            <p:nvPr/>
          </p:nvPicPr>
          <p:blipFill>
            <a:blip r:embed="rId4"/>
            <a:stretch>
              <a:fillRect/>
            </a:stretch>
          </p:blipFill>
          <p:spPr>
            <a:xfrm>
              <a:off x="-3555" y="535432"/>
              <a:ext cx="5833872" cy="2203704"/>
            </a:xfrm>
            <a:prstGeom prst="rect">
              <a:avLst/>
            </a:prstGeom>
            <a:noFill/>
            <a:ln w="9525">
              <a:noFill/>
            </a:ln>
          </p:spPr>
        </p:pic>
        <p:pic>
          <p:nvPicPr>
            <p:cNvPr id="5134" name="Picture 1476"/>
            <p:cNvPicPr/>
            <p:nvPr/>
          </p:nvPicPr>
          <p:blipFill>
            <a:blip r:embed="rId5"/>
            <a:stretch>
              <a:fillRect/>
            </a:stretch>
          </p:blipFill>
          <p:spPr>
            <a:xfrm>
              <a:off x="441866" y="-4100"/>
              <a:ext cx="655320" cy="1328928"/>
            </a:xfrm>
            <a:prstGeom prst="rect">
              <a:avLst/>
            </a:prstGeom>
            <a:noFill/>
            <a:ln w="9525">
              <a:noFill/>
            </a:ln>
          </p:spPr>
        </p:pic>
        <p:sp>
          <p:nvSpPr>
            <p:cNvPr id="216" name="Shape 216"/>
            <p:cNvSpPr/>
            <p:nvPr/>
          </p:nvSpPr>
          <p:spPr>
            <a:xfrm>
              <a:off x="1772" y="505"/>
              <a:ext cx="5827024" cy="3278382"/>
            </a:xfrm>
            <a:custGeom>
              <a:avLst/>
              <a:gdLst/>
              <a:ahLst/>
              <a:cxnLst/>
              <a:rect l="0" t="0" r="0" b="0"/>
              <a:pathLst>
                <a:path w="5827776" h="3277451">
                  <a:moveTo>
                    <a:pt x="0" y="0"/>
                  </a:moveTo>
                  <a:lnTo>
                    <a:pt x="5827776" y="0"/>
                  </a:lnTo>
                  <a:lnTo>
                    <a:pt x="5827776" y="3277451"/>
                  </a:lnTo>
                  <a:lnTo>
                    <a:pt x="0" y="3277451"/>
                  </a:lnTo>
                  <a:close/>
                </a:path>
              </a:pathLst>
            </a:custGeom>
            <a:ln w="0" cap="sq">
              <a:bevel/>
            </a:ln>
          </p:spPr>
          <p:style>
            <a:lnRef idx="1">
              <a:srgbClr val="000000"/>
            </a:lnRef>
            <a:fillRef idx="0">
              <a:srgbClr val="000000">
                <a:alpha val="0"/>
              </a:srgbClr>
            </a:fillRef>
            <a:effectRef idx="0">
              <a:scrgbClr r="0" g="0" b="0"/>
            </a:effectRef>
            <a:fontRef idx="none"/>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pic>
        <p:nvPicPr>
          <p:cNvPr id="5125" name="Picture 106"/>
          <p:cNvPicPr>
            <a:picLocks noChangeAspect="1"/>
          </p:cNvPicPr>
          <p:nvPr/>
        </p:nvPicPr>
        <p:blipFill>
          <a:blip r:embed="rId6"/>
          <a:stretch>
            <a:fillRect/>
          </a:stretch>
        </p:blipFill>
        <p:spPr>
          <a:xfrm>
            <a:off x="1155464" y="1262252"/>
            <a:ext cx="1019175" cy="1138237"/>
          </a:xfrm>
          <a:prstGeom prst="rect">
            <a:avLst/>
          </a:prstGeom>
          <a:noFill/>
          <a:ln w="9525">
            <a:noFill/>
          </a:ln>
        </p:spPr>
      </p:pic>
      <p:pic>
        <p:nvPicPr>
          <p:cNvPr id="5126" name="Picture 108"/>
          <p:cNvPicPr>
            <a:picLocks noChangeAspect="1"/>
          </p:cNvPicPr>
          <p:nvPr/>
        </p:nvPicPr>
        <p:blipFill>
          <a:blip r:embed="rId7"/>
          <a:stretch>
            <a:fillRect/>
          </a:stretch>
        </p:blipFill>
        <p:spPr>
          <a:xfrm>
            <a:off x="598634" y="3199757"/>
            <a:ext cx="2597150" cy="723900"/>
          </a:xfrm>
          <a:prstGeom prst="rect">
            <a:avLst/>
          </a:prstGeom>
          <a:noFill/>
          <a:ln w="9525">
            <a:noFill/>
          </a:ln>
        </p:spPr>
      </p:pic>
      <p:pic>
        <p:nvPicPr>
          <p:cNvPr id="5127" name="Picture 110"/>
          <p:cNvPicPr>
            <a:picLocks noChangeAspect="1"/>
          </p:cNvPicPr>
          <p:nvPr/>
        </p:nvPicPr>
        <p:blipFill>
          <a:blip r:embed="rId8"/>
          <a:stretch>
            <a:fillRect/>
          </a:stretch>
        </p:blipFill>
        <p:spPr>
          <a:xfrm>
            <a:off x="1014176" y="4014938"/>
            <a:ext cx="1576387" cy="517525"/>
          </a:xfrm>
          <a:prstGeom prst="rect">
            <a:avLst/>
          </a:prstGeom>
          <a:noFill/>
          <a:ln w="9525">
            <a:noFill/>
          </a:ln>
        </p:spPr>
      </p:pic>
      <p:sp>
        <p:nvSpPr>
          <p:cNvPr id="5130" name="文本框 3"/>
          <p:cNvSpPr txBox="1"/>
          <p:nvPr/>
        </p:nvSpPr>
        <p:spPr>
          <a:xfrm>
            <a:off x="3557502" y="1287546"/>
            <a:ext cx="8032315" cy="4339586"/>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50000"/>
              </a:lnSpc>
              <a:spcBef>
                <a:spcPct val="0"/>
              </a:spcBef>
              <a:buNone/>
            </a:pPr>
            <a:r>
              <a:rPr lang="zh-CN" altLang="en-US" sz="1700" b="1" dirty="0">
                <a:latin typeface="微软雅黑" panose="020B0503020204020204" pitchFamily="34" charset="-122"/>
                <a:ea typeface="微软雅黑" panose="020B0503020204020204" pitchFamily="34" charset="-122"/>
              </a:rPr>
              <a:t>通用名：</a:t>
            </a:r>
            <a:r>
              <a:rPr lang="zh-CN" altLang="en-US" sz="1700" dirty="0">
                <a:latin typeface="微软雅黑" panose="020B0503020204020204" pitchFamily="34" charset="-122"/>
                <a:ea typeface="微软雅黑" panose="020B0503020204020204" pitchFamily="34" charset="-122"/>
              </a:rPr>
              <a:t>康莱特注射液</a:t>
            </a:r>
            <a:endParaRPr lang="en-US" altLang="zh-CN" sz="17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zh-CN" altLang="en-US" sz="1700" b="1" dirty="0">
                <a:latin typeface="微软雅黑" panose="020B0503020204020204" pitchFamily="34" charset="-122"/>
                <a:ea typeface="微软雅黑" panose="020B0503020204020204" pitchFamily="34" charset="-122"/>
              </a:rPr>
              <a:t>注册规格：</a:t>
            </a:r>
            <a:r>
              <a:rPr lang="en-US" altLang="zh-CN" sz="1700" dirty="0">
                <a:latin typeface="微软雅黑" panose="020B0503020204020204" pitchFamily="34" charset="-122"/>
                <a:ea typeface="微软雅黑" panose="020B0503020204020204" pitchFamily="34" charset="-122"/>
              </a:rPr>
              <a:t>100ml:10g</a:t>
            </a:r>
          </a:p>
          <a:p>
            <a:pPr marL="0" lvl="0" indent="0" eaLnBrk="1" hangingPunct="1">
              <a:lnSpc>
                <a:spcPct val="150000"/>
              </a:lnSpc>
              <a:spcBef>
                <a:spcPct val="0"/>
              </a:spcBef>
              <a:buNone/>
            </a:pPr>
            <a:r>
              <a:rPr lang="zh-CN" altLang="en-US" sz="1700" b="1" dirty="0">
                <a:latin typeface="微软雅黑" panose="020B0503020204020204" pitchFamily="34" charset="-122"/>
                <a:ea typeface="微软雅黑" panose="020B0503020204020204" pitchFamily="34" charset="-122"/>
              </a:rPr>
              <a:t>中国大陆首次上市时间：</a:t>
            </a:r>
            <a:r>
              <a:rPr lang="en-US" altLang="zh-CN" sz="1700" dirty="0">
                <a:latin typeface="微软雅黑" panose="020B0503020204020204" pitchFamily="34" charset="-122"/>
                <a:ea typeface="微软雅黑" panose="020B0503020204020204" pitchFamily="34" charset="-122"/>
              </a:rPr>
              <a:t>1995</a:t>
            </a:r>
            <a:r>
              <a:rPr lang="zh-CN" altLang="en-US" sz="1700" dirty="0">
                <a:latin typeface="微软雅黑" panose="020B0503020204020204" pitchFamily="34" charset="-122"/>
                <a:ea typeface="微软雅黑" panose="020B0503020204020204" pitchFamily="34" charset="-122"/>
              </a:rPr>
              <a:t>年获新药证书，</a:t>
            </a:r>
            <a:r>
              <a:rPr lang="en-US" altLang="zh-CN" sz="1700" dirty="0">
                <a:latin typeface="微软雅黑" panose="020B0503020204020204" pitchFamily="34" charset="-122"/>
                <a:ea typeface="微软雅黑" panose="020B0503020204020204" pitchFamily="34" charset="-122"/>
              </a:rPr>
              <a:t>1997</a:t>
            </a:r>
            <a:r>
              <a:rPr lang="zh-CN" altLang="en-US" sz="1700" dirty="0">
                <a:latin typeface="微软雅黑" panose="020B0503020204020204" pitchFamily="34" charset="-122"/>
                <a:ea typeface="微软雅黑" panose="020B0503020204020204" pitchFamily="34" charset="-122"/>
              </a:rPr>
              <a:t>年正式投产上市</a:t>
            </a:r>
            <a:endParaRPr lang="en-US" altLang="zh-CN" sz="17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zh-CN" altLang="en-US" sz="1700" b="1" dirty="0">
                <a:latin typeface="微软雅黑" panose="020B0503020204020204" pitchFamily="34" charset="-122"/>
                <a:ea typeface="微软雅黑" panose="020B0503020204020204" pitchFamily="34" charset="-122"/>
              </a:rPr>
              <a:t>目前大陆地区同通用名药品上市情况：</a:t>
            </a:r>
            <a:r>
              <a:rPr lang="zh-CN" altLang="en-US" sz="1700" dirty="0">
                <a:latin typeface="微软雅黑" panose="020B0503020204020204" pitchFamily="34" charset="-122"/>
                <a:ea typeface="微软雅黑" panose="020B0503020204020204" pitchFamily="34" charset="-122"/>
              </a:rPr>
              <a:t>独家</a:t>
            </a:r>
            <a:endParaRPr lang="en-US" altLang="zh-CN" sz="17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zh-CN" altLang="en-US" sz="1700" b="1" dirty="0">
                <a:latin typeface="微软雅黑" panose="020B0503020204020204" pitchFamily="34" charset="-122"/>
                <a:ea typeface="微软雅黑" panose="020B0503020204020204" pitchFamily="34" charset="-122"/>
              </a:rPr>
              <a:t>全球首个上市国家</a:t>
            </a:r>
            <a:r>
              <a:rPr lang="en-US" altLang="zh-CN" sz="1700" b="1" dirty="0">
                <a:latin typeface="微软雅黑" panose="020B0503020204020204" pitchFamily="34" charset="-122"/>
                <a:ea typeface="微软雅黑" panose="020B0503020204020204" pitchFamily="34" charset="-122"/>
              </a:rPr>
              <a:t>/</a:t>
            </a:r>
            <a:r>
              <a:rPr lang="zh-CN" altLang="en-US" sz="1700" b="1" dirty="0">
                <a:latin typeface="微软雅黑" panose="020B0503020204020204" pitchFamily="34" charset="-122"/>
                <a:ea typeface="微软雅黑" panose="020B0503020204020204" pitchFamily="34" charset="-122"/>
              </a:rPr>
              <a:t>地区及上市时间：</a:t>
            </a:r>
            <a:r>
              <a:rPr lang="zh-CN" altLang="en-US" sz="1700" dirty="0">
                <a:latin typeface="微软雅黑" panose="020B0503020204020204" pitchFamily="34" charset="-122"/>
                <a:ea typeface="微软雅黑" panose="020B0503020204020204" pitchFamily="34" charset="-122"/>
              </a:rPr>
              <a:t>中国，</a:t>
            </a:r>
            <a:r>
              <a:rPr lang="en-US" altLang="zh-CN" sz="1700" dirty="0">
                <a:latin typeface="微软雅黑" panose="020B0503020204020204" pitchFamily="34" charset="-122"/>
                <a:ea typeface="微软雅黑" panose="020B0503020204020204" pitchFamily="34" charset="-122"/>
              </a:rPr>
              <a:t> 1997</a:t>
            </a:r>
            <a:r>
              <a:rPr lang="zh-CN" altLang="en-US" sz="1700" dirty="0">
                <a:latin typeface="微软雅黑" panose="020B0503020204020204" pitchFamily="34" charset="-122"/>
                <a:ea typeface="微软雅黑" panose="020B0503020204020204" pitchFamily="34" charset="-122"/>
              </a:rPr>
              <a:t>年</a:t>
            </a:r>
            <a:endParaRPr lang="en-US" altLang="zh-CN" sz="17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zh-CN" altLang="en-US" sz="1700" b="1" dirty="0">
                <a:latin typeface="微软雅黑" panose="020B0503020204020204" pitchFamily="34" charset="-122"/>
                <a:ea typeface="微软雅黑" panose="020B0503020204020204" pitchFamily="34" charset="-122"/>
              </a:rPr>
              <a:t>是否为</a:t>
            </a:r>
            <a:r>
              <a:rPr lang="en-US" altLang="zh-CN" sz="1700" b="1" dirty="0">
                <a:latin typeface="微软雅黑" panose="020B0503020204020204" pitchFamily="34" charset="-122"/>
                <a:ea typeface="微软雅黑" panose="020B0503020204020204" pitchFamily="34" charset="-122"/>
              </a:rPr>
              <a:t>OTC</a:t>
            </a:r>
            <a:r>
              <a:rPr lang="zh-CN" altLang="en-US" sz="1700" b="1" dirty="0">
                <a:latin typeface="微软雅黑" panose="020B0503020204020204" pitchFamily="34" charset="-122"/>
                <a:ea typeface="微软雅黑" panose="020B0503020204020204" pitchFamily="34" charset="-122"/>
              </a:rPr>
              <a:t>药品：</a:t>
            </a:r>
            <a:r>
              <a:rPr lang="zh-CN" altLang="en-US" sz="1700" dirty="0">
                <a:latin typeface="微软雅黑" panose="020B0503020204020204" pitchFamily="34" charset="-122"/>
                <a:ea typeface="微软雅黑" panose="020B0503020204020204" pitchFamily="34" charset="-122"/>
              </a:rPr>
              <a:t>否</a:t>
            </a:r>
            <a:endParaRPr lang="en-US" altLang="zh-CN" sz="1700" dirty="0">
              <a:latin typeface="微软雅黑" panose="020B0503020204020204" pitchFamily="34" charset="-122"/>
              <a:ea typeface="微软雅黑" panose="020B0503020204020204" pitchFamily="34" charset="-122"/>
            </a:endParaRPr>
          </a:p>
          <a:p>
            <a:pPr marL="0" indent="0" eaLnBrk="1" hangingPunct="1">
              <a:lnSpc>
                <a:spcPct val="150000"/>
              </a:lnSpc>
              <a:spcBef>
                <a:spcPct val="0"/>
              </a:spcBef>
              <a:buNone/>
            </a:pPr>
            <a:r>
              <a:rPr lang="zh-CN" altLang="zh-CN" sz="1700" b="1" dirty="0">
                <a:latin typeface="微软雅黑" panose="020B0503020204020204" pitchFamily="34" charset="-122"/>
                <a:ea typeface="微软雅黑" panose="020B0503020204020204" pitchFamily="34" charset="-122"/>
              </a:rPr>
              <a:t>是否医保目录内：</a:t>
            </a:r>
            <a:r>
              <a:rPr lang="en-US" altLang="zh-CN" sz="1700" dirty="0">
                <a:latin typeface="微软雅黑" panose="020B0503020204020204" pitchFamily="34" charset="-122"/>
                <a:ea typeface="微软雅黑" panose="020B0503020204020204" pitchFamily="34" charset="-122"/>
              </a:rPr>
              <a:t>2019</a:t>
            </a:r>
            <a:r>
              <a:rPr lang="zh-CN" altLang="en-US" sz="1700" dirty="0">
                <a:latin typeface="微软雅黑" panose="020B0503020204020204" pitchFamily="34" charset="-122"/>
                <a:ea typeface="微软雅黑" panose="020B0503020204020204" pitchFamily="34" charset="-122"/>
              </a:rPr>
              <a:t>年前为常规医保目录品种，</a:t>
            </a:r>
            <a:r>
              <a:rPr lang="en-US" altLang="zh-CN" sz="1700" dirty="0">
                <a:latin typeface="微软雅黑" panose="020B0503020204020204" pitchFamily="34" charset="-122"/>
                <a:ea typeface="微软雅黑" panose="020B0503020204020204" pitchFamily="34" charset="-122"/>
              </a:rPr>
              <a:t>2020</a:t>
            </a:r>
            <a:r>
              <a:rPr lang="zh-CN" altLang="zh-CN" sz="1700" dirty="0">
                <a:latin typeface="微软雅黑" panose="020B0503020204020204" pitchFamily="34" charset="-122"/>
                <a:ea typeface="微软雅黑" panose="020B0503020204020204" pitchFamily="34" charset="-122"/>
              </a:rPr>
              <a:t>年</a:t>
            </a:r>
            <a:r>
              <a:rPr lang="zh-CN" altLang="en-US" sz="1700" dirty="0">
                <a:latin typeface="微软雅黑" panose="020B0503020204020204" pitchFamily="34" charset="-122"/>
                <a:ea typeface="微软雅黑" panose="020B0503020204020204" pitchFamily="34" charset="-122"/>
              </a:rPr>
              <a:t>纳入</a:t>
            </a:r>
            <a:r>
              <a:rPr lang="zh-CN" altLang="zh-CN" sz="1700" dirty="0">
                <a:latin typeface="微软雅黑" panose="020B0503020204020204" pitchFamily="34" charset="-122"/>
                <a:ea typeface="微软雅黑" panose="020B0503020204020204" pitchFamily="34" charset="-122"/>
              </a:rPr>
              <a:t>谈判药品目录</a:t>
            </a:r>
          </a:p>
          <a:p>
            <a:pPr marL="0" indent="0" eaLnBrk="1" hangingPunct="1">
              <a:lnSpc>
                <a:spcPct val="150000"/>
              </a:lnSpc>
              <a:spcBef>
                <a:spcPct val="0"/>
              </a:spcBef>
              <a:buNone/>
            </a:pPr>
            <a:r>
              <a:rPr lang="zh-CN" altLang="zh-CN" sz="1700" b="1" dirty="0">
                <a:latin typeface="微软雅黑" panose="020B0503020204020204" pitchFamily="34" charset="-122"/>
                <a:ea typeface="微软雅黑" panose="020B0503020204020204" pitchFamily="34" charset="-122"/>
              </a:rPr>
              <a:t>现行医保目录的限定支付范围：</a:t>
            </a:r>
            <a:r>
              <a:rPr lang="zh-CN" altLang="zh-CN" sz="1700" dirty="0">
                <a:latin typeface="微软雅黑" panose="020B0503020204020204" pitchFamily="34" charset="-122"/>
                <a:ea typeface="微软雅黑" panose="020B0503020204020204" pitchFamily="34" charset="-122"/>
              </a:rPr>
              <a:t>限二级及以上医疗机构中晚期肺癌或中晚期肝癌。</a:t>
            </a:r>
          </a:p>
          <a:p>
            <a:pPr marL="0" indent="0" eaLnBrk="1" hangingPunct="1">
              <a:lnSpc>
                <a:spcPct val="150000"/>
              </a:lnSpc>
              <a:spcBef>
                <a:spcPct val="0"/>
              </a:spcBef>
              <a:buNone/>
            </a:pPr>
            <a:r>
              <a:rPr lang="en-US" altLang="zh-CN" sz="1700" b="1" dirty="0">
                <a:latin typeface="微软雅黑" panose="020B0503020204020204" pitchFamily="34" charset="-122"/>
                <a:ea typeface="微软雅黑" panose="020B0503020204020204" pitchFamily="34" charset="-122"/>
              </a:rPr>
              <a:t>2022</a:t>
            </a:r>
            <a:r>
              <a:rPr lang="zh-CN" altLang="zh-CN" sz="1700" b="1" dirty="0">
                <a:latin typeface="微软雅黑" panose="020B0503020204020204" pitchFamily="34" charset="-122"/>
                <a:ea typeface="微软雅黑" panose="020B0503020204020204" pitchFamily="34" charset="-122"/>
              </a:rPr>
              <a:t>年申请调整支付范围</a:t>
            </a:r>
            <a:r>
              <a:rPr lang="zh-CN" altLang="en-US" sz="1700" b="1" dirty="0">
                <a:latin typeface="微软雅黑" panose="020B0503020204020204" pitchFamily="34" charset="-122"/>
                <a:ea typeface="微软雅黑" panose="020B0503020204020204" pitchFamily="34" charset="-122"/>
              </a:rPr>
              <a:t>：</a:t>
            </a:r>
            <a:r>
              <a:rPr lang="zh-CN" altLang="zh-CN" sz="1700" dirty="0">
                <a:latin typeface="微软雅黑" panose="020B0503020204020204" pitchFamily="34" charset="-122"/>
                <a:ea typeface="微软雅黑" panose="020B0503020204020204" pitchFamily="34" charset="-122"/>
              </a:rPr>
              <a:t>限二级及以上医疗机构中晚期肺癌</a:t>
            </a:r>
            <a:r>
              <a:rPr lang="zh-CN" altLang="en-US" sz="1700" dirty="0">
                <a:latin typeface="微软雅黑" panose="020B0503020204020204" pitchFamily="34" charset="-122"/>
                <a:ea typeface="微软雅黑" panose="020B0503020204020204" pitchFamily="34" charset="-122"/>
              </a:rPr>
              <a:t>或</a:t>
            </a:r>
            <a:r>
              <a:rPr lang="zh-CN" altLang="zh-CN" sz="1700" dirty="0">
                <a:latin typeface="微软雅黑" panose="020B0503020204020204" pitchFamily="34" charset="-122"/>
                <a:ea typeface="微软雅黑" panose="020B0503020204020204" pitchFamily="34" charset="-122"/>
              </a:rPr>
              <a:t>中晚期肝癌</a:t>
            </a:r>
            <a:r>
              <a:rPr lang="zh-CN" altLang="en-US" sz="17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中晚期肿瘤抗恶病质及止痛。</a:t>
            </a:r>
            <a:endParaRPr lang="zh-CN" altLang="zh-CN" sz="1700" dirty="0">
              <a:latin typeface="微软雅黑" panose="020B0503020204020204" pitchFamily="34" charset="-122"/>
              <a:ea typeface="微软雅黑" panose="020B0503020204020204" pitchFamily="34" charset="-122"/>
            </a:endParaRPr>
          </a:p>
          <a:p>
            <a:pPr marL="0" indent="0" eaLnBrk="1" hangingPunct="1">
              <a:lnSpc>
                <a:spcPct val="150000"/>
              </a:lnSpc>
              <a:spcBef>
                <a:spcPct val="0"/>
              </a:spcBef>
              <a:buNone/>
            </a:pPr>
            <a:r>
              <a:rPr lang="zh-CN" altLang="en-US" sz="1700" b="1" dirty="0">
                <a:latin typeface="微软雅黑" panose="020B0503020204020204" pitchFamily="34" charset="-122"/>
                <a:ea typeface="微软雅黑" panose="020B0503020204020204" pitchFamily="34" charset="-122"/>
              </a:rPr>
              <a:t>参照药品建议：</a:t>
            </a:r>
            <a:r>
              <a:rPr lang="zh-CN" altLang="en-US" sz="1700" dirty="0">
                <a:latin typeface="微软雅黑" panose="020B0503020204020204" pitchFamily="34" charset="-122"/>
                <a:ea typeface="微软雅黑" panose="020B0503020204020204" pitchFamily="34" charset="-122"/>
              </a:rPr>
              <a:t>鸦胆子油乳注射液</a:t>
            </a:r>
            <a:endParaRPr lang="en-US" altLang="zh-CN" sz="17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vert="horz" wrap="square" lIns="91440" tIns="45720" rIns="91440" bIns="45720" anchor="ctr" anchorCtr="0"/>
          <a:lstStyle/>
          <a:p>
            <a:pPr eaLnBrk="1" hangingPunct="1"/>
            <a:endParaRPr lang="zh-CN" altLang="en-US" dirty="0"/>
          </a:p>
        </p:txBody>
      </p:sp>
      <p:sp>
        <p:nvSpPr>
          <p:cNvPr id="6147" name="内容占位符 2"/>
          <p:cNvSpPr>
            <a:spLocks noGrp="1"/>
          </p:cNvSpPr>
          <p:nvPr>
            <p:ph idx="1"/>
          </p:nvPr>
        </p:nvSpPr>
        <p:spPr/>
        <p:txBody>
          <a:bodyPr vert="horz" wrap="square" lIns="91440" tIns="45720" rIns="91440" bIns="45720" anchor="t" anchorCtr="0"/>
          <a:lstStyle/>
          <a:p>
            <a:pPr eaLnBrk="1" hangingPunct="1"/>
            <a:endParaRPr lang="zh-CN" altLang="en-US" dirty="0"/>
          </a:p>
        </p:txBody>
      </p:sp>
      <p:grpSp>
        <p:nvGrpSpPr>
          <p:cNvPr id="6148" name="Group 1380"/>
          <p:cNvGrpSpPr/>
          <p:nvPr/>
        </p:nvGrpSpPr>
        <p:grpSpPr>
          <a:xfrm>
            <a:off x="30162" y="0"/>
            <a:ext cx="12161838" cy="6835775"/>
            <a:chOff x="-3555" y="-4063"/>
            <a:chExt cx="5840729" cy="3297761"/>
          </a:xfrm>
        </p:grpSpPr>
        <p:pic>
          <p:nvPicPr>
            <p:cNvPr id="6153" name="Picture 122"/>
            <p:cNvPicPr/>
            <p:nvPr/>
          </p:nvPicPr>
          <p:blipFill>
            <a:blip r:embed="rId3"/>
            <a:stretch>
              <a:fillRect/>
            </a:stretch>
          </p:blipFill>
          <p:spPr>
            <a:xfrm>
              <a:off x="7874" y="14050"/>
              <a:ext cx="5829300" cy="3279648"/>
            </a:xfrm>
            <a:prstGeom prst="rect">
              <a:avLst/>
            </a:prstGeom>
            <a:noFill/>
            <a:ln w="9525">
              <a:noFill/>
            </a:ln>
          </p:spPr>
        </p:pic>
        <p:pic>
          <p:nvPicPr>
            <p:cNvPr id="6154" name="Picture 1468"/>
            <p:cNvPicPr/>
            <p:nvPr/>
          </p:nvPicPr>
          <p:blipFill>
            <a:blip r:embed="rId4"/>
            <a:stretch>
              <a:fillRect/>
            </a:stretch>
          </p:blipFill>
          <p:spPr>
            <a:xfrm>
              <a:off x="-3555" y="-4063"/>
              <a:ext cx="137160" cy="3282696"/>
            </a:xfrm>
            <a:prstGeom prst="rect">
              <a:avLst/>
            </a:prstGeom>
            <a:noFill/>
            <a:ln w="9525">
              <a:noFill/>
            </a:ln>
          </p:spPr>
        </p:pic>
        <p:pic>
          <p:nvPicPr>
            <p:cNvPr id="6155" name="Picture 1469"/>
            <p:cNvPicPr/>
            <p:nvPr/>
          </p:nvPicPr>
          <p:blipFill>
            <a:blip r:embed="rId5"/>
            <a:stretch>
              <a:fillRect/>
            </a:stretch>
          </p:blipFill>
          <p:spPr>
            <a:xfrm>
              <a:off x="-3555" y="236728"/>
              <a:ext cx="664464" cy="362712"/>
            </a:xfrm>
            <a:prstGeom prst="rect">
              <a:avLst/>
            </a:prstGeom>
            <a:noFill/>
            <a:ln w="9525">
              <a:noFill/>
            </a:ln>
          </p:spPr>
        </p:pic>
        <p:pic>
          <p:nvPicPr>
            <p:cNvPr id="6156" name="Picture 128"/>
            <p:cNvPicPr/>
            <p:nvPr/>
          </p:nvPicPr>
          <p:blipFill>
            <a:blip r:embed="rId6"/>
            <a:stretch>
              <a:fillRect/>
            </a:stretch>
          </p:blipFill>
          <p:spPr>
            <a:xfrm>
              <a:off x="172212" y="268224"/>
              <a:ext cx="365760" cy="365760"/>
            </a:xfrm>
            <a:prstGeom prst="rect">
              <a:avLst/>
            </a:prstGeom>
            <a:noFill/>
            <a:ln w="9525">
              <a:noFill/>
            </a:ln>
          </p:spPr>
        </p:pic>
        <p:pic>
          <p:nvPicPr>
            <p:cNvPr id="6157" name="Picture 1470"/>
            <p:cNvPicPr/>
            <p:nvPr/>
          </p:nvPicPr>
          <p:blipFill>
            <a:blip r:embed="rId7"/>
            <a:stretch>
              <a:fillRect/>
            </a:stretch>
          </p:blipFill>
          <p:spPr>
            <a:xfrm>
              <a:off x="5711444" y="-4063"/>
              <a:ext cx="118872" cy="3282696"/>
            </a:xfrm>
            <a:prstGeom prst="rect">
              <a:avLst/>
            </a:prstGeom>
            <a:noFill/>
            <a:ln w="9525">
              <a:noFill/>
            </a:ln>
          </p:spPr>
        </p:pic>
        <p:pic>
          <p:nvPicPr>
            <p:cNvPr id="6158" name="Picture 132"/>
            <p:cNvPicPr/>
            <p:nvPr/>
          </p:nvPicPr>
          <p:blipFill>
            <a:blip r:embed="rId8"/>
            <a:stretch>
              <a:fillRect/>
            </a:stretch>
          </p:blipFill>
          <p:spPr>
            <a:xfrm>
              <a:off x="720852" y="287981"/>
              <a:ext cx="1280160" cy="320040"/>
            </a:xfrm>
            <a:prstGeom prst="rect">
              <a:avLst/>
            </a:prstGeom>
            <a:noFill/>
            <a:ln w="9525">
              <a:noFill/>
            </a:ln>
          </p:spPr>
        </p:pic>
        <p:pic>
          <p:nvPicPr>
            <p:cNvPr id="6159" name="Picture 134"/>
            <p:cNvPicPr/>
            <p:nvPr/>
          </p:nvPicPr>
          <p:blipFill>
            <a:blip r:embed="rId9"/>
            <a:stretch>
              <a:fillRect/>
            </a:stretch>
          </p:blipFill>
          <p:spPr>
            <a:xfrm>
              <a:off x="484632" y="996696"/>
              <a:ext cx="262128" cy="262128"/>
            </a:xfrm>
            <a:prstGeom prst="rect">
              <a:avLst/>
            </a:prstGeom>
            <a:noFill/>
            <a:ln w="9525">
              <a:noFill/>
            </a:ln>
          </p:spPr>
        </p:pic>
        <p:pic>
          <p:nvPicPr>
            <p:cNvPr id="6160" name="Picture 136"/>
            <p:cNvPicPr/>
            <p:nvPr/>
          </p:nvPicPr>
          <p:blipFill>
            <a:blip r:embed="rId10"/>
            <a:stretch>
              <a:fillRect/>
            </a:stretch>
          </p:blipFill>
          <p:spPr>
            <a:xfrm>
              <a:off x="849295" y="726807"/>
              <a:ext cx="365760" cy="228600"/>
            </a:xfrm>
            <a:prstGeom prst="rect">
              <a:avLst/>
            </a:prstGeom>
            <a:noFill/>
            <a:ln w="9525">
              <a:noFill/>
            </a:ln>
          </p:spPr>
        </p:pic>
        <p:pic>
          <p:nvPicPr>
            <p:cNvPr id="6161" name="Picture 138"/>
            <p:cNvPicPr/>
            <p:nvPr/>
          </p:nvPicPr>
          <p:blipFill>
            <a:blip r:embed="rId11"/>
            <a:stretch>
              <a:fillRect/>
            </a:stretch>
          </p:blipFill>
          <p:spPr>
            <a:xfrm>
              <a:off x="842126" y="1340764"/>
              <a:ext cx="685800" cy="228600"/>
            </a:xfrm>
            <a:prstGeom prst="rect">
              <a:avLst/>
            </a:prstGeom>
            <a:noFill/>
            <a:ln w="9525">
              <a:noFill/>
            </a:ln>
          </p:spPr>
        </p:pic>
        <p:pic>
          <p:nvPicPr>
            <p:cNvPr id="6162" name="Picture 140"/>
            <p:cNvPicPr/>
            <p:nvPr/>
          </p:nvPicPr>
          <p:blipFill>
            <a:blip r:embed="rId9"/>
            <a:stretch>
              <a:fillRect/>
            </a:stretch>
          </p:blipFill>
          <p:spPr>
            <a:xfrm>
              <a:off x="464820" y="1654007"/>
              <a:ext cx="281940" cy="281940"/>
            </a:xfrm>
            <a:prstGeom prst="rect">
              <a:avLst/>
            </a:prstGeom>
            <a:noFill/>
            <a:ln w="9525">
              <a:noFill/>
            </a:ln>
          </p:spPr>
        </p:pic>
        <p:pic>
          <p:nvPicPr>
            <p:cNvPr id="6163" name="Picture 142"/>
            <p:cNvPicPr/>
            <p:nvPr/>
          </p:nvPicPr>
          <p:blipFill>
            <a:blip r:embed="rId9"/>
            <a:stretch>
              <a:fillRect/>
            </a:stretch>
          </p:blipFill>
          <p:spPr>
            <a:xfrm>
              <a:off x="452628" y="2522472"/>
              <a:ext cx="294132" cy="294132"/>
            </a:xfrm>
            <a:prstGeom prst="rect">
              <a:avLst/>
            </a:prstGeom>
            <a:noFill/>
            <a:ln w="9525">
              <a:noFill/>
            </a:ln>
          </p:spPr>
        </p:pic>
        <p:pic>
          <p:nvPicPr>
            <p:cNvPr id="6164" name="Picture 144"/>
            <p:cNvPicPr/>
            <p:nvPr/>
          </p:nvPicPr>
          <p:blipFill>
            <a:blip r:embed="rId12"/>
            <a:stretch>
              <a:fillRect/>
            </a:stretch>
          </p:blipFill>
          <p:spPr>
            <a:xfrm>
              <a:off x="880712" y="2356211"/>
              <a:ext cx="457200" cy="281940"/>
            </a:xfrm>
            <a:prstGeom prst="rect">
              <a:avLst/>
            </a:prstGeom>
            <a:noFill/>
            <a:ln w="9525">
              <a:noFill/>
            </a:ln>
          </p:spPr>
        </p:pic>
        <p:pic>
          <p:nvPicPr>
            <p:cNvPr id="6165" name="Picture 146"/>
            <p:cNvPicPr/>
            <p:nvPr/>
          </p:nvPicPr>
          <p:blipFill>
            <a:blip r:embed="rId13"/>
            <a:stretch>
              <a:fillRect/>
            </a:stretch>
          </p:blipFill>
          <p:spPr>
            <a:xfrm>
              <a:off x="918972" y="943215"/>
              <a:ext cx="254508" cy="12192"/>
            </a:xfrm>
            <a:prstGeom prst="rect">
              <a:avLst/>
            </a:prstGeom>
            <a:noFill/>
            <a:ln w="9525">
              <a:noFill/>
            </a:ln>
          </p:spPr>
        </p:pic>
        <p:pic>
          <p:nvPicPr>
            <p:cNvPr id="6166" name="Picture 148"/>
            <p:cNvPicPr/>
            <p:nvPr/>
          </p:nvPicPr>
          <p:blipFill>
            <a:blip r:embed="rId13"/>
            <a:stretch>
              <a:fillRect/>
            </a:stretch>
          </p:blipFill>
          <p:spPr>
            <a:xfrm>
              <a:off x="913638" y="1580701"/>
              <a:ext cx="254508" cy="12192"/>
            </a:xfrm>
            <a:prstGeom prst="rect">
              <a:avLst/>
            </a:prstGeom>
            <a:noFill/>
            <a:ln w="9525">
              <a:noFill/>
            </a:ln>
          </p:spPr>
        </p:pic>
        <p:sp>
          <p:nvSpPr>
            <p:cNvPr id="157" name="Shape 157"/>
            <p:cNvSpPr/>
            <p:nvPr/>
          </p:nvSpPr>
          <p:spPr>
            <a:xfrm>
              <a:off x="1782" y="533"/>
              <a:ext cx="5827768" cy="3278614"/>
            </a:xfrm>
            <a:custGeom>
              <a:avLst/>
              <a:gdLst/>
              <a:ahLst/>
              <a:cxnLst/>
              <a:rect l="0" t="0" r="0" b="0"/>
              <a:pathLst>
                <a:path w="5827776" h="3277451">
                  <a:moveTo>
                    <a:pt x="0" y="0"/>
                  </a:moveTo>
                  <a:lnTo>
                    <a:pt x="5827776" y="0"/>
                  </a:lnTo>
                  <a:lnTo>
                    <a:pt x="5827776" y="3277451"/>
                  </a:lnTo>
                  <a:lnTo>
                    <a:pt x="0" y="3277451"/>
                  </a:lnTo>
                  <a:close/>
                </a:path>
              </a:pathLst>
            </a:custGeom>
            <a:ln w="0" cap="sq">
              <a:bevel/>
            </a:ln>
          </p:spPr>
          <p:style>
            <a:lnRef idx="1">
              <a:srgbClr val="000000"/>
            </a:lnRef>
            <a:fillRef idx="0">
              <a:srgbClr val="000000">
                <a:alpha val="0"/>
              </a:srgbClr>
            </a:fillRef>
            <a:effectRef idx="0">
              <a:scrgbClr r="0" g="0" b="0"/>
            </a:effectRef>
            <a:fontRef idx="none"/>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6149" name="文本框 1"/>
          <p:cNvSpPr txBox="1"/>
          <p:nvPr/>
        </p:nvSpPr>
        <p:spPr>
          <a:xfrm>
            <a:off x="1824257" y="2050017"/>
            <a:ext cx="9852025" cy="646331"/>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zh-CN" altLang="en-US" sz="1800" dirty="0">
                <a:latin typeface="微软雅黑" panose="020B0503020204020204" pitchFamily="34" charset="-122"/>
                <a:ea typeface="微软雅黑" panose="020B0503020204020204" pitchFamily="34" charset="-122"/>
              </a:rPr>
              <a:t>益气养阴，消癥散结。</a:t>
            </a:r>
            <a:r>
              <a:rPr lang="en-US" altLang="zh-CN" sz="1800" dirty="0">
                <a:latin typeface="微软雅黑" panose="020B0503020204020204" pitchFamily="34" charset="-122"/>
                <a:ea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rPr>
              <a:t>适用于不宜手术的气阴两虚、脾虚湿困型原发性非小细胞肺癌及原发性肝癌。配合放、化疗有一定的增效作用。对中晚期肿瘤患者具有一定的抗恶病质和止痛作用。</a:t>
            </a:r>
          </a:p>
        </p:txBody>
      </p:sp>
      <p:sp>
        <p:nvSpPr>
          <p:cNvPr id="6150" name="文本框 24"/>
          <p:cNvSpPr txBox="1"/>
          <p:nvPr/>
        </p:nvSpPr>
        <p:spPr>
          <a:xfrm>
            <a:off x="1824258" y="3386520"/>
            <a:ext cx="9758142" cy="1477328"/>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eaLnBrk="1" hangingPunct="1">
              <a:spcBef>
                <a:spcPct val="0"/>
              </a:spcBef>
              <a:buNone/>
            </a:pPr>
            <a:r>
              <a:rPr lang="zh-CN" altLang="en-US" sz="1800" dirty="0">
                <a:latin typeface="微软雅黑" panose="020B0503020204020204" pitchFamily="34" charset="-122"/>
                <a:ea typeface="微软雅黑" panose="020B0503020204020204" pitchFamily="34" charset="-122"/>
              </a:rPr>
              <a:t>肿瘤是威胁中国居民健康的重大疾病之一，</a:t>
            </a:r>
            <a:r>
              <a:rPr lang="en-US" altLang="zh-CN" sz="1800" dirty="0">
                <a:latin typeface="微软雅黑" panose="020B0503020204020204" pitchFamily="34" charset="-122"/>
                <a:ea typeface="微软雅黑" panose="020B0503020204020204" pitchFamily="34" charset="-122"/>
              </a:rPr>
              <a:t>2020</a:t>
            </a:r>
            <a:r>
              <a:rPr lang="zh-CN" altLang="en-US" sz="1800" dirty="0">
                <a:latin typeface="微软雅黑" panose="020B0503020204020204" pitchFamily="34" charset="-122"/>
                <a:ea typeface="微软雅黑" panose="020B0503020204020204" pitchFamily="34" charset="-122"/>
              </a:rPr>
              <a:t>年中国癌症新发人数</a:t>
            </a:r>
            <a:r>
              <a:rPr lang="en-US" altLang="zh-CN" sz="1800" dirty="0">
                <a:latin typeface="微软雅黑" panose="020B0503020204020204" pitchFamily="34" charset="-122"/>
                <a:ea typeface="微软雅黑" panose="020B0503020204020204" pitchFamily="34" charset="-122"/>
              </a:rPr>
              <a:t>457</a:t>
            </a:r>
            <a:r>
              <a:rPr lang="zh-CN" altLang="en-US" sz="1800" dirty="0">
                <a:latin typeface="微软雅黑" panose="020B0503020204020204" pitchFamily="34" charset="-122"/>
                <a:ea typeface="微软雅黑" panose="020B0503020204020204" pitchFamily="34" charset="-122"/>
              </a:rPr>
              <a:t>万，死亡人数</a:t>
            </a:r>
            <a:r>
              <a:rPr lang="en-US" altLang="zh-CN" sz="1800" dirty="0">
                <a:latin typeface="微软雅黑" panose="020B0503020204020204" pitchFamily="34" charset="-122"/>
                <a:ea typeface="微软雅黑" panose="020B0503020204020204" pitchFamily="34" charset="-122"/>
              </a:rPr>
              <a:t>300</a:t>
            </a:r>
            <a:r>
              <a:rPr lang="zh-CN" altLang="en-US" sz="1800" dirty="0">
                <a:latin typeface="微软雅黑" panose="020B0503020204020204" pitchFamily="34" charset="-122"/>
                <a:ea typeface="微软雅黑" panose="020B0503020204020204" pitchFamily="34" charset="-122"/>
              </a:rPr>
              <a:t>万。</a:t>
            </a:r>
            <a:r>
              <a:rPr lang="zh-CN" altLang="zh-CN" sz="1800" dirty="0">
                <a:latin typeface="微软雅黑" panose="020B0503020204020204" pitchFamily="34" charset="-122"/>
                <a:ea typeface="微软雅黑" panose="020B0503020204020204" pitchFamily="34" charset="-122"/>
              </a:rPr>
              <a:t>恶病质是癌症晚期患者的一个主要并发症</a:t>
            </a:r>
            <a:r>
              <a:rPr lang="en-US" altLang="zh-CN" sz="1800" dirty="0">
                <a:latin typeface="微软雅黑" panose="020B0503020204020204" pitchFamily="34" charset="-122"/>
                <a:ea typeface="微软雅黑" panose="020B0503020204020204" pitchFamily="34" charset="-122"/>
              </a:rPr>
              <a:t>,</a:t>
            </a:r>
            <a:r>
              <a:rPr lang="zh-CN" altLang="zh-CN" sz="1800" dirty="0">
                <a:latin typeface="微软雅黑" panose="020B0503020204020204" pitchFamily="34" charset="-122"/>
                <a:ea typeface="微软雅黑" panose="020B0503020204020204" pitchFamily="34" charset="-122"/>
              </a:rPr>
              <a:t>其主要临床表现为食欲不振、极度消瘦、贫血、无力和衰竭等</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有研究显示</a:t>
            </a:r>
            <a:r>
              <a:rPr lang="en-US" altLang="zh-CN" sz="1800" dirty="0">
                <a:latin typeface="微软雅黑" panose="020B0503020204020204" pitchFamily="34" charset="-122"/>
                <a:ea typeface="微软雅黑" panose="020B0503020204020204" pitchFamily="34" charset="-122"/>
              </a:rPr>
              <a:t> 60%</a:t>
            </a:r>
            <a:r>
              <a:rPr lang="zh-CN" altLang="zh-CN" sz="1800" dirty="0">
                <a:latin typeface="微软雅黑" panose="020B0503020204020204" pitchFamily="34" charset="-122"/>
                <a:ea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rPr>
              <a:t>80%</a:t>
            </a:r>
            <a:r>
              <a:rPr lang="zh-CN" altLang="zh-CN" sz="1800" dirty="0">
                <a:latin typeface="微软雅黑" panose="020B0503020204020204" pitchFamily="34" charset="-122"/>
                <a:ea typeface="微软雅黑" panose="020B0503020204020204" pitchFamily="34" charset="-122"/>
              </a:rPr>
              <a:t>的肿瘤患者可能出现恶病质，约</a:t>
            </a:r>
            <a:r>
              <a:rPr lang="en-US" altLang="zh-CN" sz="1800" dirty="0">
                <a:latin typeface="微软雅黑" panose="020B0503020204020204" pitchFamily="34" charset="-122"/>
                <a:ea typeface="微软雅黑" panose="020B0503020204020204" pitchFamily="34" charset="-122"/>
              </a:rPr>
              <a:t>20%</a:t>
            </a:r>
            <a:r>
              <a:rPr lang="zh-CN" altLang="zh-CN" sz="1800" dirty="0">
                <a:latin typeface="微软雅黑" panose="020B0503020204020204" pitchFamily="34" charset="-122"/>
                <a:ea typeface="微软雅黑" panose="020B0503020204020204" pitchFamily="34" charset="-122"/>
              </a:rPr>
              <a:t>的肿瘤患者死于肿瘤恶病质。晚期肿瘤</a:t>
            </a:r>
            <a:r>
              <a:rPr lang="zh-CN" altLang="en-US" sz="1800" dirty="0">
                <a:latin typeface="微软雅黑" panose="020B0503020204020204" pitchFamily="34" charset="-122"/>
                <a:ea typeface="微软雅黑" panose="020B0503020204020204" pitchFamily="34" charset="-122"/>
              </a:rPr>
              <a:t>抗</a:t>
            </a:r>
            <a:r>
              <a:rPr lang="zh-CN" altLang="zh-CN" sz="1800" dirty="0">
                <a:latin typeface="微软雅黑" panose="020B0503020204020204" pitchFamily="34" charset="-122"/>
                <a:ea typeface="微软雅黑" panose="020B0503020204020204" pitchFamily="34" charset="-122"/>
              </a:rPr>
              <a:t>恶病质是延长患者的生存期，提高生活质量是治疗关键</a:t>
            </a:r>
            <a:r>
              <a:rPr lang="zh-CN" altLang="en-US" sz="1800" dirty="0">
                <a:latin typeface="微软雅黑" panose="020B0503020204020204" pitchFamily="34" charset="-122"/>
                <a:ea typeface="微软雅黑" panose="020B0503020204020204" pitchFamily="34" charset="-122"/>
              </a:rPr>
              <a:t>。目前针对恶病质的治疗以对症支持为主，能兼顾治疗原发病且改善恶病质患者生存质量的药物较少。</a:t>
            </a:r>
          </a:p>
        </p:txBody>
      </p:sp>
      <p:sp>
        <p:nvSpPr>
          <p:cNvPr id="6151" name="文本框 25"/>
          <p:cNvSpPr txBox="1"/>
          <p:nvPr/>
        </p:nvSpPr>
        <p:spPr>
          <a:xfrm>
            <a:off x="1821241" y="5507772"/>
            <a:ext cx="9636001" cy="922338"/>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zh-CN" altLang="en-US" sz="1800" dirty="0">
                <a:latin typeface="微软雅黑" panose="020B0503020204020204" pitchFamily="34" charset="-122"/>
                <a:ea typeface="微软雅黑" panose="020B0503020204020204" pitchFamily="34" charset="-122"/>
              </a:rPr>
              <a:t>缓慢静脉滴注</a:t>
            </a:r>
            <a:r>
              <a:rPr lang="en-US" altLang="zh-CN" sz="1800" dirty="0">
                <a:latin typeface="微软雅黑" panose="020B0503020204020204" pitchFamily="34" charset="-122"/>
                <a:ea typeface="微软雅黑" panose="020B0503020204020204" pitchFamily="34" charset="-122"/>
              </a:rPr>
              <a:t>200</a:t>
            </a:r>
            <a:r>
              <a:rPr lang="zh-CN" altLang="en-US" sz="1800" dirty="0">
                <a:latin typeface="微软雅黑" panose="020B0503020204020204" pitchFamily="34" charset="-122"/>
                <a:ea typeface="微软雅黑" panose="020B0503020204020204" pitchFamily="34" charset="-122"/>
              </a:rPr>
              <a:t>毫升，每日</a:t>
            </a:r>
            <a:r>
              <a:rPr lang="en-US" altLang="zh-CN" sz="1800" dirty="0">
                <a:latin typeface="微软雅黑" panose="020B0503020204020204" pitchFamily="34" charset="-122"/>
                <a:ea typeface="微软雅黑" panose="020B0503020204020204" pitchFamily="34" charset="-122"/>
              </a:rPr>
              <a:t>1</a:t>
            </a:r>
            <a:r>
              <a:rPr lang="zh-CN" altLang="en-US" sz="1800" dirty="0">
                <a:latin typeface="微软雅黑" panose="020B0503020204020204" pitchFamily="34" charset="-122"/>
                <a:ea typeface="微软雅黑" panose="020B0503020204020204" pitchFamily="34" charset="-122"/>
              </a:rPr>
              <a:t>次，</a:t>
            </a:r>
            <a:r>
              <a:rPr lang="en-US" altLang="zh-CN" sz="1800" dirty="0">
                <a:latin typeface="微软雅黑" panose="020B0503020204020204" pitchFamily="34" charset="-122"/>
                <a:ea typeface="微软雅黑" panose="020B0503020204020204" pitchFamily="34" charset="-122"/>
              </a:rPr>
              <a:t>21</a:t>
            </a:r>
            <a:r>
              <a:rPr lang="zh-CN" altLang="en-US" sz="1800" dirty="0">
                <a:latin typeface="微软雅黑" panose="020B0503020204020204" pitchFamily="34" charset="-122"/>
                <a:ea typeface="微软雅黑" panose="020B0503020204020204" pitchFamily="34" charset="-122"/>
              </a:rPr>
              <a:t>天为</a:t>
            </a:r>
            <a:r>
              <a:rPr lang="en-US" altLang="zh-CN" sz="1800" dirty="0">
                <a:latin typeface="微软雅黑" panose="020B0503020204020204" pitchFamily="34" charset="-122"/>
                <a:ea typeface="微软雅黑" panose="020B0503020204020204" pitchFamily="34" charset="-122"/>
              </a:rPr>
              <a:t>1</a:t>
            </a:r>
            <a:r>
              <a:rPr lang="zh-CN" altLang="en-US" sz="1800" dirty="0">
                <a:latin typeface="微软雅黑" panose="020B0503020204020204" pitchFamily="34" charset="-122"/>
                <a:ea typeface="微软雅黑" panose="020B0503020204020204" pitchFamily="34" charset="-122"/>
              </a:rPr>
              <a:t>疗程，间隔</a:t>
            </a:r>
            <a:r>
              <a:rPr lang="en-US" altLang="zh-CN" sz="1800" dirty="0">
                <a:latin typeface="微软雅黑" panose="020B0503020204020204" pitchFamily="34" charset="-122"/>
                <a:ea typeface="微软雅黑" panose="020B0503020204020204" pitchFamily="34" charset="-122"/>
              </a:rPr>
              <a:t>3-5</a:t>
            </a:r>
            <a:r>
              <a:rPr lang="zh-CN" altLang="en-US" sz="1800" dirty="0">
                <a:latin typeface="微软雅黑" panose="020B0503020204020204" pitchFamily="34" charset="-122"/>
                <a:ea typeface="微软雅黑" panose="020B0503020204020204" pitchFamily="34" charset="-122"/>
              </a:rPr>
              <a:t>天后可进行下一疗程。联合放、化疗时，可酌减剂量。首次使用，滴注速度应缓慢，开始</a:t>
            </a:r>
            <a:r>
              <a:rPr lang="en-US" altLang="zh-CN" sz="1800" dirty="0">
                <a:latin typeface="微软雅黑" panose="020B0503020204020204" pitchFamily="34" charset="-122"/>
                <a:ea typeface="微软雅黑" panose="020B0503020204020204" pitchFamily="34" charset="-122"/>
              </a:rPr>
              <a:t>10</a:t>
            </a:r>
            <a:r>
              <a:rPr lang="zh-CN" altLang="en-US" sz="1800" dirty="0">
                <a:latin typeface="微软雅黑" panose="020B0503020204020204" pitchFamily="34" charset="-122"/>
                <a:ea typeface="微软雅黑" panose="020B0503020204020204" pitchFamily="34" charset="-122"/>
              </a:rPr>
              <a:t>分钟滴速应为</a:t>
            </a:r>
            <a:r>
              <a:rPr lang="en-US" altLang="zh-CN" sz="1800" dirty="0">
                <a:latin typeface="微软雅黑" panose="020B0503020204020204" pitchFamily="34" charset="-122"/>
                <a:ea typeface="微软雅黑" panose="020B0503020204020204" pitchFamily="34" charset="-122"/>
              </a:rPr>
              <a:t>20</a:t>
            </a:r>
            <a:r>
              <a:rPr lang="zh-CN" altLang="en-US" sz="1800" dirty="0">
                <a:latin typeface="微软雅黑" panose="020B0503020204020204" pitchFamily="34" charset="-122"/>
                <a:ea typeface="微软雅黑" panose="020B0503020204020204" pitchFamily="34" charset="-122"/>
              </a:rPr>
              <a:t>滴</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分钟，</a:t>
            </a:r>
            <a:r>
              <a:rPr lang="en-US" altLang="zh-CN" sz="1800" dirty="0">
                <a:latin typeface="微软雅黑" panose="020B0503020204020204" pitchFamily="34" charset="-122"/>
                <a:ea typeface="微软雅黑" panose="020B0503020204020204" pitchFamily="34" charset="-122"/>
              </a:rPr>
              <a:t>20</a:t>
            </a:r>
            <a:r>
              <a:rPr lang="zh-CN" altLang="en-US" sz="1800" dirty="0">
                <a:latin typeface="微软雅黑" panose="020B0503020204020204" pitchFamily="34" charset="-122"/>
                <a:ea typeface="微软雅黑" panose="020B0503020204020204" pitchFamily="34" charset="-122"/>
              </a:rPr>
              <a:t>分钟后可持续增加，</a:t>
            </a:r>
            <a:r>
              <a:rPr lang="en-US" altLang="zh-CN" sz="1800" dirty="0">
                <a:latin typeface="微软雅黑" panose="020B0503020204020204" pitchFamily="34" charset="-122"/>
                <a:ea typeface="微软雅黑" panose="020B0503020204020204" pitchFamily="34" charset="-122"/>
              </a:rPr>
              <a:t>30</a:t>
            </a:r>
            <a:r>
              <a:rPr lang="zh-CN" altLang="en-US" sz="1800" dirty="0">
                <a:latin typeface="微软雅黑" panose="020B0503020204020204" pitchFamily="34" charset="-122"/>
                <a:ea typeface="微软雅黑" panose="020B0503020204020204" pitchFamily="34" charset="-122"/>
              </a:rPr>
              <a:t>分钟后可控制在</a:t>
            </a:r>
            <a:r>
              <a:rPr lang="en-US" altLang="zh-CN" sz="1800" dirty="0">
                <a:latin typeface="微软雅黑" panose="020B0503020204020204" pitchFamily="34" charset="-122"/>
                <a:ea typeface="微软雅黑" panose="020B0503020204020204" pitchFamily="34" charset="-122"/>
              </a:rPr>
              <a:t>40-60</a:t>
            </a:r>
            <a:r>
              <a:rPr lang="zh-CN" altLang="en-US" sz="1800" dirty="0">
                <a:latin typeface="微软雅黑" panose="020B0503020204020204" pitchFamily="34" charset="-122"/>
                <a:ea typeface="微软雅黑" panose="020B0503020204020204" pitchFamily="34" charset="-122"/>
              </a:rPr>
              <a:t>滴</a:t>
            </a:r>
            <a:r>
              <a:rPr lang="en-US" altLang="zh-CN"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分钟。</a:t>
            </a:r>
          </a:p>
        </p:txBody>
      </p:sp>
      <p:pic>
        <p:nvPicPr>
          <p:cNvPr id="6152" name="Picture 146"/>
          <p:cNvPicPr/>
          <p:nvPr/>
        </p:nvPicPr>
        <p:blipFill>
          <a:blip r:embed="rId13"/>
          <a:stretch>
            <a:fillRect/>
          </a:stretch>
        </p:blipFill>
        <p:spPr>
          <a:xfrm>
            <a:off x="1976444" y="5433030"/>
            <a:ext cx="530225" cy="25400"/>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vert="horz" wrap="square" lIns="91440" tIns="45720" rIns="91440" bIns="45720" anchor="ctr" anchorCtr="0"/>
          <a:lstStyle/>
          <a:p>
            <a:pPr eaLnBrk="1" hangingPunct="1"/>
            <a:endParaRPr lang="zh-CN" altLang="en-US" dirty="0"/>
          </a:p>
        </p:txBody>
      </p:sp>
      <p:sp>
        <p:nvSpPr>
          <p:cNvPr id="8195" name="内容占位符 2"/>
          <p:cNvSpPr>
            <a:spLocks noGrp="1"/>
          </p:cNvSpPr>
          <p:nvPr>
            <p:ph idx="1"/>
          </p:nvPr>
        </p:nvSpPr>
        <p:spPr/>
        <p:txBody>
          <a:bodyPr vert="horz" wrap="square" lIns="91440" tIns="45720" rIns="91440" bIns="45720" anchor="t" anchorCtr="0"/>
          <a:lstStyle/>
          <a:p>
            <a:pPr eaLnBrk="1" hangingPunct="1"/>
            <a:endParaRPr lang="zh-CN" altLang="en-US" dirty="0"/>
          </a:p>
        </p:txBody>
      </p:sp>
      <p:grpSp>
        <p:nvGrpSpPr>
          <p:cNvPr id="8196" name="Group 1424"/>
          <p:cNvGrpSpPr/>
          <p:nvPr/>
        </p:nvGrpSpPr>
        <p:grpSpPr>
          <a:xfrm>
            <a:off x="10319" y="0"/>
            <a:ext cx="12181681" cy="6838415"/>
            <a:chOff x="-3555" y="0"/>
            <a:chExt cx="5833872" cy="3279648"/>
          </a:xfrm>
        </p:grpSpPr>
        <p:pic>
          <p:nvPicPr>
            <p:cNvPr id="8203" name="Picture 191"/>
            <p:cNvPicPr/>
            <p:nvPr/>
          </p:nvPicPr>
          <p:blipFill>
            <a:blip r:embed="rId2"/>
            <a:stretch>
              <a:fillRect/>
            </a:stretch>
          </p:blipFill>
          <p:spPr>
            <a:xfrm>
              <a:off x="0" y="0"/>
              <a:ext cx="5829300" cy="3279648"/>
            </a:xfrm>
            <a:prstGeom prst="rect">
              <a:avLst/>
            </a:prstGeom>
            <a:noFill/>
            <a:ln w="9525">
              <a:noFill/>
            </a:ln>
          </p:spPr>
        </p:pic>
        <p:pic>
          <p:nvPicPr>
            <p:cNvPr id="8204" name="Picture 1474"/>
            <p:cNvPicPr/>
            <p:nvPr/>
          </p:nvPicPr>
          <p:blipFill>
            <a:blip r:embed="rId3"/>
            <a:stretch>
              <a:fillRect/>
            </a:stretch>
          </p:blipFill>
          <p:spPr>
            <a:xfrm>
              <a:off x="-3555" y="268977"/>
              <a:ext cx="5833872" cy="2728221"/>
            </a:xfrm>
            <a:prstGeom prst="rect">
              <a:avLst/>
            </a:prstGeom>
            <a:noFill/>
            <a:ln w="9525">
              <a:noFill/>
            </a:ln>
          </p:spPr>
        </p:pic>
        <p:pic>
          <p:nvPicPr>
            <p:cNvPr id="8205" name="Picture 1475"/>
            <p:cNvPicPr/>
            <p:nvPr/>
          </p:nvPicPr>
          <p:blipFill>
            <a:blip r:embed="rId4"/>
            <a:stretch>
              <a:fillRect/>
            </a:stretch>
          </p:blipFill>
          <p:spPr>
            <a:xfrm>
              <a:off x="-3555" y="159539"/>
              <a:ext cx="5833872" cy="2935428"/>
            </a:xfrm>
            <a:prstGeom prst="rect">
              <a:avLst/>
            </a:prstGeom>
            <a:noFill/>
            <a:ln w="9525">
              <a:noFill/>
            </a:ln>
          </p:spPr>
        </p:pic>
        <p:pic>
          <p:nvPicPr>
            <p:cNvPr id="8206" name="Picture 1476"/>
            <p:cNvPicPr/>
            <p:nvPr/>
          </p:nvPicPr>
          <p:blipFill>
            <a:blip r:embed="rId5"/>
            <a:stretch>
              <a:fillRect/>
            </a:stretch>
          </p:blipFill>
          <p:spPr>
            <a:xfrm>
              <a:off x="458350" y="5834"/>
              <a:ext cx="655320" cy="1328928"/>
            </a:xfrm>
            <a:prstGeom prst="rect">
              <a:avLst/>
            </a:prstGeom>
            <a:noFill/>
            <a:ln w="9525">
              <a:noFill/>
            </a:ln>
          </p:spPr>
        </p:pic>
        <p:sp>
          <p:nvSpPr>
            <p:cNvPr id="216" name="Shape 216"/>
            <p:cNvSpPr/>
            <p:nvPr/>
          </p:nvSpPr>
          <p:spPr>
            <a:xfrm>
              <a:off x="1772" y="505"/>
              <a:ext cx="5827024" cy="3278382"/>
            </a:xfrm>
            <a:custGeom>
              <a:avLst/>
              <a:gdLst/>
              <a:ahLst/>
              <a:cxnLst/>
              <a:rect l="0" t="0" r="0" b="0"/>
              <a:pathLst>
                <a:path w="5827776" h="3277451">
                  <a:moveTo>
                    <a:pt x="0" y="0"/>
                  </a:moveTo>
                  <a:lnTo>
                    <a:pt x="5827776" y="0"/>
                  </a:lnTo>
                  <a:lnTo>
                    <a:pt x="5827776" y="3277451"/>
                  </a:lnTo>
                  <a:lnTo>
                    <a:pt x="0" y="3277451"/>
                  </a:lnTo>
                  <a:close/>
                </a:path>
              </a:pathLst>
            </a:custGeom>
            <a:ln w="0" cap="sq">
              <a:bevel/>
            </a:ln>
          </p:spPr>
          <p:style>
            <a:lnRef idx="1">
              <a:srgbClr val="000000"/>
            </a:lnRef>
            <a:fillRef idx="0">
              <a:srgbClr val="000000">
                <a:alpha val="0"/>
              </a:srgbClr>
            </a:fillRef>
            <a:effectRef idx="0">
              <a:scrgbClr r="0" g="0" b="0"/>
            </a:effectRef>
            <a:fontRef idx="none"/>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8197" name="Group 1440"/>
          <p:cNvGrpSpPr/>
          <p:nvPr/>
        </p:nvGrpSpPr>
        <p:grpSpPr>
          <a:xfrm>
            <a:off x="846127" y="3275012"/>
            <a:ext cx="1630363" cy="1176338"/>
            <a:chOff x="-130487" y="5137"/>
            <a:chExt cx="777240" cy="493945"/>
          </a:xfrm>
        </p:grpSpPr>
        <p:pic>
          <p:nvPicPr>
            <p:cNvPr id="8201" name="Picture 175"/>
            <p:cNvPicPr>
              <a:picLocks noChangeAspect="1"/>
            </p:cNvPicPr>
            <p:nvPr/>
          </p:nvPicPr>
          <p:blipFill>
            <a:blip r:embed="rId6"/>
            <a:stretch>
              <a:fillRect/>
            </a:stretch>
          </p:blipFill>
          <p:spPr>
            <a:xfrm>
              <a:off x="-130487" y="5137"/>
              <a:ext cx="777240" cy="365760"/>
            </a:xfrm>
            <a:prstGeom prst="rect">
              <a:avLst/>
            </a:prstGeom>
            <a:noFill/>
            <a:ln w="9525">
              <a:noFill/>
            </a:ln>
          </p:spPr>
        </p:pic>
        <p:pic>
          <p:nvPicPr>
            <p:cNvPr id="8202" name="Picture 177"/>
            <p:cNvPicPr>
              <a:picLocks noChangeAspect="1"/>
            </p:cNvPicPr>
            <p:nvPr/>
          </p:nvPicPr>
          <p:blipFill>
            <a:blip r:embed="rId7"/>
            <a:srcRect t="19209" r="766"/>
            <a:stretch>
              <a:fillRect/>
            </a:stretch>
          </p:blipFill>
          <p:spPr>
            <a:xfrm>
              <a:off x="-93633" y="314393"/>
              <a:ext cx="362960" cy="184689"/>
            </a:xfrm>
            <a:prstGeom prst="rect">
              <a:avLst/>
            </a:prstGeom>
            <a:noFill/>
            <a:ln w="9525">
              <a:noFill/>
            </a:ln>
          </p:spPr>
        </p:pic>
      </p:grpSp>
      <p:sp>
        <p:nvSpPr>
          <p:cNvPr id="8198" name="文本框 1"/>
          <p:cNvSpPr txBox="1"/>
          <p:nvPr/>
        </p:nvSpPr>
        <p:spPr>
          <a:xfrm>
            <a:off x="1226334" y="1260960"/>
            <a:ext cx="869950" cy="830262"/>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4800" dirty="0">
                <a:solidFill>
                  <a:schemeClr val="bg1"/>
                </a:solidFill>
              </a:rPr>
              <a:t>02</a:t>
            </a:r>
            <a:endParaRPr lang="zh-CN" altLang="en-US" sz="4800" dirty="0">
              <a:solidFill>
                <a:schemeClr val="bg1"/>
              </a:solidFill>
            </a:endParaRPr>
          </a:p>
        </p:txBody>
      </p:sp>
      <p:sp>
        <p:nvSpPr>
          <p:cNvPr id="8199" name="矩形 2"/>
          <p:cNvSpPr/>
          <p:nvPr/>
        </p:nvSpPr>
        <p:spPr>
          <a:xfrm>
            <a:off x="2708070" y="1260960"/>
            <a:ext cx="9188163" cy="4278031"/>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50000"/>
              </a:lnSpc>
              <a:spcBef>
                <a:spcPts val="600"/>
              </a:spcBef>
              <a:buNone/>
            </a:pPr>
            <a:r>
              <a:rPr lang="zh-CN" altLang="en-US" sz="1700" b="1" dirty="0">
                <a:latin typeface="微软雅黑" panose="020B0503020204020204" pitchFamily="34" charset="-122"/>
                <a:ea typeface="微软雅黑" panose="020B0503020204020204" pitchFamily="34" charset="-122"/>
              </a:rPr>
              <a:t>不良反应情况：</a:t>
            </a:r>
            <a:r>
              <a:rPr lang="zh-CN" altLang="en-US" sz="1700" dirty="0">
                <a:latin typeface="微软雅黑" panose="020B0503020204020204" pitchFamily="34" charset="-122"/>
                <a:ea typeface="微软雅黑" panose="020B0503020204020204" pitchFamily="34" charset="-122"/>
              </a:rPr>
              <a:t>主要不良反应包括过敏反应，全身性损害（畏寒，发热，寒战），呼吸急促，呼吸急促，恶心呕吐等。</a:t>
            </a:r>
            <a:r>
              <a:rPr lang="en-US" altLang="zh-CN" sz="1700" dirty="0">
                <a:latin typeface="微软雅黑" panose="020B0503020204020204" pitchFamily="34" charset="-122"/>
                <a:ea typeface="微软雅黑" panose="020B0503020204020204" pitchFamily="34" charset="-122"/>
              </a:rPr>
              <a:t>2013</a:t>
            </a:r>
            <a:r>
              <a:rPr lang="zh-CN" altLang="en-US" sz="1700" dirty="0">
                <a:latin typeface="微软雅黑" panose="020B0503020204020204" pitchFamily="34" charset="-122"/>
                <a:ea typeface="微软雅黑" panose="020B0503020204020204" pitchFamily="34" charset="-122"/>
              </a:rPr>
              <a:t>年</a:t>
            </a:r>
            <a:r>
              <a:rPr lang="en-US" altLang="zh-CN" sz="1700" dirty="0">
                <a:latin typeface="微软雅黑" panose="020B0503020204020204" pitchFamily="34" charset="-122"/>
                <a:ea typeface="微软雅黑" panose="020B0503020204020204" pitchFamily="34" charset="-122"/>
              </a:rPr>
              <a:t>-2014</a:t>
            </a:r>
            <a:r>
              <a:rPr lang="zh-CN" altLang="en-US" sz="1700" dirty="0">
                <a:latin typeface="微软雅黑" panose="020B0503020204020204" pitchFamily="34" charset="-122"/>
                <a:ea typeface="微软雅黑" panose="020B0503020204020204" pitchFamily="34" charset="-122"/>
              </a:rPr>
              <a:t>年康莱特注射液上市后安全性再评价研究纳入的</a:t>
            </a:r>
            <a:r>
              <a:rPr lang="en-US" altLang="zh-CN" sz="1700" dirty="0">
                <a:latin typeface="微软雅黑" panose="020B0503020204020204" pitchFamily="34" charset="-122"/>
                <a:ea typeface="微软雅黑" panose="020B0503020204020204" pitchFamily="34" charset="-122"/>
              </a:rPr>
              <a:t>5022</a:t>
            </a:r>
            <a:r>
              <a:rPr lang="zh-CN" altLang="en-US" sz="1700" dirty="0">
                <a:latin typeface="微软雅黑" panose="020B0503020204020204" pitchFamily="34" charset="-122"/>
                <a:ea typeface="微软雅黑" panose="020B0503020204020204" pitchFamily="34" charset="-122"/>
              </a:rPr>
              <a:t>例患者，与产品相关的不良反应发生率仅为</a:t>
            </a:r>
            <a:r>
              <a:rPr lang="en-US" altLang="zh-CN" sz="1700" dirty="0">
                <a:latin typeface="微软雅黑" panose="020B0503020204020204" pitchFamily="34" charset="-122"/>
                <a:ea typeface="微软雅黑" panose="020B0503020204020204" pitchFamily="34" charset="-122"/>
              </a:rPr>
              <a:t>0.36%</a:t>
            </a:r>
            <a:r>
              <a:rPr lang="zh-CN" altLang="en-US" sz="1700" dirty="0">
                <a:latin typeface="微软雅黑" panose="020B0503020204020204" pitchFamily="34" charset="-122"/>
                <a:ea typeface="微软雅黑" panose="020B0503020204020204" pitchFamily="34" charset="-122"/>
              </a:rPr>
              <a:t>，所有不良反应症状</a:t>
            </a:r>
            <a:r>
              <a:rPr lang="en-US" altLang="zh-CN" sz="1700" dirty="0">
                <a:latin typeface="微软雅黑" panose="020B0503020204020204" pitchFamily="34" charset="-122"/>
                <a:ea typeface="微软雅黑" panose="020B0503020204020204" pitchFamily="34" charset="-122"/>
              </a:rPr>
              <a:t>/</a:t>
            </a:r>
            <a:r>
              <a:rPr lang="zh-CN" altLang="en-US" sz="1700" dirty="0">
                <a:latin typeface="微软雅黑" panose="020B0503020204020204" pitchFamily="34" charset="-122"/>
                <a:ea typeface="微软雅黑" panose="020B0503020204020204" pitchFamily="34" charset="-122"/>
              </a:rPr>
              <a:t>体征主要为轻、中度，在减慢滴注速度、适当给予治疗后不良反应均基本消失或得到改善。</a:t>
            </a:r>
            <a:endParaRPr lang="en-US" altLang="zh-CN" sz="1700" dirty="0">
              <a:latin typeface="微软雅黑" panose="020B0503020204020204" pitchFamily="34" charset="-122"/>
              <a:ea typeface="微软雅黑" panose="020B0503020204020204" pitchFamily="34" charset="-122"/>
            </a:endParaRPr>
          </a:p>
          <a:p>
            <a:pPr marL="0" lvl="0" indent="0" eaLnBrk="1" hangingPunct="1">
              <a:lnSpc>
                <a:spcPct val="150000"/>
              </a:lnSpc>
              <a:spcBef>
                <a:spcPts val="1200"/>
              </a:spcBef>
              <a:buNone/>
            </a:pPr>
            <a:r>
              <a:rPr lang="zh-CN" altLang="en-US" sz="1700" b="1" dirty="0">
                <a:latin typeface="微软雅黑" panose="020B0503020204020204" pitchFamily="34" charset="-122"/>
                <a:ea typeface="微软雅黑" panose="020B0503020204020204" pitchFamily="34" charset="-122"/>
              </a:rPr>
              <a:t>安全性方面优势和不足：</a:t>
            </a:r>
            <a:endParaRPr lang="en-US" altLang="zh-CN" sz="1700" b="1" dirty="0">
              <a:latin typeface="微软雅黑" panose="020B0503020204020204" pitchFamily="34" charset="-122"/>
              <a:ea typeface="微软雅黑" panose="020B0503020204020204" pitchFamily="34" charset="-122"/>
            </a:endParaRPr>
          </a:p>
          <a:p>
            <a:pPr marL="0" lvl="0" indent="0" eaLnBrk="1" hangingPunct="1">
              <a:lnSpc>
                <a:spcPct val="150000"/>
              </a:lnSpc>
              <a:spcBef>
                <a:spcPts val="600"/>
              </a:spcBef>
              <a:buNone/>
            </a:pPr>
            <a:r>
              <a:rPr lang="zh-CN" altLang="en-US" sz="1700" b="1" dirty="0">
                <a:latin typeface="微软雅黑" panose="020B0503020204020204" pitchFamily="34" charset="-122"/>
                <a:ea typeface="微软雅黑" panose="020B0503020204020204" pitchFamily="34" charset="-122"/>
              </a:rPr>
              <a:t>优势：</a:t>
            </a:r>
            <a:r>
              <a:rPr lang="zh-CN" altLang="en-US" sz="1700" dirty="0">
                <a:latin typeface="微软雅黑" panose="020B0503020204020204" pitchFamily="34" charset="-122"/>
                <a:ea typeface="微软雅黑" panose="020B0503020204020204" pitchFamily="34" charset="-122"/>
              </a:rPr>
              <a:t>不同于多成分中药注射剂，康莱特注射液成分单一、结构清晰、机制明确。其</a:t>
            </a:r>
            <a:r>
              <a:rPr lang="en-US" altLang="zh-CN" sz="1700" dirty="0">
                <a:latin typeface="微软雅黑" panose="020B0503020204020204" pitchFamily="34" charset="-122"/>
                <a:ea typeface="微软雅黑" panose="020B0503020204020204" pitchFamily="34" charset="-122"/>
              </a:rPr>
              <a:t>0.36%</a:t>
            </a:r>
            <a:r>
              <a:rPr lang="zh-CN" altLang="en-US" sz="1700" dirty="0">
                <a:latin typeface="微软雅黑" panose="020B0503020204020204" pitchFamily="34" charset="-122"/>
                <a:ea typeface="微软雅黑" panose="020B0503020204020204" pitchFamily="34" charset="-122"/>
              </a:rPr>
              <a:t>的不良反应发生率，大大低于目录内同类产品</a:t>
            </a:r>
            <a:r>
              <a:rPr lang="en-US" altLang="zh-CN" sz="1700" dirty="0">
                <a:latin typeface="微软雅黑" panose="020B0503020204020204" pitchFamily="34" charset="-122"/>
                <a:ea typeface="微软雅黑" panose="020B0503020204020204" pitchFamily="34" charset="-122"/>
              </a:rPr>
              <a:t>0.1%-26.72%</a:t>
            </a:r>
            <a:r>
              <a:rPr lang="zh-CN" altLang="en-US" sz="1700" dirty="0">
                <a:latin typeface="微软雅黑" panose="020B0503020204020204" pitchFamily="34" charset="-122"/>
                <a:ea typeface="微软雅黑" panose="020B0503020204020204" pitchFamily="34" charset="-122"/>
              </a:rPr>
              <a:t>的不良反应发生率，且以轻中度为主，对原患疾病影响不明显，患者多能好转或痊愈，安全性高。    </a:t>
            </a:r>
            <a:endParaRPr lang="en-US" altLang="zh-CN" sz="1700" dirty="0">
              <a:latin typeface="微软雅黑" panose="020B0503020204020204" pitchFamily="34" charset="-122"/>
              <a:ea typeface="微软雅黑" panose="020B0503020204020204" pitchFamily="34" charset="-122"/>
            </a:endParaRPr>
          </a:p>
          <a:p>
            <a:pPr marL="0" lvl="0" indent="0" eaLnBrk="1" hangingPunct="1">
              <a:lnSpc>
                <a:spcPct val="150000"/>
              </a:lnSpc>
              <a:spcBef>
                <a:spcPts val="600"/>
              </a:spcBef>
              <a:buNone/>
            </a:pPr>
            <a:r>
              <a:rPr lang="zh-CN" altLang="en-US" sz="1700" b="1" dirty="0">
                <a:latin typeface="微软雅黑" panose="020B0503020204020204" pitchFamily="34" charset="-122"/>
                <a:ea typeface="微软雅黑" panose="020B0503020204020204" pitchFamily="34" charset="-122"/>
              </a:rPr>
              <a:t>不足：</a:t>
            </a:r>
            <a:r>
              <a:rPr lang="zh-CN" altLang="en-US" sz="1700" dirty="0">
                <a:latin typeface="微软雅黑" panose="020B0503020204020204" pitchFamily="34" charset="-122"/>
                <a:ea typeface="微软雅黑" panose="020B0503020204020204" pitchFamily="34" charset="-122"/>
              </a:rPr>
              <a:t>康莱特注射液于</a:t>
            </a:r>
            <a:r>
              <a:rPr lang="en-US" altLang="zh-CN" sz="1700" dirty="0">
                <a:latin typeface="微软雅黑" panose="020B0503020204020204" pitchFamily="34" charset="-122"/>
                <a:ea typeface="微软雅黑" panose="020B0503020204020204" pitchFamily="34" charset="-122"/>
              </a:rPr>
              <a:t>2013-2014</a:t>
            </a:r>
            <a:r>
              <a:rPr lang="zh-CN" altLang="en-US" sz="1700" dirty="0">
                <a:latin typeface="微软雅黑" panose="020B0503020204020204" pitchFamily="34" charset="-122"/>
                <a:ea typeface="微软雅黑" panose="020B0503020204020204" pitchFamily="34" charset="-122"/>
              </a:rPr>
              <a:t>年开展了</a:t>
            </a:r>
            <a:r>
              <a:rPr lang="en-US" altLang="zh-CN" sz="1700" dirty="0">
                <a:latin typeface="微软雅黑" panose="020B0503020204020204" pitchFamily="34" charset="-122"/>
                <a:ea typeface="微软雅黑" panose="020B0503020204020204" pitchFamily="34" charset="-122"/>
              </a:rPr>
              <a:t>5022</a:t>
            </a:r>
            <a:r>
              <a:rPr lang="zh-CN" altLang="en-US" sz="1700" dirty="0">
                <a:latin typeface="微软雅黑" panose="020B0503020204020204" pitchFamily="34" charset="-122"/>
                <a:ea typeface="微软雅黑" panose="020B0503020204020204" pitchFamily="34" charset="-122"/>
              </a:rPr>
              <a:t>例的安全性再评价研究，但缺乏更近期，更大规模的安全性研究报告。 公司已发起了三万多例的安全性再评价研究，目前还在进行中。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vert="horz" wrap="square" lIns="91440" tIns="45720" rIns="91440" bIns="45720" anchor="ctr" anchorCtr="0"/>
          <a:lstStyle/>
          <a:p>
            <a:pPr eaLnBrk="1" hangingPunct="1"/>
            <a:endParaRPr lang="zh-CN" altLang="en-US" dirty="0"/>
          </a:p>
        </p:txBody>
      </p:sp>
      <p:sp>
        <p:nvSpPr>
          <p:cNvPr id="9219" name="内容占位符 2"/>
          <p:cNvSpPr>
            <a:spLocks noGrp="1"/>
          </p:cNvSpPr>
          <p:nvPr>
            <p:ph idx="1"/>
          </p:nvPr>
        </p:nvSpPr>
        <p:spPr/>
        <p:txBody>
          <a:bodyPr vert="horz" wrap="square" lIns="91440" tIns="45720" rIns="91440" bIns="45720" anchor="t" anchorCtr="0"/>
          <a:lstStyle/>
          <a:p>
            <a:pPr eaLnBrk="1" hangingPunct="1"/>
            <a:endParaRPr lang="zh-CN" altLang="en-US" dirty="0"/>
          </a:p>
        </p:txBody>
      </p:sp>
      <p:grpSp>
        <p:nvGrpSpPr>
          <p:cNvPr id="9220" name="Group 1424"/>
          <p:cNvGrpSpPr/>
          <p:nvPr/>
        </p:nvGrpSpPr>
        <p:grpSpPr>
          <a:xfrm>
            <a:off x="0" y="0"/>
            <a:ext cx="12192000" cy="6857999"/>
            <a:chOff x="-3555" y="-4386"/>
            <a:chExt cx="5837427" cy="3284034"/>
          </a:xfrm>
        </p:grpSpPr>
        <p:pic>
          <p:nvPicPr>
            <p:cNvPr id="9224" name="Picture 191"/>
            <p:cNvPicPr/>
            <p:nvPr/>
          </p:nvPicPr>
          <p:blipFill>
            <a:blip r:embed="rId3"/>
            <a:stretch>
              <a:fillRect/>
            </a:stretch>
          </p:blipFill>
          <p:spPr>
            <a:xfrm>
              <a:off x="0" y="0"/>
              <a:ext cx="5829300" cy="3279648"/>
            </a:xfrm>
            <a:prstGeom prst="rect">
              <a:avLst/>
            </a:prstGeom>
            <a:noFill/>
            <a:ln w="9525">
              <a:noFill/>
            </a:ln>
          </p:spPr>
        </p:pic>
        <p:pic>
          <p:nvPicPr>
            <p:cNvPr id="9225" name="Picture 1474"/>
            <p:cNvPicPr/>
            <p:nvPr/>
          </p:nvPicPr>
          <p:blipFill>
            <a:blip r:embed="rId4"/>
            <a:stretch>
              <a:fillRect/>
            </a:stretch>
          </p:blipFill>
          <p:spPr>
            <a:xfrm>
              <a:off x="-3555" y="466192"/>
              <a:ext cx="5833872" cy="2355375"/>
            </a:xfrm>
            <a:prstGeom prst="rect">
              <a:avLst/>
            </a:prstGeom>
            <a:noFill/>
            <a:ln w="9525">
              <a:noFill/>
            </a:ln>
          </p:spPr>
        </p:pic>
        <p:pic>
          <p:nvPicPr>
            <p:cNvPr id="9226" name="Picture 1475"/>
            <p:cNvPicPr/>
            <p:nvPr/>
          </p:nvPicPr>
          <p:blipFill>
            <a:blip r:embed="rId5"/>
            <a:stretch>
              <a:fillRect/>
            </a:stretch>
          </p:blipFill>
          <p:spPr>
            <a:xfrm>
              <a:off x="0" y="164606"/>
              <a:ext cx="5833872" cy="2930822"/>
            </a:xfrm>
            <a:prstGeom prst="rect">
              <a:avLst/>
            </a:prstGeom>
            <a:noFill/>
            <a:ln w="9525">
              <a:noFill/>
            </a:ln>
          </p:spPr>
        </p:pic>
        <p:pic>
          <p:nvPicPr>
            <p:cNvPr id="9227" name="Picture 1476"/>
            <p:cNvPicPr/>
            <p:nvPr/>
          </p:nvPicPr>
          <p:blipFill>
            <a:blip r:embed="rId6"/>
            <a:stretch>
              <a:fillRect/>
            </a:stretch>
          </p:blipFill>
          <p:spPr>
            <a:xfrm>
              <a:off x="158195" y="-4386"/>
              <a:ext cx="655320" cy="1328928"/>
            </a:xfrm>
            <a:prstGeom prst="rect">
              <a:avLst/>
            </a:prstGeom>
            <a:noFill/>
            <a:ln w="9525">
              <a:noFill/>
            </a:ln>
          </p:spPr>
        </p:pic>
        <p:pic>
          <p:nvPicPr>
            <p:cNvPr id="9229" name="Picture 201"/>
            <p:cNvPicPr/>
            <p:nvPr/>
          </p:nvPicPr>
          <p:blipFill>
            <a:blip r:embed="rId7"/>
            <a:stretch>
              <a:fillRect/>
            </a:stretch>
          </p:blipFill>
          <p:spPr>
            <a:xfrm>
              <a:off x="158195" y="1616660"/>
              <a:ext cx="777240" cy="365760"/>
            </a:xfrm>
            <a:prstGeom prst="rect">
              <a:avLst/>
            </a:prstGeom>
            <a:noFill/>
            <a:ln w="9525">
              <a:noFill/>
            </a:ln>
          </p:spPr>
        </p:pic>
        <p:pic>
          <p:nvPicPr>
            <p:cNvPr id="9230" name="Picture 203"/>
            <p:cNvPicPr/>
            <p:nvPr/>
          </p:nvPicPr>
          <p:blipFill>
            <a:blip r:embed="rId8"/>
            <a:srcRect t="13599"/>
            <a:stretch>
              <a:fillRect/>
            </a:stretch>
          </p:blipFill>
          <p:spPr>
            <a:xfrm>
              <a:off x="319212" y="1980974"/>
              <a:ext cx="365760" cy="197515"/>
            </a:xfrm>
            <a:prstGeom prst="rect">
              <a:avLst/>
            </a:prstGeom>
            <a:noFill/>
            <a:ln w="9525">
              <a:noFill/>
            </a:ln>
          </p:spPr>
        </p:pic>
        <p:sp>
          <p:nvSpPr>
            <p:cNvPr id="216" name="Shape 216"/>
            <p:cNvSpPr/>
            <p:nvPr/>
          </p:nvSpPr>
          <p:spPr>
            <a:xfrm>
              <a:off x="-1017" y="505"/>
              <a:ext cx="5829856" cy="3278382"/>
            </a:xfrm>
            <a:custGeom>
              <a:avLst/>
              <a:gdLst/>
              <a:ahLst/>
              <a:cxnLst/>
              <a:rect l="0" t="0" r="0" b="0"/>
              <a:pathLst>
                <a:path w="5827776" h="3277451">
                  <a:moveTo>
                    <a:pt x="0" y="0"/>
                  </a:moveTo>
                  <a:lnTo>
                    <a:pt x="5827776" y="0"/>
                  </a:lnTo>
                  <a:lnTo>
                    <a:pt x="5827776" y="3277451"/>
                  </a:lnTo>
                  <a:lnTo>
                    <a:pt x="0" y="3277451"/>
                  </a:lnTo>
                  <a:close/>
                </a:path>
              </a:pathLst>
            </a:custGeom>
            <a:ln w="0" cap="sq">
              <a:bevel/>
            </a:ln>
          </p:spPr>
          <p:style>
            <a:lnRef idx="1">
              <a:srgbClr val="000000"/>
            </a:lnRef>
            <a:fillRef idx="0">
              <a:srgbClr val="000000">
                <a:alpha val="0"/>
              </a:srgbClr>
            </a:fillRef>
            <a:effectRef idx="0">
              <a:scrgbClr r="0" g="0" b="0"/>
            </a:effectRef>
            <a:fontRef idx="none"/>
          </p:style>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9222" name="矩形 1"/>
          <p:cNvSpPr/>
          <p:nvPr/>
        </p:nvSpPr>
        <p:spPr>
          <a:xfrm>
            <a:off x="4564014" y="352903"/>
            <a:ext cx="5109091" cy="46166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spcBef>
                <a:spcPct val="0"/>
              </a:spcBef>
              <a:buNone/>
            </a:pPr>
            <a:r>
              <a:rPr lang="zh-CN" altLang="en-US" sz="2400" b="1" dirty="0">
                <a:solidFill>
                  <a:srgbClr val="000000"/>
                </a:solidFill>
                <a:latin typeface="微软雅黑" panose="020B0503020204020204" pitchFamily="34" charset="-122"/>
                <a:ea typeface="微软雅黑" panose="020B0503020204020204" pitchFamily="34" charset="-122"/>
              </a:rPr>
              <a:t>关于</a:t>
            </a:r>
            <a:r>
              <a:rPr lang="zh-CN" altLang="en-US" sz="2400" b="1" dirty="0">
                <a:latin typeface="微软雅黑" panose="020B0503020204020204" pitchFamily="34" charset="-122"/>
                <a:ea typeface="微软雅黑" panose="020B0503020204020204" pitchFamily="34" charset="-122"/>
              </a:rPr>
              <a:t>抗恶病质和止痛</a:t>
            </a:r>
            <a:r>
              <a:rPr lang="zh-CN" altLang="en-US" sz="2400" b="1" dirty="0">
                <a:solidFill>
                  <a:srgbClr val="000000"/>
                </a:solidFill>
                <a:latin typeface="微软雅黑" panose="020B0503020204020204" pitchFamily="34" charset="-122"/>
                <a:ea typeface="微软雅黑" panose="020B0503020204020204" pitchFamily="34" charset="-122"/>
              </a:rPr>
              <a:t>的临床研究结果</a:t>
            </a:r>
            <a:endParaRPr lang="zh-CN" altLang="en-US" sz="2400" b="1" dirty="0"/>
          </a:p>
        </p:txBody>
      </p:sp>
      <p:sp>
        <p:nvSpPr>
          <p:cNvPr id="9223" name="文本框 1"/>
          <p:cNvSpPr txBox="1"/>
          <p:nvPr/>
        </p:nvSpPr>
        <p:spPr>
          <a:xfrm>
            <a:off x="10164126" y="6496260"/>
            <a:ext cx="1815465" cy="337185"/>
          </a:xfrm>
          <a:prstGeom prst="rect">
            <a:avLst/>
          </a:prstGeom>
          <a:noFill/>
          <a:ln w="9525">
            <a:noFill/>
          </a:ln>
        </p:spPr>
        <p:txBody>
          <a:bodyPr wrap="none">
            <a:spAutoFit/>
          </a:bodyPr>
          <a:lstStyle/>
          <a:p>
            <a:r>
              <a:rPr lang="en-US" altLang="zh-CN" sz="1600" b="1" dirty="0">
                <a:latin typeface="微软雅黑" panose="020B0503020204020204" pitchFamily="34" charset="-122"/>
                <a:ea typeface="微软雅黑" panose="020B0503020204020204" pitchFamily="34" charset="-122"/>
              </a:rPr>
              <a:t>KLT</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康莱特注射液</a:t>
            </a:r>
          </a:p>
        </p:txBody>
      </p:sp>
      <p:sp>
        <p:nvSpPr>
          <p:cNvPr id="18" name="矩形 1"/>
          <p:cNvSpPr>
            <a:spLocks noChangeArrowheads="1"/>
          </p:cNvSpPr>
          <p:nvPr/>
        </p:nvSpPr>
        <p:spPr bwMode="auto">
          <a:xfrm>
            <a:off x="2268524" y="1073438"/>
            <a:ext cx="9627513"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spcBef>
                <a:spcPts val="600"/>
              </a:spcBef>
              <a:buFontTx/>
              <a:buNone/>
            </a:pPr>
            <a:r>
              <a:rPr lang="zh-CN" altLang="en-US" sz="1500" b="1" dirty="0">
                <a:solidFill>
                  <a:srgbClr val="000000"/>
                </a:solidFill>
                <a:latin typeface="微软雅黑" panose="020B0503020204020204" pitchFamily="34" charset="-122"/>
                <a:ea typeface="微软雅黑" panose="020B0503020204020204" pitchFamily="34" charset="-122"/>
              </a:rPr>
              <a:t>（一）上市前抗恶病质作和止痛临床研究：</a:t>
            </a:r>
            <a:endParaRPr lang="en-US" altLang="zh-CN" sz="1500" b="1" dirty="0">
              <a:solidFill>
                <a:srgbClr val="000000"/>
              </a:solidFill>
              <a:latin typeface="微软雅黑" panose="020B0503020204020204" pitchFamily="34" charset="-122"/>
              <a:ea typeface="微软雅黑" panose="020B0503020204020204" pitchFamily="34" charset="-122"/>
            </a:endParaRPr>
          </a:p>
          <a:p>
            <a:pPr>
              <a:spcBef>
                <a:spcPts val="600"/>
              </a:spcBef>
              <a:buFontTx/>
              <a:buNone/>
            </a:pPr>
            <a:r>
              <a:rPr lang="zh-CN" altLang="en-US" sz="1500" b="1" dirty="0">
                <a:solidFill>
                  <a:srgbClr val="000000"/>
                </a:solidFill>
                <a:latin typeface="微软雅黑" panose="020B0503020204020204" pitchFamily="34" charset="-122"/>
                <a:ea typeface="微软雅黑" panose="020B0503020204020204" pitchFamily="34" charset="-122"/>
              </a:rPr>
              <a:t>康莱特能够改善患者生活质量，增加患者体质量，控制癌痛</a:t>
            </a:r>
          </a:p>
          <a:p>
            <a:pPr>
              <a:spcBef>
                <a:spcPts val="600"/>
              </a:spcBef>
              <a:buFontTx/>
              <a:buNone/>
            </a:pPr>
            <a:r>
              <a:rPr lang="en-US" altLang="zh-CN" sz="1500" dirty="0">
                <a:solidFill>
                  <a:srgbClr val="000000"/>
                </a:solidFill>
                <a:latin typeface="微软雅黑" panose="020B0503020204020204" pitchFamily="34" charset="-122"/>
                <a:ea typeface="微软雅黑" panose="020B0503020204020204" pitchFamily="34" charset="-122"/>
              </a:rPr>
              <a:t>1. 1999</a:t>
            </a:r>
            <a:r>
              <a:rPr lang="zh-CN" altLang="en-US" sz="1500" dirty="0">
                <a:solidFill>
                  <a:srgbClr val="000000"/>
                </a:solidFill>
                <a:latin typeface="微软雅黑" panose="020B0503020204020204" pitchFamily="34" charset="-122"/>
                <a:ea typeface="微软雅黑" panose="020B0503020204020204" pitchFamily="34" charset="-122"/>
              </a:rPr>
              <a:t>年</a:t>
            </a:r>
            <a:r>
              <a:rPr lang="zh-CN" altLang="en-US" sz="1500" dirty="0">
                <a:latin typeface="微软雅黑" panose="020B0503020204020204" pitchFamily="34" charset="-122"/>
                <a:ea typeface="微软雅黑" panose="020B0503020204020204" pitchFamily="34" charset="-122"/>
              </a:rPr>
              <a:t>进行的“</a:t>
            </a:r>
            <a:r>
              <a:rPr lang="en-US" altLang="zh-CN" sz="1500" dirty="0">
                <a:solidFill>
                  <a:srgbClr val="000000"/>
                </a:solidFill>
                <a:latin typeface="微软雅黑" panose="020B0503020204020204" pitchFamily="34" charset="-122"/>
                <a:ea typeface="微软雅黑" panose="020B0503020204020204" pitchFamily="34" charset="-122"/>
              </a:rPr>
              <a:t>KLT</a:t>
            </a:r>
            <a:r>
              <a:rPr lang="zh-CN" altLang="en-US" sz="1500" dirty="0">
                <a:solidFill>
                  <a:srgbClr val="000000"/>
                </a:solidFill>
                <a:latin typeface="微软雅黑" panose="020B0503020204020204" pitchFamily="34" charset="-122"/>
                <a:ea typeface="微软雅黑" panose="020B0503020204020204" pitchFamily="34" charset="-122"/>
              </a:rPr>
              <a:t>控制癌痛及提高晚期癌症病人生存质量”的</a:t>
            </a:r>
            <a:r>
              <a:rPr lang="en-US" altLang="zh-CN" sz="1500" dirty="0">
                <a:solidFill>
                  <a:srgbClr val="000000"/>
                </a:solidFill>
                <a:latin typeface="微软雅黑" panose="020B0503020204020204" pitchFamily="34" charset="-122"/>
                <a:ea typeface="微软雅黑" panose="020B0503020204020204" pitchFamily="34" charset="-122"/>
              </a:rPr>
              <a:t>III</a:t>
            </a:r>
            <a:r>
              <a:rPr lang="zh-CN" altLang="en-US" sz="1500" dirty="0">
                <a:solidFill>
                  <a:srgbClr val="000000"/>
                </a:solidFill>
                <a:latin typeface="微软雅黑" panose="020B0503020204020204" pitchFamily="34" charset="-122"/>
                <a:ea typeface="微软雅黑" panose="020B0503020204020204" pitchFamily="34" charset="-122"/>
              </a:rPr>
              <a:t>期多中心临床研究显示：在</a:t>
            </a:r>
            <a:r>
              <a:rPr lang="en-US" altLang="zh-CN" sz="1500" dirty="0">
                <a:solidFill>
                  <a:srgbClr val="000000"/>
                </a:solidFill>
                <a:latin typeface="微软雅黑" panose="020B0503020204020204" pitchFamily="34" charset="-122"/>
                <a:ea typeface="微软雅黑" panose="020B0503020204020204" pitchFamily="34" charset="-122"/>
              </a:rPr>
              <a:t>KLT</a:t>
            </a:r>
            <a:r>
              <a:rPr lang="zh-CN" altLang="en-US" sz="1500" dirty="0">
                <a:solidFill>
                  <a:srgbClr val="000000"/>
                </a:solidFill>
                <a:latin typeface="微软雅黑" panose="020B0503020204020204" pitchFamily="34" charset="-122"/>
                <a:ea typeface="微软雅黑" panose="020B0503020204020204" pitchFamily="34" charset="-122"/>
              </a:rPr>
              <a:t>控制癌痛过程中，</a:t>
            </a:r>
            <a:r>
              <a:rPr lang="en-US" altLang="zh-CN" sz="1500" dirty="0">
                <a:solidFill>
                  <a:srgbClr val="000000"/>
                </a:solidFill>
                <a:latin typeface="微软雅黑" panose="020B0503020204020204" pitchFamily="34" charset="-122"/>
                <a:ea typeface="微软雅黑" panose="020B0503020204020204" pitchFamily="34" charset="-122"/>
              </a:rPr>
              <a:t>328</a:t>
            </a:r>
            <a:r>
              <a:rPr lang="zh-CN" altLang="en-US" sz="1500" dirty="0">
                <a:solidFill>
                  <a:srgbClr val="000000"/>
                </a:solidFill>
                <a:latin typeface="微软雅黑" panose="020B0503020204020204" pitchFamily="34" charset="-122"/>
                <a:ea typeface="微软雅黑" panose="020B0503020204020204" pitchFamily="34" charset="-122"/>
              </a:rPr>
              <a:t>例伴有癌痛病人总缓解率达</a:t>
            </a:r>
            <a:r>
              <a:rPr lang="en-US" altLang="zh-CN" sz="1500" dirty="0">
                <a:solidFill>
                  <a:srgbClr val="000000"/>
                </a:solidFill>
                <a:latin typeface="微软雅黑" panose="020B0503020204020204" pitchFamily="34" charset="-122"/>
                <a:ea typeface="微软雅黑" panose="020B0503020204020204" pitchFamily="34" charset="-122"/>
              </a:rPr>
              <a:t>80.49</a:t>
            </a:r>
            <a:r>
              <a:rPr lang="zh-CN" altLang="en-US" sz="1500" dirty="0">
                <a:solidFill>
                  <a:srgbClr val="000000"/>
                </a:solidFill>
                <a:latin typeface="微软雅黑" panose="020B0503020204020204" pitchFamily="34" charset="-122"/>
                <a:ea typeface="微软雅黑" panose="020B0503020204020204" pitchFamily="34" charset="-122"/>
              </a:rPr>
              <a:t>％(PR 56.10%, CR 24.39%)，用药结束后疼痛缓解仍可维持</a:t>
            </a:r>
            <a:r>
              <a:rPr lang="en-US" altLang="zh-CN" sz="1500" dirty="0">
                <a:solidFill>
                  <a:srgbClr val="000000"/>
                </a:solidFill>
                <a:latin typeface="微软雅黑" panose="020B0503020204020204" pitchFamily="34" charset="-122"/>
                <a:ea typeface="微软雅黑" panose="020B0503020204020204" pitchFamily="34" charset="-122"/>
              </a:rPr>
              <a:t>1~7</a:t>
            </a:r>
            <a:r>
              <a:rPr lang="zh-CN" altLang="en-US" sz="1500" dirty="0">
                <a:solidFill>
                  <a:srgbClr val="000000"/>
                </a:solidFill>
                <a:latin typeface="微软雅黑" panose="020B0503020204020204" pitchFamily="34" charset="-122"/>
                <a:ea typeface="微软雅黑" panose="020B0503020204020204" pitchFamily="34" charset="-122"/>
              </a:rPr>
              <a:t>天以上，且无成瘾性。</a:t>
            </a:r>
            <a:r>
              <a:rPr lang="en-US" altLang="zh-CN" sz="1500" dirty="0">
                <a:solidFill>
                  <a:srgbClr val="000000"/>
                </a:solidFill>
                <a:latin typeface="微软雅黑" panose="020B0503020204020204" pitchFamily="34" charset="-122"/>
                <a:ea typeface="微软雅黑" panose="020B0503020204020204" pitchFamily="34" charset="-122"/>
              </a:rPr>
              <a:t>90</a:t>
            </a:r>
            <a:r>
              <a:rPr lang="zh-CN" altLang="en-US" sz="1500" dirty="0">
                <a:solidFill>
                  <a:srgbClr val="000000"/>
                </a:solidFill>
                <a:latin typeface="微软雅黑" panose="020B0503020204020204" pitchFamily="34" charset="-122"/>
                <a:ea typeface="微软雅黑" panose="020B0503020204020204" pitchFamily="34" charset="-122"/>
              </a:rPr>
              <a:t>％以上的晚期病人生存质量可以提高</a:t>
            </a:r>
            <a:r>
              <a:rPr lang="en-US" altLang="zh-CN" sz="1500" baseline="30000" dirty="0">
                <a:solidFill>
                  <a:srgbClr val="000000"/>
                </a:solidFill>
                <a:latin typeface="微软雅黑" panose="020B0503020204020204" pitchFamily="34" charset="-122"/>
                <a:ea typeface="微软雅黑" panose="020B0503020204020204" pitchFamily="34" charset="-122"/>
              </a:rPr>
              <a:t>[1]</a:t>
            </a:r>
            <a:r>
              <a:rPr lang="zh-CN" altLang="en-US" sz="1500" dirty="0">
                <a:solidFill>
                  <a:srgbClr val="000000"/>
                </a:solidFill>
                <a:latin typeface="微软雅黑" panose="020B0503020204020204" pitchFamily="34" charset="-122"/>
                <a:ea typeface="微软雅黑" panose="020B0503020204020204" pitchFamily="34" charset="-122"/>
              </a:rPr>
              <a:t>。</a:t>
            </a:r>
          </a:p>
          <a:p>
            <a:pPr>
              <a:spcBef>
                <a:spcPts val="600"/>
              </a:spcBef>
              <a:buFontTx/>
              <a:buNone/>
            </a:pPr>
            <a:r>
              <a:rPr lang="en-US" altLang="zh-CN" sz="1500" dirty="0">
                <a:solidFill>
                  <a:srgbClr val="000000"/>
                </a:solidFill>
                <a:latin typeface="微软雅黑" panose="020B0503020204020204" pitchFamily="34" charset="-122"/>
                <a:ea typeface="微软雅黑" panose="020B0503020204020204" pitchFamily="34" charset="-122"/>
              </a:rPr>
              <a:t>2. 1995</a:t>
            </a:r>
            <a:r>
              <a:rPr lang="zh-CN" altLang="en-US" sz="1500" dirty="0">
                <a:solidFill>
                  <a:srgbClr val="000000"/>
                </a:solidFill>
                <a:latin typeface="微软雅黑" panose="020B0503020204020204" pitchFamily="34" charset="-122"/>
                <a:ea typeface="微软雅黑" panose="020B0503020204020204" pitchFamily="34" charset="-122"/>
              </a:rPr>
              <a:t>年开展的</a:t>
            </a:r>
            <a:r>
              <a:rPr lang="en-US" altLang="zh-CN" sz="1500" dirty="0">
                <a:solidFill>
                  <a:srgbClr val="000000"/>
                </a:solidFill>
                <a:latin typeface="微软雅黑" panose="020B0503020204020204" pitchFamily="34" charset="-122"/>
                <a:ea typeface="微软雅黑" panose="020B0503020204020204" pitchFamily="34" charset="-122"/>
              </a:rPr>
              <a:t>II</a:t>
            </a:r>
            <a:r>
              <a:rPr lang="zh-CN" altLang="en-US" sz="1500" dirty="0">
                <a:solidFill>
                  <a:srgbClr val="000000"/>
                </a:solidFill>
                <a:latin typeface="微软雅黑" panose="020B0503020204020204" pitchFamily="34" charset="-122"/>
                <a:ea typeface="微软雅黑" panose="020B0503020204020204" pitchFamily="34" charset="-122"/>
              </a:rPr>
              <a:t>期研究中，</a:t>
            </a:r>
            <a:r>
              <a:rPr lang="en-US" altLang="zh-CN" sz="1500" dirty="0">
                <a:solidFill>
                  <a:srgbClr val="000000"/>
                </a:solidFill>
                <a:latin typeface="微软雅黑" panose="020B0503020204020204" pitchFamily="34" charset="-122"/>
                <a:ea typeface="微软雅黑" panose="020B0503020204020204" pitchFamily="34" charset="-122"/>
              </a:rPr>
              <a:t>经对242 例原发性肺癌的随机分组对照治疗观察，与单纯化疗组相比，KLT组在体质量增加率（38.17%vs13.5%)，KPS评分改善率上(38.1% vs 6.3%</a:t>
            </a:r>
            <a:r>
              <a:rPr lang="zh-CN" altLang="en-US" sz="1500" dirty="0">
                <a:solidFill>
                  <a:srgbClr val="000000"/>
                </a:solidFill>
                <a:latin typeface="微软雅黑" panose="020B0503020204020204" pitchFamily="34" charset="-122"/>
                <a:ea typeface="微软雅黑" panose="020B0503020204020204" pitchFamily="34" charset="-122"/>
              </a:rPr>
              <a:t>）</a:t>
            </a:r>
            <a:r>
              <a:rPr lang="en-US" altLang="zh-CN" sz="1500" dirty="0">
                <a:solidFill>
                  <a:srgbClr val="000000"/>
                </a:solidFill>
                <a:latin typeface="微软雅黑" panose="020B0503020204020204" pitchFamily="34" charset="-122"/>
                <a:ea typeface="微软雅黑" panose="020B0503020204020204" pitchFamily="34" charset="-122"/>
              </a:rPr>
              <a:t>有显著提高，并有免疫功能和血象上的改善</a:t>
            </a:r>
            <a:r>
              <a:rPr lang="en-US" altLang="zh-CN" sz="1500" baseline="30000" dirty="0">
                <a:solidFill>
                  <a:srgbClr val="000000"/>
                </a:solidFill>
                <a:latin typeface="微软雅黑" panose="020B0503020204020204" pitchFamily="34" charset="-122"/>
                <a:ea typeface="微软雅黑" panose="020B0503020204020204" pitchFamily="34" charset="-122"/>
              </a:rPr>
              <a:t>[2]</a:t>
            </a:r>
            <a:r>
              <a:rPr lang="en-US" altLang="zh-CN" sz="1500" dirty="0">
                <a:solidFill>
                  <a:srgbClr val="000000"/>
                </a:solidFill>
                <a:latin typeface="微软雅黑" panose="020B0503020204020204" pitchFamily="34" charset="-122"/>
                <a:ea typeface="微软雅黑" panose="020B0503020204020204" pitchFamily="34" charset="-122"/>
              </a:rPr>
              <a:t>。</a:t>
            </a:r>
          </a:p>
          <a:p>
            <a:pPr>
              <a:spcBef>
                <a:spcPts val="600"/>
              </a:spcBef>
              <a:buFontTx/>
              <a:buNone/>
            </a:pPr>
            <a:endParaRPr lang="zh-CN" altLang="en-US" sz="1500" dirty="0">
              <a:solidFill>
                <a:srgbClr val="000000"/>
              </a:solidFill>
              <a:latin typeface="微软雅黑" panose="020B0503020204020204" pitchFamily="34" charset="-122"/>
              <a:ea typeface="微软雅黑" panose="020B0503020204020204" pitchFamily="34" charset="-122"/>
            </a:endParaRPr>
          </a:p>
          <a:p>
            <a:pPr>
              <a:spcBef>
                <a:spcPts val="600"/>
              </a:spcBef>
              <a:buFontTx/>
              <a:buNone/>
            </a:pPr>
            <a:r>
              <a:rPr lang="zh-CN" altLang="en-US" sz="1500" b="1" dirty="0">
                <a:solidFill>
                  <a:srgbClr val="000000"/>
                </a:solidFill>
                <a:latin typeface="微软雅黑" panose="020B0503020204020204" pitchFamily="34" charset="-122"/>
                <a:ea typeface="微软雅黑" panose="020B0503020204020204" pitchFamily="34" charset="-122"/>
              </a:rPr>
              <a:t>（二）上市后抗恶病质作和止痛临床研究：</a:t>
            </a:r>
            <a:endParaRPr lang="en-US" altLang="zh-CN" sz="1500" b="1" dirty="0">
              <a:solidFill>
                <a:srgbClr val="000000"/>
              </a:solidFill>
              <a:latin typeface="微软雅黑" panose="020B0503020204020204" pitchFamily="34" charset="-122"/>
              <a:ea typeface="微软雅黑" panose="020B0503020204020204" pitchFamily="34" charset="-122"/>
            </a:endParaRPr>
          </a:p>
          <a:p>
            <a:pPr>
              <a:spcBef>
                <a:spcPts val="600"/>
              </a:spcBef>
              <a:buFontTx/>
              <a:buNone/>
            </a:pPr>
            <a:r>
              <a:rPr lang="zh-CN" altLang="en-US" sz="1500" b="1" dirty="0">
                <a:solidFill>
                  <a:srgbClr val="000000"/>
                </a:solidFill>
                <a:latin typeface="微软雅黑" panose="020B0503020204020204" pitchFamily="34" charset="-122"/>
                <a:ea typeface="微软雅黑" panose="020B0503020204020204" pitchFamily="34" charset="-122"/>
              </a:rPr>
              <a:t>康莱特对改善患者的生活质量，总体健康评分及癌痛控制均有确切疗效</a:t>
            </a:r>
            <a:endParaRPr lang="en-US" altLang="zh-CN" sz="1500" b="1" dirty="0">
              <a:solidFill>
                <a:srgbClr val="000000"/>
              </a:solidFill>
              <a:latin typeface="微软雅黑" panose="020B0503020204020204" pitchFamily="34" charset="-122"/>
              <a:ea typeface="微软雅黑" panose="020B0503020204020204" pitchFamily="34" charset="-122"/>
            </a:endParaRPr>
          </a:p>
          <a:p>
            <a:pPr>
              <a:spcBef>
                <a:spcPts val="600"/>
              </a:spcBef>
              <a:buFontTx/>
              <a:buNone/>
            </a:pPr>
            <a:r>
              <a:rPr lang="en-US" altLang="zh-CN" sz="1500" dirty="0">
                <a:solidFill>
                  <a:srgbClr val="000000"/>
                </a:solidFill>
                <a:latin typeface="微软雅黑" panose="020B0503020204020204" pitchFamily="34" charset="-122"/>
                <a:ea typeface="微软雅黑" panose="020B0503020204020204" pitchFamily="34" charset="-122"/>
              </a:rPr>
              <a:t>1. </a:t>
            </a:r>
            <a:r>
              <a:rPr lang="zh-CN" altLang="en-US" sz="1500" dirty="0">
                <a:solidFill>
                  <a:srgbClr val="000000"/>
                </a:solidFill>
                <a:latin typeface="微软雅黑" panose="020B0503020204020204" pitchFamily="34" charset="-122"/>
                <a:ea typeface="微软雅黑" panose="020B0503020204020204" pitchFamily="34" charset="-122"/>
              </a:rPr>
              <a:t>王媛等开展的</a:t>
            </a:r>
            <a:r>
              <a:rPr lang="en-US" altLang="zh-CN" sz="1500" dirty="0">
                <a:solidFill>
                  <a:srgbClr val="000000"/>
                </a:solidFill>
                <a:latin typeface="微软雅黑" panose="020B0503020204020204" pitchFamily="34" charset="-122"/>
                <a:ea typeface="微软雅黑" panose="020B0503020204020204" pitchFamily="34" charset="-122"/>
              </a:rPr>
              <a:t>KLT</a:t>
            </a:r>
            <a:r>
              <a:rPr lang="zh-CN" altLang="en-US" sz="1500" dirty="0">
                <a:solidFill>
                  <a:srgbClr val="000000"/>
                </a:solidFill>
                <a:latin typeface="微软雅黑" panose="020B0503020204020204" pitchFamily="34" charset="-122"/>
                <a:ea typeface="微软雅黑" panose="020B0503020204020204" pitchFamily="34" charset="-122"/>
              </a:rPr>
              <a:t>用于吉西他滨联合顺铂方案化疗晚期非小细胞肺癌的临床研究，结果显示</a:t>
            </a:r>
            <a:r>
              <a:rPr lang="en-US" altLang="zh-CN" sz="1500" dirty="0">
                <a:solidFill>
                  <a:srgbClr val="000000"/>
                </a:solidFill>
                <a:latin typeface="微软雅黑" panose="020B0503020204020204" pitchFamily="34" charset="-122"/>
                <a:ea typeface="微软雅黑" panose="020B0503020204020204" pitchFamily="34" charset="-122"/>
              </a:rPr>
              <a:t>KLT</a:t>
            </a:r>
            <a:r>
              <a:rPr lang="zh-CN" altLang="en-US" sz="1500" dirty="0">
                <a:solidFill>
                  <a:srgbClr val="000000"/>
                </a:solidFill>
                <a:latin typeface="微软雅黑" panose="020B0503020204020204" pitchFamily="34" charset="-122"/>
                <a:ea typeface="微软雅黑" panose="020B0503020204020204" pitchFamily="34" charset="-122"/>
              </a:rPr>
              <a:t>试验组的生活质量好转率显著高于对照组［63.89 % vs 19.44%］，差异有统计学意义(P＜0.05)</a:t>
            </a:r>
            <a:r>
              <a:rPr lang="en-US" altLang="zh-CN" sz="1500" baseline="30000" dirty="0">
                <a:solidFill>
                  <a:srgbClr val="000000"/>
                </a:solidFill>
                <a:latin typeface="微软雅黑" panose="020B0503020204020204" pitchFamily="34" charset="-122"/>
                <a:ea typeface="微软雅黑" panose="020B0503020204020204" pitchFamily="34" charset="-122"/>
              </a:rPr>
              <a:t>[3]</a:t>
            </a:r>
            <a:r>
              <a:rPr lang="zh-CN" altLang="en-US" sz="1500" dirty="0">
                <a:solidFill>
                  <a:srgbClr val="000000"/>
                </a:solidFill>
                <a:latin typeface="微软雅黑" panose="020B0503020204020204" pitchFamily="34" charset="-122"/>
                <a:ea typeface="微软雅黑" panose="020B0503020204020204" pitchFamily="34" charset="-122"/>
              </a:rPr>
              <a:t>。</a:t>
            </a:r>
          </a:p>
          <a:p>
            <a:pPr>
              <a:spcBef>
                <a:spcPts val="600"/>
              </a:spcBef>
              <a:buFontTx/>
              <a:buNone/>
            </a:pPr>
            <a:r>
              <a:rPr lang="en-US" altLang="zh-CN" sz="1500" dirty="0">
                <a:solidFill>
                  <a:srgbClr val="000000"/>
                </a:solidFill>
                <a:latin typeface="微软雅黑" panose="020B0503020204020204" pitchFamily="34" charset="-122"/>
                <a:ea typeface="微软雅黑" panose="020B0503020204020204" pitchFamily="34" charset="-122"/>
              </a:rPr>
              <a:t>2.  刘丽</a:t>
            </a:r>
            <a:r>
              <a:rPr lang="zh-CN" altLang="en-US" sz="1500" dirty="0">
                <a:solidFill>
                  <a:srgbClr val="000000"/>
                </a:solidFill>
                <a:latin typeface="微软雅黑" panose="020B0503020204020204" pitchFamily="34" charset="-122"/>
                <a:ea typeface="微软雅黑" panose="020B0503020204020204" pitchFamily="34" charset="-122"/>
              </a:rPr>
              <a:t>等研究了</a:t>
            </a:r>
            <a:r>
              <a:rPr lang="en-US" altLang="zh-CN" sz="1500" dirty="0">
                <a:solidFill>
                  <a:srgbClr val="000000"/>
                </a:solidFill>
                <a:latin typeface="微软雅黑" panose="020B0503020204020204" pitchFamily="34" charset="-122"/>
                <a:ea typeface="微软雅黑" panose="020B0503020204020204" pitchFamily="34" charset="-122"/>
              </a:rPr>
              <a:t>KLT对晚期恶性肿瘤患者生活质量及抑郁、焦虑等负性情绪的影响</a:t>
            </a:r>
            <a:r>
              <a:rPr lang="zh-CN" altLang="en-US" sz="1500" dirty="0">
                <a:solidFill>
                  <a:srgbClr val="000000"/>
                </a:solidFill>
                <a:latin typeface="微软雅黑" panose="020B0503020204020204" pitchFamily="34" charset="-122"/>
                <a:ea typeface="微软雅黑" panose="020B0503020204020204" pitchFamily="34" charset="-122"/>
              </a:rPr>
              <a:t>，纳入</a:t>
            </a:r>
            <a:r>
              <a:rPr lang="en-US" altLang="zh-CN" sz="1500" dirty="0">
                <a:solidFill>
                  <a:srgbClr val="000000"/>
                </a:solidFill>
                <a:latin typeface="微软雅黑" panose="020B0503020204020204" pitchFamily="34" charset="-122"/>
                <a:ea typeface="微软雅黑" panose="020B0503020204020204" pitchFamily="34" charset="-122"/>
              </a:rPr>
              <a:t>78</a:t>
            </a:r>
            <a:r>
              <a:rPr lang="zh-CN" altLang="en-US" sz="1500" dirty="0">
                <a:solidFill>
                  <a:srgbClr val="000000"/>
                </a:solidFill>
                <a:latin typeface="微软雅黑" panose="020B0503020204020204" pitchFamily="34" charset="-122"/>
                <a:ea typeface="微软雅黑" panose="020B0503020204020204" pitchFamily="34" charset="-122"/>
              </a:rPr>
              <a:t>例病人，观察组患者的生活质量和心理健康均较对照组有不同程度的改善，观察组患者功能领域4个项目（角色功能、认知功能、情绪功能及社会功能）的评分、症状领域3个项目（疲倦、疼痛及恶心呕吐）的评分及总健康状况评分上均明显优于对照组（P&lt;0.05）</a:t>
            </a:r>
            <a:r>
              <a:rPr lang="en-US" altLang="zh-CN" sz="1500" baseline="30000" dirty="0">
                <a:solidFill>
                  <a:srgbClr val="000000"/>
                </a:solidFill>
                <a:latin typeface="微软雅黑" panose="020B0503020204020204" pitchFamily="34" charset="-122"/>
                <a:ea typeface="微软雅黑" panose="020B0503020204020204" pitchFamily="34" charset="-122"/>
              </a:rPr>
              <a:t>[4]</a:t>
            </a:r>
            <a:r>
              <a:rPr lang="zh-CN" altLang="en-US" sz="1500" dirty="0">
                <a:solidFill>
                  <a:srgbClr val="000000"/>
                </a:solidFill>
                <a:latin typeface="微软雅黑" panose="020B0503020204020204" pitchFamily="34" charset="-122"/>
                <a:ea typeface="微软雅黑" panose="020B0503020204020204" pitchFamily="34" charset="-122"/>
              </a:rPr>
              <a:t>。</a:t>
            </a:r>
          </a:p>
          <a:p>
            <a:pPr>
              <a:spcBef>
                <a:spcPts val="600"/>
              </a:spcBef>
              <a:buFontTx/>
              <a:buNone/>
            </a:pPr>
            <a:r>
              <a:rPr lang="en-US" altLang="zh-CN" sz="1500" dirty="0">
                <a:solidFill>
                  <a:srgbClr val="000000"/>
                </a:solidFill>
                <a:latin typeface="微软雅黑" panose="020B0503020204020204" pitchFamily="34" charset="-122"/>
                <a:ea typeface="微软雅黑" panose="020B0503020204020204" pitchFamily="34" charset="-122"/>
              </a:rPr>
              <a:t>3.  Zhang Peirong</a:t>
            </a:r>
            <a:r>
              <a:rPr lang="zh-CN" altLang="en-US" sz="1500" dirty="0">
                <a:solidFill>
                  <a:srgbClr val="000000"/>
                </a:solidFill>
                <a:latin typeface="微软雅黑" panose="020B0503020204020204" pitchFamily="34" charset="-122"/>
                <a:ea typeface="微软雅黑" panose="020B0503020204020204" pitchFamily="34" charset="-122"/>
              </a:rPr>
              <a:t>等研究了</a:t>
            </a:r>
            <a:r>
              <a:rPr lang="en-US" altLang="zh-CN" sz="1500" dirty="0">
                <a:solidFill>
                  <a:srgbClr val="000000"/>
                </a:solidFill>
                <a:latin typeface="微软雅黑" panose="020B0503020204020204" pitchFamily="34" charset="-122"/>
                <a:ea typeface="微软雅黑" panose="020B0503020204020204" pitchFamily="34" charset="-122"/>
              </a:rPr>
              <a:t>KLT</a:t>
            </a:r>
            <a:r>
              <a:rPr lang="zh-CN" altLang="en-US" sz="1500" dirty="0">
                <a:solidFill>
                  <a:srgbClr val="000000"/>
                </a:solidFill>
                <a:latin typeface="微软雅黑" panose="020B0503020204020204" pitchFamily="34" charset="-122"/>
                <a:ea typeface="微软雅黑" panose="020B0503020204020204" pitchFamily="34" charset="-122"/>
              </a:rPr>
              <a:t>对癌痛的缓解作用，共纳入进展期癌症伴癌痛患者90例，结果显示，康莱特注射液能明显降低癌症患者的疼痛评分(2.556 ±0.3041 vs. 3.844±0.3773, P=0.0257)</a:t>
            </a:r>
            <a:r>
              <a:rPr lang="en-US" altLang="zh-CN" sz="1500" baseline="30000" dirty="0">
                <a:solidFill>
                  <a:srgbClr val="000000"/>
                </a:solidFill>
                <a:latin typeface="微软雅黑" panose="020B0503020204020204" pitchFamily="34" charset="-122"/>
                <a:ea typeface="微软雅黑" panose="020B0503020204020204" pitchFamily="34" charset="-122"/>
              </a:rPr>
              <a:t>[5]</a:t>
            </a:r>
            <a:r>
              <a:rPr lang="zh-CN" altLang="en-US" sz="1500" dirty="0">
                <a:solidFill>
                  <a:srgbClr val="000000"/>
                </a:solidFill>
                <a:latin typeface="微软雅黑" panose="020B0503020204020204" pitchFamily="34" charset="-122"/>
                <a:ea typeface="微软雅黑" panose="020B0503020204020204" pitchFamily="34" charset="-122"/>
              </a:rPr>
              <a:t>。</a:t>
            </a:r>
          </a:p>
        </p:txBody>
      </p:sp>
      <p:sp>
        <p:nvSpPr>
          <p:cNvPr id="16" name="文本框 1">
            <a:extLst>
              <a:ext uri="{FF2B5EF4-FFF2-40B4-BE49-F238E27FC236}">
                <a16:creationId xmlns:a16="http://schemas.microsoft.com/office/drawing/2014/main" id="{D83F98DC-B659-BD3B-E1C3-339EEA1EEFCF}"/>
              </a:ext>
            </a:extLst>
          </p:cNvPr>
          <p:cNvSpPr txBox="1"/>
          <p:nvPr/>
        </p:nvSpPr>
        <p:spPr>
          <a:xfrm>
            <a:off x="645187" y="1441363"/>
            <a:ext cx="870751" cy="830997"/>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spcBef>
                <a:spcPct val="0"/>
              </a:spcBef>
              <a:buNone/>
            </a:pPr>
            <a:r>
              <a:rPr lang="en-US" altLang="zh-CN" sz="4800" dirty="0">
                <a:solidFill>
                  <a:schemeClr val="bg1"/>
                </a:solidFill>
              </a:rPr>
              <a:t>03</a:t>
            </a:r>
            <a:endParaRPr lang="zh-CN" altLang="en-US" sz="48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vert="horz" wrap="square" lIns="91440" tIns="45720" rIns="91440" bIns="45720" anchor="ctr" anchorCtr="0"/>
          <a:lstStyle/>
          <a:p>
            <a:pPr eaLnBrk="1" hangingPunct="1"/>
            <a:endParaRPr lang="zh-CN" altLang="en-US" dirty="0"/>
          </a:p>
        </p:txBody>
      </p:sp>
      <p:sp>
        <p:nvSpPr>
          <p:cNvPr id="11267" name="内容占位符 2"/>
          <p:cNvSpPr>
            <a:spLocks noGrp="1"/>
          </p:cNvSpPr>
          <p:nvPr>
            <p:ph idx="1"/>
          </p:nvPr>
        </p:nvSpPr>
        <p:spPr/>
        <p:txBody>
          <a:bodyPr vert="horz" wrap="square" lIns="91440" tIns="45720" rIns="91440" bIns="45720" anchor="t" anchorCtr="0"/>
          <a:lstStyle/>
          <a:p>
            <a:pPr eaLnBrk="1" hangingPunct="1"/>
            <a:endParaRPr lang="zh-CN" altLang="en-US" dirty="0"/>
          </a:p>
        </p:txBody>
      </p:sp>
      <p:grpSp>
        <p:nvGrpSpPr>
          <p:cNvPr id="11268" name="Group 1380"/>
          <p:cNvGrpSpPr/>
          <p:nvPr/>
        </p:nvGrpSpPr>
        <p:grpSpPr>
          <a:xfrm>
            <a:off x="-12102" y="0"/>
            <a:ext cx="12204102" cy="7029400"/>
            <a:chOff x="-3555" y="-4063"/>
            <a:chExt cx="5833871" cy="3312809"/>
          </a:xfrm>
        </p:grpSpPr>
        <p:pic>
          <p:nvPicPr>
            <p:cNvPr id="11273" name="Picture 122"/>
            <p:cNvPicPr/>
            <p:nvPr/>
          </p:nvPicPr>
          <p:blipFill>
            <a:blip r:embed="rId3"/>
            <a:stretch>
              <a:fillRect/>
            </a:stretch>
          </p:blipFill>
          <p:spPr>
            <a:xfrm>
              <a:off x="0" y="29098"/>
              <a:ext cx="5829300" cy="3279648"/>
            </a:xfrm>
            <a:prstGeom prst="rect">
              <a:avLst/>
            </a:prstGeom>
            <a:noFill/>
            <a:ln w="9525">
              <a:noFill/>
            </a:ln>
          </p:spPr>
        </p:pic>
        <p:pic>
          <p:nvPicPr>
            <p:cNvPr id="11274" name="Picture 1468"/>
            <p:cNvPicPr/>
            <p:nvPr/>
          </p:nvPicPr>
          <p:blipFill>
            <a:blip r:embed="rId4"/>
            <a:stretch>
              <a:fillRect/>
            </a:stretch>
          </p:blipFill>
          <p:spPr>
            <a:xfrm>
              <a:off x="-3555" y="-4063"/>
              <a:ext cx="137160" cy="3282696"/>
            </a:xfrm>
            <a:prstGeom prst="rect">
              <a:avLst/>
            </a:prstGeom>
            <a:noFill/>
            <a:ln w="9525">
              <a:noFill/>
            </a:ln>
          </p:spPr>
        </p:pic>
        <p:pic>
          <p:nvPicPr>
            <p:cNvPr id="11275" name="Picture 1469"/>
            <p:cNvPicPr/>
            <p:nvPr/>
          </p:nvPicPr>
          <p:blipFill>
            <a:blip r:embed="rId5"/>
            <a:stretch>
              <a:fillRect/>
            </a:stretch>
          </p:blipFill>
          <p:spPr>
            <a:xfrm>
              <a:off x="-3555" y="236728"/>
              <a:ext cx="664464" cy="362712"/>
            </a:xfrm>
            <a:prstGeom prst="rect">
              <a:avLst/>
            </a:prstGeom>
            <a:noFill/>
            <a:ln w="9525">
              <a:noFill/>
            </a:ln>
          </p:spPr>
        </p:pic>
        <p:pic>
          <p:nvPicPr>
            <p:cNvPr id="11276" name="Picture 1470"/>
            <p:cNvPicPr/>
            <p:nvPr/>
          </p:nvPicPr>
          <p:blipFill>
            <a:blip r:embed="rId6"/>
            <a:stretch>
              <a:fillRect/>
            </a:stretch>
          </p:blipFill>
          <p:spPr>
            <a:xfrm>
              <a:off x="5711444" y="-4063"/>
              <a:ext cx="118872" cy="3282696"/>
            </a:xfrm>
            <a:prstGeom prst="rect">
              <a:avLst/>
            </a:prstGeom>
            <a:noFill/>
            <a:ln w="9525">
              <a:noFill/>
            </a:ln>
          </p:spPr>
        </p:pic>
        <p:sp>
          <p:nvSpPr>
            <p:cNvPr id="157" name="Shape 157"/>
            <p:cNvSpPr/>
            <p:nvPr/>
          </p:nvSpPr>
          <p:spPr>
            <a:xfrm>
              <a:off x="1782" y="532"/>
              <a:ext cx="5827772" cy="3278348"/>
            </a:xfrm>
            <a:custGeom>
              <a:avLst/>
              <a:gdLst/>
              <a:ahLst/>
              <a:cxnLst/>
              <a:rect l="0" t="0" r="0" b="0"/>
              <a:pathLst>
                <a:path w="5827776" h="3277451">
                  <a:moveTo>
                    <a:pt x="0" y="0"/>
                  </a:moveTo>
                  <a:lnTo>
                    <a:pt x="5827776" y="0"/>
                  </a:lnTo>
                  <a:lnTo>
                    <a:pt x="5827776" y="3277451"/>
                  </a:lnTo>
                  <a:lnTo>
                    <a:pt x="0" y="3277451"/>
                  </a:lnTo>
                  <a:close/>
                </a:path>
              </a:pathLst>
            </a:custGeom>
            <a:ln w="0" cap="sq">
              <a:bevel/>
            </a:ln>
          </p:spPr>
          <p:style>
            <a:lnRef idx="1">
              <a:srgbClr val="000000"/>
            </a:lnRef>
            <a:fillRef idx="0">
              <a:srgbClr val="000000">
                <a:alpha val="0"/>
              </a:srgbClr>
            </a:fillRef>
            <a:effectRef idx="0">
              <a:scrgbClr r="0" g="0" b="0"/>
            </a:effectRef>
            <a:fontRef idx="none"/>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1269" name="文本框 2"/>
          <p:cNvSpPr txBox="1"/>
          <p:nvPr/>
        </p:nvSpPr>
        <p:spPr>
          <a:xfrm>
            <a:off x="476250" y="509588"/>
            <a:ext cx="755650" cy="7080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4000" dirty="0">
                <a:solidFill>
                  <a:schemeClr val="bg1"/>
                </a:solidFill>
              </a:rPr>
              <a:t>03</a:t>
            </a:r>
            <a:endParaRPr lang="zh-CN" altLang="en-US" sz="4000" dirty="0">
              <a:solidFill>
                <a:schemeClr val="bg1"/>
              </a:solidFill>
            </a:endParaRPr>
          </a:p>
        </p:txBody>
      </p:sp>
      <p:pic>
        <p:nvPicPr>
          <p:cNvPr id="11270" name="Picture 201"/>
          <p:cNvPicPr/>
          <p:nvPr/>
        </p:nvPicPr>
        <p:blipFill>
          <a:blip r:embed="rId7"/>
          <a:stretch>
            <a:fillRect/>
          </a:stretch>
        </p:blipFill>
        <p:spPr>
          <a:xfrm>
            <a:off x="1503363" y="490538"/>
            <a:ext cx="1620837" cy="762000"/>
          </a:xfrm>
          <a:prstGeom prst="rect">
            <a:avLst/>
          </a:prstGeom>
          <a:noFill/>
          <a:ln w="9525">
            <a:noFill/>
          </a:ln>
        </p:spPr>
      </p:pic>
      <p:sp>
        <p:nvSpPr>
          <p:cNvPr id="11271" name="矩形 3"/>
          <p:cNvSpPr/>
          <p:nvPr/>
        </p:nvSpPr>
        <p:spPr>
          <a:xfrm>
            <a:off x="963613" y="1185863"/>
            <a:ext cx="10842625" cy="1566904"/>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50000"/>
              </a:lnSpc>
              <a:spcBef>
                <a:spcPct val="0"/>
              </a:spcBef>
              <a:buNone/>
            </a:pPr>
            <a:r>
              <a:rPr lang="zh-CN" altLang="en-US" sz="2400" dirty="0">
                <a:latin typeface="微软雅黑" panose="020B0503020204020204" pitchFamily="34" charset="-122"/>
                <a:ea typeface="微软雅黑" panose="020B0503020204020204" pitchFamily="34" charset="-122"/>
              </a:rPr>
              <a:t>（三）真实世界研究和荟萃研究结果：</a:t>
            </a:r>
            <a:endParaRPr lang="en-US" altLang="zh-CN" sz="2400" dirty="0">
              <a:latin typeface="微软雅黑" panose="020B0503020204020204" pitchFamily="34" charset="-122"/>
              <a:ea typeface="微软雅黑" panose="020B0503020204020204" pitchFamily="34" charset="-122"/>
            </a:endParaRPr>
          </a:p>
          <a:p>
            <a:pPr marL="0" lvl="0" indent="0" eaLnBrk="1" hangingPunct="1">
              <a:spcBef>
                <a:spcPct val="0"/>
              </a:spcBef>
              <a:buNone/>
            </a:pPr>
            <a:r>
              <a:rPr lang="zh-CN" altLang="en-US" sz="1800" dirty="0">
                <a:latin typeface="微软雅黑" panose="020B0503020204020204" pitchFamily="34" charset="-122"/>
                <a:ea typeface="微软雅黑" panose="020B0503020204020204" pitchFamily="34" charset="-122"/>
              </a:rPr>
              <a:t>    </a:t>
            </a:r>
            <a:r>
              <a:rPr lang="zh-CN" altLang="en-US" sz="1800" b="1" dirty="0">
                <a:latin typeface="微软雅黑" panose="020B0503020204020204" pitchFamily="34" charset="-122"/>
                <a:ea typeface="微软雅黑" panose="020B0503020204020204" pitchFamily="34" charset="-122"/>
              </a:rPr>
              <a:t>康莱特可有效改善病人的生活质量，提高</a:t>
            </a:r>
            <a:r>
              <a:rPr lang="en-US" altLang="zh-CN" sz="1800" b="1" dirty="0">
                <a:latin typeface="微软雅黑" panose="020B0503020204020204" pitchFamily="34" charset="-122"/>
                <a:ea typeface="微软雅黑" panose="020B0503020204020204" pitchFamily="34" charset="-122"/>
              </a:rPr>
              <a:t>KPS</a:t>
            </a:r>
            <a:r>
              <a:rPr lang="zh-CN" altLang="en-US" sz="1800" b="1" dirty="0">
                <a:latin typeface="微软雅黑" panose="020B0503020204020204" pitchFamily="34" charset="-122"/>
                <a:ea typeface="微软雅黑" panose="020B0503020204020204" pitchFamily="34" charset="-122"/>
              </a:rPr>
              <a:t>评分</a:t>
            </a:r>
            <a:r>
              <a:rPr lang="zh-CN" altLang="en-US" sz="1800" b="1" dirty="0">
                <a:latin typeface="微软雅黑" panose="020B0503020204020204" pitchFamily="34" charset="-122"/>
                <a:ea typeface="微软雅黑" panose="020B0503020204020204" pitchFamily="34" charset="-122"/>
                <a:sym typeface="+mn-ea"/>
              </a:rPr>
              <a:t>，控制癌痛</a:t>
            </a:r>
            <a:r>
              <a:rPr lang="zh-CN" altLang="en-US" sz="1800" b="1" dirty="0">
                <a:latin typeface="微软雅黑" panose="020B0503020204020204" pitchFamily="34" charset="-122"/>
                <a:ea typeface="微软雅黑" panose="020B0503020204020204" pitchFamily="34" charset="-122"/>
              </a:rPr>
              <a:t>。</a:t>
            </a:r>
            <a:endParaRPr lang="en-US" altLang="zh-CN" sz="1800" b="1" dirty="0">
              <a:latin typeface="微软雅黑" panose="020B0503020204020204" pitchFamily="34" charset="-122"/>
              <a:ea typeface="微软雅黑" panose="020B0503020204020204" pitchFamily="34" charset="-122"/>
            </a:endParaRPr>
          </a:p>
          <a:p>
            <a:pPr marL="0" lvl="0" indent="0" eaLnBrk="1" hangingPunct="1">
              <a:spcBef>
                <a:spcPct val="0"/>
              </a:spcBef>
              <a:buNone/>
            </a:pPr>
            <a:endParaRPr lang="en-US" altLang="zh-CN" sz="18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endParaRPr lang="en-US" altLang="zh-CN" sz="1800" dirty="0">
              <a:latin typeface="微软雅黑" panose="020B0503020204020204" pitchFamily="34" charset="-122"/>
              <a:ea typeface="微软雅黑" panose="020B0503020204020204" pitchFamily="34" charset="-122"/>
            </a:endParaRPr>
          </a:p>
        </p:txBody>
      </p:sp>
      <p:sp>
        <p:nvSpPr>
          <p:cNvPr id="11272" name="矩形 1"/>
          <p:cNvSpPr/>
          <p:nvPr/>
        </p:nvSpPr>
        <p:spPr>
          <a:xfrm>
            <a:off x="961488" y="2362282"/>
            <a:ext cx="10712261" cy="4276725"/>
          </a:xfrm>
          <a:prstGeom prst="rect">
            <a:avLst/>
          </a:prstGeom>
          <a:noFill/>
          <a:ln w="9525">
            <a:noFill/>
          </a:ln>
        </p:spPr>
        <p:txBody>
          <a:bodyPr wrap="square">
            <a:spAutoFit/>
          </a:bodyPr>
          <a:lstStyle/>
          <a:p>
            <a:pPr marL="342900" indent="-342900">
              <a:buFont typeface="Arial" panose="020B0604020202020204" pitchFamily="34" charset="0"/>
              <a:buAutoNum type="arabicPeriod"/>
            </a:pPr>
            <a:r>
              <a:rPr lang="en-US" altLang="zh-CN" sz="1600" dirty="0">
                <a:latin typeface="微软雅黑" panose="020B0503020204020204" pitchFamily="34" charset="-122"/>
                <a:ea typeface="微软雅黑" panose="020B0503020204020204" pitchFamily="34" charset="-122"/>
              </a:rPr>
              <a:t>2018</a:t>
            </a:r>
            <a:r>
              <a:rPr lang="zh-CN" altLang="en-US" sz="1600" dirty="0">
                <a:latin typeface="微软雅黑" panose="020B0503020204020204" pitchFamily="34" charset="-122"/>
                <a:ea typeface="微软雅黑" panose="020B0503020204020204" pitchFamily="34" charset="-122"/>
              </a:rPr>
              <a:t>年的一项荟萃分析检索纳入</a:t>
            </a:r>
            <a:r>
              <a:rPr lang="en-US" altLang="zh-CN" sz="1600" dirty="0">
                <a:latin typeface="微软雅黑" panose="020B0503020204020204" pitchFamily="34" charset="-122"/>
                <a:ea typeface="微软雅黑" panose="020B0503020204020204" pitchFamily="34" charset="-122"/>
              </a:rPr>
              <a:t>KLT</a:t>
            </a:r>
            <a:r>
              <a:rPr lang="zh-CN" altLang="en-US" sz="1600" dirty="0">
                <a:latin typeface="微软雅黑" panose="020B0503020204020204" pitchFamily="34" charset="-122"/>
                <a:ea typeface="微软雅黑" panose="020B0503020204020204" pitchFamily="34" charset="-122"/>
              </a:rPr>
              <a:t>联合化疗治疗晚期非小细胞肺癌的</a:t>
            </a:r>
            <a:r>
              <a:rPr lang="en-US" altLang="zh-CN" sz="1600" dirty="0">
                <a:latin typeface="微软雅黑" panose="020B0503020204020204" pitchFamily="34" charset="-122"/>
                <a:ea typeface="微软雅黑" panose="020B0503020204020204" pitchFamily="34" charset="-122"/>
              </a:rPr>
              <a:t>RCTs 24</a:t>
            </a:r>
            <a:r>
              <a:rPr lang="zh-CN" altLang="en-US" sz="1600" dirty="0">
                <a:latin typeface="微软雅黑" panose="020B0503020204020204" pitchFamily="34" charset="-122"/>
                <a:ea typeface="微软雅黑" panose="020B0503020204020204" pitchFamily="34" charset="-122"/>
              </a:rPr>
              <a:t>篇，包括患者</a:t>
            </a:r>
            <a:r>
              <a:rPr lang="en-US" altLang="zh-CN" sz="1600" dirty="0">
                <a:latin typeface="微软雅黑" panose="020B0503020204020204" pitchFamily="34" charset="-122"/>
                <a:ea typeface="微软雅黑" panose="020B0503020204020204" pitchFamily="34" charset="-122"/>
              </a:rPr>
              <a:t>1892</a:t>
            </a:r>
            <a:r>
              <a:rPr lang="zh-CN" altLang="en-US" sz="1600" dirty="0">
                <a:latin typeface="微软雅黑" panose="020B0503020204020204" pitchFamily="34" charset="-122"/>
                <a:ea typeface="微软雅黑" panose="020B0503020204020204" pitchFamily="34" charset="-122"/>
              </a:rPr>
              <a:t>例，试验组患者接受康莱特注射液联合化疗药物，对照组患者单用化疗药物，结果显示，试验中生活质量改善率</a:t>
            </a:r>
            <a:r>
              <a:rPr lang="en-US" altLang="zh-CN" sz="1600" dirty="0">
                <a:latin typeface="微软雅黑" panose="020B0503020204020204" pitchFamily="34" charset="-122"/>
                <a:ea typeface="微软雅黑" panose="020B0503020204020204" pitchFamily="34" charset="-122"/>
              </a:rPr>
              <a:t>59.4%(OR=2.74)</a:t>
            </a:r>
            <a:r>
              <a:rPr lang="zh-CN" altLang="en-US" sz="1600" dirty="0">
                <a:latin typeface="微软雅黑" panose="020B0503020204020204" pitchFamily="34" charset="-122"/>
                <a:ea typeface="微软雅黑" panose="020B0503020204020204" pitchFamily="34" charset="-122"/>
              </a:rPr>
              <a:t>，疼痛缓解率</a:t>
            </a:r>
            <a:r>
              <a:rPr lang="en-US" altLang="zh-CN" sz="1600" dirty="0">
                <a:latin typeface="微软雅黑" panose="020B0503020204020204" pitchFamily="34" charset="-122"/>
                <a:ea typeface="微软雅黑" panose="020B0503020204020204" pitchFamily="34" charset="-122"/>
              </a:rPr>
              <a:t>93.1%</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OR=14.0</a:t>
            </a:r>
            <a:r>
              <a:rPr lang="zh-CN" altLang="en-US" sz="1600" dirty="0">
                <a:latin typeface="微软雅黑" panose="020B0503020204020204" pitchFamily="34" charset="-122"/>
                <a:ea typeface="微软雅黑" panose="020B0503020204020204" pitchFamily="34" charset="-122"/>
              </a:rPr>
              <a:t>），显著优于单纯化疗</a:t>
            </a:r>
            <a:r>
              <a:rPr lang="en-US" altLang="zh-CN" sz="1600" baseline="30000" dirty="0">
                <a:latin typeface="微软雅黑" panose="020B0503020204020204" pitchFamily="34" charset="-122"/>
                <a:ea typeface="微软雅黑" panose="020B0503020204020204" pitchFamily="34" charset="-122"/>
              </a:rPr>
              <a:t>[6]</a:t>
            </a:r>
            <a:r>
              <a:rPr lang="zh-CN" altLang="en-US" sz="1600" dirty="0">
                <a:latin typeface="微软雅黑" panose="020B0503020204020204" pitchFamily="34" charset="-122"/>
                <a:ea typeface="微软雅黑" panose="020B0503020204020204" pitchFamily="34" charset="-122"/>
              </a:rPr>
              <a:t>。</a:t>
            </a:r>
          </a:p>
          <a:p>
            <a:pPr marL="342900" indent="-342900">
              <a:buFont typeface="Arial" panose="020B0604020202020204" pitchFamily="34" charset="0"/>
              <a:buAutoNum type="arabicPeriod"/>
            </a:pPr>
            <a:endParaRPr lang="en-US" altLang="zh-CN" sz="1600" dirty="0">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AutoNum type="arabicPeriod"/>
            </a:pPr>
            <a:r>
              <a:rPr lang="zh-CN" altLang="en-US" sz="1600" dirty="0">
                <a:latin typeface="微软雅黑" panose="020B0503020204020204" pitchFamily="34" charset="-122"/>
                <a:ea typeface="微软雅黑" panose="020B0503020204020204" pitchFamily="34" charset="-122"/>
              </a:rPr>
              <a:t>李慧等的研究，纳入</a:t>
            </a:r>
            <a:r>
              <a:rPr lang="en-US" altLang="zh-CN" sz="1600" dirty="0">
                <a:latin typeface="微软雅黑" panose="020B0503020204020204" pitchFamily="34" charset="-122"/>
                <a:ea typeface="微软雅黑" panose="020B0503020204020204" pitchFamily="34" charset="-122"/>
              </a:rPr>
              <a:t>KLT </a:t>
            </a:r>
            <a:r>
              <a:rPr lang="zh-CN" altLang="en-US" sz="1600" dirty="0">
                <a:latin typeface="微软雅黑" panose="020B0503020204020204" pitchFamily="34" charset="-122"/>
                <a:ea typeface="微软雅黑" panose="020B0503020204020204" pitchFamily="34" charset="-122"/>
              </a:rPr>
              <a:t>联合</a:t>
            </a:r>
            <a:r>
              <a:rPr lang="en-US" altLang="zh-CN" sz="1600" dirty="0">
                <a:latin typeface="微软雅黑" panose="020B0503020204020204" pitchFamily="34" charset="-122"/>
                <a:ea typeface="微软雅黑" panose="020B0503020204020204" pitchFamily="34" charset="-122"/>
              </a:rPr>
              <a:t>GP </a:t>
            </a:r>
            <a:r>
              <a:rPr lang="zh-CN" altLang="en-US" sz="1600" dirty="0">
                <a:latin typeface="微软雅黑" panose="020B0503020204020204" pitchFamily="34" charset="-122"/>
                <a:ea typeface="微软雅黑" panose="020B0503020204020204" pitchFamily="34" charset="-122"/>
              </a:rPr>
              <a:t>化疗方案治疗中晚期</a:t>
            </a:r>
            <a:r>
              <a:rPr lang="en-US" altLang="zh-CN" sz="1600" dirty="0">
                <a:latin typeface="微软雅黑" panose="020B0503020204020204" pitchFamily="34" charset="-122"/>
                <a:ea typeface="微软雅黑" panose="020B0503020204020204" pitchFamily="34" charset="-122"/>
              </a:rPr>
              <a:t>NSCLC </a:t>
            </a:r>
            <a:r>
              <a:rPr lang="zh-CN" altLang="en-US" sz="1600" dirty="0">
                <a:latin typeface="微软雅黑" panose="020B0503020204020204" pitchFamily="34" charset="-122"/>
                <a:ea typeface="微软雅黑" panose="020B0503020204020204" pitchFamily="34" charset="-122"/>
              </a:rPr>
              <a:t>患者的</a:t>
            </a:r>
            <a:r>
              <a:rPr lang="en-US" altLang="zh-CN" sz="1600" dirty="0">
                <a:latin typeface="微软雅黑" panose="020B0503020204020204" pitchFamily="34" charset="-122"/>
                <a:ea typeface="微软雅黑" panose="020B0503020204020204" pitchFamily="34" charset="-122"/>
              </a:rPr>
              <a:t>14</a:t>
            </a:r>
            <a:r>
              <a:rPr lang="zh-CN" altLang="en-US" sz="1600" dirty="0">
                <a:latin typeface="微软雅黑" panose="020B0503020204020204" pitchFamily="34" charset="-122"/>
                <a:ea typeface="微软雅黑" panose="020B0503020204020204" pitchFamily="34" charset="-122"/>
              </a:rPr>
              <a:t>个</a:t>
            </a:r>
            <a:r>
              <a:rPr lang="en-US" altLang="zh-CN" sz="1600" dirty="0">
                <a:latin typeface="微软雅黑" panose="020B0503020204020204" pitchFamily="34" charset="-122"/>
                <a:ea typeface="微软雅黑" panose="020B0503020204020204" pitchFamily="34" charset="-122"/>
              </a:rPr>
              <a:t>RCTs</a:t>
            </a:r>
            <a:r>
              <a:rPr lang="zh-CN" altLang="en-US" sz="1600" dirty="0">
                <a:latin typeface="微软雅黑" panose="020B0503020204020204" pitchFamily="34" charset="-122"/>
                <a:ea typeface="微软雅黑" panose="020B0503020204020204" pitchFamily="34" charset="-122"/>
              </a:rPr>
              <a:t>，检索时限均从建库至</a:t>
            </a:r>
            <a:r>
              <a:rPr lang="en-US" altLang="zh-CN" sz="1600" dirty="0">
                <a:latin typeface="微软雅黑" panose="020B0503020204020204" pitchFamily="34" charset="-122"/>
                <a:ea typeface="微软雅黑" panose="020B0503020204020204" pitchFamily="34" charset="-122"/>
              </a:rPr>
              <a:t>2022 </a:t>
            </a:r>
            <a:r>
              <a:rPr lang="zh-CN" altLang="en-US" sz="1600" dirty="0">
                <a:latin typeface="微软雅黑" panose="020B0503020204020204" pitchFamily="34" charset="-122"/>
                <a:ea typeface="微软雅黑" panose="020B0503020204020204" pitchFamily="34" charset="-122"/>
              </a:rPr>
              <a:t>年</a:t>
            </a:r>
            <a:r>
              <a:rPr lang="en-US" altLang="zh-CN" sz="1600" dirty="0">
                <a:latin typeface="微软雅黑" panose="020B0503020204020204" pitchFamily="34" charset="-122"/>
                <a:ea typeface="微软雅黑" panose="020B0503020204020204" pitchFamily="34" charset="-122"/>
              </a:rPr>
              <a:t>2 </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日，共</a:t>
            </a:r>
            <a:r>
              <a:rPr lang="en-US" altLang="zh-CN" sz="1600" dirty="0">
                <a:latin typeface="微软雅黑" panose="020B0503020204020204" pitchFamily="34" charset="-122"/>
                <a:ea typeface="微软雅黑" panose="020B0503020204020204" pitchFamily="34" charset="-122"/>
              </a:rPr>
              <a:t>1 497 </a:t>
            </a:r>
            <a:r>
              <a:rPr lang="zh-CN" altLang="en-US" sz="1600" dirty="0">
                <a:latin typeface="微软雅黑" panose="020B0503020204020204" pitchFamily="34" charset="-122"/>
                <a:ea typeface="微软雅黑" panose="020B0503020204020204" pitchFamily="34" charset="-122"/>
              </a:rPr>
              <a:t>例患者。</a:t>
            </a:r>
            <a:r>
              <a:rPr lang="en-US" altLang="zh-CN" sz="1600" dirty="0">
                <a:latin typeface="微软雅黑" panose="020B0503020204020204" pitchFamily="34" charset="-122"/>
                <a:ea typeface="微软雅黑" panose="020B0503020204020204" pitchFamily="34" charset="-122"/>
              </a:rPr>
              <a:t>Meta </a:t>
            </a:r>
            <a:r>
              <a:rPr lang="zh-CN" altLang="en-US" sz="1600" dirty="0">
                <a:latin typeface="微软雅黑" panose="020B0503020204020204" pitchFamily="34" charset="-122"/>
                <a:ea typeface="微软雅黑" panose="020B0503020204020204" pitchFamily="34" charset="-122"/>
              </a:rPr>
              <a:t>分析结果显示，，</a:t>
            </a:r>
            <a:r>
              <a:rPr lang="en-US" altLang="zh-CN" sz="1600" dirty="0">
                <a:latin typeface="微软雅黑" panose="020B0503020204020204" pitchFamily="34" charset="-122"/>
                <a:ea typeface="微软雅黑" panose="020B0503020204020204" pitchFamily="34" charset="-122"/>
              </a:rPr>
              <a:t>KLT </a:t>
            </a:r>
            <a:r>
              <a:rPr lang="zh-CN" altLang="en-US" sz="1600" dirty="0">
                <a:latin typeface="微软雅黑" panose="020B0503020204020204" pitchFamily="34" charset="-122"/>
                <a:ea typeface="微软雅黑" panose="020B0503020204020204" pitchFamily="34" charset="-122"/>
              </a:rPr>
              <a:t>联合</a:t>
            </a:r>
            <a:r>
              <a:rPr lang="en-US" altLang="zh-CN" sz="1600" dirty="0">
                <a:latin typeface="微软雅黑" panose="020B0503020204020204" pitchFamily="34" charset="-122"/>
                <a:ea typeface="微软雅黑" panose="020B0503020204020204" pitchFamily="34" charset="-122"/>
              </a:rPr>
              <a:t>GP </a:t>
            </a:r>
            <a:r>
              <a:rPr lang="zh-CN" altLang="en-US" sz="1600" dirty="0">
                <a:latin typeface="微软雅黑" panose="020B0503020204020204" pitchFamily="34" charset="-122"/>
                <a:ea typeface="微软雅黑" panose="020B0503020204020204" pitchFamily="34" charset="-122"/>
              </a:rPr>
              <a:t>化疗组的在</a:t>
            </a:r>
            <a:r>
              <a:rPr lang="en-US" altLang="zh-CN" sz="1600" dirty="0">
                <a:latin typeface="微软雅黑" panose="020B0503020204020204" pitchFamily="34" charset="-122"/>
                <a:ea typeface="微软雅黑" panose="020B0503020204020204" pitchFamily="34" charset="-122"/>
              </a:rPr>
              <a:t>KPS</a:t>
            </a:r>
            <a:r>
              <a:rPr lang="zh-CN" altLang="en-US" sz="1600" dirty="0">
                <a:latin typeface="微软雅黑" panose="020B0503020204020204" pitchFamily="34" charset="-122"/>
                <a:ea typeface="微软雅黑" panose="020B0503020204020204" pitchFamily="34" charset="-122"/>
              </a:rPr>
              <a:t>评分提高率［</a:t>
            </a:r>
            <a:r>
              <a:rPr lang="en-US" altLang="zh-CN" sz="1600" dirty="0">
                <a:latin typeface="微软雅黑" panose="020B0503020204020204" pitchFamily="34" charset="-122"/>
                <a:ea typeface="微软雅黑" panose="020B0503020204020204" pitchFamily="34" charset="-122"/>
              </a:rPr>
              <a:t>OR=2.46</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 </a:t>
            </a:r>
            <a:r>
              <a:rPr lang="zh-CN" altLang="en-US" sz="1600" dirty="0">
                <a:latin typeface="微软雅黑" panose="020B0503020204020204" pitchFamily="34" charset="-122"/>
                <a:ea typeface="微软雅黑" panose="020B0503020204020204" pitchFamily="34" charset="-122"/>
              </a:rPr>
              <a:t>降低不良反应发生率</a:t>
            </a:r>
            <a:r>
              <a:rPr lang="en-US" altLang="zh-CN" sz="1600" dirty="0">
                <a:latin typeface="微软雅黑" panose="020B0503020204020204" pitchFamily="34" charset="-122"/>
                <a:ea typeface="微软雅黑" panose="020B0503020204020204" pitchFamily="34" charset="-122"/>
              </a:rPr>
              <a:t>: </a:t>
            </a:r>
            <a:r>
              <a:rPr lang="zh-CN" altLang="en-US" sz="1600" dirty="0">
                <a:latin typeface="微软雅黑" panose="020B0503020204020204" pitchFamily="34" charset="-122"/>
                <a:ea typeface="微软雅黑" panose="020B0503020204020204" pitchFamily="34" charset="-122"/>
              </a:rPr>
              <a:t>胃肠道反应［</a:t>
            </a:r>
            <a:r>
              <a:rPr lang="en-US" altLang="zh-CN" sz="1600" dirty="0">
                <a:latin typeface="微软雅黑" panose="020B0503020204020204" pitchFamily="34" charset="-122"/>
                <a:ea typeface="微软雅黑" panose="020B0503020204020204" pitchFamily="34" charset="-122"/>
              </a:rPr>
              <a:t>OR=0.54</a:t>
            </a:r>
            <a:r>
              <a:rPr lang="zh-CN" altLang="en-US" sz="1600" dirty="0">
                <a:latin typeface="微软雅黑" panose="020B0503020204020204" pitchFamily="34" charset="-122"/>
                <a:ea typeface="微软雅黑" panose="020B0503020204020204" pitchFamily="34" charset="-122"/>
              </a:rPr>
              <a:t>］、白细胞减少［</a:t>
            </a:r>
            <a:r>
              <a:rPr lang="en-US" altLang="zh-CN" sz="1600" dirty="0">
                <a:latin typeface="微软雅黑" panose="020B0503020204020204" pitchFamily="34" charset="-122"/>
                <a:ea typeface="微软雅黑" panose="020B0503020204020204" pitchFamily="34" charset="-122"/>
              </a:rPr>
              <a:t>OR=0.30</a:t>
            </a:r>
            <a:r>
              <a:rPr lang="zh-CN" altLang="en-US" sz="1600" dirty="0">
                <a:latin typeface="微软雅黑" panose="020B0503020204020204" pitchFamily="34" charset="-122"/>
                <a:ea typeface="微软雅黑" panose="020B0503020204020204" pitchFamily="34" charset="-122"/>
              </a:rPr>
              <a:t>］、血小板减少［</a:t>
            </a:r>
            <a:r>
              <a:rPr lang="en-US" altLang="zh-CN" sz="1600" dirty="0">
                <a:latin typeface="微软雅黑" panose="020B0503020204020204" pitchFamily="34" charset="-122"/>
                <a:ea typeface="微软雅黑" panose="020B0503020204020204" pitchFamily="34" charset="-122"/>
              </a:rPr>
              <a:t>OR= 0.54]</a:t>
            </a:r>
            <a:r>
              <a:rPr lang="en-US" altLang="zh-CN" sz="1600" baseline="30000" dirty="0">
                <a:latin typeface="微软雅黑" panose="020B0503020204020204" pitchFamily="34" charset="-122"/>
                <a:ea typeface="微软雅黑" panose="020B0503020204020204" pitchFamily="34" charset="-122"/>
              </a:rPr>
              <a:t>[7]</a:t>
            </a:r>
            <a:r>
              <a:rPr lang="zh-CN" altLang="en-US" sz="1600" dirty="0">
                <a:latin typeface="微软雅黑" panose="020B0503020204020204" pitchFamily="34" charset="-122"/>
                <a:ea typeface="微软雅黑" panose="020B0503020204020204" pitchFamily="34" charset="-122"/>
              </a:rPr>
              <a:t>上</a:t>
            </a:r>
            <a:r>
              <a:rPr lang="zh-CN" altLang="en-US" sz="1600" baseline="300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sym typeface="+mn-ea"/>
              </a:rPr>
              <a:t>对比单纯</a:t>
            </a:r>
            <a:r>
              <a:rPr lang="en-US" altLang="zh-CN" sz="1600" dirty="0">
                <a:latin typeface="微软雅黑" panose="020B0503020204020204" pitchFamily="34" charset="-122"/>
                <a:ea typeface="微软雅黑" panose="020B0503020204020204" pitchFamily="34" charset="-122"/>
                <a:sym typeface="+mn-ea"/>
              </a:rPr>
              <a:t>GP </a:t>
            </a:r>
            <a:r>
              <a:rPr lang="zh-CN" altLang="en-US" sz="1600" dirty="0">
                <a:latin typeface="微软雅黑" panose="020B0503020204020204" pitchFamily="34" charset="-122"/>
                <a:ea typeface="微软雅黑" panose="020B0503020204020204" pitchFamily="34" charset="-122"/>
                <a:sym typeface="+mn-ea"/>
              </a:rPr>
              <a:t>化疗方案均有显著优势</a:t>
            </a:r>
            <a:r>
              <a:rPr lang="zh-CN" altLang="en-US" sz="1600" dirty="0">
                <a:latin typeface="微软雅黑" panose="020B0503020204020204" pitchFamily="34" charset="-122"/>
                <a:ea typeface="微软雅黑" panose="020B0503020204020204" pitchFamily="34" charset="-122"/>
              </a:rPr>
              <a:t>。</a:t>
            </a:r>
          </a:p>
          <a:p>
            <a:pPr marL="342900" indent="-342900">
              <a:buFont typeface="Arial" panose="020B0604020202020204" pitchFamily="34" charset="0"/>
              <a:buAutoNum type="arabicPeriod"/>
            </a:pPr>
            <a:endParaRPr lang="en-US" altLang="zh-CN" sz="1600" dirty="0">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AutoNum type="arabicPeriod"/>
            </a:pPr>
            <a:r>
              <a:rPr lang="zh-CN" altLang="en-US" sz="1600" dirty="0">
                <a:latin typeface="微软雅黑" panose="020B0503020204020204" pitchFamily="34" charset="-122"/>
                <a:ea typeface="微软雅黑" panose="020B0503020204020204" pitchFamily="34" charset="-122"/>
              </a:rPr>
              <a:t>在止痛研究上，一篇荟萃分析共纳入</a:t>
            </a:r>
            <a:r>
              <a:rPr lang="en-US" altLang="zh-CN" sz="1600" dirty="0">
                <a:latin typeface="微软雅黑" panose="020B0503020204020204" pitchFamily="34" charset="-122"/>
                <a:ea typeface="微软雅黑" panose="020B0503020204020204" pitchFamily="34" charset="-122"/>
              </a:rPr>
              <a:t>84</a:t>
            </a:r>
            <a:r>
              <a:rPr lang="zh-CN" altLang="en-US" sz="1600" dirty="0">
                <a:latin typeface="微软雅黑" panose="020B0503020204020204" pitchFamily="34" charset="-122"/>
                <a:ea typeface="微软雅黑" panose="020B0503020204020204" pitchFamily="34" charset="-122"/>
              </a:rPr>
              <a:t>项</a:t>
            </a:r>
            <a:r>
              <a:rPr lang="en-US" altLang="zh-CN" sz="1600" dirty="0">
                <a:latin typeface="微软雅黑" panose="020B0503020204020204" pitchFamily="34" charset="-122"/>
                <a:ea typeface="微软雅黑" panose="020B0503020204020204" pitchFamily="34" charset="-122"/>
              </a:rPr>
              <a:t>RCTs, 8044</a:t>
            </a:r>
            <a:r>
              <a:rPr lang="zh-CN" altLang="en-US" sz="1600" dirty="0">
                <a:latin typeface="微软雅黑" panose="020B0503020204020204" pitchFamily="34" charset="-122"/>
                <a:ea typeface="微软雅黑" panose="020B0503020204020204" pitchFamily="34" charset="-122"/>
              </a:rPr>
              <a:t>例患者。 结果显示，与单纯镇痛药（</a:t>
            </a:r>
            <a:r>
              <a:rPr lang="en-US" altLang="zh-CN" sz="1600" dirty="0">
                <a:latin typeface="微软雅黑" panose="020B0503020204020204" pitchFamily="34" charset="-122"/>
                <a:ea typeface="微软雅黑" panose="020B0503020204020204" pitchFamily="34" charset="-122"/>
              </a:rPr>
              <a:t>AN</a:t>
            </a:r>
            <a:r>
              <a:rPr lang="zh-CN" altLang="en-US" sz="1600" dirty="0">
                <a:latin typeface="微软雅黑" panose="020B0503020204020204" pitchFamily="34" charset="-122"/>
                <a:ea typeface="微软雅黑" panose="020B0503020204020204" pitchFamily="34" charset="-122"/>
              </a:rPr>
              <a:t>）相比，</a:t>
            </a:r>
            <a:r>
              <a:rPr lang="en-US" altLang="zh-CN" sz="1600" dirty="0">
                <a:latin typeface="微软雅黑" panose="020B0503020204020204" pitchFamily="34" charset="-122"/>
                <a:ea typeface="微软雅黑" panose="020B0503020204020204" pitchFamily="34" charset="-122"/>
              </a:rPr>
              <a:t>KLT + AN (OR = 0.26, 95% CI[0.12-0.56])</a:t>
            </a:r>
            <a:r>
              <a:rPr lang="zh-CN" altLang="en-US" sz="1600" dirty="0">
                <a:latin typeface="微软雅黑" panose="020B0503020204020204" pitchFamily="34" charset="-122"/>
                <a:ea typeface="微软雅黑" panose="020B0503020204020204" pitchFamily="34" charset="-122"/>
              </a:rPr>
              <a:t>可提高疼痛缓解率（</a:t>
            </a:r>
            <a:r>
              <a:rPr lang="en-US" altLang="zh-CN" sz="1600" dirty="0">
                <a:latin typeface="微软雅黑" panose="020B0503020204020204" pitchFamily="34" charset="-122"/>
                <a:ea typeface="微软雅黑" panose="020B0503020204020204" pitchFamily="34" charset="-122"/>
              </a:rPr>
              <a:t>83.6%</a:t>
            </a:r>
            <a:r>
              <a:rPr lang="zh-CN" altLang="en-US" sz="1600" dirty="0">
                <a:latin typeface="微软雅黑" panose="020B0503020204020204" pitchFamily="34" charset="-122"/>
                <a:ea typeface="微软雅黑" panose="020B0503020204020204" pitchFamily="34" charset="-122"/>
              </a:rPr>
              <a:t>），在</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种中草药注射液中排第二位，组间差异有统计学意义</a:t>
            </a:r>
            <a:r>
              <a:rPr lang="en-US" altLang="zh-CN" sz="1600" baseline="30000" dirty="0">
                <a:latin typeface="微软雅黑" panose="020B0503020204020204" pitchFamily="34" charset="-122"/>
                <a:ea typeface="微软雅黑" panose="020B0503020204020204" pitchFamily="34" charset="-122"/>
              </a:rPr>
              <a:t>[8]</a:t>
            </a:r>
            <a:r>
              <a:rPr lang="zh-CN" altLang="en-US" sz="1600" dirty="0">
                <a:latin typeface="微软雅黑" panose="020B0503020204020204" pitchFamily="34" charset="-122"/>
                <a:ea typeface="微软雅黑" panose="020B0503020204020204" pitchFamily="34" charset="-122"/>
              </a:rPr>
              <a:t>。</a:t>
            </a:r>
          </a:p>
          <a:p>
            <a:pPr marL="342900" indent="-342900">
              <a:buFont typeface="Arial" panose="020B0604020202020204" pitchFamily="34" charset="0"/>
              <a:buAutoNum type="arabicPeriod"/>
            </a:pPr>
            <a:endParaRPr lang="zh-CN" altLang="en-US" sz="1600" dirty="0">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AutoNum type="arabicPeriod"/>
            </a:pPr>
            <a:r>
              <a:rPr lang="zh-CN" altLang="en-US" sz="1600" dirty="0">
                <a:latin typeface="微软雅黑" panose="020B0503020204020204" pitchFamily="34" charset="-122"/>
                <a:ea typeface="微软雅黑" panose="020B0503020204020204" pitchFamily="34" charset="-122"/>
              </a:rPr>
              <a:t>康莱特，康艾，鸦胆子油乳注射液用于晚期肿瘤恶病质的</a:t>
            </a:r>
            <a:r>
              <a:rPr lang="en-US" altLang="zh-CN" sz="1600" dirty="0">
                <a:latin typeface="微软雅黑" panose="020B0503020204020204" pitchFamily="34" charset="-122"/>
                <a:ea typeface="微软雅黑" panose="020B0503020204020204" pitchFamily="34" charset="-122"/>
              </a:rPr>
              <a:t>Meta</a:t>
            </a:r>
            <a:r>
              <a:rPr lang="zh-CN" altLang="en-US" sz="1600" dirty="0">
                <a:latin typeface="微软雅黑" panose="020B0503020204020204" pitchFamily="34" charset="-122"/>
                <a:ea typeface="微软雅黑" panose="020B0503020204020204" pitchFamily="34" charset="-122"/>
              </a:rPr>
              <a:t>分析，纳入符合标准的</a:t>
            </a:r>
            <a:r>
              <a:rPr lang="en-US" altLang="zh-CN" sz="1600" dirty="0">
                <a:latin typeface="微软雅黑" panose="020B0503020204020204" pitchFamily="34" charset="-122"/>
                <a:ea typeface="微软雅黑" panose="020B0503020204020204" pitchFamily="34" charset="-122"/>
              </a:rPr>
              <a:t>RCTs 112</a:t>
            </a:r>
            <a:r>
              <a:rPr lang="zh-CN" altLang="en-US" sz="1600" dirty="0">
                <a:latin typeface="微软雅黑" panose="020B0503020204020204" pitchFamily="34" charset="-122"/>
                <a:ea typeface="微软雅黑" panose="020B0503020204020204" pitchFamily="34" charset="-122"/>
              </a:rPr>
              <a:t>篇，包括晚期肿瘤恶病质患者</a:t>
            </a:r>
            <a:r>
              <a:rPr lang="en-US" altLang="zh-CN" sz="1600" dirty="0">
                <a:latin typeface="微软雅黑" panose="020B0503020204020204" pitchFamily="34" charset="-122"/>
                <a:ea typeface="微软雅黑" panose="020B0503020204020204" pitchFamily="34" charset="-122"/>
              </a:rPr>
              <a:t>8242</a:t>
            </a:r>
            <a:r>
              <a:rPr lang="zh-CN" altLang="en-US" sz="1600" dirty="0">
                <a:latin typeface="微软雅黑" panose="020B0503020204020204" pitchFamily="34" charset="-122"/>
                <a:ea typeface="微软雅黑" panose="020B0503020204020204" pitchFamily="34" charset="-122"/>
              </a:rPr>
              <a:t>例，康莱特的生活质量改善率为</a:t>
            </a:r>
            <a:r>
              <a:rPr lang="en-US" altLang="zh-CN" sz="1600" dirty="0">
                <a:latin typeface="微软雅黑" panose="020B0503020204020204" pitchFamily="34" charset="-122"/>
                <a:ea typeface="微软雅黑" panose="020B0503020204020204" pitchFamily="34" charset="-122"/>
              </a:rPr>
              <a:t>62.43%</a:t>
            </a:r>
            <a:r>
              <a:rPr lang="zh-CN" altLang="en-US" sz="1600" dirty="0">
                <a:latin typeface="微软雅黑" panose="020B0503020204020204" pitchFamily="34" charset="-122"/>
                <a:ea typeface="微软雅黑" panose="020B0503020204020204" pitchFamily="34" charset="-122"/>
              </a:rPr>
              <a:t>，体质量下降率为</a:t>
            </a:r>
            <a:r>
              <a:rPr lang="en-US" altLang="zh-CN" sz="1600" dirty="0">
                <a:latin typeface="微软雅黑" panose="020B0503020204020204" pitchFamily="34" charset="-122"/>
                <a:ea typeface="微软雅黑" panose="020B0503020204020204" pitchFamily="34" charset="-122"/>
              </a:rPr>
              <a:t>17.16%</a:t>
            </a:r>
            <a:r>
              <a:rPr lang="zh-CN" altLang="en-US" sz="1600" dirty="0">
                <a:latin typeface="微软雅黑" panose="020B0503020204020204" pitchFamily="34" charset="-122"/>
                <a:ea typeface="微软雅黑" panose="020B0503020204020204" pitchFamily="34" charset="-122"/>
              </a:rPr>
              <a:t>，癌痛发生率为</a:t>
            </a:r>
            <a:r>
              <a:rPr lang="en-US" altLang="zh-CN" sz="1600" dirty="0">
                <a:latin typeface="微软雅黑" panose="020B0503020204020204" pitchFamily="34" charset="-122"/>
                <a:ea typeface="微软雅黑" panose="020B0503020204020204" pitchFamily="34" charset="-122"/>
              </a:rPr>
              <a:t>11.03%</a:t>
            </a:r>
            <a:r>
              <a:rPr lang="zh-CN" altLang="en-US" sz="1600" dirty="0">
                <a:latin typeface="微软雅黑" panose="020B0503020204020204" pitchFamily="34" charset="-122"/>
                <a:ea typeface="微软雅黑" panose="020B0503020204020204" pitchFamily="34" charset="-122"/>
              </a:rPr>
              <a:t>，均优于其他两者</a:t>
            </a:r>
            <a:r>
              <a:rPr lang="en-US" altLang="zh-CN" sz="1600" baseline="30000" dirty="0">
                <a:latin typeface="微软雅黑" panose="020B0503020204020204" pitchFamily="34" charset="-122"/>
                <a:ea typeface="微软雅黑" panose="020B0503020204020204" pitchFamily="34" charset="-122"/>
              </a:rPr>
              <a:t>[9]</a:t>
            </a:r>
            <a:r>
              <a:rPr lang="zh-CN" altLang="en-US" sz="1600" dirty="0">
                <a:latin typeface="微软雅黑" panose="020B0503020204020204" pitchFamily="34" charset="-122"/>
                <a:ea typeface="微软雅黑" panose="020B0503020204020204" pitchFamily="34" charset="-122"/>
              </a:rPr>
              <a:t>。</a:t>
            </a:r>
          </a:p>
          <a:p>
            <a:pPr>
              <a:buFont typeface="Arial" panose="020B0604020202020204" pitchFamily="34" charset="0"/>
            </a:pPr>
            <a:endParaRPr lang="zh-CN" altLang="en-US" sz="16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vert="horz" wrap="square" lIns="91440" tIns="45720" rIns="91440" bIns="45720" anchor="ctr" anchorCtr="0"/>
          <a:lstStyle/>
          <a:p>
            <a:pPr eaLnBrk="1" hangingPunct="1"/>
            <a:endParaRPr lang="zh-CN" altLang="en-US" dirty="0"/>
          </a:p>
        </p:txBody>
      </p:sp>
      <p:sp>
        <p:nvSpPr>
          <p:cNvPr id="13315" name="内容占位符 2"/>
          <p:cNvSpPr>
            <a:spLocks noGrp="1"/>
          </p:cNvSpPr>
          <p:nvPr>
            <p:ph idx="1"/>
          </p:nvPr>
        </p:nvSpPr>
        <p:spPr/>
        <p:txBody>
          <a:bodyPr vert="horz" wrap="square" lIns="91440" tIns="45720" rIns="91440" bIns="45720" anchor="t" anchorCtr="0"/>
          <a:lstStyle/>
          <a:p>
            <a:pPr eaLnBrk="1" hangingPunct="1"/>
            <a:endParaRPr lang="zh-CN" altLang="en-US" dirty="0"/>
          </a:p>
        </p:txBody>
      </p:sp>
      <p:grpSp>
        <p:nvGrpSpPr>
          <p:cNvPr id="13316" name="Group 1380"/>
          <p:cNvGrpSpPr/>
          <p:nvPr/>
        </p:nvGrpSpPr>
        <p:grpSpPr>
          <a:xfrm>
            <a:off x="-32508" y="0"/>
            <a:ext cx="12216680" cy="6965329"/>
            <a:chOff x="-3555" y="-4063"/>
            <a:chExt cx="5833871" cy="3312809"/>
          </a:xfrm>
        </p:grpSpPr>
        <p:pic>
          <p:nvPicPr>
            <p:cNvPr id="13320" name="Picture 122"/>
            <p:cNvPicPr/>
            <p:nvPr/>
          </p:nvPicPr>
          <p:blipFill>
            <a:blip r:embed="rId3"/>
            <a:stretch>
              <a:fillRect/>
            </a:stretch>
          </p:blipFill>
          <p:spPr>
            <a:xfrm>
              <a:off x="0" y="29098"/>
              <a:ext cx="5829300" cy="3279648"/>
            </a:xfrm>
            <a:prstGeom prst="rect">
              <a:avLst/>
            </a:prstGeom>
            <a:noFill/>
            <a:ln w="9525">
              <a:noFill/>
            </a:ln>
          </p:spPr>
        </p:pic>
        <p:pic>
          <p:nvPicPr>
            <p:cNvPr id="13321" name="Picture 1468"/>
            <p:cNvPicPr/>
            <p:nvPr/>
          </p:nvPicPr>
          <p:blipFill>
            <a:blip r:embed="rId4"/>
            <a:stretch>
              <a:fillRect/>
            </a:stretch>
          </p:blipFill>
          <p:spPr>
            <a:xfrm>
              <a:off x="-3555" y="-4063"/>
              <a:ext cx="137160" cy="3282696"/>
            </a:xfrm>
            <a:prstGeom prst="rect">
              <a:avLst/>
            </a:prstGeom>
            <a:noFill/>
            <a:ln w="9525">
              <a:noFill/>
            </a:ln>
          </p:spPr>
        </p:pic>
        <p:pic>
          <p:nvPicPr>
            <p:cNvPr id="13322" name="Picture 1469"/>
            <p:cNvPicPr/>
            <p:nvPr/>
          </p:nvPicPr>
          <p:blipFill>
            <a:blip r:embed="rId5"/>
            <a:stretch>
              <a:fillRect/>
            </a:stretch>
          </p:blipFill>
          <p:spPr>
            <a:xfrm>
              <a:off x="-3555" y="236728"/>
              <a:ext cx="664464" cy="362712"/>
            </a:xfrm>
            <a:prstGeom prst="rect">
              <a:avLst/>
            </a:prstGeom>
            <a:noFill/>
            <a:ln w="9525">
              <a:noFill/>
            </a:ln>
          </p:spPr>
        </p:pic>
        <p:pic>
          <p:nvPicPr>
            <p:cNvPr id="13323" name="Picture 1470"/>
            <p:cNvPicPr/>
            <p:nvPr/>
          </p:nvPicPr>
          <p:blipFill>
            <a:blip r:embed="rId6"/>
            <a:stretch>
              <a:fillRect/>
            </a:stretch>
          </p:blipFill>
          <p:spPr>
            <a:xfrm>
              <a:off x="5711444" y="-4063"/>
              <a:ext cx="118872" cy="3282696"/>
            </a:xfrm>
            <a:prstGeom prst="rect">
              <a:avLst/>
            </a:prstGeom>
            <a:noFill/>
            <a:ln w="9525">
              <a:noFill/>
            </a:ln>
          </p:spPr>
        </p:pic>
        <p:sp>
          <p:nvSpPr>
            <p:cNvPr id="157" name="Shape 157"/>
            <p:cNvSpPr/>
            <p:nvPr/>
          </p:nvSpPr>
          <p:spPr>
            <a:xfrm>
              <a:off x="1782" y="532"/>
              <a:ext cx="5827772" cy="3278348"/>
            </a:xfrm>
            <a:custGeom>
              <a:avLst/>
              <a:gdLst/>
              <a:ahLst/>
              <a:cxnLst/>
              <a:rect l="0" t="0" r="0" b="0"/>
              <a:pathLst>
                <a:path w="5827776" h="3277451">
                  <a:moveTo>
                    <a:pt x="0" y="0"/>
                  </a:moveTo>
                  <a:lnTo>
                    <a:pt x="5827776" y="0"/>
                  </a:lnTo>
                  <a:lnTo>
                    <a:pt x="5827776" y="3277451"/>
                  </a:lnTo>
                  <a:lnTo>
                    <a:pt x="0" y="3277451"/>
                  </a:lnTo>
                  <a:close/>
                </a:path>
              </a:pathLst>
            </a:custGeom>
            <a:ln w="0" cap="sq">
              <a:bevel/>
            </a:ln>
          </p:spPr>
          <p:style>
            <a:lnRef idx="1">
              <a:srgbClr val="000000"/>
            </a:lnRef>
            <a:fillRef idx="0">
              <a:srgbClr val="000000">
                <a:alpha val="0"/>
              </a:srgbClr>
            </a:fillRef>
            <a:effectRef idx="0">
              <a:scrgbClr r="0" g="0" b="0"/>
            </a:effectRef>
            <a:fontRef idx="none"/>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3317" name="文本框 2"/>
          <p:cNvSpPr txBox="1"/>
          <p:nvPr/>
        </p:nvSpPr>
        <p:spPr>
          <a:xfrm>
            <a:off x="476250" y="509588"/>
            <a:ext cx="755650" cy="7080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zh-CN" sz="4000" dirty="0">
                <a:solidFill>
                  <a:schemeClr val="bg1"/>
                </a:solidFill>
              </a:rPr>
              <a:t>03</a:t>
            </a:r>
            <a:endParaRPr lang="zh-CN" altLang="en-US" sz="4000" dirty="0">
              <a:solidFill>
                <a:schemeClr val="bg1"/>
              </a:solidFill>
            </a:endParaRPr>
          </a:p>
        </p:txBody>
      </p:sp>
      <p:pic>
        <p:nvPicPr>
          <p:cNvPr id="13318" name="Picture 201"/>
          <p:cNvPicPr/>
          <p:nvPr/>
        </p:nvPicPr>
        <p:blipFill>
          <a:blip r:embed="rId7"/>
          <a:stretch>
            <a:fillRect/>
          </a:stretch>
        </p:blipFill>
        <p:spPr>
          <a:xfrm>
            <a:off x="1503363" y="490538"/>
            <a:ext cx="1620837" cy="762000"/>
          </a:xfrm>
          <a:prstGeom prst="rect">
            <a:avLst/>
          </a:prstGeom>
          <a:noFill/>
          <a:ln w="9525">
            <a:noFill/>
          </a:ln>
        </p:spPr>
      </p:pic>
      <p:sp>
        <p:nvSpPr>
          <p:cNvPr id="13319" name="矩形 3"/>
          <p:cNvSpPr/>
          <p:nvPr/>
        </p:nvSpPr>
        <p:spPr>
          <a:xfrm>
            <a:off x="1006475" y="1236663"/>
            <a:ext cx="10709275" cy="2397901"/>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50000"/>
              </a:lnSpc>
              <a:spcBef>
                <a:spcPct val="0"/>
              </a:spcBef>
              <a:buNone/>
            </a:pPr>
            <a:r>
              <a:rPr lang="zh-CN" altLang="en-US" sz="2400" dirty="0">
                <a:latin typeface="微软雅黑" panose="020B0503020204020204" pitchFamily="34" charset="-122"/>
                <a:ea typeface="微软雅黑" panose="020B0503020204020204" pitchFamily="34" charset="-122"/>
              </a:rPr>
              <a:t>（四）指南共识等收录情况</a:t>
            </a:r>
            <a:endParaRPr lang="en-US" altLang="zh-CN" sz="24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endParaRPr lang="zh-CN" altLang="en-US" sz="2400" dirty="0">
              <a:latin typeface="微软雅黑" panose="020B0503020204020204" pitchFamily="34" charset="-122"/>
              <a:ea typeface="微软雅黑" panose="020B0503020204020204" pitchFamily="34" charset="-122"/>
            </a:endParaRPr>
          </a:p>
          <a:p>
            <a:pPr marL="0" lvl="0" indent="0" eaLnBrk="1" hangingPunct="1">
              <a:spcBef>
                <a:spcPct val="0"/>
              </a:spcBef>
              <a:buNone/>
            </a:pPr>
            <a:endParaRPr lang="en-US" altLang="zh-CN" sz="1800" dirty="0">
              <a:latin typeface="微软雅黑" panose="020B0503020204020204" pitchFamily="34" charset="-122"/>
              <a:ea typeface="微软雅黑" panose="020B0503020204020204" pitchFamily="34" charset="-122"/>
            </a:endParaRPr>
          </a:p>
          <a:p>
            <a:pPr marL="0" lvl="0" indent="0" eaLnBrk="1" hangingPunct="1">
              <a:spcBef>
                <a:spcPct val="0"/>
              </a:spcBef>
              <a:buNone/>
            </a:pPr>
            <a:endParaRPr lang="zh-CN" altLang="en-US" sz="1800" dirty="0">
              <a:latin typeface="微软雅黑" panose="020B0503020204020204" pitchFamily="34" charset="-122"/>
              <a:ea typeface="微软雅黑" panose="020B0503020204020204" pitchFamily="34" charset="-122"/>
            </a:endParaRPr>
          </a:p>
          <a:p>
            <a:pPr marL="0" lvl="0" indent="0" eaLnBrk="1" hangingPunct="1">
              <a:spcBef>
                <a:spcPct val="0"/>
              </a:spcBef>
              <a:buNone/>
            </a:pPr>
            <a:endParaRPr lang="en-US" altLang="zh-CN" sz="1800" b="1"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endParaRPr lang="en-US" altLang="zh-CN" sz="1800" dirty="0">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6FBC0582-A8F3-7A56-569C-90171E1A5B60}"/>
              </a:ext>
            </a:extLst>
          </p:cNvPr>
          <p:cNvSpPr txBox="1"/>
          <p:nvPr/>
        </p:nvSpPr>
        <p:spPr>
          <a:xfrm>
            <a:off x="1295400" y="1966144"/>
            <a:ext cx="6262576" cy="3742178"/>
          </a:xfrm>
          <a:prstGeom prst="rect">
            <a:avLst/>
          </a:prstGeom>
          <a:noFill/>
        </p:spPr>
        <p:txBody>
          <a:bodyPr wrap="square">
            <a:spAutoFit/>
          </a:bodyPr>
          <a:lstStyle/>
          <a:p>
            <a:pPr marL="0" lvl="0" indent="0" eaLnBrk="1" hangingPunct="1">
              <a:lnSpc>
                <a:spcPct val="150000"/>
              </a:lnSpc>
              <a:spcBef>
                <a:spcPct val="0"/>
              </a:spcBef>
              <a:buNone/>
            </a:pPr>
            <a:r>
              <a:rPr lang="en-US" altLang="zh-CN" sz="1600" dirty="0">
                <a:latin typeface="微软雅黑" panose="020B0503020204020204" pitchFamily="34" charset="-122"/>
                <a:ea typeface="微软雅黑" panose="020B0503020204020204" pitchFamily="34" charset="-122"/>
              </a:rPr>
              <a:t>2022CSCO</a:t>
            </a:r>
            <a:r>
              <a:rPr lang="zh-CN" altLang="en-US" sz="1600" dirty="0">
                <a:latin typeface="微软雅黑" panose="020B0503020204020204" pitchFamily="34" charset="-122"/>
                <a:ea typeface="微软雅黑" panose="020B0503020204020204" pitchFamily="34" charset="-122"/>
              </a:rPr>
              <a:t>原发性肝癌诊疗指南</a:t>
            </a:r>
            <a:endParaRPr lang="en-US" altLang="zh-CN" sz="16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en-US" altLang="zh-CN" sz="1600" dirty="0">
                <a:latin typeface="微软雅黑" panose="020B0503020204020204" pitchFamily="34" charset="-122"/>
                <a:ea typeface="微软雅黑" panose="020B0503020204020204" pitchFamily="34" charset="-122"/>
              </a:rPr>
              <a:t>2022</a:t>
            </a:r>
            <a:r>
              <a:rPr lang="zh-CN" altLang="en-US" sz="1600" dirty="0">
                <a:latin typeface="微软雅黑" panose="020B0503020204020204" pitchFamily="34" charset="-122"/>
                <a:ea typeface="微软雅黑" panose="020B0503020204020204" pitchFamily="34" charset="-122"/>
              </a:rPr>
              <a:t>原发性肝癌诊疗指南（卫健委）</a:t>
            </a:r>
            <a:endParaRPr lang="en-US" altLang="zh-CN" sz="16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zh-CN" altLang="en-US" sz="1600" dirty="0">
                <a:latin typeface="微软雅黑" panose="020B0503020204020204" pitchFamily="34" charset="-122"/>
                <a:ea typeface="微软雅黑" panose="020B0503020204020204" pitchFamily="34" charset="-122"/>
              </a:rPr>
              <a:t>肺癌中西医结合诊疗专家共识（</a:t>
            </a:r>
            <a:r>
              <a:rPr lang="en-US" altLang="zh-CN" sz="1600" dirty="0">
                <a:latin typeface="微软雅黑" panose="020B0503020204020204" pitchFamily="34" charset="-122"/>
                <a:ea typeface="微软雅黑" panose="020B0503020204020204" pitchFamily="34" charset="-122"/>
              </a:rPr>
              <a:t>2021</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zh-CN" altLang="en-US" sz="1600" dirty="0">
                <a:latin typeface="微软雅黑" panose="020B0503020204020204" pitchFamily="34" charset="-122"/>
                <a:ea typeface="微软雅黑" panose="020B0503020204020204" pitchFamily="34" charset="-122"/>
              </a:rPr>
              <a:t>乳腺癌中西医结合诊疗共识（</a:t>
            </a:r>
            <a:r>
              <a:rPr lang="en-US" altLang="zh-CN" sz="1600" dirty="0">
                <a:latin typeface="微软雅黑" panose="020B0503020204020204" pitchFamily="34" charset="-122"/>
                <a:ea typeface="微软雅黑" panose="020B0503020204020204" pitchFamily="34" charset="-122"/>
              </a:rPr>
              <a:t>2021</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zh-CN" altLang="en-US" sz="1600" dirty="0">
                <a:latin typeface="微软雅黑" panose="020B0503020204020204" pitchFamily="34" charset="-122"/>
                <a:ea typeface="微软雅黑" panose="020B0503020204020204" pitchFamily="34" charset="-122"/>
              </a:rPr>
              <a:t>中西医结合食管癌治疗方案专家共识（</a:t>
            </a:r>
            <a:r>
              <a:rPr lang="en-US" altLang="zh-CN" sz="1600" dirty="0">
                <a:latin typeface="微软雅黑" panose="020B0503020204020204" pitchFamily="34" charset="-122"/>
                <a:ea typeface="微软雅黑" panose="020B0503020204020204" pitchFamily="34" charset="-122"/>
              </a:rPr>
              <a:t>2021 </a:t>
            </a:r>
            <a:r>
              <a:rPr lang="zh-CN" altLang="en-US" sz="1600" dirty="0">
                <a:latin typeface="微软雅黑" panose="020B0503020204020204" pitchFamily="34" charset="-122"/>
                <a:ea typeface="微软雅黑" panose="020B0503020204020204" pitchFamily="34" charset="-122"/>
              </a:rPr>
              <a:t>年）</a:t>
            </a:r>
            <a:endParaRPr lang="en-US" altLang="zh-CN" sz="16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zh-CN" altLang="en-US" sz="1600" dirty="0">
                <a:latin typeface="微软雅黑" panose="020B0503020204020204" pitchFamily="34" charset="-122"/>
                <a:ea typeface="微软雅黑" panose="020B0503020204020204" pitchFamily="34" charset="-122"/>
              </a:rPr>
              <a:t>癌痛规范化治疗中成药合理使用专家共识（</a:t>
            </a:r>
            <a:r>
              <a:rPr lang="en-US" altLang="zh-CN" sz="1600" dirty="0">
                <a:latin typeface="微软雅黑" panose="020B0503020204020204" pitchFamily="34" charset="-122"/>
                <a:ea typeface="微软雅黑" panose="020B0503020204020204" pitchFamily="34" charset="-122"/>
              </a:rPr>
              <a:t>2021</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zh-CN" altLang="en-US" sz="1600" dirty="0">
                <a:latin typeface="微软雅黑" panose="020B0503020204020204" pitchFamily="34" charset="-122"/>
                <a:ea typeface="微软雅黑" panose="020B0503020204020204" pitchFamily="34" charset="-122"/>
              </a:rPr>
              <a:t>原发性肝癌中西医结合介入诊疗专家共识</a:t>
            </a:r>
            <a:endParaRPr lang="en-US" altLang="zh-CN" sz="16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en-US" altLang="zh-CN" sz="1600" dirty="0">
                <a:latin typeface="微软雅黑" panose="020B0503020204020204" pitchFamily="34" charset="-122"/>
                <a:ea typeface="微软雅黑" panose="020B0503020204020204" pitchFamily="34" charset="-122"/>
              </a:rPr>
              <a:t>2022</a:t>
            </a:r>
            <a:r>
              <a:rPr lang="zh-CN" altLang="en-US" sz="1600" dirty="0">
                <a:latin typeface="微软雅黑" panose="020B0503020204020204" pitchFamily="34" charset="-122"/>
                <a:ea typeface="微软雅黑" panose="020B0503020204020204" pitchFamily="34" charset="-122"/>
              </a:rPr>
              <a:t>年临床路径释义（肿瘤疾病分册）</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非小细胞肺癌化疗</a:t>
            </a:r>
            <a:endParaRPr lang="en-US" altLang="zh-CN" sz="1600" dirty="0">
              <a:latin typeface="微软雅黑" panose="020B0503020204020204" pitchFamily="34" charset="-122"/>
              <a:ea typeface="微软雅黑" panose="020B0503020204020204" pitchFamily="34" charset="-122"/>
            </a:endParaRPr>
          </a:p>
          <a:p>
            <a:pPr marL="0" lvl="0" indent="0" eaLnBrk="1" hangingPunct="1">
              <a:lnSpc>
                <a:spcPct val="150000"/>
              </a:lnSpc>
              <a:spcBef>
                <a:spcPct val="0"/>
              </a:spcBef>
              <a:buNone/>
            </a:pPr>
            <a:r>
              <a:rPr lang="en-US" altLang="zh-CN" sz="1600" dirty="0">
                <a:latin typeface="微软雅黑" panose="020B0503020204020204" pitchFamily="34" charset="-122"/>
                <a:ea typeface="微软雅黑" panose="020B0503020204020204" pitchFamily="34" charset="-122"/>
              </a:rPr>
              <a:t>2022</a:t>
            </a:r>
            <a:r>
              <a:rPr lang="zh-CN" altLang="en-US" sz="1600" dirty="0">
                <a:latin typeface="微软雅黑" panose="020B0503020204020204" pitchFamily="34" charset="-122"/>
                <a:ea typeface="微软雅黑" panose="020B0503020204020204" pitchFamily="34" charset="-122"/>
              </a:rPr>
              <a:t>年临床路径释义（肿瘤疾病分册）</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原发性肝癌经皮肝动脉化疗栓塞术（</a:t>
            </a:r>
            <a:r>
              <a:rPr lang="en-US" altLang="zh-CN" sz="1600" dirty="0">
                <a:latin typeface="微软雅黑" panose="020B0503020204020204" pitchFamily="34" charset="-122"/>
                <a:ea typeface="微软雅黑" panose="020B0503020204020204" pitchFamily="34" charset="-122"/>
              </a:rPr>
              <a:t>TACE</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p:txBody>
      </p:sp>
      <p:sp>
        <p:nvSpPr>
          <p:cNvPr id="15" name="文本框 14">
            <a:extLst>
              <a:ext uri="{FF2B5EF4-FFF2-40B4-BE49-F238E27FC236}">
                <a16:creationId xmlns:a16="http://schemas.microsoft.com/office/drawing/2014/main" id="{1ABFF253-F633-FF3E-EA47-EAC8D6C65AD3}"/>
              </a:ext>
            </a:extLst>
          </p:cNvPr>
          <p:cNvSpPr txBox="1"/>
          <p:nvPr/>
        </p:nvSpPr>
        <p:spPr>
          <a:xfrm>
            <a:off x="1210320" y="5778429"/>
            <a:ext cx="10379482" cy="869533"/>
          </a:xfrm>
          <a:prstGeom prst="rect">
            <a:avLst/>
          </a:prstGeom>
          <a:noFill/>
        </p:spPr>
        <p:txBody>
          <a:bodyPr wrap="square">
            <a:spAutoFit/>
          </a:bodyPr>
          <a:lstStyle/>
          <a:p>
            <a:pPr>
              <a:lnSpc>
                <a:spcPct val="150000"/>
              </a:lnSpc>
            </a:pPr>
            <a:r>
              <a:rPr lang="zh-CN" altLang="en-US" b="1" dirty="0">
                <a:latin typeface="微软雅黑" panose="020B0503020204020204" pitchFamily="34" charset="-122"/>
                <a:ea typeface="微软雅黑" panose="020B0503020204020204" pitchFamily="34" charset="-122"/>
              </a:rPr>
              <a:t>康莱特循证证据充足，被多个指南、共识推荐。用于中晚期肿瘤治疗，可以提高患者生活质量，控制癌痛，是肿瘤综合治疗优选中成药。</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p:txBody>
          <a:bodyPr vert="horz" wrap="square" lIns="91440" tIns="45720" rIns="91440" bIns="45720" anchor="ctr" anchorCtr="0"/>
          <a:lstStyle/>
          <a:p>
            <a:pPr eaLnBrk="1" hangingPunct="1"/>
            <a:endParaRPr lang="zh-CN" altLang="en-US" dirty="0"/>
          </a:p>
        </p:txBody>
      </p:sp>
      <p:sp>
        <p:nvSpPr>
          <p:cNvPr id="16387" name="内容占位符 2"/>
          <p:cNvSpPr>
            <a:spLocks noGrp="1"/>
          </p:cNvSpPr>
          <p:nvPr>
            <p:ph idx="1"/>
          </p:nvPr>
        </p:nvSpPr>
        <p:spPr/>
        <p:txBody>
          <a:bodyPr vert="horz" wrap="square" lIns="91440" tIns="45720" rIns="91440" bIns="45720" anchor="t" anchorCtr="0"/>
          <a:lstStyle/>
          <a:p>
            <a:pPr eaLnBrk="1" hangingPunct="1"/>
            <a:endParaRPr lang="zh-CN" altLang="en-US" dirty="0"/>
          </a:p>
        </p:txBody>
      </p:sp>
      <p:grpSp>
        <p:nvGrpSpPr>
          <p:cNvPr id="16388" name="Group 1377"/>
          <p:cNvGrpSpPr/>
          <p:nvPr/>
        </p:nvGrpSpPr>
        <p:grpSpPr>
          <a:xfrm>
            <a:off x="-9976" y="20629"/>
            <a:ext cx="12190413" cy="6816742"/>
            <a:chOff x="-19672" y="37017"/>
            <a:chExt cx="5866107" cy="3293006"/>
          </a:xfrm>
        </p:grpSpPr>
        <p:pic>
          <p:nvPicPr>
            <p:cNvPr id="16390" name="Picture 268"/>
            <p:cNvPicPr/>
            <p:nvPr/>
          </p:nvPicPr>
          <p:blipFill>
            <a:blip r:embed="rId3"/>
            <a:stretch>
              <a:fillRect/>
            </a:stretch>
          </p:blipFill>
          <p:spPr>
            <a:xfrm>
              <a:off x="-19672" y="37017"/>
              <a:ext cx="5866107" cy="3285169"/>
            </a:xfrm>
            <a:prstGeom prst="rect">
              <a:avLst/>
            </a:prstGeom>
            <a:noFill/>
            <a:ln w="9525">
              <a:noFill/>
            </a:ln>
          </p:spPr>
        </p:pic>
        <p:pic>
          <p:nvPicPr>
            <p:cNvPr id="16391" name="Picture 1477"/>
            <p:cNvPicPr/>
            <p:nvPr/>
          </p:nvPicPr>
          <p:blipFill>
            <a:blip r:embed="rId4"/>
            <a:stretch>
              <a:fillRect/>
            </a:stretch>
          </p:blipFill>
          <p:spPr>
            <a:xfrm>
              <a:off x="-3555" y="411480"/>
              <a:ext cx="5833872" cy="2450592"/>
            </a:xfrm>
            <a:prstGeom prst="rect">
              <a:avLst/>
            </a:prstGeom>
            <a:noFill/>
            <a:ln w="9525">
              <a:noFill/>
            </a:ln>
          </p:spPr>
        </p:pic>
        <p:pic>
          <p:nvPicPr>
            <p:cNvPr id="16392" name="Picture 1478"/>
            <p:cNvPicPr/>
            <p:nvPr/>
          </p:nvPicPr>
          <p:blipFill>
            <a:blip r:embed="rId5"/>
            <a:stretch>
              <a:fillRect/>
            </a:stretch>
          </p:blipFill>
          <p:spPr>
            <a:xfrm>
              <a:off x="-3555" y="288544"/>
              <a:ext cx="5833872" cy="2790145"/>
            </a:xfrm>
            <a:prstGeom prst="rect">
              <a:avLst/>
            </a:prstGeom>
            <a:noFill/>
            <a:ln w="9525">
              <a:noFill/>
            </a:ln>
          </p:spPr>
        </p:pic>
        <p:pic>
          <p:nvPicPr>
            <p:cNvPr id="16393" name="Picture 1479"/>
            <p:cNvPicPr/>
            <p:nvPr/>
          </p:nvPicPr>
          <p:blipFill>
            <a:blip r:embed="rId6"/>
            <a:stretch>
              <a:fillRect/>
            </a:stretch>
          </p:blipFill>
          <p:spPr>
            <a:xfrm>
              <a:off x="336179" y="47415"/>
              <a:ext cx="655320" cy="1328928"/>
            </a:xfrm>
            <a:prstGeom prst="rect">
              <a:avLst/>
            </a:prstGeom>
            <a:noFill/>
            <a:ln w="9525">
              <a:noFill/>
            </a:ln>
          </p:spPr>
        </p:pic>
        <p:pic>
          <p:nvPicPr>
            <p:cNvPr id="16395" name="Picture 278"/>
            <p:cNvPicPr/>
            <p:nvPr/>
          </p:nvPicPr>
          <p:blipFill>
            <a:blip r:embed="rId7"/>
            <a:stretch>
              <a:fillRect/>
            </a:stretch>
          </p:blipFill>
          <p:spPr>
            <a:xfrm>
              <a:off x="320963" y="1715925"/>
              <a:ext cx="777240" cy="365760"/>
            </a:xfrm>
            <a:prstGeom prst="rect">
              <a:avLst/>
            </a:prstGeom>
            <a:noFill/>
            <a:ln w="9525">
              <a:noFill/>
            </a:ln>
          </p:spPr>
        </p:pic>
        <p:sp>
          <p:nvSpPr>
            <p:cNvPr id="16399" name="Rectangle 290"/>
            <p:cNvSpPr/>
            <p:nvPr/>
          </p:nvSpPr>
          <p:spPr>
            <a:xfrm>
              <a:off x="5346548" y="814730"/>
              <a:ext cx="51025" cy="228282"/>
            </a:xfrm>
            <a:prstGeom prst="rect">
              <a:avLst/>
            </a:prstGeom>
            <a:noFill/>
            <a:ln w="9525">
              <a:noFill/>
            </a:ln>
          </p:spPr>
          <p:txBody>
            <a:bodyPr lIns="0" tIns="0" rIns="0" bIns="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08000"/>
                </a:lnSpc>
                <a:spcBef>
                  <a:spcPct val="0"/>
                </a:spcBef>
                <a:spcAft>
                  <a:spcPts val="800"/>
                </a:spcAft>
                <a:buNone/>
              </a:pPr>
              <a:endParaRPr lang="en-US" altLang="zh-CN" sz="1000" dirty="0">
                <a:solidFill>
                  <a:srgbClr val="000000"/>
                </a:solidFill>
                <a:latin typeface="Microsoft YaHei UI" panose="020B0503020204020204" pitchFamily="34" charset="-122"/>
                <a:ea typeface="Microsoft YaHei UI" panose="020B0503020204020204" pitchFamily="34" charset="-122"/>
                <a:sym typeface="Times New Roman" panose="02020603050405020304" pitchFamily="18" charset="0"/>
              </a:endParaRPr>
            </a:p>
          </p:txBody>
        </p:sp>
        <p:sp>
          <p:nvSpPr>
            <p:cNvPr id="16400" name="Rectangle 1356"/>
            <p:cNvSpPr/>
            <p:nvPr/>
          </p:nvSpPr>
          <p:spPr>
            <a:xfrm>
              <a:off x="5461406" y="814730"/>
              <a:ext cx="51025" cy="228282"/>
            </a:xfrm>
            <a:prstGeom prst="rect">
              <a:avLst/>
            </a:prstGeom>
            <a:noFill/>
            <a:ln w="9525">
              <a:noFill/>
            </a:ln>
          </p:spPr>
          <p:txBody>
            <a:bodyPr lIns="0" tIns="0" rIns="0" bIns="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08000"/>
                </a:lnSpc>
                <a:spcBef>
                  <a:spcPct val="0"/>
                </a:spcBef>
                <a:spcAft>
                  <a:spcPts val="800"/>
                </a:spcAft>
                <a:buNone/>
              </a:pPr>
              <a:endParaRPr lang="en-US" altLang="zh-CN" sz="1000" dirty="0">
                <a:solidFill>
                  <a:srgbClr val="000000"/>
                </a:solidFill>
                <a:latin typeface="Microsoft YaHei UI" panose="020B0503020204020204" pitchFamily="34" charset="-122"/>
                <a:ea typeface="Microsoft YaHei UI" panose="020B0503020204020204" pitchFamily="34" charset="-122"/>
                <a:sym typeface="Times New Roman" panose="02020603050405020304" pitchFamily="18" charset="0"/>
              </a:endParaRPr>
            </a:p>
          </p:txBody>
        </p:sp>
        <p:sp>
          <p:nvSpPr>
            <p:cNvPr id="16401" name="Rectangle 295"/>
            <p:cNvSpPr/>
            <p:nvPr/>
          </p:nvSpPr>
          <p:spPr>
            <a:xfrm>
              <a:off x="4408589" y="970178"/>
              <a:ext cx="51025" cy="228282"/>
            </a:xfrm>
            <a:prstGeom prst="rect">
              <a:avLst/>
            </a:prstGeom>
            <a:noFill/>
            <a:ln w="9525">
              <a:noFill/>
            </a:ln>
          </p:spPr>
          <p:txBody>
            <a:bodyPr lIns="0" tIns="0" rIns="0" bIns="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08000"/>
                </a:lnSpc>
                <a:spcBef>
                  <a:spcPct val="0"/>
                </a:spcBef>
                <a:spcAft>
                  <a:spcPts val="800"/>
                </a:spcAft>
                <a:buNone/>
              </a:pPr>
              <a:endParaRPr lang="en-US" altLang="zh-CN" sz="1000" dirty="0">
                <a:solidFill>
                  <a:srgbClr val="000000"/>
                </a:solidFill>
                <a:latin typeface="Microsoft YaHei UI" panose="020B0503020204020204" pitchFamily="34" charset="-122"/>
                <a:ea typeface="Microsoft YaHei UI" panose="020B0503020204020204" pitchFamily="34" charset="-122"/>
                <a:sym typeface="Times New Roman" panose="02020603050405020304" pitchFamily="18" charset="0"/>
              </a:endParaRPr>
            </a:p>
          </p:txBody>
        </p:sp>
        <p:sp>
          <p:nvSpPr>
            <p:cNvPr id="16402" name="Rectangle 1358"/>
            <p:cNvSpPr/>
            <p:nvPr/>
          </p:nvSpPr>
          <p:spPr>
            <a:xfrm>
              <a:off x="4523461" y="970178"/>
              <a:ext cx="51025" cy="228282"/>
            </a:xfrm>
            <a:prstGeom prst="rect">
              <a:avLst/>
            </a:prstGeom>
            <a:noFill/>
            <a:ln w="9525">
              <a:noFill/>
            </a:ln>
          </p:spPr>
          <p:txBody>
            <a:bodyPr lIns="0" tIns="0" rIns="0" bIns="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lnSpc>
                  <a:spcPct val="108000"/>
                </a:lnSpc>
                <a:spcBef>
                  <a:spcPct val="0"/>
                </a:spcBef>
                <a:spcAft>
                  <a:spcPts val="800"/>
                </a:spcAft>
                <a:buNone/>
              </a:pPr>
              <a:endParaRPr lang="en-US" altLang="zh-CN" sz="1000" dirty="0">
                <a:solidFill>
                  <a:srgbClr val="000000"/>
                </a:solidFill>
                <a:latin typeface="Microsoft YaHei UI" panose="020B0503020204020204" pitchFamily="34" charset="-122"/>
                <a:ea typeface="Microsoft YaHei UI" panose="020B0503020204020204" pitchFamily="34" charset="-122"/>
                <a:sym typeface="Times New Roman" panose="02020603050405020304" pitchFamily="18" charset="0"/>
              </a:endParaRPr>
            </a:p>
          </p:txBody>
        </p:sp>
        <p:sp>
          <p:nvSpPr>
            <p:cNvPr id="306" name="Shape 306"/>
            <p:cNvSpPr/>
            <p:nvPr/>
          </p:nvSpPr>
          <p:spPr>
            <a:xfrm>
              <a:off x="1718" y="52363"/>
              <a:ext cx="5827147" cy="3277660"/>
            </a:xfrm>
            <a:custGeom>
              <a:avLst/>
              <a:gdLst/>
              <a:ahLst/>
              <a:cxnLst/>
              <a:rect l="0" t="0" r="0" b="0"/>
              <a:pathLst>
                <a:path w="5827776" h="3277451">
                  <a:moveTo>
                    <a:pt x="0" y="0"/>
                  </a:moveTo>
                  <a:lnTo>
                    <a:pt x="5827776" y="0"/>
                  </a:lnTo>
                  <a:lnTo>
                    <a:pt x="5827776" y="3277451"/>
                  </a:lnTo>
                  <a:lnTo>
                    <a:pt x="0" y="3277451"/>
                  </a:lnTo>
                  <a:close/>
                </a:path>
              </a:pathLst>
            </a:custGeom>
            <a:ln w="0" cap="sq">
              <a:bevel/>
            </a:ln>
          </p:spPr>
          <p:style>
            <a:lnRef idx="1">
              <a:srgbClr val="000000"/>
            </a:lnRef>
            <a:fillRef idx="0">
              <a:srgbClr val="000000">
                <a:alpha val="0"/>
              </a:srgbClr>
            </a:fillRef>
            <a:effectRef idx="0">
              <a:scrgbClr r="0" g="0" b="0"/>
            </a:effectRef>
            <a:fontRef idx="none"/>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6389" name="矩形 1"/>
          <p:cNvSpPr/>
          <p:nvPr/>
        </p:nvSpPr>
        <p:spPr>
          <a:xfrm>
            <a:off x="3117574" y="1466614"/>
            <a:ext cx="8337785" cy="4058932"/>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just" eaLnBrk="1" hangingPunct="1">
              <a:lnSpc>
                <a:spcPts val="2600"/>
              </a:lnSpc>
              <a:spcBef>
                <a:spcPct val="0"/>
              </a:spcBef>
              <a:buNone/>
            </a:pPr>
            <a:r>
              <a:rPr lang="zh-CN" altLang="en-US" sz="1800" b="1" dirty="0">
                <a:latin typeface="微软雅黑" panose="020B0503020204020204" pitchFamily="34" charset="-122"/>
                <a:ea typeface="微软雅黑" panose="020B0503020204020204" pitchFamily="34" charset="-122"/>
              </a:rPr>
              <a:t>创新方面</a:t>
            </a:r>
            <a:r>
              <a:rPr lang="zh-CN" altLang="en-US" sz="18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康莱特注射液运用超临界</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CO2</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萃取技术，从中药薏苡仁中提取分离出抗癌活性成分</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薏苡仁油，采用世界先进制剂工艺研制而成的可供动静脉输注的抗癌乳剂，是“中药二类抗肿瘤新药”，“国家重点新产品”。拥有自主知识产权，获得中国、日本、美国等</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16</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个国家发明专利。相关研究课题曾先后列为国家“七五”、“八五”攻关项目、“九五”国家重点火炬计划项目、“十五”期间的“中药品种国际化示范研究”项目、“十一五”期间国家科技部“重大新药创制”专项、“十三五”期间国家重点研发计划项目；获得 “国家科技进步二等奖”、“国家技术发明二等奖”、“国家技术发明三等奖”等多项荣誉。</a:t>
            </a:r>
            <a:endParaRPr lang="en-US" altLang="zh-CN" sz="1600" dirty="0">
              <a:latin typeface="微软雅黑" panose="020B0503020204020204" pitchFamily="34" charset="-122"/>
              <a:ea typeface="微软雅黑" panose="020B0503020204020204" pitchFamily="34" charset="-122"/>
              <a:cs typeface="Times New Roman" panose="02020603050405020304" pitchFamily="18" charset="0"/>
            </a:endParaRPr>
          </a:p>
          <a:p>
            <a:pPr marL="0" lvl="0" indent="0" algn="just" eaLnBrk="1" hangingPunct="1">
              <a:lnSpc>
                <a:spcPts val="2600"/>
              </a:lnSpc>
              <a:spcBef>
                <a:spcPct val="0"/>
              </a:spcBef>
              <a:buNone/>
            </a:pPr>
            <a:endParaRPr lang="zh-CN" altLang="en-US" sz="1800" dirty="0">
              <a:latin typeface="微软雅黑" panose="020B0503020204020204" pitchFamily="34" charset="-122"/>
              <a:ea typeface="微软雅黑" panose="020B0503020204020204" pitchFamily="34" charset="-122"/>
              <a:cs typeface="Times New Roman" panose="02020603050405020304" pitchFamily="18" charset="0"/>
            </a:endParaRPr>
          </a:p>
          <a:p>
            <a:pPr marL="0" lvl="0" indent="0" algn="just" eaLnBrk="1" hangingPunct="1">
              <a:lnSpc>
                <a:spcPts val="2600"/>
              </a:lnSpc>
              <a:spcBef>
                <a:spcPct val="0"/>
              </a:spcBef>
              <a:buNone/>
            </a:pPr>
            <a:r>
              <a:rPr lang="zh-CN" altLang="en-US" sz="1800" b="1" dirty="0">
                <a:latin typeface="微软雅黑" panose="020B0503020204020204" pitchFamily="34" charset="-122"/>
                <a:ea typeface="微软雅黑" panose="020B0503020204020204" pitchFamily="34" charset="-122"/>
              </a:rPr>
              <a:t>临床优势</a:t>
            </a:r>
            <a:r>
              <a:rPr lang="zh-CN" altLang="en-US" sz="1800" dirty="0">
                <a:latin typeface="微软雅黑" panose="020B0503020204020204" pitchFamily="34" charset="-122"/>
                <a:ea typeface="微软雅黑" panose="020B0503020204020204" pitchFamily="34" charset="-122"/>
              </a:rPr>
              <a:t>：</a:t>
            </a:r>
            <a:r>
              <a:rPr lang="zh-CN" altLang="zh-CN" sz="1600" dirty="0">
                <a:latin typeface="微软雅黑" panose="020B0503020204020204" pitchFamily="34" charset="-122"/>
                <a:ea typeface="微软雅黑" panose="020B0503020204020204" pitchFamily="34" charset="-122"/>
                <a:cs typeface="Times New Roman" panose="02020603050405020304" pitchFamily="18" charset="0"/>
              </a:rPr>
              <a:t>康莱特注射液成分单一，结构清晰，机制明确，通过影响肿瘤细胞基因表达，抑制肿瘤新生血管生成等作用达到抗肿瘤疗效；同时，康莱特注射液可激活自然杀伤细胞，促进淋巴细胞增殖，提高机体免疫功能</a:t>
            </a:r>
            <a:r>
              <a:rPr lang="en-US" altLang="zh-CN" sz="1600" baseline="30000" dirty="0">
                <a:latin typeface="微软雅黑" panose="020B0503020204020204" pitchFamily="34" charset="-122"/>
                <a:ea typeface="微软雅黑" panose="020B0503020204020204" pitchFamily="34" charset="-122"/>
              </a:rPr>
              <a:t>[10-12] </a:t>
            </a:r>
            <a:r>
              <a:rPr lang="zh-CN" altLang="zh-CN" sz="1600" dirty="0">
                <a:latin typeface="微软雅黑" panose="020B0503020204020204" pitchFamily="34" charset="-122"/>
                <a:ea typeface="微软雅黑" panose="020B0503020204020204" pitchFamily="34" charset="-122"/>
                <a:cs typeface="Times New Roman" panose="02020603050405020304" pitchFamily="18" charset="0"/>
              </a:rPr>
              <a:t>，从而达到兼顾治疗原发病且改善恶病质患者生存质量的效果</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a:t>
            </a:r>
          </a:p>
        </p:txBody>
      </p:sp>
      <p:sp>
        <p:nvSpPr>
          <p:cNvPr id="17" name="文本框 1">
            <a:extLst>
              <a:ext uri="{FF2B5EF4-FFF2-40B4-BE49-F238E27FC236}">
                <a16:creationId xmlns:a16="http://schemas.microsoft.com/office/drawing/2014/main" id="{54C83D76-7D59-4680-D7C5-2C9EBDCA4B2C}"/>
              </a:ext>
            </a:extLst>
          </p:cNvPr>
          <p:cNvSpPr txBox="1"/>
          <p:nvPr/>
        </p:nvSpPr>
        <p:spPr>
          <a:xfrm>
            <a:off x="992836" y="1396217"/>
            <a:ext cx="870751" cy="830997"/>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spcBef>
                <a:spcPct val="0"/>
              </a:spcBef>
              <a:buNone/>
            </a:pPr>
            <a:r>
              <a:rPr lang="en-US" altLang="zh-CN" sz="4800" dirty="0">
                <a:solidFill>
                  <a:schemeClr val="bg1"/>
                </a:solidFill>
              </a:rPr>
              <a:t>04</a:t>
            </a:r>
            <a:endParaRPr lang="zh-CN" altLang="en-US" sz="4800" dirty="0">
              <a:solidFill>
                <a:schemeClr val="bg1"/>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YzVkNTdkNjVjNjkxNjQ4ZDM3YmNlMDhiZTg0NzY3OWE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2542</Words>
  <Application>Microsoft Office PowerPoint</Application>
  <PresentationFormat>宽屏</PresentationFormat>
  <Paragraphs>89</Paragraphs>
  <Slides>10</Slides>
  <Notes>5</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Microsoft YaHei UI</vt:lpstr>
      <vt:lpstr>等线</vt:lpstr>
      <vt:lpstr>微软雅黑</vt:lpstr>
      <vt:lpstr>微软雅黑 Light</vt:lpstr>
      <vt:lpstr>Arial</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丁秀丽</dc:creator>
  <cp:lastModifiedBy>王丽</cp:lastModifiedBy>
  <cp:revision>161</cp:revision>
  <dcterms:created xsi:type="dcterms:W3CDTF">2022-06-23T11:16:00Z</dcterms:created>
  <dcterms:modified xsi:type="dcterms:W3CDTF">2022-07-14T05:55:18Z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2052-11.1.0.11339</vt:lpwstr>
  </property>
  <property fmtid="{D5CDD505-2E9C-101B-9397-08002B2CF9AE}" pid="3" name="ICV">
    <vt:lpwstr>FD29F035CA4E4227B6DB8B23B1BB0D2F</vt:lpwstr>
  </property>
</Properties>
</file>