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5.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Lst>
  <p:notesMasterIdLst>
    <p:notesMasterId r:id="rId13"/>
  </p:notesMasterIdLst>
  <p:sldIdLst>
    <p:sldId id="292" r:id="rId4"/>
    <p:sldId id="288" r:id="rId5"/>
    <p:sldId id="305" r:id="rId6"/>
    <p:sldId id="312" r:id="rId7"/>
    <p:sldId id="306" r:id="rId8"/>
    <p:sldId id="322" r:id="rId9"/>
    <p:sldId id="307" r:id="rId10"/>
    <p:sldId id="316" r:id="rId11"/>
    <p:sldId id="308" r:id="rId12"/>
  </p:sldIdLst>
  <p:sldSz cx="9144000" cy="5143500" type="screen16x9"/>
  <p:notesSz cx="6797675" cy="992632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1C0"/>
    <a:srgbClr val="0000FF"/>
    <a:srgbClr val="4589C6"/>
    <a:srgbClr val="488BC8"/>
    <a:srgbClr val="5193CE"/>
    <a:srgbClr val="284496"/>
    <a:srgbClr val="283D92"/>
    <a:srgbClr val="F2F2F2"/>
    <a:srgbClr val="00CC66"/>
    <a:srgbClr val="005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8" autoAdjust="0"/>
    <p:restoredTop sz="94649" autoAdjust="0"/>
  </p:normalViewPr>
  <p:slideViewPr>
    <p:cSldViewPr snapToGrid="0">
      <p:cViewPr>
        <p:scale>
          <a:sx n="89" d="100"/>
          <a:sy n="89" d="100"/>
        </p:scale>
        <p:origin x="-858" y="-102"/>
      </p:cViewPr>
      <p:guideLst>
        <p:guide orient="horz" pos="622"/>
        <p:guide orient="horz" pos="3108"/>
        <p:guide pos="167"/>
        <p:guide pos="553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3.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25" name="标题 24"/>
          <p:cNvSpPr>
            <a:spLocks noGrp="1"/>
          </p:cNvSpPr>
          <p:nvPr>
            <p:ph type="ctrTitle" hasCustomPrompt="1"/>
          </p:nvPr>
        </p:nvSpPr>
        <p:spPr>
          <a:xfrm>
            <a:off x="179882" y="134620"/>
            <a:ext cx="8874177" cy="473710"/>
          </a:xfrm>
        </p:spPr>
        <p:txBody>
          <a:bodyPr anchor="ctr" anchorCtr="0">
            <a:noAutofit/>
          </a:bodyPr>
          <a:lstStyle>
            <a:lvl1pPr algn="l">
              <a:lnSpc>
                <a:spcPct val="100000"/>
              </a:lnSpc>
              <a:defRPr sz="2000" b="1">
                <a:solidFill>
                  <a:schemeClr val="tx1">
                    <a:lumMod val="75000"/>
                    <a:lumOff val="25000"/>
                  </a:schemeClr>
                </a:solidFill>
              </a:defRPr>
            </a:lvl1pPr>
          </a:lstStyle>
          <a:p>
            <a:r>
              <a:rPr lang="zh-CN" altLang="en-US" dirty="0">
                <a:sym typeface="+mn-ea"/>
              </a:rPr>
              <a:t>单击此处编辑标题</a:t>
            </a:r>
            <a:endParaRPr lang="zh-CN" altLang="en-US" dirty="0"/>
          </a:p>
        </p:txBody>
      </p:sp>
      <p:sp>
        <p:nvSpPr>
          <p:cNvPr id="2" name="矩形 1"/>
          <p:cNvSpPr/>
          <p:nvPr userDrawn="1"/>
        </p:nvSpPr>
        <p:spPr>
          <a:xfrm>
            <a:off x="1" y="633440"/>
            <a:ext cx="9144000" cy="163486"/>
          </a:xfrm>
          <a:prstGeom prst="rect">
            <a:avLst/>
          </a:prstGeom>
          <a:gradFill flip="none" rotWithShape="1">
            <a:gsLst>
              <a:gs pos="0">
                <a:schemeClr val="accent5">
                  <a:lumMod val="75000"/>
                </a:schemeClr>
              </a:gs>
              <a:gs pos="50000">
                <a:schemeClr val="accent5"/>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mn-lt"/>
                <a:ea typeface="+mj-ea"/>
              </a:rPr>
              <a:t>                                                                                                                                                                              </a:t>
            </a:r>
            <a:endParaRPr lang="zh-CN" altLang="en-US" sz="1000" b="1" dirty="0">
              <a:latin typeface="+mn-lt"/>
              <a:ea typeface="+mj-ea"/>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64" y="563173"/>
            <a:ext cx="7886700" cy="704846"/>
          </a:xfrm>
        </p:spPr>
        <p:txBody>
          <a:bodyPr lIns="121792" tIns="60896" rIns="121792" bIns="60896"/>
          <a:lstStyle>
            <a:lvl1pPr>
              <a:defRPr sz="2100" b="1">
                <a:solidFill>
                  <a:srgbClr val="283D92"/>
                </a:solidFill>
              </a:defRPr>
            </a:lvl1pPr>
          </a:lstStyle>
          <a:p>
            <a:r>
              <a:rPr lang="zh-CN" altLang="en-US" noProof="1"/>
              <a:t>单击此处编辑母版标题样式</a:t>
            </a:r>
            <a:endParaRPr lang="zh-CN" altLang="en-US" noProof="1"/>
          </a:p>
        </p:txBody>
      </p:sp>
      <p:pic>
        <p:nvPicPr>
          <p:cNvPr id="6" name="图形 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441" y="621080"/>
            <a:ext cx="475463" cy="2704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64" y="563173"/>
            <a:ext cx="7886700" cy="704846"/>
          </a:xfrm>
        </p:spPr>
        <p:txBody>
          <a:bodyPr lIns="121792" tIns="60896" rIns="121792" bIns="60896"/>
          <a:lstStyle>
            <a:lvl1pPr>
              <a:defRPr sz="2100" b="1">
                <a:solidFill>
                  <a:schemeClr val="accent2"/>
                </a:solidFill>
              </a:defRPr>
            </a:lvl1pPr>
          </a:lstStyle>
          <a:p>
            <a:r>
              <a:rPr lang="zh-CN" altLang="en-US" noProof="1"/>
              <a:t>单击此处编辑母版标题样式</a:t>
            </a:r>
            <a:endParaRPr lang="zh-CN" altLang="en-US" noProof="1"/>
          </a:p>
        </p:txBody>
      </p:sp>
      <p:pic>
        <p:nvPicPr>
          <p:cNvPr id="6" name="图形 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441" y="621080"/>
            <a:ext cx="475463" cy="2704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02"/>
            <a:ext cx="3124012" cy="1200150"/>
          </a:xfrm>
        </p:spPr>
        <p:txBody>
          <a:bodyPr lIns="121792" tIns="60896" rIns="121792" bIns="60896" anchor="b"/>
          <a:lstStyle>
            <a:lvl1pPr>
              <a:defRPr sz="2100" b="1">
                <a:solidFill>
                  <a:srgbClr val="283D92"/>
                </a:solidFill>
              </a:defRPr>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342931"/>
            <a:ext cx="4629150" cy="4052888"/>
          </a:xfrm>
        </p:spPr>
        <p:txBody>
          <a:bodyPr lIns="121792" tIns="60896" rIns="121792" bIns="60896"/>
          <a:lstStyle>
            <a:lvl1pPr marL="0" indent="0">
              <a:buNone/>
              <a:defRPr sz="3225"/>
            </a:lvl1pPr>
            <a:lvl2pPr marL="456565" indent="0">
              <a:buNone/>
              <a:defRPr sz="2775"/>
            </a:lvl2pPr>
            <a:lvl3pPr marL="913130" indent="0">
              <a:buNone/>
              <a:defRPr sz="2400"/>
            </a:lvl3pPr>
            <a:lvl4pPr marL="1369695" indent="0">
              <a:buNone/>
              <a:defRPr sz="2025"/>
            </a:lvl4pPr>
            <a:lvl5pPr marL="1826895" indent="0">
              <a:buNone/>
              <a:defRPr sz="2025"/>
            </a:lvl5pPr>
            <a:lvl6pPr marL="2283460" indent="0">
              <a:buNone/>
              <a:defRPr sz="2025"/>
            </a:lvl6pPr>
            <a:lvl7pPr marL="2740025" indent="0">
              <a:buNone/>
              <a:defRPr sz="2025"/>
            </a:lvl7pPr>
            <a:lvl8pPr marL="3196590" indent="0">
              <a:buNone/>
              <a:defRPr sz="2025"/>
            </a:lvl8pPr>
            <a:lvl9pPr marL="3653155" indent="0">
              <a:buNone/>
              <a:defRPr sz="2025"/>
            </a:lvl9pPr>
          </a:lstStyle>
          <a:p>
            <a:pPr lvl="0"/>
            <a:r>
              <a:rPr lang="zh-CN" altLang="en-US" noProof="1"/>
              <a:t>单击图标添加图片</a:t>
            </a:r>
            <a:endParaRPr lang="zh-CN" altLang="en-US" noProof="1"/>
          </a:p>
        </p:txBody>
      </p:sp>
      <p:sp>
        <p:nvSpPr>
          <p:cNvPr id="4" name="文本占位符 3"/>
          <p:cNvSpPr>
            <a:spLocks noGrp="1"/>
          </p:cNvSpPr>
          <p:nvPr>
            <p:ph type="body" sz="half" idx="2"/>
          </p:nvPr>
        </p:nvSpPr>
        <p:spPr>
          <a:xfrm>
            <a:off x="629856" y="1543052"/>
            <a:ext cx="3124012" cy="2858691"/>
          </a:xfrm>
        </p:spPr>
        <p:txBody>
          <a:bodyPr lIns="121792" tIns="60896" rIns="121792" bIns="60896"/>
          <a:lstStyle>
            <a:lvl1pPr marL="0" indent="0">
              <a:buNone/>
              <a:defRPr sz="1350"/>
            </a:lvl1pPr>
            <a:lvl2pPr marL="456565" indent="0">
              <a:buNone/>
              <a:defRPr sz="1800"/>
            </a:lvl2pPr>
            <a:lvl3pPr marL="913130" indent="0">
              <a:buNone/>
              <a:defRPr sz="1575"/>
            </a:lvl3pPr>
            <a:lvl4pPr marL="1369695" indent="0">
              <a:buNone/>
              <a:defRPr sz="1425"/>
            </a:lvl4pPr>
            <a:lvl5pPr marL="1826895" indent="0">
              <a:buNone/>
              <a:defRPr sz="1425"/>
            </a:lvl5pPr>
            <a:lvl6pPr marL="2283460" indent="0">
              <a:buNone/>
              <a:defRPr sz="1425"/>
            </a:lvl6pPr>
            <a:lvl7pPr marL="2740025" indent="0">
              <a:buNone/>
              <a:defRPr sz="1425"/>
            </a:lvl7pPr>
            <a:lvl8pPr marL="3196590" indent="0">
              <a:buNone/>
              <a:defRPr sz="1425"/>
            </a:lvl8pPr>
            <a:lvl9pPr marL="3653155" indent="0">
              <a:buNone/>
              <a:defRPr sz="1425"/>
            </a:lvl9pPr>
          </a:lstStyle>
          <a:p>
            <a:pPr lvl="0"/>
            <a:r>
              <a:rPr lang="zh-CN" altLang="en-US" noProof="1"/>
              <a:t>单击此处编辑母版文本样式</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690342"/>
            <a:ext cx="1971675" cy="3942410"/>
          </a:xfrm>
        </p:spPr>
        <p:txBody>
          <a:bodyPr vert="eaVert" lIns="121792" tIns="60896" rIns="121792" bIns="60896"/>
          <a:lstStyle>
            <a:lvl1pPr>
              <a:defRPr sz="2100" b="1">
                <a:solidFill>
                  <a:srgbClr val="283D92"/>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8" y="763010"/>
            <a:ext cx="5800725" cy="3869742"/>
          </a:xfrm>
        </p:spPr>
        <p:txBody>
          <a:bodyPr vert="eaVert"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64" y="635841"/>
            <a:ext cx="7886700" cy="3996911"/>
          </a:xfrm>
        </p:spPr>
        <p:txBody>
          <a:bodyPr lIns="121792" tIns="60896" rIns="121792" bIns="60896"/>
          <a:lstStyle>
            <a:lvl1pPr>
              <a:defRPr sz="2100"/>
            </a:lvl1pPr>
            <a:lvl2pPr>
              <a:defRPr sz="1500"/>
            </a:lvl2pPr>
            <a:lvl3pPr>
              <a:defRPr sz="1350"/>
            </a:lvl3pPr>
            <a:lvl4pPr>
              <a:defRPr sz="900"/>
            </a:lvl4pPr>
            <a:lvl5pPr>
              <a:defRPr sz="9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b="15625"/>
          <a:stretch>
            <a:fillRect/>
          </a:stretch>
        </p:blipFill>
        <p:spPr>
          <a:xfrm>
            <a:off x="2" y="0"/>
            <a:ext cx="9144000" cy="5143500"/>
          </a:xfrm>
          <a:prstGeom prst="rect">
            <a:avLst/>
          </a:prstGeom>
        </p:spPr>
      </p:pic>
      <p:sp>
        <p:nvSpPr>
          <p:cNvPr id="8" name="矩形 7"/>
          <p:cNvSpPr/>
          <p:nvPr userDrawn="1"/>
        </p:nvSpPr>
        <p:spPr>
          <a:xfrm>
            <a:off x="2" y="3"/>
            <a:ext cx="9144000" cy="424683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userDrawn="1"/>
        </p:nvGrpSpPr>
        <p:grpSpPr>
          <a:xfrm>
            <a:off x="3165160" y="367668"/>
            <a:ext cx="2813209" cy="1042511"/>
            <a:chOff x="4220210" y="490220"/>
            <a:chExt cx="3750945" cy="1390015"/>
          </a:xfrm>
        </p:grpSpPr>
        <p:sp>
          <p:nvSpPr>
            <p:cNvPr id="4" name="文本框 3"/>
            <p:cNvSpPr txBox="1"/>
            <p:nvPr/>
          </p:nvSpPr>
          <p:spPr>
            <a:xfrm>
              <a:off x="4220210" y="490220"/>
              <a:ext cx="3750945" cy="1046440"/>
            </a:xfrm>
            <a:prstGeom prst="rect">
              <a:avLst/>
            </a:prstGeom>
            <a:noFill/>
            <a:effectLst>
              <a:reflection stA="45000" endPos="9000" dist="50800" dir="5400000" sy="-100000" algn="bl" rotWithShape="0"/>
            </a:effectLst>
          </p:spPr>
          <p:txBody>
            <a:bodyPr wrap="square" rtlCol="0">
              <a:spAutoFit/>
            </a:bodyPr>
            <a:lstStyle/>
            <a:p>
              <a:pPr algn="ctr"/>
              <a:r>
                <a:rPr lang="en-US" altLang="zh-CN" sz="4500" b="1" i="1" dirty="0">
                  <a:solidFill>
                    <a:srgbClr val="002060"/>
                  </a:solidFill>
                  <a:latin typeface="Noto Sans S Chinese Bold" panose="020B0800000000000000" charset="-122"/>
                  <a:ea typeface="Noto Sans S Chinese Bold" panose="020B0800000000000000" charset="-122"/>
                </a:rPr>
                <a:t>C</a:t>
              </a:r>
              <a:r>
                <a:rPr lang="en-US" altLang="zh-CN" sz="2400" b="1" i="1" dirty="0">
                  <a:solidFill>
                    <a:srgbClr val="002060"/>
                  </a:solidFill>
                  <a:latin typeface="Noto Sans S Chinese Bold" panose="020B0800000000000000" charset="-122"/>
                  <a:ea typeface="Noto Sans S Chinese Bold" panose="020B0800000000000000" charset="-122"/>
                </a:rPr>
                <a:t>ONTENTS</a:t>
              </a:r>
              <a:endParaRPr lang="en-US" altLang="zh-CN" sz="2400" b="1" i="1" dirty="0">
                <a:solidFill>
                  <a:srgbClr val="002060"/>
                </a:solidFill>
                <a:latin typeface="Noto Sans S Chinese Bold" panose="020B0800000000000000" charset="-122"/>
                <a:ea typeface="Noto Sans S Chinese Bold" panose="020B0800000000000000" charset="-122"/>
              </a:endParaRPr>
            </a:p>
          </p:txBody>
        </p:sp>
        <p:sp>
          <p:nvSpPr>
            <p:cNvPr id="5" name="矩形 4"/>
            <p:cNvSpPr/>
            <p:nvPr/>
          </p:nvSpPr>
          <p:spPr>
            <a:xfrm>
              <a:off x="5034915" y="1364615"/>
              <a:ext cx="2265680" cy="515620"/>
            </a:xfrm>
            <a:prstGeom prst="rect">
              <a:avLst/>
            </a:prstGeom>
            <a:solidFill>
              <a:srgbClr val="2F539D"/>
            </a:solidFill>
            <a:ln>
              <a:noFill/>
            </a:ln>
            <a:effectLst>
              <a:reflection stA="50000" endPos="80000" dist="508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latin typeface="Noto Sans S Chinese Bold" panose="020B0800000000000000" charset="-122"/>
                  <a:ea typeface="Noto Sans S Chinese Bold" panose="020B0800000000000000" charset="-122"/>
                  <a:cs typeface="Noto Sans S Chinese Bold" panose="020B0800000000000000" charset="-122"/>
                </a:rPr>
                <a:t>MULU/</a:t>
              </a:r>
              <a:r>
                <a:rPr lang="zh-CN" altLang="en-US" sz="1350" dirty="0">
                  <a:latin typeface="Noto Sans S Chinese Bold" panose="020B0800000000000000" charset="-122"/>
                  <a:ea typeface="Noto Sans S Chinese Bold" panose="020B0800000000000000" charset="-122"/>
                  <a:cs typeface="Noto Sans S Chinese Bold" panose="020B0800000000000000" charset="-122"/>
                </a:rPr>
                <a:t>目录</a:t>
              </a:r>
              <a:endParaRPr lang="zh-CN" altLang="en-US" sz="1350" dirty="0">
                <a:latin typeface="Noto Sans S Chinese Bold" panose="020B0800000000000000" charset="-122"/>
                <a:ea typeface="Noto Sans S Chinese Bold" panose="020B0800000000000000" charset="-122"/>
                <a:cs typeface="Noto Sans S Chinese Bold" panose="020B0800000000000000" charset="-122"/>
              </a:endParaRPr>
            </a:p>
          </p:txBody>
        </p:sp>
      </p:grpSp>
      <p:sp>
        <p:nvSpPr>
          <p:cNvPr id="6" name="任意多边形 8"/>
          <p:cNvSpPr/>
          <p:nvPr userDrawn="1"/>
        </p:nvSpPr>
        <p:spPr>
          <a:xfrm>
            <a:off x="1" y="3075625"/>
            <a:ext cx="9157811" cy="2068354"/>
          </a:xfrm>
          <a:custGeom>
            <a:avLst/>
            <a:gdLst>
              <a:gd name="connsiteX0" fmla="*/ 0 w 19229"/>
              <a:gd name="connsiteY0" fmla="*/ 0 h 4343"/>
              <a:gd name="connsiteX1" fmla="*/ 19229 w 19229"/>
              <a:gd name="connsiteY1" fmla="*/ 0 h 4343"/>
              <a:gd name="connsiteX2" fmla="*/ 19229 w 19229"/>
              <a:gd name="connsiteY2" fmla="*/ 4343 h 4343"/>
              <a:gd name="connsiteX3" fmla="*/ 0 w 19229"/>
              <a:gd name="connsiteY3" fmla="*/ 4343 h 4343"/>
              <a:gd name="connsiteX4" fmla="*/ 0 w 19229"/>
              <a:gd name="connsiteY4" fmla="*/ 0 h 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9" h="4343">
                <a:moveTo>
                  <a:pt x="0" y="0"/>
                </a:moveTo>
                <a:cubicBezTo>
                  <a:pt x="6547" y="718"/>
                  <a:pt x="7432" y="1427"/>
                  <a:pt x="19229" y="0"/>
                </a:cubicBezTo>
                <a:lnTo>
                  <a:pt x="19229" y="4343"/>
                </a:lnTo>
                <a:lnTo>
                  <a:pt x="0" y="4343"/>
                </a:lnTo>
                <a:lnTo>
                  <a:pt x="0" y="0"/>
                </a:lnTo>
                <a:close/>
              </a:path>
            </a:pathLst>
          </a:custGeom>
          <a:gradFill flip="none" rotWithShape="1">
            <a:gsLst>
              <a:gs pos="0">
                <a:schemeClr val="accent2"/>
              </a:gs>
              <a:gs pos="100000">
                <a:srgbClr val="F6AD2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t="75253"/>
          <a:stretch>
            <a:fillRect/>
          </a:stretch>
        </p:blipFill>
        <p:spPr>
          <a:xfrm>
            <a:off x="2854" y="3227892"/>
            <a:ext cx="9138302" cy="1915608"/>
          </a:xfrm>
          <a:custGeom>
            <a:avLst/>
            <a:gdLst>
              <a:gd name="connsiteX0" fmla="*/ 0 w 12184403"/>
              <a:gd name="connsiteY0" fmla="*/ 0 h 2554144"/>
              <a:gd name="connsiteX1" fmla="*/ 735848 w 12184403"/>
              <a:gd name="connsiteY1" fmla="*/ 76349 h 2554144"/>
              <a:gd name="connsiteX2" fmla="*/ 11526458 w 12184403"/>
              <a:gd name="connsiteY2" fmla="*/ 58562 h 2554144"/>
              <a:gd name="connsiteX3" fmla="*/ 12184403 w 12184403"/>
              <a:gd name="connsiteY3" fmla="*/ 1413 h 2554144"/>
              <a:gd name="connsiteX4" fmla="*/ 12184403 w 12184403"/>
              <a:gd name="connsiteY4" fmla="*/ 2554144 h 2554144"/>
              <a:gd name="connsiteX5" fmla="*/ 0 w 12184403"/>
              <a:gd name="connsiteY5" fmla="*/ 2554144 h 255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4403" h="2554144">
                <a:moveTo>
                  <a:pt x="0" y="0"/>
                </a:moveTo>
                <a:lnTo>
                  <a:pt x="735848" y="76349"/>
                </a:lnTo>
                <a:cubicBezTo>
                  <a:pt x="4136671" y="435320"/>
                  <a:pt x="5146070" y="604262"/>
                  <a:pt x="11526458" y="58562"/>
                </a:cubicBezTo>
                <a:lnTo>
                  <a:pt x="12184403" y="1413"/>
                </a:lnTo>
                <a:lnTo>
                  <a:pt x="12184403" y="2554144"/>
                </a:lnTo>
                <a:lnTo>
                  <a:pt x="0" y="2554144"/>
                </a:lnTo>
                <a:close/>
              </a:path>
            </a:pathLst>
          </a:cu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grpSp>
        <p:nvGrpSpPr>
          <p:cNvPr id="5" name="isḷiḍé"/>
          <p:cNvGrpSpPr/>
          <p:nvPr userDrawn="1"/>
        </p:nvGrpSpPr>
        <p:grpSpPr>
          <a:xfrm>
            <a:off x="10739" y="3341175"/>
            <a:ext cx="9133264" cy="1830622"/>
            <a:chOff x="0" y="4466341"/>
            <a:chExt cx="9144000" cy="1832773"/>
          </a:xfrm>
        </p:grpSpPr>
        <p:sp>
          <p:nvSpPr>
            <p:cNvPr id="6" name="ïšľíde"/>
            <p:cNvSpPr/>
            <p:nvPr/>
          </p:nvSpPr>
          <p:spPr bwMode="auto">
            <a:xfrm>
              <a:off x="772875" y="4678733"/>
              <a:ext cx="4359944" cy="1392352"/>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8" name="îṡḷide"/>
            <p:cNvSpPr/>
            <p:nvPr/>
          </p:nvSpPr>
          <p:spPr bwMode="auto">
            <a:xfrm>
              <a:off x="117996" y="5321000"/>
              <a:ext cx="5994189" cy="750090"/>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9" name="işḷíḍe"/>
            <p:cNvSpPr/>
            <p:nvPr/>
          </p:nvSpPr>
          <p:spPr bwMode="auto">
            <a:xfrm>
              <a:off x="430686" y="4891127"/>
              <a:ext cx="306789" cy="1162261"/>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0" name="iŝľîḓè"/>
            <p:cNvSpPr/>
            <p:nvPr/>
          </p:nvSpPr>
          <p:spPr bwMode="auto">
            <a:xfrm>
              <a:off x="908568" y="5251015"/>
              <a:ext cx="1103260" cy="802372"/>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1" name="ïšliďè"/>
            <p:cNvSpPr/>
            <p:nvPr/>
          </p:nvSpPr>
          <p:spPr bwMode="auto">
            <a:xfrm>
              <a:off x="2041328" y="5852794"/>
              <a:ext cx="106196" cy="200593"/>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sz="1350"/>
            </a:p>
          </p:txBody>
        </p:sp>
        <p:sp>
          <p:nvSpPr>
            <p:cNvPr id="12" name="îṩļidé"/>
            <p:cNvSpPr/>
            <p:nvPr/>
          </p:nvSpPr>
          <p:spPr bwMode="auto">
            <a:xfrm>
              <a:off x="2118028" y="5905891"/>
              <a:ext cx="318589" cy="147496"/>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sz="1350"/>
            </a:p>
          </p:txBody>
        </p:sp>
        <p:sp>
          <p:nvSpPr>
            <p:cNvPr id="13" name="îŝḷíḑé"/>
            <p:cNvSpPr/>
            <p:nvPr/>
          </p:nvSpPr>
          <p:spPr bwMode="auto">
            <a:xfrm>
              <a:off x="2348117" y="5522406"/>
              <a:ext cx="277288" cy="530981"/>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4" name="íṣlïdê"/>
            <p:cNvSpPr/>
            <p:nvPr/>
          </p:nvSpPr>
          <p:spPr bwMode="auto">
            <a:xfrm>
              <a:off x="2660808" y="5882292"/>
              <a:ext cx="117995" cy="171096"/>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7500" lnSpcReduction="20000"/>
            </a:bodyPr>
            <a:lstStyle/>
            <a:p>
              <a:endParaRPr lang="en-US" sz="1350"/>
            </a:p>
          </p:txBody>
        </p:sp>
        <p:sp>
          <p:nvSpPr>
            <p:cNvPr id="15" name="ïśľïďê"/>
            <p:cNvSpPr/>
            <p:nvPr/>
          </p:nvSpPr>
          <p:spPr bwMode="auto">
            <a:xfrm>
              <a:off x="2796502" y="5823294"/>
              <a:ext cx="112094" cy="230094"/>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85000" lnSpcReduction="20000"/>
            </a:bodyPr>
            <a:lstStyle/>
            <a:p>
              <a:endParaRPr lang="en-US" sz="1350"/>
            </a:p>
          </p:txBody>
        </p:sp>
        <p:sp>
          <p:nvSpPr>
            <p:cNvPr id="16" name="î$1iḑe"/>
            <p:cNvSpPr/>
            <p:nvPr/>
          </p:nvSpPr>
          <p:spPr bwMode="auto">
            <a:xfrm>
              <a:off x="3421880" y="5610901"/>
              <a:ext cx="147494" cy="442486"/>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7" name="ïṩľíḑé"/>
            <p:cNvSpPr/>
            <p:nvPr/>
          </p:nvSpPr>
          <p:spPr bwMode="auto">
            <a:xfrm>
              <a:off x="3646071" y="5964889"/>
              <a:ext cx="82597" cy="88498"/>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sz="1350"/>
            </a:p>
          </p:txBody>
        </p:sp>
        <p:sp>
          <p:nvSpPr>
            <p:cNvPr id="18" name="ísḻiḓé"/>
            <p:cNvSpPr/>
            <p:nvPr/>
          </p:nvSpPr>
          <p:spPr bwMode="auto">
            <a:xfrm>
              <a:off x="3675572" y="5021474"/>
              <a:ext cx="778773" cy="1031913"/>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9" name="îşlîḋe"/>
            <p:cNvSpPr/>
            <p:nvPr/>
          </p:nvSpPr>
          <p:spPr bwMode="auto">
            <a:xfrm>
              <a:off x="4383548" y="5622700"/>
              <a:ext cx="306789" cy="430687"/>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0" name="iSḻíḋé"/>
            <p:cNvSpPr/>
            <p:nvPr/>
          </p:nvSpPr>
          <p:spPr bwMode="auto">
            <a:xfrm>
              <a:off x="4908627" y="5634500"/>
              <a:ext cx="365788" cy="418888"/>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1" name="ïŝļïḍê"/>
            <p:cNvSpPr/>
            <p:nvPr/>
          </p:nvSpPr>
          <p:spPr bwMode="auto">
            <a:xfrm>
              <a:off x="5303915" y="5410309"/>
              <a:ext cx="873170" cy="643080"/>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2" name="íṩlîḋe"/>
            <p:cNvSpPr/>
            <p:nvPr/>
          </p:nvSpPr>
          <p:spPr bwMode="auto">
            <a:xfrm>
              <a:off x="35399" y="5882292"/>
              <a:ext cx="377587" cy="171096"/>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7500" lnSpcReduction="20000"/>
            </a:bodyPr>
            <a:lstStyle/>
            <a:p>
              <a:endParaRPr lang="en-US" sz="1350"/>
            </a:p>
          </p:txBody>
        </p:sp>
        <p:sp>
          <p:nvSpPr>
            <p:cNvPr id="23" name="iS1îḍê"/>
            <p:cNvSpPr/>
            <p:nvPr/>
          </p:nvSpPr>
          <p:spPr bwMode="auto">
            <a:xfrm>
              <a:off x="2796502" y="4887064"/>
              <a:ext cx="595877" cy="1166323"/>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4" name="ïṣľîḍê"/>
            <p:cNvSpPr/>
            <p:nvPr/>
          </p:nvSpPr>
          <p:spPr bwMode="auto">
            <a:xfrm>
              <a:off x="4708034" y="6006189"/>
              <a:ext cx="631276" cy="471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sz="1350"/>
            </a:p>
          </p:txBody>
        </p:sp>
        <p:sp>
          <p:nvSpPr>
            <p:cNvPr id="25" name="îşḻïdè"/>
            <p:cNvSpPr/>
            <p:nvPr/>
          </p:nvSpPr>
          <p:spPr bwMode="auto">
            <a:xfrm>
              <a:off x="0" y="5982589"/>
              <a:ext cx="9144000" cy="316525"/>
            </a:xfrm>
            <a:custGeom>
              <a:avLst/>
              <a:gdLst>
                <a:gd name="T0" fmla="*/ 132 w 2098"/>
                <a:gd name="T1" fmla="*/ 21 h 101"/>
                <a:gd name="T2" fmla="*/ 138 w 2098"/>
                <a:gd name="T3" fmla="*/ 0 h 101"/>
                <a:gd name="T4" fmla="*/ 281 w 2098"/>
                <a:gd name="T5" fmla="*/ 21 h 101"/>
                <a:gd name="T6" fmla="*/ 289 w 2098"/>
                <a:gd name="T7" fmla="*/ 0 h 101"/>
                <a:gd name="T8" fmla="*/ 675 w 2098"/>
                <a:gd name="T9" fmla="*/ 21 h 101"/>
                <a:gd name="T10" fmla="*/ 685 w 2098"/>
                <a:gd name="T11" fmla="*/ 0 h 101"/>
                <a:gd name="T12" fmla="*/ 706 w 2098"/>
                <a:gd name="T13" fmla="*/ 21 h 101"/>
                <a:gd name="T14" fmla="*/ 710 w 2098"/>
                <a:gd name="T15" fmla="*/ 0 h 101"/>
                <a:gd name="T16" fmla="*/ 819 w 2098"/>
                <a:gd name="T17" fmla="*/ 21 h 101"/>
                <a:gd name="T18" fmla="*/ 824 w 2098"/>
                <a:gd name="T19" fmla="*/ 0 h 101"/>
                <a:gd name="T20" fmla="*/ 889 w 2098"/>
                <a:gd name="T21" fmla="*/ 21 h 101"/>
                <a:gd name="T22" fmla="*/ 895 w 2098"/>
                <a:gd name="T23" fmla="*/ 0 h 101"/>
                <a:gd name="T24" fmla="*/ 979 w 2098"/>
                <a:gd name="T25" fmla="*/ 21 h 101"/>
                <a:gd name="T26" fmla="*/ 987 w 2098"/>
                <a:gd name="T27" fmla="*/ 0 h 101"/>
                <a:gd name="T28" fmla="*/ 1222 w 2098"/>
                <a:gd name="T29" fmla="*/ 21 h 101"/>
                <a:gd name="T30" fmla="*/ 1228 w 2098"/>
                <a:gd name="T31" fmla="*/ 0 h 101"/>
                <a:gd name="T32" fmla="*/ 1257 w 2098"/>
                <a:gd name="T33" fmla="*/ 21 h 101"/>
                <a:gd name="T34" fmla="*/ 1260 w 2098"/>
                <a:gd name="T35" fmla="*/ 4 h 101"/>
                <a:gd name="T36" fmla="*/ 1352 w 2098"/>
                <a:gd name="T37" fmla="*/ 0 h 101"/>
                <a:gd name="T38" fmla="*/ 1362 w 2098"/>
                <a:gd name="T39" fmla="*/ 4 h 101"/>
                <a:gd name="T40" fmla="*/ 1446 w 2098"/>
                <a:gd name="T41" fmla="*/ 0 h 101"/>
                <a:gd name="T42" fmla="*/ 1446 w 2098"/>
                <a:gd name="T43" fmla="*/ 11 h 101"/>
                <a:gd name="T44" fmla="*/ 1477 w 2098"/>
                <a:gd name="T45" fmla="*/ 21 h 101"/>
                <a:gd name="T46" fmla="*/ 1478 w 2098"/>
                <a:gd name="T47" fmla="*/ 0 h 101"/>
                <a:gd name="T48" fmla="*/ 1582 w 2098"/>
                <a:gd name="T49" fmla="*/ 21 h 101"/>
                <a:gd name="T50" fmla="*/ 1610 w 2098"/>
                <a:gd name="T51" fmla="*/ 0 h 101"/>
                <a:gd name="T52" fmla="*/ 1783 w 2098"/>
                <a:gd name="T53" fmla="*/ 21 h 101"/>
                <a:gd name="T54" fmla="*/ 1792 w 2098"/>
                <a:gd name="T55" fmla="*/ 0 h 101"/>
                <a:gd name="T56" fmla="*/ 1884 w 2098"/>
                <a:gd name="T57" fmla="*/ 4 h 101"/>
                <a:gd name="T58" fmla="*/ 1903 w 2098"/>
                <a:gd name="T59" fmla="*/ 11 h 101"/>
                <a:gd name="T60" fmla="*/ 1928 w 2098"/>
                <a:gd name="T61" fmla="*/ 0 h 101"/>
                <a:gd name="T62" fmla="*/ 2029 w 2098"/>
                <a:gd name="T63" fmla="*/ 11 h 101"/>
                <a:gd name="T64" fmla="*/ 2037 w 2098"/>
                <a:gd name="T65" fmla="*/ 19 h 101"/>
                <a:gd name="T66" fmla="*/ 2046 w 2098"/>
                <a:gd name="T67" fmla="*/ 4 h 101"/>
                <a:gd name="T68" fmla="*/ 2081 w 2098"/>
                <a:gd name="T69" fmla="*/ 19 h 101"/>
                <a:gd name="T70" fmla="*/ 2087 w 2098"/>
                <a:gd name="T71" fmla="*/ 21 h 101"/>
                <a:gd name="T72" fmla="*/ 2098 w 2098"/>
                <a:gd name="T73" fmla="*/ 57 h 101"/>
                <a:gd name="T74" fmla="*/ 2098 w 2098"/>
                <a:gd name="T75" fmla="*/ 101 h 101"/>
                <a:gd name="T76" fmla="*/ 0 w 2098"/>
                <a:gd name="T77" fmla="*/ 101 h 101"/>
                <a:gd name="T78" fmla="*/ 0 w 2098"/>
                <a:gd name="T79" fmla="*/ 57 h 101"/>
                <a:gd name="T80" fmla="*/ 4 w 2098"/>
                <a:gd name="T81" fmla="*/ 21 h 101"/>
                <a:gd name="T82" fmla="*/ 132 w 2098"/>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8" h="101">
                  <a:moveTo>
                    <a:pt x="132" y="0"/>
                  </a:moveTo>
                  <a:lnTo>
                    <a:pt x="132" y="21"/>
                  </a:lnTo>
                  <a:lnTo>
                    <a:pt x="138" y="21"/>
                  </a:lnTo>
                  <a:lnTo>
                    <a:pt x="138" y="0"/>
                  </a:lnTo>
                  <a:lnTo>
                    <a:pt x="281" y="0"/>
                  </a:lnTo>
                  <a:lnTo>
                    <a:pt x="281" y="21"/>
                  </a:lnTo>
                  <a:lnTo>
                    <a:pt x="289" y="21"/>
                  </a:lnTo>
                  <a:lnTo>
                    <a:pt x="289" y="0"/>
                  </a:lnTo>
                  <a:lnTo>
                    <a:pt x="675" y="0"/>
                  </a:lnTo>
                  <a:lnTo>
                    <a:pt x="675" y="21"/>
                  </a:lnTo>
                  <a:lnTo>
                    <a:pt x="685" y="21"/>
                  </a:lnTo>
                  <a:lnTo>
                    <a:pt x="685" y="0"/>
                  </a:lnTo>
                  <a:lnTo>
                    <a:pt x="706" y="0"/>
                  </a:lnTo>
                  <a:lnTo>
                    <a:pt x="706" y="21"/>
                  </a:lnTo>
                  <a:lnTo>
                    <a:pt x="710" y="21"/>
                  </a:lnTo>
                  <a:lnTo>
                    <a:pt x="710" y="0"/>
                  </a:lnTo>
                  <a:lnTo>
                    <a:pt x="819" y="0"/>
                  </a:lnTo>
                  <a:lnTo>
                    <a:pt x="819" y="21"/>
                  </a:lnTo>
                  <a:lnTo>
                    <a:pt x="824" y="21"/>
                  </a:lnTo>
                  <a:lnTo>
                    <a:pt x="824" y="0"/>
                  </a:lnTo>
                  <a:lnTo>
                    <a:pt x="889" y="0"/>
                  </a:lnTo>
                  <a:lnTo>
                    <a:pt x="889" y="21"/>
                  </a:lnTo>
                  <a:lnTo>
                    <a:pt x="895" y="21"/>
                  </a:lnTo>
                  <a:lnTo>
                    <a:pt x="895" y="0"/>
                  </a:lnTo>
                  <a:lnTo>
                    <a:pt x="979" y="0"/>
                  </a:lnTo>
                  <a:lnTo>
                    <a:pt x="979" y="21"/>
                  </a:lnTo>
                  <a:lnTo>
                    <a:pt x="987" y="21"/>
                  </a:lnTo>
                  <a:lnTo>
                    <a:pt x="987" y="0"/>
                  </a:lnTo>
                  <a:lnTo>
                    <a:pt x="1222" y="0"/>
                  </a:lnTo>
                  <a:lnTo>
                    <a:pt x="1222" y="21"/>
                  </a:lnTo>
                  <a:lnTo>
                    <a:pt x="1228" y="21"/>
                  </a:lnTo>
                  <a:lnTo>
                    <a:pt x="1228" y="0"/>
                  </a:lnTo>
                  <a:lnTo>
                    <a:pt x="1257" y="0"/>
                  </a:lnTo>
                  <a:lnTo>
                    <a:pt x="1257" y="21"/>
                  </a:lnTo>
                  <a:lnTo>
                    <a:pt x="1260" y="21"/>
                  </a:lnTo>
                  <a:lnTo>
                    <a:pt x="1260" y="4"/>
                  </a:lnTo>
                  <a:lnTo>
                    <a:pt x="1260" y="0"/>
                  </a:lnTo>
                  <a:lnTo>
                    <a:pt x="1352" y="0"/>
                  </a:lnTo>
                  <a:lnTo>
                    <a:pt x="1352" y="4"/>
                  </a:lnTo>
                  <a:lnTo>
                    <a:pt x="1362" y="4"/>
                  </a:lnTo>
                  <a:lnTo>
                    <a:pt x="1362" y="0"/>
                  </a:lnTo>
                  <a:lnTo>
                    <a:pt x="1446" y="0"/>
                  </a:lnTo>
                  <a:lnTo>
                    <a:pt x="1446" y="4"/>
                  </a:lnTo>
                  <a:lnTo>
                    <a:pt x="1446" y="11"/>
                  </a:lnTo>
                  <a:lnTo>
                    <a:pt x="1477" y="11"/>
                  </a:lnTo>
                  <a:lnTo>
                    <a:pt x="1477" y="21"/>
                  </a:lnTo>
                  <a:lnTo>
                    <a:pt x="1478" y="21"/>
                  </a:lnTo>
                  <a:lnTo>
                    <a:pt x="1478" y="0"/>
                  </a:lnTo>
                  <a:lnTo>
                    <a:pt x="1582" y="0"/>
                  </a:lnTo>
                  <a:lnTo>
                    <a:pt x="1582" y="21"/>
                  </a:lnTo>
                  <a:lnTo>
                    <a:pt x="1610" y="21"/>
                  </a:lnTo>
                  <a:lnTo>
                    <a:pt x="1610" y="0"/>
                  </a:lnTo>
                  <a:lnTo>
                    <a:pt x="1783" y="0"/>
                  </a:lnTo>
                  <a:lnTo>
                    <a:pt x="1783" y="21"/>
                  </a:lnTo>
                  <a:lnTo>
                    <a:pt x="1792" y="21"/>
                  </a:lnTo>
                  <a:lnTo>
                    <a:pt x="1792" y="0"/>
                  </a:lnTo>
                  <a:lnTo>
                    <a:pt x="1884" y="0"/>
                  </a:lnTo>
                  <a:lnTo>
                    <a:pt x="1884" y="4"/>
                  </a:lnTo>
                  <a:lnTo>
                    <a:pt x="1903" y="4"/>
                  </a:lnTo>
                  <a:lnTo>
                    <a:pt x="1903" y="11"/>
                  </a:lnTo>
                  <a:lnTo>
                    <a:pt x="1928" y="11"/>
                  </a:lnTo>
                  <a:lnTo>
                    <a:pt x="1928" y="0"/>
                  </a:lnTo>
                  <a:lnTo>
                    <a:pt x="2029" y="0"/>
                  </a:lnTo>
                  <a:lnTo>
                    <a:pt x="2029" y="11"/>
                  </a:lnTo>
                  <a:lnTo>
                    <a:pt x="2037" y="11"/>
                  </a:lnTo>
                  <a:lnTo>
                    <a:pt x="2037" y="19"/>
                  </a:lnTo>
                  <a:lnTo>
                    <a:pt x="2046" y="19"/>
                  </a:lnTo>
                  <a:lnTo>
                    <a:pt x="2046" y="4"/>
                  </a:lnTo>
                  <a:lnTo>
                    <a:pt x="2081" y="4"/>
                  </a:lnTo>
                  <a:lnTo>
                    <a:pt x="2081" y="19"/>
                  </a:lnTo>
                  <a:lnTo>
                    <a:pt x="2087" y="19"/>
                  </a:lnTo>
                  <a:lnTo>
                    <a:pt x="2087" y="21"/>
                  </a:lnTo>
                  <a:lnTo>
                    <a:pt x="2098" y="21"/>
                  </a:lnTo>
                  <a:lnTo>
                    <a:pt x="2098" y="57"/>
                  </a:lnTo>
                  <a:lnTo>
                    <a:pt x="2098" y="57"/>
                  </a:lnTo>
                  <a:lnTo>
                    <a:pt x="2098" y="101"/>
                  </a:lnTo>
                  <a:lnTo>
                    <a:pt x="2098" y="101"/>
                  </a:lnTo>
                  <a:lnTo>
                    <a:pt x="0" y="101"/>
                  </a:lnTo>
                  <a:lnTo>
                    <a:pt x="0" y="57"/>
                  </a:lnTo>
                  <a:lnTo>
                    <a:pt x="0" y="57"/>
                  </a:lnTo>
                  <a:lnTo>
                    <a:pt x="0" y="21"/>
                  </a:lnTo>
                  <a:lnTo>
                    <a:pt x="4" y="21"/>
                  </a:lnTo>
                  <a:lnTo>
                    <a:pt x="4" y="0"/>
                  </a:lnTo>
                  <a:lnTo>
                    <a:pt x="132" y="0"/>
                  </a:lnTo>
                  <a:lnTo>
                    <a:pt x="132"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6" name="íṥlïḍê"/>
            <p:cNvSpPr/>
            <p:nvPr/>
          </p:nvSpPr>
          <p:spPr bwMode="auto">
            <a:xfrm>
              <a:off x="6503219" y="4891127"/>
              <a:ext cx="306789" cy="1162261"/>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7" name="iṣḷiḓè"/>
            <p:cNvSpPr/>
            <p:nvPr/>
          </p:nvSpPr>
          <p:spPr bwMode="auto">
            <a:xfrm>
              <a:off x="6981101" y="5251015"/>
              <a:ext cx="1103260" cy="802372"/>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8" name="íSļiḍè"/>
            <p:cNvSpPr/>
            <p:nvPr/>
          </p:nvSpPr>
          <p:spPr bwMode="auto">
            <a:xfrm>
              <a:off x="8113861" y="5852794"/>
              <a:ext cx="106196" cy="200593"/>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sz="1350"/>
            </a:p>
          </p:txBody>
        </p:sp>
        <p:sp>
          <p:nvSpPr>
            <p:cNvPr id="29" name="iṡḷïḑé"/>
            <p:cNvSpPr/>
            <p:nvPr/>
          </p:nvSpPr>
          <p:spPr bwMode="auto">
            <a:xfrm>
              <a:off x="8190561" y="5905891"/>
              <a:ext cx="318589" cy="147496"/>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sz="1350"/>
            </a:p>
          </p:txBody>
        </p:sp>
        <p:sp>
          <p:nvSpPr>
            <p:cNvPr id="30" name="i$lîḋè"/>
            <p:cNvSpPr/>
            <p:nvPr/>
          </p:nvSpPr>
          <p:spPr bwMode="auto">
            <a:xfrm>
              <a:off x="8420651" y="5522406"/>
              <a:ext cx="277288" cy="530981"/>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31" name="ïṥľîdê"/>
            <p:cNvSpPr/>
            <p:nvPr/>
          </p:nvSpPr>
          <p:spPr bwMode="auto">
            <a:xfrm>
              <a:off x="8733341" y="5882292"/>
              <a:ext cx="117995" cy="171096"/>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7500" lnSpcReduction="20000"/>
            </a:bodyPr>
            <a:lstStyle/>
            <a:p>
              <a:endParaRPr lang="en-US" sz="1350"/>
            </a:p>
          </p:txBody>
        </p:sp>
        <p:sp>
          <p:nvSpPr>
            <p:cNvPr id="32" name="ïśļiḑé"/>
            <p:cNvSpPr/>
            <p:nvPr/>
          </p:nvSpPr>
          <p:spPr bwMode="auto">
            <a:xfrm>
              <a:off x="8869035" y="5823294"/>
              <a:ext cx="112094" cy="230094"/>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85000" lnSpcReduction="20000"/>
            </a:bodyPr>
            <a:lstStyle/>
            <a:p>
              <a:endParaRPr lang="en-US" sz="1350"/>
            </a:p>
          </p:txBody>
        </p:sp>
        <p:sp>
          <p:nvSpPr>
            <p:cNvPr id="33" name="işḻiḋè"/>
            <p:cNvSpPr/>
            <p:nvPr/>
          </p:nvSpPr>
          <p:spPr bwMode="auto">
            <a:xfrm>
              <a:off x="6107932" y="5882292"/>
              <a:ext cx="377587" cy="171096"/>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7500" lnSpcReduction="20000"/>
            </a:bodyPr>
            <a:lstStyle/>
            <a:p>
              <a:endParaRPr lang="en-US" sz="1350"/>
            </a:p>
          </p:txBody>
        </p:sp>
        <p:sp>
          <p:nvSpPr>
            <p:cNvPr id="34" name="íṡľîḓé"/>
            <p:cNvSpPr/>
            <p:nvPr/>
          </p:nvSpPr>
          <p:spPr bwMode="auto">
            <a:xfrm>
              <a:off x="8454305" y="4466341"/>
              <a:ext cx="595877" cy="15870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35" name="ïṡ1îḓe"/>
            <p:cNvSpPr/>
            <p:nvPr/>
          </p:nvSpPr>
          <p:spPr bwMode="auto">
            <a:xfrm>
              <a:off x="3813013" y="5050424"/>
              <a:ext cx="5330987" cy="1020666"/>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t="21221"/>
          <a:stretch>
            <a:fillRect/>
          </a:stretch>
        </p:blipFill>
        <p:spPr>
          <a:xfrm>
            <a:off x="820758" y="0"/>
            <a:ext cx="1023032" cy="19861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63730"/>
            <a:ext cx="9144000" cy="43891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1904"/>
            <a:ext cx="9144000" cy="51415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516" y="582319"/>
            <a:ext cx="7559719" cy="994172"/>
          </a:xfrm>
        </p:spPr>
        <p:txBody>
          <a:bodyPr lIns="121792" tIns="60896" rIns="121792" bIns="60896"/>
          <a:lstStyle>
            <a:lvl1pPr>
              <a:defRPr sz="2100" b="1">
                <a:solidFill>
                  <a:srgbClr val="213279"/>
                </a:solidFill>
              </a:defRPr>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767551" y="1037676"/>
            <a:ext cx="7706936" cy="3263504"/>
          </a:xfrm>
        </p:spPr>
        <p:txBody>
          <a:bodyPr lIns="121792" tIns="60896" rIns="121792" bIns="60896"/>
          <a:lstStyle>
            <a:lvl1pPr>
              <a:defRPr sz="1800"/>
            </a:lvl1pPr>
            <a:lvl2pPr marL="685165" indent="-228600">
              <a:buFont typeface="Wingdings" panose="05000000000000000000" pitchFamily="2" charset="2"/>
              <a:buChar char="p"/>
              <a:defRPr sz="1350"/>
            </a:lvl2pPr>
            <a:lvl3pPr marL="1141730" indent="-228600">
              <a:buFont typeface="Wingdings" panose="05000000000000000000" pitchFamily="2" charset="2"/>
              <a:buChar char="n"/>
              <a:defRPr sz="1200"/>
            </a:lvl3pPr>
            <a:lvl4pPr marL="1655445" indent="-285115">
              <a:buFont typeface="Wingdings" panose="05000000000000000000" pitchFamily="2" charset="2"/>
              <a:buChar char="u"/>
              <a:defRPr sz="825"/>
            </a:lvl4pPr>
            <a:lvl5pPr marL="2054860" indent="-228600">
              <a:buFont typeface="Wingdings" panose="05000000000000000000" pitchFamily="2" charset="2"/>
              <a:buChar char="ü"/>
              <a:defRPr sz="825"/>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282337"/>
            <a:ext cx="7886700" cy="2139553"/>
          </a:xfrm>
        </p:spPr>
        <p:txBody>
          <a:bodyPr lIns="121792" tIns="60896" rIns="121792" bIns="60896" anchor="b"/>
          <a:lstStyle>
            <a:lvl1pPr>
              <a:defRPr sz="6000">
                <a:solidFill>
                  <a:srgbClr val="283D92"/>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900" y="3442132"/>
            <a:ext cx="7886700" cy="1125140"/>
          </a:xfrm>
        </p:spPr>
        <p:txBody>
          <a:bodyPr lIns="121792" tIns="60896" rIns="121792" bIns="60896"/>
          <a:lstStyle>
            <a:lvl1pPr marL="0" indent="0">
              <a:buNone/>
              <a:defRPr sz="2400">
                <a:solidFill>
                  <a:schemeClr val="tx1">
                    <a:tint val="75000"/>
                  </a:schemeClr>
                </a:solidFill>
              </a:defRPr>
            </a:lvl1pPr>
            <a:lvl2pPr marL="456565" indent="0">
              <a:buNone/>
              <a:defRPr sz="2025">
                <a:solidFill>
                  <a:schemeClr val="tx1">
                    <a:tint val="75000"/>
                  </a:schemeClr>
                </a:solidFill>
              </a:defRPr>
            </a:lvl2pPr>
            <a:lvl3pPr marL="913130" indent="0">
              <a:buNone/>
              <a:defRPr sz="1800">
                <a:solidFill>
                  <a:schemeClr val="tx1">
                    <a:tint val="75000"/>
                  </a:schemeClr>
                </a:solidFill>
              </a:defRPr>
            </a:lvl3pPr>
            <a:lvl4pPr marL="1369695" indent="0">
              <a:buNone/>
              <a:defRPr sz="1575">
                <a:solidFill>
                  <a:schemeClr val="tx1">
                    <a:tint val="75000"/>
                  </a:schemeClr>
                </a:solidFill>
              </a:defRPr>
            </a:lvl4pPr>
            <a:lvl5pPr marL="1826895" indent="0">
              <a:buNone/>
              <a:defRPr sz="1575">
                <a:solidFill>
                  <a:schemeClr val="tx1">
                    <a:tint val="75000"/>
                  </a:schemeClr>
                </a:solidFill>
              </a:defRPr>
            </a:lvl5pPr>
            <a:lvl6pPr marL="2283460" indent="0">
              <a:buNone/>
              <a:defRPr sz="1575">
                <a:solidFill>
                  <a:schemeClr val="tx1">
                    <a:tint val="75000"/>
                  </a:schemeClr>
                </a:solidFill>
              </a:defRPr>
            </a:lvl6pPr>
            <a:lvl7pPr marL="2740025" indent="0">
              <a:buNone/>
              <a:defRPr sz="1575">
                <a:solidFill>
                  <a:schemeClr val="tx1">
                    <a:tint val="75000"/>
                  </a:schemeClr>
                </a:solidFill>
              </a:defRPr>
            </a:lvl7pPr>
            <a:lvl8pPr marL="3196590" indent="0">
              <a:buNone/>
              <a:defRPr sz="1575">
                <a:solidFill>
                  <a:schemeClr val="tx1">
                    <a:tint val="75000"/>
                  </a:schemeClr>
                </a:solidFill>
              </a:defRPr>
            </a:lvl8pPr>
            <a:lvl9pPr marL="3653155" indent="0">
              <a:buNone/>
              <a:defRPr sz="1575">
                <a:solidFill>
                  <a:schemeClr val="tx1">
                    <a:tint val="75000"/>
                  </a:schemeClr>
                </a:solidFill>
              </a:defRPr>
            </a:lvl9pPr>
          </a:lstStyle>
          <a:p>
            <a:pPr lvl="0"/>
            <a:r>
              <a:rPr lang="zh-CN" altLang="en-US" noProof="1"/>
              <a:t>单击此处编辑母版文本样式</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64" y="604052"/>
            <a:ext cx="7886700" cy="663970"/>
          </a:xfrm>
        </p:spPr>
        <p:txBody>
          <a:bodyPr lIns="121792" tIns="60896" rIns="121792" bIns="60896"/>
          <a:lstStyle>
            <a:lvl1pPr>
              <a:defRPr sz="2100" b="1">
                <a:solidFill>
                  <a:srgbClr val="283D92"/>
                </a:solidFill>
              </a:defRPr>
            </a:lvl1p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369222"/>
            <a:ext cx="3886200" cy="3263504"/>
          </a:xfrm>
        </p:spPr>
        <p:txBody>
          <a:bodyPr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369222"/>
            <a:ext cx="3886200" cy="3263504"/>
          </a:xfrm>
        </p:spPr>
        <p:txBody>
          <a:bodyPr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5" y="576802"/>
            <a:ext cx="7886700" cy="691220"/>
          </a:xfrm>
        </p:spPr>
        <p:txBody>
          <a:bodyPr lIns="121792" tIns="60896" rIns="121792" bIns="60896"/>
          <a:lstStyle>
            <a:lvl1pPr>
              <a:defRPr sz="2100" b="1">
                <a:solidFill>
                  <a:srgbClr val="283D92"/>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90109" y="1333832"/>
            <a:ext cx="3655181" cy="617934"/>
          </a:xfrm>
        </p:spPr>
        <p:txBody>
          <a:bodyPr lIns="121792" tIns="60896" rIns="121792" bIns="60896" anchor="ctr" anchorCtr="0"/>
          <a:lstStyle>
            <a:lvl1pPr marL="0" indent="0">
              <a:buNone/>
              <a:defRPr sz="1800"/>
            </a:lvl1pPr>
            <a:lvl2pPr marL="456565" indent="0">
              <a:buNone/>
              <a:defRPr sz="2400"/>
            </a:lvl2pPr>
            <a:lvl3pPr marL="913130" indent="0">
              <a:buNone/>
              <a:defRPr sz="2025"/>
            </a:lvl3pPr>
            <a:lvl4pPr marL="1369695" indent="0">
              <a:buNone/>
              <a:defRPr sz="1800"/>
            </a:lvl4pPr>
            <a:lvl5pPr marL="1826895" indent="0">
              <a:buNone/>
              <a:defRPr sz="1800"/>
            </a:lvl5pPr>
            <a:lvl6pPr marL="2283460" indent="0">
              <a:buNone/>
              <a:defRPr sz="1800"/>
            </a:lvl6pPr>
            <a:lvl7pPr marL="2740025" indent="0">
              <a:buNone/>
              <a:defRPr sz="1800"/>
            </a:lvl7pPr>
            <a:lvl8pPr marL="3196590" indent="0">
              <a:buNone/>
              <a:defRPr sz="1800"/>
            </a:lvl8pPr>
            <a:lvl9pPr marL="3653155" indent="0">
              <a:buNone/>
              <a:defRPr sz="180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90109" y="1999034"/>
            <a:ext cx="3655181" cy="2643213"/>
          </a:xfrm>
        </p:spPr>
        <p:txBody>
          <a:bodyPr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92704" y="1333832"/>
            <a:ext cx="3673182" cy="617934"/>
          </a:xfrm>
        </p:spPr>
        <p:txBody>
          <a:bodyPr lIns="121792" tIns="60896" rIns="121792" bIns="60896" anchor="ctr" anchorCtr="0"/>
          <a:lstStyle>
            <a:lvl1pPr marL="0" indent="0">
              <a:buNone/>
              <a:defRPr sz="1800"/>
            </a:lvl1pPr>
            <a:lvl2pPr marL="456565" indent="0">
              <a:buNone/>
              <a:defRPr sz="2400"/>
            </a:lvl2pPr>
            <a:lvl3pPr marL="913130" indent="0">
              <a:buNone/>
              <a:defRPr sz="2025"/>
            </a:lvl3pPr>
            <a:lvl4pPr marL="1369695" indent="0">
              <a:buNone/>
              <a:defRPr sz="1800"/>
            </a:lvl4pPr>
            <a:lvl5pPr marL="1826895" indent="0">
              <a:buNone/>
              <a:defRPr sz="1800"/>
            </a:lvl5pPr>
            <a:lvl6pPr marL="2283460" indent="0">
              <a:buNone/>
              <a:defRPr sz="1800"/>
            </a:lvl6pPr>
            <a:lvl7pPr marL="2740025" indent="0">
              <a:buNone/>
              <a:defRPr sz="1800"/>
            </a:lvl7pPr>
            <a:lvl8pPr marL="3196590" indent="0">
              <a:buNone/>
              <a:defRPr sz="1800"/>
            </a:lvl8pPr>
            <a:lvl9pPr marL="3653155" indent="0">
              <a:buNone/>
              <a:defRPr sz="180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92704" y="1999034"/>
            <a:ext cx="3673182" cy="2643213"/>
          </a:xfrm>
        </p:spPr>
        <p:txBody>
          <a:bodyPr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image" Target="../media/image10.png"/><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图片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80963"/>
            <a:ext cx="914400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rtl="0" eaLnBrk="0" fontAlgn="base" hangingPunct="0">
        <a:lnSpc>
          <a:spcPct val="90000"/>
        </a:lnSpc>
        <a:spcBef>
          <a:spcPct val="0"/>
        </a:spcBef>
        <a:spcAft>
          <a:spcPct val="0"/>
        </a:spcAft>
        <a:defRPr sz="4425" kern="1200">
          <a:solidFill>
            <a:schemeClr val="tx1"/>
          </a:solidFill>
          <a:latin typeface="+mj-lt"/>
          <a:ea typeface="+mj-ea"/>
          <a:cs typeface="+mj-cs"/>
        </a:defRPr>
      </a:lvl1pPr>
      <a:lvl2pPr algn="l" rtl="0" eaLnBrk="0" fontAlgn="base" hangingPunct="0">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5pPr>
      <a:lvl6pPr marL="456565" algn="l" rtl="0" eaLnBrk="1" fontAlgn="base" hangingPunct="1">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6pPr>
      <a:lvl7pPr marL="913130" algn="l" rtl="0" eaLnBrk="1" fontAlgn="base" hangingPunct="1">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7pPr>
      <a:lvl8pPr marL="1369695" algn="l" rtl="0" eaLnBrk="1" fontAlgn="base" hangingPunct="1">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8pPr>
      <a:lvl9pPr marL="1826895" algn="l" rtl="0" eaLnBrk="1" fontAlgn="base" hangingPunct="1">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5"/>
        </a:spcBef>
        <a:spcAft>
          <a:spcPct val="0"/>
        </a:spcAft>
        <a:buFont typeface="Arial" panose="020B0604020202020204" pitchFamily="34" charset="0"/>
        <a:buChar char="•"/>
        <a:defRPr sz="2775" kern="1200">
          <a:solidFill>
            <a:schemeClr val="tx1"/>
          </a:solidFill>
          <a:latin typeface="+mn-lt"/>
          <a:ea typeface="+mn-ea"/>
          <a:cs typeface="+mn-cs"/>
        </a:defRPr>
      </a:lvl1pPr>
      <a:lvl2pPr marL="684530" indent="-227330" algn="l" rtl="0" eaLnBrk="0" fontAlgn="base" hangingPunct="0">
        <a:lnSpc>
          <a:spcPct val="90000"/>
        </a:lnSpc>
        <a:spcBef>
          <a:spcPts val="495"/>
        </a:spcBef>
        <a:spcAft>
          <a:spcPct val="0"/>
        </a:spcAft>
        <a:buFont typeface="Arial" panose="020B0604020202020204" pitchFamily="34" charset="0"/>
        <a:buChar char="•"/>
        <a:defRPr sz="2400" kern="1200">
          <a:solidFill>
            <a:schemeClr val="tx1"/>
          </a:solidFill>
          <a:latin typeface="+mn-lt"/>
          <a:ea typeface="+mn-ea"/>
          <a:cs typeface="+mn-cs"/>
        </a:defRPr>
      </a:lvl2pPr>
      <a:lvl3pPr marL="1140460" indent="-227330" algn="l" rtl="0" eaLnBrk="0" fontAlgn="base" hangingPunct="0">
        <a:lnSpc>
          <a:spcPct val="90000"/>
        </a:lnSpc>
        <a:spcBef>
          <a:spcPts val="495"/>
        </a:spcBef>
        <a:spcAft>
          <a:spcPct val="0"/>
        </a:spcAft>
        <a:buFont typeface="Arial" panose="020B0604020202020204" pitchFamily="34" charset="0"/>
        <a:buChar char="•"/>
        <a:defRPr sz="2025" kern="1200">
          <a:solidFill>
            <a:schemeClr val="tx1"/>
          </a:solidFill>
          <a:latin typeface="+mn-lt"/>
          <a:ea typeface="+mn-ea"/>
          <a:cs typeface="+mn-cs"/>
        </a:defRPr>
      </a:lvl3pPr>
      <a:lvl4pPr marL="1597660" indent="-227330" algn="l" rtl="0" eaLnBrk="0" fontAlgn="base" hangingPunct="0">
        <a:lnSpc>
          <a:spcPct val="90000"/>
        </a:lnSpc>
        <a:spcBef>
          <a:spcPts val="495"/>
        </a:spcBef>
        <a:spcAft>
          <a:spcPct val="0"/>
        </a:spcAft>
        <a:buFont typeface="Arial" panose="020B0604020202020204" pitchFamily="34" charset="0"/>
        <a:buChar char="•"/>
        <a:defRPr kern="1200">
          <a:solidFill>
            <a:schemeClr val="tx1"/>
          </a:solidFill>
          <a:latin typeface="+mn-lt"/>
          <a:ea typeface="+mn-ea"/>
          <a:cs typeface="+mn-cs"/>
        </a:defRPr>
      </a:lvl4pPr>
      <a:lvl5pPr marL="2054860" indent="-227330" algn="l" rtl="0" eaLnBrk="0" fontAlgn="base" hangingPunct="0">
        <a:lnSpc>
          <a:spcPct val="90000"/>
        </a:lnSpc>
        <a:spcBef>
          <a:spcPts val="495"/>
        </a:spcBef>
        <a:spcAft>
          <a:spcPct val="0"/>
        </a:spcAft>
        <a:buFont typeface="Arial" panose="020B0604020202020204" pitchFamily="34" charset="0"/>
        <a:buChar char="•"/>
        <a:defRPr kern="1200">
          <a:solidFill>
            <a:schemeClr val="tx1"/>
          </a:solidFill>
          <a:latin typeface="+mn-lt"/>
          <a:ea typeface="+mn-ea"/>
          <a:cs typeface="+mn-cs"/>
        </a:defRPr>
      </a:lvl5pPr>
      <a:lvl6pPr marL="2511425"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7990"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190"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1755"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025" algn="l" defTabSz="913130" rtl="0" eaLnBrk="1" latinLnBrk="0" hangingPunct="1">
        <a:defRPr sz="1800" kern="1200">
          <a:solidFill>
            <a:schemeClr val="tx1"/>
          </a:solidFill>
          <a:latin typeface="+mn-lt"/>
          <a:ea typeface="+mn-ea"/>
          <a:cs typeface="+mn-cs"/>
        </a:defRPr>
      </a:lvl7pPr>
      <a:lvl8pPr marL="3196590" algn="l" defTabSz="913130" rtl="0" eaLnBrk="1" latinLnBrk="0" hangingPunct="1">
        <a:defRPr sz="1800" kern="1200">
          <a:solidFill>
            <a:schemeClr val="tx1"/>
          </a:solidFill>
          <a:latin typeface="+mn-lt"/>
          <a:ea typeface="+mn-ea"/>
          <a:cs typeface="+mn-cs"/>
        </a:defRPr>
      </a:lvl8pPr>
      <a:lvl9pPr marL="3653155"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39061" y="1764142"/>
            <a:ext cx="3884930" cy="983615"/>
          </a:xfrm>
          <a:prstGeom prst="rect">
            <a:avLst/>
          </a:prstGeom>
          <a:noFill/>
        </p:spPr>
        <p:txBody>
          <a:bodyPr wrap="none" rtlCol="0">
            <a:spAutoFit/>
          </a:bodyPr>
          <a:lstStyle/>
          <a:p>
            <a:pPr algn="ctr"/>
            <a:r>
              <a:rPr lang="zh-CN" altLang="en-US" sz="2900" b="1" dirty="0">
                <a:latin typeface="黑体" panose="02010609060101010101" pitchFamily="49" charset="-122"/>
                <a:ea typeface="黑体" panose="02010609060101010101" pitchFamily="49" charset="-122"/>
              </a:rPr>
              <a:t>甲磺酸多拉司琼</a:t>
            </a:r>
            <a:r>
              <a:rPr lang="zh-CN" altLang="en-US" sz="2900" b="1" dirty="0">
                <a:latin typeface="黑体" panose="02010609060101010101" pitchFamily="49" charset="-122"/>
                <a:ea typeface="黑体" panose="02010609060101010101" pitchFamily="49" charset="-122"/>
              </a:rPr>
              <a:t>注射液</a:t>
            </a:r>
            <a:endParaRPr lang="zh-CN" altLang="en-US" sz="2900" b="1" dirty="0">
              <a:latin typeface="黑体" panose="02010609060101010101" pitchFamily="49" charset="-122"/>
              <a:ea typeface="黑体" panose="02010609060101010101" pitchFamily="49" charset="-122"/>
            </a:endParaRPr>
          </a:p>
          <a:p>
            <a:pPr algn="ctr"/>
            <a:r>
              <a:rPr lang="en-US" altLang="zh-CN" sz="2900" b="1" dirty="0">
                <a:latin typeface="黑体" panose="02010609060101010101" pitchFamily="49" charset="-122"/>
                <a:ea typeface="黑体" panose="02010609060101010101" pitchFamily="49" charset="-122"/>
              </a:rPr>
              <a:t>(</a:t>
            </a:r>
            <a:r>
              <a:rPr lang="zh-CN" altLang="en-US" sz="2900" b="1" dirty="0">
                <a:latin typeface="黑体" panose="02010609060101010101" pitchFamily="49" charset="-122"/>
                <a:ea typeface="黑体" panose="02010609060101010101" pitchFamily="49" charset="-122"/>
              </a:rPr>
              <a:t>立必</a:t>
            </a:r>
            <a:r>
              <a:rPr lang="zh-CN" altLang="en-US" sz="2900" b="1" dirty="0">
                <a:latin typeface="黑体" panose="02010609060101010101" pitchFamily="49" charset="-122"/>
                <a:ea typeface="黑体" panose="02010609060101010101" pitchFamily="49" charset="-122"/>
              </a:rPr>
              <a:t>复）</a:t>
            </a:r>
            <a:endParaRPr lang="zh-CN" altLang="en-US" sz="2900" b="1" dirty="0">
              <a:latin typeface="黑体" panose="02010609060101010101" pitchFamily="49" charset="-122"/>
              <a:ea typeface="黑体" panose="02010609060101010101" pitchFamily="49" charset="-122"/>
            </a:endParaRPr>
          </a:p>
        </p:txBody>
      </p:sp>
      <p:sp>
        <p:nvSpPr>
          <p:cNvPr id="4" name="矩形: 圆角 3"/>
          <p:cNvSpPr/>
          <p:nvPr/>
        </p:nvSpPr>
        <p:spPr>
          <a:xfrm>
            <a:off x="2891790" y="3727891"/>
            <a:ext cx="3632054" cy="457200"/>
          </a:xfrm>
          <a:prstGeom prst="roundRect">
            <a:avLst>
              <a:gd name="adj" fmla="val 50000"/>
            </a:avLst>
          </a:prstGeom>
          <a:solidFill>
            <a:srgbClr val="283D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辽宁海思科制药有限公司</a:t>
            </a:r>
            <a:endParaRPr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555306" y="1284193"/>
            <a:ext cx="6222201" cy="3002992"/>
            <a:chOff x="2555306" y="1284193"/>
            <a:chExt cx="6222201" cy="3002992"/>
          </a:xfrm>
        </p:grpSpPr>
        <p:grpSp>
          <p:nvGrpSpPr>
            <p:cNvPr id="3" name="íṧḷïḍè"/>
            <p:cNvGrpSpPr/>
            <p:nvPr/>
          </p:nvGrpSpPr>
          <p:grpSpPr>
            <a:xfrm>
              <a:off x="2555306" y="1284193"/>
              <a:ext cx="2938586" cy="3002992"/>
              <a:chOff x="6951446" y="3193288"/>
              <a:chExt cx="3749336" cy="2722424"/>
            </a:xfrm>
          </p:grpSpPr>
          <p:sp>
            <p:nvSpPr>
              <p:cNvPr id="4" name="iṧ1ïḍé"/>
              <p:cNvSpPr/>
              <p:nvPr/>
            </p:nvSpPr>
            <p:spPr>
              <a:xfrm>
                <a:off x="6951446" y="3193288"/>
                <a:ext cx="3749336" cy="720000"/>
              </a:xfrm>
              <a:prstGeom prst="roundRect">
                <a:avLst>
                  <a:gd name="adj" fmla="val 12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01 </a:t>
                </a:r>
                <a:r>
                  <a:rPr lang="zh-CN" altLang="en-US" sz="2400" b="1" dirty="0">
                    <a:solidFill>
                      <a:schemeClr val="tx1"/>
                    </a:solidFill>
                    <a:latin typeface="微软雅黑" panose="020B0503020204020204" pitchFamily="34" charset="-122"/>
                    <a:ea typeface="微软雅黑" panose="020B0503020204020204" pitchFamily="34" charset="-122"/>
                  </a:rPr>
                  <a:t>基本信息</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5" name="íŝľïḍe"/>
              <p:cNvSpPr/>
              <p:nvPr/>
            </p:nvSpPr>
            <p:spPr>
              <a:xfrm>
                <a:off x="6951446" y="4194500"/>
                <a:ext cx="3749336" cy="720000"/>
              </a:xfrm>
              <a:prstGeom prst="roundRect">
                <a:avLst>
                  <a:gd name="adj" fmla="val 1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03 </a:t>
                </a:r>
                <a:r>
                  <a:rPr lang="zh-CN" altLang="en-US" sz="2400" b="1" dirty="0">
                    <a:solidFill>
                      <a:schemeClr val="tx1"/>
                    </a:solidFill>
                    <a:latin typeface="微软雅黑" panose="020B0503020204020204" pitchFamily="34" charset="-122"/>
                    <a:ea typeface="微软雅黑" panose="020B0503020204020204" pitchFamily="34" charset="-122"/>
                  </a:rPr>
                  <a:t>有效性</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6" name="îşḷíḑe"/>
              <p:cNvSpPr/>
              <p:nvPr/>
            </p:nvSpPr>
            <p:spPr>
              <a:xfrm>
                <a:off x="6951446" y="5195712"/>
                <a:ext cx="3749336" cy="720000"/>
              </a:xfrm>
              <a:prstGeom prst="roundRect">
                <a:avLst>
                  <a:gd name="adj" fmla="val 1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05 </a:t>
                </a:r>
                <a:r>
                  <a:rPr lang="zh-CN" altLang="en-US" sz="2400" b="1" dirty="0">
                    <a:solidFill>
                      <a:schemeClr val="tx1"/>
                    </a:solidFill>
                    <a:latin typeface="微软雅黑" panose="020B0503020204020204" pitchFamily="34" charset="-122"/>
                    <a:ea typeface="微软雅黑" panose="020B0503020204020204" pitchFamily="34" charset="-122"/>
                  </a:rPr>
                  <a:t>创新性</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grpSp>
          <p:nvGrpSpPr>
            <p:cNvPr id="7" name="íṧḷïḍè"/>
            <p:cNvGrpSpPr/>
            <p:nvPr/>
          </p:nvGrpSpPr>
          <p:grpSpPr>
            <a:xfrm>
              <a:off x="5838921" y="1284193"/>
              <a:ext cx="2938586" cy="3002992"/>
              <a:chOff x="6951446" y="3193288"/>
              <a:chExt cx="3749336" cy="2722424"/>
            </a:xfrm>
          </p:grpSpPr>
          <p:sp>
            <p:nvSpPr>
              <p:cNvPr id="8" name="iṧ1ïḍé"/>
              <p:cNvSpPr/>
              <p:nvPr/>
            </p:nvSpPr>
            <p:spPr>
              <a:xfrm>
                <a:off x="6951446" y="3193288"/>
                <a:ext cx="3749336" cy="720000"/>
              </a:xfrm>
              <a:prstGeom prst="roundRect">
                <a:avLst>
                  <a:gd name="adj" fmla="val 12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02 </a:t>
                </a:r>
                <a:r>
                  <a:rPr lang="zh-CN" altLang="en-US" sz="2400" b="1" dirty="0">
                    <a:solidFill>
                      <a:schemeClr val="tx1"/>
                    </a:solidFill>
                    <a:latin typeface="微软雅黑" panose="020B0503020204020204" pitchFamily="34" charset="-122"/>
                    <a:ea typeface="微软雅黑" panose="020B0503020204020204" pitchFamily="34" charset="-122"/>
                  </a:rPr>
                  <a:t>安全性</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9" name="íŝľïḍe"/>
              <p:cNvSpPr/>
              <p:nvPr/>
            </p:nvSpPr>
            <p:spPr>
              <a:xfrm>
                <a:off x="6951446" y="4194500"/>
                <a:ext cx="3749336" cy="720000"/>
              </a:xfrm>
              <a:prstGeom prst="roundRect">
                <a:avLst>
                  <a:gd name="adj" fmla="val 1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04 </a:t>
                </a:r>
                <a:r>
                  <a:rPr lang="zh-CN" altLang="en-US" sz="2400" b="1" dirty="0">
                    <a:solidFill>
                      <a:schemeClr val="tx1"/>
                    </a:solidFill>
                    <a:latin typeface="微软雅黑" panose="020B0503020204020204" pitchFamily="34" charset="-122"/>
                    <a:ea typeface="微软雅黑" panose="020B0503020204020204" pitchFamily="34" charset="-122"/>
                  </a:rPr>
                  <a:t>经济性</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10" name="îşḷíḑe"/>
              <p:cNvSpPr/>
              <p:nvPr/>
            </p:nvSpPr>
            <p:spPr>
              <a:xfrm>
                <a:off x="6951446" y="5195712"/>
                <a:ext cx="3749336" cy="720000"/>
              </a:xfrm>
              <a:prstGeom prst="roundRect">
                <a:avLst>
                  <a:gd name="adj" fmla="val 1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06 </a:t>
                </a:r>
                <a:r>
                  <a:rPr lang="zh-CN" altLang="en-US" sz="2400" b="1" dirty="0">
                    <a:solidFill>
                      <a:schemeClr val="tx1"/>
                    </a:solidFill>
                    <a:latin typeface="微软雅黑" panose="020B0503020204020204" pitchFamily="34" charset="-122"/>
                    <a:ea typeface="微软雅黑" panose="020B0503020204020204" pitchFamily="34" charset="-122"/>
                  </a:rPr>
                  <a:t>公平性</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grpSp>
      <p:sp>
        <p:nvSpPr>
          <p:cNvPr id="11" name="矩形: 圆角 10"/>
          <p:cNvSpPr/>
          <p:nvPr/>
        </p:nvSpPr>
        <p:spPr>
          <a:xfrm>
            <a:off x="421781" y="1284194"/>
            <a:ext cx="1626432" cy="911866"/>
          </a:xfrm>
          <a:prstGeom prst="roundRect">
            <a:avLst>
              <a:gd name="adj" fmla="val 6990"/>
            </a:avLst>
          </a:prstGeom>
          <a:solidFill>
            <a:srgbClr val="2844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3064" y="1240189"/>
            <a:ext cx="1467068" cy="984885"/>
          </a:xfrm>
          <a:prstGeom prst="rect">
            <a:avLst/>
          </a:prstGeom>
          <a:noFill/>
        </p:spPr>
        <p:txBody>
          <a:bodyPr wrap="none" rtlCol="0">
            <a:spAutoFit/>
          </a:bodyPr>
          <a:lstStyle/>
          <a:p>
            <a:pPr algn="ctr"/>
            <a:r>
              <a:rPr lang="zh-CN" altLang="en-US" sz="4000" b="1" dirty="0">
                <a:solidFill>
                  <a:schemeClr val="bg1"/>
                </a:solidFill>
              </a:rPr>
              <a:t>目录</a:t>
            </a:r>
            <a:endParaRPr lang="en-US" altLang="zh-CN" sz="4000" b="1" dirty="0">
              <a:solidFill>
                <a:schemeClr val="bg1"/>
              </a:solidFill>
            </a:endParaRPr>
          </a:p>
          <a:p>
            <a:pPr algn="ctr"/>
            <a:r>
              <a:rPr lang="en-US" altLang="zh-CN" b="1" dirty="0">
                <a:solidFill>
                  <a:schemeClr val="bg1"/>
                </a:solidFill>
              </a:rPr>
              <a:t>CONTENES</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01 </a:t>
            </a:r>
            <a:r>
              <a:rPr lang="zh-CN" altLang="en-US" dirty="0">
                <a:solidFill>
                  <a:schemeClr val="tx1"/>
                </a:solidFill>
              </a:rPr>
              <a:t>基本信息</a:t>
            </a:r>
            <a:endParaRPr lang="zh-CN" altLang="en-US" dirty="0">
              <a:solidFill>
                <a:schemeClr val="tx1"/>
              </a:solidFill>
            </a:endParaRPr>
          </a:p>
        </p:txBody>
      </p:sp>
      <p:sp>
        <p:nvSpPr>
          <p:cNvPr id="4" name="文本框 3"/>
          <p:cNvSpPr txBox="1"/>
          <p:nvPr/>
        </p:nvSpPr>
        <p:spPr>
          <a:xfrm>
            <a:off x="105508" y="809541"/>
            <a:ext cx="8932984" cy="31432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b="1" i="0" strike="noStrike" baseline="0" dirty="0">
                <a:latin typeface="+mn-ea"/>
              </a:rPr>
              <a:t>药品通用名称</a:t>
            </a:r>
            <a:r>
              <a:rPr lang="en-US" altLang="zh-CN" sz="1200" b="1" i="0" strike="noStrike" baseline="0" dirty="0">
                <a:latin typeface="+mn-ea"/>
              </a:rPr>
              <a:t>: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甲磺酸多拉司琼注射液</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r>
              <a:rPr lang="en-US" altLang="zh-CN" sz="1200" kern="0" dirty="0">
                <a:latin typeface="楷体" panose="02010609060101010101" pitchFamily="49" charset="-122"/>
                <a:ea typeface="楷体" panose="02010609060101010101" pitchFamily="49" charset="-122"/>
                <a:cs typeface="Helvetica" panose="020B0604020202020204" pitchFamily="34" charset="0"/>
              </a:rPr>
              <a:t>                         </a:t>
            </a:r>
            <a:r>
              <a:rPr lang="zh-CN" altLang="en-US" sz="1200" b="1" dirty="0">
                <a:latin typeface="+mn-ea"/>
              </a:rPr>
              <a:t>注册规格</a:t>
            </a:r>
            <a:r>
              <a:rPr lang="en-US" altLang="zh-CN" sz="1200" b="1">
                <a:latin typeface="+mn-ea"/>
              </a:rPr>
              <a:t>: </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1ml:12.5mg</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5ml:100mg</a:t>
            </a:r>
            <a:r>
              <a:rPr lang="zh-CN" altLang="en-US" sz="1200" smtClean="0">
                <a:latin typeface="微软雅黑" panose="020B0503020204020204" pitchFamily="34" charset="-122"/>
                <a:ea typeface="微软雅黑" panose="020B0503020204020204" pitchFamily="34" charset="-122"/>
              </a:rPr>
              <a:t> </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a:t>
            </a:r>
            <a:br>
              <a:rPr lang="en-US" altLang="zh-CN" sz="900" b="1" i="0" strike="noStrike" baseline="0" dirty="0">
                <a:latin typeface="+mn-ea"/>
              </a:rPr>
            </a:br>
            <a:r>
              <a:rPr lang="zh-CN" altLang="en-US" sz="1200" b="1" dirty="0">
                <a:latin typeface="+mn-ea"/>
              </a:rPr>
              <a:t>中国大陆首次上市时间</a:t>
            </a:r>
            <a:r>
              <a:rPr lang="en-US" altLang="zh-CN" sz="1200" b="1">
                <a:latin typeface="+mn-ea"/>
              </a:rPr>
              <a:t>: </a:t>
            </a:r>
            <a:r>
              <a:rPr lang="en-US" altLang="zh-CN" sz="1200" b="1" i="0" strike="noStrike" baseline="0">
                <a:latin typeface="+mn-ea"/>
              </a:rPr>
              <a:t> </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2011</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年</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7</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月</a:t>
            </a:r>
            <a:r>
              <a:rPr lang="zh-CN" altLang="en-US" sz="1200" kern="0">
                <a:latin typeface="楷体" panose="02010609060101010101" pitchFamily="49" charset="-122"/>
                <a:ea typeface="楷体" panose="02010609060101010101" pitchFamily="49" charset="-122"/>
                <a:cs typeface="Helvetica" panose="020B0604020202020204" pitchFamily="34" charset="0"/>
              </a:rPr>
              <a:t>。          </a:t>
            </a:r>
            <a:r>
              <a:rPr lang="en-US" altLang="zh-CN" sz="1200" kern="0">
                <a:latin typeface="楷体" panose="02010609060101010101" pitchFamily="49" charset="-122"/>
                <a:ea typeface="楷体" panose="02010609060101010101" pitchFamily="49" charset="-122"/>
                <a:cs typeface="Helvetica" panose="020B0604020202020204" pitchFamily="34" charset="0"/>
              </a:rPr>
              <a:t> </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                </a:t>
            </a:r>
            <a:r>
              <a:rPr lang="zh-CN" altLang="en-US" sz="1200" b="1" smtClean="0">
                <a:latin typeface="+mn-ea"/>
              </a:rPr>
              <a:t>目</a:t>
            </a:r>
            <a:r>
              <a:rPr lang="zh-CN" altLang="en-US" sz="1200" b="1" dirty="0">
                <a:latin typeface="+mn-ea"/>
              </a:rPr>
              <a:t>前大陆地区同通用名药品的上市情况</a:t>
            </a:r>
            <a:r>
              <a:rPr lang="en-US" altLang="zh-CN" sz="1200" b="1">
                <a:latin typeface="+mn-ea"/>
              </a:rPr>
              <a:t>:  </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共</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1</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家</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gn="l">
              <a:lnSpc>
                <a:spcPct val="150000"/>
              </a:lnSpc>
            </a:pPr>
            <a:r>
              <a:rPr lang="zh-CN" altLang="en-US" sz="1200" b="1" dirty="0">
                <a:latin typeface="+mn-ea"/>
              </a:rPr>
              <a:t>全球首个上市国家</a:t>
            </a:r>
            <a:r>
              <a:rPr lang="en-US" altLang="zh-CN" sz="1200" b="1" dirty="0">
                <a:latin typeface="+mn-ea"/>
              </a:rPr>
              <a:t>/</a:t>
            </a:r>
            <a:r>
              <a:rPr lang="zh-CN" altLang="en-US" sz="1200" b="1" dirty="0">
                <a:latin typeface="+mn-ea"/>
              </a:rPr>
              <a:t>地区及上市时间</a:t>
            </a:r>
            <a:r>
              <a:rPr lang="en-US" altLang="zh-CN" sz="1200" b="1" dirty="0">
                <a:latin typeface="+mn-ea"/>
              </a:rPr>
              <a:t>: </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1997</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年</a:t>
            </a:r>
            <a:r>
              <a:rPr lang="zh-CN" altLang="en-US" sz="1200" kern="0" dirty="0">
                <a:latin typeface="楷体" panose="02010609060101010101" pitchFamily="49" charset="-122"/>
                <a:ea typeface="楷体" panose="02010609060101010101" pitchFamily="49" charset="-122"/>
                <a:cs typeface="Helvetica" panose="020B0604020202020204" pitchFamily="34" charset="0"/>
              </a:rPr>
              <a:t>，美国</a:t>
            </a:r>
            <a:r>
              <a:rPr lang="zh-CN" altLang="en-US" sz="1200" kern="0">
                <a:latin typeface="楷体" panose="02010609060101010101" pitchFamily="49" charset="-122"/>
                <a:ea typeface="楷体" panose="02010609060101010101" pitchFamily="49" charset="-122"/>
                <a:cs typeface="Helvetica" panose="020B0604020202020204" pitchFamily="34" charset="0"/>
              </a:rPr>
              <a:t>。</a:t>
            </a:r>
            <a:r>
              <a:rPr lang="en-US" altLang="zh-CN" sz="1200" kern="0">
                <a:latin typeface="楷体" panose="02010609060101010101" pitchFamily="49" charset="-122"/>
                <a:ea typeface="楷体" panose="02010609060101010101" pitchFamily="49" charset="-122"/>
                <a:cs typeface="Helvetica" panose="020B0604020202020204" pitchFamily="34" charset="0"/>
              </a:rPr>
              <a:t>             </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 </a:t>
            </a:r>
            <a:r>
              <a:rPr lang="zh-CN" altLang="en-US" sz="1200" b="1" smtClean="0">
                <a:latin typeface="+mn-ea"/>
              </a:rPr>
              <a:t>是</a:t>
            </a:r>
            <a:r>
              <a:rPr lang="zh-CN" altLang="en-US" sz="1200" b="1" dirty="0">
                <a:latin typeface="+mn-ea"/>
              </a:rPr>
              <a:t>否为</a:t>
            </a:r>
            <a:r>
              <a:rPr lang="en-US" altLang="zh-CN" sz="1200" b="1" dirty="0">
                <a:latin typeface="+mn-ea"/>
              </a:rPr>
              <a:t>OTC </a:t>
            </a:r>
            <a:r>
              <a:rPr lang="zh-CN" altLang="en-US" sz="1200" b="1" dirty="0">
                <a:latin typeface="+mn-ea"/>
              </a:rPr>
              <a:t>药品</a:t>
            </a:r>
            <a:r>
              <a:rPr lang="en-US" altLang="zh-CN" sz="1200" b="1" dirty="0">
                <a:latin typeface="+mn-ea"/>
              </a:rPr>
              <a:t>: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否</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ct val="150000"/>
              </a:lnSpc>
            </a:pPr>
            <a:r>
              <a:rPr lang="zh-CN" altLang="en-US" sz="1200" b="1" dirty="0">
                <a:solidFill>
                  <a:schemeClr val="tx1"/>
                </a:solidFill>
                <a:latin typeface="+mn-ea"/>
              </a:rPr>
              <a:t>参照药品建</a:t>
            </a:r>
            <a:r>
              <a:rPr lang="zh-CN" altLang="en-US" sz="1200" b="1">
                <a:solidFill>
                  <a:schemeClr val="tx1"/>
                </a:solidFill>
                <a:latin typeface="+mn-ea"/>
              </a:rPr>
              <a:t>议</a:t>
            </a:r>
            <a:r>
              <a:rPr lang="en-US" altLang="zh-CN" sz="1200" b="1" smtClean="0">
                <a:solidFill>
                  <a:schemeClr val="tx1"/>
                </a:solidFill>
                <a:latin typeface="+mn-ea"/>
              </a:rPr>
              <a:t>: </a:t>
            </a:r>
            <a:r>
              <a:rPr lang="zh-CN" altLang="en-US" sz="1000" b="1" kern="0">
                <a:solidFill>
                  <a:schemeClr val="tx1"/>
                </a:solidFill>
                <a:latin typeface="+mn-ea"/>
                <a:cs typeface="Helvetica" panose="020B0604020202020204" pitchFamily="34" charset="0"/>
              </a:rPr>
              <a:t>盐酸托烷司琼注射液</a:t>
            </a:r>
            <a:r>
              <a:rPr lang="zh-CN" altLang="en-US" sz="1000" b="1" kern="0" smtClean="0">
                <a:solidFill>
                  <a:schemeClr val="tx1"/>
                </a:solidFill>
                <a:latin typeface="+mn-ea"/>
                <a:cs typeface="Helvetica" panose="020B0604020202020204" pitchFamily="34" charset="0"/>
              </a:rPr>
              <a:t>。</a:t>
            </a:r>
            <a:endParaRPr lang="en-US" altLang="zh-CN" sz="1000" b="1" kern="0" smtClean="0">
              <a:solidFill>
                <a:schemeClr val="tx1"/>
              </a:solidFill>
              <a:latin typeface="+mn-ea"/>
              <a:cs typeface="Helvetica" panose="020B0604020202020204" pitchFamily="34" charset="0"/>
            </a:endParaRPr>
          </a:p>
          <a:p>
            <a:pPr>
              <a:lnSpc>
                <a:spcPts val="1800"/>
              </a:lnSpc>
            </a:pPr>
            <a:r>
              <a:rPr lang="zh-CN" altLang="en-US" sz="1200" b="1">
                <a:solidFill>
                  <a:schemeClr val="tx1"/>
                </a:solidFill>
                <a:latin typeface="+mn-ea"/>
              </a:rPr>
              <a:t>适应症</a:t>
            </a:r>
            <a:r>
              <a:rPr lang="en-US" altLang="zh-CN" sz="1200" b="1">
                <a:solidFill>
                  <a:schemeClr val="tx1"/>
                </a:solidFill>
                <a:latin typeface="+mn-ea"/>
              </a:rPr>
              <a:t>:  </a:t>
            </a:r>
            <a:endParaRPr lang="en-US" altLang="zh-CN" sz="1200" b="1">
              <a:solidFill>
                <a:schemeClr val="tx1"/>
              </a:solidFill>
              <a:latin typeface="+mn-ea"/>
            </a:endParaRPr>
          </a:p>
          <a:p>
            <a:pPr>
              <a:lnSpc>
                <a:spcPts val="1600"/>
              </a:lnSpc>
            </a:pPr>
            <a:r>
              <a:rPr lang="en-US"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1.</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预防初次和重复使用致吐性肿瘤化疗（包括高剂量顺铂）引起的恶心和呕吐。</a:t>
            </a:r>
            <a:endParaRPr lang="en-US"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a:lnSpc>
                <a:spcPts val="1600"/>
              </a:lnSpc>
            </a:pPr>
            <a:r>
              <a:rPr lang="en-US"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2.</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预防手术后恶心和呕吐。与其他止吐药物一样，对术后几乎不可能出现恶心和</a:t>
            </a:r>
            <a:r>
              <a:rPr lang="en-US"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或呕吐的患者不推荐使用本品作为常规预防，</a:t>
            </a:r>
            <a:r>
              <a:rPr lang="en-US"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 </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对必须避免术后恶心和</a:t>
            </a:r>
            <a:r>
              <a:rPr lang="en-US"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或呕吐的患者，即使恶心、呕吐发生率低，也推荐使用本品。</a:t>
            </a:r>
            <a:endPar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a:lnSpc>
                <a:spcPts val="1600"/>
              </a:lnSpc>
            </a:pPr>
            <a:r>
              <a:rPr lang="en-US"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3.</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治疗手术后恶心和</a:t>
            </a:r>
            <a:r>
              <a:rPr lang="en-US"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或呕吐</a:t>
            </a:r>
            <a:r>
              <a:rPr lang="zh-CN" altLang="en-US" sz="1000" kern="0">
                <a:solidFill>
                  <a:schemeClr val="tx1"/>
                </a:solidFill>
                <a:latin typeface="楷体" panose="02010609060101010101" pitchFamily="49" charset="-122"/>
                <a:ea typeface="楷体" panose="02010609060101010101" pitchFamily="49" charset="-122"/>
                <a:cs typeface="Helvetica" panose="020B0604020202020204" pitchFamily="34" charset="0"/>
              </a:rPr>
              <a:t>。</a:t>
            </a:r>
            <a:endParaRPr lang="en-US" altLang="zh-CN" sz="1000" b="1" kern="0">
              <a:solidFill>
                <a:schemeClr val="tx1"/>
              </a:solidFill>
              <a:latin typeface="+mn-ea"/>
              <a:cs typeface="Helvetica" panose="020B0604020202020204" pitchFamily="34" charset="0"/>
            </a:endParaRPr>
          </a:p>
          <a:p>
            <a:pPr>
              <a:lnSpc>
                <a:spcPct val="150000"/>
              </a:lnSpc>
            </a:pPr>
            <a:r>
              <a:rPr lang="zh-CN" altLang="en-US" sz="1200" b="1" smtClean="0">
                <a:solidFill>
                  <a:schemeClr val="tx1"/>
                </a:solidFill>
                <a:latin typeface="+mn-ea"/>
              </a:rPr>
              <a:t>未</a:t>
            </a:r>
            <a:r>
              <a:rPr lang="zh-CN" altLang="en-US" sz="1200" b="1" dirty="0">
                <a:solidFill>
                  <a:schemeClr val="tx1"/>
                </a:solidFill>
                <a:latin typeface="+mn-ea"/>
              </a:rPr>
              <a:t>满足的治疗需</a:t>
            </a:r>
            <a:r>
              <a:rPr lang="zh-CN" altLang="en-US" sz="1200" b="1">
                <a:solidFill>
                  <a:schemeClr val="tx1"/>
                </a:solidFill>
                <a:latin typeface="+mn-ea"/>
              </a:rPr>
              <a:t>求</a:t>
            </a:r>
            <a:r>
              <a:rPr lang="zh-CN" altLang="en-US" sz="1200" b="1" smtClean="0">
                <a:solidFill>
                  <a:schemeClr val="tx1"/>
                </a:solidFill>
                <a:latin typeface="+mn-ea"/>
              </a:rPr>
              <a:t>：</a:t>
            </a:r>
            <a:endParaRPr lang="zh-CN" altLang="en-US" sz="1200" b="1" smtClean="0">
              <a:solidFill>
                <a:schemeClr val="tx1"/>
              </a:solidFill>
              <a:latin typeface="+mn-ea"/>
            </a:endParaRPr>
          </a:p>
          <a:p>
            <a:pPr marL="171450" indent="-171450" algn="l">
              <a:lnSpc>
                <a:spcPts val="1600"/>
              </a:lnSpc>
              <a:buClrTx/>
              <a:buSzTx/>
              <a:buFont typeface="Wingdings" panose="05000000000000000000" charset="0"/>
              <a:buChar char="l"/>
            </a:pP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医保目录内</a:t>
            </a:r>
            <a:r>
              <a:rPr lang="zh-CN" altLang="en-US" sz="1000" b="1" kern="0">
                <a:solidFill>
                  <a:schemeClr val="tx1"/>
                </a:solidFill>
                <a:latin typeface="+mn-ea"/>
                <a:cs typeface="Helvetica" panose="020B0604020202020204" pitchFamily="34" charset="0"/>
              </a:rPr>
              <a:t>PONV治疗药物均为口服</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，其容易增加</a:t>
            </a:r>
            <a:r>
              <a:rPr lang="zh-CN" altLang="en-US" sz="1000" b="1" kern="0">
                <a:solidFill>
                  <a:schemeClr val="tx1"/>
                </a:solidFill>
                <a:latin typeface="+mn-ea"/>
                <a:cs typeface="Helvetica" panose="020B0604020202020204" pitchFamily="34" charset="0"/>
              </a:rPr>
              <a:t>恶心呕吐患者用药困难</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，且造成</a:t>
            </a:r>
            <a:r>
              <a:rPr lang="zh-CN" altLang="en-US" sz="1000" b="1" kern="0">
                <a:solidFill>
                  <a:schemeClr val="tx1"/>
                </a:solidFill>
                <a:latin typeface="+mn-ea"/>
                <a:cs typeface="Helvetica" panose="020B0604020202020204" pitchFamily="34" charset="0"/>
              </a:rPr>
              <a:t>再次呕出</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，减少药物生物利用度，同时危重症患者身体状况</a:t>
            </a:r>
            <a:r>
              <a:rPr lang="zh-CN" altLang="en-US" sz="1000" b="1" kern="0">
                <a:solidFill>
                  <a:schemeClr val="tx1"/>
                </a:solidFill>
                <a:latin typeface="+mn-ea"/>
                <a:cs typeface="Helvetica" panose="020B0604020202020204" pitchFamily="34" charset="0"/>
              </a:rPr>
              <a:t>不适宜口服</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，这部分患者的临床需求得不到满足，导致其</a:t>
            </a:r>
            <a:r>
              <a:rPr lang="zh-CN" altLang="en-US" sz="1000" b="1" kern="0">
                <a:solidFill>
                  <a:schemeClr val="tx1"/>
                </a:solidFill>
                <a:latin typeface="+mn-ea"/>
                <a:cs typeface="Helvetica" panose="020B0604020202020204" pitchFamily="34" charset="0"/>
              </a:rPr>
              <a:t>延长住院天数，额外增加其他药物治疗费用，加重医保基金支出和患者经济负担</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rPr>
              <a:t>。多拉司注</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射液纳入医保，</a:t>
            </a:r>
            <a:r>
              <a:rPr lang="zh-CN" altLang="en-US" sz="1000" b="1" kern="0">
                <a:solidFill>
                  <a:schemeClr val="tx1"/>
                </a:solidFill>
                <a:latin typeface="+mn-ea"/>
                <a:cs typeface="Helvetica" panose="020B0604020202020204" pitchFamily="34" charset="0"/>
                <a:sym typeface="+mn-ea"/>
              </a:rPr>
              <a:t>填补医保录内无PONV注射治疗药物空白</a:t>
            </a:r>
            <a:r>
              <a:rPr lang="zh-CN" altLang="zh-CN" sz="1000" kern="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，增加手术患者获益、加快康复、</a:t>
            </a:r>
            <a:r>
              <a:rPr lang="zh-CN" altLang="en-US" sz="1000" b="1" kern="0">
                <a:solidFill>
                  <a:schemeClr val="tx1"/>
                </a:solidFill>
                <a:latin typeface="+mn-ea"/>
                <a:cs typeface="Helvetica" panose="020B0604020202020204" pitchFamily="34" charset="0"/>
                <a:sym typeface="+mn-ea"/>
              </a:rPr>
              <a:t>缩短住院时间、降低整体治疗费用、提高患者满意度</a:t>
            </a:r>
            <a:r>
              <a:rPr lang="zh-CN" altLang="en-US" sz="1000" b="1" kern="0">
                <a:solidFill>
                  <a:schemeClr val="tx1"/>
                </a:solidFill>
                <a:latin typeface="+mn-ea"/>
                <a:cs typeface="Helvetica" panose="020B0604020202020204" pitchFamily="34" charset="0"/>
              </a:rPr>
              <a:t>。</a:t>
            </a:r>
            <a:endParaRPr lang="zh-CN" altLang="en-US" sz="1000" b="1" kern="0">
              <a:solidFill>
                <a:schemeClr val="tx1"/>
              </a:solidFill>
              <a:latin typeface="+mn-ea"/>
              <a:ea typeface="楷体" panose="02010609060101010101" pitchFamily="49" charset="-122"/>
              <a:cs typeface="Helvetica" panose="020B0604020202020204" pitchFamily="34" charset="0"/>
            </a:endParaRPr>
          </a:p>
        </p:txBody>
      </p:sp>
      <p:sp>
        <p:nvSpPr>
          <p:cNvPr id="3" name="文本框 2"/>
          <p:cNvSpPr txBox="1"/>
          <p:nvPr/>
        </p:nvSpPr>
        <p:spPr>
          <a:xfrm>
            <a:off x="105410" y="3855720"/>
            <a:ext cx="8827770" cy="983615"/>
          </a:xfrm>
          <a:prstGeom prst="rect">
            <a:avLst/>
          </a:prstGeom>
          <a:noFill/>
        </p:spPr>
        <p:txBody>
          <a:bodyPr wrap="square" rtlCol="0" anchor="t">
            <a:spAutoFit/>
          </a:bodyPr>
          <a:p>
            <a:pPr algn="l">
              <a:lnSpc>
                <a:spcPct val="150000"/>
              </a:lnSpc>
              <a:buClrTx/>
              <a:buSzTx/>
              <a:buFontTx/>
            </a:pPr>
            <a:r>
              <a:rPr lang="zh-CN" altLang="en-US" sz="1200" b="1" smtClean="0">
                <a:latin typeface="+mn-ea"/>
                <a:sym typeface="+mn-ea"/>
              </a:rPr>
              <a:t>疾病基本情况：</a:t>
            </a:r>
            <a:endParaRPr lang="zh-CN" altLang="en-US" sz="1200" b="1" smtClean="0">
              <a:latin typeface="+mn-ea"/>
            </a:endParaRPr>
          </a:p>
          <a:p>
            <a:pPr marL="171450" indent="-171450" algn="l">
              <a:lnSpc>
                <a:spcPts val="1600"/>
              </a:lnSpc>
              <a:buClrTx/>
              <a:buSzTx/>
              <a:buFont typeface="Wingdings" panose="05000000000000000000" charset="0"/>
              <a:buChar char="l"/>
            </a:pPr>
            <a:r>
              <a:rPr lang="zh-CN" altLang="zh-CN" sz="1000" kern="0">
                <a:latin typeface="楷体" panose="02010609060101010101" pitchFamily="49" charset="-122"/>
                <a:ea typeface="楷体" panose="02010609060101010101" pitchFamily="49" charset="-122"/>
                <a:cs typeface="Helvetica" panose="020B0604020202020204" pitchFamily="34" charset="0"/>
                <a:sym typeface="+mn-ea"/>
              </a:rPr>
              <a:t>术后恶心呕吐(PONV)是全麻后临床常见并发症。据统计，</a:t>
            </a:r>
            <a:r>
              <a:rPr lang="zh-CN" altLang="en-US" sz="1000" b="1" kern="0">
                <a:latin typeface="+mn-ea"/>
                <a:cs typeface="Helvetica" panose="020B0604020202020204" pitchFamily="34" charset="0"/>
                <a:sym typeface="+mn-ea"/>
              </a:rPr>
              <a:t>PONV 占全部住院手术病人的20%~37%</a:t>
            </a:r>
            <a:r>
              <a:rPr lang="zh-CN" altLang="zh-CN" sz="1000" kern="0">
                <a:latin typeface="楷体" panose="02010609060101010101" pitchFamily="49" charset="-122"/>
                <a:ea typeface="楷体" panose="02010609060101010101" pitchFamily="49" charset="-122"/>
                <a:cs typeface="Helvetica" panose="020B0604020202020204" pitchFamily="34" charset="0"/>
                <a:sym typeface="+mn-ea"/>
              </a:rPr>
              <a:t>，高危病人 PONV 发生率达 70%~80%。PONV 主要发生在手术后 6 小时内(早期PONV)或 24 小时内(晚期PONV)，但也可能</a:t>
            </a:r>
            <a:r>
              <a:rPr lang="zh-CN" altLang="en-US" sz="1000" b="1" kern="0">
                <a:latin typeface="+mn-ea"/>
                <a:cs typeface="Helvetica" panose="020B0604020202020204" pitchFamily="34" charset="0"/>
                <a:sym typeface="+mn-ea"/>
              </a:rPr>
              <a:t>持续达5天甚至更久</a:t>
            </a:r>
            <a:r>
              <a:rPr lang="zh-CN" altLang="zh-CN" sz="1000" kern="0">
                <a:latin typeface="楷体" panose="02010609060101010101" pitchFamily="49" charset="-122"/>
                <a:ea typeface="楷体" panose="02010609060101010101" pitchFamily="49" charset="-122"/>
                <a:cs typeface="Helvetica" panose="020B0604020202020204" pitchFamily="34" charset="0"/>
                <a:sym typeface="+mn-ea"/>
              </a:rPr>
              <a:t>。《中国卫生统计年鉴》数据显示，2020年中国手术量为6700万台左右，PONV年发病患者人数约为2010万人次。</a:t>
            </a:r>
            <a:endParaRPr lang="zh-CN" altLang="zh-CN" sz="1000" kern="0">
              <a:latin typeface="楷体" panose="02010609060101010101" pitchFamily="49" charset="-122"/>
              <a:ea typeface="楷体" panose="02010609060101010101" pitchFamily="49" charset="-122"/>
              <a:cs typeface="Helvetica"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01 </a:t>
            </a:r>
            <a:r>
              <a:rPr lang="zh-CN" altLang="en-US" dirty="0">
                <a:solidFill>
                  <a:schemeClr val="tx1"/>
                </a:solidFill>
              </a:rPr>
              <a:t>基本信息</a:t>
            </a:r>
            <a:endParaRPr lang="zh-CN" altLang="en-US" dirty="0">
              <a:solidFill>
                <a:schemeClr val="tx1"/>
              </a:solidFill>
            </a:endParaRPr>
          </a:p>
        </p:txBody>
      </p:sp>
      <p:sp>
        <p:nvSpPr>
          <p:cNvPr id="5" name="矩形 4"/>
          <p:cNvSpPr/>
          <p:nvPr/>
        </p:nvSpPr>
        <p:spPr>
          <a:xfrm>
            <a:off x="136151" y="2878915"/>
            <a:ext cx="8918089" cy="553085"/>
          </a:xfrm>
          <a:prstGeom prst="rect">
            <a:avLst/>
          </a:prstGeom>
        </p:spPr>
        <p:txBody>
          <a:bodyPr wrap="square">
            <a:spAutoFit/>
          </a:bodyPr>
          <a:lstStyle/>
          <a:p>
            <a:pPr>
              <a:lnSpc>
                <a:spcPts val="1800"/>
              </a:lnSpc>
            </a:pPr>
            <a:endParaRPr lang="zh-CN" altLang="en-US" sz="1200" b="1" dirty="0">
              <a:latin typeface="+mn-ea"/>
            </a:endParaRPr>
          </a:p>
          <a:p>
            <a:pPr>
              <a:lnSpc>
                <a:spcPts val="1800"/>
              </a:lnSpc>
            </a:pPr>
            <a:endParaRPr sz="1200" kern="0" dirty="0">
              <a:latin typeface="楷体" panose="02010609060101010101" pitchFamily="49" charset="-122"/>
              <a:ea typeface="楷体" panose="02010609060101010101" pitchFamily="49" charset="-122"/>
              <a:cs typeface="Helvetica" panose="020B0604020202020204" pitchFamily="34" charset="0"/>
            </a:endParaRPr>
          </a:p>
        </p:txBody>
      </p:sp>
      <p:sp>
        <p:nvSpPr>
          <p:cNvPr id="6" name="文本框 5"/>
          <p:cNvSpPr txBox="1"/>
          <p:nvPr/>
        </p:nvSpPr>
        <p:spPr>
          <a:xfrm>
            <a:off x="179705" y="915035"/>
            <a:ext cx="8874125" cy="39643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00"/>
              </a:lnSpc>
            </a:pPr>
            <a:r>
              <a:rPr lang="zh-CN" altLang="en-US" sz="1200" b="1" smtClean="0">
                <a:latin typeface="+mn-ea"/>
              </a:rPr>
              <a:t>用</a:t>
            </a:r>
            <a:r>
              <a:rPr lang="zh-CN" altLang="en-US" sz="1200" b="1" dirty="0">
                <a:latin typeface="+mn-ea"/>
              </a:rPr>
              <a:t>法用量：</a:t>
            </a:r>
            <a:endParaRPr lang="en-US" altLang="zh-CN" sz="1200" b="1" dirty="0">
              <a:latin typeface="+mn-ea"/>
            </a:endParaRPr>
          </a:p>
          <a:p>
            <a:pPr algn="l">
              <a:lnSpc>
                <a:spcPts val="1600"/>
              </a:lnSpc>
            </a:pPr>
            <a:r>
              <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rPr>
              <a:t>用法：以100mg/30秒的速度快速静注或用相容的注射溶媒稀释至50ml输注15分钟以上。 </a:t>
            </a:r>
            <a:endPar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endParaRPr>
          </a:p>
          <a:p>
            <a:pPr algn="l">
              <a:lnSpc>
                <a:spcPts val="1600"/>
              </a:lnSpc>
            </a:pPr>
            <a:r>
              <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rPr>
              <a:t>推荐剂量：</a:t>
            </a:r>
            <a:endPar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endParaRPr>
          </a:p>
          <a:p>
            <a:pPr marL="171450" indent="-171450" algn="l">
              <a:lnSpc>
                <a:spcPts val="1600"/>
              </a:lnSpc>
              <a:buFont typeface="Wingdings" panose="05000000000000000000" charset="0"/>
              <a:buChar char="l"/>
            </a:pPr>
            <a:r>
              <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rPr>
              <a:t>预防肿瘤化疗引起的恶心和呕吐： </a:t>
            </a:r>
            <a:endPar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endParaRPr>
          </a:p>
          <a:p>
            <a:pPr algn="l">
              <a:lnSpc>
                <a:spcPts val="1600"/>
              </a:lnSpc>
            </a:pPr>
            <a:r>
              <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rPr>
              <a:t>成人：化疗前30分钟静注1.8mg/kg；或大多数患者使用固定剂量100mg，静注30秒以上。 </a:t>
            </a:r>
            <a:endPar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endParaRPr>
          </a:p>
          <a:p>
            <a:pPr algn="l">
              <a:lnSpc>
                <a:spcPts val="1600"/>
              </a:lnSpc>
            </a:pPr>
            <a:r>
              <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rPr>
              <a:t>儿童：在化疗前30分钟静注1.8mg/kg，不超过100mg。 </a:t>
            </a:r>
            <a:endPar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endParaRPr>
          </a:p>
          <a:p>
            <a:pPr marL="171450" indent="-171450" algn="l">
              <a:lnSpc>
                <a:spcPts val="1600"/>
              </a:lnSpc>
              <a:buFont typeface="Wingdings" panose="05000000000000000000" charset="0"/>
              <a:buChar char="l"/>
            </a:pPr>
            <a:r>
              <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rPr>
              <a:t>预防或治疗手术后恶心和/或呕吐：</a:t>
            </a:r>
            <a:endPar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endParaRPr>
          </a:p>
          <a:p>
            <a:pPr algn="l">
              <a:lnSpc>
                <a:spcPts val="1600"/>
              </a:lnSpc>
              <a:buClrTx/>
              <a:buSzTx/>
              <a:buNone/>
            </a:pPr>
            <a:r>
              <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rPr>
              <a:t>外科手术麻醉停止前约15分钟（预防）或刚出现恶心、呕吐时（治疗）静注单剂量12.5mg（成人）或者</a:t>
            </a:r>
            <a:endPar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endParaRPr>
          </a:p>
          <a:p>
            <a:pPr algn="l" fontAlgn="auto">
              <a:lnSpc>
                <a:spcPts val="1600"/>
              </a:lnSpc>
              <a:buClrTx/>
              <a:buSzTx/>
              <a:buNone/>
            </a:pPr>
            <a:r>
              <a:rPr lang="zh-CN" altLang="en-US" sz="1200" kern="0" dirty="0">
                <a:latin typeface="楷体" panose="02010609060101010101" pitchFamily="49" charset="-122"/>
                <a:ea typeface="楷体" panose="02010609060101010101" pitchFamily="49" charset="-122"/>
                <a:cs typeface="Helvetica" panose="020B0604020202020204" pitchFamily="34" charset="0"/>
                <a:sym typeface="+mn-ea"/>
              </a:rPr>
              <a:t>静注0.35mg/kg，最大量不超过12.5mg（2-16岁儿童）。</a:t>
            </a:r>
            <a:endParaRPr lang="zh-CN" altLang="en-US" sz="1200" b="1" kern="0" dirty="0">
              <a:latin typeface="楷体" panose="02010609060101010101" pitchFamily="49" charset="-122"/>
              <a:ea typeface="楷体" panose="02010609060101010101" pitchFamily="49" charset="-122"/>
              <a:cs typeface="Helvetica" panose="020B0604020202020204" pitchFamily="34" charset="0"/>
              <a:sym typeface="+mn-ea"/>
            </a:endParaRPr>
          </a:p>
          <a:p>
            <a:pPr fontAlgn="auto">
              <a:lnSpc>
                <a:spcPts val="2500"/>
              </a:lnSpc>
            </a:pPr>
            <a:r>
              <a:rPr lang="zh-CN" altLang="en-US" sz="1200" b="1" dirty="0">
                <a:latin typeface="+mn-ea"/>
                <a:sym typeface="+mn-ea"/>
              </a:rPr>
              <a:t>大陆地区发病率：</a:t>
            </a:r>
            <a:endParaRPr lang="en-US" altLang="zh-CN" sz="1200" b="1" dirty="0">
              <a:latin typeface="+mn-ea"/>
            </a:endParaRPr>
          </a:p>
          <a:p>
            <a:pPr marL="171450" indent="-171450" fontAlgn="auto">
              <a:lnSpc>
                <a:spcPts val="1800"/>
              </a:lnSpc>
              <a:buFont typeface="Wingdings" panose="05000000000000000000" charset="0"/>
              <a:buChar char="l"/>
            </a:pPr>
            <a:r>
              <a:rPr lang="zh-CN" altLang="en-US" sz="1000" b="1" dirty="0">
                <a:latin typeface="+mn-ea"/>
                <a:sym typeface="+mn-ea"/>
              </a:rPr>
              <a:t>CINV（化疗所致的恶心呕吐）</a:t>
            </a:r>
            <a:r>
              <a:rPr sz="1200" kern="0" dirty="0">
                <a:latin typeface="楷体" panose="02010609060101010101" pitchFamily="49" charset="-122"/>
                <a:ea typeface="楷体" panose="02010609060101010101" pitchFamily="49" charset="-122"/>
                <a:cs typeface="Helvetica" panose="020B0604020202020204" pitchFamily="34" charset="0"/>
                <a:sym typeface="+mn-ea"/>
              </a:rPr>
              <a:t>：</a:t>
            </a:r>
            <a:r>
              <a:rPr lang="zh-CN" altLang="en-US" sz="1000" b="1" dirty="0">
                <a:latin typeface="+mn-ea"/>
                <a:sym typeface="+mn-ea"/>
              </a:rPr>
              <a:t>70~80%接受化疗的患者</a:t>
            </a:r>
            <a:r>
              <a:rPr sz="1200" kern="0" dirty="0">
                <a:latin typeface="楷体" panose="02010609060101010101" pitchFamily="49" charset="-122"/>
                <a:ea typeface="楷体" panose="02010609060101010101" pitchFamily="49" charset="-122"/>
                <a:cs typeface="Helvetica" panose="020B0604020202020204" pitchFamily="34" charset="0"/>
                <a:sym typeface="+mn-ea"/>
              </a:rPr>
              <a:t>会出现CINV。</a:t>
            </a:r>
            <a:endParaRPr sz="1200" kern="0" dirty="0">
              <a:latin typeface="楷体" panose="02010609060101010101" pitchFamily="49" charset="-122"/>
              <a:ea typeface="楷体" panose="02010609060101010101" pitchFamily="49" charset="-122"/>
              <a:cs typeface="Helvetica" panose="020B0604020202020204" pitchFamily="34" charset="0"/>
            </a:endParaRPr>
          </a:p>
          <a:p>
            <a:pPr marL="171450" indent="-171450" fontAlgn="auto">
              <a:lnSpc>
                <a:spcPts val="1800"/>
              </a:lnSpc>
              <a:buFont typeface="Wingdings" panose="05000000000000000000" charset="0"/>
              <a:buChar char="l"/>
            </a:pPr>
            <a:r>
              <a:rPr lang="zh-CN" altLang="en-US" sz="1000" b="1" dirty="0">
                <a:latin typeface="+mn-ea"/>
                <a:sym typeface="+mn-ea"/>
              </a:rPr>
              <a:t>PONV（手术后恶心呕吐）</a:t>
            </a:r>
            <a:r>
              <a:rPr sz="1200" kern="0" dirty="0">
                <a:latin typeface="楷体" panose="02010609060101010101" pitchFamily="49" charset="-122"/>
                <a:ea typeface="楷体" panose="02010609060101010101" pitchFamily="49" charset="-122"/>
                <a:cs typeface="Helvetica" panose="020B0604020202020204" pitchFamily="34" charset="0"/>
                <a:sym typeface="+mn-ea"/>
              </a:rPr>
              <a:t>：住院手术患者</a:t>
            </a:r>
            <a:r>
              <a:rPr lang="zh-CN" altLang="en-US" sz="1000" b="1" dirty="0">
                <a:latin typeface="+mn-ea"/>
                <a:sym typeface="+mn-ea"/>
              </a:rPr>
              <a:t>PONV</a:t>
            </a:r>
            <a:r>
              <a:rPr sz="1200" kern="0" dirty="0">
                <a:latin typeface="楷体" panose="02010609060101010101" pitchFamily="49" charset="-122"/>
                <a:ea typeface="楷体" panose="02010609060101010101" pitchFamily="49" charset="-122"/>
                <a:cs typeface="Helvetica" panose="020B0604020202020204" pitchFamily="34" charset="0"/>
                <a:sym typeface="+mn-ea"/>
              </a:rPr>
              <a:t>的发生率约为</a:t>
            </a:r>
            <a:r>
              <a:rPr lang="zh-CN" altLang="en-US" sz="1000" b="1" dirty="0">
                <a:latin typeface="+mn-ea"/>
                <a:sym typeface="+mn-ea"/>
              </a:rPr>
              <a:t>20-30%</a:t>
            </a:r>
            <a:r>
              <a:rPr sz="1000" kern="0" dirty="0">
                <a:latin typeface="楷体" panose="02010609060101010101" pitchFamily="49" charset="-122"/>
                <a:ea typeface="楷体" panose="02010609060101010101" pitchFamily="49" charset="-122"/>
                <a:cs typeface="Helvetica" panose="020B0604020202020204" pitchFamily="34" charset="0"/>
                <a:sym typeface="+mn-ea"/>
              </a:rPr>
              <a:t>，</a:t>
            </a:r>
            <a:r>
              <a:rPr lang="zh-CN" altLang="en-US" sz="1000" b="1" dirty="0">
                <a:latin typeface="+mn-ea"/>
                <a:sym typeface="+mn-ea"/>
              </a:rPr>
              <a:t>PONV高危患者高</a:t>
            </a:r>
            <a:r>
              <a:rPr lang="zh-CN" altLang="en-US" sz="1000" b="1" dirty="0">
                <a:latin typeface="+mn-ea"/>
                <a:sym typeface="+mn-ea"/>
              </a:rPr>
              <a:t>达70-80%。</a:t>
            </a:r>
            <a:endParaRPr sz="1200" kern="0" dirty="0">
              <a:latin typeface="楷体" panose="02010609060101010101" pitchFamily="49" charset="-122"/>
              <a:ea typeface="楷体" panose="02010609060101010101" pitchFamily="49" charset="-122"/>
              <a:cs typeface="Helvetica" panose="020B0604020202020204" pitchFamily="34" charset="0"/>
            </a:endParaRPr>
          </a:p>
          <a:p>
            <a:pPr fontAlgn="auto">
              <a:lnSpc>
                <a:spcPts val="2500"/>
              </a:lnSpc>
            </a:pPr>
            <a:r>
              <a:rPr lang="zh-CN" altLang="en-US" sz="1200" b="1" dirty="0">
                <a:latin typeface="+mn-ea"/>
                <a:sym typeface="+mn-ea"/>
              </a:rPr>
              <a:t>年发病患者总数：</a:t>
            </a:r>
            <a:endParaRPr lang="en-US" altLang="zh-CN" sz="1200" b="1" dirty="0">
              <a:latin typeface="+mn-ea"/>
            </a:endParaRPr>
          </a:p>
          <a:p>
            <a:pPr marL="171450" indent="-171450">
              <a:lnSpc>
                <a:spcPts val="1800"/>
              </a:lnSpc>
              <a:buFont typeface="Wingdings" panose="05000000000000000000" charset="0"/>
              <a:buChar char="l"/>
            </a:pPr>
            <a:r>
              <a:rPr sz="1200" kern="0" dirty="0">
                <a:latin typeface="楷体" panose="02010609060101010101" pitchFamily="49" charset="-122"/>
                <a:ea typeface="楷体" panose="02010609060101010101" pitchFamily="49" charset="-122"/>
                <a:cs typeface="Helvetica" panose="020B0604020202020204" pitchFamily="34" charset="0"/>
                <a:sym typeface="+mn-ea"/>
              </a:rPr>
              <a:t>我国整体癌症发病率仍持续上升，2016年新发病例为406.4万，目前最佳化疗利用率为57.7％，如果没有止吐治疗，70~80%接受化疗的患者会出现CINV，由此估算</a:t>
            </a:r>
            <a:r>
              <a:rPr lang="zh-CN" altLang="en-US" sz="1000" b="1" dirty="0">
                <a:latin typeface="+mn-ea"/>
                <a:sym typeface="+mn-ea"/>
              </a:rPr>
              <a:t>CINV的年发病患者数为164.1万~187.6万</a:t>
            </a:r>
            <a:r>
              <a:rPr sz="1000" kern="0" dirty="0">
                <a:latin typeface="楷体" panose="02010609060101010101" pitchFamily="49" charset="-122"/>
                <a:ea typeface="楷体" panose="02010609060101010101" pitchFamily="49" charset="-122"/>
                <a:cs typeface="Helvetica" panose="020B0604020202020204" pitchFamily="34" charset="0"/>
                <a:sym typeface="+mn-ea"/>
              </a:rPr>
              <a:t>。</a:t>
            </a:r>
            <a:endParaRPr sz="1000" kern="0" dirty="0">
              <a:latin typeface="楷体" panose="02010609060101010101" pitchFamily="49" charset="-122"/>
              <a:ea typeface="楷体" panose="02010609060101010101" pitchFamily="49" charset="-122"/>
              <a:cs typeface="Helvetica" panose="020B0604020202020204" pitchFamily="34" charset="0"/>
            </a:endParaRPr>
          </a:p>
          <a:p>
            <a:pPr marL="171450" indent="-171450">
              <a:lnSpc>
                <a:spcPts val="1800"/>
              </a:lnSpc>
              <a:buFont typeface="Wingdings" panose="05000000000000000000" charset="0"/>
              <a:buChar char="l"/>
            </a:pPr>
            <a:r>
              <a:rPr lang="en-US" sz="1200" kern="0" dirty="0">
                <a:latin typeface="楷体" panose="02010609060101010101" pitchFamily="49" charset="-122"/>
                <a:ea typeface="楷体" panose="02010609060101010101" pitchFamily="49" charset="-122"/>
                <a:cs typeface="Helvetica" panose="020B0604020202020204" pitchFamily="34" charset="0"/>
                <a:sym typeface="+mn-ea"/>
              </a:rPr>
              <a:t> </a:t>
            </a:r>
            <a:r>
              <a:rPr sz="1200" kern="0" dirty="0">
                <a:latin typeface="楷体" panose="02010609060101010101" pitchFamily="49" charset="-122"/>
                <a:ea typeface="楷体" panose="02010609060101010101" pitchFamily="49" charset="-122"/>
                <a:cs typeface="Helvetica" panose="020B0604020202020204" pitchFamily="34" charset="0"/>
                <a:sym typeface="+mn-ea"/>
              </a:rPr>
              <a:t>2019年全国手术</a:t>
            </a:r>
            <a:r>
              <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量为6930万</a:t>
            </a:r>
            <a:r>
              <a:rPr 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人次</a:t>
            </a:r>
            <a:r>
              <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，住院手术患者PONV的发生率约为20-30%，</a:t>
            </a:r>
            <a:r>
              <a:rPr lang="zh-CN" altLang="en-US" sz="1000" b="1" dirty="0">
                <a:solidFill>
                  <a:schemeClr val="tx1"/>
                </a:solidFill>
                <a:latin typeface="+mn-ea"/>
                <a:sym typeface="+mn-ea"/>
              </a:rPr>
              <a:t>PONV年发病患者总数为1368万~2079万</a:t>
            </a:r>
            <a:r>
              <a:rPr sz="10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a:t>
            </a:r>
            <a:endPar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algn="l">
              <a:lnSpc>
                <a:spcPts val="1600"/>
              </a:lnSpc>
            </a:pPr>
            <a:endParaRPr lang="zh-CN" altLang="en-US"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02 </a:t>
            </a:r>
            <a:r>
              <a:rPr lang="zh-CN" altLang="en-US" dirty="0">
                <a:solidFill>
                  <a:schemeClr val="tx1"/>
                </a:solidFill>
              </a:rPr>
              <a:t>安全性</a:t>
            </a:r>
            <a:endParaRPr lang="zh-CN" altLang="en-US" dirty="0">
              <a:solidFill>
                <a:schemeClr val="tx1"/>
              </a:solidFill>
            </a:endParaRPr>
          </a:p>
        </p:txBody>
      </p:sp>
      <p:sp>
        <p:nvSpPr>
          <p:cNvPr id="7" name="文本框 6"/>
          <p:cNvSpPr txBox="1"/>
          <p:nvPr/>
        </p:nvSpPr>
        <p:spPr>
          <a:xfrm>
            <a:off x="100965" y="822960"/>
            <a:ext cx="9042400" cy="4310380"/>
          </a:xfrm>
          <a:prstGeom prst="rect">
            <a:avLst/>
          </a:prstGeom>
          <a:noFill/>
        </p:spPr>
        <p:txBody>
          <a:bodyPr wrap="square">
            <a:spAutoFit/>
          </a:bodyPr>
          <a:lstStyle/>
          <a:p>
            <a:pPr algn="l" fontAlgn="auto">
              <a:lnSpc>
                <a:spcPts val="1900"/>
              </a:lnSpc>
            </a:pPr>
            <a:r>
              <a:rPr lang="zh-CN" altLang="en-US" sz="1200" b="1" i="0" u="none" strike="noStrike" baseline="0" dirty="0">
                <a:latin typeface="微软雅黑" panose="020B0503020204020204" pitchFamily="34" charset="-122"/>
                <a:ea typeface="微软雅黑" panose="020B0503020204020204" pitchFamily="34" charset="-122"/>
              </a:rPr>
              <a:t>不良反应情况：</a:t>
            </a:r>
            <a:endParaRPr lang="en-US" altLang="zh-CN" sz="1200" b="1" i="0" u="none" strike="noStrike" baseline="0" dirty="0">
              <a:latin typeface="微软雅黑" panose="020B0503020204020204" pitchFamily="34" charset="-122"/>
              <a:ea typeface="微软雅黑" panose="020B0503020204020204" pitchFamily="34" charset="-122"/>
            </a:endParaRPr>
          </a:p>
          <a:p>
            <a:pPr algn="l" fontAlgn="auto">
              <a:lnSpc>
                <a:spcPts val="1900"/>
              </a:lnSpc>
            </a:pP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一）该药品在国内外不良反应发生情况：</a:t>
            </a:r>
            <a:endParaRPr lang="en-US" altLang="zh-CN" sz="1200" b="1" dirty="0">
              <a:latin typeface="微软雅黑" panose="020B0503020204020204" pitchFamily="34" charset="-122"/>
              <a:ea typeface="微软雅黑" panose="020B0503020204020204" pitchFamily="34" charset="-122"/>
            </a:endParaRPr>
          </a:p>
          <a:p>
            <a:pPr marL="171450" indent="-171450" fontAlgn="auto" latinLnBrk="1">
              <a:lnSpc>
                <a:spcPts val="1900"/>
              </a:lnSpc>
              <a:buFont typeface="Wingdings" panose="05000000000000000000" charset="0"/>
              <a:buChar char="l"/>
            </a:pPr>
            <a:r>
              <a:rPr lang="zh-CN" altLang="zh-CN" sz="1200" kern="0" dirty="0">
                <a:ea typeface="楷体" panose="02010609060101010101" pitchFamily="49" charset="-122"/>
                <a:cs typeface="Helvetica"/>
              </a:rPr>
              <a:t>从国内首次上市销售日期至2022年6月30日，我司共收到多拉司琼注射液不良反应报告总数</a:t>
            </a:r>
            <a:r>
              <a:rPr lang="zh-CN" altLang="en-US" sz="1000" b="1" dirty="0">
                <a:latin typeface="微软雅黑" panose="020B0503020204020204" pitchFamily="34" charset="-122"/>
                <a:ea typeface="微软雅黑" panose="020B0503020204020204" pitchFamily="34" charset="-122"/>
              </a:rPr>
              <a:t>213</a:t>
            </a:r>
            <a:r>
              <a:rPr lang="zh-CN" altLang="zh-CN" sz="1200" kern="0" dirty="0">
                <a:ea typeface="楷体" panose="02010609060101010101" pitchFamily="49" charset="-122"/>
                <a:cs typeface="Helvetica"/>
              </a:rPr>
              <a:t>例。 其中一般不良反应发生率约为</a:t>
            </a:r>
            <a:r>
              <a:rPr lang="zh-CN" altLang="zh-CN" sz="1000" b="1" kern="0" dirty="0">
                <a:latin typeface="+mn-ea"/>
                <a:cs typeface="Helvetica"/>
              </a:rPr>
              <a:t>0.051%</a:t>
            </a:r>
            <a:r>
              <a:rPr lang="zh-CN" altLang="zh-CN" sz="1200" kern="0" dirty="0">
                <a:ea typeface="楷体" panose="02010609060101010101" pitchFamily="49" charset="-122"/>
                <a:cs typeface="Helvetica"/>
              </a:rPr>
              <a:t>、严重不良反应发生率约为</a:t>
            </a:r>
            <a:r>
              <a:rPr lang="zh-CN" altLang="zh-CN" sz="1000" b="1" kern="0" dirty="0">
                <a:latin typeface="+mn-ea"/>
                <a:cs typeface="Helvetica"/>
              </a:rPr>
              <a:t>0.002%</a:t>
            </a:r>
            <a:r>
              <a:rPr lang="zh-CN" altLang="zh-CN" sz="1200" kern="0" dirty="0">
                <a:ea typeface="楷体" panose="02010609060101010101" pitchFamily="49" charset="-122"/>
                <a:cs typeface="Helvetica"/>
              </a:rPr>
              <a:t>，涉及皮疹，寒战，胸痛，呼吸困难，血压下降等。</a:t>
            </a:r>
            <a:endParaRPr lang="zh-CN" altLang="zh-CN" sz="1200" kern="0" dirty="0">
              <a:ea typeface="楷体" panose="02010609060101010101" pitchFamily="49" charset="-122"/>
              <a:cs typeface="Helvetica"/>
            </a:endParaRPr>
          </a:p>
          <a:p>
            <a:pPr fontAlgn="auto" latinLnBrk="1">
              <a:lnSpc>
                <a:spcPts val="1900"/>
              </a:lnSpc>
            </a:pP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二）</a:t>
            </a:r>
            <a:r>
              <a:rPr lang="zh-CN" altLang="zh-CN" sz="1200" b="1" dirty="0">
                <a:latin typeface="微软雅黑" panose="020B0503020204020204" pitchFamily="34" charset="-122"/>
                <a:ea typeface="微软雅黑" panose="020B0503020204020204" pitchFamily="34" charset="-122"/>
              </a:rPr>
              <a:t>药品说明书收载的安全性信息</a:t>
            </a:r>
            <a:r>
              <a:rPr lang="zh-CN" altLang="en-US"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a:p>
            <a:pPr marL="171450" indent="-171450" fontAlgn="auto" latinLnBrk="1">
              <a:lnSpc>
                <a:spcPts val="1900"/>
              </a:lnSpc>
              <a:buFont typeface="Wingdings" panose="05000000000000000000" charset="0"/>
              <a:buChar char="l"/>
            </a:pPr>
            <a:r>
              <a:rPr lang="en-US" altLang="zh-CN" sz="1200" kern="0" dirty="0">
                <a:ea typeface="楷体" panose="02010609060101010101" pitchFamily="49" charset="-122"/>
                <a:cs typeface="Helvetica"/>
              </a:rPr>
              <a:t> </a:t>
            </a:r>
            <a:r>
              <a:rPr lang="zh-CN" sz="1200" kern="0" dirty="0">
                <a:ea typeface="楷体" panose="02010609060101010101" pitchFamily="49" charset="-122"/>
                <a:cs typeface="Helvetica"/>
              </a:rPr>
              <a:t>化疗诱发的恶心和呕吐研究中患者出现的</a:t>
            </a:r>
            <a:r>
              <a:rPr lang="zh-CN" altLang="zh-CN" sz="1000" b="1" kern="0" dirty="0">
                <a:latin typeface="+mn-ea"/>
                <a:cs typeface="Helvetica"/>
              </a:rPr>
              <a:t>不良反应（≥2%）</a:t>
            </a:r>
            <a:r>
              <a:rPr lang="zh-CN" sz="1200" kern="0" dirty="0">
                <a:ea typeface="楷体" panose="02010609060101010101" pitchFamily="49" charset="-122"/>
                <a:cs typeface="Helvetica"/>
              </a:rPr>
              <a:t>主要是头痛、腹泻、发热、疲劳、肝功能异常、腹痛、高血压、疼痛、头晕、恶寒/寒颤，术后恶心和呕吐研究中患者出现的不良反应（≥2%）主要是头痛、疼痛、头晕、嗜睡、尿潴留已知对本品过敏的患者禁用。</a:t>
            </a:r>
            <a:endParaRPr lang="zh-CN" sz="1200" kern="0" dirty="0">
              <a:ea typeface="楷体" panose="02010609060101010101" pitchFamily="49" charset="-122"/>
              <a:cs typeface="Helvetica"/>
            </a:endParaRPr>
          </a:p>
          <a:p>
            <a:pPr marL="171450" lvl="0" indent="-171450" fontAlgn="auto">
              <a:lnSpc>
                <a:spcPts val="1900"/>
              </a:lnSpc>
              <a:buFont typeface="Wingdings" panose="05000000000000000000" charset="0"/>
              <a:buChar char="l"/>
            </a:pPr>
            <a:r>
              <a:rPr lang="zh-CN" sz="1200" kern="0" dirty="0">
                <a:ea typeface="楷体" panose="02010609060101010101" pitchFamily="49" charset="-122"/>
                <a:cs typeface="Helvetica"/>
              </a:rPr>
              <a:t>已经或可能发展为心脏传导间期尤其是QTc间期延长的患者应慎用：包括低血钾或低血镁患者、服用后可能引起电解质异常的利尿药患者、先天性QT综合征患者、服用抗心律失常药物或可导致QT延长的其它药物的患者和高剂量蒽环类抗生素治疗累积的患者。</a:t>
            </a:r>
            <a:endParaRPr lang="zh-CN" sz="1200" kern="0" dirty="0">
              <a:ea typeface="楷体" panose="02010609060101010101" pitchFamily="49" charset="-122"/>
              <a:cs typeface="Helvetica"/>
            </a:endParaRPr>
          </a:p>
          <a:p>
            <a:pPr marL="171450" indent="-171450" fontAlgn="auto">
              <a:lnSpc>
                <a:spcPts val="1900"/>
              </a:lnSpc>
              <a:buFont typeface="Wingdings" panose="05000000000000000000" charset="0"/>
              <a:buChar char="l"/>
            </a:pPr>
            <a:r>
              <a:rPr lang="zh-CN" sz="1200" kern="0" dirty="0">
                <a:ea typeface="楷体" panose="02010609060101010101" pitchFamily="49" charset="-122"/>
                <a:cs typeface="Helvetica"/>
              </a:rPr>
              <a:t>多拉司琼与化疗或外科常用药物之间出现临床意义的</a:t>
            </a:r>
            <a:r>
              <a:rPr lang="zh-CN" altLang="zh-CN" sz="1000" b="1" kern="0" dirty="0">
                <a:latin typeface="+mn-ea"/>
                <a:cs typeface="Helvetica"/>
              </a:rPr>
              <a:t>药物相互作用可能性小</a:t>
            </a:r>
            <a:r>
              <a:rPr lang="zh-CN" sz="1200" kern="0" dirty="0">
                <a:ea typeface="楷体" panose="02010609060101010101" pitchFamily="49" charset="-122"/>
                <a:cs typeface="Helvetica"/>
              </a:rPr>
              <a:t>，与其它药物可能的相互作用是延长QTc间期。</a:t>
            </a:r>
            <a:endParaRPr lang="zh-CN" sz="1200" kern="0" dirty="0">
              <a:ea typeface="楷体" panose="02010609060101010101" pitchFamily="49" charset="-122"/>
              <a:cs typeface="Helvetica"/>
            </a:endParaRPr>
          </a:p>
          <a:p>
            <a:pPr fontAlgn="auto">
              <a:lnSpc>
                <a:spcPts val="2500"/>
              </a:lnSpc>
            </a:pPr>
            <a:r>
              <a:rPr lang="zh-CN" altLang="en-US" sz="1200" b="1" smtClean="0">
                <a:solidFill>
                  <a:schemeClr val="tx1"/>
                </a:solidFill>
                <a:latin typeface="微软雅黑" panose="020B0503020204020204" pitchFamily="34" charset="-122"/>
                <a:ea typeface="微软雅黑" panose="020B0503020204020204" pitchFamily="34" charset="-122"/>
                <a:sym typeface="+mn-ea"/>
              </a:rPr>
              <a:t>安</a:t>
            </a:r>
            <a:r>
              <a:rPr lang="zh-CN" altLang="en-US" sz="1200" b="1" dirty="0">
                <a:solidFill>
                  <a:schemeClr val="tx1"/>
                </a:solidFill>
                <a:latin typeface="微软雅黑" panose="020B0503020204020204" pitchFamily="34" charset="-122"/>
                <a:ea typeface="微软雅黑" panose="020B0503020204020204" pitchFamily="34" charset="-122"/>
                <a:sym typeface="+mn-ea"/>
              </a:rPr>
              <a:t>全性方面优势和不足（与目录内同类药品相比）：</a:t>
            </a:r>
            <a:endParaRPr lang="en-US" altLang="zh-CN" sz="1200" b="1" i="0" strike="noStrike" kern="0" baseline="0" dirty="0">
              <a:solidFill>
                <a:schemeClr val="tx1"/>
              </a:solidFill>
              <a:highlight>
                <a:srgbClr val="FFFF00"/>
              </a:highlight>
              <a:latin typeface="+mn-ea"/>
              <a:ea typeface="微软雅黑" panose="020B0503020204020204" pitchFamily="34" charset="-122"/>
              <a:cs typeface="Helvetica" panose="020B0604020202020204" pitchFamily="34" charset="0"/>
            </a:endParaRPr>
          </a:p>
          <a:p>
            <a:pPr marL="171450" indent="-171450" fontAlgn="auto" latinLnBrk="1">
              <a:lnSpc>
                <a:spcPts val="1900"/>
              </a:lnSpc>
              <a:buFont typeface="Wingdings" panose="05000000000000000000" charset="0"/>
              <a:buChar char="l"/>
            </a:pPr>
            <a:r>
              <a:rPr lang="zh-CN" altLang="zh-CN" sz="1200" kern="0" dirty="0">
                <a:solidFill>
                  <a:schemeClr val="tx1"/>
                </a:solidFill>
                <a:ea typeface="楷体" panose="02010609060101010101" pitchFamily="49" charset="-122"/>
                <a:cs typeface="Helvetica"/>
                <a:sym typeface="+mn-ea"/>
              </a:rPr>
              <a:t>《医药导报. 2021; 40(10):142-147</a:t>
            </a:r>
            <a:r>
              <a:rPr lang="zh-CN" altLang="zh-CN" sz="1200" kern="0" dirty="0">
                <a:solidFill>
                  <a:schemeClr val="tx1"/>
                </a:solidFill>
                <a:ea typeface="楷体" panose="02010609060101010101" pitchFamily="49" charset="-122"/>
                <a:cs typeface="Helvetica"/>
                <a:sym typeface="+mn-ea"/>
              </a:rPr>
              <a:t>.</a:t>
            </a:r>
            <a:r>
              <a:rPr lang="zh-CN" altLang="zh-CN" sz="1200" kern="0" dirty="0">
                <a:solidFill>
                  <a:schemeClr val="tx1"/>
                </a:solidFill>
                <a:ea typeface="楷体" panose="02010609060101010101" pitchFamily="49" charset="-122"/>
                <a:cs typeface="Helvetica"/>
                <a:sym typeface="+mn-ea"/>
              </a:rPr>
              <a:t>》一项多中心、平行对照研究，纳入使用过多拉司琼、昂丹司琼、托烷司琼、帕洛诺司琼预防或治疗CINV的2695例患者，结果表明，</a:t>
            </a:r>
            <a:r>
              <a:rPr lang="zh-CN" altLang="zh-CN" sz="1000" b="1" kern="0" dirty="0">
                <a:solidFill>
                  <a:schemeClr val="tx1"/>
                </a:solidFill>
                <a:latin typeface="+mn-ea"/>
                <a:cs typeface="Helvetica"/>
                <a:sym typeface="+mn-ea"/>
              </a:rPr>
              <a:t>与其他5-HT3受体拮抗剂相比，多拉司琼组心血管相关不良事件发生率以及总体不良事件的发生率最低。</a:t>
            </a:r>
            <a:endParaRPr lang="zh-CN" altLang="zh-CN" sz="1000" kern="0" dirty="0">
              <a:solidFill>
                <a:schemeClr val="tx1"/>
              </a:solidFill>
              <a:ea typeface="楷体" panose="02010609060101010101" pitchFamily="49" charset="-122"/>
              <a:cs typeface="Helvetica"/>
            </a:endParaRPr>
          </a:p>
          <a:p>
            <a:pPr marL="171450" indent="-171450" fontAlgn="auto" latinLnBrk="1">
              <a:lnSpc>
                <a:spcPts val="1900"/>
              </a:lnSpc>
              <a:buFont typeface="Wingdings" panose="05000000000000000000" charset="0"/>
              <a:buChar char="l"/>
            </a:pPr>
            <a:r>
              <a:rPr lang="zh-CN" altLang="zh-CN" sz="1200" kern="0" dirty="0">
                <a:solidFill>
                  <a:schemeClr val="tx1"/>
                </a:solidFill>
                <a:ea typeface="楷体" panose="02010609060101010101" pitchFamily="49" charset="-122"/>
                <a:cs typeface="Helvetica"/>
                <a:sym typeface="+mn-ea"/>
              </a:rPr>
              <a:t>《BMC Med. 2015.18;13:142.》一项系统回顾和荟萃分析，纳入120项研究和27787名患者，评估5-HT3受体拮抗剂用于外科手术患者的安全性，结果表明，参照安慰剂，</a:t>
            </a:r>
            <a:r>
              <a:rPr lang="zh-CN" altLang="zh-CN" sz="1000" b="1" kern="0" dirty="0">
                <a:solidFill>
                  <a:schemeClr val="tx1"/>
                </a:solidFill>
                <a:latin typeface="+mn-ea"/>
                <a:cs typeface="Helvetica"/>
                <a:sym typeface="+mn-ea"/>
              </a:rPr>
              <a:t>多拉司琼防治PONV心律失常风险OR值&lt;1，且没有确凿证据报道5-HT3受体拮抗剂可引起QT间期延长及心源性猝死。</a:t>
            </a:r>
            <a:endParaRPr lang="zh-CN" altLang="zh-CN" sz="1000" b="1" kern="0" dirty="0">
              <a:solidFill>
                <a:schemeClr val="tx1"/>
              </a:solidFill>
              <a:latin typeface="+mn-ea"/>
              <a:ea typeface="楷体" panose="02010609060101010101" pitchFamily="49" charset="-122"/>
              <a:cs typeface="Helvetica"/>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03 </a:t>
            </a:r>
            <a:r>
              <a:rPr lang="zh-CN" altLang="en-US" dirty="0">
                <a:solidFill>
                  <a:schemeClr val="tx1"/>
                </a:solidFill>
              </a:rPr>
              <a:t>有效性</a:t>
            </a:r>
            <a:endParaRPr lang="zh-CN" altLang="en-US" dirty="0">
              <a:solidFill>
                <a:schemeClr val="tx1"/>
              </a:solidFill>
            </a:endParaRPr>
          </a:p>
        </p:txBody>
      </p:sp>
      <p:sp>
        <p:nvSpPr>
          <p:cNvPr id="7" name="文本框 6"/>
          <p:cNvSpPr txBox="1"/>
          <p:nvPr/>
        </p:nvSpPr>
        <p:spPr>
          <a:xfrm>
            <a:off x="179705" y="971550"/>
            <a:ext cx="8754110" cy="2858770"/>
          </a:xfrm>
          <a:prstGeom prst="rect">
            <a:avLst/>
          </a:prstGeom>
          <a:noFill/>
        </p:spPr>
        <p:txBody>
          <a:bodyPr wrap="square">
            <a:spAutoFit/>
          </a:bodyPr>
          <a:lstStyle/>
          <a:p>
            <a:pPr algn="l">
              <a:lnSpc>
                <a:spcPts val="2200"/>
              </a:lnSpc>
            </a:pPr>
            <a:r>
              <a:rPr lang="zh-CN" altLang="en-US" sz="1200" b="1" dirty="0">
                <a:solidFill>
                  <a:schemeClr val="tx1"/>
                </a:solidFill>
                <a:latin typeface="+mn-ea"/>
              </a:rPr>
              <a:t>临床试验或（和）真实世界中与对照药品疗效方面优势和不足：</a:t>
            </a:r>
            <a:endParaRPr lang="en-US" altLang="zh-CN" sz="1200" b="1" dirty="0">
              <a:solidFill>
                <a:schemeClr val="tx1"/>
              </a:solidFill>
              <a:latin typeface="+mn-ea"/>
            </a:endParaRPr>
          </a:p>
          <a:p>
            <a:pPr marL="171450" indent="-171450" algn="l" fontAlgn="auto">
              <a:lnSpc>
                <a:spcPts val="2600"/>
              </a:lnSpc>
              <a:buFont typeface="Wingdings" panose="05000000000000000000" charset="0"/>
              <a:buChar char="l"/>
            </a:pPr>
            <a:r>
              <a:rPr lang="zh-CN" altLang="en-US" sz="1200" kern="0" smtClean="0">
                <a:solidFill>
                  <a:schemeClr val="tx1"/>
                </a:solidFill>
                <a:ea typeface="楷体" panose="02010609060101010101" pitchFamily="49" charset="-122"/>
                <a:cs typeface="Helvetica"/>
              </a:rPr>
              <a:t>《Anesth Analg. 2005;100(2):373-7</a:t>
            </a:r>
            <a:r>
              <a:rPr lang="zh-CN" altLang="en-US" sz="1200" kern="0" smtClean="0">
                <a:solidFill>
                  <a:schemeClr val="tx1"/>
                </a:solidFill>
                <a:ea typeface="楷体" panose="02010609060101010101" pitchFamily="49" charset="-122"/>
                <a:cs typeface="Helvetica"/>
                <a:sym typeface="+mn-ea"/>
              </a:rPr>
              <a:t>. </a:t>
            </a:r>
            <a:r>
              <a:rPr lang="zh-CN" altLang="en-US" sz="1200" kern="0" smtClean="0">
                <a:solidFill>
                  <a:schemeClr val="tx1"/>
                </a:solidFill>
                <a:ea typeface="楷体" panose="02010609060101010101" pitchFamily="49" charset="-122"/>
                <a:cs typeface="Helvetica"/>
              </a:rPr>
              <a:t>》一项前瞻性、随机、双盲、对照研究，</a:t>
            </a:r>
            <a:r>
              <a:rPr lang="zh-CN" altLang="zh-CN" sz="1000" b="1" kern="0" dirty="0">
                <a:solidFill>
                  <a:schemeClr val="tx1"/>
                </a:solidFill>
                <a:latin typeface="+mn-ea"/>
                <a:cs typeface="Helvetica"/>
              </a:rPr>
              <a:t>559名</a:t>
            </a:r>
            <a:r>
              <a:rPr lang="zh-CN" altLang="en-US" sz="1200" kern="0" smtClean="0">
                <a:solidFill>
                  <a:schemeClr val="tx1"/>
                </a:solidFill>
                <a:ea typeface="楷体" panose="02010609060101010101" pitchFamily="49" charset="-122"/>
                <a:cs typeface="Helvetica"/>
              </a:rPr>
              <a:t>门诊成人手术患者，其中92名患者随机分为昂丹司琼组（n=47）和多拉司琼组（n=45），评估两组预防PONV的疗效。结果显示，昂丹司琼组需替代止吐药补救治疗的患者比例为</a:t>
            </a:r>
            <a:r>
              <a:rPr lang="zh-CN" altLang="zh-CN" sz="1000" b="1" kern="0" dirty="0">
                <a:solidFill>
                  <a:schemeClr val="tx1"/>
                </a:solidFill>
                <a:latin typeface="+mn-ea"/>
                <a:cs typeface="Helvetica"/>
              </a:rPr>
              <a:t>70%</a:t>
            </a:r>
            <a:r>
              <a:rPr lang="zh-CN" altLang="en-US" sz="1200" kern="0" smtClean="0">
                <a:solidFill>
                  <a:schemeClr val="tx1"/>
                </a:solidFill>
                <a:ea typeface="楷体" panose="02010609060101010101" pitchFamily="49" charset="-122"/>
                <a:cs typeface="Helvetica"/>
              </a:rPr>
              <a:t>，显著高于多拉司琼组的</a:t>
            </a:r>
            <a:r>
              <a:rPr lang="zh-CN" altLang="zh-CN" sz="1000" b="1" kern="0" dirty="0">
                <a:solidFill>
                  <a:schemeClr val="tx1"/>
                </a:solidFill>
                <a:latin typeface="+mn-ea"/>
                <a:cs typeface="Helvetica"/>
              </a:rPr>
              <a:t>40%（P&lt;0.004）</a:t>
            </a:r>
            <a:r>
              <a:rPr lang="zh-CN" altLang="en-US" sz="1200" kern="0" smtClean="0">
                <a:solidFill>
                  <a:schemeClr val="tx1"/>
                </a:solidFill>
                <a:ea typeface="楷体" panose="02010609060101010101" pitchFamily="49" charset="-122"/>
                <a:cs typeface="Helvetica"/>
              </a:rPr>
              <a:t>,说明</a:t>
            </a:r>
            <a:r>
              <a:rPr lang="zh-CN" altLang="zh-CN" sz="1000" b="1" kern="0" dirty="0">
                <a:solidFill>
                  <a:schemeClr val="tx1"/>
                </a:solidFill>
                <a:latin typeface="+mn-ea"/>
                <a:cs typeface="Helvetica"/>
              </a:rPr>
              <a:t>多拉司琼预防PONV的效果更好，可以减少补救药物的使用</a:t>
            </a:r>
            <a:r>
              <a:rPr lang="zh-CN" altLang="en-US" sz="1200" kern="0" smtClean="0">
                <a:solidFill>
                  <a:schemeClr val="tx1"/>
                </a:solidFill>
                <a:ea typeface="楷体" panose="02010609060101010101" pitchFamily="49" charset="-122"/>
                <a:cs typeface="Helvetica"/>
              </a:rPr>
              <a:t>。</a:t>
            </a:r>
            <a:endParaRPr lang="zh-CN" altLang="en-US" sz="1200" kern="0" smtClean="0">
              <a:solidFill>
                <a:schemeClr val="tx1"/>
              </a:solidFill>
              <a:ea typeface="楷体" panose="02010609060101010101" pitchFamily="49" charset="-122"/>
              <a:cs typeface="Helvetica"/>
            </a:endParaRPr>
          </a:p>
          <a:p>
            <a:pPr marL="171450" indent="-171450" fontAlgn="auto">
              <a:lnSpc>
                <a:spcPts val="2600"/>
              </a:lnSpc>
            </a:pPr>
            <a:r>
              <a:rPr lang="zh-CN" altLang="zh-CN" sz="1200" b="1" dirty="0">
                <a:latin typeface="+mn-ea"/>
              </a:rPr>
              <a:t>国家药监局药品审评中心《技术审评报告》中关于本药品有效性的描述：</a:t>
            </a:r>
            <a:endParaRPr lang="zh-CN" altLang="zh-CN" sz="1200" b="1" dirty="0">
              <a:latin typeface="+mn-ea"/>
            </a:endParaRPr>
          </a:p>
          <a:p>
            <a:pPr marL="171450" indent="-171450">
              <a:lnSpc>
                <a:spcPts val="2600"/>
              </a:lnSpc>
              <a:buFont typeface="Wingdings" panose="05000000000000000000" charset="0"/>
              <a:buChar char="l"/>
            </a:pPr>
            <a:r>
              <a:rPr lang="zh-CN" altLang="zh-CN" sz="1200" kern="0" dirty="0">
                <a:latin typeface="楷体" panose="02010609060101010101" pitchFamily="49" charset="-122"/>
                <a:ea typeface="楷体" panose="02010609060101010101" pitchFamily="49" charset="-122"/>
                <a:cs typeface="Helvetica" panose="020B0604020202020204" pitchFamily="34" charset="0"/>
              </a:rPr>
              <a:t>公开渠道（</a:t>
            </a:r>
            <a:r>
              <a:rPr lang="en-US" altLang="zh-CN" sz="1200" kern="0" dirty="0">
                <a:latin typeface="Times New Roman" panose="02020603050405020304" pitchFamily="18" charset="0"/>
                <a:ea typeface="楷体" panose="02010609060101010101" pitchFamily="49" charset="-122"/>
                <a:cs typeface="Times New Roman" panose="02020603050405020304" pitchFamily="18" charset="0"/>
              </a:rPr>
              <a:t>CDE</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网站），未查询到本品《技术审评报告》。</a:t>
            </a:r>
            <a:endParaRPr lang="zh-CN" altLang="zh-CN" sz="1200" kern="0" dirty="0">
              <a:latin typeface="楷体" panose="02010609060101010101" pitchFamily="49" charset="-122"/>
              <a:ea typeface="楷体" panose="02010609060101010101" pitchFamily="49" charset="-122"/>
              <a:cs typeface="Helvetica" panose="020B0604020202020204" pitchFamily="34" charset="0"/>
            </a:endParaRPr>
          </a:p>
          <a:p>
            <a:pPr lvl="0" fontAlgn="base">
              <a:lnSpc>
                <a:spcPts val="2600"/>
              </a:lnSpc>
            </a:pPr>
            <a:r>
              <a:rPr lang="zh-CN" altLang="en-US" sz="1200" b="1" dirty="0">
                <a:latin typeface="+mn-ea"/>
                <a:sym typeface="+mn-ea"/>
              </a:rPr>
              <a:t>临床指南</a:t>
            </a:r>
            <a:r>
              <a:rPr lang="en-US" altLang="zh-CN" sz="1200" b="1" dirty="0">
                <a:latin typeface="+mn-ea"/>
                <a:sym typeface="+mn-ea"/>
              </a:rPr>
              <a:t>/</a:t>
            </a:r>
            <a:r>
              <a:rPr lang="zh-CN" altLang="en-US" sz="1200" b="1" dirty="0">
                <a:latin typeface="+mn-ea"/>
                <a:sym typeface="+mn-ea"/>
              </a:rPr>
              <a:t>诊疗规范</a:t>
            </a:r>
            <a:r>
              <a:rPr lang="zh-CN" altLang="en-US" sz="1200" b="1">
                <a:latin typeface="+mn-ea"/>
                <a:sym typeface="+mn-ea"/>
              </a:rPr>
              <a:t>推荐情况</a:t>
            </a:r>
            <a:r>
              <a:rPr lang="en-US" altLang="zh-CN" sz="1200" b="1">
                <a:latin typeface="+mn-ea"/>
                <a:sym typeface="+mn-ea"/>
              </a:rPr>
              <a:t>1</a:t>
            </a:r>
            <a:r>
              <a:rPr lang="zh-CN" altLang="en-US" sz="1200" b="1">
                <a:latin typeface="+mn-ea"/>
                <a:sym typeface="+mn-ea"/>
              </a:rPr>
              <a:t>：</a:t>
            </a:r>
            <a:endParaRPr lang="en-US" altLang="zh-CN" sz="1200" b="1" dirty="0">
              <a:solidFill>
                <a:srgbClr val="FF0000"/>
              </a:solidFill>
              <a:latin typeface="+mn-ea"/>
            </a:endParaRPr>
          </a:p>
          <a:p>
            <a:pPr lvl="0" fontAlgn="base">
              <a:lnSpc>
                <a:spcPct val="150000"/>
              </a:lnSpc>
            </a:pPr>
            <a:endParaRPr lang="zh-CN" altLang="zh-CN" sz="1200" u="sng" kern="0" dirty="0">
              <a:solidFill>
                <a:srgbClr val="365F91"/>
              </a:solidFill>
              <a:latin typeface="楷体" panose="02010609060101010101" pitchFamily="49" charset="-122"/>
              <a:ea typeface="楷体" panose="02010609060101010101" pitchFamily="49" charset="-122"/>
              <a:cs typeface="Helvetica" panose="020B0604020202020204" pitchFamily="34" charset="0"/>
            </a:endParaRPr>
          </a:p>
          <a:p>
            <a:pPr algn="l">
              <a:lnSpc>
                <a:spcPct val="150000"/>
              </a:lnSpc>
            </a:pPr>
            <a:endParaRPr lang="zh-CN" altLang="en-US" sz="900" b="1" u="sng" kern="0" dirty="0">
              <a:solidFill>
                <a:srgbClr val="365F91"/>
              </a:solidFill>
              <a:latin typeface="+mn-ea"/>
              <a:cs typeface="Helvetica" panose="020B0604020202020204" pitchFamily="34" charset="0"/>
            </a:endParaRPr>
          </a:p>
        </p:txBody>
      </p:sp>
      <p:graphicFrame>
        <p:nvGraphicFramePr>
          <p:cNvPr id="3" name="表格 2"/>
          <p:cNvGraphicFramePr>
            <a:graphicFrameLocks noGrp="1"/>
          </p:cNvGraphicFramePr>
          <p:nvPr>
            <p:custDataLst>
              <p:tags r:id="rId1"/>
            </p:custDataLst>
          </p:nvPr>
        </p:nvGraphicFramePr>
        <p:xfrm>
          <a:off x="237490" y="3383915"/>
          <a:ext cx="8669655" cy="1615440"/>
        </p:xfrm>
        <a:graphic>
          <a:graphicData uri="http://schemas.openxmlformats.org/drawingml/2006/table">
            <a:tbl>
              <a:tblPr/>
              <a:tblGrid>
                <a:gridCol w="574675"/>
                <a:gridCol w="1577340"/>
                <a:gridCol w="6517640"/>
              </a:tblGrid>
              <a:tr h="347980">
                <a:tc>
                  <a:txBody>
                    <a:bodyPr/>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时间</a:t>
                      </a:r>
                      <a:endParaRPr lang="zh-CN" altLang="en-US" sz="1200" b="1" i="0" u="none" strike="noStrike" dirty="0">
                        <a:solidFill>
                          <a:schemeClr val="bg1"/>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tc>
                  <a:txBody>
                    <a:bodyPr/>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指南名称</a:t>
                      </a:r>
                      <a:endParaRPr lang="zh-CN" altLang="en-US" sz="1200" b="1" i="0" u="none" strike="noStrike" dirty="0">
                        <a:solidFill>
                          <a:schemeClr val="bg1"/>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tc>
                  <a:txBody>
                    <a:bodyPr/>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推荐内容</a:t>
                      </a:r>
                      <a:endParaRPr lang="zh-CN" altLang="en-US" sz="1200" b="1" i="0" u="none" strike="noStrike" dirty="0">
                        <a:solidFill>
                          <a:schemeClr val="bg1"/>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tr>
              <a:tr h="546735">
                <a:tc>
                  <a:txBody>
                    <a:bodyPr/>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2019</a:t>
                      </a:r>
                      <a:endParaRPr lang="en-US" altLang="zh-CN"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00" b="0" i="0" u="none" strike="noStrike">
                          <a:solidFill>
                            <a:srgbClr val="000000"/>
                          </a:solidFill>
                          <a:effectLst/>
                          <a:latin typeface="楷体" panose="02010609060101010101" pitchFamily="49" charset="-122"/>
                          <a:ea typeface="楷体" panose="02010609060101010101" pitchFamily="49" charset="-122"/>
                        </a:rPr>
                        <a:t>《</a:t>
                      </a:r>
                      <a:r>
                        <a:rPr lang="zh-CN" altLang="en-US" sz="1000">
                          <a:solidFill>
                            <a:srgbClr val="000000"/>
                          </a:solidFill>
                          <a:effectLst/>
                          <a:latin typeface="楷体" panose="02010609060101010101" pitchFamily="49" charset="-122"/>
                          <a:ea typeface="楷体" panose="02010609060101010101" pitchFamily="49" charset="-122"/>
                          <a:sym typeface="+mn-ea"/>
                        </a:rPr>
                        <a:t>肿瘤药物治疗相关恶心呕吐防治中国专家共识</a:t>
                      </a:r>
                      <a:r>
                        <a:rPr lang="zh-CN" altLang="en-US" sz="1000" b="0" i="0" u="none" strike="noStrike">
                          <a:solidFill>
                            <a:srgbClr val="000000"/>
                          </a:solidFill>
                          <a:effectLst/>
                          <a:latin typeface="楷体" panose="02010609060101010101" pitchFamily="49" charset="-122"/>
                          <a:ea typeface="楷体" panose="02010609060101010101" pitchFamily="49" charset="-122"/>
                        </a:rPr>
                        <a:t>》</a:t>
                      </a:r>
                      <a:endParaRPr lang="zh-CN" altLang="en-US"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l" fontAlgn="ctr"/>
                      <a:r>
                        <a:rPr lang="zh-CN" altLang="en-US" sz="1000" i="0" u="none" strike="noStrike">
                          <a:solidFill>
                            <a:srgbClr val="000000"/>
                          </a:solidFill>
                          <a:effectLst/>
                          <a:latin typeface="楷体" panose="02010609060101010101" pitchFamily="49" charset="-122"/>
                          <a:ea typeface="楷体" panose="02010609060101010101" pitchFamily="49" charset="-122"/>
                        </a:rPr>
                        <a:t>多拉司琼用于</a:t>
                      </a:r>
                      <a:r>
                        <a:rPr lang="zh-CN" altLang="en-US" sz="900" b="1" i="0" u="none" strike="noStrike">
                          <a:solidFill>
                            <a:srgbClr val="000000"/>
                          </a:solidFill>
                          <a:effectLst/>
                          <a:latin typeface="+mn-ea"/>
                        </a:rPr>
                        <a:t>中高致吐风险药物所致的恶心呕吐</a:t>
                      </a:r>
                      <a:r>
                        <a:rPr lang="zh-CN" altLang="en-US" sz="1000" i="0" u="none" strike="noStrike">
                          <a:solidFill>
                            <a:srgbClr val="000000"/>
                          </a:solidFill>
                          <a:effectLst/>
                          <a:latin typeface="楷体" panose="02010609060101010101" pitchFamily="49" charset="-122"/>
                          <a:ea typeface="楷体" panose="02010609060101010101" pitchFamily="49" charset="-122"/>
                        </a:rPr>
                        <a:t>，同时推荐多拉司琼用于</a:t>
                      </a:r>
                      <a:r>
                        <a:rPr lang="zh-CN" altLang="en-US" sz="900" b="1" i="0" u="none" strike="noStrike">
                          <a:solidFill>
                            <a:srgbClr val="000000"/>
                          </a:solidFill>
                          <a:effectLst/>
                          <a:latin typeface="+mn-ea"/>
                        </a:rPr>
                        <a:t>低致吐风险药物所致的恶心呕吐以及多日化疗所致的恶心呕吐</a:t>
                      </a:r>
                      <a:r>
                        <a:rPr lang="zh-CN" altLang="en-US" sz="1000" i="0" u="none" strike="noStrike">
                          <a:solidFill>
                            <a:srgbClr val="000000"/>
                          </a:solidFill>
                          <a:effectLst/>
                          <a:latin typeface="楷体" panose="02010609060101010101" pitchFamily="49" charset="-122"/>
                          <a:ea typeface="楷体" panose="02010609060101010101" pitchFamily="49" charset="-122"/>
                        </a:rPr>
                        <a:t>。</a:t>
                      </a:r>
                      <a:endParaRPr lang="zh-CN" altLang="en-US" sz="100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680">
                <a:tc>
                  <a:txBody>
                    <a:bodyPr/>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2020</a:t>
                      </a:r>
                      <a:endParaRPr lang="en-US" altLang="zh-CN"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00" b="0" i="0" u="none" strike="noStrike">
                          <a:solidFill>
                            <a:srgbClr val="000000"/>
                          </a:solidFill>
                          <a:effectLst/>
                          <a:latin typeface="楷体" panose="02010609060101010101" pitchFamily="49" charset="-122"/>
                          <a:ea typeface="楷体" panose="02010609060101010101" pitchFamily="49" charset="-122"/>
                        </a:rPr>
                        <a:t>《</a:t>
                      </a:r>
                      <a:r>
                        <a:rPr lang="zh-CN" altLang="en-US" sz="1000">
                          <a:solidFill>
                            <a:srgbClr val="000000"/>
                          </a:solidFill>
                          <a:effectLst/>
                          <a:latin typeface="楷体" panose="02010609060101010101" pitchFamily="49" charset="-122"/>
                          <a:ea typeface="楷体" panose="02010609060101010101" pitchFamily="49" charset="-122"/>
                          <a:sym typeface="+mn-ea"/>
                        </a:rPr>
                        <a:t>美国第四版术后恶心呕吐指南</a:t>
                      </a:r>
                      <a:r>
                        <a:rPr lang="zh-CN" altLang="en-US" sz="1000" b="0" i="0" u="none" strike="noStrike">
                          <a:solidFill>
                            <a:srgbClr val="000000"/>
                          </a:solidFill>
                          <a:effectLst/>
                          <a:latin typeface="楷体" panose="02010609060101010101" pitchFamily="49" charset="-122"/>
                          <a:ea typeface="楷体" panose="02010609060101010101" pitchFamily="49" charset="-122"/>
                        </a:rPr>
                        <a:t>》</a:t>
                      </a:r>
                      <a:endParaRPr lang="zh-CN" altLang="en-US"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l" fontAlgn="ctr"/>
                      <a:r>
                        <a:rPr lang="zh-CN" altLang="en-US" sz="1000" i="0" u="none" strike="noStrike">
                          <a:solidFill>
                            <a:srgbClr val="000000"/>
                          </a:solidFill>
                          <a:effectLst/>
                          <a:latin typeface="楷体" panose="02010609060101010101" pitchFamily="49" charset="-122"/>
                          <a:ea typeface="楷体" panose="02010609060101010101" pitchFamily="49" charset="-122"/>
                        </a:rPr>
                        <a:t>多拉司琼用于</a:t>
                      </a:r>
                      <a:r>
                        <a:rPr lang="zh-CN" altLang="en-US" sz="900" b="1" i="0" u="none" strike="noStrike">
                          <a:solidFill>
                            <a:srgbClr val="000000"/>
                          </a:solidFill>
                          <a:effectLst/>
                          <a:latin typeface="+mn-ea"/>
                        </a:rPr>
                        <a:t>成人与儿童患者术后恶心呕吐的预防与治疗（推荐级别A2）</a:t>
                      </a:r>
                      <a:r>
                        <a:rPr lang="en-US" altLang="zh-CN" sz="900" b="1" i="0" u="none" strike="noStrike">
                          <a:solidFill>
                            <a:srgbClr val="000000"/>
                          </a:solidFill>
                          <a:effectLst/>
                          <a:latin typeface="+mn-ea"/>
                        </a:rPr>
                        <a:t>.</a:t>
                      </a:r>
                      <a:endParaRPr lang="en-US" altLang="zh-CN" sz="900" b="1" i="0" u="none" strike="noStrike">
                        <a:solidFill>
                          <a:srgbClr val="000000"/>
                        </a:solidFill>
                        <a:effectLst/>
                        <a:latin typeface="+mn-ea"/>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5">
                <a:tc>
                  <a:txBody>
                    <a:bodyPr/>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2019</a:t>
                      </a:r>
                      <a:endParaRPr lang="en-US" altLang="zh-CN"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a:solidFill>
                            <a:srgbClr val="000000"/>
                          </a:solidFill>
                          <a:effectLst/>
                          <a:latin typeface="楷体" panose="02010609060101010101" pitchFamily="49" charset="-122"/>
                          <a:ea typeface="楷体" panose="02010609060101010101" pitchFamily="49" charset="-122"/>
                          <a:sym typeface="+mn-ea"/>
                        </a:rPr>
                        <a:t>成人日间手术加速康复外科麻醉管理专家共识</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endParaRPr lang="en-US" altLang="zh-CN" sz="1000" b="0" i="0" u="none" strike="noStrike" dirty="0">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l" fontAlgn="ctr"/>
                      <a:r>
                        <a:rPr lang="zh-CN" altLang="en-US" sz="1000" b="0" i="0" u="none" strike="noStrike">
                          <a:solidFill>
                            <a:srgbClr val="000000"/>
                          </a:solidFill>
                          <a:effectLst/>
                          <a:latin typeface="楷体" panose="02010609060101010101" pitchFamily="49" charset="-122"/>
                          <a:ea typeface="楷体" panose="02010609060101010101" pitchFamily="49" charset="-122"/>
                        </a:rPr>
                        <a:t>多拉司琼用于</a:t>
                      </a:r>
                      <a:r>
                        <a:rPr lang="zh-CN" altLang="en-US" sz="900" b="1" i="0" u="none" strike="noStrike">
                          <a:solidFill>
                            <a:srgbClr val="000000"/>
                          </a:solidFill>
                          <a:effectLst/>
                          <a:latin typeface="+mn-ea"/>
                        </a:rPr>
                        <a:t>成人与儿童患者术后恶心呕吐的预防与治疗</a:t>
                      </a:r>
                      <a:r>
                        <a:rPr lang="zh-CN" altLang="en-US" sz="1000" b="0" i="0" u="none" strike="noStrike">
                          <a:solidFill>
                            <a:srgbClr val="000000"/>
                          </a:solidFill>
                          <a:effectLst/>
                          <a:latin typeface="楷体" panose="02010609060101010101" pitchFamily="49" charset="-122"/>
                          <a:ea typeface="楷体" panose="02010609060101010101" pitchFamily="49" charset="-122"/>
                        </a:rPr>
                        <a:t>。</a:t>
                      </a:r>
                      <a:endParaRPr lang="zh-CN" altLang="en-US"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03 </a:t>
            </a:r>
            <a:r>
              <a:rPr lang="zh-CN" altLang="en-US" dirty="0">
                <a:solidFill>
                  <a:schemeClr val="tx1"/>
                </a:solidFill>
              </a:rPr>
              <a:t>有效性</a:t>
            </a:r>
            <a:endParaRPr lang="zh-CN" altLang="en-US" dirty="0">
              <a:solidFill>
                <a:schemeClr val="tx1"/>
              </a:solidFill>
            </a:endParaRPr>
          </a:p>
        </p:txBody>
      </p:sp>
      <p:sp>
        <p:nvSpPr>
          <p:cNvPr id="7" name="文本框 6"/>
          <p:cNvSpPr txBox="1"/>
          <p:nvPr/>
        </p:nvSpPr>
        <p:spPr>
          <a:xfrm>
            <a:off x="179882" y="948712"/>
            <a:ext cx="8534399" cy="368300"/>
          </a:xfrm>
          <a:prstGeom prst="rect">
            <a:avLst/>
          </a:prstGeom>
          <a:noFill/>
        </p:spPr>
        <p:txBody>
          <a:bodyPr wrap="square">
            <a:spAutoFit/>
          </a:bodyPr>
          <a:lstStyle/>
          <a:p>
            <a:pPr>
              <a:lnSpc>
                <a:spcPct val="150000"/>
              </a:lnSpc>
            </a:pPr>
            <a:r>
              <a:rPr lang="zh-CN" altLang="en-US" sz="1200" b="1" dirty="0">
                <a:latin typeface="+mn-ea"/>
              </a:rPr>
              <a:t>临床指南</a:t>
            </a:r>
            <a:r>
              <a:rPr lang="en-US" altLang="zh-CN" sz="1200" b="1" dirty="0">
                <a:latin typeface="+mn-ea"/>
              </a:rPr>
              <a:t>/</a:t>
            </a:r>
            <a:r>
              <a:rPr lang="zh-CN" altLang="en-US" sz="1200" b="1" dirty="0">
                <a:latin typeface="+mn-ea"/>
              </a:rPr>
              <a:t>诊疗规范</a:t>
            </a:r>
            <a:r>
              <a:rPr lang="zh-CN" altLang="en-US" sz="1200" b="1">
                <a:latin typeface="+mn-ea"/>
              </a:rPr>
              <a:t>推荐情况</a:t>
            </a:r>
            <a:r>
              <a:rPr lang="en-US" altLang="zh-CN" sz="1200" b="1">
                <a:latin typeface="+mn-ea"/>
              </a:rPr>
              <a:t>2</a:t>
            </a:r>
            <a:r>
              <a:rPr lang="zh-CN" altLang="en-US" sz="1200" b="1">
                <a:latin typeface="+mn-ea"/>
              </a:rPr>
              <a:t>：</a:t>
            </a:r>
            <a:endParaRPr lang="zh-CN" altLang="en-US" sz="1200" b="1" dirty="0">
              <a:solidFill>
                <a:srgbClr val="FF0000"/>
              </a:solidFill>
              <a:latin typeface="+mn-ea"/>
            </a:endParaRPr>
          </a:p>
        </p:txBody>
      </p:sp>
      <p:graphicFrame>
        <p:nvGraphicFramePr>
          <p:cNvPr id="3" name="表格 2"/>
          <p:cNvGraphicFramePr>
            <a:graphicFrameLocks noGrp="1"/>
          </p:cNvGraphicFramePr>
          <p:nvPr>
            <p:custDataLst>
              <p:tags r:id="rId1"/>
            </p:custDataLst>
          </p:nvPr>
        </p:nvGraphicFramePr>
        <p:xfrm>
          <a:off x="179705" y="1442085"/>
          <a:ext cx="8784590" cy="2991485"/>
        </p:xfrm>
        <a:graphic>
          <a:graphicData uri="http://schemas.openxmlformats.org/drawingml/2006/table">
            <a:tbl>
              <a:tblPr/>
              <a:tblGrid>
                <a:gridCol w="574675"/>
                <a:gridCol w="1922780"/>
                <a:gridCol w="6287135"/>
              </a:tblGrid>
              <a:tr h="427990">
                <a:tc>
                  <a:txBody>
                    <a:bodyPr/>
                    <a:lstStyle/>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时间</a:t>
                      </a:r>
                      <a:endParaRPr lang="zh-CN" altLang="en-US" sz="1200" b="1" i="0" u="none" strike="noStrike" dirty="0">
                        <a:solidFill>
                          <a:schemeClr val="bg1"/>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tc>
                  <a:txBody>
                    <a:bodyPr/>
                    <a:lstStyle/>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指南名称</a:t>
                      </a:r>
                      <a:endParaRPr lang="zh-CN" altLang="en-US" sz="1200" b="1" i="0" u="none" strike="noStrike" dirty="0">
                        <a:solidFill>
                          <a:schemeClr val="bg1"/>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tc>
                  <a:txBody>
                    <a:bodyPr/>
                    <a:lstStyle/>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推荐内容</a:t>
                      </a:r>
                      <a:endParaRPr lang="zh-CN" altLang="en-US" sz="1200" b="1" i="0" u="none" strike="noStrike" dirty="0">
                        <a:solidFill>
                          <a:schemeClr val="bg1"/>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tr>
              <a:tr h="535305">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2022</a:t>
                      </a:r>
                      <a:endParaRPr lang="en-US" altLang="zh-CN"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楷体" panose="02010609060101010101" pitchFamily="49" charset="-122"/>
                          <a:ea typeface="楷体" panose="02010609060101010101" pitchFamily="49" charset="-122"/>
                        </a:rPr>
                        <a:t>《</a:t>
                      </a:r>
                      <a:r>
                        <a:rPr lang="zh-CN" altLang="en-US" sz="1000">
                          <a:solidFill>
                            <a:srgbClr val="000000"/>
                          </a:solidFill>
                          <a:effectLst/>
                          <a:latin typeface="楷体" panose="02010609060101010101" pitchFamily="49" charset="-122"/>
                          <a:ea typeface="楷体" panose="02010609060101010101" pitchFamily="49" charset="-122"/>
                          <a:sym typeface="+mn-ea"/>
                        </a:rPr>
                        <a:t>2022.V1 NCCN 临床实践指南：止吐（NCCN Guidelines Antiemesis）</a:t>
                      </a:r>
                      <a:r>
                        <a:rPr lang="zh-CN" altLang="en-US" sz="1000" b="0" i="0" u="none" strike="noStrike">
                          <a:solidFill>
                            <a:srgbClr val="000000"/>
                          </a:solidFill>
                          <a:effectLst/>
                          <a:latin typeface="楷体" panose="02010609060101010101" pitchFamily="49" charset="-122"/>
                          <a:ea typeface="楷体" panose="02010609060101010101" pitchFamily="49" charset="-122"/>
                        </a:rPr>
                        <a:t>》</a:t>
                      </a:r>
                      <a:endParaRPr lang="zh-CN" altLang="en-US"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i="0" u="none" strike="noStrike">
                          <a:solidFill>
                            <a:srgbClr val="000000"/>
                          </a:solidFill>
                          <a:effectLst/>
                          <a:latin typeface="楷体" panose="02010609060101010101" pitchFamily="49" charset="-122"/>
                          <a:ea typeface="楷体" panose="02010609060101010101" pitchFamily="49" charset="-122"/>
                        </a:rPr>
                        <a:t>多拉司琼用于</a:t>
                      </a:r>
                      <a:r>
                        <a:rPr lang="zh-CN" altLang="en-US" sz="900" b="1" i="0" u="none" strike="noStrike">
                          <a:solidFill>
                            <a:srgbClr val="000000"/>
                          </a:solidFill>
                          <a:effectLst/>
                          <a:latin typeface="+mn-ea"/>
                        </a:rPr>
                        <a:t>中高致吐风险化疗所致的急性恶心呕吐的预防</a:t>
                      </a:r>
                      <a:r>
                        <a:rPr lang="zh-CN" altLang="en-US" sz="1000" i="0" u="none" strike="noStrike">
                          <a:solidFill>
                            <a:srgbClr val="000000"/>
                          </a:solidFill>
                          <a:effectLst/>
                          <a:latin typeface="楷体" panose="02010609060101010101" pitchFamily="49" charset="-122"/>
                          <a:ea typeface="楷体" panose="02010609060101010101" pitchFamily="49" charset="-122"/>
                        </a:rPr>
                        <a:t>。</a:t>
                      </a:r>
                      <a:endParaRPr lang="zh-CN" altLang="en-US" sz="100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3105">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2020</a:t>
                      </a:r>
                      <a:endParaRPr lang="en-US" altLang="zh-CN"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楷体" panose="02010609060101010101" pitchFamily="49" charset="-122"/>
                          <a:ea typeface="楷体" panose="02010609060101010101" pitchFamily="49" charset="-122"/>
                        </a:rPr>
                        <a:t>《</a:t>
                      </a:r>
                      <a:r>
                        <a:rPr lang="zh-CN" altLang="en-US" sz="1000">
                          <a:solidFill>
                            <a:srgbClr val="000000"/>
                          </a:solidFill>
                          <a:effectLst/>
                          <a:latin typeface="楷体" panose="02010609060101010101" pitchFamily="49" charset="-122"/>
                          <a:ea typeface="楷体" panose="02010609060101010101" pitchFamily="49" charset="-122"/>
                          <a:sym typeface="+mn-ea"/>
                        </a:rPr>
                        <a:t>2020 美国临床肿瘤协会临床实践指南：止吐药（Antiemetics: ASCO Guideline Update）</a:t>
                      </a:r>
                      <a:r>
                        <a:rPr lang="zh-CN" altLang="en-US" sz="1000" b="0" i="0" u="none" strike="noStrike">
                          <a:solidFill>
                            <a:srgbClr val="000000"/>
                          </a:solidFill>
                          <a:effectLst/>
                          <a:latin typeface="楷体" panose="02010609060101010101" pitchFamily="49" charset="-122"/>
                          <a:ea typeface="楷体" panose="02010609060101010101" pitchFamily="49" charset="-122"/>
                        </a:rPr>
                        <a:t>》</a:t>
                      </a:r>
                      <a:endParaRPr lang="zh-CN" altLang="en-US"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uClrTx/>
                        <a:buSzTx/>
                        <a:buFontTx/>
                      </a:pPr>
                      <a:r>
                        <a:rPr lang="zh-CN" altLang="en-US" sz="1000" i="0" u="none" strike="noStrike">
                          <a:solidFill>
                            <a:srgbClr val="000000"/>
                          </a:solidFill>
                          <a:effectLst/>
                          <a:latin typeface="楷体" panose="02010609060101010101" pitchFamily="49" charset="-122"/>
                          <a:ea typeface="楷体" panose="02010609060101010101" pitchFamily="49" charset="-122"/>
                        </a:rPr>
                        <a:t>多拉司琼用于</a:t>
                      </a:r>
                      <a:r>
                        <a:rPr lang="zh-CN" altLang="en-US" sz="900" b="1" i="0" u="none" strike="noStrike">
                          <a:solidFill>
                            <a:srgbClr val="000000"/>
                          </a:solidFill>
                          <a:effectLst/>
                          <a:latin typeface="+mn-ea"/>
                        </a:rPr>
                        <a:t>中高致吐风险化疗所致的急性恶心呕吐的预防。</a:t>
                      </a:r>
                      <a:endParaRPr lang="zh-CN" altLang="en-US" sz="900" b="1" i="0" u="none" strike="noStrike">
                        <a:solidFill>
                          <a:srgbClr val="000000"/>
                        </a:solidFill>
                        <a:effectLst/>
                        <a:latin typeface="+mn-ea"/>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505">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2014</a:t>
                      </a:r>
                      <a:endParaRPr lang="en-US" altLang="zh-CN"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楷体" panose="02010609060101010101" pitchFamily="49" charset="-122"/>
                          <a:ea typeface="楷体" panose="02010609060101010101" pitchFamily="49" charset="-122"/>
                        </a:rPr>
                        <a:t>《</a:t>
                      </a:r>
                      <a:r>
                        <a:rPr lang="zh-CN" altLang="en-US" sz="1000">
                          <a:solidFill>
                            <a:srgbClr val="000000"/>
                          </a:solidFill>
                          <a:effectLst/>
                          <a:latin typeface="楷体" panose="02010609060101010101" pitchFamily="49" charset="-122"/>
                          <a:ea typeface="楷体" panose="02010609060101010101" pitchFamily="49" charset="-122"/>
                          <a:sym typeface="+mn-ea"/>
                        </a:rPr>
                        <a:t>肿瘤治疗相关呕吐防治指南（2014版）</a:t>
                      </a:r>
                      <a:r>
                        <a:rPr lang="zh-CN" altLang="en-US" sz="1000" b="0" i="0" u="none" strike="noStrike">
                          <a:solidFill>
                            <a:srgbClr val="000000"/>
                          </a:solidFill>
                          <a:effectLst/>
                          <a:latin typeface="楷体" panose="02010609060101010101" pitchFamily="49" charset="-122"/>
                          <a:ea typeface="楷体" panose="02010609060101010101" pitchFamily="49" charset="-122"/>
                        </a:rPr>
                        <a:t>》</a:t>
                      </a:r>
                      <a:endParaRPr lang="zh-CN" altLang="en-US"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i="0" u="none" strike="noStrike">
                          <a:solidFill>
                            <a:srgbClr val="000000"/>
                          </a:solidFill>
                          <a:effectLst/>
                          <a:latin typeface="楷体" panose="02010609060101010101" pitchFamily="49" charset="-122"/>
                          <a:ea typeface="楷体" panose="02010609060101010101" pitchFamily="49" charset="-122"/>
                        </a:rPr>
                        <a:t>多拉司琼用于</a:t>
                      </a:r>
                      <a:r>
                        <a:rPr lang="zh-CN" altLang="en-US" sz="900" b="1" i="0" u="none" strike="noStrike">
                          <a:solidFill>
                            <a:srgbClr val="000000"/>
                          </a:solidFill>
                          <a:effectLst/>
                          <a:latin typeface="+mn-ea"/>
                        </a:rPr>
                        <a:t>预防中高催吐化疗药物所致呕吐、解救性治疗以及肿瘤切除手术所致恶心和呕吐</a:t>
                      </a:r>
                      <a:r>
                        <a:rPr lang="zh-CN" altLang="en-US" sz="1000" i="0" u="none" strike="noStrike">
                          <a:solidFill>
                            <a:srgbClr val="000000"/>
                          </a:solidFill>
                          <a:effectLst/>
                          <a:latin typeface="楷体" panose="02010609060101010101" pitchFamily="49" charset="-122"/>
                          <a:ea typeface="楷体" panose="02010609060101010101" pitchFamily="49" charset="-122"/>
                        </a:rPr>
                        <a:t>。</a:t>
                      </a:r>
                      <a:endParaRPr lang="en-US" altLang="zh-CN" sz="100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9440">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2016</a:t>
                      </a:r>
                      <a:endParaRPr lang="en-US" altLang="zh-CN"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dirty="0">
                          <a:solidFill>
                            <a:srgbClr val="000000"/>
                          </a:solidFill>
                          <a:effectLst/>
                          <a:latin typeface="楷体" panose="02010609060101010101" pitchFamily="49" charset="-122"/>
                          <a:ea typeface="楷体" panose="02010609060101010101" pitchFamily="49" charset="-122"/>
                          <a:sym typeface="+mn-ea"/>
                        </a:rPr>
                        <a:t>2016</a:t>
                      </a:r>
                      <a:r>
                        <a:rPr lang="en-US" altLang="zh-CN" sz="1000" dirty="0">
                          <a:solidFill>
                            <a:srgbClr val="000000"/>
                          </a:solidFill>
                          <a:effectLst/>
                          <a:latin typeface="楷体" panose="02010609060101010101" pitchFamily="49" charset="-122"/>
                          <a:ea typeface="楷体" panose="02010609060101010101" pitchFamily="49" charset="-122"/>
                          <a:sym typeface="+mn-ea"/>
                        </a:rPr>
                        <a:t> </a:t>
                      </a:r>
                      <a:r>
                        <a:rPr lang="zh-CN" altLang="en-US" sz="1000" dirty="0">
                          <a:solidFill>
                            <a:srgbClr val="000000"/>
                          </a:solidFill>
                          <a:effectLst/>
                          <a:latin typeface="楷体" panose="02010609060101010101" pitchFamily="49" charset="-122"/>
                          <a:ea typeface="楷体" panose="02010609060101010101" pitchFamily="49" charset="-122"/>
                          <a:sym typeface="+mn-ea"/>
                        </a:rPr>
                        <a:t>MASCC/ESMO指南</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a:t>
                      </a:r>
                      <a:endParaRPr lang="zh-CN" altLang="en-US" sz="1000" b="0" i="0" u="none" strike="noStrike" dirty="0">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i="0" u="none" strike="noStrike" dirty="0">
                          <a:solidFill>
                            <a:srgbClr val="000000"/>
                          </a:solidFill>
                          <a:effectLst/>
                          <a:latin typeface="楷体" panose="02010609060101010101" pitchFamily="49" charset="-122"/>
                          <a:ea typeface="楷体" panose="02010609060101010101" pitchFamily="49" charset="-122"/>
                        </a:rPr>
                        <a:t>放化疗相关性恶心呕吐以及晚期肿瘤患者恶心呕吐的预防推荐多拉司琼用于</a:t>
                      </a:r>
                      <a:r>
                        <a:rPr lang="zh-CN" altLang="en-US" sz="900" b="1" i="0" u="none" strike="noStrike">
                          <a:solidFill>
                            <a:srgbClr val="000000"/>
                          </a:solidFill>
                          <a:effectLst/>
                          <a:latin typeface="+mn-ea"/>
                        </a:rPr>
                        <a:t>放化疗相关性恶心呕吐以及晚期肿瘤患者恶心呕吐的预防推荐多拉司琼用于中高致吐风险化疗所致的急性恶心呕吐的预防。</a:t>
                      </a:r>
                      <a:endParaRPr lang="zh-CN" altLang="en-US" sz="900" b="1" i="0" u="none" strike="noStrike">
                        <a:solidFill>
                          <a:srgbClr val="000000"/>
                        </a:solidFill>
                        <a:effectLst/>
                        <a:latin typeface="+mn-ea"/>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140">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2014</a:t>
                      </a:r>
                      <a:endParaRPr lang="en-US" altLang="zh-CN" sz="1000" b="0" i="0" u="none" strike="noStrike">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dirty="0">
                          <a:solidFill>
                            <a:srgbClr val="000000"/>
                          </a:solidFill>
                          <a:effectLst/>
                          <a:latin typeface="楷体" panose="02010609060101010101" pitchFamily="49" charset="-122"/>
                          <a:ea typeface="楷体" panose="02010609060101010101" pitchFamily="49" charset="-122"/>
                          <a:sym typeface="+mn-ea"/>
                        </a:rPr>
                        <a:t>术后恶心呕吐专家共识</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endParaRPr lang="en-US" altLang="zh-CN" sz="1000" b="0" i="0" u="none" strike="noStrike" dirty="0">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defRPr/>
                      </a:pPr>
                      <a:r>
                        <a:rPr lang="zh-CN" altLang="en-US" sz="1000" i="0" u="none" strike="noStrike" dirty="0">
                          <a:solidFill>
                            <a:srgbClr val="000000"/>
                          </a:solidFill>
                          <a:effectLst/>
                          <a:latin typeface="楷体" panose="02010609060101010101" pitchFamily="49" charset="-122"/>
                          <a:ea typeface="楷体" panose="02010609060101010101" pitchFamily="49" charset="-122"/>
                        </a:rPr>
                        <a:t>多拉司琼用于</a:t>
                      </a:r>
                      <a:r>
                        <a:rPr lang="zh-CN" altLang="en-US" sz="900" b="1" i="0" u="none" strike="noStrike">
                          <a:solidFill>
                            <a:srgbClr val="000000"/>
                          </a:solidFill>
                          <a:effectLst/>
                          <a:latin typeface="+mn-ea"/>
                        </a:rPr>
                        <a:t>成人与儿童患者术后恶心呕吐的预防与治疗</a:t>
                      </a:r>
                      <a:r>
                        <a:rPr lang="zh-CN" altLang="en-US" sz="1000" i="0" u="none" strike="noStrike" dirty="0">
                          <a:solidFill>
                            <a:srgbClr val="000000"/>
                          </a:solidFill>
                          <a:effectLst/>
                          <a:latin typeface="楷体" panose="02010609060101010101" pitchFamily="49" charset="-122"/>
                          <a:ea typeface="楷体" panose="02010609060101010101" pitchFamily="49" charset="-122"/>
                        </a:rPr>
                        <a:t>。</a:t>
                      </a:r>
                      <a:endParaRPr lang="zh-CN" altLang="en-US" sz="1000" i="0" u="none" strike="noStrike" dirty="0">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04 </a:t>
            </a:r>
            <a:r>
              <a:rPr lang="zh-CN" altLang="en-US" dirty="0">
                <a:solidFill>
                  <a:schemeClr val="tx1"/>
                </a:solidFill>
              </a:rPr>
              <a:t>创新性</a:t>
            </a:r>
            <a:endParaRPr lang="zh-CN" altLang="en-US" dirty="0">
              <a:solidFill>
                <a:schemeClr val="tx1"/>
              </a:solidFill>
            </a:endParaRPr>
          </a:p>
        </p:txBody>
      </p:sp>
      <p:sp>
        <p:nvSpPr>
          <p:cNvPr id="7" name="文本框 6"/>
          <p:cNvSpPr txBox="1"/>
          <p:nvPr/>
        </p:nvSpPr>
        <p:spPr>
          <a:xfrm>
            <a:off x="160641" y="992413"/>
            <a:ext cx="8912888" cy="3425190"/>
          </a:xfrm>
          <a:prstGeom prst="rect">
            <a:avLst/>
          </a:prstGeom>
          <a:noFill/>
        </p:spPr>
        <p:txBody>
          <a:bodyPr wrap="square">
            <a:spAutoFit/>
          </a:bodyPr>
          <a:lstStyle/>
          <a:p>
            <a:pPr>
              <a:lnSpc>
                <a:spcPts val="2600"/>
              </a:lnSpc>
            </a:pPr>
            <a:r>
              <a:rPr lang="zh-CN" altLang="en-US" sz="1200" b="1" dirty="0">
                <a:solidFill>
                  <a:schemeClr val="tx1"/>
                </a:solidFill>
                <a:latin typeface="+mn-ea"/>
                <a:sym typeface="+mn-ea"/>
              </a:rPr>
              <a:t>主要创新点：</a:t>
            </a:r>
            <a:endParaRPr lang="en-US" altLang="zh-CN" sz="1200" b="1" dirty="0">
              <a:solidFill>
                <a:schemeClr val="tx1"/>
              </a:solidFill>
              <a:latin typeface="+mn-ea"/>
            </a:endParaRPr>
          </a:p>
          <a:p>
            <a:pPr marL="171450" indent="-171450">
              <a:lnSpc>
                <a:spcPts val="2600"/>
              </a:lnSpc>
              <a:buFont typeface="Wingdings" panose="05000000000000000000" charset="0"/>
              <a:buChar char="l"/>
            </a:pP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本品作用机制是通过</a:t>
            </a:r>
            <a:r>
              <a:rPr lang="zh-CN" altLang="en-US" sz="1000" b="1" dirty="0">
                <a:solidFill>
                  <a:schemeClr val="tx1"/>
                </a:solidFill>
                <a:latin typeface="+mn-ea"/>
                <a:sym typeface="+mn-ea"/>
              </a:rPr>
              <a:t>拮抗外周迷走神经末梢和中枢催吐化学感受区5-HT3受体</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，从而抑制恶心、呕吐的发生。</a:t>
            </a:r>
            <a:endPar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a:lnSpc>
                <a:spcPts val="2600"/>
              </a:lnSpc>
            </a:pPr>
            <a:r>
              <a:rPr lang="zh-CN" altLang="en-US" sz="1200" b="1" dirty="0">
                <a:solidFill>
                  <a:schemeClr val="tx1"/>
                </a:solidFill>
                <a:latin typeface="微软雅黑" panose="020B0503020204020204" pitchFamily="34" charset="-122"/>
                <a:ea typeface="微软雅黑" panose="020B0503020204020204" pitchFamily="34" charset="-122"/>
              </a:rPr>
              <a:t>该创新带来的疗效或安全性方面的优势：</a:t>
            </a:r>
            <a:endParaRPr lang="en-US" altLang="zh-CN" sz="1200" b="1" dirty="0">
              <a:solidFill>
                <a:schemeClr val="tx1"/>
              </a:solidFill>
              <a:latin typeface="+mn-ea"/>
            </a:endParaRPr>
          </a:p>
          <a:p>
            <a:pPr marL="171450" lvl="0" indent="-171450" algn="just" fontAlgn="base">
              <a:lnSpc>
                <a:spcPts val="2600"/>
              </a:lnSpc>
              <a:buFont typeface="Wingdings" panose="05000000000000000000" charset="0"/>
              <a:buChar char="l"/>
            </a:pP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可用于</a:t>
            </a:r>
            <a:r>
              <a:rPr lang="zh-CN" altLang="en-US" sz="1000" b="1" dirty="0">
                <a:solidFill>
                  <a:schemeClr val="tx1"/>
                </a:solidFill>
                <a:latin typeface="+mn-ea"/>
              </a:rPr>
              <a:t>2岁以上儿童的预防止吐治疗</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a:t>
            </a:r>
            <a:endPar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marL="171450" lvl="0" indent="-171450" algn="just" fontAlgn="base">
              <a:lnSpc>
                <a:spcPts val="2600"/>
              </a:lnSpc>
              <a:buFont typeface="Wingdings" panose="05000000000000000000" charset="0"/>
              <a:buChar char="l"/>
            </a:pPr>
            <a:r>
              <a:rPr lang="zh-CN" altLang="en-US" sz="1000" b="1" dirty="0">
                <a:solidFill>
                  <a:schemeClr val="tx1"/>
                </a:solidFill>
                <a:latin typeface="+mn-ea"/>
              </a:rPr>
              <a:t>半衰期为7-9h</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，与同类产品相比半衰期更长（多拉司琼半衰期为7-9h，昂丹司琼为3h，格拉司琼为3-6h），每日给药</a:t>
            </a:r>
            <a:r>
              <a:rPr lang="zh-CN" altLang="en-US" sz="1000" b="1" dirty="0">
                <a:solidFill>
                  <a:schemeClr val="tx1"/>
                </a:solidFill>
                <a:latin typeface="+mn-ea"/>
              </a:rPr>
              <a:t>1次</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即可。</a:t>
            </a:r>
            <a:endPar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marL="171450" lvl="0" indent="-171450" algn="just" fontAlgn="base">
              <a:lnSpc>
                <a:spcPts val="2600"/>
              </a:lnSpc>
              <a:buFont typeface="Wingdings" panose="05000000000000000000" charset="0"/>
              <a:buChar char="l"/>
            </a:pPr>
            <a:r>
              <a:rPr lang="zh-CN" altLang="en-US" sz="1000" b="1" dirty="0">
                <a:solidFill>
                  <a:schemeClr val="tx1"/>
                </a:solidFill>
                <a:latin typeface="+mn-ea"/>
              </a:rPr>
              <a:t>多种给药方式</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，静脉推注、滴注，与果汁混合后可用于口服。</a:t>
            </a:r>
            <a:endPar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marL="171450" lvl="0" indent="-171450" algn="just" fontAlgn="base">
              <a:lnSpc>
                <a:spcPts val="2600"/>
              </a:lnSpc>
              <a:buFont typeface="Wingdings" panose="05000000000000000000" charset="0"/>
              <a:buChar char="l"/>
            </a:pPr>
            <a:r>
              <a:rPr lang="zh-CN" altLang="en-US" sz="1000" b="1" dirty="0">
                <a:solidFill>
                  <a:schemeClr val="tx1"/>
                </a:solidFill>
                <a:latin typeface="+mn-ea"/>
              </a:rPr>
              <a:t>肝肾功能衰竭的患者</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，无需调整用药剂量。</a:t>
            </a:r>
            <a:endPar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marL="171450" lvl="0" indent="-171450" algn="just" fontAlgn="base">
              <a:lnSpc>
                <a:spcPts val="2600"/>
              </a:lnSpc>
              <a:buFont typeface="Wingdings" panose="05000000000000000000" charset="0"/>
              <a:buChar char="l"/>
            </a:pP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与目录内同类产品相比，多拉司琼</a:t>
            </a:r>
            <a:r>
              <a:rPr lang="zh-CN" altLang="zh-CN" sz="1000" b="1" kern="0" dirty="0">
                <a:solidFill>
                  <a:schemeClr val="tx1"/>
                </a:solidFill>
                <a:latin typeface="微软雅黑" panose="020B0503020204020204" pitchFamily="34" charset="-122"/>
                <a:ea typeface="微软雅黑" panose="020B0503020204020204" pitchFamily="34" charset="-122"/>
                <a:cs typeface="Helvetica" panose="020B0604020202020204" pitchFamily="34" charset="0"/>
              </a:rPr>
              <a:t>预防PONV的效果更好</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，且</a:t>
            </a:r>
            <a:r>
              <a:rPr lang="zh-CN" altLang="zh-CN" sz="1000" b="1" kern="0" dirty="0">
                <a:solidFill>
                  <a:schemeClr val="tx1"/>
                </a:solidFill>
                <a:latin typeface="微软雅黑" panose="020B0503020204020204" pitchFamily="34" charset="-122"/>
                <a:ea typeface="微软雅黑" panose="020B0503020204020204" pitchFamily="34" charset="-122"/>
                <a:cs typeface="Helvetica" panose="020B0604020202020204" pitchFamily="34" charset="0"/>
              </a:rPr>
              <a:t>心律失常发生风险更低</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a:t>
            </a:r>
            <a:endPar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a:lnSpc>
                <a:spcPts val="2600"/>
              </a:lnSpc>
            </a:pPr>
            <a:r>
              <a:rPr lang="zh-CN" altLang="en-US" sz="1200" b="1" dirty="0">
                <a:solidFill>
                  <a:schemeClr val="tx1"/>
                </a:solidFill>
                <a:latin typeface="微软雅黑" panose="020B0503020204020204" pitchFamily="34" charset="-122"/>
                <a:ea typeface="微软雅黑" panose="020B0503020204020204" pitchFamily="34" charset="-122"/>
              </a:rPr>
              <a:t>是否为国家“重大新药创制”科技重大专项支持上市药品</a:t>
            </a:r>
            <a:r>
              <a:rPr lang="zh-CN" altLang="en-US" sz="1200" b="1" i="0" strike="noStrike" baseline="0" dirty="0">
                <a:solidFill>
                  <a:schemeClr val="tx1"/>
                </a:solidFill>
                <a:latin typeface="微软雅黑" panose="020B0503020204020204" pitchFamily="34" charset="-122"/>
                <a:ea typeface="微软雅黑" panose="020B0503020204020204" pitchFamily="34" charset="-122"/>
              </a:rPr>
              <a:t>：</a:t>
            </a:r>
            <a:r>
              <a:rPr lang="zh-CN"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否。</a:t>
            </a:r>
            <a:r>
              <a:rPr lang="en-US" altLang="zh-CN"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 </a:t>
            </a:r>
            <a:r>
              <a:rPr lang="en-US" altLang="zh-CN" sz="1200" kern="0" dirty="0">
                <a:solidFill>
                  <a:schemeClr val="tx1"/>
                </a:solidFill>
                <a:latin typeface="+mn-ea"/>
                <a:cs typeface="Helvetica" panose="020B0604020202020204" pitchFamily="34" charset="0"/>
              </a:rPr>
              <a:t>                                    </a:t>
            </a:r>
            <a:r>
              <a:rPr lang="en-US" altLang="zh-CN" sz="1200" kern="0" dirty="0">
                <a:latin typeface="+mn-ea"/>
                <a:cs typeface="Helvetica" panose="020B0604020202020204" pitchFamily="34" charset="0"/>
              </a:rPr>
              <a:t>  </a:t>
            </a:r>
            <a:endParaRPr lang="en-US" altLang="zh-CN" sz="1200" kern="0" dirty="0">
              <a:latin typeface="+mn-ea"/>
              <a:cs typeface="Helvetica" panose="020B0604020202020204" pitchFamily="34" charset="0"/>
            </a:endParaRPr>
          </a:p>
          <a:p>
            <a:pPr>
              <a:lnSpc>
                <a:spcPts val="2600"/>
              </a:lnSpc>
            </a:pPr>
            <a:r>
              <a:rPr lang="zh-CN" altLang="en-US" sz="1200" b="1" dirty="0">
                <a:latin typeface="微软雅黑" panose="020B0503020204020204" pitchFamily="34" charset="-122"/>
                <a:ea typeface="微软雅黑" panose="020B0503020204020204" pitchFamily="34" charset="-122"/>
              </a:rPr>
              <a:t>是否为自主知识产权的创新药</a:t>
            </a:r>
            <a:r>
              <a:rPr lang="zh-CN" altLang="en-US" sz="1200" b="1" i="0" strike="noStrike" baseline="0" dirty="0">
                <a:latin typeface="微软雅黑" panose="020B0503020204020204" pitchFamily="34" charset="-122"/>
                <a:ea typeface="微软雅黑" panose="020B0503020204020204" pitchFamily="34" charset="-122"/>
              </a:rPr>
              <a:t>：</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否。</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05 </a:t>
            </a:r>
            <a:r>
              <a:rPr lang="zh-CN" altLang="en-US" dirty="0">
                <a:solidFill>
                  <a:schemeClr val="tx1"/>
                </a:solidFill>
              </a:rPr>
              <a:t>公平性</a:t>
            </a:r>
            <a:endParaRPr lang="zh-CN" altLang="en-US" dirty="0">
              <a:solidFill>
                <a:schemeClr val="tx1"/>
              </a:solidFill>
            </a:endParaRPr>
          </a:p>
        </p:txBody>
      </p:sp>
      <p:sp>
        <p:nvSpPr>
          <p:cNvPr id="7" name="文本框 6"/>
          <p:cNvSpPr txBox="1"/>
          <p:nvPr/>
        </p:nvSpPr>
        <p:spPr>
          <a:xfrm>
            <a:off x="86061" y="874726"/>
            <a:ext cx="8957455" cy="3938270"/>
          </a:xfrm>
          <a:prstGeom prst="rect">
            <a:avLst/>
          </a:prstGeom>
          <a:noFill/>
        </p:spPr>
        <p:txBody>
          <a:bodyPr wrap="square">
            <a:spAutoFit/>
          </a:bodyPr>
          <a:lstStyle/>
          <a:p>
            <a:pPr algn="l" fontAlgn="auto">
              <a:lnSpc>
                <a:spcPts val="2500"/>
              </a:lnSpc>
            </a:pPr>
            <a:r>
              <a:rPr lang="zh-CN" altLang="en-US" sz="1200" b="1" i="0" strike="noStrike" baseline="0" dirty="0">
                <a:solidFill>
                  <a:schemeClr val="tx1"/>
                </a:solidFill>
                <a:latin typeface="微软雅黑" panose="020B0503020204020204" pitchFamily="34" charset="-122"/>
                <a:ea typeface="微软雅黑" panose="020B0503020204020204" pitchFamily="34" charset="-122"/>
              </a:rPr>
              <a:t>所治疗疾病大陆地区年发病患者总数：</a:t>
            </a:r>
            <a:endParaRPr lang="en-US" altLang="zh-CN" sz="1200" b="1" i="0" strike="noStrike" baseline="0" dirty="0">
              <a:solidFill>
                <a:schemeClr val="tx1"/>
              </a:solidFill>
              <a:latin typeface="微软雅黑" panose="020B0503020204020204" pitchFamily="34" charset="-122"/>
              <a:ea typeface="微软雅黑" panose="020B0503020204020204" pitchFamily="34" charset="-122"/>
            </a:endParaRPr>
          </a:p>
          <a:p>
            <a:pPr marL="171450" indent="-171450" fontAlgn="auto">
              <a:lnSpc>
                <a:spcPts val="2500"/>
              </a:lnSpc>
              <a:buFont typeface="Wingdings" panose="05000000000000000000" charset="0"/>
              <a:buChar char="l"/>
            </a:pPr>
            <a:r>
              <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我国整体癌症发病率仍持续上升，2016年新发病例为406.4万，目前最佳化疗利用率为57.7％，如果没有止吐治疗，70~80%接受化疗的患者会出现CINV，由此估算</a:t>
            </a:r>
            <a:r>
              <a:rPr lang="zh-CN" altLang="en-US" sz="1000" b="1" dirty="0">
                <a:solidFill>
                  <a:schemeClr val="tx1"/>
                </a:solidFill>
                <a:latin typeface="+mn-ea"/>
                <a:sym typeface="+mn-ea"/>
              </a:rPr>
              <a:t>CINV的年发病患者数为164.1万~187.6万</a:t>
            </a:r>
            <a:r>
              <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a:t>
            </a:r>
            <a:endPar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marL="171450" indent="-171450" fontAlgn="auto">
              <a:lnSpc>
                <a:spcPts val="2500"/>
              </a:lnSpc>
              <a:buFont typeface="Wingdings" panose="05000000000000000000" charset="0"/>
              <a:buChar char="l"/>
            </a:pPr>
            <a:r>
              <a:rPr lang="en-US"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 </a:t>
            </a:r>
            <a:r>
              <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2019年全国手术量为6930万人次，住院手术患者PONV的发生率约为20-30%，</a:t>
            </a:r>
            <a:r>
              <a:rPr lang="zh-CN" altLang="en-US" sz="1000" b="1" dirty="0">
                <a:solidFill>
                  <a:schemeClr val="tx1"/>
                </a:solidFill>
                <a:latin typeface="+mn-ea"/>
                <a:sym typeface="+mn-ea"/>
              </a:rPr>
              <a:t>PONV年发病患者总数为1368万~2079万</a:t>
            </a:r>
            <a:r>
              <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sym typeface="+mn-ea"/>
              </a:rPr>
              <a:t>。</a:t>
            </a:r>
            <a:endParaRPr sz="1200" kern="0" dirty="0">
              <a:solidFill>
                <a:schemeClr val="tx1"/>
              </a:solidFill>
              <a:latin typeface="楷体" panose="02010609060101010101" pitchFamily="49" charset="-122"/>
              <a:ea typeface="楷体" panose="02010609060101010101" pitchFamily="49" charset="-122"/>
              <a:cs typeface="Helvetica" panose="020B0604020202020204" pitchFamily="34" charset="0"/>
            </a:endParaRPr>
          </a:p>
          <a:p>
            <a:pPr fontAlgn="auto">
              <a:lnSpc>
                <a:spcPts val="2500"/>
              </a:lnSpc>
            </a:pPr>
            <a:r>
              <a:rPr lang="zh-CN" altLang="en-US" sz="1200" b="1" i="0" strike="noStrike" baseline="0" dirty="0">
                <a:solidFill>
                  <a:schemeClr val="tx1"/>
                </a:solidFill>
                <a:latin typeface="微软雅黑" panose="020B0503020204020204" pitchFamily="34" charset="-122"/>
                <a:ea typeface="微软雅黑" panose="020B0503020204020204" pitchFamily="34" charset="-122"/>
              </a:rPr>
              <a:t>是否弥补药品目录短板：</a:t>
            </a:r>
            <a:endParaRPr lang="en-US" altLang="zh-CN" sz="1200" kern="0" dirty="0">
              <a:solidFill>
                <a:schemeClr val="tx1"/>
              </a:solidFill>
              <a:latin typeface="+mn-ea"/>
              <a:cs typeface="Helvetica" panose="020B0604020202020204" pitchFamily="34" charset="0"/>
            </a:endParaRPr>
          </a:p>
          <a:p>
            <a:pPr marL="171450" indent="-171450" fontAlgn="auto">
              <a:lnSpc>
                <a:spcPts val="2500"/>
              </a:lnSpc>
              <a:buFont typeface="Wingdings" panose="05000000000000000000" charset="0"/>
              <a:buChar char="l"/>
            </a:pPr>
            <a:r>
              <a:rPr lang="zh-CN" altLang="en-US"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医保目录内PONV治疗药物均为</a:t>
            </a:r>
            <a:r>
              <a:rPr lang="zh-CN" altLang="en-US" sz="1000" b="1" dirty="0">
                <a:solidFill>
                  <a:schemeClr val="tx1"/>
                </a:solidFill>
                <a:latin typeface="+mn-ea"/>
              </a:rPr>
              <a:t>口服，其容易增加恶心呕吐患者用药困难，且造成再次呕出，减少药物生物利用度，同时危重症患者身体状况不适宜口服</a:t>
            </a:r>
            <a:r>
              <a:rPr lang="zh-CN" altLang="en-US"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，这部分患者的临床需求得不到满足，导致其</a:t>
            </a:r>
            <a:r>
              <a:rPr lang="zh-CN" altLang="en-US" sz="1000" b="1" dirty="0">
                <a:solidFill>
                  <a:schemeClr val="tx1"/>
                </a:solidFill>
                <a:latin typeface="+mn-ea"/>
              </a:rPr>
              <a:t>延长住院天数，额外增加其他药物治疗费用，加重医保基金支出和患者经济负担</a:t>
            </a:r>
            <a:r>
              <a:rPr lang="zh-CN" altLang="en-US" sz="1200" kern="0" dirty="0">
                <a:solidFill>
                  <a:schemeClr val="tx1"/>
                </a:solidFill>
                <a:latin typeface="楷体" panose="02010609060101010101" pitchFamily="49" charset="-122"/>
                <a:ea typeface="楷体" panose="02010609060101010101" pitchFamily="49" charset="-122"/>
                <a:cs typeface="Helvetica" panose="020B0604020202020204" pitchFamily="34" charset="0"/>
              </a:rPr>
              <a:t>。多拉司琼纳入医保，填补医保目录内PONV注射治疗药物空白，增加</a:t>
            </a:r>
            <a:r>
              <a:rPr lang="zh-CN" altLang="en-US" sz="1000" b="1" dirty="0">
                <a:solidFill>
                  <a:schemeClr val="tx1"/>
                </a:solidFill>
                <a:latin typeface="+mn-ea"/>
              </a:rPr>
              <a:t>手术患者获益、加快康复、缩短住院时间、降低整体治疗费用、提高患者满意度</a:t>
            </a:r>
            <a:r>
              <a:rPr lang="zh-CN" altLang="zh-CN" sz="1200" kern="0">
                <a:latin typeface="楷体" panose="02010609060101010101" pitchFamily="49" charset="-122"/>
                <a:ea typeface="楷体" panose="02010609060101010101" pitchFamily="49" charset="-122"/>
                <a:cs typeface="Helvetica" panose="020B0604020202020204" pitchFamily="34" charset="0"/>
              </a:rPr>
              <a:t>。 </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fontAlgn="auto">
              <a:lnSpc>
                <a:spcPts val="2500"/>
              </a:lnSpc>
            </a:pPr>
            <a:r>
              <a:rPr lang="zh-CN" altLang="en-US" sz="1200" b="1" dirty="0">
                <a:latin typeface="微软雅黑" panose="020B0503020204020204" pitchFamily="34" charset="-122"/>
                <a:ea typeface="微软雅黑" panose="020B0503020204020204" pitchFamily="34" charset="-122"/>
              </a:rPr>
              <a:t>临床管理难度：</a:t>
            </a:r>
            <a:endParaRPr lang="en-US" altLang="zh-CN" sz="1200" b="1" dirty="0">
              <a:latin typeface="微软雅黑" panose="020B0503020204020204" pitchFamily="34" charset="-122"/>
              <a:ea typeface="微软雅黑" panose="020B0503020204020204" pitchFamily="34" charset="-122"/>
            </a:endParaRPr>
          </a:p>
          <a:p>
            <a:pPr marL="171450" indent="-171450" fontAlgn="auto">
              <a:lnSpc>
                <a:spcPts val="2500"/>
              </a:lnSpc>
              <a:buFont typeface="Wingdings" panose="05000000000000000000" charset="0"/>
              <a:buChar char="l"/>
            </a:pPr>
            <a:r>
              <a:rPr lang="zh-CN" altLang="en-US" sz="1200" kern="0" dirty="0">
                <a:latin typeface="楷体" panose="02010609060101010101" pitchFamily="49" charset="-122"/>
                <a:ea typeface="楷体" panose="02010609060101010101" pitchFamily="49" charset="-122"/>
                <a:cs typeface="Helvetica" panose="020B0604020202020204" pitchFamily="34" charset="0"/>
              </a:rPr>
              <a:t>多拉司琼说明书适应症明确，CINV适应症</a:t>
            </a:r>
            <a:r>
              <a:rPr lang="zh-CN" altLang="en-US" sz="1000" b="1" dirty="0">
                <a:latin typeface="+mn-ea"/>
              </a:rPr>
              <a:t>2017年纳入医保目录，未存在医保审核难度大、临床滥用和超说明书使用的问题</a:t>
            </a:r>
            <a:r>
              <a:rPr lang="zh-CN" altLang="en-US" sz="1200" kern="0" dirty="0">
                <a:latin typeface="楷体" panose="02010609060101010101" pitchFamily="49" charset="-122"/>
                <a:ea typeface="楷体" panose="02010609060101010101" pitchFamily="49" charset="-122"/>
                <a:cs typeface="Helvetica" panose="020B0604020202020204" pitchFamily="34" charset="0"/>
              </a:rPr>
              <a:t>。近年来，ERAS（加速康复外科）实施上升为国家战略层面，预防和多模式止吐是ERAS实的核心环节，</a:t>
            </a:r>
            <a:r>
              <a:rPr lang="zh-CN" altLang="en-US" sz="1000" b="1" dirty="0">
                <a:latin typeface="+mn-ea"/>
              </a:rPr>
              <a:t>按ERAS流程使用，即可保障临床合理用药，且不会增加医保管理难度。</a:t>
            </a:r>
            <a:endParaRPr lang="zh-CN" altLang="en-US" sz="1000" b="1" dirty="0">
              <a:latin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a2df199e-4c8f-4f83-9589-436c5b632602}"/>
  <p:tag name="TABLE_ENDDRAG_ORIGIN_RECT" val="682*116"/>
  <p:tag name="TABLE_ENDDRAG_RECT" val="20*258*682*116"/>
</p:tagLst>
</file>

<file path=ppt/tags/tag2.xml><?xml version="1.0" encoding="utf-8"?>
<p:tagLst xmlns:p="http://schemas.openxmlformats.org/presentationml/2006/main">
  <p:tag name="KSO_WM_UNIT_TABLE_BEAUTIFY" val="smartTable{a2df199e-4c8f-4f83-9589-436c5b632602}"/>
  <p:tag name="TABLE_ENDDRAG_ORIGIN_RECT" val="691*235"/>
  <p:tag name="TABLE_ENDDRAG_RECT" val="14*106*691*235"/>
</p:tagLst>
</file>

<file path=ppt/tags/tag3.xml><?xml version="1.0" encoding="utf-8"?>
<p:tagLst xmlns:p="http://schemas.openxmlformats.org/presentationml/2006/main">
  <p:tag name="RESOURCELIBID_PRE" val="12587"/>
  <p:tag name="KSO_WPP_MARK_KEY" val="c1e5abe2-c565-4f12-88a7-1f04b84a9004"/>
  <p:tag name="COMMONDATA" val="eyJoZGlkIjoiZWU2Zjg2MDI2MjI3NTJkYWMxZDFkMjJiNWMyYjU3ZjYifQ=="/>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STSLi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3956</Words>
  <Application>WPS 演示</Application>
  <PresentationFormat>全屏显示(16:9)</PresentationFormat>
  <Paragraphs>166</Paragraphs>
  <Slides>9</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9</vt:i4>
      </vt:variant>
    </vt:vector>
  </HeadingPairs>
  <TitlesOfParts>
    <vt:vector size="27" baseType="lpstr">
      <vt:lpstr>Arial</vt:lpstr>
      <vt:lpstr>宋体</vt:lpstr>
      <vt:lpstr>Wingdings</vt:lpstr>
      <vt:lpstr>Calibri Light</vt:lpstr>
      <vt:lpstr>Noto Sans S Chinese Bold</vt:lpstr>
      <vt:lpstr>黑体</vt:lpstr>
      <vt:lpstr>微软雅黑</vt:lpstr>
      <vt:lpstr>楷体</vt:lpstr>
      <vt:lpstr>Helvetica</vt:lpstr>
      <vt:lpstr>Wingdings</vt:lpstr>
      <vt:lpstr>Helvetica</vt:lpstr>
      <vt:lpstr>Times New Roman</vt:lpstr>
      <vt:lpstr>华文楷体</vt:lpstr>
      <vt:lpstr>仿宋</vt:lpstr>
      <vt:lpstr>Arial Unicode MS</vt:lpstr>
      <vt:lpstr>Calibri</vt:lpstr>
      <vt:lpstr>自定义设计方案</vt:lpstr>
      <vt:lpstr>2_Office 主题</vt:lpstr>
      <vt:lpstr>PowerPoint 演示文稿</vt:lpstr>
      <vt:lpstr>PowerPoint 演示文稿</vt:lpstr>
      <vt:lpstr>01 基本信息</vt:lpstr>
      <vt:lpstr>01 基本信息</vt:lpstr>
      <vt:lpstr>02 安全性</vt:lpstr>
      <vt:lpstr>03 有效性</vt:lpstr>
      <vt:lpstr>03 有效性</vt:lpstr>
      <vt:lpstr>05 创新性</vt:lpstr>
      <vt:lpstr>06 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杨雪</cp:lastModifiedBy>
  <cp:revision>52</cp:revision>
  <dcterms:created xsi:type="dcterms:W3CDTF">2018-03-01T02:03:00Z</dcterms:created>
  <dcterms:modified xsi:type="dcterms:W3CDTF">2022-07-29T01:55:17Z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BD08C6D0C2B146B4B9B3A01E65128CB9</vt:lpwstr>
  </property>
</Properties>
</file>