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10"/>
  </p:notesMasterIdLst>
  <p:sldIdLst>
    <p:sldId id="2145707417" r:id="rId2"/>
    <p:sldId id="2145707418" r:id="rId3"/>
    <p:sldId id="2145707403" r:id="rId4"/>
    <p:sldId id="2145707423" r:id="rId5"/>
    <p:sldId id="2145707426" r:id="rId6"/>
    <p:sldId id="2145707420" r:id="rId7"/>
    <p:sldId id="2145707413" r:id="rId8"/>
    <p:sldId id="2145707425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60" userDrawn="1">
          <p15:clr>
            <a:srgbClr val="A4A3A4"/>
          </p15:clr>
        </p15:guide>
        <p15:guide id="4" orient="horz" pos="1512" userDrawn="1">
          <p15:clr>
            <a:srgbClr val="A4A3A4"/>
          </p15:clr>
        </p15:guide>
        <p15:guide id="6" pos="3864" userDrawn="1">
          <p15:clr>
            <a:srgbClr val="A4A3A4"/>
          </p15:clr>
        </p15:guide>
        <p15:guide id="7" pos="7344" userDrawn="1">
          <p15:clr>
            <a:srgbClr val="A4A3A4"/>
          </p15:clr>
        </p15:guide>
        <p15:guide id="8" orient="horz" pos="3912" userDrawn="1">
          <p15:clr>
            <a:srgbClr val="A4A3A4"/>
          </p15:clr>
        </p15:guide>
        <p15:guide id="9" orient="horz" pos="37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zhichao@bjmu.edu.cn" initials="w" lastIdx="1" clrIdx="0">
    <p:extLst>
      <p:ext uri="{19B8F6BF-5375-455C-9EA6-DF929625EA0E}">
        <p15:presenceInfo xmlns:p15="http://schemas.microsoft.com/office/powerpoint/2012/main" userId="10c94a92e44f8f0f" providerId="Windows Live"/>
      </p:ext>
    </p:extLst>
  </p:cmAuthor>
  <p:cmAuthor id="2" name="Wang, Zhichao" initials="WZ" lastIdx="7" clrIdx="1">
    <p:extLst>
      <p:ext uri="{19B8F6BF-5375-455C-9EA6-DF929625EA0E}">
        <p15:presenceInfo xmlns:p15="http://schemas.microsoft.com/office/powerpoint/2012/main" userId="S::zwang3@cn.imshealth.com::d27ac9bd-ccc4-435f-a717-ff18041b1642" providerId="AD"/>
      </p:ext>
    </p:extLst>
  </p:cmAuthor>
  <p:cmAuthor id="3" name="Du, Lizhe" initials="DL" lastIdx="1" clrIdx="2">
    <p:extLst>
      <p:ext uri="{19B8F6BF-5375-455C-9EA6-DF929625EA0E}">
        <p15:presenceInfo xmlns:p15="http://schemas.microsoft.com/office/powerpoint/2012/main" userId="S::lizhe.du@takeda.com::376e1448-d223-4ed3-9430-39d5777054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7E7"/>
    <a:srgbClr val="FFFFFF"/>
    <a:srgbClr val="FFDBD9"/>
    <a:srgbClr val="FFDFDD"/>
    <a:srgbClr val="75B0D7"/>
    <a:srgbClr val="EE1100"/>
    <a:srgbClr val="599ACD"/>
    <a:srgbClr val="5D9DCF"/>
    <a:srgbClr val="67A5D2"/>
    <a:srgbClr val="8AC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4EEEDD-93B7-4E28-8566-D66938DA884D}" v="16" dt="2022-07-28T06:28:22.383"/>
    <p1510:client id="{CEB56D5E-432E-45FB-8F98-875B4BB2F688}" v="64" dt="2022-07-28T06:50:54.0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38" y="84"/>
      </p:cViewPr>
      <p:guideLst>
        <p:guide pos="360"/>
        <p:guide orient="horz" pos="1512"/>
        <p:guide pos="3864"/>
        <p:guide pos="7344"/>
        <p:guide orient="horz" pos="3912"/>
        <p:guide orient="horz" pos="37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m, Wah Seng" userId="d721b14a-0af7-45c0-a997-05b8a43e8bc7" providerId="ADAL" clId="{9A4EEEDD-93B7-4E28-8566-D66938DA884D}"/>
    <pc:docChg chg="custSel addSld modSld">
      <pc:chgData name="Lim, Wah Seng" userId="d721b14a-0af7-45c0-a997-05b8a43e8bc7" providerId="ADAL" clId="{9A4EEEDD-93B7-4E28-8566-D66938DA884D}" dt="2022-07-28T06:28:32.079" v="41" actId="6549"/>
      <pc:docMkLst>
        <pc:docMk/>
      </pc:docMkLst>
      <pc:sldChg chg="add">
        <pc:chgData name="Lim, Wah Seng" userId="d721b14a-0af7-45c0-a997-05b8a43e8bc7" providerId="ADAL" clId="{9A4EEEDD-93B7-4E28-8566-D66938DA884D}" dt="2022-07-28T06:26:39.316" v="11"/>
        <pc:sldMkLst>
          <pc:docMk/>
          <pc:sldMk cId="2872062026" sldId="2145707103"/>
        </pc:sldMkLst>
      </pc:sldChg>
      <pc:sldChg chg="add">
        <pc:chgData name="Lim, Wah Seng" userId="d721b14a-0af7-45c0-a997-05b8a43e8bc7" providerId="ADAL" clId="{9A4EEEDD-93B7-4E28-8566-D66938DA884D}" dt="2022-07-28T06:26:39.316" v="11"/>
        <pc:sldMkLst>
          <pc:docMk/>
          <pc:sldMk cId="2204862494" sldId="2145707422"/>
        </pc:sldMkLst>
      </pc:sldChg>
      <pc:sldChg chg="delSp modSp add mod">
        <pc:chgData name="Lim, Wah Seng" userId="d721b14a-0af7-45c0-a997-05b8a43e8bc7" providerId="ADAL" clId="{9A4EEEDD-93B7-4E28-8566-D66938DA884D}" dt="2022-07-28T06:28:32.079" v="41" actId="6549"/>
        <pc:sldMkLst>
          <pc:docMk/>
          <pc:sldMk cId="3418999697" sldId="2145707424"/>
        </pc:sldMkLst>
        <pc:spChg chg="mod">
          <ac:chgData name="Lim, Wah Seng" userId="d721b14a-0af7-45c0-a997-05b8a43e8bc7" providerId="ADAL" clId="{9A4EEEDD-93B7-4E28-8566-D66938DA884D}" dt="2022-07-28T06:27:23.511" v="19" actId="20577"/>
          <ac:spMkLst>
            <pc:docMk/>
            <pc:sldMk cId="3418999697" sldId="2145707424"/>
            <ac:spMk id="90" creationId="{62FD6752-6E60-4E60-B0D3-01AAB6CD77CD}"/>
          </ac:spMkLst>
        </pc:spChg>
        <pc:spChg chg="mod">
          <ac:chgData name="Lim, Wah Seng" userId="d721b14a-0af7-45c0-a997-05b8a43e8bc7" providerId="ADAL" clId="{9A4EEEDD-93B7-4E28-8566-D66938DA884D}" dt="2022-07-28T06:27:27.128" v="24" actId="20577"/>
          <ac:spMkLst>
            <pc:docMk/>
            <pc:sldMk cId="3418999697" sldId="2145707424"/>
            <ac:spMk id="105" creationId="{A6E43523-2D9D-4D58-816B-D624AB5744E1}"/>
          </ac:spMkLst>
        </pc:spChg>
        <pc:spChg chg="del">
          <ac:chgData name="Lim, Wah Seng" userId="d721b14a-0af7-45c0-a997-05b8a43e8bc7" providerId="ADAL" clId="{9A4EEEDD-93B7-4E28-8566-D66938DA884D}" dt="2022-07-28T06:27:30.229" v="25" actId="478"/>
          <ac:spMkLst>
            <pc:docMk/>
            <pc:sldMk cId="3418999697" sldId="2145707424"/>
            <ac:spMk id="124" creationId="{A619D477-0DF4-47E5-B92D-148F105C9837}"/>
          </ac:spMkLst>
        </pc:spChg>
        <pc:spChg chg="mod">
          <ac:chgData name="Lim, Wah Seng" userId="d721b14a-0af7-45c0-a997-05b8a43e8bc7" providerId="ADAL" clId="{9A4EEEDD-93B7-4E28-8566-D66938DA884D}" dt="2022-07-28T06:28:32.079" v="41" actId="6549"/>
          <ac:spMkLst>
            <pc:docMk/>
            <pc:sldMk cId="3418999697" sldId="2145707424"/>
            <ac:spMk id="161" creationId="{9F17DDFD-ECA7-43AA-BAB4-F292FD0ECF5E}"/>
          </ac:spMkLst>
        </pc:spChg>
        <pc:graphicFrameChg chg="mod">
          <ac:chgData name="Lim, Wah Seng" userId="d721b14a-0af7-45c0-a997-05b8a43e8bc7" providerId="ADAL" clId="{9A4EEEDD-93B7-4E28-8566-D66938DA884D}" dt="2022-07-28T06:28:22.383" v="39" actId="20577"/>
          <ac:graphicFrameMkLst>
            <pc:docMk/>
            <pc:sldMk cId="3418999697" sldId="2145707424"/>
            <ac:graphicFrameMk id="42" creationId="{F31E6E10-5C3B-43B4-B340-F8CE2BC751AD}"/>
          </ac:graphicFrameMkLst>
        </pc:graphicFrameChg>
        <pc:graphicFrameChg chg="mod">
          <ac:chgData name="Lim, Wah Seng" userId="d721b14a-0af7-45c0-a997-05b8a43e8bc7" providerId="ADAL" clId="{9A4EEEDD-93B7-4E28-8566-D66938DA884D}" dt="2022-07-28T06:28:13.723" v="36" actId="20577"/>
          <ac:graphicFrameMkLst>
            <pc:docMk/>
            <pc:sldMk cId="3418999697" sldId="2145707424"/>
            <ac:graphicFrameMk id="43" creationId="{B58B636A-E6BD-4967-99A0-8CDE5DB43012}"/>
          </ac:graphicFrameMkLst>
        </pc:graphicFrameChg>
        <pc:graphicFrameChg chg="modGraphic">
          <ac:chgData name="Lim, Wah Seng" userId="d721b14a-0af7-45c0-a997-05b8a43e8bc7" providerId="ADAL" clId="{9A4EEEDD-93B7-4E28-8566-D66938DA884D}" dt="2022-07-28T06:27:14.359" v="12" actId="2165"/>
          <ac:graphicFrameMkLst>
            <pc:docMk/>
            <pc:sldMk cId="3418999697" sldId="2145707424"/>
            <ac:graphicFrameMk id="160" creationId="{4B883999-2427-4B33-A64C-0C5486EF2B57}"/>
          </ac:graphicFrameMkLst>
        </pc:graphicFrameChg>
      </pc:sldChg>
      <pc:sldChg chg="modSp mod">
        <pc:chgData name="Lim, Wah Seng" userId="d721b14a-0af7-45c0-a997-05b8a43e8bc7" providerId="ADAL" clId="{9A4EEEDD-93B7-4E28-8566-D66938DA884D}" dt="2022-07-28T06:23:45.885" v="10" actId="20577"/>
        <pc:sldMkLst>
          <pc:docMk/>
          <pc:sldMk cId="3627601433" sldId="2145707425"/>
        </pc:sldMkLst>
        <pc:spChg chg="mod">
          <ac:chgData name="Lim, Wah Seng" userId="d721b14a-0af7-45c0-a997-05b8a43e8bc7" providerId="ADAL" clId="{9A4EEEDD-93B7-4E28-8566-D66938DA884D}" dt="2022-07-28T06:23:45.885" v="10" actId="20577"/>
          <ac:spMkLst>
            <pc:docMk/>
            <pc:sldMk cId="3627601433" sldId="2145707425"/>
            <ac:spMk id="12" creationId="{93A23C66-7381-4DA5-850B-47E944E4380D}"/>
          </ac:spMkLst>
        </pc:spChg>
      </pc:sldChg>
    </pc:docChg>
  </pc:docChgLst>
  <pc:docChgLst>
    <pc:chgData name="Du, Lizhe" userId="376e1448-d223-4ed3-9430-39d577705440" providerId="ADAL" clId="{CEB56D5E-432E-45FB-8F98-875B4BB2F688}"/>
    <pc:docChg chg="custSel addSld delSld modSld">
      <pc:chgData name="Du, Lizhe" userId="376e1448-d223-4ed3-9430-39d577705440" providerId="ADAL" clId="{CEB56D5E-432E-45FB-8F98-875B4BB2F688}" dt="2022-07-28T06:39:45.890" v="7" actId="47"/>
      <pc:docMkLst>
        <pc:docMk/>
      </pc:docMkLst>
      <pc:sldChg chg="del">
        <pc:chgData name="Du, Lizhe" userId="376e1448-d223-4ed3-9430-39d577705440" providerId="ADAL" clId="{CEB56D5E-432E-45FB-8F98-875B4BB2F688}" dt="2022-07-28T06:38:07.568" v="3" actId="47"/>
        <pc:sldMkLst>
          <pc:docMk/>
          <pc:sldMk cId="2872062026" sldId="2145707103"/>
        </pc:sldMkLst>
      </pc:sldChg>
      <pc:sldChg chg="delSp modSp mod">
        <pc:chgData name="Du, Lizhe" userId="376e1448-d223-4ed3-9430-39d577705440" providerId="ADAL" clId="{CEB56D5E-432E-45FB-8F98-875B4BB2F688}" dt="2022-07-28T06:37:56.900" v="2" actId="478"/>
        <pc:sldMkLst>
          <pc:docMk/>
          <pc:sldMk cId="2305232207" sldId="2145707418"/>
        </pc:sldMkLst>
        <pc:spChg chg="mod">
          <ac:chgData name="Du, Lizhe" userId="376e1448-d223-4ed3-9430-39d577705440" providerId="ADAL" clId="{CEB56D5E-432E-45FB-8F98-875B4BB2F688}" dt="2022-07-28T06:37:48.999" v="0"/>
          <ac:spMkLst>
            <pc:docMk/>
            <pc:sldMk cId="2305232207" sldId="2145707418"/>
            <ac:spMk id="37" creationId="{679C66C8-6D79-A78B-5D99-ECD7E289E2DB}"/>
          </ac:spMkLst>
        </pc:spChg>
        <pc:spChg chg="mod">
          <ac:chgData name="Du, Lizhe" userId="376e1448-d223-4ed3-9430-39d577705440" providerId="ADAL" clId="{CEB56D5E-432E-45FB-8F98-875B4BB2F688}" dt="2022-07-28T06:37:54.492" v="1"/>
          <ac:spMkLst>
            <pc:docMk/>
            <pc:sldMk cId="2305232207" sldId="2145707418"/>
            <ac:spMk id="42" creationId="{3C34309A-D2B9-C1F6-5B4B-2D5EE1EB4C50}"/>
          </ac:spMkLst>
        </pc:spChg>
        <pc:spChg chg="del">
          <ac:chgData name="Du, Lizhe" userId="376e1448-d223-4ed3-9430-39d577705440" providerId="ADAL" clId="{CEB56D5E-432E-45FB-8F98-875B4BB2F688}" dt="2022-07-28T06:37:56.900" v="2" actId="478"/>
          <ac:spMkLst>
            <pc:docMk/>
            <pc:sldMk cId="2305232207" sldId="2145707418"/>
            <ac:spMk id="47" creationId="{8F39092E-19C4-9BB1-1259-FDF75F45B371}"/>
          </ac:spMkLst>
        </pc:spChg>
        <pc:grpChg chg="del">
          <ac:chgData name="Du, Lizhe" userId="376e1448-d223-4ed3-9430-39d577705440" providerId="ADAL" clId="{CEB56D5E-432E-45FB-8F98-875B4BB2F688}" dt="2022-07-28T06:37:56.900" v="2" actId="478"/>
          <ac:grpSpMkLst>
            <pc:docMk/>
            <pc:sldMk cId="2305232207" sldId="2145707418"/>
            <ac:grpSpMk id="48" creationId="{52879D51-AC8B-38D3-AE77-49AE6F77C19A}"/>
          </ac:grpSpMkLst>
        </pc:grpChg>
      </pc:sldChg>
      <pc:sldChg chg="del">
        <pc:chgData name="Du, Lizhe" userId="376e1448-d223-4ed3-9430-39d577705440" providerId="ADAL" clId="{CEB56D5E-432E-45FB-8F98-875B4BB2F688}" dt="2022-07-28T06:38:07.568" v="3" actId="47"/>
        <pc:sldMkLst>
          <pc:docMk/>
          <pc:sldMk cId="2204862494" sldId="2145707422"/>
        </pc:sldMkLst>
      </pc:sldChg>
      <pc:sldChg chg="del">
        <pc:chgData name="Du, Lizhe" userId="376e1448-d223-4ed3-9430-39d577705440" providerId="ADAL" clId="{CEB56D5E-432E-45FB-8F98-875B4BB2F688}" dt="2022-07-28T06:38:07.568" v="3" actId="47"/>
        <pc:sldMkLst>
          <pc:docMk/>
          <pc:sldMk cId="3418999697" sldId="2145707424"/>
        </pc:sldMkLst>
      </pc:sldChg>
      <pc:sldChg chg="add del">
        <pc:chgData name="Du, Lizhe" userId="376e1448-d223-4ed3-9430-39d577705440" providerId="ADAL" clId="{CEB56D5E-432E-45FB-8F98-875B4BB2F688}" dt="2022-07-28T06:39:44.298" v="6"/>
        <pc:sldMkLst>
          <pc:docMk/>
          <pc:sldMk cId="3627601433" sldId="2145707425"/>
        </pc:sldMkLst>
      </pc:sldChg>
      <pc:sldChg chg="add del">
        <pc:chgData name="Du, Lizhe" userId="376e1448-d223-4ed3-9430-39d577705440" providerId="ADAL" clId="{CEB56D5E-432E-45FB-8F98-875B4BB2F688}" dt="2022-07-28T06:39:45.890" v="7" actId="47"/>
        <pc:sldMkLst>
          <pc:docMk/>
          <pc:sldMk cId="2925960516" sldId="214570742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5007B-D45A-4AFC-BED2-C9CA6DD3A7C6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E82B3-4566-4C2E-854A-AB9AE37D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443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FD6B05-CFB8-4B21-9472-F0F8BCC54C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317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FD6B05-CFB8-4B21-9472-F0F8BCC54C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4968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E82B3-4566-4C2E-854A-AB9AE37DD1E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738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E82B3-4566-4C2E-854A-AB9AE37DD1E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4778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[1]</a:t>
            </a:r>
            <a:r>
              <a:rPr lang="zh-CN" alt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 B, et al. Five-Year Results of Brentuximab </a:t>
            </a:r>
            <a:r>
              <a:rPr lang="en-US" altLang="zh-CN" sz="120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Vedotin</a:t>
            </a:r>
            <a:r>
              <a:rPr lang="en-US" altLang="zh-CN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Patients with Relapsed or Refractory Systemic Anaplastic Large Cell Lymphoma. Blood. 2017 Dec 21;130(25):2709-2717</a:t>
            </a:r>
            <a:endParaRPr lang="zh-CN" altLang="zh-CN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/>
              <a:t>[2]</a:t>
            </a:r>
            <a:r>
              <a:rPr lang="en-US" altLang="zh-CN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Younes A et al. Results of a pivotal phase II study of brentuximab </a:t>
            </a:r>
            <a:r>
              <a:rPr lang="en-US" altLang="zh-CN" sz="120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vedotin</a:t>
            </a:r>
            <a:r>
              <a:rPr lang="en-US" altLang="zh-CN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patients with relapsed or refractory Hodgkin's lymphoma. J Clin Oncol. 2012 Jun 20;30(18):2183-9</a:t>
            </a:r>
            <a:endParaRPr lang="zh-CN" altLang="zh-CN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zh-CN"/>
          </a:p>
          <a:p>
            <a:r>
              <a:rPr kumimoji="1" lang="en-US" altLang="zh-CN"/>
              <a:t>[4] DHAP</a:t>
            </a:r>
            <a:r>
              <a:rPr kumimoji="1" lang="zh-CN" altLang="en-US"/>
              <a:t>用</a:t>
            </a:r>
            <a:r>
              <a:rPr kumimoji="1" lang="en-US" altLang="zh-CN"/>
              <a:t>li </a:t>
            </a:r>
            <a:r>
              <a:rPr kumimoji="1" lang="en-US" altLang="zh-CN" err="1"/>
              <a:t>zhe</a:t>
            </a:r>
            <a:r>
              <a:rPr kumimoji="1" lang="zh-CN" altLang="en-US"/>
              <a:t>发得文献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E82B3-4566-4C2E-854A-AB9AE37DD1E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327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6E82B3-4566-4C2E-854A-AB9AE37DD1E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8316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E82B3-4566-4C2E-854A-AB9AE37DD1E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284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标黄色需要添加文献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FD6B05-CFB8-4B21-9472-F0F8BCC54C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63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Image 2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>
            <a:extLst>
              <a:ext uri="{FF2B5EF4-FFF2-40B4-BE49-F238E27FC236}">
                <a16:creationId xmlns:a16="http://schemas.microsoft.com/office/drawing/2014/main" id="{18D4B9FA-39D5-DC46-AEE9-0F3C6ECD9555}"/>
              </a:ext>
            </a:extLst>
          </p:cNvPr>
          <p:cNvSpPr/>
          <p:nvPr userDrawn="1"/>
        </p:nvSpPr>
        <p:spPr>
          <a:xfrm>
            <a:off x="0" y="4140000"/>
            <a:ext cx="143339" cy="198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 altLang="en-US" sz="1800">
              <a:solidFill>
                <a:srgbClr val="FFFFFF"/>
              </a:solidFill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BB8651D-A822-B447-BA6F-5B2ACD54EA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8230" y="4045913"/>
            <a:ext cx="7518037" cy="895256"/>
          </a:xfrm>
        </p:spPr>
        <p:txBody>
          <a:bodyPr wrap="square" tIns="0" rIns="0" bIns="0" anchor="t" anchorCtr="0">
            <a:noAutofit/>
          </a:bodyPr>
          <a:lstStyle>
            <a:lvl1pPr>
              <a:lnSpc>
                <a:spcPts val="3780"/>
              </a:lnSpc>
              <a:defRPr sz="2800" b="0" i="0" baseline="0">
                <a:solidFill>
                  <a:schemeClr val="accent2"/>
                </a:solidFill>
                <a:latin typeface="Calibri" pitchFamily="34" charset="0"/>
                <a:ea typeface="メイリオ" pitchFamily="50" charset="-128"/>
                <a:cs typeface="Calibri" pitchFamily="34" charset="0"/>
              </a:defRPr>
            </a:lvl1pPr>
          </a:lstStyle>
          <a:p>
            <a:r>
              <a:rPr lang="en-GB"/>
              <a:t>Click to enter Presentation Title</a:t>
            </a:r>
          </a:p>
        </p:txBody>
      </p:sp>
      <p:pic>
        <p:nvPicPr>
          <p:cNvPr id="11" name="Picture 12" descr="Takeda_Logo_Pos_RGB.emf">
            <a:extLst>
              <a:ext uri="{FF2B5EF4-FFF2-40B4-BE49-F238E27FC236}">
                <a16:creationId xmlns:a16="http://schemas.microsoft.com/office/drawing/2014/main" id="{287FB422-2240-1A4C-BD02-01CE8911C0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771457" y="4143895"/>
            <a:ext cx="1417179" cy="47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Bild 5">
            <a:extLst>
              <a:ext uri="{FF2B5EF4-FFF2-40B4-BE49-F238E27FC236}">
                <a16:creationId xmlns:a16="http://schemas.microsoft.com/office/drawing/2014/main" id="{211B8A58-0EB0-6348-B49B-AE3B0CAC21F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303762" y="6048585"/>
            <a:ext cx="1880804" cy="10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10C6B0C8-EB17-EC48-8410-BE88116D3A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78228" y="4997893"/>
            <a:ext cx="5636331" cy="2889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Date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F36B06DC-7895-8244-8724-6CDF07B1B8E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8228" y="5597286"/>
            <a:ext cx="5636331" cy="26670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/>
              <a:t>Department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6BDF6E0C-07EA-D14B-9328-D8C625F573A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8228" y="5308702"/>
            <a:ext cx="5636331" cy="26670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Name, Job Title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2BFEAA57-D4CD-4347-85B4-8B2085F33AA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78228" y="5885871"/>
            <a:ext cx="5636331" cy="26670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>
                <a:solidFill>
                  <a:schemeClr val="accent2"/>
                </a:solidFill>
              </a:rPr>
              <a:t>Takeda Pharmaceutical Company Limited</a:t>
            </a:r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902F3095-EA6E-F94A-AF04-18ED691DEB7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6350"/>
            <a:ext cx="12192000" cy="3429000"/>
          </a:xfrm>
        </p:spPr>
        <p:txBody>
          <a:bodyPr/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566519-5BD4-474D-8621-1163859E513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342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44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C426B7-93F1-4BE9-9F89-6951CEF90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8F69ACE-038D-4451-9B8B-AA8D5961D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06D5-220A-4E3C-8B27-7403082B8ACB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ECB9EEE-1597-4C28-962C-556314F3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6F63CC8-B574-4BE5-AB44-933C7839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4834-AE19-4E6F-B9DB-370160A47D1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90B421A-1DB1-4CC5-86D2-436CB031D54B}"/>
              </a:ext>
            </a:extLst>
          </p:cNvPr>
          <p:cNvSpPr txBox="1">
            <a:spLocks/>
          </p:cNvSpPr>
          <p:nvPr userDrawn="1"/>
        </p:nvSpPr>
        <p:spPr>
          <a:xfrm>
            <a:off x="11754544" y="6810903"/>
            <a:ext cx="589856" cy="19613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000" b="1" kern="1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650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Image 2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>
            <a:extLst>
              <a:ext uri="{FF2B5EF4-FFF2-40B4-BE49-F238E27FC236}">
                <a16:creationId xmlns:a16="http://schemas.microsoft.com/office/drawing/2014/main" id="{18D4B9FA-39D5-DC46-AEE9-0F3C6ECD9555}"/>
              </a:ext>
            </a:extLst>
          </p:cNvPr>
          <p:cNvSpPr/>
          <p:nvPr userDrawn="1"/>
        </p:nvSpPr>
        <p:spPr>
          <a:xfrm>
            <a:off x="0" y="4140000"/>
            <a:ext cx="143339" cy="198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 altLang="en-US" sz="1800">
              <a:solidFill>
                <a:srgbClr val="FFFFFF"/>
              </a:solidFill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BB8651D-A822-B447-BA6F-5B2ACD54EA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8230" y="4033213"/>
            <a:ext cx="7518037" cy="895256"/>
          </a:xfrm>
        </p:spPr>
        <p:txBody>
          <a:bodyPr wrap="square" tIns="0" rIns="0" bIns="0" anchor="t" anchorCtr="0">
            <a:noAutofit/>
          </a:bodyPr>
          <a:lstStyle>
            <a:lvl1pPr>
              <a:lnSpc>
                <a:spcPts val="3780"/>
              </a:lnSpc>
              <a:defRPr sz="2800" b="0" i="0" baseline="0">
                <a:solidFill>
                  <a:schemeClr val="accent2"/>
                </a:solidFill>
                <a:latin typeface="Calibri" pitchFamily="34" charset="0"/>
                <a:ea typeface="メイリオ" pitchFamily="50" charset="-128"/>
                <a:cs typeface="Calibri" pitchFamily="34" charset="0"/>
              </a:defRPr>
            </a:lvl1pPr>
          </a:lstStyle>
          <a:p>
            <a:r>
              <a:rPr lang="en-GB"/>
              <a:t>Click to enter Presentation Title</a:t>
            </a:r>
          </a:p>
        </p:txBody>
      </p:sp>
      <p:pic>
        <p:nvPicPr>
          <p:cNvPr id="11" name="Picture 12" descr="Takeda_Logo_Pos_RGB.emf">
            <a:extLst>
              <a:ext uri="{FF2B5EF4-FFF2-40B4-BE49-F238E27FC236}">
                <a16:creationId xmlns:a16="http://schemas.microsoft.com/office/drawing/2014/main" id="{287FB422-2240-1A4C-BD02-01CE8911C0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244164" y="236517"/>
            <a:ext cx="1417179" cy="47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10C6B0C8-EB17-EC48-8410-BE88116D3A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78228" y="4997893"/>
            <a:ext cx="5636331" cy="2889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Date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F36B06DC-7895-8244-8724-6CDF07B1B8E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8228" y="5597286"/>
            <a:ext cx="5636331" cy="26670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/>
              <a:t>Department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6BDF6E0C-07EA-D14B-9328-D8C625F573A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8228" y="5308702"/>
            <a:ext cx="5636331" cy="26670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Name, Job Title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2BFEAA57-D4CD-4347-85B4-8B2085F33AA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78228" y="5885871"/>
            <a:ext cx="5636331" cy="26670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>
                <a:solidFill>
                  <a:schemeClr val="accent2"/>
                </a:solidFill>
              </a:rPr>
              <a:t>Takeda Pharmaceutical Company Limited</a:t>
            </a:r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902F3095-EA6E-F94A-AF04-18ED691DEB7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429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2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1B452C3-6D06-DB47-80B3-1D275D759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4729DF11-77EA-7E4D-999C-4E7EA206B8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050" y="132770"/>
            <a:ext cx="11137900" cy="703942"/>
          </a:xfrm>
        </p:spPr>
        <p:txBody>
          <a:bodyPr/>
          <a:lstStyle>
            <a:lvl1pPr>
              <a:defRPr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D4F24-3AD1-7943-A1A9-EB84047B51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235892"/>
            <a:ext cx="11125199" cy="4929412"/>
          </a:xfrm>
        </p:spPr>
        <p:txBody>
          <a:bodyPr/>
          <a:lstStyle>
            <a:lvl1pPr>
              <a:buClr>
                <a:srgbClr val="4C4948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rgbClr val="4C4948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rgbClr val="4C4948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rgbClr val="4C4948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4C4948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8B4E06-2E87-5B45-BE7C-3F9182284F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619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 5"/>
          <p:cNvSpPr>
            <a:spLocks noGrp="1"/>
          </p:cNvSpPr>
          <p:nvPr>
            <p:ph type="body" sz="quarter" idx="10" hasCustomPrompt="1"/>
          </p:nvPr>
        </p:nvSpPr>
        <p:spPr>
          <a:xfrm>
            <a:off x="2580181" y="2565400"/>
            <a:ext cx="7008779" cy="1723136"/>
          </a:xfrm>
        </p:spPr>
        <p:txBody>
          <a:bodyPr/>
          <a:lstStyle>
            <a:lvl1pPr algn="ctr">
              <a:buNone/>
              <a:defRPr>
                <a:solidFill>
                  <a:schemeClr val="accent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pPr lvl="0"/>
            <a:r>
              <a:rPr kumimoji="1" lang="en-US" altLang="ja-JP"/>
              <a:t>Click to add text</a:t>
            </a:r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32654" y="5877272"/>
            <a:ext cx="3103832" cy="27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2" descr="Takeda_Logo_Pos_RGB.emf">
            <a:extLst>
              <a:ext uri="{FF2B5EF4-FFF2-40B4-BE49-F238E27FC236}">
                <a16:creationId xmlns:a16="http://schemas.microsoft.com/office/drawing/2014/main" id="{108D0D25-57F8-7548-82DB-B9A20A90EB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375980" y="4841951"/>
            <a:ext cx="1417179" cy="47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43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 flipV="1">
            <a:off x="0" y="5473699"/>
            <a:ext cx="12192000" cy="138430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2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923256" y="219297"/>
            <a:ext cx="10735351" cy="877884"/>
          </a:xfrm>
        </p:spPr>
        <p:txBody>
          <a:bodyPr anchor="b"/>
          <a:lstStyle>
            <a:lvl1pPr algn="l">
              <a:lnSpc>
                <a:spcPct val="100000"/>
              </a:lnSpc>
              <a:defRPr sz="3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Sample Divider Slide White</a:t>
            </a:r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923254" y="1411828"/>
            <a:ext cx="5172753" cy="480368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spc="-23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Name goes here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8601" y="6258868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5261DC1A-9F2C-4D83-BFD6-BB6C53BB5F2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255" y="6083025"/>
            <a:ext cx="1980372" cy="43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99678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27051" y="172529"/>
            <a:ext cx="10464800" cy="698739"/>
          </a:xfrm>
          <a:prstGeom prst="rect">
            <a:avLst/>
          </a:prstGeom>
        </p:spPr>
        <p:txBody>
          <a:bodyPr/>
          <a:lstStyle>
            <a:lvl1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1" lang="en-US" altLang="ja-JP" sz="2200" b="0" i="0" u="none" strike="noStrike" kern="1200" cap="none" spc="0" normalizeH="0" baseline="0" noProof="0">
                <a:ln>
                  <a:noFill/>
                </a:ln>
                <a:solidFill>
                  <a:srgbClr val="4C4948"/>
                </a:solidFill>
                <a:effectLst/>
                <a:uLnTx/>
                <a:uFillTx/>
                <a:latin typeface="Calibri" pitchFamily="34" charset="0"/>
                <a:ea typeface="メイリオ" pitchFamily="50" charset="-128"/>
                <a:cs typeface="Calibri" pitchFamily="34" charset="0"/>
              </a:rPr>
              <a:t>Master title</a:t>
            </a:r>
            <a:endParaRPr kumimoji="1" lang="ja-JP" altLang="en-US" sz="2200" b="0" i="0" u="none" strike="noStrike" kern="1200" cap="none" spc="0" normalizeH="0" baseline="0" noProof="0">
              <a:ln>
                <a:noFill/>
              </a:ln>
              <a:solidFill>
                <a:srgbClr val="4C4948"/>
              </a:solidFill>
              <a:effectLst/>
              <a:uLnTx/>
              <a:uFillTx/>
              <a:latin typeface="Calibri" pitchFamily="34" charset="0"/>
              <a:ea typeface="メイリオ" pitchFamily="50" charset="-128"/>
              <a:cs typeface="Calibri" pitchFamily="34" charset="0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 hasCustomPrompt="1"/>
          </p:nvPr>
        </p:nvSpPr>
        <p:spPr>
          <a:xfrm>
            <a:off x="539752" y="1228726"/>
            <a:ext cx="11042649" cy="4897439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kumimoji="1" lang="en-US" altLang="ja-JP"/>
              <a:t>Master text</a:t>
            </a:r>
            <a:endParaRPr kumimoji="1" lang="ja-JP" altLang="en-US"/>
          </a:p>
          <a:p>
            <a:pPr lvl="1"/>
            <a:r>
              <a:rPr kumimoji="1" lang="en-US" altLang="ja-JP"/>
              <a:t>Second level</a:t>
            </a:r>
            <a:endParaRPr kumimoji="1" lang="ja-JP" altLang="en-US"/>
          </a:p>
          <a:p>
            <a:pPr lvl="2"/>
            <a:r>
              <a:rPr kumimoji="1" lang="en-US" altLang="ja-JP"/>
              <a:t>Third</a:t>
            </a:r>
            <a:r>
              <a:rPr kumimoji="1" lang="ja-JP" altLang="en-US"/>
              <a:t> </a:t>
            </a:r>
            <a:r>
              <a:rPr kumimoji="1" lang="en-US" altLang="ja-JP"/>
              <a:t>level</a:t>
            </a:r>
            <a:endParaRPr kumimoji="1" lang="ja-JP" altLang="en-US"/>
          </a:p>
          <a:p>
            <a:pPr lvl="3"/>
            <a:r>
              <a:rPr kumimoji="1" lang="en-US" altLang="ja-JP"/>
              <a:t>Fourth level</a:t>
            </a:r>
            <a:endParaRPr kumimoji="1" lang="ja-JP" altLang="en-US"/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936-92EF-4126-AE48-1D9D36D15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61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0469979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6" progId="TCLayout.ActiveDocument.1">
                  <p:embed/>
                </p:oleObj>
              </mc:Choice>
              <mc:Fallback>
                <p:oleObj name="think-cell Slide" r:id="rId4" imgW="347" imgH="34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B1A76296-2E82-471D-A613-C7194FAED18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600" err="1">
              <a:solidFill>
                <a:srgbClr val="4C4948"/>
              </a:solidFill>
              <a:sym typeface="Calibri" panose="020F0502020204030204" pitchFamily="34" charset="0"/>
            </a:endParaRPr>
          </a:p>
        </p:txBody>
      </p:sp>
      <p:sp>
        <p:nvSpPr>
          <p:cNvPr id="5" name="doc id" hidden="1"/>
          <p:cNvSpPr>
            <a:spLocks noChangeArrowheads="1"/>
          </p:cNvSpPr>
          <p:nvPr/>
        </p:nvSpPr>
        <p:spPr bwMode="auto">
          <a:xfrm>
            <a:off x="10995479" y="51833"/>
            <a:ext cx="894152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895350" fontAlgn="base">
              <a:spcBef>
                <a:spcPct val="0"/>
              </a:spcBef>
              <a:spcAft>
                <a:spcPct val="0"/>
              </a:spcAft>
            </a:pPr>
            <a:endParaRPr lang="x-none" sz="800">
              <a:solidFill>
                <a:srgbClr val="808080"/>
              </a:solidFill>
            </a:endParaRP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2D46DFA-B417-462E-9890-07F0FDE43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3253" y="6625689"/>
            <a:ext cx="2743200" cy="13849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900">
                <a:solidFill>
                  <a:srgbClr val="898989"/>
                </a:solidFill>
                <a:latin typeface="+mn-lt"/>
              </a:defRPr>
            </a:lvl1pPr>
          </a:lstStyle>
          <a:p>
            <a:fld id="{52CC1DF4-52CB-4859-8620-C04CC29CB794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7" name="Title">
            <a:extLst>
              <a:ext uri="{FF2B5EF4-FFF2-40B4-BE49-F238E27FC236}">
                <a16:creationId xmlns:a16="http://schemas.microsoft.com/office/drawing/2014/main" id="{A381A830-CC09-48AF-9FBC-B2D334FBD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308677" y="198650"/>
            <a:ext cx="1157879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/>
              <a:t>Click to edit Master title style</a:t>
            </a:r>
            <a:endParaRPr lang="x-none" noProof="0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9EE2615-A085-42EC-B86B-6E3BF23D4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144" y="6658503"/>
            <a:ext cx="589856" cy="19613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Calibri" pitchFamily="34" charset="0"/>
              </a:defRPr>
            </a:lvl1pPr>
          </a:lstStyle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4738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17">
          <p15:clr>
            <a:srgbClr val="F26B43"/>
          </p15:clr>
        </p15:guide>
        <p15:guide id="2" pos="76">
          <p15:clr>
            <a:srgbClr val="F26B43"/>
          </p15:clr>
        </p15:guide>
        <p15:guide id="3" orient="horz" pos="583">
          <p15:clr>
            <a:srgbClr val="F26B43"/>
          </p15:clr>
        </p15:guide>
        <p15:guide id="4" orient="horz" pos="3990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4628" y="6525345"/>
            <a:ext cx="589856" cy="19613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900">
                <a:solidFill>
                  <a:srgbClr val="898989"/>
                </a:solidFill>
                <a:latin typeface="+mn-lt"/>
              </a:defRPr>
            </a:lvl1pPr>
          </a:lstStyle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21F2B54-50AC-4291-9BEF-75E96182F5C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24484" y="6525344"/>
            <a:ext cx="8114100" cy="196131"/>
          </a:xfrm>
          <a:prstGeom prst="rect">
            <a:avLst/>
          </a:prstGeom>
        </p:spPr>
        <p:txBody>
          <a:bodyPr/>
          <a:lstStyle/>
          <a:p>
            <a:r>
              <a:rPr lang="en-US" altLang="ja-JP" sz="900">
                <a:solidFill>
                  <a:schemeClr val="bg1">
                    <a:lumMod val="50000"/>
                  </a:schemeClr>
                </a:solidFill>
              </a:rPr>
              <a:t>    | Takeda China Aspiration Report | 12/13/2019 | Confidential for Internal Use Only</a:t>
            </a:r>
            <a:endParaRPr lang="ja-JP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7C607F5-7741-4A0F-A526-9A33A1F5045A}"/>
              </a:ext>
            </a:extLst>
          </p:cNvPr>
          <p:cNvSpPr txBox="1">
            <a:spLocks/>
          </p:cNvSpPr>
          <p:nvPr userDrawn="1"/>
        </p:nvSpPr>
        <p:spPr>
          <a:xfrm>
            <a:off x="11602144" y="6658503"/>
            <a:ext cx="589856" cy="19613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000" b="1" kern="1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860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27051" y="172532"/>
            <a:ext cx="10464800" cy="698739"/>
          </a:xfrm>
          <a:prstGeom prst="rect">
            <a:avLst/>
          </a:prstGeom>
        </p:spPr>
        <p:txBody>
          <a:bodyPr/>
          <a:lstStyle>
            <a:lvl1pPr marL="0" marR="0" indent="0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900"/>
            </a:lvl1pPr>
          </a:lstStyle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1" lang="en-US" altLang="ja-JP" sz="2900" b="0" i="0" u="none" strike="noStrike" kern="1200" cap="none" spc="0" normalizeH="0" baseline="0" noProof="0">
                <a:ln>
                  <a:noFill/>
                </a:ln>
                <a:solidFill>
                  <a:srgbClr val="4C4948"/>
                </a:solidFill>
                <a:effectLst/>
                <a:uLnTx/>
                <a:uFillTx/>
                <a:latin typeface="Calibri" pitchFamily="34" charset="0"/>
                <a:ea typeface="メイリオ" pitchFamily="50" charset="-128"/>
                <a:cs typeface="Calibri" pitchFamily="34" charset="0"/>
              </a:rPr>
              <a:t>Master title</a:t>
            </a:r>
            <a:endParaRPr kumimoji="1" lang="ja-JP" altLang="en-US" sz="2900" b="0" i="0" u="none" strike="noStrike" kern="1200" cap="none" spc="0" normalizeH="0" baseline="0" noProof="0">
              <a:ln>
                <a:noFill/>
              </a:ln>
              <a:solidFill>
                <a:srgbClr val="4C4948"/>
              </a:solidFill>
              <a:effectLst/>
              <a:uLnTx/>
              <a:uFillTx/>
              <a:latin typeface="Calibri" pitchFamily="34" charset="0"/>
              <a:ea typeface="メイリオ" pitchFamily="50" charset="-128"/>
              <a:cs typeface="Calibri" pitchFamily="34" charset="0"/>
            </a:endParaRP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E221-2E7A-48BA-8424-2A55A4736B68}" type="datetime1">
              <a:rPr lang="ja-JP" altLang="en-US" smtClean="0"/>
              <a:pPr/>
              <a:t>2022/7/28</a:t>
            </a:fld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6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646196" y="6525365"/>
            <a:ext cx="6144683" cy="196131"/>
          </a:xfrm>
        </p:spPr>
        <p:txBody>
          <a:bodyPr/>
          <a:lstStyle/>
          <a:p>
            <a:r>
              <a:rPr lang="ja-JP" altLang="en-US"/>
              <a:t>｜</a:t>
            </a:r>
            <a:r>
              <a:rPr lang="en-US" altLang="ja-JP"/>
              <a:t>Source:</a:t>
            </a: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9B03A70-3796-4212-B99A-AB20B8C12BAE}"/>
              </a:ext>
            </a:extLst>
          </p:cNvPr>
          <p:cNvSpPr txBox="1">
            <a:spLocks/>
          </p:cNvSpPr>
          <p:nvPr userDrawn="1"/>
        </p:nvSpPr>
        <p:spPr>
          <a:xfrm>
            <a:off x="11754544" y="6810903"/>
            <a:ext cx="589856" cy="19613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000" b="1" kern="1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630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对象 6" hidden="1">
            <a:extLst>
              <a:ext uri="{FF2B5EF4-FFF2-40B4-BE49-F238E27FC236}">
                <a16:creationId xmlns:a16="http://schemas.microsoft.com/office/drawing/2014/main" id="{E06D6FAB-EBFB-49D6-A3A4-193DB05FFC2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70" imgH="469" progId="TCLayout.ActiveDocument.1">
                  <p:embed/>
                </p:oleObj>
              </mc:Choice>
              <mc:Fallback>
                <p:oleObj name="think-cell Slide" r:id="rId14" imgW="470" imgH="469" progId="TCLayout.ActiveDocument.1">
                  <p:embed/>
                  <p:pic>
                    <p:nvPicPr>
                      <p:cNvPr id="7" name="对象 6" hidden="1">
                        <a:extLst>
                          <a:ext uri="{FF2B5EF4-FFF2-40B4-BE49-F238E27FC236}">
                            <a16:creationId xmlns:a16="http://schemas.microsoft.com/office/drawing/2014/main" id="{E06D6FAB-EBFB-49D6-A3A4-193DB05FFC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 hidden="1">
            <a:extLst>
              <a:ext uri="{FF2B5EF4-FFF2-40B4-BE49-F238E27FC236}">
                <a16:creationId xmlns:a16="http://schemas.microsoft.com/office/drawing/2014/main" id="{5AC1868F-C0A3-406E-8E10-54932D82664D}"/>
              </a:ext>
            </a:extLst>
          </p:cNvPr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altLang="zh-CN" sz="2800" b="0" i="0" baseline="0">
              <a:latin typeface="Calibri" panose="020F0502020204030204" pitchFamily="34" charset="0"/>
              <a:ea typeface="メイリオ" panose="020B0604030504040204" pitchFamily="34" charset="-128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9751" y="1236664"/>
            <a:ext cx="11124868" cy="492864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kumimoji="1" lang="en-US" altLang="ja-JP"/>
              <a:t>Master text</a:t>
            </a:r>
            <a:endParaRPr kumimoji="1" lang="ja-JP" altLang="en-US"/>
          </a:p>
          <a:p>
            <a:pPr lvl="1"/>
            <a:r>
              <a:rPr kumimoji="1" lang="en-US" altLang="ja-JP"/>
              <a:t>Second level</a:t>
            </a:r>
            <a:endParaRPr kumimoji="1" lang="ja-JP" altLang="en-US"/>
          </a:p>
          <a:p>
            <a:pPr lvl="2"/>
            <a:r>
              <a:rPr kumimoji="1" lang="en-US" altLang="ja-JP"/>
              <a:t>Third</a:t>
            </a:r>
            <a:r>
              <a:rPr kumimoji="1" lang="ja-JP" altLang="en-US"/>
              <a:t> </a:t>
            </a:r>
            <a:r>
              <a:rPr kumimoji="1" lang="en-US" altLang="ja-JP"/>
              <a:t>level</a:t>
            </a:r>
            <a:endParaRPr kumimoji="1" lang="ja-JP" altLang="en-US"/>
          </a:p>
          <a:p>
            <a:pPr lvl="3"/>
            <a:r>
              <a:rPr kumimoji="1" lang="en-US" altLang="ja-JP"/>
              <a:t>Fourth level</a:t>
            </a:r>
            <a:endParaRPr kumimoji="1" lang="ja-JP" altLang="en-US"/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46196" y="6525345"/>
            <a:ext cx="8114100" cy="19613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rgbClr val="898989"/>
                </a:solidFill>
                <a:latin typeface="Calibri" pitchFamily="34" charset="0"/>
                <a:ea typeface="メイリオ" pitchFamily="50" charset="-128"/>
                <a:cs typeface="Calibri" pitchFamily="34" charset="0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1602144" y="6658503"/>
            <a:ext cx="589856" cy="19613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Calibri" pitchFamily="34" charset="0"/>
              </a:defRPr>
            </a:lvl1pPr>
          </a:lstStyle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タイトル プレースホルダ 1"/>
          <p:cNvSpPr>
            <a:spLocks noGrp="1"/>
          </p:cNvSpPr>
          <p:nvPr>
            <p:ph type="title"/>
          </p:nvPr>
        </p:nvSpPr>
        <p:spPr>
          <a:xfrm>
            <a:off x="527051" y="132770"/>
            <a:ext cx="11137568" cy="703942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kumimoji="1" lang="en-US" altLang="ja-JP"/>
              <a:t>Master title</a:t>
            </a:r>
            <a:endParaRPr kumimoji="1" lang="ja-JP" alt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18D4B9FA-39D5-DC46-AEE9-0F3C6ECD9555}"/>
              </a:ext>
            </a:extLst>
          </p:cNvPr>
          <p:cNvSpPr/>
          <p:nvPr userDrawn="1"/>
        </p:nvSpPr>
        <p:spPr>
          <a:xfrm>
            <a:off x="0" y="134939"/>
            <a:ext cx="143339" cy="7016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 altLang="en-US" sz="1800">
              <a:solidFill>
                <a:schemeClr val="accent1"/>
              </a:solidFill>
            </a:endParaRPr>
          </a:p>
        </p:txBody>
      </p:sp>
      <p:pic>
        <p:nvPicPr>
          <p:cNvPr id="10" name="Picture 12" descr="Takeda_Logo_Pos_RGB.emf">
            <a:extLst>
              <a:ext uri="{FF2B5EF4-FFF2-40B4-BE49-F238E27FC236}">
                <a16:creationId xmlns:a16="http://schemas.microsoft.com/office/drawing/2014/main" id="{D824DB8B-9B20-483C-ADA3-FFF37B39213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1409630" y="76697"/>
            <a:ext cx="688879" cy="23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117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800" kern="1200" baseline="0">
          <a:solidFill>
            <a:schemeClr val="accent2"/>
          </a:solidFill>
          <a:latin typeface="Calibri" pitchFamily="34" charset="0"/>
          <a:ea typeface="メイリオ" pitchFamily="50" charset="-128"/>
          <a:cs typeface="Calibri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4C4948"/>
        </a:buClr>
        <a:buFont typeface="Arial" panose="020B0604020202020204" pitchFamily="34" charset="0"/>
        <a:buChar char="•"/>
        <a:defRPr kumimoji="1" sz="2600" kern="1200" baseline="0">
          <a:solidFill>
            <a:schemeClr val="accent2"/>
          </a:solidFill>
          <a:latin typeface="Calibri" pitchFamily="34" charset="0"/>
          <a:ea typeface="メイリオ" pitchFamily="50" charset="-128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4C4948"/>
        </a:buClr>
        <a:buFont typeface="Arial" pitchFamily="34" charset="0"/>
        <a:buChar char="–"/>
        <a:defRPr kumimoji="1" sz="2400" kern="1200">
          <a:solidFill>
            <a:schemeClr val="accent2"/>
          </a:solidFill>
          <a:latin typeface="Calibri" pitchFamily="34" charset="0"/>
          <a:ea typeface="メイリオ" pitchFamily="50" charset="-128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4C4948"/>
        </a:buClr>
        <a:buFont typeface="Arial" pitchFamily="34" charset="0"/>
        <a:buChar char="•"/>
        <a:defRPr kumimoji="1" sz="2200" kern="1200" baseline="0">
          <a:solidFill>
            <a:schemeClr val="accent2"/>
          </a:solidFill>
          <a:latin typeface="Calibri" pitchFamily="34" charset="0"/>
          <a:ea typeface="メイリオ" pitchFamily="50" charset="-128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4C4948"/>
        </a:buClr>
        <a:buFont typeface="Arial" pitchFamily="34" charset="0"/>
        <a:buChar char="–"/>
        <a:defRPr kumimoji="1" sz="2000" kern="1200" baseline="0">
          <a:solidFill>
            <a:schemeClr val="accent2"/>
          </a:solidFill>
          <a:latin typeface="Calibri" pitchFamily="34" charset="0"/>
          <a:ea typeface="メイリオ" pitchFamily="50" charset="-128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4C4948"/>
        </a:buClr>
        <a:buFont typeface="Arial" pitchFamily="34" charset="0"/>
        <a:buChar char="»"/>
        <a:defRPr kumimoji="1" sz="2000" kern="1200" baseline="0">
          <a:solidFill>
            <a:schemeClr val="accent2"/>
          </a:solidFill>
          <a:latin typeface="Calibri" pitchFamily="34" charset="0"/>
          <a:ea typeface="メイリオ" pitchFamily="50" charset="-128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8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8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9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0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1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2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3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4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对象 7" hidden="1">
            <a:extLst>
              <a:ext uri="{FF2B5EF4-FFF2-40B4-BE49-F238E27FC236}">
                <a16:creationId xmlns:a16="http://schemas.microsoft.com/office/drawing/2014/main" id="{4809DAB9-874C-4E3F-8727-97687F665B7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75602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8" name="对象 7" hidden="1">
                        <a:extLst>
                          <a:ext uri="{FF2B5EF4-FFF2-40B4-BE49-F238E27FC236}">
                            <a16:creationId xmlns:a16="http://schemas.microsoft.com/office/drawing/2014/main" id="{4809DAB9-874C-4E3F-8727-97687F665B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 hidden="1">
            <a:extLst>
              <a:ext uri="{FF2B5EF4-FFF2-40B4-BE49-F238E27FC236}">
                <a16:creationId xmlns:a16="http://schemas.microsoft.com/office/drawing/2014/main" id="{FC67C9E7-9FE8-48AB-AFB5-6EEE19E4480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AF22095-3E2C-4C2B-9E22-8BCBFA99B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6981" y="1282598"/>
            <a:ext cx="7518037" cy="1231106"/>
          </a:xfrm>
        </p:spPr>
        <p:txBody>
          <a:bodyPr vert="horz"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000" b="1" kern="1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枸橼酸伊沙佐米胶囊</a:t>
            </a:r>
            <a:br>
              <a:rPr lang="en-US" altLang="zh-CN" sz="4000" b="1" kern="1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</a:br>
            <a:r>
              <a:rPr lang="zh-CN" altLang="en-US" sz="4000" b="1" kern="1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（恩莱瑞）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2DEBA2A-75E8-4162-B4D4-62B95BACC5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92828" y="5075237"/>
            <a:ext cx="5636331" cy="338554"/>
          </a:xfrm>
          <a:noFill/>
          <a:ln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武田（中国）国际贸易有限公司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4544AE-B624-4043-A663-6424F2BDC1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4428" y="2420070"/>
            <a:ext cx="2783143" cy="253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62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8A71CBD-0F94-4513-9C09-97751134557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38A71CBD-0F94-4513-9C09-9775113455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AB2294B2-AB0F-40C5-8439-2DAD2AEB3A5B}"/>
              </a:ext>
            </a:extLst>
          </p:cNvPr>
          <p:cNvSpPr/>
          <p:nvPr/>
        </p:nvSpPr>
        <p:spPr>
          <a:xfrm>
            <a:off x="550863" y="158257"/>
            <a:ext cx="11173051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目 录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7CC96710-2E71-40ED-84D1-CBA8EB856549}"/>
              </a:ext>
            </a:extLst>
          </p:cNvPr>
          <p:cNvSpPr/>
          <p:nvPr/>
        </p:nvSpPr>
        <p:spPr>
          <a:xfrm>
            <a:off x="3204483" y="1612644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药品基本信息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ED6B36F4-8730-29CF-ECC7-FC93805DB5F2}"/>
              </a:ext>
            </a:extLst>
          </p:cNvPr>
          <p:cNvGrpSpPr/>
          <p:nvPr/>
        </p:nvGrpSpPr>
        <p:grpSpPr>
          <a:xfrm>
            <a:off x="2309145" y="1596762"/>
            <a:ext cx="627095" cy="523220"/>
            <a:chOff x="1884737" y="1587543"/>
            <a:chExt cx="627095" cy="523220"/>
          </a:xfrm>
        </p:grpSpPr>
        <p:sp>
          <p:nvSpPr>
            <p:cNvPr id="20" name="等腰三角形 76">
              <a:extLst>
                <a:ext uri="{FF2B5EF4-FFF2-40B4-BE49-F238E27FC236}">
                  <a16:creationId xmlns:a16="http://schemas.microsoft.com/office/drawing/2014/main" id="{8FEDAA81-69E3-9BD5-A7C7-53F33A5B165C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29DD16CA-77F9-B6F6-F94B-C481A9ACEFE4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01</a:t>
              </a:r>
              <a:endParaRPr kumimoji="0" lang="zh-CN" altLang="en-US" sz="2800" b="1" i="1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1397E69A-6586-4D93-F79A-AD4E39343875}"/>
              </a:ext>
            </a:extLst>
          </p:cNvPr>
          <p:cNvSpPr/>
          <p:nvPr/>
        </p:nvSpPr>
        <p:spPr>
          <a:xfrm>
            <a:off x="7830898" y="1612644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安全性</a:t>
            </a: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698C5A07-C8A9-ED27-0D93-8B7D3782B071}"/>
              </a:ext>
            </a:extLst>
          </p:cNvPr>
          <p:cNvGrpSpPr/>
          <p:nvPr/>
        </p:nvGrpSpPr>
        <p:grpSpPr>
          <a:xfrm>
            <a:off x="6935560" y="1596762"/>
            <a:ext cx="627095" cy="523220"/>
            <a:chOff x="1884737" y="1587543"/>
            <a:chExt cx="627095" cy="523220"/>
          </a:xfrm>
        </p:grpSpPr>
        <p:sp>
          <p:nvSpPr>
            <p:cNvPr id="28" name="等腰三角形 76">
              <a:extLst>
                <a:ext uri="{FF2B5EF4-FFF2-40B4-BE49-F238E27FC236}">
                  <a16:creationId xmlns:a16="http://schemas.microsoft.com/office/drawing/2014/main" id="{991C3FE4-CD93-3378-BD48-807C8EBB8369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5A382689-215F-588A-347E-BEAF68109079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02</a:t>
              </a:r>
              <a:endParaRPr kumimoji="0" lang="zh-CN" altLang="en-US" sz="2800" b="1" i="1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A606D979-3D3E-E318-E98C-A50BF1512979}"/>
              </a:ext>
            </a:extLst>
          </p:cNvPr>
          <p:cNvSpPr/>
          <p:nvPr/>
        </p:nvSpPr>
        <p:spPr>
          <a:xfrm>
            <a:off x="3204483" y="2967470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有效性</a:t>
            </a: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49EAC617-EBAF-CD6E-39FD-E284B469DCE9}"/>
              </a:ext>
            </a:extLst>
          </p:cNvPr>
          <p:cNvGrpSpPr/>
          <p:nvPr/>
        </p:nvGrpSpPr>
        <p:grpSpPr>
          <a:xfrm>
            <a:off x="2309145" y="2951588"/>
            <a:ext cx="627095" cy="523220"/>
            <a:chOff x="1884737" y="1587543"/>
            <a:chExt cx="627095" cy="523220"/>
          </a:xfrm>
        </p:grpSpPr>
        <p:sp>
          <p:nvSpPr>
            <p:cNvPr id="34" name="等腰三角形 76">
              <a:extLst>
                <a:ext uri="{FF2B5EF4-FFF2-40B4-BE49-F238E27FC236}">
                  <a16:creationId xmlns:a16="http://schemas.microsoft.com/office/drawing/2014/main" id="{D7E029EE-E991-028B-AB3A-9903746AF36B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1829A506-154F-E0CA-AA9F-A34A9659B93D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03</a:t>
              </a:r>
              <a:endParaRPr kumimoji="0" lang="zh-CN" altLang="en-US" sz="2800" b="1" i="1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37" name="矩形: 圆角 36">
            <a:extLst>
              <a:ext uri="{FF2B5EF4-FFF2-40B4-BE49-F238E27FC236}">
                <a16:creationId xmlns:a16="http://schemas.microsoft.com/office/drawing/2014/main" id="{679C66C8-6D79-A78B-5D99-ECD7E289E2DB}"/>
              </a:ext>
            </a:extLst>
          </p:cNvPr>
          <p:cNvSpPr/>
          <p:nvPr/>
        </p:nvSpPr>
        <p:spPr>
          <a:xfrm>
            <a:off x="7830898" y="2967470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创新性</a:t>
            </a: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5E8D812F-2DE8-BE5E-B65A-9C43FBC76C0D}"/>
              </a:ext>
            </a:extLst>
          </p:cNvPr>
          <p:cNvGrpSpPr/>
          <p:nvPr/>
        </p:nvGrpSpPr>
        <p:grpSpPr>
          <a:xfrm>
            <a:off x="6935560" y="2951588"/>
            <a:ext cx="627095" cy="523220"/>
            <a:chOff x="1884737" y="1587543"/>
            <a:chExt cx="627095" cy="523220"/>
          </a:xfrm>
        </p:grpSpPr>
        <p:sp>
          <p:nvSpPr>
            <p:cNvPr id="39" name="等腰三角形 76">
              <a:extLst>
                <a:ext uri="{FF2B5EF4-FFF2-40B4-BE49-F238E27FC236}">
                  <a16:creationId xmlns:a16="http://schemas.microsoft.com/office/drawing/2014/main" id="{7526702F-C78A-AF81-9A9A-FA6B7D069F39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FAF7F109-DAAD-57E3-2E02-02BE45EBB360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04</a:t>
              </a:r>
              <a:endParaRPr kumimoji="0" lang="zh-CN" altLang="en-US" sz="2800" b="1" i="1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42" name="矩形: 圆角 41">
            <a:extLst>
              <a:ext uri="{FF2B5EF4-FFF2-40B4-BE49-F238E27FC236}">
                <a16:creationId xmlns:a16="http://schemas.microsoft.com/office/drawing/2014/main" id="{3C34309A-D2B9-C1F6-5B4B-2D5EE1EB4C50}"/>
              </a:ext>
            </a:extLst>
          </p:cNvPr>
          <p:cNvSpPr/>
          <p:nvPr/>
        </p:nvSpPr>
        <p:spPr>
          <a:xfrm>
            <a:off x="3204483" y="4322296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公平性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C650D356-1C11-9B0F-8EFB-8C3CBDBF2D78}"/>
              </a:ext>
            </a:extLst>
          </p:cNvPr>
          <p:cNvGrpSpPr/>
          <p:nvPr/>
        </p:nvGrpSpPr>
        <p:grpSpPr>
          <a:xfrm>
            <a:off x="2309145" y="4306414"/>
            <a:ext cx="627095" cy="523220"/>
            <a:chOff x="1884737" y="1587543"/>
            <a:chExt cx="627095" cy="523220"/>
          </a:xfrm>
        </p:grpSpPr>
        <p:sp>
          <p:nvSpPr>
            <p:cNvPr id="44" name="等腰三角形 76">
              <a:extLst>
                <a:ext uri="{FF2B5EF4-FFF2-40B4-BE49-F238E27FC236}">
                  <a16:creationId xmlns:a16="http://schemas.microsoft.com/office/drawing/2014/main" id="{8E5CE1D7-3D47-EE1A-002C-8E7A93A04661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61B529DB-FFB3-84E2-95E4-8B77C44A7902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05</a:t>
              </a:r>
              <a:endParaRPr kumimoji="0" lang="zh-CN" altLang="en-US" sz="2800" b="1" i="1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523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3DE10F6-AF5C-4220-A39B-01C5844EC8A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617094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3DE10F6-AF5C-4220-A39B-01C5844EC8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30427287-14FB-D04E-51E8-55E992C74FCF}"/>
              </a:ext>
            </a:extLst>
          </p:cNvPr>
          <p:cNvSpPr/>
          <p:nvPr/>
        </p:nvSpPr>
        <p:spPr>
          <a:xfrm>
            <a:off x="527051" y="1120993"/>
            <a:ext cx="10925277" cy="533852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Microsoft YaHei" panose="020B0503020204020204" pitchFamily="34" charset="-122"/>
            </a:endParaRPr>
          </a:p>
        </p:txBody>
      </p:sp>
      <p:graphicFrame>
        <p:nvGraphicFramePr>
          <p:cNvPr id="13" name="表格 4">
            <a:extLst>
              <a:ext uri="{FF2B5EF4-FFF2-40B4-BE49-F238E27FC236}">
                <a16:creationId xmlns:a16="http://schemas.microsoft.com/office/drawing/2014/main" id="{254F1115-F3E7-474C-AA65-BA9A7A336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303554"/>
              </p:ext>
            </p:extLst>
          </p:nvPr>
        </p:nvGraphicFramePr>
        <p:xfrm>
          <a:off x="620847" y="1198205"/>
          <a:ext cx="10560754" cy="4989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4108">
                  <a:extLst>
                    <a:ext uri="{9D8B030D-6E8A-4147-A177-3AD203B41FA5}">
                      <a16:colId xmlns:a16="http://schemas.microsoft.com/office/drawing/2014/main" val="862097189"/>
                    </a:ext>
                  </a:extLst>
                </a:gridCol>
                <a:gridCol w="2532215">
                  <a:extLst>
                    <a:ext uri="{9D8B030D-6E8A-4147-A177-3AD203B41FA5}">
                      <a16:colId xmlns:a16="http://schemas.microsoft.com/office/drawing/2014/main" val="2917624535"/>
                    </a:ext>
                  </a:extLst>
                </a:gridCol>
                <a:gridCol w="2892606">
                  <a:extLst>
                    <a:ext uri="{9D8B030D-6E8A-4147-A177-3AD203B41FA5}">
                      <a16:colId xmlns:a16="http://schemas.microsoft.com/office/drawing/2014/main" val="2005842428"/>
                    </a:ext>
                  </a:extLst>
                </a:gridCol>
                <a:gridCol w="2171825">
                  <a:extLst>
                    <a:ext uri="{9D8B030D-6E8A-4147-A177-3AD203B41FA5}">
                      <a16:colId xmlns:a16="http://schemas.microsoft.com/office/drawing/2014/main" val="3439431904"/>
                    </a:ext>
                  </a:extLst>
                </a:gridCol>
              </a:tblGrid>
              <a:tr h="308063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通用名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E7E7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枸橼酸伊沙佐米胶囊</a:t>
                      </a:r>
                    </a:p>
                  </a:txBody>
                  <a:tcPr marL="45720" marR="45720" anchor="ctr"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126211"/>
                  </a:ext>
                </a:extLst>
              </a:tr>
              <a:tr h="308063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zh-CN" sz="14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注册规格</a:t>
                      </a:r>
                      <a:endParaRPr lang="zh-CN" altLang="en-US" sz="140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CE7E7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zh-CN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(1</a:t>
                      </a:r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）</a:t>
                      </a:r>
                      <a:r>
                        <a:rPr lang="en-US" altLang="zh-CN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4mg</a:t>
                      </a:r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，</a:t>
                      </a:r>
                      <a:r>
                        <a:rPr lang="en-US" altLang="zh-CN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(2</a:t>
                      </a:r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）</a:t>
                      </a:r>
                      <a:r>
                        <a:rPr lang="en-US" altLang="zh-CN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3mg</a:t>
                      </a:r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，</a:t>
                      </a:r>
                      <a:r>
                        <a:rPr lang="en-US" altLang="zh-CN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(3</a:t>
                      </a:r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）</a:t>
                      </a:r>
                      <a:r>
                        <a:rPr lang="en-US" altLang="zh-CN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2.3mg</a:t>
                      </a:r>
                      <a:endParaRPr lang="zh-CN" altLang="en-US" sz="14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65443"/>
                  </a:ext>
                </a:extLst>
              </a:tr>
              <a:tr h="692772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适应症</a:t>
                      </a:r>
                      <a:endParaRPr lang="zh-CN" altLang="en-US" sz="140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solidFill>
                      <a:srgbClr val="FCE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与来那度胺和地塞米松联用，治疗已接受过至少一种既往治疗的多发性骨髓瘤成人患者。</a:t>
                      </a:r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本次申请无新增适应症</a:t>
                      </a:r>
                      <a:endParaRPr kumimoji="0" lang="en-US" altLang="zh-CN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15870"/>
                  </a:ext>
                </a:extLst>
              </a:tr>
              <a:tr h="1080990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用法用量</a:t>
                      </a:r>
                      <a:endParaRPr lang="zh-CN" altLang="en-US" sz="14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solidFill>
                      <a:srgbClr val="FCE7E7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本品的给药途径为口服。推荐起始剂量：在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28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天治疗周期的第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、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8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和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15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天，每周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次，每次口服给药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4mg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。来那度胺的推荐起始剂量：在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28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天治疗周期的第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1-21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天，每日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次，每次给药 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25mg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。地塞米松的推荐起始剂量：在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28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天治疗周期的第 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、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8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、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15 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和 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22 </a:t>
                      </a:r>
                      <a:r>
                        <a:rPr lang="zh-CN" alt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天给药，每次</a:t>
                      </a:r>
                      <a:r>
                        <a:rPr lang="en-US" altLang="zh-CN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40mg</a:t>
                      </a:r>
                      <a:endParaRPr lang="zh-CN" alt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447681"/>
                  </a:ext>
                </a:extLst>
              </a:tr>
              <a:tr h="85807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现行医保目录的限行支付范围</a:t>
                      </a:r>
                    </a:p>
                  </a:txBody>
                  <a:tcPr marL="45720" marR="45720" anchor="ctr">
                    <a:solidFill>
                      <a:srgbClr val="FCE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1.</a:t>
                      </a:r>
                      <a:r>
                        <a:rPr kumimoji="1" lang="zh-CN" altLang="zh-CN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每</a:t>
                      </a:r>
                      <a:r>
                        <a:rPr kumimoji="1" lang="en-US" altLang="zh-CN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</a:t>
                      </a:r>
                      <a:r>
                        <a:rPr kumimoji="1" lang="zh-CN" altLang="zh-CN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个疗程需提供治疗有效的证据后方可继续支付；</a:t>
                      </a:r>
                      <a:r>
                        <a:rPr kumimoji="1" lang="en-US" altLang="zh-CN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2.</a:t>
                      </a:r>
                      <a:r>
                        <a:rPr kumimoji="1" lang="zh-CN" altLang="zh-CN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由三级医院血液专科或血液专科医院医师处方；</a:t>
                      </a:r>
                      <a:r>
                        <a:rPr kumimoji="1" lang="en-US" altLang="zh-CN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3.</a:t>
                      </a:r>
                      <a:r>
                        <a:rPr kumimoji="1" lang="zh-CN" altLang="zh-CN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与来那度胺联合使用时，只支付伊沙佐米或来那度胺中的一种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559929"/>
                  </a:ext>
                </a:extLst>
              </a:tr>
              <a:tr h="739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专利到期时间</a:t>
                      </a:r>
                    </a:p>
                  </a:txBody>
                  <a:tcPr marL="45720" marR="45720" anchor="ctr">
                    <a:solidFill>
                      <a:srgbClr val="FC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2027</a:t>
                      </a:r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年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参照药品</a:t>
                      </a:r>
                    </a:p>
                  </a:txBody>
                  <a:tcPr marL="45720" marR="45720" anchor="ctr">
                    <a:solidFill>
                      <a:srgbClr val="FC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不适用</a:t>
                      </a:r>
                      <a:endParaRPr kumimoji="1" lang="en-US" altLang="zh-CN" sz="1400" b="0" kern="1200" dirty="0">
                        <a:solidFill>
                          <a:schemeClr val="dk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0" kern="1200" dirty="0">
                          <a:solidFill>
                            <a:schemeClr val="dk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（本次申请无新增适应症）</a:t>
                      </a:r>
                      <a:endParaRPr kumimoji="1" lang="en-US" altLang="zh-CN" sz="1400" b="0" kern="1200" dirty="0">
                        <a:solidFill>
                          <a:schemeClr val="dk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143166"/>
                  </a:ext>
                </a:extLst>
              </a:tr>
              <a:tr h="483601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中国大陆首次上市时间</a:t>
                      </a:r>
                      <a:endParaRPr lang="zh-CN" altLang="en-US" sz="14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solidFill>
                      <a:srgbClr val="FC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2018</a:t>
                      </a:r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年</a:t>
                      </a:r>
                      <a:r>
                        <a:rPr lang="en-US" altLang="zh-CN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4</a:t>
                      </a:r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月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目前大陆地区同通用名药品的上市情况</a:t>
                      </a:r>
                      <a:endParaRPr lang="zh-CN" altLang="en-US" sz="14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无</a:t>
                      </a:r>
                    </a:p>
                  </a:txBody>
                  <a:tcPr marL="45720" marR="45720" anchor="ctr"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934731"/>
                  </a:ext>
                </a:extLst>
              </a:tr>
              <a:tr h="483601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全球首次上市时间及国家</a:t>
                      </a:r>
                      <a:r>
                        <a:rPr kumimoji="0" lang="en-US" altLang="zh-CN" sz="1400" b="1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地区</a:t>
                      </a:r>
                      <a:endParaRPr lang="zh-CN" altLang="en-US" sz="14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solidFill>
                      <a:srgbClr val="FC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月，美国</a:t>
                      </a:r>
                      <a:endParaRPr kumimoji="0" lang="en-US" altLang="zh-CN" sz="14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是否为</a:t>
                      </a:r>
                      <a:r>
                        <a:rPr kumimoji="0" lang="zh-CN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独家</a:t>
                      </a:r>
                      <a:endParaRPr lang="zh-CN" altLang="en-US" sz="14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是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24744"/>
                  </a:ext>
                </a:extLst>
              </a:tr>
            </a:tbl>
          </a:graphicData>
        </a:graphic>
      </p:graphicFrame>
      <p:sp>
        <p:nvSpPr>
          <p:cNvPr id="14" name="矩形 13">
            <a:extLst>
              <a:ext uri="{FF2B5EF4-FFF2-40B4-BE49-F238E27FC236}">
                <a16:creationId xmlns:a16="http://schemas.microsoft.com/office/drawing/2014/main" id="{9EBDA6D6-BF8D-6CD1-C1AB-9056D5852CB8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39C6C63-497B-44A4-8CD4-476CEAC7C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zh-CN" altLang="en-US" sz="3600" b="1" kern="1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枸橼酸伊沙佐米胶囊</a:t>
            </a:r>
            <a:r>
              <a:rPr kumimoji="0" lang="zh-CN" altLang="en-US" sz="3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基本信息（概览）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025CE42B-9A26-42A8-811F-0D5F17F7AA57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基本信息</a:t>
            </a: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0674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D3E1007-1A3A-4DE9-83AC-55FBA868AE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5322311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D3E1007-1A3A-4DE9-83AC-55FBA868AE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矩形 49">
            <a:extLst>
              <a:ext uri="{FF2B5EF4-FFF2-40B4-BE49-F238E27FC236}">
                <a16:creationId xmlns:a16="http://schemas.microsoft.com/office/drawing/2014/main" id="{FF4F8800-AB37-6A16-3302-4600821288B1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92720A14-0D52-4588-ABE0-EA7E704F88D8}"/>
              </a:ext>
            </a:extLst>
          </p:cNvPr>
          <p:cNvSpPr txBox="1"/>
          <p:nvPr/>
        </p:nvSpPr>
        <p:spPr>
          <a:xfrm>
            <a:off x="543816" y="6465505"/>
            <a:ext cx="8459469" cy="276999"/>
          </a:xfrm>
          <a:prstGeom prst="rect">
            <a:avLst/>
          </a:prstGeom>
          <a:noFill/>
        </p:spPr>
        <p:txBody>
          <a:bodyPr wrap="square" lIns="0" tIns="45720" rIns="91440" bIns="45720" rtlCol="0" anchor="b">
            <a:spAutoFit/>
          </a:bodyPr>
          <a:lstStyle/>
          <a:p>
            <a:pPr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 [1] World Health Organization;</a:t>
            </a:r>
            <a:r>
              <a:rPr lang="en-US" altLang="zh-CN" sz="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[2]Roman </a:t>
            </a:r>
            <a:r>
              <a:rPr lang="en-US" altLang="zh-CN" sz="6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Hájek,et</a:t>
            </a:r>
            <a:r>
              <a:rPr lang="en-US" altLang="zh-CN" sz="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6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al.the</a:t>
            </a:r>
            <a:r>
              <a:rPr lang="en-US" altLang="zh-CN" sz="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60th Annual Meeting of the American Society of Hematology, Poster 1971. 2018 [3]Manda S, et al. Clin Lymphoma Myeloma </a:t>
            </a:r>
            <a:r>
              <a:rPr lang="en-US" altLang="zh-CN" sz="6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Leuk</a:t>
            </a:r>
            <a:r>
              <a:rPr lang="en-US" altLang="zh-CN" sz="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. Preprint posted online 6 July 2020. doi:10.1016/j.clml.2020.06.024 </a:t>
            </a:r>
            <a:r>
              <a:rPr lang="da-DK" altLang="zh-CN" sz="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[4] Moreau P, et al. N Eng J Med. 2016;374:1621-34. 2. Avet-Loiseau H, et al. Blood. 2017;130(24):2610-18. </a:t>
            </a:r>
            <a:r>
              <a:rPr lang="en-US" altLang="zh-CN" sz="60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[5] </a:t>
            </a:r>
            <a:r>
              <a:rPr lang="en-US" altLang="zh-CN" sz="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CSCO</a:t>
            </a:r>
            <a:r>
              <a:rPr lang="zh-CN" altLang="en-US" sz="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恶性血液病诊疗指南</a:t>
            </a:r>
            <a:r>
              <a:rPr lang="en-US" altLang="zh-CN" sz="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,2021</a:t>
            </a:r>
            <a:r>
              <a:rPr lang="zh-CN" altLang="en-US" sz="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版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2C6C000-9F4D-415F-9270-9C4830F8D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1" y="208972"/>
            <a:ext cx="11137568" cy="703942"/>
          </a:xfrm>
        </p:spPr>
        <p:txBody>
          <a:bodyPr vert="horz"/>
          <a:lstStyle/>
          <a:p>
            <a:pPr marL="0" marR="0" lvl="0" indent="0" fontAlgn="auto">
              <a:spcAft>
                <a:spcPts val="0"/>
              </a:spcAft>
              <a:tabLst/>
              <a:defRPr/>
            </a:pPr>
            <a:r>
              <a:rPr lang="zh-CN" altLang="zh-CN" sz="36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伊沙佐米在临床治疗中具有不可替代的价值</a:t>
            </a:r>
            <a:endParaRPr lang="zh-CN" altLang="en-US" sz="3600" b="1" kern="1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1D2F54D-00F4-42B1-8FBB-00EF89EB87F1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基本信息</a:t>
            </a: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" name="矩形 17">
            <a:extLst>
              <a:ext uri="{FF2B5EF4-FFF2-40B4-BE49-F238E27FC236}">
                <a16:creationId xmlns:a16="http://schemas.microsoft.com/office/drawing/2014/main" id="{A6CDF7F5-BA1B-4ECF-8180-DA31C94D7DA3}"/>
              </a:ext>
            </a:extLst>
          </p:cNvPr>
          <p:cNvSpPr/>
          <p:nvPr/>
        </p:nvSpPr>
        <p:spPr>
          <a:xfrm>
            <a:off x="581409" y="1805902"/>
            <a:ext cx="5369693" cy="447814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文本框 21">
            <a:extLst>
              <a:ext uri="{FF2B5EF4-FFF2-40B4-BE49-F238E27FC236}">
                <a16:creationId xmlns:a16="http://schemas.microsoft.com/office/drawing/2014/main" id="{03137FED-7CE0-4853-A92C-1993FB91890D}"/>
              </a:ext>
            </a:extLst>
          </p:cNvPr>
          <p:cNvSpPr txBox="1"/>
          <p:nvPr/>
        </p:nvSpPr>
        <p:spPr>
          <a:xfrm>
            <a:off x="611384" y="1820537"/>
            <a:ext cx="53097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多发性骨髓瘤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(MM)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为老年恶性肿瘤正严重威胁老年群体的健康。在中国，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MM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的年发病患者总数：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2.1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万人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[1]</a:t>
            </a:r>
            <a:endParaRPr kumimoji="0" lang="en-US" altLang="zh-CN" sz="1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marR="0" lvl="0" indent="-171450" algn="just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zh-CN" sz="7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多发性骨髓瘤反复复发无法治愈，需长期治疗来抑制残余病灶并延缓复发，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目前患者无法实现长期标准治疗。不良反应发生率高，治疗依从性差，重复静脉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持续皮下注射用药负担是影响长期治疗的重要因素 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患者发病年龄集中在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60-80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岁的老年人群，随年龄增加，虚弱度增加，生存期缩短，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更需要方便性好且不良反应可控的治疗方案</a:t>
            </a:r>
            <a:r>
              <a:rPr kumimoji="0" lang="en-US" altLang="zh-CN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[1] 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疫情之下，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肿瘤患者作为特殊人群，其治疗不可延误，不可间断，其用药，治疗需要便捷和副作用较低的治疗方案，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能口服尽量口服 </a:t>
            </a:r>
          </a:p>
          <a:p>
            <a:pPr marL="171450" marR="0" lvl="0" indent="-171450" algn="just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marR="0" lvl="0" indent="-171450" algn="just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蛋白酶体抑制剂联用免疫调节剂可显著提高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MM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患者的预后和生存，是国内外指南推荐的标准治疗方案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。目前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联用方案存在医保支付限制，影响临床合理用药和增加患者治疗负担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任意多边形 43">
            <a:extLst>
              <a:ext uri="{FF2B5EF4-FFF2-40B4-BE49-F238E27FC236}">
                <a16:creationId xmlns:a16="http://schemas.microsoft.com/office/drawing/2014/main" id="{7AEAC6DA-F748-46EF-8508-8EF3155B0268}"/>
              </a:ext>
            </a:extLst>
          </p:cNvPr>
          <p:cNvSpPr/>
          <p:nvPr/>
        </p:nvSpPr>
        <p:spPr>
          <a:xfrm>
            <a:off x="578525" y="1183777"/>
            <a:ext cx="4247026" cy="623081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疾病基本情况及未满足需求</a:t>
            </a:r>
            <a:endParaRPr kumimoji="0" lang="en-US" altLang="zh-CN" sz="1600" b="1" i="0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25">
            <a:extLst>
              <a:ext uri="{FF2B5EF4-FFF2-40B4-BE49-F238E27FC236}">
                <a16:creationId xmlns:a16="http://schemas.microsoft.com/office/drawing/2014/main" id="{F4B23C81-1F4A-4208-8790-6C639FABF210}"/>
              </a:ext>
            </a:extLst>
          </p:cNvPr>
          <p:cNvSpPr/>
          <p:nvPr/>
        </p:nvSpPr>
        <p:spPr>
          <a:xfrm>
            <a:off x="6239579" y="1805901"/>
            <a:ext cx="5425040" cy="447814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4" name="任意多边形 43">
            <a:extLst>
              <a:ext uri="{FF2B5EF4-FFF2-40B4-BE49-F238E27FC236}">
                <a16:creationId xmlns:a16="http://schemas.microsoft.com/office/drawing/2014/main" id="{C517E9E4-469A-4511-A758-AC4A61D962CB}"/>
              </a:ext>
            </a:extLst>
          </p:cNvPr>
          <p:cNvSpPr/>
          <p:nvPr/>
        </p:nvSpPr>
        <p:spPr>
          <a:xfrm>
            <a:off x="6239579" y="1186080"/>
            <a:ext cx="4247026" cy="612737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伊沙佐米优势</a:t>
            </a:r>
            <a:endParaRPr lang="en-US" altLang="zh-CN" b="1" baseline="30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文本框 43">
            <a:extLst>
              <a:ext uri="{FF2B5EF4-FFF2-40B4-BE49-F238E27FC236}">
                <a16:creationId xmlns:a16="http://schemas.microsoft.com/office/drawing/2014/main" id="{B1441140-CFFF-40D0-88BC-69DA73CDCAD0}"/>
              </a:ext>
            </a:extLst>
          </p:cNvPr>
          <p:cNvSpPr txBox="1"/>
          <p:nvPr/>
        </p:nvSpPr>
        <p:spPr>
          <a:xfrm>
            <a:off x="6260560" y="1851018"/>
            <a:ext cx="540156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伊沙佐米联合来那度胺和地塞米松 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14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IRd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治疗方案</a:t>
            </a:r>
            <a:r>
              <a:rPr lang="zh-CN" altLang="en-US" sz="1400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真实世界研究疗效与临床注册研究疗效一致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mPFS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 20.6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个月，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ORR 74%</a:t>
            </a:r>
            <a:r>
              <a:rPr lang="en-US" altLang="zh-CN" sz="12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[2] </a:t>
            </a:r>
          </a:p>
          <a:p>
            <a:endParaRPr lang="en-US" altLang="zh-CN" sz="7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400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从静脉输注（以硼替佐米为基础）的诱导方案转换为口服</a:t>
            </a:r>
            <a:r>
              <a:rPr lang="en-US" altLang="zh-CN" sz="14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IRd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后缓解率持续提高，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ORRs 62%</a:t>
            </a:r>
            <a:r>
              <a:rPr lang="en-US" altLang="zh-CN" sz="12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[3]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，转换后平均治疗持续时间达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9.2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个月。患者实现更好长期治疗 </a:t>
            </a:r>
            <a:endParaRPr lang="en-US" altLang="zh-CN" sz="1400" b="0" i="0" u="none" strike="noStrike" baseline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sz="700" b="1" i="0" u="none" strike="noStrike" baseline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400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老年虚弱或高危患者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IRd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治疗同样显示出明显的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PFS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获益（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mPFS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21.4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,HR=0.54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2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200" baseline="30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权威指南一类推荐。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2021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CSCO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推荐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IRd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作为对于复发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MM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Ⅰ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级推荐</a:t>
            </a:r>
            <a:r>
              <a:rPr lang="en-US" altLang="zh-CN" sz="12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[5] 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zh-CN" sz="7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口服</a:t>
            </a:r>
            <a:r>
              <a:rPr lang="en-US" altLang="zh-CN" sz="14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IRd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方案安全性良好（真实世界中因伊沙佐米所致停药率仅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4%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，有利于长期治疗</a:t>
            </a:r>
            <a:endParaRPr lang="en-US" altLang="zh-CN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zh-CN" sz="7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伊沙佐米比目录内</a:t>
            </a:r>
            <a:r>
              <a:rPr lang="en-US" altLang="zh-CN" sz="14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MM</a:t>
            </a:r>
            <a:r>
              <a:rPr lang="zh-CN" altLang="en-US" sz="14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药物治疗便宜，同时口服减少给药及其他住院花费，带来医保基金支出整体节约 </a:t>
            </a:r>
            <a:endParaRPr lang="en-US" altLang="zh-CN" sz="1400" b="1" kern="1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95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A88886B-D696-4AAA-9D18-8DB3B036F2F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0019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A88886B-D696-4AAA-9D18-8DB3B036F2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73FF6E65-040F-9B5E-8A29-25496361C5B9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9E0A83E-6C9E-4C0C-F3CC-27FB1680E86C}"/>
              </a:ext>
            </a:extLst>
          </p:cNvPr>
          <p:cNvGrpSpPr/>
          <p:nvPr/>
        </p:nvGrpSpPr>
        <p:grpSpPr>
          <a:xfrm>
            <a:off x="550865" y="1508573"/>
            <a:ext cx="11090274" cy="2971148"/>
            <a:chOff x="550864" y="889707"/>
            <a:chExt cx="11090274" cy="1840659"/>
          </a:xfrm>
        </p:grpSpPr>
        <p:sp>
          <p:nvSpPr>
            <p:cNvPr id="20" name="圆角矩形 19">
              <a:extLst>
                <a:ext uri="{FF2B5EF4-FFF2-40B4-BE49-F238E27FC236}">
                  <a16:creationId xmlns:a16="http://schemas.microsoft.com/office/drawing/2014/main" id="{04D22144-BEB1-59E1-9886-0E78B06257F2}"/>
                </a:ext>
              </a:extLst>
            </p:cNvPr>
            <p:cNvSpPr/>
            <p:nvPr/>
          </p:nvSpPr>
          <p:spPr>
            <a:xfrm>
              <a:off x="550864" y="889707"/>
              <a:ext cx="11090274" cy="1840659"/>
            </a:xfrm>
            <a:prstGeom prst="roundRect">
              <a:avLst>
                <a:gd name="adj" fmla="val 0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lnSpc>
                  <a:spcPct val="12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zh-CN" altLang="en-US" sz="1200" kern="10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16" name="圆角矩形 19">
              <a:extLst>
                <a:ext uri="{FF2B5EF4-FFF2-40B4-BE49-F238E27FC236}">
                  <a16:creationId xmlns:a16="http://schemas.microsoft.com/office/drawing/2014/main" id="{CA25B5AC-35A3-008F-150C-BE506ED5E1E5}"/>
                </a:ext>
              </a:extLst>
            </p:cNvPr>
            <p:cNvSpPr/>
            <p:nvPr/>
          </p:nvSpPr>
          <p:spPr>
            <a:xfrm>
              <a:off x="723900" y="1038988"/>
              <a:ext cx="10917236" cy="1542097"/>
            </a:xfrm>
            <a:prstGeom prst="roundRect">
              <a:avLst>
                <a:gd name="adj" fmla="val 2255"/>
              </a:avLst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800" b="1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相比其他蛋白酶体抑制剂</a:t>
              </a:r>
              <a:r>
                <a:rPr lang="en-US" altLang="zh-CN" sz="1800" b="0" i="0" u="none" strike="noStrike" baseline="0" dirty="0">
                  <a:solidFill>
                    <a:srgbClr val="000000"/>
                  </a:solidFill>
                  <a:latin typeface="宋体.黑"/>
                  <a:ea typeface="微软雅黑" panose="020B0503020204020204" pitchFamily="34" charset="-122"/>
                </a:rPr>
                <a:t>PI</a:t>
              </a:r>
              <a:r>
                <a:rPr lang="zh-CN" altLang="en-US" sz="1800" b="1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zh-CN" altLang="en-US" sz="1800" b="0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周围神经病变</a:t>
              </a:r>
              <a:r>
                <a:rPr lang="en-US" altLang="zh-CN" sz="1800" b="0" i="0" u="none" strike="noStrike" baseline="0" dirty="0">
                  <a:solidFill>
                    <a:srgbClr val="000000"/>
                  </a:solidFill>
                  <a:latin typeface="宋体.黑"/>
                  <a:ea typeface="微软雅黑" panose="020B0503020204020204" pitchFamily="34" charset="-122"/>
                </a:rPr>
                <a:t>(PN)</a:t>
              </a:r>
              <a:r>
                <a:rPr lang="zh-CN" altLang="en-US" sz="1800" b="0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是蛋白酶体抑制剂主要不良反应（</a:t>
              </a:r>
              <a:r>
                <a:rPr lang="zh-CN" altLang="en-US" sz="1800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硼替佐米所有级别</a:t>
              </a:r>
              <a:r>
                <a:rPr lang="en-US" altLang="zh-CN" sz="1800" b="0" i="0" u="none" strike="noStrike" baseline="0" dirty="0">
                  <a:solidFill>
                    <a:srgbClr val="000000"/>
                  </a:solidFill>
                  <a:latin typeface="宋体.黑"/>
                  <a:ea typeface="微软雅黑" panose="020B0503020204020204" pitchFamily="34" charset="-122"/>
                </a:rPr>
                <a:t>PN35%</a:t>
              </a:r>
              <a:r>
                <a:rPr lang="en-US" altLang="zh-CN" sz="1800" b="0" i="0" u="none" strike="noStrike" baseline="30000" dirty="0">
                  <a:solidFill>
                    <a:srgbClr val="000000"/>
                  </a:solidFill>
                  <a:latin typeface="宋体.黑"/>
                  <a:ea typeface="微软雅黑" panose="020B0503020204020204" pitchFamily="34" charset="-122"/>
                </a:rPr>
                <a:t>[1]</a:t>
              </a:r>
              <a:r>
                <a:rPr lang="zh-CN" altLang="en-US" sz="1800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），</a:t>
              </a:r>
              <a:r>
                <a:rPr lang="en-US" altLang="zh-CN" sz="180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 </a:t>
              </a:r>
              <a:r>
                <a:rPr lang="zh-CN" altLang="en-US" sz="180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全球关键注册临床研究显示，伊沙佐米整体安全性良好，</a:t>
              </a:r>
              <a:r>
                <a:rPr lang="en-US" altLang="zh-CN" sz="1800" dirty="0"/>
                <a:t> </a:t>
              </a:r>
              <a:r>
                <a:rPr lang="en-US" altLang="zh-CN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级</a:t>
              </a:r>
              <a:r>
                <a:rPr lang="en-US" altLang="zh-CN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PN</a:t>
              </a:r>
              <a:r>
                <a:rPr lang="zh-CN" altLang="en-US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发生率仅</a:t>
              </a:r>
              <a:r>
                <a:rPr lang="en-US" altLang="zh-CN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2%</a:t>
              </a:r>
              <a:r>
                <a:rPr lang="zh-CN" altLang="en-US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，无</a:t>
              </a:r>
              <a:r>
                <a:rPr lang="en-US" altLang="zh-CN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zh-CN" altLang="en-US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级</a:t>
              </a:r>
              <a:r>
                <a:rPr lang="en-US" altLang="zh-CN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PN</a:t>
              </a:r>
              <a:r>
                <a:rPr lang="en-US" altLang="zh-CN" baseline="30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[2]</a:t>
              </a:r>
              <a:r>
                <a:rPr lang="en-US" altLang="zh-CN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;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zh-CN" sz="1800" b="1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800" b="1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相比其他新药：伊沙佐米严重不良反应发生率更低</a:t>
              </a:r>
              <a:endPara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zh-CN" altLang="en-US" b="0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相比对照组</a:t>
              </a:r>
              <a:r>
                <a:rPr lang="en-US" altLang="zh-CN" b="0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</a:t>
              </a:r>
              <a:r>
                <a:rPr lang="en-US" altLang="zh-CN" b="0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 OR</a:t>
              </a:r>
              <a:r>
                <a:rPr lang="zh-CN" altLang="en-US" b="0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（比值比）</a:t>
              </a:r>
              <a:r>
                <a:rPr lang="en-US" altLang="zh-CN" b="0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=0.94 </a:t>
              </a:r>
              <a:r>
                <a:rPr lang="zh-CN" altLang="en-US" b="0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 </a:t>
              </a:r>
              <a:r>
                <a:rPr lang="en-US" altLang="zh-CN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;</a:t>
              </a:r>
              <a:r>
                <a:rPr lang="zh-CN" altLang="en-US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卡非佐米联合地塞米松</a:t>
              </a:r>
              <a:r>
                <a:rPr lang="zh-CN" altLang="en-US" b="0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相比对照组</a:t>
              </a:r>
              <a:r>
                <a:rPr lang="en-US" altLang="zh-CN" b="0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</a:t>
              </a:r>
              <a:r>
                <a:rPr lang="en-US" altLang="zh-CN" b="0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 </a:t>
              </a:r>
              <a:r>
                <a:rPr lang="zh-CN" altLang="en-US" b="0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的</a:t>
              </a:r>
              <a:r>
                <a:rPr lang="en-US" altLang="zh-CN" b="0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OR</a:t>
              </a:r>
              <a:r>
                <a:rPr lang="en-US" altLang="zh-CN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=1.52</a:t>
              </a:r>
              <a:r>
                <a:rPr lang="en-US" altLang="zh-CN" baseline="3000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[3] </a:t>
              </a:r>
              <a:endParaRPr lang="en-US" altLang="zh-CN" b="0" i="0" u="none" strike="noStrike" baseline="300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zh-CN" sz="1800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800" b="1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停药率：</a:t>
              </a:r>
              <a:r>
                <a:rPr lang="zh-CN" altLang="en-US" sz="1800" b="0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真实世界中不良反应是导致治疗中断的重要影响因素。</a:t>
              </a:r>
              <a:r>
                <a:rPr lang="zh-CN" altLang="en-US" sz="1800" b="1" i="0" u="none" strike="noStrike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因伊沙佐米导致的停药率仅</a:t>
              </a:r>
              <a:r>
                <a:rPr lang="en-US" altLang="zh-CN" sz="1800" b="1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4% </a:t>
              </a:r>
              <a:r>
                <a:rPr lang="en-US" altLang="zh-CN" sz="1800" b="0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(VRd</a:t>
              </a:r>
              <a:r>
                <a:rPr lang="en-US" altLang="zh-CN" sz="1800" b="0" i="0" u="none" strike="noStrike" baseline="3000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r>
                <a:rPr lang="en-US" altLang="zh-CN" sz="1800" b="0" i="0" u="none" strike="noStrike" baseline="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 23</a:t>
              </a:r>
              <a:r>
                <a:rPr lang="en-US" altLang="zh-CN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%)</a:t>
              </a:r>
              <a:r>
                <a:rPr lang="en-US" altLang="zh-CN" baseline="30000" dirty="0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[4]</a:t>
              </a:r>
            </a:p>
          </p:txBody>
        </p:sp>
      </p:grpSp>
      <p:sp>
        <p:nvSpPr>
          <p:cNvPr id="4" name="标题 3">
            <a:extLst>
              <a:ext uri="{FF2B5EF4-FFF2-40B4-BE49-F238E27FC236}">
                <a16:creationId xmlns:a16="http://schemas.microsoft.com/office/drawing/2014/main" id="{C29D124F-E734-457A-AEE9-0B1B55B76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1" y="219858"/>
            <a:ext cx="11262135" cy="703942"/>
          </a:xfrm>
        </p:spPr>
        <p:txBody>
          <a:bodyPr vert="horz"/>
          <a:lstStyle/>
          <a:p>
            <a:pPr algn="l"/>
            <a:r>
              <a:rPr lang="zh-CN" altLang="en-US" sz="36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口服</a:t>
            </a:r>
            <a:r>
              <a:rPr lang="en-US" altLang="zh-CN" sz="3600" b="1" kern="1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IRd</a:t>
            </a:r>
            <a:r>
              <a:rPr lang="zh-CN" altLang="en-US" sz="36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方案安全性良好，有利于长期治疗，更适合虚弱老年患者的治疗 </a:t>
            </a:r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57C84480-3C09-49BD-BBD3-6DC44E8A3096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安全性</a:t>
            </a: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C0D7E6C-CE13-4912-AFF8-D1326FDC00E0}"/>
              </a:ext>
            </a:extLst>
          </p:cNvPr>
          <p:cNvSpPr txBox="1"/>
          <p:nvPr/>
        </p:nvSpPr>
        <p:spPr>
          <a:xfrm>
            <a:off x="527051" y="6468865"/>
            <a:ext cx="1098611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[1]Philippe Moreau et al. Lancet Oncol 2011; 12: 431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40 </a:t>
            </a:r>
            <a:r>
              <a:rPr lang="en-US" altLang="zh-CN" sz="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[2]</a:t>
            </a:r>
            <a:r>
              <a:rPr lang="en-US" altLang="zh-CN" sz="8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Moreau P et al. N </a:t>
            </a:r>
            <a:r>
              <a:rPr lang="en-US" altLang="zh-CN" sz="8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Engl</a:t>
            </a:r>
            <a:r>
              <a:rPr lang="en-US" altLang="zh-CN" sz="8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J Med 2016;374(17):1621–34; 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[</a:t>
            </a:r>
            <a:r>
              <a:rPr lang="en-US" altLang="zh-CN" sz="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3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]Arcuri LJ, et al. </a:t>
            </a:r>
            <a:r>
              <a:rPr lang="en-US" altLang="zh-CN" sz="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Hematol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. 2021 Mar;100(3):725-34 </a:t>
            </a:r>
            <a:r>
              <a:rPr lang="fr-FR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[13]</a:t>
            </a:r>
            <a:r>
              <a:rPr lang="fr-FR" altLang="zh-CN" sz="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Durie</a:t>
            </a:r>
            <a:r>
              <a:rPr lang="fr-FR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, B. G. et al. The Lancet, 2017, 389(10068), 519-527.</a:t>
            </a:r>
          </a:p>
          <a:p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[4]Roman </a:t>
            </a:r>
            <a:r>
              <a:rPr lang="en-US" altLang="zh-CN" sz="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Hájek,et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sz="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al.the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 60th Annual Meeting of the American Society of Hematology, Poster 1971. 2018. </a:t>
            </a:r>
            <a:endParaRPr lang="zh-CN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0BDC6E-C77A-459D-9317-7EC5A3D40FAD}"/>
              </a:ext>
            </a:extLst>
          </p:cNvPr>
          <p:cNvSpPr txBox="1"/>
          <p:nvPr/>
        </p:nvSpPr>
        <p:spPr>
          <a:xfrm>
            <a:off x="581057" y="6068755"/>
            <a:ext cx="10878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对照组为来那度胺或硼替佐米既往治疗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MM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III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期随机对照试验</a:t>
            </a:r>
          </a:p>
          <a:p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K/D: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卡非佐米联合地塞米松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; 2. </a:t>
            </a:r>
            <a:r>
              <a:rPr lang="en-US" altLang="zh-CN" sz="1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VRd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：硼替佐米联合来那度胺和地塞米松</a:t>
            </a:r>
            <a:endParaRPr lang="en-US" altLang="zh-CN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29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F154B8A4-A190-4D39-95AE-70CE972126C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8617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F154B8A4-A190-4D39-95AE-70CE972126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8483C1BC-5F97-21D9-A702-ECFDDB2FA446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50DFEDA-F4C7-4915-BF43-351C799B6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1" y="241630"/>
            <a:ext cx="11137568" cy="703942"/>
          </a:xfrm>
        </p:spPr>
        <p:txBody>
          <a:bodyPr vert="horz"/>
          <a:lstStyle/>
          <a:p>
            <a:r>
              <a:rPr lang="zh-CN" altLang="en-US" sz="36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伊沙佐米是真实世界中最可实现的长期治疗方案，对老年虚弱或高危人群更是如此 </a:t>
            </a:r>
          </a:p>
        </p:txBody>
      </p:sp>
      <p:sp>
        <p:nvSpPr>
          <p:cNvPr id="35" name="Rectangle 7">
            <a:extLst>
              <a:ext uri="{FF2B5EF4-FFF2-40B4-BE49-F238E27FC236}">
                <a16:creationId xmlns:a16="http://schemas.microsoft.com/office/drawing/2014/main" id="{95366970-EABF-491A-8CC6-DFF8E6FE4438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有效性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BAB50792-C75F-D76A-5AFD-8B09EC3A77D5}"/>
              </a:ext>
            </a:extLst>
          </p:cNvPr>
          <p:cNvSpPr txBox="1"/>
          <p:nvPr/>
        </p:nvSpPr>
        <p:spPr>
          <a:xfrm>
            <a:off x="527051" y="6307563"/>
            <a:ext cx="111375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[1] Moreau P et al. N </a:t>
            </a:r>
            <a:r>
              <a:rPr lang="en-US" altLang="zh-CN" sz="7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Engl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J Med 2016;374(17):1621–34; [2]Roman </a:t>
            </a:r>
            <a:r>
              <a:rPr lang="en-US" altLang="zh-CN" sz="7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Hájek,et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7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al.the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60th Annual Meeting of the American Society of Hematology, Poster 1971. 2018 [3] Rifkin RM, et al. 63rd ASH Annual Meeting Abstract 2726. [4] Jagannath S et </a:t>
            </a:r>
            <a:r>
              <a:rPr lang="en-US" altLang="zh-CN" sz="7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al.Expert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Rev </a:t>
            </a:r>
            <a:r>
              <a:rPr lang="en-US" altLang="zh-CN" sz="7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Hematol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. 2016 Jul;9(7)707-17.</a:t>
            </a:r>
            <a:r>
              <a:rPr lang="zh-CN" altLang="en-US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Supplemental TABLES</a:t>
            </a:r>
            <a:r>
              <a:rPr lang="zh-CN" altLang="en-US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 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[5] </a:t>
            </a:r>
            <a:r>
              <a:rPr lang="en-US" altLang="zh-CN" sz="7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Cottini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F, et al. Front Oncol. 2021;10:575168. [6] </a:t>
            </a:r>
            <a:r>
              <a:rPr lang="fr-FR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Robert M. Rifkin. et al. EHA Library. M. Rifkin R. 06/10/22; 357807; P947;[7] Chari </a:t>
            </a:r>
            <a:r>
              <a:rPr lang="fr-FR" altLang="zh-CN" sz="7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A,et</a:t>
            </a:r>
            <a:r>
              <a:rPr lang="fr-FR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al. </a:t>
            </a:r>
            <a:r>
              <a:rPr lang="fr-FR" altLang="zh-CN" sz="7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Exp</a:t>
            </a:r>
            <a:r>
              <a:rPr lang="fr-FR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fr-FR" altLang="zh-CN" sz="7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Rev</a:t>
            </a:r>
            <a:r>
              <a:rPr lang="fr-FR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Hematol.2020:13(4):421-33</a:t>
            </a:r>
          </a:p>
          <a:p>
            <a:r>
              <a:rPr lang="da-DK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[8] Moreau P, et al. N Eng J Med. 2016;374:1621-34. 2.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[9] CSCO</a:t>
            </a:r>
            <a:r>
              <a:rPr lang="zh-CN" altLang="en-US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恶性血液病诊疗指南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,2021</a:t>
            </a:r>
            <a:r>
              <a:rPr lang="zh-CN" altLang="en-US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版</a:t>
            </a:r>
            <a:r>
              <a:rPr lang="en-US" altLang="zh-CN" sz="7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; [10]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《</a:t>
            </a:r>
            <a:r>
              <a:rPr lang="zh-CN" altLang="en-US" sz="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中国多发性骨髓瘤诊治指南</a:t>
            </a:r>
            <a:r>
              <a:rPr lang="en-US" altLang="zh-CN" sz="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年修订）</a:t>
            </a:r>
            <a:endParaRPr lang="zh-CN" altLang="en-US" sz="7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343A06A-0610-43C0-B5DF-FD8C957493CB}"/>
              </a:ext>
            </a:extLst>
          </p:cNvPr>
          <p:cNvSpPr txBox="1"/>
          <p:nvPr/>
        </p:nvSpPr>
        <p:spPr>
          <a:xfrm>
            <a:off x="465013" y="1596996"/>
            <a:ext cx="6147524" cy="3467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伊沙佐米联合来那度胺和地塞米松 </a:t>
            </a:r>
            <a:r>
              <a:rPr lang="en-US" altLang="zh-CN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IRd</a:t>
            </a:r>
            <a:r>
              <a:rPr lang="en-US" altLang="zh-CN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治疗方案真实世界研究疗效与</a:t>
            </a:r>
            <a:r>
              <a:rPr lang="en-US" altLang="zh-CN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RCT</a:t>
            </a: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疗效一致：</a:t>
            </a:r>
            <a:r>
              <a:rPr lang="en-US" altLang="zh-CN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mPFS</a:t>
            </a:r>
            <a:r>
              <a:rPr lang="en-US" altLang="zh-CN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20.6</a:t>
            </a: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en-US" altLang="zh-CN" sz="1050" b="1" baseline="8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[1]</a:t>
            </a: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ORR 74%</a:t>
            </a:r>
            <a:r>
              <a:rPr lang="en-US" altLang="zh-CN" sz="1050" b="1" baseline="8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[2]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1400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从静脉输注（以硼替佐米为基础）的诱导方案转换为口服</a:t>
            </a:r>
            <a:r>
              <a:rPr lang="en-US" altLang="zh-CN" sz="14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IRd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后缓解率持续提高，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ORRs 78%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，转换后平均治疗持续时间达</a:t>
            </a: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11.7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en-US" altLang="zh-CN" sz="1400" b="0" i="0" u="none" strike="noStrike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[3]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（注射型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PI4.2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[4]</a:t>
            </a:r>
            <a:r>
              <a:rPr lang="zh-CN" altLang="en-US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达雷妥尤单抗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5.1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[5]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），患者实现更好长期治疗 </a:t>
            </a:r>
            <a:endParaRPr lang="en-US" altLang="zh-CN" sz="1400" b="0" i="0" u="none" strike="noStrike" baseline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与接受注射用硼替佐米治疗的患者相比，经硼替佐米方案初始诱导治疗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周期后转换为全口服</a:t>
            </a:r>
            <a:r>
              <a:rPr lang="en-US" altLang="zh-CN" sz="1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IRd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治疗的患者具有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显著更高的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ORR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(74.1% </a:t>
            </a:r>
            <a:r>
              <a:rPr lang="en-US" altLang="zh-CN" sz="1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v.s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57.5%)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，以及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更长的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DOT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(10.8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 </a:t>
            </a:r>
            <a:r>
              <a:rPr lang="en-US" altLang="zh-CN" sz="1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v.s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5.3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[6]</a:t>
            </a:r>
            <a:endParaRPr lang="zh-CN" altLang="en-US" sz="1400" baseline="30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baseline="30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老年虚弱或高危患者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宋体g猀"/>
                <a:ea typeface="微软雅黑" panose="020B0503020204020204" pitchFamily="34" charset="-122"/>
              </a:rPr>
              <a:t>IRd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方案，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宋体g猀"/>
                <a:ea typeface="微软雅黑" panose="020B0503020204020204" pitchFamily="34" charset="-122"/>
              </a:rPr>
              <a:t>TTNT(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至下一次治疗开始时间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宋体g猀"/>
                <a:ea typeface="微软雅黑" panose="020B0503020204020204" pitchFamily="34" charset="-122"/>
              </a:rPr>
              <a:t>)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显著延长（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IRd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vs 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KRd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vs VRd:13.5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vs10.9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vs12.2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[7]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）。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IRd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在高危患者中同样显示出明显的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PFS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获益（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mPFS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21.4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 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v.s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9.7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,HR=0.54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[8]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b="1" i="0" u="none" strike="noStrike" baseline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权威指南一类推荐。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2021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CSCO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推荐</a:t>
            </a:r>
            <a:r>
              <a:rPr lang="en-US" altLang="zh-CN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IRd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作为对于复发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MM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Ⅰ</a:t>
            </a:r>
            <a:r>
              <a:rPr lang="zh-CN" altLang="en-US" sz="14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级推荐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[9]</a:t>
            </a:r>
            <a:endParaRPr lang="en-US" altLang="zh-CN" sz="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9" name="组合 43">
            <a:extLst>
              <a:ext uri="{FF2B5EF4-FFF2-40B4-BE49-F238E27FC236}">
                <a16:creationId xmlns:a16="http://schemas.microsoft.com/office/drawing/2014/main" id="{4794C08F-172D-4A6F-ACF3-B47FB495464F}"/>
              </a:ext>
            </a:extLst>
          </p:cNvPr>
          <p:cNvGrpSpPr/>
          <p:nvPr/>
        </p:nvGrpSpPr>
        <p:grpSpPr>
          <a:xfrm>
            <a:off x="9762930" y="2176046"/>
            <a:ext cx="2015966" cy="629343"/>
            <a:chOff x="4717529" y="1300548"/>
            <a:chExt cx="2687828" cy="839112"/>
          </a:xfrm>
        </p:grpSpPr>
        <p:sp>
          <p:nvSpPr>
            <p:cNvPr id="10" name="Rectangle 316">
              <a:extLst>
                <a:ext uri="{FF2B5EF4-FFF2-40B4-BE49-F238E27FC236}">
                  <a16:creationId xmlns:a16="http://schemas.microsoft.com/office/drawing/2014/main" id="{7C49B2D4-F3B7-4DB3-AF18-BDF43BD5AE59}"/>
                </a:ext>
              </a:extLst>
            </p:cNvPr>
            <p:cNvSpPr/>
            <p:nvPr/>
          </p:nvSpPr>
          <p:spPr>
            <a:xfrm>
              <a:off x="5092863" y="1300548"/>
              <a:ext cx="1179278" cy="6770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伊沙佐米</a:t>
              </a:r>
              <a:r>
                <a:rPr lang="en-US" altLang="zh-CN" sz="9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+Rd</a:t>
              </a:r>
            </a:p>
            <a:p>
              <a:endParaRPr lang="en-US" altLang="zh-CN" sz="9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安慰剂</a:t>
              </a:r>
              <a:r>
                <a:rPr lang="en-US" altLang="zh-CN" sz="9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+</a:t>
              </a:r>
              <a:r>
                <a:rPr 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Rd</a:t>
              </a:r>
              <a:endParaRPr lang="en-GB" sz="9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318">
              <a:extLst>
                <a:ext uri="{FF2B5EF4-FFF2-40B4-BE49-F238E27FC236}">
                  <a16:creationId xmlns:a16="http://schemas.microsoft.com/office/drawing/2014/main" id="{68ADF872-9A06-459E-BCC9-83DA689898FF}"/>
                </a:ext>
              </a:extLst>
            </p:cNvPr>
            <p:cNvCxnSpPr/>
            <p:nvPr/>
          </p:nvCxnSpPr>
          <p:spPr>
            <a:xfrm>
              <a:off x="4717529" y="1434477"/>
              <a:ext cx="331049" cy="0"/>
            </a:xfrm>
            <a:prstGeom prst="line">
              <a:avLst/>
            </a:prstGeom>
            <a:noFill/>
            <a:ln w="28575" cap="flat" cmpd="sng" algn="ctr">
              <a:solidFill>
                <a:srgbClr val="015D84"/>
              </a:solidFill>
              <a:prstDash val="solid"/>
            </a:ln>
            <a:effectLst/>
          </p:spPr>
        </p:cxnSp>
        <p:cxnSp>
          <p:nvCxnSpPr>
            <p:cNvPr id="12" name="Straight Connector 319">
              <a:extLst>
                <a:ext uri="{FF2B5EF4-FFF2-40B4-BE49-F238E27FC236}">
                  <a16:creationId xmlns:a16="http://schemas.microsoft.com/office/drawing/2014/main" id="{989A9196-A493-4858-8A37-D912277146B1}"/>
                </a:ext>
              </a:extLst>
            </p:cNvPr>
            <p:cNvCxnSpPr/>
            <p:nvPr/>
          </p:nvCxnSpPr>
          <p:spPr>
            <a:xfrm>
              <a:off x="4723922" y="1807075"/>
              <a:ext cx="331049" cy="0"/>
            </a:xfrm>
            <a:prstGeom prst="line">
              <a:avLst/>
            </a:prstGeom>
            <a:noFill/>
            <a:ln w="28575" cap="flat" cmpd="sng" algn="ctr">
              <a:solidFill>
                <a:srgbClr val="FFF5D7"/>
              </a:solidFill>
              <a:prstDash val="solid"/>
            </a:ln>
            <a:effectLst/>
          </p:spPr>
        </p:cxnSp>
        <p:sp>
          <p:nvSpPr>
            <p:cNvPr id="13" name="Rectangle 316">
              <a:extLst>
                <a:ext uri="{FF2B5EF4-FFF2-40B4-BE49-F238E27FC236}">
                  <a16:creationId xmlns:a16="http://schemas.microsoft.com/office/drawing/2014/main" id="{577C713B-E7DA-4DB3-A4B7-819059FFB08F}"/>
                </a:ext>
              </a:extLst>
            </p:cNvPr>
            <p:cNvSpPr/>
            <p:nvPr/>
          </p:nvSpPr>
          <p:spPr>
            <a:xfrm>
              <a:off x="4958186" y="1462562"/>
              <a:ext cx="2447171" cy="6770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n=360, </a:t>
              </a: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中位</a:t>
              </a:r>
              <a:r>
                <a: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PFS</a:t>
              </a:r>
              <a:r>
                <a:rPr 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 20.6</a:t>
              </a: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个月）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endParaRPr 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n=362, </a:t>
              </a: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中位</a:t>
              </a:r>
              <a:r>
                <a: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PFS 14.7</a:t>
              </a: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个月）</a:t>
              </a:r>
              <a:endParaRPr lang="en-GB" sz="9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0C25E1F7-21F7-4218-BBBF-7EE07EDCC80F}"/>
              </a:ext>
            </a:extLst>
          </p:cNvPr>
          <p:cNvGrpSpPr/>
          <p:nvPr/>
        </p:nvGrpSpPr>
        <p:grpSpPr>
          <a:xfrm>
            <a:off x="6954474" y="2477459"/>
            <a:ext cx="4772514" cy="2990547"/>
            <a:chOff x="22184" y="1310164"/>
            <a:chExt cx="11312" cy="2990547"/>
          </a:xfrm>
        </p:grpSpPr>
        <p:grpSp>
          <p:nvGrpSpPr>
            <p:cNvPr id="15" name="组合 6">
              <a:extLst>
                <a:ext uri="{FF2B5EF4-FFF2-40B4-BE49-F238E27FC236}">
                  <a16:creationId xmlns:a16="http://schemas.microsoft.com/office/drawing/2014/main" id="{D7CBD221-203D-4881-8E69-5814CE4D3EFD}"/>
                </a:ext>
              </a:extLst>
            </p:cNvPr>
            <p:cNvGrpSpPr/>
            <p:nvPr/>
          </p:nvGrpSpPr>
          <p:grpSpPr>
            <a:xfrm>
              <a:off x="23338" y="3705225"/>
              <a:ext cx="9887" cy="51911"/>
              <a:chOff x="1261636" y="4298377"/>
              <a:chExt cx="6278325" cy="92516"/>
            </a:xfrm>
          </p:grpSpPr>
          <p:sp>
            <p:nvSpPr>
              <p:cNvPr id="294" name="Line 18">
                <a:extLst>
                  <a:ext uri="{FF2B5EF4-FFF2-40B4-BE49-F238E27FC236}">
                    <a16:creationId xmlns:a16="http://schemas.microsoft.com/office/drawing/2014/main" id="{FD833A98-A003-4D16-B12B-88EFC2837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636" y="4298377"/>
                <a:ext cx="91281" cy="0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5" name="Line 20">
                <a:extLst>
                  <a:ext uri="{FF2B5EF4-FFF2-40B4-BE49-F238E27FC236}">
                    <a16:creationId xmlns:a16="http://schemas.microsoft.com/office/drawing/2014/main" id="{12ED5E2C-DE63-43D0-97E3-3386B7669E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43417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6" name="Line 22">
                <a:extLst>
                  <a:ext uri="{FF2B5EF4-FFF2-40B4-BE49-F238E27FC236}">
                    <a16:creationId xmlns:a16="http://schemas.microsoft.com/office/drawing/2014/main" id="{8E593B68-6822-41F4-A110-70AE321BC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424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7" name="Line 24">
                <a:extLst>
                  <a:ext uri="{FF2B5EF4-FFF2-40B4-BE49-F238E27FC236}">
                    <a16:creationId xmlns:a16="http://schemas.microsoft.com/office/drawing/2014/main" id="{C6E31BC0-1EC3-4BB3-833B-1A4AC6CBB6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97817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8" name="Line 26">
                <a:extLst>
                  <a:ext uri="{FF2B5EF4-FFF2-40B4-BE49-F238E27FC236}">
                    <a16:creationId xmlns:a16="http://schemas.microsoft.com/office/drawing/2014/main" id="{B6D92E3B-CE6D-4D2F-BBC2-8B357BC42A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54210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9" name="Line 28">
                <a:extLst>
                  <a:ext uri="{FF2B5EF4-FFF2-40B4-BE49-F238E27FC236}">
                    <a16:creationId xmlns:a16="http://schemas.microsoft.com/office/drawing/2014/main" id="{5966C6D3-E86A-4BF1-844C-160951A34B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7919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0" name="Line 30">
                <a:extLst>
                  <a:ext uri="{FF2B5EF4-FFF2-40B4-BE49-F238E27FC236}">
                    <a16:creationId xmlns:a16="http://schemas.microsoft.com/office/drawing/2014/main" id="{E3939E53-886D-49D3-B5CE-16C9BE1559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65654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1" name="Line 32">
                <a:extLst>
                  <a:ext uri="{FF2B5EF4-FFF2-40B4-BE49-F238E27FC236}">
                    <a16:creationId xmlns:a16="http://schemas.microsoft.com/office/drawing/2014/main" id="{3CB36543-6628-42C7-BCCB-84BA34F6EC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2048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2" name="Line 34">
                <a:extLst>
                  <a:ext uri="{FF2B5EF4-FFF2-40B4-BE49-F238E27FC236}">
                    <a16:creationId xmlns:a16="http://schemas.microsoft.com/office/drawing/2014/main" id="{F825319C-707C-4410-AAFE-E6587E5238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75756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3" name="Line 36">
                <a:extLst>
                  <a:ext uri="{FF2B5EF4-FFF2-40B4-BE49-F238E27FC236}">
                    <a16:creationId xmlns:a16="http://schemas.microsoft.com/office/drawing/2014/main" id="{DB2470B6-307A-4A42-A37E-C005AADC4F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2150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4" name="Line 38">
                <a:extLst>
                  <a:ext uri="{FF2B5EF4-FFF2-40B4-BE49-F238E27FC236}">
                    <a16:creationId xmlns:a16="http://schemas.microsoft.com/office/drawing/2014/main" id="{E81F7EF2-035B-4068-BEC6-69774E2B4D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8543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5" name="Line 40">
                <a:extLst>
                  <a:ext uri="{FF2B5EF4-FFF2-40B4-BE49-F238E27FC236}">
                    <a16:creationId xmlns:a16="http://schemas.microsoft.com/office/drawing/2014/main" id="{D366CD44-8597-4A08-8111-13A66B0D9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42252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6" name="Line 42">
                <a:extLst>
                  <a:ext uri="{FF2B5EF4-FFF2-40B4-BE49-F238E27FC236}">
                    <a16:creationId xmlns:a16="http://schemas.microsoft.com/office/drawing/2014/main" id="{639288FA-EAA0-4D18-8E90-E451D0BAD6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9987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7" name="Line 44">
                <a:extLst>
                  <a:ext uri="{FF2B5EF4-FFF2-40B4-BE49-F238E27FC236}">
                    <a16:creationId xmlns:a16="http://schemas.microsoft.com/office/drawing/2014/main" id="{00F77486-63F8-418A-BB43-AFF5AF7B98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6380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8" name="Line 46">
                <a:extLst>
                  <a:ext uri="{FF2B5EF4-FFF2-40B4-BE49-F238E27FC236}">
                    <a16:creationId xmlns:a16="http://schemas.microsoft.com/office/drawing/2014/main" id="{8CDEE63C-76BC-4AAB-861A-4F6AAD15BE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12774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9" name="Line 48">
                <a:extLst>
                  <a:ext uri="{FF2B5EF4-FFF2-40B4-BE49-F238E27FC236}">
                    <a16:creationId xmlns:a16="http://schemas.microsoft.com/office/drawing/2014/main" id="{58E021E4-A93C-4B0A-9189-F7175CF84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66482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0" name="Line 50">
                <a:extLst>
                  <a:ext uri="{FF2B5EF4-FFF2-40B4-BE49-F238E27FC236}">
                    <a16:creationId xmlns:a16="http://schemas.microsoft.com/office/drawing/2014/main" id="{62C895B5-B90D-4A3C-A7B5-802940193C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4218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1" name="Line 52">
                <a:extLst>
                  <a:ext uri="{FF2B5EF4-FFF2-40B4-BE49-F238E27FC236}">
                    <a16:creationId xmlns:a16="http://schemas.microsoft.com/office/drawing/2014/main" id="{D025360E-09A0-4A68-8F5E-D5F76B14D4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0612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2" name="Line 54">
                <a:extLst>
                  <a:ext uri="{FF2B5EF4-FFF2-40B4-BE49-F238E27FC236}">
                    <a16:creationId xmlns:a16="http://schemas.microsoft.com/office/drawing/2014/main" id="{3F738A0C-1F18-43C5-9E80-F4B808BCD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34320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3" name="Line 56">
                <a:extLst>
                  <a:ext uri="{FF2B5EF4-FFF2-40B4-BE49-F238E27FC236}">
                    <a16:creationId xmlns:a16="http://schemas.microsoft.com/office/drawing/2014/main" id="{D0692B94-D4F2-423B-8C2B-73036386D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90713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4" name="Line 58">
                <a:extLst>
                  <a:ext uri="{FF2B5EF4-FFF2-40B4-BE49-F238E27FC236}">
                    <a16:creationId xmlns:a16="http://schemas.microsoft.com/office/drawing/2014/main" id="{11756229-B2F4-4418-B54E-54AEB6EB8F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48449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5" name="Line 60">
                <a:extLst>
                  <a:ext uri="{FF2B5EF4-FFF2-40B4-BE49-F238E27FC236}">
                    <a16:creationId xmlns:a16="http://schemas.microsoft.com/office/drawing/2014/main" id="{FA6D4048-4CC9-4B61-865B-25A09B927A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02157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6" name="Line 62">
                <a:extLst>
                  <a:ext uri="{FF2B5EF4-FFF2-40B4-BE49-F238E27FC236}">
                    <a16:creationId xmlns:a16="http://schemas.microsoft.com/office/drawing/2014/main" id="{A60E96E0-0D20-45F8-A4DD-AD6A66996B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58551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7" name="Line 64">
                <a:extLst>
                  <a:ext uri="{FF2B5EF4-FFF2-40B4-BE49-F238E27FC236}">
                    <a16:creationId xmlns:a16="http://schemas.microsoft.com/office/drawing/2014/main" id="{A98FA9CB-5BA8-4191-B9D4-6C6AB7C239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14944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8" name="Line 66">
                <a:extLst>
                  <a:ext uri="{FF2B5EF4-FFF2-40B4-BE49-F238E27FC236}">
                    <a16:creationId xmlns:a16="http://schemas.microsoft.com/office/drawing/2014/main" id="{E3C212C9-4D89-407C-97F6-E001369293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68653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9" name="Line 68">
                <a:extLst>
                  <a:ext uri="{FF2B5EF4-FFF2-40B4-BE49-F238E27FC236}">
                    <a16:creationId xmlns:a16="http://schemas.microsoft.com/office/drawing/2014/main" id="{1C23E16D-E61D-4DB4-BFA7-D975514589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39961" y="4298377"/>
                <a:ext cx="0" cy="92516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48AC6FA-3736-4F0E-82B9-8D5E2A7D17D9}"/>
                </a:ext>
              </a:extLst>
            </p:cNvPr>
            <p:cNvSpPr/>
            <p:nvPr/>
          </p:nvSpPr>
          <p:spPr bwMode="auto">
            <a:xfrm>
              <a:off x="23466" y="1408272"/>
              <a:ext cx="9760" cy="2297430"/>
            </a:xfrm>
            <a:custGeom>
              <a:avLst/>
              <a:gdLst>
                <a:gd name="T0" fmla="*/ 0 w 4617"/>
                <a:gd name="T1" fmla="*/ 0 h 2291"/>
                <a:gd name="T2" fmla="*/ 0 w 4617"/>
                <a:gd name="T3" fmla="*/ 2291 h 2291"/>
                <a:gd name="T4" fmla="*/ 4617 w 4617"/>
                <a:gd name="T5" fmla="*/ 2291 h 2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17" h="2291">
                  <a:moveTo>
                    <a:pt x="0" y="0"/>
                  </a:moveTo>
                  <a:lnTo>
                    <a:pt x="0" y="2291"/>
                  </a:lnTo>
                  <a:lnTo>
                    <a:pt x="4617" y="2291"/>
                  </a:lnTo>
                </a:path>
              </a:pathLst>
            </a:custGeom>
            <a:noFill/>
            <a:ln w="12700" cap="flat">
              <a:solidFill>
                <a:schemeClr val="bg2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7" name="组合 8">
              <a:extLst>
                <a:ext uri="{FF2B5EF4-FFF2-40B4-BE49-F238E27FC236}">
                  <a16:creationId xmlns:a16="http://schemas.microsoft.com/office/drawing/2014/main" id="{5517EE99-7F1C-4B39-B22A-C5D1CF74085B}"/>
                </a:ext>
              </a:extLst>
            </p:cNvPr>
            <p:cNvGrpSpPr/>
            <p:nvPr/>
          </p:nvGrpSpPr>
          <p:grpSpPr>
            <a:xfrm>
              <a:off x="22695" y="1310164"/>
              <a:ext cx="812" cy="2502218"/>
              <a:chOff x="624320" y="1104766"/>
              <a:chExt cx="760903" cy="3336757"/>
            </a:xfrm>
          </p:grpSpPr>
          <p:sp>
            <p:nvSpPr>
              <p:cNvPr id="283" name="Line 8">
                <a:extLst>
                  <a:ext uri="{FF2B5EF4-FFF2-40B4-BE49-F238E27FC236}">
                    <a16:creationId xmlns:a16="http://schemas.microsoft.com/office/drawing/2014/main" id="{5338C5BD-883D-4FDB-A55C-A7298B547E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2068" y="1244393"/>
                <a:ext cx="91281" cy="0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84" name="Line 10">
                <a:extLst>
                  <a:ext uri="{FF2B5EF4-FFF2-40B4-BE49-F238E27FC236}">
                    <a16:creationId xmlns:a16="http://schemas.microsoft.com/office/drawing/2014/main" id="{C22E0135-C5AB-48DA-912F-6FBBBF7C65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2068" y="1849382"/>
                <a:ext cx="91281" cy="0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85" name="Line 12">
                <a:extLst>
                  <a:ext uri="{FF2B5EF4-FFF2-40B4-BE49-F238E27FC236}">
                    <a16:creationId xmlns:a16="http://schemas.microsoft.com/office/drawing/2014/main" id="{64B496A4-1039-47BA-BFEF-E4B38C5BA4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2068" y="2454082"/>
                <a:ext cx="91281" cy="0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86" name="Line 14">
                <a:extLst>
                  <a:ext uri="{FF2B5EF4-FFF2-40B4-BE49-F238E27FC236}">
                    <a16:creationId xmlns:a16="http://schemas.microsoft.com/office/drawing/2014/main" id="{92E3FB54-5534-45EA-9896-2AF9735735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2068" y="3065487"/>
                <a:ext cx="91281" cy="0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87" name="Line 16">
                <a:extLst>
                  <a:ext uri="{FF2B5EF4-FFF2-40B4-BE49-F238E27FC236}">
                    <a16:creationId xmlns:a16="http://schemas.microsoft.com/office/drawing/2014/main" id="{0C6C84A4-9279-42AB-8C74-3458DA9F50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2068" y="3670188"/>
                <a:ext cx="91281" cy="0"/>
              </a:xfrm>
              <a:prstGeom prst="line">
                <a:avLst/>
              </a:prstGeom>
              <a:noFill/>
              <a:ln w="12700" cap="flat">
                <a:solidFill>
                  <a:schemeClr val="bg2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88" name="TextBox 640">
                <a:extLst>
                  <a:ext uri="{FF2B5EF4-FFF2-40B4-BE49-F238E27FC236}">
                    <a16:creationId xmlns:a16="http://schemas.microsoft.com/office/drawing/2014/main" id="{AEC22A0D-505C-4A4E-BE48-6F3A3BCC2BD1}"/>
                  </a:ext>
                </a:extLst>
              </p:cNvPr>
              <p:cNvSpPr txBox="1"/>
              <p:nvPr/>
            </p:nvSpPr>
            <p:spPr>
              <a:xfrm>
                <a:off x="624320" y="1104766"/>
                <a:ext cx="760903" cy="3078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100</a:t>
                </a:r>
              </a:p>
            </p:txBody>
          </p:sp>
          <p:sp>
            <p:nvSpPr>
              <p:cNvPr id="289" name="TextBox 641">
                <a:extLst>
                  <a:ext uri="{FF2B5EF4-FFF2-40B4-BE49-F238E27FC236}">
                    <a16:creationId xmlns:a16="http://schemas.microsoft.com/office/drawing/2014/main" id="{E0C1FD0C-7AAF-4905-A72A-0D989F2EEB7F}"/>
                  </a:ext>
                </a:extLst>
              </p:cNvPr>
              <p:cNvSpPr txBox="1"/>
              <p:nvPr/>
            </p:nvSpPr>
            <p:spPr>
              <a:xfrm>
                <a:off x="690624" y="1710555"/>
                <a:ext cx="628292" cy="3078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80</a:t>
                </a:r>
              </a:p>
            </p:txBody>
          </p:sp>
          <p:sp>
            <p:nvSpPr>
              <p:cNvPr id="290" name="TextBox 642">
                <a:extLst>
                  <a:ext uri="{FF2B5EF4-FFF2-40B4-BE49-F238E27FC236}">
                    <a16:creationId xmlns:a16="http://schemas.microsoft.com/office/drawing/2014/main" id="{30133D75-4FAE-4D1E-81C3-0D14BD249CD3}"/>
                  </a:ext>
                </a:extLst>
              </p:cNvPr>
              <p:cNvSpPr txBox="1"/>
              <p:nvPr/>
            </p:nvSpPr>
            <p:spPr>
              <a:xfrm>
                <a:off x="690624" y="2316346"/>
                <a:ext cx="628292" cy="3078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60</a:t>
                </a:r>
              </a:p>
            </p:txBody>
          </p:sp>
          <p:sp>
            <p:nvSpPr>
              <p:cNvPr id="291" name="TextBox 643">
                <a:extLst>
                  <a:ext uri="{FF2B5EF4-FFF2-40B4-BE49-F238E27FC236}">
                    <a16:creationId xmlns:a16="http://schemas.microsoft.com/office/drawing/2014/main" id="{BAA1F4C7-975A-4E83-A817-63C79446A6EB}"/>
                  </a:ext>
                </a:extLst>
              </p:cNvPr>
              <p:cNvSpPr txBox="1"/>
              <p:nvPr/>
            </p:nvSpPr>
            <p:spPr>
              <a:xfrm>
                <a:off x="690624" y="2922135"/>
                <a:ext cx="628292" cy="3078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40</a:t>
                </a:r>
              </a:p>
            </p:txBody>
          </p:sp>
          <p:sp>
            <p:nvSpPr>
              <p:cNvPr id="292" name="TextBox 644">
                <a:extLst>
                  <a:ext uri="{FF2B5EF4-FFF2-40B4-BE49-F238E27FC236}">
                    <a16:creationId xmlns:a16="http://schemas.microsoft.com/office/drawing/2014/main" id="{462720B6-B67F-4EF9-88F5-1C3AA9DD37BD}"/>
                  </a:ext>
                </a:extLst>
              </p:cNvPr>
              <p:cNvSpPr txBox="1"/>
              <p:nvPr/>
            </p:nvSpPr>
            <p:spPr>
              <a:xfrm>
                <a:off x="690624" y="3527926"/>
                <a:ext cx="628292" cy="3078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</a:t>
                </a:r>
              </a:p>
            </p:txBody>
          </p:sp>
          <p:sp>
            <p:nvSpPr>
              <p:cNvPr id="293" name="TextBox 645">
                <a:extLst>
                  <a:ext uri="{FF2B5EF4-FFF2-40B4-BE49-F238E27FC236}">
                    <a16:creationId xmlns:a16="http://schemas.microsoft.com/office/drawing/2014/main" id="{8C4E6C7F-AB42-4194-8F7D-C716848E6E53}"/>
                  </a:ext>
                </a:extLst>
              </p:cNvPr>
              <p:cNvSpPr txBox="1"/>
              <p:nvPr/>
            </p:nvSpPr>
            <p:spPr>
              <a:xfrm>
                <a:off x="756860" y="4133715"/>
                <a:ext cx="495823" cy="3078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</a:t>
                </a:r>
              </a:p>
            </p:txBody>
          </p:sp>
        </p:grpSp>
        <p:sp>
          <p:nvSpPr>
            <p:cNvPr id="18" name="TextBox 646">
              <a:extLst>
                <a:ext uri="{FF2B5EF4-FFF2-40B4-BE49-F238E27FC236}">
                  <a16:creationId xmlns:a16="http://schemas.microsoft.com/office/drawing/2014/main" id="{2F48E8DA-71AF-4398-9B4B-13AE80A26099}"/>
                </a:ext>
              </a:extLst>
            </p:cNvPr>
            <p:cNvSpPr txBox="1"/>
            <p:nvPr/>
          </p:nvSpPr>
          <p:spPr>
            <a:xfrm>
              <a:off x="23411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</a:t>
              </a:r>
            </a:p>
          </p:txBody>
        </p:sp>
        <p:sp>
          <p:nvSpPr>
            <p:cNvPr id="19" name="TextBox 647">
              <a:extLst>
                <a:ext uri="{FF2B5EF4-FFF2-40B4-BE49-F238E27FC236}">
                  <a16:creationId xmlns:a16="http://schemas.microsoft.com/office/drawing/2014/main" id="{9BE88190-CCD3-424A-9CE2-8CC76CC2DB5F}"/>
                </a:ext>
              </a:extLst>
            </p:cNvPr>
            <p:cNvSpPr txBox="1"/>
            <p:nvPr/>
          </p:nvSpPr>
          <p:spPr>
            <a:xfrm>
              <a:off x="23807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20" name="TextBox 648">
              <a:extLst>
                <a:ext uri="{FF2B5EF4-FFF2-40B4-BE49-F238E27FC236}">
                  <a16:creationId xmlns:a16="http://schemas.microsoft.com/office/drawing/2014/main" id="{480E1432-F0D3-451D-9333-186A79FC3856}"/>
                </a:ext>
              </a:extLst>
            </p:cNvPr>
            <p:cNvSpPr txBox="1"/>
            <p:nvPr/>
          </p:nvSpPr>
          <p:spPr>
            <a:xfrm>
              <a:off x="24209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</a:p>
          </p:txBody>
        </p:sp>
        <p:sp>
          <p:nvSpPr>
            <p:cNvPr id="21" name="TextBox 649">
              <a:extLst>
                <a:ext uri="{FF2B5EF4-FFF2-40B4-BE49-F238E27FC236}">
                  <a16:creationId xmlns:a16="http://schemas.microsoft.com/office/drawing/2014/main" id="{0EC9F7A7-8393-4799-8EB6-B6F2FE25385D}"/>
                </a:ext>
              </a:extLst>
            </p:cNvPr>
            <p:cNvSpPr txBox="1"/>
            <p:nvPr/>
          </p:nvSpPr>
          <p:spPr>
            <a:xfrm>
              <a:off x="24611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</a:p>
          </p:txBody>
        </p:sp>
        <p:sp>
          <p:nvSpPr>
            <p:cNvPr id="22" name="TextBox 650">
              <a:extLst>
                <a:ext uri="{FF2B5EF4-FFF2-40B4-BE49-F238E27FC236}">
                  <a16:creationId xmlns:a16="http://schemas.microsoft.com/office/drawing/2014/main" id="{E45279FC-E801-439C-8A06-6C869B3DC903}"/>
                </a:ext>
              </a:extLst>
            </p:cNvPr>
            <p:cNvSpPr txBox="1"/>
            <p:nvPr/>
          </p:nvSpPr>
          <p:spPr>
            <a:xfrm>
              <a:off x="25013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</a:p>
          </p:txBody>
        </p:sp>
        <p:sp>
          <p:nvSpPr>
            <p:cNvPr id="23" name="TextBox 651">
              <a:extLst>
                <a:ext uri="{FF2B5EF4-FFF2-40B4-BE49-F238E27FC236}">
                  <a16:creationId xmlns:a16="http://schemas.microsoft.com/office/drawing/2014/main" id="{16F64752-E867-4A1F-BC51-23FFE4329682}"/>
                </a:ext>
              </a:extLst>
            </p:cNvPr>
            <p:cNvSpPr txBox="1"/>
            <p:nvPr/>
          </p:nvSpPr>
          <p:spPr>
            <a:xfrm>
              <a:off x="25415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</a:p>
          </p:txBody>
        </p:sp>
        <p:sp>
          <p:nvSpPr>
            <p:cNvPr id="24" name="TextBox 652">
              <a:extLst>
                <a:ext uri="{FF2B5EF4-FFF2-40B4-BE49-F238E27FC236}">
                  <a16:creationId xmlns:a16="http://schemas.microsoft.com/office/drawing/2014/main" id="{1D449D4C-946D-4D6F-9D71-E9E7213FE817}"/>
                </a:ext>
              </a:extLst>
            </p:cNvPr>
            <p:cNvSpPr txBox="1"/>
            <p:nvPr/>
          </p:nvSpPr>
          <p:spPr>
            <a:xfrm>
              <a:off x="25823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</a:p>
          </p:txBody>
        </p:sp>
        <p:sp>
          <p:nvSpPr>
            <p:cNvPr id="25" name="TextBox 653">
              <a:extLst>
                <a:ext uri="{FF2B5EF4-FFF2-40B4-BE49-F238E27FC236}">
                  <a16:creationId xmlns:a16="http://schemas.microsoft.com/office/drawing/2014/main" id="{FF64C70A-3C6D-4569-98A9-5E7DD7CD76EF}"/>
                </a:ext>
              </a:extLst>
            </p:cNvPr>
            <p:cNvSpPr txBox="1"/>
            <p:nvPr/>
          </p:nvSpPr>
          <p:spPr>
            <a:xfrm>
              <a:off x="26219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</a:p>
          </p:txBody>
        </p:sp>
        <p:sp>
          <p:nvSpPr>
            <p:cNvPr id="26" name="TextBox 654">
              <a:extLst>
                <a:ext uri="{FF2B5EF4-FFF2-40B4-BE49-F238E27FC236}">
                  <a16:creationId xmlns:a16="http://schemas.microsoft.com/office/drawing/2014/main" id="{C28D10A3-A281-41DA-AC42-8951A9A17379}"/>
                </a:ext>
              </a:extLst>
            </p:cNvPr>
            <p:cNvSpPr txBox="1"/>
            <p:nvPr/>
          </p:nvSpPr>
          <p:spPr>
            <a:xfrm>
              <a:off x="26621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</a:p>
          </p:txBody>
        </p:sp>
        <p:sp>
          <p:nvSpPr>
            <p:cNvPr id="27" name="TextBox 655">
              <a:extLst>
                <a:ext uri="{FF2B5EF4-FFF2-40B4-BE49-F238E27FC236}">
                  <a16:creationId xmlns:a16="http://schemas.microsoft.com/office/drawing/2014/main" id="{B8259E73-EECB-4974-B8FE-63974165E574}"/>
                </a:ext>
              </a:extLst>
            </p:cNvPr>
            <p:cNvSpPr txBox="1"/>
            <p:nvPr/>
          </p:nvSpPr>
          <p:spPr>
            <a:xfrm>
              <a:off x="27023" y="3746183"/>
              <a:ext cx="257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</a:t>
              </a:r>
            </a:p>
          </p:txBody>
        </p:sp>
        <p:sp>
          <p:nvSpPr>
            <p:cNvPr id="28" name="TextBox 656">
              <a:extLst>
                <a:ext uri="{FF2B5EF4-FFF2-40B4-BE49-F238E27FC236}">
                  <a16:creationId xmlns:a16="http://schemas.microsoft.com/office/drawing/2014/main" id="{3B4A3C03-0B97-4021-8AAC-1F82602DD82D}"/>
                </a:ext>
              </a:extLst>
            </p:cNvPr>
            <p:cNvSpPr txBox="1"/>
            <p:nvPr/>
          </p:nvSpPr>
          <p:spPr>
            <a:xfrm>
              <a:off x="27269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</a:t>
              </a:r>
            </a:p>
          </p:txBody>
        </p:sp>
        <p:sp>
          <p:nvSpPr>
            <p:cNvPr id="29" name="TextBox 657">
              <a:extLst>
                <a:ext uri="{FF2B5EF4-FFF2-40B4-BE49-F238E27FC236}">
                  <a16:creationId xmlns:a16="http://schemas.microsoft.com/office/drawing/2014/main" id="{9FD69337-C4BA-4C7C-9377-973B990A8840}"/>
                </a:ext>
              </a:extLst>
            </p:cNvPr>
            <p:cNvSpPr txBox="1"/>
            <p:nvPr/>
          </p:nvSpPr>
          <p:spPr>
            <a:xfrm>
              <a:off x="27677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</a:t>
              </a:r>
            </a:p>
          </p:txBody>
        </p:sp>
        <p:sp>
          <p:nvSpPr>
            <p:cNvPr id="30" name="TextBox 658">
              <a:extLst>
                <a:ext uri="{FF2B5EF4-FFF2-40B4-BE49-F238E27FC236}">
                  <a16:creationId xmlns:a16="http://schemas.microsoft.com/office/drawing/2014/main" id="{F34498AB-8F29-4327-A830-3EA220CD48A4}"/>
                </a:ext>
              </a:extLst>
            </p:cNvPr>
            <p:cNvSpPr txBox="1"/>
            <p:nvPr/>
          </p:nvSpPr>
          <p:spPr>
            <a:xfrm>
              <a:off x="28079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12</a:t>
              </a:r>
            </a:p>
          </p:txBody>
        </p:sp>
        <p:sp>
          <p:nvSpPr>
            <p:cNvPr id="31" name="TextBox 659">
              <a:extLst>
                <a:ext uri="{FF2B5EF4-FFF2-40B4-BE49-F238E27FC236}">
                  <a16:creationId xmlns:a16="http://schemas.microsoft.com/office/drawing/2014/main" id="{1717D24E-C1E4-45A7-A414-3C12A2150640}"/>
                </a:ext>
              </a:extLst>
            </p:cNvPr>
            <p:cNvSpPr txBox="1"/>
            <p:nvPr/>
          </p:nvSpPr>
          <p:spPr>
            <a:xfrm>
              <a:off x="28487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13</a:t>
              </a:r>
            </a:p>
          </p:txBody>
        </p:sp>
        <p:sp>
          <p:nvSpPr>
            <p:cNvPr id="32" name="TextBox 660">
              <a:extLst>
                <a:ext uri="{FF2B5EF4-FFF2-40B4-BE49-F238E27FC236}">
                  <a16:creationId xmlns:a16="http://schemas.microsoft.com/office/drawing/2014/main" id="{1F7E5C38-B8AA-4382-B5F1-88AA194A117F}"/>
                </a:ext>
              </a:extLst>
            </p:cNvPr>
            <p:cNvSpPr txBox="1"/>
            <p:nvPr/>
          </p:nvSpPr>
          <p:spPr>
            <a:xfrm>
              <a:off x="28895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14</a:t>
              </a:r>
            </a:p>
          </p:txBody>
        </p:sp>
        <p:sp>
          <p:nvSpPr>
            <p:cNvPr id="33" name="TextBox 661">
              <a:extLst>
                <a:ext uri="{FF2B5EF4-FFF2-40B4-BE49-F238E27FC236}">
                  <a16:creationId xmlns:a16="http://schemas.microsoft.com/office/drawing/2014/main" id="{5D26E771-D43F-42DD-9FE7-3C96724FE5EA}"/>
                </a:ext>
              </a:extLst>
            </p:cNvPr>
            <p:cNvSpPr txBox="1"/>
            <p:nvPr/>
          </p:nvSpPr>
          <p:spPr>
            <a:xfrm>
              <a:off x="29291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15</a:t>
              </a:r>
            </a:p>
          </p:txBody>
        </p:sp>
        <p:sp>
          <p:nvSpPr>
            <p:cNvPr id="34" name="TextBox 662">
              <a:extLst>
                <a:ext uri="{FF2B5EF4-FFF2-40B4-BE49-F238E27FC236}">
                  <a16:creationId xmlns:a16="http://schemas.microsoft.com/office/drawing/2014/main" id="{5FA1971B-B91B-4476-8434-C1B6DE9F5A96}"/>
                </a:ext>
              </a:extLst>
            </p:cNvPr>
            <p:cNvSpPr txBox="1"/>
            <p:nvPr/>
          </p:nvSpPr>
          <p:spPr>
            <a:xfrm>
              <a:off x="29693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16</a:t>
              </a:r>
            </a:p>
          </p:txBody>
        </p:sp>
        <p:sp>
          <p:nvSpPr>
            <p:cNvPr id="37" name="TextBox 663">
              <a:extLst>
                <a:ext uri="{FF2B5EF4-FFF2-40B4-BE49-F238E27FC236}">
                  <a16:creationId xmlns:a16="http://schemas.microsoft.com/office/drawing/2014/main" id="{978B2C36-B881-431B-B965-ED72AB915133}"/>
                </a:ext>
              </a:extLst>
            </p:cNvPr>
            <p:cNvSpPr txBox="1"/>
            <p:nvPr/>
          </p:nvSpPr>
          <p:spPr>
            <a:xfrm>
              <a:off x="30095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17</a:t>
              </a:r>
            </a:p>
          </p:txBody>
        </p:sp>
        <p:sp>
          <p:nvSpPr>
            <p:cNvPr id="38" name="TextBox 664">
              <a:extLst>
                <a:ext uri="{FF2B5EF4-FFF2-40B4-BE49-F238E27FC236}">
                  <a16:creationId xmlns:a16="http://schemas.microsoft.com/office/drawing/2014/main" id="{7AC5FBFF-08EC-4C17-843B-6CDB2D0FFC72}"/>
                </a:ext>
              </a:extLst>
            </p:cNvPr>
            <p:cNvSpPr txBox="1"/>
            <p:nvPr/>
          </p:nvSpPr>
          <p:spPr>
            <a:xfrm>
              <a:off x="30503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18</a:t>
              </a:r>
            </a:p>
          </p:txBody>
        </p:sp>
        <p:sp>
          <p:nvSpPr>
            <p:cNvPr id="39" name="TextBox 665">
              <a:extLst>
                <a:ext uri="{FF2B5EF4-FFF2-40B4-BE49-F238E27FC236}">
                  <a16:creationId xmlns:a16="http://schemas.microsoft.com/office/drawing/2014/main" id="{040788F7-CCD1-4F6D-AC96-8DB70029F7A7}"/>
                </a:ext>
              </a:extLst>
            </p:cNvPr>
            <p:cNvSpPr txBox="1"/>
            <p:nvPr/>
          </p:nvSpPr>
          <p:spPr>
            <a:xfrm>
              <a:off x="30905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19</a:t>
              </a:r>
            </a:p>
          </p:txBody>
        </p:sp>
        <p:sp>
          <p:nvSpPr>
            <p:cNvPr id="40" name="TextBox 666">
              <a:extLst>
                <a:ext uri="{FF2B5EF4-FFF2-40B4-BE49-F238E27FC236}">
                  <a16:creationId xmlns:a16="http://schemas.microsoft.com/office/drawing/2014/main" id="{43DE0D0E-3933-4DF8-A31F-A193010D01C6}"/>
                </a:ext>
              </a:extLst>
            </p:cNvPr>
            <p:cNvSpPr txBox="1"/>
            <p:nvPr/>
          </p:nvSpPr>
          <p:spPr>
            <a:xfrm>
              <a:off x="31301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</a:t>
              </a:r>
            </a:p>
          </p:txBody>
        </p:sp>
        <p:sp>
          <p:nvSpPr>
            <p:cNvPr id="41" name="TextBox 667">
              <a:extLst>
                <a:ext uri="{FF2B5EF4-FFF2-40B4-BE49-F238E27FC236}">
                  <a16:creationId xmlns:a16="http://schemas.microsoft.com/office/drawing/2014/main" id="{A627C6BC-FB0E-4980-B4BE-8286F58254A1}"/>
                </a:ext>
              </a:extLst>
            </p:cNvPr>
            <p:cNvSpPr txBox="1"/>
            <p:nvPr/>
          </p:nvSpPr>
          <p:spPr>
            <a:xfrm>
              <a:off x="31709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21</a:t>
              </a:r>
            </a:p>
          </p:txBody>
        </p:sp>
        <p:sp>
          <p:nvSpPr>
            <p:cNvPr id="42" name="TextBox 668">
              <a:extLst>
                <a:ext uri="{FF2B5EF4-FFF2-40B4-BE49-F238E27FC236}">
                  <a16:creationId xmlns:a16="http://schemas.microsoft.com/office/drawing/2014/main" id="{2C689BD6-3260-42AA-8324-BE7540949386}"/>
                </a:ext>
              </a:extLst>
            </p:cNvPr>
            <p:cNvSpPr txBox="1"/>
            <p:nvPr/>
          </p:nvSpPr>
          <p:spPr>
            <a:xfrm>
              <a:off x="32111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22</a:t>
              </a:r>
            </a:p>
          </p:txBody>
        </p:sp>
        <p:sp>
          <p:nvSpPr>
            <p:cNvPr id="43" name="TextBox 669">
              <a:extLst>
                <a:ext uri="{FF2B5EF4-FFF2-40B4-BE49-F238E27FC236}">
                  <a16:creationId xmlns:a16="http://schemas.microsoft.com/office/drawing/2014/main" id="{C10EB300-AFE5-4A1C-9643-0BF163738848}"/>
                </a:ext>
              </a:extLst>
            </p:cNvPr>
            <p:cNvSpPr txBox="1"/>
            <p:nvPr/>
          </p:nvSpPr>
          <p:spPr>
            <a:xfrm>
              <a:off x="32513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23</a:t>
              </a:r>
            </a:p>
          </p:txBody>
        </p:sp>
        <p:sp>
          <p:nvSpPr>
            <p:cNvPr id="45" name="TextBox 638">
              <a:extLst>
                <a:ext uri="{FF2B5EF4-FFF2-40B4-BE49-F238E27FC236}">
                  <a16:creationId xmlns:a16="http://schemas.microsoft.com/office/drawing/2014/main" id="{8F23B60F-90F9-4EC0-B811-BCDCBFE4DDDF}"/>
                </a:ext>
              </a:extLst>
            </p:cNvPr>
            <p:cNvSpPr txBox="1"/>
            <p:nvPr/>
          </p:nvSpPr>
          <p:spPr>
            <a:xfrm>
              <a:off x="32921" y="3746183"/>
              <a:ext cx="575" cy="36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24</a:t>
              </a:r>
            </a:p>
          </p:txBody>
        </p:sp>
        <p:sp>
          <p:nvSpPr>
            <p:cNvPr id="46" name="TextBox 702">
              <a:extLst>
                <a:ext uri="{FF2B5EF4-FFF2-40B4-BE49-F238E27FC236}">
                  <a16:creationId xmlns:a16="http://schemas.microsoft.com/office/drawing/2014/main" id="{EDC394D3-D985-4154-BAD3-801546CB4042}"/>
                </a:ext>
              </a:extLst>
            </p:cNvPr>
            <p:cNvSpPr txBox="1"/>
            <p:nvPr/>
          </p:nvSpPr>
          <p:spPr>
            <a:xfrm>
              <a:off x="22184" y="1723073"/>
              <a:ext cx="771" cy="151161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GB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PFS</a:t>
              </a:r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%</a:t>
              </a:r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en-GB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pSp>
          <p:nvGrpSpPr>
            <p:cNvPr id="47" name="Group 703">
              <a:extLst>
                <a:ext uri="{FF2B5EF4-FFF2-40B4-BE49-F238E27FC236}">
                  <a16:creationId xmlns:a16="http://schemas.microsoft.com/office/drawing/2014/main" id="{9D27289E-4CD6-4B48-92CF-565A370E28EB}"/>
                </a:ext>
              </a:extLst>
            </p:cNvPr>
            <p:cNvGrpSpPr/>
            <p:nvPr/>
          </p:nvGrpSpPr>
          <p:grpSpPr>
            <a:xfrm>
              <a:off x="23446" y="1382554"/>
              <a:ext cx="9294" cy="1488281"/>
              <a:chOff x="1889125" y="2540000"/>
              <a:chExt cx="5901794" cy="1984375"/>
            </a:xfrm>
          </p:grpSpPr>
          <p:sp>
            <p:nvSpPr>
              <p:cNvPr id="174" name="Freeform 73">
                <a:extLst>
                  <a:ext uri="{FF2B5EF4-FFF2-40B4-BE49-F238E27FC236}">
                    <a16:creationId xmlns:a16="http://schemas.microsoft.com/office/drawing/2014/main" id="{99383D07-FF41-4030-9761-4D5172698054}"/>
                  </a:ext>
                </a:extLst>
              </p:cNvPr>
              <p:cNvSpPr/>
              <p:nvPr/>
            </p:nvSpPr>
            <p:spPr bwMode="auto">
              <a:xfrm>
                <a:off x="1924050" y="2581275"/>
                <a:ext cx="5865813" cy="1920875"/>
              </a:xfrm>
              <a:custGeom>
                <a:avLst/>
                <a:gdLst>
                  <a:gd name="T0" fmla="*/ 156 w 3695"/>
                  <a:gd name="T1" fmla="*/ 0 h 1210"/>
                  <a:gd name="T2" fmla="*/ 176 w 3695"/>
                  <a:gd name="T3" fmla="*/ 56 h 1210"/>
                  <a:gd name="T4" fmla="*/ 214 w 3695"/>
                  <a:gd name="T5" fmla="*/ 68 h 1210"/>
                  <a:gd name="T6" fmla="*/ 307 w 3695"/>
                  <a:gd name="T7" fmla="*/ 80 h 1210"/>
                  <a:gd name="T8" fmla="*/ 329 w 3695"/>
                  <a:gd name="T9" fmla="*/ 120 h 1210"/>
                  <a:gd name="T10" fmla="*/ 381 w 3695"/>
                  <a:gd name="T11" fmla="*/ 128 h 1210"/>
                  <a:gd name="T12" fmla="*/ 451 w 3695"/>
                  <a:gd name="T13" fmla="*/ 146 h 1210"/>
                  <a:gd name="T14" fmla="*/ 467 w 3695"/>
                  <a:gd name="T15" fmla="*/ 190 h 1210"/>
                  <a:gd name="T16" fmla="*/ 573 w 3695"/>
                  <a:gd name="T17" fmla="*/ 200 h 1210"/>
                  <a:gd name="T18" fmla="*/ 639 w 3695"/>
                  <a:gd name="T19" fmla="*/ 254 h 1210"/>
                  <a:gd name="T20" fmla="*/ 675 w 3695"/>
                  <a:gd name="T21" fmla="*/ 278 h 1210"/>
                  <a:gd name="T22" fmla="*/ 753 w 3695"/>
                  <a:gd name="T23" fmla="*/ 288 h 1210"/>
                  <a:gd name="T24" fmla="*/ 781 w 3695"/>
                  <a:gd name="T25" fmla="*/ 302 h 1210"/>
                  <a:gd name="T26" fmla="*/ 814 w 3695"/>
                  <a:gd name="T27" fmla="*/ 324 h 1210"/>
                  <a:gd name="T28" fmla="*/ 866 w 3695"/>
                  <a:gd name="T29" fmla="*/ 330 h 1210"/>
                  <a:gd name="T30" fmla="*/ 904 w 3695"/>
                  <a:gd name="T31" fmla="*/ 367 h 1210"/>
                  <a:gd name="T32" fmla="*/ 976 w 3695"/>
                  <a:gd name="T33" fmla="*/ 377 h 1210"/>
                  <a:gd name="T34" fmla="*/ 1016 w 3695"/>
                  <a:gd name="T35" fmla="*/ 387 h 1210"/>
                  <a:gd name="T36" fmla="*/ 1052 w 3695"/>
                  <a:gd name="T37" fmla="*/ 415 h 1210"/>
                  <a:gd name="T38" fmla="*/ 1098 w 3695"/>
                  <a:gd name="T39" fmla="*/ 435 h 1210"/>
                  <a:gd name="T40" fmla="*/ 1138 w 3695"/>
                  <a:gd name="T41" fmla="*/ 449 h 1210"/>
                  <a:gd name="T42" fmla="*/ 1204 w 3695"/>
                  <a:gd name="T43" fmla="*/ 491 h 1210"/>
                  <a:gd name="T44" fmla="*/ 1323 w 3695"/>
                  <a:gd name="T45" fmla="*/ 509 h 1210"/>
                  <a:gd name="T46" fmla="*/ 1343 w 3695"/>
                  <a:gd name="T47" fmla="*/ 537 h 1210"/>
                  <a:gd name="T48" fmla="*/ 1459 w 3695"/>
                  <a:gd name="T49" fmla="*/ 547 h 1210"/>
                  <a:gd name="T50" fmla="*/ 1491 w 3695"/>
                  <a:gd name="T51" fmla="*/ 571 h 1210"/>
                  <a:gd name="T52" fmla="*/ 1503 w 3695"/>
                  <a:gd name="T53" fmla="*/ 595 h 1210"/>
                  <a:gd name="T54" fmla="*/ 1525 w 3695"/>
                  <a:gd name="T55" fmla="*/ 609 h 1210"/>
                  <a:gd name="T56" fmla="*/ 1535 w 3695"/>
                  <a:gd name="T57" fmla="*/ 637 h 1210"/>
                  <a:gd name="T58" fmla="*/ 1573 w 3695"/>
                  <a:gd name="T59" fmla="*/ 643 h 1210"/>
                  <a:gd name="T60" fmla="*/ 1579 w 3695"/>
                  <a:gd name="T61" fmla="*/ 669 h 1210"/>
                  <a:gd name="T62" fmla="*/ 1659 w 3695"/>
                  <a:gd name="T63" fmla="*/ 707 h 1210"/>
                  <a:gd name="T64" fmla="*/ 1677 w 3695"/>
                  <a:gd name="T65" fmla="*/ 731 h 1210"/>
                  <a:gd name="T66" fmla="*/ 1797 w 3695"/>
                  <a:gd name="T67" fmla="*/ 737 h 1210"/>
                  <a:gd name="T68" fmla="*/ 1832 w 3695"/>
                  <a:gd name="T69" fmla="*/ 771 h 1210"/>
                  <a:gd name="T70" fmla="*/ 1870 w 3695"/>
                  <a:gd name="T71" fmla="*/ 777 h 1210"/>
                  <a:gd name="T72" fmla="*/ 1952 w 3695"/>
                  <a:gd name="T73" fmla="*/ 801 h 1210"/>
                  <a:gd name="T74" fmla="*/ 1992 w 3695"/>
                  <a:gd name="T75" fmla="*/ 821 h 1210"/>
                  <a:gd name="T76" fmla="*/ 2030 w 3695"/>
                  <a:gd name="T77" fmla="*/ 841 h 1210"/>
                  <a:gd name="T78" fmla="*/ 2110 w 3695"/>
                  <a:gd name="T79" fmla="*/ 859 h 1210"/>
                  <a:gd name="T80" fmla="*/ 2118 w 3695"/>
                  <a:gd name="T81" fmla="*/ 891 h 1210"/>
                  <a:gd name="T82" fmla="*/ 2146 w 3695"/>
                  <a:gd name="T83" fmla="*/ 901 h 1210"/>
                  <a:gd name="T84" fmla="*/ 2202 w 3695"/>
                  <a:gd name="T85" fmla="*/ 926 h 1210"/>
                  <a:gd name="T86" fmla="*/ 2248 w 3695"/>
                  <a:gd name="T87" fmla="*/ 934 h 1210"/>
                  <a:gd name="T88" fmla="*/ 2278 w 3695"/>
                  <a:gd name="T89" fmla="*/ 956 h 1210"/>
                  <a:gd name="T90" fmla="*/ 2417 w 3695"/>
                  <a:gd name="T91" fmla="*/ 970 h 1210"/>
                  <a:gd name="T92" fmla="*/ 2533 w 3695"/>
                  <a:gd name="T93" fmla="*/ 1000 h 1210"/>
                  <a:gd name="T94" fmla="*/ 2575 w 3695"/>
                  <a:gd name="T95" fmla="*/ 1010 h 1210"/>
                  <a:gd name="T96" fmla="*/ 2681 w 3695"/>
                  <a:gd name="T97" fmla="*/ 1058 h 1210"/>
                  <a:gd name="T98" fmla="*/ 2847 w 3695"/>
                  <a:gd name="T99" fmla="*/ 1074 h 1210"/>
                  <a:gd name="T100" fmla="*/ 2874 w 3695"/>
                  <a:gd name="T101" fmla="*/ 1124 h 1210"/>
                  <a:gd name="T102" fmla="*/ 3254 w 3695"/>
                  <a:gd name="T103" fmla="*/ 1154 h 1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695" h="1210">
                    <a:moveTo>
                      <a:pt x="0" y="0"/>
                    </a:moveTo>
                    <a:lnTo>
                      <a:pt x="108" y="0"/>
                    </a:lnTo>
                    <a:lnTo>
                      <a:pt x="156" y="0"/>
                    </a:lnTo>
                    <a:lnTo>
                      <a:pt x="156" y="42"/>
                    </a:lnTo>
                    <a:lnTo>
                      <a:pt x="176" y="42"/>
                    </a:lnTo>
                    <a:lnTo>
                      <a:pt x="176" y="56"/>
                    </a:lnTo>
                    <a:lnTo>
                      <a:pt x="190" y="56"/>
                    </a:lnTo>
                    <a:lnTo>
                      <a:pt x="214" y="56"/>
                    </a:lnTo>
                    <a:lnTo>
                      <a:pt x="214" y="68"/>
                    </a:lnTo>
                    <a:lnTo>
                      <a:pt x="254" y="68"/>
                    </a:lnTo>
                    <a:lnTo>
                      <a:pt x="254" y="80"/>
                    </a:lnTo>
                    <a:lnTo>
                      <a:pt x="307" y="80"/>
                    </a:lnTo>
                    <a:lnTo>
                      <a:pt x="307" y="102"/>
                    </a:lnTo>
                    <a:lnTo>
                      <a:pt x="329" y="102"/>
                    </a:lnTo>
                    <a:lnTo>
                      <a:pt x="329" y="120"/>
                    </a:lnTo>
                    <a:lnTo>
                      <a:pt x="363" y="120"/>
                    </a:lnTo>
                    <a:lnTo>
                      <a:pt x="363" y="128"/>
                    </a:lnTo>
                    <a:lnTo>
                      <a:pt x="381" y="128"/>
                    </a:lnTo>
                    <a:lnTo>
                      <a:pt x="381" y="146"/>
                    </a:lnTo>
                    <a:lnTo>
                      <a:pt x="421" y="146"/>
                    </a:lnTo>
                    <a:lnTo>
                      <a:pt x="451" y="146"/>
                    </a:lnTo>
                    <a:lnTo>
                      <a:pt x="451" y="170"/>
                    </a:lnTo>
                    <a:lnTo>
                      <a:pt x="467" y="170"/>
                    </a:lnTo>
                    <a:lnTo>
                      <a:pt x="467" y="190"/>
                    </a:lnTo>
                    <a:lnTo>
                      <a:pt x="529" y="190"/>
                    </a:lnTo>
                    <a:lnTo>
                      <a:pt x="529" y="200"/>
                    </a:lnTo>
                    <a:lnTo>
                      <a:pt x="573" y="200"/>
                    </a:lnTo>
                    <a:lnTo>
                      <a:pt x="605" y="200"/>
                    </a:lnTo>
                    <a:lnTo>
                      <a:pt x="605" y="254"/>
                    </a:lnTo>
                    <a:lnTo>
                      <a:pt x="639" y="254"/>
                    </a:lnTo>
                    <a:lnTo>
                      <a:pt x="639" y="268"/>
                    </a:lnTo>
                    <a:lnTo>
                      <a:pt x="675" y="268"/>
                    </a:lnTo>
                    <a:lnTo>
                      <a:pt x="675" y="278"/>
                    </a:lnTo>
                    <a:lnTo>
                      <a:pt x="733" y="278"/>
                    </a:lnTo>
                    <a:lnTo>
                      <a:pt x="733" y="288"/>
                    </a:lnTo>
                    <a:lnTo>
                      <a:pt x="753" y="288"/>
                    </a:lnTo>
                    <a:lnTo>
                      <a:pt x="753" y="302"/>
                    </a:lnTo>
                    <a:lnTo>
                      <a:pt x="763" y="302"/>
                    </a:lnTo>
                    <a:lnTo>
                      <a:pt x="781" y="302"/>
                    </a:lnTo>
                    <a:lnTo>
                      <a:pt x="781" y="314"/>
                    </a:lnTo>
                    <a:lnTo>
                      <a:pt x="814" y="314"/>
                    </a:lnTo>
                    <a:lnTo>
                      <a:pt x="814" y="324"/>
                    </a:lnTo>
                    <a:lnTo>
                      <a:pt x="830" y="324"/>
                    </a:lnTo>
                    <a:lnTo>
                      <a:pt x="830" y="330"/>
                    </a:lnTo>
                    <a:lnTo>
                      <a:pt x="866" y="330"/>
                    </a:lnTo>
                    <a:lnTo>
                      <a:pt x="866" y="345"/>
                    </a:lnTo>
                    <a:lnTo>
                      <a:pt x="904" y="345"/>
                    </a:lnTo>
                    <a:lnTo>
                      <a:pt x="904" y="367"/>
                    </a:lnTo>
                    <a:lnTo>
                      <a:pt x="930" y="367"/>
                    </a:lnTo>
                    <a:lnTo>
                      <a:pt x="930" y="377"/>
                    </a:lnTo>
                    <a:lnTo>
                      <a:pt x="976" y="377"/>
                    </a:lnTo>
                    <a:lnTo>
                      <a:pt x="976" y="387"/>
                    </a:lnTo>
                    <a:lnTo>
                      <a:pt x="1006" y="387"/>
                    </a:lnTo>
                    <a:lnTo>
                      <a:pt x="1016" y="387"/>
                    </a:lnTo>
                    <a:lnTo>
                      <a:pt x="1016" y="403"/>
                    </a:lnTo>
                    <a:lnTo>
                      <a:pt x="1052" y="403"/>
                    </a:lnTo>
                    <a:lnTo>
                      <a:pt x="1052" y="415"/>
                    </a:lnTo>
                    <a:lnTo>
                      <a:pt x="1086" y="415"/>
                    </a:lnTo>
                    <a:lnTo>
                      <a:pt x="1086" y="435"/>
                    </a:lnTo>
                    <a:lnTo>
                      <a:pt x="1098" y="435"/>
                    </a:lnTo>
                    <a:lnTo>
                      <a:pt x="1098" y="441"/>
                    </a:lnTo>
                    <a:lnTo>
                      <a:pt x="1138" y="441"/>
                    </a:lnTo>
                    <a:lnTo>
                      <a:pt x="1138" y="449"/>
                    </a:lnTo>
                    <a:lnTo>
                      <a:pt x="1174" y="449"/>
                    </a:lnTo>
                    <a:lnTo>
                      <a:pt x="1204" y="449"/>
                    </a:lnTo>
                    <a:lnTo>
                      <a:pt x="1204" y="491"/>
                    </a:lnTo>
                    <a:lnTo>
                      <a:pt x="1236" y="491"/>
                    </a:lnTo>
                    <a:lnTo>
                      <a:pt x="1236" y="509"/>
                    </a:lnTo>
                    <a:lnTo>
                      <a:pt x="1323" y="509"/>
                    </a:lnTo>
                    <a:lnTo>
                      <a:pt x="1323" y="521"/>
                    </a:lnTo>
                    <a:lnTo>
                      <a:pt x="1343" y="521"/>
                    </a:lnTo>
                    <a:lnTo>
                      <a:pt x="1343" y="537"/>
                    </a:lnTo>
                    <a:lnTo>
                      <a:pt x="1395" y="537"/>
                    </a:lnTo>
                    <a:lnTo>
                      <a:pt x="1395" y="547"/>
                    </a:lnTo>
                    <a:lnTo>
                      <a:pt x="1459" y="547"/>
                    </a:lnTo>
                    <a:lnTo>
                      <a:pt x="1459" y="557"/>
                    </a:lnTo>
                    <a:lnTo>
                      <a:pt x="1491" y="557"/>
                    </a:lnTo>
                    <a:lnTo>
                      <a:pt x="1491" y="571"/>
                    </a:lnTo>
                    <a:lnTo>
                      <a:pt x="1491" y="581"/>
                    </a:lnTo>
                    <a:lnTo>
                      <a:pt x="1503" y="581"/>
                    </a:lnTo>
                    <a:lnTo>
                      <a:pt x="1503" y="595"/>
                    </a:lnTo>
                    <a:lnTo>
                      <a:pt x="1513" y="595"/>
                    </a:lnTo>
                    <a:lnTo>
                      <a:pt x="1513" y="609"/>
                    </a:lnTo>
                    <a:lnTo>
                      <a:pt x="1525" y="609"/>
                    </a:lnTo>
                    <a:lnTo>
                      <a:pt x="1525" y="629"/>
                    </a:lnTo>
                    <a:lnTo>
                      <a:pt x="1535" y="629"/>
                    </a:lnTo>
                    <a:lnTo>
                      <a:pt x="1535" y="637"/>
                    </a:lnTo>
                    <a:lnTo>
                      <a:pt x="1563" y="637"/>
                    </a:lnTo>
                    <a:lnTo>
                      <a:pt x="1563" y="643"/>
                    </a:lnTo>
                    <a:lnTo>
                      <a:pt x="1573" y="643"/>
                    </a:lnTo>
                    <a:lnTo>
                      <a:pt x="1573" y="657"/>
                    </a:lnTo>
                    <a:lnTo>
                      <a:pt x="1579" y="657"/>
                    </a:lnTo>
                    <a:lnTo>
                      <a:pt x="1579" y="669"/>
                    </a:lnTo>
                    <a:lnTo>
                      <a:pt x="1643" y="669"/>
                    </a:lnTo>
                    <a:lnTo>
                      <a:pt x="1643" y="707"/>
                    </a:lnTo>
                    <a:lnTo>
                      <a:pt x="1659" y="707"/>
                    </a:lnTo>
                    <a:lnTo>
                      <a:pt x="1659" y="717"/>
                    </a:lnTo>
                    <a:lnTo>
                      <a:pt x="1677" y="717"/>
                    </a:lnTo>
                    <a:lnTo>
                      <a:pt x="1677" y="731"/>
                    </a:lnTo>
                    <a:lnTo>
                      <a:pt x="1711" y="731"/>
                    </a:lnTo>
                    <a:lnTo>
                      <a:pt x="1711" y="737"/>
                    </a:lnTo>
                    <a:lnTo>
                      <a:pt x="1797" y="737"/>
                    </a:lnTo>
                    <a:lnTo>
                      <a:pt x="1797" y="761"/>
                    </a:lnTo>
                    <a:lnTo>
                      <a:pt x="1832" y="761"/>
                    </a:lnTo>
                    <a:lnTo>
                      <a:pt x="1832" y="771"/>
                    </a:lnTo>
                    <a:lnTo>
                      <a:pt x="1836" y="771"/>
                    </a:lnTo>
                    <a:lnTo>
                      <a:pt x="1836" y="777"/>
                    </a:lnTo>
                    <a:lnTo>
                      <a:pt x="1870" y="777"/>
                    </a:lnTo>
                    <a:lnTo>
                      <a:pt x="1870" y="787"/>
                    </a:lnTo>
                    <a:lnTo>
                      <a:pt x="1952" y="787"/>
                    </a:lnTo>
                    <a:lnTo>
                      <a:pt x="1952" y="801"/>
                    </a:lnTo>
                    <a:lnTo>
                      <a:pt x="1968" y="801"/>
                    </a:lnTo>
                    <a:lnTo>
                      <a:pt x="1968" y="821"/>
                    </a:lnTo>
                    <a:lnTo>
                      <a:pt x="1992" y="821"/>
                    </a:lnTo>
                    <a:lnTo>
                      <a:pt x="1992" y="829"/>
                    </a:lnTo>
                    <a:lnTo>
                      <a:pt x="2030" y="829"/>
                    </a:lnTo>
                    <a:lnTo>
                      <a:pt x="2030" y="841"/>
                    </a:lnTo>
                    <a:lnTo>
                      <a:pt x="2102" y="841"/>
                    </a:lnTo>
                    <a:lnTo>
                      <a:pt x="2102" y="859"/>
                    </a:lnTo>
                    <a:lnTo>
                      <a:pt x="2110" y="859"/>
                    </a:lnTo>
                    <a:lnTo>
                      <a:pt x="2110" y="879"/>
                    </a:lnTo>
                    <a:lnTo>
                      <a:pt x="2118" y="879"/>
                    </a:lnTo>
                    <a:lnTo>
                      <a:pt x="2118" y="891"/>
                    </a:lnTo>
                    <a:lnTo>
                      <a:pt x="2140" y="891"/>
                    </a:lnTo>
                    <a:lnTo>
                      <a:pt x="2140" y="901"/>
                    </a:lnTo>
                    <a:lnTo>
                      <a:pt x="2146" y="901"/>
                    </a:lnTo>
                    <a:lnTo>
                      <a:pt x="2146" y="909"/>
                    </a:lnTo>
                    <a:lnTo>
                      <a:pt x="2202" y="909"/>
                    </a:lnTo>
                    <a:lnTo>
                      <a:pt x="2202" y="926"/>
                    </a:lnTo>
                    <a:lnTo>
                      <a:pt x="2208" y="926"/>
                    </a:lnTo>
                    <a:lnTo>
                      <a:pt x="2208" y="934"/>
                    </a:lnTo>
                    <a:lnTo>
                      <a:pt x="2248" y="934"/>
                    </a:lnTo>
                    <a:lnTo>
                      <a:pt x="2248" y="946"/>
                    </a:lnTo>
                    <a:lnTo>
                      <a:pt x="2278" y="946"/>
                    </a:lnTo>
                    <a:lnTo>
                      <a:pt x="2278" y="956"/>
                    </a:lnTo>
                    <a:lnTo>
                      <a:pt x="2385" y="956"/>
                    </a:lnTo>
                    <a:lnTo>
                      <a:pt x="2385" y="970"/>
                    </a:lnTo>
                    <a:lnTo>
                      <a:pt x="2417" y="970"/>
                    </a:lnTo>
                    <a:lnTo>
                      <a:pt x="2417" y="984"/>
                    </a:lnTo>
                    <a:lnTo>
                      <a:pt x="2533" y="984"/>
                    </a:lnTo>
                    <a:lnTo>
                      <a:pt x="2533" y="1000"/>
                    </a:lnTo>
                    <a:lnTo>
                      <a:pt x="2543" y="1000"/>
                    </a:lnTo>
                    <a:lnTo>
                      <a:pt x="2543" y="1010"/>
                    </a:lnTo>
                    <a:lnTo>
                      <a:pt x="2575" y="1010"/>
                    </a:lnTo>
                    <a:lnTo>
                      <a:pt x="2575" y="1040"/>
                    </a:lnTo>
                    <a:lnTo>
                      <a:pt x="2681" y="1040"/>
                    </a:lnTo>
                    <a:lnTo>
                      <a:pt x="2681" y="1058"/>
                    </a:lnTo>
                    <a:lnTo>
                      <a:pt x="2835" y="1058"/>
                    </a:lnTo>
                    <a:lnTo>
                      <a:pt x="2835" y="1074"/>
                    </a:lnTo>
                    <a:lnTo>
                      <a:pt x="2847" y="1074"/>
                    </a:lnTo>
                    <a:lnTo>
                      <a:pt x="2847" y="1100"/>
                    </a:lnTo>
                    <a:lnTo>
                      <a:pt x="2874" y="1100"/>
                    </a:lnTo>
                    <a:lnTo>
                      <a:pt x="2874" y="1124"/>
                    </a:lnTo>
                    <a:lnTo>
                      <a:pt x="2962" y="1124"/>
                    </a:lnTo>
                    <a:lnTo>
                      <a:pt x="2962" y="1154"/>
                    </a:lnTo>
                    <a:lnTo>
                      <a:pt x="3254" y="1154"/>
                    </a:lnTo>
                    <a:lnTo>
                      <a:pt x="3254" y="1210"/>
                    </a:lnTo>
                    <a:lnTo>
                      <a:pt x="3695" y="1210"/>
                    </a:lnTo>
                  </a:path>
                </a:pathLst>
              </a:custGeom>
              <a:noFill/>
              <a:ln w="28575" cap="flat">
                <a:solidFill>
                  <a:srgbClr val="FFF5D7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en-US" sz="135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75" name="Group 705">
                <a:extLst>
                  <a:ext uri="{FF2B5EF4-FFF2-40B4-BE49-F238E27FC236}">
                    <a16:creationId xmlns:a16="http://schemas.microsoft.com/office/drawing/2014/main" id="{0A934D27-15E3-4FC9-9B34-1FBFAD877D21}"/>
                  </a:ext>
                </a:extLst>
              </p:cNvPr>
              <p:cNvGrpSpPr/>
              <p:nvPr/>
            </p:nvGrpSpPr>
            <p:grpSpPr>
              <a:xfrm>
                <a:off x="1889125" y="2540000"/>
                <a:ext cx="5901794" cy="1984375"/>
                <a:chOff x="9299575" y="3425825"/>
                <a:chExt cx="6935788" cy="2332038"/>
              </a:xfrm>
            </p:grpSpPr>
            <p:sp>
              <p:nvSpPr>
                <p:cNvPr id="176" name="Line 78">
                  <a:extLst>
                    <a:ext uri="{FF2B5EF4-FFF2-40B4-BE49-F238E27FC236}">
                      <a16:creationId xmlns:a16="http://schemas.microsoft.com/office/drawing/2014/main" id="{90DE1A92-0162-43A3-8CFD-058853EB3D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299575" y="3463925"/>
                  <a:ext cx="0" cy="0"/>
                </a:xfrm>
                <a:prstGeom prst="lin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77" name="Oval 79">
                  <a:extLst>
                    <a:ext uri="{FF2B5EF4-FFF2-40B4-BE49-F238E27FC236}">
                      <a16:creationId xmlns:a16="http://schemas.microsoft.com/office/drawing/2014/main" id="{ABD39343-5F4C-4480-8FE5-F8D43DE484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410700" y="3425825"/>
                  <a:ext cx="65088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78" name="Oval 80">
                  <a:extLst>
                    <a:ext uri="{FF2B5EF4-FFF2-40B4-BE49-F238E27FC236}">
                      <a16:creationId xmlns:a16="http://schemas.microsoft.com/office/drawing/2014/main" id="{201F1752-FC3B-4349-900A-CD175F616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545638" y="3436938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79" name="Oval 81">
                  <a:extLst>
                    <a:ext uri="{FF2B5EF4-FFF2-40B4-BE49-F238E27FC236}">
                      <a16:creationId xmlns:a16="http://schemas.microsoft.com/office/drawing/2014/main" id="{C32934B7-ECDA-445D-8AAF-20CFAE0590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558338" y="3470275"/>
                  <a:ext cx="63500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0" name="Oval 82">
                  <a:extLst>
                    <a:ext uri="{FF2B5EF4-FFF2-40B4-BE49-F238E27FC236}">
                      <a16:creationId xmlns:a16="http://schemas.microsoft.com/office/drawing/2014/main" id="{DFA3E93C-0489-4D4A-89B4-C2501B4289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569450" y="3505200"/>
                  <a:ext cx="66675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1" name="Oval 83">
                  <a:extLst>
                    <a:ext uri="{FF2B5EF4-FFF2-40B4-BE49-F238E27FC236}">
                      <a16:creationId xmlns:a16="http://schemas.microsoft.com/office/drawing/2014/main" id="{CE022CA0-D2FB-4616-996E-6FA5186425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640888" y="3541713"/>
                  <a:ext cx="63500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2" name="Oval 84">
                  <a:extLst>
                    <a:ext uri="{FF2B5EF4-FFF2-40B4-BE49-F238E27FC236}">
                      <a16:creationId xmlns:a16="http://schemas.microsoft.com/office/drawing/2014/main" id="{690145E6-F723-4130-AE5A-84D6318B0E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759950" y="3575050"/>
                  <a:ext cx="68263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3" name="Oval 85">
                  <a:extLst>
                    <a:ext uri="{FF2B5EF4-FFF2-40B4-BE49-F238E27FC236}">
                      <a16:creationId xmlns:a16="http://schemas.microsoft.com/office/drawing/2014/main" id="{EEC3A92E-BAF9-4041-95D7-62117CEFBF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858375" y="3624263"/>
                  <a:ext cx="63500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4" name="Oval 86">
                  <a:extLst>
                    <a:ext uri="{FF2B5EF4-FFF2-40B4-BE49-F238E27FC236}">
                      <a16:creationId xmlns:a16="http://schemas.microsoft.com/office/drawing/2014/main" id="{1A4243C8-AF73-47B6-964C-799D92B676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910763" y="3657600"/>
                  <a:ext cx="63500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5" name="Oval 87">
                  <a:extLst>
                    <a:ext uri="{FF2B5EF4-FFF2-40B4-BE49-F238E27FC236}">
                      <a16:creationId xmlns:a16="http://schemas.microsoft.com/office/drawing/2014/main" id="{E09F88F1-816A-4773-A662-48AA22259F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150475" y="3781425"/>
                  <a:ext cx="66675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6" name="Oval 88">
                  <a:extLst>
                    <a:ext uri="{FF2B5EF4-FFF2-40B4-BE49-F238E27FC236}">
                      <a16:creationId xmlns:a16="http://schemas.microsoft.com/office/drawing/2014/main" id="{F0E4DB9C-9D43-4CBF-8488-E7D7C5419F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172700" y="3781425"/>
                  <a:ext cx="63500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7" name="Oval 89">
                  <a:extLst>
                    <a:ext uri="{FF2B5EF4-FFF2-40B4-BE49-F238E27FC236}">
                      <a16:creationId xmlns:a16="http://schemas.microsoft.com/office/drawing/2014/main" id="{67BC0DAD-D2EE-4B78-BD59-D050A6FC17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198100" y="3781425"/>
                  <a:ext cx="65088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8" name="Oval 90">
                  <a:extLst>
                    <a:ext uri="{FF2B5EF4-FFF2-40B4-BE49-F238E27FC236}">
                      <a16:creationId xmlns:a16="http://schemas.microsoft.com/office/drawing/2014/main" id="{88DE32A7-7E99-46A5-81B0-4844A6243C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07638" y="3805238"/>
                  <a:ext cx="66675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9" name="Oval 91">
                  <a:extLst>
                    <a:ext uri="{FF2B5EF4-FFF2-40B4-BE49-F238E27FC236}">
                      <a16:creationId xmlns:a16="http://schemas.microsoft.com/office/drawing/2014/main" id="{6A9877D7-C258-4097-8FD1-14583D2D2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17259" y="3829743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0" name="Oval 92">
                  <a:extLst>
                    <a:ext uri="{FF2B5EF4-FFF2-40B4-BE49-F238E27FC236}">
                      <a16:creationId xmlns:a16="http://schemas.microsoft.com/office/drawing/2014/main" id="{7D639691-CCA1-4E6D-B039-9FF4A5E1C8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53688" y="3921125"/>
                  <a:ext cx="68263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1" name="Oval 93">
                  <a:extLst>
                    <a:ext uri="{FF2B5EF4-FFF2-40B4-BE49-F238E27FC236}">
                      <a16:creationId xmlns:a16="http://schemas.microsoft.com/office/drawing/2014/main" id="{A2BA6D6F-3593-40A8-A826-9270BCE7B6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36238" y="3946525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2" name="Oval 94">
                  <a:extLst>
                    <a:ext uri="{FF2B5EF4-FFF2-40B4-BE49-F238E27FC236}">
                      <a16:creationId xmlns:a16="http://schemas.microsoft.com/office/drawing/2014/main" id="{181CFFC6-0CC3-4652-B9DB-44D1B60F97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71175" y="3995738"/>
                  <a:ext cx="63500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3" name="Oval 95">
                  <a:extLst>
                    <a:ext uri="{FF2B5EF4-FFF2-40B4-BE49-F238E27FC236}">
                      <a16:creationId xmlns:a16="http://schemas.microsoft.com/office/drawing/2014/main" id="{518439AB-86C3-4B73-8318-7206B6A38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12450" y="4006850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4" name="Oval 96">
                  <a:extLst>
                    <a:ext uri="{FF2B5EF4-FFF2-40B4-BE49-F238E27FC236}">
                      <a16:creationId xmlns:a16="http://schemas.microsoft.com/office/drawing/2014/main" id="{23C01FB9-BDE1-4058-9E8A-223ADD476E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53725" y="4014788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5" name="Oval 97">
                  <a:extLst>
                    <a:ext uri="{FF2B5EF4-FFF2-40B4-BE49-F238E27FC236}">
                      <a16:creationId xmlns:a16="http://schemas.microsoft.com/office/drawing/2014/main" id="{44B0DC4B-13A9-492E-83E9-6509E8852B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09288" y="4040188"/>
                  <a:ext cx="68263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6" name="Oval 98">
                  <a:extLst>
                    <a:ext uri="{FF2B5EF4-FFF2-40B4-BE49-F238E27FC236}">
                      <a16:creationId xmlns:a16="http://schemas.microsoft.com/office/drawing/2014/main" id="{AA8970F2-2C61-480E-9BE0-96FD55448F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58500" y="4051300"/>
                  <a:ext cx="68263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7" name="Oval 99">
                  <a:extLst>
                    <a:ext uri="{FF2B5EF4-FFF2-40B4-BE49-F238E27FC236}">
                      <a16:creationId xmlns:a16="http://schemas.microsoft.com/office/drawing/2014/main" id="{9E29FE67-5342-4105-95A1-55A49A813F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41050" y="4119563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8" name="Oval 100">
                  <a:extLst>
                    <a:ext uri="{FF2B5EF4-FFF2-40B4-BE49-F238E27FC236}">
                      <a16:creationId xmlns:a16="http://schemas.microsoft.com/office/drawing/2014/main" id="{B0E5453B-A06F-47B6-BCB7-93C27A4005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63275" y="4119563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9" name="Oval 101">
                  <a:extLst>
                    <a:ext uri="{FF2B5EF4-FFF2-40B4-BE49-F238E27FC236}">
                      <a16:creationId xmlns:a16="http://schemas.microsoft.com/office/drawing/2014/main" id="{84879DE1-235F-4A9E-9DD2-3C79BBBB08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26775" y="4138613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0" name="Oval 102">
                  <a:extLst>
                    <a:ext uri="{FF2B5EF4-FFF2-40B4-BE49-F238E27FC236}">
                      <a16:creationId xmlns:a16="http://schemas.microsoft.com/office/drawing/2014/main" id="{068D274F-896F-4AFB-8C69-A4A3087C0B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63300" y="4171950"/>
                  <a:ext cx="63500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1" name="Oval 103">
                  <a:extLst>
                    <a:ext uri="{FF2B5EF4-FFF2-40B4-BE49-F238E27FC236}">
                      <a16:creationId xmlns:a16="http://schemas.microsoft.com/office/drawing/2014/main" id="{5188D069-61CA-474A-B516-8D9EB79A66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29975" y="4213225"/>
                  <a:ext cx="63500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2" name="Oval 104">
                  <a:extLst>
                    <a:ext uri="{FF2B5EF4-FFF2-40B4-BE49-F238E27FC236}">
                      <a16:creationId xmlns:a16="http://schemas.microsoft.com/office/drawing/2014/main" id="{1822158B-E364-42F2-9569-D901188097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52200" y="4213225"/>
                  <a:ext cx="63500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3" name="Oval 105">
                  <a:extLst>
                    <a:ext uri="{FF2B5EF4-FFF2-40B4-BE49-F238E27FC236}">
                      <a16:creationId xmlns:a16="http://schemas.microsoft.com/office/drawing/2014/main" id="{F5D754FF-F312-4EDD-B503-75977B6780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301413" y="4240213"/>
                  <a:ext cx="66675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4" name="Oval 106">
                  <a:extLst>
                    <a:ext uri="{FF2B5EF4-FFF2-40B4-BE49-F238E27FC236}">
                      <a16:creationId xmlns:a16="http://schemas.microsoft.com/office/drawing/2014/main" id="{50ED6215-5F30-4A22-AD7F-0280965E7A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503025" y="4287838"/>
                  <a:ext cx="68263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5" name="Oval 107">
                  <a:extLst>
                    <a:ext uri="{FF2B5EF4-FFF2-40B4-BE49-F238E27FC236}">
                      <a16:creationId xmlns:a16="http://schemas.microsoft.com/office/drawing/2014/main" id="{5CC5D7DA-95FB-470C-BF11-F753F48B0F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7963" y="4381500"/>
                  <a:ext cx="65088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6" name="Oval 108">
                  <a:extLst>
                    <a:ext uri="{FF2B5EF4-FFF2-40B4-BE49-F238E27FC236}">
                      <a16:creationId xmlns:a16="http://schemas.microsoft.com/office/drawing/2014/main" id="{5BE73063-9113-4FCE-A493-BA73B8B197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515725" y="4333875"/>
                  <a:ext cx="66675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7" name="Oval 109">
                  <a:extLst>
                    <a:ext uri="{FF2B5EF4-FFF2-40B4-BE49-F238E27FC236}">
                      <a16:creationId xmlns:a16="http://schemas.microsoft.com/office/drawing/2014/main" id="{4C2F9862-9752-41D7-8FF7-8FC5322E73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4000" y="4386263"/>
                  <a:ext cx="63500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8" name="Oval 110">
                  <a:extLst>
                    <a:ext uri="{FF2B5EF4-FFF2-40B4-BE49-F238E27FC236}">
                      <a16:creationId xmlns:a16="http://schemas.microsoft.com/office/drawing/2014/main" id="{679C0A21-77A6-49F3-8DE9-576B8F817C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11000" y="4445000"/>
                  <a:ext cx="68263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09" name="Oval 111">
                  <a:extLst>
                    <a:ext uri="{FF2B5EF4-FFF2-40B4-BE49-F238E27FC236}">
                      <a16:creationId xmlns:a16="http://schemas.microsoft.com/office/drawing/2014/main" id="{057547AE-01F2-462E-9E65-C52CC5746A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49100" y="4449763"/>
                  <a:ext cx="66675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0" name="Oval 112">
                  <a:extLst>
                    <a:ext uri="{FF2B5EF4-FFF2-40B4-BE49-F238E27FC236}">
                      <a16:creationId xmlns:a16="http://schemas.microsoft.com/office/drawing/2014/main" id="{91A12ED7-21BB-4968-A7F3-FA8433DFCF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79263" y="4452938"/>
                  <a:ext cx="66675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1" name="Oval 113">
                  <a:extLst>
                    <a:ext uri="{FF2B5EF4-FFF2-40B4-BE49-F238E27FC236}">
                      <a16:creationId xmlns:a16="http://schemas.microsoft.com/office/drawing/2014/main" id="{698C7D56-0D4B-44CA-822B-3D46EDF948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934825" y="4457700"/>
                  <a:ext cx="63500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2" name="Oval 114">
                  <a:extLst>
                    <a:ext uri="{FF2B5EF4-FFF2-40B4-BE49-F238E27FC236}">
                      <a16:creationId xmlns:a16="http://schemas.microsoft.com/office/drawing/2014/main" id="{5FE8E861-A4C8-4D65-9339-7D79A1352F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077313" y="4502623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3" name="Oval 115">
                  <a:extLst>
                    <a:ext uri="{FF2B5EF4-FFF2-40B4-BE49-F238E27FC236}">
                      <a16:creationId xmlns:a16="http://schemas.microsoft.com/office/drawing/2014/main" id="{3829BE88-103E-4D3A-898E-4F67D34087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152313" y="4614863"/>
                  <a:ext cx="68263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4" name="Oval 116">
                  <a:extLst>
                    <a:ext uri="{FF2B5EF4-FFF2-40B4-BE49-F238E27FC236}">
                      <a16:creationId xmlns:a16="http://schemas.microsoft.com/office/drawing/2014/main" id="{8442293F-C45B-4682-83DF-AC015D442B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317413" y="4678363"/>
                  <a:ext cx="68263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5" name="Oval 117">
                  <a:extLst>
                    <a:ext uri="{FF2B5EF4-FFF2-40B4-BE49-F238E27FC236}">
                      <a16:creationId xmlns:a16="http://schemas.microsoft.com/office/drawing/2014/main" id="{2D2C9B82-DD20-4386-AC56-1575A287E1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331700" y="4700588"/>
                  <a:ext cx="65088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6" name="Oval 118">
                  <a:extLst>
                    <a:ext uri="{FF2B5EF4-FFF2-40B4-BE49-F238E27FC236}">
                      <a16:creationId xmlns:a16="http://schemas.microsoft.com/office/drawing/2014/main" id="{9B08EB93-7459-4863-8845-4FB023966E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336463" y="4733925"/>
                  <a:ext cx="66675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7" name="Oval 119">
                  <a:extLst>
                    <a:ext uri="{FF2B5EF4-FFF2-40B4-BE49-F238E27FC236}">
                      <a16:creationId xmlns:a16="http://schemas.microsoft.com/office/drawing/2014/main" id="{ECABD720-2330-4120-9B4D-5C06F5296B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358688" y="4757738"/>
                  <a:ext cx="63500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8" name="Oval 120">
                  <a:extLst>
                    <a:ext uri="{FF2B5EF4-FFF2-40B4-BE49-F238E27FC236}">
                      <a16:creationId xmlns:a16="http://schemas.microsoft.com/office/drawing/2014/main" id="{9A1423C7-B315-42D3-8608-4EE19ACD88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380913" y="4775200"/>
                  <a:ext cx="63500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9" name="Oval 121">
                  <a:extLst>
                    <a:ext uri="{FF2B5EF4-FFF2-40B4-BE49-F238E27FC236}">
                      <a16:creationId xmlns:a16="http://schemas.microsoft.com/office/drawing/2014/main" id="{A0FD580E-F005-476B-9E87-21E5F1BABA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03138" y="4794250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0" name="Oval 122">
                  <a:extLst>
                    <a:ext uri="{FF2B5EF4-FFF2-40B4-BE49-F238E27FC236}">
                      <a16:creationId xmlns:a16="http://schemas.microsoft.com/office/drawing/2014/main" id="{BAD26CE5-031A-4332-AEBA-5BAEE845B0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0450" y="4810125"/>
                  <a:ext cx="66675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1" name="Oval 123">
                  <a:extLst>
                    <a:ext uri="{FF2B5EF4-FFF2-40B4-BE49-F238E27FC236}">
                      <a16:creationId xmlns:a16="http://schemas.microsoft.com/office/drawing/2014/main" id="{507831F9-B753-4E16-A0DC-3D84D7F719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53950" y="4810125"/>
                  <a:ext cx="63500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2" name="Oval 124">
                  <a:extLst>
                    <a:ext uri="{FF2B5EF4-FFF2-40B4-BE49-F238E27FC236}">
                      <a16:creationId xmlns:a16="http://schemas.microsoft.com/office/drawing/2014/main" id="{219055B2-068D-4BF9-9FCB-0CD4050A2D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98400" y="4813300"/>
                  <a:ext cx="63500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3" name="Oval 125">
                  <a:extLst>
                    <a:ext uri="{FF2B5EF4-FFF2-40B4-BE49-F238E27FC236}">
                      <a16:creationId xmlns:a16="http://schemas.microsoft.com/office/drawing/2014/main" id="{D88E0887-52D9-43EE-9BB6-E989D85F8E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617450" y="4843463"/>
                  <a:ext cx="66675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4" name="Oval 126">
                  <a:extLst>
                    <a:ext uri="{FF2B5EF4-FFF2-40B4-BE49-F238E27FC236}">
                      <a16:creationId xmlns:a16="http://schemas.microsoft.com/office/drawing/2014/main" id="{5AD4552F-1821-40A4-A4A7-B1F4FD6F10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31763" y="4903788"/>
                  <a:ext cx="63500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5" name="Oval 127">
                  <a:extLst>
                    <a:ext uri="{FF2B5EF4-FFF2-40B4-BE49-F238E27FC236}">
                      <a16:creationId xmlns:a16="http://schemas.microsoft.com/office/drawing/2014/main" id="{490C7D5E-3921-4A14-A070-7E0B4F5478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46050" y="4903788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6" name="Oval 128">
                  <a:extLst>
                    <a:ext uri="{FF2B5EF4-FFF2-40B4-BE49-F238E27FC236}">
                      <a16:creationId xmlns:a16="http://schemas.microsoft.com/office/drawing/2014/main" id="{A917A0E8-707F-4707-8AC2-6D19BE5821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7325" y="4903788"/>
                  <a:ext cx="63500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7" name="Oval 129">
                  <a:extLst>
                    <a:ext uri="{FF2B5EF4-FFF2-40B4-BE49-F238E27FC236}">
                      <a16:creationId xmlns:a16="http://schemas.microsoft.com/office/drawing/2014/main" id="{A7CB216C-C12A-4468-AE75-9C238B5F40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0663" y="4926013"/>
                  <a:ext cx="68263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8" name="Oval 130">
                  <a:extLst>
                    <a:ext uri="{FF2B5EF4-FFF2-40B4-BE49-F238E27FC236}">
                      <a16:creationId xmlns:a16="http://schemas.microsoft.com/office/drawing/2014/main" id="{82BB6ED8-9CB1-4DE3-BC86-E0B06FA440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003213" y="4978400"/>
                  <a:ext cx="68263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9" name="Oval 131">
                  <a:extLst>
                    <a:ext uri="{FF2B5EF4-FFF2-40B4-BE49-F238E27FC236}">
                      <a16:creationId xmlns:a16="http://schemas.microsoft.com/office/drawing/2014/main" id="{16ECFF44-F7F7-43DD-8E2E-2726D1417B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033375" y="4981575"/>
                  <a:ext cx="68263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0" name="Oval 132">
                  <a:extLst>
                    <a:ext uri="{FF2B5EF4-FFF2-40B4-BE49-F238E27FC236}">
                      <a16:creationId xmlns:a16="http://schemas.microsoft.com/office/drawing/2014/main" id="{C5CB990D-9773-4590-8352-61722BCAA8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115925" y="5000625"/>
                  <a:ext cx="63500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1" name="Oval 133">
                  <a:extLst>
                    <a:ext uri="{FF2B5EF4-FFF2-40B4-BE49-F238E27FC236}">
                      <a16:creationId xmlns:a16="http://schemas.microsoft.com/office/drawing/2014/main" id="{7D8987DD-0DC8-464E-B91F-50A5ACF554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157200" y="5000625"/>
                  <a:ext cx="63500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2" name="Oval 134">
                  <a:extLst>
                    <a:ext uri="{FF2B5EF4-FFF2-40B4-BE49-F238E27FC236}">
                      <a16:creationId xmlns:a16="http://schemas.microsoft.com/office/drawing/2014/main" id="{304F65E9-BDC4-4808-9D6A-AA53AE33D9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173075" y="5011738"/>
                  <a:ext cx="66675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3" name="Oval 135">
                  <a:extLst>
                    <a:ext uri="{FF2B5EF4-FFF2-40B4-BE49-F238E27FC236}">
                      <a16:creationId xmlns:a16="http://schemas.microsoft.com/office/drawing/2014/main" id="{E23A18AF-0A7E-4654-964D-2D99292751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01650" y="5072063"/>
                  <a:ext cx="65088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4" name="Oval 136">
                  <a:extLst>
                    <a:ext uri="{FF2B5EF4-FFF2-40B4-BE49-F238E27FC236}">
                      <a16:creationId xmlns:a16="http://schemas.microsoft.com/office/drawing/2014/main" id="{7B69E670-83CB-4515-BBDB-B0048F0DB0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42925" y="5099050"/>
                  <a:ext cx="68263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5" name="Oval 137">
                  <a:extLst>
                    <a:ext uri="{FF2B5EF4-FFF2-40B4-BE49-F238E27FC236}">
                      <a16:creationId xmlns:a16="http://schemas.microsoft.com/office/drawing/2014/main" id="{B394DDE6-DF09-464C-AB20-7814BB21AB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25475" y="5135563"/>
                  <a:ext cx="65088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6" name="Oval 138">
                  <a:extLst>
                    <a:ext uri="{FF2B5EF4-FFF2-40B4-BE49-F238E27FC236}">
                      <a16:creationId xmlns:a16="http://schemas.microsoft.com/office/drawing/2014/main" id="{84719DC4-3325-4FF3-A6E2-DFFF52A698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77863" y="5135563"/>
                  <a:ext cx="65088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7" name="Oval 139">
                  <a:extLst>
                    <a:ext uri="{FF2B5EF4-FFF2-40B4-BE49-F238E27FC236}">
                      <a16:creationId xmlns:a16="http://schemas.microsoft.com/office/drawing/2014/main" id="{5280B397-C667-4021-B301-7427F67E66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454063" y="5173663"/>
                  <a:ext cx="63500" cy="6667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8" name="Oval 140">
                  <a:extLst>
                    <a:ext uri="{FF2B5EF4-FFF2-40B4-BE49-F238E27FC236}">
                      <a16:creationId xmlns:a16="http://schemas.microsoft.com/office/drawing/2014/main" id="{FF0684AD-D1DC-485C-9BC9-6B7388F7ED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465175" y="5199063"/>
                  <a:ext cx="66675" cy="6350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9" name="Oval 141">
                  <a:extLst>
                    <a:ext uri="{FF2B5EF4-FFF2-40B4-BE49-F238E27FC236}">
                      <a16:creationId xmlns:a16="http://schemas.microsoft.com/office/drawing/2014/main" id="{F2EB9411-C556-4087-B56C-024834DEFE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495338" y="5199063"/>
                  <a:ext cx="63500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0" name="Oval 142">
                  <a:extLst>
                    <a:ext uri="{FF2B5EF4-FFF2-40B4-BE49-F238E27FC236}">
                      <a16:creationId xmlns:a16="http://schemas.microsoft.com/office/drawing/2014/main" id="{8E3C89E0-1B2A-4D3A-AA4F-E2D761B777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42963" y="5218113"/>
                  <a:ext cx="68263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1" name="Oval 143">
                  <a:extLst>
                    <a:ext uri="{FF2B5EF4-FFF2-40B4-BE49-F238E27FC236}">
                      <a16:creationId xmlns:a16="http://schemas.microsoft.com/office/drawing/2014/main" id="{78C35F56-6D1B-48A5-BAA3-8EE68B5B74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95350" y="5218113"/>
                  <a:ext cx="65088" cy="682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2" name="Oval 144">
                  <a:extLst>
                    <a:ext uri="{FF2B5EF4-FFF2-40B4-BE49-F238E27FC236}">
                      <a16:creationId xmlns:a16="http://schemas.microsoft.com/office/drawing/2014/main" id="{23140FA6-62AF-4F94-871B-2F11325685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689013" y="5221288"/>
                  <a:ext cx="65088" cy="650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3" name="Oval 145">
                  <a:extLst>
                    <a:ext uri="{FF2B5EF4-FFF2-40B4-BE49-F238E27FC236}">
                      <a16:creationId xmlns:a16="http://schemas.microsoft.com/office/drawing/2014/main" id="{B5658876-F8E6-44C3-BD27-316B731C88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19175" y="5251450"/>
                  <a:ext cx="52388" cy="4921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4" name="Oval 146">
                  <a:extLst>
                    <a:ext uri="{FF2B5EF4-FFF2-40B4-BE49-F238E27FC236}">
                      <a16:creationId xmlns:a16="http://schemas.microsoft.com/office/drawing/2014/main" id="{33571B32-501B-4EC1-AEB6-DBEB93BE1C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6163" y="5251450"/>
                  <a:ext cx="49213" cy="4921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5" name="Oval 147">
                  <a:extLst>
                    <a:ext uri="{FF2B5EF4-FFF2-40B4-BE49-F238E27FC236}">
                      <a16:creationId xmlns:a16="http://schemas.microsoft.com/office/drawing/2014/main" id="{E8A1FB49-4A11-4AFC-B7D3-2EB8036A3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817600" y="5278438"/>
                  <a:ext cx="52388" cy="523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6" name="Oval 148">
                  <a:extLst>
                    <a:ext uri="{FF2B5EF4-FFF2-40B4-BE49-F238E27FC236}">
                      <a16:creationId xmlns:a16="http://schemas.microsoft.com/office/drawing/2014/main" id="{1EA61256-3979-42E2-88A6-7BBF496531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843000" y="5278438"/>
                  <a:ext cx="52388" cy="523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7" name="Oval 149">
                  <a:extLst>
                    <a:ext uri="{FF2B5EF4-FFF2-40B4-BE49-F238E27FC236}">
                      <a16:creationId xmlns:a16="http://schemas.microsoft.com/office/drawing/2014/main" id="{180E925E-A723-4CFC-8828-988A7625F4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36663" y="5275263"/>
                  <a:ext cx="57150" cy="555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8" name="Oval 150">
                  <a:extLst>
                    <a:ext uri="{FF2B5EF4-FFF2-40B4-BE49-F238E27FC236}">
                      <a16:creationId xmlns:a16="http://schemas.microsoft.com/office/drawing/2014/main" id="{C24F02C7-778F-48B7-A45E-9C070AA1F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93813" y="5270500"/>
                  <a:ext cx="52388" cy="523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9" name="Oval 151">
                  <a:extLst>
                    <a:ext uri="{FF2B5EF4-FFF2-40B4-BE49-F238E27FC236}">
                      <a16:creationId xmlns:a16="http://schemas.microsoft.com/office/drawing/2014/main" id="{BB53DF7B-1446-4BFF-A42B-81269DBBC4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2863" y="5297488"/>
                  <a:ext cx="52388" cy="523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0" name="Oval 152">
                  <a:extLst>
                    <a:ext uri="{FF2B5EF4-FFF2-40B4-BE49-F238E27FC236}">
                      <a16:creationId xmlns:a16="http://schemas.microsoft.com/office/drawing/2014/main" id="{108634A6-4EFA-4BF4-8191-8CB8ED3F26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76363" y="5327650"/>
                  <a:ext cx="52388" cy="523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1" name="Oval 153">
                  <a:extLst>
                    <a:ext uri="{FF2B5EF4-FFF2-40B4-BE49-F238E27FC236}">
                      <a16:creationId xmlns:a16="http://schemas.microsoft.com/office/drawing/2014/main" id="{E5016868-189B-4FF0-AD12-53AF3236EC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84300" y="5360988"/>
                  <a:ext cx="55563" cy="5238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2" name="Oval 154">
                  <a:extLst>
                    <a:ext uri="{FF2B5EF4-FFF2-40B4-BE49-F238E27FC236}">
                      <a16:creationId xmlns:a16="http://schemas.microsoft.com/office/drawing/2014/main" id="{2F621ECA-6952-4D78-A41D-6963C0A27C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3200" y="5383213"/>
                  <a:ext cx="57150" cy="555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3" name="Oval 155">
                  <a:extLst>
                    <a:ext uri="{FF2B5EF4-FFF2-40B4-BE49-F238E27FC236}">
                      <a16:creationId xmlns:a16="http://schemas.microsoft.com/office/drawing/2014/main" id="{0AD1395C-8707-486D-8EAB-5848306D99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00188" y="5383213"/>
                  <a:ext cx="60325" cy="555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4" name="Oval 156">
                  <a:extLst>
                    <a:ext uri="{FF2B5EF4-FFF2-40B4-BE49-F238E27FC236}">
                      <a16:creationId xmlns:a16="http://schemas.microsoft.com/office/drawing/2014/main" id="{63C48402-D6B5-4E6D-A23B-91A667BF75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85913" y="5410200"/>
                  <a:ext cx="60325" cy="58737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5" name="Oval 157">
                  <a:extLst>
                    <a:ext uri="{FF2B5EF4-FFF2-40B4-BE49-F238E27FC236}">
                      <a16:creationId xmlns:a16="http://schemas.microsoft.com/office/drawing/2014/main" id="{8DE1AEDA-4F80-457A-96ED-882BAD795F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338300" y="5413375"/>
                  <a:ext cx="57150" cy="555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6" name="Oval 158">
                  <a:extLst>
                    <a:ext uri="{FF2B5EF4-FFF2-40B4-BE49-F238E27FC236}">
                      <a16:creationId xmlns:a16="http://schemas.microsoft.com/office/drawing/2014/main" id="{9ECCBC1A-97A3-4A13-A560-DFD635530D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387513" y="5413375"/>
                  <a:ext cx="60325" cy="555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7" name="Oval 159">
                  <a:extLst>
                    <a:ext uri="{FF2B5EF4-FFF2-40B4-BE49-F238E27FC236}">
                      <a16:creationId xmlns:a16="http://schemas.microsoft.com/office/drawing/2014/main" id="{7F6A92D2-FD5F-48F6-A38E-FD30EC587B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58950" y="5413375"/>
                  <a:ext cx="55563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8" name="Oval 160">
                  <a:extLst>
                    <a:ext uri="{FF2B5EF4-FFF2-40B4-BE49-F238E27FC236}">
                      <a16:creationId xmlns:a16="http://schemas.microsoft.com/office/drawing/2014/main" id="{FFD3DCB8-B2E7-4232-961C-678B453533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563725" y="5410200"/>
                  <a:ext cx="60325" cy="555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9" name="Oval 161">
                  <a:extLst>
                    <a:ext uri="{FF2B5EF4-FFF2-40B4-BE49-F238E27FC236}">
                      <a16:creationId xmlns:a16="http://schemas.microsoft.com/office/drawing/2014/main" id="{4D37AB60-9FE3-4B8C-935B-1BC22F63F1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585950" y="5492750"/>
                  <a:ext cx="60325" cy="555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0" name="Oval 162">
                  <a:extLst>
                    <a:ext uri="{FF2B5EF4-FFF2-40B4-BE49-F238E27FC236}">
                      <a16:creationId xmlns:a16="http://schemas.microsoft.com/office/drawing/2014/main" id="{759857D7-9BFD-4499-BAE3-E64BADB4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627225" y="5492750"/>
                  <a:ext cx="60325" cy="55562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1" name="Oval 163">
                  <a:extLst>
                    <a:ext uri="{FF2B5EF4-FFF2-40B4-BE49-F238E27FC236}">
                      <a16:creationId xmlns:a16="http://schemas.microsoft.com/office/drawing/2014/main" id="{FF787B3D-6D4D-410D-9209-F962207E77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638338" y="5537200"/>
                  <a:ext cx="60325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2" name="Oval 164">
                  <a:extLst>
                    <a:ext uri="{FF2B5EF4-FFF2-40B4-BE49-F238E27FC236}">
                      <a16:creationId xmlns:a16="http://schemas.microsoft.com/office/drawing/2014/main" id="{96FA4EBA-8A14-4FF3-A8B1-3395136143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789150" y="5537200"/>
                  <a:ext cx="58738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3" name="Oval 165">
                  <a:extLst>
                    <a:ext uri="{FF2B5EF4-FFF2-40B4-BE49-F238E27FC236}">
                      <a16:creationId xmlns:a16="http://schemas.microsoft.com/office/drawing/2014/main" id="{64F7D076-967D-430E-8D52-5F9F942B80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47888" y="5592763"/>
                  <a:ext cx="60325" cy="5715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4" name="Oval 166">
                  <a:extLst>
                    <a:ext uri="{FF2B5EF4-FFF2-40B4-BE49-F238E27FC236}">
                      <a16:creationId xmlns:a16="http://schemas.microsoft.com/office/drawing/2014/main" id="{C5D4E3CF-D29B-4A4E-844E-1B5ADB1670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5988" y="5592763"/>
                  <a:ext cx="55563" cy="57150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5" name="Oval 167">
                  <a:extLst>
                    <a:ext uri="{FF2B5EF4-FFF2-40B4-BE49-F238E27FC236}">
                      <a16:creationId xmlns:a16="http://schemas.microsoft.com/office/drawing/2014/main" id="{EEF424CA-FD33-4885-BF47-D68B483B76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927263" y="5592763"/>
                  <a:ext cx="55563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6" name="Oval 168">
                  <a:extLst>
                    <a:ext uri="{FF2B5EF4-FFF2-40B4-BE49-F238E27FC236}">
                      <a16:creationId xmlns:a16="http://schemas.microsoft.com/office/drawing/2014/main" id="{FFCAAB37-AB17-4202-A070-ADF0B36D27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001875" y="5592763"/>
                  <a:ext cx="57150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7" name="Oval 169">
                  <a:extLst>
                    <a:ext uri="{FF2B5EF4-FFF2-40B4-BE49-F238E27FC236}">
                      <a16:creationId xmlns:a16="http://schemas.microsoft.com/office/drawing/2014/main" id="{5810C68C-244D-425A-BCAB-A500D3B227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089188" y="5592763"/>
                  <a:ext cx="55563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8" name="Oval 170">
                  <a:extLst>
                    <a:ext uri="{FF2B5EF4-FFF2-40B4-BE49-F238E27FC236}">
                      <a16:creationId xmlns:a16="http://schemas.microsoft.com/office/drawing/2014/main" id="{C3AEC2CA-6C01-4B1D-861B-B9462BBA43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33638" y="5592763"/>
                  <a:ext cx="55563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9" name="Oval 171">
                  <a:extLst>
                    <a:ext uri="{FF2B5EF4-FFF2-40B4-BE49-F238E27FC236}">
                      <a16:creationId xmlns:a16="http://schemas.microsoft.com/office/drawing/2014/main" id="{20583E91-45E6-411A-85CB-0B2BE9052F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74913" y="5592763"/>
                  <a:ext cx="55563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0" name="Oval 172">
                  <a:extLst>
                    <a:ext uri="{FF2B5EF4-FFF2-40B4-BE49-F238E27FC236}">
                      <a16:creationId xmlns:a16="http://schemas.microsoft.com/office/drawing/2014/main" id="{49EEB633-A4DA-4F21-BA15-4EEE01ABFC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200313" y="5592763"/>
                  <a:ext cx="57150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1" name="Oval 173">
                  <a:extLst>
                    <a:ext uri="{FF2B5EF4-FFF2-40B4-BE49-F238E27FC236}">
                      <a16:creationId xmlns:a16="http://schemas.microsoft.com/office/drawing/2014/main" id="{4D9F6DE8-7E10-42EB-A83C-DDD0E6D7BF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252700" y="5592763"/>
                  <a:ext cx="57150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2" name="Oval 174">
                  <a:extLst>
                    <a:ext uri="{FF2B5EF4-FFF2-40B4-BE49-F238E27FC236}">
                      <a16:creationId xmlns:a16="http://schemas.microsoft.com/office/drawing/2014/main" id="{81384477-6AD4-4E40-B340-A17567BB46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13025" y="5592763"/>
                  <a:ext cx="57150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3" name="Oval 175">
                  <a:extLst>
                    <a:ext uri="{FF2B5EF4-FFF2-40B4-BE49-F238E27FC236}">
                      <a16:creationId xmlns:a16="http://schemas.microsoft.com/office/drawing/2014/main" id="{95F3470D-479A-4B34-8078-C4732739B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59063" y="5592763"/>
                  <a:ext cx="58738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4" name="Oval 176">
                  <a:extLst>
                    <a:ext uri="{FF2B5EF4-FFF2-40B4-BE49-F238E27FC236}">
                      <a16:creationId xmlns:a16="http://schemas.microsoft.com/office/drawing/2014/main" id="{FF1362C7-606D-4849-A56C-EC4E30B94F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400338" y="5697538"/>
                  <a:ext cx="55563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5" name="Oval 177">
                  <a:extLst>
                    <a:ext uri="{FF2B5EF4-FFF2-40B4-BE49-F238E27FC236}">
                      <a16:creationId xmlns:a16="http://schemas.microsoft.com/office/drawing/2014/main" id="{66B6B8E6-4AC7-4F59-B38A-B4E53B68A8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428913" y="5697538"/>
                  <a:ext cx="60325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" name="Oval 178">
                  <a:extLst>
                    <a:ext uri="{FF2B5EF4-FFF2-40B4-BE49-F238E27FC236}">
                      <a16:creationId xmlns:a16="http://schemas.microsoft.com/office/drawing/2014/main" id="{432FC3CE-4121-4B2D-A2B0-F1492BC1F1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98775" y="5697538"/>
                  <a:ext cx="60325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" name="Oval 179">
                  <a:extLst>
                    <a:ext uri="{FF2B5EF4-FFF2-40B4-BE49-F238E27FC236}">
                      <a16:creationId xmlns:a16="http://schemas.microsoft.com/office/drawing/2014/main" id="{9F57F4EB-FC12-4AE8-8BD7-433EED4922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628938" y="5697538"/>
                  <a:ext cx="58738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" name="Oval 180">
                  <a:extLst>
                    <a:ext uri="{FF2B5EF4-FFF2-40B4-BE49-F238E27FC236}">
                      <a16:creationId xmlns:a16="http://schemas.microsoft.com/office/drawing/2014/main" id="{190EA024-CB43-4C9B-A3BC-3BF36E30CA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722600" y="5697538"/>
                  <a:ext cx="58738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9" name="Oval 181">
                  <a:extLst>
                    <a:ext uri="{FF2B5EF4-FFF2-40B4-BE49-F238E27FC236}">
                      <a16:creationId xmlns:a16="http://schemas.microsoft.com/office/drawing/2014/main" id="{4612B5E6-2435-405D-9AD4-225A7F9F8D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770225" y="5697538"/>
                  <a:ext cx="57150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" name="Oval 182">
                  <a:extLst>
                    <a:ext uri="{FF2B5EF4-FFF2-40B4-BE49-F238E27FC236}">
                      <a16:creationId xmlns:a16="http://schemas.microsoft.com/office/drawing/2014/main" id="{F6BE4545-7E60-4B33-B824-41B5212E8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959138" y="5697538"/>
                  <a:ext cx="55563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" name="Oval 183">
                  <a:extLst>
                    <a:ext uri="{FF2B5EF4-FFF2-40B4-BE49-F238E27FC236}">
                      <a16:creationId xmlns:a16="http://schemas.microsoft.com/office/drawing/2014/main" id="{F891D5A0-2BE9-471D-8562-32D4C9FDB7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044863" y="5697538"/>
                  <a:ext cx="55563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2" name="Oval 184">
                  <a:extLst>
                    <a:ext uri="{FF2B5EF4-FFF2-40B4-BE49-F238E27FC236}">
                      <a16:creationId xmlns:a16="http://schemas.microsoft.com/office/drawing/2014/main" id="{4F43E026-BA3B-4600-B4FA-C301096EC9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179800" y="5697538"/>
                  <a:ext cx="55563" cy="60325"/>
                </a:xfrm>
                <a:prstGeom prst="ellipse">
                  <a:avLst/>
                </a:prstGeom>
                <a:noFill/>
                <a:ln w="15875" cap="flat">
                  <a:solidFill>
                    <a:srgbClr val="FFF5D7"/>
                  </a:solidFill>
                  <a:prstDash val="solid"/>
                  <a:miter lim="800000"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35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sp>
          <p:nvSpPr>
            <p:cNvPr id="48" name="TextBox 813">
              <a:extLst>
                <a:ext uri="{FF2B5EF4-FFF2-40B4-BE49-F238E27FC236}">
                  <a16:creationId xmlns:a16="http://schemas.microsoft.com/office/drawing/2014/main" id="{AFB7F2AC-B2B4-4457-A0E0-7C6294F90CD1}"/>
                </a:ext>
              </a:extLst>
            </p:cNvPr>
            <p:cNvSpPr txBox="1"/>
            <p:nvPr/>
          </p:nvSpPr>
          <p:spPr>
            <a:xfrm>
              <a:off x="23415" y="4069730"/>
              <a:ext cx="9810" cy="230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随机化后时间（月）</a:t>
              </a:r>
              <a:endParaRPr lang="en-GB" sz="9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Freeform 189">
              <a:extLst>
                <a:ext uri="{FF2B5EF4-FFF2-40B4-BE49-F238E27FC236}">
                  <a16:creationId xmlns:a16="http://schemas.microsoft.com/office/drawing/2014/main" id="{49334EE0-D47E-4069-8CEA-CB0E7255F126}"/>
                </a:ext>
              </a:extLst>
            </p:cNvPr>
            <p:cNvSpPr/>
            <p:nvPr/>
          </p:nvSpPr>
          <p:spPr bwMode="auto">
            <a:xfrm>
              <a:off x="23488" y="1414939"/>
              <a:ext cx="9435" cy="1302544"/>
            </a:xfrm>
            <a:custGeom>
              <a:avLst/>
              <a:gdLst>
                <a:gd name="T0" fmla="*/ 125 w 4419"/>
                <a:gd name="T1" fmla="*/ 7 h 1281"/>
                <a:gd name="T2" fmla="*/ 163 w 4419"/>
                <a:gd name="T3" fmla="*/ 14 h 1281"/>
                <a:gd name="T4" fmla="*/ 233 w 4419"/>
                <a:gd name="T5" fmla="*/ 33 h 1281"/>
                <a:gd name="T6" fmla="*/ 264 w 4419"/>
                <a:gd name="T7" fmla="*/ 47 h 1281"/>
                <a:gd name="T8" fmla="*/ 333 w 4419"/>
                <a:gd name="T9" fmla="*/ 59 h 1281"/>
                <a:gd name="T10" fmla="*/ 342 w 4419"/>
                <a:gd name="T11" fmla="*/ 73 h 1281"/>
                <a:gd name="T12" fmla="*/ 370 w 4419"/>
                <a:gd name="T13" fmla="*/ 85 h 1281"/>
                <a:gd name="T14" fmla="*/ 392 w 4419"/>
                <a:gd name="T15" fmla="*/ 104 h 1281"/>
                <a:gd name="T16" fmla="*/ 486 w 4419"/>
                <a:gd name="T17" fmla="*/ 118 h 1281"/>
                <a:gd name="T18" fmla="*/ 515 w 4419"/>
                <a:gd name="T19" fmla="*/ 135 h 1281"/>
                <a:gd name="T20" fmla="*/ 538 w 4419"/>
                <a:gd name="T21" fmla="*/ 144 h 1281"/>
                <a:gd name="T22" fmla="*/ 548 w 4419"/>
                <a:gd name="T23" fmla="*/ 175 h 1281"/>
                <a:gd name="T24" fmla="*/ 571 w 4419"/>
                <a:gd name="T25" fmla="*/ 182 h 1281"/>
                <a:gd name="T26" fmla="*/ 583 w 4419"/>
                <a:gd name="T27" fmla="*/ 199 h 1281"/>
                <a:gd name="T28" fmla="*/ 609 w 4419"/>
                <a:gd name="T29" fmla="*/ 206 h 1281"/>
                <a:gd name="T30" fmla="*/ 633 w 4419"/>
                <a:gd name="T31" fmla="*/ 218 h 1281"/>
                <a:gd name="T32" fmla="*/ 711 w 4419"/>
                <a:gd name="T33" fmla="*/ 227 h 1281"/>
                <a:gd name="T34" fmla="*/ 720 w 4419"/>
                <a:gd name="T35" fmla="*/ 253 h 1281"/>
                <a:gd name="T36" fmla="*/ 734 w 4419"/>
                <a:gd name="T37" fmla="*/ 265 h 1281"/>
                <a:gd name="T38" fmla="*/ 741 w 4419"/>
                <a:gd name="T39" fmla="*/ 279 h 1281"/>
                <a:gd name="T40" fmla="*/ 774 w 4419"/>
                <a:gd name="T41" fmla="*/ 281 h 1281"/>
                <a:gd name="T42" fmla="*/ 786 w 4419"/>
                <a:gd name="T43" fmla="*/ 298 h 1281"/>
                <a:gd name="T44" fmla="*/ 914 w 4419"/>
                <a:gd name="T45" fmla="*/ 336 h 1281"/>
                <a:gd name="T46" fmla="*/ 933 w 4419"/>
                <a:gd name="T47" fmla="*/ 359 h 1281"/>
                <a:gd name="T48" fmla="*/ 996 w 4419"/>
                <a:gd name="T49" fmla="*/ 366 h 1281"/>
                <a:gd name="T50" fmla="*/ 1063 w 4419"/>
                <a:gd name="T51" fmla="*/ 390 h 1281"/>
                <a:gd name="T52" fmla="*/ 1174 w 4419"/>
                <a:gd name="T53" fmla="*/ 399 h 1281"/>
                <a:gd name="T54" fmla="*/ 1200 w 4419"/>
                <a:gd name="T55" fmla="*/ 416 h 1281"/>
                <a:gd name="T56" fmla="*/ 1235 w 4419"/>
                <a:gd name="T57" fmla="*/ 463 h 1281"/>
                <a:gd name="T58" fmla="*/ 1289 w 4419"/>
                <a:gd name="T59" fmla="*/ 470 h 1281"/>
                <a:gd name="T60" fmla="*/ 1332 w 4419"/>
                <a:gd name="T61" fmla="*/ 489 h 1281"/>
                <a:gd name="T62" fmla="*/ 1412 w 4419"/>
                <a:gd name="T63" fmla="*/ 503 h 1281"/>
                <a:gd name="T64" fmla="*/ 1426 w 4419"/>
                <a:gd name="T65" fmla="*/ 534 h 1281"/>
                <a:gd name="T66" fmla="*/ 1474 w 4419"/>
                <a:gd name="T67" fmla="*/ 548 h 1281"/>
                <a:gd name="T68" fmla="*/ 1554 w 4419"/>
                <a:gd name="T69" fmla="*/ 565 h 1281"/>
                <a:gd name="T70" fmla="*/ 1589 w 4419"/>
                <a:gd name="T71" fmla="*/ 574 h 1281"/>
                <a:gd name="T72" fmla="*/ 1651 w 4419"/>
                <a:gd name="T73" fmla="*/ 596 h 1281"/>
                <a:gd name="T74" fmla="*/ 1769 w 4419"/>
                <a:gd name="T75" fmla="*/ 610 h 1281"/>
                <a:gd name="T76" fmla="*/ 1781 w 4419"/>
                <a:gd name="T77" fmla="*/ 629 h 1281"/>
                <a:gd name="T78" fmla="*/ 1814 w 4419"/>
                <a:gd name="T79" fmla="*/ 645 h 1281"/>
                <a:gd name="T80" fmla="*/ 1901 w 4419"/>
                <a:gd name="T81" fmla="*/ 659 h 1281"/>
                <a:gd name="T82" fmla="*/ 1934 w 4419"/>
                <a:gd name="T83" fmla="*/ 681 h 1281"/>
                <a:gd name="T84" fmla="*/ 2017 w 4419"/>
                <a:gd name="T85" fmla="*/ 690 h 1281"/>
                <a:gd name="T86" fmla="*/ 2057 w 4419"/>
                <a:gd name="T87" fmla="*/ 716 h 1281"/>
                <a:gd name="T88" fmla="*/ 2180 w 4419"/>
                <a:gd name="T89" fmla="*/ 725 h 1281"/>
                <a:gd name="T90" fmla="*/ 2196 w 4419"/>
                <a:gd name="T91" fmla="*/ 744 h 1281"/>
                <a:gd name="T92" fmla="*/ 2279 w 4419"/>
                <a:gd name="T93" fmla="*/ 754 h 1281"/>
                <a:gd name="T94" fmla="*/ 2315 w 4419"/>
                <a:gd name="T95" fmla="*/ 773 h 1281"/>
                <a:gd name="T96" fmla="*/ 2428 w 4419"/>
                <a:gd name="T97" fmla="*/ 785 h 1281"/>
                <a:gd name="T98" fmla="*/ 2466 w 4419"/>
                <a:gd name="T99" fmla="*/ 818 h 1281"/>
                <a:gd name="T100" fmla="*/ 2780 w 4419"/>
                <a:gd name="T101" fmla="*/ 834 h 1281"/>
                <a:gd name="T102" fmla="*/ 2948 w 4419"/>
                <a:gd name="T103" fmla="*/ 860 h 1281"/>
                <a:gd name="T104" fmla="*/ 3035 w 4419"/>
                <a:gd name="T105" fmla="*/ 877 h 1281"/>
                <a:gd name="T106" fmla="*/ 3134 w 4419"/>
                <a:gd name="T107" fmla="*/ 917 h 1281"/>
                <a:gd name="T108" fmla="*/ 3210 w 4419"/>
                <a:gd name="T109" fmla="*/ 933 h 1281"/>
                <a:gd name="T110" fmla="*/ 3245 w 4419"/>
                <a:gd name="T111" fmla="*/ 997 h 1281"/>
                <a:gd name="T112" fmla="*/ 3519 w 4419"/>
                <a:gd name="T113" fmla="*/ 1025 h 1281"/>
                <a:gd name="T114" fmla="*/ 3567 w 4419"/>
                <a:gd name="T115" fmla="*/ 1118 h 1281"/>
                <a:gd name="T116" fmla="*/ 4086 w 4419"/>
                <a:gd name="T117" fmla="*/ 1177 h 1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19" h="1281">
                  <a:moveTo>
                    <a:pt x="0" y="0"/>
                  </a:moveTo>
                  <a:lnTo>
                    <a:pt x="125" y="0"/>
                  </a:lnTo>
                  <a:lnTo>
                    <a:pt x="125" y="7"/>
                  </a:lnTo>
                  <a:lnTo>
                    <a:pt x="139" y="7"/>
                  </a:lnTo>
                  <a:lnTo>
                    <a:pt x="139" y="14"/>
                  </a:lnTo>
                  <a:lnTo>
                    <a:pt x="163" y="14"/>
                  </a:lnTo>
                  <a:lnTo>
                    <a:pt x="179" y="14"/>
                  </a:lnTo>
                  <a:lnTo>
                    <a:pt x="179" y="33"/>
                  </a:lnTo>
                  <a:lnTo>
                    <a:pt x="233" y="33"/>
                  </a:lnTo>
                  <a:lnTo>
                    <a:pt x="233" y="40"/>
                  </a:lnTo>
                  <a:lnTo>
                    <a:pt x="264" y="40"/>
                  </a:lnTo>
                  <a:lnTo>
                    <a:pt x="264" y="47"/>
                  </a:lnTo>
                  <a:lnTo>
                    <a:pt x="285" y="47"/>
                  </a:lnTo>
                  <a:lnTo>
                    <a:pt x="285" y="59"/>
                  </a:lnTo>
                  <a:lnTo>
                    <a:pt x="333" y="59"/>
                  </a:lnTo>
                  <a:lnTo>
                    <a:pt x="333" y="66"/>
                  </a:lnTo>
                  <a:lnTo>
                    <a:pt x="342" y="66"/>
                  </a:lnTo>
                  <a:lnTo>
                    <a:pt x="342" y="73"/>
                  </a:lnTo>
                  <a:lnTo>
                    <a:pt x="356" y="73"/>
                  </a:lnTo>
                  <a:lnTo>
                    <a:pt x="356" y="85"/>
                  </a:lnTo>
                  <a:lnTo>
                    <a:pt x="370" y="85"/>
                  </a:lnTo>
                  <a:lnTo>
                    <a:pt x="370" y="92"/>
                  </a:lnTo>
                  <a:lnTo>
                    <a:pt x="392" y="92"/>
                  </a:lnTo>
                  <a:lnTo>
                    <a:pt x="392" y="104"/>
                  </a:lnTo>
                  <a:lnTo>
                    <a:pt x="406" y="104"/>
                  </a:lnTo>
                  <a:lnTo>
                    <a:pt x="406" y="118"/>
                  </a:lnTo>
                  <a:lnTo>
                    <a:pt x="486" y="118"/>
                  </a:lnTo>
                  <a:lnTo>
                    <a:pt x="486" y="125"/>
                  </a:lnTo>
                  <a:lnTo>
                    <a:pt x="515" y="125"/>
                  </a:lnTo>
                  <a:lnTo>
                    <a:pt x="515" y="135"/>
                  </a:lnTo>
                  <a:lnTo>
                    <a:pt x="526" y="135"/>
                  </a:lnTo>
                  <a:lnTo>
                    <a:pt x="526" y="144"/>
                  </a:lnTo>
                  <a:lnTo>
                    <a:pt x="538" y="144"/>
                  </a:lnTo>
                  <a:lnTo>
                    <a:pt x="538" y="166"/>
                  </a:lnTo>
                  <a:lnTo>
                    <a:pt x="548" y="166"/>
                  </a:lnTo>
                  <a:lnTo>
                    <a:pt x="548" y="175"/>
                  </a:lnTo>
                  <a:lnTo>
                    <a:pt x="557" y="175"/>
                  </a:lnTo>
                  <a:lnTo>
                    <a:pt x="557" y="182"/>
                  </a:lnTo>
                  <a:lnTo>
                    <a:pt x="571" y="182"/>
                  </a:lnTo>
                  <a:lnTo>
                    <a:pt x="571" y="192"/>
                  </a:lnTo>
                  <a:lnTo>
                    <a:pt x="583" y="192"/>
                  </a:lnTo>
                  <a:lnTo>
                    <a:pt x="583" y="199"/>
                  </a:lnTo>
                  <a:lnTo>
                    <a:pt x="593" y="199"/>
                  </a:lnTo>
                  <a:lnTo>
                    <a:pt x="593" y="206"/>
                  </a:lnTo>
                  <a:lnTo>
                    <a:pt x="609" y="206"/>
                  </a:lnTo>
                  <a:lnTo>
                    <a:pt x="609" y="213"/>
                  </a:lnTo>
                  <a:lnTo>
                    <a:pt x="633" y="213"/>
                  </a:lnTo>
                  <a:lnTo>
                    <a:pt x="633" y="218"/>
                  </a:lnTo>
                  <a:lnTo>
                    <a:pt x="680" y="218"/>
                  </a:lnTo>
                  <a:lnTo>
                    <a:pt x="680" y="227"/>
                  </a:lnTo>
                  <a:lnTo>
                    <a:pt x="711" y="227"/>
                  </a:lnTo>
                  <a:lnTo>
                    <a:pt x="711" y="244"/>
                  </a:lnTo>
                  <a:lnTo>
                    <a:pt x="720" y="244"/>
                  </a:lnTo>
                  <a:lnTo>
                    <a:pt x="720" y="253"/>
                  </a:lnTo>
                  <a:lnTo>
                    <a:pt x="725" y="253"/>
                  </a:lnTo>
                  <a:lnTo>
                    <a:pt x="725" y="265"/>
                  </a:lnTo>
                  <a:lnTo>
                    <a:pt x="734" y="265"/>
                  </a:lnTo>
                  <a:lnTo>
                    <a:pt x="734" y="272"/>
                  </a:lnTo>
                  <a:lnTo>
                    <a:pt x="741" y="272"/>
                  </a:lnTo>
                  <a:lnTo>
                    <a:pt x="741" y="279"/>
                  </a:lnTo>
                  <a:lnTo>
                    <a:pt x="763" y="279"/>
                  </a:lnTo>
                  <a:lnTo>
                    <a:pt x="763" y="281"/>
                  </a:lnTo>
                  <a:lnTo>
                    <a:pt x="774" y="281"/>
                  </a:lnTo>
                  <a:lnTo>
                    <a:pt x="774" y="293"/>
                  </a:lnTo>
                  <a:lnTo>
                    <a:pt x="786" y="293"/>
                  </a:lnTo>
                  <a:lnTo>
                    <a:pt x="786" y="298"/>
                  </a:lnTo>
                  <a:lnTo>
                    <a:pt x="883" y="298"/>
                  </a:lnTo>
                  <a:lnTo>
                    <a:pt x="883" y="336"/>
                  </a:lnTo>
                  <a:lnTo>
                    <a:pt x="914" y="336"/>
                  </a:lnTo>
                  <a:lnTo>
                    <a:pt x="914" y="350"/>
                  </a:lnTo>
                  <a:lnTo>
                    <a:pt x="933" y="350"/>
                  </a:lnTo>
                  <a:lnTo>
                    <a:pt x="933" y="359"/>
                  </a:lnTo>
                  <a:lnTo>
                    <a:pt x="982" y="359"/>
                  </a:lnTo>
                  <a:lnTo>
                    <a:pt x="982" y="366"/>
                  </a:lnTo>
                  <a:lnTo>
                    <a:pt x="996" y="366"/>
                  </a:lnTo>
                  <a:lnTo>
                    <a:pt x="996" y="371"/>
                  </a:lnTo>
                  <a:lnTo>
                    <a:pt x="1063" y="371"/>
                  </a:lnTo>
                  <a:lnTo>
                    <a:pt x="1063" y="390"/>
                  </a:lnTo>
                  <a:lnTo>
                    <a:pt x="1105" y="390"/>
                  </a:lnTo>
                  <a:lnTo>
                    <a:pt x="1105" y="399"/>
                  </a:lnTo>
                  <a:lnTo>
                    <a:pt x="1174" y="399"/>
                  </a:lnTo>
                  <a:lnTo>
                    <a:pt x="1174" y="407"/>
                  </a:lnTo>
                  <a:lnTo>
                    <a:pt x="1200" y="407"/>
                  </a:lnTo>
                  <a:lnTo>
                    <a:pt x="1200" y="416"/>
                  </a:lnTo>
                  <a:lnTo>
                    <a:pt x="1235" y="416"/>
                  </a:lnTo>
                  <a:lnTo>
                    <a:pt x="1235" y="421"/>
                  </a:lnTo>
                  <a:lnTo>
                    <a:pt x="1235" y="463"/>
                  </a:lnTo>
                  <a:lnTo>
                    <a:pt x="1280" y="463"/>
                  </a:lnTo>
                  <a:lnTo>
                    <a:pt x="1280" y="470"/>
                  </a:lnTo>
                  <a:lnTo>
                    <a:pt x="1289" y="470"/>
                  </a:lnTo>
                  <a:lnTo>
                    <a:pt x="1289" y="482"/>
                  </a:lnTo>
                  <a:lnTo>
                    <a:pt x="1332" y="482"/>
                  </a:lnTo>
                  <a:lnTo>
                    <a:pt x="1332" y="489"/>
                  </a:lnTo>
                  <a:lnTo>
                    <a:pt x="1346" y="489"/>
                  </a:lnTo>
                  <a:lnTo>
                    <a:pt x="1346" y="503"/>
                  </a:lnTo>
                  <a:lnTo>
                    <a:pt x="1412" y="503"/>
                  </a:lnTo>
                  <a:lnTo>
                    <a:pt x="1412" y="520"/>
                  </a:lnTo>
                  <a:lnTo>
                    <a:pt x="1426" y="520"/>
                  </a:lnTo>
                  <a:lnTo>
                    <a:pt x="1426" y="534"/>
                  </a:lnTo>
                  <a:lnTo>
                    <a:pt x="1462" y="534"/>
                  </a:lnTo>
                  <a:lnTo>
                    <a:pt x="1462" y="548"/>
                  </a:lnTo>
                  <a:lnTo>
                    <a:pt x="1474" y="548"/>
                  </a:lnTo>
                  <a:lnTo>
                    <a:pt x="1474" y="558"/>
                  </a:lnTo>
                  <a:lnTo>
                    <a:pt x="1554" y="558"/>
                  </a:lnTo>
                  <a:lnTo>
                    <a:pt x="1554" y="565"/>
                  </a:lnTo>
                  <a:lnTo>
                    <a:pt x="1573" y="565"/>
                  </a:lnTo>
                  <a:lnTo>
                    <a:pt x="1573" y="574"/>
                  </a:lnTo>
                  <a:lnTo>
                    <a:pt x="1589" y="574"/>
                  </a:lnTo>
                  <a:lnTo>
                    <a:pt x="1589" y="588"/>
                  </a:lnTo>
                  <a:lnTo>
                    <a:pt x="1651" y="588"/>
                  </a:lnTo>
                  <a:lnTo>
                    <a:pt x="1651" y="596"/>
                  </a:lnTo>
                  <a:lnTo>
                    <a:pt x="1759" y="596"/>
                  </a:lnTo>
                  <a:lnTo>
                    <a:pt x="1759" y="610"/>
                  </a:lnTo>
                  <a:lnTo>
                    <a:pt x="1769" y="610"/>
                  </a:lnTo>
                  <a:lnTo>
                    <a:pt x="1769" y="617"/>
                  </a:lnTo>
                  <a:lnTo>
                    <a:pt x="1781" y="617"/>
                  </a:lnTo>
                  <a:lnTo>
                    <a:pt x="1781" y="629"/>
                  </a:lnTo>
                  <a:lnTo>
                    <a:pt x="1781" y="636"/>
                  </a:lnTo>
                  <a:lnTo>
                    <a:pt x="1814" y="636"/>
                  </a:lnTo>
                  <a:lnTo>
                    <a:pt x="1814" y="645"/>
                  </a:lnTo>
                  <a:lnTo>
                    <a:pt x="1894" y="645"/>
                  </a:lnTo>
                  <a:lnTo>
                    <a:pt x="1894" y="659"/>
                  </a:lnTo>
                  <a:lnTo>
                    <a:pt x="1901" y="659"/>
                  </a:lnTo>
                  <a:lnTo>
                    <a:pt x="1901" y="669"/>
                  </a:lnTo>
                  <a:lnTo>
                    <a:pt x="1934" y="669"/>
                  </a:lnTo>
                  <a:lnTo>
                    <a:pt x="1934" y="681"/>
                  </a:lnTo>
                  <a:lnTo>
                    <a:pt x="1960" y="681"/>
                  </a:lnTo>
                  <a:lnTo>
                    <a:pt x="1960" y="690"/>
                  </a:lnTo>
                  <a:lnTo>
                    <a:pt x="2017" y="690"/>
                  </a:lnTo>
                  <a:lnTo>
                    <a:pt x="2017" y="704"/>
                  </a:lnTo>
                  <a:lnTo>
                    <a:pt x="2057" y="704"/>
                  </a:lnTo>
                  <a:lnTo>
                    <a:pt x="2057" y="716"/>
                  </a:lnTo>
                  <a:lnTo>
                    <a:pt x="2111" y="716"/>
                  </a:lnTo>
                  <a:lnTo>
                    <a:pt x="2111" y="725"/>
                  </a:lnTo>
                  <a:lnTo>
                    <a:pt x="2180" y="725"/>
                  </a:lnTo>
                  <a:lnTo>
                    <a:pt x="2180" y="737"/>
                  </a:lnTo>
                  <a:lnTo>
                    <a:pt x="2196" y="737"/>
                  </a:lnTo>
                  <a:lnTo>
                    <a:pt x="2196" y="744"/>
                  </a:lnTo>
                  <a:lnTo>
                    <a:pt x="2206" y="744"/>
                  </a:lnTo>
                  <a:lnTo>
                    <a:pt x="2206" y="754"/>
                  </a:lnTo>
                  <a:lnTo>
                    <a:pt x="2279" y="754"/>
                  </a:lnTo>
                  <a:lnTo>
                    <a:pt x="2279" y="766"/>
                  </a:lnTo>
                  <a:lnTo>
                    <a:pt x="2315" y="766"/>
                  </a:lnTo>
                  <a:lnTo>
                    <a:pt x="2315" y="773"/>
                  </a:lnTo>
                  <a:lnTo>
                    <a:pt x="2397" y="773"/>
                  </a:lnTo>
                  <a:lnTo>
                    <a:pt x="2397" y="785"/>
                  </a:lnTo>
                  <a:lnTo>
                    <a:pt x="2428" y="785"/>
                  </a:lnTo>
                  <a:lnTo>
                    <a:pt x="2428" y="796"/>
                  </a:lnTo>
                  <a:lnTo>
                    <a:pt x="2466" y="796"/>
                  </a:lnTo>
                  <a:lnTo>
                    <a:pt x="2466" y="818"/>
                  </a:lnTo>
                  <a:lnTo>
                    <a:pt x="2633" y="818"/>
                  </a:lnTo>
                  <a:lnTo>
                    <a:pt x="2633" y="834"/>
                  </a:lnTo>
                  <a:lnTo>
                    <a:pt x="2780" y="834"/>
                  </a:lnTo>
                  <a:lnTo>
                    <a:pt x="2780" y="846"/>
                  </a:lnTo>
                  <a:lnTo>
                    <a:pt x="2948" y="846"/>
                  </a:lnTo>
                  <a:lnTo>
                    <a:pt x="2948" y="860"/>
                  </a:lnTo>
                  <a:lnTo>
                    <a:pt x="2992" y="860"/>
                  </a:lnTo>
                  <a:lnTo>
                    <a:pt x="2992" y="877"/>
                  </a:lnTo>
                  <a:lnTo>
                    <a:pt x="3035" y="877"/>
                  </a:lnTo>
                  <a:lnTo>
                    <a:pt x="3035" y="893"/>
                  </a:lnTo>
                  <a:lnTo>
                    <a:pt x="3134" y="893"/>
                  </a:lnTo>
                  <a:lnTo>
                    <a:pt x="3134" y="917"/>
                  </a:lnTo>
                  <a:lnTo>
                    <a:pt x="3165" y="917"/>
                  </a:lnTo>
                  <a:lnTo>
                    <a:pt x="3165" y="933"/>
                  </a:lnTo>
                  <a:lnTo>
                    <a:pt x="3210" y="933"/>
                  </a:lnTo>
                  <a:lnTo>
                    <a:pt x="3210" y="978"/>
                  </a:lnTo>
                  <a:lnTo>
                    <a:pt x="3245" y="978"/>
                  </a:lnTo>
                  <a:lnTo>
                    <a:pt x="3245" y="997"/>
                  </a:lnTo>
                  <a:lnTo>
                    <a:pt x="3342" y="997"/>
                  </a:lnTo>
                  <a:lnTo>
                    <a:pt x="3342" y="1025"/>
                  </a:lnTo>
                  <a:lnTo>
                    <a:pt x="3519" y="1025"/>
                  </a:lnTo>
                  <a:lnTo>
                    <a:pt x="3519" y="1082"/>
                  </a:lnTo>
                  <a:lnTo>
                    <a:pt x="3567" y="1082"/>
                  </a:lnTo>
                  <a:lnTo>
                    <a:pt x="3567" y="1118"/>
                  </a:lnTo>
                  <a:lnTo>
                    <a:pt x="3933" y="1118"/>
                  </a:lnTo>
                  <a:lnTo>
                    <a:pt x="3933" y="1177"/>
                  </a:lnTo>
                  <a:lnTo>
                    <a:pt x="4086" y="1177"/>
                  </a:lnTo>
                  <a:lnTo>
                    <a:pt x="4086" y="1281"/>
                  </a:lnTo>
                  <a:lnTo>
                    <a:pt x="4419" y="1281"/>
                  </a:lnTo>
                </a:path>
              </a:pathLst>
            </a:custGeom>
            <a:noFill/>
            <a:ln w="285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Oval 194">
              <a:extLst>
                <a:ext uri="{FF2B5EF4-FFF2-40B4-BE49-F238E27FC236}">
                  <a16:creationId xmlns:a16="http://schemas.microsoft.com/office/drawing/2014/main" id="{E819ED68-5CFC-4217-9D8B-8E0673B6B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8" y="1390650"/>
              <a:ext cx="87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Oval 195">
              <a:extLst>
                <a:ext uri="{FF2B5EF4-FFF2-40B4-BE49-F238E27FC236}">
                  <a16:creationId xmlns:a16="http://schemas.microsoft.com/office/drawing/2014/main" id="{0C2AB69D-1114-49A8-910A-59C948E0A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44" y="1435418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Oval 196">
              <a:extLst>
                <a:ext uri="{FF2B5EF4-FFF2-40B4-BE49-F238E27FC236}">
                  <a16:creationId xmlns:a16="http://schemas.microsoft.com/office/drawing/2014/main" id="{E89E4FC5-4891-4D18-A1BB-2D820C638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44" y="1442562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3" name="Oval 197">
              <a:extLst>
                <a:ext uri="{FF2B5EF4-FFF2-40B4-BE49-F238E27FC236}">
                  <a16:creationId xmlns:a16="http://schemas.microsoft.com/office/drawing/2014/main" id="{4705A634-FE49-4521-9920-36C57A53E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4" y="1463993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Oval 198">
              <a:extLst>
                <a:ext uri="{FF2B5EF4-FFF2-40B4-BE49-F238E27FC236}">
                  <a16:creationId xmlns:a16="http://schemas.microsoft.com/office/drawing/2014/main" id="{E70BAB32-4B49-419E-A94D-E398D10A0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2" y="1495425"/>
              <a:ext cx="87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5" name="Oval 199">
              <a:extLst>
                <a:ext uri="{FF2B5EF4-FFF2-40B4-BE49-F238E27FC236}">
                  <a16:creationId xmlns:a16="http://schemas.microsoft.com/office/drawing/2014/main" id="{6F334BD5-A88E-4FC2-BDA8-E2E4460E9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63" y="1500188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6" name="Oval 200">
              <a:extLst>
                <a:ext uri="{FF2B5EF4-FFF2-40B4-BE49-F238E27FC236}">
                  <a16:creationId xmlns:a16="http://schemas.microsoft.com/office/drawing/2014/main" id="{08005B48-C908-46C1-8799-90784FD7D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52" y="1576864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7" name="Oval 201">
              <a:extLst>
                <a:ext uri="{FF2B5EF4-FFF2-40B4-BE49-F238E27FC236}">
                  <a16:creationId xmlns:a16="http://schemas.microsoft.com/office/drawing/2014/main" id="{2A0234CA-96FC-4DB2-B6FB-BA42C45ED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33" y="1662589"/>
              <a:ext cx="89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Oval 202">
              <a:extLst>
                <a:ext uri="{FF2B5EF4-FFF2-40B4-BE49-F238E27FC236}">
                  <a16:creationId xmlns:a16="http://schemas.microsoft.com/office/drawing/2014/main" id="{677A0072-B8A7-44F3-B4F8-70A8B06CE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1" y="1700689"/>
              <a:ext cx="91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Oval 203">
              <a:extLst>
                <a:ext uri="{FF2B5EF4-FFF2-40B4-BE49-F238E27FC236}">
                  <a16:creationId xmlns:a16="http://schemas.microsoft.com/office/drawing/2014/main" id="{2179F515-CCB1-4D55-BC97-2C41C16F2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7" y="1745933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0" name="Oval 204">
              <a:extLst>
                <a:ext uri="{FF2B5EF4-FFF2-40B4-BE49-F238E27FC236}">
                  <a16:creationId xmlns:a16="http://schemas.microsoft.com/office/drawing/2014/main" id="{2A015F7C-1969-45E4-9470-2B5A3077C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81" y="1753077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1" name="Oval 205">
              <a:extLst>
                <a:ext uri="{FF2B5EF4-FFF2-40B4-BE49-F238E27FC236}">
                  <a16:creationId xmlns:a16="http://schemas.microsoft.com/office/drawing/2014/main" id="{8FB47CC8-A7EA-4BB8-8374-14E8CF262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96" y="1779270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Oval 206">
              <a:extLst>
                <a:ext uri="{FF2B5EF4-FFF2-40B4-BE49-F238E27FC236}">
                  <a16:creationId xmlns:a16="http://schemas.microsoft.com/office/drawing/2014/main" id="{E5736829-5A3B-48AD-9E98-24B59BB1D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0" y="1779270"/>
              <a:ext cx="91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3" name="Oval 207">
              <a:extLst>
                <a:ext uri="{FF2B5EF4-FFF2-40B4-BE49-F238E27FC236}">
                  <a16:creationId xmlns:a16="http://schemas.microsoft.com/office/drawing/2014/main" id="{3FFD9D17-F9AB-493E-A06D-45564F2E0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85" y="1795463"/>
              <a:ext cx="91" cy="41434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4" name="Oval 208">
              <a:extLst>
                <a:ext uri="{FF2B5EF4-FFF2-40B4-BE49-F238E27FC236}">
                  <a16:creationId xmlns:a16="http://schemas.microsoft.com/office/drawing/2014/main" id="{0D6AA2BD-076C-4B42-B875-A7CCE201D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30" y="1795463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5" name="Oval 209">
              <a:extLst>
                <a:ext uri="{FF2B5EF4-FFF2-40B4-BE49-F238E27FC236}">
                  <a16:creationId xmlns:a16="http://schemas.microsoft.com/office/drawing/2014/main" id="{C1E846A6-AD36-4F54-9B62-1CCF3C454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31" y="1807845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6" name="Oval 210">
              <a:extLst>
                <a:ext uri="{FF2B5EF4-FFF2-40B4-BE49-F238E27FC236}">
                  <a16:creationId xmlns:a16="http://schemas.microsoft.com/office/drawing/2014/main" id="{89CC9E50-CF90-4032-8190-60DB3B7E8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71" y="1807845"/>
              <a:ext cx="89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7" name="Oval 211">
              <a:extLst>
                <a:ext uri="{FF2B5EF4-FFF2-40B4-BE49-F238E27FC236}">
                  <a16:creationId xmlns:a16="http://schemas.microsoft.com/office/drawing/2014/main" id="{1B357ED4-C2BF-4492-A7E2-7279DC746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41" y="1812608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Oval 212">
              <a:extLst>
                <a:ext uri="{FF2B5EF4-FFF2-40B4-BE49-F238E27FC236}">
                  <a16:creationId xmlns:a16="http://schemas.microsoft.com/office/drawing/2014/main" id="{972B0C33-C77C-437D-89C5-9A0ABC252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85" y="1821657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9" name="Oval 213">
              <a:extLst>
                <a:ext uri="{FF2B5EF4-FFF2-40B4-BE49-F238E27FC236}">
                  <a16:creationId xmlns:a16="http://schemas.microsoft.com/office/drawing/2014/main" id="{DE30E711-49CA-430B-B35B-1AF64452A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59" y="1870234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0" name="Oval 214">
              <a:extLst>
                <a:ext uri="{FF2B5EF4-FFF2-40B4-BE49-F238E27FC236}">
                  <a16:creationId xmlns:a16="http://schemas.microsoft.com/office/drawing/2014/main" id="{2113AB78-350E-476D-AACF-ED4FAE014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9" y="1870234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" name="Oval 215">
              <a:extLst>
                <a:ext uri="{FF2B5EF4-FFF2-40B4-BE49-F238E27FC236}">
                  <a16:creationId xmlns:a16="http://schemas.microsoft.com/office/drawing/2014/main" id="{36B63074-3F22-47E2-8619-040F9630E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5" y="1867377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2" name="Oval 216">
              <a:extLst>
                <a:ext uri="{FF2B5EF4-FFF2-40B4-BE49-F238E27FC236}">
                  <a16:creationId xmlns:a16="http://schemas.microsoft.com/office/drawing/2014/main" id="{5DF40B92-BE82-4AB3-955B-F2D56DF23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16" y="1891665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3" name="Oval 217">
              <a:extLst>
                <a:ext uri="{FF2B5EF4-FFF2-40B4-BE49-F238E27FC236}">
                  <a16:creationId xmlns:a16="http://schemas.microsoft.com/office/drawing/2014/main" id="{068F0869-CC25-470B-989A-E519DBF7A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49" y="1891665"/>
              <a:ext cx="85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4" name="Oval 218">
              <a:extLst>
                <a:ext uri="{FF2B5EF4-FFF2-40B4-BE49-F238E27FC236}">
                  <a16:creationId xmlns:a16="http://schemas.microsoft.com/office/drawing/2014/main" id="{13FAA60E-571E-4A50-B707-D76EEE1D2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49" y="1910715"/>
              <a:ext cx="91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5" name="Oval 219">
              <a:extLst>
                <a:ext uri="{FF2B5EF4-FFF2-40B4-BE49-F238E27FC236}">
                  <a16:creationId xmlns:a16="http://schemas.microsoft.com/office/drawing/2014/main" id="{900F5060-00F5-45E7-B491-76EADFBDE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5" y="1929765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6" name="Oval 220">
              <a:extLst>
                <a:ext uri="{FF2B5EF4-FFF2-40B4-BE49-F238E27FC236}">
                  <a16:creationId xmlns:a16="http://schemas.microsoft.com/office/drawing/2014/main" id="{6AD1C9B7-684E-4EBA-A121-7C55BF23A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59" y="1939290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7" name="Oval 221">
              <a:extLst>
                <a:ext uri="{FF2B5EF4-FFF2-40B4-BE49-F238E27FC236}">
                  <a16:creationId xmlns:a16="http://schemas.microsoft.com/office/drawing/2014/main" id="{45A88550-2781-48A8-ADC2-3EC3FA570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58" y="1993583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8" name="Oval 222">
              <a:extLst>
                <a:ext uri="{FF2B5EF4-FFF2-40B4-BE49-F238E27FC236}">
                  <a16:creationId xmlns:a16="http://schemas.microsoft.com/office/drawing/2014/main" id="{FBE297B6-7C87-44A6-B680-FDD46FC70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05" y="1996917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9" name="Oval 223">
              <a:extLst>
                <a:ext uri="{FF2B5EF4-FFF2-40B4-BE49-F238E27FC236}">
                  <a16:creationId xmlns:a16="http://schemas.microsoft.com/office/drawing/2014/main" id="{290E4591-EBE8-4B75-B61B-BB6DDBAAF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3" y="2000727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0" name="Oval 224">
              <a:extLst>
                <a:ext uri="{FF2B5EF4-FFF2-40B4-BE49-F238E27FC236}">
                  <a16:creationId xmlns:a16="http://schemas.microsoft.com/office/drawing/2014/main" id="{FB1B7640-C71A-4E81-8768-4BE8271A2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9" y="2017872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1" name="Oval 225">
              <a:extLst>
                <a:ext uri="{FF2B5EF4-FFF2-40B4-BE49-F238E27FC236}">
                  <a16:creationId xmlns:a16="http://schemas.microsoft.com/office/drawing/2014/main" id="{EC304A3C-71B0-4600-96CD-5C4BDFD1E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4" y="2026920"/>
              <a:ext cx="85" cy="41434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2" name="Oval 226">
              <a:extLst>
                <a:ext uri="{FF2B5EF4-FFF2-40B4-BE49-F238E27FC236}">
                  <a16:creationId xmlns:a16="http://schemas.microsoft.com/office/drawing/2014/main" id="{37897FE2-8491-4A29-98AB-2F5B70F8D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03" y="2044065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3" name="Oval 227">
              <a:extLst>
                <a:ext uri="{FF2B5EF4-FFF2-40B4-BE49-F238E27FC236}">
                  <a16:creationId xmlns:a16="http://schemas.microsoft.com/office/drawing/2014/main" id="{DEC62669-7CA8-4384-B2DA-971EE55C6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08" y="2058353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4" name="Oval 228">
              <a:extLst>
                <a:ext uri="{FF2B5EF4-FFF2-40B4-BE49-F238E27FC236}">
                  <a16:creationId xmlns:a16="http://schemas.microsoft.com/office/drawing/2014/main" id="{1E6910A1-DBF9-4785-AC85-98DD4AB97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2" y="2058353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5" name="Oval 229">
              <a:extLst>
                <a:ext uri="{FF2B5EF4-FFF2-40B4-BE49-F238E27FC236}">
                  <a16:creationId xmlns:a16="http://schemas.microsoft.com/office/drawing/2014/main" id="{DEA5DE0C-953C-4A4F-8D38-6F4BB30ED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78" y="2058353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6" name="Oval 230">
              <a:extLst>
                <a:ext uri="{FF2B5EF4-FFF2-40B4-BE49-F238E27FC236}">
                  <a16:creationId xmlns:a16="http://schemas.microsoft.com/office/drawing/2014/main" id="{45D081CA-DCD8-4BBD-A842-B69A642FE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8" y="2077403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7" name="Oval 231">
              <a:extLst>
                <a:ext uri="{FF2B5EF4-FFF2-40B4-BE49-F238E27FC236}">
                  <a16:creationId xmlns:a16="http://schemas.microsoft.com/office/drawing/2014/main" id="{F4FA4981-4FBA-4348-9E19-7388F8AAE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3" y="2095024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8" name="Oval 232">
              <a:extLst>
                <a:ext uri="{FF2B5EF4-FFF2-40B4-BE49-F238E27FC236}">
                  <a16:creationId xmlns:a16="http://schemas.microsoft.com/office/drawing/2014/main" id="{856C0A0E-41AC-4933-B2DF-2B1F4D3D1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8" y="2101692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9" name="Oval 233">
              <a:extLst>
                <a:ext uri="{FF2B5EF4-FFF2-40B4-BE49-F238E27FC236}">
                  <a16:creationId xmlns:a16="http://schemas.microsoft.com/office/drawing/2014/main" id="{B4106770-B9FC-4074-9387-F544F324D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6" y="2101692"/>
              <a:ext cx="91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0" name="Oval 234">
              <a:extLst>
                <a:ext uri="{FF2B5EF4-FFF2-40B4-BE49-F238E27FC236}">
                  <a16:creationId xmlns:a16="http://schemas.microsoft.com/office/drawing/2014/main" id="{9EF1C23D-5351-42B9-98C9-4F1FC9BB5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97" y="2111217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1" name="Oval 235">
              <a:extLst>
                <a:ext uri="{FF2B5EF4-FFF2-40B4-BE49-F238E27FC236}">
                  <a16:creationId xmlns:a16="http://schemas.microsoft.com/office/drawing/2014/main" id="{58028E27-AA79-40C1-B32A-4C6C864AF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22" y="2111217"/>
              <a:ext cx="89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2" name="Oval 236">
              <a:extLst>
                <a:ext uri="{FF2B5EF4-FFF2-40B4-BE49-F238E27FC236}">
                  <a16:creationId xmlns:a16="http://schemas.microsoft.com/office/drawing/2014/main" id="{80A3AEA0-6C4E-497A-A801-7F5338C47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82" y="2115979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3" name="Oval 237">
              <a:extLst>
                <a:ext uri="{FF2B5EF4-FFF2-40B4-BE49-F238E27FC236}">
                  <a16:creationId xmlns:a16="http://schemas.microsoft.com/office/drawing/2014/main" id="{29272C22-67DB-4BD4-8890-86FBB70AC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18" y="2128362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4" name="Oval 238">
              <a:extLst>
                <a:ext uri="{FF2B5EF4-FFF2-40B4-BE49-F238E27FC236}">
                  <a16:creationId xmlns:a16="http://schemas.microsoft.com/office/drawing/2014/main" id="{C08E123A-6050-4A7E-80A3-A7E571DA3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47" y="2128362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5" name="Oval 239">
              <a:extLst>
                <a:ext uri="{FF2B5EF4-FFF2-40B4-BE49-F238E27FC236}">
                  <a16:creationId xmlns:a16="http://schemas.microsoft.com/office/drawing/2014/main" id="{AD4533D2-973F-457D-BADC-18E60F4B7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1" y="2128362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6" name="Oval 240">
              <a:extLst>
                <a:ext uri="{FF2B5EF4-FFF2-40B4-BE49-F238E27FC236}">
                  <a16:creationId xmlns:a16="http://schemas.microsoft.com/office/drawing/2014/main" id="{F4F26DF5-09AC-41FC-9414-DF76CA5DA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13" y="2135029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7" name="Oval 241">
              <a:extLst>
                <a:ext uri="{FF2B5EF4-FFF2-40B4-BE49-F238E27FC236}">
                  <a16:creationId xmlns:a16="http://schemas.microsoft.com/office/drawing/2014/main" id="{9CA1A2A2-CAC8-45D0-9234-B607AABAC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42" y="2135029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8" name="Oval 242">
              <a:extLst>
                <a:ext uri="{FF2B5EF4-FFF2-40B4-BE49-F238E27FC236}">
                  <a16:creationId xmlns:a16="http://schemas.microsoft.com/office/drawing/2014/main" id="{EC7EF8BA-03F4-42A9-87C5-1E0621962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08" y="2137410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9" name="Oval 243">
              <a:extLst>
                <a:ext uri="{FF2B5EF4-FFF2-40B4-BE49-F238E27FC236}">
                  <a16:creationId xmlns:a16="http://schemas.microsoft.com/office/drawing/2014/main" id="{CF7FFC78-AFB1-4D6A-BFCC-293FFEC6D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87" y="2137410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0" name="Oval 244">
              <a:extLst>
                <a:ext uri="{FF2B5EF4-FFF2-40B4-BE49-F238E27FC236}">
                  <a16:creationId xmlns:a16="http://schemas.microsoft.com/office/drawing/2014/main" id="{61B3E600-6F4B-431A-B095-A5F31B2F0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82" y="2163604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1" name="Oval 245">
              <a:extLst>
                <a:ext uri="{FF2B5EF4-FFF2-40B4-BE49-F238E27FC236}">
                  <a16:creationId xmlns:a16="http://schemas.microsoft.com/office/drawing/2014/main" id="{C70A2B55-26A0-4C88-82A7-8E57A14F9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7" y="2163604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" name="Oval 246">
              <a:extLst>
                <a:ext uri="{FF2B5EF4-FFF2-40B4-BE49-F238E27FC236}">
                  <a16:creationId xmlns:a16="http://schemas.microsoft.com/office/drawing/2014/main" id="{B534CF9E-6920-493E-988F-3F23AD427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77" y="2163604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3" name="Oval 247">
              <a:extLst>
                <a:ext uri="{FF2B5EF4-FFF2-40B4-BE49-F238E27FC236}">
                  <a16:creationId xmlns:a16="http://schemas.microsoft.com/office/drawing/2014/main" id="{2BC7A8AC-3021-4464-857A-2BF964D5F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17" y="2163604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4" name="Oval 248">
              <a:extLst>
                <a:ext uri="{FF2B5EF4-FFF2-40B4-BE49-F238E27FC236}">
                  <a16:creationId xmlns:a16="http://schemas.microsoft.com/office/drawing/2014/main" id="{BE9E7F0B-7136-4AE5-955D-D77DBF90B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7" y="2175510"/>
              <a:ext cx="85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5" name="Oval 249">
              <a:extLst>
                <a:ext uri="{FF2B5EF4-FFF2-40B4-BE49-F238E27FC236}">
                  <a16:creationId xmlns:a16="http://schemas.microsoft.com/office/drawing/2014/main" id="{B71BCDA7-820A-48B1-BD79-63E5D1B605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0" y="2175510"/>
              <a:ext cx="87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6" name="Oval 250">
              <a:extLst>
                <a:ext uri="{FF2B5EF4-FFF2-40B4-BE49-F238E27FC236}">
                  <a16:creationId xmlns:a16="http://schemas.microsoft.com/office/drawing/2014/main" id="{9D55E8CE-9036-47FC-97C2-9856C1A5A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12" y="2173605"/>
              <a:ext cx="85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7" name="Oval 251">
              <a:extLst>
                <a:ext uri="{FF2B5EF4-FFF2-40B4-BE49-F238E27FC236}">
                  <a16:creationId xmlns:a16="http://schemas.microsoft.com/office/drawing/2014/main" id="{37E8A774-6BA7-4A7C-B030-134B030E6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6" y="2182654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8" name="Oval 252">
              <a:extLst>
                <a:ext uri="{FF2B5EF4-FFF2-40B4-BE49-F238E27FC236}">
                  <a16:creationId xmlns:a16="http://schemas.microsoft.com/office/drawing/2014/main" id="{6770EAF0-F673-4852-90AB-AC53CD767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86" y="2182654"/>
              <a:ext cx="85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9" name="Oval 253">
              <a:extLst>
                <a:ext uri="{FF2B5EF4-FFF2-40B4-BE49-F238E27FC236}">
                  <a16:creationId xmlns:a16="http://schemas.microsoft.com/office/drawing/2014/main" id="{AD6DF821-5442-4A70-8100-F50C308FA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01" y="2182654"/>
              <a:ext cx="91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0" name="Oval 254">
              <a:extLst>
                <a:ext uri="{FF2B5EF4-FFF2-40B4-BE49-F238E27FC236}">
                  <a16:creationId xmlns:a16="http://schemas.microsoft.com/office/drawing/2014/main" id="{CABB59DE-6A30-4149-A29E-107250EB7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52" y="2184559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1" name="Oval 255">
              <a:extLst>
                <a:ext uri="{FF2B5EF4-FFF2-40B4-BE49-F238E27FC236}">
                  <a16:creationId xmlns:a16="http://schemas.microsoft.com/office/drawing/2014/main" id="{DB0F3A29-9CD7-4286-993A-FFC42C212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15" y="2196942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" name="Oval 256">
              <a:extLst>
                <a:ext uri="{FF2B5EF4-FFF2-40B4-BE49-F238E27FC236}">
                  <a16:creationId xmlns:a16="http://schemas.microsoft.com/office/drawing/2014/main" id="{2E49E373-28DA-4E66-B941-842391D30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7" y="2196942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3" name="Oval 257">
              <a:extLst>
                <a:ext uri="{FF2B5EF4-FFF2-40B4-BE49-F238E27FC236}">
                  <a16:creationId xmlns:a16="http://schemas.microsoft.com/office/drawing/2014/main" id="{E5E080D4-AE6C-4E33-A049-6D0496ECA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2" y="2230279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4" name="Oval 258">
              <a:extLst>
                <a:ext uri="{FF2B5EF4-FFF2-40B4-BE49-F238E27FC236}">
                  <a16:creationId xmlns:a16="http://schemas.microsoft.com/office/drawing/2014/main" id="{186EDB93-BDF6-43AF-A1D9-F3EAD612B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86" y="2233137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5" name="Oval 259">
              <a:extLst>
                <a:ext uri="{FF2B5EF4-FFF2-40B4-BE49-F238E27FC236}">
                  <a16:creationId xmlns:a16="http://schemas.microsoft.com/office/drawing/2014/main" id="{6939EB39-632A-4BCB-A44D-85F50D6AA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5" y="2211229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6" name="Oval 260">
              <a:extLst>
                <a:ext uri="{FF2B5EF4-FFF2-40B4-BE49-F238E27FC236}">
                  <a16:creationId xmlns:a16="http://schemas.microsoft.com/office/drawing/2014/main" id="{EC66405E-954F-4DF2-8B0F-7A8D86117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1" y="2233137"/>
              <a:ext cx="85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7" name="Oval 261">
              <a:extLst>
                <a:ext uri="{FF2B5EF4-FFF2-40B4-BE49-F238E27FC236}">
                  <a16:creationId xmlns:a16="http://schemas.microsoft.com/office/drawing/2014/main" id="{43D5C502-42FD-40A7-B2FA-3855E4683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31" y="2233137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8" name="Oval 262">
              <a:extLst>
                <a:ext uri="{FF2B5EF4-FFF2-40B4-BE49-F238E27FC236}">
                  <a16:creationId xmlns:a16="http://schemas.microsoft.com/office/drawing/2014/main" id="{CC8DA252-B32F-4366-ABE0-7669481B3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0" y="2247424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9" name="Oval 263">
              <a:extLst>
                <a:ext uri="{FF2B5EF4-FFF2-40B4-BE49-F238E27FC236}">
                  <a16:creationId xmlns:a16="http://schemas.microsoft.com/office/drawing/2014/main" id="{601DE854-6EAC-49DA-A2BB-C8E265755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00" y="2249329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0" name="Oval 264">
              <a:extLst>
                <a:ext uri="{FF2B5EF4-FFF2-40B4-BE49-F238E27FC236}">
                  <a16:creationId xmlns:a16="http://schemas.microsoft.com/office/drawing/2014/main" id="{A171B961-3070-49AB-B25D-2AA10A9FB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4" y="2249329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1" name="Oval 265">
              <a:extLst>
                <a:ext uri="{FF2B5EF4-FFF2-40B4-BE49-F238E27FC236}">
                  <a16:creationId xmlns:a16="http://schemas.microsoft.com/office/drawing/2014/main" id="{F5241319-AA34-406E-AA6F-E2B9D7920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00" y="2249329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2" name="Oval 266">
              <a:extLst>
                <a:ext uri="{FF2B5EF4-FFF2-40B4-BE49-F238E27FC236}">
                  <a16:creationId xmlns:a16="http://schemas.microsoft.com/office/drawing/2014/main" id="{61BD1C24-ADD7-40A5-9DBC-D5FC5508A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4" y="2259807"/>
              <a:ext cx="91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" name="Oval 267">
              <a:extLst>
                <a:ext uri="{FF2B5EF4-FFF2-40B4-BE49-F238E27FC236}">
                  <a16:creationId xmlns:a16="http://schemas.microsoft.com/office/drawing/2014/main" id="{FE83C297-F43C-4ECA-9061-02614AFBA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90" y="2261712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4" name="Oval 268">
              <a:extLst>
                <a:ext uri="{FF2B5EF4-FFF2-40B4-BE49-F238E27FC236}">
                  <a16:creationId xmlns:a16="http://schemas.microsoft.com/office/drawing/2014/main" id="{009308C9-CE60-42A9-9F37-F71EEFF7A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24" y="2261712"/>
              <a:ext cx="87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5" name="Oval 269">
              <a:extLst>
                <a:ext uri="{FF2B5EF4-FFF2-40B4-BE49-F238E27FC236}">
                  <a16:creationId xmlns:a16="http://schemas.microsoft.com/office/drawing/2014/main" id="{170E1A5B-9470-4760-BE6F-930DA38BE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79" y="2261712"/>
              <a:ext cx="91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6" name="Oval 270">
              <a:extLst>
                <a:ext uri="{FF2B5EF4-FFF2-40B4-BE49-F238E27FC236}">
                  <a16:creationId xmlns:a16="http://schemas.microsoft.com/office/drawing/2014/main" id="{23FD08B1-FC85-4697-9269-7591BC1F9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5" y="2259807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7" name="Oval 271">
              <a:extLst>
                <a:ext uri="{FF2B5EF4-FFF2-40B4-BE49-F238E27FC236}">
                  <a16:creationId xmlns:a16="http://schemas.microsoft.com/office/drawing/2014/main" id="{57490B82-9EAC-4A88-89A0-DAFAAABF5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48" y="2261712"/>
              <a:ext cx="87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8" name="Oval 272">
              <a:extLst>
                <a:ext uri="{FF2B5EF4-FFF2-40B4-BE49-F238E27FC236}">
                  <a16:creationId xmlns:a16="http://schemas.microsoft.com/office/drawing/2014/main" id="{17CA7DA5-7BB8-450C-8E23-5EDED814B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4" y="2261712"/>
              <a:ext cx="85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9" name="Oval 273">
              <a:extLst>
                <a:ext uri="{FF2B5EF4-FFF2-40B4-BE49-F238E27FC236}">
                  <a16:creationId xmlns:a16="http://schemas.microsoft.com/office/drawing/2014/main" id="{7168C927-163F-4931-8BDB-F1117BF15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0" y="2273618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0" name="Oval 274">
              <a:extLst>
                <a:ext uri="{FF2B5EF4-FFF2-40B4-BE49-F238E27FC236}">
                  <a16:creationId xmlns:a16="http://schemas.microsoft.com/office/drawing/2014/main" id="{27C76BF8-20BB-4120-B009-168143F19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49" y="2273618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1" name="Oval 275">
              <a:extLst>
                <a:ext uri="{FF2B5EF4-FFF2-40B4-BE49-F238E27FC236}">
                  <a16:creationId xmlns:a16="http://schemas.microsoft.com/office/drawing/2014/main" id="{93BDDB74-983B-43A4-8793-569729A74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49" y="2293144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2" name="Oval 276">
              <a:extLst>
                <a:ext uri="{FF2B5EF4-FFF2-40B4-BE49-F238E27FC236}">
                  <a16:creationId xmlns:a16="http://schemas.microsoft.com/office/drawing/2014/main" id="{68979D78-A5C6-440E-886B-3CF8EEF1B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83" y="2289810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3" name="Oval 277">
              <a:extLst>
                <a:ext uri="{FF2B5EF4-FFF2-40B4-BE49-F238E27FC236}">
                  <a16:creationId xmlns:a16="http://schemas.microsoft.com/office/drawing/2014/main" id="{5C477D3F-73C1-4022-9396-96210E2BA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53" y="2309337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4" name="Oval 278">
              <a:extLst>
                <a:ext uri="{FF2B5EF4-FFF2-40B4-BE49-F238E27FC236}">
                  <a16:creationId xmlns:a16="http://schemas.microsoft.com/office/drawing/2014/main" id="{2E523932-BEFA-401A-BADD-9E5C539E5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78" y="2309337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5" name="Oval 279">
              <a:extLst>
                <a:ext uri="{FF2B5EF4-FFF2-40B4-BE49-F238E27FC236}">
                  <a16:creationId xmlns:a16="http://schemas.microsoft.com/office/drawing/2014/main" id="{5D6092BE-6973-499E-A4DF-555C5EF4F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18" y="2309337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6" name="Oval 280">
              <a:extLst>
                <a:ext uri="{FF2B5EF4-FFF2-40B4-BE49-F238E27FC236}">
                  <a16:creationId xmlns:a16="http://schemas.microsoft.com/office/drawing/2014/main" id="{49013790-F997-4FE5-AEFA-F094F2D40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4" y="2330292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7" name="Oval 281">
              <a:extLst>
                <a:ext uri="{FF2B5EF4-FFF2-40B4-BE49-F238E27FC236}">
                  <a16:creationId xmlns:a16="http://schemas.microsoft.com/office/drawing/2014/main" id="{E8F1C903-7B56-4D2F-9843-3C0A20FBE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18" y="2347437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8" name="Oval 282">
              <a:extLst>
                <a:ext uri="{FF2B5EF4-FFF2-40B4-BE49-F238E27FC236}">
                  <a16:creationId xmlns:a16="http://schemas.microsoft.com/office/drawing/2014/main" id="{3FAA6E75-76EA-4114-9B2E-2CC44D206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38" y="2352675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9" name="Oval 283">
              <a:extLst>
                <a:ext uri="{FF2B5EF4-FFF2-40B4-BE49-F238E27FC236}">
                  <a16:creationId xmlns:a16="http://schemas.microsoft.com/office/drawing/2014/main" id="{9F2C46B0-9FBF-470B-9493-50EA953E6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44" y="2389823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0" name="Oval 284">
              <a:extLst>
                <a:ext uri="{FF2B5EF4-FFF2-40B4-BE49-F238E27FC236}">
                  <a16:creationId xmlns:a16="http://schemas.microsoft.com/office/drawing/2014/main" id="{E93AC5B2-5584-43D8-B168-08B1A4D79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02" y="2414112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1" name="Oval 285">
              <a:extLst>
                <a:ext uri="{FF2B5EF4-FFF2-40B4-BE49-F238E27FC236}">
                  <a16:creationId xmlns:a16="http://schemas.microsoft.com/office/drawing/2014/main" id="{9673F9D7-83F3-4BD7-923C-90A94193F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49" y="2414112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2" name="Oval 286">
              <a:extLst>
                <a:ext uri="{FF2B5EF4-FFF2-40B4-BE49-F238E27FC236}">
                  <a16:creationId xmlns:a16="http://schemas.microsoft.com/office/drawing/2014/main" id="{C47F14C1-25C4-45AB-BF50-A646D430F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97" y="2438400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" name="Oval 287">
              <a:extLst>
                <a:ext uri="{FF2B5EF4-FFF2-40B4-BE49-F238E27FC236}">
                  <a16:creationId xmlns:a16="http://schemas.microsoft.com/office/drawing/2014/main" id="{E2F728B7-0077-4E83-94C6-08FB9328C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03" y="2440782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4" name="Oval 288">
              <a:extLst>
                <a:ext uri="{FF2B5EF4-FFF2-40B4-BE49-F238E27FC236}">
                  <a16:creationId xmlns:a16="http://schemas.microsoft.com/office/drawing/2014/main" id="{471883B9-6D91-460D-9AA2-4B68A806E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92" y="2440782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5" name="Oval 289">
              <a:extLst>
                <a:ext uri="{FF2B5EF4-FFF2-40B4-BE49-F238E27FC236}">
                  <a16:creationId xmlns:a16="http://schemas.microsoft.com/office/drawing/2014/main" id="{19F07CAC-980D-4F52-85EF-0AB639CF4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2" y="2440782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6" name="Oval 290">
              <a:extLst>
                <a:ext uri="{FF2B5EF4-FFF2-40B4-BE49-F238E27FC236}">
                  <a16:creationId xmlns:a16="http://schemas.microsoft.com/office/drawing/2014/main" id="{A50ED2AF-E7CA-4395-B8D3-4BA539829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78" y="2468880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7" name="Oval 291">
              <a:extLst>
                <a:ext uri="{FF2B5EF4-FFF2-40B4-BE49-F238E27FC236}">
                  <a16:creationId xmlns:a16="http://schemas.microsoft.com/office/drawing/2014/main" id="{94E1ABF4-1098-45F1-9732-7FF5F65AB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12" y="2498408"/>
              <a:ext cx="91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8" name="Oval 292">
              <a:extLst>
                <a:ext uri="{FF2B5EF4-FFF2-40B4-BE49-F238E27FC236}">
                  <a16:creationId xmlns:a16="http://schemas.microsoft.com/office/drawing/2014/main" id="{B089CB75-DE9A-4C7D-B721-207FB5034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7" y="2498408"/>
              <a:ext cx="89" cy="42386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9" name="Oval 293">
              <a:extLst>
                <a:ext uri="{FF2B5EF4-FFF2-40B4-BE49-F238E27FC236}">
                  <a16:creationId xmlns:a16="http://schemas.microsoft.com/office/drawing/2014/main" id="{F2A9B64A-8D35-4A36-88F0-FB0571773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91" y="2533650"/>
              <a:ext cx="87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0" name="Oval 294">
              <a:extLst>
                <a:ext uri="{FF2B5EF4-FFF2-40B4-BE49-F238E27FC236}">
                  <a16:creationId xmlns:a16="http://schemas.microsoft.com/office/drawing/2014/main" id="{65AA559B-63A1-4D1E-AF37-025C87484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45" y="2533650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1" name="Oval 295">
              <a:extLst>
                <a:ext uri="{FF2B5EF4-FFF2-40B4-BE49-F238E27FC236}">
                  <a16:creationId xmlns:a16="http://schemas.microsoft.com/office/drawing/2014/main" id="{B04AD273-4467-4201-AD1F-1C7172E49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7" y="2533650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2" name="Oval 296">
              <a:extLst>
                <a:ext uri="{FF2B5EF4-FFF2-40B4-BE49-F238E27FC236}">
                  <a16:creationId xmlns:a16="http://schemas.microsoft.com/office/drawing/2014/main" id="{784752C9-7E5B-44CA-98C9-D439BAA3A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0" y="2533650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" name="Oval 297">
              <a:extLst>
                <a:ext uri="{FF2B5EF4-FFF2-40B4-BE49-F238E27FC236}">
                  <a16:creationId xmlns:a16="http://schemas.microsoft.com/office/drawing/2014/main" id="{E11DBCF1-4556-4C47-A8FC-17CBB4765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56" y="2533650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4" name="Oval 298">
              <a:extLst>
                <a:ext uri="{FF2B5EF4-FFF2-40B4-BE49-F238E27FC236}">
                  <a16:creationId xmlns:a16="http://schemas.microsoft.com/office/drawing/2014/main" id="{06E1564B-9D8A-47E7-A2D6-38EAC6EB0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07" y="2533650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5" name="Oval 299">
              <a:extLst>
                <a:ext uri="{FF2B5EF4-FFF2-40B4-BE49-F238E27FC236}">
                  <a16:creationId xmlns:a16="http://schemas.microsoft.com/office/drawing/2014/main" id="{88EA0750-FFD9-48BA-B511-5189564A1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5" y="2533650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6" name="Oval 300">
              <a:extLst>
                <a:ext uri="{FF2B5EF4-FFF2-40B4-BE49-F238E27FC236}">
                  <a16:creationId xmlns:a16="http://schemas.microsoft.com/office/drawing/2014/main" id="{E3557014-F421-46D4-A9C0-E54E66EE8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0" y="2533650"/>
              <a:ext cx="91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7" name="Oval 301">
              <a:extLst>
                <a:ext uri="{FF2B5EF4-FFF2-40B4-BE49-F238E27FC236}">
                  <a16:creationId xmlns:a16="http://schemas.microsoft.com/office/drawing/2014/main" id="{42DFBCE4-8FC2-4A73-9ACB-E41D6093B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76" y="2593182"/>
              <a:ext cx="89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8" name="Oval 302">
              <a:extLst>
                <a:ext uri="{FF2B5EF4-FFF2-40B4-BE49-F238E27FC236}">
                  <a16:creationId xmlns:a16="http://schemas.microsoft.com/office/drawing/2014/main" id="{60D0CAD9-7E58-4342-84F3-CED0827D3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6" y="2593182"/>
              <a:ext cx="89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9" name="Oval 303">
              <a:extLst>
                <a:ext uri="{FF2B5EF4-FFF2-40B4-BE49-F238E27FC236}">
                  <a16:creationId xmlns:a16="http://schemas.microsoft.com/office/drawing/2014/main" id="{2B6D8F44-0DFD-488C-B404-DE58B1BB4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6" y="2593182"/>
              <a:ext cx="89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0" name="Oval 304">
              <a:extLst>
                <a:ext uri="{FF2B5EF4-FFF2-40B4-BE49-F238E27FC236}">
                  <a16:creationId xmlns:a16="http://schemas.microsoft.com/office/drawing/2014/main" id="{CAED9DE2-0338-4A97-809F-50BEC954D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70" y="2593182"/>
              <a:ext cx="85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1" name="Oval 305">
              <a:extLst>
                <a:ext uri="{FF2B5EF4-FFF2-40B4-BE49-F238E27FC236}">
                  <a16:creationId xmlns:a16="http://schemas.microsoft.com/office/drawing/2014/main" id="{9D689B37-BA7F-4CFB-A5BD-9D4ACC960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06" y="2593182"/>
              <a:ext cx="89" cy="43339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2" name="Oval 306">
              <a:extLst>
                <a:ext uri="{FF2B5EF4-FFF2-40B4-BE49-F238E27FC236}">
                  <a16:creationId xmlns:a16="http://schemas.microsoft.com/office/drawing/2014/main" id="{C02B9383-E462-45F5-92AB-022C470BE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0" y="2698433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3" name="Oval 307">
              <a:extLst>
                <a:ext uri="{FF2B5EF4-FFF2-40B4-BE49-F238E27FC236}">
                  <a16:creationId xmlns:a16="http://schemas.microsoft.com/office/drawing/2014/main" id="{82FC878B-19DA-4001-9AC5-F2D432A16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4" y="2698433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4" name="Oval 308">
              <a:extLst>
                <a:ext uri="{FF2B5EF4-FFF2-40B4-BE49-F238E27FC236}">
                  <a16:creationId xmlns:a16="http://schemas.microsoft.com/office/drawing/2014/main" id="{B72C084A-3C1B-4869-BD42-E6F7B9A84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44" y="2698433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5" name="Oval 309">
              <a:extLst>
                <a:ext uri="{FF2B5EF4-FFF2-40B4-BE49-F238E27FC236}">
                  <a16:creationId xmlns:a16="http://schemas.microsoft.com/office/drawing/2014/main" id="{D58E37B8-D40B-4B81-88CB-04C0974E5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80" y="2698433"/>
              <a:ext cx="89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6" name="Oval 310">
              <a:extLst>
                <a:ext uri="{FF2B5EF4-FFF2-40B4-BE49-F238E27FC236}">
                  <a16:creationId xmlns:a16="http://schemas.microsoft.com/office/drawing/2014/main" id="{43BC1FEC-0461-4FC4-BFCD-128E7E5C2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79" y="2698433"/>
              <a:ext cx="91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7" name="Oval 311">
              <a:extLst>
                <a:ext uri="{FF2B5EF4-FFF2-40B4-BE49-F238E27FC236}">
                  <a16:creationId xmlns:a16="http://schemas.microsoft.com/office/drawing/2014/main" id="{FC40A1B2-8100-446E-90DC-061C62924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04" y="2698433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8" name="Oval 312">
              <a:extLst>
                <a:ext uri="{FF2B5EF4-FFF2-40B4-BE49-F238E27FC236}">
                  <a16:creationId xmlns:a16="http://schemas.microsoft.com/office/drawing/2014/main" id="{94C7105C-CFDD-4030-90B3-BD3EDC03D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9" y="2698433"/>
              <a:ext cx="85" cy="40481"/>
            </a:xfrm>
            <a:prstGeom prst="ellipse">
              <a:avLst/>
            </a:prstGeom>
            <a:solidFill>
              <a:srgbClr val="015D84"/>
            </a:solidFill>
            <a:ln w="15875" cap="flat">
              <a:solidFill>
                <a:srgbClr val="015D84"/>
              </a:solidFill>
              <a:prstDash val="solid"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9" name="TextBox 9">
              <a:extLst>
                <a:ext uri="{FF2B5EF4-FFF2-40B4-BE49-F238E27FC236}">
                  <a16:creationId xmlns:a16="http://schemas.microsoft.com/office/drawing/2014/main" id="{F157D5F6-9C9B-415C-BA8C-1B376F7A40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22" y="3233262"/>
              <a:ext cx="4008" cy="47339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825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风险比</a:t>
              </a:r>
              <a:r>
                <a:rPr lang="en-US" sz="825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0.74 </a:t>
              </a:r>
            </a:p>
            <a:p>
              <a:pPr algn="ctr"/>
              <a:r>
                <a:rPr lang="en-US" sz="825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(</a:t>
              </a:r>
              <a:r>
                <a:rPr lang="en-US" altLang="zh-CN" sz="825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95% CI, </a:t>
              </a:r>
              <a:r>
                <a:rPr lang="en-US" sz="825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0.59-0.94)</a:t>
              </a:r>
            </a:p>
            <a:p>
              <a:pPr algn="ctr"/>
              <a:r>
                <a:rPr lang="en-US" sz="825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P=0.01</a:t>
              </a:r>
            </a:p>
          </p:txBody>
        </p:sp>
        <p:cxnSp>
          <p:nvCxnSpPr>
            <p:cNvPr id="170" name="直接连接符 39">
              <a:extLst>
                <a:ext uri="{FF2B5EF4-FFF2-40B4-BE49-F238E27FC236}">
                  <a16:creationId xmlns:a16="http://schemas.microsoft.com/office/drawing/2014/main" id="{151B10F5-7D62-4BEB-8C8E-9989719EA064}"/>
                </a:ext>
              </a:extLst>
            </p:cNvPr>
            <p:cNvCxnSpPr/>
            <p:nvPr/>
          </p:nvCxnSpPr>
          <p:spPr>
            <a:xfrm>
              <a:off x="29447" y="1979295"/>
              <a:ext cx="0" cy="172593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40">
              <a:extLst>
                <a:ext uri="{FF2B5EF4-FFF2-40B4-BE49-F238E27FC236}">
                  <a16:creationId xmlns:a16="http://schemas.microsoft.com/office/drawing/2014/main" id="{4ED4E025-82CB-41AA-8BF6-F8250C9AF308}"/>
                </a:ext>
              </a:extLst>
            </p:cNvPr>
            <p:cNvCxnSpPr/>
            <p:nvPr/>
          </p:nvCxnSpPr>
          <p:spPr>
            <a:xfrm>
              <a:off x="31866" y="1979295"/>
              <a:ext cx="0" cy="171354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Rectangle 316">
              <a:extLst>
                <a:ext uri="{FF2B5EF4-FFF2-40B4-BE49-F238E27FC236}">
                  <a16:creationId xmlns:a16="http://schemas.microsoft.com/office/drawing/2014/main" id="{8D958DD3-D003-42B3-9C21-3FF71311A3E7}"/>
                </a:ext>
              </a:extLst>
            </p:cNvPr>
            <p:cNvSpPr/>
            <p:nvPr/>
          </p:nvSpPr>
          <p:spPr>
            <a:xfrm>
              <a:off x="29270" y="3068479"/>
              <a:ext cx="2821" cy="3062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05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显著延长</a:t>
              </a:r>
              <a:r>
                <a:rPr lang="en-US" altLang="zh-CN" sz="105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5.9</a:t>
              </a:r>
              <a:r>
                <a:rPr lang="zh-CN" altLang="en-US" sz="105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个月</a:t>
              </a:r>
              <a:endParaRPr lang="en-US" altLang="zh-CN" sz="105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3" name="左右箭头 29">
              <a:extLst>
                <a:ext uri="{FF2B5EF4-FFF2-40B4-BE49-F238E27FC236}">
                  <a16:creationId xmlns:a16="http://schemas.microsoft.com/office/drawing/2014/main" id="{8DBFFC02-3519-43CB-83C7-DCCEFBD4E74E}"/>
                </a:ext>
              </a:extLst>
            </p:cNvPr>
            <p:cNvSpPr/>
            <p:nvPr/>
          </p:nvSpPr>
          <p:spPr>
            <a:xfrm>
              <a:off x="29437" y="3416142"/>
              <a:ext cx="2460" cy="123825"/>
            </a:xfrm>
            <a:prstGeom prst="leftRightArrow">
              <a:avLst/>
            </a:prstGeom>
            <a:solidFill>
              <a:srgbClr val="015D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20" name="文本框 319">
            <a:extLst>
              <a:ext uri="{FF2B5EF4-FFF2-40B4-BE49-F238E27FC236}">
                <a16:creationId xmlns:a16="http://schemas.microsoft.com/office/drawing/2014/main" id="{39E128D1-D3EE-4A7B-891F-8AD49D84A400}"/>
              </a:ext>
            </a:extLst>
          </p:cNvPr>
          <p:cNvSpPr txBox="1"/>
          <p:nvPr/>
        </p:nvSpPr>
        <p:spPr>
          <a:xfrm>
            <a:off x="7201191" y="1561467"/>
            <a:ext cx="4550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全球关键注册临床研究中的中位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PFS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对照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21" name="组合 320">
            <a:extLst>
              <a:ext uri="{FF2B5EF4-FFF2-40B4-BE49-F238E27FC236}">
                <a16:creationId xmlns:a16="http://schemas.microsoft.com/office/drawing/2014/main" id="{43611001-7898-45CE-B71E-334FA44C76D6}"/>
              </a:ext>
            </a:extLst>
          </p:cNvPr>
          <p:cNvGrpSpPr/>
          <p:nvPr/>
        </p:nvGrpSpPr>
        <p:grpSpPr>
          <a:xfrm>
            <a:off x="7062636" y="1806985"/>
            <a:ext cx="4149459" cy="124007"/>
            <a:chOff x="2808551" y="1787996"/>
            <a:chExt cx="4149459" cy="124007"/>
          </a:xfrm>
        </p:grpSpPr>
        <p:sp>
          <p:nvSpPr>
            <p:cNvPr id="322" name="矩形 321">
              <a:extLst>
                <a:ext uri="{FF2B5EF4-FFF2-40B4-BE49-F238E27FC236}">
                  <a16:creationId xmlns:a16="http://schemas.microsoft.com/office/drawing/2014/main" id="{1A311D05-E153-4CC5-BC34-C6FCEA788D8F}"/>
                </a:ext>
              </a:extLst>
            </p:cNvPr>
            <p:cNvSpPr/>
            <p:nvPr/>
          </p:nvSpPr>
          <p:spPr>
            <a:xfrm flipV="1">
              <a:off x="2905332" y="1866284"/>
              <a:ext cx="4052678" cy="45719"/>
            </a:xfrm>
            <a:prstGeom prst="rect">
              <a:avLst/>
            </a:prstGeom>
            <a:gradFill>
              <a:gsLst>
                <a:gs pos="26000">
                  <a:srgbClr val="E47225"/>
                </a:gs>
                <a:gs pos="70000">
                  <a:srgbClr val="EB9B23"/>
                </a:gs>
                <a:gs pos="47000">
                  <a:srgbClr val="EA9155"/>
                </a:gs>
              </a:gsLst>
              <a:lin ang="18600000" scaled="0"/>
            </a:gradFill>
          </p:spPr>
          <p:txBody>
            <a:bodyPr wrap="square" lIns="0" tIns="0" rIns="0" bIns="0" rtlCol="0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3" name="等腰三角形 322">
              <a:extLst>
                <a:ext uri="{FF2B5EF4-FFF2-40B4-BE49-F238E27FC236}">
                  <a16:creationId xmlns:a16="http://schemas.microsoft.com/office/drawing/2014/main" id="{18B3BD24-D21A-425D-9E4F-629A84811CD7}"/>
                </a:ext>
              </a:extLst>
            </p:cNvPr>
            <p:cNvSpPr/>
            <p:nvPr/>
          </p:nvSpPr>
          <p:spPr>
            <a:xfrm flipH="1">
              <a:off x="2808551" y="1787996"/>
              <a:ext cx="141902" cy="122329"/>
            </a:xfrm>
            <a:prstGeom prst="triangle">
              <a:avLst>
                <a:gd name="adj" fmla="val 0"/>
              </a:avLst>
            </a:prstGeom>
            <a:solidFill>
              <a:srgbClr val="3C8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9D65DB1-D194-4B06-B66E-67921416626B}"/>
              </a:ext>
            </a:extLst>
          </p:cNvPr>
          <p:cNvSpPr txBox="1"/>
          <p:nvPr/>
        </p:nvSpPr>
        <p:spPr>
          <a:xfrm>
            <a:off x="527051" y="6052983"/>
            <a:ext cx="61475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KRd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卡非佐米联合来那度胺和地塞米松</a:t>
            </a:r>
          </a:p>
        </p:txBody>
      </p:sp>
    </p:spTree>
    <p:extLst>
      <p:ext uri="{BB962C8B-B14F-4D97-AF65-F5344CB8AC3E}">
        <p14:creationId xmlns:p14="http://schemas.microsoft.com/office/powerpoint/2010/main" val="3055369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460C3CB-D7D9-4291-8751-863D44CFC7A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031048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460C3CB-D7D9-4291-8751-863D44CFC7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 23">
            <a:extLst>
              <a:ext uri="{FF2B5EF4-FFF2-40B4-BE49-F238E27FC236}">
                <a16:creationId xmlns:a16="http://schemas.microsoft.com/office/drawing/2014/main" id="{E90C196D-74F5-9F03-50A7-32CC97083FE1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684AB50-C8F6-4978-8250-C948889BA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1" y="230744"/>
            <a:ext cx="11137568" cy="703942"/>
          </a:xfrm>
        </p:spPr>
        <p:txBody>
          <a:bodyPr vert="horz"/>
          <a:lstStyle/>
          <a:p>
            <a:r>
              <a:rPr lang="zh-CN" altLang="en-US" sz="36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伊沙佐米是目前唯一获批和报销的全口服方案，带来诸多便利，在疫情期间更是发挥重要作用 </a:t>
            </a:r>
          </a:p>
        </p:txBody>
      </p:sp>
      <p:sp>
        <p:nvSpPr>
          <p:cNvPr id="98" name="Rectangle 7">
            <a:extLst>
              <a:ext uri="{FF2B5EF4-FFF2-40B4-BE49-F238E27FC236}">
                <a16:creationId xmlns:a16="http://schemas.microsoft.com/office/drawing/2014/main" id="{3C8FBB4E-53DA-46C2-9DC4-4035F3049906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创新性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4704084-A324-40DC-96E4-5804C5888C92}"/>
              </a:ext>
            </a:extLst>
          </p:cNvPr>
          <p:cNvSpPr txBox="1"/>
          <p:nvPr/>
        </p:nvSpPr>
        <p:spPr>
          <a:xfrm>
            <a:off x="527052" y="1443604"/>
            <a:ext cx="111140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伊沙佐米定量口服简化临床管理，患者无需住院，</a:t>
            </a:r>
            <a:r>
              <a:rPr lang="zh-CN" altLang="en-US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避免医院交叉感染（尤其疫情期间）</a:t>
            </a:r>
            <a:r>
              <a:rPr lang="zh-CN" altLang="en-US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，同时减少就诊次数，提高患者生活质量和治疗满意度，用药依从性高达</a:t>
            </a:r>
            <a:r>
              <a:rPr lang="en-US" altLang="zh-CN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85% </a:t>
            </a:r>
            <a:r>
              <a:rPr lang="en-US" altLang="zh-CN" b="0" i="0" u="none" strike="noStrike" baseline="300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[1] </a:t>
            </a:r>
          </a:p>
          <a:p>
            <a:endParaRPr lang="en-US" altLang="zh-CN" dirty="0">
              <a:solidFill>
                <a:srgbClr val="000000"/>
              </a:solidFill>
              <a:latin typeface="Wingdings" panose="05000000000000000000" pitchFamily="2" charset="2"/>
              <a:ea typeface="微软雅黑" panose="020B0503020204020204" pitchFamily="34" charset="-122"/>
            </a:endParaRPr>
          </a:p>
          <a:p>
            <a:r>
              <a:rPr lang="zh-CN" altLang="en-US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国际骨髓瘤学会、国际骨髓瘤基金会及柳叶刀（</a:t>
            </a:r>
            <a:r>
              <a:rPr lang="en-US" altLang="zh-CN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Lancet</a:t>
            </a:r>
            <a:r>
              <a:rPr lang="zh-CN" altLang="en-US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）等专业杂志自</a:t>
            </a:r>
            <a:r>
              <a:rPr lang="en-US" altLang="zh-CN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2020</a:t>
            </a:r>
            <a:r>
              <a:rPr lang="zh-CN" altLang="en-US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年疫情开始就纷纷建议：在新冠肺炎期间，</a:t>
            </a:r>
            <a:r>
              <a:rPr lang="zh-CN" altLang="en-US" b="1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尽量将静脉或皮下治疗替换为全口服联合治疗 </a:t>
            </a:r>
            <a:r>
              <a:rPr lang="en-US" altLang="zh-CN" b="0" i="0" u="none" strike="noStrike" baseline="300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[2]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2B2B08D-3F7B-40F0-AF9D-122B448FA4B0}"/>
              </a:ext>
            </a:extLst>
          </p:cNvPr>
          <p:cNvSpPr txBox="1"/>
          <p:nvPr/>
        </p:nvSpPr>
        <p:spPr>
          <a:xfrm>
            <a:off x="359228" y="6384507"/>
            <a:ext cx="60989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[1]Stephen J. </a:t>
            </a:r>
            <a:r>
              <a:rPr lang="en-US" altLang="zh-CN" sz="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Noga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et al.2019 ASH. Poster 3168.ePRO</a:t>
            </a:r>
            <a:r>
              <a:rPr lang="zh-CN" altLang="en-US" sz="800" b="0" i="0" u="none" strike="noStrike" baseline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：电子患者报告收集系统 </a:t>
            </a:r>
          </a:p>
          <a:p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[</a:t>
            </a:r>
            <a:r>
              <a:rPr lang="en-US" altLang="zh-CN" sz="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2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] </a:t>
            </a:r>
            <a:r>
              <a:rPr lang="en-US" altLang="zh-CN" sz="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Malard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, Florent, and Mohamad </a:t>
            </a:r>
            <a:r>
              <a:rPr lang="en-US" altLang="zh-CN" sz="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Mohty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. The Lancet. </a:t>
            </a:r>
            <a:r>
              <a:rPr lang="en-US" altLang="zh-CN" sz="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Haematology</a:t>
            </a:r>
            <a:r>
              <a:rPr lang="en-US" altLang="zh-CN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 vol. 7,6 (2020): e435-e437. doi:10.1016/S2352-3026(20)30124-1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726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963CADA-A3C9-455B-9E81-4C625F4C964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963CADA-A3C9-455B-9E81-4C625F4C96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 23">
            <a:extLst>
              <a:ext uri="{FF2B5EF4-FFF2-40B4-BE49-F238E27FC236}">
                <a16:creationId xmlns:a16="http://schemas.microsoft.com/office/drawing/2014/main" id="{631DB5A5-DF9A-BA4F-148A-9D676AB17826}"/>
              </a:ext>
            </a:extLst>
          </p:cNvPr>
          <p:cNvSpPr/>
          <p:nvPr/>
        </p:nvSpPr>
        <p:spPr>
          <a:xfrm>
            <a:off x="148046" y="163367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D2E0946-8D37-4CF9-81E3-D6A14687E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0" y="221155"/>
            <a:ext cx="11114087" cy="703942"/>
          </a:xfrm>
        </p:spPr>
        <p:txBody>
          <a:bodyPr vert="horz"/>
          <a:lstStyle/>
          <a:p>
            <a:pPr marL="0" marR="0" indent="0" fontAlgn="auto">
              <a:spcAft>
                <a:spcPts val="0"/>
              </a:spcAft>
              <a:tabLst/>
              <a:defRPr/>
            </a:pPr>
            <a:r>
              <a:rPr lang="zh-CN" altLang="en-US" sz="36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取消伊沙佐米联合使用的医保支付限制</a:t>
            </a:r>
            <a:r>
              <a:rPr lang="zh-CN" altLang="zh-CN" sz="3600" b="1" kern="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维护患者用药公平，确保临床获益，改善医患关系，便于临床合理施治</a:t>
            </a:r>
            <a:endParaRPr lang="zh-CN" altLang="en-US" sz="3600" b="1" kern="1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2E5CA95C-E899-493B-92E7-B9CB76DCED68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公平性</a:t>
            </a:r>
          </a:p>
        </p:txBody>
      </p:sp>
      <p:sp>
        <p:nvSpPr>
          <p:cNvPr id="31" name="矩形 22">
            <a:extLst>
              <a:ext uri="{FF2B5EF4-FFF2-40B4-BE49-F238E27FC236}">
                <a16:creationId xmlns:a16="http://schemas.microsoft.com/office/drawing/2014/main" id="{C61134CE-8DC1-4433-927A-8401966AAFBB}"/>
              </a:ext>
            </a:extLst>
          </p:cNvPr>
          <p:cNvSpPr/>
          <p:nvPr/>
        </p:nvSpPr>
        <p:spPr>
          <a:xfrm>
            <a:off x="527051" y="1395171"/>
            <a:ext cx="5261353" cy="516502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任意多边形 43">
            <a:extLst>
              <a:ext uri="{FF2B5EF4-FFF2-40B4-BE49-F238E27FC236}">
                <a16:creationId xmlns:a16="http://schemas.microsoft.com/office/drawing/2014/main" id="{DF178AD0-C941-46B2-8799-73B3A573BB71}"/>
              </a:ext>
            </a:extLst>
          </p:cNvPr>
          <p:cNvSpPr/>
          <p:nvPr/>
        </p:nvSpPr>
        <p:spPr>
          <a:xfrm>
            <a:off x="547370" y="1403120"/>
            <a:ext cx="4894641" cy="384137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FC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zh-CN" altLang="en-US" sz="14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伊沙佐米的医保支付限制影响患者合理用药选择</a:t>
            </a:r>
          </a:p>
        </p:txBody>
      </p:sp>
      <p:sp>
        <p:nvSpPr>
          <p:cNvPr id="33" name="文本框 28">
            <a:extLst>
              <a:ext uri="{FF2B5EF4-FFF2-40B4-BE49-F238E27FC236}">
                <a16:creationId xmlns:a16="http://schemas.microsoft.com/office/drawing/2014/main" id="{B7F48FFC-3295-4646-BF80-F26311A940C9}"/>
              </a:ext>
            </a:extLst>
          </p:cNvPr>
          <p:cNvSpPr txBox="1"/>
          <p:nvPr/>
        </p:nvSpPr>
        <p:spPr>
          <a:xfrm>
            <a:off x="527050" y="1949902"/>
            <a:ext cx="5227423" cy="3932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伊沙佐米在临床治疗中具有不可替代的价值</a:t>
            </a:r>
            <a:endParaRPr lang="en-US" altLang="zh-CN" sz="1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蛋白酶体抑制剂</a:t>
            </a:r>
            <a:r>
              <a:rPr lang="en-US" altLang="zh-CN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(PI)</a:t>
            </a:r>
            <a:r>
              <a:rPr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已成为</a:t>
            </a:r>
            <a:r>
              <a:rPr lang="en-US" altLang="zh-CN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MM</a:t>
            </a:r>
            <a:r>
              <a:rPr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治疗方案的基石选择，</a:t>
            </a:r>
            <a:r>
              <a:rPr lang="en-US" altLang="zh-CN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PI+</a:t>
            </a:r>
            <a:r>
              <a:rPr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免疫调节剂</a:t>
            </a:r>
            <a:r>
              <a:rPr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可以显著提高多发性骨髓瘤患者的预后和生存，</a:t>
            </a:r>
            <a:r>
              <a:rPr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是国内外指南推荐的标准治疗方案</a:t>
            </a:r>
            <a:endParaRPr lang="en-US" altLang="zh-CN" sz="1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伊沙佐米联合来那度胺和地塞米松治疗</a:t>
            </a:r>
            <a:r>
              <a:rPr lang="en-US" altLang="zh-CN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en-US" altLang="zh-CN" sz="1400" b="1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IRd</a:t>
            </a:r>
            <a:r>
              <a:rPr lang="en-US" altLang="zh-CN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是中国多发性骨髓瘤领域</a:t>
            </a:r>
            <a:r>
              <a:rPr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目前唯一获批和报销的全口服方案</a:t>
            </a:r>
            <a:endParaRPr lang="en-US" altLang="zh-CN" sz="1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疫情时代，患者对全口服治疗的诉求更加强烈</a:t>
            </a:r>
            <a:endParaRPr lang="en-US" altLang="zh-CN" sz="1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医保支付限制严重影响患者合理用药选择</a:t>
            </a:r>
            <a:endParaRPr lang="en-US" altLang="zh-CN" sz="1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因受限于医保支付限制，使得临床用药存在诸多不便，且增加了患者支付负担，部分患者被迫自费或放弃使用临床最合适的治疗方案，对治疗依从性和疾病预后产生潜在负面影响</a:t>
            </a:r>
          </a:p>
        </p:txBody>
      </p:sp>
      <p:sp>
        <p:nvSpPr>
          <p:cNvPr id="52" name="矩形 22">
            <a:extLst>
              <a:ext uri="{FF2B5EF4-FFF2-40B4-BE49-F238E27FC236}">
                <a16:creationId xmlns:a16="http://schemas.microsoft.com/office/drawing/2014/main" id="{BFDA1F7A-3793-4880-B0BF-6F11F1FF5F7F}"/>
              </a:ext>
            </a:extLst>
          </p:cNvPr>
          <p:cNvSpPr/>
          <p:nvPr/>
        </p:nvSpPr>
        <p:spPr>
          <a:xfrm>
            <a:off x="6199407" y="1395171"/>
            <a:ext cx="5261353" cy="516502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graphicFrame>
        <p:nvGraphicFramePr>
          <p:cNvPr id="11" name="Table 160">
            <a:extLst>
              <a:ext uri="{FF2B5EF4-FFF2-40B4-BE49-F238E27FC236}">
                <a16:creationId xmlns:a16="http://schemas.microsoft.com/office/drawing/2014/main" id="{01757BBE-E698-47FC-89EF-3E9781E59F68}"/>
              </a:ext>
            </a:extLst>
          </p:cNvPr>
          <p:cNvGraphicFramePr>
            <a:graphicFrameLocks noGrp="1"/>
          </p:cNvGraphicFramePr>
          <p:nvPr/>
        </p:nvGraphicFramePr>
        <p:xfrm>
          <a:off x="6338551" y="1949902"/>
          <a:ext cx="4983061" cy="4055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9685">
                  <a:extLst>
                    <a:ext uri="{9D8B030D-6E8A-4147-A177-3AD203B41FA5}">
                      <a16:colId xmlns:a16="http://schemas.microsoft.com/office/drawing/2014/main" val="609972938"/>
                    </a:ext>
                  </a:extLst>
                </a:gridCol>
                <a:gridCol w="3253376">
                  <a:extLst>
                    <a:ext uri="{9D8B030D-6E8A-4147-A177-3AD203B41FA5}">
                      <a16:colId xmlns:a16="http://schemas.microsoft.com/office/drawing/2014/main" val="1013949845"/>
                    </a:ext>
                  </a:extLst>
                </a:gridCol>
              </a:tblGrid>
              <a:tr h="581796"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en-US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药品名称</a:t>
                      </a:r>
                      <a:endParaRPr lang="zh-CN" sz="1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zh-CN" sz="1400" b="1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医保支付范围</a:t>
                      </a:r>
                      <a:endParaRPr lang="zh-CN" sz="1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066930"/>
                  </a:ext>
                </a:extLst>
              </a:tr>
              <a:tr h="1458187">
                <a:tc>
                  <a:txBody>
                    <a:bodyPr/>
                    <a:lstStyle/>
                    <a:p>
                      <a:pPr indent="0" algn="ctr"/>
                      <a:r>
                        <a:rPr lang="zh-CN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枸橼酸伊沙佐米胶囊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CN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每</a:t>
                      </a:r>
                      <a:r>
                        <a:rPr lang="en-US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个疗程需提供治疗有效的证据后方可继续支付；</a:t>
                      </a:r>
                      <a:r>
                        <a:rPr lang="en-US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CN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由三级医院血液专科或血液专科医院医师处方；</a:t>
                      </a:r>
                      <a:r>
                        <a:rPr lang="en-US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CN" sz="1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与来那度胺联合使用时，只支付伊沙佐米或来那度胺中的一种</a:t>
                      </a:r>
                      <a:endParaRPr lang="zh-CN" sz="14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396866"/>
                  </a:ext>
                </a:extLst>
              </a:tr>
              <a:tr h="1216995">
                <a:tc>
                  <a:txBody>
                    <a:bodyPr/>
                    <a:lstStyle/>
                    <a:p>
                      <a:pPr indent="0" algn="ctr"/>
                      <a:r>
                        <a:rPr lang="zh-CN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达雷妥尤单抗注射剂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医保支付范围与说明书一致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574682"/>
                  </a:ext>
                </a:extLst>
              </a:tr>
              <a:tr h="798579">
                <a:tc>
                  <a:txBody>
                    <a:bodyPr/>
                    <a:lstStyle/>
                    <a:p>
                      <a:pPr indent="0" algn="ctr"/>
                      <a:r>
                        <a:rPr lang="zh-CN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泊马度胺</a:t>
                      </a:r>
                      <a:r>
                        <a:rPr lang="zh-CN" altLang="en-US" sz="12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胶囊</a:t>
                      </a:r>
                      <a:endParaRPr lang="zh-CN" sz="12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zh-CN" sz="12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医保支付范围与说明书一致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97411"/>
                  </a:ext>
                </a:extLst>
              </a:tr>
            </a:tbl>
          </a:graphicData>
        </a:graphic>
      </p:graphicFrame>
      <p:sp>
        <p:nvSpPr>
          <p:cNvPr id="12" name="任意多边形 43">
            <a:extLst>
              <a:ext uri="{FF2B5EF4-FFF2-40B4-BE49-F238E27FC236}">
                <a16:creationId xmlns:a16="http://schemas.microsoft.com/office/drawing/2014/main" id="{93A23C66-7381-4DA5-850B-47E944E4380D}"/>
              </a:ext>
            </a:extLst>
          </p:cNvPr>
          <p:cNvSpPr/>
          <p:nvPr/>
        </p:nvSpPr>
        <p:spPr>
          <a:xfrm>
            <a:off x="6216729" y="1403120"/>
            <a:ext cx="5104883" cy="442458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FC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除</a:t>
            </a:r>
            <a:r>
              <a:rPr lang="zh-CN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伊沙佐米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之外，谈判目录内的其他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MM</a:t>
            </a:r>
            <a:r>
              <a:rPr lang="zh-CN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的医</a:t>
            </a:r>
            <a:r>
              <a:rPr lang="zh-CN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保支付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范围均与说明书一致</a:t>
            </a:r>
            <a:endParaRPr lang="zh-CN" altLang="en-US" sz="14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7601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922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#m/%#d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3&quot;&gt;&lt;elem m_fUsage=&quot;1.00000000000000000000E+00&quot;&gt;&lt;m_msothmcolidx val=&quot;0&quot;/&gt;&lt;m_rgb r=&quot;B3&quot; g=&quot;0D&quot; b=&quot;00&quot;/&gt;&lt;/elem&gt;&lt;elem m_fUsage=&quot;9.00000000000000022204E-01&quot;&gt;&lt;m_msothmcolidx val=&quot;0&quot;/&gt;&lt;m_rgb r=&quot;FF&quot; g=&quot;67&quot; b=&quot;5C&quot;/&gt;&lt;/elem&gt;&lt;elem m_fUsage=&quot;8.10000000000000053291E-01&quot;&gt;&lt;m_msothmcolidx val=&quot;0&quot;/&gt;&lt;m_rgb r=&quot;C0&quot; g=&quot;00&quot; b=&quot;0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kk1u7a_DOEnvW0M442c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6I8ikCbRM6swtQIOQoYd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iAKk.Rxx2JLgo7ne.Bb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Takeda_ppt_uroko_tpc_akanered">
  <a:themeElements>
    <a:clrScheme name="Takeda Digital Colo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E1100"/>
      </a:accent1>
      <a:accent2>
        <a:srgbClr val="4C4948"/>
      </a:accent2>
      <a:accent3>
        <a:srgbClr val="898989"/>
      </a:accent3>
      <a:accent4>
        <a:srgbClr val="C0C0C0"/>
      </a:accent4>
      <a:accent5>
        <a:srgbClr val="DDDDDD"/>
      </a:accent5>
      <a:accent6>
        <a:srgbClr val="EFEFEF"/>
      </a:accent6>
      <a:hlink>
        <a:srgbClr val="000000"/>
      </a:hlink>
      <a:folHlink>
        <a:srgbClr val="0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2215</Words>
  <Application>Microsoft Office PowerPoint</Application>
  <PresentationFormat>Widescreen</PresentationFormat>
  <Paragraphs>170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等线</vt:lpstr>
      <vt:lpstr>宋体.黑</vt:lpstr>
      <vt:lpstr>宋体g猀</vt:lpstr>
      <vt:lpstr>Microsoft YaHei</vt:lpstr>
      <vt:lpstr>Microsoft YaHei</vt:lpstr>
      <vt:lpstr>Arial</vt:lpstr>
      <vt:lpstr>Calibri</vt:lpstr>
      <vt:lpstr>Wingdings</vt:lpstr>
      <vt:lpstr>1_Takeda_ppt_uroko_tpc_akanered</vt:lpstr>
      <vt:lpstr>think-cell Slide</vt:lpstr>
      <vt:lpstr>枸橼酸伊沙佐米胶囊 （恩莱瑞）</vt:lpstr>
      <vt:lpstr>PowerPoint Presentation</vt:lpstr>
      <vt:lpstr>枸橼酸伊沙佐米胶囊基本信息（概览）</vt:lpstr>
      <vt:lpstr>伊沙佐米在临床治疗中具有不可替代的价值</vt:lpstr>
      <vt:lpstr>口服IRd方案安全性良好，有利于长期治疗，更适合虚弱老年患者的治疗 </vt:lpstr>
      <vt:lpstr>伊沙佐米是真实世界中最可实现的长期治疗方案，对老年虚弱或高危人群更是如此 </vt:lpstr>
      <vt:lpstr>伊沙佐米是目前唯一获批和报销的全口服方案，带来诸多便利，在疫情期间更是发挥重要作用 </vt:lpstr>
      <vt:lpstr>取消伊沙佐米联合使用的医保支付限制维护患者用药公平，确保临床获益，改善医患关系，便于临床合理施治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布格替尼 申报药品摘要</dc:title>
  <dc:subject/>
  <dc:creator>虎设PPT</dc:creator>
  <cp:keywords/>
  <dc:description/>
  <cp:lastModifiedBy>Du, Lizhe</cp:lastModifiedBy>
  <cp:revision>5</cp:revision>
  <dcterms:created xsi:type="dcterms:W3CDTF">2022-06-15T03:24:28Z</dcterms:created>
  <dcterms:modified xsi:type="dcterms:W3CDTF">2022-07-28T06:50:54Z</dcterms:modified>
  <cp:category/>
</cp:coreProperties>
</file>