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37713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/>
          </p:nvPr>
        </p:nvSpPr>
        <p:spPr>
          <a:xfrm>
            <a:off x="1473200" y="2120900"/>
            <a:ext cx="21437600" cy="53594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473200" y="7467600"/>
            <a:ext cx="21437600" cy="203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苏子柔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774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 i="1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–苏子柔</a:t>
            </a:r>
          </a:p>
        </p:txBody>
      </p:sp>
      <p:sp>
        <p:nvSpPr>
          <p:cNvPr id="94" name="“在此键入引文。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5981699"/>
            <a:ext cx="19621500" cy="990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</a:lvl1pPr>
          </a:lstStyle>
          <a:p>
            <a:r>
              <a:t>“在此键入引文。”</a:t>
            </a:r>
          </a:p>
        </p:txBody>
      </p:sp>
      <p:sp>
        <p:nvSpPr>
          <p:cNvPr id="9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白花的特写"/>
          <p:cNvSpPr>
            <a:spLocks noGrp="1"/>
          </p:cNvSpPr>
          <p:nvPr>
            <p:ph type="pic" idx="21"/>
          </p:nvPr>
        </p:nvSpPr>
        <p:spPr>
          <a:xfrm>
            <a:off x="0" y="-1257300"/>
            <a:ext cx="24384000" cy="16230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24388235" cy="13716002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400"/>
            <a:ext cx="5689602" cy="736601"/>
          </a:xfrm>
          <a:prstGeom prst="rect">
            <a:avLst/>
          </a:prstGeom>
        </p:spPr>
        <p:txBody>
          <a:bodyPr lIns="121919" tIns="121919" rIns="121919" bIns="121919"/>
          <a:lstStyle>
            <a:lvl1pPr algn="r" defTabSz="1828800">
              <a:defRPr sz="2400">
                <a:solidFill>
                  <a:srgbClr val="898989"/>
                </a:solidFill>
                <a:latin typeface="Lao UI"/>
                <a:ea typeface="Lao UI"/>
                <a:cs typeface="Lao UI"/>
                <a:sym typeface="Lao U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400"/>
            <a:ext cx="5689602" cy="736601"/>
          </a:xfrm>
          <a:prstGeom prst="rect">
            <a:avLst/>
          </a:prstGeom>
        </p:spPr>
        <p:txBody>
          <a:bodyPr lIns="121919" tIns="121919" rIns="121919" bIns="121919"/>
          <a:lstStyle>
            <a:lvl1pPr algn="r" defTabSz="1828800">
              <a:defRPr sz="2400">
                <a:solidFill>
                  <a:srgbClr val="898989"/>
                </a:solidFill>
                <a:latin typeface="Lao UI"/>
                <a:ea typeface="Lao UI"/>
                <a:cs typeface="Lao UI"/>
                <a:sym typeface="Lao U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白花的特写"/>
          <p:cNvSpPr>
            <a:spLocks noGrp="1"/>
          </p:cNvSpPr>
          <p:nvPr>
            <p:ph type="pic" idx="21"/>
          </p:nvPr>
        </p:nvSpPr>
        <p:spPr>
          <a:xfrm>
            <a:off x="3309982" y="33171"/>
            <a:ext cx="17747597" cy="11813244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标题文本"/>
          <p:cNvSpPr txBox="1">
            <a:spLocks noGrp="1"/>
          </p:cNvSpPr>
          <p:nvPr>
            <p:ph type="title"/>
          </p:nvPr>
        </p:nvSpPr>
        <p:spPr>
          <a:xfrm>
            <a:off x="1473200" y="10109200"/>
            <a:ext cx="21437600" cy="17907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2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473200" y="11823700"/>
            <a:ext cx="214376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11107" y="12839700"/>
            <a:ext cx="537973" cy="548133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文本"/>
          <p:cNvSpPr txBox="1">
            <a:spLocks noGrp="1"/>
          </p:cNvSpPr>
          <p:nvPr>
            <p:ph type="title"/>
          </p:nvPr>
        </p:nvSpPr>
        <p:spPr>
          <a:xfrm>
            <a:off x="1473200" y="5143500"/>
            <a:ext cx="21437600" cy="34290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白花的特写"/>
          <p:cNvSpPr>
            <a:spLocks noGrp="1"/>
          </p:cNvSpPr>
          <p:nvPr>
            <p:ph type="pic" sz="half" idx="21"/>
          </p:nvPr>
        </p:nvSpPr>
        <p:spPr>
          <a:xfrm>
            <a:off x="12004704" y="595564"/>
            <a:ext cx="10083801" cy="12461138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标题文本"/>
          <p:cNvSpPr txBox="1">
            <a:spLocks noGrp="1"/>
          </p:cNvSpPr>
          <p:nvPr>
            <p:ph type="title"/>
          </p:nvPr>
        </p:nvSpPr>
        <p:spPr>
          <a:xfrm>
            <a:off x="1473200" y="1752600"/>
            <a:ext cx="9880600" cy="48768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40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473200" y="6858000"/>
            <a:ext cx="9880600" cy="510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 txBox="1">
            <a:spLocks noGrp="1"/>
          </p:cNvSpPr>
          <p:nvPr>
            <p:ph type="body" idx="1"/>
          </p:nvPr>
        </p:nvSpPr>
        <p:spPr>
          <a:xfrm>
            <a:off x="1473200" y="3898900"/>
            <a:ext cx="214376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白花的特写"/>
          <p:cNvSpPr>
            <a:spLocks noGrp="1"/>
          </p:cNvSpPr>
          <p:nvPr>
            <p:ph type="pic" sz="half" idx="21"/>
          </p:nvPr>
        </p:nvSpPr>
        <p:spPr>
          <a:xfrm>
            <a:off x="13984264" y="2560108"/>
            <a:ext cx="7900832" cy="9763516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标题文本"/>
          <p:cNvSpPr txBox="1">
            <a:spLocks noGrp="1"/>
          </p:cNvSpPr>
          <p:nvPr>
            <p:ph type="title"/>
          </p:nvPr>
        </p:nvSpPr>
        <p:spPr>
          <a:xfrm>
            <a:off x="1473200" y="571500"/>
            <a:ext cx="21437600" cy="29972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1473200" y="4000500"/>
            <a:ext cx="10261600" cy="8026400"/>
          </a:xfrm>
          <a:prstGeom prst="rect">
            <a:avLst/>
          </a:prstGeom>
        </p:spPr>
        <p:txBody>
          <a:bodyPr/>
          <a:lstStyle>
            <a:lvl1pPr>
              <a:spcBef>
                <a:spcPts val="3900"/>
              </a:spcBef>
              <a:buBlip>
                <a:blip r:embed="rId2"/>
              </a:buBlip>
              <a:defRPr sz="4200"/>
            </a:lvl1pPr>
            <a:lvl2pPr>
              <a:spcBef>
                <a:spcPts val="3900"/>
              </a:spcBef>
              <a:buBlip>
                <a:blip r:embed="rId2"/>
              </a:buBlip>
              <a:defRPr sz="4200"/>
            </a:lvl2pPr>
            <a:lvl3pPr>
              <a:spcBef>
                <a:spcPts val="3900"/>
              </a:spcBef>
              <a:buBlip>
                <a:blip r:embed="rId2"/>
              </a:buBlip>
              <a:defRPr sz="4200"/>
            </a:lvl3pPr>
            <a:lvl4pPr>
              <a:spcBef>
                <a:spcPts val="3900"/>
              </a:spcBef>
              <a:buBlip>
                <a:blip r:embed="rId2"/>
              </a:buBlip>
              <a:defRPr sz="4200"/>
            </a:lvl4pPr>
            <a:lvl5pPr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白花的特写"/>
          <p:cNvSpPr>
            <a:spLocks noGrp="1"/>
          </p:cNvSpPr>
          <p:nvPr>
            <p:ph type="pic" idx="21"/>
          </p:nvPr>
        </p:nvSpPr>
        <p:spPr>
          <a:xfrm>
            <a:off x="2184400" y="-997137"/>
            <a:ext cx="12649202" cy="15631354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一朵黑白圆锥花的特写"/>
          <p:cNvSpPr>
            <a:spLocks noGrp="1"/>
          </p:cNvSpPr>
          <p:nvPr>
            <p:ph type="pic" sz="quarter" idx="22"/>
          </p:nvPr>
        </p:nvSpPr>
        <p:spPr>
          <a:xfrm>
            <a:off x="15786100" y="957174"/>
            <a:ext cx="6429375" cy="4284029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一朵雏菊的黑白特写照片"/>
          <p:cNvSpPr>
            <a:spLocks noGrp="1"/>
          </p:cNvSpPr>
          <p:nvPr>
            <p:ph type="pic" sz="quarter" idx="23"/>
          </p:nvPr>
        </p:nvSpPr>
        <p:spPr>
          <a:xfrm>
            <a:off x="15786100" y="4597400"/>
            <a:ext cx="6426200" cy="96393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文级别 1…"/>
          <p:cNvSpPr txBox="1">
            <a:spLocks noGrp="1"/>
          </p:cNvSpPr>
          <p:nvPr>
            <p:ph type="body" idx="1"/>
          </p:nvPr>
        </p:nvSpPr>
        <p:spPr>
          <a:xfrm>
            <a:off x="1473200" y="1765300"/>
            <a:ext cx="21437600" cy="1018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7"/>
              </a:buBlip>
            </a:lvl1pPr>
            <a:lvl2pPr>
              <a:buBlip>
                <a:blip r:embed="rId17"/>
              </a:buBlip>
            </a:lvl2pPr>
            <a:lvl3pPr>
              <a:buBlip>
                <a:blip r:embed="rId17"/>
              </a:buBlip>
            </a:lvl3pPr>
            <a:lvl4pPr>
              <a:buBlip>
                <a:blip r:embed="rId17"/>
              </a:buBlip>
            </a:lvl4pPr>
            <a:lvl5pPr>
              <a:buBlip>
                <a:blip r:embed="rId17"/>
              </a:buBlip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473200" y="355600"/>
            <a:ext cx="214376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11107" y="12870433"/>
            <a:ext cx="537973" cy="54813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5715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17"/>
        </a:buBlip>
        <a:tabLst/>
        <a:defRPr sz="5000" b="0" i="0" u="none" strike="noStrike" cap="none" spc="0" baseline="0">
          <a:solidFill>
            <a:srgbClr val="5E5E5E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1430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17"/>
        </a:buBlip>
        <a:tabLst/>
        <a:defRPr sz="5000" b="0" i="0" u="none" strike="noStrike" cap="none" spc="0" baseline="0">
          <a:solidFill>
            <a:srgbClr val="5E5E5E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7145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17"/>
        </a:buBlip>
        <a:tabLst/>
        <a:defRPr sz="5000" b="0" i="0" u="none" strike="noStrike" cap="none" spc="0" baseline="0">
          <a:solidFill>
            <a:srgbClr val="5E5E5E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2860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17"/>
        </a:buBlip>
        <a:tabLst/>
        <a:defRPr sz="5000" b="0" i="0" u="none" strike="noStrike" cap="none" spc="0" baseline="0">
          <a:solidFill>
            <a:srgbClr val="5E5E5E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8575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17"/>
        </a:buBlip>
        <a:tabLst/>
        <a:defRPr sz="5000" b="0" i="0" u="none" strike="noStrike" cap="none" spc="0" baseline="0">
          <a:solidFill>
            <a:srgbClr val="5E5E5E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4290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17"/>
        </a:buBlip>
        <a:tabLst/>
        <a:defRPr sz="5000" b="0" i="0" u="none" strike="noStrike" cap="none" spc="0" baseline="0">
          <a:solidFill>
            <a:srgbClr val="5E5E5E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0005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17"/>
        </a:buBlip>
        <a:tabLst/>
        <a:defRPr sz="5000" b="0" i="0" u="none" strike="noStrike" cap="none" spc="0" baseline="0">
          <a:solidFill>
            <a:srgbClr val="5E5E5E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45720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17"/>
        </a:buBlip>
        <a:tabLst/>
        <a:defRPr sz="5000" b="0" i="0" u="none" strike="noStrike" cap="none" spc="0" baseline="0">
          <a:solidFill>
            <a:srgbClr val="5E5E5E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1435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17"/>
        </a:buBlip>
        <a:tabLst/>
        <a:defRPr sz="5000" b="0" i="0" u="none" strike="noStrike" cap="none" spc="0" baseline="0">
          <a:solidFill>
            <a:srgbClr val="5E5E5E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普瑞巴林口服溶液"/>
          <p:cNvSpPr txBox="1">
            <a:spLocks noGrp="1"/>
          </p:cNvSpPr>
          <p:nvPr>
            <p:ph type="ctrTitle"/>
          </p:nvPr>
        </p:nvSpPr>
        <p:spPr>
          <a:xfrm>
            <a:off x="1473200" y="4364671"/>
            <a:ext cx="21437601" cy="20636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普瑞巴林口服溶液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5" name="（苏霖）"/>
          <p:cNvSpPr txBox="1">
            <a:spLocks noGrp="1"/>
          </p:cNvSpPr>
          <p:nvPr>
            <p:ph type="subTitle" sz="quarter" idx="1"/>
          </p:nvPr>
        </p:nvSpPr>
        <p:spPr>
          <a:xfrm>
            <a:off x="6163683" y="6780393"/>
            <a:ext cx="12056634" cy="1504747"/>
          </a:xfrm>
          <a:prstGeom prst="rect">
            <a:avLst/>
          </a:prstGeom>
        </p:spPr>
        <p:txBody>
          <a:bodyPr/>
          <a:lstStyle>
            <a:lvl1pPr>
              <a:defRPr sz="6300">
                <a:solidFill>
                  <a:srgbClr val="000000"/>
                </a:solidFill>
              </a:defRPr>
            </a:lvl1pPr>
          </a:lstStyle>
          <a:p>
            <a:r>
              <a:rPr>
                <a:latin typeface="微软雅黑" panose="020B0503020204020204" pitchFamily="34" charset="-122"/>
                <a:ea typeface="微软雅黑" panose="020B0503020204020204" pitchFamily="34" charset="-122"/>
              </a:rPr>
              <a:t>（苏霖）</a:t>
            </a:r>
          </a:p>
        </p:txBody>
      </p:sp>
      <p:sp>
        <p:nvSpPr>
          <p:cNvPr id="136" name="山东朗诺制药有限公司"/>
          <p:cNvSpPr txBox="1"/>
          <p:nvPr/>
        </p:nvSpPr>
        <p:spPr>
          <a:xfrm>
            <a:off x="7315986" y="8637258"/>
            <a:ext cx="9752028" cy="1132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4400">
                <a:solidFill>
                  <a:srgbClr val="000000"/>
                </a:solidFill>
              </a:defRPr>
            </a:lvl1pPr>
          </a:lstStyle>
          <a:p>
            <a:r>
              <a:rPr>
                <a:latin typeface="微软雅黑" panose="020B0503020204020204" pitchFamily="34" charset="-122"/>
                <a:ea typeface="微软雅黑" panose="020B0503020204020204" pitchFamily="34" charset="-122"/>
              </a:rPr>
              <a:t>山东朗诺制药有限公司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成组"/>
          <p:cNvGrpSpPr/>
          <p:nvPr/>
        </p:nvGrpSpPr>
        <p:grpSpPr>
          <a:xfrm>
            <a:off x="2976094" y="3584980"/>
            <a:ext cx="17898424" cy="5830862"/>
            <a:chOff x="0" y="0"/>
            <a:chExt cx="17898422" cy="5830860"/>
          </a:xfrm>
        </p:grpSpPr>
        <p:sp>
          <p:nvSpPr>
            <p:cNvPr id="138" name="圆角矩形"/>
            <p:cNvSpPr/>
            <p:nvPr/>
          </p:nvSpPr>
          <p:spPr>
            <a:xfrm>
              <a:off x="0" y="0"/>
              <a:ext cx="1155700" cy="1147234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127000" dist="101600" dir="5400000" rotWithShape="0">
                <a:srgbClr val="000000">
                  <a:alpha val="39999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>
                <a:defRPr sz="5800">
                  <a:solidFill>
                    <a:srgbClr val="FFFFFF"/>
                  </a:solidFill>
                  <a:latin typeface="Impact"/>
                  <a:ea typeface="Impact"/>
                  <a:cs typeface="Impact"/>
                  <a:sym typeface="Impact"/>
                </a:defRPr>
              </a:pPr>
              <a:endParaRPr/>
            </a:p>
          </p:txBody>
        </p:sp>
        <p:sp>
          <p:nvSpPr>
            <p:cNvPr id="139" name="1"/>
            <p:cNvSpPr txBox="1"/>
            <p:nvPr/>
          </p:nvSpPr>
          <p:spPr>
            <a:xfrm>
              <a:off x="177901" y="846"/>
              <a:ext cx="799898" cy="1145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spAutoFit/>
            </a:bodyPr>
            <a:lstStyle>
              <a:lvl1pPr defTabSz="1828800">
                <a:defRPr sz="5800">
                  <a:solidFill>
                    <a:srgbClr val="FFFFFF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0" name="Part 01    药品基本信息"/>
            <p:cNvSpPr txBox="1"/>
            <p:nvPr/>
          </p:nvSpPr>
          <p:spPr>
            <a:xfrm>
              <a:off x="1850159" y="38100"/>
              <a:ext cx="6756014" cy="984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/>
            <a:p>
              <a:pPr defTabSz="1828800">
                <a:defRPr sz="4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defRPr>
              </a:pPr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01    </a:t>
              </a:r>
              <a:r>
                <a:rPr dirty="0" err="1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/>
                  <a:sym typeface="Times New Roman"/>
                </a:rPr>
                <a:t>药品基本信息</a:t>
              </a:r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endParaRPr>
            </a:p>
          </p:txBody>
        </p:sp>
        <p:sp>
          <p:nvSpPr>
            <p:cNvPr id="141" name="圆角矩形"/>
            <p:cNvSpPr/>
            <p:nvPr/>
          </p:nvSpPr>
          <p:spPr>
            <a:xfrm>
              <a:off x="530" y="2338003"/>
              <a:ext cx="1151468" cy="115146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127000" dist="101600" dir="5400000" rotWithShape="0">
                <a:srgbClr val="000000">
                  <a:alpha val="39999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>
                <a:defRPr sz="5800">
                  <a:solidFill>
                    <a:srgbClr val="FFFFFF"/>
                  </a:solidFill>
                  <a:latin typeface="Impact"/>
                  <a:ea typeface="Impact"/>
                  <a:cs typeface="Impact"/>
                  <a:sym typeface="Impact"/>
                </a:defRPr>
              </a:pPr>
              <a:endParaRPr/>
            </a:p>
          </p:txBody>
        </p:sp>
        <p:sp>
          <p:nvSpPr>
            <p:cNvPr id="142" name="2"/>
            <p:cNvSpPr txBox="1"/>
            <p:nvPr/>
          </p:nvSpPr>
          <p:spPr>
            <a:xfrm>
              <a:off x="178637" y="2340966"/>
              <a:ext cx="795253" cy="1145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spAutoFit/>
            </a:bodyPr>
            <a:lstStyle>
              <a:lvl1pPr defTabSz="1828800">
                <a:defRPr sz="5800">
                  <a:solidFill>
                    <a:srgbClr val="FFFFFF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43" name="Part 02    安全性"/>
            <p:cNvSpPr txBox="1"/>
            <p:nvPr/>
          </p:nvSpPr>
          <p:spPr>
            <a:xfrm>
              <a:off x="1973026" y="2366366"/>
              <a:ext cx="4909354" cy="984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/>
            <a:p>
              <a:pPr defTabSz="1828800">
                <a:defRPr sz="4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defRPr>
              </a:pPr>
              <a:r>
                <a:rPr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02    </a:t>
              </a:r>
              <a:r>
                <a:rPr>
                  <a:latin typeface="微软雅黑" panose="020B0503020204020204" pitchFamily="34" charset="-122"/>
                  <a:ea typeface="微软雅黑" panose="020B0503020204020204" pitchFamily="34" charset="-122"/>
                  <a:cs typeface="Times New Roman"/>
                  <a:sym typeface="Times New Roman"/>
                </a:rPr>
                <a:t>安全性</a:t>
              </a:r>
            </a:p>
          </p:txBody>
        </p:sp>
        <p:sp>
          <p:nvSpPr>
            <p:cNvPr id="144" name="圆角矩形"/>
            <p:cNvSpPr/>
            <p:nvPr/>
          </p:nvSpPr>
          <p:spPr>
            <a:xfrm>
              <a:off x="47677" y="4683626"/>
              <a:ext cx="1151468" cy="1147234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127000" dist="101600" dir="5400000" rotWithShape="0">
                <a:srgbClr val="000000">
                  <a:alpha val="39999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>
                <a:defRPr sz="5800">
                  <a:solidFill>
                    <a:srgbClr val="FFFFFF"/>
                  </a:solidFill>
                  <a:latin typeface="Impact"/>
                  <a:ea typeface="Impact"/>
                  <a:cs typeface="Impact"/>
                  <a:sym typeface="Impact"/>
                </a:defRPr>
              </a:pPr>
              <a:endParaRPr/>
            </a:p>
          </p:txBody>
        </p:sp>
        <p:sp>
          <p:nvSpPr>
            <p:cNvPr id="145" name="3"/>
            <p:cNvSpPr txBox="1"/>
            <p:nvPr/>
          </p:nvSpPr>
          <p:spPr>
            <a:xfrm>
              <a:off x="225577" y="4684473"/>
              <a:ext cx="795668" cy="1145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spAutoFit/>
            </a:bodyPr>
            <a:lstStyle>
              <a:lvl1pPr defTabSz="1828800">
                <a:defRPr sz="5800">
                  <a:solidFill>
                    <a:srgbClr val="FFFFFF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46" name="Part 03    有效性"/>
            <p:cNvSpPr txBox="1"/>
            <p:nvPr/>
          </p:nvSpPr>
          <p:spPr>
            <a:xfrm>
              <a:off x="1973026" y="4709872"/>
              <a:ext cx="4909354" cy="984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/>
            <a:p>
              <a:pPr defTabSz="1828800">
                <a:defRPr sz="4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defRPr>
              </a:pPr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03    </a:t>
              </a:r>
              <a:r>
                <a:rPr dirty="0" err="1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/>
                  <a:sym typeface="Times New Roman"/>
                </a:rPr>
                <a:t>有效性</a:t>
              </a:r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endParaRPr>
            </a:p>
          </p:txBody>
        </p:sp>
        <p:sp>
          <p:nvSpPr>
            <p:cNvPr id="147" name="圆角矩形"/>
            <p:cNvSpPr/>
            <p:nvPr/>
          </p:nvSpPr>
          <p:spPr>
            <a:xfrm>
              <a:off x="10185374" y="11853"/>
              <a:ext cx="1155701" cy="1147234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127000" dist="101600" dir="5400000" rotWithShape="0">
                <a:srgbClr val="000000">
                  <a:alpha val="39999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>
                <a:defRPr sz="5800">
                  <a:solidFill>
                    <a:srgbClr val="FFFFFF"/>
                  </a:solidFill>
                  <a:latin typeface="Impact"/>
                  <a:ea typeface="Impact"/>
                  <a:cs typeface="Impact"/>
                  <a:sym typeface="Impact"/>
                </a:defRPr>
              </a:pPr>
              <a:endParaRPr/>
            </a:p>
          </p:txBody>
        </p:sp>
        <p:sp>
          <p:nvSpPr>
            <p:cNvPr id="148" name="4"/>
            <p:cNvSpPr txBox="1"/>
            <p:nvPr/>
          </p:nvSpPr>
          <p:spPr>
            <a:xfrm>
              <a:off x="10363276" y="12700"/>
              <a:ext cx="799898" cy="114554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spAutoFit/>
            </a:bodyPr>
            <a:lstStyle>
              <a:lvl1pPr defTabSz="1828800">
                <a:defRPr sz="5800">
                  <a:solidFill>
                    <a:srgbClr val="FFFFFF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49" name="Part 04    经济性"/>
            <p:cNvSpPr txBox="1"/>
            <p:nvPr/>
          </p:nvSpPr>
          <p:spPr>
            <a:xfrm>
              <a:off x="13080440" y="53339"/>
              <a:ext cx="4726612" cy="984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/>
            <a:p>
              <a:pPr defTabSz="1828800">
                <a:defRPr sz="4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defRPr>
              </a:pPr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r>
                <a:rPr 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/>
                  <a:sym typeface="Times New Roman"/>
                </a:rPr>
                <a:t>创新性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endParaRPr>
            </a:p>
          </p:txBody>
        </p:sp>
        <p:sp>
          <p:nvSpPr>
            <p:cNvPr id="150" name="圆角矩形"/>
            <p:cNvSpPr/>
            <p:nvPr/>
          </p:nvSpPr>
          <p:spPr>
            <a:xfrm>
              <a:off x="10193890" y="2340119"/>
              <a:ext cx="1155701" cy="1147235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127000" dist="101600" dir="5400000" rotWithShape="0">
                <a:srgbClr val="000000">
                  <a:alpha val="39999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>
                <a:defRPr sz="5800">
                  <a:solidFill>
                    <a:srgbClr val="FFFFFF"/>
                  </a:solidFill>
                  <a:latin typeface="Impact"/>
                  <a:ea typeface="Impact"/>
                  <a:cs typeface="Impact"/>
                  <a:sym typeface="Impact"/>
                </a:defRPr>
              </a:pPr>
              <a:endParaRPr/>
            </a:p>
          </p:txBody>
        </p:sp>
        <p:sp>
          <p:nvSpPr>
            <p:cNvPr id="151" name="5"/>
            <p:cNvSpPr txBox="1"/>
            <p:nvPr/>
          </p:nvSpPr>
          <p:spPr>
            <a:xfrm>
              <a:off x="10371792" y="2340966"/>
              <a:ext cx="799897" cy="114554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spAutoFit/>
            </a:bodyPr>
            <a:lstStyle>
              <a:lvl1pPr defTabSz="1828800">
                <a:defRPr sz="5800">
                  <a:solidFill>
                    <a:srgbClr val="FFFFFF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52" name="Part 05    创新性"/>
            <p:cNvSpPr txBox="1"/>
            <p:nvPr/>
          </p:nvSpPr>
          <p:spPr>
            <a:xfrm>
              <a:off x="12989068" y="2366366"/>
              <a:ext cx="4909354" cy="984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/>
            <a:p>
              <a:pPr defTabSz="1828800">
                <a:defRPr sz="4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defRPr>
              </a:pPr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05    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公平</a:t>
              </a:r>
              <a:r>
                <a:rPr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/>
                  <a:sym typeface="Times New Roman"/>
                </a:rPr>
                <a:t>性</a:t>
              </a:r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成组"/>
          <p:cNvGrpSpPr/>
          <p:nvPr/>
        </p:nvGrpSpPr>
        <p:grpSpPr>
          <a:xfrm>
            <a:off x="507153" y="822504"/>
            <a:ext cx="23303322" cy="11155083"/>
            <a:chOff x="0" y="0"/>
            <a:chExt cx="23303321" cy="11155082"/>
          </a:xfrm>
        </p:grpSpPr>
        <p:sp>
          <p:nvSpPr>
            <p:cNvPr id="158" name="Part 01    药品基本信息"/>
            <p:cNvSpPr txBox="1"/>
            <p:nvPr/>
          </p:nvSpPr>
          <p:spPr>
            <a:xfrm>
              <a:off x="0" y="0"/>
              <a:ext cx="6227749" cy="984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/>
            <a:p>
              <a:pPr defTabSz="1828800">
                <a:defRPr sz="4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defRPr>
              </a:pPr>
              <a:r>
                <a:rPr dirty="0"/>
                <a:t>Part 01    </a:t>
              </a:r>
              <a:r>
                <a:rPr dirty="0" err="1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/>
                  <a:sym typeface="Times New Roman"/>
                </a:rPr>
                <a:t>药品基本信息</a:t>
              </a:r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endParaRPr>
            </a:p>
          </p:txBody>
        </p:sp>
        <p:sp>
          <p:nvSpPr>
            <p:cNvPr id="159" name="线条"/>
            <p:cNvSpPr/>
            <p:nvPr/>
          </p:nvSpPr>
          <p:spPr>
            <a:xfrm>
              <a:off x="182879" y="1112129"/>
              <a:ext cx="22847302" cy="1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dash"/>
              <a:miter lim="8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l" defTabSz="1828800">
                <a:defRPr sz="3400">
                  <a:solidFill>
                    <a:srgbClr val="000000"/>
                  </a:solidFill>
                  <a:latin typeface="Lao UI"/>
                  <a:ea typeface="Lao UI"/>
                  <a:cs typeface="Lao UI"/>
                  <a:sym typeface="Lao UI"/>
                </a:defRPr>
              </a:pPr>
              <a:endParaRPr/>
            </a:p>
          </p:txBody>
        </p:sp>
        <p:sp>
          <p:nvSpPr>
            <p:cNvPr id="160" name="山东朗诺制药有限公司"/>
            <p:cNvSpPr txBox="1"/>
            <p:nvPr/>
          </p:nvSpPr>
          <p:spPr>
            <a:xfrm>
              <a:off x="19168236" y="244295"/>
              <a:ext cx="3968156" cy="6924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l" defTabSz="1828800">
                <a:defRPr sz="2900">
                  <a:solidFill>
                    <a:srgbClr val="000000"/>
                  </a:solidFill>
                  <a:latin typeface="华文仿宋"/>
                  <a:ea typeface="华文仿宋"/>
                  <a:cs typeface="华文仿宋"/>
                  <a:sym typeface="华文仿宋"/>
                </a:defRPr>
              </a:lvl1pPr>
            </a:lstStyle>
            <a:p>
              <a:r>
                <a:rPr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山东朗诺制药有限公司</a:t>
              </a:r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线条"/>
            <p:cNvSpPr/>
            <p:nvPr/>
          </p:nvSpPr>
          <p:spPr>
            <a:xfrm>
              <a:off x="182879" y="1112129"/>
              <a:ext cx="22847302" cy="1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dash"/>
              <a:miter lim="8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l" defTabSz="1828800">
                <a:defRPr sz="3400">
                  <a:solidFill>
                    <a:srgbClr val="000000"/>
                  </a:solidFill>
                  <a:latin typeface="Lao UI"/>
                  <a:ea typeface="Lao UI"/>
                  <a:cs typeface="Lao UI"/>
                  <a:sym typeface="Lao UI"/>
                </a:defRPr>
              </a:pPr>
              <a:endParaRPr/>
            </a:p>
          </p:txBody>
        </p:sp>
        <p:sp>
          <p:nvSpPr>
            <p:cNvPr id="162" name="药品通用名称：普瑞巴林口服溶液"/>
            <p:cNvSpPr txBox="1"/>
            <p:nvPr/>
          </p:nvSpPr>
          <p:spPr>
            <a:xfrm>
              <a:off x="14087728" y="1706913"/>
              <a:ext cx="6854615" cy="6401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0959" tIns="60959" rIns="60959" bIns="60959" numCol="1" anchor="t">
              <a:spAutoFit/>
            </a:bodyPr>
            <a:lstStyle>
              <a:lvl1pPr algn="l" defTabSz="2899833">
                <a:lnSpc>
                  <a:spcPct val="120000"/>
                </a:lnSpc>
                <a:defRPr sz="2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rPr dirty="0" err="1">
                  <a:latin typeface="微软雅黑" panose="020B0503020204020204" pitchFamily="34" charset="-122"/>
                  <a:ea typeface="微软雅黑" panose="020B0503020204020204" pitchFamily="34" charset="-122"/>
                  <a:sym typeface="Open Sans"/>
                </a:rPr>
                <a:t>药品通用名称：普瑞巴林口服溶液</a:t>
              </a:r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sym typeface="Open Sans"/>
              </a:endParaRPr>
            </a:p>
          </p:txBody>
        </p:sp>
        <p:sp>
          <p:nvSpPr>
            <p:cNvPr id="163" name="注册规格：2%（200ml：4000mg）"/>
            <p:cNvSpPr txBox="1"/>
            <p:nvPr/>
          </p:nvSpPr>
          <p:spPr>
            <a:xfrm>
              <a:off x="14087728" y="2917011"/>
              <a:ext cx="6854615" cy="6401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0959" tIns="60959" rIns="60959" bIns="60959" numCol="1" anchor="t">
              <a:spAutoFit/>
            </a:bodyPr>
            <a:lstStyle>
              <a:lvl1pPr algn="l" defTabSz="2899833">
                <a:lnSpc>
                  <a:spcPct val="120000"/>
                </a:lnSpc>
                <a:defRPr sz="280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注册规格：2%（200ml：4000mg）</a:t>
              </a:r>
            </a:p>
          </p:txBody>
        </p:sp>
        <p:sp>
          <p:nvSpPr>
            <p:cNvPr id="164" name="说明书适应症/功能主治（概述）：用于治疗带状疱疹后神经痛和纤维肌痛"/>
            <p:cNvSpPr txBox="1"/>
            <p:nvPr/>
          </p:nvSpPr>
          <p:spPr>
            <a:xfrm>
              <a:off x="14087728" y="3822310"/>
              <a:ext cx="9183380" cy="11572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0959" tIns="60959" rIns="60959" bIns="60959" numCol="1" anchor="t">
              <a:spAutoFit/>
            </a:bodyPr>
            <a:lstStyle>
              <a:lvl1pPr algn="l" defTabSz="2899833">
                <a:lnSpc>
                  <a:spcPct val="120000"/>
                </a:lnSpc>
                <a:defRPr sz="2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rPr dirty="0" err="1" smtClean="0">
                  <a:latin typeface="微软雅黑" panose="020B0503020204020204" pitchFamily="34" charset="-122"/>
                  <a:ea typeface="微软雅黑" panose="020B0503020204020204" pitchFamily="34" charset="-122"/>
                  <a:sym typeface="Open Sans"/>
                </a:rPr>
                <a:t>说明书适应症</a:t>
              </a:r>
              <a:r>
                <a:rPr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Open Sans"/>
                </a:rPr>
                <a:t>/</a:t>
              </a:r>
              <a:r>
                <a:rPr dirty="0" err="1" smtClean="0">
                  <a:latin typeface="微软雅黑" panose="020B0503020204020204" pitchFamily="34" charset="-122"/>
                  <a:ea typeface="微软雅黑" panose="020B0503020204020204" pitchFamily="34" charset="-122"/>
                  <a:sym typeface="Open Sans"/>
                </a:rPr>
                <a:t>功能主治（概述</a:t>
              </a:r>
              <a:r>
                <a:rPr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Open Sans"/>
                </a:rPr>
                <a:t>）：</a:t>
              </a:r>
              <a:r>
                <a:rPr dirty="0" err="1" smtClean="0">
                  <a:latin typeface="微软雅黑" panose="020B0503020204020204" pitchFamily="34" charset="-122"/>
                  <a:ea typeface="微软雅黑" panose="020B0503020204020204" pitchFamily="34" charset="-122"/>
                  <a:sym typeface="Open Sans"/>
                </a:rPr>
                <a:t>用于治疗带状疱疹后神经痛和纤维肌痛</a:t>
              </a:r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sym typeface="Open Sans"/>
              </a:endParaRPr>
            </a:p>
          </p:txBody>
        </p:sp>
        <p:sp>
          <p:nvSpPr>
            <p:cNvPr id="165" name="圆形"/>
            <p:cNvSpPr/>
            <p:nvPr/>
          </p:nvSpPr>
          <p:spPr>
            <a:xfrm>
              <a:off x="12608601" y="1469423"/>
              <a:ext cx="1109134" cy="110490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pPr>
              <a:endParaRPr/>
            </a:p>
          </p:txBody>
        </p:sp>
        <p:sp>
          <p:nvSpPr>
            <p:cNvPr id="166" name="a"/>
            <p:cNvSpPr txBox="1"/>
            <p:nvPr/>
          </p:nvSpPr>
          <p:spPr>
            <a:xfrm>
              <a:off x="12862457" y="1657383"/>
              <a:ext cx="601422" cy="7289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40" tIns="91440" rIns="91440" bIns="91440" numCol="1" anchor="ctr">
              <a:spAutoFit/>
            </a:bodyPr>
            <a:lstStyle>
              <a:lvl1pPr defTabSz="1828800">
                <a:defRPr sz="36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167" name="圆形"/>
            <p:cNvSpPr/>
            <p:nvPr/>
          </p:nvSpPr>
          <p:spPr>
            <a:xfrm>
              <a:off x="12608601" y="2679522"/>
              <a:ext cx="1109134" cy="1104901"/>
            </a:xfrm>
            <a:prstGeom prst="ellipse">
              <a:avLst/>
            </a:prstGeom>
            <a:solidFill>
              <a:srgbClr val="979E9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pPr>
              <a:endParaRPr/>
            </a:p>
          </p:txBody>
        </p:sp>
        <p:sp>
          <p:nvSpPr>
            <p:cNvPr id="168" name="b"/>
            <p:cNvSpPr txBox="1"/>
            <p:nvPr/>
          </p:nvSpPr>
          <p:spPr>
            <a:xfrm>
              <a:off x="12862457" y="2867482"/>
              <a:ext cx="601422" cy="7289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40" tIns="91440" rIns="91440" bIns="91440" numCol="1" anchor="ctr">
              <a:spAutoFit/>
            </a:bodyPr>
            <a:lstStyle>
              <a:lvl1pPr defTabSz="1828800">
                <a:defRPr sz="36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169" name="圆形"/>
            <p:cNvSpPr/>
            <p:nvPr/>
          </p:nvSpPr>
          <p:spPr>
            <a:xfrm>
              <a:off x="12608601" y="3889620"/>
              <a:ext cx="1109134" cy="110490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>
                <a:defRPr sz="3600">
                  <a:solidFill>
                    <a:srgbClr val="F33745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pPr>
              <a:endParaRPr/>
            </a:p>
          </p:txBody>
        </p:sp>
        <p:sp>
          <p:nvSpPr>
            <p:cNvPr id="170" name="c"/>
            <p:cNvSpPr txBox="1"/>
            <p:nvPr/>
          </p:nvSpPr>
          <p:spPr>
            <a:xfrm>
              <a:off x="12862457" y="4077580"/>
              <a:ext cx="601422" cy="7289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40" tIns="91440" rIns="91440" bIns="91440" numCol="1" anchor="ctr">
              <a:spAutoFit/>
            </a:bodyPr>
            <a:lstStyle>
              <a:lvl1pPr defTabSz="1828800">
                <a:defRPr sz="36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171" name="中国大陆首次上市时间：2010年7月13日"/>
            <p:cNvSpPr txBox="1"/>
            <p:nvPr/>
          </p:nvSpPr>
          <p:spPr>
            <a:xfrm>
              <a:off x="14087728" y="5337209"/>
              <a:ext cx="6854615" cy="6401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0959" tIns="60959" rIns="60959" bIns="60959" numCol="1" anchor="t">
              <a:spAutoFit/>
            </a:bodyPr>
            <a:lstStyle>
              <a:lvl1pPr algn="l" defTabSz="2899833">
                <a:lnSpc>
                  <a:spcPct val="120000"/>
                </a:lnSpc>
                <a:defRPr sz="280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中国大陆首次上市时间</a:t>
              </a:r>
              <a:r>
                <a:rPr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2021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圆形"/>
            <p:cNvSpPr/>
            <p:nvPr/>
          </p:nvSpPr>
          <p:spPr>
            <a:xfrm>
              <a:off x="12608601" y="5099719"/>
              <a:ext cx="1109134" cy="1104901"/>
            </a:xfrm>
            <a:prstGeom prst="ellipse">
              <a:avLst/>
            </a:prstGeom>
            <a:solidFill>
              <a:srgbClr val="979E9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>
                <a:defRPr sz="3600">
                  <a:solidFill>
                    <a:srgbClr val="F33745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pPr>
              <a:endParaRPr/>
            </a:p>
          </p:txBody>
        </p:sp>
        <p:sp>
          <p:nvSpPr>
            <p:cNvPr id="173" name="d"/>
            <p:cNvSpPr txBox="1"/>
            <p:nvPr/>
          </p:nvSpPr>
          <p:spPr>
            <a:xfrm>
              <a:off x="12862457" y="5287679"/>
              <a:ext cx="601422" cy="7289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40" tIns="91440" rIns="91440" bIns="91440" numCol="1" anchor="ctr">
              <a:spAutoFit/>
            </a:bodyPr>
            <a:lstStyle>
              <a:lvl1pPr defTabSz="1828800">
                <a:defRPr sz="36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r>
                <a:t>d</a:t>
              </a:r>
            </a:p>
          </p:txBody>
        </p:sp>
        <p:sp>
          <p:nvSpPr>
            <p:cNvPr id="174" name="目前大陆地区同通用名的上市情况：目前大陆地区有普瑞巴林胶囊，普瑞巴林缓释片，普瑞巴林口服溶液"/>
            <p:cNvSpPr txBox="1"/>
            <p:nvPr/>
          </p:nvSpPr>
          <p:spPr>
            <a:xfrm>
              <a:off x="14096243" y="6297541"/>
              <a:ext cx="9166349" cy="11572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0959" tIns="60959" rIns="60959" bIns="60959" numCol="1" anchor="t">
              <a:spAutoFit/>
            </a:bodyPr>
            <a:lstStyle>
              <a:lvl1pPr algn="l" defTabSz="2899833">
                <a:lnSpc>
                  <a:spcPct val="120000"/>
                </a:lnSpc>
                <a:defRPr sz="280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rPr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目前大陆地区同通用名的上市情况：目前大陆地区有普瑞巴林胶囊，普瑞巴林缓释片，普瑞巴林口服溶液</a:t>
              </a:r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全球首个上市国家/地区及上市时间：英国 2004年7月6日"/>
            <p:cNvSpPr txBox="1"/>
            <p:nvPr/>
          </p:nvSpPr>
          <p:spPr>
            <a:xfrm>
              <a:off x="14119941" y="7800163"/>
              <a:ext cx="9183380" cy="6401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0959" tIns="60959" rIns="60959" bIns="60959" numCol="1" anchor="t">
              <a:spAutoFit/>
            </a:bodyPr>
            <a:lstStyle>
              <a:lvl1pPr algn="l" defTabSz="2899833">
                <a:lnSpc>
                  <a:spcPct val="120000"/>
                </a:lnSpc>
                <a:defRPr sz="280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rPr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全球首个上市国家</a:t>
              </a:r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地区及上市时间</a:t>
              </a:r>
              <a:r>
                <a:rPr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美国</a:t>
              </a:r>
              <a:r>
                <a:rPr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2010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是否为OTC药品：否"/>
            <p:cNvSpPr txBox="1"/>
            <p:nvPr/>
          </p:nvSpPr>
          <p:spPr>
            <a:xfrm>
              <a:off x="14119940" y="8967506"/>
              <a:ext cx="9183380" cy="6401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0959" tIns="60959" rIns="60959" bIns="60959" numCol="1" anchor="t">
              <a:spAutoFit/>
            </a:bodyPr>
            <a:lstStyle>
              <a:lvl1pPr algn="l" defTabSz="2899833">
                <a:lnSpc>
                  <a:spcPct val="120000"/>
                </a:lnSpc>
                <a:defRPr sz="2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rPr dirty="0" err="1">
                  <a:latin typeface="微软雅黑" panose="020B0503020204020204" pitchFamily="34" charset="-122"/>
                  <a:ea typeface="微软雅黑" panose="020B0503020204020204" pitchFamily="34" charset="-122"/>
                  <a:sym typeface="Open Sans"/>
                </a:rPr>
                <a:t>是否为OTC药品：否</a:t>
              </a:r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sym typeface="Open Sans"/>
              </a:endParaRPr>
            </a:p>
          </p:txBody>
        </p:sp>
        <p:sp>
          <p:nvSpPr>
            <p:cNvPr id="177" name="圆形"/>
            <p:cNvSpPr/>
            <p:nvPr/>
          </p:nvSpPr>
          <p:spPr>
            <a:xfrm>
              <a:off x="12617117" y="6318919"/>
              <a:ext cx="1109134" cy="110490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pPr>
              <a:endParaRPr/>
            </a:p>
          </p:txBody>
        </p:sp>
        <p:sp>
          <p:nvSpPr>
            <p:cNvPr id="178" name="e"/>
            <p:cNvSpPr txBox="1"/>
            <p:nvPr/>
          </p:nvSpPr>
          <p:spPr>
            <a:xfrm>
              <a:off x="12870973" y="6506879"/>
              <a:ext cx="601422" cy="7289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40" tIns="91440" rIns="91440" bIns="91440" numCol="1" anchor="ctr">
              <a:spAutoFit/>
            </a:bodyPr>
            <a:lstStyle>
              <a:lvl1pPr defTabSz="1828800">
                <a:defRPr sz="36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r>
                <a:t>e</a:t>
              </a:r>
            </a:p>
          </p:txBody>
        </p:sp>
        <p:sp>
          <p:nvSpPr>
            <p:cNvPr id="179" name="圆形"/>
            <p:cNvSpPr/>
            <p:nvPr/>
          </p:nvSpPr>
          <p:spPr>
            <a:xfrm>
              <a:off x="12640814" y="7562673"/>
              <a:ext cx="1109135" cy="1104901"/>
            </a:xfrm>
            <a:prstGeom prst="ellipse">
              <a:avLst/>
            </a:prstGeom>
            <a:solidFill>
              <a:srgbClr val="979E9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pPr>
              <a:endParaRPr/>
            </a:p>
          </p:txBody>
        </p:sp>
        <p:sp>
          <p:nvSpPr>
            <p:cNvPr id="180" name="f"/>
            <p:cNvSpPr txBox="1"/>
            <p:nvPr/>
          </p:nvSpPr>
          <p:spPr>
            <a:xfrm>
              <a:off x="12894670" y="7750633"/>
              <a:ext cx="601422" cy="7289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40" tIns="91440" rIns="91440" bIns="91440" numCol="1" anchor="ctr">
              <a:spAutoFit/>
            </a:bodyPr>
            <a:lstStyle>
              <a:lvl1pPr defTabSz="1828800">
                <a:defRPr sz="36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r>
                <a:t>f</a:t>
              </a:r>
            </a:p>
          </p:txBody>
        </p:sp>
        <p:sp>
          <p:nvSpPr>
            <p:cNvPr id="181" name="圆形"/>
            <p:cNvSpPr/>
            <p:nvPr/>
          </p:nvSpPr>
          <p:spPr>
            <a:xfrm>
              <a:off x="12673805" y="8806427"/>
              <a:ext cx="1109134" cy="110490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>
                <a:defRPr sz="3600">
                  <a:solidFill>
                    <a:srgbClr val="F33745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pPr>
              <a:endParaRPr/>
            </a:p>
          </p:txBody>
        </p:sp>
        <p:sp>
          <p:nvSpPr>
            <p:cNvPr id="182" name="g"/>
            <p:cNvSpPr txBox="1"/>
            <p:nvPr/>
          </p:nvSpPr>
          <p:spPr>
            <a:xfrm>
              <a:off x="12927661" y="8994387"/>
              <a:ext cx="601422" cy="7289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40" tIns="91440" rIns="91440" bIns="91440" numCol="1" anchor="ctr">
              <a:spAutoFit/>
            </a:bodyPr>
            <a:lstStyle>
              <a:lvl1pPr defTabSz="1828800">
                <a:defRPr sz="36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r>
                <a:t>g</a:t>
              </a:r>
            </a:p>
          </p:txBody>
        </p:sp>
        <p:sp>
          <p:nvSpPr>
            <p:cNvPr id="183" name="参照药品建议：普瑞巴林胶囊"/>
            <p:cNvSpPr txBox="1"/>
            <p:nvPr/>
          </p:nvSpPr>
          <p:spPr>
            <a:xfrm>
              <a:off x="14143637" y="10287670"/>
              <a:ext cx="6854616" cy="6401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0959" tIns="60959" rIns="60959" bIns="60959" numCol="1" anchor="t">
              <a:spAutoFit/>
            </a:bodyPr>
            <a:lstStyle>
              <a:lvl1pPr algn="l" defTabSz="2899833">
                <a:lnSpc>
                  <a:spcPct val="120000"/>
                </a:lnSpc>
                <a:defRPr sz="280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rPr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参照药品建议：普瑞巴林胶囊</a:t>
              </a:r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" name="圆形"/>
            <p:cNvSpPr/>
            <p:nvPr/>
          </p:nvSpPr>
          <p:spPr>
            <a:xfrm>
              <a:off x="12664511" y="10050181"/>
              <a:ext cx="1109134" cy="1104901"/>
            </a:xfrm>
            <a:prstGeom prst="ellipse">
              <a:avLst/>
            </a:prstGeom>
            <a:solidFill>
              <a:srgbClr val="979E9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>
                <a:defRPr sz="3600">
                  <a:solidFill>
                    <a:srgbClr val="F33745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pPr>
              <a:endParaRPr/>
            </a:p>
          </p:txBody>
        </p:sp>
        <p:sp>
          <p:nvSpPr>
            <p:cNvPr id="185" name="h"/>
            <p:cNvSpPr txBox="1"/>
            <p:nvPr/>
          </p:nvSpPr>
          <p:spPr>
            <a:xfrm>
              <a:off x="12918367" y="10238141"/>
              <a:ext cx="601422" cy="7289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40" tIns="91440" rIns="91440" bIns="91440" numCol="1" anchor="ctr">
              <a:spAutoFit/>
            </a:bodyPr>
            <a:lstStyle>
              <a:lvl1pPr defTabSz="1828800">
                <a:defRPr sz="36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186" name="肾功能正常（eGFR≥90mL/min/1.73m²）的成人。…"/>
            <p:cNvSpPr txBox="1"/>
            <p:nvPr/>
          </p:nvSpPr>
          <p:spPr>
            <a:xfrm>
              <a:off x="68563" y="5988641"/>
              <a:ext cx="12363027" cy="44935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/>
            <a:p>
              <a:pPr algn="l">
                <a:defRPr sz="2300">
                  <a:solidFill>
                    <a:srgbClr val="000000"/>
                  </a:solidFill>
                </a:defRPr>
              </a:pPr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肾功能正常（eGFR≥90mL/min/1.73m²）的成人。</a:t>
              </a:r>
            </a:p>
            <a:p>
              <a:pPr algn="l">
                <a:defRPr sz="2300">
                  <a:solidFill>
                    <a:srgbClr val="000000"/>
                  </a:solidFill>
                </a:defRPr>
              </a:pPr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治疗带状疱疹后神经痛：本品推荐剂量为每次75mg或150mg，每日两次；或者每次50mg或100mg，每日三次。起始剂量可为每次75mg（150mg/日），每日两次或每次50mg（150mg/日），每日三次；可在一周内根据疗效及耐受性增加至每次150mg（300mg/日），每日两次；服用本品300mg/日，2至4周后疼痛未得到充分缓解的患者，如可耐受本品，可增至每次300mg，每日两次（600mg/日），或每次200mg，每日三次（600mg/日）。</a:t>
              </a:r>
            </a:p>
            <a:p>
              <a:pPr algn="l">
                <a:defRPr sz="2300">
                  <a:solidFill>
                    <a:srgbClr val="000000"/>
                  </a:solidFill>
                </a:defRPr>
              </a:pPr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治疗纤维肌痛：本品推荐剂量为300至450mg/日。起始剂量为每次75mg或150mg，每日两次；或者每次50mg或100mg，每日三次。起始剂量可为每次75mg（150mg/日），每日两次或每次50mg（150mg/日），每日三次；可在一周内根据疗效及耐受性增加至每次150mg（300mg/日），每日两次；服用本品300mg/日，2至4周后疼痛未得到充分缓解的患者，如可耐受本品，可增至每次225mg，每日两次（450mg/日）。</a:t>
              </a:r>
            </a:p>
            <a:p>
              <a:pPr algn="l">
                <a:defRPr sz="2300">
                  <a:solidFill>
                    <a:srgbClr val="000000"/>
                  </a:solidFill>
                </a:defRPr>
              </a:pPr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如需停用普瑞巴林，建议用至少1周时间逐渐减停。</a:t>
              </a:r>
              <a:endParaRPr sz="26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endParaRPr>
            </a:p>
          </p:txBody>
        </p:sp>
        <p:sp>
          <p:nvSpPr>
            <p:cNvPr id="187" name="用法用量："/>
            <p:cNvSpPr txBox="1"/>
            <p:nvPr/>
          </p:nvSpPr>
          <p:spPr>
            <a:xfrm>
              <a:off x="68564" y="5220884"/>
              <a:ext cx="2542541" cy="878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l" defTabSz="1828800">
                <a:defRPr sz="3600" b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用法用量：</a:t>
              </a:r>
            </a:p>
          </p:txBody>
        </p:sp>
        <p:sp>
          <p:nvSpPr>
            <p:cNvPr id="188" name="带状疱疹后神经痛：发生于水痘-带状疱疹病毒感染后，10%的患者疼痛时间超过一个月，如得不到及时治疗或治疗不当，疼痛可在疱疹消失后仍然存在，有的病例疼痛甚至超过数十年。与发病年龄有关，小于40岁患者很少发生，60岁以上患者发生率为50%，70岁以上患者发生率为75%，约有10%~25%的后遗神经痛患者疼痛可持续超过一年。可于皮疹出现前或伴随皮疹出现。…"/>
            <p:cNvSpPr txBox="1"/>
            <p:nvPr/>
          </p:nvSpPr>
          <p:spPr>
            <a:xfrm>
              <a:off x="92259" y="1822965"/>
              <a:ext cx="11388775" cy="39306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l">
                <a:defRPr sz="2300"/>
              </a:pPr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>
                <a:defRPr sz="2300">
                  <a:solidFill>
                    <a:srgbClr val="000000"/>
                  </a:solidFill>
                </a:defRPr>
              </a:pPr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带状疱疹后神经痛：发生于水痘-带状疱疹病毒感染后，10%的患者疼痛时间超过一个月，如得不到及时治疗或治疗不当，疼痛可在疱疹消失后仍然存在，有的病例疼痛甚至超过数十年。与发病年龄有关，小于40岁患者很少发生，60岁以上患者发生率为50%，70岁以上患者发生率为75%，约有10%~25%的后遗神经痛患者疼痛可持续超过一年。可于皮疹出现前或伴随皮疹出现。</a:t>
              </a:r>
            </a:p>
            <a:p>
              <a:pPr algn="l">
                <a:defRPr sz="2300">
                  <a:solidFill>
                    <a:srgbClr val="000000"/>
                  </a:solidFill>
                </a:defRPr>
              </a:pPr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纤维肌痛：是一种非关节性风湿病，临床表现为肌肉骨骼系统多处疼痛与发僵，并在特殊部位有压痛点。多见于女性，最常见的发病年龄25—45岁。</a:t>
              </a:r>
              <a:endParaRPr sz="26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/>
              </a:endParaRPr>
            </a:p>
          </p:txBody>
        </p:sp>
        <p:sp>
          <p:nvSpPr>
            <p:cNvPr id="189" name="所治疗疾病基本情况："/>
            <p:cNvSpPr txBox="1"/>
            <p:nvPr/>
          </p:nvSpPr>
          <p:spPr>
            <a:xfrm>
              <a:off x="110402" y="1367822"/>
              <a:ext cx="5005292" cy="8912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l" defTabSz="1828800">
                <a:defRPr sz="3600" b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b="0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所治疗疾病基本情况</a:t>
              </a:r>
              <a:r>
                <a:rPr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成组"/>
          <p:cNvGrpSpPr/>
          <p:nvPr/>
        </p:nvGrpSpPr>
        <p:grpSpPr>
          <a:xfrm>
            <a:off x="507153" y="825499"/>
            <a:ext cx="23136392" cy="11109060"/>
            <a:chOff x="0" y="0"/>
            <a:chExt cx="23136392" cy="11109058"/>
          </a:xfrm>
        </p:grpSpPr>
        <p:sp>
          <p:nvSpPr>
            <p:cNvPr id="192" name="Part 01    药品基本信息"/>
            <p:cNvSpPr txBox="1"/>
            <p:nvPr/>
          </p:nvSpPr>
          <p:spPr>
            <a:xfrm>
              <a:off x="0" y="0"/>
              <a:ext cx="7391680" cy="984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/>
            <a:p>
              <a:pPr defTabSz="1828800">
                <a:defRPr sz="4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defRPr>
              </a:pPr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01    </a:t>
              </a:r>
              <a:r>
                <a:rPr dirty="0" err="1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/>
                  <a:sym typeface="Times New Roman"/>
                </a:rPr>
                <a:t>药品基本信息</a:t>
              </a:r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endParaRPr>
            </a:p>
          </p:txBody>
        </p:sp>
        <p:sp>
          <p:nvSpPr>
            <p:cNvPr id="193" name="线条"/>
            <p:cNvSpPr/>
            <p:nvPr/>
          </p:nvSpPr>
          <p:spPr>
            <a:xfrm>
              <a:off x="182879" y="1109133"/>
              <a:ext cx="22847302" cy="1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dash"/>
              <a:miter lim="8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l" defTabSz="1828800">
                <a:defRPr sz="3400">
                  <a:solidFill>
                    <a:srgbClr val="000000"/>
                  </a:solidFill>
                  <a:latin typeface="Lao UI"/>
                  <a:ea typeface="Lao UI"/>
                  <a:cs typeface="Lao UI"/>
                  <a:sym typeface="Lao UI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" name="山东朗诺制药有限公司"/>
            <p:cNvSpPr txBox="1"/>
            <p:nvPr/>
          </p:nvSpPr>
          <p:spPr>
            <a:xfrm>
              <a:off x="19168236" y="241300"/>
              <a:ext cx="3968156" cy="6924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l" defTabSz="1828800">
                <a:defRPr sz="2900">
                  <a:solidFill>
                    <a:srgbClr val="000000"/>
                  </a:solidFill>
                  <a:latin typeface="华文仿宋"/>
                  <a:ea typeface="华文仿宋"/>
                  <a:cs typeface="华文仿宋"/>
                  <a:sym typeface="华文仿宋"/>
                </a:defRPr>
              </a:lvl1pPr>
            </a:lstStyle>
            <a:p>
              <a:r>
                <a:rPr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山东朗诺制药有限公司</a:t>
              </a:r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" name="线条"/>
            <p:cNvSpPr/>
            <p:nvPr/>
          </p:nvSpPr>
          <p:spPr>
            <a:xfrm>
              <a:off x="182879" y="1109133"/>
              <a:ext cx="22847302" cy="1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dash"/>
              <a:miter lim="8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l" defTabSz="1828800">
                <a:defRPr sz="3400">
                  <a:solidFill>
                    <a:srgbClr val="000000"/>
                  </a:solidFill>
                  <a:latin typeface="Lao UI"/>
                  <a:ea typeface="Lao UI"/>
                  <a:cs typeface="Lao UI"/>
                  <a:sym typeface="Lao UI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6" name="线条"/>
            <p:cNvSpPr/>
            <p:nvPr/>
          </p:nvSpPr>
          <p:spPr>
            <a:xfrm>
              <a:off x="3421258" y="10592257"/>
              <a:ext cx="2214034" cy="423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l" defTabSz="1828800">
                <a:defRPr sz="3400">
                  <a:solidFill>
                    <a:srgbClr val="000000"/>
                  </a:solidFill>
                  <a:latin typeface="Lao UI"/>
                  <a:ea typeface="Lao UI"/>
                  <a:cs typeface="Lao UI"/>
                  <a:sym typeface="Lao UI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7" name="线条"/>
            <p:cNvSpPr/>
            <p:nvPr/>
          </p:nvSpPr>
          <p:spPr>
            <a:xfrm>
              <a:off x="10883275" y="3618043"/>
              <a:ext cx="2214034" cy="423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l" defTabSz="1828800">
                <a:defRPr sz="3400">
                  <a:solidFill>
                    <a:srgbClr val="000000"/>
                  </a:solidFill>
                  <a:latin typeface="Lao UI"/>
                  <a:ea typeface="Lao UI"/>
                  <a:cs typeface="Lao UI"/>
                  <a:sym typeface="Lao UI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8" name="线条"/>
            <p:cNvSpPr/>
            <p:nvPr/>
          </p:nvSpPr>
          <p:spPr>
            <a:xfrm>
              <a:off x="18345293" y="10554158"/>
              <a:ext cx="2209801" cy="423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l" defTabSz="1828800">
                <a:defRPr sz="3400">
                  <a:solidFill>
                    <a:srgbClr val="000000"/>
                  </a:solidFill>
                  <a:latin typeface="Lao UI"/>
                  <a:ea typeface="Lao UI"/>
                  <a:cs typeface="Lao UI"/>
                  <a:sym typeface="Lao UI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2" name="成组"/>
            <p:cNvGrpSpPr/>
            <p:nvPr/>
          </p:nvGrpSpPr>
          <p:grpSpPr>
            <a:xfrm>
              <a:off x="1058534" y="2751592"/>
              <a:ext cx="6566659" cy="6081333"/>
              <a:chOff x="0" y="0"/>
              <a:chExt cx="6566657" cy="6081331"/>
            </a:xfrm>
          </p:grpSpPr>
          <p:sp>
            <p:nvSpPr>
              <p:cNvPr id="199" name="矩形"/>
              <p:cNvSpPr/>
              <p:nvPr/>
            </p:nvSpPr>
            <p:spPr>
              <a:xfrm>
                <a:off x="233513" y="0"/>
                <a:ext cx="6099631" cy="6081332"/>
              </a:xfrm>
              <a:prstGeom prst="rect">
                <a:avLst/>
              </a:prstGeom>
              <a:solidFill>
                <a:srgbClr val="979E9E"/>
              </a:solidFill>
              <a:ln w="25400" cap="flat">
                <a:solidFill>
                  <a:srgbClr val="F2F2F2"/>
                </a:solidFill>
                <a:prstDash val="solid"/>
                <a:round/>
              </a:ln>
              <a:effectLst>
                <a:outerShdw blurRad="165100" dist="25400" dir="2700000" rotWithShape="0">
                  <a:srgbClr val="000000">
                    <a:alpha val="39999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l" defTabSz="1828800">
                  <a:defRPr sz="3400">
                    <a:solidFill>
                      <a:srgbClr val="000000"/>
                    </a:solidFill>
                    <a:latin typeface="Lao UI"/>
                    <a:ea typeface="Lao UI"/>
                    <a:cs typeface="Lao UI"/>
                    <a:sym typeface="Lao UI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0" name="未满足的治疗需求："/>
              <p:cNvSpPr txBox="1"/>
              <p:nvPr/>
            </p:nvSpPr>
            <p:spPr>
              <a:xfrm>
                <a:off x="0" y="302309"/>
                <a:ext cx="6566658" cy="125943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defTabSz="1828800">
                  <a:lnSpc>
                    <a:spcPct val="150000"/>
                  </a:lnSpc>
                  <a:defRPr sz="360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r>
                  <a:rPr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未满足的治疗需求</a:t>
                </a:r>
                <a:r>
                  <a:rPr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</a:p>
            </p:txBody>
          </p:sp>
          <p:sp>
            <p:nvSpPr>
              <p:cNvPr id="201" name="对于肾功能不全患者（肌酐清除率≤30mL/min），日服用剂量小于150mg，目前胶囊剂型无法满足（普瑞巴林胶囊每日最低服用剂量为150mg，胶囊无法拆分），而普瑞巴林口服溶液可以精确调节剂量至25mg/次，填补日服用剂量小于150mg治疗需求空白。"/>
              <p:cNvSpPr txBox="1"/>
              <p:nvPr/>
            </p:nvSpPr>
            <p:spPr>
              <a:xfrm>
                <a:off x="373207" y="1280382"/>
                <a:ext cx="5820243" cy="46123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l" defTabSz="1828800">
                  <a:lnSpc>
                    <a:spcPct val="150000"/>
                  </a:lnSpc>
                  <a:defRPr sz="240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r>
                  <a:rPr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于肾功能不全患者（肌酐清除率≤30mL/min），日服用剂量小于150mg，目前胶囊剂型无法满足（普瑞巴林胶囊每日最低服用剂量为150mg，胶囊无法拆分），而普瑞巴林口服溶液可以精确调节剂量至25mg/次，填补日服用剂量小于150mg治疗需求空白。</a:t>
                </a:r>
              </a:p>
            </p:txBody>
          </p:sp>
        </p:grpSp>
        <p:grpSp>
          <p:nvGrpSpPr>
            <p:cNvPr id="206" name="成组"/>
            <p:cNvGrpSpPr/>
            <p:nvPr/>
          </p:nvGrpSpPr>
          <p:grpSpPr>
            <a:xfrm>
              <a:off x="16355344" y="2751592"/>
              <a:ext cx="6189651" cy="6043234"/>
              <a:chOff x="0" y="0"/>
              <a:chExt cx="6189649" cy="6043232"/>
            </a:xfrm>
          </p:grpSpPr>
          <p:sp>
            <p:nvSpPr>
              <p:cNvPr id="203" name="矩形"/>
              <p:cNvSpPr/>
              <p:nvPr/>
            </p:nvSpPr>
            <p:spPr>
              <a:xfrm>
                <a:off x="0" y="0"/>
                <a:ext cx="6189649" cy="6043232"/>
              </a:xfrm>
              <a:prstGeom prst="rect">
                <a:avLst/>
              </a:prstGeom>
              <a:solidFill>
                <a:srgbClr val="979E9E"/>
              </a:solidFill>
              <a:ln w="38100" cap="flat">
                <a:solidFill>
                  <a:srgbClr val="F2F2F2"/>
                </a:solidFill>
                <a:prstDash val="solid"/>
                <a:round/>
              </a:ln>
              <a:effectLst>
                <a:outerShdw blurRad="165100" dist="101600" dir="2700000" rotWithShape="0">
                  <a:srgbClr val="000000">
                    <a:alpha val="29998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defTabSz="1828800">
                  <a:defRPr sz="3400">
                    <a:solidFill>
                      <a:srgbClr val="FFFFFF"/>
                    </a:solidFill>
                    <a:latin typeface="Lao UI"/>
                    <a:ea typeface="Lao UI"/>
                    <a:cs typeface="Lao UI"/>
                    <a:sym typeface="Lao UI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4" name="大陆地区发病率："/>
              <p:cNvSpPr txBox="1"/>
              <p:nvPr/>
            </p:nvSpPr>
            <p:spPr>
              <a:xfrm>
                <a:off x="803704" y="248413"/>
                <a:ext cx="4582241" cy="10772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defTabSz="1828800">
                  <a:lnSpc>
                    <a:spcPct val="150000"/>
                  </a:lnSpc>
                  <a:defRPr sz="360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r>
                  <a:rPr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大陆地区发病率：</a:t>
                </a:r>
              </a:p>
            </p:txBody>
          </p:sp>
          <p:sp>
            <p:nvSpPr>
              <p:cNvPr id="205" name="带状疱疹后神经痛的发生率估计为9%—14%。60多岁中有50%者和70多岁中有75%者患带状疱疹后容易形成带状疱疹后神经痛。…"/>
              <p:cNvSpPr txBox="1"/>
              <p:nvPr/>
            </p:nvSpPr>
            <p:spPr>
              <a:xfrm>
                <a:off x="241013" y="1122937"/>
                <a:ext cx="5707623" cy="4235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/>
              <a:p>
                <a:pPr algn="l">
                  <a:lnSpc>
                    <a:spcPct val="120000"/>
                  </a:lnSpc>
                  <a:defRPr sz="2400">
                    <a:solidFill>
                      <a:srgbClr val="000000"/>
                    </a:solidFill>
                  </a:defRPr>
                </a:pPr>
                <a:r>
                  <a:rPr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带状疱疹后神经痛的发生率估计为9%—14%。60多岁中有50%者和70多岁中有75%者患带状疱疹后容易形成带状疱疹后神经痛。</a:t>
                </a:r>
              </a:p>
              <a:p>
                <a:pPr algn="l">
                  <a:lnSpc>
                    <a:spcPct val="120000"/>
                  </a:lnSpc>
                  <a:defRPr sz="2400">
                    <a:solidFill>
                      <a:srgbClr val="000000"/>
                    </a:solidFill>
                  </a:defRPr>
                </a:pPr>
                <a:r>
                  <a:rPr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纤维肌痛的发病率为2%~4%，好发于18~60岁人群，多见于青壮年人群，女性患病比例较高，其中肥胖人群为高发人群，一级亲属的患病风险比非患者家属高8倍。</a:t>
                </a:r>
              </a:p>
            </p:txBody>
          </p:sp>
        </p:grpSp>
        <p:grpSp>
          <p:nvGrpSpPr>
            <p:cNvPr id="210" name="成组"/>
            <p:cNvGrpSpPr/>
            <p:nvPr/>
          </p:nvGrpSpPr>
          <p:grpSpPr>
            <a:xfrm>
              <a:off x="8889093" y="5091225"/>
              <a:ext cx="6202351" cy="6017833"/>
              <a:chOff x="0" y="0"/>
              <a:chExt cx="6202349" cy="6017832"/>
            </a:xfrm>
          </p:grpSpPr>
          <p:sp>
            <p:nvSpPr>
              <p:cNvPr id="207" name="矩形"/>
              <p:cNvSpPr/>
              <p:nvPr/>
            </p:nvSpPr>
            <p:spPr>
              <a:xfrm>
                <a:off x="0" y="0"/>
                <a:ext cx="6202349" cy="6017832"/>
              </a:xfrm>
              <a:prstGeom prst="rect">
                <a:avLst/>
              </a:prstGeom>
              <a:solidFill>
                <a:srgbClr val="979E9E"/>
              </a:solidFill>
              <a:ln w="25400" cap="flat">
                <a:solidFill>
                  <a:srgbClr val="F2F2F2"/>
                </a:solidFill>
                <a:prstDash val="solid"/>
                <a:round/>
              </a:ln>
              <a:effectLst>
                <a:outerShdw blurRad="165100" dist="25400" dir="2700000" rotWithShape="0">
                  <a:srgbClr val="000000">
                    <a:alpha val="39999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l" defTabSz="1828800">
                  <a:defRPr sz="3400">
                    <a:solidFill>
                      <a:srgbClr val="000000"/>
                    </a:solidFill>
                    <a:latin typeface="Lao UI"/>
                    <a:ea typeface="Lao UI"/>
                    <a:cs typeface="Lao UI"/>
                    <a:sym typeface="Lao UI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8" name="年发病患者总数："/>
              <p:cNvSpPr txBox="1"/>
              <p:nvPr/>
            </p:nvSpPr>
            <p:spPr>
              <a:xfrm>
                <a:off x="810055" y="790437"/>
                <a:ext cx="4582241" cy="10772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defTabSz="1828800">
                  <a:lnSpc>
                    <a:spcPct val="150000"/>
                  </a:lnSpc>
                  <a:defRPr sz="360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r>
                  <a:rPr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年发病患者总数：</a:t>
                </a:r>
              </a:p>
            </p:txBody>
          </p:sp>
          <p:sp>
            <p:nvSpPr>
              <p:cNvPr id="209" name="带状疱疹后神经痛年发病患者总数约300万人左右。…"/>
              <p:cNvSpPr txBox="1"/>
              <p:nvPr/>
            </p:nvSpPr>
            <p:spPr>
              <a:xfrm>
                <a:off x="604344" y="2327137"/>
                <a:ext cx="4993662" cy="2548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/>
              <a:p>
                <a:pPr algn="l" defTabSz="1828800">
                  <a:lnSpc>
                    <a:spcPct val="150000"/>
                  </a:lnSpc>
                  <a:defRPr sz="240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  <a:r>
                  <a:rPr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带状疱疹后神经痛年发病患者总数约300万人左右。</a:t>
                </a:r>
              </a:p>
              <a:p>
                <a:pPr algn="l" defTabSz="1828800">
                  <a:lnSpc>
                    <a:spcPct val="150000"/>
                  </a:lnSpc>
                  <a:defRPr sz="240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  <a:r>
                  <a:rPr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纤维肌痛年发病患者总数约4000万人左右。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成组"/>
          <p:cNvGrpSpPr/>
          <p:nvPr/>
        </p:nvGrpSpPr>
        <p:grpSpPr>
          <a:xfrm>
            <a:off x="273678" y="822803"/>
            <a:ext cx="23746240" cy="10912974"/>
            <a:chOff x="0" y="0"/>
            <a:chExt cx="23746239" cy="10912973"/>
          </a:xfrm>
        </p:grpSpPr>
        <p:sp>
          <p:nvSpPr>
            <p:cNvPr id="213" name="椭圆形"/>
            <p:cNvSpPr/>
            <p:nvPr/>
          </p:nvSpPr>
          <p:spPr>
            <a:xfrm>
              <a:off x="8423214" y="5921872"/>
              <a:ext cx="4915933" cy="4991101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>
                <a:defRPr sz="3400">
                  <a:solidFill>
                    <a:srgbClr val="FFFFFF"/>
                  </a:solidFill>
                  <a:latin typeface="Lao UI"/>
                  <a:ea typeface="Lao UI"/>
                  <a:cs typeface="Lao UI"/>
                  <a:sym typeface="Lao UI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4" name="椭圆形"/>
            <p:cNvSpPr/>
            <p:nvPr/>
          </p:nvSpPr>
          <p:spPr>
            <a:xfrm>
              <a:off x="12127299" y="6184973"/>
              <a:ext cx="333474" cy="33857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>
                <a:defRPr sz="3400">
                  <a:solidFill>
                    <a:srgbClr val="262626"/>
                  </a:solidFill>
                  <a:latin typeface="Lao UI"/>
                  <a:ea typeface="Lao UI"/>
                  <a:cs typeface="Lao UI"/>
                  <a:sym typeface="Lao UI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" name="椭圆形"/>
            <p:cNvSpPr/>
            <p:nvPr/>
          </p:nvSpPr>
          <p:spPr>
            <a:xfrm>
              <a:off x="9327687" y="6184973"/>
              <a:ext cx="333474" cy="33857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>
                <a:defRPr sz="3400">
                  <a:solidFill>
                    <a:srgbClr val="262626"/>
                  </a:solidFill>
                  <a:latin typeface="Lao UI"/>
                  <a:ea typeface="Lao UI"/>
                  <a:cs typeface="Lao UI"/>
                  <a:sym typeface="Lao UI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6" name="椭圆形"/>
            <p:cNvSpPr/>
            <p:nvPr/>
          </p:nvSpPr>
          <p:spPr>
            <a:xfrm>
              <a:off x="8285807" y="8257421"/>
              <a:ext cx="333473" cy="33857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>
                <a:defRPr sz="3400">
                  <a:solidFill>
                    <a:srgbClr val="262626"/>
                  </a:solidFill>
                  <a:latin typeface="Lao UI"/>
                  <a:ea typeface="Lao UI"/>
                  <a:cs typeface="Lao UI"/>
                  <a:sym typeface="Lao UI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7" name="椭圆形"/>
            <p:cNvSpPr/>
            <p:nvPr/>
          </p:nvSpPr>
          <p:spPr>
            <a:xfrm>
              <a:off x="13176268" y="8257421"/>
              <a:ext cx="333473" cy="33857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>
                <a:defRPr sz="3400">
                  <a:solidFill>
                    <a:srgbClr val="262626"/>
                  </a:solidFill>
                  <a:latin typeface="Lao UI"/>
                  <a:ea typeface="Lao UI"/>
                  <a:cs typeface="Lao UI"/>
                  <a:sym typeface="Lao UI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8" name="椭圆形"/>
            <p:cNvSpPr/>
            <p:nvPr/>
          </p:nvSpPr>
          <p:spPr>
            <a:xfrm>
              <a:off x="12127299" y="10329869"/>
              <a:ext cx="333474" cy="33857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>
                <a:defRPr sz="3400">
                  <a:solidFill>
                    <a:srgbClr val="262626"/>
                  </a:solidFill>
                  <a:latin typeface="Lao UI"/>
                  <a:ea typeface="Lao UI"/>
                  <a:cs typeface="Lao UI"/>
                  <a:sym typeface="Lao UI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9" name="椭圆形"/>
            <p:cNvSpPr/>
            <p:nvPr/>
          </p:nvSpPr>
          <p:spPr>
            <a:xfrm>
              <a:off x="9327687" y="10265105"/>
              <a:ext cx="333474" cy="33857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>
                <a:defRPr sz="3400">
                  <a:solidFill>
                    <a:srgbClr val="262626"/>
                  </a:solidFill>
                  <a:latin typeface="Lao UI"/>
                  <a:ea typeface="Lao UI"/>
                  <a:cs typeface="Lao UI"/>
                  <a:sym typeface="Lao UI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0" name="线条"/>
            <p:cNvSpPr/>
            <p:nvPr/>
          </p:nvSpPr>
          <p:spPr>
            <a:xfrm flipV="1">
              <a:off x="10915761" y="6737442"/>
              <a:ext cx="1188392" cy="1667898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800000"/>
              <a:tailEnd type="stealth" w="med" len="med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l" defTabSz="1828800">
                <a:defRPr sz="3400">
                  <a:solidFill>
                    <a:srgbClr val="000000"/>
                  </a:solidFill>
                  <a:latin typeface="Lao UI"/>
                  <a:ea typeface="Lao UI"/>
                  <a:cs typeface="Lao UI"/>
                  <a:sym typeface="Lao UI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1" name="线条"/>
            <p:cNvSpPr/>
            <p:nvPr/>
          </p:nvSpPr>
          <p:spPr>
            <a:xfrm>
              <a:off x="10880809" y="8405339"/>
              <a:ext cx="2062206" cy="1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800000"/>
              <a:tailEnd type="stealth" w="med" len="med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l" defTabSz="1828800">
                <a:defRPr sz="3400">
                  <a:solidFill>
                    <a:srgbClr val="000000"/>
                  </a:solidFill>
                  <a:latin typeface="Lao UI"/>
                  <a:ea typeface="Lao UI"/>
                  <a:cs typeface="Lao UI"/>
                  <a:sym typeface="Lao UI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2" name="线条"/>
            <p:cNvSpPr/>
            <p:nvPr/>
          </p:nvSpPr>
          <p:spPr>
            <a:xfrm flipH="1" flipV="1">
              <a:off x="9762323" y="6701955"/>
              <a:ext cx="1153439" cy="1667898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800000"/>
              <a:tailEnd type="stealth" w="med" len="med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l" defTabSz="1828800">
                <a:defRPr sz="3400">
                  <a:solidFill>
                    <a:srgbClr val="000000"/>
                  </a:solidFill>
                  <a:latin typeface="Lao UI"/>
                  <a:ea typeface="Lao UI"/>
                  <a:cs typeface="Lao UI"/>
                  <a:sym typeface="Lao UI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3" name="线条"/>
            <p:cNvSpPr/>
            <p:nvPr/>
          </p:nvSpPr>
          <p:spPr>
            <a:xfrm flipH="1">
              <a:off x="8853553" y="8440826"/>
              <a:ext cx="2027257" cy="1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800000"/>
              <a:tailEnd type="stealth" w="med" len="med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l" defTabSz="1828800">
                <a:defRPr sz="3400">
                  <a:solidFill>
                    <a:srgbClr val="000000"/>
                  </a:solidFill>
                  <a:latin typeface="Lao UI"/>
                  <a:ea typeface="Lao UI"/>
                  <a:cs typeface="Lao UI"/>
                  <a:sym typeface="Lao UI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4" name="线条"/>
            <p:cNvSpPr/>
            <p:nvPr/>
          </p:nvSpPr>
          <p:spPr>
            <a:xfrm flipH="1">
              <a:off x="9727370" y="8476313"/>
              <a:ext cx="1188392" cy="1632408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800000"/>
              <a:tailEnd type="stealth" w="med" len="med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l" defTabSz="1828800">
                <a:defRPr sz="3400">
                  <a:solidFill>
                    <a:srgbClr val="000000"/>
                  </a:solidFill>
                  <a:latin typeface="Lao UI"/>
                  <a:ea typeface="Lao UI"/>
                  <a:cs typeface="Lao UI"/>
                  <a:sym typeface="Lao UI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" name="线条"/>
            <p:cNvSpPr/>
            <p:nvPr/>
          </p:nvSpPr>
          <p:spPr>
            <a:xfrm>
              <a:off x="10950714" y="8476313"/>
              <a:ext cx="1083534" cy="1632408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800000"/>
              <a:tailEnd type="stealth" w="med" len="med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l" defTabSz="1828800">
                <a:defRPr sz="3400">
                  <a:solidFill>
                    <a:srgbClr val="000000"/>
                  </a:solidFill>
                  <a:latin typeface="Lao UI"/>
                  <a:ea typeface="Lao UI"/>
                  <a:cs typeface="Lao UI"/>
                  <a:sym typeface="Lao UI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28" name="成组"/>
            <p:cNvGrpSpPr/>
            <p:nvPr/>
          </p:nvGrpSpPr>
          <p:grpSpPr>
            <a:xfrm>
              <a:off x="416589" y="1316477"/>
              <a:ext cx="22847301" cy="5579152"/>
              <a:chOff x="0" y="0"/>
              <a:chExt cx="22847300" cy="5579150"/>
            </a:xfrm>
          </p:grpSpPr>
          <p:sp>
            <p:nvSpPr>
              <p:cNvPr id="226" name="【所有上市前对照试验中最常导致停药的不良反应】整合上市前对照试验所有成人人群的数据，因不良反应提前停药的患者比例在普瑞巴林组和安慰剂组分别为 14%和7%。普瑞巴林导致停药的最常见不良反应是头晕（4%）和嗜睡（4%）。安慰剂组 1%患者因头晕停药，&lt;1%患者因嗜睡停药。对照试验中与安慰剂组比较，普瑞巴林组其它较常见导致停药的不良反应包括共济失调、意识模糊、乏力、思维异常、视物模糊、运动失调及外周水肿（各1%）。…"/>
              <p:cNvSpPr txBox="1"/>
              <p:nvPr/>
            </p:nvSpPr>
            <p:spPr>
              <a:xfrm>
                <a:off x="0" y="893073"/>
                <a:ext cx="22847300" cy="46860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l">
                  <a:defRPr sz="2200">
                    <a:solidFill>
                      <a:srgbClr val="000000"/>
                    </a:solidFill>
                  </a:defRPr>
                </a:pPr>
                <a:r>
                  <a:rPr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【所有上市前对照试验中最常导致停药的不良反应】整合上市前对照试验所有成人人群的数据，因不良反应提前停药的患者比例在普瑞巴林组和安慰剂组分别为 14%和7%。普瑞巴林导致停药的最常见不良反应是头晕（4%）和嗜睡（4%）。</a:t>
                </a:r>
                <a:r>
                  <a:rPr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安慰剂组</a:t>
                </a:r>
                <a:r>
                  <a:rPr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1%患者因头晕停药，&lt;1%患者因嗜睡停药。对照试验中与安慰剂组比较，普瑞巴林组其它较常见导致停药的不良反应包括共济失调、意识模糊、乏力、思维异常、视物模糊、运动失调及外周水肿（各1%）。</a:t>
                </a:r>
              </a:p>
              <a:p>
                <a:pPr algn="l">
                  <a:defRPr sz="2200">
                    <a:solidFill>
                      <a:srgbClr val="000000"/>
                    </a:solidFill>
                  </a:defRPr>
                </a:pPr>
                <a:r>
                  <a:rPr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【孕妇及哺乳期妇女用药】动物研究显示本品具有生殖毒性。本品对人类的可能风险目前未知。尚无本品对女性生育力影响的临床数据。在一项评价本品对精子活动力影响的临床试验中，健康男性受试者暴露于600mg/天剂量的本品。给药3个月后，未发现精子活动力受到影响。妊娠妇女使用普瑞巴林的数据不足，除非必要（孕妇服药的益处明显大于药物对胎儿的潜在风险)，</a:t>
                </a:r>
                <a:r>
                  <a:rPr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否则妊娠期间不应服用本品。育龄妇女必须应用有效的避孕措施。普瑞巴林可分泌到人乳中。普瑞巴林对新生儿</a:t>
                </a:r>
                <a:r>
                  <a:rPr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婴儿的作用尚不清楚。必须考志哺乳对孩子的益处及治疗对母亲的益处，以决定是停止哺乳还是停止普瑞巴林治疗</a:t>
                </a:r>
                <a:r>
                  <a:rPr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</a:p>
              <a:p>
                <a:pPr algn="l">
                  <a:defRPr sz="2200">
                    <a:solidFill>
                      <a:srgbClr val="000000"/>
                    </a:solidFill>
                  </a:defRPr>
                </a:pPr>
                <a:r>
                  <a:rPr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【儿童用药】18 </a:t>
                </a:r>
                <a:r>
                  <a:rPr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岁以下儿童及青少年惠者用药的安全有效性尚未确立，不推荐使用本品</a:t>
                </a:r>
                <a:r>
                  <a:rPr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</a:p>
              <a:p>
                <a:pPr algn="l">
                  <a:defRPr sz="2200">
                    <a:solidFill>
                      <a:srgbClr val="000000"/>
                    </a:solidFill>
                  </a:defRPr>
                </a:pPr>
                <a:r>
                  <a:rPr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【</a:t>
                </a:r>
                <a:r>
                  <a:rPr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老年用药】老年患者由于肾功能减退可能需要減量</a:t>
                </a:r>
                <a:r>
                  <a:rPr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/>
                  <a:sym typeface="微软雅黑"/>
                </a:endParaRPr>
              </a:p>
            </p:txBody>
          </p:sp>
          <p:sp>
            <p:nvSpPr>
              <p:cNvPr id="227" name="药品说明书收载的安全性信息："/>
              <p:cNvSpPr txBox="1"/>
              <p:nvPr/>
            </p:nvSpPr>
            <p:spPr>
              <a:xfrm>
                <a:off x="83130" y="0"/>
                <a:ext cx="7291504" cy="9874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l" defTabSz="1828800">
                  <a:defRPr sz="340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r>
                  <a:rPr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药品说明书收载的安全性信息：</a:t>
                </a:r>
              </a:p>
            </p:txBody>
          </p:sp>
        </p:grpSp>
        <p:sp>
          <p:nvSpPr>
            <p:cNvPr id="229" name="椭圆形"/>
            <p:cNvSpPr/>
            <p:nvPr/>
          </p:nvSpPr>
          <p:spPr>
            <a:xfrm>
              <a:off x="9576973" y="7090272"/>
              <a:ext cx="2611968" cy="2650067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>
                <a:defRPr sz="3400">
                  <a:solidFill>
                    <a:srgbClr val="FFFFFF"/>
                  </a:solidFill>
                  <a:latin typeface="Lao UI"/>
                  <a:ea typeface="Lao UI"/>
                  <a:cs typeface="Lao UI"/>
                  <a:sym typeface="Lao UI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0" name="安全性"/>
            <p:cNvSpPr txBox="1"/>
            <p:nvPr/>
          </p:nvSpPr>
          <p:spPr>
            <a:xfrm>
              <a:off x="9922118" y="7937785"/>
              <a:ext cx="1937388" cy="8617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/>
            <a:p>
              <a:pPr algn="l" defTabSz="1828800">
                <a:defRPr sz="4000">
                  <a:solidFill>
                    <a:srgbClr val="FFFFFF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rPr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 </a:t>
              </a:r>
            </a:p>
          </p:txBody>
        </p:sp>
        <p:grpSp>
          <p:nvGrpSpPr>
            <p:cNvPr id="233" name="成组"/>
            <p:cNvGrpSpPr/>
            <p:nvPr/>
          </p:nvGrpSpPr>
          <p:grpSpPr>
            <a:xfrm>
              <a:off x="13906512" y="7052172"/>
              <a:ext cx="9839727" cy="3663683"/>
              <a:chOff x="0" y="0"/>
              <a:chExt cx="9839726" cy="3663682"/>
            </a:xfrm>
          </p:grpSpPr>
          <p:sp>
            <p:nvSpPr>
              <p:cNvPr id="231" name="与目录内同类药品安全性方面的主要优势和不足："/>
              <p:cNvSpPr txBox="1"/>
              <p:nvPr/>
            </p:nvSpPr>
            <p:spPr>
              <a:xfrm>
                <a:off x="0" y="0"/>
                <a:ext cx="9839727" cy="8607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l" defTabSz="1828800">
                  <a:defRPr sz="340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r>
                  <a:rPr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与目录内同类药品安全性方面的主要优势和不足：</a:t>
                </a:r>
              </a:p>
            </p:txBody>
          </p:sp>
          <p:sp>
            <p:nvSpPr>
              <p:cNvPr id="232" name="与胶囊相比，口服溶液优势为服用方便，口感好且易于吞咽；同时，可以精确微调剂量，同时可以实现更低的起始剂量以减少副反应发生，更适合老人与儿童使用。不足口服溶液携带不方便。"/>
              <p:cNvSpPr txBox="1"/>
              <p:nvPr/>
            </p:nvSpPr>
            <p:spPr>
              <a:xfrm>
                <a:off x="42034" y="1199057"/>
                <a:ext cx="9134749" cy="24646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l" defTabSz="1828800">
                  <a:lnSpc>
                    <a:spcPct val="120000"/>
                  </a:lnSpc>
                  <a:defRPr sz="220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r>
                  <a:rPr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与胶囊相比，口服溶液优势为服用方便，口感好且易于吞咽；同时，可以精确微调剂量，同时可以实现更低的起始剂量以减少副反应发生，更适合老人与儿童使用。不足口服溶液携带不方便。</a:t>
                </a:r>
              </a:p>
            </p:txBody>
          </p:sp>
        </p:grpSp>
        <p:grpSp>
          <p:nvGrpSpPr>
            <p:cNvPr id="236" name="成组"/>
            <p:cNvGrpSpPr/>
            <p:nvPr/>
          </p:nvGrpSpPr>
          <p:grpSpPr>
            <a:xfrm>
              <a:off x="694061" y="7092357"/>
              <a:ext cx="7058218" cy="2609870"/>
              <a:chOff x="0" y="0"/>
              <a:chExt cx="7058217" cy="2609868"/>
            </a:xfrm>
          </p:grpSpPr>
          <p:sp>
            <p:nvSpPr>
              <p:cNvPr id="234" name="该药品在国内外不良反应发生情况："/>
              <p:cNvSpPr/>
              <p:nvPr/>
            </p:nvSpPr>
            <p:spPr>
              <a:xfrm>
                <a:off x="0" y="0"/>
                <a:ext cx="1270000" cy="12700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121919" tIns="121919" rIns="121919" bIns="121919" numCol="1" anchor="t">
                <a:spAutoFit/>
              </a:bodyPr>
              <a:lstStyle>
                <a:lvl1pPr algn="l" defTabSz="1828800">
                  <a:defRPr sz="340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r>
                  <a:rPr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该药品在国内外不良反应发生情况：</a:t>
                </a:r>
              </a:p>
            </p:txBody>
          </p:sp>
          <p:sp>
            <p:nvSpPr>
              <p:cNvPr id="235" name="初始治疗时，最常见的不良反应有头昏、嗜睡、乏力、水肿等症状，不良反应为自限性，停药后可自行缓解。"/>
              <p:cNvSpPr/>
              <p:nvPr/>
            </p:nvSpPr>
            <p:spPr>
              <a:xfrm>
                <a:off x="7337" y="927359"/>
                <a:ext cx="7050880" cy="1682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l" defTabSz="1828800">
                  <a:lnSpc>
                    <a:spcPts val="5600"/>
                  </a:lnSpc>
                  <a:defRPr sz="220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r>
                  <a:rPr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初始治疗时，最常见的不良反应有头昏、嗜睡、乏力、水肿等症状，不良反应为自限性，停药后可自行缓解。</a:t>
                </a:r>
              </a:p>
            </p:txBody>
          </p:sp>
        </p:grpSp>
        <p:sp>
          <p:nvSpPr>
            <p:cNvPr id="237" name="Part 02    安全性"/>
            <p:cNvSpPr txBox="1"/>
            <p:nvPr/>
          </p:nvSpPr>
          <p:spPr>
            <a:xfrm>
              <a:off x="0" y="0"/>
              <a:ext cx="4941332" cy="984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/>
            <a:p>
              <a:pPr defTabSz="1828800">
                <a:defRPr sz="4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defRPr>
              </a:pPr>
              <a:r>
                <a:rPr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02    </a:t>
              </a:r>
              <a:r>
                <a:rPr>
                  <a:latin typeface="微软雅黑" panose="020B0503020204020204" pitchFamily="34" charset="-122"/>
                  <a:ea typeface="微软雅黑" panose="020B0503020204020204" pitchFamily="34" charset="-122"/>
                  <a:cs typeface="Times New Roman"/>
                  <a:sym typeface="Times New Roman"/>
                </a:rPr>
                <a:t>安全性</a:t>
              </a:r>
            </a:p>
          </p:txBody>
        </p:sp>
        <p:sp>
          <p:nvSpPr>
            <p:cNvPr id="238" name="线条"/>
            <p:cNvSpPr/>
            <p:nvPr/>
          </p:nvSpPr>
          <p:spPr>
            <a:xfrm>
              <a:off x="416589" y="1109133"/>
              <a:ext cx="22847302" cy="1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dash"/>
              <a:miter lim="8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l" defTabSz="1828800">
                <a:defRPr sz="3400">
                  <a:solidFill>
                    <a:srgbClr val="000000"/>
                  </a:solidFill>
                  <a:latin typeface="Lao UI"/>
                  <a:ea typeface="Lao UI"/>
                  <a:cs typeface="Lao UI"/>
                  <a:sym typeface="Lao UI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9" name="山东朗诺制药有限公司"/>
            <p:cNvSpPr txBox="1"/>
            <p:nvPr/>
          </p:nvSpPr>
          <p:spPr>
            <a:xfrm>
              <a:off x="19401945" y="241300"/>
              <a:ext cx="3968155" cy="6924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l" defTabSz="1828800">
                <a:defRPr sz="2900">
                  <a:solidFill>
                    <a:srgbClr val="000000"/>
                  </a:solidFill>
                  <a:latin typeface="华文仿宋"/>
                  <a:ea typeface="华文仿宋"/>
                  <a:cs typeface="华文仿宋"/>
                  <a:sym typeface="华文仿宋"/>
                </a:defRPr>
              </a:lvl1pPr>
            </a:lstStyle>
            <a:p>
              <a:r>
                <a:rPr>
                  <a:latin typeface="微软雅黑" panose="020B0503020204020204" pitchFamily="34" charset="-122"/>
                  <a:ea typeface="微软雅黑" panose="020B0503020204020204" pitchFamily="34" charset="-122"/>
                </a:rPr>
                <a:t>山东朗诺制药有限公司</a:t>
              </a:r>
            </a:p>
          </p:txBody>
        </p:sp>
        <p:sp>
          <p:nvSpPr>
            <p:cNvPr id="240" name="线条"/>
            <p:cNvSpPr/>
            <p:nvPr/>
          </p:nvSpPr>
          <p:spPr>
            <a:xfrm>
              <a:off x="416589" y="1109133"/>
              <a:ext cx="22847302" cy="1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dash"/>
              <a:miter lim="8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l" defTabSz="1828800">
                <a:defRPr sz="3400">
                  <a:solidFill>
                    <a:srgbClr val="000000"/>
                  </a:solidFill>
                  <a:latin typeface="Lao UI"/>
                  <a:ea typeface="Lao UI"/>
                  <a:cs typeface="Lao UI"/>
                  <a:sym typeface="Lao UI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成组"/>
          <p:cNvGrpSpPr/>
          <p:nvPr/>
        </p:nvGrpSpPr>
        <p:grpSpPr>
          <a:xfrm>
            <a:off x="286378" y="822803"/>
            <a:ext cx="23397304" cy="12449361"/>
            <a:chOff x="0" y="0"/>
            <a:chExt cx="23397303" cy="12449360"/>
          </a:xfrm>
        </p:grpSpPr>
        <p:sp>
          <p:nvSpPr>
            <p:cNvPr id="243" name="成组"/>
            <p:cNvSpPr txBox="1"/>
            <p:nvPr/>
          </p:nvSpPr>
          <p:spPr>
            <a:xfrm>
              <a:off x="487019" y="1316477"/>
              <a:ext cx="22910284" cy="9874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l" defTabSz="1828800">
                <a:defRPr sz="340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临床试验中与对照药品疗效方面的主要优势和不足</a:t>
              </a:r>
              <a:r>
                <a:rPr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本品与对照药品比有明显的止痛效果。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4" name="Part 03    有效性"/>
            <p:cNvSpPr txBox="1"/>
            <p:nvPr/>
          </p:nvSpPr>
          <p:spPr>
            <a:xfrm>
              <a:off x="0" y="0"/>
              <a:ext cx="4941332" cy="984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/>
            <a:p>
              <a:pPr defTabSz="1828800">
                <a:defRPr sz="4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defRPr>
              </a:pPr>
              <a:r>
                <a:rPr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03    </a:t>
              </a:r>
              <a:r>
                <a:rPr>
                  <a:latin typeface="微软雅黑" panose="020B0503020204020204" pitchFamily="34" charset="-122"/>
                  <a:ea typeface="微软雅黑" panose="020B0503020204020204" pitchFamily="34" charset="-122"/>
                  <a:cs typeface="Times New Roman"/>
                  <a:sym typeface="Times New Roman"/>
                </a:rPr>
                <a:t>有效性</a:t>
              </a:r>
            </a:p>
          </p:txBody>
        </p:sp>
        <p:sp>
          <p:nvSpPr>
            <p:cNvPr id="245" name="线条"/>
            <p:cNvSpPr/>
            <p:nvPr/>
          </p:nvSpPr>
          <p:spPr>
            <a:xfrm>
              <a:off x="403889" y="1109133"/>
              <a:ext cx="22847302" cy="1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dash"/>
              <a:miter lim="8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l" defTabSz="1828800">
                <a:defRPr sz="3400">
                  <a:solidFill>
                    <a:srgbClr val="000000"/>
                  </a:solidFill>
                  <a:latin typeface="Lao UI"/>
                  <a:ea typeface="Lao UI"/>
                  <a:cs typeface="Lao UI"/>
                  <a:sym typeface="Lao UI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6" name="山东朗诺制药有限公司"/>
            <p:cNvSpPr txBox="1"/>
            <p:nvPr/>
          </p:nvSpPr>
          <p:spPr>
            <a:xfrm>
              <a:off x="19389245" y="241300"/>
              <a:ext cx="3968155" cy="6924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l" defTabSz="1828800">
                <a:defRPr sz="2900">
                  <a:solidFill>
                    <a:srgbClr val="000000"/>
                  </a:solidFill>
                  <a:latin typeface="华文仿宋"/>
                  <a:ea typeface="华文仿宋"/>
                  <a:cs typeface="华文仿宋"/>
                  <a:sym typeface="华文仿宋"/>
                </a:defRPr>
              </a:lvl1pPr>
            </a:lstStyle>
            <a:p>
              <a:r>
                <a:rPr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山东朗诺制药有限公司</a:t>
              </a:r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7" name="线条"/>
            <p:cNvSpPr/>
            <p:nvPr/>
          </p:nvSpPr>
          <p:spPr>
            <a:xfrm>
              <a:off x="403889" y="1109133"/>
              <a:ext cx="22847302" cy="1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dash"/>
              <a:miter lim="8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l" defTabSz="1828800">
                <a:defRPr sz="3400">
                  <a:solidFill>
                    <a:srgbClr val="000000"/>
                  </a:solidFill>
                  <a:latin typeface="Lao UI"/>
                  <a:ea typeface="Lao UI"/>
                  <a:cs typeface="Lao UI"/>
                  <a:sym typeface="Lao UI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8" name="成组"/>
            <p:cNvSpPr txBox="1"/>
            <p:nvPr/>
          </p:nvSpPr>
          <p:spPr>
            <a:xfrm>
              <a:off x="475880" y="2136733"/>
              <a:ext cx="21530037" cy="9279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l" defTabSz="1828800">
                <a:defRPr sz="340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rPr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临床指南</a:t>
              </a:r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诊疗规范推荐情况</a:t>
              </a:r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</a:p>
          </p:txBody>
        </p:sp>
        <p:graphicFrame>
          <p:nvGraphicFramePr>
            <p:cNvPr id="249" name="表格 4"/>
            <p:cNvGraphicFramePr/>
            <p:nvPr/>
          </p:nvGraphicFramePr>
          <p:xfrm>
            <a:off x="524795" y="2970827"/>
            <a:ext cx="22834730" cy="9478533"/>
          </p:xfrm>
          <a:graphic>
            <a:graphicData uri="http://schemas.openxmlformats.org/drawingml/2006/table">
              <a:tbl>
                <a:tblPr>
                  <a:tableStyleId>{4C3C2611-4C71-4FC5-86AE-919BDF0F9419}</a:tableStyleId>
                </a:tblPr>
                <a:tblGrid>
                  <a:gridCol w="9818958"/>
                  <a:gridCol w="7316403"/>
                  <a:gridCol w="5699370"/>
                </a:tblGrid>
                <a:tr h="574762">
                  <a:tc>
                    <a:txBody>
                      <a:bodyPr/>
                      <a:lstStyle/>
                      <a:p>
                        <a:pPr defTabSz="914400"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300" dirty="0" err="1">
                            <a:latin typeface="黑体"/>
                            <a:ea typeface="黑体"/>
                            <a:cs typeface="黑体"/>
                            <a:sym typeface="黑体"/>
                          </a:rPr>
                          <a:t>指南名称</a:t>
                        </a:r>
                        <a:r>
                          <a:rPr sz="2300" dirty="0">
                            <a:latin typeface="黑体"/>
                            <a:ea typeface="黑体"/>
                            <a:cs typeface="黑体"/>
                            <a:sym typeface="黑体"/>
                          </a:rPr>
                          <a:t> 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300">
                            <a:latin typeface="黑体"/>
                            <a:ea typeface="黑体"/>
                            <a:cs typeface="黑体"/>
                            <a:sym typeface="黑体"/>
                          </a:rPr>
                          <a:t>疾病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2300">
                            <a:latin typeface="黑体"/>
                            <a:ea typeface="黑体"/>
                            <a:cs typeface="黑体"/>
                            <a:sym typeface="黑体"/>
                          </a:rPr>
                          <a:t>普瑞巴林推荐级别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</a:tr>
                <a:tr h="435216">
                  <a:tc>
                    <a:txBody>
                      <a:bodyPr/>
                      <a:lstStyle/>
                      <a:p>
                        <a:pPr algn="l"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t>2013</a:t>
                        </a: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年中国《神经病理性疼痛诊疗专家共识》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神经病理性疼痛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一线用药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</a:tr>
                <a:tr h="499291">
                  <a:tc>
                    <a:txBody>
                      <a:bodyPr/>
                      <a:lstStyle/>
                      <a:p>
                        <a:pPr algn="l"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t>2018</a:t>
                        </a: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年中国《糖尿病性周围神经病理性疼痛诊疗专家共识》 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糖尿病性周围神经痛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一线用药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</a:tr>
                <a:tr h="435216">
                  <a:tc>
                    <a:txBody>
                      <a:bodyPr/>
                      <a:lstStyle/>
                      <a:p>
                        <a:pPr algn="l"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rPr dirty="0"/>
                          <a:t>2018</a:t>
                        </a:r>
                        <a:r>
                          <a:rPr dirty="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年中国《慢性肌肉骨骼疼痛的药物治疗专家共识》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慢性肌肉骨骼疼痛（背痛、神经痛）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一线用药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</a:tr>
                <a:tr h="435216">
                  <a:tc>
                    <a:txBody>
                      <a:bodyPr/>
                      <a:lstStyle/>
                      <a:p>
                        <a:pPr algn="l"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t>2016</a:t>
                        </a: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年中国《老年慢性非癌痛药物治疗中国专家共识》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神经病理性疼痛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一线用药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</a:tr>
                <a:tr h="435216">
                  <a:tc>
                    <a:txBody>
                      <a:bodyPr/>
                      <a:lstStyle/>
                      <a:p>
                        <a:pPr algn="l"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t>2016</a:t>
                        </a: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年中国《带状疱疹后神经痛诊疗中国专家共识》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疱疹后神经痛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一线用药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</a:tr>
                <a:tr h="435216">
                  <a:tc>
                    <a:txBody>
                      <a:bodyPr/>
                      <a:lstStyle/>
                      <a:p>
                        <a:pPr algn="l"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t>2016</a:t>
                        </a: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年中国《中国</a:t>
                        </a:r>
                        <a:r>
                          <a:t>2</a:t>
                        </a: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型糖尿病护理标准》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痛性糖尿病神经病变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治疗用药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</a:tr>
                <a:tr h="499291">
                  <a:tc>
                    <a:txBody>
                      <a:bodyPr/>
                      <a:lstStyle/>
                      <a:p>
                        <a:pPr algn="l"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t>2015</a:t>
                        </a: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年中国《多发性骨髓瘤周围神经病变诊疗中国专家共识》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神经性疼痛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一线用药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</a:tr>
                <a:tr h="435216">
                  <a:tc>
                    <a:txBody>
                      <a:bodyPr/>
                      <a:lstStyle/>
                      <a:p>
                        <a:pPr algn="l"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t>2014</a:t>
                        </a: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年中国《内分泌与代谢性疾病合理用药指南》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糖尿病神经病变神经性疼痛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一线用药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</a:tr>
                <a:tr h="435216">
                  <a:tc>
                    <a:txBody>
                      <a:bodyPr/>
                      <a:lstStyle/>
                      <a:p>
                        <a:pPr algn="l"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t>2013</a:t>
                        </a: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年中国《中国</a:t>
                        </a:r>
                        <a:r>
                          <a:t>2</a:t>
                        </a: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型糖尿病防治指南（</a:t>
                        </a:r>
                        <a:r>
                          <a:t>2013</a:t>
                        </a: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年版）》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疼痛（糖尿病神经病变）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治疗用药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</a:tr>
                <a:tr h="435216">
                  <a:tc>
                    <a:txBody>
                      <a:bodyPr/>
                      <a:lstStyle/>
                      <a:p>
                        <a:pPr algn="l"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t>2012</a:t>
                        </a: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年中国《中国失眠防治指南》</a:t>
                        </a:r>
                        <a:r>
                          <a:t>[8]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广泛性焦虑相关失眠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治疗用药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</a:tr>
                <a:tr h="435216">
                  <a:tc>
                    <a:txBody>
                      <a:bodyPr/>
                      <a:lstStyle/>
                      <a:p>
                        <a:pPr algn="l"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t>2012</a:t>
                        </a: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年中国《中国</a:t>
                        </a:r>
                        <a:r>
                          <a:t>1</a:t>
                        </a: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型糖尿病防治指南（</a:t>
                        </a:r>
                        <a:r>
                          <a:t>2012</a:t>
                        </a: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年版）》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疼痛（糖尿病神经病变）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治疗用药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</a:tr>
                <a:tr h="435216">
                  <a:tc rowSpan="3">
                    <a:txBody>
                      <a:bodyPr/>
                      <a:lstStyle/>
                      <a:p>
                        <a:pPr algn="l"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t>2012</a:t>
                        </a: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年中国《痛性周围神经病的诊断和治疗共识》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糖尿病周围神经病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一线用药（</a:t>
                        </a:r>
                        <a:r>
                          <a:t>A</a:t>
                        </a: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级证据）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</a:tr>
                <a:tr h="435216">
                  <a:tc vMerge="1">
                    <a:txBody>
                      <a:bodyPr/>
                      <a:lstStyle/>
                      <a:p>
                        <a:endParaRPr lang="zh-CN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l"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其他痛性多发性神经病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一线用药（</a:t>
                        </a:r>
                        <a:r>
                          <a:t>A</a:t>
                        </a: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级证据）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</a:tr>
                <a:tr h="435216">
                  <a:tc vMerge="1">
                    <a:txBody>
                      <a:bodyPr/>
                      <a:lstStyle/>
                      <a:p>
                        <a:endParaRPr lang="zh-CN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l"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疱疹后神经痛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一线用药（</a:t>
                        </a:r>
                        <a:r>
                          <a:t>A</a:t>
                        </a: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级证据）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</a:tr>
                <a:tr h="435216">
                  <a:tc>
                    <a:txBody>
                      <a:bodyPr/>
                      <a:lstStyle/>
                      <a:p>
                        <a:pPr algn="l"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t>2011</a:t>
                        </a: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年中国卫生部《癌症疼痛诊疗规范》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神经病理性疼痛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辅助用药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</a:tr>
                <a:tr h="435216">
                  <a:tc>
                    <a:txBody>
                      <a:bodyPr/>
                      <a:lstStyle/>
                      <a:p>
                        <a:pPr algn="l"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t>2011</a:t>
                        </a: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年中国《纤维肌痛综合症诊断和治疗指南》 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神经病理性疼痛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治疗用药 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</a:tr>
                <a:tr h="906083">
                  <a:tc>
                    <a:txBody>
                      <a:bodyPr/>
                      <a:lstStyle/>
                      <a:p>
                        <a:pPr algn="l"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t>2011</a:t>
                        </a: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年多国癌症支持治疗协会皮肤毒性研究小组</a:t>
                        </a:r>
                        <a:r>
                          <a:t>MASCC</a:t>
                        </a: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《</a:t>
                        </a:r>
                        <a:r>
                          <a:t>EGFR</a:t>
                        </a: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抑制剂相关的皮肤毒性的预防和治疗的临床实践指南》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瘙痒（</a:t>
                        </a:r>
                        <a:r>
                          <a:t>EGFR</a:t>
                        </a: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抑制剂相关的毒性皮肤病</a:t>
                        </a:r>
                        <a:r>
                          <a:t>)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用于抗组胺药失败后的二线治疗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</a:tr>
                <a:tr h="906083">
                  <a:tc>
                    <a:txBody>
                      <a:bodyPr/>
                      <a:lstStyle/>
                      <a:p>
                        <a:pPr algn="l"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t>2007</a:t>
                        </a: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年中国《瘙痒炎症性皮肤病的相关递质与抗组胺药应用</a:t>
                        </a:r>
                        <a:r>
                          <a:t>——</a:t>
                        </a: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专家共识》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l"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神经病理性瘙痒（治疗后瘙痒、 感觉异常性背痛、 肱桡瘙痒）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23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治疗药物</a:t>
                        </a:r>
                      </a:p>
                    </a:txBody>
                    <a:tcPr marL="8057" marR="8057" marT="8057" marB="8057" anchor="ctr" horzOverflow="overflow">
                      <a:lnL w="12700">
                        <a:solidFill>
                          <a:srgbClr val="4BACC6"/>
                        </a:solidFill>
                      </a:lnL>
                      <a:lnR w="12700">
                        <a:solidFill>
                          <a:srgbClr val="4BACC6"/>
                        </a:solidFill>
                      </a:lnR>
                      <a:lnT w="12700">
                        <a:solidFill>
                          <a:srgbClr val="4BACC6"/>
                        </a:solidFill>
                      </a:lnT>
                      <a:lnB w="12700">
                        <a:solidFill>
                          <a:srgbClr val="4BACC6"/>
                        </a:solidFill>
                      </a:lnB>
                    </a:tcPr>
                  </a:tc>
                </a:tr>
              </a:tbl>
            </a:graphicData>
          </a:graphic>
        </p:graphicFrame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成组"/>
          <p:cNvGrpSpPr/>
          <p:nvPr/>
        </p:nvGrpSpPr>
        <p:grpSpPr>
          <a:xfrm>
            <a:off x="286377" y="822803"/>
            <a:ext cx="23387896" cy="12492015"/>
            <a:chOff x="0" y="0"/>
            <a:chExt cx="23387893" cy="12492015"/>
          </a:xfrm>
        </p:grpSpPr>
        <p:sp>
          <p:nvSpPr>
            <p:cNvPr id="286" name="Part 05    创新性"/>
            <p:cNvSpPr txBox="1"/>
            <p:nvPr/>
          </p:nvSpPr>
          <p:spPr>
            <a:xfrm>
              <a:off x="0" y="0"/>
              <a:ext cx="4941332" cy="984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/>
            <a:p>
              <a:pPr defTabSz="1828800">
                <a:defRPr sz="4800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defRPr>
              </a:pPr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dirty="0" err="1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/>
                  <a:sym typeface="Times New Roman"/>
                </a:rPr>
                <a:t>创新性</a:t>
              </a:r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endParaRPr>
            </a:p>
          </p:txBody>
        </p:sp>
        <p:sp>
          <p:nvSpPr>
            <p:cNvPr id="287" name="线条"/>
            <p:cNvSpPr/>
            <p:nvPr/>
          </p:nvSpPr>
          <p:spPr>
            <a:xfrm>
              <a:off x="403889" y="1109133"/>
              <a:ext cx="22847302" cy="1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dash"/>
              <a:miter lim="8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l" defTabSz="1828800">
                <a:defRPr sz="3400">
                  <a:solidFill>
                    <a:srgbClr val="000000"/>
                  </a:solidFill>
                  <a:latin typeface="Lao UI"/>
                  <a:ea typeface="Lao UI"/>
                  <a:cs typeface="Lao UI"/>
                  <a:sym typeface="Lao UI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8" name="山东朗诺制药有限公司"/>
            <p:cNvSpPr txBox="1"/>
            <p:nvPr/>
          </p:nvSpPr>
          <p:spPr>
            <a:xfrm>
              <a:off x="19389245" y="241300"/>
              <a:ext cx="3968155" cy="6924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l" defTabSz="1828800">
                <a:defRPr sz="2900">
                  <a:solidFill>
                    <a:srgbClr val="000000"/>
                  </a:solidFill>
                  <a:latin typeface="华文仿宋"/>
                  <a:ea typeface="华文仿宋"/>
                  <a:cs typeface="华文仿宋"/>
                  <a:sym typeface="华文仿宋"/>
                </a:defRPr>
              </a:lvl1pPr>
            </a:lstStyle>
            <a:p>
              <a:r>
                <a:rPr>
                  <a:latin typeface="微软雅黑" panose="020B0503020204020204" pitchFamily="34" charset="-122"/>
                  <a:ea typeface="微软雅黑" panose="020B0503020204020204" pitchFamily="34" charset="-122"/>
                </a:rPr>
                <a:t>山东朗诺制药有限公司</a:t>
              </a:r>
            </a:p>
          </p:txBody>
        </p:sp>
        <p:sp>
          <p:nvSpPr>
            <p:cNvPr id="289" name="线条"/>
            <p:cNvSpPr/>
            <p:nvPr/>
          </p:nvSpPr>
          <p:spPr>
            <a:xfrm>
              <a:off x="403889" y="1109133"/>
              <a:ext cx="22847302" cy="1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dash"/>
              <a:miter lim="8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l" defTabSz="1828800">
                <a:defRPr sz="3400">
                  <a:solidFill>
                    <a:srgbClr val="000000"/>
                  </a:solidFill>
                  <a:latin typeface="Lao UI"/>
                  <a:ea typeface="Lao UI"/>
                  <a:cs typeface="Lao UI"/>
                  <a:sym typeface="Lao UI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1" name="成组"/>
            <p:cNvGrpSpPr/>
            <p:nvPr/>
          </p:nvGrpSpPr>
          <p:grpSpPr>
            <a:xfrm>
              <a:off x="1988437" y="1364827"/>
              <a:ext cx="21399456" cy="11127188"/>
              <a:chOff x="0" y="0"/>
              <a:chExt cx="21399455" cy="11127187"/>
            </a:xfrm>
          </p:grpSpPr>
          <p:sp>
            <p:nvSpPr>
              <p:cNvPr id="290" name="线条"/>
              <p:cNvSpPr/>
              <p:nvPr/>
            </p:nvSpPr>
            <p:spPr>
              <a:xfrm>
                <a:off x="2332073" y="7108142"/>
                <a:ext cx="1946019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l" defTabSz="1828800">
                  <a:defRPr sz="3400">
                    <a:solidFill>
                      <a:srgbClr val="000000"/>
                    </a:solidFill>
                    <a:latin typeface="Lao UI"/>
                    <a:ea typeface="Lao UI"/>
                    <a:cs typeface="Lao UI"/>
                    <a:sym typeface="Lao UI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1" name="圆形"/>
              <p:cNvSpPr/>
              <p:nvPr/>
            </p:nvSpPr>
            <p:spPr>
              <a:xfrm>
                <a:off x="0" y="5848968"/>
                <a:ext cx="2353734" cy="2353735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defTabSz="1828800">
                  <a:defRPr sz="3400">
                    <a:solidFill>
                      <a:srgbClr val="FFFFFF"/>
                    </a:solidFill>
                    <a:latin typeface="Lao UI"/>
                    <a:ea typeface="Lao UI"/>
                    <a:cs typeface="Lao UI"/>
                    <a:sym typeface="Lao UI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92" name="image.png" descr="image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8513" y="6525285"/>
                <a:ext cx="974842" cy="97484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93" name="线条"/>
              <p:cNvSpPr/>
              <p:nvPr/>
            </p:nvSpPr>
            <p:spPr>
              <a:xfrm>
                <a:off x="2332073" y="10114933"/>
                <a:ext cx="1946019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l" defTabSz="1828800">
                  <a:defRPr sz="3400">
                    <a:solidFill>
                      <a:srgbClr val="000000"/>
                    </a:solidFill>
                    <a:latin typeface="Lao UI"/>
                    <a:ea typeface="Lao UI"/>
                    <a:cs typeface="Lao UI"/>
                    <a:sym typeface="Lao UI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4" name="圆形"/>
              <p:cNvSpPr/>
              <p:nvPr/>
            </p:nvSpPr>
            <p:spPr>
              <a:xfrm>
                <a:off x="0" y="8773452"/>
                <a:ext cx="2353734" cy="2353735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defTabSz="1828800">
                  <a:defRPr sz="3400">
                    <a:solidFill>
                      <a:srgbClr val="FFFFFF"/>
                    </a:solidFill>
                    <a:latin typeface="Lao UI"/>
                    <a:ea typeface="Lao UI"/>
                    <a:cs typeface="Lao UI"/>
                    <a:sym typeface="Lao UI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5" name="形状"/>
              <p:cNvSpPr/>
              <p:nvPr/>
            </p:nvSpPr>
            <p:spPr>
              <a:xfrm>
                <a:off x="856117" y="9686814"/>
                <a:ext cx="350223" cy="230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60" y="0"/>
                    </a:moveTo>
                    <a:cubicBezTo>
                      <a:pt x="9461" y="0"/>
                      <a:pt x="0" y="9233"/>
                      <a:pt x="0" y="20160"/>
                    </a:cubicBezTo>
                    <a:cubicBezTo>
                      <a:pt x="0" y="20954"/>
                      <a:pt x="420" y="21600"/>
                      <a:pt x="939" y="21600"/>
                    </a:cubicBezTo>
                    <a:cubicBezTo>
                      <a:pt x="1457" y="21600"/>
                      <a:pt x="1878" y="20954"/>
                      <a:pt x="1878" y="20160"/>
                    </a:cubicBezTo>
                    <a:cubicBezTo>
                      <a:pt x="1878" y="10956"/>
                      <a:pt x="10655" y="2880"/>
                      <a:pt x="20660" y="2880"/>
                    </a:cubicBezTo>
                    <a:cubicBezTo>
                      <a:pt x="21179" y="2880"/>
                      <a:pt x="21600" y="2234"/>
                      <a:pt x="21600" y="1440"/>
                    </a:cubicBezTo>
                    <a:cubicBezTo>
                      <a:pt x="21600" y="645"/>
                      <a:pt x="21179" y="0"/>
                      <a:pt x="20660" y="0"/>
                    </a:cubicBezTo>
                  </a:path>
                </a:pathLst>
              </a:custGeom>
              <a:solidFill>
                <a:srgbClr val="1C9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800">
                  <a:defRPr sz="3400">
                    <a:solidFill>
                      <a:srgbClr val="000000"/>
                    </a:solidFill>
                    <a:latin typeface="Lao UI"/>
                    <a:ea typeface="Lao UI"/>
                    <a:cs typeface="Lao UI"/>
                    <a:sym typeface="Lao UI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6" name="形状"/>
              <p:cNvSpPr/>
              <p:nvPr/>
            </p:nvSpPr>
            <p:spPr>
              <a:xfrm>
                <a:off x="702686" y="9535052"/>
                <a:ext cx="975618" cy="853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16971"/>
                    </a:moveTo>
                    <a:cubicBezTo>
                      <a:pt x="10181" y="16971"/>
                      <a:pt x="9546" y="16918"/>
                      <a:pt x="8912" y="16811"/>
                    </a:cubicBezTo>
                    <a:cubicBezTo>
                      <a:pt x="8847" y="16800"/>
                      <a:pt x="8781" y="16794"/>
                      <a:pt x="8716" y="16794"/>
                    </a:cubicBezTo>
                    <a:cubicBezTo>
                      <a:pt x="8315" y="16794"/>
                      <a:pt x="7931" y="16999"/>
                      <a:pt x="7673" y="17359"/>
                    </a:cubicBezTo>
                    <a:cubicBezTo>
                      <a:pt x="7384" y="17761"/>
                      <a:pt x="6563" y="18657"/>
                      <a:pt x="5591" y="19318"/>
                    </a:cubicBezTo>
                    <a:cubicBezTo>
                      <a:pt x="5854" y="18628"/>
                      <a:pt x="6060" y="17853"/>
                      <a:pt x="6074" y="17056"/>
                    </a:cubicBezTo>
                    <a:cubicBezTo>
                      <a:pt x="6078" y="17006"/>
                      <a:pt x="6080" y="16956"/>
                      <a:pt x="6080" y="16914"/>
                    </a:cubicBezTo>
                    <a:cubicBezTo>
                      <a:pt x="6080" y="16334"/>
                      <a:pt x="5796" y="15803"/>
                      <a:pt x="5344" y="15540"/>
                    </a:cubicBezTo>
                    <a:cubicBezTo>
                      <a:pt x="2843" y="14080"/>
                      <a:pt x="1349" y="11731"/>
                      <a:pt x="1349" y="9257"/>
                    </a:cubicBezTo>
                    <a:cubicBezTo>
                      <a:pt x="1349" y="5003"/>
                      <a:pt x="5588" y="1542"/>
                      <a:pt x="10800" y="1542"/>
                    </a:cubicBezTo>
                    <a:cubicBezTo>
                      <a:pt x="16011" y="1542"/>
                      <a:pt x="20249" y="5003"/>
                      <a:pt x="20249" y="9257"/>
                    </a:cubicBezTo>
                    <a:cubicBezTo>
                      <a:pt x="20249" y="13510"/>
                      <a:pt x="16011" y="16971"/>
                      <a:pt x="10800" y="16971"/>
                    </a:cubicBezTo>
                    <a:moveTo>
                      <a:pt x="10800" y="0"/>
                    </a:moveTo>
                    <a:cubicBezTo>
                      <a:pt x="4835" y="0"/>
                      <a:pt x="0" y="4144"/>
                      <a:pt x="0" y="9257"/>
                    </a:cubicBezTo>
                    <a:cubicBezTo>
                      <a:pt x="0" y="12440"/>
                      <a:pt x="1875" y="15248"/>
                      <a:pt x="4730" y="16914"/>
                    </a:cubicBezTo>
                    <a:cubicBezTo>
                      <a:pt x="4730" y="16935"/>
                      <a:pt x="4724" y="16949"/>
                      <a:pt x="4724" y="16971"/>
                    </a:cubicBezTo>
                    <a:cubicBezTo>
                      <a:pt x="4724" y="18354"/>
                      <a:pt x="3821" y="19843"/>
                      <a:pt x="3423" y="20625"/>
                    </a:cubicBezTo>
                    <a:lnTo>
                      <a:pt x="3425" y="20625"/>
                    </a:lnTo>
                    <a:cubicBezTo>
                      <a:pt x="3393" y="20709"/>
                      <a:pt x="3374" y="20802"/>
                      <a:pt x="3374" y="20900"/>
                    </a:cubicBezTo>
                    <a:cubicBezTo>
                      <a:pt x="3374" y="21287"/>
                      <a:pt x="3648" y="21600"/>
                      <a:pt x="3986" y="21600"/>
                    </a:cubicBezTo>
                    <a:cubicBezTo>
                      <a:pt x="4049" y="21600"/>
                      <a:pt x="4161" y="21580"/>
                      <a:pt x="4158" y="21590"/>
                    </a:cubicBezTo>
                    <a:cubicBezTo>
                      <a:pt x="6268" y="21195"/>
                      <a:pt x="8255" y="18979"/>
                      <a:pt x="8716" y="18338"/>
                    </a:cubicBezTo>
                    <a:cubicBezTo>
                      <a:pt x="9391" y="18451"/>
                      <a:pt x="10086" y="18514"/>
                      <a:pt x="10800" y="18514"/>
                    </a:cubicBezTo>
                    <a:cubicBezTo>
                      <a:pt x="16764" y="18514"/>
                      <a:pt x="21600" y="14369"/>
                      <a:pt x="21600" y="9257"/>
                    </a:cubicBezTo>
                    <a:cubicBezTo>
                      <a:pt x="21600" y="4144"/>
                      <a:pt x="16764" y="0"/>
                      <a:pt x="10800" y="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800">
                  <a:defRPr sz="3400">
                    <a:solidFill>
                      <a:srgbClr val="000000"/>
                    </a:solidFill>
                    <a:latin typeface="Lao UI"/>
                    <a:ea typeface="Lao UI"/>
                    <a:cs typeface="Lao UI"/>
                    <a:sym typeface="Lao UI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7" name="线条"/>
              <p:cNvSpPr/>
              <p:nvPr/>
            </p:nvSpPr>
            <p:spPr>
              <a:xfrm>
                <a:off x="2210824" y="4101351"/>
                <a:ext cx="2188515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l" defTabSz="1828800">
                  <a:defRPr sz="3400">
                    <a:solidFill>
                      <a:srgbClr val="000000"/>
                    </a:solidFill>
                    <a:latin typeface="Lao UI"/>
                    <a:ea typeface="Lao UI"/>
                    <a:cs typeface="Lao UI"/>
                    <a:sym typeface="Lao UI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8" name="圆形"/>
              <p:cNvSpPr/>
              <p:nvPr/>
            </p:nvSpPr>
            <p:spPr>
              <a:xfrm>
                <a:off x="0" y="2924484"/>
                <a:ext cx="2353734" cy="2353734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defTabSz="1828800">
                  <a:defRPr sz="3400">
                    <a:solidFill>
                      <a:srgbClr val="FFFFFF"/>
                    </a:solidFill>
                    <a:latin typeface="Lao UI"/>
                    <a:ea typeface="Lao UI"/>
                    <a:cs typeface="Lao UI"/>
                    <a:sym typeface="Lao UI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99" name="image.png" descr="image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663124" y="3795769"/>
                <a:ext cx="974842" cy="601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00" name="线条"/>
              <p:cNvSpPr/>
              <p:nvPr/>
            </p:nvSpPr>
            <p:spPr>
              <a:xfrm>
                <a:off x="2332073" y="1094559"/>
                <a:ext cx="1946019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l" defTabSz="1828800">
                  <a:defRPr sz="3400">
                    <a:solidFill>
                      <a:srgbClr val="000000"/>
                    </a:solidFill>
                    <a:latin typeface="Lao UI"/>
                    <a:ea typeface="Lao UI"/>
                    <a:cs typeface="Lao UI"/>
                    <a:sym typeface="Lao UI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1" name="圆形"/>
              <p:cNvSpPr/>
              <p:nvPr/>
            </p:nvSpPr>
            <p:spPr>
              <a:xfrm>
                <a:off x="0" y="0"/>
                <a:ext cx="2353734" cy="2353734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defTabSz="1828800">
                  <a:defRPr sz="3400">
                    <a:solidFill>
                      <a:srgbClr val="FFFFFF"/>
                    </a:solidFill>
                    <a:latin typeface="Lao UI"/>
                    <a:ea typeface="Lao UI"/>
                    <a:cs typeface="Lao UI"/>
                    <a:sym typeface="Lao UI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302" name="image.png" descr="image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34776" y="676317"/>
                <a:ext cx="731132" cy="97484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03" name="主要创新点："/>
              <p:cNvSpPr txBox="1"/>
              <p:nvPr/>
            </p:nvSpPr>
            <p:spPr>
              <a:xfrm>
                <a:off x="4642707" y="597989"/>
                <a:ext cx="3727028" cy="8925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l" defTabSz="1828800">
                  <a:defRPr sz="420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>
                  <a:defRPr>
                    <a:latin typeface="华文细黑"/>
                    <a:ea typeface="华文细黑"/>
                    <a:cs typeface="华文细黑"/>
                    <a:sym typeface="华文细黑"/>
                  </a:defRPr>
                </a:pPr>
                <a:r>
                  <a:rPr dirty="0" err="1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/>
                  </a:rPr>
                  <a:t>主要创新点</a:t>
                </a:r>
                <a:r>
                  <a:rPr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/>
                  </a:rPr>
                  <a:t>：</a:t>
                </a:r>
              </a:p>
            </p:txBody>
          </p:sp>
          <p:sp>
            <p:nvSpPr>
              <p:cNvPr id="304" name="剂量的精确调节，以及胶囊无法耐受的低剂量起始给药方案。"/>
              <p:cNvSpPr txBox="1"/>
              <p:nvPr/>
            </p:nvSpPr>
            <p:spPr>
              <a:xfrm>
                <a:off x="10529975" y="301964"/>
                <a:ext cx="8556509" cy="17235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defTabSz="1828800">
                  <a:lnSpc>
                    <a:spcPct val="150000"/>
                  </a:lnSpc>
                  <a:defRPr sz="2400">
                    <a:solidFill>
                      <a:srgbClr val="0D0D0D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 algn="l"/>
                <a:r>
                  <a:rPr sz="32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剂量的精确调节，以及胶囊无法耐受的低剂量起始给药方案</a:t>
                </a:r>
                <a:r>
                  <a:rPr sz="3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</a:p>
            </p:txBody>
          </p:sp>
          <p:sp>
            <p:nvSpPr>
              <p:cNvPr id="305" name="该创新带来的疗效或安全性方面的优势："/>
              <p:cNvSpPr txBox="1"/>
              <p:nvPr/>
            </p:nvSpPr>
            <p:spPr>
              <a:xfrm>
                <a:off x="4538839" y="3239069"/>
                <a:ext cx="5426069" cy="15388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l" defTabSz="1828800">
                  <a:defRPr sz="420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>
                  <a:defRPr>
                    <a:latin typeface="华文细黑"/>
                    <a:ea typeface="华文细黑"/>
                    <a:cs typeface="华文细黑"/>
                    <a:sym typeface="华文细黑"/>
                  </a:defRPr>
                </a:pPr>
                <a:r>
                  <a:rPr dirty="0" err="1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/>
                  </a:rPr>
                  <a:t>该创新带来的疗效或安全性方面的优势</a:t>
                </a:r>
                <a:r>
                  <a:rPr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/>
                  </a:rPr>
                  <a:t>：</a:t>
                </a:r>
              </a:p>
            </p:txBody>
          </p:sp>
          <p:sp>
            <p:nvSpPr>
              <p:cNvPr id="306" name="在治疗肾衰需减量服用的患者，及无法耐受胶囊最低剂量（75mg bid）起始的患者时，普瑞巴林口服溶液可以凭借剂量精确调节的优势，将每次服用剂量从75mg下调至25mg，用以填补此类患者治疗方面的空白。"/>
              <p:cNvSpPr txBox="1"/>
              <p:nvPr/>
            </p:nvSpPr>
            <p:spPr>
              <a:xfrm>
                <a:off x="10352669" y="2715251"/>
                <a:ext cx="11046786" cy="35702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defTabSz="1828800">
                  <a:lnSpc>
                    <a:spcPct val="150000"/>
                  </a:lnSpc>
                  <a:defRPr sz="2400">
                    <a:solidFill>
                      <a:srgbClr val="0D0D0D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 algn="l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普瑞巴林胶囊已进入国家医保目录（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2021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版），规格有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25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50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75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150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300mg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，普瑞巴林口服溶液与胶囊生物等效，可替代胶囊用于临床，同时口服溶液可以灵活调整剂量，从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25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到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225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到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300mg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单次给药量均可满足，能避免多规格胶囊搭配用药出现混淆、一次服用多个胶囊致吞咽困难或粘附在食管壁，也能避免市场暂时短缺某种规格影响患者用药，口服溶液尤其适用于老年和吞咽困难的患者，能显著提高用药顺从性。</a:t>
                </a: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7" name="是否为国家“重大新药创新”科技重大专项支持上市药品："/>
              <p:cNvSpPr txBox="1"/>
              <p:nvPr/>
            </p:nvSpPr>
            <p:spPr>
              <a:xfrm>
                <a:off x="4357551" y="6456550"/>
                <a:ext cx="7406881" cy="15388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l" defTabSz="1828800">
                  <a:defRPr sz="4200">
                    <a:solidFill>
                      <a:srgbClr val="000000"/>
                    </a:solidFill>
                    <a:latin typeface="华文细黑"/>
                    <a:ea typeface="华文细黑"/>
                    <a:cs typeface="华文细黑"/>
                    <a:sym typeface="华文细黑"/>
                  </a:defRPr>
                </a:lvl1pPr>
              </a:lstStyle>
              <a:p>
                <a:pPr>
                  <a:defRPr>
                    <a:solidFill>
                      <a:srgbClr val="1C9493"/>
                    </a:solidFill>
                  </a:defRPr>
                </a:pPr>
                <a:r>
                  <a:rPr dirty="0" err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是否为国家“重大新药创新”科技重大专项支持上市药品</a:t>
                </a:r>
                <a:r>
                  <a:rPr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</a:p>
            </p:txBody>
          </p:sp>
          <p:sp>
            <p:nvSpPr>
              <p:cNvPr id="308" name="否"/>
              <p:cNvSpPr txBox="1"/>
              <p:nvPr/>
            </p:nvSpPr>
            <p:spPr>
              <a:xfrm>
                <a:off x="11959964" y="6659206"/>
                <a:ext cx="2848265" cy="8978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defTabSz="1828800">
                  <a:lnSpc>
                    <a:spcPct val="150000"/>
                  </a:lnSpc>
                  <a:defRPr sz="240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>
                  <a:defRPr>
                    <a:solidFill>
                      <a:srgbClr val="0D0D0D"/>
                    </a:solidFill>
                  </a:defRPr>
                </a:pPr>
                <a:r>
                  <a:rPr sz="32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否</a:t>
                </a:r>
              </a:p>
            </p:txBody>
          </p:sp>
          <p:sp>
            <p:nvSpPr>
              <p:cNvPr id="309" name="是否为自主知识产权的创新药："/>
              <p:cNvSpPr txBox="1"/>
              <p:nvPr/>
            </p:nvSpPr>
            <p:spPr>
              <a:xfrm>
                <a:off x="4525487" y="9618363"/>
                <a:ext cx="7711929" cy="8925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l" defTabSz="1828800">
                  <a:defRPr sz="420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>
                  <a:defRPr>
                    <a:latin typeface="华文细黑"/>
                    <a:ea typeface="华文细黑"/>
                    <a:cs typeface="华文细黑"/>
                    <a:sym typeface="华文细黑"/>
                  </a:defRPr>
                </a:pPr>
                <a:r>
                  <a:rPr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/>
                  </a:rPr>
                  <a:t>是否为自主知识产权的创新药：</a:t>
                </a:r>
              </a:p>
            </p:txBody>
          </p:sp>
          <p:sp>
            <p:nvSpPr>
              <p:cNvPr id="310" name="否"/>
              <p:cNvSpPr txBox="1"/>
              <p:nvPr/>
            </p:nvSpPr>
            <p:spPr>
              <a:xfrm>
                <a:off x="10972168" y="9513275"/>
                <a:ext cx="4903894" cy="9848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defTabSz="1828800">
                  <a:lnSpc>
                    <a:spcPct val="150000"/>
                  </a:lnSpc>
                  <a:defRPr sz="2400">
                    <a:solidFill>
                      <a:srgbClr val="0D0D0D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r>
                  <a:rPr sz="3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否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art 06    公平性"/>
          <p:cNvSpPr txBox="1"/>
          <p:nvPr/>
        </p:nvSpPr>
        <p:spPr>
          <a:xfrm>
            <a:off x="223643" y="827193"/>
            <a:ext cx="5062348" cy="98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defTabSz="1828800">
              <a:defRPr sz="48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公平性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  <a:sym typeface="Times New Roman"/>
            </a:endParaRPr>
          </a:p>
        </p:txBody>
      </p:sp>
      <p:sp>
        <p:nvSpPr>
          <p:cNvPr id="315" name="线条"/>
          <p:cNvSpPr/>
          <p:nvPr/>
        </p:nvSpPr>
        <p:spPr>
          <a:xfrm>
            <a:off x="690032" y="1934633"/>
            <a:ext cx="22847302" cy="1"/>
          </a:xfrm>
          <a:prstGeom prst="line">
            <a:avLst/>
          </a:prstGeom>
          <a:ln w="25400">
            <a:solidFill>
              <a:srgbClr val="262626"/>
            </a:solidFill>
            <a:prstDash val="dash"/>
            <a:miter/>
          </a:ln>
        </p:spPr>
        <p:txBody>
          <a:bodyPr lIns="121919" tIns="121919" rIns="121919" bIns="121919"/>
          <a:lstStyle/>
          <a:p>
            <a:pPr algn="l" defTabSz="1828800">
              <a:defRPr sz="3400">
                <a:solidFill>
                  <a:srgbClr val="000000"/>
                </a:solidFill>
                <a:latin typeface="Lao UI"/>
                <a:ea typeface="Lao UI"/>
                <a:cs typeface="Lao UI"/>
                <a:sym typeface="Lao UI"/>
              </a:defRPr>
            </a:pPr>
            <a:endParaRPr/>
          </a:p>
        </p:txBody>
      </p:sp>
      <p:sp>
        <p:nvSpPr>
          <p:cNvPr id="316" name="山东朗诺制药有限公司"/>
          <p:cNvSpPr txBox="1"/>
          <p:nvPr/>
        </p:nvSpPr>
        <p:spPr>
          <a:xfrm>
            <a:off x="19675389" y="1066799"/>
            <a:ext cx="3968155" cy="692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l" defTabSz="1828800">
              <a:defRPr sz="2900">
                <a:solidFill>
                  <a:srgbClr val="000000"/>
                </a:solidFill>
                <a:latin typeface="华文仿宋"/>
                <a:ea typeface="华文仿宋"/>
                <a:cs typeface="华文仿宋"/>
                <a:sym typeface="华文仿宋"/>
              </a:defRPr>
            </a:lvl1pPr>
          </a:lstStyle>
          <a:p>
            <a:r>
              <a:rPr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山东朗诺制药有限公司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" name="线条"/>
          <p:cNvSpPr/>
          <p:nvPr/>
        </p:nvSpPr>
        <p:spPr>
          <a:xfrm>
            <a:off x="690032" y="1934633"/>
            <a:ext cx="22847302" cy="1"/>
          </a:xfrm>
          <a:prstGeom prst="line">
            <a:avLst/>
          </a:prstGeom>
          <a:ln w="25400">
            <a:solidFill>
              <a:srgbClr val="262626"/>
            </a:solidFill>
            <a:prstDash val="dash"/>
            <a:miter/>
          </a:ln>
        </p:spPr>
        <p:txBody>
          <a:bodyPr lIns="121919" tIns="121919" rIns="121919" bIns="121919"/>
          <a:lstStyle/>
          <a:p>
            <a:pPr algn="l" defTabSz="1828800">
              <a:defRPr sz="3400">
                <a:solidFill>
                  <a:srgbClr val="000000"/>
                </a:solidFill>
                <a:latin typeface="Lao UI"/>
                <a:ea typeface="Lao UI"/>
                <a:cs typeface="Lao UI"/>
                <a:sym typeface="Lao UI"/>
              </a:defRPr>
            </a:pPr>
            <a:endParaRPr/>
          </a:p>
        </p:txBody>
      </p:sp>
      <p:grpSp>
        <p:nvGrpSpPr>
          <p:cNvPr id="333" name="成组"/>
          <p:cNvGrpSpPr/>
          <p:nvPr/>
        </p:nvGrpSpPr>
        <p:grpSpPr>
          <a:xfrm>
            <a:off x="317066" y="2769256"/>
            <a:ext cx="23593235" cy="9427908"/>
            <a:chOff x="0" y="0"/>
            <a:chExt cx="23593234" cy="9427906"/>
          </a:xfrm>
        </p:grpSpPr>
        <p:sp>
          <p:nvSpPr>
            <p:cNvPr id="318" name="线条"/>
            <p:cNvSpPr/>
            <p:nvPr/>
          </p:nvSpPr>
          <p:spPr>
            <a:xfrm>
              <a:off x="2532468" y="1586856"/>
              <a:ext cx="2214035" cy="423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l" defTabSz="1828800">
                <a:defRPr sz="3400">
                  <a:solidFill>
                    <a:srgbClr val="000000"/>
                  </a:solidFill>
                  <a:latin typeface="Lao UI"/>
                  <a:ea typeface="Lao UI"/>
                  <a:cs typeface="Lao UI"/>
                  <a:sym typeface="Lao UI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9" name="线条"/>
            <p:cNvSpPr/>
            <p:nvPr/>
          </p:nvSpPr>
          <p:spPr>
            <a:xfrm>
              <a:off x="10687063" y="8427872"/>
              <a:ext cx="2214034" cy="423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l" defTabSz="1828800">
                <a:defRPr sz="3400">
                  <a:solidFill>
                    <a:srgbClr val="000000"/>
                  </a:solidFill>
                  <a:latin typeface="Lao UI"/>
                  <a:ea typeface="Lao UI"/>
                  <a:cs typeface="Lao UI"/>
                  <a:sym typeface="Lao UI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0" name="线条"/>
            <p:cNvSpPr/>
            <p:nvPr/>
          </p:nvSpPr>
          <p:spPr>
            <a:xfrm>
              <a:off x="18841657" y="1586857"/>
              <a:ext cx="2209801" cy="423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l" defTabSz="1828800">
                <a:defRPr sz="3400">
                  <a:solidFill>
                    <a:srgbClr val="000000"/>
                  </a:solidFill>
                  <a:latin typeface="Lao UI"/>
                  <a:ea typeface="Lao UI"/>
                  <a:cs typeface="Lao UI"/>
                  <a:sym typeface="Lao UI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24" name="成组"/>
            <p:cNvGrpSpPr/>
            <p:nvPr/>
          </p:nvGrpSpPr>
          <p:grpSpPr>
            <a:xfrm>
              <a:off x="0" y="3150335"/>
              <a:ext cx="7278923" cy="6277571"/>
              <a:chOff x="0" y="0"/>
              <a:chExt cx="7278922" cy="6277570"/>
            </a:xfrm>
          </p:grpSpPr>
          <p:sp>
            <p:nvSpPr>
              <p:cNvPr id="321" name="矩形"/>
              <p:cNvSpPr/>
              <p:nvPr/>
            </p:nvSpPr>
            <p:spPr>
              <a:xfrm>
                <a:off x="0" y="0"/>
                <a:ext cx="7278923" cy="6277571"/>
              </a:xfrm>
              <a:prstGeom prst="rect">
                <a:avLst/>
              </a:prstGeom>
              <a:solidFill>
                <a:srgbClr val="979E9E"/>
              </a:solidFill>
              <a:ln w="25400" cap="flat">
                <a:solidFill>
                  <a:srgbClr val="F2F2F2"/>
                </a:solidFill>
                <a:prstDash val="solid"/>
                <a:round/>
              </a:ln>
              <a:effectLst>
                <a:outerShdw blurRad="165100" dist="25400" dir="2700000" rotWithShape="0">
                  <a:srgbClr val="000000">
                    <a:alpha val="39999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l" defTabSz="1828800">
                  <a:defRPr sz="3400">
                    <a:solidFill>
                      <a:srgbClr val="000000"/>
                    </a:solidFill>
                    <a:latin typeface="Lao UI"/>
                    <a:ea typeface="Lao UI"/>
                    <a:cs typeface="Lao UI"/>
                    <a:sym typeface="Lao UI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2" name="是否能够弥补药品目录保障短板："/>
              <p:cNvSpPr txBox="1"/>
              <p:nvPr/>
            </p:nvSpPr>
            <p:spPr>
              <a:xfrm>
                <a:off x="60894" y="438622"/>
                <a:ext cx="7205546" cy="8374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defTabSz="1828800">
                  <a:lnSpc>
                    <a:spcPct val="150000"/>
                  </a:lnSpc>
                  <a:defRPr sz="360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r>
                  <a:rPr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是否能够弥补药品目录保障短板：</a:t>
                </a:r>
              </a:p>
            </p:txBody>
          </p:sp>
          <p:sp>
            <p:nvSpPr>
              <p:cNvPr id="323" name="对于肾功能不全患者（肌酐清除率≤30mL/min），日服用剂量小于150mg，目前胶囊剂型无法满足（普瑞巴林胶囊每日最低服用剂量为150mg，胶囊无法拆分），而普瑞巴林口服溶液可以精确调节剂量至25mg/次，填补日服用剂量小于150mg治疗需求空白。"/>
              <p:cNvSpPr txBox="1"/>
              <p:nvPr/>
            </p:nvSpPr>
            <p:spPr>
              <a:xfrm>
                <a:off x="136407" y="1746660"/>
                <a:ext cx="7054520" cy="41304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l" defTabSz="1828800">
                  <a:lnSpc>
                    <a:spcPct val="150000"/>
                  </a:lnSpc>
                  <a:defRPr sz="240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r>
                  <a:rPr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于肾功能不全患者（肌酐清除率≤30mL/min），日服用剂量小于150mg，目前胶囊剂型无法满足（普瑞巴林胶囊每日最低服用剂量为150mg，胶囊无法拆分），而普瑞巴林口服溶液可以精确调节剂量至25mg/次，填补日服用剂量小于150mg治疗需求空白。</a:t>
                </a:r>
              </a:p>
            </p:txBody>
          </p:sp>
        </p:grpSp>
        <p:grpSp>
          <p:nvGrpSpPr>
            <p:cNvPr id="328" name="成组"/>
            <p:cNvGrpSpPr/>
            <p:nvPr/>
          </p:nvGrpSpPr>
          <p:grpSpPr>
            <a:xfrm>
              <a:off x="16309190" y="3150335"/>
              <a:ext cx="7284044" cy="6277571"/>
              <a:chOff x="0" y="0"/>
              <a:chExt cx="7284042" cy="6277570"/>
            </a:xfrm>
          </p:grpSpPr>
          <p:sp>
            <p:nvSpPr>
              <p:cNvPr id="325" name="矩形"/>
              <p:cNvSpPr/>
              <p:nvPr/>
            </p:nvSpPr>
            <p:spPr>
              <a:xfrm>
                <a:off x="0" y="0"/>
                <a:ext cx="7284043" cy="6277571"/>
              </a:xfrm>
              <a:prstGeom prst="rect">
                <a:avLst/>
              </a:prstGeom>
              <a:solidFill>
                <a:srgbClr val="979E9E"/>
              </a:solidFill>
              <a:ln w="38100" cap="flat">
                <a:solidFill>
                  <a:srgbClr val="F2F2F2"/>
                </a:solidFill>
                <a:prstDash val="solid"/>
                <a:round/>
              </a:ln>
              <a:effectLst>
                <a:outerShdw blurRad="165100" dist="101600" dir="2700000" rotWithShape="0">
                  <a:srgbClr val="000000">
                    <a:alpha val="29998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defTabSz="1828800">
                  <a:defRPr sz="3400">
                    <a:solidFill>
                      <a:srgbClr val="FFFFFF"/>
                    </a:solidFill>
                    <a:latin typeface="Lao UI"/>
                    <a:ea typeface="Lao UI"/>
                    <a:cs typeface="Lao UI"/>
                    <a:sym typeface="Lao UI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6" name="临床管理难度及其他相关情况："/>
              <p:cNvSpPr txBox="1"/>
              <p:nvPr/>
            </p:nvSpPr>
            <p:spPr>
              <a:xfrm>
                <a:off x="148665" y="326908"/>
                <a:ext cx="6986713" cy="10875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defTabSz="1828800">
                  <a:lnSpc>
                    <a:spcPct val="150000"/>
                  </a:lnSpc>
                  <a:defRPr sz="360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r>
                  <a:rPr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临床管理难度及其他相关情况：</a:t>
                </a:r>
              </a:p>
            </p:txBody>
          </p:sp>
          <p:sp>
            <p:nvSpPr>
              <p:cNvPr id="327" name="患者可低剂量起始，副反应发生率低，并且服用方便，依从性高，临床便于便利等。"/>
              <p:cNvSpPr txBox="1"/>
              <p:nvPr/>
            </p:nvSpPr>
            <p:spPr>
              <a:xfrm>
                <a:off x="343656" y="1678841"/>
                <a:ext cx="6264977" cy="12409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l">
                  <a:lnSpc>
                    <a:spcPct val="120000"/>
                  </a:lnSpc>
                  <a:defRPr sz="2400">
                    <a:solidFill>
                      <a:srgbClr val="000000"/>
                    </a:solidFill>
                  </a:defRPr>
                </a:lvl1pPr>
              </a:lstStyle>
              <a:p>
                <a:r>
                  <a:rPr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患者可低剂量起始，副反应发生率低，并且服用方便，依从性高，临床便于便利等。</a:t>
                </a:r>
              </a:p>
            </p:txBody>
          </p:sp>
        </p:grpSp>
        <p:grpSp>
          <p:nvGrpSpPr>
            <p:cNvPr id="332" name="成组"/>
            <p:cNvGrpSpPr/>
            <p:nvPr/>
          </p:nvGrpSpPr>
          <p:grpSpPr>
            <a:xfrm>
              <a:off x="8692881" y="0"/>
              <a:ext cx="6202351" cy="6017833"/>
              <a:chOff x="0" y="0"/>
              <a:chExt cx="6202349" cy="6017832"/>
            </a:xfrm>
          </p:grpSpPr>
          <p:sp>
            <p:nvSpPr>
              <p:cNvPr id="329" name="矩形"/>
              <p:cNvSpPr/>
              <p:nvPr/>
            </p:nvSpPr>
            <p:spPr>
              <a:xfrm>
                <a:off x="0" y="0"/>
                <a:ext cx="6202349" cy="6017832"/>
              </a:xfrm>
              <a:prstGeom prst="rect">
                <a:avLst/>
              </a:prstGeom>
              <a:solidFill>
                <a:srgbClr val="979E9E"/>
              </a:solidFill>
              <a:ln w="25400" cap="flat">
                <a:solidFill>
                  <a:srgbClr val="F2F2F2"/>
                </a:solidFill>
                <a:prstDash val="solid"/>
                <a:round/>
              </a:ln>
              <a:effectLst>
                <a:outerShdw blurRad="165100" dist="25400" dir="2700000" rotWithShape="0">
                  <a:srgbClr val="000000">
                    <a:alpha val="39999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l" defTabSz="1828800">
                  <a:defRPr sz="3400">
                    <a:solidFill>
                      <a:srgbClr val="000000"/>
                    </a:solidFill>
                    <a:latin typeface="Lao UI"/>
                    <a:ea typeface="Lao UI"/>
                    <a:cs typeface="Lao UI"/>
                    <a:sym typeface="Lao UI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0" name="年发病患者总数："/>
              <p:cNvSpPr txBox="1"/>
              <p:nvPr/>
            </p:nvSpPr>
            <p:spPr>
              <a:xfrm>
                <a:off x="810055" y="790437"/>
                <a:ext cx="4582241" cy="10772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defTabSz="1828800">
                  <a:lnSpc>
                    <a:spcPct val="150000"/>
                  </a:lnSpc>
                  <a:defRPr sz="360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r>
                  <a:rPr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年发病患者总数：</a:t>
                </a:r>
              </a:p>
            </p:txBody>
          </p:sp>
          <p:sp>
            <p:nvSpPr>
              <p:cNvPr id="331" name="带状疱疹后神经痛年发病患者总数约300万人左右。…"/>
              <p:cNvSpPr txBox="1"/>
              <p:nvPr/>
            </p:nvSpPr>
            <p:spPr>
              <a:xfrm>
                <a:off x="604344" y="2327137"/>
                <a:ext cx="4993662" cy="2548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/>
              <a:p>
                <a:pPr algn="l" defTabSz="1828800">
                  <a:lnSpc>
                    <a:spcPct val="150000"/>
                  </a:lnSpc>
                  <a:defRPr sz="240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  <a:r>
                  <a:rPr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带状疱疹后神经痛年发病患者总数约300万人左右。</a:t>
                </a:r>
              </a:p>
              <a:p>
                <a:pPr algn="l" defTabSz="1828800">
                  <a:lnSpc>
                    <a:spcPct val="150000"/>
                  </a:lnSpc>
                  <a:defRPr sz="240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  <a:r>
                  <a:rPr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纤维肌痛年发病患者总数约4000万人左右。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890</Words>
  <Application>Microsoft Office PowerPoint</Application>
  <PresentationFormat>自定义</PresentationFormat>
  <Paragraphs>140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Baskerville</vt:lpstr>
      <vt:lpstr>FontAwesome</vt:lpstr>
      <vt:lpstr>Helvetica Neue</vt:lpstr>
      <vt:lpstr>Hoefler Text</vt:lpstr>
      <vt:lpstr>Open Sans</vt:lpstr>
      <vt:lpstr>黑体</vt:lpstr>
      <vt:lpstr>华文仿宋</vt:lpstr>
      <vt:lpstr>华文细黑</vt:lpstr>
      <vt:lpstr>微软雅黑</vt:lpstr>
      <vt:lpstr>Calibri</vt:lpstr>
      <vt:lpstr>Helvetica</vt:lpstr>
      <vt:lpstr>Impact</vt:lpstr>
      <vt:lpstr>Lao UI</vt:lpstr>
      <vt:lpstr>Times New Roman</vt:lpstr>
      <vt:lpstr>Harmony</vt:lpstr>
      <vt:lpstr>普瑞巴林口服溶液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普瑞巴林口服溶液</dc:title>
  <dc:creator>Administrator</dc:creator>
  <cp:lastModifiedBy>Administrator</cp:lastModifiedBy>
  <cp:revision>15</cp:revision>
  <dcterms:modified xsi:type="dcterms:W3CDTF">2022-07-06T02:45:35Z</dcterms:modified>
</cp:coreProperties>
</file>