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media/image2.svg" ContentType="image/svg+xml"/>
  <Override PartName="/ppt/media/image5.svg" ContentType="image/svg+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2" r:id="rId6"/>
    <p:sldId id="263" r:id="rId7"/>
    <p:sldId id="265" r:id="rId8"/>
    <p:sldId id="267" r:id="rId9"/>
    <p:sldId id="268" r:id="rId10"/>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付兴" initials="付"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1.xml"/><Relationship Id="rId14" Type="http://schemas.openxmlformats.org/officeDocument/2006/relationships/commentAuthors" Target="commentAuthors.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sv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sv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svg"/><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p:grpSp>
        <p:nvGrpSpPr>
          <p:cNvPr id="15" name="组合 14"/>
          <p:cNvGrpSpPr/>
          <p:nvPr/>
        </p:nvGrpSpPr>
        <p:grpSpPr>
          <a:xfrm>
            <a:off x="3085465" y="949960"/>
            <a:ext cx="6021705" cy="5461000"/>
            <a:chOff x="4859" y="1496"/>
            <a:chExt cx="9483" cy="8600"/>
          </a:xfrm>
        </p:grpSpPr>
        <p:sp>
          <p:nvSpPr>
            <p:cNvPr id="10" name="圆角矩形 9"/>
            <p:cNvSpPr/>
            <p:nvPr/>
          </p:nvSpPr>
          <p:spPr>
            <a:xfrm>
              <a:off x="4859" y="1496"/>
              <a:ext cx="9483" cy="8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9" name="图片 8" descr="32313539333634393b32313539333634363bd2a9ceef"/>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6802" y="1859"/>
              <a:ext cx="5596" cy="5596"/>
            </a:xfrm>
            <a:prstGeom prst="rect">
              <a:avLst/>
            </a:prstGeom>
          </p:spPr>
        </p:pic>
        <p:sp>
          <p:nvSpPr>
            <p:cNvPr id="11" name="文本框 10"/>
            <p:cNvSpPr txBox="1"/>
            <p:nvPr/>
          </p:nvSpPr>
          <p:spPr>
            <a:xfrm>
              <a:off x="6816" y="7455"/>
              <a:ext cx="5568" cy="1307"/>
            </a:xfrm>
            <a:prstGeom prst="rect">
              <a:avLst/>
            </a:prstGeom>
            <a:noFill/>
          </p:spPr>
          <p:txBody>
            <a:bodyPr wrap="none" rtlCol="0">
              <a:spAutoFit/>
            </a:bodyPr>
            <a:p>
              <a:pPr algn="ctr"/>
              <a:r>
                <a:rPr lang="zh-CN" altLang="en-US" sz="2400" b="1"/>
                <a:t>左乙拉西坦氯化钠注射液</a:t>
              </a:r>
              <a:endParaRPr lang="zh-CN" altLang="en-US" sz="2400" b="1"/>
            </a:p>
            <a:p>
              <a:pPr algn="ctr"/>
              <a:r>
                <a:rPr lang="zh-CN" altLang="en-US" sz="2400" b="1"/>
                <a:t>（静博欣</a:t>
              </a:r>
              <a:r>
                <a:rPr lang="en-US" altLang="zh-CN" sz="2400" b="1"/>
                <a:t> ®</a:t>
              </a:r>
              <a:r>
                <a:rPr lang="zh-CN" altLang="en-US" sz="2400" b="1"/>
                <a:t>）</a:t>
              </a:r>
              <a:endParaRPr lang="zh-CN" altLang="en-US" sz="2400" b="1"/>
            </a:p>
          </p:txBody>
        </p:sp>
      </p:grpSp>
      <p:sp>
        <p:nvSpPr>
          <p:cNvPr id="14" name="圆角矩形 13"/>
          <p:cNvSpPr/>
          <p:nvPr/>
        </p:nvSpPr>
        <p:spPr>
          <a:xfrm>
            <a:off x="4280218" y="5663565"/>
            <a:ext cx="3631565" cy="4152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t>河北仁合益康药业有限公司</a:t>
            </a:r>
            <a:endParaRPr lang="zh-CN" altLang="en-US"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p:sp>
        <p:nvSpPr>
          <p:cNvPr id="8" name="矩形 7"/>
          <p:cNvSpPr/>
          <p:nvPr/>
        </p:nvSpPr>
        <p:spPr>
          <a:xfrm>
            <a:off x="0" y="857250"/>
            <a:ext cx="2677160" cy="949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400" b="1"/>
              <a:t>目</a:t>
            </a:r>
            <a:r>
              <a:rPr lang="en-US" altLang="zh-CN" sz="4400" b="1"/>
              <a:t> </a:t>
            </a:r>
            <a:r>
              <a:rPr lang="zh-CN" altLang="en-US" sz="4400" b="1"/>
              <a:t>录</a:t>
            </a:r>
            <a:endParaRPr lang="zh-CN" altLang="en-US" sz="4400" b="1"/>
          </a:p>
        </p:txBody>
      </p:sp>
      <p:grpSp>
        <p:nvGrpSpPr>
          <p:cNvPr id="14" name="组合 13"/>
          <p:cNvGrpSpPr/>
          <p:nvPr/>
        </p:nvGrpSpPr>
        <p:grpSpPr>
          <a:xfrm>
            <a:off x="3575050" y="776605"/>
            <a:ext cx="3430270" cy="1334770"/>
            <a:chOff x="5688" y="1954"/>
            <a:chExt cx="5402" cy="2102"/>
          </a:xfrm>
        </p:grpSpPr>
        <p:sp>
          <p:nvSpPr>
            <p:cNvPr id="10" name="矩形 9"/>
            <p:cNvSpPr/>
            <p:nvPr/>
          </p:nvSpPr>
          <p:spPr>
            <a:xfrm>
              <a:off x="5688" y="1954"/>
              <a:ext cx="5402" cy="2103"/>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8"/>
            <p:cNvSpPr/>
            <p:nvPr/>
          </p:nvSpPr>
          <p:spPr>
            <a:xfrm>
              <a:off x="6035" y="2248"/>
              <a:ext cx="4739" cy="14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b="1">
                  <a:solidFill>
                    <a:schemeClr val="accent1">
                      <a:lumMod val="50000"/>
                    </a:schemeClr>
                  </a:solidFill>
                  <a:uFillTx/>
                </a:rPr>
                <a:t>01</a:t>
              </a:r>
              <a:r>
                <a:rPr lang="zh-CN" altLang="en-US" sz="2800" b="1">
                  <a:solidFill>
                    <a:schemeClr val="accent1">
                      <a:lumMod val="50000"/>
                    </a:schemeClr>
                  </a:solidFill>
                  <a:uFillTx/>
                </a:rPr>
                <a:t>药品基本信息</a:t>
              </a:r>
              <a:endParaRPr lang="zh-CN" altLang="en-US" sz="2800" b="1">
                <a:solidFill>
                  <a:schemeClr val="accent1">
                    <a:lumMod val="50000"/>
                  </a:schemeClr>
                </a:solidFill>
                <a:uFillTx/>
              </a:endParaRPr>
            </a:p>
          </p:txBody>
        </p:sp>
      </p:grpSp>
      <p:sp>
        <p:nvSpPr>
          <p:cNvPr id="12" name="矩形 11"/>
          <p:cNvSpPr/>
          <p:nvPr/>
        </p:nvSpPr>
        <p:spPr>
          <a:xfrm>
            <a:off x="7682865" y="776605"/>
            <a:ext cx="3430270" cy="133540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7903210" y="963295"/>
            <a:ext cx="3009265" cy="9486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b="1">
                <a:solidFill>
                  <a:schemeClr val="accent1">
                    <a:lumMod val="50000"/>
                  </a:schemeClr>
                </a:solidFill>
                <a:uFillTx/>
              </a:rPr>
              <a:t>0</a:t>
            </a:r>
            <a:r>
              <a:rPr lang="en-US" sz="2800" b="1">
                <a:solidFill>
                  <a:schemeClr val="accent1">
                    <a:lumMod val="50000"/>
                  </a:schemeClr>
                </a:solidFill>
                <a:uFillTx/>
              </a:rPr>
              <a:t>2</a:t>
            </a:r>
            <a:r>
              <a:rPr lang="zh-CN" altLang="en-US" sz="2800" b="1">
                <a:solidFill>
                  <a:schemeClr val="accent1">
                    <a:lumMod val="50000"/>
                  </a:schemeClr>
                </a:solidFill>
                <a:uFillTx/>
              </a:rPr>
              <a:t>安全性</a:t>
            </a:r>
            <a:endParaRPr lang="zh-CN" altLang="en-US" sz="2800" b="1">
              <a:solidFill>
                <a:schemeClr val="accent1">
                  <a:lumMod val="50000"/>
                </a:schemeClr>
              </a:solidFill>
              <a:uFillTx/>
            </a:endParaRPr>
          </a:p>
        </p:txBody>
      </p:sp>
      <p:grpSp>
        <p:nvGrpSpPr>
          <p:cNvPr id="15" name="组合 14"/>
          <p:cNvGrpSpPr/>
          <p:nvPr/>
        </p:nvGrpSpPr>
        <p:grpSpPr>
          <a:xfrm>
            <a:off x="3585210" y="2539365"/>
            <a:ext cx="3430270" cy="1334770"/>
            <a:chOff x="5688" y="1954"/>
            <a:chExt cx="5402" cy="2102"/>
          </a:xfrm>
        </p:grpSpPr>
        <p:sp>
          <p:nvSpPr>
            <p:cNvPr id="16" name="矩形 15"/>
            <p:cNvSpPr/>
            <p:nvPr/>
          </p:nvSpPr>
          <p:spPr>
            <a:xfrm>
              <a:off x="5688" y="1954"/>
              <a:ext cx="5402" cy="2103"/>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矩形 16"/>
            <p:cNvSpPr/>
            <p:nvPr/>
          </p:nvSpPr>
          <p:spPr>
            <a:xfrm>
              <a:off x="6035" y="2248"/>
              <a:ext cx="4739" cy="14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b="1">
                  <a:solidFill>
                    <a:schemeClr val="accent1">
                      <a:lumMod val="50000"/>
                    </a:schemeClr>
                  </a:solidFill>
                  <a:uFillTx/>
                </a:rPr>
                <a:t>03</a:t>
              </a:r>
              <a:r>
                <a:rPr lang="zh-CN" altLang="en-US" sz="2800" b="1">
                  <a:solidFill>
                    <a:schemeClr val="accent1">
                      <a:lumMod val="50000"/>
                    </a:schemeClr>
                  </a:solidFill>
                  <a:uFillTx/>
                </a:rPr>
                <a:t>有效性</a:t>
              </a:r>
              <a:endParaRPr lang="zh-CN" altLang="en-US" sz="2800" b="1">
                <a:solidFill>
                  <a:schemeClr val="accent1">
                    <a:lumMod val="50000"/>
                  </a:schemeClr>
                </a:solidFill>
                <a:uFillTx/>
              </a:endParaRPr>
            </a:p>
          </p:txBody>
        </p:sp>
      </p:grpSp>
      <p:grpSp>
        <p:nvGrpSpPr>
          <p:cNvPr id="18" name="组合 17"/>
          <p:cNvGrpSpPr/>
          <p:nvPr/>
        </p:nvGrpSpPr>
        <p:grpSpPr>
          <a:xfrm>
            <a:off x="7693025" y="2539365"/>
            <a:ext cx="3430270" cy="1334770"/>
            <a:chOff x="5688" y="1954"/>
            <a:chExt cx="5402" cy="2102"/>
          </a:xfrm>
        </p:grpSpPr>
        <p:sp>
          <p:nvSpPr>
            <p:cNvPr id="19" name="矩形 18"/>
            <p:cNvSpPr/>
            <p:nvPr/>
          </p:nvSpPr>
          <p:spPr>
            <a:xfrm>
              <a:off x="5688" y="1954"/>
              <a:ext cx="5402" cy="2103"/>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6035" y="2248"/>
              <a:ext cx="4739" cy="14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b="1">
                  <a:solidFill>
                    <a:schemeClr val="accent1">
                      <a:lumMod val="50000"/>
                    </a:schemeClr>
                  </a:solidFill>
                  <a:uFillTx/>
                </a:rPr>
                <a:t>04</a:t>
              </a:r>
              <a:r>
                <a:rPr lang="zh-CN" altLang="en-US" sz="2800" b="1">
                  <a:solidFill>
                    <a:schemeClr val="accent1">
                      <a:lumMod val="50000"/>
                    </a:schemeClr>
                  </a:solidFill>
                  <a:uFillTx/>
                </a:rPr>
                <a:t>创新性</a:t>
              </a:r>
              <a:endParaRPr lang="zh-CN" altLang="en-US" sz="2800" b="1">
                <a:solidFill>
                  <a:schemeClr val="accent1">
                    <a:lumMod val="50000"/>
                  </a:schemeClr>
                </a:solidFill>
                <a:uFillTx/>
              </a:endParaRPr>
            </a:p>
          </p:txBody>
        </p:sp>
      </p:grpSp>
      <p:grpSp>
        <p:nvGrpSpPr>
          <p:cNvPr id="21" name="组合 20"/>
          <p:cNvGrpSpPr/>
          <p:nvPr/>
        </p:nvGrpSpPr>
        <p:grpSpPr>
          <a:xfrm>
            <a:off x="3575050" y="4302125"/>
            <a:ext cx="3430270" cy="1334770"/>
            <a:chOff x="5688" y="1954"/>
            <a:chExt cx="5402" cy="2102"/>
          </a:xfrm>
        </p:grpSpPr>
        <p:sp>
          <p:nvSpPr>
            <p:cNvPr id="22" name="矩形 21"/>
            <p:cNvSpPr/>
            <p:nvPr/>
          </p:nvSpPr>
          <p:spPr>
            <a:xfrm>
              <a:off x="5688" y="1954"/>
              <a:ext cx="5402" cy="2103"/>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3" name="矩形 22"/>
            <p:cNvSpPr/>
            <p:nvPr/>
          </p:nvSpPr>
          <p:spPr>
            <a:xfrm>
              <a:off x="6035" y="2248"/>
              <a:ext cx="4739" cy="14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b="1">
                  <a:solidFill>
                    <a:schemeClr val="accent1">
                      <a:lumMod val="50000"/>
                    </a:schemeClr>
                  </a:solidFill>
                  <a:uFillTx/>
                </a:rPr>
                <a:t>05</a:t>
              </a:r>
              <a:r>
                <a:rPr lang="zh-CN" altLang="en-US" sz="2800" b="1">
                  <a:solidFill>
                    <a:schemeClr val="accent1">
                      <a:lumMod val="50000"/>
                    </a:schemeClr>
                  </a:solidFill>
                  <a:uFillTx/>
                </a:rPr>
                <a:t>公平性</a:t>
              </a:r>
              <a:endParaRPr lang="zh-CN" altLang="en-US" sz="2800" b="1">
                <a:solidFill>
                  <a:schemeClr val="accent1">
                    <a:lumMod val="50000"/>
                  </a:schemeClr>
                </a:solidFill>
                <a:uFillTx/>
              </a:endParaRPr>
            </a:p>
          </p:txBody>
        </p:sp>
      </p:grpSp>
      <p:pic>
        <p:nvPicPr>
          <p:cNvPr id="31" name="图片 30" descr="32313539333634393b32313539333634363bd2a9ceef"/>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434975" y="3008630"/>
            <a:ext cx="2472690" cy="247269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 name="矩形 18"/>
          <p:cNvSpPr/>
          <p:nvPr/>
        </p:nvSpPr>
        <p:spPr>
          <a:xfrm>
            <a:off x="0" y="-63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0" y="609790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0" name="组合 9"/>
          <p:cNvGrpSpPr/>
          <p:nvPr/>
        </p:nvGrpSpPr>
        <p:grpSpPr>
          <a:xfrm>
            <a:off x="1602740" y="0"/>
            <a:ext cx="1256030" cy="2493010"/>
            <a:chOff x="2524" y="0"/>
            <a:chExt cx="2222" cy="4272"/>
          </a:xfrm>
          <a:solidFill>
            <a:schemeClr val="accent5"/>
          </a:solidFill>
        </p:grpSpPr>
        <p:sp>
          <p:nvSpPr>
            <p:cNvPr id="5" name="任意多边形 4"/>
            <p:cNvSpPr/>
            <p:nvPr/>
          </p:nvSpPr>
          <p:spPr>
            <a:xfrm rot="5400000">
              <a:off x="1499" y="1025"/>
              <a:ext cx="4272" cy="2222"/>
            </a:xfrm>
            <a:custGeom>
              <a:avLst/>
              <a:gdLst/>
              <a:ahLst/>
              <a:cxnLst>
                <a:cxn ang="3">
                  <a:pos x="hc" y="t"/>
                </a:cxn>
                <a:cxn ang="cd2">
                  <a:pos x="l" y="vc"/>
                </a:cxn>
                <a:cxn ang="cd4">
                  <a:pos x="hc" y="b"/>
                </a:cxn>
                <a:cxn ang="0">
                  <a:pos x="r" y="vc"/>
                </a:cxn>
              </a:cxnLst>
              <a:rect l="l" t="t" r="r" b="b"/>
              <a:pathLst>
                <a:path w="6132" h="2093">
                  <a:moveTo>
                    <a:pt x="5086" y="0"/>
                  </a:moveTo>
                  <a:cubicBezTo>
                    <a:pt x="5664" y="0"/>
                    <a:pt x="6132" y="469"/>
                    <a:pt x="6132" y="1047"/>
                  </a:cubicBezTo>
                  <a:cubicBezTo>
                    <a:pt x="6132" y="1624"/>
                    <a:pt x="5664" y="2093"/>
                    <a:pt x="5086" y="2093"/>
                  </a:cubicBezTo>
                  <a:cubicBezTo>
                    <a:pt x="5068" y="2093"/>
                    <a:pt x="5050" y="2093"/>
                    <a:pt x="5032" y="2092"/>
                  </a:cubicBezTo>
                  <a:lnTo>
                    <a:pt x="5020" y="2091"/>
                  </a:lnTo>
                  <a:lnTo>
                    <a:pt x="5020" y="2093"/>
                  </a:lnTo>
                  <a:lnTo>
                    <a:pt x="0" y="2093"/>
                  </a:lnTo>
                  <a:lnTo>
                    <a:pt x="0" y="1"/>
                  </a:lnTo>
                  <a:lnTo>
                    <a:pt x="5020" y="1"/>
                  </a:lnTo>
                  <a:lnTo>
                    <a:pt x="5020" y="2"/>
                  </a:lnTo>
                  <a:lnTo>
                    <a:pt x="5032" y="1"/>
                  </a:lnTo>
                  <a:cubicBezTo>
                    <a:pt x="5050" y="0"/>
                    <a:pt x="5068" y="0"/>
                    <a:pt x="5086" y="0"/>
                  </a:cubicBezTo>
                  <a:close/>
                </a:path>
              </a:pathLst>
            </a:cu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en-US" altLang="zh-CN"/>
            </a:p>
          </p:txBody>
        </p:sp>
        <p:sp>
          <p:nvSpPr>
            <p:cNvPr id="7" name="文本框 6"/>
            <p:cNvSpPr txBox="1"/>
            <p:nvPr/>
          </p:nvSpPr>
          <p:spPr>
            <a:xfrm>
              <a:off x="2943" y="2041"/>
              <a:ext cx="1385" cy="1106"/>
            </a:xfrm>
            <a:prstGeom prst="rect">
              <a:avLst/>
            </a:prstGeom>
            <a:grpFill/>
          </p:spPr>
          <p:txBody>
            <a:bodyPr wrap="square" rtlCol="0">
              <a:spAutoFit/>
            </a:bodyPr>
            <a:p>
              <a:pPr algn="ctr"/>
              <a:r>
                <a:rPr lang="en-US" altLang="zh-CN" sz="3600" b="1">
                  <a:solidFill>
                    <a:schemeClr val="bg1"/>
                  </a:solidFill>
                  <a:latin typeface="微软雅黑" panose="020B0503020204020204" charset="-122"/>
                  <a:ea typeface="微软雅黑" panose="020B0503020204020204" charset="-122"/>
                </a:rPr>
                <a:t>01</a:t>
              </a:r>
              <a:endParaRPr lang="en-US" altLang="zh-CN" sz="3600" b="1">
                <a:solidFill>
                  <a:schemeClr val="bg1"/>
                </a:solidFill>
                <a:latin typeface="微软雅黑" panose="020B0503020204020204" charset="-122"/>
                <a:ea typeface="微软雅黑" panose="020B0503020204020204" charset="-122"/>
              </a:endParaRPr>
            </a:p>
          </p:txBody>
        </p:sp>
      </p:grpSp>
      <p:sp>
        <p:nvSpPr>
          <p:cNvPr id="9" name="文本框 8"/>
          <p:cNvSpPr txBox="1"/>
          <p:nvPr/>
        </p:nvSpPr>
        <p:spPr>
          <a:xfrm>
            <a:off x="5911850" y="1085850"/>
            <a:ext cx="4871720" cy="5015865"/>
          </a:xfrm>
          <a:prstGeom prst="rect">
            <a:avLst/>
          </a:prstGeom>
          <a:noFill/>
        </p:spPr>
        <p:txBody>
          <a:bodyPr wrap="square" rtlCol="0">
            <a:spAutoFit/>
          </a:bodyPr>
          <a:p>
            <a:pPr fontAlgn="auto">
              <a:lnSpc>
                <a:spcPct val="200000"/>
              </a:lnSpc>
            </a:pPr>
            <a:r>
              <a:rPr lang="zh-CN" altLang="en-US" sz="1600" b="1"/>
              <a:t>通用名：</a:t>
            </a:r>
            <a:r>
              <a:rPr lang="zh-CN" altLang="en-US" sz="1600"/>
              <a:t>左乙拉西坦氯化钠注射液</a:t>
            </a:r>
            <a:endParaRPr lang="zh-CN" altLang="en-US" sz="1600"/>
          </a:p>
          <a:p>
            <a:pPr fontAlgn="auto">
              <a:lnSpc>
                <a:spcPct val="200000"/>
              </a:lnSpc>
            </a:pPr>
            <a:r>
              <a:rPr lang="zh-CN" altLang="en-US" sz="1600" b="1"/>
              <a:t>注册规格：</a:t>
            </a:r>
            <a:endParaRPr lang="zh-CN" altLang="en-US" sz="1600" b="1"/>
          </a:p>
          <a:p>
            <a:pPr fontAlgn="auto">
              <a:lnSpc>
                <a:spcPct val="200000"/>
              </a:lnSpc>
            </a:pPr>
            <a:r>
              <a:rPr lang="zh-CN" altLang="en-US" sz="1600"/>
              <a:t>100ml:左乙拉西坦</a:t>
            </a:r>
            <a:r>
              <a:rPr lang="en-US" altLang="zh-CN" sz="1600"/>
              <a:t>0.5</a:t>
            </a:r>
            <a:r>
              <a:rPr lang="zh-CN" altLang="en-US" sz="1600"/>
              <a:t>g与氯化钠</a:t>
            </a:r>
            <a:r>
              <a:rPr lang="en-US" altLang="zh-CN" sz="1600"/>
              <a:t>0.82</a:t>
            </a:r>
            <a:r>
              <a:rPr lang="zh-CN" altLang="en-US" sz="1600"/>
              <a:t>g</a:t>
            </a:r>
            <a:endParaRPr lang="zh-CN" altLang="en-US" sz="1600"/>
          </a:p>
          <a:p>
            <a:pPr fontAlgn="auto">
              <a:lnSpc>
                <a:spcPct val="200000"/>
              </a:lnSpc>
            </a:pPr>
            <a:r>
              <a:rPr lang="zh-CN" altLang="en-US" sz="1600">
                <a:sym typeface="+mn-ea"/>
              </a:rPr>
              <a:t>100ml:左乙拉西坦</a:t>
            </a:r>
            <a:r>
              <a:rPr lang="en-US" altLang="zh-CN" sz="1600">
                <a:sym typeface="+mn-ea"/>
              </a:rPr>
              <a:t>1.0</a:t>
            </a:r>
            <a:r>
              <a:rPr lang="zh-CN" altLang="en-US" sz="1600">
                <a:sym typeface="+mn-ea"/>
              </a:rPr>
              <a:t>g与氯化钠</a:t>
            </a:r>
            <a:r>
              <a:rPr lang="en-US" altLang="zh-CN" sz="1600">
                <a:sym typeface="+mn-ea"/>
              </a:rPr>
              <a:t>0.75</a:t>
            </a:r>
            <a:r>
              <a:rPr lang="zh-CN" altLang="en-US" sz="1600">
                <a:sym typeface="+mn-ea"/>
              </a:rPr>
              <a:t>g</a:t>
            </a:r>
            <a:endParaRPr lang="zh-CN" altLang="en-US" sz="1600"/>
          </a:p>
          <a:p>
            <a:pPr fontAlgn="auto">
              <a:lnSpc>
                <a:spcPct val="200000"/>
              </a:lnSpc>
            </a:pPr>
            <a:r>
              <a:rPr lang="zh-CN" altLang="en-US" sz="1600">
                <a:sym typeface="+mn-ea"/>
              </a:rPr>
              <a:t>100ml:左乙拉西坦</a:t>
            </a:r>
            <a:r>
              <a:rPr lang="en-US" altLang="zh-CN" sz="1600">
                <a:sym typeface="+mn-ea"/>
              </a:rPr>
              <a:t>1.5</a:t>
            </a:r>
            <a:r>
              <a:rPr lang="zh-CN" altLang="en-US" sz="1600">
                <a:sym typeface="+mn-ea"/>
              </a:rPr>
              <a:t>g与氯化钠</a:t>
            </a:r>
            <a:r>
              <a:rPr lang="en-US" altLang="zh-CN" sz="1600">
                <a:sym typeface="+mn-ea"/>
              </a:rPr>
              <a:t>0.54</a:t>
            </a:r>
            <a:r>
              <a:rPr lang="zh-CN" altLang="en-US" sz="1600">
                <a:sym typeface="+mn-ea"/>
              </a:rPr>
              <a:t>g</a:t>
            </a:r>
            <a:endParaRPr lang="zh-CN" altLang="en-US" sz="1600"/>
          </a:p>
          <a:p>
            <a:pPr fontAlgn="auto">
              <a:lnSpc>
                <a:spcPct val="200000"/>
              </a:lnSpc>
            </a:pPr>
            <a:r>
              <a:rPr lang="zh-CN" altLang="en-US" sz="1600" b="1"/>
              <a:t>中国大陆首次上市时间：</a:t>
            </a:r>
            <a:r>
              <a:rPr lang="zh-CN" altLang="en-US" sz="1600"/>
              <a:t>20</a:t>
            </a:r>
            <a:r>
              <a:rPr lang="en-US" altLang="zh-CN" sz="1600"/>
              <a:t>22-6-16</a:t>
            </a:r>
            <a:endParaRPr lang="zh-CN" altLang="en-US" sz="1600"/>
          </a:p>
          <a:p>
            <a:pPr fontAlgn="auto">
              <a:lnSpc>
                <a:spcPct val="200000"/>
              </a:lnSpc>
            </a:pPr>
            <a:r>
              <a:rPr lang="zh-CN" altLang="en-US" sz="1600" b="1"/>
              <a:t>目前大陆地区同通用名药品的上市情况：</a:t>
            </a:r>
            <a:r>
              <a:rPr lang="en-US" altLang="zh-CN" sz="1600"/>
              <a:t>1</a:t>
            </a:r>
            <a:r>
              <a:rPr lang="zh-CN" altLang="en-US" sz="1600"/>
              <a:t>家</a:t>
            </a:r>
            <a:endParaRPr lang="zh-CN" altLang="en-US" sz="1600"/>
          </a:p>
          <a:p>
            <a:pPr fontAlgn="auto">
              <a:lnSpc>
                <a:spcPct val="200000"/>
              </a:lnSpc>
            </a:pPr>
            <a:r>
              <a:rPr lang="zh-CN" altLang="en-US" sz="1600" b="1"/>
              <a:t>全球首个上市国家</a:t>
            </a:r>
            <a:r>
              <a:rPr lang="en-US" altLang="zh-CN" sz="1600" b="1"/>
              <a:t>/</a:t>
            </a:r>
            <a:r>
              <a:rPr lang="zh-CN" altLang="en-US" sz="1600" b="1"/>
              <a:t>地区及上市时间：</a:t>
            </a:r>
            <a:r>
              <a:rPr lang="zh-CN" altLang="en-US" sz="1600"/>
              <a:t>美国，</a:t>
            </a:r>
            <a:r>
              <a:rPr lang="en-US" altLang="zh-CN" sz="1600"/>
              <a:t>2011</a:t>
            </a:r>
            <a:r>
              <a:rPr lang="zh-CN" altLang="en-US" sz="1600"/>
              <a:t>年</a:t>
            </a:r>
            <a:endParaRPr lang="zh-CN" altLang="en-US" sz="1600"/>
          </a:p>
          <a:p>
            <a:pPr fontAlgn="auto">
              <a:lnSpc>
                <a:spcPct val="200000"/>
              </a:lnSpc>
            </a:pPr>
            <a:r>
              <a:rPr lang="zh-CN" altLang="en-US" sz="1600" b="1"/>
              <a:t>是否为</a:t>
            </a:r>
            <a:r>
              <a:rPr lang="en-US" altLang="zh-CN" sz="1600" b="1"/>
              <a:t>OTC</a:t>
            </a:r>
            <a:r>
              <a:rPr lang="zh-CN" altLang="en-US" sz="1600" b="1"/>
              <a:t>药品</a:t>
            </a:r>
            <a:r>
              <a:rPr lang="zh-CN" altLang="en-US" sz="1600" b="1">
                <a:sym typeface="+mn-ea"/>
              </a:rPr>
              <a:t>：</a:t>
            </a:r>
            <a:r>
              <a:rPr lang="zh-CN" altLang="en-US" sz="1600">
                <a:sym typeface="+mn-ea"/>
              </a:rPr>
              <a:t>否</a:t>
            </a:r>
            <a:endParaRPr lang="zh-CN" altLang="en-US" sz="1600"/>
          </a:p>
          <a:p>
            <a:pPr fontAlgn="auto">
              <a:lnSpc>
                <a:spcPct val="200000"/>
              </a:lnSpc>
            </a:pPr>
            <a:r>
              <a:rPr lang="zh-CN" altLang="en-US" sz="1600" b="1"/>
              <a:t>参照药品建议</a:t>
            </a:r>
            <a:r>
              <a:rPr lang="zh-CN" altLang="en-US" sz="1600" b="1">
                <a:sym typeface="+mn-ea"/>
              </a:rPr>
              <a:t>：</a:t>
            </a:r>
            <a:r>
              <a:rPr lang="zh-CN" altLang="en-US" sz="1600">
                <a:sym typeface="+mn-ea"/>
              </a:rPr>
              <a:t>注射用丙戊酸钠</a:t>
            </a:r>
            <a:endParaRPr lang="zh-CN" altLang="en-US" sz="1600">
              <a:sym typeface="+mn-ea"/>
            </a:endParaRPr>
          </a:p>
        </p:txBody>
      </p:sp>
      <p:grpSp>
        <p:nvGrpSpPr>
          <p:cNvPr id="16" name="组合 15"/>
          <p:cNvGrpSpPr/>
          <p:nvPr/>
        </p:nvGrpSpPr>
        <p:grpSpPr>
          <a:xfrm>
            <a:off x="998855" y="3500755"/>
            <a:ext cx="2926080" cy="932180"/>
            <a:chOff x="1847" y="5416"/>
            <a:chExt cx="4608" cy="1468"/>
          </a:xfrm>
        </p:grpSpPr>
        <p:sp>
          <p:nvSpPr>
            <p:cNvPr id="8" name="文本框 7"/>
            <p:cNvSpPr txBox="1"/>
            <p:nvPr/>
          </p:nvSpPr>
          <p:spPr>
            <a:xfrm>
              <a:off x="1847" y="5416"/>
              <a:ext cx="4608" cy="1016"/>
            </a:xfrm>
            <a:prstGeom prst="rect">
              <a:avLst/>
            </a:prstGeom>
            <a:noFill/>
          </p:spPr>
          <p:txBody>
            <a:bodyPr wrap="none" rtlCol="0">
              <a:spAutoFit/>
            </a:bodyPr>
            <a:p>
              <a:r>
                <a:rPr lang="zh-CN" altLang="en-US" sz="3600" b="1">
                  <a:solidFill>
                    <a:schemeClr val="accent5"/>
                  </a:solidFill>
                </a:rPr>
                <a:t>药品基本信息</a:t>
              </a:r>
              <a:endParaRPr lang="zh-CN" altLang="en-US" sz="3600" b="1">
                <a:solidFill>
                  <a:schemeClr val="accent5"/>
                </a:solidFill>
              </a:endParaRPr>
            </a:p>
          </p:txBody>
        </p:sp>
        <p:cxnSp>
          <p:nvCxnSpPr>
            <p:cNvPr id="15" name="直接连接符 14"/>
            <p:cNvCxnSpPr/>
            <p:nvPr/>
          </p:nvCxnSpPr>
          <p:spPr>
            <a:xfrm>
              <a:off x="2175" y="6884"/>
              <a:ext cx="3952" cy="0"/>
            </a:xfrm>
            <a:prstGeom prst="line">
              <a:avLst/>
            </a:prstGeom>
            <a:ln>
              <a:solidFill>
                <a:srgbClr val="4472C4"/>
              </a:solidFill>
            </a:ln>
          </p:spPr>
          <p:style>
            <a:lnRef idx="1">
              <a:schemeClr val="accent1"/>
            </a:lnRef>
            <a:fillRef idx="0">
              <a:schemeClr val="accent1"/>
            </a:fillRef>
            <a:effectRef idx="0">
              <a:schemeClr val="accent1"/>
            </a:effectRef>
            <a:fontRef idx="minor">
              <a:schemeClr val="tx1"/>
            </a:fontRef>
          </p:style>
        </p:cxnSp>
      </p:grpSp>
      <p:pic>
        <p:nvPicPr>
          <p:cNvPr id="17" name="https://img8.file.cache.docer.com/storage/1636686777429632089/c78f0e27-9b88-4625-8e55-6fd4d5d04859tjwjv2.png" descr="&amp;pky49175741509_创客贴_&amp;"/>
          <p:cNvPicPr>
            <a:picLocks noChangeAspect="1"/>
          </p:cNvPicPr>
          <p:nvPr/>
        </p:nvPicPr>
        <p:blipFill>
          <a:blip r:embed="rId1"/>
          <a:srcRect/>
          <a:stretch>
            <a:fillRect/>
          </a:stretch>
        </p:blipFill>
        <p:spPr>
          <a:xfrm>
            <a:off x="4575175" y="2132330"/>
            <a:ext cx="857250" cy="85725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10160" y="8255"/>
            <a:ext cx="247015" cy="684212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0" name="组合 9"/>
          <p:cNvGrpSpPr/>
          <p:nvPr/>
        </p:nvGrpSpPr>
        <p:grpSpPr>
          <a:xfrm rot="16200000">
            <a:off x="697230" y="-252095"/>
            <a:ext cx="981075" cy="2355850"/>
            <a:chOff x="2524" y="0"/>
            <a:chExt cx="2222" cy="4272"/>
          </a:xfrm>
          <a:solidFill>
            <a:schemeClr val="accent5"/>
          </a:solidFill>
        </p:grpSpPr>
        <p:sp>
          <p:nvSpPr>
            <p:cNvPr id="5" name="任意多边形 4"/>
            <p:cNvSpPr/>
            <p:nvPr/>
          </p:nvSpPr>
          <p:spPr>
            <a:xfrm rot="5400000">
              <a:off x="1499" y="1025"/>
              <a:ext cx="4272" cy="2222"/>
            </a:xfrm>
            <a:custGeom>
              <a:avLst/>
              <a:gdLst/>
              <a:ahLst/>
              <a:cxnLst>
                <a:cxn ang="3">
                  <a:pos x="hc" y="t"/>
                </a:cxn>
                <a:cxn ang="cd2">
                  <a:pos x="l" y="vc"/>
                </a:cxn>
                <a:cxn ang="cd4">
                  <a:pos x="hc" y="b"/>
                </a:cxn>
                <a:cxn ang="0">
                  <a:pos x="r" y="vc"/>
                </a:cxn>
              </a:cxnLst>
              <a:rect l="l" t="t" r="r" b="b"/>
              <a:pathLst>
                <a:path w="6132" h="2093">
                  <a:moveTo>
                    <a:pt x="5086" y="0"/>
                  </a:moveTo>
                  <a:cubicBezTo>
                    <a:pt x="5664" y="0"/>
                    <a:pt x="6132" y="469"/>
                    <a:pt x="6132" y="1047"/>
                  </a:cubicBezTo>
                  <a:cubicBezTo>
                    <a:pt x="6132" y="1624"/>
                    <a:pt x="5664" y="2093"/>
                    <a:pt x="5086" y="2093"/>
                  </a:cubicBezTo>
                  <a:cubicBezTo>
                    <a:pt x="5068" y="2093"/>
                    <a:pt x="5050" y="2093"/>
                    <a:pt x="5032" y="2092"/>
                  </a:cubicBezTo>
                  <a:lnTo>
                    <a:pt x="5020" y="2091"/>
                  </a:lnTo>
                  <a:lnTo>
                    <a:pt x="5020" y="2093"/>
                  </a:lnTo>
                  <a:lnTo>
                    <a:pt x="0" y="2093"/>
                  </a:lnTo>
                  <a:lnTo>
                    <a:pt x="0" y="1"/>
                  </a:lnTo>
                  <a:lnTo>
                    <a:pt x="5020" y="1"/>
                  </a:lnTo>
                  <a:lnTo>
                    <a:pt x="5020" y="2"/>
                  </a:lnTo>
                  <a:lnTo>
                    <a:pt x="5032" y="1"/>
                  </a:lnTo>
                  <a:cubicBezTo>
                    <a:pt x="5050" y="0"/>
                    <a:pt x="5068" y="0"/>
                    <a:pt x="5086" y="0"/>
                  </a:cubicBezTo>
                  <a:close/>
                </a:path>
              </a:pathLst>
            </a:cu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en-US" altLang="zh-CN"/>
            </a:p>
          </p:txBody>
        </p:sp>
        <p:sp>
          <p:nvSpPr>
            <p:cNvPr id="7" name="文本框 6"/>
            <p:cNvSpPr txBox="1"/>
            <p:nvPr/>
          </p:nvSpPr>
          <p:spPr>
            <a:xfrm rot="5400000">
              <a:off x="2943" y="2005"/>
              <a:ext cx="1385" cy="1182"/>
            </a:xfrm>
            <a:prstGeom prst="rect">
              <a:avLst/>
            </a:prstGeom>
            <a:grpFill/>
          </p:spPr>
          <p:txBody>
            <a:bodyPr wrap="square" rtlCol="0">
              <a:spAutoFit/>
            </a:bodyPr>
            <a:p>
              <a:pPr algn="ctr"/>
              <a:r>
                <a:rPr lang="en-US" altLang="zh-CN" sz="2800" b="1">
                  <a:solidFill>
                    <a:schemeClr val="bg1"/>
                  </a:solidFill>
                  <a:latin typeface="微软雅黑" panose="020B0503020204020204" charset="-122"/>
                  <a:ea typeface="微软雅黑" panose="020B0503020204020204" charset="-122"/>
                </a:rPr>
                <a:t>01</a:t>
              </a:r>
              <a:endParaRPr lang="en-US" altLang="zh-CN" sz="2800" b="1">
                <a:solidFill>
                  <a:schemeClr val="bg1"/>
                </a:solidFill>
                <a:latin typeface="微软雅黑" panose="020B0503020204020204" charset="-122"/>
                <a:ea typeface="微软雅黑" panose="020B0503020204020204" charset="-122"/>
              </a:endParaRPr>
            </a:p>
          </p:txBody>
        </p:sp>
      </p:grpSp>
      <p:sp>
        <p:nvSpPr>
          <p:cNvPr id="8" name="文本框 7"/>
          <p:cNvSpPr txBox="1"/>
          <p:nvPr/>
        </p:nvSpPr>
        <p:spPr>
          <a:xfrm>
            <a:off x="3159760" y="664845"/>
            <a:ext cx="2926080" cy="645160"/>
          </a:xfrm>
          <a:prstGeom prst="rect">
            <a:avLst/>
          </a:prstGeom>
          <a:noFill/>
        </p:spPr>
        <p:txBody>
          <a:bodyPr wrap="none" rtlCol="0">
            <a:spAutoFit/>
          </a:bodyPr>
          <a:p>
            <a:r>
              <a:rPr lang="zh-CN" altLang="en-US" sz="3600" b="1">
                <a:solidFill>
                  <a:schemeClr val="accent5"/>
                </a:solidFill>
              </a:rPr>
              <a:t>药品基本信息</a:t>
            </a:r>
            <a:endParaRPr lang="zh-CN" altLang="en-US" sz="3600" b="1">
              <a:solidFill>
                <a:schemeClr val="accent5"/>
              </a:solidFill>
            </a:endParaRPr>
          </a:p>
        </p:txBody>
      </p:sp>
      <p:pic>
        <p:nvPicPr>
          <p:cNvPr id="2" name="图片 1" descr="32313539333634393b32313539333634383bd2a9c6bf"/>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1213485" y="2191385"/>
            <a:ext cx="768350" cy="768350"/>
          </a:xfrm>
          <a:prstGeom prst="rect">
            <a:avLst/>
          </a:prstGeom>
        </p:spPr>
      </p:pic>
      <p:pic>
        <p:nvPicPr>
          <p:cNvPr id="4" name="图片 3" descr="32313539333634393b32313539333634383bd2a9c6bf"/>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1213485" y="3848100"/>
            <a:ext cx="768350" cy="768350"/>
          </a:xfrm>
          <a:prstGeom prst="rect">
            <a:avLst/>
          </a:prstGeom>
        </p:spPr>
      </p:pic>
      <p:pic>
        <p:nvPicPr>
          <p:cNvPr id="6" name="图片 5" descr="32313539333634393b32313539333634383bd2a9c6bf"/>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1213485" y="5504180"/>
            <a:ext cx="768350" cy="768350"/>
          </a:xfrm>
          <a:prstGeom prst="rect">
            <a:avLst/>
          </a:prstGeom>
        </p:spPr>
      </p:pic>
      <p:grpSp>
        <p:nvGrpSpPr>
          <p:cNvPr id="13" name="组合 12"/>
          <p:cNvGrpSpPr/>
          <p:nvPr/>
        </p:nvGrpSpPr>
        <p:grpSpPr>
          <a:xfrm>
            <a:off x="2292350" y="1729105"/>
            <a:ext cx="944880" cy="398780"/>
            <a:chOff x="3696" y="2823"/>
            <a:chExt cx="1488" cy="628"/>
          </a:xfrm>
        </p:grpSpPr>
        <p:sp>
          <p:nvSpPr>
            <p:cNvPr id="11" name="文本框 10"/>
            <p:cNvSpPr txBox="1"/>
            <p:nvPr/>
          </p:nvSpPr>
          <p:spPr>
            <a:xfrm>
              <a:off x="3696" y="2823"/>
              <a:ext cx="1488" cy="628"/>
            </a:xfrm>
            <a:prstGeom prst="rect">
              <a:avLst/>
            </a:prstGeom>
            <a:noFill/>
          </p:spPr>
          <p:txBody>
            <a:bodyPr wrap="none" rtlCol="0">
              <a:spAutoFit/>
            </a:bodyPr>
            <a:p>
              <a:r>
                <a:rPr lang="zh-CN" altLang="en-US" sz="2000" b="1">
                  <a:solidFill>
                    <a:schemeClr val="accent5"/>
                  </a:solidFill>
                </a:rPr>
                <a:t>适应症</a:t>
              </a:r>
              <a:endParaRPr lang="zh-CN" altLang="en-US" sz="2000" b="1">
                <a:solidFill>
                  <a:schemeClr val="accent5"/>
                </a:solidFill>
              </a:endParaRPr>
            </a:p>
          </p:txBody>
        </p:sp>
        <p:cxnSp>
          <p:nvCxnSpPr>
            <p:cNvPr id="12" name="直接连接符 11"/>
            <p:cNvCxnSpPr/>
            <p:nvPr/>
          </p:nvCxnSpPr>
          <p:spPr>
            <a:xfrm>
              <a:off x="3740" y="3451"/>
              <a:ext cx="1399" cy="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2319655" y="3426460"/>
            <a:ext cx="1706880" cy="398780"/>
            <a:chOff x="3696" y="2823"/>
            <a:chExt cx="2688" cy="628"/>
          </a:xfrm>
        </p:grpSpPr>
        <p:sp>
          <p:nvSpPr>
            <p:cNvPr id="15" name="文本框 14"/>
            <p:cNvSpPr txBox="1"/>
            <p:nvPr/>
          </p:nvSpPr>
          <p:spPr>
            <a:xfrm>
              <a:off x="3696" y="2823"/>
              <a:ext cx="2688" cy="628"/>
            </a:xfrm>
            <a:prstGeom prst="rect">
              <a:avLst/>
            </a:prstGeom>
            <a:noFill/>
          </p:spPr>
          <p:txBody>
            <a:bodyPr wrap="none" rtlCol="0">
              <a:spAutoFit/>
            </a:bodyPr>
            <a:p>
              <a:r>
                <a:rPr lang="zh-CN" altLang="en-US" sz="2000" b="1">
                  <a:solidFill>
                    <a:schemeClr val="accent5"/>
                  </a:solidFill>
                </a:rPr>
                <a:t>疾病基本情况</a:t>
              </a:r>
              <a:endParaRPr lang="zh-CN" altLang="en-US" sz="2000" b="1">
                <a:solidFill>
                  <a:schemeClr val="accent5"/>
                </a:solidFill>
              </a:endParaRPr>
            </a:p>
          </p:txBody>
        </p:sp>
        <p:cxnSp>
          <p:nvCxnSpPr>
            <p:cNvPr id="16" name="直接连接符 15"/>
            <p:cNvCxnSpPr/>
            <p:nvPr/>
          </p:nvCxnSpPr>
          <p:spPr>
            <a:xfrm>
              <a:off x="3740" y="3451"/>
              <a:ext cx="1399" cy="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17" name="组合 16"/>
          <p:cNvGrpSpPr/>
          <p:nvPr/>
        </p:nvGrpSpPr>
        <p:grpSpPr>
          <a:xfrm>
            <a:off x="2320290" y="5123815"/>
            <a:ext cx="1198880" cy="398780"/>
            <a:chOff x="3696" y="2823"/>
            <a:chExt cx="1888" cy="628"/>
          </a:xfrm>
        </p:grpSpPr>
        <p:sp>
          <p:nvSpPr>
            <p:cNvPr id="18" name="文本框 17"/>
            <p:cNvSpPr txBox="1"/>
            <p:nvPr/>
          </p:nvSpPr>
          <p:spPr>
            <a:xfrm>
              <a:off x="3696" y="2823"/>
              <a:ext cx="1888" cy="628"/>
            </a:xfrm>
            <a:prstGeom prst="rect">
              <a:avLst/>
            </a:prstGeom>
            <a:noFill/>
          </p:spPr>
          <p:txBody>
            <a:bodyPr wrap="none" rtlCol="0">
              <a:spAutoFit/>
            </a:bodyPr>
            <a:p>
              <a:r>
                <a:rPr lang="zh-CN" altLang="en-US" sz="2000" b="1">
                  <a:solidFill>
                    <a:schemeClr val="accent5"/>
                  </a:solidFill>
                </a:rPr>
                <a:t>用法用量</a:t>
              </a:r>
              <a:endParaRPr lang="zh-CN" altLang="en-US" sz="2000" b="1">
                <a:solidFill>
                  <a:schemeClr val="accent5"/>
                </a:solidFill>
              </a:endParaRPr>
            </a:p>
          </p:txBody>
        </p:sp>
        <p:cxnSp>
          <p:nvCxnSpPr>
            <p:cNvPr id="19" name="直接连接符 18"/>
            <p:cNvCxnSpPr/>
            <p:nvPr/>
          </p:nvCxnSpPr>
          <p:spPr>
            <a:xfrm>
              <a:off x="3740" y="3451"/>
              <a:ext cx="1399" cy="0"/>
            </a:xfrm>
            <a:prstGeom prst="line">
              <a:avLst/>
            </a:prstGeom>
            <a:ln w="25400"/>
          </p:spPr>
          <p:style>
            <a:lnRef idx="1">
              <a:schemeClr val="accent1"/>
            </a:lnRef>
            <a:fillRef idx="0">
              <a:schemeClr val="accent1"/>
            </a:fillRef>
            <a:effectRef idx="0">
              <a:schemeClr val="accent1"/>
            </a:effectRef>
            <a:fontRef idx="minor">
              <a:schemeClr val="tx1"/>
            </a:fontRef>
          </p:style>
        </p:cxnSp>
      </p:grpSp>
      <p:sp>
        <p:nvSpPr>
          <p:cNvPr id="22" name="矩形 21"/>
          <p:cNvSpPr/>
          <p:nvPr/>
        </p:nvSpPr>
        <p:spPr>
          <a:xfrm>
            <a:off x="11944985" y="6985"/>
            <a:ext cx="247015" cy="6842125"/>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3" name="文本框 22"/>
          <p:cNvSpPr txBox="1"/>
          <p:nvPr/>
        </p:nvSpPr>
        <p:spPr>
          <a:xfrm>
            <a:off x="2320290" y="3909695"/>
            <a:ext cx="9142730" cy="1076325"/>
          </a:xfrm>
          <a:prstGeom prst="rect">
            <a:avLst/>
          </a:prstGeom>
          <a:noFill/>
        </p:spPr>
        <p:txBody>
          <a:bodyPr wrap="square" rtlCol="0">
            <a:spAutoFit/>
          </a:bodyPr>
          <a:p>
            <a:pPr algn="l" fontAlgn="auto">
              <a:lnSpc>
                <a:spcPct val="100000"/>
              </a:lnSpc>
            </a:pPr>
            <a:r>
              <a:rPr lang="zh-CN" altLang="en-US" sz="1600"/>
              <a:t>癫痫是一种由多种病因引起的慢性脑部疾病，以脑神经元过度放电导致反复性、发作性和短暂性的中枢神经系统功能失常为特征。国内流行病学资料显示，我国癫痫的患病率在 4‰ 到 7‰之间。我国活动性癫痫患病率为 4.6‰，年发病率在 30/10 万左右。据此估算，我国约有 600 万左右的活动性癫痫患者，同时每年有 40 万左右新发癫痫患者，是神经科最常见的疾病之一。</a:t>
            </a:r>
            <a:endParaRPr lang="zh-CN" altLang="en-US" sz="1600"/>
          </a:p>
        </p:txBody>
      </p:sp>
      <p:sp>
        <p:nvSpPr>
          <p:cNvPr id="3" name="文本框 2"/>
          <p:cNvSpPr txBox="1"/>
          <p:nvPr/>
        </p:nvSpPr>
        <p:spPr>
          <a:xfrm>
            <a:off x="2366010" y="2383155"/>
            <a:ext cx="5840730" cy="583565"/>
          </a:xfrm>
          <a:prstGeom prst="rect">
            <a:avLst/>
          </a:prstGeom>
          <a:noFill/>
        </p:spPr>
        <p:txBody>
          <a:bodyPr wrap="none" rtlCol="0">
            <a:spAutoFit/>
          </a:bodyPr>
          <a:p>
            <a:pPr algn="l"/>
            <a:r>
              <a:rPr lang="zh-CN" altLang="en-US" sz="1600"/>
              <a:t>本品用于成人(16岁及以上)癫痫患者部分性发作的的加用治疗。 </a:t>
            </a:r>
            <a:endParaRPr lang="zh-CN" altLang="en-US" sz="1600"/>
          </a:p>
          <a:p>
            <a:pPr algn="l"/>
            <a:r>
              <a:rPr lang="zh-CN" altLang="en-US" sz="1600"/>
              <a:t>本品可在患者暂时无法应用口服制剂时替代给药。</a:t>
            </a:r>
            <a:endParaRPr lang="zh-CN" altLang="en-US" sz="1600"/>
          </a:p>
        </p:txBody>
      </p:sp>
      <p:sp>
        <p:nvSpPr>
          <p:cNvPr id="9" name="文本框 8"/>
          <p:cNvSpPr txBox="1"/>
          <p:nvPr/>
        </p:nvSpPr>
        <p:spPr>
          <a:xfrm>
            <a:off x="2366010" y="5660390"/>
            <a:ext cx="9096375" cy="829945"/>
          </a:xfrm>
          <a:prstGeom prst="rect">
            <a:avLst/>
          </a:prstGeom>
          <a:noFill/>
        </p:spPr>
        <p:txBody>
          <a:bodyPr wrap="square" rtlCol="0">
            <a:spAutoFit/>
          </a:bodyPr>
          <a:p>
            <a:pPr algn="l"/>
            <a:r>
              <a:rPr lang="en-US" altLang="zh-CN" sz="1600"/>
              <a:t>-</a:t>
            </a:r>
            <a:r>
              <a:rPr lang="zh-CN" altLang="en-US" sz="1600"/>
              <a:t>单剂量包装（100ml/瓶）在15min内静脉给药完成。</a:t>
            </a:r>
            <a:endParaRPr lang="zh-CN" altLang="en-US" sz="1600"/>
          </a:p>
          <a:p>
            <a:pPr algn="l"/>
            <a:r>
              <a:rPr lang="zh-CN" altLang="en-US" sz="1600"/>
              <a:t>-部分发作性癫痫发作：初始剂量为500mg,每日2次。每日2次给药，间隔2周增加500mg，直至最大给药剂量1500mg，每日2次。</a:t>
            </a:r>
            <a:endParaRPr lang="zh-CN" altLang="en-US"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 name="矩形 18"/>
          <p:cNvSpPr/>
          <p:nvPr/>
        </p:nvSpPr>
        <p:spPr>
          <a:xfrm>
            <a:off x="0" y="-63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0" y="609790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0" name="组合 9"/>
          <p:cNvGrpSpPr/>
          <p:nvPr/>
        </p:nvGrpSpPr>
        <p:grpSpPr>
          <a:xfrm>
            <a:off x="1602740" y="0"/>
            <a:ext cx="1256030" cy="2493010"/>
            <a:chOff x="2524" y="0"/>
            <a:chExt cx="2222" cy="4272"/>
          </a:xfrm>
          <a:solidFill>
            <a:schemeClr val="accent5"/>
          </a:solidFill>
        </p:grpSpPr>
        <p:sp>
          <p:nvSpPr>
            <p:cNvPr id="5" name="任意多边形 4"/>
            <p:cNvSpPr/>
            <p:nvPr/>
          </p:nvSpPr>
          <p:spPr>
            <a:xfrm rot="5400000">
              <a:off x="1499" y="1025"/>
              <a:ext cx="4272" cy="2222"/>
            </a:xfrm>
            <a:custGeom>
              <a:avLst/>
              <a:gdLst/>
              <a:ahLst/>
              <a:cxnLst>
                <a:cxn ang="3">
                  <a:pos x="hc" y="t"/>
                </a:cxn>
                <a:cxn ang="cd2">
                  <a:pos x="l" y="vc"/>
                </a:cxn>
                <a:cxn ang="cd4">
                  <a:pos x="hc" y="b"/>
                </a:cxn>
                <a:cxn ang="0">
                  <a:pos x="r" y="vc"/>
                </a:cxn>
              </a:cxnLst>
              <a:rect l="l" t="t" r="r" b="b"/>
              <a:pathLst>
                <a:path w="6132" h="2093">
                  <a:moveTo>
                    <a:pt x="5086" y="0"/>
                  </a:moveTo>
                  <a:cubicBezTo>
                    <a:pt x="5664" y="0"/>
                    <a:pt x="6132" y="469"/>
                    <a:pt x="6132" y="1047"/>
                  </a:cubicBezTo>
                  <a:cubicBezTo>
                    <a:pt x="6132" y="1624"/>
                    <a:pt x="5664" y="2093"/>
                    <a:pt x="5086" y="2093"/>
                  </a:cubicBezTo>
                  <a:cubicBezTo>
                    <a:pt x="5068" y="2093"/>
                    <a:pt x="5050" y="2093"/>
                    <a:pt x="5032" y="2092"/>
                  </a:cubicBezTo>
                  <a:lnTo>
                    <a:pt x="5020" y="2091"/>
                  </a:lnTo>
                  <a:lnTo>
                    <a:pt x="5020" y="2093"/>
                  </a:lnTo>
                  <a:lnTo>
                    <a:pt x="0" y="2093"/>
                  </a:lnTo>
                  <a:lnTo>
                    <a:pt x="0" y="1"/>
                  </a:lnTo>
                  <a:lnTo>
                    <a:pt x="5020" y="1"/>
                  </a:lnTo>
                  <a:lnTo>
                    <a:pt x="5020" y="2"/>
                  </a:lnTo>
                  <a:lnTo>
                    <a:pt x="5032" y="1"/>
                  </a:lnTo>
                  <a:cubicBezTo>
                    <a:pt x="5050" y="0"/>
                    <a:pt x="5068" y="0"/>
                    <a:pt x="5086" y="0"/>
                  </a:cubicBezTo>
                  <a:close/>
                </a:path>
              </a:pathLst>
            </a:cu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en-US" altLang="zh-CN"/>
            </a:p>
          </p:txBody>
        </p:sp>
        <p:sp>
          <p:nvSpPr>
            <p:cNvPr id="7" name="文本框 6"/>
            <p:cNvSpPr txBox="1"/>
            <p:nvPr/>
          </p:nvSpPr>
          <p:spPr>
            <a:xfrm>
              <a:off x="2943" y="2041"/>
              <a:ext cx="1385" cy="1106"/>
            </a:xfrm>
            <a:prstGeom prst="rect">
              <a:avLst/>
            </a:prstGeom>
            <a:grpFill/>
          </p:spPr>
          <p:txBody>
            <a:bodyPr wrap="square" rtlCol="0">
              <a:spAutoFit/>
            </a:bodyPr>
            <a:p>
              <a:pPr algn="ctr"/>
              <a:r>
                <a:rPr lang="en-US" altLang="zh-CN" sz="3600" b="1">
                  <a:solidFill>
                    <a:schemeClr val="bg1"/>
                  </a:solidFill>
                  <a:latin typeface="微软雅黑" panose="020B0503020204020204" charset="-122"/>
                  <a:ea typeface="微软雅黑" panose="020B0503020204020204" charset="-122"/>
                </a:rPr>
                <a:t>02</a:t>
              </a:r>
              <a:endParaRPr lang="en-US" altLang="zh-CN" sz="3600" b="1">
                <a:solidFill>
                  <a:schemeClr val="bg1"/>
                </a:solidFill>
                <a:latin typeface="微软雅黑" panose="020B0503020204020204" charset="-122"/>
                <a:ea typeface="微软雅黑" panose="020B0503020204020204" charset="-122"/>
              </a:endParaRPr>
            </a:p>
          </p:txBody>
        </p:sp>
      </p:grpSp>
      <p:sp>
        <p:nvSpPr>
          <p:cNvPr id="9" name="文本框 8"/>
          <p:cNvSpPr txBox="1"/>
          <p:nvPr/>
        </p:nvSpPr>
        <p:spPr>
          <a:xfrm>
            <a:off x="4172585" y="1740535"/>
            <a:ext cx="7661275" cy="3415030"/>
          </a:xfrm>
          <a:prstGeom prst="rect">
            <a:avLst/>
          </a:prstGeom>
          <a:noFill/>
        </p:spPr>
        <p:txBody>
          <a:bodyPr wrap="square" rtlCol="0">
            <a:spAutoFit/>
          </a:bodyPr>
          <a:p>
            <a:pPr fontAlgn="auto">
              <a:lnSpc>
                <a:spcPct val="150000"/>
              </a:lnSpc>
            </a:pPr>
            <a:r>
              <a:rPr lang="zh-CN" sz="1800" b="1">
                <a:latin typeface="微软雅黑" panose="020B0503020204020204" charset="-122"/>
                <a:ea typeface="微软雅黑" panose="020B0503020204020204" charset="-122"/>
                <a:cs typeface="微软雅黑" panose="020B0503020204020204" charset="-122"/>
              </a:rPr>
              <a:t>不良反应情况：</a:t>
            </a:r>
            <a:endParaRPr lang="zh-CN" sz="1800" b="1">
              <a:latin typeface="微软雅黑" panose="020B0503020204020204" charset="-122"/>
              <a:ea typeface="微软雅黑" panose="020B0503020204020204" charset="-122"/>
              <a:cs typeface="微软雅黑" panose="020B0503020204020204" charset="-122"/>
            </a:endParaRPr>
          </a:p>
          <a:p>
            <a:pPr fontAlgn="auto">
              <a:lnSpc>
                <a:spcPct val="150000"/>
              </a:lnSpc>
            </a:pPr>
            <a:r>
              <a:rPr lang="zh-CN" sz="1800">
                <a:latin typeface="微软雅黑" panose="020B0503020204020204" charset="-122"/>
                <a:ea typeface="微软雅黑" panose="020B0503020204020204" charset="-122"/>
                <a:cs typeface="微软雅黑" panose="020B0503020204020204" charset="-122"/>
              </a:rPr>
              <a:t>本品静脉给药和口服给药的不良反应相仿。最常见的不良反应有头晕、嗜睡，头痛和体位性头晕。成人临床研究汇总的安全性数据表明，药物组和安慰剂组不良反应的发生率相似，分别为46.4%和42.2%。</a:t>
            </a:r>
            <a:endParaRPr lang="zh-CN" sz="1800">
              <a:latin typeface="微软雅黑" panose="020B0503020204020204" charset="-122"/>
              <a:ea typeface="微软雅黑" panose="020B0503020204020204" charset="-122"/>
              <a:cs typeface="微软雅黑" panose="020B0503020204020204" charset="-122"/>
            </a:endParaRPr>
          </a:p>
          <a:p>
            <a:pPr fontAlgn="auto">
              <a:lnSpc>
                <a:spcPct val="150000"/>
              </a:lnSpc>
            </a:pPr>
            <a:endParaRPr lang="zh-CN" sz="1800">
              <a:latin typeface="微软雅黑" panose="020B0503020204020204" charset="-122"/>
              <a:ea typeface="微软雅黑" panose="020B0503020204020204" charset="-122"/>
              <a:cs typeface="微软雅黑" panose="020B0503020204020204" charset="-122"/>
            </a:endParaRPr>
          </a:p>
          <a:p>
            <a:pPr fontAlgn="auto">
              <a:lnSpc>
                <a:spcPct val="150000"/>
              </a:lnSpc>
            </a:pPr>
            <a:r>
              <a:rPr lang="zh-CN" sz="1800" b="1">
                <a:latin typeface="微软雅黑" panose="020B0503020204020204" charset="-122"/>
                <a:ea typeface="微软雅黑" panose="020B0503020204020204" charset="-122"/>
                <a:cs typeface="微软雅黑" panose="020B0503020204020204" charset="-122"/>
              </a:rPr>
              <a:t>安全性方面的优势和不足：</a:t>
            </a:r>
            <a:endParaRPr lang="zh-CN" sz="1800" b="1">
              <a:latin typeface="微软雅黑" panose="020B0503020204020204" charset="-122"/>
              <a:ea typeface="微软雅黑" panose="020B0503020204020204" charset="-122"/>
              <a:cs typeface="微软雅黑" panose="020B0503020204020204" charset="-122"/>
            </a:endParaRPr>
          </a:p>
          <a:p>
            <a:pPr fontAlgn="auto">
              <a:lnSpc>
                <a:spcPct val="150000"/>
              </a:lnSpc>
            </a:pPr>
            <a:r>
              <a:rPr lang="zh-CN" sz="1800">
                <a:latin typeface="微软雅黑" panose="020B0503020204020204" charset="-122"/>
                <a:ea typeface="微软雅黑" panose="020B0503020204020204" charset="-122"/>
                <a:cs typeface="微软雅黑" panose="020B0503020204020204" charset="-122"/>
              </a:rPr>
              <a:t>左乙拉西坦整体安全性较好，几乎不经肝脏代谢，肝损伤风险低，无肝酶诱导或抑制。较丙戊酸钠制剂副作用小。</a:t>
            </a:r>
            <a:endParaRPr lang="zh-CN" sz="1800">
              <a:latin typeface="微软雅黑" panose="020B0503020204020204" charset="-122"/>
              <a:ea typeface="微软雅黑" panose="020B0503020204020204" charset="-122"/>
              <a:cs typeface="微软雅黑" panose="020B0503020204020204" charset="-122"/>
            </a:endParaRPr>
          </a:p>
        </p:txBody>
      </p:sp>
      <p:grpSp>
        <p:nvGrpSpPr>
          <p:cNvPr id="16" name="组合 15"/>
          <p:cNvGrpSpPr/>
          <p:nvPr/>
        </p:nvGrpSpPr>
        <p:grpSpPr>
          <a:xfrm>
            <a:off x="1371600" y="3439160"/>
            <a:ext cx="2509520" cy="932180"/>
            <a:chOff x="2175" y="5416"/>
            <a:chExt cx="3952" cy="1468"/>
          </a:xfrm>
        </p:grpSpPr>
        <p:sp>
          <p:nvSpPr>
            <p:cNvPr id="8" name="文本框 7"/>
            <p:cNvSpPr txBox="1"/>
            <p:nvPr/>
          </p:nvSpPr>
          <p:spPr>
            <a:xfrm>
              <a:off x="2927" y="5416"/>
              <a:ext cx="2448" cy="1016"/>
            </a:xfrm>
            <a:prstGeom prst="rect">
              <a:avLst/>
            </a:prstGeom>
            <a:noFill/>
          </p:spPr>
          <p:txBody>
            <a:bodyPr wrap="none" rtlCol="0">
              <a:spAutoFit/>
            </a:bodyPr>
            <a:p>
              <a:pPr algn="ctr"/>
              <a:r>
                <a:rPr lang="zh-CN" altLang="en-US" sz="3600" b="1">
                  <a:solidFill>
                    <a:schemeClr val="accent5"/>
                  </a:solidFill>
                </a:rPr>
                <a:t>安全性</a:t>
              </a:r>
              <a:endParaRPr lang="zh-CN" altLang="en-US" sz="3600" b="1">
                <a:solidFill>
                  <a:schemeClr val="accent5"/>
                </a:solidFill>
              </a:endParaRPr>
            </a:p>
          </p:txBody>
        </p:sp>
        <p:cxnSp>
          <p:nvCxnSpPr>
            <p:cNvPr id="15" name="直接连接符 14"/>
            <p:cNvCxnSpPr/>
            <p:nvPr/>
          </p:nvCxnSpPr>
          <p:spPr>
            <a:xfrm>
              <a:off x="2175" y="6884"/>
              <a:ext cx="3952" cy="0"/>
            </a:xfrm>
            <a:prstGeom prst="line">
              <a:avLst/>
            </a:prstGeom>
            <a:ln>
              <a:solidFill>
                <a:srgbClr val="4472C4"/>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 name="矩形 18"/>
          <p:cNvSpPr/>
          <p:nvPr/>
        </p:nvSpPr>
        <p:spPr>
          <a:xfrm>
            <a:off x="0" y="-63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0" y="609790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0" name="组合 9"/>
          <p:cNvGrpSpPr/>
          <p:nvPr/>
        </p:nvGrpSpPr>
        <p:grpSpPr>
          <a:xfrm>
            <a:off x="1602740" y="0"/>
            <a:ext cx="1256030" cy="2493010"/>
            <a:chOff x="2524" y="0"/>
            <a:chExt cx="2222" cy="4272"/>
          </a:xfrm>
          <a:solidFill>
            <a:schemeClr val="accent5"/>
          </a:solidFill>
        </p:grpSpPr>
        <p:sp>
          <p:nvSpPr>
            <p:cNvPr id="5" name="任意多边形 4"/>
            <p:cNvSpPr/>
            <p:nvPr/>
          </p:nvSpPr>
          <p:spPr>
            <a:xfrm rot="5400000">
              <a:off x="1499" y="1025"/>
              <a:ext cx="4272" cy="2222"/>
            </a:xfrm>
            <a:custGeom>
              <a:avLst/>
              <a:gdLst/>
              <a:ahLst/>
              <a:cxnLst>
                <a:cxn ang="3">
                  <a:pos x="hc" y="t"/>
                </a:cxn>
                <a:cxn ang="cd2">
                  <a:pos x="l" y="vc"/>
                </a:cxn>
                <a:cxn ang="cd4">
                  <a:pos x="hc" y="b"/>
                </a:cxn>
                <a:cxn ang="0">
                  <a:pos x="r" y="vc"/>
                </a:cxn>
              </a:cxnLst>
              <a:rect l="l" t="t" r="r" b="b"/>
              <a:pathLst>
                <a:path w="6132" h="2093">
                  <a:moveTo>
                    <a:pt x="5086" y="0"/>
                  </a:moveTo>
                  <a:cubicBezTo>
                    <a:pt x="5664" y="0"/>
                    <a:pt x="6132" y="469"/>
                    <a:pt x="6132" y="1047"/>
                  </a:cubicBezTo>
                  <a:cubicBezTo>
                    <a:pt x="6132" y="1624"/>
                    <a:pt x="5664" y="2093"/>
                    <a:pt x="5086" y="2093"/>
                  </a:cubicBezTo>
                  <a:cubicBezTo>
                    <a:pt x="5068" y="2093"/>
                    <a:pt x="5050" y="2093"/>
                    <a:pt x="5032" y="2092"/>
                  </a:cubicBezTo>
                  <a:lnTo>
                    <a:pt x="5020" y="2091"/>
                  </a:lnTo>
                  <a:lnTo>
                    <a:pt x="5020" y="2093"/>
                  </a:lnTo>
                  <a:lnTo>
                    <a:pt x="0" y="2093"/>
                  </a:lnTo>
                  <a:lnTo>
                    <a:pt x="0" y="1"/>
                  </a:lnTo>
                  <a:lnTo>
                    <a:pt x="5020" y="1"/>
                  </a:lnTo>
                  <a:lnTo>
                    <a:pt x="5020" y="2"/>
                  </a:lnTo>
                  <a:lnTo>
                    <a:pt x="5032" y="1"/>
                  </a:lnTo>
                  <a:cubicBezTo>
                    <a:pt x="5050" y="0"/>
                    <a:pt x="5068" y="0"/>
                    <a:pt x="5086" y="0"/>
                  </a:cubicBezTo>
                  <a:close/>
                </a:path>
              </a:pathLst>
            </a:cu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en-US" altLang="zh-CN"/>
            </a:p>
          </p:txBody>
        </p:sp>
        <p:sp>
          <p:nvSpPr>
            <p:cNvPr id="7" name="文本框 6"/>
            <p:cNvSpPr txBox="1"/>
            <p:nvPr/>
          </p:nvSpPr>
          <p:spPr>
            <a:xfrm>
              <a:off x="2943" y="2041"/>
              <a:ext cx="1385" cy="1106"/>
            </a:xfrm>
            <a:prstGeom prst="rect">
              <a:avLst/>
            </a:prstGeom>
            <a:grpFill/>
          </p:spPr>
          <p:txBody>
            <a:bodyPr wrap="square" rtlCol="0">
              <a:spAutoFit/>
            </a:bodyPr>
            <a:p>
              <a:pPr algn="ctr"/>
              <a:r>
                <a:rPr lang="en-US" altLang="zh-CN" sz="3600" b="1">
                  <a:solidFill>
                    <a:schemeClr val="bg1"/>
                  </a:solidFill>
                  <a:latin typeface="微软雅黑" panose="020B0503020204020204" charset="-122"/>
                  <a:ea typeface="微软雅黑" panose="020B0503020204020204" charset="-122"/>
                </a:rPr>
                <a:t>03</a:t>
              </a:r>
              <a:endParaRPr lang="en-US" altLang="zh-CN" sz="3600" b="1">
                <a:solidFill>
                  <a:schemeClr val="bg1"/>
                </a:solidFill>
                <a:latin typeface="微软雅黑" panose="020B0503020204020204" charset="-122"/>
                <a:ea typeface="微软雅黑" panose="020B0503020204020204" charset="-122"/>
              </a:endParaRPr>
            </a:p>
          </p:txBody>
        </p:sp>
      </p:grpSp>
      <p:sp>
        <p:nvSpPr>
          <p:cNvPr id="9" name="文本框 8"/>
          <p:cNvSpPr txBox="1"/>
          <p:nvPr/>
        </p:nvSpPr>
        <p:spPr>
          <a:xfrm>
            <a:off x="4325620" y="1948180"/>
            <a:ext cx="7287895" cy="2999740"/>
          </a:xfrm>
          <a:prstGeom prst="rect">
            <a:avLst/>
          </a:prstGeom>
          <a:noFill/>
        </p:spPr>
        <p:txBody>
          <a:bodyPr wrap="square" rtlCol="0">
            <a:spAutoFit/>
          </a:bodyPr>
          <a:p>
            <a:pPr fontAlgn="auto">
              <a:lnSpc>
                <a:spcPct val="150000"/>
              </a:lnSpc>
            </a:pPr>
            <a:r>
              <a:rPr lang="zh-CN" sz="1800" b="1">
                <a:latin typeface="微软雅黑" panose="020B0503020204020204" charset="-122"/>
                <a:ea typeface="微软雅黑" panose="020B0503020204020204" charset="-122"/>
                <a:cs typeface="微软雅黑" panose="020B0503020204020204" charset="-122"/>
              </a:rPr>
              <a:t>与对照药品临床疗效方面的优势和不足：</a:t>
            </a:r>
            <a:endParaRPr lang="zh-CN" sz="1800" b="1">
              <a:latin typeface="微软雅黑" panose="020B0503020204020204" charset="-122"/>
              <a:ea typeface="微软雅黑" panose="020B0503020204020204" charset="-122"/>
              <a:cs typeface="微软雅黑" panose="020B0503020204020204" charset="-122"/>
            </a:endParaRPr>
          </a:p>
          <a:p>
            <a:pPr fontAlgn="auto">
              <a:lnSpc>
                <a:spcPct val="150000"/>
              </a:lnSpc>
            </a:pPr>
            <a:r>
              <a:rPr lang="en-US" altLang="zh-CN" sz="1800">
                <a:latin typeface="微软雅黑" panose="020B0503020204020204" charset="-122"/>
                <a:ea typeface="微软雅黑" panose="020B0503020204020204" charset="-122"/>
                <a:cs typeface="微软雅黑" panose="020B0503020204020204" charset="-122"/>
              </a:rPr>
              <a:t>1.</a:t>
            </a:r>
            <a:r>
              <a:rPr lang="zh-CN" sz="1800">
                <a:latin typeface="微软雅黑" panose="020B0503020204020204" charset="-122"/>
                <a:ea typeface="微软雅黑" panose="020B0503020204020204" charset="-122"/>
                <a:cs typeface="微软雅黑" panose="020B0503020204020204" charset="-122"/>
              </a:rPr>
              <a:t>在全面强直阵挛发作、肌阵挛发作、部分性发作的控制上左乙拉西坦疗效确切，且该药具有良好的药代动力学特性，可用于联合用药。</a:t>
            </a:r>
            <a:endParaRPr lang="zh-CN" sz="1800">
              <a:latin typeface="微软雅黑" panose="020B0503020204020204" charset="-122"/>
              <a:ea typeface="微软雅黑" panose="020B0503020204020204" charset="-122"/>
              <a:cs typeface="微软雅黑" panose="020B0503020204020204" charset="-122"/>
            </a:endParaRPr>
          </a:p>
          <a:p>
            <a:pPr fontAlgn="auto">
              <a:lnSpc>
                <a:spcPct val="150000"/>
              </a:lnSpc>
            </a:pPr>
            <a:r>
              <a:rPr lang="en-US" altLang="zh-CN" sz="1800">
                <a:latin typeface="微软雅黑" panose="020B0503020204020204" charset="-122"/>
                <a:ea typeface="微软雅黑" panose="020B0503020204020204" charset="-122"/>
                <a:cs typeface="微软雅黑" panose="020B0503020204020204" charset="-122"/>
              </a:rPr>
              <a:t>2.</a:t>
            </a:r>
            <a:r>
              <a:rPr lang="zh-CN" sz="1800">
                <a:latin typeface="微软雅黑" panose="020B0503020204020204" charset="-122"/>
                <a:ea typeface="微软雅黑" panose="020B0503020204020204" charset="-122"/>
                <a:cs typeface="微软雅黑" panose="020B0503020204020204" charset="-122"/>
              </a:rPr>
              <a:t>在其他发作类型上目前临床常用丙戊酸钠或丙戊酸钠联合左乙拉西坦。</a:t>
            </a:r>
            <a:endParaRPr lang="zh-CN" sz="1800">
              <a:latin typeface="微软雅黑" panose="020B0503020204020204" charset="-122"/>
              <a:ea typeface="微软雅黑" panose="020B0503020204020204" charset="-122"/>
              <a:cs typeface="微软雅黑" panose="020B0503020204020204" charset="-122"/>
            </a:endParaRPr>
          </a:p>
          <a:p>
            <a:pPr fontAlgn="auto">
              <a:lnSpc>
                <a:spcPct val="150000"/>
              </a:lnSpc>
            </a:pPr>
            <a:endParaRPr lang="zh-CN" sz="1800">
              <a:latin typeface="微软雅黑" panose="020B0503020204020204" charset="-122"/>
              <a:ea typeface="微软雅黑" panose="020B0503020204020204" charset="-122"/>
              <a:cs typeface="微软雅黑" panose="020B0503020204020204" charset="-122"/>
            </a:endParaRPr>
          </a:p>
          <a:p>
            <a:pPr fontAlgn="auto">
              <a:lnSpc>
                <a:spcPct val="150000"/>
              </a:lnSpc>
            </a:pPr>
            <a:r>
              <a:rPr lang="zh-CN" sz="1800" b="1">
                <a:latin typeface="微软雅黑" panose="020B0503020204020204" charset="-122"/>
                <a:ea typeface="微软雅黑" panose="020B0503020204020204" charset="-122"/>
                <a:cs typeface="微软雅黑" panose="020B0503020204020204" charset="-122"/>
              </a:rPr>
              <a:t>临床指南/诊疗规范推荐：</a:t>
            </a:r>
            <a:endParaRPr lang="zh-CN" sz="1800" b="1">
              <a:latin typeface="微软雅黑" panose="020B0503020204020204" charset="-122"/>
              <a:ea typeface="微软雅黑" panose="020B0503020204020204" charset="-122"/>
              <a:cs typeface="微软雅黑" panose="020B0503020204020204" charset="-122"/>
            </a:endParaRPr>
          </a:p>
          <a:p>
            <a:pPr fontAlgn="auto">
              <a:lnSpc>
                <a:spcPct val="150000"/>
              </a:lnSpc>
            </a:pPr>
            <a:r>
              <a:rPr lang="zh-CN" sz="1800">
                <a:latin typeface="微软雅黑" panose="020B0503020204020204" charset="-122"/>
                <a:ea typeface="微软雅黑" panose="020B0503020204020204" charset="-122"/>
                <a:cs typeface="微软雅黑" panose="020B0503020204020204" charset="-122"/>
              </a:rPr>
              <a:t>《临床诊疗指南-癫痫病分册（2015版）》一线推荐</a:t>
            </a:r>
            <a:endParaRPr lang="zh-CN" altLang="en-US" sz="1800">
              <a:latin typeface="微软雅黑" panose="020B0503020204020204" charset="-122"/>
              <a:ea typeface="微软雅黑" panose="020B0503020204020204" charset="-122"/>
              <a:cs typeface="微软雅黑" panose="020B0503020204020204" charset="-122"/>
            </a:endParaRPr>
          </a:p>
        </p:txBody>
      </p:sp>
      <p:grpSp>
        <p:nvGrpSpPr>
          <p:cNvPr id="16" name="组合 15"/>
          <p:cNvGrpSpPr/>
          <p:nvPr/>
        </p:nvGrpSpPr>
        <p:grpSpPr>
          <a:xfrm>
            <a:off x="1371600" y="3439160"/>
            <a:ext cx="2509520" cy="932180"/>
            <a:chOff x="2175" y="5416"/>
            <a:chExt cx="3952" cy="1468"/>
          </a:xfrm>
        </p:grpSpPr>
        <p:sp>
          <p:nvSpPr>
            <p:cNvPr id="8" name="文本框 7"/>
            <p:cNvSpPr txBox="1"/>
            <p:nvPr/>
          </p:nvSpPr>
          <p:spPr>
            <a:xfrm>
              <a:off x="2927" y="5416"/>
              <a:ext cx="2448" cy="1016"/>
            </a:xfrm>
            <a:prstGeom prst="rect">
              <a:avLst/>
            </a:prstGeom>
            <a:noFill/>
          </p:spPr>
          <p:txBody>
            <a:bodyPr wrap="none" rtlCol="0">
              <a:spAutoFit/>
            </a:bodyPr>
            <a:p>
              <a:pPr algn="ctr"/>
              <a:r>
                <a:rPr lang="zh-CN" altLang="en-US" sz="3600" b="1">
                  <a:solidFill>
                    <a:schemeClr val="accent5"/>
                  </a:solidFill>
                </a:rPr>
                <a:t>有效性</a:t>
              </a:r>
              <a:endParaRPr lang="zh-CN" altLang="en-US" sz="3600" b="1">
                <a:solidFill>
                  <a:schemeClr val="accent5"/>
                </a:solidFill>
              </a:endParaRPr>
            </a:p>
          </p:txBody>
        </p:sp>
        <p:cxnSp>
          <p:nvCxnSpPr>
            <p:cNvPr id="15" name="直接连接符 14"/>
            <p:cNvCxnSpPr/>
            <p:nvPr/>
          </p:nvCxnSpPr>
          <p:spPr>
            <a:xfrm>
              <a:off x="2175" y="6884"/>
              <a:ext cx="3952" cy="0"/>
            </a:xfrm>
            <a:prstGeom prst="line">
              <a:avLst/>
            </a:prstGeom>
            <a:ln>
              <a:solidFill>
                <a:srgbClr val="4472C4"/>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 name="矩形 18"/>
          <p:cNvSpPr/>
          <p:nvPr/>
        </p:nvSpPr>
        <p:spPr>
          <a:xfrm>
            <a:off x="0" y="-63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0" y="609790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0" name="组合 9"/>
          <p:cNvGrpSpPr/>
          <p:nvPr/>
        </p:nvGrpSpPr>
        <p:grpSpPr>
          <a:xfrm>
            <a:off x="1602740" y="0"/>
            <a:ext cx="1256030" cy="2493010"/>
            <a:chOff x="2524" y="0"/>
            <a:chExt cx="2222" cy="4272"/>
          </a:xfrm>
          <a:solidFill>
            <a:schemeClr val="accent5"/>
          </a:solidFill>
        </p:grpSpPr>
        <p:sp>
          <p:nvSpPr>
            <p:cNvPr id="5" name="任意多边形 4"/>
            <p:cNvSpPr/>
            <p:nvPr/>
          </p:nvSpPr>
          <p:spPr>
            <a:xfrm rot="5400000">
              <a:off x="1499" y="1025"/>
              <a:ext cx="4272" cy="2222"/>
            </a:xfrm>
            <a:custGeom>
              <a:avLst/>
              <a:gdLst/>
              <a:ahLst/>
              <a:cxnLst>
                <a:cxn ang="3">
                  <a:pos x="hc" y="t"/>
                </a:cxn>
                <a:cxn ang="cd2">
                  <a:pos x="l" y="vc"/>
                </a:cxn>
                <a:cxn ang="cd4">
                  <a:pos x="hc" y="b"/>
                </a:cxn>
                <a:cxn ang="0">
                  <a:pos x="r" y="vc"/>
                </a:cxn>
              </a:cxnLst>
              <a:rect l="l" t="t" r="r" b="b"/>
              <a:pathLst>
                <a:path w="6132" h="2093">
                  <a:moveTo>
                    <a:pt x="5086" y="0"/>
                  </a:moveTo>
                  <a:cubicBezTo>
                    <a:pt x="5664" y="0"/>
                    <a:pt x="6132" y="469"/>
                    <a:pt x="6132" y="1047"/>
                  </a:cubicBezTo>
                  <a:cubicBezTo>
                    <a:pt x="6132" y="1624"/>
                    <a:pt x="5664" y="2093"/>
                    <a:pt x="5086" y="2093"/>
                  </a:cubicBezTo>
                  <a:cubicBezTo>
                    <a:pt x="5068" y="2093"/>
                    <a:pt x="5050" y="2093"/>
                    <a:pt x="5032" y="2092"/>
                  </a:cubicBezTo>
                  <a:lnTo>
                    <a:pt x="5020" y="2091"/>
                  </a:lnTo>
                  <a:lnTo>
                    <a:pt x="5020" y="2093"/>
                  </a:lnTo>
                  <a:lnTo>
                    <a:pt x="0" y="2093"/>
                  </a:lnTo>
                  <a:lnTo>
                    <a:pt x="0" y="1"/>
                  </a:lnTo>
                  <a:lnTo>
                    <a:pt x="5020" y="1"/>
                  </a:lnTo>
                  <a:lnTo>
                    <a:pt x="5020" y="2"/>
                  </a:lnTo>
                  <a:lnTo>
                    <a:pt x="5032" y="1"/>
                  </a:lnTo>
                  <a:cubicBezTo>
                    <a:pt x="5050" y="0"/>
                    <a:pt x="5068" y="0"/>
                    <a:pt x="5086" y="0"/>
                  </a:cubicBezTo>
                  <a:close/>
                </a:path>
              </a:pathLst>
            </a:cu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en-US" altLang="zh-CN"/>
            </a:p>
          </p:txBody>
        </p:sp>
        <p:sp>
          <p:nvSpPr>
            <p:cNvPr id="7" name="文本框 6"/>
            <p:cNvSpPr txBox="1"/>
            <p:nvPr/>
          </p:nvSpPr>
          <p:spPr>
            <a:xfrm>
              <a:off x="2943" y="2041"/>
              <a:ext cx="1385" cy="1106"/>
            </a:xfrm>
            <a:prstGeom prst="rect">
              <a:avLst/>
            </a:prstGeom>
            <a:grpFill/>
          </p:spPr>
          <p:txBody>
            <a:bodyPr wrap="square" rtlCol="0">
              <a:spAutoFit/>
            </a:bodyPr>
            <a:p>
              <a:pPr algn="ctr"/>
              <a:r>
                <a:rPr lang="en-US" altLang="zh-CN" sz="3600" b="1">
                  <a:solidFill>
                    <a:schemeClr val="bg1"/>
                  </a:solidFill>
                  <a:latin typeface="微软雅黑" panose="020B0503020204020204" charset="-122"/>
                  <a:ea typeface="微软雅黑" panose="020B0503020204020204" charset="-122"/>
                </a:rPr>
                <a:t>04</a:t>
              </a:r>
              <a:endParaRPr lang="en-US" altLang="zh-CN" sz="3600" b="1">
                <a:solidFill>
                  <a:schemeClr val="bg1"/>
                </a:solidFill>
                <a:latin typeface="微软雅黑" panose="020B0503020204020204" charset="-122"/>
                <a:ea typeface="微软雅黑" panose="020B0503020204020204" charset="-122"/>
              </a:endParaRPr>
            </a:p>
          </p:txBody>
        </p:sp>
      </p:grpSp>
      <p:sp>
        <p:nvSpPr>
          <p:cNvPr id="9" name="文本框 8"/>
          <p:cNvSpPr txBox="1"/>
          <p:nvPr/>
        </p:nvSpPr>
        <p:spPr>
          <a:xfrm>
            <a:off x="4312285" y="682625"/>
            <a:ext cx="7374890" cy="5492750"/>
          </a:xfrm>
          <a:prstGeom prst="rect">
            <a:avLst/>
          </a:prstGeom>
          <a:noFill/>
        </p:spPr>
        <p:txBody>
          <a:bodyPr wrap="square" rtlCol="0">
            <a:spAutoFit/>
          </a:bodyPr>
          <a:p>
            <a:pPr fontAlgn="auto">
              <a:lnSpc>
                <a:spcPct val="150000"/>
              </a:lnSpc>
            </a:pPr>
            <a:r>
              <a:rPr lang="zh-CN" sz="1800" b="1">
                <a:latin typeface="微软雅黑" panose="020B0503020204020204" charset="-122"/>
                <a:ea typeface="微软雅黑" panose="020B0503020204020204" charset="-122"/>
                <a:cs typeface="微软雅黑" panose="020B0503020204020204" charset="-122"/>
              </a:rPr>
              <a:t>创新点：</a:t>
            </a:r>
            <a:endParaRPr lang="zh-CN" sz="1800" b="1">
              <a:latin typeface="微软雅黑" panose="020B0503020204020204" charset="-122"/>
              <a:ea typeface="微软雅黑" panose="020B0503020204020204" charset="-122"/>
              <a:cs typeface="微软雅黑" panose="020B0503020204020204" charset="-122"/>
            </a:endParaRPr>
          </a:p>
          <a:p>
            <a:pPr fontAlgn="auto">
              <a:lnSpc>
                <a:spcPct val="150000"/>
              </a:lnSpc>
            </a:pPr>
            <a:r>
              <a:rPr lang="en-US" altLang="zh-CN" sz="1800">
                <a:latin typeface="微软雅黑" panose="020B0503020204020204" charset="-122"/>
                <a:ea typeface="微软雅黑" panose="020B0503020204020204" charset="-122"/>
                <a:cs typeface="微软雅黑" panose="020B0503020204020204" charset="-122"/>
              </a:rPr>
              <a:t>1.</a:t>
            </a:r>
            <a:r>
              <a:rPr lang="zh-CN" sz="1800">
                <a:latin typeface="微软雅黑" panose="020B0503020204020204" charset="-122"/>
                <a:ea typeface="微软雅黑" panose="020B0503020204020204" charset="-122"/>
                <a:cs typeface="微软雅黑" panose="020B0503020204020204" charset="-122"/>
              </a:rPr>
              <a:t>左乙拉西坦具有独特的作用机制，可以特异性地与脑内突出囊泡蛋白SV2A结合，使得该药物在作用靶点上更具选择性，在药物的安全性上优势突出。</a:t>
            </a:r>
            <a:endParaRPr lang="zh-CN" sz="1800">
              <a:latin typeface="微软雅黑" panose="020B0503020204020204" charset="-122"/>
              <a:ea typeface="微软雅黑" panose="020B0503020204020204" charset="-122"/>
              <a:cs typeface="微软雅黑" panose="020B0503020204020204" charset="-122"/>
            </a:endParaRPr>
          </a:p>
          <a:p>
            <a:pPr fontAlgn="auto">
              <a:lnSpc>
                <a:spcPct val="150000"/>
              </a:lnSpc>
            </a:pPr>
            <a:r>
              <a:rPr lang="en-US" altLang="zh-CN" sz="1800">
                <a:latin typeface="微软雅黑" panose="020B0503020204020204" charset="-122"/>
                <a:ea typeface="微软雅黑" panose="020B0503020204020204" charset="-122"/>
                <a:cs typeface="微软雅黑" panose="020B0503020204020204" charset="-122"/>
              </a:rPr>
              <a:t>2.</a:t>
            </a:r>
            <a:r>
              <a:rPr lang="zh-CN" sz="1800">
                <a:latin typeface="微软雅黑" panose="020B0503020204020204" charset="-122"/>
                <a:ea typeface="微软雅黑" panose="020B0503020204020204" charset="-122"/>
                <a:cs typeface="微软雅黑" panose="020B0503020204020204" charset="-122"/>
              </a:rPr>
              <a:t>左乙拉西坦生物利用度接近100%，口服和针剂序贯治疗无需换算给药量，血浆蛋白结合率低且无肝酶影响，不影响其他药物使用和后续治疗过程。</a:t>
            </a:r>
            <a:endParaRPr lang="zh-CN" sz="1800">
              <a:latin typeface="微软雅黑" panose="020B0503020204020204" charset="-122"/>
              <a:ea typeface="微软雅黑" panose="020B0503020204020204" charset="-122"/>
              <a:cs typeface="微软雅黑" panose="020B0503020204020204" charset="-122"/>
            </a:endParaRPr>
          </a:p>
          <a:p>
            <a:pPr fontAlgn="auto">
              <a:lnSpc>
                <a:spcPct val="150000"/>
              </a:lnSpc>
            </a:pPr>
            <a:r>
              <a:rPr lang="en-US" altLang="zh-CN" sz="1800">
                <a:latin typeface="微软雅黑" panose="020B0503020204020204" charset="-122"/>
                <a:ea typeface="微软雅黑" panose="020B0503020204020204" charset="-122"/>
                <a:cs typeface="微软雅黑" panose="020B0503020204020204" charset="-122"/>
              </a:rPr>
              <a:t>3.</a:t>
            </a:r>
            <a:r>
              <a:rPr lang="zh-CN" altLang="en-US" sz="1800">
                <a:latin typeface="微软雅黑" panose="020B0503020204020204" charset="-122"/>
                <a:ea typeface="微软雅黑" panose="020B0503020204020204" charset="-122"/>
                <a:cs typeface="微软雅黑" panose="020B0503020204020204" charset="-122"/>
              </a:rPr>
              <a:t>剂型创新：该产品为国内唯一左乙拉西坦大容量注射剂，无需稀释，应用方便，降低污染风险，帮助患者争取更多治疗时间。</a:t>
            </a:r>
            <a:endParaRPr lang="zh-CN" sz="1800">
              <a:latin typeface="微软雅黑" panose="020B0503020204020204" charset="-122"/>
              <a:ea typeface="微软雅黑" panose="020B0503020204020204" charset="-122"/>
              <a:cs typeface="微软雅黑" panose="020B0503020204020204" charset="-122"/>
            </a:endParaRPr>
          </a:p>
          <a:p>
            <a:pPr fontAlgn="auto">
              <a:lnSpc>
                <a:spcPct val="150000"/>
              </a:lnSpc>
            </a:pPr>
            <a:endParaRPr lang="zh-CN" sz="1800">
              <a:latin typeface="微软雅黑" panose="020B0503020204020204" charset="-122"/>
              <a:ea typeface="微软雅黑" panose="020B0503020204020204" charset="-122"/>
              <a:cs typeface="微软雅黑" panose="020B0503020204020204" charset="-122"/>
            </a:endParaRPr>
          </a:p>
          <a:p>
            <a:pPr fontAlgn="auto">
              <a:lnSpc>
                <a:spcPct val="150000"/>
              </a:lnSpc>
            </a:pPr>
            <a:r>
              <a:rPr lang="zh-CN" sz="1800" b="1">
                <a:latin typeface="微软雅黑" panose="020B0503020204020204" charset="-122"/>
                <a:ea typeface="微软雅黑" panose="020B0503020204020204" charset="-122"/>
                <a:cs typeface="微软雅黑" panose="020B0503020204020204" charset="-122"/>
              </a:rPr>
              <a:t>优势：</a:t>
            </a:r>
            <a:endParaRPr lang="zh-CN" sz="1800" b="1">
              <a:latin typeface="微软雅黑" panose="020B0503020204020204" charset="-122"/>
              <a:ea typeface="微软雅黑" panose="020B0503020204020204" charset="-122"/>
              <a:cs typeface="微软雅黑" panose="020B0503020204020204" charset="-122"/>
            </a:endParaRPr>
          </a:p>
          <a:p>
            <a:pPr fontAlgn="auto">
              <a:lnSpc>
                <a:spcPct val="150000"/>
              </a:lnSpc>
            </a:pPr>
            <a:r>
              <a:rPr lang="zh-CN" sz="1800">
                <a:latin typeface="微软雅黑" panose="020B0503020204020204" charset="-122"/>
                <a:ea typeface="微软雅黑" panose="020B0503020204020204" charset="-122"/>
                <a:cs typeface="微软雅黑" panose="020B0503020204020204" charset="-122"/>
              </a:rPr>
              <a:t>该产品为新3类获批，国内独家品种，其作用机制独特，并且具有良好的安全性和药代动力学特征。</a:t>
            </a:r>
            <a:endParaRPr lang="zh-CN" sz="1800">
              <a:latin typeface="微软雅黑" panose="020B0503020204020204" charset="-122"/>
              <a:ea typeface="微软雅黑" panose="020B0503020204020204" charset="-122"/>
              <a:cs typeface="微软雅黑" panose="020B0503020204020204" charset="-122"/>
            </a:endParaRPr>
          </a:p>
        </p:txBody>
      </p:sp>
      <p:grpSp>
        <p:nvGrpSpPr>
          <p:cNvPr id="16" name="组合 15"/>
          <p:cNvGrpSpPr/>
          <p:nvPr/>
        </p:nvGrpSpPr>
        <p:grpSpPr>
          <a:xfrm>
            <a:off x="1371600" y="3439160"/>
            <a:ext cx="2509520" cy="932180"/>
            <a:chOff x="2175" y="5416"/>
            <a:chExt cx="3952" cy="1468"/>
          </a:xfrm>
        </p:grpSpPr>
        <p:sp>
          <p:nvSpPr>
            <p:cNvPr id="8" name="文本框 7"/>
            <p:cNvSpPr txBox="1"/>
            <p:nvPr/>
          </p:nvSpPr>
          <p:spPr>
            <a:xfrm>
              <a:off x="2927" y="5416"/>
              <a:ext cx="2448" cy="1016"/>
            </a:xfrm>
            <a:prstGeom prst="rect">
              <a:avLst/>
            </a:prstGeom>
            <a:noFill/>
          </p:spPr>
          <p:txBody>
            <a:bodyPr wrap="none" rtlCol="0">
              <a:spAutoFit/>
            </a:bodyPr>
            <a:p>
              <a:pPr algn="ctr"/>
              <a:r>
                <a:rPr lang="zh-CN" altLang="en-US" sz="3600" b="1">
                  <a:solidFill>
                    <a:schemeClr val="accent5"/>
                  </a:solidFill>
                </a:rPr>
                <a:t>创新性</a:t>
              </a:r>
              <a:endParaRPr lang="zh-CN" altLang="en-US" sz="3600" b="1">
                <a:solidFill>
                  <a:schemeClr val="accent5"/>
                </a:solidFill>
              </a:endParaRPr>
            </a:p>
          </p:txBody>
        </p:sp>
        <p:cxnSp>
          <p:nvCxnSpPr>
            <p:cNvPr id="15" name="直接连接符 14"/>
            <p:cNvCxnSpPr/>
            <p:nvPr/>
          </p:nvCxnSpPr>
          <p:spPr>
            <a:xfrm>
              <a:off x="2175" y="6884"/>
              <a:ext cx="3952" cy="0"/>
            </a:xfrm>
            <a:prstGeom prst="line">
              <a:avLst/>
            </a:prstGeom>
            <a:ln>
              <a:solidFill>
                <a:srgbClr val="4472C4"/>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 name="矩形 18"/>
          <p:cNvSpPr/>
          <p:nvPr/>
        </p:nvSpPr>
        <p:spPr>
          <a:xfrm>
            <a:off x="0" y="-63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0" y="6097905"/>
            <a:ext cx="12191365" cy="760095"/>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0" name="组合 9"/>
          <p:cNvGrpSpPr/>
          <p:nvPr/>
        </p:nvGrpSpPr>
        <p:grpSpPr>
          <a:xfrm>
            <a:off x="1602740" y="0"/>
            <a:ext cx="1256030" cy="2493010"/>
            <a:chOff x="2524" y="0"/>
            <a:chExt cx="2222" cy="4272"/>
          </a:xfrm>
          <a:solidFill>
            <a:schemeClr val="accent5"/>
          </a:solidFill>
        </p:grpSpPr>
        <p:sp>
          <p:nvSpPr>
            <p:cNvPr id="5" name="任意多边形 4"/>
            <p:cNvSpPr/>
            <p:nvPr/>
          </p:nvSpPr>
          <p:spPr>
            <a:xfrm rot="5400000">
              <a:off x="1499" y="1025"/>
              <a:ext cx="4272" cy="2222"/>
            </a:xfrm>
            <a:custGeom>
              <a:avLst/>
              <a:gdLst/>
              <a:ahLst/>
              <a:cxnLst>
                <a:cxn ang="3">
                  <a:pos x="hc" y="t"/>
                </a:cxn>
                <a:cxn ang="cd2">
                  <a:pos x="l" y="vc"/>
                </a:cxn>
                <a:cxn ang="cd4">
                  <a:pos x="hc" y="b"/>
                </a:cxn>
                <a:cxn ang="0">
                  <a:pos x="r" y="vc"/>
                </a:cxn>
              </a:cxnLst>
              <a:rect l="l" t="t" r="r" b="b"/>
              <a:pathLst>
                <a:path w="6132" h="2093">
                  <a:moveTo>
                    <a:pt x="5086" y="0"/>
                  </a:moveTo>
                  <a:cubicBezTo>
                    <a:pt x="5664" y="0"/>
                    <a:pt x="6132" y="469"/>
                    <a:pt x="6132" y="1047"/>
                  </a:cubicBezTo>
                  <a:cubicBezTo>
                    <a:pt x="6132" y="1624"/>
                    <a:pt x="5664" y="2093"/>
                    <a:pt x="5086" y="2093"/>
                  </a:cubicBezTo>
                  <a:cubicBezTo>
                    <a:pt x="5068" y="2093"/>
                    <a:pt x="5050" y="2093"/>
                    <a:pt x="5032" y="2092"/>
                  </a:cubicBezTo>
                  <a:lnTo>
                    <a:pt x="5020" y="2091"/>
                  </a:lnTo>
                  <a:lnTo>
                    <a:pt x="5020" y="2093"/>
                  </a:lnTo>
                  <a:lnTo>
                    <a:pt x="0" y="2093"/>
                  </a:lnTo>
                  <a:lnTo>
                    <a:pt x="0" y="1"/>
                  </a:lnTo>
                  <a:lnTo>
                    <a:pt x="5020" y="1"/>
                  </a:lnTo>
                  <a:lnTo>
                    <a:pt x="5020" y="2"/>
                  </a:lnTo>
                  <a:lnTo>
                    <a:pt x="5032" y="1"/>
                  </a:lnTo>
                  <a:cubicBezTo>
                    <a:pt x="5050" y="0"/>
                    <a:pt x="5068" y="0"/>
                    <a:pt x="5086" y="0"/>
                  </a:cubicBezTo>
                  <a:close/>
                </a:path>
              </a:pathLst>
            </a:cu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en-US" altLang="zh-CN"/>
            </a:p>
          </p:txBody>
        </p:sp>
        <p:sp>
          <p:nvSpPr>
            <p:cNvPr id="7" name="文本框 6"/>
            <p:cNvSpPr txBox="1"/>
            <p:nvPr/>
          </p:nvSpPr>
          <p:spPr>
            <a:xfrm>
              <a:off x="2943" y="2041"/>
              <a:ext cx="1385" cy="1106"/>
            </a:xfrm>
            <a:prstGeom prst="rect">
              <a:avLst/>
            </a:prstGeom>
            <a:grpFill/>
          </p:spPr>
          <p:txBody>
            <a:bodyPr wrap="square" rtlCol="0">
              <a:spAutoFit/>
            </a:bodyPr>
            <a:p>
              <a:pPr algn="ctr"/>
              <a:r>
                <a:rPr lang="en-US" altLang="zh-CN" sz="3600" b="1">
                  <a:solidFill>
                    <a:schemeClr val="bg1"/>
                  </a:solidFill>
                  <a:latin typeface="微软雅黑" panose="020B0503020204020204" charset="-122"/>
                  <a:ea typeface="微软雅黑" panose="020B0503020204020204" charset="-122"/>
                </a:rPr>
                <a:t>05</a:t>
              </a:r>
              <a:endParaRPr lang="en-US" altLang="zh-CN" sz="3600" b="1">
                <a:solidFill>
                  <a:schemeClr val="bg1"/>
                </a:solidFill>
                <a:latin typeface="微软雅黑" panose="020B0503020204020204" charset="-122"/>
                <a:ea typeface="微软雅黑" panose="020B0503020204020204" charset="-122"/>
              </a:endParaRPr>
            </a:p>
          </p:txBody>
        </p:sp>
      </p:grpSp>
      <p:sp>
        <p:nvSpPr>
          <p:cNvPr id="9" name="文本框 8"/>
          <p:cNvSpPr txBox="1"/>
          <p:nvPr/>
        </p:nvSpPr>
        <p:spPr>
          <a:xfrm>
            <a:off x="4921885" y="1769745"/>
            <a:ext cx="5852160" cy="3830955"/>
          </a:xfrm>
          <a:prstGeom prst="rect">
            <a:avLst/>
          </a:prstGeom>
          <a:noFill/>
        </p:spPr>
        <p:txBody>
          <a:bodyPr wrap="square" rtlCol="0">
            <a:spAutoFit/>
          </a:bodyPr>
          <a:p>
            <a:pPr fontAlgn="auto">
              <a:lnSpc>
                <a:spcPct val="150000"/>
              </a:lnSpc>
            </a:pPr>
            <a:r>
              <a:rPr lang="zh-CN" b="1">
                <a:latin typeface="微软雅黑" panose="020B0503020204020204" charset="-122"/>
                <a:ea typeface="微软雅黑" panose="020B0503020204020204" charset="-122"/>
                <a:cs typeface="微软雅黑" panose="020B0503020204020204" charset="-122"/>
              </a:rPr>
              <a:t>年发病患者总数：</a:t>
            </a:r>
            <a:r>
              <a:rPr lang="zh-CN">
                <a:latin typeface="微软雅黑" panose="020B0503020204020204" charset="-122"/>
                <a:ea typeface="微软雅黑" panose="020B0503020204020204" charset="-122"/>
                <a:cs typeface="微软雅黑" panose="020B0503020204020204" charset="-122"/>
              </a:rPr>
              <a:t>约</a:t>
            </a:r>
            <a:r>
              <a:rPr lang="en-US" altLang="zh-CN">
                <a:latin typeface="微软雅黑" panose="020B0503020204020204" charset="-122"/>
                <a:ea typeface="微软雅黑" panose="020B0503020204020204" charset="-122"/>
                <a:cs typeface="微软雅黑" panose="020B0503020204020204" charset="-122"/>
              </a:rPr>
              <a:t>900</a:t>
            </a:r>
            <a:r>
              <a:rPr lang="zh-CN" altLang="en-US">
                <a:latin typeface="微软雅黑" panose="020B0503020204020204" charset="-122"/>
                <a:ea typeface="微软雅黑" panose="020B0503020204020204" charset="-122"/>
                <a:cs typeface="微软雅黑" panose="020B0503020204020204" charset="-122"/>
              </a:rPr>
              <a:t>万人</a:t>
            </a:r>
            <a:endParaRPr lang="zh-CN" altLang="en-US">
              <a:latin typeface="微软雅黑" panose="020B0503020204020204" charset="-122"/>
              <a:ea typeface="微软雅黑" panose="020B0503020204020204" charset="-122"/>
              <a:cs typeface="微软雅黑" panose="020B0503020204020204" charset="-122"/>
            </a:endParaRPr>
          </a:p>
          <a:p>
            <a:pPr fontAlgn="auto">
              <a:lnSpc>
                <a:spcPct val="150000"/>
              </a:lnSpc>
            </a:pPr>
            <a:endParaRPr lang="zh-CN">
              <a:latin typeface="微软雅黑" panose="020B0503020204020204" charset="-122"/>
              <a:ea typeface="微软雅黑" panose="020B0503020204020204" charset="-122"/>
              <a:cs typeface="微软雅黑" panose="020B0503020204020204" charset="-122"/>
            </a:endParaRPr>
          </a:p>
          <a:p>
            <a:pPr fontAlgn="auto">
              <a:lnSpc>
                <a:spcPct val="150000"/>
              </a:lnSpc>
            </a:pPr>
            <a:r>
              <a:rPr lang="zh-CN" b="1">
                <a:latin typeface="微软雅黑" panose="020B0503020204020204" charset="-122"/>
                <a:ea typeface="微软雅黑" panose="020B0503020204020204" charset="-122"/>
                <a:cs typeface="微软雅黑" panose="020B0503020204020204" charset="-122"/>
              </a:rPr>
              <a:t>弥补药品目录短板：</a:t>
            </a:r>
            <a:endParaRPr lang="zh-CN" b="1">
              <a:latin typeface="微软雅黑" panose="020B0503020204020204" charset="-122"/>
              <a:ea typeface="微软雅黑" panose="020B0503020204020204" charset="-122"/>
              <a:cs typeface="微软雅黑" panose="020B0503020204020204" charset="-122"/>
            </a:endParaRPr>
          </a:p>
          <a:p>
            <a:pPr fontAlgn="auto">
              <a:lnSpc>
                <a:spcPct val="150000"/>
              </a:lnSpc>
            </a:pPr>
            <a:r>
              <a:rPr lang="zh-CN">
                <a:latin typeface="微软雅黑" panose="020B0503020204020204" charset="-122"/>
                <a:ea typeface="微软雅黑" panose="020B0503020204020204" charset="-122"/>
                <a:cs typeface="微软雅黑" panose="020B0503020204020204" charset="-122"/>
              </a:rPr>
              <a:t>补充了医保目录中安全有效的新型抗癫痫药物选择，大输液相较于原有的粉针和小水针免去了配液稀释过程，降低药品污染风险，同时可以为患者争取更多治疗时间。</a:t>
            </a:r>
            <a:endParaRPr lang="zh-CN">
              <a:latin typeface="微软雅黑" panose="020B0503020204020204" charset="-122"/>
              <a:ea typeface="微软雅黑" panose="020B0503020204020204" charset="-122"/>
              <a:cs typeface="微软雅黑" panose="020B0503020204020204" charset="-122"/>
            </a:endParaRPr>
          </a:p>
          <a:p>
            <a:pPr fontAlgn="auto">
              <a:lnSpc>
                <a:spcPct val="150000"/>
              </a:lnSpc>
            </a:pPr>
            <a:endParaRPr lang="zh-CN">
              <a:latin typeface="微软雅黑" panose="020B0503020204020204" charset="-122"/>
              <a:ea typeface="微软雅黑" panose="020B0503020204020204" charset="-122"/>
              <a:cs typeface="微软雅黑" panose="020B0503020204020204" charset="-122"/>
            </a:endParaRPr>
          </a:p>
          <a:p>
            <a:pPr fontAlgn="auto">
              <a:lnSpc>
                <a:spcPct val="150000"/>
              </a:lnSpc>
            </a:pPr>
            <a:r>
              <a:rPr lang="zh-CN" b="1">
                <a:latin typeface="微软雅黑" panose="020B0503020204020204" charset="-122"/>
                <a:ea typeface="微软雅黑" panose="020B0503020204020204" charset="-122"/>
                <a:cs typeface="微软雅黑" panose="020B0503020204020204" charset="-122"/>
              </a:rPr>
              <a:t>临床管理难度：</a:t>
            </a:r>
            <a:endParaRPr lang="zh-CN" b="1">
              <a:latin typeface="微软雅黑" panose="020B0503020204020204" charset="-122"/>
              <a:ea typeface="微软雅黑" panose="020B0503020204020204" charset="-122"/>
              <a:cs typeface="微软雅黑" panose="020B0503020204020204" charset="-122"/>
            </a:endParaRPr>
          </a:p>
          <a:p>
            <a:pPr fontAlgn="auto">
              <a:lnSpc>
                <a:spcPct val="150000"/>
              </a:lnSpc>
            </a:pPr>
            <a:r>
              <a:rPr lang="zh-CN">
                <a:latin typeface="微软雅黑" panose="020B0503020204020204" charset="-122"/>
                <a:ea typeface="微软雅黑" panose="020B0503020204020204" charset="-122"/>
                <a:cs typeface="微软雅黑" panose="020B0503020204020204" charset="-122"/>
              </a:rPr>
              <a:t>药品使用前无需稀释，操作方便。</a:t>
            </a:r>
            <a:endParaRPr lang="zh-CN">
              <a:latin typeface="微软雅黑" panose="020B0503020204020204" charset="-122"/>
              <a:ea typeface="微软雅黑" panose="020B0503020204020204" charset="-122"/>
              <a:cs typeface="微软雅黑" panose="020B0503020204020204" charset="-122"/>
            </a:endParaRPr>
          </a:p>
        </p:txBody>
      </p:sp>
      <p:grpSp>
        <p:nvGrpSpPr>
          <p:cNvPr id="16" name="组合 15"/>
          <p:cNvGrpSpPr/>
          <p:nvPr/>
        </p:nvGrpSpPr>
        <p:grpSpPr>
          <a:xfrm>
            <a:off x="1371600" y="3439160"/>
            <a:ext cx="2509520" cy="932180"/>
            <a:chOff x="2175" y="5416"/>
            <a:chExt cx="3952" cy="1468"/>
          </a:xfrm>
        </p:grpSpPr>
        <p:sp>
          <p:nvSpPr>
            <p:cNvPr id="8" name="文本框 7"/>
            <p:cNvSpPr txBox="1"/>
            <p:nvPr/>
          </p:nvSpPr>
          <p:spPr>
            <a:xfrm>
              <a:off x="2927" y="5416"/>
              <a:ext cx="2448" cy="1016"/>
            </a:xfrm>
            <a:prstGeom prst="rect">
              <a:avLst/>
            </a:prstGeom>
            <a:noFill/>
          </p:spPr>
          <p:txBody>
            <a:bodyPr wrap="none" rtlCol="0">
              <a:spAutoFit/>
            </a:bodyPr>
            <a:p>
              <a:pPr algn="ctr"/>
              <a:r>
                <a:rPr lang="zh-CN" altLang="en-US" sz="3600" b="1">
                  <a:solidFill>
                    <a:schemeClr val="accent5"/>
                  </a:solidFill>
                </a:rPr>
                <a:t>公平性</a:t>
              </a:r>
              <a:endParaRPr lang="zh-CN" altLang="en-US" sz="3600" b="1">
                <a:solidFill>
                  <a:schemeClr val="accent5"/>
                </a:solidFill>
              </a:endParaRPr>
            </a:p>
          </p:txBody>
        </p:sp>
        <p:cxnSp>
          <p:nvCxnSpPr>
            <p:cNvPr id="15" name="直接连接符 14"/>
            <p:cNvCxnSpPr/>
            <p:nvPr/>
          </p:nvCxnSpPr>
          <p:spPr>
            <a:xfrm>
              <a:off x="2175" y="6884"/>
              <a:ext cx="3952" cy="0"/>
            </a:xfrm>
            <a:prstGeom prst="line">
              <a:avLst/>
            </a:prstGeom>
            <a:ln>
              <a:solidFill>
                <a:srgbClr val="4472C4"/>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tags/tag1.xml><?xml version="1.0" encoding="utf-8"?>
<p:tagLst xmlns:p="http://schemas.openxmlformats.org/presentationml/2006/main">
  <p:tag name="COMMONDATA" val="eyJoZGlkIjoiNjkwNzQzZmE4Mjg5MjQ2MTI5MGNkNzhhYTE2ZTkxZTY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1293</Words>
  <Application>WPS 演示</Application>
  <PresentationFormat>宽屏</PresentationFormat>
  <Paragraphs>95</Paragraphs>
  <Slides>8</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8</vt:i4>
      </vt:variant>
    </vt:vector>
  </HeadingPairs>
  <TitlesOfParts>
    <vt:vector size="15" baseType="lpstr">
      <vt:lpstr>Arial</vt:lpstr>
      <vt:lpstr>宋体</vt:lpstr>
      <vt:lpstr>Wingdings</vt:lpstr>
      <vt:lpstr>微软雅黑</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abc...f...x</cp:lastModifiedBy>
  <cp:revision>30</cp:revision>
  <dcterms:created xsi:type="dcterms:W3CDTF">2022-06-22T01:39:00Z</dcterms:created>
  <dcterms:modified xsi:type="dcterms:W3CDTF">2022-07-08T03:38:31Z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9FA754B6459C44C1A890C1B9BFCCCA94</vt:lpwstr>
  </property>
  <property fmtid="{D5CDD505-2E9C-101B-9397-08002B2CF9AE}" pid="3" name="KSOProductBuildVer">
    <vt:lpwstr>2052-11.1.0.11830</vt:lpwstr>
  </property>
</Properties>
</file>