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media/image2.svg" ContentType="image/svg+xml"/>
  <Override PartName="/ppt/media/image5.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2" r:id="rId6"/>
    <p:sldId id="263" r:id="rId7"/>
    <p:sldId id="265" r:id="rId8"/>
    <p:sldId id="267" r:id="rId9"/>
    <p:sldId id="268" r:id="rId10"/>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付兴" initials="付"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sv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sv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sv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p:grpSp>
        <p:nvGrpSpPr>
          <p:cNvPr id="15" name="组合 14"/>
          <p:cNvGrpSpPr/>
          <p:nvPr/>
        </p:nvGrpSpPr>
        <p:grpSpPr>
          <a:xfrm>
            <a:off x="3085465" y="949960"/>
            <a:ext cx="6021705" cy="5461000"/>
            <a:chOff x="4859" y="1496"/>
            <a:chExt cx="9483" cy="8600"/>
          </a:xfrm>
        </p:grpSpPr>
        <p:sp>
          <p:nvSpPr>
            <p:cNvPr id="10" name="圆角矩形 9"/>
            <p:cNvSpPr/>
            <p:nvPr/>
          </p:nvSpPr>
          <p:spPr>
            <a:xfrm>
              <a:off x="4859" y="1496"/>
              <a:ext cx="9483" cy="8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descr="32313539333634393b32313539333634363bd2a9cee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6802" y="1859"/>
              <a:ext cx="5596" cy="5596"/>
            </a:xfrm>
            <a:prstGeom prst="rect">
              <a:avLst/>
            </a:prstGeom>
          </p:spPr>
        </p:pic>
        <p:sp>
          <p:nvSpPr>
            <p:cNvPr id="11" name="文本框 10"/>
            <p:cNvSpPr txBox="1"/>
            <p:nvPr/>
          </p:nvSpPr>
          <p:spPr>
            <a:xfrm>
              <a:off x="6816" y="7455"/>
              <a:ext cx="5568" cy="1307"/>
            </a:xfrm>
            <a:prstGeom prst="rect">
              <a:avLst/>
            </a:prstGeom>
            <a:noFill/>
          </p:spPr>
          <p:txBody>
            <a:bodyPr wrap="none" rtlCol="0">
              <a:spAutoFit/>
            </a:bodyPr>
            <a:p>
              <a:pPr algn="ctr"/>
              <a:r>
                <a:rPr lang="zh-CN" altLang="en-US" sz="2400" b="1"/>
                <a:t>左乙拉西坦氯化钠注射液</a:t>
              </a:r>
              <a:endParaRPr lang="zh-CN" altLang="en-US" sz="2400" b="1"/>
            </a:p>
            <a:p>
              <a:pPr algn="ctr"/>
              <a:r>
                <a:rPr lang="zh-CN" altLang="en-US" sz="2400" b="1"/>
                <a:t>（静博欣</a:t>
              </a:r>
              <a:r>
                <a:rPr lang="en-US" altLang="zh-CN" sz="2400" b="1"/>
                <a:t> ®</a:t>
              </a:r>
              <a:r>
                <a:rPr lang="zh-CN" altLang="en-US" sz="2400" b="1"/>
                <a:t>）</a:t>
              </a:r>
              <a:endParaRPr lang="zh-CN" altLang="en-US" sz="2400" b="1"/>
            </a:p>
          </p:txBody>
        </p:sp>
      </p:grpSp>
      <p:sp>
        <p:nvSpPr>
          <p:cNvPr id="14" name="圆角矩形 13"/>
          <p:cNvSpPr/>
          <p:nvPr/>
        </p:nvSpPr>
        <p:spPr>
          <a:xfrm>
            <a:off x="4280218" y="5663565"/>
            <a:ext cx="3631565" cy="4152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t>河北仁合益康药业有限公司</a:t>
            </a:r>
            <a:endParaRPr lang="zh-CN" alt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p:sp>
        <p:nvSpPr>
          <p:cNvPr id="8" name="矩形 7"/>
          <p:cNvSpPr/>
          <p:nvPr/>
        </p:nvSpPr>
        <p:spPr>
          <a:xfrm>
            <a:off x="0" y="857250"/>
            <a:ext cx="2677160" cy="949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400" b="1"/>
              <a:t>目</a:t>
            </a:r>
            <a:r>
              <a:rPr lang="en-US" altLang="zh-CN" sz="4400" b="1"/>
              <a:t> </a:t>
            </a:r>
            <a:r>
              <a:rPr lang="zh-CN" altLang="en-US" sz="4400" b="1"/>
              <a:t>录</a:t>
            </a:r>
            <a:endParaRPr lang="zh-CN" altLang="en-US" sz="4400" b="1"/>
          </a:p>
        </p:txBody>
      </p:sp>
      <p:grpSp>
        <p:nvGrpSpPr>
          <p:cNvPr id="14" name="组合 13"/>
          <p:cNvGrpSpPr/>
          <p:nvPr/>
        </p:nvGrpSpPr>
        <p:grpSpPr>
          <a:xfrm>
            <a:off x="3575050" y="776605"/>
            <a:ext cx="3430270" cy="1334770"/>
            <a:chOff x="5688" y="1954"/>
            <a:chExt cx="5402" cy="2102"/>
          </a:xfrm>
        </p:grpSpPr>
        <p:sp>
          <p:nvSpPr>
            <p:cNvPr id="10" name="矩形 9"/>
            <p:cNvSpPr/>
            <p:nvPr/>
          </p:nvSpPr>
          <p:spPr>
            <a:xfrm>
              <a:off x="5688" y="1954"/>
              <a:ext cx="5402" cy="210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6035" y="2248"/>
              <a:ext cx="4739" cy="1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chemeClr val="accent1">
                      <a:lumMod val="50000"/>
                    </a:schemeClr>
                  </a:solidFill>
                  <a:uFillTx/>
                </a:rPr>
                <a:t>01</a:t>
              </a:r>
              <a:r>
                <a:rPr lang="zh-CN" altLang="en-US" sz="2800" b="1">
                  <a:solidFill>
                    <a:schemeClr val="accent1">
                      <a:lumMod val="50000"/>
                    </a:schemeClr>
                  </a:solidFill>
                  <a:uFillTx/>
                </a:rPr>
                <a:t>药品基本信息</a:t>
              </a:r>
              <a:endParaRPr lang="zh-CN" altLang="en-US" sz="2800" b="1">
                <a:solidFill>
                  <a:schemeClr val="accent1">
                    <a:lumMod val="50000"/>
                  </a:schemeClr>
                </a:solidFill>
                <a:uFillTx/>
              </a:endParaRPr>
            </a:p>
          </p:txBody>
        </p:sp>
      </p:grpSp>
      <p:sp>
        <p:nvSpPr>
          <p:cNvPr id="12" name="矩形 11"/>
          <p:cNvSpPr/>
          <p:nvPr/>
        </p:nvSpPr>
        <p:spPr>
          <a:xfrm>
            <a:off x="7682865" y="776605"/>
            <a:ext cx="3430270" cy="133540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7903210" y="963295"/>
            <a:ext cx="3009265" cy="9486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chemeClr val="accent1">
                    <a:lumMod val="50000"/>
                  </a:schemeClr>
                </a:solidFill>
                <a:uFillTx/>
              </a:rPr>
              <a:t>0</a:t>
            </a:r>
            <a:r>
              <a:rPr lang="en-US" sz="2800" b="1">
                <a:solidFill>
                  <a:schemeClr val="accent1">
                    <a:lumMod val="50000"/>
                  </a:schemeClr>
                </a:solidFill>
                <a:uFillTx/>
              </a:rPr>
              <a:t>2</a:t>
            </a:r>
            <a:r>
              <a:rPr lang="zh-CN" altLang="en-US" sz="2800" b="1">
                <a:solidFill>
                  <a:schemeClr val="accent1">
                    <a:lumMod val="50000"/>
                  </a:schemeClr>
                </a:solidFill>
                <a:uFillTx/>
              </a:rPr>
              <a:t>安全性</a:t>
            </a:r>
            <a:endParaRPr lang="zh-CN" altLang="en-US" sz="2800" b="1">
              <a:solidFill>
                <a:schemeClr val="accent1">
                  <a:lumMod val="50000"/>
                </a:schemeClr>
              </a:solidFill>
              <a:uFillTx/>
            </a:endParaRPr>
          </a:p>
        </p:txBody>
      </p:sp>
      <p:grpSp>
        <p:nvGrpSpPr>
          <p:cNvPr id="15" name="组合 14"/>
          <p:cNvGrpSpPr/>
          <p:nvPr/>
        </p:nvGrpSpPr>
        <p:grpSpPr>
          <a:xfrm>
            <a:off x="3585210" y="2539365"/>
            <a:ext cx="3430270" cy="1334770"/>
            <a:chOff x="5688" y="1954"/>
            <a:chExt cx="5402" cy="2102"/>
          </a:xfrm>
        </p:grpSpPr>
        <p:sp>
          <p:nvSpPr>
            <p:cNvPr id="16" name="矩形 15"/>
            <p:cNvSpPr/>
            <p:nvPr/>
          </p:nvSpPr>
          <p:spPr>
            <a:xfrm>
              <a:off x="5688" y="1954"/>
              <a:ext cx="5402" cy="210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矩形 16"/>
            <p:cNvSpPr/>
            <p:nvPr/>
          </p:nvSpPr>
          <p:spPr>
            <a:xfrm>
              <a:off x="6035" y="2248"/>
              <a:ext cx="4739" cy="1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chemeClr val="accent1">
                      <a:lumMod val="50000"/>
                    </a:schemeClr>
                  </a:solidFill>
                  <a:uFillTx/>
                </a:rPr>
                <a:t>03</a:t>
              </a:r>
              <a:r>
                <a:rPr lang="zh-CN" altLang="en-US" sz="2800" b="1">
                  <a:solidFill>
                    <a:schemeClr val="accent1">
                      <a:lumMod val="50000"/>
                    </a:schemeClr>
                  </a:solidFill>
                  <a:uFillTx/>
                </a:rPr>
                <a:t>有效性</a:t>
              </a:r>
              <a:endParaRPr lang="zh-CN" altLang="en-US" sz="2800" b="1">
                <a:solidFill>
                  <a:schemeClr val="accent1">
                    <a:lumMod val="50000"/>
                  </a:schemeClr>
                </a:solidFill>
                <a:uFillTx/>
              </a:endParaRPr>
            </a:p>
          </p:txBody>
        </p:sp>
      </p:grpSp>
      <p:grpSp>
        <p:nvGrpSpPr>
          <p:cNvPr id="18" name="组合 17"/>
          <p:cNvGrpSpPr/>
          <p:nvPr/>
        </p:nvGrpSpPr>
        <p:grpSpPr>
          <a:xfrm>
            <a:off x="7693025" y="2539365"/>
            <a:ext cx="3430270" cy="1334770"/>
            <a:chOff x="5688" y="1954"/>
            <a:chExt cx="5402" cy="2102"/>
          </a:xfrm>
        </p:grpSpPr>
        <p:sp>
          <p:nvSpPr>
            <p:cNvPr id="19" name="矩形 18"/>
            <p:cNvSpPr/>
            <p:nvPr/>
          </p:nvSpPr>
          <p:spPr>
            <a:xfrm>
              <a:off x="5688" y="1954"/>
              <a:ext cx="5402" cy="210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6035" y="2248"/>
              <a:ext cx="4739" cy="1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chemeClr val="accent1">
                      <a:lumMod val="50000"/>
                    </a:schemeClr>
                  </a:solidFill>
                  <a:uFillTx/>
                </a:rPr>
                <a:t>04</a:t>
              </a:r>
              <a:r>
                <a:rPr lang="zh-CN" altLang="en-US" sz="2800" b="1">
                  <a:solidFill>
                    <a:schemeClr val="accent1">
                      <a:lumMod val="50000"/>
                    </a:schemeClr>
                  </a:solidFill>
                  <a:uFillTx/>
                </a:rPr>
                <a:t>创新性</a:t>
              </a:r>
              <a:endParaRPr lang="zh-CN" altLang="en-US" sz="2800" b="1">
                <a:solidFill>
                  <a:schemeClr val="accent1">
                    <a:lumMod val="50000"/>
                  </a:schemeClr>
                </a:solidFill>
                <a:uFillTx/>
              </a:endParaRPr>
            </a:p>
          </p:txBody>
        </p:sp>
      </p:grpSp>
      <p:grpSp>
        <p:nvGrpSpPr>
          <p:cNvPr id="21" name="组合 20"/>
          <p:cNvGrpSpPr/>
          <p:nvPr/>
        </p:nvGrpSpPr>
        <p:grpSpPr>
          <a:xfrm>
            <a:off x="3575050" y="4302125"/>
            <a:ext cx="3430270" cy="1334770"/>
            <a:chOff x="5688" y="1954"/>
            <a:chExt cx="5402" cy="2102"/>
          </a:xfrm>
        </p:grpSpPr>
        <p:sp>
          <p:nvSpPr>
            <p:cNvPr id="22" name="矩形 21"/>
            <p:cNvSpPr/>
            <p:nvPr/>
          </p:nvSpPr>
          <p:spPr>
            <a:xfrm>
              <a:off x="5688" y="1954"/>
              <a:ext cx="5402" cy="210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矩形 22"/>
            <p:cNvSpPr/>
            <p:nvPr/>
          </p:nvSpPr>
          <p:spPr>
            <a:xfrm>
              <a:off x="6035" y="2248"/>
              <a:ext cx="4739" cy="1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b="1">
                  <a:solidFill>
                    <a:schemeClr val="accent1">
                      <a:lumMod val="50000"/>
                    </a:schemeClr>
                  </a:solidFill>
                  <a:uFillTx/>
                </a:rPr>
                <a:t>05</a:t>
              </a:r>
              <a:r>
                <a:rPr lang="zh-CN" altLang="en-US" sz="2800" b="1">
                  <a:solidFill>
                    <a:schemeClr val="accent1">
                      <a:lumMod val="50000"/>
                    </a:schemeClr>
                  </a:solidFill>
                  <a:uFillTx/>
                </a:rPr>
                <a:t>公平性</a:t>
              </a:r>
              <a:endParaRPr lang="zh-CN" altLang="en-US" sz="2800" b="1">
                <a:solidFill>
                  <a:schemeClr val="accent1">
                    <a:lumMod val="50000"/>
                  </a:schemeClr>
                </a:solidFill>
                <a:uFillTx/>
              </a:endParaRPr>
            </a:p>
          </p:txBody>
        </p:sp>
      </p:grpSp>
      <p:pic>
        <p:nvPicPr>
          <p:cNvPr id="31" name="图片 30" descr="32313539333634393b32313539333634363bd2a9cee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34975" y="3008630"/>
            <a:ext cx="2472690" cy="247269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矩形 18"/>
          <p:cNvSpPr/>
          <p:nvPr/>
        </p:nvSpPr>
        <p:spPr>
          <a:xfrm>
            <a:off x="0" y="-63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609790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0" name="组合 9"/>
          <p:cNvGrpSpPr/>
          <p:nvPr/>
        </p:nvGrpSpPr>
        <p:grpSpPr>
          <a:xfrm>
            <a:off x="1602740" y="0"/>
            <a:ext cx="1256030" cy="249301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en-US" altLang="zh-CN"/>
            </a:p>
          </p:txBody>
        </p:sp>
        <p:sp>
          <p:nvSpPr>
            <p:cNvPr id="7" name="文本框 6"/>
            <p:cNvSpPr txBox="1"/>
            <p:nvPr/>
          </p:nvSpPr>
          <p:spPr>
            <a:xfrm>
              <a:off x="2943" y="2041"/>
              <a:ext cx="1385" cy="1106"/>
            </a:xfrm>
            <a:prstGeom prst="rect">
              <a:avLst/>
            </a:prstGeom>
            <a:grpFill/>
          </p:spPr>
          <p:txBody>
            <a:bodyPr wrap="square" rtlCol="0">
              <a:spAutoFit/>
            </a:bodyPr>
            <a:p>
              <a:pPr algn="ctr"/>
              <a:r>
                <a:rPr lang="en-US" altLang="zh-CN" sz="3600" b="1">
                  <a:solidFill>
                    <a:schemeClr val="bg1"/>
                  </a:solidFill>
                  <a:latin typeface="微软雅黑" panose="020B0503020204020204" charset="-122"/>
                  <a:ea typeface="微软雅黑" panose="020B0503020204020204" charset="-122"/>
                </a:rPr>
                <a:t>01</a:t>
              </a:r>
              <a:endParaRPr lang="en-US" altLang="zh-CN" sz="3600" b="1">
                <a:solidFill>
                  <a:schemeClr val="bg1"/>
                </a:solidFill>
                <a:latin typeface="微软雅黑" panose="020B0503020204020204" charset="-122"/>
                <a:ea typeface="微软雅黑" panose="020B0503020204020204" charset="-122"/>
              </a:endParaRPr>
            </a:p>
          </p:txBody>
        </p:sp>
      </p:grpSp>
      <p:sp>
        <p:nvSpPr>
          <p:cNvPr id="9" name="文本框 8"/>
          <p:cNvSpPr txBox="1"/>
          <p:nvPr/>
        </p:nvSpPr>
        <p:spPr>
          <a:xfrm>
            <a:off x="5911850" y="1085850"/>
            <a:ext cx="4871720" cy="5015865"/>
          </a:xfrm>
          <a:prstGeom prst="rect">
            <a:avLst/>
          </a:prstGeom>
          <a:noFill/>
        </p:spPr>
        <p:txBody>
          <a:bodyPr wrap="square" rtlCol="0">
            <a:spAutoFit/>
          </a:bodyPr>
          <a:p>
            <a:pPr fontAlgn="auto">
              <a:lnSpc>
                <a:spcPct val="200000"/>
              </a:lnSpc>
            </a:pPr>
            <a:r>
              <a:rPr lang="zh-CN" altLang="en-US" sz="1600" b="1"/>
              <a:t>通用名：</a:t>
            </a:r>
            <a:r>
              <a:rPr lang="zh-CN" altLang="en-US" sz="1600"/>
              <a:t>左乙拉西坦氯化钠注射液</a:t>
            </a:r>
            <a:endParaRPr lang="zh-CN" altLang="en-US" sz="1600"/>
          </a:p>
          <a:p>
            <a:pPr fontAlgn="auto">
              <a:lnSpc>
                <a:spcPct val="200000"/>
              </a:lnSpc>
            </a:pPr>
            <a:r>
              <a:rPr lang="zh-CN" altLang="en-US" sz="1600" b="1"/>
              <a:t>注册规格：</a:t>
            </a:r>
            <a:endParaRPr lang="zh-CN" altLang="en-US" sz="1600" b="1"/>
          </a:p>
          <a:p>
            <a:pPr fontAlgn="auto">
              <a:lnSpc>
                <a:spcPct val="200000"/>
              </a:lnSpc>
            </a:pPr>
            <a:r>
              <a:rPr lang="zh-CN" altLang="en-US" sz="1600"/>
              <a:t>100ml:左乙拉西坦</a:t>
            </a:r>
            <a:r>
              <a:rPr lang="en-US" altLang="zh-CN" sz="1600"/>
              <a:t>0.5</a:t>
            </a:r>
            <a:r>
              <a:rPr lang="zh-CN" altLang="en-US" sz="1600"/>
              <a:t>g与氯化钠</a:t>
            </a:r>
            <a:r>
              <a:rPr lang="en-US" altLang="zh-CN" sz="1600"/>
              <a:t>0.82</a:t>
            </a:r>
            <a:r>
              <a:rPr lang="zh-CN" altLang="en-US" sz="1600"/>
              <a:t>g</a:t>
            </a:r>
            <a:endParaRPr lang="zh-CN" altLang="en-US" sz="1600"/>
          </a:p>
          <a:p>
            <a:pPr fontAlgn="auto">
              <a:lnSpc>
                <a:spcPct val="200000"/>
              </a:lnSpc>
            </a:pPr>
            <a:r>
              <a:rPr lang="zh-CN" altLang="en-US" sz="1600">
                <a:sym typeface="+mn-ea"/>
              </a:rPr>
              <a:t>100ml:左乙拉西坦</a:t>
            </a:r>
            <a:r>
              <a:rPr lang="en-US" altLang="zh-CN" sz="1600">
                <a:sym typeface="+mn-ea"/>
              </a:rPr>
              <a:t>1.0</a:t>
            </a:r>
            <a:r>
              <a:rPr lang="zh-CN" altLang="en-US" sz="1600">
                <a:sym typeface="+mn-ea"/>
              </a:rPr>
              <a:t>g与氯化钠</a:t>
            </a:r>
            <a:r>
              <a:rPr lang="en-US" altLang="zh-CN" sz="1600">
                <a:sym typeface="+mn-ea"/>
              </a:rPr>
              <a:t>0.75</a:t>
            </a:r>
            <a:r>
              <a:rPr lang="zh-CN" altLang="en-US" sz="1600">
                <a:sym typeface="+mn-ea"/>
              </a:rPr>
              <a:t>g</a:t>
            </a:r>
            <a:endParaRPr lang="zh-CN" altLang="en-US" sz="1600"/>
          </a:p>
          <a:p>
            <a:pPr fontAlgn="auto">
              <a:lnSpc>
                <a:spcPct val="200000"/>
              </a:lnSpc>
            </a:pPr>
            <a:r>
              <a:rPr lang="zh-CN" altLang="en-US" sz="1600">
                <a:sym typeface="+mn-ea"/>
              </a:rPr>
              <a:t>100ml:左乙拉西坦</a:t>
            </a:r>
            <a:r>
              <a:rPr lang="en-US" altLang="zh-CN" sz="1600">
                <a:sym typeface="+mn-ea"/>
              </a:rPr>
              <a:t>1.5</a:t>
            </a:r>
            <a:r>
              <a:rPr lang="zh-CN" altLang="en-US" sz="1600">
                <a:sym typeface="+mn-ea"/>
              </a:rPr>
              <a:t>g与氯化钠</a:t>
            </a:r>
            <a:r>
              <a:rPr lang="en-US" altLang="zh-CN" sz="1600">
                <a:sym typeface="+mn-ea"/>
              </a:rPr>
              <a:t>0.54</a:t>
            </a:r>
            <a:r>
              <a:rPr lang="zh-CN" altLang="en-US" sz="1600">
                <a:sym typeface="+mn-ea"/>
              </a:rPr>
              <a:t>g</a:t>
            </a:r>
            <a:endParaRPr lang="zh-CN" altLang="en-US" sz="1600"/>
          </a:p>
          <a:p>
            <a:pPr fontAlgn="auto">
              <a:lnSpc>
                <a:spcPct val="200000"/>
              </a:lnSpc>
            </a:pPr>
            <a:r>
              <a:rPr lang="zh-CN" altLang="en-US" sz="1600" b="1"/>
              <a:t>中国大陆首次上市时间：</a:t>
            </a:r>
            <a:r>
              <a:rPr lang="zh-CN" altLang="en-US" sz="1600"/>
              <a:t>20</a:t>
            </a:r>
            <a:r>
              <a:rPr lang="en-US" altLang="zh-CN" sz="1600"/>
              <a:t>22-6-16</a:t>
            </a:r>
            <a:endParaRPr lang="zh-CN" altLang="en-US" sz="1600"/>
          </a:p>
          <a:p>
            <a:pPr fontAlgn="auto">
              <a:lnSpc>
                <a:spcPct val="200000"/>
              </a:lnSpc>
            </a:pPr>
            <a:r>
              <a:rPr lang="zh-CN" altLang="en-US" sz="1600" b="1"/>
              <a:t>目前大陆地区同通用名药品的上市情况：</a:t>
            </a:r>
            <a:r>
              <a:rPr lang="en-US" altLang="zh-CN" sz="1600"/>
              <a:t>1</a:t>
            </a:r>
            <a:r>
              <a:rPr lang="zh-CN" altLang="en-US" sz="1600"/>
              <a:t>家</a:t>
            </a:r>
            <a:endParaRPr lang="zh-CN" altLang="en-US" sz="1600"/>
          </a:p>
          <a:p>
            <a:pPr fontAlgn="auto">
              <a:lnSpc>
                <a:spcPct val="200000"/>
              </a:lnSpc>
            </a:pPr>
            <a:r>
              <a:rPr lang="zh-CN" altLang="en-US" sz="1600" b="1"/>
              <a:t>全球首个上市国家</a:t>
            </a:r>
            <a:r>
              <a:rPr lang="en-US" altLang="zh-CN" sz="1600" b="1"/>
              <a:t>/</a:t>
            </a:r>
            <a:r>
              <a:rPr lang="zh-CN" altLang="en-US" sz="1600" b="1"/>
              <a:t>地区及上市时间：</a:t>
            </a:r>
            <a:r>
              <a:rPr lang="zh-CN" altLang="en-US" sz="1600"/>
              <a:t>美国，</a:t>
            </a:r>
            <a:r>
              <a:rPr lang="en-US" altLang="zh-CN" sz="1600"/>
              <a:t>2011</a:t>
            </a:r>
            <a:r>
              <a:rPr lang="zh-CN" altLang="en-US" sz="1600"/>
              <a:t>年</a:t>
            </a:r>
            <a:endParaRPr lang="zh-CN" altLang="en-US" sz="1600"/>
          </a:p>
          <a:p>
            <a:pPr fontAlgn="auto">
              <a:lnSpc>
                <a:spcPct val="200000"/>
              </a:lnSpc>
            </a:pPr>
            <a:r>
              <a:rPr lang="zh-CN" altLang="en-US" sz="1600" b="1"/>
              <a:t>是否为</a:t>
            </a:r>
            <a:r>
              <a:rPr lang="en-US" altLang="zh-CN" sz="1600" b="1"/>
              <a:t>OTC</a:t>
            </a:r>
            <a:r>
              <a:rPr lang="zh-CN" altLang="en-US" sz="1600" b="1"/>
              <a:t>药品</a:t>
            </a:r>
            <a:r>
              <a:rPr lang="zh-CN" altLang="en-US" sz="1600" b="1">
                <a:sym typeface="+mn-ea"/>
              </a:rPr>
              <a:t>：</a:t>
            </a:r>
            <a:r>
              <a:rPr lang="zh-CN" altLang="en-US" sz="1600">
                <a:sym typeface="+mn-ea"/>
              </a:rPr>
              <a:t>否</a:t>
            </a:r>
            <a:endParaRPr lang="zh-CN" altLang="en-US" sz="1600"/>
          </a:p>
          <a:p>
            <a:pPr fontAlgn="auto">
              <a:lnSpc>
                <a:spcPct val="200000"/>
              </a:lnSpc>
            </a:pPr>
            <a:r>
              <a:rPr lang="zh-CN" altLang="en-US" sz="1600" b="1"/>
              <a:t>参照药品建议</a:t>
            </a:r>
            <a:r>
              <a:rPr lang="zh-CN" altLang="en-US" sz="1600" b="1">
                <a:sym typeface="+mn-ea"/>
              </a:rPr>
              <a:t>：</a:t>
            </a:r>
            <a:r>
              <a:rPr lang="zh-CN" altLang="en-US" sz="1600">
                <a:sym typeface="+mn-ea"/>
              </a:rPr>
              <a:t>注射用丙戊酸钠</a:t>
            </a:r>
            <a:endParaRPr lang="zh-CN" altLang="en-US" sz="1600">
              <a:sym typeface="+mn-ea"/>
            </a:endParaRPr>
          </a:p>
        </p:txBody>
      </p:sp>
      <p:grpSp>
        <p:nvGrpSpPr>
          <p:cNvPr id="16" name="组合 15"/>
          <p:cNvGrpSpPr/>
          <p:nvPr/>
        </p:nvGrpSpPr>
        <p:grpSpPr>
          <a:xfrm>
            <a:off x="998855" y="3500755"/>
            <a:ext cx="2926080" cy="932180"/>
            <a:chOff x="1847" y="5416"/>
            <a:chExt cx="4608" cy="1468"/>
          </a:xfrm>
        </p:grpSpPr>
        <p:sp>
          <p:nvSpPr>
            <p:cNvPr id="8" name="文本框 7"/>
            <p:cNvSpPr txBox="1"/>
            <p:nvPr/>
          </p:nvSpPr>
          <p:spPr>
            <a:xfrm>
              <a:off x="1847" y="5416"/>
              <a:ext cx="4608" cy="1016"/>
            </a:xfrm>
            <a:prstGeom prst="rect">
              <a:avLst/>
            </a:prstGeom>
            <a:noFill/>
          </p:spPr>
          <p:txBody>
            <a:bodyPr wrap="none" rtlCol="0">
              <a:spAutoFit/>
            </a:bodyPr>
            <a:p>
              <a:r>
                <a:rPr lang="zh-CN" altLang="en-US" sz="3600" b="1">
                  <a:solidFill>
                    <a:schemeClr val="accent5"/>
                  </a:solidFill>
                </a:rPr>
                <a:t>药品基本信息</a:t>
              </a:r>
              <a:endParaRPr lang="zh-CN" altLang="en-US" sz="3600" b="1">
                <a:solidFill>
                  <a:schemeClr val="accent5"/>
                </a:solidFill>
              </a:endParaRPr>
            </a:p>
          </p:txBody>
        </p:sp>
        <p:cxnSp>
          <p:nvCxnSpPr>
            <p:cNvPr id="15" name="直接连接符 14"/>
            <p:cNvCxnSpPr/>
            <p:nvPr/>
          </p:nvCxnSpPr>
          <p:spPr>
            <a:xfrm>
              <a:off x="2175" y="6884"/>
              <a:ext cx="3952" cy="0"/>
            </a:xfrm>
            <a:prstGeom prst="line">
              <a:avLst/>
            </a:prstGeom>
            <a:ln>
              <a:solidFill>
                <a:srgbClr val="4472C4"/>
              </a:solidFill>
            </a:ln>
          </p:spPr>
          <p:style>
            <a:lnRef idx="1">
              <a:schemeClr val="accent1"/>
            </a:lnRef>
            <a:fillRef idx="0">
              <a:schemeClr val="accent1"/>
            </a:fillRef>
            <a:effectRef idx="0">
              <a:schemeClr val="accent1"/>
            </a:effectRef>
            <a:fontRef idx="minor">
              <a:schemeClr val="tx1"/>
            </a:fontRef>
          </p:style>
        </p:cxnSp>
      </p:grpSp>
      <p:pic>
        <p:nvPicPr>
          <p:cNvPr id="17" name="https://img8.file.cache.docer.com/storage/1636686777429632089/c78f0e27-9b88-4625-8e55-6fd4d5d04859tjwjv2.png" descr="&amp;pky49175741509_创客贴_&amp;"/>
          <p:cNvPicPr>
            <a:picLocks noChangeAspect="1"/>
          </p:cNvPicPr>
          <p:nvPr/>
        </p:nvPicPr>
        <p:blipFill>
          <a:blip r:embed="rId1"/>
          <a:srcRect/>
          <a:stretch>
            <a:fillRect/>
          </a:stretch>
        </p:blipFill>
        <p:spPr>
          <a:xfrm>
            <a:off x="4575175" y="2132330"/>
            <a:ext cx="857250" cy="8572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10160" y="8255"/>
            <a:ext cx="247015" cy="684212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0" name="组合 9"/>
          <p:cNvGrpSpPr/>
          <p:nvPr/>
        </p:nvGrpSpPr>
        <p:grpSpPr>
          <a:xfrm rot="16200000">
            <a:off x="697230" y="-252095"/>
            <a:ext cx="981075" cy="235585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en-US" altLang="zh-CN"/>
            </a:p>
          </p:txBody>
        </p:sp>
        <p:sp>
          <p:nvSpPr>
            <p:cNvPr id="7" name="文本框 6"/>
            <p:cNvSpPr txBox="1"/>
            <p:nvPr/>
          </p:nvSpPr>
          <p:spPr>
            <a:xfrm rot="5400000">
              <a:off x="2943" y="2005"/>
              <a:ext cx="1385" cy="1182"/>
            </a:xfrm>
            <a:prstGeom prst="rect">
              <a:avLst/>
            </a:prstGeom>
            <a:grpFill/>
          </p:spPr>
          <p:txBody>
            <a:bodyPr wrap="square" rtlCol="0">
              <a:spAutoFit/>
            </a:bodyPr>
            <a:p>
              <a:pPr algn="ctr"/>
              <a:r>
                <a:rPr lang="en-US" altLang="zh-CN" sz="2800" b="1">
                  <a:solidFill>
                    <a:schemeClr val="bg1"/>
                  </a:solidFill>
                  <a:latin typeface="微软雅黑" panose="020B0503020204020204" charset="-122"/>
                  <a:ea typeface="微软雅黑" panose="020B0503020204020204" charset="-122"/>
                </a:rPr>
                <a:t>01</a:t>
              </a:r>
              <a:endParaRPr lang="en-US" altLang="zh-CN" sz="2800" b="1">
                <a:solidFill>
                  <a:schemeClr val="bg1"/>
                </a:solidFill>
                <a:latin typeface="微软雅黑" panose="020B0503020204020204" charset="-122"/>
                <a:ea typeface="微软雅黑" panose="020B0503020204020204" charset="-122"/>
              </a:endParaRPr>
            </a:p>
          </p:txBody>
        </p:sp>
      </p:grpSp>
      <p:sp>
        <p:nvSpPr>
          <p:cNvPr id="8" name="文本框 7"/>
          <p:cNvSpPr txBox="1"/>
          <p:nvPr/>
        </p:nvSpPr>
        <p:spPr>
          <a:xfrm>
            <a:off x="3159760" y="664845"/>
            <a:ext cx="2926080" cy="645160"/>
          </a:xfrm>
          <a:prstGeom prst="rect">
            <a:avLst/>
          </a:prstGeom>
          <a:noFill/>
        </p:spPr>
        <p:txBody>
          <a:bodyPr wrap="none" rtlCol="0">
            <a:spAutoFit/>
          </a:bodyPr>
          <a:p>
            <a:r>
              <a:rPr lang="zh-CN" altLang="en-US" sz="3600" b="1">
                <a:solidFill>
                  <a:schemeClr val="accent5"/>
                </a:solidFill>
              </a:rPr>
              <a:t>药品基本信息</a:t>
            </a:r>
            <a:endParaRPr lang="zh-CN" altLang="en-US" sz="3600" b="1">
              <a:solidFill>
                <a:schemeClr val="accent5"/>
              </a:solidFill>
            </a:endParaRPr>
          </a:p>
        </p:txBody>
      </p:sp>
      <p:pic>
        <p:nvPicPr>
          <p:cNvPr id="2" name="图片 1" descr="32313539333634393b32313539333634383bd2a9c6b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1213485" y="2191385"/>
            <a:ext cx="768350" cy="768350"/>
          </a:xfrm>
          <a:prstGeom prst="rect">
            <a:avLst/>
          </a:prstGeom>
        </p:spPr>
      </p:pic>
      <p:pic>
        <p:nvPicPr>
          <p:cNvPr id="4" name="图片 3" descr="32313539333634393b32313539333634383bd2a9c6b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1213485" y="3848100"/>
            <a:ext cx="768350" cy="768350"/>
          </a:xfrm>
          <a:prstGeom prst="rect">
            <a:avLst/>
          </a:prstGeom>
        </p:spPr>
      </p:pic>
      <p:pic>
        <p:nvPicPr>
          <p:cNvPr id="6" name="图片 5" descr="32313539333634393b32313539333634383bd2a9c6bf"/>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1213485" y="5504180"/>
            <a:ext cx="768350" cy="768350"/>
          </a:xfrm>
          <a:prstGeom prst="rect">
            <a:avLst/>
          </a:prstGeom>
        </p:spPr>
      </p:pic>
      <p:grpSp>
        <p:nvGrpSpPr>
          <p:cNvPr id="13" name="组合 12"/>
          <p:cNvGrpSpPr/>
          <p:nvPr/>
        </p:nvGrpSpPr>
        <p:grpSpPr>
          <a:xfrm>
            <a:off x="2292350" y="1729105"/>
            <a:ext cx="944880" cy="398780"/>
            <a:chOff x="3696" y="2823"/>
            <a:chExt cx="1488" cy="628"/>
          </a:xfrm>
        </p:grpSpPr>
        <p:sp>
          <p:nvSpPr>
            <p:cNvPr id="11" name="文本框 10"/>
            <p:cNvSpPr txBox="1"/>
            <p:nvPr/>
          </p:nvSpPr>
          <p:spPr>
            <a:xfrm>
              <a:off x="3696" y="2823"/>
              <a:ext cx="1488" cy="628"/>
            </a:xfrm>
            <a:prstGeom prst="rect">
              <a:avLst/>
            </a:prstGeom>
            <a:noFill/>
          </p:spPr>
          <p:txBody>
            <a:bodyPr wrap="none" rtlCol="0">
              <a:spAutoFit/>
            </a:bodyPr>
            <a:p>
              <a:r>
                <a:rPr lang="zh-CN" altLang="en-US" sz="2000" b="1">
                  <a:solidFill>
                    <a:schemeClr val="accent5"/>
                  </a:solidFill>
                </a:rPr>
                <a:t>适应症</a:t>
              </a:r>
              <a:endParaRPr lang="zh-CN" altLang="en-US" sz="2000" b="1">
                <a:solidFill>
                  <a:schemeClr val="accent5"/>
                </a:solidFill>
              </a:endParaRPr>
            </a:p>
          </p:txBody>
        </p:sp>
        <p:cxnSp>
          <p:nvCxnSpPr>
            <p:cNvPr id="12" name="直接连接符 11"/>
            <p:cNvCxnSpPr/>
            <p:nvPr/>
          </p:nvCxnSpPr>
          <p:spPr>
            <a:xfrm>
              <a:off x="3740" y="3451"/>
              <a:ext cx="1399"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2319655" y="3426460"/>
            <a:ext cx="1706880" cy="398780"/>
            <a:chOff x="3696" y="2823"/>
            <a:chExt cx="2688" cy="628"/>
          </a:xfrm>
        </p:grpSpPr>
        <p:sp>
          <p:nvSpPr>
            <p:cNvPr id="15" name="文本框 14"/>
            <p:cNvSpPr txBox="1"/>
            <p:nvPr/>
          </p:nvSpPr>
          <p:spPr>
            <a:xfrm>
              <a:off x="3696" y="2823"/>
              <a:ext cx="2688" cy="628"/>
            </a:xfrm>
            <a:prstGeom prst="rect">
              <a:avLst/>
            </a:prstGeom>
            <a:noFill/>
          </p:spPr>
          <p:txBody>
            <a:bodyPr wrap="none" rtlCol="0">
              <a:spAutoFit/>
            </a:bodyPr>
            <a:p>
              <a:r>
                <a:rPr lang="zh-CN" altLang="en-US" sz="2000" b="1">
                  <a:solidFill>
                    <a:schemeClr val="accent5"/>
                  </a:solidFill>
                </a:rPr>
                <a:t>疾病基本情况</a:t>
              </a:r>
              <a:endParaRPr lang="zh-CN" altLang="en-US" sz="2000" b="1">
                <a:solidFill>
                  <a:schemeClr val="accent5"/>
                </a:solidFill>
              </a:endParaRPr>
            </a:p>
          </p:txBody>
        </p:sp>
        <p:cxnSp>
          <p:nvCxnSpPr>
            <p:cNvPr id="16" name="直接连接符 15"/>
            <p:cNvCxnSpPr/>
            <p:nvPr/>
          </p:nvCxnSpPr>
          <p:spPr>
            <a:xfrm>
              <a:off x="3740" y="3451"/>
              <a:ext cx="1399"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320290" y="5123815"/>
            <a:ext cx="1198880" cy="398780"/>
            <a:chOff x="3696" y="2823"/>
            <a:chExt cx="1888" cy="628"/>
          </a:xfrm>
        </p:grpSpPr>
        <p:sp>
          <p:nvSpPr>
            <p:cNvPr id="18" name="文本框 17"/>
            <p:cNvSpPr txBox="1"/>
            <p:nvPr/>
          </p:nvSpPr>
          <p:spPr>
            <a:xfrm>
              <a:off x="3696" y="2823"/>
              <a:ext cx="1888" cy="628"/>
            </a:xfrm>
            <a:prstGeom prst="rect">
              <a:avLst/>
            </a:prstGeom>
            <a:noFill/>
          </p:spPr>
          <p:txBody>
            <a:bodyPr wrap="none" rtlCol="0">
              <a:spAutoFit/>
            </a:bodyPr>
            <a:p>
              <a:r>
                <a:rPr lang="zh-CN" altLang="en-US" sz="2000" b="1">
                  <a:solidFill>
                    <a:schemeClr val="accent5"/>
                  </a:solidFill>
                </a:rPr>
                <a:t>用法用量</a:t>
              </a:r>
              <a:endParaRPr lang="zh-CN" altLang="en-US" sz="2000" b="1">
                <a:solidFill>
                  <a:schemeClr val="accent5"/>
                </a:solidFill>
              </a:endParaRPr>
            </a:p>
          </p:txBody>
        </p:sp>
        <p:cxnSp>
          <p:nvCxnSpPr>
            <p:cNvPr id="19" name="直接连接符 18"/>
            <p:cNvCxnSpPr/>
            <p:nvPr/>
          </p:nvCxnSpPr>
          <p:spPr>
            <a:xfrm>
              <a:off x="3740" y="3451"/>
              <a:ext cx="1399" cy="0"/>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22" name="矩形 21"/>
          <p:cNvSpPr/>
          <p:nvPr/>
        </p:nvSpPr>
        <p:spPr>
          <a:xfrm>
            <a:off x="11944985" y="6985"/>
            <a:ext cx="247015" cy="684212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文本框 22"/>
          <p:cNvSpPr txBox="1"/>
          <p:nvPr/>
        </p:nvSpPr>
        <p:spPr>
          <a:xfrm>
            <a:off x="2320290" y="3909695"/>
            <a:ext cx="9142730" cy="1076325"/>
          </a:xfrm>
          <a:prstGeom prst="rect">
            <a:avLst/>
          </a:prstGeom>
          <a:noFill/>
        </p:spPr>
        <p:txBody>
          <a:bodyPr wrap="square" rtlCol="0">
            <a:spAutoFit/>
          </a:bodyPr>
          <a:p>
            <a:pPr algn="l" fontAlgn="auto">
              <a:lnSpc>
                <a:spcPct val="100000"/>
              </a:lnSpc>
            </a:pPr>
            <a:r>
              <a:rPr lang="zh-CN" altLang="en-US" sz="1600"/>
              <a:t>癫痫是一种由多种病因引起的慢性脑部疾病，以脑神经元过度放电导致反复性、发作性和短暂性的中枢神经系统功能失常为特征。国内流行病学资料显示，我国癫痫的患病率在 4‰ 到 7‰之间。我国活动性癫痫患病率为 4.6‰，年发病率在 30/10 万左右。据此估算，我国约有 600 万左右的活动性癫痫患者，同时每年有 40 万左右新发癫痫患者，是神经科最常见的疾病之一。</a:t>
            </a:r>
            <a:endParaRPr lang="zh-CN" altLang="en-US" sz="1600"/>
          </a:p>
        </p:txBody>
      </p:sp>
      <p:sp>
        <p:nvSpPr>
          <p:cNvPr id="3" name="文本框 2"/>
          <p:cNvSpPr txBox="1"/>
          <p:nvPr/>
        </p:nvSpPr>
        <p:spPr>
          <a:xfrm>
            <a:off x="2366010" y="2383155"/>
            <a:ext cx="5840730" cy="583565"/>
          </a:xfrm>
          <a:prstGeom prst="rect">
            <a:avLst/>
          </a:prstGeom>
          <a:noFill/>
        </p:spPr>
        <p:txBody>
          <a:bodyPr wrap="none" rtlCol="0">
            <a:spAutoFit/>
          </a:bodyPr>
          <a:p>
            <a:pPr algn="l"/>
            <a:r>
              <a:rPr lang="zh-CN" altLang="en-US" sz="1600"/>
              <a:t>本品用于成人(16岁及以上)癫痫患者部分性发作的的加用治疗。 </a:t>
            </a:r>
            <a:endParaRPr lang="zh-CN" altLang="en-US" sz="1600"/>
          </a:p>
          <a:p>
            <a:pPr algn="l"/>
            <a:r>
              <a:rPr lang="zh-CN" altLang="en-US" sz="1600"/>
              <a:t>本品可在患者暂时无法应用口服制剂时替代给药。</a:t>
            </a:r>
            <a:endParaRPr lang="zh-CN" altLang="en-US" sz="1600"/>
          </a:p>
        </p:txBody>
      </p:sp>
      <p:sp>
        <p:nvSpPr>
          <p:cNvPr id="9" name="文本框 8"/>
          <p:cNvSpPr txBox="1"/>
          <p:nvPr/>
        </p:nvSpPr>
        <p:spPr>
          <a:xfrm>
            <a:off x="2366010" y="5660390"/>
            <a:ext cx="9096375" cy="829945"/>
          </a:xfrm>
          <a:prstGeom prst="rect">
            <a:avLst/>
          </a:prstGeom>
          <a:noFill/>
        </p:spPr>
        <p:txBody>
          <a:bodyPr wrap="square" rtlCol="0">
            <a:spAutoFit/>
          </a:bodyPr>
          <a:p>
            <a:pPr algn="l"/>
            <a:r>
              <a:rPr lang="en-US" altLang="zh-CN" sz="1600"/>
              <a:t>-</a:t>
            </a:r>
            <a:r>
              <a:rPr lang="zh-CN" altLang="en-US" sz="1600"/>
              <a:t>单剂量包装（100ml/瓶）在15min内静脉给药完成。</a:t>
            </a:r>
            <a:endParaRPr lang="zh-CN" altLang="en-US" sz="1600"/>
          </a:p>
          <a:p>
            <a:pPr algn="l"/>
            <a:r>
              <a:rPr lang="zh-CN" altLang="en-US" sz="1600"/>
              <a:t>-部分发作性癫痫发作：初始剂量为500mg,每日2次。每日2次给药，间隔2周增加500mg，直至最大给药剂量1500mg，每日2次。</a:t>
            </a:r>
            <a:endParaRPr lang="zh-CN" alt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矩形 18"/>
          <p:cNvSpPr/>
          <p:nvPr/>
        </p:nvSpPr>
        <p:spPr>
          <a:xfrm>
            <a:off x="0" y="-63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609790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0" name="组合 9"/>
          <p:cNvGrpSpPr/>
          <p:nvPr/>
        </p:nvGrpSpPr>
        <p:grpSpPr>
          <a:xfrm>
            <a:off x="1602740" y="0"/>
            <a:ext cx="1256030" cy="249301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en-US" altLang="zh-CN"/>
            </a:p>
          </p:txBody>
        </p:sp>
        <p:sp>
          <p:nvSpPr>
            <p:cNvPr id="7" name="文本框 6"/>
            <p:cNvSpPr txBox="1"/>
            <p:nvPr/>
          </p:nvSpPr>
          <p:spPr>
            <a:xfrm>
              <a:off x="2943" y="2041"/>
              <a:ext cx="1385" cy="1106"/>
            </a:xfrm>
            <a:prstGeom prst="rect">
              <a:avLst/>
            </a:prstGeom>
            <a:grpFill/>
          </p:spPr>
          <p:txBody>
            <a:bodyPr wrap="square" rtlCol="0">
              <a:spAutoFit/>
            </a:bodyPr>
            <a:p>
              <a:pPr algn="ctr"/>
              <a:r>
                <a:rPr lang="en-US" altLang="zh-CN" sz="3600" b="1">
                  <a:solidFill>
                    <a:schemeClr val="bg1"/>
                  </a:solidFill>
                  <a:latin typeface="微软雅黑" panose="020B0503020204020204" charset="-122"/>
                  <a:ea typeface="微软雅黑" panose="020B0503020204020204" charset="-122"/>
                </a:rPr>
                <a:t>02</a:t>
              </a:r>
              <a:endParaRPr lang="en-US" altLang="zh-CN" sz="3600" b="1">
                <a:solidFill>
                  <a:schemeClr val="bg1"/>
                </a:solidFill>
                <a:latin typeface="微软雅黑" panose="020B0503020204020204" charset="-122"/>
                <a:ea typeface="微软雅黑" panose="020B0503020204020204" charset="-122"/>
              </a:endParaRPr>
            </a:p>
          </p:txBody>
        </p:sp>
      </p:grpSp>
      <p:sp>
        <p:nvSpPr>
          <p:cNvPr id="9" name="文本框 8"/>
          <p:cNvSpPr txBox="1"/>
          <p:nvPr/>
        </p:nvSpPr>
        <p:spPr>
          <a:xfrm>
            <a:off x="4172585" y="1740535"/>
            <a:ext cx="7661275" cy="3415030"/>
          </a:xfrm>
          <a:prstGeom prst="rect">
            <a:avLst/>
          </a:prstGeom>
          <a:noFill/>
        </p:spPr>
        <p:txBody>
          <a:bodyPr wrap="square" rtlCol="0">
            <a:spAutoFit/>
          </a:bodyPr>
          <a:p>
            <a:pPr fontAlgn="auto">
              <a:lnSpc>
                <a:spcPct val="150000"/>
              </a:lnSpc>
            </a:pPr>
            <a:r>
              <a:rPr lang="zh-CN" sz="1800" b="1">
                <a:latin typeface="微软雅黑" panose="020B0503020204020204" charset="-122"/>
                <a:ea typeface="微软雅黑" panose="020B0503020204020204" charset="-122"/>
                <a:cs typeface="微软雅黑" panose="020B0503020204020204" charset="-122"/>
              </a:rPr>
              <a:t>不良反应情况：</a:t>
            </a:r>
            <a:endParaRPr lang="zh-CN" sz="1800"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sz="1800">
                <a:latin typeface="微软雅黑" panose="020B0503020204020204" charset="-122"/>
                <a:ea typeface="微软雅黑" panose="020B0503020204020204" charset="-122"/>
                <a:cs typeface="微软雅黑" panose="020B0503020204020204" charset="-122"/>
              </a:rPr>
              <a:t>本品静脉给药和口服给药的不良反应相仿。最常见的不良反应有头晕、嗜睡，头痛和体位性头晕。成人临床研究汇总的安全性数据表明，药物组和安慰剂组不良反应的发生率相似，分别为46.4%和42.2%。</a:t>
            </a:r>
            <a:endParaRPr lang="zh-CN" sz="1800">
              <a:latin typeface="微软雅黑" panose="020B0503020204020204" charset="-122"/>
              <a:ea typeface="微软雅黑" panose="020B0503020204020204" charset="-122"/>
              <a:cs typeface="微软雅黑" panose="020B0503020204020204" charset="-122"/>
            </a:endParaRPr>
          </a:p>
          <a:p>
            <a:pPr fontAlgn="auto">
              <a:lnSpc>
                <a:spcPct val="150000"/>
              </a:lnSpc>
            </a:pPr>
            <a:endParaRPr lang="zh-CN" sz="1800">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sz="1800" b="1">
                <a:latin typeface="微软雅黑" panose="020B0503020204020204" charset="-122"/>
                <a:ea typeface="微软雅黑" panose="020B0503020204020204" charset="-122"/>
                <a:cs typeface="微软雅黑" panose="020B0503020204020204" charset="-122"/>
              </a:rPr>
              <a:t>安全性方面的优势和不足：</a:t>
            </a:r>
            <a:endParaRPr lang="zh-CN" sz="1800"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sz="1800">
                <a:latin typeface="微软雅黑" panose="020B0503020204020204" charset="-122"/>
                <a:ea typeface="微软雅黑" panose="020B0503020204020204" charset="-122"/>
                <a:cs typeface="微软雅黑" panose="020B0503020204020204" charset="-122"/>
              </a:rPr>
              <a:t>左乙拉西坦整体安全性较好，几乎不经肝脏代谢，肝损伤风险低，无肝酶诱导或抑制。较丙戊酸钠制剂副作用小。</a:t>
            </a:r>
            <a:endParaRPr lang="zh-CN" sz="1800">
              <a:latin typeface="微软雅黑" panose="020B0503020204020204" charset="-122"/>
              <a:ea typeface="微软雅黑" panose="020B0503020204020204" charset="-122"/>
              <a:cs typeface="微软雅黑" panose="020B0503020204020204" charset="-122"/>
            </a:endParaRPr>
          </a:p>
        </p:txBody>
      </p:sp>
      <p:grpSp>
        <p:nvGrpSpPr>
          <p:cNvPr id="16" name="组合 15"/>
          <p:cNvGrpSpPr/>
          <p:nvPr/>
        </p:nvGrpSpPr>
        <p:grpSpPr>
          <a:xfrm>
            <a:off x="1371600" y="3439160"/>
            <a:ext cx="2509520" cy="932180"/>
            <a:chOff x="2175" y="5416"/>
            <a:chExt cx="3952" cy="1468"/>
          </a:xfrm>
        </p:grpSpPr>
        <p:sp>
          <p:nvSpPr>
            <p:cNvPr id="8" name="文本框 7"/>
            <p:cNvSpPr txBox="1"/>
            <p:nvPr/>
          </p:nvSpPr>
          <p:spPr>
            <a:xfrm>
              <a:off x="2927" y="5416"/>
              <a:ext cx="2448" cy="1016"/>
            </a:xfrm>
            <a:prstGeom prst="rect">
              <a:avLst/>
            </a:prstGeom>
            <a:noFill/>
          </p:spPr>
          <p:txBody>
            <a:bodyPr wrap="none" rtlCol="0">
              <a:spAutoFit/>
            </a:bodyPr>
            <a:p>
              <a:pPr algn="ctr"/>
              <a:r>
                <a:rPr lang="zh-CN" altLang="en-US" sz="3600" b="1">
                  <a:solidFill>
                    <a:schemeClr val="accent5"/>
                  </a:solidFill>
                </a:rPr>
                <a:t>安全性</a:t>
              </a:r>
              <a:endParaRPr lang="zh-CN" altLang="en-US" sz="3600" b="1">
                <a:solidFill>
                  <a:schemeClr val="accent5"/>
                </a:solidFill>
              </a:endParaRPr>
            </a:p>
          </p:txBody>
        </p:sp>
        <p:cxnSp>
          <p:nvCxnSpPr>
            <p:cNvPr id="15" name="直接连接符 14"/>
            <p:cNvCxnSpPr/>
            <p:nvPr/>
          </p:nvCxnSpPr>
          <p:spPr>
            <a:xfrm>
              <a:off x="2175" y="6884"/>
              <a:ext cx="3952" cy="0"/>
            </a:xfrm>
            <a:prstGeom prst="line">
              <a:avLst/>
            </a:prstGeom>
            <a:ln>
              <a:solidFill>
                <a:srgbClr val="4472C4"/>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矩形 18"/>
          <p:cNvSpPr/>
          <p:nvPr/>
        </p:nvSpPr>
        <p:spPr>
          <a:xfrm>
            <a:off x="0" y="-63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609790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0" name="组合 9"/>
          <p:cNvGrpSpPr/>
          <p:nvPr/>
        </p:nvGrpSpPr>
        <p:grpSpPr>
          <a:xfrm>
            <a:off x="1602740" y="0"/>
            <a:ext cx="1256030" cy="249301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en-US" altLang="zh-CN"/>
            </a:p>
          </p:txBody>
        </p:sp>
        <p:sp>
          <p:nvSpPr>
            <p:cNvPr id="7" name="文本框 6"/>
            <p:cNvSpPr txBox="1"/>
            <p:nvPr/>
          </p:nvSpPr>
          <p:spPr>
            <a:xfrm>
              <a:off x="2943" y="2041"/>
              <a:ext cx="1385" cy="1106"/>
            </a:xfrm>
            <a:prstGeom prst="rect">
              <a:avLst/>
            </a:prstGeom>
            <a:grpFill/>
          </p:spPr>
          <p:txBody>
            <a:bodyPr wrap="square" rtlCol="0">
              <a:spAutoFit/>
            </a:bodyPr>
            <a:p>
              <a:pPr algn="ctr"/>
              <a:r>
                <a:rPr lang="en-US" altLang="zh-CN" sz="3600" b="1">
                  <a:solidFill>
                    <a:schemeClr val="bg1"/>
                  </a:solidFill>
                  <a:latin typeface="微软雅黑" panose="020B0503020204020204" charset="-122"/>
                  <a:ea typeface="微软雅黑" panose="020B0503020204020204" charset="-122"/>
                </a:rPr>
                <a:t>03</a:t>
              </a:r>
              <a:endParaRPr lang="en-US" altLang="zh-CN" sz="3600" b="1">
                <a:solidFill>
                  <a:schemeClr val="bg1"/>
                </a:solidFill>
                <a:latin typeface="微软雅黑" panose="020B0503020204020204" charset="-122"/>
                <a:ea typeface="微软雅黑" panose="020B0503020204020204" charset="-122"/>
              </a:endParaRPr>
            </a:p>
          </p:txBody>
        </p:sp>
      </p:grpSp>
      <p:sp>
        <p:nvSpPr>
          <p:cNvPr id="9" name="文本框 8"/>
          <p:cNvSpPr txBox="1"/>
          <p:nvPr/>
        </p:nvSpPr>
        <p:spPr>
          <a:xfrm>
            <a:off x="4325620" y="1948180"/>
            <a:ext cx="7287895" cy="2999740"/>
          </a:xfrm>
          <a:prstGeom prst="rect">
            <a:avLst/>
          </a:prstGeom>
          <a:noFill/>
        </p:spPr>
        <p:txBody>
          <a:bodyPr wrap="square" rtlCol="0">
            <a:spAutoFit/>
          </a:bodyPr>
          <a:p>
            <a:pPr fontAlgn="auto">
              <a:lnSpc>
                <a:spcPct val="150000"/>
              </a:lnSpc>
            </a:pPr>
            <a:r>
              <a:rPr lang="zh-CN" sz="1800" b="1">
                <a:latin typeface="微软雅黑" panose="020B0503020204020204" charset="-122"/>
                <a:ea typeface="微软雅黑" panose="020B0503020204020204" charset="-122"/>
                <a:cs typeface="微软雅黑" panose="020B0503020204020204" charset="-122"/>
              </a:rPr>
              <a:t>与对照药品临床疗效方面的优势和不足：</a:t>
            </a:r>
            <a:endParaRPr lang="zh-CN" sz="1800"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en-US" altLang="zh-CN" sz="1800">
                <a:latin typeface="微软雅黑" panose="020B0503020204020204" charset="-122"/>
                <a:ea typeface="微软雅黑" panose="020B0503020204020204" charset="-122"/>
                <a:cs typeface="微软雅黑" panose="020B0503020204020204" charset="-122"/>
              </a:rPr>
              <a:t>1.</a:t>
            </a:r>
            <a:r>
              <a:rPr lang="zh-CN" sz="1800">
                <a:latin typeface="微软雅黑" panose="020B0503020204020204" charset="-122"/>
                <a:ea typeface="微软雅黑" panose="020B0503020204020204" charset="-122"/>
                <a:cs typeface="微软雅黑" panose="020B0503020204020204" charset="-122"/>
              </a:rPr>
              <a:t>在全面强直阵挛发作、肌阵挛发作、部分性发作的控制上左乙拉西坦疗效确切，且该药具有良好的药代动力学特性，可用于联合用药。</a:t>
            </a:r>
            <a:endParaRPr lang="zh-CN" sz="1800">
              <a:latin typeface="微软雅黑" panose="020B0503020204020204" charset="-122"/>
              <a:ea typeface="微软雅黑" panose="020B0503020204020204" charset="-122"/>
              <a:cs typeface="微软雅黑" panose="020B0503020204020204" charset="-122"/>
            </a:endParaRPr>
          </a:p>
          <a:p>
            <a:pPr fontAlgn="auto">
              <a:lnSpc>
                <a:spcPct val="150000"/>
              </a:lnSpc>
            </a:pPr>
            <a:r>
              <a:rPr lang="en-US" altLang="zh-CN" sz="1800">
                <a:latin typeface="微软雅黑" panose="020B0503020204020204" charset="-122"/>
                <a:ea typeface="微软雅黑" panose="020B0503020204020204" charset="-122"/>
                <a:cs typeface="微软雅黑" panose="020B0503020204020204" charset="-122"/>
              </a:rPr>
              <a:t>2.</a:t>
            </a:r>
            <a:r>
              <a:rPr lang="zh-CN" sz="1800">
                <a:latin typeface="微软雅黑" panose="020B0503020204020204" charset="-122"/>
                <a:ea typeface="微软雅黑" panose="020B0503020204020204" charset="-122"/>
                <a:cs typeface="微软雅黑" panose="020B0503020204020204" charset="-122"/>
              </a:rPr>
              <a:t>在其他发作类型上目前临床常用丙戊酸钠或丙戊酸钠联合左乙拉西坦。</a:t>
            </a:r>
            <a:endParaRPr lang="zh-CN" sz="1800">
              <a:latin typeface="微软雅黑" panose="020B0503020204020204" charset="-122"/>
              <a:ea typeface="微软雅黑" panose="020B0503020204020204" charset="-122"/>
              <a:cs typeface="微软雅黑" panose="020B0503020204020204" charset="-122"/>
            </a:endParaRPr>
          </a:p>
          <a:p>
            <a:pPr fontAlgn="auto">
              <a:lnSpc>
                <a:spcPct val="150000"/>
              </a:lnSpc>
            </a:pPr>
            <a:endParaRPr lang="zh-CN" sz="1800">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sz="1800" b="1">
                <a:latin typeface="微软雅黑" panose="020B0503020204020204" charset="-122"/>
                <a:ea typeface="微软雅黑" panose="020B0503020204020204" charset="-122"/>
                <a:cs typeface="微软雅黑" panose="020B0503020204020204" charset="-122"/>
              </a:rPr>
              <a:t>临床指南/诊疗规范推荐：</a:t>
            </a:r>
            <a:endParaRPr lang="zh-CN" sz="1800"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sz="1800">
                <a:latin typeface="微软雅黑" panose="020B0503020204020204" charset="-122"/>
                <a:ea typeface="微软雅黑" panose="020B0503020204020204" charset="-122"/>
                <a:cs typeface="微软雅黑" panose="020B0503020204020204" charset="-122"/>
              </a:rPr>
              <a:t>《临床诊疗指南-癫痫病分册（2015版）》一线推荐</a:t>
            </a:r>
            <a:endParaRPr lang="zh-CN" altLang="en-US" sz="1800">
              <a:latin typeface="微软雅黑" panose="020B0503020204020204" charset="-122"/>
              <a:ea typeface="微软雅黑" panose="020B0503020204020204" charset="-122"/>
              <a:cs typeface="微软雅黑" panose="020B0503020204020204" charset="-122"/>
            </a:endParaRPr>
          </a:p>
        </p:txBody>
      </p:sp>
      <p:grpSp>
        <p:nvGrpSpPr>
          <p:cNvPr id="16" name="组合 15"/>
          <p:cNvGrpSpPr/>
          <p:nvPr/>
        </p:nvGrpSpPr>
        <p:grpSpPr>
          <a:xfrm>
            <a:off x="1371600" y="3439160"/>
            <a:ext cx="2509520" cy="932180"/>
            <a:chOff x="2175" y="5416"/>
            <a:chExt cx="3952" cy="1468"/>
          </a:xfrm>
        </p:grpSpPr>
        <p:sp>
          <p:nvSpPr>
            <p:cNvPr id="8" name="文本框 7"/>
            <p:cNvSpPr txBox="1"/>
            <p:nvPr/>
          </p:nvSpPr>
          <p:spPr>
            <a:xfrm>
              <a:off x="2927" y="5416"/>
              <a:ext cx="2448" cy="1016"/>
            </a:xfrm>
            <a:prstGeom prst="rect">
              <a:avLst/>
            </a:prstGeom>
            <a:noFill/>
          </p:spPr>
          <p:txBody>
            <a:bodyPr wrap="none" rtlCol="0">
              <a:spAutoFit/>
            </a:bodyPr>
            <a:p>
              <a:pPr algn="ctr"/>
              <a:r>
                <a:rPr lang="zh-CN" altLang="en-US" sz="3600" b="1">
                  <a:solidFill>
                    <a:schemeClr val="accent5"/>
                  </a:solidFill>
                </a:rPr>
                <a:t>有效性</a:t>
              </a:r>
              <a:endParaRPr lang="zh-CN" altLang="en-US" sz="3600" b="1">
                <a:solidFill>
                  <a:schemeClr val="accent5"/>
                </a:solidFill>
              </a:endParaRPr>
            </a:p>
          </p:txBody>
        </p:sp>
        <p:cxnSp>
          <p:nvCxnSpPr>
            <p:cNvPr id="15" name="直接连接符 14"/>
            <p:cNvCxnSpPr/>
            <p:nvPr/>
          </p:nvCxnSpPr>
          <p:spPr>
            <a:xfrm>
              <a:off x="2175" y="6884"/>
              <a:ext cx="3952" cy="0"/>
            </a:xfrm>
            <a:prstGeom prst="line">
              <a:avLst/>
            </a:prstGeom>
            <a:ln>
              <a:solidFill>
                <a:srgbClr val="4472C4"/>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矩形 18"/>
          <p:cNvSpPr/>
          <p:nvPr/>
        </p:nvSpPr>
        <p:spPr>
          <a:xfrm>
            <a:off x="0" y="-63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609790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0" name="组合 9"/>
          <p:cNvGrpSpPr/>
          <p:nvPr/>
        </p:nvGrpSpPr>
        <p:grpSpPr>
          <a:xfrm>
            <a:off x="1602740" y="0"/>
            <a:ext cx="1256030" cy="249301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en-US" altLang="zh-CN"/>
            </a:p>
          </p:txBody>
        </p:sp>
        <p:sp>
          <p:nvSpPr>
            <p:cNvPr id="7" name="文本框 6"/>
            <p:cNvSpPr txBox="1"/>
            <p:nvPr/>
          </p:nvSpPr>
          <p:spPr>
            <a:xfrm>
              <a:off x="2943" y="2041"/>
              <a:ext cx="1385" cy="1106"/>
            </a:xfrm>
            <a:prstGeom prst="rect">
              <a:avLst/>
            </a:prstGeom>
            <a:grpFill/>
          </p:spPr>
          <p:txBody>
            <a:bodyPr wrap="square" rtlCol="0">
              <a:spAutoFit/>
            </a:bodyPr>
            <a:p>
              <a:pPr algn="ctr"/>
              <a:r>
                <a:rPr lang="en-US" altLang="zh-CN" sz="3600" b="1">
                  <a:solidFill>
                    <a:schemeClr val="bg1"/>
                  </a:solidFill>
                  <a:latin typeface="微软雅黑" panose="020B0503020204020204" charset="-122"/>
                  <a:ea typeface="微软雅黑" panose="020B0503020204020204" charset="-122"/>
                </a:rPr>
                <a:t>04</a:t>
              </a:r>
              <a:endParaRPr lang="en-US" altLang="zh-CN" sz="3600" b="1">
                <a:solidFill>
                  <a:schemeClr val="bg1"/>
                </a:solidFill>
                <a:latin typeface="微软雅黑" panose="020B0503020204020204" charset="-122"/>
                <a:ea typeface="微软雅黑" panose="020B0503020204020204" charset="-122"/>
              </a:endParaRPr>
            </a:p>
          </p:txBody>
        </p:sp>
      </p:grpSp>
      <p:sp>
        <p:nvSpPr>
          <p:cNvPr id="9" name="文本框 8"/>
          <p:cNvSpPr txBox="1"/>
          <p:nvPr/>
        </p:nvSpPr>
        <p:spPr>
          <a:xfrm>
            <a:off x="4312285" y="682625"/>
            <a:ext cx="7374890" cy="5492750"/>
          </a:xfrm>
          <a:prstGeom prst="rect">
            <a:avLst/>
          </a:prstGeom>
          <a:noFill/>
        </p:spPr>
        <p:txBody>
          <a:bodyPr wrap="square" rtlCol="0">
            <a:spAutoFit/>
          </a:bodyPr>
          <a:p>
            <a:pPr fontAlgn="auto">
              <a:lnSpc>
                <a:spcPct val="150000"/>
              </a:lnSpc>
            </a:pPr>
            <a:r>
              <a:rPr lang="zh-CN" sz="1800" b="1">
                <a:latin typeface="微软雅黑" panose="020B0503020204020204" charset="-122"/>
                <a:ea typeface="微软雅黑" panose="020B0503020204020204" charset="-122"/>
                <a:cs typeface="微软雅黑" panose="020B0503020204020204" charset="-122"/>
              </a:rPr>
              <a:t>创新点：</a:t>
            </a:r>
            <a:endParaRPr lang="zh-CN" sz="1800"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en-US" altLang="zh-CN" sz="1800">
                <a:latin typeface="微软雅黑" panose="020B0503020204020204" charset="-122"/>
                <a:ea typeface="微软雅黑" panose="020B0503020204020204" charset="-122"/>
                <a:cs typeface="微软雅黑" panose="020B0503020204020204" charset="-122"/>
              </a:rPr>
              <a:t>1.</a:t>
            </a:r>
            <a:r>
              <a:rPr lang="zh-CN" sz="1800">
                <a:latin typeface="微软雅黑" panose="020B0503020204020204" charset="-122"/>
                <a:ea typeface="微软雅黑" panose="020B0503020204020204" charset="-122"/>
                <a:cs typeface="微软雅黑" panose="020B0503020204020204" charset="-122"/>
              </a:rPr>
              <a:t>左乙拉西坦具有独特的作用机制，可以特异性地与脑内突出囊泡蛋白SV2A结合，使得该药物在作用靶点上更具选择性，在药物的安全性上优势突出。</a:t>
            </a:r>
            <a:endParaRPr lang="zh-CN" sz="1800">
              <a:latin typeface="微软雅黑" panose="020B0503020204020204" charset="-122"/>
              <a:ea typeface="微软雅黑" panose="020B0503020204020204" charset="-122"/>
              <a:cs typeface="微软雅黑" panose="020B0503020204020204" charset="-122"/>
            </a:endParaRPr>
          </a:p>
          <a:p>
            <a:pPr fontAlgn="auto">
              <a:lnSpc>
                <a:spcPct val="150000"/>
              </a:lnSpc>
            </a:pPr>
            <a:r>
              <a:rPr lang="en-US" altLang="zh-CN" sz="1800">
                <a:latin typeface="微软雅黑" panose="020B0503020204020204" charset="-122"/>
                <a:ea typeface="微软雅黑" panose="020B0503020204020204" charset="-122"/>
                <a:cs typeface="微软雅黑" panose="020B0503020204020204" charset="-122"/>
              </a:rPr>
              <a:t>2.</a:t>
            </a:r>
            <a:r>
              <a:rPr lang="zh-CN" sz="1800">
                <a:latin typeface="微软雅黑" panose="020B0503020204020204" charset="-122"/>
                <a:ea typeface="微软雅黑" panose="020B0503020204020204" charset="-122"/>
                <a:cs typeface="微软雅黑" panose="020B0503020204020204" charset="-122"/>
              </a:rPr>
              <a:t>左乙拉西坦生物利用度接近100%，口服和针剂序贯治疗无需换算给药量，血浆蛋白结合率低且无肝酶影响，不影响其他药物使用和后续治疗过程。</a:t>
            </a:r>
            <a:endParaRPr lang="zh-CN" sz="1800">
              <a:latin typeface="微软雅黑" panose="020B0503020204020204" charset="-122"/>
              <a:ea typeface="微软雅黑" panose="020B0503020204020204" charset="-122"/>
              <a:cs typeface="微软雅黑" panose="020B0503020204020204" charset="-122"/>
            </a:endParaRPr>
          </a:p>
          <a:p>
            <a:pPr fontAlgn="auto">
              <a:lnSpc>
                <a:spcPct val="150000"/>
              </a:lnSpc>
            </a:pPr>
            <a:r>
              <a:rPr lang="en-US" altLang="zh-CN" sz="1800">
                <a:latin typeface="微软雅黑" panose="020B0503020204020204" charset="-122"/>
                <a:ea typeface="微软雅黑" panose="020B0503020204020204" charset="-122"/>
                <a:cs typeface="微软雅黑" panose="020B0503020204020204" charset="-122"/>
              </a:rPr>
              <a:t>3.</a:t>
            </a:r>
            <a:r>
              <a:rPr lang="zh-CN" altLang="en-US" sz="1800">
                <a:latin typeface="微软雅黑" panose="020B0503020204020204" charset="-122"/>
                <a:ea typeface="微软雅黑" panose="020B0503020204020204" charset="-122"/>
                <a:cs typeface="微软雅黑" panose="020B0503020204020204" charset="-122"/>
              </a:rPr>
              <a:t>剂型创新：该产品为国内唯一左乙拉西坦大容量注射剂，无需稀释，应用方便，降低污染风险，帮助患者争取更多治疗时间。</a:t>
            </a:r>
            <a:endParaRPr lang="zh-CN" sz="1800">
              <a:latin typeface="微软雅黑" panose="020B0503020204020204" charset="-122"/>
              <a:ea typeface="微软雅黑" panose="020B0503020204020204" charset="-122"/>
              <a:cs typeface="微软雅黑" panose="020B0503020204020204" charset="-122"/>
            </a:endParaRPr>
          </a:p>
          <a:p>
            <a:pPr fontAlgn="auto">
              <a:lnSpc>
                <a:spcPct val="150000"/>
              </a:lnSpc>
            </a:pPr>
            <a:endParaRPr lang="zh-CN" sz="1800">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sz="1800" b="1">
                <a:latin typeface="微软雅黑" panose="020B0503020204020204" charset="-122"/>
                <a:ea typeface="微软雅黑" panose="020B0503020204020204" charset="-122"/>
                <a:cs typeface="微软雅黑" panose="020B0503020204020204" charset="-122"/>
              </a:rPr>
              <a:t>优势：</a:t>
            </a:r>
            <a:endParaRPr lang="zh-CN" sz="1800"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sz="1800">
                <a:latin typeface="微软雅黑" panose="020B0503020204020204" charset="-122"/>
                <a:ea typeface="微软雅黑" panose="020B0503020204020204" charset="-122"/>
                <a:cs typeface="微软雅黑" panose="020B0503020204020204" charset="-122"/>
              </a:rPr>
              <a:t>该产品为新3类获批，国内独家品种，其作用机制独特，并且具有良好的安全性和药代动力学特征。</a:t>
            </a:r>
            <a:endParaRPr lang="zh-CN" sz="1800">
              <a:latin typeface="微软雅黑" panose="020B0503020204020204" charset="-122"/>
              <a:ea typeface="微软雅黑" panose="020B0503020204020204" charset="-122"/>
              <a:cs typeface="微软雅黑" panose="020B0503020204020204" charset="-122"/>
            </a:endParaRPr>
          </a:p>
        </p:txBody>
      </p:sp>
      <p:grpSp>
        <p:nvGrpSpPr>
          <p:cNvPr id="16" name="组合 15"/>
          <p:cNvGrpSpPr/>
          <p:nvPr/>
        </p:nvGrpSpPr>
        <p:grpSpPr>
          <a:xfrm>
            <a:off x="1371600" y="3439160"/>
            <a:ext cx="2509520" cy="932180"/>
            <a:chOff x="2175" y="5416"/>
            <a:chExt cx="3952" cy="1468"/>
          </a:xfrm>
        </p:grpSpPr>
        <p:sp>
          <p:nvSpPr>
            <p:cNvPr id="8" name="文本框 7"/>
            <p:cNvSpPr txBox="1"/>
            <p:nvPr/>
          </p:nvSpPr>
          <p:spPr>
            <a:xfrm>
              <a:off x="2927" y="5416"/>
              <a:ext cx="2448" cy="1016"/>
            </a:xfrm>
            <a:prstGeom prst="rect">
              <a:avLst/>
            </a:prstGeom>
            <a:noFill/>
          </p:spPr>
          <p:txBody>
            <a:bodyPr wrap="none" rtlCol="0">
              <a:spAutoFit/>
            </a:bodyPr>
            <a:p>
              <a:pPr algn="ctr"/>
              <a:r>
                <a:rPr lang="zh-CN" altLang="en-US" sz="3600" b="1">
                  <a:solidFill>
                    <a:schemeClr val="accent5"/>
                  </a:solidFill>
                </a:rPr>
                <a:t>创新性</a:t>
              </a:r>
              <a:endParaRPr lang="zh-CN" altLang="en-US" sz="3600" b="1">
                <a:solidFill>
                  <a:schemeClr val="accent5"/>
                </a:solidFill>
              </a:endParaRPr>
            </a:p>
          </p:txBody>
        </p:sp>
        <p:cxnSp>
          <p:nvCxnSpPr>
            <p:cNvPr id="15" name="直接连接符 14"/>
            <p:cNvCxnSpPr/>
            <p:nvPr/>
          </p:nvCxnSpPr>
          <p:spPr>
            <a:xfrm>
              <a:off x="2175" y="6884"/>
              <a:ext cx="3952" cy="0"/>
            </a:xfrm>
            <a:prstGeom prst="line">
              <a:avLst/>
            </a:prstGeom>
            <a:ln>
              <a:solidFill>
                <a:srgbClr val="4472C4"/>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矩形 18"/>
          <p:cNvSpPr/>
          <p:nvPr/>
        </p:nvSpPr>
        <p:spPr>
          <a:xfrm>
            <a:off x="0" y="-63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6097905"/>
            <a:ext cx="12191365" cy="76009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0" name="组合 9"/>
          <p:cNvGrpSpPr/>
          <p:nvPr/>
        </p:nvGrpSpPr>
        <p:grpSpPr>
          <a:xfrm>
            <a:off x="1602740" y="0"/>
            <a:ext cx="1256030" cy="2493010"/>
            <a:chOff x="2524" y="0"/>
            <a:chExt cx="2222" cy="4272"/>
          </a:xfrm>
          <a:solidFill>
            <a:schemeClr val="accent5"/>
          </a:solidFill>
        </p:grpSpPr>
        <p:sp>
          <p:nvSpPr>
            <p:cNvPr id="5" name="任意多边形 4"/>
            <p:cNvSpPr/>
            <p:nvPr/>
          </p:nvSpPr>
          <p:spPr>
            <a:xfrm rot="5400000">
              <a:off x="1499" y="1025"/>
              <a:ext cx="4272" cy="2222"/>
            </a:xfrm>
            <a:custGeom>
              <a:avLst/>
              <a:gdLst/>
              <a:ahLst/>
              <a:cxnLst>
                <a:cxn ang="3">
                  <a:pos x="hc" y="t"/>
                </a:cxn>
                <a:cxn ang="cd2">
                  <a:pos x="l" y="vc"/>
                </a:cxn>
                <a:cxn ang="cd4">
                  <a:pos x="hc" y="b"/>
                </a:cxn>
                <a:cxn ang="0">
                  <a:pos x="r" y="vc"/>
                </a:cxn>
              </a:cxnLst>
              <a:rect l="l" t="t" r="r" b="b"/>
              <a:pathLst>
                <a:path w="6132" h="2093">
                  <a:moveTo>
                    <a:pt x="5086" y="0"/>
                  </a:moveTo>
                  <a:cubicBezTo>
                    <a:pt x="5664" y="0"/>
                    <a:pt x="6132" y="469"/>
                    <a:pt x="6132" y="1047"/>
                  </a:cubicBezTo>
                  <a:cubicBezTo>
                    <a:pt x="6132" y="1624"/>
                    <a:pt x="5664" y="2093"/>
                    <a:pt x="5086" y="2093"/>
                  </a:cubicBezTo>
                  <a:cubicBezTo>
                    <a:pt x="5068" y="2093"/>
                    <a:pt x="5050" y="2093"/>
                    <a:pt x="5032" y="2092"/>
                  </a:cubicBezTo>
                  <a:lnTo>
                    <a:pt x="5020" y="2091"/>
                  </a:lnTo>
                  <a:lnTo>
                    <a:pt x="5020" y="2093"/>
                  </a:lnTo>
                  <a:lnTo>
                    <a:pt x="0" y="2093"/>
                  </a:lnTo>
                  <a:lnTo>
                    <a:pt x="0" y="1"/>
                  </a:lnTo>
                  <a:lnTo>
                    <a:pt x="5020" y="1"/>
                  </a:lnTo>
                  <a:lnTo>
                    <a:pt x="5020" y="2"/>
                  </a:lnTo>
                  <a:lnTo>
                    <a:pt x="5032" y="1"/>
                  </a:lnTo>
                  <a:cubicBezTo>
                    <a:pt x="5050" y="0"/>
                    <a:pt x="5068" y="0"/>
                    <a:pt x="5086" y="0"/>
                  </a:cubicBezTo>
                  <a:close/>
                </a:path>
              </a:pathLst>
            </a:cu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en-US" altLang="zh-CN"/>
            </a:p>
          </p:txBody>
        </p:sp>
        <p:sp>
          <p:nvSpPr>
            <p:cNvPr id="7" name="文本框 6"/>
            <p:cNvSpPr txBox="1"/>
            <p:nvPr/>
          </p:nvSpPr>
          <p:spPr>
            <a:xfrm>
              <a:off x="2943" y="2041"/>
              <a:ext cx="1385" cy="1106"/>
            </a:xfrm>
            <a:prstGeom prst="rect">
              <a:avLst/>
            </a:prstGeom>
            <a:grpFill/>
          </p:spPr>
          <p:txBody>
            <a:bodyPr wrap="square" rtlCol="0">
              <a:spAutoFit/>
            </a:bodyPr>
            <a:p>
              <a:pPr algn="ctr"/>
              <a:r>
                <a:rPr lang="en-US" altLang="zh-CN" sz="3600" b="1">
                  <a:solidFill>
                    <a:schemeClr val="bg1"/>
                  </a:solidFill>
                  <a:latin typeface="微软雅黑" panose="020B0503020204020204" charset="-122"/>
                  <a:ea typeface="微软雅黑" panose="020B0503020204020204" charset="-122"/>
                </a:rPr>
                <a:t>05</a:t>
              </a:r>
              <a:endParaRPr lang="en-US" altLang="zh-CN" sz="3600" b="1">
                <a:solidFill>
                  <a:schemeClr val="bg1"/>
                </a:solidFill>
                <a:latin typeface="微软雅黑" panose="020B0503020204020204" charset="-122"/>
                <a:ea typeface="微软雅黑" panose="020B0503020204020204" charset="-122"/>
              </a:endParaRPr>
            </a:p>
          </p:txBody>
        </p:sp>
      </p:grpSp>
      <p:sp>
        <p:nvSpPr>
          <p:cNvPr id="9" name="文本框 8"/>
          <p:cNvSpPr txBox="1"/>
          <p:nvPr/>
        </p:nvSpPr>
        <p:spPr>
          <a:xfrm>
            <a:off x="4921885" y="1769745"/>
            <a:ext cx="5852160" cy="3830955"/>
          </a:xfrm>
          <a:prstGeom prst="rect">
            <a:avLst/>
          </a:prstGeom>
          <a:noFill/>
        </p:spPr>
        <p:txBody>
          <a:bodyPr wrap="square" rtlCol="0">
            <a:spAutoFit/>
          </a:bodyPr>
          <a:p>
            <a:pPr fontAlgn="auto">
              <a:lnSpc>
                <a:spcPct val="150000"/>
              </a:lnSpc>
            </a:pPr>
            <a:r>
              <a:rPr lang="zh-CN" b="1">
                <a:latin typeface="微软雅黑" panose="020B0503020204020204" charset="-122"/>
                <a:ea typeface="微软雅黑" panose="020B0503020204020204" charset="-122"/>
                <a:cs typeface="微软雅黑" panose="020B0503020204020204" charset="-122"/>
              </a:rPr>
              <a:t>年发病患者总数：</a:t>
            </a:r>
            <a:r>
              <a:rPr lang="zh-CN">
                <a:latin typeface="微软雅黑" panose="020B0503020204020204" charset="-122"/>
                <a:ea typeface="微软雅黑" panose="020B0503020204020204" charset="-122"/>
                <a:cs typeface="微软雅黑" panose="020B0503020204020204" charset="-122"/>
              </a:rPr>
              <a:t>约</a:t>
            </a:r>
            <a:r>
              <a:rPr lang="en-US" altLang="zh-CN">
                <a:latin typeface="微软雅黑" panose="020B0503020204020204" charset="-122"/>
                <a:ea typeface="微软雅黑" panose="020B0503020204020204" charset="-122"/>
                <a:cs typeface="微软雅黑" panose="020B0503020204020204" charset="-122"/>
              </a:rPr>
              <a:t>900</a:t>
            </a:r>
            <a:r>
              <a:rPr lang="zh-CN" altLang="en-US">
                <a:latin typeface="微软雅黑" panose="020B0503020204020204" charset="-122"/>
                <a:ea typeface="微软雅黑" panose="020B0503020204020204" charset="-122"/>
                <a:cs typeface="微软雅黑" panose="020B0503020204020204" charset="-122"/>
              </a:rPr>
              <a:t>万人</a:t>
            </a:r>
            <a:endParaRPr lang="zh-CN" altLang="en-US">
              <a:latin typeface="微软雅黑" panose="020B0503020204020204" charset="-122"/>
              <a:ea typeface="微软雅黑" panose="020B0503020204020204" charset="-122"/>
              <a:cs typeface="微软雅黑" panose="020B0503020204020204" charset="-122"/>
            </a:endParaRPr>
          </a:p>
          <a:p>
            <a:pPr fontAlgn="auto">
              <a:lnSpc>
                <a:spcPct val="150000"/>
              </a:lnSpc>
            </a:pPr>
            <a:endParaRPr lang="zh-CN">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b="1">
                <a:latin typeface="微软雅黑" panose="020B0503020204020204" charset="-122"/>
                <a:ea typeface="微软雅黑" panose="020B0503020204020204" charset="-122"/>
                <a:cs typeface="微软雅黑" panose="020B0503020204020204" charset="-122"/>
              </a:rPr>
              <a:t>弥补药品目录短板：</a:t>
            </a:r>
            <a:endParaRPr lang="zh-CN"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a:latin typeface="微软雅黑" panose="020B0503020204020204" charset="-122"/>
                <a:ea typeface="微软雅黑" panose="020B0503020204020204" charset="-122"/>
                <a:cs typeface="微软雅黑" panose="020B0503020204020204" charset="-122"/>
              </a:rPr>
              <a:t>补充了医保目录中安全有效的新型抗癫痫药物选择，大输液相较于原有的粉针和小水针免去了配液稀释过程，降低药品污染风险，同时可以为患者争取更多治疗时间。</a:t>
            </a:r>
            <a:endParaRPr lang="zh-CN">
              <a:latin typeface="微软雅黑" panose="020B0503020204020204" charset="-122"/>
              <a:ea typeface="微软雅黑" panose="020B0503020204020204" charset="-122"/>
              <a:cs typeface="微软雅黑" panose="020B0503020204020204" charset="-122"/>
            </a:endParaRPr>
          </a:p>
          <a:p>
            <a:pPr fontAlgn="auto">
              <a:lnSpc>
                <a:spcPct val="150000"/>
              </a:lnSpc>
            </a:pPr>
            <a:endParaRPr lang="zh-CN">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b="1">
                <a:latin typeface="微软雅黑" panose="020B0503020204020204" charset="-122"/>
                <a:ea typeface="微软雅黑" panose="020B0503020204020204" charset="-122"/>
                <a:cs typeface="微软雅黑" panose="020B0503020204020204" charset="-122"/>
              </a:rPr>
              <a:t>临床管理难度：</a:t>
            </a:r>
            <a:endParaRPr lang="zh-CN" b="1">
              <a:latin typeface="微软雅黑" panose="020B0503020204020204" charset="-122"/>
              <a:ea typeface="微软雅黑" panose="020B0503020204020204" charset="-122"/>
              <a:cs typeface="微软雅黑" panose="020B0503020204020204" charset="-122"/>
            </a:endParaRPr>
          </a:p>
          <a:p>
            <a:pPr fontAlgn="auto">
              <a:lnSpc>
                <a:spcPct val="150000"/>
              </a:lnSpc>
            </a:pPr>
            <a:r>
              <a:rPr lang="zh-CN">
                <a:latin typeface="微软雅黑" panose="020B0503020204020204" charset="-122"/>
                <a:ea typeface="微软雅黑" panose="020B0503020204020204" charset="-122"/>
                <a:cs typeface="微软雅黑" panose="020B0503020204020204" charset="-122"/>
              </a:rPr>
              <a:t>药品使用前无需稀释，操作方便。</a:t>
            </a:r>
            <a:endParaRPr lang="zh-CN">
              <a:latin typeface="微软雅黑" panose="020B0503020204020204" charset="-122"/>
              <a:ea typeface="微软雅黑" panose="020B0503020204020204" charset="-122"/>
              <a:cs typeface="微软雅黑" panose="020B0503020204020204" charset="-122"/>
            </a:endParaRPr>
          </a:p>
        </p:txBody>
      </p:sp>
      <p:grpSp>
        <p:nvGrpSpPr>
          <p:cNvPr id="16" name="组合 15"/>
          <p:cNvGrpSpPr/>
          <p:nvPr/>
        </p:nvGrpSpPr>
        <p:grpSpPr>
          <a:xfrm>
            <a:off x="1371600" y="3439160"/>
            <a:ext cx="2509520" cy="932180"/>
            <a:chOff x="2175" y="5416"/>
            <a:chExt cx="3952" cy="1468"/>
          </a:xfrm>
        </p:grpSpPr>
        <p:sp>
          <p:nvSpPr>
            <p:cNvPr id="8" name="文本框 7"/>
            <p:cNvSpPr txBox="1"/>
            <p:nvPr/>
          </p:nvSpPr>
          <p:spPr>
            <a:xfrm>
              <a:off x="2927" y="5416"/>
              <a:ext cx="2448" cy="1016"/>
            </a:xfrm>
            <a:prstGeom prst="rect">
              <a:avLst/>
            </a:prstGeom>
            <a:noFill/>
          </p:spPr>
          <p:txBody>
            <a:bodyPr wrap="none" rtlCol="0">
              <a:spAutoFit/>
            </a:bodyPr>
            <a:p>
              <a:pPr algn="ctr"/>
              <a:r>
                <a:rPr lang="zh-CN" altLang="en-US" sz="3600" b="1">
                  <a:solidFill>
                    <a:schemeClr val="accent5"/>
                  </a:solidFill>
                </a:rPr>
                <a:t>公平性</a:t>
              </a:r>
              <a:endParaRPr lang="zh-CN" altLang="en-US" sz="3600" b="1">
                <a:solidFill>
                  <a:schemeClr val="accent5"/>
                </a:solidFill>
              </a:endParaRPr>
            </a:p>
          </p:txBody>
        </p:sp>
        <p:cxnSp>
          <p:nvCxnSpPr>
            <p:cNvPr id="15" name="直接连接符 14"/>
            <p:cNvCxnSpPr/>
            <p:nvPr/>
          </p:nvCxnSpPr>
          <p:spPr>
            <a:xfrm>
              <a:off x="2175" y="6884"/>
              <a:ext cx="3952" cy="0"/>
            </a:xfrm>
            <a:prstGeom prst="line">
              <a:avLst/>
            </a:prstGeom>
            <a:ln>
              <a:solidFill>
                <a:srgbClr val="4472C4"/>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tags/tag1.xml><?xml version="1.0" encoding="utf-8"?>
<p:tagLst xmlns:p="http://schemas.openxmlformats.org/presentationml/2006/main">
  <p:tag name="COMMONDATA" val="eyJoZGlkIjoiNjkwNzQzZmE4Mjg5MjQ2MTI5MGNkNzhhYTE2ZTkxZTY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1293</Words>
  <Application>WPS 演示</Application>
  <PresentationFormat>宽屏</PresentationFormat>
  <Paragraphs>95</Paragraphs>
  <Slides>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Arial</vt:lpstr>
      <vt:lpstr>宋体</vt:lpstr>
      <vt:lpstr>Wingdings</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abc...f...x</cp:lastModifiedBy>
  <cp:revision>30</cp:revision>
  <dcterms:created xsi:type="dcterms:W3CDTF">2022-06-22T01:39:00Z</dcterms:created>
  <dcterms:modified xsi:type="dcterms:W3CDTF">2022-07-08T03:38:31Z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9FA754B6459C44C1A890C1B9BFCCCA94</vt:lpwstr>
  </property>
  <property fmtid="{D5CDD505-2E9C-101B-9397-08002B2CF9AE}" pid="3" name="KSOProductBuildVer">
    <vt:lpwstr>2052-11.1.0.11830</vt:lpwstr>
  </property>
</Properties>
</file>