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Default Extension="mp3" ContentType="audio/mpe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ppt/tags/tag1.xml" ContentType="application/vnd.openxmlformats-officedocument.presentationml.tags+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699" r:id="rId2"/>
    <p:sldId id="703" r:id="rId3"/>
    <p:sldId id="728" r:id="rId4"/>
    <p:sldId id="729" r:id="rId5"/>
    <p:sldId id="705" r:id="rId6"/>
    <p:sldId id="730" r:id="rId7"/>
    <p:sldId id="731" r:id="rId8"/>
    <p:sldId id="726" r:id="rId9"/>
    <p:sldId id="727" r:id="rId10"/>
  </p:sldIdLst>
  <p:sldSz cx="12192000" cy="6858000"/>
  <p:notesSz cx="7099300" cy="10234613"/>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B9CED5"/>
    <a:srgbClr val="81A7B5"/>
    <a:srgbClr val="8FB1BD"/>
  </p:clrMru>
  <p:extLst>
    <p:ext uri="{E76CE94A-603C-4142-B9EB-6D1370010A27}">
      <p14:discardImageEditData xmlns="" xmlns:p14="http://schemas.microsoft.com/office/powerpoint/2010/main" val="0"/>
    </p:ext>
    <p:ext uri="{D31A062A-798A-4329-ABDD-BBA856620510}">
      <p14:defaultImageDpi xmlns="" xmlns:p14="http://schemas.microsoft.com/office/powerpoint/2010/main" val="32767"/>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4" autoAdjust="0"/>
    <p:restoredTop sz="94660"/>
  </p:normalViewPr>
  <p:slideViewPr>
    <p:cSldViewPr snapToGrid="0" showGuides="1">
      <p:cViewPr varScale="1">
        <p:scale>
          <a:sx n="81" d="100"/>
          <a:sy n="81" d="100"/>
        </p:scale>
        <p:origin x="-78" y="-630"/>
      </p:cViewPr>
      <p:guideLst>
        <p:guide orient="horz" pos="2160"/>
        <p:guide pos="3840"/>
      </p:guideLst>
    </p:cSldViewPr>
  </p:slideViewPr>
  <p:notesTextViewPr>
    <p:cViewPr>
      <p:scale>
        <a:sx n="1" d="1"/>
        <a:sy n="1" d="1"/>
      </p:scale>
      <p:origin x="0" y="0"/>
    </p:cViewPr>
  </p:notesTextViewPr>
  <p:sorterViewPr>
    <p:cViewPr>
      <p:scale>
        <a:sx n="100" d="100"/>
        <a:sy n="100" d="100"/>
      </p:scale>
      <p:origin x="0" y="-5832"/>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a:extLst>
              <a:ext uri="{FF2B5EF4-FFF2-40B4-BE49-F238E27FC236}">
                <a16:creationId xmlns="" xmlns:a16="http://schemas.microsoft.com/office/drawing/2014/main" id="{AF111CE0-F1F9-415A-B8AA-85513896DF70}"/>
              </a:ext>
            </a:extLst>
          </p:cNvPr>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a:extLst>
              <a:ext uri="{FF2B5EF4-FFF2-40B4-BE49-F238E27FC236}">
                <a16:creationId xmlns="" xmlns:a16="http://schemas.microsoft.com/office/drawing/2014/main" id="{BC9BC19F-24A6-41E0-BD0D-82B25FDA144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a:extLst>
              <a:ext uri="{FF2B5EF4-FFF2-40B4-BE49-F238E27FC236}">
                <a16:creationId xmlns="" xmlns:a16="http://schemas.microsoft.com/office/drawing/2014/main" id="{E83D6A28-B313-43C6-B330-539A93FDD21F}"/>
              </a:ext>
            </a:extLst>
          </p:cNvPr>
          <p:cNvSpPr>
            <a:spLocks noGrp="1"/>
          </p:cNvSpPr>
          <p:nvPr>
            <p:ph type="dt" sz="half" idx="10"/>
          </p:nvPr>
        </p:nvSpPr>
        <p:spPr/>
        <p:txBody>
          <a:bodyPr/>
          <a:lstStyle/>
          <a:p>
            <a:fld id="{F5AA6508-9968-489C-AEA8-F35DE9EE190B}" type="datetimeFigureOut">
              <a:rPr lang="zh-CN" altLang="en-US" smtClean="0"/>
              <a:pPr/>
              <a:t>2022\7\12 Tuesday</a:t>
            </a:fld>
            <a:endParaRPr lang="zh-CN" altLang="en-US"/>
          </a:p>
        </p:txBody>
      </p:sp>
      <p:sp>
        <p:nvSpPr>
          <p:cNvPr id="5" name="页脚占位符 4">
            <a:extLst>
              <a:ext uri="{FF2B5EF4-FFF2-40B4-BE49-F238E27FC236}">
                <a16:creationId xmlns="" xmlns:a16="http://schemas.microsoft.com/office/drawing/2014/main" id="{6DF196FA-EA68-4E81-92A9-2A18403A4976}"/>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 xmlns:a16="http://schemas.microsoft.com/office/drawing/2014/main" id="{2124A9FC-EE2B-4C8B-AB8C-BB028FE1B7FB}"/>
              </a:ext>
            </a:extLst>
          </p:cNvPr>
          <p:cNvSpPr>
            <a:spLocks noGrp="1"/>
          </p:cNvSpPr>
          <p:nvPr>
            <p:ph type="sldNum" sz="quarter" idx="12"/>
          </p:nvPr>
        </p:nvSpPr>
        <p:spPr/>
        <p:txBody>
          <a:bodyPr/>
          <a:lstStyle/>
          <a:p>
            <a:fld id="{EB81D365-0F4F-4AD8-8E44-B29645A62908}" type="slidenum">
              <a:rPr lang="zh-CN" altLang="en-US" smtClean="0"/>
              <a:pPr/>
              <a:t>‹#›</a:t>
            </a:fld>
            <a:endParaRPr lang="zh-CN" altLang="en-US"/>
          </a:p>
        </p:txBody>
      </p:sp>
    </p:spTree>
    <p:extLst>
      <p:ext uri="{BB962C8B-B14F-4D97-AF65-F5344CB8AC3E}">
        <p14:creationId xmlns="" xmlns:p14="http://schemas.microsoft.com/office/powerpoint/2010/main" val="4063075710"/>
      </p:ext>
    </p:extLst>
  </p:cSld>
  <p:clrMapOvr>
    <a:masterClrMapping/>
  </p:clrMapOvr>
  <p:transition spd="slow">
    <p:push dir="u"/>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a:extLst>
              <a:ext uri="{FF2B5EF4-FFF2-40B4-BE49-F238E27FC236}">
                <a16:creationId xmlns="" xmlns:a16="http://schemas.microsoft.com/office/drawing/2014/main" id="{F449737E-A1EF-48F5-AB8D-E10A06E57F8C}"/>
              </a:ext>
            </a:extLst>
          </p:cNvPr>
          <p:cNvSpPr>
            <a:spLocks noGrp="1"/>
          </p:cNvSpPr>
          <p:nvPr>
            <p:ph type="title"/>
          </p:nvPr>
        </p:nvSpPr>
        <p:spPr/>
        <p:txBody>
          <a:bodyPr/>
          <a:lstStyle/>
          <a:p>
            <a:r>
              <a:rPr lang="zh-CN" altLang="en-US"/>
              <a:t>单击此处编辑母版标题样式</a:t>
            </a:r>
          </a:p>
        </p:txBody>
      </p:sp>
      <p:sp>
        <p:nvSpPr>
          <p:cNvPr id="3" name="竖排文字占位符 2">
            <a:extLst>
              <a:ext uri="{FF2B5EF4-FFF2-40B4-BE49-F238E27FC236}">
                <a16:creationId xmlns="" xmlns:a16="http://schemas.microsoft.com/office/drawing/2014/main" id="{5DF529E9-2E79-4472-93F7-F07DB2CA3AE1}"/>
              </a:ext>
            </a:extLst>
          </p:cNvPr>
          <p:cNvSpPr>
            <a:spLocks noGrp="1"/>
          </p:cNvSpPr>
          <p:nvPr>
            <p:ph type="body" orient="vert" idx="1"/>
          </p:nvPr>
        </p:nvSpPr>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 xmlns:a16="http://schemas.microsoft.com/office/drawing/2014/main" id="{E11401C9-64B1-4484-B724-8B07E481A536}"/>
              </a:ext>
            </a:extLst>
          </p:cNvPr>
          <p:cNvSpPr>
            <a:spLocks noGrp="1"/>
          </p:cNvSpPr>
          <p:nvPr>
            <p:ph type="dt" sz="half" idx="10"/>
          </p:nvPr>
        </p:nvSpPr>
        <p:spPr/>
        <p:txBody>
          <a:bodyPr/>
          <a:lstStyle/>
          <a:p>
            <a:fld id="{F5AA6508-9968-489C-AEA8-F35DE9EE190B}" type="datetimeFigureOut">
              <a:rPr lang="zh-CN" altLang="en-US" smtClean="0"/>
              <a:pPr/>
              <a:t>2022\7\12 Tuesday</a:t>
            </a:fld>
            <a:endParaRPr lang="zh-CN" altLang="en-US"/>
          </a:p>
        </p:txBody>
      </p:sp>
      <p:sp>
        <p:nvSpPr>
          <p:cNvPr id="5" name="页脚占位符 4">
            <a:extLst>
              <a:ext uri="{FF2B5EF4-FFF2-40B4-BE49-F238E27FC236}">
                <a16:creationId xmlns="" xmlns:a16="http://schemas.microsoft.com/office/drawing/2014/main" id="{F9C621EA-6899-4F40-950B-1156580FAB9D}"/>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 xmlns:a16="http://schemas.microsoft.com/office/drawing/2014/main" id="{74CE0951-CE7A-4DAD-9525-8CAF6495C2F2}"/>
              </a:ext>
            </a:extLst>
          </p:cNvPr>
          <p:cNvSpPr>
            <a:spLocks noGrp="1"/>
          </p:cNvSpPr>
          <p:nvPr>
            <p:ph type="sldNum" sz="quarter" idx="12"/>
          </p:nvPr>
        </p:nvSpPr>
        <p:spPr/>
        <p:txBody>
          <a:bodyPr/>
          <a:lstStyle/>
          <a:p>
            <a:fld id="{EB81D365-0F4F-4AD8-8E44-B29645A62908}" type="slidenum">
              <a:rPr lang="zh-CN" altLang="en-US" smtClean="0"/>
              <a:pPr/>
              <a:t>‹#›</a:t>
            </a:fld>
            <a:endParaRPr lang="zh-CN" altLang="en-US"/>
          </a:p>
        </p:txBody>
      </p:sp>
    </p:spTree>
    <p:extLst>
      <p:ext uri="{BB962C8B-B14F-4D97-AF65-F5344CB8AC3E}">
        <p14:creationId xmlns="" xmlns:p14="http://schemas.microsoft.com/office/powerpoint/2010/main" val="1021204989"/>
      </p:ext>
    </p:extLst>
  </p:cSld>
  <p:clrMapOvr>
    <a:masterClrMapping/>
  </p:clrMapOvr>
  <p:transition spd="slow">
    <p:push dir="u"/>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a:extLst>
              <a:ext uri="{FF2B5EF4-FFF2-40B4-BE49-F238E27FC236}">
                <a16:creationId xmlns="" xmlns:a16="http://schemas.microsoft.com/office/drawing/2014/main" id="{4E4CDF30-4135-4489-9F88-822605C44211}"/>
              </a:ext>
            </a:extLst>
          </p:cNvPr>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a:extLst>
              <a:ext uri="{FF2B5EF4-FFF2-40B4-BE49-F238E27FC236}">
                <a16:creationId xmlns="" xmlns:a16="http://schemas.microsoft.com/office/drawing/2014/main" id="{59E115CE-6BB7-4CA4-80E9-A91428451C44}"/>
              </a:ext>
            </a:extLst>
          </p:cNvPr>
          <p:cNvSpPr>
            <a:spLocks noGrp="1"/>
          </p:cNvSpPr>
          <p:nvPr>
            <p:ph type="body" orient="vert" idx="1"/>
          </p:nvPr>
        </p:nvSpPr>
        <p:spPr>
          <a:xfrm>
            <a:off x="838200" y="365125"/>
            <a:ext cx="7734300" cy="5811838"/>
          </a:xfr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 xmlns:a16="http://schemas.microsoft.com/office/drawing/2014/main" id="{B2DF04E4-C12C-4BD6-A97A-CB6F50B5AA00}"/>
              </a:ext>
            </a:extLst>
          </p:cNvPr>
          <p:cNvSpPr>
            <a:spLocks noGrp="1"/>
          </p:cNvSpPr>
          <p:nvPr>
            <p:ph type="dt" sz="half" idx="10"/>
          </p:nvPr>
        </p:nvSpPr>
        <p:spPr/>
        <p:txBody>
          <a:bodyPr/>
          <a:lstStyle/>
          <a:p>
            <a:fld id="{F5AA6508-9968-489C-AEA8-F35DE9EE190B}" type="datetimeFigureOut">
              <a:rPr lang="zh-CN" altLang="en-US" smtClean="0"/>
              <a:pPr/>
              <a:t>2022\7\12 Tuesday</a:t>
            </a:fld>
            <a:endParaRPr lang="zh-CN" altLang="en-US"/>
          </a:p>
        </p:txBody>
      </p:sp>
      <p:sp>
        <p:nvSpPr>
          <p:cNvPr id="5" name="页脚占位符 4">
            <a:extLst>
              <a:ext uri="{FF2B5EF4-FFF2-40B4-BE49-F238E27FC236}">
                <a16:creationId xmlns="" xmlns:a16="http://schemas.microsoft.com/office/drawing/2014/main" id="{90448BBE-8037-4D6C-A3AB-3EFCF2C9BA68}"/>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 xmlns:a16="http://schemas.microsoft.com/office/drawing/2014/main" id="{AA22D602-7C1E-415D-8E47-96E6E8C370D8}"/>
              </a:ext>
            </a:extLst>
          </p:cNvPr>
          <p:cNvSpPr>
            <a:spLocks noGrp="1"/>
          </p:cNvSpPr>
          <p:nvPr>
            <p:ph type="sldNum" sz="quarter" idx="12"/>
          </p:nvPr>
        </p:nvSpPr>
        <p:spPr/>
        <p:txBody>
          <a:bodyPr/>
          <a:lstStyle/>
          <a:p>
            <a:fld id="{EB81D365-0F4F-4AD8-8E44-B29645A62908}" type="slidenum">
              <a:rPr lang="zh-CN" altLang="en-US" smtClean="0"/>
              <a:pPr/>
              <a:t>‹#›</a:t>
            </a:fld>
            <a:endParaRPr lang="zh-CN" altLang="en-US"/>
          </a:p>
        </p:txBody>
      </p:sp>
    </p:spTree>
    <p:extLst>
      <p:ext uri="{BB962C8B-B14F-4D97-AF65-F5344CB8AC3E}">
        <p14:creationId xmlns="" xmlns:p14="http://schemas.microsoft.com/office/powerpoint/2010/main" val="1475305599"/>
      </p:ext>
    </p:extLst>
  </p:cSld>
  <p:clrMapOvr>
    <a:masterClrMapping/>
  </p:clrMapOvr>
  <p:transition spd="slow">
    <p:push dir="u"/>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a:extLst>
              <a:ext uri="{FF2B5EF4-FFF2-40B4-BE49-F238E27FC236}">
                <a16:creationId xmlns="" xmlns:a16="http://schemas.microsoft.com/office/drawing/2014/main" id="{18A36ED2-3AA6-4EA5-ADB5-7EC5433EE443}"/>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 xmlns:a16="http://schemas.microsoft.com/office/drawing/2014/main" id="{18A0D649-E68A-47C9-9C92-3D851C15EBDE}"/>
              </a:ext>
            </a:extLst>
          </p:cNvPr>
          <p:cNvSpPr>
            <a:spLocks noGrp="1"/>
          </p:cNvSpPr>
          <p:nvPr>
            <p:ph idx="1"/>
          </p:nvPr>
        </p:nvSpPr>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 xmlns:a16="http://schemas.microsoft.com/office/drawing/2014/main" id="{26E85C38-FFD6-4E72-9116-0F4A3821FF4B}"/>
              </a:ext>
            </a:extLst>
          </p:cNvPr>
          <p:cNvSpPr>
            <a:spLocks noGrp="1"/>
          </p:cNvSpPr>
          <p:nvPr>
            <p:ph type="dt" sz="half" idx="10"/>
          </p:nvPr>
        </p:nvSpPr>
        <p:spPr/>
        <p:txBody>
          <a:bodyPr/>
          <a:lstStyle/>
          <a:p>
            <a:fld id="{F5AA6508-9968-489C-AEA8-F35DE9EE190B}" type="datetimeFigureOut">
              <a:rPr lang="zh-CN" altLang="en-US" smtClean="0"/>
              <a:pPr/>
              <a:t>2022\7\12 Tuesday</a:t>
            </a:fld>
            <a:endParaRPr lang="zh-CN" altLang="en-US"/>
          </a:p>
        </p:txBody>
      </p:sp>
      <p:sp>
        <p:nvSpPr>
          <p:cNvPr id="5" name="页脚占位符 4">
            <a:extLst>
              <a:ext uri="{FF2B5EF4-FFF2-40B4-BE49-F238E27FC236}">
                <a16:creationId xmlns="" xmlns:a16="http://schemas.microsoft.com/office/drawing/2014/main" id="{2478E086-7EFC-4EDD-B3AA-38E2FDDE5F67}"/>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 xmlns:a16="http://schemas.microsoft.com/office/drawing/2014/main" id="{4E705637-E54B-419D-90F4-082DA07FFDC6}"/>
              </a:ext>
            </a:extLst>
          </p:cNvPr>
          <p:cNvSpPr>
            <a:spLocks noGrp="1"/>
          </p:cNvSpPr>
          <p:nvPr>
            <p:ph type="sldNum" sz="quarter" idx="12"/>
          </p:nvPr>
        </p:nvSpPr>
        <p:spPr/>
        <p:txBody>
          <a:bodyPr/>
          <a:lstStyle/>
          <a:p>
            <a:fld id="{EB81D365-0F4F-4AD8-8E44-B29645A62908}" type="slidenum">
              <a:rPr lang="zh-CN" altLang="en-US" smtClean="0"/>
              <a:pPr/>
              <a:t>‹#›</a:t>
            </a:fld>
            <a:endParaRPr lang="zh-CN" altLang="en-US"/>
          </a:p>
        </p:txBody>
      </p:sp>
    </p:spTree>
    <p:extLst>
      <p:ext uri="{BB962C8B-B14F-4D97-AF65-F5344CB8AC3E}">
        <p14:creationId xmlns="" xmlns:p14="http://schemas.microsoft.com/office/powerpoint/2010/main" val="377861356"/>
      </p:ext>
    </p:extLst>
  </p:cSld>
  <p:clrMapOvr>
    <a:masterClrMapping/>
  </p:clrMapOvr>
  <p:transition spd="slow">
    <p:push dir="u"/>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a:extLst>
              <a:ext uri="{FF2B5EF4-FFF2-40B4-BE49-F238E27FC236}">
                <a16:creationId xmlns="" xmlns:a16="http://schemas.microsoft.com/office/drawing/2014/main" id="{105A5C20-F927-4883-8205-BFF0899C88FB}"/>
              </a:ext>
            </a:extLst>
          </p:cNvPr>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a:extLst>
              <a:ext uri="{FF2B5EF4-FFF2-40B4-BE49-F238E27FC236}">
                <a16:creationId xmlns="" xmlns:a16="http://schemas.microsoft.com/office/drawing/2014/main" id="{3AF344BD-3971-4E18-A3E0-DF530019323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编辑母版文本样式</a:t>
            </a:r>
          </a:p>
        </p:txBody>
      </p:sp>
      <p:sp>
        <p:nvSpPr>
          <p:cNvPr id="4" name="日期占位符 3">
            <a:extLst>
              <a:ext uri="{FF2B5EF4-FFF2-40B4-BE49-F238E27FC236}">
                <a16:creationId xmlns="" xmlns:a16="http://schemas.microsoft.com/office/drawing/2014/main" id="{97B7749B-1B63-4800-A969-E9D1C4CC1896}"/>
              </a:ext>
            </a:extLst>
          </p:cNvPr>
          <p:cNvSpPr>
            <a:spLocks noGrp="1"/>
          </p:cNvSpPr>
          <p:nvPr>
            <p:ph type="dt" sz="half" idx="10"/>
          </p:nvPr>
        </p:nvSpPr>
        <p:spPr/>
        <p:txBody>
          <a:bodyPr/>
          <a:lstStyle/>
          <a:p>
            <a:fld id="{F5AA6508-9968-489C-AEA8-F35DE9EE190B}" type="datetimeFigureOut">
              <a:rPr lang="zh-CN" altLang="en-US" smtClean="0"/>
              <a:pPr/>
              <a:t>2022\7\12 Tuesday</a:t>
            </a:fld>
            <a:endParaRPr lang="zh-CN" altLang="en-US"/>
          </a:p>
        </p:txBody>
      </p:sp>
      <p:sp>
        <p:nvSpPr>
          <p:cNvPr id="5" name="页脚占位符 4">
            <a:extLst>
              <a:ext uri="{FF2B5EF4-FFF2-40B4-BE49-F238E27FC236}">
                <a16:creationId xmlns="" xmlns:a16="http://schemas.microsoft.com/office/drawing/2014/main" id="{5577AD35-73F0-4532-8306-650C0526B613}"/>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 xmlns:a16="http://schemas.microsoft.com/office/drawing/2014/main" id="{5F165A2F-19DD-4D0B-B30F-C9367F3B3413}"/>
              </a:ext>
            </a:extLst>
          </p:cNvPr>
          <p:cNvSpPr>
            <a:spLocks noGrp="1"/>
          </p:cNvSpPr>
          <p:nvPr>
            <p:ph type="sldNum" sz="quarter" idx="12"/>
          </p:nvPr>
        </p:nvSpPr>
        <p:spPr/>
        <p:txBody>
          <a:bodyPr/>
          <a:lstStyle/>
          <a:p>
            <a:fld id="{EB81D365-0F4F-4AD8-8E44-B29645A62908}" type="slidenum">
              <a:rPr lang="zh-CN" altLang="en-US" smtClean="0"/>
              <a:pPr/>
              <a:t>‹#›</a:t>
            </a:fld>
            <a:endParaRPr lang="zh-CN" altLang="en-US"/>
          </a:p>
        </p:txBody>
      </p:sp>
    </p:spTree>
    <p:extLst>
      <p:ext uri="{BB962C8B-B14F-4D97-AF65-F5344CB8AC3E}">
        <p14:creationId xmlns="" xmlns:p14="http://schemas.microsoft.com/office/powerpoint/2010/main" val="1787652431"/>
      </p:ext>
    </p:extLst>
  </p:cSld>
  <p:clrMapOvr>
    <a:masterClrMapping/>
  </p:clrMapOvr>
  <p:transition spd="slow">
    <p:push dir="u"/>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a:extLst>
              <a:ext uri="{FF2B5EF4-FFF2-40B4-BE49-F238E27FC236}">
                <a16:creationId xmlns="" xmlns:a16="http://schemas.microsoft.com/office/drawing/2014/main" id="{DA64245D-51AE-4166-887C-EA525E4083B2}"/>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 xmlns:a16="http://schemas.microsoft.com/office/drawing/2014/main" id="{7302F8A4-7A3D-4CB1-9309-37F79A39F64F}"/>
              </a:ext>
            </a:extLst>
          </p:cNvPr>
          <p:cNvSpPr>
            <a:spLocks noGrp="1"/>
          </p:cNvSpPr>
          <p:nvPr>
            <p:ph sz="half" idx="1"/>
          </p:nvPr>
        </p:nvSpPr>
        <p:spPr>
          <a:xfrm>
            <a:off x="838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a:extLst>
              <a:ext uri="{FF2B5EF4-FFF2-40B4-BE49-F238E27FC236}">
                <a16:creationId xmlns="" xmlns:a16="http://schemas.microsoft.com/office/drawing/2014/main" id="{1210D71E-1181-443A-896B-7918799E9945}"/>
              </a:ext>
            </a:extLst>
          </p:cNvPr>
          <p:cNvSpPr>
            <a:spLocks noGrp="1"/>
          </p:cNvSpPr>
          <p:nvPr>
            <p:ph sz="half" idx="2"/>
          </p:nvPr>
        </p:nvSpPr>
        <p:spPr>
          <a:xfrm>
            <a:off x="6172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a:extLst>
              <a:ext uri="{FF2B5EF4-FFF2-40B4-BE49-F238E27FC236}">
                <a16:creationId xmlns="" xmlns:a16="http://schemas.microsoft.com/office/drawing/2014/main" id="{D08A5966-1F38-42E6-8A01-A7C98A907E8B}"/>
              </a:ext>
            </a:extLst>
          </p:cNvPr>
          <p:cNvSpPr>
            <a:spLocks noGrp="1"/>
          </p:cNvSpPr>
          <p:nvPr>
            <p:ph type="dt" sz="half" idx="10"/>
          </p:nvPr>
        </p:nvSpPr>
        <p:spPr/>
        <p:txBody>
          <a:bodyPr/>
          <a:lstStyle/>
          <a:p>
            <a:fld id="{F5AA6508-9968-489C-AEA8-F35DE9EE190B}" type="datetimeFigureOut">
              <a:rPr lang="zh-CN" altLang="en-US" smtClean="0"/>
              <a:pPr/>
              <a:t>2022\7\12 Tuesday</a:t>
            </a:fld>
            <a:endParaRPr lang="zh-CN" altLang="en-US"/>
          </a:p>
        </p:txBody>
      </p:sp>
      <p:sp>
        <p:nvSpPr>
          <p:cNvPr id="6" name="页脚占位符 5">
            <a:extLst>
              <a:ext uri="{FF2B5EF4-FFF2-40B4-BE49-F238E27FC236}">
                <a16:creationId xmlns="" xmlns:a16="http://schemas.microsoft.com/office/drawing/2014/main" id="{1D290F90-2D23-438E-BE18-C5114319297C}"/>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 xmlns:a16="http://schemas.microsoft.com/office/drawing/2014/main" id="{5F546972-85A4-40E5-BAC9-1DA39FB29932}"/>
              </a:ext>
            </a:extLst>
          </p:cNvPr>
          <p:cNvSpPr>
            <a:spLocks noGrp="1"/>
          </p:cNvSpPr>
          <p:nvPr>
            <p:ph type="sldNum" sz="quarter" idx="12"/>
          </p:nvPr>
        </p:nvSpPr>
        <p:spPr/>
        <p:txBody>
          <a:bodyPr/>
          <a:lstStyle/>
          <a:p>
            <a:fld id="{EB81D365-0F4F-4AD8-8E44-B29645A62908}" type="slidenum">
              <a:rPr lang="zh-CN" altLang="en-US" smtClean="0"/>
              <a:pPr/>
              <a:t>‹#›</a:t>
            </a:fld>
            <a:endParaRPr lang="zh-CN" altLang="en-US"/>
          </a:p>
        </p:txBody>
      </p:sp>
    </p:spTree>
    <p:extLst>
      <p:ext uri="{BB962C8B-B14F-4D97-AF65-F5344CB8AC3E}">
        <p14:creationId xmlns="" xmlns:p14="http://schemas.microsoft.com/office/powerpoint/2010/main" val="2314959959"/>
      </p:ext>
    </p:extLst>
  </p:cSld>
  <p:clrMapOvr>
    <a:masterClrMapping/>
  </p:clrMapOvr>
  <p:transition spd="slow">
    <p:push dir="u"/>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a:extLst>
              <a:ext uri="{FF2B5EF4-FFF2-40B4-BE49-F238E27FC236}">
                <a16:creationId xmlns="" xmlns:a16="http://schemas.microsoft.com/office/drawing/2014/main" id="{52EC82C0-94ED-43AE-AFEC-EA46791BA6FF}"/>
              </a:ext>
            </a:extLst>
          </p:cNvPr>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a:extLst>
              <a:ext uri="{FF2B5EF4-FFF2-40B4-BE49-F238E27FC236}">
                <a16:creationId xmlns="" xmlns:a16="http://schemas.microsoft.com/office/drawing/2014/main" id="{69000E1F-C5DF-4633-9147-40D10A79016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4" name="内容占位符 3">
            <a:extLst>
              <a:ext uri="{FF2B5EF4-FFF2-40B4-BE49-F238E27FC236}">
                <a16:creationId xmlns="" xmlns:a16="http://schemas.microsoft.com/office/drawing/2014/main" id="{0E3D9321-3900-4D4D-92A4-56B52BC3E084}"/>
              </a:ext>
            </a:extLst>
          </p:cNvPr>
          <p:cNvSpPr>
            <a:spLocks noGrp="1"/>
          </p:cNvSpPr>
          <p:nvPr>
            <p:ph sz="half" idx="2"/>
          </p:nvPr>
        </p:nvSpPr>
        <p:spPr>
          <a:xfrm>
            <a:off x="839788" y="2505075"/>
            <a:ext cx="5157787"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a:extLst>
              <a:ext uri="{FF2B5EF4-FFF2-40B4-BE49-F238E27FC236}">
                <a16:creationId xmlns="" xmlns:a16="http://schemas.microsoft.com/office/drawing/2014/main" id="{9AC3F8CF-5A15-4935-85F5-10D63BEC81A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6" name="内容占位符 5">
            <a:extLst>
              <a:ext uri="{FF2B5EF4-FFF2-40B4-BE49-F238E27FC236}">
                <a16:creationId xmlns="" xmlns:a16="http://schemas.microsoft.com/office/drawing/2014/main" id="{D69A2C27-4463-4025-B12A-05ECC7D84518}"/>
              </a:ext>
            </a:extLst>
          </p:cNvPr>
          <p:cNvSpPr>
            <a:spLocks noGrp="1"/>
          </p:cNvSpPr>
          <p:nvPr>
            <p:ph sz="quarter" idx="4"/>
          </p:nvPr>
        </p:nvSpPr>
        <p:spPr>
          <a:xfrm>
            <a:off x="6172200" y="2505075"/>
            <a:ext cx="5183188"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a:extLst>
              <a:ext uri="{FF2B5EF4-FFF2-40B4-BE49-F238E27FC236}">
                <a16:creationId xmlns="" xmlns:a16="http://schemas.microsoft.com/office/drawing/2014/main" id="{28884FFC-6ACB-4547-A289-15DE4D8A5D46}"/>
              </a:ext>
            </a:extLst>
          </p:cNvPr>
          <p:cNvSpPr>
            <a:spLocks noGrp="1"/>
          </p:cNvSpPr>
          <p:nvPr>
            <p:ph type="dt" sz="half" idx="10"/>
          </p:nvPr>
        </p:nvSpPr>
        <p:spPr/>
        <p:txBody>
          <a:bodyPr/>
          <a:lstStyle/>
          <a:p>
            <a:fld id="{F5AA6508-9968-489C-AEA8-F35DE9EE190B}" type="datetimeFigureOut">
              <a:rPr lang="zh-CN" altLang="en-US" smtClean="0"/>
              <a:pPr/>
              <a:t>2022\7\12 Tuesday</a:t>
            </a:fld>
            <a:endParaRPr lang="zh-CN" altLang="en-US"/>
          </a:p>
        </p:txBody>
      </p:sp>
      <p:sp>
        <p:nvSpPr>
          <p:cNvPr id="8" name="页脚占位符 7">
            <a:extLst>
              <a:ext uri="{FF2B5EF4-FFF2-40B4-BE49-F238E27FC236}">
                <a16:creationId xmlns="" xmlns:a16="http://schemas.microsoft.com/office/drawing/2014/main" id="{6F71EBD4-ED23-49C2-B879-AD6F1D69B543}"/>
              </a:ext>
            </a:extLst>
          </p:cNvPr>
          <p:cNvSpPr>
            <a:spLocks noGrp="1"/>
          </p:cNvSpPr>
          <p:nvPr>
            <p:ph type="ftr" sz="quarter" idx="11"/>
          </p:nvPr>
        </p:nvSpPr>
        <p:spPr/>
        <p:txBody>
          <a:bodyPr/>
          <a:lstStyle/>
          <a:p>
            <a:endParaRPr lang="zh-CN" altLang="en-US"/>
          </a:p>
        </p:txBody>
      </p:sp>
      <p:sp>
        <p:nvSpPr>
          <p:cNvPr id="9" name="灯片编号占位符 8">
            <a:extLst>
              <a:ext uri="{FF2B5EF4-FFF2-40B4-BE49-F238E27FC236}">
                <a16:creationId xmlns="" xmlns:a16="http://schemas.microsoft.com/office/drawing/2014/main" id="{F2ED3BCE-303E-46AF-9894-4B82D1FF611C}"/>
              </a:ext>
            </a:extLst>
          </p:cNvPr>
          <p:cNvSpPr>
            <a:spLocks noGrp="1"/>
          </p:cNvSpPr>
          <p:nvPr>
            <p:ph type="sldNum" sz="quarter" idx="12"/>
          </p:nvPr>
        </p:nvSpPr>
        <p:spPr/>
        <p:txBody>
          <a:bodyPr/>
          <a:lstStyle/>
          <a:p>
            <a:fld id="{EB81D365-0F4F-4AD8-8E44-B29645A62908}" type="slidenum">
              <a:rPr lang="zh-CN" altLang="en-US" smtClean="0"/>
              <a:pPr/>
              <a:t>‹#›</a:t>
            </a:fld>
            <a:endParaRPr lang="zh-CN" altLang="en-US"/>
          </a:p>
        </p:txBody>
      </p:sp>
    </p:spTree>
    <p:extLst>
      <p:ext uri="{BB962C8B-B14F-4D97-AF65-F5344CB8AC3E}">
        <p14:creationId xmlns="" xmlns:p14="http://schemas.microsoft.com/office/powerpoint/2010/main" val="457250657"/>
      </p:ext>
    </p:extLst>
  </p:cSld>
  <p:clrMapOvr>
    <a:masterClrMapping/>
  </p:clrMapOvr>
  <p:transition spd="slow">
    <p:push dir="u"/>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a:extLst>
              <a:ext uri="{FF2B5EF4-FFF2-40B4-BE49-F238E27FC236}">
                <a16:creationId xmlns="" xmlns:a16="http://schemas.microsoft.com/office/drawing/2014/main" id="{21CE23DA-1180-42D7-914F-8D518608AB28}"/>
              </a:ext>
            </a:extLst>
          </p:cNvPr>
          <p:cNvSpPr>
            <a:spLocks noGrp="1"/>
          </p:cNvSpPr>
          <p:nvPr>
            <p:ph type="title"/>
          </p:nvPr>
        </p:nvSpPr>
        <p:spPr/>
        <p:txBody>
          <a:bodyPr/>
          <a:lstStyle/>
          <a:p>
            <a:r>
              <a:rPr lang="zh-CN" altLang="en-US"/>
              <a:t>单击此处编辑母版标题样式</a:t>
            </a:r>
          </a:p>
        </p:txBody>
      </p:sp>
      <p:sp>
        <p:nvSpPr>
          <p:cNvPr id="3" name="日期占位符 2">
            <a:extLst>
              <a:ext uri="{FF2B5EF4-FFF2-40B4-BE49-F238E27FC236}">
                <a16:creationId xmlns="" xmlns:a16="http://schemas.microsoft.com/office/drawing/2014/main" id="{A44A0D9A-5ECA-42D7-90C6-A03CC8544624}"/>
              </a:ext>
            </a:extLst>
          </p:cNvPr>
          <p:cNvSpPr>
            <a:spLocks noGrp="1"/>
          </p:cNvSpPr>
          <p:nvPr>
            <p:ph type="dt" sz="half" idx="10"/>
          </p:nvPr>
        </p:nvSpPr>
        <p:spPr/>
        <p:txBody>
          <a:bodyPr/>
          <a:lstStyle/>
          <a:p>
            <a:fld id="{F5AA6508-9968-489C-AEA8-F35DE9EE190B}" type="datetimeFigureOut">
              <a:rPr lang="zh-CN" altLang="en-US" smtClean="0"/>
              <a:pPr/>
              <a:t>2022\7\12 Tuesday</a:t>
            </a:fld>
            <a:endParaRPr lang="zh-CN" altLang="en-US"/>
          </a:p>
        </p:txBody>
      </p:sp>
      <p:sp>
        <p:nvSpPr>
          <p:cNvPr id="4" name="页脚占位符 3">
            <a:extLst>
              <a:ext uri="{FF2B5EF4-FFF2-40B4-BE49-F238E27FC236}">
                <a16:creationId xmlns="" xmlns:a16="http://schemas.microsoft.com/office/drawing/2014/main" id="{5C77A449-F9E1-4CBF-9D5E-B22B33E93399}"/>
              </a:ext>
            </a:extLst>
          </p:cNvPr>
          <p:cNvSpPr>
            <a:spLocks noGrp="1"/>
          </p:cNvSpPr>
          <p:nvPr>
            <p:ph type="ftr" sz="quarter" idx="11"/>
          </p:nvPr>
        </p:nvSpPr>
        <p:spPr/>
        <p:txBody>
          <a:bodyPr/>
          <a:lstStyle/>
          <a:p>
            <a:endParaRPr lang="zh-CN" altLang="en-US"/>
          </a:p>
        </p:txBody>
      </p:sp>
      <p:sp>
        <p:nvSpPr>
          <p:cNvPr id="5" name="灯片编号占位符 4">
            <a:extLst>
              <a:ext uri="{FF2B5EF4-FFF2-40B4-BE49-F238E27FC236}">
                <a16:creationId xmlns="" xmlns:a16="http://schemas.microsoft.com/office/drawing/2014/main" id="{AFA40B76-27D7-4159-A34A-7CB19776EFB2}"/>
              </a:ext>
            </a:extLst>
          </p:cNvPr>
          <p:cNvSpPr>
            <a:spLocks noGrp="1"/>
          </p:cNvSpPr>
          <p:nvPr>
            <p:ph type="sldNum" sz="quarter" idx="12"/>
          </p:nvPr>
        </p:nvSpPr>
        <p:spPr/>
        <p:txBody>
          <a:bodyPr/>
          <a:lstStyle/>
          <a:p>
            <a:fld id="{EB81D365-0F4F-4AD8-8E44-B29645A62908}" type="slidenum">
              <a:rPr lang="zh-CN" altLang="en-US" smtClean="0"/>
              <a:pPr/>
              <a:t>‹#›</a:t>
            </a:fld>
            <a:endParaRPr lang="zh-CN" altLang="en-US"/>
          </a:p>
        </p:txBody>
      </p:sp>
    </p:spTree>
    <p:extLst>
      <p:ext uri="{BB962C8B-B14F-4D97-AF65-F5344CB8AC3E}">
        <p14:creationId xmlns="" xmlns:p14="http://schemas.microsoft.com/office/powerpoint/2010/main" val="3328065083"/>
      </p:ext>
    </p:extLst>
  </p:cSld>
  <p:clrMapOvr>
    <a:masterClrMapping/>
  </p:clrMapOvr>
  <p:transition spd="slow">
    <p:push dir="u"/>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a:extLst>
              <a:ext uri="{FF2B5EF4-FFF2-40B4-BE49-F238E27FC236}">
                <a16:creationId xmlns="" xmlns:a16="http://schemas.microsoft.com/office/drawing/2014/main" id="{49D3C6A4-E452-41EA-9A6D-FE8F449368D4}"/>
              </a:ext>
            </a:extLst>
          </p:cNvPr>
          <p:cNvSpPr>
            <a:spLocks noGrp="1"/>
          </p:cNvSpPr>
          <p:nvPr>
            <p:ph type="dt" sz="half" idx="10"/>
          </p:nvPr>
        </p:nvSpPr>
        <p:spPr/>
        <p:txBody>
          <a:bodyPr/>
          <a:lstStyle/>
          <a:p>
            <a:fld id="{F5AA6508-9968-489C-AEA8-F35DE9EE190B}" type="datetimeFigureOut">
              <a:rPr lang="zh-CN" altLang="en-US" smtClean="0"/>
              <a:pPr/>
              <a:t>2022\7\12 Tuesday</a:t>
            </a:fld>
            <a:endParaRPr lang="zh-CN" altLang="en-US"/>
          </a:p>
        </p:txBody>
      </p:sp>
      <p:sp>
        <p:nvSpPr>
          <p:cNvPr id="3" name="页脚占位符 2">
            <a:extLst>
              <a:ext uri="{FF2B5EF4-FFF2-40B4-BE49-F238E27FC236}">
                <a16:creationId xmlns="" xmlns:a16="http://schemas.microsoft.com/office/drawing/2014/main" id="{250150B0-FE42-41D9-92D7-43E3A1B07E33}"/>
              </a:ext>
            </a:extLst>
          </p:cNvPr>
          <p:cNvSpPr>
            <a:spLocks noGrp="1"/>
          </p:cNvSpPr>
          <p:nvPr>
            <p:ph type="ftr" sz="quarter" idx="11"/>
          </p:nvPr>
        </p:nvSpPr>
        <p:spPr/>
        <p:txBody>
          <a:bodyPr/>
          <a:lstStyle/>
          <a:p>
            <a:endParaRPr lang="zh-CN" altLang="en-US"/>
          </a:p>
        </p:txBody>
      </p:sp>
      <p:sp>
        <p:nvSpPr>
          <p:cNvPr id="4" name="灯片编号占位符 3">
            <a:extLst>
              <a:ext uri="{FF2B5EF4-FFF2-40B4-BE49-F238E27FC236}">
                <a16:creationId xmlns="" xmlns:a16="http://schemas.microsoft.com/office/drawing/2014/main" id="{B8F19CCD-8D91-4DC4-88F2-BD1935945F6A}"/>
              </a:ext>
            </a:extLst>
          </p:cNvPr>
          <p:cNvSpPr>
            <a:spLocks noGrp="1"/>
          </p:cNvSpPr>
          <p:nvPr>
            <p:ph type="sldNum" sz="quarter" idx="12"/>
          </p:nvPr>
        </p:nvSpPr>
        <p:spPr/>
        <p:txBody>
          <a:bodyPr/>
          <a:lstStyle/>
          <a:p>
            <a:fld id="{EB81D365-0F4F-4AD8-8E44-B29645A62908}" type="slidenum">
              <a:rPr lang="zh-CN" altLang="en-US" smtClean="0"/>
              <a:pPr/>
              <a:t>‹#›</a:t>
            </a:fld>
            <a:endParaRPr lang="zh-CN" altLang="en-US"/>
          </a:p>
        </p:txBody>
      </p:sp>
    </p:spTree>
    <p:extLst>
      <p:ext uri="{BB962C8B-B14F-4D97-AF65-F5344CB8AC3E}">
        <p14:creationId xmlns="" xmlns:p14="http://schemas.microsoft.com/office/powerpoint/2010/main" val="447936532"/>
      </p:ext>
    </p:extLst>
  </p:cSld>
  <p:clrMapOvr>
    <a:masterClrMapping/>
  </p:clrMapOvr>
  <p:transition spd="slow">
    <p:push dir="u"/>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a:extLst>
              <a:ext uri="{FF2B5EF4-FFF2-40B4-BE49-F238E27FC236}">
                <a16:creationId xmlns="" xmlns:a16="http://schemas.microsoft.com/office/drawing/2014/main" id="{3825B3A3-9512-48DF-9E29-CC084AB35954}"/>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a:extLst>
              <a:ext uri="{FF2B5EF4-FFF2-40B4-BE49-F238E27FC236}">
                <a16:creationId xmlns="" xmlns:a16="http://schemas.microsoft.com/office/drawing/2014/main" id="{2B911784-EE7D-419C-8626-6FF26231904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a:extLst>
              <a:ext uri="{FF2B5EF4-FFF2-40B4-BE49-F238E27FC236}">
                <a16:creationId xmlns="" xmlns:a16="http://schemas.microsoft.com/office/drawing/2014/main" id="{68F17703-B1DA-47DE-A0EC-0C8945CA5B4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a:extLst>
              <a:ext uri="{FF2B5EF4-FFF2-40B4-BE49-F238E27FC236}">
                <a16:creationId xmlns="" xmlns:a16="http://schemas.microsoft.com/office/drawing/2014/main" id="{C6D0AAFC-D1DA-43DF-AFF0-2D69E7155DA9}"/>
              </a:ext>
            </a:extLst>
          </p:cNvPr>
          <p:cNvSpPr>
            <a:spLocks noGrp="1"/>
          </p:cNvSpPr>
          <p:nvPr>
            <p:ph type="dt" sz="half" idx="10"/>
          </p:nvPr>
        </p:nvSpPr>
        <p:spPr/>
        <p:txBody>
          <a:bodyPr/>
          <a:lstStyle/>
          <a:p>
            <a:fld id="{F5AA6508-9968-489C-AEA8-F35DE9EE190B}" type="datetimeFigureOut">
              <a:rPr lang="zh-CN" altLang="en-US" smtClean="0"/>
              <a:pPr/>
              <a:t>2022\7\12 Tuesday</a:t>
            </a:fld>
            <a:endParaRPr lang="zh-CN" altLang="en-US"/>
          </a:p>
        </p:txBody>
      </p:sp>
      <p:sp>
        <p:nvSpPr>
          <p:cNvPr id="6" name="页脚占位符 5">
            <a:extLst>
              <a:ext uri="{FF2B5EF4-FFF2-40B4-BE49-F238E27FC236}">
                <a16:creationId xmlns="" xmlns:a16="http://schemas.microsoft.com/office/drawing/2014/main" id="{C02D3B97-310D-4B35-B702-8F73684E6FEA}"/>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 xmlns:a16="http://schemas.microsoft.com/office/drawing/2014/main" id="{D0D2894F-DE83-472A-B64C-66077E2F4030}"/>
              </a:ext>
            </a:extLst>
          </p:cNvPr>
          <p:cNvSpPr>
            <a:spLocks noGrp="1"/>
          </p:cNvSpPr>
          <p:nvPr>
            <p:ph type="sldNum" sz="quarter" idx="12"/>
          </p:nvPr>
        </p:nvSpPr>
        <p:spPr/>
        <p:txBody>
          <a:bodyPr/>
          <a:lstStyle/>
          <a:p>
            <a:fld id="{EB81D365-0F4F-4AD8-8E44-B29645A62908}" type="slidenum">
              <a:rPr lang="zh-CN" altLang="en-US" smtClean="0"/>
              <a:pPr/>
              <a:t>‹#›</a:t>
            </a:fld>
            <a:endParaRPr lang="zh-CN" altLang="en-US"/>
          </a:p>
        </p:txBody>
      </p:sp>
    </p:spTree>
    <p:extLst>
      <p:ext uri="{BB962C8B-B14F-4D97-AF65-F5344CB8AC3E}">
        <p14:creationId xmlns="" xmlns:p14="http://schemas.microsoft.com/office/powerpoint/2010/main" val="2628412323"/>
      </p:ext>
    </p:extLst>
  </p:cSld>
  <p:clrMapOvr>
    <a:masterClrMapping/>
  </p:clrMapOvr>
  <p:transition spd="slow">
    <p:push dir="u"/>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a:extLst>
              <a:ext uri="{FF2B5EF4-FFF2-40B4-BE49-F238E27FC236}">
                <a16:creationId xmlns="" xmlns:a16="http://schemas.microsoft.com/office/drawing/2014/main" id="{1AC93D20-6B00-4807-AAC4-911266376975}"/>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a:extLst>
              <a:ext uri="{FF2B5EF4-FFF2-40B4-BE49-F238E27FC236}">
                <a16:creationId xmlns="" xmlns:a16="http://schemas.microsoft.com/office/drawing/2014/main" id="{B440FBDE-63F4-405D-BB05-76174EC06D2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a:extLst>
              <a:ext uri="{FF2B5EF4-FFF2-40B4-BE49-F238E27FC236}">
                <a16:creationId xmlns="" xmlns:a16="http://schemas.microsoft.com/office/drawing/2014/main" id="{AFDCFCA1-0BC1-4072-BF32-BFDA64E90C4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a:extLst>
              <a:ext uri="{FF2B5EF4-FFF2-40B4-BE49-F238E27FC236}">
                <a16:creationId xmlns="" xmlns:a16="http://schemas.microsoft.com/office/drawing/2014/main" id="{A338380C-3CBE-4949-A3C4-F90BD7B30D09}"/>
              </a:ext>
            </a:extLst>
          </p:cNvPr>
          <p:cNvSpPr>
            <a:spLocks noGrp="1"/>
          </p:cNvSpPr>
          <p:nvPr>
            <p:ph type="dt" sz="half" idx="10"/>
          </p:nvPr>
        </p:nvSpPr>
        <p:spPr/>
        <p:txBody>
          <a:bodyPr/>
          <a:lstStyle/>
          <a:p>
            <a:fld id="{F5AA6508-9968-489C-AEA8-F35DE9EE190B}" type="datetimeFigureOut">
              <a:rPr lang="zh-CN" altLang="en-US" smtClean="0"/>
              <a:pPr/>
              <a:t>2022\7\12 Tuesday</a:t>
            </a:fld>
            <a:endParaRPr lang="zh-CN" altLang="en-US"/>
          </a:p>
        </p:txBody>
      </p:sp>
      <p:sp>
        <p:nvSpPr>
          <p:cNvPr id="6" name="页脚占位符 5">
            <a:extLst>
              <a:ext uri="{FF2B5EF4-FFF2-40B4-BE49-F238E27FC236}">
                <a16:creationId xmlns="" xmlns:a16="http://schemas.microsoft.com/office/drawing/2014/main" id="{EE1A78B8-02AC-4967-AB47-B9D129847E02}"/>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 xmlns:a16="http://schemas.microsoft.com/office/drawing/2014/main" id="{F60E9B25-AF3D-433C-82BC-E8AB14F99D61}"/>
              </a:ext>
            </a:extLst>
          </p:cNvPr>
          <p:cNvSpPr>
            <a:spLocks noGrp="1"/>
          </p:cNvSpPr>
          <p:nvPr>
            <p:ph type="sldNum" sz="quarter" idx="12"/>
          </p:nvPr>
        </p:nvSpPr>
        <p:spPr/>
        <p:txBody>
          <a:bodyPr/>
          <a:lstStyle/>
          <a:p>
            <a:fld id="{EB81D365-0F4F-4AD8-8E44-B29645A62908}" type="slidenum">
              <a:rPr lang="zh-CN" altLang="en-US" smtClean="0"/>
              <a:pPr/>
              <a:t>‹#›</a:t>
            </a:fld>
            <a:endParaRPr lang="zh-CN" altLang="en-US"/>
          </a:p>
        </p:txBody>
      </p:sp>
    </p:spTree>
    <p:extLst>
      <p:ext uri="{BB962C8B-B14F-4D97-AF65-F5344CB8AC3E}">
        <p14:creationId xmlns="" xmlns:p14="http://schemas.microsoft.com/office/powerpoint/2010/main" val="3888572326"/>
      </p:ext>
    </p:extLst>
  </p:cSld>
  <p:clrMapOvr>
    <a:masterClrMapping/>
  </p:clrMapOvr>
  <p:transition spd="slow">
    <p:push dir="u"/>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a:extLst>
              <a:ext uri="{FF2B5EF4-FFF2-40B4-BE49-F238E27FC236}">
                <a16:creationId xmlns="" xmlns:a16="http://schemas.microsoft.com/office/drawing/2014/main" id="{4FEB9854-7178-443F-ADE5-13B96C09ED3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a:extLst>
              <a:ext uri="{FF2B5EF4-FFF2-40B4-BE49-F238E27FC236}">
                <a16:creationId xmlns="" xmlns:a16="http://schemas.microsoft.com/office/drawing/2014/main" id="{E1D1D200-A3BB-4EFF-9D9E-0F4BDCBCF44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 xmlns:a16="http://schemas.microsoft.com/office/drawing/2014/main" id="{201531A4-66C7-4E9E-B515-32D7C60A877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5AA6508-9968-489C-AEA8-F35DE9EE190B}" type="datetimeFigureOut">
              <a:rPr lang="zh-CN" altLang="en-US" smtClean="0"/>
              <a:pPr/>
              <a:t>2022\7\12 Tuesday</a:t>
            </a:fld>
            <a:endParaRPr lang="zh-CN" altLang="en-US"/>
          </a:p>
        </p:txBody>
      </p:sp>
      <p:sp>
        <p:nvSpPr>
          <p:cNvPr id="5" name="页脚占位符 4">
            <a:extLst>
              <a:ext uri="{FF2B5EF4-FFF2-40B4-BE49-F238E27FC236}">
                <a16:creationId xmlns="" xmlns:a16="http://schemas.microsoft.com/office/drawing/2014/main" id="{BF32B52C-2ABF-4387-8DA8-20BAC2E8157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a:extLst>
              <a:ext uri="{FF2B5EF4-FFF2-40B4-BE49-F238E27FC236}">
                <a16:creationId xmlns="" xmlns:a16="http://schemas.microsoft.com/office/drawing/2014/main" id="{486A5B47-B9EC-4C2C-A119-57B3721E020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B81D365-0F4F-4AD8-8E44-B29645A62908}" type="slidenum">
              <a:rPr lang="zh-CN" altLang="en-US" smtClean="0"/>
              <a:pPr/>
              <a:t>‹#›</a:t>
            </a:fld>
            <a:endParaRPr lang="zh-CN" altLang="en-US"/>
          </a:p>
        </p:txBody>
      </p:sp>
    </p:spTree>
    <p:extLst>
      <p:ext uri="{BB962C8B-B14F-4D97-AF65-F5344CB8AC3E}">
        <p14:creationId xmlns="" xmlns:p14="http://schemas.microsoft.com/office/powerpoint/2010/main" val="187685238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spd="slow">
    <p:push dir="u"/>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07/relationships/media" Target="../media/media1.mp3"/><Relationship Id="rId2" Type="http://schemas.openxmlformats.org/officeDocument/2006/relationships/slideLayout" Target="../slideLayouts/slideLayout7.xml"/><Relationship Id="rId1" Type="http://schemas.openxmlformats.org/officeDocument/2006/relationships/video" Target="NULL" TargetMode="External"/><Relationship Id="rId5" Type="http://schemas.openxmlformats.org/officeDocument/2006/relationships/image" Target="../media/image2.png"/><Relationship Id="rId4" Type="http://schemas.openxmlformats.org/officeDocument/2006/relationships/image" Target="../media/image1.png"/></Relationships>
</file>

<file path=ppt/slides/_rels/slide2.xml.rels><?xml version="1.0" encoding="UTF-8" standalone="yes"?>
<Relationships xmlns="http://schemas.openxmlformats.org/package/2006/relationships"><Relationship Id="rId3" Type="http://schemas.openxmlformats.org/officeDocument/2006/relationships/tags" Target="../tags/tag3.xml"/><Relationship Id="rId2" Type="http://schemas.openxmlformats.org/officeDocument/2006/relationships/tags" Target="../tags/tag2.xml"/><Relationship Id="rId1" Type="http://schemas.openxmlformats.org/officeDocument/2006/relationships/tags" Target="../tags/tag1.xml"/><Relationship Id="rId4"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矩形 14"/>
          <p:cNvSpPr/>
          <p:nvPr/>
        </p:nvSpPr>
        <p:spPr>
          <a:xfrm>
            <a:off x="0" y="844062"/>
            <a:ext cx="12191999" cy="832339"/>
          </a:xfrm>
          <a:prstGeom prst="rect">
            <a:avLst/>
          </a:prstGeom>
          <a:solidFill>
            <a:srgbClr val="0070C0">
              <a:alpha val="40000"/>
            </a:srgbClr>
          </a:solidFill>
          <a:ln cmpd="dbl"/>
          <a:effectLst>
            <a:outerShdw blurRad="50800" dist="50800" dir="5400000" algn="ctr" rotWithShape="0">
              <a:srgbClr val="000000">
                <a:alpha val="17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文本框 5">
            <a:extLst>
              <a:ext uri="{FF2B5EF4-FFF2-40B4-BE49-F238E27FC236}">
                <a16:creationId xmlns="" xmlns:a16="http://schemas.microsoft.com/office/drawing/2014/main" id="{E9C9D192-436E-42B0-94EC-AB5382C92987}"/>
              </a:ext>
            </a:extLst>
          </p:cNvPr>
          <p:cNvSpPr txBox="1"/>
          <p:nvPr/>
        </p:nvSpPr>
        <p:spPr>
          <a:xfrm>
            <a:off x="4320337" y="4582250"/>
            <a:ext cx="5984247" cy="812530"/>
          </a:xfrm>
          <a:prstGeom prst="rect">
            <a:avLst/>
          </a:prstGeom>
          <a:noFill/>
        </p:spPr>
        <p:txBody>
          <a:bodyPr wrap="square" rtlCol="0">
            <a:spAutoFit/>
          </a:bodyPr>
          <a:lstStyle/>
          <a:p>
            <a:pPr marL="0" marR="0" lvl="0" indent="0" algn="ctr" defTabSz="914400" rtl="0" eaLnBrk="1" fontAlgn="auto" latinLnBrk="0" hangingPunct="1">
              <a:lnSpc>
                <a:spcPct val="130000"/>
              </a:lnSpc>
              <a:spcBef>
                <a:spcPts val="0"/>
              </a:spcBef>
              <a:spcAft>
                <a:spcPts val="0"/>
              </a:spcAft>
              <a:buClrTx/>
              <a:buSzTx/>
              <a:buFontTx/>
              <a:buNone/>
              <a:tabLst/>
              <a:defRPr/>
            </a:pPr>
            <a:r>
              <a:rPr kumimoji="0" lang="zh-CN" altLang="en-US" sz="3600" b="0" i="0" u="none" strike="noStrike" kern="800" cap="none" spc="100" normalizeH="0" baseline="0" noProof="0" dirty="0" smtClean="0">
                <a:ln>
                  <a:noFill/>
                </a:ln>
                <a:solidFill>
                  <a:prstClr val="black"/>
                </a:solidFill>
                <a:effectLst/>
                <a:uLnTx/>
                <a:uFillTx/>
                <a:latin typeface="黑体" panose="02010609060101010101" pitchFamily="49" charset="-122"/>
                <a:ea typeface="黑体" panose="02010609060101010101" pitchFamily="49" charset="-122"/>
                <a:cs typeface="+mn-cs"/>
              </a:rPr>
              <a:t>山东凤凰制药股份有限公司</a:t>
            </a:r>
            <a:endParaRPr kumimoji="0" lang="en-US" altLang="zh-CN" sz="3600" b="0" i="0" u="none" strike="noStrike" kern="800" cap="none" spc="100" normalizeH="0" baseline="0" noProof="0" dirty="0">
              <a:ln>
                <a:noFill/>
              </a:ln>
              <a:solidFill>
                <a:prstClr val="black"/>
              </a:solidFill>
              <a:effectLst/>
              <a:uLnTx/>
              <a:uFillTx/>
              <a:latin typeface="黑体" panose="02010609060101010101" pitchFamily="49" charset="-122"/>
              <a:ea typeface="黑体" panose="02010609060101010101" pitchFamily="49" charset="-122"/>
              <a:cs typeface="+mn-cs"/>
            </a:endParaRPr>
          </a:p>
        </p:txBody>
      </p:sp>
      <p:pic>
        <p:nvPicPr>
          <p:cNvPr id="7" name="医护工作总结">
            <a:hlinkClick r:id="" action="ppaction://media"/>
            <a:extLst>
              <a:ext uri="{FF2B5EF4-FFF2-40B4-BE49-F238E27FC236}">
                <a16:creationId xmlns="" xmlns:a16="http://schemas.microsoft.com/office/drawing/2014/main" id="{C2D052A5-477B-44BC-AE52-AB6B77AAF9C7}"/>
              </a:ext>
            </a:extLst>
          </p:cNvPr>
          <p:cNvPicPr>
            <a:picLocks noChangeAspect="1"/>
          </p:cNvPicPr>
          <p:nvPr>
            <a:videoFile r:link="rId1"/>
            <p:extLst>
              <p:ext uri="{DAA4B4D4-6D71-4841-9C94-3DE7FCFB9230}">
                <p14:media xmlns="" xmlns:p14="http://schemas.microsoft.com/office/powerpoint/2010/main" r:embed="rId3"/>
              </p:ext>
            </p:extLst>
          </p:nvPr>
        </p:nvPicPr>
        <p:blipFill>
          <a:blip r:embed="rId4" cstate="print"/>
          <a:stretch>
            <a:fillRect/>
          </a:stretch>
        </p:blipFill>
        <p:spPr>
          <a:xfrm>
            <a:off x="-914401" y="-304800"/>
            <a:ext cx="609600" cy="609600"/>
          </a:xfrm>
          <a:prstGeom prst="rect">
            <a:avLst/>
          </a:prstGeom>
        </p:spPr>
      </p:pic>
      <p:sp>
        <p:nvSpPr>
          <p:cNvPr id="9" name="文本框 5">
            <a:extLst>
              <a:ext uri="{FF2B5EF4-FFF2-40B4-BE49-F238E27FC236}">
                <a16:creationId xmlns="" xmlns:a16="http://schemas.microsoft.com/office/drawing/2014/main" id="{E9C9D192-436E-42B0-94EC-AB5382C92987}"/>
              </a:ext>
            </a:extLst>
          </p:cNvPr>
          <p:cNvSpPr txBox="1"/>
          <p:nvPr/>
        </p:nvSpPr>
        <p:spPr>
          <a:xfrm>
            <a:off x="744800" y="994989"/>
            <a:ext cx="1400523" cy="492443"/>
          </a:xfrm>
          <a:prstGeom prst="rect">
            <a:avLst/>
          </a:prstGeom>
          <a:noFill/>
        </p:spPr>
        <p:txBody>
          <a:bodyPr wrap="square" rtlCol="0">
            <a:spAutoFit/>
          </a:bodyPr>
          <a:lstStyle/>
          <a:p>
            <a:pPr marL="0" marR="0" lvl="0" indent="0" algn="ctr" defTabSz="914400" rtl="0" eaLnBrk="1" fontAlgn="auto" latinLnBrk="0" hangingPunct="1">
              <a:lnSpc>
                <a:spcPct val="130000"/>
              </a:lnSpc>
              <a:spcBef>
                <a:spcPts val="0"/>
              </a:spcBef>
              <a:spcAft>
                <a:spcPts val="0"/>
              </a:spcAft>
              <a:buClrTx/>
              <a:buSzTx/>
              <a:buFontTx/>
              <a:buNone/>
              <a:tabLst/>
              <a:defRPr/>
            </a:pPr>
            <a:r>
              <a:rPr kumimoji="0" lang="zh-CN" altLang="en-US" sz="2000" b="0" i="0" u="none" strike="noStrike" kern="800" cap="none" spc="100" normalizeH="0" baseline="0" noProof="0" dirty="0" smtClean="0">
                <a:ln>
                  <a:noFill/>
                </a:ln>
                <a:solidFill>
                  <a:prstClr val="black"/>
                </a:solidFill>
                <a:effectLst/>
                <a:uLnTx/>
                <a:uFillTx/>
                <a:latin typeface="黑体" panose="02010609060101010101" pitchFamily="49" charset="-122"/>
                <a:ea typeface="黑体" panose="02010609060101010101" pitchFamily="49" charset="-122"/>
                <a:cs typeface="+mn-cs"/>
              </a:rPr>
              <a:t>附件</a:t>
            </a:r>
            <a:r>
              <a:rPr kumimoji="0" lang="en-US" altLang="zh-CN" sz="2000" b="0" i="0" u="none" strike="noStrike" kern="800" cap="none" spc="100" normalizeH="0" baseline="0" noProof="0" dirty="0" smtClean="0">
                <a:ln>
                  <a:noFill/>
                </a:ln>
                <a:solidFill>
                  <a:prstClr val="black"/>
                </a:solidFill>
                <a:effectLst/>
                <a:uLnTx/>
                <a:uFillTx/>
                <a:latin typeface="黑体" panose="02010609060101010101" pitchFamily="49" charset="-122"/>
                <a:ea typeface="黑体" panose="02010609060101010101" pitchFamily="49" charset="-122"/>
                <a:cs typeface="+mn-cs"/>
              </a:rPr>
              <a:t>4-2</a:t>
            </a:r>
            <a:endParaRPr kumimoji="0" lang="en-US" altLang="zh-CN" sz="2000" b="0" i="0" u="none" strike="noStrike" kern="800" cap="none" spc="100" normalizeH="0" baseline="0" noProof="0" dirty="0">
              <a:ln>
                <a:noFill/>
              </a:ln>
              <a:solidFill>
                <a:prstClr val="black"/>
              </a:solidFill>
              <a:effectLst/>
              <a:uLnTx/>
              <a:uFillTx/>
              <a:latin typeface="黑体" panose="02010609060101010101" pitchFamily="49" charset="-122"/>
              <a:ea typeface="黑体" panose="02010609060101010101" pitchFamily="49" charset="-122"/>
              <a:cs typeface="+mn-cs"/>
            </a:endParaRPr>
          </a:p>
        </p:txBody>
      </p:sp>
      <p:sp>
        <p:nvSpPr>
          <p:cNvPr id="10" name="文本框 5">
            <a:extLst>
              <a:ext uri="{FF2B5EF4-FFF2-40B4-BE49-F238E27FC236}">
                <a16:creationId xmlns="" xmlns:a16="http://schemas.microsoft.com/office/drawing/2014/main" id="{E9C9D192-436E-42B0-94EC-AB5382C92987}"/>
              </a:ext>
            </a:extLst>
          </p:cNvPr>
          <p:cNvSpPr txBox="1"/>
          <p:nvPr/>
        </p:nvSpPr>
        <p:spPr>
          <a:xfrm>
            <a:off x="4578248" y="2542432"/>
            <a:ext cx="5427902" cy="1652760"/>
          </a:xfrm>
          <a:prstGeom prst="rect">
            <a:avLst/>
          </a:prstGeom>
          <a:noFill/>
        </p:spPr>
        <p:txBody>
          <a:bodyPr wrap="square" rtlCol="0">
            <a:spAutoFit/>
          </a:bodyPr>
          <a:lstStyle/>
          <a:p>
            <a:pPr marL="0" marR="0" lvl="0" indent="0" algn="ctr" defTabSz="914400" rtl="0" eaLnBrk="1" fontAlgn="auto" latinLnBrk="0" hangingPunct="1">
              <a:lnSpc>
                <a:spcPct val="130000"/>
              </a:lnSpc>
              <a:spcBef>
                <a:spcPts val="0"/>
              </a:spcBef>
              <a:spcAft>
                <a:spcPts val="0"/>
              </a:spcAft>
              <a:buClrTx/>
              <a:buSzTx/>
              <a:buFontTx/>
              <a:buNone/>
              <a:tabLst/>
              <a:defRPr/>
            </a:pPr>
            <a:r>
              <a:rPr kumimoji="0" lang="zh-CN" altLang="en-US" sz="6000" b="0" i="0" u="none" strike="noStrike" kern="800" cap="none" spc="100" normalizeH="0" baseline="0" noProof="0" dirty="0" smtClean="0">
                <a:ln>
                  <a:noFill/>
                </a:ln>
                <a:solidFill>
                  <a:prstClr val="black"/>
                </a:solidFill>
                <a:effectLst/>
                <a:uLnTx/>
                <a:uFillTx/>
                <a:latin typeface="黑体" panose="02010609060101010101" pitchFamily="49" charset="-122"/>
                <a:ea typeface="黑体" panose="02010609060101010101" pitchFamily="49" charset="-122"/>
                <a:cs typeface="+mn-cs"/>
              </a:rPr>
              <a:t>芪蛭益肾胶囊</a:t>
            </a:r>
            <a:endParaRPr kumimoji="0" lang="en-US" altLang="zh-CN" sz="6000" b="0" i="0" u="none" strike="noStrike" kern="800" cap="none" spc="100" normalizeH="0" baseline="0" noProof="0" dirty="0" smtClean="0">
              <a:ln>
                <a:noFill/>
              </a:ln>
              <a:solidFill>
                <a:prstClr val="black"/>
              </a:solidFill>
              <a:effectLst/>
              <a:uLnTx/>
              <a:uFillTx/>
              <a:latin typeface="黑体" panose="02010609060101010101" pitchFamily="49" charset="-122"/>
              <a:ea typeface="黑体" panose="02010609060101010101" pitchFamily="49" charset="-122"/>
              <a:cs typeface="+mn-cs"/>
            </a:endParaRPr>
          </a:p>
          <a:p>
            <a:pPr marL="0" marR="0" lvl="0" indent="0" algn="ctr" defTabSz="914400" rtl="0" eaLnBrk="1" fontAlgn="auto" latinLnBrk="0" hangingPunct="1">
              <a:lnSpc>
                <a:spcPct val="130000"/>
              </a:lnSpc>
              <a:spcBef>
                <a:spcPts val="0"/>
              </a:spcBef>
              <a:spcAft>
                <a:spcPts val="0"/>
              </a:spcAft>
              <a:buClrTx/>
              <a:buSzTx/>
              <a:buFontTx/>
              <a:buNone/>
              <a:tabLst/>
              <a:defRPr/>
            </a:pPr>
            <a:r>
              <a:rPr lang="zh-CN" altLang="en-US" kern="800" spc="100" dirty="0" smtClean="0">
                <a:solidFill>
                  <a:prstClr val="black"/>
                </a:solidFill>
                <a:latin typeface="黑体" panose="02010609060101010101" pitchFamily="49" charset="-122"/>
                <a:ea typeface="黑体" panose="02010609060101010101" pitchFamily="49" charset="-122"/>
              </a:rPr>
              <a:t>国药准字</a:t>
            </a:r>
            <a:r>
              <a:rPr lang="en-US" altLang="zh-CN" kern="800" spc="100" dirty="0" smtClean="0">
                <a:solidFill>
                  <a:prstClr val="black"/>
                </a:solidFill>
                <a:latin typeface="黑体" panose="02010609060101010101" pitchFamily="49" charset="-122"/>
                <a:ea typeface="黑体" panose="02010609060101010101" pitchFamily="49" charset="-122"/>
              </a:rPr>
              <a:t>Z20210005</a:t>
            </a:r>
            <a:endParaRPr kumimoji="0" lang="en-US" altLang="zh-CN" b="0" i="0" u="none" strike="noStrike" kern="800" cap="none" spc="100" normalizeH="0" baseline="0" noProof="0" dirty="0">
              <a:ln>
                <a:noFill/>
              </a:ln>
              <a:solidFill>
                <a:prstClr val="black"/>
              </a:solidFill>
              <a:effectLst/>
              <a:uLnTx/>
              <a:uFillTx/>
              <a:latin typeface="黑体" panose="02010609060101010101" pitchFamily="49" charset="-122"/>
              <a:ea typeface="黑体" panose="02010609060101010101" pitchFamily="49" charset="-122"/>
              <a:cs typeface="+mn-cs"/>
            </a:endParaRPr>
          </a:p>
        </p:txBody>
      </p:sp>
      <p:pic>
        <p:nvPicPr>
          <p:cNvPr id="11" name="图片 10" descr="未标题-1 拷贝.png"/>
          <p:cNvPicPr>
            <a:picLocks noChangeAspect="1"/>
          </p:cNvPicPr>
          <p:nvPr/>
        </p:nvPicPr>
        <p:blipFill>
          <a:blip r:embed="rId5" cstate="print"/>
          <a:stretch>
            <a:fillRect/>
          </a:stretch>
        </p:blipFill>
        <p:spPr>
          <a:xfrm>
            <a:off x="2150030" y="2497908"/>
            <a:ext cx="2210957" cy="3176369"/>
          </a:xfrm>
          <a:prstGeom prst="rect">
            <a:avLst/>
          </a:prstGeom>
        </p:spPr>
      </p:pic>
    </p:spTree>
    <p:extLst>
      <p:ext uri="{BB962C8B-B14F-4D97-AF65-F5344CB8AC3E}">
        <p14:creationId xmlns="" xmlns:p14="http://schemas.microsoft.com/office/powerpoint/2010/main" val="1704261029"/>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numSld="999" showWhenStopped="0">
                <p:cTn id="7" repeatCount="indefinite" fill="remove" display="0">
                  <p:stCondLst>
                    <p:cond delay="indefinite"/>
                  </p:stCondLst>
                  <p:endCondLst>
                    <p:cond evt="onStopAudio" delay="0">
                      <p:tgtEl>
                        <p:sldTgt/>
                      </p:tgtEl>
                    </p:cond>
                  </p:endCondLst>
                </p:cTn>
                <p:tgtEl>
                  <p:spTgt spid="7"/>
                </p:tgtEl>
              </p:cMediaNode>
            </p:vide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文本框 17">
            <a:extLst>
              <a:ext uri="{FF2B5EF4-FFF2-40B4-BE49-F238E27FC236}">
                <a16:creationId xmlns="" xmlns:a16="http://schemas.microsoft.com/office/drawing/2014/main" id="{106C38AE-B546-44B3-AFB1-A739CAA4D0A6}"/>
              </a:ext>
            </a:extLst>
          </p:cNvPr>
          <p:cNvSpPr txBox="1"/>
          <p:nvPr/>
        </p:nvSpPr>
        <p:spPr>
          <a:xfrm>
            <a:off x="5388120" y="692451"/>
            <a:ext cx="3040380" cy="4401205"/>
          </a:xfrm>
          <a:prstGeom prst="rect">
            <a:avLst/>
          </a:prstGeom>
          <a:noFill/>
        </p:spPr>
        <p:txBody>
          <a:bodyPr wrap="square" rtlCol="0">
            <a:spAutoFit/>
          </a:bodyPr>
          <a:lstStyle/>
          <a:p>
            <a:pPr marL="457200" indent="-457200">
              <a:lnSpc>
                <a:spcPct val="200000"/>
              </a:lnSpc>
              <a:defRPr/>
            </a:pPr>
            <a:r>
              <a:rPr kumimoji="0" lang="en-US" altLang="zh-CN" sz="2800" b="1" i="0" u="none" strike="noStrike" kern="1200" cap="none" spc="0" normalizeH="0" baseline="0" noProof="0" dirty="0" smtClean="0">
                <a:ln>
                  <a:noFill/>
                </a:ln>
                <a:solidFill>
                  <a:prstClr val="black">
                    <a:lumMod val="85000"/>
                    <a:lumOff val="15000"/>
                  </a:prstClr>
                </a:solidFill>
                <a:effectLst/>
                <a:uLnTx/>
                <a:uFillTx/>
                <a:latin typeface="微软雅黑" pitchFamily="34" charset="-122"/>
                <a:ea typeface="微软雅黑" pitchFamily="34" charset="-122"/>
              </a:rPr>
              <a:t>01</a:t>
            </a:r>
            <a:r>
              <a:rPr kumimoji="0" lang="zh-CN" altLang="en-US" sz="2800" b="1" i="0" u="none" strike="noStrike" kern="1200" cap="none" spc="0" normalizeH="0" baseline="0" noProof="0" dirty="0" smtClean="0">
                <a:ln>
                  <a:noFill/>
                </a:ln>
                <a:solidFill>
                  <a:prstClr val="black">
                    <a:lumMod val="85000"/>
                    <a:lumOff val="15000"/>
                  </a:prstClr>
                </a:solidFill>
                <a:effectLst/>
                <a:uLnTx/>
                <a:uFillTx/>
                <a:latin typeface="微软雅黑" pitchFamily="34" charset="-122"/>
                <a:ea typeface="微软雅黑" pitchFamily="34" charset="-122"/>
              </a:rPr>
              <a:t>药品基本信息</a:t>
            </a:r>
            <a:endParaRPr kumimoji="0" lang="en-US" altLang="zh-CN" sz="2800" b="1" i="0" u="none" strike="noStrike" kern="1200" cap="none" spc="0" normalizeH="0" baseline="0" noProof="0" dirty="0" smtClean="0">
              <a:ln>
                <a:noFill/>
              </a:ln>
              <a:solidFill>
                <a:prstClr val="black">
                  <a:lumMod val="85000"/>
                  <a:lumOff val="15000"/>
                </a:prstClr>
              </a:solidFill>
              <a:effectLst/>
              <a:uLnTx/>
              <a:uFillTx/>
              <a:latin typeface="微软雅黑" pitchFamily="34" charset="-122"/>
              <a:ea typeface="微软雅黑" pitchFamily="34" charset="-122"/>
            </a:endParaRPr>
          </a:p>
          <a:p>
            <a:pPr marL="457200" indent="-457200">
              <a:lnSpc>
                <a:spcPct val="200000"/>
              </a:lnSpc>
              <a:defRPr/>
            </a:pPr>
            <a:r>
              <a:rPr lang="en-US" altLang="zh-CN" sz="2800" b="1" dirty="0" smtClean="0">
                <a:solidFill>
                  <a:prstClr val="black">
                    <a:lumMod val="85000"/>
                    <a:lumOff val="15000"/>
                  </a:prstClr>
                </a:solidFill>
                <a:latin typeface="微软雅黑" pitchFamily="34" charset="-122"/>
                <a:ea typeface="微软雅黑" pitchFamily="34" charset="-122"/>
              </a:rPr>
              <a:t>02</a:t>
            </a:r>
            <a:r>
              <a:rPr lang="zh-CN" altLang="en-US" sz="2800" b="1" dirty="0" smtClean="0">
                <a:solidFill>
                  <a:prstClr val="black">
                    <a:lumMod val="85000"/>
                    <a:lumOff val="15000"/>
                  </a:prstClr>
                </a:solidFill>
                <a:latin typeface="微软雅黑" pitchFamily="34" charset="-122"/>
                <a:ea typeface="微软雅黑" pitchFamily="34" charset="-122"/>
              </a:rPr>
              <a:t>安全性</a:t>
            </a:r>
            <a:endParaRPr lang="en-US" altLang="zh-CN" sz="2800" b="1" dirty="0" smtClean="0">
              <a:solidFill>
                <a:prstClr val="black">
                  <a:lumMod val="85000"/>
                  <a:lumOff val="15000"/>
                </a:prstClr>
              </a:solidFill>
              <a:latin typeface="微软雅黑" pitchFamily="34" charset="-122"/>
              <a:ea typeface="微软雅黑" pitchFamily="34" charset="-122"/>
            </a:endParaRPr>
          </a:p>
          <a:p>
            <a:pPr marL="457200" lvl="0" indent="-457200">
              <a:lnSpc>
                <a:spcPct val="200000"/>
              </a:lnSpc>
              <a:defRPr/>
            </a:pPr>
            <a:r>
              <a:rPr lang="en-US" altLang="zh-CN" sz="2800" b="1" dirty="0" smtClean="0">
                <a:solidFill>
                  <a:prstClr val="black">
                    <a:lumMod val="85000"/>
                    <a:lumOff val="15000"/>
                  </a:prstClr>
                </a:solidFill>
                <a:latin typeface="微软雅黑" pitchFamily="34" charset="-122"/>
                <a:ea typeface="微软雅黑" pitchFamily="34" charset="-122"/>
              </a:rPr>
              <a:t>03</a:t>
            </a:r>
            <a:r>
              <a:rPr lang="zh-CN" altLang="en-US" sz="2800" b="1" dirty="0" smtClean="0">
                <a:solidFill>
                  <a:prstClr val="black">
                    <a:lumMod val="85000"/>
                    <a:lumOff val="15000"/>
                  </a:prstClr>
                </a:solidFill>
                <a:latin typeface="微软雅黑" pitchFamily="34" charset="-122"/>
                <a:ea typeface="微软雅黑" pitchFamily="34" charset="-122"/>
              </a:rPr>
              <a:t>有效性</a:t>
            </a:r>
            <a:endParaRPr lang="en-US" altLang="zh-CN" sz="2800" b="1" dirty="0" smtClean="0">
              <a:solidFill>
                <a:prstClr val="black">
                  <a:lumMod val="85000"/>
                  <a:lumOff val="15000"/>
                </a:prstClr>
              </a:solidFill>
              <a:latin typeface="微软雅黑" pitchFamily="34" charset="-122"/>
              <a:ea typeface="微软雅黑" pitchFamily="34" charset="-122"/>
            </a:endParaRPr>
          </a:p>
          <a:p>
            <a:pPr marL="457200" indent="-457200">
              <a:lnSpc>
                <a:spcPct val="200000"/>
              </a:lnSpc>
              <a:defRPr/>
            </a:pPr>
            <a:r>
              <a:rPr lang="en-US" altLang="zh-CN" sz="2800" b="1" dirty="0" smtClean="0">
                <a:solidFill>
                  <a:prstClr val="black">
                    <a:lumMod val="85000"/>
                    <a:lumOff val="15000"/>
                  </a:prstClr>
                </a:solidFill>
                <a:latin typeface="微软雅黑" pitchFamily="34" charset="-122"/>
                <a:ea typeface="微软雅黑" pitchFamily="34" charset="-122"/>
              </a:rPr>
              <a:t>04</a:t>
            </a:r>
            <a:r>
              <a:rPr lang="zh-CN" altLang="en-US" sz="2800" b="1" dirty="0" smtClean="0">
                <a:solidFill>
                  <a:prstClr val="black">
                    <a:lumMod val="85000"/>
                    <a:lumOff val="15000"/>
                  </a:prstClr>
                </a:solidFill>
                <a:latin typeface="微软雅黑" pitchFamily="34" charset="-122"/>
                <a:ea typeface="微软雅黑" pitchFamily="34" charset="-122"/>
              </a:rPr>
              <a:t>创新性</a:t>
            </a:r>
            <a:endParaRPr lang="en-US" altLang="zh-CN" sz="2800" b="1" dirty="0" smtClean="0">
              <a:solidFill>
                <a:prstClr val="black">
                  <a:lumMod val="85000"/>
                  <a:lumOff val="15000"/>
                </a:prstClr>
              </a:solidFill>
              <a:latin typeface="微软雅黑" pitchFamily="34" charset="-122"/>
              <a:ea typeface="微软雅黑" pitchFamily="34" charset="-122"/>
            </a:endParaRPr>
          </a:p>
          <a:p>
            <a:pPr marL="457200" lvl="0" indent="-457200">
              <a:lnSpc>
                <a:spcPct val="200000"/>
              </a:lnSpc>
              <a:defRPr/>
            </a:pPr>
            <a:r>
              <a:rPr lang="en-US" altLang="zh-CN" sz="2800" b="1" dirty="0" smtClean="0">
                <a:solidFill>
                  <a:prstClr val="black">
                    <a:lumMod val="85000"/>
                    <a:lumOff val="15000"/>
                  </a:prstClr>
                </a:solidFill>
                <a:latin typeface="微软雅黑" pitchFamily="34" charset="-122"/>
                <a:ea typeface="微软雅黑" pitchFamily="34" charset="-122"/>
              </a:rPr>
              <a:t>05</a:t>
            </a:r>
            <a:r>
              <a:rPr lang="zh-CN" altLang="en-US" sz="2800" b="1" dirty="0" smtClean="0">
                <a:solidFill>
                  <a:prstClr val="black">
                    <a:lumMod val="85000"/>
                    <a:lumOff val="15000"/>
                  </a:prstClr>
                </a:solidFill>
                <a:latin typeface="微软雅黑" pitchFamily="34" charset="-122"/>
                <a:ea typeface="微软雅黑" pitchFamily="34" charset="-122"/>
              </a:rPr>
              <a:t>公平</a:t>
            </a:r>
            <a:r>
              <a:rPr lang="zh-CN" altLang="en-US" sz="2800" b="1" dirty="0" smtClean="0">
                <a:solidFill>
                  <a:prstClr val="black">
                    <a:lumMod val="85000"/>
                    <a:lumOff val="15000"/>
                  </a:prstClr>
                </a:solidFill>
                <a:latin typeface="微软雅黑" pitchFamily="34" charset="-122"/>
                <a:ea typeface="微软雅黑" pitchFamily="34" charset="-122"/>
              </a:rPr>
              <a:t>性</a:t>
            </a:r>
            <a:endParaRPr lang="en-US" altLang="zh-CN" sz="2800" b="1" dirty="0" smtClean="0">
              <a:solidFill>
                <a:prstClr val="black">
                  <a:lumMod val="85000"/>
                  <a:lumOff val="15000"/>
                </a:prstClr>
              </a:solidFill>
              <a:latin typeface="微软雅黑" pitchFamily="34" charset="-122"/>
              <a:ea typeface="微软雅黑" pitchFamily="34" charset="-122"/>
            </a:endParaRPr>
          </a:p>
        </p:txBody>
      </p:sp>
      <p:sp>
        <p:nvSpPr>
          <p:cNvPr id="14" name="目" descr="#wm#_48_07_*Z">
            <a:extLst>
              <a:ext uri="{FF2B5EF4-FFF2-40B4-BE49-F238E27FC236}">
                <a16:creationId xmlns="" xmlns:a16="http://schemas.microsoft.com/office/drawing/2014/main" id="{A75FC749-2199-4847-AB03-82435EB98B0E}"/>
              </a:ext>
            </a:extLst>
          </p:cNvPr>
          <p:cNvSpPr>
            <a:spLocks noChangeArrowheads="1"/>
          </p:cNvSpPr>
          <p:nvPr>
            <p:custDataLst>
              <p:tags r:id="rId1"/>
            </p:custDataLst>
          </p:nvPr>
        </p:nvSpPr>
        <p:spPr bwMode="auto">
          <a:xfrm>
            <a:off x="2073579" y="1125058"/>
            <a:ext cx="1144739" cy="1147180"/>
          </a:xfrm>
          <a:prstGeom prst="ellipse">
            <a:avLst/>
          </a:prstGeom>
          <a:solidFill>
            <a:srgbClr val="81A7B5"/>
          </a:solidFill>
          <a:ln>
            <a:noFill/>
          </a:ln>
          <a:effectLst/>
        </p:spPr>
        <p:txBody>
          <a:bodyPr wrap="square" lIns="0" tIns="0" rIns="0" bIns="0" anchor="ctr"/>
          <a:lstStyle>
            <a:lvl1pPr>
              <a:spcBef>
                <a:spcPct val="20000"/>
              </a:spcBef>
              <a:buChar char="•"/>
              <a:defRPr sz="2000">
                <a:solidFill>
                  <a:schemeClr val="bg1"/>
                </a:solidFill>
                <a:latin typeface="Arial" panose="020B0604020202020204" pitchFamily="34" charset="0"/>
                <a:ea typeface="黑体" panose="02010609060101010101" pitchFamily="49" charset="-122"/>
                <a:sym typeface="Arial" panose="020B0604020202020204" pitchFamily="34" charset="0"/>
              </a:defRPr>
            </a:lvl1pPr>
            <a:lvl2pPr marL="742950" indent="-285750">
              <a:spcBef>
                <a:spcPct val="20000"/>
              </a:spcBef>
              <a:buChar char="–"/>
              <a:defRPr sz="2000">
                <a:solidFill>
                  <a:schemeClr val="bg1"/>
                </a:solidFill>
                <a:latin typeface="Arial" panose="020B0604020202020204" pitchFamily="34" charset="0"/>
                <a:ea typeface="黑体" panose="02010609060101010101" pitchFamily="49" charset="-122"/>
                <a:sym typeface="Arial" panose="020B0604020202020204" pitchFamily="34" charset="0"/>
              </a:defRPr>
            </a:lvl2pPr>
            <a:lvl3pPr marL="1143000" indent="-228600">
              <a:spcBef>
                <a:spcPct val="20000"/>
              </a:spcBef>
              <a:buChar char="–"/>
              <a:defRPr sz="2000">
                <a:solidFill>
                  <a:schemeClr val="bg1"/>
                </a:solidFill>
                <a:latin typeface="Arial" panose="020B0604020202020204" pitchFamily="34" charset="0"/>
                <a:ea typeface="黑体" panose="02010609060101010101" pitchFamily="49" charset="-122"/>
                <a:sym typeface="Arial" panose="020B0604020202020204" pitchFamily="34" charset="0"/>
              </a:defRPr>
            </a:lvl3pPr>
            <a:lvl4pPr marL="1600200" indent="-228600">
              <a:spcBef>
                <a:spcPct val="20000"/>
              </a:spcBef>
              <a:buChar char="–"/>
              <a:defRPr sz="2000">
                <a:solidFill>
                  <a:schemeClr val="bg1"/>
                </a:solidFill>
                <a:latin typeface="Arial" panose="020B0604020202020204" pitchFamily="34" charset="0"/>
                <a:ea typeface="黑体" panose="02010609060101010101" pitchFamily="49" charset="-122"/>
                <a:sym typeface="Arial" panose="020B0604020202020204" pitchFamily="34" charset="0"/>
              </a:defRPr>
            </a:lvl4pPr>
            <a:lvl5pPr marL="2057400" indent="-228600">
              <a:spcBef>
                <a:spcPct val="20000"/>
              </a:spcBef>
              <a:buChar char="–"/>
              <a:defRPr sz="2000">
                <a:solidFill>
                  <a:schemeClr val="bg1"/>
                </a:solidFill>
                <a:latin typeface="Arial" panose="020B0604020202020204" pitchFamily="34" charset="0"/>
                <a:ea typeface="黑体" panose="02010609060101010101" pitchFamily="49" charset="-122"/>
                <a:sym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bg1"/>
                </a:solidFill>
                <a:latin typeface="Arial" panose="020B0604020202020204" pitchFamily="34" charset="0"/>
                <a:ea typeface="黑体" panose="02010609060101010101" pitchFamily="49" charset="-122"/>
                <a:sym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bg1"/>
                </a:solidFill>
                <a:latin typeface="Arial" panose="020B0604020202020204" pitchFamily="34" charset="0"/>
                <a:ea typeface="黑体" panose="02010609060101010101" pitchFamily="49" charset="-122"/>
                <a:sym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bg1"/>
                </a:solidFill>
                <a:latin typeface="Arial" panose="020B0604020202020204" pitchFamily="34" charset="0"/>
                <a:ea typeface="黑体" panose="02010609060101010101" pitchFamily="49" charset="-122"/>
                <a:sym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bg1"/>
                </a:solidFill>
                <a:latin typeface="Arial" panose="020B0604020202020204" pitchFamily="34" charset="0"/>
                <a:ea typeface="黑体" panose="02010609060101010101" pitchFamily="49" charset="-122"/>
                <a:sym typeface="Arial" panose="020B0604020202020204" pitchFamily="34" charset="0"/>
              </a:defRPr>
            </a:lvl9pPr>
          </a:lstStyle>
          <a:p>
            <a:pPr algn="ctr" fontAlgn="base">
              <a:spcBef>
                <a:spcPct val="0"/>
              </a:spcBef>
              <a:spcAft>
                <a:spcPct val="0"/>
              </a:spcAft>
              <a:buNone/>
              <a:defRPr/>
            </a:pPr>
            <a:r>
              <a:rPr lang="zh-CN" altLang="en-US" sz="5400" b="1" kern="0" dirty="0">
                <a:latin typeface="站酷小薇LOGO体" panose="02010600010101010101" pitchFamily="2" charset="-122"/>
                <a:ea typeface="站酷小薇LOGO体" panose="02010600010101010101" pitchFamily="2" charset="-122"/>
                <a:cs typeface="阿里巴巴普惠体 R" panose="00020600040101010101" pitchFamily="18" charset="-122"/>
              </a:rPr>
              <a:t>目</a:t>
            </a:r>
            <a:endParaRPr lang="zh-CN" altLang="zh-CN" sz="5400" b="1" kern="0" dirty="0">
              <a:latin typeface="站酷小薇LOGO体" panose="02010600010101010101" pitchFamily="2" charset="-122"/>
              <a:ea typeface="站酷小薇LOGO体" panose="02010600010101010101" pitchFamily="2" charset="-122"/>
              <a:cs typeface="阿里巴巴普惠体 R" panose="00020600040101010101" pitchFamily="18" charset="-122"/>
            </a:endParaRPr>
          </a:p>
        </p:txBody>
      </p:sp>
      <p:sp>
        <p:nvSpPr>
          <p:cNvPr id="15" name="录" descr="#wm#_48_07_*Z">
            <a:extLst>
              <a:ext uri="{FF2B5EF4-FFF2-40B4-BE49-F238E27FC236}">
                <a16:creationId xmlns="" xmlns:a16="http://schemas.microsoft.com/office/drawing/2014/main" id="{E55089DF-533C-43E6-AF72-3DA57D37775C}"/>
              </a:ext>
            </a:extLst>
          </p:cNvPr>
          <p:cNvSpPr>
            <a:spLocks noChangeArrowheads="1"/>
          </p:cNvSpPr>
          <p:nvPr>
            <p:custDataLst>
              <p:tags r:id="rId2"/>
            </p:custDataLst>
          </p:nvPr>
        </p:nvSpPr>
        <p:spPr bwMode="auto">
          <a:xfrm>
            <a:off x="2901171" y="1961266"/>
            <a:ext cx="694392" cy="695871"/>
          </a:xfrm>
          <a:prstGeom prst="ellipse">
            <a:avLst/>
          </a:prstGeom>
          <a:solidFill>
            <a:srgbClr val="81A7B5">
              <a:alpha val="75000"/>
            </a:srgbClr>
          </a:solidFill>
          <a:ln>
            <a:noFill/>
          </a:ln>
          <a:effectLst/>
        </p:spPr>
        <p:txBody>
          <a:bodyPr wrap="square" lIns="0" tIns="0" rIns="0" bIns="0" anchor="ctr"/>
          <a:lstStyle>
            <a:lvl1pPr>
              <a:spcBef>
                <a:spcPct val="20000"/>
              </a:spcBef>
              <a:buChar char="•"/>
              <a:defRPr sz="2000">
                <a:solidFill>
                  <a:schemeClr val="bg1"/>
                </a:solidFill>
                <a:latin typeface="Arial" panose="020B0604020202020204" pitchFamily="34" charset="0"/>
                <a:ea typeface="黑体" panose="02010609060101010101" pitchFamily="49" charset="-122"/>
                <a:sym typeface="Arial" panose="020B0604020202020204" pitchFamily="34" charset="0"/>
              </a:defRPr>
            </a:lvl1pPr>
            <a:lvl2pPr marL="742950" indent="-285750">
              <a:spcBef>
                <a:spcPct val="20000"/>
              </a:spcBef>
              <a:buChar char="–"/>
              <a:defRPr sz="2000">
                <a:solidFill>
                  <a:schemeClr val="bg1"/>
                </a:solidFill>
                <a:latin typeface="Arial" panose="020B0604020202020204" pitchFamily="34" charset="0"/>
                <a:ea typeface="黑体" panose="02010609060101010101" pitchFamily="49" charset="-122"/>
                <a:sym typeface="Arial" panose="020B0604020202020204" pitchFamily="34" charset="0"/>
              </a:defRPr>
            </a:lvl2pPr>
            <a:lvl3pPr marL="1143000" indent="-228600">
              <a:spcBef>
                <a:spcPct val="20000"/>
              </a:spcBef>
              <a:buChar char="–"/>
              <a:defRPr sz="2000">
                <a:solidFill>
                  <a:schemeClr val="bg1"/>
                </a:solidFill>
                <a:latin typeface="Arial" panose="020B0604020202020204" pitchFamily="34" charset="0"/>
                <a:ea typeface="黑体" panose="02010609060101010101" pitchFamily="49" charset="-122"/>
                <a:sym typeface="Arial" panose="020B0604020202020204" pitchFamily="34" charset="0"/>
              </a:defRPr>
            </a:lvl3pPr>
            <a:lvl4pPr marL="1600200" indent="-228600">
              <a:spcBef>
                <a:spcPct val="20000"/>
              </a:spcBef>
              <a:buChar char="–"/>
              <a:defRPr sz="2000">
                <a:solidFill>
                  <a:schemeClr val="bg1"/>
                </a:solidFill>
                <a:latin typeface="Arial" panose="020B0604020202020204" pitchFamily="34" charset="0"/>
                <a:ea typeface="黑体" panose="02010609060101010101" pitchFamily="49" charset="-122"/>
                <a:sym typeface="Arial" panose="020B0604020202020204" pitchFamily="34" charset="0"/>
              </a:defRPr>
            </a:lvl4pPr>
            <a:lvl5pPr marL="2057400" indent="-228600">
              <a:spcBef>
                <a:spcPct val="20000"/>
              </a:spcBef>
              <a:buChar char="–"/>
              <a:defRPr sz="2000">
                <a:solidFill>
                  <a:schemeClr val="bg1"/>
                </a:solidFill>
                <a:latin typeface="Arial" panose="020B0604020202020204" pitchFamily="34" charset="0"/>
                <a:ea typeface="黑体" panose="02010609060101010101" pitchFamily="49" charset="-122"/>
                <a:sym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bg1"/>
                </a:solidFill>
                <a:latin typeface="Arial" panose="020B0604020202020204" pitchFamily="34" charset="0"/>
                <a:ea typeface="黑体" panose="02010609060101010101" pitchFamily="49" charset="-122"/>
                <a:sym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bg1"/>
                </a:solidFill>
                <a:latin typeface="Arial" panose="020B0604020202020204" pitchFamily="34" charset="0"/>
                <a:ea typeface="黑体" panose="02010609060101010101" pitchFamily="49" charset="-122"/>
                <a:sym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bg1"/>
                </a:solidFill>
                <a:latin typeface="Arial" panose="020B0604020202020204" pitchFamily="34" charset="0"/>
                <a:ea typeface="黑体" panose="02010609060101010101" pitchFamily="49" charset="-122"/>
                <a:sym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bg1"/>
                </a:solidFill>
                <a:latin typeface="Arial" panose="020B0604020202020204" pitchFamily="34" charset="0"/>
                <a:ea typeface="黑体" panose="02010609060101010101" pitchFamily="49" charset="-122"/>
                <a:sym typeface="Arial" panose="020B0604020202020204" pitchFamily="34" charset="0"/>
              </a:defRPr>
            </a:lvl9pPr>
          </a:lstStyle>
          <a:p>
            <a:pPr algn="ctr" fontAlgn="base">
              <a:spcBef>
                <a:spcPct val="0"/>
              </a:spcBef>
              <a:spcAft>
                <a:spcPct val="0"/>
              </a:spcAft>
              <a:buNone/>
              <a:defRPr/>
            </a:pPr>
            <a:r>
              <a:rPr lang="zh-CN" altLang="en-US" sz="3300" kern="0" dirty="0">
                <a:latin typeface="站酷小薇LOGO体" panose="02010600010101010101" pitchFamily="2" charset="-122"/>
                <a:ea typeface="站酷小薇LOGO体" panose="02010600010101010101" pitchFamily="2" charset="-122"/>
                <a:cs typeface="阿里巴巴普惠体 R" panose="00020600040101010101" pitchFamily="18" charset="-122"/>
              </a:rPr>
              <a:t>录</a:t>
            </a:r>
            <a:endParaRPr lang="zh-CN" altLang="zh-CN" sz="3300" kern="0" dirty="0">
              <a:latin typeface="站酷小薇LOGO体" panose="02010600010101010101" pitchFamily="2" charset="-122"/>
              <a:ea typeface="站酷小薇LOGO体" panose="02010600010101010101" pitchFamily="2" charset="-122"/>
              <a:cs typeface="阿里巴巴普惠体 R" panose="00020600040101010101" pitchFamily="18" charset="-122"/>
            </a:endParaRPr>
          </a:p>
        </p:txBody>
      </p:sp>
      <p:sp>
        <p:nvSpPr>
          <p:cNvPr id="16" name="文本框1">
            <a:extLst>
              <a:ext uri="{FF2B5EF4-FFF2-40B4-BE49-F238E27FC236}">
                <a16:creationId xmlns="" xmlns:a16="http://schemas.microsoft.com/office/drawing/2014/main" id="{E56F51AF-4B86-4B29-AF66-2BDF7AD687D8}"/>
              </a:ext>
            </a:extLst>
          </p:cNvPr>
          <p:cNvSpPr txBox="1"/>
          <p:nvPr>
            <p:custDataLst>
              <p:tags r:id="rId3"/>
            </p:custDataLst>
          </p:nvPr>
        </p:nvSpPr>
        <p:spPr>
          <a:xfrm>
            <a:off x="2370012" y="2329024"/>
            <a:ext cx="459268" cy="2059638"/>
          </a:xfrm>
          <a:prstGeom prst="rect">
            <a:avLst/>
          </a:prstGeom>
          <a:noFill/>
        </p:spPr>
        <p:txBody>
          <a:bodyPr vert="eaVert" wrap="square" lIns="0" tIns="0" rIns="0" bIns="0" rtlCol="0" anchor="ctr" anchorCtr="0">
            <a:normAutofit/>
          </a:bodyPr>
          <a:lstStyle/>
          <a:p>
            <a:r>
              <a:rPr lang="en-US" altLang="zh-CN" sz="2700" dirty="0">
                <a:solidFill>
                  <a:srgbClr val="81A7B5"/>
                </a:solidFill>
                <a:latin typeface="站酷小薇LOGO体" panose="02010600010101010101" pitchFamily="2" charset="-122"/>
                <a:ea typeface="站酷小薇LOGO体" panose="02010600010101010101" pitchFamily="2" charset="-122"/>
                <a:cs typeface="阿里巴巴普惠体 R" panose="00020600040101010101" pitchFamily="18" charset="-122"/>
              </a:rPr>
              <a:t>CONTENTS</a:t>
            </a:r>
            <a:endParaRPr lang="zh-CN" altLang="en-US" sz="2700" dirty="0">
              <a:solidFill>
                <a:srgbClr val="81A7B5"/>
              </a:solidFill>
              <a:latin typeface="站酷小薇LOGO体" panose="02010600010101010101" pitchFamily="2" charset="-122"/>
              <a:ea typeface="站酷小薇LOGO体" panose="02010600010101010101" pitchFamily="2" charset="-122"/>
              <a:cs typeface="阿里巴巴普惠体 R" panose="00020600040101010101" pitchFamily="18" charset="-122"/>
            </a:endParaRPr>
          </a:p>
        </p:txBody>
      </p:sp>
    </p:spTree>
    <p:extLst>
      <p:ext uri="{BB962C8B-B14F-4D97-AF65-F5344CB8AC3E}">
        <p14:creationId xmlns="" xmlns:p14="http://schemas.microsoft.com/office/powerpoint/2010/main" val="1018971011"/>
      </p:ext>
    </p:extLst>
  </p:cSld>
  <p:clrMapOvr>
    <a:masterClrMapping/>
  </p:clrMapOvr>
  <mc:AlternateContent xmlns:mc="http://schemas.openxmlformats.org/markup-compatibility/2006">
    <mc:Choice xmlns="" xmlns:p14="http://schemas.microsoft.com/office/powerpoint/2010/main" Requires="p14">
      <p:transition spd="slow" p14:dur="1400">
        <p14:doors dir="vert"/>
      </p:transition>
    </mc:Choice>
    <mc:Fallback>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6">
            <a:extLst>
              <a:ext uri="{FF2B5EF4-FFF2-40B4-BE49-F238E27FC236}">
                <a16:creationId xmlns="" xmlns:a16="http://schemas.microsoft.com/office/drawing/2014/main" id="{93EBC509-A54A-49D8-A41A-0D405DE461E0}"/>
              </a:ext>
            </a:extLst>
          </p:cNvPr>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2430463" y="3143005"/>
            <a:ext cx="1387600" cy="1387600"/>
          </a:xfrm>
          <a:prstGeom prst="rect">
            <a:avLst/>
          </a:prstGeom>
        </p:spPr>
      </p:pic>
      <p:sp>
        <p:nvSpPr>
          <p:cNvPr id="19457" name="Rectangle 1"/>
          <p:cNvSpPr>
            <a:spLocks noChangeArrowheads="1"/>
          </p:cNvSpPr>
          <p:nvPr/>
        </p:nvSpPr>
        <p:spPr bwMode="auto">
          <a:xfrm>
            <a:off x="890956" y="1080374"/>
            <a:ext cx="10070121" cy="470898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fontAlgn="base">
              <a:lnSpc>
                <a:spcPts val="3000"/>
              </a:lnSpc>
            </a:pPr>
            <a:r>
              <a:rPr kumimoji="0" lang="en-US" altLang="zh-CN" sz="1600" b="1" i="0" u="none" strike="noStrike" cap="none" normalizeH="0" baseline="0" dirty="0" smtClean="0">
                <a:ln>
                  <a:noFill/>
                </a:ln>
                <a:solidFill>
                  <a:schemeClr val="tx1"/>
                </a:solidFill>
                <a:effectLst/>
                <a:latin typeface="微软雅黑" pitchFamily="34" charset="-122"/>
                <a:ea typeface="微软雅黑" pitchFamily="34" charset="-122"/>
                <a:cs typeface="Times New Roman" pitchFamily="18" charset="0"/>
              </a:rPr>
              <a:t>【</a:t>
            </a:r>
            <a:r>
              <a:rPr lang="zh-CN" altLang="en-US" sz="1600" b="1" dirty="0" smtClean="0">
                <a:latin typeface="微软雅黑" pitchFamily="34" charset="-122"/>
                <a:ea typeface="微软雅黑" pitchFamily="34" charset="-122"/>
                <a:cs typeface="Times New Roman" pitchFamily="18" charset="0"/>
              </a:rPr>
              <a:t>药品通用名称</a:t>
            </a:r>
            <a:r>
              <a:rPr kumimoji="0" lang="en-US" altLang="zh-CN" sz="1600" b="1" i="0" u="none" strike="noStrike" cap="none" normalizeH="0" baseline="0" dirty="0" smtClean="0">
                <a:ln>
                  <a:noFill/>
                </a:ln>
                <a:solidFill>
                  <a:schemeClr val="tx1"/>
                </a:solidFill>
                <a:effectLst/>
                <a:latin typeface="微软雅黑" pitchFamily="34" charset="-122"/>
                <a:ea typeface="微软雅黑" pitchFamily="34" charset="-122"/>
                <a:cs typeface="Times New Roman" pitchFamily="18" charset="0"/>
              </a:rPr>
              <a:t>】</a:t>
            </a:r>
            <a:r>
              <a:rPr kumimoji="0" lang="zh-CN" altLang="en-US" sz="1600" b="0" i="0" u="none" strike="noStrike" cap="none" normalizeH="0" baseline="0" dirty="0" smtClean="0">
                <a:ln>
                  <a:noFill/>
                </a:ln>
                <a:solidFill>
                  <a:schemeClr val="tx1"/>
                </a:solidFill>
                <a:effectLst/>
                <a:latin typeface="微软雅黑" pitchFamily="34" charset="-122"/>
                <a:ea typeface="微软雅黑" pitchFamily="34" charset="-122"/>
                <a:cs typeface="Times New Roman" pitchFamily="18" charset="0"/>
              </a:rPr>
              <a:t>芪蛭益肾胶囊</a:t>
            </a:r>
            <a:endParaRPr kumimoji="0" lang="zh-CN" altLang="en-US" sz="1600" b="0" i="0" u="none" strike="noStrike" cap="none" normalizeH="0" baseline="0" dirty="0" smtClean="0">
              <a:ln>
                <a:noFill/>
              </a:ln>
              <a:solidFill>
                <a:schemeClr val="tx1"/>
              </a:solidFill>
              <a:effectLst/>
              <a:latin typeface="微软雅黑" pitchFamily="34" charset="-122"/>
              <a:ea typeface="微软雅黑" pitchFamily="34" charset="-122"/>
              <a:cs typeface="宋体" pitchFamily="2" charset="-122"/>
            </a:endParaRPr>
          </a:p>
          <a:p>
            <a:pPr lvl="0" eaLnBrk="0" fontAlgn="base" hangingPunct="0">
              <a:lnSpc>
                <a:spcPts val="3000"/>
              </a:lnSpc>
            </a:pPr>
            <a:r>
              <a:rPr kumimoji="0" lang="en-US" altLang="zh-CN" sz="1600" b="1" i="0" u="none" strike="noStrike" cap="none" normalizeH="0" baseline="0" dirty="0" smtClean="0">
                <a:ln>
                  <a:noFill/>
                </a:ln>
                <a:solidFill>
                  <a:schemeClr val="tx1"/>
                </a:solidFill>
                <a:effectLst/>
                <a:latin typeface="微软雅黑" pitchFamily="34" charset="-122"/>
                <a:ea typeface="微软雅黑" pitchFamily="34" charset="-122"/>
                <a:cs typeface="Times New Roman" pitchFamily="18" charset="0"/>
              </a:rPr>
              <a:t>【</a:t>
            </a:r>
            <a:r>
              <a:rPr lang="zh-CN" altLang="en-US" sz="1600" b="1" dirty="0" smtClean="0">
                <a:latin typeface="微软雅黑" pitchFamily="34" charset="-122"/>
                <a:ea typeface="微软雅黑" pitchFamily="34" charset="-122"/>
                <a:cs typeface="Times New Roman" pitchFamily="18" charset="0"/>
              </a:rPr>
              <a:t>注册规格</a:t>
            </a:r>
            <a:r>
              <a:rPr kumimoji="0" lang="en-US" altLang="zh-CN" sz="1600" b="1" i="0" u="none" strike="noStrike" cap="none" normalizeH="0" baseline="0" dirty="0" smtClean="0">
                <a:ln>
                  <a:noFill/>
                </a:ln>
                <a:solidFill>
                  <a:schemeClr val="tx1"/>
                </a:solidFill>
                <a:effectLst/>
                <a:latin typeface="微软雅黑" pitchFamily="34" charset="-122"/>
                <a:ea typeface="微软雅黑" pitchFamily="34" charset="-122"/>
                <a:cs typeface="Times New Roman" pitchFamily="18" charset="0"/>
              </a:rPr>
              <a:t>】</a:t>
            </a:r>
            <a:r>
              <a:rPr kumimoji="0" lang="zh-CN" altLang="en-US" sz="1600" b="0" i="0" u="none" strike="noStrike" cap="none" normalizeH="0" baseline="0" dirty="0" smtClean="0">
                <a:ln>
                  <a:noFill/>
                </a:ln>
                <a:solidFill>
                  <a:schemeClr val="tx1"/>
                </a:solidFill>
                <a:effectLst/>
                <a:latin typeface="微软雅黑" pitchFamily="34" charset="-122"/>
                <a:ea typeface="微软雅黑" pitchFamily="34" charset="-122"/>
                <a:cs typeface="Times New Roman" pitchFamily="18" charset="0"/>
              </a:rPr>
              <a:t>每粒装</a:t>
            </a:r>
            <a:r>
              <a:rPr kumimoji="0" lang="en-US" altLang="zh-CN" sz="1600" b="0" i="0" u="none" strike="noStrike" cap="none" normalizeH="0" baseline="0" dirty="0" smtClean="0">
                <a:ln>
                  <a:noFill/>
                </a:ln>
                <a:solidFill>
                  <a:schemeClr val="tx1"/>
                </a:solidFill>
                <a:effectLst/>
                <a:latin typeface="微软雅黑" pitchFamily="34" charset="-122"/>
                <a:ea typeface="微软雅黑" pitchFamily="34" charset="-122"/>
                <a:cs typeface="Times New Roman" pitchFamily="18" charset="0"/>
              </a:rPr>
              <a:t>0.38g</a:t>
            </a:r>
            <a:r>
              <a:rPr kumimoji="0" lang="zh-CN" altLang="en-US" sz="1600" b="0" i="0" u="none" strike="noStrike" cap="none" normalizeH="0" baseline="0" dirty="0" smtClean="0">
                <a:ln>
                  <a:noFill/>
                </a:ln>
                <a:solidFill>
                  <a:schemeClr val="tx1"/>
                </a:solidFill>
                <a:effectLst/>
                <a:latin typeface="微软雅黑" pitchFamily="34" charset="-122"/>
                <a:ea typeface="微软雅黑" pitchFamily="34" charset="-122"/>
                <a:cs typeface="Times New Roman" pitchFamily="18" charset="0"/>
              </a:rPr>
              <a:t>（相当于饮片</a:t>
            </a:r>
            <a:r>
              <a:rPr kumimoji="0" lang="en-US" altLang="zh-CN" sz="1600" b="0" i="0" u="none" strike="noStrike" cap="none" normalizeH="0" baseline="0" dirty="0" smtClean="0">
                <a:ln>
                  <a:noFill/>
                </a:ln>
                <a:solidFill>
                  <a:schemeClr val="tx1"/>
                </a:solidFill>
                <a:effectLst/>
                <a:latin typeface="微软雅黑" pitchFamily="34" charset="-122"/>
                <a:ea typeface="微软雅黑" pitchFamily="34" charset="-122"/>
                <a:cs typeface="Times New Roman" pitchFamily="18" charset="0"/>
              </a:rPr>
              <a:t>2.86g</a:t>
            </a:r>
            <a:r>
              <a:rPr kumimoji="0" lang="zh-CN" altLang="en-US" sz="1600" b="0" i="0" u="none" strike="noStrike" cap="none" normalizeH="0" baseline="0" dirty="0" smtClean="0">
                <a:ln>
                  <a:noFill/>
                </a:ln>
                <a:solidFill>
                  <a:schemeClr val="tx1"/>
                </a:solidFill>
                <a:effectLst/>
                <a:latin typeface="微软雅黑" pitchFamily="34" charset="-122"/>
                <a:ea typeface="微软雅黑" pitchFamily="34" charset="-122"/>
                <a:cs typeface="Times New Roman" pitchFamily="18" charset="0"/>
              </a:rPr>
              <a:t>）</a:t>
            </a:r>
            <a:endParaRPr kumimoji="0" lang="zh-CN" altLang="en-US" sz="1600" b="0" i="0" u="none" strike="noStrike" cap="none" normalizeH="0" baseline="0" dirty="0" smtClean="0">
              <a:ln>
                <a:noFill/>
              </a:ln>
              <a:solidFill>
                <a:schemeClr val="tx1"/>
              </a:solidFill>
              <a:effectLst/>
              <a:latin typeface="微软雅黑" pitchFamily="34" charset="-122"/>
              <a:ea typeface="微软雅黑" pitchFamily="34" charset="-122"/>
              <a:cs typeface="宋体" pitchFamily="2" charset="-122"/>
            </a:endParaRPr>
          </a:p>
          <a:p>
            <a:pPr lvl="0" eaLnBrk="0" fontAlgn="base" hangingPunct="0">
              <a:lnSpc>
                <a:spcPts val="3000"/>
              </a:lnSpc>
            </a:pPr>
            <a:r>
              <a:rPr kumimoji="0" lang="en-US" altLang="zh-CN" sz="1600" b="1" i="0" u="none" strike="noStrike" cap="none" normalizeH="0" baseline="0" dirty="0" smtClean="0">
                <a:ln>
                  <a:noFill/>
                </a:ln>
                <a:solidFill>
                  <a:schemeClr val="tx1"/>
                </a:solidFill>
                <a:effectLst/>
                <a:latin typeface="微软雅黑" pitchFamily="34" charset="-122"/>
                <a:ea typeface="微软雅黑" pitchFamily="34" charset="-122"/>
                <a:cs typeface="Times New Roman" pitchFamily="18" charset="0"/>
              </a:rPr>
              <a:t>【</a:t>
            </a:r>
            <a:r>
              <a:rPr lang="zh-CN" altLang="en-US" sz="1600" b="1" dirty="0" smtClean="0">
                <a:latin typeface="微软雅黑" pitchFamily="34" charset="-122"/>
                <a:ea typeface="微软雅黑" pitchFamily="34" charset="-122"/>
                <a:cs typeface="Times New Roman" pitchFamily="18" charset="0"/>
              </a:rPr>
              <a:t>中国大陆首次上市时间</a:t>
            </a:r>
            <a:r>
              <a:rPr kumimoji="0" lang="en-US" altLang="zh-CN" sz="1600" b="1" i="0" u="none" strike="noStrike" cap="none" normalizeH="0" baseline="0" dirty="0" smtClean="0">
                <a:ln>
                  <a:noFill/>
                </a:ln>
                <a:solidFill>
                  <a:schemeClr val="tx1"/>
                </a:solidFill>
                <a:effectLst/>
                <a:latin typeface="微软雅黑" pitchFamily="34" charset="-122"/>
                <a:ea typeface="微软雅黑" pitchFamily="34" charset="-122"/>
                <a:cs typeface="Times New Roman" pitchFamily="18" charset="0"/>
              </a:rPr>
              <a:t>】</a:t>
            </a:r>
            <a:r>
              <a:rPr kumimoji="0" lang="en-US" altLang="zh-CN" sz="1600" i="0" u="none" strike="noStrike" cap="none" normalizeH="0" baseline="0" dirty="0" smtClean="0">
                <a:ln>
                  <a:noFill/>
                </a:ln>
                <a:solidFill>
                  <a:schemeClr val="tx1"/>
                </a:solidFill>
                <a:effectLst/>
                <a:latin typeface="微软雅黑" pitchFamily="34" charset="-122"/>
                <a:ea typeface="微软雅黑" pitchFamily="34" charset="-122"/>
                <a:cs typeface="Times New Roman" pitchFamily="18" charset="0"/>
              </a:rPr>
              <a:t>2021</a:t>
            </a:r>
            <a:r>
              <a:rPr kumimoji="0" lang="zh-CN" altLang="en-US" sz="1600" i="0" u="none" strike="noStrike" cap="none" normalizeH="0" baseline="0" dirty="0" smtClean="0">
                <a:ln>
                  <a:noFill/>
                </a:ln>
                <a:solidFill>
                  <a:schemeClr val="tx1"/>
                </a:solidFill>
                <a:effectLst/>
                <a:latin typeface="微软雅黑" pitchFamily="34" charset="-122"/>
                <a:ea typeface="微软雅黑" pitchFamily="34" charset="-122"/>
                <a:cs typeface="Times New Roman" pitchFamily="18" charset="0"/>
              </a:rPr>
              <a:t>年</a:t>
            </a:r>
            <a:r>
              <a:rPr kumimoji="0" lang="en-US" altLang="zh-CN" sz="1600" i="0" u="none" strike="noStrike" cap="none" normalizeH="0" baseline="0" dirty="0" smtClean="0">
                <a:ln>
                  <a:noFill/>
                </a:ln>
                <a:solidFill>
                  <a:schemeClr val="tx1"/>
                </a:solidFill>
                <a:effectLst/>
                <a:latin typeface="微软雅黑" pitchFamily="34" charset="-122"/>
                <a:ea typeface="微软雅黑" pitchFamily="34" charset="-122"/>
                <a:cs typeface="Times New Roman" pitchFamily="18" charset="0"/>
              </a:rPr>
              <a:t>11</a:t>
            </a:r>
            <a:r>
              <a:rPr kumimoji="0" lang="zh-CN" altLang="en-US" sz="1600" i="0" u="none" strike="noStrike" cap="none" normalizeH="0" baseline="0" dirty="0" smtClean="0">
                <a:ln>
                  <a:noFill/>
                </a:ln>
                <a:solidFill>
                  <a:schemeClr val="tx1"/>
                </a:solidFill>
                <a:effectLst/>
                <a:latin typeface="微软雅黑" pitchFamily="34" charset="-122"/>
                <a:ea typeface="微软雅黑" pitchFamily="34" charset="-122"/>
                <a:cs typeface="Times New Roman" pitchFamily="18" charset="0"/>
              </a:rPr>
              <a:t>月</a:t>
            </a:r>
            <a:endParaRPr kumimoji="0" lang="en-US" altLang="zh-CN" sz="1600" i="0" u="none" strike="noStrike" cap="none" normalizeH="0" baseline="0" dirty="0" smtClean="0">
              <a:ln>
                <a:noFill/>
              </a:ln>
              <a:solidFill>
                <a:schemeClr val="tx1"/>
              </a:solidFill>
              <a:effectLst/>
              <a:latin typeface="微软雅黑" pitchFamily="34" charset="-122"/>
              <a:ea typeface="微软雅黑" pitchFamily="34" charset="-122"/>
              <a:cs typeface="Times New Roman" pitchFamily="18" charset="0"/>
            </a:endParaRPr>
          </a:p>
          <a:p>
            <a:pPr lvl="0" eaLnBrk="0" fontAlgn="base" hangingPunct="0">
              <a:lnSpc>
                <a:spcPts val="3000"/>
              </a:lnSpc>
            </a:pPr>
            <a:r>
              <a:rPr lang="en-US" altLang="zh-CN" sz="1600" b="1" dirty="0" smtClean="0">
                <a:latin typeface="微软雅黑" pitchFamily="34" charset="-122"/>
                <a:ea typeface="微软雅黑" pitchFamily="34" charset="-122"/>
                <a:cs typeface="Times New Roman" pitchFamily="18" charset="0"/>
              </a:rPr>
              <a:t>【</a:t>
            </a:r>
            <a:r>
              <a:rPr lang="zh-CN" altLang="en-US" sz="1600" b="1" dirty="0" smtClean="0">
                <a:latin typeface="微软雅黑" pitchFamily="34" charset="-122"/>
                <a:ea typeface="微软雅黑" pitchFamily="34" charset="-122"/>
                <a:cs typeface="Times New Roman" pitchFamily="18" charset="0"/>
              </a:rPr>
              <a:t>目前大陆地区同通用名药品的上市情况</a:t>
            </a:r>
            <a:r>
              <a:rPr lang="en-US" altLang="zh-CN" sz="1600" b="1" dirty="0" smtClean="0">
                <a:latin typeface="微软雅黑" pitchFamily="34" charset="-122"/>
                <a:ea typeface="微软雅黑" pitchFamily="34" charset="-122"/>
                <a:cs typeface="Times New Roman" pitchFamily="18" charset="0"/>
              </a:rPr>
              <a:t>】</a:t>
            </a:r>
            <a:r>
              <a:rPr lang="zh-CN" altLang="en-US" sz="1600" dirty="0" smtClean="0">
                <a:latin typeface="微软雅黑" pitchFamily="34" charset="-122"/>
                <a:ea typeface="微软雅黑" pitchFamily="34" charset="-122"/>
                <a:cs typeface="Times New Roman" pitchFamily="18" charset="0"/>
              </a:rPr>
              <a:t>共</a:t>
            </a:r>
            <a:r>
              <a:rPr lang="en-US" altLang="zh-CN" sz="1600" dirty="0" smtClean="0">
                <a:latin typeface="微软雅黑" pitchFamily="34" charset="-122"/>
                <a:ea typeface="微软雅黑" pitchFamily="34" charset="-122"/>
                <a:cs typeface="Times New Roman" pitchFamily="18" charset="0"/>
              </a:rPr>
              <a:t>1</a:t>
            </a:r>
            <a:r>
              <a:rPr lang="zh-CN" altLang="en-US" sz="1600" dirty="0" smtClean="0">
                <a:latin typeface="微软雅黑" pitchFamily="34" charset="-122"/>
                <a:ea typeface="微软雅黑" pitchFamily="34" charset="-122"/>
                <a:cs typeface="Times New Roman" pitchFamily="18" charset="0"/>
              </a:rPr>
              <a:t>家</a:t>
            </a:r>
            <a:endParaRPr lang="en-US" altLang="zh-CN" sz="1600" dirty="0" smtClean="0">
              <a:latin typeface="微软雅黑" pitchFamily="34" charset="-122"/>
              <a:ea typeface="微软雅黑" pitchFamily="34" charset="-122"/>
              <a:cs typeface="Times New Roman" pitchFamily="18" charset="0"/>
            </a:endParaRPr>
          </a:p>
          <a:p>
            <a:pPr eaLnBrk="0" fontAlgn="base" hangingPunct="0">
              <a:lnSpc>
                <a:spcPts val="3000"/>
              </a:lnSpc>
            </a:pPr>
            <a:r>
              <a:rPr lang="en-US" altLang="zh-CN" sz="1600" b="1" dirty="0" smtClean="0">
                <a:latin typeface="微软雅黑" pitchFamily="34" charset="-122"/>
                <a:ea typeface="微软雅黑" pitchFamily="34" charset="-122"/>
                <a:cs typeface="Times New Roman" pitchFamily="18" charset="0"/>
              </a:rPr>
              <a:t>【</a:t>
            </a:r>
            <a:r>
              <a:rPr lang="zh-CN" altLang="en-US" sz="1600" b="1" dirty="0" smtClean="0">
                <a:latin typeface="微软雅黑" pitchFamily="34" charset="-122"/>
                <a:ea typeface="微软雅黑" pitchFamily="34" charset="-122"/>
                <a:cs typeface="Times New Roman" pitchFamily="18" charset="0"/>
              </a:rPr>
              <a:t>全球首个上市国家</a:t>
            </a:r>
            <a:r>
              <a:rPr lang="en-US" altLang="zh-CN" sz="1600" b="1" dirty="0" smtClean="0">
                <a:latin typeface="微软雅黑" pitchFamily="34" charset="-122"/>
                <a:ea typeface="微软雅黑" pitchFamily="34" charset="-122"/>
                <a:cs typeface="Times New Roman" pitchFamily="18" charset="0"/>
              </a:rPr>
              <a:t>/</a:t>
            </a:r>
            <a:r>
              <a:rPr lang="zh-CN" altLang="en-US" sz="1600" b="1" dirty="0" smtClean="0">
                <a:latin typeface="微软雅黑" pitchFamily="34" charset="-122"/>
                <a:ea typeface="微软雅黑" pitchFamily="34" charset="-122"/>
                <a:cs typeface="Times New Roman" pitchFamily="18" charset="0"/>
              </a:rPr>
              <a:t>地区级上市时间</a:t>
            </a:r>
            <a:r>
              <a:rPr lang="en-US" altLang="zh-CN" sz="1600" b="1" dirty="0" smtClean="0">
                <a:latin typeface="微软雅黑" pitchFamily="34" charset="-122"/>
                <a:ea typeface="微软雅黑" pitchFamily="34" charset="-122"/>
                <a:cs typeface="Times New Roman" pitchFamily="18" charset="0"/>
              </a:rPr>
              <a:t>】</a:t>
            </a:r>
            <a:r>
              <a:rPr lang="en-US" altLang="zh-CN" sz="1600" dirty="0" smtClean="0">
                <a:latin typeface="微软雅黑" pitchFamily="34" charset="-122"/>
                <a:ea typeface="微软雅黑" pitchFamily="34" charset="-122"/>
                <a:cs typeface="Times New Roman" pitchFamily="18" charset="0"/>
              </a:rPr>
              <a:t>2021</a:t>
            </a:r>
            <a:r>
              <a:rPr lang="zh-CN" altLang="en-US" sz="1600" dirty="0" smtClean="0">
                <a:latin typeface="微软雅黑" pitchFamily="34" charset="-122"/>
                <a:ea typeface="微软雅黑" pitchFamily="34" charset="-122"/>
                <a:cs typeface="Times New Roman" pitchFamily="18" charset="0"/>
              </a:rPr>
              <a:t>年</a:t>
            </a:r>
            <a:r>
              <a:rPr lang="en-US" altLang="zh-CN" sz="1600" dirty="0" smtClean="0">
                <a:latin typeface="微软雅黑" pitchFamily="34" charset="-122"/>
                <a:ea typeface="微软雅黑" pitchFamily="34" charset="-122"/>
                <a:cs typeface="Times New Roman" pitchFamily="18" charset="0"/>
              </a:rPr>
              <a:t>11</a:t>
            </a:r>
            <a:r>
              <a:rPr lang="zh-CN" altLang="en-US" sz="1600" dirty="0" smtClean="0">
                <a:latin typeface="微软雅黑" pitchFamily="34" charset="-122"/>
                <a:ea typeface="微软雅黑" pitchFamily="34" charset="-122"/>
                <a:cs typeface="Times New Roman" pitchFamily="18" charset="0"/>
              </a:rPr>
              <a:t>月，中国</a:t>
            </a:r>
            <a:endParaRPr lang="en-US" altLang="zh-CN" sz="1600" dirty="0" smtClean="0">
              <a:latin typeface="微软雅黑" pitchFamily="34" charset="-122"/>
              <a:ea typeface="微软雅黑" pitchFamily="34" charset="-122"/>
              <a:cs typeface="Times New Roman" pitchFamily="18" charset="0"/>
            </a:endParaRPr>
          </a:p>
          <a:p>
            <a:pPr>
              <a:lnSpc>
                <a:spcPts val="3000"/>
              </a:lnSpc>
            </a:pPr>
            <a:r>
              <a:rPr lang="en-US" altLang="zh-CN" sz="1600" b="1" dirty="0" smtClean="0">
                <a:latin typeface="微软雅黑" pitchFamily="34" charset="-122"/>
                <a:ea typeface="微软雅黑" pitchFamily="34" charset="-122"/>
                <a:cs typeface="Times New Roman" pitchFamily="18" charset="0"/>
              </a:rPr>
              <a:t>【</a:t>
            </a:r>
            <a:r>
              <a:rPr lang="zh-CN" altLang="zh-CN" sz="1600" b="1" dirty="0" smtClean="0">
                <a:latin typeface="微软雅黑" pitchFamily="34" charset="-122"/>
                <a:ea typeface="微软雅黑" pitchFamily="34" charset="-122"/>
                <a:cs typeface="Times New Roman" pitchFamily="18" charset="0"/>
              </a:rPr>
              <a:t>大陆地区糖尿病肾病患病率</a:t>
            </a:r>
            <a:r>
              <a:rPr lang="en-US" altLang="zh-CN" sz="1600" b="1" dirty="0" smtClean="0">
                <a:latin typeface="微软雅黑" pitchFamily="34" charset="-122"/>
                <a:ea typeface="微软雅黑" pitchFamily="34" charset="-122"/>
                <a:cs typeface="Times New Roman" pitchFamily="18" charset="0"/>
              </a:rPr>
              <a:t>】</a:t>
            </a:r>
            <a:r>
              <a:rPr lang="zh-CN" altLang="en-US" sz="1600" dirty="0" smtClean="0">
                <a:latin typeface="微软雅黑" pitchFamily="34" charset="-122"/>
                <a:ea typeface="微软雅黑" pitchFamily="34" charset="-122"/>
              </a:rPr>
              <a:t> 中国有糖尿病患者约</a:t>
            </a:r>
            <a:r>
              <a:rPr lang="en-US" altLang="zh-CN" sz="1600" dirty="0" smtClean="0">
                <a:latin typeface="微软雅黑" pitchFamily="34" charset="-122"/>
                <a:ea typeface="微软雅黑" pitchFamily="34" charset="-122"/>
              </a:rPr>
              <a:t>1.3</a:t>
            </a:r>
            <a:r>
              <a:rPr lang="zh-CN" altLang="en-US" sz="1600" dirty="0" smtClean="0">
                <a:latin typeface="微软雅黑" pitchFamily="34" charset="-122"/>
                <a:ea typeface="微软雅黑" pitchFamily="34" charset="-122"/>
              </a:rPr>
              <a:t>亿，糖尿病肾病</a:t>
            </a:r>
            <a:r>
              <a:rPr lang="zh-CN" altLang="zh-CN" sz="1600" dirty="0" smtClean="0">
                <a:latin typeface="微软雅黑" pitchFamily="34" charset="-122"/>
                <a:ea typeface="微软雅黑" pitchFamily="34" charset="-122"/>
                <a:cs typeface="Times New Roman" pitchFamily="18" charset="0"/>
              </a:rPr>
              <a:t>在糖尿病人群中的发病率为</a:t>
            </a:r>
            <a:r>
              <a:rPr lang="en-US" altLang="zh-CN" sz="1600" dirty="0" smtClean="0">
                <a:latin typeface="微软雅黑" pitchFamily="34" charset="-122"/>
                <a:ea typeface="微软雅黑" pitchFamily="34" charset="-122"/>
                <a:cs typeface="Times New Roman" pitchFamily="18" charset="0"/>
              </a:rPr>
              <a:t>20%-50%</a:t>
            </a:r>
          </a:p>
          <a:p>
            <a:pPr>
              <a:lnSpc>
                <a:spcPts val="3000"/>
              </a:lnSpc>
            </a:pPr>
            <a:r>
              <a:rPr lang="en-US" altLang="zh-CN" sz="1600" b="1" dirty="0" smtClean="0">
                <a:latin typeface="微软雅黑" pitchFamily="34" charset="-122"/>
                <a:ea typeface="微软雅黑" pitchFamily="34" charset="-122"/>
                <a:cs typeface="Times New Roman" pitchFamily="18" charset="0"/>
              </a:rPr>
              <a:t>【</a:t>
            </a:r>
            <a:r>
              <a:rPr lang="zh-CN" altLang="zh-CN" sz="1600" b="1" dirty="0" smtClean="0">
                <a:latin typeface="微软雅黑" pitchFamily="34" charset="-122"/>
                <a:ea typeface="微软雅黑" pitchFamily="34" charset="-122"/>
                <a:cs typeface="Times New Roman" pitchFamily="18" charset="0"/>
              </a:rPr>
              <a:t>大陆地区年发病患者总数</a:t>
            </a:r>
            <a:r>
              <a:rPr lang="en-US" altLang="zh-CN" sz="1600" b="1" dirty="0" smtClean="0">
                <a:latin typeface="微软雅黑" pitchFamily="34" charset="-122"/>
                <a:ea typeface="微软雅黑" pitchFamily="34" charset="-122"/>
                <a:cs typeface="Times New Roman" pitchFamily="18" charset="0"/>
              </a:rPr>
              <a:t>】</a:t>
            </a:r>
            <a:r>
              <a:rPr lang="zh-CN" altLang="zh-CN" sz="1600" dirty="0" smtClean="0">
                <a:latin typeface="微软雅黑" pitchFamily="34" charset="-122"/>
                <a:ea typeface="微软雅黑" pitchFamily="34" charset="-122"/>
                <a:cs typeface="Times New Roman" pitchFamily="18" charset="0"/>
              </a:rPr>
              <a:t>研究数据测算，我国</a:t>
            </a:r>
            <a:r>
              <a:rPr lang="en-US" altLang="zh-CN" sz="1600" dirty="0" smtClean="0">
                <a:latin typeface="微软雅黑" pitchFamily="34" charset="-122"/>
                <a:ea typeface="微软雅黑" pitchFamily="34" charset="-122"/>
                <a:cs typeface="Times New Roman" pitchFamily="18" charset="0"/>
              </a:rPr>
              <a:t>2022</a:t>
            </a:r>
            <a:r>
              <a:rPr lang="zh-CN" altLang="zh-CN" sz="1600" dirty="0" smtClean="0">
                <a:latin typeface="微软雅黑" pitchFamily="34" charset="-122"/>
                <a:ea typeface="微软雅黑" pitchFamily="34" charset="-122"/>
                <a:cs typeface="Times New Roman" pitchFamily="18" charset="0"/>
              </a:rPr>
              <a:t>年早期糖尿病肾病气阴两虚证患者人群约为</a:t>
            </a:r>
            <a:r>
              <a:rPr lang="en-US" altLang="zh-CN" sz="1600" dirty="0" smtClean="0">
                <a:latin typeface="微软雅黑" pitchFamily="34" charset="-122"/>
                <a:ea typeface="微软雅黑" pitchFamily="34" charset="-122"/>
                <a:cs typeface="Times New Roman" pitchFamily="18" charset="0"/>
              </a:rPr>
              <a:t>150</a:t>
            </a:r>
            <a:r>
              <a:rPr lang="zh-CN" altLang="zh-CN" sz="1600" dirty="0" smtClean="0">
                <a:latin typeface="微软雅黑" pitchFamily="34" charset="-122"/>
                <a:ea typeface="微软雅黑" pitchFamily="34" charset="-122"/>
                <a:cs typeface="Times New Roman" pitchFamily="18" charset="0"/>
              </a:rPr>
              <a:t>万人 </a:t>
            </a:r>
          </a:p>
          <a:p>
            <a:pPr lvl="0" eaLnBrk="0" fontAlgn="base" hangingPunct="0">
              <a:lnSpc>
                <a:spcPts val="3000"/>
              </a:lnSpc>
            </a:pPr>
            <a:r>
              <a:rPr kumimoji="0" lang="en-US" altLang="zh-CN" sz="1600" b="1" i="0" u="none" strike="noStrike" cap="none" normalizeH="0" baseline="0" dirty="0" smtClean="0">
                <a:ln>
                  <a:noFill/>
                </a:ln>
                <a:solidFill>
                  <a:schemeClr val="tx1"/>
                </a:solidFill>
                <a:effectLst/>
                <a:latin typeface="微软雅黑" pitchFamily="34" charset="-122"/>
                <a:ea typeface="微软雅黑" pitchFamily="34" charset="-122"/>
                <a:cs typeface="Times New Roman" pitchFamily="18" charset="0"/>
              </a:rPr>
              <a:t>【</a:t>
            </a:r>
            <a:r>
              <a:rPr lang="zh-CN" altLang="en-US" sz="1600" b="1" dirty="0" smtClean="0">
                <a:latin typeface="微软雅黑" pitchFamily="34" charset="-122"/>
                <a:ea typeface="微软雅黑" pitchFamily="34" charset="-122"/>
                <a:cs typeface="Times New Roman" pitchFamily="18" charset="0"/>
              </a:rPr>
              <a:t>用法用量</a:t>
            </a:r>
            <a:r>
              <a:rPr kumimoji="0" lang="en-US" altLang="zh-CN" sz="1600" b="1" i="0" u="none" strike="noStrike" cap="none" normalizeH="0" baseline="0" dirty="0" smtClean="0">
                <a:ln>
                  <a:noFill/>
                </a:ln>
                <a:solidFill>
                  <a:schemeClr val="tx1"/>
                </a:solidFill>
                <a:effectLst/>
                <a:latin typeface="微软雅黑" pitchFamily="34" charset="-122"/>
                <a:ea typeface="微软雅黑" pitchFamily="34" charset="-122"/>
                <a:cs typeface="Times New Roman" pitchFamily="18" charset="0"/>
              </a:rPr>
              <a:t>】</a:t>
            </a:r>
            <a:r>
              <a:rPr kumimoji="0" lang="zh-CN" altLang="en-US" sz="1600" b="0" i="0" u="none" strike="noStrike" cap="none" normalizeH="0" baseline="0" dirty="0" smtClean="0">
                <a:ln>
                  <a:noFill/>
                </a:ln>
                <a:solidFill>
                  <a:schemeClr val="tx1"/>
                </a:solidFill>
                <a:effectLst/>
                <a:latin typeface="微软雅黑" pitchFamily="34" charset="-122"/>
                <a:ea typeface="微软雅黑" pitchFamily="34" charset="-122"/>
                <a:cs typeface="Times New Roman" pitchFamily="18" charset="0"/>
              </a:rPr>
              <a:t>口服。一次</a:t>
            </a:r>
            <a:r>
              <a:rPr kumimoji="0" lang="en-US" altLang="zh-CN" sz="1600" b="0" i="0" u="none" strike="noStrike" cap="none" normalizeH="0" baseline="0" dirty="0" smtClean="0">
                <a:ln>
                  <a:noFill/>
                </a:ln>
                <a:solidFill>
                  <a:schemeClr val="tx1"/>
                </a:solidFill>
                <a:effectLst/>
                <a:latin typeface="微软雅黑" pitchFamily="34" charset="-122"/>
                <a:ea typeface="微软雅黑" pitchFamily="34" charset="-122"/>
                <a:cs typeface="Times New Roman" pitchFamily="18" charset="0"/>
              </a:rPr>
              <a:t>5</a:t>
            </a:r>
            <a:r>
              <a:rPr kumimoji="0" lang="zh-CN" altLang="en-US" sz="1600" b="0" i="0" u="none" strike="noStrike" cap="none" normalizeH="0" baseline="0" dirty="0" smtClean="0">
                <a:ln>
                  <a:noFill/>
                </a:ln>
                <a:solidFill>
                  <a:schemeClr val="tx1"/>
                </a:solidFill>
                <a:effectLst/>
                <a:latin typeface="微软雅黑" pitchFamily="34" charset="-122"/>
                <a:ea typeface="微软雅黑" pitchFamily="34" charset="-122"/>
                <a:cs typeface="Times New Roman" pitchFamily="18" charset="0"/>
              </a:rPr>
              <a:t>粒，一日</a:t>
            </a:r>
            <a:r>
              <a:rPr kumimoji="0" lang="en-US" altLang="zh-CN" sz="1600" b="0" i="0" u="none" strike="noStrike" cap="none" normalizeH="0" baseline="0" dirty="0" smtClean="0">
                <a:ln>
                  <a:noFill/>
                </a:ln>
                <a:solidFill>
                  <a:schemeClr val="tx1"/>
                </a:solidFill>
                <a:effectLst/>
                <a:latin typeface="微软雅黑" pitchFamily="34" charset="-122"/>
                <a:ea typeface="微软雅黑" pitchFamily="34" charset="-122"/>
                <a:cs typeface="Times New Roman" pitchFamily="18" charset="0"/>
              </a:rPr>
              <a:t>3</a:t>
            </a:r>
            <a:r>
              <a:rPr kumimoji="0" lang="zh-CN" altLang="en-US" sz="1600" b="0" i="0" u="none" strike="noStrike" cap="none" normalizeH="0" baseline="0" dirty="0" smtClean="0">
                <a:ln>
                  <a:noFill/>
                </a:ln>
                <a:solidFill>
                  <a:schemeClr val="tx1"/>
                </a:solidFill>
                <a:effectLst/>
                <a:latin typeface="微软雅黑" pitchFamily="34" charset="-122"/>
                <a:ea typeface="微软雅黑" pitchFamily="34" charset="-122"/>
                <a:cs typeface="Times New Roman" pitchFamily="18" charset="0"/>
              </a:rPr>
              <a:t>次。疗程为</a:t>
            </a:r>
            <a:r>
              <a:rPr kumimoji="0" lang="en-US" altLang="zh-CN" sz="1600" b="0" i="0" u="none" strike="noStrike" cap="none" normalizeH="0" baseline="0" dirty="0" smtClean="0">
                <a:ln>
                  <a:noFill/>
                </a:ln>
                <a:solidFill>
                  <a:schemeClr val="tx1"/>
                </a:solidFill>
                <a:effectLst/>
                <a:latin typeface="微软雅黑" pitchFamily="34" charset="-122"/>
                <a:ea typeface="微软雅黑" pitchFamily="34" charset="-122"/>
                <a:cs typeface="Times New Roman" pitchFamily="18" charset="0"/>
              </a:rPr>
              <a:t>24</a:t>
            </a:r>
            <a:r>
              <a:rPr kumimoji="0" lang="zh-CN" altLang="en-US" sz="1600" b="0" i="0" u="none" strike="noStrike" cap="none" normalizeH="0" baseline="0" dirty="0" smtClean="0">
                <a:ln>
                  <a:noFill/>
                </a:ln>
                <a:solidFill>
                  <a:schemeClr val="tx1"/>
                </a:solidFill>
                <a:effectLst/>
                <a:latin typeface="微软雅黑" pitchFamily="34" charset="-122"/>
                <a:ea typeface="微软雅黑" pitchFamily="34" charset="-122"/>
                <a:cs typeface="Times New Roman" pitchFamily="18" charset="0"/>
              </a:rPr>
              <a:t>周。</a:t>
            </a:r>
            <a:endParaRPr kumimoji="0" lang="zh-CN" altLang="en-US" sz="1600" b="0" i="0" u="none" strike="noStrike" cap="none" normalizeH="0" baseline="0" dirty="0" smtClean="0">
              <a:ln>
                <a:noFill/>
              </a:ln>
              <a:solidFill>
                <a:schemeClr val="tx1"/>
              </a:solidFill>
              <a:effectLst/>
              <a:latin typeface="微软雅黑" pitchFamily="34" charset="-122"/>
              <a:ea typeface="微软雅黑" pitchFamily="34" charset="-122"/>
              <a:cs typeface="宋体" pitchFamily="2" charset="-122"/>
            </a:endParaRPr>
          </a:p>
          <a:p>
            <a:pPr lvl="0" eaLnBrk="0" fontAlgn="base" hangingPunct="0">
              <a:lnSpc>
                <a:spcPts val="3000"/>
              </a:lnSpc>
            </a:pPr>
            <a:r>
              <a:rPr kumimoji="0" lang="en-US" altLang="zh-CN" sz="1600" b="1" i="0" u="none" strike="noStrike" cap="none" normalizeH="0" baseline="0" dirty="0" smtClean="0">
                <a:ln>
                  <a:noFill/>
                </a:ln>
                <a:solidFill>
                  <a:schemeClr val="tx1"/>
                </a:solidFill>
                <a:effectLst/>
                <a:latin typeface="微软雅黑" pitchFamily="34" charset="-122"/>
                <a:ea typeface="微软雅黑" pitchFamily="34" charset="-122"/>
                <a:cs typeface="Times New Roman" pitchFamily="18" charset="0"/>
              </a:rPr>
              <a:t>【</a:t>
            </a:r>
            <a:r>
              <a:rPr lang="zh-CN" altLang="en-US" sz="1600" b="1" dirty="0" smtClean="0">
                <a:latin typeface="微软雅黑" pitchFamily="34" charset="-122"/>
                <a:ea typeface="微软雅黑" pitchFamily="34" charset="-122"/>
                <a:cs typeface="Times New Roman" pitchFamily="18" charset="0"/>
              </a:rPr>
              <a:t>是否为</a:t>
            </a:r>
            <a:r>
              <a:rPr lang="en-US" altLang="zh-CN" sz="1600" b="1" dirty="0" smtClean="0">
                <a:latin typeface="微软雅黑" pitchFamily="34" charset="-122"/>
                <a:ea typeface="微软雅黑" pitchFamily="34" charset="-122"/>
                <a:cs typeface="Times New Roman" pitchFamily="18" charset="0"/>
              </a:rPr>
              <a:t>OTC</a:t>
            </a:r>
            <a:r>
              <a:rPr lang="zh-CN" altLang="en-US" sz="1600" b="1" dirty="0" smtClean="0">
                <a:latin typeface="微软雅黑" pitchFamily="34" charset="-122"/>
                <a:ea typeface="微软雅黑" pitchFamily="34" charset="-122"/>
                <a:cs typeface="Times New Roman" pitchFamily="18" charset="0"/>
              </a:rPr>
              <a:t>药品</a:t>
            </a:r>
            <a:r>
              <a:rPr kumimoji="0" lang="en-US" altLang="zh-CN" sz="1600" b="1" i="0" u="none" strike="noStrike" cap="none" normalizeH="0" baseline="0" dirty="0" smtClean="0">
                <a:ln>
                  <a:noFill/>
                </a:ln>
                <a:solidFill>
                  <a:schemeClr val="tx1"/>
                </a:solidFill>
                <a:effectLst/>
                <a:latin typeface="微软雅黑" pitchFamily="34" charset="-122"/>
                <a:ea typeface="微软雅黑" pitchFamily="34" charset="-122"/>
                <a:cs typeface="Times New Roman" pitchFamily="18" charset="0"/>
              </a:rPr>
              <a:t>】</a:t>
            </a:r>
            <a:r>
              <a:rPr kumimoji="0" lang="zh-CN" altLang="en-US" sz="1600" b="0" i="0" u="none" strike="noStrike" cap="none" normalizeH="0" baseline="0" dirty="0" smtClean="0">
                <a:ln>
                  <a:noFill/>
                </a:ln>
                <a:solidFill>
                  <a:schemeClr val="tx1"/>
                </a:solidFill>
                <a:effectLst/>
                <a:latin typeface="微软雅黑" pitchFamily="34" charset="-122"/>
                <a:ea typeface="微软雅黑" pitchFamily="34" charset="-122"/>
                <a:cs typeface="Times New Roman" pitchFamily="18" charset="0"/>
              </a:rPr>
              <a:t>否</a:t>
            </a:r>
            <a:endParaRPr kumimoji="0" lang="zh-CN" altLang="en-US" sz="1600" b="0" i="0" u="none" strike="noStrike" cap="none" normalizeH="0" baseline="0" dirty="0" smtClean="0">
              <a:ln>
                <a:noFill/>
              </a:ln>
              <a:solidFill>
                <a:schemeClr val="tx1"/>
              </a:solidFill>
              <a:effectLst/>
              <a:latin typeface="微软雅黑" pitchFamily="34" charset="-122"/>
              <a:ea typeface="微软雅黑" pitchFamily="34" charset="-122"/>
              <a:cs typeface="宋体" pitchFamily="2" charset="-122"/>
            </a:endParaRPr>
          </a:p>
          <a:p>
            <a:pPr lvl="0">
              <a:lnSpc>
                <a:spcPts val="3000"/>
              </a:lnSpc>
            </a:pPr>
            <a:r>
              <a:rPr kumimoji="0" lang="en-US" altLang="zh-CN" sz="1600" b="1" i="0" u="none" strike="noStrike" cap="none" normalizeH="0" baseline="0" dirty="0" smtClean="0">
                <a:ln>
                  <a:noFill/>
                </a:ln>
                <a:solidFill>
                  <a:schemeClr val="tx1"/>
                </a:solidFill>
                <a:effectLst/>
                <a:latin typeface="微软雅黑" pitchFamily="34" charset="-122"/>
                <a:ea typeface="微软雅黑" pitchFamily="34" charset="-122"/>
                <a:cs typeface="Times New Roman" pitchFamily="18" charset="0"/>
              </a:rPr>
              <a:t>【</a:t>
            </a:r>
            <a:r>
              <a:rPr lang="zh-CN" altLang="en-US" sz="1600" b="1" dirty="0" smtClean="0">
                <a:latin typeface="微软雅黑" pitchFamily="34" charset="-122"/>
                <a:ea typeface="微软雅黑" pitchFamily="34" charset="-122"/>
                <a:cs typeface="Times New Roman" pitchFamily="18" charset="0"/>
              </a:rPr>
              <a:t>参照药品建议</a:t>
            </a:r>
            <a:r>
              <a:rPr kumimoji="0" lang="en-US" altLang="zh-CN" sz="1600" b="1" i="0" u="none" strike="noStrike" cap="none" normalizeH="0" baseline="0" dirty="0" smtClean="0">
                <a:ln>
                  <a:noFill/>
                </a:ln>
                <a:solidFill>
                  <a:schemeClr val="tx1"/>
                </a:solidFill>
                <a:effectLst/>
                <a:latin typeface="微软雅黑" pitchFamily="34" charset="-122"/>
                <a:ea typeface="微软雅黑" pitchFamily="34" charset="-122"/>
                <a:cs typeface="Times New Roman" pitchFamily="18" charset="0"/>
              </a:rPr>
              <a:t>】</a:t>
            </a:r>
            <a:r>
              <a:rPr kumimoji="0" lang="zh-CN" altLang="en-US" sz="1600" b="0" i="0" u="none" strike="noStrike" cap="none" normalizeH="0" baseline="0" dirty="0" smtClean="0">
                <a:ln>
                  <a:noFill/>
                </a:ln>
                <a:solidFill>
                  <a:schemeClr val="tx1"/>
                </a:solidFill>
                <a:effectLst/>
                <a:latin typeface="微软雅黑" pitchFamily="34" charset="-122"/>
                <a:ea typeface="微软雅黑" pitchFamily="34" charset="-122"/>
                <a:cs typeface="Times New Roman" pitchFamily="18" charset="0"/>
              </a:rPr>
              <a:t>渴络欣胶囊</a:t>
            </a:r>
            <a:endParaRPr kumimoji="0" lang="en-US" altLang="zh-CN" sz="1600" b="0" i="0" u="none" strike="noStrike" cap="none" normalizeH="0" baseline="0" dirty="0" smtClean="0">
              <a:ln>
                <a:noFill/>
              </a:ln>
              <a:solidFill>
                <a:schemeClr val="tx1"/>
              </a:solidFill>
              <a:effectLst/>
              <a:latin typeface="微软雅黑" pitchFamily="34" charset="-122"/>
              <a:ea typeface="微软雅黑" pitchFamily="34" charset="-122"/>
              <a:cs typeface="Times New Roman" pitchFamily="18" charset="0"/>
            </a:endParaRPr>
          </a:p>
          <a:p>
            <a:pPr lvl="0">
              <a:lnSpc>
                <a:spcPts val="3000"/>
              </a:lnSpc>
            </a:pPr>
            <a:r>
              <a:rPr lang="en-US" altLang="zh-CN" sz="1600" b="1" dirty="0" smtClean="0">
                <a:latin typeface="微软雅黑" pitchFamily="34" charset="-122"/>
                <a:ea typeface="微软雅黑" pitchFamily="34" charset="-122"/>
                <a:cs typeface="Times New Roman" pitchFamily="18" charset="0"/>
              </a:rPr>
              <a:t>【</a:t>
            </a:r>
            <a:r>
              <a:rPr lang="zh-CN" altLang="en-US" sz="1600" b="1" dirty="0" smtClean="0">
                <a:latin typeface="微软雅黑" pitchFamily="34" charset="-122"/>
                <a:ea typeface="微软雅黑" pitchFamily="34" charset="-122"/>
                <a:cs typeface="Times New Roman" pitchFamily="18" charset="0"/>
              </a:rPr>
              <a:t>功能主治</a:t>
            </a:r>
            <a:r>
              <a:rPr lang="en-US" altLang="zh-CN" sz="1600" b="1" dirty="0" smtClean="0">
                <a:latin typeface="微软雅黑" pitchFamily="34" charset="-122"/>
                <a:ea typeface="微软雅黑" pitchFamily="34" charset="-122"/>
                <a:cs typeface="Times New Roman" pitchFamily="18" charset="0"/>
              </a:rPr>
              <a:t>】</a:t>
            </a:r>
            <a:r>
              <a:rPr lang="zh-CN" altLang="en-US" sz="1600" dirty="0" smtClean="0">
                <a:latin typeface="微软雅黑" pitchFamily="34" charset="-122"/>
                <a:ea typeface="微软雅黑" pitchFamily="34" charset="-122"/>
                <a:cs typeface="Times New Roman" pitchFamily="18" charset="0"/>
              </a:rPr>
              <a:t>益气养阴，化瘀通络。用于早期糖尿病肾病气阴两虚证，症见倦怠乏力、口干咽燥、五心烦热、食少纳呆、面色无华、肢体麻木。舌质淡，或舌质暗红或有瘀斑、瘀点，或少苔；脉细或细涩。</a:t>
            </a:r>
            <a:endParaRPr lang="en-US" altLang="zh-CN" sz="1600" dirty="0" smtClean="0">
              <a:latin typeface="微软雅黑" pitchFamily="34" charset="-122"/>
              <a:ea typeface="微软雅黑" pitchFamily="34" charset="-122"/>
              <a:cs typeface="Times New Roman" pitchFamily="18" charset="0"/>
            </a:endParaRPr>
          </a:p>
        </p:txBody>
      </p:sp>
      <p:sp>
        <p:nvSpPr>
          <p:cNvPr id="10" name="文本框 17">
            <a:extLst>
              <a:ext uri="{FF2B5EF4-FFF2-40B4-BE49-F238E27FC236}">
                <a16:creationId xmlns="" xmlns:a16="http://schemas.microsoft.com/office/drawing/2014/main" id="{106C38AE-B546-44B3-AFB1-A739CAA4D0A6}"/>
              </a:ext>
            </a:extLst>
          </p:cNvPr>
          <p:cNvSpPr txBox="1"/>
          <p:nvPr/>
        </p:nvSpPr>
        <p:spPr>
          <a:xfrm>
            <a:off x="1144366" y="293868"/>
            <a:ext cx="3040380" cy="400110"/>
          </a:xfrm>
          <a:prstGeom prst="rect">
            <a:avLst/>
          </a:prstGeom>
          <a:noFill/>
        </p:spPr>
        <p:txBody>
          <a:bodyPr wrap="square" rtlCol="0">
            <a:spAutoFit/>
          </a:bodyPr>
          <a:lstStyle/>
          <a:p>
            <a:pPr marL="457200" marR="0" lvl="0" indent="-457200" defTabSz="914400" rtl="0" eaLnBrk="1" fontAlgn="auto" latinLnBrk="0" hangingPunct="1">
              <a:lnSpc>
                <a:spcPct val="100000"/>
              </a:lnSpc>
              <a:spcBef>
                <a:spcPts val="0"/>
              </a:spcBef>
              <a:spcAft>
                <a:spcPts val="0"/>
              </a:spcAft>
              <a:buClrTx/>
              <a:buSzTx/>
              <a:tabLst/>
              <a:defRPr/>
            </a:pPr>
            <a:r>
              <a:rPr kumimoji="0" lang="en-US" altLang="zh-CN" sz="2000" b="1" i="0" u="none" strike="noStrike" kern="1200" cap="none" spc="0" normalizeH="0" baseline="0" noProof="0" dirty="0" smtClean="0">
                <a:ln>
                  <a:noFill/>
                </a:ln>
                <a:solidFill>
                  <a:prstClr val="black">
                    <a:lumMod val="85000"/>
                    <a:lumOff val="15000"/>
                  </a:prstClr>
                </a:solidFill>
                <a:effectLst/>
                <a:uLnTx/>
                <a:uFillTx/>
                <a:latin typeface="微软雅黑" pitchFamily="34" charset="-122"/>
                <a:ea typeface="微软雅黑" pitchFamily="34" charset="-122"/>
              </a:rPr>
              <a:t>01</a:t>
            </a:r>
            <a:r>
              <a:rPr kumimoji="0" lang="zh-CN" altLang="en-US" sz="2000" b="1" i="0" u="none" strike="noStrike" kern="1200" cap="none" spc="0" normalizeH="0" baseline="0" noProof="0" dirty="0" smtClean="0">
                <a:ln>
                  <a:noFill/>
                </a:ln>
                <a:solidFill>
                  <a:prstClr val="black">
                    <a:lumMod val="85000"/>
                    <a:lumOff val="15000"/>
                  </a:prstClr>
                </a:solidFill>
                <a:effectLst/>
                <a:uLnTx/>
                <a:uFillTx/>
                <a:latin typeface="微软雅黑" pitchFamily="34" charset="-122"/>
                <a:ea typeface="微软雅黑" pitchFamily="34" charset="-122"/>
              </a:rPr>
              <a:t>药品基本信息</a:t>
            </a:r>
            <a:endParaRPr kumimoji="0" lang="zh-CN" altLang="en-US" sz="2000" b="1" i="0" u="none" strike="noStrike" kern="1200" cap="none" spc="0" normalizeH="0" baseline="0" noProof="0" dirty="0">
              <a:ln>
                <a:noFill/>
              </a:ln>
              <a:solidFill>
                <a:prstClr val="black">
                  <a:lumMod val="85000"/>
                  <a:lumOff val="15000"/>
                </a:prstClr>
              </a:solidFill>
              <a:effectLst/>
              <a:uLnTx/>
              <a:uFillTx/>
              <a:latin typeface="微软雅黑" pitchFamily="34" charset="-122"/>
              <a:ea typeface="微软雅黑" pitchFamily="34" charset="-122"/>
            </a:endParaRPr>
          </a:p>
        </p:txBody>
      </p:sp>
      <p:sp>
        <p:nvSpPr>
          <p:cNvPr id="13" name="平行四边形 7">
            <a:extLst>
              <a:ext uri="{FF2B5EF4-FFF2-40B4-BE49-F238E27FC236}">
                <a16:creationId xmlns="" xmlns:a16="http://schemas.microsoft.com/office/drawing/2014/main" id="{54946F5D-09DD-4E43-9087-89F534B5366F}"/>
              </a:ext>
            </a:extLst>
          </p:cNvPr>
          <p:cNvSpPr>
            <a:spLocks noChangeArrowheads="1"/>
          </p:cNvSpPr>
          <p:nvPr/>
        </p:nvSpPr>
        <p:spPr bwMode="auto">
          <a:xfrm>
            <a:off x="968186" y="795596"/>
            <a:ext cx="7413816" cy="224311"/>
          </a:xfrm>
          <a:prstGeom prst="parallelogram">
            <a:avLst>
              <a:gd name="adj" fmla="val 96077"/>
            </a:avLst>
          </a:prstGeom>
          <a:solidFill>
            <a:srgbClr val="B9CED5"/>
          </a:solidFill>
          <a:ln>
            <a:noFill/>
          </a:ln>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tabLst/>
              <a:defRPr/>
            </a:pPr>
            <a:endParaRPr kumimoji="0" lang="zh-CN" altLang="en-US" sz="1800" b="0" i="0" u="none" strike="noStrike" kern="1200" cap="none" spc="0" normalizeH="0" baseline="0" noProof="0">
              <a:ln>
                <a:noFill/>
              </a:ln>
              <a:solidFill>
                <a:srgbClr val="FFFFFF"/>
              </a:solidFill>
              <a:effectLst/>
              <a:uLnTx/>
              <a:uFillTx/>
              <a:latin typeface="Arial" panose="020B0604020202020204" pitchFamily="34" charset="0"/>
              <a:ea typeface="微软雅黑" panose="020B0503020204020204" pitchFamily="34" charset="-122"/>
              <a:cs typeface="+mn-cs"/>
              <a:sym typeface="Arial" panose="020B0604020202020204" pitchFamily="34" charset="0"/>
            </a:endParaRPr>
          </a:p>
        </p:txBody>
      </p:sp>
    </p:spTree>
    <p:extLst>
      <p:ext uri="{BB962C8B-B14F-4D97-AF65-F5344CB8AC3E}">
        <p14:creationId xmlns="" xmlns:p14="http://schemas.microsoft.com/office/powerpoint/2010/main" val="3449289952"/>
      </p:ext>
    </p:extLst>
  </p:cSld>
  <p:clrMapOvr>
    <a:masterClrMapping/>
  </p:clrMapOvr>
  <p:transition spd="slow">
    <p:comb/>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6">
            <a:extLst>
              <a:ext uri="{FF2B5EF4-FFF2-40B4-BE49-F238E27FC236}">
                <a16:creationId xmlns="" xmlns:a16="http://schemas.microsoft.com/office/drawing/2014/main" id="{93EBC509-A54A-49D8-A41A-0D405DE461E0}"/>
              </a:ext>
            </a:extLst>
          </p:cNvPr>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2430463" y="3143005"/>
            <a:ext cx="1387600" cy="1387600"/>
          </a:xfrm>
          <a:prstGeom prst="rect">
            <a:avLst/>
          </a:prstGeom>
        </p:spPr>
      </p:pic>
      <p:sp>
        <p:nvSpPr>
          <p:cNvPr id="19457" name="Rectangle 1"/>
          <p:cNvSpPr>
            <a:spLocks noChangeArrowheads="1"/>
          </p:cNvSpPr>
          <p:nvPr/>
        </p:nvSpPr>
        <p:spPr bwMode="auto">
          <a:xfrm>
            <a:off x="1008187" y="1101681"/>
            <a:ext cx="9976337" cy="393954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nSpc>
                <a:spcPts val="3000"/>
              </a:lnSpc>
            </a:pPr>
            <a:r>
              <a:rPr lang="en-US" altLang="zh-CN" sz="1600" dirty="0" smtClean="0">
                <a:latin typeface="微软雅黑" pitchFamily="34" charset="-122"/>
                <a:ea typeface="微软雅黑" pitchFamily="34" charset="-122"/>
              </a:rPr>
              <a:t>【</a:t>
            </a:r>
            <a:r>
              <a:rPr lang="zh-CN" altLang="zh-CN" sz="1600" b="1" dirty="0" smtClean="0">
                <a:latin typeface="微软雅黑" pitchFamily="34" charset="-122"/>
                <a:ea typeface="微软雅黑" pitchFamily="34" charset="-122"/>
              </a:rPr>
              <a:t>疾病基本情况</a:t>
            </a:r>
            <a:r>
              <a:rPr lang="en-US" altLang="zh-CN" sz="1600" dirty="0" smtClean="0">
                <a:latin typeface="微软雅黑" pitchFamily="34" charset="-122"/>
                <a:ea typeface="微软雅黑" pitchFamily="34" charset="-122"/>
              </a:rPr>
              <a:t>】</a:t>
            </a:r>
          </a:p>
          <a:p>
            <a:pPr>
              <a:lnSpc>
                <a:spcPts val="3000"/>
              </a:lnSpc>
            </a:pPr>
            <a:r>
              <a:rPr lang="zh-CN" altLang="en-US" sz="1600" dirty="0" smtClean="0">
                <a:latin typeface="微软雅黑" pitchFamily="34" charset="-122"/>
                <a:ea typeface="微软雅黑" pitchFamily="34" charset="-122"/>
              </a:rPr>
              <a:t>       中国糖尿病患者约</a:t>
            </a:r>
            <a:r>
              <a:rPr lang="en-US" altLang="zh-CN" sz="1600" dirty="0" smtClean="0">
                <a:latin typeface="微软雅黑" pitchFamily="34" charset="-122"/>
                <a:ea typeface="微软雅黑" pitchFamily="34" charset="-122"/>
              </a:rPr>
              <a:t>1.3</a:t>
            </a:r>
            <a:r>
              <a:rPr lang="zh-CN" altLang="en-US" sz="1600" dirty="0" smtClean="0">
                <a:latin typeface="微软雅黑" pitchFamily="34" charset="-122"/>
                <a:ea typeface="微软雅黑" pitchFamily="34" charset="-122"/>
              </a:rPr>
              <a:t>亿，糖尿病肾病（</a:t>
            </a:r>
            <a:r>
              <a:rPr lang="en-US" altLang="zh-CN" sz="1600" dirty="0" smtClean="0">
                <a:latin typeface="微软雅黑" pitchFamily="34" charset="-122"/>
                <a:ea typeface="微软雅黑" pitchFamily="34" charset="-122"/>
              </a:rPr>
              <a:t>DKD</a:t>
            </a:r>
            <a:r>
              <a:rPr lang="zh-CN" altLang="en-US" sz="1600" dirty="0" smtClean="0">
                <a:latin typeface="微软雅黑" pitchFamily="34" charset="-122"/>
                <a:ea typeface="微软雅黑" pitchFamily="34" charset="-122"/>
              </a:rPr>
              <a:t>）</a:t>
            </a:r>
            <a:r>
              <a:rPr lang="zh-CN" altLang="zh-CN" sz="1600" dirty="0" smtClean="0">
                <a:latin typeface="微软雅黑" pitchFamily="34" charset="-122"/>
                <a:ea typeface="微软雅黑" pitchFamily="34" charset="-122"/>
                <a:cs typeface="Times New Roman" pitchFamily="18" charset="0"/>
              </a:rPr>
              <a:t>在糖尿病人群中的发病率为</a:t>
            </a:r>
            <a:r>
              <a:rPr lang="en-US" altLang="zh-CN" sz="1600" dirty="0" smtClean="0">
                <a:latin typeface="微软雅黑" pitchFamily="34" charset="-122"/>
                <a:ea typeface="微软雅黑" pitchFamily="34" charset="-122"/>
                <a:cs typeface="Times New Roman" pitchFamily="18" charset="0"/>
              </a:rPr>
              <a:t>20%-50% </a:t>
            </a:r>
            <a:r>
              <a:rPr lang="zh-CN" altLang="en-US" sz="1600" dirty="0" smtClean="0">
                <a:latin typeface="微软雅黑" pitchFamily="34" charset="-122"/>
                <a:ea typeface="微软雅黑" pitchFamily="34" charset="-122"/>
              </a:rPr>
              <a:t>，</a:t>
            </a:r>
            <a:r>
              <a:rPr lang="en-US" altLang="zh-CN" sz="1600" dirty="0" smtClean="0">
                <a:latin typeface="微软雅黑" pitchFamily="34" charset="-122"/>
                <a:ea typeface="微软雅黑" pitchFamily="34" charset="-122"/>
              </a:rPr>
              <a:t>DKD</a:t>
            </a:r>
            <a:r>
              <a:rPr lang="zh-CN" altLang="en-US" sz="1600" dirty="0" smtClean="0">
                <a:latin typeface="微软雅黑" pitchFamily="34" charset="-122"/>
                <a:ea typeface="微软雅黑" pitchFamily="34" charset="-122"/>
              </a:rPr>
              <a:t>已</a:t>
            </a:r>
            <a:r>
              <a:rPr lang="zh-CN" altLang="zh-CN" sz="1600" dirty="0" smtClean="0">
                <a:latin typeface="微软雅黑" pitchFamily="34" charset="-122"/>
                <a:ea typeface="微软雅黑" pitchFamily="34" charset="-122"/>
              </a:rPr>
              <a:t>是我国终末期肾脏病的重要原因之一</a:t>
            </a:r>
            <a:r>
              <a:rPr lang="zh-CN" altLang="en-US" sz="1600" dirty="0" smtClean="0">
                <a:latin typeface="微软雅黑" pitchFamily="34" charset="-122"/>
                <a:ea typeface="微软雅黑" pitchFamily="34" charset="-122"/>
              </a:rPr>
              <a:t>，终末期肾病</a:t>
            </a:r>
            <a:r>
              <a:rPr lang="zh-CN" altLang="zh-CN" sz="1600" dirty="0" smtClean="0">
                <a:latin typeface="微软雅黑" pitchFamily="34" charset="-122"/>
                <a:ea typeface="微软雅黑" pitchFamily="34" charset="-122"/>
              </a:rPr>
              <a:t>需要维持透析或者肾移植。</a:t>
            </a:r>
            <a:r>
              <a:rPr lang="en-US" altLang="zh-CN" sz="1600" dirty="0" smtClean="0">
                <a:latin typeface="微软雅黑" pitchFamily="34" charset="-122"/>
                <a:ea typeface="微软雅黑" pitchFamily="34" charset="-122"/>
              </a:rPr>
              <a:t>DKD</a:t>
            </a:r>
            <a:r>
              <a:rPr lang="zh-CN" altLang="zh-CN" sz="1600" dirty="0" smtClean="0">
                <a:latin typeface="微软雅黑" pitchFamily="34" charset="-122"/>
                <a:ea typeface="微软雅黑" pitchFamily="34" charset="-122"/>
              </a:rPr>
              <a:t>的治疗</a:t>
            </a:r>
            <a:r>
              <a:rPr lang="zh-CN" altLang="en-US" sz="1600" dirty="0" smtClean="0">
                <a:latin typeface="微软雅黑" pitchFamily="34" charset="-122"/>
                <a:ea typeface="微软雅黑" pitchFamily="34" charset="-122"/>
              </a:rPr>
              <a:t>，国际上</a:t>
            </a:r>
            <a:r>
              <a:rPr lang="zh-CN" altLang="zh-CN" sz="1600" dirty="0" smtClean="0">
                <a:latin typeface="微软雅黑" pitchFamily="34" charset="-122"/>
                <a:ea typeface="微软雅黑" pitchFamily="34" charset="-122"/>
              </a:rPr>
              <a:t>目前以控制血糖、控制血压、减少尿蛋白为主，还包括生活方式干预、纠正脂质代谢紊乱、治疗肾功能不全的并发症等。</a:t>
            </a:r>
          </a:p>
          <a:p>
            <a:pPr>
              <a:lnSpc>
                <a:spcPts val="3000"/>
              </a:lnSpc>
            </a:pPr>
            <a:r>
              <a:rPr lang="en-US" altLang="zh-CN" sz="1600" dirty="0" smtClean="0">
                <a:latin typeface="微软雅黑" pitchFamily="34" charset="-122"/>
                <a:ea typeface="微软雅黑" pitchFamily="34" charset="-122"/>
              </a:rPr>
              <a:t>       </a:t>
            </a:r>
            <a:r>
              <a:rPr lang="zh-CN" altLang="zh-CN" sz="1600" dirty="0" smtClean="0">
                <a:latin typeface="微软雅黑" pitchFamily="34" charset="-122"/>
                <a:ea typeface="微软雅黑" pitchFamily="34" charset="-122"/>
              </a:rPr>
              <a:t>对照</a:t>
            </a:r>
            <a:r>
              <a:rPr lang="en-US" altLang="zh-CN" sz="1600" dirty="0" smtClean="0">
                <a:latin typeface="微软雅黑" pitchFamily="34" charset="-122"/>
                <a:ea typeface="微软雅黑" pitchFamily="34" charset="-122"/>
              </a:rPr>
              <a:t>DKD</a:t>
            </a:r>
            <a:r>
              <a:rPr lang="zh-CN" altLang="zh-CN" sz="1600" dirty="0" smtClean="0">
                <a:latin typeface="微软雅黑" pitchFamily="34" charset="-122"/>
                <a:ea typeface="微软雅黑" pitchFamily="34" charset="-122"/>
              </a:rPr>
              <a:t>疾病表现，属于中医古籍中的“消渴病肾病”。消渴病肾病多为素体肾虚，糖尿病日久正气虚弱，或治不得法，或失治误治，伤阴耗气，五脏功能受损，兼夹热、郁、痰、瘀而致病，其病机是一个动态演变的过程，发病初期为气阴两虚为主，治宜益气养阴活血。糖尿病肾病（消渴病肾病）早期治疗主要以减少或延缓大量蛋白尿的发生为主。</a:t>
            </a:r>
            <a:r>
              <a:rPr lang="zh-CN" altLang="en-US" sz="1600" dirty="0" smtClean="0">
                <a:latin typeface="微软雅黑" pitchFamily="34" charset="-122"/>
                <a:ea typeface="微软雅黑" pitchFamily="34" charset="-122"/>
              </a:rPr>
              <a:t>本品可减少尿白蛋白的排泄从而延缓</a:t>
            </a:r>
            <a:r>
              <a:rPr lang="en-US" altLang="zh-CN" sz="1600" dirty="0" smtClean="0">
                <a:latin typeface="微软雅黑" pitchFamily="34" charset="-122"/>
                <a:ea typeface="微软雅黑" pitchFamily="34" charset="-122"/>
              </a:rPr>
              <a:t>DKD</a:t>
            </a:r>
            <a:r>
              <a:rPr lang="zh-CN" altLang="en-US" sz="1600" dirty="0" smtClean="0">
                <a:latin typeface="微软雅黑" pitchFamily="34" charset="-122"/>
                <a:ea typeface="微软雅黑" pitchFamily="34" charset="-122"/>
              </a:rPr>
              <a:t>的疾病进程。</a:t>
            </a:r>
            <a:endParaRPr lang="zh-CN" altLang="zh-CN" sz="1600" dirty="0" smtClean="0"/>
          </a:p>
          <a:p>
            <a:pPr lvl="0">
              <a:lnSpc>
                <a:spcPts val="3000"/>
              </a:lnSpc>
            </a:pPr>
            <a:r>
              <a:rPr lang="en-US" altLang="zh-CN" sz="1600" b="1" dirty="0" smtClean="0">
                <a:latin typeface="微软雅黑" pitchFamily="34" charset="-122"/>
                <a:ea typeface="微软雅黑" pitchFamily="34" charset="-122"/>
              </a:rPr>
              <a:t>【</a:t>
            </a:r>
            <a:r>
              <a:rPr lang="zh-CN" altLang="zh-CN" sz="1600" b="1" dirty="0" smtClean="0">
                <a:latin typeface="微软雅黑" pitchFamily="34" charset="-122"/>
                <a:ea typeface="微软雅黑" pitchFamily="34" charset="-122"/>
              </a:rPr>
              <a:t>用法用量</a:t>
            </a:r>
            <a:r>
              <a:rPr lang="en-US" altLang="zh-CN" sz="1600" b="1" dirty="0" smtClean="0">
                <a:latin typeface="微软雅黑" pitchFamily="34" charset="-122"/>
                <a:ea typeface="微软雅黑" pitchFamily="34" charset="-122"/>
              </a:rPr>
              <a:t>】</a:t>
            </a:r>
          </a:p>
          <a:p>
            <a:pPr lvl="0">
              <a:lnSpc>
                <a:spcPts val="3000"/>
              </a:lnSpc>
            </a:pPr>
            <a:r>
              <a:rPr lang="zh-CN" altLang="zh-CN" sz="1600" dirty="0" smtClean="0">
                <a:latin typeface="微软雅黑" pitchFamily="34" charset="-122"/>
                <a:ea typeface="微软雅黑" pitchFamily="34" charset="-122"/>
              </a:rPr>
              <a:t>口服。一次</a:t>
            </a:r>
            <a:r>
              <a:rPr lang="en-US" altLang="zh-CN" sz="1600" dirty="0" smtClean="0">
                <a:latin typeface="微软雅黑" pitchFamily="34" charset="-122"/>
                <a:ea typeface="微软雅黑" pitchFamily="34" charset="-122"/>
              </a:rPr>
              <a:t>5</a:t>
            </a:r>
            <a:r>
              <a:rPr lang="zh-CN" altLang="zh-CN" sz="1600" dirty="0" smtClean="0">
                <a:latin typeface="微软雅黑" pitchFamily="34" charset="-122"/>
                <a:ea typeface="微软雅黑" pitchFamily="34" charset="-122"/>
              </a:rPr>
              <a:t>粒，一日</a:t>
            </a:r>
            <a:r>
              <a:rPr lang="en-US" altLang="zh-CN" sz="1600" dirty="0" smtClean="0">
                <a:latin typeface="微软雅黑" pitchFamily="34" charset="-122"/>
                <a:ea typeface="微软雅黑" pitchFamily="34" charset="-122"/>
              </a:rPr>
              <a:t>3</a:t>
            </a:r>
            <a:r>
              <a:rPr lang="zh-CN" altLang="zh-CN" sz="1600" dirty="0" smtClean="0">
                <a:latin typeface="微软雅黑" pitchFamily="34" charset="-122"/>
                <a:ea typeface="微软雅黑" pitchFamily="34" charset="-122"/>
              </a:rPr>
              <a:t>次。疗程为</a:t>
            </a:r>
            <a:r>
              <a:rPr lang="en-US" altLang="zh-CN" sz="1600" dirty="0" smtClean="0">
                <a:latin typeface="微软雅黑" pitchFamily="34" charset="-122"/>
                <a:ea typeface="微软雅黑" pitchFamily="34" charset="-122"/>
              </a:rPr>
              <a:t>24</a:t>
            </a:r>
            <a:r>
              <a:rPr lang="zh-CN" altLang="zh-CN" sz="1600" dirty="0" smtClean="0">
                <a:latin typeface="微软雅黑" pitchFamily="34" charset="-122"/>
                <a:ea typeface="微软雅黑" pitchFamily="34" charset="-122"/>
              </a:rPr>
              <a:t>周。</a:t>
            </a:r>
            <a:endParaRPr lang="en-US" altLang="zh-CN" sz="1600" dirty="0" smtClean="0">
              <a:latin typeface="微软雅黑" pitchFamily="34" charset="-122"/>
              <a:ea typeface="微软雅黑" pitchFamily="34" charset="-122"/>
            </a:endParaRPr>
          </a:p>
        </p:txBody>
      </p:sp>
      <p:sp>
        <p:nvSpPr>
          <p:cNvPr id="10" name="文本框 17">
            <a:extLst>
              <a:ext uri="{FF2B5EF4-FFF2-40B4-BE49-F238E27FC236}">
                <a16:creationId xmlns="" xmlns:a16="http://schemas.microsoft.com/office/drawing/2014/main" id="{106C38AE-B546-44B3-AFB1-A739CAA4D0A6}"/>
              </a:ext>
            </a:extLst>
          </p:cNvPr>
          <p:cNvSpPr txBox="1"/>
          <p:nvPr/>
        </p:nvSpPr>
        <p:spPr>
          <a:xfrm>
            <a:off x="1191258" y="329037"/>
            <a:ext cx="3040380" cy="400110"/>
          </a:xfrm>
          <a:prstGeom prst="rect">
            <a:avLst/>
          </a:prstGeom>
          <a:noFill/>
        </p:spPr>
        <p:txBody>
          <a:bodyPr wrap="square" rtlCol="0">
            <a:spAutoFit/>
          </a:bodyPr>
          <a:lstStyle/>
          <a:p>
            <a:pPr marL="457200" marR="0" lvl="0" indent="-457200" defTabSz="914400" rtl="0" eaLnBrk="1" fontAlgn="auto" latinLnBrk="0" hangingPunct="1">
              <a:lnSpc>
                <a:spcPct val="100000"/>
              </a:lnSpc>
              <a:spcBef>
                <a:spcPts val="0"/>
              </a:spcBef>
              <a:spcAft>
                <a:spcPts val="0"/>
              </a:spcAft>
              <a:buClrTx/>
              <a:buSzTx/>
              <a:tabLst/>
              <a:defRPr/>
            </a:pPr>
            <a:r>
              <a:rPr kumimoji="0" lang="en-US" altLang="zh-CN" sz="2000" b="1" i="0" u="none" strike="noStrike" kern="1200" cap="none" spc="0" normalizeH="0" baseline="0" noProof="0" dirty="0" smtClean="0">
                <a:ln>
                  <a:noFill/>
                </a:ln>
                <a:solidFill>
                  <a:prstClr val="black">
                    <a:lumMod val="85000"/>
                    <a:lumOff val="15000"/>
                  </a:prstClr>
                </a:solidFill>
                <a:effectLst/>
                <a:uLnTx/>
                <a:uFillTx/>
                <a:latin typeface="微软雅黑" pitchFamily="34" charset="-122"/>
                <a:ea typeface="微软雅黑" pitchFamily="34" charset="-122"/>
              </a:rPr>
              <a:t>01</a:t>
            </a:r>
            <a:r>
              <a:rPr kumimoji="0" lang="zh-CN" altLang="en-US" sz="2000" b="1" i="0" u="none" strike="noStrike" kern="1200" cap="none" spc="0" normalizeH="0" baseline="0" noProof="0" dirty="0" smtClean="0">
                <a:ln>
                  <a:noFill/>
                </a:ln>
                <a:solidFill>
                  <a:prstClr val="black">
                    <a:lumMod val="85000"/>
                    <a:lumOff val="15000"/>
                  </a:prstClr>
                </a:solidFill>
                <a:effectLst/>
                <a:uLnTx/>
                <a:uFillTx/>
                <a:latin typeface="微软雅黑" pitchFamily="34" charset="-122"/>
                <a:ea typeface="微软雅黑" pitchFamily="34" charset="-122"/>
              </a:rPr>
              <a:t>药品基本信息</a:t>
            </a:r>
            <a:endParaRPr kumimoji="0" lang="zh-CN" altLang="en-US" sz="2000" b="1" i="0" u="none" strike="noStrike" kern="1200" cap="none" spc="0" normalizeH="0" baseline="0" noProof="0" dirty="0">
              <a:ln>
                <a:noFill/>
              </a:ln>
              <a:solidFill>
                <a:prstClr val="black">
                  <a:lumMod val="85000"/>
                  <a:lumOff val="15000"/>
                </a:prstClr>
              </a:solidFill>
              <a:effectLst/>
              <a:uLnTx/>
              <a:uFillTx/>
              <a:latin typeface="微软雅黑" pitchFamily="34" charset="-122"/>
              <a:ea typeface="微软雅黑" pitchFamily="34" charset="-122"/>
            </a:endParaRPr>
          </a:p>
        </p:txBody>
      </p:sp>
      <p:sp>
        <p:nvSpPr>
          <p:cNvPr id="13" name="平行四边形 7">
            <a:extLst>
              <a:ext uri="{FF2B5EF4-FFF2-40B4-BE49-F238E27FC236}">
                <a16:creationId xmlns="" xmlns:a16="http://schemas.microsoft.com/office/drawing/2014/main" id="{54946F5D-09DD-4E43-9087-89F534B5366F}"/>
              </a:ext>
            </a:extLst>
          </p:cNvPr>
          <p:cNvSpPr>
            <a:spLocks noChangeArrowheads="1"/>
          </p:cNvSpPr>
          <p:nvPr/>
        </p:nvSpPr>
        <p:spPr bwMode="auto">
          <a:xfrm>
            <a:off x="1038524" y="854211"/>
            <a:ext cx="7413816" cy="224311"/>
          </a:xfrm>
          <a:prstGeom prst="parallelogram">
            <a:avLst>
              <a:gd name="adj" fmla="val 96077"/>
            </a:avLst>
          </a:prstGeom>
          <a:solidFill>
            <a:srgbClr val="B9CED5"/>
          </a:solidFill>
          <a:ln>
            <a:noFill/>
          </a:ln>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tabLst/>
              <a:defRPr/>
            </a:pPr>
            <a:endParaRPr kumimoji="0" lang="zh-CN" altLang="en-US" sz="1800" b="0" i="0" u="none" strike="noStrike" kern="1200" cap="none" spc="0" normalizeH="0" baseline="0" noProof="0">
              <a:ln>
                <a:noFill/>
              </a:ln>
              <a:solidFill>
                <a:srgbClr val="FFFFFF"/>
              </a:solidFill>
              <a:effectLst/>
              <a:uLnTx/>
              <a:uFillTx/>
              <a:latin typeface="Arial" panose="020B0604020202020204" pitchFamily="34" charset="0"/>
              <a:ea typeface="微软雅黑" panose="020B0503020204020204" pitchFamily="34" charset="-122"/>
              <a:cs typeface="+mn-cs"/>
              <a:sym typeface="Arial" panose="020B0604020202020204" pitchFamily="34" charset="0"/>
            </a:endParaRPr>
          </a:p>
        </p:txBody>
      </p:sp>
    </p:spTree>
    <p:extLst>
      <p:ext uri="{BB962C8B-B14F-4D97-AF65-F5344CB8AC3E}">
        <p14:creationId xmlns="" xmlns:p14="http://schemas.microsoft.com/office/powerpoint/2010/main" val="3449289952"/>
      </p:ext>
    </p:extLst>
  </p:cSld>
  <p:clrMapOvr>
    <a:masterClrMapping/>
  </p:clrMapOvr>
  <p:transition spd="slow">
    <p:comb/>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平行四边形 7">
            <a:extLst>
              <a:ext uri="{FF2B5EF4-FFF2-40B4-BE49-F238E27FC236}">
                <a16:creationId xmlns="" xmlns:a16="http://schemas.microsoft.com/office/drawing/2014/main" id="{54946F5D-09DD-4E43-9087-89F534B5366F}"/>
              </a:ext>
            </a:extLst>
          </p:cNvPr>
          <p:cNvSpPr>
            <a:spLocks noChangeArrowheads="1"/>
          </p:cNvSpPr>
          <p:nvPr/>
        </p:nvSpPr>
        <p:spPr bwMode="auto">
          <a:xfrm>
            <a:off x="897847" y="772151"/>
            <a:ext cx="7413816" cy="224311"/>
          </a:xfrm>
          <a:prstGeom prst="parallelogram">
            <a:avLst>
              <a:gd name="adj" fmla="val 96077"/>
            </a:avLst>
          </a:prstGeom>
          <a:solidFill>
            <a:srgbClr val="B9CED5"/>
          </a:solidFill>
          <a:ln>
            <a:noFill/>
          </a:ln>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tabLst/>
              <a:defRPr/>
            </a:pPr>
            <a:endParaRPr kumimoji="0" lang="zh-CN" altLang="en-US" sz="1800" b="0" i="0" u="none" strike="noStrike" kern="1200" cap="none" spc="0" normalizeH="0" baseline="0" noProof="0">
              <a:ln>
                <a:noFill/>
              </a:ln>
              <a:solidFill>
                <a:srgbClr val="FFFFFF"/>
              </a:solidFill>
              <a:effectLst/>
              <a:uLnTx/>
              <a:uFillTx/>
              <a:latin typeface="Arial" panose="020B0604020202020204" pitchFamily="34" charset="0"/>
              <a:ea typeface="微软雅黑" panose="020B0503020204020204" pitchFamily="34" charset="-122"/>
              <a:cs typeface="+mn-cs"/>
              <a:sym typeface="Arial" panose="020B0604020202020204" pitchFamily="34" charset="0"/>
            </a:endParaRPr>
          </a:p>
        </p:txBody>
      </p:sp>
      <p:sp>
        <p:nvSpPr>
          <p:cNvPr id="9" name="文本框 19">
            <a:extLst>
              <a:ext uri="{FF2B5EF4-FFF2-40B4-BE49-F238E27FC236}">
                <a16:creationId xmlns="" xmlns:a16="http://schemas.microsoft.com/office/drawing/2014/main" id="{86702664-BC81-4290-900C-1197ED6223FD}"/>
              </a:ext>
            </a:extLst>
          </p:cNvPr>
          <p:cNvSpPr txBox="1"/>
          <p:nvPr/>
        </p:nvSpPr>
        <p:spPr>
          <a:xfrm>
            <a:off x="1144365" y="331622"/>
            <a:ext cx="3040380" cy="400110"/>
          </a:xfrm>
          <a:prstGeom prst="rect">
            <a:avLst/>
          </a:prstGeom>
          <a:noFill/>
        </p:spPr>
        <p:txBody>
          <a:bodyPr wrap="square" rtlCol="0">
            <a:spAutoFit/>
          </a:bodyPr>
          <a:lstStyle/>
          <a:p>
            <a:pPr marL="457200" marR="0" lvl="0" indent="-457200" defTabSz="914400" rtl="0" eaLnBrk="1" fontAlgn="auto" latinLnBrk="0" hangingPunct="1">
              <a:lnSpc>
                <a:spcPct val="100000"/>
              </a:lnSpc>
              <a:spcBef>
                <a:spcPts val="0"/>
              </a:spcBef>
              <a:spcAft>
                <a:spcPts val="0"/>
              </a:spcAft>
              <a:buClrTx/>
              <a:buSzTx/>
              <a:tabLst/>
              <a:defRPr/>
            </a:pPr>
            <a:r>
              <a:rPr kumimoji="0" lang="en-US" altLang="zh-CN" sz="2000" b="1" i="0" u="none" strike="noStrike" kern="1200" cap="none" spc="0" normalizeH="0" baseline="0" noProof="0" dirty="0" smtClean="0">
                <a:ln>
                  <a:noFill/>
                </a:ln>
                <a:solidFill>
                  <a:prstClr val="black">
                    <a:lumMod val="85000"/>
                    <a:lumOff val="15000"/>
                  </a:prstClr>
                </a:solidFill>
                <a:effectLst/>
                <a:uLnTx/>
                <a:uFillTx/>
                <a:latin typeface="微软雅黑" pitchFamily="34" charset="-122"/>
                <a:ea typeface="微软雅黑" pitchFamily="34" charset="-122"/>
              </a:rPr>
              <a:t>02</a:t>
            </a:r>
            <a:r>
              <a:rPr kumimoji="0" lang="zh-CN" altLang="en-US" sz="2000" b="1" i="0" u="none" strike="noStrike" kern="1200" cap="none" spc="0" normalizeH="0" baseline="0" noProof="0" dirty="0" smtClean="0">
                <a:ln>
                  <a:noFill/>
                </a:ln>
                <a:solidFill>
                  <a:prstClr val="black">
                    <a:lumMod val="85000"/>
                    <a:lumOff val="15000"/>
                  </a:prstClr>
                </a:solidFill>
                <a:effectLst/>
                <a:uLnTx/>
                <a:uFillTx/>
                <a:latin typeface="微软雅黑" pitchFamily="34" charset="-122"/>
                <a:ea typeface="微软雅黑" pitchFamily="34" charset="-122"/>
              </a:rPr>
              <a:t>安全性</a:t>
            </a:r>
            <a:endParaRPr kumimoji="0" lang="zh-CN" altLang="en-US" sz="2000" b="1" i="0" u="none" strike="noStrike" kern="1200" cap="none" spc="0" normalizeH="0" baseline="0" noProof="0" dirty="0">
              <a:ln>
                <a:noFill/>
              </a:ln>
              <a:solidFill>
                <a:prstClr val="black">
                  <a:lumMod val="85000"/>
                  <a:lumOff val="15000"/>
                </a:prstClr>
              </a:solidFill>
              <a:effectLst/>
              <a:uLnTx/>
              <a:uFillTx/>
              <a:latin typeface="微软雅黑" pitchFamily="34" charset="-122"/>
              <a:ea typeface="微软雅黑" pitchFamily="34" charset="-122"/>
            </a:endParaRPr>
          </a:p>
        </p:txBody>
      </p:sp>
      <p:sp>
        <p:nvSpPr>
          <p:cNvPr id="5" name="矩形 4"/>
          <p:cNvSpPr/>
          <p:nvPr/>
        </p:nvSpPr>
        <p:spPr>
          <a:xfrm>
            <a:off x="504092" y="1017200"/>
            <a:ext cx="10070123" cy="5427127"/>
          </a:xfrm>
          <a:prstGeom prst="rect">
            <a:avLst/>
          </a:prstGeom>
        </p:spPr>
        <p:txBody>
          <a:bodyPr wrap="square">
            <a:spAutoFit/>
          </a:bodyPr>
          <a:lstStyle/>
          <a:p>
            <a:pPr>
              <a:lnSpc>
                <a:spcPts val="2600"/>
              </a:lnSpc>
            </a:pPr>
            <a:r>
              <a:rPr lang="en-US" altLang="zh-CN" sz="1600" b="1" dirty="0" smtClean="0">
                <a:latin typeface="微软雅黑" pitchFamily="34" charset="-122"/>
                <a:ea typeface="微软雅黑" pitchFamily="34" charset="-122"/>
                <a:cs typeface="Times New Roman" pitchFamily="18" charset="0"/>
              </a:rPr>
              <a:t>      【</a:t>
            </a:r>
            <a:r>
              <a:rPr lang="zh-CN" altLang="en-US" sz="1600" b="1" dirty="0" smtClean="0">
                <a:latin typeface="微软雅黑" pitchFamily="34" charset="-122"/>
                <a:ea typeface="微软雅黑" pitchFamily="34" charset="-122"/>
                <a:cs typeface="Times New Roman" pitchFamily="18" charset="0"/>
              </a:rPr>
              <a:t>药品说明书收载的安全性信息</a:t>
            </a:r>
            <a:r>
              <a:rPr lang="en-US" altLang="zh-CN" sz="1600" b="1" dirty="0" smtClean="0">
                <a:latin typeface="微软雅黑" pitchFamily="34" charset="-122"/>
                <a:ea typeface="微软雅黑" pitchFamily="34" charset="-122"/>
                <a:cs typeface="Times New Roman" pitchFamily="18" charset="0"/>
              </a:rPr>
              <a:t>】</a:t>
            </a:r>
            <a:r>
              <a:rPr lang="zh-CN" altLang="zh-CN" sz="1600" dirty="0" smtClean="0">
                <a:latin typeface="微软雅黑" pitchFamily="34" charset="-122"/>
                <a:ea typeface="微软雅黑" pitchFamily="34" charset="-122"/>
                <a:cs typeface="宋体" pitchFamily="2" charset="-122"/>
              </a:rPr>
              <a:t>【不良反应】临床试验期间受试者用药后出现：皮疹、瘙痒，过敏性皮</a:t>
            </a:r>
            <a:r>
              <a:rPr lang="en-US" altLang="zh-CN" sz="1600" dirty="0" smtClean="0">
                <a:latin typeface="微软雅黑" pitchFamily="34" charset="-122"/>
                <a:ea typeface="微软雅黑" pitchFamily="34" charset="-122"/>
                <a:cs typeface="宋体" pitchFamily="2" charset="-122"/>
              </a:rPr>
              <a:t> </a:t>
            </a:r>
          </a:p>
          <a:p>
            <a:pPr>
              <a:lnSpc>
                <a:spcPts val="2600"/>
              </a:lnSpc>
            </a:pPr>
            <a:r>
              <a:rPr lang="en-US" altLang="zh-CN" sz="1600" dirty="0" smtClean="0">
                <a:latin typeface="微软雅黑" pitchFamily="34" charset="-122"/>
                <a:ea typeface="微软雅黑" pitchFamily="34" charset="-122"/>
                <a:cs typeface="宋体" pitchFamily="2" charset="-122"/>
              </a:rPr>
              <a:t>        </a:t>
            </a:r>
            <a:r>
              <a:rPr lang="zh-CN" altLang="zh-CN" sz="1600" dirty="0" smtClean="0">
                <a:latin typeface="微软雅黑" pitchFamily="34" charset="-122"/>
                <a:ea typeface="微软雅黑" pitchFamily="34" charset="-122"/>
                <a:cs typeface="宋体" pitchFamily="2" charset="-122"/>
              </a:rPr>
              <a:t>炎，肝生化指标异常升高。 【禁忌】</a:t>
            </a:r>
            <a:r>
              <a:rPr lang="en-US" altLang="zh-CN" sz="1600" dirty="0" smtClean="0">
                <a:latin typeface="微软雅黑" pitchFamily="34" charset="-122"/>
                <a:ea typeface="微软雅黑" pitchFamily="34" charset="-122"/>
                <a:cs typeface="宋体" pitchFamily="2" charset="-122"/>
              </a:rPr>
              <a:t> 1. </a:t>
            </a:r>
            <a:r>
              <a:rPr lang="zh-CN" altLang="zh-CN" sz="1600" dirty="0" smtClean="0">
                <a:latin typeface="微软雅黑" pitchFamily="34" charset="-122"/>
                <a:ea typeface="微软雅黑" pitchFamily="34" charset="-122"/>
                <a:cs typeface="宋体" pitchFamily="2" charset="-122"/>
              </a:rPr>
              <a:t>孕妇及哺乳期妇女禁用。</a:t>
            </a:r>
            <a:r>
              <a:rPr lang="en-US" altLang="zh-CN" sz="1600" dirty="0" smtClean="0">
                <a:latin typeface="微软雅黑" pitchFamily="34" charset="-122"/>
                <a:ea typeface="微软雅黑" pitchFamily="34" charset="-122"/>
                <a:cs typeface="宋体" pitchFamily="2" charset="-122"/>
              </a:rPr>
              <a:t> 2. </a:t>
            </a:r>
            <a:r>
              <a:rPr lang="zh-CN" altLang="zh-CN" sz="1600" dirty="0" smtClean="0">
                <a:latin typeface="微软雅黑" pitchFamily="34" charset="-122"/>
                <a:ea typeface="微软雅黑" pitchFamily="34" charset="-122"/>
                <a:cs typeface="宋体" pitchFamily="2" charset="-122"/>
              </a:rPr>
              <a:t>对本品以及本品所含成份过敏者禁用。 </a:t>
            </a:r>
            <a:endParaRPr lang="en-US" altLang="zh-CN" sz="1600" dirty="0" smtClean="0">
              <a:latin typeface="微软雅黑" pitchFamily="34" charset="-122"/>
              <a:ea typeface="微软雅黑" pitchFamily="34" charset="-122"/>
              <a:cs typeface="宋体" pitchFamily="2" charset="-122"/>
            </a:endParaRPr>
          </a:p>
          <a:p>
            <a:pPr>
              <a:lnSpc>
                <a:spcPts val="2600"/>
              </a:lnSpc>
            </a:pPr>
            <a:r>
              <a:rPr lang="en-US" altLang="zh-CN" sz="1600" dirty="0" smtClean="0">
                <a:latin typeface="微软雅黑" pitchFamily="34" charset="-122"/>
                <a:ea typeface="微软雅黑" pitchFamily="34" charset="-122"/>
                <a:cs typeface="宋体" pitchFamily="2" charset="-122"/>
              </a:rPr>
              <a:t>      </a:t>
            </a:r>
            <a:r>
              <a:rPr lang="zh-CN" altLang="zh-CN" sz="1600" dirty="0" smtClean="0">
                <a:latin typeface="微软雅黑" pitchFamily="34" charset="-122"/>
                <a:ea typeface="微软雅黑" pitchFamily="34" charset="-122"/>
                <a:cs typeface="宋体" pitchFamily="2" charset="-122"/>
              </a:rPr>
              <a:t>【注意事项】</a:t>
            </a:r>
            <a:r>
              <a:rPr lang="en-US" altLang="zh-CN" sz="1600" dirty="0" smtClean="0">
                <a:latin typeface="微软雅黑" pitchFamily="34" charset="-122"/>
                <a:ea typeface="微软雅黑" pitchFamily="34" charset="-122"/>
                <a:cs typeface="宋体" pitchFamily="2" charset="-122"/>
              </a:rPr>
              <a:t> 1</a:t>
            </a:r>
            <a:r>
              <a:rPr lang="zh-CN" altLang="zh-CN" sz="1600" dirty="0" smtClean="0">
                <a:latin typeface="微软雅黑" pitchFamily="34" charset="-122"/>
                <a:ea typeface="微软雅黑" pitchFamily="34" charset="-122"/>
                <a:cs typeface="宋体" pitchFamily="2" charset="-122"/>
              </a:rPr>
              <a:t>．忌食生冷辛辣。</a:t>
            </a:r>
            <a:r>
              <a:rPr lang="en-US" altLang="zh-CN" sz="1600" dirty="0" smtClean="0">
                <a:latin typeface="微软雅黑" pitchFamily="34" charset="-122"/>
                <a:ea typeface="微软雅黑" pitchFamily="34" charset="-122"/>
                <a:cs typeface="宋体" pitchFamily="2" charset="-122"/>
              </a:rPr>
              <a:t> 2</a:t>
            </a:r>
            <a:r>
              <a:rPr lang="zh-CN" altLang="zh-CN" sz="1600" dirty="0" smtClean="0">
                <a:latin typeface="微软雅黑" pitchFamily="34" charset="-122"/>
                <a:ea typeface="微软雅黑" pitchFamily="34" charset="-122"/>
                <a:cs typeface="宋体" pitchFamily="2" charset="-122"/>
              </a:rPr>
              <a:t>．过敏体质者慎用。用药期间如果发生过敏反应，应立即停药。</a:t>
            </a:r>
            <a:r>
              <a:rPr lang="en-US" altLang="zh-CN" sz="1600" dirty="0" smtClean="0">
                <a:latin typeface="微软雅黑" pitchFamily="34" charset="-122"/>
                <a:ea typeface="微软雅黑" pitchFamily="34" charset="-122"/>
                <a:cs typeface="宋体" pitchFamily="2" charset="-122"/>
              </a:rPr>
              <a:t> 3</a:t>
            </a:r>
            <a:r>
              <a:rPr lang="zh-CN" altLang="zh-CN" sz="1600" dirty="0" smtClean="0">
                <a:latin typeface="微软雅黑" pitchFamily="34" charset="-122"/>
                <a:ea typeface="微软雅黑" pitchFamily="34" charset="-122"/>
                <a:cs typeface="宋体" pitchFamily="2" charset="-122"/>
              </a:rPr>
              <a:t>．肝</a:t>
            </a:r>
            <a:endParaRPr lang="en-US" altLang="zh-CN" sz="1600" dirty="0" smtClean="0">
              <a:latin typeface="微软雅黑" pitchFamily="34" charset="-122"/>
              <a:ea typeface="微软雅黑" pitchFamily="34" charset="-122"/>
              <a:cs typeface="宋体" pitchFamily="2" charset="-122"/>
            </a:endParaRPr>
          </a:p>
          <a:p>
            <a:pPr>
              <a:lnSpc>
                <a:spcPts val="2600"/>
              </a:lnSpc>
            </a:pPr>
            <a:r>
              <a:rPr lang="en-US" altLang="zh-CN" sz="1600" dirty="0" smtClean="0">
                <a:latin typeface="微软雅黑" pitchFamily="34" charset="-122"/>
                <a:ea typeface="微软雅黑" pitchFamily="34" charset="-122"/>
                <a:cs typeface="宋体" pitchFamily="2" charset="-122"/>
              </a:rPr>
              <a:t>        </a:t>
            </a:r>
            <a:r>
              <a:rPr lang="zh-CN" altLang="zh-CN" sz="1600" dirty="0" smtClean="0">
                <a:latin typeface="微软雅黑" pitchFamily="34" charset="-122"/>
                <a:ea typeface="微软雅黑" pitchFamily="34" charset="-122"/>
                <a:cs typeface="宋体" pitchFamily="2" charset="-122"/>
              </a:rPr>
              <a:t>功能异常者慎用，用药期间应监测肝功能。</a:t>
            </a:r>
            <a:r>
              <a:rPr lang="en-US" altLang="zh-CN" sz="1600" dirty="0" smtClean="0">
                <a:latin typeface="微软雅黑" pitchFamily="34" charset="-122"/>
                <a:ea typeface="微软雅黑" pitchFamily="34" charset="-122"/>
                <a:cs typeface="宋体" pitchFamily="2" charset="-122"/>
              </a:rPr>
              <a:t> 4</a:t>
            </a:r>
            <a:r>
              <a:rPr lang="zh-CN" altLang="zh-CN" sz="1600" dirty="0" smtClean="0">
                <a:latin typeface="微软雅黑" pitchFamily="34" charset="-122"/>
                <a:ea typeface="微软雅黑" pitchFamily="34" charset="-122"/>
                <a:cs typeface="宋体" pitchFamily="2" charset="-122"/>
              </a:rPr>
              <a:t>．有妊娠计划者慎用。</a:t>
            </a:r>
            <a:r>
              <a:rPr lang="en-US" altLang="zh-CN" sz="1600" dirty="0" smtClean="0">
                <a:latin typeface="微软雅黑" pitchFamily="34" charset="-122"/>
                <a:ea typeface="微软雅黑" pitchFamily="34" charset="-122"/>
                <a:cs typeface="宋体" pitchFamily="2" charset="-122"/>
              </a:rPr>
              <a:t> 5</a:t>
            </a:r>
            <a:r>
              <a:rPr lang="zh-CN" altLang="zh-CN" sz="1600" dirty="0" smtClean="0">
                <a:latin typeface="微软雅黑" pitchFamily="34" charset="-122"/>
                <a:ea typeface="微软雅黑" pitchFamily="34" charset="-122"/>
                <a:cs typeface="宋体" pitchFamily="2" charset="-122"/>
              </a:rPr>
              <a:t>．有出血倾向者慎用。</a:t>
            </a:r>
          </a:p>
          <a:p>
            <a:pPr indent="355600" eaLnBrk="0" fontAlgn="base" hangingPunct="0">
              <a:lnSpc>
                <a:spcPts val="2600"/>
              </a:lnSpc>
            </a:pPr>
            <a:r>
              <a:rPr lang="en-US" altLang="zh-CN" sz="1600" b="1" dirty="0" smtClean="0">
                <a:latin typeface="微软雅黑" pitchFamily="34" charset="-122"/>
                <a:ea typeface="微软雅黑" pitchFamily="34" charset="-122"/>
                <a:cs typeface="Times New Roman" pitchFamily="18" charset="0"/>
              </a:rPr>
              <a:t>【</a:t>
            </a:r>
            <a:r>
              <a:rPr lang="zh-CN" altLang="en-US" sz="1600" b="1" dirty="0" smtClean="0">
                <a:latin typeface="微软雅黑" pitchFamily="34" charset="-122"/>
                <a:ea typeface="微软雅黑" pitchFamily="34" charset="-122"/>
                <a:cs typeface="Times New Roman" pitchFamily="18" charset="0"/>
              </a:rPr>
              <a:t>国内外不良反应发生情况</a:t>
            </a:r>
            <a:r>
              <a:rPr lang="en-US" altLang="zh-CN" sz="1600" b="1" dirty="0" smtClean="0">
                <a:latin typeface="微软雅黑" pitchFamily="34" charset="-122"/>
                <a:ea typeface="微软雅黑" pitchFamily="34" charset="-122"/>
                <a:cs typeface="Times New Roman" pitchFamily="18" charset="0"/>
              </a:rPr>
              <a:t>】</a:t>
            </a:r>
            <a:r>
              <a:rPr lang="zh-CN" altLang="zh-CN" sz="1600" dirty="0" smtClean="0">
                <a:latin typeface="微软雅黑" pitchFamily="34" charset="-122"/>
                <a:ea typeface="微软雅黑" pitchFamily="34" charset="-122"/>
                <a:cs typeface="宋体" pitchFamily="2" charset="-122"/>
              </a:rPr>
              <a:t>本品上市时间较短，尚未发现或收到相关不良反应信息；本品暂未开展大样</a:t>
            </a:r>
            <a:r>
              <a:rPr lang="en-US" altLang="zh-CN" sz="1600" dirty="0" smtClean="0">
                <a:latin typeface="微软雅黑" pitchFamily="34" charset="-122"/>
                <a:ea typeface="微软雅黑" pitchFamily="34" charset="-122"/>
                <a:cs typeface="宋体" pitchFamily="2" charset="-122"/>
              </a:rPr>
              <a:t> </a:t>
            </a:r>
          </a:p>
          <a:p>
            <a:pPr indent="355600" eaLnBrk="0" fontAlgn="base" hangingPunct="0">
              <a:lnSpc>
                <a:spcPts val="2600"/>
              </a:lnSpc>
            </a:pPr>
            <a:r>
              <a:rPr lang="en-US" altLang="zh-CN" sz="1600" dirty="0" smtClean="0">
                <a:latin typeface="微软雅黑" pitchFamily="34" charset="-122"/>
                <a:ea typeface="微软雅黑" pitchFamily="34" charset="-122"/>
                <a:cs typeface="宋体" pitchFamily="2" charset="-122"/>
              </a:rPr>
              <a:t>  </a:t>
            </a:r>
            <a:r>
              <a:rPr lang="zh-CN" altLang="zh-CN" sz="1600" dirty="0" smtClean="0">
                <a:latin typeface="微软雅黑" pitchFamily="34" charset="-122"/>
                <a:ea typeface="微软雅黑" pitchFamily="34" charset="-122"/>
                <a:cs typeface="宋体" pitchFamily="2" charset="-122"/>
              </a:rPr>
              <a:t>本的安全性研究</a:t>
            </a:r>
            <a:r>
              <a:rPr lang="zh-CN" altLang="en-US" sz="1600" dirty="0" smtClean="0">
                <a:latin typeface="微软雅黑" pitchFamily="34" charset="-122"/>
                <a:ea typeface="微软雅黑" pitchFamily="34" charset="-122"/>
                <a:cs typeface="宋体" pitchFamily="2" charset="-122"/>
              </a:rPr>
              <a:t>。</a:t>
            </a:r>
            <a:endParaRPr lang="en-US" altLang="zh-CN" sz="1600" dirty="0" smtClean="0">
              <a:latin typeface="微软雅黑" pitchFamily="34" charset="-122"/>
              <a:ea typeface="微软雅黑" pitchFamily="34" charset="-122"/>
              <a:cs typeface="宋体" pitchFamily="2" charset="-122"/>
            </a:endParaRPr>
          </a:p>
          <a:p>
            <a:pPr lvl="0" indent="355600" eaLnBrk="0" fontAlgn="base" hangingPunct="0">
              <a:lnSpc>
                <a:spcPts val="2600"/>
              </a:lnSpc>
            </a:pPr>
            <a:r>
              <a:rPr lang="en-US" altLang="zh-CN" sz="1600" b="1" dirty="0" smtClean="0">
                <a:latin typeface="微软雅黑" pitchFamily="34" charset="-122"/>
                <a:ea typeface="微软雅黑" pitchFamily="34" charset="-122"/>
                <a:cs typeface="Times New Roman" pitchFamily="18" charset="0"/>
              </a:rPr>
              <a:t>【</a:t>
            </a:r>
            <a:r>
              <a:rPr lang="zh-CN" altLang="en-US" sz="1600" b="1" dirty="0" smtClean="0">
                <a:latin typeface="微软雅黑" pitchFamily="34" charset="-122"/>
                <a:ea typeface="微软雅黑" pitchFamily="34" charset="-122"/>
                <a:cs typeface="Times New Roman" pitchFamily="18" charset="0"/>
              </a:rPr>
              <a:t>与参照药相比安全性方面优势和不足</a:t>
            </a:r>
            <a:r>
              <a:rPr lang="en-US" altLang="zh-CN" sz="1600" b="1" dirty="0" smtClean="0">
                <a:latin typeface="微软雅黑" pitchFamily="34" charset="-122"/>
                <a:ea typeface="微软雅黑" pitchFamily="34" charset="-122"/>
                <a:cs typeface="Times New Roman" pitchFamily="18" charset="0"/>
              </a:rPr>
              <a:t>】</a:t>
            </a:r>
            <a:endParaRPr lang="zh-CN" altLang="en-US" sz="1600" dirty="0" smtClean="0">
              <a:latin typeface="微软雅黑" pitchFamily="34" charset="-122"/>
              <a:ea typeface="微软雅黑" pitchFamily="34" charset="-122"/>
              <a:cs typeface="宋体" pitchFamily="2" charset="-122"/>
            </a:endParaRPr>
          </a:p>
          <a:p>
            <a:pPr lvl="0" indent="355600" eaLnBrk="0" fontAlgn="base" hangingPunct="0">
              <a:lnSpc>
                <a:spcPts val="2600"/>
              </a:lnSpc>
            </a:pPr>
            <a:r>
              <a:rPr lang="zh-CN" altLang="en-US" sz="1600" dirty="0" smtClean="0">
                <a:latin typeface="微软雅黑" pitchFamily="34" charset="-122"/>
                <a:ea typeface="微软雅黑" pitchFamily="34" charset="-122"/>
                <a:cs typeface="宋体" pitchFamily="2" charset="-122"/>
              </a:rPr>
              <a:t>本品的安全性优势体现在以下几个方面：</a:t>
            </a:r>
          </a:p>
          <a:p>
            <a:pPr lvl="0" indent="355600" eaLnBrk="0" fontAlgn="base" hangingPunct="0">
              <a:lnSpc>
                <a:spcPts val="2600"/>
              </a:lnSpc>
            </a:pPr>
            <a:r>
              <a:rPr lang="zh-CN" altLang="en-US" sz="1600" dirty="0" smtClean="0">
                <a:latin typeface="微软雅黑" pitchFamily="34" charset="-122"/>
                <a:ea typeface="微软雅黑" pitchFamily="34" charset="-122"/>
                <a:cs typeface="宋体" pitchFamily="2" charset="-122"/>
              </a:rPr>
              <a:t>（</a:t>
            </a:r>
            <a:r>
              <a:rPr lang="en-US" altLang="zh-CN" sz="1600" dirty="0" smtClean="0">
                <a:latin typeface="微软雅黑" pitchFamily="34" charset="-122"/>
                <a:ea typeface="微软雅黑" pitchFamily="34" charset="-122"/>
                <a:cs typeface="宋体" pitchFamily="2" charset="-122"/>
              </a:rPr>
              <a:t>1</a:t>
            </a:r>
            <a:r>
              <a:rPr lang="zh-CN" altLang="en-US" sz="1600" dirty="0" smtClean="0">
                <a:latin typeface="微软雅黑" pitchFamily="34" charset="-122"/>
                <a:ea typeface="微软雅黑" pitchFamily="34" charset="-122"/>
                <a:cs typeface="宋体" pitchFamily="2" charset="-122"/>
              </a:rPr>
              <a:t>）组方科学</a:t>
            </a:r>
          </a:p>
          <a:p>
            <a:pPr lvl="0" indent="355600" eaLnBrk="0" fontAlgn="base" hangingPunct="0">
              <a:lnSpc>
                <a:spcPts val="2600"/>
              </a:lnSpc>
            </a:pPr>
            <a:r>
              <a:rPr lang="zh-CN" altLang="en-US" sz="1600" dirty="0" smtClean="0">
                <a:latin typeface="微软雅黑" pitchFamily="34" charset="-122"/>
                <a:ea typeface="微软雅黑" pitchFamily="34" charset="-122"/>
                <a:cs typeface="宋体" pitchFamily="2" charset="-122"/>
              </a:rPr>
              <a:t>    本品处方来源于国医大师临床验方，有多年的人用药经验，无不良反应报道。</a:t>
            </a:r>
          </a:p>
          <a:p>
            <a:pPr lvl="0" indent="355600" eaLnBrk="0" fontAlgn="base" hangingPunct="0">
              <a:lnSpc>
                <a:spcPts val="2600"/>
              </a:lnSpc>
            </a:pPr>
            <a:r>
              <a:rPr lang="zh-CN" altLang="en-US" sz="1600" dirty="0" smtClean="0">
                <a:latin typeface="微软雅黑" pitchFamily="34" charset="-122"/>
                <a:ea typeface="微软雅黑" pitchFamily="34" charset="-122"/>
                <a:cs typeface="宋体" pitchFamily="2" charset="-122"/>
              </a:rPr>
              <a:t>（</a:t>
            </a:r>
            <a:r>
              <a:rPr lang="en-US" altLang="zh-CN" sz="1600" dirty="0" smtClean="0">
                <a:latin typeface="微软雅黑" pitchFamily="34" charset="-122"/>
                <a:ea typeface="微软雅黑" pitchFamily="34" charset="-122"/>
                <a:cs typeface="宋体" pitchFamily="2" charset="-122"/>
              </a:rPr>
              <a:t>2</a:t>
            </a:r>
            <a:r>
              <a:rPr lang="zh-CN" altLang="en-US" sz="1600" dirty="0" smtClean="0">
                <a:latin typeface="微软雅黑" pitchFamily="34" charset="-122"/>
                <a:ea typeface="微软雅黑" pitchFamily="34" charset="-122"/>
                <a:cs typeface="宋体" pitchFamily="2" charset="-122"/>
              </a:rPr>
              <a:t>）安全性指标监测全面</a:t>
            </a:r>
          </a:p>
          <a:p>
            <a:pPr lvl="0" indent="355600" eaLnBrk="0" fontAlgn="base" hangingPunct="0">
              <a:lnSpc>
                <a:spcPts val="2600"/>
              </a:lnSpc>
            </a:pPr>
            <a:r>
              <a:rPr lang="zh-CN" altLang="en-US" sz="1600" dirty="0" smtClean="0">
                <a:latin typeface="微软雅黑" pitchFamily="34" charset="-122"/>
                <a:ea typeface="微软雅黑" pitchFamily="34" charset="-122"/>
                <a:cs typeface="宋体" pitchFamily="2" charset="-122"/>
              </a:rPr>
              <a:t>临床试验期间，本品对肝功能、肾功能的安全性指标均进行了监测；</a:t>
            </a:r>
          </a:p>
          <a:p>
            <a:pPr lvl="0" indent="355600" eaLnBrk="0" fontAlgn="base" hangingPunct="0">
              <a:lnSpc>
                <a:spcPts val="2600"/>
              </a:lnSpc>
            </a:pPr>
            <a:r>
              <a:rPr lang="zh-CN" altLang="en-US" sz="1600" dirty="0" smtClean="0">
                <a:latin typeface="微软雅黑" pitchFamily="34" charset="-122"/>
                <a:ea typeface="微软雅黑" pitchFamily="34" charset="-122"/>
                <a:cs typeface="宋体" pitchFamily="2" charset="-122"/>
              </a:rPr>
              <a:t>未检索到参照药对肾功能安全性的监测数据。</a:t>
            </a:r>
          </a:p>
          <a:p>
            <a:pPr lvl="0" indent="355600" eaLnBrk="0" fontAlgn="base" hangingPunct="0">
              <a:lnSpc>
                <a:spcPts val="2600"/>
              </a:lnSpc>
            </a:pPr>
            <a:r>
              <a:rPr lang="zh-CN" altLang="en-US" sz="1600" dirty="0" smtClean="0">
                <a:latin typeface="微软雅黑" pitchFamily="34" charset="-122"/>
                <a:ea typeface="微软雅黑" pitchFamily="34" charset="-122"/>
                <a:cs typeface="宋体" pitchFamily="2" charset="-122"/>
              </a:rPr>
              <a:t>（</a:t>
            </a:r>
            <a:r>
              <a:rPr lang="en-US" altLang="zh-CN" sz="1600" dirty="0" smtClean="0">
                <a:latin typeface="微软雅黑" pitchFamily="34" charset="-122"/>
                <a:ea typeface="微软雅黑" pitchFamily="34" charset="-122"/>
                <a:cs typeface="宋体" pitchFamily="2" charset="-122"/>
              </a:rPr>
              <a:t>3</a:t>
            </a:r>
            <a:r>
              <a:rPr lang="zh-CN" altLang="en-US" sz="1600" dirty="0" smtClean="0">
                <a:latin typeface="微软雅黑" pitchFamily="34" charset="-122"/>
                <a:ea typeface="微软雅黑" pitchFamily="34" charset="-122"/>
                <a:cs typeface="宋体" pitchFamily="2" charset="-122"/>
              </a:rPr>
              <a:t>）不良反应发生率低</a:t>
            </a:r>
          </a:p>
          <a:p>
            <a:pPr lvl="0" indent="355600" eaLnBrk="0" fontAlgn="base" hangingPunct="0">
              <a:lnSpc>
                <a:spcPts val="2600"/>
              </a:lnSpc>
            </a:pPr>
            <a:r>
              <a:rPr lang="zh-CN" altLang="en-US" sz="1600" dirty="0" smtClean="0">
                <a:latin typeface="微软雅黑" pitchFamily="34" charset="-122"/>
                <a:ea typeface="微软雅黑" pitchFamily="34" charset="-122"/>
                <a:cs typeface="宋体" pitchFamily="2" charset="-122"/>
              </a:rPr>
              <a:t>本品临床试验，用药</a:t>
            </a:r>
            <a:r>
              <a:rPr lang="en-US" altLang="zh-CN" sz="1600" dirty="0" smtClean="0">
                <a:latin typeface="微软雅黑" pitchFamily="34" charset="-122"/>
                <a:ea typeface="微软雅黑" pitchFamily="34" charset="-122"/>
                <a:cs typeface="宋体" pitchFamily="2" charset="-122"/>
              </a:rPr>
              <a:t>24</a:t>
            </a:r>
            <a:r>
              <a:rPr lang="zh-CN" altLang="en-US" sz="1600" dirty="0" smtClean="0">
                <a:latin typeface="微软雅黑" pitchFamily="34" charset="-122"/>
                <a:ea typeface="微软雅黑" pitchFamily="34" charset="-122"/>
                <a:cs typeface="宋体" pitchFamily="2" charset="-122"/>
              </a:rPr>
              <a:t>周试验组</a:t>
            </a:r>
            <a:r>
              <a:rPr lang="en-US" altLang="zh-CN" sz="1600" dirty="0" smtClean="0">
                <a:latin typeface="微软雅黑" pitchFamily="34" charset="-122"/>
                <a:ea typeface="微软雅黑" pitchFamily="34" charset="-122"/>
                <a:cs typeface="宋体" pitchFamily="2" charset="-122"/>
              </a:rPr>
              <a:t>498</a:t>
            </a:r>
            <a:r>
              <a:rPr lang="zh-CN" altLang="en-US" sz="1600" dirty="0" smtClean="0">
                <a:latin typeface="微软雅黑" pitchFamily="34" charset="-122"/>
                <a:ea typeface="微软雅黑" pitchFamily="34" charset="-122"/>
                <a:cs typeface="宋体" pitchFamily="2" charset="-122"/>
              </a:rPr>
              <a:t>例受试者中不良反应发生率最高的为</a:t>
            </a:r>
            <a:r>
              <a:rPr lang="en-US" altLang="zh-CN" sz="1600" dirty="0" smtClean="0">
                <a:latin typeface="微软雅黑" pitchFamily="34" charset="-122"/>
                <a:ea typeface="微软雅黑" pitchFamily="34" charset="-122"/>
                <a:cs typeface="宋体" pitchFamily="2" charset="-122"/>
              </a:rPr>
              <a:t>4</a:t>
            </a:r>
            <a:r>
              <a:rPr lang="zh-CN" altLang="en-US" sz="1600" dirty="0" smtClean="0">
                <a:latin typeface="微软雅黑" pitchFamily="34" charset="-122"/>
                <a:ea typeface="微软雅黑" pitchFamily="34" charset="-122"/>
                <a:cs typeface="宋体" pitchFamily="2" charset="-122"/>
              </a:rPr>
              <a:t>例</a:t>
            </a:r>
            <a:r>
              <a:rPr lang="zh-CN" altLang="en-US" sz="1600" dirty="0" smtClean="0">
                <a:latin typeface="微软雅黑" pitchFamily="34" charset="-122"/>
                <a:ea typeface="微软雅黑" pitchFamily="34" charset="-122"/>
                <a:cs typeface="Times New Roman" pitchFamily="18" charset="0"/>
              </a:rPr>
              <a:t>皮疹、瘙痒，发生率</a:t>
            </a:r>
            <a:r>
              <a:rPr lang="en-US" altLang="zh-CN" sz="1600" dirty="0" smtClean="0">
                <a:latin typeface="微软雅黑" pitchFamily="34" charset="-122"/>
                <a:ea typeface="微软雅黑" pitchFamily="34" charset="-122"/>
                <a:cs typeface="Times New Roman" pitchFamily="18" charset="0"/>
              </a:rPr>
              <a:t>0.80%</a:t>
            </a:r>
            <a:r>
              <a:rPr lang="zh-CN" altLang="en-US" sz="1600" dirty="0" smtClean="0">
                <a:latin typeface="微软雅黑" pitchFamily="34" charset="-122"/>
                <a:ea typeface="微软雅黑" pitchFamily="34" charset="-122"/>
                <a:cs typeface="Times New Roman" pitchFamily="18" charset="0"/>
              </a:rPr>
              <a:t>；</a:t>
            </a:r>
            <a:endParaRPr lang="en-US" altLang="zh-CN" sz="1600" dirty="0" smtClean="0">
              <a:latin typeface="微软雅黑" pitchFamily="34" charset="-122"/>
              <a:ea typeface="微软雅黑" pitchFamily="34" charset="-122"/>
              <a:cs typeface="Times New Roman" pitchFamily="18" charset="0"/>
            </a:endParaRPr>
          </a:p>
          <a:p>
            <a:pPr lvl="0" indent="355600" eaLnBrk="0" fontAlgn="base" hangingPunct="0">
              <a:lnSpc>
                <a:spcPts val="2600"/>
              </a:lnSpc>
            </a:pPr>
            <a:r>
              <a:rPr lang="zh-CN" altLang="en-US" sz="1600" dirty="0" smtClean="0">
                <a:latin typeface="微软雅黑" pitchFamily="34" charset="-122"/>
                <a:ea typeface="微软雅黑" pitchFamily="34" charset="-122"/>
                <a:cs typeface="Times New Roman" pitchFamily="18" charset="0"/>
              </a:rPr>
              <a:t>参照药临床试验，用药</a:t>
            </a:r>
            <a:r>
              <a:rPr lang="en-US" altLang="zh-CN" sz="1600" dirty="0" smtClean="0">
                <a:latin typeface="微软雅黑" pitchFamily="34" charset="-122"/>
                <a:ea typeface="微软雅黑" pitchFamily="34" charset="-122"/>
                <a:cs typeface="Times New Roman" pitchFamily="18" charset="0"/>
              </a:rPr>
              <a:t>8</a:t>
            </a:r>
            <a:r>
              <a:rPr lang="zh-CN" altLang="en-US" sz="1600" dirty="0" smtClean="0">
                <a:latin typeface="微软雅黑" pitchFamily="34" charset="-122"/>
                <a:ea typeface="微软雅黑" pitchFamily="34" charset="-122"/>
                <a:cs typeface="Times New Roman" pitchFamily="18" charset="0"/>
              </a:rPr>
              <a:t>周试验组</a:t>
            </a:r>
            <a:r>
              <a:rPr lang="en-US" altLang="zh-CN" sz="1600" dirty="0" smtClean="0">
                <a:latin typeface="微软雅黑" pitchFamily="34" charset="-122"/>
                <a:ea typeface="微软雅黑" pitchFamily="34" charset="-122"/>
                <a:cs typeface="Times New Roman" pitchFamily="18" charset="0"/>
              </a:rPr>
              <a:t>323</a:t>
            </a:r>
            <a:r>
              <a:rPr lang="zh-CN" altLang="en-US" sz="1600" dirty="0" smtClean="0">
                <a:latin typeface="微软雅黑" pitchFamily="34" charset="-122"/>
                <a:ea typeface="微软雅黑" pitchFamily="34" charset="-122"/>
                <a:cs typeface="Times New Roman" pitchFamily="18" charset="0"/>
              </a:rPr>
              <a:t>例受试者中</a:t>
            </a:r>
            <a:r>
              <a:rPr lang="zh-CN" altLang="en-US" sz="1600" dirty="0" smtClean="0">
                <a:latin typeface="微软雅黑" pitchFamily="34" charset="-122"/>
                <a:ea typeface="微软雅黑" pitchFamily="34" charset="-122"/>
                <a:cs typeface="宋体" pitchFamily="2" charset="-122"/>
              </a:rPr>
              <a:t>不良反应发生率最高的为</a:t>
            </a:r>
            <a:r>
              <a:rPr lang="en-US" altLang="zh-CN" sz="1600" dirty="0" smtClean="0">
                <a:latin typeface="微软雅黑" pitchFamily="34" charset="-122"/>
                <a:ea typeface="微软雅黑" pitchFamily="34" charset="-122"/>
                <a:cs typeface="宋体" pitchFamily="2" charset="-122"/>
              </a:rPr>
              <a:t>5</a:t>
            </a:r>
            <a:r>
              <a:rPr lang="zh-CN" altLang="en-US" sz="1600" dirty="0" smtClean="0">
                <a:latin typeface="微软雅黑" pitchFamily="34" charset="-122"/>
                <a:ea typeface="微软雅黑" pitchFamily="34" charset="-122"/>
                <a:cs typeface="宋体" pitchFamily="2" charset="-122"/>
              </a:rPr>
              <a:t>例腹痛、腹泻</a:t>
            </a:r>
            <a:r>
              <a:rPr lang="zh-CN" altLang="en-US" sz="1600" dirty="0" smtClean="0">
                <a:latin typeface="微软雅黑" pitchFamily="34" charset="-122"/>
                <a:ea typeface="微软雅黑" pitchFamily="34" charset="-122"/>
                <a:cs typeface="Times New Roman" pitchFamily="18" charset="0"/>
              </a:rPr>
              <a:t>，发生率</a:t>
            </a:r>
            <a:r>
              <a:rPr lang="en-US" altLang="zh-CN" sz="1600" dirty="0" smtClean="0">
                <a:latin typeface="微软雅黑" pitchFamily="34" charset="-122"/>
                <a:ea typeface="微软雅黑" pitchFamily="34" charset="-122"/>
                <a:cs typeface="Times New Roman" pitchFamily="18" charset="0"/>
              </a:rPr>
              <a:t>1.55%</a:t>
            </a:r>
            <a:r>
              <a:rPr lang="zh-CN" altLang="en-US" sz="1600" dirty="0" smtClean="0">
                <a:latin typeface="微软雅黑" pitchFamily="34" charset="-122"/>
                <a:ea typeface="微软雅黑" pitchFamily="34" charset="-122"/>
                <a:cs typeface="Times New Roman" pitchFamily="18" charset="0"/>
              </a:rPr>
              <a:t>。</a:t>
            </a:r>
            <a:endParaRPr lang="zh-CN" altLang="en-US" sz="1600" dirty="0"/>
          </a:p>
        </p:txBody>
      </p:sp>
    </p:spTree>
    <p:extLst>
      <p:ext uri="{BB962C8B-B14F-4D97-AF65-F5344CB8AC3E}">
        <p14:creationId xmlns="" xmlns:p14="http://schemas.microsoft.com/office/powerpoint/2010/main" val="13617189"/>
      </p:ext>
    </p:extLst>
  </p:cSld>
  <p:clrMapOvr>
    <a:masterClrMapping/>
  </p:clrMapOvr>
  <p:transition spd="slow">
    <p:comb/>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平行四边形 7">
            <a:extLst>
              <a:ext uri="{FF2B5EF4-FFF2-40B4-BE49-F238E27FC236}">
                <a16:creationId xmlns="" xmlns:a16="http://schemas.microsoft.com/office/drawing/2014/main" id="{54946F5D-09DD-4E43-9087-89F534B5366F}"/>
              </a:ext>
            </a:extLst>
          </p:cNvPr>
          <p:cNvSpPr>
            <a:spLocks noChangeArrowheads="1"/>
          </p:cNvSpPr>
          <p:nvPr/>
        </p:nvSpPr>
        <p:spPr bwMode="auto">
          <a:xfrm>
            <a:off x="979909" y="807320"/>
            <a:ext cx="7413816" cy="224311"/>
          </a:xfrm>
          <a:prstGeom prst="parallelogram">
            <a:avLst>
              <a:gd name="adj" fmla="val 96077"/>
            </a:avLst>
          </a:prstGeom>
          <a:solidFill>
            <a:srgbClr val="B9CED5"/>
          </a:solidFill>
          <a:ln>
            <a:noFill/>
          </a:ln>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tabLst/>
              <a:defRPr/>
            </a:pPr>
            <a:endParaRPr kumimoji="0" lang="zh-CN" altLang="en-US" sz="1800" b="0" i="0" u="none" strike="noStrike" kern="1200" cap="none" spc="0" normalizeH="0" baseline="0" noProof="0">
              <a:ln>
                <a:noFill/>
              </a:ln>
              <a:solidFill>
                <a:srgbClr val="FFFFFF"/>
              </a:solidFill>
              <a:effectLst/>
              <a:uLnTx/>
              <a:uFillTx/>
              <a:latin typeface="Arial" panose="020B0604020202020204" pitchFamily="34" charset="0"/>
              <a:ea typeface="微软雅黑" panose="020B0503020204020204" pitchFamily="34" charset="-122"/>
              <a:cs typeface="+mn-cs"/>
              <a:sym typeface="Arial" panose="020B0604020202020204" pitchFamily="34" charset="0"/>
            </a:endParaRPr>
          </a:p>
        </p:txBody>
      </p:sp>
      <p:sp>
        <p:nvSpPr>
          <p:cNvPr id="9" name="文本框 19">
            <a:extLst>
              <a:ext uri="{FF2B5EF4-FFF2-40B4-BE49-F238E27FC236}">
                <a16:creationId xmlns="" xmlns:a16="http://schemas.microsoft.com/office/drawing/2014/main" id="{86702664-BC81-4290-900C-1197ED6223FD}"/>
              </a:ext>
            </a:extLst>
          </p:cNvPr>
          <p:cNvSpPr txBox="1"/>
          <p:nvPr/>
        </p:nvSpPr>
        <p:spPr>
          <a:xfrm>
            <a:off x="1226426" y="331623"/>
            <a:ext cx="3040380" cy="400110"/>
          </a:xfrm>
          <a:prstGeom prst="rect">
            <a:avLst/>
          </a:prstGeom>
          <a:noFill/>
        </p:spPr>
        <p:txBody>
          <a:bodyPr wrap="square" rtlCol="0">
            <a:spAutoFit/>
          </a:bodyPr>
          <a:lstStyle/>
          <a:p>
            <a:pPr marL="457200" lvl="0" indent="-457200">
              <a:defRPr/>
            </a:pPr>
            <a:r>
              <a:rPr lang="en-US" altLang="zh-CN" sz="2000" b="1" dirty="0" smtClean="0">
                <a:solidFill>
                  <a:prstClr val="black">
                    <a:lumMod val="85000"/>
                    <a:lumOff val="15000"/>
                  </a:prstClr>
                </a:solidFill>
                <a:latin typeface="微软雅黑" pitchFamily="34" charset="-122"/>
                <a:ea typeface="微软雅黑" pitchFamily="34" charset="-122"/>
              </a:rPr>
              <a:t>03</a:t>
            </a:r>
            <a:r>
              <a:rPr lang="zh-CN" altLang="en-US" sz="2000" b="1" dirty="0" smtClean="0">
                <a:solidFill>
                  <a:prstClr val="black">
                    <a:lumMod val="85000"/>
                    <a:lumOff val="15000"/>
                  </a:prstClr>
                </a:solidFill>
                <a:latin typeface="微软雅黑" pitchFamily="34" charset="-122"/>
                <a:ea typeface="微软雅黑" pitchFamily="34" charset="-122"/>
              </a:rPr>
              <a:t>有效性</a:t>
            </a:r>
            <a:endParaRPr lang="zh-CN" altLang="en-US" sz="2000" b="1" dirty="0">
              <a:solidFill>
                <a:prstClr val="black">
                  <a:lumMod val="85000"/>
                  <a:lumOff val="15000"/>
                </a:prstClr>
              </a:solidFill>
              <a:latin typeface="微软雅黑" pitchFamily="34" charset="-122"/>
              <a:ea typeface="微软雅黑" pitchFamily="34" charset="-122"/>
            </a:endParaRPr>
          </a:p>
        </p:txBody>
      </p:sp>
      <p:sp>
        <p:nvSpPr>
          <p:cNvPr id="15361" name="Rectangle 1"/>
          <p:cNvSpPr>
            <a:spLocks noChangeArrowheads="1"/>
          </p:cNvSpPr>
          <p:nvPr/>
        </p:nvSpPr>
        <p:spPr bwMode="auto">
          <a:xfrm>
            <a:off x="879232" y="1225563"/>
            <a:ext cx="9894275" cy="440120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nSpc>
                <a:spcPts val="2800"/>
              </a:lnSpc>
            </a:pPr>
            <a:r>
              <a:rPr lang="en-US" altLang="zh-CN" sz="1600" b="1" dirty="0" smtClean="0">
                <a:latin typeface="微软雅黑" pitchFamily="34" charset="-122"/>
                <a:ea typeface="微软雅黑" pitchFamily="34" charset="-122"/>
              </a:rPr>
              <a:t>【</a:t>
            </a:r>
            <a:r>
              <a:rPr lang="zh-CN" altLang="zh-CN" sz="1600" b="1" dirty="0" smtClean="0">
                <a:latin typeface="微软雅黑" pitchFamily="34" charset="-122"/>
                <a:ea typeface="微软雅黑" pitchFamily="34" charset="-122"/>
              </a:rPr>
              <a:t>国家药监局药品审评中心《芪蛭益肾胶囊申请上市技术审评报告》</a:t>
            </a:r>
            <a:r>
              <a:rPr lang="en-US" altLang="zh-CN" sz="1600" b="1" dirty="0" smtClean="0">
                <a:latin typeface="微软雅黑" pitchFamily="34" charset="-122"/>
                <a:ea typeface="微软雅黑" pitchFamily="34" charset="-122"/>
              </a:rPr>
              <a:t>】</a:t>
            </a:r>
            <a:endParaRPr lang="zh-CN" altLang="zh-CN" sz="1600" b="1" dirty="0" smtClean="0">
              <a:latin typeface="微软雅黑" pitchFamily="34" charset="-122"/>
              <a:ea typeface="微软雅黑" pitchFamily="34" charset="-122"/>
            </a:endParaRPr>
          </a:p>
          <a:p>
            <a:pPr>
              <a:lnSpc>
                <a:spcPts val="2800"/>
              </a:lnSpc>
            </a:pPr>
            <a:r>
              <a:rPr lang="zh-CN" altLang="zh-CN" sz="1600" dirty="0" smtClean="0">
                <a:latin typeface="微软雅黑" pitchFamily="34" charset="-122"/>
                <a:ea typeface="微软雅黑" pitchFamily="34" charset="-122"/>
              </a:rPr>
              <a:t>基于</a:t>
            </a:r>
            <a:r>
              <a:rPr lang="en-US" altLang="zh-CN" sz="1600" dirty="0" smtClean="0">
                <a:latin typeface="微软雅黑" pitchFamily="34" charset="-122"/>
                <a:ea typeface="微软雅黑" pitchFamily="34" charset="-122"/>
              </a:rPr>
              <a:t>FAS</a:t>
            </a:r>
            <a:r>
              <a:rPr lang="zh-CN" altLang="zh-CN" sz="1600" dirty="0" smtClean="0">
                <a:latin typeface="微软雅黑" pitchFamily="34" charset="-122"/>
                <a:ea typeface="微软雅黑" pitchFamily="34" charset="-122"/>
              </a:rPr>
              <a:t>集，用药</a:t>
            </a:r>
            <a:r>
              <a:rPr lang="en-US" altLang="zh-CN" sz="1600" dirty="0" smtClean="0">
                <a:latin typeface="微软雅黑" pitchFamily="34" charset="-122"/>
                <a:ea typeface="微软雅黑" pitchFamily="34" charset="-122"/>
              </a:rPr>
              <a:t>24</a:t>
            </a:r>
            <a:r>
              <a:rPr lang="zh-CN" altLang="zh-CN" sz="1600" dirty="0" smtClean="0">
                <a:latin typeface="微软雅黑" pitchFamily="34" charset="-122"/>
                <a:ea typeface="微软雅黑" pitchFamily="34" charset="-122"/>
              </a:rPr>
              <a:t>周后，</a:t>
            </a:r>
            <a:r>
              <a:rPr lang="en-US" altLang="zh-CN" sz="1600" dirty="0" smtClean="0">
                <a:latin typeface="微软雅黑" pitchFamily="34" charset="-122"/>
                <a:ea typeface="微软雅黑" pitchFamily="34" charset="-122"/>
              </a:rPr>
              <a:t>24h</a:t>
            </a:r>
            <a:r>
              <a:rPr lang="zh-CN" altLang="zh-CN" sz="1600" dirty="0" smtClean="0">
                <a:latin typeface="微软雅黑" pitchFamily="34" charset="-122"/>
                <a:ea typeface="微软雅黑" pitchFamily="34" charset="-122"/>
              </a:rPr>
              <a:t>尿白蛋白排泄率（</a:t>
            </a:r>
            <a:r>
              <a:rPr lang="en-US" altLang="zh-CN" sz="1600" dirty="0" smtClean="0">
                <a:latin typeface="微软雅黑" pitchFamily="34" charset="-122"/>
                <a:ea typeface="微软雅黑" pitchFamily="34" charset="-122"/>
              </a:rPr>
              <a:t>UAER</a:t>
            </a:r>
            <a:r>
              <a:rPr lang="zh-CN" altLang="zh-CN" sz="1600" dirty="0" smtClean="0">
                <a:latin typeface="微软雅黑" pitchFamily="34" charset="-122"/>
                <a:ea typeface="微软雅黑" pitchFamily="34" charset="-122"/>
              </a:rPr>
              <a:t>）较基线下降大于</a:t>
            </a:r>
            <a:r>
              <a:rPr lang="en-US" altLang="zh-CN" sz="1600" dirty="0" smtClean="0">
                <a:latin typeface="微软雅黑" pitchFamily="34" charset="-122"/>
                <a:ea typeface="微软雅黑" pitchFamily="34" charset="-122"/>
              </a:rPr>
              <a:t>50%</a:t>
            </a:r>
            <a:r>
              <a:rPr lang="zh-CN" altLang="zh-CN" sz="1600" dirty="0" smtClean="0">
                <a:latin typeface="微软雅黑" pitchFamily="34" charset="-122"/>
                <a:ea typeface="微软雅黑" pitchFamily="34" charset="-122"/>
              </a:rPr>
              <a:t>的比率：试验组</a:t>
            </a:r>
            <a:r>
              <a:rPr lang="en-US" altLang="zh-CN" sz="1600" dirty="0" smtClean="0">
                <a:latin typeface="微软雅黑" pitchFamily="34" charset="-122"/>
                <a:ea typeface="微软雅黑" pitchFamily="34" charset="-122"/>
              </a:rPr>
              <a:t>38.55%</a:t>
            </a:r>
            <a:r>
              <a:rPr lang="zh-CN" altLang="zh-CN" sz="1600" dirty="0" smtClean="0">
                <a:latin typeface="微软雅黑" pitchFamily="34" charset="-122"/>
                <a:ea typeface="微软雅黑" pitchFamily="34" charset="-122"/>
              </a:rPr>
              <a:t>，安慰剂组</a:t>
            </a:r>
            <a:r>
              <a:rPr lang="en-US" altLang="zh-CN" sz="1600" dirty="0" smtClean="0">
                <a:latin typeface="微软雅黑" pitchFamily="34" charset="-122"/>
                <a:ea typeface="微软雅黑" pitchFamily="34" charset="-122"/>
              </a:rPr>
              <a:t>26.67%</a:t>
            </a:r>
            <a:r>
              <a:rPr lang="zh-CN" altLang="zh-CN" sz="1600" dirty="0" smtClean="0">
                <a:latin typeface="微软雅黑" pitchFamily="34" charset="-122"/>
                <a:ea typeface="微软雅黑" pitchFamily="34" charset="-122"/>
              </a:rPr>
              <a:t>，两组率差值及其</a:t>
            </a:r>
            <a:r>
              <a:rPr lang="en-US" altLang="zh-CN" sz="1600" dirty="0" smtClean="0">
                <a:latin typeface="微软雅黑" pitchFamily="34" charset="-122"/>
                <a:ea typeface="微软雅黑" pitchFamily="34" charset="-122"/>
              </a:rPr>
              <a:t>95%CI</a:t>
            </a:r>
            <a:r>
              <a:rPr lang="zh-CN" altLang="zh-CN" sz="1600" dirty="0" smtClean="0">
                <a:latin typeface="微软雅黑" pitchFamily="34" charset="-122"/>
                <a:ea typeface="微软雅黑" pitchFamily="34" charset="-122"/>
              </a:rPr>
              <a:t>为</a:t>
            </a:r>
            <a:r>
              <a:rPr lang="en-US" altLang="zh-CN" sz="1600" dirty="0" smtClean="0">
                <a:latin typeface="微软雅黑" pitchFamily="34" charset="-122"/>
                <a:ea typeface="微软雅黑" pitchFamily="34" charset="-122"/>
              </a:rPr>
              <a:t>11.88%</a:t>
            </a:r>
            <a:r>
              <a:rPr lang="zh-CN" altLang="zh-CN" sz="1600" dirty="0" smtClean="0">
                <a:latin typeface="微软雅黑" pitchFamily="34" charset="-122"/>
                <a:ea typeface="微软雅黑" pitchFamily="34" charset="-122"/>
              </a:rPr>
              <a:t>（</a:t>
            </a:r>
            <a:r>
              <a:rPr lang="en-US" altLang="zh-CN" sz="1600" dirty="0" smtClean="0">
                <a:latin typeface="微软雅黑" pitchFamily="34" charset="-122"/>
                <a:ea typeface="微软雅黑" pitchFamily="34" charset="-122"/>
              </a:rPr>
              <a:t>2.50</a:t>
            </a:r>
            <a:r>
              <a:rPr lang="zh-CN" altLang="zh-CN" sz="1600" dirty="0" smtClean="0">
                <a:latin typeface="微软雅黑" pitchFamily="34" charset="-122"/>
                <a:ea typeface="微软雅黑" pitchFamily="34" charset="-122"/>
              </a:rPr>
              <a:t>，</a:t>
            </a:r>
            <a:r>
              <a:rPr lang="en-US" altLang="zh-CN" sz="1600" dirty="0" smtClean="0">
                <a:latin typeface="微软雅黑" pitchFamily="34" charset="-122"/>
                <a:ea typeface="微软雅黑" pitchFamily="34" charset="-122"/>
              </a:rPr>
              <a:t>21.26</a:t>
            </a:r>
            <a:r>
              <a:rPr lang="zh-CN" altLang="zh-CN" sz="1600" dirty="0" smtClean="0">
                <a:latin typeface="微软雅黑" pitchFamily="34" charset="-122"/>
                <a:ea typeface="微软雅黑" pitchFamily="34" charset="-122"/>
              </a:rPr>
              <a:t>）；</a:t>
            </a:r>
            <a:r>
              <a:rPr lang="en-US" altLang="zh-CN" sz="1600" dirty="0" smtClean="0">
                <a:latin typeface="微软雅黑" pitchFamily="34" charset="-122"/>
                <a:ea typeface="微软雅黑" pitchFamily="34" charset="-122"/>
              </a:rPr>
              <a:t>24h</a:t>
            </a:r>
            <a:r>
              <a:rPr lang="zh-CN" altLang="zh-CN" sz="1600" dirty="0" smtClean="0">
                <a:latin typeface="微软雅黑" pitchFamily="34" charset="-122"/>
                <a:ea typeface="微软雅黑" pitchFamily="34" charset="-122"/>
              </a:rPr>
              <a:t>尿白蛋白排泄率（</a:t>
            </a:r>
            <a:r>
              <a:rPr lang="en-US" altLang="zh-CN" sz="1600" dirty="0" smtClean="0">
                <a:latin typeface="微软雅黑" pitchFamily="34" charset="-122"/>
                <a:ea typeface="微软雅黑" pitchFamily="34" charset="-122"/>
              </a:rPr>
              <a:t>UAER</a:t>
            </a:r>
            <a:r>
              <a:rPr lang="zh-CN" altLang="zh-CN" sz="1600" dirty="0" smtClean="0">
                <a:latin typeface="微软雅黑" pitchFamily="34" charset="-122"/>
                <a:ea typeface="微软雅黑" pitchFamily="34" charset="-122"/>
              </a:rPr>
              <a:t>）下降率：试验组</a:t>
            </a:r>
            <a:r>
              <a:rPr lang="en-US" altLang="zh-CN" sz="1600" dirty="0" smtClean="0">
                <a:latin typeface="微软雅黑" pitchFamily="34" charset="-122"/>
                <a:ea typeface="微软雅黑" pitchFamily="34" charset="-122"/>
              </a:rPr>
              <a:t>35.72</a:t>
            </a:r>
            <a:r>
              <a:rPr lang="zh-CN" altLang="zh-CN" sz="1600" dirty="0" smtClean="0">
                <a:latin typeface="微软雅黑" pitchFamily="34" charset="-122"/>
                <a:ea typeface="微软雅黑" pitchFamily="34" charset="-122"/>
              </a:rPr>
              <a:t>±</a:t>
            </a:r>
            <a:r>
              <a:rPr lang="en-US" altLang="zh-CN" sz="1600" dirty="0" smtClean="0">
                <a:latin typeface="微软雅黑" pitchFamily="34" charset="-122"/>
                <a:ea typeface="微软雅黑" pitchFamily="34" charset="-122"/>
              </a:rPr>
              <a:t>40.43%</a:t>
            </a:r>
            <a:r>
              <a:rPr lang="zh-CN" altLang="zh-CN" sz="1600" dirty="0" smtClean="0">
                <a:latin typeface="微软雅黑" pitchFamily="34" charset="-122"/>
                <a:ea typeface="微软雅黑" pitchFamily="34" charset="-122"/>
              </a:rPr>
              <a:t>，安慰剂组</a:t>
            </a:r>
            <a:r>
              <a:rPr lang="en-US" altLang="zh-CN" sz="1600" dirty="0" smtClean="0">
                <a:latin typeface="微软雅黑" pitchFamily="34" charset="-122"/>
                <a:ea typeface="微软雅黑" pitchFamily="34" charset="-122"/>
              </a:rPr>
              <a:t>14.25</a:t>
            </a:r>
            <a:r>
              <a:rPr lang="zh-CN" altLang="zh-CN" sz="1600" dirty="0" smtClean="0">
                <a:latin typeface="微软雅黑" pitchFamily="34" charset="-122"/>
                <a:ea typeface="微软雅黑" pitchFamily="34" charset="-122"/>
              </a:rPr>
              <a:t>±</a:t>
            </a:r>
            <a:r>
              <a:rPr lang="en-US" altLang="zh-CN" sz="1600" dirty="0" smtClean="0">
                <a:latin typeface="微软雅黑" pitchFamily="34" charset="-122"/>
                <a:ea typeface="微软雅黑" pitchFamily="34" charset="-122"/>
              </a:rPr>
              <a:t>71.84%</a:t>
            </a:r>
            <a:r>
              <a:rPr lang="zh-CN" altLang="zh-CN" sz="1600" dirty="0" smtClean="0">
                <a:latin typeface="微软雅黑" pitchFamily="34" charset="-122"/>
                <a:ea typeface="微软雅黑" pitchFamily="34" charset="-122"/>
              </a:rPr>
              <a:t>，两组率差值及其</a:t>
            </a:r>
            <a:r>
              <a:rPr lang="en-US" altLang="zh-CN" sz="1600" dirty="0" smtClean="0">
                <a:latin typeface="微软雅黑" pitchFamily="34" charset="-122"/>
                <a:ea typeface="微软雅黑" pitchFamily="34" charset="-122"/>
              </a:rPr>
              <a:t>95%CI</a:t>
            </a:r>
            <a:r>
              <a:rPr lang="zh-CN" altLang="zh-CN" sz="1600" dirty="0" smtClean="0">
                <a:latin typeface="微软雅黑" pitchFamily="34" charset="-122"/>
                <a:ea typeface="微软雅黑" pitchFamily="34" charset="-122"/>
              </a:rPr>
              <a:t>为</a:t>
            </a:r>
            <a:r>
              <a:rPr lang="en-US" altLang="zh-CN" sz="1600" dirty="0" smtClean="0">
                <a:latin typeface="微软雅黑" pitchFamily="34" charset="-122"/>
                <a:ea typeface="微软雅黑" pitchFamily="34" charset="-122"/>
              </a:rPr>
              <a:t>21.46%(10.99</a:t>
            </a:r>
            <a:r>
              <a:rPr lang="zh-CN" altLang="zh-CN" sz="1600" dirty="0" smtClean="0">
                <a:latin typeface="微软雅黑" pitchFamily="34" charset="-122"/>
                <a:ea typeface="微软雅黑" pitchFamily="34" charset="-122"/>
              </a:rPr>
              <a:t>，</a:t>
            </a:r>
            <a:r>
              <a:rPr lang="en-US" altLang="zh-CN" sz="1600" dirty="0" smtClean="0">
                <a:latin typeface="微软雅黑" pitchFamily="34" charset="-122"/>
                <a:ea typeface="微软雅黑" pitchFamily="34" charset="-122"/>
              </a:rPr>
              <a:t>31.92)</a:t>
            </a:r>
            <a:r>
              <a:rPr lang="zh-CN" altLang="zh-CN" sz="1600" dirty="0" smtClean="0">
                <a:latin typeface="微软雅黑" pitchFamily="34" charset="-122"/>
                <a:ea typeface="微软雅黑" pitchFamily="34" charset="-122"/>
              </a:rPr>
              <a:t>；试验组优于安慰剂组。次要疗效指标，中医证候单项症状倦怠乏力、口干咽燥、五心烦热、食少纳呆、面色无华、肢体麻木等的显效率，试验组好于安慰剂组。</a:t>
            </a:r>
          </a:p>
          <a:p>
            <a:pPr>
              <a:lnSpc>
                <a:spcPts val="2800"/>
              </a:lnSpc>
            </a:pPr>
            <a:r>
              <a:rPr lang="en-US" altLang="zh-CN" sz="1600" b="1" dirty="0" smtClean="0">
                <a:latin typeface="微软雅黑" pitchFamily="34" charset="-122"/>
                <a:ea typeface="微软雅黑" pitchFamily="34" charset="-122"/>
              </a:rPr>
              <a:t>【</a:t>
            </a:r>
            <a:r>
              <a:rPr lang="zh-CN" altLang="zh-CN" sz="1600" b="1" dirty="0" smtClean="0">
                <a:latin typeface="微软雅黑" pitchFamily="34" charset="-122"/>
                <a:ea typeface="微软雅黑" pitchFamily="34" charset="-122"/>
              </a:rPr>
              <a:t>临床试验中，与参照药品疗效相比较的优势和不足</a:t>
            </a:r>
            <a:r>
              <a:rPr lang="en-US" altLang="zh-CN" sz="1600" b="1" dirty="0" smtClean="0">
                <a:latin typeface="微软雅黑" pitchFamily="34" charset="-122"/>
                <a:ea typeface="微软雅黑" pitchFamily="34" charset="-122"/>
              </a:rPr>
              <a:t>】</a:t>
            </a:r>
            <a:endParaRPr lang="zh-CN" altLang="zh-CN" sz="1600" dirty="0" smtClean="0">
              <a:latin typeface="微软雅黑" pitchFamily="34" charset="-122"/>
              <a:ea typeface="微软雅黑" pitchFamily="34" charset="-122"/>
            </a:endParaRPr>
          </a:p>
          <a:p>
            <a:pPr>
              <a:lnSpc>
                <a:spcPts val="2800"/>
              </a:lnSpc>
            </a:pPr>
            <a:r>
              <a:rPr lang="zh-CN" altLang="zh-CN" sz="1600" dirty="0" smtClean="0">
                <a:latin typeface="微软雅黑" pitchFamily="34" charset="-122"/>
                <a:ea typeface="微软雅黑" pitchFamily="34" charset="-122"/>
              </a:rPr>
              <a:t>（</a:t>
            </a:r>
            <a:r>
              <a:rPr lang="en-US" altLang="zh-CN" sz="1600" dirty="0" smtClean="0">
                <a:latin typeface="微软雅黑" pitchFamily="34" charset="-122"/>
                <a:ea typeface="微软雅黑" pitchFamily="34" charset="-122"/>
              </a:rPr>
              <a:t>1</a:t>
            </a:r>
            <a:r>
              <a:rPr lang="zh-CN" altLang="zh-CN" sz="1600" dirty="0" smtClean="0">
                <a:latin typeface="微软雅黑" pitchFamily="34" charset="-122"/>
                <a:ea typeface="微软雅黑" pitchFamily="34" charset="-122"/>
              </a:rPr>
              <a:t>）本品未开展与参照药直接的随机对照临床研究；</a:t>
            </a:r>
          </a:p>
          <a:p>
            <a:pPr>
              <a:lnSpc>
                <a:spcPts val="2800"/>
              </a:lnSpc>
            </a:pPr>
            <a:r>
              <a:rPr lang="zh-CN" altLang="zh-CN" sz="1600" dirty="0" smtClean="0">
                <a:latin typeface="微软雅黑" pitchFamily="34" charset="-122"/>
                <a:ea typeface="微软雅黑" pitchFamily="34" charset="-122"/>
              </a:rPr>
              <a:t>（</a:t>
            </a:r>
            <a:r>
              <a:rPr lang="en-US" altLang="zh-CN" sz="1600" dirty="0" smtClean="0">
                <a:latin typeface="微软雅黑" pitchFamily="34" charset="-122"/>
                <a:ea typeface="微软雅黑" pitchFamily="34" charset="-122"/>
              </a:rPr>
              <a:t>2</a:t>
            </a:r>
            <a:r>
              <a:rPr lang="zh-CN" altLang="zh-CN" sz="1600" dirty="0" smtClean="0">
                <a:latin typeface="微软雅黑" pitchFamily="34" charset="-122"/>
                <a:ea typeface="微软雅黑" pitchFamily="34" charset="-122"/>
              </a:rPr>
              <a:t>）本品的疗效优势：</a:t>
            </a:r>
          </a:p>
          <a:p>
            <a:pPr>
              <a:lnSpc>
                <a:spcPts val="2800"/>
              </a:lnSpc>
            </a:pPr>
            <a:r>
              <a:rPr lang="zh-CN" altLang="zh-CN" sz="1600" dirty="0" smtClean="0">
                <a:latin typeface="微软雅黑" pitchFamily="34" charset="-122"/>
                <a:ea typeface="微软雅黑" pitchFamily="34" charset="-122"/>
              </a:rPr>
              <a:t>①疗效指标及判定标准科学合理</a:t>
            </a:r>
          </a:p>
          <a:p>
            <a:pPr>
              <a:lnSpc>
                <a:spcPts val="2800"/>
              </a:lnSpc>
            </a:pPr>
            <a:r>
              <a:rPr lang="zh-CN" altLang="zh-CN" sz="1600" dirty="0" smtClean="0">
                <a:latin typeface="微软雅黑" pitchFamily="34" charset="-122"/>
                <a:ea typeface="微软雅黑" pitchFamily="34" charset="-122"/>
              </a:rPr>
              <a:t>本品疗效指标、疗效判定标准及基础用药的设定完全符合</a:t>
            </a:r>
            <a:r>
              <a:rPr lang="en-US" altLang="zh-CN" sz="1600" dirty="0" smtClean="0">
                <a:latin typeface="微软雅黑" pitchFamily="34" charset="-122"/>
                <a:ea typeface="微软雅黑" pitchFamily="34" charset="-122"/>
              </a:rPr>
              <a:t>2021</a:t>
            </a:r>
            <a:r>
              <a:rPr lang="zh-CN" altLang="zh-CN" sz="1600" dirty="0" smtClean="0">
                <a:latin typeface="微软雅黑" pitchFamily="34" charset="-122"/>
                <a:ea typeface="微软雅黑" pitchFamily="34" charset="-122"/>
              </a:rPr>
              <a:t>年版《中药新药用于糖尿病肾脏疾病临床研究技术指导原则》的规定。</a:t>
            </a:r>
            <a:endParaRPr lang="en-US" altLang="zh-CN" sz="1600" dirty="0" smtClean="0">
              <a:latin typeface="微软雅黑" pitchFamily="34" charset="-122"/>
              <a:ea typeface="微软雅黑" pitchFamily="34" charset="-122"/>
            </a:endParaRPr>
          </a:p>
        </p:txBody>
      </p:sp>
    </p:spTree>
    <p:extLst>
      <p:ext uri="{BB962C8B-B14F-4D97-AF65-F5344CB8AC3E}">
        <p14:creationId xmlns="" xmlns:p14="http://schemas.microsoft.com/office/powerpoint/2010/main" val="13617189"/>
      </p:ext>
    </p:extLst>
  </p:cSld>
  <p:clrMapOvr>
    <a:masterClrMapping/>
  </p:clrMapOvr>
  <p:transition spd="slow">
    <p:comb/>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平行四边形 7">
            <a:extLst>
              <a:ext uri="{FF2B5EF4-FFF2-40B4-BE49-F238E27FC236}">
                <a16:creationId xmlns="" xmlns:a16="http://schemas.microsoft.com/office/drawing/2014/main" id="{54946F5D-09DD-4E43-9087-89F534B5366F}"/>
              </a:ext>
            </a:extLst>
          </p:cNvPr>
          <p:cNvSpPr>
            <a:spLocks noChangeArrowheads="1"/>
          </p:cNvSpPr>
          <p:nvPr/>
        </p:nvSpPr>
        <p:spPr bwMode="auto">
          <a:xfrm>
            <a:off x="886123" y="807320"/>
            <a:ext cx="7413816" cy="224311"/>
          </a:xfrm>
          <a:prstGeom prst="parallelogram">
            <a:avLst>
              <a:gd name="adj" fmla="val 96077"/>
            </a:avLst>
          </a:prstGeom>
          <a:solidFill>
            <a:srgbClr val="B9CED5"/>
          </a:solidFill>
          <a:ln>
            <a:noFill/>
          </a:ln>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tabLst/>
              <a:defRPr/>
            </a:pPr>
            <a:endParaRPr kumimoji="0" lang="zh-CN" altLang="en-US" sz="1800" b="0" i="0" u="none" strike="noStrike" kern="1200" cap="none" spc="0" normalizeH="0" baseline="0" noProof="0">
              <a:ln>
                <a:noFill/>
              </a:ln>
              <a:solidFill>
                <a:srgbClr val="FFFFFF"/>
              </a:solidFill>
              <a:effectLst/>
              <a:uLnTx/>
              <a:uFillTx/>
              <a:latin typeface="Arial" panose="020B0604020202020204" pitchFamily="34" charset="0"/>
              <a:ea typeface="微软雅黑" panose="020B0503020204020204" pitchFamily="34" charset="-122"/>
              <a:cs typeface="+mn-cs"/>
              <a:sym typeface="Arial" panose="020B0604020202020204" pitchFamily="34" charset="0"/>
            </a:endParaRPr>
          </a:p>
        </p:txBody>
      </p:sp>
      <p:sp>
        <p:nvSpPr>
          <p:cNvPr id="9" name="文本框 19">
            <a:extLst>
              <a:ext uri="{FF2B5EF4-FFF2-40B4-BE49-F238E27FC236}">
                <a16:creationId xmlns="" xmlns:a16="http://schemas.microsoft.com/office/drawing/2014/main" id="{86702664-BC81-4290-900C-1197ED6223FD}"/>
              </a:ext>
            </a:extLst>
          </p:cNvPr>
          <p:cNvSpPr txBox="1"/>
          <p:nvPr/>
        </p:nvSpPr>
        <p:spPr>
          <a:xfrm>
            <a:off x="1038857" y="308176"/>
            <a:ext cx="3040380" cy="400110"/>
          </a:xfrm>
          <a:prstGeom prst="rect">
            <a:avLst/>
          </a:prstGeom>
          <a:noFill/>
        </p:spPr>
        <p:txBody>
          <a:bodyPr wrap="square" rtlCol="0">
            <a:spAutoFit/>
          </a:bodyPr>
          <a:lstStyle/>
          <a:p>
            <a:pPr marL="457200" lvl="0" indent="-457200">
              <a:defRPr/>
            </a:pPr>
            <a:r>
              <a:rPr lang="en-US" altLang="zh-CN" sz="2000" b="1" dirty="0" smtClean="0">
                <a:solidFill>
                  <a:prstClr val="black">
                    <a:lumMod val="85000"/>
                    <a:lumOff val="15000"/>
                  </a:prstClr>
                </a:solidFill>
                <a:latin typeface="微软雅黑" pitchFamily="34" charset="-122"/>
                <a:ea typeface="微软雅黑" pitchFamily="34" charset="-122"/>
              </a:rPr>
              <a:t>03</a:t>
            </a:r>
            <a:r>
              <a:rPr lang="zh-CN" altLang="en-US" sz="2000" b="1" dirty="0" smtClean="0">
                <a:solidFill>
                  <a:prstClr val="black">
                    <a:lumMod val="85000"/>
                    <a:lumOff val="15000"/>
                  </a:prstClr>
                </a:solidFill>
                <a:latin typeface="微软雅黑" pitchFamily="34" charset="-122"/>
                <a:ea typeface="微软雅黑" pitchFamily="34" charset="-122"/>
              </a:rPr>
              <a:t>有效性</a:t>
            </a:r>
            <a:endParaRPr lang="zh-CN" altLang="en-US" sz="2000" b="1" dirty="0">
              <a:solidFill>
                <a:prstClr val="black">
                  <a:lumMod val="85000"/>
                  <a:lumOff val="15000"/>
                </a:prstClr>
              </a:solidFill>
              <a:latin typeface="微软雅黑" pitchFamily="34" charset="-122"/>
              <a:ea typeface="微软雅黑" pitchFamily="34" charset="-122"/>
            </a:endParaRPr>
          </a:p>
        </p:txBody>
      </p:sp>
      <p:sp>
        <p:nvSpPr>
          <p:cNvPr id="15361" name="Rectangle 1"/>
          <p:cNvSpPr>
            <a:spLocks noChangeArrowheads="1"/>
          </p:cNvSpPr>
          <p:nvPr/>
        </p:nvSpPr>
        <p:spPr bwMode="auto">
          <a:xfrm>
            <a:off x="808894" y="1026491"/>
            <a:ext cx="9765321" cy="503381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nSpc>
                <a:spcPts val="2800"/>
              </a:lnSpc>
            </a:pPr>
            <a:r>
              <a:rPr lang="zh-CN" altLang="zh-CN" sz="1600" dirty="0" smtClean="0">
                <a:latin typeface="微软雅黑" pitchFamily="34" charset="-122"/>
                <a:ea typeface="微软雅黑" pitchFamily="34" charset="-122"/>
              </a:rPr>
              <a:t>②疗程设计科学，符合临床实际</a:t>
            </a:r>
          </a:p>
          <a:p>
            <a:pPr>
              <a:lnSpc>
                <a:spcPts val="2800"/>
              </a:lnSpc>
            </a:pPr>
            <a:r>
              <a:rPr lang="en-US" altLang="zh-CN" sz="1600" dirty="0" smtClean="0">
                <a:latin typeface="微软雅黑" pitchFamily="34" charset="-122"/>
                <a:ea typeface="微软雅黑" pitchFamily="34" charset="-122"/>
              </a:rPr>
              <a:t>2021</a:t>
            </a:r>
            <a:r>
              <a:rPr lang="zh-CN" altLang="zh-CN" sz="1600" dirty="0" smtClean="0">
                <a:latin typeface="微软雅黑" pitchFamily="34" charset="-122"/>
                <a:ea typeface="微软雅黑" pitchFamily="34" charset="-122"/>
              </a:rPr>
              <a:t>年版《中药新药用于糖尿病肾脏疾病临床研究技术指导原则》规定：如基于微量白蛋白尿改善的新药研究评价周期一般不少于</a:t>
            </a:r>
            <a:r>
              <a:rPr lang="en-US" altLang="zh-CN" sz="1600" dirty="0" smtClean="0">
                <a:latin typeface="微软雅黑" pitchFamily="34" charset="-122"/>
                <a:ea typeface="微软雅黑" pitchFamily="34" charset="-122"/>
              </a:rPr>
              <a:t>3</a:t>
            </a:r>
            <a:r>
              <a:rPr lang="zh-CN" altLang="zh-CN" sz="1600" dirty="0" smtClean="0">
                <a:latin typeface="微软雅黑" pitchFamily="34" charset="-122"/>
                <a:ea typeface="微软雅黑" pitchFamily="34" charset="-122"/>
              </a:rPr>
              <a:t>个月；基于大量白蛋白尿改善的新药研究评价周期一般不少于</a:t>
            </a:r>
            <a:r>
              <a:rPr lang="en-US" altLang="zh-CN" sz="1600" dirty="0" smtClean="0">
                <a:latin typeface="微软雅黑" pitchFamily="34" charset="-122"/>
                <a:ea typeface="微软雅黑" pitchFamily="34" charset="-122"/>
              </a:rPr>
              <a:t>6</a:t>
            </a:r>
            <a:r>
              <a:rPr lang="zh-CN" altLang="zh-CN" sz="1600" dirty="0" smtClean="0">
                <a:latin typeface="微软雅黑" pitchFamily="34" charset="-122"/>
                <a:ea typeface="微软雅黑" pitchFamily="34" charset="-122"/>
              </a:rPr>
              <a:t>个月。</a:t>
            </a:r>
          </a:p>
          <a:p>
            <a:pPr>
              <a:lnSpc>
                <a:spcPts val="2800"/>
              </a:lnSpc>
            </a:pPr>
            <a:r>
              <a:rPr lang="zh-CN" altLang="zh-CN" sz="1600" dirty="0" smtClean="0">
                <a:latin typeface="微软雅黑" pitchFamily="34" charset="-122"/>
                <a:ea typeface="微软雅黑" pitchFamily="34" charset="-122"/>
              </a:rPr>
              <a:t>本品疗程为</a:t>
            </a:r>
            <a:r>
              <a:rPr lang="en-US" altLang="zh-CN" sz="1600" dirty="0" smtClean="0">
                <a:latin typeface="微软雅黑" pitchFamily="34" charset="-122"/>
                <a:ea typeface="微软雅黑" pitchFamily="34" charset="-122"/>
              </a:rPr>
              <a:t>24</a:t>
            </a:r>
            <a:r>
              <a:rPr lang="zh-CN" altLang="zh-CN" sz="1600" dirty="0" smtClean="0">
                <a:latin typeface="微软雅黑" pitchFamily="34" charset="-122"/>
                <a:ea typeface="微软雅黑" pitchFamily="34" charset="-122"/>
              </a:rPr>
              <a:t>周，符合现行版临床研究技术指导原则规定；</a:t>
            </a:r>
          </a:p>
          <a:p>
            <a:pPr>
              <a:lnSpc>
                <a:spcPts val="2800"/>
              </a:lnSpc>
            </a:pPr>
            <a:r>
              <a:rPr lang="zh-CN" altLang="zh-CN" sz="1600" dirty="0" smtClean="0">
                <a:latin typeface="微软雅黑" pitchFamily="34" charset="-122"/>
                <a:ea typeface="微软雅黑" pitchFamily="34" charset="-122"/>
              </a:rPr>
              <a:t>参照药疗程为</a:t>
            </a:r>
            <a:r>
              <a:rPr lang="en-US" altLang="zh-CN" sz="1600" dirty="0" smtClean="0">
                <a:latin typeface="微软雅黑" pitchFamily="34" charset="-122"/>
                <a:ea typeface="微软雅黑" pitchFamily="34" charset="-122"/>
              </a:rPr>
              <a:t>8</a:t>
            </a:r>
            <a:r>
              <a:rPr lang="zh-CN" altLang="zh-CN" sz="1600" dirty="0" smtClean="0">
                <a:latin typeface="微软雅黑" pitchFamily="34" charset="-122"/>
                <a:ea typeface="微软雅黑" pitchFamily="34" charset="-122"/>
              </a:rPr>
              <a:t>周，不符合现行版临床研究技术指导原则规定。</a:t>
            </a:r>
            <a:endParaRPr lang="en-US" altLang="zh-CN" sz="1600" dirty="0" smtClean="0">
              <a:latin typeface="微软雅黑" pitchFamily="34" charset="-122"/>
              <a:ea typeface="微软雅黑" pitchFamily="34" charset="-122"/>
            </a:endParaRPr>
          </a:p>
          <a:p>
            <a:pPr>
              <a:lnSpc>
                <a:spcPts val="2800"/>
              </a:lnSpc>
            </a:pPr>
            <a:r>
              <a:rPr lang="zh-CN" altLang="zh-CN" sz="1600" dirty="0" smtClean="0">
                <a:latin typeface="微软雅黑" pitchFamily="34" charset="-122"/>
                <a:ea typeface="微软雅黑" pitchFamily="34" charset="-122"/>
              </a:rPr>
              <a:t>③具有与</a:t>
            </a:r>
            <a:r>
              <a:rPr lang="en-US" altLang="zh-CN" sz="1600" dirty="0" smtClean="0">
                <a:latin typeface="微软雅黑" pitchFamily="34" charset="-122"/>
                <a:ea typeface="微软雅黑" pitchFamily="34" charset="-122"/>
              </a:rPr>
              <a:t>ARB</a:t>
            </a:r>
            <a:r>
              <a:rPr lang="zh-CN" altLang="zh-CN" sz="1600" dirty="0" smtClean="0">
                <a:latin typeface="微软雅黑" pitchFamily="34" charset="-122"/>
                <a:ea typeface="微软雅黑" pitchFamily="34" charset="-122"/>
              </a:rPr>
              <a:t>类药物联合使用的临床基础</a:t>
            </a:r>
          </a:p>
          <a:p>
            <a:pPr>
              <a:lnSpc>
                <a:spcPts val="2800"/>
              </a:lnSpc>
            </a:pPr>
            <a:r>
              <a:rPr lang="zh-CN" altLang="zh-CN" sz="1600" dirty="0" smtClean="0">
                <a:latin typeface="微软雅黑" pitchFamily="34" charset="-122"/>
                <a:ea typeface="微软雅黑" pitchFamily="34" charset="-122"/>
              </a:rPr>
              <a:t>目前国际上针对</a:t>
            </a:r>
            <a:r>
              <a:rPr lang="en-US" altLang="zh-CN" sz="1600" dirty="0" smtClean="0">
                <a:latin typeface="微软雅黑" pitchFamily="34" charset="-122"/>
                <a:ea typeface="微软雅黑" pitchFamily="34" charset="-122"/>
              </a:rPr>
              <a:t>DKD</a:t>
            </a:r>
            <a:r>
              <a:rPr lang="zh-CN" altLang="zh-CN" sz="1600" dirty="0" smtClean="0">
                <a:latin typeface="微软雅黑" pitchFamily="34" charset="-122"/>
                <a:ea typeface="微软雅黑" pitchFamily="34" charset="-122"/>
              </a:rPr>
              <a:t>的治疗主要包括降糖、降压、调脂和控制蛋白摄入等，</a:t>
            </a:r>
            <a:r>
              <a:rPr lang="en-US" altLang="zh-CN" sz="1600" dirty="0" smtClean="0">
                <a:latin typeface="微软雅黑" pitchFamily="34" charset="-122"/>
                <a:ea typeface="微软雅黑" pitchFamily="34" charset="-122"/>
              </a:rPr>
              <a:t>ACEI/ARB</a:t>
            </a:r>
            <a:r>
              <a:rPr lang="zh-CN" altLang="zh-CN" sz="1600" dirty="0" smtClean="0">
                <a:latin typeface="微软雅黑" pitchFamily="34" charset="-122"/>
                <a:ea typeface="微软雅黑" pitchFamily="34" charset="-122"/>
              </a:rPr>
              <a:t>类药物目前是国际通用的</a:t>
            </a:r>
            <a:r>
              <a:rPr lang="en-US" altLang="zh-CN" sz="1600" dirty="0" smtClean="0">
                <a:latin typeface="微软雅黑" pitchFamily="34" charset="-122"/>
                <a:ea typeface="微软雅黑" pitchFamily="34" charset="-122"/>
              </a:rPr>
              <a:t>DKD</a:t>
            </a:r>
            <a:r>
              <a:rPr lang="zh-CN" altLang="zh-CN" sz="1600" dirty="0" smtClean="0">
                <a:latin typeface="微软雅黑" pitchFamily="34" charset="-122"/>
                <a:ea typeface="微软雅黑" pitchFamily="34" charset="-122"/>
              </a:rPr>
              <a:t>治疗药物，因此与</a:t>
            </a:r>
            <a:r>
              <a:rPr lang="en-US" altLang="zh-CN" sz="1600" dirty="0" smtClean="0">
                <a:latin typeface="微软雅黑" pitchFamily="34" charset="-122"/>
                <a:ea typeface="微软雅黑" pitchFamily="34" charset="-122"/>
              </a:rPr>
              <a:t>ARB/ACEI</a:t>
            </a:r>
            <a:r>
              <a:rPr lang="zh-CN" altLang="zh-CN" sz="1600" dirty="0" smtClean="0">
                <a:latin typeface="微软雅黑" pitchFamily="34" charset="-122"/>
                <a:ea typeface="微软雅黑" pitchFamily="34" charset="-122"/>
              </a:rPr>
              <a:t>类药物联合用药符合临床需求。</a:t>
            </a:r>
          </a:p>
          <a:p>
            <a:pPr>
              <a:lnSpc>
                <a:spcPts val="2800"/>
              </a:lnSpc>
            </a:pPr>
            <a:r>
              <a:rPr lang="zh-CN" altLang="zh-CN" sz="1600" dirty="0" smtClean="0">
                <a:latin typeface="微软雅黑" pitchFamily="34" charset="-122"/>
                <a:ea typeface="微软雅黑" pitchFamily="34" charset="-122"/>
              </a:rPr>
              <a:t>本品临床试验中，氯沙坦钾片</a:t>
            </a:r>
            <a:r>
              <a:rPr lang="en-US" altLang="zh-CN" sz="1600" dirty="0" smtClean="0">
                <a:latin typeface="微软雅黑" pitchFamily="34" charset="-122"/>
                <a:ea typeface="微软雅黑" pitchFamily="34" charset="-122"/>
              </a:rPr>
              <a:t>50mg/d</a:t>
            </a:r>
            <a:r>
              <a:rPr lang="zh-CN" altLang="zh-CN" sz="1600" dirty="0" smtClean="0">
                <a:latin typeface="微软雅黑" pitchFamily="34" charset="-122"/>
                <a:ea typeface="微软雅黑" pitchFamily="34" charset="-122"/>
              </a:rPr>
              <a:t>作为基础治疗用药，科学系统的评价了本品疗效。</a:t>
            </a:r>
          </a:p>
          <a:p>
            <a:pPr>
              <a:lnSpc>
                <a:spcPts val="2800"/>
              </a:lnSpc>
            </a:pPr>
            <a:r>
              <a:rPr lang="zh-CN" altLang="zh-CN" sz="1600" dirty="0" smtClean="0">
                <a:latin typeface="微软雅黑" pitchFamily="34" charset="-122"/>
                <a:ea typeface="微软雅黑" pitchFamily="34" charset="-122"/>
              </a:rPr>
              <a:t>参照药说明书中明确：无联合使用血管紧张素转化酶抑制剂（</a:t>
            </a:r>
            <a:r>
              <a:rPr lang="en-US" altLang="zh-CN" sz="1600" dirty="0" smtClean="0">
                <a:latin typeface="微软雅黑" pitchFamily="34" charset="-122"/>
                <a:ea typeface="微软雅黑" pitchFamily="34" charset="-122"/>
              </a:rPr>
              <a:t>ACEI</a:t>
            </a:r>
            <a:r>
              <a:rPr lang="zh-CN" altLang="zh-CN" sz="1600" dirty="0" smtClean="0">
                <a:latin typeface="微软雅黑" pitchFamily="34" charset="-122"/>
                <a:ea typeface="微软雅黑" pitchFamily="34" charset="-122"/>
              </a:rPr>
              <a:t>）和血管紧张素Ⅱ受体拮抗剂（</a:t>
            </a:r>
            <a:r>
              <a:rPr lang="en-US" altLang="zh-CN" sz="1600" dirty="0" smtClean="0">
                <a:latin typeface="微软雅黑" pitchFamily="34" charset="-122"/>
                <a:ea typeface="微软雅黑" pitchFamily="34" charset="-122"/>
              </a:rPr>
              <a:t>ARB</a:t>
            </a:r>
            <a:r>
              <a:rPr lang="zh-CN" altLang="zh-CN" sz="1600" dirty="0" smtClean="0">
                <a:latin typeface="微软雅黑" pitchFamily="34" charset="-122"/>
                <a:ea typeface="微软雅黑" pitchFamily="34" charset="-122"/>
              </a:rPr>
              <a:t>）药物的研究资料。</a:t>
            </a:r>
            <a:endParaRPr lang="en-US" altLang="zh-CN" sz="1600" dirty="0" smtClean="0">
              <a:latin typeface="微软雅黑" pitchFamily="34" charset="-122"/>
              <a:ea typeface="微软雅黑" pitchFamily="34" charset="-122"/>
            </a:endParaRPr>
          </a:p>
          <a:p>
            <a:pPr>
              <a:lnSpc>
                <a:spcPts val="2800"/>
              </a:lnSpc>
            </a:pPr>
            <a:r>
              <a:rPr lang="en-US" altLang="zh-CN" sz="1600" b="1" dirty="0" smtClean="0">
                <a:latin typeface="微软雅黑" pitchFamily="34" charset="-122"/>
                <a:ea typeface="微软雅黑" pitchFamily="34" charset="-122"/>
              </a:rPr>
              <a:t>【</a:t>
            </a:r>
            <a:r>
              <a:rPr lang="zh-CN" altLang="zh-CN" sz="1600" b="1" dirty="0" smtClean="0">
                <a:latin typeface="微软雅黑" pitchFamily="34" charset="-122"/>
                <a:ea typeface="微软雅黑" pitchFamily="34" charset="-122"/>
              </a:rPr>
              <a:t>临床指南</a:t>
            </a:r>
            <a:r>
              <a:rPr lang="en-US" altLang="zh-CN" sz="1600" b="1" dirty="0" smtClean="0">
                <a:latin typeface="微软雅黑" pitchFamily="34" charset="-122"/>
                <a:ea typeface="微软雅黑" pitchFamily="34" charset="-122"/>
              </a:rPr>
              <a:t>/</a:t>
            </a:r>
            <a:r>
              <a:rPr lang="zh-CN" altLang="zh-CN" sz="1600" b="1" dirty="0" smtClean="0">
                <a:latin typeface="微软雅黑" pitchFamily="34" charset="-122"/>
                <a:ea typeface="微软雅黑" pitchFamily="34" charset="-122"/>
              </a:rPr>
              <a:t>诊疗规范推荐</a:t>
            </a:r>
            <a:r>
              <a:rPr lang="en-US" altLang="zh-CN" sz="1600" b="1" dirty="0" smtClean="0">
                <a:latin typeface="微软雅黑" pitchFamily="34" charset="-122"/>
                <a:ea typeface="微软雅黑" pitchFamily="34" charset="-122"/>
              </a:rPr>
              <a:t>】</a:t>
            </a:r>
            <a:r>
              <a:rPr lang="zh-CN" altLang="zh-CN" sz="1600" dirty="0" smtClean="0">
                <a:latin typeface="微软雅黑" pitchFamily="34" charset="-122"/>
                <a:ea typeface="微软雅黑" pitchFamily="34" charset="-122"/>
              </a:rPr>
              <a:t>本品为新批准的</a:t>
            </a:r>
            <a:r>
              <a:rPr lang="en-US" altLang="zh-CN" sz="1600" dirty="0" smtClean="0">
                <a:latin typeface="微软雅黑" pitchFamily="34" charset="-122"/>
                <a:ea typeface="微软雅黑" pitchFamily="34" charset="-122"/>
              </a:rPr>
              <a:t>1.1</a:t>
            </a:r>
            <a:r>
              <a:rPr lang="zh-CN" altLang="zh-CN" sz="1600" dirty="0" smtClean="0">
                <a:latin typeface="微软雅黑" pitchFamily="34" charset="-122"/>
                <a:ea typeface="微软雅黑" pitchFamily="34" charset="-122"/>
              </a:rPr>
              <a:t>类</a:t>
            </a:r>
            <a:r>
              <a:rPr lang="zh-CN" altLang="en-US" sz="1600" dirty="0" smtClean="0">
                <a:latin typeface="微软雅黑" pitchFamily="34" charset="-122"/>
                <a:ea typeface="微软雅黑" pitchFamily="34" charset="-122"/>
              </a:rPr>
              <a:t>中药创</a:t>
            </a:r>
            <a:r>
              <a:rPr lang="zh-CN" altLang="zh-CN" sz="1600" dirty="0" smtClean="0">
                <a:latin typeface="微软雅黑" pitchFamily="34" charset="-122"/>
                <a:ea typeface="微软雅黑" pitchFamily="34" charset="-122"/>
              </a:rPr>
              <a:t>新药，上市后与本品适应症相关的指南未进行更新，因此，尚未被纳入临床指南</a:t>
            </a:r>
            <a:r>
              <a:rPr lang="en-US" altLang="zh-CN" sz="1600" dirty="0" smtClean="0">
                <a:latin typeface="微软雅黑" pitchFamily="34" charset="-122"/>
                <a:ea typeface="微软雅黑" pitchFamily="34" charset="-122"/>
              </a:rPr>
              <a:t>/</a:t>
            </a:r>
            <a:r>
              <a:rPr lang="zh-CN" altLang="zh-CN" sz="1600" dirty="0" smtClean="0">
                <a:latin typeface="微软雅黑" pitchFamily="34" charset="-122"/>
                <a:ea typeface="微软雅黑" pitchFamily="34" charset="-122"/>
              </a:rPr>
              <a:t>诊疗规范推荐。</a:t>
            </a:r>
          </a:p>
          <a:p>
            <a:pPr>
              <a:lnSpc>
                <a:spcPts val="2400"/>
              </a:lnSpc>
            </a:pPr>
            <a:endParaRPr lang="zh-CN" altLang="zh-CN" sz="1400" dirty="0" smtClean="0">
              <a:latin typeface="微软雅黑" pitchFamily="34" charset="-122"/>
              <a:ea typeface="微软雅黑" pitchFamily="34" charset="-122"/>
            </a:endParaRPr>
          </a:p>
        </p:txBody>
      </p:sp>
    </p:spTree>
    <p:extLst>
      <p:ext uri="{BB962C8B-B14F-4D97-AF65-F5344CB8AC3E}">
        <p14:creationId xmlns="" xmlns:p14="http://schemas.microsoft.com/office/powerpoint/2010/main" val="13617189"/>
      </p:ext>
    </p:extLst>
  </p:cSld>
  <p:clrMapOvr>
    <a:masterClrMapping/>
  </p:clrMapOvr>
  <p:transition spd="slow">
    <p:comb/>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平行四边形 7">
            <a:extLst>
              <a:ext uri="{FF2B5EF4-FFF2-40B4-BE49-F238E27FC236}">
                <a16:creationId xmlns="" xmlns:a16="http://schemas.microsoft.com/office/drawing/2014/main" id="{54946F5D-09DD-4E43-9087-89F534B5366F}"/>
              </a:ext>
            </a:extLst>
          </p:cNvPr>
          <p:cNvSpPr>
            <a:spLocks noChangeArrowheads="1"/>
          </p:cNvSpPr>
          <p:nvPr/>
        </p:nvSpPr>
        <p:spPr bwMode="auto">
          <a:xfrm>
            <a:off x="815784" y="736997"/>
            <a:ext cx="7413816" cy="224311"/>
          </a:xfrm>
          <a:prstGeom prst="parallelogram">
            <a:avLst>
              <a:gd name="adj" fmla="val 96077"/>
            </a:avLst>
          </a:prstGeom>
          <a:solidFill>
            <a:srgbClr val="B9CED5"/>
          </a:solidFill>
          <a:ln>
            <a:noFill/>
          </a:ln>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tabLst/>
              <a:defRPr/>
            </a:pPr>
            <a:endParaRPr kumimoji="0" lang="zh-CN" altLang="en-US" sz="1800" b="0" i="0" u="none" strike="noStrike" kern="1200" cap="none" spc="0" normalizeH="0" baseline="0" noProof="0">
              <a:ln>
                <a:noFill/>
              </a:ln>
              <a:solidFill>
                <a:srgbClr val="FFFFFF"/>
              </a:solidFill>
              <a:effectLst/>
              <a:uLnTx/>
              <a:uFillTx/>
              <a:latin typeface="Arial" panose="020B0604020202020204" pitchFamily="34" charset="0"/>
              <a:ea typeface="微软雅黑" panose="020B0503020204020204" pitchFamily="34" charset="-122"/>
              <a:cs typeface="+mn-cs"/>
              <a:sym typeface="Arial" panose="020B0604020202020204" pitchFamily="34" charset="0"/>
            </a:endParaRPr>
          </a:p>
        </p:txBody>
      </p:sp>
      <p:sp>
        <p:nvSpPr>
          <p:cNvPr id="7" name="文本框 22">
            <a:extLst>
              <a:ext uri="{FF2B5EF4-FFF2-40B4-BE49-F238E27FC236}">
                <a16:creationId xmlns="" xmlns:a16="http://schemas.microsoft.com/office/drawing/2014/main" id="{B6131F3C-2E8C-4F79-821F-66A7FA08D41F}"/>
              </a:ext>
            </a:extLst>
          </p:cNvPr>
          <p:cNvSpPr txBox="1"/>
          <p:nvPr/>
        </p:nvSpPr>
        <p:spPr>
          <a:xfrm>
            <a:off x="980241" y="289921"/>
            <a:ext cx="3040380" cy="400110"/>
          </a:xfrm>
          <a:prstGeom prst="rect">
            <a:avLst/>
          </a:prstGeom>
          <a:noFill/>
        </p:spPr>
        <p:txBody>
          <a:bodyPr wrap="square" rtlCol="0">
            <a:spAutoFit/>
          </a:bodyPr>
          <a:lstStyle/>
          <a:p>
            <a:pPr marL="457200" marR="0" lvl="0" indent="-457200" defTabSz="914400" rtl="0" eaLnBrk="1" fontAlgn="auto" latinLnBrk="0" hangingPunct="1">
              <a:lnSpc>
                <a:spcPct val="100000"/>
              </a:lnSpc>
              <a:spcBef>
                <a:spcPts val="0"/>
              </a:spcBef>
              <a:spcAft>
                <a:spcPts val="0"/>
              </a:spcAft>
              <a:buClrTx/>
              <a:buSzTx/>
              <a:tabLst/>
              <a:defRPr/>
            </a:pPr>
            <a:r>
              <a:rPr kumimoji="0" lang="en-US" altLang="zh-CN" sz="2000" b="1" i="0" u="none" strike="noStrike" kern="1200" cap="none" spc="0" normalizeH="0" baseline="0" noProof="0" dirty="0" smtClean="0">
                <a:ln>
                  <a:noFill/>
                </a:ln>
                <a:solidFill>
                  <a:prstClr val="black">
                    <a:lumMod val="85000"/>
                    <a:lumOff val="15000"/>
                  </a:prstClr>
                </a:solidFill>
                <a:effectLst/>
                <a:uLnTx/>
                <a:uFillTx/>
                <a:latin typeface="微软雅黑" pitchFamily="34" charset="-122"/>
                <a:ea typeface="微软雅黑" pitchFamily="34" charset="-122"/>
              </a:rPr>
              <a:t>04</a:t>
            </a:r>
            <a:r>
              <a:rPr kumimoji="0" lang="zh-CN" altLang="en-US" sz="2000" b="1" i="0" u="none" strike="noStrike" kern="1200" cap="none" spc="0" normalizeH="0" baseline="0" noProof="0" dirty="0" smtClean="0">
                <a:ln>
                  <a:noFill/>
                </a:ln>
                <a:solidFill>
                  <a:prstClr val="black">
                    <a:lumMod val="85000"/>
                    <a:lumOff val="15000"/>
                  </a:prstClr>
                </a:solidFill>
                <a:effectLst/>
                <a:uLnTx/>
                <a:uFillTx/>
                <a:latin typeface="微软雅黑" pitchFamily="34" charset="-122"/>
                <a:ea typeface="微软雅黑" pitchFamily="34" charset="-122"/>
              </a:rPr>
              <a:t>创</a:t>
            </a:r>
            <a:r>
              <a:rPr kumimoji="0" lang="zh-CN" altLang="en-US" sz="2000" b="1" i="0" u="none" strike="noStrike" kern="1200" cap="none" spc="0" normalizeH="0" baseline="0" noProof="0" dirty="0" smtClean="0">
                <a:ln>
                  <a:noFill/>
                </a:ln>
                <a:solidFill>
                  <a:prstClr val="black">
                    <a:lumMod val="85000"/>
                    <a:lumOff val="15000"/>
                  </a:prstClr>
                </a:solidFill>
                <a:effectLst/>
                <a:uLnTx/>
                <a:uFillTx/>
                <a:latin typeface="微软雅黑" pitchFamily="34" charset="-122"/>
                <a:ea typeface="微软雅黑" pitchFamily="34" charset="-122"/>
              </a:rPr>
              <a:t>新性</a:t>
            </a:r>
            <a:endParaRPr kumimoji="0" lang="zh-CN" altLang="en-US" sz="2000" b="1" i="0" u="none" strike="noStrike" kern="1200" cap="none" spc="0" normalizeH="0" baseline="0" noProof="0" dirty="0">
              <a:ln>
                <a:noFill/>
              </a:ln>
              <a:solidFill>
                <a:prstClr val="black">
                  <a:lumMod val="85000"/>
                  <a:lumOff val="15000"/>
                </a:prstClr>
              </a:solidFill>
              <a:effectLst/>
              <a:uLnTx/>
              <a:uFillTx/>
              <a:latin typeface="微软雅黑" pitchFamily="34" charset="-122"/>
              <a:ea typeface="微软雅黑" pitchFamily="34" charset="-122"/>
            </a:endParaRPr>
          </a:p>
        </p:txBody>
      </p:sp>
      <p:sp>
        <p:nvSpPr>
          <p:cNvPr id="8" name="矩形 7"/>
          <p:cNvSpPr/>
          <p:nvPr/>
        </p:nvSpPr>
        <p:spPr>
          <a:xfrm>
            <a:off x="773723" y="981292"/>
            <a:ext cx="10011507" cy="5093702"/>
          </a:xfrm>
          <a:prstGeom prst="rect">
            <a:avLst/>
          </a:prstGeom>
        </p:spPr>
        <p:txBody>
          <a:bodyPr wrap="square">
            <a:spAutoFit/>
          </a:bodyPr>
          <a:lstStyle/>
          <a:p>
            <a:pPr>
              <a:lnSpc>
                <a:spcPts val="2600"/>
              </a:lnSpc>
            </a:pPr>
            <a:r>
              <a:rPr lang="en-US" altLang="zh-CN" sz="1600" b="1" dirty="0" smtClean="0">
                <a:latin typeface="微软雅黑" pitchFamily="34" charset="-122"/>
                <a:ea typeface="微软雅黑" pitchFamily="34" charset="-122"/>
              </a:rPr>
              <a:t>【</a:t>
            </a:r>
            <a:r>
              <a:rPr lang="zh-CN" altLang="zh-CN" sz="1600" b="1" dirty="0" smtClean="0">
                <a:latin typeface="微软雅黑" pitchFamily="34" charset="-122"/>
                <a:ea typeface="微软雅黑" pitchFamily="34" charset="-122"/>
              </a:rPr>
              <a:t>是否为国家“重大新药创制”科技重大专项支持上市品种</a:t>
            </a:r>
            <a:r>
              <a:rPr lang="en-US" altLang="zh-CN" sz="1600" b="1" dirty="0" smtClean="0">
                <a:latin typeface="微软雅黑" pitchFamily="34" charset="-122"/>
                <a:ea typeface="微软雅黑" pitchFamily="34" charset="-122"/>
              </a:rPr>
              <a:t>】</a:t>
            </a:r>
            <a:endParaRPr lang="zh-CN" altLang="zh-CN" sz="1600" b="1" dirty="0" smtClean="0">
              <a:latin typeface="微软雅黑" pitchFamily="34" charset="-122"/>
              <a:ea typeface="微软雅黑" pitchFamily="34" charset="-122"/>
            </a:endParaRPr>
          </a:p>
          <a:p>
            <a:pPr>
              <a:lnSpc>
                <a:spcPts val="2600"/>
              </a:lnSpc>
            </a:pPr>
            <a:r>
              <a:rPr lang="zh-CN" altLang="zh-CN" sz="1600" dirty="0" smtClean="0">
                <a:latin typeface="微软雅黑" pitchFamily="34" charset="-122"/>
                <a:ea typeface="微软雅黑" pitchFamily="34" charset="-122"/>
              </a:rPr>
              <a:t>本品</a:t>
            </a:r>
            <a:r>
              <a:rPr lang="zh-CN" altLang="en-US" sz="1600" dirty="0" smtClean="0">
                <a:latin typeface="微软雅黑" pitchFamily="34" charset="-122"/>
                <a:ea typeface="微软雅黑" pitchFamily="34" charset="-122"/>
              </a:rPr>
              <a:t>研发期间两次被列入</a:t>
            </a:r>
            <a:r>
              <a:rPr lang="zh-CN" altLang="zh-CN" sz="1600" dirty="0" smtClean="0">
                <a:latin typeface="微软雅黑" pitchFamily="34" charset="-122"/>
                <a:ea typeface="微软雅黑" pitchFamily="34" charset="-122"/>
              </a:rPr>
              <a:t> “重大新药创制”科技重大专项</a:t>
            </a:r>
            <a:r>
              <a:rPr lang="zh-CN" altLang="en-US" sz="1600" dirty="0" smtClean="0">
                <a:latin typeface="微软雅黑" pitchFamily="34" charset="-122"/>
                <a:ea typeface="微软雅黑" pitchFamily="34" charset="-122"/>
              </a:rPr>
              <a:t>：</a:t>
            </a:r>
            <a:endParaRPr lang="en-US" altLang="zh-CN" sz="1600" dirty="0" smtClean="0">
              <a:latin typeface="微软雅黑" pitchFamily="34" charset="-122"/>
              <a:ea typeface="微软雅黑" pitchFamily="34" charset="-122"/>
            </a:endParaRPr>
          </a:p>
          <a:p>
            <a:pPr>
              <a:lnSpc>
                <a:spcPts val="2600"/>
              </a:lnSpc>
            </a:pPr>
            <a:r>
              <a:rPr lang="zh-CN" altLang="en-US" sz="1600" dirty="0" smtClean="0">
                <a:latin typeface="微软雅黑" pitchFamily="34" charset="-122"/>
                <a:ea typeface="微软雅黑" pitchFamily="34" charset="-122"/>
              </a:rPr>
              <a:t>课题</a:t>
            </a:r>
            <a:r>
              <a:rPr lang="zh-CN" altLang="zh-CN" sz="1600" dirty="0" smtClean="0">
                <a:latin typeface="微软雅黑" pitchFamily="34" charset="-122"/>
                <a:ea typeface="微软雅黑" pitchFamily="34" charset="-122"/>
              </a:rPr>
              <a:t>编号</a:t>
            </a:r>
            <a:r>
              <a:rPr lang="en-US" altLang="zh-CN" sz="1600" dirty="0" smtClean="0">
                <a:latin typeface="微软雅黑" pitchFamily="34" charset="-122"/>
                <a:ea typeface="微软雅黑" pitchFamily="34" charset="-122"/>
              </a:rPr>
              <a:t>1</a:t>
            </a:r>
            <a:r>
              <a:rPr lang="zh-CN" altLang="zh-CN" sz="1600" dirty="0" smtClean="0">
                <a:latin typeface="微软雅黑" pitchFamily="34" charset="-122"/>
                <a:ea typeface="微软雅黑" pitchFamily="34" charset="-122"/>
              </a:rPr>
              <a:t>：</a:t>
            </a:r>
            <a:r>
              <a:rPr lang="en-US" altLang="zh-CN" sz="1600" dirty="0" smtClean="0">
                <a:latin typeface="微软雅黑" pitchFamily="34" charset="-122"/>
                <a:ea typeface="微软雅黑" pitchFamily="34" charset="-122"/>
              </a:rPr>
              <a:t>2013ZX09101108</a:t>
            </a:r>
            <a:r>
              <a:rPr lang="zh-CN" altLang="en-US" sz="1600" dirty="0" smtClean="0">
                <a:latin typeface="微软雅黑" pitchFamily="34" charset="-122"/>
                <a:ea typeface="微软雅黑" pitchFamily="34" charset="-122"/>
              </a:rPr>
              <a:t>；课题编号</a:t>
            </a:r>
            <a:r>
              <a:rPr lang="en-US" altLang="zh-CN" sz="1600" dirty="0" smtClean="0">
                <a:latin typeface="微软雅黑" pitchFamily="34" charset="-122"/>
                <a:ea typeface="微软雅黑" pitchFamily="34" charset="-122"/>
              </a:rPr>
              <a:t>2</a:t>
            </a:r>
            <a:r>
              <a:rPr lang="zh-CN" altLang="en-US" sz="1600" dirty="0" smtClean="0">
                <a:latin typeface="微软雅黑" pitchFamily="34" charset="-122"/>
                <a:ea typeface="微软雅黑" pitchFamily="34" charset="-122"/>
              </a:rPr>
              <a:t>：</a:t>
            </a:r>
            <a:r>
              <a:rPr lang="en-US" altLang="zh-CN" sz="1600" dirty="0" smtClean="0">
                <a:latin typeface="微软雅黑" pitchFamily="34" charset="-122"/>
                <a:ea typeface="微软雅黑" pitchFamily="34" charset="-122"/>
              </a:rPr>
              <a:t>2009ZX09103</a:t>
            </a:r>
            <a:r>
              <a:rPr lang="zh-CN" altLang="zh-CN" sz="1600" dirty="0" smtClean="0">
                <a:latin typeface="微软雅黑" pitchFamily="34" charset="-122"/>
                <a:ea typeface="微软雅黑" pitchFamily="34" charset="-122"/>
              </a:rPr>
              <a:t>－</a:t>
            </a:r>
            <a:r>
              <a:rPr lang="en-US" altLang="zh-CN" sz="1600" dirty="0" smtClean="0">
                <a:latin typeface="微软雅黑" pitchFamily="34" charset="-122"/>
                <a:ea typeface="微软雅黑" pitchFamily="34" charset="-122"/>
              </a:rPr>
              <a:t>311</a:t>
            </a:r>
            <a:r>
              <a:rPr lang="zh-CN" altLang="zh-CN" sz="1600" dirty="0" smtClean="0">
                <a:latin typeface="微软雅黑" pitchFamily="34" charset="-122"/>
                <a:ea typeface="微软雅黑" pitchFamily="34" charset="-122"/>
              </a:rPr>
              <a:t>。</a:t>
            </a:r>
          </a:p>
          <a:p>
            <a:pPr>
              <a:lnSpc>
                <a:spcPts val="2600"/>
              </a:lnSpc>
            </a:pPr>
            <a:r>
              <a:rPr lang="en-US" altLang="zh-CN" sz="1600" b="1" dirty="0" smtClean="0">
                <a:latin typeface="微软雅黑" pitchFamily="34" charset="-122"/>
                <a:ea typeface="微软雅黑" pitchFamily="34" charset="-122"/>
              </a:rPr>
              <a:t>【</a:t>
            </a:r>
            <a:r>
              <a:rPr lang="zh-CN" altLang="zh-CN" sz="1600" b="1" dirty="0" smtClean="0">
                <a:latin typeface="微软雅黑" pitchFamily="34" charset="-122"/>
                <a:ea typeface="微软雅黑" pitchFamily="34" charset="-122"/>
              </a:rPr>
              <a:t>是否为自主知识产权的创新药</a:t>
            </a:r>
            <a:r>
              <a:rPr lang="en-US" altLang="zh-CN" sz="1600" b="1" dirty="0" smtClean="0">
                <a:latin typeface="微软雅黑" pitchFamily="34" charset="-122"/>
                <a:ea typeface="微软雅黑" pitchFamily="34" charset="-122"/>
              </a:rPr>
              <a:t>】</a:t>
            </a:r>
            <a:endParaRPr lang="zh-CN" altLang="zh-CN" sz="1600" b="1" dirty="0" smtClean="0">
              <a:latin typeface="微软雅黑" pitchFamily="34" charset="-122"/>
              <a:ea typeface="微软雅黑" pitchFamily="34" charset="-122"/>
            </a:endParaRPr>
          </a:p>
          <a:p>
            <a:pPr>
              <a:lnSpc>
                <a:spcPts val="2600"/>
              </a:lnSpc>
            </a:pPr>
            <a:r>
              <a:rPr lang="zh-CN" altLang="zh-CN" sz="1600" dirty="0" smtClean="0">
                <a:latin typeface="微软雅黑" pitchFamily="34" charset="-122"/>
                <a:ea typeface="微软雅黑" pitchFamily="34" charset="-122"/>
              </a:rPr>
              <a:t>本品是国家发明专利品种（专利号</a:t>
            </a:r>
            <a:r>
              <a:rPr lang="en-US" altLang="zh-CN" sz="1600" dirty="0" smtClean="0">
                <a:latin typeface="微软雅黑" pitchFamily="34" charset="-122"/>
                <a:ea typeface="微软雅黑" pitchFamily="34" charset="-122"/>
              </a:rPr>
              <a:t>ZL200710092911.1</a:t>
            </a:r>
            <a:r>
              <a:rPr lang="zh-CN" altLang="zh-CN" sz="1600" dirty="0" smtClean="0">
                <a:latin typeface="微软雅黑" pitchFamily="34" charset="-122"/>
                <a:ea typeface="微软雅黑" pitchFamily="34" charset="-122"/>
              </a:rPr>
              <a:t>）</a:t>
            </a:r>
            <a:r>
              <a:rPr lang="en-US" altLang="zh-CN" sz="1600" dirty="0" smtClean="0">
                <a:latin typeface="微软雅黑" pitchFamily="34" charset="-122"/>
                <a:ea typeface="微软雅黑" pitchFamily="34" charset="-122"/>
              </a:rPr>
              <a:t>,</a:t>
            </a:r>
            <a:r>
              <a:rPr lang="zh-CN" altLang="zh-CN" sz="1600" dirty="0" smtClean="0">
                <a:latin typeface="微软雅黑" pitchFamily="34" charset="-122"/>
                <a:ea typeface="微软雅黑" pitchFamily="34" charset="-122"/>
              </a:rPr>
              <a:t>发明名称为“一种治疗糖尿病肾病的中成药及其制备方法”。</a:t>
            </a:r>
          </a:p>
          <a:p>
            <a:pPr>
              <a:lnSpc>
                <a:spcPts val="2600"/>
              </a:lnSpc>
            </a:pPr>
            <a:r>
              <a:rPr lang="en-US" altLang="zh-CN" sz="1600" b="1" dirty="0" smtClean="0">
                <a:latin typeface="微软雅黑" pitchFamily="34" charset="-122"/>
                <a:ea typeface="微软雅黑" pitchFamily="34" charset="-122"/>
              </a:rPr>
              <a:t>【</a:t>
            </a:r>
            <a:r>
              <a:rPr lang="zh-CN" altLang="zh-CN" sz="1600" b="1" dirty="0" smtClean="0">
                <a:latin typeface="微软雅黑" pitchFamily="34" charset="-122"/>
                <a:ea typeface="微软雅黑" pitchFamily="34" charset="-122"/>
              </a:rPr>
              <a:t>主要创新点 </a:t>
            </a:r>
            <a:r>
              <a:rPr lang="en-US" altLang="zh-CN" sz="1600" b="1" dirty="0" smtClean="0">
                <a:latin typeface="微软雅黑" pitchFamily="34" charset="-122"/>
                <a:ea typeface="微软雅黑" pitchFamily="34" charset="-122"/>
              </a:rPr>
              <a:t>】</a:t>
            </a:r>
            <a:r>
              <a:rPr lang="zh-CN" altLang="zh-CN" sz="1600" dirty="0" smtClean="0">
                <a:latin typeface="微软雅黑" pitchFamily="34" charset="-122"/>
                <a:ea typeface="微软雅黑" pitchFamily="34" charset="-122"/>
              </a:rPr>
              <a:t>（</a:t>
            </a:r>
            <a:r>
              <a:rPr lang="en-US" altLang="zh-CN" sz="1600" dirty="0" smtClean="0">
                <a:latin typeface="微软雅黑" pitchFamily="34" charset="-122"/>
                <a:ea typeface="微软雅黑" pitchFamily="34" charset="-122"/>
              </a:rPr>
              <a:t>1</a:t>
            </a:r>
            <a:r>
              <a:rPr lang="zh-CN" altLang="zh-CN" sz="1600" dirty="0" smtClean="0">
                <a:latin typeface="微软雅黑" pitchFamily="34" charset="-122"/>
                <a:ea typeface="微软雅黑" pitchFamily="34" charset="-122"/>
              </a:rPr>
              <a:t>）</a:t>
            </a:r>
            <a:r>
              <a:rPr lang="zh-CN" altLang="zh-CN" sz="1600" b="1" dirty="0" smtClean="0">
                <a:latin typeface="微软雅黑" pitchFamily="34" charset="-122"/>
                <a:ea typeface="微软雅黑" pitchFamily="34" charset="-122"/>
              </a:rPr>
              <a:t>临床定位创新</a:t>
            </a:r>
            <a:r>
              <a:rPr lang="en-US" altLang="zh-CN" sz="1600" dirty="0" smtClean="0">
                <a:latin typeface="微软雅黑" pitchFamily="34" charset="-122"/>
                <a:ea typeface="微软雅黑" pitchFamily="34" charset="-122"/>
              </a:rPr>
              <a:t>----</a:t>
            </a:r>
            <a:r>
              <a:rPr lang="zh-CN" altLang="zh-CN" sz="1600" dirty="0" smtClean="0">
                <a:latin typeface="微软雅黑" pitchFamily="34" charset="-122"/>
                <a:ea typeface="微软雅黑" pitchFamily="34" charset="-122"/>
              </a:rPr>
              <a:t>本品以国医大师临床验方为基础，针对</a:t>
            </a:r>
            <a:r>
              <a:rPr lang="en-US" altLang="zh-CN" sz="1600" dirty="0" smtClean="0">
                <a:latin typeface="微软雅黑" pitchFamily="34" charset="-122"/>
                <a:ea typeface="微软雅黑" pitchFamily="34" charset="-122"/>
              </a:rPr>
              <a:t>DKD</a:t>
            </a:r>
            <a:r>
              <a:rPr lang="zh-CN" altLang="zh-CN" sz="1600" dirty="0" smtClean="0">
                <a:latin typeface="微软雅黑" pitchFamily="34" charset="-122"/>
                <a:ea typeface="微软雅黑" pitchFamily="34" charset="-122"/>
              </a:rPr>
              <a:t>的防治，充分考虑到该病无法逆转的特点，定位早期</a:t>
            </a:r>
            <a:r>
              <a:rPr lang="en-US" altLang="zh-CN" sz="1600" dirty="0" smtClean="0">
                <a:latin typeface="微软雅黑" pitchFamily="34" charset="-122"/>
                <a:ea typeface="微软雅黑" pitchFamily="34" charset="-122"/>
              </a:rPr>
              <a:t>DKD</a:t>
            </a:r>
            <a:r>
              <a:rPr lang="zh-CN" altLang="zh-CN" sz="1600" dirty="0" smtClean="0">
                <a:latin typeface="微软雅黑" pitchFamily="34" charset="-122"/>
                <a:ea typeface="微软雅黑" pitchFamily="34" charset="-122"/>
              </a:rPr>
              <a:t>患者，临床定位明确，充分体现中医药“治未病”优势，填补了中成药治疗早期</a:t>
            </a:r>
            <a:r>
              <a:rPr lang="en-US" altLang="zh-CN" sz="1600" dirty="0" smtClean="0">
                <a:latin typeface="微软雅黑" pitchFamily="34" charset="-122"/>
                <a:ea typeface="微软雅黑" pitchFamily="34" charset="-122"/>
              </a:rPr>
              <a:t>DKD</a:t>
            </a:r>
            <a:r>
              <a:rPr lang="zh-CN" altLang="zh-CN" sz="1600" dirty="0" smtClean="0">
                <a:latin typeface="微软雅黑" pitchFamily="34" charset="-122"/>
                <a:ea typeface="微软雅黑" pitchFamily="34" charset="-122"/>
              </a:rPr>
              <a:t>气阴两虚证的市场空白。（</a:t>
            </a:r>
            <a:r>
              <a:rPr lang="en-US" altLang="zh-CN" sz="1600" dirty="0" smtClean="0">
                <a:latin typeface="微软雅黑" pitchFamily="34" charset="-122"/>
                <a:ea typeface="微软雅黑" pitchFamily="34" charset="-122"/>
              </a:rPr>
              <a:t>2</a:t>
            </a:r>
            <a:r>
              <a:rPr lang="zh-CN" altLang="zh-CN" sz="1600" dirty="0" smtClean="0">
                <a:latin typeface="微软雅黑" pitchFamily="34" charset="-122"/>
                <a:ea typeface="微软雅黑" pitchFamily="34" charset="-122"/>
              </a:rPr>
              <a:t>）</a:t>
            </a:r>
            <a:r>
              <a:rPr lang="zh-CN" altLang="zh-CN" sz="1600" b="1" dirty="0" smtClean="0">
                <a:latin typeface="微软雅黑" pitchFamily="34" charset="-122"/>
                <a:ea typeface="微软雅黑" pitchFamily="34" charset="-122"/>
              </a:rPr>
              <a:t>临床试验方案设计创新</a:t>
            </a:r>
            <a:r>
              <a:rPr lang="en-US" altLang="zh-CN" sz="1600" dirty="0" smtClean="0">
                <a:latin typeface="微软雅黑" pitchFamily="34" charset="-122"/>
                <a:ea typeface="微软雅黑" pitchFamily="34" charset="-122"/>
              </a:rPr>
              <a:t>----</a:t>
            </a:r>
            <a:r>
              <a:rPr lang="zh-CN" altLang="zh-CN" sz="1600" dirty="0" smtClean="0">
                <a:latin typeface="微软雅黑" pitchFamily="34" charset="-122"/>
                <a:ea typeface="微软雅黑" pitchFamily="34" charset="-122"/>
              </a:rPr>
              <a:t>本品在</a:t>
            </a:r>
            <a:r>
              <a:rPr lang="en-US" altLang="zh-CN" sz="1600" dirty="0" smtClean="0">
                <a:latin typeface="微软雅黑" pitchFamily="34" charset="-122"/>
                <a:ea typeface="微软雅黑" pitchFamily="34" charset="-122"/>
              </a:rPr>
              <a:t>2010</a:t>
            </a:r>
            <a:r>
              <a:rPr lang="zh-CN" altLang="zh-CN" sz="1600" dirty="0" smtClean="0">
                <a:latin typeface="微软雅黑" pitchFamily="34" charset="-122"/>
                <a:ea typeface="微软雅黑" pitchFamily="34" charset="-122"/>
              </a:rPr>
              <a:t>年启动临床研究时国内尚无明确治疗早期</a:t>
            </a:r>
            <a:r>
              <a:rPr lang="en-US" altLang="zh-CN" sz="1600" dirty="0" smtClean="0">
                <a:latin typeface="微软雅黑" pitchFamily="34" charset="-122"/>
                <a:ea typeface="微软雅黑" pitchFamily="34" charset="-122"/>
              </a:rPr>
              <a:t>DKD</a:t>
            </a:r>
            <a:r>
              <a:rPr lang="zh-CN" altLang="zh-CN" sz="1600" dirty="0" smtClean="0">
                <a:latin typeface="微软雅黑" pitchFamily="34" charset="-122"/>
                <a:ea typeface="微软雅黑" pitchFamily="34" charset="-122"/>
              </a:rPr>
              <a:t>的临床研究和可遵循的临床研究技术指导原则，故前瞻性引入目前国际公认的临床疗效评价标准。试验方案中疗效指标、疗程、纳入标准、排除标准的设计，与国家药监局颁布</a:t>
            </a:r>
            <a:r>
              <a:rPr lang="en-US" altLang="zh-CN" sz="1600" dirty="0" smtClean="0">
                <a:latin typeface="微软雅黑" pitchFamily="34" charset="-122"/>
                <a:ea typeface="微软雅黑" pitchFamily="34" charset="-122"/>
              </a:rPr>
              <a:t>2021</a:t>
            </a:r>
            <a:r>
              <a:rPr lang="zh-CN" altLang="zh-CN" sz="1600" dirty="0" smtClean="0">
                <a:latin typeface="微软雅黑" pitchFamily="34" charset="-122"/>
                <a:ea typeface="微软雅黑" pitchFamily="34" charset="-122"/>
              </a:rPr>
              <a:t>版《中药新药用于糖尿病肾脏疾病临床研究技术指导原则》中规定的技术要求一致。（</a:t>
            </a:r>
            <a:r>
              <a:rPr lang="en-US" altLang="zh-CN" sz="1600" dirty="0" smtClean="0">
                <a:latin typeface="微软雅黑" pitchFamily="34" charset="-122"/>
                <a:ea typeface="微软雅黑" pitchFamily="34" charset="-122"/>
              </a:rPr>
              <a:t>3</a:t>
            </a:r>
            <a:r>
              <a:rPr lang="zh-CN" altLang="zh-CN" sz="1600" b="1" dirty="0" smtClean="0">
                <a:latin typeface="微软雅黑" pitchFamily="34" charset="-122"/>
                <a:ea typeface="微软雅黑" pitchFamily="34" charset="-122"/>
              </a:rPr>
              <a:t>）中药分离纯化工艺的创新</a:t>
            </a:r>
            <a:r>
              <a:rPr lang="en-US" altLang="zh-CN" sz="1600" dirty="0" smtClean="0">
                <a:latin typeface="微软雅黑" pitchFamily="34" charset="-122"/>
                <a:ea typeface="微软雅黑" pitchFamily="34" charset="-122"/>
              </a:rPr>
              <a:t>----</a:t>
            </a:r>
            <a:r>
              <a:rPr lang="zh-CN" altLang="zh-CN" sz="1600" dirty="0" smtClean="0">
                <a:latin typeface="微软雅黑" pitchFamily="34" charset="-122"/>
                <a:ea typeface="微软雅黑" pitchFamily="34" charset="-122"/>
              </a:rPr>
              <a:t>本品生产中采用大孔吸附树脂吸附分离纯化工艺，结合有效成分检测及药效学指标，固定了工艺参数，解决了传统中药普遍存在工艺简单和“粗、大、黑”现象，最大程度去除无效成分，同时保留了保证产品有效性的物质基础，体现了中医药传承与创新理念。</a:t>
            </a:r>
            <a:endParaRPr lang="en-US" altLang="zh-CN" sz="1600" dirty="0" smtClean="0">
              <a:latin typeface="微软雅黑" pitchFamily="34" charset="-122"/>
              <a:ea typeface="微软雅黑" pitchFamily="34" charset="-122"/>
            </a:endParaRPr>
          </a:p>
        </p:txBody>
      </p:sp>
    </p:spTree>
    <p:extLst>
      <p:ext uri="{BB962C8B-B14F-4D97-AF65-F5344CB8AC3E}">
        <p14:creationId xmlns="" xmlns:p14="http://schemas.microsoft.com/office/powerpoint/2010/main" val="13617189"/>
      </p:ext>
    </p:extLst>
  </p:cSld>
  <p:clrMapOvr>
    <a:masterClrMapping/>
  </p:clrMapOvr>
  <p:transition spd="slow">
    <p:comb/>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Rectangle 1"/>
          <p:cNvSpPr>
            <a:spLocks noChangeArrowheads="1"/>
          </p:cNvSpPr>
          <p:nvPr/>
        </p:nvSpPr>
        <p:spPr bwMode="auto">
          <a:xfrm>
            <a:off x="656494" y="810819"/>
            <a:ext cx="10410091" cy="187243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nSpc>
                <a:spcPts val="2000"/>
              </a:lnSpc>
            </a:pPr>
            <a:r>
              <a:rPr lang="en-US" altLang="zh-CN" sz="1600" b="1" dirty="0" smtClean="0">
                <a:latin typeface="微软雅黑" pitchFamily="34" charset="-122"/>
                <a:ea typeface="微软雅黑" pitchFamily="34" charset="-122"/>
              </a:rPr>
              <a:t>【</a:t>
            </a:r>
            <a:r>
              <a:rPr lang="zh-CN" altLang="zh-CN" sz="1600" b="1" dirty="0" smtClean="0">
                <a:latin typeface="微软雅黑" pitchFamily="34" charset="-122"/>
                <a:ea typeface="微软雅黑" pitchFamily="34" charset="-122"/>
              </a:rPr>
              <a:t>该创新带来的疗效或安全性方面的优势</a:t>
            </a:r>
            <a:r>
              <a:rPr lang="en-US" altLang="zh-CN" sz="1600" b="1" dirty="0" smtClean="0">
                <a:latin typeface="微软雅黑" pitchFamily="34" charset="-122"/>
                <a:ea typeface="微软雅黑" pitchFamily="34" charset="-122"/>
              </a:rPr>
              <a:t>】</a:t>
            </a:r>
            <a:r>
              <a:rPr lang="zh-CN" altLang="zh-CN" sz="1600" dirty="0" smtClean="0">
                <a:latin typeface="微软雅黑" pitchFamily="34" charset="-122"/>
                <a:ea typeface="微软雅黑" pitchFamily="34" charset="-122"/>
              </a:rPr>
              <a:t>（</a:t>
            </a:r>
            <a:r>
              <a:rPr lang="en-US" altLang="zh-CN" sz="1600" dirty="0" smtClean="0">
                <a:latin typeface="微软雅黑" pitchFamily="34" charset="-122"/>
                <a:ea typeface="微软雅黑" pitchFamily="34" charset="-122"/>
              </a:rPr>
              <a:t>1</a:t>
            </a:r>
            <a:r>
              <a:rPr lang="zh-CN" altLang="zh-CN" sz="1600" dirty="0" smtClean="0">
                <a:latin typeface="微软雅黑" pitchFamily="34" charset="-122"/>
                <a:ea typeface="微软雅黑" pitchFamily="34" charset="-122"/>
              </a:rPr>
              <a:t>）</a:t>
            </a:r>
            <a:r>
              <a:rPr lang="zh-CN" altLang="zh-CN" sz="1600" b="1" dirty="0" smtClean="0">
                <a:latin typeface="微软雅黑" pitchFamily="34" charset="-122"/>
                <a:ea typeface="微软雅黑" pitchFamily="34" charset="-122"/>
              </a:rPr>
              <a:t>疗效优势</a:t>
            </a:r>
            <a:r>
              <a:rPr lang="en-US" altLang="zh-CN" sz="1600" dirty="0" smtClean="0">
                <a:latin typeface="微软雅黑" pitchFamily="34" charset="-122"/>
                <a:ea typeface="微软雅黑" pitchFamily="34" charset="-122"/>
              </a:rPr>
              <a:t>----</a:t>
            </a:r>
            <a:r>
              <a:rPr lang="zh-CN" altLang="zh-CN" sz="1600" dirty="0" smtClean="0">
                <a:latin typeface="微软雅黑" pitchFamily="34" charset="-122"/>
                <a:ea typeface="微软雅黑" pitchFamily="34" charset="-122"/>
              </a:rPr>
              <a:t>本品是第一个获批用于降低早期</a:t>
            </a:r>
            <a:r>
              <a:rPr lang="en-US" altLang="zh-CN" sz="1600" dirty="0" smtClean="0">
                <a:latin typeface="微软雅黑" pitchFamily="34" charset="-122"/>
                <a:ea typeface="微软雅黑" pitchFamily="34" charset="-122"/>
              </a:rPr>
              <a:t>DKD</a:t>
            </a:r>
            <a:r>
              <a:rPr lang="zh-CN" altLang="zh-CN" sz="1600" dirty="0" smtClean="0">
                <a:latin typeface="微软雅黑" pitchFamily="34" charset="-122"/>
                <a:ea typeface="微软雅黑" pitchFamily="34" charset="-122"/>
              </a:rPr>
              <a:t>患者尿白蛋白排泄率，达到治疗</a:t>
            </a:r>
            <a:r>
              <a:rPr lang="en-US" altLang="zh-CN" sz="1600" dirty="0" smtClean="0">
                <a:latin typeface="微软雅黑" pitchFamily="34" charset="-122"/>
                <a:ea typeface="微软雅黑" pitchFamily="34" charset="-122"/>
              </a:rPr>
              <a:t>DKD</a:t>
            </a:r>
            <a:r>
              <a:rPr lang="zh-CN" altLang="zh-CN" sz="1600" dirty="0" smtClean="0">
                <a:latin typeface="微软雅黑" pitchFamily="34" charset="-122"/>
                <a:ea typeface="微软雅黑" pitchFamily="34" charset="-122"/>
              </a:rPr>
              <a:t>目的的中成药。用药</a:t>
            </a:r>
            <a:r>
              <a:rPr lang="en-US" altLang="zh-CN" sz="1600" dirty="0" smtClean="0">
                <a:latin typeface="微软雅黑" pitchFamily="34" charset="-122"/>
                <a:ea typeface="微软雅黑" pitchFamily="34" charset="-122"/>
              </a:rPr>
              <a:t>24</a:t>
            </a:r>
            <a:r>
              <a:rPr lang="zh-CN" altLang="zh-CN" sz="1600" dirty="0" smtClean="0">
                <a:latin typeface="微软雅黑" pitchFamily="34" charset="-122"/>
                <a:ea typeface="微软雅黑" pitchFamily="34" charset="-122"/>
              </a:rPr>
              <a:t>周后，本品在服用氯沙坦钾片</a:t>
            </a:r>
            <a:r>
              <a:rPr lang="en-US" altLang="zh-CN" sz="1600" dirty="0" smtClean="0">
                <a:latin typeface="微软雅黑" pitchFamily="34" charset="-122"/>
                <a:ea typeface="微软雅黑" pitchFamily="34" charset="-122"/>
              </a:rPr>
              <a:t>50mg/</a:t>
            </a:r>
            <a:r>
              <a:rPr lang="zh-CN" altLang="zh-CN" sz="1600" dirty="0" smtClean="0">
                <a:latin typeface="微软雅黑" pitchFamily="34" charset="-122"/>
                <a:ea typeface="微软雅黑" pitchFamily="34" charset="-122"/>
              </a:rPr>
              <a:t>日的基础上，可以保证</a:t>
            </a:r>
            <a:r>
              <a:rPr lang="en-US" altLang="zh-CN" sz="1600" dirty="0" smtClean="0">
                <a:latin typeface="微软雅黑" pitchFamily="34" charset="-122"/>
                <a:ea typeface="微软雅黑" pitchFamily="34" charset="-122"/>
              </a:rPr>
              <a:t>DKD</a:t>
            </a:r>
            <a:r>
              <a:rPr lang="zh-CN" altLang="zh-CN" sz="1600" dirty="0" smtClean="0">
                <a:latin typeface="微软雅黑" pitchFamily="34" charset="-122"/>
                <a:ea typeface="微软雅黑" pitchFamily="34" charset="-122"/>
              </a:rPr>
              <a:t>患者</a:t>
            </a:r>
            <a:r>
              <a:rPr lang="en-US" altLang="zh-CN" sz="1600" dirty="0" smtClean="0">
                <a:latin typeface="微软雅黑" pitchFamily="34" charset="-122"/>
                <a:ea typeface="微软雅黑" pitchFamily="34" charset="-122"/>
              </a:rPr>
              <a:t>24h</a:t>
            </a:r>
            <a:r>
              <a:rPr lang="zh-CN" altLang="zh-CN" sz="1600" dirty="0" smtClean="0">
                <a:latin typeface="微软雅黑" pitchFamily="34" charset="-122"/>
                <a:ea typeface="微软雅黑" pitchFamily="34" charset="-122"/>
              </a:rPr>
              <a:t>尿白蛋白排泄率（</a:t>
            </a:r>
            <a:r>
              <a:rPr lang="en-US" altLang="zh-CN" sz="1600" dirty="0" smtClean="0">
                <a:latin typeface="微软雅黑" pitchFamily="34" charset="-122"/>
                <a:ea typeface="微软雅黑" pitchFamily="34" charset="-122"/>
              </a:rPr>
              <a:t>UAER</a:t>
            </a:r>
            <a:r>
              <a:rPr lang="zh-CN" altLang="zh-CN" sz="1600" dirty="0" smtClean="0">
                <a:latin typeface="微软雅黑" pitchFamily="34" charset="-122"/>
                <a:ea typeface="微软雅黑" pitchFamily="34" charset="-122"/>
              </a:rPr>
              <a:t>）下降率为</a:t>
            </a:r>
            <a:r>
              <a:rPr lang="en-US" altLang="zh-CN" sz="1600" dirty="0" smtClean="0">
                <a:latin typeface="微软雅黑" pitchFamily="34" charset="-122"/>
                <a:ea typeface="微软雅黑" pitchFamily="34" charset="-122"/>
              </a:rPr>
              <a:t>35.72</a:t>
            </a:r>
            <a:r>
              <a:rPr lang="zh-CN" altLang="zh-CN" sz="1600" dirty="0" smtClean="0">
                <a:latin typeface="微软雅黑" pitchFamily="34" charset="-122"/>
                <a:ea typeface="微软雅黑" pitchFamily="34" charset="-122"/>
              </a:rPr>
              <a:t>±</a:t>
            </a:r>
            <a:r>
              <a:rPr lang="en-US" altLang="zh-CN" sz="1600" dirty="0" smtClean="0">
                <a:latin typeface="微软雅黑" pitchFamily="34" charset="-122"/>
                <a:ea typeface="微软雅黑" pitchFamily="34" charset="-122"/>
              </a:rPr>
              <a:t>40.43%</a:t>
            </a:r>
            <a:r>
              <a:rPr lang="zh-CN" altLang="zh-CN" sz="1600" dirty="0" smtClean="0">
                <a:latin typeface="微软雅黑" pitchFamily="34" charset="-122"/>
                <a:ea typeface="微软雅黑" pitchFamily="34" charset="-122"/>
              </a:rPr>
              <a:t>。（</a:t>
            </a:r>
            <a:r>
              <a:rPr lang="en-US" altLang="zh-CN" sz="1600" dirty="0" smtClean="0">
                <a:latin typeface="微软雅黑" pitchFamily="34" charset="-122"/>
                <a:ea typeface="微软雅黑" pitchFamily="34" charset="-122"/>
              </a:rPr>
              <a:t>2</a:t>
            </a:r>
            <a:r>
              <a:rPr lang="zh-CN" altLang="zh-CN" sz="1600" dirty="0" smtClean="0">
                <a:latin typeface="微软雅黑" pitchFamily="34" charset="-122"/>
                <a:ea typeface="微软雅黑" pitchFamily="34" charset="-122"/>
              </a:rPr>
              <a:t>）</a:t>
            </a:r>
            <a:r>
              <a:rPr lang="zh-CN" altLang="zh-CN" sz="1600" b="1" dirty="0" smtClean="0">
                <a:latin typeface="微软雅黑" pitchFamily="34" charset="-122"/>
                <a:ea typeface="微软雅黑" pitchFamily="34" charset="-122"/>
              </a:rPr>
              <a:t>安全性优势</a:t>
            </a:r>
            <a:r>
              <a:rPr lang="en-US" altLang="zh-CN" sz="1600" dirty="0" smtClean="0">
                <a:latin typeface="微软雅黑" pitchFamily="34" charset="-122"/>
                <a:ea typeface="微软雅黑" pitchFamily="34" charset="-122"/>
              </a:rPr>
              <a:t>----</a:t>
            </a:r>
            <a:r>
              <a:rPr lang="zh-CN" altLang="zh-CN" sz="1600" dirty="0" smtClean="0">
                <a:latin typeface="微软雅黑" pitchFamily="34" charset="-122"/>
                <a:ea typeface="微软雅黑" pitchFamily="34" charset="-122"/>
              </a:rPr>
              <a:t>临床试验期间，服药</a:t>
            </a:r>
            <a:r>
              <a:rPr lang="en-US" altLang="zh-CN" sz="1600" dirty="0" smtClean="0">
                <a:latin typeface="微软雅黑" pitchFamily="34" charset="-122"/>
                <a:ea typeface="微软雅黑" pitchFamily="34" charset="-122"/>
              </a:rPr>
              <a:t>24</a:t>
            </a:r>
            <a:r>
              <a:rPr lang="zh-CN" altLang="zh-CN" sz="1600" dirty="0" smtClean="0">
                <a:latin typeface="微软雅黑" pitchFamily="34" charset="-122"/>
                <a:ea typeface="微软雅黑" pitchFamily="34" charset="-122"/>
              </a:rPr>
              <a:t>周后试验组</a:t>
            </a:r>
            <a:r>
              <a:rPr lang="en-US" altLang="zh-CN" sz="1600" dirty="0" smtClean="0">
                <a:latin typeface="微软雅黑" pitchFamily="34" charset="-122"/>
                <a:ea typeface="微软雅黑" pitchFamily="34" charset="-122"/>
              </a:rPr>
              <a:t>498</a:t>
            </a:r>
            <a:r>
              <a:rPr lang="zh-CN" altLang="zh-CN" sz="1600" dirty="0" smtClean="0">
                <a:latin typeface="微软雅黑" pitchFamily="34" charset="-122"/>
                <a:ea typeface="微软雅黑" pitchFamily="34" charset="-122"/>
              </a:rPr>
              <a:t>例受试者中不良反应发生率最高的为</a:t>
            </a:r>
            <a:r>
              <a:rPr lang="en-US" altLang="zh-CN" sz="1600" dirty="0" smtClean="0">
                <a:latin typeface="微软雅黑" pitchFamily="34" charset="-122"/>
                <a:ea typeface="微软雅黑" pitchFamily="34" charset="-122"/>
              </a:rPr>
              <a:t>4</a:t>
            </a:r>
            <a:r>
              <a:rPr lang="zh-CN" altLang="zh-CN" sz="1600" dirty="0" smtClean="0">
                <a:latin typeface="微软雅黑" pitchFamily="34" charset="-122"/>
                <a:ea typeface="微软雅黑" pitchFamily="34" charset="-122"/>
              </a:rPr>
              <a:t>例皮疹、瘙痒，发生率</a:t>
            </a:r>
            <a:r>
              <a:rPr lang="en-US" altLang="zh-CN" sz="1600" dirty="0" smtClean="0">
                <a:latin typeface="微软雅黑" pitchFamily="34" charset="-122"/>
                <a:ea typeface="微软雅黑" pitchFamily="34" charset="-122"/>
              </a:rPr>
              <a:t>0.80%</a:t>
            </a:r>
            <a:r>
              <a:rPr lang="zh-CN" altLang="zh-CN" sz="1600" dirty="0" smtClean="0">
                <a:latin typeface="微软雅黑" pitchFamily="34" charset="-122"/>
                <a:ea typeface="微软雅黑" pitchFamily="34" charset="-122"/>
              </a:rPr>
              <a:t>，不良反应发生率极低。</a:t>
            </a:r>
            <a:endParaRPr lang="en-US" altLang="zh-CN" sz="1600" dirty="0" smtClean="0">
              <a:latin typeface="微软雅黑" pitchFamily="34" charset="-122"/>
              <a:ea typeface="微软雅黑" pitchFamily="34" charset="-122"/>
            </a:endParaRPr>
          </a:p>
          <a:p>
            <a:pPr>
              <a:lnSpc>
                <a:spcPts val="2000"/>
              </a:lnSpc>
            </a:pPr>
            <a:r>
              <a:rPr lang="en-US" altLang="zh-CN" sz="1600" b="1" dirty="0" smtClean="0">
                <a:latin typeface="微软雅黑" pitchFamily="34" charset="-122"/>
                <a:ea typeface="微软雅黑" pitchFamily="34" charset="-122"/>
              </a:rPr>
              <a:t>【</a:t>
            </a:r>
            <a:r>
              <a:rPr lang="zh-CN" altLang="zh-CN" sz="1600" b="1" dirty="0" smtClean="0">
                <a:latin typeface="微软雅黑" pitchFamily="34" charset="-122"/>
                <a:ea typeface="微软雅黑" pitchFamily="34" charset="-122"/>
              </a:rPr>
              <a:t>传承性</a:t>
            </a:r>
            <a:r>
              <a:rPr lang="en-US" altLang="zh-CN" sz="1600" b="1" dirty="0" smtClean="0">
                <a:latin typeface="微软雅黑" pitchFamily="34" charset="-122"/>
                <a:ea typeface="微软雅黑" pitchFamily="34" charset="-122"/>
              </a:rPr>
              <a:t>】</a:t>
            </a:r>
            <a:r>
              <a:rPr lang="zh-CN" altLang="zh-CN" sz="1600" dirty="0" smtClean="0">
                <a:latin typeface="微软雅黑" pitchFamily="34" charset="-122"/>
                <a:ea typeface="微软雅黑" pitchFamily="34" charset="-122"/>
              </a:rPr>
              <a:t>本品处方来源于国医大师、著名肾病专家的临床验方，生产工艺采用传统工艺与现代技术相结合的制备方法最大限度保留药用物质；按照指导原则要求完成了药理、药效、毒理及临床试验。本品的研发设计遵循的是中医药理论、人用经验、临床试验三结合的原则，凸显了其传承性。</a:t>
            </a:r>
          </a:p>
        </p:txBody>
      </p:sp>
      <p:sp>
        <p:nvSpPr>
          <p:cNvPr id="7" name="平行四边形 7">
            <a:extLst>
              <a:ext uri="{FF2B5EF4-FFF2-40B4-BE49-F238E27FC236}">
                <a16:creationId xmlns="" xmlns:a16="http://schemas.microsoft.com/office/drawing/2014/main" id="{54946F5D-09DD-4E43-9087-89F534B5366F}"/>
              </a:ext>
            </a:extLst>
          </p:cNvPr>
          <p:cNvSpPr>
            <a:spLocks noChangeArrowheads="1"/>
          </p:cNvSpPr>
          <p:nvPr/>
        </p:nvSpPr>
        <p:spPr bwMode="auto">
          <a:xfrm>
            <a:off x="546155" y="584582"/>
            <a:ext cx="7413816" cy="224311"/>
          </a:xfrm>
          <a:prstGeom prst="parallelogram">
            <a:avLst>
              <a:gd name="adj" fmla="val 96077"/>
            </a:avLst>
          </a:prstGeom>
          <a:solidFill>
            <a:srgbClr val="B9CED5"/>
          </a:solidFill>
          <a:ln>
            <a:noFill/>
          </a:ln>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tabLst/>
              <a:defRPr/>
            </a:pPr>
            <a:endParaRPr kumimoji="0" lang="zh-CN" altLang="en-US" sz="1800" b="0" i="0" u="none" strike="noStrike" kern="1200" cap="none" spc="0" normalizeH="0" baseline="0" noProof="0">
              <a:ln>
                <a:noFill/>
              </a:ln>
              <a:solidFill>
                <a:srgbClr val="FFFFFF"/>
              </a:solidFill>
              <a:effectLst/>
              <a:uLnTx/>
              <a:uFillTx/>
              <a:latin typeface="Arial" panose="020B0604020202020204" pitchFamily="34" charset="0"/>
              <a:ea typeface="微软雅黑" panose="020B0503020204020204" pitchFamily="34" charset="-122"/>
              <a:cs typeface="+mn-cs"/>
              <a:sym typeface="Arial" panose="020B0604020202020204" pitchFamily="34" charset="0"/>
            </a:endParaRPr>
          </a:p>
        </p:txBody>
      </p:sp>
      <p:sp>
        <p:nvSpPr>
          <p:cNvPr id="8" name="文本框 22">
            <a:extLst>
              <a:ext uri="{FF2B5EF4-FFF2-40B4-BE49-F238E27FC236}">
                <a16:creationId xmlns="" xmlns:a16="http://schemas.microsoft.com/office/drawing/2014/main" id="{B6131F3C-2E8C-4F79-821F-66A7FA08D41F}"/>
              </a:ext>
            </a:extLst>
          </p:cNvPr>
          <p:cNvSpPr txBox="1"/>
          <p:nvPr/>
        </p:nvSpPr>
        <p:spPr>
          <a:xfrm>
            <a:off x="780950" y="184396"/>
            <a:ext cx="3040380" cy="400110"/>
          </a:xfrm>
          <a:prstGeom prst="rect">
            <a:avLst/>
          </a:prstGeom>
          <a:noFill/>
        </p:spPr>
        <p:txBody>
          <a:bodyPr wrap="square" rtlCol="0">
            <a:spAutoFit/>
          </a:bodyPr>
          <a:lstStyle/>
          <a:p>
            <a:pPr marL="457200" marR="0" lvl="0" indent="-457200" defTabSz="914400" rtl="0" eaLnBrk="1" fontAlgn="auto" latinLnBrk="0" hangingPunct="1">
              <a:lnSpc>
                <a:spcPct val="100000"/>
              </a:lnSpc>
              <a:spcBef>
                <a:spcPts val="0"/>
              </a:spcBef>
              <a:spcAft>
                <a:spcPts val="0"/>
              </a:spcAft>
              <a:buClrTx/>
              <a:buSzTx/>
              <a:tabLst/>
              <a:defRPr/>
            </a:pPr>
            <a:r>
              <a:rPr kumimoji="0" lang="en-US" altLang="zh-CN" sz="2000" b="1" i="0" u="none" strike="noStrike" kern="1200" cap="none" spc="0" normalizeH="0" baseline="0" noProof="0" dirty="0" smtClean="0">
                <a:ln>
                  <a:noFill/>
                </a:ln>
                <a:solidFill>
                  <a:prstClr val="black">
                    <a:lumMod val="85000"/>
                    <a:lumOff val="15000"/>
                  </a:prstClr>
                </a:solidFill>
                <a:effectLst/>
                <a:uLnTx/>
                <a:uFillTx/>
                <a:latin typeface="微软雅黑" pitchFamily="34" charset="-122"/>
                <a:ea typeface="微软雅黑" pitchFamily="34" charset="-122"/>
              </a:rPr>
              <a:t>04</a:t>
            </a:r>
            <a:r>
              <a:rPr kumimoji="0" lang="zh-CN" altLang="en-US" sz="2000" b="1" i="0" u="none" strike="noStrike" kern="1200" cap="none" spc="0" normalizeH="0" baseline="0" noProof="0" dirty="0" smtClean="0">
                <a:ln>
                  <a:noFill/>
                </a:ln>
                <a:solidFill>
                  <a:prstClr val="black">
                    <a:lumMod val="85000"/>
                    <a:lumOff val="15000"/>
                  </a:prstClr>
                </a:solidFill>
                <a:effectLst/>
                <a:uLnTx/>
                <a:uFillTx/>
                <a:latin typeface="微软雅黑" pitchFamily="34" charset="-122"/>
                <a:ea typeface="微软雅黑" pitchFamily="34" charset="-122"/>
              </a:rPr>
              <a:t>创</a:t>
            </a:r>
            <a:r>
              <a:rPr kumimoji="0" lang="zh-CN" altLang="en-US" sz="2000" b="1" i="0" u="none" strike="noStrike" kern="1200" cap="none" spc="0" normalizeH="0" baseline="0" noProof="0" dirty="0" smtClean="0">
                <a:ln>
                  <a:noFill/>
                </a:ln>
                <a:solidFill>
                  <a:prstClr val="black">
                    <a:lumMod val="85000"/>
                    <a:lumOff val="15000"/>
                  </a:prstClr>
                </a:solidFill>
                <a:effectLst/>
                <a:uLnTx/>
                <a:uFillTx/>
                <a:latin typeface="微软雅黑" pitchFamily="34" charset="-122"/>
                <a:ea typeface="微软雅黑" pitchFamily="34" charset="-122"/>
              </a:rPr>
              <a:t>新性</a:t>
            </a:r>
            <a:endParaRPr kumimoji="0" lang="zh-CN" altLang="en-US" sz="2000" b="1" i="0" u="none" strike="noStrike" kern="1200" cap="none" spc="0" normalizeH="0" baseline="0" noProof="0" dirty="0">
              <a:ln>
                <a:noFill/>
              </a:ln>
              <a:solidFill>
                <a:prstClr val="black">
                  <a:lumMod val="85000"/>
                  <a:lumOff val="15000"/>
                </a:prstClr>
              </a:solidFill>
              <a:effectLst/>
              <a:uLnTx/>
              <a:uFillTx/>
              <a:latin typeface="微软雅黑" pitchFamily="34" charset="-122"/>
              <a:ea typeface="微软雅黑" pitchFamily="34" charset="-122"/>
            </a:endParaRPr>
          </a:p>
        </p:txBody>
      </p:sp>
      <p:sp>
        <p:nvSpPr>
          <p:cNvPr id="9" name="Rectangle 1"/>
          <p:cNvSpPr>
            <a:spLocks noChangeArrowheads="1"/>
          </p:cNvSpPr>
          <p:nvPr/>
        </p:nvSpPr>
        <p:spPr bwMode="auto">
          <a:xfrm>
            <a:off x="644769" y="3358589"/>
            <a:ext cx="10374924" cy="315483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nSpc>
                <a:spcPts val="2000"/>
              </a:lnSpc>
            </a:pPr>
            <a:r>
              <a:rPr lang="zh-CN" altLang="zh-CN" sz="1600" b="1" dirty="0" smtClean="0">
                <a:latin typeface="微软雅黑" pitchFamily="34" charset="-122"/>
                <a:ea typeface="微软雅黑" pitchFamily="34" charset="-122"/>
                <a:cs typeface="Times New Roman" pitchFamily="18" charset="0"/>
              </a:rPr>
              <a:t>【所治疗疾病对公共健康的影响描述】</a:t>
            </a:r>
            <a:r>
              <a:rPr lang="zh-CN" altLang="zh-CN" sz="1600" dirty="0" smtClean="0">
                <a:latin typeface="微软雅黑" pitchFamily="34" charset="-122"/>
                <a:ea typeface="微软雅黑" pitchFamily="34" charset="-122"/>
                <a:cs typeface="Times New Roman" pitchFamily="18" charset="0"/>
              </a:rPr>
              <a:t>中国糖尿病患者约</a:t>
            </a:r>
            <a:r>
              <a:rPr lang="en-US" altLang="zh-CN" sz="1600" dirty="0" smtClean="0">
                <a:latin typeface="微软雅黑" pitchFamily="34" charset="-122"/>
                <a:ea typeface="微软雅黑" pitchFamily="34" charset="-122"/>
                <a:cs typeface="Times New Roman" pitchFamily="18" charset="0"/>
              </a:rPr>
              <a:t>1.3</a:t>
            </a:r>
            <a:r>
              <a:rPr lang="zh-CN" altLang="zh-CN" sz="1600" dirty="0" smtClean="0">
                <a:latin typeface="微软雅黑" pitchFamily="34" charset="-122"/>
                <a:ea typeface="微软雅黑" pitchFamily="34" charset="-122"/>
                <a:cs typeface="Times New Roman" pitchFamily="18" charset="0"/>
              </a:rPr>
              <a:t>亿，糖尿病肾病（</a:t>
            </a:r>
            <a:r>
              <a:rPr lang="en-US" altLang="zh-CN" sz="1600" dirty="0" smtClean="0">
                <a:latin typeface="微软雅黑" pitchFamily="34" charset="-122"/>
                <a:ea typeface="微软雅黑" pitchFamily="34" charset="-122"/>
                <a:cs typeface="Times New Roman" pitchFamily="18" charset="0"/>
              </a:rPr>
              <a:t>DKD</a:t>
            </a:r>
            <a:r>
              <a:rPr lang="zh-CN" altLang="zh-CN" sz="1600" dirty="0" smtClean="0">
                <a:latin typeface="微软雅黑" pitchFamily="34" charset="-122"/>
                <a:ea typeface="微软雅黑" pitchFamily="34" charset="-122"/>
                <a:cs typeface="Times New Roman" pitchFamily="18" charset="0"/>
              </a:rPr>
              <a:t>）在糖尿病人群中的发病率为</a:t>
            </a:r>
            <a:r>
              <a:rPr lang="en-US" altLang="zh-CN" sz="1600" dirty="0" smtClean="0">
                <a:latin typeface="微软雅黑" pitchFamily="34" charset="-122"/>
                <a:ea typeface="微软雅黑" pitchFamily="34" charset="-122"/>
                <a:cs typeface="Times New Roman" pitchFamily="18" charset="0"/>
              </a:rPr>
              <a:t>20%-50%</a:t>
            </a:r>
            <a:r>
              <a:rPr lang="zh-CN" altLang="zh-CN" sz="1600" dirty="0" smtClean="0">
                <a:latin typeface="微软雅黑" pitchFamily="34" charset="-122"/>
                <a:ea typeface="微软雅黑" pitchFamily="34" charset="-122"/>
                <a:cs typeface="Times New Roman" pitchFamily="18" charset="0"/>
              </a:rPr>
              <a:t>，</a:t>
            </a:r>
            <a:r>
              <a:rPr lang="en-US" altLang="zh-CN" sz="1600" dirty="0" smtClean="0">
                <a:latin typeface="微软雅黑" pitchFamily="34" charset="-122"/>
                <a:ea typeface="微软雅黑" pitchFamily="34" charset="-122"/>
                <a:cs typeface="Times New Roman" pitchFamily="18" charset="0"/>
              </a:rPr>
              <a:t>DKD</a:t>
            </a:r>
            <a:r>
              <a:rPr lang="zh-CN" altLang="zh-CN" sz="1600" dirty="0" smtClean="0">
                <a:latin typeface="微软雅黑" pitchFamily="34" charset="-122"/>
                <a:ea typeface="微软雅黑" pitchFamily="34" charset="-122"/>
                <a:cs typeface="Times New Roman" pitchFamily="18" charset="0"/>
              </a:rPr>
              <a:t>已是我国终末期肾脏病的重要原因之一。</a:t>
            </a:r>
            <a:r>
              <a:rPr lang="en-US" altLang="zh-CN" sz="1600" dirty="0" smtClean="0">
                <a:latin typeface="微软雅黑" pitchFamily="34" charset="-122"/>
                <a:ea typeface="微软雅黑" pitchFamily="34" charset="-122"/>
                <a:cs typeface="Times New Roman" pitchFamily="18" charset="0"/>
              </a:rPr>
              <a:t>DKD</a:t>
            </a:r>
            <a:r>
              <a:rPr lang="zh-CN" altLang="zh-CN" sz="1600" dirty="0" smtClean="0">
                <a:latin typeface="微软雅黑" pitchFamily="34" charset="-122"/>
                <a:ea typeface="微软雅黑" pitchFamily="34" charset="-122"/>
                <a:cs typeface="Times New Roman" pitchFamily="18" charset="0"/>
              </a:rPr>
              <a:t>的治疗目前以控制血糖、控制血压、减少尿蛋白为主，本品减少尿白蛋白排泄从而延缓</a:t>
            </a:r>
            <a:r>
              <a:rPr lang="en-US" altLang="zh-CN" sz="1600" dirty="0" smtClean="0">
                <a:latin typeface="微软雅黑" pitchFamily="34" charset="-122"/>
                <a:ea typeface="微软雅黑" pitchFamily="34" charset="-122"/>
                <a:cs typeface="Times New Roman" pitchFamily="18" charset="0"/>
              </a:rPr>
              <a:t>DKD</a:t>
            </a:r>
            <a:r>
              <a:rPr lang="zh-CN" altLang="zh-CN" sz="1600" dirty="0" smtClean="0">
                <a:latin typeface="微软雅黑" pitchFamily="34" charset="-122"/>
                <a:ea typeface="微软雅黑" pitchFamily="34" charset="-122"/>
                <a:cs typeface="Times New Roman" pitchFamily="18" charset="0"/>
              </a:rPr>
              <a:t>的疾病进程。</a:t>
            </a:r>
          </a:p>
          <a:p>
            <a:pPr>
              <a:lnSpc>
                <a:spcPts val="2000"/>
              </a:lnSpc>
            </a:pPr>
            <a:r>
              <a:rPr lang="zh-CN" altLang="zh-CN" sz="1600" b="1" dirty="0" smtClean="0">
                <a:latin typeface="微软雅黑" pitchFamily="34" charset="-122"/>
                <a:ea typeface="微软雅黑" pitchFamily="34" charset="-122"/>
                <a:cs typeface="Times New Roman" pitchFamily="18" charset="0"/>
              </a:rPr>
              <a:t>【符合“保基本”原则描述】</a:t>
            </a:r>
            <a:r>
              <a:rPr lang="zh-CN" altLang="zh-CN" sz="1600" dirty="0" smtClean="0">
                <a:latin typeface="微软雅黑" pitchFamily="34" charset="-122"/>
                <a:ea typeface="微软雅黑" pitchFamily="34" charset="-122"/>
                <a:cs typeface="Times New Roman" pitchFamily="18" charset="0"/>
              </a:rPr>
              <a:t>本品不良反应治疗成本低，节约医保基金</a:t>
            </a:r>
            <a:r>
              <a:rPr lang="en-US" altLang="zh-CN" sz="1600" dirty="0" smtClean="0">
                <a:latin typeface="微软雅黑" pitchFamily="34" charset="-122"/>
                <a:ea typeface="微软雅黑" pitchFamily="34" charset="-122"/>
                <a:cs typeface="Times New Roman" pitchFamily="18" charset="0"/>
              </a:rPr>
              <a:t>37.82</a:t>
            </a:r>
            <a:r>
              <a:rPr lang="zh-CN" altLang="zh-CN" sz="1600" dirty="0" smtClean="0">
                <a:latin typeface="微软雅黑" pitchFamily="34" charset="-122"/>
                <a:ea typeface="微软雅黑" pitchFamily="34" charset="-122"/>
                <a:cs typeface="Times New Roman" pitchFamily="18" charset="0"/>
              </a:rPr>
              <a:t>元</a:t>
            </a:r>
            <a:r>
              <a:rPr lang="en-US" altLang="zh-CN" sz="1600" dirty="0" smtClean="0">
                <a:latin typeface="微软雅黑" pitchFamily="34" charset="-122"/>
                <a:ea typeface="微软雅黑" pitchFamily="34" charset="-122"/>
                <a:cs typeface="Times New Roman" pitchFamily="18" charset="0"/>
              </a:rPr>
              <a:t>/</a:t>
            </a:r>
            <a:r>
              <a:rPr lang="zh-CN" altLang="zh-CN" sz="1600" dirty="0" smtClean="0">
                <a:latin typeface="微软雅黑" pitchFamily="34" charset="-122"/>
                <a:ea typeface="微软雅黑" pitchFamily="34" charset="-122"/>
                <a:cs typeface="Times New Roman" pitchFamily="18" charset="0"/>
              </a:rPr>
              <a:t>人；每减少一名患者进展为临床期糖尿病肾病和终末期肾病， 可节约</a:t>
            </a:r>
            <a:r>
              <a:rPr lang="en-US" altLang="zh-CN" sz="1600" dirty="0" smtClean="0">
                <a:latin typeface="微软雅黑" pitchFamily="34" charset="-122"/>
                <a:ea typeface="微软雅黑" pitchFamily="34" charset="-122"/>
                <a:cs typeface="Times New Roman" pitchFamily="18" charset="0"/>
              </a:rPr>
              <a:t>355.87</a:t>
            </a:r>
            <a:r>
              <a:rPr lang="zh-CN" altLang="zh-CN" sz="1600" dirty="0" smtClean="0">
                <a:latin typeface="微软雅黑" pitchFamily="34" charset="-122"/>
                <a:ea typeface="微软雅黑" pitchFamily="34" charset="-122"/>
                <a:cs typeface="Times New Roman" pitchFamily="18" charset="0"/>
              </a:rPr>
              <a:t>元</a:t>
            </a:r>
            <a:r>
              <a:rPr lang="en-US" altLang="zh-CN" sz="1600" dirty="0" smtClean="0">
                <a:latin typeface="微软雅黑" pitchFamily="34" charset="-122"/>
                <a:ea typeface="微软雅黑" pitchFamily="34" charset="-122"/>
                <a:cs typeface="Times New Roman" pitchFamily="18" charset="0"/>
              </a:rPr>
              <a:t>/</a:t>
            </a:r>
            <a:r>
              <a:rPr lang="zh-CN" altLang="zh-CN" sz="1600" dirty="0" smtClean="0">
                <a:latin typeface="微软雅黑" pitchFamily="34" charset="-122"/>
                <a:ea typeface="微软雅黑" pitchFamily="34" charset="-122"/>
                <a:cs typeface="Times New Roman" pitchFamily="18" charset="0"/>
              </a:rPr>
              <a:t>人和</a:t>
            </a:r>
            <a:r>
              <a:rPr lang="en-US" altLang="zh-CN" sz="1600" dirty="0" smtClean="0">
                <a:latin typeface="微软雅黑" pitchFamily="34" charset="-122"/>
                <a:ea typeface="微软雅黑" pitchFamily="34" charset="-122"/>
                <a:cs typeface="Times New Roman" pitchFamily="18" charset="0"/>
              </a:rPr>
              <a:t>76130.19</a:t>
            </a:r>
            <a:r>
              <a:rPr lang="zh-CN" altLang="zh-CN" sz="1600" dirty="0" smtClean="0">
                <a:latin typeface="微软雅黑" pitchFamily="34" charset="-122"/>
                <a:ea typeface="微软雅黑" pitchFamily="34" charset="-122"/>
                <a:cs typeface="Times New Roman" pitchFamily="18" charset="0"/>
              </a:rPr>
              <a:t>元</a:t>
            </a:r>
            <a:r>
              <a:rPr lang="en-US" altLang="zh-CN" sz="1600" dirty="0" smtClean="0">
                <a:latin typeface="微软雅黑" pitchFamily="34" charset="-122"/>
                <a:ea typeface="微软雅黑" pitchFamily="34" charset="-122"/>
                <a:cs typeface="Times New Roman" pitchFamily="18" charset="0"/>
              </a:rPr>
              <a:t>/</a:t>
            </a:r>
            <a:r>
              <a:rPr lang="zh-CN" altLang="zh-CN" sz="1600" dirty="0" smtClean="0">
                <a:latin typeface="微软雅黑" pitchFamily="34" charset="-122"/>
                <a:ea typeface="微软雅黑" pitchFamily="34" charset="-122"/>
                <a:cs typeface="Times New Roman" pitchFamily="18" charset="0"/>
              </a:rPr>
              <a:t>人的医保基金支出；药品费用水平可保障参保人员的合理用药需求。</a:t>
            </a:r>
          </a:p>
          <a:p>
            <a:pPr eaLnBrk="0" fontAlgn="base" hangingPunct="0">
              <a:lnSpc>
                <a:spcPts val="2000"/>
              </a:lnSpc>
              <a:spcBef>
                <a:spcPct val="0"/>
              </a:spcBef>
              <a:spcAft>
                <a:spcPct val="0"/>
              </a:spcAft>
            </a:pPr>
            <a:r>
              <a:rPr lang="en-US" altLang="zh-CN" sz="1600" b="1" dirty="0" smtClean="0">
                <a:latin typeface="微软雅黑" pitchFamily="34" charset="-122"/>
                <a:ea typeface="微软雅黑" pitchFamily="34" charset="-122"/>
                <a:cs typeface="Times New Roman" pitchFamily="18" charset="0"/>
              </a:rPr>
              <a:t>【</a:t>
            </a:r>
            <a:r>
              <a:rPr lang="zh-CN" altLang="zh-CN" sz="1600" b="1" dirty="0" smtClean="0">
                <a:latin typeface="微软雅黑" pitchFamily="34" charset="-122"/>
                <a:ea typeface="微软雅黑" pitchFamily="34" charset="-122"/>
                <a:cs typeface="Times New Roman" pitchFamily="18" charset="0"/>
              </a:rPr>
              <a:t>大陆地区年发病患者总数</a:t>
            </a:r>
            <a:r>
              <a:rPr lang="en-US" altLang="zh-CN" sz="1600" b="1" dirty="0" smtClean="0">
                <a:latin typeface="微软雅黑" pitchFamily="34" charset="-122"/>
                <a:ea typeface="微软雅黑" pitchFamily="34" charset="-122"/>
                <a:cs typeface="Times New Roman" pitchFamily="18" charset="0"/>
              </a:rPr>
              <a:t>】</a:t>
            </a:r>
            <a:r>
              <a:rPr lang="zh-CN" altLang="zh-CN" sz="1600" dirty="0" smtClean="0">
                <a:latin typeface="微软雅黑" pitchFamily="34" charset="-122"/>
                <a:ea typeface="微软雅黑" pitchFamily="34" charset="-122"/>
                <a:cs typeface="Times New Roman" pitchFamily="18" charset="0"/>
              </a:rPr>
              <a:t>研究数据测算，我国</a:t>
            </a:r>
            <a:r>
              <a:rPr lang="en-US" altLang="zh-CN" sz="1600" dirty="0" smtClean="0">
                <a:latin typeface="微软雅黑" pitchFamily="34" charset="-122"/>
                <a:ea typeface="微软雅黑" pitchFamily="34" charset="-122"/>
                <a:cs typeface="Times New Roman" pitchFamily="18" charset="0"/>
              </a:rPr>
              <a:t>2022</a:t>
            </a:r>
            <a:r>
              <a:rPr lang="zh-CN" altLang="zh-CN" sz="1600" dirty="0" smtClean="0">
                <a:latin typeface="微软雅黑" pitchFamily="34" charset="-122"/>
                <a:ea typeface="微软雅黑" pitchFamily="34" charset="-122"/>
                <a:cs typeface="Times New Roman" pitchFamily="18" charset="0"/>
              </a:rPr>
              <a:t>年早期糖尿病肾病气阴两虚证患者人群约为</a:t>
            </a:r>
            <a:r>
              <a:rPr lang="en-US" altLang="zh-CN" sz="1600" dirty="0" smtClean="0">
                <a:latin typeface="微软雅黑" pitchFamily="34" charset="-122"/>
                <a:ea typeface="微软雅黑" pitchFamily="34" charset="-122"/>
                <a:cs typeface="Times New Roman" pitchFamily="18" charset="0"/>
              </a:rPr>
              <a:t>150</a:t>
            </a:r>
            <a:r>
              <a:rPr lang="zh-CN" altLang="zh-CN" sz="1600" dirty="0" smtClean="0">
                <a:latin typeface="微软雅黑" pitchFamily="34" charset="-122"/>
                <a:ea typeface="微软雅黑" pitchFamily="34" charset="-122"/>
                <a:cs typeface="Times New Roman" pitchFamily="18" charset="0"/>
              </a:rPr>
              <a:t>万人</a:t>
            </a:r>
            <a:r>
              <a:rPr lang="zh-CN" altLang="en-US" sz="1600" dirty="0" smtClean="0">
                <a:latin typeface="微软雅黑" pitchFamily="34" charset="-122"/>
                <a:ea typeface="微软雅黑" pitchFamily="34" charset="-122"/>
                <a:cs typeface="Times New Roman" pitchFamily="18" charset="0"/>
              </a:rPr>
              <a:t>。</a:t>
            </a:r>
            <a:r>
              <a:rPr lang="zh-CN" altLang="zh-CN" sz="1600" dirty="0" smtClean="0">
                <a:latin typeface="微软雅黑" pitchFamily="34" charset="-122"/>
                <a:ea typeface="微软雅黑" pitchFamily="34" charset="-122"/>
                <a:cs typeface="Times New Roman" pitchFamily="18" charset="0"/>
              </a:rPr>
              <a:t> </a:t>
            </a:r>
            <a:endParaRPr lang="en-US" altLang="zh-CN" sz="1600" dirty="0" smtClean="0">
              <a:latin typeface="微软雅黑" pitchFamily="34" charset="-122"/>
              <a:ea typeface="微软雅黑" pitchFamily="34" charset="-122"/>
              <a:cs typeface="Times New Roman" pitchFamily="18" charset="0"/>
            </a:endParaRPr>
          </a:p>
          <a:p>
            <a:pPr lvl="0" eaLnBrk="0" fontAlgn="base" hangingPunct="0">
              <a:lnSpc>
                <a:spcPts val="2000"/>
              </a:lnSpc>
              <a:spcBef>
                <a:spcPct val="0"/>
              </a:spcBef>
              <a:spcAft>
                <a:spcPct val="0"/>
              </a:spcAft>
            </a:pPr>
            <a:r>
              <a:rPr kumimoji="0" lang="en-US" altLang="zh-CN" sz="1600" b="1" i="0" u="none" strike="noStrike" cap="none" normalizeH="0" baseline="0" dirty="0" smtClean="0">
                <a:ln>
                  <a:noFill/>
                </a:ln>
                <a:solidFill>
                  <a:srgbClr val="000000"/>
                </a:solidFill>
                <a:effectLst/>
                <a:latin typeface="微软雅黑" pitchFamily="34" charset="-122"/>
                <a:ea typeface="微软雅黑" pitchFamily="34" charset="-122"/>
                <a:cs typeface="Times New Roman" pitchFamily="18" charset="0"/>
              </a:rPr>
              <a:t>【</a:t>
            </a:r>
            <a:r>
              <a:rPr lang="zh-CN" altLang="en-US" sz="1600" b="1" dirty="0" smtClean="0">
                <a:solidFill>
                  <a:srgbClr val="000000"/>
                </a:solidFill>
                <a:latin typeface="微软雅黑" pitchFamily="34" charset="-122"/>
                <a:ea typeface="微软雅黑" pitchFamily="34" charset="-122"/>
                <a:cs typeface="Times New Roman" pitchFamily="18" charset="0"/>
              </a:rPr>
              <a:t>弥补药品目录短板</a:t>
            </a:r>
            <a:r>
              <a:rPr kumimoji="0" lang="en-US" altLang="zh-CN" sz="1600" b="1" i="0" u="none" strike="noStrike" cap="none" normalizeH="0" baseline="0" dirty="0" smtClean="0">
                <a:ln>
                  <a:noFill/>
                </a:ln>
                <a:solidFill>
                  <a:srgbClr val="000000"/>
                </a:solidFill>
                <a:effectLst/>
                <a:latin typeface="微软雅黑" pitchFamily="34" charset="-122"/>
                <a:ea typeface="微软雅黑" pitchFamily="34" charset="-122"/>
                <a:cs typeface="Times New Roman" pitchFamily="18" charset="0"/>
              </a:rPr>
              <a:t>】</a:t>
            </a:r>
            <a:r>
              <a:rPr kumimoji="0" lang="zh-CN" altLang="en-US" sz="1600" b="0" i="0" u="none" strike="noStrike" cap="none" normalizeH="0" baseline="0" dirty="0" smtClean="0">
                <a:ln>
                  <a:noFill/>
                </a:ln>
                <a:solidFill>
                  <a:schemeClr val="tx1"/>
                </a:solidFill>
                <a:effectLst/>
                <a:latin typeface="微软雅黑" pitchFamily="34" charset="-122"/>
                <a:ea typeface="微软雅黑" pitchFamily="34" charset="-122"/>
                <a:cs typeface="宋体" pitchFamily="2" charset="-122"/>
              </a:rPr>
              <a:t>本品是第一个获批用于降低早期</a:t>
            </a:r>
            <a:r>
              <a:rPr kumimoji="0" lang="en-US" altLang="zh-CN" sz="1600" b="0" i="0" u="none" strike="noStrike" cap="none" normalizeH="0" baseline="0" dirty="0" smtClean="0">
                <a:ln>
                  <a:noFill/>
                </a:ln>
                <a:solidFill>
                  <a:schemeClr val="tx1"/>
                </a:solidFill>
                <a:effectLst/>
                <a:latin typeface="微软雅黑" pitchFamily="34" charset="-122"/>
                <a:ea typeface="微软雅黑" pitchFamily="34" charset="-122"/>
                <a:cs typeface="宋体" pitchFamily="2" charset="-122"/>
              </a:rPr>
              <a:t>DKD</a:t>
            </a:r>
            <a:r>
              <a:rPr kumimoji="0" lang="zh-CN" altLang="en-US" sz="1600" b="0" i="0" u="none" strike="noStrike" cap="none" normalizeH="0" baseline="0" dirty="0" smtClean="0">
                <a:ln>
                  <a:noFill/>
                </a:ln>
                <a:solidFill>
                  <a:schemeClr val="tx1"/>
                </a:solidFill>
                <a:effectLst/>
                <a:latin typeface="微软雅黑" pitchFamily="34" charset="-122"/>
                <a:ea typeface="微软雅黑" pitchFamily="34" charset="-122"/>
                <a:cs typeface="宋体" pitchFamily="2" charset="-122"/>
              </a:rPr>
              <a:t>患者尿白蛋白排泄率，延缓</a:t>
            </a:r>
            <a:r>
              <a:rPr kumimoji="0" lang="en-US" altLang="zh-CN" sz="1600" b="0" i="0" u="none" strike="noStrike" cap="none" normalizeH="0" baseline="0" dirty="0" smtClean="0">
                <a:ln>
                  <a:noFill/>
                </a:ln>
                <a:solidFill>
                  <a:schemeClr val="tx1"/>
                </a:solidFill>
                <a:effectLst/>
                <a:latin typeface="微软雅黑" pitchFamily="34" charset="-122"/>
                <a:ea typeface="微软雅黑" pitchFamily="34" charset="-122"/>
                <a:cs typeface="宋体" pitchFamily="2" charset="-122"/>
              </a:rPr>
              <a:t>DKD</a:t>
            </a:r>
            <a:r>
              <a:rPr kumimoji="0" lang="zh-CN" altLang="en-US" sz="1600" b="0" i="0" u="none" strike="noStrike" cap="none" normalizeH="0" baseline="0" dirty="0" smtClean="0">
                <a:ln>
                  <a:noFill/>
                </a:ln>
                <a:solidFill>
                  <a:schemeClr val="tx1"/>
                </a:solidFill>
                <a:effectLst/>
                <a:latin typeface="微软雅黑" pitchFamily="34" charset="-122"/>
                <a:ea typeface="微软雅黑" pitchFamily="34" charset="-122"/>
                <a:cs typeface="宋体" pitchFamily="2" charset="-122"/>
              </a:rPr>
              <a:t>的疾病进展，从而达到治疗</a:t>
            </a:r>
            <a:r>
              <a:rPr kumimoji="0" lang="en-US" altLang="zh-CN" sz="1600" b="0" i="0" u="none" strike="noStrike" cap="none" normalizeH="0" baseline="0" dirty="0" smtClean="0">
                <a:ln>
                  <a:noFill/>
                </a:ln>
                <a:solidFill>
                  <a:schemeClr val="tx1"/>
                </a:solidFill>
                <a:effectLst/>
                <a:latin typeface="微软雅黑" pitchFamily="34" charset="-122"/>
                <a:ea typeface="微软雅黑" pitchFamily="34" charset="-122"/>
                <a:cs typeface="宋体" pitchFamily="2" charset="-122"/>
              </a:rPr>
              <a:t>DKD</a:t>
            </a:r>
            <a:r>
              <a:rPr kumimoji="0" lang="zh-CN" altLang="en-US" sz="1600" b="0" i="0" u="none" strike="noStrike" cap="none" normalizeH="0" baseline="0" dirty="0" smtClean="0">
                <a:ln>
                  <a:noFill/>
                </a:ln>
                <a:solidFill>
                  <a:schemeClr val="tx1"/>
                </a:solidFill>
                <a:effectLst/>
                <a:latin typeface="微软雅黑" pitchFamily="34" charset="-122"/>
                <a:ea typeface="微软雅黑" pitchFamily="34" charset="-122"/>
                <a:cs typeface="宋体" pitchFamily="2" charset="-122"/>
              </a:rPr>
              <a:t>目的的中成药。</a:t>
            </a:r>
            <a:r>
              <a:rPr kumimoji="0" lang="zh-CN" altLang="en-US" sz="1600" b="0" i="0" u="none" strike="noStrike" cap="none" normalizeH="0" baseline="0" dirty="0" smtClean="0">
                <a:ln>
                  <a:noFill/>
                </a:ln>
                <a:solidFill>
                  <a:srgbClr val="000000"/>
                </a:solidFill>
                <a:effectLst/>
                <a:latin typeface="微软雅黑" pitchFamily="34" charset="-122"/>
                <a:ea typeface="微软雅黑" pitchFamily="34" charset="-122"/>
                <a:cs typeface="Times New Roman" pitchFamily="18" charset="0"/>
              </a:rPr>
              <a:t>弥补了目录内治疗早期</a:t>
            </a:r>
            <a:r>
              <a:rPr kumimoji="0" lang="en-US" altLang="zh-CN" sz="1600" b="0" i="0" u="none" strike="noStrike" cap="none" normalizeH="0" baseline="0" dirty="0" smtClean="0">
                <a:ln>
                  <a:noFill/>
                </a:ln>
                <a:solidFill>
                  <a:srgbClr val="000000"/>
                </a:solidFill>
                <a:effectLst/>
                <a:latin typeface="微软雅黑" pitchFamily="34" charset="-122"/>
                <a:ea typeface="微软雅黑" pitchFamily="34" charset="-122"/>
                <a:cs typeface="Times New Roman" pitchFamily="18" charset="0"/>
              </a:rPr>
              <a:t>DKD</a:t>
            </a:r>
            <a:r>
              <a:rPr kumimoji="0" lang="zh-CN" altLang="en-US" sz="1600" b="0" i="0" u="none" strike="noStrike" cap="none" normalizeH="0" baseline="0" dirty="0" smtClean="0">
                <a:ln>
                  <a:noFill/>
                </a:ln>
                <a:solidFill>
                  <a:srgbClr val="000000"/>
                </a:solidFill>
                <a:effectLst/>
                <a:latin typeface="微软雅黑" pitchFamily="34" charset="-122"/>
                <a:ea typeface="微软雅黑" pitchFamily="34" charset="-122"/>
                <a:cs typeface="Times New Roman" pitchFamily="18" charset="0"/>
              </a:rPr>
              <a:t>的中成药空白。</a:t>
            </a:r>
            <a:endParaRPr kumimoji="0" lang="zh-CN" altLang="en-US" sz="1600" b="0" i="0" u="none" strike="noStrike" cap="none" normalizeH="0" baseline="0" dirty="0" smtClean="0">
              <a:ln>
                <a:noFill/>
              </a:ln>
              <a:solidFill>
                <a:schemeClr val="tx1"/>
              </a:solidFill>
              <a:effectLst/>
              <a:latin typeface="微软雅黑" pitchFamily="34" charset="-122"/>
              <a:ea typeface="微软雅黑" pitchFamily="34" charset="-122"/>
              <a:cs typeface="宋体" pitchFamily="2" charset="-122"/>
            </a:endParaRPr>
          </a:p>
          <a:p>
            <a:pPr lvl="0" eaLnBrk="0" fontAlgn="base" hangingPunct="0">
              <a:lnSpc>
                <a:spcPts val="2000"/>
              </a:lnSpc>
              <a:spcBef>
                <a:spcPct val="0"/>
              </a:spcBef>
              <a:spcAft>
                <a:spcPct val="0"/>
              </a:spcAft>
            </a:pPr>
            <a:r>
              <a:rPr kumimoji="0" lang="en-US" altLang="zh-CN" sz="1600" b="1" i="0" u="none" strike="noStrike" cap="none" normalizeH="0" baseline="0" dirty="0" smtClean="0">
                <a:ln>
                  <a:noFill/>
                </a:ln>
                <a:solidFill>
                  <a:schemeClr val="tx1"/>
                </a:solidFill>
                <a:effectLst/>
                <a:latin typeface="微软雅黑" pitchFamily="34" charset="-122"/>
                <a:ea typeface="微软雅黑" pitchFamily="34" charset="-122"/>
                <a:cs typeface="Times New Roman" pitchFamily="18" charset="0"/>
              </a:rPr>
              <a:t>【</a:t>
            </a:r>
            <a:r>
              <a:rPr lang="zh-CN" altLang="en-US" sz="1600" b="1" dirty="0" smtClean="0">
                <a:latin typeface="微软雅黑" pitchFamily="34" charset="-122"/>
                <a:ea typeface="微软雅黑" pitchFamily="34" charset="-122"/>
                <a:cs typeface="Times New Roman" pitchFamily="18" charset="0"/>
              </a:rPr>
              <a:t>临床管理难度</a:t>
            </a:r>
            <a:r>
              <a:rPr kumimoji="0" lang="en-US" altLang="zh-CN" sz="1600" b="1" i="0" u="none" strike="noStrike" cap="none" normalizeH="0" baseline="0" dirty="0" smtClean="0">
                <a:ln>
                  <a:noFill/>
                </a:ln>
                <a:solidFill>
                  <a:schemeClr val="tx1"/>
                </a:solidFill>
                <a:effectLst/>
                <a:latin typeface="微软雅黑" pitchFamily="34" charset="-122"/>
                <a:ea typeface="微软雅黑" pitchFamily="34" charset="-122"/>
                <a:cs typeface="Times New Roman" pitchFamily="18" charset="0"/>
              </a:rPr>
              <a:t>】</a:t>
            </a:r>
            <a:r>
              <a:rPr kumimoji="0" lang="zh-CN" altLang="en-US" sz="1600" b="0" i="0" u="none" strike="noStrike" cap="none" normalizeH="0" baseline="0" dirty="0" smtClean="0">
                <a:ln>
                  <a:noFill/>
                </a:ln>
                <a:solidFill>
                  <a:schemeClr val="tx1"/>
                </a:solidFill>
                <a:effectLst/>
                <a:latin typeface="微软雅黑" pitchFamily="34" charset="-122"/>
                <a:ea typeface="微软雅黑" pitchFamily="34" charset="-122"/>
                <a:cs typeface="Times New Roman" pitchFamily="18" charset="0"/>
              </a:rPr>
              <a:t>（</a:t>
            </a:r>
            <a:r>
              <a:rPr kumimoji="0" lang="en-US" altLang="zh-CN" sz="1600" b="0" i="0" u="none" strike="noStrike" cap="none" normalizeH="0" baseline="0" dirty="0" smtClean="0">
                <a:ln>
                  <a:noFill/>
                </a:ln>
                <a:solidFill>
                  <a:schemeClr val="tx1"/>
                </a:solidFill>
                <a:effectLst/>
                <a:latin typeface="微软雅黑" pitchFamily="34" charset="-122"/>
                <a:ea typeface="微软雅黑" pitchFamily="34" charset="-122"/>
                <a:cs typeface="Times New Roman" pitchFamily="18" charset="0"/>
              </a:rPr>
              <a:t>1</a:t>
            </a:r>
            <a:r>
              <a:rPr kumimoji="0" lang="zh-CN" altLang="en-US" sz="1600" b="0" i="0" u="none" strike="noStrike" cap="none" normalizeH="0" baseline="0" dirty="0" smtClean="0">
                <a:ln>
                  <a:noFill/>
                </a:ln>
                <a:solidFill>
                  <a:schemeClr val="tx1"/>
                </a:solidFill>
                <a:effectLst/>
                <a:latin typeface="微软雅黑" pitchFamily="34" charset="-122"/>
                <a:ea typeface="微软雅黑" pitchFamily="34" charset="-122"/>
                <a:cs typeface="Times New Roman" pitchFamily="18" charset="0"/>
              </a:rPr>
              <a:t>）</a:t>
            </a:r>
            <a:r>
              <a:rPr lang="zh-CN" altLang="zh-CN" sz="1600" dirty="0" smtClean="0">
                <a:latin typeface="微软雅黑" pitchFamily="34" charset="-122"/>
                <a:ea typeface="微软雅黑" pitchFamily="34" charset="-122"/>
              </a:rPr>
              <a:t>适应症明确，疾病诊断指标客观，不会出现超说明书用药情况；</a:t>
            </a:r>
            <a:r>
              <a:rPr lang="zh-CN" altLang="en-US" sz="1600" dirty="0" smtClean="0">
                <a:latin typeface="微软雅黑" pitchFamily="34" charset="-122"/>
                <a:ea typeface="微软雅黑" pitchFamily="34" charset="-122"/>
                <a:cs typeface="Times New Roman" pitchFamily="18" charset="0"/>
              </a:rPr>
              <a:t>（</a:t>
            </a:r>
            <a:r>
              <a:rPr lang="en-US" altLang="zh-CN" sz="1600" dirty="0" smtClean="0">
                <a:latin typeface="微软雅黑" pitchFamily="34" charset="-122"/>
                <a:ea typeface="微软雅黑" pitchFamily="34" charset="-122"/>
                <a:cs typeface="Times New Roman" pitchFamily="18" charset="0"/>
              </a:rPr>
              <a:t>2</a:t>
            </a:r>
            <a:r>
              <a:rPr lang="zh-CN" altLang="en-US" sz="1600" dirty="0" smtClean="0">
                <a:latin typeface="微软雅黑" pitchFamily="34" charset="-122"/>
                <a:ea typeface="微软雅黑" pitchFamily="34" charset="-122"/>
                <a:cs typeface="Times New Roman" pitchFamily="18" charset="0"/>
              </a:rPr>
              <a:t>）处方中无毒麻精药材，不会出现临床滥用风险；（</a:t>
            </a:r>
            <a:r>
              <a:rPr kumimoji="0" lang="en-US" altLang="zh-CN" sz="1600" b="0" i="0" u="none" strike="noStrike" cap="none" normalizeH="0" baseline="0" dirty="0" smtClean="0">
                <a:ln>
                  <a:noFill/>
                </a:ln>
                <a:solidFill>
                  <a:schemeClr val="tx1"/>
                </a:solidFill>
                <a:effectLst/>
                <a:latin typeface="微软雅黑" pitchFamily="34" charset="-122"/>
                <a:ea typeface="微软雅黑" pitchFamily="34" charset="-122"/>
                <a:cs typeface="Times New Roman" pitchFamily="18" charset="0"/>
              </a:rPr>
              <a:t>3</a:t>
            </a:r>
            <a:r>
              <a:rPr lang="zh-CN" altLang="en-US" sz="1600" dirty="0" smtClean="0">
                <a:latin typeface="微软雅黑" pitchFamily="34" charset="-122"/>
                <a:ea typeface="微软雅黑" pitchFamily="34" charset="-122"/>
                <a:cs typeface="Times New Roman" pitchFamily="18" charset="0"/>
              </a:rPr>
              <a:t>）口服固体制剂，患者依从性好；（</a:t>
            </a:r>
            <a:r>
              <a:rPr lang="en-US" altLang="zh-CN" sz="1600" dirty="0" smtClean="0">
                <a:latin typeface="微软雅黑" pitchFamily="34" charset="-122"/>
                <a:ea typeface="微软雅黑" pitchFamily="34" charset="-122"/>
                <a:cs typeface="Times New Roman" pitchFamily="18" charset="0"/>
              </a:rPr>
              <a:t>4</a:t>
            </a:r>
            <a:r>
              <a:rPr lang="zh-CN" altLang="en-US" sz="1600" dirty="0" smtClean="0">
                <a:latin typeface="微软雅黑" pitchFamily="34" charset="-122"/>
                <a:ea typeface="微软雅黑" pitchFamily="34" charset="-122"/>
                <a:cs typeface="Times New Roman" pitchFamily="18" charset="0"/>
              </a:rPr>
              <a:t>）</a:t>
            </a:r>
            <a:r>
              <a:rPr lang="zh-CN" altLang="zh-CN" sz="1600" dirty="0" smtClean="0">
                <a:latin typeface="微软雅黑" pitchFamily="34" charset="-122"/>
                <a:ea typeface="微软雅黑" pitchFamily="34" charset="-122"/>
              </a:rPr>
              <a:t>效期长且常温储存，便于运输和贮藏</a:t>
            </a:r>
            <a:r>
              <a:rPr kumimoji="0" lang="zh-CN" altLang="en-US" sz="1600" b="0" i="0" u="none" strike="noStrike" cap="none" normalizeH="0" baseline="0" dirty="0" smtClean="0">
                <a:ln>
                  <a:noFill/>
                </a:ln>
                <a:solidFill>
                  <a:schemeClr val="tx1"/>
                </a:solidFill>
                <a:effectLst/>
                <a:latin typeface="微软雅黑" pitchFamily="34" charset="-122"/>
                <a:ea typeface="微软雅黑" pitchFamily="34" charset="-122"/>
                <a:cs typeface="Times New Roman" pitchFamily="18" charset="0"/>
              </a:rPr>
              <a:t>。本品临床管理简单，有利于临床合理用药。</a:t>
            </a:r>
            <a:endParaRPr kumimoji="0" lang="zh-CN" altLang="en-US" sz="1600" b="0" i="0" u="none" strike="noStrike" cap="none" normalizeH="0" baseline="0" dirty="0" smtClean="0">
              <a:ln>
                <a:noFill/>
              </a:ln>
              <a:solidFill>
                <a:schemeClr val="tx1"/>
              </a:solidFill>
              <a:effectLst/>
              <a:latin typeface="微软雅黑" pitchFamily="34" charset="-122"/>
              <a:ea typeface="微软雅黑" pitchFamily="34" charset="-122"/>
              <a:cs typeface="宋体" pitchFamily="2" charset="-122"/>
            </a:endParaRPr>
          </a:p>
        </p:txBody>
      </p:sp>
      <p:sp>
        <p:nvSpPr>
          <p:cNvPr id="10" name="平行四边形 7">
            <a:extLst>
              <a:ext uri="{FF2B5EF4-FFF2-40B4-BE49-F238E27FC236}">
                <a16:creationId xmlns="" xmlns:a16="http://schemas.microsoft.com/office/drawing/2014/main" id="{54946F5D-09DD-4E43-9087-89F534B5366F}"/>
              </a:ext>
            </a:extLst>
          </p:cNvPr>
          <p:cNvSpPr>
            <a:spLocks noChangeArrowheads="1"/>
          </p:cNvSpPr>
          <p:nvPr/>
        </p:nvSpPr>
        <p:spPr bwMode="auto">
          <a:xfrm>
            <a:off x="616492" y="3111499"/>
            <a:ext cx="7413816" cy="224311"/>
          </a:xfrm>
          <a:prstGeom prst="parallelogram">
            <a:avLst>
              <a:gd name="adj" fmla="val 96077"/>
            </a:avLst>
          </a:prstGeom>
          <a:solidFill>
            <a:srgbClr val="B9CED5"/>
          </a:solidFill>
          <a:ln>
            <a:noFill/>
          </a:ln>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tabLst/>
              <a:defRPr/>
            </a:pPr>
            <a:endParaRPr kumimoji="0" lang="zh-CN" altLang="en-US" sz="1800" b="0" i="0" u="none" strike="noStrike" kern="1200" cap="none" spc="0" normalizeH="0" baseline="0" noProof="0">
              <a:ln>
                <a:noFill/>
              </a:ln>
              <a:solidFill>
                <a:srgbClr val="FFFFFF"/>
              </a:solidFill>
              <a:effectLst/>
              <a:uLnTx/>
              <a:uFillTx/>
              <a:latin typeface="Arial" panose="020B0604020202020204" pitchFamily="34" charset="0"/>
              <a:ea typeface="微软雅黑" panose="020B0503020204020204" pitchFamily="34" charset="-122"/>
              <a:cs typeface="+mn-cs"/>
              <a:sym typeface="Arial" panose="020B0604020202020204" pitchFamily="34" charset="0"/>
            </a:endParaRPr>
          </a:p>
        </p:txBody>
      </p:sp>
      <p:sp>
        <p:nvSpPr>
          <p:cNvPr id="11" name="文本框 22">
            <a:extLst>
              <a:ext uri="{FF2B5EF4-FFF2-40B4-BE49-F238E27FC236}">
                <a16:creationId xmlns="" xmlns:a16="http://schemas.microsoft.com/office/drawing/2014/main" id="{B6131F3C-2E8C-4F79-821F-66A7FA08D41F}"/>
              </a:ext>
            </a:extLst>
          </p:cNvPr>
          <p:cNvSpPr txBox="1"/>
          <p:nvPr/>
        </p:nvSpPr>
        <p:spPr>
          <a:xfrm>
            <a:off x="780949" y="2711310"/>
            <a:ext cx="3040380" cy="400110"/>
          </a:xfrm>
          <a:prstGeom prst="rect">
            <a:avLst/>
          </a:prstGeom>
          <a:noFill/>
        </p:spPr>
        <p:txBody>
          <a:bodyPr wrap="square" rtlCol="0">
            <a:spAutoFit/>
          </a:bodyPr>
          <a:lstStyle/>
          <a:p>
            <a:pPr marL="457200" marR="0" lvl="0" indent="-457200" defTabSz="914400" rtl="0" eaLnBrk="1" fontAlgn="auto" latinLnBrk="0" hangingPunct="1">
              <a:lnSpc>
                <a:spcPct val="100000"/>
              </a:lnSpc>
              <a:spcBef>
                <a:spcPts val="0"/>
              </a:spcBef>
              <a:spcAft>
                <a:spcPts val="0"/>
              </a:spcAft>
              <a:buClrTx/>
              <a:buSzTx/>
              <a:tabLst/>
              <a:defRPr/>
            </a:pPr>
            <a:r>
              <a:rPr kumimoji="0" lang="en-US" altLang="zh-CN" sz="2000" b="1" i="0" u="none" strike="noStrike" kern="1200" cap="none" spc="0" normalizeH="0" baseline="0" noProof="0" dirty="0" smtClean="0">
                <a:ln>
                  <a:noFill/>
                </a:ln>
                <a:solidFill>
                  <a:prstClr val="black">
                    <a:lumMod val="85000"/>
                    <a:lumOff val="15000"/>
                  </a:prstClr>
                </a:solidFill>
                <a:effectLst/>
                <a:uLnTx/>
                <a:uFillTx/>
                <a:latin typeface="微软雅黑" pitchFamily="34" charset="-122"/>
                <a:ea typeface="微软雅黑" pitchFamily="34" charset="-122"/>
              </a:rPr>
              <a:t>05</a:t>
            </a:r>
            <a:r>
              <a:rPr kumimoji="0" lang="zh-CN" altLang="en-US" sz="2000" b="1" i="0" u="none" strike="noStrike" kern="1200" cap="none" spc="0" normalizeH="0" baseline="0" noProof="0" dirty="0" smtClean="0">
                <a:ln>
                  <a:noFill/>
                </a:ln>
                <a:solidFill>
                  <a:prstClr val="black">
                    <a:lumMod val="85000"/>
                    <a:lumOff val="15000"/>
                  </a:prstClr>
                </a:solidFill>
                <a:effectLst/>
                <a:uLnTx/>
                <a:uFillTx/>
                <a:latin typeface="微软雅黑" pitchFamily="34" charset="-122"/>
                <a:ea typeface="微软雅黑" pitchFamily="34" charset="-122"/>
              </a:rPr>
              <a:t>公</a:t>
            </a:r>
            <a:r>
              <a:rPr kumimoji="0" lang="zh-CN" altLang="en-US" sz="2000" b="1" i="0" u="none" strike="noStrike" kern="1200" cap="none" spc="0" normalizeH="0" baseline="0" noProof="0" dirty="0" smtClean="0">
                <a:ln>
                  <a:noFill/>
                </a:ln>
                <a:solidFill>
                  <a:prstClr val="black">
                    <a:lumMod val="85000"/>
                    <a:lumOff val="15000"/>
                  </a:prstClr>
                </a:solidFill>
                <a:effectLst/>
                <a:uLnTx/>
                <a:uFillTx/>
                <a:latin typeface="微软雅黑" pitchFamily="34" charset="-122"/>
                <a:ea typeface="微软雅黑" pitchFamily="34" charset="-122"/>
              </a:rPr>
              <a:t>平性</a:t>
            </a:r>
            <a:endParaRPr kumimoji="0" lang="zh-CN" altLang="en-US" sz="2000" b="1" i="0" u="none" strike="noStrike" kern="1200" cap="none" spc="0" normalizeH="0" baseline="0" noProof="0" dirty="0">
              <a:ln>
                <a:noFill/>
              </a:ln>
              <a:solidFill>
                <a:prstClr val="black">
                  <a:lumMod val="85000"/>
                  <a:lumOff val="15000"/>
                </a:prstClr>
              </a:solidFill>
              <a:effectLst/>
              <a:uLnTx/>
              <a:uFillTx/>
              <a:latin typeface="微软雅黑" pitchFamily="34" charset="-122"/>
              <a:ea typeface="微软雅黑" pitchFamily="34" charset="-122"/>
            </a:endParaRPr>
          </a:p>
        </p:txBody>
      </p:sp>
    </p:spTree>
    <p:extLst>
      <p:ext uri="{BB962C8B-B14F-4D97-AF65-F5344CB8AC3E}">
        <p14:creationId xmlns="" xmlns:p14="http://schemas.microsoft.com/office/powerpoint/2010/main" val="13617189"/>
      </p:ext>
    </p:extLst>
  </p:cSld>
  <p:clrMapOvr>
    <a:masterClrMapping/>
  </p:clrMapOvr>
  <p:transition spd="slow">
    <p:comb/>
  </p:transition>
</p:sld>
</file>

<file path=ppt/tags/tag1.xml><?xml version="1.0" encoding="utf-8"?>
<p:tagLst xmlns:a="http://schemas.openxmlformats.org/drawingml/2006/main" xmlns:r="http://schemas.openxmlformats.org/officeDocument/2006/relationships" xmlns:p="http://schemas.openxmlformats.org/presentationml/2006/main">
  <p:tag name="MH" val="20161201195603"/>
  <p:tag name="MH_LIBRARY" val="CONTENTS"/>
  <p:tag name="MH_TYPE" val="OTHERS"/>
  <p:tag name="ID" val="626765"/>
</p:tagLst>
</file>

<file path=ppt/tags/tag2.xml><?xml version="1.0" encoding="utf-8"?>
<p:tagLst xmlns:a="http://schemas.openxmlformats.org/drawingml/2006/main" xmlns:r="http://schemas.openxmlformats.org/officeDocument/2006/relationships" xmlns:p="http://schemas.openxmlformats.org/presentationml/2006/main">
  <p:tag name="MH" val="20161201195603"/>
  <p:tag name="MH_LIBRARY" val="CONTENTS"/>
  <p:tag name="MH_TYPE" val="OTHERS"/>
  <p:tag name="ID" val="626765"/>
</p:tagLst>
</file>

<file path=ppt/tags/tag3.xml><?xml version="1.0" encoding="utf-8"?>
<p:tagLst xmlns:a="http://schemas.openxmlformats.org/drawingml/2006/main" xmlns:r="http://schemas.openxmlformats.org/officeDocument/2006/relationships" xmlns:p="http://schemas.openxmlformats.org/presentationml/2006/main">
  <p:tag name="MH" val="20161201195603"/>
  <p:tag name="MH_LIBRARY" val="CONTENTS"/>
  <p:tag name="MH_TYPE" val="OTHERS"/>
  <p:tag name="ID" val="626765"/>
</p:tagLst>
</file>

<file path=ppt/theme/theme1.xml><?xml version="1.0" encoding="utf-8"?>
<a:theme xmlns:a="http://schemas.openxmlformats.org/drawingml/2006/main" name="2_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732</TotalTime>
  <Words>3261</Words>
  <Application>Microsoft Office PowerPoint</Application>
  <PresentationFormat>自定义</PresentationFormat>
  <Paragraphs>81</Paragraphs>
  <Slides>9</Slides>
  <Notes>0</Notes>
  <HiddenSlides>0</HiddenSlides>
  <MMClips>1</MMClips>
  <ScaleCrop>false</ScaleCrop>
  <HeadingPairs>
    <vt:vector size="4" baseType="variant">
      <vt:variant>
        <vt:lpstr>主题</vt:lpstr>
      </vt:variant>
      <vt:variant>
        <vt:i4>1</vt:i4>
      </vt:variant>
      <vt:variant>
        <vt:lpstr>幻灯片标题</vt:lpstr>
      </vt:variant>
      <vt:variant>
        <vt:i4>9</vt:i4>
      </vt:variant>
    </vt:vector>
  </HeadingPairs>
  <TitlesOfParts>
    <vt:vector size="10" baseType="lpstr">
      <vt:lpstr>2_Office 主题​​</vt:lpstr>
      <vt:lpstr>幻灯片 1</vt:lpstr>
      <vt:lpstr>幻灯片 2</vt:lpstr>
      <vt:lpstr>幻灯片 3</vt:lpstr>
      <vt:lpstr>幻灯片 4</vt:lpstr>
      <vt:lpstr>幻灯片 5</vt:lpstr>
      <vt:lpstr>幻灯片 6</vt:lpstr>
      <vt:lpstr>幻灯片 7</vt:lpstr>
      <vt:lpstr>幻灯片 8</vt:lpstr>
      <vt:lpstr>幻灯片 9</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风云办公</dc:creator>
  <cp:lastModifiedBy>ZXT</cp:lastModifiedBy>
  <cp:revision>112</cp:revision>
  <dcterms:created xsi:type="dcterms:W3CDTF">2019-05-11T01:24:12Z</dcterms:created>
  <dcterms:modified xsi:type="dcterms:W3CDTF">2022-07-12T08:57:22Z</dcterms:modified>
</cp:coreProperties>
</file>