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0" r:id="rId3"/>
    <p:sldId id="262" r:id="rId4"/>
    <p:sldId id="263" r:id="rId5"/>
    <p:sldId id="264" r:id="rId6"/>
    <p:sldId id="265" r:id="rId7"/>
    <p:sldId id="267" r:id="rId8"/>
    <p:sldId id="269"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5311"/>
    <a:srgbClr val="AD4B0F"/>
    <a:srgbClr val="DF61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22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5CB477-5CD7-4D52-815B-F1F3BBBCC8A0}" type="datetimeFigureOut">
              <a:rPr lang="zh-CN" altLang="en-US" smtClean="0"/>
              <a:t>2022-7-10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13EB27-DE20-4383-A234-E350A760474A}" type="slidenum">
              <a:rPr lang="zh-CN" altLang="en-US" smtClean="0"/>
              <a:t>‹#›</a:t>
            </a:fld>
            <a:endParaRPr lang="zh-CN" altLang="en-US"/>
          </a:p>
        </p:txBody>
      </p:sp>
    </p:spTree>
    <p:extLst>
      <p:ext uri="{BB962C8B-B14F-4D97-AF65-F5344CB8AC3E}">
        <p14:creationId xmlns:p14="http://schemas.microsoft.com/office/powerpoint/2010/main" val="2253121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a:t>
            </a:fld>
            <a:endParaRPr lang="zh-CN" altLang="en-US"/>
          </a:p>
        </p:txBody>
      </p:sp>
    </p:spTree>
    <p:extLst>
      <p:ext uri="{BB962C8B-B14F-4D97-AF65-F5344CB8AC3E}">
        <p14:creationId xmlns:p14="http://schemas.microsoft.com/office/powerpoint/2010/main" val="1997435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a:t>
            </a:fld>
            <a:endParaRPr lang="zh-CN" altLang="en-US"/>
          </a:p>
        </p:txBody>
      </p:sp>
    </p:spTree>
    <p:extLst>
      <p:ext uri="{BB962C8B-B14F-4D97-AF65-F5344CB8AC3E}">
        <p14:creationId xmlns:p14="http://schemas.microsoft.com/office/powerpoint/2010/main" val="4124190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3</a:t>
            </a:fld>
            <a:endParaRPr lang="zh-CN" altLang="en-US"/>
          </a:p>
        </p:txBody>
      </p:sp>
    </p:spTree>
    <p:extLst>
      <p:ext uri="{BB962C8B-B14F-4D97-AF65-F5344CB8AC3E}">
        <p14:creationId xmlns:p14="http://schemas.microsoft.com/office/powerpoint/2010/main" val="4104135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8</a:t>
            </a:fld>
            <a:endParaRPr lang="zh-CN" altLang="en-US"/>
          </a:p>
        </p:txBody>
      </p:sp>
    </p:spTree>
    <p:extLst>
      <p:ext uri="{BB962C8B-B14F-4D97-AF65-F5344CB8AC3E}">
        <p14:creationId xmlns:p14="http://schemas.microsoft.com/office/powerpoint/2010/main" val="4152203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D7D3092-1549-41B5-B089-40DFF9FD34CA}" type="datetimeFigureOut">
              <a:rPr lang="zh-CN" altLang="en-US" smtClean="0"/>
              <a:t>2022-7-10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24E0EB-5227-41EF-A43E-AD3E12C36511}" type="slidenum">
              <a:rPr lang="zh-CN" altLang="en-US" smtClean="0"/>
              <a:t>‹#›</a:t>
            </a:fld>
            <a:endParaRPr lang="zh-CN" altLang="en-US"/>
          </a:p>
        </p:txBody>
      </p:sp>
    </p:spTree>
    <p:extLst>
      <p:ext uri="{BB962C8B-B14F-4D97-AF65-F5344CB8AC3E}">
        <p14:creationId xmlns:p14="http://schemas.microsoft.com/office/powerpoint/2010/main" val="2735059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D7D3092-1549-41B5-B089-40DFF9FD34CA}" type="datetimeFigureOut">
              <a:rPr lang="zh-CN" altLang="en-US" smtClean="0"/>
              <a:t>2022-7-10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24E0EB-5227-41EF-A43E-AD3E12C36511}" type="slidenum">
              <a:rPr lang="zh-CN" altLang="en-US" smtClean="0"/>
              <a:t>‹#›</a:t>
            </a:fld>
            <a:endParaRPr lang="zh-CN" altLang="en-US"/>
          </a:p>
        </p:txBody>
      </p:sp>
    </p:spTree>
    <p:extLst>
      <p:ext uri="{BB962C8B-B14F-4D97-AF65-F5344CB8AC3E}">
        <p14:creationId xmlns:p14="http://schemas.microsoft.com/office/powerpoint/2010/main" val="3473374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D7D3092-1549-41B5-B089-40DFF9FD34CA}" type="datetimeFigureOut">
              <a:rPr lang="zh-CN" altLang="en-US" smtClean="0"/>
              <a:t>2022-7-10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24E0EB-5227-41EF-A43E-AD3E12C36511}" type="slidenum">
              <a:rPr lang="zh-CN" altLang="en-US" smtClean="0"/>
              <a:t>‹#›</a:t>
            </a:fld>
            <a:endParaRPr lang="zh-CN" altLang="en-US"/>
          </a:p>
        </p:txBody>
      </p:sp>
    </p:spTree>
    <p:extLst>
      <p:ext uri="{BB962C8B-B14F-4D97-AF65-F5344CB8AC3E}">
        <p14:creationId xmlns:p14="http://schemas.microsoft.com/office/powerpoint/2010/main" val="843319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32BF82D2-7A68-459D-A996-9BDDA2518FA4}" type="datetimeFigureOut">
              <a:rPr lang="zh-CN" altLang="en-US" smtClean="0"/>
              <a:t>2022-7-10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E01EE5D-26FB-46D5-A381-ECFB35BF1D34}" type="slidenum">
              <a:rPr lang="zh-CN" altLang="en-US" smtClean="0"/>
              <a:t>‹#›</a:t>
            </a:fld>
            <a:endParaRPr lang="zh-CN" altLang="en-US"/>
          </a:p>
        </p:txBody>
      </p:sp>
    </p:spTree>
    <p:extLst>
      <p:ext uri="{BB962C8B-B14F-4D97-AF65-F5344CB8AC3E}">
        <p14:creationId xmlns:p14="http://schemas.microsoft.com/office/powerpoint/2010/main" val="4039352054"/>
      </p:ext>
    </p:extLst>
  </p:cSld>
  <p:clrMapOvr>
    <a:masterClrMapping/>
  </p:clrMapOvr>
  <mc:AlternateContent xmlns:mc="http://schemas.openxmlformats.org/markup-compatibility/2006" xmlns:p14="http://schemas.microsoft.com/office/powerpoint/2010/main">
    <mc:Choice Requires="p14">
      <p:transition spd="slow" p14:dur="1250" advTm="2440">
        <p14:switch dir="r"/>
      </p:transition>
    </mc:Choice>
    <mc:Fallback xmlns="">
      <p:transition spd="slow" advTm="244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D7D3092-1549-41B5-B089-40DFF9FD34CA}" type="datetimeFigureOut">
              <a:rPr lang="zh-CN" altLang="en-US" smtClean="0"/>
              <a:t>2022-7-10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24E0EB-5227-41EF-A43E-AD3E12C36511}" type="slidenum">
              <a:rPr lang="zh-CN" altLang="en-US" smtClean="0"/>
              <a:t>‹#›</a:t>
            </a:fld>
            <a:endParaRPr lang="zh-CN" altLang="en-US"/>
          </a:p>
        </p:txBody>
      </p:sp>
    </p:spTree>
    <p:extLst>
      <p:ext uri="{BB962C8B-B14F-4D97-AF65-F5344CB8AC3E}">
        <p14:creationId xmlns:p14="http://schemas.microsoft.com/office/powerpoint/2010/main" val="1747353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D7D3092-1549-41B5-B089-40DFF9FD34CA}" type="datetimeFigureOut">
              <a:rPr lang="zh-CN" altLang="en-US" smtClean="0"/>
              <a:t>2022-7-10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24E0EB-5227-41EF-A43E-AD3E12C36511}" type="slidenum">
              <a:rPr lang="zh-CN" altLang="en-US" smtClean="0"/>
              <a:t>‹#›</a:t>
            </a:fld>
            <a:endParaRPr lang="zh-CN" altLang="en-US"/>
          </a:p>
        </p:txBody>
      </p:sp>
    </p:spTree>
    <p:extLst>
      <p:ext uri="{BB962C8B-B14F-4D97-AF65-F5344CB8AC3E}">
        <p14:creationId xmlns:p14="http://schemas.microsoft.com/office/powerpoint/2010/main" val="2083255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D7D3092-1549-41B5-B089-40DFF9FD34CA}" type="datetimeFigureOut">
              <a:rPr lang="zh-CN" altLang="en-US" smtClean="0"/>
              <a:t>2022-7-10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524E0EB-5227-41EF-A43E-AD3E12C36511}" type="slidenum">
              <a:rPr lang="zh-CN" altLang="en-US" smtClean="0"/>
              <a:t>‹#›</a:t>
            </a:fld>
            <a:endParaRPr lang="zh-CN" altLang="en-US"/>
          </a:p>
        </p:txBody>
      </p:sp>
    </p:spTree>
    <p:extLst>
      <p:ext uri="{BB962C8B-B14F-4D97-AF65-F5344CB8AC3E}">
        <p14:creationId xmlns:p14="http://schemas.microsoft.com/office/powerpoint/2010/main" val="525657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D7D3092-1549-41B5-B089-40DFF9FD34CA}" type="datetimeFigureOut">
              <a:rPr lang="zh-CN" altLang="en-US" smtClean="0"/>
              <a:t>2022-7-10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524E0EB-5227-41EF-A43E-AD3E12C36511}" type="slidenum">
              <a:rPr lang="zh-CN" altLang="en-US" smtClean="0"/>
              <a:t>‹#›</a:t>
            </a:fld>
            <a:endParaRPr lang="zh-CN" altLang="en-US"/>
          </a:p>
        </p:txBody>
      </p:sp>
    </p:spTree>
    <p:extLst>
      <p:ext uri="{BB962C8B-B14F-4D97-AF65-F5344CB8AC3E}">
        <p14:creationId xmlns:p14="http://schemas.microsoft.com/office/powerpoint/2010/main" val="3791110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D7D3092-1549-41B5-B089-40DFF9FD34CA}" type="datetimeFigureOut">
              <a:rPr lang="zh-CN" altLang="en-US" smtClean="0"/>
              <a:t>2022-7-10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524E0EB-5227-41EF-A43E-AD3E12C36511}" type="slidenum">
              <a:rPr lang="zh-CN" altLang="en-US" smtClean="0"/>
              <a:t>‹#›</a:t>
            </a:fld>
            <a:endParaRPr lang="zh-CN" altLang="en-US"/>
          </a:p>
        </p:txBody>
      </p:sp>
    </p:spTree>
    <p:extLst>
      <p:ext uri="{BB962C8B-B14F-4D97-AF65-F5344CB8AC3E}">
        <p14:creationId xmlns:p14="http://schemas.microsoft.com/office/powerpoint/2010/main" val="2089708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D7D3092-1549-41B5-B089-40DFF9FD34CA}" type="datetimeFigureOut">
              <a:rPr lang="zh-CN" altLang="en-US" smtClean="0"/>
              <a:t>2022-7-10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524E0EB-5227-41EF-A43E-AD3E12C36511}" type="slidenum">
              <a:rPr lang="zh-CN" altLang="en-US" smtClean="0"/>
              <a:t>‹#›</a:t>
            </a:fld>
            <a:endParaRPr lang="zh-CN" altLang="en-US"/>
          </a:p>
        </p:txBody>
      </p:sp>
    </p:spTree>
    <p:extLst>
      <p:ext uri="{BB962C8B-B14F-4D97-AF65-F5344CB8AC3E}">
        <p14:creationId xmlns:p14="http://schemas.microsoft.com/office/powerpoint/2010/main" val="3932626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D7D3092-1549-41B5-B089-40DFF9FD34CA}" type="datetimeFigureOut">
              <a:rPr lang="zh-CN" altLang="en-US" smtClean="0"/>
              <a:t>2022-7-10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524E0EB-5227-41EF-A43E-AD3E12C36511}" type="slidenum">
              <a:rPr lang="zh-CN" altLang="en-US" smtClean="0"/>
              <a:t>‹#›</a:t>
            </a:fld>
            <a:endParaRPr lang="zh-CN" altLang="en-US"/>
          </a:p>
        </p:txBody>
      </p:sp>
    </p:spTree>
    <p:extLst>
      <p:ext uri="{BB962C8B-B14F-4D97-AF65-F5344CB8AC3E}">
        <p14:creationId xmlns:p14="http://schemas.microsoft.com/office/powerpoint/2010/main" val="2354480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D7D3092-1549-41B5-B089-40DFF9FD34CA}" type="datetimeFigureOut">
              <a:rPr lang="zh-CN" altLang="en-US" smtClean="0"/>
              <a:t>2022-7-10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524E0EB-5227-41EF-A43E-AD3E12C36511}" type="slidenum">
              <a:rPr lang="zh-CN" altLang="en-US" smtClean="0"/>
              <a:t>‹#›</a:t>
            </a:fld>
            <a:endParaRPr lang="zh-CN" altLang="en-US"/>
          </a:p>
        </p:txBody>
      </p:sp>
    </p:spTree>
    <p:extLst>
      <p:ext uri="{BB962C8B-B14F-4D97-AF65-F5344CB8AC3E}">
        <p14:creationId xmlns:p14="http://schemas.microsoft.com/office/powerpoint/2010/main" val="1490077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D3092-1549-41B5-B089-40DFF9FD34CA}" type="datetimeFigureOut">
              <a:rPr lang="zh-CN" altLang="en-US" smtClean="0"/>
              <a:t>2022-7-10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4E0EB-5227-41EF-A43E-AD3E12C36511}" type="slidenum">
              <a:rPr lang="zh-CN" altLang="en-US" smtClean="0"/>
              <a:t>‹#›</a:t>
            </a:fld>
            <a:endParaRPr lang="zh-CN" altLang="en-US"/>
          </a:p>
        </p:txBody>
      </p:sp>
    </p:spTree>
    <p:extLst>
      <p:ext uri="{BB962C8B-B14F-4D97-AF65-F5344CB8AC3E}">
        <p14:creationId xmlns:p14="http://schemas.microsoft.com/office/powerpoint/2010/main" val="3243122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1" y="188"/>
            <a:ext cx="12192000" cy="68576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直接连接符 7"/>
          <p:cNvCxnSpPr/>
          <p:nvPr/>
        </p:nvCxnSpPr>
        <p:spPr>
          <a:xfrm>
            <a:off x="2088319" y="4190951"/>
            <a:ext cx="3173467" cy="0"/>
          </a:xfrm>
          <a:prstGeom prst="line">
            <a:avLst/>
          </a:prstGeom>
          <a:ln>
            <a:solidFill>
              <a:srgbClr val="CD181C"/>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3381456" y="834578"/>
            <a:ext cx="5172417" cy="1201098"/>
          </a:xfrm>
          <a:prstGeom prst="rect">
            <a:avLst/>
          </a:prstGeom>
          <a:noFill/>
        </p:spPr>
        <p:txBody>
          <a:bodyPr wrap="square">
            <a:spAutoFit/>
          </a:bodyPr>
          <a:lstStyle/>
          <a:p>
            <a:pPr algn="ctr"/>
            <a:r>
              <a:rPr lang="zh-CN" altLang="en-US" sz="3792" b="1" dirty="0">
                <a:solidFill>
                  <a:srgbClr val="CD181C"/>
                </a:solidFill>
                <a:cs typeface="+mn-ea"/>
                <a:sym typeface="+mn-lt"/>
              </a:rPr>
              <a:t>奥拉西坦葡萄糖注射液</a:t>
            </a:r>
            <a:endParaRPr lang="en-US" altLang="zh-CN" sz="3792" b="1" dirty="0">
              <a:solidFill>
                <a:srgbClr val="CD181C"/>
              </a:solidFill>
              <a:cs typeface="+mn-ea"/>
              <a:sym typeface="+mn-lt"/>
            </a:endParaRPr>
          </a:p>
          <a:p>
            <a:pPr algn="ctr"/>
            <a:endParaRPr lang="en-US" altLang="zh-CN" sz="1517" dirty="0">
              <a:latin typeface="+mj-ea"/>
              <a:ea typeface="+mj-ea"/>
            </a:endParaRPr>
          </a:p>
          <a:p>
            <a:pPr algn="ctr"/>
            <a:r>
              <a:rPr lang="zh-CN" altLang="en-US" sz="1896" dirty="0">
                <a:latin typeface="+mj-ea"/>
                <a:ea typeface="+mj-ea"/>
              </a:rPr>
              <a:t>规格：</a:t>
            </a:r>
            <a:r>
              <a:rPr lang="en-US" altLang="zh-CN" sz="1896" dirty="0"/>
              <a:t>250ml</a:t>
            </a:r>
            <a:r>
              <a:rPr lang="zh-CN" altLang="zh-CN" sz="1896" dirty="0"/>
              <a:t>：奥拉西坦</a:t>
            </a:r>
            <a:r>
              <a:rPr lang="en-US" altLang="zh-CN" sz="1896" dirty="0"/>
              <a:t>6g</a:t>
            </a:r>
            <a:r>
              <a:rPr lang="zh-CN" altLang="zh-CN" sz="1896" dirty="0"/>
              <a:t>与葡萄糖</a:t>
            </a:r>
            <a:r>
              <a:rPr lang="en-US" altLang="zh-CN" sz="1896" dirty="0"/>
              <a:t>6.875g</a:t>
            </a:r>
            <a:endParaRPr lang="zh-CN" altLang="en-US" sz="1896" b="1" dirty="0">
              <a:solidFill>
                <a:srgbClr val="CD181C"/>
              </a:solidFill>
              <a:cs typeface="+mn-ea"/>
              <a:sym typeface="+mn-lt"/>
            </a:endParaRPr>
          </a:p>
        </p:txBody>
      </p:sp>
      <p:sp>
        <p:nvSpPr>
          <p:cNvPr id="13" name="矩形 12"/>
          <p:cNvSpPr/>
          <p:nvPr/>
        </p:nvSpPr>
        <p:spPr>
          <a:xfrm>
            <a:off x="2887110" y="4190952"/>
            <a:ext cx="5459814" cy="705193"/>
          </a:xfrm>
          <a:prstGeom prst="rect">
            <a:avLst/>
          </a:prstGeom>
        </p:spPr>
        <p:txBody>
          <a:bodyPr wrap="square">
            <a:spAutoFit/>
          </a:bodyPr>
          <a:lstStyle/>
          <a:p>
            <a:pPr algn="ctr">
              <a:lnSpc>
                <a:spcPct val="150000"/>
              </a:lnSpc>
            </a:pPr>
            <a:r>
              <a:rPr lang="zh-CN" altLang="en-US" sz="2655" b="1" dirty="0">
                <a:solidFill>
                  <a:schemeClr val="tx1">
                    <a:lumMod val="85000"/>
                    <a:lumOff val="15000"/>
                  </a:schemeClr>
                </a:solidFill>
                <a:cs typeface="+mn-ea"/>
                <a:sym typeface="+mn-lt"/>
              </a:rPr>
              <a:t>       哈尔滨三联药业股份有限公司</a:t>
            </a:r>
            <a:endParaRPr lang="en-US" altLang="zh-CN" sz="2655" b="1" dirty="0">
              <a:solidFill>
                <a:schemeClr val="tx1">
                  <a:lumMod val="85000"/>
                  <a:lumOff val="15000"/>
                </a:schemeClr>
              </a:solidFill>
              <a:cs typeface="+mn-ea"/>
              <a:sym typeface="+mn-lt"/>
            </a:endParaRPr>
          </a:p>
        </p:txBody>
      </p:sp>
    </p:spTree>
    <p:custDataLst>
      <p:tags r:id="rId1"/>
    </p:custDataLst>
    <p:extLst>
      <p:ext uri="{BB962C8B-B14F-4D97-AF65-F5344CB8AC3E}">
        <p14:creationId xmlns:p14="http://schemas.microsoft.com/office/powerpoint/2010/main" val="1380430594"/>
      </p:ext>
    </p:extLst>
  </p:cSld>
  <p:clrMapOvr>
    <a:masterClrMapping/>
  </p:clrMapOvr>
  <mc:AlternateContent xmlns:mc="http://schemas.openxmlformats.org/markup-compatibility/2006" xmlns:p14="http://schemas.microsoft.com/office/powerpoint/2010/main">
    <mc:Choice Requires="p14">
      <p:transition spd="slow" p14:dur="1400" advClick="0" advTm="3000">
        <p14:doors dir="vert"/>
      </p:transition>
    </mc:Choice>
    <mc:Fallback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1045029" y="1186543"/>
            <a:ext cx="5225142" cy="3593676"/>
          </a:xfrm>
          <a:prstGeom prst="rect">
            <a:avLst/>
          </a:prstGeom>
          <a:noFill/>
        </p:spPr>
        <p:txBody>
          <a:bodyPr wrap="square">
            <a:spAutoFit/>
          </a:bodyPr>
          <a:lstStyle/>
          <a:p>
            <a:r>
              <a:rPr lang="zh-CN" altLang="en-US" sz="3792" b="1" dirty="0" smtClean="0">
                <a:solidFill>
                  <a:srgbClr val="CD181C"/>
                </a:solidFill>
                <a:cs typeface="+mn-ea"/>
                <a:sym typeface="+mn-lt"/>
              </a:rPr>
              <a:t>目录</a:t>
            </a:r>
            <a:endParaRPr lang="en-US" altLang="zh-CN" sz="3792" b="1" dirty="0" smtClean="0">
              <a:solidFill>
                <a:srgbClr val="CD181C"/>
              </a:solidFill>
              <a:cs typeface="+mn-ea"/>
              <a:sym typeface="+mn-lt"/>
            </a:endParaRPr>
          </a:p>
          <a:p>
            <a:r>
              <a:rPr lang="en-US" altLang="zh-CN" sz="3792" b="1" dirty="0" smtClean="0">
                <a:solidFill>
                  <a:srgbClr val="CD181C"/>
                </a:solidFill>
                <a:cs typeface="+mn-ea"/>
                <a:sym typeface="+mn-lt"/>
              </a:rPr>
              <a:t>01 </a:t>
            </a:r>
            <a:r>
              <a:rPr lang="zh-CN" altLang="en-US" sz="3792" b="1" dirty="0" smtClean="0">
                <a:solidFill>
                  <a:srgbClr val="CD181C"/>
                </a:solidFill>
                <a:cs typeface="+mn-ea"/>
                <a:sym typeface="+mn-lt"/>
              </a:rPr>
              <a:t>药品基本信息</a:t>
            </a:r>
            <a:endParaRPr lang="en-US" altLang="zh-CN" sz="3792" b="1" dirty="0" smtClean="0">
              <a:solidFill>
                <a:srgbClr val="CD181C"/>
              </a:solidFill>
              <a:cs typeface="+mn-ea"/>
              <a:sym typeface="+mn-lt"/>
            </a:endParaRPr>
          </a:p>
          <a:p>
            <a:r>
              <a:rPr lang="en-US" altLang="zh-CN" sz="3792" b="1" dirty="0" smtClean="0">
                <a:solidFill>
                  <a:srgbClr val="CD181C"/>
                </a:solidFill>
                <a:cs typeface="+mn-ea"/>
                <a:sym typeface="+mn-lt"/>
              </a:rPr>
              <a:t>02</a:t>
            </a:r>
            <a:r>
              <a:rPr lang="zh-CN" altLang="en-US" sz="3792" b="1" dirty="0" smtClean="0">
                <a:solidFill>
                  <a:srgbClr val="CD181C"/>
                </a:solidFill>
                <a:cs typeface="+mn-ea"/>
                <a:sym typeface="+mn-lt"/>
              </a:rPr>
              <a:t>安全性</a:t>
            </a:r>
            <a:endParaRPr lang="en-US" altLang="zh-CN" sz="3792" b="1" dirty="0" smtClean="0">
              <a:solidFill>
                <a:srgbClr val="CD181C"/>
              </a:solidFill>
              <a:cs typeface="+mn-ea"/>
              <a:sym typeface="+mn-lt"/>
            </a:endParaRPr>
          </a:p>
          <a:p>
            <a:r>
              <a:rPr lang="en-US" altLang="zh-CN" sz="3792" b="1" dirty="0" smtClean="0">
                <a:solidFill>
                  <a:srgbClr val="CD181C"/>
                </a:solidFill>
                <a:cs typeface="+mn-ea"/>
                <a:sym typeface="+mn-lt"/>
              </a:rPr>
              <a:t>03</a:t>
            </a:r>
            <a:r>
              <a:rPr lang="zh-CN" altLang="en-US" sz="3792" b="1" dirty="0" smtClean="0">
                <a:solidFill>
                  <a:srgbClr val="CD181C"/>
                </a:solidFill>
                <a:cs typeface="+mn-ea"/>
                <a:sym typeface="+mn-lt"/>
              </a:rPr>
              <a:t>有效性</a:t>
            </a:r>
            <a:endParaRPr lang="en-US" altLang="zh-CN" sz="3792" b="1" dirty="0" smtClean="0">
              <a:solidFill>
                <a:srgbClr val="CD181C"/>
              </a:solidFill>
              <a:cs typeface="+mn-ea"/>
              <a:sym typeface="+mn-lt"/>
            </a:endParaRPr>
          </a:p>
          <a:p>
            <a:r>
              <a:rPr lang="en-US" altLang="zh-CN" sz="3792" b="1" dirty="0" smtClean="0">
                <a:solidFill>
                  <a:srgbClr val="CD181C"/>
                </a:solidFill>
                <a:cs typeface="+mn-ea"/>
                <a:sym typeface="+mn-lt"/>
              </a:rPr>
              <a:t>04</a:t>
            </a:r>
            <a:r>
              <a:rPr lang="zh-CN" altLang="en-US" sz="3792" b="1" dirty="0" smtClean="0">
                <a:solidFill>
                  <a:srgbClr val="CD181C"/>
                </a:solidFill>
                <a:cs typeface="+mn-ea"/>
                <a:sym typeface="+mn-lt"/>
              </a:rPr>
              <a:t>创新性</a:t>
            </a:r>
            <a:endParaRPr lang="en-US" altLang="zh-CN" sz="3792" b="1" dirty="0" smtClean="0">
              <a:solidFill>
                <a:srgbClr val="CD181C"/>
              </a:solidFill>
              <a:cs typeface="+mn-ea"/>
              <a:sym typeface="+mn-lt"/>
            </a:endParaRPr>
          </a:p>
          <a:p>
            <a:r>
              <a:rPr lang="en-US" altLang="zh-CN" sz="3792" b="1" dirty="0" smtClean="0">
                <a:solidFill>
                  <a:srgbClr val="CD181C"/>
                </a:solidFill>
                <a:cs typeface="+mn-ea"/>
                <a:sym typeface="+mn-lt"/>
              </a:rPr>
              <a:t>05</a:t>
            </a:r>
            <a:r>
              <a:rPr lang="zh-CN" altLang="en-US" sz="3792" b="1" dirty="0" smtClean="0">
                <a:solidFill>
                  <a:srgbClr val="CD181C"/>
                </a:solidFill>
                <a:cs typeface="+mn-ea"/>
                <a:sym typeface="+mn-lt"/>
              </a:rPr>
              <a:t>公平性</a:t>
            </a:r>
            <a:endParaRPr lang="zh-CN" altLang="en-US" sz="1896" b="1" dirty="0">
              <a:solidFill>
                <a:srgbClr val="CD181C"/>
              </a:solidFill>
              <a:cs typeface="+mn-ea"/>
              <a:sym typeface="+mn-lt"/>
            </a:endParaRPr>
          </a:p>
        </p:txBody>
      </p:sp>
      <p:sp>
        <p:nvSpPr>
          <p:cNvPr id="6" name="菱形 5"/>
          <p:cNvSpPr/>
          <p:nvPr/>
        </p:nvSpPr>
        <p:spPr>
          <a:xfrm>
            <a:off x="587829" y="1861457"/>
            <a:ext cx="457200" cy="457200"/>
          </a:xfrm>
          <a:prstGeom prst="diamond">
            <a:avLst/>
          </a:prstGeom>
          <a:solidFill>
            <a:srgbClr val="CD181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8">
              <a:latin typeface="Arial" panose="020B0604020202020204" pitchFamily="34" charset="0"/>
              <a:ea typeface="微软雅黑" panose="020B0503020204020204" pitchFamily="34" charset="-122"/>
              <a:sym typeface="Arial" panose="020B0604020202020204" pitchFamily="34" charset="0"/>
            </a:endParaRPr>
          </a:p>
        </p:txBody>
      </p:sp>
      <p:sp>
        <p:nvSpPr>
          <p:cNvPr id="7" name="菱形 6"/>
          <p:cNvSpPr/>
          <p:nvPr/>
        </p:nvSpPr>
        <p:spPr>
          <a:xfrm>
            <a:off x="587829" y="2438400"/>
            <a:ext cx="457200" cy="457200"/>
          </a:xfrm>
          <a:prstGeom prst="diamond">
            <a:avLst/>
          </a:prstGeom>
          <a:solidFill>
            <a:srgbClr val="CD181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8">
              <a:latin typeface="Arial" panose="020B0604020202020204" pitchFamily="34" charset="0"/>
              <a:ea typeface="微软雅黑" panose="020B0503020204020204" pitchFamily="34" charset="-122"/>
              <a:sym typeface="Arial" panose="020B0604020202020204" pitchFamily="34" charset="0"/>
            </a:endParaRPr>
          </a:p>
        </p:txBody>
      </p:sp>
      <p:sp>
        <p:nvSpPr>
          <p:cNvPr id="10" name="菱形 9"/>
          <p:cNvSpPr/>
          <p:nvPr/>
        </p:nvSpPr>
        <p:spPr>
          <a:xfrm>
            <a:off x="587829" y="3039306"/>
            <a:ext cx="457200" cy="457200"/>
          </a:xfrm>
          <a:prstGeom prst="diamond">
            <a:avLst/>
          </a:prstGeom>
          <a:solidFill>
            <a:srgbClr val="CD181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8">
              <a:latin typeface="Arial" panose="020B0604020202020204" pitchFamily="34" charset="0"/>
              <a:ea typeface="微软雅黑" panose="020B0503020204020204" pitchFamily="34" charset="-122"/>
              <a:sym typeface="Arial" panose="020B0604020202020204" pitchFamily="34" charset="0"/>
            </a:endParaRPr>
          </a:p>
        </p:txBody>
      </p:sp>
      <p:sp>
        <p:nvSpPr>
          <p:cNvPr id="11" name="菱形 10"/>
          <p:cNvSpPr/>
          <p:nvPr/>
        </p:nvSpPr>
        <p:spPr>
          <a:xfrm>
            <a:off x="587829" y="3640212"/>
            <a:ext cx="457200" cy="457200"/>
          </a:xfrm>
          <a:prstGeom prst="diamond">
            <a:avLst/>
          </a:prstGeom>
          <a:solidFill>
            <a:srgbClr val="CD181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8">
              <a:latin typeface="Arial" panose="020B0604020202020204" pitchFamily="34" charset="0"/>
              <a:ea typeface="微软雅黑" panose="020B0503020204020204" pitchFamily="34" charset="-122"/>
              <a:sym typeface="Arial" panose="020B0604020202020204" pitchFamily="34" charset="0"/>
            </a:endParaRPr>
          </a:p>
        </p:txBody>
      </p:sp>
      <p:sp>
        <p:nvSpPr>
          <p:cNvPr id="12" name="菱形 11"/>
          <p:cNvSpPr/>
          <p:nvPr/>
        </p:nvSpPr>
        <p:spPr>
          <a:xfrm>
            <a:off x="587829" y="4241118"/>
            <a:ext cx="457200" cy="457200"/>
          </a:xfrm>
          <a:prstGeom prst="diamond">
            <a:avLst/>
          </a:prstGeom>
          <a:solidFill>
            <a:srgbClr val="CD181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8">
              <a:latin typeface="Arial" panose="020B0604020202020204" pitchFamily="34" charset="0"/>
              <a:ea typeface="微软雅黑" panose="020B0503020204020204" pitchFamily="34" charset="-122"/>
              <a:sym typeface="Arial" panose="020B0604020202020204" pitchFamily="34" charset="0"/>
            </a:endParaRPr>
          </a:p>
        </p:txBody>
      </p:sp>
    </p:spTree>
    <p:custDataLst>
      <p:tags r:id="rId1"/>
    </p:custDataLst>
    <p:extLst>
      <p:ext uri="{BB962C8B-B14F-4D97-AF65-F5344CB8AC3E}">
        <p14:creationId xmlns:p14="http://schemas.microsoft.com/office/powerpoint/2010/main" val="3667119512"/>
      </p:ext>
    </p:extLst>
  </p:cSld>
  <p:clrMapOvr>
    <a:masterClrMapping/>
  </p:clrMapOvr>
  <mc:AlternateContent xmlns:mc="http://schemas.openxmlformats.org/markup-compatibility/2006" xmlns:p14="http://schemas.microsoft.com/office/powerpoint/2010/main">
    <mc:Choice Requires="p14">
      <p:transition spd="slow" p14:dur="1400" advClick="0" advTm="3000">
        <p14:doors dir="vert"/>
      </p:transition>
    </mc:Choice>
    <mc:Fallback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53" presetClass="entr" presetSubtype="16"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500" fill="hold"/>
                                        <p:tgtEl>
                                          <p:spTgt spid="11"/>
                                        </p:tgtEl>
                                        <p:attrNameLst>
                                          <p:attrName>ppt_w</p:attrName>
                                        </p:attrNameLst>
                                      </p:cBhvr>
                                      <p:tavLst>
                                        <p:tav tm="0">
                                          <p:val>
                                            <p:fltVal val="0"/>
                                          </p:val>
                                        </p:tav>
                                        <p:tav tm="100000">
                                          <p:val>
                                            <p:strVal val="#ppt_w"/>
                                          </p:val>
                                        </p:tav>
                                      </p:tavLst>
                                    </p:anim>
                                    <p:anim calcmode="lin" valueType="num">
                                      <p:cBhvr>
                                        <p:cTn id="27" dur="500" fill="hold"/>
                                        <p:tgtEl>
                                          <p:spTgt spid="11"/>
                                        </p:tgtEl>
                                        <p:attrNameLst>
                                          <p:attrName>ppt_h</p:attrName>
                                        </p:attrNameLst>
                                      </p:cBhvr>
                                      <p:tavLst>
                                        <p:tav tm="0">
                                          <p:val>
                                            <p:fltVal val="0"/>
                                          </p:val>
                                        </p:tav>
                                        <p:tav tm="100000">
                                          <p:val>
                                            <p:strVal val="#ppt_h"/>
                                          </p:val>
                                        </p:tav>
                                      </p:tavLst>
                                    </p:anim>
                                    <p:animEffect transition="in" filter="fade">
                                      <p:cBhvr>
                                        <p:cTn id="28" dur="500"/>
                                        <p:tgtEl>
                                          <p:spTgt spid="1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animBg="1"/>
      <p:bldP spid="7" grpId="0" animBg="1"/>
      <p:bldP spid="10"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26">
            <a:extLst>
              <a:ext uri="{FF2B5EF4-FFF2-40B4-BE49-F238E27FC236}">
                <a16:creationId xmlns="" xmlns:a16="http://schemas.microsoft.com/office/drawing/2014/main" id="{29CCCAF6-3E9D-48C9-A8B5-E324A46596E7}"/>
              </a:ext>
            </a:extLst>
          </p:cNvPr>
          <p:cNvSpPr/>
          <p:nvPr/>
        </p:nvSpPr>
        <p:spPr>
          <a:xfrm>
            <a:off x="1310182" y="1504685"/>
            <a:ext cx="9694944" cy="2724849"/>
          </a:xfrm>
          <a:prstGeom prst="rect">
            <a:avLst/>
          </a:prstGeom>
        </p:spPr>
        <p:txBody>
          <a:bodyPr wrap="square" lIns="65024" tIns="32512" rIns="65024" bIns="32512">
            <a:spAutoFit/>
          </a:bodyPr>
          <a:lstStyle/>
          <a:p>
            <a:pPr lvl="0">
              <a:lnSpc>
                <a:spcPct val="120000"/>
              </a:lnSpc>
              <a:spcBef>
                <a:spcPct val="0"/>
              </a:spcBef>
              <a:buNone/>
            </a:pPr>
            <a:r>
              <a:rPr lang="zh-CN" altLang="en-US"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通用名：</a:t>
            </a:r>
            <a:r>
              <a:rPr lang="zh-CN" altLang="zh-CN" sz="2400" dirty="0"/>
              <a:t>奥拉西坦葡萄糖注射液</a:t>
            </a:r>
            <a:endParaRPr lang="en-US" altLang="zh-CN" sz="2400" dirty="0" smtClean="0">
              <a:latin typeface="华文中宋" panose="02010600040101010101" pitchFamily="2" charset="-122"/>
              <a:ea typeface="华文中宋" panose="02010600040101010101" pitchFamily="2" charset="-122"/>
            </a:endParaRPr>
          </a:p>
          <a:p>
            <a:pPr lvl="0">
              <a:lnSpc>
                <a:spcPct val="120000"/>
              </a:lnSpc>
              <a:spcBef>
                <a:spcPct val="0"/>
              </a:spcBef>
              <a:buNone/>
            </a:pPr>
            <a:r>
              <a:rPr lang="zh-CN" altLang="en-US"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注册规格：</a:t>
            </a:r>
            <a:r>
              <a:rPr lang="en-US" altLang="zh-CN" sz="2400" dirty="0"/>
              <a:t>250ml</a:t>
            </a:r>
            <a:r>
              <a:rPr lang="zh-CN" altLang="zh-CN" sz="2400" dirty="0"/>
              <a:t>：奥拉西坦</a:t>
            </a:r>
            <a:r>
              <a:rPr lang="en-US" altLang="zh-CN" sz="2400" dirty="0"/>
              <a:t>6g</a:t>
            </a:r>
            <a:r>
              <a:rPr lang="zh-CN" altLang="zh-CN" sz="2400" dirty="0"/>
              <a:t>与葡萄糖</a:t>
            </a:r>
            <a:r>
              <a:rPr lang="en-US" altLang="zh-CN" sz="2400" dirty="0" smtClean="0"/>
              <a:t>6.875g</a:t>
            </a:r>
          </a:p>
          <a:p>
            <a:pPr lvl="0">
              <a:lnSpc>
                <a:spcPct val="120000"/>
              </a:lnSpc>
              <a:spcBef>
                <a:spcPct val="0"/>
              </a:spcBef>
              <a:buNone/>
            </a:pPr>
            <a:r>
              <a:rPr lang="zh-CN" altLang="en-US"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中国大陆首次上市时间：</a:t>
            </a:r>
            <a:r>
              <a:rPr lang="en-US" altLang="zh-CN"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2022</a:t>
            </a:r>
            <a:r>
              <a:rPr lang="zh-CN" altLang="en-US"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年</a:t>
            </a:r>
            <a:r>
              <a:rPr lang="en-US" altLang="zh-CN"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5</a:t>
            </a:r>
            <a:r>
              <a:rPr lang="zh-CN" altLang="en-US"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月</a:t>
            </a:r>
            <a:endParaRPr lang="en-US" altLang="zh-CN"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endParaRPr>
          </a:p>
          <a:p>
            <a:pPr lvl="0">
              <a:lnSpc>
                <a:spcPct val="120000"/>
              </a:lnSpc>
              <a:spcBef>
                <a:spcPct val="0"/>
              </a:spcBef>
              <a:buNone/>
            </a:pPr>
            <a:r>
              <a:rPr lang="zh-CN" altLang="en-US"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独家产品</a:t>
            </a:r>
            <a:endParaRPr lang="en-US" altLang="zh-CN"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endParaRPr>
          </a:p>
          <a:p>
            <a:pPr lvl="0">
              <a:lnSpc>
                <a:spcPct val="120000"/>
              </a:lnSpc>
              <a:spcBef>
                <a:spcPct val="0"/>
              </a:spcBef>
              <a:buNone/>
            </a:pPr>
            <a:r>
              <a:rPr lang="zh-CN" altLang="en-US"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是否</a:t>
            </a:r>
            <a:r>
              <a:rPr lang="en-US" altLang="zh-CN"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OTC</a:t>
            </a:r>
            <a:r>
              <a:rPr lang="zh-CN" altLang="en-US"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药品：否</a:t>
            </a:r>
            <a:endParaRPr lang="en-US" altLang="zh-CN"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endParaRPr>
          </a:p>
          <a:p>
            <a:pPr lvl="0">
              <a:lnSpc>
                <a:spcPct val="120000"/>
              </a:lnSpc>
              <a:spcBef>
                <a:spcPct val="0"/>
              </a:spcBef>
              <a:buNone/>
            </a:pPr>
            <a:r>
              <a:rPr lang="zh-CN" altLang="en-US" sz="24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参照药品建议：丁苯酞氯化钠注射液</a:t>
            </a:r>
            <a:endParaRPr lang="zh-CN" altLang="en-US" sz="2400" dirty="0">
              <a:solidFill>
                <a:prstClr val="black">
                  <a:lumMod val="75000"/>
                  <a:lumOff val="25000"/>
                </a:prstClr>
              </a:solidFill>
              <a:latin typeface="华文中宋" panose="02010600040101010101" pitchFamily="2" charset="-122"/>
              <a:ea typeface="华文中宋" panose="02010600040101010101" pitchFamily="2" charset="-122"/>
              <a:cs typeface="+mn-ea"/>
              <a:sym typeface="+mn-lt"/>
            </a:endParaRPr>
          </a:p>
        </p:txBody>
      </p:sp>
      <p:sp>
        <p:nvSpPr>
          <p:cNvPr id="28" name="矩形 27">
            <a:extLst>
              <a:ext uri="{FF2B5EF4-FFF2-40B4-BE49-F238E27FC236}">
                <a16:creationId xmlns="" xmlns:a16="http://schemas.microsoft.com/office/drawing/2014/main" id="{29CCCAF6-3E9D-48C9-A8B5-E324A46596E7}"/>
              </a:ext>
            </a:extLst>
          </p:cNvPr>
          <p:cNvSpPr/>
          <p:nvPr/>
        </p:nvSpPr>
        <p:spPr>
          <a:xfrm>
            <a:off x="0" y="907540"/>
            <a:ext cx="4718654" cy="342658"/>
          </a:xfrm>
          <a:prstGeom prst="rect">
            <a:avLst/>
          </a:prstGeom>
        </p:spPr>
        <p:txBody>
          <a:bodyPr wrap="square" lIns="65024" tIns="32512" rIns="65024" bIns="32512">
            <a:spAutoFit/>
          </a:bodyPr>
          <a:lstStyle/>
          <a:p>
            <a:pPr algn="ctr">
              <a:defRPr/>
            </a:pPr>
            <a:r>
              <a:rPr lang="zh-CN" altLang="en-US" b="1" spc="284" dirty="0" smtClean="0">
                <a:solidFill>
                  <a:srgbClr val="C00000"/>
                </a:solidFill>
                <a:latin typeface="微软雅黑"/>
                <a:ea typeface="微软雅黑"/>
                <a:cs typeface="+mn-ea"/>
                <a:sym typeface="微软雅黑"/>
              </a:rPr>
              <a:t>药品基本信息</a:t>
            </a:r>
            <a:endParaRPr lang="zh-CN" altLang="en-US" b="1" spc="284" dirty="0">
              <a:solidFill>
                <a:srgbClr val="C00000"/>
              </a:solidFill>
              <a:latin typeface="微软雅黑"/>
              <a:ea typeface="微软雅黑"/>
              <a:cs typeface="+mn-ea"/>
              <a:sym typeface="微软雅黑"/>
            </a:endParaRPr>
          </a:p>
        </p:txBody>
      </p:sp>
      <p:grpSp>
        <p:nvGrpSpPr>
          <p:cNvPr id="8" name="组合 7"/>
          <p:cNvGrpSpPr/>
          <p:nvPr/>
        </p:nvGrpSpPr>
        <p:grpSpPr>
          <a:xfrm>
            <a:off x="834129" y="652664"/>
            <a:ext cx="682881" cy="724778"/>
            <a:chOff x="1146530" y="2034310"/>
            <a:chExt cx="485604" cy="515426"/>
          </a:xfrm>
          <a:solidFill>
            <a:srgbClr val="CD181C"/>
          </a:solidFill>
        </p:grpSpPr>
        <p:sp>
          <p:nvSpPr>
            <p:cNvPr id="9" name="Shape 17999"/>
            <p:cNvSpPr/>
            <p:nvPr/>
          </p:nvSpPr>
          <p:spPr>
            <a:xfrm>
              <a:off x="1146530" y="2034310"/>
              <a:ext cx="485604" cy="4856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grpFill/>
            <a:ln w="12700" cap="flat">
              <a:noFill/>
              <a:miter lim="400000"/>
            </a:ln>
            <a:effectLst/>
          </p:spPr>
          <p:txBody>
            <a:bodyPr wrap="square" lIns="0" tIns="0" rIns="0" bIns="0" numCol="1" anchor="ctr">
              <a:noAutofit/>
            </a:bodyPr>
            <a:lstStyle/>
            <a:p>
              <a:pPr algn="ctr" fontAlgn="base">
                <a:spcBef>
                  <a:spcPct val="0"/>
                </a:spcBef>
                <a:spcAft>
                  <a:spcPct val="0"/>
                </a:spcAft>
                <a:defRPr>
                  <a:solidFill>
                    <a:srgbClr val="FFFFFF"/>
                  </a:solidFill>
                  <a:uFill>
                    <a:solidFill>
                      <a:srgbClr val="FFFFFF"/>
                    </a:solidFill>
                  </a:uFill>
                </a:defRPr>
              </a:pPr>
              <a:endParaRPr>
                <a:solidFill>
                  <a:prstClr val="white"/>
                </a:solidFill>
                <a:uFill>
                  <a:solidFill>
                    <a:srgbClr val="FFFFFF"/>
                  </a:solidFill>
                </a:uFill>
                <a:ea typeface="宋体" pitchFamily="2" charset="-122"/>
              </a:endParaRPr>
            </a:p>
          </p:txBody>
        </p:sp>
        <p:sp>
          <p:nvSpPr>
            <p:cNvPr id="10" name="TextBox 2"/>
            <p:cNvSpPr txBox="1"/>
            <p:nvPr/>
          </p:nvSpPr>
          <p:spPr>
            <a:xfrm>
              <a:off x="1238489" y="2111985"/>
              <a:ext cx="288626" cy="437751"/>
            </a:xfrm>
            <a:prstGeom prst="rect">
              <a:avLst/>
            </a:prstGeom>
            <a:grpFill/>
          </p:spPr>
          <p:txBody>
            <a:bodyPr wrap="none" rtlCol="0">
              <a:spAutoFit/>
            </a:bodyPr>
            <a:lstStyle/>
            <a:p>
              <a:pPr fontAlgn="base">
                <a:spcBef>
                  <a:spcPct val="0"/>
                </a:spcBef>
                <a:spcAft>
                  <a:spcPct val="0"/>
                </a:spcAft>
              </a:pPr>
              <a:r>
                <a:rPr lang="en-US" altLang="zh-CN" sz="3400" b="1" dirty="0">
                  <a:solidFill>
                    <a:prstClr val="white"/>
                  </a:solidFill>
                </a:rPr>
                <a:t>1</a:t>
              </a:r>
              <a:endParaRPr lang="zh-CN" altLang="en-US" sz="3400" b="1" dirty="0">
                <a:solidFill>
                  <a:prstClr val="white"/>
                </a:solidFill>
              </a:endParaRPr>
            </a:p>
          </p:txBody>
        </p:sp>
      </p:grpSp>
    </p:spTree>
    <p:custDataLst>
      <p:tags r:id="rId1"/>
    </p:custDataLst>
    <p:extLst>
      <p:ext uri="{BB962C8B-B14F-4D97-AF65-F5344CB8AC3E}">
        <p14:creationId xmlns:p14="http://schemas.microsoft.com/office/powerpoint/2010/main" val="2759759620"/>
      </p:ext>
    </p:extLst>
  </p:cSld>
  <p:clrMapOvr>
    <a:masterClrMapping/>
  </p:clrMapOvr>
  <mc:AlternateContent xmlns:mc="http://schemas.openxmlformats.org/markup-compatibility/2006" xmlns:p14="http://schemas.microsoft.com/office/powerpoint/2010/main">
    <mc:Choice Requires="p14">
      <p:transition spd="slow" p14:dur="1400" advClick="0" advTm="3000">
        <p14:doors dir="vert"/>
      </p:transition>
    </mc:Choice>
    <mc:Fallback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anim calcmode="lin" valueType="num">
                                      <p:cBhvr>
                                        <p:cTn id="8" dur="1000" fill="hold"/>
                                        <p:tgtEl>
                                          <p:spTgt spid="28"/>
                                        </p:tgtEl>
                                        <p:attrNameLst>
                                          <p:attrName>ppt_x</p:attrName>
                                        </p:attrNameLst>
                                      </p:cBhvr>
                                      <p:tavLst>
                                        <p:tav tm="0">
                                          <p:val>
                                            <p:strVal val="#ppt_x"/>
                                          </p:val>
                                        </p:tav>
                                        <p:tav tm="100000">
                                          <p:val>
                                            <p:strVal val="#ppt_x"/>
                                          </p:val>
                                        </p:tav>
                                      </p:tavLst>
                                    </p:anim>
                                    <p:anim calcmode="lin" valueType="num">
                                      <p:cBhvr>
                                        <p:cTn id="9" dur="1000" fill="hold"/>
                                        <p:tgtEl>
                                          <p:spTgt spid="2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30"/>
          <p:cNvSpPr txBox="1"/>
          <p:nvPr/>
        </p:nvSpPr>
        <p:spPr>
          <a:xfrm>
            <a:off x="936171" y="1852683"/>
            <a:ext cx="8871858" cy="2862322"/>
          </a:xfrm>
          <a:prstGeom prst="rect">
            <a:avLst/>
          </a:prstGeom>
          <a:solidFill>
            <a:schemeClr val="bg1"/>
          </a:solidFill>
        </p:spPr>
        <p:txBody>
          <a:bodyPr wrap="square" rtlCol="0">
            <a:spAutoFit/>
          </a:bodyPr>
          <a:lstStyle/>
          <a:p>
            <a:pPr>
              <a:lnSpc>
                <a:spcPct val="150000"/>
              </a:lnSpc>
            </a:pPr>
            <a:r>
              <a:rPr lang="zh-CN" altLang="zh-CN" sz="2000" dirty="0"/>
              <a:t>【</a:t>
            </a:r>
            <a:r>
              <a:rPr lang="zh-CN" altLang="en-US" sz="2000" dirty="0" smtClean="0">
                <a:solidFill>
                  <a:schemeClr val="tx1">
                    <a:lumMod val="75000"/>
                    <a:lumOff val="25000"/>
                  </a:schemeClr>
                </a:solidFill>
                <a:cs typeface="+mn-ea"/>
                <a:sym typeface="+mn-lt"/>
              </a:rPr>
              <a:t>疾病基本情况</a:t>
            </a:r>
            <a:r>
              <a:rPr lang="zh-CN" altLang="zh-CN" sz="2000" dirty="0" smtClean="0"/>
              <a:t>】</a:t>
            </a:r>
            <a:r>
              <a:rPr lang="zh-CN" altLang="en-US" sz="2000" dirty="0" smtClean="0">
                <a:solidFill>
                  <a:schemeClr val="tx1">
                    <a:lumMod val="75000"/>
                    <a:lumOff val="25000"/>
                  </a:schemeClr>
                </a:solidFill>
                <a:cs typeface="+mn-ea"/>
                <a:sym typeface="+mn-lt"/>
              </a:rPr>
              <a:t>脑</a:t>
            </a:r>
            <a:r>
              <a:rPr lang="zh-CN" altLang="en-US" sz="2000" dirty="0">
                <a:solidFill>
                  <a:schemeClr val="tx1">
                    <a:lumMod val="75000"/>
                    <a:lumOff val="25000"/>
                  </a:schemeClr>
                </a:solidFill>
                <a:cs typeface="+mn-ea"/>
                <a:sym typeface="+mn-lt"/>
              </a:rPr>
              <a:t>损伤为常见的疾病，主要由交通事故、坠落等引起脑外伤和脑溢血脑栓塞引起的脑中风。在我国每年有</a:t>
            </a:r>
            <a:r>
              <a:rPr lang="en-US" altLang="zh-CN" sz="2000" dirty="0">
                <a:solidFill>
                  <a:schemeClr val="tx1">
                    <a:lumMod val="75000"/>
                    <a:lumOff val="25000"/>
                  </a:schemeClr>
                </a:solidFill>
                <a:cs typeface="+mn-ea"/>
                <a:sym typeface="+mn-lt"/>
              </a:rPr>
              <a:t>150</a:t>
            </a:r>
            <a:r>
              <a:rPr lang="zh-CN" altLang="en-US" sz="2000" dirty="0">
                <a:solidFill>
                  <a:schemeClr val="tx1">
                    <a:lumMod val="75000"/>
                    <a:lumOff val="25000"/>
                  </a:schemeClr>
                </a:solidFill>
                <a:cs typeface="+mn-ea"/>
                <a:sym typeface="+mn-lt"/>
              </a:rPr>
              <a:t>万的脑损伤患者和</a:t>
            </a:r>
            <a:r>
              <a:rPr lang="en-US" altLang="zh-CN" sz="2000" dirty="0">
                <a:solidFill>
                  <a:schemeClr val="tx1">
                    <a:lumMod val="75000"/>
                    <a:lumOff val="25000"/>
                  </a:schemeClr>
                </a:solidFill>
                <a:cs typeface="+mn-ea"/>
                <a:sym typeface="+mn-lt"/>
              </a:rPr>
              <a:t>250</a:t>
            </a:r>
            <a:r>
              <a:rPr lang="zh-CN" altLang="en-US" sz="2000" dirty="0">
                <a:solidFill>
                  <a:schemeClr val="tx1">
                    <a:lumMod val="75000"/>
                    <a:lumOff val="25000"/>
                  </a:schemeClr>
                </a:solidFill>
                <a:cs typeface="+mn-ea"/>
                <a:sym typeface="+mn-lt"/>
              </a:rPr>
              <a:t>万的脑中风患者，在急性期</a:t>
            </a:r>
            <a:r>
              <a:rPr lang="zh-CN" altLang="en-US" sz="2000" dirty="0" smtClean="0">
                <a:solidFill>
                  <a:schemeClr val="tx1">
                    <a:lumMod val="75000"/>
                    <a:lumOff val="25000"/>
                  </a:schemeClr>
                </a:solidFill>
                <a:cs typeface="+mn-ea"/>
                <a:sym typeface="+mn-lt"/>
              </a:rPr>
              <a:t>后会</a:t>
            </a:r>
            <a:r>
              <a:rPr lang="zh-CN" altLang="en-US" sz="2000" dirty="0">
                <a:solidFill>
                  <a:schemeClr val="tx1">
                    <a:lumMod val="75000"/>
                    <a:lumOff val="25000"/>
                  </a:schemeClr>
                </a:solidFill>
                <a:cs typeface="+mn-ea"/>
                <a:sym typeface="+mn-lt"/>
              </a:rPr>
              <a:t>有神经、记忆智能方面的损伤</a:t>
            </a:r>
            <a:r>
              <a:rPr lang="zh-CN" altLang="en-US" sz="2000" dirty="0" smtClean="0">
                <a:solidFill>
                  <a:schemeClr val="tx1">
                    <a:lumMod val="75000"/>
                    <a:lumOff val="25000"/>
                  </a:schemeClr>
                </a:solidFill>
                <a:cs typeface="+mn-ea"/>
                <a:sym typeface="+mn-lt"/>
              </a:rPr>
              <a:t>，据估计，中国的创伤性脑损伤人群死亡率约为每</a:t>
            </a:r>
            <a:r>
              <a:rPr lang="en-US" altLang="zh-CN" sz="2000" dirty="0" smtClean="0">
                <a:solidFill>
                  <a:schemeClr val="tx1">
                    <a:lumMod val="75000"/>
                    <a:lumOff val="25000"/>
                  </a:schemeClr>
                </a:solidFill>
                <a:cs typeface="+mn-ea"/>
                <a:sym typeface="+mn-lt"/>
              </a:rPr>
              <a:t>13</a:t>
            </a:r>
            <a:r>
              <a:rPr lang="zh-CN" altLang="en-US" sz="2000" dirty="0" smtClean="0">
                <a:solidFill>
                  <a:schemeClr val="tx1">
                    <a:lumMod val="75000"/>
                    <a:lumOff val="25000"/>
                  </a:schemeClr>
                </a:solidFill>
                <a:cs typeface="+mn-ea"/>
                <a:sym typeface="+mn-lt"/>
              </a:rPr>
              <a:t>例</a:t>
            </a:r>
            <a:r>
              <a:rPr lang="en-US" altLang="zh-CN" sz="2000" dirty="0" smtClean="0">
                <a:solidFill>
                  <a:schemeClr val="tx1">
                    <a:lumMod val="75000"/>
                    <a:lumOff val="25000"/>
                  </a:schemeClr>
                </a:solidFill>
                <a:cs typeface="+mn-ea"/>
                <a:sym typeface="+mn-lt"/>
              </a:rPr>
              <a:t>/10</a:t>
            </a:r>
            <a:r>
              <a:rPr lang="zh-CN" altLang="en-US" sz="2000" dirty="0" smtClean="0">
                <a:solidFill>
                  <a:schemeClr val="tx1">
                    <a:lumMod val="75000"/>
                    <a:lumOff val="25000"/>
                  </a:schemeClr>
                </a:solidFill>
                <a:cs typeface="+mn-ea"/>
                <a:sym typeface="+mn-lt"/>
              </a:rPr>
              <a:t>万人。增加</a:t>
            </a:r>
            <a:r>
              <a:rPr lang="zh-CN" altLang="en-US" sz="2000" dirty="0">
                <a:solidFill>
                  <a:schemeClr val="tx1">
                    <a:lumMod val="75000"/>
                    <a:lumOff val="25000"/>
                  </a:schemeClr>
                </a:solidFill>
                <a:cs typeface="+mn-ea"/>
                <a:sym typeface="+mn-lt"/>
              </a:rPr>
              <a:t>适合的药品进入医保目录能大大增加患者的需求</a:t>
            </a:r>
            <a:r>
              <a:rPr lang="zh-CN" altLang="en-US" sz="2000" dirty="0" smtClean="0">
                <a:solidFill>
                  <a:schemeClr val="tx1">
                    <a:lumMod val="75000"/>
                    <a:lumOff val="25000"/>
                  </a:schemeClr>
                </a:solidFill>
                <a:cs typeface="+mn-ea"/>
                <a:sym typeface="+mn-lt"/>
              </a:rPr>
              <a:t>。</a:t>
            </a:r>
            <a:endParaRPr lang="en-US" altLang="zh-CN" sz="2000" dirty="0" smtClean="0">
              <a:solidFill>
                <a:schemeClr val="tx1">
                  <a:lumMod val="75000"/>
                  <a:lumOff val="25000"/>
                </a:schemeClr>
              </a:solidFill>
              <a:cs typeface="+mn-ea"/>
              <a:sym typeface="+mn-lt"/>
            </a:endParaRPr>
          </a:p>
          <a:p>
            <a:pPr>
              <a:lnSpc>
                <a:spcPct val="150000"/>
              </a:lnSpc>
            </a:pPr>
            <a:endParaRPr lang="zh-CN" altLang="en-US" sz="2000" dirty="0">
              <a:solidFill>
                <a:schemeClr val="tx1">
                  <a:lumMod val="75000"/>
                  <a:lumOff val="25000"/>
                </a:schemeClr>
              </a:solidFill>
              <a:cs typeface="+mn-ea"/>
              <a:sym typeface="+mn-lt"/>
            </a:endParaRPr>
          </a:p>
        </p:txBody>
      </p:sp>
      <p:sp>
        <p:nvSpPr>
          <p:cNvPr id="16" name="文本框 30"/>
          <p:cNvSpPr txBox="1"/>
          <p:nvPr/>
        </p:nvSpPr>
        <p:spPr>
          <a:xfrm>
            <a:off x="310262" y="121544"/>
            <a:ext cx="3412652" cy="830997"/>
          </a:xfrm>
          <a:prstGeom prst="rect">
            <a:avLst/>
          </a:prstGeom>
          <a:solidFill>
            <a:schemeClr val="bg1"/>
          </a:solidFill>
        </p:spPr>
        <p:txBody>
          <a:bodyPr wrap="square" rtlCol="0">
            <a:spAutoFit/>
          </a:bodyPr>
          <a:lstStyle/>
          <a:p>
            <a:pPr algn="ctr">
              <a:lnSpc>
                <a:spcPct val="150000"/>
              </a:lnSpc>
            </a:pPr>
            <a:r>
              <a:rPr lang="en-US" altLang="zh-CN" sz="3200" dirty="0" smtClean="0">
                <a:solidFill>
                  <a:schemeClr val="tx1">
                    <a:lumMod val="75000"/>
                    <a:lumOff val="25000"/>
                  </a:schemeClr>
                </a:solidFill>
                <a:latin typeface="+mn-lt"/>
                <a:ea typeface="+mn-ea"/>
                <a:cs typeface="+mn-ea"/>
                <a:sym typeface="+mn-lt"/>
              </a:rPr>
              <a:t>01</a:t>
            </a:r>
            <a:r>
              <a:rPr lang="zh-CN" altLang="en-US" sz="3200" dirty="0" smtClean="0">
                <a:solidFill>
                  <a:schemeClr val="tx1">
                    <a:lumMod val="75000"/>
                    <a:lumOff val="25000"/>
                  </a:schemeClr>
                </a:solidFill>
                <a:latin typeface="+mn-lt"/>
                <a:ea typeface="+mn-ea"/>
                <a:cs typeface="+mn-ea"/>
                <a:sym typeface="+mn-lt"/>
              </a:rPr>
              <a:t>药品基本信息</a:t>
            </a:r>
            <a:endParaRPr lang="zh-CN" altLang="en-US" sz="3200" dirty="0">
              <a:solidFill>
                <a:schemeClr val="tx1">
                  <a:lumMod val="75000"/>
                  <a:lumOff val="25000"/>
                </a:schemeClr>
              </a:solidFill>
              <a:latin typeface="+mn-lt"/>
              <a:ea typeface="+mn-ea"/>
              <a:cs typeface="+mn-ea"/>
              <a:sym typeface="+mn-lt"/>
            </a:endParaRPr>
          </a:p>
        </p:txBody>
      </p:sp>
      <p:sp>
        <p:nvSpPr>
          <p:cNvPr id="19" name="文本框 30"/>
          <p:cNvSpPr txBox="1"/>
          <p:nvPr/>
        </p:nvSpPr>
        <p:spPr>
          <a:xfrm>
            <a:off x="1034143" y="1125613"/>
            <a:ext cx="8969828" cy="553998"/>
          </a:xfrm>
          <a:prstGeom prst="rect">
            <a:avLst/>
          </a:prstGeom>
          <a:solidFill>
            <a:schemeClr val="bg1"/>
          </a:solidFill>
        </p:spPr>
        <p:txBody>
          <a:bodyPr wrap="square" rtlCol="0">
            <a:spAutoFit/>
          </a:bodyPr>
          <a:lstStyle/>
          <a:p>
            <a:pPr algn="ctr">
              <a:lnSpc>
                <a:spcPct val="150000"/>
              </a:lnSpc>
            </a:pPr>
            <a:r>
              <a:rPr lang="zh-CN" altLang="zh-CN" sz="2000" dirty="0" smtClean="0"/>
              <a:t>【</a:t>
            </a:r>
            <a:r>
              <a:rPr lang="zh-CN" altLang="en-US" sz="2000" dirty="0" smtClean="0"/>
              <a:t>适应症</a:t>
            </a:r>
            <a:r>
              <a:rPr lang="zh-CN" altLang="zh-CN" sz="2000" dirty="0"/>
              <a:t>】用于脑损伤及其引起的神经功能缺失、记忆与智能障碍等症的治疗。</a:t>
            </a:r>
            <a:endParaRPr lang="zh-CN" altLang="en-US" sz="2000" dirty="0">
              <a:solidFill>
                <a:schemeClr val="tx1">
                  <a:lumMod val="75000"/>
                  <a:lumOff val="25000"/>
                </a:schemeClr>
              </a:solidFill>
              <a:cs typeface="+mn-ea"/>
              <a:sym typeface="+mn-lt"/>
            </a:endParaRPr>
          </a:p>
        </p:txBody>
      </p:sp>
      <p:sp>
        <p:nvSpPr>
          <p:cNvPr id="20" name="文本框 30"/>
          <p:cNvSpPr txBox="1"/>
          <p:nvPr/>
        </p:nvSpPr>
        <p:spPr>
          <a:xfrm>
            <a:off x="936171" y="4554258"/>
            <a:ext cx="8773886" cy="1323439"/>
          </a:xfrm>
          <a:prstGeom prst="rect">
            <a:avLst/>
          </a:prstGeom>
          <a:solidFill>
            <a:schemeClr val="bg1"/>
          </a:solidFill>
        </p:spPr>
        <p:txBody>
          <a:bodyPr wrap="square" rtlCol="0">
            <a:spAutoFit/>
          </a:bodyPr>
          <a:lstStyle/>
          <a:p>
            <a:r>
              <a:rPr lang="zh-CN" altLang="zh-CN" sz="2000" dirty="0"/>
              <a:t>【用法用量】静脉滴注。每日一次，每次</a:t>
            </a:r>
            <a:r>
              <a:rPr lang="en-US" altLang="zh-CN" sz="2000" dirty="0"/>
              <a:t>6g</a:t>
            </a:r>
            <a:r>
              <a:rPr lang="zh-CN" altLang="zh-CN" sz="2000" dirty="0"/>
              <a:t>，可酌情增减用量，用药疗程为</a:t>
            </a:r>
            <a:r>
              <a:rPr lang="en-US" altLang="zh-CN" sz="2000" dirty="0"/>
              <a:t>2~3</a:t>
            </a:r>
            <a:r>
              <a:rPr lang="zh-CN" altLang="zh-CN" sz="2000" dirty="0"/>
              <a:t>周。</a:t>
            </a:r>
          </a:p>
          <a:p>
            <a:r>
              <a:rPr lang="en-US" altLang="zh-CN" sz="2000" dirty="0"/>
              <a:t>   </a:t>
            </a:r>
            <a:r>
              <a:rPr lang="zh-CN" altLang="zh-CN" sz="2000" dirty="0"/>
              <a:t>国外上市奥拉西坦注射液的用药剂量范围为每日</a:t>
            </a:r>
            <a:r>
              <a:rPr lang="en-US" altLang="zh-CN" sz="2000" dirty="0"/>
              <a:t>2~8g</a:t>
            </a:r>
            <a:r>
              <a:rPr lang="zh-CN" altLang="zh-CN" sz="2000" dirty="0"/>
              <a:t>，但国内尚无低于</a:t>
            </a:r>
            <a:r>
              <a:rPr lang="en-US" altLang="zh-CN" sz="2000" dirty="0"/>
              <a:t>4g</a:t>
            </a:r>
            <a:r>
              <a:rPr lang="zh-CN" altLang="zh-CN" sz="2000" dirty="0"/>
              <a:t>、高于</a:t>
            </a:r>
            <a:r>
              <a:rPr lang="en-US" altLang="zh-CN" sz="2000" dirty="0"/>
              <a:t>6g</a:t>
            </a:r>
            <a:r>
              <a:rPr lang="zh-CN" altLang="zh-CN" sz="2000" dirty="0"/>
              <a:t>的用药经验。</a:t>
            </a:r>
          </a:p>
        </p:txBody>
      </p:sp>
    </p:spTree>
    <p:extLst>
      <p:ext uri="{BB962C8B-B14F-4D97-AF65-F5344CB8AC3E}">
        <p14:creationId xmlns:p14="http://schemas.microsoft.com/office/powerpoint/2010/main" val="157704089"/>
      </p:ext>
    </p:extLst>
  </p:cSld>
  <p:clrMapOvr>
    <a:masterClrMapping/>
  </p:clrMapOvr>
  <mc:AlternateContent xmlns:mc="http://schemas.openxmlformats.org/markup-compatibility/2006" xmlns:p14="http://schemas.microsoft.com/office/powerpoint/2010/main">
    <mc:Choice Requires="p14">
      <p:transition spd="slow" p14:dur="1250" advTm="2440">
        <p14:switch dir="r"/>
      </p:transition>
    </mc:Choice>
    <mc:Fallback xmlns="">
      <p:transition spd="slow" advTm="244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78541" y="1056043"/>
            <a:ext cx="9079115" cy="4191917"/>
          </a:xfrm>
          <a:prstGeom prst="rect">
            <a:avLst/>
          </a:prstGeom>
        </p:spPr>
        <p:txBody>
          <a:bodyPr wrap="square">
            <a:spAutoFit/>
          </a:bodyPr>
          <a:lstStyle/>
          <a:p>
            <a:pPr lvl="0" fontAlgn="auto">
              <a:lnSpc>
                <a:spcPct val="120000"/>
              </a:lnSpc>
              <a:spcBef>
                <a:spcPts val="0"/>
              </a:spcBef>
              <a:spcAft>
                <a:spcPts val="0"/>
              </a:spcAft>
              <a:defRPr/>
            </a:pPr>
            <a:r>
              <a:rPr lang="zh-CN" altLang="en-US" sz="2200" kern="0" dirty="0">
                <a:solidFill>
                  <a:schemeClr val="tx1">
                    <a:lumMod val="85000"/>
                    <a:lumOff val="15000"/>
                  </a:schemeClr>
                </a:solidFill>
                <a:cs typeface="+mn-ea"/>
                <a:sym typeface="+mn-lt"/>
              </a:rPr>
              <a:t>不良反应情况</a:t>
            </a:r>
            <a:r>
              <a:rPr lang="zh-CN" altLang="en-US" sz="2200" kern="0" dirty="0" smtClean="0">
                <a:solidFill>
                  <a:schemeClr val="tx1">
                    <a:lumMod val="85000"/>
                    <a:lumOff val="15000"/>
                  </a:schemeClr>
                </a:solidFill>
                <a:cs typeface="+mn-ea"/>
                <a:sym typeface="+mn-lt"/>
              </a:rPr>
              <a:t>：</a:t>
            </a:r>
            <a:endParaRPr lang="en-US" altLang="zh-CN" sz="2200" kern="0" dirty="0" smtClean="0">
              <a:solidFill>
                <a:schemeClr val="tx1">
                  <a:lumMod val="85000"/>
                  <a:lumOff val="15000"/>
                </a:schemeClr>
              </a:solidFill>
              <a:cs typeface="+mn-ea"/>
              <a:sym typeface="+mn-lt"/>
            </a:endParaRPr>
          </a:p>
          <a:p>
            <a:pPr lvl="0" fontAlgn="auto">
              <a:lnSpc>
                <a:spcPct val="120000"/>
              </a:lnSpc>
              <a:spcBef>
                <a:spcPts val="0"/>
              </a:spcBef>
              <a:spcAft>
                <a:spcPts val="0"/>
              </a:spcAft>
              <a:defRPr/>
            </a:pPr>
            <a:r>
              <a:rPr lang="en-US" altLang="zh-CN" sz="2200" kern="0" dirty="0">
                <a:solidFill>
                  <a:schemeClr val="tx1">
                    <a:lumMod val="85000"/>
                    <a:lumOff val="15000"/>
                  </a:schemeClr>
                </a:solidFill>
                <a:cs typeface="+mn-ea"/>
                <a:sym typeface="+mn-lt"/>
              </a:rPr>
              <a:t> </a:t>
            </a:r>
            <a:r>
              <a:rPr lang="en-US" altLang="zh-CN" sz="2200" kern="0" dirty="0" smtClean="0">
                <a:solidFill>
                  <a:schemeClr val="tx1">
                    <a:lumMod val="85000"/>
                    <a:lumOff val="15000"/>
                  </a:schemeClr>
                </a:solidFill>
                <a:cs typeface="+mn-ea"/>
                <a:sym typeface="+mn-lt"/>
              </a:rPr>
              <a:t>       </a:t>
            </a:r>
            <a:r>
              <a:rPr lang="zh-CN" altLang="en-US" sz="2200" kern="0" dirty="0" smtClean="0">
                <a:solidFill>
                  <a:schemeClr val="tx1">
                    <a:lumMod val="85000"/>
                    <a:lumOff val="15000"/>
                  </a:schemeClr>
                </a:solidFill>
                <a:cs typeface="+mn-ea"/>
                <a:sym typeface="+mn-lt"/>
              </a:rPr>
              <a:t>据</a:t>
            </a:r>
            <a:r>
              <a:rPr lang="zh-CN" altLang="en-US" sz="2200" kern="0" dirty="0">
                <a:solidFill>
                  <a:schemeClr val="tx1">
                    <a:lumMod val="85000"/>
                    <a:lumOff val="15000"/>
                  </a:schemeClr>
                </a:solidFill>
                <a:cs typeface="+mn-ea"/>
                <a:sym typeface="+mn-lt"/>
              </a:rPr>
              <a:t>国外文献报道，奥拉西坦的不良反应少见，偶见皮肤瘙痒、恶心、精神兴奋、睡眠紊乱，但症状较轻，停药后可自行恢复。</a:t>
            </a:r>
          </a:p>
          <a:p>
            <a:pPr lvl="0" fontAlgn="auto">
              <a:lnSpc>
                <a:spcPct val="120000"/>
              </a:lnSpc>
              <a:spcBef>
                <a:spcPts val="0"/>
              </a:spcBef>
              <a:spcAft>
                <a:spcPts val="0"/>
              </a:spcAft>
              <a:defRPr/>
            </a:pPr>
            <a:r>
              <a:rPr lang="zh-CN" altLang="en-US" sz="2200" kern="0" dirty="0">
                <a:solidFill>
                  <a:schemeClr val="tx1">
                    <a:lumMod val="85000"/>
                    <a:lumOff val="15000"/>
                  </a:schemeClr>
                </a:solidFill>
                <a:cs typeface="+mn-ea"/>
                <a:sym typeface="+mn-lt"/>
              </a:rPr>
              <a:t>     </a:t>
            </a:r>
            <a:r>
              <a:rPr lang="zh-CN" altLang="en-US" sz="2200" kern="0" dirty="0" smtClean="0">
                <a:solidFill>
                  <a:schemeClr val="tx1">
                    <a:lumMod val="85000"/>
                    <a:lumOff val="15000"/>
                  </a:schemeClr>
                </a:solidFill>
                <a:cs typeface="+mn-ea"/>
                <a:sym typeface="+mn-lt"/>
              </a:rPr>
              <a:t>   应用</a:t>
            </a:r>
            <a:r>
              <a:rPr lang="zh-CN" altLang="en-US" sz="2200" kern="0" dirty="0">
                <a:solidFill>
                  <a:schemeClr val="tx1">
                    <a:lumMod val="85000"/>
                    <a:lumOff val="15000"/>
                  </a:schemeClr>
                </a:solidFill>
                <a:cs typeface="+mn-ea"/>
                <a:sym typeface="+mn-lt"/>
              </a:rPr>
              <a:t>注射用奥拉西坦进行了临床试验，结果显示注射用奥拉西坦与吡拉西坦注射液的安全性均较好，两组均未发生严重不良事件。</a:t>
            </a:r>
          </a:p>
          <a:p>
            <a:pPr lvl="0" fontAlgn="auto">
              <a:lnSpc>
                <a:spcPct val="120000"/>
              </a:lnSpc>
              <a:spcBef>
                <a:spcPts val="0"/>
              </a:spcBef>
              <a:spcAft>
                <a:spcPts val="0"/>
              </a:spcAft>
              <a:defRPr/>
            </a:pPr>
            <a:r>
              <a:rPr lang="zh-CN" altLang="en-US" sz="2200" kern="0" dirty="0" smtClean="0">
                <a:solidFill>
                  <a:schemeClr val="tx1">
                    <a:lumMod val="85000"/>
                    <a:lumOff val="15000"/>
                  </a:schemeClr>
                </a:solidFill>
                <a:cs typeface="+mn-ea"/>
                <a:sym typeface="+mn-lt"/>
              </a:rPr>
              <a:t>毒</a:t>
            </a:r>
            <a:r>
              <a:rPr lang="zh-CN" altLang="en-US" sz="2200" kern="0" dirty="0">
                <a:solidFill>
                  <a:schemeClr val="tx1">
                    <a:lumMod val="85000"/>
                    <a:lumOff val="15000"/>
                  </a:schemeClr>
                </a:solidFill>
                <a:cs typeface="+mn-ea"/>
                <a:sym typeface="+mn-lt"/>
              </a:rPr>
              <a:t>理研究 </a:t>
            </a:r>
          </a:p>
          <a:p>
            <a:pPr lvl="0" fontAlgn="auto">
              <a:lnSpc>
                <a:spcPct val="120000"/>
              </a:lnSpc>
              <a:spcBef>
                <a:spcPts val="0"/>
              </a:spcBef>
              <a:spcAft>
                <a:spcPts val="0"/>
              </a:spcAft>
              <a:defRPr/>
            </a:pPr>
            <a:r>
              <a:rPr lang="zh-CN" altLang="en-US" sz="2200" kern="0" dirty="0">
                <a:solidFill>
                  <a:schemeClr val="tx1">
                    <a:lumMod val="85000"/>
                    <a:lumOff val="15000"/>
                  </a:schemeClr>
                </a:solidFill>
                <a:cs typeface="+mn-ea"/>
                <a:sym typeface="+mn-lt"/>
              </a:rPr>
              <a:t>     </a:t>
            </a:r>
            <a:r>
              <a:rPr lang="zh-CN" altLang="en-US" sz="2200" kern="0" dirty="0" smtClean="0">
                <a:solidFill>
                  <a:schemeClr val="tx1">
                    <a:lumMod val="85000"/>
                    <a:lumOff val="15000"/>
                  </a:schemeClr>
                </a:solidFill>
                <a:cs typeface="+mn-ea"/>
                <a:sym typeface="+mn-lt"/>
              </a:rPr>
              <a:t>    动物</a:t>
            </a:r>
            <a:r>
              <a:rPr lang="zh-CN" altLang="en-US" sz="2200" kern="0" dirty="0">
                <a:solidFill>
                  <a:schemeClr val="tx1">
                    <a:lumMod val="85000"/>
                    <a:lumOff val="15000"/>
                  </a:schemeClr>
                </a:solidFill>
                <a:cs typeface="+mn-ea"/>
                <a:sym typeface="+mn-lt"/>
              </a:rPr>
              <a:t>研究显示，奥拉西坦小鼠灌胃给药</a:t>
            </a:r>
            <a:r>
              <a:rPr lang="en-US" altLang="zh-CN" sz="2200" kern="0" dirty="0">
                <a:solidFill>
                  <a:schemeClr val="tx1">
                    <a:lumMod val="85000"/>
                    <a:lumOff val="15000"/>
                  </a:schemeClr>
                </a:solidFill>
                <a:cs typeface="+mn-ea"/>
                <a:sym typeface="+mn-lt"/>
              </a:rPr>
              <a:t>10g/kg</a:t>
            </a:r>
            <a:r>
              <a:rPr lang="zh-CN" altLang="en-US" sz="2200" kern="0" dirty="0">
                <a:solidFill>
                  <a:schemeClr val="tx1">
                    <a:lumMod val="85000"/>
                    <a:lumOff val="15000"/>
                  </a:schemeClr>
                </a:solidFill>
                <a:cs typeface="+mn-ea"/>
                <a:sym typeface="+mn-lt"/>
              </a:rPr>
              <a:t>、静注给药</a:t>
            </a:r>
            <a:r>
              <a:rPr lang="en-US" altLang="zh-CN" sz="2200" kern="0" dirty="0">
                <a:solidFill>
                  <a:schemeClr val="tx1">
                    <a:lumMod val="85000"/>
                    <a:lumOff val="15000"/>
                  </a:schemeClr>
                </a:solidFill>
                <a:cs typeface="+mn-ea"/>
                <a:sym typeface="+mn-lt"/>
              </a:rPr>
              <a:t>2g/kg</a:t>
            </a:r>
            <a:r>
              <a:rPr lang="zh-CN" altLang="en-US" sz="2200" kern="0" dirty="0">
                <a:solidFill>
                  <a:schemeClr val="tx1">
                    <a:lumMod val="85000"/>
                    <a:lumOff val="15000"/>
                  </a:schemeClr>
                </a:solidFill>
                <a:cs typeface="+mn-ea"/>
                <a:sym typeface="+mn-lt"/>
              </a:rPr>
              <a:t>和大鼠灌胃给药</a:t>
            </a:r>
            <a:r>
              <a:rPr lang="en-US" altLang="zh-CN" sz="2200" kern="0" dirty="0">
                <a:solidFill>
                  <a:schemeClr val="tx1">
                    <a:lumMod val="85000"/>
                    <a:lumOff val="15000"/>
                  </a:schemeClr>
                </a:solidFill>
                <a:cs typeface="+mn-ea"/>
                <a:sym typeface="+mn-lt"/>
              </a:rPr>
              <a:t>10g/kg</a:t>
            </a:r>
            <a:r>
              <a:rPr lang="zh-CN" altLang="en-US" sz="2200" kern="0" dirty="0">
                <a:solidFill>
                  <a:schemeClr val="tx1">
                    <a:lumMod val="85000"/>
                    <a:lumOff val="15000"/>
                  </a:schemeClr>
                </a:solidFill>
                <a:cs typeface="+mn-ea"/>
                <a:sym typeface="+mn-lt"/>
              </a:rPr>
              <a:t>均未见动物死亡；未见致突变性、致癌作用及生殖毒性</a:t>
            </a:r>
            <a:r>
              <a:rPr lang="zh-CN" altLang="en-US" sz="2200" kern="0" dirty="0" smtClean="0">
                <a:solidFill>
                  <a:schemeClr val="tx1">
                    <a:lumMod val="85000"/>
                    <a:lumOff val="15000"/>
                  </a:schemeClr>
                </a:solidFill>
                <a:cs typeface="+mn-ea"/>
                <a:sym typeface="+mn-lt"/>
              </a:rPr>
              <a:t>。</a:t>
            </a:r>
            <a:endParaRPr lang="en-US" altLang="zh-CN" sz="2200" kern="0" dirty="0" smtClean="0">
              <a:solidFill>
                <a:schemeClr val="tx1">
                  <a:lumMod val="85000"/>
                  <a:lumOff val="15000"/>
                </a:schemeClr>
              </a:solidFill>
              <a:cs typeface="+mn-ea"/>
              <a:sym typeface="+mn-lt"/>
            </a:endParaRPr>
          </a:p>
          <a:p>
            <a:pPr lvl="0" fontAlgn="auto">
              <a:lnSpc>
                <a:spcPct val="120000"/>
              </a:lnSpc>
              <a:spcBef>
                <a:spcPts val="0"/>
              </a:spcBef>
              <a:spcAft>
                <a:spcPts val="0"/>
              </a:spcAft>
              <a:defRPr/>
            </a:pPr>
            <a:r>
              <a:rPr lang="zh-CN" altLang="en-US" sz="2200" kern="0" dirty="0" smtClean="0">
                <a:solidFill>
                  <a:schemeClr val="tx1">
                    <a:lumMod val="85000"/>
                    <a:lumOff val="15000"/>
                  </a:schemeClr>
                </a:solidFill>
                <a:cs typeface="+mn-ea"/>
                <a:sym typeface="+mn-lt"/>
              </a:rPr>
              <a:t>         </a:t>
            </a:r>
            <a:endParaRPr lang="en-US" altLang="zh-CN" sz="2200" kern="0" dirty="0" smtClean="0">
              <a:solidFill>
                <a:schemeClr val="tx1">
                  <a:lumMod val="85000"/>
                  <a:lumOff val="15000"/>
                </a:schemeClr>
              </a:solidFill>
              <a:cs typeface="+mn-ea"/>
              <a:sym typeface="+mn-lt"/>
            </a:endParaRPr>
          </a:p>
          <a:p>
            <a:pPr lvl="0" fontAlgn="auto">
              <a:lnSpc>
                <a:spcPct val="120000"/>
              </a:lnSpc>
              <a:spcBef>
                <a:spcPts val="0"/>
              </a:spcBef>
              <a:spcAft>
                <a:spcPts val="0"/>
              </a:spcAft>
              <a:defRPr/>
            </a:pPr>
            <a:r>
              <a:rPr lang="en-US" altLang="zh-CN" sz="2200" kern="0" dirty="0">
                <a:solidFill>
                  <a:schemeClr val="tx1">
                    <a:lumMod val="85000"/>
                    <a:lumOff val="15000"/>
                  </a:schemeClr>
                </a:solidFill>
                <a:cs typeface="+mn-ea"/>
                <a:sym typeface="+mn-lt"/>
              </a:rPr>
              <a:t> </a:t>
            </a:r>
            <a:r>
              <a:rPr lang="en-US" altLang="zh-CN" sz="2200" kern="0" dirty="0" smtClean="0">
                <a:solidFill>
                  <a:schemeClr val="tx1">
                    <a:lumMod val="85000"/>
                    <a:lumOff val="15000"/>
                  </a:schemeClr>
                </a:solidFill>
                <a:cs typeface="+mn-ea"/>
                <a:sym typeface="+mn-lt"/>
              </a:rPr>
              <a:t>        </a:t>
            </a:r>
            <a:r>
              <a:rPr lang="zh-CN" altLang="en-US" sz="2200" kern="0" dirty="0" smtClean="0">
                <a:solidFill>
                  <a:schemeClr val="tx1">
                    <a:lumMod val="85000"/>
                    <a:lumOff val="15000"/>
                  </a:schemeClr>
                </a:solidFill>
                <a:cs typeface="+mn-ea"/>
                <a:sym typeface="+mn-lt"/>
              </a:rPr>
              <a:t>动物实验和临床试验结果均显示奥拉西坦葡萄糖注射液安全性较好</a:t>
            </a:r>
            <a:r>
              <a:rPr lang="zh-CN" altLang="en-US" sz="2400" kern="0" dirty="0" smtClean="0">
                <a:solidFill>
                  <a:schemeClr val="tx1">
                    <a:lumMod val="85000"/>
                    <a:lumOff val="15000"/>
                  </a:schemeClr>
                </a:solidFill>
                <a:cs typeface="+mn-ea"/>
                <a:sym typeface="+mn-lt"/>
              </a:rPr>
              <a:t>。</a:t>
            </a:r>
            <a:endParaRPr lang="zh-CN" altLang="en-US" sz="2400" kern="0" dirty="0">
              <a:solidFill>
                <a:schemeClr val="tx1">
                  <a:lumMod val="85000"/>
                  <a:lumOff val="15000"/>
                </a:schemeClr>
              </a:solidFill>
              <a:cs typeface="+mn-ea"/>
              <a:sym typeface="+mn-lt"/>
            </a:endParaRPr>
          </a:p>
        </p:txBody>
      </p:sp>
      <p:sp>
        <p:nvSpPr>
          <p:cNvPr id="3" name="矩形 2"/>
          <p:cNvSpPr/>
          <p:nvPr/>
        </p:nvSpPr>
        <p:spPr>
          <a:xfrm>
            <a:off x="478542" y="409712"/>
            <a:ext cx="2046944" cy="646331"/>
          </a:xfrm>
          <a:prstGeom prst="rect">
            <a:avLst/>
          </a:prstGeom>
        </p:spPr>
        <p:txBody>
          <a:bodyPr wrap="square">
            <a:spAutoFit/>
          </a:bodyPr>
          <a:lstStyle/>
          <a:p>
            <a:pPr defTabSz="964326"/>
            <a:r>
              <a:rPr lang="en-US" altLang="zh-CN" sz="3600" dirty="0">
                <a:solidFill>
                  <a:prstClr val="black"/>
                </a:solidFill>
                <a:cs typeface="+mn-ea"/>
                <a:sym typeface="+mn-lt"/>
              </a:rPr>
              <a:t>02</a:t>
            </a:r>
            <a:r>
              <a:rPr lang="zh-CN" altLang="en-US" sz="3600" dirty="0">
                <a:solidFill>
                  <a:prstClr val="black"/>
                </a:solidFill>
                <a:cs typeface="+mn-ea"/>
                <a:sym typeface="+mn-lt"/>
              </a:rPr>
              <a:t>安全性</a:t>
            </a:r>
          </a:p>
        </p:txBody>
      </p:sp>
      <p:sp>
        <p:nvSpPr>
          <p:cNvPr id="4" name="燕尾形 18"/>
          <p:cNvSpPr/>
          <p:nvPr/>
        </p:nvSpPr>
        <p:spPr>
          <a:xfrm rot="10800000">
            <a:off x="2525486" y="529518"/>
            <a:ext cx="2046514" cy="406718"/>
          </a:xfrm>
          <a:prstGeom prst="chevron">
            <a:avLst>
              <a:gd name="adj" fmla="val 67746"/>
            </a:avLst>
          </a:prstGeom>
          <a:solidFill>
            <a:srgbClr val="CD181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375">
              <a:solidFill>
                <a:schemeClr val="bg1"/>
              </a:solidFill>
            </a:endParaRPr>
          </a:p>
        </p:txBody>
      </p:sp>
    </p:spTree>
    <p:extLst>
      <p:ext uri="{BB962C8B-B14F-4D97-AF65-F5344CB8AC3E}">
        <p14:creationId xmlns:p14="http://schemas.microsoft.com/office/powerpoint/2010/main" val="2972659428"/>
      </p:ext>
    </p:extLst>
  </p:cSld>
  <p:clrMapOvr>
    <a:masterClrMapping/>
  </p:clrMapOvr>
  <mc:AlternateContent xmlns:mc="http://schemas.openxmlformats.org/markup-compatibility/2006" xmlns:p14="http://schemas.microsoft.com/office/powerpoint/2010/main">
    <mc:Choice Requires="p14">
      <p:transition spd="slow" p14:dur="1250" advTm="2440">
        <p14:switch dir="r"/>
      </p:transition>
    </mc:Choice>
    <mc:Fallback xmlns="">
      <p:transition spd="slow" advTm="244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17284" y="87477"/>
            <a:ext cx="2037737" cy="646331"/>
          </a:xfrm>
          <a:prstGeom prst="rect">
            <a:avLst/>
          </a:prstGeom>
        </p:spPr>
        <p:txBody>
          <a:bodyPr wrap="none">
            <a:spAutoFit/>
          </a:bodyPr>
          <a:lstStyle/>
          <a:p>
            <a:pPr defTabSz="964326"/>
            <a:r>
              <a:rPr lang="en-US" altLang="zh-CN" sz="3600" dirty="0">
                <a:solidFill>
                  <a:prstClr val="black"/>
                </a:solidFill>
                <a:cs typeface="+mn-ea"/>
                <a:sym typeface="+mn-lt"/>
              </a:rPr>
              <a:t>03</a:t>
            </a:r>
            <a:r>
              <a:rPr lang="zh-CN" altLang="en-US" sz="3600" dirty="0">
                <a:solidFill>
                  <a:prstClr val="black"/>
                </a:solidFill>
                <a:cs typeface="+mn-ea"/>
                <a:sym typeface="+mn-lt"/>
              </a:rPr>
              <a:t>有效性</a:t>
            </a:r>
          </a:p>
        </p:txBody>
      </p:sp>
      <p:sp>
        <p:nvSpPr>
          <p:cNvPr id="3" name="矩形 2"/>
          <p:cNvSpPr/>
          <p:nvPr/>
        </p:nvSpPr>
        <p:spPr>
          <a:xfrm>
            <a:off x="685799" y="657608"/>
            <a:ext cx="9699172" cy="1785104"/>
          </a:xfrm>
          <a:prstGeom prst="rect">
            <a:avLst/>
          </a:prstGeom>
        </p:spPr>
        <p:txBody>
          <a:bodyPr wrap="square">
            <a:spAutoFit/>
          </a:bodyPr>
          <a:lstStyle/>
          <a:p>
            <a:r>
              <a:rPr lang="zh-CN" altLang="en-US" sz="1600" dirty="0" smtClean="0"/>
              <a:t>临床疗效</a:t>
            </a:r>
            <a:r>
              <a:rPr lang="en-US" altLang="zh-CN" sz="1600" dirty="0" smtClean="0"/>
              <a:t>PP</a:t>
            </a:r>
            <a:r>
              <a:rPr lang="zh-CN" altLang="en-US" sz="1600" dirty="0" smtClean="0"/>
              <a:t>、</a:t>
            </a:r>
            <a:r>
              <a:rPr lang="en-US" altLang="zh-CN" sz="1600" dirty="0" smtClean="0"/>
              <a:t>ITT</a:t>
            </a:r>
            <a:r>
              <a:rPr lang="zh-CN" altLang="en-US" sz="1600" dirty="0" smtClean="0"/>
              <a:t>分析均显示奥拉西坦组疗效优于疗效吡拉西坦组；通过格拉斯哥昏迷量表评分、神经功能缺损成都总得分、</a:t>
            </a:r>
            <a:r>
              <a:rPr lang="en-US" altLang="zh-CN" sz="1600" dirty="0" smtClean="0"/>
              <a:t>MMSE</a:t>
            </a:r>
            <a:r>
              <a:rPr lang="zh-CN" altLang="en-US" sz="1600" dirty="0" smtClean="0"/>
              <a:t>量表总得分、</a:t>
            </a:r>
            <a:r>
              <a:rPr lang="en-US" altLang="zh-CN" sz="1600" dirty="0" smtClean="0"/>
              <a:t>Blessed-Roth</a:t>
            </a:r>
            <a:r>
              <a:rPr lang="zh-CN" altLang="en-US" sz="1600" dirty="0" smtClean="0"/>
              <a:t>量表总得分（含日常活动能力改变小结积分，习惯改变小结积分和人格、兴趣、内驱力改变小结积分三部分）结果显示，用药后</a:t>
            </a:r>
            <a:r>
              <a:rPr lang="en-US" altLang="zh-CN" sz="1600" dirty="0" smtClean="0"/>
              <a:t>11</a:t>
            </a:r>
            <a:r>
              <a:rPr lang="zh-CN" altLang="en-US" sz="1600" dirty="0" smtClean="0"/>
              <a:t>天、</a:t>
            </a:r>
            <a:r>
              <a:rPr lang="en-US" altLang="zh-CN" sz="1600" dirty="0" smtClean="0"/>
              <a:t>21</a:t>
            </a:r>
            <a:r>
              <a:rPr lang="zh-CN" altLang="en-US" sz="1600" dirty="0" smtClean="0"/>
              <a:t>天两组均与用药前有显著差异，奥拉西坦组和吡拉西坦组差异显著，说明本品具有确切的实际疗效，且奥拉西坦组优于吡拉西坦组。</a:t>
            </a:r>
            <a:endParaRPr lang="en-US" altLang="zh-CN" sz="1600" dirty="0" smtClean="0"/>
          </a:p>
          <a:p>
            <a:r>
              <a:rPr lang="zh-CN" altLang="en-US" sz="1600" dirty="0" smtClean="0"/>
              <a:t>临床指南</a:t>
            </a:r>
            <a:r>
              <a:rPr lang="en-US" altLang="zh-CN" sz="1600" dirty="0" smtClean="0"/>
              <a:t>/</a:t>
            </a:r>
            <a:r>
              <a:rPr lang="zh-CN" altLang="en-US" sz="1600" dirty="0" smtClean="0"/>
              <a:t>诊疗规范推荐：</a:t>
            </a:r>
            <a:endParaRPr lang="en-US" altLang="zh-CN" sz="1600" dirty="0" smtClean="0"/>
          </a:p>
          <a:p>
            <a:endParaRPr lang="zh-CN" altLang="en-US" sz="1400" dirty="0"/>
          </a:p>
        </p:txBody>
      </p:sp>
      <p:graphicFrame>
        <p:nvGraphicFramePr>
          <p:cNvPr id="7" name="表格 6"/>
          <p:cNvGraphicFramePr>
            <a:graphicFrameLocks noGrp="1"/>
          </p:cNvGraphicFramePr>
          <p:nvPr>
            <p:extLst>
              <p:ext uri="{D42A27DB-BD31-4B8C-83A1-F6EECF244321}">
                <p14:modId xmlns:p14="http://schemas.microsoft.com/office/powerpoint/2010/main" val="1416259636"/>
              </p:ext>
            </p:extLst>
          </p:nvPr>
        </p:nvGraphicFramePr>
        <p:xfrm>
          <a:off x="838197" y="2242458"/>
          <a:ext cx="9252860" cy="4342434"/>
        </p:xfrm>
        <a:graphic>
          <a:graphicData uri="http://schemas.openxmlformats.org/drawingml/2006/table">
            <a:tbl>
              <a:tblPr firstRow="1" bandRow="1">
                <a:tableStyleId>{21E4AEA4-8DFA-4A89-87EB-49C32662AFE0}</a:tableStyleId>
              </a:tblPr>
              <a:tblGrid>
                <a:gridCol w="4626430"/>
                <a:gridCol w="4626430"/>
              </a:tblGrid>
              <a:tr h="370113">
                <a:tc>
                  <a:txBody>
                    <a:bodyPr/>
                    <a:lstStyle/>
                    <a:p>
                      <a:pPr algn="ctr"/>
                      <a:r>
                        <a:rPr lang="zh-CN" altLang="en-US" sz="1400" dirty="0" smtClean="0"/>
                        <a:t>医学指南</a:t>
                      </a:r>
                      <a:endParaRPr lang="zh-CN" altLang="en-US" sz="1400" dirty="0">
                        <a:solidFill>
                          <a:schemeClr val="tx1"/>
                        </a:solidFill>
                      </a:endParaRPr>
                    </a:p>
                  </a:txBody>
                  <a:tcPr/>
                </a:tc>
                <a:tc>
                  <a:txBody>
                    <a:bodyPr/>
                    <a:lstStyle/>
                    <a:p>
                      <a:pPr algn="ctr"/>
                      <a:r>
                        <a:rPr lang="zh-CN" altLang="en-US" sz="1400" dirty="0" smtClean="0"/>
                        <a:t>指南摘要</a:t>
                      </a:r>
                      <a:endParaRPr lang="zh-CN" altLang="en-US" sz="1400" dirty="0">
                        <a:solidFill>
                          <a:schemeClr val="tx1"/>
                        </a:solidFill>
                      </a:endParaRPr>
                    </a:p>
                  </a:txBody>
                  <a:tcPr/>
                </a:tc>
              </a:tr>
              <a:tr h="435429">
                <a:tc>
                  <a:txBody>
                    <a:bodyPr/>
                    <a:lstStyle/>
                    <a:p>
                      <a:r>
                        <a:rPr lang="zh-CN" altLang="zh-CN" sz="1400" kern="1200" dirty="0" smtClean="0">
                          <a:effectLst/>
                        </a:rPr>
                        <a:t>《中国痴呆与认知障碍诊治指南》</a:t>
                      </a:r>
                      <a:r>
                        <a:rPr lang="en-US" altLang="zh-CN" sz="1400" kern="1200" dirty="0" smtClean="0">
                          <a:effectLst/>
                        </a:rPr>
                        <a:t>2015</a:t>
                      </a:r>
                      <a:r>
                        <a:rPr lang="zh-CN" altLang="zh-CN" sz="1400" kern="1200" dirty="0" smtClean="0">
                          <a:effectLst/>
                        </a:rPr>
                        <a:t>版</a:t>
                      </a:r>
                      <a:endParaRPr lang="zh-CN"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400" kern="1200" dirty="0" smtClean="0">
                          <a:effectLst/>
                        </a:rPr>
                        <a:t>奥拉西坦可改善</a:t>
                      </a:r>
                      <a:r>
                        <a:rPr lang="en-US" altLang="zh-CN" sz="1400" kern="1200" dirty="0" smtClean="0">
                          <a:effectLst/>
                        </a:rPr>
                        <a:t>AD</a:t>
                      </a:r>
                      <a:r>
                        <a:rPr lang="zh-CN" altLang="zh-CN" sz="1400" kern="1200" dirty="0" smtClean="0">
                          <a:effectLst/>
                        </a:rPr>
                        <a:t>、</a:t>
                      </a:r>
                      <a:r>
                        <a:rPr lang="en-US" altLang="zh-CN" sz="1400" kern="1200" dirty="0" err="1" smtClean="0">
                          <a:effectLst/>
                        </a:rPr>
                        <a:t>VaD</a:t>
                      </a:r>
                      <a:r>
                        <a:rPr lang="zh-CN" altLang="zh-CN" sz="1400" kern="1200" dirty="0" smtClean="0">
                          <a:effectLst/>
                        </a:rPr>
                        <a:t>、混合型痴呆及</a:t>
                      </a:r>
                      <a:r>
                        <a:rPr lang="en-US" altLang="zh-CN" sz="1400" kern="1200" dirty="0" smtClean="0">
                          <a:effectLst/>
                        </a:rPr>
                        <a:t>MCI</a:t>
                      </a:r>
                      <a:r>
                        <a:rPr lang="zh-CN" altLang="zh-CN" sz="1400" kern="1200" dirty="0" smtClean="0">
                          <a:effectLst/>
                        </a:rPr>
                        <a:t>引起的认知损害（</a:t>
                      </a:r>
                      <a:r>
                        <a:rPr lang="en-US" altLang="zh-CN" sz="1400" kern="1200" dirty="0" smtClean="0">
                          <a:effectLst/>
                        </a:rPr>
                        <a:t>II</a:t>
                      </a:r>
                      <a:r>
                        <a:rPr lang="zh-CN" altLang="zh-CN" sz="1400" kern="1200" dirty="0" smtClean="0">
                          <a:effectLst/>
                        </a:rPr>
                        <a:t>级证据、专家共识） </a:t>
                      </a:r>
                    </a:p>
                    <a:p>
                      <a:endParaRPr lang="zh-CN" altLang="en-US" sz="1400" dirty="0">
                        <a:solidFill>
                          <a:schemeClr val="tx1"/>
                        </a:solidFill>
                      </a:endParaRPr>
                    </a:p>
                  </a:txBody>
                  <a:tcPr/>
                </a:tc>
              </a:tr>
              <a:tr h="215538">
                <a:tc>
                  <a:txBody>
                    <a:bodyPr/>
                    <a:lstStyle/>
                    <a:p>
                      <a:r>
                        <a:rPr lang="zh-CN" altLang="zh-CN" sz="1400" kern="1200" dirty="0" smtClean="0">
                          <a:effectLst/>
                        </a:rPr>
                        <a:t>《临床路径治疗药物释义神经内科分册》</a:t>
                      </a:r>
                      <a:endParaRPr lang="zh-CN"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400" kern="1200" dirty="0" smtClean="0">
                          <a:effectLst/>
                        </a:rPr>
                        <a:t>适用于轻中度血管性痴呆、老年性痴呆以及脑外伤等症引起的记忆与智能障碍。</a:t>
                      </a:r>
                    </a:p>
                    <a:p>
                      <a:endParaRPr lang="zh-CN" altLang="en-US" sz="1400" dirty="0">
                        <a:solidFill>
                          <a:schemeClr val="tx1"/>
                        </a:solidFill>
                      </a:endParaRPr>
                    </a:p>
                  </a:txBody>
                  <a:tcPr/>
                </a:tc>
              </a:tr>
              <a:tr h="1299133">
                <a:tc>
                  <a:txBody>
                    <a:bodyPr/>
                    <a:lstStyle/>
                    <a:p>
                      <a:r>
                        <a:rPr lang="zh-CN" altLang="zh-CN" sz="1400" kern="1200" dirty="0" smtClean="0">
                          <a:effectLst/>
                        </a:rPr>
                        <a:t>《脑小血管病相关认知功能障碍中国诊疗指南</a:t>
                      </a:r>
                      <a:r>
                        <a:rPr lang="en-US" altLang="zh-CN" sz="1400" kern="1200" dirty="0" smtClean="0">
                          <a:effectLst/>
                        </a:rPr>
                        <a:t>2019</a:t>
                      </a:r>
                      <a:r>
                        <a:rPr lang="zh-CN" altLang="zh-CN" sz="1400" kern="1200" dirty="0" smtClean="0">
                          <a:effectLst/>
                        </a:rPr>
                        <a:t>》</a:t>
                      </a:r>
                      <a:endParaRPr lang="zh-CN"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400" kern="1200" dirty="0" smtClean="0">
                          <a:effectLst/>
                        </a:rPr>
                        <a:t>奥拉西坦对</a:t>
                      </a:r>
                      <a:r>
                        <a:rPr lang="en-US" altLang="zh-CN" sz="1400" kern="1200" dirty="0" smtClean="0">
                          <a:effectLst/>
                        </a:rPr>
                        <a:t>VCI</a:t>
                      </a:r>
                      <a:r>
                        <a:rPr lang="zh-CN" altLang="zh-CN" sz="1400" kern="1200" dirty="0" smtClean="0">
                          <a:effectLst/>
                        </a:rPr>
                        <a:t>患者的认知功能和总体临床均有改善（</a:t>
                      </a:r>
                      <a:r>
                        <a:rPr lang="en-US" altLang="zh-CN" sz="1400" kern="1200" dirty="0" err="1" smtClean="0">
                          <a:effectLst/>
                        </a:rPr>
                        <a:t>IIb</a:t>
                      </a:r>
                      <a:r>
                        <a:rPr lang="zh-CN" altLang="zh-CN" sz="1400" kern="1200" dirty="0" smtClean="0">
                          <a:effectLst/>
                        </a:rPr>
                        <a:t>级证据）。亦有</a:t>
                      </a:r>
                      <a:r>
                        <a:rPr lang="en-US" altLang="zh-CN" sz="1400" kern="1200" dirty="0" smtClean="0">
                          <a:effectLst/>
                        </a:rPr>
                        <a:t>Meta</a:t>
                      </a:r>
                      <a:r>
                        <a:rPr lang="zh-CN" altLang="zh-CN" sz="1400" kern="1200" dirty="0" smtClean="0">
                          <a:effectLst/>
                        </a:rPr>
                        <a:t>分析结果表明，奥拉西坦对</a:t>
                      </a:r>
                      <a:r>
                        <a:rPr lang="en-US" altLang="zh-CN" sz="1400" kern="1200" dirty="0" smtClean="0">
                          <a:effectLst/>
                        </a:rPr>
                        <a:t>VCI</a:t>
                      </a:r>
                      <a:r>
                        <a:rPr lang="zh-CN" altLang="zh-CN" sz="1400" kern="1200" dirty="0" smtClean="0">
                          <a:effectLst/>
                        </a:rPr>
                        <a:t>患者的临床疗效、认知功能、总体功能均有改善作用（</a:t>
                      </a:r>
                      <a:r>
                        <a:rPr lang="en-US" altLang="zh-CN" sz="1400" kern="1200" dirty="0" err="1" smtClean="0">
                          <a:effectLst/>
                        </a:rPr>
                        <a:t>IIb</a:t>
                      </a:r>
                      <a:r>
                        <a:rPr lang="zh-CN" altLang="zh-CN" sz="1400" kern="1200" dirty="0" smtClean="0">
                          <a:effectLst/>
                        </a:rPr>
                        <a:t>级证据）</a:t>
                      </a:r>
                    </a:p>
                    <a:p>
                      <a:endParaRPr lang="zh-CN" altLang="en-US" sz="1400" dirty="0">
                        <a:solidFill>
                          <a:schemeClr val="tx1"/>
                        </a:solidFill>
                      </a:endParaRPr>
                    </a:p>
                  </a:txBody>
                  <a:tcPr/>
                </a:tc>
              </a:tr>
              <a:tr h="683754">
                <a:tc>
                  <a:txBody>
                    <a:bodyPr/>
                    <a:lstStyle/>
                    <a:p>
                      <a:r>
                        <a:rPr lang="zh-CN" altLang="zh-CN" sz="1400" kern="1200" dirty="0" smtClean="0">
                          <a:effectLst/>
                        </a:rPr>
                        <a:t>《卒中后认知障碍管理专家共识</a:t>
                      </a:r>
                      <a:r>
                        <a:rPr lang="en-US" altLang="zh-CN" sz="1400" kern="1200" dirty="0" smtClean="0">
                          <a:effectLst/>
                        </a:rPr>
                        <a:t>2021</a:t>
                      </a:r>
                      <a:r>
                        <a:rPr lang="zh-CN" altLang="zh-CN" sz="1400" kern="1200" dirty="0" smtClean="0">
                          <a:effectLst/>
                        </a:rPr>
                        <a:t>》</a:t>
                      </a:r>
                      <a:endParaRPr lang="zh-CN"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400" kern="1200" dirty="0" smtClean="0">
                          <a:effectLst/>
                        </a:rPr>
                        <a:t>奥拉西坦对改善</a:t>
                      </a:r>
                      <a:r>
                        <a:rPr lang="en-US" altLang="zh-CN" sz="1400" kern="1200" dirty="0" smtClean="0">
                          <a:effectLst/>
                        </a:rPr>
                        <a:t>PSCI</a:t>
                      </a:r>
                      <a:r>
                        <a:rPr lang="zh-CN" altLang="zh-CN" sz="1400" kern="1200" dirty="0" smtClean="0">
                          <a:effectLst/>
                        </a:rPr>
                        <a:t>的认知功能可能有效（</a:t>
                      </a:r>
                      <a:r>
                        <a:rPr lang="en-US" altLang="zh-CN" sz="1400" kern="1200" dirty="0" err="1" smtClean="0">
                          <a:effectLst/>
                        </a:rPr>
                        <a:t>IIb</a:t>
                      </a:r>
                      <a:r>
                        <a:rPr lang="zh-CN" altLang="zh-CN" sz="1400" kern="1200" dirty="0" smtClean="0">
                          <a:effectLst/>
                        </a:rPr>
                        <a:t>级推荐、</a:t>
                      </a:r>
                      <a:r>
                        <a:rPr lang="en-US" altLang="zh-CN" sz="1400" kern="1200" dirty="0" smtClean="0">
                          <a:effectLst/>
                        </a:rPr>
                        <a:t>B</a:t>
                      </a:r>
                      <a:r>
                        <a:rPr lang="zh-CN" altLang="zh-CN" sz="1400" kern="1200" dirty="0" smtClean="0">
                          <a:effectLst/>
                        </a:rPr>
                        <a:t>级证据）</a:t>
                      </a:r>
                    </a:p>
                    <a:p>
                      <a:endParaRPr lang="zh-CN" altLang="en-US" sz="1400" dirty="0">
                        <a:solidFill>
                          <a:schemeClr val="tx1"/>
                        </a:solidFill>
                      </a:endParaRPr>
                    </a:p>
                  </a:txBody>
                  <a:tcPr/>
                </a:tc>
              </a:tr>
              <a:tr h="478628">
                <a:tc>
                  <a:txBody>
                    <a:bodyPr/>
                    <a:lstStyle/>
                    <a:p>
                      <a:r>
                        <a:rPr lang="zh-CN" altLang="zh-CN" sz="1400" kern="1200" dirty="0" smtClean="0">
                          <a:effectLst/>
                        </a:rPr>
                        <a:t>《老年高血压合并认知障碍诊疗中国专家共识</a:t>
                      </a:r>
                      <a:r>
                        <a:rPr lang="en-US" altLang="zh-CN" sz="1400" kern="1200" dirty="0" smtClean="0">
                          <a:effectLst/>
                        </a:rPr>
                        <a:t>(2021</a:t>
                      </a:r>
                      <a:r>
                        <a:rPr lang="zh-CN" altLang="zh-CN" sz="1400" kern="1200" dirty="0" smtClean="0">
                          <a:effectLst/>
                        </a:rPr>
                        <a:t>版</a:t>
                      </a:r>
                      <a:r>
                        <a:rPr lang="en-US" altLang="zh-CN" sz="1400" kern="1200" dirty="0" smtClean="0">
                          <a:effectLst/>
                        </a:rPr>
                        <a:t>) </a:t>
                      </a:r>
                      <a:r>
                        <a:rPr lang="zh-CN" altLang="zh-CN" sz="1400" kern="1200" dirty="0" smtClean="0">
                          <a:effectLst/>
                        </a:rPr>
                        <a:t>》</a:t>
                      </a:r>
                      <a:endParaRPr lang="zh-CN" altLang="en-US" sz="1400" dirty="0">
                        <a:solidFill>
                          <a:schemeClr val="tx1"/>
                        </a:solidFill>
                      </a:endParaRPr>
                    </a:p>
                  </a:txBody>
                  <a:tcPr/>
                </a:tc>
                <a:tc>
                  <a:txBody>
                    <a:bodyPr/>
                    <a:lstStyle/>
                    <a:p>
                      <a:r>
                        <a:rPr lang="zh-CN" altLang="zh-CN" sz="1400" kern="1200" dirty="0" smtClean="0">
                          <a:effectLst/>
                        </a:rPr>
                        <a:t>奥拉西坦</a:t>
                      </a:r>
                      <a:r>
                        <a:rPr lang="en-US" altLang="zh-CN" sz="1400" kern="1200" dirty="0" smtClean="0">
                          <a:effectLst/>
                        </a:rPr>
                        <a:t>VCI</a:t>
                      </a:r>
                      <a:r>
                        <a:rPr lang="zh-CN" altLang="zh-CN" sz="1400" kern="1200" dirty="0" smtClean="0">
                          <a:effectLst/>
                        </a:rPr>
                        <a:t>的治疗可能有效</a:t>
                      </a:r>
                      <a:endParaRPr lang="zh-CN" altLang="en-US" sz="1400" dirty="0">
                        <a:solidFill>
                          <a:schemeClr val="tx1"/>
                        </a:solidFill>
                      </a:endParaRPr>
                    </a:p>
                  </a:txBody>
                  <a:tcPr/>
                </a:tc>
              </a:tr>
            </a:tbl>
          </a:graphicData>
        </a:graphic>
      </p:graphicFrame>
    </p:spTree>
    <p:extLst>
      <p:ext uri="{BB962C8B-B14F-4D97-AF65-F5344CB8AC3E}">
        <p14:creationId xmlns:p14="http://schemas.microsoft.com/office/powerpoint/2010/main" val="267844711"/>
      </p:ext>
    </p:extLst>
  </p:cSld>
  <p:clrMapOvr>
    <a:masterClrMapping/>
  </p:clrMapOvr>
  <mc:AlternateContent xmlns:mc="http://schemas.openxmlformats.org/markup-compatibility/2006" xmlns:p14="http://schemas.microsoft.com/office/powerpoint/2010/main">
    <mc:Choice Requires="p14">
      <p:transition spd="slow" p14:dur="1250" advTm="2440">
        <p14:switch dir="r"/>
      </p:transition>
    </mc:Choice>
    <mc:Fallback xmlns="">
      <p:transition spd="slow" advTm="244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1085" y="207220"/>
            <a:ext cx="2037737" cy="646331"/>
          </a:xfrm>
          <a:prstGeom prst="rect">
            <a:avLst/>
          </a:prstGeom>
        </p:spPr>
        <p:txBody>
          <a:bodyPr wrap="none">
            <a:spAutoFit/>
          </a:bodyPr>
          <a:lstStyle/>
          <a:p>
            <a:pPr lvl="0">
              <a:defRPr/>
            </a:pPr>
            <a:r>
              <a:rPr lang="en-US" altLang="zh-CN" sz="3600" kern="0" dirty="0" smtClean="0">
                <a:solidFill>
                  <a:sysClr val="windowText" lastClr="000000">
                    <a:lumMod val="85000"/>
                    <a:lumOff val="15000"/>
                  </a:sysClr>
                </a:solidFill>
                <a:ea typeface="华文中宋" panose="02010600040101010101" pitchFamily="2" charset="-122"/>
                <a:cs typeface="+mn-ea"/>
                <a:sym typeface="+mn-lt"/>
              </a:rPr>
              <a:t>04</a:t>
            </a:r>
            <a:r>
              <a:rPr lang="zh-CN" altLang="en-US" sz="3600" kern="0" dirty="0" smtClean="0">
                <a:solidFill>
                  <a:sysClr val="windowText" lastClr="000000">
                    <a:lumMod val="85000"/>
                    <a:lumOff val="15000"/>
                  </a:sysClr>
                </a:solidFill>
                <a:cs typeface="+mn-ea"/>
                <a:sym typeface="+mn-lt"/>
              </a:rPr>
              <a:t>创新性</a:t>
            </a:r>
            <a:endParaRPr lang="zh-CN" altLang="en-US" sz="3600" kern="0" dirty="0">
              <a:solidFill>
                <a:sysClr val="windowText" lastClr="000000">
                  <a:lumMod val="85000"/>
                  <a:lumOff val="15000"/>
                </a:sysClr>
              </a:solidFill>
              <a:cs typeface="+mn-ea"/>
              <a:sym typeface="+mn-lt"/>
            </a:endParaRPr>
          </a:p>
        </p:txBody>
      </p:sp>
      <p:sp>
        <p:nvSpPr>
          <p:cNvPr id="3" name="矩形 2"/>
          <p:cNvSpPr/>
          <p:nvPr/>
        </p:nvSpPr>
        <p:spPr>
          <a:xfrm>
            <a:off x="2275114" y="1044752"/>
            <a:ext cx="6096000" cy="2308324"/>
          </a:xfrm>
          <a:prstGeom prst="rect">
            <a:avLst/>
          </a:prstGeom>
        </p:spPr>
        <p:txBody>
          <a:bodyPr>
            <a:spAutoFit/>
          </a:bodyPr>
          <a:lstStyle/>
          <a:p>
            <a:pPr indent="355600"/>
            <a:r>
              <a:rPr lang="zh-CN" altLang="en-US" dirty="0" smtClean="0">
                <a:latin typeface="+mj-ea"/>
              </a:rPr>
              <a:t> 创新</a:t>
            </a:r>
            <a:r>
              <a:rPr lang="zh-CN" altLang="en-US" dirty="0">
                <a:latin typeface="+mj-ea"/>
              </a:rPr>
              <a:t>点：</a:t>
            </a:r>
            <a:r>
              <a:rPr lang="zh-CN" altLang="zh-CN" kern="100" dirty="0" smtClean="0">
                <a:latin typeface="Calibri" panose="020F0502020204030204" pitchFamily="34" charset="0"/>
                <a:cs typeface="Times New Roman" panose="02020603050405020304" pitchFamily="18" charset="0"/>
              </a:rPr>
              <a:t>本</a:t>
            </a:r>
            <a:r>
              <a:rPr lang="zh-CN" altLang="zh-CN" kern="100" dirty="0">
                <a:latin typeface="Calibri" panose="020F0502020204030204" pitchFamily="34" charset="0"/>
                <a:cs typeface="Times New Roman" panose="02020603050405020304" pitchFamily="18" charset="0"/>
              </a:rPr>
              <a:t>品为国内首家上市的原化学药品</a:t>
            </a:r>
            <a:r>
              <a:rPr lang="en-US" altLang="zh-CN" kern="100" dirty="0">
                <a:latin typeface="Calibri" panose="020F0502020204030204" pitchFamily="34" charset="0"/>
                <a:cs typeface="Times New Roman" panose="02020603050405020304" pitchFamily="18" charset="0"/>
              </a:rPr>
              <a:t>3.3</a:t>
            </a:r>
            <a:r>
              <a:rPr lang="zh-CN" altLang="zh-CN" kern="100" dirty="0">
                <a:latin typeface="Calibri" panose="020F0502020204030204" pitchFamily="34" charset="0"/>
                <a:cs typeface="Times New Roman" panose="02020603050405020304" pitchFamily="18" charset="0"/>
              </a:rPr>
              <a:t>类新药，填补国内该产品输液剂型空白，提高了临床应用的便捷性；处方研究优化了葡萄糖的配比，使产品渗透压与人体血浆等渗，并且在生产工艺中去除了活性炭，在确保产品细菌内毒素安全的前提下，有效避免了使用活性炭引入的不明杂质和无法在工艺中去除的细微不溶性微粒，质量研究针对杂质谱、元素杂质、基因毒杂质等进行系统研究，并提高了杂质控制要求，进一步提高了药品的安全性。</a:t>
            </a:r>
            <a:endParaRPr lang="zh-CN" altLang="zh-CN" sz="1200" kern="100" dirty="0">
              <a:latin typeface="Calibri" panose="020F0502020204030204" pitchFamily="34" charset="0"/>
              <a:cs typeface="Times New Roman" panose="02020603050405020304" pitchFamily="18" charset="0"/>
            </a:endParaRPr>
          </a:p>
        </p:txBody>
      </p:sp>
      <p:sp>
        <p:nvSpPr>
          <p:cNvPr id="4" name="Freeform 5"/>
          <p:cNvSpPr/>
          <p:nvPr/>
        </p:nvSpPr>
        <p:spPr>
          <a:xfrm>
            <a:off x="947779" y="1715554"/>
            <a:ext cx="804821" cy="755504"/>
          </a:xfrm>
          <a:custGeom>
            <a:avLst/>
            <a:gdLst/>
            <a:ahLst/>
            <a:cxnLst>
              <a:cxn ang="0">
                <a:pos x="1136759" y="1235640"/>
              </a:cxn>
              <a:cxn ang="0">
                <a:pos x="1086025" y="1286346"/>
              </a:cxn>
              <a:cxn ang="0">
                <a:pos x="1013623" y="1305028"/>
              </a:cxn>
              <a:cxn ang="0">
                <a:pos x="431239" y="1305028"/>
              </a:cxn>
              <a:cxn ang="0">
                <a:pos x="362008" y="1286346"/>
              </a:cxn>
              <a:cxn ang="0">
                <a:pos x="311274" y="1235106"/>
              </a:cxn>
              <a:cxn ang="0">
                <a:pos x="19025" y="723770"/>
              </a:cxn>
              <a:cxn ang="0">
                <a:pos x="0" y="652781"/>
              </a:cxn>
              <a:cxn ang="0">
                <a:pos x="19025" y="581257"/>
              </a:cxn>
              <a:cxn ang="0">
                <a:pos x="310217" y="72056"/>
              </a:cxn>
              <a:cxn ang="0">
                <a:pos x="362008" y="19748"/>
              </a:cxn>
              <a:cxn ang="0">
                <a:pos x="428068" y="533"/>
              </a:cxn>
              <a:cxn ang="0">
                <a:pos x="1012566" y="533"/>
              </a:cxn>
              <a:cxn ang="0">
                <a:pos x="1086025" y="19748"/>
              </a:cxn>
              <a:cxn ang="0">
                <a:pos x="1136759" y="70455"/>
              </a:cxn>
              <a:cxn ang="0">
                <a:pos x="1427951" y="579656"/>
              </a:cxn>
              <a:cxn ang="0">
                <a:pos x="1448034" y="652781"/>
              </a:cxn>
              <a:cxn ang="0">
                <a:pos x="1427423" y="726439"/>
              </a:cxn>
              <a:cxn ang="0">
                <a:pos x="1136759" y="1235640"/>
              </a:cxn>
            </a:cxnLst>
            <a:rect l="0" t="0" r="0" b="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CD181C"/>
          </a:solidFill>
          <a:ln w="9525">
            <a:noFill/>
          </a:ln>
        </p:spPr>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5" name="Freeform 5"/>
          <p:cNvSpPr/>
          <p:nvPr/>
        </p:nvSpPr>
        <p:spPr>
          <a:xfrm>
            <a:off x="947780" y="4019276"/>
            <a:ext cx="891906" cy="726896"/>
          </a:xfrm>
          <a:custGeom>
            <a:avLst/>
            <a:gdLst/>
            <a:ahLst/>
            <a:cxnLst>
              <a:cxn ang="0">
                <a:pos x="1136759" y="1235640"/>
              </a:cxn>
              <a:cxn ang="0">
                <a:pos x="1086025" y="1286346"/>
              </a:cxn>
              <a:cxn ang="0">
                <a:pos x="1013623" y="1305028"/>
              </a:cxn>
              <a:cxn ang="0">
                <a:pos x="431239" y="1305028"/>
              </a:cxn>
              <a:cxn ang="0">
                <a:pos x="362008" y="1286346"/>
              </a:cxn>
              <a:cxn ang="0">
                <a:pos x="311274" y="1235106"/>
              </a:cxn>
              <a:cxn ang="0">
                <a:pos x="19025" y="723770"/>
              </a:cxn>
              <a:cxn ang="0">
                <a:pos x="0" y="652781"/>
              </a:cxn>
              <a:cxn ang="0">
                <a:pos x="19025" y="581257"/>
              </a:cxn>
              <a:cxn ang="0">
                <a:pos x="310217" y="72056"/>
              </a:cxn>
              <a:cxn ang="0">
                <a:pos x="362008" y="19748"/>
              </a:cxn>
              <a:cxn ang="0">
                <a:pos x="428068" y="533"/>
              </a:cxn>
              <a:cxn ang="0">
                <a:pos x="1012566" y="533"/>
              </a:cxn>
              <a:cxn ang="0">
                <a:pos x="1086025" y="19748"/>
              </a:cxn>
              <a:cxn ang="0">
                <a:pos x="1136759" y="70455"/>
              </a:cxn>
              <a:cxn ang="0">
                <a:pos x="1427951" y="579656"/>
              </a:cxn>
              <a:cxn ang="0">
                <a:pos x="1448034" y="652781"/>
              </a:cxn>
              <a:cxn ang="0">
                <a:pos x="1427423" y="726439"/>
              </a:cxn>
              <a:cxn ang="0">
                <a:pos x="1136759" y="1235640"/>
              </a:cxn>
            </a:cxnLst>
            <a:rect l="0" t="0" r="0" b="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CD181C"/>
          </a:solidFill>
          <a:ln w="9525">
            <a:noFill/>
          </a:ln>
        </p:spPr>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6" name="矩形 5"/>
          <p:cNvSpPr/>
          <p:nvPr/>
        </p:nvSpPr>
        <p:spPr>
          <a:xfrm>
            <a:off x="2275113" y="3679094"/>
            <a:ext cx="6204857" cy="2340705"/>
          </a:xfrm>
          <a:prstGeom prst="rect">
            <a:avLst/>
          </a:prstGeom>
        </p:spPr>
        <p:txBody>
          <a:bodyPr wrap="square">
            <a:spAutoFit/>
          </a:bodyPr>
          <a:lstStyle/>
          <a:p>
            <a:pPr lvl="0">
              <a:defRPr/>
            </a:pPr>
            <a:r>
              <a:rPr lang="zh-CN" altLang="en-US" kern="0" dirty="0" smtClean="0">
                <a:solidFill>
                  <a:sysClr val="windowText" lastClr="000000">
                    <a:lumMod val="85000"/>
                    <a:lumOff val="15000"/>
                  </a:sysClr>
                </a:solidFill>
                <a:latin typeface="+mj-ea"/>
                <a:cs typeface="+mn-ea"/>
                <a:sym typeface="+mn-lt"/>
              </a:rPr>
              <a:t>    优势</a:t>
            </a:r>
            <a:r>
              <a:rPr lang="zh-CN" altLang="en-US" kern="0" dirty="0">
                <a:solidFill>
                  <a:sysClr val="windowText" lastClr="000000">
                    <a:lumMod val="85000"/>
                    <a:lumOff val="15000"/>
                  </a:sysClr>
                </a:solidFill>
                <a:latin typeface="+mj-ea"/>
                <a:cs typeface="+mn-ea"/>
                <a:sym typeface="+mn-lt"/>
              </a:rPr>
              <a:t>：原奥拉西坦注射剂必须在医院的配液中心经二次配置成输液方可使用，在打开安瓿或铝盖和多次对胶塞穿刺操作过程中产生大量的玻璃碎屑和不溶性微粒，给患者带来很大安全隐患，也导致医护人员工作量增大，更可能造成二次污染及二次配药的差错。本品在临床上不需配置操作，能有效避免上述危险的发生，减少二次配置的耗材使用，应用更加便捷。另本品规格为</a:t>
            </a:r>
            <a:r>
              <a:rPr lang="en-US" altLang="zh-CN" kern="0" dirty="0">
                <a:solidFill>
                  <a:sysClr val="windowText" lastClr="000000">
                    <a:lumMod val="85000"/>
                    <a:lumOff val="15000"/>
                  </a:sysClr>
                </a:solidFill>
                <a:latin typeface="+mj-ea"/>
                <a:cs typeface="+mn-ea"/>
                <a:sym typeface="+mn-lt"/>
              </a:rPr>
              <a:t>6g</a:t>
            </a:r>
            <a:r>
              <a:rPr lang="zh-CN" altLang="en-US" kern="0" dirty="0">
                <a:solidFill>
                  <a:sysClr val="windowText" lastClr="000000">
                    <a:lumMod val="85000"/>
                    <a:lumOff val="15000"/>
                  </a:sysClr>
                </a:solidFill>
                <a:latin typeface="+mj-ea"/>
                <a:cs typeface="+mn-ea"/>
                <a:sym typeface="+mn-lt"/>
              </a:rPr>
              <a:t>，与原奥拉西坦注射剂（</a:t>
            </a:r>
            <a:r>
              <a:rPr lang="en-US" altLang="zh-CN" kern="0" dirty="0">
                <a:solidFill>
                  <a:sysClr val="windowText" lastClr="000000">
                    <a:lumMod val="85000"/>
                    <a:lumOff val="15000"/>
                  </a:sysClr>
                </a:solidFill>
                <a:latin typeface="+mj-ea"/>
                <a:cs typeface="+mn-ea"/>
                <a:sym typeface="+mn-lt"/>
              </a:rPr>
              <a:t>1g/</a:t>
            </a:r>
            <a:r>
              <a:rPr lang="zh-CN" altLang="en-US" kern="0" dirty="0">
                <a:solidFill>
                  <a:sysClr val="windowText" lastClr="000000">
                    <a:lumMod val="85000"/>
                    <a:lumOff val="15000"/>
                  </a:sysClr>
                </a:solidFill>
                <a:latin typeface="+mj-ea"/>
                <a:cs typeface="+mn-ea"/>
                <a:sym typeface="+mn-lt"/>
              </a:rPr>
              <a:t>支）</a:t>
            </a:r>
            <a:r>
              <a:rPr lang="en-US" altLang="zh-CN" kern="0" dirty="0">
                <a:solidFill>
                  <a:sysClr val="windowText" lastClr="000000">
                    <a:lumMod val="85000"/>
                    <a:lumOff val="15000"/>
                  </a:sysClr>
                </a:solidFill>
                <a:latin typeface="+mj-ea"/>
                <a:cs typeface="+mn-ea"/>
                <a:sym typeface="+mn-lt"/>
              </a:rPr>
              <a:t>6</a:t>
            </a:r>
            <a:r>
              <a:rPr lang="zh-CN" altLang="en-US" kern="0" dirty="0">
                <a:solidFill>
                  <a:sysClr val="windowText" lastClr="000000">
                    <a:lumMod val="85000"/>
                    <a:lumOff val="15000"/>
                  </a:sysClr>
                </a:solidFill>
                <a:latin typeface="+mj-ea"/>
                <a:cs typeface="+mn-ea"/>
                <a:sym typeface="+mn-lt"/>
              </a:rPr>
              <a:t>支相比，能够有效降低患者用药成本。</a:t>
            </a:r>
          </a:p>
        </p:txBody>
      </p:sp>
    </p:spTree>
    <p:extLst>
      <p:ext uri="{BB962C8B-B14F-4D97-AF65-F5344CB8AC3E}">
        <p14:creationId xmlns:p14="http://schemas.microsoft.com/office/powerpoint/2010/main" val="3735243155"/>
      </p:ext>
    </p:extLst>
  </p:cSld>
  <p:clrMapOvr>
    <a:masterClrMapping/>
  </p:clrMapOvr>
  <mc:AlternateContent xmlns:mc="http://schemas.openxmlformats.org/markup-compatibility/2006" xmlns:p14="http://schemas.microsoft.com/office/powerpoint/2010/main">
    <mc:Choice Requires="p14">
      <p:transition spd="slow" p14:dur="1250" advTm="2440">
        <p14:switch dir="r"/>
      </p:transition>
    </mc:Choice>
    <mc:Fallback xmlns="">
      <p:transition spd="slow" advTm="244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anim calcmode="lin" valueType="num">
                                      <p:cBhvr>
                                        <p:cTn id="10" dur="500" fill="hold"/>
                                        <p:tgtEl>
                                          <p:spTgt spid="4"/>
                                        </p:tgtEl>
                                        <p:attrNameLst>
                                          <p:attrName>ppt_x</p:attrName>
                                        </p:attrNameLst>
                                      </p:cBhvr>
                                      <p:tavLst>
                                        <p:tav tm="0">
                                          <p:val>
                                            <p:fltVal val="0.5"/>
                                          </p:val>
                                        </p:tav>
                                        <p:tav tm="100000">
                                          <p:val>
                                            <p:strVal val="#ppt_x"/>
                                          </p:val>
                                        </p:tav>
                                      </p:tavLst>
                                    </p:anim>
                                    <p:anim calcmode="lin" valueType="num">
                                      <p:cBhvr>
                                        <p:cTn id="11" dur="500" fill="hold"/>
                                        <p:tgtEl>
                                          <p:spTgt spid="4"/>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anim calcmode="lin" valueType="num">
                                      <p:cBhvr>
                                        <p:cTn id="17" dur="500" fill="hold"/>
                                        <p:tgtEl>
                                          <p:spTgt spid="5"/>
                                        </p:tgtEl>
                                        <p:attrNameLst>
                                          <p:attrName>ppt_x</p:attrName>
                                        </p:attrNameLst>
                                      </p:cBhvr>
                                      <p:tavLst>
                                        <p:tav tm="0">
                                          <p:val>
                                            <p:fltVal val="0.5"/>
                                          </p:val>
                                        </p:tav>
                                        <p:tav tm="100000">
                                          <p:val>
                                            <p:strVal val="#ppt_x"/>
                                          </p:val>
                                        </p:tav>
                                      </p:tavLst>
                                    </p:anim>
                                    <p:anim calcmode="lin" valueType="num">
                                      <p:cBhvr>
                                        <p:cTn id="18" dur="500" fill="hold"/>
                                        <p:tgtEl>
                                          <p:spTgt spid="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17284" y="283419"/>
            <a:ext cx="2656496" cy="830997"/>
          </a:xfrm>
          <a:prstGeom prst="rect">
            <a:avLst/>
          </a:prstGeom>
        </p:spPr>
        <p:txBody>
          <a:bodyPr wrap="none">
            <a:spAutoFit/>
          </a:bodyPr>
          <a:lstStyle/>
          <a:p>
            <a:pPr defTabSz="964326"/>
            <a:r>
              <a:rPr lang="en-US" altLang="zh-CN" sz="4800" dirty="0" smtClean="0">
                <a:solidFill>
                  <a:prstClr val="black"/>
                </a:solidFill>
                <a:cs typeface="+mn-ea"/>
                <a:sym typeface="+mn-lt"/>
              </a:rPr>
              <a:t>05</a:t>
            </a:r>
            <a:r>
              <a:rPr lang="zh-CN" altLang="en-US" sz="4800" dirty="0" smtClean="0">
                <a:solidFill>
                  <a:prstClr val="black"/>
                </a:solidFill>
                <a:cs typeface="+mn-ea"/>
                <a:sym typeface="+mn-lt"/>
              </a:rPr>
              <a:t>公平性</a:t>
            </a:r>
            <a:endParaRPr lang="zh-CN" altLang="en-US" sz="4800" dirty="0">
              <a:solidFill>
                <a:prstClr val="black"/>
              </a:solidFill>
              <a:cs typeface="+mn-ea"/>
              <a:sym typeface="+mn-lt"/>
            </a:endParaRPr>
          </a:p>
        </p:txBody>
      </p:sp>
      <p:sp>
        <p:nvSpPr>
          <p:cNvPr id="4" name="矩形 3"/>
          <p:cNvSpPr/>
          <p:nvPr/>
        </p:nvSpPr>
        <p:spPr>
          <a:xfrm>
            <a:off x="304800" y="1114416"/>
            <a:ext cx="11364685" cy="5355312"/>
          </a:xfrm>
          <a:prstGeom prst="rect">
            <a:avLst/>
          </a:prstGeom>
        </p:spPr>
        <p:txBody>
          <a:bodyPr wrap="square">
            <a:spAutoFit/>
          </a:bodyPr>
          <a:lstStyle/>
          <a:p>
            <a:r>
              <a:rPr lang="zh-CN" altLang="en-US" dirty="0" smtClean="0">
                <a:solidFill>
                  <a:schemeClr val="tx1">
                    <a:lumMod val="75000"/>
                    <a:lumOff val="25000"/>
                  </a:schemeClr>
                </a:solidFill>
                <a:cs typeface="+mn-ea"/>
                <a:sym typeface="+mn-lt"/>
              </a:rPr>
              <a:t>        脑</a:t>
            </a:r>
            <a:r>
              <a:rPr lang="zh-CN" altLang="en-US" dirty="0">
                <a:solidFill>
                  <a:schemeClr val="tx1">
                    <a:lumMod val="75000"/>
                    <a:lumOff val="25000"/>
                  </a:schemeClr>
                </a:solidFill>
                <a:cs typeface="+mn-ea"/>
                <a:sym typeface="+mn-lt"/>
              </a:rPr>
              <a:t>损伤为常见的疾病，主要由交通事故、坠落等引起脑外伤和脑溢血脑栓塞引起</a:t>
            </a:r>
            <a:r>
              <a:rPr lang="zh-CN" altLang="en-US">
                <a:solidFill>
                  <a:schemeClr val="tx1">
                    <a:lumMod val="75000"/>
                    <a:lumOff val="25000"/>
                  </a:schemeClr>
                </a:solidFill>
                <a:cs typeface="+mn-ea"/>
                <a:sym typeface="+mn-lt"/>
              </a:rPr>
              <a:t>的</a:t>
            </a:r>
            <a:r>
              <a:rPr lang="zh-CN" altLang="en-US" smtClean="0">
                <a:solidFill>
                  <a:schemeClr val="tx1">
                    <a:lumMod val="75000"/>
                    <a:lumOff val="25000"/>
                  </a:schemeClr>
                </a:solidFill>
                <a:cs typeface="+mn-ea"/>
                <a:sym typeface="+mn-lt"/>
              </a:rPr>
              <a:t>脑</a:t>
            </a:r>
            <a:r>
              <a:rPr lang="zh-CN" altLang="zh-CN" smtClean="0"/>
              <a:t>损伤</a:t>
            </a:r>
            <a:r>
              <a:rPr lang="zh-CN" altLang="en-US" smtClean="0">
                <a:solidFill>
                  <a:schemeClr val="tx1">
                    <a:lumMod val="75000"/>
                    <a:lumOff val="25000"/>
                  </a:schemeClr>
                </a:solidFill>
                <a:cs typeface="+mn-ea"/>
                <a:sym typeface="+mn-lt"/>
              </a:rPr>
              <a:t>。</a:t>
            </a:r>
            <a:r>
              <a:rPr lang="zh-CN" altLang="en-US" dirty="0">
                <a:solidFill>
                  <a:schemeClr val="tx1">
                    <a:lumMod val="75000"/>
                    <a:lumOff val="25000"/>
                  </a:schemeClr>
                </a:solidFill>
                <a:cs typeface="+mn-ea"/>
                <a:sym typeface="+mn-lt"/>
              </a:rPr>
              <a:t>在我国每年有</a:t>
            </a:r>
            <a:r>
              <a:rPr lang="en-US" altLang="zh-CN" dirty="0">
                <a:solidFill>
                  <a:schemeClr val="tx1">
                    <a:lumMod val="75000"/>
                    <a:lumOff val="25000"/>
                  </a:schemeClr>
                </a:solidFill>
                <a:cs typeface="+mn-ea"/>
                <a:sym typeface="+mn-lt"/>
              </a:rPr>
              <a:t>150</a:t>
            </a:r>
            <a:r>
              <a:rPr lang="zh-CN" altLang="en-US" dirty="0">
                <a:solidFill>
                  <a:schemeClr val="tx1">
                    <a:lumMod val="75000"/>
                    <a:lumOff val="25000"/>
                  </a:schemeClr>
                </a:solidFill>
                <a:cs typeface="+mn-ea"/>
                <a:sym typeface="+mn-lt"/>
              </a:rPr>
              <a:t>万的脑损伤患者和</a:t>
            </a:r>
            <a:r>
              <a:rPr lang="en-US" altLang="zh-CN" dirty="0">
                <a:solidFill>
                  <a:schemeClr val="tx1">
                    <a:lumMod val="75000"/>
                    <a:lumOff val="25000"/>
                  </a:schemeClr>
                </a:solidFill>
                <a:cs typeface="+mn-ea"/>
                <a:sym typeface="+mn-lt"/>
              </a:rPr>
              <a:t>250</a:t>
            </a:r>
            <a:r>
              <a:rPr lang="zh-CN" altLang="en-US" dirty="0">
                <a:solidFill>
                  <a:schemeClr val="tx1">
                    <a:lumMod val="75000"/>
                    <a:lumOff val="25000"/>
                  </a:schemeClr>
                </a:solidFill>
                <a:cs typeface="+mn-ea"/>
                <a:sym typeface="+mn-lt"/>
              </a:rPr>
              <a:t>万的脑中风患者，在急性期后会有神经、记忆智能方面的损伤，据估计，中国的创伤性脑损伤人群死亡率约为每</a:t>
            </a:r>
            <a:r>
              <a:rPr lang="en-US" altLang="zh-CN" dirty="0">
                <a:solidFill>
                  <a:schemeClr val="tx1">
                    <a:lumMod val="75000"/>
                    <a:lumOff val="25000"/>
                  </a:schemeClr>
                </a:solidFill>
                <a:cs typeface="+mn-ea"/>
                <a:sym typeface="+mn-lt"/>
              </a:rPr>
              <a:t>13</a:t>
            </a:r>
            <a:r>
              <a:rPr lang="zh-CN" altLang="en-US" dirty="0">
                <a:solidFill>
                  <a:schemeClr val="tx1">
                    <a:lumMod val="75000"/>
                    <a:lumOff val="25000"/>
                  </a:schemeClr>
                </a:solidFill>
                <a:cs typeface="+mn-ea"/>
                <a:sym typeface="+mn-lt"/>
              </a:rPr>
              <a:t>例</a:t>
            </a:r>
            <a:r>
              <a:rPr lang="en-US" altLang="zh-CN" dirty="0">
                <a:solidFill>
                  <a:schemeClr val="tx1">
                    <a:lumMod val="75000"/>
                    <a:lumOff val="25000"/>
                  </a:schemeClr>
                </a:solidFill>
                <a:cs typeface="+mn-ea"/>
                <a:sym typeface="+mn-lt"/>
              </a:rPr>
              <a:t>/10</a:t>
            </a:r>
            <a:r>
              <a:rPr lang="zh-CN" altLang="en-US" dirty="0">
                <a:solidFill>
                  <a:schemeClr val="tx1">
                    <a:lumMod val="75000"/>
                    <a:lumOff val="25000"/>
                  </a:schemeClr>
                </a:solidFill>
                <a:cs typeface="+mn-ea"/>
                <a:sym typeface="+mn-lt"/>
              </a:rPr>
              <a:t>万</a:t>
            </a:r>
            <a:r>
              <a:rPr lang="zh-CN" altLang="en-US" dirty="0" smtClean="0">
                <a:solidFill>
                  <a:schemeClr val="tx1">
                    <a:lumMod val="75000"/>
                    <a:lumOff val="25000"/>
                  </a:schemeClr>
                </a:solidFill>
                <a:cs typeface="+mn-ea"/>
                <a:sym typeface="+mn-lt"/>
              </a:rPr>
              <a:t>人</a:t>
            </a:r>
            <a:r>
              <a:rPr lang="zh-CN" altLang="en-US" dirty="0" smtClean="0"/>
              <a:t>。</a:t>
            </a:r>
            <a:endParaRPr lang="en-US" altLang="zh-CN" dirty="0" smtClean="0"/>
          </a:p>
          <a:p>
            <a:r>
              <a:rPr lang="zh-CN" altLang="en-US" dirty="0" smtClean="0"/>
              <a:t>        </a:t>
            </a:r>
            <a:endParaRPr lang="en-US" altLang="zh-CN" dirty="0" smtClean="0"/>
          </a:p>
          <a:p>
            <a:r>
              <a:rPr lang="en-US" altLang="zh-CN" dirty="0"/>
              <a:t> </a:t>
            </a:r>
            <a:r>
              <a:rPr lang="en-US" altLang="zh-CN" dirty="0" smtClean="0"/>
              <a:t>       </a:t>
            </a:r>
            <a:r>
              <a:rPr lang="zh-CN" altLang="en-US" dirty="0" smtClean="0"/>
              <a:t>奥拉西坦葡萄糖注射液对脑损伤引起各种神经功能缺失、记忆与智能障碍有明确疗效，并广泛用于临床治疗。一次一瓶，一日只用一次，大大降低了使用次数，减轻了患者负担。另一方面，我们的奥拉西坦葡萄糖注射液作为即开即用型产品，大大降低了配置时间，并降低了输液配种中产生的输液不良反应率。</a:t>
            </a:r>
            <a:endParaRPr lang="en-US" altLang="zh-CN" dirty="0" smtClean="0"/>
          </a:p>
          <a:p>
            <a:r>
              <a:rPr lang="zh-CN" altLang="en-US" dirty="0" smtClean="0"/>
              <a:t>        </a:t>
            </a:r>
            <a:endParaRPr lang="en-US" altLang="zh-CN" dirty="0" smtClean="0"/>
          </a:p>
          <a:p>
            <a:r>
              <a:rPr lang="en-US" altLang="zh-CN" dirty="0"/>
              <a:t> </a:t>
            </a:r>
            <a:r>
              <a:rPr lang="en-US" altLang="zh-CN" dirty="0" smtClean="0"/>
              <a:t>        </a:t>
            </a:r>
            <a:r>
              <a:rPr lang="zh-CN" altLang="en-US" dirty="0" smtClean="0"/>
              <a:t>现代中国，全民医保农保的前提下，脑损伤在医院属于常见疾病。患者需要奥拉西坦葡萄糖注射液这样的药品来改善神经功能，提高记忆和智能功能，在医保予以报销的前提下使用，提高生活质量。</a:t>
            </a:r>
            <a:endParaRPr lang="en-US" altLang="zh-CN" dirty="0" smtClean="0"/>
          </a:p>
          <a:p>
            <a:r>
              <a:rPr lang="en-US" altLang="zh-CN" dirty="0" smtClean="0"/>
              <a:t>       </a:t>
            </a:r>
          </a:p>
          <a:p>
            <a:r>
              <a:rPr lang="en-US" altLang="zh-CN" dirty="0"/>
              <a:t> </a:t>
            </a:r>
            <a:r>
              <a:rPr lang="en-US" altLang="zh-CN" dirty="0" smtClean="0"/>
              <a:t>        </a:t>
            </a:r>
            <a:r>
              <a:rPr lang="zh-CN" altLang="en-US" dirty="0" smtClean="0"/>
              <a:t>近十多年来，奥拉西坦药品广泛运用于医院临床，在挽救患者生命和提高生活质量上发挥了很大作用。之前较多省份把奥拉西坦纳入本省省级医保目录中，目前已经停用。在最新版国家医保目录中没有纳入，我们建议将奥拉西坦葡萄糖注射液纳入国家医保谈判目录，更好的为广大患者使用和服务。</a:t>
            </a:r>
            <a:endParaRPr lang="en-US" altLang="zh-CN" dirty="0" smtClean="0"/>
          </a:p>
          <a:p>
            <a:r>
              <a:rPr lang="en-US" altLang="zh-CN" dirty="0" smtClean="0"/>
              <a:t>        </a:t>
            </a:r>
          </a:p>
          <a:p>
            <a:r>
              <a:rPr lang="en-US" altLang="zh-CN" dirty="0"/>
              <a:t> </a:t>
            </a:r>
            <a:r>
              <a:rPr lang="en-US" altLang="zh-CN" dirty="0" smtClean="0"/>
              <a:t>        </a:t>
            </a:r>
            <a:r>
              <a:rPr lang="zh-CN" altLang="en-US" dirty="0" smtClean="0"/>
              <a:t>在国家多部门的指导下，社会各级医院严格按照说明书使用药品。在需要扩大使用时，也必须征询患者及家属的同意方可使用。奥拉西坦葡萄糖注射液如能纳入国家医保谈判目录，可将适应症作为限制，明确神经功能降低患者使用不超过</a:t>
            </a:r>
            <a:r>
              <a:rPr lang="en-US" altLang="zh-CN" dirty="0" smtClean="0"/>
              <a:t>2</a:t>
            </a:r>
            <a:r>
              <a:rPr lang="zh-CN" altLang="en-US" dirty="0" smtClean="0"/>
              <a:t>周，记忆及智能障碍患者使用不超过</a:t>
            </a:r>
            <a:r>
              <a:rPr lang="en-US" altLang="zh-CN" dirty="0" smtClean="0"/>
              <a:t>3</a:t>
            </a:r>
            <a:r>
              <a:rPr lang="zh-CN" altLang="en-US" dirty="0" smtClean="0"/>
              <a:t>周。确保患者能用上药品治疗疾病，又不至于滥用。</a:t>
            </a:r>
            <a:endParaRPr lang="zh-CN" altLang="en-US" dirty="0"/>
          </a:p>
        </p:txBody>
      </p:sp>
    </p:spTree>
    <p:custDataLst>
      <p:tags r:id="rId1"/>
    </p:custDataLst>
    <p:extLst>
      <p:ext uri="{BB962C8B-B14F-4D97-AF65-F5344CB8AC3E}">
        <p14:creationId xmlns:p14="http://schemas.microsoft.com/office/powerpoint/2010/main" val="1336606573"/>
      </p:ext>
    </p:extLst>
  </p:cSld>
  <p:clrMapOvr>
    <a:masterClrMapping/>
  </p:clrMapOvr>
  <mc:AlternateContent xmlns:mc="http://schemas.openxmlformats.org/markup-compatibility/2006" xmlns:p14="http://schemas.microsoft.com/office/powerpoint/2010/main">
    <mc:Choice Requires="p14">
      <p:transition spd="slow" p14:dur="1400" advClick="0" advTm="3000">
        <p14:doors dir="vert"/>
      </p:transition>
    </mc:Choice>
    <mc:Fallback xmlns="">
      <p:transition spd="slow" advClick="0" advTm="3000">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8|3.1"/>
</p:tagLst>
</file>

<file path=ppt/tags/tag2.xml><?xml version="1.0" encoding="utf-8"?>
<p:tagLst xmlns:a="http://schemas.openxmlformats.org/drawingml/2006/main" xmlns:r="http://schemas.openxmlformats.org/officeDocument/2006/relationships" xmlns:p="http://schemas.openxmlformats.org/presentationml/2006/main">
  <p:tag name="TIMING" val="|1.8|3.1"/>
</p:tagLst>
</file>

<file path=ppt/tags/tag3.xml><?xml version="1.0" encoding="utf-8"?>
<p:tagLst xmlns:a="http://schemas.openxmlformats.org/drawingml/2006/main" xmlns:r="http://schemas.openxmlformats.org/officeDocument/2006/relationships" xmlns:p="http://schemas.openxmlformats.org/presentationml/2006/main">
  <p:tag name="TIMING" val="|1.8|3.1"/>
</p:tagLst>
</file>

<file path=ppt/tags/tag4.xml><?xml version="1.0" encoding="utf-8"?>
<p:tagLst xmlns:a="http://schemas.openxmlformats.org/drawingml/2006/main" xmlns:r="http://schemas.openxmlformats.org/officeDocument/2006/relationships" xmlns:p="http://schemas.openxmlformats.org/presentationml/2006/main">
  <p:tag name="TIMING" val="|1.8|3.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1298</Words>
  <Application>Microsoft Office PowerPoint</Application>
  <PresentationFormat>宽屏</PresentationFormat>
  <Paragraphs>63</Paragraphs>
  <Slides>8</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华文中宋</vt:lpstr>
      <vt:lpstr>宋体</vt:lpstr>
      <vt:lpstr>微软雅黑</vt:lpstr>
      <vt:lpstr>Arial</vt:lpstr>
      <vt:lpstr>Calibri</vt:lpstr>
      <vt:lpstr>Calibri Light</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微软用户</dc:creator>
  <cp:lastModifiedBy>微软用户</cp:lastModifiedBy>
  <cp:revision>48</cp:revision>
  <dcterms:created xsi:type="dcterms:W3CDTF">2022-07-08T12:05:13Z</dcterms:created>
  <dcterms:modified xsi:type="dcterms:W3CDTF">2022-07-10T05:24:43Z</dcterms:modified>
</cp:coreProperties>
</file>