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2.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7" r:id="rId1"/>
  </p:sldMasterIdLst>
  <p:notesMasterIdLst>
    <p:notesMasterId r:id="rId10"/>
  </p:notesMasterIdLst>
  <p:handoutMasterIdLst>
    <p:handoutMasterId r:id="rId11"/>
  </p:handoutMasterIdLst>
  <p:sldIdLst>
    <p:sldId id="2901" r:id="rId2"/>
    <p:sldId id="2902" r:id="rId3"/>
    <p:sldId id="2903" r:id="rId4"/>
    <p:sldId id="3185" r:id="rId5"/>
    <p:sldId id="3197" r:id="rId6"/>
    <p:sldId id="3194" r:id="rId7"/>
    <p:sldId id="3198" r:id="rId8"/>
    <p:sldId id="3202" r:id="rId9"/>
  </p:sldIdLst>
  <p:sldSz cx="12858750" cy="7232650"/>
  <p:notesSz cx="6858000" cy="9144000"/>
  <p:custDataLst>
    <p:tags r:id="rId12"/>
  </p:custDataLst>
  <p:defaultTex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39677" indent="-182539"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529" indent="-368251"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380" indent="-553963"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232" indent="-739676"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5695" algn="l" defTabSz="914278"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2833" algn="l" defTabSz="914278"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199972" algn="l" defTabSz="914278"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111" algn="l" defTabSz="914278"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278">
          <p15:clr>
            <a:srgbClr val="A4A3A4"/>
          </p15:clr>
        </p15:guide>
        <p15:guide id="2" pos="405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C3B5"/>
    <a:srgbClr val="2BDCEF"/>
    <a:srgbClr val="2DB9C4"/>
    <a:srgbClr val="F7D500"/>
    <a:srgbClr val="80B400"/>
    <a:srgbClr val="B05F1C"/>
    <a:srgbClr val="C1006E"/>
    <a:srgbClr val="F08CB1"/>
    <a:srgbClr val="33ABD3"/>
    <a:srgbClr val="EC8C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84" autoAdjust="0"/>
    <p:restoredTop sz="95317" autoAdjust="0"/>
  </p:normalViewPr>
  <p:slideViewPr>
    <p:cSldViewPr>
      <p:cViewPr varScale="1">
        <p:scale>
          <a:sx n="83" d="100"/>
          <a:sy n="83" d="100"/>
        </p:scale>
        <p:origin x="618" y="72"/>
      </p:cViewPr>
      <p:guideLst>
        <p:guide orient="horz" pos="2278"/>
        <p:guide pos="4050"/>
      </p:guideLst>
    </p:cSldViewPr>
  </p:slideViewPr>
  <p:outlineViewPr>
    <p:cViewPr>
      <p:scale>
        <a:sx n="100" d="100"/>
        <a:sy n="100" d="100"/>
      </p:scale>
      <p:origin x="0" y="-20556"/>
    </p:cViewPr>
  </p:outlineViewPr>
  <p:notesTextViewPr>
    <p:cViewPr>
      <p:scale>
        <a:sx n="1" d="1"/>
        <a:sy n="1" d="1"/>
      </p:scale>
      <p:origin x="0" y="0"/>
    </p:cViewPr>
  </p:notesTextViewPr>
  <p:sorterViewPr>
    <p:cViewPr>
      <p:scale>
        <a:sx n="50" d="100"/>
        <a:sy n="50" d="100"/>
      </p:scale>
      <p:origin x="0" y="0"/>
    </p:cViewPr>
  </p:sorterViewPr>
  <p:notesViewPr>
    <p:cSldViewPr>
      <p:cViewPr varScale="1">
        <p:scale>
          <a:sx n="68" d="100"/>
          <a:sy n="68" d="100"/>
        </p:scale>
        <p:origin x="-333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9630DBF-D010-4114-9DE3-41E342A27C18}" type="datetimeFigureOut">
              <a:rPr lang="zh-CN" altLang="en-US" smtClean="0"/>
              <a:t>2022-7-10</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4D1D107-4CC9-43CA-8CA8-36E1DF70D5F2}" type="slidenum">
              <a:rPr lang="zh-CN" altLang="en-US" smtClean="0"/>
              <a:t>‹#›</a:t>
            </a:fld>
            <a:endParaRPr lang="zh-CN" altLang="en-US"/>
          </a:p>
        </p:txBody>
      </p:sp>
    </p:spTree>
    <p:extLst>
      <p:ext uri="{BB962C8B-B14F-4D97-AF65-F5344CB8AC3E}">
        <p14:creationId xmlns:p14="http://schemas.microsoft.com/office/powerpoint/2010/main" val="19866600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6024D97-E667-405D-B634-E583E2108D71}" type="datetimeFigureOut">
              <a:rPr lang="zh-CN" altLang="en-US"/>
              <a:pPr>
                <a:defRPr/>
              </a:pPr>
              <a:t>2022-7-10</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18F03C3-53C1-4F10-8DAF-D1F318E96C6E}" type="slidenum">
              <a:rPr lang="zh-CN" altLang="en-US"/>
              <a:pPr/>
              <a:t>‹#›</a:t>
            </a:fld>
            <a:endParaRPr lang="zh-CN" altLang="en-US"/>
          </a:p>
        </p:txBody>
      </p:sp>
    </p:spTree>
    <p:extLst>
      <p:ext uri="{BB962C8B-B14F-4D97-AF65-F5344CB8AC3E}">
        <p14:creationId xmlns:p14="http://schemas.microsoft.com/office/powerpoint/2010/main" val="20605404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mn-lt"/>
        <a:ea typeface="+mn-ea"/>
        <a:cs typeface="+mn-cs"/>
      </a:defRPr>
    </a:lvl1pPr>
    <a:lvl2pPr marL="455552" algn="l" rtl="0" eaLnBrk="0" fontAlgn="base" hangingPunct="0">
      <a:spcBef>
        <a:spcPct val="30000"/>
      </a:spcBef>
      <a:spcAft>
        <a:spcPct val="0"/>
      </a:spcAft>
      <a:defRPr sz="1300" kern="1200">
        <a:solidFill>
          <a:schemeClr val="tx1"/>
        </a:solidFill>
        <a:latin typeface="+mn-lt"/>
        <a:ea typeface="+mn-ea"/>
        <a:cs typeface="+mn-cs"/>
      </a:defRPr>
    </a:lvl2pPr>
    <a:lvl3pPr marL="912691" algn="l" rtl="0" eaLnBrk="0" fontAlgn="base" hangingPunct="0">
      <a:spcBef>
        <a:spcPct val="30000"/>
      </a:spcBef>
      <a:spcAft>
        <a:spcPct val="0"/>
      </a:spcAft>
      <a:defRPr sz="1300" kern="1200">
        <a:solidFill>
          <a:schemeClr val="tx1"/>
        </a:solidFill>
        <a:latin typeface="+mn-lt"/>
        <a:ea typeface="+mn-ea"/>
        <a:cs typeface="+mn-cs"/>
      </a:defRPr>
    </a:lvl3pPr>
    <a:lvl4pPr marL="1369829" algn="l" rtl="0" eaLnBrk="0" fontAlgn="base" hangingPunct="0">
      <a:spcBef>
        <a:spcPct val="30000"/>
      </a:spcBef>
      <a:spcAft>
        <a:spcPct val="0"/>
      </a:spcAft>
      <a:defRPr sz="1300" kern="1200">
        <a:solidFill>
          <a:schemeClr val="tx1"/>
        </a:solidFill>
        <a:latin typeface="+mn-lt"/>
        <a:ea typeface="+mn-ea"/>
        <a:cs typeface="+mn-cs"/>
      </a:defRPr>
    </a:lvl4pPr>
    <a:lvl5pPr marL="1826969" algn="l" rtl="0" eaLnBrk="0" fontAlgn="base" hangingPunct="0">
      <a:spcBef>
        <a:spcPct val="30000"/>
      </a:spcBef>
      <a:spcAft>
        <a:spcPct val="0"/>
      </a:spcAft>
      <a:defRPr sz="1300" kern="1200">
        <a:solidFill>
          <a:schemeClr val="tx1"/>
        </a:solidFill>
        <a:latin typeface="+mn-lt"/>
        <a:ea typeface="+mn-ea"/>
        <a:cs typeface="+mn-cs"/>
      </a:defRPr>
    </a:lvl5pPr>
    <a:lvl6pPr marL="2285187" algn="l" defTabSz="914075" rtl="0" eaLnBrk="1" latinLnBrk="0" hangingPunct="1">
      <a:defRPr sz="1300" kern="1200">
        <a:solidFill>
          <a:schemeClr val="tx1"/>
        </a:solidFill>
        <a:latin typeface="+mn-lt"/>
        <a:ea typeface="+mn-ea"/>
        <a:cs typeface="+mn-cs"/>
      </a:defRPr>
    </a:lvl6pPr>
    <a:lvl7pPr marL="2742225" algn="l" defTabSz="914075" rtl="0" eaLnBrk="1" latinLnBrk="0" hangingPunct="1">
      <a:defRPr sz="1300" kern="1200">
        <a:solidFill>
          <a:schemeClr val="tx1"/>
        </a:solidFill>
        <a:latin typeface="+mn-lt"/>
        <a:ea typeface="+mn-ea"/>
        <a:cs typeface="+mn-cs"/>
      </a:defRPr>
    </a:lvl7pPr>
    <a:lvl8pPr marL="3199264" algn="l" defTabSz="914075" rtl="0" eaLnBrk="1" latinLnBrk="0" hangingPunct="1">
      <a:defRPr sz="1300" kern="1200">
        <a:solidFill>
          <a:schemeClr val="tx1"/>
        </a:solidFill>
        <a:latin typeface="+mn-lt"/>
        <a:ea typeface="+mn-ea"/>
        <a:cs typeface="+mn-cs"/>
      </a:defRPr>
    </a:lvl8pPr>
    <a:lvl9pPr marL="3656299" algn="l" defTabSz="91407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A70F956-FC7D-4434-9D9E-CC985997F4EF}" type="slidenum">
              <a:rPr lang="zh-CN" altLang="en-US" smtClean="0"/>
              <a:t>1</a:t>
            </a:fld>
            <a:endParaRPr lang="zh-CN" altLang="en-US"/>
          </a:p>
        </p:txBody>
      </p:sp>
    </p:spTree>
    <p:extLst>
      <p:ext uri="{BB962C8B-B14F-4D97-AF65-F5344CB8AC3E}">
        <p14:creationId xmlns:p14="http://schemas.microsoft.com/office/powerpoint/2010/main" val="3981937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A70F956-FC7D-4434-9D9E-CC985997F4EF}" type="slidenum">
              <a:rPr lang="zh-CN" altLang="en-US" smtClean="0"/>
              <a:t>2</a:t>
            </a:fld>
            <a:endParaRPr lang="zh-CN" altLang="en-US"/>
          </a:p>
        </p:txBody>
      </p:sp>
    </p:spTree>
    <p:extLst>
      <p:ext uri="{BB962C8B-B14F-4D97-AF65-F5344CB8AC3E}">
        <p14:creationId xmlns:p14="http://schemas.microsoft.com/office/powerpoint/2010/main" val="3981937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70F956-FC7D-4434-9D9E-CC985997F4EF}" type="slidenum">
              <a:rPr lang="zh-CN" altLang="en-US" smtClean="0"/>
              <a:t>3</a:t>
            </a:fld>
            <a:endParaRPr lang="zh-CN" altLang="en-US"/>
          </a:p>
        </p:txBody>
      </p:sp>
    </p:spTree>
    <p:extLst>
      <p:ext uri="{BB962C8B-B14F-4D97-AF65-F5344CB8AC3E}">
        <p14:creationId xmlns:p14="http://schemas.microsoft.com/office/powerpoint/2010/main" val="4034217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A70F956-FC7D-4434-9D9E-CC985997F4EF}" type="slidenum">
              <a:rPr lang="zh-CN" altLang="en-US" smtClean="0"/>
              <a:t>4</a:t>
            </a:fld>
            <a:endParaRPr lang="zh-CN" altLang="en-US"/>
          </a:p>
        </p:txBody>
      </p:sp>
    </p:spTree>
    <p:extLst>
      <p:ext uri="{BB962C8B-B14F-4D97-AF65-F5344CB8AC3E}">
        <p14:creationId xmlns:p14="http://schemas.microsoft.com/office/powerpoint/2010/main" val="3779719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70F956-FC7D-4434-9D9E-CC985997F4EF}" type="slidenum">
              <a:rPr lang="zh-CN" altLang="en-US" smtClean="0"/>
              <a:t>5</a:t>
            </a:fld>
            <a:endParaRPr lang="zh-CN" altLang="en-US"/>
          </a:p>
        </p:txBody>
      </p:sp>
    </p:spTree>
    <p:extLst>
      <p:ext uri="{BB962C8B-B14F-4D97-AF65-F5344CB8AC3E}">
        <p14:creationId xmlns:p14="http://schemas.microsoft.com/office/powerpoint/2010/main" val="622882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70F956-FC7D-4434-9D9E-CC985997F4EF}" type="slidenum">
              <a:rPr lang="zh-CN" altLang="en-US" smtClean="0"/>
              <a:t>6</a:t>
            </a:fld>
            <a:endParaRPr lang="zh-CN" altLang="en-US"/>
          </a:p>
        </p:txBody>
      </p:sp>
    </p:spTree>
    <p:extLst>
      <p:ext uri="{BB962C8B-B14F-4D97-AF65-F5344CB8AC3E}">
        <p14:creationId xmlns:p14="http://schemas.microsoft.com/office/powerpoint/2010/main" val="435982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70F956-FC7D-4434-9D9E-CC985997F4EF}" type="slidenum">
              <a:rPr lang="zh-CN" altLang="en-US" smtClean="0"/>
              <a:t>7</a:t>
            </a:fld>
            <a:endParaRPr lang="zh-CN" altLang="en-US"/>
          </a:p>
        </p:txBody>
      </p:sp>
    </p:spTree>
    <p:extLst>
      <p:ext uri="{BB962C8B-B14F-4D97-AF65-F5344CB8AC3E}">
        <p14:creationId xmlns:p14="http://schemas.microsoft.com/office/powerpoint/2010/main" val="496365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70F956-FC7D-4434-9D9E-CC985997F4EF}" type="slidenum">
              <a:rPr lang="zh-CN" altLang="en-US" smtClean="0"/>
              <a:t>8</a:t>
            </a:fld>
            <a:endParaRPr lang="zh-CN" altLang="en-US"/>
          </a:p>
        </p:txBody>
      </p:sp>
    </p:spTree>
    <p:extLst>
      <p:ext uri="{BB962C8B-B14F-4D97-AF65-F5344CB8AC3E}">
        <p14:creationId xmlns:p14="http://schemas.microsoft.com/office/powerpoint/2010/main" val="622882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2BF82D2-7A68-459D-A996-9BDDA2518FA4}" type="datetimeFigureOut">
              <a:rPr lang="zh-CN" altLang="en-US" smtClean="0"/>
              <a:t>2022-7-10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E01EE5D-26FB-46D5-A381-ECFB35BF1D34}" type="slidenum">
              <a:rPr lang="zh-CN" altLang="en-US" smtClean="0"/>
              <a:t>‹#›</a:t>
            </a:fld>
            <a:endParaRPr lang="zh-CN" altLang="en-US"/>
          </a:p>
        </p:txBody>
      </p:sp>
    </p:spTree>
    <p:extLst>
      <p:ext uri="{BB962C8B-B14F-4D97-AF65-F5344CB8AC3E}">
        <p14:creationId xmlns:p14="http://schemas.microsoft.com/office/powerpoint/2010/main" val="1933288649"/>
      </p:ext>
    </p:extLst>
  </p:cSld>
  <p:clrMapOvr>
    <a:masterClrMapping/>
  </p:clrMapOvr>
  <mc:AlternateContent xmlns:mc="http://schemas.openxmlformats.org/markup-compatibility/2006" xmlns:p14="http://schemas.microsoft.com/office/powerpoint/2010/main">
    <mc:Choice Requires="p14">
      <p:transition spd="slow" p14:dur="1250" advTm="2440">
        <p14:switch dir="r"/>
      </p:transition>
    </mc:Choice>
    <mc:Fallback xmlns="">
      <p:transition spd="slow" advTm="2440">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32BF82D2-7A68-459D-A996-9BDDA2518FA4}" type="datetimeFigureOut">
              <a:rPr lang="zh-CN" altLang="en-US" smtClean="0"/>
              <a:t>2022-7-10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E01EE5D-26FB-46D5-A381-ECFB35BF1D34}" type="slidenum">
              <a:rPr lang="zh-CN" altLang="en-US" smtClean="0"/>
              <a:t>‹#›</a:t>
            </a:fld>
            <a:endParaRPr lang="zh-CN" altLang="en-US"/>
          </a:p>
        </p:txBody>
      </p:sp>
    </p:spTree>
    <p:extLst>
      <p:ext uri="{BB962C8B-B14F-4D97-AF65-F5344CB8AC3E}">
        <p14:creationId xmlns:p14="http://schemas.microsoft.com/office/powerpoint/2010/main" val="3576128720"/>
      </p:ext>
    </p:extLst>
  </p:cSld>
  <p:clrMapOvr>
    <a:masterClrMapping/>
  </p:clrMapOvr>
  <mc:AlternateContent xmlns:mc="http://schemas.openxmlformats.org/markup-compatibility/2006" xmlns:p14="http://schemas.microsoft.com/office/powerpoint/2010/main">
    <mc:Choice Requires="p14">
      <p:transition spd="slow" p14:dur="1250" advTm="2440">
        <p14:switch dir="r"/>
      </p:transition>
    </mc:Choice>
    <mc:Fallback xmlns="">
      <p:transition spd="slow" advTm="2440">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B2931F4-194C-4DD9-9505-42FC048612EF}" type="datetimeFigureOut">
              <a:rPr lang="zh-CN" altLang="en-US" smtClean="0"/>
              <a:t>2022-7-10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FAB2A2D-5054-49A2-BEE4-C9F6B6DAB1ED}" type="slidenum">
              <a:rPr lang="zh-CN" altLang="en-US" smtClean="0"/>
              <a:t>‹#›</a:t>
            </a:fld>
            <a:endParaRPr lang="zh-CN" altLang="en-US"/>
          </a:p>
        </p:txBody>
      </p:sp>
    </p:spTree>
    <p:extLst>
      <p:ext uri="{BB962C8B-B14F-4D97-AF65-F5344CB8AC3E}">
        <p14:creationId xmlns:p14="http://schemas.microsoft.com/office/powerpoint/2010/main" val="41475867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84239" y="385763"/>
            <a:ext cx="11090275" cy="1397000"/>
          </a:xfrm>
          <a:prstGeom prst="rect">
            <a:avLst/>
          </a:prstGeom>
        </p:spPr>
        <p:txBody>
          <a:bodyPr vert="horz" lIns="91427" tIns="45714" rIns="91427" bIns="45714"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84239" y="1925638"/>
            <a:ext cx="11090275" cy="4589462"/>
          </a:xfrm>
          <a:prstGeom prst="rect">
            <a:avLst/>
          </a:prstGeom>
        </p:spPr>
        <p:txBody>
          <a:bodyPr vert="horz" lIns="91427" tIns="45714" rIns="91427" bIns="45714"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84239" y="6704014"/>
            <a:ext cx="2892425" cy="384175"/>
          </a:xfrm>
          <a:prstGeom prst="rect">
            <a:avLst/>
          </a:prstGeom>
        </p:spPr>
        <p:txBody>
          <a:bodyPr vert="horz" lIns="91427" tIns="45714" rIns="91427" bIns="45714" rtlCol="0" anchor="ctr"/>
          <a:lstStyle>
            <a:lvl1pPr algn="l">
              <a:defRPr sz="1200">
                <a:solidFill>
                  <a:schemeClr val="tx1">
                    <a:tint val="75000"/>
                  </a:schemeClr>
                </a:solidFill>
              </a:defRPr>
            </a:lvl1pPr>
          </a:lstStyle>
          <a:p>
            <a:fld id="{32BF82D2-7A68-459D-A996-9BDDA2518FA4}" type="datetimeFigureOut">
              <a:rPr lang="zh-CN" altLang="en-US" smtClean="0"/>
              <a:t>2022-7-10</a:t>
            </a:fld>
            <a:endParaRPr lang="zh-CN" altLang="en-US"/>
          </a:p>
        </p:txBody>
      </p:sp>
      <p:sp>
        <p:nvSpPr>
          <p:cNvPr id="5" name="页脚占位符 4"/>
          <p:cNvSpPr>
            <a:spLocks noGrp="1"/>
          </p:cNvSpPr>
          <p:nvPr>
            <p:ph type="ftr" sz="quarter" idx="3"/>
          </p:nvPr>
        </p:nvSpPr>
        <p:spPr>
          <a:xfrm>
            <a:off x="4259264" y="6704014"/>
            <a:ext cx="4340225" cy="384175"/>
          </a:xfrm>
          <a:prstGeom prst="rect">
            <a:avLst/>
          </a:prstGeom>
        </p:spPr>
        <p:txBody>
          <a:bodyPr vert="horz" lIns="91427" tIns="45714" rIns="91427" bIns="45714"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9082089" y="6704014"/>
            <a:ext cx="2892425" cy="384175"/>
          </a:xfrm>
          <a:prstGeom prst="rect">
            <a:avLst/>
          </a:prstGeom>
        </p:spPr>
        <p:txBody>
          <a:bodyPr vert="horz" lIns="91427" tIns="45714" rIns="91427" bIns="45714" rtlCol="0" anchor="ctr"/>
          <a:lstStyle>
            <a:lvl1pPr algn="r">
              <a:defRPr sz="1200">
                <a:solidFill>
                  <a:schemeClr val="tx1">
                    <a:tint val="75000"/>
                  </a:schemeClr>
                </a:solidFill>
              </a:defRPr>
            </a:lvl1pPr>
          </a:lstStyle>
          <a:p>
            <a:fld id="{3E01EE5D-26FB-46D5-A381-ECFB35BF1D34}" type="slidenum">
              <a:rPr lang="zh-CN" altLang="en-US" smtClean="0"/>
              <a:t>‹#›</a:t>
            </a:fld>
            <a:endParaRPr lang="zh-CN" altLang="en-US"/>
          </a:p>
        </p:txBody>
      </p:sp>
    </p:spTree>
    <p:extLst>
      <p:ext uri="{BB962C8B-B14F-4D97-AF65-F5344CB8AC3E}">
        <p14:creationId xmlns:p14="http://schemas.microsoft.com/office/powerpoint/2010/main" val="3485056897"/>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7" r:id="rId3"/>
  </p:sldLayoutIdLst>
  <mc:AlternateContent xmlns:mc="http://schemas.openxmlformats.org/markup-compatibility/2006" xmlns:p14="http://schemas.microsoft.com/office/powerpoint/2010/main">
    <mc:Choice Requires="p14">
      <p:transition spd="slow" p14:dur="1250" advTm="2440">
        <p14:switch dir="r"/>
      </p:transition>
    </mc:Choice>
    <mc:Fallback xmlns="">
      <p:transition spd="slow" advTm="2440">
        <p:fade/>
      </p:transition>
    </mc:Fallback>
  </mc:AlternateContent>
  <p:timing>
    <p:tnLst>
      <p:par>
        <p:cTn id="1" dur="indefinite" restart="never" nodeType="tmRoot"/>
      </p:par>
    </p:tnLst>
  </p:timing>
  <p:txStyles>
    <p:titleStyle>
      <a:lvl1pPr algn="l" defTabSz="914278"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0" indent="-228570" algn="l" defTabSz="914278"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08" indent="-228570" algn="l" defTabSz="914278"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47" indent="-228570" algn="l" defTabSz="914278"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9986" indent="-228570" algn="l" defTabSz="9142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25" indent="-228570" algn="l" defTabSz="9142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263" indent="-228570" algn="l" defTabSz="9142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403" indent="-228570" algn="l" defTabSz="9142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542" indent="-228570" algn="l" defTabSz="9142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680" indent="-228570" algn="l" defTabSz="91427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278" rtl="0" eaLnBrk="1" latinLnBrk="0" hangingPunct="1">
        <a:defRPr sz="1800" kern="1200">
          <a:solidFill>
            <a:schemeClr val="tx1"/>
          </a:solidFill>
          <a:latin typeface="+mn-lt"/>
          <a:ea typeface="+mn-ea"/>
          <a:cs typeface="+mn-cs"/>
        </a:defRPr>
      </a:lvl1pPr>
      <a:lvl2pPr marL="457139" algn="l" defTabSz="914278" rtl="0" eaLnBrk="1" latinLnBrk="0" hangingPunct="1">
        <a:defRPr sz="1800" kern="1200">
          <a:solidFill>
            <a:schemeClr val="tx1"/>
          </a:solidFill>
          <a:latin typeface="+mn-lt"/>
          <a:ea typeface="+mn-ea"/>
          <a:cs typeface="+mn-cs"/>
        </a:defRPr>
      </a:lvl2pPr>
      <a:lvl3pPr marL="914278" algn="l" defTabSz="914278" rtl="0" eaLnBrk="1" latinLnBrk="0" hangingPunct="1">
        <a:defRPr sz="1800" kern="1200">
          <a:solidFill>
            <a:schemeClr val="tx1"/>
          </a:solidFill>
          <a:latin typeface="+mn-lt"/>
          <a:ea typeface="+mn-ea"/>
          <a:cs typeface="+mn-cs"/>
        </a:defRPr>
      </a:lvl3pPr>
      <a:lvl4pPr marL="1371417" algn="l" defTabSz="914278" rtl="0" eaLnBrk="1" latinLnBrk="0" hangingPunct="1">
        <a:defRPr sz="1800" kern="1200">
          <a:solidFill>
            <a:schemeClr val="tx1"/>
          </a:solidFill>
          <a:latin typeface="+mn-lt"/>
          <a:ea typeface="+mn-ea"/>
          <a:cs typeface="+mn-cs"/>
        </a:defRPr>
      </a:lvl4pPr>
      <a:lvl5pPr marL="1828555" algn="l" defTabSz="914278" rtl="0" eaLnBrk="1" latinLnBrk="0" hangingPunct="1">
        <a:defRPr sz="1800" kern="1200">
          <a:solidFill>
            <a:schemeClr val="tx1"/>
          </a:solidFill>
          <a:latin typeface="+mn-lt"/>
          <a:ea typeface="+mn-ea"/>
          <a:cs typeface="+mn-cs"/>
        </a:defRPr>
      </a:lvl5pPr>
      <a:lvl6pPr marL="2285695" algn="l" defTabSz="914278" rtl="0" eaLnBrk="1" latinLnBrk="0" hangingPunct="1">
        <a:defRPr sz="1800" kern="1200">
          <a:solidFill>
            <a:schemeClr val="tx1"/>
          </a:solidFill>
          <a:latin typeface="+mn-lt"/>
          <a:ea typeface="+mn-ea"/>
          <a:cs typeface="+mn-cs"/>
        </a:defRPr>
      </a:lvl6pPr>
      <a:lvl7pPr marL="2742833" algn="l" defTabSz="914278" rtl="0" eaLnBrk="1" latinLnBrk="0" hangingPunct="1">
        <a:defRPr sz="1800" kern="1200">
          <a:solidFill>
            <a:schemeClr val="tx1"/>
          </a:solidFill>
          <a:latin typeface="+mn-lt"/>
          <a:ea typeface="+mn-ea"/>
          <a:cs typeface="+mn-cs"/>
        </a:defRPr>
      </a:lvl7pPr>
      <a:lvl8pPr marL="3199972" algn="l" defTabSz="914278" rtl="0" eaLnBrk="1" latinLnBrk="0" hangingPunct="1">
        <a:defRPr sz="1800" kern="1200">
          <a:solidFill>
            <a:schemeClr val="tx1"/>
          </a:solidFill>
          <a:latin typeface="+mn-lt"/>
          <a:ea typeface="+mn-ea"/>
          <a:cs typeface="+mn-cs"/>
        </a:defRPr>
      </a:lvl8pPr>
      <a:lvl9pPr marL="3657111" algn="l" defTabSz="9142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slideLayout" Target="../slideLayouts/slideLayout3.xml"/><Relationship Id="rId3" Type="http://schemas.openxmlformats.org/officeDocument/2006/relationships/tags" Target="../tags/tag4.xml"/><Relationship Id="rId21" Type="http://schemas.openxmlformats.org/officeDocument/2006/relationships/slide" Target="slide2.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image" Target="../media/image2.png"/><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tags" Target="../tags/tag16.xml"/><Relationship Id="rId10" Type="http://schemas.openxmlformats.org/officeDocument/2006/relationships/tags" Target="../tags/tag11.xml"/><Relationship Id="rId19" Type="http://schemas.openxmlformats.org/officeDocument/2006/relationships/notesSlide" Target="../notesSlides/notesSlide2.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3.xml"/><Relationship Id="rId3" Type="http://schemas.openxmlformats.org/officeDocument/2006/relationships/tags" Target="../tags/tag21.xml"/><Relationship Id="rId7" Type="http://schemas.openxmlformats.org/officeDocument/2006/relationships/slideLayout" Target="../slideLayouts/slideLayout3.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09" y="-73352"/>
            <a:ext cx="12858750" cy="7288733"/>
          </a:xfrm>
          <a:prstGeom prst="rect">
            <a:avLst/>
          </a:prstGeom>
        </p:spPr>
      </p:pic>
      <p:sp>
        <p:nvSpPr>
          <p:cNvPr id="11" name="5"/>
          <p:cNvSpPr>
            <a:spLocks noChangeArrowheads="1"/>
          </p:cNvSpPr>
          <p:nvPr/>
        </p:nvSpPr>
        <p:spPr bwMode="auto">
          <a:xfrm>
            <a:off x="2612951" y="1240061"/>
            <a:ext cx="7920880" cy="1015651"/>
          </a:xfrm>
          <a:prstGeom prst="rect">
            <a:avLst/>
          </a:prstGeom>
          <a:noFill/>
          <a:effectLst/>
          <a:extLst/>
        </p:spPr>
        <p:txBody>
          <a:bodyPr wrap="square" lIns="91427" tIns="45714" rIns="91427" bIns="45714" rtlCol="0">
            <a:spAutoFit/>
          </a:bodyPr>
          <a:lstStyle/>
          <a:p>
            <a:endParaRPr lang="en-US" altLang="zh-CN" sz="6000" b="1" dirty="0">
              <a:solidFill>
                <a:schemeClr val="bg1"/>
              </a:solidFill>
              <a:latin typeface="+mn-lt"/>
              <a:ea typeface="+mn-ea"/>
              <a:cs typeface="+mn-ea"/>
              <a:sym typeface="+mn-lt"/>
            </a:endParaRPr>
          </a:p>
        </p:txBody>
      </p:sp>
      <p:sp>
        <p:nvSpPr>
          <p:cNvPr id="12" name="5"/>
          <p:cNvSpPr>
            <a:spLocks noChangeArrowheads="1"/>
          </p:cNvSpPr>
          <p:nvPr/>
        </p:nvSpPr>
        <p:spPr bwMode="auto">
          <a:xfrm>
            <a:off x="3333031" y="1164053"/>
            <a:ext cx="4403743" cy="369320"/>
          </a:xfrm>
          <a:prstGeom prst="rect">
            <a:avLst/>
          </a:prstGeom>
          <a:noFill/>
          <a:effectLst/>
          <a:extLst/>
        </p:spPr>
        <p:txBody>
          <a:bodyPr wrap="none" lIns="91427" tIns="45714" rIns="91427" bIns="45714" rtlCol="0">
            <a:spAutoFit/>
          </a:bodyPr>
          <a:lstStyle/>
          <a:p>
            <a:r>
              <a:rPr lang="zh-CN" altLang="en-US" dirty="0" smtClean="0"/>
              <a:t>规格：</a:t>
            </a:r>
            <a:r>
              <a:rPr lang="en-US" altLang="zh-CN" dirty="0" smtClean="0"/>
              <a:t>250ml</a:t>
            </a:r>
            <a:r>
              <a:rPr lang="zh-CN" altLang="zh-CN" dirty="0"/>
              <a:t>：奥拉西坦</a:t>
            </a:r>
            <a:r>
              <a:rPr lang="en-US" altLang="zh-CN" dirty="0"/>
              <a:t>6g</a:t>
            </a:r>
            <a:r>
              <a:rPr lang="zh-CN" altLang="zh-CN" dirty="0"/>
              <a:t>与氯化钠</a:t>
            </a:r>
            <a:r>
              <a:rPr lang="en-US" altLang="zh-CN" dirty="0" smtClean="0"/>
              <a:t>1.125g</a:t>
            </a:r>
          </a:p>
        </p:txBody>
      </p:sp>
      <p:sp>
        <p:nvSpPr>
          <p:cNvPr id="2" name="矩形 1"/>
          <p:cNvSpPr/>
          <p:nvPr/>
        </p:nvSpPr>
        <p:spPr>
          <a:xfrm>
            <a:off x="2612951" y="231949"/>
            <a:ext cx="7272808" cy="923330"/>
          </a:xfrm>
          <a:prstGeom prst="rect">
            <a:avLst/>
          </a:prstGeom>
        </p:spPr>
        <p:txBody>
          <a:bodyPr wrap="square">
            <a:spAutoFit/>
          </a:bodyPr>
          <a:lstStyle/>
          <a:p>
            <a:r>
              <a:rPr lang="zh-CN" altLang="zh-CN" sz="5400" kern="100" dirty="0">
                <a:solidFill>
                  <a:srgbClr val="000000"/>
                </a:solidFill>
                <a:latin typeface="Times New Roman" panose="02020603050405020304" pitchFamily="18" charset="0"/>
                <a:cs typeface="Times New Roman" panose="02020603050405020304" pitchFamily="18" charset="0"/>
              </a:rPr>
              <a:t>奥拉西坦氯化钠注射液</a:t>
            </a:r>
            <a:endParaRPr lang="zh-CN" altLang="en-US" sz="5400" dirty="0"/>
          </a:p>
        </p:txBody>
      </p:sp>
      <p:sp>
        <p:nvSpPr>
          <p:cNvPr id="3" name="矩形 2"/>
          <p:cNvSpPr/>
          <p:nvPr/>
        </p:nvSpPr>
        <p:spPr>
          <a:xfrm>
            <a:off x="3156200" y="3366876"/>
            <a:ext cx="6186309" cy="646331"/>
          </a:xfrm>
          <a:prstGeom prst="rect">
            <a:avLst/>
          </a:prstGeom>
        </p:spPr>
        <p:txBody>
          <a:bodyPr wrap="square">
            <a:spAutoFit/>
          </a:bodyPr>
          <a:lstStyle/>
          <a:p>
            <a:r>
              <a:rPr lang="zh-CN" altLang="en-US" sz="3600" dirty="0" smtClean="0"/>
              <a:t>哈尔滨三联药业股份有限公司</a:t>
            </a:r>
            <a:endParaRPr lang="zh-CN" altLang="en-US" sz="3600" dirty="0"/>
          </a:p>
        </p:txBody>
      </p:sp>
    </p:spTree>
    <p:extLst>
      <p:ext uri="{BB962C8B-B14F-4D97-AF65-F5344CB8AC3E}">
        <p14:creationId xmlns:p14="http://schemas.microsoft.com/office/powerpoint/2010/main" val="3200067870"/>
      </p:ext>
    </p:extLst>
  </p:cSld>
  <p:clrMapOvr>
    <a:masterClrMapping/>
  </p:clrMapOvr>
  <mc:AlternateContent xmlns:mc="http://schemas.openxmlformats.org/markup-compatibility/2006" xmlns:p14="http://schemas.microsoft.com/office/powerpoint/2010/main">
    <mc:Choice Requires="p14">
      <p:transition spd="slow" p14:dur="1200" advClick="0" advTm="3000">
        <p14:prism/>
      </p:transition>
    </mc:Choice>
    <mc:Fallback xmlns="">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p:stCondLst>
                              <p:cond delay="500"/>
                            </p:stCondLst>
                            <p:childTnLst>
                              <p:par>
                                <p:cTn id="11" presetID="16" presetClass="entr" presetSubtype="21"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arn(inVertical)">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hidden="1"/>
          <p:cNvSpPr>
            <a:spLocks noGrp="1"/>
          </p:cNvSpPr>
          <p:nvPr>
            <p:ph type="title"/>
          </p:nvPr>
        </p:nvSpPr>
        <p:spPr/>
        <p:txBody>
          <a:bodyPr/>
          <a:lstStyle/>
          <a:p>
            <a:r>
              <a:rPr lang="en-US" altLang="zh-CN" dirty="0" smtClean="0">
                <a:latin typeface="+mn-lt"/>
                <a:ea typeface="+mn-ea"/>
                <a:cs typeface="+mn-ea"/>
                <a:sym typeface="+mn-lt"/>
              </a:rPr>
              <a:t>+</a:t>
            </a:r>
            <a:endParaRPr lang="zh-CN" altLang="en-US" dirty="0">
              <a:latin typeface="+mn-lt"/>
              <a:ea typeface="+mn-ea"/>
              <a:cs typeface="+mn-ea"/>
              <a:sym typeface="+mn-lt"/>
            </a:endParaRPr>
          </a:p>
        </p:txBody>
      </p:sp>
      <p:pic>
        <p:nvPicPr>
          <p:cNvPr id="2050" name="Picture 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540115" y="3031144"/>
            <a:ext cx="12858750" cy="7286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0" name="MH_Others_2"/>
          <p:cNvSpPr/>
          <p:nvPr>
            <p:custDataLst>
              <p:tags r:id="rId1"/>
            </p:custDataLst>
          </p:nvPr>
        </p:nvSpPr>
        <p:spPr>
          <a:xfrm>
            <a:off x="698848" y="459340"/>
            <a:ext cx="3721735" cy="3721735"/>
          </a:xfrm>
          <a:prstGeom prst="ellipse">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cs typeface="+mn-ea"/>
              <a:sym typeface="+mn-lt"/>
            </a:endParaRPr>
          </a:p>
        </p:txBody>
      </p:sp>
      <p:grpSp>
        <p:nvGrpSpPr>
          <p:cNvPr id="131" name="组合 130"/>
          <p:cNvGrpSpPr/>
          <p:nvPr/>
        </p:nvGrpSpPr>
        <p:grpSpPr>
          <a:xfrm>
            <a:off x="746286" y="1418521"/>
            <a:ext cx="2044700" cy="2044700"/>
            <a:chOff x="37989" y="1922577"/>
            <a:chExt cx="2044700" cy="2044700"/>
          </a:xfrm>
          <a:solidFill>
            <a:srgbClr val="2DB9C4"/>
          </a:solidFill>
        </p:grpSpPr>
        <p:sp>
          <p:nvSpPr>
            <p:cNvPr id="132" name="MH_Others_1"/>
            <p:cNvSpPr/>
            <p:nvPr>
              <p:custDataLst>
                <p:tags r:id="rId16"/>
              </p:custDataLst>
            </p:nvPr>
          </p:nvSpPr>
          <p:spPr>
            <a:xfrm>
              <a:off x="37989" y="1922577"/>
              <a:ext cx="2044700" cy="20447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cs typeface="+mn-ea"/>
                <a:sym typeface="+mn-lt"/>
              </a:endParaRPr>
            </a:p>
          </p:txBody>
        </p:sp>
        <p:sp>
          <p:nvSpPr>
            <p:cNvPr id="133" name="MH_Others_3"/>
            <p:cNvSpPr/>
            <p:nvPr>
              <p:custDataLst>
                <p:tags r:id="rId17"/>
              </p:custDataLst>
            </p:nvPr>
          </p:nvSpPr>
          <p:spPr>
            <a:xfrm>
              <a:off x="87473" y="1947451"/>
              <a:ext cx="1744345" cy="17443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rmAutofit/>
            </a:bodyPr>
            <a:lstStyle/>
            <a:p>
              <a:pPr lvl="0" algn="ctr"/>
              <a:r>
                <a:rPr lang="zh-CN" altLang="en-US" sz="4400" dirty="0">
                  <a:solidFill>
                    <a:srgbClr val="FFFFFF"/>
                  </a:solidFill>
                  <a:cs typeface="+mn-ea"/>
                  <a:sym typeface="+mn-lt"/>
                </a:rPr>
                <a:t>目录</a:t>
              </a:r>
              <a:endParaRPr lang="en-US" altLang="zh-CN" sz="4400" dirty="0">
                <a:solidFill>
                  <a:srgbClr val="FFFFFF"/>
                </a:solidFill>
                <a:cs typeface="+mn-ea"/>
                <a:sym typeface="+mn-lt"/>
              </a:endParaRPr>
            </a:p>
            <a:p>
              <a:pPr lvl="0" algn="ctr"/>
              <a:r>
                <a:rPr lang="en-US" altLang="zh-CN" sz="1400" dirty="0">
                  <a:solidFill>
                    <a:srgbClr val="FFFFFF"/>
                  </a:solidFill>
                  <a:cs typeface="+mn-ea"/>
                  <a:sym typeface="+mn-lt"/>
                </a:rPr>
                <a:t>CONTENTS</a:t>
              </a:r>
              <a:endParaRPr lang="zh-CN" altLang="en-US" sz="1400" dirty="0">
                <a:solidFill>
                  <a:srgbClr val="FFFFFF"/>
                </a:solidFill>
                <a:cs typeface="+mn-ea"/>
                <a:sym typeface="+mn-lt"/>
              </a:endParaRPr>
            </a:p>
          </p:txBody>
        </p:sp>
      </p:grpSp>
      <p:grpSp>
        <p:nvGrpSpPr>
          <p:cNvPr id="134" name="组合 133"/>
          <p:cNvGrpSpPr/>
          <p:nvPr/>
        </p:nvGrpSpPr>
        <p:grpSpPr>
          <a:xfrm>
            <a:off x="4736833" y="345290"/>
            <a:ext cx="4303063" cy="767566"/>
            <a:chOff x="5439189" y="1332510"/>
            <a:chExt cx="4303063" cy="767566"/>
          </a:xfrm>
        </p:grpSpPr>
        <p:sp>
          <p:nvSpPr>
            <p:cNvPr id="135" name="MH_Entry_1">
              <a:hlinkClick r:id="rId21" action="ppaction://hlinksldjump"/>
            </p:cNvPr>
            <p:cNvSpPr>
              <a:spLocks noChangeArrowheads="1"/>
            </p:cNvSpPr>
            <p:nvPr>
              <p:custDataLst>
                <p:tags r:id="rId14"/>
              </p:custDataLst>
            </p:nvPr>
          </p:nvSpPr>
          <p:spPr bwMode="auto">
            <a:xfrm>
              <a:off x="6162932" y="1332510"/>
              <a:ext cx="3579320" cy="76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0" rIns="0" bIns="0" anchor="ctr" anchorCtr="0">
              <a:norm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9pPr>
            </a:lstStyle>
            <a:p>
              <a:pPr eaLnBrk="1" hangingPunct="1">
                <a:lnSpc>
                  <a:spcPct val="120000"/>
                </a:lnSpc>
                <a:spcBef>
                  <a:spcPct val="0"/>
                </a:spcBef>
                <a:buFont typeface="Arial" panose="020B0604020202020204" pitchFamily="34" charset="0"/>
                <a:buNone/>
              </a:pPr>
              <a:r>
                <a:rPr lang="zh-CN" altLang="en-US" sz="2400" dirty="0" smtClean="0">
                  <a:solidFill>
                    <a:schemeClr val="tx1">
                      <a:lumMod val="75000"/>
                      <a:lumOff val="25000"/>
                    </a:schemeClr>
                  </a:solidFill>
                  <a:latin typeface="+mn-lt"/>
                  <a:ea typeface="+mn-ea"/>
                  <a:cs typeface="+mn-ea"/>
                  <a:sym typeface="+mn-lt"/>
                </a:rPr>
                <a:t>药品基本信息</a:t>
              </a:r>
              <a:endParaRPr lang="zh-CN" altLang="en-US" sz="2400" dirty="0">
                <a:solidFill>
                  <a:schemeClr val="tx1">
                    <a:lumMod val="75000"/>
                    <a:lumOff val="25000"/>
                  </a:schemeClr>
                </a:solidFill>
                <a:latin typeface="+mn-lt"/>
                <a:ea typeface="+mn-ea"/>
                <a:cs typeface="+mn-ea"/>
                <a:sym typeface="+mn-lt"/>
              </a:endParaRPr>
            </a:p>
          </p:txBody>
        </p:sp>
        <p:sp>
          <p:nvSpPr>
            <p:cNvPr id="136" name="MH_Number_1">
              <a:hlinkClick r:id="rId21" action="ppaction://hlinksldjump"/>
            </p:cNvPr>
            <p:cNvSpPr/>
            <p:nvPr>
              <p:custDataLst>
                <p:tags r:id="rId15"/>
              </p:custDataLst>
            </p:nvPr>
          </p:nvSpPr>
          <p:spPr>
            <a:xfrm>
              <a:off x="5439189" y="1462699"/>
              <a:ext cx="551180" cy="551180"/>
            </a:xfrm>
            <a:prstGeom prst="ellipse">
              <a:avLst/>
            </a:prstGeom>
            <a:solidFill>
              <a:srgbClr val="2DB9C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dirty="0">
                  <a:solidFill>
                    <a:srgbClr val="FFFFFF"/>
                  </a:solidFill>
                  <a:cs typeface="+mn-ea"/>
                  <a:sym typeface="+mn-lt"/>
                </a:rPr>
                <a:t>1</a:t>
              </a:r>
              <a:endParaRPr lang="zh-CN" altLang="en-US" sz="2400" dirty="0">
                <a:solidFill>
                  <a:srgbClr val="FFFFFF"/>
                </a:solidFill>
                <a:cs typeface="+mn-ea"/>
                <a:sym typeface="+mn-lt"/>
              </a:endParaRPr>
            </a:p>
          </p:txBody>
        </p:sp>
      </p:grpSp>
      <p:sp>
        <p:nvSpPr>
          <p:cNvPr id="138" name="MH_Entry_2">
            <a:hlinkClick r:id="" action="ppaction://noaction"/>
          </p:cNvPr>
          <p:cNvSpPr>
            <a:spLocks noChangeArrowheads="1"/>
          </p:cNvSpPr>
          <p:nvPr>
            <p:custDataLst>
              <p:tags r:id="rId2"/>
            </p:custDataLst>
          </p:nvPr>
        </p:nvSpPr>
        <p:spPr bwMode="auto">
          <a:xfrm>
            <a:off x="5584887" y="2375020"/>
            <a:ext cx="2983745" cy="76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0" rIns="0" bIns="0" anchor="ctr" anchorCtr="0">
            <a:norm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9pPr>
          </a:lstStyle>
          <a:p>
            <a:pPr lvl="0">
              <a:lnSpc>
                <a:spcPct val="120000"/>
              </a:lnSpc>
              <a:spcBef>
                <a:spcPct val="0"/>
              </a:spcBef>
              <a:buNone/>
            </a:pPr>
            <a:r>
              <a:rPr lang="zh-CN" altLang="en-US" sz="2400" dirty="0">
                <a:solidFill>
                  <a:prstClr val="black">
                    <a:lumMod val="75000"/>
                    <a:lumOff val="25000"/>
                  </a:prstClr>
                </a:solidFill>
                <a:latin typeface="微软雅黑"/>
                <a:ea typeface="微软雅黑"/>
                <a:cs typeface="+mn-ea"/>
                <a:sym typeface="+mn-lt"/>
              </a:rPr>
              <a:t>创新性</a:t>
            </a:r>
          </a:p>
        </p:txBody>
      </p:sp>
      <p:sp>
        <p:nvSpPr>
          <p:cNvPr id="141" name="MH_Entry_3">
            <a:hlinkClick r:id="" action="ppaction://noaction"/>
          </p:cNvPr>
          <p:cNvSpPr>
            <a:spLocks noChangeArrowheads="1"/>
          </p:cNvSpPr>
          <p:nvPr>
            <p:custDataLst>
              <p:tags r:id="rId3"/>
            </p:custDataLst>
          </p:nvPr>
        </p:nvSpPr>
        <p:spPr bwMode="auto">
          <a:xfrm>
            <a:off x="5559669" y="1005030"/>
            <a:ext cx="3013362" cy="76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0" rIns="0" bIns="0" anchor="ctr" anchorCtr="0">
            <a:norm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9pPr>
          </a:lstStyle>
          <a:p>
            <a:pPr lvl="0">
              <a:lnSpc>
                <a:spcPct val="120000"/>
              </a:lnSpc>
              <a:spcBef>
                <a:spcPct val="0"/>
              </a:spcBef>
              <a:buNone/>
            </a:pPr>
            <a:r>
              <a:rPr lang="zh-CN" altLang="en-US" sz="2400" dirty="0" smtClean="0">
                <a:solidFill>
                  <a:prstClr val="black">
                    <a:lumMod val="75000"/>
                    <a:lumOff val="25000"/>
                  </a:prstClr>
                </a:solidFill>
                <a:latin typeface="微软雅黑"/>
                <a:ea typeface="微软雅黑"/>
                <a:cs typeface="+mn-ea"/>
                <a:sym typeface="+mn-lt"/>
              </a:rPr>
              <a:t>安全性</a:t>
            </a:r>
            <a:endParaRPr lang="zh-CN" altLang="en-US" sz="2400" dirty="0">
              <a:solidFill>
                <a:prstClr val="black">
                  <a:lumMod val="75000"/>
                  <a:lumOff val="25000"/>
                </a:prstClr>
              </a:solidFill>
              <a:latin typeface="微软雅黑"/>
              <a:ea typeface="微软雅黑"/>
              <a:cs typeface="+mn-ea"/>
              <a:sym typeface="+mn-lt"/>
            </a:endParaRPr>
          </a:p>
        </p:txBody>
      </p:sp>
      <p:grpSp>
        <p:nvGrpSpPr>
          <p:cNvPr id="23" name="组合 22"/>
          <p:cNvGrpSpPr/>
          <p:nvPr/>
        </p:nvGrpSpPr>
        <p:grpSpPr>
          <a:xfrm>
            <a:off x="4805013" y="2502722"/>
            <a:ext cx="4359194" cy="1297673"/>
            <a:chOff x="5487305" y="1487865"/>
            <a:chExt cx="4359194" cy="1297673"/>
          </a:xfrm>
        </p:grpSpPr>
        <p:sp>
          <p:nvSpPr>
            <p:cNvPr id="24" name="MH_Entry_1">
              <a:hlinkClick r:id="rId21" action="ppaction://hlinksldjump"/>
            </p:cNvPr>
            <p:cNvSpPr>
              <a:spLocks noChangeArrowheads="1"/>
            </p:cNvSpPr>
            <p:nvPr>
              <p:custDataLst>
                <p:tags r:id="rId12"/>
              </p:custDataLst>
            </p:nvPr>
          </p:nvSpPr>
          <p:spPr bwMode="auto">
            <a:xfrm>
              <a:off x="6267179" y="2017972"/>
              <a:ext cx="3579320" cy="76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0" rIns="0" bIns="0" anchor="ctr" anchorCtr="0">
              <a:norm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9pPr>
            </a:lstStyle>
            <a:p>
              <a:pPr eaLnBrk="1" hangingPunct="1">
                <a:lnSpc>
                  <a:spcPct val="120000"/>
                </a:lnSpc>
                <a:spcBef>
                  <a:spcPct val="0"/>
                </a:spcBef>
                <a:buFont typeface="Arial" panose="020B0604020202020204" pitchFamily="34" charset="0"/>
                <a:buNone/>
              </a:pPr>
              <a:r>
                <a:rPr lang="zh-CN" altLang="en-US" sz="2400" dirty="0">
                  <a:solidFill>
                    <a:schemeClr val="tx1">
                      <a:lumMod val="75000"/>
                      <a:lumOff val="25000"/>
                    </a:schemeClr>
                  </a:solidFill>
                  <a:latin typeface="+mn-lt"/>
                  <a:ea typeface="+mn-ea"/>
                  <a:cs typeface="+mn-ea"/>
                  <a:sym typeface="+mn-lt"/>
                </a:rPr>
                <a:t>公平性</a:t>
              </a:r>
            </a:p>
          </p:txBody>
        </p:sp>
        <p:sp>
          <p:nvSpPr>
            <p:cNvPr id="25" name="MH_Number_1">
              <a:hlinkClick r:id="rId21" action="ppaction://hlinksldjump"/>
            </p:cNvPr>
            <p:cNvSpPr/>
            <p:nvPr>
              <p:custDataLst>
                <p:tags r:id="rId13"/>
              </p:custDataLst>
            </p:nvPr>
          </p:nvSpPr>
          <p:spPr>
            <a:xfrm>
              <a:off x="5487305" y="1487865"/>
              <a:ext cx="551180" cy="551180"/>
            </a:xfrm>
            <a:prstGeom prst="ellipse">
              <a:avLst/>
            </a:prstGeom>
            <a:solidFill>
              <a:srgbClr val="2DB9C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dirty="0" smtClean="0">
                  <a:solidFill>
                    <a:srgbClr val="FFFFFF"/>
                  </a:solidFill>
                  <a:cs typeface="+mn-ea"/>
                  <a:sym typeface="+mn-lt"/>
                </a:rPr>
                <a:t>4</a:t>
              </a:r>
              <a:endParaRPr lang="zh-CN" altLang="en-US" sz="2400" dirty="0">
                <a:solidFill>
                  <a:srgbClr val="FFFFFF"/>
                </a:solidFill>
                <a:cs typeface="+mn-ea"/>
                <a:sym typeface="+mn-lt"/>
              </a:endParaRPr>
            </a:p>
          </p:txBody>
        </p:sp>
      </p:grpSp>
      <p:sp>
        <p:nvSpPr>
          <p:cNvPr id="28" name="MH_Number_1">
            <a:hlinkClick r:id="rId21" action="ppaction://hlinksldjump"/>
          </p:cNvPr>
          <p:cNvSpPr/>
          <p:nvPr>
            <p:custDataLst>
              <p:tags r:id="rId4"/>
            </p:custDataLst>
          </p:nvPr>
        </p:nvSpPr>
        <p:spPr>
          <a:xfrm>
            <a:off x="4757982" y="1148229"/>
            <a:ext cx="551180" cy="551180"/>
          </a:xfrm>
          <a:prstGeom prst="ellipse">
            <a:avLst/>
          </a:prstGeom>
          <a:solidFill>
            <a:srgbClr val="2DB9C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dirty="0" smtClean="0">
                <a:solidFill>
                  <a:srgbClr val="FFFFFF"/>
                </a:solidFill>
                <a:cs typeface="+mn-ea"/>
                <a:sym typeface="+mn-lt"/>
              </a:rPr>
              <a:t>2</a:t>
            </a:r>
            <a:endParaRPr lang="zh-CN" altLang="en-US" sz="2400" dirty="0">
              <a:solidFill>
                <a:srgbClr val="FFFFFF"/>
              </a:solidFill>
              <a:cs typeface="+mn-ea"/>
              <a:sym typeface="+mn-lt"/>
            </a:endParaRPr>
          </a:p>
        </p:txBody>
      </p:sp>
      <p:grpSp>
        <p:nvGrpSpPr>
          <p:cNvPr id="29" name="组合 28"/>
          <p:cNvGrpSpPr/>
          <p:nvPr/>
        </p:nvGrpSpPr>
        <p:grpSpPr>
          <a:xfrm>
            <a:off x="4805013" y="921833"/>
            <a:ext cx="7037573" cy="2787468"/>
            <a:chOff x="2704679" y="1332510"/>
            <a:chExt cx="7037573" cy="2787468"/>
          </a:xfrm>
        </p:grpSpPr>
        <p:sp>
          <p:nvSpPr>
            <p:cNvPr id="30" name="MH_Entry_1">
              <a:hlinkClick r:id="rId21" action="ppaction://hlinksldjump"/>
            </p:cNvPr>
            <p:cNvSpPr>
              <a:spLocks noChangeArrowheads="1"/>
            </p:cNvSpPr>
            <p:nvPr>
              <p:custDataLst>
                <p:tags r:id="rId10"/>
              </p:custDataLst>
            </p:nvPr>
          </p:nvSpPr>
          <p:spPr bwMode="auto">
            <a:xfrm>
              <a:off x="6162932" y="1332510"/>
              <a:ext cx="3579320" cy="76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0" rIns="0" bIns="0" anchor="ctr" anchorCtr="0">
              <a:norm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9pPr>
            </a:lstStyle>
            <a:p>
              <a:pPr eaLnBrk="1" hangingPunct="1">
                <a:lnSpc>
                  <a:spcPct val="120000"/>
                </a:lnSpc>
                <a:spcBef>
                  <a:spcPct val="0"/>
                </a:spcBef>
                <a:buFont typeface="Arial" panose="020B0604020202020204" pitchFamily="34" charset="0"/>
                <a:buNone/>
              </a:pPr>
              <a:endParaRPr lang="zh-CN" altLang="en-US" sz="2400" dirty="0">
                <a:solidFill>
                  <a:schemeClr val="tx1">
                    <a:lumMod val="75000"/>
                    <a:lumOff val="25000"/>
                  </a:schemeClr>
                </a:solidFill>
                <a:latin typeface="+mn-lt"/>
                <a:ea typeface="+mn-ea"/>
                <a:cs typeface="+mn-ea"/>
                <a:sym typeface="+mn-lt"/>
              </a:endParaRPr>
            </a:p>
          </p:txBody>
        </p:sp>
        <p:sp>
          <p:nvSpPr>
            <p:cNvPr id="31" name="MH_Number_1">
              <a:hlinkClick r:id="rId21" action="ppaction://hlinksldjump"/>
            </p:cNvPr>
            <p:cNvSpPr/>
            <p:nvPr>
              <p:custDataLst>
                <p:tags r:id="rId11"/>
              </p:custDataLst>
            </p:nvPr>
          </p:nvSpPr>
          <p:spPr>
            <a:xfrm>
              <a:off x="2704679" y="3568798"/>
              <a:ext cx="551180" cy="551180"/>
            </a:xfrm>
            <a:prstGeom prst="ellipse">
              <a:avLst/>
            </a:prstGeom>
            <a:solidFill>
              <a:srgbClr val="2DB9C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dirty="0" smtClean="0">
                  <a:solidFill>
                    <a:srgbClr val="FFFFFF"/>
                  </a:solidFill>
                  <a:cs typeface="+mn-ea"/>
                  <a:sym typeface="+mn-lt"/>
                </a:rPr>
                <a:t>5</a:t>
              </a:r>
              <a:endParaRPr lang="zh-CN" altLang="en-US" sz="2400" dirty="0">
                <a:solidFill>
                  <a:srgbClr val="FFFFFF"/>
                </a:solidFill>
                <a:cs typeface="+mn-ea"/>
                <a:sym typeface="+mn-lt"/>
              </a:endParaRPr>
            </a:p>
          </p:txBody>
        </p:sp>
      </p:grpSp>
      <p:sp>
        <p:nvSpPr>
          <p:cNvPr id="34" name="MH_Number_1">
            <a:hlinkClick r:id="rId21" action="ppaction://hlinksldjump"/>
          </p:cNvPr>
          <p:cNvSpPr/>
          <p:nvPr>
            <p:custDataLst>
              <p:tags r:id="rId5"/>
            </p:custDataLst>
          </p:nvPr>
        </p:nvSpPr>
        <p:spPr>
          <a:xfrm>
            <a:off x="4779794" y="1823840"/>
            <a:ext cx="551180" cy="551180"/>
          </a:xfrm>
          <a:prstGeom prst="ellipse">
            <a:avLst/>
          </a:prstGeom>
          <a:solidFill>
            <a:srgbClr val="2DB9C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dirty="0" smtClean="0">
                <a:solidFill>
                  <a:srgbClr val="FFFFFF"/>
                </a:solidFill>
                <a:cs typeface="+mn-ea"/>
                <a:sym typeface="+mn-lt"/>
              </a:rPr>
              <a:t>3</a:t>
            </a:r>
            <a:endParaRPr lang="zh-CN" altLang="en-US" sz="2400" dirty="0">
              <a:solidFill>
                <a:srgbClr val="FFFFFF"/>
              </a:solidFill>
              <a:cs typeface="+mn-ea"/>
              <a:sym typeface="+mn-lt"/>
            </a:endParaRPr>
          </a:p>
        </p:txBody>
      </p:sp>
      <p:sp>
        <p:nvSpPr>
          <p:cNvPr id="36" name="MH_Entry_1">
            <a:hlinkClick r:id="rId21" action="ppaction://hlinksldjump"/>
          </p:cNvPr>
          <p:cNvSpPr>
            <a:spLocks noChangeArrowheads="1"/>
          </p:cNvSpPr>
          <p:nvPr>
            <p:custDataLst>
              <p:tags r:id="rId6"/>
            </p:custDataLst>
          </p:nvPr>
        </p:nvSpPr>
        <p:spPr bwMode="auto">
          <a:xfrm>
            <a:off x="5559669" y="1717853"/>
            <a:ext cx="3500503" cy="710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0" rIns="0" bIns="0" anchor="ctr" anchorCtr="0">
            <a:norm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9pPr>
          </a:lstStyle>
          <a:p>
            <a:pPr eaLnBrk="1" hangingPunct="1">
              <a:lnSpc>
                <a:spcPct val="120000"/>
              </a:lnSpc>
              <a:spcBef>
                <a:spcPct val="0"/>
              </a:spcBef>
              <a:buFont typeface="Arial" panose="020B0604020202020204" pitchFamily="34" charset="0"/>
              <a:buNone/>
            </a:pPr>
            <a:r>
              <a:rPr lang="zh-CN" altLang="en-US" sz="2400" dirty="0" smtClean="0">
                <a:solidFill>
                  <a:schemeClr val="tx1">
                    <a:lumMod val="75000"/>
                    <a:lumOff val="25000"/>
                  </a:schemeClr>
                </a:solidFill>
                <a:latin typeface="+mn-lt"/>
                <a:ea typeface="+mn-ea"/>
                <a:cs typeface="+mn-ea"/>
                <a:sym typeface="+mn-lt"/>
              </a:rPr>
              <a:t>有效性</a:t>
            </a:r>
            <a:endParaRPr lang="zh-CN" altLang="en-US" sz="2400" dirty="0">
              <a:solidFill>
                <a:schemeClr val="tx1">
                  <a:lumMod val="75000"/>
                  <a:lumOff val="25000"/>
                </a:schemeClr>
              </a:solidFill>
              <a:latin typeface="+mn-lt"/>
              <a:ea typeface="+mn-ea"/>
              <a:cs typeface="+mn-ea"/>
              <a:sym typeface="+mn-lt"/>
            </a:endParaRPr>
          </a:p>
        </p:txBody>
      </p:sp>
      <p:grpSp>
        <p:nvGrpSpPr>
          <p:cNvPr id="38" name="组合 37"/>
          <p:cNvGrpSpPr/>
          <p:nvPr/>
        </p:nvGrpSpPr>
        <p:grpSpPr>
          <a:xfrm>
            <a:off x="4737918" y="345290"/>
            <a:ext cx="4301978" cy="767566"/>
            <a:chOff x="5440274" y="1332510"/>
            <a:chExt cx="4301978" cy="767566"/>
          </a:xfrm>
        </p:grpSpPr>
        <p:sp>
          <p:nvSpPr>
            <p:cNvPr id="39" name="MH_Entry_1">
              <a:hlinkClick r:id="rId21" action="ppaction://hlinksldjump"/>
            </p:cNvPr>
            <p:cNvSpPr>
              <a:spLocks noChangeArrowheads="1"/>
            </p:cNvSpPr>
            <p:nvPr>
              <p:custDataLst>
                <p:tags r:id="rId8"/>
              </p:custDataLst>
            </p:nvPr>
          </p:nvSpPr>
          <p:spPr bwMode="auto">
            <a:xfrm>
              <a:off x="6162932" y="1332510"/>
              <a:ext cx="3579320" cy="76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0" rIns="0" bIns="0" anchor="ctr" anchorCtr="0">
              <a:norm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9pPr>
            </a:lstStyle>
            <a:p>
              <a:pPr eaLnBrk="1" hangingPunct="1">
                <a:lnSpc>
                  <a:spcPct val="120000"/>
                </a:lnSpc>
                <a:spcBef>
                  <a:spcPct val="0"/>
                </a:spcBef>
                <a:buFont typeface="Arial" panose="020B0604020202020204" pitchFamily="34" charset="0"/>
                <a:buNone/>
              </a:pPr>
              <a:r>
                <a:rPr lang="zh-CN" altLang="en-US" sz="2400" dirty="0" smtClean="0">
                  <a:solidFill>
                    <a:schemeClr val="tx1">
                      <a:lumMod val="75000"/>
                      <a:lumOff val="25000"/>
                    </a:schemeClr>
                  </a:solidFill>
                  <a:latin typeface="+mn-lt"/>
                  <a:ea typeface="+mn-ea"/>
                  <a:cs typeface="+mn-ea"/>
                  <a:sym typeface="+mn-lt"/>
                </a:rPr>
                <a:t>药品基本信息</a:t>
              </a:r>
              <a:endParaRPr lang="zh-CN" altLang="en-US" sz="2400" dirty="0">
                <a:solidFill>
                  <a:schemeClr val="tx1">
                    <a:lumMod val="75000"/>
                    <a:lumOff val="25000"/>
                  </a:schemeClr>
                </a:solidFill>
                <a:latin typeface="+mn-lt"/>
                <a:ea typeface="+mn-ea"/>
                <a:cs typeface="+mn-ea"/>
                <a:sym typeface="+mn-lt"/>
              </a:endParaRPr>
            </a:p>
          </p:txBody>
        </p:sp>
        <p:sp>
          <p:nvSpPr>
            <p:cNvPr id="40" name="MH_Number_1">
              <a:hlinkClick r:id="rId21" action="ppaction://hlinksldjump"/>
            </p:cNvPr>
            <p:cNvSpPr/>
            <p:nvPr>
              <p:custDataLst>
                <p:tags r:id="rId9"/>
              </p:custDataLst>
            </p:nvPr>
          </p:nvSpPr>
          <p:spPr>
            <a:xfrm>
              <a:off x="5440274" y="1510426"/>
              <a:ext cx="550095" cy="481824"/>
            </a:xfrm>
            <a:prstGeom prst="ellipse">
              <a:avLst/>
            </a:prstGeom>
            <a:solidFill>
              <a:srgbClr val="2DB9C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dirty="0">
                  <a:solidFill>
                    <a:srgbClr val="FFFFFF"/>
                  </a:solidFill>
                  <a:cs typeface="+mn-ea"/>
                  <a:sym typeface="+mn-lt"/>
                </a:rPr>
                <a:t>1</a:t>
              </a:r>
              <a:endParaRPr lang="zh-CN" altLang="en-US" sz="2400" dirty="0">
                <a:solidFill>
                  <a:srgbClr val="FFFFFF"/>
                </a:solidFill>
                <a:cs typeface="+mn-ea"/>
                <a:sym typeface="+mn-lt"/>
              </a:endParaRPr>
            </a:p>
          </p:txBody>
        </p:sp>
      </p:grpSp>
      <p:sp>
        <p:nvSpPr>
          <p:cNvPr id="41" name="MH_Entry_2">
            <a:hlinkClick r:id="" action="ppaction://noaction"/>
          </p:cNvPr>
          <p:cNvSpPr>
            <a:spLocks noChangeArrowheads="1"/>
          </p:cNvSpPr>
          <p:nvPr>
            <p:custDataLst>
              <p:tags r:id="rId7"/>
            </p:custDataLst>
          </p:nvPr>
        </p:nvSpPr>
        <p:spPr bwMode="auto">
          <a:xfrm>
            <a:off x="5574477" y="4719243"/>
            <a:ext cx="2983745" cy="76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0" rIns="0" bIns="0" anchor="ctr" anchorCtr="0">
            <a:norm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9pPr>
          </a:lstStyle>
          <a:p>
            <a:pPr lvl="0">
              <a:lnSpc>
                <a:spcPct val="120000"/>
              </a:lnSpc>
              <a:spcBef>
                <a:spcPct val="0"/>
              </a:spcBef>
              <a:buNone/>
            </a:pPr>
            <a:endParaRPr lang="zh-CN" altLang="en-US" sz="2400" dirty="0">
              <a:solidFill>
                <a:prstClr val="black">
                  <a:lumMod val="75000"/>
                  <a:lumOff val="25000"/>
                </a:prstClr>
              </a:solidFill>
              <a:latin typeface="微软雅黑"/>
              <a:ea typeface="微软雅黑"/>
              <a:cs typeface="+mn-ea"/>
              <a:sym typeface="+mn-lt"/>
            </a:endParaRPr>
          </a:p>
        </p:txBody>
      </p:sp>
    </p:spTree>
    <p:extLst>
      <p:ext uri="{BB962C8B-B14F-4D97-AF65-F5344CB8AC3E}">
        <p14:creationId xmlns:p14="http://schemas.microsoft.com/office/powerpoint/2010/main" val="3834673344"/>
      </p:ext>
    </p:extLst>
  </p:cSld>
  <p:clrMapOvr>
    <a:masterClrMapping/>
  </p:clrMapOvr>
  <mc:AlternateContent xmlns:mc="http://schemas.openxmlformats.org/markup-compatibility/2006" xmlns:p14="http://schemas.microsoft.com/office/powerpoint/2010/main">
    <mc:Choice Requires="p14">
      <p:transition spd="slow" p14:dur="1200" advClick="0" advTm="3000">
        <p14:prism/>
      </p:transition>
    </mc:Choice>
    <mc:Fallback xmlns="">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31"/>
                                        </p:tgtEl>
                                        <p:attrNameLst>
                                          <p:attrName>style.visibility</p:attrName>
                                        </p:attrNameLst>
                                      </p:cBhvr>
                                      <p:to>
                                        <p:strVal val="visible"/>
                                      </p:to>
                                    </p:set>
                                    <p:anim calcmode="lin" valueType="num">
                                      <p:cBhvr>
                                        <p:cTn id="7" dur="500" fill="hold"/>
                                        <p:tgtEl>
                                          <p:spTgt spid="131"/>
                                        </p:tgtEl>
                                        <p:attrNameLst>
                                          <p:attrName>ppt_w</p:attrName>
                                        </p:attrNameLst>
                                      </p:cBhvr>
                                      <p:tavLst>
                                        <p:tav tm="0">
                                          <p:val>
                                            <p:fltVal val="0"/>
                                          </p:val>
                                        </p:tav>
                                        <p:tav tm="100000">
                                          <p:val>
                                            <p:strVal val="#ppt_w"/>
                                          </p:val>
                                        </p:tav>
                                      </p:tavLst>
                                    </p:anim>
                                    <p:anim calcmode="lin" valueType="num">
                                      <p:cBhvr>
                                        <p:cTn id="8" dur="500" fill="hold"/>
                                        <p:tgtEl>
                                          <p:spTgt spid="131"/>
                                        </p:tgtEl>
                                        <p:attrNameLst>
                                          <p:attrName>ppt_h</p:attrName>
                                        </p:attrNameLst>
                                      </p:cBhvr>
                                      <p:tavLst>
                                        <p:tav tm="0">
                                          <p:val>
                                            <p:fltVal val="0"/>
                                          </p:val>
                                        </p:tav>
                                        <p:tav tm="100000">
                                          <p:val>
                                            <p:strVal val="#ppt_h"/>
                                          </p:val>
                                        </p:tav>
                                      </p:tavLst>
                                    </p:anim>
                                    <p:animEffect transition="in" filter="fade">
                                      <p:cBhvr>
                                        <p:cTn id="9" dur="500"/>
                                        <p:tgtEl>
                                          <p:spTgt spid="131"/>
                                        </p:tgtEl>
                                      </p:cBhvr>
                                    </p:animEffect>
                                  </p:childTnLst>
                                </p:cTn>
                              </p:par>
                            </p:childTnLst>
                          </p:cTn>
                        </p:par>
                        <p:par>
                          <p:cTn id="10" fill="hold">
                            <p:stCondLst>
                              <p:cond delay="500"/>
                            </p:stCondLst>
                            <p:childTnLst>
                              <p:par>
                                <p:cTn id="11" presetID="16" presetClass="entr" presetSubtype="21" fill="hold" grpId="0" nodeType="afterEffect">
                                  <p:stCondLst>
                                    <p:cond delay="0"/>
                                  </p:stCondLst>
                                  <p:childTnLst>
                                    <p:set>
                                      <p:cBhvr>
                                        <p:cTn id="12" dur="1" fill="hold">
                                          <p:stCondLst>
                                            <p:cond delay="0"/>
                                          </p:stCondLst>
                                        </p:cTn>
                                        <p:tgtEl>
                                          <p:spTgt spid="130"/>
                                        </p:tgtEl>
                                        <p:attrNameLst>
                                          <p:attrName>style.visibility</p:attrName>
                                        </p:attrNameLst>
                                      </p:cBhvr>
                                      <p:to>
                                        <p:strVal val="visible"/>
                                      </p:to>
                                    </p:set>
                                    <p:animEffect transition="in" filter="barn(inVertical)">
                                      <p:cBhvr>
                                        <p:cTn id="13" dur="500"/>
                                        <p:tgtEl>
                                          <p:spTgt spid="130"/>
                                        </p:tgtEl>
                                      </p:cBhvr>
                                    </p:animEffect>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134"/>
                                        </p:tgtEl>
                                        <p:attrNameLst>
                                          <p:attrName>style.visibility</p:attrName>
                                        </p:attrNameLst>
                                      </p:cBhvr>
                                      <p:to>
                                        <p:strVal val="visible"/>
                                      </p:to>
                                    </p:set>
                                    <p:anim calcmode="lin" valueType="num">
                                      <p:cBhvr additive="base">
                                        <p:cTn id="17" dur="500" fill="hold"/>
                                        <p:tgtEl>
                                          <p:spTgt spid="134"/>
                                        </p:tgtEl>
                                        <p:attrNameLst>
                                          <p:attrName>ppt_x</p:attrName>
                                        </p:attrNameLst>
                                      </p:cBhvr>
                                      <p:tavLst>
                                        <p:tav tm="0">
                                          <p:val>
                                            <p:strVal val="#ppt_x"/>
                                          </p:val>
                                        </p:tav>
                                        <p:tav tm="100000">
                                          <p:val>
                                            <p:strVal val="#ppt_x"/>
                                          </p:val>
                                        </p:tav>
                                      </p:tavLst>
                                    </p:anim>
                                    <p:anim calcmode="lin" valueType="num">
                                      <p:cBhvr additive="base">
                                        <p:cTn id="18" dur="500" fill="hold"/>
                                        <p:tgtEl>
                                          <p:spTgt spid="134"/>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23"/>
                                        </p:tgtEl>
                                        <p:attrNameLst>
                                          <p:attrName>style.visibility</p:attrName>
                                        </p:attrNameLst>
                                      </p:cBhvr>
                                      <p:to>
                                        <p:strVal val="visible"/>
                                      </p:to>
                                    </p:set>
                                    <p:anim calcmode="lin" valueType="num">
                                      <p:cBhvr additive="base">
                                        <p:cTn id="22" dur="500" fill="hold"/>
                                        <p:tgtEl>
                                          <p:spTgt spid="23"/>
                                        </p:tgtEl>
                                        <p:attrNameLst>
                                          <p:attrName>ppt_x</p:attrName>
                                        </p:attrNameLst>
                                      </p:cBhvr>
                                      <p:tavLst>
                                        <p:tav tm="0">
                                          <p:val>
                                            <p:strVal val="#ppt_x"/>
                                          </p:val>
                                        </p:tav>
                                        <p:tav tm="100000">
                                          <p:val>
                                            <p:strVal val="#ppt_x"/>
                                          </p:val>
                                        </p:tav>
                                      </p:tavLst>
                                    </p:anim>
                                    <p:anim calcmode="lin" valueType="num">
                                      <p:cBhvr additive="base">
                                        <p:cTn id="23" dur="500" fill="hold"/>
                                        <p:tgtEl>
                                          <p:spTgt spid="23"/>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29"/>
                                        </p:tgtEl>
                                        <p:attrNameLst>
                                          <p:attrName>style.visibility</p:attrName>
                                        </p:attrNameLst>
                                      </p:cBhvr>
                                      <p:to>
                                        <p:strVal val="visible"/>
                                      </p:to>
                                    </p:set>
                                    <p:anim calcmode="lin" valueType="num">
                                      <p:cBhvr additive="base">
                                        <p:cTn id="27" dur="500" fill="hold"/>
                                        <p:tgtEl>
                                          <p:spTgt spid="29"/>
                                        </p:tgtEl>
                                        <p:attrNameLst>
                                          <p:attrName>ppt_x</p:attrName>
                                        </p:attrNameLst>
                                      </p:cBhvr>
                                      <p:tavLst>
                                        <p:tav tm="0">
                                          <p:val>
                                            <p:strVal val="#ppt_x"/>
                                          </p:val>
                                        </p:tav>
                                        <p:tav tm="100000">
                                          <p:val>
                                            <p:strVal val="#ppt_x"/>
                                          </p:val>
                                        </p:tav>
                                      </p:tavLst>
                                    </p:anim>
                                    <p:anim calcmode="lin" valueType="num">
                                      <p:cBhvr additive="base">
                                        <p:cTn id="28" dur="500" fill="hold"/>
                                        <p:tgtEl>
                                          <p:spTgt spid="29"/>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38"/>
                                        </p:tgtEl>
                                        <p:attrNameLst>
                                          <p:attrName>style.visibility</p:attrName>
                                        </p:attrNameLst>
                                      </p:cBhvr>
                                      <p:to>
                                        <p:strVal val="visible"/>
                                      </p:to>
                                    </p:set>
                                    <p:anim calcmode="lin" valueType="num">
                                      <p:cBhvr additive="base">
                                        <p:cTn id="32" dur="500" fill="hold"/>
                                        <p:tgtEl>
                                          <p:spTgt spid="38"/>
                                        </p:tgtEl>
                                        <p:attrNameLst>
                                          <p:attrName>ppt_x</p:attrName>
                                        </p:attrNameLst>
                                      </p:cBhvr>
                                      <p:tavLst>
                                        <p:tav tm="0">
                                          <p:val>
                                            <p:strVal val="#ppt_x"/>
                                          </p:val>
                                        </p:tav>
                                        <p:tav tm="100000">
                                          <p:val>
                                            <p:strVal val="#ppt_x"/>
                                          </p:val>
                                        </p:tav>
                                      </p:tavLst>
                                    </p:anim>
                                    <p:anim calcmode="lin" valueType="num">
                                      <p:cBhvr additive="base">
                                        <p:cTn id="33"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35545"/>
            <a:ext cx="12858750" cy="7286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5" name="组合 34"/>
          <p:cNvGrpSpPr/>
          <p:nvPr/>
        </p:nvGrpSpPr>
        <p:grpSpPr>
          <a:xfrm>
            <a:off x="327166" y="159941"/>
            <a:ext cx="3301509" cy="3282306"/>
            <a:chOff x="1785222" y="1828800"/>
            <a:chExt cx="3301509" cy="3282306"/>
          </a:xfrm>
        </p:grpSpPr>
        <p:sp>
          <p:nvSpPr>
            <p:cNvPr id="36" name="MH_Others_2"/>
            <p:cNvSpPr/>
            <p:nvPr>
              <p:custDataLst>
                <p:tags r:id="rId5"/>
              </p:custDataLst>
            </p:nvPr>
          </p:nvSpPr>
          <p:spPr>
            <a:xfrm>
              <a:off x="1785222" y="1828800"/>
              <a:ext cx="3282308" cy="3282306"/>
            </a:xfrm>
            <a:prstGeom prst="ellipse">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cs typeface="+mn-ea"/>
                <a:sym typeface="+mn-lt"/>
              </a:endParaRPr>
            </a:p>
          </p:txBody>
        </p:sp>
        <p:sp>
          <p:nvSpPr>
            <p:cNvPr id="37" name="MH_Others_3"/>
            <p:cNvSpPr/>
            <p:nvPr>
              <p:custDataLst>
                <p:tags r:id="rId6"/>
              </p:custDataLst>
            </p:nvPr>
          </p:nvSpPr>
          <p:spPr>
            <a:xfrm>
              <a:off x="4817379" y="2695898"/>
              <a:ext cx="269352" cy="269352"/>
            </a:xfrm>
            <a:prstGeom prst="ellipse">
              <a:avLst/>
            </a:prstGeom>
            <a:solidFill>
              <a:srgbClr val="2DB9C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dirty="0">
                <a:solidFill>
                  <a:srgbClr val="FFFFFF"/>
                </a:solidFill>
                <a:cs typeface="+mn-ea"/>
                <a:sym typeface="+mn-lt"/>
              </a:endParaRPr>
            </a:p>
          </p:txBody>
        </p:sp>
      </p:grpSp>
      <p:grpSp>
        <p:nvGrpSpPr>
          <p:cNvPr id="38" name="组合 37"/>
          <p:cNvGrpSpPr/>
          <p:nvPr/>
        </p:nvGrpSpPr>
        <p:grpSpPr>
          <a:xfrm>
            <a:off x="1076413" y="1024037"/>
            <a:ext cx="1803016" cy="1803015"/>
            <a:chOff x="2504984" y="2554962"/>
            <a:chExt cx="1803016" cy="1803015"/>
          </a:xfrm>
        </p:grpSpPr>
        <p:sp>
          <p:nvSpPr>
            <p:cNvPr id="39" name="MH_Others_1"/>
            <p:cNvSpPr/>
            <p:nvPr>
              <p:custDataLst>
                <p:tags r:id="rId3"/>
              </p:custDataLst>
            </p:nvPr>
          </p:nvSpPr>
          <p:spPr>
            <a:xfrm>
              <a:off x="2504984" y="2554962"/>
              <a:ext cx="1803016" cy="1803015"/>
            </a:xfrm>
            <a:prstGeom prst="ellipse">
              <a:avLst/>
            </a:prstGeom>
            <a:solidFill>
              <a:srgbClr val="2DB9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cs typeface="+mn-ea"/>
                <a:sym typeface="+mn-lt"/>
              </a:endParaRPr>
            </a:p>
          </p:txBody>
        </p:sp>
        <p:sp>
          <p:nvSpPr>
            <p:cNvPr id="40" name="MH_Number"/>
            <p:cNvSpPr/>
            <p:nvPr>
              <p:custDataLst>
                <p:tags r:id="rId4"/>
              </p:custDataLst>
            </p:nvPr>
          </p:nvSpPr>
          <p:spPr>
            <a:xfrm>
              <a:off x="2629838" y="2695898"/>
              <a:ext cx="1538428" cy="1538428"/>
            </a:xfrm>
            <a:prstGeom prst="ellipse">
              <a:avLst/>
            </a:prstGeom>
            <a:solidFill>
              <a:srgbClr val="2DB9C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rmAutofit fontScale="85000" lnSpcReduction="10000"/>
            </a:bodyPr>
            <a:lstStyle/>
            <a:p>
              <a:pPr lvl="0" algn="ctr"/>
              <a:r>
                <a:rPr lang="en-US" altLang="zh-CN" sz="8000" dirty="0" smtClean="0">
                  <a:solidFill>
                    <a:srgbClr val="FFFFFF"/>
                  </a:solidFill>
                  <a:cs typeface="+mn-ea"/>
                  <a:sym typeface="+mn-lt"/>
                </a:rPr>
                <a:t>01</a:t>
              </a:r>
              <a:endParaRPr lang="zh-CN" altLang="en-US" sz="8000" dirty="0">
                <a:solidFill>
                  <a:srgbClr val="FFFFFF"/>
                </a:solidFill>
                <a:cs typeface="+mn-ea"/>
                <a:sym typeface="+mn-lt"/>
              </a:endParaRPr>
            </a:p>
          </p:txBody>
        </p:sp>
      </p:grpSp>
      <p:sp>
        <p:nvSpPr>
          <p:cNvPr id="41" name="MH_Title"/>
          <p:cNvSpPr>
            <a:spLocks noChangeArrowheads="1"/>
          </p:cNvSpPr>
          <p:nvPr>
            <p:custDataLst>
              <p:tags r:id="rId1"/>
            </p:custDataLst>
          </p:nvPr>
        </p:nvSpPr>
        <p:spPr bwMode="auto">
          <a:xfrm>
            <a:off x="3609474" y="196085"/>
            <a:ext cx="3570230" cy="626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0" rIns="0" bIns="0" anchor="t" anchorCtr="0">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9pPr>
          </a:lstStyle>
          <a:p>
            <a:pPr eaLnBrk="1" hangingPunct="1">
              <a:lnSpc>
                <a:spcPct val="130000"/>
              </a:lnSpc>
              <a:spcBef>
                <a:spcPct val="0"/>
              </a:spcBef>
              <a:buFont typeface="Arial" panose="020B0604020202020204" pitchFamily="34" charset="0"/>
              <a:buNone/>
            </a:pPr>
            <a:r>
              <a:rPr lang="zh-CN" altLang="en-US" sz="3600" dirty="0" smtClean="0">
                <a:latin typeface="+mn-lt"/>
                <a:ea typeface="+mn-ea"/>
                <a:cs typeface="+mn-ea"/>
                <a:sym typeface="+mn-lt"/>
              </a:rPr>
              <a:t>药品基本信息</a:t>
            </a:r>
            <a:endParaRPr lang="en-US" altLang="zh-CN" sz="3600" dirty="0" smtClean="0">
              <a:latin typeface="+mn-lt"/>
              <a:ea typeface="+mn-ea"/>
              <a:cs typeface="+mn-ea"/>
              <a:sym typeface="+mn-lt"/>
            </a:endParaRPr>
          </a:p>
          <a:p>
            <a:pPr eaLnBrk="1" hangingPunct="1">
              <a:lnSpc>
                <a:spcPct val="130000"/>
              </a:lnSpc>
              <a:spcBef>
                <a:spcPct val="0"/>
              </a:spcBef>
              <a:buFont typeface="Arial" panose="020B0604020202020204" pitchFamily="34" charset="0"/>
              <a:buNone/>
            </a:pPr>
            <a:endParaRPr lang="zh-CN" altLang="en-US" sz="3600" dirty="0">
              <a:latin typeface="+mn-lt"/>
              <a:ea typeface="+mn-ea"/>
              <a:cs typeface="+mn-ea"/>
              <a:sym typeface="+mn-lt"/>
            </a:endParaRPr>
          </a:p>
        </p:txBody>
      </p:sp>
      <p:sp>
        <p:nvSpPr>
          <p:cNvPr id="10" name="MH_Entry_2">
            <a:hlinkClick r:id="" action="ppaction://noaction"/>
          </p:cNvPr>
          <p:cNvSpPr>
            <a:spLocks noChangeArrowheads="1"/>
          </p:cNvSpPr>
          <p:nvPr>
            <p:custDataLst>
              <p:tags r:id="rId2"/>
            </p:custDataLst>
          </p:nvPr>
        </p:nvSpPr>
        <p:spPr bwMode="auto">
          <a:xfrm>
            <a:off x="5584887" y="2375020"/>
            <a:ext cx="5885048" cy="76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0" rIns="0" bIns="0" anchor="ctr" anchorCtr="0">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charset="0"/>
                <a:ea typeface="宋体" panose="02010600030101010101" pitchFamily="2" charset="-122"/>
              </a:defRPr>
            </a:lvl9pPr>
          </a:lstStyle>
          <a:p>
            <a:pPr lvl="0">
              <a:lnSpc>
                <a:spcPct val="120000"/>
              </a:lnSpc>
              <a:spcBef>
                <a:spcPct val="0"/>
              </a:spcBef>
              <a:buNone/>
            </a:pPr>
            <a:r>
              <a:rPr lang="zh-CN" altLang="en-US" sz="1800" dirty="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通用</a:t>
            </a:r>
            <a:r>
              <a:rPr lang="zh-CN" altLang="en-US" sz="18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名：</a:t>
            </a:r>
            <a:r>
              <a:rPr lang="zh-CN" altLang="zh-CN" sz="1800" dirty="0">
                <a:latin typeface="华文中宋" panose="02010600040101010101" pitchFamily="2" charset="-122"/>
                <a:ea typeface="华文中宋" panose="02010600040101010101" pitchFamily="2" charset="-122"/>
              </a:rPr>
              <a:t>奥拉西坦氯化钠</a:t>
            </a:r>
            <a:r>
              <a:rPr lang="zh-CN" altLang="zh-CN" sz="1800" dirty="0" smtClean="0">
                <a:latin typeface="华文中宋" panose="02010600040101010101" pitchFamily="2" charset="-122"/>
                <a:ea typeface="华文中宋" panose="02010600040101010101" pitchFamily="2" charset="-122"/>
              </a:rPr>
              <a:t>注射液</a:t>
            </a:r>
            <a:endParaRPr lang="en-US" altLang="zh-CN" sz="1800" dirty="0" smtClean="0">
              <a:latin typeface="华文中宋" panose="02010600040101010101" pitchFamily="2" charset="-122"/>
              <a:ea typeface="华文中宋" panose="02010600040101010101" pitchFamily="2" charset="-122"/>
            </a:endParaRPr>
          </a:p>
          <a:p>
            <a:pPr lvl="0">
              <a:lnSpc>
                <a:spcPct val="120000"/>
              </a:lnSpc>
              <a:spcBef>
                <a:spcPct val="0"/>
              </a:spcBef>
              <a:buNone/>
            </a:pPr>
            <a:r>
              <a:rPr lang="zh-CN" altLang="en-US" sz="1800" dirty="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注册</a:t>
            </a:r>
            <a:r>
              <a:rPr lang="zh-CN" altLang="en-US" sz="18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规格：</a:t>
            </a:r>
            <a:r>
              <a:rPr lang="en-US" altLang="zh-CN" sz="1800" dirty="0">
                <a:latin typeface="华文中宋" panose="02010600040101010101" pitchFamily="2" charset="-122"/>
                <a:ea typeface="华文中宋" panose="02010600040101010101" pitchFamily="2" charset="-122"/>
              </a:rPr>
              <a:t>250ml</a:t>
            </a:r>
            <a:r>
              <a:rPr lang="zh-CN" altLang="zh-CN" sz="1800" dirty="0">
                <a:latin typeface="华文中宋" panose="02010600040101010101" pitchFamily="2" charset="-122"/>
                <a:ea typeface="华文中宋" panose="02010600040101010101" pitchFamily="2" charset="-122"/>
              </a:rPr>
              <a:t>：奥拉西坦</a:t>
            </a:r>
            <a:r>
              <a:rPr lang="en-US" altLang="zh-CN" sz="1800" dirty="0">
                <a:latin typeface="华文中宋" panose="02010600040101010101" pitchFamily="2" charset="-122"/>
                <a:ea typeface="华文中宋" panose="02010600040101010101" pitchFamily="2" charset="-122"/>
              </a:rPr>
              <a:t>6g</a:t>
            </a:r>
            <a:r>
              <a:rPr lang="zh-CN" altLang="zh-CN" sz="1800" dirty="0">
                <a:latin typeface="华文中宋" panose="02010600040101010101" pitchFamily="2" charset="-122"/>
                <a:ea typeface="华文中宋" panose="02010600040101010101" pitchFamily="2" charset="-122"/>
              </a:rPr>
              <a:t>与氯化钠</a:t>
            </a:r>
            <a:r>
              <a:rPr lang="en-US" altLang="zh-CN" sz="1800" dirty="0" smtClean="0">
                <a:latin typeface="华文中宋" panose="02010600040101010101" pitchFamily="2" charset="-122"/>
                <a:ea typeface="华文中宋" panose="02010600040101010101" pitchFamily="2" charset="-122"/>
              </a:rPr>
              <a:t>1.125g</a:t>
            </a:r>
          </a:p>
          <a:p>
            <a:pPr lvl="0">
              <a:lnSpc>
                <a:spcPct val="120000"/>
              </a:lnSpc>
              <a:spcBef>
                <a:spcPct val="0"/>
              </a:spcBef>
              <a:buNone/>
            </a:pPr>
            <a:r>
              <a:rPr lang="zh-CN" altLang="en-US" sz="18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中国大陆首次上市时间：</a:t>
            </a:r>
            <a:r>
              <a:rPr lang="en-US" altLang="zh-CN" sz="18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2022</a:t>
            </a:r>
            <a:r>
              <a:rPr lang="zh-CN" altLang="en-US" sz="18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年</a:t>
            </a:r>
            <a:r>
              <a:rPr lang="en-US" altLang="zh-CN" sz="18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5</a:t>
            </a:r>
            <a:r>
              <a:rPr lang="zh-CN" altLang="en-US" sz="18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月</a:t>
            </a:r>
            <a:endParaRPr lang="en-US" altLang="zh-CN" sz="18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endParaRPr>
          </a:p>
          <a:p>
            <a:pPr lvl="0">
              <a:lnSpc>
                <a:spcPct val="120000"/>
              </a:lnSpc>
              <a:spcBef>
                <a:spcPct val="0"/>
              </a:spcBef>
              <a:buNone/>
            </a:pPr>
            <a:r>
              <a:rPr lang="zh-CN" altLang="en-US" sz="18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独家产品</a:t>
            </a:r>
            <a:endParaRPr lang="en-US" altLang="zh-CN" sz="18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endParaRPr>
          </a:p>
          <a:p>
            <a:pPr lvl="0">
              <a:lnSpc>
                <a:spcPct val="120000"/>
              </a:lnSpc>
              <a:spcBef>
                <a:spcPct val="0"/>
              </a:spcBef>
              <a:buNone/>
            </a:pPr>
            <a:r>
              <a:rPr lang="zh-CN" altLang="en-US" sz="18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是否</a:t>
            </a:r>
            <a:r>
              <a:rPr lang="en-US" altLang="zh-CN" sz="18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OTC</a:t>
            </a:r>
            <a:r>
              <a:rPr lang="zh-CN" altLang="en-US" sz="18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药品：否</a:t>
            </a:r>
            <a:endParaRPr lang="en-US" altLang="zh-CN" sz="18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endParaRPr>
          </a:p>
          <a:p>
            <a:pPr lvl="0">
              <a:lnSpc>
                <a:spcPct val="120000"/>
              </a:lnSpc>
              <a:spcBef>
                <a:spcPct val="0"/>
              </a:spcBef>
              <a:buNone/>
            </a:pPr>
            <a:r>
              <a:rPr lang="zh-CN" altLang="en-US" sz="1800" dirty="0" smtClean="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参照药品</a:t>
            </a:r>
            <a:r>
              <a:rPr lang="zh-CN" altLang="en-US" sz="1800" dirty="0">
                <a:solidFill>
                  <a:prstClr val="black">
                    <a:lumMod val="75000"/>
                    <a:lumOff val="25000"/>
                  </a:prstClr>
                </a:solidFill>
                <a:latin typeface="华文中宋" panose="02010600040101010101" pitchFamily="2" charset="-122"/>
                <a:ea typeface="华文中宋" panose="02010600040101010101" pitchFamily="2" charset="-122"/>
                <a:cs typeface="+mn-ea"/>
                <a:sym typeface="+mn-lt"/>
              </a:rPr>
              <a:t>建议：丁苯酞氯化钠注射液</a:t>
            </a:r>
          </a:p>
        </p:txBody>
      </p:sp>
    </p:spTree>
    <p:extLst>
      <p:ext uri="{BB962C8B-B14F-4D97-AF65-F5344CB8AC3E}">
        <p14:creationId xmlns:p14="http://schemas.microsoft.com/office/powerpoint/2010/main" val="1531096447"/>
      </p:ext>
    </p:extLst>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1000"/>
                                        <p:tgtEl>
                                          <p:spTgt spid="38"/>
                                        </p:tgtEl>
                                      </p:cBhvr>
                                    </p:animEffect>
                                    <p:anim calcmode="lin" valueType="num">
                                      <p:cBhvr>
                                        <p:cTn id="8" dur="1000" fill="hold"/>
                                        <p:tgtEl>
                                          <p:spTgt spid="38"/>
                                        </p:tgtEl>
                                        <p:attrNameLst>
                                          <p:attrName>ppt_x</p:attrName>
                                        </p:attrNameLst>
                                      </p:cBhvr>
                                      <p:tavLst>
                                        <p:tav tm="0">
                                          <p:val>
                                            <p:strVal val="#ppt_x"/>
                                          </p:val>
                                        </p:tav>
                                        <p:tav tm="100000">
                                          <p:val>
                                            <p:strVal val="#ppt_x"/>
                                          </p:val>
                                        </p:tav>
                                      </p:tavLst>
                                    </p:anim>
                                    <p:anim calcmode="lin" valueType="num">
                                      <p:cBhvr>
                                        <p:cTn id="9" dur="1000" fill="hold"/>
                                        <p:tgtEl>
                                          <p:spTgt spid="3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nodeType="after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barn(inVertical)">
                                      <p:cBhvr>
                                        <p:cTn id="13" dur="500"/>
                                        <p:tgtEl>
                                          <p:spTgt spid="35"/>
                                        </p:tgtEl>
                                      </p:cBhvr>
                                    </p:animEffect>
                                  </p:childTnLst>
                                </p:cTn>
                              </p:par>
                            </p:childTnLst>
                          </p:cTn>
                        </p:par>
                        <p:par>
                          <p:cTn id="14" fill="hold">
                            <p:stCondLst>
                              <p:cond delay="1500"/>
                            </p:stCondLst>
                            <p:childTnLst>
                              <p:par>
                                <p:cTn id="15" presetID="14" presetClass="entr" presetSubtype="10"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randombar(horizontal)">
                                      <p:cBhvr>
                                        <p:cTn id="17"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hidden="1"/>
          <p:cNvSpPr>
            <a:spLocks noGrp="1"/>
          </p:cNvSpPr>
          <p:nvPr>
            <p:ph type="title"/>
          </p:nvPr>
        </p:nvSpPr>
        <p:spPr/>
        <p:txBody>
          <a:bodyPr/>
          <a:lstStyle/>
          <a:p>
            <a:r>
              <a:rPr lang="en-US" altLang="zh-CN" dirty="0" smtClean="0">
                <a:latin typeface="+mn-lt"/>
                <a:ea typeface="+mn-ea"/>
                <a:cs typeface="+mn-ea"/>
                <a:sym typeface="+mn-lt"/>
              </a:rPr>
              <a:t> </a:t>
            </a:r>
            <a:endParaRPr lang="zh-CN" altLang="en-US" dirty="0">
              <a:latin typeface="+mn-lt"/>
              <a:ea typeface="+mn-ea"/>
              <a:cs typeface="+mn-ea"/>
              <a:sym typeface="+mn-lt"/>
            </a:endParaRPr>
          </a:p>
        </p:txBody>
      </p:sp>
      <p:sp>
        <p:nvSpPr>
          <p:cNvPr id="28" name="TextBox 41"/>
          <p:cNvSpPr txBox="1"/>
          <p:nvPr/>
        </p:nvSpPr>
        <p:spPr>
          <a:xfrm>
            <a:off x="755361" y="449555"/>
            <a:ext cx="3272515" cy="712927"/>
          </a:xfrm>
          <a:prstGeom prst="rect">
            <a:avLst/>
          </a:prstGeom>
          <a:noFill/>
        </p:spPr>
        <p:txBody>
          <a:bodyPr wrap="none" lIns="96433" tIns="48216" rIns="96433" bIns="48216" rtlCol="0">
            <a:spAutoFit/>
          </a:bodyPr>
          <a:lstStyle/>
          <a:p>
            <a:pPr defTabSz="964326"/>
            <a:r>
              <a:rPr lang="zh-CN" altLang="en-US" sz="4000" dirty="0" smtClean="0">
                <a:solidFill>
                  <a:prstClr val="black"/>
                </a:solidFill>
                <a:latin typeface="+mn-lt"/>
                <a:ea typeface="+mn-ea"/>
                <a:cs typeface="+mn-ea"/>
                <a:sym typeface="+mn-lt"/>
              </a:rPr>
              <a:t>药品基本信息</a:t>
            </a:r>
          </a:p>
        </p:txBody>
      </p:sp>
      <p:cxnSp>
        <p:nvCxnSpPr>
          <p:cNvPr id="29" name="直接连接符 28"/>
          <p:cNvCxnSpPr/>
          <p:nvPr/>
        </p:nvCxnSpPr>
        <p:spPr>
          <a:xfrm>
            <a:off x="755361" y="1149817"/>
            <a:ext cx="11406773" cy="0"/>
          </a:xfrm>
          <a:prstGeom prst="line">
            <a:avLst/>
          </a:prstGeom>
          <a:noFill/>
          <a:ln w="12700" cap="flat" cmpd="sng" algn="ctr">
            <a:solidFill>
              <a:sysClr val="windowText" lastClr="000000"/>
            </a:solidFill>
            <a:prstDash val="dash"/>
          </a:ln>
          <a:effectLst/>
        </p:spPr>
      </p:cxnSp>
      <p:sp>
        <p:nvSpPr>
          <p:cNvPr id="5" name="矩形 4"/>
          <p:cNvSpPr/>
          <p:nvPr/>
        </p:nvSpPr>
        <p:spPr>
          <a:xfrm>
            <a:off x="308695" y="1149817"/>
            <a:ext cx="8885380" cy="507831"/>
          </a:xfrm>
          <a:prstGeom prst="rect">
            <a:avLst/>
          </a:prstGeom>
        </p:spPr>
        <p:txBody>
          <a:bodyPr wrap="square">
            <a:spAutoFit/>
          </a:bodyPr>
          <a:lstStyle/>
          <a:p>
            <a:pPr algn="ctr">
              <a:lnSpc>
                <a:spcPct val="150000"/>
              </a:lnSpc>
            </a:pPr>
            <a:r>
              <a:rPr lang="zh-CN" altLang="zh-CN" dirty="0"/>
              <a:t>【</a:t>
            </a:r>
            <a:r>
              <a:rPr lang="zh-CN" altLang="en-US" dirty="0"/>
              <a:t>适应症</a:t>
            </a:r>
            <a:r>
              <a:rPr lang="zh-CN" altLang="zh-CN" dirty="0"/>
              <a:t>】用于脑损伤及其引起的神经功能缺失、记忆与智能障碍等症的治疗。</a:t>
            </a:r>
            <a:endParaRPr lang="zh-CN" altLang="en-US" dirty="0">
              <a:solidFill>
                <a:schemeClr val="tx1">
                  <a:lumMod val="75000"/>
                  <a:lumOff val="25000"/>
                </a:schemeClr>
              </a:solidFill>
              <a:cs typeface="+mn-ea"/>
              <a:sym typeface="+mn-lt"/>
            </a:endParaRPr>
          </a:p>
        </p:txBody>
      </p:sp>
      <p:sp>
        <p:nvSpPr>
          <p:cNvPr id="6" name="矩形 5"/>
          <p:cNvSpPr/>
          <p:nvPr/>
        </p:nvSpPr>
        <p:spPr>
          <a:xfrm>
            <a:off x="640339" y="1724707"/>
            <a:ext cx="9533452" cy="1754326"/>
          </a:xfrm>
          <a:prstGeom prst="rect">
            <a:avLst/>
          </a:prstGeom>
        </p:spPr>
        <p:txBody>
          <a:bodyPr wrap="square">
            <a:spAutoFit/>
          </a:bodyPr>
          <a:lstStyle/>
          <a:p>
            <a:pPr>
              <a:lnSpc>
                <a:spcPct val="150000"/>
              </a:lnSpc>
            </a:pPr>
            <a:r>
              <a:rPr lang="zh-CN" altLang="zh-CN" dirty="0"/>
              <a:t>【</a:t>
            </a:r>
            <a:r>
              <a:rPr lang="zh-CN" altLang="en-US" dirty="0">
                <a:solidFill>
                  <a:schemeClr val="tx1">
                    <a:lumMod val="75000"/>
                    <a:lumOff val="25000"/>
                  </a:schemeClr>
                </a:solidFill>
                <a:cs typeface="+mn-ea"/>
                <a:sym typeface="+mn-lt"/>
              </a:rPr>
              <a:t>疾病基本情况</a:t>
            </a:r>
            <a:r>
              <a:rPr lang="zh-CN" altLang="zh-CN" dirty="0"/>
              <a:t>】</a:t>
            </a:r>
            <a:r>
              <a:rPr lang="zh-CN" altLang="en-US" dirty="0">
                <a:solidFill>
                  <a:schemeClr val="tx1">
                    <a:lumMod val="75000"/>
                    <a:lumOff val="25000"/>
                  </a:schemeClr>
                </a:solidFill>
                <a:cs typeface="+mn-ea"/>
                <a:sym typeface="+mn-lt"/>
              </a:rPr>
              <a:t>脑损伤为常见的疾病，主要由交通事故、坠落等引起脑外伤和脑溢血脑栓塞引起的</a:t>
            </a:r>
            <a:r>
              <a:rPr lang="zh-CN" altLang="en-US" dirty="0" smtClean="0">
                <a:solidFill>
                  <a:schemeClr val="tx1">
                    <a:lumMod val="75000"/>
                    <a:lumOff val="25000"/>
                  </a:schemeClr>
                </a:solidFill>
                <a:cs typeface="+mn-ea"/>
                <a:sym typeface="+mn-lt"/>
              </a:rPr>
              <a:t>脑</a:t>
            </a:r>
            <a:r>
              <a:rPr lang="zh-CN" altLang="en-US" dirty="0">
                <a:solidFill>
                  <a:schemeClr val="tx1">
                    <a:lumMod val="75000"/>
                    <a:lumOff val="25000"/>
                  </a:schemeClr>
                </a:solidFill>
                <a:cs typeface="+mn-ea"/>
                <a:sym typeface="+mn-lt"/>
              </a:rPr>
              <a:t>损伤</a:t>
            </a:r>
            <a:r>
              <a:rPr lang="zh-CN" altLang="en-US" dirty="0" smtClean="0">
                <a:solidFill>
                  <a:schemeClr val="tx1">
                    <a:lumMod val="75000"/>
                    <a:lumOff val="25000"/>
                  </a:schemeClr>
                </a:solidFill>
                <a:cs typeface="+mn-ea"/>
                <a:sym typeface="+mn-lt"/>
              </a:rPr>
              <a:t>。</a:t>
            </a:r>
            <a:r>
              <a:rPr lang="zh-CN" altLang="en-US" dirty="0">
                <a:solidFill>
                  <a:schemeClr val="tx1">
                    <a:lumMod val="75000"/>
                    <a:lumOff val="25000"/>
                  </a:schemeClr>
                </a:solidFill>
                <a:cs typeface="+mn-ea"/>
                <a:sym typeface="+mn-lt"/>
              </a:rPr>
              <a:t>在我国每年有</a:t>
            </a:r>
            <a:r>
              <a:rPr lang="en-US" altLang="zh-CN" dirty="0">
                <a:solidFill>
                  <a:schemeClr val="tx1">
                    <a:lumMod val="75000"/>
                    <a:lumOff val="25000"/>
                  </a:schemeClr>
                </a:solidFill>
                <a:cs typeface="+mn-ea"/>
                <a:sym typeface="+mn-lt"/>
              </a:rPr>
              <a:t>150</a:t>
            </a:r>
            <a:r>
              <a:rPr lang="zh-CN" altLang="en-US" dirty="0">
                <a:solidFill>
                  <a:schemeClr val="tx1">
                    <a:lumMod val="75000"/>
                    <a:lumOff val="25000"/>
                  </a:schemeClr>
                </a:solidFill>
                <a:cs typeface="+mn-ea"/>
                <a:sym typeface="+mn-lt"/>
              </a:rPr>
              <a:t>万的脑损伤患者和</a:t>
            </a:r>
            <a:r>
              <a:rPr lang="en-US" altLang="zh-CN" dirty="0">
                <a:solidFill>
                  <a:schemeClr val="tx1">
                    <a:lumMod val="75000"/>
                    <a:lumOff val="25000"/>
                  </a:schemeClr>
                </a:solidFill>
                <a:cs typeface="+mn-ea"/>
                <a:sym typeface="+mn-lt"/>
              </a:rPr>
              <a:t>250</a:t>
            </a:r>
            <a:r>
              <a:rPr lang="zh-CN" altLang="en-US" dirty="0">
                <a:solidFill>
                  <a:schemeClr val="tx1">
                    <a:lumMod val="75000"/>
                    <a:lumOff val="25000"/>
                  </a:schemeClr>
                </a:solidFill>
                <a:cs typeface="+mn-ea"/>
                <a:sym typeface="+mn-lt"/>
              </a:rPr>
              <a:t>万的脑中风患者，在急性期后会有神经、记忆智能方面的损伤，据估计，中国的创伤性脑损伤人群死亡率约为每</a:t>
            </a:r>
            <a:r>
              <a:rPr lang="en-US" altLang="zh-CN" dirty="0">
                <a:solidFill>
                  <a:schemeClr val="tx1">
                    <a:lumMod val="75000"/>
                    <a:lumOff val="25000"/>
                  </a:schemeClr>
                </a:solidFill>
                <a:cs typeface="+mn-ea"/>
                <a:sym typeface="+mn-lt"/>
              </a:rPr>
              <a:t>13</a:t>
            </a:r>
            <a:r>
              <a:rPr lang="zh-CN" altLang="en-US" dirty="0">
                <a:solidFill>
                  <a:schemeClr val="tx1">
                    <a:lumMod val="75000"/>
                    <a:lumOff val="25000"/>
                  </a:schemeClr>
                </a:solidFill>
                <a:cs typeface="+mn-ea"/>
                <a:sym typeface="+mn-lt"/>
              </a:rPr>
              <a:t>例</a:t>
            </a:r>
            <a:r>
              <a:rPr lang="en-US" altLang="zh-CN" dirty="0">
                <a:solidFill>
                  <a:schemeClr val="tx1">
                    <a:lumMod val="75000"/>
                    <a:lumOff val="25000"/>
                  </a:schemeClr>
                </a:solidFill>
                <a:cs typeface="+mn-ea"/>
                <a:sym typeface="+mn-lt"/>
              </a:rPr>
              <a:t>/10</a:t>
            </a:r>
            <a:r>
              <a:rPr lang="zh-CN" altLang="en-US" dirty="0">
                <a:solidFill>
                  <a:schemeClr val="tx1">
                    <a:lumMod val="75000"/>
                    <a:lumOff val="25000"/>
                  </a:schemeClr>
                </a:solidFill>
                <a:cs typeface="+mn-ea"/>
                <a:sym typeface="+mn-lt"/>
              </a:rPr>
              <a:t>万人。增加适合的药品进入医保目录能大大增加患者的需求。</a:t>
            </a:r>
            <a:endParaRPr lang="en-US" altLang="zh-CN" dirty="0">
              <a:solidFill>
                <a:schemeClr val="tx1">
                  <a:lumMod val="75000"/>
                  <a:lumOff val="25000"/>
                </a:schemeClr>
              </a:solidFill>
              <a:cs typeface="+mn-ea"/>
              <a:sym typeface="+mn-lt"/>
            </a:endParaRPr>
          </a:p>
        </p:txBody>
      </p:sp>
      <p:sp>
        <p:nvSpPr>
          <p:cNvPr id="24" name="文本框 30"/>
          <p:cNvSpPr txBox="1"/>
          <p:nvPr/>
        </p:nvSpPr>
        <p:spPr>
          <a:xfrm>
            <a:off x="657503" y="3546094"/>
            <a:ext cx="9228256" cy="1006335"/>
          </a:xfrm>
          <a:prstGeom prst="rect">
            <a:avLst/>
          </a:prstGeom>
          <a:solidFill>
            <a:schemeClr val="bg1"/>
          </a:solidFill>
        </p:spPr>
        <p:txBody>
          <a:bodyPr wrap="square" rtlCol="0">
            <a:spAutoFit/>
          </a:bodyPr>
          <a:lstStyle/>
          <a:p>
            <a:r>
              <a:rPr lang="zh-CN" altLang="zh-CN" sz="2000" dirty="0"/>
              <a:t>【用法用量】静脉滴注。每日一次，每次</a:t>
            </a:r>
            <a:r>
              <a:rPr lang="en-US" altLang="zh-CN" sz="2000" dirty="0"/>
              <a:t>6g</a:t>
            </a:r>
            <a:r>
              <a:rPr lang="zh-CN" altLang="zh-CN" sz="2000" dirty="0"/>
              <a:t>，可酌情增减用量，用药疗程为</a:t>
            </a:r>
            <a:r>
              <a:rPr lang="en-US" altLang="zh-CN" sz="2000" dirty="0"/>
              <a:t>2~3</a:t>
            </a:r>
            <a:r>
              <a:rPr lang="zh-CN" altLang="zh-CN" sz="2000" dirty="0"/>
              <a:t>周。</a:t>
            </a:r>
          </a:p>
          <a:p>
            <a:r>
              <a:rPr lang="en-US" altLang="zh-CN" sz="2000" dirty="0" smtClean="0"/>
              <a:t> </a:t>
            </a:r>
            <a:r>
              <a:rPr lang="zh-CN" altLang="zh-CN" sz="2000" dirty="0"/>
              <a:t>国外上市奥拉西坦注射液的用药剂量范围为每日</a:t>
            </a:r>
            <a:r>
              <a:rPr lang="en-US" altLang="zh-CN" sz="2000" dirty="0"/>
              <a:t>2~8g</a:t>
            </a:r>
            <a:r>
              <a:rPr lang="zh-CN" altLang="zh-CN" sz="2000" dirty="0"/>
              <a:t>，但国内尚无低于</a:t>
            </a:r>
            <a:r>
              <a:rPr lang="en-US" altLang="zh-CN" sz="2000" dirty="0"/>
              <a:t>4g</a:t>
            </a:r>
            <a:r>
              <a:rPr lang="zh-CN" altLang="zh-CN" sz="2000" dirty="0"/>
              <a:t>、</a:t>
            </a:r>
            <a:r>
              <a:rPr lang="zh-CN" altLang="zh-CN" sz="2000" dirty="0" smtClean="0"/>
              <a:t>高于</a:t>
            </a:r>
            <a:r>
              <a:rPr lang="en-US" altLang="zh-CN" sz="2000" dirty="0" smtClean="0"/>
              <a:t>  6g</a:t>
            </a:r>
            <a:r>
              <a:rPr lang="zh-CN" altLang="zh-CN" sz="2000" dirty="0"/>
              <a:t>的用药经验。</a:t>
            </a:r>
          </a:p>
        </p:txBody>
      </p:sp>
    </p:spTree>
    <p:extLst>
      <p:ext uri="{BB962C8B-B14F-4D97-AF65-F5344CB8AC3E}">
        <p14:creationId xmlns:p14="http://schemas.microsoft.com/office/powerpoint/2010/main" val="2930076466"/>
      </p:ext>
    </p:extLst>
  </p:cSld>
  <p:clrMapOvr>
    <a:masterClrMapping/>
  </p:clrMapOvr>
  <mc:AlternateContent xmlns:mc="http://schemas.openxmlformats.org/markup-compatibility/2006" xmlns:p14="http://schemas.microsoft.com/office/powerpoint/2010/main">
    <mc:Choice Requires="p14">
      <p:transition spd="slow" p14:dur="1600" advClick="0" advTm="3000">
        <p14:gallery dir="l"/>
      </p:transition>
    </mc:Choice>
    <mc:Fallback xmlns="">
      <p:transition spd="slow" advClick="0" advTm="3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hidden="1"/>
          <p:cNvSpPr>
            <a:spLocks noGrp="1"/>
          </p:cNvSpPr>
          <p:nvPr>
            <p:ph type="title"/>
          </p:nvPr>
        </p:nvSpPr>
        <p:spPr/>
        <p:txBody>
          <a:bodyPr/>
          <a:lstStyle/>
          <a:p>
            <a:endParaRPr lang="zh-CN" altLang="en-US">
              <a:latin typeface="+mn-lt"/>
              <a:ea typeface="+mn-ea"/>
              <a:cs typeface="+mn-ea"/>
              <a:sym typeface="+mn-lt"/>
            </a:endParaRPr>
          </a:p>
        </p:txBody>
      </p:sp>
      <p:sp>
        <p:nvSpPr>
          <p:cNvPr id="33" name="TextBox 41"/>
          <p:cNvSpPr txBox="1"/>
          <p:nvPr/>
        </p:nvSpPr>
        <p:spPr>
          <a:xfrm>
            <a:off x="651819" y="385693"/>
            <a:ext cx="2547958" cy="774482"/>
          </a:xfrm>
          <a:prstGeom prst="rect">
            <a:avLst/>
          </a:prstGeom>
          <a:noFill/>
        </p:spPr>
        <p:txBody>
          <a:bodyPr wrap="none" lIns="96433" tIns="48216" rIns="96433" bIns="48216" rtlCol="0">
            <a:spAutoFit/>
          </a:bodyPr>
          <a:lstStyle/>
          <a:p>
            <a:pPr defTabSz="964326"/>
            <a:r>
              <a:rPr lang="en-US" altLang="zh-CN" sz="4400" dirty="0" smtClean="0">
                <a:solidFill>
                  <a:prstClr val="black"/>
                </a:solidFill>
                <a:latin typeface="+mn-lt"/>
                <a:ea typeface="+mn-ea"/>
                <a:cs typeface="+mn-ea"/>
                <a:sym typeface="+mn-lt"/>
              </a:rPr>
              <a:t>02</a:t>
            </a:r>
            <a:r>
              <a:rPr lang="zh-CN" altLang="en-US" sz="4400" dirty="0" smtClean="0">
                <a:solidFill>
                  <a:prstClr val="black"/>
                </a:solidFill>
                <a:latin typeface="+mn-lt"/>
                <a:ea typeface="+mn-ea"/>
                <a:cs typeface="+mn-ea"/>
                <a:sym typeface="+mn-lt"/>
              </a:rPr>
              <a:t>安全性</a:t>
            </a:r>
          </a:p>
        </p:txBody>
      </p:sp>
      <p:cxnSp>
        <p:nvCxnSpPr>
          <p:cNvPr id="34" name="直接连接符 33"/>
          <p:cNvCxnSpPr/>
          <p:nvPr/>
        </p:nvCxnSpPr>
        <p:spPr>
          <a:xfrm>
            <a:off x="657484" y="1096045"/>
            <a:ext cx="11406773" cy="0"/>
          </a:xfrm>
          <a:prstGeom prst="line">
            <a:avLst/>
          </a:prstGeom>
          <a:noFill/>
          <a:ln w="12700" cap="flat" cmpd="sng" algn="ctr">
            <a:solidFill>
              <a:sysClr val="windowText" lastClr="000000"/>
            </a:solidFill>
            <a:prstDash val="dash"/>
          </a:ln>
          <a:effectLst/>
        </p:spPr>
      </p:cxnSp>
      <p:grpSp>
        <p:nvGrpSpPr>
          <p:cNvPr id="3" name="组合 2"/>
          <p:cNvGrpSpPr/>
          <p:nvPr/>
        </p:nvGrpSpPr>
        <p:grpSpPr>
          <a:xfrm>
            <a:off x="-987449" y="1240061"/>
            <a:ext cx="11305256" cy="4154984"/>
            <a:chOff x="2108895" y="1528093"/>
            <a:chExt cx="9505056" cy="4025940"/>
          </a:xfrm>
        </p:grpSpPr>
        <p:grpSp>
          <p:nvGrpSpPr>
            <p:cNvPr id="14" name="组合 13"/>
            <p:cNvGrpSpPr/>
            <p:nvPr/>
          </p:nvGrpSpPr>
          <p:grpSpPr>
            <a:xfrm>
              <a:off x="2108895" y="4430383"/>
              <a:ext cx="2622168" cy="744676"/>
              <a:chOff x="6022548" y="1967781"/>
              <a:chExt cx="2622168" cy="744676"/>
            </a:xfrm>
          </p:grpSpPr>
          <p:sp>
            <p:nvSpPr>
              <p:cNvPr id="15" name="矩形 14"/>
              <p:cNvSpPr/>
              <p:nvPr/>
            </p:nvSpPr>
            <p:spPr>
              <a:xfrm>
                <a:off x="6022548" y="2417312"/>
                <a:ext cx="2622168" cy="295145"/>
              </a:xfrm>
              <a:prstGeom prst="rect">
                <a:avLst/>
              </a:prstGeom>
            </p:spPr>
            <p:txBody>
              <a:bodyPr wrap="square">
                <a:spAutoFit/>
                <a:scene3d>
                  <a:camera prst="orthographicFront"/>
                  <a:lightRig rig="threePt" dir="t"/>
                </a:scene3d>
                <a:sp3d contourW="12700"/>
              </a:bodyPr>
              <a:lstStyle/>
              <a:p>
                <a:pPr lvl="0" fontAlgn="auto">
                  <a:lnSpc>
                    <a:spcPct val="120000"/>
                  </a:lnSpc>
                  <a:spcBef>
                    <a:spcPts val="0"/>
                  </a:spcBef>
                  <a:spcAft>
                    <a:spcPts val="0"/>
                  </a:spcAft>
                  <a:defRPr/>
                </a:pPr>
                <a:endParaRPr lang="zh-CN" altLang="en-US" sz="1200" kern="0" dirty="0">
                  <a:solidFill>
                    <a:schemeClr val="tx1">
                      <a:lumMod val="85000"/>
                      <a:lumOff val="15000"/>
                    </a:schemeClr>
                  </a:solidFill>
                  <a:latin typeface="+mn-lt"/>
                  <a:ea typeface="+mn-ea"/>
                  <a:cs typeface="+mn-ea"/>
                  <a:sym typeface="+mn-lt"/>
                </a:endParaRPr>
              </a:p>
            </p:txBody>
          </p:sp>
          <p:sp>
            <p:nvSpPr>
              <p:cNvPr id="16" name="矩形 15"/>
              <p:cNvSpPr/>
              <p:nvPr/>
            </p:nvSpPr>
            <p:spPr>
              <a:xfrm>
                <a:off x="6291439" y="1967781"/>
                <a:ext cx="2084387" cy="396583"/>
              </a:xfrm>
              <a:prstGeom prst="rect">
                <a:avLst/>
              </a:prstGeom>
            </p:spPr>
            <p:txBody>
              <a:bodyPr wrap="square">
                <a:spAutoFit/>
                <a:scene3d>
                  <a:camera prst="orthographicFront"/>
                  <a:lightRig rig="threePt" dir="t"/>
                </a:scene3d>
                <a:sp3d contourW="12700"/>
              </a:bodyPr>
              <a:lstStyle/>
              <a:p>
                <a:pPr marL="0" marR="0" lvl="0" indent="0" algn="ctr" defTabSz="914400" eaLnBrk="1" fontAlgn="auto" latinLnBrk="0" hangingPunct="1">
                  <a:lnSpc>
                    <a:spcPct val="120000"/>
                  </a:lnSpc>
                  <a:spcBef>
                    <a:spcPts val="0"/>
                  </a:spcBef>
                  <a:spcAft>
                    <a:spcPts val="0"/>
                  </a:spcAft>
                  <a:buClrTx/>
                  <a:buSzTx/>
                  <a:buFontTx/>
                  <a:buNone/>
                  <a:tabLst/>
                  <a:defRPr/>
                </a:pPr>
                <a:endParaRPr kumimoji="0" lang="zh-CN" altLang="en-US" sz="1800" b="1" i="0" u="none" strike="noStrike" kern="0" cap="none" spc="0" normalizeH="0" baseline="0" noProof="0" dirty="0">
                  <a:ln>
                    <a:noFill/>
                  </a:ln>
                  <a:solidFill>
                    <a:sysClr val="windowText" lastClr="000000">
                      <a:lumMod val="75000"/>
                      <a:lumOff val="25000"/>
                    </a:sysClr>
                  </a:solidFill>
                  <a:effectLst/>
                  <a:uLnTx/>
                  <a:uFillTx/>
                  <a:latin typeface="+mn-lt"/>
                  <a:ea typeface="+mn-ea"/>
                  <a:cs typeface="+mn-ea"/>
                  <a:sym typeface="+mn-lt"/>
                </a:endParaRPr>
              </a:p>
            </p:txBody>
          </p:sp>
        </p:grpSp>
        <p:grpSp>
          <p:nvGrpSpPr>
            <p:cNvPr id="17" name="组合 16"/>
            <p:cNvGrpSpPr/>
            <p:nvPr/>
          </p:nvGrpSpPr>
          <p:grpSpPr>
            <a:xfrm>
              <a:off x="5256154" y="4430383"/>
              <a:ext cx="2622168" cy="744676"/>
              <a:chOff x="6022548" y="1967781"/>
              <a:chExt cx="2622168" cy="744676"/>
            </a:xfrm>
          </p:grpSpPr>
          <p:sp>
            <p:nvSpPr>
              <p:cNvPr id="18" name="矩形 17"/>
              <p:cNvSpPr/>
              <p:nvPr/>
            </p:nvSpPr>
            <p:spPr>
              <a:xfrm>
                <a:off x="6022548" y="2417312"/>
                <a:ext cx="2622168" cy="295145"/>
              </a:xfrm>
              <a:prstGeom prst="rect">
                <a:avLst/>
              </a:prstGeom>
            </p:spPr>
            <p:txBody>
              <a:bodyPr wrap="square">
                <a:spAutoFit/>
                <a:scene3d>
                  <a:camera prst="orthographicFront"/>
                  <a:lightRig rig="threePt" dir="t"/>
                </a:scene3d>
                <a:sp3d contourW="12700"/>
              </a:bodyPr>
              <a:lstStyle/>
              <a:p>
                <a:pPr lvl="0" fontAlgn="auto">
                  <a:lnSpc>
                    <a:spcPct val="120000"/>
                  </a:lnSpc>
                  <a:spcBef>
                    <a:spcPts val="0"/>
                  </a:spcBef>
                  <a:spcAft>
                    <a:spcPts val="0"/>
                  </a:spcAft>
                  <a:defRPr/>
                </a:pPr>
                <a:endParaRPr lang="zh-CN" altLang="en-US" sz="1200" kern="0" dirty="0">
                  <a:solidFill>
                    <a:schemeClr val="tx1">
                      <a:lumMod val="85000"/>
                      <a:lumOff val="15000"/>
                    </a:schemeClr>
                  </a:solidFill>
                  <a:latin typeface="+mn-lt"/>
                  <a:ea typeface="+mn-ea"/>
                  <a:cs typeface="+mn-ea"/>
                  <a:sym typeface="+mn-lt"/>
                </a:endParaRPr>
              </a:p>
            </p:txBody>
          </p:sp>
          <p:sp>
            <p:nvSpPr>
              <p:cNvPr id="19" name="矩形 18"/>
              <p:cNvSpPr/>
              <p:nvPr/>
            </p:nvSpPr>
            <p:spPr>
              <a:xfrm>
                <a:off x="6291439" y="1967781"/>
                <a:ext cx="2084387" cy="396583"/>
              </a:xfrm>
              <a:prstGeom prst="rect">
                <a:avLst/>
              </a:prstGeom>
            </p:spPr>
            <p:txBody>
              <a:bodyPr wrap="square">
                <a:spAutoFit/>
                <a:scene3d>
                  <a:camera prst="orthographicFront"/>
                  <a:lightRig rig="threePt" dir="t"/>
                </a:scene3d>
                <a:sp3d contourW="12700"/>
              </a:bodyPr>
              <a:lstStyle/>
              <a:p>
                <a:pPr marL="0" marR="0" lvl="0" indent="0" algn="ctr" defTabSz="914400" eaLnBrk="1" fontAlgn="auto" latinLnBrk="0" hangingPunct="1">
                  <a:lnSpc>
                    <a:spcPct val="120000"/>
                  </a:lnSpc>
                  <a:spcBef>
                    <a:spcPts val="0"/>
                  </a:spcBef>
                  <a:spcAft>
                    <a:spcPts val="0"/>
                  </a:spcAft>
                  <a:buClrTx/>
                  <a:buSzTx/>
                  <a:buFontTx/>
                  <a:buNone/>
                  <a:tabLst/>
                  <a:defRPr/>
                </a:pPr>
                <a:endParaRPr kumimoji="0" lang="zh-CN" altLang="en-US" sz="1800" b="1" i="0" u="none" strike="noStrike" kern="0" cap="none" spc="0" normalizeH="0" baseline="0" noProof="0" dirty="0">
                  <a:ln>
                    <a:noFill/>
                  </a:ln>
                  <a:solidFill>
                    <a:sysClr val="windowText" lastClr="000000">
                      <a:lumMod val="75000"/>
                      <a:lumOff val="25000"/>
                    </a:sysClr>
                  </a:solidFill>
                  <a:effectLst/>
                  <a:uLnTx/>
                  <a:uFillTx/>
                  <a:latin typeface="+mn-lt"/>
                  <a:ea typeface="+mn-ea"/>
                  <a:cs typeface="+mn-ea"/>
                  <a:sym typeface="+mn-lt"/>
                </a:endParaRPr>
              </a:p>
            </p:txBody>
          </p:sp>
        </p:grpSp>
        <p:grpSp>
          <p:nvGrpSpPr>
            <p:cNvPr id="20" name="组合 19"/>
            <p:cNvGrpSpPr/>
            <p:nvPr/>
          </p:nvGrpSpPr>
          <p:grpSpPr>
            <a:xfrm>
              <a:off x="3419979" y="1528093"/>
              <a:ext cx="8193972" cy="4025940"/>
              <a:chOff x="1026564" y="-934509"/>
              <a:chExt cx="8193972" cy="4025940"/>
            </a:xfrm>
          </p:grpSpPr>
          <p:sp>
            <p:nvSpPr>
              <p:cNvPr id="21" name="矩形 20"/>
              <p:cNvSpPr/>
              <p:nvPr/>
            </p:nvSpPr>
            <p:spPr>
              <a:xfrm>
                <a:off x="1026564" y="-934509"/>
                <a:ext cx="8193972" cy="4025940"/>
              </a:xfrm>
              <a:prstGeom prst="rect">
                <a:avLst/>
              </a:prstGeom>
            </p:spPr>
            <p:txBody>
              <a:bodyPr wrap="square">
                <a:spAutoFit/>
                <a:scene3d>
                  <a:camera prst="orthographicFront"/>
                  <a:lightRig rig="threePt" dir="t"/>
                </a:scene3d>
                <a:sp3d contourW="12700"/>
              </a:bodyPr>
              <a:lstStyle/>
              <a:p>
                <a:pPr lvl="0" fontAlgn="auto">
                  <a:lnSpc>
                    <a:spcPct val="120000"/>
                  </a:lnSpc>
                  <a:spcBef>
                    <a:spcPts val="0"/>
                  </a:spcBef>
                  <a:spcAft>
                    <a:spcPts val="0"/>
                  </a:spcAft>
                  <a:defRPr/>
                </a:pPr>
                <a:r>
                  <a:rPr lang="zh-CN" altLang="en-US" sz="2000" kern="0" dirty="0">
                    <a:solidFill>
                      <a:schemeClr val="tx1">
                        <a:lumMod val="85000"/>
                        <a:lumOff val="15000"/>
                      </a:schemeClr>
                    </a:solidFill>
                    <a:latin typeface="+mj-ea"/>
                    <a:ea typeface="+mj-ea"/>
                    <a:cs typeface="+mn-ea"/>
                    <a:sym typeface="+mn-lt"/>
                  </a:rPr>
                  <a:t>不良反应情况</a:t>
                </a:r>
                <a:r>
                  <a:rPr lang="zh-CN" altLang="en-US" sz="2000" kern="0" dirty="0" smtClean="0">
                    <a:solidFill>
                      <a:schemeClr val="tx1">
                        <a:lumMod val="85000"/>
                        <a:lumOff val="15000"/>
                      </a:schemeClr>
                    </a:solidFill>
                    <a:latin typeface="+mj-ea"/>
                    <a:ea typeface="+mj-ea"/>
                    <a:cs typeface="+mn-ea"/>
                    <a:sym typeface="+mn-lt"/>
                  </a:rPr>
                  <a:t>：</a:t>
                </a:r>
                <a:endParaRPr lang="en-US" altLang="zh-CN" sz="2000" kern="0" dirty="0" smtClean="0">
                  <a:solidFill>
                    <a:schemeClr val="tx1">
                      <a:lumMod val="85000"/>
                      <a:lumOff val="15000"/>
                    </a:schemeClr>
                  </a:solidFill>
                  <a:latin typeface="+mj-ea"/>
                  <a:ea typeface="+mj-ea"/>
                  <a:cs typeface="+mn-ea"/>
                  <a:sym typeface="+mn-lt"/>
                </a:endParaRPr>
              </a:p>
              <a:p>
                <a:pPr lvl="0" fontAlgn="auto">
                  <a:lnSpc>
                    <a:spcPct val="120000"/>
                  </a:lnSpc>
                  <a:spcBef>
                    <a:spcPts val="0"/>
                  </a:spcBef>
                  <a:spcAft>
                    <a:spcPts val="0"/>
                  </a:spcAft>
                  <a:defRPr/>
                </a:pPr>
                <a:r>
                  <a:rPr lang="en-US" altLang="zh-CN" sz="2000" kern="0" dirty="0">
                    <a:solidFill>
                      <a:schemeClr val="tx1">
                        <a:lumMod val="85000"/>
                        <a:lumOff val="15000"/>
                      </a:schemeClr>
                    </a:solidFill>
                    <a:latin typeface="+mj-ea"/>
                    <a:ea typeface="+mj-ea"/>
                    <a:cs typeface="+mn-ea"/>
                    <a:sym typeface="+mn-lt"/>
                  </a:rPr>
                  <a:t> </a:t>
                </a:r>
                <a:r>
                  <a:rPr lang="en-US" altLang="zh-CN" sz="2000" kern="0" dirty="0" smtClean="0">
                    <a:solidFill>
                      <a:schemeClr val="tx1">
                        <a:lumMod val="85000"/>
                        <a:lumOff val="15000"/>
                      </a:schemeClr>
                    </a:solidFill>
                    <a:latin typeface="+mj-ea"/>
                    <a:ea typeface="+mj-ea"/>
                    <a:cs typeface="+mn-ea"/>
                    <a:sym typeface="+mn-lt"/>
                  </a:rPr>
                  <a:t>     </a:t>
                </a:r>
                <a:r>
                  <a:rPr lang="zh-CN" altLang="en-US" sz="2000" kern="0" dirty="0" smtClean="0">
                    <a:solidFill>
                      <a:schemeClr val="tx1">
                        <a:lumMod val="85000"/>
                        <a:lumOff val="15000"/>
                      </a:schemeClr>
                    </a:solidFill>
                    <a:latin typeface="+mj-ea"/>
                    <a:ea typeface="+mj-ea"/>
                    <a:cs typeface="+mn-ea"/>
                    <a:sym typeface="+mn-lt"/>
                  </a:rPr>
                  <a:t>据</a:t>
                </a:r>
                <a:r>
                  <a:rPr lang="zh-CN" altLang="en-US" sz="2000" kern="0" dirty="0">
                    <a:solidFill>
                      <a:schemeClr val="tx1">
                        <a:lumMod val="85000"/>
                        <a:lumOff val="15000"/>
                      </a:schemeClr>
                    </a:solidFill>
                    <a:latin typeface="+mj-ea"/>
                    <a:ea typeface="+mj-ea"/>
                    <a:cs typeface="+mn-ea"/>
                    <a:sym typeface="+mn-lt"/>
                  </a:rPr>
                  <a:t>国外文献报道，奥拉西坦的不良反应少见，偶见皮肤瘙痒、恶心、精神兴奋、睡眠紊乱，但症状较轻，停药后可自行恢复。</a:t>
                </a:r>
              </a:p>
              <a:p>
                <a:pPr lvl="0" fontAlgn="auto">
                  <a:lnSpc>
                    <a:spcPct val="120000"/>
                  </a:lnSpc>
                  <a:spcBef>
                    <a:spcPts val="0"/>
                  </a:spcBef>
                  <a:spcAft>
                    <a:spcPts val="0"/>
                  </a:spcAft>
                  <a:defRPr/>
                </a:pPr>
                <a:r>
                  <a:rPr lang="zh-CN" altLang="en-US" sz="2000" kern="0" dirty="0">
                    <a:solidFill>
                      <a:schemeClr val="tx1">
                        <a:lumMod val="85000"/>
                        <a:lumOff val="15000"/>
                      </a:schemeClr>
                    </a:solidFill>
                    <a:latin typeface="+mj-ea"/>
                    <a:ea typeface="+mj-ea"/>
                    <a:cs typeface="+mn-ea"/>
                    <a:sym typeface="+mn-lt"/>
                  </a:rPr>
                  <a:t>     应用注射用奥拉西坦进行了临床试验，结果显示注射用奥拉西坦与吡拉西坦注射液的安全性均较好，两组均未发生严重不良事件。</a:t>
                </a:r>
              </a:p>
              <a:p>
                <a:pPr lvl="0" fontAlgn="auto">
                  <a:lnSpc>
                    <a:spcPct val="120000"/>
                  </a:lnSpc>
                  <a:spcBef>
                    <a:spcPts val="0"/>
                  </a:spcBef>
                  <a:spcAft>
                    <a:spcPts val="0"/>
                  </a:spcAft>
                  <a:defRPr/>
                </a:pPr>
                <a:r>
                  <a:rPr lang="zh-CN" altLang="en-US" sz="2000" kern="0" smtClean="0">
                    <a:solidFill>
                      <a:schemeClr val="tx1">
                        <a:lumMod val="85000"/>
                        <a:lumOff val="15000"/>
                      </a:schemeClr>
                    </a:solidFill>
                    <a:latin typeface="+mj-ea"/>
                    <a:ea typeface="+mj-ea"/>
                    <a:cs typeface="+mn-ea"/>
                    <a:sym typeface="+mn-lt"/>
                  </a:rPr>
                  <a:t>毒</a:t>
                </a:r>
                <a:r>
                  <a:rPr lang="zh-CN" altLang="en-US" sz="2000" kern="0" dirty="0">
                    <a:solidFill>
                      <a:schemeClr val="tx1">
                        <a:lumMod val="85000"/>
                        <a:lumOff val="15000"/>
                      </a:schemeClr>
                    </a:solidFill>
                    <a:latin typeface="+mj-ea"/>
                    <a:ea typeface="+mj-ea"/>
                    <a:cs typeface="+mn-ea"/>
                    <a:sym typeface="+mn-lt"/>
                  </a:rPr>
                  <a:t>理</a:t>
                </a:r>
                <a:r>
                  <a:rPr lang="zh-CN" altLang="en-US" sz="2000" kern="0">
                    <a:solidFill>
                      <a:schemeClr val="tx1">
                        <a:lumMod val="85000"/>
                        <a:lumOff val="15000"/>
                      </a:schemeClr>
                    </a:solidFill>
                    <a:latin typeface="+mj-ea"/>
                    <a:ea typeface="+mj-ea"/>
                    <a:cs typeface="+mn-ea"/>
                    <a:sym typeface="+mn-lt"/>
                  </a:rPr>
                  <a:t>研究 </a:t>
                </a:r>
                <a:r>
                  <a:rPr lang="zh-CN" altLang="en-US" sz="2000" kern="0" smtClean="0">
                    <a:solidFill>
                      <a:schemeClr val="tx1">
                        <a:lumMod val="85000"/>
                        <a:lumOff val="15000"/>
                      </a:schemeClr>
                    </a:solidFill>
                    <a:latin typeface="+mj-ea"/>
                    <a:ea typeface="+mj-ea"/>
                    <a:cs typeface="+mn-ea"/>
                    <a:sym typeface="+mn-lt"/>
                  </a:rPr>
                  <a:t>：</a:t>
                </a:r>
                <a:endParaRPr lang="zh-CN" altLang="en-US" sz="2000" kern="0" dirty="0">
                  <a:solidFill>
                    <a:schemeClr val="tx1">
                      <a:lumMod val="85000"/>
                      <a:lumOff val="15000"/>
                    </a:schemeClr>
                  </a:solidFill>
                  <a:latin typeface="+mj-ea"/>
                  <a:ea typeface="+mj-ea"/>
                  <a:cs typeface="+mn-ea"/>
                  <a:sym typeface="+mn-lt"/>
                </a:endParaRPr>
              </a:p>
              <a:p>
                <a:pPr lvl="0" fontAlgn="auto">
                  <a:lnSpc>
                    <a:spcPct val="120000"/>
                  </a:lnSpc>
                  <a:spcBef>
                    <a:spcPts val="0"/>
                  </a:spcBef>
                  <a:spcAft>
                    <a:spcPts val="0"/>
                  </a:spcAft>
                  <a:defRPr/>
                </a:pPr>
                <a:r>
                  <a:rPr lang="zh-CN" altLang="en-US" sz="2000" kern="0" dirty="0">
                    <a:solidFill>
                      <a:schemeClr val="tx1">
                        <a:lumMod val="85000"/>
                        <a:lumOff val="15000"/>
                      </a:schemeClr>
                    </a:solidFill>
                    <a:latin typeface="+mj-ea"/>
                    <a:ea typeface="+mj-ea"/>
                    <a:cs typeface="+mn-ea"/>
                    <a:sym typeface="+mn-lt"/>
                  </a:rPr>
                  <a:t>     </a:t>
                </a:r>
                <a:r>
                  <a:rPr lang="zh-CN" altLang="en-US" sz="2000" kern="0" dirty="0" smtClean="0">
                    <a:solidFill>
                      <a:schemeClr val="tx1">
                        <a:lumMod val="85000"/>
                        <a:lumOff val="15000"/>
                      </a:schemeClr>
                    </a:solidFill>
                    <a:latin typeface="+mj-ea"/>
                    <a:ea typeface="+mj-ea"/>
                    <a:cs typeface="+mn-ea"/>
                    <a:sym typeface="+mn-lt"/>
                  </a:rPr>
                  <a:t> </a:t>
                </a:r>
                <a:r>
                  <a:rPr lang="zh-CN" altLang="en-US" sz="2000" kern="0" dirty="0" smtClean="0">
                    <a:solidFill>
                      <a:schemeClr val="tx1">
                        <a:lumMod val="85000"/>
                        <a:lumOff val="15000"/>
                      </a:schemeClr>
                    </a:solidFill>
                    <a:latin typeface="+mj-ea"/>
                    <a:ea typeface="+mj-ea"/>
                    <a:cs typeface="+mn-ea"/>
                    <a:sym typeface="+mn-lt"/>
                  </a:rPr>
                  <a:t>动物</a:t>
                </a:r>
                <a:r>
                  <a:rPr lang="zh-CN" altLang="en-US" sz="2000" kern="0" dirty="0">
                    <a:solidFill>
                      <a:schemeClr val="tx1">
                        <a:lumMod val="85000"/>
                        <a:lumOff val="15000"/>
                      </a:schemeClr>
                    </a:solidFill>
                    <a:latin typeface="+mj-ea"/>
                    <a:ea typeface="+mj-ea"/>
                    <a:cs typeface="+mn-ea"/>
                    <a:sym typeface="+mn-lt"/>
                  </a:rPr>
                  <a:t>研究显示，奥拉西坦小鼠灌胃给药</a:t>
                </a:r>
                <a:r>
                  <a:rPr lang="en-US" altLang="zh-CN" sz="2000" kern="0" dirty="0">
                    <a:solidFill>
                      <a:schemeClr val="tx1">
                        <a:lumMod val="85000"/>
                        <a:lumOff val="15000"/>
                      </a:schemeClr>
                    </a:solidFill>
                    <a:latin typeface="+mj-ea"/>
                    <a:ea typeface="+mj-ea"/>
                    <a:cs typeface="+mn-ea"/>
                    <a:sym typeface="+mn-lt"/>
                  </a:rPr>
                  <a:t>10g/kg</a:t>
                </a:r>
                <a:r>
                  <a:rPr lang="zh-CN" altLang="en-US" sz="2000" kern="0" dirty="0">
                    <a:solidFill>
                      <a:schemeClr val="tx1">
                        <a:lumMod val="85000"/>
                        <a:lumOff val="15000"/>
                      </a:schemeClr>
                    </a:solidFill>
                    <a:latin typeface="+mj-ea"/>
                    <a:ea typeface="+mj-ea"/>
                    <a:cs typeface="+mn-ea"/>
                    <a:sym typeface="+mn-lt"/>
                  </a:rPr>
                  <a:t>、静注给药</a:t>
                </a:r>
                <a:r>
                  <a:rPr lang="en-US" altLang="zh-CN" sz="2000" kern="0" dirty="0">
                    <a:solidFill>
                      <a:schemeClr val="tx1">
                        <a:lumMod val="85000"/>
                        <a:lumOff val="15000"/>
                      </a:schemeClr>
                    </a:solidFill>
                    <a:latin typeface="+mj-ea"/>
                    <a:ea typeface="+mj-ea"/>
                    <a:cs typeface="+mn-ea"/>
                    <a:sym typeface="+mn-lt"/>
                  </a:rPr>
                  <a:t>2g/kg</a:t>
                </a:r>
                <a:r>
                  <a:rPr lang="zh-CN" altLang="en-US" sz="2000" kern="0" dirty="0">
                    <a:solidFill>
                      <a:schemeClr val="tx1">
                        <a:lumMod val="85000"/>
                        <a:lumOff val="15000"/>
                      </a:schemeClr>
                    </a:solidFill>
                    <a:latin typeface="+mj-ea"/>
                    <a:ea typeface="+mj-ea"/>
                    <a:cs typeface="+mn-ea"/>
                    <a:sym typeface="+mn-lt"/>
                  </a:rPr>
                  <a:t>和大鼠灌胃给药</a:t>
                </a:r>
                <a:r>
                  <a:rPr lang="en-US" altLang="zh-CN" sz="2000" kern="0" dirty="0">
                    <a:solidFill>
                      <a:schemeClr val="tx1">
                        <a:lumMod val="85000"/>
                        <a:lumOff val="15000"/>
                      </a:schemeClr>
                    </a:solidFill>
                    <a:latin typeface="+mj-ea"/>
                    <a:ea typeface="+mj-ea"/>
                    <a:cs typeface="+mn-ea"/>
                    <a:sym typeface="+mn-lt"/>
                  </a:rPr>
                  <a:t>10g/kg</a:t>
                </a:r>
                <a:r>
                  <a:rPr lang="zh-CN" altLang="en-US" sz="2000" kern="0" dirty="0">
                    <a:solidFill>
                      <a:schemeClr val="tx1">
                        <a:lumMod val="85000"/>
                        <a:lumOff val="15000"/>
                      </a:schemeClr>
                    </a:solidFill>
                    <a:latin typeface="+mj-ea"/>
                    <a:ea typeface="+mj-ea"/>
                    <a:cs typeface="+mn-ea"/>
                    <a:sym typeface="+mn-lt"/>
                  </a:rPr>
                  <a:t>均未见动物死亡；未见致突变性、致癌作用及生殖毒性</a:t>
                </a:r>
                <a:r>
                  <a:rPr lang="zh-CN" altLang="en-US" sz="2000" kern="0" dirty="0" smtClean="0">
                    <a:solidFill>
                      <a:schemeClr val="tx1">
                        <a:lumMod val="85000"/>
                        <a:lumOff val="15000"/>
                      </a:schemeClr>
                    </a:solidFill>
                    <a:latin typeface="+mj-ea"/>
                    <a:ea typeface="+mj-ea"/>
                    <a:cs typeface="+mn-ea"/>
                    <a:sym typeface="+mn-lt"/>
                  </a:rPr>
                  <a:t>。</a:t>
                </a:r>
                <a:endParaRPr lang="en-US" altLang="zh-CN" sz="2000" kern="0" dirty="0" smtClean="0">
                  <a:solidFill>
                    <a:schemeClr val="tx1">
                      <a:lumMod val="85000"/>
                      <a:lumOff val="15000"/>
                    </a:schemeClr>
                  </a:solidFill>
                  <a:latin typeface="+mj-ea"/>
                  <a:ea typeface="+mj-ea"/>
                  <a:cs typeface="+mn-ea"/>
                  <a:sym typeface="+mn-lt"/>
                </a:endParaRPr>
              </a:p>
              <a:p>
                <a:pPr fontAlgn="auto">
                  <a:lnSpc>
                    <a:spcPct val="120000"/>
                  </a:lnSpc>
                  <a:spcBef>
                    <a:spcPts val="0"/>
                  </a:spcBef>
                  <a:spcAft>
                    <a:spcPts val="0"/>
                  </a:spcAft>
                  <a:defRPr/>
                </a:pPr>
                <a:endParaRPr lang="en-US" altLang="zh-CN" sz="2000" kern="0" dirty="0" smtClean="0">
                  <a:solidFill>
                    <a:schemeClr val="tx1">
                      <a:lumMod val="85000"/>
                      <a:lumOff val="15000"/>
                    </a:schemeClr>
                  </a:solidFill>
                  <a:latin typeface="+mj-ea"/>
                  <a:ea typeface="+mj-ea"/>
                  <a:cs typeface="+mn-ea"/>
                  <a:sym typeface="+mn-lt"/>
                </a:endParaRPr>
              </a:p>
              <a:p>
                <a:pPr fontAlgn="auto">
                  <a:lnSpc>
                    <a:spcPct val="120000"/>
                  </a:lnSpc>
                  <a:spcBef>
                    <a:spcPts val="0"/>
                  </a:spcBef>
                  <a:spcAft>
                    <a:spcPts val="0"/>
                  </a:spcAft>
                  <a:defRPr/>
                </a:pPr>
                <a:r>
                  <a:rPr lang="en-US" altLang="zh-CN" sz="2000" kern="0" dirty="0">
                    <a:solidFill>
                      <a:schemeClr val="tx1">
                        <a:lumMod val="85000"/>
                        <a:lumOff val="15000"/>
                      </a:schemeClr>
                    </a:solidFill>
                    <a:latin typeface="+mj-ea"/>
                    <a:ea typeface="+mj-ea"/>
                    <a:cs typeface="+mn-ea"/>
                    <a:sym typeface="+mn-lt"/>
                  </a:rPr>
                  <a:t> </a:t>
                </a:r>
                <a:r>
                  <a:rPr lang="en-US" altLang="zh-CN" sz="2000" kern="0" dirty="0" smtClean="0">
                    <a:solidFill>
                      <a:schemeClr val="tx1">
                        <a:lumMod val="85000"/>
                        <a:lumOff val="15000"/>
                      </a:schemeClr>
                    </a:solidFill>
                    <a:latin typeface="+mj-ea"/>
                    <a:ea typeface="+mj-ea"/>
                    <a:cs typeface="+mn-ea"/>
                    <a:sym typeface="+mn-lt"/>
                  </a:rPr>
                  <a:t>      </a:t>
                </a:r>
                <a:r>
                  <a:rPr lang="zh-CN" altLang="en-US" sz="2000" kern="0" dirty="0" smtClean="0">
                    <a:solidFill>
                      <a:schemeClr val="tx1">
                        <a:lumMod val="85000"/>
                        <a:lumOff val="15000"/>
                      </a:schemeClr>
                    </a:solidFill>
                    <a:latin typeface="+mj-ea"/>
                    <a:ea typeface="+mj-ea"/>
                    <a:cs typeface="+mn-ea"/>
                    <a:sym typeface="+mn-lt"/>
                  </a:rPr>
                  <a:t>动物</a:t>
                </a:r>
                <a:r>
                  <a:rPr lang="zh-CN" altLang="en-US" sz="2000" kern="0" dirty="0">
                    <a:solidFill>
                      <a:schemeClr val="tx1">
                        <a:lumMod val="85000"/>
                        <a:lumOff val="15000"/>
                      </a:schemeClr>
                    </a:solidFill>
                    <a:latin typeface="+mj-ea"/>
                    <a:ea typeface="+mj-ea"/>
                    <a:cs typeface="+mn-ea"/>
                    <a:sym typeface="+mn-lt"/>
                  </a:rPr>
                  <a:t>实验和临床试验结果均显示</a:t>
                </a:r>
                <a:r>
                  <a:rPr lang="zh-CN" altLang="en-US" sz="2000" kern="0" dirty="0" smtClean="0">
                    <a:solidFill>
                      <a:schemeClr val="tx1">
                        <a:lumMod val="85000"/>
                        <a:lumOff val="15000"/>
                      </a:schemeClr>
                    </a:solidFill>
                    <a:latin typeface="+mj-ea"/>
                    <a:ea typeface="+mj-ea"/>
                    <a:cs typeface="+mn-ea"/>
                    <a:sym typeface="+mn-lt"/>
                  </a:rPr>
                  <a:t>奥拉西坦氯化钠注射液</a:t>
                </a:r>
                <a:r>
                  <a:rPr lang="zh-CN" altLang="en-US" sz="2000" kern="0" dirty="0">
                    <a:solidFill>
                      <a:schemeClr val="tx1">
                        <a:lumMod val="85000"/>
                        <a:lumOff val="15000"/>
                      </a:schemeClr>
                    </a:solidFill>
                    <a:latin typeface="+mj-ea"/>
                    <a:ea typeface="+mj-ea"/>
                    <a:cs typeface="+mn-ea"/>
                    <a:sym typeface="+mn-lt"/>
                  </a:rPr>
                  <a:t>安全性较好。</a:t>
                </a:r>
              </a:p>
              <a:p>
                <a:pPr lvl="0" fontAlgn="auto">
                  <a:lnSpc>
                    <a:spcPct val="120000"/>
                  </a:lnSpc>
                  <a:spcBef>
                    <a:spcPts val="0"/>
                  </a:spcBef>
                  <a:spcAft>
                    <a:spcPts val="0"/>
                  </a:spcAft>
                  <a:defRPr/>
                </a:pPr>
                <a:endParaRPr lang="zh-CN" altLang="en-US" sz="2000" kern="0" dirty="0">
                  <a:solidFill>
                    <a:schemeClr val="tx1">
                      <a:lumMod val="85000"/>
                      <a:lumOff val="15000"/>
                    </a:schemeClr>
                  </a:solidFill>
                  <a:latin typeface="+mn-lt"/>
                  <a:ea typeface="+mn-ea"/>
                  <a:cs typeface="+mn-ea"/>
                  <a:sym typeface="+mn-lt"/>
                </a:endParaRPr>
              </a:p>
            </p:txBody>
          </p:sp>
          <p:sp>
            <p:nvSpPr>
              <p:cNvPr id="22" name="矩形 21"/>
              <p:cNvSpPr/>
              <p:nvPr/>
            </p:nvSpPr>
            <p:spPr>
              <a:xfrm>
                <a:off x="6291439" y="1967781"/>
                <a:ext cx="2084387" cy="396583"/>
              </a:xfrm>
              <a:prstGeom prst="rect">
                <a:avLst/>
              </a:prstGeom>
            </p:spPr>
            <p:txBody>
              <a:bodyPr wrap="square">
                <a:spAutoFit/>
                <a:scene3d>
                  <a:camera prst="orthographicFront"/>
                  <a:lightRig rig="threePt" dir="t"/>
                </a:scene3d>
                <a:sp3d contourW="12700"/>
              </a:bodyPr>
              <a:lstStyle/>
              <a:p>
                <a:pPr marL="0" marR="0" lvl="0" indent="0" algn="ctr" defTabSz="914400" eaLnBrk="1" fontAlgn="auto" latinLnBrk="0" hangingPunct="1">
                  <a:lnSpc>
                    <a:spcPct val="120000"/>
                  </a:lnSpc>
                  <a:spcBef>
                    <a:spcPts val="0"/>
                  </a:spcBef>
                  <a:spcAft>
                    <a:spcPts val="0"/>
                  </a:spcAft>
                  <a:buClrTx/>
                  <a:buSzTx/>
                  <a:buFontTx/>
                  <a:buNone/>
                  <a:tabLst/>
                  <a:defRPr/>
                </a:pPr>
                <a:endParaRPr kumimoji="0" lang="zh-CN" altLang="en-US" sz="1800" b="1" i="0" u="none" strike="noStrike" kern="0" cap="none" spc="0" normalizeH="0" baseline="0" noProof="0" dirty="0">
                  <a:ln>
                    <a:noFill/>
                  </a:ln>
                  <a:solidFill>
                    <a:sysClr val="windowText" lastClr="000000">
                      <a:lumMod val="75000"/>
                      <a:lumOff val="25000"/>
                    </a:sysClr>
                  </a:solidFill>
                  <a:effectLst/>
                  <a:uLnTx/>
                  <a:uFillTx/>
                  <a:latin typeface="+mn-lt"/>
                  <a:ea typeface="+mn-ea"/>
                  <a:cs typeface="+mn-ea"/>
                  <a:sym typeface="+mn-lt"/>
                </a:endParaRPr>
              </a:p>
            </p:txBody>
          </p:sp>
        </p:grpSp>
      </p:grpSp>
    </p:spTree>
    <p:extLst>
      <p:ext uri="{BB962C8B-B14F-4D97-AF65-F5344CB8AC3E}">
        <p14:creationId xmlns:p14="http://schemas.microsoft.com/office/powerpoint/2010/main" val="4035264837"/>
      </p:ext>
    </p:extLst>
  </p:cSld>
  <p:clrMapOvr>
    <a:masterClrMapping/>
  </p:clrMapOvr>
  <mc:AlternateContent xmlns:mc="http://schemas.openxmlformats.org/markup-compatibility/2006" xmlns:p14="http://schemas.microsoft.com/office/powerpoint/2010/main">
    <mc:Choice Requires="p14">
      <p:transition spd="slow" p14:dur="1600" advClick="0" advTm="3000">
        <p14:gallery dir="l"/>
      </p:transition>
    </mc:Choice>
    <mc:Fallback xmlns="">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hidden="1"/>
          <p:cNvSpPr>
            <a:spLocks noGrp="1"/>
          </p:cNvSpPr>
          <p:nvPr>
            <p:ph type="title"/>
          </p:nvPr>
        </p:nvSpPr>
        <p:spPr/>
        <p:txBody>
          <a:bodyPr/>
          <a:lstStyle/>
          <a:p>
            <a:endParaRPr lang="zh-CN" altLang="en-US">
              <a:latin typeface="+mn-lt"/>
              <a:ea typeface="+mn-ea"/>
              <a:cs typeface="+mn-ea"/>
              <a:sym typeface="+mn-lt"/>
            </a:endParaRPr>
          </a:p>
        </p:txBody>
      </p:sp>
      <p:sp>
        <p:nvSpPr>
          <p:cNvPr id="45" name="TextBox 41"/>
          <p:cNvSpPr txBox="1"/>
          <p:nvPr/>
        </p:nvSpPr>
        <p:spPr>
          <a:xfrm>
            <a:off x="812751" y="525760"/>
            <a:ext cx="2121559" cy="651372"/>
          </a:xfrm>
          <a:prstGeom prst="rect">
            <a:avLst/>
          </a:prstGeom>
          <a:noFill/>
        </p:spPr>
        <p:txBody>
          <a:bodyPr wrap="none" lIns="96433" tIns="48216" rIns="96433" bIns="48216" rtlCol="0">
            <a:spAutoFit/>
          </a:bodyPr>
          <a:lstStyle/>
          <a:p>
            <a:pPr defTabSz="964326"/>
            <a:r>
              <a:rPr lang="en-US" altLang="zh-CN" sz="3600" dirty="0" smtClean="0">
                <a:solidFill>
                  <a:prstClr val="black"/>
                </a:solidFill>
                <a:latin typeface="+mn-lt"/>
                <a:ea typeface="+mn-ea"/>
                <a:cs typeface="+mn-ea"/>
                <a:sym typeface="+mn-lt"/>
              </a:rPr>
              <a:t>03</a:t>
            </a:r>
            <a:r>
              <a:rPr lang="zh-CN" altLang="en-US" sz="3600" dirty="0" smtClean="0">
                <a:solidFill>
                  <a:prstClr val="black"/>
                </a:solidFill>
                <a:latin typeface="+mn-lt"/>
                <a:ea typeface="+mn-ea"/>
                <a:cs typeface="+mn-ea"/>
                <a:sym typeface="+mn-lt"/>
              </a:rPr>
              <a:t>有效性</a:t>
            </a:r>
          </a:p>
        </p:txBody>
      </p:sp>
      <p:cxnSp>
        <p:nvCxnSpPr>
          <p:cNvPr id="46" name="直接连接符 45"/>
          <p:cNvCxnSpPr/>
          <p:nvPr/>
        </p:nvCxnSpPr>
        <p:spPr>
          <a:xfrm>
            <a:off x="657484" y="1096045"/>
            <a:ext cx="11406773" cy="0"/>
          </a:xfrm>
          <a:prstGeom prst="line">
            <a:avLst/>
          </a:prstGeom>
          <a:noFill/>
          <a:ln w="12700" cap="flat" cmpd="sng" algn="ctr">
            <a:solidFill>
              <a:sysClr val="windowText" lastClr="000000"/>
            </a:solidFill>
            <a:prstDash val="dash"/>
          </a:ln>
          <a:effectLst/>
        </p:spPr>
      </p:cxnSp>
      <p:sp>
        <p:nvSpPr>
          <p:cNvPr id="3" name="矩形 2"/>
          <p:cNvSpPr/>
          <p:nvPr/>
        </p:nvSpPr>
        <p:spPr>
          <a:xfrm>
            <a:off x="812751" y="1177132"/>
            <a:ext cx="11017224" cy="1692771"/>
          </a:xfrm>
          <a:prstGeom prst="rect">
            <a:avLst/>
          </a:prstGeom>
        </p:spPr>
        <p:txBody>
          <a:bodyPr wrap="square">
            <a:spAutoFit/>
          </a:bodyPr>
          <a:lstStyle/>
          <a:p>
            <a:r>
              <a:rPr lang="zh-CN" altLang="en-US" sz="1600" dirty="0"/>
              <a:t>临床疗效</a:t>
            </a:r>
            <a:r>
              <a:rPr lang="en-US" altLang="zh-CN" sz="1600" dirty="0"/>
              <a:t>PP</a:t>
            </a:r>
            <a:r>
              <a:rPr lang="zh-CN" altLang="en-US" sz="1600" dirty="0"/>
              <a:t>、</a:t>
            </a:r>
            <a:r>
              <a:rPr lang="en-US" altLang="zh-CN" sz="1600" dirty="0"/>
              <a:t>ITT</a:t>
            </a:r>
            <a:r>
              <a:rPr lang="zh-CN" altLang="en-US" sz="1600" dirty="0"/>
              <a:t>分析均显示奥拉西坦组疗效优于疗效吡拉西坦组；通过格拉斯哥昏迷量表评分、神经功能缺损成都总得分、</a:t>
            </a:r>
            <a:r>
              <a:rPr lang="en-US" altLang="zh-CN" sz="1600" dirty="0"/>
              <a:t>MMSE</a:t>
            </a:r>
            <a:r>
              <a:rPr lang="zh-CN" altLang="en-US" sz="1600" dirty="0"/>
              <a:t>量表总得分、</a:t>
            </a:r>
            <a:r>
              <a:rPr lang="en-US" altLang="zh-CN" sz="1600" dirty="0"/>
              <a:t>Blessed-Roth</a:t>
            </a:r>
            <a:r>
              <a:rPr lang="zh-CN" altLang="en-US" sz="1600" dirty="0"/>
              <a:t>量表总得分（含日常活动能力改变小结积分，习惯改变小结积分和人格、兴趣、内驱力改变小结积分三部分）结果显示，用药后</a:t>
            </a:r>
            <a:r>
              <a:rPr lang="en-US" altLang="zh-CN" sz="1600" dirty="0"/>
              <a:t>11</a:t>
            </a:r>
            <a:r>
              <a:rPr lang="zh-CN" altLang="en-US" sz="1600" dirty="0"/>
              <a:t>天、</a:t>
            </a:r>
            <a:r>
              <a:rPr lang="en-US" altLang="zh-CN" sz="1600" dirty="0"/>
              <a:t>21</a:t>
            </a:r>
            <a:r>
              <a:rPr lang="zh-CN" altLang="en-US" sz="1600" dirty="0"/>
              <a:t>天两组均与用药前有显著差异，奥拉西坦组和吡拉西坦组差异显著，说明本品具有确切的实际疗效，且奥拉西坦组优于吡拉西坦组</a:t>
            </a:r>
            <a:r>
              <a:rPr lang="zh-CN" altLang="en-US" sz="1600" dirty="0" smtClean="0"/>
              <a:t>。</a:t>
            </a:r>
            <a:endParaRPr lang="en-US" altLang="zh-CN" sz="1600" dirty="0" smtClean="0"/>
          </a:p>
          <a:p>
            <a:r>
              <a:rPr lang="zh-CN" altLang="en-US" sz="1600" dirty="0"/>
              <a:t>临床指南</a:t>
            </a:r>
            <a:r>
              <a:rPr lang="en-US" altLang="zh-CN" sz="1600" dirty="0"/>
              <a:t>/</a:t>
            </a:r>
            <a:r>
              <a:rPr lang="zh-CN" altLang="en-US" sz="1600" dirty="0"/>
              <a:t>诊疗规范推荐：</a:t>
            </a:r>
            <a:endParaRPr lang="en-US" altLang="zh-CN" sz="1600" dirty="0"/>
          </a:p>
          <a:p>
            <a:endParaRPr lang="en-US" altLang="zh-CN" sz="2400" dirty="0" smtClean="0"/>
          </a:p>
        </p:txBody>
      </p:sp>
      <p:graphicFrame>
        <p:nvGraphicFramePr>
          <p:cNvPr id="4" name="表格 3"/>
          <p:cNvGraphicFramePr>
            <a:graphicFrameLocks noGrp="1"/>
          </p:cNvGraphicFramePr>
          <p:nvPr>
            <p:extLst>
              <p:ext uri="{D42A27DB-BD31-4B8C-83A1-F6EECF244321}">
                <p14:modId xmlns:p14="http://schemas.microsoft.com/office/powerpoint/2010/main" val="1513562611"/>
              </p:ext>
            </p:extLst>
          </p:nvPr>
        </p:nvGraphicFramePr>
        <p:xfrm>
          <a:off x="1028775" y="2536205"/>
          <a:ext cx="9649072" cy="3942622"/>
        </p:xfrm>
        <a:graphic>
          <a:graphicData uri="http://schemas.openxmlformats.org/drawingml/2006/table">
            <a:tbl>
              <a:tblPr firstRow="1" bandRow="1">
                <a:tableStyleId>{21E4AEA4-8DFA-4A89-87EB-49C32662AFE0}</a:tableStyleId>
              </a:tblPr>
              <a:tblGrid>
                <a:gridCol w="4824536"/>
                <a:gridCol w="4824536"/>
              </a:tblGrid>
              <a:tr h="299595">
                <a:tc>
                  <a:txBody>
                    <a:bodyPr/>
                    <a:lstStyle/>
                    <a:p>
                      <a:pPr algn="ctr"/>
                      <a:r>
                        <a:rPr lang="zh-CN" altLang="en-US" sz="1400" dirty="0" smtClean="0"/>
                        <a:t>医学指南</a:t>
                      </a:r>
                      <a:endParaRPr lang="zh-CN" altLang="en-US" sz="1400" dirty="0">
                        <a:solidFill>
                          <a:schemeClr val="tx1"/>
                        </a:solidFill>
                      </a:endParaRPr>
                    </a:p>
                  </a:txBody>
                  <a:tcPr>
                    <a:solidFill>
                      <a:srgbClr val="4DC3B5"/>
                    </a:solidFill>
                  </a:tcPr>
                </a:tc>
                <a:tc>
                  <a:txBody>
                    <a:bodyPr/>
                    <a:lstStyle/>
                    <a:p>
                      <a:pPr algn="ctr"/>
                      <a:r>
                        <a:rPr lang="zh-CN" altLang="en-US" sz="1400" dirty="0" smtClean="0"/>
                        <a:t>指南摘要</a:t>
                      </a:r>
                      <a:endParaRPr lang="zh-CN" altLang="en-US" sz="1400" dirty="0">
                        <a:solidFill>
                          <a:schemeClr val="tx1"/>
                        </a:solidFill>
                      </a:endParaRPr>
                    </a:p>
                  </a:txBody>
                  <a:tcPr>
                    <a:solidFill>
                      <a:srgbClr val="4DC3B5"/>
                    </a:solidFill>
                  </a:tcPr>
                </a:tc>
              </a:tr>
              <a:tr h="719029">
                <a:tc>
                  <a:txBody>
                    <a:bodyPr/>
                    <a:lstStyle/>
                    <a:p>
                      <a:r>
                        <a:rPr lang="zh-CN" altLang="zh-CN" sz="1400" kern="1200" dirty="0" smtClean="0">
                          <a:effectLst/>
                        </a:rPr>
                        <a:t>《中国痴呆与认知障碍诊治指南》</a:t>
                      </a:r>
                      <a:r>
                        <a:rPr lang="en-US" altLang="zh-CN" sz="1400" kern="1200" dirty="0" smtClean="0">
                          <a:effectLst/>
                        </a:rPr>
                        <a:t>2015</a:t>
                      </a:r>
                      <a:r>
                        <a:rPr lang="zh-CN" altLang="zh-CN" sz="1400" kern="1200" dirty="0" smtClean="0">
                          <a:effectLst/>
                        </a:rPr>
                        <a:t>版</a:t>
                      </a:r>
                      <a:endParaRPr lang="zh-CN" altLang="en-US" sz="1400" dirty="0">
                        <a:solidFill>
                          <a:schemeClr val="tx1"/>
                        </a:solidFill>
                      </a:endParaRPr>
                    </a:p>
                  </a:txBody>
                  <a:tcPr>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400" kern="1200" dirty="0" smtClean="0">
                          <a:effectLst/>
                        </a:rPr>
                        <a:t>奥拉西坦可改善</a:t>
                      </a:r>
                      <a:r>
                        <a:rPr lang="en-US" altLang="zh-CN" sz="1400" kern="1200" dirty="0" smtClean="0">
                          <a:effectLst/>
                        </a:rPr>
                        <a:t>AD</a:t>
                      </a:r>
                      <a:r>
                        <a:rPr lang="zh-CN" altLang="zh-CN" sz="1400" kern="1200" dirty="0" smtClean="0">
                          <a:effectLst/>
                        </a:rPr>
                        <a:t>、</a:t>
                      </a:r>
                      <a:r>
                        <a:rPr lang="en-US" altLang="zh-CN" sz="1400" kern="1200" dirty="0" err="1" smtClean="0">
                          <a:effectLst/>
                        </a:rPr>
                        <a:t>VaD</a:t>
                      </a:r>
                      <a:r>
                        <a:rPr lang="zh-CN" altLang="zh-CN" sz="1400" kern="1200" dirty="0" smtClean="0">
                          <a:effectLst/>
                        </a:rPr>
                        <a:t>、混合型痴呆及</a:t>
                      </a:r>
                      <a:r>
                        <a:rPr lang="en-US" altLang="zh-CN" sz="1400" kern="1200" dirty="0" smtClean="0">
                          <a:effectLst/>
                        </a:rPr>
                        <a:t>MCI</a:t>
                      </a:r>
                      <a:r>
                        <a:rPr lang="zh-CN" altLang="zh-CN" sz="1400" kern="1200" dirty="0" smtClean="0">
                          <a:effectLst/>
                        </a:rPr>
                        <a:t>引起的认知损害（</a:t>
                      </a:r>
                      <a:r>
                        <a:rPr lang="en-US" altLang="zh-CN" sz="1400" kern="1200" dirty="0" smtClean="0">
                          <a:effectLst/>
                        </a:rPr>
                        <a:t>II</a:t>
                      </a:r>
                      <a:r>
                        <a:rPr lang="zh-CN" altLang="zh-CN" sz="1400" kern="1200" dirty="0" smtClean="0">
                          <a:effectLst/>
                        </a:rPr>
                        <a:t>级证据、专家共识） </a:t>
                      </a:r>
                    </a:p>
                    <a:p>
                      <a:endParaRPr lang="zh-CN" altLang="en-US" sz="1400" dirty="0">
                        <a:solidFill>
                          <a:schemeClr val="tx1"/>
                        </a:solidFill>
                      </a:endParaRPr>
                    </a:p>
                  </a:txBody>
                  <a:tcPr>
                    <a:solidFill>
                      <a:schemeClr val="accent5">
                        <a:lumMod val="20000"/>
                        <a:lumOff val="80000"/>
                      </a:schemeClr>
                    </a:solidFill>
                  </a:tcPr>
                </a:tc>
              </a:tr>
              <a:tr h="719029">
                <a:tc>
                  <a:txBody>
                    <a:bodyPr/>
                    <a:lstStyle/>
                    <a:p>
                      <a:r>
                        <a:rPr lang="zh-CN" altLang="zh-CN" sz="1400" kern="1200" dirty="0" smtClean="0">
                          <a:effectLst/>
                        </a:rPr>
                        <a:t>《临床路径治疗药物释义神经内科分册》</a:t>
                      </a:r>
                      <a:endParaRPr lang="zh-CN" altLang="en-US" sz="1400" dirty="0">
                        <a:solidFill>
                          <a:schemeClr val="tx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400" kern="1200" dirty="0" smtClean="0">
                          <a:effectLst/>
                        </a:rPr>
                        <a:t>适用于轻中度血管性痴呆、老年性痴呆以及脑外伤等症引起的记忆与智能障碍。</a:t>
                      </a:r>
                    </a:p>
                    <a:p>
                      <a:endParaRPr lang="zh-CN" altLang="en-US" sz="1400" dirty="0">
                        <a:solidFill>
                          <a:schemeClr val="tx1"/>
                        </a:solidFill>
                      </a:endParaRPr>
                    </a:p>
                  </a:txBody>
                  <a:tcPr>
                    <a:solidFill>
                      <a:schemeClr val="bg1">
                        <a:lumMod val="95000"/>
                      </a:schemeClr>
                    </a:solidFill>
                  </a:tcPr>
                </a:tc>
              </a:tr>
              <a:tr h="1138462">
                <a:tc>
                  <a:txBody>
                    <a:bodyPr/>
                    <a:lstStyle/>
                    <a:p>
                      <a:r>
                        <a:rPr lang="zh-CN" altLang="zh-CN" sz="1400" kern="1200" dirty="0" smtClean="0">
                          <a:effectLst/>
                        </a:rPr>
                        <a:t>《脑小血管病相关认知功能障碍中国诊疗指南</a:t>
                      </a:r>
                      <a:r>
                        <a:rPr lang="en-US" altLang="zh-CN" sz="1400" kern="1200" dirty="0" smtClean="0">
                          <a:effectLst/>
                        </a:rPr>
                        <a:t>2019</a:t>
                      </a:r>
                      <a:r>
                        <a:rPr lang="zh-CN" altLang="zh-CN" sz="1400" kern="1200" dirty="0" smtClean="0">
                          <a:effectLst/>
                        </a:rPr>
                        <a:t>》</a:t>
                      </a:r>
                      <a:endParaRPr lang="zh-CN" altLang="en-US" sz="1400" dirty="0">
                        <a:solidFill>
                          <a:schemeClr val="tx1"/>
                        </a:solidFill>
                      </a:endParaRPr>
                    </a:p>
                  </a:txBody>
                  <a:tcPr>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400" kern="1200" dirty="0" smtClean="0">
                          <a:effectLst/>
                        </a:rPr>
                        <a:t>奥拉西坦对</a:t>
                      </a:r>
                      <a:r>
                        <a:rPr lang="en-US" altLang="zh-CN" sz="1400" kern="1200" dirty="0" smtClean="0">
                          <a:effectLst/>
                        </a:rPr>
                        <a:t>VCI</a:t>
                      </a:r>
                      <a:r>
                        <a:rPr lang="zh-CN" altLang="zh-CN" sz="1400" kern="1200" dirty="0" smtClean="0">
                          <a:effectLst/>
                        </a:rPr>
                        <a:t>患者的认知功能和总体临床均有改善（</a:t>
                      </a:r>
                      <a:r>
                        <a:rPr lang="en-US" altLang="zh-CN" sz="1400" kern="1200" dirty="0" err="1" smtClean="0">
                          <a:effectLst/>
                        </a:rPr>
                        <a:t>IIb</a:t>
                      </a:r>
                      <a:r>
                        <a:rPr lang="zh-CN" altLang="zh-CN" sz="1400" kern="1200" dirty="0" smtClean="0">
                          <a:effectLst/>
                        </a:rPr>
                        <a:t>级证据）。亦有</a:t>
                      </a:r>
                      <a:r>
                        <a:rPr lang="en-US" altLang="zh-CN" sz="1400" kern="1200" dirty="0" smtClean="0">
                          <a:effectLst/>
                        </a:rPr>
                        <a:t>Meta</a:t>
                      </a:r>
                      <a:r>
                        <a:rPr lang="zh-CN" altLang="zh-CN" sz="1400" kern="1200" dirty="0" smtClean="0">
                          <a:effectLst/>
                        </a:rPr>
                        <a:t>分析结果表明，奥拉西坦对</a:t>
                      </a:r>
                      <a:r>
                        <a:rPr lang="en-US" altLang="zh-CN" sz="1400" kern="1200" dirty="0" smtClean="0">
                          <a:effectLst/>
                        </a:rPr>
                        <a:t>VCI</a:t>
                      </a:r>
                      <a:r>
                        <a:rPr lang="zh-CN" altLang="zh-CN" sz="1400" kern="1200" dirty="0" smtClean="0">
                          <a:effectLst/>
                        </a:rPr>
                        <a:t>患者的临床疗效、认知功能、总体功能均有改善作用（</a:t>
                      </a:r>
                      <a:r>
                        <a:rPr lang="en-US" altLang="zh-CN" sz="1400" kern="1200" dirty="0" err="1" smtClean="0">
                          <a:effectLst/>
                        </a:rPr>
                        <a:t>IIb</a:t>
                      </a:r>
                      <a:r>
                        <a:rPr lang="zh-CN" altLang="zh-CN" sz="1400" kern="1200" dirty="0" smtClean="0">
                          <a:effectLst/>
                        </a:rPr>
                        <a:t>级证据）</a:t>
                      </a:r>
                    </a:p>
                    <a:p>
                      <a:endParaRPr lang="zh-CN" altLang="en-US" sz="1400" dirty="0">
                        <a:solidFill>
                          <a:schemeClr val="tx1"/>
                        </a:solidFill>
                      </a:endParaRPr>
                    </a:p>
                  </a:txBody>
                  <a:tcPr>
                    <a:solidFill>
                      <a:schemeClr val="accent5">
                        <a:lumMod val="20000"/>
                        <a:lumOff val="80000"/>
                      </a:schemeClr>
                    </a:solidFill>
                  </a:tcPr>
                </a:tc>
              </a:tr>
              <a:tr h="719029">
                <a:tc>
                  <a:txBody>
                    <a:bodyPr/>
                    <a:lstStyle/>
                    <a:p>
                      <a:r>
                        <a:rPr lang="zh-CN" altLang="zh-CN" sz="1400" kern="1200" dirty="0" smtClean="0">
                          <a:effectLst/>
                        </a:rPr>
                        <a:t>《卒中后认知障碍管理专家共识</a:t>
                      </a:r>
                      <a:r>
                        <a:rPr lang="en-US" altLang="zh-CN" sz="1400" kern="1200" dirty="0" smtClean="0">
                          <a:effectLst/>
                        </a:rPr>
                        <a:t>2021</a:t>
                      </a:r>
                      <a:r>
                        <a:rPr lang="zh-CN" altLang="zh-CN" sz="1400" kern="1200" dirty="0" smtClean="0">
                          <a:effectLst/>
                        </a:rPr>
                        <a:t>》</a:t>
                      </a:r>
                      <a:endParaRPr lang="zh-CN" altLang="en-US" sz="1400" dirty="0">
                        <a:solidFill>
                          <a:schemeClr val="tx1"/>
                        </a:solidFill>
                      </a:endParaRPr>
                    </a:p>
                  </a:txBody>
                  <a:tcPr>
                    <a:solidFill>
                      <a:schemeClr val="tx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400" kern="1200" dirty="0" smtClean="0">
                          <a:effectLst/>
                        </a:rPr>
                        <a:t>奥拉西坦对改善</a:t>
                      </a:r>
                      <a:r>
                        <a:rPr lang="en-US" altLang="zh-CN" sz="1400" kern="1200" dirty="0" smtClean="0">
                          <a:effectLst/>
                        </a:rPr>
                        <a:t>PSCI</a:t>
                      </a:r>
                      <a:r>
                        <a:rPr lang="zh-CN" altLang="zh-CN" sz="1400" kern="1200" dirty="0" smtClean="0">
                          <a:effectLst/>
                        </a:rPr>
                        <a:t>的认知功能可能有效（</a:t>
                      </a:r>
                      <a:r>
                        <a:rPr lang="en-US" altLang="zh-CN" sz="1400" kern="1200" dirty="0" err="1" smtClean="0">
                          <a:effectLst/>
                        </a:rPr>
                        <a:t>IIb</a:t>
                      </a:r>
                      <a:r>
                        <a:rPr lang="zh-CN" altLang="zh-CN" sz="1400" kern="1200" dirty="0" smtClean="0">
                          <a:effectLst/>
                        </a:rPr>
                        <a:t>级推荐、</a:t>
                      </a:r>
                      <a:r>
                        <a:rPr lang="en-US" altLang="zh-CN" sz="1400" kern="1200" dirty="0" smtClean="0">
                          <a:effectLst/>
                        </a:rPr>
                        <a:t>B</a:t>
                      </a:r>
                      <a:r>
                        <a:rPr lang="zh-CN" altLang="zh-CN" sz="1400" kern="1200" dirty="0" smtClean="0">
                          <a:effectLst/>
                        </a:rPr>
                        <a:t>级证据）</a:t>
                      </a:r>
                    </a:p>
                    <a:p>
                      <a:endParaRPr lang="zh-CN" altLang="en-US" sz="1400" dirty="0">
                        <a:solidFill>
                          <a:schemeClr val="tx1"/>
                        </a:solidFill>
                      </a:endParaRPr>
                    </a:p>
                  </a:txBody>
                  <a:tcPr>
                    <a:solidFill>
                      <a:schemeClr val="tx2">
                        <a:lumMod val="40000"/>
                        <a:lumOff val="60000"/>
                      </a:schemeClr>
                    </a:solidFill>
                  </a:tcPr>
                </a:tc>
              </a:tr>
              <a:tr h="0">
                <a:tc>
                  <a:txBody>
                    <a:bodyPr/>
                    <a:lstStyle/>
                    <a:p>
                      <a:r>
                        <a:rPr lang="zh-CN" altLang="zh-CN" sz="1400" kern="1200" dirty="0" smtClean="0">
                          <a:effectLst/>
                        </a:rPr>
                        <a:t>《老年高血压合并认知障碍诊疗中国专家共识</a:t>
                      </a:r>
                      <a:r>
                        <a:rPr lang="en-US" altLang="zh-CN" sz="1400" kern="1200" dirty="0" smtClean="0">
                          <a:effectLst/>
                        </a:rPr>
                        <a:t>(2021</a:t>
                      </a:r>
                      <a:r>
                        <a:rPr lang="zh-CN" altLang="zh-CN" sz="1400" kern="1200" dirty="0" smtClean="0">
                          <a:effectLst/>
                        </a:rPr>
                        <a:t>版</a:t>
                      </a:r>
                      <a:r>
                        <a:rPr lang="en-US" altLang="zh-CN" sz="1400" kern="1200" dirty="0" smtClean="0">
                          <a:effectLst/>
                        </a:rPr>
                        <a:t>) </a:t>
                      </a:r>
                      <a:r>
                        <a:rPr lang="zh-CN" altLang="zh-CN" sz="1400" kern="1200" dirty="0" smtClean="0">
                          <a:effectLst/>
                        </a:rPr>
                        <a:t>》</a:t>
                      </a:r>
                      <a:endParaRPr lang="zh-CN" altLang="en-US" sz="1400" dirty="0">
                        <a:solidFill>
                          <a:schemeClr val="tx1"/>
                        </a:solidFill>
                      </a:endParaRPr>
                    </a:p>
                  </a:txBody>
                  <a:tcPr>
                    <a:solidFill>
                      <a:schemeClr val="accent5">
                        <a:lumMod val="20000"/>
                        <a:lumOff val="80000"/>
                      </a:schemeClr>
                    </a:solidFill>
                  </a:tcPr>
                </a:tc>
                <a:tc>
                  <a:txBody>
                    <a:bodyPr/>
                    <a:lstStyle/>
                    <a:p>
                      <a:r>
                        <a:rPr lang="zh-CN" altLang="zh-CN" sz="1400" kern="1200" dirty="0" smtClean="0">
                          <a:effectLst/>
                        </a:rPr>
                        <a:t>奥拉西坦</a:t>
                      </a:r>
                      <a:r>
                        <a:rPr lang="en-US" altLang="zh-CN" sz="1400" kern="1200" dirty="0" smtClean="0">
                          <a:effectLst/>
                        </a:rPr>
                        <a:t>VCI</a:t>
                      </a:r>
                      <a:r>
                        <a:rPr lang="zh-CN" altLang="zh-CN" sz="1400" kern="1200" dirty="0" smtClean="0">
                          <a:effectLst/>
                        </a:rPr>
                        <a:t>的治疗可能有效</a:t>
                      </a:r>
                      <a:endParaRPr lang="zh-CN" altLang="en-US" sz="1400" dirty="0">
                        <a:solidFill>
                          <a:schemeClr val="tx1"/>
                        </a:solidFill>
                      </a:endParaRPr>
                    </a:p>
                  </a:txBody>
                  <a:tcPr>
                    <a:solidFill>
                      <a:schemeClr val="accent5">
                        <a:lumMod val="20000"/>
                        <a:lumOff val="80000"/>
                      </a:schemeClr>
                    </a:solidFill>
                  </a:tcPr>
                </a:tc>
              </a:tr>
            </a:tbl>
          </a:graphicData>
        </a:graphic>
      </p:graphicFrame>
    </p:spTree>
    <p:extLst>
      <p:ext uri="{BB962C8B-B14F-4D97-AF65-F5344CB8AC3E}">
        <p14:creationId xmlns:p14="http://schemas.microsoft.com/office/powerpoint/2010/main" val="2040620590"/>
      </p:ext>
    </p:extLst>
  </p:cSld>
  <p:clrMapOvr>
    <a:masterClrMapping/>
  </p:clrMapOvr>
  <mc:AlternateContent xmlns:mc="http://schemas.openxmlformats.org/markup-compatibility/2006" xmlns:p14="http://schemas.microsoft.com/office/powerpoint/2010/main">
    <mc:Choice Requires="p14">
      <p:transition spd="slow" p14:dur="1100" advClick="0" advTm="3000">
        <p14:switch dir="r"/>
      </p:transition>
    </mc:Choice>
    <mc:Fallback xmlns="">
      <p:transition spd="slow" advClick="0" advTm="3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hidden="1"/>
          <p:cNvSpPr>
            <a:spLocks noGrp="1"/>
          </p:cNvSpPr>
          <p:nvPr>
            <p:ph type="title"/>
          </p:nvPr>
        </p:nvSpPr>
        <p:spPr/>
        <p:txBody>
          <a:bodyPr/>
          <a:lstStyle/>
          <a:p>
            <a:r>
              <a:rPr lang="zh-CN" altLang="en-US" dirty="0" smtClean="0">
                <a:latin typeface="+mn-lt"/>
                <a:ea typeface="+mn-ea"/>
                <a:cs typeface="+mn-ea"/>
                <a:sym typeface="+mn-lt"/>
              </a:rPr>
              <a:t>创新性</a:t>
            </a:r>
            <a:endParaRPr lang="zh-CN" altLang="en-US" dirty="0">
              <a:latin typeface="+mn-lt"/>
              <a:ea typeface="+mn-ea"/>
              <a:cs typeface="+mn-ea"/>
              <a:sym typeface="+mn-lt"/>
            </a:endParaRPr>
          </a:p>
        </p:txBody>
      </p:sp>
      <p:cxnSp>
        <p:nvCxnSpPr>
          <p:cNvPr id="28" name="直接连接符 27"/>
          <p:cNvCxnSpPr/>
          <p:nvPr/>
        </p:nvCxnSpPr>
        <p:spPr>
          <a:xfrm>
            <a:off x="657484" y="1096045"/>
            <a:ext cx="11406773" cy="0"/>
          </a:xfrm>
          <a:prstGeom prst="line">
            <a:avLst/>
          </a:prstGeom>
          <a:noFill/>
          <a:ln w="12700" cap="flat" cmpd="sng" algn="ctr">
            <a:solidFill>
              <a:sysClr val="windowText" lastClr="000000"/>
            </a:solidFill>
            <a:prstDash val="dash"/>
          </a:ln>
          <a:effectLst/>
        </p:spPr>
      </p:cxnSp>
      <p:grpSp>
        <p:nvGrpSpPr>
          <p:cNvPr id="5" name="组合 4"/>
          <p:cNvGrpSpPr/>
          <p:nvPr/>
        </p:nvGrpSpPr>
        <p:grpSpPr>
          <a:xfrm>
            <a:off x="657483" y="375965"/>
            <a:ext cx="11028475" cy="5245144"/>
            <a:chOff x="108084" y="-189707"/>
            <a:chExt cx="11028475" cy="5245144"/>
          </a:xfrm>
        </p:grpSpPr>
        <p:sp>
          <p:nvSpPr>
            <p:cNvPr id="6" name="Freeform 5">
              <a:extLst>
                <a:ext uri="{FF2B5EF4-FFF2-40B4-BE49-F238E27FC236}">
                  <a16:creationId xmlns="" xmlns:a16="http://schemas.microsoft.com/office/drawing/2014/main" id="{412B9C5F-EF42-4AC5-8F7F-B4172753219D}"/>
                </a:ext>
              </a:extLst>
            </p:cNvPr>
            <p:cNvSpPr/>
            <p:nvPr/>
          </p:nvSpPr>
          <p:spPr bwMode="auto">
            <a:xfrm>
              <a:off x="752477" y="632682"/>
              <a:ext cx="1424985" cy="1166722"/>
            </a:xfrm>
            <a:custGeom>
              <a:avLst/>
              <a:gdLst>
                <a:gd name="T0" fmla="*/ 2245 w 2245"/>
                <a:gd name="T1" fmla="*/ 0 h 2370"/>
                <a:gd name="T2" fmla="*/ 1772 w 2245"/>
                <a:gd name="T3" fmla="*/ 223 h 2370"/>
                <a:gd name="T4" fmla="*/ 702 w 2245"/>
                <a:gd name="T5" fmla="*/ 223 h 2370"/>
                <a:gd name="T6" fmla="*/ 0 w 2245"/>
                <a:gd name="T7" fmla="*/ 1012 h 2370"/>
                <a:gd name="T8" fmla="*/ 0 w 2245"/>
                <a:gd name="T9" fmla="*/ 2370 h 2370"/>
                <a:gd name="T10" fmla="*/ 468 w 2245"/>
                <a:gd name="T11" fmla="*/ 2089 h 2370"/>
                <a:gd name="T12" fmla="*/ 1431 w 2245"/>
                <a:gd name="T13" fmla="*/ 2089 h 2370"/>
                <a:gd name="T14" fmla="*/ 2240 w 2245"/>
                <a:gd name="T15" fmla="*/ 1373 h 2370"/>
                <a:gd name="T16" fmla="*/ 2245 w 2245"/>
                <a:gd name="T17" fmla="*/ 0 h 2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45" h="2370">
                  <a:moveTo>
                    <a:pt x="2245" y="0"/>
                  </a:moveTo>
                  <a:cubicBezTo>
                    <a:pt x="2134" y="114"/>
                    <a:pt x="1990" y="199"/>
                    <a:pt x="1772" y="223"/>
                  </a:cubicBezTo>
                  <a:cubicBezTo>
                    <a:pt x="1415" y="223"/>
                    <a:pt x="1058" y="223"/>
                    <a:pt x="702" y="223"/>
                  </a:cubicBezTo>
                  <a:cubicBezTo>
                    <a:pt x="409" y="254"/>
                    <a:pt x="2" y="616"/>
                    <a:pt x="0" y="1012"/>
                  </a:cubicBezTo>
                  <a:cubicBezTo>
                    <a:pt x="0" y="1465"/>
                    <a:pt x="0" y="1917"/>
                    <a:pt x="0" y="2370"/>
                  </a:cubicBezTo>
                  <a:cubicBezTo>
                    <a:pt x="101" y="2221"/>
                    <a:pt x="241" y="2112"/>
                    <a:pt x="468" y="2089"/>
                  </a:cubicBezTo>
                  <a:cubicBezTo>
                    <a:pt x="789" y="2089"/>
                    <a:pt x="1110" y="2089"/>
                    <a:pt x="1431" y="2089"/>
                  </a:cubicBezTo>
                  <a:cubicBezTo>
                    <a:pt x="1798" y="2064"/>
                    <a:pt x="2087" y="1870"/>
                    <a:pt x="2240" y="1373"/>
                  </a:cubicBezTo>
                  <a:cubicBezTo>
                    <a:pt x="2242" y="916"/>
                    <a:pt x="2243" y="458"/>
                    <a:pt x="2245" y="0"/>
                  </a:cubicBezTo>
                  <a:close/>
                </a:path>
              </a:pathLst>
            </a:custGeom>
            <a:solidFill>
              <a:srgbClr val="2DB9C4"/>
            </a:solidFill>
            <a:ln w="9" cap="flat">
              <a:noFill/>
              <a:prstDash val="solid"/>
              <a:miter lim="800000"/>
            </a:ln>
          </p:spPr>
          <p:txBody>
            <a:bodyPr vert="horz" wrap="square" lIns="91376" tIns="45689" rIns="91376" bIns="45689" numCol="1" anchor="t" anchorCtr="0" compatLnSpc="1"/>
            <a:lstStyle/>
            <a:p>
              <a:endParaRPr lang="zh-CN" altLang="en-US" sz="1798">
                <a:solidFill>
                  <a:schemeClr val="accent1"/>
                </a:solidFill>
                <a:latin typeface="+mn-lt"/>
                <a:ea typeface="+mn-ea"/>
                <a:cs typeface="+mn-ea"/>
                <a:sym typeface="+mn-lt"/>
              </a:endParaRPr>
            </a:p>
          </p:txBody>
        </p:sp>
        <p:sp>
          <p:nvSpPr>
            <p:cNvPr id="9" name="Freeform 8">
              <a:extLst>
                <a:ext uri="{FF2B5EF4-FFF2-40B4-BE49-F238E27FC236}">
                  <a16:creationId xmlns="" xmlns:a16="http://schemas.microsoft.com/office/drawing/2014/main" id="{83846519-CC51-4FD4-A5AC-BFE596E0F7CA}"/>
                </a:ext>
              </a:extLst>
            </p:cNvPr>
            <p:cNvSpPr/>
            <p:nvPr/>
          </p:nvSpPr>
          <p:spPr bwMode="auto">
            <a:xfrm>
              <a:off x="752477" y="2260874"/>
              <a:ext cx="1424985" cy="1137650"/>
            </a:xfrm>
            <a:custGeom>
              <a:avLst/>
              <a:gdLst>
                <a:gd name="T0" fmla="*/ 0 w 1835"/>
                <a:gd name="T1" fmla="*/ 0 h 1937"/>
                <a:gd name="T2" fmla="*/ 387 w 1835"/>
                <a:gd name="T3" fmla="*/ 182 h 1937"/>
                <a:gd name="T4" fmla="*/ 1261 w 1835"/>
                <a:gd name="T5" fmla="*/ 182 h 1937"/>
                <a:gd name="T6" fmla="*/ 1835 w 1835"/>
                <a:gd name="T7" fmla="*/ 827 h 1937"/>
                <a:gd name="T8" fmla="*/ 1835 w 1835"/>
                <a:gd name="T9" fmla="*/ 1937 h 1937"/>
                <a:gd name="T10" fmla="*/ 1453 w 1835"/>
                <a:gd name="T11" fmla="*/ 1707 h 1937"/>
                <a:gd name="T12" fmla="*/ 666 w 1835"/>
                <a:gd name="T13" fmla="*/ 1707 h 1937"/>
                <a:gd name="T14" fmla="*/ 4 w 1835"/>
                <a:gd name="T15" fmla="*/ 1122 h 1937"/>
                <a:gd name="T16" fmla="*/ 0 w 1835"/>
                <a:gd name="T17" fmla="*/ 0 h 19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35" h="1937">
                  <a:moveTo>
                    <a:pt x="0" y="0"/>
                  </a:moveTo>
                  <a:cubicBezTo>
                    <a:pt x="91" y="93"/>
                    <a:pt x="209" y="163"/>
                    <a:pt x="387" y="182"/>
                  </a:cubicBezTo>
                  <a:cubicBezTo>
                    <a:pt x="678" y="182"/>
                    <a:pt x="970" y="182"/>
                    <a:pt x="1261" y="182"/>
                  </a:cubicBezTo>
                  <a:cubicBezTo>
                    <a:pt x="1501" y="207"/>
                    <a:pt x="1834" y="503"/>
                    <a:pt x="1835" y="827"/>
                  </a:cubicBezTo>
                  <a:cubicBezTo>
                    <a:pt x="1835" y="1197"/>
                    <a:pt x="1835" y="1567"/>
                    <a:pt x="1835" y="1937"/>
                  </a:cubicBezTo>
                  <a:cubicBezTo>
                    <a:pt x="1753" y="1816"/>
                    <a:pt x="1638" y="1726"/>
                    <a:pt x="1453" y="1707"/>
                  </a:cubicBezTo>
                  <a:cubicBezTo>
                    <a:pt x="1190" y="1707"/>
                    <a:pt x="928" y="1707"/>
                    <a:pt x="666" y="1707"/>
                  </a:cubicBezTo>
                  <a:cubicBezTo>
                    <a:pt x="366" y="1687"/>
                    <a:pt x="129" y="1529"/>
                    <a:pt x="4" y="1122"/>
                  </a:cubicBezTo>
                  <a:cubicBezTo>
                    <a:pt x="3" y="748"/>
                    <a:pt x="1" y="374"/>
                    <a:pt x="0" y="0"/>
                  </a:cubicBezTo>
                  <a:close/>
                </a:path>
              </a:pathLst>
            </a:custGeom>
            <a:solidFill>
              <a:srgbClr val="2DB9C4"/>
            </a:solidFill>
            <a:ln w="9" cap="flat">
              <a:noFill/>
              <a:prstDash val="solid"/>
              <a:miter lim="800000"/>
            </a:ln>
          </p:spPr>
          <p:txBody>
            <a:bodyPr vert="horz" wrap="square" lIns="91376" tIns="45689" rIns="91376" bIns="45689" numCol="1" anchor="t" anchorCtr="0" compatLnSpc="1"/>
            <a:lstStyle/>
            <a:p>
              <a:endParaRPr lang="zh-CN" altLang="en-US" sz="1798">
                <a:solidFill>
                  <a:schemeClr val="accent1"/>
                </a:solidFill>
                <a:latin typeface="+mn-lt"/>
                <a:ea typeface="+mn-ea"/>
                <a:cs typeface="+mn-ea"/>
                <a:sym typeface="+mn-lt"/>
              </a:endParaRPr>
            </a:p>
          </p:txBody>
        </p:sp>
        <p:sp>
          <p:nvSpPr>
            <p:cNvPr id="10" name="TextBox 8">
              <a:extLst>
                <a:ext uri="{FF2B5EF4-FFF2-40B4-BE49-F238E27FC236}">
                  <a16:creationId xmlns="" xmlns:a16="http://schemas.microsoft.com/office/drawing/2014/main" id="{D8334D6F-AC9F-4F23-9F29-0246D03FE6C7}"/>
                </a:ext>
              </a:extLst>
            </p:cNvPr>
            <p:cNvSpPr txBox="1"/>
            <p:nvPr/>
          </p:nvSpPr>
          <p:spPr>
            <a:xfrm>
              <a:off x="923319" y="890413"/>
              <a:ext cx="780193" cy="666657"/>
            </a:xfrm>
            <a:prstGeom prst="rect">
              <a:avLst/>
            </a:prstGeom>
            <a:noFill/>
          </p:spPr>
          <p:txBody>
            <a:bodyPr wrap="square" rtlCol="0">
              <a:spAutoFit/>
            </a:bodyPr>
            <a:lstStyle/>
            <a:p>
              <a:r>
                <a:rPr lang="en-US" altLang="zh-CN" sz="3732" dirty="0">
                  <a:solidFill>
                    <a:schemeClr val="bg1"/>
                  </a:solidFill>
                  <a:latin typeface="+mn-lt"/>
                  <a:ea typeface="+mn-ea"/>
                  <a:cs typeface="+mn-ea"/>
                  <a:sym typeface="+mn-lt"/>
                </a:rPr>
                <a:t>01</a:t>
              </a:r>
              <a:endParaRPr lang="zh-CN" altLang="en-US" sz="3732" dirty="0">
                <a:solidFill>
                  <a:schemeClr val="bg1"/>
                </a:solidFill>
                <a:latin typeface="+mn-lt"/>
                <a:ea typeface="+mn-ea"/>
                <a:cs typeface="+mn-ea"/>
                <a:sym typeface="+mn-lt"/>
              </a:endParaRPr>
            </a:p>
          </p:txBody>
        </p:sp>
        <p:sp>
          <p:nvSpPr>
            <p:cNvPr id="11" name="TextBox 9">
              <a:extLst>
                <a:ext uri="{FF2B5EF4-FFF2-40B4-BE49-F238E27FC236}">
                  <a16:creationId xmlns="" xmlns:a16="http://schemas.microsoft.com/office/drawing/2014/main" id="{95591D4E-B357-447A-95FE-2B8CF8D1BDB5}"/>
                </a:ext>
              </a:extLst>
            </p:cNvPr>
            <p:cNvSpPr txBox="1"/>
            <p:nvPr/>
          </p:nvSpPr>
          <p:spPr>
            <a:xfrm>
              <a:off x="1108550" y="2496370"/>
              <a:ext cx="745717" cy="666657"/>
            </a:xfrm>
            <a:prstGeom prst="rect">
              <a:avLst/>
            </a:prstGeom>
            <a:noFill/>
          </p:spPr>
          <p:txBody>
            <a:bodyPr wrap="none" rtlCol="0">
              <a:spAutoFit/>
            </a:bodyPr>
            <a:lstStyle/>
            <a:p>
              <a:r>
                <a:rPr lang="en-US" altLang="zh-CN" sz="3732" dirty="0">
                  <a:solidFill>
                    <a:schemeClr val="bg1"/>
                  </a:solidFill>
                  <a:latin typeface="+mn-lt"/>
                  <a:ea typeface="+mn-ea"/>
                  <a:cs typeface="+mn-ea"/>
                  <a:sym typeface="+mn-lt"/>
                </a:rPr>
                <a:t>02</a:t>
              </a:r>
              <a:endParaRPr lang="zh-CN" altLang="en-US" sz="3732" dirty="0">
                <a:solidFill>
                  <a:schemeClr val="bg1"/>
                </a:solidFill>
                <a:latin typeface="+mn-lt"/>
                <a:ea typeface="+mn-ea"/>
                <a:cs typeface="+mn-ea"/>
                <a:sym typeface="+mn-lt"/>
              </a:endParaRPr>
            </a:p>
          </p:txBody>
        </p:sp>
        <p:sp>
          <p:nvSpPr>
            <p:cNvPr id="13" name="TextBox 11">
              <a:extLst>
                <a:ext uri="{FF2B5EF4-FFF2-40B4-BE49-F238E27FC236}">
                  <a16:creationId xmlns="" xmlns:a16="http://schemas.microsoft.com/office/drawing/2014/main" id="{52E7AF83-4604-48F9-8A1A-E99A714CD5A5}"/>
                </a:ext>
              </a:extLst>
            </p:cNvPr>
            <p:cNvSpPr txBox="1"/>
            <p:nvPr/>
          </p:nvSpPr>
          <p:spPr>
            <a:xfrm>
              <a:off x="4472680" y="4388780"/>
              <a:ext cx="745717" cy="666657"/>
            </a:xfrm>
            <a:prstGeom prst="rect">
              <a:avLst/>
            </a:prstGeom>
            <a:noFill/>
          </p:spPr>
          <p:txBody>
            <a:bodyPr wrap="none" rtlCol="0">
              <a:spAutoFit/>
            </a:bodyPr>
            <a:lstStyle/>
            <a:p>
              <a:r>
                <a:rPr lang="en-US" altLang="zh-CN" sz="3732" dirty="0">
                  <a:solidFill>
                    <a:schemeClr val="bg1"/>
                  </a:solidFill>
                  <a:latin typeface="+mn-lt"/>
                  <a:ea typeface="+mn-ea"/>
                  <a:cs typeface="+mn-ea"/>
                  <a:sym typeface="+mn-lt"/>
                </a:rPr>
                <a:t>04</a:t>
              </a:r>
              <a:endParaRPr lang="zh-CN" altLang="en-US" sz="3732" dirty="0">
                <a:solidFill>
                  <a:schemeClr val="bg1"/>
                </a:solidFill>
                <a:latin typeface="+mn-lt"/>
                <a:ea typeface="+mn-ea"/>
                <a:cs typeface="+mn-ea"/>
                <a:sym typeface="+mn-lt"/>
              </a:endParaRPr>
            </a:p>
          </p:txBody>
        </p:sp>
        <p:sp>
          <p:nvSpPr>
            <p:cNvPr id="14" name="文本框 7"/>
            <p:cNvSpPr txBox="1">
              <a:spLocks noChangeArrowheads="1"/>
            </p:cNvSpPr>
            <p:nvPr/>
          </p:nvSpPr>
          <p:spPr bwMode="auto">
            <a:xfrm>
              <a:off x="2639616" y="779976"/>
              <a:ext cx="2664296" cy="1019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dirty="0">
                <a:ln>
                  <a:noFill/>
                </a:ln>
                <a:solidFill>
                  <a:sysClr val="windowText" lastClr="000000">
                    <a:lumMod val="85000"/>
                    <a:lumOff val="15000"/>
                  </a:sysClr>
                </a:solidFill>
                <a:effectLst/>
                <a:uLnTx/>
                <a:uFillTx/>
                <a:latin typeface="+mn-lt"/>
                <a:ea typeface="+mn-ea"/>
                <a:cs typeface="+mn-ea"/>
                <a:sym typeface="+mn-lt"/>
              </a:endParaRPr>
            </a:p>
          </p:txBody>
        </p:sp>
        <p:sp>
          <p:nvSpPr>
            <p:cNvPr id="15" name="文本框 7"/>
            <p:cNvSpPr txBox="1">
              <a:spLocks noChangeArrowheads="1"/>
            </p:cNvSpPr>
            <p:nvPr/>
          </p:nvSpPr>
          <p:spPr bwMode="auto">
            <a:xfrm>
              <a:off x="2354936" y="2534302"/>
              <a:ext cx="8781623" cy="1019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zh-CN" altLang="en-US" sz="1800" kern="0" dirty="0">
                  <a:solidFill>
                    <a:sysClr val="windowText" lastClr="000000">
                      <a:lumMod val="85000"/>
                      <a:lumOff val="15000"/>
                    </a:sysClr>
                  </a:solidFill>
                  <a:latin typeface="+mj-ea"/>
                  <a:ea typeface="+mj-ea"/>
                  <a:cs typeface="+mn-ea"/>
                  <a:sym typeface="+mn-lt"/>
                </a:rPr>
                <a:t>优势：原奥拉西坦注射剂必须在医院的配液中心经二次配置成输液方可使用，在打开安瓿或铝盖和多次对胶塞穿刺操作过程中产生大量的玻璃碎屑和不溶性微粒，给患者带来很大安全隐患，也导致医护人员工作量增大，更可能造成二次污染及二次配药的差错。本品在临床上不需配置操作，能有效避免上述危险的发生，减少二次配置的耗材使用，应用更加便捷。另本品规格为</a:t>
              </a:r>
              <a:r>
                <a:rPr lang="en-US" altLang="zh-CN" sz="1800" kern="0" dirty="0">
                  <a:solidFill>
                    <a:sysClr val="windowText" lastClr="000000">
                      <a:lumMod val="85000"/>
                      <a:lumOff val="15000"/>
                    </a:sysClr>
                  </a:solidFill>
                  <a:latin typeface="+mj-ea"/>
                  <a:ea typeface="+mj-ea"/>
                  <a:cs typeface="+mn-ea"/>
                  <a:sym typeface="+mn-lt"/>
                </a:rPr>
                <a:t>6g</a:t>
              </a:r>
              <a:r>
                <a:rPr lang="zh-CN" altLang="en-US" sz="1800" kern="0" dirty="0">
                  <a:solidFill>
                    <a:sysClr val="windowText" lastClr="000000">
                      <a:lumMod val="85000"/>
                      <a:lumOff val="15000"/>
                    </a:sysClr>
                  </a:solidFill>
                  <a:latin typeface="+mj-ea"/>
                  <a:ea typeface="+mj-ea"/>
                  <a:cs typeface="+mn-ea"/>
                  <a:sym typeface="+mn-lt"/>
                </a:rPr>
                <a:t>，与原奥拉西坦注射剂（</a:t>
              </a:r>
              <a:r>
                <a:rPr lang="en-US" altLang="zh-CN" sz="1800" kern="0" dirty="0">
                  <a:solidFill>
                    <a:sysClr val="windowText" lastClr="000000">
                      <a:lumMod val="85000"/>
                      <a:lumOff val="15000"/>
                    </a:sysClr>
                  </a:solidFill>
                  <a:latin typeface="+mj-ea"/>
                  <a:ea typeface="+mj-ea"/>
                  <a:cs typeface="+mn-ea"/>
                  <a:sym typeface="+mn-lt"/>
                </a:rPr>
                <a:t>1g/</a:t>
              </a:r>
              <a:r>
                <a:rPr lang="zh-CN" altLang="en-US" sz="1800" kern="0" dirty="0">
                  <a:solidFill>
                    <a:sysClr val="windowText" lastClr="000000">
                      <a:lumMod val="85000"/>
                      <a:lumOff val="15000"/>
                    </a:sysClr>
                  </a:solidFill>
                  <a:latin typeface="+mj-ea"/>
                  <a:ea typeface="+mj-ea"/>
                  <a:cs typeface="+mn-ea"/>
                  <a:sym typeface="+mn-lt"/>
                </a:rPr>
                <a:t>支）</a:t>
              </a:r>
              <a:r>
                <a:rPr lang="en-US" altLang="zh-CN" sz="1800" kern="0" dirty="0">
                  <a:solidFill>
                    <a:sysClr val="windowText" lastClr="000000">
                      <a:lumMod val="85000"/>
                      <a:lumOff val="15000"/>
                    </a:sysClr>
                  </a:solidFill>
                  <a:latin typeface="+mj-ea"/>
                  <a:ea typeface="+mj-ea"/>
                  <a:cs typeface="+mn-ea"/>
                  <a:sym typeface="+mn-lt"/>
                </a:rPr>
                <a:t>6</a:t>
              </a:r>
              <a:r>
                <a:rPr lang="zh-CN" altLang="en-US" sz="1800" kern="0" dirty="0">
                  <a:solidFill>
                    <a:sysClr val="windowText" lastClr="000000">
                      <a:lumMod val="85000"/>
                      <a:lumOff val="15000"/>
                    </a:sysClr>
                  </a:solidFill>
                  <a:latin typeface="+mj-ea"/>
                  <a:ea typeface="+mj-ea"/>
                  <a:cs typeface="+mn-ea"/>
                  <a:sym typeface="+mn-lt"/>
                </a:rPr>
                <a:t>支相比，能够有效降低患者用药成本。</a:t>
              </a:r>
              <a:endParaRPr kumimoji="0" lang="zh-CN" altLang="en-US" sz="1800" b="0" i="0" u="none" strike="noStrike" kern="0" cap="none" spc="0" normalizeH="0" baseline="0" noProof="0" dirty="0">
                <a:ln>
                  <a:noFill/>
                </a:ln>
                <a:solidFill>
                  <a:sysClr val="windowText" lastClr="000000">
                    <a:lumMod val="85000"/>
                    <a:lumOff val="15000"/>
                  </a:sysClr>
                </a:solidFill>
                <a:effectLst/>
                <a:uLnTx/>
                <a:uFillTx/>
                <a:latin typeface="+mj-ea"/>
                <a:ea typeface="+mj-ea"/>
                <a:cs typeface="+mn-ea"/>
                <a:sym typeface="+mn-lt"/>
              </a:endParaRPr>
            </a:p>
          </p:txBody>
        </p:sp>
        <p:sp>
          <p:nvSpPr>
            <p:cNvPr id="17" name="文本框 7"/>
            <p:cNvSpPr txBox="1">
              <a:spLocks noChangeArrowheads="1"/>
            </p:cNvSpPr>
            <p:nvPr/>
          </p:nvSpPr>
          <p:spPr bwMode="auto">
            <a:xfrm>
              <a:off x="108084" y="-189707"/>
              <a:ext cx="2819563"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3600" kern="0" noProof="0" dirty="0" smtClean="0">
                  <a:solidFill>
                    <a:sysClr val="windowText" lastClr="000000">
                      <a:lumMod val="85000"/>
                      <a:lumOff val="15000"/>
                    </a:sysClr>
                  </a:solidFill>
                  <a:latin typeface="+mn-lt"/>
                  <a:ea typeface="华文中宋" panose="02010600040101010101" pitchFamily="2" charset="-122"/>
                  <a:cs typeface="+mn-ea"/>
                  <a:sym typeface="+mn-lt"/>
                </a:rPr>
                <a:t>04</a:t>
              </a:r>
              <a:r>
                <a:rPr lang="zh-CN" altLang="en-US" sz="3600" kern="0" noProof="0" dirty="0" smtClean="0">
                  <a:solidFill>
                    <a:sysClr val="windowText" lastClr="000000">
                      <a:lumMod val="85000"/>
                      <a:lumOff val="15000"/>
                    </a:sysClr>
                  </a:solidFill>
                  <a:latin typeface="+mn-lt"/>
                  <a:ea typeface="+mj-ea"/>
                  <a:cs typeface="+mn-ea"/>
                  <a:sym typeface="+mn-lt"/>
                </a:rPr>
                <a:t>创新性</a:t>
              </a:r>
              <a:endParaRPr kumimoji="0" lang="zh-CN" altLang="en-US" sz="3600" b="0" i="0" u="none" strike="noStrike" kern="0" cap="none" spc="0" normalizeH="0" baseline="0" noProof="0" dirty="0">
                <a:ln>
                  <a:noFill/>
                </a:ln>
                <a:solidFill>
                  <a:sysClr val="windowText" lastClr="000000">
                    <a:lumMod val="85000"/>
                    <a:lumOff val="15000"/>
                  </a:sysClr>
                </a:solidFill>
                <a:effectLst/>
                <a:uLnTx/>
                <a:uFillTx/>
                <a:latin typeface="+mn-lt"/>
                <a:ea typeface="+mj-ea"/>
                <a:cs typeface="+mn-ea"/>
                <a:sym typeface="+mn-lt"/>
              </a:endParaRPr>
            </a:p>
          </p:txBody>
        </p:sp>
      </p:grpSp>
      <p:sp>
        <p:nvSpPr>
          <p:cNvPr id="18" name="Oval 14"/>
          <p:cNvSpPr>
            <a:spLocks noChangeAspect="1"/>
          </p:cNvSpPr>
          <p:nvPr/>
        </p:nvSpPr>
        <p:spPr>
          <a:xfrm>
            <a:off x="2030808" y="4849534"/>
            <a:ext cx="545766" cy="543203"/>
          </a:xfrm>
          <a:custGeom>
            <a:avLst/>
            <a:gdLst>
              <a:gd name="connsiteX0" fmla="*/ 169069 w 338138"/>
              <a:gd name="connsiteY0" fmla="*/ 60325 h 336550"/>
              <a:gd name="connsiteX1" fmla="*/ 187590 w 338138"/>
              <a:gd name="connsiteY1" fmla="*/ 73506 h 336550"/>
              <a:gd name="connsiteX2" fmla="*/ 204788 w 338138"/>
              <a:gd name="connsiteY2" fmla="*/ 123594 h 336550"/>
              <a:gd name="connsiteX3" fmla="*/ 208757 w 338138"/>
              <a:gd name="connsiteY3" fmla="*/ 127549 h 336550"/>
              <a:gd name="connsiteX4" fmla="*/ 262996 w 338138"/>
              <a:gd name="connsiteY4" fmla="*/ 127549 h 336550"/>
              <a:gd name="connsiteX5" fmla="*/ 281517 w 338138"/>
              <a:gd name="connsiteY5" fmla="*/ 142048 h 336550"/>
              <a:gd name="connsiteX6" fmla="*/ 273580 w 338138"/>
              <a:gd name="connsiteY6" fmla="*/ 163138 h 336550"/>
              <a:gd name="connsiteX7" fmla="*/ 231246 w 338138"/>
              <a:gd name="connsiteY7" fmla="*/ 194772 h 336550"/>
              <a:gd name="connsiteX8" fmla="*/ 228601 w 338138"/>
              <a:gd name="connsiteY8" fmla="*/ 200045 h 336550"/>
              <a:gd name="connsiteX9" fmla="*/ 245798 w 338138"/>
              <a:gd name="connsiteY9" fmla="*/ 251451 h 336550"/>
              <a:gd name="connsiteX10" fmla="*/ 237861 w 338138"/>
              <a:gd name="connsiteY10" fmla="*/ 272541 h 336550"/>
              <a:gd name="connsiteX11" fmla="*/ 215371 w 338138"/>
              <a:gd name="connsiteY11" fmla="*/ 272541 h 336550"/>
              <a:gd name="connsiteX12" fmla="*/ 171715 w 338138"/>
              <a:gd name="connsiteY12" fmla="*/ 242224 h 336550"/>
              <a:gd name="connsiteX13" fmla="*/ 166423 w 338138"/>
              <a:gd name="connsiteY13" fmla="*/ 242224 h 336550"/>
              <a:gd name="connsiteX14" fmla="*/ 122767 w 338138"/>
              <a:gd name="connsiteY14" fmla="*/ 272541 h 336550"/>
              <a:gd name="connsiteX15" fmla="*/ 110861 w 338138"/>
              <a:gd name="connsiteY15" fmla="*/ 276495 h 336550"/>
              <a:gd name="connsiteX16" fmla="*/ 100277 w 338138"/>
              <a:gd name="connsiteY16" fmla="*/ 272541 h 336550"/>
              <a:gd name="connsiteX17" fmla="*/ 92340 w 338138"/>
              <a:gd name="connsiteY17" fmla="*/ 251451 h 336550"/>
              <a:gd name="connsiteX18" fmla="*/ 109538 w 338138"/>
              <a:gd name="connsiteY18" fmla="*/ 200045 h 336550"/>
              <a:gd name="connsiteX19" fmla="*/ 106892 w 338138"/>
              <a:gd name="connsiteY19" fmla="*/ 194772 h 336550"/>
              <a:gd name="connsiteX20" fmla="*/ 64558 w 338138"/>
              <a:gd name="connsiteY20" fmla="*/ 163138 h 336550"/>
              <a:gd name="connsiteX21" fmla="*/ 56621 w 338138"/>
              <a:gd name="connsiteY21" fmla="*/ 142048 h 336550"/>
              <a:gd name="connsiteX22" fmla="*/ 75142 w 338138"/>
              <a:gd name="connsiteY22" fmla="*/ 127549 h 336550"/>
              <a:gd name="connsiteX23" fmla="*/ 129382 w 338138"/>
              <a:gd name="connsiteY23" fmla="*/ 127549 h 336550"/>
              <a:gd name="connsiteX24" fmla="*/ 135996 w 338138"/>
              <a:gd name="connsiteY24" fmla="*/ 134139 h 336550"/>
              <a:gd name="connsiteX25" fmla="*/ 129382 w 338138"/>
              <a:gd name="connsiteY25" fmla="*/ 142048 h 336550"/>
              <a:gd name="connsiteX26" fmla="*/ 75142 w 338138"/>
              <a:gd name="connsiteY26" fmla="*/ 142048 h 336550"/>
              <a:gd name="connsiteX27" fmla="*/ 69850 w 338138"/>
              <a:gd name="connsiteY27" fmla="*/ 146002 h 336550"/>
              <a:gd name="connsiteX28" fmla="*/ 72496 w 338138"/>
              <a:gd name="connsiteY28" fmla="*/ 151275 h 336550"/>
              <a:gd name="connsiteX29" fmla="*/ 114829 w 338138"/>
              <a:gd name="connsiteY29" fmla="*/ 182909 h 336550"/>
              <a:gd name="connsiteX30" fmla="*/ 122767 w 338138"/>
              <a:gd name="connsiteY30" fmla="*/ 205317 h 336550"/>
              <a:gd name="connsiteX31" fmla="*/ 105569 w 338138"/>
              <a:gd name="connsiteY31" fmla="*/ 255405 h 336550"/>
              <a:gd name="connsiteX32" fmla="*/ 108215 w 338138"/>
              <a:gd name="connsiteY32" fmla="*/ 261996 h 336550"/>
              <a:gd name="connsiteX33" fmla="*/ 114829 w 338138"/>
              <a:gd name="connsiteY33" fmla="*/ 261996 h 336550"/>
              <a:gd name="connsiteX34" fmla="*/ 157163 w 338138"/>
              <a:gd name="connsiteY34" fmla="*/ 230361 h 336550"/>
              <a:gd name="connsiteX35" fmla="*/ 180975 w 338138"/>
              <a:gd name="connsiteY35" fmla="*/ 230361 h 336550"/>
              <a:gd name="connsiteX36" fmla="*/ 223309 w 338138"/>
              <a:gd name="connsiteY36" fmla="*/ 261996 h 336550"/>
              <a:gd name="connsiteX37" fmla="*/ 229923 w 338138"/>
              <a:gd name="connsiteY37" fmla="*/ 261996 h 336550"/>
              <a:gd name="connsiteX38" fmla="*/ 232569 w 338138"/>
              <a:gd name="connsiteY38" fmla="*/ 255405 h 336550"/>
              <a:gd name="connsiteX39" fmla="*/ 215371 w 338138"/>
              <a:gd name="connsiteY39" fmla="*/ 205317 h 336550"/>
              <a:gd name="connsiteX40" fmla="*/ 223309 w 338138"/>
              <a:gd name="connsiteY40" fmla="*/ 182909 h 336550"/>
              <a:gd name="connsiteX41" fmla="*/ 265642 w 338138"/>
              <a:gd name="connsiteY41" fmla="*/ 151275 h 336550"/>
              <a:gd name="connsiteX42" fmla="*/ 268288 w 338138"/>
              <a:gd name="connsiteY42" fmla="*/ 146002 h 336550"/>
              <a:gd name="connsiteX43" fmla="*/ 262996 w 338138"/>
              <a:gd name="connsiteY43" fmla="*/ 142048 h 336550"/>
              <a:gd name="connsiteX44" fmla="*/ 208757 w 338138"/>
              <a:gd name="connsiteY44" fmla="*/ 142048 h 336550"/>
              <a:gd name="connsiteX45" fmla="*/ 191559 w 338138"/>
              <a:gd name="connsiteY45" fmla="*/ 128867 h 336550"/>
              <a:gd name="connsiteX46" fmla="*/ 174361 w 338138"/>
              <a:gd name="connsiteY46" fmla="*/ 77461 h 336550"/>
              <a:gd name="connsiteX47" fmla="*/ 169069 w 338138"/>
              <a:gd name="connsiteY47" fmla="*/ 74824 h 336550"/>
              <a:gd name="connsiteX48" fmla="*/ 163777 w 338138"/>
              <a:gd name="connsiteY48" fmla="*/ 77461 h 336550"/>
              <a:gd name="connsiteX49" fmla="*/ 155840 w 338138"/>
              <a:gd name="connsiteY49" fmla="*/ 101187 h 336550"/>
              <a:gd name="connsiteX50" fmla="*/ 147902 w 338138"/>
              <a:gd name="connsiteY50" fmla="*/ 105141 h 336550"/>
              <a:gd name="connsiteX51" fmla="*/ 142611 w 338138"/>
              <a:gd name="connsiteY51" fmla="*/ 95914 h 336550"/>
              <a:gd name="connsiteX52" fmla="*/ 150548 w 338138"/>
              <a:gd name="connsiteY52" fmla="*/ 73506 h 336550"/>
              <a:gd name="connsiteX53" fmla="*/ 169069 w 338138"/>
              <a:gd name="connsiteY53" fmla="*/ 60325 h 336550"/>
              <a:gd name="connsiteX54" fmla="*/ 169069 w 338138"/>
              <a:gd name="connsiteY54" fmla="*/ 0 h 336550"/>
              <a:gd name="connsiteX55" fmla="*/ 338138 w 338138"/>
              <a:gd name="connsiteY55" fmla="*/ 168275 h 336550"/>
              <a:gd name="connsiteX56" fmla="*/ 260208 w 338138"/>
              <a:gd name="connsiteY56" fmla="*/ 310257 h 336550"/>
              <a:gd name="connsiteX57" fmla="*/ 250962 w 338138"/>
              <a:gd name="connsiteY57" fmla="*/ 307628 h 336550"/>
              <a:gd name="connsiteX58" fmla="*/ 252283 w 338138"/>
              <a:gd name="connsiteY58" fmla="*/ 298425 h 336550"/>
              <a:gd name="connsiteX59" fmla="*/ 324930 w 338138"/>
              <a:gd name="connsiteY59" fmla="*/ 168275 h 336550"/>
              <a:gd name="connsiteX60" fmla="*/ 169069 w 338138"/>
              <a:gd name="connsiteY60" fmla="*/ 13147 h 336550"/>
              <a:gd name="connsiteX61" fmla="*/ 13209 w 338138"/>
              <a:gd name="connsiteY61" fmla="*/ 168275 h 336550"/>
              <a:gd name="connsiteX62" fmla="*/ 169069 w 338138"/>
              <a:gd name="connsiteY62" fmla="*/ 323404 h 336550"/>
              <a:gd name="connsiteX63" fmla="*/ 175673 w 338138"/>
              <a:gd name="connsiteY63" fmla="*/ 329977 h 336550"/>
              <a:gd name="connsiteX64" fmla="*/ 169069 w 338138"/>
              <a:gd name="connsiteY64" fmla="*/ 336550 h 336550"/>
              <a:gd name="connsiteX65" fmla="*/ 0 w 338138"/>
              <a:gd name="connsiteY65" fmla="*/ 168275 h 336550"/>
              <a:gd name="connsiteX66" fmla="*/ 169069 w 338138"/>
              <a:gd name="connsiteY66"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338138" h="336550">
                <a:moveTo>
                  <a:pt x="169069" y="60325"/>
                </a:moveTo>
                <a:cubicBezTo>
                  <a:pt x="177007" y="60325"/>
                  <a:pt x="184944" y="65598"/>
                  <a:pt x="187590" y="73506"/>
                </a:cubicBezTo>
                <a:cubicBezTo>
                  <a:pt x="187590" y="73506"/>
                  <a:pt x="187590" y="73506"/>
                  <a:pt x="204788" y="123594"/>
                </a:cubicBezTo>
                <a:cubicBezTo>
                  <a:pt x="204788" y="126231"/>
                  <a:pt x="207434" y="127549"/>
                  <a:pt x="208757" y="127549"/>
                </a:cubicBezTo>
                <a:cubicBezTo>
                  <a:pt x="208757" y="127549"/>
                  <a:pt x="208757" y="127549"/>
                  <a:pt x="262996" y="127549"/>
                </a:cubicBezTo>
                <a:cubicBezTo>
                  <a:pt x="270934" y="128867"/>
                  <a:pt x="278871" y="132821"/>
                  <a:pt x="281517" y="142048"/>
                </a:cubicBezTo>
                <a:cubicBezTo>
                  <a:pt x="284163" y="149957"/>
                  <a:pt x="281517" y="157865"/>
                  <a:pt x="273580" y="163138"/>
                </a:cubicBezTo>
                <a:cubicBezTo>
                  <a:pt x="273580" y="163138"/>
                  <a:pt x="273580" y="163138"/>
                  <a:pt x="231246" y="194772"/>
                </a:cubicBezTo>
                <a:cubicBezTo>
                  <a:pt x="228601" y="196090"/>
                  <a:pt x="228601" y="198727"/>
                  <a:pt x="228601" y="200045"/>
                </a:cubicBezTo>
                <a:lnTo>
                  <a:pt x="245798" y="251451"/>
                </a:lnTo>
                <a:cubicBezTo>
                  <a:pt x="248444" y="259360"/>
                  <a:pt x="244476" y="267268"/>
                  <a:pt x="237861" y="272541"/>
                </a:cubicBezTo>
                <a:cubicBezTo>
                  <a:pt x="231246" y="277813"/>
                  <a:pt x="221986" y="277813"/>
                  <a:pt x="215371" y="272541"/>
                </a:cubicBezTo>
                <a:cubicBezTo>
                  <a:pt x="215371" y="272541"/>
                  <a:pt x="215371" y="272541"/>
                  <a:pt x="171715" y="242224"/>
                </a:cubicBezTo>
                <a:cubicBezTo>
                  <a:pt x="170392" y="239588"/>
                  <a:pt x="167746" y="239588"/>
                  <a:pt x="166423" y="242224"/>
                </a:cubicBezTo>
                <a:cubicBezTo>
                  <a:pt x="166423" y="242224"/>
                  <a:pt x="166423" y="242224"/>
                  <a:pt x="122767" y="272541"/>
                </a:cubicBezTo>
                <a:cubicBezTo>
                  <a:pt x="118798" y="275177"/>
                  <a:pt x="114829" y="276495"/>
                  <a:pt x="110861" y="276495"/>
                </a:cubicBezTo>
                <a:cubicBezTo>
                  <a:pt x="106892" y="276495"/>
                  <a:pt x="102923" y="275177"/>
                  <a:pt x="100277" y="272541"/>
                </a:cubicBezTo>
                <a:cubicBezTo>
                  <a:pt x="93663" y="267268"/>
                  <a:pt x="89694" y="259360"/>
                  <a:pt x="92340" y="251451"/>
                </a:cubicBezTo>
                <a:cubicBezTo>
                  <a:pt x="92340" y="251451"/>
                  <a:pt x="92340" y="251451"/>
                  <a:pt x="109538" y="200045"/>
                </a:cubicBezTo>
                <a:cubicBezTo>
                  <a:pt x="109538" y="198727"/>
                  <a:pt x="109538" y="196090"/>
                  <a:pt x="106892" y="194772"/>
                </a:cubicBezTo>
                <a:cubicBezTo>
                  <a:pt x="106892" y="194772"/>
                  <a:pt x="106892" y="194772"/>
                  <a:pt x="64558" y="163138"/>
                </a:cubicBezTo>
                <a:cubicBezTo>
                  <a:pt x="56621" y="157865"/>
                  <a:pt x="53975" y="149957"/>
                  <a:pt x="56621" y="142048"/>
                </a:cubicBezTo>
                <a:cubicBezTo>
                  <a:pt x="59267" y="132821"/>
                  <a:pt x="67204" y="128867"/>
                  <a:pt x="75142" y="127549"/>
                </a:cubicBezTo>
                <a:cubicBezTo>
                  <a:pt x="75142" y="127549"/>
                  <a:pt x="75142" y="127549"/>
                  <a:pt x="129382" y="127549"/>
                </a:cubicBezTo>
                <a:cubicBezTo>
                  <a:pt x="132027" y="127549"/>
                  <a:pt x="135996" y="131503"/>
                  <a:pt x="135996" y="134139"/>
                </a:cubicBezTo>
                <a:cubicBezTo>
                  <a:pt x="135996" y="138094"/>
                  <a:pt x="132027" y="142048"/>
                  <a:pt x="129382" y="142048"/>
                </a:cubicBezTo>
                <a:cubicBezTo>
                  <a:pt x="129382" y="142048"/>
                  <a:pt x="129382" y="142048"/>
                  <a:pt x="75142" y="142048"/>
                </a:cubicBezTo>
                <a:cubicBezTo>
                  <a:pt x="71173" y="142048"/>
                  <a:pt x="71173" y="144684"/>
                  <a:pt x="69850" y="146002"/>
                </a:cubicBezTo>
                <a:cubicBezTo>
                  <a:pt x="69850" y="146002"/>
                  <a:pt x="69850" y="149957"/>
                  <a:pt x="72496" y="151275"/>
                </a:cubicBezTo>
                <a:cubicBezTo>
                  <a:pt x="72496" y="151275"/>
                  <a:pt x="72496" y="151275"/>
                  <a:pt x="114829" y="182909"/>
                </a:cubicBezTo>
                <a:cubicBezTo>
                  <a:pt x="121444" y="188182"/>
                  <a:pt x="125413" y="197409"/>
                  <a:pt x="122767" y="205317"/>
                </a:cubicBezTo>
                <a:cubicBezTo>
                  <a:pt x="122767" y="205317"/>
                  <a:pt x="122767" y="205317"/>
                  <a:pt x="105569" y="255405"/>
                </a:cubicBezTo>
                <a:cubicBezTo>
                  <a:pt x="104246" y="259360"/>
                  <a:pt x="106892" y="260678"/>
                  <a:pt x="108215" y="261996"/>
                </a:cubicBezTo>
                <a:cubicBezTo>
                  <a:pt x="108215" y="261996"/>
                  <a:pt x="110861" y="263314"/>
                  <a:pt x="114829" y="261996"/>
                </a:cubicBezTo>
                <a:cubicBezTo>
                  <a:pt x="114829" y="261996"/>
                  <a:pt x="114829" y="261996"/>
                  <a:pt x="157163" y="230361"/>
                </a:cubicBezTo>
                <a:cubicBezTo>
                  <a:pt x="165100" y="225089"/>
                  <a:pt x="173038" y="225089"/>
                  <a:pt x="180975" y="230361"/>
                </a:cubicBezTo>
                <a:cubicBezTo>
                  <a:pt x="180975" y="230361"/>
                  <a:pt x="180975" y="230361"/>
                  <a:pt x="223309" y="261996"/>
                </a:cubicBezTo>
                <a:cubicBezTo>
                  <a:pt x="227278" y="263314"/>
                  <a:pt x="229923" y="261996"/>
                  <a:pt x="229923" y="261996"/>
                </a:cubicBezTo>
                <a:cubicBezTo>
                  <a:pt x="231246" y="260678"/>
                  <a:pt x="233892" y="259360"/>
                  <a:pt x="232569" y="255405"/>
                </a:cubicBezTo>
                <a:cubicBezTo>
                  <a:pt x="232569" y="255405"/>
                  <a:pt x="232569" y="255405"/>
                  <a:pt x="215371" y="205317"/>
                </a:cubicBezTo>
                <a:cubicBezTo>
                  <a:pt x="212725" y="197409"/>
                  <a:pt x="216694" y="188182"/>
                  <a:pt x="223309" y="182909"/>
                </a:cubicBezTo>
                <a:cubicBezTo>
                  <a:pt x="223309" y="182909"/>
                  <a:pt x="223309" y="182909"/>
                  <a:pt x="265642" y="151275"/>
                </a:cubicBezTo>
                <a:cubicBezTo>
                  <a:pt x="268288" y="149957"/>
                  <a:pt x="268288" y="146002"/>
                  <a:pt x="268288" y="146002"/>
                </a:cubicBezTo>
                <a:cubicBezTo>
                  <a:pt x="266965" y="144684"/>
                  <a:pt x="266965" y="142048"/>
                  <a:pt x="262996" y="142048"/>
                </a:cubicBezTo>
                <a:cubicBezTo>
                  <a:pt x="262996" y="142048"/>
                  <a:pt x="262996" y="142048"/>
                  <a:pt x="208757" y="142048"/>
                </a:cubicBezTo>
                <a:cubicBezTo>
                  <a:pt x="200819" y="142048"/>
                  <a:pt x="194205" y="136776"/>
                  <a:pt x="191559" y="128867"/>
                </a:cubicBezTo>
                <a:cubicBezTo>
                  <a:pt x="191559" y="128867"/>
                  <a:pt x="191559" y="128867"/>
                  <a:pt x="174361" y="77461"/>
                </a:cubicBezTo>
                <a:cubicBezTo>
                  <a:pt x="173038" y="74824"/>
                  <a:pt x="170392" y="74824"/>
                  <a:pt x="169069" y="74824"/>
                </a:cubicBezTo>
                <a:cubicBezTo>
                  <a:pt x="167746" y="74824"/>
                  <a:pt x="165100" y="74824"/>
                  <a:pt x="163777" y="77461"/>
                </a:cubicBezTo>
                <a:cubicBezTo>
                  <a:pt x="163777" y="77461"/>
                  <a:pt x="163777" y="77461"/>
                  <a:pt x="155840" y="101187"/>
                </a:cubicBezTo>
                <a:cubicBezTo>
                  <a:pt x="154517" y="103823"/>
                  <a:pt x="150548" y="106459"/>
                  <a:pt x="147902" y="105141"/>
                </a:cubicBezTo>
                <a:cubicBezTo>
                  <a:pt x="143934" y="103823"/>
                  <a:pt x="142611" y="99869"/>
                  <a:pt x="142611" y="95914"/>
                </a:cubicBezTo>
                <a:cubicBezTo>
                  <a:pt x="142611" y="95914"/>
                  <a:pt x="142611" y="95914"/>
                  <a:pt x="150548" y="73506"/>
                </a:cubicBezTo>
                <a:cubicBezTo>
                  <a:pt x="153194" y="65598"/>
                  <a:pt x="161132" y="60325"/>
                  <a:pt x="169069" y="60325"/>
                </a:cubicBezTo>
                <a:close/>
                <a:moveTo>
                  <a:pt x="169069" y="0"/>
                </a:moveTo>
                <a:cubicBezTo>
                  <a:pt x="262850" y="0"/>
                  <a:pt x="338138" y="74935"/>
                  <a:pt x="338138" y="168275"/>
                </a:cubicBezTo>
                <a:cubicBezTo>
                  <a:pt x="338138" y="226120"/>
                  <a:pt x="309079" y="278706"/>
                  <a:pt x="260208" y="310257"/>
                </a:cubicBezTo>
                <a:cubicBezTo>
                  <a:pt x="256245" y="312887"/>
                  <a:pt x="252283" y="311572"/>
                  <a:pt x="250962" y="307628"/>
                </a:cubicBezTo>
                <a:cubicBezTo>
                  <a:pt x="248320" y="304999"/>
                  <a:pt x="249641" y="301055"/>
                  <a:pt x="252283" y="298425"/>
                </a:cubicBezTo>
                <a:cubicBezTo>
                  <a:pt x="297192" y="269503"/>
                  <a:pt x="324930" y="220861"/>
                  <a:pt x="324930" y="168275"/>
                </a:cubicBezTo>
                <a:cubicBezTo>
                  <a:pt x="324930" y="82823"/>
                  <a:pt x="254924" y="13147"/>
                  <a:pt x="169069" y="13147"/>
                </a:cubicBezTo>
                <a:cubicBezTo>
                  <a:pt x="83214" y="13147"/>
                  <a:pt x="13209" y="82823"/>
                  <a:pt x="13209" y="168275"/>
                </a:cubicBezTo>
                <a:cubicBezTo>
                  <a:pt x="13209" y="253727"/>
                  <a:pt x="83214" y="323404"/>
                  <a:pt x="169069" y="323404"/>
                </a:cubicBezTo>
                <a:cubicBezTo>
                  <a:pt x="173032" y="323404"/>
                  <a:pt x="175673" y="326033"/>
                  <a:pt x="175673" y="329977"/>
                </a:cubicBezTo>
                <a:cubicBezTo>
                  <a:pt x="175673" y="333921"/>
                  <a:pt x="173032" y="336550"/>
                  <a:pt x="169069" y="336550"/>
                </a:cubicBezTo>
                <a:cubicBezTo>
                  <a:pt x="75289" y="336550"/>
                  <a:pt x="0" y="261615"/>
                  <a:pt x="0" y="168275"/>
                </a:cubicBezTo>
                <a:cubicBezTo>
                  <a:pt x="0" y="74935"/>
                  <a:pt x="75289" y="0"/>
                  <a:pt x="169069"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b="1">
              <a:cs typeface="+mn-ea"/>
              <a:sym typeface="+mn-lt"/>
            </a:endParaRPr>
          </a:p>
        </p:txBody>
      </p:sp>
      <p:sp>
        <p:nvSpPr>
          <p:cNvPr id="3" name="矩形 2"/>
          <p:cNvSpPr/>
          <p:nvPr/>
        </p:nvSpPr>
        <p:spPr>
          <a:xfrm>
            <a:off x="2904336" y="1262300"/>
            <a:ext cx="8781623" cy="2031325"/>
          </a:xfrm>
          <a:prstGeom prst="rect">
            <a:avLst/>
          </a:prstGeom>
        </p:spPr>
        <p:txBody>
          <a:bodyPr wrap="square">
            <a:spAutoFit/>
          </a:bodyPr>
          <a:lstStyle/>
          <a:p>
            <a:r>
              <a:rPr lang="zh-CN" altLang="en-US" dirty="0" smtClean="0">
                <a:latin typeface="+mj-ea"/>
                <a:ea typeface="+mj-ea"/>
              </a:rPr>
              <a:t>创新点：</a:t>
            </a:r>
            <a:r>
              <a:rPr lang="zh-CN" altLang="zh-CN" dirty="0">
                <a:latin typeface="+mj-ea"/>
                <a:ea typeface="+mj-ea"/>
              </a:rPr>
              <a:t>本品为国内首家上市的原化学药品</a:t>
            </a:r>
            <a:r>
              <a:rPr lang="en-US" altLang="zh-CN" dirty="0">
                <a:latin typeface="+mj-ea"/>
                <a:ea typeface="+mj-ea"/>
              </a:rPr>
              <a:t>3.3</a:t>
            </a:r>
            <a:r>
              <a:rPr lang="zh-CN" altLang="zh-CN" dirty="0">
                <a:latin typeface="+mj-ea"/>
                <a:ea typeface="+mj-ea"/>
              </a:rPr>
              <a:t>类新药，填补国内该产品输液剂型空白，提高了临床应用的便捷性；处方研究优化了氯化钠的配比，使产品渗透压与人体血浆等渗，并且在生产工艺中去除了活性炭，在确保产品细菌内毒素安全的前提下，有效避免了使用活性炭引入的不明杂质和无法在工艺中去除的细微不溶性微粒，质量研究针对杂质谱、元素杂质、基因毒杂质等进行系统研究，并提高了杂质控制要求，进一步提高了药品的安全性。</a:t>
            </a:r>
          </a:p>
          <a:p>
            <a:r>
              <a:rPr lang="en-US" altLang="zh-CN" dirty="0"/>
              <a:t> </a:t>
            </a:r>
            <a:endParaRPr lang="zh-CN" altLang="zh-CN" dirty="0"/>
          </a:p>
        </p:txBody>
      </p:sp>
    </p:spTree>
    <p:extLst>
      <p:ext uri="{BB962C8B-B14F-4D97-AF65-F5344CB8AC3E}">
        <p14:creationId xmlns:p14="http://schemas.microsoft.com/office/powerpoint/2010/main" val="2860001849"/>
      </p:ext>
    </p:extLst>
  </p:cSld>
  <p:clrMapOvr>
    <a:masterClrMapping/>
  </p:clrMapOvr>
  <mc:AlternateContent xmlns:mc="http://schemas.openxmlformats.org/markup-compatibility/2006" xmlns:p14="http://schemas.microsoft.com/office/powerpoint/2010/main">
    <mc:Choice Requires="p14">
      <p:transition spd="slow" p14:dur="1600" advClick="0" advTm="3000">
        <p14:gallery dir="l"/>
      </p:transition>
    </mc:Choice>
    <mc:Fallback xmlns="">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hidden="1"/>
          <p:cNvSpPr>
            <a:spLocks noGrp="1"/>
          </p:cNvSpPr>
          <p:nvPr>
            <p:ph type="title"/>
          </p:nvPr>
        </p:nvSpPr>
        <p:spPr/>
        <p:txBody>
          <a:bodyPr/>
          <a:lstStyle/>
          <a:p>
            <a:endParaRPr lang="zh-CN" altLang="en-US">
              <a:latin typeface="+mn-lt"/>
              <a:ea typeface="+mn-ea"/>
              <a:cs typeface="+mn-ea"/>
              <a:sym typeface="+mn-lt"/>
            </a:endParaRPr>
          </a:p>
        </p:txBody>
      </p:sp>
      <p:sp>
        <p:nvSpPr>
          <p:cNvPr id="33" name="TextBox 41"/>
          <p:cNvSpPr txBox="1"/>
          <p:nvPr/>
        </p:nvSpPr>
        <p:spPr>
          <a:xfrm>
            <a:off x="666677" y="407035"/>
            <a:ext cx="2336361" cy="712927"/>
          </a:xfrm>
          <a:prstGeom prst="rect">
            <a:avLst/>
          </a:prstGeom>
          <a:noFill/>
        </p:spPr>
        <p:txBody>
          <a:bodyPr wrap="none" lIns="96433" tIns="48216" rIns="96433" bIns="48216" rtlCol="0">
            <a:spAutoFit/>
          </a:bodyPr>
          <a:lstStyle/>
          <a:p>
            <a:pPr defTabSz="964326"/>
            <a:r>
              <a:rPr lang="en-US" altLang="zh-CN" sz="4000" dirty="0" smtClean="0">
                <a:solidFill>
                  <a:prstClr val="black"/>
                </a:solidFill>
                <a:latin typeface="+mj-ea"/>
                <a:ea typeface="+mj-ea"/>
                <a:cs typeface="+mn-ea"/>
                <a:sym typeface="+mn-lt"/>
              </a:rPr>
              <a:t>05</a:t>
            </a:r>
            <a:r>
              <a:rPr lang="zh-CN" altLang="en-US" sz="4000" dirty="0" smtClean="0">
                <a:solidFill>
                  <a:prstClr val="black"/>
                </a:solidFill>
                <a:latin typeface="+mj-ea"/>
                <a:ea typeface="+mj-ea"/>
                <a:cs typeface="+mn-ea"/>
                <a:sym typeface="+mn-lt"/>
              </a:rPr>
              <a:t>公平性</a:t>
            </a:r>
          </a:p>
        </p:txBody>
      </p:sp>
      <p:cxnSp>
        <p:nvCxnSpPr>
          <p:cNvPr id="34" name="直接连接符 33"/>
          <p:cNvCxnSpPr/>
          <p:nvPr/>
        </p:nvCxnSpPr>
        <p:spPr>
          <a:xfrm>
            <a:off x="657484" y="1096045"/>
            <a:ext cx="11406773" cy="0"/>
          </a:xfrm>
          <a:prstGeom prst="line">
            <a:avLst/>
          </a:prstGeom>
          <a:noFill/>
          <a:ln w="12700" cap="flat" cmpd="sng" algn="ctr">
            <a:solidFill>
              <a:sysClr val="windowText" lastClr="000000"/>
            </a:solidFill>
            <a:prstDash val="dash"/>
          </a:ln>
          <a:effectLst/>
        </p:spPr>
      </p:cxnSp>
      <p:sp>
        <p:nvSpPr>
          <p:cNvPr id="5" name="矩形 4"/>
          <p:cNvSpPr/>
          <p:nvPr/>
        </p:nvSpPr>
        <p:spPr>
          <a:xfrm>
            <a:off x="380703" y="1096046"/>
            <a:ext cx="12025336" cy="5078313"/>
          </a:xfrm>
          <a:prstGeom prst="rect">
            <a:avLst/>
          </a:prstGeom>
        </p:spPr>
        <p:txBody>
          <a:bodyPr wrap="square">
            <a:spAutoFit/>
          </a:bodyPr>
          <a:lstStyle/>
          <a:p>
            <a:r>
              <a:rPr lang="zh-CN" altLang="en-US" dirty="0">
                <a:solidFill>
                  <a:schemeClr val="tx1">
                    <a:lumMod val="75000"/>
                    <a:lumOff val="25000"/>
                  </a:schemeClr>
                </a:solidFill>
                <a:cs typeface="+mn-ea"/>
                <a:sym typeface="+mn-lt"/>
              </a:rPr>
              <a:t> </a:t>
            </a:r>
            <a:r>
              <a:rPr lang="zh-CN" altLang="en-US" dirty="0" smtClean="0">
                <a:solidFill>
                  <a:schemeClr val="tx1">
                    <a:lumMod val="75000"/>
                    <a:lumOff val="25000"/>
                  </a:schemeClr>
                </a:solidFill>
                <a:cs typeface="+mn-ea"/>
                <a:sym typeface="+mn-lt"/>
              </a:rPr>
              <a:t>        脑</a:t>
            </a:r>
            <a:r>
              <a:rPr lang="zh-CN" altLang="en-US" dirty="0">
                <a:solidFill>
                  <a:schemeClr val="tx1">
                    <a:lumMod val="75000"/>
                    <a:lumOff val="25000"/>
                  </a:schemeClr>
                </a:solidFill>
                <a:cs typeface="+mn-ea"/>
                <a:sym typeface="+mn-lt"/>
              </a:rPr>
              <a:t>损伤为常见的疾病，主要由交通事故、坠落等引起脑外伤和脑溢血脑栓塞引起的脑</a:t>
            </a:r>
            <a:r>
              <a:rPr lang="zh-CN" altLang="zh-CN" dirty="0"/>
              <a:t>损伤</a:t>
            </a:r>
            <a:r>
              <a:rPr lang="zh-CN" altLang="en-US" dirty="0">
                <a:solidFill>
                  <a:schemeClr val="tx1">
                    <a:lumMod val="75000"/>
                    <a:lumOff val="25000"/>
                  </a:schemeClr>
                </a:solidFill>
                <a:cs typeface="+mn-ea"/>
                <a:sym typeface="+mn-lt"/>
              </a:rPr>
              <a:t>。在我国每年有</a:t>
            </a:r>
            <a:r>
              <a:rPr lang="en-US" altLang="zh-CN" dirty="0">
                <a:solidFill>
                  <a:schemeClr val="tx1">
                    <a:lumMod val="75000"/>
                    <a:lumOff val="25000"/>
                  </a:schemeClr>
                </a:solidFill>
                <a:cs typeface="+mn-ea"/>
                <a:sym typeface="+mn-lt"/>
              </a:rPr>
              <a:t>150</a:t>
            </a:r>
            <a:r>
              <a:rPr lang="zh-CN" altLang="en-US" dirty="0">
                <a:solidFill>
                  <a:schemeClr val="tx1">
                    <a:lumMod val="75000"/>
                    <a:lumOff val="25000"/>
                  </a:schemeClr>
                </a:solidFill>
                <a:cs typeface="+mn-ea"/>
                <a:sym typeface="+mn-lt"/>
              </a:rPr>
              <a:t>万的脑损伤患者和</a:t>
            </a:r>
            <a:r>
              <a:rPr lang="en-US" altLang="zh-CN" dirty="0">
                <a:solidFill>
                  <a:schemeClr val="tx1">
                    <a:lumMod val="75000"/>
                    <a:lumOff val="25000"/>
                  </a:schemeClr>
                </a:solidFill>
                <a:cs typeface="+mn-ea"/>
                <a:sym typeface="+mn-lt"/>
              </a:rPr>
              <a:t>250</a:t>
            </a:r>
            <a:r>
              <a:rPr lang="zh-CN" altLang="en-US" dirty="0">
                <a:solidFill>
                  <a:schemeClr val="tx1">
                    <a:lumMod val="75000"/>
                    <a:lumOff val="25000"/>
                  </a:schemeClr>
                </a:solidFill>
                <a:cs typeface="+mn-ea"/>
                <a:sym typeface="+mn-lt"/>
              </a:rPr>
              <a:t>万的脑中风患者，在急性期后会有神经、记忆智能方面的损伤，据估计，中国的创伤性脑损伤人群死亡率约为每</a:t>
            </a:r>
            <a:r>
              <a:rPr lang="en-US" altLang="zh-CN" dirty="0">
                <a:solidFill>
                  <a:schemeClr val="tx1">
                    <a:lumMod val="75000"/>
                    <a:lumOff val="25000"/>
                  </a:schemeClr>
                </a:solidFill>
                <a:cs typeface="+mn-ea"/>
                <a:sym typeface="+mn-lt"/>
              </a:rPr>
              <a:t>13</a:t>
            </a:r>
            <a:r>
              <a:rPr lang="zh-CN" altLang="en-US" dirty="0">
                <a:solidFill>
                  <a:schemeClr val="tx1">
                    <a:lumMod val="75000"/>
                    <a:lumOff val="25000"/>
                  </a:schemeClr>
                </a:solidFill>
                <a:cs typeface="+mn-ea"/>
                <a:sym typeface="+mn-lt"/>
              </a:rPr>
              <a:t>例</a:t>
            </a:r>
            <a:r>
              <a:rPr lang="en-US" altLang="zh-CN" dirty="0">
                <a:solidFill>
                  <a:schemeClr val="tx1">
                    <a:lumMod val="75000"/>
                    <a:lumOff val="25000"/>
                  </a:schemeClr>
                </a:solidFill>
                <a:cs typeface="+mn-ea"/>
                <a:sym typeface="+mn-lt"/>
              </a:rPr>
              <a:t>/10</a:t>
            </a:r>
            <a:r>
              <a:rPr lang="zh-CN" altLang="en-US" dirty="0">
                <a:solidFill>
                  <a:schemeClr val="tx1">
                    <a:lumMod val="75000"/>
                    <a:lumOff val="25000"/>
                  </a:schemeClr>
                </a:solidFill>
                <a:cs typeface="+mn-ea"/>
                <a:sym typeface="+mn-lt"/>
              </a:rPr>
              <a:t>万人</a:t>
            </a:r>
            <a:r>
              <a:rPr lang="zh-CN" altLang="en-US" dirty="0"/>
              <a:t>。</a:t>
            </a:r>
            <a:endParaRPr lang="en-US" altLang="zh-CN" dirty="0"/>
          </a:p>
          <a:p>
            <a:r>
              <a:rPr lang="zh-CN" altLang="en-US" dirty="0"/>
              <a:t>        </a:t>
            </a:r>
            <a:endParaRPr lang="en-US" altLang="zh-CN" dirty="0"/>
          </a:p>
          <a:p>
            <a:r>
              <a:rPr lang="en-US" altLang="zh-CN" dirty="0"/>
              <a:t>        </a:t>
            </a:r>
            <a:r>
              <a:rPr lang="zh-CN" altLang="en-US" dirty="0" smtClean="0"/>
              <a:t>奥拉西坦氯化钠注射液</a:t>
            </a:r>
            <a:r>
              <a:rPr lang="zh-CN" altLang="en-US" dirty="0"/>
              <a:t>对脑损伤引起各种神经功能缺失、记忆与智能障碍有明确疗效，并广泛用于临床治疗。一次一瓶，一日只用一次，大大降低了使用次数，减轻了患者负担。另一方面，我们的</a:t>
            </a:r>
            <a:r>
              <a:rPr lang="zh-CN" altLang="en-US" dirty="0" smtClean="0"/>
              <a:t>奥拉西坦</a:t>
            </a:r>
            <a:r>
              <a:rPr lang="zh-CN" altLang="en-US" dirty="0"/>
              <a:t>氯化钠</a:t>
            </a:r>
            <a:r>
              <a:rPr lang="zh-CN" altLang="en-US" dirty="0" smtClean="0"/>
              <a:t>注射液</a:t>
            </a:r>
            <a:r>
              <a:rPr lang="zh-CN" altLang="en-US" dirty="0"/>
              <a:t>作为即开即用型产品，大大降低了配置时间，并降低了输液配种中产生的输液不良反应率。</a:t>
            </a:r>
            <a:endParaRPr lang="en-US" altLang="zh-CN" dirty="0"/>
          </a:p>
          <a:p>
            <a:r>
              <a:rPr lang="zh-CN" altLang="en-US" dirty="0"/>
              <a:t>        </a:t>
            </a:r>
            <a:endParaRPr lang="en-US" altLang="zh-CN" dirty="0"/>
          </a:p>
          <a:p>
            <a:r>
              <a:rPr lang="en-US" altLang="zh-CN" dirty="0"/>
              <a:t>         </a:t>
            </a:r>
            <a:r>
              <a:rPr lang="zh-CN" altLang="en-US" dirty="0"/>
              <a:t>现代中国，全民医保农保的前提下，脑损伤在医院属于常见疾病。患者需要</a:t>
            </a:r>
            <a:r>
              <a:rPr lang="zh-CN" altLang="en-US" dirty="0" smtClean="0"/>
              <a:t>奥拉西坦</a:t>
            </a:r>
            <a:r>
              <a:rPr lang="zh-CN" altLang="en-US" dirty="0"/>
              <a:t>氯化钠</a:t>
            </a:r>
            <a:r>
              <a:rPr lang="zh-CN" altLang="en-US" dirty="0" smtClean="0"/>
              <a:t>注射液</a:t>
            </a:r>
            <a:r>
              <a:rPr lang="zh-CN" altLang="en-US" dirty="0"/>
              <a:t>这样的药品来改善神经功能，提高记忆和智能功能，在医保予以报销的前提下使用，提高生活质量。</a:t>
            </a:r>
            <a:endParaRPr lang="en-US" altLang="zh-CN" dirty="0"/>
          </a:p>
          <a:p>
            <a:r>
              <a:rPr lang="en-US" altLang="zh-CN" dirty="0"/>
              <a:t>       </a:t>
            </a:r>
          </a:p>
          <a:p>
            <a:r>
              <a:rPr lang="en-US" altLang="zh-CN" dirty="0"/>
              <a:t>         </a:t>
            </a:r>
            <a:r>
              <a:rPr lang="zh-CN" altLang="en-US" dirty="0"/>
              <a:t>近十多年来，奥拉西坦药品广泛运用于医院临床，在挽救患者生命和提高生活质量上发挥了很大作用。之前较多省份把奥拉西坦纳入本省省级医保目录中，目前已经停用。在最新版国家医保目录中没有纳入，我们建议将</a:t>
            </a:r>
            <a:r>
              <a:rPr lang="zh-CN" altLang="en-US" dirty="0" smtClean="0"/>
              <a:t>奥拉西坦</a:t>
            </a:r>
            <a:r>
              <a:rPr lang="zh-CN" altLang="en-US" dirty="0"/>
              <a:t>氯化钠</a:t>
            </a:r>
            <a:r>
              <a:rPr lang="zh-CN" altLang="en-US" dirty="0" smtClean="0"/>
              <a:t>注射液</a:t>
            </a:r>
            <a:r>
              <a:rPr lang="zh-CN" altLang="en-US" dirty="0"/>
              <a:t>纳入国家医保谈判目录，更好的为广大患者使用和服务。</a:t>
            </a:r>
            <a:endParaRPr lang="en-US" altLang="zh-CN" dirty="0"/>
          </a:p>
          <a:p>
            <a:r>
              <a:rPr lang="en-US" altLang="zh-CN" dirty="0"/>
              <a:t>        </a:t>
            </a:r>
          </a:p>
          <a:p>
            <a:r>
              <a:rPr lang="en-US" altLang="zh-CN" dirty="0"/>
              <a:t>         </a:t>
            </a:r>
            <a:r>
              <a:rPr lang="zh-CN" altLang="en-US" dirty="0"/>
              <a:t>在国家多部门的指导下，社会各级医院严格按照说明书使用药品。在需要扩大使用时，也必须征询患者及家属的同意方可使用</a:t>
            </a:r>
            <a:r>
              <a:rPr lang="zh-CN" altLang="en-US"/>
              <a:t>。</a:t>
            </a:r>
            <a:r>
              <a:rPr lang="zh-CN" altLang="en-US" smtClean="0"/>
              <a:t>奥拉西坦氯化钠注射液</a:t>
            </a:r>
            <a:r>
              <a:rPr lang="zh-CN" altLang="en-US" dirty="0"/>
              <a:t>如能纳入国家医保谈判目录，可将适应症作为限制，明确神经功能降低患者使用不超过</a:t>
            </a:r>
            <a:r>
              <a:rPr lang="en-US" altLang="zh-CN" dirty="0"/>
              <a:t>2</a:t>
            </a:r>
            <a:r>
              <a:rPr lang="zh-CN" altLang="en-US" dirty="0"/>
              <a:t>周，记忆及智能障碍患者使用不超过</a:t>
            </a:r>
            <a:r>
              <a:rPr lang="en-US" altLang="zh-CN" dirty="0"/>
              <a:t>3</a:t>
            </a:r>
            <a:r>
              <a:rPr lang="zh-CN" altLang="en-US" dirty="0"/>
              <a:t>周。确保患者能用上药品治疗疾病，又不至于滥用。</a:t>
            </a:r>
          </a:p>
        </p:txBody>
      </p:sp>
    </p:spTree>
    <p:extLst>
      <p:ext uri="{BB962C8B-B14F-4D97-AF65-F5344CB8AC3E}">
        <p14:creationId xmlns:p14="http://schemas.microsoft.com/office/powerpoint/2010/main" val="659990653"/>
      </p:ext>
    </p:extLst>
  </p:cSld>
  <p:clrMapOvr>
    <a:masterClrMapping/>
  </p:clrMapOvr>
  <mc:AlternateContent xmlns:mc="http://schemas.openxmlformats.org/markup-compatibility/2006" xmlns:p14="http://schemas.microsoft.com/office/powerpoint/2010/main">
    <mc:Choice Requires="p14">
      <p:transition spd="slow" p14:dur="1100" advClick="0" advTm="3000">
        <p14:switch dir="r"/>
      </p:transition>
    </mc:Choice>
    <mc:Fallback xmlns="">
      <p:transition spd="slow" advClick="0" advTm="3000">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9E7965BD-BA7C-4284-B303-3DF26FF20985"/>
  <p:tag name="ISPRING_SCORM_RATE_SLIDES" val="1"/>
  <p:tag name="ISPRINGONLINEFOLDERID" val="0"/>
  <p:tag name="ISPRINGONLINEFOLDERPATH" val="Content List"/>
  <p:tag name="ISPRINGCLOUDFOLDERID" val="0"/>
  <p:tag name="ISPRINGCLOUDFOLDERPATH" val="Repository"/>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OUTPUT_FOLDER" val="C:\Users\Administrator\Desktop"/>
  <p:tag name="ISPRING_SCORM_ENDPOINT" val="&lt;endpoint&gt;&lt;enable&gt;0&lt;/enable&gt;&lt;lrs&gt;http://&lt;/lrs&gt;&lt;auth&gt;0&lt;/auth&gt;&lt;login&gt;&lt;/login&gt;&lt;password&gt;&lt;/password&gt;&lt;key&gt;&lt;/key&gt;&lt;name&gt;&lt;/name&gt;&lt;email&gt;&lt;/email&gt;&lt;/endpoint&gt;&#10;"/>
  <p:tag name="ISPRING_PRESENTATION_TITLE" val="08"/>
</p:tagLst>
</file>

<file path=ppt/tags/tag10.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NUMBER"/>
  <p:tag name="ID" val="626777"/>
  <p:tag name="MH_ORDER" val="1"/>
</p:tagLst>
</file>

<file path=ppt/tags/tag11.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ENTRY"/>
  <p:tag name="ID" val="626777"/>
  <p:tag name="MH_ORDER" val="1"/>
</p:tagLst>
</file>

<file path=ppt/tags/tag12.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NUMBER"/>
  <p:tag name="ID" val="626777"/>
  <p:tag name="MH_ORDER" val="1"/>
</p:tagLst>
</file>

<file path=ppt/tags/tag13.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ENTRY"/>
  <p:tag name="ID" val="626777"/>
  <p:tag name="MH_ORDER" val="1"/>
</p:tagLst>
</file>

<file path=ppt/tags/tag14.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NUMBER"/>
  <p:tag name="ID" val="626777"/>
  <p:tag name="MH_ORDER" val="1"/>
</p:tagLst>
</file>

<file path=ppt/tags/tag15.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ENTRY"/>
  <p:tag name="ID" val="626777"/>
  <p:tag name="MH_ORDER" val="1"/>
</p:tagLst>
</file>

<file path=ppt/tags/tag16.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NUMBER"/>
  <p:tag name="ID" val="626777"/>
  <p:tag name="MH_ORDER" val="1"/>
</p:tagLst>
</file>

<file path=ppt/tags/tag17.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OTHERS"/>
  <p:tag name="ID" val="626777"/>
</p:tagLst>
</file>

<file path=ppt/tags/tag18.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OTHERS"/>
  <p:tag name="ID" val="626777"/>
</p:tagLst>
</file>

<file path=ppt/tags/tag19.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TITLE"/>
  <p:tag name="ID" val="626777"/>
  <p:tag name="MH_ORDER" val="NUMBER"/>
</p:tagLst>
</file>

<file path=ppt/tags/tag2.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OTHERS"/>
  <p:tag name="ID" val="626777"/>
</p:tagLst>
</file>

<file path=ppt/tags/tag20.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ENTRY"/>
  <p:tag name="ID" val="626777"/>
  <p:tag name="MH_ORDER" val="2"/>
</p:tagLst>
</file>

<file path=ppt/tags/tag21.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OTHERS"/>
  <p:tag name="ID" val="626777"/>
</p:tagLst>
</file>

<file path=ppt/tags/tag22.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NUMBER"/>
  <p:tag name="ID" val="626777"/>
  <p:tag name="MH_ORDER" val="NUMBER"/>
</p:tagLst>
</file>

<file path=ppt/tags/tag23.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OTHERS"/>
  <p:tag name="ID" val="626777"/>
</p:tagLst>
</file>

<file path=ppt/tags/tag24.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OTHERS"/>
  <p:tag name="ID" val="626777"/>
</p:tagLst>
</file>

<file path=ppt/tags/tag3.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ENTRY"/>
  <p:tag name="ID" val="626777"/>
  <p:tag name="MH_ORDER" val="2"/>
</p:tagLst>
</file>

<file path=ppt/tags/tag4.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ENTRY"/>
  <p:tag name="ID" val="626777"/>
  <p:tag name="MH_ORDER" val="3"/>
</p:tagLst>
</file>

<file path=ppt/tags/tag5.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NUMBER"/>
  <p:tag name="ID" val="626777"/>
  <p:tag name="MH_ORDER" val="1"/>
</p:tagLst>
</file>

<file path=ppt/tags/tag6.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NUMBER"/>
  <p:tag name="ID" val="626777"/>
  <p:tag name="MH_ORDER" val="1"/>
</p:tagLst>
</file>

<file path=ppt/tags/tag7.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ENTRY"/>
  <p:tag name="ID" val="626777"/>
  <p:tag name="MH_ORDER" val="1"/>
</p:tagLst>
</file>

<file path=ppt/tags/tag8.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ENTRY"/>
  <p:tag name="ID" val="626777"/>
  <p:tag name="MH_ORDER" val="2"/>
</p:tagLst>
</file>

<file path=ppt/tags/tag9.xml><?xml version="1.0" encoding="utf-8"?>
<p:tagLst xmlns:a="http://schemas.openxmlformats.org/drawingml/2006/main" xmlns:r="http://schemas.openxmlformats.org/officeDocument/2006/relationships" xmlns:p="http://schemas.openxmlformats.org/presentationml/2006/main">
  <p:tag name="MH" val="20170916095510"/>
  <p:tag name="MH_LIBRARY" val="CONTENTS"/>
  <p:tag name="MH_TYPE" val="ENTRY"/>
  <p:tag name="ID" val="626777"/>
  <p:tag name="MH_ORDER" val="1"/>
</p:tagLst>
</file>

<file path=ppt/theme/theme1.xml><?xml version="1.0" encoding="utf-8"?>
<a:theme xmlns:a="http://schemas.openxmlformats.org/drawingml/2006/main" name="自定义设计方案">
  <a:themeElements>
    <a:clrScheme name="自定义 6">
      <a:dk1>
        <a:sysClr val="windowText" lastClr="000000"/>
      </a:dk1>
      <a:lt1>
        <a:sysClr val="window" lastClr="FFFFFF"/>
      </a:lt1>
      <a:dk2>
        <a:srgbClr val="44546A"/>
      </a:dk2>
      <a:lt2>
        <a:srgbClr val="E7E6E6"/>
      </a:lt2>
      <a:accent1>
        <a:srgbClr val="333F50"/>
      </a:accent1>
      <a:accent2>
        <a:srgbClr val="CA8F45"/>
      </a:accent2>
      <a:accent3>
        <a:srgbClr val="333F50"/>
      </a:accent3>
      <a:accent4>
        <a:srgbClr val="CA8F45"/>
      </a:accent4>
      <a:accent5>
        <a:srgbClr val="333F50"/>
      </a:accent5>
      <a:accent6>
        <a:srgbClr val="CA8F45"/>
      </a:accent6>
      <a:hlink>
        <a:srgbClr val="333F50"/>
      </a:hlink>
      <a:folHlink>
        <a:srgbClr val="CA8F45"/>
      </a:folHlink>
    </a:clrScheme>
    <a:fontScheme name="Temp">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1309</Words>
  <Application>Microsoft Office PowerPoint</Application>
  <PresentationFormat>自定义</PresentationFormat>
  <Paragraphs>81</Paragraphs>
  <Slides>8</Slides>
  <Notes>8</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8</vt:i4>
      </vt:variant>
    </vt:vector>
  </HeadingPairs>
  <TitlesOfParts>
    <vt:vector size="15" baseType="lpstr">
      <vt:lpstr>华文中宋</vt:lpstr>
      <vt:lpstr>宋体</vt:lpstr>
      <vt:lpstr>微软雅黑</vt:lpstr>
      <vt:lpstr>Arial</vt:lpstr>
      <vt:lpstr>Calibri</vt:lpstr>
      <vt:lpstr>Times New Roman</vt:lpstr>
      <vt:lpstr>自定义设计方案</vt:lpstr>
      <vt:lpstr>PowerPoint 演示文稿</vt:lpstr>
      <vt:lpstr>+</vt:lpstr>
      <vt:lpstr>PowerPoint 演示文稿</vt:lpstr>
      <vt:lpstr> </vt:lpstr>
      <vt:lpstr>PowerPoint 演示文稿</vt:lpstr>
      <vt:lpstr>PowerPoint 演示文稿</vt:lpstr>
      <vt:lpstr>创新性</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08</dc:title>
  <dc:creator/>
  <cp:lastModifiedBy/>
  <cp:revision>1</cp:revision>
  <dcterms:created xsi:type="dcterms:W3CDTF">2017-04-05T10:58:25Z</dcterms:created>
  <dcterms:modified xsi:type="dcterms:W3CDTF">2022-07-10T06:20:49Z</dcterms:modified>
</cp:coreProperties>
</file>