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5" r:id="rId4"/>
    <p:sldId id="266" r:id="rId5"/>
    <p:sldId id="267" r:id="rId6"/>
    <p:sldId id="268" r:id="rId7"/>
    <p:sldId id="278" r:id="rId8"/>
    <p:sldId id="283" r:id="rId9"/>
    <p:sldId id="280" r:id="rId10"/>
    <p:sldId id="281" r:id="rId11"/>
  </p:sldIdLst>
  <p:sldSz cx="5897245" cy="3317875"/>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79" d="100"/>
          <a:sy n="179" d="100"/>
        </p:scale>
        <p:origin x="499" y="115"/>
      </p:cViewPr>
      <p:guideLst>
        <p:guide orient="horz" pos="1044"/>
        <p:guide pos="185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9" Type="http://schemas.openxmlformats.org/officeDocument/2006/relationships/slideLayout" Target="../slideLayouts/slideLayout1.xml"/><Relationship Id="rId18" Type="http://schemas.openxmlformats.org/officeDocument/2006/relationships/tags" Target="../tags/tag18.xml"/><Relationship Id="rId17" Type="http://schemas.openxmlformats.org/officeDocument/2006/relationships/tags" Target="../tags/tag17.xml"/><Relationship Id="rId16" Type="http://schemas.openxmlformats.org/officeDocument/2006/relationships/tags" Target="../tags/tag16.xml"/><Relationship Id="rId15" Type="http://schemas.openxmlformats.org/officeDocument/2006/relationships/tags" Target="../tags/tag15.xml"/><Relationship Id="rId14" Type="http://schemas.openxmlformats.org/officeDocument/2006/relationships/tags" Target="../tags/tag14.xml"/><Relationship Id="rId13" Type="http://schemas.openxmlformats.org/officeDocument/2006/relationships/tags" Target="../tags/tag13.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5897245" cy="3307715"/>
        </p:xfrm>
        <a:graphic>
          <a:graphicData uri="http://schemas.openxmlformats.org/drawingml/2006/table">
            <a:tbl>
              <a:tblPr/>
              <a:tblGrid>
                <a:gridCol w="5897245"/>
              </a:tblGrid>
              <a:tr h="3307715">
                <a:tc>
                  <a:txBody>
                    <a:bodyPr/>
                    <a:lstStyle/>
                    <a:p>
                      <a:pPr algn="l" rtl="0" eaLnBrk="0">
                        <a:lnSpc>
                          <a:spcPct val="124000"/>
                        </a:lnSpc>
                      </a:pPr>
                      <a:endParaRPr lang="en-US" altLang="en-US" sz="1000" dirty="0"/>
                    </a:p>
                    <a:p>
                      <a:pPr marL="247015" algn="l" rtl="0" eaLnBrk="0">
                        <a:lnSpc>
                          <a:spcPct val="99000"/>
                        </a:lnSpc>
                        <a:spcBef>
                          <a:spcPts val="0"/>
                        </a:spcBef>
                      </a:pPr>
                      <a:endParaRPr lang="en-US" altLang="en-US" sz="1100" dirty="0"/>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5">
                        <a:lumMod val="40000"/>
                        <a:lumOff val="60000"/>
                      </a:schemeClr>
                    </a:solidFill>
                  </a:tcPr>
                </a:tc>
              </a:tr>
            </a:tbl>
          </a:graphicData>
        </a:graphic>
      </p:graphicFrame>
      <p:pic>
        <p:nvPicPr>
          <p:cNvPr id="3" name="picture 2"/>
          <p:cNvPicPr>
            <a:picLocks noChangeAspect="1"/>
          </p:cNvPicPr>
          <p:nvPr/>
        </p:nvPicPr>
        <p:blipFill>
          <a:blip r:embed="rId1"/>
          <a:stretch>
            <a:fillRect/>
          </a:stretch>
        </p:blipFill>
        <p:spPr>
          <a:xfrm rot="21600000">
            <a:off x="1723009" y="370205"/>
            <a:ext cx="2452115" cy="2785872"/>
          </a:xfrm>
          <a:prstGeom prst="rect">
            <a:avLst/>
          </a:prstGeom>
        </p:spPr>
      </p:pic>
      <p:sp>
        <p:nvSpPr>
          <p:cNvPr id="5" name="textbox 4"/>
          <p:cNvSpPr/>
          <p:nvPr/>
        </p:nvSpPr>
        <p:spPr>
          <a:xfrm>
            <a:off x="2294255" y="2143125"/>
            <a:ext cx="1352550" cy="370205"/>
          </a:xfrm>
          <a:prstGeom prst="rect">
            <a:avLst/>
          </a:prstGeom>
        </p:spPr>
        <p:txBody>
          <a:bodyPr vert="horz" wrap="square" lIns="0" tIns="0" rIns="0" bIns="0"/>
          <a:lstStyle/>
          <a:p>
            <a:pPr algn="ctr" rtl="0" eaLnBrk="0">
              <a:lnSpc>
                <a:spcPct val="84000"/>
              </a:lnSpc>
            </a:pPr>
            <a:endParaRPr lang="en-US" altLang="en-US" sz="1200" b="1" dirty="0">
              <a:latin typeface="微软雅黑" charset="0"/>
              <a:ea typeface="微软雅黑" charset="0"/>
            </a:endParaRPr>
          </a:p>
          <a:p>
            <a:pPr marL="12700" algn="ctr" rtl="0" eaLnBrk="0">
              <a:lnSpc>
                <a:spcPct val="100000"/>
              </a:lnSpc>
            </a:pPr>
            <a:r>
              <a:rPr lang="zh-CN" altLang="en-US" sz="1200" b="1" dirty="0">
                <a:latin typeface="微软雅黑" charset="0"/>
                <a:ea typeface="微软雅黑" charset="0"/>
              </a:rPr>
              <a:t>依达拉奉注射液</a:t>
            </a:r>
            <a:endParaRPr lang="zh-CN" altLang="en-US" sz="1200" b="1" dirty="0">
              <a:latin typeface="微软雅黑" charset="0"/>
              <a:ea typeface="微软雅黑" charset="0"/>
            </a:endParaRPr>
          </a:p>
          <a:p>
            <a:pPr marL="12700" algn="ctr" rtl="0" eaLnBrk="0">
              <a:lnSpc>
                <a:spcPct val="100000"/>
              </a:lnSpc>
            </a:pPr>
            <a:endParaRPr lang="zh-CN" altLang="en-US" sz="1200" b="1" dirty="0">
              <a:latin typeface="微软雅黑" charset="0"/>
              <a:ea typeface="微软雅黑" charset="0"/>
            </a:endParaRPr>
          </a:p>
        </p:txBody>
      </p:sp>
      <p:sp>
        <p:nvSpPr>
          <p:cNvPr id="7" name="textbox 6"/>
          <p:cNvSpPr/>
          <p:nvPr/>
        </p:nvSpPr>
        <p:spPr>
          <a:xfrm>
            <a:off x="2387595" y="636919"/>
            <a:ext cx="1058544" cy="185420"/>
          </a:xfrm>
          <a:prstGeom prst="rect">
            <a:avLst/>
          </a:prstGeom>
        </p:spPr>
        <p:txBody>
          <a:bodyPr vert="horz" wrap="square" lIns="0" tIns="0" rIns="0" bIns="0"/>
          <a:lstStyle/>
          <a:p>
            <a:pPr algn="l" rtl="0" eaLnBrk="0">
              <a:lnSpc>
                <a:spcPct val="88000"/>
              </a:lnSpc>
            </a:pPr>
            <a:endParaRPr lang="en-US" altLang="en-US" sz="100" dirty="0"/>
          </a:p>
          <a:p>
            <a:pPr marL="12700" algn="l" rtl="0" eaLnBrk="0">
              <a:lnSpc>
                <a:spcPct val="95000"/>
              </a:lnSpc>
            </a:pPr>
            <a:endParaRPr lang="en-US" altLang="en-US" sz="1100" dirty="0"/>
          </a:p>
        </p:txBody>
      </p:sp>
      <p:sp>
        <p:nvSpPr>
          <p:cNvPr id="8" name="rect"/>
          <p:cNvSpPr/>
          <p:nvPr/>
        </p:nvSpPr>
        <p:spPr>
          <a:xfrm>
            <a:off x="5570219" y="370332"/>
            <a:ext cx="327659" cy="9143"/>
          </a:xfrm>
          <a:prstGeom prst="rect">
            <a:avLst/>
          </a:prstGeom>
          <a:solidFill>
            <a:srgbClr val="3959B9">
              <a:alpha val="100000"/>
            </a:srgbClr>
          </a:solidFill>
          <a:ln cap="flat">
            <a:noFill/>
            <a:prstDash val="solid"/>
            <a:miter lim="0"/>
          </a:ln>
        </p:spPr>
        <p:txBody>
          <a:bodyPr rtlCol="0"/>
          <a:lstStyle/>
          <a:p>
            <a:pPr algn="ctr"/>
            <a:endParaRPr lang="zh-CN" altLang="en-US"/>
          </a:p>
        </p:txBody>
      </p:sp>
      <p:pic>
        <p:nvPicPr>
          <p:cNvPr id="9" name="图片 8" descr="博大不透明logo"/>
          <p:cNvPicPr>
            <a:picLocks noChangeAspect="1"/>
          </p:cNvPicPr>
          <p:nvPr/>
        </p:nvPicPr>
        <p:blipFill>
          <a:blip r:embed="rId2"/>
          <a:stretch>
            <a:fillRect/>
          </a:stretch>
        </p:blipFill>
        <p:spPr>
          <a:xfrm>
            <a:off x="1891665" y="581660"/>
            <a:ext cx="739775" cy="295910"/>
          </a:xfrm>
          <a:prstGeom prst="rect">
            <a:avLst/>
          </a:prstGeom>
        </p:spPr>
      </p:pic>
      <p:sp>
        <p:nvSpPr>
          <p:cNvPr id="10" name="文本框 9"/>
          <p:cNvSpPr txBox="1"/>
          <p:nvPr/>
        </p:nvSpPr>
        <p:spPr>
          <a:xfrm>
            <a:off x="2034540" y="2708910"/>
            <a:ext cx="1871980" cy="213995"/>
          </a:xfrm>
          <a:prstGeom prst="rect">
            <a:avLst/>
          </a:prstGeom>
          <a:noFill/>
        </p:spPr>
        <p:txBody>
          <a:bodyPr wrap="square" rtlCol="0">
            <a:spAutoFit/>
          </a:bodyPr>
          <a:lstStyle/>
          <a:p>
            <a:pPr algn="ctr"/>
            <a:r>
              <a:rPr lang="zh-CN" altLang="en-US" sz="800" b="1">
                <a:latin typeface="微软雅黑" charset="0"/>
                <a:ea typeface="微软雅黑" charset="0"/>
              </a:rPr>
              <a:t>吉林省博大制药股份有限公司</a:t>
            </a:r>
            <a:endParaRPr lang="zh-CN" altLang="en-US" sz="800" b="1">
              <a:latin typeface="微软雅黑" charset="0"/>
              <a:ea typeface="微软雅黑" charset="0"/>
            </a:endParaRPr>
          </a:p>
        </p:txBody>
      </p:sp>
      <p:pic>
        <p:nvPicPr>
          <p:cNvPr id="14" name="picture 3" descr="/Users/chaos/Desktop/彩页图片/新版彩页/易达生盒子.jpeg易达生盒子"/>
          <p:cNvPicPr>
            <a:picLocks noChangeAspect="1"/>
          </p:cNvPicPr>
          <p:nvPr/>
        </p:nvPicPr>
        <p:blipFill>
          <a:blip r:embed="rId3"/>
          <a:srcRect/>
          <a:stretch>
            <a:fillRect/>
          </a:stretch>
        </p:blipFill>
        <p:spPr>
          <a:xfrm rot="21600000">
            <a:off x="2034540" y="877570"/>
            <a:ext cx="1739900" cy="132397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五边形 1"/>
          <p:cNvSpPr/>
          <p:nvPr/>
        </p:nvSpPr>
        <p:spPr>
          <a:xfrm>
            <a:off x="6350" y="431800"/>
            <a:ext cx="1101090" cy="457835"/>
          </a:xfrm>
          <a:prstGeom prst="homePlat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135255" y="476250"/>
            <a:ext cx="708025" cy="368300"/>
          </a:xfrm>
          <a:prstGeom prst="rect">
            <a:avLst/>
          </a:prstGeom>
          <a:noFill/>
        </p:spPr>
        <p:txBody>
          <a:bodyPr wrap="square" rtlCol="0">
            <a:spAutoFit/>
          </a:bodyPr>
          <a:lstStyle/>
          <a:p>
            <a:r>
              <a:rPr lang="zh-CN" altLang="en-US" b="1">
                <a:solidFill>
                  <a:schemeClr val="bg1"/>
                </a:solidFill>
                <a:latin typeface="微软雅黑" charset="0"/>
                <a:ea typeface="微软雅黑" charset="0"/>
              </a:rPr>
              <a:t>目录</a:t>
            </a:r>
            <a:endParaRPr lang="zh-CN" altLang="en-US" b="1">
              <a:solidFill>
                <a:schemeClr val="bg1"/>
              </a:solidFill>
              <a:latin typeface="微软雅黑" charset="0"/>
              <a:ea typeface="微软雅黑" charset="0"/>
            </a:endParaRPr>
          </a:p>
        </p:txBody>
      </p:sp>
      <p:sp>
        <p:nvSpPr>
          <p:cNvPr id="16" name="任意多边形 15"/>
          <p:cNvSpPr/>
          <p:nvPr>
            <p:custDataLst>
              <p:tags r:id="rId1"/>
            </p:custDataLst>
          </p:nvPr>
        </p:nvSpPr>
        <p:spPr>
          <a:xfrm>
            <a:off x="3725934" y="744894"/>
            <a:ext cx="1878541" cy="528301"/>
          </a:xfrm>
          <a:custGeom>
            <a:avLst/>
            <a:gdLst>
              <a:gd name="connsiteX0" fmla="*/ 0 w 3883669"/>
              <a:gd name="connsiteY0" fmla="*/ 0 h 1092200"/>
              <a:gd name="connsiteX1" fmla="*/ 3883669 w 3883669"/>
              <a:gd name="connsiteY1" fmla="*/ 0 h 1092200"/>
              <a:gd name="connsiteX2" fmla="*/ 3883669 w 3883669"/>
              <a:gd name="connsiteY2" fmla="*/ 1092200 h 1092200"/>
              <a:gd name="connsiteX3" fmla="*/ 0 w 3883669"/>
              <a:gd name="connsiteY3" fmla="*/ 1092200 h 1092200"/>
              <a:gd name="connsiteX4" fmla="*/ 646185 w 3883669"/>
              <a:gd name="connsiteY4" fmla="*/ 546100 h 1092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83669" h="1092200">
                <a:moveTo>
                  <a:pt x="0" y="0"/>
                </a:moveTo>
                <a:lnTo>
                  <a:pt x="3883669" y="0"/>
                </a:lnTo>
                <a:lnTo>
                  <a:pt x="3883669" y="1092200"/>
                </a:lnTo>
                <a:lnTo>
                  <a:pt x="0" y="1092200"/>
                </a:lnTo>
                <a:lnTo>
                  <a:pt x="646185" y="546100"/>
                </a:lnTo>
                <a:close/>
              </a:path>
            </a:pathLst>
          </a:custGeom>
          <a:solidFill>
            <a:srgbClr val="3498DB"/>
          </a:solidFill>
        </p:spPr>
        <p:txBody>
          <a:bodyPr rot="0" spcFirstLastPara="0" vertOverflow="overflow" horzOverflow="overflow" vert="horz" wrap="square" lIns="43533" tIns="22114" rIns="43533" bIns="22114" numCol="1" spcCol="0" rtlCol="0" fromWordArt="0" anchor="ctr" anchorCtr="0" forceAA="0" compatLnSpc="1">
            <a:noAutofit/>
          </a:bodyPr>
          <a:lstStyle/>
          <a:p>
            <a:pPr algn="ctr">
              <a:lnSpc>
                <a:spcPct val="120000"/>
              </a:lnSpc>
            </a:pPr>
            <a:endParaRPr lang="da-DK" altLang="zh-CN" sz="675" spc="150" dirty="0">
              <a:solidFill>
                <a:sysClr val="window" lastClr="FFFFFF"/>
              </a:solidFill>
              <a:latin typeface="微软雅黑" charset="-122"/>
              <a:ea typeface="微软雅黑" charset="-122"/>
            </a:endParaRPr>
          </a:p>
        </p:txBody>
      </p:sp>
      <p:sp>
        <p:nvSpPr>
          <p:cNvPr id="17" name="任意多边形 16"/>
          <p:cNvSpPr/>
          <p:nvPr>
            <p:custDataLst>
              <p:tags r:id="rId2"/>
            </p:custDataLst>
          </p:nvPr>
        </p:nvSpPr>
        <p:spPr>
          <a:xfrm>
            <a:off x="3638703" y="671177"/>
            <a:ext cx="399912" cy="675734"/>
          </a:xfrm>
          <a:custGeom>
            <a:avLst/>
            <a:gdLst>
              <a:gd name="connsiteX0" fmla="*/ 0 w 826516"/>
              <a:gd name="connsiteY0" fmla="*/ 0 h 1397000"/>
              <a:gd name="connsiteX1" fmla="*/ 826516 w 826516"/>
              <a:gd name="connsiteY1" fmla="*/ 698500 h 1397000"/>
              <a:gd name="connsiteX2" fmla="*/ 0 w 826516"/>
              <a:gd name="connsiteY2" fmla="*/ 1397000 h 1397000"/>
            </a:gdLst>
            <a:ahLst/>
            <a:cxnLst>
              <a:cxn ang="0">
                <a:pos x="connsiteX0" y="connsiteY0"/>
              </a:cxn>
              <a:cxn ang="0">
                <a:pos x="connsiteX1" y="connsiteY1"/>
              </a:cxn>
              <a:cxn ang="0">
                <a:pos x="connsiteX2" y="connsiteY2"/>
              </a:cxn>
            </a:cxnLst>
            <a:rect l="l" t="t" r="r" b="b"/>
            <a:pathLst>
              <a:path w="826516" h="1397000">
                <a:moveTo>
                  <a:pt x="0" y="0"/>
                </a:moveTo>
                <a:lnTo>
                  <a:pt x="826516" y="698500"/>
                </a:lnTo>
                <a:lnTo>
                  <a:pt x="0" y="1397000"/>
                </a:lnTo>
                <a:close/>
              </a:path>
            </a:pathLst>
          </a:custGeom>
          <a:solidFill>
            <a:sysClr val="window" lastClr="FFFFFF">
              <a:lumMod val="95000"/>
            </a:sysClr>
          </a:solidFill>
          <a:effectLst>
            <a:outerShdw blurRad="50800" dist="38100" algn="l" rotWithShape="0">
              <a:prstClr val="black">
                <a:alpha val="40000"/>
              </a:prstClr>
            </a:outerShdw>
          </a:effectLst>
        </p:spPr>
        <p:txBody>
          <a:bodyPr rot="0" spcFirstLastPara="0" vertOverflow="overflow" horzOverflow="overflow" vert="horz" wrap="square" lIns="43533" tIns="22637" rIns="43533" bIns="22637" numCol="1" spcCol="0" rtlCol="0" fromWordArt="0" anchor="ctr" anchorCtr="0" forceAA="0" compatLnSpc="1">
            <a:normAutofit/>
          </a:bodyPr>
          <a:lstStyle/>
          <a:p>
            <a:pPr algn="ctr">
              <a:lnSpc>
                <a:spcPct val="120000"/>
              </a:lnSpc>
            </a:pPr>
            <a:r>
              <a:rPr lang="en-US" altLang="zh-CN" sz="1550" b="1" dirty="0" err="1">
                <a:solidFill>
                  <a:srgbClr val="3498DB">
                    <a:lumMod val="75000"/>
                  </a:srgbClr>
                </a:solidFill>
                <a:latin typeface="Arial" panose="020B0604020202020204" pitchFamily="34" charset="0"/>
                <a:ea typeface="微软雅黑" charset="-122"/>
              </a:rPr>
              <a:t>2</a:t>
            </a:r>
            <a:endParaRPr lang="en-US" altLang="zh-CN" sz="1550" b="1" dirty="0" err="1">
              <a:solidFill>
                <a:srgbClr val="3498DB">
                  <a:lumMod val="75000"/>
                </a:srgbClr>
              </a:solidFill>
              <a:latin typeface="Arial" panose="020B0604020202020204" pitchFamily="34" charset="0"/>
              <a:ea typeface="微软雅黑" charset="-122"/>
            </a:endParaRPr>
          </a:p>
        </p:txBody>
      </p:sp>
      <p:sp>
        <p:nvSpPr>
          <p:cNvPr id="18" name="文本框 17"/>
          <p:cNvSpPr txBox="1"/>
          <p:nvPr>
            <p:custDataLst>
              <p:tags r:id="rId3"/>
            </p:custDataLst>
          </p:nvPr>
        </p:nvSpPr>
        <p:spPr>
          <a:xfrm>
            <a:off x="4038856" y="778373"/>
            <a:ext cx="1465421" cy="461342"/>
          </a:xfrm>
          <a:prstGeom prst="rect">
            <a:avLst/>
          </a:prstGeom>
          <a:noFill/>
        </p:spPr>
        <p:txBody>
          <a:bodyPr wrap="square" lIns="43533" tIns="22637" rIns="43533" bIns="22637" rtlCol="0" anchor="ctr">
            <a:normAutofit/>
          </a:bodyPr>
          <a:lstStyle/>
          <a:p>
            <a:pPr algn="ctr">
              <a:lnSpc>
                <a:spcPct val="120000"/>
              </a:lnSpc>
            </a:pPr>
            <a:r>
              <a:rPr lang="zh-CN" altLang="en-US" sz="1600" b="1" spc="150">
                <a:solidFill>
                  <a:sysClr val="window" lastClr="FFFFFF"/>
                </a:solidFill>
                <a:latin typeface="Arial" panose="020B0604020202020204" pitchFamily="34" charset="0"/>
                <a:ea typeface="微软雅黑" charset="-122"/>
              </a:rPr>
              <a:t>安全性</a:t>
            </a:r>
            <a:endParaRPr lang="zh-CN" altLang="en-US" sz="1600" b="1" spc="150">
              <a:solidFill>
                <a:sysClr val="window" lastClr="FFFFFF"/>
              </a:solidFill>
              <a:latin typeface="Arial" panose="020B0604020202020204" pitchFamily="34" charset="0"/>
              <a:ea typeface="微软雅黑" charset="-122"/>
            </a:endParaRPr>
          </a:p>
        </p:txBody>
      </p:sp>
      <p:sp>
        <p:nvSpPr>
          <p:cNvPr id="19" name="任意多边形 18"/>
          <p:cNvSpPr/>
          <p:nvPr>
            <p:custDataLst>
              <p:tags r:id="rId4"/>
            </p:custDataLst>
          </p:nvPr>
        </p:nvSpPr>
        <p:spPr>
          <a:xfrm>
            <a:off x="3725934" y="1480829"/>
            <a:ext cx="1878541" cy="528301"/>
          </a:xfrm>
          <a:custGeom>
            <a:avLst/>
            <a:gdLst>
              <a:gd name="connsiteX0" fmla="*/ 0 w 3883669"/>
              <a:gd name="connsiteY0" fmla="*/ 0 h 1092200"/>
              <a:gd name="connsiteX1" fmla="*/ 3883669 w 3883669"/>
              <a:gd name="connsiteY1" fmla="*/ 0 h 1092200"/>
              <a:gd name="connsiteX2" fmla="*/ 3883669 w 3883669"/>
              <a:gd name="connsiteY2" fmla="*/ 1092200 h 1092200"/>
              <a:gd name="connsiteX3" fmla="*/ 0 w 3883669"/>
              <a:gd name="connsiteY3" fmla="*/ 1092200 h 1092200"/>
              <a:gd name="connsiteX4" fmla="*/ 646185 w 3883669"/>
              <a:gd name="connsiteY4" fmla="*/ 546100 h 1092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83669" h="1092200">
                <a:moveTo>
                  <a:pt x="0" y="0"/>
                </a:moveTo>
                <a:lnTo>
                  <a:pt x="3883669" y="0"/>
                </a:lnTo>
                <a:lnTo>
                  <a:pt x="3883669" y="1092200"/>
                </a:lnTo>
                <a:lnTo>
                  <a:pt x="0" y="1092200"/>
                </a:lnTo>
                <a:lnTo>
                  <a:pt x="646185" y="546100"/>
                </a:lnTo>
                <a:close/>
              </a:path>
            </a:pathLst>
          </a:custGeom>
          <a:solidFill>
            <a:srgbClr val="1F74AD"/>
          </a:solidFill>
        </p:spPr>
        <p:txBody>
          <a:bodyPr rot="0" spcFirstLastPara="0" vertOverflow="overflow" horzOverflow="overflow" vert="horz" wrap="square" lIns="43533" tIns="22114" rIns="43533" bIns="22114" numCol="1" spcCol="0" rtlCol="0" fromWordArt="0" anchor="ctr" anchorCtr="0" forceAA="0" compatLnSpc="1">
            <a:noAutofit/>
          </a:bodyPr>
          <a:lstStyle/>
          <a:p>
            <a:pPr algn="ctr">
              <a:lnSpc>
                <a:spcPct val="120000"/>
              </a:lnSpc>
            </a:pPr>
            <a:endParaRPr lang="da-DK" altLang="zh-CN" sz="675" spc="150" dirty="0">
              <a:solidFill>
                <a:sysClr val="window" lastClr="FFFFFF"/>
              </a:solidFill>
              <a:latin typeface="微软雅黑" charset="-122"/>
              <a:ea typeface="微软雅黑" charset="-122"/>
            </a:endParaRPr>
          </a:p>
        </p:txBody>
      </p:sp>
      <p:sp>
        <p:nvSpPr>
          <p:cNvPr id="20" name="任意多边形 19"/>
          <p:cNvSpPr/>
          <p:nvPr>
            <p:custDataLst>
              <p:tags r:id="rId5"/>
            </p:custDataLst>
          </p:nvPr>
        </p:nvSpPr>
        <p:spPr>
          <a:xfrm>
            <a:off x="3638703" y="1407113"/>
            <a:ext cx="399912" cy="675734"/>
          </a:xfrm>
          <a:custGeom>
            <a:avLst/>
            <a:gdLst>
              <a:gd name="connsiteX0" fmla="*/ 0 w 826516"/>
              <a:gd name="connsiteY0" fmla="*/ 0 h 1397000"/>
              <a:gd name="connsiteX1" fmla="*/ 826516 w 826516"/>
              <a:gd name="connsiteY1" fmla="*/ 698500 h 1397000"/>
              <a:gd name="connsiteX2" fmla="*/ 0 w 826516"/>
              <a:gd name="connsiteY2" fmla="*/ 1397000 h 1397000"/>
            </a:gdLst>
            <a:ahLst/>
            <a:cxnLst>
              <a:cxn ang="0">
                <a:pos x="connsiteX0" y="connsiteY0"/>
              </a:cxn>
              <a:cxn ang="0">
                <a:pos x="connsiteX1" y="connsiteY1"/>
              </a:cxn>
              <a:cxn ang="0">
                <a:pos x="connsiteX2" y="connsiteY2"/>
              </a:cxn>
            </a:cxnLst>
            <a:rect l="l" t="t" r="r" b="b"/>
            <a:pathLst>
              <a:path w="826516" h="1397000">
                <a:moveTo>
                  <a:pt x="0" y="0"/>
                </a:moveTo>
                <a:lnTo>
                  <a:pt x="826516" y="698500"/>
                </a:lnTo>
                <a:lnTo>
                  <a:pt x="0" y="1397000"/>
                </a:lnTo>
                <a:close/>
              </a:path>
            </a:pathLst>
          </a:custGeom>
          <a:solidFill>
            <a:sysClr val="window" lastClr="FFFFFF">
              <a:lumMod val="95000"/>
            </a:sysClr>
          </a:solidFill>
          <a:effectLst>
            <a:outerShdw blurRad="50800" dist="38100" algn="l" rotWithShape="0">
              <a:prstClr val="black">
                <a:alpha val="40000"/>
              </a:prstClr>
            </a:outerShdw>
          </a:effectLst>
        </p:spPr>
        <p:txBody>
          <a:bodyPr rot="0" spcFirstLastPara="0" vertOverflow="overflow" horzOverflow="overflow" vert="horz" wrap="square" lIns="43533" tIns="22637" rIns="43533" bIns="22637" numCol="1" spcCol="0" rtlCol="0" fromWordArt="0" anchor="ctr" anchorCtr="0" forceAA="0" compatLnSpc="1">
            <a:normAutofit/>
          </a:bodyPr>
          <a:lstStyle/>
          <a:p>
            <a:pPr algn="ctr">
              <a:lnSpc>
                <a:spcPct val="120000"/>
              </a:lnSpc>
            </a:pPr>
            <a:r>
              <a:rPr lang="en-US" altLang="zh-CN" sz="1550" b="1" dirty="0" err="1">
                <a:solidFill>
                  <a:srgbClr val="1F74AD">
                    <a:lumMod val="75000"/>
                  </a:srgbClr>
                </a:solidFill>
                <a:latin typeface="Arial" panose="020B0604020202020204" pitchFamily="34" charset="0"/>
                <a:ea typeface="微软雅黑" charset="-122"/>
              </a:rPr>
              <a:t>4</a:t>
            </a:r>
            <a:endParaRPr lang="en-US" altLang="zh-CN" sz="1550" b="1" dirty="0" err="1">
              <a:solidFill>
                <a:srgbClr val="1F74AD">
                  <a:lumMod val="75000"/>
                </a:srgbClr>
              </a:solidFill>
              <a:latin typeface="Arial" panose="020B0604020202020204" pitchFamily="34" charset="0"/>
              <a:ea typeface="微软雅黑" charset="-122"/>
            </a:endParaRPr>
          </a:p>
        </p:txBody>
      </p:sp>
      <p:sp>
        <p:nvSpPr>
          <p:cNvPr id="21" name="文本框 20"/>
          <p:cNvSpPr txBox="1"/>
          <p:nvPr>
            <p:custDataLst>
              <p:tags r:id="rId6"/>
            </p:custDataLst>
          </p:nvPr>
        </p:nvSpPr>
        <p:spPr>
          <a:xfrm>
            <a:off x="4050286" y="1514309"/>
            <a:ext cx="1465421" cy="461342"/>
          </a:xfrm>
          <a:prstGeom prst="rect">
            <a:avLst/>
          </a:prstGeom>
          <a:noFill/>
        </p:spPr>
        <p:txBody>
          <a:bodyPr wrap="square" lIns="43533" tIns="22637" rIns="43533" bIns="22637" rtlCol="0" anchor="ctr">
            <a:normAutofit/>
          </a:bodyPr>
          <a:lstStyle/>
          <a:p>
            <a:pPr algn="ctr">
              <a:lnSpc>
                <a:spcPct val="120000"/>
              </a:lnSpc>
            </a:pPr>
            <a:r>
              <a:rPr lang="zh-CN" altLang="en-US" sz="1600" b="1" spc="150">
                <a:solidFill>
                  <a:sysClr val="window" lastClr="FFFFFF"/>
                </a:solidFill>
                <a:latin typeface="微软雅黑" charset="0"/>
                <a:ea typeface="微软雅黑" charset="0"/>
              </a:rPr>
              <a:t>经济性</a:t>
            </a:r>
            <a:endParaRPr lang="zh-CN" altLang="en-US" sz="1600" b="1" spc="150">
              <a:solidFill>
                <a:sysClr val="window" lastClr="FFFFFF"/>
              </a:solidFill>
              <a:latin typeface="微软雅黑" charset="0"/>
              <a:ea typeface="微软雅黑" charset="0"/>
            </a:endParaRPr>
          </a:p>
        </p:txBody>
      </p:sp>
      <p:sp>
        <p:nvSpPr>
          <p:cNvPr id="22" name="任意多边形 21"/>
          <p:cNvSpPr/>
          <p:nvPr>
            <p:custDataLst>
              <p:tags r:id="rId7"/>
            </p:custDataLst>
          </p:nvPr>
        </p:nvSpPr>
        <p:spPr>
          <a:xfrm>
            <a:off x="3725934" y="2216765"/>
            <a:ext cx="1878541" cy="528301"/>
          </a:xfrm>
          <a:custGeom>
            <a:avLst/>
            <a:gdLst>
              <a:gd name="connsiteX0" fmla="*/ 0 w 3883669"/>
              <a:gd name="connsiteY0" fmla="*/ 0 h 1092200"/>
              <a:gd name="connsiteX1" fmla="*/ 3883669 w 3883669"/>
              <a:gd name="connsiteY1" fmla="*/ 0 h 1092200"/>
              <a:gd name="connsiteX2" fmla="*/ 3883669 w 3883669"/>
              <a:gd name="connsiteY2" fmla="*/ 1092200 h 1092200"/>
              <a:gd name="connsiteX3" fmla="*/ 0 w 3883669"/>
              <a:gd name="connsiteY3" fmla="*/ 1092200 h 1092200"/>
              <a:gd name="connsiteX4" fmla="*/ 646185 w 3883669"/>
              <a:gd name="connsiteY4" fmla="*/ 546100 h 1092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83669" h="1092200">
                <a:moveTo>
                  <a:pt x="0" y="0"/>
                </a:moveTo>
                <a:lnTo>
                  <a:pt x="3883669" y="0"/>
                </a:lnTo>
                <a:lnTo>
                  <a:pt x="3883669" y="1092200"/>
                </a:lnTo>
                <a:lnTo>
                  <a:pt x="0" y="1092200"/>
                </a:lnTo>
                <a:lnTo>
                  <a:pt x="646185" y="546100"/>
                </a:lnTo>
                <a:close/>
              </a:path>
            </a:pathLst>
          </a:custGeom>
          <a:solidFill>
            <a:srgbClr val="1AA3AA"/>
          </a:solidFill>
        </p:spPr>
        <p:txBody>
          <a:bodyPr rot="0" spcFirstLastPara="0" vertOverflow="overflow" horzOverflow="overflow" vert="horz" wrap="square" lIns="43533" tIns="22114" rIns="43533" bIns="22114" numCol="1" spcCol="0" rtlCol="0" fromWordArt="0" anchor="ctr" anchorCtr="0" forceAA="0" compatLnSpc="1">
            <a:noAutofit/>
          </a:bodyPr>
          <a:lstStyle/>
          <a:p>
            <a:pPr algn="ctr">
              <a:lnSpc>
                <a:spcPct val="120000"/>
              </a:lnSpc>
            </a:pPr>
            <a:endParaRPr lang="da-DK" altLang="zh-CN" sz="675" spc="150" dirty="0">
              <a:solidFill>
                <a:sysClr val="window" lastClr="FFFFFF"/>
              </a:solidFill>
              <a:latin typeface="微软雅黑" charset="-122"/>
              <a:ea typeface="微软雅黑" charset="-122"/>
            </a:endParaRPr>
          </a:p>
        </p:txBody>
      </p:sp>
      <p:sp>
        <p:nvSpPr>
          <p:cNvPr id="23" name="任意多边形 22"/>
          <p:cNvSpPr/>
          <p:nvPr>
            <p:custDataLst>
              <p:tags r:id="rId8"/>
            </p:custDataLst>
          </p:nvPr>
        </p:nvSpPr>
        <p:spPr>
          <a:xfrm>
            <a:off x="3638703" y="2143049"/>
            <a:ext cx="399912" cy="675734"/>
          </a:xfrm>
          <a:custGeom>
            <a:avLst/>
            <a:gdLst>
              <a:gd name="connsiteX0" fmla="*/ 0 w 826516"/>
              <a:gd name="connsiteY0" fmla="*/ 0 h 1397000"/>
              <a:gd name="connsiteX1" fmla="*/ 826516 w 826516"/>
              <a:gd name="connsiteY1" fmla="*/ 698500 h 1397000"/>
              <a:gd name="connsiteX2" fmla="*/ 0 w 826516"/>
              <a:gd name="connsiteY2" fmla="*/ 1397000 h 1397000"/>
            </a:gdLst>
            <a:ahLst/>
            <a:cxnLst>
              <a:cxn ang="0">
                <a:pos x="connsiteX0" y="connsiteY0"/>
              </a:cxn>
              <a:cxn ang="0">
                <a:pos x="connsiteX1" y="connsiteY1"/>
              </a:cxn>
              <a:cxn ang="0">
                <a:pos x="connsiteX2" y="connsiteY2"/>
              </a:cxn>
            </a:cxnLst>
            <a:rect l="l" t="t" r="r" b="b"/>
            <a:pathLst>
              <a:path w="826516" h="1397000">
                <a:moveTo>
                  <a:pt x="0" y="0"/>
                </a:moveTo>
                <a:lnTo>
                  <a:pt x="826516" y="698500"/>
                </a:lnTo>
                <a:lnTo>
                  <a:pt x="0" y="1397000"/>
                </a:lnTo>
                <a:close/>
              </a:path>
            </a:pathLst>
          </a:custGeom>
          <a:solidFill>
            <a:sysClr val="window" lastClr="FFFFFF">
              <a:lumMod val="95000"/>
            </a:sysClr>
          </a:solidFill>
          <a:effectLst>
            <a:outerShdw blurRad="50800" dist="38100" algn="l" rotWithShape="0">
              <a:prstClr val="black">
                <a:alpha val="40000"/>
              </a:prstClr>
            </a:outerShdw>
          </a:effectLst>
        </p:spPr>
        <p:txBody>
          <a:bodyPr rot="0" spcFirstLastPara="0" vertOverflow="overflow" horzOverflow="overflow" vert="horz" wrap="square" lIns="43533" tIns="22637" rIns="43533" bIns="22637" numCol="1" spcCol="0" rtlCol="0" fromWordArt="0" anchor="ctr" anchorCtr="0" forceAA="0" compatLnSpc="1">
            <a:normAutofit/>
          </a:bodyPr>
          <a:lstStyle/>
          <a:p>
            <a:pPr algn="ctr">
              <a:lnSpc>
                <a:spcPct val="120000"/>
              </a:lnSpc>
            </a:pPr>
            <a:r>
              <a:rPr lang="en-US" altLang="zh-CN" sz="1550" b="1" dirty="0" err="1">
                <a:solidFill>
                  <a:srgbClr val="1AA3AA">
                    <a:lumMod val="75000"/>
                  </a:srgbClr>
                </a:solidFill>
                <a:latin typeface="Arial" panose="020B0604020202020204" pitchFamily="34" charset="0"/>
                <a:ea typeface="微软雅黑" charset="-122"/>
              </a:rPr>
              <a:t>6</a:t>
            </a:r>
            <a:endParaRPr lang="en-US" altLang="zh-CN" sz="1550" b="1" dirty="0" err="1">
              <a:solidFill>
                <a:srgbClr val="1AA3AA">
                  <a:lumMod val="75000"/>
                </a:srgbClr>
              </a:solidFill>
              <a:latin typeface="Arial" panose="020B0604020202020204" pitchFamily="34" charset="0"/>
              <a:ea typeface="微软雅黑" charset="-122"/>
            </a:endParaRPr>
          </a:p>
        </p:txBody>
      </p:sp>
      <p:sp>
        <p:nvSpPr>
          <p:cNvPr id="24" name="文本框 23"/>
          <p:cNvSpPr txBox="1"/>
          <p:nvPr>
            <p:custDataLst>
              <p:tags r:id="rId9"/>
            </p:custDataLst>
          </p:nvPr>
        </p:nvSpPr>
        <p:spPr>
          <a:xfrm>
            <a:off x="4050286" y="2250245"/>
            <a:ext cx="1465421" cy="461342"/>
          </a:xfrm>
          <a:prstGeom prst="rect">
            <a:avLst/>
          </a:prstGeom>
          <a:noFill/>
        </p:spPr>
        <p:txBody>
          <a:bodyPr wrap="square" lIns="43533" tIns="22637" rIns="43533" bIns="22637" rtlCol="0" anchor="ctr">
            <a:normAutofit/>
          </a:bodyPr>
          <a:lstStyle/>
          <a:p>
            <a:pPr algn="ctr">
              <a:lnSpc>
                <a:spcPct val="120000"/>
              </a:lnSpc>
            </a:pPr>
            <a:r>
              <a:rPr lang="zh-CN" altLang="en-US" sz="1600" b="1" spc="150">
                <a:solidFill>
                  <a:sysClr val="window" lastClr="FFFFFF"/>
                </a:solidFill>
                <a:latin typeface="Arial" panose="020B0604020202020204" pitchFamily="34" charset="0"/>
                <a:ea typeface="微软雅黑" charset="-122"/>
              </a:rPr>
              <a:t>公平性</a:t>
            </a:r>
            <a:endParaRPr lang="zh-CN" altLang="en-US" sz="1600" b="1" spc="150">
              <a:solidFill>
                <a:sysClr val="window" lastClr="FFFFFF"/>
              </a:solidFill>
              <a:latin typeface="Arial" panose="020B0604020202020204" pitchFamily="34" charset="0"/>
              <a:ea typeface="微软雅黑" charset="-122"/>
            </a:endParaRPr>
          </a:p>
        </p:txBody>
      </p:sp>
      <p:sp>
        <p:nvSpPr>
          <p:cNvPr id="7" name="任意多边形 6"/>
          <p:cNvSpPr/>
          <p:nvPr>
            <p:custDataLst>
              <p:tags r:id="rId10"/>
            </p:custDataLst>
          </p:nvPr>
        </p:nvSpPr>
        <p:spPr>
          <a:xfrm flipH="1">
            <a:off x="1550070" y="744894"/>
            <a:ext cx="1878541" cy="528301"/>
          </a:xfrm>
          <a:custGeom>
            <a:avLst/>
            <a:gdLst>
              <a:gd name="connsiteX0" fmla="*/ 0 w 3883669"/>
              <a:gd name="connsiteY0" fmla="*/ 0 h 1092200"/>
              <a:gd name="connsiteX1" fmla="*/ 3883669 w 3883669"/>
              <a:gd name="connsiteY1" fmla="*/ 0 h 1092200"/>
              <a:gd name="connsiteX2" fmla="*/ 3883669 w 3883669"/>
              <a:gd name="connsiteY2" fmla="*/ 1092200 h 1092200"/>
              <a:gd name="connsiteX3" fmla="*/ 0 w 3883669"/>
              <a:gd name="connsiteY3" fmla="*/ 1092200 h 1092200"/>
              <a:gd name="connsiteX4" fmla="*/ 646185 w 3883669"/>
              <a:gd name="connsiteY4" fmla="*/ 546100 h 1092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83669" h="1092200">
                <a:moveTo>
                  <a:pt x="0" y="0"/>
                </a:moveTo>
                <a:lnTo>
                  <a:pt x="3883669" y="0"/>
                </a:lnTo>
                <a:lnTo>
                  <a:pt x="3883669" y="1092200"/>
                </a:lnTo>
                <a:lnTo>
                  <a:pt x="0" y="1092200"/>
                </a:lnTo>
                <a:lnTo>
                  <a:pt x="646185" y="546100"/>
                </a:lnTo>
                <a:close/>
              </a:path>
            </a:pathLst>
          </a:custGeom>
          <a:solidFill>
            <a:srgbClr val="1F74AD"/>
          </a:solidFill>
        </p:spPr>
        <p:txBody>
          <a:bodyPr rot="0" spcFirstLastPara="0" vertOverflow="overflow" horzOverflow="overflow" vert="horz" wrap="square" lIns="43533" tIns="22114" rIns="43533" bIns="22114" numCol="1" spcCol="0" rtlCol="0" fromWordArt="0" anchor="ctr" anchorCtr="0" forceAA="0" compatLnSpc="1">
            <a:noAutofit/>
          </a:bodyPr>
          <a:lstStyle/>
          <a:p>
            <a:pPr algn="ctr">
              <a:lnSpc>
                <a:spcPct val="120000"/>
              </a:lnSpc>
            </a:pPr>
            <a:endParaRPr lang="da-DK" altLang="zh-CN" sz="675" spc="150" dirty="0">
              <a:solidFill>
                <a:sysClr val="window" lastClr="FFFFFF"/>
              </a:solidFill>
              <a:latin typeface="微软雅黑" charset="-122"/>
              <a:ea typeface="微软雅黑" charset="-122"/>
            </a:endParaRPr>
          </a:p>
        </p:txBody>
      </p:sp>
      <p:sp>
        <p:nvSpPr>
          <p:cNvPr id="11" name="任意多边形 10"/>
          <p:cNvSpPr/>
          <p:nvPr>
            <p:custDataLst>
              <p:tags r:id="rId11"/>
            </p:custDataLst>
          </p:nvPr>
        </p:nvSpPr>
        <p:spPr>
          <a:xfrm flipH="1">
            <a:off x="3115930" y="671177"/>
            <a:ext cx="399912" cy="675734"/>
          </a:xfrm>
          <a:custGeom>
            <a:avLst/>
            <a:gdLst>
              <a:gd name="connsiteX0" fmla="*/ 0 w 826516"/>
              <a:gd name="connsiteY0" fmla="*/ 0 h 1397000"/>
              <a:gd name="connsiteX1" fmla="*/ 826516 w 826516"/>
              <a:gd name="connsiteY1" fmla="*/ 698500 h 1397000"/>
              <a:gd name="connsiteX2" fmla="*/ 0 w 826516"/>
              <a:gd name="connsiteY2" fmla="*/ 1397000 h 1397000"/>
            </a:gdLst>
            <a:ahLst/>
            <a:cxnLst>
              <a:cxn ang="0">
                <a:pos x="connsiteX0" y="connsiteY0"/>
              </a:cxn>
              <a:cxn ang="0">
                <a:pos x="connsiteX1" y="connsiteY1"/>
              </a:cxn>
              <a:cxn ang="0">
                <a:pos x="connsiteX2" y="connsiteY2"/>
              </a:cxn>
            </a:cxnLst>
            <a:rect l="l" t="t" r="r" b="b"/>
            <a:pathLst>
              <a:path w="826516" h="1397000">
                <a:moveTo>
                  <a:pt x="0" y="0"/>
                </a:moveTo>
                <a:lnTo>
                  <a:pt x="826516" y="698500"/>
                </a:lnTo>
                <a:lnTo>
                  <a:pt x="0" y="1397000"/>
                </a:lnTo>
                <a:close/>
              </a:path>
            </a:pathLst>
          </a:custGeom>
          <a:solidFill>
            <a:sysClr val="window" lastClr="FFFFFF">
              <a:lumMod val="95000"/>
            </a:sysClr>
          </a:solidFill>
          <a:effectLst>
            <a:outerShdw blurRad="50800" dist="38100" dir="10800000" algn="r" rotWithShape="0">
              <a:prstClr val="black">
                <a:alpha val="40000"/>
              </a:prstClr>
            </a:outerShdw>
          </a:effectLst>
        </p:spPr>
        <p:txBody>
          <a:bodyPr rot="0" spcFirstLastPara="0" vertOverflow="overflow" horzOverflow="overflow" vert="horz" wrap="square" lIns="43533" tIns="22637" rIns="43533" bIns="22637" numCol="1" spcCol="0" rtlCol="0" fromWordArt="0" anchor="ctr" anchorCtr="0" forceAA="0" compatLnSpc="1">
            <a:normAutofit/>
          </a:bodyPr>
          <a:lstStyle/>
          <a:p>
            <a:pPr algn="ctr">
              <a:lnSpc>
                <a:spcPct val="120000"/>
              </a:lnSpc>
            </a:pPr>
            <a:r>
              <a:rPr lang="en-US" altLang="zh-CN" sz="1550" b="1" dirty="0">
                <a:solidFill>
                  <a:srgbClr val="1F74AD">
                    <a:lumMod val="75000"/>
                  </a:srgbClr>
                </a:solidFill>
                <a:latin typeface="Arial" panose="020B0604020202020204" pitchFamily="34" charset="0"/>
                <a:ea typeface="微软雅黑" charset="-122"/>
              </a:rPr>
              <a:t>1</a:t>
            </a:r>
            <a:endParaRPr lang="zh-CN" altLang="en-US" sz="1550" b="1" dirty="0" err="1">
              <a:solidFill>
                <a:srgbClr val="1F74AD">
                  <a:lumMod val="75000"/>
                </a:srgbClr>
              </a:solidFill>
              <a:latin typeface="Arial" panose="020B0604020202020204" pitchFamily="34" charset="0"/>
              <a:ea typeface="微软雅黑" charset="-122"/>
            </a:endParaRPr>
          </a:p>
        </p:txBody>
      </p:sp>
      <p:sp>
        <p:nvSpPr>
          <p:cNvPr id="25" name="文本框 24"/>
          <p:cNvSpPr txBox="1"/>
          <p:nvPr>
            <p:custDataLst>
              <p:tags r:id="rId12"/>
            </p:custDataLst>
          </p:nvPr>
        </p:nvSpPr>
        <p:spPr>
          <a:xfrm>
            <a:off x="1602286" y="773766"/>
            <a:ext cx="1465421" cy="461342"/>
          </a:xfrm>
          <a:prstGeom prst="rect">
            <a:avLst/>
          </a:prstGeom>
          <a:noFill/>
        </p:spPr>
        <p:txBody>
          <a:bodyPr wrap="square" lIns="43533" tIns="22637" rIns="43533" bIns="22637" rtlCol="0" anchor="ctr">
            <a:normAutofit/>
          </a:bodyPr>
          <a:lstStyle/>
          <a:p>
            <a:pPr algn="ctr">
              <a:lnSpc>
                <a:spcPct val="120000"/>
              </a:lnSpc>
            </a:pPr>
            <a:r>
              <a:rPr lang="zh-CN" altLang="en-US" sz="1600" b="1" spc="150">
                <a:solidFill>
                  <a:sysClr val="window" lastClr="FFFFFF"/>
                </a:solidFill>
                <a:latin typeface="Arial" panose="020B0604020202020204" pitchFamily="34" charset="0"/>
                <a:ea typeface="微软雅黑" charset="-122"/>
              </a:rPr>
              <a:t>药品基本信息</a:t>
            </a:r>
            <a:endParaRPr lang="zh-CN" altLang="en-US" sz="1600" b="1" spc="150">
              <a:solidFill>
                <a:sysClr val="window" lastClr="FFFFFF"/>
              </a:solidFill>
              <a:latin typeface="Arial" panose="020B0604020202020204" pitchFamily="34" charset="0"/>
              <a:ea typeface="微软雅黑" charset="-122"/>
            </a:endParaRPr>
          </a:p>
        </p:txBody>
      </p:sp>
      <p:sp>
        <p:nvSpPr>
          <p:cNvPr id="9" name="任意多边形 8"/>
          <p:cNvSpPr/>
          <p:nvPr>
            <p:custDataLst>
              <p:tags r:id="rId13"/>
            </p:custDataLst>
          </p:nvPr>
        </p:nvSpPr>
        <p:spPr>
          <a:xfrm flipH="1">
            <a:off x="1550070" y="1480829"/>
            <a:ext cx="1878541" cy="528301"/>
          </a:xfrm>
          <a:custGeom>
            <a:avLst/>
            <a:gdLst>
              <a:gd name="connsiteX0" fmla="*/ 0 w 3883669"/>
              <a:gd name="connsiteY0" fmla="*/ 0 h 1092200"/>
              <a:gd name="connsiteX1" fmla="*/ 3883669 w 3883669"/>
              <a:gd name="connsiteY1" fmla="*/ 0 h 1092200"/>
              <a:gd name="connsiteX2" fmla="*/ 3883669 w 3883669"/>
              <a:gd name="connsiteY2" fmla="*/ 1092200 h 1092200"/>
              <a:gd name="connsiteX3" fmla="*/ 0 w 3883669"/>
              <a:gd name="connsiteY3" fmla="*/ 1092200 h 1092200"/>
              <a:gd name="connsiteX4" fmla="*/ 646185 w 3883669"/>
              <a:gd name="connsiteY4" fmla="*/ 546100 h 1092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83669" h="1092200">
                <a:moveTo>
                  <a:pt x="0" y="0"/>
                </a:moveTo>
                <a:lnTo>
                  <a:pt x="3883669" y="0"/>
                </a:lnTo>
                <a:lnTo>
                  <a:pt x="3883669" y="1092200"/>
                </a:lnTo>
                <a:lnTo>
                  <a:pt x="0" y="1092200"/>
                </a:lnTo>
                <a:lnTo>
                  <a:pt x="646185" y="546100"/>
                </a:lnTo>
                <a:close/>
              </a:path>
            </a:pathLst>
          </a:custGeom>
          <a:solidFill>
            <a:srgbClr val="1AA3AA"/>
          </a:solidFill>
        </p:spPr>
        <p:txBody>
          <a:bodyPr rot="0" spcFirstLastPara="0" vertOverflow="overflow" horzOverflow="overflow" vert="horz" wrap="square" lIns="43533" tIns="22114" rIns="43533" bIns="22114" numCol="1" spcCol="0" rtlCol="0" fromWordArt="0" anchor="ctr" anchorCtr="0" forceAA="0" compatLnSpc="1">
            <a:noAutofit/>
          </a:bodyPr>
          <a:lstStyle/>
          <a:p>
            <a:pPr algn="ctr">
              <a:lnSpc>
                <a:spcPct val="120000"/>
              </a:lnSpc>
            </a:pPr>
            <a:endParaRPr lang="da-DK" altLang="zh-CN" sz="675" spc="150" dirty="0">
              <a:solidFill>
                <a:sysClr val="window" lastClr="FFFFFF"/>
              </a:solidFill>
              <a:latin typeface="微软雅黑" charset="-122"/>
              <a:ea typeface="微软雅黑" charset="-122"/>
            </a:endParaRPr>
          </a:p>
        </p:txBody>
      </p:sp>
      <p:sp>
        <p:nvSpPr>
          <p:cNvPr id="10" name="任意多边形 9"/>
          <p:cNvSpPr/>
          <p:nvPr>
            <p:custDataLst>
              <p:tags r:id="rId14"/>
            </p:custDataLst>
          </p:nvPr>
        </p:nvSpPr>
        <p:spPr>
          <a:xfrm flipH="1">
            <a:off x="3115930" y="1407113"/>
            <a:ext cx="399912" cy="675734"/>
          </a:xfrm>
          <a:custGeom>
            <a:avLst/>
            <a:gdLst>
              <a:gd name="connsiteX0" fmla="*/ 0 w 826516"/>
              <a:gd name="connsiteY0" fmla="*/ 0 h 1397000"/>
              <a:gd name="connsiteX1" fmla="*/ 826516 w 826516"/>
              <a:gd name="connsiteY1" fmla="*/ 698500 h 1397000"/>
              <a:gd name="connsiteX2" fmla="*/ 0 w 826516"/>
              <a:gd name="connsiteY2" fmla="*/ 1397000 h 1397000"/>
            </a:gdLst>
            <a:ahLst/>
            <a:cxnLst>
              <a:cxn ang="0">
                <a:pos x="connsiteX0" y="connsiteY0"/>
              </a:cxn>
              <a:cxn ang="0">
                <a:pos x="connsiteX1" y="connsiteY1"/>
              </a:cxn>
              <a:cxn ang="0">
                <a:pos x="connsiteX2" y="connsiteY2"/>
              </a:cxn>
            </a:cxnLst>
            <a:rect l="l" t="t" r="r" b="b"/>
            <a:pathLst>
              <a:path w="826516" h="1397000">
                <a:moveTo>
                  <a:pt x="0" y="0"/>
                </a:moveTo>
                <a:lnTo>
                  <a:pt x="826516" y="698500"/>
                </a:lnTo>
                <a:lnTo>
                  <a:pt x="0" y="1397000"/>
                </a:lnTo>
                <a:close/>
              </a:path>
            </a:pathLst>
          </a:custGeom>
          <a:solidFill>
            <a:sysClr val="window" lastClr="FFFFFF">
              <a:lumMod val="95000"/>
            </a:sysClr>
          </a:solidFill>
          <a:effectLst>
            <a:outerShdw blurRad="50800" dist="38100" dir="10800000" algn="r" rotWithShape="0">
              <a:prstClr val="black">
                <a:alpha val="40000"/>
              </a:prstClr>
            </a:outerShdw>
          </a:effectLst>
        </p:spPr>
        <p:txBody>
          <a:bodyPr rot="0" spcFirstLastPara="0" vertOverflow="overflow" horzOverflow="overflow" vert="horz" wrap="square" lIns="43533" tIns="22637" rIns="43533" bIns="22637" numCol="1" spcCol="0" rtlCol="0" fromWordArt="0" anchor="ctr" anchorCtr="0" forceAA="0" compatLnSpc="1">
            <a:normAutofit/>
          </a:bodyPr>
          <a:lstStyle/>
          <a:p>
            <a:pPr algn="ctr">
              <a:lnSpc>
                <a:spcPct val="120000"/>
              </a:lnSpc>
            </a:pPr>
            <a:r>
              <a:rPr lang="en-US" altLang="zh-CN" sz="1550" b="1" dirty="0" err="1">
                <a:solidFill>
                  <a:srgbClr val="1AA3AA">
                    <a:lumMod val="75000"/>
                  </a:srgbClr>
                </a:solidFill>
                <a:latin typeface="Arial" panose="020B0604020202020204" pitchFamily="34" charset="0"/>
                <a:ea typeface="微软雅黑" charset="-122"/>
              </a:rPr>
              <a:t>3</a:t>
            </a:r>
            <a:endParaRPr lang="en-US" altLang="zh-CN" sz="1550" b="1" dirty="0" err="1">
              <a:solidFill>
                <a:srgbClr val="1AA3AA">
                  <a:lumMod val="75000"/>
                </a:srgbClr>
              </a:solidFill>
              <a:latin typeface="Arial" panose="020B0604020202020204" pitchFamily="34" charset="0"/>
              <a:ea typeface="微软雅黑" charset="-122"/>
            </a:endParaRPr>
          </a:p>
        </p:txBody>
      </p:sp>
      <p:sp>
        <p:nvSpPr>
          <p:cNvPr id="26" name="文本框 25"/>
          <p:cNvSpPr txBox="1"/>
          <p:nvPr>
            <p:custDataLst>
              <p:tags r:id="rId15"/>
            </p:custDataLst>
          </p:nvPr>
        </p:nvSpPr>
        <p:spPr>
          <a:xfrm>
            <a:off x="1602286" y="1509702"/>
            <a:ext cx="1465421" cy="461342"/>
          </a:xfrm>
          <a:prstGeom prst="rect">
            <a:avLst/>
          </a:prstGeom>
          <a:noFill/>
        </p:spPr>
        <p:txBody>
          <a:bodyPr wrap="square" lIns="43533" tIns="22637" rIns="43533" bIns="22637" rtlCol="0" anchor="ctr">
            <a:normAutofit/>
          </a:bodyPr>
          <a:lstStyle/>
          <a:p>
            <a:pPr algn="ctr">
              <a:lnSpc>
                <a:spcPct val="120000"/>
              </a:lnSpc>
            </a:pPr>
            <a:r>
              <a:rPr lang="zh-CN" altLang="en-US" sz="1600" b="1" spc="150">
                <a:solidFill>
                  <a:sysClr val="window" lastClr="FFFFFF"/>
                </a:solidFill>
                <a:latin typeface="微软雅黑" charset="0"/>
                <a:ea typeface="微软雅黑" charset="0"/>
              </a:rPr>
              <a:t>有效性</a:t>
            </a:r>
            <a:endParaRPr lang="zh-CN" altLang="en-US" sz="1600" b="1" spc="150">
              <a:solidFill>
                <a:sysClr val="window" lastClr="FFFFFF"/>
              </a:solidFill>
              <a:latin typeface="微软雅黑" charset="0"/>
              <a:ea typeface="微软雅黑" charset="0"/>
            </a:endParaRPr>
          </a:p>
        </p:txBody>
      </p:sp>
      <p:sp>
        <p:nvSpPr>
          <p:cNvPr id="13" name="任意多边形 12"/>
          <p:cNvSpPr/>
          <p:nvPr>
            <p:custDataLst>
              <p:tags r:id="rId16"/>
            </p:custDataLst>
          </p:nvPr>
        </p:nvSpPr>
        <p:spPr>
          <a:xfrm flipH="1">
            <a:off x="1550070" y="2216765"/>
            <a:ext cx="1878541" cy="528301"/>
          </a:xfrm>
          <a:custGeom>
            <a:avLst/>
            <a:gdLst>
              <a:gd name="connsiteX0" fmla="*/ 0 w 3883669"/>
              <a:gd name="connsiteY0" fmla="*/ 0 h 1092200"/>
              <a:gd name="connsiteX1" fmla="*/ 3883669 w 3883669"/>
              <a:gd name="connsiteY1" fmla="*/ 0 h 1092200"/>
              <a:gd name="connsiteX2" fmla="*/ 3883669 w 3883669"/>
              <a:gd name="connsiteY2" fmla="*/ 1092200 h 1092200"/>
              <a:gd name="connsiteX3" fmla="*/ 0 w 3883669"/>
              <a:gd name="connsiteY3" fmla="*/ 1092200 h 1092200"/>
              <a:gd name="connsiteX4" fmla="*/ 646185 w 3883669"/>
              <a:gd name="connsiteY4" fmla="*/ 546100 h 1092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83669" h="1092200">
                <a:moveTo>
                  <a:pt x="0" y="0"/>
                </a:moveTo>
                <a:lnTo>
                  <a:pt x="3883669" y="0"/>
                </a:lnTo>
                <a:lnTo>
                  <a:pt x="3883669" y="1092200"/>
                </a:lnTo>
                <a:lnTo>
                  <a:pt x="0" y="1092200"/>
                </a:lnTo>
                <a:lnTo>
                  <a:pt x="646185" y="546100"/>
                </a:lnTo>
                <a:close/>
              </a:path>
            </a:pathLst>
          </a:custGeom>
          <a:solidFill>
            <a:srgbClr val="3498DB"/>
          </a:solidFill>
        </p:spPr>
        <p:txBody>
          <a:bodyPr rot="0" spcFirstLastPara="0" vertOverflow="overflow" horzOverflow="overflow" vert="horz" wrap="square" lIns="43533" tIns="22114" rIns="43533" bIns="22114" numCol="1" spcCol="0" rtlCol="0" fromWordArt="0" anchor="ctr" anchorCtr="0" forceAA="0" compatLnSpc="1">
            <a:noAutofit/>
          </a:bodyPr>
          <a:lstStyle/>
          <a:p>
            <a:pPr algn="ctr">
              <a:lnSpc>
                <a:spcPct val="120000"/>
              </a:lnSpc>
            </a:pPr>
            <a:endParaRPr lang="da-DK" altLang="zh-CN" sz="675" spc="150" dirty="0">
              <a:solidFill>
                <a:sysClr val="window" lastClr="FFFFFF"/>
              </a:solidFill>
              <a:latin typeface="微软雅黑" charset="-122"/>
              <a:ea typeface="微软雅黑" charset="-122"/>
            </a:endParaRPr>
          </a:p>
        </p:txBody>
      </p:sp>
      <p:sp>
        <p:nvSpPr>
          <p:cNvPr id="14" name="任意多边形 13"/>
          <p:cNvSpPr/>
          <p:nvPr>
            <p:custDataLst>
              <p:tags r:id="rId17"/>
            </p:custDataLst>
          </p:nvPr>
        </p:nvSpPr>
        <p:spPr>
          <a:xfrm flipH="1">
            <a:off x="3115930" y="2143049"/>
            <a:ext cx="399912" cy="675734"/>
          </a:xfrm>
          <a:custGeom>
            <a:avLst/>
            <a:gdLst>
              <a:gd name="connsiteX0" fmla="*/ 0 w 826516"/>
              <a:gd name="connsiteY0" fmla="*/ 0 h 1397000"/>
              <a:gd name="connsiteX1" fmla="*/ 826516 w 826516"/>
              <a:gd name="connsiteY1" fmla="*/ 698500 h 1397000"/>
              <a:gd name="connsiteX2" fmla="*/ 0 w 826516"/>
              <a:gd name="connsiteY2" fmla="*/ 1397000 h 1397000"/>
            </a:gdLst>
            <a:ahLst/>
            <a:cxnLst>
              <a:cxn ang="0">
                <a:pos x="connsiteX0" y="connsiteY0"/>
              </a:cxn>
              <a:cxn ang="0">
                <a:pos x="connsiteX1" y="connsiteY1"/>
              </a:cxn>
              <a:cxn ang="0">
                <a:pos x="connsiteX2" y="connsiteY2"/>
              </a:cxn>
            </a:cxnLst>
            <a:rect l="l" t="t" r="r" b="b"/>
            <a:pathLst>
              <a:path w="826516" h="1397000">
                <a:moveTo>
                  <a:pt x="0" y="0"/>
                </a:moveTo>
                <a:lnTo>
                  <a:pt x="826516" y="698500"/>
                </a:lnTo>
                <a:lnTo>
                  <a:pt x="0" y="1397000"/>
                </a:lnTo>
                <a:close/>
              </a:path>
            </a:pathLst>
          </a:custGeom>
          <a:solidFill>
            <a:sysClr val="window" lastClr="FFFFFF">
              <a:lumMod val="95000"/>
            </a:sysClr>
          </a:solidFill>
          <a:effectLst>
            <a:outerShdw blurRad="50800" dist="38100" dir="10800000" algn="r" rotWithShape="0">
              <a:prstClr val="black">
                <a:alpha val="40000"/>
              </a:prstClr>
            </a:outerShdw>
          </a:effectLst>
        </p:spPr>
        <p:txBody>
          <a:bodyPr rot="0" spcFirstLastPara="0" vertOverflow="overflow" horzOverflow="overflow" vert="horz" wrap="square" lIns="43533" tIns="22637" rIns="43533" bIns="22637" numCol="1" spcCol="0" rtlCol="0" fromWordArt="0" anchor="ctr" anchorCtr="0" forceAA="0" compatLnSpc="1">
            <a:normAutofit/>
          </a:bodyPr>
          <a:lstStyle/>
          <a:p>
            <a:pPr algn="ctr">
              <a:lnSpc>
                <a:spcPct val="120000"/>
              </a:lnSpc>
            </a:pPr>
            <a:r>
              <a:rPr lang="en-US" altLang="zh-CN" sz="1550" b="1" dirty="0" err="1">
                <a:solidFill>
                  <a:srgbClr val="3498DB">
                    <a:lumMod val="75000"/>
                  </a:srgbClr>
                </a:solidFill>
                <a:latin typeface="Arial" panose="020B0604020202020204" pitchFamily="34" charset="0"/>
                <a:ea typeface="微软雅黑" charset="-122"/>
              </a:rPr>
              <a:t>5</a:t>
            </a:r>
            <a:endParaRPr lang="en-US" altLang="zh-CN" sz="1550" b="1" dirty="0" err="1">
              <a:solidFill>
                <a:srgbClr val="3498DB">
                  <a:lumMod val="75000"/>
                </a:srgbClr>
              </a:solidFill>
              <a:latin typeface="Arial" panose="020B0604020202020204" pitchFamily="34" charset="0"/>
              <a:ea typeface="微软雅黑" charset="-122"/>
            </a:endParaRPr>
          </a:p>
        </p:txBody>
      </p:sp>
      <p:sp>
        <p:nvSpPr>
          <p:cNvPr id="27" name="文本框 26"/>
          <p:cNvSpPr txBox="1"/>
          <p:nvPr>
            <p:custDataLst>
              <p:tags r:id="rId18"/>
            </p:custDataLst>
          </p:nvPr>
        </p:nvSpPr>
        <p:spPr>
          <a:xfrm>
            <a:off x="1602286" y="2245638"/>
            <a:ext cx="1465421" cy="461342"/>
          </a:xfrm>
          <a:prstGeom prst="rect">
            <a:avLst/>
          </a:prstGeom>
          <a:noFill/>
        </p:spPr>
        <p:txBody>
          <a:bodyPr wrap="square" lIns="43533" tIns="22637" rIns="43533" bIns="22637" rtlCol="0" anchor="ctr">
            <a:normAutofit/>
          </a:bodyPr>
          <a:lstStyle/>
          <a:p>
            <a:pPr algn="ctr">
              <a:lnSpc>
                <a:spcPct val="120000"/>
              </a:lnSpc>
            </a:pPr>
            <a:r>
              <a:rPr lang="zh-CN" altLang="en-US" sz="1600" b="1" spc="150">
                <a:solidFill>
                  <a:sysClr val="window" lastClr="FFFFFF"/>
                </a:solidFill>
                <a:latin typeface="Arial" panose="020B0604020202020204" pitchFamily="34" charset="0"/>
                <a:ea typeface="微软雅黑" charset="-122"/>
              </a:rPr>
              <a:t>创新性</a:t>
            </a:r>
            <a:endParaRPr lang="zh-CN" altLang="en-US" sz="1600" b="1" spc="150">
              <a:solidFill>
                <a:sysClr val="window" lastClr="FFFFFF"/>
              </a:solidFill>
              <a:latin typeface="Arial" panose="020B0604020202020204" pitchFamily="34" charset="0"/>
              <a:ea typeface="微软雅黑"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5" name="矩形 4"/>
          <p:cNvSpPr/>
          <p:nvPr/>
        </p:nvSpPr>
        <p:spPr>
          <a:xfrm>
            <a:off x="0" y="474345"/>
            <a:ext cx="5890260" cy="2557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流程图: 离页连接符 1"/>
          <p:cNvSpPr/>
          <p:nvPr/>
        </p:nvSpPr>
        <p:spPr>
          <a:xfrm>
            <a:off x="461010" y="0"/>
            <a:ext cx="522605" cy="886460"/>
          </a:xfrm>
          <a:prstGeom prst="flowChartOffpageConnec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510540" y="402590"/>
            <a:ext cx="473075" cy="368300"/>
          </a:xfrm>
          <a:prstGeom prst="rect">
            <a:avLst/>
          </a:prstGeom>
          <a:noFill/>
        </p:spPr>
        <p:txBody>
          <a:bodyPr wrap="square" rtlCol="0">
            <a:spAutoFit/>
          </a:bodyPr>
          <a:lstStyle/>
          <a:p>
            <a:r>
              <a:rPr lang="en-US" altLang="zh-CN" b="1">
                <a:solidFill>
                  <a:schemeClr val="bg1"/>
                </a:solidFill>
                <a:latin typeface="Arial Bold" panose="020B0604020202020204" charset="0"/>
                <a:ea typeface="微软雅黑" charset="0"/>
                <a:cs typeface="Arial Bold" panose="020B0604020202020204" charset="0"/>
              </a:rPr>
              <a:t>01</a:t>
            </a:r>
            <a:endParaRPr lang="en-US" altLang="zh-CN" b="1">
              <a:solidFill>
                <a:schemeClr val="bg1"/>
              </a:solidFill>
              <a:latin typeface="Arial Bold" panose="020B0604020202020204" charset="0"/>
              <a:ea typeface="微软雅黑" charset="0"/>
              <a:cs typeface="Arial Bold" panose="020B0604020202020204" charset="0"/>
            </a:endParaRPr>
          </a:p>
        </p:txBody>
      </p:sp>
      <p:sp>
        <p:nvSpPr>
          <p:cNvPr id="6" name="文本框 5"/>
          <p:cNvSpPr txBox="1"/>
          <p:nvPr/>
        </p:nvSpPr>
        <p:spPr>
          <a:xfrm>
            <a:off x="147320" y="1672590"/>
            <a:ext cx="1557020" cy="337185"/>
          </a:xfrm>
          <a:prstGeom prst="rect">
            <a:avLst/>
          </a:prstGeom>
          <a:noFill/>
        </p:spPr>
        <p:txBody>
          <a:bodyPr wrap="square" rtlCol="0">
            <a:spAutoFit/>
          </a:bodyPr>
          <a:lstStyle/>
          <a:p>
            <a:pPr algn="ctr"/>
            <a:r>
              <a:rPr lang="zh-CN" altLang="en-US" sz="1600" b="1" dirty="0">
                <a:solidFill>
                  <a:schemeClr val="accent1">
                    <a:lumMod val="75000"/>
                  </a:schemeClr>
                </a:solidFill>
                <a:latin typeface="微软雅黑" charset="0"/>
                <a:ea typeface="微软雅黑" charset="0"/>
              </a:rPr>
              <a:t>药品基本信息</a:t>
            </a:r>
            <a:endParaRPr lang="zh-CN" altLang="en-US" sz="1600" b="1" dirty="0">
              <a:solidFill>
                <a:schemeClr val="accent1">
                  <a:lumMod val="75000"/>
                </a:schemeClr>
              </a:solidFill>
              <a:latin typeface="微软雅黑" charset="0"/>
              <a:ea typeface="微软雅黑" charset="0"/>
            </a:endParaRPr>
          </a:p>
        </p:txBody>
      </p:sp>
      <p:sp>
        <p:nvSpPr>
          <p:cNvPr id="7" name="文本框 6"/>
          <p:cNvSpPr txBox="1"/>
          <p:nvPr/>
        </p:nvSpPr>
        <p:spPr>
          <a:xfrm>
            <a:off x="2205990" y="612775"/>
            <a:ext cx="3383280" cy="2092881"/>
          </a:xfrm>
          <a:prstGeom prst="rect">
            <a:avLst/>
          </a:prstGeom>
          <a:noFill/>
        </p:spPr>
        <p:txBody>
          <a:bodyPr wrap="square" rtlCol="0">
            <a:spAutoFit/>
          </a:bodyPr>
          <a:lstStyle/>
          <a:p>
            <a:r>
              <a:rPr lang="zh-CN" altLang="en-US" sz="1000" b="1" dirty="0">
                <a:latin typeface="微软雅黑" charset="0"/>
                <a:ea typeface="微软雅黑" charset="0"/>
                <a:cs typeface="微软雅黑" charset="0"/>
              </a:rPr>
              <a:t>通用名：</a:t>
            </a:r>
            <a:r>
              <a:rPr lang="zh-CN" altLang="en-US" sz="1000" b="1" dirty="0">
                <a:solidFill>
                  <a:schemeClr val="accent1">
                    <a:lumMod val="75000"/>
                  </a:schemeClr>
                </a:solidFill>
                <a:latin typeface="微软雅黑" charset="0"/>
                <a:ea typeface="微软雅黑" charset="0"/>
                <a:cs typeface="微软雅黑" charset="0"/>
              </a:rPr>
              <a:t>依达拉奉注射液</a:t>
            </a:r>
            <a:endParaRPr lang="zh-CN" altLang="en-US" sz="1000" b="1" dirty="0">
              <a:solidFill>
                <a:schemeClr val="accent1">
                  <a:lumMod val="75000"/>
                </a:schemeClr>
              </a:solidFill>
              <a:latin typeface="微软雅黑" charset="0"/>
              <a:ea typeface="微软雅黑" charset="0"/>
              <a:cs typeface="微软雅黑" charset="0"/>
            </a:endParaRPr>
          </a:p>
          <a:p>
            <a:endParaRPr lang="zh-CN" altLang="en-US" sz="1000" b="1" dirty="0">
              <a:latin typeface="微软雅黑" charset="0"/>
              <a:ea typeface="微软雅黑" charset="0"/>
              <a:cs typeface="微软雅黑" charset="0"/>
            </a:endParaRPr>
          </a:p>
          <a:p>
            <a:r>
              <a:rPr lang="zh-CN" altLang="en-US" sz="1000" b="1" dirty="0">
                <a:latin typeface="微软雅黑" charset="0"/>
                <a:ea typeface="微软雅黑" charset="0"/>
                <a:cs typeface="微软雅黑" charset="0"/>
              </a:rPr>
              <a:t>注册规格：</a:t>
            </a:r>
            <a:r>
              <a:rPr lang="en-US" altLang="zh-CN" sz="1000" b="1" dirty="0">
                <a:solidFill>
                  <a:schemeClr val="accent1">
                    <a:lumMod val="75000"/>
                  </a:schemeClr>
                </a:solidFill>
                <a:latin typeface="微软雅黑" charset="0"/>
                <a:ea typeface="微软雅黑" charset="0"/>
                <a:cs typeface="微软雅黑" charset="0"/>
              </a:rPr>
              <a:t>20ml:30mg</a:t>
            </a:r>
            <a:endParaRPr lang="zh-CN" altLang="en-US" sz="1000" b="1" dirty="0">
              <a:solidFill>
                <a:schemeClr val="accent1">
                  <a:lumMod val="75000"/>
                </a:schemeClr>
              </a:solidFill>
              <a:latin typeface="微软雅黑" charset="0"/>
              <a:ea typeface="微软雅黑" charset="0"/>
              <a:cs typeface="微软雅黑" charset="0"/>
            </a:endParaRPr>
          </a:p>
          <a:p>
            <a:endParaRPr lang="zh-CN" altLang="en-US" sz="1000" b="1" dirty="0">
              <a:latin typeface="微软雅黑" charset="0"/>
              <a:ea typeface="微软雅黑" charset="0"/>
              <a:cs typeface="微软雅黑" charset="0"/>
            </a:endParaRPr>
          </a:p>
          <a:p>
            <a:r>
              <a:rPr lang="zh-CN" altLang="en-US" sz="1000" b="1" dirty="0">
                <a:latin typeface="微软雅黑" charset="0"/>
                <a:ea typeface="微软雅黑" charset="0"/>
                <a:cs typeface="微软雅黑" charset="0"/>
              </a:rPr>
              <a:t>中国大陆首次上市时间：</a:t>
            </a:r>
            <a:r>
              <a:rPr lang="en-US" altLang="zh-CN" sz="1000" b="1" dirty="0">
                <a:solidFill>
                  <a:schemeClr val="accent1">
                    <a:lumMod val="75000"/>
                  </a:schemeClr>
                </a:solidFill>
                <a:latin typeface="微软雅黑" charset="0"/>
                <a:ea typeface="微软雅黑" charset="0"/>
                <a:cs typeface="微软雅黑" charset="0"/>
              </a:rPr>
              <a:t>2005</a:t>
            </a:r>
            <a:r>
              <a:rPr lang="zh-CN" altLang="en-US" sz="1000" b="1" dirty="0">
                <a:solidFill>
                  <a:schemeClr val="accent1">
                    <a:lumMod val="75000"/>
                  </a:schemeClr>
                </a:solidFill>
                <a:latin typeface="微软雅黑" charset="0"/>
                <a:ea typeface="微软雅黑" charset="0"/>
                <a:cs typeface="微软雅黑" charset="0"/>
              </a:rPr>
              <a:t>年</a:t>
            </a:r>
            <a:r>
              <a:rPr lang="en-US" altLang="zh-CN" sz="1000" b="1" dirty="0">
                <a:solidFill>
                  <a:schemeClr val="accent1">
                    <a:lumMod val="75000"/>
                  </a:schemeClr>
                </a:solidFill>
                <a:latin typeface="微软雅黑" charset="0"/>
                <a:ea typeface="微软雅黑" charset="0"/>
                <a:cs typeface="微软雅黑" charset="0"/>
              </a:rPr>
              <a:t>9</a:t>
            </a:r>
            <a:r>
              <a:rPr lang="zh-CN" altLang="en-US" sz="1000" b="1" dirty="0">
                <a:solidFill>
                  <a:schemeClr val="accent1">
                    <a:lumMod val="75000"/>
                  </a:schemeClr>
                </a:solidFill>
                <a:latin typeface="微软雅黑" charset="0"/>
                <a:ea typeface="微软雅黑" charset="0"/>
                <a:cs typeface="微软雅黑" charset="0"/>
              </a:rPr>
              <a:t>月</a:t>
            </a:r>
            <a:endParaRPr lang="zh-CN" altLang="en-US" sz="1000" b="1" dirty="0">
              <a:solidFill>
                <a:schemeClr val="accent1">
                  <a:lumMod val="75000"/>
                </a:schemeClr>
              </a:solidFill>
              <a:latin typeface="微软雅黑" charset="0"/>
              <a:ea typeface="微软雅黑" charset="0"/>
              <a:cs typeface="微软雅黑" charset="0"/>
            </a:endParaRPr>
          </a:p>
          <a:p>
            <a:endParaRPr lang="zh-CN" altLang="en-US" sz="1000" b="1" dirty="0">
              <a:latin typeface="微软雅黑" charset="0"/>
              <a:ea typeface="微软雅黑" charset="0"/>
              <a:cs typeface="微软雅黑" charset="0"/>
            </a:endParaRPr>
          </a:p>
          <a:p>
            <a:r>
              <a:rPr lang="zh-CN" altLang="en-US" sz="1000" b="1" dirty="0">
                <a:latin typeface="微软雅黑" charset="0"/>
                <a:ea typeface="微软雅黑" charset="0"/>
                <a:cs typeface="微软雅黑" charset="0"/>
              </a:rPr>
              <a:t>目前大陆地区同通用名药品上市情况：</a:t>
            </a:r>
            <a:r>
              <a:rPr lang="en-US" sz="1000" b="1" dirty="0" smtClean="0">
                <a:solidFill>
                  <a:schemeClr val="accent1">
                    <a:lumMod val="75000"/>
                  </a:schemeClr>
                </a:solidFill>
                <a:latin typeface="微软雅黑" charset="0"/>
                <a:ea typeface="微软雅黑" charset="0"/>
                <a:cs typeface="微软雅黑" charset="0"/>
              </a:rPr>
              <a:t>37</a:t>
            </a:r>
            <a:r>
              <a:rPr lang="zh-CN" altLang="en-US" sz="1000" b="1" dirty="0" smtClean="0">
                <a:solidFill>
                  <a:schemeClr val="accent1">
                    <a:lumMod val="75000"/>
                  </a:schemeClr>
                </a:solidFill>
                <a:latin typeface="微软雅黑" charset="0"/>
                <a:ea typeface="微软雅黑" charset="0"/>
                <a:cs typeface="微软雅黑" charset="0"/>
              </a:rPr>
              <a:t>个批准文号</a:t>
            </a:r>
            <a:endParaRPr lang="zh-CN" altLang="en-US" sz="1000" b="1" dirty="0">
              <a:latin typeface="微软雅黑" charset="0"/>
              <a:ea typeface="微软雅黑" charset="0"/>
              <a:cs typeface="微软雅黑" charset="0"/>
            </a:endParaRPr>
          </a:p>
          <a:p>
            <a:endParaRPr lang="zh-CN" altLang="en-US" sz="1000" b="1" dirty="0">
              <a:latin typeface="微软雅黑" charset="0"/>
              <a:ea typeface="微软雅黑" charset="0"/>
              <a:cs typeface="微软雅黑" charset="0"/>
            </a:endParaRPr>
          </a:p>
          <a:p>
            <a:r>
              <a:rPr lang="zh-CN" altLang="en-US" sz="1000" b="1" dirty="0">
                <a:latin typeface="微软雅黑" charset="0"/>
                <a:ea typeface="微软雅黑" charset="0"/>
                <a:cs typeface="微软雅黑" charset="0"/>
              </a:rPr>
              <a:t>全球首个上市国家</a:t>
            </a:r>
            <a:r>
              <a:rPr lang="en-US" altLang="zh-CN" sz="1000" b="1" dirty="0">
                <a:latin typeface="微软雅黑" charset="0"/>
                <a:ea typeface="微软雅黑" charset="0"/>
                <a:cs typeface="微软雅黑" charset="0"/>
              </a:rPr>
              <a:t>/</a:t>
            </a:r>
            <a:r>
              <a:rPr lang="zh-CN" altLang="en-US" sz="1000" b="1" dirty="0">
                <a:latin typeface="微软雅黑" charset="0"/>
                <a:ea typeface="微软雅黑" charset="0"/>
                <a:cs typeface="微软雅黑" charset="0"/>
              </a:rPr>
              <a:t>地区及上市时间：</a:t>
            </a:r>
            <a:r>
              <a:rPr lang="zh-CN" altLang="en-US" sz="1000" b="1" dirty="0">
                <a:solidFill>
                  <a:schemeClr val="accent1">
                    <a:lumMod val="75000"/>
                  </a:schemeClr>
                </a:solidFill>
                <a:latin typeface="微软雅黑" charset="0"/>
                <a:ea typeface="微软雅黑" charset="0"/>
                <a:cs typeface="微软雅黑" charset="0"/>
              </a:rPr>
              <a:t>日本</a:t>
            </a:r>
            <a:r>
              <a:rPr lang="en-US" altLang="zh-CN" sz="1000" b="1" dirty="0">
                <a:solidFill>
                  <a:schemeClr val="accent1">
                    <a:lumMod val="75000"/>
                  </a:schemeClr>
                </a:solidFill>
                <a:latin typeface="微软雅黑" charset="0"/>
                <a:ea typeface="微软雅黑" charset="0"/>
                <a:cs typeface="微软雅黑" charset="0"/>
              </a:rPr>
              <a:t>  2001</a:t>
            </a:r>
            <a:r>
              <a:rPr lang="zh-CN" altLang="en-US" sz="1000" b="1" dirty="0">
                <a:solidFill>
                  <a:schemeClr val="accent1">
                    <a:lumMod val="75000"/>
                  </a:schemeClr>
                </a:solidFill>
                <a:latin typeface="微软雅黑" charset="0"/>
                <a:ea typeface="微软雅黑" charset="0"/>
                <a:cs typeface="微软雅黑" charset="0"/>
              </a:rPr>
              <a:t>年</a:t>
            </a:r>
            <a:r>
              <a:rPr lang="en-US" altLang="zh-CN" sz="1000" b="1" dirty="0">
                <a:solidFill>
                  <a:schemeClr val="accent1">
                    <a:lumMod val="75000"/>
                  </a:schemeClr>
                </a:solidFill>
                <a:latin typeface="微软雅黑" charset="0"/>
                <a:ea typeface="微软雅黑" charset="0"/>
                <a:cs typeface="微软雅黑" charset="0"/>
              </a:rPr>
              <a:t>4</a:t>
            </a:r>
            <a:r>
              <a:rPr lang="zh-CN" altLang="en-US" sz="1000" b="1" dirty="0">
                <a:solidFill>
                  <a:schemeClr val="accent1">
                    <a:lumMod val="75000"/>
                  </a:schemeClr>
                </a:solidFill>
                <a:latin typeface="微软雅黑" charset="0"/>
                <a:ea typeface="微软雅黑" charset="0"/>
                <a:cs typeface="微软雅黑" charset="0"/>
              </a:rPr>
              <a:t>月</a:t>
            </a:r>
            <a:endParaRPr lang="zh-CN" altLang="en-US" sz="1000" b="1" dirty="0">
              <a:solidFill>
                <a:schemeClr val="accent5">
                  <a:lumMod val="75000"/>
                </a:schemeClr>
              </a:solidFill>
              <a:latin typeface="微软雅黑" charset="0"/>
              <a:ea typeface="微软雅黑" charset="0"/>
              <a:cs typeface="微软雅黑" charset="0"/>
            </a:endParaRPr>
          </a:p>
          <a:p>
            <a:endParaRPr lang="zh-CN" altLang="en-US" sz="1000" b="1" dirty="0">
              <a:latin typeface="微软雅黑" charset="0"/>
              <a:ea typeface="微软雅黑" charset="0"/>
              <a:cs typeface="微软雅黑" charset="0"/>
            </a:endParaRPr>
          </a:p>
          <a:p>
            <a:r>
              <a:rPr lang="zh-CN" altLang="en-US" sz="1000" b="1" dirty="0">
                <a:latin typeface="微软雅黑" charset="0"/>
                <a:ea typeface="微软雅黑" charset="0"/>
                <a:cs typeface="微软雅黑" charset="0"/>
              </a:rPr>
              <a:t>是否为</a:t>
            </a:r>
            <a:r>
              <a:rPr lang="en-US" altLang="zh-CN" sz="1000" b="1" dirty="0">
                <a:latin typeface="微软雅黑" charset="0"/>
                <a:ea typeface="微软雅黑" charset="0"/>
                <a:cs typeface="微软雅黑" charset="0"/>
              </a:rPr>
              <a:t>OTC</a:t>
            </a:r>
            <a:r>
              <a:rPr lang="zh-CN" altLang="en-US" sz="1000" b="1" dirty="0">
                <a:latin typeface="微软雅黑" charset="0"/>
                <a:ea typeface="微软雅黑" charset="0"/>
                <a:cs typeface="微软雅黑" charset="0"/>
              </a:rPr>
              <a:t>药品：</a:t>
            </a:r>
            <a:r>
              <a:rPr lang="zh-CN" altLang="en-US" sz="1000" b="1" dirty="0">
                <a:solidFill>
                  <a:schemeClr val="accent1">
                    <a:lumMod val="75000"/>
                  </a:schemeClr>
                </a:solidFill>
                <a:latin typeface="微软雅黑" charset="0"/>
                <a:ea typeface="微软雅黑" charset="0"/>
                <a:cs typeface="微软雅黑" charset="0"/>
              </a:rPr>
              <a:t>否</a:t>
            </a:r>
            <a:endParaRPr lang="zh-CN" altLang="en-US" sz="1000" b="1" dirty="0">
              <a:solidFill>
                <a:schemeClr val="accent1">
                  <a:lumMod val="75000"/>
                </a:schemeClr>
              </a:solidFill>
              <a:latin typeface="微软雅黑" charset="0"/>
              <a:ea typeface="微软雅黑" charset="0"/>
              <a:cs typeface="微软雅黑" charset="0"/>
            </a:endParaRPr>
          </a:p>
          <a:p>
            <a:endParaRPr lang="zh-CN" altLang="en-US" sz="1000" b="1" dirty="0">
              <a:latin typeface="微软雅黑" charset="0"/>
              <a:ea typeface="微软雅黑" charset="0"/>
              <a:cs typeface="微软雅黑" charset="0"/>
            </a:endParaRPr>
          </a:p>
          <a:p>
            <a:r>
              <a:rPr lang="zh-CN" altLang="en-US" sz="1000" b="1" dirty="0">
                <a:latin typeface="微软雅黑" charset="0"/>
                <a:ea typeface="微软雅黑" charset="0"/>
                <a:cs typeface="微软雅黑" charset="0"/>
              </a:rPr>
              <a:t>参照药品建议：</a:t>
            </a:r>
            <a:r>
              <a:rPr lang="zh-CN" altLang="en-US" sz="1000" b="1" dirty="0">
                <a:solidFill>
                  <a:schemeClr val="accent1">
                    <a:lumMod val="75000"/>
                  </a:schemeClr>
                </a:solidFill>
                <a:latin typeface="微软雅黑" charset="0"/>
                <a:ea typeface="微软雅黑" charset="0"/>
                <a:cs typeface="微软雅黑" charset="0"/>
              </a:rPr>
              <a:t>依达拉奉氯化钠注射液</a:t>
            </a:r>
            <a:endParaRPr lang="zh-CN" altLang="en-US" sz="1000" b="1" dirty="0">
              <a:solidFill>
                <a:schemeClr val="accent1">
                  <a:lumMod val="75000"/>
                </a:schemeClr>
              </a:solidFill>
              <a:latin typeface="微软雅黑" charset="0"/>
              <a:ea typeface="微软雅黑" charset="0"/>
              <a:cs typeface="微软雅黑"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5" name="矩形 4"/>
          <p:cNvSpPr/>
          <p:nvPr/>
        </p:nvSpPr>
        <p:spPr>
          <a:xfrm>
            <a:off x="0" y="104140"/>
            <a:ext cx="5890260" cy="31095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808990" y="259715"/>
            <a:ext cx="1557020" cy="337185"/>
          </a:xfrm>
          <a:prstGeom prst="rect">
            <a:avLst/>
          </a:prstGeom>
          <a:noFill/>
        </p:spPr>
        <p:txBody>
          <a:bodyPr wrap="square" rtlCol="0">
            <a:spAutoFit/>
          </a:bodyPr>
          <a:lstStyle/>
          <a:p>
            <a:r>
              <a:rPr lang="zh-CN" altLang="en-US" sz="1600" b="1">
                <a:solidFill>
                  <a:schemeClr val="accent1">
                    <a:lumMod val="75000"/>
                  </a:schemeClr>
                </a:solidFill>
                <a:latin typeface="微软雅黑" charset="0"/>
                <a:ea typeface="微软雅黑" charset="0"/>
              </a:rPr>
              <a:t>药品基本信息</a:t>
            </a:r>
            <a:endParaRPr lang="zh-CN" altLang="en-US" sz="1600" b="1">
              <a:solidFill>
                <a:schemeClr val="accent1">
                  <a:lumMod val="75000"/>
                </a:schemeClr>
              </a:solidFill>
              <a:latin typeface="微软雅黑" charset="0"/>
              <a:ea typeface="微软雅黑" charset="0"/>
            </a:endParaRPr>
          </a:p>
        </p:txBody>
      </p:sp>
      <p:sp>
        <p:nvSpPr>
          <p:cNvPr id="3" name="五边形 2"/>
          <p:cNvSpPr/>
          <p:nvPr/>
        </p:nvSpPr>
        <p:spPr>
          <a:xfrm>
            <a:off x="0" y="248920"/>
            <a:ext cx="720725" cy="363855"/>
          </a:xfrm>
          <a:prstGeom prst="homePlat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147320" y="244475"/>
            <a:ext cx="466725" cy="368300"/>
          </a:xfrm>
          <a:prstGeom prst="rect">
            <a:avLst/>
          </a:prstGeom>
          <a:noFill/>
        </p:spPr>
        <p:txBody>
          <a:bodyPr wrap="square" rtlCol="0">
            <a:spAutoFit/>
          </a:bodyPr>
          <a:lstStyle/>
          <a:p>
            <a:r>
              <a:rPr lang="en-US" altLang="zh-CN" b="1">
                <a:solidFill>
                  <a:schemeClr val="bg1"/>
                </a:solidFill>
                <a:latin typeface="Arial Bold" panose="020B0604020202020204" charset="0"/>
                <a:ea typeface="微软雅黑" charset="0"/>
                <a:cs typeface="Arial Bold" panose="020B0604020202020204" charset="0"/>
              </a:rPr>
              <a:t>01</a:t>
            </a:r>
            <a:endParaRPr lang="en-US" altLang="zh-CN" b="1">
              <a:solidFill>
                <a:schemeClr val="bg1"/>
              </a:solidFill>
              <a:latin typeface="Arial Bold" panose="020B0604020202020204" charset="0"/>
              <a:ea typeface="微软雅黑" charset="0"/>
              <a:cs typeface="Arial Bold" panose="020B0604020202020204" charset="0"/>
            </a:endParaRPr>
          </a:p>
        </p:txBody>
      </p:sp>
      <p:pic>
        <p:nvPicPr>
          <p:cNvPr id="11" name="picture 23"/>
          <p:cNvPicPr>
            <a:picLocks noChangeAspect="1"/>
          </p:cNvPicPr>
          <p:nvPr/>
        </p:nvPicPr>
        <p:blipFill>
          <a:blip r:embed="rId1"/>
          <a:stretch>
            <a:fillRect/>
          </a:stretch>
        </p:blipFill>
        <p:spPr>
          <a:xfrm rot="21600000">
            <a:off x="503808" y="813308"/>
            <a:ext cx="265175" cy="265176"/>
          </a:xfrm>
          <a:prstGeom prst="rect">
            <a:avLst/>
          </a:prstGeom>
        </p:spPr>
      </p:pic>
      <p:sp>
        <p:nvSpPr>
          <p:cNvPr id="14" name="文本框 13"/>
          <p:cNvSpPr txBox="1"/>
          <p:nvPr/>
        </p:nvSpPr>
        <p:spPr>
          <a:xfrm>
            <a:off x="909955" y="593725"/>
            <a:ext cx="3893820" cy="504690"/>
          </a:xfrm>
          <a:prstGeom prst="rect">
            <a:avLst/>
          </a:prstGeom>
          <a:noFill/>
        </p:spPr>
        <p:txBody>
          <a:bodyPr wrap="square" rtlCol="0">
            <a:spAutoFit/>
          </a:bodyPr>
          <a:lstStyle/>
          <a:p>
            <a:pPr>
              <a:lnSpc>
                <a:spcPts val="1100"/>
              </a:lnSpc>
            </a:pPr>
            <a:r>
              <a:rPr lang="zh-CN" altLang="en-US" sz="800" b="1" dirty="0">
                <a:solidFill>
                  <a:schemeClr val="accent1">
                    <a:lumMod val="75000"/>
                  </a:schemeClr>
                </a:solidFill>
                <a:latin typeface="微软雅黑" charset="0"/>
                <a:ea typeface="微软雅黑" charset="0"/>
                <a:cs typeface="微软雅黑" charset="0"/>
              </a:rPr>
              <a:t>【适应症】</a:t>
            </a:r>
            <a:endParaRPr lang="zh-CN" altLang="en-US" sz="800" b="1" dirty="0">
              <a:solidFill>
                <a:schemeClr val="accent1">
                  <a:lumMod val="75000"/>
                </a:schemeClr>
              </a:solidFill>
              <a:latin typeface="微软雅黑" charset="0"/>
              <a:ea typeface="微软雅黑" charset="0"/>
              <a:cs typeface="微软雅黑" charset="0"/>
            </a:endParaRPr>
          </a:p>
          <a:p>
            <a:pPr>
              <a:lnSpc>
                <a:spcPts val="1100"/>
              </a:lnSpc>
            </a:pPr>
            <a:r>
              <a:rPr lang="zh-CN" altLang="en-US" sz="800" dirty="0">
                <a:latin typeface="微软雅黑" charset="0"/>
                <a:ea typeface="微软雅黑" charset="0"/>
                <a:cs typeface="微软雅黑" charset="0"/>
              </a:rPr>
              <a:t>用于改善急性脑梗死所致的神经症状、日常生活活动能力和功能障碍。</a:t>
            </a:r>
            <a:endParaRPr lang="zh-CN" altLang="en-US" sz="800" dirty="0">
              <a:latin typeface="微软雅黑" charset="0"/>
              <a:ea typeface="微软雅黑" charset="0"/>
              <a:cs typeface="微软雅黑" charset="0"/>
            </a:endParaRPr>
          </a:p>
          <a:p>
            <a:pPr>
              <a:lnSpc>
                <a:spcPts val="1100"/>
              </a:lnSpc>
            </a:pPr>
            <a:r>
              <a:rPr lang="zh-CN" altLang="en-US" sz="800" dirty="0">
                <a:latin typeface="微软雅黑" charset="0"/>
                <a:ea typeface="微软雅黑" charset="0"/>
                <a:cs typeface="微软雅黑" charset="0"/>
              </a:rPr>
              <a:t>抑制肌萎缩侧索硬化（ALS）所致功能障碍的进展。</a:t>
            </a:r>
            <a:endParaRPr lang="zh-CN" altLang="en-US" sz="800" dirty="0">
              <a:latin typeface="微软雅黑" charset="0"/>
              <a:ea typeface="微软雅黑" charset="0"/>
              <a:cs typeface="微软雅黑" charset="0"/>
            </a:endParaRPr>
          </a:p>
        </p:txBody>
      </p:sp>
      <p:pic>
        <p:nvPicPr>
          <p:cNvPr id="15" name="picture 23"/>
          <p:cNvPicPr>
            <a:picLocks noChangeAspect="1"/>
          </p:cNvPicPr>
          <p:nvPr/>
        </p:nvPicPr>
        <p:blipFill>
          <a:blip r:embed="rId1"/>
          <a:stretch>
            <a:fillRect/>
          </a:stretch>
        </p:blipFill>
        <p:spPr>
          <a:xfrm rot="21600000">
            <a:off x="503808" y="1526413"/>
            <a:ext cx="265175" cy="265176"/>
          </a:xfrm>
          <a:prstGeom prst="rect">
            <a:avLst/>
          </a:prstGeom>
        </p:spPr>
      </p:pic>
      <p:sp>
        <p:nvSpPr>
          <p:cNvPr id="17" name="文本框 16"/>
          <p:cNvSpPr txBox="1"/>
          <p:nvPr/>
        </p:nvSpPr>
        <p:spPr>
          <a:xfrm>
            <a:off x="909955" y="1078230"/>
            <a:ext cx="4597400" cy="927883"/>
          </a:xfrm>
          <a:prstGeom prst="rect">
            <a:avLst/>
          </a:prstGeom>
          <a:noFill/>
        </p:spPr>
        <p:txBody>
          <a:bodyPr wrap="square" rtlCol="0">
            <a:spAutoFit/>
          </a:bodyPr>
          <a:lstStyle/>
          <a:p>
            <a:pPr>
              <a:lnSpc>
                <a:spcPts val="1100"/>
              </a:lnSpc>
            </a:pPr>
            <a:r>
              <a:rPr lang="zh-CN" altLang="en-US" sz="800" b="1" dirty="0">
                <a:solidFill>
                  <a:schemeClr val="accent1">
                    <a:lumMod val="75000"/>
                  </a:schemeClr>
                </a:solidFill>
                <a:latin typeface="微软雅黑" charset="0"/>
                <a:ea typeface="微软雅黑" charset="0"/>
                <a:cs typeface="微软雅黑" charset="0"/>
                <a:sym typeface="+mn-ea"/>
              </a:rPr>
              <a:t>【疾病基本情况】</a:t>
            </a:r>
            <a:endParaRPr lang="zh-CN" altLang="en-US" sz="800" b="1" dirty="0">
              <a:solidFill>
                <a:schemeClr val="accent1">
                  <a:lumMod val="75000"/>
                </a:schemeClr>
              </a:solidFill>
              <a:latin typeface="微软雅黑" charset="0"/>
              <a:ea typeface="微软雅黑" charset="0"/>
              <a:cs typeface="微软雅黑" charset="0"/>
              <a:sym typeface="+mn-ea"/>
            </a:endParaRPr>
          </a:p>
          <a:p>
            <a:pPr>
              <a:lnSpc>
                <a:spcPts val="1100"/>
              </a:lnSpc>
            </a:pPr>
            <a:r>
              <a:rPr sz="800" dirty="0">
                <a:solidFill>
                  <a:schemeClr val="tx1">
                    <a:lumMod val="85000"/>
                    <a:lumOff val="15000"/>
                  </a:schemeClr>
                </a:solidFill>
                <a:latin typeface="微软雅黑" charset="0"/>
                <a:ea typeface="微软雅黑" charset="0"/>
                <a:cs typeface="微软雅黑" charset="0"/>
                <a:sym typeface="+mn-ea"/>
              </a:rPr>
              <a:t>ALS的患病率约为4/10万~6/10万，我国ALS发病年龄多数在50岁左右，少数患者可于20岁左右即发病，并且发病年龄有年轻化趋势。患者平均生存期为3~5年</a:t>
            </a:r>
            <a:r>
              <a:rPr lang="zh-CN" sz="800" dirty="0">
                <a:solidFill>
                  <a:schemeClr val="tx1">
                    <a:lumMod val="85000"/>
                    <a:lumOff val="15000"/>
                  </a:schemeClr>
                </a:solidFill>
                <a:latin typeface="微软雅黑" charset="0"/>
                <a:ea typeface="微软雅黑" charset="0"/>
                <a:cs typeface="微软雅黑" charset="0"/>
                <a:sym typeface="+mn-ea"/>
              </a:rPr>
              <a:t>。</a:t>
            </a:r>
            <a:r>
              <a:rPr sz="800" dirty="0" err="1">
                <a:solidFill>
                  <a:schemeClr val="tx1">
                    <a:lumMod val="85000"/>
                    <a:lumOff val="15000"/>
                  </a:schemeClr>
                </a:solidFill>
                <a:latin typeface="微软雅黑" charset="0"/>
                <a:ea typeface="微软雅黑" charset="0"/>
                <a:cs typeface="微软雅黑" charset="0"/>
                <a:sym typeface="+mn-ea"/>
              </a:rPr>
              <a:t>目前来说，ALS仍是一种无法治愈的疾病，因此，尽早诊断</a:t>
            </a:r>
            <a:r>
              <a:rPr lang="zh-CN" sz="800" dirty="0">
                <a:solidFill>
                  <a:schemeClr val="tx1">
                    <a:lumMod val="85000"/>
                    <a:lumOff val="15000"/>
                  </a:schemeClr>
                </a:solidFill>
                <a:latin typeface="微软雅黑" charset="0"/>
                <a:ea typeface="微软雅黑" charset="0"/>
                <a:cs typeface="微软雅黑" charset="0"/>
                <a:sym typeface="+mn-ea"/>
              </a:rPr>
              <a:t>和治疗</a:t>
            </a:r>
            <a:r>
              <a:rPr sz="800" dirty="0" err="1">
                <a:solidFill>
                  <a:schemeClr val="tx1">
                    <a:lumMod val="85000"/>
                    <a:lumOff val="15000"/>
                  </a:schemeClr>
                </a:solidFill>
                <a:latin typeface="微软雅黑" charset="0"/>
                <a:ea typeface="微软雅黑" charset="0"/>
                <a:cs typeface="微软雅黑" charset="0"/>
                <a:sym typeface="+mn-ea"/>
              </a:rPr>
              <a:t>是ALS的诊疗重点</a:t>
            </a:r>
            <a:r>
              <a:rPr sz="800" dirty="0">
                <a:solidFill>
                  <a:schemeClr val="tx1">
                    <a:lumMod val="85000"/>
                    <a:lumOff val="15000"/>
                  </a:schemeClr>
                </a:solidFill>
                <a:latin typeface="微软雅黑" charset="0"/>
                <a:ea typeface="微软雅黑" charset="0"/>
                <a:cs typeface="微软雅黑" charset="0"/>
                <a:sym typeface="+mn-ea"/>
              </a:rPr>
              <a:t>。</a:t>
            </a:r>
            <a:endParaRPr sz="800" dirty="0">
              <a:solidFill>
                <a:schemeClr val="tx1">
                  <a:lumMod val="85000"/>
                  <a:lumOff val="15000"/>
                </a:schemeClr>
              </a:solidFill>
              <a:latin typeface="微软雅黑" charset="0"/>
              <a:ea typeface="微软雅黑" charset="0"/>
              <a:cs typeface="微软雅黑" charset="0"/>
              <a:sym typeface="+mn-ea"/>
            </a:endParaRPr>
          </a:p>
          <a:p>
            <a:pPr>
              <a:lnSpc>
                <a:spcPts val="1100"/>
              </a:lnSpc>
            </a:pPr>
            <a:r>
              <a:rPr lang="zh-CN" altLang="en-US" sz="800" dirty="0">
                <a:solidFill>
                  <a:schemeClr val="tx1">
                    <a:lumMod val="85000"/>
                    <a:lumOff val="15000"/>
                  </a:schemeClr>
                </a:solidFill>
                <a:latin typeface="微软雅黑" charset="0"/>
                <a:ea typeface="微软雅黑" charset="0"/>
                <a:cs typeface="微软雅黑" charset="0"/>
                <a:sym typeface="+mn-ea"/>
              </a:rPr>
              <a:t>2018年5月11日，国家卫生健康委员会等5部门联合制定了《第一批罕见病目录》，肌萎缩侧索硬化被收录其中。</a:t>
            </a:r>
            <a:endParaRPr lang="zh-CN" altLang="en-US" sz="800" dirty="0">
              <a:solidFill>
                <a:schemeClr val="tx1">
                  <a:lumMod val="85000"/>
                  <a:lumOff val="15000"/>
                </a:schemeClr>
              </a:solidFill>
              <a:latin typeface="微软雅黑" charset="0"/>
              <a:ea typeface="微软雅黑" charset="0"/>
              <a:cs typeface="微软雅黑" charset="0"/>
              <a:sym typeface="+mn-ea"/>
            </a:endParaRPr>
          </a:p>
        </p:txBody>
      </p:sp>
      <p:pic>
        <p:nvPicPr>
          <p:cNvPr id="20" name="picture 23"/>
          <p:cNvPicPr>
            <a:picLocks noChangeAspect="1"/>
          </p:cNvPicPr>
          <p:nvPr/>
        </p:nvPicPr>
        <p:blipFill>
          <a:blip r:embed="rId1"/>
          <a:stretch>
            <a:fillRect/>
          </a:stretch>
        </p:blipFill>
        <p:spPr>
          <a:xfrm rot="21600000">
            <a:off x="504443" y="1526413"/>
            <a:ext cx="265175" cy="265176"/>
          </a:xfrm>
          <a:prstGeom prst="rect">
            <a:avLst/>
          </a:prstGeom>
        </p:spPr>
      </p:pic>
      <p:pic>
        <p:nvPicPr>
          <p:cNvPr id="25" name="picture 23"/>
          <p:cNvPicPr>
            <a:picLocks noChangeAspect="1"/>
          </p:cNvPicPr>
          <p:nvPr/>
        </p:nvPicPr>
        <p:blipFill>
          <a:blip r:embed="rId1"/>
          <a:stretch>
            <a:fillRect/>
          </a:stretch>
        </p:blipFill>
        <p:spPr>
          <a:xfrm rot="21600000">
            <a:off x="504443" y="1526413"/>
            <a:ext cx="265175" cy="265176"/>
          </a:xfrm>
          <a:prstGeom prst="rect">
            <a:avLst/>
          </a:prstGeom>
        </p:spPr>
      </p:pic>
      <p:pic>
        <p:nvPicPr>
          <p:cNvPr id="26" name="picture 23"/>
          <p:cNvPicPr>
            <a:picLocks noChangeAspect="1"/>
          </p:cNvPicPr>
          <p:nvPr/>
        </p:nvPicPr>
        <p:blipFill>
          <a:blip r:embed="rId1"/>
          <a:stretch>
            <a:fillRect/>
          </a:stretch>
        </p:blipFill>
        <p:spPr>
          <a:xfrm rot="21600000">
            <a:off x="503808" y="2320798"/>
            <a:ext cx="265175" cy="265176"/>
          </a:xfrm>
          <a:prstGeom prst="rect">
            <a:avLst/>
          </a:prstGeom>
        </p:spPr>
      </p:pic>
      <p:sp>
        <p:nvSpPr>
          <p:cNvPr id="27" name="文本框 26"/>
          <p:cNvSpPr txBox="1"/>
          <p:nvPr/>
        </p:nvSpPr>
        <p:spPr>
          <a:xfrm>
            <a:off x="909955" y="2000885"/>
            <a:ext cx="4597400" cy="1210011"/>
          </a:xfrm>
          <a:prstGeom prst="rect">
            <a:avLst/>
          </a:prstGeom>
          <a:noFill/>
        </p:spPr>
        <p:txBody>
          <a:bodyPr wrap="square" rtlCol="0">
            <a:spAutoFit/>
          </a:bodyPr>
          <a:lstStyle/>
          <a:p>
            <a:pPr>
              <a:lnSpc>
                <a:spcPts val="1100"/>
              </a:lnSpc>
            </a:pPr>
            <a:r>
              <a:rPr lang="en-US" altLang="zh-CN" sz="800" b="1" dirty="0">
                <a:solidFill>
                  <a:schemeClr val="accent1">
                    <a:lumMod val="75000"/>
                  </a:schemeClr>
                </a:solidFill>
                <a:latin typeface="微软雅黑" charset="0"/>
                <a:ea typeface="微软雅黑" charset="0"/>
                <a:cs typeface="微软雅黑" charset="0"/>
              </a:rPr>
              <a:t>【</a:t>
            </a:r>
            <a:r>
              <a:rPr lang="en-US" altLang="zh-CN" sz="800" b="1" dirty="0" err="1">
                <a:solidFill>
                  <a:schemeClr val="accent1">
                    <a:lumMod val="75000"/>
                  </a:schemeClr>
                </a:solidFill>
                <a:latin typeface="微软雅黑" charset="0"/>
                <a:ea typeface="微软雅黑" charset="0"/>
                <a:cs typeface="微软雅黑" charset="0"/>
              </a:rPr>
              <a:t>用法用量</a:t>
            </a:r>
            <a:r>
              <a:rPr lang="en-US" altLang="zh-CN" sz="800" b="1" dirty="0">
                <a:solidFill>
                  <a:schemeClr val="accent1">
                    <a:lumMod val="75000"/>
                  </a:schemeClr>
                </a:solidFill>
                <a:latin typeface="微软雅黑" charset="0"/>
                <a:ea typeface="微软雅黑" charset="0"/>
                <a:cs typeface="微软雅黑" charset="0"/>
              </a:rPr>
              <a:t>】</a:t>
            </a:r>
            <a:endParaRPr lang="en-US" altLang="zh-CN" sz="800" b="1" dirty="0">
              <a:solidFill>
                <a:schemeClr val="accent1">
                  <a:lumMod val="75000"/>
                </a:schemeClr>
              </a:solidFill>
              <a:latin typeface="微软雅黑" charset="0"/>
              <a:ea typeface="微软雅黑" charset="0"/>
              <a:cs typeface="微软雅黑" charset="0"/>
            </a:endParaRPr>
          </a:p>
          <a:p>
            <a:pPr marL="228600" indent="-228600">
              <a:lnSpc>
                <a:spcPts val="1100"/>
              </a:lnSpc>
              <a:buFont typeface="+mj-lt"/>
              <a:buAutoNum type="arabicPeriod"/>
            </a:pPr>
            <a:r>
              <a:rPr lang="en-US" altLang="zh-CN" sz="800" dirty="0" err="1" smtClean="0">
                <a:latin typeface="微软雅黑" charset="0"/>
                <a:ea typeface="微软雅黑" charset="0"/>
                <a:cs typeface="微软雅黑" charset="0"/>
              </a:rPr>
              <a:t>用于改善急性脑梗死所致的神经症状</a:t>
            </a:r>
            <a:r>
              <a:rPr lang="en-US" altLang="zh-CN" sz="800" dirty="0" err="1">
                <a:latin typeface="微软雅黑" charset="0"/>
                <a:ea typeface="微软雅黑" charset="0"/>
                <a:cs typeface="微软雅黑" charset="0"/>
              </a:rPr>
              <a:t>、日常生活活动能力和功能障碍</a:t>
            </a:r>
            <a:r>
              <a:rPr lang="en-US" altLang="zh-CN" sz="800" dirty="0">
                <a:latin typeface="微软雅黑" charset="0"/>
                <a:ea typeface="微软雅黑" charset="0"/>
                <a:cs typeface="微软雅黑" charset="0"/>
              </a:rPr>
              <a:t>。</a:t>
            </a:r>
            <a:endParaRPr lang="en-US" altLang="zh-CN" sz="800" dirty="0">
              <a:latin typeface="微软雅黑" charset="0"/>
              <a:ea typeface="微软雅黑" charset="0"/>
              <a:cs typeface="微软雅黑" charset="0"/>
            </a:endParaRPr>
          </a:p>
          <a:p>
            <a:pPr>
              <a:lnSpc>
                <a:spcPts val="1100"/>
              </a:lnSpc>
            </a:pPr>
            <a:r>
              <a:rPr lang="en-US" altLang="zh-CN" sz="800" dirty="0">
                <a:latin typeface="微软雅黑" charset="0"/>
                <a:ea typeface="微软雅黑" charset="0"/>
                <a:cs typeface="微软雅黑" charset="0"/>
              </a:rPr>
              <a:t>静脉滴注。一次30mg，临用前以适量的生理盐水稀释后使用，每天早、晚静脉滴注各一次，30分钟内滴完。发病后24小时内开始用药，用药时间14天，可根据症状相应缩短给药时间。</a:t>
            </a:r>
            <a:endParaRPr lang="en-US" altLang="zh-CN" sz="800" dirty="0">
              <a:latin typeface="微软雅黑" charset="0"/>
              <a:ea typeface="微软雅黑" charset="0"/>
              <a:cs typeface="微软雅黑" charset="0"/>
            </a:endParaRPr>
          </a:p>
          <a:p>
            <a:pPr marL="228600" indent="-228600">
              <a:lnSpc>
                <a:spcPts val="1100"/>
              </a:lnSpc>
              <a:buFont typeface="+mj-lt"/>
              <a:buAutoNum type="arabicPeriod" startAt="2"/>
            </a:pPr>
            <a:r>
              <a:rPr lang="en-US" altLang="zh-CN" sz="800" b="1" dirty="0" smtClean="0">
                <a:solidFill>
                  <a:schemeClr val="accent1">
                    <a:lumMod val="75000"/>
                  </a:schemeClr>
                </a:solidFill>
                <a:latin typeface="微软雅黑" charset="0"/>
                <a:ea typeface="微软雅黑" charset="0"/>
                <a:cs typeface="微软雅黑" charset="0"/>
              </a:rPr>
              <a:t>抑制肌萎缩侧索硬化</a:t>
            </a:r>
            <a:r>
              <a:rPr lang="en-US" altLang="zh-CN" sz="800" b="1" dirty="0">
                <a:solidFill>
                  <a:schemeClr val="accent1">
                    <a:lumMod val="75000"/>
                  </a:schemeClr>
                </a:solidFill>
                <a:latin typeface="微软雅黑" charset="0"/>
                <a:ea typeface="微软雅黑" charset="0"/>
                <a:cs typeface="微软雅黑" charset="0"/>
              </a:rPr>
              <a:t>（ALS）所致功能障碍的进展。</a:t>
            </a:r>
            <a:endParaRPr lang="en-US" altLang="zh-CN" sz="800" b="1" dirty="0">
              <a:solidFill>
                <a:schemeClr val="accent1">
                  <a:lumMod val="75000"/>
                </a:schemeClr>
              </a:solidFill>
              <a:latin typeface="微软雅黑" charset="0"/>
              <a:ea typeface="微软雅黑" charset="0"/>
              <a:cs typeface="微软雅黑" charset="0"/>
            </a:endParaRPr>
          </a:p>
          <a:p>
            <a:pPr>
              <a:lnSpc>
                <a:spcPts val="1100"/>
              </a:lnSpc>
            </a:pPr>
            <a:r>
              <a:rPr lang="en-US" altLang="zh-CN" sz="800" b="1" dirty="0">
                <a:solidFill>
                  <a:schemeClr val="accent1">
                    <a:lumMod val="75000"/>
                  </a:schemeClr>
                </a:solidFill>
                <a:latin typeface="微软雅黑" charset="0"/>
                <a:ea typeface="微软雅黑" charset="0"/>
                <a:cs typeface="微软雅黑" charset="0"/>
              </a:rPr>
              <a:t>成人一次60mg，以适量的生理盐水稀释后使用，每天静脉滴注一次，60分钟内滴完。</a:t>
            </a:r>
            <a:endParaRPr lang="en-US" altLang="zh-CN" sz="800" b="1" dirty="0">
              <a:solidFill>
                <a:schemeClr val="accent1">
                  <a:lumMod val="75000"/>
                </a:schemeClr>
              </a:solidFill>
              <a:latin typeface="微软雅黑" charset="0"/>
              <a:ea typeface="微软雅黑" charset="0"/>
              <a:cs typeface="微软雅黑" charset="0"/>
            </a:endParaRPr>
          </a:p>
          <a:p>
            <a:pPr>
              <a:lnSpc>
                <a:spcPts val="1100"/>
              </a:lnSpc>
            </a:pPr>
            <a:r>
              <a:rPr lang="en-US" altLang="zh-CN" sz="800" dirty="0">
                <a:latin typeface="微软雅黑" charset="0"/>
                <a:ea typeface="微软雅黑" charset="0"/>
                <a:cs typeface="微软雅黑" charset="0"/>
              </a:rPr>
              <a:t>通常将给药期与停药期组合的28天作为一个疗程，重复此疗程。第一疗程在连续14天给药后，停药14天；第二疗程以后在给药期的14天中给药10天，之后停药14天。</a:t>
            </a:r>
            <a:endParaRPr lang="en-US" altLang="zh-CN" sz="800" dirty="0">
              <a:latin typeface="微软雅黑" charset="0"/>
              <a:ea typeface="微软雅黑" charset="0"/>
              <a:cs typeface="微软雅黑"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5" name="矩形 4"/>
          <p:cNvSpPr/>
          <p:nvPr/>
        </p:nvSpPr>
        <p:spPr>
          <a:xfrm>
            <a:off x="6985" y="474345"/>
            <a:ext cx="5890260" cy="2557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流程图: 离页连接符 1"/>
          <p:cNvSpPr/>
          <p:nvPr/>
        </p:nvSpPr>
        <p:spPr>
          <a:xfrm>
            <a:off x="461010" y="0"/>
            <a:ext cx="522605" cy="886460"/>
          </a:xfrm>
          <a:prstGeom prst="flowChartOffpageConnec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510540" y="402590"/>
            <a:ext cx="473075" cy="368300"/>
          </a:xfrm>
          <a:prstGeom prst="rect">
            <a:avLst/>
          </a:prstGeom>
          <a:noFill/>
        </p:spPr>
        <p:txBody>
          <a:bodyPr wrap="square" rtlCol="0">
            <a:spAutoFit/>
          </a:bodyPr>
          <a:lstStyle/>
          <a:p>
            <a:r>
              <a:rPr lang="en-US" altLang="zh-CN" b="1">
                <a:solidFill>
                  <a:schemeClr val="bg1"/>
                </a:solidFill>
                <a:latin typeface="Arial Bold" panose="020B0604020202020204" charset="0"/>
                <a:ea typeface="微软雅黑" charset="0"/>
                <a:cs typeface="Arial Bold" panose="020B0604020202020204" charset="0"/>
              </a:rPr>
              <a:t>02</a:t>
            </a:r>
            <a:endParaRPr lang="en-US" altLang="zh-CN" b="1">
              <a:solidFill>
                <a:schemeClr val="bg1"/>
              </a:solidFill>
              <a:latin typeface="Arial Bold" panose="020B0604020202020204" charset="0"/>
              <a:ea typeface="微软雅黑" charset="0"/>
              <a:cs typeface="Arial Bold" panose="020B0604020202020204" charset="0"/>
            </a:endParaRPr>
          </a:p>
        </p:txBody>
      </p:sp>
      <p:sp>
        <p:nvSpPr>
          <p:cNvPr id="6" name="文本框 5"/>
          <p:cNvSpPr txBox="1"/>
          <p:nvPr/>
        </p:nvSpPr>
        <p:spPr>
          <a:xfrm>
            <a:off x="313689" y="1453515"/>
            <a:ext cx="817245" cy="337185"/>
          </a:xfrm>
          <a:prstGeom prst="rect">
            <a:avLst/>
          </a:prstGeom>
          <a:noFill/>
        </p:spPr>
        <p:txBody>
          <a:bodyPr wrap="square" rtlCol="0">
            <a:spAutoFit/>
          </a:bodyPr>
          <a:lstStyle/>
          <a:p>
            <a:pPr algn="ctr"/>
            <a:r>
              <a:rPr lang="zh-CN" altLang="en-US" sz="1600" b="1" dirty="0">
                <a:solidFill>
                  <a:schemeClr val="accent1">
                    <a:lumMod val="75000"/>
                  </a:schemeClr>
                </a:solidFill>
                <a:latin typeface="微软雅黑" charset="0"/>
                <a:ea typeface="微软雅黑" charset="0"/>
              </a:rPr>
              <a:t>安全性</a:t>
            </a:r>
            <a:endParaRPr lang="zh-CN" altLang="en-US" sz="1600" b="1" dirty="0">
              <a:solidFill>
                <a:schemeClr val="accent1">
                  <a:lumMod val="75000"/>
                </a:schemeClr>
              </a:solidFill>
              <a:latin typeface="微软雅黑" charset="0"/>
              <a:ea typeface="微软雅黑" charset="0"/>
            </a:endParaRPr>
          </a:p>
        </p:txBody>
      </p:sp>
      <p:sp>
        <p:nvSpPr>
          <p:cNvPr id="7" name="文本框 6"/>
          <p:cNvSpPr txBox="1"/>
          <p:nvPr/>
        </p:nvSpPr>
        <p:spPr>
          <a:xfrm>
            <a:off x="1277151" y="595789"/>
            <a:ext cx="4326558" cy="2389821"/>
          </a:xfrm>
          <a:prstGeom prst="rect">
            <a:avLst/>
          </a:prstGeom>
          <a:noFill/>
        </p:spPr>
        <p:txBody>
          <a:bodyPr wrap="square" rtlCol="0">
            <a:spAutoFit/>
          </a:bodyPr>
          <a:lstStyle/>
          <a:p>
            <a:pPr>
              <a:lnSpc>
                <a:spcPts val="1100"/>
              </a:lnSpc>
              <a:spcBef>
                <a:spcPts val="300"/>
              </a:spcBef>
              <a:spcAft>
                <a:spcPts val="300"/>
              </a:spcAft>
            </a:pPr>
            <a:r>
              <a:rPr lang="zh-CN" altLang="en-US" sz="900" b="1" dirty="0">
                <a:solidFill>
                  <a:schemeClr val="accent1">
                    <a:lumMod val="75000"/>
                  </a:schemeClr>
                </a:solidFill>
                <a:latin typeface="微软雅黑" charset="0"/>
                <a:ea typeface="微软雅黑" charset="0"/>
                <a:cs typeface="微软雅黑" charset="0"/>
              </a:rPr>
              <a:t>不良反应</a:t>
            </a:r>
            <a:r>
              <a:rPr lang="zh-CN" altLang="en-US" sz="800" b="1" dirty="0">
                <a:solidFill>
                  <a:schemeClr val="accent1">
                    <a:lumMod val="75000"/>
                  </a:schemeClr>
                </a:solidFill>
                <a:latin typeface="微软雅黑" charset="0"/>
                <a:ea typeface="微软雅黑" charset="0"/>
                <a:cs typeface="微软雅黑" charset="0"/>
              </a:rPr>
              <a:t>：</a:t>
            </a:r>
            <a:endParaRPr lang="zh-CN" altLang="en-US" sz="800" b="1" dirty="0">
              <a:solidFill>
                <a:schemeClr val="accent1">
                  <a:lumMod val="75000"/>
                </a:schemeClr>
              </a:solidFill>
              <a:latin typeface="微软雅黑" charset="0"/>
              <a:ea typeface="微软雅黑" charset="0"/>
              <a:cs typeface="微软雅黑" charset="0"/>
            </a:endParaRPr>
          </a:p>
          <a:p>
            <a:pPr>
              <a:lnSpc>
                <a:spcPts val="1100"/>
              </a:lnSpc>
              <a:spcBef>
                <a:spcPts val="300"/>
              </a:spcBef>
              <a:spcAft>
                <a:spcPts val="300"/>
              </a:spcAft>
            </a:pPr>
            <a:r>
              <a:rPr lang="zh-CN" altLang="en-US" sz="800" b="1" dirty="0">
                <a:solidFill>
                  <a:schemeClr val="tx1"/>
                </a:solidFill>
                <a:latin typeface="微软雅黑" charset="0"/>
                <a:ea typeface="微软雅黑" charset="0"/>
                <a:cs typeface="微软雅黑" charset="0"/>
              </a:rPr>
              <a:t>一般不良反应：</a:t>
            </a:r>
            <a:r>
              <a:rPr lang="zh-CN" altLang="en-US" sz="800" dirty="0">
                <a:solidFill>
                  <a:schemeClr val="tx1"/>
                </a:solidFill>
                <a:latin typeface="微软雅黑" charset="0"/>
                <a:ea typeface="微软雅黑" charset="0"/>
                <a:cs typeface="微软雅黑" charset="0"/>
              </a:rPr>
              <a:t>肝损伤、肝功能异常、AST(GOT)升高，ALT(GPT)升高、LDH升高，γ-GTP升高、ALP升高肾功能障碍、失眠、发热、血清尿酸升高、肌酐升高</a:t>
            </a:r>
            <a:endParaRPr lang="zh-CN" altLang="en-US" sz="800" dirty="0">
              <a:solidFill>
                <a:schemeClr val="tx1"/>
              </a:solidFill>
              <a:latin typeface="微软雅黑" charset="0"/>
              <a:ea typeface="微软雅黑" charset="0"/>
              <a:cs typeface="微软雅黑" charset="0"/>
            </a:endParaRPr>
          </a:p>
          <a:p>
            <a:pPr>
              <a:lnSpc>
                <a:spcPts val="1100"/>
              </a:lnSpc>
              <a:spcBef>
                <a:spcPts val="300"/>
              </a:spcBef>
              <a:spcAft>
                <a:spcPts val="300"/>
              </a:spcAft>
            </a:pPr>
            <a:r>
              <a:rPr lang="zh-CN" altLang="en-US" sz="800" b="1" dirty="0">
                <a:solidFill>
                  <a:schemeClr val="tx1"/>
                </a:solidFill>
                <a:latin typeface="微软雅黑" charset="0"/>
                <a:ea typeface="微软雅黑" charset="0"/>
                <a:cs typeface="微软雅黑" charset="0"/>
              </a:rPr>
              <a:t>严重不良反应：</a:t>
            </a:r>
            <a:r>
              <a:rPr lang="zh-CN" altLang="en-US" sz="800" dirty="0">
                <a:solidFill>
                  <a:schemeClr val="tx1"/>
                </a:solidFill>
                <a:latin typeface="微软雅黑" charset="0"/>
                <a:ea typeface="微软雅黑" charset="0"/>
                <a:cs typeface="微软雅黑" charset="0"/>
              </a:rPr>
              <a:t>急性肾功能不全、肾病综合征、重型肝炎、肝功能障碍、黄疸、血小板减少、粒细胞减少、弥散性血管内凝血综合征、急性肺损伤、横纹肌溶解、休克、过敏性反应</a:t>
            </a:r>
            <a:endParaRPr lang="zh-CN" altLang="en-US" sz="800" dirty="0">
              <a:solidFill>
                <a:schemeClr val="tx1"/>
              </a:solidFill>
              <a:latin typeface="微软雅黑" charset="0"/>
              <a:ea typeface="微软雅黑" charset="0"/>
              <a:cs typeface="微软雅黑" charset="0"/>
            </a:endParaRPr>
          </a:p>
          <a:p>
            <a:pPr>
              <a:lnSpc>
                <a:spcPts val="1100"/>
              </a:lnSpc>
              <a:spcBef>
                <a:spcPts val="300"/>
              </a:spcBef>
              <a:spcAft>
                <a:spcPts val="300"/>
              </a:spcAft>
            </a:pPr>
            <a:r>
              <a:rPr lang="zh-CN" altLang="en-US" sz="800" b="1" dirty="0">
                <a:solidFill>
                  <a:schemeClr val="tx1"/>
                </a:solidFill>
                <a:latin typeface="微软雅黑" charset="0"/>
                <a:ea typeface="微软雅黑" charset="0"/>
                <a:cs typeface="微软雅黑" charset="0"/>
              </a:rPr>
              <a:t>慎重用药：</a:t>
            </a:r>
            <a:r>
              <a:rPr lang="zh-CN" altLang="en-US" sz="800" dirty="0">
                <a:solidFill>
                  <a:schemeClr val="tx1"/>
                </a:solidFill>
                <a:latin typeface="微软雅黑" charset="0"/>
                <a:ea typeface="微软雅黑" charset="0"/>
                <a:cs typeface="微软雅黑" charset="0"/>
              </a:rPr>
              <a:t>肾功能障碍、脱水患者、感染患者、肝功能障碍患者、心脏疾病患者、重度意识障碍、老年人慎重用药</a:t>
            </a:r>
            <a:endParaRPr lang="zh-CN" altLang="en-US" sz="800" dirty="0">
              <a:solidFill>
                <a:schemeClr val="tx1"/>
              </a:solidFill>
              <a:latin typeface="微软雅黑" charset="0"/>
              <a:ea typeface="微软雅黑" charset="0"/>
              <a:cs typeface="微软雅黑" charset="0"/>
            </a:endParaRPr>
          </a:p>
          <a:p>
            <a:pPr>
              <a:lnSpc>
                <a:spcPts val="1100"/>
              </a:lnSpc>
            </a:pPr>
            <a:endParaRPr lang="zh-CN" altLang="en-US" sz="500" b="1" dirty="0">
              <a:solidFill>
                <a:schemeClr val="tx1"/>
              </a:solidFill>
              <a:latin typeface="微软雅黑" charset="0"/>
              <a:ea typeface="微软雅黑" charset="0"/>
              <a:cs typeface="微软雅黑" charset="0"/>
            </a:endParaRPr>
          </a:p>
          <a:p>
            <a:pPr>
              <a:lnSpc>
                <a:spcPts val="1100"/>
              </a:lnSpc>
              <a:spcBef>
                <a:spcPts val="300"/>
              </a:spcBef>
              <a:spcAft>
                <a:spcPts val="300"/>
              </a:spcAft>
            </a:pPr>
            <a:r>
              <a:rPr lang="zh-CN" altLang="en-US" sz="900" b="1" dirty="0">
                <a:solidFill>
                  <a:schemeClr val="accent1">
                    <a:lumMod val="75000"/>
                  </a:schemeClr>
                </a:solidFill>
                <a:latin typeface="微软雅黑" charset="0"/>
                <a:ea typeface="微软雅黑" charset="0"/>
                <a:cs typeface="微软雅黑" charset="0"/>
              </a:rPr>
              <a:t>安全性的优势与不足</a:t>
            </a:r>
            <a:r>
              <a:rPr lang="zh-CN" altLang="en-US" sz="800" b="1" dirty="0">
                <a:solidFill>
                  <a:schemeClr val="accent1">
                    <a:lumMod val="75000"/>
                  </a:schemeClr>
                </a:solidFill>
                <a:latin typeface="微软雅黑" charset="0"/>
                <a:ea typeface="微软雅黑" charset="0"/>
                <a:cs typeface="微软雅黑" charset="0"/>
              </a:rPr>
              <a:t>：</a:t>
            </a:r>
            <a:endParaRPr lang="zh-CN" altLang="en-US" sz="800" b="1" dirty="0">
              <a:solidFill>
                <a:schemeClr val="tx1"/>
              </a:solidFill>
              <a:latin typeface="微软雅黑" charset="0"/>
              <a:ea typeface="微软雅黑" charset="0"/>
              <a:cs typeface="微软雅黑" charset="0"/>
            </a:endParaRPr>
          </a:p>
          <a:p>
            <a:pPr indent="0">
              <a:lnSpc>
                <a:spcPts val="1100"/>
              </a:lnSpc>
              <a:spcBef>
                <a:spcPts val="300"/>
              </a:spcBef>
              <a:spcAft>
                <a:spcPts val="300"/>
              </a:spcAft>
              <a:buFont typeface="+mj-ea"/>
              <a:buNone/>
            </a:pPr>
            <a:r>
              <a:rPr lang="zh-CN" altLang="en-US" sz="800" b="1" dirty="0">
                <a:solidFill>
                  <a:schemeClr val="tx1"/>
                </a:solidFill>
                <a:latin typeface="微软雅黑" charset="0"/>
                <a:ea typeface="微软雅黑" charset="0"/>
                <a:cs typeface="微软雅黑" charset="0"/>
              </a:rPr>
              <a:t>优势：</a:t>
            </a:r>
            <a:r>
              <a:rPr lang="zh-CN" altLang="en-US" sz="800" dirty="0">
                <a:solidFill>
                  <a:schemeClr val="tx1"/>
                </a:solidFill>
                <a:latin typeface="微软雅黑" charset="0"/>
                <a:ea typeface="微软雅黑" charset="0"/>
                <a:cs typeface="微软雅黑" charset="0"/>
              </a:rPr>
              <a:t>上市近</a:t>
            </a:r>
            <a:r>
              <a:rPr lang="en-US" altLang="zh-CN" sz="800" dirty="0">
                <a:solidFill>
                  <a:schemeClr val="tx1"/>
                </a:solidFill>
                <a:latin typeface="微软雅黑" charset="0"/>
                <a:ea typeface="微软雅黑" charset="0"/>
                <a:cs typeface="微软雅黑" charset="0"/>
              </a:rPr>
              <a:t>20</a:t>
            </a:r>
            <a:r>
              <a:rPr lang="zh-CN" altLang="en-US" sz="800" dirty="0">
                <a:solidFill>
                  <a:schemeClr val="tx1"/>
                </a:solidFill>
                <a:latin typeface="微软雅黑" charset="0"/>
                <a:ea typeface="微软雅黑" charset="0"/>
                <a:cs typeface="微软雅黑" charset="0"/>
              </a:rPr>
              <a:t>年，未收到一例临床出现严重不良反应的报告。</a:t>
            </a:r>
            <a:endParaRPr lang="zh-CN" altLang="en-US" sz="800" dirty="0">
              <a:solidFill>
                <a:schemeClr val="tx1"/>
              </a:solidFill>
              <a:latin typeface="微软雅黑" charset="0"/>
              <a:ea typeface="微软雅黑" charset="0"/>
              <a:cs typeface="微软雅黑" charset="0"/>
            </a:endParaRPr>
          </a:p>
          <a:p>
            <a:pPr indent="0">
              <a:lnSpc>
                <a:spcPts val="1100"/>
              </a:lnSpc>
              <a:spcBef>
                <a:spcPts val="300"/>
              </a:spcBef>
              <a:spcAft>
                <a:spcPts val="300"/>
              </a:spcAft>
              <a:buFont typeface="+mj-ea"/>
              <a:buNone/>
            </a:pPr>
            <a:r>
              <a:rPr lang="en-US" altLang="zh-CN" sz="800" dirty="0">
                <a:solidFill>
                  <a:schemeClr val="tx1"/>
                </a:solidFill>
                <a:latin typeface="微软雅黑" charset="0"/>
                <a:ea typeface="微软雅黑" charset="0"/>
                <a:cs typeface="微软雅黑" charset="0"/>
              </a:rPr>
              <a:t>         </a:t>
            </a:r>
            <a:r>
              <a:rPr lang="en-US" altLang="zh-CN" sz="800" dirty="0" smtClean="0">
                <a:solidFill>
                  <a:schemeClr val="tx1"/>
                </a:solidFill>
                <a:latin typeface="微软雅黑" charset="0"/>
                <a:ea typeface="微软雅黑" charset="0"/>
                <a:cs typeface="微软雅黑" charset="0"/>
              </a:rPr>
              <a:t> </a:t>
            </a:r>
            <a:r>
              <a:rPr lang="zh-CN" altLang="en-US" sz="800" dirty="0" smtClean="0">
                <a:solidFill>
                  <a:schemeClr val="tx1"/>
                </a:solidFill>
                <a:latin typeface="微软雅黑" charset="0"/>
                <a:ea typeface="微软雅黑" charset="0"/>
                <a:cs typeface="微软雅黑" charset="0"/>
              </a:rPr>
              <a:t>药物</a:t>
            </a:r>
            <a:r>
              <a:rPr lang="zh-CN" altLang="en-US" sz="800" dirty="0">
                <a:solidFill>
                  <a:schemeClr val="tx1"/>
                </a:solidFill>
                <a:latin typeface="微软雅黑" charset="0"/>
                <a:ea typeface="微软雅黑" charset="0"/>
                <a:cs typeface="微软雅黑" charset="0"/>
              </a:rPr>
              <a:t>安全性较高，与溶栓抗凝药物联用几乎无药物间相互作用</a:t>
            </a:r>
            <a:r>
              <a:rPr lang="zh-CN" altLang="en-US" sz="800" dirty="0" smtClean="0">
                <a:solidFill>
                  <a:schemeClr val="tx1"/>
                </a:solidFill>
                <a:latin typeface="微软雅黑" charset="0"/>
                <a:ea typeface="微软雅黑" charset="0"/>
                <a:cs typeface="微软雅黑" charset="0"/>
              </a:rPr>
              <a:t>。</a:t>
            </a:r>
            <a:endParaRPr lang="zh-CN" altLang="en-US" sz="800" dirty="0">
              <a:solidFill>
                <a:schemeClr val="tx1"/>
              </a:solidFill>
              <a:latin typeface="微软雅黑" charset="0"/>
              <a:ea typeface="微软雅黑" charset="0"/>
              <a:cs typeface="微软雅黑" charset="0"/>
            </a:endParaRPr>
          </a:p>
          <a:p>
            <a:pPr indent="0">
              <a:lnSpc>
                <a:spcPts val="1100"/>
              </a:lnSpc>
              <a:spcBef>
                <a:spcPts val="300"/>
              </a:spcBef>
              <a:spcAft>
                <a:spcPts val="300"/>
              </a:spcAft>
              <a:buFont typeface="+mj-ea"/>
              <a:buNone/>
            </a:pPr>
            <a:r>
              <a:rPr lang="zh-CN" altLang="en-US" sz="800" b="1" dirty="0">
                <a:solidFill>
                  <a:schemeClr val="tx1"/>
                </a:solidFill>
                <a:latin typeface="微软雅黑" charset="0"/>
                <a:ea typeface="微软雅黑" charset="0"/>
                <a:cs typeface="微软雅黑" charset="0"/>
              </a:rPr>
              <a:t>不足：</a:t>
            </a:r>
            <a:r>
              <a:rPr lang="zh-CN" altLang="en-US" sz="800" dirty="0">
                <a:solidFill>
                  <a:schemeClr val="tx1"/>
                </a:solidFill>
                <a:latin typeface="微软雅黑" charset="0"/>
                <a:ea typeface="微软雅黑" charset="0"/>
                <a:cs typeface="微软雅黑" charset="0"/>
              </a:rPr>
              <a:t>主要经由肝脏肾脏双通道代谢。肝肾功能不全的患者需严格监测肌酐清除率。</a:t>
            </a:r>
            <a:endParaRPr lang="zh-CN" altLang="en-US" sz="800" dirty="0">
              <a:solidFill>
                <a:schemeClr val="tx1"/>
              </a:solidFill>
              <a:latin typeface="微软雅黑" charset="0"/>
              <a:ea typeface="微软雅黑" charset="0"/>
              <a:cs typeface="微软雅黑"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5" name="矩形 4"/>
          <p:cNvSpPr/>
          <p:nvPr/>
        </p:nvSpPr>
        <p:spPr>
          <a:xfrm>
            <a:off x="0" y="477520"/>
            <a:ext cx="5890260" cy="2557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流程图: 离页连接符 1"/>
          <p:cNvSpPr/>
          <p:nvPr/>
        </p:nvSpPr>
        <p:spPr>
          <a:xfrm>
            <a:off x="461010" y="0"/>
            <a:ext cx="522605" cy="886460"/>
          </a:xfrm>
          <a:prstGeom prst="flowChartOffpageConnec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510540" y="402590"/>
            <a:ext cx="473075" cy="368300"/>
          </a:xfrm>
          <a:prstGeom prst="rect">
            <a:avLst/>
          </a:prstGeom>
          <a:noFill/>
        </p:spPr>
        <p:txBody>
          <a:bodyPr wrap="square" rtlCol="0">
            <a:spAutoFit/>
          </a:bodyPr>
          <a:lstStyle/>
          <a:p>
            <a:r>
              <a:rPr lang="en-US" altLang="zh-CN" b="1">
                <a:solidFill>
                  <a:schemeClr val="bg1"/>
                </a:solidFill>
                <a:latin typeface="Arial Bold" panose="020B0604020202020204" charset="0"/>
                <a:ea typeface="微软雅黑" charset="0"/>
                <a:cs typeface="Arial Bold" panose="020B0604020202020204" charset="0"/>
              </a:rPr>
              <a:t>03</a:t>
            </a:r>
            <a:endParaRPr lang="en-US" altLang="zh-CN" b="1">
              <a:solidFill>
                <a:schemeClr val="bg1"/>
              </a:solidFill>
              <a:latin typeface="Arial Bold" panose="020B0604020202020204" charset="0"/>
              <a:ea typeface="微软雅黑" charset="0"/>
              <a:cs typeface="Arial Bold" panose="020B0604020202020204" charset="0"/>
            </a:endParaRPr>
          </a:p>
        </p:txBody>
      </p:sp>
      <p:sp>
        <p:nvSpPr>
          <p:cNvPr id="6" name="文本框 5"/>
          <p:cNvSpPr txBox="1"/>
          <p:nvPr/>
        </p:nvSpPr>
        <p:spPr>
          <a:xfrm>
            <a:off x="107315" y="1672590"/>
            <a:ext cx="982980" cy="337185"/>
          </a:xfrm>
          <a:prstGeom prst="rect">
            <a:avLst/>
          </a:prstGeom>
          <a:noFill/>
        </p:spPr>
        <p:txBody>
          <a:bodyPr wrap="square" rtlCol="0">
            <a:spAutoFit/>
          </a:bodyPr>
          <a:lstStyle/>
          <a:p>
            <a:r>
              <a:rPr lang="zh-CN" altLang="en-US" sz="1600" b="1">
                <a:solidFill>
                  <a:schemeClr val="accent1">
                    <a:lumMod val="75000"/>
                  </a:schemeClr>
                </a:solidFill>
                <a:latin typeface="微软雅黑" charset="0"/>
                <a:ea typeface="微软雅黑" charset="0"/>
              </a:rPr>
              <a:t>有效性</a:t>
            </a:r>
            <a:endParaRPr lang="zh-CN" altLang="en-US" sz="1600" b="1">
              <a:solidFill>
                <a:schemeClr val="accent1">
                  <a:lumMod val="75000"/>
                </a:schemeClr>
              </a:solidFill>
              <a:latin typeface="微软雅黑" charset="0"/>
              <a:ea typeface="微软雅黑" charset="0"/>
            </a:endParaRPr>
          </a:p>
        </p:txBody>
      </p:sp>
      <p:sp>
        <p:nvSpPr>
          <p:cNvPr id="7" name="文本框 6"/>
          <p:cNvSpPr txBox="1"/>
          <p:nvPr/>
        </p:nvSpPr>
        <p:spPr>
          <a:xfrm>
            <a:off x="1090295" y="770890"/>
            <a:ext cx="2322195" cy="1615827"/>
          </a:xfrm>
          <a:prstGeom prst="rect">
            <a:avLst/>
          </a:prstGeom>
          <a:noFill/>
        </p:spPr>
        <p:txBody>
          <a:bodyPr wrap="square" rtlCol="0">
            <a:spAutoFit/>
          </a:bodyPr>
          <a:lstStyle/>
          <a:p>
            <a:pPr>
              <a:lnSpc>
                <a:spcPct val="150000"/>
              </a:lnSpc>
            </a:pPr>
            <a:r>
              <a:rPr lang="zh-CN" altLang="en-US" sz="1000" b="1" dirty="0">
                <a:solidFill>
                  <a:schemeClr val="accent1">
                    <a:lumMod val="75000"/>
                  </a:schemeClr>
                </a:solidFill>
                <a:latin typeface="微软雅黑" charset="0"/>
                <a:ea typeface="微软雅黑" charset="0"/>
                <a:cs typeface="微软雅黑" charset="0"/>
              </a:rPr>
              <a:t>与对照药品疗效方面优势和不足：</a:t>
            </a:r>
            <a:endParaRPr lang="zh-CN" altLang="en-US" sz="1000" b="1" dirty="0">
              <a:solidFill>
                <a:schemeClr val="accent1">
                  <a:lumMod val="75000"/>
                </a:schemeClr>
              </a:solidFill>
              <a:latin typeface="微软雅黑" charset="0"/>
              <a:ea typeface="微软雅黑" charset="0"/>
              <a:cs typeface="微软雅黑" charset="0"/>
            </a:endParaRPr>
          </a:p>
          <a:p>
            <a:pPr>
              <a:lnSpc>
                <a:spcPct val="150000"/>
              </a:lnSpc>
            </a:pPr>
            <a:r>
              <a:rPr lang="zh-CN" altLang="en-US" sz="900" b="1" dirty="0">
                <a:solidFill>
                  <a:schemeClr val="tx1"/>
                </a:solidFill>
                <a:latin typeface="微软雅黑" charset="0"/>
                <a:ea typeface="微软雅黑" charset="0"/>
                <a:cs typeface="微软雅黑" charset="0"/>
              </a:rPr>
              <a:t>对照</a:t>
            </a:r>
            <a:r>
              <a:rPr lang="zh-CN" altLang="en-US" sz="900" b="1" dirty="0">
                <a:latin typeface="微软雅黑" charset="0"/>
                <a:ea typeface="微软雅黑" charset="0"/>
                <a:cs typeface="微软雅黑" charset="0"/>
              </a:rPr>
              <a:t>依达拉奉氯化钠注射液：</a:t>
            </a:r>
            <a:endParaRPr lang="zh-CN" altLang="en-US" sz="900" b="1" dirty="0">
              <a:latin typeface="微软雅黑" charset="0"/>
              <a:ea typeface="微软雅黑" charset="0"/>
              <a:cs typeface="微软雅黑" charset="0"/>
            </a:endParaRPr>
          </a:p>
          <a:p>
            <a:pPr>
              <a:lnSpc>
                <a:spcPct val="150000"/>
              </a:lnSpc>
            </a:pPr>
            <a:r>
              <a:rPr lang="zh-CN" altLang="en-US" sz="900" b="1" dirty="0" smtClean="0">
                <a:latin typeface="微软雅黑" charset="0"/>
                <a:ea typeface="微软雅黑" charset="0"/>
                <a:cs typeface="微软雅黑" charset="0"/>
              </a:rPr>
              <a:t>二者</a:t>
            </a:r>
            <a:r>
              <a:rPr lang="zh-CN" altLang="en-US" sz="900" b="1" dirty="0">
                <a:latin typeface="微软雅黑" charset="0"/>
                <a:ea typeface="微软雅黑" charset="0"/>
                <a:cs typeface="微软雅黑" charset="0"/>
              </a:rPr>
              <a:t>活性成分</a:t>
            </a:r>
            <a:r>
              <a:rPr lang="zh-CN" altLang="en-US" sz="900" b="1" dirty="0">
                <a:latin typeface="微软雅黑" charset="0"/>
                <a:ea typeface="微软雅黑" charset="0"/>
                <a:cs typeface="微软雅黑" charset="0"/>
              </a:rPr>
              <a:t>均为依达拉奉</a:t>
            </a:r>
            <a:r>
              <a:rPr lang="zh-CN" altLang="en-US" sz="900" b="1" dirty="0">
                <a:latin typeface="微软雅黑" charset="0"/>
                <a:ea typeface="微软雅黑" charset="0"/>
                <a:cs typeface="微软雅黑" charset="0"/>
              </a:rPr>
              <a:t>，</a:t>
            </a:r>
            <a:r>
              <a:rPr lang="zh-CN" altLang="en-US" sz="900" b="1" dirty="0" smtClean="0">
                <a:latin typeface="微软雅黑" charset="0"/>
                <a:ea typeface="微软雅黑" charset="0"/>
                <a:cs typeface="微软雅黑" charset="0"/>
              </a:rPr>
              <a:t>因此在</a:t>
            </a:r>
            <a:r>
              <a:rPr lang="zh-CN" altLang="en-US" sz="900" b="1" dirty="0">
                <a:latin typeface="微软雅黑" charset="0"/>
                <a:ea typeface="微软雅黑" charset="0"/>
                <a:cs typeface="微软雅黑" charset="0"/>
              </a:rPr>
              <a:t>临床疗效方面无差异。</a:t>
            </a:r>
            <a:endParaRPr lang="zh-CN" altLang="en-US" sz="1000" b="1" dirty="0">
              <a:latin typeface="微软雅黑" charset="0"/>
              <a:ea typeface="微软雅黑" charset="0"/>
              <a:cs typeface="微软雅黑" charset="0"/>
            </a:endParaRPr>
          </a:p>
          <a:p>
            <a:pPr>
              <a:lnSpc>
                <a:spcPct val="150000"/>
              </a:lnSpc>
            </a:pPr>
            <a:endParaRPr lang="zh-CN" altLang="en-US" sz="1000" b="1" dirty="0">
              <a:solidFill>
                <a:schemeClr val="accent1">
                  <a:lumMod val="75000"/>
                </a:schemeClr>
              </a:solidFill>
              <a:latin typeface="微软雅黑" charset="0"/>
              <a:ea typeface="微软雅黑" charset="0"/>
              <a:cs typeface="微软雅黑" charset="0"/>
            </a:endParaRPr>
          </a:p>
          <a:p>
            <a:pPr>
              <a:lnSpc>
                <a:spcPct val="150000"/>
              </a:lnSpc>
            </a:pPr>
            <a:r>
              <a:rPr lang="zh-CN" altLang="en-US" sz="1000" b="1" dirty="0">
                <a:solidFill>
                  <a:schemeClr val="accent1">
                    <a:lumMod val="75000"/>
                  </a:schemeClr>
                </a:solidFill>
                <a:latin typeface="微软雅黑" charset="0"/>
                <a:ea typeface="微软雅黑" charset="0"/>
                <a:cs typeface="微软雅黑" charset="0"/>
              </a:rPr>
              <a:t>临床指南/诊疗规范推荐：</a:t>
            </a:r>
            <a:r>
              <a:rPr lang="zh-CN" altLang="en-US" sz="900" b="1" dirty="0">
                <a:solidFill>
                  <a:srgbClr val="C00000"/>
                </a:solidFill>
                <a:latin typeface="微软雅黑" charset="0"/>
                <a:ea typeface="微软雅黑" charset="0"/>
                <a:cs typeface="微软雅黑" charset="0"/>
              </a:rPr>
              <a:t>肌萎缩侧索硬化诊断和治疗中国专家共识</a:t>
            </a:r>
            <a:r>
              <a:rPr lang="en-US" altLang="zh-CN" sz="900" b="1" dirty="0">
                <a:solidFill>
                  <a:srgbClr val="C00000"/>
                </a:solidFill>
                <a:latin typeface="微软雅黑" charset="0"/>
                <a:ea typeface="微软雅黑" charset="0"/>
                <a:cs typeface="微软雅黑" charset="0"/>
              </a:rPr>
              <a:t>2022</a:t>
            </a:r>
            <a:endParaRPr lang="en-US" altLang="zh-CN" sz="900" b="1" dirty="0">
              <a:solidFill>
                <a:srgbClr val="C00000"/>
              </a:solidFill>
              <a:latin typeface="微软雅黑" charset="0"/>
              <a:ea typeface="微软雅黑" charset="0"/>
              <a:cs typeface="微软雅黑" charset="0"/>
            </a:endParaRPr>
          </a:p>
        </p:txBody>
      </p:sp>
      <p:pic>
        <p:nvPicPr>
          <p:cNvPr id="3" name="图片 2" descr="WechatIMG1306"/>
          <p:cNvPicPr>
            <a:picLocks noChangeAspect="1"/>
          </p:cNvPicPr>
          <p:nvPr/>
        </p:nvPicPr>
        <p:blipFill>
          <a:blip r:embed="rId1"/>
          <a:stretch>
            <a:fillRect/>
          </a:stretch>
        </p:blipFill>
        <p:spPr>
          <a:xfrm>
            <a:off x="3445827" y="477520"/>
            <a:ext cx="1899285" cy="2557780"/>
          </a:xfrm>
          <a:prstGeom prst="rect">
            <a:avLst/>
          </a:prstGeom>
        </p:spPr>
      </p:pic>
      <p:sp>
        <p:nvSpPr>
          <p:cNvPr id="9" name="文本框 8"/>
          <p:cNvSpPr txBox="1"/>
          <p:nvPr/>
        </p:nvSpPr>
        <p:spPr>
          <a:xfrm>
            <a:off x="236220" y="2795905"/>
            <a:ext cx="3209290" cy="275590"/>
          </a:xfrm>
          <a:prstGeom prst="rect">
            <a:avLst/>
          </a:prstGeom>
          <a:noFill/>
        </p:spPr>
        <p:txBody>
          <a:bodyPr wrap="square" rtlCol="0">
            <a:spAutoFit/>
          </a:bodyPr>
          <a:p>
            <a:r>
              <a:rPr lang="zh-CN" altLang="en-US" sz="600">
                <a:latin typeface="黑体" charset="0"/>
                <a:ea typeface="黑体" charset="0"/>
                <a:cs typeface="黑体" charset="0"/>
              </a:rPr>
              <a:t>参考文献：中华医学会神经病学分会肌萎缩侧索硬化协作组. 肌萎缩侧索硬化诊断和治疗中国专家共识2022 [J]</a:t>
            </a:r>
            <a:r>
              <a:rPr lang="en-US" altLang="zh-CN" sz="600">
                <a:latin typeface="黑体" charset="0"/>
                <a:ea typeface="黑体" charset="0"/>
                <a:cs typeface="黑体" charset="0"/>
              </a:rPr>
              <a:t>.</a:t>
            </a:r>
            <a:r>
              <a:rPr lang="zh-CN" altLang="en-US" sz="600">
                <a:latin typeface="黑体" charset="0"/>
                <a:ea typeface="黑体" charset="0"/>
                <a:cs typeface="黑体" charset="0"/>
              </a:rPr>
              <a:t>中华神经科杂志, 2022, 55(6)：581-588.</a:t>
            </a:r>
            <a:endParaRPr lang="zh-CN" altLang="en-US" sz="600">
              <a:latin typeface="黑体" charset="0"/>
              <a:ea typeface="黑体" charset="0"/>
              <a:cs typeface="黑体"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5" name="矩形 4"/>
          <p:cNvSpPr/>
          <p:nvPr/>
        </p:nvSpPr>
        <p:spPr>
          <a:xfrm>
            <a:off x="0" y="461010"/>
            <a:ext cx="5890260" cy="2557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流程图: 离页连接符 1"/>
          <p:cNvSpPr/>
          <p:nvPr/>
        </p:nvSpPr>
        <p:spPr>
          <a:xfrm>
            <a:off x="461010" y="0"/>
            <a:ext cx="522605" cy="886460"/>
          </a:xfrm>
          <a:prstGeom prst="flowChartOffpageConnec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510540" y="402590"/>
            <a:ext cx="473075" cy="368300"/>
          </a:xfrm>
          <a:prstGeom prst="rect">
            <a:avLst/>
          </a:prstGeom>
          <a:noFill/>
        </p:spPr>
        <p:txBody>
          <a:bodyPr wrap="square" rtlCol="0">
            <a:spAutoFit/>
          </a:bodyPr>
          <a:lstStyle/>
          <a:p>
            <a:r>
              <a:rPr lang="en-US" altLang="zh-CN" b="1">
                <a:solidFill>
                  <a:schemeClr val="bg1"/>
                </a:solidFill>
                <a:latin typeface="Arial Bold" panose="020B0604020202020204" charset="0"/>
                <a:ea typeface="微软雅黑" charset="0"/>
                <a:cs typeface="Arial Bold" panose="020B0604020202020204" charset="0"/>
              </a:rPr>
              <a:t>05</a:t>
            </a:r>
            <a:endParaRPr lang="en-US" altLang="zh-CN" b="1">
              <a:solidFill>
                <a:schemeClr val="bg1"/>
              </a:solidFill>
              <a:latin typeface="Arial Bold" panose="020B0604020202020204" charset="0"/>
              <a:ea typeface="微软雅黑" charset="0"/>
              <a:cs typeface="Arial Bold" panose="020B0604020202020204" charset="0"/>
            </a:endParaRPr>
          </a:p>
        </p:txBody>
      </p:sp>
      <p:sp>
        <p:nvSpPr>
          <p:cNvPr id="6" name="文本框 5"/>
          <p:cNvSpPr txBox="1"/>
          <p:nvPr/>
        </p:nvSpPr>
        <p:spPr>
          <a:xfrm>
            <a:off x="240495" y="1615439"/>
            <a:ext cx="963633" cy="337185"/>
          </a:xfrm>
          <a:prstGeom prst="rect">
            <a:avLst/>
          </a:prstGeom>
          <a:noFill/>
        </p:spPr>
        <p:txBody>
          <a:bodyPr wrap="square" rtlCol="0">
            <a:spAutoFit/>
          </a:bodyPr>
          <a:lstStyle/>
          <a:p>
            <a:pPr algn="ctr"/>
            <a:r>
              <a:rPr lang="zh-CN" altLang="en-US" sz="1600" b="1" dirty="0">
                <a:solidFill>
                  <a:schemeClr val="accent1">
                    <a:lumMod val="75000"/>
                  </a:schemeClr>
                </a:solidFill>
                <a:latin typeface="微软雅黑" charset="0"/>
                <a:ea typeface="微软雅黑" charset="0"/>
              </a:rPr>
              <a:t>创新性</a:t>
            </a:r>
            <a:endParaRPr lang="zh-CN" altLang="en-US" sz="1600" b="1" dirty="0">
              <a:solidFill>
                <a:schemeClr val="accent1">
                  <a:lumMod val="75000"/>
                </a:schemeClr>
              </a:solidFill>
              <a:latin typeface="微软雅黑" charset="0"/>
              <a:ea typeface="微软雅黑" charset="0"/>
            </a:endParaRPr>
          </a:p>
        </p:txBody>
      </p:sp>
      <p:sp>
        <p:nvSpPr>
          <p:cNvPr id="7" name="文本框 6"/>
          <p:cNvSpPr txBox="1"/>
          <p:nvPr/>
        </p:nvSpPr>
        <p:spPr>
          <a:xfrm>
            <a:off x="1533970" y="734695"/>
            <a:ext cx="3697160" cy="2049792"/>
          </a:xfrm>
          <a:prstGeom prst="rect">
            <a:avLst/>
          </a:prstGeom>
          <a:noFill/>
        </p:spPr>
        <p:txBody>
          <a:bodyPr wrap="square" rtlCol="0">
            <a:spAutoFit/>
          </a:bodyPr>
          <a:lstStyle/>
          <a:p>
            <a:pPr>
              <a:lnSpc>
                <a:spcPts val="1400"/>
              </a:lnSpc>
            </a:pPr>
            <a:r>
              <a:rPr lang="zh-CN" altLang="en-US" sz="1000" b="1" dirty="0">
                <a:solidFill>
                  <a:schemeClr val="accent1">
                    <a:lumMod val="75000"/>
                  </a:schemeClr>
                </a:solidFill>
                <a:latin typeface="微软雅黑" charset="0"/>
                <a:ea typeface="微软雅黑" charset="0"/>
                <a:cs typeface="微软雅黑" charset="0"/>
              </a:rPr>
              <a:t>创新点:</a:t>
            </a:r>
            <a:endParaRPr lang="zh-CN" altLang="en-US" sz="1000" b="1" dirty="0">
              <a:solidFill>
                <a:schemeClr val="accent1">
                  <a:lumMod val="75000"/>
                </a:schemeClr>
              </a:solidFill>
              <a:latin typeface="微软雅黑" charset="0"/>
              <a:ea typeface="微软雅黑" charset="0"/>
              <a:cs typeface="微软雅黑" charset="0"/>
            </a:endParaRPr>
          </a:p>
          <a:p>
            <a:pPr>
              <a:lnSpc>
                <a:spcPts val="1400"/>
              </a:lnSpc>
            </a:pPr>
            <a:r>
              <a:rPr lang="en-US" altLang="zh-CN" sz="900" dirty="0">
                <a:solidFill>
                  <a:schemeClr val="tx1"/>
                </a:solidFill>
                <a:latin typeface="微软雅黑" charset="0"/>
                <a:ea typeface="微软雅黑" charset="0"/>
                <a:cs typeface="微软雅黑" charset="0"/>
              </a:rPr>
              <a:t>2015</a:t>
            </a:r>
            <a:r>
              <a:rPr lang="zh-CN" altLang="en-US" sz="900" dirty="0">
                <a:solidFill>
                  <a:schemeClr val="tx1"/>
                </a:solidFill>
                <a:latin typeface="微软雅黑" charset="0"/>
                <a:ea typeface="微软雅黑" charset="0"/>
                <a:cs typeface="微软雅黑" charset="0"/>
              </a:rPr>
              <a:t>年，日本和韩国首次批准依达拉奉用于治疗</a:t>
            </a:r>
            <a:r>
              <a:rPr lang="en-US" altLang="zh-CN" sz="900" dirty="0">
                <a:solidFill>
                  <a:schemeClr val="tx1"/>
                </a:solidFill>
                <a:latin typeface="微软雅黑" charset="0"/>
                <a:ea typeface="微软雅黑" charset="0"/>
                <a:cs typeface="微软雅黑" charset="0"/>
              </a:rPr>
              <a:t>ALS</a:t>
            </a:r>
            <a:r>
              <a:rPr lang="zh-CN" altLang="en-US" sz="900" dirty="0">
                <a:solidFill>
                  <a:schemeClr val="tx1"/>
                </a:solidFill>
                <a:latin typeface="微软雅黑" charset="0"/>
                <a:ea typeface="微软雅黑" charset="0"/>
                <a:cs typeface="微软雅黑" charset="0"/>
              </a:rPr>
              <a:t>，</a:t>
            </a:r>
            <a:r>
              <a:rPr lang="en-US" altLang="zh-CN" sz="900" dirty="0">
                <a:solidFill>
                  <a:schemeClr val="tx1"/>
                </a:solidFill>
                <a:latin typeface="微软雅黑" charset="0"/>
                <a:ea typeface="微软雅黑" charset="0"/>
                <a:cs typeface="微软雅黑" charset="0"/>
              </a:rPr>
              <a:t>FDA</a:t>
            </a:r>
            <a:r>
              <a:rPr lang="zh-CN" altLang="en-US" sz="900" dirty="0">
                <a:solidFill>
                  <a:schemeClr val="tx1"/>
                </a:solidFill>
                <a:latin typeface="微软雅黑" charset="0"/>
                <a:ea typeface="微软雅黑" charset="0"/>
                <a:cs typeface="微软雅黑" charset="0"/>
              </a:rPr>
              <a:t>基于日本进行的为期</a:t>
            </a:r>
            <a:r>
              <a:rPr lang="en-US" altLang="zh-CN" sz="900" dirty="0">
                <a:solidFill>
                  <a:schemeClr val="tx1"/>
                </a:solidFill>
                <a:latin typeface="微软雅黑" charset="0"/>
                <a:ea typeface="微软雅黑" charset="0"/>
                <a:cs typeface="微软雅黑" charset="0"/>
              </a:rPr>
              <a:t>6</a:t>
            </a:r>
            <a:r>
              <a:rPr lang="zh-CN" altLang="en-US" sz="900" dirty="0">
                <a:solidFill>
                  <a:schemeClr val="tx1"/>
                </a:solidFill>
                <a:latin typeface="微软雅黑" charset="0"/>
                <a:ea typeface="微软雅黑" charset="0"/>
                <a:cs typeface="微软雅黑" charset="0"/>
              </a:rPr>
              <a:t>个月的临床试验确定依达拉奉的疗效，于</a:t>
            </a:r>
            <a:r>
              <a:rPr lang="en-US" altLang="zh-CN" sz="900" dirty="0">
                <a:solidFill>
                  <a:schemeClr val="tx1"/>
                </a:solidFill>
                <a:latin typeface="微软雅黑" charset="0"/>
                <a:ea typeface="微软雅黑" charset="0"/>
                <a:cs typeface="微软雅黑" charset="0"/>
              </a:rPr>
              <a:t>2017</a:t>
            </a:r>
            <a:r>
              <a:rPr lang="zh-CN" altLang="en-US" sz="900" dirty="0">
                <a:solidFill>
                  <a:schemeClr val="tx1"/>
                </a:solidFill>
                <a:latin typeface="微软雅黑" charset="0"/>
                <a:ea typeface="微软雅黑" charset="0"/>
                <a:cs typeface="微软雅黑" charset="0"/>
              </a:rPr>
              <a:t>年</a:t>
            </a:r>
            <a:r>
              <a:rPr lang="en-US" altLang="zh-CN" sz="900" dirty="0">
                <a:solidFill>
                  <a:schemeClr val="tx1"/>
                </a:solidFill>
                <a:latin typeface="微软雅黑" charset="0"/>
                <a:ea typeface="微软雅黑" charset="0"/>
                <a:cs typeface="微软雅黑" charset="0"/>
              </a:rPr>
              <a:t>5</a:t>
            </a:r>
            <a:r>
              <a:rPr lang="zh-CN" altLang="en-US" sz="900" dirty="0">
                <a:solidFill>
                  <a:schemeClr val="tx1"/>
                </a:solidFill>
                <a:latin typeface="微软雅黑" charset="0"/>
                <a:ea typeface="微软雅黑" charset="0"/>
                <a:cs typeface="微软雅黑" charset="0"/>
              </a:rPr>
              <a:t>月批准用于治疗</a:t>
            </a:r>
            <a:r>
              <a:rPr lang="en-US" altLang="zh-CN" sz="900" dirty="0">
                <a:solidFill>
                  <a:schemeClr val="tx1"/>
                </a:solidFill>
                <a:latin typeface="微软雅黑" charset="0"/>
                <a:ea typeface="微软雅黑" charset="0"/>
                <a:cs typeface="微软雅黑" charset="0"/>
              </a:rPr>
              <a:t>ALS</a:t>
            </a:r>
            <a:r>
              <a:rPr lang="zh-CN" altLang="en-US" sz="900" dirty="0">
                <a:solidFill>
                  <a:schemeClr val="tx1"/>
                </a:solidFill>
                <a:latin typeface="微软雅黑" charset="0"/>
                <a:ea typeface="微软雅黑" charset="0"/>
                <a:cs typeface="微软雅黑" charset="0"/>
              </a:rPr>
              <a:t>。这距离</a:t>
            </a:r>
            <a:r>
              <a:rPr lang="en-US" altLang="zh-CN" sz="900" dirty="0">
                <a:solidFill>
                  <a:schemeClr val="tx1"/>
                </a:solidFill>
                <a:latin typeface="微软雅黑" charset="0"/>
                <a:ea typeface="微软雅黑" charset="0"/>
                <a:cs typeface="微软雅黑" charset="0"/>
              </a:rPr>
              <a:t>FDA</a:t>
            </a:r>
            <a:r>
              <a:rPr lang="zh-CN" altLang="en-US" sz="900" dirty="0">
                <a:solidFill>
                  <a:schemeClr val="tx1"/>
                </a:solidFill>
                <a:latin typeface="微软雅黑" charset="0"/>
                <a:ea typeface="微软雅黑" charset="0"/>
                <a:cs typeface="微软雅黑" charset="0"/>
              </a:rPr>
              <a:t>批准抗兴奋性毒性药物利鲁唑已经间隔了</a:t>
            </a:r>
            <a:r>
              <a:rPr lang="en-US" altLang="zh-CN" sz="900" dirty="0">
                <a:solidFill>
                  <a:schemeClr val="tx1"/>
                </a:solidFill>
                <a:latin typeface="微软雅黑" charset="0"/>
                <a:ea typeface="微软雅黑" charset="0"/>
                <a:cs typeface="微软雅黑" charset="0"/>
              </a:rPr>
              <a:t>22</a:t>
            </a:r>
            <a:r>
              <a:rPr lang="zh-CN" altLang="en-US" sz="900" dirty="0">
                <a:solidFill>
                  <a:schemeClr val="tx1"/>
                </a:solidFill>
                <a:latin typeface="微软雅黑" charset="0"/>
                <a:ea typeface="微软雅黑" charset="0"/>
                <a:cs typeface="微软雅黑" charset="0"/>
              </a:rPr>
              <a:t>年。依达拉奉是一种自由基清除剂，可以减轻氧化应激效应，而氧化应激是</a:t>
            </a:r>
            <a:r>
              <a:rPr lang="en-US" altLang="zh-CN" sz="900" dirty="0">
                <a:solidFill>
                  <a:schemeClr val="tx1"/>
                </a:solidFill>
                <a:latin typeface="微软雅黑" charset="0"/>
                <a:ea typeface="微软雅黑" charset="0"/>
                <a:cs typeface="微软雅黑" charset="0"/>
              </a:rPr>
              <a:t>ALS</a:t>
            </a:r>
            <a:r>
              <a:rPr lang="zh-CN" altLang="en-US" sz="900" dirty="0">
                <a:solidFill>
                  <a:schemeClr val="tx1"/>
                </a:solidFill>
                <a:latin typeface="微软雅黑" charset="0"/>
                <a:ea typeface="微软雅黑" charset="0"/>
                <a:cs typeface="微软雅黑" charset="0"/>
              </a:rPr>
              <a:t>发生和进展重要的影响因素。</a:t>
            </a:r>
            <a:endParaRPr lang="zh-CN" altLang="en-US" sz="900" dirty="0">
              <a:solidFill>
                <a:schemeClr val="tx1"/>
              </a:solidFill>
              <a:latin typeface="微软雅黑" charset="0"/>
              <a:ea typeface="微软雅黑" charset="0"/>
              <a:cs typeface="微软雅黑" charset="0"/>
            </a:endParaRPr>
          </a:p>
          <a:p>
            <a:pPr>
              <a:lnSpc>
                <a:spcPts val="1400"/>
              </a:lnSpc>
            </a:pPr>
            <a:endParaRPr lang="zh-CN" altLang="en-US" sz="1000" b="1" dirty="0">
              <a:latin typeface="微软雅黑" charset="0"/>
              <a:ea typeface="微软雅黑" charset="0"/>
              <a:cs typeface="微软雅黑" charset="0"/>
            </a:endParaRPr>
          </a:p>
          <a:p>
            <a:pPr>
              <a:lnSpc>
                <a:spcPts val="1400"/>
              </a:lnSpc>
            </a:pPr>
            <a:r>
              <a:rPr lang="zh-CN" altLang="en-US" sz="1000" b="1" dirty="0">
                <a:solidFill>
                  <a:schemeClr val="accent1">
                    <a:lumMod val="75000"/>
                  </a:schemeClr>
                </a:solidFill>
                <a:latin typeface="微软雅黑" charset="0"/>
                <a:ea typeface="微软雅黑" charset="0"/>
                <a:cs typeface="微软雅黑" charset="0"/>
              </a:rPr>
              <a:t>优势：</a:t>
            </a:r>
            <a:endParaRPr lang="zh-CN" altLang="en-US" sz="1000" b="1" dirty="0">
              <a:solidFill>
                <a:schemeClr val="accent1">
                  <a:lumMod val="75000"/>
                </a:schemeClr>
              </a:solidFill>
              <a:latin typeface="微软雅黑" charset="0"/>
              <a:ea typeface="微软雅黑" charset="0"/>
              <a:cs typeface="微软雅黑" charset="0"/>
            </a:endParaRPr>
          </a:p>
          <a:p>
            <a:pPr>
              <a:lnSpc>
                <a:spcPts val="1400"/>
              </a:lnSpc>
            </a:pPr>
            <a:r>
              <a:rPr lang="zh-CN" altLang="en-US" sz="900" dirty="0">
                <a:solidFill>
                  <a:schemeClr val="tx1"/>
                </a:solidFill>
                <a:latin typeface="微软雅黑" charset="0"/>
                <a:ea typeface="微软雅黑" charset="0"/>
                <a:cs typeface="微软雅黑" charset="0"/>
              </a:rPr>
              <a:t>自上市以来，依达拉奉用于脑卒中治疗的临床优势已被国内外多项指南和共识认可，意味着中国渐冻症患者有望获得更多药物及救治可能，提高生活质量，跑赢病魔延缓进展，延长生存时间</a:t>
            </a:r>
            <a:r>
              <a:rPr lang="zh-CN" altLang="en-US" sz="900" dirty="0" smtClean="0">
                <a:solidFill>
                  <a:schemeClr val="tx1"/>
                </a:solidFill>
                <a:latin typeface="微软雅黑" charset="0"/>
                <a:ea typeface="微软雅黑" charset="0"/>
                <a:cs typeface="微软雅黑" charset="0"/>
              </a:rPr>
              <a:t>。</a:t>
            </a:r>
            <a:endParaRPr lang="zh-CN" altLang="en-US" sz="900" dirty="0" smtClean="0">
              <a:solidFill>
                <a:schemeClr val="tx1"/>
              </a:solidFill>
              <a:latin typeface="微软雅黑" charset="0"/>
              <a:ea typeface="微软雅黑" charset="0"/>
              <a:cs typeface="微软雅黑"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5" name="矩形 4"/>
          <p:cNvSpPr/>
          <p:nvPr/>
        </p:nvSpPr>
        <p:spPr>
          <a:xfrm>
            <a:off x="0" y="474345"/>
            <a:ext cx="5890260" cy="2557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流程图: 离页连接符 1"/>
          <p:cNvSpPr/>
          <p:nvPr/>
        </p:nvSpPr>
        <p:spPr>
          <a:xfrm>
            <a:off x="461010" y="0"/>
            <a:ext cx="522605" cy="886460"/>
          </a:xfrm>
          <a:prstGeom prst="flowChartOffpageConnec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510540" y="402590"/>
            <a:ext cx="473075" cy="368300"/>
          </a:xfrm>
          <a:prstGeom prst="rect">
            <a:avLst/>
          </a:prstGeom>
          <a:noFill/>
        </p:spPr>
        <p:txBody>
          <a:bodyPr wrap="square" rtlCol="0">
            <a:spAutoFit/>
          </a:bodyPr>
          <a:lstStyle/>
          <a:p>
            <a:r>
              <a:rPr lang="en-US" altLang="zh-CN" b="1">
                <a:solidFill>
                  <a:schemeClr val="bg1"/>
                </a:solidFill>
                <a:latin typeface="Arial Bold" panose="020B0604020202020204" charset="0"/>
                <a:ea typeface="微软雅黑" charset="0"/>
                <a:cs typeface="Arial Bold" panose="020B0604020202020204" charset="0"/>
              </a:rPr>
              <a:t>06</a:t>
            </a:r>
            <a:endParaRPr lang="en-US" altLang="zh-CN" b="1">
              <a:solidFill>
                <a:schemeClr val="bg1"/>
              </a:solidFill>
              <a:latin typeface="Arial Bold" panose="020B0604020202020204" charset="0"/>
              <a:ea typeface="微软雅黑" charset="0"/>
              <a:cs typeface="Arial Bold" panose="020B0604020202020204" charset="0"/>
            </a:endParaRPr>
          </a:p>
        </p:txBody>
      </p:sp>
      <p:sp>
        <p:nvSpPr>
          <p:cNvPr id="6" name="文本框 5"/>
          <p:cNvSpPr txBox="1"/>
          <p:nvPr/>
        </p:nvSpPr>
        <p:spPr>
          <a:xfrm>
            <a:off x="295275" y="1678940"/>
            <a:ext cx="903605" cy="337185"/>
          </a:xfrm>
          <a:prstGeom prst="rect">
            <a:avLst/>
          </a:prstGeom>
          <a:noFill/>
        </p:spPr>
        <p:txBody>
          <a:bodyPr wrap="square" rtlCol="0">
            <a:spAutoFit/>
          </a:bodyPr>
          <a:lstStyle/>
          <a:p>
            <a:r>
              <a:rPr lang="zh-CN" altLang="en-US" sz="1600" b="1">
                <a:solidFill>
                  <a:schemeClr val="accent1">
                    <a:lumMod val="75000"/>
                  </a:schemeClr>
                </a:solidFill>
                <a:latin typeface="微软雅黑" charset="0"/>
                <a:ea typeface="微软雅黑" charset="0"/>
              </a:rPr>
              <a:t>公平性</a:t>
            </a:r>
            <a:endParaRPr lang="zh-CN" altLang="en-US" sz="1600" b="1">
              <a:solidFill>
                <a:schemeClr val="accent1">
                  <a:lumMod val="75000"/>
                </a:schemeClr>
              </a:solidFill>
              <a:latin typeface="微软雅黑" charset="0"/>
              <a:ea typeface="微软雅黑" charset="0"/>
            </a:endParaRPr>
          </a:p>
        </p:txBody>
      </p:sp>
      <p:sp>
        <p:nvSpPr>
          <p:cNvPr id="7" name="文本框 6"/>
          <p:cNvSpPr txBox="1"/>
          <p:nvPr/>
        </p:nvSpPr>
        <p:spPr>
          <a:xfrm>
            <a:off x="1671955" y="718609"/>
            <a:ext cx="3698240" cy="2081852"/>
          </a:xfrm>
          <a:prstGeom prst="rect">
            <a:avLst/>
          </a:prstGeom>
          <a:noFill/>
        </p:spPr>
        <p:txBody>
          <a:bodyPr wrap="square" rtlCol="0">
            <a:spAutoFit/>
          </a:bodyPr>
          <a:lstStyle/>
          <a:p>
            <a:pPr>
              <a:lnSpc>
                <a:spcPts val="1200"/>
              </a:lnSpc>
              <a:spcBef>
                <a:spcPts val="600"/>
              </a:spcBef>
              <a:spcAft>
                <a:spcPts val="600"/>
              </a:spcAft>
            </a:pPr>
            <a:r>
              <a:rPr lang="zh-CN" altLang="en-US" sz="1000" b="1" dirty="0">
                <a:solidFill>
                  <a:schemeClr val="accent1">
                    <a:lumMod val="75000"/>
                  </a:schemeClr>
                </a:solidFill>
                <a:latin typeface="微软雅黑" charset="0"/>
                <a:ea typeface="微软雅黑" charset="0"/>
                <a:cs typeface="微软雅黑" charset="0"/>
              </a:rPr>
              <a:t>年发病患者总数：</a:t>
            </a:r>
            <a:r>
              <a:rPr lang="en-US" altLang="zh-CN" sz="900" dirty="0">
                <a:solidFill>
                  <a:schemeClr val="tx1"/>
                </a:solidFill>
                <a:latin typeface="微软雅黑" charset="0"/>
                <a:ea typeface="微软雅黑" charset="0"/>
                <a:cs typeface="微软雅黑" charset="0"/>
              </a:rPr>
              <a:t>7-8</a:t>
            </a:r>
            <a:r>
              <a:rPr lang="zh-CN" altLang="en-US" sz="900" dirty="0">
                <a:solidFill>
                  <a:schemeClr val="tx1"/>
                </a:solidFill>
                <a:latin typeface="微软雅黑" charset="0"/>
                <a:ea typeface="微软雅黑" charset="0"/>
                <a:cs typeface="微软雅黑" charset="0"/>
              </a:rPr>
              <a:t>万人，目前我国有</a:t>
            </a:r>
            <a:r>
              <a:rPr lang="en-US" altLang="zh-CN" sz="900" dirty="0">
                <a:solidFill>
                  <a:schemeClr val="tx1"/>
                </a:solidFill>
                <a:latin typeface="微软雅黑" charset="0"/>
                <a:ea typeface="微软雅黑" charset="0"/>
                <a:cs typeface="微软雅黑" charset="0"/>
              </a:rPr>
              <a:t>20</a:t>
            </a:r>
            <a:r>
              <a:rPr lang="zh-CN" altLang="en-US" sz="900" dirty="0">
                <a:solidFill>
                  <a:schemeClr val="tx1"/>
                </a:solidFill>
                <a:latin typeface="微软雅黑" charset="0"/>
                <a:ea typeface="微软雅黑" charset="0"/>
                <a:cs typeface="微软雅黑" charset="0"/>
              </a:rPr>
              <a:t>万左右的</a:t>
            </a:r>
            <a:r>
              <a:rPr lang="en-US" altLang="zh-CN" sz="900" dirty="0">
                <a:solidFill>
                  <a:schemeClr val="tx1"/>
                </a:solidFill>
                <a:latin typeface="微软雅黑" charset="0"/>
                <a:ea typeface="微软雅黑" charset="0"/>
                <a:cs typeface="微软雅黑" charset="0"/>
              </a:rPr>
              <a:t>ALS</a:t>
            </a:r>
            <a:r>
              <a:rPr lang="zh-CN" altLang="en-US" sz="900" dirty="0">
                <a:solidFill>
                  <a:schemeClr val="tx1"/>
                </a:solidFill>
                <a:latin typeface="微软雅黑" charset="0"/>
                <a:ea typeface="微软雅黑" charset="0"/>
                <a:cs typeface="微软雅黑" charset="0"/>
              </a:rPr>
              <a:t>患者</a:t>
            </a:r>
            <a:r>
              <a:rPr lang="zh-CN" altLang="en-US" sz="900" dirty="0" smtClean="0">
                <a:solidFill>
                  <a:schemeClr val="tx1"/>
                </a:solidFill>
                <a:latin typeface="微软雅黑" charset="0"/>
                <a:ea typeface="微软雅黑" charset="0"/>
                <a:cs typeface="微软雅黑" charset="0"/>
              </a:rPr>
              <a:t>。</a:t>
            </a:r>
            <a:endParaRPr lang="zh-CN" altLang="en-US" sz="1000" b="1" dirty="0">
              <a:latin typeface="微软雅黑" charset="0"/>
              <a:ea typeface="微软雅黑" charset="0"/>
              <a:cs typeface="微软雅黑" charset="0"/>
            </a:endParaRPr>
          </a:p>
          <a:p>
            <a:pPr>
              <a:lnSpc>
                <a:spcPts val="1200"/>
              </a:lnSpc>
              <a:spcBef>
                <a:spcPts val="600"/>
              </a:spcBef>
              <a:spcAft>
                <a:spcPts val="600"/>
              </a:spcAft>
            </a:pPr>
            <a:r>
              <a:rPr lang="zh-CN" altLang="en-US" sz="1000" b="1" dirty="0">
                <a:solidFill>
                  <a:schemeClr val="accent1">
                    <a:lumMod val="75000"/>
                  </a:schemeClr>
                </a:solidFill>
                <a:latin typeface="微软雅黑" charset="0"/>
                <a:ea typeface="微软雅黑" charset="0"/>
                <a:cs typeface="微软雅黑" charset="0"/>
              </a:rPr>
              <a:t>弥补药品目录短板：</a:t>
            </a:r>
            <a:r>
              <a:rPr lang="zh-CN" altLang="en-US" sz="900" dirty="0">
                <a:solidFill>
                  <a:schemeClr val="tx1"/>
                </a:solidFill>
                <a:latin typeface="微软雅黑" charset="0"/>
                <a:ea typeface="微软雅黑" charset="0"/>
                <a:cs typeface="微软雅黑" charset="0"/>
              </a:rPr>
              <a:t>医保目录内治疗肌萎缩侧索硬化症药物只有依达拉奉氯化钠注射液，其主要依靠依达拉奉对渐冻症病人进行治疗。将依达拉奉注射液纳入医保既可以填补药品保障不足，又利用依达拉奉注射液的良好覆盖、价格便宜，满足临床的用药需求</a:t>
            </a:r>
            <a:r>
              <a:rPr lang="zh-CN" altLang="en-US" sz="900" dirty="0" smtClean="0">
                <a:solidFill>
                  <a:schemeClr val="tx1"/>
                </a:solidFill>
                <a:latin typeface="微软雅黑" charset="0"/>
                <a:ea typeface="微软雅黑" charset="0"/>
                <a:cs typeface="微软雅黑" charset="0"/>
              </a:rPr>
              <a:t>。</a:t>
            </a:r>
            <a:endParaRPr lang="zh-CN" altLang="en-US" sz="1000" b="1" dirty="0">
              <a:latin typeface="微软雅黑" charset="0"/>
              <a:ea typeface="微软雅黑" charset="0"/>
              <a:cs typeface="微软雅黑" charset="0"/>
            </a:endParaRPr>
          </a:p>
          <a:p>
            <a:pPr>
              <a:lnSpc>
                <a:spcPts val="1200"/>
              </a:lnSpc>
              <a:spcBef>
                <a:spcPts val="600"/>
              </a:spcBef>
              <a:spcAft>
                <a:spcPts val="600"/>
              </a:spcAft>
            </a:pPr>
            <a:r>
              <a:rPr lang="zh-CN" altLang="en-US" sz="1000" b="1" dirty="0">
                <a:solidFill>
                  <a:schemeClr val="accent1">
                    <a:lumMod val="75000"/>
                  </a:schemeClr>
                </a:solidFill>
                <a:latin typeface="微软雅黑" charset="0"/>
                <a:ea typeface="微软雅黑" charset="0"/>
                <a:cs typeface="微软雅黑" charset="0"/>
              </a:rPr>
              <a:t>临床管理难度：</a:t>
            </a:r>
            <a:r>
              <a:rPr lang="zh-CN" altLang="en-US" sz="900" dirty="0">
                <a:solidFill>
                  <a:schemeClr val="tx1"/>
                </a:solidFill>
                <a:latin typeface="微软雅黑" charset="0"/>
                <a:ea typeface="微软雅黑" charset="0"/>
                <a:cs typeface="微软雅黑" charset="0"/>
                <a:sym typeface="+mn-ea"/>
              </a:rPr>
              <a:t>患者依从性强，用药方法便利。</a:t>
            </a:r>
            <a:endParaRPr lang="zh-CN" altLang="en-US" sz="900" dirty="0">
              <a:solidFill>
                <a:schemeClr val="tx1"/>
              </a:solidFill>
              <a:latin typeface="微软雅黑" charset="0"/>
              <a:ea typeface="微软雅黑" charset="0"/>
              <a:cs typeface="微软雅黑" charset="0"/>
            </a:endParaRPr>
          </a:p>
          <a:p>
            <a:pPr>
              <a:lnSpc>
                <a:spcPts val="1200"/>
              </a:lnSpc>
              <a:spcBef>
                <a:spcPts val="600"/>
              </a:spcBef>
              <a:spcAft>
                <a:spcPts val="600"/>
              </a:spcAft>
            </a:pPr>
            <a:r>
              <a:rPr lang="zh-CN" altLang="en-US" sz="900" dirty="0">
                <a:solidFill>
                  <a:schemeClr val="tx1"/>
                </a:solidFill>
                <a:latin typeface="微软雅黑" charset="0"/>
                <a:ea typeface="微软雅黑" charset="0"/>
                <a:cs typeface="微软雅黑" charset="0"/>
              </a:rPr>
              <a:t>依据说明书上写明的针对ALS适应症的用法用量，不存在超说明书使用及药物滥用的风险。临床管理难度较小。</a:t>
            </a:r>
            <a:endParaRPr lang="zh-CN" altLang="en-US" sz="900" dirty="0">
              <a:solidFill>
                <a:schemeClr val="tx1"/>
              </a:solidFill>
              <a:latin typeface="微软雅黑" charset="0"/>
              <a:ea typeface="微软雅黑" charset="0"/>
              <a:cs typeface="微软雅黑" charset="0"/>
            </a:endParaRPr>
          </a:p>
          <a:p>
            <a:pPr>
              <a:lnSpc>
                <a:spcPts val="1200"/>
              </a:lnSpc>
              <a:spcBef>
                <a:spcPts val="600"/>
              </a:spcBef>
              <a:spcAft>
                <a:spcPts val="600"/>
              </a:spcAft>
            </a:pPr>
            <a:endParaRPr lang="zh-CN" altLang="en-US" sz="900" dirty="0">
              <a:solidFill>
                <a:schemeClr val="tx1"/>
              </a:solidFill>
              <a:latin typeface="微软雅黑" charset="0"/>
              <a:ea typeface="微软雅黑" charset="0"/>
              <a:cs typeface="微软雅黑"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5897245" cy="3307715"/>
        </p:xfrm>
        <a:graphic>
          <a:graphicData uri="http://schemas.openxmlformats.org/drawingml/2006/table">
            <a:tbl>
              <a:tblPr/>
              <a:tblGrid>
                <a:gridCol w="5897245"/>
              </a:tblGrid>
              <a:tr h="3307715">
                <a:tc>
                  <a:txBody>
                    <a:bodyPr/>
                    <a:lstStyle/>
                    <a:p>
                      <a:pPr algn="l" rtl="0" eaLnBrk="0">
                        <a:lnSpc>
                          <a:spcPct val="124000"/>
                        </a:lnSpc>
                      </a:pPr>
                      <a:endParaRPr lang="en-US" altLang="en-US" sz="1000" dirty="0"/>
                    </a:p>
                    <a:p>
                      <a:pPr marL="247015" algn="l" rtl="0" eaLnBrk="0">
                        <a:lnSpc>
                          <a:spcPct val="99000"/>
                        </a:lnSpc>
                        <a:spcBef>
                          <a:spcPts val="0"/>
                        </a:spcBef>
                      </a:pPr>
                      <a:endParaRPr lang="en-US" altLang="en-US" sz="1100" dirty="0"/>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5">
                        <a:lumMod val="40000"/>
                        <a:lumOff val="60000"/>
                      </a:schemeClr>
                    </a:solidFill>
                  </a:tcPr>
                </a:tc>
              </a:tr>
            </a:tbl>
          </a:graphicData>
        </a:graphic>
      </p:graphicFrame>
      <p:pic>
        <p:nvPicPr>
          <p:cNvPr id="3" name="picture 2"/>
          <p:cNvPicPr>
            <a:picLocks noChangeAspect="1"/>
          </p:cNvPicPr>
          <p:nvPr/>
        </p:nvPicPr>
        <p:blipFill>
          <a:blip r:embed="rId1"/>
          <a:stretch>
            <a:fillRect/>
          </a:stretch>
        </p:blipFill>
        <p:spPr>
          <a:xfrm rot="21600000">
            <a:off x="1723009" y="370205"/>
            <a:ext cx="2452115" cy="2785872"/>
          </a:xfrm>
          <a:prstGeom prst="rect">
            <a:avLst/>
          </a:prstGeom>
        </p:spPr>
      </p:pic>
      <p:pic>
        <p:nvPicPr>
          <p:cNvPr id="4" name="picture 3" descr="/Users/chaos/Desktop/彩页图片/新版彩页/易达生盒子.jpeg易达生盒子"/>
          <p:cNvPicPr>
            <a:picLocks noChangeAspect="1"/>
          </p:cNvPicPr>
          <p:nvPr/>
        </p:nvPicPr>
        <p:blipFill>
          <a:blip r:embed="rId2"/>
          <a:srcRect/>
          <a:stretch>
            <a:fillRect/>
          </a:stretch>
        </p:blipFill>
        <p:spPr>
          <a:xfrm rot="21600000">
            <a:off x="2033905" y="829310"/>
            <a:ext cx="1805305" cy="1327150"/>
          </a:xfrm>
          <a:prstGeom prst="rect">
            <a:avLst/>
          </a:prstGeom>
        </p:spPr>
      </p:pic>
      <p:sp>
        <p:nvSpPr>
          <p:cNvPr id="5" name="textbox 4"/>
          <p:cNvSpPr/>
          <p:nvPr/>
        </p:nvSpPr>
        <p:spPr>
          <a:xfrm>
            <a:off x="2272347" y="2033904"/>
            <a:ext cx="1352550" cy="370205"/>
          </a:xfrm>
          <a:prstGeom prst="rect">
            <a:avLst/>
          </a:prstGeom>
        </p:spPr>
        <p:txBody>
          <a:bodyPr vert="horz" wrap="square" lIns="0" tIns="0" rIns="0" bIns="0"/>
          <a:lstStyle/>
          <a:p>
            <a:pPr algn="ctr" rtl="0" eaLnBrk="0">
              <a:lnSpc>
                <a:spcPct val="84000"/>
              </a:lnSpc>
            </a:pPr>
            <a:endParaRPr lang="en-US" altLang="en-US" sz="1200" b="1" dirty="0">
              <a:latin typeface="微软雅黑" charset="0"/>
              <a:ea typeface="微软雅黑" charset="0"/>
            </a:endParaRPr>
          </a:p>
          <a:p>
            <a:pPr marL="12700" algn="ctr" rtl="0" eaLnBrk="0">
              <a:lnSpc>
                <a:spcPct val="100000"/>
              </a:lnSpc>
            </a:pPr>
            <a:r>
              <a:rPr lang="zh-CN" altLang="en-US" sz="1200" b="1" dirty="0">
                <a:latin typeface="微软雅黑" charset="0"/>
                <a:ea typeface="微软雅黑" charset="0"/>
              </a:rPr>
              <a:t>依达拉奉注射液</a:t>
            </a:r>
            <a:endParaRPr lang="zh-CN" altLang="en-US" sz="1200" b="1" dirty="0">
              <a:latin typeface="微软雅黑" charset="0"/>
              <a:ea typeface="微软雅黑" charset="0"/>
            </a:endParaRPr>
          </a:p>
          <a:p>
            <a:pPr marL="12700" algn="ctr" rtl="0" eaLnBrk="0">
              <a:lnSpc>
                <a:spcPct val="100000"/>
              </a:lnSpc>
            </a:pPr>
            <a:r>
              <a:rPr lang="en-US" altLang="zh-CN" sz="1200" b="1" dirty="0">
                <a:latin typeface="微软雅黑" charset="0"/>
                <a:ea typeface="微软雅黑" charset="0"/>
              </a:rPr>
              <a:t> </a:t>
            </a:r>
            <a:endParaRPr lang="zh-CN" altLang="en-US" sz="1200" b="1" dirty="0">
              <a:latin typeface="微软雅黑" charset="0"/>
              <a:ea typeface="微软雅黑" charset="0"/>
            </a:endParaRPr>
          </a:p>
        </p:txBody>
      </p:sp>
      <p:sp>
        <p:nvSpPr>
          <p:cNvPr id="7" name="textbox 6"/>
          <p:cNvSpPr/>
          <p:nvPr/>
        </p:nvSpPr>
        <p:spPr>
          <a:xfrm>
            <a:off x="2387595" y="636919"/>
            <a:ext cx="1058544" cy="185420"/>
          </a:xfrm>
          <a:prstGeom prst="rect">
            <a:avLst/>
          </a:prstGeom>
        </p:spPr>
        <p:txBody>
          <a:bodyPr vert="horz" wrap="square" lIns="0" tIns="0" rIns="0" bIns="0"/>
          <a:lstStyle/>
          <a:p>
            <a:pPr algn="l" rtl="0" eaLnBrk="0">
              <a:lnSpc>
                <a:spcPct val="88000"/>
              </a:lnSpc>
            </a:pPr>
            <a:endParaRPr lang="en-US" altLang="en-US" sz="100" dirty="0"/>
          </a:p>
          <a:p>
            <a:pPr marL="12700" algn="l" rtl="0" eaLnBrk="0">
              <a:lnSpc>
                <a:spcPct val="95000"/>
              </a:lnSpc>
            </a:pPr>
            <a:endParaRPr lang="en-US" altLang="en-US" sz="1100" dirty="0"/>
          </a:p>
        </p:txBody>
      </p:sp>
      <p:sp>
        <p:nvSpPr>
          <p:cNvPr id="8" name="rect"/>
          <p:cNvSpPr/>
          <p:nvPr/>
        </p:nvSpPr>
        <p:spPr>
          <a:xfrm>
            <a:off x="5570219" y="370332"/>
            <a:ext cx="327659" cy="9143"/>
          </a:xfrm>
          <a:prstGeom prst="rect">
            <a:avLst/>
          </a:prstGeom>
          <a:solidFill>
            <a:srgbClr val="3959B9">
              <a:alpha val="100000"/>
            </a:srgbClr>
          </a:solidFill>
          <a:ln cap="flat">
            <a:noFill/>
            <a:prstDash val="solid"/>
            <a:miter lim="0"/>
          </a:ln>
        </p:spPr>
        <p:txBody>
          <a:bodyPr rtlCol="0"/>
          <a:lstStyle/>
          <a:p>
            <a:pPr algn="ctr"/>
            <a:endParaRPr lang="zh-CN" altLang="en-US"/>
          </a:p>
        </p:txBody>
      </p:sp>
      <p:pic>
        <p:nvPicPr>
          <p:cNvPr id="9" name="图片 8" descr="博大不透明logo"/>
          <p:cNvPicPr>
            <a:picLocks noChangeAspect="1"/>
          </p:cNvPicPr>
          <p:nvPr/>
        </p:nvPicPr>
        <p:blipFill>
          <a:blip r:embed="rId3"/>
          <a:stretch>
            <a:fillRect/>
          </a:stretch>
        </p:blipFill>
        <p:spPr>
          <a:xfrm>
            <a:off x="1891665" y="581660"/>
            <a:ext cx="739775" cy="295910"/>
          </a:xfrm>
          <a:prstGeom prst="rect">
            <a:avLst/>
          </a:prstGeom>
        </p:spPr>
      </p:pic>
      <p:sp>
        <p:nvSpPr>
          <p:cNvPr id="10" name="文本框 9"/>
          <p:cNvSpPr txBox="1"/>
          <p:nvPr/>
        </p:nvSpPr>
        <p:spPr>
          <a:xfrm>
            <a:off x="2012632" y="2667315"/>
            <a:ext cx="1871980" cy="213995"/>
          </a:xfrm>
          <a:prstGeom prst="rect">
            <a:avLst/>
          </a:prstGeom>
          <a:noFill/>
        </p:spPr>
        <p:txBody>
          <a:bodyPr wrap="square" rtlCol="0">
            <a:spAutoFit/>
          </a:bodyPr>
          <a:lstStyle/>
          <a:p>
            <a:pPr algn="ctr"/>
            <a:r>
              <a:rPr lang="zh-CN" altLang="en-US" sz="800" b="1" dirty="0">
                <a:latin typeface="微软雅黑" charset="0"/>
                <a:ea typeface="微软雅黑" charset="0"/>
              </a:rPr>
              <a:t>吉林省博大制药股份有限公司</a:t>
            </a:r>
            <a:endParaRPr lang="zh-CN" altLang="en-US" sz="800" b="1" dirty="0">
              <a:latin typeface="微软雅黑" charset="0"/>
              <a:ea typeface="微软雅黑" charset="0"/>
            </a:endParaRPr>
          </a:p>
        </p:txBody>
      </p:sp>
      <p:sp>
        <p:nvSpPr>
          <p:cNvPr id="6" name="文本框 5"/>
          <p:cNvSpPr txBox="1"/>
          <p:nvPr/>
        </p:nvSpPr>
        <p:spPr>
          <a:xfrm>
            <a:off x="827405" y="1259205"/>
            <a:ext cx="697230" cy="460375"/>
          </a:xfrm>
          <a:prstGeom prst="rect">
            <a:avLst/>
          </a:prstGeom>
          <a:noFill/>
        </p:spPr>
        <p:txBody>
          <a:bodyPr wrap="square" rtlCol="0">
            <a:spAutoFit/>
          </a:bodyPr>
          <a:lstStyle/>
          <a:p>
            <a:r>
              <a:rPr lang="zh-CN" altLang="en-US" sz="2400" b="1">
                <a:solidFill>
                  <a:schemeClr val="accent1">
                    <a:lumMod val="75000"/>
                  </a:schemeClr>
                </a:solidFill>
                <a:latin typeface="微软雅黑" charset="0"/>
                <a:ea typeface="微软雅黑" charset="0"/>
              </a:rPr>
              <a:t>谢</a:t>
            </a:r>
            <a:endParaRPr lang="zh-CN" altLang="en-US" sz="2400" b="1">
              <a:solidFill>
                <a:schemeClr val="accent1">
                  <a:lumMod val="75000"/>
                </a:schemeClr>
              </a:solidFill>
              <a:latin typeface="微软雅黑" charset="0"/>
              <a:ea typeface="微软雅黑" charset="0"/>
            </a:endParaRPr>
          </a:p>
        </p:txBody>
      </p:sp>
      <p:sp>
        <p:nvSpPr>
          <p:cNvPr id="11" name="文本框 10"/>
          <p:cNvSpPr txBox="1"/>
          <p:nvPr/>
        </p:nvSpPr>
        <p:spPr>
          <a:xfrm>
            <a:off x="4544060" y="1259205"/>
            <a:ext cx="697230" cy="460375"/>
          </a:xfrm>
          <a:prstGeom prst="rect">
            <a:avLst/>
          </a:prstGeom>
          <a:noFill/>
        </p:spPr>
        <p:txBody>
          <a:bodyPr wrap="square" rtlCol="0">
            <a:spAutoFit/>
          </a:bodyPr>
          <a:lstStyle/>
          <a:p>
            <a:r>
              <a:rPr lang="zh-CN" altLang="en-US" sz="2400" b="1">
                <a:solidFill>
                  <a:schemeClr val="accent1">
                    <a:lumMod val="75000"/>
                  </a:schemeClr>
                </a:solidFill>
                <a:latin typeface="微软雅黑" charset="0"/>
                <a:ea typeface="微软雅黑" charset="0"/>
              </a:rPr>
              <a:t>谢</a:t>
            </a:r>
            <a:endParaRPr lang="zh-CN" altLang="en-US" sz="2400" b="1">
              <a:solidFill>
                <a:schemeClr val="accent1">
                  <a:lumMod val="75000"/>
                </a:schemeClr>
              </a:solidFill>
              <a:latin typeface="微软雅黑" charset="0"/>
              <a:ea typeface="微软雅黑" charset="0"/>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14_6*l_h_i*1_2_1"/>
  <p:tag name="KSO_WM_TEMPLATE_CATEGORY" val="diagram"/>
  <p:tag name="KSO_WM_TEMPLATE_INDEX" val="214"/>
  <p:tag name="KSO_WM_UNIT_LAYERLEVEL" val="1_1_1"/>
  <p:tag name="KSO_WM_TAG_VERSION" val="1.0"/>
  <p:tag name="KSO_WM_BEAUTIFY_FLAG" val="#wm#"/>
  <p:tag name="KSO_WM_UNIT_FILL_FORE_SCHEMECOLOR_INDEX" val="6"/>
  <p:tag name="KSO_WM_UNIT_FILL_TYPE" val="1"/>
  <p:tag name="KSO_WM_UNIT_TEXT_FILL_FORE_SCHEMECOLOR_INDEX" val="14"/>
  <p:tag name="KSO_WM_UNIT_TEXT_FILL_TYPE" val="1"/>
</p:tagLst>
</file>

<file path=ppt/tags/tag10.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14_6*l_h_i*1_1_1"/>
  <p:tag name="KSO_WM_TEMPLATE_CATEGORY" val="diagram"/>
  <p:tag name="KSO_WM_TEMPLATE_INDEX" val="214"/>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ID" val="diagram214_6*l_h_i*1_1_2"/>
  <p:tag name="KSO_WM_TEMPLATE_CATEGORY" val="diagram"/>
  <p:tag name="KSO_WM_TEMPLATE_INDEX" val="214"/>
  <p:tag name="KSO_WM_UNIT_LAYERLEVEL" val="1_1_1"/>
  <p:tag name="KSO_WM_TAG_VERSION" val="1.0"/>
  <p:tag name="KSO_WM_BEAUTIFY_FLAG" val="#wm#"/>
  <p:tag name="KSO_WM_UNIT_FILL_FORE_SCHEMECOLOR_INDEX" val="14"/>
  <p:tag name="KSO_WM_UNIT_FILL_TYPE" val="1"/>
  <p:tag name="KSO_WM_UNIT_TEXT_FILL_FORE_SCHEMECOLOR_INDEX" val="5"/>
  <p:tag name="KSO_WM_UNIT_TEXT_FILL_TYPE" val="1"/>
</p:tagLst>
</file>

<file path=ppt/tags/tag12.xml><?xml version="1.0" encoding="utf-8"?>
<p:tagLst xmlns:p="http://schemas.openxmlformats.org/presentationml/2006/main">
  <p:tag name="KSO_WM_UNIT_SUBTYPE" val="a"/>
  <p:tag name="KSO_WM_UNIT_PRESET_TEXT" val="单击此处添加文本具体内容"/>
  <p:tag name="KSO_WM_UNIT_NOCLEAR" val="0"/>
  <p:tag name="KSO_WM_UNIT_VALUE" val="48"/>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14_6*l_h_f*1_1_1"/>
  <p:tag name="KSO_WM_TEMPLATE_CATEGORY" val="diagram"/>
  <p:tag name="KSO_WM_TEMPLATE_INDEX" val="214"/>
  <p:tag name="KSO_WM_UNIT_LAYERLEVEL" val="1_1_1"/>
  <p:tag name="KSO_WM_TAG_VERSION" val="1.0"/>
  <p:tag name="KSO_WM_BEAUTIFY_FLAG" val="#wm#"/>
  <p:tag name="KSO_WM_UNIT_TEXT_FILL_FORE_SCHEMECOLOR_INDEX" val="14"/>
  <p:tag name="KSO_WM_UNIT_TEXT_FILL_TYPE" val="1"/>
</p:tagLst>
</file>

<file path=ppt/tags/tag13.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14_6*l_h_i*1_3_1"/>
  <p:tag name="KSO_WM_TEMPLATE_CATEGORY" val="diagram"/>
  <p:tag name="KSO_WM_TEMPLATE_INDEX" val="214"/>
  <p:tag name="KSO_WM_UNIT_LAYERLEVEL" val="1_1_1"/>
  <p:tag name="KSO_WM_TAG_VERSION" val="1.0"/>
  <p:tag name="KSO_WM_BEAUTIFY_FLAG" val="#wm#"/>
  <p:tag name="KSO_WM_UNIT_FILL_FORE_SCHEMECOLOR_INDEX" val="7"/>
  <p:tag name="KSO_WM_UNIT_FILL_TYPE" val="1"/>
  <p:tag name="KSO_WM_UNIT_TEXT_FILL_FORE_SCHEMECOLOR_INDEX" val="14"/>
  <p:tag name="KSO_WM_UNIT_TEXT_FILL_TYPE"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2"/>
  <p:tag name="KSO_WM_UNIT_ID" val="diagram214_6*l_h_i*1_3_2"/>
  <p:tag name="KSO_WM_TEMPLATE_CATEGORY" val="diagram"/>
  <p:tag name="KSO_WM_TEMPLATE_INDEX" val="214"/>
  <p:tag name="KSO_WM_UNIT_LAYERLEVEL" val="1_1_1"/>
  <p:tag name="KSO_WM_TAG_VERSION" val="1.0"/>
  <p:tag name="KSO_WM_BEAUTIFY_FLAG" val="#wm#"/>
  <p:tag name="KSO_WM_UNIT_FILL_FORE_SCHEMECOLOR_INDEX" val="14"/>
  <p:tag name="KSO_WM_UNIT_FILL_TYPE" val="1"/>
  <p:tag name="KSO_WM_UNIT_TEXT_FILL_FORE_SCHEMECOLOR_INDEX" val="7"/>
  <p:tag name="KSO_WM_UNIT_TEXT_FILL_TYPE" val="1"/>
</p:tagLst>
</file>

<file path=ppt/tags/tag15.xml><?xml version="1.0" encoding="utf-8"?>
<p:tagLst xmlns:p="http://schemas.openxmlformats.org/presentationml/2006/main">
  <p:tag name="KSO_WM_UNIT_SUBTYPE" val="a"/>
  <p:tag name="KSO_WM_UNIT_PRESET_TEXT" val="单击此处添加文本具体内容"/>
  <p:tag name="KSO_WM_UNIT_NOCLEAR" val="0"/>
  <p:tag name="KSO_WM_UNIT_VALUE" val="48"/>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14_6*l_h_f*1_3_1"/>
  <p:tag name="KSO_WM_TEMPLATE_CATEGORY" val="diagram"/>
  <p:tag name="KSO_WM_TEMPLATE_INDEX" val="214"/>
  <p:tag name="KSO_WM_UNIT_LAYERLEVEL" val="1_1_1"/>
  <p:tag name="KSO_WM_TAG_VERSION" val="1.0"/>
  <p:tag name="KSO_WM_BEAUTIFY_FLAG" val="#wm#"/>
  <p:tag name="KSO_WM_UNIT_TEXT_FILL_FORE_SCHEMECOLOR_INDEX" val="14"/>
  <p:tag name="KSO_WM_UNIT_TEXT_FILL_TYPE" val="1"/>
</p:tagLst>
</file>

<file path=ppt/tags/tag16.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5_1"/>
  <p:tag name="KSO_WM_UNIT_ID" val="diagram214_6*l_h_i*1_5_1"/>
  <p:tag name="KSO_WM_TEMPLATE_CATEGORY" val="diagram"/>
  <p:tag name="KSO_WM_TEMPLATE_INDEX" val="214"/>
  <p:tag name="KSO_WM_UNIT_LAYERLEVEL" val="1_1_1"/>
  <p:tag name="KSO_WM_TAG_VERSION" val="1.0"/>
  <p:tag name="KSO_WM_BEAUTIFY_FLAG" val="#wm#"/>
  <p:tag name="KSO_WM_UNIT_FILL_FORE_SCHEMECOLOR_INDEX" val="6"/>
  <p:tag name="KSO_WM_UNIT_FILL_TYPE" val="1"/>
  <p:tag name="KSO_WM_UNIT_TEXT_FILL_FORE_SCHEMECOLOR_INDEX" val="14"/>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5_2"/>
  <p:tag name="KSO_WM_UNIT_ID" val="diagram214_6*l_h_i*1_5_2"/>
  <p:tag name="KSO_WM_TEMPLATE_CATEGORY" val="diagram"/>
  <p:tag name="KSO_WM_TEMPLATE_INDEX" val="214"/>
  <p:tag name="KSO_WM_UNIT_LAYERLEVEL" val="1_1_1"/>
  <p:tag name="KSO_WM_TAG_VERSION" val="1.0"/>
  <p:tag name="KSO_WM_BEAUTIFY_FLAG" val="#wm#"/>
  <p:tag name="KSO_WM_UNIT_FILL_FORE_SCHEMECOLOR_INDEX" val="14"/>
  <p:tag name="KSO_WM_UNIT_FILL_TYPE" val="1"/>
  <p:tag name="KSO_WM_UNIT_TEXT_FILL_FORE_SCHEMECOLOR_INDEX" val="6"/>
  <p:tag name="KSO_WM_UNIT_TEXT_FILL_TYPE" val="1"/>
</p:tagLst>
</file>

<file path=ppt/tags/tag18.xml><?xml version="1.0" encoding="utf-8"?>
<p:tagLst xmlns:p="http://schemas.openxmlformats.org/presentationml/2006/main">
  <p:tag name="KSO_WM_UNIT_SUBTYPE" val="a"/>
  <p:tag name="KSO_WM_UNIT_PRESET_TEXT" val="单击此处添加文本具体内容"/>
  <p:tag name="KSO_WM_UNIT_NOCLEAR" val="0"/>
  <p:tag name="KSO_WM_UNIT_VALUE" val="48"/>
  <p:tag name="KSO_WM_UNIT_HIGHLIGHT" val="0"/>
  <p:tag name="KSO_WM_UNIT_COMPATIBLE" val="0"/>
  <p:tag name="KSO_WM_UNIT_DIAGRAM_ISNUMVISUAL" val="0"/>
  <p:tag name="KSO_WM_UNIT_DIAGRAM_ISREFERUNIT" val="0"/>
  <p:tag name="KSO_WM_DIAGRAM_GROUP_CODE" val="l1-1"/>
  <p:tag name="KSO_WM_UNIT_TYPE" val="l_h_f"/>
  <p:tag name="KSO_WM_UNIT_INDEX" val="1_5_1"/>
  <p:tag name="KSO_WM_UNIT_ID" val="diagram214_6*l_h_f*1_5_1"/>
  <p:tag name="KSO_WM_TEMPLATE_CATEGORY" val="diagram"/>
  <p:tag name="KSO_WM_TEMPLATE_INDEX" val="214"/>
  <p:tag name="KSO_WM_UNIT_LAYERLEVEL" val="1_1_1"/>
  <p:tag name="KSO_WM_TAG_VERSION" val="1.0"/>
  <p:tag name="KSO_WM_BEAUTIFY_FLAG" val="#wm#"/>
  <p:tag name="KSO_WM_UNIT_TEXT_FILL_FORE_SCHEMECOLOR_INDEX" val="14"/>
  <p:tag name="KSO_WM_UNIT_TEXT_FILL_TYPE" val="1"/>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2"/>
  <p:tag name="KSO_WM_UNIT_ID" val="diagram214_6*l_h_i*1_2_2"/>
  <p:tag name="KSO_WM_TEMPLATE_CATEGORY" val="diagram"/>
  <p:tag name="KSO_WM_TEMPLATE_INDEX" val="214"/>
  <p:tag name="KSO_WM_UNIT_LAYERLEVEL" val="1_1_1"/>
  <p:tag name="KSO_WM_TAG_VERSION" val="1.0"/>
  <p:tag name="KSO_WM_BEAUTIFY_FLAG" val="#wm#"/>
  <p:tag name="KSO_WM_UNIT_FILL_FORE_SCHEMECOLOR_INDEX" val="14"/>
  <p:tag name="KSO_WM_UNIT_FILL_TYPE" val="1"/>
  <p:tag name="KSO_WM_UNIT_TEXT_FILL_FORE_SCHEMECOLOR_INDEX" val="6"/>
  <p:tag name="KSO_WM_UNIT_TEXT_FILL_TYPE" val="1"/>
</p:tagLst>
</file>

<file path=ppt/tags/tag3.xml><?xml version="1.0" encoding="utf-8"?>
<p:tagLst xmlns:p="http://schemas.openxmlformats.org/presentationml/2006/main">
  <p:tag name="KSO_WM_UNIT_SUBTYPE" val="a"/>
  <p:tag name="KSO_WM_UNIT_PRESET_TEXT" val="单击此处添加文本具体内容"/>
  <p:tag name="KSO_WM_UNIT_NOCLEAR" val="0"/>
  <p:tag name="KSO_WM_UNIT_VALUE" val="48"/>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14_6*l_h_f*1_2_1"/>
  <p:tag name="KSO_WM_TEMPLATE_CATEGORY" val="diagram"/>
  <p:tag name="KSO_WM_TEMPLATE_INDEX" val="214"/>
  <p:tag name="KSO_WM_UNIT_LAYERLEVEL" val="1_1_1"/>
  <p:tag name="KSO_WM_TAG_VERSION" val="1.0"/>
  <p:tag name="KSO_WM_BEAUTIFY_FLAG" val="#wm#"/>
  <p:tag name="KSO_WM_UNIT_TEXT_FILL_FORE_SCHEMECOLOR_INDEX" val="14"/>
  <p:tag name="KSO_WM_UNIT_TEXT_FILL_TYPE" val="1"/>
</p:tagLst>
</file>

<file path=ppt/tags/tag4.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4_1"/>
  <p:tag name="KSO_WM_UNIT_ID" val="diagram214_6*l_h_i*1_4_1"/>
  <p:tag name="KSO_WM_TEMPLATE_CATEGORY" val="diagram"/>
  <p:tag name="KSO_WM_TEMPLATE_INDEX" val="214"/>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4_2"/>
  <p:tag name="KSO_WM_UNIT_ID" val="diagram214_6*l_h_i*1_4_2"/>
  <p:tag name="KSO_WM_TEMPLATE_CATEGORY" val="diagram"/>
  <p:tag name="KSO_WM_TEMPLATE_INDEX" val="214"/>
  <p:tag name="KSO_WM_UNIT_LAYERLEVEL" val="1_1_1"/>
  <p:tag name="KSO_WM_TAG_VERSION" val="1.0"/>
  <p:tag name="KSO_WM_BEAUTIFY_FLAG" val="#wm#"/>
  <p:tag name="KSO_WM_UNIT_FILL_FORE_SCHEMECOLOR_INDEX" val="14"/>
  <p:tag name="KSO_WM_UNIT_FILL_TYPE" val="1"/>
  <p:tag name="KSO_WM_UNIT_TEXT_FILL_FORE_SCHEMECOLOR_INDEX" val="5"/>
  <p:tag name="KSO_WM_UNIT_TEXT_FILL_TYPE" val="1"/>
</p:tagLst>
</file>

<file path=ppt/tags/tag6.xml><?xml version="1.0" encoding="utf-8"?>
<p:tagLst xmlns:p="http://schemas.openxmlformats.org/presentationml/2006/main">
  <p:tag name="KSO_WM_UNIT_SUBTYPE" val="a"/>
  <p:tag name="KSO_WM_UNIT_PRESET_TEXT" val="单击此处添加文本具体内容"/>
  <p:tag name="KSO_WM_UNIT_NOCLEAR" val="0"/>
  <p:tag name="KSO_WM_UNIT_VALUE" val="48"/>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diagram214_6*l_h_f*1_4_1"/>
  <p:tag name="KSO_WM_TEMPLATE_CATEGORY" val="diagram"/>
  <p:tag name="KSO_WM_TEMPLATE_INDEX" val="214"/>
  <p:tag name="KSO_WM_UNIT_LAYERLEVEL" val="1_1_1"/>
  <p:tag name="KSO_WM_TAG_VERSION" val="1.0"/>
  <p:tag name="KSO_WM_BEAUTIFY_FLAG" val="#wm#"/>
  <p:tag name="KSO_WM_UNIT_TEXT_FILL_FORE_SCHEMECOLOR_INDEX" val="14"/>
  <p:tag name="KSO_WM_UNIT_TEXT_FILL_TYPE" val="1"/>
</p:tagLst>
</file>

<file path=ppt/tags/tag7.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6_1"/>
  <p:tag name="KSO_WM_UNIT_ID" val="diagram214_6*l_h_i*1_6_1"/>
  <p:tag name="KSO_WM_TEMPLATE_CATEGORY" val="diagram"/>
  <p:tag name="KSO_WM_TEMPLATE_INDEX" val="214"/>
  <p:tag name="KSO_WM_UNIT_LAYERLEVEL" val="1_1_1"/>
  <p:tag name="KSO_WM_TAG_VERSION" val="1.0"/>
  <p:tag name="KSO_WM_BEAUTIFY_FLAG" val="#wm#"/>
  <p:tag name="KSO_WM_UNIT_FILL_FORE_SCHEMECOLOR_INDEX" val="7"/>
  <p:tag name="KSO_WM_UNIT_FILL_TYPE" val="1"/>
  <p:tag name="KSO_WM_UNIT_TEXT_FILL_FORE_SCHEMECOLOR_INDEX" val="14"/>
  <p:tag name="KSO_WM_UNIT_TEXT_FILL_TYPE" val="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6_2"/>
  <p:tag name="KSO_WM_UNIT_ID" val="diagram214_6*l_h_i*1_6_2"/>
  <p:tag name="KSO_WM_TEMPLATE_CATEGORY" val="diagram"/>
  <p:tag name="KSO_WM_TEMPLATE_INDEX" val="214"/>
  <p:tag name="KSO_WM_UNIT_LAYERLEVEL" val="1_1_1"/>
  <p:tag name="KSO_WM_TAG_VERSION" val="1.0"/>
  <p:tag name="KSO_WM_BEAUTIFY_FLAG" val="#wm#"/>
  <p:tag name="KSO_WM_UNIT_FILL_FORE_SCHEMECOLOR_INDEX" val="14"/>
  <p:tag name="KSO_WM_UNIT_FILL_TYPE" val="1"/>
  <p:tag name="KSO_WM_UNIT_TEXT_FILL_FORE_SCHEMECOLOR_INDEX" val="7"/>
  <p:tag name="KSO_WM_UNIT_TEXT_FILL_TYPE" val="1"/>
</p:tagLst>
</file>

<file path=ppt/tags/tag9.xml><?xml version="1.0" encoding="utf-8"?>
<p:tagLst xmlns:p="http://schemas.openxmlformats.org/presentationml/2006/main">
  <p:tag name="KSO_WM_UNIT_SUBTYPE" val="a"/>
  <p:tag name="KSO_WM_UNIT_PRESET_TEXT" val="单击此处添加文本具体内容"/>
  <p:tag name="KSO_WM_UNIT_NOCLEAR" val="0"/>
  <p:tag name="KSO_WM_UNIT_VALUE" val="48"/>
  <p:tag name="KSO_WM_UNIT_HIGHLIGHT" val="0"/>
  <p:tag name="KSO_WM_UNIT_COMPATIBLE" val="0"/>
  <p:tag name="KSO_WM_UNIT_DIAGRAM_ISNUMVISUAL" val="0"/>
  <p:tag name="KSO_WM_UNIT_DIAGRAM_ISREFERUNIT" val="0"/>
  <p:tag name="KSO_WM_DIAGRAM_GROUP_CODE" val="l1-1"/>
  <p:tag name="KSO_WM_UNIT_TYPE" val="l_h_f"/>
  <p:tag name="KSO_WM_UNIT_INDEX" val="1_6_1"/>
  <p:tag name="KSO_WM_UNIT_ID" val="diagram214_6*l_h_f*1_6_1"/>
  <p:tag name="KSO_WM_TEMPLATE_CATEGORY" val="diagram"/>
  <p:tag name="KSO_WM_TEMPLATE_INDEX" val="214"/>
  <p:tag name="KSO_WM_UNIT_LAYERLEVEL" val="1_1_1"/>
  <p:tag name="KSO_WM_TAG_VERSION" val="1.0"/>
  <p:tag name="KSO_WM_BEAUTIFY_FLAG" val="#wm#"/>
  <p:tag name="KSO_WM_UNIT_TEXT_FILL_FORE_SCHEMECOLOR_INDEX" val="14"/>
  <p:tag name="KSO_WM_UNIT_TEXT_FILL_TYPE" val="1"/>
</p:tagLst>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1699</Words>
  <Application>WPS 文字</Application>
  <PresentationFormat>自定义</PresentationFormat>
  <Paragraphs>131</Paragraphs>
  <Slides>9</Slides>
  <Notes>0</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9</vt:i4>
      </vt:variant>
    </vt:vector>
  </HeadingPairs>
  <TitlesOfParts>
    <vt:vector size="27" baseType="lpstr">
      <vt:lpstr>Arial</vt:lpstr>
      <vt:lpstr>宋体</vt:lpstr>
      <vt:lpstr>Wingdings</vt:lpstr>
      <vt:lpstr>微软雅黑</vt:lpstr>
      <vt:lpstr>汉仪旗黑</vt:lpstr>
      <vt:lpstr>微软雅黑</vt:lpstr>
      <vt:lpstr>Arial Bold</vt:lpstr>
      <vt:lpstr>黑体</vt:lpstr>
      <vt:lpstr>等线</vt:lpstr>
      <vt:lpstr>宋体</vt:lpstr>
      <vt:lpstr>Calibri</vt:lpstr>
      <vt:lpstr>Helvetica Neue</vt:lpstr>
      <vt:lpstr>汉仪书宋二KW</vt:lpstr>
      <vt:lpstr>汉仪中黑KW</vt:lpstr>
      <vt:lpstr>汉仪中等线KW</vt:lpstr>
      <vt:lpstr>宋体</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boldere</dc:creator>
  <cp:lastModifiedBy>林林林林</cp:lastModifiedBy>
  <cp:revision>27</cp:revision>
  <dcterms:created xsi:type="dcterms:W3CDTF">2022-07-07T06:11:08Z</dcterms:created>
  <dcterms:modified xsi:type="dcterms:W3CDTF">2022-07-07T06:11:08Z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wqlLaW5nc29mdCBQREYgdG8gV1BTIDgw</vt:lpwstr>
  </property>
  <property fmtid="{D5CDD505-2E9C-101B-9397-08002B2CF9AE}" pid="3" name="Created">
    <vt:filetime>2022-07-06T03:23:58Z</vt:filetime>
  </property>
  <property fmtid="{D5CDD505-2E9C-101B-9397-08002B2CF9AE}" pid="4" name="ICV">
    <vt:lpwstr>1AD9A2942A1A8CC0FC78C66255CC434B</vt:lpwstr>
  </property>
  <property fmtid="{D5CDD505-2E9C-101B-9397-08002B2CF9AE}" pid="5" name="KSOProductBuildVer">
    <vt:lpwstr>2052-4.2.1.6777</vt:lpwstr>
  </property>
</Properties>
</file>