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281" r:id="rId4"/>
    <p:sldId id="260" r:id="rId5"/>
    <p:sldId id="290" r:id="rId6"/>
    <p:sldId id="291" r:id="rId7"/>
    <p:sldId id="5755" r:id="rId8"/>
    <p:sldId id="5758" r:id="rId9"/>
    <p:sldId id="5744" r:id="rId10"/>
    <p:sldId id="5745" r:id="rId11"/>
    <p:sldId id="5746" r:id="rId12"/>
    <p:sldId id="574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871"/>
    <a:srgbClr val="27776D"/>
    <a:srgbClr val="9DC0BC"/>
    <a:srgbClr val="E9F5F5"/>
    <a:srgbClr val="9DD5D6"/>
    <a:srgbClr val="93BBD7"/>
    <a:srgbClr val="0077C1"/>
    <a:srgbClr val="E8E8E8"/>
    <a:srgbClr val="038B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4660"/>
  </p:normalViewPr>
  <p:slideViewPr>
    <p:cSldViewPr snapToGrid="0">
      <p:cViewPr varScale="1">
        <p:scale>
          <a:sx n="75" d="100"/>
          <a:sy n="75" d="100"/>
        </p:scale>
        <p:origin x="45" y="2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5.1400554097404488E-2"/>
          <c:w val="0.84141557305336834"/>
          <c:h val="0.8263928988043161"/>
        </c:manualLayout>
      </c:layout>
      <c:barChart>
        <c:barDir val="col"/>
        <c:grouping val="clustered"/>
        <c:varyColors val="0"/>
        <c:ser>
          <c:idx val="0"/>
          <c:order val="0"/>
          <c:tx>
            <c:strRef>
              <c:f>文献1!$E$40</c:f>
              <c:strCache>
                <c:ptCount val="1"/>
                <c:pt idx="0">
                  <c:v>澳啦®（n=99）</c:v>
                </c:pt>
              </c:strCache>
            </c:strRef>
          </c:tx>
          <c:spPr>
            <a:solidFill>
              <a:srgbClr val="27776D"/>
            </a:solidFill>
            <a:ln>
              <a:noFill/>
            </a:ln>
            <a:effectLst/>
          </c:spPr>
          <c:invertIfNegative val="0"/>
          <c:dLbls>
            <c:dLbl>
              <c:idx val="0"/>
              <c:layout>
                <c:manualLayout>
                  <c:x val="-5.5555555555555297E-3"/>
                  <c:y val="0.42129629629629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69-47EB-AD9D-D39A37576854}"/>
                </c:ext>
              </c:extLst>
            </c:dLbl>
            <c:dLbl>
              <c:idx val="1"/>
              <c:layout>
                <c:manualLayout>
                  <c:x val="-2.7777777777777779E-3"/>
                  <c:y val="0.175925925925925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69-47EB-AD9D-D39A3757685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微软雅黑 Light"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文献1!$F$39:$G$39</c:f>
              <c:strCache>
                <c:ptCount val="2"/>
                <c:pt idx="0">
                  <c:v>症状改善</c:v>
                </c:pt>
                <c:pt idx="1">
                  <c:v>症状完全改善</c:v>
                </c:pt>
              </c:strCache>
            </c:strRef>
          </c:cat>
          <c:val>
            <c:numRef>
              <c:f>文献1!$F$40:$G$40</c:f>
              <c:numCache>
                <c:formatCode>0.0%</c:formatCode>
                <c:ptCount val="2"/>
                <c:pt idx="0">
                  <c:v>0.38400000000000001</c:v>
                </c:pt>
                <c:pt idx="1">
                  <c:v>0.14099999999999999</c:v>
                </c:pt>
              </c:numCache>
            </c:numRef>
          </c:val>
          <c:extLst>
            <c:ext xmlns:c16="http://schemas.microsoft.com/office/drawing/2014/chart" uri="{C3380CC4-5D6E-409C-BE32-E72D297353CC}">
              <c16:uniqueId val="{00000002-1E69-47EB-AD9D-D39A37576854}"/>
            </c:ext>
          </c:extLst>
        </c:ser>
        <c:ser>
          <c:idx val="1"/>
          <c:order val="1"/>
          <c:tx>
            <c:strRef>
              <c:f>文献1!$E$41</c:f>
              <c:strCache>
                <c:ptCount val="1"/>
                <c:pt idx="0">
                  <c:v>Losec®（n=93）</c:v>
                </c:pt>
              </c:strCache>
            </c:strRef>
          </c:tx>
          <c:spPr>
            <a:solidFill>
              <a:srgbClr val="70AD47">
                <a:lumMod val="60000"/>
                <a:lumOff val="40000"/>
              </a:srgbClr>
            </a:solidFill>
            <a:ln>
              <a:noFill/>
            </a:ln>
            <a:effectLst/>
          </c:spPr>
          <c:invertIfNegative val="0"/>
          <c:dLbls>
            <c:dLbl>
              <c:idx val="0"/>
              <c:layout>
                <c:manualLayout>
                  <c:x val="0"/>
                  <c:y val="0.277777777777777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69-47EB-AD9D-D39A37576854}"/>
                </c:ext>
              </c:extLst>
            </c:dLbl>
            <c:dLbl>
              <c:idx val="1"/>
              <c:layout>
                <c:manualLayout>
                  <c:x val="0"/>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69-47EB-AD9D-D39A3757685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微软雅黑 Light"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文献1!$F$39:$G$39</c:f>
              <c:strCache>
                <c:ptCount val="2"/>
                <c:pt idx="0">
                  <c:v>症状改善</c:v>
                </c:pt>
                <c:pt idx="1">
                  <c:v>症状完全改善</c:v>
                </c:pt>
              </c:strCache>
            </c:strRef>
          </c:cat>
          <c:val>
            <c:numRef>
              <c:f>文献1!$F$41:$G$41</c:f>
              <c:numCache>
                <c:formatCode>0.0%</c:formatCode>
                <c:ptCount val="2"/>
                <c:pt idx="0">
                  <c:v>0.247</c:v>
                </c:pt>
                <c:pt idx="1">
                  <c:v>4.2999999999999997E-2</c:v>
                </c:pt>
              </c:numCache>
            </c:numRef>
          </c:val>
          <c:extLst>
            <c:ext xmlns:c16="http://schemas.microsoft.com/office/drawing/2014/chart" uri="{C3380CC4-5D6E-409C-BE32-E72D297353CC}">
              <c16:uniqueId val="{00000005-1E69-47EB-AD9D-D39A37576854}"/>
            </c:ext>
          </c:extLst>
        </c:ser>
        <c:dLbls>
          <c:showLegendKey val="0"/>
          <c:showVal val="0"/>
          <c:showCatName val="0"/>
          <c:showSerName val="0"/>
          <c:showPercent val="0"/>
          <c:showBubbleSize val="0"/>
        </c:dLbls>
        <c:gapWidth val="150"/>
        <c:axId val="305332992"/>
        <c:axId val="305334528"/>
      </c:barChart>
      <c:catAx>
        <c:axId val="30533299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305334528"/>
        <c:crosses val="autoZero"/>
        <c:auto val="1"/>
        <c:lblAlgn val="ctr"/>
        <c:lblOffset val="100"/>
        <c:noMultiLvlLbl val="0"/>
      </c:catAx>
      <c:valAx>
        <c:axId val="305334528"/>
        <c:scaling>
          <c:orientation val="minMax"/>
        </c:scaling>
        <c:delete val="0"/>
        <c:axPos val="l"/>
        <c:majorGridlines>
          <c:spPr>
            <a:ln w="9525" cap="flat" cmpd="sng" algn="ctr">
              <a:noFill/>
              <a:prstDash val="solid"/>
              <a:round/>
            </a:ln>
            <a:effectLst/>
          </c:spPr>
        </c:majorGridlines>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zh-CN"/>
          </a:p>
        </c:txPr>
        <c:crossAx val="305332992"/>
        <c:crosses val="autoZero"/>
        <c:crossBetween val="between"/>
      </c:valAx>
      <c:spPr>
        <a:noFill/>
        <a:ln>
          <a:noFill/>
        </a:ln>
        <a:effectLst/>
      </c:spPr>
    </c:plotArea>
    <c:legend>
      <c:legendPos val="r"/>
      <c:layout>
        <c:manualLayout>
          <c:xMode val="edge"/>
          <c:yMode val="edge"/>
          <c:x val="0.76547353455818012"/>
          <c:y val="0.25887540099154271"/>
          <c:w val="0.231748687664042"/>
          <c:h val="0.1303973461650627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j-lt"/>
              <a:ea typeface="微软雅黑 Light" pitchFamily="34" charset="-122"/>
              <a:cs typeface="+mn-cs"/>
            </a:defRPr>
          </a:pPr>
          <a:endParaRPr lang="zh-CN"/>
        </a:p>
      </c:txPr>
    </c:legend>
    <c:plotVisOnly val="1"/>
    <c:dispBlanksAs val="gap"/>
    <c:showDLblsOverMax val="0"/>
  </c:chart>
  <c:spPr>
    <a:noFill/>
    <a:ln w="9525" cap="flat" cmpd="sng" algn="ctr">
      <a:solidFill>
        <a:sysClr val="windowText" lastClr="000000"/>
      </a:solidFill>
      <a:prstDash val="solid"/>
    </a:ln>
    <a:effectLst/>
  </c:spPr>
  <c:txPr>
    <a:bodyPr/>
    <a:lstStyle/>
    <a:p>
      <a:pPr>
        <a:defRPr/>
      </a:pPr>
      <a:endParaRPr lang="zh-CN"/>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515543579689029E-2"/>
          <c:y val="0.10616632618655665"/>
          <c:w val="0.7644761315621168"/>
          <c:h val="0.79001844542731903"/>
        </c:manualLayout>
      </c:layout>
      <c:barChart>
        <c:barDir val="col"/>
        <c:grouping val="clustered"/>
        <c:varyColors val="0"/>
        <c:ser>
          <c:idx val="0"/>
          <c:order val="0"/>
          <c:tx>
            <c:strRef>
              <c:f>文献1!$G$6</c:f>
              <c:strCache>
                <c:ptCount val="1"/>
                <c:pt idx="0">
                  <c:v>澳啦®（n=122）</c:v>
                </c:pt>
              </c:strCache>
            </c:strRef>
          </c:tx>
          <c:spPr>
            <a:solidFill>
              <a:srgbClr val="27776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文献1!$F$7:$F$9</c:f>
              <c:strCache>
                <c:ptCount val="3"/>
                <c:pt idx="0">
                  <c:v>mITT子集</c:v>
                </c:pt>
                <c:pt idx="1">
                  <c:v>PP子集</c:v>
                </c:pt>
                <c:pt idx="2">
                  <c:v>PP2子集</c:v>
                </c:pt>
              </c:strCache>
            </c:strRef>
          </c:cat>
          <c:val>
            <c:numRef>
              <c:f>文献1!$G$7:$G$9</c:f>
              <c:numCache>
                <c:formatCode>0.0%</c:formatCode>
                <c:ptCount val="3"/>
                <c:pt idx="0">
                  <c:v>0.13700000000000001</c:v>
                </c:pt>
                <c:pt idx="1">
                  <c:v>0.13600000000000001</c:v>
                </c:pt>
                <c:pt idx="2">
                  <c:v>0.14099999999999999</c:v>
                </c:pt>
              </c:numCache>
            </c:numRef>
          </c:val>
          <c:extLst>
            <c:ext xmlns:c16="http://schemas.microsoft.com/office/drawing/2014/chart" uri="{C3380CC4-5D6E-409C-BE32-E72D297353CC}">
              <c16:uniqueId val="{00000000-0607-432E-87A7-93C6FD07013D}"/>
            </c:ext>
          </c:extLst>
        </c:ser>
        <c:ser>
          <c:idx val="1"/>
          <c:order val="1"/>
          <c:tx>
            <c:strRef>
              <c:f>文献1!$H$6</c:f>
              <c:strCache>
                <c:ptCount val="1"/>
                <c:pt idx="0">
                  <c:v>Losec®（n=117）</c:v>
                </c:pt>
              </c:strCache>
            </c:strRef>
          </c:tx>
          <c:spPr>
            <a:solidFill>
              <a:srgbClr val="70AD47">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文献1!$F$7:$F$9</c:f>
              <c:strCache>
                <c:ptCount val="3"/>
                <c:pt idx="0">
                  <c:v>mITT子集</c:v>
                </c:pt>
                <c:pt idx="1">
                  <c:v>PP子集</c:v>
                </c:pt>
                <c:pt idx="2">
                  <c:v>PP2子集</c:v>
                </c:pt>
              </c:strCache>
            </c:strRef>
          </c:cat>
          <c:val>
            <c:numRef>
              <c:f>文献1!$H$7:$H$9</c:f>
              <c:numCache>
                <c:formatCode>0.0%</c:formatCode>
                <c:ptCount val="3"/>
                <c:pt idx="0">
                  <c:v>4.4999999999999998E-2</c:v>
                </c:pt>
                <c:pt idx="1">
                  <c:v>4.8000000000000001E-2</c:v>
                </c:pt>
                <c:pt idx="2">
                  <c:v>4.2999999999999997E-2</c:v>
                </c:pt>
              </c:numCache>
            </c:numRef>
          </c:val>
          <c:extLst>
            <c:ext xmlns:c16="http://schemas.microsoft.com/office/drawing/2014/chart" uri="{C3380CC4-5D6E-409C-BE32-E72D297353CC}">
              <c16:uniqueId val="{00000001-0607-432E-87A7-93C6FD07013D}"/>
            </c:ext>
          </c:extLst>
        </c:ser>
        <c:dLbls>
          <c:showLegendKey val="0"/>
          <c:showVal val="0"/>
          <c:showCatName val="0"/>
          <c:showSerName val="0"/>
          <c:showPercent val="0"/>
          <c:showBubbleSize val="0"/>
        </c:dLbls>
        <c:gapWidth val="150"/>
        <c:axId val="47085056"/>
        <c:axId val="47086592"/>
      </c:barChart>
      <c:catAx>
        <c:axId val="4708505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微软雅黑 Light" pitchFamily="34" charset="-122"/>
                <a:ea typeface="微软雅黑 Light" pitchFamily="34" charset="-122"/>
                <a:cs typeface="+mn-cs"/>
              </a:defRPr>
            </a:pPr>
            <a:endParaRPr lang="zh-CN"/>
          </a:p>
        </c:txPr>
        <c:crossAx val="47086592"/>
        <c:crosses val="autoZero"/>
        <c:auto val="1"/>
        <c:lblAlgn val="ctr"/>
        <c:lblOffset val="100"/>
        <c:noMultiLvlLbl val="0"/>
      </c:catAx>
      <c:valAx>
        <c:axId val="47086592"/>
        <c:scaling>
          <c:orientation val="minMax"/>
        </c:scaling>
        <c:delete val="0"/>
        <c:axPos val="l"/>
        <c:majorGridlines>
          <c:spPr>
            <a:ln w="9525" cap="flat" cmpd="sng" algn="ctr">
              <a:noFill/>
              <a:prstDash val="solid"/>
              <a:round/>
            </a:ln>
            <a:effectLst/>
          </c:spPr>
        </c:majorGridlines>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tx1"/>
                </a:solidFill>
                <a:latin typeface="微软雅黑 Light" pitchFamily="34" charset="-122"/>
                <a:ea typeface="微软雅黑 Light" pitchFamily="34" charset="-122"/>
                <a:cs typeface="+mn-cs"/>
              </a:defRPr>
            </a:pPr>
            <a:endParaRPr lang="zh-CN"/>
          </a:p>
        </c:txPr>
        <c:crossAx val="47085056"/>
        <c:crosses val="autoZero"/>
        <c:crossBetween val="between"/>
      </c:valAx>
      <c:spPr>
        <a:noFill/>
        <a:ln>
          <a:noFill/>
        </a:ln>
        <a:effectLst/>
      </c:spPr>
    </c:plotArea>
    <c:legend>
      <c:legendPos val="r"/>
      <c:layout>
        <c:manualLayout>
          <c:xMode val="edge"/>
          <c:yMode val="edge"/>
          <c:x val="0.72620079678519645"/>
          <c:y val="0.17173245115331687"/>
          <c:w val="0.27379920321480355"/>
          <c:h val="0.13587654005316763"/>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mj-lt"/>
              <a:ea typeface="微软雅黑 Light" pitchFamily="34" charset="-122"/>
              <a:cs typeface="+mn-cs"/>
            </a:defRPr>
          </a:pPr>
          <a:endParaRPr lang="zh-CN"/>
        </a:p>
      </c:txPr>
    </c:legend>
    <c:plotVisOnly val="1"/>
    <c:dispBlanksAs val="gap"/>
    <c:showDLblsOverMax val="0"/>
  </c:chart>
  <c:spPr>
    <a:noFill/>
    <a:ln w="9525" cap="flat" cmpd="sng" algn="ctr">
      <a:solidFill>
        <a:sysClr val="windowText" lastClr="000000"/>
      </a:solidFill>
      <a:prstDash val="solid"/>
    </a:ln>
    <a:effectLst/>
  </c:spPr>
  <c:txPr>
    <a:bodyPr/>
    <a:lstStyle/>
    <a:p>
      <a:pPr>
        <a:defRPr/>
      </a:pPr>
      <a:endParaRPr lang="zh-CN"/>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0.20208</cdr:x>
      <cdr:y>0.08218</cdr:y>
    </cdr:from>
    <cdr:to>
      <cdr:x>0.32813</cdr:x>
      <cdr:y>0.17014</cdr:y>
    </cdr:to>
    <cdr:sp macro="" textlink="">
      <cdr:nvSpPr>
        <cdr:cNvPr id="2" name="TextBox 1"/>
        <cdr:cNvSpPr txBox="1"/>
      </cdr:nvSpPr>
      <cdr:spPr>
        <a:xfrm xmlns:a="http://schemas.openxmlformats.org/drawingml/2006/main">
          <a:off x="923925" y="225425"/>
          <a:ext cx="576263" cy="241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700" dirty="0">
              <a:latin typeface="微软雅黑 Light" pitchFamily="34" charset="-122"/>
              <a:ea typeface="微软雅黑 Light" pitchFamily="34" charset="-122"/>
            </a:rPr>
            <a:t>p=0.0351</a:t>
          </a:r>
          <a:endParaRPr lang="zh-CN" altLang="en-US" sz="700" dirty="0">
            <a:latin typeface="微软雅黑 Light" pitchFamily="34" charset="-122"/>
            <a:ea typeface="微软雅黑 Light" pitchFamily="34" charset="-122"/>
          </a:endParaRPr>
        </a:p>
      </cdr:txBody>
    </cdr:sp>
  </cdr:relSizeAnchor>
  <cdr:relSizeAnchor xmlns:cdr="http://schemas.openxmlformats.org/drawingml/2006/chartDrawing">
    <cdr:from>
      <cdr:x>0.6874</cdr:x>
      <cdr:y>0.4889</cdr:y>
    </cdr:from>
    <cdr:to>
      <cdr:x>0.90152</cdr:x>
      <cdr:y>0.58149</cdr:y>
    </cdr:to>
    <cdr:sp macro="" textlink="">
      <cdr:nvSpPr>
        <cdr:cNvPr id="3" name="TextBox 1"/>
        <cdr:cNvSpPr txBox="1"/>
      </cdr:nvSpPr>
      <cdr:spPr>
        <a:xfrm xmlns:a="http://schemas.openxmlformats.org/drawingml/2006/main">
          <a:off x="2691874" y="1304869"/>
          <a:ext cx="838497" cy="2471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700" dirty="0">
              <a:latin typeface="微软雅黑 Light" pitchFamily="34" charset="-122"/>
              <a:ea typeface="微软雅黑 Light" pitchFamily="34" charset="-122"/>
            </a:rPr>
            <a:t>p=0.0267</a:t>
          </a:r>
          <a:endParaRPr lang="zh-CN" altLang="en-US" sz="700" dirty="0">
            <a:latin typeface="微软雅黑 Light" pitchFamily="34" charset="-122"/>
            <a:ea typeface="微软雅黑 Light" pitchFamily="34" charset="-122"/>
          </a:endParaRPr>
        </a:p>
      </cdr:txBody>
    </cdr:sp>
  </cdr:relSizeAnchor>
  <cdr:relSizeAnchor xmlns:cdr="http://schemas.openxmlformats.org/drawingml/2006/chartDrawing">
    <cdr:from>
      <cdr:x>0.34904</cdr:x>
      <cdr:y>0.038</cdr:y>
    </cdr:from>
    <cdr:to>
      <cdr:x>0.88263</cdr:x>
      <cdr:y>0.1653</cdr:y>
    </cdr:to>
    <cdr:sp macro="" textlink="">
      <cdr:nvSpPr>
        <cdr:cNvPr id="4" name="TextBox 1"/>
        <cdr:cNvSpPr txBox="1"/>
      </cdr:nvSpPr>
      <cdr:spPr>
        <a:xfrm xmlns:a="http://schemas.openxmlformats.org/drawingml/2006/main">
          <a:off x="1366844" y="101422"/>
          <a:ext cx="2089540" cy="3397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000" dirty="0">
              <a:latin typeface="微软雅黑" panose="020B0503020204020204" pitchFamily="34" charset="-122"/>
              <a:ea typeface="微软雅黑" panose="020B0503020204020204" pitchFamily="34" charset="-122"/>
            </a:rPr>
            <a:t>PP2</a:t>
          </a:r>
          <a:r>
            <a:rPr lang="zh-CN" altLang="en-US" sz="1000" dirty="0">
              <a:latin typeface="微软雅黑" panose="020B0503020204020204" pitchFamily="34" charset="-122"/>
              <a:ea typeface="微软雅黑" panose="020B0503020204020204" pitchFamily="34" charset="-122"/>
            </a:rPr>
            <a:t>集前</a:t>
          </a:r>
          <a:r>
            <a:rPr lang="en-US" altLang="zh-CN" sz="1000" dirty="0">
              <a:latin typeface="微软雅黑" panose="020B0503020204020204" pitchFamily="34" charset="-122"/>
              <a:ea typeface="微软雅黑" panose="020B0503020204020204" pitchFamily="34" charset="-122"/>
            </a:rPr>
            <a:t>30min</a:t>
          </a:r>
          <a:r>
            <a:rPr lang="zh-CN" altLang="en-US" sz="1000" dirty="0">
              <a:latin typeface="微软雅黑" panose="020B0503020204020204" pitchFamily="34" charset="-122"/>
              <a:ea typeface="微软雅黑" panose="020B0503020204020204" pitchFamily="34" charset="-122"/>
            </a:rPr>
            <a:t>内患者缓解比例</a:t>
          </a:r>
        </a:p>
      </cdr:txBody>
    </cdr:sp>
  </cdr:relSizeAnchor>
</c:userShapes>
</file>

<file path=ppt/drawings/drawing2.xml><?xml version="1.0" encoding="utf-8"?>
<c:userShapes xmlns:c="http://schemas.openxmlformats.org/drawingml/2006/chart">
  <cdr:relSizeAnchor xmlns:cdr="http://schemas.openxmlformats.org/drawingml/2006/chartDrawing">
    <cdr:from>
      <cdr:x>0.2996</cdr:x>
      <cdr:y>0.02013</cdr:y>
    </cdr:from>
    <cdr:to>
      <cdr:x>0.83993</cdr:x>
      <cdr:y>0.14318</cdr:y>
    </cdr:to>
    <cdr:sp macro="" textlink="">
      <cdr:nvSpPr>
        <cdr:cNvPr id="2" name="TextBox 1"/>
        <cdr:cNvSpPr txBox="1"/>
      </cdr:nvSpPr>
      <cdr:spPr>
        <a:xfrm xmlns:a="http://schemas.openxmlformats.org/drawingml/2006/main">
          <a:off x="1213010" y="53377"/>
          <a:ext cx="2187687" cy="326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000" dirty="0">
              <a:latin typeface="+mj-lt"/>
              <a:ea typeface="微软雅黑 Light" pitchFamily="34" charset="-122"/>
            </a:rPr>
            <a:t>前</a:t>
          </a:r>
          <a:r>
            <a:rPr lang="en-US" altLang="zh-CN" sz="1000" dirty="0">
              <a:latin typeface="+mj-lt"/>
              <a:ea typeface="微软雅黑 Light" pitchFamily="34" charset="-122"/>
            </a:rPr>
            <a:t>30min</a:t>
          </a:r>
          <a:r>
            <a:rPr lang="zh-CN" altLang="en-US" sz="1000" dirty="0">
              <a:latin typeface="+mj-lt"/>
              <a:ea typeface="微软雅黑 Light" pitchFamily="34" charset="-122"/>
            </a:rPr>
            <a:t>内症状完全缓解患者比例</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6C401-81B0-48FA-8B56-1CCEB9F2E6A2}" type="datetimeFigureOut">
              <a:rPr lang="zh-CN" altLang="en-US" smtClean="0"/>
              <a:t>2022/7/11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2C061-7F6F-491D-8BFA-EFC7D88EC81A}" type="slidenum">
              <a:rPr lang="zh-CN" altLang="en-US" smtClean="0"/>
              <a:t>‹#›</a:t>
            </a:fld>
            <a:endParaRPr lang="zh-CN" altLang="en-US"/>
          </a:p>
        </p:txBody>
      </p:sp>
    </p:spTree>
    <p:extLst>
      <p:ext uri="{BB962C8B-B14F-4D97-AF65-F5344CB8AC3E}">
        <p14:creationId xmlns:p14="http://schemas.microsoft.com/office/powerpoint/2010/main" val="381952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2022/7/11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56504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2022/7/11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01260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94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615934"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19219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1382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 name="椭圆 48">
            <a:extLst>
              <a:ext uri="{FF2B5EF4-FFF2-40B4-BE49-F238E27FC236}">
                <a16:creationId xmlns:a16="http://schemas.microsoft.com/office/drawing/2014/main" id="{69191EA1-F214-45B0-9459-9237D9F2EA3B}"/>
              </a:ext>
            </a:extLst>
          </p:cNvPr>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F551449E-B3FB-4348-A259-9F365DEA6B60}"/>
              </a:ext>
            </a:extLst>
          </p:cNvPr>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E3FC3798-0C0E-490F-AEE4-4AF84D4DC8E5}"/>
              </a:ext>
            </a:extLst>
          </p:cNvPr>
          <p:cNvSpPr txBox="1"/>
          <p:nvPr/>
        </p:nvSpPr>
        <p:spPr>
          <a:xfrm>
            <a:off x="3035300" y="2315958"/>
            <a:ext cx="9213850" cy="769441"/>
          </a:xfrm>
          <a:prstGeom prst="rect">
            <a:avLst/>
          </a:prstGeom>
          <a:noFill/>
        </p:spPr>
        <p:txBody>
          <a:bodyPr wrap="square" rtlCol="0">
            <a:spAutoFit/>
          </a:bodyPr>
          <a:lstStyle/>
          <a:p>
            <a:pPr algn="r"/>
            <a:r>
              <a:rPr lang="zh-CN" altLang="en-US" sz="4400" spc="300" dirty="0">
                <a:latin typeface="方正正黑简体" panose="02000000000000000000" pitchFamily="2" charset="-122"/>
                <a:ea typeface="方正正黑简体" panose="02000000000000000000" pitchFamily="2" charset="-122"/>
                <a:cs typeface="+mn-ea"/>
                <a:sym typeface="+mn-lt"/>
              </a:rPr>
              <a:t>奥美拉唑碳酸氢钠干混悬剂（</a:t>
            </a:r>
            <a:r>
              <a:rPr lang="en-US" altLang="zh-CN" sz="4400" spc="300" dirty="0">
                <a:latin typeface="方正正黑简体" panose="02000000000000000000" pitchFamily="2" charset="-122"/>
                <a:ea typeface="方正正黑简体" panose="02000000000000000000" pitchFamily="2" charset="-122"/>
                <a:cs typeface="+mn-ea"/>
                <a:sym typeface="+mn-lt"/>
              </a:rPr>
              <a:t>Ⅰ</a:t>
            </a:r>
            <a:r>
              <a:rPr lang="zh-CN" altLang="en-US" sz="4400" spc="300" dirty="0">
                <a:latin typeface="方正正黑简体" panose="02000000000000000000" pitchFamily="2" charset="-122"/>
                <a:ea typeface="方正正黑简体" panose="02000000000000000000" pitchFamily="2" charset="-122"/>
                <a:cs typeface="+mn-ea"/>
                <a:sym typeface="+mn-lt"/>
              </a:rPr>
              <a:t>）</a:t>
            </a:r>
          </a:p>
        </p:txBody>
      </p:sp>
      <p:sp>
        <p:nvSpPr>
          <p:cNvPr id="30" name="文本框 29">
            <a:extLst>
              <a:ext uri="{FF2B5EF4-FFF2-40B4-BE49-F238E27FC236}">
                <a16:creationId xmlns:a16="http://schemas.microsoft.com/office/drawing/2014/main" id="{860CC380-A7A1-44AE-8DB3-FADAF4345D29}"/>
              </a:ext>
            </a:extLst>
          </p:cNvPr>
          <p:cNvSpPr txBox="1"/>
          <p:nvPr/>
        </p:nvSpPr>
        <p:spPr>
          <a:xfrm>
            <a:off x="9562097" y="1516820"/>
            <a:ext cx="2199109" cy="523220"/>
          </a:xfrm>
          <a:prstGeom prst="rect">
            <a:avLst/>
          </a:prstGeom>
          <a:noFill/>
        </p:spPr>
        <p:txBody>
          <a:bodyPr wrap="square" rtlCol="0">
            <a:spAutoFit/>
          </a:bodyPr>
          <a:lstStyle/>
          <a:p>
            <a:pPr algn="r"/>
            <a:r>
              <a:rPr lang="zh-CN" altLang="en-US" sz="2800" dirty="0">
                <a:cs typeface="+mn-ea"/>
                <a:sym typeface="+mn-lt"/>
              </a:rPr>
              <a:t>澳啦</a:t>
            </a:r>
            <a:r>
              <a:rPr lang="en-US" altLang="zh-CN" sz="2800" baseline="30000" dirty="0">
                <a:cs typeface="+mn-ea"/>
                <a:sym typeface="+mn-lt"/>
              </a:rPr>
              <a:t>®</a:t>
            </a:r>
            <a:r>
              <a:rPr lang="zh-CN" altLang="en-US" dirty="0">
                <a:cs typeface="+mn-ea"/>
                <a:sym typeface="+mn-lt"/>
              </a:rPr>
              <a:t> </a:t>
            </a:r>
          </a:p>
        </p:txBody>
      </p:sp>
      <p:sp>
        <p:nvSpPr>
          <p:cNvPr id="32" name="椭圆 31">
            <a:extLst>
              <a:ext uri="{FF2B5EF4-FFF2-40B4-BE49-F238E27FC236}">
                <a16:creationId xmlns:a16="http://schemas.microsoft.com/office/drawing/2014/main" id="{A4C420D0-BFC4-4CB1-864B-96FEDC75855F}"/>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a16="http://schemas.microsoft.com/office/drawing/2014/main" id="{CC3B3373-E72D-4D08-9B72-725E39CCA2A6}"/>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文本框 65">
            <a:extLst>
              <a:ext uri="{FF2B5EF4-FFF2-40B4-BE49-F238E27FC236}">
                <a16:creationId xmlns:a16="http://schemas.microsoft.com/office/drawing/2014/main" id="{B866059A-3EBE-4F48-A48C-94F4E4B3A8E7}"/>
              </a:ext>
            </a:extLst>
          </p:cNvPr>
          <p:cNvSpPr txBox="1"/>
          <p:nvPr/>
        </p:nvSpPr>
        <p:spPr>
          <a:xfrm>
            <a:off x="7207250" y="3476194"/>
            <a:ext cx="4553956" cy="461665"/>
          </a:xfrm>
          <a:prstGeom prst="rect">
            <a:avLst/>
          </a:prstGeom>
          <a:noFill/>
        </p:spPr>
        <p:txBody>
          <a:bodyPr wrap="square" rtlCol="0">
            <a:spAutoFit/>
          </a:bodyPr>
          <a:lstStyle/>
          <a:p>
            <a:pPr algn="r"/>
            <a:r>
              <a:rPr lang="zh-CN" altLang="en-US" sz="2400" dirty="0">
                <a:cs typeface="+mn-ea"/>
                <a:sym typeface="+mn-lt"/>
              </a:rPr>
              <a:t>南京海纳医药科技股份有限公司</a:t>
            </a:r>
          </a:p>
        </p:txBody>
      </p:sp>
      <p:sp>
        <p:nvSpPr>
          <p:cNvPr id="77" name="椭圆 76">
            <a:extLst>
              <a:ext uri="{FF2B5EF4-FFF2-40B4-BE49-F238E27FC236}">
                <a16:creationId xmlns:a16="http://schemas.microsoft.com/office/drawing/2014/main" id="{1255DA3A-F528-4335-A3F4-41CE69C890E2}"/>
              </a:ext>
            </a:extLst>
          </p:cNvPr>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FFF201E4-D008-1CF5-F558-3A559C2A03E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17006" y="2942144"/>
            <a:ext cx="6513006" cy="3663566"/>
          </a:xfrm>
          <a:prstGeom prst="rect">
            <a:avLst/>
          </a:prstGeom>
        </p:spPr>
      </p:pic>
    </p:spTree>
    <p:custDataLst>
      <p:tags r:id="rId1"/>
    </p:custDataLst>
    <p:extLst>
      <p:ext uri="{BB962C8B-B14F-4D97-AF65-F5344CB8AC3E}">
        <p14:creationId xmlns:p14="http://schemas.microsoft.com/office/powerpoint/2010/main" val="1757747902"/>
      </p:ext>
    </p:extLst>
  </p:cSld>
  <p:clrMapOvr>
    <a:masterClrMapping/>
  </p:clrMapOvr>
  <mc:AlternateContent xmlns:mc="http://schemas.openxmlformats.org/markup-compatibility/2006" xmlns:p14="http://schemas.microsoft.com/office/powerpoint/2010/main">
    <mc:Choice Requires="p14">
      <p:transition p14:dur="0" advTm="2456"/>
    </mc:Choice>
    <mc:Fallback xmlns="">
      <p:transition advTm="2456"/>
    </mc:Fallback>
  </mc:AlternateContent>
  <p:extLst>
    <p:ext uri="{E180D4A7-C9FB-4DFB-919C-405C955672EB}">
      <p14:showEvtLst xmlns:p14="http://schemas.microsoft.com/office/powerpoint/2010/main">
        <p14:playEvt time="82" objId="4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1FCEC1F5-B9D6-4992-A0F3-6B52BECD2638}"/>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B11F3E2F-B708-4B7C-8A41-59CE8644099E}"/>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3C72B9F3-300C-4D36-A79A-D813F5A66593}"/>
              </a:ext>
            </a:extLst>
          </p:cNvPr>
          <p:cNvSpPr txBox="1"/>
          <p:nvPr/>
        </p:nvSpPr>
        <p:spPr>
          <a:xfrm>
            <a:off x="1224640" y="335911"/>
            <a:ext cx="3213100" cy="523220"/>
          </a:xfrm>
          <a:prstGeom prst="rect">
            <a:avLst/>
          </a:prstGeom>
          <a:noFill/>
        </p:spPr>
        <p:txBody>
          <a:bodyPr wrap="square">
            <a:spAutoFit/>
          </a:bodyPr>
          <a:lstStyle/>
          <a:p>
            <a:r>
              <a:rPr lang="zh-CN" altLang="en-US" sz="2800" spc="400" dirty="0">
                <a:solidFill>
                  <a:schemeClr val="tx1">
                    <a:lumMod val="85000"/>
                    <a:lumOff val="15000"/>
                  </a:schemeClr>
                </a:solidFill>
                <a:cs typeface="+mn-ea"/>
                <a:sym typeface="+mn-lt"/>
              </a:rPr>
              <a:t>创新性</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6" y="300845"/>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0" name="图片 9">
            <a:extLst>
              <a:ext uri="{FF2B5EF4-FFF2-40B4-BE49-F238E27FC236}">
                <a16:creationId xmlns:a16="http://schemas.microsoft.com/office/drawing/2014/main" id="{714697A5-EF16-1DD9-F6AF-B75BD94C1F34}"/>
              </a:ext>
            </a:extLst>
          </p:cNvPr>
          <p:cNvPicPr>
            <a:picLocks noChangeAspect="1"/>
          </p:cNvPicPr>
          <p:nvPr/>
        </p:nvPicPr>
        <p:blipFill>
          <a:blip r:embed="rId3"/>
          <a:stretch>
            <a:fillRect/>
          </a:stretch>
        </p:blipFill>
        <p:spPr>
          <a:xfrm>
            <a:off x="704642" y="1430050"/>
            <a:ext cx="2460598" cy="3280800"/>
          </a:xfrm>
          <a:prstGeom prst="rect">
            <a:avLst/>
          </a:prstGeom>
          <a:ln w="6350">
            <a:solidFill>
              <a:srgbClr val="3E7871"/>
            </a:solidFill>
          </a:ln>
        </p:spPr>
      </p:pic>
      <p:pic>
        <p:nvPicPr>
          <p:cNvPr id="11" name="图片 10">
            <a:extLst>
              <a:ext uri="{FF2B5EF4-FFF2-40B4-BE49-F238E27FC236}">
                <a16:creationId xmlns:a16="http://schemas.microsoft.com/office/drawing/2014/main" id="{A2B875B6-586E-2992-C044-414BF744083A}"/>
              </a:ext>
            </a:extLst>
          </p:cNvPr>
          <p:cNvPicPr>
            <a:picLocks noChangeAspect="1"/>
          </p:cNvPicPr>
          <p:nvPr/>
        </p:nvPicPr>
        <p:blipFill>
          <a:blip r:embed="rId4"/>
          <a:stretch>
            <a:fillRect/>
          </a:stretch>
        </p:blipFill>
        <p:spPr>
          <a:xfrm>
            <a:off x="2474736" y="2448194"/>
            <a:ext cx="2471738" cy="3280802"/>
          </a:xfrm>
          <a:prstGeom prst="rect">
            <a:avLst/>
          </a:prstGeom>
          <a:ln w="12700">
            <a:solidFill>
              <a:srgbClr val="9DC0BC"/>
            </a:solidFill>
          </a:ln>
        </p:spPr>
      </p:pic>
      <p:sp>
        <p:nvSpPr>
          <p:cNvPr id="13" name="文本框 12">
            <a:extLst>
              <a:ext uri="{FF2B5EF4-FFF2-40B4-BE49-F238E27FC236}">
                <a16:creationId xmlns:a16="http://schemas.microsoft.com/office/drawing/2014/main" id="{8DDBACFB-F9BA-366E-E1B8-EE55F83AF51C}"/>
              </a:ext>
            </a:extLst>
          </p:cNvPr>
          <p:cNvSpPr txBox="1"/>
          <p:nvPr/>
        </p:nvSpPr>
        <p:spPr>
          <a:xfrm>
            <a:off x="5299954" y="597521"/>
            <a:ext cx="6811181" cy="3535968"/>
          </a:xfrm>
          <a:prstGeom prst="rect">
            <a:avLst/>
          </a:prstGeom>
          <a:noFill/>
        </p:spPr>
        <p:txBody>
          <a:bodyPr wrap="square">
            <a:spAutoFit/>
          </a:bodyPr>
          <a:lstStyle/>
          <a:p>
            <a:pPr marL="285750" indent="-285750">
              <a:lnSpc>
                <a:spcPct val="200000"/>
              </a:lnSpc>
              <a:buFont typeface="Wingdings" panose="05000000000000000000" pitchFamily="2" charset="2"/>
              <a:buChar char="Ø"/>
            </a:pPr>
            <a:r>
              <a:rPr lang="zh-CN" altLang="en-US" sz="1600" dirty="0">
                <a:solidFill>
                  <a:srgbClr val="27776D"/>
                </a:solidFill>
                <a:latin typeface="微软雅黑" panose="020B0503020204020204" pitchFamily="34" charset="-122"/>
                <a:ea typeface="微软雅黑" panose="020B0503020204020204" pitchFamily="34" charset="-122"/>
              </a:rPr>
              <a:t>创新点：</a:t>
            </a:r>
            <a:endParaRPr lang="en-US" altLang="zh-CN" sz="1600" dirty="0">
              <a:solidFill>
                <a:srgbClr val="27776D"/>
              </a:solidFill>
              <a:latin typeface="微软雅黑" panose="020B0503020204020204" pitchFamily="34" charset="-122"/>
              <a:ea typeface="微软雅黑" panose="020B0503020204020204" pitchFamily="34" charset="-122"/>
            </a:endParaRPr>
          </a:p>
          <a:p>
            <a:pPr>
              <a:lnSpc>
                <a:spcPct val="200000"/>
              </a:lnSpc>
            </a:pPr>
            <a:r>
              <a:rPr lang="en-US" altLang="zh-CN" sz="1400" dirty="0"/>
              <a:t>1.</a:t>
            </a:r>
            <a:r>
              <a:rPr lang="zh-CN" altLang="en-US" sz="1400" dirty="0"/>
              <a:t>本品在研发过程中所申报的两项专利技术，分别为：一种奥美拉唑干混悬剂中有关</a:t>
            </a:r>
          </a:p>
          <a:p>
            <a:pPr>
              <a:lnSpc>
                <a:spcPct val="200000"/>
              </a:lnSpc>
            </a:pPr>
            <a:r>
              <a:rPr lang="zh-CN" altLang="en-US" sz="1400" dirty="0"/>
              <a:t>   物质的检测方法和一种奥美拉唑碳酸氢钠干混悬剂中特定杂质的获得及检测方法，</a:t>
            </a:r>
            <a:endParaRPr lang="en-US" altLang="zh-CN" sz="1400" dirty="0"/>
          </a:p>
          <a:p>
            <a:pPr>
              <a:lnSpc>
                <a:spcPct val="200000"/>
              </a:lnSpc>
            </a:pPr>
            <a:r>
              <a:rPr lang="en-US" altLang="zh-CN" sz="1400" dirty="0"/>
              <a:t>  </a:t>
            </a:r>
            <a:r>
              <a:rPr lang="zh-CN" altLang="en-US" sz="1400" dirty="0"/>
              <a:t>可提高产品质量；</a:t>
            </a:r>
            <a:endParaRPr lang="en-US" altLang="zh-CN" sz="1600" dirty="0">
              <a:solidFill>
                <a:srgbClr val="27776D"/>
              </a:solidFill>
              <a:latin typeface="微软雅黑" panose="020B0503020204020204" pitchFamily="34" charset="-122"/>
              <a:ea typeface="微软雅黑" panose="020B0503020204020204" pitchFamily="34" charset="-122"/>
            </a:endParaRPr>
          </a:p>
          <a:p>
            <a:pPr>
              <a:lnSpc>
                <a:spcPct val="200000"/>
              </a:lnSpc>
            </a:pPr>
            <a:r>
              <a:rPr lang="en-US" altLang="zh-CN" sz="1400" dirty="0"/>
              <a:t>2.</a:t>
            </a:r>
            <a:r>
              <a:rPr lang="zh-CN" altLang="en-US" sz="1400" dirty="0"/>
              <a:t>碳酸氢钠中和胃酸，刺激胃泌素分泌，</a:t>
            </a:r>
            <a:r>
              <a:rPr lang="zh-CN" altLang="en-US" sz="1400" dirty="0">
                <a:solidFill>
                  <a:srgbClr val="27776D"/>
                </a:solidFill>
              </a:rPr>
              <a:t>激活胃壁细胞中静息态质子泵，无需进食</a:t>
            </a:r>
            <a:r>
              <a:rPr lang="zh-CN" altLang="en-US" sz="1400" dirty="0"/>
              <a:t>；</a:t>
            </a:r>
          </a:p>
          <a:p>
            <a:pPr>
              <a:lnSpc>
                <a:spcPct val="200000"/>
              </a:lnSpc>
            </a:pPr>
            <a:r>
              <a:rPr lang="en-US" altLang="zh-CN" sz="1400" dirty="0"/>
              <a:t>3.</a:t>
            </a:r>
            <a:r>
              <a:rPr lang="zh-CN" altLang="en-US" sz="1400" dirty="0"/>
              <a:t>碳酸氢钠保护</a:t>
            </a:r>
            <a:r>
              <a:rPr lang="zh-CN" altLang="en-US" sz="1400" dirty="0">
                <a:solidFill>
                  <a:srgbClr val="27776D"/>
                </a:solidFill>
              </a:rPr>
              <a:t>无肠溶包衣的奥美拉唑在胃内释放，不被胃酸降解</a:t>
            </a:r>
            <a:r>
              <a:rPr lang="zh-CN" altLang="en-US" sz="1400" dirty="0"/>
              <a:t>，国内其他口服</a:t>
            </a:r>
            <a:endParaRPr lang="en-US" altLang="zh-CN" sz="1400" dirty="0"/>
          </a:p>
          <a:p>
            <a:pPr>
              <a:lnSpc>
                <a:spcPct val="200000"/>
              </a:lnSpc>
            </a:pPr>
            <a:r>
              <a:rPr lang="en-US" altLang="zh-CN" sz="1400" dirty="0"/>
              <a:t>   PPI</a:t>
            </a:r>
            <a:r>
              <a:rPr lang="zh-CN" altLang="en-US" sz="1400" dirty="0"/>
              <a:t>均有肠溶包衣；</a:t>
            </a:r>
          </a:p>
          <a:p>
            <a:pPr>
              <a:lnSpc>
                <a:spcPct val="200000"/>
              </a:lnSpc>
            </a:pPr>
            <a:r>
              <a:rPr lang="en-US" altLang="zh-CN" sz="1400" dirty="0"/>
              <a:t>4. </a:t>
            </a:r>
            <a:r>
              <a:rPr lang="zh-CN" altLang="en-US" sz="1400" dirty="0">
                <a:solidFill>
                  <a:srgbClr val="27776D"/>
                </a:solidFill>
              </a:rPr>
              <a:t>干混悬剂型是国内</a:t>
            </a:r>
            <a:r>
              <a:rPr lang="en-US" altLang="zh-CN" sz="1400" dirty="0">
                <a:solidFill>
                  <a:srgbClr val="27776D"/>
                </a:solidFill>
              </a:rPr>
              <a:t>PPI</a:t>
            </a:r>
            <a:r>
              <a:rPr lang="zh-CN" altLang="en-US" sz="1400" dirty="0">
                <a:solidFill>
                  <a:srgbClr val="27776D"/>
                </a:solidFill>
              </a:rPr>
              <a:t>最新剂型</a:t>
            </a:r>
            <a:r>
              <a:rPr lang="zh-CN" altLang="en-US" sz="1400" dirty="0"/>
              <a:t>，既可口服，也可鼻胃管给药；</a:t>
            </a:r>
          </a:p>
        </p:txBody>
      </p:sp>
      <p:sp>
        <p:nvSpPr>
          <p:cNvPr id="14" name="文本框 13">
            <a:extLst>
              <a:ext uri="{FF2B5EF4-FFF2-40B4-BE49-F238E27FC236}">
                <a16:creationId xmlns:a16="http://schemas.microsoft.com/office/drawing/2014/main" id="{7CF0D698-9E43-6CCE-02B5-74D00BF25863}"/>
              </a:ext>
            </a:extLst>
          </p:cNvPr>
          <p:cNvSpPr txBox="1"/>
          <p:nvPr/>
        </p:nvSpPr>
        <p:spPr>
          <a:xfrm>
            <a:off x="5350800" y="4363780"/>
            <a:ext cx="5466322" cy="212019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a:solidFill>
                  <a:srgbClr val="27776D"/>
                </a:solidFill>
                <a:latin typeface="微软雅黑" panose="020B0503020204020204" pitchFamily="34" charset="-122"/>
                <a:ea typeface="微软雅黑" panose="020B0503020204020204" pitchFamily="34" charset="-122"/>
              </a:rPr>
              <a:t>优势：</a:t>
            </a:r>
            <a:endParaRPr lang="en-US" altLang="zh-CN" sz="1600" dirty="0">
              <a:solidFill>
                <a:srgbClr val="27776D"/>
              </a:solidFill>
              <a:latin typeface="微软雅黑" panose="020B0503020204020204" pitchFamily="34" charset="-122"/>
              <a:ea typeface="微软雅黑" panose="020B0503020204020204" pitchFamily="34" charset="-122"/>
            </a:endParaRPr>
          </a:p>
          <a:p>
            <a:pPr>
              <a:lnSpc>
                <a:spcPct val="200000"/>
              </a:lnSpc>
            </a:pPr>
            <a:r>
              <a:rPr lang="en-US" altLang="zh-CN" sz="1400" dirty="0"/>
              <a:t>1.</a:t>
            </a:r>
            <a:r>
              <a:rPr lang="zh-CN" altLang="en-US" sz="1400" dirty="0"/>
              <a:t>中和胃酸，</a:t>
            </a:r>
            <a:r>
              <a:rPr lang="en-US" altLang="zh-CN" sz="1400" dirty="0"/>
              <a:t>5min</a:t>
            </a:r>
            <a:r>
              <a:rPr lang="zh-CN" altLang="en-US" sz="1400" dirty="0"/>
              <a:t>即可缓解不适症状；</a:t>
            </a:r>
          </a:p>
          <a:p>
            <a:pPr>
              <a:lnSpc>
                <a:spcPct val="200000"/>
              </a:lnSpc>
            </a:pPr>
            <a:r>
              <a:rPr lang="en-US" altLang="zh-CN" sz="1400" dirty="0"/>
              <a:t>2.</a:t>
            </a:r>
            <a:r>
              <a:rPr lang="zh-CN" altLang="en-US" sz="1400" dirty="0"/>
              <a:t>不受餐食影响，可睡前服用，更好控制夜间酸突破；</a:t>
            </a:r>
            <a:endParaRPr lang="en-US" altLang="zh-CN" sz="1400" dirty="0"/>
          </a:p>
          <a:p>
            <a:pPr>
              <a:lnSpc>
                <a:spcPct val="200000"/>
              </a:lnSpc>
            </a:pPr>
            <a:r>
              <a:rPr lang="en-US" altLang="zh-CN" sz="1400" dirty="0"/>
              <a:t>3.</a:t>
            </a:r>
            <a:r>
              <a:rPr lang="zh-CN" altLang="en-US" sz="1400" dirty="0"/>
              <a:t>无肠溶衣，快速吸收持久抑酸，</a:t>
            </a:r>
            <a:r>
              <a:rPr lang="en-US" altLang="zh-CN" sz="1400" dirty="0" err="1"/>
              <a:t>Cmax</a:t>
            </a:r>
            <a:r>
              <a:rPr lang="zh-CN" altLang="en-US" sz="1400" dirty="0"/>
              <a:t>和</a:t>
            </a:r>
            <a:r>
              <a:rPr lang="en-US" altLang="zh-CN" sz="1400" dirty="0" err="1"/>
              <a:t>Tmax</a:t>
            </a:r>
            <a:r>
              <a:rPr lang="zh-CN" altLang="en-US" sz="1400" dirty="0"/>
              <a:t>显著优于肠溶</a:t>
            </a:r>
            <a:r>
              <a:rPr lang="en-US" altLang="zh-CN" sz="1400" dirty="0"/>
              <a:t>PPI</a:t>
            </a:r>
            <a:r>
              <a:rPr lang="zh-CN" altLang="en-US" sz="1400" dirty="0"/>
              <a:t>；</a:t>
            </a:r>
            <a:endParaRPr lang="en-US" altLang="zh-CN" sz="1400" dirty="0"/>
          </a:p>
          <a:p>
            <a:pPr>
              <a:lnSpc>
                <a:spcPct val="200000"/>
              </a:lnSpc>
            </a:pPr>
            <a:r>
              <a:rPr lang="en-US" altLang="zh-CN" sz="1400" dirty="0"/>
              <a:t>4.</a:t>
            </a:r>
            <a:r>
              <a:rPr lang="zh-CN" altLang="en-US" sz="1400" dirty="0"/>
              <a:t>干混悬剂，多途径给药方式，满足更多患者群体需求；</a:t>
            </a:r>
          </a:p>
        </p:txBody>
      </p:sp>
    </p:spTree>
    <p:custDataLst>
      <p:tags r:id="rId1"/>
    </p:custDataLst>
    <p:extLst>
      <p:ext uri="{BB962C8B-B14F-4D97-AF65-F5344CB8AC3E}">
        <p14:creationId xmlns:p14="http://schemas.microsoft.com/office/powerpoint/2010/main" val="3385224573"/>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1FCEC1F5-B9D6-4992-A0F3-6B52BECD2638}"/>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B11F3E2F-B708-4B7C-8A41-59CE8644099E}"/>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653087CB-8D0F-4FC0-A5B5-3D3BF2DED45F}"/>
              </a:ext>
            </a:extLst>
          </p:cNvPr>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3C72B9F3-300C-4D36-A79A-D813F5A66593}"/>
              </a:ext>
            </a:extLst>
          </p:cNvPr>
          <p:cNvSpPr txBox="1"/>
          <p:nvPr/>
        </p:nvSpPr>
        <p:spPr>
          <a:xfrm>
            <a:off x="1224640" y="335911"/>
            <a:ext cx="3213100" cy="523220"/>
          </a:xfrm>
          <a:prstGeom prst="rect">
            <a:avLst/>
          </a:prstGeom>
          <a:noFill/>
        </p:spPr>
        <p:txBody>
          <a:bodyPr wrap="square">
            <a:spAutoFit/>
          </a:bodyPr>
          <a:lstStyle/>
          <a:p>
            <a:r>
              <a:rPr lang="zh-CN" altLang="en-US" sz="2800" spc="400" dirty="0">
                <a:solidFill>
                  <a:schemeClr val="tx1">
                    <a:lumMod val="85000"/>
                    <a:lumOff val="15000"/>
                  </a:schemeClr>
                </a:solidFill>
                <a:cs typeface="+mn-ea"/>
                <a:sym typeface="+mn-lt"/>
              </a:rPr>
              <a:t>公平性</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6" y="300845"/>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a:extLst>
              <a:ext uri="{FF2B5EF4-FFF2-40B4-BE49-F238E27FC236}">
                <a16:creationId xmlns:a16="http://schemas.microsoft.com/office/drawing/2014/main" id="{E238C448-DAAD-B7D0-30AB-85789619DB52}"/>
              </a:ext>
            </a:extLst>
          </p:cNvPr>
          <p:cNvSpPr txBox="1"/>
          <p:nvPr/>
        </p:nvSpPr>
        <p:spPr>
          <a:xfrm>
            <a:off x="852813" y="1368360"/>
            <a:ext cx="11382730" cy="4228465"/>
          </a:xfrm>
          <a:prstGeom prst="rect">
            <a:avLst/>
          </a:prstGeom>
          <a:noFill/>
        </p:spPr>
        <p:txBody>
          <a:bodyPr wrap="square" rtlCol="0">
            <a:spAutoFit/>
          </a:bodyPr>
          <a:lstStyle/>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年发病患者总数：</a:t>
            </a:r>
            <a:r>
              <a:rPr lang="en-US" altLang="zh-CN" sz="1400" dirty="0">
                <a:solidFill>
                  <a:srgbClr val="27776D"/>
                </a:solidFill>
                <a:latin typeface="微软雅黑" panose="020B0503020204020204" pitchFamily="34" charset="-122"/>
                <a:ea typeface="微软雅黑" panose="020B0503020204020204" pitchFamily="34" charset="-122"/>
              </a:rPr>
              <a:t>3500</a:t>
            </a:r>
            <a:r>
              <a:rPr lang="zh-CN" altLang="en-US" sz="1400" dirty="0">
                <a:solidFill>
                  <a:srgbClr val="27776D"/>
                </a:solidFill>
                <a:latin typeface="微软雅黑" panose="020B0503020204020204" pitchFamily="34" charset="-122"/>
                <a:ea typeface="微软雅黑" panose="020B0503020204020204" pitchFamily="34" charset="-122"/>
              </a:rPr>
              <a:t>万人左右</a:t>
            </a:r>
            <a:endParaRPr lang="en-US" altLang="zh-CN" sz="1400" dirty="0">
              <a:solidFill>
                <a:srgbClr val="27776D"/>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endParaRPr lang="en-US" altLang="zh-CN" sz="1400" dirty="0">
              <a:solidFill>
                <a:srgbClr val="27776D"/>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弥补药品目录短板：</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1.</a:t>
            </a:r>
            <a:r>
              <a:rPr lang="zh-CN" altLang="en-US" sz="1400" dirty="0">
                <a:latin typeface="微软雅黑" panose="020B0503020204020204" pitchFamily="34" charset="-122"/>
                <a:ea typeface="微软雅黑" panose="020B0503020204020204" pitchFamily="34" charset="-122"/>
              </a:rPr>
              <a:t>本品</a:t>
            </a:r>
            <a:r>
              <a:rPr lang="en-US" altLang="zh-CN" sz="1400" dirty="0">
                <a:latin typeface="微软雅黑" panose="020B0503020204020204" pitchFamily="34" charset="-122"/>
                <a:ea typeface="微软雅黑" panose="020B0503020204020204" pitchFamily="34" charset="-122"/>
              </a:rPr>
              <a:t>5min</a:t>
            </a:r>
            <a:r>
              <a:rPr lang="zh-CN" altLang="en-US" sz="1400" dirty="0">
                <a:latin typeface="微软雅黑" panose="020B0503020204020204" pitchFamily="34" charset="-122"/>
                <a:ea typeface="微软雅黑" panose="020B0503020204020204" pitchFamily="34" charset="-122"/>
              </a:rPr>
              <a:t>起效，</a:t>
            </a:r>
            <a:r>
              <a:rPr lang="en-US" altLang="zh-CN" sz="1400" dirty="0">
                <a:latin typeface="微软雅黑" panose="020B0503020204020204" pitchFamily="34" charset="-122"/>
                <a:ea typeface="微软雅黑" panose="020B0503020204020204" pitchFamily="34" charset="-122"/>
              </a:rPr>
              <a:t>15min</a:t>
            </a:r>
            <a:r>
              <a:rPr lang="zh-CN" altLang="en-US" sz="1400" dirty="0">
                <a:latin typeface="微软雅黑" panose="020B0503020204020204" pitchFamily="34" charset="-122"/>
                <a:ea typeface="微软雅黑" panose="020B0503020204020204" pitchFamily="34" charset="-122"/>
              </a:rPr>
              <a:t>血药浓度达峰，</a:t>
            </a:r>
            <a:r>
              <a:rPr lang="zh-CN" altLang="en-US" sz="1400" dirty="0">
                <a:solidFill>
                  <a:srgbClr val="27776D"/>
                </a:solidFill>
                <a:latin typeface="微软雅黑" panose="020B0503020204020204" pitchFamily="34" charset="-122"/>
                <a:ea typeface="微软雅黑" panose="020B0503020204020204" pitchFamily="34" charset="-122"/>
              </a:rPr>
              <a:t>弥补了目录内</a:t>
            </a:r>
            <a:r>
              <a:rPr lang="en-US" altLang="zh-CN" sz="1400" dirty="0">
                <a:solidFill>
                  <a:srgbClr val="27776D"/>
                </a:solidFill>
                <a:latin typeface="微软雅黑" panose="020B0503020204020204" pitchFamily="34" charset="-122"/>
                <a:ea typeface="微软雅黑" panose="020B0503020204020204" pitchFamily="34" charset="-122"/>
              </a:rPr>
              <a:t>PPI</a:t>
            </a:r>
            <a:r>
              <a:rPr lang="zh-CN" altLang="en-US" sz="1400" dirty="0">
                <a:solidFill>
                  <a:srgbClr val="27776D"/>
                </a:solidFill>
                <a:latin typeface="微软雅黑" panose="020B0503020204020204" pitchFamily="34" charset="-122"/>
                <a:ea typeface="微软雅黑" panose="020B0503020204020204" pitchFamily="34" charset="-122"/>
              </a:rPr>
              <a:t>肠溶制剂起效慢的短板，特别适合急需改善症状或</a:t>
            </a:r>
            <a:r>
              <a:rPr lang="en-US" altLang="zh-CN" sz="1400" dirty="0">
                <a:solidFill>
                  <a:srgbClr val="27776D"/>
                </a:solidFill>
                <a:latin typeface="微软雅黑" panose="020B0503020204020204" pitchFamily="34" charset="-122"/>
                <a:ea typeface="微软雅黑" panose="020B0503020204020204" pitchFamily="34" charset="-122"/>
              </a:rPr>
              <a:t>GERD</a:t>
            </a:r>
            <a:r>
              <a:rPr lang="zh-CN" altLang="en-US" sz="1400" dirty="0">
                <a:solidFill>
                  <a:srgbClr val="27776D"/>
                </a:solidFill>
                <a:latin typeface="微软雅黑" panose="020B0503020204020204" pitchFamily="34" charset="-122"/>
                <a:ea typeface="微软雅黑" panose="020B0503020204020204" pitchFamily="34" charset="-122"/>
              </a:rPr>
              <a:t>按需治疗以及急诊科患者</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2.</a:t>
            </a:r>
            <a:r>
              <a:rPr lang="zh-CN" altLang="en-US" sz="1400" dirty="0">
                <a:latin typeface="微软雅黑" panose="020B0503020204020204" pitchFamily="34" charset="-122"/>
                <a:ea typeface="微软雅黑" panose="020B0503020204020204" pitchFamily="34" charset="-122"/>
              </a:rPr>
              <a:t>现有</a:t>
            </a:r>
            <a:r>
              <a:rPr lang="en-US" altLang="zh-CN" sz="1400" dirty="0">
                <a:latin typeface="微软雅黑" panose="020B0503020204020204" pitchFamily="34" charset="-122"/>
                <a:ea typeface="微软雅黑" panose="020B0503020204020204" pitchFamily="34" charset="-122"/>
              </a:rPr>
              <a:t>PPI</a:t>
            </a:r>
            <a:r>
              <a:rPr lang="zh-CN" altLang="en-US" sz="1400" dirty="0">
                <a:latin typeface="微软雅黑" panose="020B0503020204020204" pitchFamily="34" charset="-122"/>
                <a:ea typeface="微软雅黑" panose="020B0503020204020204" pitchFamily="34" charset="-122"/>
              </a:rPr>
              <a:t>肠溶制剂均为胶囊或片剂，本品作为干混悬剂，</a:t>
            </a:r>
            <a:r>
              <a:rPr lang="zh-CN" altLang="en-US" sz="1400" dirty="0">
                <a:solidFill>
                  <a:srgbClr val="27776D"/>
                </a:solidFill>
                <a:latin typeface="微软雅黑" panose="020B0503020204020204" pitchFamily="34" charset="-122"/>
                <a:ea typeface="微软雅黑" panose="020B0503020204020204" pitchFamily="34" charset="-122"/>
              </a:rPr>
              <a:t>弥补了特殊群体（如吞咽困难、轻瘫患者）难以服用的短板</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150000"/>
              </a:lnSpc>
            </a:pPr>
            <a:endParaRPr lang="en-US" altLang="zh-CN" sz="1400" dirty="0">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临床管理难度：</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1.</a:t>
            </a:r>
            <a:r>
              <a:rPr lang="zh-CN" altLang="en-US" sz="1400" dirty="0">
                <a:solidFill>
                  <a:srgbClr val="27776D"/>
                </a:solidFill>
                <a:latin typeface="微软雅黑" panose="020B0503020204020204" pitchFamily="34" charset="-122"/>
                <a:ea typeface="微软雅黑" panose="020B0503020204020204" pitchFamily="34" charset="-122"/>
              </a:rPr>
              <a:t>不受餐食影响</a:t>
            </a:r>
            <a:r>
              <a:rPr lang="zh-CN" altLang="en-US" sz="1400" dirty="0">
                <a:latin typeface="微软雅黑" panose="020B0503020204020204" pitchFamily="34" charset="-122"/>
                <a:ea typeface="微软雅黑" panose="020B0503020204020204" pitchFamily="34" charset="-122"/>
              </a:rPr>
              <a:t>，提高患者</a:t>
            </a:r>
            <a:r>
              <a:rPr lang="zh-CN" altLang="en-US" sz="1400" dirty="0">
                <a:solidFill>
                  <a:srgbClr val="27776D"/>
                </a:solidFill>
                <a:latin typeface="微软雅黑" panose="020B0503020204020204" pitchFamily="34" charset="-122"/>
                <a:ea typeface="微软雅黑" panose="020B0503020204020204" pitchFamily="34" charset="-122"/>
              </a:rPr>
              <a:t>服用便利性</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2.</a:t>
            </a:r>
            <a:r>
              <a:rPr lang="zh-CN" altLang="en-US" sz="1400" dirty="0">
                <a:latin typeface="微软雅黑" panose="020B0503020204020204" pitchFamily="34" charset="-122"/>
                <a:ea typeface="微软雅黑" panose="020B0503020204020204" pitchFamily="34" charset="-122"/>
              </a:rPr>
              <a:t>口服液体制剂，水蜜桃口味，提高患者</a:t>
            </a:r>
            <a:r>
              <a:rPr lang="zh-CN" altLang="en-US" sz="1400" dirty="0">
                <a:solidFill>
                  <a:srgbClr val="27776D"/>
                </a:solidFill>
                <a:latin typeface="微软雅黑" panose="020B0503020204020204" pitchFamily="34" charset="-122"/>
                <a:ea typeface="微软雅黑" panose="020B0503020204020204" pitchFamily="34" charset="-122"/>
              </a:rPr>
              <a:t>服药依从性</a:t>
            </a:r>
            <a:r>
              <a:rPr lang="zh-CN" altLang="en-US" sz="1400" dirty="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904723220"/>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D43D85A7-BCE7-4B22-A9D5-ADE9BB3ABFDC}"/>
              </a:ext>
            </a:extLst>
          </p:cNvPr>
          <p:cNvSpPr/>
          <p:nvPr/>
        </p:nvSpPr>
        <p:spPr>
          <a:xfrm>
            <a:off x="496108" y="-2181679"/>
            <a:ext cx="4363358" cy="43633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id="{2EE9EF48-AA80-49D0-BF1E-444EB3D90444}"/>
              </a:ext>
            </a:extLst>
          </p:cNvPr>
          <p:cNvSpPr/>
          <p:nvPr/>
        </p:nvSpPr>
        <p:spPr>
          <a:xfrm>
            <a:off x="299455" y="356507"/>
            <a:ext cx="1326144" cy="1326144"/>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id="{0491DCA2-4202-4840-90B9-E33400AB7B63}"/>
              </a:ext>
            </a:extLst>
          </p:cNvPr>
          <p:cNvGrpSpPr/>
          <p:nvPr/>
        </p:nvGrpSpPr>
        <p:grpSpPr>
          <a:xfrm>
            <a:off x="1514596" y="2780467"/>
            <a:ext cx="3254254" cy="905942"/>
            <a:chOff x="2112402" y="975030"/>
            <a:chExt cx="3315942" cy="877799"/>
          </a:xfrm>
        </p:grpSpPr>
        <p:sp>
          <p:nvSpPr>
            <p:cNvPr id="5" name="矩形: 圆角 4">
              <a:extLst>
                <a:ext uri="{FF2B5EF4-FFF2-40B4-BE49-F238E27FC236}">
                  <a16:creationId xmlns:a16="http://schemas.microsoft.com/office/drawing/2014/main" id="{A8354A7C-4CDD-471F-A5E4-A424925F7D10}"/>
                </a:ext>
              </a:extLst>
            </p:cNvPr>
            <p:cNvSpPr/>
            <p:nvPr/>
          </p:nvSpPr>
          <p:spPr>
            <a:xfrm>
              <a:off x="2112402" y="975030"/>
              <a:ext cx="3315942" cy="877799"/>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a:extLst>
                <a:ext uri="{FF2B5EF4-FFF2-40B4-BE49-F238E27FC236}">
                  <a16:creationId xmlns:a16="http://schemas.microsoft.com/office/drawing/2014/main" id="{0F385C46-D17D-4466-ABB9-7A49FD7D7186}"/>
                </a:ext>
              </a:extLst>
            </p:cNvPr>
            <p:cNvSpPr txBox="1"/>
            <p:nvPr/>
          </p:nvSpPr>
          <p:spPr>
            <a:xfrm>
              <a:off x="2417716" y="1059986"/>
              <a:ext cx="1232264" cy="584775"/>
            </a:xfrm>
            <a:prstGeom prst="rect">
              <a:avLst/>
            </a:prstGeom>
            <a:noFill/>
          </p:spPr>
          <p:txBody>
            <a:bodyPr wrap="square" rtlCol="0">
              <a:spAutoFit/>
            </a:bodyPr>
            <a:lstStyle/>
            <a:p>
              <a:r>
                <a:rPr lang="zh-CN" altLang="en-US" sz="3200" dirty="0">
                  <a:solidFill>
                    <a:schemeClr val="bg1"/>
                  </a:solidFill>
                  <a:effectLst>
                    <a:outerShdw blurRad="38100" dist="38100" dir="2700000" algn="tl">
                      <a:srgbClr val="000000">
                        <a:alpha val="43137"/>
                      </a:srgbClr>
                    </a:outerShdw>
                  </a:effectLst>
                  <a:cs typeface="+mn-ea"/>
                  <a:sym typeface="+mn-lt"/>
                </a:rPr>
                <a:t>目录</a:t>
              </a:r>
            </a:p>
          </p:txBody>
        </p:sp>
        <p:cxnSp>
          <p:nvCxnSpPr>
            <p:cNvPr id="8" name="直接连接符 7">
              <a:extLst>
                <a:ext uri="{FF2B5EF4-FFF2-40B4-BE49-F238E27FC236}">
                  <a16:creationId xmlns:a16="http://schemas.microsoft.com/office/drawing/2014/main" id="{288BDF7D-D9B0-4FCC-BD54-F227A2CAC652}"/>
                </a:ext>
              </a:extLst>
            </p:cNvPr>
            <p:cNvCxnSpPr>
              <a:cxnSpLocks/>
            </p:cNvCxnSpPr>
            <p:nvPr/>
          </p:nvCxnSpPr>
          <p:spPr>
            <a:xfrm flipV="1">
              <a:off x="3649980" y="1190914"/>
              <a:ext cx="123825" cy="491737"/>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4144BBCC-2887-4DF3-85AB-0310D7E80D50}"/>
                </a:ext>
              </a:extLst>
            </p:cNvPr>
            <p:cNvSpPr txBox="1"/>
            <p:nvPr/>
          </p:nvSpPr>
          <p:spPr>
            <a:xfrm>
              <a:off x="3800121" y="1280269"/>
              <a:ext cx="1628223" cy="307777"/>
            </a:xfrm>
            <a:prstGeom prst="rect">
              <a:avLst/>
            </a:prstGeom>
            <a:noFill/>
          </p:spPr>
          <p:txBody>
            <a:bodyPr wrap="square" rtlCol="0">
              <a:spAutoFit/>
            </a:bodyPr>
            <a:lstStyle/>
            <a:p>
              <a:r>
                <a:rPr lang="en-US" altLang="zh-CN" sz="1400" dirty="0">
                  <a:solidFill>
                    <a:schemeClr val="bg1"/>
                  </a:solidFill>
                  <a:effectLst>
                    <a:outerShdw blurRad="38100" dist="38100" dir="2700000" algn="tl">
                      <a:srgbClr val="000000">
                        <a:alpha val="43137"/>
                      </a:srgbClr>
                    </a:outerShdw>
                  </a:effectLst>
                  <a:cs typeface="+mn-ea"/>
                  <a:sym typeface="+mn-lt"/>
                </a:rPr>
                <a:t>CONTENTES</a:t>
              </a:r>
              <a:endParaRPr lang="zh-CN" altLang="en-US" sz="1400" dirty="0">
                <a:solidFill>
                  <a:schemeClr val="bg1"/>
                </a:solidFill>
                <a:effectLst>
                  <a:outerShdw blurRad="38100" dist="38100" dir="2700000" algn="tl">
                    <a:srgbClr val="000000">
                      <a:alpha val="43137"/>
                    </a:srgbClr>
                  </a:outerShdw>
                </a:effectLst>
                <a:cs typeface="+mn-ea"/>
                <a:sym typeface="+mn-lt"/>
              </a:endParaRPr>
            </a:p>
          </p:txBody>
        </p:sp>
      </p:grpSp>
      <p:grpSp>
        <p:nvGrpSpPr>
          <p:cNvPr id="12" name="组合 11">
            <a:extLst>
              <a:ext uri="{FF2B5EF4-FFF2-40B4-BE49-F238E27FC236}">
                <a16:creationId xmlns:a16="http://schemas.microsoft.com/office/drawing/2014/main" id="{33EC9920-C1F3-4DB9-89B6-80A62CA18F83}"/>
              </a:ext>
            </a:extLst>
          </p:cNvPr>
          <p:cNvGrpSpPr/>
          <p:nvPr/>
        </p:nvGrpSpPr>
        <p:grpSpPr>
          <a:xfrm>
            <a:off x="6281453" y="1199658"/>
            <a:ext cx="754643" cy="435791"/>
            <a:chOff x="6762561" y="1197279"/>
            <a:chExt cx="952500" cy="482600"/>
          </a:xfrm>
        </p:grpSpPr>
        <p:sp>
          <p:nvSpPr>
            <p:cNvPr id="13" name="矩形 12">
              <a:extLst>
                <a:ext uri="{FF2B5EF4-FFF2-40B4-BE49-F238E27FC236}">
                  <a16:creationId xmlns:a16="http://schemas.microsoft.com/office/drawing/2014/main" id="{8DE10C83-C5CF-4CD2-AE51-C0764069911D}"/>
                </a:ext>
              </a:extLst>
            </p:cNvPr>
            <p:cNvSpPr/>
            <p:nvPr/>
          </p:nvSpPr>
          <p:spPr>
            <a:xfrm>
              <a:off x="6762561" y="11972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rgbClr val="27776D"/>
                </a:solidFill>
                <a:cs typeface="+mn-ea"/>
                <a:sym typeface="+mn-lt"/>
              </a:endParaRPr>
            </a:p>
          </p:txBody>
        </p:sp>
        <p:sp>
          <p:nvSpPr>
            <p:cNvPr id="14" name="文本框 13">
              <a:extLst>
                <a:ext uri="{FF2B5EF4-FFF2-40B4-BE49-F238E27FC236}">
                  <a16:creationId xmlns:a16="http://schemas.microsoft.com/office/drawing/2014/main" id="{53831E7E-C4CE-447C-8421-3CAE73E42AA2}"/>
                </a:ext>
              </a:extLst>
            </p:cNvPr>
            <p:cNvSpPr txBox="1"/>
            <p:nvPr/>
          </p:nvSpPr>
          <p:spPr>
            <a:xfrm>
              <a:off x="6813361" y="1245826"/>
              <a:ext cx="901700" cy="409003"/>
            </a:xfrm>
            <a:prstGeom prst="rect">
              <a:avLst/>
            </a:prstGeom>
            <a:noFill/>
          </p:spPr>
          <p:txBody>
            <a:bodyPr wrap="square" rtlCol="0">
              <a:spAutoFit/>
            </a:bodyPr>
            <a:lstStyle/>
            <a:p>
              <a:pPr algn="ctr"/>
              <a:r>
                <a:rPr lang="en-US" altLang="zh-CN" dirty="0">
                  <a:solidFill>
                    <a:srgbClr val="27776D"/>
                  </a:solidFill>
                  <a:cs typeface="+mn-ea"/>
                  <a:sym typeface="+mn-lt"/>
                </a:rPr>
                <a:t>01</a:t>
              </a:r>
              <a:endParaRPr lang="zh-CN" altLang="en-US" sz="2000" dirty="0">
                <a:solidFill>
                  <a:srgbClr val="27776D"/>
                </a:solidFill>
                <a:cs typeface="+mn-ea"/>
                <a:sym typeface="+mn-lt"/>
              </a:endParaRPr>
            </a:p>
          </p:txBody>
        </p:sp>
      </p:grpSp>
      <p:sp>
        <p:nvSpPr>
          <p:cNvPr id="16" name="文本框 15">
            <a:extLst>
              <a:ext uri="{FF2B5EF4-FFF2-40B4-BE49-F238E27FC236}">
                <a16:creationId xmlns:a16="http://schemas.microsoft.com/office/drawing/2014/main" id="{30D9C852-1E9E-499A-95DB-C95E3AA46323}"/>
              </a:ext>
            </a:extLst>
          </p:cNvPr>
          <p:cNvSpPr txBox="1"/>
          <p:nvPr/>
        </p:nvSpPr>
        <p:spPr>
          <a:xfrm>
            <a:off x="7097452" y="1199658"/>
            <a:ext cx="3458906" cy="400110"/>
          </a:xfrm>
          <a:prstGeom prst="rect">
            <a:avLst/>
          </a:prstGeom>
          <a:noFill/>
        </p:spPr>
        <p:txBody>
          <a:bodyPr wrap="square" rtlCol="0">
            <a:spAutoFit/>
          </a:bodyPr>
          <a:lstStyle/>
          <a:p>
            <a:r>
              <a:rPr lang="zh-CN" altLang="en-US" sz="2000" spc="400" dirty="0">
                <a:solidFill>
                  <a:srgbClr val="27776D"/>
                </a:solidFill>
                <a:effectLst>
                  <a:outerShdw blurRad="76200" dist="38100" dir="5400000" algn="t" rotWithShape="0">
                    <a:prstClr val="black">
                      <a:alpha val="22000"/>
                    </a:prstClr>
                  </a:outerShdw>
                </a:effectLst>
                <a:cs typeface="+mn-ea"/>
                <a:sym typeface="+mn-lt"/>
              </a:rPr>
              <a:t>药品基本情况</a:t>
            </a:r>
          </a:p>
        </p:txBody>
      </p:sp>
      <p:sp>
        <p:nvSpPr>
          <p:cNvPr id="42" name="椭圆 41">
            <a:extLst>
              <a:ext uri="{FF2B5EF4-FFF2-40B4-BE49-F238E27FC236}">
                <a16:creationId xmlns:a16="http://schemas.microsoft.com/office/drawing/2014/main" id="{1D094D52-ECEE-4886-8C0E-16F9A27772EE}"/>
              </a:ext>
            </a:extLst>
          </p:cNvPr>
          <p:cNvSpPr/>
          <p:nvPr/>
        </p:nvSpPr>
        <p:spPr>
          <a:xfrm>
            <a:off x="10299343" y="5470946"/>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a:extLst>
              <a:ext uri="{FF2B5EF4-FFF2-40B4-BE49-F238E27FC236}">
                <a16:creationId xmlns:a16="http://schemas.microsoft.com/office/drawing/2014/main" id="{E1F667FF-65A1-460B-9746-75E71032AA8B}"/>
              </a:ext>
            </a:extLst>
          </p:cNvPr>
          <p:cNvSpPr/>
          <p:nvPr/>
        </p:nvSpPr>
        <p:spPr>
          <a:xfrm>
            <a:off x="11660072" y="4507969"/>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a:extLst>
              <a:ext uri="{FF2B5EF4-FFF2-40B4-BE49-F238E27FC236}">
                <a16:creationId xmlns:a16="http://schemas.microsoft.com/office/drawing/2014/main" id="{8DEF41AD-2800-4FEC-82FE-B48941BC3EB2}"/>
              </a:ext>
            </a:extLst>
          </p:cNvPr>
          <p:cNvSpPr/>
          <p:nvPr/>
        </p:nvSpPr>
        <p:spPr>
          <a:xfrm>
            <a:off x="9983151" y="517176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a:extLst>
              <a:ext uri="{FF2B5EF4-FFF2-40B4-BE49-F238E27FC236}">
                <a16:creationId xmlns:a16="http://schemas.microsoft.com/office/drawing/2014/main" id="{B02F87B0-6EFF-3179-9792-68E512C78B19}"/>
              </a:ext>
            </a:extLst>
          </p:cNvPr>
          <p:cNvGrpSpPr/>
          <p:nvPr/>
        </p:nvGrpSpPr>
        <p:grpSpPr>
          <a:xfrm>
            <a:off x="6281453" y="2220390"/>
            <a:ext cx="754643" cy="435791"/>
            <a:chOff x="6762561" y="1197279"/>
            <a:chExt cx="952500" cy="482600"/>
          </a:xfrm>
        </p:grpSpPr>
        <p:sp>
          <p:nvSpPr>
            <p:cNvPr id="46" name="矩形 45">
              <a:extLst>
                <a:ext uri="{FF2B5EF4-FFF2-40B4-BE49-F238E27FC236}">
                  <a16:creationId xmlns:a16="http://schemas.microsoft.com/office/drawing/2014/main" id="{43AD9977-267F-6159-41DA-A2E842BDF792}"/>
                </a:ext>
              </a:extLst>
            </p:cNvPr>
            <p:cNvSpPr/>
            <p:nvPr/>
          </p:nvSpPr>
          <p:spPr>
            <a:xfrm>
              <a:off x="6762561" y="11972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rgbClr val="27776D"/>
                </a:solidFill>
                <a:cs typeface="+mn-ea"/>
                <a:sym typeface="+mn-lt"/>
              </a:endParaRPr>
            </a:p>
          </p:txBody>
        </p:sp>
        <p:sp>
          <p:nvSpPr>
            <p:cNvPr id="47" name="文本框 46">
              <a:extLst>
                <a:ext uri="{FF2B5EF4-FFF2-40B4-BE49-F238E27FC236}">
                  <a16:creationId xmlns:a16="http://schemas.microsoft.com/office/drawing/2014/main" id="{85D92327-4F17-B2E2-0142-EC7B4A721E3D}"/>
                </a:ext>
              </a:extLst>
            </p:cNvPr>
            <p:cNvSpPr txBox="1"/>
            <p:nvPr/>
          </p:nvSpPr>
          <p:spPr>
            <a:xfrm>
              <a:off x="6813361" y="1245826"/>
              <a:ext cx="901700" cy="409002"/>
            </a:xfrm>
            <a:prstGeom prst="rect">
              <a:avLst/>
            </a:prstGeom>
            <a:noFill/>
          </p:spPr>
          <p:txBody>
            <a:bodyPr wrap="square" rtlCol="0">
              <a:spAutoFit/>
            </a:bodyPr>
            <a:lstStyle/>
            <a:p>
              <a:pPr algn="ctr"/>
              <a:r>
                <a:rPr lang="en-US" altLang="zh-CN" dirty="0">
                  <a:solidFill>
                    <a:srgbClr val="27776D"/>
                  </a:solidFill>
                  <a:cs typeface="+mn-ea"/>
                  <a:sym typeface="+mn-lt"/>
                </a:rPr>
                <a:t>02</a:t>
              </a:r>
              <a:endParaRPr lang="zh-CN" altLang="en-US" sz="2000" dirty="0">
                <a:solidFill>
                  <a:srgbClr val="27776D"/>
                </a:solidFill>
                <a:cs typeface="+mn-ea"/>
                <a:sym typeface="+mn-lt"/>
              </a:endParaRPr>
            </a:p>
          </p:txBody>
        </p:sp>
      </p:grpSp>
      <p:sp>
        <p:nvSpPr>
          <p:cNvPr id="48" name="文本框 47">
            <a:extLst>
              <a:ext uri="{FF2B5EF4-FFF2-40B4-BE49-F238E27FC236}">
                <a16:creationId xmlns:a16="http://schemas.microsoft.com/office/drawing/2014/main" id="{047A8910-A517-8EE3-4BD2-3776A45BDDE6}"/>
              </a:ext>
            </a:extLst>
          </p:cNvPr>
          <p:cNvSpPr txBox="1"/>
          <p:nvPr/>
        </p:nvSpPr>
        <p:spPr>
          <a:xfrm>
            <a:off x="7097452" y="2220390"/>
            <a:ext cx="1487814" cy="400110"/>
          </a:xfrm>
          <a:prstGeom prst="rect">
            <a:avLst/>
          </a:prstGeom>
          <a:noFill/>
        </p:spPr>
        <p:txBody>
          <a:bodyPr wrap="square" rtlCol="0">
            <a:spAutoFit/>
          </a:bodyPr>
          <a:lstStyle/>
          <a:p>
            <a:r>
              <a:rPr lang="zh-CN" altLang="en-US" sz="2000" spc="400" dirty="0">
                <a:solidFill>
                  <a:srgbClr val="27776D"/>
                </a:solidFill>
                <a:effectLst>
                  <a:outerShdw blurRad="76200" dist="38100" dir="5400000" algn="t" rotWithShape="0">
                    <a:prstClr val="black">
                      <a:alpha val="22000"/>
                    </a:prstClr>
                  </a:outerShdw>
                </a:effectLst>
                <a:cs typeface="+mn-ea"/>
                <a:sym typeface="+mn-lt"/>
              </a:rPr>
              <a:t>安全性</a:t>
            </a:r>
          </a:p>
        </p:txBody>
      </p:sp>
      <p:grpSp>
        <p:nvGrpSpPr>
          <p:cNvPr id="49" name="组合 48">
            <a:extLst>
              <a:ext uri="{FF2B5EF4-FFF2-40B4-BE49-F238E27FC236}">
                <a16:creationId xmlns:a16="http://schemas.microsoft.com/office/drawing/2014/main" id="{44B0F298-A51B-B972-240D-4082E0304B56}"/>
              </a:ext>
            </a:extLst>
          </p:cNvPr>
          <p:cNvGrpSpPr/>
          <p:nvPr/>
        </p:nvGrpSpPr>
        <p:grpSpPr>
          <a:xfrm>
            <a:off x="6281453" y="3194057"/>
            <a:ext cx="754643" cy="435791"/>
            <a:chOff x="6762561" y="1197279"/>
            <a:chExt cx="952500" cy="482600"/>
          </a:xfrm>
        </p:grpSpPr>
        <p:sp>
          <p:nvSpPr>
            <p:cNvPr id="50" name="矩形 49">
              <a:extLst>
                <a:ext uri="{FF2B5EF4-FFF2-40B4-BE49-F238E27FC236}">
                  <a16:creationId xmlns:a16="http://schemas.microsoft.com/office/drawing/2014/main" id="{C871CDAF-47F3-A6A1-FF70-1DF21B782B82}"/>
                </a:ext>
              </a:extLst>
            </p:cNvPr>
            <p:cNvSpPr/>
            <p:nvPr/>
          </p:nvSpPr>
          <p:spPr>
            <a:xfrm>
              <a:off x="6762561" y="11972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rgbClr val="27776D"/>
                </a:solidFill>
                <a:cs typeface="+mn-ea"/>
                <a:sym typeface="+mn-lt"/>
              </a:endParaRPr>
            </a:p>
          </p:txBody>
        </p:sp>
        <p:sp>
          <p:nvSpPr>
            <p:cNvPr id="51" name="文本框 50">
              <a:extLst>
                <a:ext uri="{FF2B5EF4-FFF2-40B4-BE49-F238E27FC236}">
                  <a16:creationId xmlns:a16="http://schemas.microsoft.com/office/drawing/2014/main" id="{35A4E532-52C3-6A7D-50E1-F97761CE4BAB}"/>
                </a:ext>
              </a:extLst>
            </p:cNvPr>
            <p:cNvSpPr txBox="1"/>
            <p:nvPr/>
          </p:nvSpPr>
          <p:spPr>
            <a:xfrm>
              <a:off x="6813361" y="1245826"/>
              <a:ext cx="901700" cy="409002"/>
            </a:xfrm>
            <a:prstGeom prst="rect">
              <a:avLst/>
            </a:prstGeom>
            <a:noFill/>
          </p:spPr>
          <p:txBody>
            <a:bodyPr wrap="square" rtlCol="0">
              <a:spAutoFit/>
            </a:bodyPr>
            <a:lstStyle/>
            <a:p>
              <a:pPr algn="ctr"/>
              <a:r>
                <a:rPr lang="en-US" altLang="zh-CN" dirty="0">
                  <a:solidFill>
                    <a:srgbClr val="27776D"/>
                  </a:solidFill>
                  <a:cs typeface="+mn-ea"/>
                  <a:sym typeface="+mn-lt"/>
                </a:rPr>
                <a:t>03</a:t>
              </a:r>
              <a:endParaRPr lang="zh-CN" altLang="en-US" sz="2000" dirty="0">
                <a:solidFill>
                  <a:srgbClr val="27776D"/>
                </a:solidFill>
                <a:cs typeface="+mn-ea"/>
                <a:sym typeface="+mn-lt"/>
              </a:endParaRPr>
            </a:p>
          </p:txBody>
        </p:sp>
      </p:grpSp>
      <p:sp>
        <p:nvSpPr>
          <p:cNvPr id="52" name="文本框 51">
            <a:extLst>
              <a:ext uri="{FF2B5EF4-FFF2-40B4-BE49-F238E27FC236}">
                <a16:creationId xmlns:a16="http://schemas.microsoft.com/office/drawing/2014/main" id="{6E2484C9-5B69-72AD-F404-C70567C6EE74}"/>
              </a:ext>
            </a:extLst>
          </p:cNvPr>
          <p:cNvSpPr txBox="1"/>
          <p:nvPr/>
        </p:nvSpPr>
        <p:spPr>
          <a:xfrm>
            <a:off x="7097452" y="3194057"/>
            <a:ext cx="1416143" cy="400110"/>
          </a:xfrm>
          <a:prstGeom prst="rect">
            <a:avLst/>
          </a:prstGeom>
          <a:noFill/>
        </p:spPr>
        <p:txBody>
          <a:bodyPr wrap="square" rtlCol="0">
            <a:spAutoFit/>
          </a:bodyPr>
          <a:lstStyle/>
          <a:p>
            <a:r>
              <a:rPr lang="zh-CN" altLang="en-US" sz="2000" spc="400" dirty="0">
                <a:solidFill>
                  <a:srgbClr val="27776D"/>
                </a:solidFill>
                <a:effectLst>
                  <a:outerShdw blurRad="76200" dist="38100" dir="5400000" algn="t" rotWithShape="0">
                    <a:prstClr val="black">
                      <a:alpha val="22000"/>
                    </a:prstClr>
                  </a:outerShdw>
                </a:effectLst>
                <a:cs typeface="+mn-ea"/>
                <a:sym typeface="+mn-lt"/>
              </a:rPr>
              <a:t>有效性</a:t>
            </a:r>
          </a:p>
        </p:txBody>
      </p:sp>
      <p:grpSp>
        <p:nvGrpSpPr>
          <p:cNvPr id="57" name="组合 56">
            <a:extLst>
              <a:ext uri="{FF2B5EF4-FFF2-40B4-BE49-F238E27FC236}">
                <a16:creationId xmlns:a16="http://schemas.microsoft.com/office/drawing/2014/main" id="{AFE54202-2970-B76D-69A0-BB676694788E}"/>
              </a:ext>
            </a:extLst>
          </p:cNvPr>
          <p:cNvGrpSpPr/>
          <p:nvPr/>
        </p:nvGrpSpPr>
        <p:grpSpPr>
          <a:xfrm>
            <a:off x="6281453" y="4167724"/>
            <a:ext cx="754643" cy="435791"/>
            <a:chOff x="6762561" y="1197279"/>
            <a:chExt cx="952500" cy="482600"/>
          </a:xfrm>
        </p:grpSpPr>
        <p:sp>
          <p:nvSpPr>
            <p:cNvPr id="58" name="矩形 57">
              <a:extLst>
                <a:ext uri="{FF2B5EF4-FFF2-40B4-BE49-F238E27FC236}">
                  <a16:creationId xmlns:a16="http://schemas.microsoft.com/office/drawing/2014/main" id="{FF26D5B4-42DC-108A-D6CA-F7D7456350EB}"/>
                </a:ext>
              </a:extLst>
            </p:cNvPr>
            <p:cNvSpPr/>
            <p:nvPr/>
          </p:nvSpPr>
          <p:spPr>
            <a:xfrm>
              <a:off x="6762561" y="11972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rgbClr val="27776D"/>
                </a:solidFill>
                <a:cs typeface="+mn-ea"/>
                <a:sym typeface="+mn-lt"/>
              </a:endParaRPr>
            </a:p>
          </p:txBody>
        </p:sp>
        <p:sp>
          <p:nvSpPr>
            <p:cNvPr id="59" name="文本框 58">
              <a:extLst>
                <a:ext uri="{FF2B5EF4-FFF2-40B4-BE49-F238E27FC236}">
                  <a16:creationId xmlns:a16="http://schemas.microsoft.com/office/drawing/2014/main" id="{1DC06005-68DB-C93C-A102-40D82A8F91BF}"/>
                </a:ext>
              </a:extLst>
            </p:cNvPr>
            <p:cNvSpPr txBox="1"/>
            <p:nvPr/>
          </p:nvSpPr>
          <p:spPr>
            <a:xfrm>
              <a:off x="6813361" y="1245826"/>
              <a:ext cx="901700" cy="409002"/>
            </a:xfrm>
            <a:prstGeom prst="rect">
              <a:avLst/>
            </a:prstGeom>
            <a:noFill/>
          </p:spPr>
          <p:txBody>
            <a:bodyPr wrap="square" rtlCol="0">
              <a:spAutoFit/>
            </a:bodyPr>
            <a:lstStyle/>
            <a:p>
              <a:pPr algn="ctr"/>
              <a:r>
                <a:rPr lang="en-US" altLang="zh-CN" dirty="0">
                  <a:solidFill>
                    <a:srgbClr val="27776D"/>
                  </a:solidFill>
                  <a:cs typeface="+mn-ea"/>
                  <a:sym typeface="+mn-lt"/>
                </a:rPr>
                <a:t>04</a:t>
              </a:r>
              <a:endParaRPr lang="zh-CN" altLang="en-US" sz="2000" dirty="0">
                <a:solidFill>
                  <a:srgbClr val="27776D"/>
                </a:solidFill>
                <a:cs typeface="+mn-ea"/>
                <a:sym typeface="+mn-lt"/>
              </a:endParaRPr>
            </a:p>
          </p:txBody>
        </p:sp>
      </p:grpSp>
      <p:sp>
        <p:nvSpPr>
          <p:cNvPr id="60" name="文本框 59">
            <a:extLst>
              <a:ext uri="{FF2B5EF4-FFF2-40B4-BE49-F238E27FC236}">
                <a16:creationId xmlns:a16="http://schemas.microsoft.com/office/drawing/2014/main" id="{A2013FCF-EE58-96F2-07A3-ABF9BFE8A61A}"/>
              </a:ext>
            </a:extLst>
          </p:cNvPr>
          <p:cNvSpPr txBox="1"/>
          <p:nvPr/>
        </p:nvSpPr>
        <p:spPr>
          <a:xfrm>
            <a:off x="7097452" y="4167724"/>
            <a:ext cx="1487814" cy="400110"/>
          </a:xfrm>
          <a:prstGeom prst="rect">
            <a:avLst/>
          </a:prstGeom>
          <a:noFill/>
        </p:spPr>
        <p:txBody>
          <a:bodyPr wrap="square" rtlCol="0">
            <a:spAutoFit/>
          </a:bodyPr>
          <a:lstStyle/>
          <a:p>
            <a:r>
              <a:rPr lang="zh-CN" altLang="en-US" sz="2000" spc="400" dirty="0">
                <a:solidFill>
                  <a:srgbClr val="27776D"/>
                </a:solidFill>
                <a:effectLst>
                  <a:outerShdw blurRad="76200" dist="38100" dir="5400000" algn="t" rotWithShape="0">
                    <a:prstClr val="black">
                      <a:alpha val="22000"/>
                    </a:prstClr>
                  </a:outerShdw>
                </a:effectLst>
                <a:cs typeface="+mn-ea"/>
                <a:sym typeface="+mn-lt"/>
              </a:rPr>
              <a:t>创新性</a:t>
            </a:r>
          </a:p>
        </p:txBody>
      </p:sp>
      <p:grpSp>
        <p:nvGrpSpPr>
          <p:cNvPr id="61" name="组合 60">
            <a:extLst>
              <a:ext uri="{FF2B5EF4-FFF2-40B4-BE49-F238E27FC236}">
                <a16:creationId xmlns:a16="http://schemas.microsoft.com/office/drawing/2014/main" id="{112261E7-5723-E11D-46CF-AD869225782C}"/>
              </a:ext>
            </a:extLst>
          </p:cNvPr>
          <p:cNvGrpSpPr/>
          <p:nvPr/>
        </p:nvGrpSpPr>
        <p:grpSpPr>
          <a:xfrm>
            <a:off x="6277824" y="5141391"/>
            <a:ext cx="754643" cy="435791"/>
            <a:chOff x="6762561" y="1197279"/>
            <a:chExt cx="952500" cy="482600"/>
          </a:xfrm>
        </p:grpSpPr>
        <p:sp>
          <p:nvSpPr>
            <p:cNvPr id="62" name="矩形 61">
              <a:extLst>
                <a:ext uri="{FF2B5EF4-FFF2-40B4-BE49-F238E27FC236}">
                  <a16:creationId xmlns:a16="http://schemas.microsoft.com/office/drawing/2014/main" id="{660F5499-0674-5369-C719-C17A69D86E1A}"/>
                </a:ext>
              </a:extLst>
            </p:cNvPr>
            <p:cNvSpPr/>
            <p:nvPr/>
          </p:nvSpPr>
          <p:spPr>
            <a:xfrm>
              <a:off x="6762561" y="1197279"/>
              <a:ext cx="952500" cy="482600"/>
            </a:xfrm>
            <a:prstGeom prst="rect">
              <a:avLst/>
            </a:prstGeom>
            <a:noFill/>
            <a:ln w="22225">
              <a:solidFill>
                <a:srgbClr val="27776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rgbClr val="27776D"/>
                </a:solidFill>
                <a:cs typeface="+mn-ea"/>
                <a:sym typeface="+mn-lt"/>
              </a:endParaRPr>
            </a:p>
          </p:txBody>
        </p:sp>
        <p:sp>
          <p:nvSpPr>
            <p:cNvPr id="63" name="文本框 62">
              <a:extLst>
                <a:ext uri="{FF2B5EF4-FFF2-40B4-BE49-F238E27FC236}">
                  <a16:creationId xmlns:a16="http://schemas.microsoft.com/office/drawing/2014/main" id="{45D90DF5-3E59-7B86-7007-DC5E5F2E5CF8}"/>
                </a:ext>
              </a:extLst>
            </p:cNvPr>
            <p:cNvSpPr txBox="1"/>
            <p:nvPr/>
          </p:nvSpPr>
          <p:spPr>
            <a:xfrm>
              <a:off x="6813361" y="1245826"/>
              <a:ext cx="901700" cy="409002"/>
            </a:xfrm>
            <a:prstGeom prst="rect">
              <a:avLst/>
            </a:prstGeom>
            <a:noFill/>
          </p:spPr>
          <p:txBody>
            <a:bodyPr wrap="square" rtlCol="0">
              <a:spAutoFit/>
            </a:bodyPr>
            <a:lstStyle/>
            <a:p>
              <a:pPr algn="ctr"/>
              <a:r>
                <a:rPr lang="en-US" altLang="zh-CN" dirty="0">
                  <a:solidFill>
                    <a:srgbClr val="27776D"/>
                  </a:solidFill>
                  <a:cs typeface="+mn-ea"/>
                  <a:sym typeface="+mn-lt"/>
                </a:rPr>
                <a:t>05</a:t>
              </a:r>
              <a:endParaRPr lang="zh-CN" altLang="en-US" sz="2000" dirty="0">
                <a:solidFill>
                  <a:srgbClr val="27776D"/>
                </a:solidFill>
                <a:cs typeface="+mn-ea"/>
                <a:sym typeface="+mn-lt"/>
              </a:endParaRPr>
            </a:p>
          </p:txBody>
        </p:sp>
      </p:grpSp>
      <p:sp>
        <p:nvSpPr>
          <p:cNvPr id="64" name="文本框 63">
            <a:extLst>
              <a:ext uri="{FF2B5EF4-FFF2-40B4-BE49-F238E27FC236}">
                <a16:creationId xmlns:a16="http://schemas.microsoft.com/office/drawing/2014/main" id="{B849AC42-2200-E16C-BBD8-4DA66D0E2CE8}"/>
              </a:ext>
            </a:extLst>
          </p:cNvPr>
          <p:cNvSpPr txBox="1"/>
          <p:nvPr/>
        </p:nvSpPr>
        <p:spPr>
          <a:xfrm>
            <a:off x="7093823" y="5141391"/>
            <a:ext cx="1416143" cy="400110"/>
          </a:xfrm>
          <a:prstGeom prst="rect">
            <a:avLst/>
          </a:prstGeom>
          <a:noFill/>
        </p:spPr>
        <p:txBody>
          <a:bodyPr wrap="square" rtlCol="0">
            <a:spAutoFit/>
          </a:bodyPr>
          <a:lstStyle/>
          <a:p>
            <a:r>
              <a:rPr lang="zh-CN" altLang="en-US" sz="2000" spc="400" dirty="0">
                <a:solidFill>
                  <a:srgbClr val="27776D"/>
                </a:solidFill>
                <a:effectLst>
                  <a:outerShdw blurRad="76200" dist="38100" dir="5400000" algn="t" rotWithShape="0">
                    <a:prstClr val="black">
                      <a:alpha val="22000"/>
                    </a:prstClr>
                  </a:outerShdw>
                </a:effectLst>
                <a:cs typeface="+mn-ea"/>
                <a:sym typeface="+mn-lt"/>
              </a:rPr>
              <a:t>公平性</a:t>
            </a:r>
          </a:p>
        </p:txBody>
      </p:sp>
    </p:spTree>
    <p:extLst>
      <p:ext uri="{BB962C8B-B14F-4D97-AF65-F5344CB8AC3E}">
        <p14:creationId xmlns:p14="http://schemas.microsoft.com/office/powerpoint/2010/main" val="2466453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1FCEC1F5-B9D6-4992-A0F3-6B52BECD2638}"/>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B11F3E2F-B708-4B7C-8A41-59CE8644099E}"/>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653087CB-8D0F-4FC0-A5B5-3D3BF2DED45F}"/>
              </a:ext>
            </a:extLst>
          </p:cNvPr>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3C72B9F3-300C-4D36-A79A-D813F5A66593}"/>
              </a:ext>
            </a:extLst>
          </p:cNvPr>
          <p:cNvSpPr txBox="1"/>
          <p:nvPr/>
        </p:nvSpPr>
        <p:spPr>
          <a:xfrm>
            <a:off x="1224640" y="335911"/>
            <a:ext cx="3213100" cy="523220"/>
          </a:xfrm>
          <a:prstGeom prst="rect">
            <a:avLst/>
          </a:prstGeom>
          <a:noFill/>
        </p:spPr>
        <p:txBody>
          <a:bodyPr wrap="square">
            <a:spAutoFit/>
          </a:bodyPr>
          <a:lstStyle/>
          <a:p>
            <a:r>
              <a:rPr lang="zh-CN" altLang="en-US" sz="2800" spc="400" dirty="0">
                <a:solidFill>
                  <a:schemeClr val="tx1">
                    <a:lumMod val="85000"/>
                    <a:lumOff val="15000"/>
                  </a:schemeClr>
                </a:solidFill>
                <a:cs typeface="+mn-ea"/>
                <a:sym typeface="+mn-lt"/>
              </a:rPr>
              <a:t>药品基本情况</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6" y="300845"/>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文本框 38">
            <a:extLst>
              <a:ext uri="{FF2B5EF4-FFF2-40B4-BE49-F238E27FC236}">
                <a16:creationId xmlns:a16="http://schemas.microsoft.com/office/drawing/2014/main" id="{4CC75542-1250-90C5-A1B4-F33A2C4DE2A2}"/>
              </a:ext>
            </a:extLst>
          </p:cNvPr>
          <p:cNvSpPr txBox="1"/>
          <p:nvPr/>
        </p:nvSpPr>
        <p:spPr>
          <a:xfrm>
            <a:off x="934479" y="1146159"/>
            <a:ext cx="9907693" cy="4847866"/>
          </a:xfrm>
          <a:prstGeom prst="rect">
            <a:avLst/>
          </a:prstGeom>
          <a:noFill/>
        </p:spPr>
        <p:txBody>
          <a:bodyPr wrap="square">
            <a:spAutoFit/>
          </a:bodyPr>
          <a:lstStyle/>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通用名：</a:t>
            </a:r>
            <a:r>
              <a:rPr lang="zh-CN" altLang="en-US" sz="1400" dirty="0">
                <a:solidFill>
                  <a:srgbClr val="27776D"/>
                </a:solidFill>
                <a:latin typeface="微软雅黑" panose="020B0503020204020204" pitchFamily="34" charset="-122"/>
                <a:ea typeface="微软雅黑" panose="020B0503020204020204" pitchFamily="34" charset="-122"/>
              </a:rPr>
              <a:t>奥美拉唑碳酸氢钠干混悬剂（</a:t>
            </a:r>
            <a:r>
              <a:rPr lang="en-US" altLang="zh-CN" sz="1400" dirty="0">
                <a:solidFill>
                  <a:srgbClr val="27776D"/>
                </a:solidFill>
                <a:latin typeface="微软雅黑" panose="020B0503020204020204" pitchFamily="34" charset="-122"/>
                <a:ea typeface="微软雅黑" panose="020B0503020204020204" pitchFamily="34" charset="-122"/>
              </a:rPr>
              <a:t>Ⅰ</a:t>
            </a:r>
            <a:r>
              <a:rPr lang="zh-CN" altLang="en-US" sz="1400" dirty="0">
                <a:solidFill>
                  <a:srgbClr val="27776D"/>
                </a:solidFill>
                <a:latin typeface="微软雅黑" panose="020B0503020204020204" pitchFamily="34" charset="-122"/>
                <a:ea typeface="微软雅黑" panose="020B0503020204020204" pitchFamily="34" charset="-122"/>
              </a:rPr>
              <a:t>）</a:t>
            </a: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注册规格：每袋含</a:t>
            </a:r>
            <a:r>
              <a:rPr lang="zh-CN" altLang="en-US" sz="1400" dirty="0">
                <a:solidFill>
                  <a:srgbClr val="27776D"/>
                </a:solidFill>
                <a:latin typeface="微软雅黑" panose="020B0503020204020204" pitchFamily="34" charset="-122"/>
                <a:ea typeface="微软雅黑" panose="020B0503020204020204" pitchFamily="34" charset="-122"/>
              </a:rPr>
              <a:t>奥美拉唑</a:t>
            </a:r>
            <a:r>
              <a:rPr lang="en-US" altLang="zh-CN" sz="1400" dirty="0">
                <a:solidFill>
                  <a:srgbClr val="27776D"/>
                </a:solidFill>
                <a:latin typeface="微软雅黑" panose="020B0503020204020204" pitchFamily="34" charset="-122"/>
                <a:ea typeface="微软雅黑" panose="020B0503020204020204" pitchFamily="34" charset="-122"/>
              </a:rPr>
              <a:t>20mg</a:t>
            </a:r>
            <a:r>
              <a:rPr lang="zh-CN" altLang="en-US" sz="1400" dirty="0">
                <a:solidFill>
                  <a:srgbClr val="27776D"/>
                </a:solidFill>
                <a:latin typeface="微软雅黑" panose="020B0503020204020204" pitchFamily="34" charset="-122"/>
                <a:ea typeface="微软雅黑" panose="020B0503020204020204" pitchFamily="34" charset="-122"/>
              </a:rPr>
              <a:t>和碳酸氢钠</a:t>
            </a:r>
            <a:r>
              <a:rPr lang="en-US" altLang="zh-CN" sz="1400" dirty="0">
                <a:solidFill>
                  <a:srgbClr val="27776D"/>
                </a:solidFill>
                <a:latin typeface="微软雅黑" panose="020B0503020204020204" pitchFamily="34" charset="-122"/>
                <a:ea typeface="微软雅黑" panose="020B0503020204020204" pitchFamily="34" charset="-122"/>
              </a:rPr>
              <a:t>1680mg</a:t>
            </a: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中国大陆首次上市时间：</a:t>
            </a:r>
            <a:r>
              <a:rPr lang="en-US" altLang="zh-CN" sz="1400" dirty="0">
                <a:solidFill>
                  <a:srgbClr val="27776D"/>
                </a:solidFill>
                <a:latin typeface="微软雅黑" panose="020B0503020204020204" pitchFamily="34" charset="-122"/>
                <a:ea typeface="微软雅黑" panose="020B0503020204020204" pitchFamily="34" charset="-122"/>
              </a:rPr>
              <a:t>2021</a:t>
            </a:r>
            <a:r>
              <a:rPr lang="zh-CN" altLang="en-US" sz="1400" dirty="0">
                <a:solidFill>
                  <a:srgbClr val="27776D"/>
                </a:solidFill>
                <a:latin typeface="微软雅黑" panose="020B0503020204020204" pitchFamily="34" charset="-122"/>
                <a:ea typeface="微软雅黑" panose="020B0503020204020204" pitchFamily="34" charset="-122"/>
              </a:rPr>
              <a:t>年</a:t>
            </a:r>
            <a:r>
              <a:rPr lang="en-US" altLang="zh-CN" sz="1400" dirty="0">
                <a:solidFill>
                  <a:srgbClr val="27776D"/>
                </a:solidFill>
                <a:latin typeface="微软雅黑" panose="020B0503020204020204" pitchFamily="34" charset="-122"/>
                <a:ea typeface="微软雅黑" panose="020B0503020204020204" pitchFamily="34" charset="-122"/>
              </a:rPr>
              <a:t>2</a:t>
            </a:r>
            <a:r>
              <a:rPr lang="zh-CN" altLang="en-US" sz="1400" dirty="0">
                <a:solidFill>
                  <a:srgbClr val="27776D"/>
                </a:solidFill>
                <a:latin typeface="微软雅黑" panose="020B0503020204020204" pitchFamily="34" charset="-122"/>
                <a:ea typeface="微软雅黑" panose="020B0503020204020204" pitchFamily="34" charset="-122"/>
              </a:rPr>
              <a:t>月</a:t>
            </a: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目前大陆地区同通用名药品的上市情况：</a:t>
            </a:r>
            <a:r>
              <a:rPr lang="zh-CN" altLang="en-US" sz="1400" dirty="0">
                <a:solidFill>
                  <a:srgbClr val="27776D"/>
                </a:solidFill>
                <a:latin typeface="微软雅黑" panose="020B0503020204020204" pitchFamily="34" charset="-122"/>
                <a:ea typeface="微软雅黑" panose="020B0503020204020204" pitchFamily="34" charset="-122"/>
              </a:rPr>
              <a:t>独家</a:t>
            </a:r>
            <a:endParaRPr lang="en-US" altLang="zh-CN" sz="1400" dirty="0">
              <a:solidFill>
                <a:srgbClr val="27776D"/>
              </a:solidFill>
              <a:latin typeface="微软雅黑" panose="020B0503020204020204" pitchFamily="34" charset="-122"/>
              <a:ea typeface="微软雅黑" panose="020B0503020204020204" pitchFamily="34" charset="-122"/>
            </a:endParaRP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全球首个上市国家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地区及上市时间：</a:t>
            </a:r>
            <a:r>
              <a:rPr lang="en-US" altLang="zh-CN" sz="1400" dirty="0">
                <a:solidFill>
                  <a:srgbClr val="27776D"/>
                </a:solidFill>
                <a:latin typeface="微软雅黑" panose="020B0503020204020204" pitchFamily="34" charset="-122"/>
                <a:ea typeface="微软雅黑" panose="020B0503020204020204" pitchFamily="34" charset="-122"/>
              </a:rPr>
              <a:t>2004</a:t>
            </a:r>
            <a:r>
              <a:rPr lang="zh-CN" altLang="en-US" sz="1400" dirty="0">
                <a:solidFill>
                  <a:srgbClr val="27776D"/>
                </a:solidFill>
                <a:latin typeface="微软雅黑" panose="020B0503020204020204" pitchFamily="34" charset="-122"/>
                <a:ea typeface="微软雅黑" panose="020B0503020204020204" pitchFamily="34" charset="-122"/>
              </a:rPr>
              <a:t>年，美国</a:t>
            </a: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是否为</a:t>
            </a:r>
            <a:r>
              <a:rPr lang="en-US" altLang="zh-CN" sz="1400" dirty="0">
                <a:latin typeface="微软雅黑" panose="020B0503020204020204" pitchFamily="34" charset="-122"/>
                <a:ea typeface="微软雅黑" panose="020B0503020204020204" pitchFamily="34" charset="-122"/>
              </a:rPr>
              <a:t>OTC</a:t>
            </a:r>
            <a:r>
              <a:rPr lang="zh-CN" altLang="en-US" sz="1400" dirty="0">
                <a:latin typeface="微软雅黑" panose="020B0503020204020204" pitchFamily="34" charset="-122"/>
                <a:ea typeface="微软雅黑" panose="020B0503020204020204" pitchFamily="34" charset="-122"/>
              </a:rPr>
              <a:t>药品：</a:t>
            </a:r>
            <a:r>
              <a:rPr lang="zh-CN" altLang="en-US" sz="1400" dirty="0">
                <a:solidFill>
                  <a:srgbClr val="27776D"/>
                </a:solidFill>
                <a:latin typeface="微软雅黑" panose="020B0503020204020204" pitchFamily="34" charset="-122"/>
                <a:ea typeface="微软雅黑" panose="020B0503020204020204" pitchFamily="34" charset="-122"/>
              </a:rPr>
              <a:t>否</a:t>
            </a: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参照药品建议：</a:t>
            </a:r>
            <a:r>
              <a:rPr lang="zh-CN" altLang="en-US" sz="1400" dirty="0">
                <a:solidFill>
                  <a:srgbClr val="27776D"/>
                </a:solidFill>
                <a:latin typeface="微软雅黑" panose="020B0503020204020204" pitchFamily="34" charset="-122"/>
                <a:ea typeface="微软雅黑" panose="020B0503020204020204" pitchFamily="34" charset="-122"/>
              </a:rPr>
              <a:t>艾普拉唑肠溶片</a:t>
            </a:r>
          </a:p>
          <a:p>
            <a:pPr marL="285750" indent="-285750">
              <a:lnSpc>
                <a:spcPct val="2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适应症： </a:t>
            </a:r>
            <a:r>
              <a:rPr lang="en-US" altLang="zh-CN" sz="1400" dirty="0">
                <a:solidFill>
                  <a:srgbClr val="27776D"/>
                </a:solidFill>
                <a:latin typeface="微软雅黑" panose="020B0503020204020204" pitchFamily="34" charset="-122"/>
                <a:ea typeface="微软雅黑" panose="020B0503020204020204" pitchFamily="34" charset="-122"/>
              </a:rPr>
              <a:t>1.</a:t>
            </a:r>
            <a:r>
              <a:rPr lang="zh-CN" altLang="en-US" sz="1400" dirty="0">
                <a:solidFill>
                  <a:srgbClr val="27776D"/>
                </a:solidFill>
                <a:latin typeface="微软雅黑" panose="020B0503020204020204" pitchFamily="34" charset="-122"/>
                <a:ea typeface="微软雅黑" panose="020B0503020204020204" pitchFamily="34" charset="-122"/>
              </a:rPr>
              <a:t>用于活动性十二指肠溃疡的短期治疗；</a:t>
            </a:r>
            <a:endParaRPr lang="en-US" altLang="zh-CN" sz="1400" dirty="0">
              <a:solidFill>
                <a:srgbClr val="27776D"/>
              </a:solidFill>
              <a:latin typeface="微软雅黑" panose="020B0503020204020204" pitchFamily="34" charset="-122"/>
              <a:ea typeface="微软雅黑" panose="020B0503020204020204" pitchFamily="34" charset="-122"/>
            </a:endParaRPr>
          </a:p>
          <a:p>
            <a:pPr>
              <a:lnSpc>
                <a:spcPct val="250000"/>
              </a:lnSpc>
            </a:pPr>
            <a:r>
              <a:rPr lang="en-US" altLang="zh-CN" sz="1400" dirty="0">
                <a:solidFill>
                  <a:srgbClr val="27776D"/>
                </a:solidFill>
                <a:latin typeface="微软雅黑" panose="020B0503020204020204" pitchFamily="34" charset="-122"/>
                <a:ea typeface="微软雅黑" panose="020B0503020204020204" pitchFamily="34" charset="-122"/>
              </a:rPr>
              <a:t>                   2.</a:t>
            </a:r>
            <a:r>
              <a:rPr lang="zh-CN" altLang="en-US" sz="1400" dirty="0">
                <a:solidFill>
                  <a:srgbClr val="27776D"/>
                </a:solidFill>
                <a:latin typeface="微软雅黑" panose="020B0503020204020204" pitchFamily="34" charset="-122"/>
                <a:ea typeface="微软雅黑" panose="020B0503020204020204" pitchFamily="34" charset="-122"/>
              </a:rPr>
              <a:t>胃食管反流病；用于反流性食管炎愈合后的维持治疗；</a:t>
            </a:r>
          </a:p>
        </p:txBody>
      </p:sp>
    </p:spTree>
    <p:custDataLst>
      <p:tags r:id="rId1"/>
    </p:custDataLst>
    <p:extLst>
      <p:ext uri="{BB962C8B-B14F-4D97-AF65-F5344CB8AC3E}">
        <p14:creationId xmlns:p14="http://schemas.microsoft.com/office/powerpoint/2010/main" val="3315370415"/>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1FCEC1F5-B9D6-4992-A0F3-6B52BECD2638}"/>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B11F3E2F-B708-4B7C-8A41-59CE8644099E}"/>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653087CB-8D0F-4FC0-A5B5-3D3BF2DED45F}"/>
              </a:ext>
            </a:extLst>
          </p:cNvPr>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3C72B9F3-300C-4D36-A79A-D813F5A66593}"/>
              </a:ext>
            </a:extLst>
          </p:cNvPr>
          <p:cNvSpPr txBox="1"/>
          <p:nvPr/>
        </p:nvSpPr>
        <p:spPr>
          <a:xfrm>
            <a:off x="1224640" y="335911"/>
            <a:ext cx="3213100" cy="523220"/>
          </a:xfrm>
          <a:prstGeom prst="rect">
            <a:avLst/>
          </a:prstGeom>
          <a:noFill/>
        </p:spPr>
        <p:txBody>
          <a:bodyPr wrap="square">
            <a:spAutoFit/>
          </a:bodyPr>
          <a:lstStyle/>
          <a:p>
            <a:r>
              <a:rPr lang="zh-CN" altLang="en-US" sz="2800" spc="400" dirty="0">
                <a:solidFill>
                  <a:schemeClr val="tx1">
                    <a:lumMod val="85000"/>
                    <a:lumOff val="15000"/>
                  </a:schemeClr>
                </a:solidFill>
                <a:cs typeface="+mn-ea"/>
                <a:sym typeface="+mn-lt"/>
              </a:rPr>
              <a:t>药品基本情况</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6" y="300845"/>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1DDEF491-81A2-B484-2E18-AEC2ECEC769C}"/>
              </a:ext>
            </a:extLst>
          </p:cNvPr>
          <p:cNvSpPr txBox="1"/>
          <p:nvPr/>
        </p:nvSpPr>
        <p:spPr>
          <a:xfrm>
            <a:off x="852813" y="1107860"/>
            <a:ext cx="10988680" cy="5224892"/>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1600" dirty="0">
                <a:solidFill>
                  <a:srgbClr val="27776D"/>
                </a:solidFill>
                <a:latin typeface="微软雅黑" panose="020B0503020204020204" pitchFamily="34" charset="-122"/>
                <a:ea typeface="微软雅黑" panose="020B0503020204020204" pitchFamily="34" charset="-122"/>
              </a:rPr>
              <a:t>疾病基本情况：</a:t>
            </a:r>
          </a:p>
          <a:p>
            <a:pPr>
              <a:lnSpc>
                <a:spcPct val="150000"/>
              </a:lnSpc>
            </a:pPr>
            <a:r>
              <a:rPr lang="en-US" altLang="zh-CN" sz="1400" dirty="0">
                <a:latin typeface="微软雅黑" panose="020B0503020204020204" pitchFamily="34" charset="-122"/>
                <a:ea typeface="微软雅黑" panose="020B0503020204020204" pitchFamily="34" charset="-122"/>
              </a:rPr>
              <a:t>   1.</a:t>
            </a:r>
            <a:r>
              <a:rPr lang="zh-CN" altLang="en-US" sz="1400" dirty="0">
                <a:latin typeface="微软雅黑" panose="020B0503020204020204" pitchFamily="34" charset="-122"/>
                <a:ea typeface="微软雅黑" panose="020B0503020204020204" pitchFamily="34" charset="-122"/>
              </a:rPr>
              <a:t>胃食管反流病是临床常见病，病理生理机制包括胃食管交界处功能与结构障碍，食管清除功能障碍和上皮防御功能减弱，临床 </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典型症状为烧心、反流，我国</a:t>
            </a:r>
            <a:r>
              <a:rPr lang="en-US" altLang="zh-CN" sz="1400" dirty="0">
                <a:latin typeface="微软雅黑" panose="020B0503020204020204" pitchFamily="34" charset="-122"/>
                <a:ea typeface="微软雅黑" panose="020B0503020204020204" pitchFamily="34" charset="-122"/>
              </a:rPr>
              <a:t>GERD</a:t>
            </a:r>
            <a:r>
              <a:rPr lang="zh-CN" altLang="en-US" sz="1400" dirty="0">
                <a:latin typeface="微软雅黑" panose="020B0503020204020204" pitchFamily="34" charset="-122"/>
                <a:ea typeface="微软雅黑" panose="020B0503020204020204" pitchFamily="34" charset="-122"/>
              </a:rPr>
              <a:t>的患病率为</a:t>
            </a:r>
            <a:r>
              <a:rPr lang="en-US" altLang="zh-CN" sz="1400" dirty="0">
                <a:latin typeface="微软雅黑" panose="020B0503020204020204" pitchFamily="34" charset="-122"/>
                <a:ea typeface="微软雅黑" panose="020B0503020204020204" pitchFamily="34" charset="-122"/>
              </a:rPr>
              <a:t>2.5%-7.8%</a:t>
            </a:r>
            <a:r>
              <a:rPr lang="zh-CN" altLang="en-US" sz="1400" dirty="0">
                <a:latin typeface="微软雅黑" panose="020B0503020204020204" pitchFamily="34" charset="-122"/>
                <a:ea typeface="微软雅黑" panose="020B0503020204020204" pitchFamily="34" charset="-122"/>
              </a:rPr>
              <a:t>，患者常伴有睡眠障碍，严重影响生活质量，其反复发作会导致</a:t>
            </a:r>
            <a:r>
              <a:rPr lang="en-US" altLang="zh-CN" sz="1400" dirty="0">
                <a:latin typeface="微软雅黑" panose="020B0503020204020204" pitchFamily="34" charset="-122"/>
                <a:ea typeface="微软雅黑" panose="020B0503020204020204" pitchFamily="34" charset="-122"/>
              </a:rPr>
              <a:t>Barrett</a:t>
            </a:r>
            <a:r>
              <a:rPr lang="zh-CN" altLang="en-US" sz="1400" dirty="0">
                <a:latin typeface="微软雅黑" panose="020B0503020204020204" pitchFamily="34" charset="-122"/>
                <a:ea typeface="微软雅黑" panose="020B0503020204020204" pitchFamily="34" charset="-122"/>
              </a:rPr>
              <a:t>食</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管和食管腺癌</a:t>
            </a:r>
            <a:r>
              <a:rPr lang="en-US" altLang="zh-CN" sz="1400" baseline="400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p>
          <a:p>
            <a:pPr>
              <a:lnSpc>
                <a:spcPct val="150000"/>
              </a:lnSpc>
            </a:pPr>
            <a:r>
              <a:rPr lang="en-US" altLang="zh-CN" sz="1400" dirty="0">
                <a:latin typeface="微软雅黑" panose="020B0503020204020204" pitchFamily="34" charset="-122"/>
                <a:ea typeface="微软雅黑" panose="020B0503020204020204" pitchFamily="34" charset="-122"/>
              </a:rPr>
              <a:t>   2.</a:t>
            </a:r>
            <a:r>
              <a:rPr lang="zh-CN" altLang="en-US" sz="1400" dirty="0">
                <a:latin typeface="微软雅黑" panose="020B0503020204020204" pitchFamily="34" charset="-122"/>
                <a:ea typeface="微软雅黑" panose="020B0503020204020204" pitchFamily="34" charset="-122"/>
              </a:rPr>
              <a:t>消化性溃疡病是常见的消化系统疾病之一，发病机制主要与胃十二指肠黏膜的损害因素和黏膜自身防御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修复因素之间失平衡有   </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关，占国内胃镜检查人群的</a:t>
            </a:r>
            <a:r>
              <a:rPr lang="en-US" altLang="zh-CN" sz="1400" dirty="0">
                <a:latin typeface="微软雅黑" panose="020B0503020204020204" pitchFamily="34" charset="-122"/>
                <a:ea typeface="微软雅黑" panose="020B0503020204020204" pitchFamily="34" charset="-122"/>
              </a:rPr>
              <a:t>10.3%~32.6%</a:t>
            </a:r>
            <a:r>
              <a:rPr lang="zh-CN" altLang="en-US" sz="1400" dirty="0">
                <a:latin typeface="微软雅黑" panose="020B0503020204020204" pitchFamily="34" charset="-122"/>
                <a:ea typeface="微软雅黑" panose="020B0503020204020204" pitchFamily="34" charset="-122"/>
              </a:rPr>
              <a:t>，其主要临床表现为腹痛、反酸，长期反复发作的患者会出现穿孔、出血、癌变等并发症</a:t>
            </a:r>
            <a:r>
              <a:rPr lang="en-US" altLang="zh-CN" sz="1400" baseline="40000" dirty="0">
                <a:latin typeface="微软雅黑" panose="020B0503020204020204" pitchFamily="34" charset="-122"/>
                <a:ea typeface="微软雅黑" panose="020B0503020204020204" pitchFamily="34" charset="-122"/>
              </a:rPr>
              <a:t>【2】 </a:t>
            </a:r>
            <a:r>
              <a:rPr lang="zh-CN" altLang="en-US" sz="1400" dirty="0">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Ø"/>
            </a:pP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dirty="0">
                <a:solidFill>
                  <a:srgbClr val="27776D"/>
                </a:solidFill>
                <a:latin typeface="微软雅黑" panose="020B0503020204020204" pitchFamily="34" charset="-122"/>
                <a:ea typeface="微软雅黑" panose="020B0503020204020204" pitchFamily="34" charset="-122"/>
              </a:rPr>
              <a:t>用法用量：</a:t>
            </a:r>
            <a:endParaRPr lang="en-US" altLang="zh-CN" sz="1600" dirty="0">
              <a:solidFill>
                <a:srgbClr val="27776D"/>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en-US" altLang="zh-CN" sz="1600" dirty="0">
              <a:solidFill>
                <a:srgbClr val="27776D"/>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en-US" altLang="zh-CN" sz="1600" dirty="0">
              <a:solidFill>
                <a:srgbClr val="27776D"/>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en-US" altLang="zh-CN" sz="1600" dirty="0">
              <a:solidFill>
                <a:srgbClr val="27776D"/>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en-US" altLang="zh-CN" sz="1600" dirty="0">
              <a:solidFill>
                <a:srgbClr val="27776D"/>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zh-CN" altLang="en-US" sz="1600" dirty="0">
              <a:solidFill>
                <a:srgbClr val="27776D"/>
              </a:solidFill>
              <a:latin typeface="微软雅黑" panose="020B0503020204020204" pitchFamily="34" charset="-122"/>
              <a:ea typeface="微软雅黑" panose="020B0503020204020204" pitchFamily="34" charset="-122"/>
            </a:endParaRPr>
          </a:p>
          <a:p>
            <a:pPr>
              <a:lnSpc>
                <a:spcPct val="150000"/>
              </a:lnSpc>
            </a:pPr>
            <a:r>
              <a:rPr lang="zh-CN" altLang="en-US" sz="1400" dirty="0">
                <a:latin typeface="微软雅黑" panose="020B0503020204020204" pitchFamily="34" charset="-122"/>
                <a:ea typeface="微软雅黑" panose="020B0503020204020204" pitchFamily="34" charset="-122"/>
              </a:rPr>
              <a:t>    </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solidFill>
                  <a:srgbClr val="27776D"/>
                </a:solidFill>
                <a:latin typeface="微软雅黑" panose="020B0503020204020204" pitchFamily="34" charset="-122"/>
                <a:ea typeface="微软雅黑" panose="020B0503020204020204" pitchFamily="34" charset="-122"/>
              </a:rPr>
              <a:t>    </a:t>
            </a:r>
            <a:r>
              <a:rPr lang="zh-CN" altLang="en-US" sz="1400" dirty="0">
                <a:solidFill>
                  <a:srgbClr val="27776D"/>
                </a:solidFill>
                <a:latin typeface="微软雅黑" panose="020B0503020204020204" pitchFamily="34" charset="-122"/>
                <a:ea typeface="微软雅黑" panose="020B0503020204020204" pitchFamily="34" charset="-122"/>
              </a:rPr>
              <a:t>用法：口服</a:t>
            </a:r>
            <a:r>
              <a:rPr lang="en-US" altLang="zh-CN" sz="1400" dirty="0">
                <a:solidFill>
                  <a:srgbClr val="27776D"/>
                </a:solidFill>
                <a:latin typeface="微软雅黑" panose="020B0503020204020204" pitchFamily="34" charset="-122"/>
                <a:ea typeface="微软雅黑" panose="020B0503020204020204" pitchFamily="34" charset="-122"/>
              </a:rPr>
              <a:t>/</a:t>
            </a:r>
            <a:r>
              <a:rPr lang="zh-CN" altLang="en-US" sz="1400" dirty="0">
                <a:solidFill>
                  <a:srgbClr val="27776D"/>
                </a:solidFill>
                <a:latin typeface="微软雅黑" panose="020B0503020204020204" pitchFamily="34" charset="-122"/>
                <a:ea typeface="微软雅黑" panose="020B0503020204020204" pitchFamily="34" charset="-122"/>
              </a:rPr>
              <a:t>鼻胃管或口胃管给药</a:t>
            </a:r>
            <a:endParaRPr lang="en-US" altLang="zh-CN" sz="1400" dirty="0">
              <a:solidFill>
                <a:srgbClr val="27776D"/>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EA2176B-2705-95D2-A1D1-3A873D415894}"/>
              </a:ext>
            </a:extLst>
          </p:cNvPr>
          <p:cNvPicPr>
            <a:picLocks noChangeAspect="1"/>
          </p:cNvPicPr>
          <p:nvPr/>
        </p:nvPicPr>
        <p:blipFill>
          <a:blip r:embed="rId3"/>
          <a:stretch>
            <a:fillRect/>
          </a:stretch>
        </p:blipFill>
        <p:spPr>
          <a:xfrm>
            <a:off x="1180267" y="3965360"/>
            <a:ext cx="5243746" cy="1708580"/>
          </a:xfrm>
          <a:prstGeom prst="rect">
            <a:avLst/>
          </a:prstGeom>
        </p:spPr>
      </p:pic>
      <p:sp>
        <p:nvSpPr>
          <p:cNvPr id="12" name="文本框 11">
            <a:extLst>
              <a:ext uri="{FF2B5EF4-FFF2-40B4-BE49-F238E27FC236}">
                <a16:creationId xmlns:a16="http://schemas.microsoft.com/office/drawing/2014/main" id="{B10C425F-BBDC-7964-7814-64EC526F6B71}"/>
              </a:ext>
            </a:extLst>
          </p:cNvPr>
          <p:cNvSpPr txBox="1"/>
          <p:nvPr/>
        </p:nvSpPr>
        <p:spPr>
          <a:xfrm>
            <a:off x="852813" y="6442502"/>
            <a:ext cx="7441163" cy="415498"/>
          </a:xfrm>
          <a:prstGeom prst="rect">
            <a:avLst/>
          </a:prstGeom>
          <a:noFill/>
        </p:spPr>
        <p:txBody>
          <a:bodyPr wrap="square">
            <a:spAutoFit/>
          </a:bodyPr>
          <a:lstStyle/>
          <a:p>
            <a:r>
              <a:rPr lang="en-US" altLang="zh-CN" sz="1050" dirty="0">
                <a:solidFill>
                  <a:srgbClr val="000000"/>
                </a:solidFill>
              </a:rPr>
              <a:t>【1</a:t>
            </a:r>
            <a:r>
              <a:rPr lang="en-US" altLang="zh-CN" sz="1050" dirty="0">
                <a:solidFill>
                  <a:srgbClr val="000000"/>
                </a:solidFill>
                <a:latin typeface="微软雅黑" panose="020B0503020204020204" pitchFamily="34" charset="-122"/>
                <a:ea typeface="微软雅黑" panose="020B0503020204020204" pitchFamily="34" charset="-122"/>
              </a:rPr>
              <a:t>】</a:t>
            </a:r>
            <a:r>
              <a:rPr lang="zh-CN" altLang="en-US" sz="1050" dirty="0">
                <a:solidFill>
                  <a:srgbClr val="000000"/>
                </a:solidFill>
              </a:rPr>
              <a:t>中国医疗保健国际交流促进会胃食管反流多学科分会</a:t>
            </a:r>
            <a:r>
              <a:rPr lang="en-US" altLang="zh-CN" sz="1050" dirty="0">
                <a:solidFill>
                  <a:srgbClr val="000000"/>
                </a:solidFill>
              </a:rPr>
              <a:t>.</a:t>
            </a:r>
            <a:r>
              <a:rPr lang="zh-CN" altLang="en-US" sz="1050" dirty="0">
                <a:solidFill>
                  <a:srgbClr val="000000"/>
                </a:solidFill>
              </a:rPr>
              <a:t>中国医学前沿杂志（电子版），</a:t>
            </a:r>
            <a:r>
              <a:rPr lang="en-US" altLang="zh-CN" sz="1050" dirty="0">
                <a:solidFill>
                  <a:srgbClr val="000000"/>
                </a:solidFill>
              </a:rPr>
              <a:t>2019,11</a:t>
            </a:r>
            <a:r>
              <a:rPr lang="zh-CN" altLang="en-US" sz="1050" dirty="0">
                <a:solidFill>
                  <a:srgbClr val="000000"/>
                </a:solidFill>
              </a:rPr>
              <a:t>（</a:t>
            </a:r>
            <a:r>
              <a:rPr lang="en-US" altLang="zh-CN" sz="1050" dirty="0">
                <a:solidFill>
                  <a:srgbClr val="000000"/>
                </a:solidFill>
              </a:rPr>
              <a:t>9</a:t>
            </a:r>
            <a:r>
              <a:rPr lang="zh-CN" altLang="en-US" sz="1050" dirty="0">
                <a:solidFill>
                  <a:srgbClr val="000000"/>
                </a:solidFill>
              </a:rPr>
              <a:t>）：</a:t>
            </a:r>
            <a:r>
              <a:rPr lang="en-US" altLang="zh-CN" sz="1050" dirty="0">
                <a:solidFill>
                  <a:srgbClr val="000000"/>
                </a:solidFill>
              </a:rPr>
              <a:t>30-56.</a:t>
            </a:r>
          </a:p>
          <a:p>
            <a:r>
              <a:rPr lang="en-US" altLang="zh-CN" sz="1050" dirty="0">
                <a:solidFill>
                  <a:srgbClr val="000000"/>
                </a:solidFill>
              </a:rPr>
              <a:t>【2</a:t>
            </a:r>
            <a:r>
              <a:rPr lang="en-US" altLang="zh-CN" sz="1050" dirty="0">
                <a:solidFill>
                  <a:srgbClr val="000000"/>
                </a:solidFill>
                <a:latin typeface="微软雅黑" panose="020B0503020204020204" pitchFamily="34" charset="-122"/>
                <a:ea typeface="微软雅黑" panose="020B0503020204020204" pitchFamily="34" charset="-122"/>
              </a:rPr>
              <a:t>】</a:t>
            </a:r>
            <a:r>
              <a:rPr lang="zh-CN" altLang="en-US" sz="1050" dirty="0">
                <a:solidFill>
                  <a:srgbClr val="000000"/>
                </a:solidFill>
              </a:rPr>
              <a:t>消化性溃疡病诊断与治疗规范</a:t>
            </a:r>
            <a:r>
              <a:rPr lang="en-US" altLang="zh-CN" sz="1050" dirty="0">
                <a:solidFill>
                  <a:srgbClr val="000000"/>
                </a:solidFill>
              </a:rPr>
              <a:t>.</a:t>
            </a:r>
            <a:r>
              <a:rPr lang="zh-CN" altLang="en-US" sz="1050" dirty="0">
                <a:solidFill>
                  <a:srgbClr val="000000"/>
                </a:solidFill>
              </a:rPr>
              <a:t>全科医学临床与教育 </a:t>
            </a:r>
            <a:r>
              <a:rPr lang="en-US" altLang="zh-CN" sz="1050" dirty="0">
                <a:solidFill>
                  <a:srgbClr val="000000"/>
                </a:solidFill>
              </a:rPr>
              <a:t>2014 </a:t>
            </a:r>
            <a:r>
              <a:rPr lang="zh-CN" altLang="en-US" sz="1050" dirty="0">
                <a:solidFill>
                  <a:srgbClr val="000000"/>
                </a:solidFill>
              </a:rPr>
              <a:t>年 </a:t>
            </a:r>
            <a:r>
              <a:rPr lang="en-US" altLang="zh-CN" sz="1050" dirty="0">
                <a:solidFill>
                  <a:srgbClr val="000000"/>
                </a:solidFill>
              </a:rPr>
              <a:t>5 </a:t>
            </a:r>
            <a:r>
              <a:rPr lang="zh-CN" altLang="en-US" sz="1050" dirty="0">
                <a:solidFill>
                  <a:srgbClr val="000000"/>
                </a:solidFill>
              </a:rPr>
              <a:t>月 第 </a:t>
            </a:r>
            <a:r>
              <a:rPr lang="en-US" altLang="zh-CN" sz="1050" dirty="0">
                <a:solidFill>
                  <a:srgbClr val="000000"/>
                </a:solidFill>
              </a:rPr>
              <a:t>12 </a:t>
            </a:r>
            <a:r>
              <a:rPr lang="zh-CN" altLang="en-US" sz="1050" dirty="0">
                <a:solidFill>
                  <a:srgbClr val="000000"/>
                </a:solidFill>
              </a:rPr>
              <a:t>卷第 </a:t>
            </a:r>
            <a:r>
              <a:rPr lang="en-US" altLang="zh-CN" sz="1050" dirty="0">
                <a:solidFill>
                  <a:srgbClr val="000000"/>
                </a:solidFill>
              </a:rPr>
              <a:t>3 </a:t>
            </a:r>
            <a:r>
              <a:rPr lang="zh-CN" altLang="en-US" sz="1050" dirty="0">
                <a:solidFill>
                  <a:srgbClr val="000000"/>
                </a:solidFill>
              </a:rPr>
              <a:t>期</a:t>
            </a:r>
            <a:endParaRPr lang="en-US" altLang="zh-CN" sz="1050" dirty="0">
              <a:solidFill>
                <a:srgbClr val="000000"/>
              </a:solidFill>
            </a:endParaRPr>
          </a:p>
        </p:txBody>
      </p:sp>
    </p:spTree>
    <p:custDataLst>
      <p:tags r:id="rId1"/>
    </p:custDataLst>
    <p:extLst>
      <p:ext uri="{BB962C8B-B14F-4D97-AF65-F5344CB8AC3E}">
        <p14:creationId xmlns:p14="http://schemas.microsoft.com/office/powerpoint/2010/main" val="4146259501"/>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1FCEC1F5-B9D6-4992-A0F3-6B52BECD2638}"/>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id="{B11F3E2F-B708-4B7C-8A41-59CE8644099E}"/>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id="{653087CB-8D0F-4FC0-A5B5-3D3BF2DED45F}"/>
              </a:ext>
            </a:extLst>
          </p:cNvPr>
          <p:cNvSpPr/>
          <p:nvPr/>
        </p:nvSpPr>
        <p:spPr>
          <a:xfrm>
            <a:off x="9863704" y="483647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3C72B9F3-300C-4D36-A79A-D813F5A66593}"/>
              </a:ext>
            </a:extLst>
          </p:cNvPr>
          <p:cNvSpPr txBox="1"/>
          <p:nvPr/>
        </p:nvSpPr>
        <p:spPr>
          <a:xfrm>
            <a:off x="1224640" y="335911"/>
            <a:ext cx="3213100" cy="523220"/>
          </a:xfrm>
          <a:prstGeom prst="rect">
            <a:avLst/>
          </a:prstGeom>
          <a:noFill/>
        </p:spPr>
        <p:txBody>
          <a:bodyPr wrap="square">
            <a:spAutoFit/>
          </a:bodyPr>
          <a:lstStyle/>
          <a:p>
            <a:r>
              <a:rPr lang="zh-CN" altLang="en-US" sz="2800" spc="400" dirty="0">
                <a:solidFill>
                  <a:schemeClr val="tx1">
                    <a:lumMod val="85000"/>
                    <a:lumOff val="15000"/>
                  </a:schemeClr>
                </a:solidFill>
                <a:cs typeface="+mn-ea"/>
                <a:sym typeface="+mn-lt"/>
              </a:rPr>
              <a:t>安全性</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6" y="300845"/>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33">
            <a:extLst>
              <a:ext uri="{FF2B5EF4-FFF2-40B4-BE49-F238E27FC236}">
                <a16:creationId xmlns:a16="http://schemas.microsoft.com/office/drawing/2014/main" id="{6A4150BB-73E8-9120-9DF2-60D8B7B63A7A}"/>
              </a:ext>
            </a:extLst>
          </p:cNvPr>
          <p:cNvSpPr txBox="1"/>
          <p:nvPr/>
        </p:nvSpPr>
        <p:spPr>
          <a:xfrm>
            <a:off x="902576" y="1368360"/>
            <a:ext cx="10275497" cy="3782189"/>
          </a:xfrm>
          <a:prstGeom prst="rect">
            <a:avLst/>
          </a:prstGeom>
          <a:noFill/>
        </p:spPr>
        <p:txBody>
          <a:bodyPr wrap="square">
            <a:spAutoFit/>
          </a:bodyPr>
          <a:lstStyle/>
          <a:p>
            <a:pPr marL="285750" indent="-285750">
              <a:lnSpc>
                <a:spcPct val="250000"/>
              </a:lnSpc>
              <a:buFont typeface="Wingdings" panose="05000000000000000000" pitchFamily="2" charset="2"/>
              <a:buChar char="Ø"/>
            </a:pPr>
            <a:r>
              <a:rPr lang="zh-CN" altLang="en-US" sz="1600" dirty="0">
                <a:solidFill>
                  <a:srgbClr val="27776D"/>
                </a:solidFill>
                <a:latin typeface="微软雅黑" panose="020B0503020204020204" pitchFamily="34" charset="-122"/>
                <a:ea typeface="微软雅黑" panose="020B0503020204020204" pitchFamily="34" charset="-122"/>
              </a:rPr>
              <a:t>不良反应情况：</a:t>
            </a:r>
            <a:endParaRPr lang="en-US" altLang="zh-CN" sz="1600" dirty="0">
              <a:solidFill>
                <a:srgbClr val="27776D"/>
              </a:solidFill>
              <a:latin typeface="微软雅黑" panose="020B0503020204020204" pitchFamily="34" charset="-122"/>
              <a:ea typeface="微软雅黑" panose="020B0503020204020204" pitchFamily="34" charset="-122"/>
            </a:endParaRPr>
          </a:p>
          <a:p>
            <a:pPr>
              <a:lnSpc>
                <a:spcPct val="200000"/>
              </a:lnSpc>
            </a:pPr>
            <a:r>
              <a:rPr lang="en-US" altLang="zh-CN" sz="1600" dirty="0">
                <a:solidFill>
                  <a:prstClr val="black"/>
                </a:solidFill>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临床试验经验不良反应有腹痛、恶心、腹泻、呕吐等；</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2.</a:t>
            </a:r>
            <a:r>
              <a:rPr lang="zh-CN" altLang="en-US" sz="1400" dirty="0">
                <a:latin typeface="微软雅黑" panose="020B0503020204020204" pitchFamily="34" charset="-122"/>
                <a:ea typeface="微软雅黑" panose="020B0503020204020204" pitchFamily="34" charset="-122"/>
              </a:rPr>
              <a:t>我司开展的一项包含</a:t>
            </a:r>
            <a:r>
              <a:rPr lang="en-US" altLang="zh-CN" sz="1400" dirty="0">
                <a:latin typeface="微软雅黑" panose="020B0503020204020204" pitchFamily="34" charset="-122"/>
                <a:ea typeface="微软雅黑" panose="020B0503020204020204" pitchFamily="34" charset="-122"/>
              </a:rPr>
              <a:t>272</a:t>
            </a:r>
            <a:r>
              <a:rPr lang="zh-CN" altLang="en-US" sz="1400" dirty="0">
                <a:latin typeface="微软雅黑" panose="020B0503020204020204" pitchFamily="34" charset="-122"/>
                <a:ea typeface="微软雅黑" panose="020B0503020204020204" pitchFamily="34" charset="-122"/>
              </a:rPr>
              <a:t>例、以洛赛克为对照治疗十二指肠溃疡的多中心、随机、双盲双模拟临床试验的安全性结果显示，试</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验组与对照组的安全性无显著性差异，安全性良好；</a:t>
            </a:r>
            <a:endParaRPr lang="en-US" altLang="zh-CN" sz="1400" dirty="0">
              <a:latin typeface="微软雅黑" panose="020B0503020204020204" pitchFamily="34" charset="-122"/>
              <a:ea typeface="微软雅黑" panose="020B0503020204020204" pitchFamily="34" charset="-122"/>
            </a:endParaRPr>
          </a:p>
          <a:p>
            <a:pPr>
              <a:lnSpc>
                <a:spcPct val="200000"/>
              </a:lnSpc>
            </a:pPr>
            <a:r>
              <a:rPr lang="en-US" altLang="zh-CN" sz="1400" dirty="0">
                <a:latin typeface="微软雅黑" panose="020B0503020204020204" pitchFamily="34" charset="-122"/>
                <a:ea typeface="微软雅黑" panose="020B0503020204020204" pitchFamily="34" charset="-122"/>
              </a:rPr>
              <a:t>   3.</a:t>
            </a:r>
            <a:r>
              <a:rPr lang="zh-CN" altLang="en-US" sz="1400" dirty="0">
                <a:latin typeface="微软雅黑" panose="020B0503020204020204" pitchFamily="34" charset="-122"/>
                <a:ea typeface="微软雅黑" panose="020B0503020204020204" pitchFamily="34" charset="-122"/>
              </a:rPr>
              <a:t>已建立该品种的不良反应监测体系，对不良反应进行实时监测，截止目前，</a:t>
            </a:r>
            <a:r>
              <a:rPr lang="zh-CN" altLang="en-US" sz="1400" dirty="0">
                <a:solidFill>
                  <a:srgbClr val="27776D"/>
                </a:solidFill>
                <a:latin typeface="微软雅黑" panose="020B0503020204020204" pitchFamily="34" charset="-122"/>
                <a:ea typeface="微软雅黑" panose="020B0503020204020204" pitchFamily="34" charset="-122"/>
              </a:rPr>
              <a:t>未收到不良反应事件</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a:lnSpc>
                <a:spcPct val="200000"/>
              </a:lnSpc>
            </a:pPr>
            <a:endParaRPr lang="en-US" altLang="zh-CN" sz="1400" dirty="0">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Ø"/>
            </a:pPr>
            <a:r>
              <a:rPr lang="zh-CN" altLang="en-US" sz="1600" dirty="0">
                <a:solidFill>
                  <a:srgbClr val="27776D"/>
                </a:solidFill>
                <a:latin typeface="微软雅黑" panose="020B0503020204020204" pitchFamily="34" charset="-122"/>
                <a:ea typeface="微软雅黑" panose="020B0503020204020204" pitchFamily="34" charset="-122"/>
              </a:rPr>
              <a:t>安全性方面优势和不足：</a:t>
            </a:r>
            <a:endParaRPr lang="en-US" altLang="zh-CN" sz="1600" dirty="0">
              <a:solidFill>
                <a:srgbClr val="27776D"/>
              </a:solidFill>
              <a:latin typeface="微软雅黑" panose="020B0503020204020204" pitchFamily="34" charset="-122"/>
              <a:ea typeface="微软雅黑" panose="020B0503020204020204" pitchFamily="34" charset="-122"/>
            </a:endParaRPr>
          </a:p>
          <a:p>
            <a:pPr>
              <a:lnSpc>
                <a:spcPct val="200000"/>
              </a:lnSpc>
            </a:pPr>
            <a:r>
              <a:rPr lang="zh-CN" altLang="en-US" sz="1400" dirty="0">
                <a:latin typeface="微软雅黑" panose="020B0503020204020204" pitchFamily="34" charset="-122"/>
                <a:ea typeface="微软雅黑" panose="020B0503020204020204" pitchFamily="34" charset="-122"/>
              </a:rPr>
              <a:t>     本品二期临床研究显示其安全性与洛赛克相当，且在国内应用期间暂未出现相关不良反应报道，</a:t>
            </a:r>
            <a:r>
              <a:rPr lang="zh-CN" altLang="en-US" sz="1400" dirty="0">
                <a:solidFill>
                  <a:srgbClr val="3E7871"/>
                </a:solidFill>
                <a:latin typeface="微软雅黑" panose="020B0503020204020204" pitchFamily="34" charset="-122"/>
                <a:ea typeface="微软雅黑" panose="020B0503020204020204" pitchFamily="34" charset="-122"/>
              </a:rPr>
              <a:t>故安全性良好</a:t>
            </a:r>
            <a:r>
              <a:rPr lang="zh-CN" altLang="en-US" sz="1400" dirty="0">
                <a:latin typeface="微软雅黑" panose="020B0503020204020204" pitchFamily="34" charset="-122"/>
                <a:ea typeface="微软雅黑" panose="020B0503020204020204" pitchFamily="34" charset="-122"/>
              </a:rPr>
              <a:t>。</a:t>
            </a:r>
          </a:p>
        </p:txBody>
      </p:sp>
      <p:sp>
        <p:nvSpPr>
          <p:cNvPr id="10" name="矩形 9">
            <a:extLst>
              <a:ext uri="{FF2B5EF4-FFF2-40B4-BE49-F238E27FC236}">
                <a16:creationId xmlns:a16="http://schemas.microsoft.com/office/drawing/2014/main" id="{AD469695-C736-9E8F-8C1C-013622913ED4}"/>
              </a:ext>
            </a:extLst>
          </p:cNvPr>
          <p:cNvSpPr/>
          <p:nvPr/>
        </p:nvSpPr>
        <p:spPr>
          <a:xfrm>
            <a:off x="852813" y="6611779"/>
            <a:ext cx="8962595" cy="246221"/>
          </a:xfrm>
          <a:prstGeom prst="rect">
            <a:avLst/>
          </a:prstGeom>
        </p:spPr>
        <p:txBody>
          <a:bodyPr wrap="square">
            <a:spAutoFit/>
          </a:bodyPr>
          <a:lstStyle/>
          <a:p>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奥美拉唑碳酸氢钠干混悬剂治疗消化性溃疡的多中心临床研究</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中华消化杂志</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2022</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年</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1</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月第</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42</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卷第１期</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Chin</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 </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J</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 Ｄ</a:t>
            </a:r>
            <a:r>
              <a:rPr lang="en-US" altLang="zh-CN" sz="1000" kern="0" dirty="0" err="1">
                <a:solidFill>
                  <a:srgbClr val="000000">
                    <a:lumMod val="75000"/>
                    <a:lumOff val="25000"/>
                  </a:srgbClr>
                </a:solidFill>
                <a:latin typeface="微软雅黑" panose="020B0503020204020204" pitchFamily="34" charset="-122"/>
                <a:ea typeface="微软雅黑" panose="020B0503020204020204" pitchFamily="34" charset="-122"/>
              </a:rPr>
              <a:t>ig</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January</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 </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2022</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，Ｖ</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ol.42</a:t>
            </a:r>
            <a:r>
              <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rPr>
              <a:t>，Ｎ</a:t>
            </a:r>
            <a:r>
              <a:rPr lang="en-US" altLang="zh-CN" sz="1000" kern="0" dirty="0">
                <a:solidFill>
                  <a:srgbClr val="000000">
                    <a:lumMod val="75000"/>
                    <a:lumOff val="25000"/>
                  </a:srgbClr>
                </a:solidFill>
                <a:latin typeface="微软雅黑" panose="020B0503020204020204" pitchFamily="34" charset="-122"/>
                <a:ea typeface="微软雅黑" panose="020B0503020204020204" pitchFamily="34" charset="-122"/>
              </a:rPr>
              <a:t>o.1</a:t>
            </a:r>
            <a:endParaRPr lang="zh-CN" altLang="en-US" sz="1000" kern="0" dirty="0">
              <a:solidFill>
                <a:srgbClr val="000000">
                  <a:lumMod val="75000"/>
                  <a:lumOff val="25000"/>
                </a:srgbClr>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794139297"/>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3C72B9F3-300C-4D36-A79A-D813F5A66593}"/>
              </a:ext>
            </a:extLst>
          </p:cNvPr>
          <p:cNvSpPr txBox="1"/>
          <p:nvPr/>
        </p:nvSpPr>
        <p:spPr>
          <a:xfrm>
            <a:off x="1224641" y="335911"/>
            <a:ext cx="3213100" cy="523220"/>
          </a:xfrm>
          <a:prstGeom prst="rect">
            <a:avLst/>
          </a:prstGeom>
          <a:noFill/>
        </p:spPr>
        <p:txBody>
          <a:bodyPr wrap="square" lIns="91438" tIns="45719" rIns="91438" bIns="45719">
            <a:spAutoFit/>
          </a:bodyPr>
          <a:lstStyle/>
          <a:p>
            <a:r>
              <a:rPr lang="zh-CN" altLang="en-US" sz="2800" spc="400" dirty="0">
                <a:solidFill>
                  <a:schemeClr val="tx1">
                    <a:lumMod val="85000"/>
                    <a:lumOff val="15000"/>
                  </a:schemeClr>
                </a:solidFill>
                <a:cs typeface="+mn-ea"/>
                <a:sym typeface="+mn-lt"/>
              </a:rPr>
              <a:t>有效性</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8" y="300846"/>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矩形 11">
            <a:extLst>
              <a:ext uri="{FF2B5EF4-FFF2-40B4-BE49-F238E27FC236}">
                <a16:creationId xmlns:a16="http://schemas.microsoft.com/office/drawing/2014/main" id="{F5CE77B9-9EED-8C07-8A83-13D393A431D2}"/>
              </a:ext>
            </a:extLst>
          </p:cNvPr>
          <p:cNvSpPr/>
          <p:nvPr/>
        </p:nvSpPr>
        <p:spPr>
          <a:xfrm>
            <a:off x="749301" y="5530137"/>
            <a:ext cx="11264900" cy="796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200000"/>
              </a:lnSpc>
            </a:pPr>
            <a:r>
              <a:rPr lang="zh-CN" altLang="en-US" sz="1500" dirty="0">
                <a:solidFill>
                  <a:schemeClr val="tx1"/>
                </a:solidFill>
                <a:latin typeface="微软雅黑" panose="020B0503020204020204" pitchFamily="34" charset="-122"/>
                <a:ea typeface="微软雅黑" panose="020B0503020204020204" pitchFamily="34" charset="-122"/>
              </a:rPr>
              <a:t>一项</a:t>
            </a:r>
            <a:r>
              <a:rPr lang="en-US" altLang="zh-CN" sz="1500" dirty="0">
                <a:solidFill>
                  <a:schemeClr val="tx1"/>
                </a:solidFill>
                <a:latin typeface="微软雅黑" panose="020B0503020204020204" pitchFamily="34" charset="-122"/>
                <a:ea typeface="微软雅黑" panose="020B0503020204020204" pitchFamily="34" charset="-122"/>
              </a:rPr>
              <a:t>239</a:t>
            </a:r>
            <a:r>
              <a:rPr lang="zh-CN" altLang="en-US" sz="1500" dirty="0">
                <a:solidFill>
                  <a:schemeClr val="tx1"/>
                </a:solidFill>
                <a:latin typeface="微软雅黑" panose="020B0503020204020204" pitchFamily="34" charset="-122"/>
                <a:ea typeface="微软雅黑" panose="020B0503020204020204" pitchFamily="34" charset="-122"/>
              </a:rPr>
              <a:t>例的</a:t>
            </a:r>
            <a:r>
              <a:rPr lang="en-US" altLang="zh-CN" sz="1500" dirty="0">
                <a:solidFill>
                  <a:schemeClr val="tx1"/>
                </a:solidFill>
                <a:latin typeface="微软雅黑" panose="020B0503020204020204" pitchFamily="34" charset="-122"/>
                <a:ea typeface="微软雅黑" panose="020B0503020204020204" pitchFamily="34" charset="-122"/>
              </a:rPr>
              <a:t>III </a:t>
            </a:r>
            <a:r>
              <a:rPr lang="zh-CN" altLang="en-US" sz="1500" dirty="0">
                <a:solidFill>
                  <a:schemeClr val="tx1"/>
                </a:solidFill>
                <a:latin typeface="微软雅黑" panose="020B0503020204020204" pitchFamily="34" charset="-122"/>
                <a:ea typeface="微软雅黑" panose="020B0503020204020204" pitchFamily="34" charset="-122"/>
              </a:rPr>
              <a:t>期、多中心、双盲、双模拟、随机研究，评估了</a:t>
            </a:r>
            <a:r>
              <a:rPr lang="zh-CN" altLang="en-US" sz="1500" dirty="0">
                <a:solidFill>
                  <a:schemeClr val="tx1"/>
                </a:solidFill>
                <a:latin typeface="微软雅黑" panose="020B0503020204020204" pitchFamily="34" charset="-122"/>
                <a:cs typeface="微软雅黑" panose="020B0503020204020204" pitchFamily="34" charset="-122"/>
              </a:rPr>
              <a:t>奥美拉唑碳酸氢钠干混悬剂</a:t>
            </a:r>
            <a:r>
              <a:rPr lang="zh-CN" altLang="en-US" sz="1500" dirty="0">
                <a:solidFill>
                  <a:schemeClr val="tx1"/>
                </a:solidFill>
                <a:latin typeface="微软雅黑" panose="020B0503020204020204" pitchFamily="34" charset="-122"/>
                <a:ea typeface="微软雅黑" panose="020B0503020204020204" pitchFamily="34" charset="-122"/>
              </a:rPr>
              <a:t>与</a:t>
            </a:r>
            <a:r>
              <a:rPr lang="en-US" altLang="zh-CN" sz="1500" dirty="0" err="1">
                <a:solidFill>
                  <a:schemeClr val="tx1"/>
                </a:solidFill>
                <a:latin typeface="微软雅黑" panose="020B0503020204020204" pitchFamily="34" charset="-122"/>
                <a:ea typeface="微软雅黑" panose="020B0503020204020204" pitchFamily="34" charset="-122"/>
              </a:rPr>
              <a:t>Losec</a:t>
            </a:r>
            <a:r>
              <a:rPr lang="en-US" altLang="zh-CN" sz="1500" baseline="30000" dirty="0">
                <a:solidFill>
                  <a:schemeClr val="tx1"/>
                </a:solidFill>
                <a:latin typeface="微软雅黑" panose="020B0503020204020204" pitchFamily="34" charset="-122"/>
                <a:ea typeface="微软雅黑" panose="020B0503020204020204" pitchFamily="34" charset="-122"/>
              </a:rPr>
              <a:t>®</a:t>
            </a:r>
            <a:r>
              <a:rPr lang="zh-CN" altLang="en-US" sz="1500" dirty="0">
                <a:solidFill>
                  <a:schemeClr val="tx1"/>
                </a:solidFill>
                <a:latin typeface="微软雅黑" panose="020B0503020204020204" pitchFamily="34" charset="-122"/>
                <a:ea typeface="微软雅黑" panose="020B0503020204020204" pitchFamily="34" charset="-122"/>
              </a:rPr>
              <a:t>在快速缓解与</a:t>
            </a:r>
            <a:r>
              <a:rPr lang="en-US" altLang="zh-CN" sz="1500" dirty="0">
                <a:solidFill>
                  <a:schemeClr val="tx1"/>
                </a:solidFill>
                <a:latin typeface="微软雅黑" panose="020B0503020204020204" pitchFamily="34" charset="-122"/>
                <a:ea typeface="微软雅黑" panose="020B0503020204020204" pitchFamily="34" charset="-122"/>
              </a:rPr>
              <a:t>GERD</a:t>
            </a:r>
            <a:r>
              <a:rPr lang="zh-CN" altLang="en-US" sz="1500" dirty="0">
                <a:solidFill>
                  <a:schemeClr val="tx1"/>
                </a:solidFill>
                <a:latin typeface="微软雅黑" panose="020B0503020204020204" pitchFamily="34" charset="-122"/>
                <a:ea typeface="微软雅黑" panose="020B0503020204020204" pitchFamily="34" charset="-122"/>
              </a:rPr>
              <a:t>相关的胃灼热方面的临床优势，结果表明：</a:t>
            </a:r>
            <a:r>
              <a:rPr lang="zh-CN" altLang="en-US" sz="1500" dirty="0">
                <a:solidFill>
                  <a:srgbClr val="27776D"/>
                </a:solidFill>
                <a:latin typeface="微软雅黑" panose="020B0503020204020204" pitchFamily="34" charset="-122"/>
              </a:rPr>
              <a:t>奥美拉唑碳酸氢钠干混悬剂在服药后的前</a:t>
            </a:r>
            <a:r>
              <a:rPr lang="en-US" altLang="zh-CN" sz="1500" dirty="0">
                <a:solidFill>
                  <a:srgbClr val="27776D"/>
                </a:solidFill>
                <a:latin typeface="微软雅黑" panose="020B0503020204020204" pitchFamily="34" charset="-122"/>
              </a:rPr>
              <a:t>30</a:t>
            </a:r>
            <a:r>
              <a:rPr lang="zh-CN" altLang="en-US" sz="1500" dirty="0">
                <a:solidFill>
                  <a:srgbClr val="27776D"/>
                </a:solidFill>
                <a:latin typeface="微软雅黑" panose="020B0503020204020204" pitchFamily="34" charset="-122"/>
              </a:rPr>
              <a:t>分钟内对</a:t>
            </a:r>
            <a:r>
              <a:rPr lang="en-US" altLang="zh-CN" sz="1500" dirty="0">
                <a:solidFill>
                  <a:srgbClr val="27776D"/>
                </a:solidFill>
                <a:latin typeface="微软雅黑" panose="020B0503020204020204" pitchFamily="34" charset="-122"/>
              </a:rPr>
              <a:t>GERD</a:t>
            </a:r>
            <a:r>
              <a:rPr lang="zh-CN" altLang="en-US" sz="1500" dirty="0">
                <a:solidFill>
                  <a:srgbClr val="27776D"/>
                </a:solidFill>
                <a:latin typeface="微软雅黑" panose="020B0503020204020204" pitchFamily="34" charset="-122"/>
              </a:rPr>
              <a:t>症状的改善效果显著优于</a:t>
            </a:r>
            <a:r>
              <a:rPr lang="en-US" altLang="zh-CN" sz="1500" dirty="0" err="1">
                <a:solidFill>
                  <a:srgbClr val="27776D"/>
                </a:solidFill>
                <a:latin typeface="微软雅黑" panose="020B0503020204020204" pitchFamily="34" charset="-122"/>
              </a:rPr>
              <a:t>Losec</a:t>
            </a:r>
            <a:r>
              <a:rPr lang="en-US" altLang="zh-CN" sz="1500" dirty="0">
                <a:solidFill>
                  <a:srgbClr val="27776D"/>
                </a:solidFill>
                <a:latin typeface="微软雅黑" panose="020B0503020204020204" pitchFamily="34" charset="-122"/>
              </a:rPr>
              <a:t>® </a:t>
            </a:r>
          </a:p>
        </p:txBody>
      </p:sp>
      <p:sp>
        <p:nvSpPr>
          <p:cNvPr id="9" name="矩形 8">
            <a:extLst>
              <a:ext uri="{FF2B5EF4-FFF2-40B4-BE49-F238E27FC236}">
                <a16:creationId xmlns:a16="http://schemas.microsoft.com/office/drawing/2014/main" id="{7C20C141-3AF6-405F-500A-67C343C4A916}"/>
              </a:ext>
            </a:extLst>
          </p:cNvPr>
          <p:cNvSpPr/>
          <p:nvPr/>
        </p:nvSpPr>
        <p:spPr>
          <a:xfrm>
            <a:off x="1" y="6457891"/>
            <a:ext cx="11843764" cy="379591"/>
          </a:xfrm>
          <a:prstGeom prst="rect">
            <a:avLst/>
          </a:prstGeom>
        </p:spPr>
        <p:txBody>
          <a:bodyPr wrap="square" lIns="91438" tIns="45719" rIns="91438" bIns="45719">
            <a:spAutoFit/>
          </a:bodyPr>
          <a:lstStyle/>
          <a:p>
            <a:r>
              <a:rPr lang="zh-CN" altLang="en-US" sz="900" dirty="0">
                <a:solidFill>
                  <a:srgbClr val="000000"/>
                </a:solidFill>
              </a:rPr>
              <a:t>Walker D, Ng Kwet Shing R, Jones D, Gruss H-J, Reguła J (2015) Challenges of Correlating pH Change with Relief of Clinical Symptoms in Gastro Esophageal Reflux Disease: A Phase III, Randomized Study of Zegerid versus Losec. PLoS ONE 10(2): e0116308. doi:10.1371/journal. pone.0116308</a:t>
            </a:r>
          </a:p>
        </p:txBody>
      </p:sp>
      <p:graphicFrame>
        <p:nvGraphicFramePr>
          <p:cNvPr id="13" name="图表 12">
            <a:extLst>
              <a:ext uri="{FF2B5EF4-FFF2-40B4-BE49-F238E27FC236}">
                <a16:creationId xmlns:a16="http://schemas.microsoft.com/office/drawing/2014/main" id="{21679346-5D78-4BB0-B648-2EF34E6500A2}"/>
              </a:ext>
            </a:extLst>
          </p:cNvPr>
          <p:cNvGraphicFramePr>
            <a:graphicFrameLocks/>
          </p:cNvGraphicFramePr>
          <p:nvPr/>
        </p:nvGraphicFramePr>
        <p:xfrm>
          <a:off x="6381752" y="1643906"/>
          <a:ext cx="4773928" cy="3520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图表 13">
            <a:extLst>
              <a:ext uri="{FF2B5EF4-FFF2-40B4-BE49-F238E27FC236}">
                <a16:creationId xmlns:a16="http://schemas.microsoft.com/office/drawing/2014/main" id="{5A0D9D90-7899-4FE4-9DBB-53AECB27A149}"/>
              </a:ext>
            </a:extLst>
          </p:cNvPr>
          <p:cNvGraphicFramePr>
            <a:graphicFrameLocks/>
          </p:cNvGraphicFramePr>
          <p:nvPr/>
        </p:nvGraphicFramePr>
        <p:xfrm>
          <a:off x="1224641" y="1628502"/>
          <a:ext cx="4871359" cy="3533255"/>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39614240"/>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3C72B9F3-300C-4D36-A79A-D813F5A66593}"/>
              </a:ext>
            </a:extLst>
          </p:cNvPr>
          <p:cNvSpPr txBox="1"/>
          <p:nvPr/>
        </p:nvSpPr>
        <p:spPr>
          <a:xfrm>
            <a:off x="1224641" y="335911"/>
            <a:ext cx="3213100" cy="523220"/>
          </a:xfrm>
          <a:prstGeom prst="rect">
            <a:avLst/>
          </a:prstGeom>
          <a:noFill/>
        </p:spPr>
        <p:txBody>
          <a:bodyPr wrap="square" lIns="91438" tIns="45719" rIns="91438" bIns="45719">
            <a:spAutoFit/>
          </a:bodyPr>
          <a:lstStyle/>
          <a:p>
            <a:r>
              <a:rPr lang="zh-CN" altLang="en-US" sz="2800" spc="400" dirty="0">
                <a:solidFill>
                  <a:schemeClr val="tx1">
                    <a:lumMod val="85000"/>
                    <a:lumOff val="15000"/>
                  </a:schemeClr>
                </a:solidFill>
                <a:cs typeface="+mn-ea"/>
                <a:sym typeface="+mn-lt"/>
              </a:rPr>
              <a:t>有效性</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8" y="300846"/>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 name="Picture 2">
            <a:extLst>
              <a:ext uri="{FF2B5EF4-FFF2-40B4-BE49-F238E27FC236}">
                <a16:creationId xmlns:a16="http://schemas.microsoft.com/office/drawing/2014/main" id="{9FCBB417-7279-4250-A275-BE436B7E9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82" y="1877805"/>
            <a:ext cx="10240435" cy="2896067"/>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943064" y="5118594"/>
            <a:ext cx="10305870" cy="744050"/>
          </a:xfrm>
          <a:prstGeom prst="rect">
            <a:avLst/>
          </a:prstGeom>
        </p:spPr>
        <p:txBody>
          <a:bodyPr wrap="square">
            <a:spAutoFit/>
          </a:bodyPr>
          <a:lstStyle/>
          <a:p>
            <a:pPr algn="ctr" defTabSz="914400">
              <a:lnSpc>
                <a:spcPct val="150000"/>
              </a:lnSpc>
            </a:pPr>
            <a:r>
              <a:rPr lang="zh-CN" altLang="en-US" sz="1500" dirty="0">
                <a:latin typeface="微软雅黑" panose="020B0503020204020204" pitchFamily="34" charset="-122"/>
                <a:ea typeface="微软雅黑" panose="020B0503020204020204" pitchFamily="34" charset="-122"/>
              </a:rPr>
              <a:t>一项</a:t>
            </a:r>
            <a:r>
              <a:rPr lang="en-US" altLang="zh-CN" sz="1500" dirty="0">
                <a:latin typeface="微软雅黑" panose="020B0503020204020204" pitchFamily="34" charset="-122"/>
                <a:ea typeface="微软雅黑" panose="020B0503020204020204" pitchFamily="34" charset="-122"/>
              </a:rPr>
              <a:t>32</a:t>
            </a:r>
            <a:r>
              <a:rPr lang="zh-CN" altLang="en-US" sz="1500" dirty="0">
                <a:latin typeface="微软雅黑" panose="020B0503020204020204" pitchFamily="34" charset="-122"/>
                <a:ea typeface="微软雅黑" panose="020B0503020204020204" pitchFamily="34" charset="-122"/>
              </a:rPr>
              <a:t>例有夜间酸突破现象</a:t>
            </a:r>
            <a:r>
              <a:rPr lang="en-US" altLang="zh-CN" sz="1500" dirty="0">
                <a:latin typeface="微软雅黑" panose="020B0503020204020204" pitchFamily="34" charset="-122"/>
                <a:ea typeface="微软雅黑" panose="020B0503020204020204" pitchFamily="34" charset="-122"/>
              </a:rPr>
              <a:t>GERD</a:t>
            </a:r>
            <a:r>
              <a:rPr lang="zh-CN" altLang="en-US" sz="1500" dirty="0">
                <a:latin typeface="微软雅黑" panose="020B0503020204020204" pitchFamily="34" charset="-122"/>
                <a:ea typeface="微软雅黑" panose="020B0503020204020204" pitchFamily="34" charset="-122"/>
              </a:rPr>
              <a:t>患者的</a:t>
            </a:r>
            <a:r>
              <a:rPr lang="en-US" altLang="zh-CN" sz="1500" dirty="0">
                <a:latin typeface="微软雅黑" panose="020B0503020204020204" pitchFamily="34" charset="-122"/>
                <a:ea typeface="微软雅黑" panose="020B0503020204020204" pitchFamily="34" charset="-122"/>
              </a:rPr>
              <a:t>RCT</a:t>
            </a:r>
            <a:r>
              <a:rPr lang="zh-CN" altLang="en-US" sz="1500" dirty="0">
                <a:latin typeface="微软雅黑" panose="020B0503020204020204" pitchFamily="34" charset="-122"/>
                <a:ea typeface="微软雅黑" panose="020B0503020204020204" pitchFamily="34" charset="-122"/>
              </a:rPr>
              <a:t>研究，连续</a:t>
            </a:r>
            <a:r>
              <a:rPr lang="en-US" altLang="zh-CN" sz="1500" dirty="0">
                <a:latin typeface="微软雅黑" panose="020B0503020204020204" pitchFamily="34" charset="-122"/>
                <a:ea typeface="微软雅黑" panose="020B0503020204020204" pitchFamily="34" charset="-122"/>
              </a:rPr>
              <a:t>6</a:t>
            </a:r>
            <a:r>
              <a:rPr lang="zh-CN" altLang="en-US" sz="1500" dirty="0">
                <a:latin typeface="微软雅黑" panose="020B0503020204020204" pitchFamily="34" charset="-122"/>
                <a:ea typeface="微软雅黑" panose="020B0503020204020204" pitchFamily="34" charset="-122"/>
              </a:rPr>
              <a:t>天睡前给药一次，第七天给药两次，结果表明：</a:t>
            </a:r>
            <a:r>
              <a:rPr lang="zh-CN" altLang="en-US" sz="1500" dirty="0">
                <a:solidFill>
                  <a:srgbClr val="27776D"/>
                </a:solidFill>
                <a:latin typeface="微软雅黑" panose="020B0503020204020204" pitchFamily="34" charset="-122"/>
              </a:rPr>
              <a:t>奥美拉唑碳酸氢钠干混悬剂（</a:t>
            </a:r>
            <a:r>
              <a:rPr lang="en-US" altLang="zh-CN" sz="1500" dirty="0">
                <a:solidFill>
                  <a:srgbClr val="27776D"/>
                </a:solidFill>
                <a:latin typeface="微软雅黑" panose="020B0503020204020204" pitchFamily="34" charset="-122"/>
              </a:rPr>
              <a:t>Ⅰ</a:t>
            </a:r>
            <a:r>
              <a:rPr lang="zh-CN" altLang="en-US" sz="1500" dirty="0">
                <a:solidFill>
                  <a:srgbClr val="27776D"/>
                </a:solidFill>
                <a:latin typeface="微软雅黑" panose="020B0503020204020204" pitchFamily="34" charset="-122"/>
              </a:rPr>
              <a:t>）可更有效控制夜间酸分泌，改善夜间酸突破症状。</a:t>
            </a:r>
          </a:p>
        </p:txBody>
      </p:sp>
      <p:pic>
        <p:nvPicPr>
          <p:cNvPr id="1026" name="Picture 2" descr="C:\Users\lymlly\Documents\WXWork\1688850274062690\Cache\Image\2022-07\企业微信截图_165692727477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 y="6308426"/>
            <a:ext cx="4364174" cy="3420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86199682"/>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3C72B9F3-300C-4D36-A79A-D813F5A66593}"/>
              </a:ext>
            </a:extLst>
          </p:cNvPr>
          <p:cNvSpPr txBox="1"/>
          <p:nvPr/>
        </p:nvSpPr>
        <p:spPr>
          <a:xfrm>
            <a:off x="1224640" y="335911"/>
            <a:ext cx="3213100" cy="523220"/>
          </a:xfrm>
          <a:prstGeom prst="rect">
            <a:avLst/>
          </a:prstGeom>
          <a:noFill/>
        </p:spPr>
        <p:txBody>
          <a:bodyPr wrap="square">
            <a:spAutoFit/>
          </a:bodyPr>
          <a:lstStyle/>
          <a:p>
            <a:r>
              <a:rPr lang="zh-CN" altLang="en-US" sz="2800" spc="400" dirty="0">
                <a:solidFill>
                  <a:schemeClr val="tx1">
                    <a:lumMod val="85000"/>
                    <a:lumOff val="15000"/>
                  </a:schemeClr>
                </a:solidFill>
                <a:cs typeface="+mn-ea"/>
                <a:sym typeface="+mn-lt"/>
              </a:rPr>
              <a:t>有效性</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6" y="300845"/>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 name="图片 8">
            <a:extLst>
              <a:ext uri="{FF2B5EF4-FFF2-40B4-BE49-F238E27FC236}">
                <a16:creationId xmlns:a16="http://schemas.microsoft.com/office/drawing/2014/main" id="{E48024D1-CF81-42CB-0C0E-D896AEDE7452}"/>
              </a:ext>
            </a:extLst>
          </p:cNvPr>
          <p:cNvPicPr>
            <a:picLocks noChangeAspect="1"/>
          </p:cNvPicPr>
          <p:nvPr/>
        </p:nvPicPr>
        <p:blipFill>
          <a:blip r:embed="rId3"/>
          <a:stretch>
            <a:fillRect/>
          </a:stretch>
        </p:blipFill>
        <p:spPr>
          <a:xfrm>
            <a:off x="1374709" y="3101064"/>
            <a:ext cx="4271864" cy="2802103"/>
          </a:xfrm>
          <a:prstGeom prst="rect">
            <a:avLst/>
          </a:prstGeom>
        </p:spPr>
      </p:pic>
      <p:pic>
        <p:nvPicPr>
          <p:cNvPr id="13" name="图片 12">
            <a:extLst>
              <a:ext uri="{FF2B5EF4-FFF2-40B4-BE49-F238E27FC236}">
                <a16:creationId xmlns:a16="http://schemas.microsoft.com/office/drawing/2014/main" id="{CDC9BA99-91DA-F3A4-FAD6-260947C3C75E}"/>
              </a:ext>
            </a:extLst>
          </p:cNvPr>
          <p:cNvPicPr>
            <a:picLocks noChangeAspect="1"/>
          </p:cNvPicPr>
          <p:nvPr/>
        </p:nvPicPr>
        <p:blipFill>
          <a:blip r:embed="rId4"/>
          <a:stretch>
            <a:fillRect/>
          </a:stretch>
        </p:blipFill>
        <p:spPr>
          <a:xfrm>
            <a:off x="1374709" y="1395795"/>
            <a:ext cx="4271864" cy="1496696"/>
          </a:xfrm>
          <a:prstGeom prst="rect">
            <a:avLst/>
          </a:prstGeom>
        </p:spPr>
      </p:pic>
      <p:sp>
        <p:nvSpPr>
          <p:cNvPr id="14" name="流程图: 可选过程 13">
            <a:extLst>
              <a:ext uri="{FF2B5EF4-FFF2-40B4-BE49-F238E27FC236}">
                <a16:creationId xmlns:a16="http://schemas.microsoft.com/office/drawing/2014/main" id="{BD43A039-1D8D-7D0F-4ECD-CCD27BE187E1}"/>
              </a:ext>
            </a:extLst>
          </p:cNvPr>
          <p:cNvSpPr/>
          <p:nvPr/>
        </p:nvSpPr>
        <p:spPr>
          <a:xfrm>
            <a:off x="6096000" y="2438399"/>
            <a:ext cx="5492471" cy="2625013"/>
          </a:xfrm>
          <a:prstGeom prst="flowChartAlternateProcess">
            <a:avLst/>
          </a:prstGeom>
          <a:noFill/>
          <a:ln w="19050">
            <a:solidFill>
              <a:srgbClr val="9DC0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14">
            <a:extLst>
              <a:ext uri="{FF2B5EF4-FFF2-40B4-BE49-F238E27FC236}">
                <a16:creationId xmlns:a16="http://schemas.microsoft.com/office/drawing/2014/main" id="{DF2ED835-6BFC-E682-C0BF-DF591F3C2542}"/>
              </a:ext>
            </a:extLst>
          </p:cNvPr>
          <p:cNvSpPr txBox="1"/>
          <p:nvPr/>
        </p:nvSpPr>
        <p:spPr>
          <a:xfrm>
            <a:off x="6235367" y="2710639"/>
            <a:ext cx="5353104" cy="1987852"/>
          </a:xfrm>
          <a:prstGeom prst="rect">
            <a:avLst/>
          </a:prstGeom>
          <a:noFill/>
        </p:spPr>
        <p:txBody>
          <a:bodyPr wrap="square">
            <a:spAutoFit/>
          </a:bodyPr>
          <a:lstStyle/>
          <a:p>
            <a:pPr marL="342900" indent="-342900" defTabSz="1625519">
              <a:lnSpc>
                <a:spcPct val="200000"/>
              </a:lnSpc>
              <a:buFont typeface="Wingdings" pitchFamily="2" charset="2"/>
              <a:buChar char="Ø"/>
              <a:defRPr/>
            </a:pPr>
            <a:r>
              <a:rPr lang="en-US" altLang="zh-CN" sz="1600" dirty="0">
                <a:latin typeface="微软雅黑" panose="020B0503020204020204" pitchFamily="34" charset="-122"/>
                <a:ea typeface="微软雅黑" panose="020B0503020204020204" pitchFamily="34" charset="-122"/>
                <a:sym typeface="+mn-lt"/>
              </a:rPr>
              <a:t>2021</a:t>
            </a:r>
            <a:r>
              <a:rPr lang="zh-CN" altLang="en-US" sz="1600" dirty="0">
                <a:latin typeface="微软雅黑" panose="020B0503020204020204" pitchFamily="34" charset="-122"/>
                <a:ea typeface="微软雅黑" panose="020B0503020204020204" pitchFamily="34" charset="-122"/>
                <a:sym typeface="+mn-lt"/>
              </a:rPr>
              <a:t>版美国胃肠病协会</a:t>
            </a:r>
            <a:r>
              <a:rPr lang="en-US" altLang="zh-CN" sz="1600" dirty="0">
                <a:latin typeface="微软雅黑" panose="020B0503020204020204" pitchFamily="34" charset="-122"/>
                <a:ea typeface="微软雅黑" panose="020B0503020204020204" pitchFamily="34" charset="-122"/>
                <a:sym typeface="+mn-lt"/>
              </a:rPr>
              <a:t>《</a:t>
            </a:r>
            <a:r>
              <a:rPr lang="zh-CN" altLang="en-US" sz="1600" dirty="0">
                <a:latin typeface="微软雅黑" panose="020B0503020204020204" pitchFamily="34" charset="-122"/>
                <a:ea typeface="微软雅黑" panose="020B0503020204020204" pitchFamily="34" charset="-122"/>
                <a:sym typeface="+mn-lt"/>
              </a:rPr>
              <a:t>胃食管反流病诊断和治疗指南</a:t>
            </a:r>
            <a:r>
              <a:rPr lang="en-US" altLang="zh-CN" sz="1600" dirty="0">
                <a:latin typeface="微软雅黑" panose="020B0503020204020204" pitchFamily="34" charset="-122"/>
                <a:ea typeface="微软雅黑" panose="020B0503020204020204" pitchFamily="34" charset="-122"/>
                <a:sym typeface="+mn-lt"/>
              </a:rPr>
              <a:t>》</a:t>
            </a:r>
            <a:r>
              <a:rPr lang="zh-CN" altLang="en-US" sz="1600" dirty="0">
                <a:latin typeface="微软雅黑" panose="020B0503020204020204" pitchFamily="34" charset="-122"/>
                <a:ea typeface="微软雅黑" panose="020B0503020204020204" pitchFamily="34" charset="-122"/>
                <a:sym typeface="+mn-lt"/>
              </a:rPr>
              <a:t>强烈推荐</a:t>
            </a:r>
            <a:r>
              <a:rPr lang="en-US" altLang="zh-CN" sz="1600" dirty="0">
                <a:latin typeface="微软雅黑" panose="020B0503020204020204" pitchFamily="34" charset="-122"/>
                <a:ea typeface="微软雅黑" panose="020B0503020204020204" pitchFamily="34" charset="-122"/>
                <a:sym typeface="+mn-lt"/>
              </a:rPr>
              <a:t>PPI</a:t>
            </a:r>
            <a:r>
              <a:rPr lang="zh-CN" altLang="en-US" sz="1600" dirty="0">
                <a:latin typeface="微软雅黑" panose="020B0503020204020204" pitchFamily="34" charset="-122"/>
                <a:ea typeface="微软雅黑" panose="020B0503020204020204" pitchFamily="34" charset="-122"/>
                <a:sym typeface="+mn-lt"/>
              </a:rPr>
              <a:t>治疗胃食管反流病，</a:t>
            </a:r>
            <a:r>
              <a:rPr lang="zh-CN" altLang="en-US" sz="1600" dirty="0">
                <a:solidFill>
                  <a:srgbClr val="27776D"/>
                </a:solidFill>
                <a:latin typeface="微软雅黑" panose="020B0503020204020204" pitchFamily="34" charset="-122"/>
                <a:ea typeface="微软雅黑" panose="020B0503020204020204" pitchFamily="34" charset="-122"/>
                <a:sym typeface="+mn-lt"/>
              </a:rPr>
              <a:t>特别指出当睡前给药时，奥美拉唑碳酸氢钠干混悬剂在睡眠时长的前</a:t>
            </a:r>
            <a:r>
              <a:rPr lang="en-US" altLang="zh-CN" sz="1600" dirty="0">
                <a:solidFill>
                  <a:srgbClr val="27776D"/>
                </a:solidFill>
                <a:latin typeface="微软雅黑" panose="020B0503020204020204" pitchFamily="34" charset="-122"/>
                <a:ea typeface="微软雅黑" panose="020B0503020204020204" pitchFamily="34" charset="-122"/>
                <a:sym typeface="+mn-lt"/>
              </a:rPr>
              <a:t>4</a:t>
            </a:r>
            <a:r>
              <a:rPr lang="zh-CN" altLang="en-US" sz="1600" dirty="0">
                <a:solidFill>
                  <a:srgbClr val="27776D"/>
                </a:solidFill>
                <a:latin typeface="微软雅黑" panose="020B0503020204020204" pitchFamily="34" charset="-122"/>
                <a:ea typeface="微软雅黑" panose="020B0503020204020204" pitchFamily="34" charset="-122"/>
                <a:sym typeface="+mn-lt"/>
              </a:rPr>
              <a:t>小时内可更好的控制胃内 </a:t>
            </a:r>
            <a:r>
              <a:rPr lang="en-US" altLang="zh-CN" sz="1600" dirty="0">
                <a:solidFill>
                  <a:srgbClr val="27776D"/>
                </a:solidFill>
                <a:latin typeface="微软雅黑" panose="020B0503020204020204" pitchFamily="34" charset="-122"/>
                <a:ea typeface="微软雅黑" panose="020B0503020204020204" pitchFamily="34" charset="-122"/>
                <a:sym typeface="+mn-lt"/>
              </a:rPr>
              <a:t>pH </a:t>
            </a:r>
            <a:r>
              <a:rPr lang="zh-CN" altLang="en-US" sz="1600" dirty="0">
                <a:solidFill>
                  <a:srgbClr val="27776D"/>
                </a:solidFill>
                <a:latin typeface="微软雅黑" panose="020B0503020204020204" pitchFamily="34" charset="-122"/>
                <a:ea typeface="微软雅黑" panose="020B0503020204020204" pitchFamily="34" charset="-122"/>
                <a:sym typeface="+mn-lt"/>
              </a:rPr>
              <a:t>值</a:t>
            </a:r>
            <a:r>
              <a:rPr lang="zh-CN" altLang="en-US" sz="1600" dirty="0">
                <a:latin typeface="微软雅黑" panose="020B0503020204020204" pitchFamily="34" charset="-122"/>
                <a:ea typeface="微软雅黑" panose="020B0503020204020204" pitchFamily="34" charset="-122"/>
                <a:sym typeface="+mn-lt"/>
              </a:rPr>
              <a:t>。</a:t>
            </a:r>
          </a:p>
        </p:txBody>
      </p:sp>
      <p:sp>
        <p:nvSpPr>
          <p:cNvPr id="10" name="文本框 9">
            <a:extLst>
              <a:ext uri="{FF2B5EF4-FFF2-40B4-BE49-F238E27FC236}">
                <a16:creationId xmlns:a16="http://schemas.microsoft.com/office/drawing/2014/main" id="{DE137D14-DDE3-EB7A-25EF-FA700A533F61}"/>
              </a:ext>
            </a:extLst>
          </p:cNvPr>
          <p:cNvSpPr txBox="1"/>
          <p:nvPr/>
        </p:nvSpPr>
        <p:spPr>
          <a:xfrm>
            <a:off x="746449" y="6557155"/>
            <a:ext cx="6096000" cy="246221"/>
          </a:xfrm>
          <a:prstGeom prst="rect">
            <a:avLst/>
          </a:prstGeom>
          <a:noFill/>
        </p:spPr>
        <p:txBody>
          <a:bodyPr wrap="square">
            <a:spAutoFit/>
          </a:bodyPr>
          <a:lstStyle/>
          <a:p>
            <a:r>
              <a:rPr lang="en-US" altLang="zh-CN" sz="1000" kern="2200" dirty="0">
                <a:effectLst/>
                <a:latin typeface="微软雅黑" panose="020B0503020204020204" pitchFamily="34" charset="-122"/>
                <a:cs typeface="Times New Roman" panose="02020603050405020304" pitchFamily="18" charset="0"/>
              </a:rPr>
              <a:t>2021</a:t>
            </a:r>
            <a:r>
              <a:rPr lang="zh-CN" altLang="zh-CN" sz="1000" kern="2200" dirty="0">
                <a:effectLst/>
                <a:ea typeface="微软雅黑" panose="020B0503020204020204" pitchFamily="34" charset="-122"/>
                <a:cs typeface="Times New Roman" panose="02020603050405020304" pitchFamily="18" charset="0"/>
              </a:rPr>
              <a:t>版美国胃肠病学会《胃食管反流病诊断和治疗临床指南》</a:t>
            </a:r>
            <a:endParaRPr lang="zh-CN" altLang="en-US" sz="1000" dirty="0"/>
          </a:p>
        </p:txBody>
      </p:sp>
    </p:spTree>
    <p:custDataLst>
      <p:tags r:id="rId1"/>
    </p:custDataLst>
    <p:extLst>
      <p:ext uri="{BB962C8B-B14F-4D97-AF65-F5344CB8AC3E}">
        <p14:creationId xmlns:p14="http://schemas.microsoft.com/office/powerpoint/2010/main" val="1226441723"/>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id="{1FCEC1F5-B9D6-4992-A0F3-6B52BECD2638}"/>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3C72B9F3-300C-4D36-A79A-D813F5A66593}"/>
              </a:ext>
            </a:extLst>
          </p:cNvPr>
          <p:cNvSpPr txBox="1"/>
          <p:nvPr/>
        </p:nvSpPr>
        <p:spPr>
          <a:xfrm>
            <a:off x="1224640" y="335911"/>
            <a:ext cx="3213100" cy="523220"/>
          </a:xfrm>
          <a:prstGeom prst="rect">
            <a:avLst/>
          </a:prstGeom>
          <a:noFill/>
        </p:spPr>
        <p:txBody>
          <a:bodyPr wrap="square">
            <a:spAutoFit/>
          </a:bodyPr>
          <a:lstStyle/>
          <a:p>
            <a:r>
              <a:rPr lang="zh-CN" altLang="en-US" sz="2800" spc="400" dirty="0">
                <a:solidFill>
                  <a:schemeClr val="tx1">
                    <a:lumMod val="85000"/>
                    <a:lumOff val="15000"/>
                  </a:schemeClr>
                </a:solidFill>
                <a:cs typeface="+mn-ea"/>
                <a:sym typeface="+mn-lt"/>
              </a:rPr>
              <a:t>创新性</a:t>
            </a:r>
          </a:p>
        </p:txBody>
      </p:sp>
      <p:grpSp>
        <p:nvGrpSpPr>
          <p:cNvPr id="5" name="组合 4">
            <a:extLst>
              <a:ext uri="{FF2B5EF4-FFF2-40B4-BE49-F238E27FC236}">
                <a16:creationId xmlns:a16="http://schemas.microsoft.com/office/drawing/2014/main" id="{B1B1FAB3-58BA-4B54-909E-EFFB34DEF5AF}"/>
              </a:ext>
            </a:extLst>
          </p:cNvPr>
          <p:cNvGrpSpPr/>
          <p:nvPr/>
        </p:nvGrpSpPr>
        <p:grpSpPr>
          <a:xfrm>
            <a:off x="420106" y="300845"/>
            <a:ext cx="760161" cy="654908"/>
            <a:chOff x="401056" y="200808"/>
            <a:chExt cx="760161" cy="654908"/>
          </a:xfrm>
        </p:grpSpPr>
        <p:sp>
          <p:nvSpPr>
            <p:cNvPr id="43" name="椭圆 42">
              <a:extLst>
                <a:ext uri="{FF2B5EF4-FFF2-40B4-BE49-F238E27FC236}">
                  <a16:creationId xmlns:a16="http://schemas.microsoft.com/office/drawing/2014/main" id="{869E9B40-B4A0-421D-8094-FBB3C1D36620}"/>
                </a:ext>
              </a:extLst>
            </p:cNvPr>
            <p:cNvSpPr/>
            <p:nvPr/>
          </p:nvSpPr>
          <p:spPr>
            <a:xfrm>
              <a:off x="506309" y="200808"/>
              <a:ext cx="654908" cy="65490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id="{68C2CAF6-D7E7-47EA-8D50-B87D74BDD45E}"/>
                </a:ext>
              </a:extLst>
            </p:cNvPr>
            <p:cNvSpPr/>
            <p:nvPr/>
          </p:nvSpPr>
          <p:spPr>
            <a:xfrm>
              <a:off x="401056" y="200808"/>
              <a:ext cx="432707" cy="432707"/>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aphicFrame>
        <p:nvGraphicFramePr>
          <p:cNvPr id="9" name="表格 8">
            <a:extLst>
              <a:ext uri="{FF2B5EF4-FFF2-40B4-BE49-F238E27FC236}">
                <a16:creationId xmlns:a16="http://schemas.microsoft.com/office/drawing/2014/main" id="{9967AEFB-E940-BBC9-8D0E-B9C559CE8473}"/>
              </a:ext>
            </a:extLst>
          </p:cNvPr>
          <p:cNvGraphicFramePr>
            <a:graphicFrameLocks noGrp="1"/>
          </p:cNvGraphicFramePr>
          <p:nvPr>
            <p:extLst>
              <p:ext uri="{D42A27DB-BD31-4B8C-83A1-F6EECF244321}">
                <p14:modId xmlns:p14="http://schemas.microsoft.com/office/powerpoint/2010/main" val="201560341"/>
              </p:ext>
            </p:extLst>
          </p:nvPr>
        </p:nvGraphicFramePr>
        <p:xfrm>
          <a:off x="789992" y="1449283"/>
          <a:ext cx="10972799" cy="3959433"/>
        </p:xfrm>
        <a:graphic>
          <a:graphicData uri="http://schemas.openxmlformats.org/drawingml/2006/table">
            <a:tbl>
              <a:tblPr firstRow="1" firstCol="1" bandRow="1"/>
              <a:tblGrid>
                <a:gridCol w="1412033">
                  <a:extLst>
                    <a:ext uri="{9D8B030D-6E8A-4147-A177-3AD203B41FA5}">
                      <a16:colId xmlns:a16="http://schemas.microsoft.com/office/drawing/2014/main" val="20000"/>
                    </a:ext>
                  </a:extLst>
                </a:gridCol>
                <a:gridCol w="4486973">
                  <a:extLst>
                    <a:ext uri="{9D8B030D-6E8A-4147-A177-3AD203B41FA5}">
                      <a16:colId xmlns:a16="http://schemas.microsoft.com/office/drawing/2014/main" val="20001"/>
                    </a:ext>
                  </a:extLst>
                </a:gridCol>
                <a:gridCol w="5073793">
                  <a:extLst>
                    <a:ext uri="{9D8B030D-6E8A-4147-A177-3AD203B41FA5}">
                      <a16:colId xmlns:a16="http://schemas.microsoft.com/office/drawing/2014/main" val="20002"/>
                    </a:ext>
                  </a:extLst>
                </a:gridCol>
              </a:tblGrid>
              <a:tr h="708912">
                <a:tc>
                  <a:txBody>
                    <a:bodyPr/>
                    <a:lstStyle/>
                    <a:p>
                      <a:pPr indent="203200" algn="ctr">
                        <a:lnSpc>
                          <a:spcPct val="150000"/>
                        </a:lnSpc>
                        <a:spcAft>
                          <a:spcPts val="0"/>
                        </a:spcAft>
                      </a:pPr>
                      <a:endParaRPr lang="zh-CN" sz="1600" b="1"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altLang="en-US" sz="1600" b="1" kern="100" dirty="0">
                          <a:effectLst/>
                          <a:latin typeface="+mn-ea"/>
                          <a:ea typeface="+mn-ea"/>
                          <a:cs typeface="Times New Roman"/>
                        </a:rPr>
                        <a:t>奥美拉唑碳酸氢钠干混悬剂</a:t>
                      </a:r>
                      <a:endParaRPr lang="zh-CN" sz="1600" b="1"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03200" algn="ctr">
                        <a:lnSpc>
                          <a:spcPct val="150000"/>
                        </a:lnSpc>
                        <a:spcAft>
                          <a:spcPts val="0"/>
                        </a:spcAft>
                      </a:pPr>
                      <a:r>
                        <a:rPr lang="en-US" altLang="zh-CN" sz="1600" b="1" kern="100" dirty="0">
                          <a:effectLst/>
                          <a:latin typeface="+mn-ea"/>
                          <a:ea typeface="+mn-ea"/>
                          <a:cs typeface="Times New Roman"/>
                        </a:rPr>
                        <a:t>PPI</a:t>
                      </a:r>
                      <a:r>
                        <a:rPr lang="zh-CN" altLang="en-US" sz="1600" b="1" kern="100" dirty="0">
                          <a:effectLst/>
                          <a:latin typeface="+mn-ea"/>
                          <a:ea typeface="+mn-ea"/>
                          <a:cs typeface="Times New Roman"/>
                        </a:rPr>
                        <a:t>肠溶制剂</a:t>
                      </a:r>
                      <a:r>
                        <a:rPr lang="en-US" altLang="zh-CN" sz="1600" b="1" kern="100" dirty="0">
                          <a:effectLst/>
                          <a:latin typeface="+mn-ea"/>
                          <a:ea typeface="+mn-ea"/>
                          <a:cs typeface="Times New Roman"/>
                        </a:rPr>
                        <a:t>+</a:t>
                      </a:r>
                      <a:r>
                        <a:rPr lang="zh-CN" altLang="en-US" sz="1600" b="1" kern="100" dirty="0">
                          <a:effectLst/>
                          <a:latin typeface="+mn-ea"/>
                          <a:ea typeface="+mn-ea"/>
                          <a:cs typeface="Times New Roman"/>
                        </a:rPr>
                        <a:t>碳酸氢钠口服制剂</a:t>
                      </a:r>
                      <a:endParaRPr lang="zh-CN" sz="1600" b="1"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8093">
                <a:tc>
                  <a:txBody>
                    <a:bodyPr/>
                    <a:lstStyle/>
                    <a:p>
                      <a:pPr algn="ctr">
                        <a:lnSpc>
                          <a:spcPct val="150000"/>
                        </a:lnSpc>
                        <a:spcAft>
                          <a:spcPts val="0"/>
                        </a:spcAft>
                      </a:pPr>
                      <a:r>
                        <a:rPr lang="zh-CN" altLang="en-US" sz="1600" kern="100" dirty="0">
                          <a:effectLst/>
                          <a:latin typeface="+mn-ea"/>
                          <a:ea typeface="+mn-ea"/>
                          <a:cs typeface="Times New Roman"/>
                        </a:rPr>
                        <a:t>释放和吸收</a:t>
                      </a: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altLang="en-US" sz="1400" kern="100" dirty="0">
                          <a:solidFill>
                            <a:srgbClr val="3E7871"/>
                          </a:solidFill>
                          <a:effectLst/>
                          <a:latin typeface="+mn-ea"/>
                          <a:ea typeface="+mn-ea"/>
                          <a:cs typeface="Times New Roman"/>
                        </a:rPr>
                        <a:t>无肠溶包衣</a:t>
                      </a:r>
                      <a:r>
                        <a:rPr lang="zh-CN" altLang="en-US" sz="1400" kern="100" dirty="0">
                          <a:effectLst/>
                          <a:latin typeface="+mn-ea"/>
                          <a:ea typeface="+mn-ea"/>
                          <a:cs typeface="Times New Roman"/>
                        </a:rPr>
                        <a:t>，胃内释放，吸收快，</a:t>
                      </a:r>
                      <a:r>
                        <a:rPr lang="en-US" altLang="zh-CN" sz="1400" kern="100" dirty="0">
                          <a:effectLst/>
                          <a:latin typeface="+mn-ea"/>
                          <a:ea typeface="+mn-ea"/>
                          <a:cs typeface="Times New Roman"/>
                        </a:rPr>
                        <a:t>15min</a:t>
                      </a:r>
                      <a:r>
                        <a:rPr lang="zh-CN" altLang="en-US" sz="1400" kern="100" dirty="0">
                          <a:effectLst/>
                          <a:latin typeface="+mn-ea"/>
                          <a:ea typeface="+mn-ea"/>
                          <a:cs typeface="Times New Roman"/>
                        </a:rPr>
                        <a:t>血药浓度达峰</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03200" algn="ctr">
                        <a:lnSpc>
                          <a:spcPct val="150000"/>
                        </a:lnSpc>
                        <a:spcAft>
                          <a:spcPts val="0"/>
                        </a:spcAft>
                      </a:pPr>
                      <a:r>
                        <a:rPr lang="zh-CN" altLang="en-US" sz="1400" kern="100" dirty="0">
                          <a:effectLst/>
                          <a:latin typeface="+mn-ea"/>
                          <a:ea typeface="+mn-ea"/>
                          <a:cs typeface="Times New Roman"/>
                        </a:rPr>
                        <a:t>有肠溶包衣，小肠内溶解释放，达峰延迟，起效慢</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81100">
                <a:tc>
                  <a:txBody>
                    <a:bodyPr/>
                    <a:lstStyle/>
                    <a:p>
                      <a:pPr algn="ctr">
                        <a:lnSpc>
                          <a:spcPct val="150000"/>
                        </a:lnSpc>
                        <a:spcAft>
                          <a:spcPts val="0"/>
                        </a:spcAft>
                      </a:pPr>
                      <a:r>
                        <a:rPr lang="zh-CN" altLang="en-US" sz="1600" kern="100" dirty="0">
                          <a:effectLst/>
                          <a:latin typeface="+mn-ea"/>
                          <a:ea typeface="+mn-ea"/>
                          <a:cs typeface="Times New Roman"/>
                        </a:rPr>
                        <a:t>能否联动起效</a:t>
                      </a: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altLang="en-US" sz="1400" kern="100" dirty="0">
                          <a:effectLst/>
                          <a:latin typeface="+mn-ea"/>
                          <a:ea typeface="+mn-ea"/>
                          <a:cs typeface="Times New Roman"/>
                        </a:rPr>
                        <a:t>碳酸氢钠激活质子泵与奥美拉唑血药达峰抑酸</a:t>
                      </a:r>
                      <a:endParaRPr lang="en-US" altLang="zh-CN" sz="1400" kern="100" dirty="0">
                        <a:effectLst/>
                        <a:latin typeface="+mn-ea"/>
                        <a:ea typeface="+mn-ea"/>
                        <a:cs typeface="Times New Roman"/>
                      </a:endParaRPr>
                    </a:p>
                    <a:p>
                      <a:pPr algn="ctr">
                        <a:lnSpc>
                          <a:spcPct val="150000"/>
                        </a:lnSpc>
                        <a:spcAft>
                          <a:spcPts val="0"/>
                        </a:spcAft>
                      </a:pPr>
                      <a:r>
                        <a:rPr lang="zh-CN" altLang="en-US" sz="1400" kern="100" dirty="0">
                          <a:effectLst/>
                          <a:latin typeface="+mn-ea"/>
                          <a:ea typeface="+mn-ea"/>
                          <a:cs typeface="Times New Roman"/>
                        </a:rPr>
                        <a:t>可产生联动效应</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03200" algn="ctr">
                        <a:lnSpc>
                          <a:spcPct val="150000"/>
                        </a:lnSpc>
                        <a:spcAft>
                          <a:spcPts val="0"/>
                        </a:spcAft>
                      </a:pPr>
                      <a:r>
                        <a:rPr lang="zh-CN" altLang="en-US" sz="1400" kern="100" dirty="0">
                          <a:effectLst/>
                          <a:latin typeface="+mn-ea"/>
                          <a:ea typeface="+mn-ea"/>
                          <a:cs typeface="Times New Roman"/>
                        </a:rPr>
                        <a:t>碳酸氢钠激活质子泵的时间快于肠溶</a:t>
                      </a:r>
                      <a:r>
                        <a:rPr lang="en-US" altLang="zh-CN" sz="1400" kern="100" dirty="0">
                          <a:effectLst/>
                          <a:latin typeface="+mn-ea"/>
                          <a:ea typeface="+mn-ea"/>
                          <a:cs typeface="Times New Roman"/>
                        </a:rPr>
                        <a:t>PPI</a:t>
                      </a:r>
                      <a:r>
                        <a:rPr lang="zh-CN" altLang="en-US" sz="1400" kern="100" dirty="0">
                          <a:effectLst/>
                          <a:latin typeface="+mn-ea"/>
                          <a:ea typeface="+mn-ea"/>
                          <a:cs typeface="Times New Roman"/>
                        </a:rPr>
                        <a:t>的吸收，</a:t>
                      </a:r>
                      <a:endParaRPr lang="en-US" altLang="zh-CN" sz="1400" kern="100" dirty="0">
                        <a:effectLst/>
                        <a:latin typeface="+mn-ea"/>
                        <a:ea typeface="+mn-ea"/>
                        <a:cs typeface="Times New Roman"/>
                      </a:endParaRPr>
                    </a:p>
                    <a:p>
                      <a:pPr indent="203200" algn="ctr">
                        <a:lnSpc>
                          <a:spcPct val="150000"/>
                        </a:lnSpc>
                        <a:spcAft>
                          <a:spcPts val="0"/>
                        </a:spcAft>
                      </a:pPr>
                      <a:r>
                        <a:rPr lang="zh-CN" altLang="en-US" sz="1400" kern="100" dirty="0">
                          <a:effectLst/>
                          <a:latin typeface="+mn-ea"/>
                          <a:ea typeface="+mn-ea"/>
                          <a:cs typeface="Times New Roman"/>
                        </a:rPr>
                        <a:t>二者无法联动迅速起效</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78144">
                <a:tc>
                  <a:txBody>
                    <a:bodyPr/>
                    <a:lstStyle/>
                    <a:p>
                      <a:pPr algn="ctr">
                        <a:lnSpc>
                          <a:spcPct val="150000"/>
                        </a:lnSpc>
                        <a:spcAft>
                          <a:spcPts val="0"/>
                        </a:spcAft>
                      </a:pPr>
                      <a:r>
                        <a:rPr lang="zh-CN" altLang="en-US" sz="1600" kern="100" dirty="0">
                          <a:effectLst/>
                          <a:latin typeface="+mn-ea"/>
                          <a:ea typeface="+mn-ea"/>
                          <a:cs typeface="Times New Roman"/>
                        </a:rPr>
                        <a:t>药代动力学</a:t>
                      </a: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400" kern="100" dirty="0" err="1">
                          <a:solidFill>
                            <a:srgbClr val="27776D"/>
                          </a:solidFill>
                          <a:effectLst/>
                          <a:latin typeface="+mn-ea"/>
                          <a:ea typeface="+mn-ea"/>
                          <a:cs typeface="Times New Roman"/>
                        </a:rPr>
                        <a:t>T</a:t>
                      </a:r>
                      <a:r>
                        <a:rPr lang="en-US" altLang="zh-CN" sz="1400" kern="100" dirty="0" err="1">
                          <a:solidFill>
                            <a:srgbClr val="27776D"/>
                          </a:solidFill>
                          <a:effectLst/>
                          <a:latin typeface="+mn-ea"/>
                          <a:ea typeface="+mn-ea"/>
                          <a:cs typeface="Times New Roman"/>
                        </a:rPr>
                        <a:t>max</a:t>
                      </a:r>
                      <a:r>
                        <a:rPr lang="zh-CN" altLang="en-US" sz="1400" kern="100" dirty="0">
                          <a:effectLst/>
                          <a:latin typeface="+mn-ea"/>
                          <a:ea typeface="+mn-ea"/>
                          <a:cs typeface="Times New Roman"/>
                        </a:rPr>
                        <a:t>显著优于洛赛克</a:t>
                      </a:r>
                      <a:r>
                        <a:rPr lang="en-US" altLang="zh-CN" sz="1400" kern="100" baseline="30000" dirty="0">
                          <a:effectLst/>
                          <a:latin typeface="等线"/>
                          <a:ea typeface="等线"/>
                          <a:cs typeface="Times New Roman"/>
                        </a:rPr>
                        <a:t>®</a:t>
                      </a:r>
                      <a:r>
                        <a:rPr lang="zh-CN" altLang="en-US" sz="1400" kern="100" dirty="0">
                          <a:effectLst/>
                          <a:latin typeface="+mn-ea"/>
                          <a:ea typeface="+mn-ea"/>
                          <a:cs typeface="Times New Roman"/>
                        </a:rPr>
                        <a:t>（</a:t>
                      </a:r>
                      <a:r>
                        <a:rPr lang="en-US" altLang="zh-CN" sz="1400" kern="100" dirty="0">
                          <a:solidFill>
                            <a:srgbClr val="27776D"/>
                          </a:solidFill>
                          <a:effectLst/>
                          <a:latin typeface="+mn-ea"/>
                          <a:ea typeface="+mn-ea"/>
                          <a:cs typeface="Times New Roman"/>
                        </a:rPr>
                        <a:t>15min VS 144min</a:t>
                      </a:r>
                      <a:r>
                        <a:rPr lang="zh-CN" altLang="en-US" sz="1400" kern="100" dirty="0">
                          <a:effectLst/>
                          <a:latin typeface="+mn-ea"/>
                          <a:ea typeface="+mn-ea"/>
                          <a:cs typeface="Times New Roman"/>
                        </a:rPr>
                        <a:t>）</a:t>
                      </a:r>
                      <a:endParaRPr lang="en-US" altLang="zh-CN" sz="1400" kern="100" dirty="0">
                        <a:effectLst/>
                        <a:latin typeface="+mn-ea"/>
                        <a:ea typeface="+mn-ea"/>
                        <a:cs typeface="Times New Roman"/>
                      </a:endParaRPr>
                    </a:p>
                    <a:p>
                      <a:pPr algn="ctr">
                        <a:lnSpc>
                          <a:spcPct val="150000"/>
                        </a:lnSpc>
                        <a:spcAft>
                          <a:spcPts val="0"/>
                        </a:spcAft>
                      </a:pPr>
                      <a:r>
                        <a:rPr lang="en-US" altLang="zh-CN" sz="1400" kern="100" dirty="0" err="1">
                          <a:solidFill>
                            <a:srgbClr val="27776D"/>
                          </a:solidFill>
                          <a:effectLst/>
                          <a:latin typeface="+mn-ea"/>
                          <a:ea typeface="+mn-ea"/>
                          <a:cs typeface="Times New Roman"/>
                        </a:rPr>
                        <a:t>Cmax</a:t>
                      </a:r>
                      <a:r>
                        <a:rPr lang="zh-CN" altLang="en-US" sz="1400" kern="100" dirty="0">
                          <a:effectLst/>
                          <a:latin typeface="+mn-ea"/>
                          <a:ea typeface="+mn-ea"/>
                          <a:cs typeface="Times New Roman"/>
                        </a:rPr>
                        <a:t>显著优于洛赛克</a:t>
                      </a:r>
                      <a:r>
                        <a:rPr lang="en-US" altLang="zh-CN" sz="1400" kern="100" baseline="30000" dirty="0">
                          <a:effectLst/>
                          <a:latin typeface="等线"/>
                          <a:ea typeface="等线"/>
                          <a:cs typeface="Times New Roman"/>
                        </a:rPr>
                        <a:t>®</a:t>
                      </a:r>
                      <a:r>
                        <a:rPr lang="zh-CN" altLang="en-US" sz="1400" kern="100" dirty="0">
                          <a:effectLst/>
                          <a:latin typeface="+mn-ea"/>
                          <a:ea typeface="+mn-ea"/>
                          <a:cs typeface="Times New Roman"/>
                        </a:rPr>
                        <a:t>（</a:t>
                      </a:r>
                      <a:r>
                        <a:rPr lang="en-US" altLang="zh-CN" sz="1400" kern="100" dirty="0">
                          <a:solidFill>
                            <a:srgbClr val="27776D"/>
                          </a:solidFill>
                          <a:effectLst/>
                          <a:latin typeface="+mn-ea"/>
                          <a:ea typeface="+mn-ea"/>
                          <a:cs typeface="Times New Roman"/>
                        </a:rPr>
                        <a:t>2256ng/mL</a:t>
                      </a:r>
                      <a:r>
                        <a:rPr lang="en-US" altLang="zh-CN" sz="1400" kern="100" baseline="0" dirty="0">
                          <a:solidFill>
                            <a:srgbClr val="27776D"/>
                          </a:solidFill>
                          <a:effectLst/>
                          <a:latin typeface="+mn-ea"/>
                          <a:ea typeface="+mn-ea"/>
                          <a:cs typeface="Times New Roman"/>
                        </a:rPr>
                        <a:t> VS </a:t>
                      </a:r>
                      <a:r>
                        <a:rPr lang="en-US" altLang="zh-CN" sz="1400" kern="100" dirty="0">
                          <a:solidFill>
                            <a:srgbClr val="27776D"/>
                          </a:solidFill>
                          <a:effectLst/>
                          <a:latin typeface="+mn-ea"/>
                          <a:ea typeface="+mn-ea"/>
                          <a:cs typeface="Times New Roman"/>
                        </a:rPr>
                        <a:t>1415ng/mL</a:t>
                      </a:r>
                      <a:r>
                        <a:rPr lang="zh-CN" altLang="en-US" sz="1400" kern="100" dirty="0">
                          <a:effectLst/>
                          <a:latin typeface="+mn-ea"/>
                          <a:ea typeface="+mn-ea"/>
                          <a:cs typeface="Times New Roman"/>
                        </a:rPr>
                        <a:t>）</a:t>
                      </a:r>
                      <a:endParaRPr lang="zh-CN" sz="14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203200" algn="ctr">
                        <a:lnSpc>
                          <a:spcPct val="150000"/>
                        </a:lnSpc>
                        <a:spcAft>
                          <a:spcPts val="0"/>
                        </a:spcAft>
                      </a:pPr>
                      <a:r>
                        <a:rPr lang="zh-CN" altLang="en-US" sz="1400" kern="100" dirty="0">
                          <a:effectLst/>
                          <a:latin typeface="+mn-ea"/>
                          <a:ea typeface="+mn-ea"/>
                          <a:cs typeface="Times New Roman"/>
                        </a:rPr>
                        <a:t>兰索拉唑片在联用抗酸剂时的</a:t>
                      </a:r>
                      <a:r>
                        <a:rPr lang="en-US" altLang="zh-CN" sz="1400" kern="100" dirty="0" err="1">
                          <a:effectLst/>
                          <a:latin typeface="+mn-ea"/>
                          <a:ea typeface="+mn-ea"/>
                          <a:cs typeface="Times New Roman"/>
                        </a:rPr>
                        <a:t>Cmax</a:t>
                      </a:r>
                      <a:r>
                        <a:rPr lang="zh-CN" altLang="en-US" sz="1400" kern="100" dirty="0">
                          <a:effectLst/>
                          <a:latin typeface="+mn-ea"/>
                          <a:ea typeface="+mn-ea"/>
                          <a:cs typeface="Times New Roman"/>
                        </a:rPr>
                        <a:t>比单独使用时明显减少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3184">
                <a:tc>
                  <a:txBody>
                    <a:bodyPr/>
                    <a:lstStyle/>
                    <a:p>
                      <a:pPr algn="ctr">
                        <a:lnSpc>
                          <a:spcPct val="150000"/>
                        </a:lnSpc>
                        <a:spcAft>
                          <a:spcPts val="0"/>
                        </a:spcAft>
                      </a:pPr>
                      <a:r>
                        <a:rPr lang="zh-CN" altLang="en-US" sz="1600" kern="100" dirty="0">
                          <a:effectLst/>
                          <a:latin typeface="+mn-ea"/>
                          <a:ea typeface="+mn-ea"/>
                          <a:cs typeface="Times New Roman"/>
                        </a:rPr>
                        <a:t>结 论</a:t>
                      </a: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indent="203200" algn="ctr">
                        <a:lnSpc>
                          <a:spcPct val="150000"/>
                        </a:lnSpc>
                        <a:spcAft>
                          <a:spcPts val="0"/>
                        </a:spcAft>
                      </a:pPr>
                      <a:r>
                        <a:rPr lang="zh-CN" altLang="en-US" sz="1600" b="1" kern="100" dirty="0">
                          <a:solidFill>
                            <a:srgbClr val="27776D"/>
                          </a:solidFill>
                          <a:effectLst/>
                          <a:latin typeface="+mn-ea"/>
                          <a:ea typeface="+mn-ea"/>
                          <a:cs typeface="Times New Roman"/>
                        </a:rPr>
                        <a:t>复方制剂显著优于</a:t>
                      </a:r>
                      <a:r>
                        <a:rPr lang="en-US" altLang="zh-CN" sz="1600" b="1" kern="100" dirty="0">
                          <a:solidFill>
                            <a:srgbClr val="27776D"/>
                          </a:solidFill>
                          <a:effectLst/>
                          <a:latin typeface="+mn-ea"/>
                          <a:ea typeface="+mn-ea"/>
                          <a:cs typeface="Times New Roman"/>
                        </a:rPr>
                        <a:t>PPI</a:t>
                      </a:r>
                      <a:r>
                        <a:rPr lang="zh-CN" altLang="en-US" sz="1600" b="1" kern="100" dirty="0">
                          <a:solidFill>
                            <a:srgbClr val="27776D"/>
                          </a:solidFill>
                          <a:effectLst/>
                          <a:latin typeface="+mn-ea"/>
                          <a:ea typeface="+mn-ea"/>
                          <a:cs typeface="Times New Roman"/>
                        </a:rPr>
                        <a:t>肠溶制剂与碳酸氢钠口服制剂的简单联用，具有</a:t>
                      </a:r>
                      <a:r>
                        <a:rPr lang="en-US" altLang="zh-CN" sz="1600" b="1" kern="100" dirty="0">
                          <a:solidFill>
                            <a:srgbClr val="27776D"/>
                          </a:solidFill>
                          <a:effectLst/>
                          <a:latin typeface="+mn-ea"/>
                          <a:ea typeface="+mn-ea"/>
                          <a:cs typeface="Times New Roman"/>
                        </a:rPr>
                        <a:t>1+1</a:t>
                      </a:r>
                      <a:r>
                        <a:rPr lang="zh-CN" altLang="en-US" sz="1600" b="1" kern="100" dirty="0">
                          <a:solidFill>
                            <a:srgbClr val="27776D"/>
                          </a:solidFill>
                          <a:effectLst/>
                          <a:latin typeface="+mn-ea"/>
                          <a:ea typeface="+mn-ea"/>
                          <a:cs typeface="Times New Roman"/>
                        </a:rPr>
                        <a:t>＞</a:t>
                      </a:r>
                      <a:r>
                        <a:rPr lang="en-US" altLang="zh-CN" sz="1600" b="1" kern="100" dirty="0">
                          <a:solidFill>
                            <a:srgbClr val="27776D"/>
                          </a:solidFill>
                          <a:effectLst/>
                          <a:latin typeface="+mn-ea"/>
                          <a:ea typeface="+mn-ea"/>
                          <a:cs typeface="Times New Roman"/>
                        </a:rPr>
                        <a:t>2</a:t>
                      </a:r>
                      <a:r>
                        <a:rPr lang="zh-CN" altLang="en-US" sz="1600" b="1" kern="100" dirty="0">
                          <a:solidFill>
                            <a:srgbClr val="27776D"/>
                          </a:solidFill>
                          <a:effectLst/>
                          <a:latin typeface="+mn-ea"/>
                          <a:ea typeface="+mn-ea"/>
                          <a:cs typeface="Times New Roman"/>
                        </a:rPr>
                        <a:t>的优势</a:t>
                      </a:r>
                      <a:endParaRPr lang="zh-CN" sz="1600" b="1" kern="100" dirty="0">
                        <a:solidFill>
                          <a:srgbClr val="27776D"/>
                        </a:solidFill>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indent="203200" algn="ctr">
                        <a:lnSpc>
                          <a:spcPct val="150000"/>
                        </a:lnSpc>
                        <a:spcAft>
                          <a:spcPts val="0"/>
                        </a:spcAft>
                      </a:pPr>
                      <a:endParaRPr lang="zh-CN" sz="1600" kern="100" dirty="0">
                        <a:effectLst/>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105685045"/>
      </p:ext>
    </p:extLst>
  </p:cSld>
  <p:clrMapOvr>
    <a:masterClrMapping/>
  </p:clrMapOvr>
  <mc:AlternateContent xmlns:mc="http://schemas.openxmlformats.org/markup-compatibility/2006" xmlns:p14="http://schemas.microsoft.com/office/powerpoint/2010/main">
    <mc:Choice Requires="p14">
      <p:transition p14:dur="0" advTm="3381"/>
    </mc:Choice>
    <mc:Fallback xmlns="">
      <p:transition advTm="338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1|0.4|0.7"/>
</p:tagLst>
</file>

<file path=ppt/tags/tag10.xml><?xml version="1.0" encoding="utf-8"?>
<p:tagLst xmlns:a="http://schemas.openxmlformats.org/drawingml/2006/main" xmlns:r="http://schemas.openxmlformats.org/officeDocument/2006/relationships" xmlns:p="http://schemas.openxmlformats.org/presentationml/2006/main">
  <p:tag name="TIMING" val="|0.4|0.6|0.5|0.5|0.5"/>
</p:tagLst>
</file>

<file path=ppt/tags/tag2.xml><?xml version="1.0" encoding="utf-8"?>
<p:tagLst xmlns:a="http://schemas.openxmlformats.org/drawingml/2006/main" xmlns:r="http://schemas.openxmlformats.org/officeDocument/2006/relationships" xmlns:p="http://schemas.openxmlformats.org/presentationml/2006/main">
  <p:tag name="TIMING" val="|0.4|0.6|0.5|0.5|0.5"/>
</p:tagLst>
</file>

<file path=ppt/tags/tag3.xml><?xml version="1.0" encoding="utf-8"?>
<p:tagLst xmlns:a="http://schemas.openxmlformats.org/drawingml/2006/main" xmlns:r="http://schemas.openxmlformats.org/officeDocument/2006/relationships" xmlns:p="http://schemas.openxmlformats.org/presentationml/2006/main">
  <p:tag name="TIMING" val="|0.4|0.6|0.5|0.5|0.5"/>
</p:tagLst>
</file>

<file path=ppt/tags/tag4.xml><?xml version="1.0" encoding="utf-8"?>
<p:tagLst xmlns:a="http://schemas.openxmlformats.org/drawingml/2006/main" xmlns:r="http://schemas.openxmlformats.org/officeDocument/2006/relationships" xmlns:p="http://schemas.openxmlformats.org/presentationml/2006/main">
  <p:tag name="TIMING" val="|0.4|0.6|0.5|0.5|0.5"/>
</p:tagLst>
</file>

<file path=ppt/tags/tag5.xml><?xml version="1.0" encoding="utf-8"?>
<p:tagLst xmlns:a="http://schemas.openxmlformats.org/drawingml/2006/main" xmlns:r="http://schemas.openxmlformats.org/officeDocument/2006/relationships" xmlns:p="http://schemas.openxmlformats.org/presentationml/2006/main">
  <p:tag name="TIMING" val="|0.4|0.6|0.5|0.5|0.5"/>
</p:tagLst>
</file>

<file path=ppt/tags/tag6.xml><?xml version="1.0" encoding="utf-8"?>
<p:tagLst xmlns:a="http://schemas.openxmlformats.org/drawingml/2006/main" xmlns:r="http://schemas.openxmlformats.org/officeDocument/2006/relationships" xmlns:p="http://schemas.openxmlformats.org/presentationml/2006/main">
  <p:tag name="TIMING" val="|0.4|0.6|0.5|0.5|0.5"/>
</p:tagLst>
</file>

<file path=ppt/tags/tag7.xml><?xml version="1.0" encoding="utf-8"?>
<p:tagLst xmlns:a="http://schemas.openxmlformats.org/drawingml/2006/main" xmlns:r="http://schemas.openxmlformats.org/officeDocument/2006/relationships" xmlns:p="http://schemas.openxmlformats.org/presentationml/2006/main">
  <p:tag name="TIMING" val="|0.4|0.6|0.5|0.5|0.5"/>
</p:tagLst>
</file>

<file path=ppt/tags/tag8.xml><?xml version="1.0" encoding="utf-8"?>
<p:tagLst xmlns:a="http://schemas.openxmlformats.org/drawingml/2006/main" xmlns:r="http://schemas.openxmlformats.org/officeDocument/2006/relationships" xmlns:p="http://schemas.openxmlformats.org/presentationml/2006/main">
  <p:tag name="TIMING" val="|0.4|0.6|0.5|0.5|0.5"/>
</p:tagLst>
</file>

<file path=ppt/tags/tag9.xml><?xml version="1.0" encoding="utf-8"?>
<p:tagLst xmlns:a="http://schemas.openxmlformats.org/drawingml/2006/main" xmlns:r="http://schemas.openxmlformats.org/officeDocument/2006/relationships" xmlns:p="http://schemas.openxmlformats.org/presentationml/2006/main">
  <p:tag name="TIMING" val="|0.4|0.6|0.5|0.5|0.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r2l3ox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345671"/>
    </a:accent1>
    <a:accent2>
      <a:srgbClr val="CD263D"/>
    </a:accent2>
    <a:accent3>
      <a:srgbClr val="345671"/>
    </a:accent3>
    <a:accent4>
      <a:srgbClr val="CD263D"/>
    </a:accent4>
    <a:accent5>
      <a:srgbClr val="345671"/>
    </a:accent5>
    <a:accent6>
      <a:srgbClr val="CD263D"/>
    </a:accent6>
    <a:hlink>
      <a:srgbClr val="BF0000"/>
    </a:hlink>
    <a:folHlink>
      <a:srgbClr val="595959"/>
    </a:folHlink>
  </a:clrScheme>
  <a:fontScheme name="i5xkobp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自定义 2">
    <a:dk1>
      <a:srgbClr val="000000"/>
    </a:dk1>
    <a:lt1>
      <a:srgbClr val="FFFFFF"/>
    </a:lt1>
    <a:dk2>
      <a:srgbClr val="FFFFFF"/>
    </a:dk2>
    <a:lt2>
      <a:srgbClr val="FFFFFF"/>
    </a:lt2>
    <a:accent1>
      <a:srgbClr val="345671"/>
    </a:accent1>
    <a:accent2>
      <a:srgbClr val="CD263D"/>
    </a:accent2>
    <a:accent3>
      <a:srgbClr val="345671"/>
    </a:accent3>
    <a:accent4>
      <a:srgbClr val="CD263D"/>
    </a:accent4>
    <a:accent5>
      <a:srgbClr val="345671"/>
    </a:accent5>
    <a:accent6>
      <a:srgbClr val="CD263D"/>
    </a:accent6>
    <a:hlink>
      <a:srgbClr val="BF0000"/>
    </a:hlink>
    <a:folHlink>
      <a:srgbClr val="595959"/>
    </a:folHlink>
  </a:clrScheme>
  <a:fontScheme name="i5xkobp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431</TotalTime>
  <Words>1327</Words>
  <Application>Microsoft Office PowerPoint</Application>
  <PresentationFormat>宽屏</PresentationFormat>
  <Paragraphs>110</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11</vt:i4>
      </vt:variant>
    </vt:vector>
  </HeadingPairs>
  <TitlesOfParts>
    <vt:vector size="20" baseType="lpstr">
      <vt:lpstr>等线</vt:lpstr>
      <vt:lpstr>方正正黑简体</vt:lpstr>
      <vt:lpstr>微软雅黑</vt:lpstr>
      <vt:lpstr>微软雅黑 Light</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绿色圆点</dc:title>
  <dc:creator>第一PPT</dc:creator>
  <cp:keywords>www.1ppt.com</cp:keywords>
  <dc:description>www.1ppt.com</dc:description>
  <cp:lastModifiedBy>胡 典文</cp:lastModifiedBy>
  <cp:revision>165</cp:revision>
  <dcterms:created xsi:type="dcterms:W3CDTF">2021-02-23T03:25:08Z</dcterms:created>
  <dcterms:modified xsi:type="dcterms:W3CDTF">2022-07-11T02:26:11Z</dcterms:modified>
</cp:coreProperties>
</file>