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9.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2" r:id="rId3"/>
  </p:sldMasterIdLst>
  <p:notesMasterIdLst>
    <p:notesMasterId r:id="rId15"/>
  </p:notesMasterIdLst>
  <p:sldIdLst>
    <p:sldId id="304" r:id="rId4"/>
    <p:sldId id="257" r:id="rId5"/>
    <p:sldId id="259" r:id="rId6"/>
    <p:sldId id="297" r:id="rId7"/>
    <p:sldId id="298" r:id="rId8"/>
    <p:sldId id="299" r:id="rId9"/>
    <p:sldId id="300" r:id="rId10"/>
    <p:sldId id="305" r:id="rId11"/>
    <p:sldId id="302" r:id="rId12"/>
    <p:sldId id="301" r:id="rId13"/>
    <p:sldId id="303"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373"/>
    <a:srgbClr val="EF935B"/>
    <a:srgbClr val="F5BC99"/>
    <a:srgbClr val="D76213"/>
    <a:srgbClr val="ED7D31"/>
    <a:srgbClr val="B1510F"/>
    <a:srgbClr val="EB7A35"/>
    <a:srgbClr val="FAF8FB"/>
    <a:srgbClr val="ED8341"/>
    <a:srgbClr val="F1A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141" y="81"/>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altLang="zh-CN" sz="1350" b="0" i="0" u="none" strike="noStrike" kern="1200" spc="0" baseline="0" dirty="0" smtClean="0">
                <a:solidFill>
                  <a:srgbClr val="3E3A39"/>
                </a:solidFill>
                <a:latin typeface="Microsoft Yahei" panose="020B0503020204020204" pitchFamily="34" charset="-122"/>
                <a:ea typeface="Microsoft Yahei" panose="020B0503020204020204" pitchFamily="34" charset="-122"/>
                <a:cs typeface="+mn-cs"/>
              </a:defRPr>
            </a:pPr>
            <a:r>
              <a:rPr lang="zh-CN" altLang="en-US" sz="1050" b="0" i="0" u="none" strike="noStrike" kern="1200" spc="0" baseline="0" dirty="0">
                <a:solidFill>
                  <a:srgbClr val="000000">
                    <a:lumMod val="65000"/>
                    <a:lumOff val="35000"/>
                  </a:srgbClr>
                </a:solidFill>
                <a:latin typeface="微软雅黑" panose="020B0503020204020204" pitchFamily="34" charset="-122"/>
                <a:ea typeface="微软雅黑" panose="020B0503020204020204" pitchFamily="34" charset="-122"/>
                <a:cs typeface="+mn-cs"/>
              </a:rPr>
              <a:t>纳非</a:t>
            </a:r>
            <a:r>
              <a:rPr lang="en-US" altLang="zh-CN" sz="1050" b="0" i="0" u="none" strike="noStrike" kern="1200" spc="0" baseline="30000" dirty="0">
                <a:solidFill>
                  <a:srgbClr val="000000">
                    <a:lumMod val="65000"/>
                    <a:lumOff val="35000"/>
                  </a:srgbClr>
                </a:solidFill>
                <a:latin typeface="微软雅黑" panose="020B0503020204020204" pitchFamily="34" charset="-122"/>
                <a:ea typeface="微软雅黑" panose="020B0503020204020204" pitchFamily="34" charset="-122"/>
                <a:cs typeface="+mn-cs"/>
              </a:rPr>
              <a:t>®</a:t>
            </a:r>
            <a:r>
              <a:rPr lang="en-US" altLang="zh-CN" sz="1050" b="0" i="0" u="none" strike="noStrike" kern="1200" spc="0" baseline="0" dirty="0">
                <a:solidFill>
                  <a:srgbClr val="000000">
                    <a:lumMod val="65000"/>
                    <a:lumOff val="35000"/>
                  </a:srgbClr>
                </a:solidFill>
                <a:latin typeface="微软雅黑" panose="020B0503020204020204" pitchFamily="34" charset="-122"/>
                <a:ea typeface="微软雅黑" panose="020B0503020204020204" pitchFamily="34" charset="-122"/>
                <a:cs typeface="+mn-cs"/>
              </a:rPr>
              <a:t>VS</a:t>
            </a:r>
            <a:r>
              <a:rPr lang="zh-CN" altLang="en-US" sz="1050" b="0" i="0" u="none" strike="noStrike" kern="1200" spc="0" baseline="0" dirty="0">
                <a:solidFill>
                  <a:srgbClr val="000000">
                    <a:lumMod val="65000"/>
                    <a:lumOff val="35000"/>
                  </a:srgbClr>
                </a:solidFill>
                <a:latin typeface="微软雅黑" panose="020B0503020204020204" pitchFamily="34" charset="-122"/>
                <a:ea typeface="微软雅黑" panose="020B0503020204020204" pitchFamily="34" charset="-122"/>
                <a:cs typeface="+mn-cs"/>
              </a:rPr>
              <a:t>洛赛克</a:t>
            </a:r>
            <a:r>
              <a:rPr lang="en-US" altLang="zh-CN" sz="1350" b="0" i="0" u="none" strike="noStrike" baseline="10000" dirty="0">
                <a:effectLst/>
              </a:rPr>
              <a:t>®</a:t>
            </a:r>
            <a:r>
              <a:rPr lang="zh-CN" altLang="en-US" sz="1050" b="0" i="0" u="none" strike="noStrike" kern="1200" spc="0" baseline="0" dirty="0">
                <a:solidFill>
                  <a:srgbClr val="000000">
                    <a:lumMod val="65000"/>
                    <a:lumOff val="35000"/>
                  </a:srgbClr>
                </a:solidFill>
                <a:latin typeface="微软雅黑" panose="020B0503020204020204" pitchFamily="34" charset="-122"/>
                <a:ea typeface="微软雅黑" panose="020B0503020204020204" pitchFamily="34" charset="-122"/>
                <a:cs typeface="+mn-cs"/>
              </a:rPr>
              <a:t>临床研究结果</a:t>
            </a:r>
            <a:endParaRPr lang="zh-CN" altLang="zh-CN" sz="1050" b="0" i="0" u="none" strike="noStrike" kern="1200" spc="0" baseline="0" dirty="0">
              <a:solidFill>
                <a:srgbClr val="000000">
                  <a:lumMod val="65000"/>
                  <a:lumOff val="35000"/>
                </a:srgbClr>
              </a:solidFill>
              <a:latin typeface="微软雅黑" panose="020B0503020204020204" pitchFamily="34" charset="-122"/>
              <a:ea typeface="微软雅黑" panose="020B0503020204020204" pitchFamily="34" charset="-122"/>
              <a:cs typeface="+mn-cs"/>
            </a:endParaRPr>
          </a:p>
        </c:rich>
      </c:tx>
      <c:layout>
        <c:manualLayout>
          <c:xMode val="edge"/>
          <c:yMode val="edge"/>
          <c:x val="0.37681287706268407"/>
          <c:y val="1.2111525831422597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实验组</c:v>
                </c:pt>
              </c:strCache>
            </c:strRef>
          </c:tx>
          <c:spPr>
            <a:solidFill>
              <a:srgbClr val="ED7D31"/>
            </a:solidFill>
            <a:ln>
              <a:noFill/>
            </a:ln>
            <a:effectLst/>
          </c:spPr>
          <c:invertIfNegative val="0"/>
          <c:dLbls>
            <c:dLbl>
              <c:idx val="0"/>
              <c:layout>
                <c:manualLayout>
                  <c:x val="-9.7541868118786023E-3"/>
                  <c:y val="4.4376082758948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39-49AC-8C34-E18E8BFB9082}"/>
                </c:ext>
              </c:extLst>
            </c:dLbl>
            <c:dLbl>
              <c:idx val="1"/>
              <c:layout>
                <c:manualLayout>
                  <c:x val="-1.7069826920787554E-2"/>
                  <c:y val="4.4376082758948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39-49AC-8C34-E18E8BFB90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有效率</c:v>
                </c:pt>
                <c:pt idx="1">
                  <c:v>显效率</c:v>
                </c:pt>
              </c:strCache>
            </c:strRef>
          </c:cat>
          <c:val>
            <c:numRef>
              <c:f>Sheet1!$B$2:$B$3</c:f>
              <c:numCache>
                <c:formatCode>0.00%</c:formatCode>
                <c:ptCount val="2"/>
                <c:pt idx="0">
                  <c:v>0.97</c:v>
                </c:pt>
                <c:pt idx="1">
                  <c:v>0.91</c:v>
                </c:pt>
              </c:numCache>
            </c:numRef>
          </c:val>
          <c:extLst>
            <c:ext xmlns:c16="http://schemas.microsoft.com/office/drawing/2014/chart" uri="{C3380CC4-5D6E-409C-BE32-E72D297353CC}">
              <c16:uniqueId val="{00000000-98A7-4ABA-BE0E-77FF92581007}"/>
            </c:ext>
          </c:extLst>
        </c:ser>
        <c:ser>
          <c:idx val="1"/>
          <c:order val="1"/>
          <c:tx>
            <c:strRef>
              <c:f>Sheet1!$C$1</c:f>
              <c:strCache>
                <c:ptCount val="1"/>
                <c:pt idx="0">
                  <c:v>对照组</c:v>
                </c:pt>
              </c:strCache>
            </c:strRef>
          </c:tx>
          <c:spPr>
            <a:solidFill>
              <a:schemeClr val="accent1"/>
            </a:solidFill>
            <a:ln>
              <a:noFill/>
            </a:ln>
            <a:effectLst/>
          </c:spPr>
          <c:invertIfNegative val="0"/>
          <c:dLbls>
            <c:dLbl>
              <c:idx val="0"/>
              <c:layout>
                <c:manualLayout>
                  <c:x val="1.219273351484825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39-49AC-8C34-E18E8BFB9082}"/>
                </c:ext>
              </c:extLst>
            </c:dLbl>
            <c:dLbl>
              <c:idx val="1"/>
              <c:layout>
                <c:manualLayout>
                  <c:x val="2.6824013732666067E-2"/>
                  <c:y val="4.4376082758948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39-49AC-8C34-E18E8BFB90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有效率</c:v>
                </c:pt>
                <c:pt idx="1">
                  <c:v>显效率</c:v>
                </c:pt>
              </c:strCache>
            </c:strRef>
          </c:cat>
          <c:val>
            <c:numRef>
              <c:f>Sheet1!$C$2:$C$3</c:f>
              <c:numCache>
                <c:formatCode>0.00%</c:formatCode>
                <c:ptCount val="2"/>
                <c:pt idx="0">
                  <c:v>0.94059999999999999</c:v>
                </c:pt>
                <c:pt idx="1">
                  <c:v>0.90010000000000001</c:v>
                </c:pt>
              </c:numCache>
            </c:numRef>
          </c:val>
          <c:extLst>
            <c:ext xmlns:c16="http://schemas.microsoft.com/office/drawing/2014/chart" uri="{C3380CC4-5D6E-409C-BE32-E72D297353CC}">
              <c16:uniqueId val="{00000001-98A7-4ABA-BE0E-77FF92581007}"/>
            </c:ext>
          </c:extLst>
        </c:ser>
        <c:dLbls>
          <c:showLegendKey val="0"/>
          <c:showVal val="0"/>
          <c:showCatName val="0"/>
          <c:showSerName val="0"/>
          <c:showPercent val="0"/>
          <c:showBubbleSize val="0"/>
        </c:dLbls>
        <c:gapWidth val="219"/>
        <c:overlap val="-27"/>
        <c:axId val="156663168"/>
        <c:axId val="157176192"/>
      </c:barChart>
      <c:catAx>
        <c:axId val="15666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7176192"/>
        <c:crosses val="autoZero"/>
        <c:auto val="1"/>
        <c:lblAlgn val="ctr"/>
        <c:lblOffset val="100"/>
        <c:noMultiLvlLbl val="0"/>
      </c:catAx>
      <c:valAx>
        <c:axId val="157176192"/>
        <c:scaling>
          <c:orientation val="minMax"/>
          <c:max val="1"/>
          <c:min val="0"/>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666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0">
                <a:latin typeface="微软雅黑 Light" pitchFamily="34" charset="-122"/>
                <a:ea typeface="微软雅黑 Light" pitchFamily="34" charset="-122"/>
              </a:defRPr>
            </a:pPr>
            <a:r>
              <a:rPr lang="zh-CN" altLang="en-US" sz="1050" dirty="0">
                <a:latin typeface="微软雅黑" panose="020B0503020204020204" pitchFamily="34" charset="-122"/>
                <a:ea typeface="微软雅黑" panose="020B0503020204020204" pitchFamily="34" charset="-122"/>
              </a:rPr>
              <a:t>预防临床显著出血</a:t>
            </a:r>
          </a:p>
        </c:rich>
      </c:tx>
      <c:layout>
        <c:manualLayout>
          <c:xMode val="edge"/>
          <c:yMode val="edge"/>
          <c:x val="0.40277777777777779"/>
          <c:y val="1.8518518518518517E-2"/>
        </c:manualLayout>
      </c:layout>
      <c:overlay val="0"/>
    </c:title>
    <c:autoTitleDeleted val="0"/>
    <c:plotArea>
      <c:layout/>
      <c:barChart>
        <c:barDir val="col"/>
        <c:grouping val="clustered"/>
        <c:varyColors val="0"/>
        <c:ser>
          <c:idx val="0"/>
          <c:order val="0"/>
          <c:tx>
            <c:strRef>
              <c:f>文献4!$C$7</c:f>
              <c:strCache>
                <c:ptCount val="1"/>
                <c:pt idx="0">
                  <c:v>预防临床显著出血</c:v>
                </c:pt>
              </c:strCache>
            </c:strRef>
          </c:tx>
          <c:spPr>
            <a:solidFill>
              <a:srgbClr val="F1A373"/>
            </a:solidFill>
          </c:spPr>
          <c:invertIfNegative val="0"/>
          <c:dPt>
            <c:idx val="0"/>
            <c:invertIfNegative val="0"/>
            <c:bubble3D val="0"/>
            <c:extLst>
              <c:ext xmlns:c16="http://schemas.microsoft.com/office/drawing/2014/chart" uri="{C3380CC4-5D6E-409C-BE32-E72D297353CC}">
                <c16:uniqueId val="{00000001-28A7-4AA7-AB73-8CBB7F2EBB8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文献4!$B$8:$B$9</c:f>
              <c:strCache>
                <c:ptCount val="2"/>
                <c:pt idx="0">
                  <c:v>奥美拉唑碳酸氢钠干混悬剂（n=178）</c:v>
                </c:pt>
                <c:pt idx="1">
                  <c:v>西咪替丁（n=181）</c:v>
                </c:pt>
              </c:strCache>
            </c:strRef>
          </c:cat>
          <c:val>
            <c:numRef>
              <c:f>文献4!$C$8:$C$9</c:f>
              <c:numCache>
                <c:formatCode>0.0%</c:formatCode>
                <c:ptCount val="2"/>
                <c:pt idx="0">
                  <c:v>0.95499999999999996</c:v>
                </c:pt>
                <c:pt idx="1">
                  <c:v>0.93200000000000005</c:v>
                </c:pt>
              </c:numCache>
            </c:numRef>
          </c:val>
          <c:extLst>
            <c:ext xmlns:c16="http://schemas.microsoft.com/office/drawing/2014/chart" uri="{C3380CC4-5D6E-409C-BE32-E72D297353CC}">
              <c16:uniqueId val="{00000002-28A7-4AA7-AB73-8CBB7F2EBB81}"/>
            </c:ext>
          </c:extLst>
        </c:ser>
        <c:dLbls>
          <c:showLegendKey val="0"/>
          <c:showVal val="0"/>
          <c:showCatName val="0"/>
          <c:showSerName val="0"/>
          <c:showPercent val="0"/>
          <c:showBubbleSize val="0"/>
        </c:dLbls>
        <c:gapWidth val="150"/>
        <c:axId val="342273024"/>
        <c:axId val="342393600"/>
      </c:barChart>
      <c:catAx>
        <c:axId val="342273024"/>
        <c:scaling>
          <c:orientation val="minMax"/>
        </c:scaling>
        <c:delete val="0"/>
        <c:axPos val="b"/>
        <c:numFmt formatCode="General" sourceLinked="0"/>
        <c:majorTickMark val="out"/>
        <c:minorTickMark val="none"/>
        <c:tickLblPos val="nextTo"/>
        <c:txPr>
          <a:bodyPr/>
          <a:lstStyle/>
          <a:p>
            <a:pPr>
              <a:defRPr sz="700">
                <a:latin typeface="微软雅黑 Light" pitchFamily="34" charset="-122"/>
                <a:ea typeface="微软雅黑 Light" pitchFamily="34" charset="-122"/>
              </a:defRPr>
            </a:pPr>
            <a:endParaRPr lang="zh-CN"/>
          </a:p>
        </c:txPr>
        <c:crossAx val="342393600"/>
        <c:crosses val="autoZero"/>
        <c:auto val="1"/>
        <c:lblAlgn val="ctr"/>
        <c:lblOffset val="100"/>
        <c:noMultiLvlLbl val="0"/>
      </c:catAx>
      <c:valAx>
        <c:axId val="342393600"/>
        <c:scaling>
          <c:orientation val="minMax"/>
          <c:max val="1"/>
          <c:min val="0"/>
        </c:scaling>
        <c:delete val="0"/>
        <c:axPos val="l"/>
        <c:majorGridlines>
          <c:spPr>
            <a:ln>
              <a:noFill/>
            </a:ln>
          </c:spPr>
        </c:majorGridlines>
        <c:numFmt formatCode="0.0%" sourceLinked="1"/>
        <c:majorTickMark val="out"/>
        <c:minorTickMark val="none"/>
        <c:tickLblPos val="nextTo"/>
        <c:crossAx val="342273024"/>
        <c:crosses val="autoZero"/>
        <c:crossBetween val="between"/>
      </c:valAx>
    </c:plotArea>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0.49514</cdr:x>
      <cdr:y>0.39236</cdr:y>
    </cdr:from>
    <cdr:to>
      <cdr:x>0.63958</cdr:x>
      <cdr:y>0.50116</cdr:y>
    </cdr:to>
    <cdr:sp macro="" textlink="">
      <cdr:nvSpPr>
        <cdr:cNvPr id="2" name="TextBox 1"/>
        <cdr:cNvSpPr txBox="1"/>
      </cdr:nvSpPr>
      <cdr:spPr>
        <a:xfrm xmlns:a="http://schemas.openxmlformats.org/drawingml/2006/main">
          <a:off x="2263775" y="1076325"/>
          <a:ext cx="660400" cy="298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800">
              <a:latin typeface="微软雅黑 Light" pitchFamily="34" charset="-122"/>
              <a:ea typeface="微软雅黑 Light" pitchFamily="34" charset="-122"/>
            </a:rPr>
            <a:t>p</a:t>
          </a:r>
          <a:r>
            <a:rPr lang="zh-CN" altLang="en-US" sz="800">
              <a:latin typeface="微软雅黑 Light" pitchFamily="34" charset="-122"/>
              <a:ea typeface="微软雅黑 Light" pitchFamily="34" charset="-122"/>
            </a:rPr>
            <a:t>＞</a:t>
          </a:r>
          <a:r>
            <a:rPr lang="en-US" altLang="zh-CN" sz="800">
              <a:latin typeface="微软雅黑 Light" pitchFamily="34" charset="-122"/>
              <a:ea typeface="微软雅黑 Light" pitchFamily="34" charset="-122"/>
            </a:rPr>
            <a:t>0.05</a:t>
          </a:r>
          <a:endParaRPr lang="zh-CN" altLang="en-US" sz="800">
            <a:latin typeface="微软雅黑 Light" pitchFamily="34" charset="-122"/>
            <a:ea typeface="微软雅黑 Light"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2642E-3596-468E-8910-6D6FF556ABC1}" type="datetimeFigureOut">
              <a:rPr lang="zh-CN" altLang="en-US" smtClean="0"/>
              <a:t>2022/7/5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7A99A-5328-44FB-B4BA-8014D1AFA4A5}" type="slidenum">
              <a:rPr lang="zh-CN" altLang="en-US" smtClean="0"/>
              <a:t>‹#›</a:t>
            </a:fld>
            <a:endParaRPr lang="zh-CN" altLang="en-US"/>
          </a:p>
        </p:txBody>
      </p:sp>
    </p:spTree>
    <p:extLst>
      <p:ext uri="{BB962C8B-B14F-4D97-AF65-F5344CB8AC3E}">
        <p14:creationId xmlns:p14="http://schemas.microsoft.com/office/powerpoint/2010/main" val="158705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1</a:t>
            </a:fld>
            <a:endParaRPr lang="zh-CN" altLang="en-US"/>
          </a:p>
        </p:txBody>
      </p:sp>
    </p:spTree>
    <p:extLst>
      <p:ext uri="{BB962C8B-B14F-4D97-AF65-F5344CB8AC3E}">
        <p14:creationId xmlns:p14="http://schemas.microsoft.com/office/powerpoint/2010/main" val="308219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10</a:t>
            </a:fld>
            <a:endParaRPr lang="zh-CN" altLang="en-US"/>
          </a:p>
        </p:txBody>
      </p:sp>
    </p:spTree>
    <p:extLst>
      <p:ext uri="{BB962C8B-B14F-4D97-AF65-F5344CB8AC3E}">
        <p14:creationId xmlns:p14="http://schemas.microsoft.com/office/powerpoint/2010/main" val="628325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11</a:t>
            </a:fld>
            <a:endParaRPr lang="zh-CN" altLang="en-US"/>
          </a:p>
        </p:txBody>
      </p:sp>
    </p:spTree>
    <p:extLst>
      <p:ext uri="{BB962C8B-B14F-4D97-AF65-F5344CB8AC3E}">
        <p14:creationId xmlns:p14="http://schemas.microsoft.com/office/powerpoint/2010/main" val="62832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2</a:t>
            </a:fld>
            <a:endParaRPr lang="zh-CN" altLang="en-US"/>
          </a:p>
        </p:txBody>
      </p:sp>
    </p:spTree>
    <p:extLst>
      <p:ext uri="{BB962C8B-B14F-4D97-AF65-F5344CB8AC3E}">
        <p14:creationId xmlns:p14="http://schemas.microsoft.com/office/powerpoint/2010/main" val="6721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3</a:t>
            </a:fld>
            <a:endParaRPr lang="zh-CN" altLang="en-US"/>
          </a:p>
        </p:txBody>
      </p:sp>
    </p:spTree>
    <p:extLst>
      <p:ext uri="{BB962C8B-B14F-4D97-AF65-F5344CB8AC3E}">
        <p14:creationId xmlns:p14="http://schemas.microsoft.com/office/powerpoint/2010/main" val="62832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4</a:t>
            </a:fld>
            <a:endParaRPr lang="zh-CN" altLang="en-US"/>
          </a:p>
        </p:txBody>
      </p:sp>
    </p:spTree>
    <p:extLst>
      <p:ext uri="{BB962C8B-B14F-4D97-AF65-F5344CB8AC3E}">
        <p14:creationId xmlns:p14="http://schemas.microsoft.com/office/powerpoint/2010/main" val="62832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5</a:t>
            </a:fld>
            <a:endParaRPr lang="zh-CN" altLang="en-US"/>
          </a:p>
        </p:txBody>
      </p:sp>
    </p:spTree>
    <p:extLst>
      <p:ext uri="{BB962C8B-B14F-4D97-AF65-F5344CB8AC3E}">
        <p14:creationId xmlns:p14="http://schemas.microsoft.com/office/powerpoint/2010/main" val="62832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6</a:t>
            </a:fld>
            <a:endParaRPr lang="zh-CN" altLang="en-US"/>
          </a:p>
        </p:txBody>
      </p:sp>
    </p:spTree>
    <p:extLst>
      <p:ext uri="{BB962C8B-B14F-4D97-AF65-F5344CB8AC3E}">
        <p14:creationId xmlns:p14="http://schemas.microsoft.com/office/powerpoint/2010/main" val="62832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7</a:t>
            </a:fld>
            <a:endParaRPr lang="zh-CN" altLang="en-US"/>
          </a:p>
        </p:txBody>
      </p:sp>
    </p:spTree>
    <p:extLst>
      <p:ext uri="{BB962C8B-B14F-4D97-AF65-F5344CB8AC3E}">
        <p14:creationId xmlns:p14="http://schemas.microsoft.com/office/powerpoint/2010/main" val="62832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8</a:t>
            </a:fld>
            <a:endParaRPr lang="zh-CN" altLang="en-US"/>
          </a:p>
        </p:txBody>
      </p:sp>
    </p:spTree>
    <p:extLst>
      <p:ext uri="{BB962C8B-B14F-4D97-AF65-F5344CB8AC3E}">
        <p14:creationId xmlns:p14="http://schemas.microsoft.com/office/powerpoint/2010/main" val="154892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837A99A-5328-44FB-B4BA-8014D1AFA4A5}" type="slidenum">
              <a:rPr lang="zh-CN" altLang="en-US" smtClean="0"/>
              <a:t>9</a:t>
            </a:fld>
            <a:endParaRPr lang="zh-CN" altLang="en-US"/>
          </a:p>
        </p:txBody>
      </p:sp>
    </p:spTree>
    <p:extLst>
      <p:ext uri="{BB962C8B-B14F-4D97-AF65-F5344CB8AC3E}">
        <p14:creationId xmlns:p14="http://schemas.microsoft.com/office/powerpoint/2010/main" val="62832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
    <p:bg>
      <p:bgPr>
        <a:solidFill>
          <a:srgbClr val="EBEBEB"/>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3DFAB51-5F2B-C57D-F5BE-5941834DC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9745" y="39557"/>
            <a:ext cx="2250202" cy="568330"/>
          </a:xfrm>
          <a:prstGeom prst="rect">
            <a:avLst/>
          </a:prstGeom>
        </p:spPr>
      </p:pic>
    </p:spTree>
    <p:extLst>
      <p:ext uri="{BB962C8B-B14F-4D97-AF65-F5344CB8AC3E}">
        <p14:creationId xmlns:p14="http://schemas.microsoft.com/office/powerpoint/2010/main" val="3779747840"/>
      </p:ext>
    </p:extLst>
  </p:cSld>
  <p:clrMapOvr>
    <a:masterClrMapping/>
  </p:clrMapOvr>
  <p:transition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页">
    <p:bg>
      <p:bgPr>
        <a:solidFill>
          <a:srgbClr val="EBEBEB"/>
        </a:solidFill>
        <a:effectLst/>
      </p:bgPr>
    </p:bg>
    <p:spTree>
      <p:nvGrpSpPr>
        <p:cNvPr id="1" name=""/>
        <p:cNvGrpSpPr/>
        <p:nvPr/>
      </p:nvGrpSpPr>
      <p:grpSpPr>
        <a:xfrm>
          <a:off x="0" y="0"/>
          <a:ext cx="0" cy="0"/>
          <a:chOff x="0" y="0"/>
          <a:chExt cx="0" cy="0"/>
        </a:xfrm>
      </p:grpSpPr>
      <p:sp>
        <p:nvSpPr>
          <p:cNvPr id="2" name="MH_Number_1">
            <a:hlinkClick r:id="rId3" action="ppaction://hlinksldjump"/>
          </p:cNvPr>
          <p:cNvSpPr>
            <a:spLocks noChangeAspect="1"/>
          </p:cNvSpPr>
          <p:nvPr userDrawn="1">
            <p:custDataLst>
              <p:tags r:id="rId1"/>
            </p:custDataLst>
          </p:nvPr>
        </p:nvSpPr>
        <p:spPr>
          <a:xfrm>
            <a:off x="330903" y="346615"/>
            <a:ext cx="504000" cy="448050"/>
          </a:xfrm>
          <a:custGeom>
            <a:avLst/>
            <a:gdLst>
              <a:gd name="connsiteX0" fmla="*/ 526212 w 637677"/>
              <a:gd name="connsiteY0" fmla="*/ 172430 h 540060"/>
              <a:gd name="connsiteX1" fmla="*/ 541643 w 637677"/>
              <a:gd name="connsiteY1" fmla="*/ 172430 h 540060"/>
              <a:gd name="connsiteX2" fmla="*/ 637677 w 637677"/>
              <a:gd name="connsiteY2" fmla="*/ 270030 h 540060"/>
              <a:gd name="connsiteX3" fmla="*/ 541643 w 637677"/>
              <a:gd name="connsiteY3" fmla="*/ 367630 h 540060"/>
              <a:gd name="connsiteX4" fmla="*/ 526212 w 637677"/>
              <a:gd name="connsiteY4" fmla="*/ 367630 h 540060"/>
              <a:gd name="connsiteX5" fmla="*/ 622246 w 637677"/>
              <a:gd name="connsiteY5" fmla="*/ 270030 h 540060"/>
              <a:gd name="connsiteX6" fmla="*/ 96034 w 637677"/>
              <a:gd name="connsiteY6" fmla="*/ 172430 h 540060"/>
              <a:gd name="connsiteX7" fmla="*/ 111465 w 637677"/>
              <a:gd name="connsiteY7" fmla="*/ 172430 h 540060"/>
              <a:gd name="connsiteX8" fmla="*/ 15431 w 637677"/>
              <a:gd name="connsiteY8" fmla="*/ 270030 h 540060"/>
              <a:gd name="connsiteX9" fmla="*/ 111465 w 637677"/>
              <a:gd name="connsiteY9" fmla="*/ 367630 h 540060"/>
              <a:gd name="connsiteX10" fmla="*/ 96034 w 637677"/>
              <a:gd name="connsiteY10" fmla="*/ 367630 h 540060"/>
              <a:gd name="connsiteX11" fmla="*/ 0 w 637677"/>
              <a:gd name="connsiteY11" fmla="*/ 270030 h 540060"/>
              <a:gd name="connsiteX12" fmla="*/ 318838 w 637677"/>
              <a:gd name="connsiteY12" fmla="*/ 0 h 540060"/>
              <a:gd name="connsiteX13" fmla="*/ 588868 w 637677"/>
              <a:gd name="connsiteY13" fmla="*/ 270030 h 540060"/>
              <a:gd name="connsiteX14" fmla="*/ 318838 w 637677"/>
              <a:gd name="connsiteY14" fmla="*/ 540060 h 540060"/>
              <a:gd name="connsiteX15" fmla="*/ 48808 w 637677"/>
              <a:gd name="connsiteY15" fmla="*/ 270030 h 54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7677" h="540060">
                <a:moveTo>
                  <a:pt x="526212" y="172430"/>
                </a:moveTo>
                <a:lnTo>
                  <a:pt x="541643" y="172430"/>
                </a:lnTo>
                <a:lnTo>
                  <a:pt x="637677" y="270030"/>
                </a:lnTo>
                <a:lnTo>
                  <a:pt x="541643" y="367630"/>
                </a:lnTo>
                <a:lnTo>
                  <a:pt x="526212" y="367630"/>
                </a:lnTo>
                <a:lnTo>
                  <a:pt x="622246" y="270030"/>
                </a:lnTo>
                <a:close/>
                <a:moveTo>
                  <a:pt x="96034" y="172430"/>
                </a:moveTo>
                <a:lnTo>
                  <a:pt x="111465" y="172430"/>
                </a:lnTo>
                <a:lnTo>
                  <a:pt x="15431" y="270030"/>
                </a:lnTo>
                <a:lnTo>
                  <a:pt x="111465" y="367630"/>
                </a:lnTo>
                <a:lnTo>
                  <a:pt x="96034" y="367630"/>
                </a:lnTo>
                <a:lnTo>
                  <a:pt x="0" y="270030"/>
                </a:lnTo>
                <a:close/>
                <a:moveTo>
                  <a:pt x="318838" y="0"/>
                </a:moveTo>
                <a:lnTo>
                  <a:pt x="588868" y="270030"/>
                </a:lnTo>
                <a:lnTo>
                  <a:pt x="318838" y="540060"/>
                </a:lnTo>
                <a:lnTo>
                  <a:pt x="48808" y="270030"/>
                </a:lnTo>
                <a:close/>
              </a:path>
            </a:pathLst>
          </a:custGeom>
          <a:solidFill>
            <a:srgbClr val="ED585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6000" b="1"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DFB16E95-BF0E-9069-B3CC-B7A69F4CF60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8839" y="21359"/>
            <a:ext cx="2250202" cy="568330"/>
          </a:xfrm>
          <a:prstGeom prst="rect">
            <a:avLst/>
          </a:prstGeom>
        </p:spPr>
      </p:pic>
    </p:spTree>
    <p:extLst>
      <p:ext uri="{BB962C8B-B14F-4D97-AF65-F5344CB8AC3E}">
        <p14:creationId xmlns:p14="http://schemas.microsoft.com/office/powerpoint/2010/main" val="3273820741"/>
      </p:ext>
    </p:extLst>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52984431"/>
      </p:ext>
    </p:extLst>
  </p:cSld>
  <p:clrMapOvr>
    <a:masterClrMapping/>
  </p:clrMapOvr>
  <p:transition advTm="1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35246135"/>
      </p:ext>
    </p:extLst>
  </p:cSld>
  <p:clrMapOvr>
    <a:masterClrMapping/>
  </p:clrMapOvr>
  <p:transition advTm="100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90988880"/>
      </p:ext>
    </p:extLst>
  </p:cSld>
  <p:clrMapOvr>
    <a:masterClrMapping/>
  </p:clrMapOvr>
  <p:transition advTm="100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17008645"/>
      </p:ext>
    </p:extLst>
  </p:cSld>
  <p:clrMapOvr>
    <a:masterClrMapping/>
  </p:clrMapOvr>
  <p:transition advTm="100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pPr>
              <a:defRPr/>
            </a:pPr>
            <a:r>
              <a:rPr lang="en-US" altLang="zh-CN" sz="100" kern="0" dirty="0">
                <a:solidFill>
                  <a:prstClr val="white"/>
                </a:solidFill>
              </a:rPr>
              <a:t>PPT</a:t>
            </a:r>
            <a:r>
              <a:rPr lang="zh-CN" altLang="en-US" sz="100" kern="0" dirty="0">
                <a:solidFill>
                  <a:prstClr val="white"/>
                </a:solidFill>
              </a:rPr>
              <a:t>模板下载：</a:t>
            </a:r>
            <a:r>
              <a:rPr lang="en-US" altLang="zh-CN" sz="100" kern="0" dirty="0">
                <a:solidFill>
                  <a:prstClr val="white"/>
                </a:solidFill>
              </a:rPr>
              <a:t>www.1ppt.com/moban/          </a:t>
            </a:r>
            <a:r>
              <a:rPr lang="zh-CN" altLang="en-US" sz="100" kern="0" dirty="0">
                <a:solidFill>
                  <a:prstClr val="white"/>
                </a:solidFill>
              </a:rPr>
              <a:t>行业</a:t>
            </a:r>
            <a:r>
              <a:rPr lang="en-US" altLang="zh-CN" sz="100" kern="0" dirty="0">
                <a:solidFill>
                  <a:prstClr val="white"/>
                </a:solidFill>
              </a:rPr>
              <a:t>PPT</a:t>
            </a:r>
            <a:r>
              <a:rPr lang="zh-CN" altLang="en-US" sz="100" kern="0" dirty="0">
                <a:solidFill>
                  <a:prstClr val="white"/>
                </a:solidFill>
              </a:rPr>
              <a:t>模板：</a:t>
            </a:r>
            <a:r>
              <a:rPr lang="en-US" altLang="zh-CN" sz="100" kern="0" dirty="0">
                <a:solidFill>
                  <a:prstClr val="white"/>
                </a:solidFill>
              </a:rPr>
              <a:t>www.1ppt.com/hangye/ </a:t>
            </a:r>
          </a:p>
          <a:p>
            <a:pPr>
              <a:defRPr/>
            </a:pPr>
            <a:r>
              <a:rPr lang="zh-CN" altLang="en-US" sz="100" kern="0" dirty="0">
                <a:solidFill>
                  <a:prstClr val="white"/>
                </a:solidFill>
              </a:rPr>
              <a:t>节日</a:t>
            </a:r>
            <a:r>
              <a:rPr lang="en-US" altLang="zh-CN" sz="100" kern="0" dirty="0">
                <a:solidFill>
                  <a:prstClr val="white"/>
                </a:solidFill>
              </a:rPr>
              <a:t>PPT</a:t>
            </a:r>
            <a:r>
              <a:rPr lang="zh-CN" altLang="en-US" sz="100" kern="0" dirty="0">
                <a:solidFill>
                  <a:prstClr val="white"/>
                </a:solidFill>
              </a:rPr>
              <a:t>模板：</a:t>
            </a:r>
            <a:r>
              <a:rPr lang="en-US" altLang="zh-CN" sz="100" kern="0" dirty="0">
                <a:solidFill>
                  <a:prstClr val="white"/>
                </a:solidFill>
              </a:rPr>
              <a:t>www.1ppt.com/jieri/          PPT</a:t>
            </a:r>
            <a:r>
              <a:rPr lang="zh-CN" altLang="en-US" sz="100" kern="0" dirty="0">
                <a:solidFill>
                  <a:prstClr val="white"/>
                </a:solidFill>
              </a:rPr>
              <a:t>素材：</a:t>
            </a:r>
            <a:r>
              <a:rPr lang="en-US" altLang="zh-CN" sz="100" kern="0" dirty="0">
                <a:solidFill>
                  <a:prstClr val="white"/>
                </a:solidFill>
              </a:rPr>
              <a:t>www.1ppt.com/sucai/</a:t>
            </a:r>
          </a:p>
          <a:p>
            <a:pPr>
              <a:defRPr/>
            </a:pPr>
            <a:r>
              <a:rPr lang="en-US" altLang="zh-CN" sz="100" kern="0" dirty="0">
                <a:solidFill>
                  <a:prstClr val="white"/>
                </a:solidFill>
              </a:rPr>
              <a:t>PPT</a:t>
            </a:r>
            <a:r>
              <a:rPr lang="zh-CN" altLang="en-US" sz="100" kern="0" dirty="0">
                <a:solidFill>
                  <a:prstClr val="white"/>
                </a:solidFill>
              </a:rPr>
              <a:t>背景图片：</a:t>
            </a:r>
            <a:r>
              <a:rPr lang="en-US" altLang="zh-CN" sz="100" kern="0" dirty="0">
                <a:solidFill>
                  <a:prstClr val="white"/>
                </a:solidFill>
              </a:rPr>
              <a:t>www.1ppt.com/beijing/        PPT</a:t>
            </a:r>
            <a:r>
              <a:rPr lang="zh-CN" altLang="en-US" sz="100" kern="0" dirty="0">
                <a:solidFill>
                  <a:prstClr val="white"/>
                </a:solidFill>
              </a:rPr>
              <a:t>图表：</a:t>
            </a:r>
            <a:r>
              <a:rPr lang="en-US" altLang="zh-CN" sz="100" kern="0" dirty="0">
                <a:solidFill>
                  <a:prstClr val="white"/>
                </a:solidFill>
              </a:rPr>
              <a:t>www.1ppt.com/tubiao/      </a:t>
            </a:r>
          </a:p>
          <a:p>
            <a:pPr>
              <a:defRPr/>
            </a:pPr>
            <a:r>
              <a:rPr lang="zh-CN" altLang="en-US" sz="100" kern="0" dirty="0">
                <a:solidFill>
                  <a:prstClr val="white"/>
                </a:solidFill>
              </a:rPr>
              <a:t>精美</a:t>
            </a:r>
            <a:r>
              <a:rPr lang="en-US" altLang="zh-CN" sz="100" kern="0" dirty="0">
                <a:solidFill>
                  <a:prstClr val="white"/>
                </a:solidFill>
              </a:rPr>
              <a:t>PPT</a:t>
            </a:r>
            <a:r>
              <a:rPr lang="zh-CN" altLang="en-US" sz="100" kern="0" dirty="0">
                <a:solidFill>
                  <a:prstClr val="white"/>
                </a:solidFill>
              </a:rPr>
              <a:t>下载：</a:t>
            </a:r>
            <a:r>
              <a:rPr lang="en-US" altLang="zh-CN" sz="100" kern="0" dirty="0">
                <a:solidFill>
                  <a:prstClr val="white"/>
                </a:solidFill>
              </a:rPr>
              <a:t>www.1ppt.com/xiazai/         PPT</a:t>
            </a:r>
            <a:r>
              <a:rPr lang="zh-CN" altLang="en-US" sz="100" kern="0" dirty="0">
                <a:solidFill>
                  <a:prstClr val="white"/>
                </a:solidFill>
              </a:rPr>
              <a:t>教程： </a:t>
            </a:r>
            <a:r>
              <a:rPr lang="en-US" altLang="zh-CN" sz="100" kern="0" dirty="0">
                <a:solidFill>
                  <a:prstClr val="white"/>
                </a:solidFill>
              </a:rPr>
              <a:t>www.1ppt.com/powerpoint/      </a:t>
            </a:r>
          </a:p>
          <a:p>
            <a:pPr>
              <a:defRPr/>
            </a:pPr>
            <a:r>
              <a:rPr lang="en-US" altLang="zh-CN" sz="100" kern="0" dirty="0">
                <a:solidFill>
                  <a:prstClr val="white"/>
                </a:solidFill>
              </a:rPr>
              <a:t>PPT</a:t>
            </a:r>
            <a:r>
              <a:rPr lang="zh-CN" altLang="en-US" sz="100" kern="0" dirty="0">
                <a:solidFill>
                  <a:prstClr val="white"/>
                </a:solidFill>
              </a:rPr>
              <a:t>课件：</a:t>
            </a:r>
            <a:r>
              <a:rPr lang="en-US" altLang="zh-CN" sz="100" kern="0" dirty="0">
                <a:solidFill>
                  <a:prstClr val="white"/>
                </a:solidFill>
              </a:rPr>
              <a:t>www.1ppt.com/kejian/             </a:t>
            </a:r>
            <a:r>
              <a:rPr lang="zh-CN" altLang="en-US" sz="100" kern="0" dirty="0">
                <a:solidFill>
                  <a:prstClr val="white"/>
                </a:solidFill>
              </a:rPr>
              <a:t>字体下载：</a:t>
            </a:r>
            <a:r>
              <a:rPr lang="en-US" altLang="zh-CN" sz="100" kern="0" dirty="0">
                <a:solidFill>
                  <a:prstClr val="white"/>
                </a:solidFill>
              </a:rPr>
              <a:t>www.1ppt.com/ziti/</a:t>
            </a:r>
          </a:p>
          <a:p>
            <a:pPr>
              <a:defRPr/>
            </a:pPr>
            <a:r>
              <a:rPr lang="zh-CN" altLang="en-US" sz="100" kern="0" dirty="0">
                <a:solidFill>
                  <a:prstClr val="white"/>
                </a:solidFill>
              </a:rPr>
              <a:t>工作总结</a:t>
            </a:r>
            <a:r>
              <a:rPr lang="en-US" altLang="zh-CN" sz="100" kern="0" dirty="0">
                <a:solidFill>
                  <a:prstClr val="white"/>
                </a:solidFill>
              </a:rPr>
              <a:t>PPT</a:t>
            </a:r>
            <a:r>
              <a:rPr lang="zh-CN" altLang="en-US" sz="100" kern="0" dirty="0">
                <a:solidFill>
                  <a:prstClr val="white"/>
                </a:solidFill>
              </a:rPr>
              <a:t>：</a:t>
            </a:r>
            <a:r>
              <a:rPr lang="en-US" altLang="zh-CN" sz="100" kern="0" dirty="0">
                <a:solidFill>
                  <a:prstClr val="white"/>
                </a:solidFill>
              </a:rPr>
              <a:t>www.1ppt.com/xiazai/zongjie/ </a:t>
            </a:r>
            <a:r>
              <a:rPr lang="zh-CN" altLang="en-US" sz="100" kern="0" dirty="0">
                <a:solidFill>
                  <a:prstClr val="white"/>
                </a:solidFill>
              </a:rPr>
              <a:t>工作计划：</a:t>
            </a:r>
            <a:r>
              <a:rPr lang="en-US" altLang="zh-CN" sz="100" kern="0" dirty="0">
                <a:solidFill>
                  <a:prstClr val="white"/>
                </a:solidFill>
              </a:rPr>
              <a:t>www.1ppt.com/xiazai/jihua/</a:t>
            </a:r>
          </a:p>
          <a:p>
            <a:pPr>
              <a:defRPr/>
            </a:pPr>
            <a:r>
              <a:rPr lang="zh-CN" altLang="en-US" sz="100" kern="0" dirty="0">
                <a:solidFill>
                  <a:prstClr val="white"/>
                </a:solidFill>
              </a:rPr>
              <a:t>商务</a:t>
            </a:r>
            <a:r>
              <a:rPr lang="en-US" altLang="zh-CN" sz="100" kern="0" dirty="0">
                <a:solidFill>
                  <a:prstClr val="white"/>
                </a:solidFill>
              </a:rPr>
              <a:t>PPT</a:t>
            </a:r>
            <a:r>
              <a:rPr lang="zh-CN" altLang="en-US" sz="100" kern="0" dirty="0">
                <a:solidFill>
                  <a:prstClr val="white"/>
                </a:solidFill>
              </a:rPr>
              <a:t>模板：</a:t>
            </a:r>
            <a:r>
              <a:rPr lang="en-US" altLang="zh-CN" sz="100" kern="0" dirty="0">
                <a:solidFill>
                  <a:prstClr val="white"/>
                </a:solidFill>
              </a:rPr>
              <a:t>www.1ppt.com/moban/shangwu/  </a:t>
            </a:r>
            <a:r>
              <a:rPr lang="zh-CN" altLang="en-US" sz="100" kern="0" dirty="0">
                <a:solidFill>
                  <a:prstClr val="white"/>
                </a:solidFill>
              </a:rPr>
              <a:t>个人简历</a:t>
            </a:r>
            <a:r>
              <a:rPr lang="en-US" altLang="zh-CN" sz="100" kern="0" dirty="0">
                <a:solidFill>
                  <a:prstClr val="white"/>
                </a:solidFill>
              </a:rPr>
              <a:t>PPT</a:t>
            </a:r>
            <a:r>
              <a:rPr lang="zh-CN" altLang="en-US" sz="100" kern="0" dirty="0">
                <a:solidFill>
                  <a:prstClr val="white"/>
                </a:solidFill>
              </a:rPr>
              <a:t>：</a:t>
            </a:r>
            <a:r>
              <a:rPr lang="en-US" altLang="zh-CN" sz="100" kern="0" dirty="0">
                <a:solidFill>
                  <a:prstClr val="white"/>
                </a:solidFill>
              </a:rPr>
              <a:t>www.1ppt.com/xiazai/jianli/  </a:t>
            </a:r>
          </a:p>
          <a:p>
            <a:pPr>
              <a:defRPr/>
            </a:pPr>
            <a:r>
              <a:rPr lang="zh-CN" altLang="en-US" sz="100" kern="0" dirty="0">
                <a:solidFill>
                  <a:prstClr val="white"/>
                </a:solidFill>
              </a:rPr>
              <a:t>毕业答辩</a:t>
            </a:r>
            <a:r>
              <a:rPr lang="en-US" altLang="zh-CN" sz="100" kern="0" dirty="0">
                <a:solidFill>
                  <a:prstClr val="white"/>
                </a:solidFill>
              </a:rPr>
              <a:t>PPT</a:t>
            </a:r>
            <a:r>
              <a:rPr lang="zh-CN" altLang="en-US" sz="100" kern="0" dirty="0">
                <a:solidFill>
                  <a:prstClr val="white"/>
                </a:solidFill>
              </a:rPr>
              <a:t>：</a:t>
            </a:r>
            <a:r>
              <a:rPr lang="en-US" altLang="zh-CN" sz="100" kern="0" dirty="0">
                <a:solidFill>
                  <a:prstClr val="white"/>
                </a:solidFill>
              </a:rPr>
              <a:t>www.1ppt.com/xiazai/dabian/  </a:t>
            </a:r>
            <a:r>
              <a:rPr lang="zh-CN" altLang="en-US" sz="100" kern="0" dirty="0">
                <a:solidFill>
                  <a:prstClr val="white"/>
                </a:solidFill>
              </a:rPr>
              <a:t>工作汇报</a:t>
            </a:r>
            <a:r>
              <a:rPr lang="en-US" altLang="zh-CN" sz="100" kern="0" dirty="0">
                <a:solidFill>
                  <a:prstClr val="white"/>
                </a:solidFill>
              </a:rPr>
              <a:t>PPT</a:t>
            </a:r>
            <a:r>
              <a:rPr lang="zh-CN" altLang="en-US" sz="100" kern="0" dirty="0">
                <a:solidFill>
                  <a:prstClr val="white"/>
                </a:solidFill>
              </a:rPr>
              <a:t>：</a:t>
            </a:r>
            <a:r>
              <a:rPr lang="en-US" altLang="zh-CN" sz="100" kern="0" dirty="0">
                <a:solidFill>
                  <a:prstClr val="white"/>
                </a:solidFill>
              </a:rPr>
              <a:t>www.1ppt.com/xiazai/huibao/    </a:t>
            </a:r>
          </a:p>
          <a:p>
            <a:pPr>
              <a:defRPr/>
            </a:pPr>
            <a:r>
              <a:rPr lang="en-US" altLang="zh-CN" sz="100" kern="0" dirty="0">
                <a:solidFill>
                  <a:prstClr val="white"/>
                </a:solidFill>
              </a:rPr>
              <a:t> </a:t>
            </a:r>
          </a:p>
        </p:txBody>
      </p:sp>
    </p:spTree>
    <p:extLst>
      <p:ext uri="{BB962C8B-B14F-4D97-AF65-F5344CB8AC3E}">
        <p14:creationId xmlns:p14="http://schemas.microsoft.com/office/powerpoint/2010/main" val="1724979598"/>
      </p:ext>
    </p:extLst>
  </p:cSld>
  <p:clrMapOvr>
    <a:masterClrMapping/>
  </p:clrMapOvr>
  <p:transition advTm="100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6004006"/>
      </p:ext>
    </p:extLst>
  </p:cSld>
  <p:clrMapOvr>
    <a:masterClrMapping/>
  </p:clrMapOvr>
  <p:transition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6409953"/>
      </p:ext>
    </p:extLst>
  </p:cSld>
  <p:clrMapOvr>
    <a:masterClrMapping/>
  </p:clrMapOvr>
  <p:transition advTm="100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74436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和内容">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0505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0509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6"/>
            <a:ext cx="10515600" cy="1325033"/>
          </a:xfrm>
          <a:prstGeom prst="rect">
            <a:avLst/>
          </a:prstGeom>
        </p:spPr>
        <p:txBody>
          <a:bodyPr lIns="121914" tIns="60957" rIns="121914" bIns="60957"/>
          <a:lstStyle/>
          <a:p>
            <a:r>
              <a:rPr lang="zh-CN" altLang="en-US"/>
              <a:t>单击此处编辑母版标题样式</a:t>
            </a:r>
          </a:p>
        </p:txBody>
      </p:sp>
    </p:spTree>
    <p:extLst>
      <p:ext uri="{BB962C8B-B14F-4D97-AF65-F5344CB8AC3E}">
        <p14:creationId xmlns:p14="http://schemas.microsoft.com/office/powerpoint/2010/main" val="87469268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lIns="121914" tIns="60957" rIns="121914" bIns="60957"/>
          <a:lstStyle/>
          <a:p>
            <a:r>
              <a:rPr lang="zh-CN" altLang="en-US"/>
              <a:t>单击此处编辑母版标题样式</a:t>
            </a:r>
          </a:p>
        </p:txBody>
      </p:sp>
    </p:spTree>
    <p:extLst>
      <p:ext uri="{BB962C8B-B14F-4D97-AF65-F5344CB8AC3E}">
        <p14:creationId xmlns:p14="http://schemas.microsoft.com/office/powerpoint/2010/main" val="305188634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lIns="121914" tIns="60957" rIns="121914" bIns="60957"/>
          <a:lstStyle/>
          <a:p>
            <a:r>
              <a:rPr lang="zh-CN" altLang="en-US"/>
              <a:t>单击此处编辑母版标题样式</a:t>
            </a:r>
          </a:p>
        </p:txBody>
      </p:sp>
    </p:spTree>
    <p:extLst>
      <p:ext uri="{BB962C8B-B14F-4D97-AF65-F5344CB8AC3E}">
        <p14:creationId xmlns:p14="http://schemas.microsoft.com/office/powerpoint/2010/main" val="405778561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lIns="121914" tIns="60957" rIns="121914" bIns="60957"/>
          <a:lstStyle/>
          <a:p>
            <a:r>
              <a:rPr lang="zh-CN" altLang="en-US"/>
              <a:t>单击此处编辑母版标题样式</a:t>
            </a:r>
          </a:p>
        </p:txBody>
      </p:sp>
      <p:sp>
        <p:nvSpPr>
          <p:cNvPr id="4" name="矩形 3"/>
          <p:cNvSpPr/>
          <p:nvPr userDrawn="1"/>
        </p:nvSpPr>
        <p:spPr>
          <a:xfrm>
            <a:off x="10041820" y="6213310"/>
            <a:ext cx="1033515" cy="261604"/>
          </a:xfrm>
          <a:prstGeom prst="rect">
            <a:avLst/>
          </a:prstGeom>
        </p:spPr>
        <p:txBody>
          <a:bodyPr wrap="square" lIns="121914" tIns="60957" rIns="121914" bIns="60957">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56377926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lIns="121914" tIns="60957" rIns="121914" bIns="60957"/>
          <a:lstStyle/>
          <a:p>
            <a:r>
              <a:rPr lang="zh-CN" altLang="en-US"/>
              <a:t>单击此处编辑母版标题样式</a:t>
            </a:r>
          </a:p>
        </p:txBody>
      </p:sp>
    </p:spTree>
    <p:extLst>
      <p:ext uri="{BB962C8B-B14F-4D97-AF65-F5344CB8AC3E}">
        <p14:creationId xmlns:p14="http://schemas.microsoft.com/office/powerpoint/2010/main" val="156798490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432725" y="-369318"/>
            <a:ext cx="916517" cy="918633"/>
            <a:chOff x="3359150" y="2557463"/>
            <a:chExt cx="687388" cy="688975"/>
          </a:xfrm>
          <a:solidFill>
            <a:srgbClr val="365974"/>
          </a:solidFill>
        </p:grpSpPr>
        <p:sp>
          <p:nvSpPr>
            <p:cNvPr id="4" name="Freeform 67"/>
            <p:cNvSpPr>
              <a:spLocks/>
            </p:cNvSpPr>
            <p:nvPr/>
          </p:nvSpPr>
          <p:spPr bwMode="auto">
            <a:xfrm>
              <a:off x="3370262" y="2751138"/>
              <a:ext cx="650875" cy="271463"/>
            </a:xfrm>
            <a:custGeom>
              <a:avLst/>
              <a:gdLst>
                <a:gd name="T0" fmla="*/ 20 w 108"/>
                <a:gd name="T1" fmla="*/ 38 h 45"/>
                <a:gd name="T2" fmla="*/ 20 w 108"/>
                <a:gd name="T3" fmla="*/ 38 h 45"/>
                <a:gd name="T4" fmla="*/ 104 w 108"/>
                <a:gd name="T5" fmla="*/ 5 h 45"/>
                <a:gd name="T6" fmla="*/ 105 w 108"/>
                <a:gd name="T7" fmla="*/ 5 h 45"/>
                <a:gd name="T8" fmla="*/ 105 w 108"/>
                <a:gd name="T9" fmla="*/ 5 h 45"/>
                <a:gd name="T10" fmla="*/ 108 w 108"/>
                <a:gd name="T11" fmla="*/ 3 h 45"/>
                <a:gd name="T12" fmla="*/ 106 w 108"/>
                <a:gd name="T13" fmla="*/ 0 h 45"/>
                <a:gd name="T14" fmla="*/ 104 w 108"/>
                <a:gd name="T15" fmla="*/ 2 h 45"/>
                <a:gd name="T16" fmla="*/ 103 w 108"/>
                <a:gd name="T17" fmla="*/ 2 h 45"/>
                <a:gd name="T18" fmla="*/ 103 w 108"/>
                <a:gd name="T19" fmla="*/ 2 h 45"/>
                <a:gd name="T20" fmla="*/ 19 w 108"/>
                <a:gd name="T21" fmla="*/ 35 h 45"/>
                <a:gd name="T22" fmla="*/ 19 w 108"/>
                <a:gd name="T23" fmla="*/ 35 h 45"/>
                <a:gd name="T24" fmla="*/ 19 w 108"/>
                <a:gd name="T25" fmla="*/ 35 h 45"/>
                <a:gd name="T26" fmla="*/ 0 w 108"/>
                <a:gd name="T27" fmla="*/ 42 h 45"/>
                <a:gd name="T28" fmla="*/ 1 w 108"/>
                <a:gd name="T29" fmla="*/ 45 h 45"/>
                <a:gd name="T30" fmla="*/ 20 w 108"/>
                <a:gd name="T3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45">
                  <a:moveTo>
                    <a:pt x="20" y="38"/>
                  </a:moveTo>
                  <a:cubicBezTo>
                    <a:pt x="20" y="38"/>
                    <a:pt x="20" y="38"/>
                    <a:pt x="20" y="38"/>
                  </a:cubicBezTo>
                  <a:cubicBezTo>
                    <a:pt x="104" y="5"/>
                    <a:pt x="104" y="5"/>
                    <a:pt x="104" y="5"/>
                  </a:cubicBezTo>
                  <a:cubicBezTo>
                    <a:pt x="105" y="5"/>
                    <a:pt x="105" y="5"/>
                    <a:pt x="105" y="5"/>
                  </a:cubicBezTo>
                  <a:cubicBezTo>
                    <a:pt x="105" y="5"/>
                    <a:pt x="105" y="5"/>
                    <a:pt x="105" y="5"/>
                  </a:cubicBezTo>
                  <a:cubicBezTo>
                    <a:pt x="108" y="3"/>
                    <a:pt x="108" y="3"/>
                    <a:pt x="108" y="3"/>
                  </a:cubicBezTo>
                  <a:cubicBezTo>
                    <a:pt x="107" y="2"/>
                    <a:pt x="107" y="1"/>
                    <a:pt x="106" y="0"/>
                  </a:cubicBezTo>
                  <a:cubicBezTo>
                    <a:pt x="104" y="2"/>
                    <a:pt x="104" y="2"/>
                    <a:pt x="104" y="2"/>
                  </a:cubicBezTo>
                  <a:cubicBezTo>
                    <a:pt x="103" y="2"/>
                    <a:pt x="103" y="2"/>
                    <a:pt x="103" y="2"/>
                  </a:cubicBezTo>
                  <a:cubicBezTo>
                    <a:pt x="103" y="2"/>
                    <a:pt x="103" y="2"/>
                    <a:pt x="103" y="2"/>
                  </a:cubicBezTo>
                  <a:cubicBezTo>
                    <a:pt x="19" y="35"/>
                    <a:pt x="19" y="35"/>
                    <a:pt x="19" y="35"/>
                  </a:cubicBezTo>
                  <a:cubicBezTo>
                    <a:pt x="19" y="35"/>
                    <a:pt x="19" y="35"/>
                    <a:pt x="19" y="35"/>
                  </a:cubicBezTo>
                  <a:cubicBezTo>
                    <a:pt x="19" y="35"/>
                    <a:pt x="19" y="35"/>
                    <a:pt x="19" y="35"/>
                  </a:cubicBezTo>
                  <a:cubicBezTo>
                    <a:pt x="0" y="42"/>
                    <a:pt x="0" y="42"/>
                    <a:pt x="0" y="42"/>
                  </a:cubicBezTo>
                  <a:cubicBezTo>
                    <a:pt x="1" y="43"/>
                    <a:pt x="1" y="44"/>
                    <a:pt x="1" y="45"/>
                  </a:cubicBezTo>
                  <a:cubicBezTo>
                    <a:pt x="20" y="38"/>
                    <a:pt x="20" y="38"/>
                    <a:pt x="2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5" name="Freeform 68"/>
            <p:cNvSpPr>
              <a:spLocks/>
            </p:cNvSpPr>
            <p:nvPr/>
          </p:nvSpPr>
          <p:spPr bwMode="auto">
            <a:xfrm>
              <a:off x="3359150" y="2665413"/>
              <a:ext cx="608013" cy="260350"/>
            </a:xfrm>
            <a:custGeom>
              <a:avLst/>
              <a:gdLst>
                <a:gd name="T0" fmla="*/ 16 w 101"/>
                <a:gd name="T1" fmla="*/ 36 h 43"/>
                <a:gd name="T2" fmla="*/ 16 w 101"/>
                <a:gd name="T3" fmla="*/ 36 h 43"/>
                <a:gd name="T4" fmla="*/ 100 w 101"/>
                <a:gd name="T5" fmla="*/ 3 h 43"/>
                <a:gd name="T6" fmla="*/ 100 w 101"/>
                <a:gd name="T7" fmla="*/ 3 h 43"/>
                <a:gd name="T8" fmla="*/ 101 w 101"/>
                <a:gd name="T9" fmla="*/ 3 h 43"/>
                <a:gd name="T10" fmla="*/ 101 w 101"/>
                <a:gd name="T11" fmla="*/ 3 h 43"/>
                <a:gd name="T12" fmla="*/ 99 w 101"/>
                <a:gd name="T13" fmla="*/ 0 h 43"/>
                <a:gd name="T14" fmla="*/ 15 w 101"/>
                <a:gd name="T15" fmla="*/ 33 h 43"/>
                <a:gd name="T16" fmla="*/ 15 w 101"/>
                <a:gd name="T17" fmla="*/ 33 h 43"/>
                <a:gd name="T18" fmla="*/ 14 w 101"/>
                <a:gd name="T19" fmla="*/ 33 h 43"/>
                <a:gd name="T20" fmla="*/ 0 w 101"/>
                <a:gd name="T21" fmla="*/ 39 h 43"/>
                <a:gd name="T22" fmla="*/ 0 w 101"/>
                <a:gd name="T23" fmla="*/ 43 h 43"/>
                <a:gd name="T24" fmla="*/ 16 w 101"/>
                <a:gd name="T25"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43">
                  <a:moveTo>
                    <a:pt x="16" y="36"/>
                  </a:moveTo>
                  <a:cubicBezTo>
                    <a:pt x="16" y="36"/>
                    <a:pt x="16" y="36"/>
                    <a:pt x="16" y="36"/>
                  </a:cubicBezTo>
                  <a:cubicBezTo>
                    <a:pt x="100" y="3"/>
                    <a:pt x="100" y="3"/>
                    <a:pt x="100" y="3"/>
                  </a:cubicBezTo>
                  <a:cubicBezTo>
                    <a:pt x="100" y="3"/>
                    <a:pt x="100" y="3"/>
                    <a:pt x="100" y="3"/>
                  </a:cubicBezTo>
                  <a:cubicBezTo>
                    <a:pt x="101" y="3"/>
                    <a:pt x="101" y="3"/>
                    <a:pt x="101" y="3"/>
                  </a:cubicBezTo>
                  <a:cubicBezTo>
                    <a:pt x="101" y="3"/>
                    <a:pt x="101" y="3"/>
                    <a:pt x="101" y="3"/>
                  </a:cubicBezTo>
                  <a:cubicBezTo>
                    <a:pt x="100" y="2"/>
                    <a:pt x="99" y="1"/>
                    <a:pt x="99" y="0"/>
                  </a:cubicBezTo>
                  <a:cubicBezTo>
                    <a:pt x="15" y="33"/>
                    <a:pt x="15" y="33"/>
                    <a:pt x="15" y="33"/>
                  </a:cubicBezTo>
                  <a:cubicBezTo>
                    <a:pt x="15" y="33"/>
                    <a:pt x="15" y="33"/>
                    <a:pt x="15" y="33"/>
                  </a:cubicBezTo>
                  <a:cubicBezTo>
                    <a:pt x="14" y="33"/>
                    <a:pt x="14" y="33"/>
                    <a:pt x="14" y="33"/>
                  </a:cubicBezTo>
                  <a:cubicBezTo>
                    <a:pt x="0" y="39"/>
                    <a:pt x="0" y="39"/>
                    <a:pt x="0" y="39"/>
                  </a:cubicBezTo>
                  <a:cubicBezTo>
                    <a:pt x="0" y="40"/>
                    <a:pt x="0" y="41"/>
                    <a:pt x="0" y="43"/>
                  </a:cubicBezTo>
                  <a:cubicBezTo>
                    <a:pt x="16" y="36"/>
                    <a:pt x="16" y="36"/>
                    <a:pt x="1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6" name="Freeform 69"/>
            <p:cNvSpPr>
              <a:spLocks/>
            </p:cNvSpPr>
            <p:nvPr/>
          </p:nvSpPr>
          <p:spPr bwMode="auto">
            <a:xfrm>
              <a:off x="3370262" y="2593975"/>
              <a:ext cx="512763" cy="217488"/>
            </a:xfrm>
            <a:custGeom>
              <a:avLst/>
              <a:gdLst>
                <a:gd name="T0" fmla="*/ 8 w 85"/>
                <a:gd name="T1" fmla="*/ 32 h 36"/>
                <a:gd name="T2" fmla="*/ 8 w 85"/>
                <a:gd name="T3" fmla="*/ 32 h 36"/>
                <a:gd name="T4" fmla="*/ 85 w 85"/>
                <a:gd name="T5" fmla="*/ 2 h 36"/>
                <a:gd name="T6" fmla="*/ 81 w 85"/>
                <a:gd name="T7" fmla="*/ 0 h 36"/>
                <a:gd name="T8" fmla="*/ 7 w 85"/>
                <a:gd name="T9" fmla="*/ 29 h 36"/>
                <a:gd name="T10" fmla="*/ 6 w 85"/>
                <a:gd name="T11" fmla="*/ 29 h 36"/>
                <a:gd name="T12" fmla="*/ 6 w 85"/>
                <a:gd name="T13" fmla="*/ 29 h 36"/>
                <a:gd name="T14" fmla="*/ 1 w 85"/>
                <a:gd name="T15" fmla="*/ 31 h 36"/>
                <a:gd name="T16" fmla="*/ 0 w 85"/>
                <a:gd name="T17" fmla="*/ 36 h 36"/>
                <a:gd name="T18" fmla="*/ 7 w 85"/>
                <a:gd name="T19" fmla="*/ 33 h 36"/>
                <a:gd name="T20" fmla="*/ 8 w 85"/>
                <a:gd name="T2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36">
                  <a:moveTo>
                    <a:pt x="8" y="32"/>
                  </a:moveTo>
                  <a:cubicBezTo>
                    <a:pt x="8" y="32"/>
                    <a:pt x="8" y="32"/>
                    <a:pt x="8" y="32"/>
                  </a:cubicBezTo>
                  <a:cubicBezTo>
                    <a:pt x="85" y="2"/>
                    <a:pt x="85" y="2"/>
                    <a:pt x="85" y="2"/>
                  </a:cubicBezTo>
                  <a:cubicBezTo>
                    <a:pt x="83" y="2"/>
                    <a:pt x="82" y="1"/>
                    <a:pt x="81" y="0"/>
                  </a:cubicBezTo>
                  <a:cubicBezTo>
                    <a:pt x="7" y="29"/>
                    <a:pt x="7" y="29"/>
                    <a:pt x="7" y="29"/>
                  </a:cubicBezTo>
                  <a:cubicBezTo>
                    <a:pt x="6" y="29"/>
                    <a:pt x="6" y="29"/>
                    <a:pt x="6" y="29"/>
                  </a:cubicBezTo>
                  <a:cubicBezTo>
                    <a:pt x="6" y="29"/>
                    <a:pt x="6" y="29"/>
                    <a:pt x="6" y="29"/>
                  </a:cubicBezTo>
                  <a:cubicBezTo>
                    <a:pt x="1" y="31"/>
                    <a:pt x="1" y="31"/>
                    <a:pt x="1" y="31"/>
                  </a:cubicBezTo>
                  <a:cubicBezTo>
                    <a:pt x="1" y="33"/>
                    <a:pt x="0" y="34"/>
                    <a:pt x="0" y="36"/>
                  </a:cubicBezTo>
                  <a:cubicBezTo>
                    <a:pt x="7" y="33"/>
                    <a:pt x="7" y="33"/>
                    <a:pt x="7" y="33"/>
                  </a:cubicBez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7" name="Freeform 70"/>
            <p:cNvSpPr>
              <a:spLocks/>
            </p:cNvSpPr>
            <p:nvPr/>
          </p:nvSpPr>
          <p:spPr bwMode="auto">
            <a:xfrm>
              <a:off x="3449637" y="2557463"/>
              <a:ext cx="276225" cy="107950"/>
            </a:xfrm>
            <a:custGeom>
              <a:avLst/>
              <a:gdLst>
                <a:gd name="T0" fmla="*/ 38 w 46"/>
                <a:gd name="T1" fmla="*/ 0 h 18"/>
                <a:gd name="T2" fmla="*/ 37 w 46"/>
                <a:gd name="T3" fmla="*/ 0 h 18"/>
                <a:gd name="T4" fmla="*/ 7 w 46"/>
                <a:gd name="T5" fmla="*/ 12 h 18"/>
                <a:gd name="T6" fmla="*/ 0 w 46"/>
                <a:gd name="T7" fmla="*/ 18 h 18"/>
                <a:gd name="T8" fmla="*/ 46 w 46"/>
                <a:gd name="T9" fmla="*/ 0 h 18"/>
                <a:gd name="T10" fmla="*/ 38 w 46"/>
                <a:gd name="T11" fmla="*/ 0 h 18"/>
              </a:gdLst>
              <a:ahLst/>
              <a:cxnLst>
                <a:cxn ang="0">
                  <a:pos x="T0" y="T1"/>
                </a:cxn>
                <a:cxn ang="0">
                  <a:pos x="T2" y="T3"/>
                </a:cxn>
                <a:cxn ang="0">
                  <a:pos x="T4" y="T5"/>
                </a:cxn>
                <a:cxn ang="0">
                  <a:pos x="T6" y="T7"/>
                </a:cxn>
                <a:cxn ang="0">
                  <a:pos x="T8" y="T9"/>
                </a:cxn>
                <a:cxn ang="0">
                  <a:pos x="T10" y="T11"/>
                </a:cxn>
              </a:cxnLst>
              <a:rect l="0" t="0" r="r" b="b"/>
              <a:pathLst>
                <a:path w="46" h="18">
                  <a:moveTo>
                    <a:pt x="38" y="0"/>
                  </a:moveTo>
                  <a:cubicBezTo>
                    <a:pt x="38" y="0"/>
                    <a:pt x="37" y="0"/>
                    <a:pt x="37" y="0"/>
                  </a:cubicBezTo>
                  <a:cubicBezTo>
                    <a:pt x="7" y="12"/>
                    <a:pt x="7" y="12"/>
                    <a:pt x="7" y="12"/>
                  </a:cubicBezTo>
                  <a:cubicBezTo>
                    <a:pt x="4" y="14"/>
                    <a:pt x="2" y="16"/>
                    <a:pt x="0" y="18"/>
                  </a:cubicBezTo>
                  <a:cubicBezTo>
                    <a:pt x="46" y="0"/>
                    <a:pt x="46" y="0"/>
                    <a:pt x="46" y="0"/>
                  </a:cubicBezTo>
                  <a:cubicBezTo>
                    <a:pt x="44" y="0"/>
                    <a:pt x="41"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8" name="Freeform 71"/>
            <p:cNvSpPr>
              <a:spLocks/>
            </p:cNvSpPr>
            <p:nvPr/>
          </p:nvSpPr>
          <p:spPr bwMode="auto">
            <a:xfrm>
              <a:off x="3359150" y="2708275"/>
              <a:ext cx="638175" cy="265113"/>
            </a:xfrm>
            <a:custGeom>
              <a:avLst/>
              <a:gdLst>
                <a:gd name="T0" fmla="*/ 19 w 106"/>
                <a:gd name="T1" fmla="*/ 37 h 44"/>
                <a:gd name="T2" fmla="*/ 19 w 106"/>
                <a:gd name="T3" fmla="*/ 37 h 44"/>
                <a:gd name="T4" fmla="*/ 103 w 106"/>
                <a:gd name="T5" fmla="*/ 4 h 44"/>
                <a:gd name="T6" fmla="*/ 103 w 106"/>
                <a:gd name="T7" fmla="*/ 4 h 44"/>
                <a:gd name="T8" fmla="*/ 104 w 106"/>
                <a:gd name="T9" fmla="*/ 4 h 44"/>
                <a:gd name="T10" fmla="*/ 106 w 106"/>
                <a:gd name="T11" fmla="*/ 3 h 44"/>
                <a:gd name="T12" fmla="*/ 104 w 106"/>
                <a:gd name="T13" fmla="*/ 0 h 44"/>
                <a:gd name="T14" fmla="*/ 103 w 106"/>
                <a:gd name="T15" fmla="*/ 1 h 44"/>
                <a:gd name="T16" fmla="*/ 102 w 106"/>
                <a:gd name="T17" fmla="*/ 1 h 44"/>
                <a:gd name="T18" fmla="*/ 102 w 106"/>
                <a:gd name="T19" fmla="*/ 1 h 44"/>
                <a:gd name="T20" fmla="*/ 18 w 106"/>
                <a:gd name="T21" fmla="*/ 34 h 44"/>
                <a:gd name="T22" fmla="*/ 18 w 106"/>
                <a:gd name="T23" fmla="*/ 34 h 44"/>
                <a:gd name="T24" fmla="*/ 17 w 106"/>
                <a:gd name="T25" fmla="*/ 34 h 44"/>
                <a:gd name="T26" fmla="*/ 0 w 106"/>
                <a:gd name="T27" fmla="*/ 41 h 44"/>
                <a:gd name="T28" fmla="*/ 1 w 106"/>
                <a:gd name="T29" fmla="*/ 44 h 44"/>
                <a:gd name="T30" fmla="*/ 19 w 106"/>
                <a:gd name="T31"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44">
                  <a:moveTo>
                    <a:pt x="19" y="37"/>
                  </a:moveTo>
                  <a:cubicBezTo>
                    <a:pt x="19" y="37"/>
                    <a:pt x="19" y="37"/>
                    <a:pt x="19" y="37"/>
                  </a:cubicBezTo>
                  <a:cubicBezTo>
                    <a:pt x="103" y="4"/>
                    <a:pt x="103" y="4"/>
                    <a:pt x="103" y="4"/>
                  </a:cubicBezTo>
                  <a:cubicBezTo>
                    <a:pt x="103" y="4"/>
                    <a:pt x="103" y="4"/>
                    <a:pt x="103" y="4"/>
                  </a:cubicBezTo>
                  <a:cubicBezTo>
                    <a:pt x="104" y="4"/>
                    <a:pt x="104" y="4"/>
                    <a:pt x="104" y="4"/>
                  </a:cubicBezTo>
                  <a:cubicBezTo>
                    <a:pt x="106" y="3"/>
                    <a:pt x="106" y="3"/>
                    <a:pt x="106" y="3"/>
                  </a:cubicBezTo>
                  <a:cubicBezTo>
                    <a:pt x="105" y="2"/>
                    <a:pt x="105" y="1"/>
                    <a:pt x="104" y="0"/>
                  </a:cubicBezTo>
                  <a:cubicBezTo>
                    <a:pt x="103" y="1"/>
                    <a:pt x="103" y="1"/>
                    <a:pt x="103" y="1"/>
                  </a:cubicBezTo>
                  <a:cubicBezTo>
                    <a:pt x="102" y="1"/>
                    <a:pt x="102" y="1"/>
                    <a:pt x="102" y="1"/>
                  </a:cubicBezTo>
                  <a:cubicBezTo>
                    <a:pt x="102" y="1"/>
                    <a:pt x="102" y="1"/>
                    <a:pt x="102" y="1"/>
                  </a:cubicBezTo>
                  <a:cubicBezTo>
                    <a:pt x="18" y="34"/>
                    <a:pt x="18" y="34"/>
                    <a:pt x="18" y="34"/>
                  </a:cubicBezTo>
                  <a:cubicBezTo>
                    <a:pt x="18" y="34"/>
                    <a:pt x="18" y="34"/>
                    <a:pt x="18" y="34"/>
                  </a:cubicBezTo>
                  <a:cubicBezTo>
                    <a:pt x="17" y="34"/>
                    <a:pt x="17" y="34"/>
                    <a:pt x="17" y="34"/>
                  </a:cubicBezTo>
                  <a:cubicBezTo>
                    <a:pt x="0" y="41"/>
                    <a:pt x="0" y="41"/>
                    <a:pt x="0" y="41"/>
                  </a:cubicBezTo>
                  <a:cubicBezTo>
                    <a:pt x="0" y="42"/>
                    <a:pt x="1" y="43"/>
                    <a:pt x="1" y="44"/>
                  </a:cubicBezTo>
                  <a:cubicBezTo>
                    <a:pt x="19" y="37"/>
                    <a:pt x="19" y="37"/>
                    <a:pt x="19"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9" name="Freeform 72"/>
            <p:cNvSpPr>
              <a:spLocks/>
            </p:cNvSpPr>
            <p:nvPr/>
          </p:nvSpPr>
          <p:spPr bwMode="auto">
            <a:xfrm>
              <a:off x="3359150" y="2630488"/>
              <a:ext cx="573088" cy="234950"/>
            </a:xfrm>
            <a:custGeom>
              <a:avLst/>
              <a:gdLst>
                <a:gd name="T0" fmla="*/ 13 w 95"/>
                <a:gd name="T1" fmla="*/ 34 h 39"/>
                <a:gd name="T2" fmla="*/ 13 w 95"/>
                <a:gd name="T3" fmla="*/ 34 h 39"/>
                <a:gd name="T4" fmla="*/ 95 w 95"/>
                <a:gd name="T5" fmla="*/ 2 h 39"/>
                <a:gd name="T6" fmla="*/ 92 w 95"/>
                <a:gd name="T7" fmla="*/ 0 h 39"/>
                <a:gd name="T8" fmla="*/ 12 w 95"/>
                <a:gd name="T9" fmla="*/ 31 h 39"/>
                <a:gd name="T10" fmla="*/ 12 w 95"/>
                <a:gd name="T11" fmla="*/ 31 h 39"/>
                <a:gd name="T12" fmla="*/ 11 w 95"/>
                <a:gd name="T13" fmla="*/ 31 h 39"/>
                <a:gd name="T14" fmla="*/ 0 w 95"/>
                <a:gd name="T15" fmla="*/ 36 h 39"/>
                <a:gd name="T16" fmla="*/ 0 w 95"/>
                <a:gd name="T17" fmla="*/ 39 h 39"/>
                <a:gd name="T18" fmla="*/ 13 w 95"/>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9">
                  <a:moveTo>
                    <a:pt x="13" y="34"/>
                  </a:moveTo>
                  <a:cubicBezTo>
                    <a:pt x="13" y="34"/>
                    <a:pt x="13" y="34"/>
                    <a:pt x="13" y="34"/>
                  </a:cubicBezTo>
                  <a:cubicBezTo>
                    <a:pt x="95" y="2"/>
                    <a:pt x="95" y="2"/>
                    <a:pt x="95" y="2"/>
                  </a:cubicBezTo>
                  <a:cubicBezTo>
                    <a:pt x="94" y="1"/>
                    <a:pt x="93" y="1"/>
                    <a:pt x="92" y="0"/>
                  </a:cubicBezTo>
                  <a:cubicBezTo>
                    <a:pt x="12" y="31"/>
                    <a:pt x="12" y="31"/>
                    <a:pt x="12" y="31"/>
                  </a:cubicBezTo>
                  <a:cubicBezTo>
                    <a:pt x="12" y="31"/>
                    <a:pt x="12" y="31"/>
                    <a:pt x="12" y="31"/>
                  </a:cubicBezTo>
                  <a:cubicBezTo>
                    <a:pt x="11" y="31"/>
                    <a:pt x="11" y="31"/>
                    <a:pt x="11" y="31"/>
                  </a:cubicBezTo>
                  <a:cubicBezTo>
                    <a:pt x="0" y="36"/>
                    <a:pt x="0" y="36"/>
                    <a:pt x="0" y="36"/>
                  </a:cubicBezTo>
                  <a:cubicBezTo>
                    <a:pt x="0" y="37"/>
                    <a:pt x="0" y="38"/>
                    <a:pt x="0" y="39"/>
                  </a:cubicBezTo>
                  <a:cubicBezTo>
                    <a:pt x="13" y="34"/>
                    <a:pt x="13" y="34"/>
                    <a:pt x="1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10" name="Freeform 73"/>
            <p:cNvSpPr>
              <a:spLocks/>
            </p:cNvSpPr>
            <p:nvPr/>
          </p:nvSpPr>
          <p:spPr bwMode="auto">
            <a:xfrm>
              <a:off x="3395662" y="2570163"/>
              <a:ext cx="420688" cy="174625"/>
            </a:xfrm>
            <a:custGeom>
              <a:avLst/>
              <a:gdLst>
                <a:gd name="T0" fmla="*/ 1 w 70"/>
                <a:gd name="T1" fmla="*/ 29 h 29"/>
                <a:gd name="T2" fmla="*/ 1 w 70"/>
                <a:gd name="T3" fmla="*/ 29 h 29"/>
                <a:gd name="T4" fmla="*/ 70 w 70"/>
                <a:gd name="T5" fmla="*/ 1 h 29"/>
                <a:gd name="T6" fmla="*/ 65 w 70"/>
                <a:gd name="T7" fmla="*/ 0 h 29"/>
                <a:gd name="T8" fmla="*/ 3 w 70"/>
                <a:gd name="T9" fmla="*/ 24 h 29"/>
                <a:gd name="T10" fmla="*/ 0 w 70"/>
                <a:gd name="T11" fmla="*/ 29 h 29"/>
                <a:gd name="T12" fmla="*/ 0 w 70"/>
                <a:gd name="T13" fmla="*/ 29 h 29"/>
                <a:gd name="T14" fmla="*/ 1 w 7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9">
                  <a:moveTo>
                    <a:pt x="1" y="29"/>
                  </a:moveTo>
                  <a:cubicBezTo>
                    <a:pt x="1" y="29"/>
                    <a:pt x="1" y="29"/>
                    <a:pt x="1" y="29"/>
                  </a:cubicBezTo>
                  <a:cubicBezTo>
                    <a:pt x="70" y="1"/>
                    <a:pt x="70" y="1"/>
                    <a:pt x="70" y="1"/>
                  </a:cubicBezTo>
                  <a:cubicBezTo>
                    <a:pt x="69" y="1"/>
                    <a:pt x="67" y="0"/>
                    <a:pt x="65" y="0"/>
                  </a:cubicBezTo>
                  <a:cubicBezTo>
                    <a:pt x="3" y="24"/>
                    <a:pt x="3" y="24"/>
                    <a:pt x="3" y="24"/>
                  </a:cubicBezTo>
                  <a:cubicBezTo>
                    <a:pt x="2" y="26"/>
                    <a:pt x="1" y="27"/>
                    <a:pt x="0" y="29"/>
                  </a:cubicBezTo>
                  <a:cubicBezTo>
                    <a:pt x="0" y="29"/>
                    <a:pt x="0" y="29"/>
                    <a:pt x="0" y="29"/>
                  </a:cubicBezTo>
                  <a:lnTo>
                    <a:pt x="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11" name="Freeform 74"/>
            <p:cNvSpPr>
              <a:spLocks/>
            </p:cNvSpPr>
            <p:nvPr/>
          </p:nvSpPr>
          <p:spPr bwMode="auto">
            <a:xfrm>
              <a:off x="3617912" y="3089275"/>
              <a:ext cx="373063" cy="157163"/>
            </a:xfrm>
            <a:custGeom>
              <a:avLst/>
              <a:gdLst>
                <a:gd name="T0" fmla="*/ 6 w 62"/>
                <a:gd name="T1" fmla="*/ 26 h 26"/>
                <a:gd name="T2" fmla="*/ 58 w 62"/>
                <a:gd name="T3" fmla="*/ 5 h 26"/>
                <a:gd name="T4" fmla="*/ 62 w 62"/>
                <a:gd name="T5" fmla="*/ 0 h 26"/>
                <a:gd name="T6" fmla="*/ 0 w 62"/>
                <a:gd name="T7" fmla="*/ 25 h 26"/>
                <a:gd name="T8" fmla="*/ 6 w 62"/>
                <a:gd name="T9" fmla="*/ 26 h 26"/>
              </a:gdLst>
              <a:ahLst/>
              <a:cxnLst>
                <a:cxn ang="0">
                  <a:pos x="T0" y="T1"/>
                </a:cxn>
                <a:cxn ang="0">
                  <a:pos x="T2" y="T3"/>
                </a:cxn>
                <a:cxn ang="0">
                  <a:pos x="T4" y="T5"/>
                </a:cxn>
                <a:cxn ang="0">
                  <a:pos x="T6" y="T7"/>
                </a:cxn>
                <a:cxn ang="0">
                  <a:pos x="T8" y="T9"/>
                </a:cxn>
              </a:cxnLst>
              <a:rect l="0" t="0" r="r" b="b"/>
              <a:pathLst>
                <a:path w="62" h="26">
                  <a:moveTo>
                    <a:pt x="6" y="26"/>
                  </a:moveTo>
                  <a:cubicBezTo>
                    <a:pt x="58" y="5"/>
                    <a:pt x="58" y="5"/>
                    <a:pt x="58" y="5"/>
                  </a:cubicBezTo>
                  <a:cubicBezTo>
                    <a:pt x="60" y="4"/>
                    <a:pt x="61" y="2"/>
                    <a:pt x="62" y="0"/>
                  </a:cubicBezTo>
                  <a:cubicBezTo>
                    <a:pt x="0" y="25"/>
                    <a:pt x="0" y="25"/>
                    <a:pt x="0" y="25"/>
                  </a:cubicBezTo>
                  <a:cubicBezTo>
                    <a:pt x="2" y="25"/>
                    <a:pt x="4" y="26"/>
                    <a:pt x="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12" name="Freeform 75"/>
            <p:cNvSpPr>
              <a:spLocks/>
            </p:cNvSpPr>
            <p:nvPr/>
          </p:nvSpPr>
          <p:spPr bwMode="auto">
            <a:xfrm>
              <a:off x="3490912" y="2962275"/>
              <a:ext cx="549275" cy="228600"/>
            </a:xfrm>
            <a:custGeom>
              <a:avLst/>
              <a:gdLst>
                <a:gd name="T0" fmla="*/ 12 w 91"/>
                <a:gd name="T1" fmla="*/ 34 h 38"/>
                <a:gd name="T2" fmla="*/ 13 w 91"/>
                <a:gd name="T3" fmla="*/ 34 h 38"/>
                <a:gd name="T4" fmla="*/ 90 w 91"/>
                <a:gd name="T5" fmla="*/ 4 h 38"/>
                <a:gd name="T6" fmla="*/ 91 w 91"/>
                <a:gd name="T7" fmla="*/ 0 h 38"/>
                <a:gd name="T8" fmla="*/ 11 w 91"/>
                <a:gd name="T9" fmla="*/ 31 h 38"/>
                <a:gd name="T10" fmla="*/ 11 w 91"/>
                <a:gd name="T11" fmla="*/ 31 h 38"/>
                <a:gd name="T12" fmla="*/ 11 w 91"/>
                <a:gd name="T13" fmla="*/ 31 h 38"/>
                <a:gd name="T14" fmla="*/ 0 w 91"/>
                <a:gd name="T15" fmla="*/ 36 h 38"/>
                <a:gd name="T16" fmla="*/ 3 w 91"/>
                <a:gd name="T17" fmla="*/ 38 h 38"/>
                <a:gd name="T18" fmla="*/ 12 w 91"/>
                <a:gd name="T19" fmla="*/ 35 h 38"/>
                <a:gd name="T20" fmla="*/ 12 w 91"/>
                <a:gd name="T2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38">
                  <a:moveTo>
                    <a:pt x="12" y="34"/>
                  </a:moveTo>
                  <a:cubicBezTo>
                    <a:pt x="13" y="34"/>
                    <a:pt x="13" y="34"/>
                    <a:pt x="13" y="34"/>
                  </a:cubicBezTo>
                  <a:cubicBezTo>
                    <a:pt x="90" y="4"/>
                    <a:pt x="90" y="4"/>
                    <a:pt x="90" y="4"/>
                  </a:cubicBezTo>
                  <a:cubicBezTo>
                    <a:pt x="91" y="2"/>
                    <a:pt x="91" y="1"/>
                    <a:pt x="91" y="0"/>
                  </a:cubicBezTo>
                  <a:cubicBezTo>
                    <a:pt x="11" y="31"/>
                    <a:pt x="11" y="31"/>
                    <a:pt x="11" y="31"/>
                  </a:cubicBezTo>
                  <a:cubicBezTo>
                    <a:pt x="11" y="31"/>
                    <a:pt x="11" y="31"/>
                    <a:pt x="11" y="31"/>
                  </a:cubicBezTo>
                  <a:cubicBezTo>
                    <a:pt x="11" y="31"/>
                    <a:pt x="11" y="31"/>
                    <a:pt x="11" y="31"/>
                  </a:cubicBezTo>
                  <a:cubicBezTo>
                    <a:pt x="0" y="36"/>
                    <a:pt x="0" y="36"/>
                    <a:pt x="0" y="36"/>
                  </a:cubicBezTo>
                  <a:cubicBezTo>
                    <a:pt x="1" y="36"/>
                    <a:pt x="2" y="37"/>
                    <a:pt x="3" y="38"/>
                  </a:cubicBezTo>
                  <a:cubicBezTo>
                    <a:pt x="12" y="35"/>
                    <a:pt x="12" y="35"/>
                    <a:pt x="12" y="35"/>
                  </a:cubicBezTo>
                  <a:lnTo>
                    <a:pt x="1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13" name="Freeform 76"/>
            <p:cNvSpPr>
              <a:spLocks/>
            </p:cNvSpPr>
            <p:nvPr/>
          </p:nvSpPr>
          <p:spPr bwMode="auto">
            <a:xfrm>
              <a:off x="3419475" y="2852738"/>
              <a:ext cx="627063" cy="260350"/>
            </a:xfrm>
            <a:custGeom>
              <a:avLst/>
              <a:gdLst>
                <a:gd name="T0" fmla="*/ 18 w 104"/>
                <a:gd name="T1" fmla="*/ 37 h 43"/>
                <a:gd name="T2" fmla="*/ 19 w 104"/>
                <a:gd name="T3" fmla="*/ 37 h 43"/>
                <a:gd name="T4" fmla="*/ 102 w 104"/>
                <a:gd name="T5" fmla="*/ 4 h 43"/>
                <a:gd name="T6" fmla="*/ 103 w 104"/>
                <a:gd name="T7" fmla="*/ 3 h 43"/>
                <a:gd name="T8" fmla="*/ 103 w 104"/>
                <a:gd name="T9" fmla="*/ 3 h 43"/>
                <a:gd name="T10" fmla="*/ 104 w 104"/>
                <a:gd name="T11" fmla="*/ 3 h 43"/>
                <a:gd name="T12" fmla="*/ 103 w 104"/>
                <a:gd name="T13" fmla="*/ 0 h 43"/>
                <a:gd name="T14" fmla="*/ 102 w 104"/>
                <a:gd name="T15" fmla="*/ 0 h 43"/>
                <a:gd name="T16" fmla="*/ 101 w 104"/>
                <a:gd name="T17" fmla="*/ 0 h 43"/>
                <a:gd name="T18" fmla="*/ 101 w 104"/>
                <a:gd name="T19" fmla="*/ 0 h 43"/>
                <a:gd name="T20" fmla="*/ 17 w 104"/>
                <a:gd name="T21" fmla="*/ 33 h 43"/>
                <a:gd name="T22" fmla="*/ 17 w 104"/>
                <a:gd name="T23" fmla="*/ 34 h 43"/>
                <a:gd name="T24" fmla="*/ 17 w 104"/>
                <a:gd name="T25" fmla="*/ 34 h 43"/>
                <a:gd name="T26" fmla="*/ 0 w 104"/>
                <a:gd name="T27" fmla="*/ 40 h 43"/>
                <a:gd name="T28" fmla="*/ 2 w 104"/>
                <a:gd name="T29" fmla="*/ 43 h 43"/>
                <a:gd name="T30" fmla="*/ 18 w 104"/>
                <a:gd name="T31"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43">
                  <a:moveTo>
                    <a:pt x="18" y="37"/>
                  </a:moveTo>
                  <a:cubicBezTo>
                    <a:pt x="19" y="37"/>
                    <a:pt x="19" y="37"/>
                    <a:pt x="19" y="37"/>
                  </a:cubicBezTo>
                  <a:cubicBezTo>
                    <a:pt x="102" y="4"/>
                    <a:pt x="102" y="4"/>
                    <a:pt x="102" y="4"/>
                  </a:cubicBezTo>
                  <a:cubicBezTo>
                    <a:pt x="103" y="3"/>
                    <a:pt x="103" y="3"/>
                    <a:pt x="103" y="3"/>
                  </a:cubicBezTo>
                  <a:cubicBezTo>
                    <a:pt x="103" y="3"/>
                    <a:pt x="103" y="3"/>
                    <a:pt x="103" y="3"/>
                  </a:cubicBezTo>
                  <a:cubicBezTo>
                    <a:pt x="104" y="3"/>
                    <a:pt x="104" y="3"/>
                    <a:pt x="104" y="3"/>
                  </a:cubicBezTo>
                  <a:cubicBezTo>
                    <a:pt x="104" y="2"/>
                    <a:pt x="104" y="1"/>
                    <a:pt x="103" y="0"/>
                  </a:cubicBezTo>
                  <a:cubicBezTo>
                    <a:pt x="102" y="0"/>
                    <a:pt x="102" y="0"/>
                    <a:pt x="102" y="0"/>
                  </a:cubicBezTo>
                  <a:cubicBezTo>
                    <a:pt x="101" y="0"/>
                    <a:pt x="101" y="0"/>
                    <a:pt x="101" y="0"/>
                  </a:cubicBezTo>
                  <a:cubicBezTo>
                    <a:pt x="101" y="0"/>
                    <a:pt x="101" y="0"/>
                    <a:pt x="101" y="0"/>
                  </a:cubicBezTo>
                  <a:cubicBezTo>
                    <a:pt x="17" y="33"/>
                    <a:pt x="17" y="33"/>
                    <a:pt x="17" y="33"/>
                  </a:cubicBezTo>
                  <a:cubicBezTo>
                    <a:pt x="17" y="34"/>
                    <a:pt x="17" y="34"/>
                    <a:pt x="17" y="34"/>
                  </a:cubicBezTo>
                  <a:cubicBezTo>
                    <a:pt x="17" y="34"/>
                    <a:pt x="17" y="34"/>
                    <a:pt x="17" y="34"/>
                  </a:cubicBezTo>
                  <a:cubicBezTo>
                    <a:pt x="0" y="40"/>
                    <a:pt x="0" y="40"/>
                    <a:pt x="0" y="40"/>
                  </a:cubicBezTo>
                  <a:cubicBezTo>
                    <a:pt x="0" y="41"/>
                    <a:pt x="1" y="42"/>
                    <a:pt x="2" y="43"/>
                  </a:cubicBezTo>
                  <a:cubicBezTo>
                    <a:pt x="18" y="37"/>
                    <a:pt x="18" y="37"/>
                    <a:pt x="1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14" name="Freeform 77"/>
            <p:cNvSpPr>
              <a:spLocks/>
            </p:cNvSpPr>
            <p:nvPr/>
          </p:nvSpPr>
          <p:spPr bwMode="auto">
            <a:xfrm>
              <a:off x="3732212" y="3173413"/>
              <a:ext cx="180975" cy="73025"/>
            </a:xfrm>
            <a:custGeom>
              <a:avLst/>
              <a:gdLst>
                <a:gd name="T0" fmla="*/ 30 w 30"/>
                <a:gd name="T1" fmla="*/ 0 h 12"/>
                <a:gd name="T2" fmla="*/ 0 w 30"/>
                <a:gd name="T3" fmla="*/ 12 h 12"/>
                <a:gd name="T4" fmla="*/ 30 w 30"/>
                <a:gd name="T5" fmla="*/ 0 h 12"/>
              </a:gdLst>
              <a:ahLst/>
              <a:cxnLst>
                <a:cxn ang="0">
                  <a:pos x="T0" y="T1"/>
                </a:cxn>
                <a:cxn ang="0">
                  <a:pos x="T2" y="T3"/>
                </a:cxn>
                <a:cxn ang="0">
                  <a:pos x="T4" y="T5"/>
                </a:cxn>
              </a:cxnLst>
              <a:rect l="0" t="0" r="r" b="b"/>
              <a:pathLst>
                <a:path w="30" h="12">
                  <a:moveTo>
                    <a:pt x="30" y="0"/>
                  </a:moveTo>
                  <a:cubicBezTo>
                    <a:pt x="0" y="12"/>
                    <a:pt x="0" y="12"/>
                    <a:pt x="0" y="12"/>
                  </a:cubicBezTo>
                  <a:cubicBezTo>
                    <a:pt x="11" y="11"/>
                    <a:pt x="22" y="7"/>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15" name="Freeform 78"/>
            <p:cNvSpPr>
              <a:spLocks/>
            </p:cNvSpPr>
            <p:nvPr/>
          </p:nvSpPr>
          <p:spPr bwMode="auto">
            <a:xfrm>
              <a:off x="3546475" y="3022600"/>
              <a:ext cx="481013" cy="198438"/>
            </a:xfrm>
            <a:custGeom>
              <a:avLst/>
              <a:gdLst>
                <a:gd name="T0" fmla="*/ 7 w 80"/>
                <a:gd name="T1" fmla="*/ 32 h 33"/>
                <a:gd name="T2" fmla="*/ 7 w 80"/>
                <a:gd name="T3" fmla="*/ 32 h 33"/>
                <a:gd name="T4" fmla="*/ 78 w 80"/>
                <a:gd name="T5" fmla="*/ 4 h 33"/>
                <a:gd name="T6" fmla="*/ 80 w 80"/>
                <a:gd name="T7" fmla="*/ 0 h 33"/>
                <a:gd name="T8" fmla="*/ 6 w 80"/>
                <a:gd name="T9" fmla="*/ 29 h 33"/>
                <a:gd name="T10" fmla="*/ 5 w 80"/>
                <a:gd name="T11" fmla="*/ 29 h 33"/>
                <a:gd name="T12" fmla="*/ 5 w 80"/>
                <a:gd name="T13" fmla="*/ 29 h 33"/>
                <a:gd name="T14" fmla="*/ 0 w 80"/>
                <a:gd name="T15" fmla="*/ 31 h 33"/>
                <a:gd name="T16" fmla="*/ 4 w 80"/>
                <a:gd name="T17" fmla="*/ 33 h 33"/>
                <a:gd name="T18" fmla="*/ 6 w 80"/>
                <a:gd name="T19" fmla="*/ 32 h 33"/>
                <a:gd name="T20" fmla="*/ 7 w 80"/>
                <a:gd name="T2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33">
                  <a:moveTo>
                    <a:pt x="7" y="32"/>
                  </a:moveTo>
                  <a:cubicBezTo>
                    <a:pt x="7" y="32"/>
                    <a:pt x="7" y="32"/>
                    <a:pt x="7" y="32"/>
                  </a:cubicBezTo>
                  <a:cubicBezTo>
                    <a:pt x="78" y="4"/>
                    <a:pt x="78" y="4"/>
                    <a:pt x="78" y="4"/>
                  </a:cubicBezTo>
                  <a:cubicBezTo>
                    <a:pt x="78" y="3"/>
                    <a:pt x="79" y="1"/>
                    <a:pt x="80" y="0"/>
                  </a:cubicBezTo>
                  <a:cubicBezTo>
                    <a:pt x="6" y="29"/>
                    <a:pt x="6" y="29"/>
                    <a:pt x="6" y="29"/>
                  </a:cubicBezTo>
                  <a:cubicBezTo>
                    <a:pt x="5" y="29"/>
                    <a:pt x="5" y="29"/>
                    <a:pt x="5" y="29"/>
                  </a:cubicBezTo>
                  <a:cubicBezTo>
                    <a:pt x="5" y="29"/>
                    <a:pt x="5" y="29"/>
                    <a:pt x="5" y="29"/>
                  </a:cubicBezTo>
                  <a:cubicBezTo>
                    <a:pt x="0" y="31"/>
                    <a:pt x="0" y="31"/>
                    <a:pt x="0" y="31"/>
                  </a:cubicBezTo>
                  <a:cubicBezTo>
                    <a:pt x="1" y="32"/>
                    <a:pt x="3" y="33"/>
                    <a:pt x="4" y="33"/>
                  </a:cubicBezTo>
                  <a:cubicBezTo>
                    <a:pt x="6" y="32"/>
                    <a:pt x="6" y="32"/>
                    <a:pt x="6" y="32"/>
                  </a:cubicBezTo>
                  <a:lnTo>
                    <a:pt x="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16" name="Freeform 79"/>
            <p:cNvSpPr>
              <a:spLocks/>
            </p:cNvSpPr>
            <p:nvPr/>
          </p:nvSpPr>
          <p:spPr bwMode="auto">
            <a:xfrm>
              <a:off x="3449637" y="2901950"/>
              <a:ext cx="596900" cy="254000"/>
            </a:xfrm>
            <a:custGeom>
              <a:avLst/>
              <a:gdLst>
                <a:gd name="T0" fmla="*/ 16 w 99"/>
                <a:gd name="T1" fmla="*/ 37 h 42"/>
                <a:gd name="T2" fmla="*/ 17 w 99"/>
                <a:gd name="T3" fmla="*/ 36 h 42"/>
                <a:gd name="T4" fmla="*/ 99 w 99"/>
                <a:gd name="T5" fmla="*/ 4 h 42"/>
                <a:gd name="T6" fmla="*/ 99 w 99"/>
                <a:gd name="T7" fmla="*/ 0 h 42"/>
                <a:gd name="T8" fmla="*/ 15 w 99"/>
                <a:gd name="T9" fmla="*/ 33 h 42"/>
                <a:gd name="T10" fmla="*/ 15 w 99"/>
                <a:gd name="T11" fmla="*/ 33 h 42"/>
                <a:gd name="T12" fmla="*/ 15 w 99"/>
                <a:gd name="T13" fmla="*/ 34 h 42"/>
                <a:gd name="T14" fmla="*/ 0 w 99"/>
                <a:gd name="T15" fmla="*/ 39 h 42"/>
                <a:gd name="T16" fmla="*/ 3 w 99"/>
                <a:gd name="T17" fmla="*/ 42 h 42"/>
                <a:gd name="T18" fmla="*/ 16 w 99"/>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2">
                  <a:moveTo>
                    <a:pt x="16" y="37"/>
                  </a:moveTo>
                  <a:cubicBezTo>
                    <a:pt x="17" y="36"/>
                    <a:pt x="17" y="36"/>
                    <a:pt x="17" y="36"/>
                  </a:cubicBezTo>
                  <a:cubicBezTo>
                    <a:pt x="99" y="4"/>
                    <a:pt x="99" y="4"/>
                    <a:pt x="99" y="4"/>
                  </a:cubicBezTo>
                  <a:cubicBezTo>
                    <a:pt x="99" y="3"/>
                    <a:pt x="99" y="2"/>
                    <a:pt x="99" y="0"/>
                  </a:cubicBezTo>
                  <a:cubicBezTo>
                    <a:pt x="15" y="33"/>
                    <a:pt x="15" y="33"/>
                    <a:pt x="15" y="33"/>
                  </a:cubicBezTo>
                  <a:cubicBezTo>
                    <a:pt x="15" y="33"/>
                    <a:pt x="15" y="33"/>
                    <a:pt x="15" y="33"/>
                  </a:cubicBezTo>
                  <a:cubicBezTo>
                    <a:pt x="15" y="34"/>
                    <a:pt x="15" y="34"/>
                    <a:pt x="15" y="34"/>
                  </a:cubicBezTo>
                  <a:cubicBezTo>
                    <a:pt x="0" y="39"/>
                    <a:pt x="0" y="39"/>
                    <a:pt x="0" y="39"/>
                  </a:cubicBezTo>
                  <a:cubicBezTo>
                    <a:pt x="1" y="40"/>
                    <a:pt x="2" y="41"/>
                    <a:pt x="3" y="42"/>
                  </a:cubicBezTo>
                  <a:cubicBezTo>
                    <a:pt x="16" y="37"/>
                    <a:pt x="16" y="37"/>
                    <a:pt x="1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17" name="Freeform 80"/>
            <p:cNvSpPr>
              <a:spLocks/>
            </p:cNvSpPr>
            <p:nvPr/>
          </p:nvSpPr>
          <p:spPr bwMode="auto">
            <a:xfrm>
              <a:off x="3389312" y="2798763"/>
              <a:ext cx="644525" cy="271463"/>
            </a:xfrm>
            <a:custGeom>
              <a:avLst/>
              <a:gdLst>
                <a:gd name="T0" fmla="*/ 20 w 107"/>
                <a:gd name="T1" fmla="*/ 38 h 45"/>
                <a:gd name="T2" fmla="*/ 20 w 107"/>
                <a:gd name="T3" fmla="*/ 38 h 45"/>
                <a:gd name="T4" fmla="*/ 104 w 107"/>
                <a:gd name="T5" fmla="*/ 5 h 45"/>
                <a:gd name="T6" fmla="*/ 105 w 107"/>
                <a:gd name="T7" fmla="*/ 5 h 45"/>
                <a:gd name="T8" fmla="*/ 105 w 107"/>
                <a:gd name="T9" fmla="*/ 5 h 45"/>
                <a:gd name="T10" fmla="*/ 107 w 107"/>
                <a:gd name="T11" fmla="*/ 4 h 45"/>
                <a:gd name="T12" fmla="*/ 107 w 107"/>
                <a:gd name="T13" fmla="*/ 0 h 45"/>
                <a:gd name="T14" fmla="*/ 104 w 107"/>
                <a:gd name="T15" fmla="*/ 1 h 45"/>
                <a:gd name="T16" fmla="*/ 103 w 107"/>
                <a:gd name="T17" fmla="*/ 1 h 45"/>
                <a:gd name="T18" fmla="*/ 103 w 107"/>
                <a:gd name="T19" fmla="*/ 2 h 45"/>
                <a:gd name="T20" fmla="*/ 19 w 107"/>
                <a:gd name="T21" fmla="*/ 35 h 45"/>
                <a:gd name="T22" fmla="*/ 19 w 107"/>
                <a:gd name="T23" fmla="*/ 35 h 45"/>
                <a:gd name="T24" fmla="*/ 19 w 107"/>
                <a:gd name="T25" fmla="*/ 35 h 45"/>
                <a:gd name="T26" fmla="*/ 0 w 107"/>
                <a:gd name="T27" fmla="*/ 42 h 45"/>
                <a:gd name="T28" fmla="*/ 2 w 107"/>
                <a:gd name="T29" fmla="*/ 45 h 45"/>
                <a:gd name="T30" fmla="*/ 20 w 107"/>
                <a:gd name="T3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45">
                  <a:moveTo>
                    <a:pt x="20" y="38"/>
                  </a:moveTo>
                  <a:cubicBezTo>
                    <a:pt x="20" y="38"/>
                    <a:pt x="20" y="38"/>
                    <a:pt x="20" y="38"/>
                  </a:cubicBezTo>
                  <a:cubicBezTo>
                    <a:pt x="104" y="5"/>
                    <a:pt x="104" y="5"/>
                    <a:pt x="104" y="5"/>
                  </a:cubicBezTo>
                  <a:cubicBezTo>
                    <a:pt x="105" y="5"/>
                    <a:pt x="105" y="5"/>
                    <a:pt x="105" y="5"/>
                  </a:cubicBezTo>
                  <a:cubicBezTo>
                    <a:pt x="105" y="5"/>
                    <a:pt x="105" y="5"/>
                    <a:pt x="105" y="5"/>
                  </a:cubicBezTo>
                  <a:cubicBezTo>
                    <a:pt x="107" y="4"/>
                    <a:pt x="107" y="4"/>
                    <a:pt x="107" y="4"/>
                  </a:cubicBezTo>
                  <a:cubicBezTo>
                    <a:pt x="107" y="2"/>
                    <a:pt x="107" y="1"/>
                    <a:pt x="107" y="0"/>
                  </a:cubicBezTo>
                  <a:cubicBezTo>
                    <a:pt x="104" y="1"/>
                    <a:pt x="104" y="1"/>
                    <a:pt x="104" y="1"/>
                  </a:cubicBezTo>
                  <a:cubicBezTo>
                    <a:pt x="103" y="1"/>
                    <a:pt x="103" y="1"/>
                    <a:pt x="103" y="1"/>
                  </a:cubicBezTo>
                  <a:cubicBezTo>
                    <a:pt x="103" y="2"/>
                    <a:pt x="103" y="2"/>
                    <a:pt x="103" y="2"/>
                  </a:cubicBezTo>
                  <a:cubicBezTo>
                    <a:pt x="19" y="35"/>
                    <a:pt x="19" y="35"/>
                    <a:pt x="19" y="35"/>
                  </a:cubicBezTo>
                  <a:cubicBezTo>
                    <a:pt x="19" y="35"/>
                    <a:pt x="19" y="35"/>
                    <a:pt x="19" y="35"/>
                  </a:cubicBezTo>
                  <a:cubicBezTo>
                    <a:pt x="19" y="35"/>
                    <a:pt x="19" y="35"/>
                    <a:pt x="19" y="35"/>
                  </a:cubicBezTo>
                  <a:cubicBezTo>
                    <a:pt x="0" y="42"/>
                    <a:pt x="0" y="42"/>
                    <a:pt x="0" y="42"/>
                  </a:cubicBezTo>
                  <a:cubicBezTo>
                    <a:pt x="1" y="43"/>
                    <a:pt x="1" y="44"/>
                    <a:pt x="2" y="45"/>
                  </a:cubicBezTo>
                  <a:cubicBezTo>
                    <a:pt x="20" y="38"/>
                    <a:pt x="20" y="38"/>
                    <a:pt x="2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grpSp>
      <p:grpSp>
        <p:nvGrpSpPr>
          <p:cNvPr id="18" name="组合 17"/>
          <p:cNvGrpSpPr/>
          <p:nvPr userDrawn="1"/>
        </p:nvGrpSpPr>
        <p:grpSpPr>
          <a:xfrm>
            <a:off x="165841" y="102659"/>
            <a:ext cx="603251" cy="605189"/>
            <a:chOff x="2641600" y="287338"/>
            <a:chExt cx="493713" cy="495300"/>
          </a:xfrm>
          <a:solidFill>
            <a:srgbClr val="CE263D"/>
          </a:solidFill>
        </p:grpSpPr>
        <p:sp>
          <p:nvSpPr>
            <p:cNvPr id="19" name="Freeform 53"/>
            <p:cNvSpPr>
              <a:spLocks/>
            </p:cNvSpPr>
            <p:nvPr/>
          </p:nvSpPr>
          <p:spPr bwMode="auto">
            <a:xfrm>
              <a:off x="2654300" y="431800"/>
              <a:ext cx="463550" cy="193675"/>
            </a:xfrm>
            <a:custGeom>
              <a:avLst/>
              <a:gdLst>
                <a:gd name="T0" fmla="*/ 14 w 77"/>
                <a:gd name="T1" fmla="*/ 26 h 32"/>
                <a:gd name="T2" fmla="*/ 14 w 77"/>
                <a:gd name="T3" fmla="*/ 26 h 32"/>
                <a:gd name="T4" fmla="*/ 74 w 77"/>
                <a:gd name="T5" fmla="*/ 3 h 32"/>
                <a:gd name="T6" fmla="*/ 74 w 77"/>
                <a:gd name="T7" fmla="*/ 3 h 32"/>
                <a:gd name="T8" fmla="*/ 75 w 77"/>
                <a:gd name="T9" fmla="*/ 3 h 32"/>
                <a:gd name="T10" fmla="*/ 77 w 77"/>
                <a:gd name="T11" fmla="*/ 2 h 32"/>
                <a:gd name="T12" fmla="*/ 76 w 77"/>
                <a:gd name="T13" fmla="*/ 0 h 32"/>
                <a:gd name="T14" fmla="*/ 74 w 77"/>
                <a:gd name="T15" fmla="*/ 0 h 32"/>
                <a:gd name="T16" fmla="*/ 73 w 77"/>
                <a:gd name="T17" fmla="*/ 0 h 32"/>
                <a:gd name="T18" fmla="*/ 73 w 77"/>
                <a:gd name="T19" fmla="*/ 1 h 32"/>
                <a:gd name="T20" fmla="*/ 13 w 77"/>
                <a:gd name="T21" fmla="*/ 24 h 32"/>
                <a:gd name="T22" fmla="*/ 13 w 77"/>
                <a:gd name="T23" fmla="*/ 24 h 32"/>
                <a:gd name="T24" fmla="*/ 13 w 77"/>
                <a:gd name="T25" fmla="*/ 24 h 32"/>
                <a:gd name="T26" fmla="*/ 0 w 77"/>
                <a:gd name="T27" fmla="*/ 29 h 32"/>
                <a:gd name="T28" fmla="*/ 1 w 77"/>
                <a:gd name="T29" fmla="*/ 32 h 32"/>
                <a:gd name="T30" fmla="*/ 14 w 77"/>
                <a:gd name="T3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2">
                  <a:moveTo>
                    <a:pt x="14" y="26"/>
                  </a:moveTo>
                  <a:cubicBezTo>
                    <a:pt x="14" y="26"/>
                    <a:pt x="14" y="26"/>
                    <a:pt x="14" y="26"/>
                  </a:cubicBezTo>
                  <a:cubicBezTo>
                    <a:pt x="74" y="3"/>
                    <a:pt x="74" y="3"/>
                    <a:pt x="74" y="3"/>
                  </a:cubicBezTo>
                  <a:cubicBezTo>
                    <a:pt x="74" y="3"/>
                    <a:pt x="74" y="3"/>
                    <a:pt x="74" y="3"/>
                  </a:cubicBezTo>
                  <a:cubicBezTo>
                    <a:pt x="75" y="3"/>
                    <a:pt x="75" y="3"/>
                    <a:pt x="75" y="3"/>
                  </a:cubicBezTo>
                  <a:cubicBezTo>
                    <a:pt x="77" y="2"/>
                    <a:pt x="77" y="2"/>
                    <a:pt x="77" y="2"/>
                  </a:cubicBezTo>
                  <a:cubicBezTo>
                    <a:pt x="76" y="1"/>
                    <a:pt x="76" y="0"/>
                    <a:pt x="76" y="0"/>
                  </a:cubicBezTo>
                  <a:cubicBezTo>
                    <a:pt x="74" y="0"/>
                    <a:pt x="74" y="0"/>
                    <a:pt x="74" y="0"/>
                  </a:cubicBezTo>
                  <a:cubicBezTo>
                    <a:pt x="73" y="0"/>
                    <a:pt x="73" y="0"/>
                    <a:pt x="73" y="0"/>
                  </a:cubicBezTo>
                  <a:cubicBezTo>
                    <a:pt x="73" y="1"/>
                    <a:pt x="73" y="1"/>
                    <a:pt x="73" y="1"/>
                  </a:cubicBezTo>
                  <a:cubicBezTo>
                    <a:pt x="13" y="24"/>
                    <a:pt x="13" y="24"/>
                    <a:pt x="13" y="24"/>
                  </a:cubicBezTo>
                  <a:cubicBezTo>
                    <a:pt x="13" y="24"/>
                    <a:pt x="13" y="24"/>
                    <a:pt x="13" y="24"/>
                  </a:cubicBezTo>
                  <a:cubicBezTo>
                    <a:pt x="13" y="24"/>
                    <a:pt x="13" y="24"/>
                    <a:pt x="13" y="24"/>
                  </a:cubicBezTo>
                  <a:cubicBezTo>
                    <a:pt x="0" y="29"/>
                    <a:pt x="0" y="29"/>
                    <a:pt x="0" y="29"/>
                  </a:cubicBezTo>
                  <a:cubicBezTo>
                    <a:pt x="0" y="30"/>
                    <a:pt x="0" y="31"/>
                    <a:pt x="1" y="32"/>
                  </a:cubicBezTo>
                  <a:cubicBezTo>
                    <a:pt x="14" y="26"/>
                    <a:pt x="14" y="26"/>
                    <a:pt x="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20" name="Freeform 54"/>
            <p:cNvSpPr>
              <a:spLocks/>
            </p:cNvSpPr>
            <p:nvPr/>
          </p:nvSpPr>
          <p:spPr bwMode="auto">
            <a:xfrm>
              <a:off x="2641600" y="365125"/>
              <a:ext cx="433388" cy="187325"/>
            </a:xfrm>
            <a:custGeom>
              <a:avLst/>
              <a:gdLst>
                <a:gd name="T0" fmla="*/ 12 w 72"/>
                <a:gd name="T1" fmla="*/ 26 h 31"/>
                <a:gd name="T2" fmla="*/ 12 w 72"/>
                <a:gd name="T3" fmla="*/ 26 h 31"/>
                <a:gd name="T4" fmla="*/ 72 w 72"/>
                <a:gd name="T5" fmla="*/ 3 h 31"/>
                <a:gd name="T6" fmla="*/ 72 w 72"/>
                <a:gd name="T7" fmla="*/ 2 h 31"/>
                <a:gd name="T8" fmla="*/ 72 w 72"/>
                <a:gd name="T9" fmla="*/ 2 h 31"/>
                <a:gd name="T10" fmla="*/ 72 w 72"/>
                <a:gd name="T11" fmla="*/ 2 h 31"/>
                <a:gd name="T12" fmla="*/ 71 w 72"/>
                <a:gd name="T13" fmla="*/ 0 h 31"/>
                <a:gd name="T14" fmla="*/ 11 w 72"/>
                <a:gd name="T15" fmla="*/ 24 h 31"/>
                <a:gd name="T16" fmla="*/ 11 w 72"/>
                <a:gd name="T17" fmla="*/ 24 h 31"/>
                <a:gd name="T18" fmla="*/ 10 w 72"/>
                <a:gd name="T19" fmla="*/ 24 h 31"/>
                <a:gd name="T20" fmla="*/ 0 w 72"/>
                <a:gd name="T21" fmla="*/ 28 h 31"/>
                <a:gd name="T22" fmla="*/ 0 w 72"/>
                <a:gd name="T23" fmla="*/ 31 h 31"/>
                <a:gd name="T24" fmla="*/ 11 w 72"/>
                <a:gd name="T25" fmla="*/ 26 h 31"/>
                <a:gd name="T26" fmla="*/ 12 w 72"/>
                <a:gd name="T2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31">
                  <a:moveTo>
                    <a:pt x="12" y="26"/>
                  </a:moveTo>
                  <a:cubicBezTo>
                    <a:pt x="12" y="26"/>
                    <a:pt x="12" y="26"/>
                    <a:pt x="12" y="26"/>
                  </a:cubicBezTo>
                  <a:cubicBezTo>
                    <a:pt x="72" y="3"/>
                    <a:pt x="72" y="3"/>
                    <a:pt x="72" y="3"/>
                  </a:cubicBezTo>
                  <a:cubicBezTo>
                    <a:pt x="72" y="2"/>
                    <a:pt x="72" y="2"/>
                    <a:pt x="72" y="2"/>
                  </a:cubicBezTo>
                  <a:cubicBezTo>
                    <a:pt x="72" y="2"/>
                    <a:pt x="72" y="2"/>
                    <a:pt x="72" y="2"/>
                  </a:cubicBezTo>
                  <a:cubicBezTo>
                    <a:pt x="72" y="2"/>
                    <a:pt x="72" y="2"/>
                    <a:pt x="72" y="2"/>
                  </a:cubicBezTo>
                  <a:cubicBezTo>
                    <a:pt x="72" y="2"/>
                    <a:pt x="71" y="1"/>
                    <a:pt x="71" y="0"/>
                  </a:cubicBezTo>
                  <a:cubicBezTo>
                    <a:pt x="11" y="24"/>
                    <a:pt x="11" y="24"/>
                    <a:pt x="11" y="24"/>
                  </a:cubicBezTo>
                  <a:cubicBezTo>
                    <a:pt x="11" y="24"/>
                    <a:pt x="11" y="24"/>
                    <a:pt x="11" y="24"/>
                  </a:cubicBezTo>
                  <a:cubicBezTo>
                    <a:pt x="10" y="24"/>
                    <a:pt x="10" y="24"/>
                    <a:pt x="10" y="24"/>
                  </a:cubicBezTo>
                  <a:cubicBezTo>
                    <a:pt x="0" y="28"/>
                    <a:pt x="0" y="28"/>
                    <a:pt x="0" y="28"/>
                  </a:cubicBezTo>
                  <a:cubicBezTo>
                    <a:pt x="0" y="29"/>
                    <a:pt x="0" y="30"/>
                    <a:pt x="0" y="31"/>
                  </a:cubicBezTo>
                  <a:cubicBezTo>
                    <a:pt x="11" y="26"/>
                    <a:pt x="11" y="26"/>
                    <a:pt x="11" y="26"/>
                  </a:cubicBezTo>
                  <a:lnTo>
                    <a:pt x="1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21" name="Freeform 55"/>
            <p:cNvSpPr>
              <a:spLocks/>
            </p:cNvSpPr>
            <p:nvPr/>
          </p:nvSpPr>
          <p:spPr bwMode="auto">
            <a:xfrm>
              <a:off x="2647950" y="317500"/>
              <a:ext cx="366713" cy="150813"/>
            </a:xfrm>
            <a:custGeom>
              <a:avLst/>
              <a:gdLst>
                <a:gd name="T0" fmla="*/ 6 w 61"/>
                <a:gd name="T1" fmla="*/ 23 h 25"/>
                <a:gd name="T2" fmla="*/ 6 w 61"/>
                <a:gd name="T3" fmla="*/ 23 h 25"/>
                <a:gd name="T4" fmla="*/ 61 w 61"/>
                <a:gd name="T5" fmla="*/ 1 h 25"/>
                <a:gd name="T6" fmla="*/ 58 w 61"/>
                <a:gd name="T7" fmla="*/ 0 h 25"/>
                <a:gd name="T8" fmla="*/ 5 w 61"/>
                <a:gd name="T9" fmla="*/ 21 h 25"/>
                <a:gd name="T10" fmla="*/ 5 w 61"/>
                <a:gd name="T11" fmla="*/ 21 h 25"/>
                <a:gd name="T12" fmla="*/ 5 w 61"/>
                <a:gd name="T13" fmla="*/ 21 h 25"/>
                <a:gd name="T14" fmla="*/ 1 w 61"/>
                <a:gd name="T15" fmla="*/ 22 h 25"/>
                <a:gd name="T16" fmla="*/ 0 w 61"/>
                <a:gd name="T17" fmla="*/ 25 h 25"/>
                <a:gd name="T18" fmla="*/ 6 w 61"/>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25">
                  <a:moveTo>
                    <a:pt x="6" y="23"/>
                  </a:moveTo>
                  <a:cubicBezTo>
                    <a:pt x="6" y="23"/>
                    <a:pt x="6" y="23"/>
                    <a:pt x="6" y="23"/>
                  </a:cubicBezTo>
                  <a:cubicBezTo>
                    <a:pt x="61" y="1"/>
                    <a:pt x="61" y="1"/>
                    <a:pt x="61" y="1"/>
                  </a:cubicBezTo>
                  <a:cubicBezTo>
                    <a:pt x="60" y="1"/>
                    <a:pt x="59" y="0"/>
                    <a:pt x="58" y="0"/>
                  </a:cubicBezTo>
                  <a:cubicBezTo>
                    <a:pt x="5" y="21"/>
                    <a:pt x="5" y="21"/>
                    <a:pt x="5" y="21"/>
                  </a:cubicBezTo>
                  <a:cubicBezTo>
                    <a:pt x="5" y="21"/>
                    <a:pt x="5" y="21"/>
                    <a:pt x="5" y="21"/>
                  </a:cubicBezTo>
                  <a:cubicBezTo>
                    <a:pt x="5" y="21"/>
                    <a:pt x="5" y="21"/>
                    <a:pt x="5" y="21"/>
                  </a:cubicBezTo>
                  <a:cubicBezTo>
                    <a:pt x="1" y="22"/>
                    <a:pt x="1" y="22"/>
                    <a:pt x="1" y="22"/>
                  </a:cubicBezTo>
                  <a:cubicBezTo>
                    <a:pt x="1" y="23"/>
                    <a:pt x="1" y="24"/>
                    <a:pt x="0" y="25"/>
                  </a:cubicBezTo>
                  <a:cubicBezTo>
                    <a:pt x="6" y="23"/>
                    <a:pt x="6" y="23"/>
                    <a:pt x="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22" name="Freeform 56"/>
            <p:cNvSpPr>
              <a:spLocks/>
            </p:cNvSpPr>
            <p:nvPr/>
          </p:nvSpPr>
          <p:spPr bwMode="auto">
            <a:xfrm>
              <a:off x="2708275" y="287338"/>
              <a:ext cx="198438" cy="77788"/>
            </a:xfrm>
            <a:custGeom>
              <a:avLst/>
              <a:gdLst>
                <a:gd name="T0" fmla="*/ 27 w 33"/>
                <a:gd name="T1" fmla="*/ 0 h 13"/>
                <a:gd name="T2" fmla="*/ 26 w 33"/>
                <a:gd name="T3" fmla="*/ 1 h 13"/>
                <a:gd name="T4" fmla="*/ 5 w 33"/>
                <a:gd name="T5" fmla="*/ 9 h 13"/>
                <a:gd name="T6" fmla="*/ 0 w 33"/>
                <a:gd name="T7" fmla="*/ 13 h 13"/>
                <a:gd name="T8" fmla="*/ 33 w 33"/>
                <a:gd name="T9" fmla="*/ 0 h 13"/>
                <a:gd name="T10" fmla="*/ 27 w 33"/>
                <a:gd name="T11" fmla="*/ 0 h 13"/>
              </a:gdLst>
              <a:ahLst/>
              <a:cxnLst>
                <a:cxn ang="0">
                  <a:pos x="T0" y="T1"/>
                </a:cxn>
                <a:cxn ang="0">
                  <a:pos x="T2" y="T3"/>
                </a:cxn>
                <a:cxn ang="0">
                  <a:pos x="T4" y="T5"/>
                </a:cxn>
                <a:cxn ang="0">
                  <a:pos x="T6" y="T7"/>
                </a:cxn>
                <a:cxn ang="0">
                  <a:pos x="T8" y="T9"/>
                </a:cxn>
                <a:cxn ang="0">
                  <a:pos x="T10" y="T11"/>
                </a:cxn>
              </a:cxnLst>
              <a:rect l="0" t="0" r="r" b="b"/>
              <a:pathLst>
                <a:path w="33" h="13">
                  <a:moveTo>
                    <a:pt x="27" y="0"/>
                  </a:moveTo>
                  <a:cubicBezTo>
                    <a:pt x="27" y="0"/>
                    <a:pt x="26" y="0"/>
                    <a:pt x="26" y="1"/>
                  </a:cubicBezTo>
                  <a:cubicBezTo>
                    <a:pt x="5" y="9"/>
                    <a:pt x="5" y="9"/>
                    <a:pt x="5" y="9"/>
                  </a:cubicBezTo>
                  <a:cubicBezTo>
                    <a:pt x="3" y="10"/>
                    <a:pt x="1" y="12"/>
                    <a:pt x="0" y="13"/>
                  </a:cubicBezTo>
                  <a:cubicBezTo>
                    <a:pt x="33" y="0"/>
                    <a:pt x="33" y="0"/>
                    <a:pt x="33" y="0"/>
                  </a:cubicBezTo>
                  <a:cubicBezTo>
                    <a:pt x="31" y="0"/>
                    <a:pt x="2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23" name="Freeform 57"/>
            <p:cNvSpPr>
              <a:spLocks/>
            </p:cNvSpPr>
            <p:nvPr/>
          </p:nvSpPr>
          <p:spPr bwMode="auto">
            <a:xfrm>
              <a:off x="2641600" y="395288"/>
              <a:ext cx="458788" cy="193675"/>
            </a:xfrm>
            <a:custGeom>
              <a:avLst/>
              <a:gdLst>
                <a:gd name="T0" fmla="*/ 14 w 76"/>
                <a:gd name="T1" fmla="*/ 27 h 32"/>
                <a:gd name="T2" fmla="*/ 14 w 76"/>
                <a:gd name="T3" fmla="*/ 27 h 32"/>
                <a:gd name="T4" fmla="*/ 74 w 76"/>
                <a:gd name="T5" fmla="*/ 3 h 32"/>
                <a:gd name="T6" fmla="*/ 74 w 76"/>
                <a:gd name="T7" fmla="*/ 3 h 32"/>
                <a:gd name="T8" fmla="*/ 74 w 76"/>
                <a:gd name="T9" fmla="*/ 3 h 32"/>
                <a:gd name="T10" fmla="*/ 76 w 76"/>
                <a:gd name="T11" fmla="*/ 2 h 32"/>
                <a:gd name="T12" fmla="*/ 75 w 76"/>
                <a:gd name="T13" fmla="*/ 0 h 32"/>
                <a:gd name="T14" fmla="*/ 73 w 76"/>
                <a:gd name="T15" fmla="*/ 1 h 32"/>
                <a:gd name="T16" fmla="*/ 73 w 76"/>
                <a:gd name="T17" fmla="*/ 1 h 32"/>
                <a:gd name="T18" fmla="*/ 73 w 76"/>
                <a:gd name="T19" fmla="*/ 1 h 32"/>
                <a:gd name="T20" fmla="*/ 13 w 76"/>
                <a:gd name="T21" fmla="*/ 24 h 32"/>
                <a:gd name="T22" fmla="*/ 13 w 76"/>
                <a:gd name="T23" fmla="*/ 25 h 32"/>
                <a:gd name="T24" fmla="*/ 13 w 76"/>
                <a:gd name="T25" fmla="*/ 25 h 32"/>
                <a:gd name="T26" fmla="*/ 0 w 76"/>
                <a:gd name="T27" fmla="*/ 29 h 32"/>
                <a:gd name="T28" fmla="*/ 1 w 76"/>
                <a:gd name="T29" fmla="*/ 32 h 32"/>
                <a:gd name="T30" fmla="*/ 14 w 76"/>
                <a:gd name="T3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32">
                  <a:moveTo>
                    <a:pt x="14" y="27"/>
                  </a:moveTo>
                  <a:cubicBezTo>
                    <a:pt x="14" y="27"/>
                    <a:pt x="14" y="27"/>
                    <a:pt x="14" y="27"/>
                  </a:cubicBezTo>
                  <a:cubicBezTo>
                    <a:pt x="74" y="3"/>
                    <a:pt x="74" y="3"/>
                    <a:pt x="74" y="3"/>
                  </a:cubicBezTo>
                  <a:cubicBezTo>
                    <a:pt x="74" y="3"/>
                    <a:pt x="74" y="3"/>
                    <a:pt x="74" y="3"/>
                  </a:cubicBezTo>
                  <a:cubicBezTo>
                    <a:pt x="74" y="3"/>
                    <a:pt x="74" y="3"/>
                    <a:pt x="74" y="3"/>
                  </a:cubicBezTo>
                  <a:cubicBezTo>
                    <a:pt x="76" y="2"/>
                    <a:pt x="76" y="2"/>
                    <a:pt x="76" y="2"/>
                  </a:cubicBezTo>
                  <a:cubicBezTo>
                    <a:pt x="76" y="2"/>
                    <a:pt x="75" y="1"/>
                    <a:pt x="75" y="0"/>
                  </a:cubicBezTo>
                  <a:cubicBezTo>
                    <a:pt x="73" y="1"/>
                    <a:pt x="73" y="1"/>
                    <a:pt x="73" y="1"/>
                  </a:cubicBezTo>
                  <a:cubicBezTo>
                    <a:pt x="73" y="1"/>
                    <a:pt x="73" y="1"/>
                    <a:pt x="73" y="1"/>
                  </a:cubicBezTo>
                  <a:cubicBezTo>
                    <a:pt x="73" y="1"/>
                    <a:pt x="73" y="1"/>
                    <a:pt x="73" y="1"/>
                  </a:cubicBezTo>
                  <a:cubicBezTo>
                    <a:pt x="13" y="24"/>
                    <a:pt x="13" y="24"/>
                    <a:pt x="13" y="24"/>
                  </a:cubicBezTo>
                  <a:cubicBezTo>
                    <a:pt x="13" y="25"/>
                    <a:pt x="13" y="25"/>
                    <a:pt x="13" y="25"/>
                  </a:cubicBezTo>
                  <a:cubicBezTo>
                    <a:pt x="13" y="25"/>
                    <a:pt x="13" y="25"/>
                    <a:pt x="13" y="25"/>
                  </a:cubicBezTo>
                  <a:cubicBezTo>
                    <a:pt x="0" y="29"/>
                    <a:pt x="0" y="29"/>
                    <a:pt x="0" y="29"/>
                  </a:cubicBezTo>
                  <a:cubicBezTo>
                    <a:pt x="1" y="30"/>
                    <a:pt x="1" y="31"/>
                    <a:pt x="1" y="32"/>
                  </a:cubicBezTo>
                  <a:cubicBezTo>
                    <a:pt x="14" y="27"/>
                    <a:pt x="14" y="27"/>
                    <a:pt x="1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24" name="Freeform 58"/>
            <p:cNvSpPr>
              <a:spLocks/>
            </p:cNvSpPr>
            <p:nvPr/>
          </p:nvSpPr>
          <p:spPr bwMode="auto">
            <a:xfrm>
              <a:off x="2641600" y="341313"/>
              <a:ext cx="409575" cy="169863"/>
            </a:xfrm>
            <a:custGeom>
              <a:avLst/>
              <a:gdLst>
                <a:gd name="T0" fmla="*/ 9 w 68"/>
                <a:gd name="T1" fmla="*/ 25 h 28"/>
                <a:gd name="T2" fmla="*/ 10 w 68"/>
                <a:gd name="T3" fmla="*/ 24 h 28"/>
                <a:gd name="T4" fmla="*/ 68 w 68"/>
                <a:gd name="T5" fmla="*/ 2 h 28"/>
                <a:gd name="T6" fmla="*/ 66 w 68"/>
                <a:gd name="T7" fmla="*/ 0 h 28"/>
                <a:gd name="T8" fmla="*/ 9 w 68"/>
                <a:gd name="T9" fmla="*/ 22 h 28"/>
                <a:gd name="T10" fmla="*/ 8 w 68"/>
                <a:gd name="T11" fmla="*/ 22 h 28"/>
                <a:gd name="T12" fmla="*/ 8 w 68"/>
                <a:gd name="T13" fmla="*/ 22 h 28"/>
                <a:gd name="T14" fmla="*/ 0 w 68"/>
                <a:gd name="T15" fmla="*/ 25 h 28"/>
                <a:gd name="T16" fmla="*/ 0 w 68"/>
                <a:gd name="T17" fmla="*/ 28 h 28"/>
                <a:gd name="T18" fmla="*/ 9 w 68"/>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8">
                  <a:moveTo>
                    <a:pt x="9" y="25"/>
                  </a:moveTo>
                  <a:cubicBezTo>
                    <a:pt x="10" y="24"/>
                    <a:pt x="10" y="24"/>
                    <a:pt x="10" y="24"/>
                  </a:cubicBezTo>
                  <a:cubicBezTo>
                    <a:pt x="68" y="2"/>
                    <a:pt x="68" y="2"/>
                    <a:pt x="68" y="2"/>
                  </a:cubicBezTo>
                  <a:cubicBezTo>
                    <a:pt x="67" y="1"/>
                    <a:pt x="66" y="0"/>
                    <a:pt x="66" y="0"/>
                  </a:cubicBezTo>
                  <a:cubicBezTo>
                    <a:pt x="9" y="22"/>
                    <a:pt x="9" y="22"/>
                    <a:pt x="9" y="22"/>
                  </a:cubicBezTo>
                  <a:cubicBezTo>
                    <a:pt x="8" y="22"/>
                    <a:pt x="8" y="22"/>
                    <a:pt x="8" y="22"/>
                  </a:cubicBezTo>
                  <a:cubicBezTo>
                    <a:pt x="8" y="22"/>
                    <a:pt x="8" y="22"/>
                    <a:pt x="8" y="22"/>
                  </a:cubicBezTo>
                  <a:cubicBezTo>
                    <a:pt x="0" y="25"/>
                    <a:pt x="0" y="25"/>
                    <a:pt x="0" y="25"/>
                  </a:cubicBezTo>
                  <a:cubicBezTo>
                    <a:pt x="0" y="26"/>
                    <a:pt x="0" y="27"/>
                    <a:pt x="0" y="28"/>
                  </a:cubicBezTo>
                  <a:cubicBezTo>
                    <a:pt x="9" y="25"/>
                    <a:pt x="9" y="25"/>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25" name="Freeform 59"/>
            <p:cNvSpPr>
              <a:spLocks/>
            </p:cNvSpPr>
            <p:nvPr/>
          </p:nvSpPr>
          <p:spPr bwMode="auto">
            <a:xfrm>
              <a:off x="2665412" y="300038"/>
              <a:ext cx="307975" cy="120650"/>
            </a:xfrm>
            <a:custGeom>
              <a:avLst/>
              <a:gdLst>
                <a:gd name="T0" fmla="*/ 1 w 51"/>
                <a:gd name="T1" fmla="*/ 20 h 20"/>
                <a:gd name="T2" fmla="*/ 1 w 51"/>
                <a:gd name="T3" fmla="*/ 20 h 20"/>
                <a:gd name="T4" fmla="*/ 51 w 51"/>
                <a:gd name="T5" fmla="*/ 1 h 20"/>
                <a:gd name="T6" fmla="*/ 47 w 51"/>
                <a:gd name="T7" fmla="*/ 0 h 20"/>
                <a:gd name="T8" fmla="*/ 2 w 51"/>
                <a:gd name="T9" fmla="*/ 17 h 20"/>
                <a:gd name="T10" fmla="*/ 0 w 51"/>
                <a:gd name="T11" fmla="*/ 20 h 20"/>
                <a:gd name="T12" fmla="*/ 1 w 5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1" h="20">
                  <a:moveTo>
                    <a:pt x="1" y="20"/>
                  </a:moveTo>
                  <a:cubicBezTo>
                    <a:pt x="1" y="20"/>
                    <a:pt x="1" y="20"/>
                    <a:pt x="1" y="20"/>
                  </a:cubicBezTo>
                  <a:cubicBezTo>
                    <a:pt x="51" y="1"/>
                    <a:pt x="51" y="1"/>
                    <a:pt x="51" y="1"/>
                  </a:cubicBezTo>
                  <a:cubicBezTo>
                    <a:pt x="49" y="0"/>
                    <a:pt x="48" y="0"/>
                    <a:pt x="47" y="0"/>
                  </a:cubicBezTo>
                  <a:cubicBezTo>
                    <a:pt x="2" y="17"/>
                    <a:pt x="2" y="17"/>
                    <a:pt x="2" y="17"/>
                  </a:cubicBezTo>
                  <a:cubicBezTo>
                    <a:pt x="2" y="18"/>
                    <a:pt x="1" y="19"/>
                    <a:pt x="0" y="20"/>
                  </a:cubicBezTo>
                  <a:cubicBezTo>
                    <a:pt x="1" y="20"/>
                    <a:pt x="1" y="20"/>
                    <a:pt x="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26" name="Freeform 60"/>
            <p:cNvSpPr>
              <a:spLocks/>
            </p:cNvSpPr>
            <p:nvPr/>
          </p:nvSpPr>
          <p:spPr bwMode="auto">
            <a:xfrm>
              <a:off x="2828925" y="668338"/>
              <a:ext cx="265113" cy="114300"/>
            </a:xfrm>
            <a:custGeom>
              <a:avLst/>
              <a:gdLst>
                <a:gd name="T0" fmla="*/ 4 w 44"/>
                <a:gd name="T1" fmla="*/ 19 h 19"/>
                <a:gd name="T2" fmla="*/ 42 w 44"/>
                <a:gd name="T3" fmla="*/ 4 h 19"/>
                <a:gd name="T4" fmla="*/ 44 w 44"/>
                <a:gd name="T5" fmla="*/ 0 h 19"/>
                <a:gd name="T6" fmla="*/ 0 w 44"/>
                <a:gd name="T7" fmla="*/ 18 h 19"/>
                <a:gd name="T8" fmla="*/ 4 w 44"/>
                <a:gd name="T9" fmla="*/ 19 h 19"/>
              </a:gdLst>
              <a:ahLst/>
              <a:cxnLst>
                <a:cxn ang="0">
                  <a:pos x="T0" y="T1"/>
                </a:cxn>
                <a:cxn ang="0">
                  <a:pos x="T2" y="T3"/>
                </a:cxn>
                <a:cxn ang="0">
                  <a:pos x="T4" y="T5"/>
                </a:cxn>
                <a:cxn ang="0">
                  <a:pos x="T6" y="T7"/>
                </a:cxn>
                <a:cxn ang="0">
                  <a:pos x="T8" y="T9"/>
                </a:cxn>
              </a:cxnLst>
              <a:rect l="0" t="0" r="r" b="b"/>
              <a:pathLst>
                <a:path w="44" h="19">
                  <a:moveTo>
                    <a:pt x="4" y="19"/>
                  </a:moveTo>
                  <a:cubicBezTo>
                    <a:pt x="42" y="4"/>
                    <a:pt x="42" y="4"/>
                    <a:pt x="42" y="4"/>
                  </a:cubicBezTo>
                  <a:cubicBezTo>
                    <a:pt x="43" y="3"/>
                    <a:pt x="43" y="2"/>
                    <a:pt x="44" y="0"/>
                  </a:cubicBezTo>
                  <a:cubicBezTo>
                    <a:pt x="0" y="18"/>
                    <a:pt x="0" y="18"/>
                    <a:pt x="0" y="18"/>
                  </a:cubicBezTo>
                  <a:cubicBezTo>
                    <a:pt x="1" y="18"/>
                    <a:pt x="3" y="19"/>
                    <a:pt x="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27" name="Freeform 61"/>
            <p:cNvSpPr>
              <a:spLocks/>
            </p:cNvSpPr>
            <p:nvPr/>
          </p:nvSpPr>
          <p:spPr bwMode="auto">
            <a:xfrm>
              <a:off x="2738437" y="577850"/>
              <a:ext cx="392113" cy="161925"/>
            </a:xfrm>
            <a:custGeom>
              <a:avLst/>
              <a:gdLst>
                <a:gd name="T0" fmla="*/ 9 w 65"/>
                <a:gd name="T1" fmla="*/ 25 h 27"/>
                <a:gd name="T2" fmla="*/ 9 w 65"/>
                <a:gd name="T3" fmla="*/ 25 h 27"/>
                <a:gd name="T4" fmla="*/ 65 w 65"/>
                <a:gd name="T5" fmla="*/ 3 h 27"/>
                <a:gd name="T6" fmla="*/ 65 w 65"/>
                <a:gd name="T7" fmla="*/ 0 h 27"/>
                <a:gd name="T8" fmla="*/ 8 w 65"/>
                <a:gd name="T9" fmla="*/ 23 h 27"/>
                <a:gd name="T10" fmla="*/ 8 w 65"/>
                <a:gd name="T11" fmla="*/ 23 h 27"/>
                <a:gd name="T12" fmla="*/ 8 w 65"/>
                <a:gd name="T13" fmla="*/ 23 h 27"/>
                <a:gd name="T14" fmla="*/ 0 w 65"/>
                <a:gd name="T15" fmla="*/ 26 h 27"/>
                <a:gd name="T16" fmla="*/ 2 w 65"/>
                <a:gd name="T17" fmla="*/ 27 h 27"/>
                <a:gd name="T18" fmla="*/ 9 w 65"/>
                <a:gd name="T19"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7">
                  <a:moveTo>
                    <a:pt x="9" y="25"/>
                  </a:moveTo>
                  <a:cubicBezTo>
                    <a:pt x="9" y="25"/>
                    <a:pt x="9" y="25"/>
                    <a:pt x="9" y="25"/>
                  </a:cubicBezTo>
                  <a:cubicBezTo>
                    <a:pt x="65" y="3"/>
                    <a:pt x="65" y="3"/>
                    <a:pt x="65" y="3"/>
                  </a:cubicBezTo>
                  <a:cubicBezTo>
                    <a:pt x="65" y="2"/>
                    <a:pt x="65" y="1"/>
                    <a:pt x="65" y="0"/>
                  </a:cubicBezTo>
                  <a:cubicBezTo>
                    <a:pt x="8" y="23"/>
                    <a:pt x="8" y="23"/>
                    <a:pt x="8" y="23"/>
                  </a:cubicBezTo>
                  <a:cubicBezTo>
                    <a:pt x="8" y="23"/>
                    <a:pt x="8" y="23"/>
                    <a:pt x="8" y="23"/>
                  </a:cubicBezTo>
                  <a:cubicBezTo>
                    <a:pt x="8" y="23"/>
                    <a:pt x="8" y="23"/>
                    <a:pt x="8" y="23"/>
                  </a:cubicBezTo>
                  <a:cubicBezTo>
                    <a:pt x="0" y="26"/>
                    <a:pt x="0" y="26"/>
                    <a:pt x="0" y="26"/>
                  </a:cubicBezTo>
                  <a:cubicBezTo>
                    <a:pt x="1" y="26"/>
                    <a:pt x="2" y="27"/>
                    <a:pt x="2" y="27"/>
                  </a:cubicBezTo>
                  <a:cubicBezTo>
                    <a:pt x="9" y="25"/>
                    <a:pt x="9" y="25"/>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28" name="Freeform 62"/>
            <p:cNvSpPr>
              <a:spLocks/>
            </p:cNvSpPr>
            <p:nvPr/>
          </p:nvSpPr>
          <p:spPr bwMode="auto">
            <a:xfrm>
              <a:off x="2684462" y="498475"/>
              <a:ext cx="450850" cy="187325"/>
            </a:xfrm>
            <a:custGeom>
              <a:avLst/>
              <a:gdLst>
                <a:gd name="T0" fmla="*/ 13 w 75"/>
                <a:gd name="T1" fmla="*/ 27 h 31"/>
                <a:gd name="T2" fmla="*/ 14 w 75"/>
                <a:gd name="T3" fmla="*/ 27 h 31"/>
                <a:gd name="T4" fmla="*/ 74 w 75"/>
                <a:gd name="T5" fmla="*/ 3 h 31"/>
                <a:gd name="T6" fmla="*/ 74 w 75"/>
                <a:gd name="T7" fmla="*/ 3 h 31"/>
                <a:gd name="T8" fmla="*/ 74 w 75"/>
                <a:gd name="T9" fmla="*/ 3 h 31"/>
                <a:gd name="T10" fmla="*/ 75 w 75"/>
                <a:gd name="T11" fmla="*/ 3 h 31"/>
                <a:gd name="T12" fmla="*/ 74 w 75"/>
                <a:gd name="T13" fmla="*/ 0 h 31"/>
                <a:gd name="T14" fmla="*/ 73 w 75"/>
                <a:gd name="T15" fmla="*/ 1 h 31"/>
                <a:gd name="T16" fmla="*/ 73 w 75"/>
                <a:gd name="T17" fmla="*/ 1 h 31"/>
                <a:gd name="T18" fmla="*/ 73 w 75"/>
                <a:gd name="T19" fmla="*/ 1 h 31"/>
                <a:gd name="T20" fmla="*/ 13 w 75"/>
                <a:gd name="T21" fmla="*/ 24 h 31"/>
                <a:gd name="T22" fmla="*/ 12 w 75"/>
                <a:gd name="T23" fmla="*/ 24 h 31"/>
                <a:gd name="T24" fmla="*/ 12 w 75"/>
                <a:gd name="T25" fmla="*/ 24 h 31"/>
                <a:gd name="T26" fmla="*/ 0 w 75"/>
                <a:gd name="T27" fmla="*/ 29 h 31"/>
                <a:gd name="T28" fmla="*/ 1 w 75"/>
                <a:gd name="T29" fmla="*/ 31 h 31"/>
                <a:gd name="T30" fmla="*/ 13 w 75"/>
                <a:gd name="T31"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31">
                  <a:moveTo>
                    <a:pt x="13" y="27"/>
                  </a:moveTo>
                  <a:cubicBezTo>
                    <a:pt x="14" y="27"/>
                    <a:pt x="14" y="27"/>
                    <a:pt x="14" y="27"/>
                  </a:cubicBezTo>
                  <a:cubicBezTo>
                    <a:pt x="74" y="3"/>
                    <a:pt x="74" y="3"/>
                    <a:pt x="74" y="3"/>
                  </a:cubicBezTo>
                  <a:cubicBezTo>
                    <a:pt x="74" y="3"/>
                    <a:pt x="74" y="3"/>
                    <a:pt x="74" y="3"/>
                  </a:cubicBezTo>
                  <a:cubicBezTo>
                    <a:pt x="74" y="3"/>
                    <a:pt x="74" y="3"/>
                    <a:pt x="74" y="3"/>
                  </a:cubicBezTo>
                  <a:cubicBezTo>
                    <a:pt x="75" y="3"/>
                    <a:pt x="75" y="3"/>
                    <a:pt x="75" y="3"/>
                  </a:cubicBezTo>
                  <a:cubicBezTo>
                    <a:pt x="75" y="2"/>
                    <a:pt x="74" y="1"/>
                    <a:pt x="74" y="0"/>
                  </a:cubicBezTo>
                  <a:cubicBezTo>
                    <a:pt x="73" y="1"/>
                    <a:pt x="73" y="1"/>
                    <a:pt x="73" y="1"/>
                  </a:cubicBezTo>
                  <a:cubicBezTo>
                    <a:pt x="73" y="1"/>
                    <a:pt x="73" y="1"/>
                    <a:pt x="73" y="1"/>
                  </a:cubicBezTo>
                  <a:cubicBezTo>
                    <a:pt x="73" y="1"/>
                    <a:pt x="73" y="1"/>
                    <a:pt x="73" y="1"/>
                  </a:cubicBezTo>
                  <a:cubicBezTo>
                    <a:pt x="13" y="24"/>
                    <a:pt x="13" y="24"/>
                    <a:pt x="13" y="24"/>
                  </a:cubicBezTo>
                  <a:cubicBezTo>
                    <a:pt x="12" y="24"/>
                    <a:pt x="12" y="24"/>
                    <a:pt x="12" y="24"/>
                  </a:cubicBezTo>
                  <a:cubicBezTo>
                    <a:pt x="12" y="24"/>
                    <a:pt x="12" y="24"/>
                    <a:pt x="12" y="24"/>
                  </a:cubicBezTo>
                  <a:cubicBezTo>
                    <a:pt x="0" y="29"/>
                    <a:pt x="0" y="29"/>
                    <a:pt x="0" y="29"/>
                  </a:cubicBezTo>
                  <a:cubicBezTo>
                    <a:pt x="0" y="30"/>
                    <a:pt x="1" y="31"/>
                    <a:pt x="1" y="31"/>
                  </a:cubicBezTo>
                  <a:cubicBezTo>
                    <a:pt x="13" y="27"/>
                    <a:pt x="13" y="27"/>
                    <a:pt x="1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29" name="Freeform 63"/>
            <p:cNvSpPr>
              <a:spLocks/>
            </p:cNvSpPr>
            <p:nvPr/>
          </p:nvSpPr>
          <p:spPr bwMode="auto">
            <a:xfrm>
              <a:off x="2913062" y="733425"/>
              <a:ext cx="127000" cy="49213"/>
            </a:xfrm>
            <a:custGeom>
              <a:avLst/>
              <a:gdLst>
                <a:gd name="T0" fmla="*/ 21 w 21"/>
                <a:gd name="T1" fmla="*/ 0 h 8"/>
                <a:gd name="T2" fmla="*/ 0 w 21"/>
                <a:gd name="T3" fmla="*/ 8 h 8"/>
                <a:gd name="T4" fmla="*/ 21 w 21"/>
                <a:gd name="T5" fmla="*/ 0 h 8"/>
              </a:gdLst>
              <a:ahLst/>
              <a:cxnLst>
                <a:cxn ang="0">
                  <a:pos x="T0" y="T1"/>
                </a:cxn>
                <a:cxn ang="0">
                  <a:pos x="T2" y="T3"/>
                </a:cxn>
                <a:cxn ang="0">
                  <a:pos x="T4" y="T5"/>
                </a:cxn>
              </a:cxnLst>
              <a:rect l="0" t="0" r="r" b="b"/>
              <a:pathLst>
                <a:path w="21" h="8">
                  <a:moveTo>
                    <a:pt x="21" y="0"/>
                  </a:moveTo>
                  <a:cubicBezTo>
                    <a:pt x="0" y="8"/>
                    <a:pt x="0" y="8"/>
                    <a:pt x="0" y="8"/>
                  </a:cubicBezTo>
                  <a:cubicBezTo>
                    <a:pt x="8" y="7"/>
                    <a:pt x="15" y="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30" name="Freeform 64"/>
            <p:cNvSpPr>
              <a:spLocks/>
            </p:cNvSpPr>
            <p:nvPr/>
          </p:nvSpPr>
          <p:spPr bwMode="auto">
            <a:xfrm>
              <a:off x="2773362" y="619125"/>
              <a:ext cx="344488" cy="144463"/>
            </a:xfrm>
            <a:custGeom>
              <a:avLst/>
              <a:gdLst>
                <a:gd name="T0" fmla="*/ 5 w 57"/>
                <a:gd name="T1" fmla="*/ 24 h 24"/>
                <a:gd name="T2" fmla="*/ 5 w 57"/>
                <a:gd name="T3" fmla="*/ 23 h 24"/>
                <a:gd name="T4" fmla="*/ 56 w 57"/>
                <a:gd name="T5" fmla="*/ 3 h 24"/>
                <a:gd name="T6" fmla="*/ 57 w 57"/>
                <a:gd name="T7" fmla="*/ 0 h 24"/>
                <a:gd name="T8" fmla="*/ 4 w 57"/>
                <a:gd name="T9" fmla="*/ 21 h 24"/>
                <a:gd name="T10" fmla="*/ 4 w 57"/>
                <a:gd name="T11" fmla="*/ 21 h 24"/>
                <a:gd name="T12" fmla="*/ 4 w 57"/>
                <a:gd name="T13" fmla="*/ 21 h 24"/>
                <a:gd name="T14" fmla="*/ 0 w 57"/>
                <a:gd name="T15" fmla="*/ 23 h 24"/>
                <a:gd name="T16" fmla="*/ 3 w 57"/>
                <a:gd name="T17" fmla="*/ 24 h 24"/>
                <a:gd name="T18" fmla="*/ 5 w 57"/>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4">
                  <a:moveTo>
                    <a:pt x="5" y="24"/>
                  </a:moveTo>
                  <a:cubicBezTo>
                    <a:pt x="5" y="23"/>
                    <a:pt x="5" y="23"/>
                    <a:pt x="5" y="23"/>
                  </a:cubicBezTo>
                  <a:cubicBezTo>
                    <a:pt x="56" y="3"/>
                    <a:pt x="56" y="3"/>
                    <a:pt x="56" y="3"/>
                  </a:cubicBezTo>
                  <a:cubicBezTo>
                    <a:pt x="56" y="2"/>
                    <a:pt x="57" y="1"/>
                    <a:pt x="57" y="0"/>
                  </a:cubicBezTo>
                  <a:cubicBezTo>
                    <a:pt x="4" y="21"/>
                    <a:pt x="4" y="21"/>
                    <a:pt x="4" y="21"/>
                  </a:cubicBezTo>
                  <a:cubicBezTo>
                    <a:pt x="4" y="21"/>
                    <a:pt x="4" y="21"/>
                    <a:pt x="4" y="21"/>
                  </a:cubicBezTo>
                  <a:cubicBezTo>
                    <a:pt x="4" y="21"/>
                    <a:pt x="4" y="21"/>
                    <a:pt x="4" y="21"/>
                  </a:cubicBezTo>
                  <a:cubicBezTo>
                    <a:pt x="0" y="23"/>
                    <a:pt x="0" y="23"/>
                    <a:pt x="0" y="23"/>
                  </a:cubicBezTo>
                  <a:cubicBezTo>
                    <a:pt x="1" y="23"/>
                    <a:pt x="2" y="24"/>
                    <a:pt x="3" y="24"/>
                  </a:cubicBezTo>
                  <a:cubicBezTo>
                    <a:pt x="5" y="24"/>
                    <a:pt x="5"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31" name="Freeform 65"/>
            <p:cNvSpPr>
              <a:spLocks/>
            </p:cNvSpPr>
            <p:nvPr/>
          </p:nvSpPr>
          <p:spPr bwMode="auto">
            <a:xfrm>
              <a:off x="2708275" y="534988"/>
              <a:ext cx="427038" cy="180975"/>
            </a:xfrm>
            <a:custGeom>
              <a:avLst/>
              <a:gdLst>
                <a:gd name="T0" fmla="*/ 12 w 71"/>
                <a:gd name="T1" fmla="*/ 26 h 30"/>
                <a:gd name="T2" fmla="*/ 12 w 71"/>
                <a:gd name="T3" fmla="*/ 26 h 30"/>
                <a:gd name="T4" fmla="*/ 71 w 71"/>
                <a:gd name="T5" fmla="*/ 3 h 30"/>
                <a:gd name="T6" fmla="*/ 71 w 71"/>
                <a:gd name="T7" fmla="*/ 0 h 30"/>
                <a:gd name="T8" fmla="*/ 11 w 71"/>
                <a:gd name="T9" fmla="*/ 24 h 30"/>
                <a:gd name="T10" fmla="*/ 11 w 71"/>
                <a:gd name="T11" fmla="*/ 24 h 30"/>
                <a:gd name="T12" fmla="*/ 10 w 71"/>
                <a:gd name="T13" fmla="*/ 24 h 30"/>
                <a:gd name="T14" fmla="*/ 0 w 71"/>
                <a:gd name="T15" fmla="*/ 28 h 30"/>
                <a:gd name="T16" fmla="*/ 2 w 71"/>
                <a:gd name="T17" fmla="*/ 30 h 30"/>
                <a:gd name="T18" fmla="*/ 11 w 71"/>
                <a:gd name="T19" fmla="*/ 26 h 30"/>
                <a:gd name="T20" fmla="*/ 12 w 71"/>
                <a:gd name="T21"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30">
                  <a:moveTo>
                    <a:pt x="12" y="26"/>
                  </a:moveTo>
                  <a:cubicBezTo>
                    <a:pt x="12" y="26"/>
                    <a:pt x="12" y="26"/>
                    <a:pt x="12" y="26"/>
                  </a:cubicBezTo>
                  <a:cubicBezTo>
                    <a:pt x="71" y="3"/>
                    <a:pt x="71" y="3"/>
                    <a:pt x="71" y="3"/>
                  </a:cubicBezTo>
                  <a:cubicBezTo>
                    <a:pt x="71" y="2"/>
                    <a:pt x="71" y="1"/>
                    <a:pt x="71" y="0"/>
                  </a:cubicBezTo>
                  <a:cubicBezTo>
                    <a:pt x="11" y="24"/>
                    <a:pt x="11" y="24"/>
                    <a:pt x="11" y="24"/>
                  </a:cubicBezTo>
                  <a:cubicBezTo>
                    <a:pt x="11" y="24"/>
                    <a:pt x="11" y="24"/>
                    <a:pt x="11" y="24"/>
                  </a:cubicBezTo>
                  <a:cubicBezTo>
                    <a:pt x="10" y="24"/>
                    <a:pt x="10" y="24"/>
                    <a:pt x="10" y="24"/>
                  </a:cubicBezTo>
                  <a:cubicBezTo>
                    <a:pt x="0" y="28"/>
                    <a:pt x="0" y="28"/>
                    <a:pt x="0" y="28"/>
                  </a:cubicBezTo>
                  <a:cubicBezTo>
                    <a:pt x="1" y="29"/>
                    <a:pt x="1" y="30"/>
                    <a:pt x="2" y="30"/>
                  </a:cubicBezTo>
                  <a:cubicBezTo>
                    <a:pt x="11" y="26"/>
                    <a:pt x="11" y="26"/>
                    <a:pt x="11" y="26"/>
                  </a:cubicBezTo>
                  <a:lnTo>
                    <a:pt x="1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32" name="Freeform 66"/>
            <p:cNvSpPr>
              <a:spLocks/>
            </p:cNvSpPr>
            <p:nvPr/>
          </p:nvSpPr>
          <p:spPr bwMode="auto">
            <a:xfrm>
              <a:off x="2665412" y="461963"/>
              <a:ext cx="465138" cy="193675"/>
            </a:xfrm>
            <a:custGeom>
              <a:avLst/>
              <a:gdLst>
                <a:gd name="T0" fmla="*/ 14 w 77"/>
                <a:gd name="T1" fmla="*/ 27 h 32"/>
                <a:gd name="T2" fmla="*/ 14 w 77"/>
                <a:gd name="T3" fmla="*/ 27 h 32"/>
                <a:gd name="T4" fmla="*/ 74 w 77"/>
                <a:gd name="T5" fmla="*/ 3 h 32"/>
                <a:gd name="T6" fmla="*/ 75 w 77"/>
                <a:gd name="T7" fmla="*/ 3 h 32"/>
                <a:gd name="T8" fmla="*/ 75 w 77"/>
                <a:gd name="T9" fmla="*/ 3 h 32"/>
                <a:gd name="T10" fmla="*/ 77 w 77"/>
                <a:gd name="T11" fmla="*/ 3 h 32"/>
                <a:gd name="T12" fmla="*/ 76 w 77"/>
                <a:gd name="T13" fmla="*/ 0 h 32"/>
                <a:gd name="T14" fmla="*/ 74 w 77"/>
                <a:gd name="T15" fmla="*/ 1 h 32"/>
                <a:gd name="T16" fmla="*/ 74 w 77"/>
                <a:gd name="T17" fmla="*/ 1 h 32"/>
                <a:gd name="T18" fmla="*/ 73 w 77"/>
                <a:gd name="T19" fmla="*/ 1 h 32"/>
                <a:gd name="T20" fmla="*/ 13 w 77"/>
                <a:gd name="T21" fmla="*/ 25 h 32"/>
                <a:gd name="T22" fmla="*/ 13 w 77"/>
                <a:gd name="T23" fmla="*/ 25 h 32"/>
                <a:gd name="T24" fmla="*/ 13 w 77"/>
                <a:gd name="T25" fmla="*/ 25 h 32"/>
                <a:gd name="T26" fmla="*/ 0 w 77"/>
                <a:gd name="T27" fmla="*/ 30 h 32"/>
                <a:gd name="T28" fmla="*/ 1 w 77"/>
                <a:gd name="T29" fmla="*/ 32 h 32"/>
                <a:gd name="T30" fmla="*/ 14 w 77"/>
                <a:gd name="T3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32">
                  <a:moveTo>
                    <a:pt x="14" y="27"/>
                  </a:moveTo>
                  <a:cubicBezTo>
                    <a:pt x="14" y="27"/>
                    <a:pt x="14" y="27"/>
                    <a:pt x="14" y="27"/>
                  </a:cubicBezTo>
                  <a:cubicBezTo>
                    <a:pt x="74" y="3"/>
                    <a:pt x="74" y="3"/>
                    <a:pt x="74" y="3"/>
                  </a:cubicBezTo>
                  <a:cubicBezTo>
                    <a:pt x="75" y="3"/>
                    <a:pt x="75" y="3"/>
                    <a:pt x="75" y="3"/>
                  </a:cubicBezTo>
                  <a:cubicBezTo>
                    <a:pt x="75" y="3"/>
                    <a:pt x="75" y="3"/>
                    <a:pt x="75" y="3"/>
                  </a:cubicBezTo>
                  <a:cubicBezTo>
                    <a:pt x="77" y="3"/>
                    <a:pt x="77" y="3"/>
                    <a:pt x="77" y="3"/>
                  </a:cubicBezTo>
                  <a:cubicBezTo>
                    <a:pt x="76" y="2"/>
                    <a:pt x="76" y="1"/>
                    <a:pt x="76" y="0"/>
                  </a:cubicBezTo>
                  <a:cubicBezTo>
                    <a:pt x="74" y="1"/>
                    <a:pt x="74" y="1"/>
                    <a:pt x="74" y="1"/>
                  </a:cubicBezTo>
                  <a:cubicBezTo>
                    <a:pt x="74" y="1"/>
                    <a:pt x="74" y="1"/>
                    <a:pt x="74" y="1"/>
                  </a:cubicBezTo>
                  <a:cubicBezTo>
                    <a:pt x="73" y="1"/>
                    <a:pt x="73" y="1"/>
                    <a:pt x="73" y="1"/>
                  </a:cubicBezTo>
                  <a:cubicBezTo>
                    <a:pt x="13" y="25"/>
                    <a:pt x="13" y="25"/>
                    <a:pt x="13" y="25"/>
                  </a:cubicBezTo>
                  <a:cubicBezTo>
                    <a:pt x="13" y="25"/>
                    <a:pt x="13" y="25"/>
                    <a:pt x="13" y="25"/>
                  </a:cubicBezTo>
                  <a:cubicBezTo>
                    <a:pt x="13" y="25"/>
                    <a:pt x="13" y="25"/>
                    <a:pt x="13" y="25"/>
                  </a:cubicBezTo>
                  <a:cubicBezTo>
                    <a:pt x="0" y="30"/>
                    <a:pt x="0" y="30"/>
                    <a:pt x="0" y="30"/>
                  </a:cubicBezTo>
                  <a:cubicBezTo>
                    <a:pt x="0" y="31"/>
                    <a:pt x="1" y="31"/>
                    <a:pt x="1" y="32"/>
                  </a:cubicBezTo>
                  <a:cubicBezTo>
                    <a:pt x="14" y="27"/>
                    <a:pt x="14" y="27"/>
                    <a:pt x="1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grpSp>
      <p:grpSp>
        <p:nvGrpSpPr>
          <p:cNvPr id="33" name="组合 32"/>
          <p:cNvGrpSpPr/>
          <p:nvPr userDrawn="1"/>
        </p:nvGrpSpPr>
        <p:grpSpPr>
          <a:xfrm>
            <a:off x="10130908" y="6079119"/>
            <a:ext cx="1350433" cy="1358900"/>
            <a:chOff x="2279650" y="3644900"/>
            <a:chExt cx="1012825" cy="1019175"/>
          </a:xfrm>
          <a:solidFill>
            <a:srgbClr val="CE263D">
              <a:alpha val="32000"/>
            </a:srgbClr>
          </a:solidFill>
        </p:grpSpPr>
        <p:sp>
          <p:nvSpPr>
            <p:cNvPr id="34" name="Freeform 39"/>
            <p:cNvSpPr>
              <a:spLocks/>
            </p:cNvSpPr>
            <p:nvPr/>
          </p:nvSpPr>
          <p:spPr bwMode="auto">
            <a:xfrm>
              <a:off x="2298700" y="3933825"/>
              <a:ext cx="957263" cy="404813"/>
            </a:xfrm>
            <a:custGeom>
              <a:avLst/>
              <a:gdLst>
                <a:gd name="T0" fmla="*/ 30 w 159"/>
                <a:gd name="T1" fmla="*/ 56 h 67"/>
                <a:gd name="T2" fmla="*/ 30 w 159"/>
                <a:gd name="T3" fmla="*/ 56 h 67"/>
                <a:gd name="T4" fmla="*/ 154 w 159"/>
                <a:gd name="T5" fmla="*/ 7 h 67"/>
                <a:gd name="T6" fmla="*/ 154 w 159"/>
                <a:gd name="T7" fmla="*/ 7 h 67"/>
                <a:gd name="T8" fmla="*/ 155 w 159"/>
                <a:gd name="T9" fmla="*/ 7 h 67"/>
                <a:gd name="T10" fmla="*/ 159 w 159"/>
                <a:gd name="T11" fmla="*/ 5 h 67"/>
                <a:gd name="T12" fmla="*/ 157 w 159"/>
                <a:gd name="T13" fmla="*/ 0 h 67"/>
                <a:gd name="T14" fmla="*/ 153 w 159"/>
                <a:gd name="T15" fmla="*/ 2 h 67"/>
                <a:gd name="T16" fmla="*/ 153 w 159"/>
                <a:gd name="T17" fmla="*/ 2 h 67"/>
                <a:gd name="T18" fmla="*/ 152 w 159"/>
                <a:gd name="T19" fmla="*/ 2 h 67"/>
                <a:gd name="T20" fmla="*/ 28 w 159"/>
                <a:gd name="T21" fmla="*/ 51 h 67"/>
                <a:gd name="T22" fmla="*/ 28 w 159"/>
                <a:gd name="T23" fmla="*/ 51 h 67"/>
                <a:gd name="T24" fmla="*/ 27 w 159"/>
                <a:gd name="T25" fmla="*/ 51 h 67"/>
                <a:gd name="T26" fmla="*/ 0 w 159"/>
                <a:gd name="T27" fmla="*/ 62 h 67"/>
                <a:gd name="T28" fmla="*/ 2 w 159"/>
                <a:gd name="T29" fmla="*/ 67 h 67"/>
                <a:gd name="T30" fmla="*/ 29 w 159"/>
                <a:gd name="T31" fmla="*/ 56 h 67"/>
                <a:gd name="T32" fmla="*/ 30 w 159"/>
                <a:gd name="T33" fmla="*/ 5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67">
                  <a:moveTo>
                    <a:pt x="30" y="56"/>
                  </a:moveTo>
                  <a:cubicBezTo>
                    <a:pt x="30" y="56"/>
                    <a:pt x="30" y="56"/>
                    <a:pt x="30" y="56"/>
                  </a:cubicBezTo>
                  <a:cubicBezTo>
                    <a:pt x="154" y="7"/>
                    <a:pt x="154" y="7"/>
                    <a:pt x="154" y="7"/>
                  </a:cubicBezTo>
                  <a:cubicBezTo>
                    <a:pt x="154" y="7"/>
                    <a:pt x="154" y="7"/>
                    <a:pt x="154" y="7"/>
                  </a:cubicBezTo>
                  <a:cubicBezTo>
                    <a:pt x="155" y="7"/>
                    <a:pt x="155" y="7"/>
                    <a:pt x="155" y="7"/>
                  </a:cubicBezTo>
                  <a:cubicBezTo>
                    <a:pt x="159" y="5"/>
                    <a:pt x="159" y="5"/>
                    <a:pt x="159" y="5"/>
                  </a:cubicBezTo>
                  <a:cubicBezTo>
                    <a:pt x="159" y="3"/>
                    <a:pt x="158" y="2"/>
                    <a:pt x="157" y="0"/>
                  </a:cubicBezTo>
                  <a:cubicBezTo>
                    <a:pt x="153" y="2"/>
                    <a:pt x="153" y="2"/>
                    <a:pt x="153" y="2"/>
                  </a:cubicBezTo>
                  <a:cubicBezTo>
                    <a:pt x="153" y="2"/>
                    <a:pt x="153" y="2"/>
                    <a:pt x="153" y="2"/>
                  </a:cubicBezTo>
                  <a:cubicBezTo>
                    <a:pt x="152" y="2"/>
                    <a:pt x="152" y="2"/>
                    <a:pt x="152" y="2"/>
                  </a:cubicBezTo>
                  <a:cubicBezTo>
                    <a:pt x="28" y="51"/>
                    <a:pt x="28" y="51"/>
                    <a:pt x="28" y="51"/>
                  </a:cubicBezTo>
                  <a:cubicBezTo>
                    <a:pt x="28" y="51"/>
                    <a:pt x="28" y="51"/>
                    <a:pt x="28" y="51"/>
                  </a:cubicBezTo>
                  <a:cubicBezTo>
                    <a:pt x="27" y="51"/>
                    <a:pt x="27" y="51"/>
                    <a:pt x="27" y="51"/>
                  </a:cubicBezTo>
                  <a:cubicBezTo>
                    <a:pt x="0" y="62"/>
                    <a:pt x="0" y="62"/>
                    <a:pt x="0" y="62"/>
                  </a:cubicBezTo>
                  <a:cubicBezTo>
                    <a:pt x="1" y="64"/>
                    <a:pt x="1" y="65"/>
                    <a:pt x="2" y="67"/>
                  </a:cubicBezTo>
                  <a:cubicBezTo>
                    <a:pt x="29" y="56"/>
                    <a:pt x="29" y="56"/>
                    <a:pt x="29" y="56"/>
                  </a:cubicBezTo>
                  <a:lnTo>
                    <a:pt x="3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35" name="Freeform 40"/>
            <p:cNvSpPr>
              <a:spLocks/>
            </p:cNvSpPr>
            <p:nvPr/>
          </p:nvSpPr>
          <p:spPr bwMode="auto">
            <a:xfrm>
              <a:off x="2279650" y="3806825"/>
              <a:ext cx="898525" cy="381000"/>
            </a:xfrm>
            <a:custGeom>
              <a:avLst/>
              <a:gdLst>
                <a:gd name="T0" fmla="*/ 24 w 149"/>
                <a:gd name="T1" fmla="*/ 54 h 63"/>
                <a:gd name="T2" fmla="*/ 24 w 149"/>
                <a:gd name="T3" fmla="*/ 53 h 63"/>
                <a:gd name="T4" fmla="*/ 148 w 149"/>
                <a:gd name="T5" fmla="*/ 5 h 63"/>
                <a:gd name="T6" fmla="*/ 148 w 149"/>
                <a:gd name="T7" fmla="*/ 5 h 63"/>
                <a:gd name="T8" fmla="*/ 149 w 149"/>
                <a:gd name="T9" fmla="*/ 4 h 63"/>
                <a:gd name="T10" fmla="*/ 149 w 149"/>
                <a:gd name="T11" fmla="*/ 4 h 63"/>
                <a:gd name="T12" fmla="*/ 146 w 149"/>
                <a:gd name="T13" fmla="*/ 0 h 63"/>
                <a:gd name="T14" fmla="*/ 22 w 149"/>
                <a:gd name="T15" fmla="*/ 49 h 63"/>
                <a:gd name="T16" fmla="*/ 22 w 149"/>
                <a:gd name="T17" fmla="*/ 49 h 63"/>
                <a:gd name="T18" fmla="*/ 21 w 149"/>
                <a:gd name="T19" fmla="*/ 49 h 63"/>
                <a:gd name="T20" fmla="*/ 0 w 149"/>
                <a:gd name="T21" fmla="*/ 58 h 63"/>
                <a:gd name="T22" fmla="*/ 0 w 149"/>
                <a:gd name="T23" fmla="*/ 63 h 63"/>
                <a:gd name="T24" fmla="*/ 23 w 149"/>
                <a:gd name="T25" fmla="*/ 54 h 63"/>
                <a:gd name="T26" fmla="*/ 24 w 149"/>
                <a:gd name="T27"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63">
                  <a:moveTo>
                    <a:pt x="24" y="54"/>
                  </a:moveTo>
                  <a:cubicBezTo>
                    <a:pt x="24" y="53"/>
                    <a:pt x="24" y="53"/>
                    <a:pt x="24" y="53"/>
                  </a:cubicBezTo>
                  <a:cubicBezTo>
                    <a:pt x="148" y="5"/>
                    <a:pt x="148" y="5"/>
                    <a:pt x="148" y="5"/>
                  </a:cubicBezTo>
                  <a:cubicBezTo>
                    <a:pt x="148" y="5"/>
                    <a:pt x="148" y="5"/>
                    <a:pt x="148" y="5"/>
                  </a:cubicBezTo>
                  <a:cubicBezTo>
                    <a:pt x="149" y="4"/>
                    <a:pt x="149" y="4"/>
                    <a:pt x="149" y="4"/>
                  </a:cubicBezTo>
                  <a:cubicBezTo>
                    <a:pt x="149" y="4"/>
                    <a:pt x="149" y="4"/>
                    <a:pt x="149" y="4"/>
                  </a:cubicBezTo>
                  <a:cubicBezTo>
                    <a:pt x="148" y="3"/>
                    <a:pt x="147" y="2"/>
                    <a:pt x="146" y="0"/>
                  </a:cubicBezTo>
                  <a:cubicBezTo>
                    <a:pt x="22" y="49"/>
                    <a:pt x="22" y="49"/>
                    <a:pt x="22" y="49"/>
                  </a:cubicBezTo>
                  <a:cubicBezTo>
                    <a:pt x="22" y="49"/>
                    <a:pt x="22" y="49"/>
                    <a:pt x="22" y="49"/>
                  </a:cubicBezTo>
                  <a:cubicBezTo>
                    <a:pt x="21" y="49"/>
                    <a:pt x="21" y="49"/>
                    <a:pt x="21" y="49"/>
                  </a:cubicBezTo>
                  <a:cubicBezTo>
                    <a:pt x="0" y="58"/>
                    <a:pt x="0" y="58"/>
                    <a:pt x="0" y="58"/>
                  </a:cubicBezTo>
                  <a:cubicBezTo>
                    <a:pt x="0" y="59"/>
                    <a:pt x="0" y="61"/>
                    <a:pt x="0" y="63"/>
                  </a:cubicBezTo>
                  <a:cubicBezTo>
                    <a:pt x="23" y="54"/>
                    <a:pt x="23" y="54"/>
                    <a:pt x="23" y="54"/>
                  </a:cubicBezTo>
                  <a:lnTo>
                    <a:pt x="2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36" name="Freeform 41"/>
            <p:cNvSpPr>
              <a:spLocks/>
            </p:cNvSpPr>
            <p:nvPr/>
          </p:nvSpPr>
          <p:spPr bwMode="auto">
            <a:xfrm>
              <a:off x="2298700" y="3705225"/>
              <a:ext cx="752475" cy="312738"/>
            </a:xfrm>
            <a:custGeom>
              <a:avLst/>
              <a:gdLst>
                <a:gd name="T0" fmla="*/ 11 w 125"/>
                <a:gd name="T1" fmla="*/ 47 h 52"/>
                <a:gd name="T2" fmla="*/ 12 w 125"/>
                <a:gd name="T3" fmla="*/ 47 h 52"/>
                <a:gd name="T4" fmla="*/ 125 w 125"/>
                <a:gd name="T5" fmla="*/ 3 h 52"/>
                <a:gd name="T6" fmla="*/ 119 w 125"/>
                <a:gd name="T7" fmla="*/ 0 h 52"/>
                <a:gd name="T8" fmla="*/ 10 w 125"/>
                <a:gd name="T9" fmla="*/ 43 h 52"/>
                <a:gd name="T10" fmla="*/ 10 w 125"/>
                <a:gd name="T11" fmla="*/ 43 h 52"/>
                <a:gd name="T12" fmla="*/ 9 w 125"/>
                <a:gd name="T13" fmla="*/ 43 h 52"/>
                <a:gd name="T14" fmla="*/ 2 w 125"/>
                <a:gd name="T15" fmla="*/ 46 h 52"/>
                <a:gd name="T16" fmla="*/ 0 w 125"/>
                <a:gd name="T17" fmla="*/ 52 h 52"/>
                <a:gd name="T18" fmla="*/ 11 w 125"/>
                <a:gd name="T19" fmla="*/ 48 h 52"/>
                <a:gd name="T20" fmla="*/ 11 w 125"/>
                <a:gd name="T21"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2">
                  <a:moveTo>
                    <a:pt x="11" y="47"/>
                  </a:moveTo>
                  <a:cubicBezTo>
                    <a:pt x="12" y="47"/>
                    <a:pt x="12" y="47"/>
                    <a:pt x="12" y="47"/>
                  </a:cubicBezTo>
                  <a:cubicBezTo>
                    <a:pt x="125" y="3"/>
                    <a:pt x="125" y="3"/>
                    <a:pt x="125" y="3"/>
                  </a:cubicBezTo>
                  <a:cubicBezTo>
                    <a:pt x="123" y="2"/>
                    <a:pt x="121" y="1"/>
                    <a:pt x="119" y="0"/>
                  </a:cubicBezTo>
                  <a:cubicBezTo>
                    <a:pt x="10" y="43"/>
                    <a:pt x="10" y="43"/>
                    <a:pt x="10" y="43"/>
                  </a:cubicBezTo>
                  <a:cubicBezTo>
                    <a:pt x="10" y="43"/>
                    <a:pt x="10" y="43"/>
                    <a:pt x="10" y="43"/>
                  </a:cubicBezTo>
                  <a:cubicBezTo>
                    <a:pt x="9" y="43"/>
                    <a:pt x="9" y="43"/>
                    <a:pt x="9" y="43"/>
                  </a:cubicBezTo>
                  <a:cubicBezTo>
                    <a:pt x="2" y="46"/>
                    <a:pt x="2" y="46"/>
                    <a:pt x="2" y="46"/>
                  </a:cubicBezTo>
                  <a:cubicBezTo>
                    <a:pt x="1" y="48"/>
                    <a:pt x="0" y="50"/>
                    <a:pt x="0" y="52"/>
                  </a:cubicBezTo>
                  <a:cubicBezTo>
                    <a:pt x="11" y="48"/>
                    <a:pt x="11" y="48"/>
                    <a:pt x="11" y="48"/>
                  </a:cubicBezTo>
                  <a:lnTo>
                    <a:pt x="11"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37" name="Freeform 42"/>
            <p:cNvSpPr>
              <a:spLocks/>
            </p:cNvSpPr>
            <p:nvPr/>
          </p:nvSpPr>
          <p:spPr bwMode="auto">
            <a:xfrm>
              <a:off x="2413000" y="3644900"/>
              <a:ext cx="409575" cy="168275"/>
            </a:xfrm>
            <a:custGeom>
              <a:avLst/>
              <a:gdLst>
                <a:gd name="T0" fmla="*/ 56 w 68"/>
                <a:gd name="T1" fmla="*/ 1 h 28"/>
                <a:gd name="T2" fmla="*/ 55 w 68"/>
                <a:gd name="T3" fmla="*/ 1 h 28"/>
                <a:gd name="T4" fmla="*/ 10 w 68"/>
                <a:gd name="T5" fmla="*/ 18 h 28"/>
                <a:gd name="T6" fmla="*/ 0 w 68"/>
                <a:gd name="T7" fmla="*/ 28 h 28"/>
                <a:gd name="T8" fmla="*/ 68 w 68"/>
                <a:gd name="T9" fmla="*/ 1 h 28"/>
                <a:gd name="T10" fmla="*/ 56 w 68"/>
                <a:gd name="T11" fmla="*/ 1 h 28"/>
              </a:gdLst>
              <a:ahLst/>
              <a:cxnLst>
                <a:cxn ang="0">
                  <a:pos x="T0" y="T1"/>
                </a:cxn>
                <a:cxn ang="0">
                  <a:pos x="T2" y="T3"/>
                </a:cxn>
                <a:cxn ang="0">
                  <a:pos x="T4" y="T5"/>
                </a:cxn>
                <a:cxn ang="0">
                  <a:pos x="T6" y="T7"/>
                </a:cxn>
                <a:cxn ang="0">
                  <a:pos x="T8" y="T9"/>
                </a:cxn>
                <a:cxn ang="0">
                  <a:pos x="T10" y="T11"/>
                </a:cxn>
              </a:cxnLst>
              <a:rect l="0" t="0" r="r" b="b"/>
              <a:pathLst>
                <a:path w="68" h="28">
                  <a:moveTo>
                    <a:pt x="56" y="1"/>
                  </a:moveTo>
                  <a:cubicBezTo>
                    <a:pt x="56" y="1"/>
                    <a:pt x="55" y="1"/>
                    <a:pt x="55" y="1"/>
                  </a:cubicBezTo>
                  <a:cubicBezTo>
                    <a:pt x="10" y="18"/>
                    <a:pt x="10" y="18"/>
                    <a:pt x="10" y="18"/>
                  </a:cubicBezTo>
                  <a:cubicBezTo>
                    <a:pt x="7" y="21"/>
                    <a:pt x="3" y="24"/>
                    <a:pt x="0" y="28"/>
                  </a:cubicBezTo>
                  <a:cubicBezTo>
                    <a:pt x="68" y="1"/>
                    <a:pt x="68" y="1"/>
                    <a:pt x="68" y="1"/>
                  </a:cubicBezTo>
                  <a:cubicBezTo>
                    <a:pt x="64" y="0"/>
                    <a:pt x="60" y="0"/>
                    <a:pt x="5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38" name="Freeform 43"/>
            <p:cNvSpPr>
              <a:spLocks/>
            </p:cNvSpPr>
            <p:nvPr/>
          </p:nvSpPr>
          <p:spPr bwMode="auto">
            <a:xfrm>
              <a:off x="2286000" y="3867150"/>
              <a:ext cx="939800" cy="398463"/>
            </a:xfrm>
            <a:custGeom>
              <a:avLst/>
              <a:gdLst>
                <a:gd name="T0" fmla="*/ 27 w 156"/>
                <a:gd name="T1" fmla="*/ 55 h 66"/>
                <a:gd name="T2" fmla="*/ 28 w 156"/>
                <a:gd name="T3" fmla="*/ 55 h 66"/>
                <a:gd name="T4" fmla="*/ 151 w 156"/>
                <a:gd name="T5" fmla="*/ 6 h 66"/>
                <a:gd name="T6" fmla="*/ 152 w 156"/>
                <a:gd name="T7" fmla="*/ 6 h 66"/>
                <a:gd name="T8" fmla="*/ 152 w 156"/>
                <a:gd name="T9" fmla="*/ 6 h 66"/>
                <a:gd name="T10" fmla="*/ 156 w 156"/>
                <a:gd name="T11" fmla="*/ 5 h 66"/>
                <a:gd name="T12" fmla="*/ 153 w 156"/>
                <a:gd name="T13" fmla="*/ 0 h 66"/>
                <a:gd name="T14" fmla="*/ 150 w 156"/>
                <a:gd name="T15" fmla="*/ 1 h 66"/>
                <a:gd name="T16" fmla="*/ 150 w 156"/>
                <a:gd name="T17" fmla="*/ 2 h 66"/>
                <a:gd name="T18" fmla="*/ 150 w 156"/>
                <a:gd name="T19" fmla="*/ 2 h 66"/>
                <a:gd name="T20" fmla="*/ 26 w 156"/>
                <a:gd name="T21" fmla="*/ 50 h 66"/>
                <a:gd name="T22" fmla="*/ 25 w 156"/>
                <a:gd name="T23" fmla="*/ 51 h 66"/>
                <a:gd name="T24" fmla="*/ 25 w 156"/>
                <a:gd name="T25" fmla="*/ 51 h 66"/>
                <a:gd name="T26" fmla="*/ 0 w 156"/>
                <a:gd name="T27" fmla="*/ 61 h 66"/>
                <a:gd name="T28" fmla="*/ 0 w 156"/>
                <a:gd name="T29" fmla="*/ 66 h 66"/>
                <a:gd name="T30" fmla="*/ 27 w 156"/>
                <a:gd name="T3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66">
                  <a:moveTo>
                    <a:pt x="27" y="55"/>
                  </a:moveTo>
                  <a:cubicBezTo>
                    <a:pt x="28" y="55"/>
                    <a:pt x="28" y="55"/>
                    <a:pt x="28" y="55"/>
                  </a:cubicBezTo>
                  <a:cubicBezTo>
                    <a:pt x="151" y="6"/>
                    <a:pt x="151" y="6"/>
                    <a:pt x="151" y="6"/>
                  </a:cubicBezTo>
                  <a:cubicBezTo>
                    <a:pt x="152" y="6"/>
                    <a:pt x="152" y="6"/>
                    <a:pt x="152" y="6"/>
                  </a:cubicBezTo>
                  <a:cubicBezTo>
                    <a:pt x="152" y="6"/>
                    <a:pt x="152" y="6"/>
                    <a:pt x="152" y="6"/>
                  </a:cubicBezTo>
                  <a:cubicBezTo>
                    <a:pt x="156" y="5"/>
                    <a:pt x="156" y="5"/>
                    <a:pt x="156" y="5"/>
                  </a:cubicBezTo>
                  <a:cubicBezTo>
                    <a:pt x="155" y="3"/>
                    <a:pt x="154" y="2"/>
                    <a:pt x="153" y="0"/>
                  </a:cubicBezTo>
                  <a:cubicBezTo>
                    <a:pt x="150" y="1"/>
                    <a:pt x="150" y="1"/>
                    <a:pt x="150" y="1"/>
                  </a:cubicBezTo>
                  <a:cubicBezTo>
                    <a:pt x="150" y="2"/>
                    <a:pt x="150" y="2"/>
                    <a:pt x="150" y="2"/>
                  </a:cubicBezTo>
                  <a:cubicBezTo>
                    <a:pt x="150" y="2"/>
                    <a:pt x="150" y="2"/>
                    <a:pt x="150" y="2"/>
                  </a:cubicBezTo>
                  <a:cubicBezTo>
                    <a:pt x="26" y="50"/>
                    <a:pt x="26" y="50"/>
                    <a:pt x="26" y="50"/>
                  </a:cubicBezTo>
                  <a:cubicBezTo>
                    <a:pt x="25" y="51"/>
                    <a:pt x="25" y="51"/>
                    <a:pt x="25" y="51"/>
                  </a:cubicBezTo>
                  <a:cubicBezTo>
                    <a:pt x="25" y="51"/>
                    <a:pt x="25" y="51"/>
                    <a:pt x="25" y="51"/>
                  </a:cubicBezTo>
                  <a:cubicBezTo>
                    <a:pt x="0" y="61"/>
                    <a:pt x="0" y="61"/>
                    <a:pt x="0" y="61"/>
                  </a:cubicBezTo>
                  <a:cubicBezTo>
                    <a:pt x="0" y="62"/>
                    <a:pt x="0" y="64"/>
                    <a:pt x="0" y="66"/>
                  </a:cubicBezTo>
                  <a:cubicBezTo>
                    <a:pt x="27" y="55"/>
                    <a:pt x="27" y="55"/>
                    <a:pt x="2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39" name="Freeform 44"/>
            <p:cNvSpPr>
              <a:spLocks/>
            </p:cNvSpPr>
            <p:nvPr/>
          </p:nvSpPr>
          <p:spPr bwMode="auto">
            <a:xfrm>
              <a:off x="2279650" y="3752850"/>
              <a:ext cx="844550" cy="350838"/>
            </a:xfrm>
            <a:custGeom>
              <a:avLst/>
              <a:gdLst>
                <a:gd name="T0" fmla="*/ 19 w 140"/>
                <a:gd name="T1" fmla="*/ 51 h 58"/>
                <a:gd name="T2" fmla="*/ 19 w 140"/>
                <a:gd name="T3" fmla="*/ 51 h 58"/>
                <a:gd name="T4" fmla="*/ 140 w 140"/>
                <a:gd name="T5" fmla="*/ 4 h 58"/>
                <a:gd name="T6" fmla="*/ 135 w 140"/>
                <a:gd name="T7" fmla="*/ 0 h 58"/>
                <a:gd name="T8" fmla="*/ 18 w 140"/>
                <a:gd name="T9" fmla="*/ 46 h 58"/>
                <a:gd name="T10" fmla="*/ 17 w 140"/>
                <a:gd name="T11" fmla="*/ 46 h 58"/>
                <a:gd name="T12" fmla="*/ 17 w 140"/>
                <a:gd name="T13" fmla="*/ 47 h 58"/>
                <a:gd name="T14" fmla="*/ 1 w 140"/>
                <a:gd name="T15" fmla="*/ 53 h 58"/>
                <a:gd name="T16" fmla="*/ 0 w 140"/>
                <a:gd name="T17" fmla="*/ 58 h 58"/>
                <a:gd name="T18" fmla="*/ 19 w 140"/>
                <a:gd name="T19"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58">
                  <a:moveTo>
                    <a:pt x="19" y="51"/>
                  </a:moveTo>
                  <a:cubicBezTo>
                    <a:pt x="19" y="51"/>
                    <a:pt x="19" y="51"/>
                    <a:pt x="19" y="51"/>
                  </a:cubicBezTo>
                  <a:cubicBezTo>
                    <a:pt x="140" y="4"/>
                    <a:pt x="140" y="4"/>
                    <a:pt x="140" y="4"/>
                  </a:cubicBezTo>
                  <a:cubicBezTo>
                    <a:pt x="138" y="2"/>
                    <a:pt x="137" y="1"/>
                    <a:pt x="135" y="0"/>
                  </a:cubicBezTo>
                  <a:cubicBezTo>
                    <a:pt x="18" y="46"/>
                    <a:pt x="18" y="46"/>
                    <a:pt x="18" y="46"/>
                  </a:cubicBezTo>
                  <a:cubicBezTo>
                    <a:pt x="17" y="46"/>
                    <a:pt x="17" y="46"/>
                    <a:pt x="17" y="46"/>
                  </a:cubicBezTo>
                  <a:cubicBezTo>
                    <a:pt x="17" y="47"/>
                    <a:pt x="17" y="47"/>
                    <a:pt x="17" y="47"/>
                  </a:cubicBezTo>
                  <a:cubicBezTo>
                    <a:pt x="1" y="53"/>
                    <a:pt x="1" y="53"/>
                    <a:pt x="1" y="53"/>
                  </a:cubicBezTo>
                  <a:cubicBezTo>
                    <a:pt x="0" y="55"/>
                    <a:pt x="0" y="57"/>
                    <a:pt x="0" y="58"/>
                  </a:cubicBezTo>
                  <a:cubicBezTo>
                    <a:pt x="19" y="51"/>
                    <a:pt x="19" y="51"/>
                    <a:pt x="19"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40" name="Freeform 45"/>
            <p:cNvSpPr>
              <a:spLocks/>
            </p:cNvSpPr>
            <p:nvPr/>
          </p:nvSpPr>
          <p:spPr bwMode="auto">
            <a:xfrm>
              <a:off x="2333625" y="3662363"/>
              <a:ext cx="627063" cy="260350"/>
            </a:xfrm>
            <a:custGeom>
              <a:avLst/>
              <a:gdLst>
                <a:gd name="T0" fmla="*/ 1 w 104"/>
                <a:gd name="T1" fmla="*/ 43 h 43"/>
                <a:gd name="T2" fmla="*/ 1 w 104"/>
                <a:gd name="T3" fmla="*/ 43 h 43"/>
                <a:gd name="T4" fmla="*/ 104 w 104"/>
                <a:gd name="T5" fmla="*/ 2 h 43"/>
                <a:gd name="T6" fmla="*/ 96 w 104"/>
                <a:gd name="T7" fmla="*/ 0 h 43"/>
                <a:gd name="T8" fmla="*/ 4 w 104"/>
                <a:gd name="T9" fmla="*/ 36 h 43"/>
                <a:gd name="T10" fmla="*/ 0 w 104"/>
                <a:gd name="T11" fmla="*/ 43 h 43"/>
                <a:gd name="T12" fmla="*/ 1 w 104"/>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04" h="43">
                  <a:moveTo>
                    <a:pt x="1" y="43"/>
                  </a:moveTo>
                  <a:cubicBezTo>
                    <a:pt x="1" y="43"/>
                    <a:pt x="1" y="43"/>
                    <a:pt x="1" y="43"/>
                  </a:cubicBezTo>
                  <a:cubicBezTo>
                    <a:pt x="104" y="2"/>
                    <a:pt x="104" y="2"/>
                    <a:pt x="104" y="2"/>
                  </a:cubicBezTo>
                  <a:cubicBezTo>
                    <a:pt x="101" y="2"/>
                    <a:pt x="99" y="1"/>
                    <a:pt x="96" y="0"/>
                  </a:cubicBezTo>
                  <a:cubicBezTo>
                    <a:pt x="4" y="36"/>
                    <a:pt x="4" y="36"/>
                    <a:pt x="4" y="36"/>
                  </a:cubicBezTo>
                  <a:cubicBezTo>
                    <a:pt x="3" y="38"/>
                    <a:pt x="1" y="41"/>
                    <a:pt x="0" y="43"/>
                  </a:cubicBezTo>
                  <a:cubicBezTo>
                    <a:pt x="1" y="43"/>
                    <a:pt x="1" y="43"/>
                    <a:pt x="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41" name="Freeform 46"/>
            <p:cNvSpPr>
              <a:spLocks/>
            </p:cNvSpPr>
            <p:nvPr/>
          </p:nvSpPr>
          <p:spPr bwMode="auto">
            <a:xfrm>
              <a:off x="2659062" y="4435475"/>
              <a:ext cx="555625" cy="228600"/>
            </a:xfrm>
            <a:custGeom>
              <a:avLst/>
              <a:gdLst>
                <a:gd name="T0" fmla="*/ 9 w 92"/>
                <a:gd name="T1" fmla="*/ 38 h 38"/>
                <a:gd name="T2" fmla="*/ 87 w 92"/>
                <a:gd name="T3" fmla="*/ 7 h 38"/>
                <a:gd name="T4" fmla="*/ 92 w 92"/>
                <a:gd name="T5" fmla="*/ 0 h 38"/>
                <a:gd name="T6" fmla="*/ 0 w 92"/>
                <a:gd name="T7" fmla="*/ 36 h 38"/>
                <a:gd name="T8" fmla="*/ 9 w 92"/>
                <a:gd name="T9" fmla="*/ 38 h 38"/>
              </a:gdLst>
              <a:ahLst/>
              <a:cxnLst>
                <a:cxn ang="0">
                  <a:pos x="T0" y="T1"/>
                </a:cxn>
                <a:cxn ang="0">
                  <a:pos x="T2" y="T3"/>
                </a:cxn>
                <a:cxn ang="0">
                  <a:pos x="T4" y="T5"/>
                </a:cxn>
                <a:cxn ang="0">
                  <a:pos x="T6" y="T7"/>
                </a:cxn>
                <a:cxn ang="0">
                  <a:pos x="T8" y="T9"/>
                </a:cxn>
              </a:cxnLst>
              <a:rect l="0" t="0" r="r" b="b"/>
              <a:pathLst>
                <a:path w="92" h="38">
                  <a:moveTo>
                    <a:pt x="9" y="38"/>
                  </a:moveTo>
                  <a:cubicBezTo>
                    <a:pt x="87" y="7"/>
                    <a:pt x="87" y="7"/>
                    <a:pt x="87" y="7"/>
                  </a:cubicBezTo>
                  <a:cubicBezTo>
                    <a:pt x="88" y="5"/>
                    <a:pt x="90" y="2"/>
                    <a:pt x="92" y="0"/>
                  </a:cubicBezTo>
                  <a:cubicBezTo>
                    <a:pt x="0" y="36"/>
                    <a:pt x="0" y="36"/>
                    <a:pt x="0" y="36"/>
                  </a:cubicBezTo>
                  <a:cubicBezTo>
                    <a:pt x="3" y="37"/>
                    <a:pt x="6" y="37"/>
                    <a:pt x="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42" name="Freeform 47"/>
            <p:cNvSpPr>
              <a:spLocks/>
            </p:cNvSpPr>
            <p:nvPr/>
          </p:nvSpPr>
          <p:spPr bwMode="auto">
            <a:xfrm>
              <a:off x="2478087" y="4241800"/>
              <a:ext cx="808038" cy="338138"/>
            </a:xfrm>
            <a:custGeom>
              <a:avLst/>
              <a:gdLst>
                <a:gd name="T0" fmla="*/ 18 w 134"/>
                <a:gd name="T1" fmla="*/ 51 h 56"/>
                <a:gd name="T2" fmla="*/ 18 w 134"/>
                <a:gd name="T3" fmla="*/ 51 h 56"/>
                <a:gd name="T4" fmla="*/ 133 w 134"/>
                <a:gd name="T5" fmla="*/ 6 h 56"/>
                <a:gd name="T6" fmla="*/ 134 w 134"/>
                <a:gd name="T7" fmla="*/ 0 h 56"/>
                <a:gd name="T8" fmla="*/ 17 w 134"/>
                <a:gd name="T9" fmla="*/ 46 h 56"/>
                <a:gd name="T10" fmla="*/ 16 w 134"/>
                <a:gd name="T11" fmla="*/ 47 h 56"/>
                <a:gd name="T12" fmla="*/ 16 w 134"/>
                <a:gd name="T13" fmla="*/ 47 h 56"/>
                <a:gd name="T14" fmla="*/ 0 w 134"/>
                <a:gd name="T15" fmla="*/ 53 h 56"/>
                <a:gd name="T16" fmla="*/ 5 w 134"/>
                <a:gd name="T17" fmla="*/ 56 h 56"/>
                <a:gd name="T18" fmla="*/ 18 w 134"/>
                <a:gd name="T19"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56">
                  <a:moveTo>
                    <a:pt x="18" y="51"/>
                  </a:moveTo>
                  <a:cubicBezTo>
                    <a:pt x="18" y="51"/>
                    <a:pt x="18" y="51"/>
                    <a:pt x="18" y="51"/>
                  </a:cubicBezTo>
                  <a:cubicBezTo>
                    <a:pt x="133" y="6"/>
                    <a:pt x="133" y="6"/>
                    <a:pt x="133" y="6"/>
                  </a:cubicBezTo>
                  <a:cubicBezTo>
                    <a:pt x="134" y="4"/>
                    <a:pt x="134" y="2"/>
                    <a:pt x="134" y="0"/>
                  </a:cubicBezTo>
                  <a:cubicBezTo>
                    <a:pt x="17" y="46"/>
                    <a:pt x="17" y="46"/>
                    <a:pt x="17" y="46"/>
                  </a:cubicBezTo>
                  <a:cubicBezTo>
                    <a:pt x="16" y="47"/>
                    <a:pt x="16" y="47"/>
                    <a:pt x="16" y="47"/>
                  </a:cubicBezTo>
                  <a:cubicBezTo>
                    <a:pt x="16" y="47"/>
                    <a:pt x="16" y="47"/>
                    <a:pt x="16" y="47"/>
                  </a:cubicBezTo>
                  <a:cubicBezTo>
                    <a:pt x="0" y="53"/>
                    <a:pt x="0" y="53"/>
                    <a:pt x="0" y="53"/>
                  </a:cubicBezTo>
                  <a:cubicBezTo>
                    <a:pt x="1" y="54"/>
                    <a:pt x="3" y="55"/>
                    <a:pt x="5" y="56"/>
                  </a:cubicBezTo>
                  <a:cubicBezTo>
                    <a:pt x="18" y="51"/>
                    <a:pt x="18" y="51"/>
                    <a:pt x="18"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43" name="Freeform 48"/>
            <p:cNvSpPr>
              <a:spLocks/>
            </p:cNvSpPr>
            <p:nvPr/>
          </p:nvSpPr>
          <p:spPr bwMode="auto">
            <a:xfrm>
              <a:off x="2363787" y="4078288"/>
              <a:ext cx="928688" cy="393700"/>
            </a:xfrm>
            <a:custGeom>
              <a:avLst/>
              <a:gdLst>
                <a:gd name="T0" fmla="*/ 28 w 154"/>
                <a:gd name="T1" fmla="*/ 55 h 65"/>
                <a:gd name="T2" fmla="*/ 28 w 154"/>
                <a:gd name="T3" fmla="*/ 55 h 65"/>
                <a:gd name="T4" fmla="*/ 152 w 154"/>
                <a:gd name="T5" fmla="*/ 6 h 65"/>
                <a:gd name="T6" fmla="*/ 152 w 154"/>
                <a:gd name="T7" fmla="*/ 6 h 65"/>
                <a:gd name="T8" fmla="*/ 153 w 154"/>
                <a:gd name="T9" fmla="*/ 6 h 65"/>
                <a:gd name="T10" fmla="*/ 154 w 154"/>
                <a:gd name="T11" fmla="*/ 5 h 65"/>
                <a:gd name="T12" fmla="*/ 154 w 154"/>
                <a:gd name="T13" fmla="*/ 0 h 65"/>
                <a:gd name="T14" fmla="*/ 151 w 154"/>
                <a:gd name="T15" fmla="*/ 1 h 65"/>
                <a:gd name="T16" fmla="*/ 151 w 154"/>
                <a:gd name="T17" fmla="*/ 1 h 65"/>
                <a:gd name="T18" fmla="*/ 150 w 154"/>
                <a:gd name="T19" fmla="*/ 2 h 65"/>
                <a:gd name="T20" fmla="*/ 26 w 154"/>
                <a:gd name="T21" fmla="*/ 50 h 65"/>
                <a:gd name="T22" fmla="*/ 26 w 154"/>
                <a:gd name="T23" fmla="*/ 50 h 65"/>
                <a:gd name="T24" fmla="*/ 26 w 154"/>
                <a:gd name="T25" fmla="*/ 51 h 65"/>
                <a:gd name="T26" fmla="*/ 0 w 154"/>
                <a:gd name="T27" fmla="*/ 60 h 65"/>
                <a:gd name="T28" fmla="*/ 3 w 154"/>
                <a:gd name="T29" fmla="*/ 65 h 65"/>
                <a:gd name="T30" fmla="*/ 27 w 154"/>
                <a:gd name="T31" fmla="*/ 55 h 65"/>
                <a:gd name="T32" fmla="*/ 28 w 154"/>
                <a:gd name="T3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65">
                  <a:moveTo>
                    <a:pt x="28" y="55"/>
                  </a:moveTo>
                  <a:cubicBezTo>
                    <a:pt x="28" y="55"/>
                    <a:pt x="28" y="55"/>
                    <a:pt x="28" y="55"/>
                  </a:cubicBezTo>
                  <a:cubicBezTo>
                    <a:pt x="152" y="6"/>
                    <a:pt x="152" y="6"/>
                    <a:pt x="152" y="6"/>
                  </a:cubicBezTo>
                  <a:cubicBezTo>
                    <a:pt x="152" y="6"/>
                    <a:pt x="152" y="6"/>
                    <a:pt x="152" y="6"/>
                  </a:cubicBezTo>
                  <a:cubicBezTo>
                    <a:pt x="153" y="6"/>
                    <a:pt x="153" y="6"/>
                    <a:pt x="153" y="6"/>
                  </a:cubicBezTo>
                  <a:cubicBezTo>
                    <a:pt x="154" y="5"/>
                    <a:pt x="154" y="5"/>
                    <a:pt x="154" y="5"/>
                  </a:cubicBezTo>
                  <a:cubicBezTo>
                    <a:pt x="154" y="4"/>
                    <a:pt x="154" y="2"/>
                    <a:pt x="154" y="0"/>
                  </a:cubicBezTo>
                  <a:cubicBezTo>
                    <a:pt x="151" y="1"/>
                    <a:pt x="151" y="1"/>
                    <a:pt x="151" y="1"/>
                  </a:cubicBezTo>
                  <a:cubicBezTo>
                    <a:pt x="151" y="1"/>
                    <a:pt x="151" y="1"/>
                    <a:pt x="151" y="1"/>
                  </a:cubicBezTo>
                  <a:cubicBezTo>
                    <a:pt x="150" y="2"/>
                    <a:pt x="150" y="2"/>
                    <a:pt x="150" y="2"/>
                  </a:cubicBezTo>
                  <a:cubicBezTo>
                    <a:pt x="26" y="50"/>
                    <a:pt x="26" y="50"/>
                    <a:pt x="26" y="50"/>
                  </a:cubicBezTo>
                  <a:cubicBezTo>
                    <a:pt x="26" y="50"/>
                    <a:pt x="26" y="50"/>
                    <a:pt x="26" y="50"/>
                  </a:cubicBezTo>
                  <a:cubicBezTo>
                    <a:pt x="26" y="51"/>
                    <a:pt x="26" y="51"/>
                    <a:pt x="26" y="51"/>
                  </a:cubicBezTo>
                  <a:cubicBezTo>
                    <a:pt x="0" y="60"/>
                    <a:pt x="0" y="60"/>
                    <a:pt x="0" y="60"/>
                  </a:cubicBezTo>
                  <a:cubicBezTo>
                    <a:pt x="1" y="62"/>
                    <a:pt x="2" y="63"/>
                    <a:pt x="3" y="65"/>
                  </a:cubicBezTo>
                  <a:cubicBezTo>
                    <a:pt x="27" y="55"/>
                    <a:pt x="27" y="55"/>
                    <a:pt x="27" y="55"/>
                  </a:cubicBezTo>
                  <a:lnTo>
                    <a:pt x="2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44" name="Freeform 49"/>
            <p:cNvSpPr>
              <a:spLocks/>
            </p:cNvSpPr>
            <p:nvPr/>
          </p:nvSpPr>
          <p:spPr bwMode="auto">
            <a:xfrm>
              <a:off x="2833687" y="4562475"/>
              <a:ext cx="266700" cy="101600"/>
            </a:xfrm>
            <a:custGeom>
              <a:avLst/>
              <a:gdLst>
                <a:gd name="T0" fmla="*/ 44 w 44"/>
                <a:gd name="T1" fmla="*/ 0 h 17"/>
                <a:gd name="T2" fmla="*/ 0 w 44"/>
                <a:gd name="T3" fmla="*/ 17 h 17"/>
                <a:gd name="T4" fmla="*/ 44 w 44"/>
                <a:gd name="T5" fmla="*/ 0 h 17"/>
              </a:gdLst>
              <a:ahLst/>
              <a:cxnLst>
                <a:cxn ang="0">
                  <a:pos x="T0" y="T1"/>
                </a:cxn>
                <a:cxn ang="0">
                  <a:pos x="T2" y="T3"/>
                </a:cxn>
                <a:cxn ang="0">
                  <a:pos x="T4" y="T5"/>
                </a:cxn>
              </a:cxnLst>
              <a:rect l="0" t="0" r="r" b="b"/>
              <a:pathLst>
                <a:path w="44" h="17">
                  <a:moveTo>
                    <a:pt x="44" y="0"/>
                  </a:moveTo>
                  <a:cubicBezTo>
                    <a:pt x="0" y="17"/>
                    <a:pt x="0" y="17"/>
                    <a:pt x="0" y="17"/>
                  </a:cubicBezTo>
                  <a:cubicBezTo>
                    <a:pt x="16" y="16"/>
                    <a:pt x="31" y="9"/>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45" name="Freeform 50"/>
            <p:cNvSpPr>
              <a:spLocks/>
            </p:cNvSpPr>
            <p:nvPr/>
          </p:nvSpPr>
          <p:spPr bwMode="auto">
            <a:xfrm>
              <a:off x="2557462" y="4332288"/>
              <a:ext cx="704850" cy="296863"/>
            </a:xfrm>
            <a:custGeom>
              <a:avLst/>
              <a:gdLst>
                <a:gd name="T0" fmla="*/ 10 w 117"/>
                <a:gd name="T1" fmla="*/ 48 h 49"/>
                <a:gd name="T2" fmla="*/ 10 w 117"/>
                <a:gd name="T3" fmla="*/ 48 h 49"/>
                <a:gd name="T4" fmla="*/ 115 w 117"/>
                <a:gd name="T5" fmla="*/ 7 h 49"/>
                <a:gd name="T6" fmla="*/ 117 w 117"/>
                <a:gd name="T7" fmla="*/ 0 h 49"/>
                <a:gd name="T8" fmla="*/ 8 w 117"/>
                <a:gd name="T9" fmla="*/ 43 h 49"/>
                <a:gd name="T10" fmla="*/ 8 w 117"/>
                <a:gd name="T11" fmla="*/ 43 h 49"/>
                <a:gd name="T12" fmla="*/ 7 w 117"/>
                <a:gd name="T13" fmla="*/ 43 h 49"/>
                <a:gd name="T14" fmla="*/ 0 w 117"/>
                <a:gd name="T15" fmla="*/ 46 h 49"/>
                <a:gd name="T16" fmla="*/ 6 w 117"/>
                <a:gd name="T17" fmla="*/ 49 h 49"/>
                <a:gd name="T18" fmla="*/ 9 w 117"/>
                <a:gd name="T19" fmla="*/ 48 h 49"/>
                <a:gd name="T20" fmla="*/ 10 w 117"/>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49">
                  <a:moveTo>
                    <a:pt x="10" y="48"/>
                  </a:moveTo>
                  <a:cubicBezTo>
                    <a:pt x="10" y="48"/>
                    <a:pt x="10" y="48"/>
                    <a:pt x="10" y="48"/>
                  </a:cubicBezTo>
                  <a:cubicBezTo>
                    <a:pt x="115" y="7"/>
                    <a:pt x="115" y="7"/>
                    <a:pt x="115" y="7"/>
                  </a:cubicBezTo>
                  <a:cubicBezTo>
                    <a:pt x="116" y="4"/>
                    <a:pt x="117" y="2"/>
                    <a:pt x="117" y="0"/>
                  </a:cubicBezTo>
                  <a:cubicBezTo>
                    <a:pt x="8" y="43"/>
                    <a:pt x="8" y="43"/>
                    <a:pt x="8" y="43"/>
                  </a:cubicBezTo>
                  <a:cubicBezTo>
                    <a:pt x="8" y="43"/>
                    <a:pt x="8" y="43"/>
                    <a:pt x="8" y="43"/>
                  </a:cubicBezTo>
                  <a:cubicBezTo>
                    <a:pt x="7" y="43"/>
                    <a:pt x="7" y="43"/>
                    <a:pt x="7" y="43"/>
                  </a:cubicBezTo>
                  <a:cubicBezTo>
                    <a:pt x="0" y="46"/>
                    <a:pt x="0" y="46"/>
                    <a:pt x="0" y="46"/>
                  </a:cubicBezTo>
                  <a:cubicBezTo>
                    <a:pt x="2" y="47"/>
                    <a:pt x="4" y="48"/>
                    <a:pt x="6" y="49"/>
                  </a:cubicBezTo>
                  <a:cubicBezTo>
                    <a:pt x="9" y="48"/>
                    <a:pt x="9" y="48"/>
                    <a:pt x="9" y="48"/>
                  </a:cubicBezTo>
                  <a:lnTo>
                    <a:pt x="1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46" name="Freeform 51"/>
            <p:cNvSpPr>
              <a:spLocks/>
            </p:cNvSpPr>
            <p:nvPr/>
          </p:nvSpPr>
          <p:spPr bwMode="auto">
            <a:xfrm>
              <a:off x="2413000" y="4157663"/>
              <a:ext cx="879475" cy="374650"/>
            </a:xfrm>
            <a:custGeom>
              <a:avLst/>
              <a:gdLst>
                <a:gd name="T0" fmla="*/ 24 w 146"/>
                <a:gd name="T1" fmla="*/ 54 h 62"/>
                <a:gd name="T2" fmla="*/ 25 w 146"/>
                <a:gd name="T3" fmla="*/ 53 h 62"/>
                <a:gd name="T4" fmla="*/ 146 w 146"/>
                <a:gd name="T5" fmla="*/ 6 h 62"/>
                <a:gd name="T6" fmla="*/ 146 w 146"/>
                <a:gd name="T7" fmla="*/ 0 h 62"/>
                <a:gd name="T8" fmla="*/ 23 w 146"/>
                <a:gd name="T9" fmla="*/ 49 h 62"/>
                <a:gd name="T10" fmla="*/ 23 w 146"/>
                <a:gd name="T11" fmla="*/ 49 h 62"/>
                <a:gd name="T12" fmla="*/ 22 w 146"/>
                <a:gd name="T13" fmla="*/ 49 h 62"/>
                <a:gd name="T14" fmla="*/ 0 w 146"/>
                <a:gd name="T15" fmla="*/ 58 h 62"/>
                <a:gd name="T16" fmla="*/ 4 w 146"/>
                <a:gd name="T17" fmla="*/ 62 h 62"/>
                <a:gd name="T18" fmla="*/ 24 w 146"/>
                <a:gd name="T19"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62">
                  <a:moveTo>
                    <a:pt x="24" y="54"/>
                  </a:moveTo>
                  <a:cubicBezTo>
                    <a:pt x="25" y="53"/>
                    <a:pt x="25" y="53"/>
                    <a:pt x="25" y="53"/>
                  </a:cubicBezTo>
                  <a:cubicBezTo>
                    <a:pt x="146" y="6"/>
                    <a:pt x="146" y="6"/>
                    <a:pt x="146" y="6"/>
                  </a:cubicBezTo>
                  <a:cubicBezTo>
                    <a:pt x="146" y="4"/>
                    <a:pt x="146" y="2"/>
                    <a:pt x="146" y="0"/>
                  </a:cubicBezTo>
                  <a:cubicBezTo>
                    <a:pt x="23" y="49"/>
                    <a:pt x="23" y="49"/>
                    <a:pt x="23" y="49"/>
                  </a:cubicBezTo>
                  <a:cubicBezTo>
                    <a:pt x="23" y="49"/>
                    <a:pt x="23" y="49"/>
                    <a:pt x="23" y="49"/>
                  </a:cubicBezTo>
                  <a:cubicBezTo>
                    <a:pt x="22" y="49"/>
                    <a:pt x="22" y="49"/>
                    <a:pt x="22" y="49"/>
                  </a:cubicBezTo>
                  <a:cubicBezTo>
                    <a:pt x="0" y="58"/>
                    <a:pt x="0" y="58"/>
                    <a:pt x="0" y="58"/>
                  </a:cubicBezTo>
                  <a:cubicBezTo>
                    <a:pt x="2" y="59"/>
                    <a:pt x="3" y="60"/>
                    <a:pt x="4" y="62"/>
                  </a:cubicBezTo>
                  <a:cubicBezTo>
                    <a:pt x="24" y="54"/>
                    <a:pt x="24" y="54"/>
                    <a:pt x="24"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47" name="Freeform 52"/>
            <p:cNvSpPr>
              <a:spLocks/>
            </p:cNvSpPr>
            <p:nvPr/>
          </p:nvSpPr>
          <p:spPr bwMode="auto">
            <a:xfrm>
              <a:off x="2328862" y="4006850"/>
              <a:ext cx="950913" cy="398463"/>
            </a:xfrm>
            <a:custGeom>
              <a:avLst/>
              <a:gdLst>
                <a:gd name="T0" fmla="*/ 29 w 158"/>
                <a:gd name="T1" fmla="*/ 55 h 66"/>
                <a:gd name="T2" fmla="*/ 30 w 158"/>
                <a:gd name="T3" fmla="*/ 55 h 66"/>
                <a:gd name="T4" fmla="*/ 153 w 158"/>
                <a:gd name="T5" fmla="*/ 7 h 66"/>
                <a:gd name="T6" fmla="*/ 154 w 158"/>
                <a:gd name="T7" fmla="*/ 6 h 66"/>
                <a:gd name="T8" fmla="*/ 154 w 158"/>
                <a:gd name="T9" fmla="*/ 6 h 66"/>
                <a:gd name="T10" fmla="*/ 158 w 158"/>
                <a:gd name="T11" fmla="*/ 5 h 66"/>
                <a:gd name="T12" fmla="*/ 157 w 158"/>
                <a:gd name="T13" fmla="*/ 0 h 66"/>
                <a:gd name="T14" fmla="*/ 152 w 158"/>
                <a:gd name="T15" fmla="*/ 2 h 66"/>
                <a:gd name="T16" fmla="*/ 152 w 158"/>
                <a:gd name="T17" fmla="*/ 2 h 66"/>
                <a:gd name="T18" fmla="*/ 152 w 158"/>
                <a:gd name="T19" fmla="*/ 2 h 66"/>
                <a:gd name="T20" fmla="*/ 28 w 158"/>
                <a:gd name="T21" fmla="*/ 51 h 66"/>
                <a:gd name="T22" fmla="*/ 27 w 158"/>
                <a:gd name="T23" fmla="*/ 51 h 66"/>
                <a:gd name="T24" fmla="*/ 27 w 158"/>
                <a:gd name="T25" fmla="*/ 51 h 66"/>
                <a:gd name="T26" fmla="*/ 0 w 158"/>
                <a:gd name="T27" fmla="*/ 62 h 66"/>
                <a:gd name="T28" fmla="*/ 2 w 158"/>
                <a:gd name="T29" fmla="*/ 66 h 66"/>
                <a:gd name="T30" fmla="*/ 29 w 158"/>
                <a:gd name="T31" fmla="*/ 56 h 66"/>
                <a:gd name="T32" fmla="*/ 29 w 158"/>
                <a:gd name="T33"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66">
                  <a:moveTo>
                    <a:pt x="29" y="55"/>
                  </a:moveTo>
                  <a:cubicBezTo>
                    <a:pt x="30" y="55"/>
                    <a:pt x="30" y="55"/>
                    <a:pt x="30" y="55"/>
                  </a:cubicBezTo>
                  <a:cubicBezTo>
                    <a:pt x="153" y="7"/>
                    <a:pt x="153" y="7"/>
                    <a:pt x="153" y="7"/>
                  </a:cubicBezTo>
                  <a:cubicBezTo>
                    <a:pt x="154" y="6"/>
                    <a:pt x="154" y="6"/>
                    <a:pt x="154" y="6"/>
                  </a:cubicBezTo>
                  <a:cubicBezTo>
                    <a:pt x="154" y="6"/>
                    <a:pt x="154" y="6"/>
                    <a:pt x="154" y="6"/>
                  </a:cubicBezTo>
                  <a:cubicBezTo>
                    <a:pt x="158" y="5"/>
                    <a:pt x="158" y="5"/>
                    <a:pt x="158" y="5"/>
                  </a:cubicBezTo>
                  <a:cubicBezTo>
                    <a:pt x="158" y="3"/>
                    <a:pt x="157" y="2"/>
                    <a:pt x="157" y="0"/>
                  </a:cubicBezTo>
                  <a:cubicBezTo>
                    <a:pt x="152" y="2"/>
                    <a:pt x="152" y="2"/>
                    <a:pt x="152" y="2"/>
                  </a:cubicBezTo>
                  <a:cubicBezTo>
                    <a:pt x="152" y="2"/>
                    <a:pt x="152" y="2"/>
                    <a:pt x="152" y="2"/>
                  </a:cubicBezTo>
                  <a:cubicBezTo>
                    <a:pt x="152" y="2"/>
                    <a:pt x="152" y="2"/>
                    <a:pt x="152" y="2"/>
                  </a:cubicBezTo>
                  <a:cubicBezTo>
                    <a:pt x="28" y="51"/>
                    <a:pt x="28" y="51"/>
                    <a:pt x="28" y="51"/>
                  </a:cubicBezTo>
                  <a:cubicBezTo>
                    <a:pt x="27" y="51"/>
                    <a:pt x="27" y="51"/>
                    <a:pt x="27" y="51"/>
                  </a:cubicBezTo>
                  <a:cubicBezTo>
                    <a:pt x="27" y="51"/>
                    <a:pt x="27" y="51"/>
                    <a:pt x="27" y="51"/>
                  </a:cubicBezTo>
                  <a:cubicBezTo>
                    <a:pt x="0" y="62"/>
                    <a:pt x="0" y="62"/>
                    <a:pt x="0" y="62"/>
                  </a:cubicBezTo>
                  <a:cubicBezTo>
                    <a:pt x="1" y="63"/>
                    <a:pt x="1" y="65"/>
                    <a:pt x="2" y="66"/>
                  </a:cubicBezTo>
                  <a:cubicBezTo>
                    <a:pt x="29" y="56"/>
                    <a:pt x="29" y="56"/>
                    <a:pt x="29" y="56"/>
                  </a:cubicBezTo>
                  <a:lnTo>
                    <a:pt x="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grpSp>
      <p:grpSp>
        <p:nvGrpSpPr>
          <p:cNvPr id="48" name="组合 47"/>
          <p:cNvGrpSpPr/>
          <p:nvPr userDrawn="1"/>
        </p:nvGrpSpPr>
        <p:grpSpPr>
          <a:xfrm>
            <a:off x="11657564" y="4662821"/>
            <a:ext cx="916517" cy="918633"/>
            <a:chOff x="3359150" y="2557463"/>
            <a:chExt cx="687388" cy="688975"/>
          </a:xfrm>
          <a:solidFill>
            <a:srgbClr val="365974">
              <a:alpha val="52000"/>
            </a:srgbClr>
          </a:solidFill>
        </p:grpSpPr>
        <p:sp>
          <p:nvSpPr>
            <p:cNvPr id="49" name="Freeform 67"/>
            <p:cNvSpPr>
              <a:spLocks/>
            </p:cNvSpPr>
            <p:nvPr/>
          </p:nvSpPr>
          <p:spPr bwMode="auto">
            <a:xfrm>
              <a:off x="3370262" y="2751138"/>
              <a:ext cx="650875" cy="271463"/>
            </a:xfrm>
            <a:custGeom>
              <a:avLst/>
              <a:gdLst>
                <a:gd name="T0" fmla="*/ 20 w 108"/>
                <a:gd name="T1" fmla="*/ 38 h 45"/>
                <a:gd name="T2" fmla="*/ 20 w 108"/>
                <a:gd name="T3" fmla="*/ 38 h 45"/>
                <a:gd name="T4" fmla="*/ 104 w 108"/>
                <a:gd name="T5" fmla="*/ 5 h 45"/>
                <a:gd name="T6" fmla="*/ 105 w 108"/>
                <a:gd name="T7" fmla="*/ 5 h 45"/>
                <a:gd name="T8" fmla="*/ 105 w 108"/>
                <a:gd name="T9" fmla="*/ 5 h 45"/>
                <a:gd name="T10" fmla="*/ 108 w 108"/>
                <a:gd name="T11" fmla="*/ 3 h 45"/>
                <a:gd name="T12" fmla="*/ 106 w 108"/>
                <a:gd name="T13" fmla="*/ 0 h 45"/>
                <a:gd name="T14" fmla="*/ 104 w 108"/>
                <a:gd name="T15" fmla="*/ 2 h 45"/>
                <a:gd name="T16" fmla="*/ 103 w 108"/>
                <a:gd name="T17" fmla="*/ 2 h 45"/>
                <a:gd name="T18" fmla="*/ 103 w 108"/>
                <a:gd name="T19" fmla="*/ 2 h 45"/>
                <a:gd name="T20" fmla="*/ 19 w 108"/>
                <a:gd name="T21" fmla="*/ 35 h 45"/>
                <a:gd name="T22" fmla="*/ 19 w 108"/>
                <a:gd name="T23" fmla="*/ 35 h 45"/>
                <a:gd name="T24" fmla="*/ 19 w 108"/>
                <a:gd name="T25" fmla="*/ 35 h 45"/>
                <a:gd name="T26" fmla="*/ 0 w 108"/>
                <a:gd name="T27" fmla="*/ 42 h 45"/>
                <a:gd name="T28" fmla="*/ 1 w 108"/>
                <a:gd name="T29" fmla="*/ 45 h 45"/>
                <a:gd name="T30" fmla="*/ 20 w 108"/>
                <a:gd name="T3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45">
                  <a:moveTo>
                    <a:pt x="20" y="38"/>
                  </a:moveTo>
                  <a:cubicBezTo>
                    <a:pt x="20" y="38"/>
                    <a:pt x="20" y="38"/>
                    <a:pt x="20" y="38"/>
                  </a:cubicBezTo>
                  <a:cubicBezTo>
                    <a:pt x="104" y="5"/>
                    <a:pt x="104" y="5"/>
                    <a:pt x="104" y="5"/>
                  </a:cubicBezTo>
                  <a:cubicBezTo>
                    <a:pt x="105" y="5"/>
                    <a:pt x="105" y="5"/>
                    <a:pt x="105" y="5"/>
                  </a:cubicBezTo>
                  <a:cubicBezTo>
                    <a:pt x="105" y="5"/>
                    <a:pt x="105" y="5"/>
                    <a:pt x="105" y="5"/>
                  </a:cubicBezTo>
                  <a:cubicBezTo>
                    <a:pt x="108" y="3"/>
                    <a:pt x="108" y="3"/>
                    <a:pt x="108" y="3"/>
                  </a:cubicBezTo>
                  <a:cubicBezTo>
                    <a:pt x="107" y="2"/>
                    <a:pt x="107" y="1"/>
                    <a:pt x="106" y="0"/>
                  </a:cubicBezTo>
                  <a:cubicBezTo>
                    <a:pt x="104" y="2"/>
                    <a:pt x="104" y="2"/>
                    <a:pt x="104" y="2"/>
                  </a:cubicBezTo>
                  <a:cubicBezTo>
                    <a:pt x="103" y="2"/>
                    <a:pt x="103" y="2"/>
                    <a:pt x="103" y="2"/>
                  </a:cubicBezTo>
                  <a:cubicBezTo>
                    <a:pt x="103" y="2"/>
                    <a:pt x="103" y="2"/>
                    <a:pt x="103" y="2"/>
                  </a:cubicBezTo>
                  <a:cubicBezTo>
                    <a:pt x="19" y="35"/>
                    <a:pt x="19" y="35"/>
                    <a:pt x="19" y="35"/>
                  </a:cubicBezTo>
                  <a:cubicBezTo>
                    <a:pt x="19" y="35"/>
                    <a:pt x="19" y="35"/>
                    <a:pt x="19" y="35"/>
                  </a:cubicBezTo>
                  <a:cubicBezTo>
                    <a:pt x="19" y="35"/>
                    <a:pt x="19" y="35"/>
                    <a:pt x="19" y="35"/>
                  </a:cubicBezTo>
                  <a:cubicBezTo>
                    <a:pt x="0" y="42"/>
                    <a:pt x="0" y="42"/>
                    <a:pt x="0" y="42"/>
                  </a:cubicBezTo>
                  <a:cubicBezTo>
                    <a:pt x="1" y="43"/>
                    <a:pt x="1" y="44"/>
                    <a:pt x="1" y="45"/>
                  </a:cubicBezTo>
                  <a:cubicBezTo>
                    <a:pt x="20" y="38"/>
                    <a:pt x="20" y="38"/>
                    <a:pt x="2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50" name="Freeform 68"/>
            <p:cNvSpPr>
              <a:spLocks/>
            </p:cNvSpPr>
            <p:nvPr/>
          </p:nvSpPr>
          <p:spPr bwMode="auto">
            <a:xfrm>
              <a:off x="3359150" y="2665413"/>
              <a:ext cx="608013" cy="260350"/>
            </a:xfrm>
            <a:custGeom>
              <a:avLst/>
              <a:gdLst>
                <a:gd name="T0" fmla="*/ 16 w 101"/>
                <a:gd name="T1" fmla="*/ 36 h 43"/>
                <a:gd name="T2" fmla="*/ 16 w 101"/>
                <a:gd name="T3" fmla="*/ 36 h 43"/>
                <a:gd name="T4" fmla="*/ 100 w 101"/>
                <a:gd name="T5" fmla="*/ 3 h 43"/>
                <a:gd name="T6" fmla="*/ 100 w 101"/>
                <a:gd name="T7" fmla="*/ 3 h 43"/>
                <a:gd name="T8" fmla="*/ 101 w 101"/>
                <a:gd name="T9" fmla="*/ 3 h 43"/>
                <a:gd name="T10" fmla="*/ 101 w 101"/>
                <a:gd name="T11" fmla="*/ 3 h 43"/>
                <a:gd name="T12" fmla="*/ 99 w 101"/>
                <a:gd name="T13" fmla="*/ 0 h 43"/>
                <a:gd name="T14" fmla="*/ 15 w 101"/>
                <a:gd name="T15" fmla="*/ 33 h 43"/>
                <a:gd name="T16" fmla="*/ 15 w 101"/>
                <a:gd name="T17" fmla="*/ 33 h 43"/>
                <a:gd name="T18" fmla="*/ 14 w 101"/>
                <a:gd name="T19" fmla="*/ 33 h 43"/>
                <a:gd name="T20" fmla="*/ 0 w 101"/>
                <a:gd name="T21" fmla="*/ 39 h 43"/>
                <a:gd name="T22" fmla="*/ 0 w 101"/>
                <a:gd name="T23" fmla="*/ 43 h 43"/>
                <a:gd name="T24" fmla="*/ 16 w 101"/>
                <a:gd name="T25"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43">
                  <a:moveTo>
                    <a:pt x="16" y="36"/>
                  </a:moveTo>
                  <a:cubicBezTo>
                    <a:pt x="16" y="36"/>
                    <a:pt x="16" y="36"/>
                    <a:pt x="16" y="36"/>
                  </a:cubicBezTo>
                  <a:cubicBezTo>
                    <a:pt x="100" y="3"/>
                    <a:pt x="100" y="3"/>
                    <a:pt x="100" y="3"/>
                  </a:cubicBezTo>
                  <a:cubicBezTo>
                    <a:pt x="100" y="3"/>
                    <a:pt x="100" y="3"/>
                    <a:pt x="100" y="3"/>
                  </a:cubicBezTo>
                  <a:cubicBezTo>
                    <a:pt x="101" y="3"/>
                    <a:pt x="101" y="3"/>
                    <a:pt x="101" y="3"/>
                  </a:cubicBezTo>
                  <a:cubicBezTo>
                    <a:pt x="101" y="3"/>
                    <a:pt x="101" y="3"/>
                    <a:pt x="101" y="3"/>
                  </a:cubicBezTo>
                  <a:cubicBezTo>
                    <a:pt x="100" y="2"/>
                    <a:pt x="99" y="1"/>
                    <a:pt x="99" y="0"/>
                  </a:cubicBezTo>
                  <a:cubicBezTo>
                    <a:pt x="15" y="33"/>
                    <a:pt x="15" y="33"/>
                    <a:pt x="15" y="33"/>
                  </a:cubicBezTo>
                  <a:cubicBezTo>
                    <a:pt x="15" y="33"/>
                    <a:pt x="15" y="33"/>
                    <a:pt x="15" y="33"/>
                  </a:cubicBezTo>
                  <a:cubicBezTo>
                    <a:pt x="14" y="33"/>
                    <a:pt x="14" y="33"/>
                    <a:pt x="14" y="33"/>
                  </a:cubicBezTo>
                  <a:cubicBezTo>
                    <a:pt x="0" y="39"/>
                    <a:pt x="0" y="39"/>
                    <a:pt x="0" y="39"/>
                  </a:cubicBezTo>
                  <a:cubicBezTo>
                    <a:pt x="0" y="40"/>
                    <a:pt x="0" y="41"/>
                    <a:pt x="0" y="43"/>
                  </a:cubicBezTo>
                  <a:cubicBezTo>
                    <a:pt x="16" y="36"/>
                    <a:pt x="16" y="36"/>
                    <a:pt x="1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51" name="Freeform 69"/>
            <p:cNvSpPr>
              <a:spLocks/>
            </p:cNvSpPr>
            <p:nvPr/>
          </p:nvSpPr>
          <p:spPr bwMode="auto">
            <a:xfrm>
              <a:off x="3370262" y="2593975"/>
              <a:ext cx="512763" cy="217488"/>
            </a:xfrm>
            <a:custGeom>
              <a:avLst/>
              <a:gdLst>
                <a:gd name="T0" fmla="*/ 8 w 85"/>
                <a:gd name="T1" fmla="*/ 32 h 36"/>
                <a:gd name="T2" fmla="*/ 8 w 85"/>
                <a:gd name="T3" fmla="*/ 32 h 36"/>
                <a:gd name="T4" fmla="*/ 85 w 85"/>
                <a:gd name="T5" fmla="*/ 2 h 36"/>
                <a:gd name="T6" fmla="*/ 81 w 85"/>
                <a:gd name="T7" fmla="*/ 0 h 36"/>
                <a:gd name="T8" fmla="*/ 7 w 85"/>
                <a:gd name="T9" fmla="*/ 29 h 36"/>
                <a:gd name="T10" fmla="*/ 6 w 85"/>
                <a:gd name="T11" fmla="*/ 29 h 36"/>
                <a:gd name="T12" fmla="*/ 6 w 85"/>
                <a:gd name="T13" fmla="*/ 29 h 36"/>
                <a:gd name="T14" fmla="*/ 1 w 85"/>
                <a:gd name="T15" fmla="*/ 31 h 36"/>
                <a:gd name="T16" fmla="*/ 0 w 85"/>
                <a:gd name="T17" fmla="*/ 36 h 36"/>
                <a:gd name="T18" fmla="*/ 7 w 85"/>
                <a:gd name="T19" fmla="*/ 33 h 36"/>
                <a:gd name="T20" fmla="*/ 8 w 85"/>
                <a:gd name="T2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36">
                  <a:moveTo>
                    <a:pt x="8" y="32"/>
                  </a:moveTo>
                  <a:cubicBezTo>
                    <a:pt x="8" y="32"/>
                    <a:pt x="8" y="32"/>
                    <a:pt x="8" y="32"/>
                  </a:cubicBezTo>
                  <a:cubicBezTo>
                    <a:pt x="85" y="2"/>
                    <a:pt x="85" y="2"/>
                    <a:pt x="85" y="2"/>
                  </a:cubicBezTo>
                  <a:cubicBezTo>
                    <a:pt x="83" y="2"/>
                    <a:pt x="82" y="1"/>
                    <a:pt x="81" y="0"/>
                  </a:cubicBezTo>
                  <a:cubicBezTo>
                    <a:pt x="7" y="29"/>
                    <a:pt x="7" y="29"/>
                    <a:pt x="7" y="29"/>
                  </a:cubicBezTo>
                  <a:cubicBezTo>
                    <a:pt x="6" y="29"/>
                    <a:pt x="6" y="29"/>
                    <a:pt x="6" y="29"/>
                  </a:cubicBezTo>
                  <a:cubicBezTo>
                    <a:pt x="6" y="29"/>
                    <a:pt x="6" y="29"/>
                    <a:pt x="6" y="29"/>
                  </a:cubicBezTo>
                  <a:cubicBezTo>
                    <a:pt x="1" y="31"/>
                    <a:pt x="1" y="31"/>
                    <a:pt x="1" y="31"/>
                  </a:cubicBezTo>
                  <a:cubicBezTo>
                    <a:pt x="1" y="33"/>
                    <a:pt x="0" y="34"/>
                    <a:pt x="0" y="36"/>
                  </a:cubicBezTo>
                  <a:cubicBezTo>
                    <a:pt x="7" y="33"/>
                    <a:pt x="7" y="33"/>
                    <a:pt x="7" y="33"/>
                  </a:cubicBezTo>
                  <a:lnTo>
                    <a:pt x="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52" name="Freeform 70"/>
            <p:cNvSpPr>
              <a:spLocks/>
            </p:cNvSpPr>
            <p:nvPr/>
          </p:nvSpPr>
          <p:spPr bwMode="auto">
            <a:xfrm>
              <a:off x="3449637" y="2557463"/>
              <a:ext cx="276225" cy="107950"/>
            </a:xfrm>
            <a:custGeom>
              <a:avLst/>
              <a:gdLst>
                <a:gd name="T0" fmla="*/ 38 w 46"/>
                <a:gd name="T1" fmla="*/ 0 h 18"/>
                <a:gd name="T2" fmla="*/ 37 w 46"/>
                <a:gd name="T3" fmla="*/ 0 h 18"/>
                <a:gd name="T4" fmla="*/ 7 w 46"/>
                <a:gd name="T5" fmla="*/ 12 h 18"/>
                <a:gd name="T6" fmla="*/ 0 w 46"/>
                <a:gd name="T7" fmla="*/ 18 h 18"/>
                <a:gd name="T8" fmla="*/ 46 w 46"/>
                <a:gd name="T9" fmla="*/ 0 h 18"/>
                <a:gd name="T10" fmla="*/ 38 w 46"/>
                <a:gd name="T11" fmla="*/ 0 h 18"/>
              </a:gdLst>
              <a:ahLst/>
              <a:cxnLst>
                <a:cxn ang="0">
                  <a:pos x="T0" y="T1"/>
                </a:cxn>
                <a:cxn ang="0">
                  <a:pos x="T2" y="T3"/>
                </a:cxn>
                <a:cxn ang="0">
                  <a:pos x="T4" y="T5"/>
                </a:cxn>
                <a:cxn ang="0">
                  <a:pos x="T6" y="T7"/>
                </a:cxn>
                <a:cxn ang="0">
                  <a:pos x="T8" y="T9"/>
                </a:cxn>
                <a:cxn ang="0">
                  <a:pos x="T10" y="T11"/>
                </a:cxn>
              </a:cxnLst>
              <a:rect l="0" t="0" r="r" b="b"/>
              <a:pathLst>
                <a:path w="46" h="18">
                  <a:moveTo>
                    <a:pt x="38" y="0"/>
                  </a:moveTo>
                  <a:cubicBezTo>
                    <a:pt x="38" y="0"/>
                    <a:pt x="37" y="0"/>
                    <a:pt x="37" y="0"/>
                  </a:cubicBezTo>
                  <a:cubicBezTo>
                    <a:pt x="7" y="12"/>
                    <a:pt x="7" y="12"/>
                    <a:pt x="7" y="12"/>
                  </a:cubicBezTo>
                  <a:cubicBezTo>
                    <a:pt x="4" y="14"/>
                    <a:pt x="2" y="16"/>
                    <a:pt x="0" y="18"/>
                  </a:cubicBezTo>
                  <a:cubicBezTo>
                    <a:pt x="46" y="0"/>
                    <a:pt x="46" y="0"/>
                    <a:pt x="46" y="0"/>
                  </a:cubicBezTo>
                  <a:cubicBezTo>
                    <a:pt x="44" y="0"/>
                    <a:pt x="41"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53" name="Freeform 71"/>
            <p:cNvSpPr>
              <a:spLocks/>
            </p:cNvSpPr>
            <p:nvPr/>
          </p:nvSpPr>
          <p:spPr bwMode="auto">
            <a:xfrm>
              <a:off x="3359150" y="2708275"/>
              <a:ext cx="638175" cy="265113"/>
            </a:xfrm>
            <a:custGeom>
              <a:avLst/>
              <a:gdLst>
                <a:gd name="T0" fmla="*/ 19 w 106"/>
                <a:gd name="T1" fmla="*/ 37 h 44"/>
                <a:gd name="T2" fmla="*/ 19 w 106"/>
                <a:gd name="T3" fmla="*/ 37 h 44"/>
                <a:gd name="T4" fmla="*/ 103 w 106"/>
                <a:gd name="T5" fmla="*/ 4 h 44"/>
                <a:gd name="T6" fmla="*/ 103 w 106"/>
                <a:gd name="T7" fmla="*/ 4 h 44"/>
                <a:gd name="T8" fmla="*/ 104 w 106"/>
                <a:gd name="T9" fmla="*/ 4 h 44"/>
                <a:gd name="T10" fmla="*/ 106 w 106"/>
                <a:gd name="T11" fmla="*/ 3 h 44"/>
                <a:gd name="T12" fmla="*/ 104 w 106"/>
                <a:gd name="T13" fmla="*/ 0 h 44"/>
                <a:gd name="T14" fmla="*/ 103 w 106"/>
                <a:gd name="T15" fmla="*/ 1 h 44"/>
                <a:gd name="T16" fmla="*/ 102 w 106"/>
                <a:gd name="T17" fmla="*/ 1 h 44"/>
                <a:gd name="T18" fmla="*/ 102 w 106"/>
                <a:gd name="T19" fmla="*/ 1 h 44"/>
                <a:gd name="T20" fmla="*/ 18 w 106"/>
                <a:gd name="T21" fmla="*/ 34 h 44"/>
                <a:gd name="T22" fmla="*/ 18 w 106"/>
                <a:gd name="T23" fmla="*/ 34 h 44"/>
                <a:gd name="T24" fmla="*/ 17 w 106"/>
                <a:gd name="T25" fmla="*/ 34 h 44"/>
                <a:gd name="T26" fmla="*/ 0 w 106"/>
                <a:gd name="T27" fmla="*/ 41 h 44"/>
                <a:gd name="T28" fmla="*/ 1 w 106"/>
                <a:gd name="T29" fmla="*/ 44 h 44"/>
                <a:gd name="T30" fmla="*/ 19 w 106"/>
                <a:gd name="T31"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44">
                  <a:moveTo>
                    <a:pt x="19" y="37"/>
                  </a:moveTo>
                  <a:cubicBezTo>
                    <a:pt x="19" y="37"/>
                    <a:pt x="19" y="37"/>
                    <a:pt x="19" y="37"/>
                  </a:cubicBezTo>
                  <a:cubicBezTo>
                    <a:pt x="103" y="4"/>
                    <a:pt x="103" y="4"/>
                    <a:pt x="103" y="4"/>
                  </a:cubicBezTo>
                  <a:cubicBezTo>
                    <a:pt x="103" y="4"/>
                    <a:pt x="103" y="4"/>
                    <a:pt x="103" y="4"/>
                  </a:cubicBezTo>
                  <a:cubicBezTo>
                    <a:pt x="104" y="4"/>
                    <a:pt x="104" y="4"/>
                    <a:pt x="104" y="4"/>
                  </a:cubicBezTo>
                  <a:cubicBezTo>
                    <a:pt x="106" y="3"/>
                    <a:pt x="106" y="3"/>
                    <a:pt x="106" y="3"/>
                  </a:cubicBezTo>
                  <a:cubicBezTo>
                    <a:pt x="105" y="2"/>
                    <a:pt x="105" y="1"/>
                    <a:pt x="104" y="0"/>
                  </a:cubicBezTo>
                  <a:cubicBezTo>
                    <a:pt x="103" y="1"/>
                    <a:pt x="103" y="1"/>
                    <a:pt x="103" y="1"/>
                  </a:cubicBezTo>
                  <a:cubicBezTo>
                    <a:pt x="102" y="1"/>
                    <a:pt x="102" y="1"/>
                    <a:pt x="102" y="1"/>
                  </a:cubicBezTo>
                  <a:cubicBezTo>
                    <a:pt x="102" y="1"/>
                    <a:pt x="102" y="1"/>
                    <a:pt x="102" y="1"/>
                  </a:cubicBezTo>
                  <a:cubicBezTo>
                    <a:pt x="18" y="34"/>
                    <a:pt x="18" y="34"/>
                    <a:pt x="18" y="34"/>
                  </a:cubicBezTo>
                  <a:cubicBezTo>
                    <a:pt x="18" y="34"/>
                    <a:pt x="18" y="34"/>
                    <a:pt x="18" y="34"/>
                  </a:cubicBezTo>
                  <a:cubicBezTo>
                    <a:pt x="17" y="34"/>
                    <a:pt x="17" y="34"/>
                    <a:pt x="17" y="34"/>
                  </a:cubicBezTo>
                  <a:cubicBezTo>
                    <a:pt x="0" y="41"/>
                    <a:pt x="0" y="41"/>
                    <a:pt x="0" y="41"/>
                  </a:cubicBezTo>
                  <a:cubicBezTo>
                    <a:pt x="0" y="42"/>
                    <a:pt x="1" y="43"/>
                    <a:pt x="1" y="44"/>
                  </a:cubicBezTo>
                  <a:cubicBezTo>
                    <a:pt x="19" y="37"/>
                    <a:pt x="19" y="37"/>
                    <a:pt x="19"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54" name="Freeform 72"/>
            <p:cNvSpPr>
              <a:spLocks/>
            </p:cNvSpPr>
            <p:nvPr/>
          </p:nvSpPr>
          <p:spPr bwMode="auto">
            <a:xfrm>
              <a:off x="3359150" y="2630488"/>
              <a:ext cx="573088" cy="234950"/>
            </a:xfrm>
            <a:custGeom>
              <a:avLst/>
              <a:gdLst>
                <a:gd name="T0" fmla="*/ 13 w 95"/>
                <a:gd name="T1" fmla="*/ 34 h 39"/>
                <a:gd name="T2" fmla="*/ 13 w 95"/>
                <a:gd name="T3" fmla="*/ 34 h 39"/>
                <a:gd name="T4" fmla="*/ 95 w 95"/>
                <a:gd name="T5" fmla="*/ 2 h 39"/>
                <a:gd name="T6" fmla="*/ 92 w 95"/>
                <a:gd name="T7" fmla="*/ 0 h 39"/>
                <a:gd name="T8" fmla="*/ 12 w 95"/>
                <a:gd name="T9" fmla="*/ 31 h 39"/>
                <a:gd name="T10" fmla="*/ 12 w 95"/>
                <a:gd name="T11" fmla="*/ 31 h 39"/>
                <a:gd name="T12" fmla="*/ 11 w 95"/>
                <a:gd name="T13" fmla="*/ 31 h 39"/>
                <a:gd name="T14" fmla="*/ 0 w 95"/>
                <a:gd name="T15" fmla="*/ 36 h 39"/>
                <a:gd name="T16" fmla="*/ 0 w 95"/>
                <a:gd name="T17" fmla="*/ 39 h 39"/>
                <a:gd name="T18" fmla="*/ 13 w 95"/>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9">
                  <a:moveTo>
                    <a:pt x="13" y="34"/>
                  </a:moveTo>
                  <a:cubicBezTo>
                    <a:pt x="13" y="34"/>
                    <a:pt x="13" y="34"/>
                    <a:pt x="13" y="34"/>
                  </a:cubicBezTo>
                  <a:cubicBezTo>
                    <a:pt x="95" y="2"/>
                    <a:pt x="95" y="2"/>
                    <a:pt x="95" y="2"/>
                  </a:cubicBezTo>
                  <a:cubicBezTo>
                    <a:pt x="94" y="1"/>
                    <a:pt x="93" y="1"/>
                    <a:pt x="92" y="0"/>
                  </a:cubicBezTo>
                  <a:cubicBezTo>
                    <a:pt x="12" y="31"/>
                    <a:pt x="12" y="31"/>
                    <a:pt x="12" y="31"/>
                  </a:cubicBezTo>
                  <a:cubicBezTo>
                    <a:pt x="12" y="31"/>
                    <a:pt x="12" y="31"/>
                    <a:pt x="12" y="31"/>
                  </a:cubicBezTo>
                  <a:cubicBezTo>
                    <a:pt x="11" y="31"/>
                    <a:pt x="11" y="31"/>
                    <a:pt x="11" y="31"/>
                  </a:cubicBezTo>
                  <a:cubicBezTo>
                    <a:pt x="0" y="36"/>
                    <a:pt x="0" y="36"/>
                    <a:pt x="0" y="36"/>
                  </a:cubicBezTo>
                  <a:cubicBezTo>
                    <a:pt x="0" y="37"/>
                    <a:pt x="0" y="38"/>
                    <a:pt x="0" y="39"/>
                  </a:cubicBezTo>
                  <a:cubicBezTo>
                    <a:pt x="13" y="34"/>
                    <a:pt x="13" y="34"/>
                    <a:pt x="1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55" name="Freeform 73"/>
            <p:cNvSpPr>
              <a:spLocks/>
            </p:cNvSpPr>
            <p:nvPr/>
          </p:nvSpPr>
          <p:spPr bwMode="auto">
            <a:xfrm>
              <a:off x="3395662" y="2570163"/>
              <a:ext cx="420688" cy="174625"/>
            </a:xfrm>
            <a:custGeom>
              <a:avLst/>
              <a:gdLst>
                <a:gd name="T0" fmla="*/ 1 w 70"/>
                <a:gd name="T1" fmla="*/ 29 h 29"/>
                <a:gd name="T2" fmla="*/ 1 w 70"/>
                <a:gd name="T3" fmla="*/ 29 h 29"/>
                <a:gd name="T4" fmla="*/ 70 w 70"/>
                <a:gd name="T5" fmla="*/ 1 h 29"/>
                <a:gd name="T6" fmla="*/ 65 w 70"/>
                <a:gd name="T7" fmla="*/ 0 h 29"/>
                <a:gd name="T8" fmla="*/ 3 w 70"/>
                <a:gd name="T9" fmla="*/ 24 h 29"/>
                <a:gd name="T10" fmla="*/ 0 w 70"/>
                <a:gd name="T11" fmla="*/ 29 h 29"/>
                <a:gd name="T12" fmla="*/ 0 w 70"/>
                <a:gd name="T13" fmla="*/ 29 h 29"/>
                <a:gd name="T14" fmla="*/ 1 w 7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9">
                  <a:moveTo>
                    <a:pt x="1" y="29"/>
                  </a:moveTo>
                  <a:cubicBezTo>
                    <a:pt x="1" y="29"/>
                    <a:pt x="1" y="29"/>
                    <a:pt x="1" y="29"/>
                  </a:cubicBezTo>
                  <a:cubicBezTo>
                    <a:pt x="70" y="1"/>
                    <a:pt x="70" y="1"/>
                    <a:pt x="70" y="1"/>
                  </a:cubicBezTo>
                  <a:cubicBezTo>
                    <a:pt x="69" y="1"/>
                    <a:pt x="67" y="0"/>
                    <a:pt x="65" y="0"/>
                  </a:cubicBezTo>
                  <a:cubicBezTo>
                    <a:pt x="3" y="24"/>
                    <a:pt x="3" y="24"/>
                    <a:pt x="3" y="24"/>
                  </a:cubicBezTo>
                  <a:cubicBezTo>
                    <a:pt x="2" y="26"/>
                    <a:pt x="1" y="27"/>
                    <a:pt x="0" y="29"/>
                  </a:cubicBezTo>
                  <a:cubicBezTo>
                    <a:pt x="0" y="29"/>
                    <a:pt x="0" y="29"/>
                    <a:pt x="0" y="29"/>
                  </a:cubicBezTo>
                  <a:lnTo>
                    <a:pt x="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56" name="Freeform 74"/>
            <p:cNvSpPr>
              <a:spLocks/>
            </p:cNvSpPr>
            <p:nvPr/>
          </p:nvSpPr>
          <p:spPr bwMode="auto">
            <a:xfrm>
              <a:off x="3617912" y="3089275"/>
              <a:ext cx="373063" cy="157163"/>
            </a:xfrm>
            <a:custGeom>
              <a:avLst/>
              <a:gdLst>
                <a:gd name="T0" fmla="*/ 6 w 62"/>
                <a:gd name="T1" fmla="*/ 26 h 26"/>
                <a:gd name="T2" fmla="*/ 58 w 62"/>
                <a:gd name="T3" fmla="*/ 5 h 26"/>
                <a:gd name="T4" fmla="*/ 62 w 62"/>
                <a:gd name="T5" fmla="*/ 0 h 26"/>
                <a:gd name="T6" fmla="*/ 0 w 62"/>
                <a:gd name="T7" fmla="*/ 25 h 26"/>
                <a:gd name="T8" fmla="*/ 6 w 62"/>
                <a:gd name="T9" fmla="*/ 26 h 26"/>
              </a:gdLst>
              <a:ahLst/>
              <a:cxnLst>
                <a:cxn ang="0">
                  <a:pos x="T0" y="T1"/>
                </a:cxn>
                <a:cxn ang="0">
                  <a:pos x="T2" y="T3"/>
                </a:cxn>
                <a:cxn ang="0">
                  <a:pos x="T4" y="T5"/>
                </a:cxn>
                <a:cxn ang="0">
                  <a:pos x="T6" y="T7"/>
                </a:cxn>
                <a:cxn ang="0">
                  <a:pos x="T8" y="T9"/>
                </a:cxn>
              </a:cxnLst>
              <a:rect l="0" t="0" r="r" b="b"/>
              <a:pathLst>
                <a:path w="62" h="26">
                  <a:moveTo>
                    <a:pt x="6" y="26"/>
                  </a:moveTo>
                  <a:cubicBezTo>
                    <a:pt x="58" y="5"/>
                    <a:pt x="58" y="5"/>
                    <a:pt x="58" y="5"/>
                  </a:cubicBezTo>
                  <a:cubicBezTo>
                    <a:pt x="60" y="4"/>
                    <a:pt x="61" y="2"/>
                    <a:pt x="62" y="0"/>
                  </a:cubicBezTo>
                  <a:cubicBezTo>
                    <a:pt x="0" y="25"/>
                    <a:pt x="0" y="25"/>
                    <a:pt x="0" y="25"/>
                  </a:cubicBezTo>
                  <a:cubicBezTo>
                    <a:pt x="2" y="25"/>
                    <a:pt x="4" y="26"/>
                    <a:pt x="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57" name="Freeform 75"/>
            <p:cNvSpPr>
              <a:spLocks/>
            </p:cNvSpPr>
            <p:nvPr/>
          </p:nvSpPr>
          <p:spPr bwMode="auto">
            <a:xfrm>
              <a:off x="3490912" y="2962275"/>
              <a:ext cx="549275" cy="228600"/>
            </a:xfrm>
            <a:custGeom>
              <a:avLst/>
              <a:gdLst>
                <a:gd name="T0" fmla="*/ 12 w 91"/>
                <a:gd name="T1" fmla="*/ 34 h 38"/>
                <a:gd name="T2" fmla="*/ 13 w 91"/>
                <a:gd name="T3" fmla="*/ 34 h 38"/>
                <a:gd name="T4" fmla="*/ 90 w 91"/>
                <a:gd name="T5" fmla="*/ 4 h 38"/>
                <a:gd name="T6" fmla="*/ 91 w 91"/>
                <a:gd name="T7" fmla="*/ 0 h 38"/>
                <a:gd name="T8" fmla="*/ 11 w 91"/>
                <a:gd name="T9" fmla="*/ 31 h 38"/>
                <a:gd name="T10" fmla="*/ 11 w 91"/>
                <a:gd name="T11" fmla="*/ 31 h 38"/>
                <a:gd name="T12" fmla="*/ 11 w 91"/>
                <a:gd name="T13" fmla="*/ 31 h 38"/>
                <a:gd name="T14" fmla="*/ 0 w 91"/>
                <a:gd name="T15" fmla="*/ 36 h 38"/>
                <a:gd name="T16" fmla="*/ 3 w 91"/>
                <a:gd name="T17" fmla="*/ 38 h 38"/>
                <a:gd name="T18" fmla="*/ 12 w 91"/>
                <a:gd name="T19" fmla="*/ 35 h 38"/>
                <a:gd name="T20" fmla="*/ 12 w 91"/>
                <a:gd name="T2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38">
                  <a:moveTo>
                    <a:pt x="12" y="34"/>
                  </a:moveTo>
                  <a:cubicBezTo>
                    <a:pt x="13" y="34"/>
                    <a:pt x="13" y="34"/>
                    <a:pt x="13" y="34"/>
                  </a:cubicBezTo>
                  <a:cubicBezTo>
                    <a:pt x="90" y="4"/>
                    <a:pt x="90" y="4"/>
                    <a:pt x="90" y="4"/>
                  </a:cubicBezTo>
                  <a:cubicBezTo>
                    <a:pt x="91" y="2"/>
                    <a:pt x="91" y="1"/>
                    <a:pt x="91" y="0"/>
                  </a:cubicBezTo>
                  <a:cubicBezTo>
                    <a:pt x="11" y="31"/>
                    <a:pt x="11" y="31"/>
                    <a:pt x="11" y="31"/>
                  </a:cubicBezTo>
                  <a:cubicBezTo>
                    <a:pt x="11" y="31"/>
                    <a:pt x="11" y="31"/>
                    <a:pt x="11" y="31"/>
                  </a:cubicBezTo>
                  <a:cubicBezTo>
                    <a:pt x="11" y="31"/>
                    <a:pt x="11" y="31"/>
                    <a:pt x="11" y="31"/>
                  </a:cubicBezTo>
                  <a:cubicBezTo>
                    <a:pt x="0" y="36"/>
                    <a:pt x="0" y="36"/>
                    <a:pt x="0" y="36"/>
                  </a:cubicBezTo>
                  <a:cubicBezTo>
                    <a:pt x="1" y="36"/>
                    <a:pt x="2" y="37"/>
                    <a:pt x="3" y="38"/>
                  </a:cubicBezTo>
                  <a:cubicBezTo>
                    <a:pt x="12" y="35"/>
                    <a:pt x="12" y="35"/>
                    <a:pt x="12" y="35"/>
                  </a:cubicBezTo>
                  <a:lnTo>
                    <a:pt x="1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58" name="Freeform 76"/>
            <p:cNvSpPr>
              <a:spLocks/>
            </p:cNvSpPr>
            <p:nvPr/>
          </p:nvSpPr>
          <p:spPr bwMode="auto">
            <a:xfrm>
              <a:off x="3419475" y="2852738"/>
              <a:ext cx="627063" cy="260350"/>
            </a:xfrm>
            <a:custGeom>
              <a:avLst/>
              <a:gdLst>
                <a:gd name="T0" fmla="*/ 18 w 104"/>
                <a:gd name="T1" fmla="*/ 37 h 43"/>
                <a:gd name="T2" fmla="*/ 19 w 104"/>
                <a:gd name="T3" fmla="*/ 37 h 43"/>
                <a:gd name="T4" fmla="*/ 102 w 104"/>
                <a:gd name="T5" fmla="*/ 4 h 43"/>
                <a:gd name="T6" fmla="*/ 103 w 104"/>
                <a:gd name="T7" fmla="*/ 3 h 43"/>
                <a:gd name="T8" fmla="*/ 103 w 104"/>
                <a:gd name="T9" fmla="*/ 3 h 43"/>
                <a:gd name="T10" fmla="*/ 104 w 104"/>
                <a:gd name="T11" fmla="*/ 3 h 43"/>
                <a:gd name="T12" fmla="*/ 103 w 104"/>
                <a:gd name="T13" fmla="*/ 0 h 43"/>
                <a:gd name="T14" fmla="*/ 102 w 104"/>
                <a:gd name="T15" fmla="*/ 0 h 43"/>
                <a:gd name="T16" fmla="*/ 101 w 104"/>
                <a:gd name="T17" fmla="*/ 0 h 43"/>
                <a:gd name="T18" fmla="*/ 101 w 104"/>
                <a:gd name="T19" fmla="*/ 0 h 43"/>
                <a:gd name="T20" fmla="*/ 17 w 104"/>
                <a:gd name="T21" fmla="*/ 33 h 43"/>
                <a:gd name="T22" fmla="*/ 17 w 104"/>
                <a:gd name="T23" fmla="*/ 34 h 43"/>
                <a:gd name="T24" fmla="*/ 17 w 104"/>
                <a:gd name="T25" fmla="*/ 34 h 43"/>
                <a:gd name="T26" fmla="*/ 0 w 104"/>
                <a:gd name="T27" fmla="*/ 40 h 43"/>
                <a:gd name="T28" fmla="*/ 2 w 104"/>
                <a:gd name="T29" fmla="*/ 43 h 43"/>
                <a:gd name="T30" fmla="*/ 18 w 104"/>
                <a:gd name="T31"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43">
                  <a:moveTo>
                    <a:pt x="18" y="37"/>
                  </a:moveTo>
                  <a:cubicBezTo>
                    <a:pt x="19" y="37"/>
                    <a:pt x="19" y="37"/>
                    <a:pt x="19" y="37"/>
                  </a:cubicBezTo>
                  <a:cubicBezTo>
                    <a:pt x="102" y="4"/>
                    <a:pt x="102" y="4"/>
                    <a:pt x="102" y="4"/>
                  </a:cubicBezTo>
                  <a:cubicBezTo>
                    <a:pt x="103" y="3"/>
                    <a:pt x="103" y="3"/>
                    <a:pt x="103" y="3"/>
                  </a:cubicBezTo>
                  <a:cubicBezTo>
                    <a:pt x="103" y="3"/>
                    <a:pt x="103" y="3"/>
                    <a:pt x="103" y="3"/>
                  </a:cubicBezTo>
                  <a:cubicBezTo>
                    <a:pt x="104" y="3"/>
                    <a:pt x="104" y="3"/>
                    <a:pt x="104" y="3"/>
                  </a:cubicBezTo>
                  <a:cubicBezTo>
                    <a:pt x="104" y="2"/>
                    <a:pt x="104" y="1"/>
                    <a:pt x="103" y="0"/>
                  </a:cubicBezTo>
                  <a:cubicBezTo>
                    <a:pt x="102" y="0"/>
                    <a:pt x="102" y="0"/>
                    <a:pt x="102" y="0"/>
                  </a:cubicBezTo>
                  <a:cubicBezTo>
                    <a:pt x="101" y="0"/>
                    <a:pt x="101" y="0"/>
                    <a:pt x="101" y="0"/>
                  </a:cubicBezTo>
                  <a:cubicBezTo>
                    <a:pt x="101" y="0"/>
                    <a:pt x="101" y="0"/>
                    <a:pt x="101" y="0"/>
                  </a:cubicBezTo>
                  <a:cubicBezTo>
                    <a:pt x="17" y="33"/>
                    <a:pt x="17" y="33"/>
                    <a:pt x="17" y="33"/>
                  </a:cubicBezTo>
                  <a:cubicBezTo>
                    <a:pt x="17" y="34"/>
                    <a:pt x="17" y="34"/>
                    <a:pt x="17" y="34"/>
                  </a:cubicBezTo>
                  <a:cubicBezTo>
                    <a:pt x="17" y="34"/>
                    <a:pt x="17" y="34"/>
                    <a:pt x="17" y="34"/>
                  </a:cubicBezTo>
                  <a:cubicBezTo>
                    <a:pt x="0" y="40"/>
                    <a:pt x="0" y="40"/>
                    <a:pt x="0" y="40"/>
                  </a:cubicBezTo>
                  <a:cubicBezTo>
                    <a:pt x="0" y="41"/>
                    <a:pt x="1" y="42"/>
                    <a:pt x="2" y="43"/>
                  </a:cubicBezTo>
                  <a:cubicBezTo>
                    <a:pt x="18" y="37"/>
                    <a:pt x="18" y="37"/>
                    <a:pt x="1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59" name="Freeform 77"/>
            <p:cNvSpPr>
              <a:spLocks/>
            </p:cNvSpPr>
            <p:nvPr/>
          </p:nvSpPr>
          <p:spPr bwMode="auto">
            <a:xfrm>
              <a:off x="3732212" y="3173413"/>
              <a:ext cx="180975" cy="73025"/>
            </a:xfrm>
            <a:custGeom>
              <a:avLst/>
              <a:gdLst>
                <a:gd name="T0" fmla="*/ 30 w 30"/>
                <a:gd name="T1" fmla="*/ 0 h 12"/>
                <a:gd name="T2" fmla="*/ 0 w 30"/>
                <a:gd name="T3" fmla="*/ 12 h 12"/>
                <a:gd name="T4" fmla="*/ 30 w 30"/>
                <a:gd name="T5" fmla="*/ 0 h 12"/>
              </a:gdLst>
              <a:ahLst/>
              <a:cxnLst>
                <a:cxn ang="0">
                  <a:pos x="T0" y="T1"/>
                </a:cxn>
                <a:cxn ang="0">
                  <a:pos x="T2" y="T3"/>
                </a:cxn>
                <a:cxn ang="0">
                  <a:pos x="T4" y="T5"/>
                </a:cxn>
              </a:cxnLst>
              <a:rect l="0" t="0" r="r" b="b"/>
              <a:pathLst>
                <a:path w="30" h="12">
                  <a:moveTo>
                    <a:pt x="30" y="0"/>
                  </a:moveTo>
                  <a:cubicBezTo>
                    <a:pt x="0" y="12"/>
                    <a:pt x="0" y="12"/>
                    <a:pt x="0" y="12"/>
                  </a:cubicBezTo>
                  <a:cubicBezTo>
                    <a:pt x="11" y="11"/>
                    <a:pt x="22" y="7"/>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60" name="Freeform 78"/>
            <p:cNvSpPr>
              <a:spLocks/>
            </p:cNvSpPr>
            <p:nvPr/>
          </p:nvSpPr>
          <p:spPr bwMode="auto">
            <a:xfrm>
              <a:off x="3546475" y="3022600"/>
              <a:ext cx="481013" cy="198438"/>
            </a:xfrm>
            <a:custGeom>
              <a:avLst/>
              <a:gdLst>
                <a:gd name="T0" fmla="*/ 7 w 80"/>
                <a:gd name="T1" fmla="*/ 32 h 33"/>
                <a:gd name="T2" fmla="*/ 7 w 80"/>
                <a:gd name="T3" fmla="*/ 32 h 33"/>
                <a:gd name="T4" fmla="*/ 78 w 80"/>
                <a:gd name="T5" fmla="*/ 4 h 33"/>
                <a:gd name="T6" fmla="*/ 80 w 80"/>
                <a:gd name="T7" fmla="*/ 0 h 33"/>
                <a:gd name="T8" fmla="*/ 6 w 80"/>
                <a:gd name="T9" fmla="*/ 29 h 33"/>
                <a:gd name="T10" fmla="*/ 5 w 80"/>
                <a:gd name="T11" fmla="*/ 29 h 33"/>
                <a:gd name="T12" fmla="*/ 5 w 80"/>
                <a:gd name="T13" fmla="*/ 29 h 33"/>
                <a:gd name="T14" fmla="*/ 0 w 80"/>
                <a:gd name="T15" fmla="*/ 31 h 33"/>
                <a:gd name="T16" fmla="*/ 4 w 80"/>
                <a:gd name="T17" fmla="*/ 33 h 33"/>
                <a:gd name="T18" fmla="*/ 6 w 80"/>
                <a:gd name="T19" fmla="*/ 32 h 33"/>
                <a:gd name="T20" fmla="*/ 7 w 80"/>
                <a:gd name="T2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33">
                  <a:moveTo>
                    <a:pt x="7" y="32"/>
                  </a:moveTo>
                  <a:cubicBezTo>
                    <a:pt x="7" y="32"/>
                    <a:pt x="7" y="32"/>
                    <a:pt x="7" y="32"/>
                  </a:cubicBezTo>
                  <a:cubicBezTo>
                    <a:pt x="78" y="4"/>
                    <a:pt x="78" y="4"/>
                    <a:pt x="78" y="4"/>
                  </a:cubicBezTo>
                  <a:cubicBezTo>
                    <a:pt x="78" y="3"/>
                    <a:pt x="79" y="1"/>
                    <a:pt x="80" y="0"/>
                  </a:cubicBezTo>
                  <a:cubicBezTo>
                    <a:pt x="6" y="29"/>
                    <a:pt x="6" y="29"/>
                    <a:pt x="6" y="29"/>
                  </a:cubicBezTo>
                  <a:cubicBezTo>
                    <a:pt x="5" y="29"/>
                    <a:pt x="5" y="29"/>
                    <a:pt x="5" y="29"/>
                  </a:cubicBezTo>
                  <a:cubicBezTo>
                    <a:pt x="5" y="29"/>
                    <a:pt x="5" y="29"/>
                    <a:pt x="5" y="29"/>
                  </a:cubicBezTo>
                  <a:cubicBezTo>
                    <a:pt x="0" y="31"/>
                    <a:pt x="0" y="31"/>
                    <a:pt x="0" y="31"/>
                  </a:cubicBezTo>
                  <a:cubicBezTo>
                    <a:pt x="1" y="32"/>
                    <a:pt x="3" y="33"/>
                    <a:pt x="4" y="33"/>
                  </a:cubicBezTo>
                  <a:cubicBezTo>
                    <a:pt x="6" y="32"/>
                    <a:pt x="6" y="32"/>
                    <a:pt x="6" y="32"/>
                  </a:cubicBezTo>
                  <a:lnTo>
                    <a:pt x="7"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61" name="Freeform 79"/>
            <p:cNvSpPr>
              <a:spLocks/>
            </p:cNvSpPr>
            <p:nvPr/>
          </p:nvSpPr>
          <p:spPr bwMode="auto">
            <a:xfrm>
              <a:off x="3449637" y="2901950"/>
              <a:ext cx="596900" cy="254000"/>
            </a:xfrm>
            <a:custGeom>
              <a:avLst/>
              <a:gdLst>
                <a:gd name="T0" fmla="*/ 16 w 99"/>
                <a:gd name="T1" fmla="*/ 37 h 42"/>
                <a:gd name="T2" fmla="*/ 17 w 99"/>
                <a:gd name="T3" fmla="*/ 36 h 42"/>
                <a:gd name="T4" fmla="*/ 99 w 99"/>
                <a:gd name="T5" fmla="*/ 4 h 42"/>
                <a:gd name="T6" fmla="*/ 99 w 99"/>
                <a:gd name="T7" fmla="*/ 0 h 42"/>
                <a:gd name="T8" fmla="*/ 15 w 99"/>
                <a:gd name="T9" fmla="*/ 33 h 42"/>
                <a:gd name="T10" fmla="*/ 15 w 99"/>
                <a:gd name="T11" fmla="*/ 33 h 42"/>
                <a:gd name="T12" fmla="*/ 15 w 99"/>
                <a:gd name="T13" fmla="*/ 34 h 42"/>
                <a:gd name="T14" fmla="*/ 0 w 99"/>
                <a:gd name="T15" fmla="*/ 39 h 42"/>
                <a:gd name="T16" fmla="*/ 3 w 99"/>
                <a:gd name="T17" fmla="*/ 42 h 42"/>
                <a:gd name="T18" fmla="*/ 16 w 99"/>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2">
                  <a:moveTo>
                    <a:pt x="16" y="37"/>
                  </a:moveTo>
                  <a:cubicBezTo>
                    <a:pt x="17" y="36"/>
                    <a:pt x="17" y="36"/>
                    <a:pt x="17" y="36"/>
                  </a:cubicBezTo>
                  <a:cubicBezTo>
                    <a:pt x="99" y="4"/>
                    <a:pt x="99" y="4"/>
                    <a:pt x="99" y="4"/>
                  </a:cubicBezTo>
                  <a:cubicBezTo>
                    <a:pt x="99" y="3"/>
                    <a:pt x="99" y="2"/>
                    <a:pt x="99" y="0"/>
                  </a:cubicBezTo>
                  <a:cubicBezTo>
                    <a:pt x="15" y="33"/>
                    <a:pt x="15" y="33"/>
                    <a:pt x="15" y="33"/>
                  </a:cubicBezTo>
                  <a:cubicBezTo>
                    <a:pt x="15" y="33"/>
                    <a:pt x="15" y="33"/>
                    <a:pt x="15" y="33"/>
                  </a:cubicBezTo>
                  <a:cubicBezTo>
                    <a:pt x="15" y="34"/>
                    <a:pt x="15" y="34"/>
                    <a:pt x="15" y="34"/>
                  </a:cubicBezTo>
                  <a:cubicBezTo>
                    <a:pt x="0" y="39"/>
                    <a:pt x="0" y="39"/>
                    <a:pt x="0" y="39"/>
                  </a:cubicBezTo>
                  <a:cubicBezTo>
                    <a:pt x="1" y="40"/>
                    <a:pt x="2" y="41"/>
                    <a:pt x="3" y="42"/>
                  </a:cubicBezTo>
                  <a:cubicBezTo>
                    <a:pt x="16" y="37"/>
                    <a:pt x="16" y="37"/>
                    <a:pt x="1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sp>
          <p:nvSpPr>
            <p:cNvPr id="62" name="Freeform 80"/>
            <p:cNvSpPr>
              <a:spLocks/>
            </p:cNvSpPr>
            <p:nvPr/>
          </p:nvSpPr>
          <p:spPr bwMode="auto">
            <a:xfrm>
              <a:off x="3389312" y="2798763"/>
              <a:ext cx="644525" cy="271463"/>
            </a:xfrm>
            <a:custGeom>
              <a:avLst/>
              <a:gdLst>
                <a:gd name="T0" fmla="*/ 20 w 107"/>
                <a:gd name="T1" fmla="*/ 38 h 45"/>
                <a:gd name="T2" fmla="*/ 20 w 107"/>
                <a:gd name="T3" fmla="*/ 38 h 45"/>
                <a:gd name="T4" fmla="*/ 104 w 107"/>
                <a:gd name="T5" fmla="*/ 5 h 45"/>
                <a:gd name="T6" fmla="*/ 105 w 107"/>
                <a:gd name="T7" fmla="*/ 5 h 45"/>
                <a:gd name="T8" fmla="*/ 105 w 107"/>
                <a:gd name="T9" fmla="*/ 5 h 45"/>
                <a:gd name="T10" fmla="*/ 107 w 107"/>
                <a:gd name="T11" fmla="*/ 4 h 45"/>
                <a:gd name="T12" fmla="*/ 107 w 107"/>
                <a:gd name="T13" fmla="*/ 0 h 45"/>
                <a:gd name="T14" fmla="*/ 104 w 107"/>
                <a:gd name="T15" fmla="*/ 1 h 45"/>
                <a:gd name="T16" fmla="*/ 103 w 107"/>
                <a:gd name="T17" fmla="*/ 1 h 45"/>
                <a:gd name="T18" fmla="*/ 103 w 107"/>
                <a:gd name="T19" fmla="*/ 2 h 45"/>
                <a:gd name="T20" fmla="*/ 19 w 107"/>
                <a:gd name="T21" fmla="*/ 35 h 45"/>
                <a:gd name="T22" fmla="*/ 19 w 107"/>
                <a:gd name="T23" fmla="*/ 35 h 45"/>
                <a:gd name="T24" fmla="*/ 19 w 107"/>
                <a:gd name="T25" fmla="*/ 35 h 45"/>
                <a:gd name="T26" fmla="*/ 0 w 107"/>
                <a:gd name="T27" fmla="*/ 42 h 45"/>
                <a:gd name="T28" fmla="*/ 2 w 107"/>
                <a:gd name="T29" fmla="*/ 45 h 45"/>
                <a:gd name="T30" fmla="*/ 20 w 107"/>
                <a:gd name="T3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45">
                  <a:moveTo>
                    <a:pt x="20" y="38"/>
                  </a:moveTo>
                  <a:cubicBezTo>
                    <a:pt x="20" y="38"/>
                    <a:pt x="20" y="38"/>
                    <a:pt x="20" y="38"/>
                  </a:cubicBezTo>
                  <a:cubicBezTo>
                    <a:pt x="104" y="5"/>
                    <a:pt x="104" y="5"/>
                    <a:pt x="104" y="5"/>
                  </a:cubicBezTo>
                  <a:cubicBezTo>
                    <a:pt x="105" y="5"/>
                    <a:pt x="105" y="5"/>
                    <a:pt x="105" y="5"/>
                  </a:cubicBezTo>
                  <a:cubicBezTo>
                    <a:pt x="105" y="5"/>
                    <a:pt x="105" y="5"/>
                    <a:pt x="105" y="5"/>
                  </a:cubicBezTo>
                  <a:cubicBezTo>
                    <a:pt x="107" y="4"/>
                    <a:pt x="107" y="4"/>
                    <a:pt x="107" y="4"/>
                  </a:cubicBezTo>
                  <a:cubicBezTo>
                    <a:pt x="107" y="2"/>
                    <a:pt x="107" y="1"/>
                    <a:pt x="107" y="0"/>
                  </a:cubicBezTo>
                  <a:cubicBezTo>
                    <a:pt x="104" y="1"/>
                    <a:pt x="104" y="1"/>
                    <a:pt x="104" y="1"/>
                  </a:cubicBezTo>
                  <a:cubicBezTo>
                    <a:pt x="103" y="1"/>
                    <a:pt x="103" y="1"/>
                    <a:pt x="103" y="1"/>
                  </a:cubicBezTo>
                  <a:cubicBezTo>
                    <a:pt x="103" y="2"/>
                    <a:pt x="103" y="2"/>
                    <a:pt x="103" y="2"/>
                  </a:cubicBezTo>
                  <a:cubicBezTo>
                    <a:pt x="19" y="35"/>
                    <a:pt x="19" y="35"/>
                    <a:pt x="19" y="35"/>
                  </a:cubicBezTo>
                  <a:cubicBezTo>
                    <a:pt x="19" y="35"/>
                    <a:pt x="19" y="35"/>
                    <a:pt x="19" y="35"/>
                  </a:cubicBezTo>
                  <a:cubicBezTo>
                    <a:pt x="19" y="35"/>
                    <a:pt x="19" y="35"/>
                    <a:pt x="19" y="35"/>
                  </a:cubicBezTo>
                  <a:cubicBezTo>
                    <a:pt x="0" y="42"/>
                    <a:pt x="0" y="42"/>
                    <a:pt x="0" y="42"/>
                  </a:cubicBezTo>
                  <a:cubicBezTo>
                    <a:pt x="1" y="43"/>
                    <a:pt x="1" y="44"/>
                    <a:pt x="2" y="45"/>
                  </a:cubicBezTo>
                  <a:cubicBezTo>
                    <a:pt x="20" y="38"/>
                    <a:pt x="20" y="38"/>
                    <a:pt x="2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a:solidFill>
                  <a:srgbClr val="000000"/>
                </a:solidFill>
                <a:cs typeface="+mn-ea"/>
                <a:sym typeface="+mn-lt"/>
              </a:endParaRPr>
            </a:p>
          </p:txBody>
        </p:sp>
      </p:grpSp>
    </p:spTree>
    <p:extLst>
      <p:ext uri="{BB962C8B-B14F-4D97-AF65-F5344CB8AC3E}">
        <p14:creationId xmlns:p14="http://schemas.microsoft.com/office/powerpoint/2010/main" val="104010387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76151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2022/7/5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矩形 10"/>
          <p:cNvSpPr/>
          <p:nvPr userDrawn="1"/>
        </p:nvSpPr>
        <p:spPr>
          <a:xfrm>
            <a:off x="8640821" y="5892282"/>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2022/7/5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2022/7/5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2022/7/5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743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advTm="1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5241308-D047-40A7-975E-74C7115B9EA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861588" y="0"/>
            <a:ext cx="3302496" cy="872357"/>
          </a:xfrm>
          <a:prstGeom prst="rect">
            <a:avLst/>
          </a:prstGeom>
        </p:spPr>
      </p:pic>
    </p:spTree>
    <p:extLst>
      <p:ext uri="{BB962C8B-B14F-4D97-AF65-F5344CB8AC3E}">
        <p14:creationId xmlns:p14="http://schemas.microsoft.com/office/powerpoint/2010/main" val="206922172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ctr" rtl="0" fontAlgn="base">
        <a:spcBef>
          <a:spcPct val="0"/>
        </a:spcBef>
        <a:spcAft>
          <a:spcPct val="0"/>
        </a:spcAft>
        <a:defRPr sz="5900" kern="1200">
          <a:solidFill>
            <a:schemeClr val="tx1"/>
          </a:solidFill>
          <a:latin typeface="+mj-lt"/>
          <a:ea typeface="微软雅黑" pitchFamily="34" charset="-122"/>
          <a:cs typeface="+mj-cs"/>
        </a:defRPr>
      </a:lvl1pPr>
      <a:lvl2pPr algn="ctr" rtl="0" fontAlgn="base">
        <a:spcBef>
          <a:spcPct val="0"/>
        </a:spcBef>
        <a:spcAft>
          <a:spcPct val="0"/>
        </a:spcAft>
        <a:defRPr sz="5900">
          <a:solidFill>
            <a:schemeClr val="tx1"/>
          </a:solidFill>
          <a:latin typeface="Calibri" pitchFamily="34" charset="0"/>
          <a:ea typeface="宋体" charset="-122"/>
        </a:defRPr>
      </a:lvl2pPr>
      <a:lvl3pPr algn="ctr" rtl="0" fontAlgn="base">
        <a:spcBef>
          <a:spcPct val="0"/>
        </a:spcBef>
        <a:spcAft>
          <a:spcPct val="0"/>
        </a:spcAft>
        <a:defRPr sz="5900">
          <a:solidFill>
            <a:schemeClr val="tx1"/>
          </a:solidFill>
          <a:latin typeface="Calibri" pitchFamily="34" charset="0"/>
          <a:ea typeface="宋体" charset="-122"/>
        </a:defRPr>
      </a:lvl3pPr>
      <a:lvl4pPr algn="ctr" rtl="0" fontAlgn="base">
        <a:spcBef>
          <a:spcPct val="0"/>
        </a:spcBef>
        <a:spcAft>
          <a:spcPct val="0"/>
        </a:spcAft>
        <a:defRPr sz="5900">
          <a:solidFill>
            <a:schemeClr val="tx1"/>
          </a:solidFill>
          <a:latin typeface="Calibri" pitchFamily="34" charset="0"/>
          <a:ea typeface="宋体" charset="-122"/>
        </a:defRPr>
      </a:lvl4pPr>
      <a:lvl5pPr algn="ctr" rtl="0" fontAlgn="base">
        <a:spcBef>
          <a:spcPct val="0"/>
        </a:spcBef>
        <a:spcAft>
          <a:spcPct val="0"/>
        </a:spcAft>
        <a:defRPr sz="5900">
          <a:solidFill>
            <a:schemeClr val="tx1"/>
          </a:solidFill>
          <a:latin typeface="Calibri" pitchFamily="34" charset="0"/>
          <a:ea typeface="宋体" charset="-122"/>
        </a:defRPr>
      </a:lvl5pPr>
      <a:lvl6pPr marL="609570" algn="ctr" rtl="0" fontAlgn="base">
        <a:spcBef>
          <a:spcPct val="0"/>
        </a:spcBef>
        <a:spcAft>
          <a:spcPct val="0"/>
        </a:spcAft>
        <a:defRPr sz="5900">
          <a:solidFill>
            <a:schemeClr val="tx1"/>
          </a:solidFill>
          <a:latin typeface="Calibri" pitchFamily="34" charset="0"/>
          <a:ea typeface="宋体" charset="-122"/>
        </a:defRPr>
      </a:lvl6pPr>
      <a:lvl7pPr marL="1219140" algn="ctr" rtl="0" fontAlgn="base">
        <a:spcBef>
          <a:spcPct val="0"/>
        </a:spcBef>
        <a:spcAft>
          <a:spcPct val="0"/>
        </a:spcAft>
        <a:defRPr sz="5900">
          <a:solidFill>
            <a:schemeClr val="tx1"/>
          </a:solidFill>
          <a:latin typeface="Calibri" pitchFamily="34" charset="0"/>
          <a:ea typeface="宋体" charset="-122"/>
        </a:defRPr>
      </a:lvl7pPr>
      <a:lvl8pPr marL="1828709" algn="ctr" rtl="0" fontAlgn="base">
        <a:spcBef>
          <a:spcPct val="0"/>
        </a:spcBef>
        <a:spcAft>
          <a:spcPct val="0"/>
        </a:spcAft>
        <a:defRPr sz="5900">
          <a:solidFill>
            <a:schemeClr val="tx1"/>
          </a:solidFill>
          <a:latin typeface="Calibri" pitchFamily="34" charset="0"/>
          <a:ea typeface="宋体" charset="-122"/>
        </a:defRPr>
      </a:lvl8pPr>
      <a:lvl9pPr marL="2438278" algn="ctr" rtl="0" fontAlgn="base">
        <a:spcBef>
          <a:spcPct val="0"/>
        </a:spcBef>
        <a:spcAft>
          <a:spcPct val="0"/>
        </a:spcAft>
        <a:defRPr sz="5900">
          <a:solidFill>
            <a:schemeClr val="tx1"/>
          </a:solidFill>
          <a:latin typeface="Calibri" pitchFamily="34" charset="0"/>
          <a:ea typeface="宋体" charset="-122"/>
        </a:defRPr>
      </a:lvl9pPr>
    </p:titleStyle>
    <p:bodyStyle>
      <a:lvl1pPr marL="457178" indent="-457178" algn="l" rtl="0" fontAlgn="base">
        <a:spcBef>
          <a:spcPct val="20000"/>
        </a:spcBef>
        <a:spcAft>
          <a:spcPct val="0"/>
        </a:spcAft>
        <a:buFont typeface="Arial" charset="0"/>
        <a:buChar char="•"/>
        <a:defRPr sz="4300" kern="1200">
          <a:solidFill>
            <a:schemeClr val="tx1"/>
          </a:solidFill>
          <a:latin typeface="+mn-lt"/>
          <a:ea typeface="微软雅黑" pitchFamily="34" charset="-122"/>
          <a:cs typeface="+mn-cs"/>
        </a:defRPr>
      </a:lvl1pPr>
      <a:lvl2pPr marL="990550" indent="-380981" algn="l" rtl="0" fontAlgn="base">
        <a:spcBef>
          <a:spcPct val="20000"/>
        </a:spcBef>
        <a:spcAft>
          <a:spcPct val="0"/>
        </a:spcAft>
        <a:buFont typeface="Arial" charset="0"/>
        <a:buChar char="–"/>
        <a:defRPr sz="3700" kern="1200">
          <a:solidFill>
            <a:schemeClr val="tx1"/>
          </a:solidFill>
          <a:latin typeface="+mn-lt"/>
          <a:ea typeface="微软雅黑" pitchFamily="34" charset="-122"/>
          <a:cs typeface="+mn-cs"/>
        </a:defRPr>
      </a:lvl2pPr>
      <a:lvl3pPr marL="1523925" indent="-304784"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3493" indent="-304784"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4pPr>
      <a:lvl5pPr marL="2743062" indent="-304784" algn="l" rtl="0" fontAlgn="base">
        <a:spcBef>
          <a:spcPct val="20000"/>
        </a:spcBef>
        <a:spcAft>
          <a:spcPct val="0"/>
        </a:spcAft>
        <a:buFont typeface="Arial" charset="0"/>
        <a:buChar char="»"/>
        <a:defRPr sz="2700" kern="1200">
          <a:solidFill>
            <a:schemeClr val="tx1"/>
          </a:solidFill>
          <a:latin typeface="+mn-lt"/>
          <a:ea typeface="微软雅黑" pitchFamily="34" charset="-122"/>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id="{C171F0F9-2BE2-410C-4373-83F1EFD5B166}"/>
              </a:ext>
            </a:extLst>
          </p:cNvPr>
          <p:cNvSpPr/>
          <p:nvPr/>
        </p:nvSpPr>
        <p:spPr>
          <a:xfrm>
            <a:off x="7489675" y="4922385"/>
            <a:ext cx="5562600" cy="2114550"/>
          </a:xfrm>
          <a:custGeom>
            <a:avLst/>
            <a:gdLst>
              <a:gd name="connsiteX0" fmla="*/ 0 w 5562600"/>
              <a:gd name="connsiteY0" fmla="*/ 495300 h 2114550"/>
              <a:gd name="connsiteX1" fmla="*/ 4171950 w 5562600"/>
              <a:gd name="connsiteY1" fmla="*/ 0 h 2114550"/>
              <a:gd name="connsiteX2" fmla="*/ 5562600 w 5562600"/>
              <a:gd name="connsiteY2" fmla="*/ 1333500 h 2114550"/>
              <a:gd name="connsiteX3" fmla="*/ 1676400 w 5562600"/>
              <a:gd name="connsiteY3" fmla="*/ 2114550 h 2114550"/>
              <a:gd name="connsiteX4" fmla="*/ 0 w 5562600"/>
              <a:gd name="connsiteY4" fmla="*/ 49530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114550">
                <a:moveTo>
                  <a:pt x="0" y="495300"/>
                </a:moveTo>
                <a:lnTo>
                  <a:pt x="4171950" y="0"/>
                </a:lnTo>
                <a:lnTo>
                  <a:pt x="5562600" y="1333500"/>
                </a:lnTo>
                <a:lnTo>
                  <a:pt x="1676400" y="2114550"/>
                </a:lnTo>
                <a:lnTo>
                  <a:pt x="0" y="49530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形状 38">
            <a:extLst>
              <a:ext uri="{FF2B5EF4-FFF2-40B4-BE49-F238E27FC236}">
                <a16:creationId xmlns:a16="http://schemas.microsoft.com/office/drawing/2014/main" id="{45C5F3E7-7D61-3DED-3191-7459355E1042}"/>
              </a:ext>
            </a:extLst>
          </p:cNvPr>
          <p:cNvSpPr/>
          <p:nvPr/>
        </p:nvSpPr>
        <p:spPr>
          <a:xfrm>
            <a:off x="5232353" y="5565980"/>
            <a:ext cx="5562600" cy="2114550"/>
          </a:xfrm>
          <a:custGeom>
            <a:avLst/>
            <a:gdLst>
              <a:gd name="connsiteX0" fmla="*/ 0 w 5562600"/>
              <a:gd name="connsiteY0" fmla="*/ 495300 h 2114550"/>
              <a:gd name="connsiteX1" fmla="*/ 4171950 w 5562600"/>
              <a:gd name="connsiteY1" fmla="*/ 0 h 2114550"/>
              <a:gd name="connsiteX2" fmla="*/ 5562600 w 5562600"/>
              <a:gd name="connsiteY2" fmla="*/ 1333500 h 2114550"/>
              <a:gd name="connsiteX3" fmla="*/ 1676400 w 5562600"/>
              <a:gd name="connsiteY3" fmla="*/ 2114550 h 2114550"/>
              <a:gd name="connsiteX4" fmla="*/ 0 w 5562600"/>
              <a:gd name="connsiteY4" fmla="*/ 49530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114550">
                <a:moveTo>
                  <a:pt x="0" y="495300"/>
                </a:moveTo>
                <a:lnTo>
                  <a:pt x="4171950" y="0"/>
                </a:lnTo>
                <a:lnTo>
                  <a:pt x="5562600" y="1333500"/>
                </a:lnTo>
                <a:lnTo>
                  <a:pt x="1676400" y="2114550"/>
                </a:lnTo>
                <a:lnTo>
                  <a:pt x="0" y="49530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形状 37">
            <a:extLst>
              <a:ext uri="{FF2B5EF4-FFF2-40B4-BE49-F238E27FC236}">
                <a16:creationId xmlns:a16="http://schemas.microsoft.com/office/drawing/2014/main" id="{7C0383CB-7306-F445-4659-3D0E37628F46}"/>
              </a:ext>
            </a:extLst>
          </p:cNvPr>
          <p:cNvSpPr/>
          <p:nvPr/>
        </p:nvSpPr>
        <p:spPr>
          <a:xfrm>
            <a:off x="6283807" y="4668045"/>
            <a:ext cx="5562600" cy="2114550"/>
          </a:xfrm>
          <a:custGeom>
            <a:avLst/>
            <a:gdLst>
              <a:gd name="connsiteX0" fmla="*/ 0 w 5562600"/>
              <a:gd name="connsiteY0" fmla="*/ 495300 h 2114550"/>
              <a:gd name="connsiteX1" fmla="*/ 4171950 w 5562600"/>
              <a:gd name="connsiteY1" fmla="*/ 0 h 2114550"/>
              <a:gd name="connsiteX2" fmla="*/ 5562600 w 5562600"/>
              <a:gd name="connsiteY2" fmla="*/ 1333500 h 2114550"/>
              <a:gd name="connsiteX3" fmla="*/ 1676400 w 5562600"/>
              <a:gd name="connsiteY3" fmla="*/ 2114550 h 2114550"/>
              <a:gd name="connsiteX4" fmla="*/ 0 w 5562600"/>
              <a:gd name="connsiteY4" fmla="*/ 49530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114550">
                <a:moveTo>
                  <a:pt x="0" y="495300"/>
                </a:moveTo>
                <a:lnTo>
                  <a:pt x="4171950" y="0"/>
                </a:lnTo>
                <a:lnTo>
                  <a:pt x="5562600" y="1333500"/>
                </a:lnTo>
                <a:lnTo>
                  <a:pt x="1676400" y="2114550"/>
                </a:lnTo>
                <a:lnTo>
                  <a:pt x="0" y="49530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id="{BF2BB155-E50E-4549-9D41-7159D42D69CA}"/>
              </a:ext>
            </a:extLst>
          </p:cNvPr>
          <p:cNvSpPr/>
          <p:nvPr/>
        </p:nvSpPr>
        <p:spPr>
          <a:xfrm>
            <a:off x="10892312" y="2012683"/>
            <a:ext cx="2133600" cy="213360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a:extLst>
              <a:ext uri="{FF2B5EF4-FFF2-40B4-BE49-F238E27FC236}">
                <a16:creationId xmlns:a16="http://schemas.microsoft.com/office/drawing/2014/main" id="{783BD882-D3FE-4FC8-8079-6878ADE2DC65}"/>
              </a:ext>
            </a:extLst>
          </p:cNvPr>
          <p:cNvGrpSpPr/>
          <p:nvPr/>
        </p:nvGrpSpPr>
        <p:grpSpPr>
          <a:xfrm>
            <a:off x="2848897" y="-563308"/>
            <a:ext cx="3158203" cy="2633408"/>
            <a:chOff x="2848897" y="-563308"/>
            <a:chExt cx="3158203" cy="2633408"/>
          </a:xfrm>
        </p:grpSpPr>
        <p:sp>
          <p:nvSpPr>
            <p:cNvPr id="10" name="任意多边形: 形状 9">
              <a:extLst>
                <a:ext uri="{FF2B5EF4-FFF2-40B4-BE49-F238E27FC236}">
                  <a16:creationId xmlns:a16="http://schemas.microsoft.com/office/drawing/2014/main" id="{DCFD2074-7FD1-4B4B-BC75-32137B378013}"/>
                </a:ext>
              </a:extLst>
            </p:cNvPr>
            <p:cNvSpPr/>
            <p:nvPr/>
          </p:nvSpPr>
          <p:spPr>
            <a:xfrm>
              <a:off x="3098800" y="-393700"/>
              <a:ext cx="2908300" cy="2463800"/>
            </a:xfrm>
            <a:custGeom>
              <a:avLst/>
              <a:gdLst>
                <a:gd name="connsiteX0" fmla="*/ 0 w 2908300"/>
                <a:gd name="connsiteY0" fmla="*/ 1257300 h 2463800"/>
                <a:gd name="connsiteX1" fmla="*/ 1016000 w 2908300"/>
                <a:gd name="connsiteY1" fmla="*/ 0 h 2463800"/>
                <a:gd name="connsiteX2" fmla="*/ 2908300 w 2908300"/>
                <a:gd name="connsiteY2" fmla="*/ 1155700 h 2463800"/>
                <a:gd name="connsiteX3" fmla="*/ 1968500 w 2908300"/>
                <a:gd name="connsiteY3" fmla="*/ 2463800 h 2463800"/>
                <a:gd name="connsiteX4" fmla="*/ 0 w 2908300"/>
                <a:gd name="connsiteY4" fmla="*/ 1257300 h 246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300" h="2463800">
                  <a:moveTo>
                    <a:pt x="0" y="1257300"/>
                  </a:moveTo>
                  <a:lnTo>
                    <a:pt x="1016000" y="0"/>
                  </a:lnTo>
                  <a:lnTo>
                    <a:pt x="2908300" y="1155700"/>
                  </a:lnTo>
                  <a:lnTo>
                    <a:pt x="1968500" y="2463800"/>
                  </a:lnTo>
                  <a:lnTo>
                    <a:pt x="0" y="1257300"/>
                  </a:lnTo>
                  <a:close/>
                </a:path>
              </a:pathLst>
            </a:custGeom>
            <a:gradFill flip="none" rotWithShape="1">
              <a:gsLst>
                <a:gs pos="0">
                  <a:schemeClr val="bg1">
                    <a:alpha val="0"/>
                  </a:scheme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1F263760-8CBC-434F-9D64-4D294041A300}"/>
                </a:ext>
              </a:extLst>
            </p:cNvPr>
            <p:cNvSpPr/>
            <p:nvPr/>
          </p:nvSpPr>
          <p:spPr>
            <a:xfrm>
              <a:off x="2848897" y="-563308"/>
              <a:ext cx="1672304" cy="1672304"/>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a:extLst>
              <a:ext uri="{FF2B5EF4-FFF2-40B4-BE49-F238E27FC236}">
                <a16:creationId xmlns:a16="http://schemas.microsoft.com/office/drawing/2014/main" id="{23D4183D-C4FC-426C-9AB1-3E5ED9D11201}"/>
              </a:ext>
            </a:extLst>
          </p:cNvPr>
          <p:cNvGrpSpPr/>
          <p:nvPr/>
        </p:nvGrpSpPr>
        <p:grpSpPr>
          <a:xfrm>
            <a:off x="8865256" y="5633360"/>
            <a:ext cx="2279916" cy="2277314"/>
            <a:chOff x="8865256" y="5633360"/>
            <a:chExt cx="2279916" cy="2277314"/>
          </a:xfrm>
        </p:grpSpPr>
        <p:sp>
          <p:nvSpPr>
            <p:cNvPr id="16" name="任意多边形: 形状 15">
              <a:extLst>
                <a:ext uri="{FF2B5EF4-FFF2-40B4-BE49-F238E27FC236}">
                  <a16:creationId xmlns:a16="http://schemas.microsoft.com/office/drawing/2014/main" id="{9B29362C-7740-4414-9906-4EE72B12F79B}"/>
                </a:ext>
              </a:extLst>
            </p:cNvPr>
            <p:cNvSpPr/>
            <p:nvPr/>
          </p:nvSpPr>
          <p:spPr>
            <a:xfrm rot="21003364">
              <a:off x="9128383" y="5676310"/>
              <a:ext cx="2016789" cy="2234364"/>
            </a:xfrm>
            <a:custGeom>
              <a:avLst/>
              <a:gdLst>
                <a:gd name="connsiteX0" fmla="*/ 0 w 2146300"/>
                <a:gd name="connsiteY0" fmla="*/ 850900 h 1866900"/>
                <a:gd name="connsiteX1" fmla="*/ 882650 w 2146300"/>
                <a:gd name="connsiteY1" fmla="*/ 0 h 1866900"/>
                <a:gd name="connsiteX2" fmla="*/ 2146300 w 2146300"/>
                <a:gd name="connsiteY2" fmla="*/ 1060450 h 1866900"/>
                <a:gd name="connsiteX3" fmla="*/ 1416050 w 2146300"/>
                <a:gd name="connsiteY3" fmla="*/ 1866900 h 1866900"/>
                <a:gd name="connsiteX4" fmla="*/ 0 w 2146300"/>
                <a:gd name="connsiteY4" fmla="*/ 850900 h 186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300" h="1866900">
                  <a:moveTo>
                    <a:pt x="0" y="850900"/>
                  </a:moveTo>
                  <a:lnTo>
                    <a:pt x="882650" y="0"/>
                  </a:lnTo>
                  <a:lnTo>
                    <a:pt x="2146300" y="1060450"/>
                  </a:lnTo>
                  <a:lnTo>
                    <a:pt x="1416050" y="1866900"/>
                  </a:lnTo>
                  <a:lnTo>
                    <a:pt x="0" y="85090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A6C464AA-BD66-48A1-B992-1748C4162BED}"/>
                </a:ext>
              </a:extLst>
            </p:cNvPr>
            <p:cNvSpPr/>
            <p:nvPr/>
          </p:nvSpPr>
          <p:spPr>
            <a:xfrm>
              <a:off x="8865256" y="5633360"/>
              <a:ext cx="1504040" cy="150404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文本框 17">
            <a:extLst>
              <a:ext uri="{FF2B5EF4-FFF2-40B4-BE49-F238E27FC236}">
                <a16:creationId xmlns:a16="http://schemas.microsoft.com/office/drawing/2014/main" id="{AB882D31-D37E-41F6-A70C-3D53F1CC6F53}"/>
              </a:ext>
            </a:extLst>
          </p:cNvPr>
          <p:cNvSpPr txBox="1"/>
          <p:nvPr/>
        </p:nvSpPr>
        <p:spPr>
          <a:xfrm>
            <a:off x="8261060" y="1594324"/>
            <a:ext cx="1911593" cy="707886"/>
          </a:xfrm>
          <a:prstGeom prst="rect">
            <a:avLst/>
          </a:prstGeom>
          <a:noFill/>
        </p:spPr>
        <p:txBody>
          <a:bodyPr wrap="square" rtlCol="0">
            <a:spAutoFit/>
          </a:bodyPr>
          <a:lstStyle/>
          <a:p>
            <a:pPr algn="ctr"/>
            <a:r>
              <a:rPr lang="zh-CN" altLang="en-US" sz="4000" b="1" spc="400" dirty="0">
                <a:solidFill>
                  <a:srgbClr val="EF935B"/>
                </a:solidFill>
                <a:cs typeface="+mn-ea"/>
                <a:sym typeface="+mn-lt"/>
              </a:rPr>
              <a:t>纳非</a:t>
            </a:r>
            <a:r>
              <a:rPr lang="en-US" altLang="zh-CN" sz="4000" b="1" spc="400" baseline="30000" dirty="0">
                <a:solidFill>
                  <a:srgbClr val="EF935B"/>
                </a:solidFill>
                <a:cs typeface="+mn-ea"/>
                <a:sym typeface="+mn-lt"/>
              </a:rPr>
              <a:t>®</a:t>
            </a:r>
            <a:endParaRPr lang="zh-CN" altLang="en-US" sz="4000" b="1" spc="400" baseline="30000" dirty="0">
              <a:solidFill>
                <a:srgbClr val="EF935B"/>
              </a:solidFill>
              <a:cs typeface="+mn-ea"/>
              <a:sym typeface="+mn-lt"/>
            </a:endParaRPr>
          </a:p>
        </p:txBody>
      </p:sp>
      <p:sp>
        <p:nvSpPr>
          <p:cNvPr id="20" name="文本框 19">
            <a:extLst>
              <a:ext uri="{FF2B5EF4-FFF2-40B4-BE49-F238E27FC236}">
                <a16:creationId xmlns:a16="http://schemas.microsoft.com/office/drawing/2014/main" id="{DF81313A-1310-4D61-9E59-A9C63324126F}"/>
              </a:ext>
            </a:extLst>
          </p:cNvPr>
          <p:cNvSpPr txBox="1"/>
          <p:nvPr/>
        </p:nvSpPr>
        <p:spPr>
          <a:xfrm>
            <a:off x="955572" y="2437742"/>
            <a:ext cx="9315403" cy="769441"/>
          </a:xfrm>
          <a:prstGeom prst="rect">
            <a:avLst/>
          </a:prstGeom>
          <a:noFill/>
        </p:spPr>
        <p:txBody>
          <a:bodyPr wrap="square" rtlCol="0">
            <a:spAutoFit/>
          </a:bodyPr>
          <a:lstStyle/>
          <a:p>
            <a:r>
              <a:rPr lang="zh-CN" altLang="en-US" sz="4400" b="1" spc="400" dirty="0">
                <a:solidFill>
                  <a:srgbClr val="EF935B"/>
                </a:solidFill>
                <a:cs typeface="+mn-ea"/>
                <a:sym typeface="+mn-lt"/>
              </a:rPr>
              <a:t>奥美拉唑碳酸氢钠干混悬剂（</a:t>
            </a:r>
            <a:r>
              <a:rPr lang="en-US" altLang="zh-CN" sz="4400" b="1" spc="400" dirty="0">
                <a:solidFill>
                  <a:srgbClr val="EF935B"/>
                </a:solidFill>
                <a:cs typeface="+mn-ea"/>
                <a:sym typeface="+mn-lt"/>
              </a:rPr>
              <a:t>Ⅱ</a:t>
            </a:r>
            <a:r>
              <a:rPr lang="zh-CN" altLang="en-US" sz="4400" b="1" spc="400" dirty="0">
                <a:solidFill>
                  <a:srgbClr val="EF935B"/>
                </a:solidFill>
                <a:cs typeface="+mn-ea"/>
                <a:sym typeface="+mn-lt"/>
              </a:rPr>
              <a:t>）</a:t>
            </a:r>
          </a:p>
        </p:txBody>
      </p:sp>
      <p:sp>
        <p:nvSpPr>
          <p:cNvPr id="3" name="文本框 2">
            <a:extLst>
              <a:ext uri="{FF2B5EF4-FFF2-40B4-BE49-F238E27FC236}">
                <a16:creationId xmlns:a16="http://schemas.microsoft.com/office/drawing/2014/main" id="{EA9B4010-9490-090C-38BA-B07464DD7773}"/>
              </a:ext>
            </a:extLst>
          </p:cNvPr>
          <p:cNvSpPr txBox="1"/>
          <p:nvPr/>
        </p:nvSpPr>
        <p:spPr>
          <a:xfrm>
            <a:off x="6093278" y="3491185"/>
            <a:ext cx="4014310" cy="400110"/>
          </a:xfrm>
          <a:prstGeom prst="rect">
            <a:avLst/>
          </a:prstGeom>
          <a:noFill/>
        </p:spPr>
        <p:txBody>
          <a:bodyPr wrap="square" rtlCol="0">
            <a:spAutoFit/>
          </a:bodyPr>
          <a:lstStyle/>
          <a:p>
            <a:r>
              <a:rPr lang="zh-CN" altLang="en-US" sz="2000" dirty="0"/>
              <a:t>南京海纳医药科技股份有限公司</a:t>
            </a:r>
          </a:p>
        </p:txBody>
      </p:sp>
      <p:pic>
        <p:nvPicPr>
          <p:cNvPr id="29" name="图片 28">
            <a:extLst>
              <a:ext uri="{FF2B5EF4-FFF2-40B4-BE49-F238E27FC236}">
                <a16:creationId xmlns:a16="http://schemas.microsoft.com/office/drawing/2014/main" id="{809957AD-E54F-FBC7-1221-15D7067B343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6574" b="90000" l="10000" r="90000">
                        <a14:foregroundMark x1="41094" y1="8426" x2="41094" y2="8426"/>
                        <a14:foregroundMark x1="38906" y1="7963" x2="38906" y2="7963"/>
                        <a14:foregroundMark x1="42813" y1="89074" x2="42969" y2="88981"/>
                        <a14:foregroundMark x1="39063" y1="6574" x2="40417" y2="6852"/>
                        <a14:backgroundMark x1="52760" y1="7500" x2="50313" y2="7130"/>
                        <a14:backgroundMark x1="48854" y1="7407" x2="50781" y2="7407"/>
                      </a14:backgroundRemoval>
                    </a14:imgEffect>
                  </a14:imgLayer>
                </a14:imgProps>
              </a:ext>
              <a:ext uri="{28A0092B-C50C-407E-A947-70E740481C1C}">
                <a14:useLocalDpi xmlns:a14="http://schemas.microsoft.com/office/drawing/2010/main" val="0"/>
              </a:ext>
            </a:extLst>
          </a:blip>
          <a:stretch>
            <a:fillRect/>
          </a:stretch>
        </p:blipFill>
        <p:spPr>
          <a:xfrm>
            <a:off x="-878283" y="3230694"/>
            <a:ext cx="6775118" cy="3811004"/>
          </a:xfrm>
          <a:prstGeom prst="rect">
            <a:avLst/>
          </a:prstGeom>
        </p:spPr>
      </p:pic>
    </p:spTree>
    <p:custDataLst>
      <p:tags r:id="rId1"/>
    </p:custDataLst>
    <p:extLst>
      <p:ext uri="{BB962C8B-B14F-4D97-AF65-F5344CB8AC3E}">
        <p14:creationId xmlns:p14="http://schemas.microsoft.com/office/powerpoint/2010/main" val="1029824266"/>
      </p:ext>
    </p:extLst>
  </p:cSld>
  <p:clrMapOvr>
    <a:masterClrMapping/>
  </p:clrMapOvr>
  <mc:AlternateContent xmlns:mc="http://schemas.openxmlformats.org/markup-compatibility/2006" xmlns:p14="http://schemas.microsoft.com/office/powerpoint/2010/main">
    <mc:Choice Requires="p14">
      <p:transition p14:dur="0" advTm="6005"/>
    </mc:Choice>
    <mc:Fallback xmlns="">
      <p:transition advTm="6005"/>
    </mc:Fallback>
  </mc:AlternateContent>
  <p:extLst>
    <p:ext uri="{E180D4A7-C9FB-4DFB-919C-405C955672EB}">
      <p14:showEvtLst xmlns:p14="http://schemas.microsoft.com/office/powerpoint/2010/main">
        <p14:playEvt time="1418"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CC1DAA-7737-4E7B-B06C-D4FC540E26AD}"/>
              </a:ext>
            </a:extLst>
          </p:cNvPr>
          <p:cNvGrpSpPr/>
          <p:nvPr/>
        </p:nvGrpSpPr>
        <p:grpSpPr>
          <a:xfrm rot="578276">
            <a:off x="-208378" y="-106082"/>
            <a:ext cx="1343814" cy="1012928"/>
            <a:chOff x="7687960" y="2450071"/>
            <a:chExt cx="2416160" cy="1821229"/>
          </a:xfrm>
        </p:grpSpPr>
        <p:sp>
          <p:nvSpPr>
            <p:cNvPr id="3" name="任意多边形: 形状 2">
              <a:extLst>
                <a:ext uri="{FF2B5EF4-FFF2-40B4-BE49-F238E27FC236}">
                  <a16:creationId xmlns:a16="http://schemas.microsoft.com/office/drawing/2014/main" id="{957ACC34-A037-4DC0-9ECC-78FBD8BEB248}"/>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8EB609-3931-4C43-99EA-4F459032F59B}"/>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a:extLst>
              <a:ext uri="{FF2B5EF4-FFF2-40B4-BE49-F238E27FC236}">
                <a16:creationId xmlns:a16="http://schemas.microsoft.com/office/drawing/2014/main" id="{93618863-587B-459D-8DD1-E2BE50590068}"/>
              </a:ext>
            </a:extLst>
          </p:cNvPr>
          <p:cNvSpPr/>
          <p:nvPr/>
        </p:nvSpPr>
        <p:spPr>
          <a:xfrm>
            <a:off x="652293" y="281516"/>
            <a:ext cx="1261884" cy="523220"/>
          </a:xfrm>
          <a:prstGeom prst="rect">
            <a:avLst/>
          </a:prstGeom>
        </p:spPr>
        <p:txBody>
          <a:bodyPr wrap="none">
            <a:spAutoFit/>
          </a:bodyPr>
          <a:lstStyle/>
          <a:p>
            <a:r>
              <a:rPr lang="zh-CN" altLang="en-US" sz="2800" dirty="0">
                <a:cs typeface="+mn-ea"/>
                <a:sym typeface="+mn-lt"/>
              </a:rPr>
              <a:t>创新性</a:t>
            </a:r>
          </a:p>
        </p:txBody>
      </p:sp>
      <p:pic>
        <p:nvPicPr>
          <p:cNvPr id="7" name="图片 6">
            <a:extLst>
              <a:ext uri="{FF2B5EF4-FFF2-40B4-BE49-F238E27FC236}">
                <a16:creationId xmlns:a16="http://schemas.microsoft.com/office/drawing/2014/main" id="{E11F0968-DC31-70E7-40BB-CAE6930466D9}"/>
              </a:ext>
            </a:extLst>
          </p:cNvPr>
          <p:cNvPicPr>
            <a:picLocks noChangeAspect="1"/>
          </p:cNvPicPr>
          <p:nvPr/>
        </p:nvPicPr>
        <p:blipFill>
          <a:blip r:embed="rId4"/>
          <a:stretch>
            <a:fillRect/>
          </a:stretch>
        </p:blipFill>
        <p:spPr>
          <a:xfrm>
            <a:off x="652293" y="1420222"/>
            <a:ext cx="2433856" cy="3245144"/>
          </a:xfrm>
          <a:prstGeom prst="rect">
            <a:avLst/>
          </a:prstGeom>
          <a:ln w="6350">
            <a:solidFill>
              <a:srgbClr val="3E7871"/>
            </a:solidFill>
          </a:ln>
        </p:spPr>
      </p:pic>
      <p:pic>
        <p:nvPicPr>
          <p:cNvPr id="8" name="图片 7">
            <a:extLst>
              <a:ext uri="{FF2B5EF4-FFF2-40B4-BE49-F238E27FC236}">
                <a16:creationId xmlns:a16="http://schemas.microsoft.com/office/drawing/2014/main" id="{D0EF9757-1FD6-AEF3-3B1C-F8D85D29CC2B}"/>
              </a:ext>
            </a:extLst>
          </p:cNvPr>
          <p:cNvPicPr>
            <a:picLocks noChangeAspect="1"/>
          </p:cNvPicPr>
          <p:nvPr/>
        </p:nvPicPr>
        <p:blipFill>
          <a:blip r:embed="rId5"/>
          <a:stretch>
            <a:fillRect/>
          </a:stretch>
        </p:blipFill>
        <p:spPr>
          <a:xfrm>
            <a:off x="2422448" y="2438367"/>
            <a:ext cx="2444874" cy="3245144"/>
          </a:xfrm>
          <a:prstGeom prst="rect">
            <a:avLst/>
          </a:prstGeom>
          <a:ln w="12700">
            <a:solidFill>
              <a:srgbClr val="F1A373"/>
            </a:solidFill>
          </a:ln>
        </p:spPr>
      </p:pic>
      <p:sp>
        <p:nvSpPr>
          <p:cNvPr id="9" name="文本框 8">
            <a:extLst>
              <a:ext uri="{FF2B5EF4-FFF2-40B4-BE49-F238E27FC236}">
                <a16:creationId xmlns:a16="http://schemas.microsoft.com/office/drawing/2014/main" id="{8C839ECD-1149-8023-104D-47D2D9596B80}"/>
              </a:ext>
            </a:extLst>
          </p:cNvPr>
          <p:cNvSpPr txBox="1"/>
          <p:nvPr/>
        </p:nvSpPr>
        <p:spPr>
          <a:xfrm>
            <a:off x="5226044" y="589200"/>
            <a:ext cx="6811181" cy="3535583"/>
          </a:xfrm>
          <a:prstGeom prst="rect">
            <a:avLst/>
          </a:prstGeom>
          <a:noFill/>
        </p:spPr>
        <p:txBody>
          <a:bodyPr wrap="square">
            <a:spAutoFit/>
          </a:bodyPr>
          <a:lstStyle/>
          <a:p>
            <a:pPr marL="285750" indent="-285750">
              <a:lnSpc>
                <a:spcPct val="200000"/>
              </a:lnSpc>
              <a:buFont typeface="Wingdings" panose="05000000000000000000" pitchFamily="2" charset="2"/>
              <a:buChar char="Ø"/>
            </a:pPr>
            <a:r>
              <a:rPr lang="zh-CN" altLang="en-US" sz="1600" dirty="0">
                <a:solidFill>
                  <a:srgbClr val="EF935B"/>
                </a:solidFill>
                <a:latin typeface="微软雅黑" panose="020B0503020204020204" pitchFamily="34" charset="-122"/>
                <a:ea typeface="微软雅黑" panose="020B0503020204020204" pitchFamily="34" charset="-122"/>
              </a:rPr>
              <a:t>创新点：</a:t>
            </a:r>
            <a:endParaRPr lang="en-US" altLang="zh-CN" sz="1600" dirty="0">
              <a:solidFill>
                <a:srgbClr val="EF935B"/>
              </a:solidFill>
              <a:latin typeface="微软雅黑" panose="020B0503020204020204" pitchFamily="34" charset="-122"/>
              <a:ea typeface="微软雅黑" panose="020B0503020204020204" pitchFamily="34" charset="-122"/>
            </a:endParaRPr>
          </a:p>
          <a:p>
            <a:pPr>
              <a:lnSpc>
                <a:spcPct val="200000"/>
              </a:lnSpc>
            </a:pPr>
            <a:r>
              <a:rPr lang="en-US" altLang="zh-CN" sz="1400" dirty="0"/>
              <a:t>1.</a:t>
            </a:r>
            <a:r>
              <a:rPr lang="zh-CN" altLang="en-US" sz="1400" dirty="0"/>
              <a:t>本品在研发过程中所申报的</a:t>
            </a:r>
            <a:r>
              <a:rPr lang="zh-CN" altLang="en-US" sz="1400" dirty="0">
                <a:solidFill>
                  <a:srgbClr val="EF935B"/>
                </a:solidFill>
              </a:rPr>
              <a:t>两项专利技术</a:t>
            </a:r>
            <a:r>
              <a:rPr lang="zh-CN" altLang="en-US" sz="1400" dirty="0"/>
              <a:t>，分别为：一种奥美拉唑干混悬剂中有关</a:t>
            </a:r>
            <a:endParaRPr lang="en-US" altLang="zh-CN" sz="1400" dirty="0"/>
          </a:p>
          <a:p>
            <a:pPr>
              <a:lnSpc>
                <a:spcPct val="200000"/>
              </a:lnSpc>
            </a:pPr>
            <a:r>
              <a:rPr lang="en-US" altLang="zh-CN" sz="1400" dirty="0"/>
              <a:t>   </a:t>
            </a:r>
            <a:r>
              <a:rPr lang="zh-CN" altLang="en-US" sz="1400" dirty="0"/>
              <a:t>物质的检测方法和一种奥美拉唑碳酸氢钠干混悬剂中特定杂质的获得及检测方法，</a:t>
            </a:r>
            <a:endParaRPr lang="en-US" altLang="zh-CN" sz="1400" dirty="0"/>
          </a:p>
          <a:p>
            <a:pPr>
              <a:lnSpc>
                <a:spcPct val="200000"/>
              </a:lnSpc>
            </a:pPr>
            <a:r>
              <a:rPr lang="en-US" altLang="zh-CN" sz="1400" dirty="0"/>
              <a:t>   </a:t>
            </a:r>
            <a:r>
              <a:rPr lang="zh-CN" altLang="en-US" sz="1400" dirty="0"/>
              <a:t>可提高产品质量；</a:t>
            </a:r>
            <a:endParaRPr lang="en-US" altLang="zh-CN" sz="1400" dirty="0"/>
          </a:p>
          <a:p>
            <a:pPr>
              <a:lnSpc>
                <a:spcPct val="200000"/>
              </a:lnSpc>
            </a:pPr>
            <a:r>
              <a:rPr lang="en-US" altLang="zh-CN" sz="1400" dirty="0"/>
              <a:t>2.</a:t>
            </a:r>
            <a:r>
              <a:rPr lang="zh-CN" altLang="en-US" sz="1400" dirty="0"/>
              <a:t>碳酸氢钠中和胃酸，刺激胃泌素分泌，</a:t>
            </a:r>
            <a:r>
              <a:rPr lang="zh-CN" altLang="en-US" sz="1400" dirty="0">
                <a:solidFill>
                  <a:srgbClr val="EF935B"/>
                </a:solidFill>
              </a:rPr>
              <a:t>激活胃壁细胞中静息态质子泵，无需进食；</a:t>
            </a:r>
          </a:p>
          <a:p>
            <a:pPr>
              <a:lnSpc>
                <a:spcPct val="200000"/>
              </a:lnSpc>
            </a:pPr>
            <a:r>
              <a:rPr lang="en-US" altLang="zh-CN" sz="1400" dirty="0"/>
              <a:t>3.</a:t>
            </a:r>
            <a:r>
              <a:rPr lang="zh-CN" altLang="en-US" sz="1400" dirty="0"/>
              <a:t>碳酸氢钠保护</a:t>
            </a:r>
            <a:r>
              <a:rPr lang="zh-CN" altLang="en-US" sz="1400" dirty="0">
                <a:solidFill>
                  <a:srgbClr val="EF935B"/>
                </a:solidFill>
              </a:rPr>
              <a:t>无肠溶包衣的奥美拉唑在胃内释放，不被胃酸降解</a:t>
            </a:r>
            <a:r>
              <a:rPr lang="zh-CN" altLang="en-US" sz="1400" dirty="0"/>
              <a:t>，国内其他口服</a:t>
            </a:r>
            <a:endParaRPr lang="en-US" altLang="zh-CN" sz="1400" dirty="0"/>
          </a:p>
          <a:p>
            <a:pPr>
              <a:lnSpc>
                <a:spcPct val="200000"/>
              </a:lnSpc>
            </a:pPr>
            <a:r>
              <a:rPr lang="en-US" altLang="zh-CN" sz="1400" dirty="0"/>
              <a:t>   PPI</a:t>
            </a:r>
            <a:r>
              <a:rPr lang="zh-CN" altLang="en-US" sz="1400" dirty="0"/>
              <a:t>均有肠溶包衣；</a:t>
            </a:r>
          </a:p>
          <a:p>
            <a:pPr>
              <a:lnSpc>
                <a:spcPct val="200000"/>
              </a:lnSpc>
            </a:pPr>
            <a:r>
              <a:rPr lang="en-US" altLang="zh-CN" sz="1400" dirty="0"/>
              <a:t>4. </a:t>
            </a:r>
            <a:r>
              <a:rPr lang="zh-CN" altLang="en-US" sz="1400" dirty="0">
                <a:solidFill>
                  <a:srgbClr val="EF935B"/>
                </a:solidFill>
              </a:rPr>
              <a:t>干混悬剂型是国内</a:t>
            </a:r>
            <a:r>
              <a:rPr lang="en-US" altLang="zh-CN" sz="1400" dirty="0">
                <a:solidFill>
                  <a:srgbClr val="EF935B"/>
                </a:solidFill>
              </a:rPr>
              <a:t>PPI</a:t>
            </a:r>
            <a:r>
              <a:rPr lang="zh-CN" altLang="en-US" sz="1400" dirty="0">
                <a:solidFill>
                  <a:srgbClr val="EF935B"/>
                </a:solidFill>
              </a:rPr>
              <a:t>最新剂型，</a:t>
            </a:r>
            <a:r>
              <a:rPr lang="zh-CN" altLang="en-US" sz="1400" dirty="0"/>
              <a:t>既可口服，也可鼻胃管给药；</a:t>
            </a:r>
          </a:p>
        </p:txBody>
      </p:sp>
      <p:sp>
        <p:nvSpPr>
          <p:cNvPr id="10" name="文本框 9">
            <a:extLst>
              <a:ext uri="{FF2B5EF4-FFF2-40B4-BE49-F238E27FC236}">
                <a16:creationId xmlns:a16="http://schemas.microsoft.com/office/drawing/2014/main" id="{B7CEFA23-6187-E508-D931-343CD7F087DA}"/>
              </a:ext>
            </a:extLst>
          </p:cNvPr>
          <p:cNvSpPr txBox="1"/>
          <p:nvPr/>
        </p:nvSpPr>
        <p:spPr>
          <a:xfrm>
            <a:off x="5226044" y="4396356"/>
            <a:ext cx="5466322" cy="212019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dirty="0">
                <a:solidFill>
                  <a:srgbClr val="EF935B"/>
                </a:solidFill>
                <a:latin typeface="微软雅黑" panose="020B0503020204020204" pitchFamily="34" charset="-122"/>
                <a:ea typeface="微软雅黑" panose="020B0503020204020204" pitchFamily="34" charset="-122"/>
              </a:rPr>
              <a:t>优势：</a:t>
            </a:r>
            <a:endParaRPr lang="en-US" altLang="zh-CN" sz="1600" dirty="0">
              <a:solidFill>
                <a:srgbClr val="EF935B"/>
              </a:solidFill>
              <a:latin typeface="微软雅黑" panose="020B0503020204020204" pitchFamily="34" charset="-122"/>
              <a:ea typeface="微软雅黑" panose="020B0503020204020204" pitchFamily="34" charset="-122"/>
            </a:endParaRPr>
          </a:p>
          <a:p>
            <a:pPr>
              <a:lnSpc>
                <a:spcPct val="200000"/>
              </a:lnSpc>
            </a:pPr>
            <a:r>
              <a:rPr lang="en-US" altLang="zh-CN" sz="1400" dirty="0"/>
              <a:t>1.</a:t>
            </a:r>
            <a:r>
              <a:rPr lang="zh-CN" altLang="en-US" sz="1400" dirty="0"/>
              <a:t>中和胃酸，</a:t>
            </a:r>
            <a:r>
              <a:rPr lang="en-US" altLang="zh-CN" sz="1400" dirty="0"/>
              <a:t>5min</a:t>
            </a:r>
            <a:r>
              <a:rPr lang="zh-CN" altLang="en-US" sz="1400" dirty="0"/>
              <a:t>即可缓解不适症状；</a:t>
            </a:r>
          </a:p>
          <a:p>
            <a:pPr>
              <a:lnSpc>
                <a:spcPct val="200000"/>
              </a:lnSpc>
            </a:pPr>
            <a:r>
              <a:rPr lang="en-US" altLang="zh-CN" sz="1400" dirty="0"/>
              <a:t>2.</a:t>
            </a:r>
            <a:r>
              <a:rPr lang="zh-CN" altLang="en-US" sz="1400" dirty="0"/>
              <a:t>不受餐食影响，可睡前服用，更好控制夜间酸突破；</a:t>
            </a:r>
            <a:endParaRPr lang="en-US" altLang="zh-CN" sz="1400" dirty="0"/>
          </a:p>
          <a:p>
            <a:pPr>
              <a:lnSpc>
                <a:spcPct val="200000"/>
              </a:lnSpc>
            </a:pPr>
            <a:r>
              <a:rPr lang="en-US" altLang="zh-CN" sz="1400" dirty="0"/>
              <a:t>3.</a:t>
            </a:r>
            <a:r>
              <a:rPr lang="zh-CN" altLang="en-US" sz="1400" dirty="0"/>
              <a:t>无肠溶衣，快速吸收持久抑酸，</a:t>
            </a:r>
            <a:r>
              <a:rPr lang="en-US" altLang="zh-CN" sz="1400" dirty="0" err="1"/>
              <a:t>Cmax</a:t>
            </a:r>
            <a:r>
              <a:rPr lang="zh-CN" altLang="en-US" sz="1400" dirty="0"/>
              <a:t>和</a:t>
            </a:r>
            <a:r>
              <a:rPr lang="en-US" altLang="zh-CN" sz="1400" dirty="0" err="1"/>
              <a:t>Tmax</a:t>
            </a:r>
            <a:r>
              <a:rPr lang="zh-CN" altLang="en-US" sz="1400" dirty="0"/>
              <a:t>显著优于肠溶</a:t>
            </a:r>
            <a:r>
              <a:rPr lang="en-US" altLang="zh-CN" sz="1400" dirty="0"/>
              <a:t>PPI</a:t>
            </a:r>
            <a:r>
              <a:rPr lang="zh-CN" altLang="en-US" sz="1400" dirty="0"/>
              <a:t>；</a:t>
            </a:r>
            <a:endParaRPr lang="en-US" altLang="zh-CN" sz="1400" dirty="0"/>
          </a:p>
          <a:p>
            <a:pPr>
              <a:lnSpc>
                <a:spcPct val="200000"/>
              </a:lnSpc>
            </a:pPr>
            <a:r>
              <a:rPr lang="en-US" altLang="zh-CN" sz="1400" dirty="0"/>
              <a:t>4.</a:t>
            </a:r>
            <a:r>
              <a:rPr lang="zh-CN" altLang="en-US" sz="1400" dirty="0"/>
              <a:t>干混悬剂，多途径给药方式，满足更多患者群体需求；</a:t>
            </a:r>
          </a:p>
        </p:txBody>
      </p:sp>
    </p:spTree>
    <p:custDataLst>
      <p:tags r:id="rId1"/>
    </p:custDataLst>
    <p:extLst>
      <p:ext uri="{BB962C8B-B14F-4D97-AF65-F5344CB8AC3E}">
        <p14:creationId xmlns:p14="http://schemas.microsoft.com/office/powerpoint/2010/main" val="1084105210"/>
      </p:ext>
    </p:ext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CC1DAA-7737-4E7B-B06C-D4FC540E26AD}"/>
              </a:ext>
            </a:extLst>
          </p:cNvPr>
          <p:cNvGrpSpPr/>
          <p:nvPr/>
        </p:nvGrpSpPr>
        <p:grpSpPr>
          <a:xfrm rot="578276">
            <a:off x="-208378" y="-106082"/>
            <a:ext cx="1343814" cy="1012928"/>
            <a:chOff x="7687960" y="2450071"/>
            <a:chExt cx="2416160" cy="1821229"/>
          </a:xfrm>
        </p:grpSpPr>
        <p:sp>
          <p:nvSpPr>
            <p:cNvPr id="3" name="任意多边形: 形状 2">
              <a:extLst>
                <a:ext uri="{FF2B5EF4-FFF2-40B4-BE49-F238E27FC236}">
                  <a16:creationId xmlns:a16="http://schemas.microsoft.com/office/drawing/2014/main" id="{957ACC34-A037-4DC0-9ECC-78FBD8BEB248}"/>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8EB609-3931-4C43-99EA-4F459032F59B}"/>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a:extLst>
              <a:ext uri="{FF2B5EF4-FFF2-40B4-BE49-F238E27FC236}">
                <a16:creationId xmlns:a16="http://schemas.microsoft.com/office/drawing/2014/main" id="{93618863-587B-459D-8DD1-E2BE50590068}"/>
              </a:ext>
            </a:extLst>
          </p:cNvPr>
          <p:cNvSpPr/>
          <p:nvPr/>
        </p:nvSpPr>
        <p:spPr>
          <a:xfrm>
            <a:off x="652293" y="281516"/>
            <a:ext cx="1415772" cy="584775"/>
          </a:xfrm>
          <a:prstGeom prst="rect">
            <a:avLst/>
          </a:prstGeom>
        </p:spPr>
        <p:txBody>
          <a:bodyPr wrap="none">
            <a:spAutoFit/>
          </a:bodyPr>
          <a:lstStyle/>
          <a:p>
            <a:r>
              <a:rPr lang="zh-CN" altLang="en-US" sz="3200" dirty="0">
                <a:cs typeface="+mn-ea"/>
                <a:sym typeface="+mn-lt"/>
              </a:rPr>
              <a:t>公平性</a:t>
            </a:r>
          </a:p>
        </p:txBody>
      </p:sp>
      <p:sp>
        <p:nvSpPr>
          <p:cNvPr id="6" name="文本框 1">
            <a:extLst>
              <a:ext uri="{FF2B5EF4-FFF2-40B4-BE49-F238E27FC236}">
                <a16:creationId xmlns:a16="http://schemas.microsoft.com/office/drawing/2014/main" id="{C2B84C5D-25A6-812C-CBD7-32694B7DB0D0}"/>
              </a:ext>
            </a:extLst>
          </p:cNvPr>
          <p:cNvSpPr txBox="1"/>
          <p:nvPr/>
        </p:nvSpPr>
        <p:spPr>
          <a:xfrm>
            <a:off x="557498" y="1274324"/>
            <a:ext cx="10929257" cy="4659352"/>
          </a:xfrm>
          <a:prstGeom prst="rect">
            <a:avLst/>
          </a:prstGeom>
          <a:noFill/>
        </p:spPr>
        <p:txBody>
          <a:bodyPr wrap="square" rtlCol="0">
            <a:spAutoFit/>
          </a:bodyPr>
          <a:lstStyle/>
          <a:p>
            <a:pPr marL="285750" indent="-285750">
              <a:lnSpc>
                <a:spcPct val="250000"/>
              </a:lnSpc>
              <a:buFont typeface="Wingdings" panose="05000000000000000000" pitchFamily="2" charset="2"/>
              <a:buChar char="Ø"/>
            </a:pPr>
            <a:r>
              <a:rPr lang="zh-CN" altLang="en-US" sz="1400" dirty="0">
                <a:solidFill>
                  <a:prstClr val="black"/>
                </a:solidFill>
                <a:latin typeface="微软雅黑" panose="020B0503020204020204" pitchFamily="34" charset="-122"/>
                <a:ea typeface="微软雅黑" panose="020B0503020204020204" pitchFamily="34" charset="-122"/>
              </a:rPr>
              <a:t>年发病患者总数：</a:t>
            </a:r>
            <a:r>
              <a:rPr lang="en-US" altLang="zh-CN" sz="1400" dirty="0">
                <a:solidFill>
                  <a:schemeClr val="accent2"/>
                </a:solidFill>
                <a:latin typeface="微软雅黑" panose="020B0503020204020204" pitchFamily="34" charset="-122"/>
                <a:ea typeface="微软雅黑" panose="020B0503020204020204" pitchFamily="34" charset="-122"/>
              </a:rPr>
              <a:t>280</a:t>
            </a:r>
            <a:r>
              <a:rPr lang="zh-CN" altLang="en-US" sz="1400" dirty="0">
                <a:solidFill>
                  <a:schemeClr val="accent2"/>
                </a:solidFill>
                <a:latin typeface="微软雅黑" panose="020B0503020204020204" pitchFamily="34" charset="-122"/>
                <a:ea typeface="微软雅黑" panose="020B0503020204020204" pitchFamily="34" charset="-122"/>
              </a:rPr>
              <a:t>万人左右</a:t>
            </a:r>
            <a:endParaRPr lang="en-US" altLang="zh-CN" sz="1400" dirty="0">
              <a:solidFill>
                <a:schemeClr val="accent2"/>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r>
              <a:rPr lang="zh-CN" altLang="en-US" sz="1400" dirty="0">
                <a:solidFill>
                  <a:prstClr val="black"/>
                </a:solidFill>
                <a:latin typeface="微软雅黑" panose="020B0503020204020204" pitchFamily="34" charset="-122"/>
                <a:ea typeface="微软雅黑" panose="020B0503020204020204" pitchFamily="34" charset="-122"/>
              </a:rPr>
              <a:t>弥补药品目录短板：</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1.</a:t>
            </a:r>
            <a:r>
              <a:rPr lang="zh-CN" altLang="en-US" sz="1400" dirty="0">
                <a:solidFill>
                  <a:prstClr val="black"/>
                </a:solidFill>
                <a:latin typeface="微软雅黑" panose="020B0503020204020204" pitchFamily="34" charset="-122"/>
                <a:ea typeface="微软雅黑" panose="020B0503020204020204" pitchFamily="34" charset="-122"/>
              </a:rPr>
              <a:t>本品</a:t>
            </a:r>
            <a:r>
              <a:rPr lang="en-US" altLang="zh-CN" sz="1400" dirty="0">
                <a:solidFill>
                  <a:prstClr val="black"/>
                </a:solidFill>
                <a:latin typeface="微软雅黑" panose="020B0503020204020204" pitchFamily="34" charset="-122"/>
                <a:ea typeface="微软雅黑" panose="020B0503020204020204" pitchFamily="34" charset="-122"/>
              </a:rPr>
              <a:t>5min</a:t>
            </a:r>
            <a:r>
              <a:rPr lang="zh-CN" altLang="en-US" sz="1400" dirty="0">
                <a:solidFill>
                  <a:prstClr val="black"/>
                </a:solidFill>
                <a:latin typeface="微软雅黑" panose="020B0503020204020204" pitchFamily="34" charset="-122"/>
                <a:ea typeface="微软雅黑" panose="020B0503020204020204" pitchFamily="34" charset="-122"/>
              </a:rPr>
              <a:t>起效，</a:t>
            </a:r>
            <a:r>
              <a:rPr lang="en-US" altLang="zh-CN" sz="1400" dirty="0">
                <a:solidFill>
                  <a:prstClr val="black"/>
                </a:solidFill>
                <a:latin typeface="微软雅黑" panose="020B0503020204020204" pitchFamily="34" charset="-122"/>
                <a:ea typeface="微软雅黑" panose="020B0503020204020204" pitchFamily="34" charset="-122"/>
              </a:rPr>
              <a:t>15min</a:t>
            </a:r>
            <a:r>
              <a:rPr lang="zh-CN" altLang="en-US" sz="1400" dirty="0">
                <a:solidFill>
                  <a:prstClr val="black"/>
                </a:solidFill>
                <a:latin typeface="微软雅黑" panose="020B0503020204020204" pitchFamily="34" charset="-122"/>
                <a:ea typeface="微软雅黑" panose="020B0503020204020204" pitchFamily="34" charset="-122"/>
              </a:rPr>
              <a:t>血药浓度达峰，</a:t>
            </a:r>
            <a:r>
              <a:rPr lang="zh-CN" altLang="en-US" sz="1400" dirty="0">
                <a:solidFill>
                  <a:schemeClr val="accent2"/>
                </a:solidFill>
                <a:latin typeface="微软雅黑" panose="020B0503020204020204" pitchFamily="34" charset="-122"/>
                <a:ea typeface="微软雅黑" panose="020B0503020204020204" pitchFamily="34" charset="-122"/>
              </a:rPr>
              <a:t>弥补了目录内</a:t>
            </a:r>
            <a:r>
              <a:rPr lang="en-US" altLang="zh-CN" sz="1400" dirty="0">
                <a:solidFill>
                  <a:schemeClr val="accent2"/>
                </a:solidFill>
                <a:latin typeface="微软雅黑" panose="020B0503020204020204" pitchFamily="34" charset="-122"/>
                <a:ea typeface="微软雅黑" panose="020B0503020204020204" pitchFamily="34" charset="-122"/>
              </a:rPr>
              <a:t>PPI</a:t>
            </a:r>
            <a:r>
              <a:rPr lang="zh-CN" altLang="en-US" sz="1400" dirty="0">
                <a:solidFill>
                  <a:schemeClr val="accent2"/>
                </a:solidFill>
                <a:latin typeface="微软雅黑" panose="020B0503020204020204" pitchFamily="34" charset="-122"/>
                <a:ea typeface="微软雅黑" panose="020B0503020204020204" pitchFamily="34" charset="-122"/>
              </a:rPr>
              <a:t>肠溶制剂起效慢的短板；</a:t>
            </a:r>
            <a:endParaRPr lang="en-US" altLang="zh-CN" sz="1400" dirty="0">
              <a:solidFill>
                <a:schemeClr val="accent2"/>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2.</a:t>
            </a:r>
            <a:r>
              <a:rPr lang="zh-CN" altLang="en-US" sz="1400" dirty="0">
                <a:solidFill>
                  <a:prstClr val="black"/>
                </a:solidFill>
                <a:latin typeface="微软雅黑" panose="020B0503020204020204" pitchFamily="34" charset="-122"/>
                <a:ea typeface="微软雅黑" panose="020B0503020204020204" pitchFamily="34" charset="-122"/>
              </a:rPr>
              <a:t>现有</a:t>
            </a:r>
            <a:r>
              <a:rPr lang="en-US" altLang="zh-CN" sz="1400" dirty="0">
                <a:solidFill>
                  <a:prstClr val="black"/>
                </a:solidFill>
                <a:latin typeface="微软雅黑" panose="020B0503020204020204" pitchFamily="34" charset="-122"/>
                <a:ea typeface="微软雅黑" panose="020B0503020204020204" pitchFamily="34" charset="-122"/>
              </a:rPr>
              <a:t>PPI</a:t>
            </a:r>
            <a:r>
              <a:rPr lang="zh-CN" altLang="en-US" sz="1400" dirty="0">
                <a:solidFill>
                  <a:prstClr val="black"/>
                </a:solidFill>
                <a:latin typeface="微软雅黑" panose="020B0503020204020204" pitchFamily="34" charset="-122"/>
                <a:ea typeface="微软雅黑" panose="020B0503020204020204" pitchFamily="34" charset="-122"/>
              </a:rPr>
              <a:t>肠溶制剂均为胶囊或片剂，本品作为</a:t>
            </a:r>
            <a:r>
              <a:rPr lang="zh-CN" altLang="en-US" sz="1400" dirty="0">
                <a:solidFill>
                  <a:schemeClr val="accent2"/>
                </a:solidFill>
                <a:latin typeface="微软雅黑" panose="020B0503020204020204" pitchFamily="34" charset="-122"/>
                <a:ea typeface="微软雅黑" panose="020B0503020204020204" pitchFamily="34" charset="-122"/>
              </a:rPr>
              <a:t>干混悬剂，弥补了特殊群体（如吞咽困难患者、轻瘫、重症患者）难以服用的短板</a:t>
            </a:r>
            <a:r>
              <a:rPr lang="zh-CN" altLang="en-US" sz="1400" dirty="0">
                <a:solidFill>
                  <a:prstClr val="black"/>
                </a:solidFill>
                <a:latin typeface="微软雅黑" panose="020B0503020204020204" pitchFamily="34" charset="-122"/>
                <a:ea typeface="微软雅黑" panose="020B0503020204020204" pitchFamily="34" charset="-122"/>
              </a:rPr>
              <a:t>；</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3.</a:t>
            </a:r>
            <a:r>
              <a:rPr lang="zh-CN" altLang="en-US" sz="1400" dirty="0">
                <a:solidFill>
                  <a:prstClr val="black"/>
                </a:solidFill>
                <a:latin typeface="微软雅黑" panose="020B0503020204020204" pitchFamily="34" charset="-122"/>
                <a:ea typeface="微软雅黑" panose="020B0503020204020204" pitchFamily="34" charset="-122"/>
              </a:rPr>
              <a:t>国内</a:t>
            </a:r>
            <a:r>
              <a:rPr lang="zh-CN" altLang="en-US" sz="1400" dirty="0">
                <a:solidFill>
                  <a:srgbClr val="EF935B"/>
                </a:solidFill>
                <a:latin typeface="微软雅黑" panose="020B0503020204020204" pitchFamily="34" charset="-122"/>
                <a:ea typeface="微软雅黑" panose="020B0503020204020204" pitchFamily="34" charset="-122"/>
              </a:rPr>
              <a:t>唯一可用于预防上消化道出血的口服复方</a:t>
            </a:r>
            <a:r>
              <a:rPr lang="en-US" altLang="zh-CN" sz="1400" dirty="0">
                <a:solidFill>
                  <a:srgbClr val="EF935B"/>
                </a:solidFill>
                <a:latin typeface="微软雅黑" panose="020B0503020204020204" pitchFamily="34" charset="-122"/>
                <a:ea typeface="微软雅黑" panose="020B0503020204020204" pitchFamily="34" charset="-122"/>
              </a:rPr>
              <a:t>PPI</a:t>
            </a:r>
            <a:r>
              <a:rPr lang="zh-CN" altLang="en-US" sz="1400" dirty="0">
                <a:solidFill>
                  <a:prstClr val="black"/>
                </a:solidFill>
                <a:latin typeface="微软雅黑" panose="020B0503020204020204" pitchFamily="34" charset="-122"/>
                <a:ea typeface="微软雅黑" panose="020B0503020204020204" pitchFamily="34" charset="-122"/>
              </a:rPr>
              <a:t>（我司正在进行一项</a:t>
            </a:r>
            <a:r>
              <a:rPr lang="en-US" altLang="zh-CN" sz="1400" dirty="0">
                <a:solidFill>
                  <a:prstClr val="black"/>
                </a:solidFill>
                <a:latin typeface="微软雅黑" panose="020B0503020204020204" pitchFamily="34" charset="-122"/>
                <a:ea typeface="微软雅黑" panose="020B0503020204020204" pitchFamily="34" charset="-122"/>
              </a:rPr>
              <a:t>456</a:t>
            </a:r>
            <a:r>
              <a:rPr lang="zh-CN" altLang="en-US" sz="1400" dirty="0">
                <a:solidFill>
                  <a:prstClr val="black"/>
                </a:solidFill>
                <a:latin typeface="微软雅黑" panose="020B0503020204020204" pitchFamily="34" charset="-122"/>
                <a:ea typeface="微软雅黑" panose="020B0503020204020204" pitchFamily="34" charset="-122"/>
              </a:rPr>
              <a:t>例的以耐信</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注射用艾司奥美拉唑钠（</a:t>
            </a:r>
            <a:r>
              <a:rPr lang="en-US" altLang="zh-CN" sz="1400" dirty="0">
                <a:solidFill>
                  <a:prstClr val="black"/>
                </a:solidFill>
                <a:latin typeface="微软雅黑" panose="020B0503020204020204" pitchFamily="34" charset="-122"/>
                <a:ea typeface="微软雅黑" panose="020B0503020204020204" pitchFamily="34" charset="-122"/>
              </a:rPr>
              <a:t>40mg</a:t>
            </a:r>
            <a:r>
              <a:rPr lang="zh-CN" altLang="en-US" sz="1400" dirty="0">
                <a:solidFill>
                  <a:prstClr val="black"/>
                </a:solidFill>
                <a:latin typeface="微软雅黑" panose="020B0503020204020204" pitchFamily="34" charset="-122"/>
                <a:ea typeface="微软雅黑" panose="020B0503020204020204" pitchFamily="34" charset="-122"/>
              </a:rPr>
              <a:t>）为对照，多</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prstClr val="black"/>
                </a:solidFill>
                <a:latin typeface="微软雅黑" panose="020B0503020204020204" pitchFamily="34" charset="-122"/>
                <a:ea typeface="微软雅黑" panose="020B0503020204020204" pitchFamily="34" charset="-122"/>
              </a:rPr>
              <a:t>     </a:t>
            </a:r>
            <a:r>
              <a:rPr lang="zh-CN" altLang="en-US" sz="1400" dirty="0">
                <a:solidFill>
                  <a:prstClr val="black"/>
                </a:solidFill>
                <a:latin typeface="微软雅黑" panose="020B0503020204020204" pitchFamily="34" charset="-122"/>
                <a:ea typeface="微软雅黑" panose="020B0503020204020204" pitchFamily="34" charset="-122"/>
              </a:rPr>
              <a:t>中心、随机、双盲双模拟的“预防重症患者上消化道出血”的扩适应症研究）；</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prstClr val="black"/>
                </a:solidFill>
                <a:latin typeface="微软雅黑" panose="020B0503020204020204" pitchFamily="34" charset="-122"/>
                <a:ea typeface="微软雅黑" panose="020B0503020204020204" pitchFamily="34" charset="-122"/>
              </a:rPr>
              <a:t>临床管理难度：</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1.</a:t>
            </a:r>
            <a:r>
              <a:rPr lang="zh-CN" altLang="en-US" sz="1400" dirty="0">
                <a:solidFill>
                  <a:schemeClr val="accent2"/>
                </a:solidFill>
                <a:latin typeface="微软雅黑" panose="020B0503020204020204" pitchFamily="34" charset="-122"/>
                <a:ea typeface="微软雅黑" panose="020B0503020204020204" pitchFamily="34" charset="-122"/>
              </a:rPr>
              <a:t>不受餐食影响，提高患者服药便利性；</a:t>
            </a:r>
            <a:endParaRPr lang="en-US" altLang="zh-CN" sz="1400" dirty="0">
              <a:solidFill>
                <a:schemeClr val="accent2"/>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2.</a:t>
            </a:r>
            <a:r>
              <a:rPr lang="zh-CN" altLang="en-US" sz="1400" dirty="0">
                <a:solidFill>
                  <a:schemeClr val="accent2"/>
                </a:solidFill>
                <a:latin typeface="微软雅黑" panose="020B0503020204020204" pitchFamily="34" charset="-122"/>
                <a:ea typeface="微软雅黑" panose="020B0503020204020204" pitchFamily="34" charset="-122"/>
              </a:rPr>
              <a:t>口服液体制剂，水蜜桃口味，提高患者服药依从性；</a:t>
            </a:r>
            <a:endParaRPr lang="en-US" altLang="zh-CN" sz="1400" dirty="0">
              <a:solidFill>
                <a:schemeClr val="accent2"/>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3.</a:t>
            </a:r>
            <a:r>
              <a:rPr lang="zh-CN" altLang="en-US" sz="1400" dirty="0">
                <a:solidFill>
                  <a:schemeClr val="accent2"/>
                </a:solidFill>
                <a:latin typeface="微软雅黑" panose="020B0503020204020204" pitchFamily="34" charset="-122"/>
                <a:ea typeface="微软雅黑" panose="020B0503020204020204" pitchFamily="34" charset="-122"/>
              </a:rPr>
              <a:t>唯一可替代</a:t>
            </a:r>
            <a:r>
              <a:rPr lang="en-US" altLang="zh-CN" sz="1400" dirty="0">
                <a:solidFill>
                  <a:schemeClr val="accent2"/>
                </a:solidFill>
                <a:latin typeface="微软雅黑" panose="020B0503020204020204" pitchFamily="34" charset="-122"/>
                <a:ea typeface="微软雅黑" panose="020B0503020204020204" pitchFamily="34" charset="-122"/>
              </a:rPr>
              <a:t>PPI</a:t>
            </a:r>
            <a:r>
              <a:rPr lang="zh-CN" altLang="en-US" sz="1400" dirty="0">
                <a:solidFill>
                  <a:schemeClr val="accent2"/>
                </a:solidFill>
                <a:latin typeface="微软雅黑" panose="020B0503020204020204" pitchFamily="34" charset="-122"/>
                <a:ea typeface="微软雅黑" panose="020B0503020204020204" pitchFamily="34" charset="-122"/>
              </a:rPr>
              <a:t>针剂用于预防上消化道出血，临床使用更加便利，性价比高；</a:t>
            </a:r>
          </a:p>
        </p:txBody>
      </p:sp>
    </p:spTree>
    <p:custDataLst>
      <p:tags r:id="rId1"/>
    </p:custDataLst>
    <p:extLst>
      <p:ext uri="{BB962C8B-B14F-4D97-AF65-F5344CB8AC3E}">
        <p14:creationId xmlns:p14="http://schemas.microsoft.com/office/powerpoint/2010/main" val="3428306341"/>
      </p:ext>
    </p:ext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A45EE0C-9AAC-4B16-96E8-D1076A2126AD}"/>
              </a:ext>
            </a:extLst>
          </p:cNvPr>
          <p:cNvGrpSpPr/>
          <p:nvPr/>
        </p:nvGrpSpPr>
        <p:grpSpPr>
          <a:xfrm rot="578276">
            <a:off x="2649122" y="713068"/>
            <a:ext cx="1343814" cy="1012928"/>
            <a:chOff x="7687960" y="2450071"/>
            <a:chExt cx="2416160" cy="1821229"/>
          </a:xfrm>
        </p:grpSpPr>
        <p:sp>
          <p:nvSpPr>
            <p:cNvPr id="3" name="任意多边形: 形状 2">
              <a:extLst>
                <a:ext uri="{FF2B5EF4-FFF2-40B4-BE49-F238E27FC236}">
                  <a16:creationId xmlns:a16="http://schemas.microsoft.com/office/drawing/2014/main" id="{BC857D77-4B5F-4F4C-B6EA-EC691CFED402}"/>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63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67F862B9-904F-4ADB-98A8-BA9B4317D9CE}"/>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a:extLst>
              <a:ext uri="{FF2B5EF4-FFF2-40B4-BE49-F238E27FC236}">
                <a16:creationId xmlns:a16="http://schemas.microsoft.com/office/drawing/2014/main" id="{A38612EF-CFD7-47A4-8D6D-21AC51EBB46D}"/>
              </a:ext>
            </a:extLst>
          </p:cNvPr>
          <p:cNvSpPr txBox="1"/>
          <p:nvPr/>
        </p:nvSpPr>
        <p:spPr>
          <a:xfrm>
            <a:off x="1130305" y="2521936"/>
            <a:ext cx="2570750" cy="923330"/>
          </a:xfrm>
          <a:prstGeom prst="rect">
            <a:avLst/>
          </a:prstGeom>
          <a:noFill/>
        </p:spPr>
        <p:txBody>
          <a:bodyPr wrap="square" rtlCol="0">
            <a:spAutoFit/>
          </a:bodyPr>
          <a:lstStyle/>
          <a:p>
            <a:pPr algn="ctr"/>
            <a:r>
              <a:rPr lang="zh-CN" altLang="en-US" sz="5400" spc="300" dirty="0">
                <a:solidFill>
                  <a:schemeClr val="tx1">
                    <a:lumMod val="85000"/>
                    <a:lumOff val="15000"/>
                  </a:schemeClr>
                </a:solidFill>
                <a:effectLst>
                  <a:outerShdw blurRad="38100" dist="38100" dir="2700000" algn="tl">
                    <a:srgbClr val="000000">
                      <a:alpha val="43137"/>
                    </a:srgbClr>
                  </a:outerShdw>
                </a:effectLst>
                <a:cs typeface="+mn-ea"/>
                <a:sym typeface="+mn-lt"/>
              </a:rPr>
              <a:t>目录</a:t>
            </a:r>
          </a:p>
        </p:txBody>
      </p:sp>
      <p:sp>
        <p:nvSpPr>
          <p:cNvPr id="6" name="文本框 5">
            <a:extLst>
              <a:ext uri="{FF2B5EF4-FFF2-40B4-BE49-F238E27FC236}">
                <a16:creationId xmlns:a16="http://schemas.microsoft.com/office/drawing/2014/main" id="{2D9A70DD-15F0-4892-B336-BD79C79323F3}"/>
              </a:ext>
            </a:extLst>
          </p:cNvPr>
          <p:cNvSpPr txBox="1"/>
          <p:nvPr/>
        </p:nvSpPr>
        <p:spPr>
          <a:xfrm>
            <a:off x="887981" y="3352933"/>
            <a:ext cx="3055399" cy="584775"/>
          </a:xfrm>
          <a:prstGeom prst="rect">
            <a:avLst/>
          </a:prstGeom>
          <a:noFill/>
        </p:spPr>
        <p:txBody>
          <a:bodyPr wrap="square" rtlCol="0">
            <a:spAutoFit/>
          </a:bodyPr>
          <a:lstStyle/>
          <a:p>
            <a:pPr algn="ctr"/>
            <a:r>
              <a:rPr lang="en-US" altLang="zh-CN" sz="3200" spc="300" dirty="0">
                <a:solidFill>
                  <a:srgbClr val="EF935B"/>
                </a:solidFill>
                <a:effectLst>
                  <a:outerShdw blurRad="38100" dist="38100" dir="2700000" algn="tl">
                    <a:srgbClr val="000000">
                      <a:alpha val="43137"/>
                    </a:srgbClr>
                  </a:outerShdw>
                </a:effectLst>
                <a:cs typeface="+mn-ea"/>
                <a:sym typeface="+mn-lt"/>
              </a:rPr>
              <a:t>CONTENTES</a:t>
            </a:r>
            <a:endParaRPr lang="zh-CN" altLang="en-US" sz="3200" spc="300" dirty="0">
              <a:solidFill>
                <a:srgbClr val="EF935B"/>
              </a:solidFill>
              <a:effectLst>
                <a:outerShdw blurRad="38100" dist="38100" dir="2700000" algn="tl">
                  <a:srgbClr val="000000">
                    <a:alpha val="43137"/>
                  </a:srgbClr>
                </a:outerShdw>
              </a:effectLst>
              <a:cs typeface="+mn-ea"/>
              <a:sym typeface="+mn-lt"/>
            </a:endParaRPr>
          </a:p>
        </p:txBody>
      </p:sp>
      <p:grpSp>
        <p:nvGrpSpPr>
          <p:cNvPr id="7" name="组合 6">
            <a:extLst>
              <a:ext uri="{FF2B5EF4-FFF2-40B4-BE49-F238E27FC236}">
                <a16:creationId xmlns:a16="http://schemas.microsoft.com/office/drawing/2014/main" id="{5BAF43AC-5700-40A6-B58E-79DEE301C170}"/>
              </a:ext>
            </a:extLst>
          </p:cNvPr>
          <p:cNvGrpSpPr/>
          <p:nvPr/>
        </p:nvGrpSpPr>
        <p:grpSpPr>
          <a:xfrm>
            <a:off x="-297794" y="5654027"/>
            <a:ext cx="2247258" cy="2407946"/>
            <a:chOff x="8865256" y="5633360"/>
            <a:chExt cx="2247258" cy="2407946"/>
          </a:xfrm>
        </p:grpSpPr>
        <p:sp>
          <p:nvSpPr>
            <p:cNvPr id="8" name="任意多边形: 形状 7">
              <a:extLst>
                <a:ext uri="{FF2B5EF4-FFF2-40B4-BE49-F238E27FC236}">
                  <a16:creationId xmlns:a16="http://schemas.microsoft.com/office/drawing/2014/main" id="{4987D613-21AE-432B-BE19-CB1135031F46}"/>
                </a:ext>
              </a:extLst>
            </p:cNvPr>
            <p:cNvSpPr/>
            <p:nvPr/>
          </p:nvSpPr>
          <p:spPr>
            <a:xfrm rot="21003364">
              <a:off x="9095725" y="5806942"/>
              <a:ext cx="2016789" cy="2234364"/>
            </a:xfrm>
            <a:custGeom>
              <a:avLst/>
              <a:gdLst>
                <a:gd name="connsiteX0" fmla="*/ 0 w 2146300"/>
                <a:gd name="connsiteY0" fmla="*/ 850900 h 1866900"/>
                <a:gd name="connsiteX1" fmla="*/ 882650 w 2146300"/>
                <a:gd name="connsiteY1" fmla="*/ 0 h 1866900"/>
                <a:gd name="connsiteX2" fmla="*/ 2146300 w 2146300"/>
                <a:gd name="connsiteY2" fmla="*/ 1060450 h 1866900"/>
                <a:gd name="connsiteX3" fmla="*/ 1416050 w 2146300"/>
                <a:gd name="connsiteY3" fmla="*/ 1866900 h 1866900"/>
                <a:gd name="connsiteX4" fmla="*/ 0 w 2146300"/>
                <a:gd name="connsiteY4" fmla="*/ 850900 h 186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300" h="1866900">
                  <a:moveTo>
                    <a:pt x="0" y="850900"/>
                  </a:moveTo>
                  <a:lnTo>
                    <a:pt x="882650" y="0"/>
                  </a:lnTo>
                  <a:lnTo>
                    <a:pt x="2146300" y="1060450"/>
                  </a:lnTo>
                  <a:lnTo>
                    <a:pt x="1416050" y="1866900"/>
                  </a:lnTo>
                  <a:lnTo>
                    <a:pt x="0" y="85090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id="{D100A223-9AD0-419B-94A4-140604FF41C9}"/>
                </a:ext>
              </a:extLst>
            </p:cNvPr>
            <p:cNvSpPr/>
            <p:nvPr/>
          </p:nvSpPr>
          <p:spPr>
            <a:xfrm>
              <a:off x="8865256" y="5633360"/>
              <a:ext cx="1504040" cy="150404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a:extLst>
              <a:ext uri="{FF2B5EF4-FFF2-40B4-BE49-F238E27FC236}">
                <a16:creationId xmlns:a16="http://schemas.microsoft.com/office/drawing/2014/main" id="{0212B13C-1A6C-4D71-81CA-01C53A424BC3}"/>
              </a:ext>
            </a:extLst>
          </p:cNvPr>
          <p:cNvGrpSpPr/>
          <p:nvPr/>
        </p:nvGrpSpPr>
        <p:grpSpPr>
          <a:xfrm rot="613837">
            <a:off x="3522987" y="4698129"/>
            <a:ext cx="2029614" cy="1529864"/>
            <a:chOff x="7687960" y="2450071"/>
            <a:chExt cx="2416160" cy="1821229"/>
          </a:xfrm>
        </p:grpSpPr>
        <p:sp>
          <p:nvSpPr>
            <p:cNvPr id="11" name="任意多边形: 形状 10">
              <a:extLst>
                <a:ext uri="{FF2B5EF4-FFF2-40B4-BE49-F238E27FC236}">
                  <a16:creationId xmlns:a16="http://schemas.microsoft.com/office/drawing/2014/main" id="{A6EFBD1C-9327-410E-8354-D12080950F96}"/>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63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id="{39443FB9-D3E8-494A-8853-E8ECDE3106CA}"/>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7" name="组合 36">
            <a:extLst>
              <a:ext uri="{FF2B5EF4-FFF2-40B4-BE49-F238E27FC236}">
                <a16:creationId xmlns:a16="http://schemas.microsoft.com/office/drawing/2014/main" id="{0A9F5565-2289-41AF-AD6B-6C4507154778}"/>
              </a:ext>
            </a:extLst>
          </p:cNvPr>
          <p:cNvGrpSpPr/>
          <p:nvPr/>
        </p:nvGrpSpPr>
        <p:grpSpPr>
          <a:xfrm rot="613837">
            <a:off x="11504938" y="-303028"/>
            <a:ext cx="2029614" cy="1529864"/>
            <a:chOff x="7687960" y="2450071"/>
            <a:chExt cx="2416160" cy="1821229"/>
          </a:xfrm>
        </p:grpSpPr>
        <p:sp>
          <p:nvSpPr>
            <p:cNvPr id="38" name="任意多边形: 形状 37">
              <a:extLst>
                <a:ext uri="{FF2B5EF4-FFF2-40B4-BE49-F238E27FC236}">
                  <a16:creationId xmlns:a16="http://schemas.microsoft.com/office/drawing/2014/main" id="{20465C0B-293D-4A85-9338-77AE5A34EF18}"/>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63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a:extLst>
                <a:ext uri="{FF2B5EF4-FFF2-40B4-BE49-F238E27FC236}">
                  <a16:creationId xmlns:a16="http://schemas.microsoft.com/office/drawing/2014/main" id="{F95C938F-A4DA-411F-A41F-FE82822CCB98}"/>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a:extLst>
              <a:ext uri="{FF2B5EF4-FFF2-40B4-BE49-F238E27FC236}">
                <a16:creationId xmlns:a16="http://schemas.microsoft.com/office/drawing/2014/main" id="{6D976128-77AB-4497-8084-5DB22B378AA7}"/>
              </a:ext>
            </a:extLst>
          </p:cNvPr>
          <p:cNvGrpSpPr/>
          <p:nvPr/>
        </p:nvGrpSpPr>
        <p:grpSpPr>
          <a:xfrm rot="578276">
            <a:off x="-169788" y="-222075"/>
            <a:ext cx="1343814" cy="1012928"/>
            <a:chOff x="7687960" y="2450071"/>
            <a:chExt cx="2416160" cy="1821229"/>
          </a:xfrm>
        </p:grpSpPr>
        <p:sp>
          <p:nvSpPr>
            <p:cNvPr id="41" name="任意多边形: 形状 40">
              <a:extLst>
                <a:ext uri="{FF2B5EF4-FFF2-40B4-BE49-F238E27FC236}">
                  <a16:creationId xmlns:a16="http://schemas.microsoft.com/office/drawing/2014/main" id="{F6438EEB-C642-45EE-BFDD-689BB5F695CA}"/>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63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37D5E345-F713-439B-8C7A-9A7ACAC57EC6}"/>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组合 42">
            <a:extLst>
              <a:ext uri="{FF2B5EF4-FFF2-40B4-BE49-F238E27FC236}">
                <a16:creationId xmlns:a16="http://schemas.microsoft.com/office/drawing/2014/main" id="{AAB1A52C-AB3B-4930-B27A-110F07127F71}"/>
              </a:ext>
            </a:extLst>
          </p:cNvPr>
          <p:cNvGrpSpPr/>
          <p:nvPr/>
        </p:nvGrpSpPr>
        <p:grpSpPr>
          <a:xfrm rot="578276">
            <a:off x="11815096" y="6511390"/>
            <a:ext cx="1343814" cy="1012928"/>
            <a:chOff x="7687960" y="2450071"/>
            <a:chExt cx="2416160" cy="1821229"/>
          </a:xfrm>
        </p:grpSpPr>
        <p:sp>
          <p:nvSpPr>
            <p:cNvPr id="44" name="任意多边形: 形状 43">
              <a:extLst>
                <a:ext uri="{FF2B5EF4-FFF2-40B4-BE49-F238E27FC236}">
                  <a16:creationId xmlns:a16="http://schemas.microsoft.com/office/drawing/2014/main" id="{84F4CF3F-26A8-43D4-9041-B99BABC08983}"/>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63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a:extLst>
                <a:ext uri="{FF2B5EF4-FFF2-40B4-BE49-F238E27FC236}">
                  <a16:creationId xmlns:a16="http://schemas.microsoft.com/office/drawing/2014/main" id="{3BD37B2C-D80B-4B6C-9171-E393558683DF}"/>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7627786D-1634-4DA6-B561-7A9CC8ADA171}"/>
              </a:ext>
            </a:extLst>
          </p:cNvPr>
          <p:cNvGrpSpPr/>
          <p:nvPr/>
        </p:nvGrpSpPr>
        <p:grpSpPr>
          <a:xfrm>
            <a:off x="5422287" y="948431"/>
            <a:ext cx="4499454" cy="1982720"/>
            <a:chOff x="5522724" y="1030688"/>
            <a:chExt cx="5640576" cy="2264962"/>
          </a:xfrm>
        </p:grpSpPr>
        <p:grpSp>
          <p:nvGrpSpPr>
            <p:cNvPr id="24" name="组合 23">
              <a:extLst>
                <a:ext uri="{FF2B5EF4-FFF2-40B4-BE49-F238E27FC236}">
                  <a16:creationId xmlns:a16="http://schemas.microsoft.com/office/drawing/2014/main" id="{C6412C8F-A72E-4AA4-B59E-92AA5219A1D3}"/>
                </a:ext>
              </a:extLst>
            </p:cNvPr>
            <p:cNvGrpSpPr/>
            <p:nvPr/>
          </p:nvGrpSpPr>
          <p:grpSpPr>
            <a:xfrm>
              <a:off x="5522724" y="1030688"/>
              <a:ext cx="5640576" cy="2264962"/>
              <a:chOff x="5522724" y="1202138"/>
              <a:chExt cx="5640576" cy="2264962"/>
            </a:xfrm>
          </p:grpSpPr>
          <p:sp>
            <p:nvSpPr>
              <p:cNvPr id="23" name="任意多边形: 形状 22">
                <a:extLst>
                  <a:ext uri="{FF2B5EF4-FFF2-40B4-BE49-F238E27FC236}">
                    <a16:creationId xmlns:a16="http://schemas.microsoft.com/office/drawing/2014/main" id="{A6E6BFAC-6FCF-4D64-9E61-D7D5CDBB2121}"/>
                  </a:ext>
                </a:extLst>
              </p:cNvPr>
              <p:cNvSpPr/>
              <p:nvPr/>
            </p:nvSpPr>
            <p:spPr>
              <a:xfrm>
                <a:off x="5600700" y="1257300"/>
                <a:ext cx="5562600" cy="2209800"/>
              </a:xfrm>
              <a:custGeom>
                <a:avLst/>
                <a:gdLst>
                  <a:gd name="connsiteX0" fmla="*/ 0 w 5562600"/>
                  <a:gd name="connsiteY0" fmla="*/ 514350 h 2209800"/>
                  <a:gd name="connsiteX1" fmla="*/ 4152900 w 5562600"/>
                  <a:gd name="connsiteY1" fmla="*/ 0 h 2209800"/>
                  <a:gd name="connsiteX2" fmla="*/ 5562600 w 5562600"/>
                  <a:gd name="connsiteY2" fmla="*/ 1314450 h 2209800"/>
                  <a:gd name="connsiteX3" fmla="*/ 1543050 w 5562600"/>
                  <a:gd name="connsiteY3" fmla="*/ 2209800 h 2209800"/>
                  <a:gd name="connsiteX4" fmla="*/ 0 w 5562600"/>
                  <a:gd name="connsiteY4" fmla="*/ 5143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209800">
                    <a:moveTo>
                      <a:pt x="0" y="514350"/>
                    </a:moveTo>
                    <a:lnTo>
                      <a:pt x="4152900" y="0"/>
                    </a:lnTo>
                    <a:lnTo>
                      <a:pt x="5562600" y="1314450"/>
                    </a:lnTo>
                    <a:lnTo>
                      <a:pt x="1543050" y="2209800"/>
                    </a:lnTo>
                    <a:lnTo>
                      <a:pt x="0" y="51435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22C821EF-1601-4F3A-A291-5B955863DECF}"/>
                  </a:ext>
                </a:extLst>
              </p:cNvPr>
              <p:cNvSpPr/>
              <p:nvPr/>
            </p:nvSpPr>
            <p:spPr>
              <a:xfrm>
                <a:off x="5522724" y="1202138"/>
                <a:ext cx="4380711" cy="683812"/>
              </a:xfrm>
              <a:prstGeom prst="roundRect">
                <a:avLst>
                  <a:gd name="adj" fmla="val 50000"/>
                </a:avLst>
              </a:prstGeom>
              <a:solidFill>
                <a:schemeClr val="bg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6" name="文本框 45">
              <a:extLst>
                <a:ext uri="{FF2B5EF4-FFF2-40B4-BE49-F238E27FC236}">
                  <a16:creationId xmlns:a16="http://schemas.microsoft.com/office/drawing/2014/main" id="{8EAE7FA6-35A8-4031-890E-16A0093D0CF1}"/>
                </a:ext>
              </a:extLst>
            </p:cNvPr>
            <p:cNvSpPr txBox="1"/>
            <p:nvPr/>
          </p:nvSpPr>
          <p:spPr>
            <a:xfrm>
              <a:off x="5600700" y="1121116"/>
              <a:ext cx="4178969" cy="400110"/>
            </a:xfrm>
            <a:prstGeom prst="rect">
              <a:avLst/>
            </a:prstGeom>
            <a:noFill/>
          </p:spPr>
          <p:txBody>
            <a:bodyPr wrap="square" rtlCol="0">
              <a:spAutoFit/>
            </a:bodyPr>
            <a:lstStyle/>
            <a:p>
              <a:r>
                <a:rPr lang="en-US" altLang="zh-CN" sz="2000" spc="400" dirty="0">
                  <a:solidFill>
                    <a:srgbClr val="EF935B"/>
                  </a:solidFill>
                  <a:cs typeface="+mn-ea"/>
                  <a:sym typeface="+mn-lt"/>
                </a:rPr>
                <a:t>01.</a:t>
              </a:r>
              <a:r>
                <a:rPr lang="zh-CN" altLang="en-US" sz="2000" spc="400" dirty="0">
                  <a:solidFill>
                    <a:srgbClr val="EF935B"/>
                  </a:solidFill>
                  <a:cs typeface="+mn-ea"/>
                  <a:sym typeface="+mn-lt"/>
                </a:rPr>
                <a:t>药品基本信息</a:t>
              </a:r>
              <a:endParaRPr lang="zh-CN" altLang="en-US" sz="2000" spc="400" dirty="0">
                <a:cs typeface="+mn-ea"/>
                <a:sym typeface="+mn-lt"/>
              </a:endParaRPr>
            </a:p>
          </p:txBody>
        </p:sp>
      </p:grpSp>
      <p:grpSp>
        <p:nvGrpSpPr>
          <p:cNvPr id="18" name="组合 17">
            <a:extLst>
              <a:ext uri="{FF2B5EF4-FFF2-40B4-BE49-F238E27FC236}">
                <a16:creationId xmlns:a16="http://schemas.microsoft.com/office/drawing/2014/main" id="{62135D9B-EE13-42E5-A490-3AE027512744}"/>
              </a:ext>
            </a:extLst>
          </p:cNvPr>
          <p:cNvGrpSpPr/>
          <p:nvPr/>
        </p:nvGrpSpPr>
        <p:grpSpPr>
          <a:xfrm>
            <a:off x="5391575" y="1960207"/>
            <a:ext cx="4526710" cy="1934432"/>
            <a:chOff x="5488556" y="2252304"/>
            <a:chExt cx="5674744" cy="2209800"/>
          </a:xfrm>
        </p:grpSpPr>
        <p:grpSp>
          <p:nvGrpSpPr>
            <p:cNvPr id="25" name="组合 24">
              <a:extLst>
                <a:ext uri="{FF2B5EF4-FFF2-40B4-BE49-F238E27FC236}">
                  <a16:creationId xmlns:a16="http://schemas.microsoft.com/office/drawing/2014/main" id="{1555B786-EC79-4B3F-9E96-48652BB8EC74}"/>
                </a:ext>
              </a:extLst>
            </p:cNvPr>
            <p:cNvGrpSpPr/>
            <p:nvPr/>
          </p:nvGrpSpPr>
          <p:grpSpPr>
            <a:xfrm>
              <a:off x="5488556" y="2252304"/>
              <a:ext cx="5674744" cy="2209800"/>
              <a:chOff x="5488556" y="1257300"/>
              <a:chExt cx="5674744" cy="2209800"/>
            </a:xfrm>
          </p:grpSpPr>
          <p:sp>
            <p:nvSpPr>
              <p:cNvPr id="26" name="任意多边形: 形状 25">
                <a:extLst>
                  <a:ext uri="{FF2B5EF4-FFF2-40B4-BE49-F238E27FC236}">
                    <a16:creationId xmlns:a16="http://schemas.microsoft.com/office/drawing/2014/main" id="{8B5336C7-76B7-40BC-8486-FD6384939A4C}"/>
                  </a:ext>
                </a:extLst>
              </p:cNvPr>
              <p:cNvSpPr/>
              <p:nvPr/>
            </p:nvSpPr>
            <p:spPr>
              <a:xfrm>
                <a:off x="5600700" y="1257300"/>
                <a:ext cx="5562600" cy="2209800"/>
              </a:xfrm>
              <a:custGeom>
                <a:avLst/>
                <a:gdLst>
                  <a:gd name="connsiteX0" fmla="*/ 0 w 5562600"/>
                  <a:gd name="connsiteY0" fmla="*/ 514350 h 2209800"/>
                  <a:gd name="connsiteX1" fmla="*/ 4152900 w 5562600"/>
                  <a:gd name="connsiteY1" fmla="*/ 0 h 2209800"/>
                  <a:gd name="connsiteX2" fmla="*/ 5562600 w 5562600"/>
                  <a:gd name="connsiteY2" fmla="*/ 1314450 h 2209800"/>
                  <a:gd name="connsiteX3" fmla="*/ 1543050 w 5562600"/>
                  <a:gd name="connsiteY3" fmla="*/ 2209800 h 2209800"/>
                  <a:gd name="connsiteX4" fmla="*/ 0 w 5562600"/>
                  <a:gd name="connsiteY4" fmla="*/ 5143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209800">
                    <a:moveTo>
                      <a:pt x="0" y="514350"/>
                    </a:moveTo>
                    <a:lnTo>
                      <a:pt x="4152900" y="0"/>
                    </a:lnTo>
                    <a:lnTo>
                      <a:pt x="5562600" y="1314450"/>
                    </a:lnTo>
                    <a:lnTo>
                      <a:pt x="1543050" y="2209800"/>
                    </a:lnTo>
                    <a:lnTo>
                      <a:pt x="0" y="51435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5BDDCE0C-38D7-46F8-A178-4DF7B751DEB3}"/>
                  </a:ext>
                </a:extLst>
              </p:cNvPr>
              <p:cNvSpPr/>
              <p:nvPr/>
            </p:nvSpPr>
            <p:spPr>
              <a:xfrm>
                <a:off x="5488556" y="1312088"/>
                <a:ext cx="4380711" cy="683812"/>
              </a:xfrm>
              <a:prstGeom prst="roundRect">
                <a:avLst>
                  <a:gd name="adj" fmla="val 50000"/>
                </a:avLst>
              </a:prstGeom>
              <a:solidFill>
                <a:schemeClr val="bg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7" name="文本框 46">
              <a:extLst>
                <a:ext uri="{FF2B5EF4-FFF2-40B4-BE49-F238E27FC236}">
                  <a16:creationId xmlns:a16="http://schemas.microsoft.com/office/drawing/2014/main" id="{7B00EE47-0EA2-4E1E-8A38-A313EC7DA826}"/>
                </a:ext>
              </a:extLst>
            </p:cNvPr>
            <p:cNvSpPr txBox="1"/>
            <p:nvPr/>
          </p:nvSpPr>
          <p:spPr>
            <a:xfrm>
              <a:off x="5610291" y="2435111"/>
              <a:ext cx="4178969" cy="400110"/>
            </a:xfrm>
            <a:prstGeom prst="rect">
              <a:avLst/>
            </a:prstGeom>
            <a:noFill/>
          </p:spPr>
          <p:txBody>
            <a:bodyPr wrap="square" rtlCol="0">
              <a:spAutoFit/>
            </a:bodyPr>
            <a:lstStyle/>
            <a:p>
              <a:r>
                <a:rPr lang="en-US" altLang="zh-CN" sz="2000" spc="400" dirty="0">
                  <a:solidFill>
                    <a:srgbClr val="EF935B"/>
                  </a:solidFill>
                  <a:cs typeface="+mn-ea"/>
                  <a:sym typeface="+mn-lt"/>
                </a:rPr>
                <a:t>02.</a:t>
              </a:r>
              <a:r>
                <a:rPr lang="zh-CN" altLang="en-US" sz="2000" spc="400" dirty="0">
                  <a:solidFill>
                    <a:srgbClr val="EF935B"/>
                  </a:solidFill>
                  <a:cs typeface="+mn-ea"/>
                  <a:sym typeface="+mn-lt"/>
                </a:rPr>
                <a:t>安全性</a:t>
              </a:r>
            </a:p>
          </p:txBody>
        </p:sp>
      </p:grpSp>
      <p:grpSp>
        <p:nvGrpSpPr>
          <p:cNvPr id="20" name="组合 19">
            <a:extLst>
              <a:ext uri="{FF2B5EF4-FFF2-40B4-BE49-F238E27FC236}">
                <a16:creationId xmlns:a16="http://schemas.microsoft.com/office/drawing/2014/main" id="{28C9FFEF-2E7F-43B3-A0CA-51432CFBE953}"/>
              </a:ext>
            </a:extLst>
          </p:cNvPr>
          <p:cNvGrpSpPr/>
          <p:nvPr/>
        </p:nvGrpSpPr>
        <p:grpSpPr>
          <a:xfrm>
            <a:off x="5388119" y="3098720"/>
            <a:ext cx="4499454" cy="1982720"/>
            <a:chOff x="5522724" y="3363596"/>
            <a:chExt cx="5640576" cy="2264962"/>
          </a:xfrm>
        </p:grpSpPr>
        <p:grpSp>
          <p:nvGrpSpPr>
            <p:cNvPr id="28" name="组合 27">
              <a:extLst>
                <a:ext uri="{FF2B5EF4-FFF2-40B4-BE49-F238E27FC236}">
                  <a16:creationId xmlns:a16="http://schemas.microsoft.com/office/drawing/2014/main" id="{644D2764-36EF-4F94-B38F-46F583BD3F91}"/>
                </a:ext>
              </a:extLst>
            </p:cNvPr>
            <p:cNvGrpSpPr/>
            <p:nvPr/>
          </p:nvGrpSpPr>
          <p:grpSpPr>
            <a:xfrm>
              <a:off x="5522724" y="3363596"/>
              <a:ext cx="5640576" cy="2264962"/>
              <a:chOff x="5522724" y="1202138"/>
              <a:chExt cx="5640576" cy="2264962"/>
            </a:xfrm>
          </p:grpSpPr>
          <p:sp>
            <p:nvSpPr>
              <p:cNvPr id="29" name="任意多边形: 形状 28">
                <a:extLst>
                  <a:ext uri="{FF2B5EF4-FFF2-40B4-BE49-F238E27FC236}">
                    <a16:creationId xmlns:a16="http://schemas.microsoft.com/office/drawing/2014/main" id="{CDA56E80-0D8A-4300-BC30-D8B4E4168355}"/>
                  </a:ext>
                </a:extLst>
              </p:cNvPr>
              <p:cNvSpPr/>
              <p:nvPr/>
            </p:nvSpPr>
            <p:spPr>
              <a:xfrm>
                <a:off x="5600700" y="1257300"/>
                <a:ext cx="5562600" cy="2209800"/>
              </a:xfrm>
              <a:custGeom>
                <a:avLst/>
                <a:gdLst>
                  <a:gd name="connsiteX0" fmla="*/ 0 w 5562600"/>
                  <a:gd name="connsiteY0" fmla="*/ 514350 h 2209800"/>
                  <a:gd name="connsiteX1" fmla="*/ 4152900 w 5562600"/>
                  <a:gd name="connsiteY1" fmla="*/ 0 h 2209800"/>
                  <a:gd name="connsiteX2" fmla="*/ 5562600 w 5562600"/>
                  <a:gd name="connsiteY2" fmla="*/ 1314450 h 2209800"/>
                  <a:gd name="connsiteX3" fmla="*/ 1543050 w 5562600"/>
                  <a:gd name="connsiteY3" fmla="*/ 2209800 h 2209800"/>
                  <a:gd name="connsiteX4" fmla="*/ 0 w 5562600"/>
                  <a:gd name="connsiteY4" fmla="*/ 5143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209800">
                    <a:moveTo>
                      <a:pt x="0" y="514350"/>
                    </a:moveTo>
                    <a:lnTo>
                      <a:pt x="4152900" y="0"/>
                    </a:lnTo>
                    <a:lnTo>
                      <a:pt x="5562600" y="1314450"/>
                    </a:lnTo>
                    <a:lnTo>
                      <a:pt x="1543050" y="2209800"/>
                    </a:lnTo>
                    <a:lnTo>
                      <a:pt x="0" y="51435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圆角 29">
                <a:extLst>
                  <a:ext uri="{FF2B5EF4-FFF2-40B4-BE49-F238E27FC236}">
                    <a16:creationId xmlns:a16="http://schemas.microsoft.com/office/drawing/2014/main" id="{D39975AC-F38C-41CF-AAC6-E1FC9B513DD6}"/>
                  </a:ext>
                </a:extLst>
              </p:cNvPr>
              <p:cNvSpPr/>
              <p:nvPr/>
            </p:nvSpPr>
            <p:spPr>
              <a:xfrm>
                <a:off x="5522724" y="1202138"/>
                <a:ext cx="4380711" cy="683812"/>
              </a:xfrm>
              <a:prstGeom prst="roundRect">
                <a:avLst>
                  <a:gd name="adj" fmla="val 50000"/>
                </a:avLst>
              </a:prstGeom>
              <a:solidFill>
                <a:schemeClr val="bg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文本框 47">
              <a:extLst>
                <a:ext uri="{FF2B5EF4-FFF2-40B4-BE49-F238E27FC236}">
                  <a16:creationId xmlns:a16="http://schemas.microsoft.com/office/drawing/2014/main" id="{9F7A6B78-16E7-4CE0-981F-E0AC3B069194}"/>
                </a:ext>
              </a:extLst>
            </p:cNvPr>
            <p:cNvSpPr txBox="1"/>
            <p:nvPr/>
          </p:nvSpPr>
          <p:spPr>
            <a:xfrm>
              <a:off x="5623594" y="3451274"/>
              <a:ext cx="4178969" cy="400110"/>
            </a:xfrm>
            <a:prstGeom prst="rect">
              <a:avLst/>
            </a:prstGeom>
            <a:noFill/>
          </p:spPr>
          <p:txBody>
            <a:bodyPr wrap="square" rtlCol="0">
              <a:spAutoFit/>
            </a:bodyPr>
            <a:lstStyle/>
            <a:p>
              <a:r>
                <a:rPr lang="en-US" altLang="zh-CN" sz="2000" spc="400" dirty="0">
                  <a:solidFill>
                    <a:srgbClr val="EF935B"/>
                  </a:solidFill>
                  <a:cs typeface="+mn-ea"/>
                  <a:sym typeface="+mn-lt"/>
                </a:rPr>
                <a:t>03.</a:t>
              </a:r>
              <a:r>
                <a:rPr lang="zh-CN" altLang="en-US" sz="2000" spc="400" dirty="0">
                  <a:solidFill>
                    <a:srgbClr val="EF935B"/>
                  </a:solidFill>
                  <a:cs typeface="+mn-ea"/>
                  <a:sym typeface="+mn-lt"/>
                </a:rPr>
                <a:t>有效性</a:t>
              </a:r>
            </a:p>
          </p:txBody>
        </p:sp>
      </p:grpSp>
      <p:grpSp>
        <p:nvGrpSpPr>
          <p:cNvPr id="13" name="组合 12">
            <a:extLst>
              <a:ext uri="{FF2B5EF4-FFF2-40B4-BE49-F238E27FC236}">
                <a16:creationId xmlns:a16="http://schemas.microsoft.com/office/drawing/2014/main" id="{A36202C6-8792-43DB-B01E-643D46D6338F}"/>
              </a:ext>
            </a:extLst>
          </p:cNvPr>
          <p:cNvGrpSpPr/>
          <p:nvPr/>
        </p:nvGrpSpPr>
        <p:grpSpPr>
          <a:xfrm rot="382509">
            <a:off x="10507776" y="3440649"/>
            <a:ext cx="2312015" cy="1981131"/>
            <a:chOff x="4857136" y="5095569"/>
            <a:chExt cx="2312015" cy="1981131"/>
          </a:xfrm>
        </p:grpSpPr>
        <p:sp>
          <p:nvSpPr>
            <p:cNvPr id="14" name="任意多边形: 形状 13">
              <a:extLst>
                <a:ext uri="{FF2B5EF4-FFF2-40B4-BE49-F238E27FC236}">
                  <a16:creationId xmlns:a16="http://schemas.microsoft.com/office/drawing/2014/main" id="{B3F9905E-294A-4B54-89E6-547F3BB960AC}"/>
                </a:ext>
              </a:extLst>
            </p:cNvPr>
            <p:cNvSpPr/>
            <p:nvPr/>
          </p:nvSpPr>
          <p:spPr>
            <a:xfrm rot="21322887">
              <a:off x="5022851" y="5209800"/>
              <a:ext cx="2146300" cy="1866900"/>
            </a:xfrm>
            <a:custGeom>
              <a:avLst/>
              <a:gdLst>
                <a:gd name="connsiteX0" fmla="*/ 0 w 2146300"/>
                <a:gd name="connsiteY0" fmla="*/ 850900 h 1866900"/>
                <a:gd name="connsiteX1" fmla="*/ 882650 w 2146300"/>
                <a:gd name="connsiteY1" fmla="*/ 0 h 1866900"/>
                <a:gd name="connsiteX2" fmla="*/ 2146300 w 2146300"/>
                <a:gd name="connsiteY2" fmla="*/ 1060450 h 1866900"/>
                <a:gd name="connsiteX3" fmla="*/ 1416050 w 2146300"/>
                <a:gd name="connsiteY3" fmla="*/ 1866900 h 1866900"/>
                <a:gd name="connsiteX4" fmla="*/ 0 w 2146300"/>
                <a:gd name="connsiteY4" fmla="*/ 850900 h 186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6300" h="1866900">
                  <a:moveTo>
                    <a:pt x="0" y="850900"/>
                  </a:moveTo>
                  <a:lnTo>
                    <a:pt x="882650" y="0"/>
                  </a:lnTo>
                  <a:lnTo>
                    <a:pt x="2146300" y="1060450"/>
                  </a:lnTo>
                  <a:lnTo>
                    <a:pt x="1416050" y="1866900"/>
                  </a:lnTo>
                  <a:lnTo>
                    <a:pt x="0" y="85090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id="{4BD52409-B641-4868-A035-9C3A62C14A91}"/>
                </a:ext>
              </a:extLst>
            </p:cNvPr>
            <p:cNvSpPr/>
            <p:nvPr/>
          </p:nvSpPr>
          <p:spPr>
            <a:xfrm>
              <a:off x="4857136" y="5095569"/>
              <a:ext cx="1238864" cy="1238864"/>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任意多边形: 形状 35">
            <a:extLst>
              <a:ext uri="{FF2B5EF4-FFF2-40B4-BE49-F238E27FC236}">
                <a16:creationId xmlns:a16="http://schemas.microsoft.com/office/drawing/2014/main" id="{A2BAE341-9486-4696-BB48-B8DE228746A0}"/>
              </a:ext>
            </a:extLst>
          </p:cNvPr>
          <p:cNvSpPr/>
          <p:nvPr/>
        </p:nvSpPr>
        <p:spPr>
          <a:xfrm>
            <a:off x="5466230" y="3563174"/>
            <a:ext cx="5562600" cy="2114550"/>
          </a:xfrm>
          <a:custGeom>
            <a:avLst/>
            <a:gdLst>
              <a:gd name="connsiteX0" fmla="*/ 0 w 5562600"/>
              <a:gd name="connsiteY0" fmla="*/ 495300 h 2114550"/>
              <a:gd name="connsiteX1" fmla="*/ 4171950 w 5562600"/>
              <a:gd name="connsiteY1" fmla="*/ 0 h 2114550"/>
              <a:gd name="connsiteX2" fmla="*/ 5562600 w 5562600"/>
              <a:gd name="connsiteY2" fmla="*/ 1333500 h 2114550"/>
              <a:gd name="connsiteX3" fmla="*/ 1676400 w 5562600"/>
              <a:gd name="connsiteY3" fmla="*/ 2114550 h 2114550"/>
              <a:gd name="connsiteX4" fmla="*/ 0 w 5562600"/>
              <a:gd name="connsiteY4" fmla="*/ 495300 h 211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114550">
                <a:moveTo>
                  <a:pt x="0" y="495300"/>
                </a:moveTo>
                <a:lnTo>
                  <a:pt x="4171950" y="0"/>
                </a:lnTo>
                <a:lnTo>
                  <a:pt x="5562600" y="1333500"/>
                </a:lnTo>
                <a:lnTo>
                  <a:pt x="1676400" y="2114550"/>
                </a:lnTo>
                <a:lnTo>
                  <a:pt x="0" y="49530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0" name="组合 49">
            <a:extLst>
              <a:ext uri="{FF2B5EF4-FFF2-40B4-BE49-F238E27FC236}">
                <a16:creationId xmlns:a16="http://schemas.microsoft.com/office/drawing/2014/main" id="{28C9FFEF-2E7F-43B3-A0CA-51432CFBE953}"/>
              </a:ext>
            </a:extLst>
          </p:cNvPr>
          <p:cNvGrpSpPr/>
          <p:nvPr/>
        </p:nvGrpSpPr>
        <p:grpSpPr>
          <a:xfrm>
            <a:off x="5411702" y="4167042"/>
            <a:ext cx="4520886" cy="2239004"/>
            <a:chOff x="5547716" y="3046224"/>
            <a:chExt cx="5667443" cy="2557731"/>
          </a:xfrm>
        </p:grpSpPr>
        <p:grpSp>
          <p:nvGrpSpPr>
            <p:cNvPr id="51" name="组合 50">
              <a:extLst>
                <a:ext uri="{FF2B5EF4-FFF2-40B4-BE49-F238E27FC236}">
                  <a16:creationId xmlns:a16="http://schemas.microsoft.com/office/drawing/2014/main" id="{644D2764-36EF-4F94-B38F-46F583BD3F91}"/>
                </a:ext>
              </a:extLst>
            </p:cNvPr>
            <p:cNvGrpSpPr/>
            <p:nvPr/>
          </p:nvGrpSpPr>
          <p:grpSpPr>
            <a:xfrm>
              <a:off x="5547716" y="3046224"/>
              <a:ext cx="5667443" cy="2557731"/>
              <a:chOff x="5547716" y="884766"/>
              <a:chExt cx="5667443" cy="2557731"/>
            </a:xfrm>
          </p:grpSpPr>
          <p:sp>
            <p:nvSpPr>
              <p:cNvPr id="53" name="任意多边形: 形状 28">
                <a:extLst>
                  <a:ext uri="{FF2B5EF4-FFF2-40B4-BE49-F238E27FC236}">
                    <a16:creationId xmlns:a16="http://schemas.microsoft.com/office/drawing/2014/main" id="{CDA56E80-0D8A-4300-BC30-D8B4E4168355}"/>
                  </a:ext>
                </a:extLst>
              </p:cNvPr>
              <p:cNvSpPr/>
              <p:nvPr/>
            </p:nvSpPr>
            <p:spPr>
              <a:xfrm>
                <a:off x="5652559" y="1232697"/>
                <a:ext cx="5562600" cy="2209800"/>
              </a:xfrm>
              <a:custGeom>
                <a:avLst/>
                <a:gdLst>
                  <a:gd name="connsiteX0" fmla="*/ 0 w 5562600"/>
                  <a:gd name="connsiteY0" fmla="*/ 514350 h 2209800"/>
                  <a:gd name="connsiteX1" fmla="*/ 4152900 w 5562600"/>
                  <a:gd name="connsiteY1" fmla="*/ 0 h 2209800"/>
                  <a:gd name="connsiteX2" fmla="*/ 5562600 w 5562600"/>
                  <a:gd name="connsiteY2" fmla="*/ 1314450 h 2209800"/>
                  <a:gd name="connsiteX3" fmla="*/ 1543050 w 5562600"/>
                  <a:gd name="connsiteY3" fmla="*/ 2209800 h 2209800"/>
                  <a:gd name="connsiteX4" fmla="*/ 0 w 5562600"/>
                  <a:gd name="connsiteY4" fmla="*/ 5143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209800">
                    <a:moveTo>
                      <a:pt x="0" y="514350"/>
                    </a:moveTo>
                    <a:lnTo>
                      <a:pt x="4152900" y="0"/>
                    </a:lnTo>
                    <a:lnTo>
                      <a:pt x="5562600" y="1314450"/>
                    </a:lnTo>
                    <a:lnTo>
                      <a:pt x="1543050" y="2209800"/>
                    </a:lnTo>
                    <a:lnTo>
                      <a:pt x="0" y="51435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圆角 29">
                <a:extLst>
                  <a:ext uri="{FF2B5EF4-FFF2-40B4-BE49-F238E27FC236}">
                    <a16:creationId xmlns:a16="http://schemas.microsoft.com/office/drawing/2014/main" id="{D39975AC-F38C-41CF-AAC6-E1FC9B513DD6}"/>
                  </a:ext>
                </a:extLst>
              </p:cNvPr>
              <p:cNvSpPr/>
              <p:nvPr/>
            </p:nvSpPr>
            <p:spPr>
              <a:xfrm>
                <a:off x="5547716" y="884766"/>
                <a:ext cx="4380711" cy="683812"/>
              </a:xfrm>
              <a:prstGeom prst="roundRect">
                <a:avLst>
                  <a:gd name="adj" fmla="val 50000"/>
                </a:avLst>
              </a:prstGeom>
              <a:solidFill>
                <a:schemeClr val="bg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2" name="文本框 47">
              <a:extLst>
                <a:ext uri="{FF2B5EF4-FFF2-40B4-BE49-F238E27FC236}">
                  <a16:creationId xmlns:a16="http://schemas.microsoft.com/office/drawing/2014/main" id="{9F7A6B78-16E7-4CE0-981F-E0AC3B069194}"/>
                </a:ext>
              </a:extLst>
            </p:cNvPr>
            <p:cNvSpPr txBox="1"/>
            <p:nvPr/>
          </p:nvSpPr>
          <p:spPr>
            <a:xfrm>
              <a:off x="5632030" y="3155048"/>
              <a:ext cx="4178969" cy="400110"/>
            </a:xfrm>
            <a:prstGeom prst="rect">
              <a:avLst/>
            </a:prstGeom>
            <a:noFill/>
          </p:spPr>
          <p:txBody>
            <a:bodyPr wrap="square" rtlCol="0">
              <a:spAutoFit/>
            </a:bodyPr>
            <a:lstStyle/>
            <a:p>
              <a:r>
                <a:rPr lang="en-US" altLang="zh-CN" sz="2000" spc="400" dirty="0">
                  <a:solidFill>
                    <a:srgbClr val="EF935B"/>
                  </a:solidFill>
                  <a:cs typeface="+mn-ea"/>
                  <a:sym typeface="+mn-lt"/>
                </a:rPr>
                <a:t>04.</a:t>
              </a:r>
              <a:r>
                <a:rPr lang="zh-CN" altLang="en-US" sz="2000" spc="400" dirty="0">
                  <a:solidFill>
                    <a:srgbClr val="EF935B"/>
                  </a:solidFill>
                  <a:cs typeface="+mn-ea"/>
                  <a:sym typeface="+mn-lt"/>
                </a:rPr>
                <a:t>创新性</a:t>
              </a:r>
            </a:p>
          </p:txBody>
        </p:sp>
      </p:grpSp>
      <p:grpSp>
        <p:nvGrpSpPr>
          <p:cNvPr id="55" name="组合 54">
            <a:extLst>
              <a:ext uri="{FF2B5EF4-FFF2-40B4-BE49-F238E27FC236}">
                <a16:creationId xmlns:a16="http://schemas.microsoft.com/office/drawing/2014/main" id="{28C9FFEF-2E7F-43B3-A0CA-51432CFBE953}"/>
              </a:ext>
            </a:extLst>
          </p:cNvPr>
          <p:cNvGrpSpPr/>
          <p:nvPr/>
        </p:nvGrpSpPr>
        <p:grpSpPr>
          <a:xfrm>
            <a:off x="5388119" y="5177317"/>
            <a:ext cx="4499454" cy="1982720"/>
            <a:chOff x="5522724" y="3363596"/>
            <a:chExt cx="5640576" cy="2264962"/>
          </a:xfrm>
        </p:grpSpPr>
        <p:grpSp>
          <p:nvGrpSpPr>
            <p:cNvPr id="56" name="组合 55">
              <a:extLst>
                <a:ext uri="{FF2B5EF4-FFF2-40B4-BE49-F238E27FC236}">
                  <a16:creationId xmlns:a16="http://schemas.microsoft.com/office/drawing/2014/main" id="{644D2764-36EF-4F94-B38F-46F583BD3F91}"/>
                </a:ext>
              </a:extLst>
            </p:cNvPr>
            <p:cNvGrpSpPr/>
            <p:nvPr/>
          </p:nvGrpSpPr>
          <p:grpSpPr>
            <a:xfrm>
              <a:off x="5522724" y="3363596"/>
              <a:ext cx="5640576" cy="2264962"/>
              <a:chOff x="5522724" y="1202138"/>
              <a:chExt cx="5640576" cy="2264962"/>
            </a:xfrm>
          </p:grpSpPr>
          <p:sp>
            <p:nvSpPr>
              <p:cNvPr id="58" name="任意多边形: 形状 28">
                <a:extLst>
                  <a:ext uri="{FF2B5EF4-FFF2-40B4-BE49-F238E27FC236}">
                    <a16:creationId xmlns:a16="http://schemas.microsoft.com/office/drawing/2014/main" id="{CDA56E80-0D8A-4300-BC30-D8B4E4168355}"/>
                  </a:ext>
                </a:extLst>
              </p:cNvPr>
              <p:cNvSpPr/>
              <p:nvPr/>
            </p:nvSpPr>
            <p:spPr>
              <a:xfrm>
                <a:off x="5600700" y="1257300"/>
                <a:ext cx="5562600" cy="2209800"/>
              </a:xfrm>
              <a:custGeom>
                <a:avLst/>
                <a:gdLst>
                  <a:gd name="connsiteX0" fmla="*/ 0 w 5562600"/>
                  <a:gd name="connsiteY0" fmla="*/ 514350 h 2209800"/>
                  <a:gd name="connsiteX1" fmla="*/ 4152900 w 5562600"/>
                  <a:gd name="connsiteY1" fmla="*/ 0 h 2209800"/>
                  <a:gd name="connsiteX2" fmla="*/ 5562600 w 5562600"/>
                  <a:gd name="connsiteY2" fmla="*/ 1314450 h 2209800"/>
                  <a:gd name="connsiteX3" fmla="*/ 1543050 w 5562600"/>
                  <a:gd name="connsiteY3" fmla="*/ 2209800 h 2209800"/>
                  <a:gd name="connsiteX4" fmla="*/ 0 w 5562600"/>
                  <a:gd name="connsiteY4" fmla="*/ 51435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2600" h="2209800">
                    <a:moveTo>
                      <a:pt x="0" y="514350"/>
                    </a:moveTo>
                    <a:lnTo>
                      <a:pt x="4152900" y="0"/>
                    </a:lnTo>
                    <a:lnTo>
                      <a:pt x="5562600" y="1314450"/>
                    </a:lnTo>
                    <a:lnTo>
                      <a:pt x="1543050" y="2209800"/>
                    </a:lnTo>
                    <a:lnTo>
                      <a:pt x="0" y="514350"/>
                    </a:lnTo>
                    <a:close/>
                  </a:path>
                </a:pathLst>
              </a:custGeom>
              <a:gradFill>
                <a:gsLst>
                  <a:gs pos="0">
                    <a:schemeClr val="bg1">
                      <a:alpha val="0"/>
                    </a:schemeClr>
                  </a:gs>
                  <a:gs pos="92000">
                    <a:schemeClr val="bg1">
                      <a:lumMod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圆角 29">
                <a:extLst>
                  <a:ext uri="{FF2B5EF4-FFF2-40B4-BE49-F238E27FC236}">
                    <a16:creationId xmlns:a16="http://schemas.microsoft.com/office/drawing/2014/main" id="{D39975AC-F38C-41CF-AAC6-E1FC9B513DD6}"/>
                  </a:ext>
                </a:extLst>
              </p:cNvPr>
              <p:cNvSpPr/>
              <p:nvPr/>
            </p:nvSpPr>
            <p:spPr>
              <a:xfrm>
                <a:off x="5522724" y="1202138"/>
                <a:ext cx="4380711" cy="683812"/>
              </a:xfrm>
              <a:prstGeom prst="roundRect">
                <a:avLst>
                  <a:gd name="adj" fmla="val 50000"/>
                </a:avLst>
              </a:prstGeom>
              <a:solidFill>
                <a:schemeClr val="bg1"/>
              </a:solidFill>
              <a:ln>
                <a:noFill/>
              </a:ln>
              <a:effectLst>
                <a:outerShdw blurRad="635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7" name="文本框 47">
              <a:extLst>
                <a:ext uri="{FF2B5EF4-FFF2-40B4-BE49-F238E27FC236}">
                  <a16:creationId xmlns:a16="http://schemas.microsoft.com/office/drawing/2014/main" id="{9F7A6B78-16E7-4CE0-981F-E0AC3B069194}"/>
                </a:ext>
              </a:extLst>
            </p:cNvPr>
            <p:cNvSpPr txBox="1"/>
            <p:nvPr/>
          </p:nvSpPr>
          <p:spPr>
            <a:xfrm>
              <a:off x="5623594" y="3451274"/>
              <a:ext cx="4178969" cy="400110"/>
            </a:xfrm>
            <a:prstGeom prst="rect">
              <a:avLst/>
            </a:prstGeom>
            <a:noFill/>
          </p:spPr>
          <p:txBody>
            <a:bodyPr wrap="square" rtlCol="0">
              <a:spAutoFit/>
            </a:bodyPr>
            <a:lstStyle/>
            <a:p>
              <a:r>
                <a:rPr lang="en-US" altLang="zh-CN" sz="2000" spc="400" dirty="0">
                  <a:solidFill>
                    <a:srgbClr val="EF935B"/>
                  </a:solidFill>
                  <a:cs typeface="+mn-ea"/>
                  <a:sym typeface="+mn-lt"/>
                </a:rPr>
                <a:t>05.</a:t>
              </a:r>
              <a:r>
                <a:rPr lang="zh-CN" altLang="en-US" sz="2000" spc="400" dirty="0">
                  <a:solidFill>
                    <a:srgbClr val="EF935B"/>
                  </a:solidFill>
                  <a:cs typeface="+mn-ea"/>
                  <a:sym typeface="+mn-lt"/>
                </a:rPr>
                <a:t>公平性</a:t>
              </a:r>
            </a:p>
          </p:txBody>
        </p:sp>
      </p:grpSp>
    </p:spTree>
    <p:custDataLst>
      <p:tags r:id="rId1"/>
    </p:custDataLst>
    <p:extLst>
      <p:ext uri="{BB962C8B-B14F-4D97-AF65-F5344CB8AC3E}">
        <p14:creationId xmlns:p14="http://schemas.microsoft.com/office/powerpoint/2010/main" val="4196712216"/>
      </p:ext>
    </p:extLst>
  </p:cSld>
  <p:clrMapOvr>
    <a:masterClrMapping/>
  </p:clrMapOvr>
  <mc:AlternateContent xmlns:mc="http://schemas.openxmlformats.org/markup-compatibility/2006" xmlns:p14="http://schemas.microsoft.com/office/powerpoint/2010/main">
    <mc:Choice Requires="p14">
      <p:transition p14:dur="10" advTm="6161"/>
    </mc:Choice>
    <mc:Fallback xmlns="">
      <p:transition advTm="616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CC1DAA-7737-4E7B-B06C-D4FC540E26AD}"/>
              </a:ext>
            </a:extLst>
          </p:cNvPr>
          <p:cNvGrpSpPr/>
          <p:nvPr/>
        </p:nvGrpSpPr>
        <p:grpSpPr>
          <a:xfrm rot="578276">
            <a:off x="-208378" y="-106082"/>
            <a:ext cx="1343814" cy="1012928"/>
            <a:chOff x="7687960" y="2450071"/>
            <a:chExt cx="2416160" cy="1821229"/>
          </a:xfrm>
        </p:grpSpPr>
        <p:sp>
          <p:nvSpPr>
            <p:cNvPr id="3" name="任意多边形: 形状 2">
              <a:extLst>
                <a:ext uri="{FF2B5EF4-FFF2-40B4-BE49-F238E27FC236}">
                  <a16:creationId xmlns:a16="http://schemas.microsoft.com/office/drawing/2014/main" id="{957ACC34-A037-4DC0-9ECC-78FBD8BEB248}"/>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8EB609-3931-4C43-99EA-4F459032F59B}"/>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a:extLst>
              <a:ext uri="{FF2B5EF4-FFF2-40B4-BE49-F238E27FC236}">
                <a16:creationId xmlns:a16="http://schemas.microsoft.com/office/drawing/2014/main" id="{93618863-587B-459D-8DD1-E2BE50590068}"/>
              </a:ext>
            </a:extLst>
          </p:cNvPr>
          <p:cNvSpPr/>
          <p:nvPr/>
        </p:nvSpPr>
        <p:spPr>
          <a:xfrm>
            <a:off x="667001" y="236094"/>
            <a:ext cx="2339102" cy="523220"/>
          </a:xfrm>
          <a:prstGeom prst="rect">
            <a:avLst/>
          </a:prstGeom>
        </p:spPr>
        <p:txBody>
          <a:bodyPr wrap="none">
            <a:spAutoFit/>
          </a:bodyPr>
          <a:lstStyle/>
          <a:p>
            <a:r>
              <a:rPr lang="zh-CN" altLang="en-US" sz="2800" dirty="0">
                <a:cs typeface="+mn-ea"/>
                <a:sym typeface="+mn-lt"/>
              </a:rPr>
              <a:t>药品基本信息</a:t>
            </a:r>
          </a:p>
        </p:txBody>
      </p:sp>
      <p:sp>
        <p:nvSpPr>
          <p:cNvPr id="42" name="文本框 33">
            <a:extLst>
              <a:ext uri="{FF2B5EF4-FFF2-40B4-BE49-F238E27FC236}">
                <a16:creationId xmlns:a16="http://schemas.microsoft.com/office/drawing/2014/main" id="{E329414C-7622-6369-7CAE-4B0D3C169B6E}"/>
              </a:ext>
            </a:extLst>
          </p:cNvPr>
          <p:cNvSpPr txBox="1"/>
          <p:nvPr/>
        </p:nvSpPr>
        <p:spPr>
          <a:xfrm>
            <a:off x="667001" y="1121925"/>
            <a:ext cx="9907693" cy="4911729"/>
          </a:xfrm>
          <a:prstGeom prst="rect">
            <a:avLst/>
          </a:prstGeom>
          <a:noFill/>
        </p:spPr>
        <p:txBody>
          <a:bodyPr wrap="square">
            <a:spAutoFit/>
          </a:bodyPr>
          <a:lstStyle/>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通用名：</a:t>
            </a:r>
            <a:r>
              <a:rPr lang="zh-CN" altLang="en-US" sz="1600" dirty="0">
                <a:solidFill>
                  <a:schemeClr val="accent2"/>
                </a:solidFill>
                <a:latin typeface="微软雅黑" panose="020B0503020204020204" pitchFamily="34" charset="-122"/>
                <a:ea typeface="微软雅黑" panose="020B0503020204020204" pitchFamily="34" charset="-122"/>
              </a:rPr>
              <a:t>奥美拉唑碳酸氢钠干混悬剂（</a:t>
            </a:r>
            <a:r>
              <a:rPr lang="en-US" altLang="zh-CN" sz="1600" dirty="0">
                <a:solidFill>
                  <a:schemeClr val="accent2"/>
                </a:solidFill>
                <a:latin typeface="微软雅黑" panose="020B0503020204020204" pitchFamily="34" charset="-122"/>
                <a:ea typeface="微软雅黑" panose="020B0503020204020204" pitchFamily="34" charset="-122"/>
              </a:rPr>
              <a:t>Ⅱ</a:t>
            </a:r>
            <a:r>
              <a:rPr lang="zh-CN" altLang="en-US" sz="1600" dirty="0">
                <a:solidFill>
                  <a:schemeClr val="accent2"/>
                </a:solidFill>
                <a:latin typeface="微软雅黑" panose="020B0503020204020204" pitchFamily="34" charset="-122"/>
                <a:ea typeface="微软雅黑" panose="020B0503020204020204" pitchFamily="34" charset="-122"/>
              </a:rPr>
              <a:t>）</a:t>
            </a:r>
          </a:p>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注册规格：</a:t>
            </a:r>
            <a:r>
              <a:rPr lang="zh-CN" altLang="en-US" sz="1600" dirty="0">
                <a:solidFill>
                  <a:schemeClr val="accent2"/>
                </a:solidFill>
                <a:latin typeface="微软雅黑" panose="020B0503020204020204" pitchFamily="34" charset="-122"/>
                <a:ea typeface="微软雅黑" panose="020B0503020204020204" pitchFamily="34" charset="-122"/>
              </a:rPr>
              <a:t>每袋含奥美拉唑</a:t>
            </a:r>
            <a:r>
              <a:rPr lang="en-US" altLang="zh-CN" sz="1600" dirty="0">
                <a:solidFill>
                  <a:schemeClr val="accent2"/>
                </a:solidFill>
                <a:latin typeface="微软雅黑" panose="020B0503020204020204" pitchFamily="34" charset="-122"/>
                <a:ea typeface="微软雅黑" panose="020B0503020204020204" pitchFamily="34" charset="-122"/>
              </a:rPr>
              <a:t>40mg</a:t>
            </a:r>
            <a:r>
              <a:rPr lang="zh-CN" altLang="en-US" sz="1600" dirty="0">
                <a:solidFill>
                  <a:schemeClr val="accent2"/>
                </a:solidFill>
                <a:latin typeface="微软雅黑" panose="020B0503020204020204" pitchFamily="34" charset="-122"/>
                <a:ea typeface="微软雅黑" panose="020B0503020204020204" pitchFamily="34" charset="-122"/>
              </a:rPr>
              <a:t>和碳酸氢钠</a:t>
            </a:r>
            <a:r>
              <a:rPr lang="en-US" altLang="zh-CN" sz="1600" dirty="0">
                <a:solidFill>
                  <a:schemeClr val="accent2"/>
                </a:solidFill>
                <a:latin typeface="微软雅黑" panose="020B0503020204020204" pitchFamily="34" charset="-122"/>
                <a:ea typeface="微软雅黑" panose="020B0503020204020204" pitchFamily="34" charset="-122"/>
              </a:rPr>
              <a:t>1680mg</a:t>
            </a:r>
          </a:p>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中国大陆首次上市时间：</a:t>
            </a:r>
            <a:r>
              <a:rPr lang="en-US" altLang="zh-CN" sz="1600" dirty="0">
                <a:solidFill>
                  <a:schemeClr val="accent2"/>
                </a:solidFill>
                <a:latin typeface="微软雅黑" panose="020B0503020204020204" pitchFamily="34" charset="-122"/>
                <a:ea typeface="微软雅黑" panose="020B0503020204020204" pitchFamily="34" charset="-122"/>
              </a:rPr>
              <a:t>2021</a:t>
            </a:r>
            <a:r>
              <a:rPr lang="zh-CN" altLang="en-US" sz="1600" dirty="0">
                <a:solidFill>
                  <a:schemeClr val="accent2"/>
                </a:solidFill>
                <a:latin typeface="微软雅黑" panose="020B0503020204020204" pitchFamily="34" charset="-122"/>
                <a:ea typeface="微软雅黑" panose="020B0503020204020204" pitchFamily="34" charset="-122"/>
              </a:rPr>
              <a:t>年</a:t>
            </a:r>
            <a:r>
              <a:rPr lang="en-US" altLang="zh-CN" sz="1600" dirty="0">
                <a:solidFill>
                  <a:schemeClr val="accent2"/>
                </a:solidFill>
                <a:latin typeface="微软雅黑" panose="020B0503020204020204" pitchFamily="34" charset="-122"/>
                <a:ea typeface="微软雅黑" panose="020B0503020204020204" pitchFamily="34" charset="-122"/>
              </a:rPr>
              <a:t>2</a:t>
            </a:r>
            <a:r>
              <a:rPr lang="zh-CN" altLang="en-US" sz="1600" dirty="0">
                <a:solidFill>
                  <a:schemeClr val="accent2"/>
                </a:solidFill>
                <a:latin typeface="微软雅黑" panose="020B0503020204020204" pitchFamily="34" charset="-122"/>
                <a:ea typeface="微软雅黑" panose="020B0503020204020204" pitchFamily="34" charset="-122"/>
              </a:rPr>
              <a:t>月</a:t>
            </a:r>
          </a:p>
          <a:p>
            <a:pPr marL="285750" indent="-285750">
              <a:lnSpc>
                <a:spcPct val="2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目前大陆地区同通用名药品的上市情况</a:t>
            </a:r>
            <a:r>
              <a:rPr lang="zh-CN" altLang="en-US"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schemeClr val="accent2"/>
                </a:solidFill>
                <a:latin typeface="微软雅黑" panose="020B0503020204020204" pitchFamily="34" charset="-122"/>
                <a:ea typeface="微软雅黑" panose="020B0503020204020204" pitchFamily="34" charset="-122"/>
              </a:rPr>
              <a:t>独家</a:t>
            </a:r>
            <a:endParaRPr lang="en-US" altLang="zh-CN" sz="1600" dirty="0">
              <a:solidFill>
                <a:schemeClr val="accent2"/>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全球首个上市国家</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地区及上市时间：</a:t>
            </a:r>
            <a:r>
              <a:rPr lang="en-US" altLang="zh-CN" sz="1600" dirty="0">
                <a:solidFill>
                  <a:schemeClr val="accent2"/>
                </a:solidFill>
                <a:latin typeface="微软雅黑" panose="020B0503020204020204" pitchFamily="34" charset="-122"/>
                <a:ea typeface="微软雅黑" panose="020B0503020204020204" pitchFamily="34" charset="-122"/>
              </a:rPr>
              <a:t>2004</a:t>
            </a:r>
            <a:r>
              <a:rPr lang="zh-CN" altLang="en-US" sz="1600" dirty="0">
                <a:solidFill>
                  <a:schemeClr val="accent2"/>
                </a:solidFill>
                <a:latin typeface="微软雅黑" panose="020B0503020204020204" pitchFamily="34" charset="-122"/>
                <a:ea typeface="微软雅黑" panose="020B0503020204020204" pitchFamily="34" charset="-122"/>
              </a:rPr>
              <a:t>年，美国</a:t>
            </a:r>
          </a:p>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是否为</a:t>
            </a:r>
            <a:r>
              <a:rPr lang="en-US" altLang="zh-CN" sz="1600" dirty="0">
                <a:solidFill>
                  <a:prstClr val="black"/>
                </a:solidFill>
                <a:latin typeface="微软雅黑" panose="020B0503020204020204" pitchFamily="34" charset="-122"/>
                <a:ea typeface="微软雅黑" panose="020B0503020204020204" pitchFamily="34" charset="-122"/>
              </a:rPr>
              <a:t>OTC</a:t>
            </a:r>
            <a:r>
              <a:rPr lang="zh-CN" altLang="en-US" sz="1600" dirty="0">
                <a:solidFill>
                  <a:prstClr val="black"/>
                </a:solidFill>
                <a:latin typeface="微软雅黑" panose="020B0503020204020204" pitchFamily="34" charset="-122"/>
                <a:ea typeface="微软雅黑" panose="020B0503020204020204" pitchFamily="34" charset="-122"/>
              </a:rPr>
              <a:t>药品：</a:t>
            </a:r>
            <a:r>
              <a:rPr lang="zh-CN" altLang="en-US" sz="1600" dirty="0">
                <a:solidFill>
                  <a:schemeClr val="accent2"/>
                </a:solidFill>
                <a:latin typeface="微软雅黑" panose="020B0503020204020204" pitchFamily="34" charset="-122"/>
                <a:ea typeface="微软雅黑" panose="020B0503020204020204" pitchFamily="34" charset="-122"/>
              </a:rPr>
              <a:t>否</a:t>
            </a:r>
          </a:p>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参照药品建议：</a:t>
            </a:r>
            <a:r>
              <a:rPr lang="zh-CN" altLang="en-US" sz="1600" dirty="0">
                <a:solidFill>
                  <a:schemeClr val="accent2"/>
                </a:solidFill>
                <a:latin typeface="微软雅黑" panose="020B0503020204020204" pitchFamily="34" charset="-122"/>
                <a:ea typeface="微软雅黑" panose="020B0503020204020204" pitchFamily="34" charset="-122"/>
              </a:rPr>
              <a:t>雷贝拉唑肠溶片</a:t>
            </a:r>
            <a:endParaRPr lang="en-US" altLang="zh-CN" sz="1600" dirty="0">
              <a:solidFill>
                <a:schemeClr val="accent2"/>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r>
              <a:rPr lang="zh-CN" altLang="en-US" sz="1600" dirty="0">
                <a:solidFill>
                  <a:prstClr val="black"/>
                </a:solidFill>
                <a:latin typeface="微软雅黑" panose="020B0503020204020204" pitchFamily="34" charset="-122"/>
                <a:ea typeface="微软雅黑" panose="020B0503020204020204" pitchFamily="34" charset="-122"/>
              </a:rPr>
              <a:t>适应症：</a:t>
            </a:r>
            <a:r>
              <a:rPr lang="zh-CN" altLang="en-US" sz="1600" dirty="0">
                <a:solidFill>
                  <a:schemeClr val="accent2"/>
                </a:solidFill>
                <a:latin typeface="微软雅黑" panose="020B0503020204020204" pitchFamily="34" charset="-122"/>
                <a:ea typeface="微软雅黑" panose="020B0503020204020204" pitchFamily="34" charset="-122"/>
              </a:rPr>
              <a:t>活动性良性胃溃疡的短期治疗（</a:t>
            </a:r>
            <a:r>
              <a:rPr lang="en-US" altLang="zh-CN" sz="1600" dirty="0">
                <a:solidFill>
                  <a:schemeClr val="accent2"/>
                </a:solidFill>
                <a:latin typeface="微软雅黑" panose="020B0503020204020204" pitchFamily="34" charset="-122"/>
                <a:ea typeface="微软雅黑" panose="020B0503020204020204" pitchFamily="34" charset="-122"/>
              </a:rPr>
              <a:t>4~8</a:t>
            </a:r>
            <a:r>
              <a:rPr lang="zh-CN" altLang="en-US" sz="1600" dirty="0">
                <a:solidFill>
                  <a:schemeClr val="accent2"/>
                </a:solidFill>
                <a:latin typeface="微软雅黑" panose="020B0503020204020204" pitchFamily="34" charset="-122"/>
                <a:ea typeface="微软雅黑" panose="020B0503020204020204" pitchFamily="34" charset="-122"/>
              </a:rPr>
              <a:t>周）</a:t>
            </a:r>
          </a:p>
        </p:txBody>
      </p:sp>
    </p:spTree>
    <p:custDataLst>
      <p:tags r:id="rId1"/>
    </p:custDataLst>
    <p:extLst>
      <p:ext uri="{BB962C8B-B14F-4D97-AF65-F5344CB8AC3E}">
        <p14:creationId xmlns:p14="http://schemas.microsoft.com/office/powerpoint/2010/main" val="4185319984"/>
      </p:ext>
    </p:ext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CC1DAA-7737-4E7B-B06C-D4FC540E26AD}"/>
              </a:ext>
            </a:extLst>
          </p:cNvPr>
          <p:cNvGrpSpPr/>
          <p:nvPr/>
        </p:nvGrpSpPr>
        <p:grpSpPr>
          <a:xfrm rot="578276">
            <a:off x="-208378" y="-106082"/>
            <a:ext cx="1343814" cy="1012928"/>
            <a:chOff x="7687960" y="2450071"/>
            <a:chExt cx="2416160" cy="1821229"/>
          </a:xfrm>
        </p:grpSpPr>
        <p:sp>
          <p:nvSpPr>
            <p:cNvPr id="3" name="任意多边形: 形状 2">
              <a:extLst>
                <a:ext uri="{FF2B5EF4-FFF2-40B4-BE49-F238E27FC236}">
                  <a16:creationId xmlns:a16="http://schemas.microsoft.com/office/drawing/2014/main" id="{957ACC34-A037-4DC0-9ECC-78FBD8BEB248}"/>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8EB609-3931-4C43-99EA-4F459032F59B}"/>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a:extLst>
              <a:ext uri="{FF2B5EF4-FFF2-40B4-BE49-F238E27FC236}">
                <a16:creationId xmlns:a16="http://schemas.microsoft.com/office/drawing/2014/main" id="{93618863-587B-459D-8DD1-E2BE50590068}"/>
              </a:ext>
            </a:extLst>
          </p:cNvPr>
          <p:cNvSpPr/>
          <p:nvPr/>
        </p:nvSpPr>
        <p:spPr>
          <a:xfrm>
            <a:off x="652293" y="281516"/>
            <a:ext cx="2339102" cy="523220"/>
          </a:xfrm>
          <a:prstGeom prst="rect">
            <a:avLst/>
          </a:prstGeom>
        </p:spPr>
        <p:txBody>
          <a:bodyPr wrap="none">
            <a:spAutoFit/>
          </a:bodyPr>
          <a:lstStyle/>
          <a:p>
            <a:r>
              <a:rPr lang="zh-CN" altLang="en-US" sz="2800" dirty="0">
                <a:cs typeface="+mn-ea"/>
                <a:sym typeface="+mn-lt"/>
              </a:rPr>
              <a:t>药品基本信息</a:t>
            </a:r>
          </a:p>
        </p:txBody>
      </p:sp>
      <p:sp>
        <p:nvSpPr>
          <p:cNvPr id="7" name="文本框 33">
            <a:extLst>
              <a:ext uri="{FF2B5EF4-FFF2-40B4-BE49-F238E27FC236}">
                <a16:creationId xmlns:a16="http://schemas.microsoft.com/office/drawing/2014/main" id="{E329414C-7622-6369-7CAE-4B0D3C169B6E}"/>
              </a:ext>
            </a:extLst>
          </p:cNvPr>
          <p:cNvSpPr txBox="1"/>
          <p:nvPr/>
        </p:nvSpPr>
        <p:spPr>
          <a:xfrm>
            <a:off x="579913" y="1277477"/>
            <a:ext cx="11232641" cy="3372846"/>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b="1" dirty="0">
                <a:solidFill>
                  <a:srgbClr val="EF935B"/>
                </a:solidFill>
                <a:latin typeface="微软雅黑" panose="020B0503020204020204" pitchFamily="34" charset="-122"/>
                <a:ea typeface="微软雅黑" panose="020B0503020204020204" pitchFamily="34" charset="-122"/>
              </a:rPr>
              <a:t>疾病基本情况：</a:t>
            </a:r>
          </a:p>
          <a:p>
            <a:pPr>
              <a:lnSpc>
                <a:spcPct val="200000"/>
              </a:lnSpc>
            </a:pPr>
            <a:r>
              <a:rPr lang="zh-CN" altLang="en-US" sz="1600" dirty="0">
                <a:solidFill>
                  <a:prstClr val="black"/>
                </a:solidFill>
                <a:latin typeface="微软雅黑" panose="020B0503020204020204" pitchFamily="34" charset="-122"/>
                <a:ea typeface="微软雅黑" panose="020B0503020204020204" pitchFamily="34" charset="-122"/>
              </a:rPr>
              <a:t>    </a:t>
            </a:r>
            <a:r>
              <a:rPr lang="zh-CN" altLang="en-US" sz="1400" dirty="0">
                <a:solidFill>
                  <a:prstClr val="black"/>
                </a:solidFill>
                <a:latin typeface="微软雅黑" panose="020B0503020204020204" pitchFamily="34" charset="-122"/>
                <a:ea typeface="微软雅黑" panose="020B0503020204020204" pitchFamily="34" charset="-122"/>
              </a:rPr>
              <a:t>消化性溃疡病是常见的消化系统疾病之一，发病机制主要与胃十二指肠黏膜的损害因素和黏膜自身防御</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修复因素之间失平衡有关；</a:t>
            </a:r>
            <a:r>
              <a:rPr lang="en-US" altLang="zh-CN" sz="1400" dirty="0">
                <a:solidFill>
                  <a:prstClr val="black"/>
                </a:solidFill>
                <a:latin typeface="微软雅黑" panose="020B0503020204020204" pitchFamily="34" charset="-122"/>
                <a:ea typeface="微软雅黑" panose="020B0503020204020204" pitchFamily="34" charset="-122"/>
              </a:rPr>
              <a:t> </a:t>
            </a:r>
            <a:r>
              <a:rPr lang="zh-CN" altLang="en-US" sz="1400" dirty="0">
                <a:solidFill>
                  <a:prstClr val="black"/>
                </a:solidFill>
                <a:latin typeface="微软雅黑" panose="020B0503020204020204" pitchFamily="34" charset="-122"/>
                <a:ea typeface="微软雅黑" panose="020B0503020204020204" pitchFamily="34" charset="-122"/>
              </a:rPr>
              <a:t>一般认</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a:t>
            </a:r>
            <a:r>
              <a:rPr lang="zh-CN" altLang="en-US" sz="1400" dirty="0">
                <a:solidFill>
                  <a:prstClr val="black"/>
                </a:solidFill>
                <a:latin typeface="微软雅黑" panose="020B0503020204020204" pitchFamily="34" charset="-122"/>
                <a:ea typeface="微软雅黑" panose="020B0503020204020204" pitchFamily="34" charset="-122"/>
              </a:rPr>
              <a:t>为人群中约有</a:t>
            </a:r>
            <a:r>
              <a:rPr lang="en-US" altLang="zh-CN" sz="1400" dirty="0">
                <a:solidFill>
                  <a:prstClr val="black"/>
                </a:solidFill>
                <a:latin typeface="微软雅黑" panose="020B0503020204020204" pitchFamily="34" charset="-122"/>
                <a:ea typeface="微软雅黑" panose="020B0503020204020204" pitchFamily="34" charset="-122"/>
              </a:rPr>
              <a:t>10%</a:t>
            </a:r>
            <a:r>
              <a:rPr lang="zh-CN" altLang="en-US" sz="1400" dirty="0">
                <a:solidFill>
                  <a:prstClr val="black"/>
                </a:solidFill>
                <a:latin typeface="微软雅黑" panose="020B0503020204020204" pitchFamily="34" charset="-122"/>
                <a:ea typeface="微软雅黑" panose="020B0503020204020204" pitchFamily="34" charset="-122"/>
              </a:rPr>
              <a:t>在其一生中患过消化性溃疡病，消化性溃疡病在我国人群中的发病率尚无确切的流行病学调查资料，有资料显示占国内</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a:t>
            </a:r>
            <a:r>
              <a:rPr lang="zh-CN" altLang="en-US" sz="1400" dirty="0">
                <a:solidFill>
                  <a:prstClr val="black"/>
                </a:solidFill>
                <a:latin typeface="微软雅黑" panose="020B0503020204020204" pitchFamily="34" charset="-122"/>
                <a:ea typeface="微软雅黑" panose="020B0503020204020204" pitchFamily="34" charset="-122"/>
              </a:rPr>
              <a:t>胃镜检查人群的</a:t>
            </a:r>
            <a:r>
              <a:rPr lang="en-US" altLang="zh-CN" sz="1400" dirty="0">
                <a:solidFill>
                  <a:prstClr val="black"/>
                </a:solidFill>
                <a:latin typeface="微软雅黑" panose="020B0503020204020204" pitchFamily="34" charset="-122"/>
                <a:ea typeface="微软雅黑" panose="020B0503020204020204" pitchFamily="34" charset="-122"/>
              </a:rPr>
              <a:t>10.3%~32.6%</a:t>
            </a:r>
            <a:r>
              <a:rPr lang="zh-CN" altLang="en-US" sz="1400" dirty="0">
                <a:solidFill>
                  <a:prstClr val="black"/>
                </a:solidFill>
                <a:latin typeface="微软雅黑" panose="020B0503020204020204" pitchFamily="34" charset="-122"/>
                <a:ea typeface="微软雅黑" panose="020B0503020204020204" pitchFamily="34" charset="-122"/>
              </a:rPr>
              <a:t>，其主要临床表现为腹痛、反酸，长期反复发作的患者会出现穿孔、出血、癌变等并发症。</a:t>
            </a:r>
          </a:p>
          <a:p>
            <a:pPr marL="285750" indent="-285750">
              <a:lnSpc>
                <a:spcPct val="200000"/>
              </a:lnSpc>
              <a:buFont typeface="Wingdings" panose="05000000000000000000" pitchFamily="2" charset="2"/>
              <a:buChar char="Ø"/>
            </a:pPr>
            <a:endParaRPr lang="en-US" altLang="zh-CN" sz="1600"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zh-CN" altLang="en-US" sz="1600"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b="1" dirty="0">
                <a:solidFill>
                  <a:srgbClr val="EF935B"/>
                </a:solidFill>
                <a:latin typeface="微软雅黑" panose="020B0503020204020204" pitchFamily="34" charset="-122"/>
                <a:ea typeface="微软雅黑" panose="020B0503020204020204" pitchFamily="34" charset="-122"/>
              </a:rPr>
              <a:t>用法用量：</a:t>
            </a:r>
          </a:p>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    </a:t>
            </a:r>
          </a:p>
        </p:txBody>
      </p:sp>
      <p:pic>
        <p:nvPicPr>
          <p:cNvPr id="8" name="图片 7">
            <a:extLst>
              <a:ext uri="{FF2B5EF4-FFF2-40B4-BE49-F238E27FC236}">
                <a16:creationId xmlns:a16="http://schemas.microsoft.com/office/drawing/2014/main" id="{90D34F1A-3D79-2531-8F50-C64C3D8692F8}"/>
              </a:ext>
            </a:extLst>
          </p:cNvPr>
          <p:cNvPicPr>
            <a:picLocks noChangeAspect="1"/>
          </p:cNvPicPr>
          <p:nvPr/>
        </p:nvPicPr>
        <p:blipFill>
          <a:blip r:embed="rId4"/>
          <a:stretch>
            <a:fillRect/>
          </a:stretch>
        </p:blipFill>
        <p:spPr>
          <a:xfrm>
            <a:off x="925189" y="4391056"/>
            <a:ext cx="5400967" cy="1049109"/>
          </a:xfrm>
          <a:prstGeom prst="rect">
            <a:avLst/>
          </a:prstGeom>
        </p:spPr>
      </p:pic>
      <p:sp>
        <p:nvSpPr>
          <p:cNvPr id="10" name="文本框 9">
            <a:extLst>
              <a:ext uri="{FF2B5EF4-FFF2-40B4-BE49-F238E27FC236}">
                <a16:creationId xmlns:a16="http://schemas.microsoft.com/office/drawing/2014/main" id="{E53882A2-0A62-8E5E-DD4E-A326FFE11503}"/>
              </a:ext>
            </a:extLst>
          </p:cNvPr>
          <p:cNvSpPr txBox="1"/>
          <p:nvPr/>
        </p:nvSpPr>
        <p:spPr>
          <a:xfrm>
            <a:off x="925189" y="5736033"/>
            <a:ext cx="3912637" cy="307777"/>
          </a:xfrm>
          <a:prstGeom prst="rect">
            <a:avLst/>
          </a:prstGeom>
          <a:noFill/>
        </p:spPr>
        <p:txBody>
          <a:bodyPr wrap="square">
            <a:spAutoFit/>
          </a:bodyPr>
          <a:lstStyle/>
          <a:p>
            <a:r>
              <a:rPr lang="zh-CN" altLang="en-US" sz="1400" dirty="0">
                <a:solidFill>
                  <a:srgbClr val="EF935B"/>
                </a:solidFill>
                <a:latin typeface="微软雅黑" panose="020B0503020204020204" pitchFamily="34" charset="-122"/>
                <a:ea typeface="微软雅黑" panose="020B0503020204020204" pitchFamily="34" charset="-122"/>
              </a:rPr>
              <a:t>用法：口服</a:t>
            </a:r>
            <a:r>
              <a:rPr lang="en-US" altLang="zh-CN" sz="1400" dirty="0">
                <a:solidFill>
                  <a:srgbClr val="EF935B"/>
                </a:solidFill>
                <a:latin typeface="微软雅黑" panose="020B0503020204020204" pitchFamily="34" charset="-122"/>
                <a:ea typeface="微软雅黑" panose="020B0503020204020204" pitchFamily="34" charset="-122"/>
              </a:rPr>
              <a:t>/</a:t>
            </a:r>
            <a:r>
              <a:rPr lang="zh-CN" altLang="en-US" sz="1400" dirty="0">
                <a:solidFill>
                  <a:srgbClr val="EF935B"/>
                </a:solidFill>
                <a:latin typeface="微软雅黑" panose="020B0503020204020204" pitchFamily="34" charset="-122"/>
                <a:ea typeface="微软雅黑" panose="020B0503020204020204" pitchFamily="34" charset="-122"/>
              </a:rPr>
              <a:t>鼻胃管或口胃管给药</a:t>
            </a:r>
            <a:endParaRPr lang="zh-CN" altLang="en-US" sz="1400" dirty="0">
              <a:solidFill>
                <a:srgbClr val="EF935B"/>
              </a:solidFill>
            </a:endParaRPr>
          </a:p>
        </p:txBody>
      </p:sp>
      <p:sp>
        <p:nvSpPr>
          <p:cNvPr id="9" name="文本框 8">
            <a:extLst>
              <a:ext uri="{FF2B5EF4-FFF2-40B4-BE49-F238E27FC236}">
                <a16:creationId xmlns:a16="http://schemas.microsoft.com/office/drawing/2014/main" id="{7FB61D99-A718-0148-83AE-05F949ADB47B}"/>
              </a:ext>
            </a:extLst>
          </p:cNvPr>
          <p:cNvSpPr txBox="1"/>
          <p:nvPr/>
        </p:nvSpPr>
        <p:spPr>
          <a:xfrm>
            <a:off x="852813" y="6442502"/>
            <a:ext cx="7441163" cy="253916"/>
          </a:xfrm>
          <a:prstGeom prst="rect">
            <a:avLst/>
          </a:prstGeom>
          <a:noFill/>
        </p:spPr>
        <p:txBody>
          <a:bodyPr wrap="square">
            <a:spAutoFit/>
          </a:bodyPr>
          <a:lstStyle/>
          <a:p>
            <a:r>
              <a:rPr lang="zh-CN" altLang="en-US" sz="1000" dirty="0">
                <a:solidFill>
                  <a:srgbClr val="000000"/>
                </a:solidFill>
              </a:rPr>
              <a:t>消化性溃疡病诊断与治疗规范</a:t>
            </a:r>
            <a:r>
              <a:rPr lang="en-US" altLang="zh-CN" sz="1000" dirty="0">
                <a:solidFill>
                  <a:srgbClr val="000000"/>
                </a:solidFill>
              </a:rPr>
              <a:t>.</a:t>
            </a:r>
            <a:r>
              <a:rPr lang="zh-CN" altLang="en-US" sz="1000" dirty="0">
                <a:solidFill>
                  <a:srgbClr val="000000"/>
                </a:solidFill>
              </a:rPr>
              <a:t>全科医学临床与教育 </a:t>
            </a:r>
            <a:r>
              <a:rPr lang="en-US" altLang="zh-CN" sz="1000" dirty="0">
                <a:solidFill>
                  <a:srgbClr val="000000"/>
                </a:solidFill>
              </a:rPr>
              <a:t>2014 </a:t>
            </a:r>
            <a:r>
              <a:rPr lang="zh-CN" altLang="en-US" sz="1000" dirty="0">
                <a:solidFill>
                  <a:srgbClr val="000000"/>
                </a:solidFill>
              </a:rPr>
              <a:t>年 </a:t>
            </a:r>
            <a:r>
              <a:rPr lang="en-US" altLang="zh-CN" sz="1000" dirty="0">
                <a:solidFill>
                  <a:srgbClr val="000000"/>
                </a:solidFill>
              </a:rPr>
              <a:t>5 </a:t>
            </a:r>
            <a:r>
              <a:rPr lang="zh-CN" altLang="en-US" sz="1000" dirty="0">
                <a:solidFill>
                  <a:srgbClr val="000000"/>
                </a:solidFill>
              </a:rPr>
              <a:t>月 第 </a:t>
            </a:r>
            <a:r>
              <a:rPr lang="en-US" altLang="zh-CN" sz="1000" dirty="0">
                <a:solidFill>
                  <a:srgbClr val="000000"/>
                </a:solidFill>
              </a:rPr>
              <a:t>12 </a:t>
            </a:r>
            <a:r>
              <a:rPr lang="zh-CN" altLang="en-US" sz="1000" dirty="0">
                <a:solidFill>
                  <a:srgbClr val="000000"/>
                </a:solidFill>
              </a:rPr>
              <a:t>卷第 </a:t>
            </a:r>
            <a:r>
              <a:rPr lang="en-US" altLang="zh-CN" sz="1000" dirty="0">
                <a:solidFill>
                  <a:srgbClr val="000000"/>
                </a:solidFill>
              </a:rPr>
              <a:t>3 </a:t>
            </a:r>
            <a:r>
              <a:rPr lang="zh-CN" altLang="en-US" sz="1000" dirty="0">
                <a:solidFill>
                  <a:srgbClr val="000000"/>
                </a:solidFill>
              </a:rPr>
              <a:t>期</a:t>
            </a:r>
            <a:endParaRPr lang="en-US" altLang="zh-CN" sz="1000" dirty="0">
              <a:solidFill>
                <a:srgbClr val="000000"/>
              </a:solidFill>
            </a:endParaRPr>
          </a:p>
        </p:txBody>
      </p:sp>
    </p:spTree>
    <p:custDataLst>
      <p:tags r:id="rId1"/>
    </p:custDataLst>
    <p:extLst>
      <p:ext uri="{BB962C8B-B14F-4D97-AF65-F5344CB8AC3E}">
        <p14:creationId xmlns:p14="http://schemas.microsoft.com/office/powerpoint/2010/main" val="3697206283"/>
      </p:ext>
    </p:ext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CC1DAA-7737-4E7B-B06C-D4FC540E26AD}"/>
              </a:ext>
            </a:extLst>
          </p:cNvPr>
          <p:cNvGrpSpPr/>
          <p:nvPr/>
        </p:nvGrpSpPr>
        <p:grpSpPr>
          <a:xfrm rot="578276">
            <a:off x="-208378" y="-106082"/>
            <a:ext cx="1343814" cy="1012928"/>
            <a:chOff x="7687960" y="2450071"/>
            <a:chExt cx="2416160" cy="1821229"/>
          </a:xfrm>
        </p:grpSpPr>
        <p:sp>
          <p:nvSpPr>
            <p:cNvPr id="3" name="任意多边形: 形状 2">
              <a:extLst>
                <a:ext uri="{FF2B5EF4-FFF2-40B4-BE49-F238E27FC236}">
                  <a16:creationId xmlns:a16="http://schemas.microsoft.com/office/drawing/2014/main" id="{957ACC34-A037-4DC0-9ECC-78FBD8BEB248}"/>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8EB609-3931-4C43-99EA-4F459032F59B}"/>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a:extLst>
              <a:ext uri="{FF2B5EF4-FFF2-40B4-BE49-F238E27FC236}">
                <a16:creationId xmlns:a16="http://schemas.microsoft.com/office/drawing/2014/main" id="{93618863-587B-459D-8DD1-E2BE50590068}"/>
              </a:ext>
            </a:extLst>
          </p:cNvPr>
          <p:cNvSpPr/>
          <p:nvPr/>
        </p:nvSpPr>
        <p:spPr>
          <a:xfrm>
            <a:off x="652293" y="281516"/>
            <a:ext cx="1261884" cy="523220"/>
          </a:xfrm>
          <a:prstGeom prst="rect">
            <a:avLst/>
          </a:prstGeom>
        </p:spPr>
        <p:txBody>
          <a:bodyPr wrap="none">
            <a:spAutoFit/>
          </a:bodyPr>
          <a:lstStyle/>
          <a:p>
            <a:r>
              <a:rPr lang="zh-CN" altLang="en-US" sz="2800" dirty="0">
                <a:cs typeface="+mn-ea"/>
                <a:sym typeface="+mn-lt"/>
              </a:rPr>
              <a:t>安全性</a:t>
            </a:r>
          </a:p>
        </p:txBody>
      </p:sp>
      <p:sp>
        <p:nvSpPr>
          <p:cNvPr id="6" name="文本框 33">
            <a:extLst>
              <a:ext uri="{FF2B5EF4-FFF2-40B4-BE49-F238E27FC236}">
                <a16:creationId xmlns:a16="http://schemas.microsoft.com/office/drawing/2014/main" id="{E329414C-7622-6369-7CAE-4B0D3C169B6E}"/>
              </a:ext>
            </a:extLst>
          </p:cNvPr>
          <p:cNvSpPr txBox="1"/>
          <p:nvPr/>
        </p:nvSpPr>
        <p:spPr>
          <a:xfrm>
            <a:off x="652293" y="1107361"/>
            <a:ext cx="11284670" cy="4019177"/>
          </a:xfrm>
          <a:prstGeom prst="rect">
            <a:avLst/>
          </a:prstGeom>
          <a:noFill/>
        </p:spPr>
        <p:txBody>
          <a:bodyPr wrap="square">
            <a:spAutoFit/>
          </a:bodyPr>
          <a:lstStyle/>
          <a:p>
            <a:pPr marL="285750" indent="-285750">
              <a:lnSpc>
                <a:spcPct val="250000"/>
              </a:lnSpc>
              <a:buFont typeface="Wingdings" panose="05000000000000000000" pitchFamily="2" charset="2"/>
              <a:buChar char="Ø"/>
            </a:pPr>
            <a:r>
              <a:rPr lang="zh-CN" altLang="en-US" sz="1600" b="1" dirty="0">
                <a:solidFill>
                  <a:srgbClr val="EF935B"/>
                </a:solidFill>
                <a:latin typeface="微软雅黑" panose="020B0503020204020204" pitchFamily="34" charset="-122"/>
                <a:ea typeface="微软雅黑" panose="020B0503020204020204" pitchFamily="34" charset="-122"/>
              </a:rPr>
              <a:t>不良反应情况：</a:t>
            </a:r>
            <a:endParaRPr lang="en-US" altLang="zh-CN" sz="1600" b="1" dirty="0">
              <a:solidFill>
                <a:srgbClr val="EF935B"/>
              </a:solidFill>
              <a:latin typeface="微软雅黑" panose="020B0503020204020204" pitchFamily="34" charset="-122"/>
              <a:ea typeface="微软雅黑" panose="020B0503020204020204" pitchFamily="34" charset="-122"/>
            </a:endParaRPr>
          </a:p>
          <a:p>
            <a:pPr>
              <a:lnSpc>
                <a:spcPct val="200000"/>
              </a:lnSpc>
            </a:pPr>
            <a:r>
              <a:rPr lang="en-US" altLang="zh-CN" sz="1600" dirty="0">
                <a:solidFill>
                  <a:prstClr val="black"/>
                </a:solidFill>
                <a:latin typeface="微软雅黑" panose="020B0503020204020204" pitchFamily="34" charset="-122"/>
                <a:ea typeface="微软雅黑" panose="020B0503020204020204" pitchFamily="34" charset="-122"/>
              </a:rPr>
              <a:t>   </a:t>
            </a:r>
            <a:r>
              <a:rPr lang="en-US" altLang="zh-CN" sz="1400" dirty="0">
                <a:solidFill>
                  <a:prstClr val="black"/>
                </a:solidFill>
                <a:latin typeface="微软雅黑" panose="020B0503020204020204" pitchFamily="34" charset="-122"/>
                <a:ea typeface="微软雅黑" panose="020B0503020204020204" pitchFamily="34" charset="-122"/>
              </a:rPr>
              <a:t>1.</a:t>
            </a:r>
            <a:r>
              <a:rPr lang="zh-CN" altLang="en-US" sz="1400" dirty="0">
                <a:solidFill>
                  <a:prstClr val="black"/>
                </a:solidFill>
                <a:latin typeface="微软雅黑" panose="020B0503020204020204" pitchFamily="34" charset="-122"/>
                <a:ea typeface="微软雅黑" panose="020B0503020204020204" pitchFamily="34" charset="-122"/>
              </a:rPr>
              <a:t>临床试验经验不良反应有腹痛、恶心、腹泻、呕吐等；</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2.</a:t>
            </a:r>
            <a:r>
              <a:rPr lang="zh-CN" altLang="en-US" sz="1400" dirty="0">
                <a:solidFill>
                  <a:prstClr val="black"/>
                </a:solidFill>
                <a:latin typeface="微软雅黑" panose="020B0503020204020204" pitchFamily="34" charset="-122"/>
                <a:ea typeface="微软雅黑" panose="020B0503020204020204" pitchFamily="34" charset="-122"/>
              </a:rPr>
              <a:t>我司开展的一项包含</a:t>
            </a:r>
            <a:r>
              <a:rPr lang="en-US" altLang="zh-CN" sz="1400" dirty="0">
                <a:solidFill>
                  <a:prstClr val="black"/>
                </a:solidFill>
                <a:latin typeface="微软雅黑" panose="020B0503020204020204" pitchFamily="34" charset="-122"/>
                <a:ea typeface="微软雅黑" panose="020B0503020204020204" pitchFamily="34" charset="-122"/>
              </a:rPr>
              <a:t>237</a:t>
            </a:r>
            <a:r>
              <a:rPr lang="zh-CN" altLang="en-US" sz="1400" dirty="0">
                <a:solidFill>
                  <a:prstClr val="black"/>
                </a:solidFill>
                <a:latin typeface="微软雅黑" panose="020B0503020204020204" pitchFamily="34" charset="-122"/>
                <a:ea typeface="微软雅黑" panose="020B0503020204020204" pitchFamily="34" charset="-122"/>
              </a:rPr>
              <a:t>例、以洛赛克为对照治疗胃溃疡的多中心、随机、双盲双模拟临床试验的安全性结果显示，试验组与对照组的安</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a:t>
            </a:r>
            <a:r>
              <a:rPr lang="zh-CN" altLang="en-US" sz="1400" dirty="0">
                <a:solidFill>
                  <a:prstClr val="black"/>
                </a:solidFill>
                <a:latin typeface="微软雅黑" panose="020B0503020204020204" pitchFamily="34" charset="-122"/>
                <a:ea typeface="微软雅黑" panose="020B0503020204020204" pitchFamily="34" charset="-122"/>
              </a:rPr>
              <a:t>全性无显著性差异，安全性良好；</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00000"/>
              </a:lnSpc>
            </a:pPr>
            <a:r>
              <a:rPr lang="en-US" altLang="zh-CN" sz="1400" dirty="0">
                <a:solidFill>
                  <a:prstClr val="black"/>
                </a:solidFill>
                <a:latin typeface="微软雅黑" panose="020B0503020204020204" pitchFamily="34" charset="-122"/>
                <a:ea typeface="微软雅黑" panose="020B0503020204020204" pitchFamily="34" charset="-122"/>
              </a:rPr>
              <a:t>   3.</a:t>
            </a:r>
            <a:r>
              <a:rPr lang="zh-CN" altLang="en-US" sz="1400" dirty="0">
                <a:solidFill>
                  <a:prstClr val="black"/>
                </a:solidFill>
                <a:latin typeface="微软雅黑" panose="020B0503020204020204" pitchFamily="34" charset="-122"/>
                <a:ea typeface="微软雅黑" panose="020B0503020204020204" pitchFamily="34" charset="-122"/>
              </a:rPr>
              <a:t>已建立该品种的不良反应监测体系，对不良反应进行实时监测，</a:t>
            </a:r>
            <a:r>
              <a:rPr lang="zh-CN" altLang="en-US" sz="1400" dirty="0">
                <a:solidFill>
                  <a:schemeClr val="accent2"/>
                </a:solidFill>
                <a:latin typeface="微软雅黑" panose="020B0503020204020204" pitchFamily="34" charset="-122"/>
                <a:ea typeface="微软雅黑" panose="020B0503020204020204" pitchFamily="34" charset="-122"/>
              </a:rPr>
              <a:t>截止目前，未收到不良反应事件</a:t>
            </a:r>
            <a:r>
              <a:rPr lang="zh-CN" altLang="en-US" sz="1400" dirty="0">
                <a:solidFill>
                  <a:prstClr val="black"/>
                </a:solidFill>
                <a:latin typeface="微软雅黑" panose="020B0503020204020204" pitchFamily="34" charset="-122"/>
                <a:ea typeface="微软雅黑" panose="020B0503020204020204" pitchFamily="34" charset="-122"/>
              </a:rPr>
              <a:t>。</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250000"/>
              </a:lnSpc>
            </a:pPr>
            <a:endParaRPr lang="en-US" altLang="zh-CN" sz="1600" dirty="0">
              <a:solidFill>
                <a:prstClr val="black"/>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Ø"/>
            </a:pPr>
            <a:r>
              <a:rPr lang="zh-CN" altLang="en-US" sz="1600" b="1" dirty="0">
                <a:solidFill>
                  <a:srgbClr val="EF935B"/>
                </a:solidFill>
                <a:latin typeface="微软雅黑" panose="020B0503020204020204" pitchFamily="34" charset="-122"/>
                <a:ea typeface="微软雅黑" panose="020B0503020204020204" pitchFamily="34" charset="-122"/>
              </a:rPr>
              <a:t>安全性方面优势和不足：</a:t>
            </a:r>
            <a:endParaRPr lang="en-US" altLang="zh-CN" sz="1600" b="1" dirty="0">
              <a:solidFill>
                <a:srgbClr val="EF935B"/>
              </a:solidFill>
              <a:latin typeface="微软雅黑" panose="020B0503020204020204" pitchFamily="34" charset="-122"/>
              <a:ea typeface="微软雅黑" panose="020B0503020204020204" pitchFamily="34" charset="-122"/>
            </a:endParaRPr>
          </a:p>
          <a:p>
            <a:pPr>
              <a:lnSpc>
                <a:spcPct val="200000"/>
              </a:lnSpc>
            </a:pPr>
            <a:r>
              <a:rPr lang="en-US" altLang="zh-CN" sz="1600" b="1" dirty="0">
                <a:solidFill>
                  <a:srgbClr val="EF935B"/>
                </a:solidFill>
                <a:latin typeface="微软雅黑" panose="020B0503020204020204" pitchFamily="34" charset="-122"/>
                <a:ea typeface="微软雅黑" panose="020B0503020204020204" pitchFamily="34" charset="-122"/>
              </a:rPr>
              <a:t>    </a:t>
            </a:r>
            <a:r>
              <a:rPr lang="zh-CN" altLang="en-US" sz="1400" dirty="0">
                <a:solidFill>
                  <a:prstClr val="black"/>
                </a:solidFill>
                <a:latin typeface="微软雅黑" panose="020B0503020204020204" pitchFamily="34" charset="-122"/>
                <a:ea typeface="微软雅黑" panose="020B0503020204020204" pitchFamily="34" charset="-122"/>
              </a:rPr>
              <a:t>本品二期临床研究显示其安全性与洛赛克相当，且在国内应用期间暂未出现相关不良反应报道，</a:t>
            </a:r>
            <a:r>
              <a:rPr lang="zh-CN" altLang="en-US" sz="1400" dirty="0">
                <a:solidFill>
                  <a:srgbClr val="EF935B"/>
                </a:solidFill>
                <a:latin typeface="微软雅黑" panose="020B0503020204020204" pitchFamily="34" charset="-122"/>
                <a:ea typeface="微软雅黑" panose="020B0503020204020204" pitchFamily="34" charset="-122"/>
              </a:rPr>
              <a:t>故安全性良好</a:t>
            </a:r>
            <a:r>
              <a:rPr lang="zh-CN" altLang="en-US" sz="1400" dirty="0">
                <a:solidFill>
                  <a:prstClr val="black"/>
                </a:solidFill>
                <a:latin typeface="微软雅黑" panose="020B0503020204020204" pitchFamily="34" charset="-122"/>
                <a:ea typeface="微软雅黑" panose="020B0503020204020204" pitchFamily="34" charset="-122"/>
              </a:rPr>
              <a:t>。</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7F650DC5-C10A-8689-9692-277B43B7958B}"/>
              </a:ext>
            </a:extLst>
          </p:cNvPr>
          <p:cNvSpPr/>
          <p:nvPr/>
        </p:nvSpPr>
        <p:spPr>
          <a:xfrm>
            <a:off x="827932" y="6576484"/>
            <a:ext cx="8962595" cy="246221"/>
          </a:xfrm>
          <a:prstGeom prst="rect">
            <a:avLst/>
          </a:prstGeom>
        </p:spPr>
        <p:txBody>
          <a:bodyPr wrap="square">
            <a:spAutoFit/>
          </a:bodyPr>
          <a:lstStyle/>
          <a:p>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奥美拉唑碳酸氢钠干混悬剂治疗消化性溃疡的多中心临床研究</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中华消化杂志</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2022</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年</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1</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月第</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42</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卷第１期</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Chin</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 </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J</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 Ｄ</a:t>
            </a:r>
            <a:r>
              <a:rPr lang="en-US" altLang="zh-CN" sz="1000" kern="0" dirty="0" err="1">
                <a:solidFill>
                  <a:srgbClr val="000000">
                    <a:lumMod val="75000"/>
                    <a:lumOff val="25000"/>
                  </a:srgbClr>
                </a:solidFill>
                <a:latin typeface="微软雅黑" panose="020B0503020204020204" pitchFamily="34" charset="-122"/>
                <a:ea typeface="微软雅黑" panose="020B0503020204020204" pitchFamily="34" charset="-122"/>
              </a:rPr>
              <a:t>ig</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January</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 </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2022</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，Ｖ</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ol.42</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，Ｎ</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o.1</a:t>
            </a:r>
            <a:endPar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716643264"/>
      </p:ext>
    </p:ext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CC1DAA-7737-4E7B-B06C-D4FC540E26AD}"/>
              </a:ext>
            </a:extLst>
          </p:cNvPr>
          <p:cNvGrpSpPr/>
          <p:nvPr/>
        </p:nvGrpSpPr>
        <p:grpSpPr>
          <a:xfrm rot="578276">
            <a:off x="-208378" y="-106082"/>
            <a:ext cx="1343814" cy="1012928"/>
            <a:chOff x="7687960" y="2450071"/>
            <a:chExt cx="2416160" cy="1821229"/>
          </a:xfrm>
        </p:grpSpPr>
        <p:sp>
          <p:nvSpPr>
            <p:cNvPr id="3" name="任意多边形: 形状 2">
              <a:extLst>
                <a:ext uri="{FF2B5EF4-FFF2-40B4-BE49-F238E27FC236}">
                  <a16:creationId xmlns:a16="http://schemas.microsoft.com/office/drawing/2014/main" id="{957ACC34-A037-4DC0-9ECC-78FBD8BEB248}"/>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8EB609-3931-4C43-99EA-4F459032F59B}"/>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a:extLst>
              <a:ext uri="{FF2B5EF4-FFF2-40B4-BE49-F238E27FC236}">
                <a16:creationId xmlns:a16="http://schemas.microsoft.com/office/drawing/2014/main" id="{93618863-587B-459D-8DD1-E2BE50590068}"/>
              </a:ext>
            </a:extLst>
          </p:cNvPr>
          <p:cNvSpPr/>
          <p:nvPr/>
        </p:nvSpPr>
        <p:spPr>
          <a:xfrm>
            <a:off x="652293" y="281516"/>
            <a:ext cx="1261884" cy="523220"/>
          </a:xfrm>
          <a:prstGeom prst="rect">
            <a:avLst/>
          </a:prstGeom>
        </p:spPr>
        <p:txBody>
          <a:bodyPr wrap="none">
            <a:spAutoFit/>
          </a:bodyPr>
          <a:lstStyle/>
          <a:p>
            <a:r>
              <a:rPr lang="zh-CN" altLang="en-US" sz="2800" dirty="0">
                <a:cs typeface="+mn-ea"/>
                <a:sym typeface="+mn-lt"/>
              </a:rPr>
              <a:t>有效性</a:t>
            </a:r>
          </a:p>
        </p:txBody>
      </p:sp>
      <p:sp>
        <p:nvSpPr>
          <p:cNvPr id="6" name="矩形 5">
            <a:extLst>
              <a:ext uri="{FF2B5EF4-FFF2-40B4-BE49-F238E27FC236}">
                <a16:creationId xmlns:a16="http://schemas.microsoft.com/office/drawing/2014/main" id="{EFC0DD62-F6D9-B5A0-D52B-09DD48CB91A4}"/>
              </a:ext>
            </a:extLst>
          </p:cNvPr>
          <p:cNvSpPr/>
          <p:nvPr/>
        </p:nvSpPr>
        <p:spPr>
          <a:xfrm>
            <a:off x="583476" y="5109346"/>
            <a:ext cx="11302480" cy="119396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2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由上海长海医院李兆申院士牵头的多中心、随机、双盲双模拟、阳性药平行对照临床试验，共参研</a:t>
            </a:r>
            <a:r>
              <a:rPr kumimoji="0" lang="en-US" altLang="zh-CN"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14</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家中心、总病例数</a:t>
            </a:r>
            <a:r>
              <a:rPr kumimoji="0" lang="en-US" altLang="zh-CN"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240</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例，治疗周期</a:t>
            </a:r>
            <a:r>
              <a:rPr kumimoji="0" lang="en-US" altLang="zh-CN"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8w</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，结果表明：</a:t>
            </a:r>
            <a:r>
              <a:rPr lang="zh-CN" altLang="en-US" sz="1400" kern="0" dirty="0">
                <a:solidFill>
                  <a:schemeClr val="accent2"/>
                </a:solidFill>
                <a:latin typeface="微软雅黑" panose="020B0503020204020204" pitchFamily="34" charset="-122"/>
                <a:ea typeface="微软雅黑" panose="020B0503020204020204" pitchFamily="34" charset="-122"/>
              </a:rPr>
              <a:t>纳非</a:t>
            </a:r>
            <a:r>
              <a:rPr lang="en-US" altLang="zh-CN" sz="1400" kern="0" dirty="0">
                <a:solidFill>
                  <a:schemeClr val="accent2"/>
                </a:solidFill>
                <a:latin typeface="微软雅黑" panose="020B0503020204020204" pitchFamily="34" charset="-122"/>
                <a:ea typeface="微软雅黑" panose="020B0503020204020204" pitchFamily="34" charset="-122"/>
              </a:rPr>
              <a:t>®</a:t>
            </a:r>
            <a:r>
              <a:rPr lang="zh-CN" altLang="en-US" sz="1400" kern="0" dirty="0">
                <a:solidFill>
                  <a:schemeClr val="accent2"/>
                </a:solidFill>
                <a:latin typeface="微软雅黑" panose="020B0503020204020204" pitchFamily="34" charset="-122"/>
                <a:ea typeface="微软雅黑" panose="020B0503020204020204" pitchFamily="34" charset="-122"/>
              </a:rPr>
              <a:t>治疗胃溃疡疗效显著，与洛赛克</a:t>
            </a:r>
            <a:r>
              <a:rPr lang="en-US" altLang="zh-CN" sz="1400" kern="0" dirty="0">
                <a:solidFill>
                  <a:schemeClr val="accent2"/>
                </a:solidFill>
                <a:latin typeface="微软雅黑" panose="020B0503020204020204" pitchFamily="34" charset="-122"/>
                <a:ea typeface="微软雅黑" panose="020B0503020204020204" pitchFamily="34" charset="-122"/>
              </a:rPr>
              <a:t>®</a:t>
            </a:r>
            <a:r>
              <a:rPr lang="zh-CN" altLang="en-US" sz="1400" kern="0" dirty="0">
                <a:solidFill>
                  <a:schemeClr val="accent2"/>
                </a:solidFill>
                <a:latin typeface="微软雅黑" panose="020B0503020204020204" pitchFamily="34" charset="-122"/>
                <a:ea typeface="微软雅黑" panose="020B0503020204020204" pitchFamily="34" charset="-122"/>
              </a:rPr>
              <a:t>等效</a:t>
            </a:r>
          </a:p>
        </p:txBody>
      </p:sp>
      <p:graphicFrame>
        <p:nvGraphicFramePr>
          <p:cNvPr id="9" name="图表 8">
            <a:extLst>
              <a:ext uri="{FF2B5EF4-FFF2-40B4-BE49-F238E27FC236}">
                <a16:creationId xmlns:a16="http://schemas.microsoft.com/office/drawing/2014/main" id="{1496596D-411D-4B79-98EE-B1F7E503992A}"/>
              </a:ext>
            </a:extLst>
          </p:cNvPr>
          <p:cNvGraphicFramePr/>
          <p:nvPr>
            <p:extLst>
              <p:ext uri="{D42A27DB-BD31-4B8C-83A1-F6EECF244321}">
                <p14:modId xmlns:p14="http://schemas.microsoft.com/office/powerpoint/2010/main" val="133724994"/>
              </p:ext>
            </p:extLst>
          </p:nvPr>
        </p:nvGraphicFramePr>
        <p:xfrm>
          <a:off x="2416242" y="1414593"/>
          <a:ext cx="5844459" cy="3694753"/>
        </p:xfrm>
        <a:graphic>
          <a:graphicData uri="http://schemas.openxmlformats.org/drawingml/2006/chart">
            <c:chart xmlns:c="http://schemas.openxmlformats.org/drawingml/2006/chart" xmlns:r="http://schemas.openxmlformats.org/officeDocument/2006/relationships" r:id="rId4"/>
          </a:graphicData>
        </a:graphic>
      </p:graphicFrame>
      <p:sp>
        <p:nvSpPr>
          <p:cNvPr id="11" name="文本框 10">
            <a:extLst>
              <a:ext uri="{FF2B5EF4-FFF2-40B4-BE49-F238E27FC236}">
                <a16:creationId xmlns:a16="http://schemas.microsoft.com/office/drawing/2014/main" id="{BDFA5282-FAC9-ED15-9113-28B426F8D6A7}"/>
              </a:ext>
            </a:extLst>
          </p:cNvPr>
          <p:cNvSpPr txBox="1"/>
          <p:nvPr/>
        </p:nvSpPr>
        <p:spPr>
          <a:xfrm>
            <a:off x="330299" y="6508465"/>
            <a:ext cx="9821407" cy="246221"/>
          </a:xfrm>
          <a:prstGeom prst="rect">
            <a:avLst/>
          </a:prstGeom>
          <a:noFill/>
        </p:spPr>
        <p:txBody>
          <a:bodyPr wrap="square">
            <a:spAutoFit/>
          </a:bodyPr>
          <a:lstStyle/>
          <a:p>
            <a:r>
              <a:rPr lang="en-US" altLang="zh-CN" sz="1000" dirty="0">
                <a:solidFill>
                  <a:srgbClr val="000000"/>
                </a:solidFill>
              </a:rPr>
              <a:t>《</a:t>
            </a:r>
            <a:r>
              <a:rPr lang="zh-CN" altLang="en-US" sz="1000" dirty="0">
                <a:solidFill>
                  <a:srgbClr val="000000"/>
                </a:solidFill>
              </a:rPr>
              <a:t>奥美拉唑碳酸氢钠干混悬剂治疗消化性溃疡的多中心临床研究</a:t>
            </a:r>
            <a:r>
              <a:rPr lang="en-US" altLang="zh-CN" sz="1000" dirty="0">
                <a:solidFill>
                  <a:srgbClr val="000000"/>
                </a:solidFill>
              </a:rPr>
              <a:t>》.</a:t>
            </a:r>
            <a:r>
              <a:rPr lang="zh-CN" altLang="en-US" sz="1000" dirty="0">
                <a:solidFill>
                  <a:srgbClr val="000000"/>
                </a:solidFill>
              </a:rPr>
              <a:t>中华消化杂志</a:t>
            </a:r>
            <a:r>
              <a:rPr lang="en-US" altLang="zh-CN" sz="1000" dirty="0">
                <a:solidFill>
                  <a:srgbClr val="000000"/>
                </a:solidFill>
              </a:rPr>
              <a:t>2022</a:t>
            </a:r>
            <a:r>
              <a:rPr lang="zh-CN" altLang="en-US" sz="1000" dirty="0">
                <a:solidFill>
                  <a:srgbClr val="000000"/>
                </a:solidFill>
              </a:rPr>
              <a:t>年</a:t>
            </a:r>
            <a:r>
              <a:rPr lang="en-US" altLang="zh-CN" sz="1000" dirty="0">
                <a:solidFill>
                  <a:srgbClr val="000000"/>
                </a:solidFill>
              </a:rPr>
              <a:t>1</a:t>
            </a:r>
            <a:r>
              <a:rPr lang="zh-CN" altLang="en-US" sz="1000" dirty="0">
                <a:solidFill>
                  <a:srgbClr val="000000"/>
                </a:solidFill>
              </a:rPr>
              <a:t>月第</a:t>
            </a:r>
            <a:r>
              <a:rPr lang="en-US" altLang="zh-CN" sz="1000" dirty="0">
                <a:solidFill>
                  <a:srgbClr val="000000"/>
                </a:solidFill>
              </a:rPr>
              <a:t>42</a:t>
            </a:r>
            <a:r>
              <a:rPr lang="zh-CN" altLang="en-US" sz="1000" dirty="0">
                <a:solidFill>
                  <a:srgbClr val="000000"/>
                </a:solidFill>
              </a:rPr>
              <a:t>卷第１期</a:t>
            </a:r>
            <a:r>
              <a:rPr lang="en-US" altLang="zh-CN" sz="1000" dirty="0">
                <a:solidFill>
                  <a:srgbClr val="000000"/>
                </a:solidFill>
              </a:rPr>
              <a:t>Chin J </a:t>
            </a:r>
            <a:r>
              <a:rPr lang="zh-CN" altLang="en-US" sz="1000" dirty="0">
                <a:solidFill>
                  <a:srgbClr val="000000"/>
                </a:solidFill>
              </a:rPr>
              <a:t>Ｄ</a:t>
            </a:r>
            <a:r>
              <a:rPr lang="en-US" altLang="zh-CN" sz="1000" dirty="0" err="1">
                <a:solidFill>
                  <a:srgbClr val="000000"/>
                </a:solidFill>
              </a:rPr>
              <a:t>ig</a:t>
            </a:r>
            <a:r>
              <a:rPr lang="zh-CN" altLang="en-US" sz="1000" dirty="0">
                <a:solidFill>
                  <a:srgbClr val="000000"/>
                </a:solidFill>
              </a:rPr>
              <a:t>，</a:t>
            </a:r>
            <a:r>
              <a:rPr lang="en-US" altLang="zh-CN" sz="1000" dirty="0">
                <a:solidFill>
                  <a:srgbClr val="000000"/>
                </a:solidFill>
              </a:rPr>
              <a:t>January 2022</a:t>
            </a:r>
            <a:r>
              <a:rPr lang="zh-CN" altLang="en-US" sz="1000" dirty="0">
                <a:solidFill>
                  <a:srgbClr val="000000"/>
                </a:solidFill>
              </a:rPr>
              <a:t>，Ｖ</a:t>
            </a:r>
            <a:r>
              <a:rPr lang="en-US" altLang="zh-CN" sz="1000" dirty="0">
                <a:solidFill>
                  <a:srgbClr val="000000"/>
                </a:solidFill>
              </a:rPr>
              <a:t>ol.42</a:t>
            </a:r>
            <a:r>
              <a:rPr lang="zh-CN" altLang="en-US" sz="1000" dirty="0">
                <a:solidFill>
                  <a:srgbClr val="000000"/>
                </a:solidFill>
              </a:rPr>
              <a:t>，Ｎ</a:t>
            </a:r>
            <a:r>
              <a:rPr lang="en-US" altLang="zh-CN" sz="1000" dirty="0">
                <a:solidFill>
                  <a:srgbClr val="000000"/>
                </a:solidFill>
              </a:rPr>
              <a:t>o.1</a:t>
            </a:r>
          </a:p>
        </p:txBody>
      </p:sp>
      <p:sp>
        <p:nvSpPr>
          <p:cNvPr id="12" name="文本框 11">
            <a:extLst>
              <a:ext uri="{FF2B5EF4-FFF2-40B4-BE49-F238E27FC236}">
                <a16:creationId xmlns:a16="http://schemas.microsoft.com/office/drawing/2014/main" id="{EF1A6E10-0814-A335-F633-9BFB25F68CC7}"/>
              </a:ext>
            </a:extLst>
          </p:cNvPr>
          <p:cNvSpPr txBox="1"/>
          <p:nvPr/>
        </p:nvSpPr>
        <p:spPr>
          <a:xfrm>
            <a:off x="8408073" y="1588950"/>
            <a:ext cx="2055275" cy="543867"/>
          </a:xfrm>
          <a:prstGeom prst="rect">
            <a:avLst/>
          </a:prstGeom>
          <a:noFill/>
        </p:spPr>
        <p:txBody>
          <a:bodyPr wrap="square" rtlCol="0">
            <a:spAutoFit/>
          </a:bodyPr>
          <a:lstStyle/>
          <a:p>
            <a:r>
              <a:rPr lang="zh-CN" altLang="en-US" sz="1467" dirty="0">
                <a:solidFill>
                  <a:srgbClr val="3E3A39"/>
                </a:solidFill>
                <a:latin typeface="Microsoft Yahei" panose="020B0503020204020204" pitchFamily="34" charset="-122"/>
                <a:ea typeface="Microsoft Yahei" panose="020B0503020204020204" pitchFamily="34" charset="-122"/>
              </a:rPr>
              <a:t>试验组：纳非</a:t>
            </a:r>
            <a:endParaRPr lang="en-US" altLang="zh-CN" sz="1467" dirty="0">
              <a:solidFill>
                <a:srgbClr val="3E3A39"/>
              </a:solidFill>
              <a:latin typeface="Microsoft Yahei" panose="020B0503020204020204" pitchFamily="34" charset="-122"/>
              <a:ea typeface="Microsoft Yahei" panose="020B0503020204020204" pitchFamily="34" charset="-122"/>
            </a:endParaRPr>
          </a:p>
          <a:p>
            <a:r>
              <a:rPr lang="zh-CN" altLang="en-US" sz="1467" dirty="0">
                <a:solidFill>
                  <a:srgbClr val="3E3A39"/>
                </a:solidFill>
                <a:latin typeface="Microsoft Yahei" panose="020B0503020204020204" pitchFamily="34" charset="-122"/>
                <a:ea typeface="Microsoft Yahei" panose="020B0503020204020204" pitchFamily="34" charset="-122"/>
              </a:rPr>
              <a:t>对照组：洛赛克</a:t>
            </a:r>
            <a:endParaRPr lang="en-US" altLang="zh-CN" sz="1467" dirty="0">
              <a:solidFill>
                <a:srgbClr val="3E3A39"/>
              </a:solidFill>
              <a:latin typeface="Microsoft Yahei" panose="020B0503020204020204" pitchFamily="34" charset="-122"/>
              <a:ea typeface="Microsoft Yahei" panose="020B0503020204020204" pitchFamily="34" charset="-122"/>
            </a:endParaRPr>
          </a:p>
        </p:txBody>
      </p:sp>
      <p:sp>
        <p:nvSpPr>
          <p:cNvPr id="13" name="文本框 12">
            <a:extLst>
              <a:ext uri="{FF2B5EF4-FFF2-40B4-BE49-F238E27FC236}">
                <a16:creationId xmlns:a16="http://schemas.microsoft.com/office/drawing/2014/main" id="{BE223811-2317-0B5D-364B-3DAA5B49E208}"/>
              </a:ext>
            </a:extLst>
          </p:cNvPr>
          <p:cNvSpPr txBox="1"/>
          <p:nvPr/>
        </p:nvSpPr>
        <p:spPr>
          <a:xfrm>
            <a:off x="8408073" y="2456717"/>
            <a:ext cx="1515292" cy="543867"/>
          </a:xfrm>
          <a:prstGeom prst="rect">
            <a:avLst/>
          </a:prstGeom>
          <a:noFill/>
        </p:spPr>
        <p:txBody>
          <a:bodyPr wrap="square" rtlCol="0">
            <a:spAutoFit/>
          </a:bodyPr>
          <a:lstStyle/>
          <a:p>
            <a:r>
              <a:rPr lang="en-US" altLang="zh-CN" sz="1467" dirty="0">
                <a:solidFill>
                  <a:srgbClr val="3E3A39"/>
                </a:solidFill>
                <a:latin typeface="Microsoft Yahei" panose="020B0503020204020204" pitchFamily="34" charset="-122"/>
                <a:ea typeface="Microsoft Yahei" panose="020B0503020204020204" pitchFamily="34" charset="-122"/>
              </a:rPr>
              <a:t>N=240</a:t>
            </a:r>
          </a:p>
          <a:p>
            <a:r>
              <a:rPr lang="zh-CN" altLang="en-US" sz="1467" dirty="0">
                <a:solidFill>
                  <a:srgbClr val="3E3A39"/>
                </a:solidFill>
                <a:latin typeface="Microsoft Yahei" panose="020B0503020204020204" pitchFamily="34" charset="-122"/>
                <a:ea typeface="Microsoft Yahei" panose="020B0503020204020204" pitchFamily="34" charset="-122"/>
              </a:rPr>
              <a:t>治疗周期：</a:t>
            </a:r>
            <a:r>
              <a:rPr lang="en-US" altLang="zh-CN" sz="1467" dirty="0">
                <a:solidFill>
                  <a:srgbClr val="3E3A39"/>
                </a:solidFill>
                <a:latin typeface="Microsoft Yahei" panose="020B0503020204020204" pitchFamily="34" charset="-122"/>
                <a:ea typeface="Microsoft Yahei" panose="020B0503020204020204" pitchFamily="34" charset="-122"/>
              </a:rPr>
              <a:t>8W</a:t>
            </a:r>
            <a:endParaRPr lang="zh-CN" altLang="en-US" sz="1467" dirty="0">
              <a:solidFill>
                <a:srgbClr val="3E3A39"/>
              </a:solidFill>
              <a:latin typeface="Microsoft Yahei" panose="020B0503020204020204" pitchFamily="34" charset="-122"/>
              <a:ea typeface="Microsoft Yahei" panose="020B0503020204020204" pitchFamily="34" charset="-122"/>
            </a:endParaRPr>
          </a:p>
        </p:txBody>
      </p:sp>
    </p:spTree>
    <p:custDataLst>
      <p:tags r:id="rId1"/>
    </p:custDataLst>
    <p:extLst>
      <p:ext uri="{BB962C8B-B14F-4D97-AF65-F5344CB8AC3E}">
        <p14:creationId xmlns:p14="http://schemas.microsoft.com/office/powerpoint/2010/main" val="2608726134"/>
      </p:ext>
    </p:ext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CC1DAA-7737-4E7B-B06C-D4FC540E26AD}"/>
              </a:ext>
            </a:extLst>
          </p:cNvPr>
          <p:cNvGrpSpPr/>
          <p:nvPr/>
        </p:nvGrpSpPr>
        <p:grpSpPr>
          <a:xfrm rot="578276">
            <a:off x="-208378" y="-106082"/>
            <a:ext cx="1343814" cy="1012928"/>
            <a:chOff x="7687960" y="2450071"/>
            <a:chExt cx="2416160" cy="1821229"/>
          </a:xfrm>
        </p:grpSpPr>
        <p:sp>
          <p:nvSpPr>
            <p:cNvPr id="3" name="任意多边形: 形状 2">
              <a:extLst>
                <a:ext uri="{FF2B5EF4-FFF2-40B4-BE49-F238E27FC236}">
                  <a16:creationId xmlns:a16="http://schemas.microsoft.com/office/drawing/2014/main" id="{957ACC34-A037-4DC0-9ECC-78FBD8BEB248}"/>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8EB609-3931-4C43-99EA-4F459032F59B}"/>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a:extLst>
              <a:ext uri="{FF2B5EF4-FFF2-40B4-BE49-F238E27FC236}">
                <a16:creationId xmlns:a16="http://schemas.microsoft.com/office/drawing/2014/main" id="{93618863-587B-459D-8DD1-E2BE50590068}"/>
              </a:ext>
            </a:extLst>
          </p:cNvPr>
          <p:cNvSpPr/>
          <p:nvPr/>
        </p:nvSpPr>
        <p:spPr>
          <a:xfrm>
            <a:off x="652293" y="281516"/>
            <a:ext cx="1261884" cy="523220"/>
          </a:xfrm>
          <a:prstGeom prst="rect">
            <a:avLst/>
          </a:prstGeom>
        </p:spPr>
        <p:txBody>
          <a:bodyPr wrap="none">
            <a:spAutoFit/>
          </a:bodyPr>
          <a:lstStyle/>
          <a:p>
            <a:r>
              <a:rPr lang="zh-CN" altLang="en-US" sz="2800" dirty="0">
                <a:cs typeface="+mn-ea"/>
                <a:sym typeface="+mn-lt"/>
              </a:rPr>
              <a:t>有效性</a:t>
            </a:r>
          </a:p>
        </p:txBody>
      </p:sp>
      <p:sp>
        <p:nvSpPr>
          <p:cNvPr id="6" name="矩形 5">
            <a:extLst>
              <a:ext uri="{FF2B5EF4-FFF2-40B4-BE49-F238E27FC236}">
                <a16:creationId xmlns:a16="http://schemas.microsoft.com/office/drawing/2014/main" id="{EFC0DD62-F6D9-B5A0-D52B-09DD48CB91A4}"/>
              </a:ext>
            </a:extLst>
          </p:cNvPr>
          <p:cNvSpPr/>
          <p:nvPr/>
        </p:nvSpPr>
        <p:spPr>
          <a:xfrm>
            <a:off x="2880969" y="4997901"/>
            <a:ext cx="7109006" cy="879753"/>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200000"/>
              </a:lnSpc>
              <a:spcBef>
                <a:spcPts val="0"/>
              </a:spcBef>
              <a:spcAft>
                <a:spcPts val="0"/>
              </a:spcAft>
              <a:buClrTx/>
              <a:buSzTx/>
              <a:buFontTx/>
              <a:buNone/>
              <a:tabLst/>
              <a:defRPr/>
            </a:pPr>
            <a:r>
              <a:rPr lang="en-US" altLang="zh-CN" sz="1400" kern="0" dirty="0">
                <a:solidFill>
                  <a:prstClr val="black"/>
                </a:solidFill>
                <a:latin typeface="微软雅黑" panose="020B0503020204020204" pitchFamily="34" charset="-122"/>
                <a:ea typeface="微软雅黑" panose="020B0503020204020204" pitchFamily="34" charset="-122"/>
              </a:rPr>
              <a:t>1.</a:t>
            </a:r>
            <a:r>
              <a:rPr lang="zh-CN" altLang="en-US" sz="1400" kern="0" dirty="0">
                <a:solidFill>
                  <a:prstClr val="black"/>
                </a:solidFill>
                <a:latin typeface="微软雅黑" panose="020B0503020204020204" pitchFamily="34" charset="-122"/>
                <a:ea typeface="微软雅黑" panose="020B0503020204020204" pitchFamily="34" charset="-122"/>
              </a:rPr>
              <a:t>奥美拉唑碳酸氢钠干混悬剂在预防临床显著出血方面</a:t>
            </a:r>
            <a:r>
              <a:rPr lang="zh-CN" altLang="en-US" sz="1400" kern="0" dirty="0">
                <a:solidFill>
                  <a:srgbClr val="EF935B"/>
                </a:solidFill>
                <a:latin typeface="微软雅黑" panose="020B0503020204020204" pitchFamily="34" charset="-122"/>
                <a:ea typeface="微软雅黑" panose="020B0503020204020204" pitchFamily="34" charset="-122"/>
              </a:rPr>
              <a:t>与注射用西咪替丁等效</a:t>
            </a:r>
            <a:r>
              <a:rPr lang="zh-CN" altLang="en-US" sz="1400" kern="0" dirty="0">
                <a:solidFill>
                  <a:prstClr val="black"/>
                </a:solidFill>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200000"/>
              </a:lnSpc>
              <a:spcBef>
                <a:spcPts val="0"/>
              </a:spcBef>
              <a:spcAft>
                <a:spcPts val="0"/>
              </a:spcAft>
              <a:buClrTx/>
              <a:buSzTx/>
              <a:buFontTx/>
              <a:buNone/>
              <a:tabLst/>
              <a:defRPr/>
            </a:pPr>
            <a:r>
              <a:rPr lang="en-US" altLang="zh-CN" sz="1400" kern="0" dirty="0">
                <a:solidFill>
                  <a:prstClr val="black"/>
                </a:solidFill>
                <a:latin typeface="微软雅黑" panose="020B0503020204020204" pitchFamily="34" charset="-122"/>
                <a:ea typeface="微软雅黑" panose="020B0503020204020204" pitchFamily="34" charset="-122"/>
              </a:rPr>
              <a:t>2.</a:t>
            </a:r>
            <a:r>
              <a:rPr lang="zh-CN" altLang="en-US" sz="1400" kern="0" dirty="0">
                <a:solidFill>
                  <a:prstClr val="black"/>
                </a:solidFill>
                <a:latin typeface="微软雅黑" panose="020B0503020204020204" pitchFamily="34" charset="-122"/>
                <a:ea typeface="微软雅黑" panose="020B0503020204020204" pitchFamily="34" charset="-122"/>
              </a:rPr>
              <a:t>奥美拉唑碳酸氢钠干混悬剂</a:t>
            </a:r>
            <a:r>
              <a:rPr lang="zh-CN" altLang="en-US" sz="1400" kern="0" dirty="0">
                <a:solidFill>
                  <a:srgbClr val="EF935B"/>
                </a:solidFill>
                <a:latin typeface="微软雅黑" panose="020B0503020204020204" pitchFamily="34" charset="-122"/>
                <a:ea typeface="微软雅黑" panose="020B0503020204020204" pitchFamily="34" charset="-122"/>
              </a:rPr>
              <a:t>在胃内</a:t>
            </a:r>
            <a:r>
              <a:rPr lang="en-US" altLang="zh-CN" sz="1400" kern="0" dirty="0">
                <a:solidFill>
                  <a:srgbClr val="EF935B"/>
                </a:solidFill>
                <a:latin typeface="微软雅黑" panose="020B0503020204020204" pitchFamily="34" charset="-122"/>
                <a:ea typeface="微软雅黑" panose="020B0503020204020204" pitchFamily="34" charset="-122"/>
              </a:rPr>
              <a:t>PH</a:t>
            </a:r>
            <a:r>
              <a:rPr lang="zh-CN" altLang="en-US" sz="1400" kern="0" dirty="0">
                <a:solidFill>
                  <a:srgbClr val="EF935B"/>
                </a:solidFill>
                <a:latin typeface="微软雅黑" panose="020B0503020204020204" pitchFamily="34" charset="-122"/>
                <a:ea typeface="微软雅黑" panose="020B0503020204020204" pitchFamily="34" charset="-122"/>
              </a:rPr>
              <a:t>值改善方面显著优于注射用西咪替丁</a:t>
            </a:r>
            <a:r>
              <a:rPr lang="zh-CN" altLang="en-US" sz="1400" kern="0" dirty="0">
                <a:solidFill>
                  <a:prstClr val="black"/>
                </a:solidFill>
                <a:latin typeface="微软雅黑" panose="020B0503020204020204" pitchFamily="34" charset="-122"/>
                <a:ea typeface="微软雅黑" panose="020B0503020204020204" pitchFamily="34" charset="-122"/>
              </a:rPr>
              <a:t>（</a:t>
            </a:r>
            <a:r>
              <a:rPr lang="en-US" altLang="zh-CN" sz="1400" kern="0" dirty="0">
                <a:solidFill>
                  <a:prstClr val="black"/>
                </a:solidFill>
                <a:latin typeface="微软雅黑" panose="020B0503020204020204" pitchFamily="34" charset="-122"/>
                <a:ea typeface="微软雅黑" panose="020B0503020204020204" pitchFamily="34" charset="-122"/>
              </a:rPr>
              <a:t>p</a:t>
            </a:r>
            <a:r>
              <a:rPr lang="zh-CN" altLang="en-US" sz="1400" kern="0" dirty="0">
                <a:solidFill>
                  <a:prstClr val="black"/>
                </a:solidFill>
                <a:latin typeface="微软雅黑" panose="020B0503020204020204" pitchFamily="34" charset="-122"/>
                <a:ea typeface="微软雅黑" panose="020B0503020204020204" pitchFamily="34" charset="-122"/>
              </a:rPr>
              <a:t>＜</a:t>
            </a:r>
            <a:r>
              <a:rPr lang="en-US" altLang="zh-CN" sz="1400" kern="0" dirty="0">
                <a:solidFill>
                  <a:prstClr val="black"/>
                </a:solidFill>
                <a:latin typeface="微软雅黑" panose="020B0503020204020204" pitchFamily="34" charset="-122"/>
                <a:ea typeface="微软雅黑" panose="020B0503020204020204" pitchFamily="34" charset="-122"/>
              </a:rPr>
              <a:t>0.001</a:t>
            </a:r>
            <a:r>
              <a:rPr lang="zh-CN" altLang="en-US" sz="1400" kern="0" dirty="0">
                <a:solidFill>
                  <a:prstClr val="black"/>
                </a:solidFill>
                <a:latin typeface="微软雅黑" panose="020B0503020204020204" pitchFamily="34" charset="-122"/>
                <a:ea typeface="微软雅黑" panose="020B0503020204020204" pitchFamily="34" charset="-122"/>
              </a:rPr>
              <a:t>）</a:t>
            </a:r>
          </a:p>
        </p:txBody>
      </p:sp>
      <p:sp>
        <p:nvSpPr>
          <p:cNvPr id="8" name="TextBox 1">
            <a:extLst>
              <a:ext uri="{FF2B5EF4-FFF2-40B4-BE49-F238E27FC236}">
                <a16:creationId xmlns:a16="http://schemas.microsoft.com/office/drawing/2014/main" id="{3F70B10E-1904-44F0-8493-8EAD99B5E3DA}"/>
              </a:ext>
            </a:extLst>
          </p:cNvPr>
          <p:cNvSpPr txBox="1"/>
          <p:nvPr/>
        </p:nvSpPr>
        <p:spPr>
          <a:xfrm>
            <a:off x="137520" y="6493316"/>
            <a:ext cx="10897484" cy="400110"/>
          </a:xfrm>
          <a:prstGeom prst="rect">
            <a:avLst/>
          </a:prstGeom>
          <a:noFill/>
        </p:spPr>
        <p:txBody>
          <a:bodyPr wrap="square" rtlCol="0">
            <a:spAutoFit/>
          </a:bodyPr>
          <a:lstStyle/>
          <a:p>
            <a:pPr>
              <a:defRPr/>
            </a:pPr>
            <a:r>
              <a:rPr lang="da-DK"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Conrad SA,Gabrielli A,etc.Crit Care Med.2005 Apr;33(4):760-5.Randomized,double-blind comprision of Immediate-release omeprazole oral suspension versus intravenous cimetidine for the prevention of upper gastrointestinal bleeding in critically ill patient.</a:t>
            </a:r>
          </a:p>
        </p:txBody>
      </p:sp>
      <p:graphicFrame>
        <p:nvGraphicFramePr>
          <p:cNvPr id="9" name="图表 8">
            <a:extLst>
              <a:ext uri="{FF2B5EF4-FFF2-40B4-BE49-F238E27FC236}">
                <a16:creationId xmlns:a16="http://schemas.microsoft.com/office/drawing/2014/main" id="{F4A6A468-4B61-715C-CE76-6BCCA066F9F2}"/>
              </a:ext>
            </a:extLst>
          </p:cNvPr>
          <p:cNvGraphicFramePr>
            <a:graphicFrameLocks/>
          </p:cNvGraphicFramePr>
          <p:nvPr>
            <p:extLst>
              <p:ext uri="{D42A27DB-BD31-4B8C-83A1-F6EECF244321}">
                <p14:modId xmlns:p14="http://schemas.microsoft.com/office/powerpoint/2010/main" val="1344403324"/>
              </p:ext>
            </p:extLst>
          </p:nvPr>
        </p:nvGraphicFramePr>
        <p:xfrm>
          <a:off x="1146843" y="1334019"/>
          <a:ext cx="5079006" cy="318333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2">
            <a:extLst>
              <a:ext uri="{FF2B5EF4-FFF2-40B4-BE49-F238E27FC236}">
                <a16:creationId xmlns:a16="http://schemas.microsoft.com/office/drawing/2014/main" id="{9A14D5A2-E71C-B9BD-B5AA-14DC437560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972" y="1437283"/>
            <a:ext cx="4608342" cy="2976806"/>
          </a:xfrm>
          <a:prstGeom prst="rect">
            <a:avLst/>
          </a:prstGeom>
          <a:noFill/>
          <a:ln w="9525">
            <a:solidFill>
              <a:srgbClr val="F1A37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11609336"/>
      </p:ext>
    </p:ext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CC1DAA-7737-4E7B-B06C-D4FC540E26AD}"/>
              </a:ext>
            </a:extLst>
          </p:cNvPr>
          <p:cNvGrpSpPr/>
          <p:nvPr/>
        </p:nvGrpSpPr>
        <p:grpSpPr>
          <a:xfrm rot="578276">
            <a:off x="-208378" y="-106082"/>
            <a:ext cx="1343814" cy="1012928"/>
            <a:chOff x="7687960" y="2450071"/>
            <a:chExt cx="2416160" cy="1821229"/>
          </a:xfrm>
        </p:grpSpPr>
        <p:sp>
          <p:nvSpPr>
            <p:cNvPr id="3" name="任意多边形: 形状 2">
              <a:extLst>
                <a:ext uri="{FF2B5EF4-FFF2-40B4-BE49-F238E27FC236}">
                  <a16:creationId xmlns:a16="http://schemas.microsoft.com/office/drawing/2014/main" id="{957ACC34-A037-4DC0-9ECC-78FBD8BEB248}"/>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8EB609-3931-4C43-99EA-4F459032F59B}"/>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a:extLst>
              <a:ext uri="{FF2B5EF4-FFF2-40B4-BE49-F238E27FC236}">
                <a16:creationId xmlns:a16="http://schemas.microsoft.com/office/drawing/2014/main" id="{93618863-587B-459D-8DD1-E2BE50590068}"/>
              </a:ext>
            </a:extLst>
          </p:cNvPr>
          <p:cNvSpPr/>
          <p:nvPr/>
        </p:nvSpPr>
        <p:spPr>
          <a:xfrm>
            <a:off x="652293" y="281516"/>
            <a:ext cx="1261884" cy="523220"/>
          </a:xfrm>
          <a:prstGeom prst="rect">
            <a:avLst/>
          </a:prstGeom>
        </p:spPr>
        <p:txBody>
          <a:bodyPr wrap="none">
            <a:spAutoFit/>
          </a:bodyPr>
          <a:lstStyle/>
          <a:p>
            <a:r>
              <a:rPr lang="zh-CN" altLang="en-US" sz="2800" dirty="0">
                <a:cs typeface="+mn-ea"/>
                <a:sym typeface="+mn-lt"/>
              </a:rPr>
              <a:t>有效性</a:t>
            </a:r>
          </a:p>
        </p:txBody>
      </p:sp>
      <p:sp>
        <p:nvSpPr>
          <p:cNvPr id="6" name="矩形 5">
            <a:extLst>
              <a:ext uri="{FF2B5EF4-FFF2-40B4-BE49-F238E27FC236}">
                <a16:creationId xmlns:a16="http://schemas.microsoft.com/office/drawing/2014/main" id="{EFC0DD62-F6D9-B5A0-D52B-09DD48CB91A4}"/>
              </a:ext>
            </a:extLst>
          </p:cNvPr>
          <p:cNvSpPr/>
          <p:nvPr/>
        </p:nvSpPr>
        <p:spPr>
          <a:xfrm>
            <a:off x="6096000" y="2382185"/>
            <a:ext cx="4741194" cy="1193962"/>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2021</a:t>
            </a:r>
            <a:r>
              <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版美国胃肠病协会</a:t>
            </a:r>
            <a:r>
              <a:rPr kumimoji="0" lang="en-US" altLang="zh-CN"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胃食管反流病诊断和治疗指南</a:t>
            </a:r>
            <a:r>
              <a:rPr kumimoji="0" lang="en-US" altLang="zh-CN"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强烈推荐</a:t>
            </a:r>
            <a:r>
              <a:rPr kumimoji="0" lang="en-US" altLang="zh-CN" sz="140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PPI</a:t>
            </a: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治疗胃食管反流病，</a:t>
            </a:r>
            <a:r>
              <a:rPr kumimoji="0" lang="zh-CN" altLang="en-US" sz="1400" b="0" i="0" u="none" strike="noStrike" kern="0" cap="none" spc="0" normalizeH="0" baseline="0" noProof="0" dirty="0">
                <a:ln>
                  <a:noFill/>
                </a:ln>
                <a:solidFill>
                  <a:srgbClr val="EF935B"/>
                </a:solidFill>
                <a:effectLst/>
                <a:uLnTx/>
                <a:uFillTx/>
                <a:latin typeface="微软雅黑" panose="020B0503020204020204" pitchFamily="34" charset="-122"/>
                <a:ea typeface="微软雅黑" panose="020B0503020204020204" pitchFamily="34" charset="-122"/>
                <a:cs typeface="+mn-cs"/>
              </a:rPr>
              <a:t>特别指出当睡前给药时，奥美拉唑碳酸氢钠干混悬剂在睡眠时长的前</a:t>
            </a:r>
            <a:r>
              <a:rPr kumimoji="0" lang="en-US" altLang="zh-CN" sz="1400" b="0" i="0" u="none" strike="noStrike" kern="0" cap="none" spc="0" normalizeH="0" baseline="0" noProof="0" dirty="0">
                <a:ln>
                  <a:noFill/>
                </a:ln>
                <a:solidFill>
                  <a:srgbClr val="EF935B"/>
                </a:solidFill>
                <a:effectLst/>
                <a:uLnTx/>
                <a:uFillTx/>
                <a:latin typeface="微软雅黑" panose="020B0503020204020204" pitchFamily="34" charset="-122"/>
                <a:ea typeface="微软雅黑" panose="020B0503020204020204" pitchFamily="34" charset="-122"/>
                <a:cs typeface="+mn-cs"/>
              </a:rPr>
              <a:t>4</a:t>
            </a:r>
            <a:r>
              <a:rPr kumimoji="0" lang="zh-CN" altLang="en-US" sz="1400" b="0" i="0" u="none" strike="noStrike" kern="0" cap="none" spc="0" normalizeH="0" baseline="0" noProof="0" dirty="0">
                <a:ln>
                  <a:noFill/>
                </a:ln>
                <a:solidFill>
                  <a:srgbClr val="EF935B"/>
                </a:solidFill>
                <a:effectLst/>
                <a:uLnTx/>
                <a:uFillTx/>
                <a:latin typeface="微软雅黑" panose="020B0503020204020204" pitchFamily="34" charset="-122"/>
                <a:ea typeface="微软雅黑" panose="020B0503020204020204" pitchFamily="34" charset="-122"/>
                <a:cs typeface="+mn-cs"/>
              </a:rPr>
              <a:t>小时内可更好的控制胃内 </a:t>
            </a:r>
            <a:r>
              <a:rPr kumimoji="0" lang="en-US" altLang="zh-CN" sz="1400" b="0" i="0" u="none" strike="noStrike" kern="0" cap="none" spc="0" normalizeH="0" baseline="0" noProof="0" dirty="0">
                <a:ln>
                  <a:noFill/>
                </a:ln>
                <a:solidFill>
                  <a:srgbClr val="EF935B"/>
                </a:solidFill>
                <a:effectLst/>
                <a:uLnTx/>
                <a:uFillTx/>
                <a:latin typeface="微软雅黑" panose="020B0503020204020204" pitchFamily="34" charset="-122"/>
                <a:ea typeface="微软雅黑" panose="020B0503020204020204" pitchFamily="34" charset="-122"/>
                <a:cs typeface="+mn-cs"/>
              </a:rPr>
              <a:t>pH </a:t>
            </a:r>
            <a:r>
              <a:rPr kumimoji="0" lang="zh-CN" altLang="en-US" sz="1400" b="0" i="0" u="none" strike="noStrike" kern="0" cap="none" spc="0" normalizeH="0" baseline="0" noProof="0" dirty="0">
                <a:ln>
                  <a:noFill/>
                </a:ln>
                <a:solidFill>
                  <a:srgbClr val="EF935B"/>
                </a:solidFill>
                <a:effectLst/>
                <a:uLnTx/>
                <a:uFillTx/>
                <a:latin typeface="微软雅黑" panose="020B0503020204020204" pitchFamily="34" charset="-122"/>
                <a:ea typeface="微软雅黑" panose="020B0503020204020204" pitchFamily="34" charset="-122"/>
                <a:cs typeface="+mn-cs"/>
              </a:rPr>
              <a:t>值，疗效确切。</a:t>
            </a:r>
            <a:endParaRPr kumimoji="0" lang="en-US" altLang="zh-CN" sz="1400" b="0" i="0" u="none" strike="noStrike" kern="0" cap="none" spc="0" normalizeH="0" baseline="0" noProof="0" dirty="0">
              <a:ln>
                <a:noFill/>
              </a:ln>
              <a:solidFill>
                <a:srgbClr val="EF935B"/>
              </a:solidFill>
              <a:effectLst/>
              <a:uLnTx/>
              <a:uFillTx/>
              <a:latin typeface="微软雅黑" panose="020B0503020204020204" pitchFamily="34" charset="-122"/>
              <a:ea typeface="微软雅黑" panose="020B0503020204020204" pitchFamily="34" charset="-122"/>
              <a:cs typeface="+mn-cs"/>
            </a:endParaRPr>
          </a:p>
        </p:txBody>
      </p:sp>
      <p:pic>
        <p:nvPicPr>
          <p:cNvPr id="7" name="图片 6">
            <a:extLst>
              <a:ext uri="{FF2B5EF4-FFF2-40B4-BE49-F238E27FC236}">
                <a16:creationId xmlns:a16="http://schemas.microsoft.com/office/drawing/2014/main" id="{7EFDC1EC-5F39-A999-A539-A6636A4D6B02}"/>
              </a:ext>
            </a:extLst>
          </p:cNvPr>
          <p:cNvPicPr>
            <a:picLocks noChangeAspect="1"/>
          </p:cNvPicPr>
          <p:nvPr/>
        </p:nvPicPr>
        <p:blipFill>
          <a:blip r:embed="rId4"/>
          <a:stretch>
            <a:fillRect/>
          </a:stretch>
        </p:blipFill>
        <p:spPr>
          <a:xfrm>
            <a:off x="652293" y="2190885"/>
            <a:ext cx="4934342" cy="3764934"/>
          </a:xfrm>
          <a:prstGeom prst="rect">
            <a:avLst/>
          </a:prstGeom>
        </p:spPr>
      </p:pic>
      <p:pic>
        <p:nvPicPr>
          <p:cNvPr id="8" name="图片 7">
            <a:extLst>
              <a:ext uri="{FF2B5EF4-FFF2-40B4-BE49-F238E27FC236}">
                <a16:creationId xmlns:a16="http://schemas.microsoft.com/office/drawing/2014/main" id="{7B37CE4D-75ED-9C14-F9EA-53DC036A5C2F}"/>
              </a:ext>
            </a:extLst>
          </p:cNvPr>
          <p:cNvPicPr>
            <a:picLocks noChangeAspect="1"/>
          </p:cNvPicPr>
          <p:nvPr/>
        </p:nvPicPr>
        <p:blipFill>
          <a:blip r:embed="rId5"/>
          <a:stretch>
            <a:fillRect/>
          </a:stretch>
        </p:blipFill>
        <p:spPr>
          <a:xfrm>
            <a:off x="632923" y="902181"/>
            <a:ext cx="4934342" cy="1863216"/>
          </a:xfrm>
          <a:prstGeom prst="rect">
            <a:avLst/>
          </a:prstGeom>
        </p:spPr>
      </p:pic>
      <p:sp>
        <p:nvSpPr>
          <p:cNvPr id="11" name="文本框 10">
            <a:extLst>
              <a:ext uri="{FF2B5EF4-FFF2-40B4-BE49-F238E27FC236}">
                <a16:creationId xmlns:a16="http://schemas.microsoft.com/office/drawing/2014/main" id="{BDFA5282-FAC9-ED15-9113-28B426F8D6A7}"/>
              </a:ext>
            </a:extLst>
          </p:cNvPr>
          <p:cNvSpPr txBox="1"/>
          <p:nvPr/>
        </p:nvSpPr>
        <p:spPr>
          <a:xfrm>
            <a:off x="852813" y="6442502"/>
            <a:ext cx="9821407" cy="246221"/>
          </a:xfrm>
          <a:prstGeom prst="rect">
            <a:avLst/>
          </a:prstGeom>
          <a:noFill/>
        </p:spPr>
        <p:txBody>
          <a:bodyPr wrap="square">
            <a:spAutoFit/>
          </a:bodyPr>
          <a:lstStyle/>
          <a:p>
            <a:r>
              <a:rPr lang="en-US" altLang="zh-CN" sz="1000" dirty="0">
                <a:solidFill>
                  <a:srgbClr val="000000"/>
                </a:solidFill>
              </a:rPr>
              <a:t>2021</a:t>
            </a:r>
            <a:r>
              <a:rPr lang="zh-CN" altLang="en-US" sz="1000" dirty="0">
                <a:solidFill>
                  <a:srgbClr val="000000"/>
                </a:solidFill>
              </a:rPr>
              <a:t>版美国胃肠病学会</a:t>
            </a:r>
            <a:r>
              <a:rPr lang="en-US" altLang="zh-CN" sz="1000" dirty="0">
                <a:solidFill>
                  <a:srgbClr val="000000"/>
                </a:solidFill>
              </a:rPr>
              <a:t>《</a:t>
            </a:r>
            <a:r>
              <a:rPr lang="zh-CN" altLang="en-US" sz="1000" dirty="0">
                <a:solidFill>
                  <a:srgbClr val="000000"/>
                </a:solidFill>
              </a:rPr>
              <a:t>胃食管反流病诊断和治疗临床指南</a:t>
            </a:r>
            <a:r>
              <a:rPr lang="en-US" altLang="zh-CN" sz="1000" dirty="0">
                <a:solidFill>
                  <a:srgbClr val="000000"/>
                </a:solidFill>
              </a:rPr>
              <a:t>》</a:t>
            </a:r>
          </a:p>
        </p:txBody>
      </p:sp>
      <p:sp>
        <p:nvSpPr>
          <p:cNvPr id="12" name="流程图: 可选过程 11">
            <a:extLst>
              <a:ext uri="{FF2B5EF4-FFF2-40B4-BE49-F238E27FC236}">
                <a16:creationId xmlns:a16="http://schemas.microsoft.com/office/drawing/2014/main" id="{979F46A9-D23D-628D-C7F4-FF59EAF1BB6B}"/>
              </a:ext>
            </a:extLst>
          </p:cNvPr>
          <p:cNvSpPr/>
          <p:nvPr/>
        </p:nvSpPr>
        <p:spPr>
          <a:xfrm>
            <a:off x="5940490" y="1754155"/>
            <a:ext cx="5150498" cy="2425960"/>
          </a:xfrm>
          <a:prstGeom prst="flowChartAlternateProcess">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ustDataLst>
      <p:tags r:id="rId1"/>
    </p:custDataLst>
    <p:extLst>
      <p:ext uri="{BB962C8B-B14F-4D97-AF65-F5344CB8AC3E}">
        <p14:creationId xmlns:p14="http://schemas.microsoft.com/office/powerpoint/2010/main" val="2657675684"/>
      </p:ext>
    </p:ext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ACC1DAA-7737-4E7B-B06C-D4FC540E26AD}"/>
              </a:ext>
            </a:extLst>
          </p:cNvPr>
          <p:cNvGrpSpPr/>
          <p:nvPr/>
        </p:nvGrpSpPr>
        <p:grpSpPr>
          <a:xfrm rot="578276">
            <a:off x="-208378" y="-106082"/>
            <a:ext cx="1343814" cy="1012928"/>
            <a:chOff x="7687960" y="2450071"/>
            <a:chExt cx="2416160" cy="1821229"/>
          </a:xfrm>
        </p:grpSpPr>
        <p:sp>
          <p:nvSpPr>
            <p:cNvPr id="3" name="任意多边形: 形状 2">
              <a:extLst>
                <a:ext uri="{FF2B5EF4-FFF2-40B4-BE49-F238E27FC236}">
                  <a16:creationId xmlns:a16="http://schemas.microsoft.com/office/drawing/2014/main" id="{957ACC34-A037-4DC0-9ECC-78FBD8BEB248}"/>
                </a:ext>
              </a:extLst>
            </p:cNvPr>
            <p:cNvSpPr/>
            <p:nvPr/>
          </p:nvSpPr>
          <p:spPr>
            <a:xfrm>
              <a:off x="7795260" y="2586700"/>
              <a:ext cx="2308860" cy="1684600"/>
            </a:xfrm>
            <a:custGeom>
              <a:avLst/>
              <a:gdLst>
                <a:gd name="connsiteX0" fmla="*/ 0 w 2308860"/>
                <a:gd name="connsiteY0" fmla="*/ 785440 h 1791280"/>
                <a:gd name="connsiteX1" fmla="*/ 0 w 2308860"/>
                <a:gd name="connsiteY1" fmla="*/ 785440 h 1791280"/>
                <a:gd name="connsiteX2" fmla="*/ 68580 w 2308860"/>
                <a:gd name="connsiteY2" fmla="*/ 747340 h 1791280"/>
                <a:gd name="connsiteX3" fmla="*/ 91440 w 2308860"/>
                <a:gd name="connsiteY3" fmla="*/ 732100 h 1791280"/>
                <a:gd name="connsiteX4" fmla="*/ 106680 w 2308860"/>
                <a:gd name="connsiteY4" fmla="*/ 709240 h 1791280"/>
                <a:gd name="connsiteX5" fmla="*/ 144780 w 2308860"/>
                <a:gd name="connsiteY5" fmla="*/ 686380 h 1791280"/>
                <a:gd name="connsiteX6" fmla="*/ 228600 w 2308860"/>
                <a:gd name="connsiteY6" fmla="*/ 587320 h 1791280"/>
                <a:gd name="connsiteX7" fmla="*/ 266700 w 2308860"/>
                <a:gd name="connsiteY7" fmla="*/ 549220 h 1791280"/>
                <a:gd name="connsiteX8" fmla="*/ 304800 w 2308860"/>
                <a:gd name="connsiteY8" fmla="*/ 480640 h 1791280"/>
                <a:gd name="connsiteX9" fmla="*/ 312420 w 2308860"/>
                <a:gd name="connsiteY9" fmla="*/ 457780 h 1791280"/>
                <a:gd name="connsiteX10" fmla="*/ 342900 w 2308860"/>
                <a:gd name="connsiteY10" fmla="*/ 427300 h 1791280"/>
                <a:gd name="connsiteX11" fmla="*/ 358140 w 2308860"/>
                <a:gd name="connsiteY11" fmla="*/ 404440 h 1791280"/>
                <a:gd name="connsiteX12" fmla="*/ 411480 w 2308860"/>
                <a:gd name="connsiteY12" fmla="*/ 335860 h 1791280"/>
                <a:gd name="connsiteX13" fmla="*/ 426720 w 2308860"/>
                <a:gd name="connsiteY13" fmla="*/ 305380 h 1791280"/>
                <a:gd name="connsiteX14" fmla="*/ 495300 w 2308860"/>
                <a:gd name="connsiteY14" fmla="*/ 229180 h 1791280"/>
                <a:gd name="connsiteX15" fmla="*/ 541020 w 2308860"/>
                <a:gd name="connsiteY15" fmla="*/ 152980 h 1791280"/>
                <a:gd name="connsiteX16" fmla="*/ 563880 w 2308860"/>
                <a:gd name="connsiteY16" fmla="*/ 99640 h 1791280"/>
                <a:gd name="connsiteX17" fmla="*/ 571500 w 2308860"/>
                <a:gd name="connsiteY17" fmla="*/ 69160 h 1791280"/>
                <a:gd name="connsiteX18" fmla="*/ 609600 w 2308860"/>
                <a:gd name="connsiteY18" fmla="*/ 23440 h 1791280"/>
                <a:gd name="connsiteX19" fmla="*/ 739140 w 2308860"/>
                <a:gd name="connsiteY19" fmla="*/ 23440 h 1791280"/>
                <a:gd name="connsiteX20" fmla="*/ 769620 w 2308860"/>
                <a:gd name="connsiteY20" fmla="*/ 580 h 1791280"/>
                <a:gd name="connsiteX21" fmla="*/ 777240 w 2308860"/>
                <a:gd name="connsiteY21" fmla="*/ 580 h 1791280"/>
                <a:gd name="connsiteX22" fmla="*/ 2308860 w 2308860"/>
                <a:gd name="connsiteY22" fmla="*/ 960700 h 1791280"/>
                <a:gd name="connsiteX23" fmla="*/ 1623060 w 2308860"/>
                <a:gd name="connsiteY23" fmla="*/ 1791280 h 1791280"/>
                <a:gd name="connsiteX24" fmla="*/ 0 w 2308860"/>
                <a:gd name="connsiteY24" fmla="*/ 785440 h 179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8860" h="1791280">
                  <a:moveTo>
                    <a:pt x="0" y="785440"/>
                  </a:moveTo>
                  <a:lnTo>
                    <a:pt x="0" y="785440"/>
                  </a:lnTo>
                  <a:cubicBezTo>
                    <a:pt x="22860" y="772740"/>
                    <a:pt x="45991" y="760517"/>
                    <a:pt x="68580" y="747340"/>
                  </a:cubicBezTo>
                  <a:cubicBezTo>
                    <a:pt x="76491" y="742725"/>
                    <a:pt x="84964" y="738576"/>
                    <a:pt x="91440" y="732100"/>
                  </a:cubicBezTo>
                  <a:cubicBezTo>
                    <a:pt x="97916" y="725624"/>
                    <a:pt x="99727" y="715200"/>
                    <a:pt x="106680" y="709240"/>
                  </a:cubicBezTo>
                  <a:cubicBezTo>
                    <a:pt x="117925" y="699601"/>
                    <a:pt x="133215" y="695632"/>
                    <a:pt x="144780" y="686380"/>
                  </a:cubicBezTo>
                  <a:cubicBezTo>
                    <a:pt x="211362" y="633115"/>
                    <a:pt x="157225" y="658695"/>
                    <a:pt x="228600" y="587320"/>
                  </a:cubicBezTo>
                  <a:cubicBezTo>
                    <a:pt x="241300" y="574620"/>
                    <a:pt x="255480" y="563245"/>
                    <a:pt x="266700" y="549220"/>
                  </a:cubicBezTo>
                  <a:cubicBezTo>
                    <a:pt x="275593" y="538104"/>
                    <a:pt x="298131" y="496201"/>
                    <a:pt x="304800" y="480640"/>
                  </a:cubicBezTo>
                  <a:cubicBezTo>
                    <a:pt x="307964" y="473257"/>
                    <a:pt x="307751" y="464316"/>
                    <a:pt x="312420" y="457780"/>
                  </a:cubicBezTo>
                  <a:cubicBezTo>
                    <a:pt x="320771" y="446088"/>
                    <a:pt x="333549" y="438209"/>
                    <a:pt x="342900" y="427300"/>
                  </a:cubicBezTo>
                  <a:cubicBezTo>
                    <a:pt x="348860" y="420347"/>
                    <a:pt x="352645" y="411766"/>
                    <a:pt x="358140" y="404440"/>
                  </a:cubicBezTo>
                  <a:cubicBezTo>
                    <a:pt x="375516" y="381272"/>
                    <a:pt x="398528" y="361763"/>
                    <a:pt x="411480" y="335860"/>
                  </a:cubicBezTo>
                  <a:cubicBezTo>
                    <a:pt x="416560" y="325700"/>
                    <a:pt x="419624" y="314250"/>
                    <a:pt x="426720" y="305380"/>
                  </a:cubicBezTo>
                  <a:cubicBezTo>
                    <a:pt x="525606" y="181773"/>
                    <a:pt x="433472" y="317506"/>
                    <a:pt x="495300" y="229180"/>
                  </a:cubicBezTo>
                  <a:cubicBezTo>
                    <a:pt x="509615" y="208730"/>
                    <a:pt x="531522" y="178309"/>
                    <a:pt x="541020" y="152980"/>
                  </a:cubicBezTo>
                  <a:cubicBezTo>
                    <a:pt x="562108" y="96745"/>
                    <a:pt x="532996" y="145967"/>
                    <a:pt x="563880" y="99640"/>
                  </a:cubicBezTo>
                  <a:cubicBezTo>
                    <a:pt x="566420" y="89480"/>
                    <a:pt x="567375" y="78786"/>
                    <a:pt x="571500" y="69160"/>
                  </a:cubicBezTo>
                  <a:cubicBezTo>
                    <a:pt x="579457" y="50595"/>
                    <a:pt x="595868" y="37172"/>
                    <a:pt x="609600" y="23440"/>
                  </a:cubicBezTo>
                  <a:cubicBezTo>
                    <a:pt x="659267" y="39996"/>
                    <a:pt x="655579" y="42009"/>
                    <a:pt x="739140" y="23440"/>
                  </a:cubicBezTo>
                  <a:cubicBezTo>
                    <a:pt x="751538" y="20685"/>
                    <a:pt x="758730" y="7114"/>
                    <a:pt x="769620" y="580"/>
                  </a:cubicBezTo>
                  <a:cubicBezTo>
                    <a:pt x="771798" y="-727"/>
                    <a:pt x="774700" y="580"/>
                    <a:pt x="777240" y="580"/>
                  </a:cubicBezTo>
                  <a:lnTo>
                    <a:pt x="2308860" y="960700"/>
                  </a:lnTo>
                  <a:lnTo>
                    <a:pt x="1623060" y="1791280"/>
                  </a:lnTo>
                  <a:lnTo>
                    <a:pt x="0" y="785440"/>
                  </a:lnTo>
                  <a:close/>
                </a:path>
              </a:pathLst>
            </a:custGeom>
            <a:gradFill flip="none" rotWithShape="1">
              <a:gsLst>
                <a:gs pos="0">
                  <a:schemeClr val="accent1">
                    <a:lumMod val="5000"/>
                    <a:lumOff val="95000"/>
                    <a:alpha val="0"/>
                  </a:schemeClr>
                </a:gs>
                <a:gs pos="77000">
                  <a:srgbClr val="CCCDCE">
                    <a:alpha val="40000"/>
                  </a:srgbClr>
                </a:gs>
                <a:gs pos="100000">
                  <a:schemeClr val="bg1">
                    <a:lumMod val="7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D88EB609-3931-4C43-99EA-4F459032F59B}"/>
                </a:ext>
              </a:extLst>
            </p:cNvPr>
            <p:cNvSpPr/>
            <p:nvPr/>
          </p:nvSpPr>
          <p:spPr>
            <a:xfrm>
              <a:off x="7687960" y="2450071"/>
              <a:ext cx="1105520" cy="1105520"/>
            </a:xfrm>
            <a:prstGeom prst="ellipse">
              <a:avLst/>
            </a:prstGeom>
            <a:solidFill>
              <a:srgbClr val="EF9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a:extLst>
              <a:ext uri="{FF2B5EF4-FFF2-40B4-BE49-F238E27FC236}">
                <a16:creationId xmlns:a16="http://schemas.microsoft.com/office/drawing/2014/main" id="{93618863-587B-459D-8DD1-E2BE50590068}"/>
              </a:ext>
            </a:extLst>
          </p:cNvPr>
          <p:cNvSpPr/>
          <p:nvPr/>
        </p:nvSpPr>
        <p:spPr>
          <a:xfrm>
            <a:off x="652293" y="281516"/>
            <a:ext cx="1261884" cy="523220"/>
          </a:xfrm>
          <a:prstGeom prst="rect">
            <a:avLst/>
          </a:prstGeom>
        </p:spPr>
        <p:txBody>
          <a:bodyPr wrap="none">
            <a:spAutoFit/>
          </a:bodyPr>
          <a:lstStyle/>
          <a:p>
            <a:r>
              <a:rPr lang="zh-CN" altLang="en-US" sz="2800" dirty="0">
                <a:cs typeface="+mn-ea"/>
                <a:sym typeface="+mn-lt"/>
              </a:rPr>
              <a:t>创新性</a:t>
            </a:r>
          </a:p>
        </p:txBody>
      </p:sp>
      <p:graphicFrame>
        <p:nvGraphicFramePr>
          <p:cNvPr id="7" name="表格 6"/>
          <p:cNvGraphicFramePr>
            <a:graphicFrameLocks noGrp="1"/>
          </p:cNvGraphicFramePr>
          <p:nvPr>
            <p:extLst>
              <p:ext uri="{D42A27DB-BD31-4B8C-83A1-F6EECF244321}">
                <p14:modId xmlns:p14="http://schemas.microsoft.com/office/powerpoint/2010/main" val="3599091743"/>
              </p:ext>
            </p:extLst>
          </p:nvPr>
        </p:nvGraphicFramePr>
        <p:xfrm>
          <a:off x="852525" y="1301190"/>
          <a:ext cx="10846342" cy="4255619"/>
        </p:xfrm>
        <a:graphic>
          <a:graphicData uri="http://schemas.openxmlformats.org/drawingml/2006/table">
            <a:tbl>
              <a:tblPr firstRow="1" firstCol="1" bandRow="1"/>
              <a:tblGrid>
                <a:gridCol w="1361874">
                  <a:extLst>
                    <a:ext uri="{9D8B030D-6E8A-4147-A177-3AD203B41FA5}">
                      <a16:colId xmlns:a16="http://schemas.microsoft.com/office/drawing/2014/main" val="20000"/>
                    </a:ext>
                  </a:extLst>
                </a:gridCol>
                <a:gridCol w="4435812">
                  <a:extLst>
                    <a:ext uri="{9D8B030D-6E8A-4147-A177-3AD203B41FA5}">
                      <a16:colId xmlns:a16="http://schemas.microsoft.com/office/drawing/2014/main" val="20001"/>
                    </a:ext>
                  </a:extLst>
                </a:gridCol>
                <a:gridCol w="5048656">
                  <a:extLst>
                    <a:ext uri="{9D8B030D-6E8A-4147-A177-3AD203B41FA5}">
                      <a16:colId xmlns:a16="http://schemas.microsoft.com/office/drawing/2014/main" val="20002"/>
                    </a:ext>
                  </a:extLst>
                </a:gridCol>
              </a:tblGrid>
              <a:tr h="902819">
                <a:tc>
                  <a:txBody>
                    <a:bodyPr/>
                    <a:lstStyle/>
                    <a:p>
                      <a:pPr indent="203200" algn="ctr">
                        <a:lnSpc>
                          <a:spcPct val="150000"/>
                        </a:lnSpc>
                        <a:spcAft>
                          <a:spcPts val="0"/>
                        </a:spcAft>
                      </a:pPr>
                      <a:endParaRPr lang="zh-CN" sz="1600" b="1"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altLang="en-US" sz="1600" b="1" kern="100" dirty="0">
                          <a:effectLst/>
                          <a:latin typeface="+mn-ea"/>
                          <a:ea typeface="+mn-ea"/>
                          <a:cs typeface="Times New Roman"/>
                        </a:rPr>
                        <a:t>奥美拉唑碳酸氢钠干混悬剂</a:t>
                      </a:r>
                      <a:endParaRPr lang="zh-CN" sz="1600" b="1"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03200" algn="ctr">
                        <a:lnSpc>
                          <a:spcPct val="150000"/>
                        </a:lnSpc>
                        <a:spcAft>
                          <a:spcPts val="0"/>
                        </a:spcAft>
                      </a:pPr>
                      <a:r>
                        <a:rPr lang="en-US" altLang="zh-CN" sz="1600" b="1" kern="100" dirty="0">
                          <a:effectLst/>
                          <a:latin typeface="+mn-ea"/>
                          <a:ea typeface="+mn-ea"/>
                          <a:cs typeface="Times New Roman"/>
                        </a:rPr>
                        <a:t>PPI</a:t>
                      </a:r>
                      <a:r>
                        <a:rPr lang="zh-CN" altLang="en-US" sz="1600" b="1" kern="100" dirty="0">
                          <a:effectLst/>
                          <a:latin typeface="+mn-ea"/>
                          <a:ea typeface="+mn-ea"/>
                          <a:cs typeface="Times New Roman"/>
                        </a:rPr>
                        <a:t>肠溶制剂</a:t>
                      </a:r>
                      <a:r>
                        <a:rPr lang="en-US" altLang="zh-CN" sz="1600" b="1" kern="100" dirty="0">
                          <a:effectLst/>
                          <a:latin typeface="+mn-ea"/>
                          <a:ea typeface="+mn-ea"/>
                          <a:cs typeface="Times New Roman"/>
                        </a:rPr>
                        <a:t>+</a:t>
                      </a:r>
                      <a:r>
                        <a:rPr lang="zh-CN" altLang="en-US" sz="1600" b="1" kern="100" dirty="0">
                          <a:effectLst/>
                          <a:latin typeface="+mn-ea"/>
                          <a:ea typeface="+mn-ea"/>
                          <a:cs typeface="Times New Roman"/>
                        </a:rPr>
                        <a:t>碳酸氢钠口服制剂</a:t>
                      </a:r>
                      <a:endParaRPr lang="zh-CN" sz="1600" b="1"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77551">
                <a:tc>
                  <a:txBody>
                    <a:bodyPr/>
                    <a:lstStyle/>
                    <a:p>
                      <a:pPr algn="ctr">
                        <a:lnSpc>
                          <a:spcPct val="150000"/>
                        </a:lnSpc>
                        <a:spcAft>
                          <a:spcPts val="0"/>
                        </a:spcAft>
                      </a:pPr>
                      <a:r>
                        <a:rPr lang="zh-CN" altLang="en-US" sz="1600" kern="100" dirty="0">
                          <a:effectLst/>
                          <a:latin typeface="+mn-ea"/>
                          <a:ea typeface="+mn-ea"/>
                          <a:cs typeface="Times New Roman"/>
                        </a:rPr>
                        <a:t>释放和吸收</a:t>
                      </a:r>
                      <a:endParaRPr lang="zh-CN" sz="16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altLang="en-US" sz="1400" kern="100" dirty="0">
                          <a:solidFill>
                            <a:srgbClr val="F1A373"/>
                          </a:solidFill>
                          <a:effectLst/>
                          <a:latin typeface="+mn-ea"/>
                          <a:ea typeface="+mn-ea"/>
                          <a:cs typeface="Times New Roman"/>
                        </a:rPr>
                        <a:t>无肠溶包衣</a:t>
                      </a:r>
                      <a:r>
                        <a:rPr lang="zh-CN" altLang="en-US" sz="1400" kern="100" dirty="0">
                          <a:effectLst/>
                          <a:latin typeface="+mn-ea"/>
                          <a:ea typeface="+mn-ea"/>
                          <a:cs typeface="Times New Roman"/>
                        </a:rPr>
                        <a:t>，胃内释放，吸收快，</a:t>
                      </a:r>
                      <a:r>
                        <a:rPr lang="en-US" altLang="zh-CN" sz="1400" kern="100" dirty="0">
                          <a:effectLst/>
                          <a:latin typeface="+mn-ea"/>
                          <a:ea typeface="+mn-ea"/>
                          <a:cs typeface="Times New Roman"/>
                        </a:rPr>
                        <a:t>15min</a:t>
                      </a:r>
                      <a:r>
                        <a:rPr lang="zh-CN" altLang="en-US" sz="1400" kern="100" dirty="0">
                          <a:effectLst/>
                          <a:latin typeface="+mn-ea"/>
                          <a:ea typeface="+mn-ea"/>
                          <a:cs typeface="Times New Roman"/>
                        </a:rPr>
                        <a:t>血药浓度达峰</a:t>
                      </a:r>
                      <a:endParaRPr lang="zh-CN" sz="14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03200" algn="ctr">
                        <a:lnSpc>
                          <a:spcPct val="150000"/>
                        </a:lnSpc>
                        <a:spcAft>
                          <a:spcPts val="0"/>
                        </a:spcAft>
                      </a:pPr>
                      <a:r>
                        <a:rPr lang="zh-CN" altLang="en-US" sz="1400" kern="100" dirty="0">
                          <a:effectLst/>
                          <a:latin typeface="+mn-ea"/>
                          <a:ea typeface="+mn-ea"/>
                          <a:cs typeface="Times New Roman"/>
                        </a:rPr>
                        <a:t>有肠溶包衣，小肠内溶解释放，达峰延迟，起效慢</a:t>
                      </a:r>
                      <a:endParaRPr lang="zh-CN" sz="14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27314">
                <a:tc>
                  <a:txBody>
                    <a:bodyPr/>
                    <a:lstStyle/>
                    <a:p>
                      <a:pPr algn="ctr">
                        <a:lnSpc>
                          <a:spcPct val="150000"/>
                        </a:lnSpc>
                        <a:spcAft>
                          <a:spcPts val="0"/>
                        </a:spcAft>
                      </a:pPr>
                      <a:r>
                        <a:rPr lang="zh-CN" altLang="en-US" sz="1600" kern="100" dirty="0">
                          <a:effectLst/>
                          <a:latin typeface="+mn-ea"/>
                          <a:ea typeface="+mn-ea"/>
                          <a:cs typeface="Times New Roman"/>
                        </a:rPr>
                        <a:t>能否联动起效</a:t>
                      </a:r>
                      <a:endParaRPr lang="zh-CN" sz="16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altLang="en-US" sz="1400" kern="100" dirty="0">
                          <a:effectLst/>
                          <a:latin typeface="+mn-ea"/>
                          <a:ea typeface="+mn-ea"/>
                          <a:cs typeface="Times New Roman"/>
                        </a:rPr>
                        <a:t>碳酸氢钠激活质子泵与奥美拉唑血药达峰抑酸</a:t>
                      </a:r>
                      <a:endParaRPr lang="en-US" altLang="zh-CN" sz="1400" kern="100" dirty="0">
                        <a:effectLst/>
                        <a:latin typeface="+mn-ea"/>
                        <a:ea typeface="+mn-ea"/>
                        <a:cs typeface="Times New Roman"/>
                      </a:endParaRPr>
                    </a:p>
                    <a:p>
                      <a:pPr algn="ctr">
                        <a:lnSpc>
                          <a:spcPct val="150000"/>
                        </a:lnSpc>
                        <a:spcAft>
                          <a:spcPts val="0"/>
                        </a:spcAft>
                      </a:pPr>
                      <a:r>
                        <a:rPr lang="zh-CN" altLang="en-US" sz="1400" kern="100" dirty="0">
                          <a:effectLst/>
                          <a:latin typeface="+mn-ea"/>
                          <a:ea typeface="+mn-ea"/>
                          <a:cs typeface="Times New Roman"/>
                        </a:rPr>
                        <a:t>可产生联动效应</a:t>
                      </a:r>
                      <a:endParaRPr lang="zh-CN" sz="14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03200" algn="ctr">
                        <a:lnSpc>
                          <a:spcPct val="150000"/>
                        </a:lnSpc>
                        <a:spcAft>
                          <a:spcPts val="0"/>
                        </a:spcAft>
                      </a:pPr>
                      <a:r>
                        <a:rPr lang="zh-CN" altLang="en-US" sz="1400" kern="100" dirty="0">
                          <a:effectLst/>
                          <a:latin typeface="+mn-ea"/>
                          <a:ea typeface="+mn-ea"/>
                          <a:cs typeface="Times New Roman"/>
                        </a:rPr>
                        <a:t>碳酸氢钠激活质子泵的时间快于肠溶</a:t>
                      </a:r>
                      <a:r>
                        <a:rPr lang="en-US" altLang="zh-CN" sz="1400" kern="100" dirty="0">
                          <a:effectLst/>
                          <a:latin typeface="+mn-ea"/>
                          <a:ea typeface="+mn-ea"/>
                          <a:cs typeface="Times New Roman"/>
                        </a:rPr>
                        <a:t>PPI</a:t>
                      </a:r>
                      <a:r>
                        <a:rPr lang="zh-CN" altLang="en-US" sz="1400" kern="100" dirty="0">
                          <a:effectLst/>
                          <a:latin typeface="+mn-ea"/>
                          <a:ea typeface="+mn-ea"/>
                          <a:cs typeface="Times New Roman"/>
                        </a:rPr>
                        <a:t>的吸收，</a:t>
                      </a:r>
                      <a:endParaRPr lang="en-US" altLang="zh-CN" sz="1400" kern="100" dirty="0">
                        <a:effectLst/>
                        <a:latin typeface="+mn-ea"/>
                        <a:ea typeface="+mn-ea"/>
                        <a:cs typeface="Times New Roman"/>
                      </a:endParaRPr>
                    </a:p>
                    <a:p>
                      <a:pPr indent="203200" algn="ctr">
                        <a:lnSpc>
                          <a:spcPct val="150000"/>
                        </a:lnSpc>
                        <a:spcAft>
                          <a:spcPts val="0"/>
                        </a:spcAft>
                      </a:pPr>
                      <a:r>
                        <a:rPr lang="zh-CN" altLang="en-US" sz="1400" kern="100" dirty="0">
                          <a:effectLst/>
                          <a:latin typeface="+mn-ea"/>
                          <a:ea typeface="+mn-ea"/>
                          <a:cs typeface="Times New Roman"/>
                        </a:rPr>
                        <a:t>二者无法联动迅速起效</a:t>
                      </a:r>
                      <a:endParaRPr lang="zh-CN" sz="14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83298">
                <a:tc>
                  <a:txBody>
                    <a:bodyPr/>
                    <a:lstStyle/>
                    <a:p>
                      <a:pPr algn="ctr">
                        <a:lnSpc>
                          <a:spcPct val="150000"/>
                        </a:lnSpc>
                        <a:spcAft>
                          <a:spcPts val="0"/>
                        </a:spcAft>
                      </a:pPr>
                      <a:r>
                        <a:rPr lang="zh-CN" altLang="en-US" sz="1600" kern="100" dirty="0">
                          <a:effectLst/>
                          <a:latin typeface="+mn-ea"/>
                          <a:ea typeface="+mn-ea"/>
                          <a:cs typeface="Times New Roman"/>
                        </a:rPr>
                        <a:t>药代动力学</a:t>
                      </a:r>
                      <a:endParaRPr lang="zh-CN" sz="16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400" kern="100" dirty="0" err="1">
                          <a:solidFill>
                            <a:srgbClr val="EF935B"/>
                          </a:solidFill>
                          <a:effectLst/>
                          <a:latin typeface="+mn-ea"/>
                          <a:ea typeface="+mn-ea"/>
                          <a:cs typeface="Times New Roman"/>
                        </a:rPr>
                        <a:t>T</a:t>
                      </a:r>
                      <a:r>
                        <a:rPr lang="en-US" altLang="zh-CN" sz="1200" kern="100" dirty="0" err="1">
                          <a:solidFill>
                            <a:srgbClr val="EF935B"/>
                          </a:solidFill>
                          <a:effectLst/>
                          <a:latin typeface="+mn-ea"/>
                          <a:ea typeface="+mn-ea"/>
                          <a:cs typeface="Times New Roman"/>
                        </a:rPr>
                        <a:t>max</a:t>
                      </a:r>
                      <a:r>
                        <a:rPr lang="zh-CN" altLang="en-US" sz="1400" kern="100" dirty="0">
                          <a:effectLst/>
                          <a:latin typeface="+mn-ea"/>
                          <a:ea typeface="+mn-ea"/>
                          <a:cs typeface="Times New Roman"/>
                        </a:rPr>
                        <a:t>显著优于洛赛克</a:t>
                      </a:r>
                      <a:r>
                        <a:rPr lang="en-US" altLang="zh-CN" sz="1400" kern="100" baseline="30000" dirty="0">
                          <a:effectLst/>
                          <a:latin typeface="等线"/>
                          <a:ea typeface="等线"/>
                          <a:cs typeface="Times New Roman"/>
                        </a:rPr>
                        <a:t>®</a:t>
                      </a:r>
                      <a:r>
                        <a:rPr lang="zh-CN" altLang="en-US" sz="1400" kern="100" dirty="0">
                          <a:effectLst/>
                          <a:latin typeface="+mn-ea"/>
                          <a:ea typeface="+mn-ea"/>
                          <a:cs typeface="Times New Roman"/>
                        </a:rPr>
                        <a:t>（</a:t>
                      </a:r>
                      <a:r>
                        <a:rPr lang="en-US" altLang="zh-CN" sz="1400" kern="100" dirty="0">
                          <a:solidFill>
                            <a:srgbClr val="EF935B"/>
                          </a:solidFill>
                          <a:effectLst/>
                          <a:latin typeface="+mn-ea"/>
                          <a:ea typeface="+mn-ea"/>
                          <a:cs typeface="Times New Roman"/>
                        </a:rPr>
                        <a:t>15min VS 144min</a:t>
                      </a:r>
                      <a:r>
                        <a:rPr lang="zh-CN" altLang="en-US" sz="1400" kern="100" dirty="0">
                          <a:effectLst/>
                          <a:latin typeface="+mn-ea"/>
                          <a:ea typeface="+mn-ea"/>
                          <a:cs typeface="Times New Roman"/>
                        </a:rPr>
                        <a:t>）</a:t>
                      </a:r>
                      <a:endParaRPr lang="en-US" altLang="zh-CN" sz="1400" kern="100" dirty="0">
                        <a:effectLst/>
                        <a:latin typeface="+mn-ea"/>
                        <a:ea typeface="+mn-ea"/>
                        <a:cs typeface="Times New Roman"/>
                      </a:endParaRPr>
                    </a:p>
                    <a:p>
                      <a:pPr algn="ctr">
                        <a:lnSpc>
                          <a:spcPct val="150000"/>
                        </a:lnSpc>
                        <a:spcAft>
                          <a:spcPts val="0"/>
                        </a:spcAft>
                      </a:pPr>
                      <a:r>
                        <a:rPr lang="en-US" altLang="zh-CN" sz="1400" kern="100" dirty="0" err="1">
                          <a:solidFill>
                            <a:srgbClr val="EF935B"/>
                          </a:solidFill>
                          <a:effectLst/>
                          <a:latin typeface="+mn-ea"/>
                          <a:ea typeface="+mn-ea"/>
                          <a:cs typeface="Times New Roman"/>
                        </a:rPr>
                        <a:t>C</a:t>
                      </a:r>
                      <a:r>
                        <a:rPr lang="en-US" altLang="zh-CN" sz="1200" kern="100" dirty="0" err="1">
                          <a:solidFill>
                            <a:srgbClr val="EF935B"/>
                          </a:solidFill>
                          <a:effectLst/>
                          <a:latin typeface="+mn-ea"/>
                          <a:ea typeface="+mn-ea"/>
                          <a:cs typeface="Times New Roman"/>
                        </a:rPr>
                        <a:t>max</a:t>
                      </a:r>
                      <a:r>
                        <a:rPr lang="zh-CN" altLang="en-US" sz="1400" kern="100" dirty="0">
                          <a:effectLst/>
                          <a:latin typeface="+mn-ea"/>
                          <a:ea typeface="+mn-ea"/>
                          <a:cs typeface="Times New Roman"/>
                        </a:rPr>
                        <a:t>显著优于洛赛克</a:t>
                      </a:r>
                      <a:r>
                        <a:rPr lang="en-US" altLang="zh-CN" sz="1400" kern="100" baseline="30000" dirty="0">
                          <a:effectLst/>
                          <a:latin typeface="等线"/>
                          <a:ea typeface="等线"/>
                          <a:cs typeface="Times New Roman"/>
                        </a:rPr>
                        <a:t>®</a:t>
                      </a:r>
                      <a:r>
                        <a:rPr lang="zh-CN" altLang="en-US" sz="1400" kern="100" dirty="0">
                          <a:effectLst/>
                          <a:latin typeface="+mn-ea"/>
                          <a:ea typeface="+mn-ea"/>
                          <a:cs typeface="Times New Roman"/>
                        </a:rPr>
                        <a:t>（</a:t>
                      </a:r>
                      <a:r>
                        <a:rPr lang="en-US" altLang="zh-CN" sz="1400" kern="100" dirty="0">
                          <a:solidFill>
                            <a:srgbClr val="EF935B"/>
                          </a:solidFill>
                          <a:effectLst/>
                          <a:latin typeface="+mn-ea"/>
                          <a:ea typeface="+mn-ea"/>
                          <a:cs typeface="Times New Roman"/>
                        </a:rPr>
                        <a:t>2256ng/mL</a:t>
                      </a:r>
                      <a:r>
                        <a:rPr lang="en-US" altLang="zh-CN" sz="1400" kern="100" baseline="0" dirty="0">
                          <a:solidFill>
                            <a:srgbClr val="EF935B"/>
                          </a:solidFill>
                          <a:effectLst/>
                          <a:latin typeface="+mn-ea"/>
                          <a:ea typeface="+mn-ea"/>
                          <a:cs typeface="Times New Roman"/>
                        </a:rPr>
                        <a:t> VS </a:t>
                      </a:r>
                      <a:r>
                        <a:rPr lang="en-US" altLang="zh-CN" sz="1400" kern="100" dirty="0">
                          <a:solidFill>
                            <a:srgbClr val="EF935B"/>
                          </a:solidFill>
                          <a:effectLst/>
                          <a:latin typeface="+mn-ea"/>
                          <a:ea typeface="+mn-ea"/>
                          <a:cs typeface="Times New Roman"/>
                        </a:rPr>
                        <a:t>1415ng/mL</a:t>
                      </a:r>
                      <a:r>
                        <a:rPr lang="zh-CN" altLang="en-US" sz="1400" kern="100" dirty="0">
                          <a:effectLst/>
                          <a:latin typeface="+mn-ea"/>
                          <a:ea typeface="+mn-ea"/>
                          <a:cs typeface="Times New Roman"/>
                        </a:rPr>
                        <a:t>）</a:t>
                      </a:r>
                      <a:endParaRPr lang="zh-CN" sz="14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03200" algn="ctr">
                        <a:lnSpc>
                          <a:spcPct val="150000"/>
                        </a:lnSpc>
                        <a:spcAft>
                          <a:spcPts val="0"/>
                        </a:spcAft>
                      </a:pPr>
                      <a:r>
                        <a:rPr lang="zh-CN" altLang="en-US" sz="1400" kern="100" dirty="0">
                          <a:effectLst/>
                          <a:latin typeface="+mn-ea"/>
                          <a:ea typeface="+mn-ea"/>
                          <a:cs typeface="Times New Roman"/>
                        </a:rPr>
                        <a:t>兰索拉唑片在联用抗酸剂时的</a:t>
                      </a:r>
                      <a:r>
                        <a:rPr lang="en-US" altLang="zh-CN" sz="1400" kern="100" dirty="0" err="1">
                          <a:effectLst/>
                          <a:latin typeface="+mn-ea"/>
                          <a:ea typeface="+mn-ea"/>
                          <a:cs typeface="Times New Roman"/>
                        </a:rPr>
                        <a:t>Cmax</a:t>
                      </a:r>
                      <a:r>
                        <a:rPr lang="zh-CN" altLang="en-US" sz="1400" kern="100" dirty="0">
                          <a:effectLst/>
                          <a:latin typeface="+mn-ea"/>
                          <a:ea typeface="+mn-ea"/>
                          <a:cs typeface="Times New Roman"/>
                        </a:rPr>
                        <a:t>比单独使用时明显减少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64637">
                <a:tc>
                  <a:txBody>
                    <a:bodyPr/>
                    <a:lstStyle/>
                    <a:p>
                      <a:pPr algn="ctr">
                        <a:lnSpc>
                          <a:spcPct val="150000"/>
                        </a:lnSpc>
                        <a:spcAft>
                          <a:spcPts val="0"/>
                        </a:spcAft>
                      </a:pPr>
                      <a:r>
                        <a:rPr lang="zh-CN" altLang="en-US" sz="1600" kern="100" dirty="0">
                          <a:effectLst/>
                          <a:latin typeface="+mn-ea"/>
                          <a:ea typeface="+mn-ea"/>
                          <a:cs typeface="Times New Roman"/>
                        </a:rPr>
                        <a:t>结 论</a:t>
                      </a:r>
                      <a:endParaRPr lang="zh-CN" sz="16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indent="203200" algn="ctr">
                        <a:lnSpc>
                          <a:spcPct val="150000"/>
                        </a:lnSpc>
                        <a:spcAft>
                          <a:spcPts val="0"/>
                        </a:spcAft>
                      </a:pPr>
                      <a:r>
                        <a:rPr lang="zh-CN" altLang="en-US" sz="1600" b="1" kern="100" dirty="0">
                          <a:solidFill>
                            <a:srgbClr val="EF935B"/>
                          </a:solidFill>
                          <a:effectLst/>
                          <a:latin typeface="+mn-ea"/>
                          <a:ea typeface="+mn-ea"/>
                          <a:cs typeface="Times New Roman"/>
                        </a:rPr>
                        <a:t>复方制剂显著优于</a:t>
                      </a:r>
                      <a:r>
                        <a:rPr lang="en-US" altLang="zh-CN" sz="1600" b="1" kern="100" dirty="0">
                          <a:solidFill>
                            <a:srgbClr val="EF935B"/>
                          </a:solidFill>
                          <a:effectLst/>
                          <a:latin typeface="+mn-ea"/>
                          <a:ea typeface="+mn-ea"/>
                          <a:cs typeface="Times New Roman"/>
                        </a:rPr>
                        <a:t>PPI</a:t>
                      </a:r>
                      <a:r>
                        <a:rPr lang="zh-CN" altLang="en-US" sz="1600" b="1" kern="100" dirty="0">
                          <a:solidFill>
                            <a:srgbClr val="EF935B"/>
                          </a:solidFill>
                          <a:effectLst/>
                          <a:latin typeface="+mn-ea"/>
                          <a:ea typeface="+mn-ea"/>
                          <a:cs typeface="Times New Roman"/>
                        </a:rPr>
                        <a:t>肠溶制剂与碳酸氢钠口服制剂的简单联用，具有</a:t>
                      </a:r>
                      <a:r>
                        <a:rPr lang="en-US" altLang="zh-CN" sz="1600" b="1" kern="100" dirty="0">
                          <a:solidFill>
                            <a:srgbClr val="EF935B"/>
                          </a:solidFill>
                          <a:effectLst/>
                          <a:latin typeface="+mn-ea"/>
                          <a:ea typeface="+mn-ea"/>
                          <a:cs typeface="Times New Roman"/>
                        </a:rPr>
                        <a:t>1+1</a:t>
                      </a:r>
                      <a:r>
                        <a:rPr lang="zh-CN" altLang="en-US" sz="1600" b="1" kern="100" dirty="0">
                          <a:solidFill>
                            <a:srgbClr val="EF935B"/>
                          </a:solidFill>
                          <a:effectLst/>
                          <a:latin typeface="+mn-ea"/>
                          <a:ea typeface="+mn-ea"/>
                          <a:cs typeface="Times New Roman"/>
                        </a:rPr>
                        <a:t>＞</a:t>
                      </a:r>
                      <a:r>
                        <a:rPr lang="en-US" altLang="zh-CN" sz="1600" b="1" kern="100" dirty="0">
                          <a:solidFill>
                            <a:srgbClr val="EF935B"/>
                          </a:solidFill>
                          <a:effectLst/>
                          <a:latin typeface="+mn-ea"/>
                          <a:ea typeface="+mn-ea"/>
                          <a:cs typeface="Times New Roman"/>
                        </a:rPr>
                        <a:t>2</a:t>
                      </a:r>
                      <a:r>
                        <a:rPr lang="zh-CN" altLang="en-US" sz="1600" b="1" kern="100" dirty="0">
                          <a:solidFill>
                            <a:srgbClr val="EF935B"/>
                          </a:solidFill>
                          <a:effectLst/>
                          <a:latin typeface="+mn-ea"/>
                          <a:ea typeface="+mn-ea"/>
                          <a:cs typeface="Times New Roman"/>
                        </a:rPr>
                        <a:t>的优势</a:t>
                      </a:r>
                      <a:endParaRPr lang="zh-CN" sz="1600" b="1" kern="100" dirty="0">
                        <a:solidFill>
                          <a:srgbClr val="EF935B"/>
                        </a:solidFill>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indent="203200" algn="ctr">
                        <a:lnSpc>
                          <a:spcPct val="150000"/>
                        </a:lnSpc>
                        <a:spcAft>
                          <a:spcPts val="0"/>
                        </a:spcAft>
                      </a:pPr>
                      <a:endParaRPr lang="zh-CN" sz="16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15682737"/>
      </p:ext>
    </p:extLst>
  </p:cSld>
  <p:clrMapOvr>
    <a:masterClrMapping/>
  </p:clrMapOvr>
  <mc:AlternateContent xmlns:mc="http://schemas.openxmlformats.org/markup-compatibility/2006" xmlns:p14="http://schemas.microsoft.com/office/powerpoint/2010/main">
    <mc:Choice Requires="p14">
      <p:transition p14:dur="0" advTm="7203"/>
    </mc:Choice>
    <mc:Fallback xmlns="">
      <p:transition advTm="720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111"/>
</p:tagLst>
</file>

<file path=ppt/tags/tag10.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11.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12.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13.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2.xml><?xml version="1.0" encoding="utf-8"?>
<p:tagLst xmlns:a="http://schemas.openxmlformats.org/drawingml/2006/main" xmlns:r="http://schemas.openxmlformats.org/officeDocument/2006/relationships" xmlns:p="http://schemas.openxmlformats.org/presentationml/2006/main">
  <p:tag name="MH" val="20170115101533"/>
  <p:tag name="MH_LIBRARY" val="CONTENTS"/>
  <p:tag name="MH_TYPE" val="NUMBER"/>
  <p:tag name="ID" val="547135"/>
  <p:tag name="MH_ORDER" val="1"/>
</p:tagLst>
</file>

<file path=ppt/tags/tag3.xml><?xml version="1.0" encoding="utf-8"?>
<p:tagLst xmlns:a="http://schemas.openxmlformats.org/drawingml/2006/main" xmlns:r="http://schemas.openxmlformats.org/officeDocument/2006/relationships" xmlns:p="http://schemas.openxmlformats.org/presentationml/2006/main">
  <p:tag name="TIMING" val="|0.4|1.5|1.3|1"/>
</p:tagLst>
</file>

<file path=ppt/tags/tag4.xml><?xml version="1.0" encoding="utf-8"?>
<p:tagLst xmlns:a="http://schemas.openxmlformats.org/drawingml/2006/main" xmlns:r="http://schemas.openxmlformats.org/officeDocument/2006/relationships" xmlns:p="http://schemas.openxmlformats.org/presentationml/2006/main">
  <p:tag name="TIMING" val="|0.2|1.2|0.8|0.8|0.7|0.9"/>
</p:tagLst>
</file>

<file path=ppt/tags/tag5.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6.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7.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8.xml><?xml version="1.0" encoding="utf-8"?>
<p:tagLst xmlns:a="http://schemas.openxmlformats.org/drawingml/2006/main" xmlns:r="http://schemas.openxmlformats.org/officeDocument/2006/relationships" xmlns:p="http://schemas.openxmlformats.org/presentationml/2006/main">
  <p:tag name="TIMING" val="|0.2|0.6|0.6|0.6|0.6|0.6|0.7|0.7|0.6|0.9"/>
</p:tagLst>
</file>

<file path=ppt/tags/tag9.xml><?xml version="1.0" encoding="utf-8"?>
<p:tagLst xmlns:a="http://schemas.openxmlformats.org/drawingml/2006/main" xmlns:r="http://schemas.openxmlformats.org/officeDocument/2006/relationships" xmlns:p="http://schemas.openxmlformats.org/presentationml/2006/main">
  <p:tag name="TIMING" val="|0.2|0.6|0.6|0.6|0.6|0.6|0.7|0.7|0.6|0.9"/>
</p:tagLst>
</file>

<file path=ppt/theme/_rels/theme3.xml.rels><?xml version="1.0" encoding="UTF-8" standalone="yes"?>
<Relationships xmlns="http://schemas.openxmlformats.org/package/2006/relationships"><Relationship Id="rId1" Type="http://schemas.openxmlformats.org/officeDocument/2006/relationships/image" Target="../media/image2.jpg"/></Relationships>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1qjicdi">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2">
      <a:dk1>
        <a:srgbClr val="000000"/>
      </a:dk1>
      <a:lt1>
        <a:srgbClr val="FFFFFF"/>
      </a:lt1>
      <a:dk2>
        <a:srgbClr val="FFFFFF"/>
      </a:dk2>
      <a:lt2>
        <a:srgbClr val="FFFFFF"/>
      </a:lt2>
      <a:accent1>
        <a:srgbClr val="345671"/>
      </a:accent1>
      <a:accent2>
        <a:srgbClr val="CD263D"/>
      </a:accent2>
      <a:accent3>
        <a:srgbClr val="345671"/>
      </a:accent3>
      <a:accent4>
        <a:srgbClr val="CD263D"/>
      </a:accent4>
      <a:accent5>
        <a:srgbClr val="345671"/>
      </a:accent5>
      <a:accent6>
        <a:srgbClr val="CD263D"/>
      </a:accent6>
      <a:hlink>
        <a:srgbClr val="BF0000"/>
      </a:hlink>
      <a:folHlink>
        <a:srgbClr val="595959"/>
      </a:folHlink>
    </a:clrScheme>
    <a:fontScheme name="i5xkobps">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638</TotalTime>
  <Words>1336</Words>
  <Application>Microsoft Office PowerPoint</Application>
  <PresentationFormat>宽屏</PresentationFormat>
  <Paragraphs>115</Paragraphs>
  <Slides>11</Slides>
  <Notes>11</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11</vt:i4>
      </vt:variant>
    </vt:vector>
  </HeadingPairs>
  <TitlesOfParts>
    <vt:vector size="22" baseType="lpstr">
      <vt:lpstr>等线</vt:lpstr>
      <vt:lpstr>Microsoft Yahei</vt:lpstr>
      <vt:lpstr>Microsoft Yahei</vt:lpstr>
      <vt:lpstr>微软雅黑 Light</vt:lpstr>
      <vt:lpstr>Arial</vt:lpstr>
      <vt:lpstr>Calibri</vt:lpstr>
      <vt:lpstr>Calibri Light</vt:lpstr>
      <vt:lpstr>Wingdings</vt:lpstr>
      <vt:lpstr>第一PPT，www.1ppt.com</vt:lpstr>
      <vt:lpstr>1_第一PPT，www.1ppt.com</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简洁橙色圆点</dc:title>
  <dc:creator>第一PPT</dc:creator>
  <cp:keywords>www.1ppt.com</cp:keywords>
  <dc:description>www.1ppt.com</dc:description>
  <cp:lastModifiedBy>胡 典文</cp:lastModifiedBy>
  <cp:revision>253</cp:revision>
  <dcterms:created xsi:type="dcterms:W3CDTF">2019-11-11T03:32:40Z</dcterms:created>
  <dcterms:modified xsi:type="dcterms:W3CDTF">2022-07-05T14:00:58Z</dcterms:modified>
</cp:coreProperties>
</file>