
<file path=[Content_Types].xml><?xml version="1.0" encoding="utf-8"?>
<Types xmlns="http://schemas.openxmlformats.org/package/2006/content-types">
  <Default Extension="png" ContentType="image/png"/>
  <Default Extension="wdp" ContentType="image/vnd.ms-photo"/>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56" r:id="rId3"/>
    <p:sldId id="257" r:id="rId4"/>
    <p:sldId id="258" r:id="rId5"/>
    <p:sldId id="259" r:id="rId6"/>
    <p:sldId id="260" r:id="rId8"/>
    <p:sldId id="265" r:id="rId9"/>
    <p:sldId id="263" r:id="rId10"/>
    <p:sldId id="264" r:id="rId11"/>
  </p:sldIdLst>
  <p:sldSz cx="5905500" cy="3321050"/>
  <p:notesSz cx="5905500" cy="332105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59B9"/>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3826" autoAdjust="0"/>
  </p:normalViewPr>
  <p:slideViewPr>
    <p:cSldViewPr>
      <p:cViewPr varScale="1">
        <p:scale>
          <a:sx n="129" d="100"/>
          <a:sy n="129" d="100"/>
        </p:scale>
        <p:origin x="720" y="7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gs" Target="tags/tag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559050" cy="1666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344863" y="0"/>
            <a:ext cx="2559050" cy="166688"/>
          </a:xfrm>
          <a:prstGeom prst="rect">
            <a:avLst/>
          </a:prstGeom>
        </p:spPr>
        <p:txBody>
          <a:bodyPr vert="horz" lIns="91440" tIns="45720" rIns="91440" bIns="45720" rtlCol="0"/>
          <a:lstStyle>
            <a:lvl1pPr algn="r">
              <a:defRPr sz="1200"/>
            </a:lvl1pPr>
          </a:lstStyle>
          <a:p>
            <a:fld id="{58AF000D-F748-44B8-8049-7E93912CB921}"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955800" y="415925"/>
            <a:ext cx="1993900" cy="11207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590550" y="1598613"/>
            <a:ext cx="4724400" cy="130810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3154363"/>
            <a:ext cx="2559050" cy="1666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344863" y="3154363"/>
            <a:ext cx="2559050" cy="166687"/>
          </a:xfrm>
          <a:prstGeom prst="rect">
            <a:avLst/>
          </a:prstGeom>
        </p:spPr>
        <p:txBody>
          <a:bodyPr vert="horz" lIns="91440" tIns="45720" rIns="91440" bIns="45720" rtlCol="0" anchor="b"/>
          <a:lstStyle>
            <a:lvl1pPr algn="r">
              <a:defRPr sz="1200"/>
            </a:lvl1pPr>
          </a:lstStyle>
          <a:p>
            <a:fld id="{CE47D357-929A-4521-853C-6A72A16E15C5}"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CE47D357-929A-4521-853C-6A72A16E15C5}"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CE47D357-929A-4521-853C-6A72A16E15C5}"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CE47D357-929A-4521-853C-6A72A16E15C5}"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42912" y="1029525"/>
            <a:ext cx="5019675" cy="697420"/>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885825" y="1859788"/>
            <a:ext cx="4133850" cy="830262"/>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sz="half" idx="2"/>
          </p:nvPr>
        </p:nvSpPr>
        <p:spPr>
          <a:xfrm>
            <a:off x="295275" y="763841"/>
            <a:ext cx="2568892" cy="2191893"/>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3041332" y="763841"/>
            <a:ext cx="2568892" cy="2191893"/>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image" Target="../media/image4.png"/><Relationship Id="rId8" Type="http://schemas.openxmlformats.org/officeDocument/2006/relationships/image" Target="../media/image3.png"/><Relationship Id="rId7" Type="http://schemas.openxmlformats.org/officeDocument/2006/relationships/image" Target="../media/image2.png"/><Relationship Id="rId6" Type="http://schemas.openxmlformats.org/officeDocument/2006/relationships/image" Target="../media/image1.png"/><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0"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1"/>
            <a:ext cx="5897880" cy="3317747"/>
          </a:xfrm>
          <a:prstGeom prst="rect">
            <a:avLst/>
          </a:prstGeom>
          <a:blipFill>
            <a:blip r:embed="rId6" cstate="print"/>
            <a:stretch>
              <a:fillRect/>
            </a:stretch>
          </a:blipFill>
        </p:spPr>
        <p:txBody>
          <a:bodyPr wrap="square" lIns="0" tIns="0" rIns="0" bIns="0" rtlCol="0"/>
          <a:lstStyle/>
          <a:p/>
        </p:txBody>
      </p:sp>
      <p:sp>
        <p:nvSpPr>
          <p:cNvPr id="17" name="bg object 17"/>
          <p:cNvSpPr/>
          <p:nvPr/>
        </p:nvSpPr>
        <p:spPr>
          <a:xfrm>
            <a:off x="0" y="420625"/>
            <a:ext cx="5897880" cy="2476500"/>
          </a:xfrm>
          <a:prstGeom prst="rect">
            <a:avLst/>
          </a:prstGeom>
          <a:blipFill>
            <a:blip r:embed="rId7" cstate="print"/>
            <a:stretch>
              <a:fillRect/>
            </a:stretch>
          </a:blipFill>
        </p:spPr>
        <p:txBody>
          <a:bodyPr wrap="square" lIns="0" tIns="0" rIns="0" bIns="0" rtlCol="0"/>
          <a:lstStyle/>
          <a:p/>
        </p:txBody>
      </p:sp>
      <p:sp>
        <p:nvSpPr>
          <p:cNvPr id="18" name="bg object 18"/>
          <p:cNvSpPr/>
          <p:nvPr/>
        </p:nvSpPr>
        <p:spPr>
          <a:xfrm>
            <a:off x="0" y="545593"/>
            <a:ext cx="5897880" cy="2228087"/>
          </a:xfrm>
          <a:prstGeom prst="rect">
            <a:avLst/>
          </a:prstGeom>
          <a:blipFill>
            <a:blip r:embed="rId8" cstate="print"/>
            <a:stretch>
              <a:fillRect/>
            </a:stretch>
          </a:blipFill>
        </p:spPr>
        <p:txBody>
          <a:bodyPr wrap="square" lIns="0" tIns="0" rIns="0" bIns="0" rtlCol="0"/>
          <a:lstStyle/>
          <a:p/>
        </p:txBody>
      </p:sp>
      <p:sp>
        <p:nvSpPr>
          <p:cNvPr id="19" name="bg object 19"/>
          <p:cNvSpPr/>
          <p:nvPr/>
        </p:nvSpPr>
        <p:spPr>
          <a:xfrm>
            <a:off x="708660" y="1"/>
            <a:ext cx="659891" cy="1341120"/>
          </a:xfrm>
          <a:prstGeom prst="rect">
            <a:avLst/>
          </a:prstGeom>
          <a:blipFill>
            <a:blip r:embed="rId9" cstate="print"/>
            <a:stretch>
              <a:fillRect/>
            </a:stretch>
          </a:blipFill>
        </p:spPr>
        <p:txBody>
          <a:bodyPr wrap="square" lIns="0" tIns="0" rIns="0" bIns="0" rtlCol="0"/>
          <a:lstStyle/>
          <a:p/>
        </p:txBody>
      </p:sp>
      <p:sp>
        <p:nvSpPr>
          <p:cNvPr id="2" name="Holder 2"/>
          <p:cNvSpPr>
            <a:spLocks noGrp="1"/>
          </p:cNvSpPr>
          <p:nvPr>
            <p:ph type="title"/>
          </p:nvPr>
        </p:nvSpPr>
        <p:spPr>
          <a:xfrm>
            <a:off x="295275" y="132842"/>
            <a:ext cx="5314950" cy="531368"/>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295275" y="763841"/>
            <a:ext cx="5314950" cy="2191893"/>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a:xfrm>
            <a:off x="2007870" y="3088576"/>
            <a:ext cx="1889760" cy="166052"/>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sz="half" idx="6"/>
          </p:nvPr>
        </p:nvSpPr>
        <p:spPr>
          <a:xfrm>
            <a:off x="295275" y="3088576"/>
            <a:ext cx="1358265" cy="16605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a:xfrm>
            <a:off x="4251960" y="3088576"/>
            <a:ext cx="1358265" cy="16605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slideLayout" Target="../slideLayouts/slideLayout5.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slides/_rels/slide2.xml.rels><?xml version="1.0" encoding="UTF-8" standalone="yes"?>
<Relationships xmlns="http://schemas.openxmlformats.org/package/2006/relationships"><Relationship Id="rId9" Type="http://schemas.openxmlformats.org/officeDocument/2006/relationships/image" Target="../media/image18.png"/><Relationship Id="rId8" Type="http://schemas.openxmlformats.org/officeDocument/2006/relationships/image" Target="../media/image17.png"/><Relationship Id="rId7" Type="http://schemas.openxmlformats.org/officeDocument/2006/relationships/image" Target="../media/image16.png"/><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 Id="rId3" Type="http://schemas.openxmlformats.org/officeDocument/2006/relationships/image" Target="../media/image12.png"/><Relationship Id="rId2" Type="http://schemas.openxmlformats.org/officeDocument/2006/relationships/image" Target="../media/image11.png"/><Relationship Id="rId19" Type="http://schemas.openxmlformats.org/officeDocument/2006/relationships/slideLayout" Target="../slideLayouts/slideLayout5.xml"/><Relationship Id="rId18" Type="http://schemas.microsoft.com/office/2007/relationships/hdphoto" Target="../media/image27.wdp"/><Relationship Id="rId17" Type="http://schemas.openxmlformats.org/officeDocument/2006/relationships/image" Target="../media/image26.png"/><Relationship Id="rId16" Type="http://schemas.openxmlformats.org/officeDocument/2006/relationships/image" Target="../media/image25.png"/><Relationship Id="rId15" Type="http://schemas.openxmlformats.org/officeDocument/2006/relationships/image" Target="../media/image24.png"/><Relationship Id="rId14" Type="http://schemas.openxmlformats.org/officeDocument/2006/relationships/image" Target="../media/image23.png"/><Relationship Id="rId13" Type="http://schemas.openxmlformats.org/officeDocument/2006/relationships/image" Target="../media/image22.png"/><Relationship Id="rId12" Type="http://schemas.openxmlformats.org/officeDocument/2006/relationships/image" Target="../media/image21.png"/><Relationship Id="rId11" Type="http://schemas.openxmlformats.org/officeDocument/2006/relationships/image" Target="../media/image20.png"/><Relationship Id="rId10" Type="http://schemas.openxmlformats.org/officeDocument/2006/relationships/image" Target="../media/image19.png"/><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6" Type="http://schemas.openxmlformats.org/officeDocument/2006/relationships/slideLayout" Target="../slideLayouts/slideLayout5.xml"/><Relationship Id="rId5" Type="http://schemas.openxmlformats.org/officeDocument/2006/relationships/image" Target="../media/image32.png"/><Relationship Id="rId4" Type="http://schemas.openxmlformats.org/officeDocument/2006/relationships/image" Target="../media/image31.png"/><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image" Target="../media/image28.png"/></Relationships>
</file>

<file path=ppt/slides/_rels/slide4.xml.rels><?xml version="1.0" encoding="UTF-8" standalone="yes"?>
<Relationships xmlns="http://schemas.openxmlformats.org/package/2006/relationships"><Relationship Id="rId9" Type="http://schemas.openxmlformats.org/officeDocument/2006/relationships/image" Target="../media/image40.png"/><Relationship Id="rId8" Type="http://schemas.openxmlformats.org/officeDocument/2006/relationships/image" Target="../media/image39.png"/><Relationship Id="rId7" Type="http://schemas.openxmlformats.org/officeDocument/2006/relationships/image" Target="../media/image38.png"/><Relationship Id="rId6" Type="http://schemas.openxmlformats.org/officeDocument/2006/relationships/image" Target="../media/image29.png"/><Relationship Id="rId5" Type="http://schemas.openxmlformats.org/officeDocument/2006/relationships/image" Target="../media/image37.png"/><Relationship Id="rId4" Type="http://schemas.openxmlformats.org/officeDocument/2006/relationships/image" Target="../media/image36.png"/><Relationship Id="rId3" Type="http://schemas.openxmlformats.org/officeDocument/2006/relationships/image" Target="../media/image35.png"/><Relationship Id="rId2" Type="http://schemas.openxmlformats.org/officeDocument/2006/relationships/image" Target="../media/image34.png"/><Relationship Id="rId13" Type="http://schemas.openxmlformats.org/officeDocument/2006/relationships/notesSlide" Target="../notesSlides/notesSlide1.xml"/><Relationship Id="rId12" Type="http://schemas.openxmlformats.org/officeDocument/2006/relationships/slideLayout" Target="../slideLayouts/slideLayout5.xml"/><Relationship Id="rId11" Type="http://schemas.openxmlformats.org/officeDocument/2006/relationships/image" Target="../media/image31.png"/><Relationship Id="rId10" Type="http://schemas.openxmlformats.org/officeDocument/2006/relationships/image" Target="../media/image41.png"/><Relationship Id="rId1" Type="http://schemas.openxmlformats.org/officeDocument/2006/relationships/image" Target="../media/image33.png"/></Relationships>
</file>

<file path=ppt/slides/_rels/slide5.xml.rels><?xml version="1.0" encoding="UTF-8" standalone="yes"?>
<Relationships xmlns="http://schemas.openxmlformats.org/package/2006/relationships"><Relationship Id="rId7" Type="http://schemas.openxmlformats.org/officeDocument/2006/relationships/notesSlide" Target="../notesSlides/notesSlide2.xml"/><Relationship Id="rId6" Type="http://schemas.openxmlformats.org/officeDocument/2006/relationships/slideLayout" Target="../slideLayouts/slideLayout5.xml"/><Relationship Id="rId5" Type="http://schemas.openxmlformats.org/officeDocument/2006/relationships/image" Target="../media/image31.png"/><Relationship Id="rId4" Type="http://schemas.openxmlformats.org/officeDocument/2006/relationships/image" Target="../media/image45.png"/><Relationship Id="rId3" Type="http://schemas.openxmlformats.org/officeDocument/2006/relationships/image" Target="../media/image44.png"/><Relationship Id="rId2" Type="http://schemas.openxmlformats.org/officeDocument/2006/relationships/image" Target="../media/image43.png"/><Relationship Id="rId1" Type="http://schemas.openxmlformats.org/officeDocument/2006/relationships/image" Target="../media/image42.png"/></Relationships>
</file>

<file path=ppt/slides/_rels/slide6.xml.rels><?xml version="1.0" encoding="UTF-8" standalone="yes"?>
<Relationships xmlns="http://schemas.openxmlformats.org/package/2006/relationships"><Relationship Id="rId6" Type="http://schemas.openxmlformats.org/officeDocument/2006/relationships/slideLayout" Target="../slideLayouts/slideLayout5.xml"/><Relationship Id="rId5" Type="http://schemas.openxmlformats.org/officeDocument/2006/relationships/image" Target="../media/image49.png"/><Relationship Id="rId4" Type="http://schemas.openxmlformats.org/officeDocument/2006/relationships/image" Target="../media/image31.png"/><Relationship Id="rId3" Type="http://schemas.openxmlformats.org/officeDocument/2006/relationships/image" Target="../media/image48.png"/><Relationship Id="rId2" Type="http://schemas.openxmlformats.org/officeDocument/2006/relationships/image" Target="../media/image47.png"/><Relationship Id="rId1" Type="http://schemas.openxmlformats.org/officeDocument/2006/relationships/image" Target="../media/image46.png"/></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5.xml"/><Relationship Id="rId5" Type="http://schemas.openxmlformats.org/officeDocument/2006/relationships/image" Target="../media/image53.png"/><Relationship Id="rId4" Type="http://schemas.openxmlformats.org/officeDocument/2006/relationships/image" Target="../media/image52.png"/><Relationship Id="rId3" Type="http://schemas.openxmlformats.org/officeDocument/2006/relationships/image" Target="../media/image31.png"/><Relationship Id="rId2" Type="http://schemas.openxmlformats.org/officeDocument/2006/relationships/image" Target="../media/image51.png"/><Relationship Id="rId1" Type="http://schemas.openxmlformats.org/officeDocument/2006/relationships/image" Target="../media/image50.png"/></Relationships>
</file>

<file path=ppt/slides/_rels/slide8.xml.rels><?xml version="1.0" encoding="UTF-8" standalone="yes"?>
<Relationships xmlns="http://schemas.openxmlformats.org/package/2006/relationships"><Relationship Id="rId7" Type="http://schemas.openxmlformats.org/officeDocument/2006/relationships/notesSlide" Target="../notesSlides/notesSlide3.xml"/><Relationship Id="rId6" Type="http://schemas.openxmlformats.org/officeDocument/2006/relationships/slideLayout" Target="../slideLayouts/slideLayout5.xml"/><Relationship Id="rId5" Type="http://schemas.openxmlformats.org/officeDocument/2006/relationships/image" Target="../media/image57.png"/><Relationship Id="rId4" Type="http://schemas.openxmlformats.org/officeDocument/2006/relationships/image" Target="../media/image56.png"/><Relationship Id="rId3" Type="http://schemas.openxmlformats.org/officeDocument/2006/relationships/image" Target="../media/image31.png"/><Relationship Id="rId2" Type="http://schemas.openxmlformats.org/officeDocument/2006/relationships/image" Target="../media/image55.png"/><Relationship Id="rId1" Type="http://schemas.openxmlformats.org/officeDocument/2006/relationships/image" Target="../media/image54.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3499" y="0"/>
            <a:ext cx="5901379" cy="3317747"/>
            <a:chOff x="-3499" y="0"/>
            <a:chExt cx="5901379" cy="3317747"/>
          </a:xfrm>
        </p:grpSpPr>
        <p:sp>
          <p:nvSpPr>
            <p:cNvPr id="3" name="object 3"/>
            <p:cNvSpPr/>
            <p:nvPr/>
          </p:nvSpPr>
          <p:spPr>
            <a:xfrm>
              <a:off x="-3499" y="0"/>
              <a:ext cx="5897880" cy="3317747"/>
            </a:xfrm>
            <a:prstGeom prst="rect">
              <a:avLst/>
            </a:prstGeom>
            <a:blipFill>
              <a:blip r:embed="rId1" cstate="print"/>
              <a:stretch>
                <a:fillRect/>
              </a:stretch>
            </a:blipFill>
          </p:spPr>
          <p:txBody>
            <a:bodyPr wrap="square" lIns="0" tIns="0" rIns="0" bIns="0" rtlCol="0"/>
            <a:lstStyle/>
            <a:p/>
          </p:txBody>
        </p:sp>
        <p:sp>
          <p:nvSpPr>
            <p:cNvPr id="4" name="object 4"/>
            <p:cNvSpPr/>
            <p:nvPr/>
          </p:nvSpPr>
          <p:spPr>
            <a:xfrm>
              <a:off x="1723644" y="358141"/>
              <a:ext cx="2452116" cy="2785872"/>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1851660" y="481585"/>
              <a:ext cx="2196084" cy="2534412"/>
            </a:xfrm>
            <a:prstGeom prst="rect">
              <a:avLst/>
            </a:prstGeom>
            <a:blipFill>
              <a:blip r:embed="rId3" cstate="print"/>
              <a:stretch>
                <a:fillRect/>
              </a:stretch>
            </a:blipFill>
          </p:spPr>
          <p:txBody>
            <a:bodyPr wrap="square" lIns="0" tIns="0" rIns="0" bIns="0" rtlCol="0"/>
            <a:lstStyle/>
            <a:p/>
          </p:txBody>
        </p:sp>
        <p:sp>
          <p:nvSpPr>
            <p:cNvPr id="6" name="object 6"/>
            <p:cNvSpPr/>
            <p:nvPr/>
          </p:nvSpPr>
          <p:spPr>
            <a:xfrm>
              <a:off x="2352224" y="2540999"/>
              <a:ext cx="1186434" cy="183422"/>
            </a:xfrm>
            <a:prstGeom prst="rect">
              <a:avLst/>
            </a:prstGeom>
            <a:blipFill>
              <a:blip r:embed="rId4" cstate="print"/>
              <a:stretch>
                <a:fillRect/>
              </a:stretch>
            </a:blipFill>
          </p:spPr>
          <p:txBody>
            <a:bodyPr wrap="square" lIns="0" tIns="0" rIns="0" bIns="0" rtlCol="0" anchor="ctr" anchorCtr="0"/>
            <a:lstStyle/>
            <a:p>
              <a:pPr algn="ctr"/>
              <a:r>
                <a:rPr lang="zh-CN" altLang="en-US" sz="800" dirty="0">
                  <a:solidFill>
                    <a:schemeClr val="bg1"/>
                  </a:solidFill>
                </a:rPr>
                <a:t>天津金耀药业有限公司</a:t>
              </a:r>
              <a:endParaRPr sz="800" dirty="0">
                <a:solidFill>
                  <a:schemeClr val="bg1"/>
                </a:solidFill>
              </a:endParaRPr>
            </a:p>
          </p:txBody>
        </p:sp>
        <p:sp>
          <p:nvSpPr>
            <p:cNvPr id="8" name="object 8"/>
            <p:cNvSpPr/>
            <p:nvPr/>
          </p:nvSpPr>
          <p:spPr>
            <a:xfrm>
              <a:off x="5570220" y="370333"/>
              <a:ext cx="327660" cy="9143"/>
            </a:xfrm>
            <a:prstGeom prst="rect">
              <a:avLst/>
            </a:prstGeom>
            <a:blipFill>
              <a:blip r:embed="rId5" cstate="print"/>
              <a:stretch>
                <a:fillRect/>
              </a:stretch>
            </a:blipFill>
          </p:spPr>
          <p:txBody>
            <a:bodyPr wrap="square" lIns="0" tIns="0" rIns="0" bIns="0" rtlCol="0"/>
            <a:lstStyle/>
            <a:p/>
          </p:txBody>
        </p:sp>
      </p:grpSp>
      <p:sp>
        <p:nvSpPr>
          <p:cNvPr id="11" name="object 11"/>
          <p:cNvSpPr txBox="1"/>
          <p:nvPr/>
        </p:nvSpPr>
        <p:spPr>
          <a:xfrm>
            <a:off x="2084110" y="2249423"/>
            <a:ext cx="1722661" cy="191078"/>
          </a:xfrm>
          <a:prstGeom prst="rect">
            <a:avLst/>
          </a:prstGeom>
        </p:spPr>
        <p:txBody>
          <a:bodyPr vert="horz" wrap="square" lIns="0" tIns="13970" rIns="0" bIns="0" rtlCol="0">
            <a:spAutoFit/>
          </a:bodyPr>
          <a:lstStyle/>
          <a:p>
            <a:pPr algn="ctr">
              <a:lnSpc>
                <a:spcPct val="100000"/>
              </a:lnSpc>
              <a:spcBef>
                <a:spcPts val="110"/>
              </a:spcBef>
            </a:pPr>
            <a:r>
              <a:rPr lang="zh-CN" altLang="en-US" sz="1150" b="0" spc="20" dirty="0">
                <a:latin typeface="Noto Sans CJK JP Medium"/>
                <a:cs typeface="Noto Sans CJK JP Medium"/>
              </a:rPr>
              <a:t>氨基酸（</a:t>
            </a:r>
            <a:r>
              <a:rPr lang="en-US" altLang="zh-CN" sz="1150" b="0" spc="20" dirty="0">
                <a:latin typeface="Noto Sans CJK JP Medium"/>
                <a:cs typeface="Noto Sans CJK JP Medium"/>
              </a:rPr>
              <a:t>15</a:t>
            </a:r>
            <a:r>
              <a:rPr lang="zh-CN" altLang="en-US" sz="1150" b="0" spc="20" dirty="0">
                <a:latin typeface="Noto Sans CJK JP Medium"/>
                <a:cs typeface="Noto Sans CJK JP Medium"/>
              </a:rPr>
              <a:t>）腹膜透析液</a:t>
            </a:r>
            <a:endParaRPr sz="1150" dirty="0">
              <a:latin typeface="Noto Sans CJK JP Medium"/>
              <a:cs typeface="Noto Sans CJK JP Medium"/>
            </a:endParaRPr>
          </a:p>
        </p:txBody>
      </p:sp>
      <p:sp>
        <p:nvSpPr>
          <p:cNvPr id="12" name="object 12"/>
          <p:cNvSpPr txBox="1"/>
          <p:nvPr/>
        </p:nvSpPr>
        <p:spPr>
          <a:xfrm>
            <a:off x="217170" y="155575"/>
            <a:ext cx="820420" cy="190500"/>
          </a:xfrm>
          <a:prstGeom prst="rect">
            <a:avLst/>
          </a:prstGeom>
        </p:spPr>
        <p:txBody>
          <a:bodyPr vert="horz" wrap="square" lIns="0" tIns="13970" rIns="0" bIns="0" rtlCol="0">
            <a:spAutoFit/>
          </a:bodyPr>
          <a:lstStyle/>
          <a:p>
            <a:pPr marL="12700">
              <a:lnSpc>
                <a:spcPct val="100000"/>
              </a:lnSpc>
              <a:spcBef>
                <a:spcPts val="110"/>
              </a:spcBef>
            </a:pPr>
            <a:r>
              <a:rPr sz="1150" spc="10" dirty="0">
                <a:latin typeface="IPAexGothic"/>
                <a:cs typeface="IPAexGothic"/>
              </a:rPr>
              <a:t>附件</a:t>
            </a:r>
            <a:r>
              <a:rPr sz="1150" spc="-5" dirty="0">
                <a:latin typeface="Noto Sans Mono CJK JP Bold"/>
                <a:cs typeface="Noto Sans Mono CJK JP Bold"/>
              </a:rPr>
              <a:t>2</a:t>
            </a:r>
            <a:r>
              <a:rPr sz="1150" spc="10" dirty="0">
                <a:latin typeface="Noto Sans Mono CJK JP Bold"/>
                <a:cs typeface="Noto Sans Mono CJK JP Bold"/>
              </a:rPr>
              <a:t>-</a:t>
            </a:r>
            <a:r>
              <a:rPr lang="en-US" sz="1150" spc="5" dirty="0">
                <a:latin typeface="Noto Sans Mono CJK JP Bold"/>
                <a:cs typeface="Noto Sans Mono CJK JP Bold"/>
              </a:rPr>
              <a:t>3</a:t>
            </a:r>
            <a:endParaRPr sz="1150" dirty="0">
              <a:latin typeface="Noto Sans Mono CJK JP Bold"/>
              <a:cs typeface="Noto Sans Mono CJK JP Bold"/>
            </a:endParaRPr>
          </a:p>
        </p:txBody>
      </p:sp>
      <p:sp>
        <p:nvSpPr>
          <p:cNvPr id="13" name="object 13"/>
          <p:cNvSpPr/>
          <p:nvPr/>
        </p:nvSpPr>
        <p:spPr>
          <a:xfrm>
            <a:off x="0" y="382"/>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p:txBody>
      </p:sp>
      <p:pic>
        <p:nvPicPr>
          <p:cNvPr id="9" name="图片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352224" y="543359"/>
            <a:ext cx="1145067" cy="173672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2191" y="0"/>
            <a:ext cx="5893309" cy="3321050"/>
            <a:chOff x="0" y="0"/>
            <a:chExt cx="5897880" cy="3317748"/>
          </a:xfrm>
        </p:grpSpPr>
        <p:sp>
          <p:nvSpPr>
            <p:cNvPr id="3" name="object 3"/>
            <p:cNvSpPr/>
            <p:nvPr/>
          </p:nvSpPr>
          <p:spPr>
            <a:xfrm>
              <a:off x="0" y="0"/>
              <a:ext cx="5897880" cy="3317748"/>
            </a:xfrm>
            <a:prstGeom prst="rect">
              <a:avLst/>
            </a:prstGeom>
            <a:blipFill>
              <a:blip r:embed="rId1" cstate="print"/>
              <a:stretch>
                <a:fillRect/>
              </a:stretch>
            </a:blipFill>
          </p:spPr>
          <p:txBody>
            <a:bodyPr wrap="square" lIns="0" tIns="0" rIns="0" bIns="0" rtlCol="0"/>
            <a:lstStyle/>
            <a:p/>
          </p:txBody>
        </p:sp>
        <p:sp>
          <p:nvSpPr>
            <p:cNvPr id="4" name="object 4"/>
            <p:cNvSpPr/>
            <p:nvPr/>
          </p:nvSpPr>
          <p:spPr>
            <a:xfrm>
              <a:off x="0" y="341376"/>
              <a:ext cx="1450848" cy="656844"/>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2054352" y="350520"/>
              <a:ext cx="1676400" cy="670560"/>
            </a:xfrm>
            <a:prstGeom prst="rect">
              <a:avLst/>
            </a:prstGeom>
            <a:blipFill>
              <a:blip r:embed="rId3" cstate="print"/>
              <a:stretch>
                <a:fillRect/>
              </a:stretch>
            </a:blipFill>
          </p:spPr>
          <p:txBody>
            <a:bodyPr wrap="square" lIns="0" tIns="0" rIns="0" bIns="0" rtlCol="0"/>
            <a:lstStyle/>
            <a:p/>
          </p:txBody>
        </p:sp>
        <p:sp>
          <p:nvSpPr>
            <p:cNvPr id="6" name="object 6"/>
            <p:cNvSpPr/>
            <p:nvPr/>
          </p:nvSpPr>
          <p:spPr>
            <a:xfrm>
              <a:off x="2142743" y="434340"/>
              <a:ext cx="1501140" cy="496824"/>
            </a:xfrm>
            <a:prstGeom prst="rect">
              <a:avLst/>
            </a:prstGeom>
            <a:blipFill>
              <a:blip r:embed="rId4" cstate="print"/>
              <a:stretch>
                <a:fillRect/>
              </a:stretch>
            </a:blipFill>
          </p:spPr>
          <p:txBody>
            <a:bodyPr wrap="square" lIns="0" tIns="0" rIns="0" bIns="0" rtlCol="0"/>
            <a:lstStyle/>
            <a:p/>
          </p:txBody>
        </p:sp>
        <p:sp>
          <p:nvSpPr>
            <p:cNvPr id="7" name="object 7"/>
            <p:cNvSpPr/>
            <p:nvPr/>
          </p:nvSpPr>
          <p:spPr>
            <a:xfrm>
              <a:off x="2223515" y="611124"/>
              <a:ext cx="168401" cy="133350"/>
            </a:xfrm>
            <a:prstGeom prst="rect">
              <a:avLst/>
            </a:prstGeom>
            <a:blipFill>
              <a:blip r:embed="rId5" cstate="print"/>
              <a:stretch>
                <a:fillRect/>
              </a:stretch>
            </a:blipFill>
          </p:spPr>
          <p:txBody>
            <a:bodyPr wrap="square" lIns="0" tIns="0" rIns="0" bIns="0" rtlCol="0"/>
            <a:lstStyle/>
            <a:p/>
          </p:txBody>
        </p:sp>
        <p:sp>
          <p:nvSpPr>
            <p:cNvPr id="8" name="object 8"/>
            <p:cNvSpPr/>
            <p:nvPr/>
          </p:nvSpPr>
          <p:spPr>
            <a:xfrm>
              <a:off x="2525268" y="598996"/>
              <a:ext cx="1039418" cy="161607"/>
            </a:xfrm>
            <a:prstGeom prst="rect">
              <a:avLst/>
            </a:prstGeom>
            <a:blipFill>
              <a:blip r:embed="rId6" cstate="print"/>
              <a:stretch>
                <a:fillRect/>
              </a:stretch>
            </a:blipFill>
          </p:spPr>
          <p:txBody>
            <a:bodyPr wrap="square" lIns="0" tIns="0" rIns="0" bIns="0" rtlCol="0"/>
            <a:lstStyle/>
            <a:p/>
          </p:txBody>
        </p:sp>
        <p:sp>
          <p:nvSpPr>
            <p:cNvPr id="9" name="object 9"/>
            <p:cNvSpPr/>
            <p:nvPr/>
          </p:nvSpPr>
          <p:spPr>
            <a:xfrm>
              <a:off x="470916" y="531825"/>
              <a:ext cx="515162" cy="233222"/>
            </a:xfrm>
            <a:prstGeom prst="rect">
              <a:avLst/>
            </a:prstGeom>
            <a:blipFill>
              <a:blip r:embed="rId7" cstate="print"/>
              <a:stretch>
                <a:fillRect/>
              </a:stretch>
            </a:blipFill>
          </p:spPr>
          <p:txBody>
            <a:bodyPr wrap="square" lIns="0" tIns="0" rIns="0" bIns="0" rtlCol="0"/>
            <a:lstStyle/>
            <a:p/>
          </p:txBody>
        </p:sp>
        <p:sp>
          <p:nvSpPr>
            <p:cNvPr id="10" name="object 10"/>
            <p:cNvSpPr/>
            <p:nvPr/>
          </p:nvSpPr>
          <p:spPr>
            <a:xfrm>
              <a:off x="466344" y="806196"/>
              <a:ext cx="639318" cy="86105"/>
            </a:xfrm>
            <a:prstGeom prst="rect">
              <a:avLst/>
            </a:prstGeom>
            <a:blipFill>
              <a:blip r:embed="rId8" cstate="print"/>
              <a:stretch>
                <a:fillRect/>
              </a:stretch>
            </a:blipFill>
          </p:spPr>
          <p:txBody>
            <a:bodyPr wrap="square" lIns="0" tIns="0" rIns="0" bIns="0" rtlCol="0"/>
            <a:lstStyle/>
            <a:p/>
          </p:txBody>
        </p:sp>
        <p:sp>
          <p:nvSpPr>
            <p:cNvPr id="11" name="object 11"/>
            <p:cNvSpPr/>
            <p:nvPr/>
          </p:nvSpPr>
          <p:spPr>
            <a:xfrm>
              <a:off x="3924299" y="350520"/>
              <a:ext cx="1676400" cy="670560"/>
            </a:xfrm>
            <a:prstGeom prst="rect">
              <a:avLst/>
            </a:prstGeom>
            <a:blipFill>
              <a:blip r:embed="rId3" cstate="print"/>
              <a:stretch>
                <a:fillRect/>
              </a:stretch>
            </a:blipFill>
          </p:spPr>
          <p:txBody>
            <a:bodyPr wrap="square" lIns="0" tIns="0" rIns="0" bIns="0" rtlCol="0"/>
            <a:lstStyle/>
            <a:p/>
          </p:txBody>
        </p:sp>
        <p:sp>
          <p:nvSpPr>
            <p:cNvPr id="12" name="object 12"/>
            <p:cNvSpPr/>
            <p:nvPr/>
          </p:nvSpPr>
          <p:spPr>
            <a:xfrm>
              <a:off x="4012692" y="434340"/>
              <a:ext cx="1501139" cy="496824"/>
            </a:xfrm>
            <a:prstGeom prst="rect">
              <a:avLst/>
            </a:prstGeom>
            <a:blipFill>
              <a:blip r:embed="rId4" cstate="print"/>
              <a:stretch>
                <a:fillRect/>
              </a:stretch>
            </a:blipFill>
          </p:spPr>
          <p:txBody>
            <a:bodyPr wrap="square" lIns="0" tIns="0" rIns="0" bIns="0" rtlCol="0"/>
            <a:lstStyle/>
            <a:p/>
          </p:txBody>
        </p:sp>
        <p:sp>
          <p:nvSpPr>
            <p:cNvPr id="13" name="object 13"/>
            <p:cNvSpPr/>
            <p:nvPr/>
          </p:nvSpPr>
          <p:spPr>
            <a:xfrm>
              <a:off x="4186428" y="611124"/>
              <a:ext cx="192786" cy="133350"/>
            </a:xfrm>
            <a:prstGeom prst="rect">
              <a:avLst/>
            </a:prstGeom>
            <a:blipFill>
              <a:blip r:embed="rId9" cstate="print"/>
              <a:stretch>
                <a:fillRect/>
              </a:stretch>
            </a:blipFill>
          </p:spPr>
          <p:txBody>
            <a:bodyPr wrap="square" lIns="0" tIns="0" rIns="0" bIns="0" rtlCol="0"/>
            <a:lstStyle/>
            <a:p/>
          </p:txBody>
        </p:sp>
        <p:sp>
          <p:nvSpPr>
            <p:cNvPr id="14" name="object 14"/>
            <p:cNvSpPr/>
            <p:nvPr/>
          </p:nvSpPr>
          <p:spPr>
            <a:xfrm>
              <a:off x="4657343" y="597472"/>
              <a:ext cx="513638" cy="164655"/>
            </a:xfrm>
            <a:prstGeom prst="rect">
              <a:avLst/>
            </a:prstGeom>
            <a:blipFill>
              <a:blip r:embed="rId10" cstate="print"/>
              <a:stretch>
                <a:fillRect/>
              </a:stretch>
            </a:blipFill>
          </p:spPr>
          <p:txBody>
            <a:bodyPr wrap="square" lIns="0" tIns="0" rIns="0" bIns="0" rtlCol="0"/>
            <a:lstStyle/>
            <a:p/>
          </p:txBody>
        </p:sp>
        <p:sp>
          <p:nvSpPr>
            <p:cNvPr id="15" name="object 15"/>
            <p:cNvSpPr/>
            <p:nvPr/>
          </p:nvSpPr>
          <p:spPr>
            <a:xfrm>
              <a:off x="2066543" y="1147572"/>
              <a:ext cx="1676399" cy="670559"/>
            </a:xfrm>
            <a:prstGeom prst="rect">
              <a:avLst/>
            </a:prstGeom>
            <a:blipFill>
              <a:blip r:embed="rId3" cstate="print"/>
              <a:stretch>
                <a:fillRect/>
              </a:stretch>
            </a:blipFill>
          </p:spPr>
          <p:txBody>
            <a:bodyPr wrap="square" lIns="0" tIns="0" rIns="0" bIns="0" rtlCol="0"/>
            <a:lstStyle/>
            <a:p/>
          </p:txBody>
        </p:sp>
        <p:sp>
          <p:nvSpPr>
            <p:cNvPr id="16" name="object 16"/>
            <p:cNvSpPr/>
            <p:nvPr/>
          </p:nvSpPr>
          <p:spPr>
            <a:xfrm>
              <a:off x="2154936" y="1232916"/>
              <a:ext cx="1501140" cy="496824"/>
            </a:xfrm>
            <a:prstGeom prst="rect">
              <a:avLst/>
            </a:prstGeom>
            <a:blipFill>
              <a:blip r:embed="rId4" cstate="print"/>
              <a:stretch>
                <a:fillRect/>
              </a:stretch>
            </a:blipFill>
          </p:spPr>
          <p:txBody>
            <a:bodyPr wrap="square" lIns="0" tIns="0" rIns="0" bIns="0" rtlCol="0"/>
            <a:lstStyle/>
            <a:p/>
          </p:txBody>
        </p:sp>
        <p:sp>
          <p:nvSpPr>
            <p:cNvPr id="17" name="object 17"/>
            <p:cNvSpPr/>
            <p:nvPr/>
          </p:nvSpPr>
          <p:spPr>
            <a:xfrm>
              <a:off x="2327148" y="1409700"/>
              <a:ext cx="191262" cy="133350"/>
            </a:xfrm>
            <a:prstGeom prst="rect">
              <a:avLst/>
            </a:prstGeom>
            <a:blipFill>
              <a:blip r:embed="rId11" cstate="print"/>
              <a:stretch>
                <a:fillRect/>
              </a:stretch>
            </a:blipFill>
          </p:spPr>
          <p:txBody>
            <a:bodyPr wrap="square" lIns="0" tIns="0" rIns="0" bIns="0" rtlCol="0"/>
            <a:lstStyle/>
            <a:p/>
          </p:txBody>
        </p:sp>
        <p:sp>
          <p:nvSpPr>
            <p:cNvPr id="18" name="object 18"/>
            <p:cNvSpPr/>
            <p:nvPr/>
          </p:nvSpPr>
          <p:spPr>
            <a:xfrm>
              <a:off x="2798064" y="1396035"/>
              <a:ext cx="513651" cy="163144"/>
            </a:xfrm>
            <a:prstGeom prst="rect">
              <a:avLst/>
            </a:prstGeom>
            <a:blipFill>
              <a:blip r:embed="rId12" cstate="print"/>
              <a:stretch>
                <a:fillRect/>
              </a:stretch>
            </a:blipFill>
          </p:spPr>
          <p:txBody>
            <a:bodyPr wrap="square" lIns="0" tIns="0" rIns="0" bIns="0" rtlCol="0"/>
            <a:lstStyle/>
            <a:p/>
          </p:txBody>
        </p:sp>
        <p:sp>
          <p:nvSpPr>
            <p:cNvPr id="19" name="object 19"/>
            <p:cNvSpPr/>
            <p:nvPr/>
          </p:nvSpPr>
          <p:spPr>
            <a:xfrm>
              <a:off x="3924299" y="1194816"/>
              <a:ext cx="1676400" cy="670560"/>
            </a:xfrm>
            <a:prstGeom prst="rect">
              <a:avLst/>
            </a:prstGeom>
            <a:blipFill>
              <a:blip r:embed="rId3" cstate="print"/>
              <a:stretch>
                <a:fillRect/>
              </a:stretch>
            </a:blipFill>
          </p:spPr>
          <p:txBody>
            <a:bodyPr wrap="square" lIns="0" tIns="0" rIns="0" bIns="0" rtlCol="0"/>
            <a:lstStyle/>
            <a:p/>
          </p:txBody>
        </p:sp>
        <p:sp>
          <p:nvSpPr>
            <p:cNvPr id="20" name="object 20"/>
            <p:cNvSpPr/>
            <p:nvPr/>
          </p:nvSpPr>
          <p:spPr>
            <a:xfrm>
              <a:off x="4012692" y="1280160"/>
              <a:ext cx="1501139" cy="495300"/>
            </a:xfrm>
            <a:prstGeom prst="rect">
              <a:avLst/>
            </a:prstGeom>
            <a:blipFill>
              <a:blip r:embed="rId4" cstate="print"/>
              <a:stretch>
                <a:fillRect/>
              </a:stretch>
            </a:blipFill>
          </p:spPr>
          <p:txBody>
            <a:bodyPr wrap="square" lIns="0" tIns="0" rIns="0" bIns="0" rtlCol="0"/>
            <a:lstStyle/>
            <a:p/>
          </p:txBody>
        </p:sp>
        <p:sp>
          <p:nvSpPr>
            <p:cNvPr id="21" name="object 21"/>
            <p:cNvSpPr/>
            <p:nvPr/>
          </p:nvSpPr>
          <p:spPr>
            <a:xfrm>
              <a:off x="4186428" y="1455420"/>
              <a:ext cx="198882" cy="133350"/>
            </a:xfrm>
            <a:prstGeom prst="rect">
              <a:avLst/>
            </a:prstGeom>
            <a:blipFill>
              <a:blip r:embed="rId13" cstate="print"/>
              <a:stretch>
                <a:fillRect/>
              </a:stretch>
            </a:blipFill>
          </p:spPr>
          <p:txBody>
            <a:bodyPr wrap="square" lIns="0" tIns="0" rIns="0" bIns="0" rtlCol="0"/>
            <a:lstStyle/>
            <a:p/>
          </p:txBody>
        </p:sp>
        <p:sp>
          <p:nvSpPr>
            <p:cNvPr id="23" name="object 23"/>
            <p:cNvSpPr/>
            <p:nvPr/>
          </p:nvSpPr>
          <p:spPr>
            <a:xfrm>
              <a:off x="2066543" y="2011680"/>
              <a:ext cx="1676399" cy="670560"/>
            </a:xfrm>
            <a:prstGeom prst="rect">
              <a:avLst/>
            </a:prstGeom>
            <a:blipFill>
              <a:blip r:embed="rId3" cstate="print"/>
              <a:stretch>
                <a:fillRect/>
              </a:stretch>
            </a:blipFill>
          </p:spPr>
          <p:txBody>
            <a:bodyPr wrap="square" lIns="0" tIns="0" rIns="0" bIns="0" rtlCol="0"/>
            <a:lstStyle/>
            <a:p/>
          </p:txBody>
        </p:sp>
        <p:sp>
          <p:nvSpPr>
            <p:cNvPr id="24" name="object 24"/>
            <p:cNvSpPr/>
            <p:nvPr/>
          </p:nvSpPr>
          <p:spPr>
            <a:xfrm>
              <a:off x="2154936" y="2097024"/>
              <a:ext cx="1501140" cy="496824"/>
            </a:xfrm>
            <a:prstGeom prst="rect">
              <a:avLst/>
            </a:prstGeom>
            <a:blipFill>
              <a:blip r:embed="rId4" cstate="print"/>
              <a:stretch>
                <a:fillRect/>
              </a:stretch>
            </a:blipFill>
          </p:spPr>
          <p:txBody>
            <a:bodyPr wrap="square" lIns="0" tIns="0" rIns="0" bIns="0" rtlCol="0"/>
            <a:lstStyle/>
            <a:p/>
          </p:txBody>
        </p:sp>
        <p:sp>
          <p:nvSpPr>
            <p:cNvPr id="25" name="object 25"/>
            <p:cNvSpPr/>
            <p:nvPr/>
          </p:nvSpPr>
          <p:spPr>
            <a:xfrm>
              <a:off x="2328672" y="2273808"/>
              <a:ext cx="189737" cy="133350"/>
            </a:xfrm>
            <a:prstGeom prst="rect">
              <a:avLst/>
            </a:prstGeom>
            <a:blipFill>
              <a:blip r:embed="rId14" cstate="print"/>
              <a:stretch>
                <a:fillRect/>
              </a:stretch>
            </a:blipFill>
          </p:spPr>
          <p:txBody>
            <a:bodyPr wrap="square" lIns="0" tIns="0" rIns="0" bIns="0" rtlCol="0"/>
            <a:lstStyle/>
            <a:p/>
          </p:txBody>
        </p:sp>
        <p:sp>
          <p:nvSpPr>
            <p:cNvPr id="26" name="object 26"/>
            <p:cNvSpPr/>
            <p:nvPr/>
          </p:nvSpPr>
          <p:spPr>
            <a:xfrm>
              <a:off x="4655818" y="1419716"/>
              <a:ext cx="515162" cy="164655"/>
            </a:xfrm>
            <a:prstGeom prst="rect">
              <a:avLst/>
            </a:prstGeom>
            <a:blipFill>
              <a:blip r:embed="rId15" cstate="print"/>
              <a:stretch>
                <a:fillRect/>
              </a:stretch>
            </a:blipFill>
          </p:spPr>
          <p:txBody>
            <a:bodyPr wrap="square" lIns="0" tIns="0" rIns="0" bIns="0" rtlCol="0"/>
            <a:lstStyle/>
            <a:p/>
          </p:txBody>
        </p:sp>
        <p:sp>
          <p:nvSpPr>
            <p:cNvPr id="30" name="object 30"/>
            <p:cNvSpPr/>
            <p:nvPr/>
          </p:nvSpPr>
          <p:spPr>
            <a:xfrm>
              <a:off x="2787395" y="2239455"/>
              <a:ext cx="515162" cy="161607"/>
            </a:xfrm>
            <a:prstGeom prst="rect">
              <a:avLst/>
            </a:prstGeom>
            <a:blipFill>
              <a:blip r:embed="rId16" cstate="print"/>
              <a:stretch>
                <a:fillRect/>
              </a:stretch>
            </a:blipFill>
          </p:spPr>
          <p:txBody>
            <a:bodyPr wrap="square" lIns="0" tIns="0" rIns="0" bIns="0" rtlCol="0"/>
            <a:lstStyle/>
            <a:p/>
          </p:txBody>
        </p:sp>
        <p:sp>
          <p:nvSpPr>
            <p:cNvPr id="32" name="object 32"/>
            <p:cNvSpPr/>
            <p:nvPr/>
          </p:nvSpPr>
          <p:spPr>
            <a:xfrm>
              <a:off x="0" y="965"/>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p:txBody>
        </p:sp>
      </p:grpSp>
      <p:pic>
        <p:nvPicPr>
          <p:cNvPr id="29" name="图片 28"/>
          <p:cNvPicPr>
            <a:picLocks noChangeAspect="1"/>
          </p:cNvPicPr>
          <p:nvPr/>
        </p:nvPicPr>
        <p:blipFill rotWithShape="1">
          <a:blip r:embed="rId17">
            <a:extLst>
              <a:ext uri="{BEBA8EAE-BF5A-486C-A8C5-ECC9F3942E4B}">
                <a14:imgProps xmlns:a14="http://schemas.microsoft.com/office/drawing/2010/main">
                  <a14:imgLayer r:embed="rId18">
                    <a14:imgEffect>
                      <a14:backgroundRemoval t="84850" b="95400" l="25050" r="34400">
                        <a14:backgroundMark x1="33500" y1="92250" x2="33500" y2="92250"/>
                        <a14:backgroundMark x1="33500" y1="91750" x2="34050" y2="91650"/>
                        <a14:backgroundMark x1="33300" y1="91400" x2="34550" y2="91200"/>
                      </a14:backgroundRemoval>
                    </a14:imgEffect>
                  </a14:imgLayer>
                </a14:imgProps>
              </a:ext>
              <a:ext uri="{28A0092B-C50C-407E-A947-70E740481C1C}">
                <a14:useLocalDpi xmlns:a14="http://schemas.microsoft.com/office/drawing/2010/main" val="0"/>
              </a:ext>
            </a:extLst>
          </a:blip>
          <a:srcRect l="23887" t="85088" r="64878" b="3439"/>
          <a:stretch>
            <a:fillRect/>
          </a:stretch>
        </p:blipFill>
        <p:spPr>
          <a:xfrm>
            <a:off x="395744" y="1656299"/>
            <a:ext cx="990555" cy="101146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7620" y="4446"/>
            <a:ext cx="5897880" cy="3316604"/>
            <a:chOff x="0" y="382"/>
            <a:chExt cx="5897880" cy="3316604"/>
          </a:xfrm>
        </p:grpSpPr>
        <p:sp>
          <p:nvSpPr>
            <p:cNvPr id="3" name="object 3"/>
            <p:cNvSpPr/>
            <p:nvPr/>
          </p:nvSpPr>
          <p:spPr>
            <a:xfrm>
              <a:off x="839724" y="828993"/>
              <a:ext cx="303339" cy="249999"/>
            </a:xfrm>
            <a:prstGeom prst="rect">
              <a:avLst/>
            </a:prstGeom>
            <a:blipFill>
              <a:blip r:embed="rId1" cstate="print"/>
              <a:stretch>
                <a:fillRect/>
              </a:stretch>
            </a:blipFill>
          </p:spPr>
          <p:txBody>
            <a:bodyPr wrap="square" lIns="0" tIns="0" rIns="0" bIns="0" rtlCol="0"/>
            <a:lstStyle/>
            <a:p/>
          </p:txBody>
        </p:sp>
        <p:sp>
          <p:nvSpPr>
            <p:cNvPr id="4" name="object 4"/>
            <p:cNvSpPr/>
            <p:nvPr/>
          </p:nvSpPr>
          <p:spPr>
            <a:xfrm>
              <a:off x="768095" y="1528623"/>
              <a:ext cx="1194866" cy="187528"/>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783336" y="1778509"/>
              <a:ext cx="758190" cy="83058"/>
            </a:xfrm>
            <a:prstGeom prst="rect">
              <a:avLst/>
            </a:prstGeom>
            <a:blipFill>
              <a:blip r:embed="rId3" cstate="print"/>
              <a:stretch>
                <a:fillRect/>
              </a:stretch>
            </a:blipFill>
          </p:spPr>
          <p:txBody>
            <a:bodyPr wrap="square" lIns="0" tIns="0" rIns="0" bIns="0" rtlCol="0"/>
            <a:lstStyle/>
            <a:p/>
          </p:txBody>
        </p:sp>
        <p:sp>
          <p:nvSpPr>
            <p:cNvPr id="6" name="object 6"/>
            <p:cNvSpPr/>
            <p:nvPr/>
          </p:nvSpPr>
          <p:spPr>
            <a:xfrm>
              <a:off x="725424" y="1988821"/>
              <a:ext cx="257556" cy="12191"/>
            </a:xfrm>
            <a:prstGeom prst="rect">
              <a:avLst/>
            </a:prstGeom>
            <a:blipFill>
              <a:blip r:embed="rId4" cstate="print"/>
              <a:stretch>
                <a:fillRect/>
              </a:stretch>
            </a:blipFill>
          </p:spPr>
          <p:txBody>
            <a:bodyPr wrap="square" lIns="0" tIns="0" rIns="0" bIns="0" rtlCol="0"/>
            <a:lstStyle/>
            <a:p/>
          </p:txBody>
        </p:sp>
        <p:sp>
          <p:nvSpPr>
            <p:cNvPr id="9" name="object 9"/>
            <p:cNvSpPr/>
            <p:nvPr/>
          </p:nvSpPr>
          <p:spPr>
            <a:xfrm>
              <a:off x="719326" y="2084260"/>
              <a:ext cx="2378964" cy="518210"/>
            </a:xfrm>
            <a:prstGeom prst="rect">
              <a:avLst/>
            </a:prstGeom>
            <a:blipFill>
              <a:blip r:embed="rId5" cstate="print"/>
              <a:stretch>
                <a:fillRect/>
              </a:stretch>
            </a:blipFill>
          </p:spPr>
          <p:txBody>
            <a:bodyPr wrap="square" lIns="0" tIns="0" rIns="0" bIns="0" rtlCol="0"/>
            <a:lstStyle/>
            <a:p/>
          </p:txBody>
        </p:sp>
        <p:sp>
          <p:nvSpPr>
            <p:cNvPr id="10" name="object 10"/>
            <p:cNvSpPr/>
            <p:nvPr/>
          </p:nvSpPr>
          <p:spPr>
            <a:xfrm>
              <a:off x="0" y="382"/>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p:txBody>
        </p:sp>
      </p:grpSp>
      <p:sp>
        <p:nvSpPr>
          <p:cNvPr id="11" name="矩形 10"/>
          <p:cNvSpPr/>
          <p:nvPr/>
        </p:nvSpPr>
        <p:spPr>
          <a:xfrm>
            <a:off x="3321144" y="694487"/>
            <a:ext cx="2451006" cy="1676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r>
              <a:rPr lang="zh-CN" altLang="en-US" sz="700" dirty="0">
                <a:solidFill>
                  <a:schemeClr val="tx1"/>
                </a:solidFill>
                <a:latin typeface="微软雅黑" panose="020B0503020204020204" pitchFamily="34" charset="-122"/>
                <a:ea typeface="微软雅黑" panose="020B0503020204020204" pitchFamily="34" charset="-122"/>
              </a:rPr>
              <a:t>通用名：</a:t>
            </a:r>
            <a:r>
              <a:rPr lang="zh-CN" altLang="en-US" sz="700" dirty="0">
                <a:solidFill>
                  <a:srgbClr val="4472C4"/>
                </a:solidFill>
                <a:latin typeface="微软雅黑" panose="020B0503020204020204" pitchFamily="34" charset="-122"/>
                <a:ea typeface="微软雅黑" panose="020B0503020204020204" pitchFamily="34" charset="-122"/>
              </a:rPr>
              <a:t>氨基酸（</a:t>
            </a:r>
            <a:r>
              <a:rPr lang="en-US" altLang="zh-CN" sz="700" dirty="0">
                <a:solidFill>
                  <a:srgbClr val="4472C4"/>
                </a:solidFill>
                <a:latin typeface="微软雅黑" panose="020B0503020204020204" pitchFamily="34" charset="-122"/>
                <a:ea typeface="微软雅黑" panose="020B0503020204020204" pitchFamily="34" charset="-122"/>
              </a:rPr>
              <a:t>15</a:t>
            </a:r>
            <a:r>
              <a:rPr lang="zh-CN" altLang="en-US" sz="700" dirty="0">
                <a:solidFill>
                  <a:srgbClr val="4472C4"/>
                </a:solidFill>
                <a:latin typeface="微软雅黑" panose="020B0503020204020204" pitchFamily="34" charset="-122"/>
                <a:ea typeface="微软雅黑" panose="020B0503020204020204" pitchFamily="34" charset="-122"/>
              </a:rPr>
              <a:t>）腹膜透析液</a:t>
            </a:r>
            <a:endParaRPr lang="en-US" altLang="zh-CN" sz="700" dirty="0">
              <a:solidFill>
                <a:srgbClr val="4472C4"/>
              </a:solidFill>
              <a:latin typeface="微软雅黑" panose="020B0503020204020204" pitchFamily="34" charset="-122"/>
              <a:ea typeface="微软雅黑" panose="020B0503020204020204" pitchFamily="34" charset="-122"/>
            </a:endParaRPr>
          </a:p>
          <a:p>
            <a:pPr>
              <a:lnSpc>
                <a:spcPct val="200000"/>
              </a:lnSpc>
            </a:pPr>
            <a:r>
              <a:rPr lang="zh-CN" altLang="en-US" sz="700" dirty="0">
                <a:solidFill>
                  <a:schemeClr val="tx1"/>
                </a:solidFill>
                <a:latin typeface="微软雅黑" panose="020B0503020204020204" pitchFamily="34" charset="-122"/>
                <a:ea typeface="微软雅黑" panose="020B0503020204020204" pitchFamily="34" charset="-122"/>
              </a:rPr>
              <a:t>注册规格：</a:t>
            </a:r>
            <a:r>
              <a:rPr lang="zh-CN" altLang="en-US" sz="700" dirty="0">
                <a:solidFill>
                  <a:srgbClr val="3959B9"/>
                </a:solidFill>
                <a:latin typeface="微软雅黑" panose="020B0503020204020204" pitchFamily="34" charset="-122"/>
                <a:ea typeface="微软雅黑" panose="020B0503020204020204" pitchFamily="34" charset="-122"/>
              </a:rPr>
              <a:t> </a:t>
            </a:r>
            <a:r>
              <a:rPr lang="en-US" altLang="zh-CN" sz="700" dirty="0">
                <a:solidFill>
                  <a:srgbClr val="3959B9"/>
                </a:solidFill>
                <a:latin typeface="微软雅黑" panose="020B0503020204020204" pitchFamily="34" charset="-122"/>
                <a:ea typeface="微软雅黑" panose="020B0503020204020204" pitchFamily="34" charset="-122"/>
              </a:rPr>
              <a:t>2000ml</a:t>
            </a:r>
            <a:r>
              <a:rPr lang="zh-CN" altLang="en-US" sz="700" dirty="0">
                <a:solidFill>
                  <a:srgbClr val="3959B9"/>
                </a:solidFill>
                <a:latin typeface="微软雅黑" panose="020B0503020204020204" pitchFamily="34" charset="-122"/>
                <a:ea typeface="微软雅黑" panose="020B0503020204020204" pitchFamily="34" charset="-122"/>
              </a:rPr>
              <a:t>：</a:t>
            </a:r>
            <a:r>
              <a:rPr lang="en-US" altLang="zh-CN" sz="700" dirty="0">
                <a:solidFill>
                  <a:srgbClr val="3959B9"/>
                </a:solidFill>
                <a:latin typeface="微软雅黑" panose="020B0503020204020204" pitchFamily="34" charset="-122"/>
                <a:ea typeface="微软雅黑" panose="020B0503020204020204" pitchFamily="34" charset="-122"/>
              </a:rPr>
              <a:t>22.41g</a:t>
            </a:r>
            <a:r>
              <a:rPr lang="zh-CN" altLang="en-US" sz="700" dirty="0">
                <a:solidFill>
                  <a:srgbClr val="3959B9"/>
                </a:solidFill>
                <a:latin typeface="微软雅黑" panose="020B0503020204020204" pitchFamily="34" charset="-122"/>
                <a:ea typeface="微软雅黑" panose="020B0503020204020204" pitchFamily="34" charset="-122"/>
              </a:rPr>
              <a:t>（总氨基酸）</a:t>
            </a:r>
            <a:endParaRPr lang="en-US" altLang="zh-CN" sz="700" dirty="0">
              <a:solidFill>
                <a:srgbClr val="3959B9"/>
              </a:solidFill>
              <a:latin typeface="微软雅黑" panose="020B0503020204020204" pitchFamily="34" charset="-122"/>
              <a:ea typeface="微软雅黑" panose="020B0503020204020204" pitchFamily="34" charset="-122"/>
            </a:endParaRPr>
          </a:p>
          <a:p>
            <a:pPr>
              <a:lnSpc>
                <a:spcPct val="200000"/>
              </a:lnSpc>
            </a:pPr>
            <a:r>
              <a:rPr lang="zh-CN" altLang="en-US" sz="700" dirty="0">
                <a:solidFill>
                  <a:schemeClr val="tx1"/>
                </a:solidFill>
                <a:latin typeface="微软雅黑" panose="020B0503020204020204" pitchFamily="34" charset="-122"/>
                <a:ea typeface="微软雅黑" panose="020B0503020204020204" pitchFamily="34" charset="-122"/>
              </a:rPr>
              <a:t>中国大陆首次上市时间：</a:t>
            </a:r>
            <a:r>
              <a:rPr lang="en-US" altLang="zh-CN" sz="700" dirty="0">
                <a:solidFill>
                  <a:srgbClr val="4472C4"/>
                </a:solidFill>
                <a:latin typeface="微软雅黑" panose="020B0503020204020204" pitchFamily="34" charset="-122"/>
                <a:ea typeface="微软雅黑" panose="020B0503020204020204" pitchFamily="34" charset="-122"/>
              </a:rPr>
              <a:t>2021-08-18</a:t>
            </a:r>
            <a:endParaRPr lang="en-US" altLang="zh-CN" sz="700" dirty="0">
              <a:solidFill>
                <a:srgbClr val="4472C4"/>
              </a:solidFill>
              <a:latin typeface="微软雅黑" panose="020B0503020204020204" pitchFamily="34" charset="-122"/>
              <a:ea typeface="微软雅黑" panose="020B0503020204020204" pitchFamily="34" charset="-122"/>
            </a:endParaRPr>
          </a:p>
          <a:p>
            <a:pPr>
              <a:lnSpc>
                <a:spcPct val="200000"/>
              </a:lnSpc>
            </a:pPr>
            <a:r>
              <a:rPr lang="zh-CN" altLang="en-US" sz="700" dirty="0">
                <a:solidFill>
                  <a:schemeClr val="tx1"/>
                </a:solidFill>
                <a:latin typeface="微软雅黑" panose="020B0503020204020204" pitchFamily="34" charset="-122"/>
                <a:ea typeface="微软雅黑" panose="020B0503020204020204" pitchFamily="34" charset="-122"/>
              </a:rPr>
              <a:t>目前大陆地区同通用名药品上市情况：</a:t>
            </a:r>
            <a:r>
              <a:rPr lang="en-US" altLang="zh-CN" sz="700" dirty="0">
                <a:solidFill>
                  <a:srgbClr val="3959B9"/>
                </a:solidFill>
                <a:latin typeface="微软雅黑" panose="020B0503020204020204" pitchFamily="34" charset="-122"/>
                <a:ea typeface="微软雅黑" panose="020B0503020204020204" pitchFamily="34" charset="-122"/>
              </a:rPr>
              <a:t>3</a:t>
            </a:r>
            <a:r>
              <a:rPr lang="zh-CN" altLang="en-US" sz="700" dirty="0">
                <a:solidFill>
                  <a:srgbClr val="3959B9"/>
                </a:solidFill>
                <a:latin typeface="微软雅黑" panose="020B0503020204020204" pitchFamily="34" charset="-122"/>
                <a:ea typeface="微软雅黑" panose="020B0503020204020204" pitchFamily="34" charset="-122"/>
              </a:rPr>
              <a:t>家</a:t>
            </a:r>
            <a:endParaRPr lang="en-US" altLang="zh-CN" sz="700" dirty="0">
              <a:solidFill>
                <a:srgbClr val="3959B9"/>
              </a:solidFill>
              <a:latin typeface="微软雅黑" panose="020B0503020204020204" pitchFamily="34" charset="-122"/>
              <a:ea typeface="微软雅黑" panose="020B0503020204020204" pitchFamily="34" charset="-122"/>
            </a:endParaRPr>
          </a:p>
          <a:p>
            <a:pPr>
              <a:lnSpc>
                <a:spcPct val="200000"/>
              </a:lnSpc>
            </a:pPr>
            <a:r>
              <a:rPr lang="zh-CN" altLang="en-US" sz="700" dirty="0">
                <a:solidFill>
                  <a:schemeClr val="tx1"/>
                </a:solidFill>
                <a:latin typeface="微软雅黑" panose="020B0503020204020204" pitchFamily="34" charset="-122"/>
                <a:ea typeface="微软雅黑" panose="020B0503020204020204" pitchFamily="34" charset="-122"/>
              </a:rPr>
              <a:t>全球首个上市国家</a:t>
            </a:r>
            <a:r>
              <a:rPr lang="en-US" altLang="zh-CN" sz="700" dirty="0">
                <a:solidFill>
                  <a:schemeClr val="tx1"/>
                </a:solidFill>
                <a:latin typeface="微软雅黑" panose="020B0503020204020204" pitchFamily="34" charset="-122"/>
                <a:ea typeface="微软雅黑" panose="020B0503020204020204" pitchFamily="34" charset="-122"/>
              </a:rPr>
              <a:t>/</a:t>
            </a:r>
            <a:r>
              <a:rPr lang="zh-CN" altLang="en-US" sz="700" dirty="0">
                <a:solidFill>
                  <a:schemeClr val="tx1"/>
                </a:solidFill>
                <a:latin typeface="微软雅黑" panose="020B0503020204020204" pitchFamily="34" charset="-122"/>
                <a:ea typeface="微软雅黑" panose="020B0503020204020204" pitchFamily="34" charset="-122"/>
              </a:rPr>
              <a:t>地区及上市时间：</a:t>
            </a:r>
            <a:r>
              <a:rPr lang="en-US" altLang="zh-CN" sz="700" dirty="0">
                <a:solidFill>
                  <a:srgbClr val="3959B9"/>
                </a:solidFill>
                <a:latin typeface="微软雅黑" panose="020B0503020204020204" pitchFamily="34" charset="-122"/>
                <a:ea typeface="微软雅黑" panose="020B0503020204020204" pitchFamily="34" charset="-122"/>
              </a:rPr>
              <a:t>1993-03-06</a:t>
            </a:r>
            <a:r>
              <a:rPr lang="zh-CN" altLang="en-US" sz="700" dirty="0">
                <a:solidFill>
                  <a:srgbClr val="3959B9"/>
                </a:solidFill>
                <a:latin typeface="微软雅黑" panose="020B0503020204020204" pitchFamily="34" charset="-122"/>
                <a:ea typeface="微软雅黑" panose="020B0503020204020204" pitchFamily="34" charset="-122"/>
              </a:rPr>
              <a:t>，法国</a:t>
            </a:r>
            <a:endParaRPr lang="en-US" altLang="zh-CN" sz="700" dirty="0">
              <a:solidFill>
                <a:srgbClr val="3959B9"/>
              </a:solidFill>
              <a:latin typeface="微软雅黑" panose="020B0503020204020204" pitchFamily="34" charset="-122"/>
              <a:ea typeface="微软雅黑" panose="020B0503020204020204" pitchFamily="34" charset="-122"/>
            </a:endParaRPr>
          </a:p>
          <a:p>
            <a:pPr>
              <a:lnSpc>
                <a:spcPct val="200000"/>
              </a:lnSpc>
            </a:pPr>
            <a:r>
              <a:rPr lang="zh-CN" altLang="en-US" sz="700" dirty="0">
                <a:solidFill>
                  <a:schemeClr val="tx1"/>
                </a:solidFill>
                <a:latin typeface="微软雅黑" panose="020B0503020204020204" pitchFamily="34" charset="-122"/>
                <a:ea typeface="微软雅黑" panose="020B0503020204020204" pitchFamily="34" charset="-122"/>
              </a:rPr>
              <a:t>是否为</a:t>
            </a:r>
            <a:r>
              <a:rPr lang="en-US" altLang="zh-CN" sz="700" dirty="0">
                <a:solidFill>
                  <a:schemeClr val="tx1"/>
                </a:solidFill>
                <a:latin typeface="微软雅黑" panose="020B0503020204020204" pitchFamily="34" charset="-122"/>
                <a:ea typeface="微软雅黑" panose="020B0503020204020204" pitchFamily="34" charset="-122"/>
              </a:rPr>
              <a:t>OTC</a:t>
            </a:r>
            <a:r>
              <a:rPr lang="zh-CN" altLang="en-US" sz="700" dirty="0">
                <a:solidFill>
                  <a:schemeClr val="tx1"/>
                </a:solidFill>
                <a:latin typeface="微软雅黑" panose="020B0503020204020204" pitchFamily="34" charset="-122"/>
                <a:ea typeface="微软雅黑" panose="020B0503020204020204" pitchFamily="34" charset="-122"/>
              </a:rPr>
              <a:t>药品：</a:t>
            </a:r>
            <a:r>
              <a:rPr lang="zh-CN" altLang="en-US" sz="700" dirty="0">
                <a:solidFill>
                  <a:srgbClr val="3959B9"/>
                </a:solidFill>
                <a:latin typeface="微软雅黑" panose="020B0503020204020204" pitchFamily="34" charset="-122"/>
                <a:ea typeface="微软雅黑" panose="020B0503020204020204" pitchFamily="34" charset="-122"/>
              </a:rPr>
              <a:t>否</a:t>
            </a:r>
            <a:endParaRPr lang="en-US" altLang="zh-CN" sz="700" dirty="0">
              <a:solidFill>
                <a:srgbClr val="3959B9"/>
              </a:solidFill>
              <a:latin typeface="微软雅黑" panose="020B0503020204020204" pitchFamily="34" charset="-122"/>
              <a:ea typeface="微软雅黑" panose="020B0503020204020204" pitchFamily="34" charset="-122"/>
            </a:endParaRPr>
          </a:p>
          <a:p>
            <a:pPr>
              <a:lnSpc>
                <a:spcPct val="200000"/>
              </a:lnSpc>
            </a:pPr>
            <a:r>
              <a:rPr lang="zh-CN" altLang="en-US" sz="700" dirty="0">
                <a:solidFill>
                  <a:schemeClr val="tx1"/>
                </a:solidFill>
                <a:latin typeface="微软雅黑" panose="020B0503020204020204" pitchFamily="34" charset="-122"/>
                <a:ea typeface="微软雅黑" panose="020B0503020204020204" pitchFamily="34" charset="-122"/>
              </a:rPr>
              <a:t>参照药品建议：</a:t>
            </a:r>
            <a:r>
              <a:rPr lang="zh-CN" altLang="en-US" sz="700" dirty="0">
                <a:solidFill>
                  <a:srgbClr val="3959B9"/>
                </a:solidFill>
                <a:latin typeface="微软雅黑" panose="020B0503020204020204" pitchFamily="34" charset="-122"/>
                <a:ea typeface="微软雅黑" panose="020B0503020204020204" pitchFamily="34" charset="-122"/>
              </a:rPr>
              <a:t>腹膜透析液</a:t>
            </a:r>
            <a:endParaRPr lang="zh-CN" altLang="en-US" sz="700" dirty="0">
              <a:solidFill>
                <a:srgbClr val="3959B9"/>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3302"/>
            <a:ext cx="5897880" cy="3317748"/>
            <a:chOff x="0" y="0"/>
            <a:chExt cx="5897880" cy="3317748"/>
          </a:xfrm>
        </p:grpSpPr>
        <p:sp>
          <p:nvSpPr>
            <p:cNvPr id="3" name="object 3"/>
            <p:cNvSpPr/>
            <p:nvPr/>
          </p:nvSpPr>
          <p:spPr>
            <a:xfrm>
              <a:off x="0" y="0"/>
              <a:ext cx="5897880" cy="3317748"/>
            </a:xfrm>
            <a:prstGeom prst="rect">
              <a:avLst/>
            </a:prstGeom>
            <a:blipFill>
              <a:blip r:embed="rId1" cstate="print"/>
              <a:stretch>
                <a:fillRect/>
              </a:stretch>
            </a:blipFill>
          </p:spPr>
          <p:txBody>
            <a:bodyPr wrap="square" lIns="0" tIns="0" rIns="0" bIns="0" rtlCol="0"/>
            <a:lstStyle/>
            <a:p/>
          </p:txBody>
        </p:sp>
        <p:sp>
          <p:nvSpPr>
            <p:cNvPr id="4" name="object 4"/>
            <p:cNvSpPr/>
            <p:nvPr/>
          </p:nvSpPr>
          <p:spPr>
            <a:xfrm>
              <a:off x="0" y="0"/>
              <a:ext cx="134112" cy="3317748"/>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0" y="242316"/>
              <a:ext cx="667512" cy="364236"/>
            </a:xfrm>
            <a:prstGeom prst="rect">
              <a:avLst/>
            </a:prstGeom>
            <a:blipFill>
              <a:blip r:embed="rId3" cstate="print"/>
              <a:stretch>
                <a:fillRect/>
              </a:stretch>
            </a:blipFill>
          </p:spPr>
          <p:txBody>
            <a:bodyPr wrap="square" lIns="0" tIns="0" rIns="0" bIns="0" rtlCol="0"/>
            <a:lstStyle/>
            <a:p/>
          </p:txBody>
        </p:sp>
        <p:sp>
          <p:nvSpPr>
            <p:cNvPr id="6" name="object 6"/>
            <p:cNvSpPr/>
            <p:nvPr/>
          </p:nvSpPr>
          <p:spPr>
            <a:xfrm>
              <a:off x="251460" y="364300"/>
              <a:ext cx="202755" cy="164655"/>
            </a:xfrm>
            <a:prstGeom prst="rect">
              <a:avLst/>
            </a:prstGeom>
            <a:blipFill>
              <a:blip r:embed="rId4" cstate="print"/>
              <a:stretch>
                <a:fillRect/>
              </a:stretch>
            </a:blipFill>
          </p:spPr>
          <p:txBody>
            <a:bodyPr wrap="square" lIns="0" tIns="0" rIns="0" bIns="0" rtlCol="0"/>
            <a:lstStyle/>
            <a:p/>
          </p:txBody>
        </p:sp>
        <p:sp>
          <p:nvSpPr>
            <p:cNvPr id="7" name="object 7"/>
            <p:cNvSpPr/>
            <p:nvPr/>
          </p:nvSpPr>
          <p:spPr>
            <a:xfrm>
              <a:off x="5782056" y="0"/>
              <a:ext cx="115824" cy="3317748"/>
            </a:xfrm>
            <a:prstGeom prst="rect">
              <a:avLst/>
            </a:prstGeom>
            <a:blipFill>
              <a:blip r:embed="rId5" cstate="print"/>
              <a:stretch>
                <a:fillRect/>
              </a:stretch>
            </a:blipFill>
          </p:spPr>
          <p:txBody>
            <a:bodyPr wrap="square" lIns="0" tIns="0" rIns="0" bIns="0" rtlCol="0"/>
            <a:lstStyle/>
            <a:p/>
          </p:txBody>
        </p:sp>
        <p:sp>
          <p:nvSpPr>
            <p:cNvPr id="8" name="object 8"/>
            <p:cNvSpPr/>
            <p:nvPr/>
          </p:nvSpPr>
          <p:spPr>
            <a:xfrm>
              <a:off x="787908" y="338379"/>
              <a:ext cx="1193342" cy="187528"/>
            </a:xfrm>
            <a:prstGeom prst="rect">
              <a:avLst/>
            </a:prstGeom>
            <a:blipFill>
              <a:blip r:embed="rId6" cstate="print"/>
              <a:stretch>
                <a:fillRect/>
              </a:stretch>
            </a:blipFill>
          </p:spPr>
          <p:txBody>
            <a:bodyPr wrap="square" lIns="0" tIns="0" rIns="0" bIns="0" rtlCol="0"/>
            <a:lstStyle/>
            <a:p/>
          </p:txBody>
        </p:sp>
        <p:sp>
          <p:nvSpPr>
            <p:cNvPr id="9" name="object 9"/>
            <p:cNvSpPr/>
            <p:nvPr/>
          </p:nvSpPr>
          <p:spPr>
            <a:xfrm>
              <a:off x="481584" y="1041773"/>
              <a:ext cx="265175" cy="265175"/>
            </a:xfrm>
            <a:prstGeom prst="rect">
              <a:avLst/>
            </a:prstGeom>
            <a:blipFill>
              <a:blip r:embed="rId7" cstate="print"/>
              <a:stretch>
                <a:fillRect/>
              </a:stretch>
            </a:blipFill>
          </p:spPr>
          <p:txBody>
            <a:bodyPr wrap="square" lIns="0" tIns="0" rIns="0" bIns="0" rtlCol="0"/>
            <a:lstStyle/>
            <a:p/>
          </p:txBody>
        </p:sp>
        <p:sp>
          <p:nvSpPr>
            <p:cNvPr id="10" name="object 10"/>
            <p:cNvSpPr/>
            <p:nvPr/>
          </p:nvSpPr>
          <p:spPr>
            <a:xfrm>
              <a:off x="929640" y="778027"/>
              <a:ext cx="300989" cy="104394"/>
            </a:xfrm>
            <a:prstGeom prst="rect">
              <a:avLst/>
            </a:prstGeom>
            <a:blipFill>
              <a:blip r:embed="rId8" cstate="print"/>
              <a:stretch>
                <a:fillRect/>
              </a:stretch>
            </a:blipFill>
          </p:spPr>
          <p:txBody>
            <a:bodyPr wrap="square" lIns="0" tIns="0" rIns="0" bIns="0" rtlCol="0"/>
            <a:lstStyle/>
            <a:p/>
          </p:txBody>
        </p:sp>
        <p:sp>
          <p:nvSpPr>
            <p:cNvPr id="11" name="object 11"/>
            <p:cNvSpPr/>
            <p:nvPr/>
          </p:nvSpPr>
          <p:spPr>
            <a:xfrm>
              <a:off x="912876" y="1452825"/>
              <a:ext cx="599694" cy="104393"/>
            </a:xfrm>
            <a:prstGeom prst="rect">
              <a:avLst/>
            </a:prstGeom>
            <a:blipFill>
              <a:blip r:embed="rId9" cstate="print"/>
              <a:stretch>
                <a:fillRect/>
              </a:stretch>
            </a:blipFill>
          </p:spPr>
          <p:txBody>
            <a:bodyPr wrap="square" lIns="0" tIns="0" rIns="0" bIns="0" rtlCol="0"/>
            <a:lstStyle/>
            <a:p/>
          </p:txBody>
        </p:sp>
        <p:sp>
          <p:nvSpPr>
            <p:cNvPr id="12" name="object 12"/>
            <p:cNvSpPr/>
            <p:nvPr/>
          </p:nvSpPr>
          <p:spPr>
            <a:xfrm>
              <a:off x="470916" y="1787652"/>
              <a:ext cx="283463" cy="284988"/>
            </a:xfrm>
            <a:prstGeom prst="rect">
              <a:avLst/>
            </a:prstGeom>
            <a:blipFill>
              <a:blip r:embed="rId7" cstate="print"/>
              <a:stretch>
                <a:fillRect/>
              </a:stretch>
            </a:blipFill>
          </p:spPr>
          <p:txBody>
            <a:bodyPr wrap="square" lIns="0" tIns="0" rIns="0" bIns="0" rtlCol="0"/>
            <a:lstStyle/>
            <a:p/>
          </p:txBody>
        </p:sp>
        <p:sp>
          <p:nvSpPr>
            <p:cNvPr id="13" name="object 13"/>
            <p:cNvSpPr/>
            <p:nvPr/>
          </p:nvSpPr>
          <p:spPr>
            <a:xfrm>
              <a:off x="490729" y="2553344"/>
              <a:ext cx="297179" cy="297179"/>
            </a:xfrm>
            <a:prstGeom prst="rect">
              <a:avLst/>
            </a:prstGeom>
            <a:blipFill>
              <a:blip r:embed="rId7" cstate="print"/>
              <a:stretch>
                <a:fillRect/>
              </a:stretch>
            </a:blipFill>
          </p:spPr>
          <p:txBody>
            <a:bodyPr wrap="square" lIns="0" tIns="0" rIns="0" bIns="0" rtlCol="0"/>
            <a:lstStyle/>
            <a:p/>
          </p:txBody>
        </p:sp>
        <p:sp>
          <p:nvSpPr>
            <p:cNvPr id="14" name="object 14"/>
            <p:cNvSpPr/>
            <p:nvPr/>
          </p:nvSpPr>
          <p:spPr>
            <a:xfrm>
              <a:off x="912876" y="2304049"/>
              <a:ext cx="398526" cy="102869"/>
            </a:xfrm>
            <a:prstGeom prst="rect">
              <a:avLst/>
            </a:prstGeom>
            <a:blipFill>
              <a:blip r:embed="rId10" cstate="print"/>
              <a:stretch>
                <a:fillRect/>
              </a:stretch>
            </a:blipFill>
          </p:spPr>
          <p:txBody>
            <a:bodyPr wrap="square" lIns="0" tIns="0" rIns="0" bIns="0" rtlCol="0"/>
            <a:lstStyle/>
            <a:p/>
          </p:txBody>
        </p:sp>
        <p:sp>
          <p:nvSpPr>
            <p:cNvPr id="15" name="object 15"/>
            <p:cNvSpPr/>
            <p:nvPr/>
          </p:nvSpPr>
          <p:spPr>
            <a:xfrm>
              <a:off x="929640" y="917449"/>
              <a:ext cx="257556" cy="12191"/>
            </a:xfrm>
            <a:prstGeom prst="rect">
              <a:avLst/>
            </a:prstGeom>
            <a:blipFill>
              <a:blip r:embed="rId11" cstate="print"/>
              <a:stretch>
                <a:fillRect/>
              </a:stretch>
            </a:blipFill>
          </p:spPr>
          <p:txBody>
            <a:bodyPr wrap="square" lIns="0" tIns="0" rIns="0" bIns="0" rtlCol="0"/>
            <a:lstStyle/>
            <a:p/>
          </p:txBody>
        </p:sp>
        <p:sp>
          <p:nvSpPr>
            <p:cNvPr id="16" name="object 16"/>
            <p:cNvSpPr/>
            <p:nvPr/>
          </p:nvSpPr>
          <p:spPr>
            <a:xfrm>
              <a:off x="919744" y="1585248"/>
              <a:ext cx="256031" cy="12192"/>
            </a:xfrm>
            <a:prstGeom prst="rect">
              <a:avLst/>
            </a:prstGeom>
            <a:blipFill>
              <a:blip r:embed="rId11" cstate="print"/>
              <a:stretch>
                <a:fillRect/>
              </a:stretch>
            </a:blipFill>
          </p:spPr>
          <p:txBody>
            <a:bodyPr wrap="square" lIns="0" tIns="0" rIns="0" bIns="0" rtlCol="0"/>
            <a:lstStyle/>
            <a:p/>
          </p:txBody>
        </p:sp>
        <p:sp>
          <p:nvSpPr>
            <p:cNvPr id="17" name="object 17"/>
            <p:cNvSpPr/>
            <p:nvPr/>
          </p:nvSpPr>
          <p:spPr>
            <a:xfrm>
              <a:off x="914400" y="2444497"/>
              <a:ext cx="256032" cy="12191"/>
            </a:xfrm>
            <a:prstGeom prst="rect">
              <a:avLst/>
            </a:prstGeom>
            <a:blipFill>
              <a:blip r:embed="rId11" cstate="print"/>
              <a:stretch>
                <a:fillRect/>
              </a:stretch>
            </a:blipFill>
          </p:spPr>
          <p:txBody>
            <a:bodyPr wrap="square" lIns="0" tIns="0" rIns="0" bIns="0" rtlCol="0"/>
            <a:lstStyle/>
            <a:p/>
          </p:txBody>
        </p:sp>
      </p:grpSp>
      <p:sp>
        <p:nvSpPr>
          <p:cNvPr id="27" name="object 27"/>
          <p:cNvSpPr/>
          <p:nvPr/>
        </p:nvSpPr>
        <p:spPr>
          <a:xfrm>
            <a:off x="0" y="965"/>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p:txBody>
      </p:sp>
      <p:sp>
        <p:nvSpPr>
          <p:cNvPr id="28" name="矩形 27"/>
          <p:cNvSpPr/>
          <p:nvPr/>
        </p:nvSpPr>
        <p:spPr>
          <a:xfrm>
            <a:off x="844296" y="1004626"/>
            <a:ext cx="4705985" cy="307777"/>
          </a:xfrm>
          <a:prstGeom prst="rect">
            <a:avLst/>
          </a:prstGeom>
        </p:spPr>
        <p:txBody>
          <a:bodyPr wrap="square">
            <a:spAutoFit/>
          </a:bodyPr>
          <a:lstStyle/>
          <a:p>
            <a:r>
              <a:rPr lang="zh-CN" altLang="en-US" sz="700" b="0" i="0" dirty="0">
                <a:effectLst/>
                <a:latin typeface="微软雅黑" panose="020B0503020204020204" pitchFamily="34" charset="-122"/>
                <a:ea typeface="微软雅黑" panose="020B0503020204020204" pitchFamily="34" charset="-122"/>
              </a:rPr>
              <a:t>本品为不含葡萄糖的腹膜透析液，作为腹膜透析方案的一部分用于治疗慢性肾衰患者，特别适用于血清白蛋白低于</a:t>
            </a:r>
            <a:r>
              <a:rPr lang="en-US" altLang="zh-CN" sz="700" b="0" i="0" dirty="0">
                <a:effectLst/>
                <a:latin typeface="微软雅黑" panose="020B0503020204020204" pitchFamily="34" charset="-122"/>
                <a:ea typeface="微软雅黑" panose="020B0503020204020204" pitchFamily="34" charset="-122"/>
              </a:rPr>
              <a:t>35g/L</a:t>
            </a:r>
            <a:r>
              <a:rPr lang="zh-CN" altLang="en-US" sz="700" b="0" i="0" dirty="0">
                <a:effectLst/>
                <a:latin typeface="微软雅黑" panose="020B0503020204020204" pitchFamily="34" charset="-122"/>
                <a:ea typeface="微软雅黑" panose="020B0503020204020204" pitchFamily="34" charset="-122"/>
              </a:rPr>
              <a:t>的腹膜透析患者。</a:t>
            </a:r>
            <a:endParaRPr lang="zh-CN" altLang="en-US" sz="700" dirty="0">
              <a:latin typeface="微软雅黑" panose="020B0503020204020204" pitchFamily="34" charset="-122"/>
              <a:ea typeface="微软雅黑" panose="020B0503020204020204" pitchFamily="34" charset="-122"/>
            </a:endParaRPr>
          </a:p>
        </p:txBody>
      </p:sp>
      <p:sp>
        <p:nvSpPr>
          <p:cNvPr id="30" name="矩形 29"/>
          <p:cNvSpPr/>
          <p:nvPr/>
        </p:nvSpPr>
        <p:spPr>
          <a:xfrm>
            <a:off x="822324" y="1585069"/>
            <a:ext cx="4612260" cy="630942"/>
          </a:xfrm>
          <a:prstGeom prst="rect">
            <a:avLst/>
          </a:prstGeom>
        </p:spPr>
        <p:txBody>
          <a:bodyPr wrap="square">
            <a:spAutoFit/>
          </a:bodyPr>
          <a:lstStyle/>
          <a:p>
            <a:pPr algn="just"/>
            <a:r>
              <a:rPr lang="zh-CN" altLang="en-US" sz="700" dirty="0">
                <a:latin typeface="微软雅黑" panose="020B0503020204020204" pitchFamily="34" charset="-122"/>
                <a:ea typeface="微软雅黑" panose="020B0503020204020204" pitchFamily="34" charset="-122"/>
              </a:rPr>
              <a:t>我国成人慢性肾脏病的患病率为</a:t>
            </a:r>
            <a:r>
              <a:rPr lang="en-US" altLang="zh-CN" sz="700" dirty="0">
                <a:latin typeface="微软雅黑" panose="020B0503020204020204" pitchFamily="34" charset="-122"/>
                <a:ea typeface="微软雅黑" panose="020B0503020204020204" pitchFamily="34" charset="-122"/>
              </a:rPr>
              <a:t>10.8%</a:t>
            </a:r>
            <a:r>
              <a:rPr lang="zh-CN" altLang="en-US" sz="700" dirty="0">
                <a:latin typeface="微软雅黑" panose="020B0503020204020204" pitchFamily="34" charset="-122"/>
                <a:ea typeface="微软雅黑" panose="020B0503020204020204" pitchFamily="34" charset="-122"/>
              </a:rPr>
              <a:t>。慢性肾功能衰竭是由各种慢性肾脏疾病引起的进行性、严重的代谢紊乱及其他损害所组成的一组症候群。它是一个缓慢的进行性过程，也是一个不可逆的过程。主要常见病因有肾小球肾炎、间质性肾炎、高血压、糖尿病以及梗阻性肾病等。腹膜透析</a:t>
            </a:r>
            <a:r>
              <a:rPr lang="en-US" altLang="zh-CN" sz="700" dirty="0">
                <a:latin typeface="微软雅黑" panose="020B0503020204020204" pitchFamily="34" charset="-122"/>
                <a:ea typeface="微软雅黑" panose="020B0503020204020204" pitchFamily="34" charset="-122"/>
              </a:rPr>
              <a:t>(PD)</a:t>
            </a:r>
            <a:r>
              <a:rPr lang="zh-CN" altLang="en-US" sz="700" dirty="0">
                <a:latin typeface="微软雅黑" panose="020B0503020204020204" pitchFamily="34" charset="-122"/>
                <a:ea typeface="微软雅黑" panose="020B0503020204020204" pitchFamily="34" charset="-122"/>
              </a:rPr>
              <a:t>，是慢性肾衰竭的重要治疗方法之一。终末期肾功能衰竭患者常见的合并症是营养不良，这也是导致腹膜透析患者预后不良的重要因素。大量文献报道，持续不卧床腹膜透析</a:t>
            </a:r>
            <a:r>
              <a:rPr lang="en-US" altLang="zh-CN" sz="700" dirty="0">
                <a:latin typeface="微软雅黑" panose="020B0503020204020204" pitchFamily="34" charset="-122"/>
                <a:ea typeface="微软雅黑" panose="020B0503020204020204" pitchFamily="34" charset="-122"/>
              </a:rPr>
              <a:t>(CAPD)</a:t>
            </a:r>
            <a:r>
              <a:rPr lang="zh-CN" altLang="en-US" sz="700" dirty="0">
                <a:latin typeface="微软雅黑" panose="020B0503020204020204" pitchFamily="34" charset="-122"/>
                <a:ea typeface="微软雅黑" panose="020B0503020204020204" pitchFamily="34" charset="-122"/>
              </a:rPr>
              <a:t>患者中营养不良的发生率高达</a:t>
            </a:r>
            <a:r>
              <a:rPr lang="en-US" altLang="zh-CN" sz="700" dirty="0">
                <a:latin typeface="微软雅黑" panose="020B0503020204020204" pitchFamily="34" charset="-122"/>
                <a:ea typeface="微软雅黑" panose="020B0503020204020204" pitchFamily="34" charset="-122"/>
              </a:rPr>
              <a:t>18%</a:t>
            </a:r>
            <a:r>
              <a:rPr lang="zh-CN" altLang="en-US" sz="700" dirty="0">
                <a:latin typeface="微软雅黑" panose="020B0503020204020204" pitchFamily="34" charset="-122"/>
                <a:ea typeface="微软雅黑" panose="020B0503020204020204" pitchFamily="34" charset="-122"/>
              </a:rPr>
              <a:t>～</a:t>
            </a:r>
            <a:r>
              <a:rPr lang="en-US" altLang="zh-CN" sz="700" dirty="0">
                <a:latin typeface="微软雅黑" panose="020B0503020204020204" pitchFamily="34" charset="-122"/>
                <a:ea typeface="微软雅黑" panose="020B0503020204020204" pitchFamily="34" charset="-122"/>
              </a:rPr>
              <a:t>56%</a:t>
            </a:r>
            <a:r>
              <a:rPr lang="zh-CN" altLang="en-US" sz="700" dirty="0">
                <a:latin typeface="微软雅黑" panose="020B0503020204020204" pitchFamily="34" charset="-122"/>
                <a:ea typeface="微软雅黑" panose="020B0503020204020204" pitchFamily="34" charset="-122"/>
              </a:rPr>
              <a:t>。随着</a:t>
            </a:r>
            <a:r>
              <a:rPr lang="en-US" altLang="zh-CN" sz="700" dirty="0">
                <a:latin typeface="微软雅黑" panose="020B0503020204020204" pitchFamily="34" charset="-122"/>
                <a:ea typeface="微软雅黑" panose="020B0503020204020204" pitchFamily="34" charset="-122"/>
              </a:rPr>
              <a:t>PD</a:t>
            </a:r>
            <a:r>
              <a:rPr lang="zh-CN" altLang="en-US" sz="700" dirty="0">
                <a:latin typeface="微软雅黑" panose="020B0503020204020204" pitchFamily="34" charset="-122"/>
                <a:ea typeface="微软雅黑" panose="020B0503020204020204" pitchFamily="34" charset="-122"/>
              </a:rPr>
              <a:t>时间的延长，发生率可更高。</a:t>
            </a:r>
            <a:endParaRPr lang="zh-CN" altLang="en-US" sz="700" dirty="0">
              <a:latin typeface="微软雅黑" panose="020B0503020204020204" pitchFamily="34" charset="-122"/>
              <a:ea typeface="微软雅黑" panose="020B0503020204020204" pitchFamily="34" charset="-122"/>
            </a:endParaRPr>
          </a:p>
        </p:txBody>
      </p:sp>
      <p:sp>
        <p:nvSpPr>
          <p:cNvPr id="23" name="文本框 22"/>
          <p:cNvSpPr txBox="1"/>
          <p:nvPr/>
        </p:nvSpPr>
        <p:spPr>
          <a:xfrm>
            <a:off x="815466" y="2469677"/>
            <a:ext cx="4625976" cy="738664"/>
          </a:xfrm>
          <a:prstGeom prst="rect">
            <a:avLst/>
          </a:prstGeom>
          <a:noFill/>
        </p:spPr>
        <p:txBody>
          <a:bodyPr wrap="square">
            <a:spAutoFit/>
          </a:bodyPr>
          <a:lstStyle/>
          <a:p>
            <a:pPr algn="just"/>
            <a:r>
              <a:rPr lang="zh-CN" altLang="en-US" sz="700" dirty="0">
                <a:latin typeface="微软雅黑" panose="020B0503020204020204" pitchFamily="34" charset="-122"/>
                <a:ea typeface="微软雅黑" panose="020B0503020204020204" pitchFamily="34" charset="-122"/>
              </a:rPr>
              <a:t>用法：本品仅用于腹腔，禁用于静脉。为增加患者用药的舒适度，可以在使用前将包装在外袋内的腹膜透析液加热至</a:t>
            </a:r>
            <a:r>
              <a:rPr lang="en-US" altLang="zh-CN" sz="700" dirty="0">
                <a:latin typeface="微软雅黑" panose="020B0503020204020204" pitchFamily="34" charset="-122"/>
                <a:ea typeface="微软雅黑" panose="020B0503020204020204" pitchFamily="34" charset="-122"/>
              </a:rPr>
              <a:t>37℃</a:t>
            </a:r>
            <a:r>
              <a:rPr lang="zh-CN" altLang="en-US" sz="700" dirty="0">
                <a:latin typeface="微软雅黑" panose="020B0503020204020204" pitchFamily="34" charset="-122"/>
                <a:ea typeface="微软雅黑" panose="020B0503020204020204" pitchFamily="34" charset="-122"/>
              </a:rPr>
              <a:t>。整个腹膜透析过程必须无菌操作。</a:t>
            </a:r>
            <a:endParaRPr lang="zh-CN" altLang="en-US" sz="700" dirty="0">
              <a:latin typeface="微软雅黑" panose="020B0503020204020204" pitchFamily="34" charset="-122"/>
              <a:ea typeface="微软雅黑" panose="020B0503020204020204" pitchFamily="34" charset="-122"/>
            </a:endParaRPr>
          </a:p>
          <a:p>
            <a:pPr algn="just"/>
            <a:r>
              <a:rPr lang="zh-CN" altLang="en-US" sz="700" dirty="0">
                <a:latin typeface="微软雅黑" panose="020B0503020204020204" pitchFamily="34" charset="-122"/>
                <a:ea typeface="微软雅黑" panose="020B0503020204020204" pitchFamily="34" charset="-122"/>
              </a:rPr>
              <a:t>用量：透析模式、治疗频率、交换液量，留腹时间及透析疗程的长短应由处方医师确定和监管。如果患者使用本品</a:t>
            </a:r>
            <a:r>
              <a:rPr lang="en-US" altLang="zh-CN" sz="700" dirty="0">
                <a:latin typeface="微软雅黑" panose="020B0503020204020204" pitchFamily="34" charset="-122"/>
                <a:ea typeface="微软雅黑" panose="020B0503020204020204" pitchFamily="34" charset="-122"/>
              </a:rPr>
              <a:t>3</a:t>
            </a:r>
            <a:r>
              <a:rPr lang="zh-CN" altLang="en-US" sz="700" dirty="0">
                <a:latin typeface="微软雅黑" panose="020B0503020204020204" pitchFamily="34" charset="-122"/>
                <a:ea typeface="微软雅黑" panose="020B0503020204020204" pitchFamily="34" charset="-122"/>
              </a:rPr>
              <a:t>个月后无临床或者生物化学方面的改善，则需要重新评估透析处方。</a:t>
            </a:r>
            <a:r>
              <a:rPr lang="en-US" altLang="zh-CN" sz="700" dirty="0">
                <a:latin typeface="微软雅黑" panose="020B0503020204020204" pitchFamily="34" charset="-122"/>
                <a:ea typeface="微软雅黑" panose="020B0503020204020204" pitchFamily="34" charset="-122"/>
              </a:rPr>
              <a:t>70kg</a:t>
            </a:r>
            <a:r>
              <a:rPr lang="zh-CN" altLang="en-US" sz="700" dirty="0">
                <a:latin typeface="微软雅黑" panose="020B0503020204020204" pitchFamily="34" charset="-122"/>
                <a:ea typeface="微软雅黑" panose="020B0503020204020204" pitchFamily="34" charset="-122"/>
              </a:rPr>
              <a:t>体重患者的推荐剂量为每天腹膜透析一次，每次使用一袋</a:t>
            </a:r>
            <a:r>
              <a:rPr lang="en-US" altLang="zh-CN" sz="700" dirty="0">
                <a:latin typeface="微软雅黑" panose="020B0503020204020204" pitchFamily="34" charset="-122"/>
                <a:ea typeface="微软雅黑" panose="020B0503020204020204" pitchFamily="34" charset="-122"/>
              </a:rPr>
              <a:t>2000ml</a:t>
            </a:r>
            <a:r>
              <a:rPr lang="zh-CN" altLang="en-US" sz="700" dirty="0">
                <a:latin typeface="微软雅黑" panose="020B0503020204020204" pitchFamily="34" charset="-122"/>
                <a:ea typeface="微软雅黑" panose="020B0503020204020204" pitchFamily="34" charset="-122"/>
              </a:rPr>
              <a:t>。低于</a:t>
            </a:r>
            <a:r>
              <a:rPr lang="en-US" altLang="zh-CN" sz="700" dirty="0">
                <a:latin typeface="微软雅黑" panose="020B0503020204020204" pitchFamily="34" charset="-122"/>
                <a:ea typeface="微软雅黑" panose="020B0503020204020204" pitchFamily="34" charset="-122"/>
              </a:rPr>
              <a:t>70kg</a:t>
            </a:r>
            <a:r>
              <a:rPr lang="zh-CN" altLang="en-US" sz="700" dirty="0">
                <a:latin typeface="微软雅黑" panose="020B0503020204020204" pitchFamily="34" charset="-122"/>
                <a:ea typeface="微软雅黑" panose="020B0503020204020204" pitchFamily="34" charset="-122"/>
              </a:rPr>
              <a:t>的患者需根据实际情况调整灌入容量。在特殊情况下可能使用其他剂量，但交换次数不应超过每天两次。</a:t>
            </a:r>
            <a:endParaRPr lang="zh-CN" altLang="en-US" sz="700" dirty="0">
              <a:latin typeface="微软雅黑" panose="020B0503020204020204" pitchFamily="34" charset="-122"/>
              <a:ea typeface="微软雅黑" panose="020B0503020204020204"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650397" y="858063"/>
            <a:ext cx="2075688" cy="2292583"/>
            <a:chOff x="650397" y="858063"/>
            <a:chExt cx="2075688" cy="2292583"/>
          </a:xfrm>
        </p:grpSpPr>
        <p:sp>
          <p:nvSpPr>
            <p:cNvPr id="3" name="object 3"/>
            <p:cNvSpPr/>
            <p:nvPr/>
          </p:nvSpPr>
          <p:spPr>
            <a:xfrm>
              <a:off x="854964" y="858063"/>
              <a:ext cx="352107" cy="246964"/>
            </a:xfrm>
            <a:prstGeom prst="rect">
              <a:avLst/>
            </a:prstGeom>
            <a:blipFill>
              <a:blip r:embed="rId1" cstate="print"/>
              <a:stretch>
                <a:fillRect/>
              </a:stretch>
            </a:blipFill>
          </p:spPr>
          <p:txBody>
            <a:bodyPr wrap="square" lIns="0" tIns="0" rIns="0" bIns="0" rtlCol="0"/>
            <a:lstStyle/>
            <a:p/>
          </p:txBody>
        </p:sp>
        <p:sp>
          <p:nvSpPr>
            <p:cNvPr id="4" name="object 4"/>
            <p:cNvSpPr/>
            <p:nvPr/>
          </p:nvSpPr>
          <p:spPr>
            <a:xfrm>
              <a:off x="766572" y="1511872"/>
              <a:ext cx="699579" cy="225615"/>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778764" y="1780033"/>
              <a:ext cx="349757" cy="102870"/>
            </a:xfrm>
            <a:prstGeom prst="rect">
              <a:avLst/>
            </a:prstGeom>
            <a:blipFill>
              <a:blip r:embed="rId3" cstate="print"/>
              <a:stretch>
                <a:fillRect/>
              </a:stretch>
            </a:blipFill>
          </p:spPr>
          <p:txBody>
            <a:bodyPr wrap="square" lIns="0" tIns="0" rIns="0" bIns="0" rtlCol="0"/>
            <a:lstStyle/>
            <a:p/>
          </p:txBody>
        </p:sp>
        <p:sp>
          <p:nvSpPr>
            <p:cNvPr id="6" name="object 6"/>
            <p:cNvSpPr/>
            <p:nvPr/>
          </p:nvSpPr>
          <p:spPr>
            <a:xfrm>
              <a:off x="650397" y="2896075"/>
              <a:ext cx="2075688" cy="254571"/>
            </a:xfrm>
            <a:prstGeom prst="rect">
              <a:avLst/>
            </a:prstGeom>
            <a:blipFill>
              <a:blip r:embed="rId4" cstate="print"/>
              <a:stretch>
                <a:fillRect/>
              </a:stretch>
            </a:blipFill>
          </p:spPr>
          <p:txBody>
            <a:bodyPr wrap="square" lIns="0" tIns="0" rIns="0" bIns="0" rtlCol="0"/>
            <a:lstStyle/>
            <a:p/>
          </p:txBody>
        </p:sp>
        <p:sp>
          <p:nvSpPr>
            <p:cNvPr id="7" name="object 7"/>
            <p:cNvSpPr/>
            <p:nvPr/>
          </p:nvSpPr>
          <p:spPr>
            <a:xfrm>
              <a:off x="725423" y="1988821"/>
              <a:ext cx="257556" cy="12191"/>
            </a:xfrm>
            <a:prstGeom prst="rect">
              <a:avLst/>
            </a:prstGeom>
            <a:blipFill>
              <a:blip r:embed="rId5" cstate="print"/>
              <a:stretch>
                <a:fillRect/>
              </a:stretch>
            </a:blipFill>
          </p:spPr>
          <p:txBody>
            <a:bodyPr wrap="square" lIns="0" tIns="0" rIns="0" bIns="0" rtlCol="0"/>
            <a:lstStyle/>
            <a:p/>
          </p:txBody>
        </p:sp>
      </p:grpSp>
      <p:sp>
        <p:nvSpPr>
          <p:cNvPr id="8" name="object 8"/>
          <p:cNvSpPr txBox="1"/>
          <p:nvPr/>
        </p:nvSpPr>
        <p:spPr>
          <a:xfrm>
            <a:off x="1682329" y="691795"/>
            <a:ext cx="3886200" cy="1865767"/>
          </a:xfrm>
          <a:prstGeom prst="rect">
            <a:avLst/>
          </a:prstGeom>
        </p:spPr>
        <p:txBody>
          <a:bodyPr vert="horz" wrap="square" lIns="0" tIns="12065" rIns="0" bIns="0" rtlCol="0">
            <a:spAutoFit/>
          </a:bodyPr>
          <a:lstStyle/>
          <a:p>
            <a:pPr marL="12700" marR="5080" algn="just">
              <a:lnSpc>
                <a:spcPct val="125000"/>
              </a:lnSpc>
              <a:spcAft>
                <a:spcPts val="600"/>
              </a:spcAft>
            </a:pPr>
            <a:r>
              <a:rPr sz="700" dirty="0" err="1">
                <a:latin typeface="微软雅黑" panose="020B0503020204020204" pitchFamily="34" charset="-122"/>
                <a:ea typeface="微软雅黑" panose="020B0503020204020204" pitchFamily="34" charset="-122"/>
              </a:rPr>
              <a:t>不良反应情况</a:t>
            </a:r>
            <a:r>
              <a:rPr sz="700" dirty="0">
                <a:latin typeface="微软雅黑" panose="020B0503020204020204" pitchFamily="34" charset="-122"/>
                <a:ea typeface="微软雅黑" panose="020B0503020204020204" pitchFamily="34" charset="-122"/>
              </a:rPr>
              <a:t>：</a:t>
            </a:r>
            <a:r>
              <a:rPr lang="zh-CN" altLang="en-US" sz="700" dirty="0">
                <a:latin typeface="微软雅黑" panose="020B0503020204020204" pitchFamily="34" charset="-122"/>
                <a:ea typeface="微软雅黑" panose="020B0503020204020204" pitchFamily="34" charset="-122"/>
              </a:rPr>
              <a:t>常见的不良反应有感染及侵染类疾病</a:t>
            </a:r>
            <a:r>
              <a:rPr lang="en-US" altLang="zh-CN" sz="700" dirty="0">
                <a:latin typeface="微软雅黑" panose="020B0503020204020204" pitchFamily="34" charset="-122"/>
                <a:ea typeface="微软雅黑" panose="020B0503020204020204" pitchFamily="34" charset="-122"/>
              </a:rPr>
              <a:t>-</a:t>
            </a:r>
            <a:r>
              <a:rPr lang="zh-CN" altLang="en-US" sz="700" dirty="0">
                <a:latin typeface="微软雅黑" panose="020B0503020204020204" pitchFamily="34" charset="-122"/>
                <a:ea typeface="微软雅黑" panose="020B0503020204020204" pitchFamily="34" charset="-122"/>
              </a:rPr>
              <a:t>感染，血液及淋巴系统疾病</a:t>
            </a:r>
            <a:r>
              <a:rPr lang="en-US" altLang="zh-CN" sz="700" dirty="0">
                <a:latin typeface="微软雅黑" panose="020B0503020204020204" pitchFamily="34" charset="-122"/>
                <a:ea typeface="微软雅黑" panose="020B0503020204020204" pitchFamily="34" charset="-122"/>
              </a:rPr>
              <a:t>-</a:t>
            </a:r>
            <a:r>
              <a:rPr lang="zh-CN" altLang="en-US" sz="700" dirty="0">
                <a:latin typeface="微软雅黑" panose="020B0503020204020204" pitchFamily="34" charset="-122"/>
                <a:ea typeface="微软雅黑" panose="020B0503020204020204" pitchFamily="34" charset="-122"/>
              </a:rPr>
              <a:t>贫血，代谢及营养类疾病</a:t>
            </a:r>
            <a:r>
              <a:rPr lang="en-US" altLang="zh-CN" sz="700" dirty="0">
                <a:latin typeface="微软雅黑" panose="020B0503020204020204" pitchFamily="34" charset="-122"/>
                <a:ea typeface="微软雅黑" panose="020B0503020204020204" pitchFamily="34" charset="-122"/>
              </a:rPr>
              <a:t>-</a:t>
            </a:r>
            <a:r>
              <a:rPr lang="zh-CN" altLang="en-US" sz="700" dirty="0">
                <a:latin typeface="微软雅黑" panose="020B0503020204020204" pitchFamily="34" charset="-122"/>
                <a:ea typeface="微软雅黑" panose="020B0503020204020204" pitchFamily="34" charset="-122"/>
              </a:rPr>
              <a:t>酸中毒、血容量过多、低钾血症、低血容量、厌食，精神病类</a:t>
            </a:r>
            <a:r>
              <a:rPr lang="en-US" altLang="zh-CN" sz="700" dirty="0">
                <a:latin typeface="微软雅黑" panose="020B0503020204020204" pitchFamily="34" charset="-122"/>
                <a:ea typeface="微软雅黑" panose="020B0503020204020204" pitchFamily="34" charset="-122"/>
              </a:rPr>
              <a:t>-</a:t>
            </a:r>
            <a:r>
              <a:rPr lang="zh-CN" altLang="en-US" sz="700" dirty="0">
                <a:latin typeface="微软雅黑" panose="020B0503020204020204" pitchFamily="34" charset="-122"/>
                <a:ea typeface="微软雅黑" panose="020B0503020204020204" pitchFamily="34" charset="-122"/>
              </a:rPr>
              <a:t>抑郁，呼吸系统、胸及纵隔疾病</a:t>
            </a:r>
            <a:r>
              <a:rPr lang="en-US" altLang="zh-CN" sz="700" dirty="0">
                <a:latin typeface="微软雅黑" panose="020B0503020204020204" pitchFamily="34" charset="-122"/>
                <a:ea typeface="微软雅黑" panose="020B0503020204020204" pitchFamily="34" charset="-122"/>
              </a:rPr>
              <a:t>-</a:t>
            </a:r>
            <a:r>
              <a:rPr lang="zh-CN" altLang="en-US" sz="700" dirty="0">
                <a:latin typeface="微软雅黑" panose="020B0503020204020204" pitchFamily="34" charset="-122"/>
                <a:ea typeface="微软雅黑" panose="020B0503020204020204" pitchFamily="34" charset="-122"/>
              </a:rPr>
              <a:t>呼吸困难，胃肠系统疾病</a:t>
            </a:r>
            <a:r>
              <a:rPr lang="en-US" altLang="zh-CN" sz="700" dirty="0">
                <a:latin typeface="微软雅黑" panose="020B0503020204020204" pitchFamily="34" charset="-122"/>
                <a:ea typeface="微软雅黑" panose="020B0503020204020204" pitchFamily="34" charset="-122"/>
              </a:rPr>
              <a:t>-</a:t>
            </a:r>
            <a:r>
              <a:rPr lang="zh-CN" altLang="en-US" sz="700" dirty="0">
                <a:latin typeface="微软雅黑" panose="020B0503020204020204" pitchFamily="34" charset="-122"/>
                <a:ea typeface="微软雅黑" panose="020B0503020204020204" pitchFamily="34" charset="-122"/>
              </a:rPr>
              <a:t>呕吐、恶心、胃炎、腹痛，全身性疾病及给药部位各种反应</a:t>
            </a:r>
            <a:r>
              <a:rPr lang="en-US" altLang="zh-CN" sz="700" dirty="0">
                <a:latin typeface="微软雅黑" panose="020B0503020204020204" pitchFamily="34" charset="-122"/>
                <a:ea typeface="微软雅黑" panose="020B0503020204020204" pitchFamily="34" charset="-122"/>
              </a:rPr>
              <a:t>-</a:t>
            </a:r>
            <a:r>
              <a:rPr lang="zh-CN" altLang="en-US" sz="700" dirty="0">
                <a:latin typeface="微软雅黑" panose="020B0503020204020204" pitchFamily="34" charset="-122"/>
                <a:ea typeface="微软雅黑" panose="020B0503020204020204" pitchFamily="34" charset="-122"/>
              </a:rPr>
              <a:t>乏力，各类检查</a:t>
            </a:r>
            <a:r>
              <a:rPr lang="en-US" altLang="zh-CN" sz="700" dirty="0">
                <a:latin typeface="微软雅黑" panose="020B0503020204020204" pitchFamily="34" charset="-122"/>
                <a:ea typeface="微软雅黑" panose="020B0503020204020204" pitchFamily="34" charset="-122"/>
              </a:rPr>
              <a:t>-</a:t>
            </a:r>
            <a:r>
              <a:rPr lang="zh-CN" altLang="en-US" sz="700" dirty="0">
                <a:latin typeface="微软雅黑" panose="020B0503020204020204" pitchFamily="34" charset="-122"/>
                <a:ea typeface="微软雅黑" panose="020B0503020204020204" pitchFamily="34" charset="-122"/>
              </a:rPr>
              <a:t>血尿素升高。</a:t>
            </a:r>
            <a:endParaRPr lang="zh-CN" altLang="en-US" sz="700" dirty="0">
              <a:latin typeface="微软雅黑" panose="020B0503020204020204" pitchFamily="34" charset="-122"/>
              <a:ea typeface="微软雅黑" panose="020B0503020204020204" pitchFamily="34" charset="-122"/>
            </a:endParaRPr>
          </a:p>
          <a:p>
            <a:pPr marL="12700" marR="5080" algn="just">
              <a:lnSpc>
                <a:spcPct val="125000"/>
              </a:lnSpc>
              <a:spcAft>
                <a:spcPts val="600"/>
              </a:spcAft>
            </a:pPr>
            <a:r>
              <a:rPr sz="800" b="1" spc="30" dirty="0" err="1">
                <a:latin typeface="微软雅黑" panose="020B0503020204020204" pitchFamily="34" charset="-122"/>
                <a:ea typeface="微软雅黑" panose="020B0503020204020204" pitchFamily="34" charset="-122"/>
                <a:cs typeface="UKIJ CJK"/>
              </a:rPr>
              <a:t>安全性方面优</a:t>
            </a:r>
            <a:r>
              <a:rPr lang="zh-CN" altLang="en-US" sz="800" b="1" spc="30" dirty="0">
                <a:latin typeface="微软雅黑" panose="020B0503020204020204" pitchFamily="34" charset="-122"/>
                <a:ea typeface="微软雅黑" panose="020B0503020204020204" pitchFamily="34" charset="-122"/>
                <a:cs typeface="UKIJ CJK"/>
              </a:rPr>
              <a:t>势</a:t>
            </a:r>
            <a:r>
              <a:rPr sz="800" b="1" spc="90" dirty="0">
                <a:latin typeface="微软雅黑" panose="020B0503020204020204" pitchFamily="34" charset="-122"/>
                <a:ea typeface="微软雅黑" panose="020B0503020204020204" pitchFamily="34" charset="-122"/>
                <a:cs typeface="UKIJ CJK"/>
              </a:rPr>
              <a:t>：</a:t>
            </a:r>
            <a:endParaRPr lang="en-US" sz="800" b="1" spc="90" dirty="0">
              <a:latin typeface="微软雅黑" panose="020B0503020204020204" pitchFamily="34" charset="-122"/>
              <a:ea typeface="微软雅黑" panose="020B0503020204020204" pitchFamily="34" charset="-122"/>
              <a:cs typeface="UKIJ CJK"/>
            </a:endParaRPr>
          </a:p>
          <a:p>
            <a:pPr marL="12700" marR="5080" algn="just">
              <a:lnSpc>
                <a:spcPct val="125000"/>
              </a:lnSpc>
              <a:spcAft>
                <a:spcPts val="600"/>
              </a:spcAft>
            </a:pPr>
            <a:r>
              <a:rPr lang="zh-CN" altLang="en-US" sz="700" spc="90" dirty="0">
                <a:latin typeface="微软雅黑" panose="020B0503020204020204" pitchFamily="34" charset="-122"/>
                <a:ea typeface="微软雅黑" panose="020B0503020204020204" pitchFamily="34" charset="-122"/>
                <a:cs typeface="UKIJ CJK"/>
              </a:rPr>
              <a:t>目前临床上普遍使用的腹膜透析液以葡萄糖作为主要渗透剂，由于它高糖、高渗、低</a:t>
            </a:r>
            <a:r>
              <a:rPr lang="en-US" altLang="zh-CN" sz="700" spc="90" dirty="0">
                <a:latin typeface="微软雅黑" panose="020B0503020204020204" pitchFamily="34" charset="-122"/>
                <a:ea typeface="微软雅黑" panose="020B0503020204020204" pitchFamily="34" charset="-122"/>
                <a:cs typeface="UKIJ CJK"/>
              </a:rPr>
              <a:t>pH</a:t>
            </a:r>
            <a:r>
              <a:rPr lang="zh-CN" altLang="en-US" sz="700" spc="90" dirty="0">
                <a:latin typeface="微软雅黑" panose="020B0503020204020204" pitchFamily="34" charset="-122"/>
                <a:ea typeface="微软雅黑" panose="020B0503020204020204" pitchFamily="34" charset="-122"/>
                <a:cs typeface="UKIJ CJK"/>
              </a:rPr>
              <a:t>值（</a:t>
            </a:r>
            <a:r>
              <a:rPr lang="en-US" altLang="zh-CN" sz="700" spc="90" dirty="0">
                <a:latin typeface="微软雅黑" panose="020B0503020204020204" pitchFamily="34" charset="-122"/>
                <a:ea typeface="微软雅黑" panose="020B0503020204020204" pitchFamily="34" charset="-122"/>
                <a:cs typeface="UKIJ CJK"/>
              </a:rPr>
              <a:t>pH=5.2</a:t>
            </a:r>
            <a:r>
              <a:rPr lang="zh-CN" altLang="en-US" sz="700" spc="90" dirty="0">
                <a:latin typeface="微软雅黑" panose="020B0503020204020204" pitchFamily="34" charset="-122"/>
                <a:ea typeface="微软雅黑" panose="020B0503020204020204" pitchFamily="34" charset="-122"/>
                <a:cs typeface="UKIJ CJK"/>
              </a:rPr>
              <a:t>）以及有葡萄糖降解产物</a:t>
            </a:r>
            <a:r>
              <a:rPr lang="en-US" altLang="zh-CN" sz="700" spc="90" dirty="0">
                <a:latin typeface="微软雅黑" panose="020B0503020204020204" pitchFamily="34" charset="-122"/>
                <a:ea typeface="微软雅黑" panose="020B0503020204020204" pitchFamily="34" charset="-122"/>
                <a:cs typeface="UKIJ CJK"/>
              </a:rPr>
              <a:t>(GDP)</a:t>
            </a:r>
            <a:r>
              <a:rPr lang="zh-CN" altLang="en-US" sz="700" spc="90" dirty="0">
                <a:latin typeface="微软雅黑" panose="020B0503020204020204" pitchFamily="34" charset="-122"/>
                <a:ea typeface="微软雅黑" panose="020B0503020204020204" pitchFamily="34" charset="-122"/>
                <a:cs typeface="UKIJ CJK"/>
              </a:rPr>
              <a:t>产生，生物相容性差，会引起腹膜结构和功能的变化，并最终导致腹膜纤维化和使腹膜发生超滤失败。此外，长期葡萄糖透析也是导致患者发生高脂血症、高胰岛素血症、肥胖的重要原因。</a:t>
            </a:r>
            <a:endParaRPr lang="en-US" altLang="zh-CN" sz="700" spc="90" dirty="0">
              <a:latin typeface="微软雅黑" panose="020B0503020204020204" pitchFamily="34" charset="-122"/>
              <a:ea typeface="微软雅黑" panose="020B0503020204020204" pitchFamily="34" charset="-122"/>
              <a:cs typeface="UKIJ CJK"/>
            </a:endParaRPr>
          </a:p>
          <a:p>
            <a:pPr marL="12700" marR="5080" algn="just">
              <a:lnSpc>
                <a:spcPct val="125000"/>
              </a:lnSpc>
              <a:spcAft>
                <a:spcPts val="600"/>
              </a:spcAft>
            </a:pPr>
            <a:r>
              <a:rPr lang="zh-CN" altLang="en-US" sz="700" spc="90" dirty="0">
                <a:latin typeface="微软雅黑" panose="020B0503020204020204" pitchFamily="34" charset="-122"/>
                <a:ea typeface="微软雅黑" panose="020B0503020204020204" pitchFamily="34" charset="-122"/>
              </a:rPr>
              <a:t>基于腹膜透析出现的营养不良及葡萄糖腹膜透析液的不良反应，临床上出现了氨基酸腹膜透析液。氨基酸腹膜透析液具有如下安全性优势：（</a:t>
            </a:r>
            <a:r>
              <a:rPr lang="en-US" altLang="zh-CN" sz="700" spc="90" dirty="0">
                <a:latin typeface="微软雅黑" panose="020B0503020204020204" pitchFamily="34" charset="-122"/>
                <a:ea typeface="微软雅黑" panose="020B0503020204020204" pitchFamily="34" charset="-122"/>
              </a:rPr>
              <a:t>1</a:t>
            </a:r>
            <a:r>
              <a:rPr lang="zh-CN" altLang="en-US" sz="700" spc="90" dirty="0">
                <a:latin typeface="微软雅黑" panose="020B0503020204020204" pitchFamily="34" charset="-122"/>
                <a:ea typeface="微软雅黑" panose="020B0503020204020204" pitchFamily="34" charset="-122"/>
              </a:rPr>
              <a:t>）减少腹膜刺激（</a:t>
            </a:r>
            <a:r>
              <a:rPr lang="en-US" altLang="zh-CN" sz="700" spc="90" dirty="0">
                <a:latin typeface="微软雅黑" panose="020B0503020204020204" pitchFamily="34" charset="-122"/>
                <a:ea typeface="微软雅黑" panose="020B0503020204020204" pitchFamily="34" charset="-122"/>
              </a:rPr>
              <a:t>2</a:t>
            </a:r>
            <a:r>
              <a:rPr lang="zh-CN" altLang="en-US" sz="700" spc="90" dirty="0">
                <a:latin typeface="微软雅黑" panose="020B0503020204020204" pitchFamily="34" charset="-122"/>
                <a:ea typeface="微软雅黑" panose="020B0503020204020204" pitchFamily="34" charset="-122"/>
              </a:rPr>
              <a:t>）生物相容性更好（</a:t>
            </a:r>
            <a:r>
              <a:rPr lang="en-US" altLang="zh-CN" sz="700" spc="90" dirty="0">
                <a:latin typeface="微软雅黑" panose="020B0503020204020204" pitchFamily="34" charset="-122"/>
                <a:ea typeface="微软雅黑" panose="020B0503020204020204" pitchFamily="34" charset="-122"/>
              </a:rPr>
              <a:t>3</a:t>
            </a:r>
            <a:r>
              <a:rPr lang="zh-CN" altLang="en-US" sz="700" spc="90" dirty="0">
                <a:latin typeface="微软雅黑" panose="020B0503020204020204" pitchFamily="34" charset="-122"/>
                <a:ea typeface="微软雅黑" panose="020B0503020204020204" pitchFamily="34" charset="-122"/>
              </a:rPr>
              <a:t>）腹膜及超滤功能保护作用 （</a:t>
            </a:r>
            <a:r>
              <a:rPr lang="en-US" altLang="zh-CN" sz="700" spc="90" dirty="0">
                <a:latin typeface="微软雅黑" panose="020B0503020204020204" pitchFamily="34" charset="-122"/>
                <a:ea typeface="微软雅黑" panose="020B0503020204020204" pitchFamily="34" charset="-122"/>
              </a:rPr>
              <a:t>4</a:t>
            </a:r>
            <a:r>
              <a:rPr lang="zh-CN" altLang="en-US" sz="700" spc="90" dirty="0">
                <a:latin typeface="微软雅黑" panose="020B0503020204020204" pitchFamily="34" charset="-122"/>
                <a:ea typeface="微软雅黑" panose="020B0503020204020204" pitchFamily="34" charset="-122"/>
              </a:rPr>
              <a:t>）避免高血糖症和高胰岛素血症</a:t>
            </a:r>
            <a:endParaRPr lang="zh-CN" altLang="en-US" sz="700" spc="90" dirty="0">
              <a:latin typeface="微软雅黑" panose="020B0503020204020204" pitchFamily="34" charset="-122"/>
              <a:ea typeface="微软雅黑" panose="020B0503020204020204" pitchFamily="34" charset="-122"/>
            </a:endParaRPr>
          </a:p>
        </p:txBody>
      </p:sp>
      <p:sp>
        <p:nvSpPr>
          <p:cNvPr id="9" name="object 9"/>
          <p:cNvSpPr/>
          <p:nvPr/>
        </p:nvSpPr>
        <p:spPr>
          <a:xfrm>
            <a:off x="0" y="382"/>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725424" y="861238"/>
            <a:ext cx="2231982" cy="2393156"/>
            <a:chOff x="725424" y="858063"/>
            <a:chExt cx="2231982" cy="2393156"/>
          </a:xfrm>
        </p:grpSpPr>
        <p:sp>
          <p:nvSpPr>
            <p:cNvPr id="3" name="object 3"/>
            <p:cNvSpPr/>
            <p:nvPr/>
          </p:nvSpPr>
          <p:spPr>
            <a:xfrm>
              <a:off x="854964" y="858063"/>
              <a:ext cx="346011" cy="246964"/>
            </a:xfrm>
            <a:prstGeom prst="rect">
              <a:avLst/>
            </a:prstGeom>
            <a:blipFill>
              <a:blip r:embed="rId1" cstate="print"/>
              <a:stretch>
                <a:fillRect/>
              </a:stretch>
            </a:blipFill>
          </p:spPr>
          <p:txBody>
            <a:bodyPr wrap="square" lIns="0" tIns="0" rIns="0" bIns="0" rtlCol="0"/>
            <a:lstStyle/>
            <a:p/>
          </p:txBody>
        </p:sp>
        <p:sp>
          <p:nvSpPr>
            <p:cNvPr id="4" name="object 4"/>
            <p:cNvSpPr/>
            <p:nvPr/>
          </p:nvSpPr>
          <p:spPr>
            <a:xfrm>
              <a:off x="765048" y="1513269"/>
              <a:ext cx="701090" cy="224091"/>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774192" y="1780032"/>
              <a:ext cx="326897" cy="102869"/>
            </a:xfrm>
            <a:prstGeom prst="rect">
              <a:avLst/>
            </a:prstGeom>
            <a:blipFill>
              <a:blip r:embed="rId3" cstate="print"/>
              <a:stretch>
                <a:fillRect/>
              </a:stretch>
            </a:blipFill>
          </p:spPr>
          <p:txBody>
            <a:bodyPr wrap="square" lIns="0" tIns="0" rIns="0" bIns="0" rtlCol="0"/>
            <a:lstStyle/>
            <a:p/>
          </p:txBody>
        </p:sp>
        <p:sp>
          <p:nvSpPr>
            <p:cNvPr id="6" name="object 6"/>
            <p:cNvSpPr/>
            <p:nvPr/>
          </p:nvSpPr>
          <p:spPr>
            <a:xfrm>
              <a:off x="725424" y="1988821"/>
              <a:ext cx="257556" cy="12191"/>
            </a:xfrm>
            <a:prstGeom prst="rect">
              <a:avLst/>
            </a:prstGeom>
            <a:blipFill>
              <a:blip r:embed="rId4" cstate="print"/>
              <a:stretch>
                <a:fillRect/>
              </a:stretch>
            </a:blipFill>
          </p:spPr>
          <p:txBody>
            <a:bodyPr wrap="square" lIns="0" tIns="0" rIns="0" bIns="0" rtlCol="0"/>
            <a:lstStyle/>
            <a:p/>
          </p:txBody>
        </p:sp>
        <p:sp>
          <p:nvSpPr>
            <p:cNvPr id="7" name="object 7"/>
            <p:cNvSpPr/>
            <p:nvPr/>
          </p:nvSpPr>
          <p:spPr>
            <a:xfrm>
              <a:off x="750654" y="2908256"/>
              <a:ext cx="2206752" cy="342963"/>
            </a:xfrm>
            <a:prstGeom prst="rect">
              <a:avLst/>
            </a:prstGeom>
            <a:blipFill>
              <a:blip r:embed="rId5" cstate="print"/>
              <a:stretch>
                <a:fillRect/>
              </a:stretch>
            </a:blipFill>
          </p:spPr>
          <p:txBody>
            <a:bodyPr wrap="square" lIns="0" tIns="0" rIns="0" bIns="0" rtlCol="0"/>
            <a:lstStyle/>
            <a:p>
              <a:endParaRPr dirty="0"/>
            </a:p>
          </p:txBody>
        </p:sp>
      </p:grpSp>
      <p:sp>
        <p:nvSpPr>
          <p:cNvPr id="8" name="object 8"/>
          <p:cNvSpPr txBox="1"/>
          <p:nvPr/>
        </p:nvSpPr>
        <p:spPr>
          <a:xfrm>
            <a:off x="1504950" y="474231"/>
            <a:ext cx="4161960" cy="2308516"/>
          </a:xfrm>
          <a:prstGeom prst="rect">
            <a:avLst/>
          </a:prstGeom>
        </p:spPr>
        <p:txBody>
          <a:bodyPr vert="horz" wrap="square" lIns="0" tIns="64769" rIns="0" bIns="0" rtlCol="0">
            <a:spAutoFit/>
          </a:bodyPr>
          <a:lstStyle/>
          <a:p>
            <a:pPr marL="12700" algn="just">
              <a:lnSpc>
                <a:spcPct val="110000"/>
              </a:lnSpc>
            </a:pPr>
            <a:r>
              <a:rPr lang="zh-CN" altLang="en-US" sz="700" spc="30" dirty="0">
                <a:latin typeface="微软雅黑" panose="020B0503020204020204" pitchFamily="34" charset="-122"/>
                <a:ea typeface="微软雅黑" panose="020B0503020204020204" pitchFamily="34" charset="-122"/>
                <a:cs typeface="UKIJ CJK"/>
              </a:rPr>
              <a:t>氨基酸腹膜透析液在临床上应用时，不仅可以用于肾脏的替代治疗，而且还可对腹膜透析过程中氨基酸和蛋白质的流失具有补充作用，从而缓解因腹膜透析而导致的营养不良状况。</a:t>
            </a:r>
            <a:endParaRPr lang="en-US" altLang="zh-CN" sz="700" spc="30" dirty="0">
              <a:latin typeface="微软雅黑" panose="020B0503020204020204" pitchFamily="34" charset="-122"/>
              <a:ea typeface="微软雅黑" panose="020B0503020204020204" pitchFamily="34" charset="-122"/>
              <a:cs typeface="UKIJ CJK"/>
            </a:endParaRPr>
          </a:p>
          <a:p>
            <a:pPr marL="12700" algn="just">
              <a:lnSpc>
                <a:spcPct val="110000"/>
              </a:lnSpc>
            </a:pPr>
            <a:r>
              <a:rPr lang="zh-CN" altLang="en-US" sz="700" b="1" spc="30" dirty="0">
                <a:latin typeface="微软雅黑" panose="020B0503020204020204" pitchFamily="34" charset="-122"/>
                <a:ea typeface="微软雅黑" panose="020B0503020204020204" pitchFamily="34" charset="-122"/>
                <a:cs typeface="UKIJ CJK"/>
              </a:rPr>
              <a:t>基于临床试验研究结果，产品疗效优势主要包括：</a:t>
            </a:r>
            <a:r>
              <a:rPr lang="zh-CN" altLang="en-US" sz="700" spc="90" dirty="0">
                <a:latin typeface="微软雅黑" panose="020B0503020204020204" pitchFamily="34" charset="-122"/>
                <a:ea typeface="微软雅黑" panose="020B0503020204020204" pitchFamily="34" charset="-122"/>
                <a:cs typeface="UKIJ CJK"/>
              </a:rPr>
              <a:t>改善营养指标，改善生化指标、氮平衡，改善患者体内氨基酸谱，补充氨基酸和蛋白质丢失，联合使用葡萄糖透析液可改善蛋白质的代谢，提高生物相容性。</a:t>
            </a:r>
            <a:endParaRPr lang="zh-CN" altLang="en-US" sz="700" spc="90" dirty="0">
              <a:latin typeface="微软雅黑" panose="020B0503020204020204" pitchFamily="34" charset="-122"/>
              <a:ea typeface="微软雅黑" panose="020B0503020204020204" pitchFamily="34" charset="-122"/>
              <a:cs typeface="UKIJ CJK"/>
            </a:endParaRPr>
          </a:p>
          <a:p>
            <a:pPr marL="12700" algn="just">
              <a:lnSpc>
                <a:spcPct val="110000"/>
              </a:lnSpc>
            </a:pPr>
            <a:r>
              <a:rPr lang="zh-CN" altLang="en-US" sz="700" b="1" spc="30" dirty="0">
                <a:latin typeface="微软雅黑" panose="020B0503020204020204" pitchFamily="34" charset="-122"/>
                <a:ea typeface="微软雅黑" panose="020B0503020204020204" pitchFamily="34" charset="-122"/>
                <a:cs typeface="UKIJ CJK"/>
              </a:rPr>
              <a:t>临床指南</a:t>
            </a:r>
            <a:r>
              <a:rPr lang="en-US" altLang="zh-CN" sz="700" b="1" spc="65" dirty="0">
                <a:latin typeface="微软雅黑" panose="020B0503020204020204" pitchFamily="34" charset="-122"/>
                <a:ea typeface="微软雅黑" panose="020B0503020204020204" pitchFamily="34" charset="-122"/>
                <a:cs typeface="UKIJ CJK"/>
              </a:rPr>
              <a:t>/</a:t>
            </a:r>
            <a:r>
              <a:rPr lang="zh-CN" altLang="en-US" sz="700" b="1" spc="30" dirty="0">
                <a:latin typeface="微软雅黑" panose="020B0503020204020204" pitchFamily="34" charset="-122"/>
                <a:ea typeface="微软雅黑" panose="020B0503020204020204" pitchFamily="34" charset="-122"/>
                <a:cs typeface="UKIJ CJK"/>
              </a:rPr>
              <a:t>诊疗规范推荐：</a:t>
            </a:r>
            <a:endParaRPr lang="en-US" altLang="zh-CN" sz="700" b="1" spc="30" dirty="0">
              <a:latin typeface="微软雅黑" panose="020B0503020204020204" pitchFamily="34" charset="-122"/>
              <a:ea typeface="微软雅黑" panose="020B0503020204020204" pitchFamily="34" charset="-122"/>
              <a:cs typeface="UKIJ CJK"/>
            </a:endParaRPr>
          </a:p>
          <a:p>
            <a:pPr marL="184150" indent="-171450" algn="just">
              <a:lnSpc>
                <a:spcPct val="110000"/>
              </a:lnSpc>
              <a:buFont typeface="Arial" panose="020B0604020202020204" pitchFamily="34" charset="0"/>
              <a:buChar char="•"/>
            </a:pPr>
            <a:r>
              <a:rPr lang="zh-CN" altLang="en-US" sz="700" u="sng" spc="30" dirty="0">
                <a:latin typeface="微软雅黑" panose="020B0503020204020204" pitchFamily="34" charset="-122"/>
                <a:ea typeface="微软雅黑" panose="020B0503020204020204" pitchFamily="34" charset="-122"/>
                <a:cs typeface="UKIJ CJK"/>
              </a:rPr>
              <a:t>美国肾脏病基金会关于</a:t>
            </a:r>
            <a:r>
              <a:rPr lang="en-US" altLang="zh-CN" sz="700" u="sng" spc="30" dirty="0">
                <a:latin typeface="微软雅黑" panose="020B0503020204020204" pitchFamily="34" charset="-122"/>
                <a:ea typeface="微软雅黑" panose="020B0503020204020204" pitchFamily="34" charset="-122"/>
                <a:cs typeface="UKIJ CJK"/>
              </a:rPr>
              <a:t>《KDOQI</a:t>
            </a:r>
            <a:r>
              <a:rPr lang="zh-CN" altLang="en-US" sz="700" u="sng" spc="30" dirty="0">
                <a:latin typeface="微软雅黑" panose="020B0503020204020204" pitchFamily="34" charset="-122"/>
                <a:ea typeface="微软雅黑" panose="020B0503020204020204" pitchFamily="34" charset="-122"/>
                <a:cs typeface="UKIJ CJK"/>
              </a:rPr>
              <a:t>慢性肾脏病营养实践指南</a:t>
            </a:r>
            <a:r>
              <a:rPr lang="en-US" altLang="zh-CN" sz="700" u="sng" spc="30" dirty="0">
                <a:latin typeface="微软雅黑" panose="020B0503020204020204" pitchFamily="34" charset="-122"/>
                <a:ea typeface="微软雅黑" panose="020B0503020204020204" pitchFamily="34" charset="-122"/>
                <a:cs typeface="UKIJ CJK"/>
              </a:rPr>
              <a:t>2020</a:t>
            </a:r>
            <a:r>
              <a:rPr lang="zh-CN" altLang="en-US" sz="700" u="sng" spc="30" dirty="0">
                <a:latin typeface="微软雅黑" panose="020B0503020204020204" pitchFamily="34" charset="-122"/>
                <a:ea typeface="微软雅黑" panose="020B0503020204020204" pitchFamily="34" charset="-122"/>
                <a:cs typeface="UKIJ CJK"/>
              </a:rPr>
              <a:t>更新版</a:t>
            </a:r>
            <a:r>
              <a:rPr lang="en-US" altLang="zh-CN" sz="700" u="sng" spc="30" dirty="0">
                <a:latin typeface="微软雅黑" panose="020B0503020204020204" pitchFamily="34" charset="-122"/>
                <a:ea typeface="微软雅黑" panose="020B0503020204020204" pitchFamily="34" charset="-122"/>
                <a:cs typeface="UKIJ CJK"/>
              </a:rPr>
              <a:t>》</a:t>
            </a:r>
            <a:r>
              <a:rPr lang="zh-CN" altLang="en-US" sz="700" spc="30" dirty="0">
                <a:latin typeface="微软雅黑" panose="020B0503020204020204" pitchFamily="34" charset="-122"/>
                <a:ea typeface="微软雅黑" panose="020B0503020204020204" pitchFamily="34" charset="-122"/>
                <a:cs typeface="UKIJ CJK"/>
              </a:rPr>
              <a:t>：透析液蛋白质</a:t>
            </a:r>
            <a:r>
              <a:rPr lang="en-US" altLang="zh-CN" sz="700" spc="30" dirty="0">
                <a:latin typeface="微软雅黑" panose="020B0503020204020204" pitchFamily="34" charset="-122"/>
                <a:ea typeface="微软雅黑" panose="020B0503020204020204" pitchFamily="34" charset="-122"/>
                <a:cs typeface="UKIJ CJK"/>
              </a:rPr>
              <a:t>-</a:t>
            </a:r>
            <a:r>
              <a:rPr lang="zh-CN" altLang="en-US" sz="700" spc="30" dirty="0">
                <a:latin typeface="微软雅黑" panose="020B0503020204020204" pitchFamily="34" charset="-122"/>
                <a:ea typeface="微软雅黑" panose="020B0503020204020204" pitchFamily="34" charset="-122"/>
                <a:cs typeface="UKIJ CJK"/>
              </a:rPr>
              <a:t>能量补充：对于伴有蛋白质</a:t>
            </a:r>
            <a:r>
              <a:rPr lang="en-US" altLang="zh-CN" sz="700" spc="30" dirty="0">
                <a:latin typeface="微软雅黑" panose="020B0503020204020204" pitchFamily="34" charset="-122"/>
                <a:ea typeface="微软雅黑" panose="020B0503020204020204" pitchFamily="34" charset="-122"/>
                <a:cs typeface="UKIJ CJK"/>
              </a:rPr>
              <a:t>-</a:t>
            </a:r>
            <a:r>
              <a:rPr lang="zh-CN" altLang="en-US" sz="700" spc="30" dirty="0">
                <a:latin typeface="微软雅黑" panose="020B0503020204020204" pitchFamily="34" charset="-122"/>
                <a:ea typeface="微软雅黑" panose="020B0503020204020204" pitchFamily="34" charset="-122"/>
                <a:cs typeface="UKIJ CJK"/>
              </a:rPr>
              <a:t>能量消耗的慢性肾病（</a:t>
            </a:r>
            <a:r>
              <a:rPr lang="en-US" altLang="zh-CN" sz="700" spc="30" dirty="0">
                <a:latin typeface="微软雅黑" panose="020B0503020204020204" pitchFamily="34" charset="-122"/>
                <a:ea typeface="微软雅黑" panose="020B0503020204020204" pitchFamily="34" charset="-122"/>
                <a:cs typeface="UKIJ CJK"/>
              </a:rPr>
              <a:t>CKD</a:t>
            </a:r>
            <a:r>
              <a:rPr lang="zh-CN" altLang="en-US" sz="700" spc="30" dirty="0">
                <a:latin typeface="微软雅黑" panose="020B0503020204020204" pitchFamily="34" charset="-122"/>
                <a:ea typeface="微软雅黑" panose="020B0503020204020204" pitchFamily="34" charset="-122"/>
                <a:cs typeface="UKIJ CJK"/>
              </a:rPr>
              <a:t>）</a:t>
            </a:r>
            <a:r>
              <a:rPr lang="en-US" altLang="zh-CN" sz="700" spc="30" dirty="0">
                <a:latin typeface="微软雅黑" panose="020B0503020204020204" pitchFamily="34" charset="-122"/>
                <a:ea typeface="微软雅黑" panose="020B0503020204020204" pitchFamily="34" charset="-122"/>
                <a:cs typeface="UKIJ CJK"/>
              </a:rPr>
              <a:t>5D</a:t>
            </a:r>
            <a:r>
              <a:rPr lang="zh-CN" altLang="en-US" sz="700" spc="30" dirty="0">
                <a:latin typeface="微软雅黑" panose="020B0503020204020204" pitchFamily="34" charset="-122"/>
                <a:ea typeface="微软雅黑" panose="020B0503020204020204" pitchFamily="34" charset="-122"/>
                <a:cs typeface="UKIJ CJK"/>
              </a:rPr>
              <a:t>期腹膜透析患者，不建议使用氨基酸透析液替代传统的葡萄糖透析液作为改善营养状况的一般策略，如果现有的口服摄入和肠内营养不能满足营养需求，可以考虑氨基酸透析液来改善和维持营养状况（推荐级别：专家意见）。</a:t>
            </a:r>
            <a:endParaRPr lang="zh-CN" altLang="en-US" sz="700" spc="30" dirty="0">
              <a:latin typeface="微软雅黑" panose="020B0503020204020204" pitchFamily="34" charset="-122"/>
              <a:ea typeface="微软雅黑" panose="020B0503020204020204" pitchFamily="34" charset="-122"/>
              <a:cs typeface="UKIJ CJK"/>
            </a:endParaRPr>
          </a:p>
          <a:p>
            <a:pPr marL="184150" indent="-171450" algn="just">
              <a:lnSpc>
                <a:spcPct val="110000"/>
              </a:lnSpc>
              <a:buFont typeface="Arial" panose="020B0604020202020204" pitchFamily="34" charset="0"/>
              <a:buChar char="•"/>
            </a:pPr>
            <a:r>
              <a:rPr lang="zh-CN" altLang="en-US" sz="700" u="sng" spc="30" dirty="0">
                <a:latin typeface="微软雅黑" panose="020B0503020204020204" pitchFamily="34" charset="-122"/>
                <a:ea typeface="微软雅黑" panose="020B0503020204020204" pitchFamily="34" charset="-122"/>
                <a:cs typeface="UKIJ CJK"/>
              </a:rPr>
              <a:t>英国肾脏病协会关于</a:t>
            </a:r>
            <a:r>
              <a:rPr lang="en-US" altLang="zh-CN" sz="700" u="sng" spc="30" dirty="0">
                <a:latin typeface="微软雅黑" panose="020B0503020204020204" pitchFamily="34" charset="-122"/>
                <a:ea typeface="微软雅黑" panose="020B0503020204020204" pitchFamily="34" charset="-122"/>
                <a:cs typeface="UKIJ CJK"/>
              </a:rPr>
              <a:t>《RA</a:t>
            </a:r>
            <a:r>
              <a:rPr lang="zh-CN" altLang="en-US" sz="700" u="sng" spc="30" dirty="0">
                <a:latin typeface="微软雅黑" panose="020B0503020204020204" pitchFamily="34" charset="-122"/>
                <a:ea typeface="微软雅黑" panose="020B0503020204020204" pitchFamily="34" charset="-122"/>
                <a:cs typeface="UKIJ CJK"/>
              </a:rPr>
              <a:t>临床实践指南：慢性肾病营养不良</a:t>
            </a:r>
            <a:r>
              <a:rPr lang="en-US" altLang="zh-CN" sz="700" u="sng" spc="30" dirty="0">
                <a:latin typeface="微软雅黑" panose="020B0503020204020204" pitchFamily="34" charset="-122"/>
                <a:ea typeface="微软雅黑" panose="020B0503020204020204" pitchFamily="34" charset="-122"/>
                <a:cs typeface="UKIJ CJK"/>
              </a:rPr>
              <a:t>》2019</a:t>
            </a:r>
            <a:r>
              <a:rPr lang="zh-CN" altLang="en-US" sz="700" u="sng" spc="30" dirty="0">
                <a:latin typeface="微软雅黑" panose="020B0503020204020204" pitchFamily="34" charset="-122"/>
                <a:ea typeface="微软雅黑" panose="020B0503020204020204" pitchFamily="34" charset="-122"/>
                <a:cs typeface="UKIJ CJK"/>
              </a:rPr>
              <a:t>版</a:t>
            </a:r>
            <a:r>
              <a:rPr lang="zh-CN" altLang="en-US" sz="700" spc="30" dirty="0">
                <a:latin typeface="微软雅黑" panose="020B0503020204020204" pitchFamily="34" charset="-122"/>
                <a:ea typeface="微软雅黑" panose="020B0503020204020204" pitchFamily="34" charset="-122"/>
                <a:cs typeface="UKIJ CJK"/>
              </a:rPr>
              <a:t>：建议口服摄入和肠内营养不能满足营养需求的腹膜透析患者可以考虑使用氨基酸腹膜透析液。（推荐级别：</a:t>
            </a:r>
            <a:r>
              <a:rPr lang="en-US" altLang="zh-CN" sz="700" spc="30" dirty="0">
                <a:latin typeface="微软雅黑" panose="020B0503020204020204" pitchFamily="34" charset="-122"/>
                <a:ea typeface="微软雅黑" panose="020B0503020204020204" pitchFamily="34" charset="-122"/>
                <a:cs typeface="UKIJ CJK"/>
              </a:rPr>
              <a:t>2D</a:t>
            </a:r>
            <a:r>
              <a:rPr lang="zh-CN" altLang="en-US" sz="700" spc="30" dirty="0">
                <a:latin typeface="微软雅黑" panose="020B0503020204020204" pitchFamily="34" charset="-122"/>
                <a:ea typeface="微软雅黑" panose="020B0503020204020204" pitchFamily="34" charset="-122"/>
                <a:cs typeface="UKIJ CJK"/>
              </a:rPr>
              <a:t>，</a:t>
            </a:r>
            <a:r>
              <a:rPr lang="en-US" altLang="zh-CN" sz="700" spc="30" dirty="0">
                <a:latin typeface="微软雅黑" panose="020B0503020204020204" pitchFamily="34" charset="-122"/>
                <a:ea typeface="微软雅黑" panose="020B0503020204020204" pitchFamily="34" charset="-122"/>
                <a:cs typeface="UKIJ CJK"/>
              </a:rPr>
              <a:t>2</a:t>
            </a:r>
            <a:r>
              <a:rPr lang="zh-CN" altLang="en-US" sz="700" spc="30" dirty="0">
                <a:latin typeface="微软雅黑" panose="020B0503020204020204" pitchFamily="34" charset="-122"/>
                <a:ea typeface="微软雅黑" panose="020B0503020204020204" pitchFamily="34" charset="-122"/>
                <a:cs typeface="UKIJ CJK"/>
              </a:rPr>
              <a:t>级推荐是较弱的推荐，</a:t>
            </a:r>
            <a:r>
              <a:rPr lang="en-US" altLang="zh-CN" sz="700" spc="30" dirty="0">
                <a:latin typeface="微软雅黑" panose="020B0503020204020204" pitchFamily="34" charset="-122"/>
                <a:ea typeface="微软雅黑" panose="020B0503020204020204" pitchFamily="34" charset="-122"/>
                <a:cs typeface="UKIJ CJK"/>
              </a:rPr>
              <a:t>D</a:t>
            </a:r>
            <a:r>
              <a:rPr lang="zh-CN" altLang="en-US" sz="700" spc="30" dirty="0">
                <a:latin typeface="微软雅黑" panose="020B0503020204020204" pitchFamily="34" charset="-122"/>
                <a:ea typeface="微软雅黑" panose="020B0503020204020204" pitchFamily="34" charset="-122"/>
                <a:cs typeface="UKIJ CJK"/>
              </a:rPr>
              <a:t>级证据仅基于案例研究或专家意见）</a:t>
            </a:r>
            <a:endParaRPr lang="zh-CN" altLang="en-US" sz="700" spc="30" dirty="0">
              <a:latin typeface="微软雅黑" panose="020B0503020204020204" pitchFamily="34" charset="-122"/>
              <a:ea typeface="微软雅黑" panose="020B0503020204020204" pitchFamily="34" charset="-122"/>
              <a:cs typeface="UKIJ CJK"/>
            </a:endParaRPr>
          </a:p>
          <a:p>
            <a:pPr marL="184150" indent="-171450" algn="just">
              <a:lnSpc>
                <a:spcPct val="110000"/>
              </a:lnSpc>
              <a:buFont typeface="Arial" panose="020B0604020202020204" pitchFamily="34" charset="0"/>
              <a:buChar char="•"/>
            </a:pPr>
            <a:r>
              <a:rPr lang="zh-CN" altLang="en-US" sz="700" u="sng" spc="30" dirty="0">
                <a:latin typeface="微软雅黑" panose="020B0503020204020204" pitchFamily="34" charset="-122"/>
                <a:ea typeface="微软雅黑" panose="020B0503020204020204" pitchFamily="34" charset="-122"/>
                <a:cs typeface="UKIJ CJK"/>
              </a:rPr>
              <a:t>美国肾脏病基金会关于</a:t>
            </a:r>
            <a:r>
              <a:rPr lang="en-US" altLang="zh-CN" sz="700" u="sng" spc="30" dirty="0">
                <a:latin typeface="微软雅黑" panose="020B0503020204020204" pitchFamily="34" charset="-122"/>
                <a:ea typeface="微软雅黑" panose="020B0503020204020204" pitchFamily="34" charset="-122"/>
                <a:cs typeface="UKIJ CJK"/>
              </a:rPr>
              <a:t>《NKF-K/DOQI</a:t>
            </a:r>
            <a:r>
              <a:rPr lang="zh-CN" altLang="en-US" sz="700" u="sng" spc="30" dirty="0">
                <a:latin typeface="微软雅黑" panose="020B0503020204020204" pitchFamily="34" charset="-122"/>
                <a:ea typeface="微软雅黑" panose="020B0503020204020204" pitchFamily="34" charset="-122"/>
                <a:cs typeface="UKIJ CJK"/>
              </a:rPr>
              <a:t>慢性肾衰竭营养问题的临床实践指南第四部分营养指导和随访指南（</a:t>
            </a:r>
            <a:r>
              <a:rPr lang="en-US" altLang="zh-CN" sz="700" u="sng" spc="30" dirty="0">
                <a:latin typeface="微软雅黑" panose="020B0503020204020204" pitchFamily="34" charset="-122"/>
                <a:ea typeface="微软雅黑" panose="020B0503020204020204" pitchFamily="34" charset="-122"/>
                <a:cs typeface="UKIJ CJK"/>
              </a:rPr>
              <a:t>2006</a:t>
            </a:r>
            <a:r>
              <a:rPr lang="zh-CN" altLang="en-US" sz="700" u="sng" spc="30" dirty="0">
                <a:latin typeface="微软雅黑" panose="020B0503020204020204" pitchFamily="34" charset="-122"/>
                <a:ea typeface="微软雅黑" panose="020B0503020204020204" pitchFamily="34" charset="-122"/>
                <a:cs typeface="UKIJ CJK"/>
              </a:rPr>
              <a:t>）</a:t>
            </a:r>
            <a:r>
              <a:rPr lang="en-US" altLang="zh-CN" sz="700" u="sng" spc="30" dirty="0">
                <a:latin typeface="微软雅黑" panose="020B0503020204020204" pitchFamily="34" charset="-122"/>
                <a:ea typeface="微软雅黑" panose="020B0503020204020204" pitchFamily="34" charset="-122"/>
                <a:cs typeface="UKIJ CJK"/>
              </a:rPr>
              <a:t>》</a:t>
            </a:r>
            <a:r>
              <a:rPr lang="zh-CN" altLang="en-US" sz="700" spc="30" dirty="0">
                <a:latin typeface="微软雅黑" panose="020B0503020204020204" pitchFamily="34" charset="-122"/>
                <a:ea typeface="微软雅黑" panose="020B0503020204020204" pitchFamily="34" charset="-122"/>
                <a:cs typeface="UKIJ CJK"/>
              </a:rPr>
              <a:t>：在蛋白质摄入不足的</a:t>
            </a:r>
            <a:r>
              <a:rPr lang="en-US" altLang="zh-CN" sz="700" spc="30" dirty="0">
                <a:latin typeface="微软雅黑" panose="020B0503020204020204" pitchFamily="34" charset="-122"/>
                <a:ea typeface="微软雅黑" panose="020B0503020204020204" pitchFamily="34" charset="-122"/>
                <a:cs typeface="UKIJ CJK"/>
              </a:rPr>
              <a:t>CPD</a:t>
            </a:r>
            <a:r>
              <a:rPr lang="zh-CN" altLang="en-US" sz="700" spc="30" dirty="0">
                <a:latin typeface="微软雅黑" panose="020B0503020204020204" pitchFamily="34" charset="-122"/>
                <a:ea typeface="微软雅黑" panose="020B0503020204020204" pitchFamily="34" charset="-122"/>
                <a:cs typeface="UKIJ CJK"/>
              </a:rPr>
              <a:t>患者，腹腔给予氨基酸（</a:t>
            </a:r>
            <a:r>
              <a:rPr lang="en-US" altLang="zh-CN" sz="700" spc="30" dirty="0">
                <a:latin typeface="微软雅黑" panose="020B0503020204020204" pitchFamily="34" charset="-122"/>
                <a:ea typeface="微软雅黑" panose="020B0503020204020204" pitchFamily="34" charset="-122"/>
                <a:cs typeface="UKIJ CJK"/>
              </a:rPr>
              <a:t>IPAA</a:t>
            </a:r>
            <a:r>
              <a:rPr lang="zh-CN" altLang="en-US" sz="700" spc="30" dirty="0">
                <a:latin typeface="微软雅黑" panose="020B0503020204020204" pitchFamily="34" charset="-122"/>
                <a:ea typeface="微软雅黑" panose="020B0503020204020204" pitchFamily="34" charset="-122"/>
                <a:cs typeface="UKIJ CJK"/>
              </a:rPr>
              <a:t>，针对腹膜透析）可以增加蛋白质平衡。如果灌入含</a:t>
            </a:r>
            <a:r>
              <a:rPr lang="en-US" altLang="zh-CN" sz="700" spc="30" dirty="0">
                <a:latin typeface="微软雅黑" panose="020B0503020204020204" pitchFamily="34" charset="-122"/>
                <a:ea typeface="微软雅黑" panose="020B0503020204020204" pitchFamily="34" charset="-122"/>
                <a:cs typeface="UKIJ CJK"/>
              </a:rPr>
              <a:t>1.1%</a:t>
            </a:r>
            <a:r>
              <a:rPr lang="zh-CN" altLang="en-US" sz="700" spc="30" dirty="0">
                <a:latin typeface="微软雅黑" panose="020B0503020204020204" pitchFamily="34" charset="-122"/>
                <a:ea typeface="微软雅黑" panose="020B0503020204020204" pitchFamily="34" charset="-122"/>
                <a:cs typeface="UKIJ CJK"/>
              </a:rPr>
              <a:t>氨基酸的</a:t>
            </a:r>
            <a:r>
              <a:rPr lang="en-US" altLang="zh-CN" sz="700" spc="30" dirty="0">
                <a:latin typeface="微软雅黑" panose="020B0503020204020204" pitchFamily="34" charset="-122"/>
                <a:ea typeface="微软雅黑" panose="020B0503020204020204" pitchFamily="34" charset="-122"/>
                <a:cs typeface="UKIJ CJK"/>
              </a:rPr>
              <a:t>2L</a:t>
            </a:r>
            <a:r>
              <a:rPr lang="zh-CN" altLang="en-US" sz="700" spc="30" dirty="0">
                <a:latin typeface="微软雅黑" panose="020B0503020204020204" pitchFamily="34" charset="-122"/>
                <a:ea typeface="微软雅黑" panose="020B0503020204020204" pitchFamily="34" charset="-122"/>
                <a:cs typeface="UKIJ CJK"/>
              </a:rPr>
              <a:t>透析液，在腹腔内保留</a:t>
            </a:r>
            <a:r>
              <a:rPr lang="en-US" altLang="zh-CN" sz="700" spc="30" dirty="0">
                <a:latin typeface="微软雅黑" panose="020B0503020204020204" pitchFamily="34" charset="-122"/>
                <a:ea typeface="微软雅黑" panose="020B0503020204020204" pitchFamily="34" charset="-122"/>
                <a:cs typeface="UKIJ CJK"/>
              </a:rPr>
              <a:t>5</a:t>
            </a:r>
            <a:r>
              <a:rPr lang="zh-CN" altLang="en-US" sz="700" spc="30" dirty="0">
                <a:latin typeface="微软雅黑" panose="020B0503020204020204" pitchFamily="34" charset="-122"/>
                <a:ea typeface="微软雅黑" panose="020B0503020204020204" pitchFamily="34" charset="-122"/>
                <a:cs typeface="UKIJ CJK"/>
              </a:rPr>
              <a:t>～</a:t>
            </a:r>
            <a:r>
              <a:rPr lang="en-US" altLang="zh-CN" sz="700" spc="30" dirty="0">
                <a:latin typeface="微软雅黑" panose="020B0503020204020204" pitchFamily="34" charset="-122"/>
                <a:ea typeface="微软雅黑" panose="020B0503020204020204" pitchFamily="34" charset="-122"/>
                <a:cs typeface="UKIJ CJK"/>
              </a:rPr>
              <a:t>6h</a:t>
            </a:r>
            <a:r>
              <a:rPr lang="zh-CN" altLang="en-US" sz="700" spc="30" dirty="0">
                <a:latin typeface="微软雅黑" panose="020B0503020204020204" pitchFamily="34" charset="-122"/>
                <a:ea typeface="微软雅黑" panose="020B0503020204020204" pitchFamily="34" charset="-122"/>
                <a:cs typeface="UKIJ CJK"/>
              </a:rPr>
              <a:t>，则可保留</a:t>
            </a:r>
            <a:r>
              <a:rPr lang="en-US" altLang="zh-CN" sz="700" spc="30" dirty="0">
                <a:latin typeface="微软雅黑" panose="020B0503020204020204" pitchFamily="34" charset="-122"/>
                <a:ea typeface="微软雅黑" panose="020B0503020204020204" pitchFamily="34" charset="-122"/>
                <a:cs typeface="UKIJ CJK"/>
              </a:rPr>
              <a:t>80.0%</a:t>
            </a:r>
            <a:r>
              <a:rPr lang="zh-CN" altLang="en-US" sz="700" spc="30" dirty="0">
                <a:latin typeface="微软雅黑" panose="020B0503020204020204" pitchFamily="34" charset="-122"/>
                <a:ea typeface="微软雅黑" panose="020B0503020204020204" pitchFamily="34" charset="-122"/>
                <a:cs typeface="UKIJ CJK"/>
              </a:rPr>
              <a:t>的氨基酸，即可净吸收 </a:t>
            </a:r>
            <a:r>
              <a:rPr lang="en-US" altLang="zh-CN" sz="700" spc="30" dirty="0">
                <a:latin typeface="微软雅黑" panose="020B0503020204020204" pitchFamily="34" charset="-122"/>
                <a:ea typeface="微软雅黑" panose="020B0503020204020204" pitchFamily="34" charset="-122"/>
                <a:cs typeface="UKIJ CJK"/>
              </a:rPr>
              <a:t>17</a:t>
            </a:r>
            <a:r>
              <a:rPr lang="zh-CN" altLang="en-US" sz="700" spc="30" dirty="0">
                <a:latin typeface="微软雅黑" panose="020B0503020204020204" pitchFamily="34" charset="-122"/>
                <a:ea typeface="微软雅黑" panose="020B0503020204020204" pitchFamily="34" charset="-122"/>
                <a:cs typeface="UKIJ CJK"/>
              </a:rPr>
              <a:t>～</a:t>
            </a:r>
            <a:r>
              <a:rPr lang="en-US" altLang="zh-CN" sz="700" spc="30" dirty="0">
                <a:latin typeface="微软雅黑" panose="020B0503020204020204" pitchFamily="34" charset="-122"/>
                <a:ea typeface="微软雅黑" panose="020B0503020204020204" pitchFamily="34" charset="-122"/>
                <a:cs typeface="UKIJ CJK"/>
              </a:rPr>
              <a:t>18g </a:t>
            </a:r>
            <a:r>
              <a:rPr lang="zh-CN" altLang="en-US" sz="700" spc="30" dirty="0">
                <a:latin typeface="微软雅黑" panose="020B0503020204020204" pitchFamily="34" charset="-122"/>
                <a:ea typeface="微软雅黑" panose="020B0503020204020204" pitchFamily="34" charset="-122"/>
                <a:cs typeface="UKIJ CJK"/>
              </a:rPr>
              <a:t>氨基酸，后者大于每天从透析液丢失的蛋白质和氨基酸量。腹膜转运类型直接决定保留氨基酸的量。</a:t>
            </a:r>
            <a:r>
              <a:rPr lang="en-US" altLang="zh-CN" sz="700" spc="30" dirty="0">
                <a:latin typeface="微软雅黑" panose="020B0503020204020204" pitchFamily="34" charset="-122"/>
                <a:ea typeface="微软雅黑" panose="020B0503020204020204" pitchFamily="34" charset="-122"/>
                <a:cs typeface="UKIJ CJK"/>
              </a:rPr>
              <a:t>IPAA </a:t>
            </a:r>
            <a:r>
              <a:rPr lang="zh-CN" altLang="en-US" sz="700" spc="30" dirty="0">
                <a:latin typeface="微软雅黑" panose="020B0503020204020204" pitchFamily="34" charset="-122"/>
                <a:ea typeface="微软雅黑" panose="020B0503020204020204" pitchFamily="34" charset="-122"/>
                <a:cs typeface="UKIJ CJK"/>
              </a:rPr>
              <a:t>减少每天的碳水化合物负荷约</a:t>
            </a:r>
            <a:r>
              <a:rPr lang="en-US" altLang="zh-CN" sz="700" spc="30" dirty="0">
                <a:latin typeface="微软雅黑" panose="020B0503020204020204" pitchFamily="34" charset="-122"/>
                <a:ea typeface="微软雅黑" panose="020B0503020204020204" pitchFamily="34" charset="-122"/>
                <a:cs typeface="UKIJ CJK"/>
              </a:rPr>
              <a:t>20%</a:t>
            </a:r>
            <a:r>
              <a:rPr lang="zh-CN" altLang="en-US" sz="700" spc="30" dirty="0">
                <a:latin typeface="微软雅黑" panose="020B0503020204020204" pitchFamily="34" charset="-122"/>
                <a:ea typeface="微软雅黑" panose="020B0503020204020204" pitchFamily="34" charset="-122"/>
                <a:cs typeface="UKIJ CJK"/>
              </a:rPr>
              <a:t>，也就减少了高脂血症和高糖的危险。</a:t>
            </a:r>
            <a:endParaRPr lang="en-US" altLang="zh-CN" sz="700" spc="30" dirty="0">
              <a:latin typeface="微软雅黑" panose="020B0503020204020204" pitchFamily="34" charset="-122"/>
              <a:ea typeface="微软雅黑" panose="020B0503020204020204" pitchFamily="34" charset="-122"/>
              <a:cs typeface="UKIJ CJK"/>
            </a:endParaRPr>
          </a:p>
        </p:txBody>
      </p:sp>
      <p:sp>
        <p:nvSpPr>
          <p:cNvPr id="9" name="object 9"/>
          <p:cNvSpPr/>
          <p:nvPr/>
        </p:nvSpPr>
        <p:spPr>
          <a:xfrm>
            <a:off x="0" y="965"/>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725424" y="1513269"/>
            <a:ext cx="2162555" cy="999676"/>
            <a:chOff x="725424" y="1513269"/>
            <a:chExt cx="2162555" cy="999676"/>
          </a:xfrm>
        </p:grpSpPr>
        <p:sp>
          <p:nvSpPr>
            <p:cNvPr id="4" name="object 4"/>
            <p:cNvSpPr/>
            <p:nvPr/>
          </p:nvSpPr>
          <p:spPr>
            <a:xfrm>
              <a:off x="766572" y="1513269"/>
              <a:ext cx="699579" cy="224091"/>
            </a:xfrm>
            <a:prstGeom prst="rect">
              <a:avLst/>
            </a:prstGeom>
            <a:blipFill>
              <a:blip r:embed="rId1" cstate="print"/>
              <a:stretch>
                <a:fillRect/>
              </a:stretch>
            </a:blipFill>
          </p:spPr>
          <p:txBody>
            <a:bodyPr wrap="square" lIns="0" tIns="0" rIns="0" bIns="0" rtlCol="0"/>
            <a:lstStyle/>
            <a:p/>
          </p:txBody>
        </p:sp>
        <p:sp>
          <p:nvSpPr>
            <p:cNvPr id="5" name="object 5"/>
            <p:cNvSpPr/>
            <p:nvPr/>
          </p:nvSpPr>
          <p:spPr>
            <a:xfrm>
              <a:off x="783336" y="1780032"/>
              <a:ext cx="640841" cy="81533"/>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725424" y="1988821"/>
              <a:ext cx="257556" cy="12191"/>
            </a:xfrm>
            <a:prstGeom prst="rect">
              <a:avLst/>
            </a:prstGeom>
            <a:blipFill>
              <a:blip r:embed="rId3" cstate="print"/>
              <a:stretch>
                <a:fillRect/>
              </a:stretch>
            </a:blipFill>
          </p:spPr>
          <p:txBody>
            <a:bodyPr wrap="square" lIns="0" tIns="0" rIns="0" bIns="0" rtlCol="0"/>
            <a:lstStyle/>
            <a:p/>
          </p:txBody>
        </p:sp>
        <p:sp>
          <p:nvSpPr>
            <p:cNvPr id="7" name="object 7"/>
            <p:cNvSpPr/>
            <p:nvPr/>
          </p:nvSpPr>
          <p:spPr>
            <a:xfrm>
              <a:off x="725424" y="2168445"/>
              <a:ext cx="2162555" cy="344500"/>
            </a:xfrm>
            <a:prstGeom prst="rect">
              <a:avLst/>
            </a:prstGeom>
            <a:blipFill>
              <a:blip r:embed="rId4" cstate="print"/>
              <a:stretch>
                <a:fillRect/>
              </a:stretch>
            </a:blipFill>
          </p:spPr>
          <p:txBody>
            <a:bodyPr wrap="square" lIns="0" tIns="0" rIns="0" bIns="0" rtlCol="0"/>
            <a:lstStyle/>
            <a:p/>
          </p:txBody>
        </p:sp>
      </p:grpSp>
      <p:sp>
        <p:nvSpPr>
          <p:cNvPr id="9" name="object 9"/>
          <p:cNvSpPr/>
          <p:nvPr/>
        </p:nvSpPr>
        <p:spPr>
          <a:xfrm>
            <a:off x="0" y="965"/>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p:txBody>
      </p:sp>
      <p:sp>
        <p:nvSpPr>
          <p:cNvPr id="10" name="object 3"/>
          <p:cNvSpPr/>
          <p:nvPr/>
        </p:nvSpPr>
        <p:spPr>
          <a:xfrm>
            <a:off x="854202" y="835220"/>
            <a:ext cx="362775" cy="246964"/>
          </a:xfrm>
          <a:prstGeom prst="rect">
            <a:avLst/>
          </a:prstGeom>
          <a:blipFill>
            <a:blip r:embed="rId5" cstate="print"/>
            <a:stretch>
              <a:fillRect/>
            </a:stretch>
          </a:blipFill>
        </p:spPr>
        <p:txBody>
          <a:bodyPr wrap="square" lIns="0" tIns="0" rIns="0" bIns="0" rtlCol="0"/>
          <a:lstStyle/>
          <a:p/>
        </p:txBody>
      </p:sp>
      <p:sp>
        <p:nvSpPr>
          <p:cNvPr id="11" name="object 8"/>
          <p:cNvSpPr txBox="1"/>
          <p:nvPr/>
        </p:nvSpPr>
        <p:spPr>
          <a:xfrm>
            <a:off x="1779000" y="644886"/>
            <a:ext cx="3916949" cy="1370119"/>
          </a:xfrm>
          <a:prstGeom prst="rect">
            <a:avLst/>
          </a:prstGeom>
        </p:spPr>
        <p:txBody>
          <a:bodyPr vert="horz" wrap="square" lIns="0" tIns="16510" rIns="0" bIns="0" rtlCol="0">
            <a:spAutoFit/>
          </a:bodyPr>
          <a:lstStyle/>
          <a:p>
            <a:pPr marL="184150" indent="-171450" algn="just">
              <a:lnSpc>
                <a:spcPct val="125000"/>
              </a:lnSpc>
              <a:spcBef>
                <a:spcPts val="600"/>
              </a:spcBef>
              <a:buFont typeface="Arial" panose="020B0604020202020204" pitchFamily="34" charset="0"/>
              <a:buChar char="•"/>
            </a:pPr>
            <a:r>
              <a:rPr lang="zh-CN" altLang="en-US" sz="700" spc="-25" dirty="0">
                <a:latin typeface="微软雅黑" panose="020B0503020204020204" pitchFamily="34" charset="-122"/>
                <a:ea typeface="微软雅黑" panose="020B0503020204020204" pitchFamily="34" charset="-122"/>
                <a:cs typeface="UKIJ CJK"/>
              </a:rPr>
              <a:t>相较于肾功能正常者，肾功能衰竭患者有不同的氨基酸需求。肾功能衰竭者其非特定含氮化合物在肠部被破坏。当必需氨基酸满足需要时，形成的氨可被吸收并在肝内合成非必需氨基酸。</a:t>
            </a:r>
            <a:endParaRPr lang="en-US" altLang="zh-CN" sz="700" spc="-25" dirty="0">
              <a:latin typeface="微软雅黑" panose="020B0503020204020204" pitchFamily="34" charset="-122"/>
              <a:ea typeface="微软雅黑" panose="020B0503020204020204" pitchFamily="34" charset="-122"/>
              <a:cs typeface="UKIJ CJK"/>
            </a:endParaRPr>
          </a:p>
          <a:p>
            <a:pPr marL="184150" indent="-171450" algn="just">
              <a:lnSpc>
                <a:spcPct val="125000"/>
              </a:lnSpc>
              <a:spcBef>
                <a:spcPts val="600"/>
              </a:spcBef>
              <a:buFont typeface="Arial" panose="020B0604020202020204" pitchFamily="34" charset="0"/>
              <a:buChar char="•"/>
            </a:pPr>
            <a:r>
              <a:rPr lang="zh-CN" altLang="en-US" sz="700" spc="30" dirty="0">
                <a:latin typeface="微软雅黑" panose="020B0503020204020204" pitchFamily="34" charset="-122"/>
                <a:ea typeface="微软雅黑" panose="020B0503020204020204" pitchFamily="34" charset="-122"/>
                <a:cs typeface="UKIJ CJK"/>
              </a:rPr>
              <a:t>创新点</a:t>
            </a:r>
            <a:r>
              <a:rPr lang="zh-CN" altLang="en-US" sz="700" spc="-25" dirty="0">
                <a:latin typeface="微软雅黑" panose="020B0503020204020204" pitchFamily="34" charset="-122"/>
                <a:ea typeface="微软雅黑" panose="020B0503020204020204" pitchFamily="34" charset="-122"/>
                <a:cs typeface="UKIJ CJK"/>
              </a:rPr>
              <a:t>：氨基酸（</a:t>
            </a:r>
            <a:r>
              <a:rPr lang="en-US" altLang="zh-CN" sz="700" spc="-25" dirty="0">
                <a:latin typeface="微软雅黑" panose="020B0503020204020204" pitchFamily="34" charset="-122"/>
                <a:ea typeface="微软雅黑" panose="020B0503020204020204" pitchFamily="34" charset="-122"/>
                <a:cs typeface="UKIJ CJK"/>
              </a:rPr>
              <a:t>15</a:t>
            </a:r>
            <a:r>
              <a:rPr lang="zh-CN" altLang="en-US" sz="700" spc="-25" dirty="0">
                <a:latin typeface="微软雅黑" panose="020B0503020204020204" pitchFamily="34" charset="-122"/>
                <a:ea typeface="微软雅黑" panose="020B0503020204020204" pitchFamily="34" charset="-122"/>
                <a:cs typeface="UKIJ CJK"/>
              </a:rPr>
              <a:t>）腹膜透析液是由总浓度为</a:t>
            </a:r>
            <a:r>
              <a:rPr lang="en-US" altLang="zh-CN" sz="700" spc="-25" dirty="0">
                <a:latin typeface="微软雅黑" panose="020B0503020204020204" pitchFamily="34" charset="-122"/>
                <a:ea typeface="微软雅黑" panose="020B0503020204020204" pitchFamily="34" charset="-122"/>
                <a:cs typeface="UKIJ CJK"/>
              </a:rPr>
              <a:t>1.1%</a:t>
            </a:r>
            <a:r>
              <a:rPr lang="zh-CN" altLang="en-US" sz="700" spc="-25" dirty="0">
                <a:latin typeface="微软雅黑" panose="020B0503020204020204" pitchFamily="34" charset="-122"/>
                <a:ea typeface="微软雅黑" panose="020B0503020204020204" pitchFamily="34" charset="-122"/>
                <a:cs typeface="UKIJ CJK"/>
              </a:rPr>
              <a:t>（</a:t>
            </a:r>
            <a:r>
              <a:rPr lang="en-US" altLang="zh-CN" sz="700" spc="-25" dirty="0">
                <a:latin typeface="微软雅黑" panose="020B0503020204020204" pitchFamily="34" charset="-122"/>
                <a:ea typeface="微软雅黑" panose="020B0503020204020204" pitchFamily="34" charset="-122"/>
                <a:cs typeface="UKIJ CJK"/>
              </a:rPr>
              <a:t>11g/L</a:t>
            </a:r>
            <a:r>
              <a:rPr lang="zh-CN" altLang="en-US" sz="700" spc="-25" dirty="0">
                <a:latin typeface="微软雅黑" panose="020B0503020204020204" pitchFamily="34" charset="-122"/>
                <a:ea typeface="微软雅黑" panose="020B0503020204020204" pitchFamily="34" charset="-122"/>
                <a:cs typeface="UKIJ CJK"/>
              </a:rPr>
              <a:t>）氨基酸混合物组成，包括</a:t>
            </a:r>
            <a:r>
              <a:rPr lang="en-US" altLang="zh-CN" sz="700" spc="-25" dirty="0">
                <a:latin typeface="微软雅黑" panose="020B0503020204020204" pitchFamily="34" charset="-122"/>
                <a:ea typeface="微软雅黑" panose="020B0503020204020204" pitchFamily="34" charset="-122"/>
                <a:cs typeface="UKIJ CJK"/>
              </a:rPr>
              <a:t>64%</a:t>
            </a:r>
            <a:r>
              <a:rPr lang="zh-CN" altLang="en-US" sz="700" spc="-25" dirty="0">
                <a:latin typeface="微软雅黑" panose="020B0503020204020204" pitchFamily="34" charset="-122"/>
                <a:ea typeface="微软雅黑" panose="020B0503020204020204" pitchFamily="34" charset="-122"/>
                <a:cs typeface="UKIJ CJK"/>
              </a:rPr>
              <a:t>（</a:t>
            </a:r>
            <a:r>
              <a:rPr lang="en-US" altLang="zh-CN" sz="700" spc="-25" dirty="0">
                <a:latin typeface="微软雅黑" panose="020B0503020204020204" pitchFamily="34" charset="-122"/>
                <a:ea typeface="微软雅黑" panose="020B0503020204020204" pitchFamily="34" charset="-122"/>
                <a:cs typeface="UKIJ CJK"/>
              </a:rPr>
              <a:t>g/g</a:t>
            </a:r>
            <a:r>
              <a:rPr lang="zh-CN" altLang="en-US" sz="700" spc="-25" dirty="0">
                <a:latin typeface="微软雅黑" panose="020B0503020204020204" pitchFamily="34" charset="-122"/>
                <a:ea typeface="微软雅黑" panose="020B0503020204020204" pitchFamily="34" charset="-122"/>
                <a:cs typeface="UKIJ CJK"/>
              </a:rPr>
              <a:t>）的必需氨基酸和</a:t>
            </a:r>
            <a:r>
              <a:rPr lang="en-US" altLang="zh-CN" sz="700" spc="-25" dirty="0">
                <a:latin typeface="微软雅黑" panose="020B0503020204020204" pitchFamily="34" charset="-122"/>
                <a:ea typeface="微软雅黑" panose="020B0503020204020204" pitchFamily="34" charset="-122"/>
                <a:cs typeface="UKIJ CJK"/>
              </a:rPr>
              <a:t>36%</a:t>
            </a:r>
            <a:r>
              <a:rPr lang="zh-CN" altLang="en-US" sz="700" spc="-25" dirty="0">
                <a:latin typeface="微软雅黑" panose="020B0503020204020204" pitchFamily="34" charset="-122"/>
                <a:ea typeface="微软雅黑" panose="020B0503020204020204" pitchFamily="34" charset="-122"/>
                <a:cs typeface="UKIJ CJK"/>
              </a:rPr>
              <a:t>（</a:t>
            </a:r>
            <a:r>
              <a:rPr lang="en-US" altLang="zh-CN" sz="700" spc="-25" dirty="0">
                <a:latin typeface="微软雅黑" panose="020B0503020204020204" pitchFamily="34" charset="-122"/>
                <a:ea typeface="微软雅黑" panose="020B0503020204020204" pitchFamily="34" charset="-122"/>
                <a:cs typeface="UKIJ CJK"/>
              </a:rPr>
              <a:t>g/g</a:t>
            </a:r>
            <a:r>
              <a:rPr lang="zh-CN" altLang="en-US" sz="700" spc="-25" dirty="0">
                <a:latin typeface="微软雅黑" panose="020B0503020204020204" pitchFamily="34" charset="-122"/>
                <a:ea typeface="微软雅黑" panose="020B0503020204020204" pitchFamily="34" charset="-122"/>
                <a:cs typeface="UKIJ CJK"/>
              </a:rPr>
              <a:t>）的非必需氨基酸（如酪氨酸、丝氨酸、精氨酸）。</a:t>
            </a:r>
            <a:endParaRPr lang="en-US" altLang="zh-CN" sz="700" spc="-25" dirty="0">
              <a:latin typeface="微软雅黑" panose="020B0503020204020204" pitchFamily="34" charset="-122"/>
              <a:ea typeface="微软雅黑" panose="020B0503020204020204" pitchFamily="34" charset="-122"/>
              <a:cs typeface="UKIJ CJK"/>
            </a:endParaRPr>
          </a:p>
          <a:p>
            <a:pPr marL="184150" indent="-171450" algn="just">
              <a:lnSpc>
                <a:spcPct val="125000"/>
              </a:lnSpc>
              <a:spcBef>
                <a:spcPts val="600"/>
              </a:spcBef>
              <a:buFont typeface="Arial" panose="020B0604020202020204" pitchFamily="34" charset="0"/>
              <a:buChar char="•"/>
            </a:pPr>
            <a:r>
              <a:rPr lang="zh-CN" altLang="en-US" sz="700" spc="-25" dirty="0">
                <a:latin typeface="微软雅黑" panose="020B0503020204020204" pitchFamily="34" charset="-122"/>
                <a:ea typeface="微软雅黑" panose="020B0503020204020204" pitchFamily="34" charset="-122"/>
                <a:cs typeface="UKIJ CJK"/>
              </a:rPr>
              <a:t>优势：本品能清除血液和体液中的代谢废物，有助于调节体液、电解质和酸碱平衡。所含的氨基酸被吸收进入血液循环参与蛋白质的合成，能够补偿在透析中不可避免的氨基酸和蛋白质流失，改善由慢性肾衰导致血浆氨基酸水平异常，因此特别适用于慢性肾功能衰竭患者因腹膜透析出现营养不良的患者。</a:t>
            </a:r>
            <a:r>
              <a:rPr lang="zh-CN" altLang="en-US" sz="700" spc="90" dirty="0">
                <a:latin typeface="微软雅黑" panose="020B0503020204020204" pitchFamily="34" charset="-122"/>
                <a:ea typeface="微软雅黑" panose="020B0503020204020204" pitchFamily="34" charset="-122"/>
                <a:cs typeface="UKIJ CJK"/>
              </a:rPr>
              <a:t>欧洲腹膜透析工作组关于</a:t>
            </a:r>
            <a:r>
              <a:rPr lang="en-US" altLang="zh-CN" sz="700" spc="90" dirty="0">
                <a:latin typeface="微软雅黑" panose="020B0503020204020204" pitchFamily="34" charset="-122"/>
                <a:ea typeface="微软雅黑" panose="020B0503020204020204" pitchFamily="34" charset="-122"/>
                <a:cs typeface="UKIJ CJK"/>
              </a:rPr>
              <a:t>《</a:t>
            </a:r>
            <a:r>
              <a:rPr lang="zh-CN" altLang="en-US" sz="700" spc="90" dirty="0">
                <a:latin typeface="微软雅黑" panose="020B0503020204020204" pitchFamily="34" charset="-122"/>
                <a:ea typeface="微软雅黑" panose="020B0503020204020204" pitchFamily="34" charset="-122"/>
                <a:cs typeface="UKIJ CJK"/>
              </a:rPr>
              <a:t>儿童使用腹膜透析推荐解决方案</a:t>
            </a:r>
            <a:r>
              <a:rPr lang="en-US" altLang="zh-CN" sz="700" spc="90" dirty="0">
                <a:latin typeface="微软雅黑" panose="020B0503020204020204" pitchFamily="34" charset="-122"/>
                <a:ea typeface="微软雅黑" panose="020B0503020204020204" pitchFamily="34" charset="-122"/>
                <a:cs typeface="UKIJ CJK"/>
              </a:rPr>
              <a:t>》</a:t>
            </a:r>
            <a:r>
              <a:rPr lang="zh-CN" altLang="en-US" sz="700" spc="90" dirty="0">
                <a:latin typeface="微软雅黑" panose="020B0503020204020204" pitchFamily="34" charset="-122"/>
                <a:ea typeface="微软雅黑" panose="020B0503020204020204" pitchFamily="34" charset="-122"/>
                <a:cs typeface="UKIJ CJK"/>
              </a:rPr>
              <a:t>：现有有限的临床经验表明，氨基酸腹膜透析液在儿童中使用表现出更好的耐受性。</a:t>
            </a:r>
            <a:endParaRPr sz="700" dirty="0">
              <a:latin typeface="微软雅黑" panose="020B0503020204020204" pitchFamily="34" charset="-122"/>
              <a:ea typeface="微软雅黑" panose="020B0503020204020204" pitchFamily="34" charset="-122"/>
              <a:cs typeface="UKIJ CJK"/>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725423" y="1514920"/>
            <a:ext cx="2162555" cy="880644"/>
            <a:chOff x="725423" y="1514920"/>
            <a:chExt cx="2162555" cy="880644"/>
          </a:xfrm>
        </p:grpSpPr>
        <p:sp>
          <p:nvSpPr>
            <p:cNvPr id="4" name="object 4"/>
            <p:cNvSpPr/>
            <p:nvPr/>
          </p:nvSpPr>
          <p:spPr>
            <a:xfrm>
              <a:off x="766572" y="1514920"/>
              <a:ext cx="699579" cy="222567"/>
            </a:xfrm>
            <a:prstGeom prst="rect">
              <a:avLst/>
            </a:prstGeom>
            <a:blipFill>
              <a:blip r:embed="rId1" cstate="print"/>
              <a:stretch>
                <a:fillRect/>
              </a:stretch>
            </a:blipFill>
          </p:spPr>
          <p:txBody>
            <a:bodyPr wrap="square" lIns="0" tIns="0" rIns="0" bIns="0" rtlCol="0"/>
            <a:lstStyle/>
            <a:p/>
          </p:txBody>
        </p:sp>
        <p:sp>
          <p:nvSpPr>
            <p:cNvPr id="5" name="object 5"/>
            <p:cNvSpPr/>
            <p:nvPr/>
          </p:nvSpPr>
          <p:spPr>
            <a:xfrm>
              <a:off x="783336" y="1780033"/>
              <a:ext cx="342138" cy="81534"/>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725423" y="1988821"/>
              <a:ext cx="257556" cy="12191"/>
            </a:xfrm>
            <a:prstGeom prst="rect">
              <a:avLst/>
            </a:prstGeom>
            <a:blipFill>
              <a:blip r:embed="rId3" cstate="print"/>
              <a:stretch>
                <a:fillRect/>
              </a:stretch>
            </a:blipFill>
          </p:spPr>
          <p:txBody>
            <a:bodyPr wrap="square" lIns="0" tIns="0" rIns="0" bIns="0" rtlCol="0"/>
            <a:lstStyle/>
            <a:p/>
          </p:txBody>
        </p:sp>
        <p:sp>
          <p:nvSpPr>
            <p:cNvPr id="7" name="object 7"/>
            <p:cNvSpPr/>
            <p:nvPr/>
          </p:nvSpPr>
          <p:spPr>
            <a:xfrm>
              <a:off x="725423" y="2140993"/>
              <a:ext cx="2162555" cy="254571"/>
            </a:xfrm>
            <a:prstGeom prst="rect">
              <a:avLst/>
            </a:prstGeom>
            <a:blipFill>
              <a:blip r:embed="rId4" cstate="print"/>
              <a:stretch>
                <a:fillRect/>
              </a:stretch>
            </a:blipFill>
          </p:spPr>
          <p:txBody>
            <a:bodyPr wrap="square" lIns="0" tIns="0" rIns="0" bIns="0" rtlCol="0"/>
            <a:lstStyle/>
            <a:p/>
          </p:txBody>
        </p:sp>
      </p:grpSp>
      <p:sp>
        <p:nvSpPr>
          <p:cNvPr id="8" name="object 8"/>
          <p:cNvSpPr txBox="1"/>
          <p:nvPr/>
        </p:nvSpPr>
        <p:spPr>
          <a:xfrm>
            <a:off x="1679488" y="601711"/>
            <a:ext cx="3987548" cy="1418849"/>
          </a:xfrm>
          <a:prstGeom prst="rect">
            <a:avLst/>
          </a:prstGeom>
        </p:spPr>
        <p:txBody>
          <a:bodyPr vert="horz" wrap="square" lIns="0" tIns="64769" rIns="0" bIns="0" rtlCol="0">
            <a:spAutoFit/>
          </a:bodyPr>
          <a:lstStyle/>
          <a:p>
            <a:pPr marL="12700" algn="just">
              <a:lnSpc>
                <a:spcPct val="125000"/>
              </a:lnSpc>
              <a:spcBef>
                <a:spcPts val="600"/>
              </a:spcBef>
            </a:pPr>
            <a:r>
              <a:rPr lang="en-US" altLang="zh-CN" sz="700" spc="30" dirty="0">
                <a:latin typeface="微软雅黑" panose="020B0503020204020204" pitchFamily="34" charset="-122"/>
                <a:ea typeface="微软雅黑" panose="020B0503020204020204" pitchFamily="34" charset="-122"/>
                <a:cs typeface="UKIJ CJK"/>
              </a:rPr>
              <a:t>1</a:t>
            </a:r>
            <a:r>
              <a:rPr lang="zh-CN" altLang="en-US" sz="700" spc="30" dirty="0">
                <a:latin typeface="微软雅黑" panose="020B0503020204020204" pitchFamily="34" charset="-122"/>
                <a:ea typeface="微软雅黑" panose="020B0503020204020204" pitchFamily="34" charset="-122"/>
                <a:cs typeface="UKIJ CJK"/>
              </a:rPr>
              <a:t>、终末期肾功能衰竭患者常见的合并症是营养不良，这也是导致腹膜透析患者预后不良的重要因素。大量文献报道，连续性腹膜透析患者中营养不良的发生率高达</a:t>
            </a:r>
            <a:r>
              <a:rPr lang="en-US" altLang="zh-CN" sz="700" spc="30" dirty="0">
                <a:latin typeface="微软雅黑" panose="020B0503020204020204" pitchFamily="34" charset="-122"/>
                <a:ea typeface="微软雅黑" panose="020B0503020204020204" pitchFamily="34" charset="-122"/>
                <a:cs typeface="UKIJ CJK"/>
              </a:rPr>
              <a:t>18%</a:t>
            </a:r>
            <a:r>
              <a:rPr lang="zh-CN" altLang="en-US" sz="700" spc="30" dirty="0">
                <a:latin typeface="微软雅黑" panose="020B0503020204020204" pitchFamily="34" charset="-122"/>
                <a:ea typeface="微软雅黑" panose="020B0503020204020204" pitchFamily="34" charset="-122"/>
                <a:cs typeface="UKIJ CJK"/>
              </a:rPr>
              <a:t>～</a:t>
            </a:r>
            <a:r>
              <a:rPr lang="en-US" altLang="zh-CN" sz="700" spc="30" dirty="0">
                <a:latin typeface="微软雅黑" panose="020B0503020204020204" pitchFamily="34" charset="-122"/>
                <a:ea typeface="微软雅黑" panose="020B0503020204020204" pitchFamily="34" charset="-122"/>
                <a:cs typeface="UKIJ CJK"/>
              </a:rPr>
              <a:t>56%</a:t>
            </a:r>
            <a:r>
              <a:rPr lang="zh-CN" altLang="en-US" sz="700" spc="30" dirty="0">
                <a:latin typeface="微软雅黑" panose="020B0503020204020204" pitchFamily="34" charset="-122"/>
                <a:ea typeface="微软雅黑" panose="020B0503020204020204" pitchFamily="34" charset="-122"/>
                <a:cs typeface="UKIJ CJK"/>
              </a:rPr>
              <a:t>。随着腹膜透析时间的延长，发生率可更高。</a:t>
            </a:r>
            <a:endParaRPr lang="en-US" altLang="zh-CN" sz="700" spc="30" dirty="0">
              <a:latin typeface="微软雅黑" panose="020B0503020204020204" pitchFamily="34" charset="-122"/>
              <a:ea typeface="微软雅黑" panose="020B0503020204020204" pitchFamily="34" charset="-122"/>
              <a:cs typeface="UKIJ CJK"/>
            </a:endParaRPr>
          </a:p>
          <a:p>
            <a:pPr marL="12700" algn="just">
              <a:lnSpc>
                <a:spcPct val="125000"/>
              </a:lnSpc>
              <a:spcBef>
                <a:spcPts val="600"/>
              </a:spcBef>
            </a:pPr>
            <a:r>
              <a:rPr lang="en-US" altLang="zh-CN" sz="700" spc="30" dirty="0">
                <a:latin typeface="微软雅黑" panose="020B0503020204020204" pitchFamily="34" charset="-122"/>
                <a:ea typeface="微软雅黑" panose="020B0503020204020204" pitchFamily="34" charset="-122"/>
                <a:cs typeface="UKIJ CJK"/>
              </a:rPr>
              <a:t>2</a:t>
            </a:r>
            <a:r>
              <a:rPr lang="zh-CN" altLang="en-US" sz="700" spc="30" dirty="0">
                <a:latin typeface="微软雅黑" panose="020B0503020204020204" pitchFamily="34" charset="-122"/>
                <a:ea typeface="微软雅黑" panose="020B0503020204020204" pitchFamily="34" charset="-122"/>
                <a:cs typeface="UKIJ CJK"/>
              </a:rPr>
              <a:t>、氨基酸腹膜透析液不仅具备与传统腹膜透析液相类似的毒素清除和超滤功能，而且能有效改善终末期肾功能衰竭患者的各项营养指标，满足慢性肾功能衰竭患者因腹膜透析出现营养不良患者的使用需求，同时又由于其对腹膜的刺激和损伤小，相较葡萄糖透析液具有更好的生物相容性，避免高血糖症和高胰岛素血症，弥补目前临床普遍使用的以葡萄糖作为主要渗透剂的腹膜透析液的安全性短板。</a:t>
            </a:r>
            <a:endParaRPr lang="en-US" altLang="zh-CN" sz="700" spc="30" dirty="0">
              <a:latin typeface="微软雅黑" panose="020B0503020204020204" pitchFamily="34" charset="-122"/>
              <a:ea typeface="微软雅黑" panose="020B0503020204020204" pitchFamily="34" charset="-122"/>
              <a:cs typeface="UKIJ CJK"/>
            </a:endParaRPr>
          </a:p>
          <a:p>
            <a:pPr marL="12700" algn="just">
              <a:lnSpc>
                <a:spcPct val="125000"/>
              </a:lnSpc>
              <a:spcBef>
                <a:spcPts val="600"/>
              </a:spcBef>
            </a:pPr>
            <a:r>
              <a:rPr lang="en-US" altLang="zh-CN" sz="700" spc="30" dirty="0">
                <a:latin typeface="微软雅黑" panose="020B0503020204020204" pitchFamily="34" charset="-122"/>
                <a:ea typeface="微软雅黑" panose="020B0503020204020204" pitchFamily="34" charset="-122"/>
                <a:cs typeface="UKIJ CJK"/>
              </a:rPr>
              <a:t>3</a:t>
            </a:r>
            <a:r>
              <a:rPr lang="zh-CN" altLang="en-US" sz="700" spc="30" dirty="0">
                <a:latin typeface="微软雅黑" panose="020B0503020204020204" pitchFamily="34" charset="-122"/>
                <a:ea typeface="微软雅黑" panose="020B0503020204020204" pitchFamily="34" charset="-122"/>
                <a:cs typeface="UKIJ CJK"/>
              </a:rPr>
              <a:t>、本品有严格的适应证指导，不会出现临床滥用现象，患者应用依从性高，临床使用及管理便利。</a:t>
            </a:r>
            <a:endParaRPr lang="en-US" sz="700" spc="30" dirty="0">
              <a:latin typeface="微软雅黑" panose="020B0503020204020204" pitchFamily="34" charset="-122"/>
              <a:ea typeface="微软雅黑" panose="020B0503020204020204" pitchFamily="34" charset="-122"/>
              <a:cs typeface="UKIJ CJK"/>
            </a:endParaRPr>
          </a:p>
        </p:txBody>
      </p:sp>
      <p:sp>
        <p:nvSpPr>
          <p:cNvPr id="9" name="object 9"/>
          <p:cNvSpPr/>
          <p:nvPr/>
        </p:nvSpPr>
        <p:spPr>
          <a:xfrm>
            <a:off x="0" y="382"/>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p:txBody>
      </p:sp>
      <p:sp>
        <p:nvSpPr>
          <p:cNvPr id="10" name="object 3"/>
          <p:cNvSpPr/>
          <p:nvPr/>
        </p:nvSpPr>
        <p:spPr>
          <a:xfrm>
            <a:off x="854964" y="858063"/>
            <a:ext cx="346011" cy="246964"/>
          </a:xfrm>
          <a:prstGeom prst="rect">
            <a:avLst/>
          </a:prstGeom>
          <a:blipFill>
            <a:blip r:embed="rId5" cstate="print"/>
            <a:stretch>
              <a:fillRect/>
            </a:stretch>
          </a:blipFill>
        </p:spPr>
        <p:txBody>
          <a:bodyPr wrap="square" lIns="0" tIns="0" rIns="0" bIns="0" rtlCol="0"/>
          <a:lstStyle/>
          <a:p>
            <a:endParaRPr dirty="0"/>
          </a:p>
        </p:txBody>
      </p:sp>
    </p:spTree>
  </p:cSld>
  <p:clrMapOvr>
    <a:masterClrMapping/>
  </p:clrMapOvr>
</p:sld>
</file>

<file path=ppt/tags/tag1.xml><?xml version="1.0" encoding="utf-8"?>
<p:tagLst xmlns:p="http://schemas.openxmlformats.org/presentationml/2006/main">
  <p:tag name="KSO_WPP_MARK_KEY" val="dd5b564b-c711-48a4-88fe-106902a52252"/>
  <p:tag name="COMMONDATA" val="eyJoZGlkIjoiYzJiOTFkYTdiYWI0ZjUxNzc2NjNmNTczMDM1NWJhZWYifQ=="/>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2520</Words>
  <Application>WPS 演示</Application>
  <PresentationFormat>自定义</PresentationFormat>
  <Paragraphs>41</Paragraphs>
  <Slides>8</Slides>
  <Notes>3</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8</vt:i4>
      </vt:variant>
    </vt:vector>
  </HeadingPairs>
  <TitlesOfParts>
    <vt:vector size="21" baseType="lpstr">
      <vt:lpstr>Arial</vt:lpstr>
      <vt:lpstr>宋体</vt:lpstr>
      <vt:lpstr>Wingdings</vt:lpstr>
      <vt:lpstr>Noto Sans CJK JP Medium</vt:lpstr>
      <vt:lpstr>Segoe Print</vt:lpstr>
      <vt:lpstr>IPAexGothic</vt:lpstr>
      <vt:lpstr>Noto Sans Mono CJK JP Bold</vt:lpstr>
      <vt:lpstr>微软雅黑</vt:lpstr>
      <vt:lpstr>UKIJ CJK</vt:lpstr>
      <vt:lpstr>Calibri</vt:lpstr>
      <vt:lpstr>Arial Unicode MS</vt:lpstr>
      <vt:lpstr>等线</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XF</dc:creator>
  <cp:lastModifiedBy>沉迷学习 无法自拔</cp:lastModifiedBy>
  <cp:revision>64</cp:revision>
  <dcterms:created xsi:type="dcterms:W3CDTF">2022-07-04T03:27:00Z</dcterms:created>
  <dcterms:modified xsi:type="dcterms:W3CDTF">2022-07-11T02:34:59Z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2022-06-29T08:00:00Z</vt:filetime>
  </property>
  <property fmtid="{D5CDD505-2E9C-101B-9397-08002B2CF9AE}" pid="3" name="Creator">
    <vt:lpwstr>Microsoft® PowerPoint® 2019</vt:lpwstr>
  </property>
  <property fmtid="{D5CDD505-2E9C-101B-9397-08002B2CF9AE}" pid="4" name="LastSaved">
    <vt:filetime>2022-07-04T08:00:00Z</vt:filetime>
  </property>
  <property fmtid="{D5CDD505-2E9C-101B-9397-08002B2CF9AE}" pid="5" name="ICV">
    <vt:lpwstr>8D9EBE7CABD84A2784C25C5B30314DC4</vt:lpwstr>
  </property>
  <property fmtid="{D5CDD505-2E9C-101B-9397-08002B2CF9AE}" pid="6" name="KSOProductBuildVer">
    <vt:lpwstr>2052-11.1.0.11691</vt:lpwstr>
  </property>
</Properties>
</file>