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5905500" cy="3321050"/>
  <p:notesSz cx="9928225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9B9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9" d="100"/>
          <a:sy n="209" d="100"/>
        </p:scale>
        <p:origin x="840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42912" y="1029525"/>
            <a:ext cx="5019675" cy="697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85825" y="1859788"/>
            <a:ext cx="4133850" cy="830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95275" y="763841"/>
            <a:ext cx="2568892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41332" y="763841"/>
            <a:ext cx="2568892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5897880" cy="33177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20625"/>
            <a:ext cx="5897880" cy="2476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45593"/>
            <a:ext cx="5897880" cy="22280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08660" y="1"/>
            <a:ext cx="659891" cy="13411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5275" y="132842"/>
            <a:ext cx="5314950" cy="531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5275" y="763841"/>
            <a:ext cx="5314950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07870" y="3088576"/>
            <a:ext cx="1889760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5275" y="3088576"/>
            <a:ext cx="1358265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51960" y="3088576"/>
            <a:ext cx="1358265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microsoft.com/office/2007/relationships/hdphoto" Target="../media/hdphoto1.wdp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3.png"/><Relationship Id="rId7" Type="http://schemas.openxmlformats.org/officeDocument/2006/relationships/image" Target="../media/image28.png"/><Relationship Id="rId12" Type="http://schemas.openxmlformats.org/officeDocument/2006/relationships/image" Target="../media/image3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6.png"/><Relationship Id="rId11" Type="http://schemas.openxmlformats.org/officeDocument/2006/relationships/image" Target="../media/image40.png"/><Relationship Id="rId5" Type="http://schemas.openxmlformats.org/officeDocument/2006/relationships/image" Target="../media/image35.png"/><Relationship Id="rId10" Type="http://schemas.openxmlformats.org/officeDocument/2006/relationships/image" Target="../media/image39.png"/><Relationship Id="rId4" Type="http://schemas.openxmlformats.org/officeDocument/2006/relationships/image" Target="../media/image34.png"/><Relationship Id="rId9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8.png"/><Relationship Id="rId5" Type="http://schemas.openxmlformats.org/officeDocument/2006/relationships/image" Target="../media/image30.png"/><Relationship Id="rId4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499" y="0"/>
            <a:ext cx="5901379" cy="3317747"/>
            <a:chOff x="-3499" y="0"/>
            <a:chExt cx="5901379" cy="3317747"/>
          </a:xfrm>
        </p:grpSpPr>
        <p:sp>
          <p:nvSpPr>
            <p:cNvPr id="3" name="object 3"/>
            <p:cNvSpPr/>
            <p:nvPr/>
          </p:nvSpPr>
          <p:spPr>
            <a:xfrm>
              <a:off x="-3499" y="0"/>
              <a:ext cx="5897880" cy="33177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23644" y="358141"/>
              <a:ext cx="2452116" cy="27858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51660" y="481585"/>
              <a:ext cx="2196084" cy="25344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52224" y="2540999"/>
              <a:ext cx="1186434" cy="18342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zh-CN" altLang="en-US" sz="800" dirty="0" smtClean="0">
                  <a:solidFill>
                    <a:schemeClr val="bg1"/>
                  </a:solidFill>
                </a:rPr>
                <a:t>天津金耀药业有限公司</a:t>
              </a:r>
              <a:endParaRPr sz="800" dirty="0">
                <a:solidFill>
                  <a:schemeClr val="bg1"/>
                </a:solidFill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5570220" y="370333"/>
              <a:ext cx="327660" cy="914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220689" y="2020229"/>
            <a:ext cx="1431355" cy="19107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lang="zh-CN" altLang="en-US" sz="1150" b="0" spc="20" dirty="0" smtClean="0">
                <a:latin typeface="Noto Sans CJK JP Medium"/>
                <a:cs typeface="Noto Sans CJK JP Medium"/>
              </a:rPr>
              <a:t>复合磷酸氢钾注射液</a:t>
            </a:r>
            <a:endParaRPr sz="1150" dirty="0">
              <a:latin typeface="Noto Sans CJK JP Medium"/>
              <a:cs typeface="Noto Sans CJK JP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7424" y="155575"/>
            <a:ext cx="542925" cy="19107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10" dirty="0">
                <a:latin typeface="IPAexGothic"/>
                <a:cs typeface="IPAexGothic"/>
              </a:rPr>
              <a:t>附件</a:t>
            </a:r>
            <a:r>
              <a:rPr sz="1150" spc="-5" dirty="0" smtClean="0">
                <a:latin typeface="Noto Sans Mono CJK JP Bold"/>
                <a:cs typeface="Noto Sans Mono CJK JP Bold"/>
              </a:rPr>
              <a:t>2</a:t>
            </a:r>
            <a:r>
              <a:rPr sz="1150" spc="10" dirty="0" smtClean="0">
                <a:latin typeface="Noto Sans Mono CJK JP Bold"/>
                <a:cs typeface="Noto Sans Mono CJK JP Bold"/>
              </a:rPr>
              <a:t>-</a:t>
            </a:r>
            <a:r>
              <a:rPr lang="en-US" sz="1150" spc="5" dirty="0" smtClean="0">
                <a:latin typeface="Noto Sans Mono CJK JP Bold"/>
                <a:cs typeface="Noto Sans Mono CJK JP Bold"/>
              </a:rPr>
              <a:t>3</a:t>
            </a:r>
            <a:endParaRPr sz="1150" dirty="0">
              <a:latin typeface="Noto Sans Mono CJK JP Bold"/>
              <a:cs typeface="Noto Sans Mono CJK JP Bol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4830" y="593725"/>
            <a:ext cx="1782320" cy="10968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191" y="0"/>
            <a:ext cx="5893309" cy="3321050"/>
            <a:chOff x="0" y="0"/>
            <a:chExt cx="5897880" cy="3317748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897880" cy="3317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41376"/>
              <a:ext cx="1450848" cy="656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54352" y="350520"/>
              <a:ext cx="1676400" cy="6705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42743" y="434340"/>
              <a:ext cx="1501140" cy="4968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23515" y="611124"/>
              <a:ext cx="168401" cy="13335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25268" y="598996"/>
              <a:ext cx="1039418" cy="16160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0916" y="531825"/>
              <a:ext cx="515162" cy="23322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6344" y="806196"/>
              <a:ext cx="639318" cy="8610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924299" y="350520"/>
              <a:ext cx="1676400" cy="6705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012692" y="434340"/>
              <a:ext cx="1501139" cy="4968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86428" y="611124"/>
              <a:ext cx="192786" cy="13335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657343" y="597472"/>
              <a:ext cx="513638" cy="16465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66543" y="1147572"/>
              <a:ext cx="1676399" cy="67055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54936" y="1232916"/>
              <a:ext cx="1501140" cy="4968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327148" y="1409700"/>
              <a:ext cx="191262" cy="13335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98064" y="1396035"/>
              <a:ext cx="513651" cy="16314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24299" y="1194816"/>
              <a:ext cx="1676400" cy="6705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12692" y="1280160"/>
              <a:ext cx="1501139" cy="4953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186428" y="1455420"/>
              <a:ext cx="198882" cy="13335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066543" y="2011680"/>
              <a:ext cx="1676399" cy="67056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154936" y="2097024"/>
              <a:ext cx="1501140" cy="4968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28672" y="2273808"/>
              <a:ext cx="189737" cy="13335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04917" y="1431767"/>
              <a:ext cx="515162" cy="16465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753447" y="2251761"/>
              <a:ext cx="515162" cy="161607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0" y="965"/>
              <a:ext cx="5897880" cy="3316604"/>
            </a:xfrm>
            <a:custGeom>
              <a:avLst/>
              <a:gdLst/>
              <a:ahLst/>
              <a:cxnLst/>
              <a:rect l="l" t="t" r="r" b="b"/>
              <a:pathLst>
                <a:path w="5897880" h="3316604">
                  <a:moveTo>
                    <a:pt x="0" y="3316478"/>
                  </a:moveTo>
                  <a:lnTo>
                    <a:pt x="5897880" y="3316478"/>
                  </a:lnTo>
                  <a:lnTo>
                    <a:pt x="5897880" y="0"/>
                  </a:lnTo>
                  <a:lnTo>
                    <a:pt x="0" y="0"/>
                  </a:lnTo>
                  <a:lnTo>
                    <a:pt x="0" y="3316478"/>
                  </a:lnTo>
                  <a:close/>
                </a:path>
              </a:pathLst>
            </a:custGeom>
            <a:ln w="243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3" name="图片 32"/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0" b="99435" l="9704" r="9490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173720">
            <a:off x="343931" y="1733612"/>
            <a:ext cx="1381104" cy="12061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20" y="4446"/>
            <a:ext cx="5897880" cy="3316604"/>
            <a:chOff x="0" y="382"/>
            <a:chExt cx="5897880" cy="3316604"/>
          </a:xfrm>
        </p:grpSpPr>
        <p:sp>
          <p:nvSpPr>
            <p:cNvPr id="3" name="object 3"/>
            <p:cNvSpPr/>
            <p:nvPr/>
          </p:nvSpPr>
          <p:spPr>
            <a:xfrm>
              <a:off x="839724" y="828993"/>
              <a:ext cx="303339" cy="249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8095" y="1528623"/>
              <a:ext cx="1194866" cy="1875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3336" y="1778509"/>
              <a:ext cx="758190" cy="830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424" y="1988821"/>
              <a:ext cx="257556" cy="1219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19327" y="2115262"/>
              <a:ext cx="2378964" cy="51821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82"/>
              <a:ext cx="5897880" cy="3316604"/>
            </a:xfrm>
            <a:custGeom>
              <a:avLst/>
              <a:gdLst/>
              <a:ahLst/>
              <a:cxnLst/>
              <a:rect l="l" t="t" r="r" b="b"/>
              <a:pathLst>
                <a:path w="5897880" h="3316604">
                  <a:moveTo>
                    <a:pt x="0" y="3316478"/>
                  </a:moveTo>
                  <a:lnTo>
                    <a:pt x="5897880" y="3316478"/>
                  </a:lnTo>
                  <a:lnTo>
                    <a:pt x="5897880" y="0"/>
                  </a:lnTo>
                  <a:lnTo>
                    <a:pt x="0" y="0"/>
                  </a:lnTo>
                  <a:lnTo>
                    <a:pt x="0" y="3316478"/>
                  </a:lnTo>
                  <a:close/>
                </a:path>
              </a:pathLst>
            </a:custGeom>
            <a:ln w="243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矩形 10"/>
          <p:cNvSpPr/>
          <p:nvPr/>
        </p:nvSpPr>
        <p:spPr>
          <a:xfrm>
            <a:off x="3321144" y="694487"/>
            <a:ext cx="2369122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通用名：</a:t>
            </a:r>
            <a:r>
              <a:rPr lang="zh-CN" altLang="en-US" sz="700" dirty="0" smtClean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复合磷酸氢钾注射液</a:t>
            </a:r>
            <a:endParaRPr lang="en-US" altLang="zh-CN" sz="700" dirty="0" smtClean="0">
              <a:solidFill>
                <a:srgbClr val="4472C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注册规格：</a:t>
            </a:r>
            <a:r>
              <a:rPr lang="en-US" altLang="zh-CN" sz="700" dirty="0" smtClean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2ml</a:t>
            </a:r>
          </a:p>
          <a:p>
            <a:pPr>
              <a:lnSpc>
                <a:spcPct val="200000"/>
              </a:lnSpc>
            </a:pP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中国大陆首次上市时间：</a:t>
            </a:r>
            <a:r>
              <a:rPr lang="en-US" altLang="zh-CN" sz="700" dirty="0" smtClean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1990</a:t>
            </a:r>
            <a:r>
              <a:rPr lang="zh-CN" altLang="en-US" sz="700" dirty="0" smtClean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700" dirty="0" smtClean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700" dirty="0" smtClean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700" dirty="0" smtClean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700" dirty="0" smtClean="0">
                <a:solidFill>
                  <a:srgbClr val="4472C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700" dirty="0">
              <a:solidFill>
                <a:srgbClr val="4472C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目前大陆地区同通用名药品上市情况：</a:t>
            </a:r>
            <a:r>
              <a:rPr lang="en-US" altLang="zh-CN" sz="700" dirty="0" smtClean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700" dirty="0" smtClean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endParaRPr lang="en-US" altLang="zh-CN" sz="700" dirty="0" smtClean="0">
              <a:solidFill>
                <a:srgbClr val="3959B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全球首个上市国家</a:t>
            </a:r>
            <a:r>
              <a:rPr lang="en-US" altLang="zh-CN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地区及上市时间：</a:t>
            </a:r>
            <a:r>
              <a:rPr lang="en-US" altLang="zh-CN" sz="700" dirty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1984</a:t>
            </a:r>
            <a:r>
              <a:rPr lang="zh-CN" altLang="en-US" sz="700" dirty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年，加拿大</a:t>
            </a:r>
            <a:endParaRPr lang="en-US" altLang="zh-CN" sz="700" dirty="0">
              <a:solidFill>
                <a:srgbClr val="3959B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是否为</a:t>
            </a:r>
            <a:r>
              <a:rPr lang="en-US" altLang="zh-CN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药品：</a:t>
            </a:r>
            <a:r>
              <a:rPr lang="zh-CN" altLang="en-US" sz="700" dirty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否</a:t>
            </a:r>
            <a:endParaRPr lang="en-US" altLang="zh-CN" sz="700" dirty="0">
              <a:solidFill>
                <a:srgbClr val="3959B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7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参照药品建议：</a:t>
            </a:r>
            <a:r>
              <a:rPr lang="zh-CN" altLang="en-US" sz="700" dirty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甘油磷酸钠</a:t>
            </a:r>
            <a:r>
              <a:rPr lang="zh-CN" altLang="en-US" sz="700" dirty="0" smtClean="0">
                <a:solidFill>
                  <a:srgbClr val="3959B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注射液</a:t>
            </a:r>
            <a:endParaRPr lang="en-US" altLang="zh-CN" sz="7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302"/>
            <a:ext cx="5897880" cy="3317748"/>
            <a:chOff x="0" y="0"/>
            <a:chExt cx="5897880" cy="3317748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5897880" cy="3317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34112" cy="33177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42316"/>
              <a:ext cx="667512" cy="36423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1460" y="364300"/>
              <a:ext cx="202755" cy="16465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82056" y="0"/>
              <a:ext cx="115824" cy="3317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7908" y="338379"/>
              <a:ext cx="1193342" cy="18752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9204" y="1008888"/>
              <a:ext cx="265175" cy="26517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2876" y="768096"/>
              <a:ext cx="300989" cy="10439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1352" y="1520952"/>
              <a:ext cx="599694" cy="10439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916" y="1787652"/>
              <a:ext cx="283463" cy="28498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7200" y="2587752"/>
              <a:ext cx="297179" cy="29717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14400" y="2281428"/>
              <a:ext cx="398526" cy="10286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29640" y="917449"/>
              <a:ext cx="257556" cy="1219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18972" y="1696212"/>
              <a:ext cx="256031" cy="1219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14400" y="2444497"/>
              <a:ext cx="256032" cy="1219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矩形 27"/>
          <p:cNvSpPr/>
          <p:nvPr/>
        </p:nvSpPr>
        <p:spPr>
          <a:xfrm>
            <a:off x="837565" y="1032891"/>
            <a:ext cx="42562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00" b="0" i="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主要用于完全胃肠外营养疗法中作为磷的补充剂，如中等以上手术或其他创伤需禁食</a:t>
            </a:r>
            <a:r>
              <a:rPr lang="en-US" altLang="zh-CN" sz="700" b="0" i="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700" b="0" i="0" dirty="0" smtClean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天以上的病人的磷的补充剂。本品亦可用于某些疾病所致低磷血症。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837565" y="2623982"/>
            <a:ext cx="4593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对长期不能进食的病人，根据病情、检测结果由医生决定用量。将本品稀释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倍以上，供静脉点滴输注。一般在完全胃肠外营养疗法中，每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大卡热量加入本品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2.5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毫升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相当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[P04]3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－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毫摩尔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，并控制滴注速度。</a:t>
            </a:r>
          </a:p>
        </p:txBody>
      </p:sp>
      <p:sp>
        <p:nvSpPr>
          <p:cNvPr id="30" name="矩形 29"/>
          <p:cNvSpPr/>
          <p:nvPr/>
        </p:nvSpPr>
        <p:spPr>
          <a:xfrm>
            <a:off x="837565" y="1801893"/>
            <a:ext cx="3968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手术、危重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症患者低磷血症发生率高，</a:t>
            </a:r>
            <a:r>
              <a:rPr lang="zh-CN" altLang="en-US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早产儿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容易发生营养性低磷血症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胎龄小、小于胎龄儿、肠内喂养延迟等是其高危因素。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5897880" cy="3317875"/>
            <a:chOff x="0" y="1"/>
            <a:chExt cx="5897880" cy="3317875"/>
          </a:xfrm>
        </p:grpSpPr>
        <p:sp>
          <p:nvSpPr>
            <p:cNvPr id="3" name="object 3"/>
            <p:cNvSpPr/>
            <p:nvPr/>
          </p:nvSpPr>
          <p:spPr>
            <a:xfrm>
              <a:off x="854964" y="858063"/>
              <a:ext cx="352107" cy="2469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6572" y="1511872"/>
              <a:ext cx="699579" cy="2256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8764" y="1780033"/>
              <a:ext cx="349757" cy="10287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4087" y="2205292"/>
              <a:ext cx="2075688" cy="25457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5423" y="1988821"/>
              <a:ext cx="257556" cy="1219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66950" y="858063"/>
            <a:ext cx="3057780" cy="579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不良反应情况</a:t>
            </a:r>
            <a:r>
              <a:rPr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如过量使用本品可出现高磷血症、低钙血症、肌肉颤搐、痉挛、胃肠道不适等，出现中毒症状，应立即停药。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 marR="5080" algn="just">
              <a:lnSpc>
                <a:spcPct val="150000"/>
              </a:lnSpc>
              <a:spcBef>
                <a:spcPts val="95"/>
              </a:spcBef>
            </a:pPr>
            <a:r>
              <a:rPr sz="10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安全性方面优</a:t>
            </a:r>
            <a:r>
              <a:rPr lang="zh-CN" altLang="en-US" sz="10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势</a:t>
            </a:r>
            <a:r>
              <a:rPr sz="10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：</a:t>
            </a:r>
            <a:r>
              <a:rPr lang="zh-CN" altLang="en-US" sz="10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钾磷同时补充，吸收快，刺激小</a:t>
            </a:r>
            <a:endParaRPr sz="1000" dirty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175"/>
            <a:ext cx="5897880" cy="3317875"/>
            <a:chOff x="0" y="0"/>
            <a:chExt cx="5897880" cy="3317875"/>
          </a:xfrm>
        </p:grpSpPr>
        <p:sp>
          <p:nvSpPr>
            <p:cNvPr id="3" name="object 3"/>
            <p:cNvSpPr/>
            <p:nvPr/>
          </p:nvSpPr>
          <p:spPr>
            <a:xfrm>
              <a:off x="854964" y="858063"/>
              <a:ext cx="346011" cy="24696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5048" y="1513269"/>
              <a:ext cx="701090" cy="2240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4192" y="1780032"/>
              <a:ext cx="326897" cy="1028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424" y="1988821"/>
              <a:ext cx="257556" cy="1219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4088" y="2208213"/>
              <a:ext cx="2206752" cy="34296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724150" y="317281"/>
            <a:ext cx="2730221" cy="1894107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509"/>
              </a:spcBef>
            </a:pP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与对照药品疗效方面优势</a:t>
            </a:r>
            <a:r>
              <a:rPr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：</a:t>
            </a:r>
            <a:r>
              <a:rPr lang="zh-CN" altLang="en-US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磷钾双补，吸收快，复合磷酸氢钾兼具补钾补磷的作用，临床常见低钾血症患者多由禁食或进食差引起，同时伴有低磷血症发生，因此，钾磷同补具有必要性和重要性。该产品每支钾离子含量为</a:t>
            </a:r>
            <a:r>
              <a:rPr lang="en-US" altLang="zh-CN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346mg/</a:t>
            </a:r>
            <a:r>
              <a:rPr lang="zh-CN" altLang="en-US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支，高于门冬氨酸钾镁每支含钾量</a:t>
            </a:r>
            <a:r>
              <a:rPr lang="en-US" altLang="zh-CN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106-128mg</a:t>
            </a:r>
            <a:r>
              <a:rPr lang="zh-CN" altLang="en-US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，复合磷酸盐是人体血液的重要缓沖系统，复合磷酸氢钾中钾离子以磷酸盐形式存在，更接近人体血液环境，吸收更快、更好，而其所含磷为</a:t>
            </a:r>
            <a:r>
              <a:rPr lang="en-US" altLang="zh-CN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6mmol</a:t>
            </a:r>
            <a:r>
              <a:rPr lang="zh-CN" altLang="en-US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，量适中，既可用于低磷的预防和治疗，同时又不会造成磷含量高引起的低钙血症等副作用。</a:t>
            </a:r>
            <a:endParaRPr sz="70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>
              <a:lnSpc>
                <a:spcPct val="150000"/>
              </a:lnSpc>
              <a:spcBef>
                <a:spcPts val="420"/>
              </a:spcBef>
            </a:pP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临床指南</a:t>
            </a:r>
            <a:r>
              <a:rPr sz="700" spc="65" dirty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/</a:t>
            </a:r>
            <a:r>
              <a:rPr sz="700" spc="30" dirty="0" err="1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诊疗规范推荐</a:t>
            </a:r>
            <a:r>
              <a:rPr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：</a:t>
            </a: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《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规范肠外营养液配制</a:t>
            </a: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》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中华临床营养杂志</a:t>
            </a: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.2018,26(3):72-84.	</a:t>
            </a:r>
            <a:endParaRPr sz="700" dirty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4088" y="1513269"/>
            <a:ext cx="2162555" cy="1039558"/>
            <a:chOff x="704088" y="1513269"/>
            <a:chExt cx="2162555" cy="1039558"/>
          </a:xfrm>
        </p:grpSpPr>
        <p:sp>
          <p:nvSpPr>
            <p:cNvPr id="4" name="object 4"/>
            <p:cNvSpPr/>
            <p:nvPr/>
          </p:nvSpPr>
          <p:spPr>
            <a:xfrm>
              <a:off x="766572" y="1513269"/>
              <a:ext cx="699579" cy="2240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3336" y="1780032"/>
              <a:ext cx="640841" cy="8153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424" y="1988821"/>
              <a:ext cx="257556" cy="121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4088" y="2208327"/>
              <a:ext cx="2162555" cy="3445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419350" y="650686"/>
            <a:ext cx="2964815" cy="132215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just">
              <a:lnSpc>
                <a:spcPct val="150000"/>
              </a:lnSpc>
              <a:spcBef>
                <a:spcPts val="130"/>
              </a:spcBef>
            </a:pPr>
            <a:r>
              <a:rPr sz="700" spc="30" dirty="0" err="1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创新点</a:t>
            </a:r>
            <a:r>
              <a:rPr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:</a:t>
            </a:r>
            <a:r>
              <a:rPr lang="en-US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 </a:t>
            </a:r>
            <a:r>
              <a:rPr lang="zh-CN" altLang="en-US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复合磷酸氢钾兼具补钾补磷的作用，临床常见低钾血症患者多由禁食或进食差引起，同时伴有低磷血症发生，因此，钾磷同补具有必要性和重要性。该产品每支钾离子含量为</a:t>
            </a:r>
            <a:r>
              <a:rPr lang="en-US" altLang="zh-CN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346mg/</a:t>
            </a:r>
            <a:r>
              <a:rPr lang="zh-CN" altLang="en-US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支，高于门冬氨酸钾镁每支含钾量</a:t>
            </a:r>
            <a:r>
              <a:rPr lang="en-US" altLang="zh-CN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106-128mg</a:t>
            </a:r>
            <a:r>
              <a:rPr lang="zh-CN" altLang="en-US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，复合磷酸盐是人体血液的重要缓沖系统，复合磷酸氢钾中钾离子以磷酸盐形式存在，更接近人体血液环境，吸收更快、更好，而其所含磷为</a:t>
            </a:r>
            <a:r>
              <a:rPr lang="en-US" altLang="zh-CN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6mmol</a:t>
            </a:r>
            <a:r>
              <a:rPr lang="zh-CN" altLang="en-US" sz="700" spc="-25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，量适中，既可用于低磷的预防和治疗，同时又不会造成磷含量高引起的低钙血症等副作用。</a:t>
            </a:r>
            <a:endParaRPr lang="en-US" altLang="zh-CN" sz="700" spc="3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 algn="just">
              <a:lnSpc>
                <a:spcPct val="150000"/>
              </a:lnSpc>
              <a:spcBef>
                <a:spcPts val="130"/>
              </a:spcBef>
            </a:pP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优势</a:t>
            </a:r>
            <a:r>
              <a:rPr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：</a:t>
            </a:r>
            <a:r>
              <a:rPr lang="zh-CN" altLang="en-US" sz="700" spc="9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磷钾双补</a:t>
            </a:r>
            <a:r>
              <a:rPr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。</a:t>
            </a:r>
            <a:endParaRPr sz="700" dirty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3"/>
          <p:cNvSpPr/>
          <p:nvPr/>
        </p:nvSpPr>
        <p:spPr>
          <a:xfrm>
            <a:off x="854202" y="857682"/>
            <a:ext cx="362775" cy="2469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4087" y="1514920"/>
            <a:ext cx="2162555" cy="992187"/>
            <a:chOff x="704087" y="1514920"/>
            <a:chExt cx="2162555" cy="992187"/>
          </a:xfrm>
        </p:grpSpPr>
        <p:sp>
          <p:nvSpPr>
            <p:cNvPr id="4" name="object 4"/>
            <p:cNvSpPr/>
            <p:nvPr/>
          </p:nvSpPr>
          <p:spPr>
            <a:xfrm>
              <a:off x="766572" y="1514920"/>
              <a:ext cx="699579" cy="2225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3336" y="1780033"/>
              <a:ext cx="342138" cy="815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423" y="1988821"/>
              <a:ext cx="257556" cy="121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4087" y="2252536"/>
              <a:ext cx="2162555" cy="25457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112422" y="529712"/>
            <a:ext cx="3171190" cy="152734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公平性：</a:t>
            </a:r>
            <a:endParaRPr lang="en-US" altLang="zh-CN" sz="700" spc="3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1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、目前国内补磷的药物极少，部分患者必须补磷，所以复合磷酸氢钾注射液是临床必须的无替代产品。</a:t>
            </a:r>
            <a:endParaRPr lang="en-US" altLang="zh-CN" sz="700" spc="3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2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、复合磷酸氢钾注射液是国家基药，价格比较低廉，用量为每日</a:t>
            </a: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1--2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支，日均费用为</a:t>
            </a: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30---60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元。</a:t>
            </a:r>
            <a:endParaRPr lang="en-US" altLang="zh-CN" sz="700" spc="3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3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、目前国内补磷的药物极少，部分患者必须补磷，所以即使该产品易导致低钙血症、痉挛等副作用，仍然在临床上有一定的销量。</a:t>
            </a:r>
            <a:endParaRPr lang="en-US" altLang="zh-CN" sz="700" spc="3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en-US" altLang="zh-CN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4.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本品有严格的适应症，不会出现临床滥用现象</a:t>
            </a:r>
            <a:endParaRPr lang="en-US" sz="700" spc="3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弥补药品目录短板</a:t>
            </a:r>
            <a:r>
              <a:rPr sz="700" spc="30" dirty="0" err="1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：</a:t>
            </a: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弥补了目录内无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磷钾双补</a:t>
            </a: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的短板</a:t>
            </a:r>
            <a:r>
              <a:rPr sz="700" spc="30" dirty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。 </a:t>
            </a:r>
            <a:endParaRPr lang="en-US" sz="700" spc="30" dirty="0" smtClean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临床管理难度</a:t>
            </a:r>
            <a:r>
              <a:rPr sz="700" spc="30" dirty="0" err="1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：</a:t>
            </a: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患者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用</a:t>
            </a: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药依从性高</a:t>
            </a:r>
            <a:r>
              <a:rPr sz="700" spc="30" dirty="0" err="1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，</a:t>
            </a: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临床</a:t>
            </a:r>
            <a:r>
              <a:rPr lang="zh-CN" altLang="en-US" sz="700" spc="3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用药</a:t>
            </a:r>
            <a:r>
              <a:rPr sz="700" spc="30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便利等</a:t>
            </a:r>
            <a:r>
              <a:rPr sz="700" spc="30" dirty="0">
                <a:latin typeface="微软雅黑" panose="020B0503020204020204" pitchFamily="34" charset="-122"/>
                <a:ea typeface="微软雅黑" panose="020B0503020204020204" pitchFamily="34" charset="-122"/>
                <a:cs typeface="UKIJ CJK"/>
              </a:rPr>
              <a:t>。</a:t>
            </a:r>
            <a:endParaRPr sz="700" dirty="0">
              <a:latin typeface="微软雅黑" panose="020B0503020204020204" pitchFamily="34" charset="-122"/>
              <a:ea typeface="微软雅黑" panose="020B0503020204020204" pitchFamily="34" charset="-122"/>
              <a:cs typeface="UKIJ CJ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3"/>
          <p:cNvSpPr/>
          <p:nvPr/>
        </p:nvSpPr>
        <p:spPr>
          <a:xfrm>
            <a:off x="854964" y="858063"/>
            <a:ext cx="346011" cy="2469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696</Words>
  <Application>Microsoft Office PowerPoint</Application>
  <PresentationFormat>自定义</PresentationFormat>
  <Paragraphs>26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IPAexGothic</vt:lpstr>
      <vt:lpstr>Noto Sans CJK JP Medium</vt:lpstr>
      <vt:lpstr>Noto Sans Mono CJK JP Bold</vt:lpstr>
      <vt:lpstr>UKIJ CJK</vt:lpstr>
      <vt:lpstr>宋体</vt:lpstr>
      <vt:lpstr>微软雅黑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XF</dc:creator>
  <cp:lastModifiedBy>user</cp:lastModifiedBy>
  <cp:revision>60</cp:revision>
  <cp:lastPrinted>2022-07-05T02:34:08Z</cp:lastPrinted>
  <dcterms:created xsi:type="dcterms:W3CDTF">2022-07-04T03:27:39Z</dcterms:created>
  <dcterms:modified xsi:type="dcterms:W3CDTF">2022-07-05T06:04:32Z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2022-06-29T00:00:00Z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2022-07-04T00:00:00Z</vt:filetime>
  </property>
</Properties>
</file>