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726" r:id="rId2"/>
  </p:sldMasterIdLst>
  <p:notesMasterIdLst>
    <p:notesMasterId r:id="rId13"/>
  </p:notesMasterIdLst>
  <p:sldIdLst>
    <p:sldId id="378" r:id="rId3"/>
    <p:sldId id="391" r:id="rId4"/>
    <p:sldId id="345" r:id="rId5"/>
    <p:sldId id="386" r:id="rId6"/>
    <p:sldId id="380" r:id="rId7"/>
    <p:sldId id="381" r:id="rId8"/>
    <p:sldId id="387" r:id="rId9"/>
    <p:sldId id="385" r:id="rId10"/>
    <p:sldId id="383" r:id="rId11"/>
    <p:sldId id="384" r:id="rId12"/>
  </p:sldIdLst>
  <p:sldSz cx="9144000" cy="5143500" type="screen16x9"/>
  <p:notesSz cx="6858000" cy="9144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浅色样式 3 - 强调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85176" autoAdjust="0"/>
  </p:normalViewPr>
  <p:slideViewPr>
    <p:cSldViewPr>
      <p:cViewPr varScale="1">
        <p:scale>
          <a:sx n="100" d="100"/>
          <a:sy n="100" d="100"/>
        </p:scale>
        <p:origin x="946" y="62"/>
      </p:cViewPr>
      <p:guideLst>
        <p:guide orient="horz" pos="1620"/>
        <p:guide pos="2880"/>
      </p:guideLst>
    </p:cSldViewPr>
  </p:slideViewPr>
  <p:outlineViewPr>
    <p:cViewPr>
      <p:scale>
        <a:sx n="33" d="100"/>
        <a:sy n="33" d="100"/>
      </p:scale>
      <p:origin x="0" y="182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D60FEB-CC90-4690-A232-D165249B0B83}" type="datetimeFigureOut">
              <a:rPr lang="zh-CN" altLang="en-US" smtClean="0"/>
              <a:t>2022/7/7</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9C73AE-7110-45C4-A0C1-31490120F6F6}" type="slidenum">
              <a:rPr lang="zh-CN" altLang="en-US" smtClean="0"/>
              <a:t>‹#›</a:t>
            </a:fld>
            <a:endParaRPr lang="zh-CN" altLang="en-US"/>
          </a:p>
        </p:txBody>
      </p:sp>
    </p:spTree>
    <p:extLst>
      <p:ext uri="{BB962C8B-B14F-4D97-AF65-F5344CB8AC3E}">
        <p14:creationId xmlns:p14="http://schemas.microsoft.com/office/powerpoint/2010/main" val="3082776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12318F09-5854-43D5-BC8D-088631B89FE4}" type="slidenum">
              <a:rPr lang="zh-CN" altLang="en-US" smtClean="0"/>
              <a:t>1</a:t>
            </a:fld>
            <a:endParaRPr lang="zh-CN" altLang="en-US"/>
          </a:p>
        </p:txBody>
      </p:sp>
    </p:spTree>
    <p:extLst>
      <p:ext uri="{BB962C8B-B14F-4D97-AF65-F5344CB8AC3E}">
        <p14:creationId xmlns:p14="http://schemas.microsoft.com/office/powerpoint/2010/main" val="2953973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DEAE63-D6C4-437F-B8DA-DA689F991AA7}" type="slidenum">
              <a:rPr lang="zh-CN" altLang="en-US" smtClean="0"/>
              <a:pPr/>
              <a:t>3</a:t>
            </a:fld>
            <a:endParaRPr lang="en-US" altLang="zh-CN"/>
          </a:p>
        </p:txBody>
      </p:sp>
    </p:spTree>
    <p:extLst>
      <p:ext uri="{BB962C8B-B14F-4D97-AF65-F5344CB8AC3E}">
        <p14:creationId xmlns:p14="http://schemas.microsoft.com/office/powerpoint/2010/main" val="425557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糖尿病肾病指南</a:t>
            </a:r>
            <a:endParaRPr lang="zh-CN" altLang="en-US" dirty="0"/>
          </a:p>
        </p:txBody>
      </p:sp>
      <p:sp>
        <p:nvSpPr>
          <p:cNvPr id="4" name="灯片编号占位符 3"/>
          <p:cNvSpPr>
            <a:spLocks noGrp="1"/>
          </p:cNvSpPr>
          <p:nvPr>
            <p:ph type="sldNum" sz="quarter" idx="10"/>
          </p:nvPr>
        </p:nvSpPr>
        <p:spPr/>
        <p:txBody>
          <a:bodyPr/>
          <a:lstStyle/>
          <a:p>
            <a:fld id="{849C73AE-7110-45C4-A0C1-31490120F6F6}" type="slidenum">
              <a:rPr lang="zh-CN" altLang="en-US" smtClean="0"/>
              <a:t>4</a:t>
            </a:fld>
            <a:endParaRPr lang="zh-CN" altLang="en-US"/>
          </a:p>
        </p:txBody>
      </p:sp>
    </p:spTree>
    <p:extLst>
      <p:ext uri="{BB962C8B-B14F-4D97-AF65-F5344CB8AC3E}">
        <p14:creationId xmlns:p14="http://schemas.microsoft.com/office/powerpoint/2010/main" val="2926507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DEAE63-D6C4-437F-B8DA-DA689F991AA7}" type="slidenum">
              <a:rPr lang="zh-CN" altLang="en-US" smtClean="0"/>
              <a:pPr/>
              <a:t>5</a:t>
            </a:fld>
            <a:endParaRPr lang="en-US" altLang="zh-CN"/>
          </a:p>
        </p:txBody>
      </p:sp>
    </p:spTree>
    <p:extLst>
      <p:ext uri="{BB962C8B-B14F-4D97-AF65-F5344CB8AC3E}">
        <p14:creationId xmlns:p14="http://schemas.microsoft.com/office/powerpoint/2010/main" val="1885074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DEAE63-D6C4-437F-B8DA-DA689F991AA7}" type="slidenum">
              <a:rPr lang="zh-CN" altLang="en-US" smtClean="0"/>
              <a:pPr/>
              <a:t>6</a:t>
            </a:fld>
            <a:endParaRPr lang="en-US" altLang="zh-CN"/>
          </a:p>
        </p:txBody>
      </p:sp>
    </p:spTree>
    <p:extLst>
      <p:ext uri="{BB962C8B-B14F-4D97-AF65-F5344CB8AC3E}">
        <p14:creationId xmlns:p14="http://schemas.microsoft.com/office/powerpoint/2010/main" val="974905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DEAE63-D6C4-437F-B8DA-DA689F991AA7}" type="slidenum">
              <a:rPr lang="zh-CN" altLang="en-US" smtClean="0"/>
              <a:pPr/>
              <a:t>7</a:t>
            </a:fld>
            <a:endParaRPr lang="en-US" altLang="zh-CN"/>
          </a:p>
        </p:txBody>
      </p:sp>
    </p:spTree>
    <p:extLst>
      <p:ext uri="{BB962C8B-B14F-4D97-AF65-F5344CB8AC3E}">
        <p14:creationId xmlns:p14="http://schemas.microsoft.com/office/powerpoint/2010/main" val="9581675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DEAE63-D6C4-437F-B8DA-DA689F991AA7}" type="slidenum">
              <a:rPr lang="zh-CN" altLang="en-US" smtClean="0"/>
              <a:pPr/>
              <a:t>8</a:t>
            </a:fld>
            <a:endParaRPr lang="en-US" altLang="zh-CN"/>
          </a:p>
        </p:txBody>
      </p:sp>
    </p:spTree>
    <p:extLst>
      <p:ext uri="{BB962C8B-B14F-4D97-AF65-F5344CB8AC3E}">
        <p14:creationId xmlns:p14="http://schemas.microsoft.com/office/powerpoint/2010/main" val="1321320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0DEAE63-D6C4-437F-B8DA-DA689F991AA7}" type="slidenum">
              <a:rPr lang="zh-CN" altLang="en-US" smtClean="0"/>
              <a:pPr/>
              <a:t>9</a:t>
            </a:fld>
            <a:endParaRPr lang="en-US" altLang="zh-CN"/>
          </a:p>
        </p:txBody>
      </p:sp>
    </p:spTree>
    <p:extLst>
      <p:ext uri="{BB962C8B-B14F-4D97-AF65-F5344CB8AC3E}">
        <p14:creationId xmlns:p14="http://schemas.microsoft.com/office/powerpoint/2010/main" val="1784077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DEAE63-D6C4-437F-B8DA-DA689F991AA7}" type="slidenum">
              <a:rPr lang="zh-CN" altLang="en-US" smtClean="0"/>
              <a:pPr/>
              <a:t>10</a:t>
            </a:fld>
            <a:endParaRPr lang="en-US" altLang="zh-CN"/>
          </a:p>
        </p:txBody>
      </p:sp>
    </p:spTree>
    <p:extLst>
      <p:ext uri="{BB962C8B-B14F-4D97-AF65-F5344CB8AC3E}">
        <p14:creationId xmlns:p14="http://schemas.microsoft.com/office/powerpoint/2010/main" val="1332243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9499532"/>
      </p:ext>
    </p:extLst>
  </p:cSld>
  <p:clrMapOvr>
    <a:masterClrMapping/>
  </p:clrMapOvr>
  <p:transition spd="slow" advClick="0" advTm="0">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lIns="68579" tIns="34289" rIns="68579" bIns="34289"/>
          <a:lstStyle/>
          <a:p>
            <a:r>
              <a:rPr lang="zh-CN" altLang="en-US"/>
              <a:t>单击此处编辑母版标题样式</a:t>
            </a:r>
          </a:p>
        </p:txBody>
      </p:sp>
      <p:sp>
        <p:nvSpPr>
          <p:cNvPr id="3" name="竖排文字占位符 2"/>
          <p:cNvSpPr>
            <a:spLocks noGrp="1"/>
          </p:cNvSpPr>
          <p:nvPr>
            <p:ph type="body" orient="vert" idx="1"/>
          </p:nvPr>
        </p:nvSpPr>
        <p:spPr>
          <a:xfrm>
            <a:off x="457200" y="1200151"/>
            <a:ext cx="8229600" cy="3394472"/>
          </a:xfrm>
          <a:prstGeom prst="rect">
            <a:avLst/>
          </a:prstGeom>
        </p:spPr>
        <p:txBody>
          <a:bodyPr vert="eaVert" lIns="68579" tIns="34289" rIns="68579" bIns="34289"/>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4159035140"/>
      </p:ext>
    </p:extLst>
  </p:cSld>
  <p:clrMapOvr>
    <a:masterClrMapping/>
  </p:clrMapOvr>
  <p:transition spd="slow" advClick="0" advTm="0">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a:prstGeom prst="rect">
            <a:avLst/>
          </a:prstGeom>
        </p:spPr>
        <p:txBody>
          <a:bodyPr vert="eaVert" lIns="68579" tIns="34289" rIns="68579" bIns="34289"/>
          <a:lstStyle/>
          <a:p>
            <a:r>
              <a:rPr lang="zh-CN" altLang="en-US"/>
              <a:t>单击此处编辑母版标题样式</a:t>
            </a:r>
          </a:p>
        </p:txBody>
      </p:sp>
      <p:sp>
        <p:nvSpPr>
          <p:cNvPr id="3" name="竖排文字占位符 2"/>
          <p:cNvSpPr>
            <a:spLocks noGrp="1"/>
          </p:cNvSpPr>
          <p:nvPr>
            <p:ph type="body" orient="vert" idx="1"/>
          </p:nvPr>
        </p:nvSpPr>
        <p:spPr>
          <a:xfrm>
            <a:off x="457200" y="205979"/>
            <a:ext cx="6057900" cy="4388644"/>
          </a:xfrm>
          <a:prstGeom prst="rect">
            <a:avLst/>
          </a:prstGeom>
        </p:spPr>
        <p:txBody>
          <a:bodyPr vert="eaVert" lIns="68579" tIns="34289" rIns="68579" bIns="34289"/>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2876492453"/>
      </p:ext>
    </p:extLst>
  </p:cSld>
  <p:clrMapOvr>
    <a:masterClrMapping/>
  </p:clrMapOvr>
  <p:transition spd="slow" advClick="0" advTm="0">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6768329"/>
      </p:ext>
    </p:extLst>
  </p:cSld>
  <p:clrMapOvr>
    <a:masterClrMapping/>
  </p:clrMapOvr>
  <p:transition spd="slow" advClick="0" advTm="0">
    <p:wip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3121388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20057675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16787814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33180239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6456143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11239385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2195592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lIns="68579" tIns="34289" rIns="68579" bIns="34289"/>
          <a:lstStyle/>
          <a:p>
            <a:r>
              <a:rPr lang="zh-CN" altLang="en-US"/>
              <a:t>单击此处编辑母版标题样式</a:t>
            </a:r>
          </a:p>
        </p:txBody>
      </p:sp>
      <p:sp>
        <p:nvSpPr>
          <p:cNvPr id="3" name="内容占位符 2"/>
          <p:cNvSpPr>
            <a:spLocks noGrp="1"/>
          </p:cNvSpPr>
          <p:nvPr>
            <p:ph idx="1"/>
          </p:nvPr>
        </p:nvSpPr>
        <p:spPr>
          <a:xfrm>
            <a:off x="457200" y="1200151"/>
            <a:ext cx="8229600" cy="3394472"/>
          </a:xfrm>
          <a:prstGeom prst="rect">
            <a:avLst/>
          </a:prstGeom>
        </p:spPr>
        <p:txBody>
          <a:bodyPr lIns="68579" tIns="34289" rIns="68579" bIns="34289"/>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246798074"/>
      </p:ext>
    </p:extLst>
  </p:cSld>
  <p:clrMapOvr>
    <a:masterClrMapping/>
  </p:clrMapOvr>
  <p:transition spd="slow" advClick="0" advTm="0">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28966249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2185698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19239589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60E8791-844B-41AC-B5F0-7063470D17E3}" type="datetimeFigureOut">
              <a:rPr lang="zh-CN" altLang="en-US" smtClean="0"/>
              <a:t>2022/7/7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26223964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3752152"/>
      </p:ext>
    </p:extLst>
  </p:cSld>
  <p:clrMapOvr>
    <a:masterClrMapping/>
  </p:clrMapOvr>
  <p:transition spd="slow" advClick="0" advTm="0">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710" y="3305176"/>
            <a:ext cx="7772400" cy="1021556"/>
          </a:xfrm>
          <a:prstGeom prst="rect">
            <a:avLst/>
          </a:prstGeom>
        </p:spPr>
        <p:txBody>
          <a:bodyPr lIns="68579" tIns="34289" rIns="68579" bIns="34289" anchor="t"/>
          <a:lstStyle>
            <a:lvl1pPr algn="l">
              <a:defRPr sz="3000" b="1" cap="all"/>
            </a:lvl1pPr>
          </a:lstStyle>
          <a:p>
            <a:r>
              <a:rPr lang="zh-CN" altLang="en-US"/>
              <a:t>单击此处编辑母版标题样式</a:t>
            </a:r>
          </a:p>
        </p:txBody>
      </p:sp>
      <p:sp>
        <p:nvSpPr>
          <p:cNvPr id="3" name="文本占位符 2"/>
          <p:cNvSpPr>
            <a:spLocks noGrp="1"/>
          </p:cNvSpPr>
          <p:nvPr>
            <p:ph type="body" idx="1"/>
          </p:nvPr>
        </p:nvSpPr>
        <p:spPr>
          <a:xfrm>
            <a:off x="722710" y="2180035"/>
            <a:ext cx="7772400" cy="1125140"/>
          </a:xfrm>
          <a:prstGeom prst="rect">
            <a:avLst/>
          </a:prstGeom>
        </p:spPr>
        <p:txBody>
          <a:bodyPr lIns="68579" tIns="34289" rIns="68579" bIns="34289" anchor="b"/>
          <a:lstStyle>
            <a:lvl1pPr marL="0" indent="0">
              <a:buNone/>
              <a:defRPr sz="1500"/>
            </a:lvl1pPr>
            <a:lvl2pPr marL="342892" indent="0">
              <a:buNone/>
              <a:defRPr sz="1400"/>
            </a:lvl2pPr>
            <a:lvl3pPr marL="685783" indent="0">
              <a:buNone/>
              <a:defRPr sz="1200"/>
            </a:lvl3pPr>
            <a:lvl4pPr marL="1028675" indent="0">
              <a:buNone/>
              <a:defRPr sz="1100"/>
            </a:lvl4pPr>
            <a:lvl5pPr marL="1371566" indent="0">
              <a:buNone/>
              <a:defRPr sz="1100"/>
            </a:lvl5pPr>
            <a:lvl6pPr marL="1714457" indent="0">
              <a:buNone/>
              <a:defRPr sz="1100"/>
            </a:lvl6pPr>
            <a:lvl7pPr marL="2057348" indent="0">
              <a:buNone/>
              <a:defRPr sz="1100"/>
            </a:lvl7pPr>
            <a:lvl8pPr marL="2400240" indent="0">
              <a:buNone/>
              <a:defRPr sz="1100"/>
            </a:lvl8pPr>
            <a:lvl9pPr marL="2743132" indent="0">
              <a:buNone/>
              <a:defRPr sz="1100"/>
            </a:lvl9pPr>
          </a:lstStyle>
          <a:p>
            <a:pPr lvl="0"/>
            <a:r>
              <a:rPr lang="zh-CN" altLang="en-US"/>
              <a:t>单击此处编辑母版文本样式</a:t>
            </a:r>
          </a:p>
        </p:txBody>
      </p:sp>
    </p:spTree>
    <p:extLst>
      <p:ext uri="{BB962C8B-B14F-4D97-AF65-F5344CB8AC3E}">
        <p14:creationId xmlns:p14="http://schemas.microsoft.com/office/powerpoint/2010/main" val="3563199685"/>
      </p:ext>
    </p:extLst>
  </p:cSld>
  <p:clrMapOvr>
    <a:masterClrMapping/>
  </p:clrMapOvr>
  <p:transition spd="slow" advClick="0" advTm="0">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lIns="68579" tIns="34289" rIns="68579" bIns="34289"/>
          <a:lstStyle/>
          <a:p>
            <a:r>
              <a:rPr lang="zh-CN" altLang="en-US"/>
              <a:t>单击此处编辑母版标题样式</a:t>
            </a:r>
          </a:p>
        </p:txBody>
      </p:sp>
      <p:sp>
        <p:nvSpPr>
          <p:cNvPr id="3" name="内容占位符 2"/>
          <p:cNvSpPr>
            <a:spLocks noGrp="1"/>
          </p:cNvSpPr>
          <p:nvPr>
            <p:ph sz="half" idx="1"/>
          </p:nvPr>
        </p:nvSpPr>
        <p:spPr>
          <a:xfrm>
            <a:off x="457200" y="1200151"/>
            <a:ext cx="4057650" cy="3394472"/>
          </a:xfrm>
          <a:prstGeom prst="rect">
            <a:avLst/>
          </a:prstGeom>
        </p:spPr>
        <p:txBody>
          <a:bodyPr lIns="68579" tIns="34289" rIns="68579" bIns="34289"/>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200151"/>
            <a:ext cx="4057650" cy="3394472"/>
          </a:xfrm>
          <a:prstGeom prst="rect">
            <a:avLst/>
          </a:prstGeom>
        </p:spPr>
        <p:txBody>
          <a:bodyPr lIns="68579" tIns="34289" rIns="68579" bIns="34289"/>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322450006"/>
      </p:ext>
    </p:extLst>
  </p:cSld>
  <p:clrMapOvr>
    <a:masterClrMapping/>
  </p:clrMapOvr>
  <p:transition spd="slow" advClick="0" advTm="0">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lIns="68579" tIns="34289" rIns="68579" bIns="34289"/>
          <a:lstStyle>
            <a:lvl1pPr>
              <a:defRPr/>
            </a:lvl1pPr>
          </a:lstStyle>
          <a:p>
            <a:r>
              <a:rPr lang="zh-CN" altLang="en-US"/>
              <a:t>单击此处编辑母版标题样式</a:t>
            </a:r>
          </a:p>
        </p:txBody>
      </p:sp>
      <p:sp>
        <p:nvSpPr>
          <p:cNvPr id="3" name="文本占位符 2"/>
          <p:cNvSpPr>
            <a:spLocks noGrp="1"/>
          </p:cNvSpPr>
          <p:nvPr>
            <p:ph type="body" idx="1"/>
          </p:nvPr>
        </p:nvSpPr>
        <p:spPr>
          <a:xfrm>
            <a:off x="457201" y="1151335"/>
            <a:ext cx="4039791" cy="479822"/>
          </a:xfrm>
          <a:prstGeom prst="rect">
            <a:avLst/>
          </a:prstGeom>
        </p:spPr>
        <p:txBody>
          <a:bodyPr lIns="68579" tIns="34289" rIns="68579" bIns="34289" anchor="b"/>
          <a:lstStyle>
            <a:lvl1pPr marL="0" indent="0">
              <a:buNone/>
              <a:defRPr sz="1800" b="1"/>
            </a:lvl1pPr>
            <a:lvl2pPr marL="342892" indent="0">
              <a:buNone/>
              <a:defRPr sz="1500" b="1"/>
            </a:lvl2pPr>
            <a:lvl3pPr marL="685783" indent="0">
              <a:buNone/>
              <a:defRPr sz="140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zh-CN" altLang="en-US"/>
              <a:t>单击此处编辑母版文本样式</a:t>
            </a:r>
          </a:p>
        </p:txBody>
      </p:sp>
      <p:sp>
        <p:nvSpPr>
          <p:cNvPr id="4" name="内容占位符 3"/>
          <p:cNvSpPr>
            <a:spLocks noGrp="1"/>
          </p:cNvSpPr>
          <p:nvPr>
            <p:ph sz="half" idx="2"/>
          </p:nvPr>
        </p:nvSpPr>
        <p:spPr>
          <a:xfrm>
            <a:off x="457201" y="1631156"/>
            <a:ext cx="4039791" cy="2963466"/>
          </a:xfrm>
          <a:prstGeom prst="rect">
            <a:avLst/>
          </a:prstGeom>
        </p:spPr>
        <p:txBody>
          <a:bodyPr lIns="68579" tIns="34289" rIns="68579" bIns="34289"/>
          <a:lstStyle>
            <a:lvl1pPr>
              <a:defRPr sz="18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4628" y="1151335"/>
            <a:ext cx="4042172" cy="479822"/>
          </a:xfrm>
          <a:prstGeom prst="rect">
            <a:avLst/>
          </a:prstGeom>
        </p:spPr>
        <p:txBody>
          <a:bodyPr lIns="68579" tIns="34289" rIns="68579" bIns="34289" anchor="b"/>
          <a:lstStyle>
            <a:lvl1pPr marL="0" indent="0">
              <a:buNone/>
              <a:defRPr sz="1800" b="1"/>
            </a:lvl1pPr>
            <a:lvl2pPr marL="342892" indent="0">
              <a:buNone/>
              <a:defRPr sz="1500" b="1"/>
            </a:lvl2pPr>
            <a:lvl3pPr marL="685783" indent="0">
              <a:buNone/>
              <a:defRPr sz="140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zh-CN" altLang="en-US"/>
              <a:t>单击此处编辑母版文本样式</a:t>
            </a:r>
          </a:p>
        </p:txBody>
      </p:sp>
      <p:sp>
        <p:nvSpPr>
          <p:cNvPr id="6" name="内容占位符 5"/>
          <p:cNvSpPr>
            <a:spLocks noGrp="1"/>
          </p:cNvSpPr>
          <p:nvPr>
            <p:ph sz="quarter" idx="4"/>
          </p:nvPr>
        </p:nvSpPr>
        <p:spPr>
          <a:xfrm>
            <a:off x="4644628" y="1631156"/>
            <a:ext cx="4042172" cy="2963466"/>
          </a:xfrm>
          <a:prstGeom prst="rect">
            <a:avLst/>
          </a:prstGeom>
        </p:spPr>
        <p:txBody>
          <a:bodyPr lIns="68579" tIns="34289" rIns="68579" bIns="34289"/>
          <a:lstStyle>
            <a:lvl1pPr>
              <a:defRPr sz="18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2701512369"/>
      </p:ext>
    </p:extLst>
  </p:cSld>
  <p:clrMapOvr>
    <a:masterClrMapping/>
  </p:clrMapOvr>
  <p:transition spd="slow" advClick="0" advTm="0">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lIns="68579" tIns="34289" rIns="68579" bIns="34289"/>
          <a:lstStyle/>
          <a:p>
            <a:r>
              <a:rPr lang="zh-CN" altLang="en-US"/>
              <a:t>单击此处编辑母版标题样式</a:t>
            </a:r>
          </a:p>
        </p:txBody>
      </p:sp>
    </p:spTree>
    <p:extLst>
      <p:ext uri="{BB962C8B-B14F-4D97-AF65-F5344CB8AC3E}">
        <p14:creationId xmlns:p14="http://schemas.microsoft.com/office/powerpoint/2010/main" val="3304900584"/>
      </p:ext>
    </p:extLst>
  </p:cSld>
  <p:clrMapOvr>
    <a:masterClrMapping/>
  </p:clrMapOvr>
  <p:transition spd="slow" advClick="0" advTm="0">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318837"/>
      </p:ext>
    </p:extLst>
  </p:cSld>
  <p:clrMapOvr>
    <a:masterClrMapping/>
  </p:clrMapOvr>
  <p:transition spd="slow" advClick="0" advTm="0">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4787"/>
            <a:ext cx="3008710" cy="871538"/>
          </a:xfrm>
          <a:prstGeom prst="rect">
            <a:avLst/>
          </a:prstGeom>
        </p:spPr>
        <p:txBody>
          <a:bodyPr lIns="68579" tIns="34289" rIns="68579" bIns="34289" anchor="b"/>
          <a:lstStyle>
            <a:lvl1pPr algn="l">
              <a:defRPr sz="1500" b="1"/>
            </a:lvl1pPr>
          </a:lstStyle>
          <a:p>
            <a:r>
              <a:rPr lang="zh-CN" altLang="en-US"/>
              <a:t>单击此处编辑母版标题样式</a:t>
            </a:r>
          </a:p>
        </p:txBody>
      </p:sp>
      <p:sp>
        <p:nvSpPr>
          <p:cNvPr id="3" name="内容占位符 2"/>
          <p:cNvSpPr>
            <a:spLocks noGrp="1"/>
          </p:cNvSpPr>
          <p:nvPr>
            <p:ph idx="1"/>
          </p:nvPr>
        </p:nvSpPr>
        <p:spPr>
          <a:xfrm>
            <a:off x="3575449" y="204789"/>
            <a:ext cx="5111353" cy="4389835"/>
          </a:xfrm>
          <a:prstGeom prst="rect">
            <a:avLst/>
          </a:prstGeom>
        </p:spPr>
        <p:txBody>
          <a:bodyPr lIns="68579" tIns="34289" rIns="68579" bIns="34289"/>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076327"/>
            <a:ext cx="3008710" cy="3518297"/>
          </a:xfrm>
          <a:prstGeom prst="rect">
            <a:avLst/>
          </a:prstGeom>
        </p:spPr>
        <p:txBody>
          <a:bodyPr lIns="68579" tIns="34289" rIns="68579" bIns="34289"/>
          <a:lstStyle>
            <a:lvl1pPr marL="0" indent="0">
              <a:buNone/>
              <a:defRPr sz="1100"/>
            </a:lvl1pPr>
            <a:lvl2pPr marL="342892" indent="0">
              <a:buNone/>
              <a:defRPr sz="900"/>
            </a:lvl2pPr>
            <a:lvl3pPr marL="685783" indent="0">
              <a:buNone/>
              <a:defRPr sz="800"/>
            </a:lvl3pPr>
            <a:lvl4pPr marL="1028675" indent="0">
              <a:buNone/>
              <a:defRPr sz="700"/>
            </a:lvl4pPr>
            <a:lvl5pPr marL="1371566" indent="0">
              <a:buNone/>
              <a:defRPr sz="700"/>
            </a:lvl5pPr>
            <a:lvl6pPr marL="1714457" indent="0">
              <a:buNone/>
              <a:defRPr sz="700"/>
            </a:lvl6pPr>
            <a:lvl7pPr marL="2057348" indent="0">
              <a:buNone/>
              <a:defRPr sz="700"/>
            </a:lvl7pPr>
            <a:lvl8pPr marL="2400240" indent="0">
              <a:buNone/>
              <a:defRPr sz="700"/>
            </a:lvl8pPr>
            <a:lvl9pPr marL="2743132" indent="0">
              <a:buNone/>
              <a:defRPr sz="700"/>
            </a:lvl9pPr>
          </a:lstStyle>
          <a:p>
            <a:pPr lvl="0"/>
            <a:r>
              <a:rPr lang="zh-CN" altLang="en-US"/>
              <a:t>单击此处编辑母版文本样式</a:t>
            </a:r>
          </a:p>
        </p:txBody>
      </p:sp>
    </p:spTree>
    <p:extLst>
      <p:ext uri="{BB962C8B-B14F-4D97-AF65-F5344CB8AC3E}">
        <p14:creationId xmlns:p14="http://schemas.microsoft.com/office/powerpoint/2010/main" val="3395031107"/>
      </p:ext>
    </p:extLst>
  </p:cSld>
  <p:clrMapOvr>
    <a:masterClrMapping/>
  </p:clrMapOvr>
  <p:transition spd="slow" advClick="0" advTm="0">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1891" y="3600451"/>
            <a:ext cx="5486400" cy="425054"/>
          </a:xfrm>
          <a:prstGeom prst="rect">
            <a:avLst/>
          </a:prstGeom>
        </p:spPr>
        <p:txBody>
          <a:bodyPr lIns="68579" tIns="34289" rIns="68579" bIns="34289" anchor="b"/>
          <a:lstStyle>
            <a:lvl1pPr algn="l">
              <a:defRPr sz="1500" b="1"/>
            </a:lvl1pPr>
          </a:lstStyle>
          <a:p>
            <a:r>
              <a:rPr lang="zh-CN" altLang="en-US"/>
              <a:t>单击此处编辑母版标题样式</a:t>
            </a:r>
          </a:p>
        </p:txBody>
      </p:sp>
      <p:sp>
        <p:nvSpPr>
          <p:cNvPr id="3" name="图片占位符 2"/>
          <p:cNvSpPr>
            <a:spLocks noGrp="1"/>
          </p:cNvSpPr>
          <p:nvPr>
            <p:ph type="pic" idx="1"/>
          </p:nvPr>
        </p:nvSpPr>
        <p:spPr>
          <a:xfrm>
            <a:off x="1791891" y="459581"/>
            <a:ext cx="5486400" cy="3086100"/>
          </a:xfrm>
          <a:prstGeom prst="rect">
            <a:avLst/>
          </a:prstGeom>
        </p:spPr>
        <p:txBody>
          <a:bodyPr lIns="68579" tIns="34289" rIns="68579" bIns="34289"/>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endParaRPr lang="zh-CN" altLang="en-US" noProof="0"/>
          </a:p>
        </p:txBody>
      </p:sp>
      <p:sp>
        <p:nvSpPr>
          <p:cNvPr id="4" name="文本占位符 3"/>
          <p:cNvSpPr>
            <a:spLocks noGrp="1"/>
          </p:cNvSpPr>
          <p:nvPr>
            <p:ph type="body" sz="half" idx="2"/>
          </p:nvPr>
        </p:nvSpPr>
        <p:spPr>
          <a:xfrm>
            <a:off x="1791891" y="4025504"/>
            <a:ext cx="5486400" cy="603647"/>
          </a:xfrm>
          <a:prstGeom prst="rect">
            <a:avLst/>
          </a:prstGeom>
        </p:spPr>
        <p:txBody>
          <a:bodyPr lIns="68579" tIns="34289" rIns="68579" bIns="34289"/>
          <a:lstStyle>
            <a:lvl1pPr marL="0" indent="0">
              <a:buNone/>
              <a:defRPr sz="1100"/>
            </a:lvl1pPr>
            <a:lvl2pPr marL="342892" indent="0">
              <a:buNone/>
              <a:defRPr sz="900"/>
            </a:lvl2pPr>
            <a:lvl3pPr marL="685783" indent="0">
              <a:buNone/>
              <a:defRPr sz="800"/>
            </a:lvl3pPr>
            <a:lvl4pPr marL="1028675" indent="0">
              <a:buNone/>
              <a:defRPr sz="700"/>
            </a:lvl4pPr>
            <a:lvl5pPr marL="1371566" indent="0">
              <a:buNone/>
              <a:defRPr sz="700"/>
            </a:lvl5pPr>
            <a:lvl6pPr marL="1714457" indent="0">
              <a:buNone/>
              <a:defRPr sz="700"/>
            </a:lvl6pPr>
            <a:lvl7pPr marL="2057348" indent="0">
              <a:buNone/>
              <a:defRPr sz="700"/>
            </a:lvl7pPr>
            <a:lvl8pPr marL="2400240" indent="0">
              <a:buNone/>
              <a:defRPr sz="700"/>
            </a:lvl8pPr>
            <a:lvl9pPr marL="2743132" indent="0">
              <a:buNone/>
              <a:defRPr sz="700"/>
            </a:lvl9pPr>
          </a:lstStyle>
          <a:p>
            <a:pPr lvl="0"/>
            <a:r>
              <a:rPr lang="zh-CN" altLang="en-US"/>
              <a:t>单击此处编辑母版文本样式</a:t>
            </a:r>
          </a:p>
        </p:txBody>
      </p:sp>
    </p:spTree>
    <p:extLst>
      <p:ext uri="{BB962C8B-B14F-4D97-AF65-F5344CB8AC3E}">
        <p14:creationId xmlns:p14="http://schemas.microsoft.com/office/powerpoint/2010/main" val="1453091822"/>
      </p:ext>
    </p:extLst>
  </p:cSld>
  <p:clrMapOvr>
    <a:masterClrMapping/>
  </p:clrMapOvr>
  <p:transition spd="slow" advClick="0" advTm="0">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2" descr="F:\邓诗艳\ppt源文件\图片33333.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5143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0113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transition spd="slow" advClick="0" advTm="0">
    <p:wipe/>
  </p:transition>
  <p:timing>
    <p:tnLst>
      <p:par>
        <p:cTn id="1" dur="indefinite" restart="never" nodeType="tmRoot"/>
      </p:par>
    </p:tnLst>
  </p:timing>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3300">
          <a:solidFill>
            <a:schemeClr val="tx2"/>
          </a:solidFill>
          <a:latin typeface="Arial" charset="0"/>
          <a:ea typeface="宋体" charset="-122"/>
        </a:defRPr>
      </a:lvl2pPr>
      <a:lvl3pPr algn="ctr" rtl="0" eaLnBrk="0" fontAlgn="base" hangingPunct="0">
        <a:spcBef>
          <a:spcPct val="0"/>
        </a:spcBef>
        <a:spcAft>
          <a:spcPct val="0"/>
        </a:spcAft>
        <a:defRPr sz="3300">
          <a:solidFill>
            <a:schemeClr val="tx2"/>
          </a:solidFill>
          <a:latin typeface="Arial" charset="0"/>
          <a:ea typeface="宋体" charset="-122"/>
        </a:defRPr>
      </a:lvl3pPr>
      <a:lvl4pPr algn="ctr" rtl="0" eaLnBrk="0" fontAlgn="base" hangingPunct="0">
        <a:spcBef>
          <a:spcPct val="0"/>
        </a:spcBef>
        <a:spcAft>
          <a:spcPct val="0"/>
        </a:spcAft>
        <a:defRPr sz="3300">
          <a:solidFill>
            <a:schemeClr val="tx2"/>
          </a:solidFill>
          <a:latin typeface="Arial" charset="0"/>
          <a:ea typeface="宋体" charset="-122"/>
        </a:defRPr>
      </a:lvl4pPr>
      <a:lvl5pPr algn="ctr" rtl="0" eaLnBrk="0" fontAlgn="base" hangingPunct="0">
        <a:spcBef>
          <a:spcPct val="0"/>
        </a:spcBef>
        <a:spcAft>
          <a:spcPct val="0"/>
        </a:spcAft>
        <a:defRPr sz="3300">
          <a:solidFill>
            <a:schemeClr val="tx2"/>
          </a:solidFill>
          <a:latin typeface="Arial" charset="0"/>
          <a:ea typeface="宋体" charset="-122"/>
        </a:defRPr>
      </a:lvl5pPr>
      <a:lvl6pPr marL="342900" algn="ctr" rtl="0" fontAlgn="base">
        <a:spcBef>
          <a:spcPct val="0"/>
        </a:spcBef>
        <a:spcAft>
          <a:spcPct val="0"/>
        </a:spcAft>
        <a:defRPr sz="3300">
          <a:solidFill>
            <a:schemeClr val="tx2"/>
          </a:solidFill>
          <a:latin typeface="Arial" charset="0"/>
          <a:ea typeface="宋体" charset="-122"/>
        </a:defRPr>
      </a:lvl6pPr>
      <a:lvl7pPr marL="685800" algn="ctr" rtl="0" fontAlgn="base">
        <a:spcBef>
          <a:spcPct val="0"/>
        </a:spcBef>
        <a:spcAft>
          <a:spcPct val="0"/>
        </a:spcAft>
        <a:defRPr sz="3300">
          <a:solidFill>
            <a:schemeClr val="tx2"/>
          </a:solidFill>
          <a:latin typeface="Arial" charset="0"/>
          <a:ea typeface="宋体" charset="-122"/>
        </a:defRPr>
      </a:lvl7pPr>
      <a:lvl8pPr marL="1028700" algn="ctr" rtl="0" fontAlgn="base">
        <a:spcBef>
          <a:spcPct val="0"/>
        </a:spcBef>
        <a:spcAft>
          <a:spcPct val="0"/>
        </a:spcAft>
        <a:defRPr sz="3300">
          <a:solidFill>
            <a:schemeClr val="tx2"/>
          </a:solidFill>
          <a:latin typeface="Arial" charset="0"/>
          <a:ea typeface="宋体" charset="-122"/>
        </a:defRPr>
      </a:lvl8pPr>
      <a:lvl9pPr marL="1371600" algn="ctr" rtl="0" fontAlgn="base">
        <a:spcBef>
          <a:spcPct val="0"/>
        </a:spcBef>
        <a:spcAft>
          <a:spcPct val="0"/>
        </a:spcAft>
        <a:defRPr sz="3300">
          <a:solidFill>
            <a:schemeClr val="tx2"/>
          </a:solidFill>
          <a:latin typeface="Arial" charset="0"/>
          <a:ea typeface="宋体" charset="-122"/>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ea typeface="+mn-ea"/>
        </a:defRPr>
      </a:lvl2pPr>
      <a:lvl3pPr marL="857250" indent="-171450" algn="l" rtl="0" eaLnBrk="0" fontAlgn="base" hangingPunct="0">
        <a:spcBef>
          <a:spcPct val="20000"/>
        </a:spcBef>
        <a:spcAft>
          <a:spcPct val="0"/>
        </a:spcAft>
        <a:buChar char="•"/>
        <a:defRPr sz="1800">
          <a:solidFill>
            <a:schemeClr val="tx1"/>
          </a:solidFill>
          <a:latin typeface="+mn-lt"/>
          <a:ea typeface="+mn-ea"/>
        </a:defRPr>
      </a:lvl3pPr>
      <a:lvl4pPr marL="1200150" indent="-171450" algn="l" rtl="0" eaLnBrk="0" fontAlgn="base" hangingPunct="0">
        <a:spcBef>
          <a:spcPct val="20000"/>
        </a:spcBef>
        <a:spcAft>
          <a:spcPct val="0"/>
        </a:spcAft>
        <a:buChar char="–"/>
        <a:defRPr sz="1500">
          <a:solidFill>
            <a:schemeClr val="tx1"/>
          </a:solidFill>
          <a:latin typeface="+mn-lt"/>
          <a:ea typeface="+mn-ea"/>
        </a:defRPr>
      </a:lvl4pPr>
      <a:lvl5pPr marL="1543050" indent="-171450" algn="l" rtl="0" eaLnBrk="0" fontAlgn="base" hangingPunct="0">
        <a:spcBef>
          <a:spcPct val="20000"/>
        </a:spcBef>
        <a:spcAft>
          <a:spcPct val="0"/>
        </a:spcAft>
        <a:buChar char="»"/>
        <a:defRPr sz="1500">
          <a:solidFill>
            <a:schemeClr val="tx1"/>
          </a:solidFill>
          <a:latin typeface="+mn-lt"/>
          <a:ea typeface="+mn-ea"/>
        </a:defRPr>
      </a:lvl5pPr>
      <a:lvl6pPr marL="1885950" indent="-171450" algn="l" rtl="0" fontAlgn="base">
        <a:spcBef>
          <a:spcPct val="20000"/>
        </a:spcBef>
        <a:spcAft>
          <a:spcPct val="0"/>
        </a:spcAft>
        <a:buChar char="»"/>
        <a:defRPr sz="1500">
          <a:solidFill>
            <a:schemeClr val="tx1"/>
          </a:solidFill>
          <a:latin typeface="+mn-lt"/>
          <a:ea typeface="+mn-ea"/>
        </a:defRPr>
      </a:lvl6pPr>
      <a:lvl7pPr marL="2228850" indent="-171450" algn="l" rtl="0" fontAlgn="base">
        <a:spcBef>
          <a:spcPct val="20000"/>
        </a:spcBef>
        <a:spcAft>
          <a:spcPct val="0"/>
        </a:spcAft>
        <a:buChar char="»"/>
        <a:defRPr sz="1500">
          <a:solidFill>
            <a:schemeClr val="tx1"/>
          </a:solidFill>
          <a:latin typeface="+mn-lt"/>
          <a:ea typeface="+mn-ea"/>
        </a:defRPr>
      </a:lvl7pPr>
      <a:lvl8pPr marL="2571750" indent="-171450" algn="l" rtl="0" fontAlgn="base">
        <a:spcBef>
          <a:spcPct val="20000"/>
        </a:spcBef>
        <a:spcAft>
          <a:spcPct val="0"/>
        </a:spcAft>
        <a:buChar char="»"/>
        <a:defRPr sz="1500">
          <a:solidFill>
            <a:schemeClr val="tx1"/>
          </a:solidFill>
          <a:latin typeface="+mn-lt"/>
          <a:ea typeface="+mn-ea"/>
        </a:defRPr>
      </a:lvl8pPr>
      <a:lvl9pPr marL="2914650" indent="-171450" algn="l" rtl="0" fontAlgn="base">
        <a:spcBef>
          <a:spcPct val="20000"/>
        </a:spcBef>
        <a:spcAft>
          <a:spcPct val="0"/>
        </a:spcAft>
        <a:buChar char="»"/>
        <a:defRPr sz="1500">
          <a:solidFill>
            <a:schemeClr val="tx1"/>
          </a:solidFill>
          <a:latin typeface="+mn-lt"/>
          <a:ea typeface="+mn-ea"/>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260E8791-844B-41AC-B5F0-7063470D17E3}" type="datetimeFigureOut">
              <a:rPr lang="zh-CN" altLang="en-US" smtClean="0"/>
              <a:t>2022/7/7</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05ED0B51-6AA1-439F-8CF5-9006B4C220D5}" type="slidenum">
              <a:rPr lang="zh-CN" altLang="en-US" smtClean="0"/>
              <a:t>‹#›</a:t>
            </a:fld>
            <a:endParaRPr lang="zh-CN" altLang="en-US"/>
          </a:p>
        </p:txBody>
      </p:sp>
    </p:spTree>
    <p:extLst>
      <p:ext uri="{BB962C8B-B14F-4D97-AF65-F5344CB8AC3E}">
        <p14:creationId xmlns:p14="http://schemas.microsoft.com/office/powerpoint/2010/main" val="75560937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image" Target="../media/image3.png"/><Relationship Id="rId1" Type="http://schemas.openxmlformats.org/officeDocument/2006/relationships/slideLayout" Target="../slideLayouts/slideLayout14.xml"/><Relationship Id="rId6" Type="http://schemas.openxmlformats.org/officeDocument/2006/relationships/image" Target="../media/image7.jpg"/><Relationship Id="rId5" Type="http://schemas.openxmlformats.org/officeDocument/2006/relationships/image" Target="../media/image6.jp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TextBox 42"/>
          <p:cNvSpPr txBox="1"/>
          <p:nvPr/>
        </p:nvSpPr>
        <p:spPr>
          <a:xfrm>
            <a:off x="4416683" y="3751214"/>
            <a:ext cx="2891621" cy="561682"/>
          </a:xfrm>
          <a:prstGeom prst="rect">
            <a:avLst/>
          </a:prstGeom>
          <a:noFill/>
        </p:spPr>
        <p:txBody>
          <a:bodyPr wrap="square" lIns="68571" tIns="34285" rIns="68571" bIns="34285" rtlCol="0">
            <a:spAutoFit/>
          </a:bodyPr>
          <a:lstStyle/>
          <a:p>
            <a:pPr algn="ctr"/>
            <a:r>
              <a:rPr lang="zh-CN" altLang="en-US" sz="1600" b="1" dirty="0" smtClean="0">
                <a:solidFill>
                  <a:srgbClr val="0070C0"/>
                </a:solidFill>
                <a:latin typeface="黑体" panose="02010609060101010101" pitchFamily="49" charset="-122"/>
                <a:ea typeface="黑体" panose="02010609060101010101" pitchFamily="49" charset="-122"/>
              </a:rPr>
              <a:t>氢溴酸替格列汀片</a:t>
            </a:r>
            <a:endParaRPr lang="en-US" altLang="zh-CN" sz="1600" b="1" dirty="0" smtClean="0">
              <a:solidFill>
                <a:srgbClr val="0070C0"/>
              </a:solidFill>
              <a:latin typeface="黑体" panose="02010609060101010101" pitchFamily="49" charset="-122"/>
              <a:ea typeface="黑体" panose="02010609060101010101" pitchFamily="49" charset="-122"/>
            </a:endParaRPr>
          </a:p>
          <a:p>
            <a:pPr algn="ctr"/>
            <a:r>
              <a:rPr lang="zh-CN" altLang="en-US" sz="1600" b="1" dirty="0" smtClean="0">
                <a:solidFill>
                  <a:srgbClr val="0070C0"/>
                </a:solidFill>
                <a:latin typeface="黑体" panose="02010609060101010101" pitchFamily="49" charset="-122"/>
                <a:ea typeface="黑体" panose="02010609060101010101" pitchFamily="49" charset="-122"/>
              </a:rPr>
              <a:t>泰</a:t>
            </a:r>
            <a:r>
              <a:rPr lang="zh-CN" altLang="en-US" sz="1600" b="1" dirty="0">
                <a:solidFill>
                  <a:srgbClr val="0070C0"/>
                </a:solidFill>
                <a:latin typeface="黑体" panose="02010609060101010101" pitchFamily="49" charset="-122"/>
                <a:ea typeface="黑体" panose="02010609060101010101" pitchFamily="49" charset="-122"/>
              </a:rPr>
              <a:t>里</a:t>
            </a:r>
            <a:r>
              <a:rPr lang="zh-CN" altLang="en-US" sz="1600" b="1" dirty="0" smtClean="0">
                <a:solidFill>
                  <a:srgbClr val="0070C0"/>
                </a:solidFill>
                <a:latin typeface="黑体" panose="02010609060101010101" pitchFamily="49" charset="-122"/>
                <a:ea typeface="黑体" panose="02010609060101010101" pitchFamily="49" charset="-122"/>
              </a:rPr>
              <a:t>安</a:t>
            </a:r>
            <a:r>
              <a:rPr lang="en-US" altLang="zh-CN" sz="1600" b="1" baseline="30000" dirty="0" smtClean="0">
                <a:solidFill>
                  <a:srgbClr val="0070C0"/>
                </a:solidFill>
                <a:latin typeface="黑体" panose="02010609060101010101" pitchFamily="49" charset="-122"/>
                <a:ea typeface="黑体" panose="02010609060101010101" pitchFamily="49" charset="-122"/>
              </a:rPr>
              <a:t>®</a:t>
            </a:r>
            <a:endParaRPr lang="zh-CN" altLang="zh-CN" sz="1600" b="1" baseline="30000" dirty="0">
              <a:solidFill>
                <a:srgbClr val="0070C0"/>
              </a:solidFill>
              <a:latin typeface="黑体" panose="02010609060101010101" pitchFamily="49" charset="-122"/>
              <a:ea typeface="黑体" panose="02010609060101010101" pitchFamily="49" charset="-122"/>
            </a:endParaRPr>
          </a:p>
        </p:txBody>
      </p:sp>
      <p:sp>
        <p:nvSpPr>
          <p:cNvPr id="251" name="TextBox 250"/>
          <p:cNvSpPr txBox="1"/>
          <p:nvPr/>
        </p:nvSpPr>
        <p:spPr>
          <a:xfrm>
            <a:off x="4416683" y="4303291"/>
            <a:ext cx="2891621" cy="284683"/>
          </a:xfrm>
          <a:prstGeom prst="rect">
            <a:avLst/>
          </a:prstGeom>
          <a:solidFill>
            <a:srgbClr val="0070C0"/>
          </a:solidFill>
        </p:spPr>
        <p:txBody>
          <a:bodyPr wrap="square" lIns="68571" tIns="34285" rIns="68571" bIns="34285" rtlCol="0">
            <a:spAutoFit/>
          </a:bodyPr>
          <a:lstStyle/>
          <a:p>
            <a:pPr algn="ctr"/>
            <a:r>
              <a:rPr lang="zh-CN" altLang="en-US" sz="1400" b="1" dirty="0" smtClean="0">
                <a:solidFill>
                  <a:schemeClr val="bg1"/>
                </a:solidFill>
                <a:latin typeface="黑体" panose="02010609060101010101" pitchFamily="49" charset="-122"/>
                <a:ea typeface="黑体" panose="02010609060101010101" pitchFamily="49" charset="-122"/>
              </a:rPr>
              <a:t>天津田边制药有限公司</a:t>
            </a:r>
            <a:endParaRPr lang="zh-CN" altLang="en-US" sz="1400" b="1" dirty="0">
              <a:solidFill>
                <a:schemeClr val="bg1"/>
              </a:solidFill>
              <a:latin typeface="黑体" panose="02010609060101010101" pitchFamily="49" charset="-122"/>
              <a:ea typeface="黑体" panose="02010609060101010101" pitchFamily="49" charset="-122"/>
            </a:endParaRPr>
          </a:p>
        </p:txBody>
      </p:sp>
      <p:sp>
        <p:nvSpPr>
          <p:cNvPr id="31" name="圆角矩形 30"/>
          <p:cNvSpPr/>
          <p:nvPr/>
        </p:nvSpPr>
        <p:spPr bwMode="auto">
          <a:xfrm>
            <a:off x="2173981" y="898213"/>
            <a:ext cx="424611" cy="413335"/>
          </a:xfrm>
          <a:prstGeom prst="roundRect">
            <a:avLst>
              <a:gd name="adj" fmla="val 6712"/>
            </a:avLst>
          </a:prstGeom>
          <a:solidFill>
            <a:srgbClr val="0070C0"/>
          </a:solidFill>
          <a:ln w="9525" cap="flat" cmpd="sng" algn="ctr">
            <a:solidFill>
              <a:srgbClr val="0070C0"/>
            </a:solidFill>
            <a:prstDash val="solid"/>
            <a:round/>
            <a:headEnd type="none" w="med" len="med"/>
            <a:tailEnd type="none" w="med" len="med"/>
          </a:ln>
          <a:effectLst>
            <a:outerShdw blurRad="63500" sx="102000" sy="102000" algn="c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b="1" dirty="0">
              <a:solidFill>
                <a:schemeClr val="bg1"/>
              </a:solidFill>
              <a:latin typeface="+mj-ea"/>
              <a:ea typeface="+mj-ea"/>
            </a:endParaRPr>
          </a:p>
        </p:txBody>
      </p:sp>
      <p:sp>
        <p:nvSpPr>
          <p:cNvPr id="32" name="圆角矩形 31"/>
          <p:cNvSpPr/>
          <p:nvPr/>
        </p:nvSpPr>
        <p:spPr bwMode="auto">
          <a:xfrm>
            <a:off x="2771110" y="1430369"/>
            <a:ext cx="783897" cy="783614"/>
          </a:xfrm>
          <a:prstGeom prst="roundRect">
            <a:avLst>
              <a:gd name="adj" fmla="val 6712"/>
            </a:avLst>
          </a:prstGeom>
          <a:solidFill>
            <a:srgbClr val="0070C0"/>
          </a:solidFill>
          <a:ln w="9525" cap="flat" cmpd="sng" algn="ctr">
            <a:solidFill>
              <a:srgbClr val="0070C0"/>
            </a:solidFill>
            <a:prstDash val="solid"/>
            <a:round/>
            <a:headEnd type="none" w="med" len="med"/>
            <a:tailEnd type="none" w="med" len="med"/>
          </a:ln>
          <a:effectLst>
            <a:outerShdw blurRad="63500" sx="102000" sy="102000" algn="c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b="1" dirty="0">
              <a:solidFill>
                <a:schemeClr val="bg1"/>
              </a:solidFill>
              <a:latin typeface="+mj-ea"/>
              <a:ea typeface="+mj-ea"/>
            </a:endParaRPr>
          </a:p>
        </p:txBody>
      </p:sp>
      <p:sp>
        <p:nvSpPr>
          <p:cNvPr id="33" name="圆角矩形 32"/>
          <p:cNvSpPr/>
          <p:nvPr/>
        </p:nvSpPr>
        <p:spPr bwMode="auto">
          <a:xfrm>
            <a:off x="484743" y="1952779"/>
            <a:ext cx="653248" cy="653012"/>
          </a:xfrm>
          <a:prstGeom prst="roundRect">
            <a:avLst>
              <a:gd name="adj" fmla="val 6712"/>
            </a:avLst>
          </a:prstGeom>
          <a:solidFill>
            <a:srgbClr val="0070C0"/>
          </a:solidFill>
          <a:ln w="9525" cap="flat" cmpd="sng" algn="ctr">
            <a:solidFill>
              <a:srgbClr val="0070C0"/>
            </a:solidFill>
            <a:prstDash val="solid"/>
            <a:round/>
            <a:headEnd type="none" w="med" len="med"/>
            <a:tailEnd type="none" w="med" len="med"/>
          </a:ln>
          <a:effectLst>
            <a:outerShdw blurRad="368300" dist="101600" dir="9000000" algn="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b="1" dirty="0">
              <a:solidFill>
                <a:schemeClr val="bg1"/>
              </a:solidFill>
              <a:latin typeface="+mj-ea"/>
              <a:ea typeface="+mj-ea"/>
            </a:endParaRPr>
          </a:p>
        </p:txBody>
      </p:sp>
      <p:sp>
        <p:nvSpPr>
          <p:cNvPr id="34" name="圆角矩形 33"/>
          <p:cNvSpPr/>
          <p:nvPr/>
        </p:nvSpPr>
        <p:spPr bwMode="auto">
          <a:xfrm>
            <a:off x="1137991" y="1234467"/>
            <a:ext cx="587923" cy="587710"/>
          </a:xfrm>
          <a:prstGeom prst="roundRect">
            <a:avLst>
              <a:gd name="adj" fmla="val 6712"/>
            </a:avLst>
          </a:prstGeom>
          <a:solidFill>
            <a:srgbClr val="0070C0"/>
          </a:solidFill>
          <a:ln w="9525" cap="flat" cmpd="sng" algn="ctr">
            <a:solidFill>
              <a:srgbClr val="0070C0"/>
            </a:solidFill>
            <a:prstDash val="solid"/>
            <a:round/>
            <a:headEnd type="none" w="med" len="med"/>
            <a:tailEnd type="none" w="med" len="med"/>
          </a:ln>
          <a:effectLst>
            <a:outerShdw blurRad="63500" sx="102000" sy="102000" algn="c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b="1" dirty="0">
              <a:solidFill>
                <a:schemeClr val="bg1"/>
              </a:solidFill>
              <a:latin typeface="+mj-ea"/>
              <a:ea typeface="+mj-ea"/>
            </a:endParaRPr>
          </a:p>
        </p:txBody>
      </p:sp>
      <p:sp>
        <p:nvSpPr>
          <p:cNvPr id="35" name="对角圆角矩形 34"/>
          <p:cNvSpPr/>
          <p:nvPr/>
        </p:nvSpPr>
        <p:spPr bwMode="auto">
          <a:xfrm>
            <a:off x="1442301" y="1719611"/>
            <a:ext cx="1143184" cy="1038497"/>
          </a:xfrm>
          <a:prstGeom prst="round2DiagRect">
            <a:avLst/>
          </a:prstGeom>
          <a:gradFill flip="none" rotWithShape="1">
            <a:gsLst>
              <a:gs pos="0">
                <a:schemeClr val="bg1">
                  <a:lumMod val="85000"/>
                </a:schemeClr>
              </a:gs>
              <a:gs pos="42000">
                <a:schemeClr val="bg1"/>
              </a:gs>
            </a:gsLst>
            <a:lin ang="8100000" scaled="1"/>
            <a:tileRect/>
          </a:gradFill>
          <a:ln w="9525" cap="flat" cmpd="sng" algn="ctr">
            <a:gradFill flip="none" rotWithShape="1">
              <a:gsLst>
                <a:gs pos="0">
                  <a:schemeClr val="bg1">
                    <a:lumMod val="85000"/>
                  </a:schemeClr>
                </a:gs>
                <a:gs pos="50000">
                  <a:schemeClr val="bg1"/>
                </a:gs>
              </a:gsLst>
              <a:lin ang="18900000" scaled="1"/>
              <a:tileRect/>
            </a:gradFill>
            <a:prstDash val="solid"/>
            <a:round/>
            <a:headEnd type="none" w="med" len="med"/>
            <a:tailEnd type="none" w="med" len="med"/>
          </a:ln>
          <a:effectLst>
            <a:outerShdw blurRad="342900" dist="76200" dir="8100000" sx="101000" sy="101000" algn="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sz="5000" b="1" dirty="0">
              <a:solidFill>
                <a:srgbClr val="C00000"/>
              </a:solidFill>
              <a:effectLst>
                <a:innerShdw blurRad="63500" dist="50800" dir="18900000">
                  <a:prstClr val="black">
                    <a:alpha val="50000"/>
                  </a:prstClr>
                </a:innerShdw>
              </a:effectLst>
              <a:latin typeface="微软雅黑" pitchFamily="34" charset="-122"/>
              <a:ea typeface="微软雅黑" pitchFamily="34" charset="-122"/>
            </a:endParaRPr>
          </a:p>
        </p:txBody>
      </p:sp>
      <p:sp>
        <p:nvSpPr>
          <p:cNvPr id="36" name="圆角矩形 35"/>
          <p:cNvSpPr/>
          <p:nvPr/>
        </p:nvSpPr>
        <p:spPr bwMode="auto">
          <a:xfrm>
            <a:off x="876692" y="1691575"/>
            <a:ext cx="457274" cy="457108"/>
          </a:xfrm>
          <a:prstGeom prst="roundRect">
            <a:avLst>
              <a:gd name="adj" fmla="val 6712"/>
            </a:avLst>
          </a:prstGeom>
          <a:gradFill flip="none" rotWithShape="1">
            <a:gsLst>
              <a:gs pos="0">
                <a:schemeClr val="bg1">
                  <a:lumMod val="85000"/>
                </a:schemeClr>
              </a:gs>
              <a:gs pos="100000">
                <a:schemeClr val="bg1"/>
              </a:gs>
            </a:gsLst>
            <a:lin ang="8100000" scaled="1"/>
            <a:tileRect/>
          </a:gradFill>
          <a:ln w="9525" cap="flat" cmpd="sng" algn="ctr">
            <a:gradFill flip="none" rotWithShape="1">
              <a:gsLst>
                <a:gs pos="0">
                  <a:schemeClr val="bg1">
                    <a:lumMod val="85000"/>
                  </a:schemeClr>
                </a:gs>
                <a:gs pos="50000">
                  <a:schemeClr val="bg1"/>
                </a:gs>
              </a:gsLst>
              <a:lin ang="18900000" scaled="1"/>
              <a:tileRect/>
            </a:gradFill>
            <a:prstDash val="solid"/>
            <a:round/>
            <a:headEnd type="none" w="med" len="med"/>
            <a:tailEnd type="none" w="med" len="med"/>
          </a:ln>
          <a:effectLst>
            <a:outerShdw blurRad="342900" dist="76200" dir="8100000" sx="101000" sy="101000" algn="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b="1" dirty="0">
              <a:solidFill>
                <a:schemeClr val="bg1"/>
              </a:solidFill>
              <a:latin typeface="+mj-ea"/>
              <a:ea typeface="+mj-ea"/>
            </a:endParaRPr>
          </a:p>
        </p:txBody>
      </p:sp>
      <p:sp>
        <p:nvSpPr>
          <p:cNvPr id="37" name="圆角矩形 36"/>
          <p:cNvSpPr/>
          <p:nvPr/>
        </p:nvSpPr>
        <p:spPr bwMode="auto">
          <a:xfrm>
            <a:off x="1341437" y="3720552"/>
            <a:ext cx="326624" cy="326506"/>
          </a:xfrm>
          <a:prstGeom prst="roundRect">
            <a:avLst>
              <a:gd name="adj" fmla="val 6712"/>
            </a:avLst>
          </a:prstGeom>
          <a:gradFill flip="none" rotWithShape="1">
            <a:gsLst>
              <a:gs pos="0">
                <a:schemeClr val="bg1">
                  <a:lumMod val="85000"/>
                </a:schemeClr>
              </a:gs>
              <a:gs pos="100000">
                <a:schemeClr val="bg1"/>
              </a:gs>
            </a:gsLst>
            <a:lin ang="8100000" scaled="1"/>
            <a:tileRect/>
          </a:gradFill>
          <a:ln w="9525" cap="flat" cmpd="sng" algn="ctr">
            <a:gradFill flip="none" rotWithShape="1">
              <a:gsLst>
                <a:gs pos="0">
                  <a:schemeClr val="bg1">
                    <a:lumMod val="85000"/>
                  </a:schemeClr>
                </a:gs>
                <a:gs pos="50000">
                  <a:schemeClr val="bg1"/>
                </a:gs>
              </a:gsLst>
              <a:lin ang="18900000" scaled="1"/>
              <a:tileRect/>
            </a:gradFill>
            <a:prstDash val="solid"/>
            <a:round/>
            <a:headEnd type="none" w="med" len="med"/>
            <a:tailEnd type="none" w="med" len="med"/>
          </a:ln>
          <a:effectLst>
            <a:outerShdw blurRad="63500" sx="102000" sy="102000" algn="c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b="1" dirty="0">
              <a:solidFill>
                <a:schemeClr val="bg1"/>
              </a:solidFill>
              <a:latin typeface="+mj-ea"/>
              <a:ea typeface="+mj-ea"/>
            </a:endParaRPr>
          </a:p>
        </p:txBody>
      </p:sp>
      <p:sp>
        <p:nvSpPr>
          <p:cNvPr id="38" name="圆角矩形 37"/>
          <p:cNvSpPr/>
          <p:nvPr/>
        </p:nvSpPr>
        <p:spPr bwMode="auto">
          <a:xfrm>
            <a:off x="1024020" y="3181201"/>
            <a:ext cx="391949" cy="391807"/>
          </a:xfrm>
          <a:prstGeom prst="roundRect">
            <a:avLst>
              <a:gd name="adj" fmla="val 6712"/>
            </a:avLst>
          </a:prstGeom>
          <a:solidFill>
            <a:srgbClr val="0070C0"/>
          </a:solidFill>
          <a:ln w="9525" cap="flat" cmpd="sng" algn="ctr">
            <a:solidFill>
              <a:srgbClr val="0070C0"/>
            </a:solidFill>
            <a:prstDash val="solid"/>
            <a:round/>
            <a:headEnd type="none" w="med" len="med"/>
            <a:tailEnd type="none" w="med" len="med"/>
          </a:ln>
          <a:effectLst>
            <a:outerShdw blurRad="508000" dist="114300" dir="8100000" sx="101000" sy="101000" algn="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b="1" dirty="0">
              <a:solidFill>
                <a:schemeClr val="bg1"/>
              </a:solidFill>
              <a:latin typeface="+mj-ea"/>
              <a:ea typeface="+mj-ea"/>
            </a:endParaRPr>
          </a:p>
        </p:txBody>
      </p:sp>
      <p:sp>
        <p:nvSpPr>
          <p:cNvPr id="39" name="圆角矩形 38"/>
          <p:cNvSpPr/>
          <p:nvPr/>
        </p:nvSpPr>
        <p:spPr bwMode="auto">
          <a:xfrm>
            <a:off x="-522120" y="1060091"/>
            <a:ext cx="849222" cy="848915"/>
          </a:xfrm>
          <a:prstGeom prst="roundRect">
            <a:avLst>
              <a:gd name="adj" fmla="val 6712"/>
            </a:avLst>
          </a:prstGeom>
          <a:gradFill flip="none" rotWithShape="1">
            <a:gsLst>
              <a:gs pos="0">
                <a:schemeClr val="bg1">
                  <a:lumMod val="85000"/>
                </a:schemeClr>
              </a:gs>
              <a:gs pos="100000">
                <a:schemeClr val="bg1"/>
              </a:gs>
            </a:gsLst>
            <a:lin ang="8100000" scaled="1"/>
            <a:tileRect/>
          </a:gradFill>
          <a:ln w="9525" cap="flat" cmpd="sng" algn="ctr">
            <a:gradFill flip="none" rotWithShape="1">
              <a:gsLst>
                <a:gs pos="0">
                  <a:schemeClr val="bg1">
                    <a:lumMod val="85000"/>
                  </a:schemeClr>
                </a:gs>
                <a:gs pos="50000">
                  <a:schemeClr val="bg1"/>
                </a:gs>
              </a:gsLst>
              <a:lin ang="18900000" scaled="1"/>
              <a:tileRect/>
            </a:gradFill>
            <a:prstDash val="solid"/>
            <a:round/>
            <a:headEnd type="none" w="med" len="med"/>
            <a:tailEnd type="none" w="med" len="med"/>
          </a:ln>
          <a:effectLst>
            <a:outerShdw blurRad="342900" dist="76200" dir="8100000" sx="101000" sy="101000" algn="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b="1" dirty="0">
              <a:solidFill>
                <a:schemeClr val="bg1"/>
              </a:solidFill>
              <a:latin typeface="+mj-ea"/>
              <a:ea typeface="+mj-ea"/>
            </a:endParaRPr>
          </a:p>
        </p:txBody>
      </p:sp>
      <p:sp>
        <p:nvSpPr>
          <p:cNvPr id="40" name="圆角矩形 39"/>
          <p:cNvSpPr/>
          <p:nvPr/>
        </p:nvSpPr>
        <p:spPr bwMode="auto">
          <a:xfrm>
            <a:off x="1978006" y="702309"/>
            <a:ext cx="326624" cy="326506"/>
          </a:xfrm>
          <a:prstGeom prst="roundRect">
            <a:avLst>
              <a:gd name="adj" fmla="val 6712"/>
            </a:avLst>
          </a:prstGeom>
          <a:gradFill flip="none" rotWithShape="1">
            <a:gsLst>
              <a:gs pos="0">
                <a:schemeClr val="bg1">
                  <a:lumMod val="85000"/>
                </a:schemeClr>
              </a:gs>
              <a:gs pos="100000">
                <a:schemeClr val="bg1"/>
              </a:gs>
            </a:gsLst>
            <a:lin ang="8100000" scaled="1"/>
            <a:tileRect/>
          </a:gradFill>
          <a:ln w="9525" cap="flat" cmpd="sng" algn="ctr">
            <a:gradFill flip="none" rotWithShape="1">
              <a:gsLst>
                <a:gs pos="0">
                  <a:schemeClr val="bg1">
                    <a:lumMod val="85000"/>
                  </a:schemeClr>
                </a:gs>
                <a:gs pos="50000">
                  <a:schemeClr val="bg1"/>
                </a:gs>
              </a:gsLst>
              <a:lin ang="18900000" scaled="1"/>
              <a:tileRect/>
            </a:gradFill>
            <a:prstDash val="solid"/>
            <a:round/>
            <a:headEnd type="none" w="med" len="med"/>
            <a:tailEnd type="none" w="med" len="med"/>
          </a:ln>
          <a:effectLst>
            <a:outerShdw blurRad="63500" sx="102000" sy="102000" algn="ctr" rotWithShape="0">
              <a:prstClr val="black">
                <a:alpha val="40000"/>
              </a:prstClr>
            </a:outerShdw>
          </a:effectLst>
        </p:spPr>
        <p:txBody>
          <a:bodyPr vert="horz" wrap="square" lIns="59392" tIns="29696" rIns="59392" bIns="29696" numCol="1" rtlCol="0" anchor="ctr" anchorCtr="0" compatLnSpc="1">
            <a:prstTxWarp prst="textNoShape">
              <a:avLst/>
            </a:prstTxWarp>
            <a:noAutofit/>
          </a:bodyPr>
          <a:lstStyle/>
          <a:p>
            <a:pPr algn="ctr" defTabSz="601266" fontAlgn="base">
              <a:spcBef>
                <a:spcPct val="0"/>
              </a:spcBef>
              <a:spcAft>
                <a:spcPct val="0"/>
              </a:spcAft>
            </a:pPr>
            <a:endParaRPr lang="zh-CN" altLang="en-US" b="1" dirty="0">
              <a:solidFill>
                <a:schemeClr val="bg1"/>
              </a:solidFill>
              <a:latin typeface="+mj-ea"/>
              <a:ea typeface="+mj-ea"/>
            </a:endParaRPr>
          </a:p>
        </p:txBody>
      </p:sp>
      <p:sp>
        <p:nvSpPr>
          <p:cNvPr id="30" name="TextBox 29"/>
          <p:cNvSpPr txBox="1"/>
          <p:nvPr/>
        </p:nvSpPr>
        <p:spPr>
          <a:xfrm>
            <a:off x="1553526" y="2055589"/>
            <a:ext cx="975884" cy="377016"/>
          </a:xfrm>
          <a:prstGeom prst="rect">
            <a:avLst/>
          </a:prstGeom>
          <a:noFill/>
        </p:spPr>
        <p:txBody>
          <a:bodyPr wrap="square" lIns="68571" tIns="34285" rIns="68571" bIns="34285" rtlCol="0">
            <a:spAutoFit/>
          </a:bodyPr>
          <a:lstStyle/>
          <a:p>
            <a:r>
              <a:rPr lang="en-US" altLang="zh-CN" sz="2000" b="1" dirty="0" smtClean="0">
                <a:solidFill>
                  <a:schemeClr val="tx1">
                    <a:lumMod val="50000"/>
                    <a:lumOff val="50000"/>
                  </a:schemeClr>
                </a:solidFill>
                <a:latin typeface="微软雅黑" pitchFamily="34" charset="-122"/>
                <a:ea typeface="微软雅黑" pitchFamily="34" charset="-122"/>
              </a:rPr>
              <a:t>LOGO</a:t>
            </a:r>
            <a:endParaRPr lang="en-US" altLang="zh-CN" sz="2000" b="1" dirty="0">
              <a:solidFill>
                <a:schemeClr val="tx1">
                  <a:lumMod val="50000"/>
                  <a:lumOff val="50000"/>
                </a:schemeClr>
              </a:solidFill>
              <a:latin typeface="微软雅黑" pitchFamily="34" charset="-122"/>
              <a:ea typeface="微软雅黑" pitchFamily="34" charset="-122"/>
            </a:endParaRP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73322" y="1311548"/>
            <a:ext cx="3007097" cy="2095291"/>
          </a:xfrm>
          <a:prstGeom prst="rect">
            <a:avLst/>
          </a:prstGeom>
        </p:spPr>
      </p:pic>
    </p:spTree>
    <p:extLst>
      <p:ext uri="{BB962C8B-B14F-4D97-AF65-F5344CB8AC3E}">
        <p14:creationId xmlns:p14="http://schemas.microsoft.com/office/powerpoint/2010/main" val="40991260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组合 29"/>
          <p:cNvGrpSpPr/>
          <p:nvPr/>
        </p:nvGrpSpPr>
        <p:grpSpPr>
          <a:xfrm>
            <a:off x="453674" y="266153"/>
            <a:ext cx="216028" cy="216000"/>
            <a:chOff x="1827622" y="1343919"/>
            <a:chExt cx="2304000" cy="2304000"/>
          </a:xfrm>
          <a:solidFill>
            <a:srgbClr val="0070C0"/>
          </a:solidFill>
        </p:grpSpPr>
        <p:sp>
          <p:nvSpPr>
            <p:cNvPr id="31" name="椭圆 30"/>
            <p:cNvSpPr/>
            <p:nvPr/>
          </p:nvSpPr>
          <p:spPr>
            <a:xfrm>
              <a:off x="1827622" y="1343919"/>
              <a:ext cx="2304000" cy="2304000"/>
            </a:xfrm>
            <a:prstGeom prst="ellipse">
              <a:avLst/>
            </a:prstGeom>
            <a:grpFill/>
            <a:ln w="12700">
              <a:noFill/>
            </a:ln>
            <a:effectLst>
              <a:outerShdw blurRad="152400" dist="127000" dir="7800000" sx="85000" sy="85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sp>
          <p:nvSpPr>
            <p:cNvPr id="32" name="椭圆 31"/>
            <p:cNvSpPr/>
            <p:nvPr/>
          </p:nvSpPr>
          <p:spPr>
            <a:xfrm>
              <a:off x="1877481" y="1393778"/>
              <a:ext cx="2204282" cy="2204282"/>
            </a:xfrm>
            <a:prstGeom prst="ellipse">
              <a:avLst/>
            </a:prstGeom>
            <a:gr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grpSp>
      <p:sp>
        <p:nvSpPr>
          <p:cNvPr id="33" name="TextBox 32"/>
          <p:cNvSpPr txBox="1"/>
          <p:nvPr/>
        </p:nvSpPr>
        <p:spPr>
          <a:xfrm>
            <a:off x="737075" y="235653"/>
            <a:ext cx="1823256" cy="515526"/>
          </a:xfrm>
          <a:prstGeom prst="rect">
            <a:avLst/>
          </a:prstGeom>
          <a:noFill/>
        </p:spPr>
        <p:txBody>
          <a:bodyPr wrap="none" lIns="68580" tIns="34290" rIns="68580" bIns="34290" rtlCol="0">
            <a:spAutoFit/>
          </a:bodyPr>
          <a:lstStyle/>
          <a:p>
            <a:r>
              <a:rPr lang="en-US" altLang="zh-CN" dirty="0" smtClean="0">
                <a:solidFill>
                  <a:srgbClr val="0070C0"/>
                </a:solidFill>
                <a:latin typeface="方正大黑简体" panose="02010601030101010101" pitchFamily="2" charset="-122"/>
                <a:ea typeface="方正大黑简体" panose="02010601030101010101" pitchFamily="2" charset="-122"/>
              </a:rPr>
              <a:t>05 </a:t>
            </a:r>
            <a:r>
              <a:rPr lang="zh-CN" altLang="en-US" dirty="0" smtClean="0">
                <a:solidFill>
                  <a:srgbClr val="0070C0"/>
                </a:solidFill>
                <a:latin typeface="方正大黑简体" panose="02010601030101010101" pitchFamily="2" charset="-122"/>
                <a:ea typeface="方正大黑简体" panose="02010601030101010101" pitchFamily="2" charset="-122"/>
              </a:rPr>
              <a:t>公平性   </a:t>
            </a:r>
            <a:r>
              <a:rPr lang="en-US" altLang="zh-CN" sz="1100" dirty="0" smtClean="0">
                <a:solidFill>
                  <a:schemeClr val="tx1">
                    <a:lumMod val="50000"/>
                    <a:lumOff val="50000"/>
                  </a:schemeClr>
                </a:solidFill>
                <a:latin typeface="Impact" panose="020B0806030902050204" pitchFamily="34" charset="0"/>
                <a:ea typeface="微软雅黑"/>
              </a:rPr>
              <a:t>Fairness</a:t>
            </a:r>
            <a:endParaRPr lang="en-US" altLang="zh-CN" sz="1100" dirty="0">
              <a:solidFill>
                <a:schemeClr val="tx1">
                  <a:lumMod val="50000"/>
                  <a:lumOff val="50000"/>
                </a:schemeClr>
              </a:solidFill>
              <a:latin typeface="Impact" panose="020B0806030902050204" pitchFamily="34" charset="0"/>
              <a:ea typeface="微软雅黑"/>
            </a:endParaRPr>
          </a:p>
          <a:p>
            <a:pPr lvl="0"/>
            <a:endParaRPr lang="en-US" altLang="zh-CN" sz="1100" b="0" dirty="0">
              <a:solidFill>
                <a:schemeClr val="tx1">
                  <a:lumMod val="50000"/>
                  <a:lumOff val="50000"/>
                </a:schemeClr>
              </a:solidFill>
              <a:latin typeface="Impact" panose="020B0806030902050204" pitchFamily="34" charset="0"/>
              <a:ea typeface="微软雅黑"/>
            </a:endParaRPr>
          </a:p>
        </p:txBody>
      </p:sp>
      <p:cxnSp>
        <p:nvCxnSpPr>
          <p:cNvPr id="34" name="直接连接符 33"/>
          <p:cNvCxnSpPr/>
          <p:nvPr/>
        </p:nvCxnSpPr>
        <p:spPr>
          <a:xfrm flipV="1">
            <a:off x="435673" y="592987"/>
            <a:ext cx="8025265" cy="340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8" name="矩形 37"/>
          <p:cNvSpPr/>
          <p:nvPr/>
        </p:nvSpPr>
        <p:spPr>
          <a:xfrm>
            <a:off x="179512" y="831611"/>
            <a:ext cx="8828349" cy="4278094"/>
          </a:xfrm>
          <a:prstGeom prst="rect">
            <a:avLst/>
          </a:prstGeom>
        </p:spPr>
        <p:txBody>
          <a:bodyPr wrap="square">
            <a:spAutoFit/>
          </a:bodyPr>
          <a:lstStyle/>
          <a:p>
            <a:pPr algn="just"/>
            <a:r>
              <a:rPr lang="zh-CN" altLang="zh-CN" sz="1600" b="1" dirty="0" smtClean="0">
                <a:solidFill>
                  <a:srgbClr val="0070C0"/>
                </a:solidFill>
                <a:latin typeface="黑体" panose="02010609060101010101" pitchFamily="49" charset="-122"/>
                <a:ea typeface="黑体" panose="02010609060101010101" pitchFamily="49" charset="-122"/>
              </a:rPr>
              <a:t>所</a:t>
            </a:r>
            <a:r>
              <a:rPr lang="zh-CN" altLang="zh-CN" sz="1600" b="1" dirty="0">
                <a:solidFill>
                  <a:srgbClr val="0070C0"/>
                </a:solidFill>
                <a:latin typeface="黑体" panose="02010609060101010101" pitchFamily="49" charset="-122"/>
                <a:ea typeface="黑体" panose="02010609060101010101" pitchFamily="49" charset="-122"/>
              </a:rPr>
              <a:t>治疗疾病对公共健康的</a:t>
            </a:r>
            <a:r>
              <a:rPr lang="zh-CN" altLang="zh-CN" sz="1600" b="1" dirty="0" smtClean="0">
                <a:solidFill>
                  <a:srgbClr val="0070C0"/>
                </a:solidFill>
                <a:latin typeface="黑体" panose="02010609060101010101" pitchFamily="49" charset="-122"/>
                <a:ea typeface="黑体" panose="02010609060101010101" pitchFamily="49" charset="-122"/>
              </a:rPr>
              <a:t>影响</a:t>
            </a:r>
            <a:r>
              <a:rPr lang="zh-CN" altLang="en-US" sz="1600" b="1" dirty="0" smtClean="0">
                <a:solidFill>
                  <a:srgbClr val="0070C0"/>
                </a:solidFill>
                <a:latin typeface="黑体" panose="02010609060101010101" pitchFamily="49" charset="-122"/>
                <a:ea typeface="黑体" panose="02010609060101010101" pitchFamily="49" charset="-122"/>
              </a:rPr>
              <a:t>：</a:t>
            </a:r>
            <a:endParaRPr lang="en-US" altLang="zh-CN" sz="1600" b="1" dirty="0">
              <a:solidFill>
                <a:srgbClr val="0070C0"/>
              </a:solidFill>
              <a:latin typeface="黑体" panose="02010609060101010101" pitchFamily="49" charset="-122"/>
              <a:ea typeface="黑体" panose="02010609060101010101" pitchFamily="49" charset="-122"/>
            </a:endParaRPr>
          </a:p>
          <a:p>
            <a:pPr algn="just"/>
            <a:r>
              <a:rPr lang="en-US" altLang="zh-CN" sz="1600" dirty="0">
                <a:latin typeface="黑体" panose="02010609060101010101" pitchFamily="49" charset="-122"/>
                <a:ea typeface="黑体" panose="02010609060101010101" pitchFamily="49" charset="-122"/>
              </a:rPr>
              <a:t>T2DM</a:t>
            </a:r>
            <a:r>
              <a:rPr lang="zh-CN" altLang="zh-CN" sz="1600" dirty="0">
                <a:latin typeface="黑体" panose="02010609060101010101" pitchFamily="49" charset="-122"/>
                <a:ea typeface="黑体" panose="02010609060101010101" pitchFamily="49" charset="-122"/>
              </a:rPr>
              <a:t>是重大公共卫生事件之一</a:t>
            </a:r>
            <a:r>
              <a:rPr lang="zh-CN" altLang="zh-CN" sz="1600" dirty="0" smtClean="0">
                <a:latin typeface="黑体" panose="02010609060101010101" pitchFamily="49" charset="-122"/>
                <a:ea typeface="黑体" panose="02010609060101010101" pitchFamily="49" charset="-122"/>
              </a:rPr>
              <a:t>，</a:t>
            </a:r>
            <a:r>
              <a:rPr lang="en-US" altLang="zh-CN" sz="1600" dirty="0">
                <a:latin typeface="黑体" panose="02010609060101010101" pitchFamily="49" charset="-122"/>
                <a:ea typeface="黑体" panose="02010609060101010101" pitchFamily="49" charset="-122"/>
              </a:rPr>
              <a:t> 2019</a:t>
            </a:r>
            <a:r>
              <a:rPr lang="zh-CN" altLang="en-US" sz="1600" dirty="0">
                <a:latin typeface="黑体" panose="02010609060101010101" pitchFamily="49" charset="-122"/>
                <a:ea typeface="黑体" panose="02010609060101010101" pitchFamily="49" charset="-122"/>
              </a:rPr>
              <a:t>年的数据</a:t>
            </a:r>
            <a:r>
              <a:rPr lang="zh-CN" altLang="en-US" sz="1600" dirty="0" smtClean="0">
                <a:latin typeface="黑体" panose="02010609060101010101" pitchFamily="49" charset="-122"/>
                <a:ea typeface="黑体" panose="02010609060101010101" pitchFamily="49" charset="-122"/>
              </a:rPr>
              <a:t>显示，中国</a:t>
            </a:r>
            <a:r>
              <a:rPr lang="zh-CN" altLang="en-US" sz="1600" dirty="0">
                <a:latin typeface="黑体" panose="02010609060101010101" pitchFamily="49" charset="-122"/>
                <a:ea typeface="黑体" panose="02010609060101010101" pitchFamily="49" charset="-122"/>
              </a:rPr>
              <a:t>≥</a:t>
            </a:r>
            <a:r>
              <a:rPr lang="en-US" altLang="zh-CN" sz="1600" dirty="0">
                <a:latin typeface="黑体" panose="02010609060101010101" pitchFamily="49" charset="-122"/>
                <a:ea typeface="黑体" panose="02010609060101010101" pitchFamily="49" charset="-122"/>
              </a:rPr>
              <a:t>65</a:t>
            </a:r>
            <a:r>
              <a:rPr lang="zh-CN" altLang="en-US" sz="1600" dirty="0">
                <a:latin typeface="黑体" panose="02010609060101010101" pitchFamily="49" charset="-122"/>
                <a:ea typeface="黑体" panose="02010609060101010101" pitchFamily="49" charset="-122"/>
              </a:rPr>
              <a:t>岁的老年糖尿病患者数约</a:t>
            </a:r>
            <a:r>
              <a:rPr lang="en-US" altLang="zh-CN" sz="1600" dirty="0">
                <a:latin typeface="黑体" panose="02010609060101010101" pitchFamily="49" charset="-122"/>
                <a:ea typeface="黑体" panose="02010609060101010101" pitchFamily="49" charset="-122"/>
              </a:rPr>
              <a:t>3550</a:t>
            </a:r>
            <a:r>
              <a:rPr lang="zh-CN" altLang="en-US" sz="1600" dirty="0">
                <a:latin typeface="黑体" panose="02010609060101010101" pitchFamily="49" charset="-122"/>
                <a:ea typeface="黑体" panose="02010609060101010101" pitchFamily="49" charset="-122"/>
              </a:rPr>
              <a:t>万，居世界首位，占全球老年糖尿病患者的</a:t>
            </a:r>
            <a:r>
              <a:rPr lang="en-US" altLang="zh-CN" sz="1600" dirty="0">
                <a:latin typeface="黑体" panose="02010609060101010101" pitchFamily="49" charset="-122"/>
                <a:ea typeface="黑体" panose="02010609060101010101" pitchFamily="49" charset="-122"/>
              </a:rPr>
              <a:t>1/4</a:t>
            </a:r>
            <a:r>
              <a:rPr lang="zh-CN" altLang="en-US" sz="1600" dirty="0">
                <a:latin typeface="黑体" panose="02010609060101010101" pitchFamily="49" charset="-122"/>
                <a:ea typeface="黑体" panose="02010609060101010101" pitchFamily="49" charset="-122"/>
              </a:rPr>
              <a:t>，且呈现上升</a:t>
            </a:r>
            <a:r>
              <a:rPr lang="zh-CN" altLang="en-US" sz="1600" dirty="0" smtClean="0">
                <a:latin typeface="黑体" panose="02010609060101010101" pitchFamily="49" charset="-122"/>
                <a:ea typeface="黑体" panose="02010609060101010101" pitchFamily="49" charset="-122"/>
              </a:rPr>
              <a:t>趋势；</a:t>
            </a:r>
            <a:r>
              <a:rPr lang="zh-CN" altLang="zh-CN" sz="1600" dirty="0" smtClean="0">
                <a:latin typeface="黑体" panose="02010609060101010101" pitchFamily="49" charset="-122"/>
                <a:ea typeface="黑体" panose="02010609060101010101" pitchFamily="49" charset="-122"/>
              </a:rPr>
              <a:t>替</a:t>
            </a:r>
            <a:r>
              <a:rPr lang="zh-CN" altLang="zh-CN" sz="1600" dirty="0">
                <a:latin typeface="黑体" panose="02010609060101010101" pitchFamily="49" charset="-122"/>
                <a:ea typeface="黑体" panose="02010609060101010101" pitchFamily="49" charset="-122"/>
              </a:rPr>
              <a:t>格列汀应用时不出现低血糖，对体重影响中性，胃肠道反应少，且肾功能损害时（包括透析）无需调整剂量，尤其适用于老年患者和肾功能不全的患者；这对糖尿病防治起到积极作用。</a:t>
            </a:r>
          </a:p>
          <a:p>
            <a:pPr algn="just"/>
            <a:r>
              <a:rPr lang="zh-CN" altLang="zh-CN" sz="1600" b="1" dirty="0" smtClean="0">
                <a:solidFill>
                  <a:srgbClr val="0070C0"/>
                </a:solidFill>
                <a:latin typeface="黑体" panose="02010609060101010101" pitchFamily="49" charset="-122"/>
                <a:ea typeface="黑体" panose="02010609060101010101" pitchFamily="49" charset="-122"/>
              </a:rPr>
              <a:t>符合</a:t>
            </a:r>
            <a:r>
              <a:rPr lang="zh-CN" altLang="zh-CN" sz="1600" b="1" dirty="0">
                <a:solidFill>
                  <a:srgbClr val="0070C0"/>
                </a:solidFill>
                <a:latin typeface="黑体" panose="02010609060101010101" pitchFamily="49" charset="-122"/>
                <a:ea typeface="黑体" panose="02010609060101010101" pitchFamily="49" charset="-122"/>
              </a:rPr>
              <a:t>保</a:t>
            </a:r>
            <a:r>
              <a:rPr lang="zh-CN" altLang="zh-CN" sz="1600" b="1" dirty="0" smtClean="0">
                <a:solidFill>
                  <a:srgbClr val="0070C0"/>
                </a:solidFill>
                <a:latin typeface="黑体" panose="02010609060101010101" pitchFamily="49" charset="-122"/>
                <a:ea typeface="黑体" panose="02010609060101010101" pitchFamily="49" charset="-122"/>
              </a:rPr>
              <a:t>基本原则</a:t>
            </a:r>
            <a:r>
              <a:rPr lang="zh-CN" altLang="en-US" sz="1600" b="1" dirty="0" smtClean="0">
                <a:solidFill>
                  <a:srgbClr val="0070C0"/>
                </a:solidFill>
                <a:latin typeface="黑体" panose="02010609060101010101" pitchFamily="49" charset="-122"/>
                <a:ea typeface="黑体" panose="02010609060101010101" pitchFamily="49" charset="-122"/>
              </a:rPr>
              <a:t>：</a:t>
            </a:r>
            <a:endParaRPr lang="en-US" altLang="zh-CN" sz="1600" b="1" dirty="0">
              <a:solidFill>
                <a:srgbClr val="0070C0"/>
              </a:solidFill>
              <a:latin typeface="黑体" panose="02010609060101010101" pitchFamily="49" charset="-122"/>
              <a:ea typeface="黑体" panose="02010609060101010101" pitchFamily="49" charset="-122"/>
            </a:endParaRPr>
          </a:p>
          <a:p>
            <a:pPr algn="just"/>
            <a:r>
              <a:rPr lang="zh-CN" altLang="zh-CN" sz="1600" dirty="0" smtClean="0">
                <a:latin typeface="黑体" panose="02010609060101010101" pitchFamily="49" charset="-122"/>
                <a:ea typeface="黑体" panose="02010609060101010101" pitchFamily="49" charset="-122"/>
              </a:rPr>
              <a:t>同</a:t>
            </a:r>
            <a:r>
              <a:rPr lang="zh-CN" altLang="zh-CN" sz="1600" dirty="0">
                <a:latin typeface="黑体" panose="02010609060101010101" pitchFamily="49" charset="-122"/>
                <a:ea typeface="黑体" panose="02010609060101010101" pitchFamily="49" charset="-122"/>
              </a:rPr>
              <a:t>类药品均已进入医保；本品优势明显：</a:t>
            </a:r>
            <a:r>
              <a:rPr lang="en-US" altLang="zh-CN" sz="1600" dirty="0">
                <a:latin typeface="黑体" panose="02010609060101010101" pitchFamily="49" charset="-122"/>
                <a:ea typeface="黑体" panose="02010609060101010101" pitchFamily="49" charset="-122"/>
              </a:rPr>
              <a:t>1</a:t>
            </a:r>
            <a:r>
              <a:rPr lang="zh-CN" altLang="zh-CN" sz="1600" dirty="0">
                <a:latin typeface="黑体" panose="02010609060101010101" pitchFamily="49" charset="-122"/>
                <a:ea typeface="黑体" panose="02010609060101010101" pitchFamily="49" charset="-122"/>
              </a:rPr>
              <a:t>天</a:t>
            </a:r>
            <a:r>
              <a:rPr lang="en-US" altLang="zh-CN" sz="1600" dirty="0">
                <a:latin typeface="黑体" panose="02010609060101010101" pitchFamily="49" charset="-122"/>
                <a:ea typeface="黑体" panose="02010609060101010101" pitchFamily="49" charset="-122"/>
              </a:rPr>
              <a:t>1</a:t>
            </a:r>
            <a:r>
              <a:rPr lang="zh-CN" altLang="zh-CN" sz="1600" dirty="0">
                <a:latin typeface="黑体" panose="02010609060101010101" pitchFamily="49" charset="-122"/>
                <a:ea typeface="黑体" panose="02010609060101010101" pitchFamily="49" charset="-122"/>
              </a:rPr>
              <a:t>片、肾病更安全、同类产品中唯一可增加服用剂量；若能进入医保目录，将进一步降低药价，降低患者经济负担，已进行药价测算（</a:t>
            </a:r>
            <a:r>
              <a:rPr lang="en-US" altLang="zh-CN" sz="1600" dirty="0">
                <a:latin typeface="黑体" panose="02010609060101010101" pitchFamily="49" charset="-122"/>
                <a:ea typeface="黑体" panose="02010609060101010101" pitchFamily="49" charset="-122"/>
              </a:rPr>
              <a:t>CMA</a:t>
            </a:r>
            <a:r>
              <a:rPr lang="zh-CN" altLang="zh-CN" sz="1600" dirty="0">
                <a:latin typeface="黑体" panose="02010609060101010101" pitchFamily="49" charset="-122"/>
                <a:ea typeface="黑体" panose="02010609060101010101" pitchFamily="49" charset="-122"/>
              </a:rPr>
              <a:t>和</a:t>
            </a:r>
            <a:r>
              <a:rPr lang="en-US" altLang="zh-CN" sz="1600" dirty="0">
                <a:latin typeface="黑体" panose="02010609060101010101" pitchFamily="49" charset="-122"/>
                <a:ea typeface="黑体" panose="02010609060101010101" pitchFamily="49" charset="-122"/>
              </a:rPr>
              <a:t>BIA</a:t>
            </a:r>
            <a:r>
              <a:rPr lang="zh-CN" altLang="zh-CN" sz="1600" dirty="0">
                <a:latin typeface="黑体" panose="02010609060101010101" pitchFamily="49" charset="-122"/>
                <a:ea typeface="黑体" panose="02010609060101010101" pitchFamily="49" charset="-122"/>
              </a:rPr>
              <a:t>研究），具有成本效果优势，对基金影响明确可控</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algn="just"/>
            <a:r>
              <a:rPr lang="zh-CN" altLang="zh-CN" sz="1600" b="1" dirty="0">
                <a:solidFill>
                  <a:srgbClr val="0070C0"/>
                </a:solidFill>
                <a:latin typeface="黑体" panose="02010609060101010101" pitchFamily="49" charset="-122"/>
                <a:ea typeface="黑体" panose="02010609060101010101" pitchFamily="49" charset="-122"/>
              </a:rPr>
              <a:t>弥补目录短板</a:t>
            </a:r>
            <a:r>
              <a:rPr lang="zh-CN" altLang="en-US" sz="1600" b="1" dirty="0">
                <a:solidFill>
                  <a:srgbClr val="0070C0"/>
                </a:solidFill>
                <a:latin typeface="黑体" panose="02010609060101010101" pitchFamily="49" charset="-122"/>
                <a:ea typeface="黑体" panose="02010609060101010101" pitchFamily="49" charset="-122"/>
              </a:rPr>
              <a:t>：</a:t>
            </a:r>
            <a:endParaRPr lang="en-US" altLang="zh-CN" sz="1600" b="1" dirty="0">
              <a:solidFill>
                <a:srgbClr val="0070C0"/>
              </a:solidFill>
              <a:latin typeface="黑体" panose="02010609060101010101" pitchFamily="49" charset="-122"/>
              <a:ea typeface="黑体" panose="02010609060101010101" pitchFamily="49" charset="-122"/>
            </a:endParaRPr>
          </a:p>
          <a:p>
            <a:pPr algn="just"/>
            <a:r>
              <a:rPr lang="zh-CN" altLang="zh-CN" sz="1600" dirty="0">
                <a:latin typeface="黑体" panose="02010609060101010101" pitchFamily="49" charset="-122"/>
                <a:ea typeface="黑体" panose="02010609060101010101" pitchFamily="49" charset="-122"/>
              </a:rPr>
              <a:t>与其同类医保产品相比，本品每日口服一次，肾功能损害时（包括透析）无需调整剂量，尤其适用于老年患者和肾病患者，疗效不佳时可以增加剂量至</a:t>
            </a:r>
            <a:r>
              <a:rPr lang="en-US" altLang="zh-CN" sz="1600" dirty="0">
                <a:latin typeface="黑体" panose="02010609060101010101" pitchFamily="49" charset="-122"/>
                <a:ea typeface="黑体" panose="02010609060101010101" pitchFamily="49" charset="-122"/>
              </a:rPr>
              <a:t>40mg</a:t>
            </a:r>
            <a:r>
              <a:rPr lang="zh-CN" altLang="zh-CN" sz="1600" dirty="0">
                <a:latin typeface="黑体" panose="02010609060101010101" pitchFamily="49" charset="-122"/>
                <a:ea typeface="黑体" panose="02010609060101010101" pitchFamily="49" charset="-122"/>
              </a:rPr>
              <a:t>，包括肾功能不全的</a:t>
            </a:r>
            <a:r>
              <a:rPr lang="en-US" altLang="zh-CN" sz="1600" dirty="0">
                <a:latin typeface="黑体" panose="02010609060101010101" pitchFamily="49" charset="-122"/>
                <a:ea typeface="黑体" panose="02010609060101010101" pitchFamily="49" charset="-122"/>
              </a:rPr>
              <a:t>T2DM</a:t>
            </a:r>
            <a:r>
              <a:rPr lang="zh-CN" altLang="zh-CN" sz="1600" dirty="0">
                <a:latin typeface="黑体" panose="02010609060101010101" pitchFamily="49" charset="-122"/>
                <a:ea typeface="黑体" panose="02010609060101010101" pitchFamily="49" charset="-122"/>
              </a:rPr>
              <a:t>患者，临床给药方案选择更灵活。</a:t>
            </a:r>
          </a:p>
          <a:p>
            <a:pPr algn="just"/>
            <a:r>
              <a:rPr lang="zh-CN" altLang="zh-CN" sz="1600" b="1" dirty="0">
                <a:solidFill>
                  <a:srgbClr val="0070C0"/>
                </a:solidFill>
                <a:latin typeface="黑体" panose="02010609060101010101" pitchFamily="49" charset="-122"/>
                <a:ea typeface="黑体" panose="02010609060101010101" pitchFamily="49" charset="-122"/>
              </a:rPr>
              <a:t>临床管理难度</a:t>
            </a:r>
            <a:r>
              <a:rPr lang="zh-CN" altLang="en-US" sz="1600" b="1" dirty="0">
                <a:solidFill>
                  <a:srgbClr val="0070C0"/>
                </a:solidFill>
                <a:latin typeface="黑体" panose="02010609060101010101" pitchFamily="49" charset="-122"/>
                <a:ea typeface="黑体" panose="02010609060101010101" pitchFamily="49" charset="-122"/>
              </a:rPr>
              <a:t>：</a:t>
            </a:r>
            <a:endParaRPr lang="en-US" altLang="zh-CN" sz="1600" b="1" dirty="0">
              <a:solidFill>
                <a:srgbClr val="0070C0"/>
              </a:solidFill>
              <a:latin typeface="黑体" panose="02010609060101010101" pitchFamily="49" charset="-122"/>
              <a:ea typeface="黑体" panose="02010609060101010101" pitchFamily="49" charset="-122"/>
            </a:endParaRPr>
          </a:p>
          <a:p>
            <a:pPr algn="just"/>
            <a:r>
              <a:rPr lang="zh-CN" altLang="zh-CN" sz="1600" dirty="0">
                <a:latin typeface="黑体" panose="02010609060101010101" pitchFamily="49" charset="-122"/>
                <a:ea typeface="黑体" panose="02010609060101010101" pitchFamily="49" charset="-122"/>
              </a:rPr>
              <a:t>本品为口服片剂，每日一次，患者依从性好；说明书对适应症和用法用量有明确说明，联合用药时无需调整剂量</a:t>
            </a:r>
            <a:r>
              <a:rPr lang="zh-CN" altLang="zh-CN" sz="1600" dirty="0" smtClean="0">
                <a:latin typeface="黑体" panose="02010609060101010101" pitchFamily="49" charset="-122"/>
                <a:ea typeface="黑体" panose="02010609060101010101" pitchFamily="49" charset="-122"/>
              </a:rPr>
              <a:t>，无</a:t>
            </a:r>
            <a:r>
              <a:rPr lang="zh-CN" altLang="zh-CN" sz="1600" dirty="0">
                <a:latin typeface="黑体" panose="02010609060101010101" pitchFamily="49" charset="-122"/>
                <a:ea typeface="黑体" panose="02010609060101010101" pitchFamily="49" charset="-122"/>
              </a:rPr>
              <a:t>临床滥用</a:t>
            </a:r>
            <a:r>
              <a:rPr lang="zh-CN" altLang="zh-CN" sz="1600" dirty="0" smtClean="0">
                <a:latin typeface="黑体" panose="02010609060101010101" pitchFamily="49" charset="-122"/>
                <a:ea typeface="黑体" panose="02010609060101010101" pitchFamily="49" charset="-122"/>
              </a:rPr>
              <a:t>风险</a:t>
            </a:r>
            <a:endParaRPr lang="zh-CN" altLang="zh-CN" sz="1600" dirty="0">
              <a:latin typeface="黑体" panose="02010609060101010101" pitchFamily="49" charset="-122"/>
              <a:ea typeface="黑体" panose="02010609060101010101" pitchFamily="49" charset="-122"/>
            </a:endParaRPr>
          </a:p>
          <a:p>
            <a:pPr algn="just"/>
            <a:endParaRPr lang="zh-CN" altLang="zh-CN" sz="16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840512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object 12">
            <a:extLst>
              <a:ext uri="{FF2B5EF4-FFF2-40B4-BE49-F238E27FC236}">
                <a16:creationId xmlns="" xmlns:a16="http://schemas.microsoft.com/office/drawing/2014/main" id="{C7DDE0E5-F250-1BFA-71FD-A1A22180B4BC}"/>
              </a:ext>
            </a:extLst>
          </p:cNvPr>
          <p:cNvGrpSpPr/>
          <p:nvPr/>
        </p:nvGrpSpPr>
        <p:grpSpPr>
          <a:xfrm>
            <a:off x="8574" y="1435"/>
            <a:ext cx="9144198" cy="5141508"/>
            <a:chOff x="514350" y="4944948"/>
            <a:chExt cx="5828791" cy="3277870"/>
          </a:xfrm>
        </p:grpSpPr>
        <p:pic>
          <p:nvPicPr>
            <p:cNvPr id="6" name="object 14">
              <a:extLst>
                <a:ext uri="{FF2B5EF4-FFF2-40B4-BE49-F238E27FC236}">
                  <a16:creationId xmlns="" xmlns:a16="http://schemas.microsoft.com/office/drawing/2014/main" id="{FA43A73C-E443-27E5-44D3-0F65FDF9D6A1}"/>
                </a:ext>
              </a:extLst>
            </p:cNvPr>
            <p:cNvPicPr/>
            <p:nvPr/>
          </p:nvPicPr>
          <p:blipFill>
            <a:blip r:embed="rId2" cstate="print"/>
            <a:stretch>
              <a:fillRect/>
            </a:stretch>
          </p:blipFill>
          <p:spPr>
            <a:xfrm>
              <a:off x="514350" y="5282450"/>
              <a:ext cx="1434680" cy="649224"/>
            </a:xfrm>
            <a:prstGeom prst="rect">
              <a:avLst/>
            </a:prstGeom>
          </p:spPr>
        </p:pic>
        <p:pic>
          <p:nvPicPr>
            <p:cNvPr id="7" name="object 15">
              <a:extLst>
                <a:ext uri="{FF2B5EF4-FFF2-40B4-BE49-F238E27FC236}">
                  <a16:creationId xmlns="" xmlns:a16="http://schemas.microsoft.com/office/drawing/2014/main" id="{6478B041-4508-4C70-696E-D5739DB37FD8}"/>
                </a:ext>
              </a:extLst>
            </p:cNvPr>
            <p:cNvPicPr/>
            <p:nvPr/>
          </p:nvPicPr>
          <p:blipFill>
            <a:blip r:embed="rId3" cstate="print"/>
            <a:stretch>
              <a:fillRect/>
            </a:stretch>
          </p:blipFill>
          <p:spPr>
            <a:xfrm>
              <a:off x="2545079" y="5289804"/>
              <a:ext cx="1656588" cy="662939"/>
            </a:xfrm>
            <a:prstGeom prst="rect">
              <a:avLst/>
            </a:prstGeom>
          </p:spPr>
        </p:pic>
        <p:pic>
          <p:nvPicPr>
            <p:cNvPr id="8" name="object 16">
              <a:extLst>
                <a:ext uri="{FF2B5EF4-FFF2-40B4-BE49-F238E27FC236}">
                  <a16:creationId xmlns="" xmlns:a16="http://schemas.microsoft.com/office/drawing/2014/main" id="{94AB8171-38C3-22A5-A587-2BE5F414FBFF}"/>
                </a:ext>
              </a:extLst>
            </p:cNvPr>
            <p:cNvPicPr/>
            <p:nvPr/>
          </p:nvPicPr>
          <p:blipFill>
            <a:blip r:embed="rId4" cstate="print"/>
            <a:stretch>
              <a:fillRect/>
            </a:stretch>
          </p:blipFill>
          <p:spPr>
            <a:xfrm>
              <a:off x="2631948" y="5373623"/>
              <a:ext cx="1484376" cy="490727"/>
            </a:xfrm>
            <a:prstGeom prst="rect">
              <a:avLst/>
            </a:prstGeom>
          </p:spPr>
        </p:pic>
        <p:pic>
          <p:nvPicPr>
            <p:cNvPr id="9" name="object 17">
              <a:extLst>
                <a:ext uri="{FF2B5EF4-FFF2-40B4-BE49-F238E27FC236}">
                  <a16:creationId xmlns="" xmlns:a16="http://schemas.microsoft.com/office/drawing/2014/main" id="{59712BE5-9199-7E2D-F453-83BBD6E65923}"/>
                </a:ext>
              </a:extLst>
            </p:cNvPr>
            <p:cNvPicPr/>
            <p:nvPr/>
          </p:nvPicPr>
          <p:blipFill>
            <a:blip r:embed="rId5" cstate="print"/>
            <a:stretch>
              <a:fillRect/>
            </a:stretch>
          </p:blipFill>
          <p:spPr>
            <a:xfrm>
              <a:off x="2651760" y="5440680"/>
              <a:ext cx="320039" cy="320039"/>
            </a:xfrm>
            <a:prstGeom prst="rect">
              <a:avLst/>
            </a:prstGeom>
          </p:spPr>
        </p:pic>
        <p:pic>
          <p:nvPicPr>
            <p:cNvPr id="13" name="object 21">
              <a:extLst>
                <a:ext uri="{FF2B5EF4-FFF2-40B4-BE49-F238E27FC236}">
                  <a16:creationId xmlns="" xmlns:a16="http://schemas.microsoft.com/office/drawing/2014/main" id="{AD03801D-366D-C2F3-F7A8-68C1921D6E65}"/>
                </a:ext>
              </a:extLst>
            </p:cNvPr>
            <p:cNvPicPr/>
            <p:nvPr/>
          </p:nvPicPr>
          <p:blipFill>
            <a:blip r:embed="rId3" cstate="print"/>
            <a:stretch>
              <a:fillRect/>
            </a:stretch>
          </p:blipFill>
          <p:spPr>
            <a:xfrm>
              <a:off x="4392167" y="5289804"/>
              <a:ext cx="1656588" cy="662939"/>
            </a:xfrm>
            <a:prstGeom prst="rect">
              <a:avLst/>
            </a:prstGeom>
          </p:spPr>
        </p:pic>
        <p:pic>
          <p:nvPicPr>
            <p:cNvPr id="14" name="object 22">
              <a:extLst>
                <a:ext uri="{FF2B5EF4-FFF2-40B4-BE49-F238E27FC236}">
                  <a16:creationId xmlns="" xmlns:a16="http://schemas.microsoft.com/office/drawing/2014/main" id="{91712D48-4454-308A-D61C-06266057A467}"/>
                </a:ext>
              </a:extLst>
            </p:cNvPr>
            <p:cNvPicPr/>
            <p:nvPr/>
          </p:nvPicPr>
          <p:blipFill>
            <a:blip r:embed="rId4" cstate="print"/>
            <a:stretch>
              <a:fillRect/>
            </a:stretch>
          </p:blipFill>
          <p:spPr>
            <a:xfrm>
              <a:off x="4479035" y="5373623"/>
              <a:ext cx="1484376" cy="490727"/>
            </a:xfrm>
            <a:prstGeom prst="rect">
              <a:avLst/>
            </a:prstGeom>
          </p:spPr>
        </p:pic>
        <p:pic>
          <p:nvPicPr>
            <p:cNvPr id="15" name="object 23">
              <a:extLst>
                <a:ext uri="{FF2B5EF4-FFF2-40B4-BE49-F238E27FC236}">
                  <a16:creationId xmlns="" xmlns:a16="http://schemas.microsoft.com/office/drawing/2014/main" id="{757A6071-CF19-BF6A-7213-B1A2514C5E29}"/>
                </a:ext>
              </a:extLst>
            </p:cNvPr>
            <p:cNvPicPr/>
            <p:nvPr/>
          </p:nvPicPr>
          <p:blipFill>
            <a:blip r:embed="rId6" cstate="print"/>
            <a:stretch>
              <a:fillRect/>
            </a:stretch>
          </p:blipFill>
          <p:spPr>
            <a:xfrm>
              <a:off x="4617720" y="5440680"/>
              <a:ext cx="274320" cy="320039"/>
            </a:xfrm>
            <a:prstGeom prst="rect">
              <a:avLst/>
            </a:prstGeom>
          </p:spPr>
        </p:pic>
        <p:pic>
          <p:nvPicPr>
            <p:cNvPr id="17" name="object 25">
              <a:extLst>
                <a:ext uri="{FF2B5EF4-FFF2-40B4-BE49-F238E27FC236}">
                  <a16:creationId xmlns="" xmlns:a16="http://schemas.microsoft.com/office/drawing/2014/main" id="{08FA0D8E-3CD1-C88A-FB11-888DC1275FA4}"/>
                </a:ext>
              </a:extLst>
            </p:cNvPr>
            <p:cNvPicPr/>
            <p:nvPr/>
          </p:nvPicPr>
          <p:blipFill>
            <a:blip r:embed="rId3" cstate="print"/>
            <a:stretch>
              <a:fillRect/>
            </a:stretch>
          </p:blipFill>
          <p:spPr>
            <a:xfrm>
              <a:off x="2557272" y="6079236"/>
              <a:ext cx="1656588" cy="662939"/>
            </a:xfrm>
            <a:prstGeom prst="rect">
              <a:avLst/>
            </a:prstGeom>
          </p:spPr>
        </p:pic>
        <p:pic>
          <p:nvPicPr>
            <p:cNvPr id="18" name="object 26">
              <a:extLst>
                <a:ext uri="{FF2B5EF4-FFF2-40B4-BE49-F238E27FC236}">
                  <a16:creationId xmlns="" xmlns:a16="http://schemas.microsoft.com/office/drawing/2014/main" id="{511DD259-A709-7BCD-69CD-220295782AB6}"/>
                </a:ext>
              </a:extLst>
            </p:cNvPr>
            <p:cNvPicPr/>
            <p:nvPr/>
          </p:nvPicPr>
          <p:blipFill>
            <a:blip r:embed="rId4" cstate="print"/>
            <a:stretch>
              <a:fillRect/>
            </a:stretch>
          </p:blipFill>
          <p:spPr>
            <a:xfrm>
              <a:off x="2642616" y="6163055"/>
              <a:ext cx="1484376" cy="490727"/>
            </a:xfrm>
            <a:prstGeom prst="rect">
              <a:avLst/>
            </a:prstGeom>
          </p:spPr>
        </p:pic>
        <p:pic>
          <p:nvPicPr>
            <p:cNvPr id="19" name="object 27">
              <a:extLst>
                <a:ext uri="{FF2B5EF4-FFF2-40B4-BE49-F238E27FC236}">
                  <a16:creationId xmlns="" xmlns:a16="http://schemas.microsoft.com/office/drawing/2014/main" id="{3DB39AB0-559A-48BA-CBD2-369D5F706DBE}"/>
                </a:ext>
              </a:extLst>
            </p:cNvPr>
            <p:cNvPicPr/>
            <p:nvPr/>
          </p:nvPicPr>
          <p:blipFill>
            <a:blip r:embed="rId7" cstate="print"/>
            <a:stretch>
              <a:fillRect/>
            </a:stretch>
          </p:blipFill>
          <p:spPr>
            <a:xfrm>
              <a:off x="2743200" y="6263639"/>
              <a:ext cx="320039" cy="274319"/>
            </a:xfrm>
            <a:prstGeom prst="rect">
              <a:avLst/>
            </a:prstGeom>
          </p:spPr>
        </p:pic>
        <p:pic>
          <p:nvPicPr>
            <p:cNvPr id="21" name="object 29">
              <a:extLst>
                <a:ext uri="{FF2B5EF4-FFF2-40B4-BE49-F238E27FC236}">
                  <a16:creationId xmlns="" xmlns:a16="http://schemas.microsoft.com/office/drawing/2014/main" id="{C685B532-534A-9DE1-FBAD-4553BD720EAB}"/>
                </a:ext>
              </a:extLst>
            </p:cNvPr>
            <p:cNvPicPr/>
            <p:nvPr/>
          </p:nvPicPr>
          <p:blipFill>
            <a:blip r:embed="rId3" cstate="print"/>
            <a:stretch>
              <a:fillRect/>
            </a:stretch>
          </p:blipFill>
          <p:spPr>
            <a:xfrm>
              <a:off x="4392167" y="6124955"/>
              <a:ext cx="1656588" cy="662939"/>
            </a:xfrm>
            <a:prstGeom prst="rect">
              <a:avLst/>
            </a:prstGeom>
          </p:spPr>
        </p:pic>
        <p:pic>
          <p:nvPicPr>
            <p:cNvPr id="22" name="object 30">
              <a:extLst>
                <a:ext uri="{FF2B5EF4-FFF2-40B4-BE49-F238E27FC236}">
                  <a16:creationId xmlns="" xmlns:a16="http://schemas.microsoft.com/office/drawing/2014/main" id="{AB4E51C2-47CA-2E81-D22B-96F476FA4D5D}"/>
                </a:ext>
              </a:extLst>
            </p:cNvPr>
            <p:cNvPicPr/>
            <p:nvPr/>
          </p:nvPicPr>
          <p:blipFill>
            <a:blip r:embed="rId4" cstate="print"/>
            <a:stretch>
              <a:fillRect/>
            </a:stretch>
          </p:blipFill>
          <p:spPr>
            <a:xfrm>
              <a:off x="4479035" y="6208775"/>
              <a:ext cx="1484376" cy="490727"/>
            </a:xfrm>
            <a:prstGeom prst="rect">
              <a:avLst/>
            </a:prstGeom>
          </p:spPr>
        </p:pic>
        <p:pic>
          <p:nvPicPr>
            <p:cNvPr id="23" name="object 31">
              <a:extLst>
                <a:ext uri="{FF2B5EF4-FFF2-40B4-BE49-F238E27FC236}">
                  <a16:creationId xmlns="" xmlns:a16="http://schemas.microsoft.com/office/drawing/2014/main" id="{DCADA0C8-18FD-74D2-3FD4-071525A762C0}"/>
                </a:ext>
              </a:extLst>
            </p:cNvPr>
            <p:cNvPicPr/>
            <p:nvPr/>
          </p:nvPicPr>
          <p:blipFill>
            <a:blip r:embed="rId8" cstate="print"/>
            <a:stretch>
              <a:fillRect/>
            </a:stretch>
          </p:blipFill>
          <p:spPr>
            <a:xfrm>
              <a:off x="4617720" y="6309360"/>
              <a:ext cx="274320" cy="274319"/>
            </a:xfrm>
            <a:prstGeom prst="rect">
              <a:avLst/>
            </a:prstGeom>
          </p:spPr>
        </p:pic>
        <p:pic>
          <p:nvPicPr>
            <p:cNvPr id="25" name="object 33">
              <a:extLst>
                <a:ext uri="{FF2B5EF4-FFF2-40B4-BE49-F238E27FC236}">
                  <a16:creationId xmlns="" xmlns:a16="http://schemas.microsoft.com/office/drawing/2014/main" id="{E81DAF58-9021-2A88-F6E1-B7A29605ACE5}"/>
                </a:ext>
              </a:extLst>
            </p:cNvPr>
            <p:cNvPicPr/>
            <p:nvPr/>
          </p:nvPicPr>
          <p:blipFill>
            <a:blip r:embed="rId3" cstate="print"/>
            <a:stretch>
              <a:fillRect/>
            </a:stretch>
          </p:blipFill>
          <p:spPr>
            <a:xfrm>
              <a:off x="2557272" y="6932676"/>
              <a:ext cx="1656588" cy="662939"/>
            </a:xfrm>
            <a:prstGeom prst="rect">
              <a:avLst/>
            </a:prstGeom>
          </p:spPr>
        </p:pic>
        <p:pic>
          <p:nvPicPr>
            <p:cNvPr id="26" name="object 34">
              <a:extLst>
                <a:ext uri="{FF2B5EF4-FFF2-40B4-BE49-F238E27FC236}">
                  <a16:creationId xmlns="" xmlns:a16="http://schemas.microsoft.com/office/drawing/2014/main" id="{73859457-0547-2B03-3391-B6928F3DD4FD}"/>
                </a:ext>
              </a:extLst>
            </p:cNvPr>
            <p:cNvPicPr/>
            <p:nvPr/>
          </p:nvPicPr>
          <p:blipFill>
            <a:blip r:embed="rId4" cstate="print"/>
            <a:stretch>
              <a:fillRect/>
            </a:stretch>
          </p:blipFill>
          <p:spPr>
            <a:xfrm>
              <a:off x="2644139" y="7016495"/>
              <a:ext cx="1484376" cy="490727"/>
            </a:xfrm>
            <a:prstGeom prst="rect">
              <a:avLst/>
            </a:prstGeom>
          </p:spPr>
        </p:pic>
        <p:pic>
          <p:nvPicPr>
            <p:cNvPr id="27" name="object 35">
              <a:extLst>
                <a:ext uri="{FF2B5EF4-FFF2-40B4-BE49-F238E27FC236}">
                  <a16:creationId xmlns="" xmlns:a16="http://schemas.microsoft.com/office/drawing/2014/main" id="{BB5F102D-6C73-30DE-343A-26CD09EF8AFF}"/>
                </a:ext>
              </a:extLst>
            </p:cNvPr>
            <p:cNvPicPr/>
            <p:nvPr/>
          </p:nvPicPr>
          <p:blipFill>
            <a:blip r:embed="rId9" cstate="print"/>
            <a:stretch>
              <a:fillRect/>
            </a:stretch>
          </p:blipFill>
          <p:spPr>
            <a:xfrm>
              <a:off x="2743200" y="7086600"/>
              <a:ext cx="320039" cy="320039"/>
            </a:xfrm>
            <a:prstGeom prst="rect">
              <a:avLst/>
            </a:prstGeom>
          </p:spPr>
        </p:pic>
        <p:pic>
          <p:nvPicPr>
            <p:cNvPr id="29" name="object 37">
              <a:extLst>
                <a:ext uri="{FF2B5EF4-FFF2-40B4-BE49-F238E27FC236}">
                  <a16:creationId xmlns="" xmlns:a16="http://schemas.microsoft.com/office/drawing/2014/main" id="{A60920AE-75B0-D9D3-B1EE-C224472D423A}"/>
                </a:ext>
              </a:extLst>
            </p:cNvPr>
            <p:cNvPicPr/>
            <p:nvPr/>
          </p:nvPicPr>
          <p:blipFill>
            <a:blip r:embed="rId3" cstate="print"/>
            <a:stretch>
              <a:fillRect/>
            </a:stretch>
          </p:blipFill>
          <p:spPr>
            <a:xfrm>
              <a:off x="4375403" y="6928104"/>
              <a:ext cx="1656588" cy="662939"/>
            </a:xfrm>
            <a:prstGeom prst="rect">
              <a:avLst/>
            </a:prstGeom>
          </p:spPr>
        </p:pic>
        <p:pic>
          <p:nvPicPr>
            <p:cNvPr id="30" name="object 38">
              <a:extLst>
                <a:ext uri="{FF2B5EF4-FFF2-40B4-BE49-F238E27FC236}">
                  <a16:creationId xmlns="" xmlns:a16="http://schemas.microsoft.com/office/drawing/2014/main" id="{7CB0EFF5-7200-8FB6-90BF-0D84E40199D2}"/>
                </a:ext>
              </a:extLst>
            </p:cNvPr>
            <p:cNvPicPr/>
            <p:nvPr/>
          </p:nvPicPr>
          <p:blipFill>
            <a:blip r:embed="rId4" cstate="print"/>
            <a:stretch>
              <a:fillRect/>
            </a:stretch>
          </p:blipFill>
          <p:spPr>
            <a:xfrm>
              <a:off x="4462271" y="7011923"/>
              <a:ext cx="1484376" cy="490727"/>
            </a:xfrm>
            <a:prstGeom prst="rect">
              <a:avLst/>
            </a:prstGeom>
          </p:spPr>
        </p:pic>
        <p:sp>
          <p:nvSpPr>
            <p:cNvPr id="34" name="object 42">
              <a:extLst>
                <a:ext uri="{FF2B5EF4-FFF2-40B4-BE49-F238E27FC236}">
                  <a16:creationId xmlns="" xmlns:a16="http://schemas.microsoft.com/office/drawing/2014/main" id="{01DE6292-1EF3-E959-FC88-8254D7B9240F}"/>
                </a:ext>
              </a:extLst>
            </p:cNvPr>
            <p:cNvSpPr/>
            <p:nvPr/>
          </p:nvSpPr>
          <p:spPr>
            <a:xfrm>
              <a:off x="515111" y="4944948"/>
              <a:ext cx="5828030" cy="3277870"/>
            </a:xfrm>
            <a:custGeom>
              <a:avLst/>
              <a:gdLst/>
              <a:ahLst/>
              <a:cxnLst/>
              <a:rect l="l" t="t" r="r" b="b"/>
              <a:pathLst>
                <a:path w="5828030" h="3277870">
                  <a:moveTo>
                    <a:pt x="0" y="0"/>
                  </a:moveTo>
                  <a:lnTo>
                    <a:pt x="5827776" y="0"/>
                  </a:lnTo>
                  <a:lnTo>
                    <a:pt x="5827776" y="3277450"/>
                  </a:lnTo>
                  <a:lnTo>
                    <a:pt x="0" y="3277450"/>
                  </a:lnTo>
                  <a:lnTo>
                    <a:pt x="0" y="0"/>
                  </a:lnTo>
                  <a:close/>
                </a:path>
              </a:pathLst>
            </a:custGeom>
            <a:ln w="3175">
              <a:solidFill>
                <a:srgbClr val="000000"/>
              </a:solidFill>
            </a:ln>
          </p:spPr>
          <p:txBody>
            <a:bodyPr wrap="square" lIns="0" tIns="0" rIns="0" bIns="0" rtlCol="0"/>
            <a:lstStyle/>
            <a:p>
              <a:endParaRPr sz="1200"/>
            </a:p>
          </p:txBody>
        </p:sp>
      </p:grpSp>
      <p:sp>
        <p:nvSpPr>
          <p:cNvPr id="35" name="文本框 34">
            <a:extLst>
              <a:ext uri="{FF2B5EF4-FFF2-40B4-BE49-F238E27FC236}">
                <a16:creationId xmlns="" xmlns:a16="http://schemas.microsoft.com/office/drawing/2014/main" id="{0F7674A7-3521-BD57-5C3E-C1E86E34151A}"/>
              </a:ext>
            </a:extLst>
          </p:cNvPr>
          <p:cNvSpPr txBox="1"/>
          <p:nvPr/>
        </p:nvSpPr>
        <p:spPr>
          <a:xfrm>
            <a:off x="573896" y="676102"/>
            <a:ext cx="1146468" cy="553998"/>
          </a:xfrm>
          <a:prstGeom prst="rect">
            <a:avLst/>
          </a:prstGeom>
          <a:noFill/>
        </p:spPr>
        <p:txBody>
          <a:bodyPr wrap="none" rtlCol="0">
            <a:spAutoFit/>
          </a:bodyPr>
          <a:lstStyle/>
          <a:p>
            <a:r>
              <a:rPr kumimoji="1" lang="zh-CN" altLang="en-US" sz="3000" dirty="0">
                <a:solidFill>
                  <a:schemeClr val="bg1"/>
                </a:solidFill>
                <a:latin typeface="黑体" panose="02010609060101010101" pitchFamily="49" charset="-122"/>
                <a:ea typeface="黑体" panose="02010609060101010101" pitchFamily="49" charset="-122"/>
              </a:rPr>
              <a:t>目 录</a:t>
            </a:r>
          </a:p>
        </p:txBody>
      </p:sp>
      <p:sp>
        <p:nvSpPr>
          <p:cNvPr id="36" name="文本框 35">
            <a:extLst>
              <a:ext uri="{FF2B5EF4-FFF2-40B4-BE49-F238E27FC236}">
                <a16:creationId xmlns="" xmlns:a16="http://schemas.microsoft.com/office/drawing/2014/main" id="{CF9A81E7-C42B-8FC4-94FA-3BEB1A94E1C5}"/>
              </a:ext>
            </a:extLst>
          </p:cNvPr>
          <p:cNvSpPr txBox="1"/>
          <p:nvPr/>
        </p:nvSpPr>
        <p:spPr>
          <a:xfrm>
            <a:off x="601547" y="1176073"/>
            <a:ext cx="1034257" cy="276999"/>
          </a:xfrm>
          <a:prstGeom prst="rect">
            <a:avLst/>
          </a:prstGeom>
          <a:noFill/>
        </p:spPr>
        <p:txBody>
          <a:bodyPr wrap="none" rtlCol="0">
            <a:spAutoFit/>
          </a:bodyPr>
          <a:lstStyle/>
          <a:p>
            <a:r>
              <a:rPr kumimoji="1" lang="en-US" altLang="zh-CN" sz="1200" dirty="0">
                <a:solidFill>
                  <a:schemeClr val="bg1"/>
                </a:solidFill>
                <a:latin typeface="Palatino Linotype" panose="02040502050505030304" pitchFamily="18" charset="0"/>
              </a:rPr>
              <a:t>CONTENTS</a:t>
            </a:r>
            <a:endParaRPr kumimoji="1" lang="zh-CN" altLang="en-US" sz="1200" dirty="0">
              <a:solidFill>
                <a:schemeClr val="bg1"/>
              </a:solidFill>
              <a:latin typeface="Palatino Linotype" panose="02040502050505030304" pitchFamily="18" charset="0"/>
            </a:endParaRPr>
          </a:p>
        </p:txBody>
      </p:sp>
      <p:sp>
        <p:nvSpPr>
          <p:cNvPr id="37" name="文本框 36">
            <a:extLst>
              <a:ext uri="{FF2B5EF4-FFF2-40B4-BE49-F238E27FC236}">
                <a16:creationId xmlns="" xmlns:a16="http://schemas.microsoft.com/office/drawing/2014/main" id="{210FAEFA-F7A5-EEF6-BA2A-220921E9E2C1}"/>
              </a:ext>
            </a:extLst>
          </p:cNvPr>
          <p:cNvSpPr txBox="1"/>
          <p:nvPr/>
        </p:nvSpPr>
        <p:spPr>
          <a:xfrm>
            <a:off x="3855045" y="833808"/>
            <a:ext cx="1800493" cy="415498"/>
          </a:xfrm>
          <a:prstGeom prst="rect">
            <a:avLst/>
          </a:prstGeom>
          <a:noFill/>
        </p:spPr>
        <p:txBody>
          <a:bodyPr wrap="none" rtlCol="0">
            <a:spAutoFit/>
          </a:bodyPr>
          <a:lstStyle/>
          <a:p>
            <a:r>
              <a:rPr kumimoji="1" lang="zh-CN" altLang="en-US" sz="2100" b="1" dirty="0">
                <a:solidFill>
                  <a:schemeClr val="accent5">
                    <a:lumMod val="75000"/>
                  </a:schemeClr>
                </a:solidFill>
                <a:latin typeface="黑体" panose="02010609060101010101" pitchFamily="49" charset="-122"/>
                <a:ea typeface="黑体" panose="02010609060101010101" pitchFamily="49" charset="-122"/>
              </a:rPr>
              <a:t>药品基本信息</a:t>
            </a:r>
          </a:p>
        </p:txBody>
      </p:sp>
      <p:sp>
        <p:nvSpPr>
          <p:cNvPr id="40" name="文本框 39">
            <a:extLst>
              <a:ext uri="{FF2B5EF4-FFF2-40B4-BE49-F238E27FC236}">
                <a16:creationId xmlns="" xmlns:a16="http://schemas.microsoft.com/office/drawing/2014/main" id="{63176AD4-C6DC-061C-1FCC-C0FD3C964E97}"/>
              </a:ext>
            </a:extLst>
          </p:cNvPr>
          <p:cNvSpPr txBox="1"/>
          <p:nvPr/>
        </p:nvSpPr>
        <p:spPr>
          <a:xfrm>
            <a:off x="4307329" y="3439420"/>
            <a:ext cx="992579" cy="415498"/>
          </a:xfrm>
          <a:prstGeom prst="rect">
            <a:avLst/>
          </a:prstGeom>
          <a:noFill/>
        </p:spPr>
        <p:txBody>
          <a:bodyPr wrap="none" rtlCol="0">
            <a:spAutoFit/>
          </a:bodyPr>
          <a:lstStyle/>
          <a:p>
            <a:r>
              <a:rPr kumimoji="1" lang="zh-CN" altLang="en-US" sz="2100" b="1" dirty="0" smtClean="0">
                <a:solidFill>
                  <a:schemeClr val="accent5">
                    <a:lumMod val="75000"/>
                  </a:schemeClr>
                </a:solidFill>
                <a:latin typeface="黑体" panose="02010609060101010101" pitchFamily="49" charset="-122"/>
                <a:ea typeface="黑体" panose="02010609060101010101" pitchFamily="49" charset="-122"/>
              </a:rPr>
              <a:t>公平性</a:t>
            </a:r>
            <a:endParaRPr kumimoji="1" lang="zh-CN" altLang="en-US" sz="2100" b="1" dirty="0">
              <a:solidFill>
                <a:schemeClr val="accent5">
                  <a:lumMod val="75000"/>
                </a:schemeClr>
              </a:solidFill>
              <a:latin typeface="黑体" panose="02010609060101010101" pitchFamily="49" charset="-122"/>
              <a:ea typeface="黑体" panose="02010609060101010101" pitchFamily="49" charset="-122"/>
            </a:endParaRPr>
          </a:p>
        </p:txBody>
      </p:sp>
      <p:sp>
        <p:nvSpPr>
          <p:cNvPr id="41" name="文本框 40">
            <a:extLst>
              <a:ext uri="{FF2B5EF4-FFF2-40B4-BE49-F238E27FC236}">
                <a16:creationId xmlns="" xmlns:a16="http://schemas.microsoft.com/office/drawing/2014/main" id="{E573CC98-9FDA-46F1-F0B3-1D43402960AE}"/>
              </a:ext>
            </a:extLst>
          </p:cNvPr>
          <p:cNvSpPr txBox="1"/>
          <p:nvPr/>
        </p:nvSpPr>
        <p:spPr>
          <a:xfrm>
            <a:off x="7154616" y="2174227"/>
            <a:ext cx="992579" cy="415498"/>
          </a:xfrm>
          <a:prstGeom prst="rect">
            <a:avLst/>
          </a:prstGeom>
          <a:noFill/>
        </p:spPr>
        <p:txBody>
          <a:bodyPr wrap="none" rtlCol="0">
            <a:spAutoFit/>
          </a:bodyPr>
          <a:lstStyle/>
          <a:p>
            <a:r>
              <a:rPr kumimoji="1" lang="zh-CN" altLang="en-US" sz="2100" b="1" dirty="0" smtClean="0">
                <a:solidFill>
                  <a:schemeClr val="accent5">
                    <a:lumMod val="75000"/>
                  </a:schemeClr>
                </a:solidFill>
                <a:latin typeface="黑体" panose="02010609060101010101" pitchFamily="49" charset="-122"/>
                <a:ea typeface="黑体" panose="02010609060101010101" pitchFamily="49" charset="-122"/>
              </a:rPr>
              <a:t>创新性</a:t>
            </a:r>
            <a:endParaRPr kumimoji="1" lang="zh-CN" altLang="en-US" sz="2100" b="1" dirty="0">
              <a:solidFill>
                <a:schemeClr val="accent5">
                  <a:lumMod val="75000"/>
                </a:schemeClr>
              </a:solidFill>
              <a:latin typeface="黑体" panose="02010609060101010101" pitchFamily="49" charset="-122"/>
              <a:ea typeface="黑体" panose="02010609060101010101" pitchFamily="49" charset="-122"/>
            </a:endParaRPr>
          </a:p>
        </p:txBody>
      </p:sp>
      <p:sp>
        <p:nvSpPr>
          <p:cNvPr id="42" name="文本框 41">
            <a:extLst>
              <a:ext uri="{FF2B5EF4-FFF2-40B4-BE49-F238E27FC236}">
                <a16:creationId xmlns="" xmlns:a16="http://schemas.microsoft.com/office/drawing/2014/main" id="{87EB9C9C-BE41-1ACF-B892-28B13CCF4C4A}"/>
              </a:ext>
            </a:extLst>
          </p:cNvPr>
          <p:cNvSpPr txBox="1"/>
          <p:nvPr/>
        </p:nvSpPr>
        <p:spPr>
          <a:xfrm>
            <a:off x="4266631" y="2102512"/>
            <a:ext cx="992579" cy="415498"/>
          </a:xfrm>
          <a:prstGeom prst="rect">
            <a:avLst/>
          </a:prstGeom>
          <a:noFill/>
        </p:spPr>
        <p:txBody>
          <a:bodyPr wrap="none" rtlCol="0">
            <a:spAutoFit/>
          </a:bodyPr>
          <a:lstStyle/>
          <a:p>
            <a:r>
              <a:rPr kumimoji="1" lang="zh-CN" altLang="en-US" sz="2100" b="1" dirty="0">
                <a:solidFill>
                  <a:schemeClr val="accent5">
                    <a:lumMod val="75000"/>
                  </a:schemeClr>
                </a:solidFill>
                <a:latin typeface="黑体" panose="02010609060101010101" pitchFamily="49" charset="-122"/>
                <a:ea typeface="黑体" panose="02010609060101010101" pitchFamily="49" charset="-122"/>
              </a:rPr>
              <a:t>有效性</a:t>
            </a:r>
          </a:p>
        </p:txBody>
      </p:sp>
      <p:sp>
        <p:nvSpPr>
          <p:cNvPr id="43" name="文本框 42">
            <a:extLst>
              <a:ext uri="{FF2B5EF4-FFF2-40B4-BE49-F238E27FC236}">
                <a16:creationId xmlns="" xmlns:a16="http://schemas.microsoft.com/office/drawing/2014/main" id="{226B7A44-E2F5-4E2F-E43C-67BC6E3449E0}"/>
              </a:ext>
            </a:extLst>
          </p:cNvPr>
          <p:cNvSpPr txBox="1"/>
          <p:nvPr/>
        </p:nvSpPr>
        <p:spPr>
          <a:xfrm>
            <a:off x="7164100" y="878281"/>
            <a:ext cx="992579" cy="415498"/>
          </a:xfrm>
          <a:prstGeom prst="rect">
            <a:avLst/>
          </a:prstGeom>
          <a:noFill/>
        </p:spPr>
        <p:txBody>
          <a:bodyPr wrap="none" rtlCol="0">
            <a:spAutoFit/>
          </a:bodyPr>
          <a:lstStyle/>
          <a:p>
            <a:r>
              <a:rPr kumimoji="1" lang="zh-CN" altLang="en-US" sz="2100" b="1" dirty="0">
                <a:solidFill>
                  <a:schemeClr val="accent5">
                    <a:lumMod val="75000"/>
                  </a:schemeClr>
                </a:solidFill>
                <a:latin typeface="黑体" panose="02010609060101010101" pitchFamily="49" charset="-122"/>
                <a:ea typeface="黑体" panose="02010609060101010101" pitchFamily="49" charset="-122"/>
              </a:rPr>
              <a:t>安全性</a:t>
            </a:r>
          </a:p>
        </p:txBody>
      </p:sp>
      <p:pic>
        <p:nvPicPr>
          <p:cNvPr id="38" name="图片 3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0908" y="2392749"/>
            <a:ext cx="2462789" cy="1716027"/>
          </a:xfrm>
          <a:prstGeom prst="rect">
            <a:avLst/>
          </a:prstGeom>
        </p:spPr>
      </p:pic>
    </p:spTree>
    <p:extLst>
      <p:ext uri="{BB962C8B-B14F-4D97-AF65-F5344CB8AC3E}">
        <p14:creationId xmlns:p14="http://schemas.microsoft.com/office/powerpoint/2010/main" val="1916179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组合 29"/>
          <p:cNvGrpSpPr/>
          <p:nvPr/>
        </p:nvGrpSpPr>
        <p:grpSpPr>
          <a:xfrm>
            <a:off x="453674" y="266153"/>
            <a:ext cx="216028" cy="216000"/>
            <a:chOff x="1827622" y="1343919"/>
            <a:chExt cx="2304000" cy="2304000"/>
          </a:xfrm>
          <a:solidFill>
            <a:srgbClr val="0070C0"/>
          </a:solidFill>
        </p:grpSpPr>
        <p:sp>
          <p:nvSpPr>
            <p:cNvPr id="31" name="椭圆 30"/>
            <p:cNvSpPr/>
            <p:nvPr/>
          </p:nvSpPr>
          <p:spPr>
            <a:xfrm>
              <a:off x="1827622" y="1343919"/>
              <a:ext cx="2304000" cy="2304000"/>
            </a:xfrm>
            <a:prstGeom prst="ellipse">
              <a:avLst/>
            </a:prstGeom>
            <a:grpFill/>
            <a:ln w="12700">
              <a:noFill/>
            </a:ln>
            <a:effectLst>
              <a:outerShdw blurRad="152400" dist="127000" dir="7800000" sx="85000" sy="85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sp>
          <p:nvSpPr>
            <p:cNvPr id="32" name="椭圆 31"/>
            <p:cNvSpPr/>
            <p:nvPr/>
          </p:nvSpPr>
          <p:spPr>
            <a:xfrm>
              <a:off x="1877481" y="1393778"/>
              <a:ext cx="2204282" cy="2204282"/>
            </a:xfrm>
            <a:prstGeom prst="ellipse">
              <a:avLst/>
            </a:prstGeom>
            <a:gr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grpSp>
      <p:sp>
        <p:nvSpPr>
          <p:cNvPr id="33" name="TextBox 32"/>
          <p:cNvSpPr txBox="1"/>
          <p:nvPr/>
        </p:nvSpPr>
        <p:spPr>
          <a:xfrm>
            <a:off x="737074" y="235653"/>
            <a:ext cx="4771029" cy="346249"/>
          </a:xfrm>
          <a:prstGeom prst="rect">
            <a:avLst/>
          </a:prstGeom>
          <a:noFill/>
        </p:spPr>
        <p:txBody>
          <a:bodyPr wrap="square" lIns="68580" tIns="34290" rIns="68580" bIns="34290" rtlCol="0">
            <a:spAutoFit/>
          </a:bodyPr>
          <a:lstStyle/>
          <a:p>
            <a:r>
              <a:rPr lang="en-US" altLang="zh-CN" dirty="0" smtClean="0">
                <a:solidFill>
                  <a:srgbClr val="0070C0"/>
                </a:solidFill>
                <a:latin typeface="方正大黑简体" panose="02010601030101010101" pitchFamily="2" charset="-122"/>
                <a:ea typeface="方正大黑简体" panose="02010601030101010101" pitchFamily="2" charset="-122"/>
              </a:rPr>
              <a:t>01 </a:t>
            </a:r>
            <a:r>
              <a:rPr lang="zh-CN" altLang="en-US" dirty="0" smtClean="0">
                <a:solidFill>
                  <a:srgbClr val="0070C0"/>
                </a:solidFill>
                <a:latin typeface="方正大黑简体" panose="02010601030101010101" pitchFamily="2" charset="-122"/>
                <a:ea typeface="方正大黑简体" panose="02010601030101010101" pitchFamily="2" charset="-122"/>
              </a:rPr>
              <a:t>药品基本信息   </a:t>
            </a:r>
            <a:r>
              <a:rPr lang="en-US" altLang="zh-CN" sz="1100" dirty="0" smtClean="0">
                <a:solidFill>
                  <a:schemeClr val="tx1">
                    <a:lumMod val="50000"/>
                    <a:lumOff val="50000"/>
                  </a:schemeClr>
                </a:solidFill>
                <a:latin typeface="Impact" panose="020B0806030902050204" pitchFamily="34" charset="0"/>
                <a:ea typeface="微软雅黑"/>
              </a:rPr>
              <a:t>Basic Information</a:t>
            </a:r>
            <a:endParaRPr lang="en-US" altLang="zh-CN" sz="1100" b="0" dirty="0">
              <a:solidFill>
                <a:schemeClr val="tx1">
                  <a:lumMod val="50000"/>
                  <a:lumOff val="50000"/>
                </a:schemeClr>
              </a:solidFill>
              <a:latin typeface="Impact" panose="020B0806030902050204" pitchFamily="34" charset="0"/>
              <a:ea typeface="微软雅黑"/>
            </a:endParaRPr>
          </a:p>
        </p:txBody>
      </p:sp>
      <p:cxnSp>
        <p:nvCxnSpPr>
          <p:cNvPr id="34" name="直接连接符 33"/>
          <p:cNvCxnSpPr/>
          <p:nvPr/>
        </p:nvCxnSpPr>
        <p:spPr>
          <a:xfrm flipV="1">
            <a:off x="435673" y="592987"/>
            <a:ext cx="8025265" cy="340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矩形 41"/>
          <p:cNvSpPr/>
          <p:nvPr/>
        </p:nvSpPr>
        <p:spPr>
          <a:xfrm>
            <a:off x="421686" y="771550"/>
            <a:ext cx="8375476" cy="5139869"/>
          </a:xfrm>
          <a:prstGeom prst="rect">
            <a:avLst/>
          </a:prstGeom>
        </p:spPr>
        <p:txBody>
          <a:bodyPr wrap="square">
            <a:spAutoFit/>
          </a:bodyPr>
          <a:lstStyle/>
          <a:p>
            <a:pPr algn="just">
              <a:lnSpc>
                <a:spcPct val="150000"/>
              </a:lnSpc>
            </a:pPr>
            <a:r>
              <a:rPr lang="zh-CN" altLang="en-US" sz="1600" b="0" dirty="0" smtClean="0">
                <a:latin typeface="黑体" panose="02010609060101010101" pitchFamily="49" charset="-122"/>
                <a:ea typeface="黑体" panose="02010609060101010101" pitchFamily="49" charset="-122"/>
              </a:rPr>
              <a:t>药品通用名称：</a:t>
            </a:r>
            <a:r>
              <a:rPr lang="zh-CN" altLang="zh-CN" sz="1600" dirty="0">
                <a:solidFill>
                  <a:srgbClr val="0070C0"/>
                </a:solidFill>
                <a:latin typeface="黑体" panose="02010609060101010101" pitchFamily="49" charset="-122"/>
                <a:ea typeface="黑体" panose="02010609060101010101" pitchFamily="49" charset="-122"/>
              </a:rPr>
              <a:t>氢溴酸替格列汀</a:t>
            </a:r>
            <a:r>
              <a:rPr lang="zh-CN" altLang="zh-CN" sz="1600" dirty="0" smtClean="0">
                <a:solidFill>
                  <a:srgbClr val="0070C0"/>
                </a:solidFill>
                <a:latin typeface="黑体" panose="02010609060101010101" pitchFamily="49" charset="-122"/>
                <a:ea typeface="黑体" panose="02010609060101010101" pitchFamily="49" charset="-122"/>
              </a:rPr>
              <a:t>片</a:t>
            </a:r>
            <a:r>
              <a:rPr lang="zh-CN" altLang="en-US" sz="1600" dirty="0" smtClean="0">
                <a:solidFill>
                  <a:srgbClr val="0070C0"/>
                </a:solidFill>
                <a:latin typeface="黑体" panose="02010609060101010101" pitchFamily="49" charset="-122"/>
                <a:ea typeface="黑体" panose="02010609060101010101" pitchFamily="49" charset="-122"/>
              </a:rPr>
              <a:t>。</a:t>
            </a:r>
            <a:r>
              <a:rPr lang="en-US" altLang="zh-CN" sz="1600" dirty="0" smtClean="0">
                <a:solidFill>
                  <a:srgbClr val="0070C0"/>
                </a:solidFill>
                <a:latin typeface="黑体" panose="02010609060101010101" pitchFamily="49" charset="-122"/>
                <a:ea typeface="黑体" panose="02010609060101010101" pitchFamily="49" charset="-122"/>
              </a:rPr>
              <a:t>                                                          </a:t>
            </a:r>
          </a:p>
          <a:p>
            <a:pPr algn="just">
              <a:lnSpc>
                <a:spcPct val="150000"/>
              </a:lnSpc>
            </a:pPr>
            <a:r>
              <a:rPr lang="zh-CN" altLang="en-US" sz="1600" dirty="0" smtClean="0">
                <a:latin typeface="黑体" panose="02010609060101010101" pitchFamily="49" charset="-122"/>
                <a:ea typeface="黑体" panose="02010609060101010101" pitchFamily="49" charset="-122"/>
              </a:rPr>
              <a:t>注册规格：</a:t>
            </a:r>
            <a:r>
              <a:rPr lang="en-US" altLang="zh-CN" sz="1600" dirty="0" smtClean="0">
                <a:solidFill>
                  <a:srgbClr val="0070C0"/>
                </a:solidFill>
                <a:latin typeface="黑体" panose="02010609060101010101" pitchFamily="49" charset="-122"/>
                <a:ea typeface="黑体" panose="02010609060101010101" pitchFamily="49" charset="-122"/>
              </a:rPr>
              <a:t>20mg/</a:t>
            </a:r>
            <a:r>
              <a:rPr lang="zh-CN" altLang="en-US" sz="1600" dirty="0" smtClean="0">
                <a:solidFill>
                  <a:srgbClr val="0070C0"/>
                </a:solidFill>
                <a:latin typeface="黑体" panose="02010609060101010101" pitchFamily="49" charset="-122"/>
                <a:ea typeface="黑体" panose="02010609060101010101" pitchFamily="49" charset="-122"/>
              </a:rPr>
              <a:t>片。</a:t>
            </a:r>
            <a:endParaRPr lang="en-US" altLang="zh-CN" sz="1600" dirty="0">
              <a:solidFill>
                <a:srgbClr val="0070C0"/>
              </a:solidFill>
              <a:latin typeface="黑体" panose="02010609060101010101" pitchFamily="49" charset="-122"/>
              <a:ea typeface="黑体" panose="02010609060101010101" pitchFamily="49" charset="-122"/>
            </a:endParaRPr>
          </a:p>
          <a:p>
            <a:pPr algn="just">
              <a:lnSpc>
                <a:spcPct val="150000"/>
              </a:lnSpc>
            </a:pPr>
            <a:r>
              <a:rPr lang="zh-CN" altLang="en-US" sz="1600" b="0" dirty="0" smtClean="0">
                <a:latin typeface="黑体" panose="02010609060101010101" pitchFamily="49" charset="-122"/>
                <a:ea typeface="黑体" panose="02010609060101010101" pitchFamily="49" charset="-122"/>
              </a:rPr>
              <a:t>中国大陆首次上市时间：</a:t>
            </a:r>
            <a:r>
              <a:rPr lang="en-US" altLang="zh-CN" sz="1600" dirty="0">
                <a:solidFill>
                  <a:srgbClr val="0070C0"/>
                </a:solidFill>
                <a:latin typeface="黑体" panose="02010609060101010101" pitchFamily="49" charset="-122"/>
                <a:ea typeface="黑体" panose="02010609060101010101" pitchFamily="49" charset="-122"/>
              </a:rPr>
              <a:t>2021</a:t>
            </a:r>
            <a:r>
              <a:rPr lang="zh-CN" altLang="en-US" sz="1600" dirty="0" smtClean="0">
                <a:solidFill>
                  <a:srgbClr val="0070C0"/>
                </a:solidFill>
                <a:latin typeface="黑体" panose="02010609060101010101" pitchFamily="49" charset="-122"/>
                <a:ea typeface="黑体" panose="02010609060101010101" pitchFamily="49" charset="-122"/>
              </a:rPr>
              <a:t>年</a:t>
            </a:r>
            <a:r>
              <a:rPr lang="en-US" altLang="zh-CN" sz="1600" dirty="0" smtClean="0">
                <a:solidFill>
                  <a:srgbClr val="0070C0"/>
                </a:solidFill>
                <a:latin typeface="黑体" panose="02010609060101010101" pitchFamily="49" charset="-122"/>
                <a:ea typeface="黑体" panose="02010609060101010101" pitchFamily="49" charset="-122"/>
              </a:rPr>
              <a:t>8</a:t>
            </a:r>
            <a:r>
              <a:rPr lang="zh-CN" altLang="en-US" sz="1600" dirty="0" smtClean="0">
                <a:solidFill>
                  <a:srgbClr val="0070C0"/>
                </a:solidFill>
                <a:latin typeface="黑体" panose="02010609060101010101" pitchFamily="49" charset="-122"/>
                <a:ea typeface="黑体" panose="02010609060101010101" pitchFamily="49" charset="-122"/>
              </a:rPr>
              <a:t>月。</a:t>
            </a:r>
            <a:r>
              <a:rPr lang="en-US" altLang="zh-CN" sz="1600" dirty="0" smtClean="0">
                <a:solidFill>
                  <a:srgbClr val="0070C0"/>
                </a:solidFill>
                <a:latin typeface="黑体" panose="02010609060101010101" pitchFamily="49" charset="-122"/>
                <a:ea typeface="黑体" panose="02010609060101010101" pitchFamily="49" charset="-122"/>
              </a:rPr>
              <a:t>       </a:t>
            </a:r>
          </a:p>
          <a:p>
            <a:pPr algn="just">
              <a:lnSpc>
                <a:spcPct val="150000"/>
              </a:lnSpc>
            </a:pPr>
            <a:r>
              <a:rPr lang="zh-CN" altLang="en-US" sz="1600" dirty="0">
                <a:latin typeface="黑体" panose="02010609060101010101" pitchFamily="49" charset="-122"/>
                <a:ea typeface="黑体" panose="02010609060101010101" pitchFamily="49" charset="-122"/>
              </a:rPr>
              <a:t>目前大陆地区同通用名药品的上市情况：</a:t>
            </a:r>
            <a:r>
              <a:rPr lang="en-US" altLang="zh-CN" sz="1600" dirty="0" smtClean="0">
                <a:solidFill>
                  <a:srgbClr val="0070C0"/>
                </a:solidFill>
                <a:latin typeface="黑体" panose="02010609060101010101" pitchFamily="49" charset="-122"/>
                <a:ea typeface="黑体" panose="02010609060101010101" pitchFamily="49" charset="-122"/>
              </a:rPr>
              <a:t>0</a:t>
            </a:r>
            <a:r>
              <a:rPr lang="zh-CN" altLang="en-US" sz="1600" dirty="0" smtClean="0">
                <a:solidFill>
                  <a:srgbClr val="0070C0"/>
                </a:solidFill>
                <a:latin typeface="黑体" panose="02010609060101010101" pitchFamily="49" charset="-122"/>
                <a:ea typeface="黑体" panose="02010609060101010101" pitchFamily="49" charset="-122"/>
              </a:rPr>
              <a:t>家。</a:t>
            </a:r>
            <a:endParaRPr lang="en-US" altLang="zh-CN" sz="1600" dirty="0">
              <a:solidFill>
                <a:srgbClr val="0070C0"/>
              </a:solidFill>
              <a:latin typeface="黑体" panose="02010609060101010101" pitchFamily="49" charset="-122"/>
              <a:ea typeface="黑体" panose="02010609060101010101" pitchFamily="49" charset="-122"/>
            </a:endParaRPr>
          </a:p>
          <a:p>
            <a:pPr algn="just">
              <a:lnSpc>
                <a:spcPct val="150000"/>
              </a:lnSpc>
            </a:pPr>
            <a:r>
              <a:rPr lang="zh-CN" altLang="en-US" sz="1600" dirty="0" smtClean="0">
                <a:latin typeface="黑体" panose="02010609060101010101" pitchFamily="49" charset="-122"/>
                <a:ea typeface="黑体" panose="02010609060101010101" pitchFamily="49" charset="-122"/>
              </a:rPr>
              <a:t>全球首个上市国家</a:t>
            </a:r>
            <a:r>
              <a:rPr lang="en-US" altLang="zh-CN" sz="1600" dirty="0" smtClean="0">
                <a:latin typeface="黑体" panose="02010609060101010101" pitchFamily="49" charset="-122"/>
                <a:ea typeface="黑体" panose="02010609060101010101" pitchFamily="49" charset="-122"/>
              </a:rPr>
              <a:t>/</a:t>
            </a:r>
            <a:r>
              <a:rPr lang="zh-CN" altLang="en-US" sz="1600" dirty="0" smtClean="0">
                <a:latin typeface="黑体" panose="02010609060101010101" pitchFamily="49" charset="-122"/>
                <a:ea typeface="黑体" panose="02010609060101010101" pitchFamily="49" charset="-122"/>
              </a:rPr>
              <a:t>地区及上市时间：</a:t>
            </a:r>
            <a:r>
              <a:rPr lang="en-US" altLang="zh-CN" sz="1600" dirty="0" smtClean="0">
                <a:solidFill>
                  <a:srgbClr val="0070C0"/>
                </a:solidFill>
                <a:latin typeface="黑体" panose="02010609060101010101" pitchFamily="49" charset="-122"/>
                <a:ea typeface="黑体" panose="02010609060101010101" pitchFamily="49" charset="-122"/>
              </a:rPr>
              <a:t>2012</a:t>
            </a:r>
            <a:r>
              <a:rPr lang="zh-CN" altLang="en-US" sz="1600" dirty="0" smtClean="0">
                <a:solidFill>
                  <a:srgbClr val="0070C0"/>
                </a:solidFill>
                <a:latin typeface="黑体" panose="02010609060101010101" pitchFamily="49" charset="-122"/>
                <a:ea typeface="黑体" panose="02010609060101010101" pitchFamily="49" charset="-122"/>
              </a:rPr>
              <a:t>年</a:t>
            </a:r>
            <a:r>
              <a:rPr lang="en-US" altLang="zh-CN" sz="1600" dirty="0" smtClean="0">
                <a:solidFill>
                  <a:srgbClr val="0070C0"/>
                </a:solidFill>
                <a:latin typeface="黑体" panose="02010609060101010101" pitchFamily="49" charset="-122"/>
                <a:ea typeface="黑体" panose="02010609060101010101" pitchFamily="49" charset="-122"/>
              </a:rPr>
              <a:t>6</a:t>
            </a:r>
            <a:r>
              <a:rPr lang="zh-CN" altLang="en-US" sz="1600" dirty="0" smtClean="0">
                <a:solidFill>
                  <a:srgbClr val="0070C0"/>
                </a:solidFill>
                <a:latin typeface="黑体" panose="02010609060101010101" pitchFamily="49" charset="-122"/>
                <a:ea typeface="黑体" panose="02010609060101010101" pitchFamily="49" charset="-122"/>
              </a:rPr>
              <a:t>月，日本。</a:t>
            </a:r>
            <a:endParaRPr lang="en-US" altLang="zh-CN" sz="1600" dirty="0" smtClean="0">
              <a:solidFill>
                <a:srgbClr val="0070C0"/>
              </a:solidFill>
              <a:latin typeface="黑体" panose="02010609060101010101" pitchFamily="49" charset="-122"/>
              <a:ea typeface="黑体" panose="02010609060101010101" pitchFamily="49" charset="-122"/>
            </a:endParaRPr>
          </a:p>
          <a:p>
            <a:pPr algn="just">
              <a:lnSpc>
                <a:spcPct val="150000"/>
              </a:lnSpc>
            </a:pPr>
            <a:r>
              <a:rPr lang="zh-CN" altLang="en-US" sz="1600" dirty="0" smtClean="0">
                <a:latin typeface="黑体" panose="02010609060101010101" pitchFamily="49" charset="-122"/>
                <a:ea typeface="黑体" panose="02010609060101010101" pitchFamily="49" charset="-122"/>
              </a:rPr>
              <a:t>是否为</a:t>
            </a:r>
            <a:r>
              <a:rPr lang="en-US" altLang="zh-CN" sz="1600" dirty="0" smtClean="0">
                <a:latin typeface="黑体" panose="02010609060101010101" pitchFamily="49" charset="-122"/>
                <a:ea typeface="黑体" panose="02010609060101010101" pitchFamily="49" charset="-122"/>
              </a:rPr>
              <a:t>OTC</a:t>
            </a:r>
            <a:r>
              <a:rPr lang="zh-CN" altLang="en-US" sz="1600" dirty="0" smtClean="0">
                <a:latin typeface="黑体" panose="02010609060101010101" pitchFamily="49" charset="-122"/>
                <a:ea typeface="黑体" panose="02010609060101010101" pitchFamily="49" charset="-122"/>
              </a:rPr>
              <a:t>药品：</a:t>
            </a:r>
            <a:r>
              <a:rPr lang="zh-CN" altLang="en-US" sz="1600" dirty="0" smtClean="0">
                <a:solidFill>
                  <a:srgbClr val="0070C0"/>
                </a:solidFill>
                <a:latin typeface="黑体" panose="02010609060101010101" pitchFamily="49" charset="-122"/>
                <a:ea typeface="黑体" panose="02010609060101010101" pitchFamily="49" charset="-122"/>
              </a:rPr>
              <a:t>否。</a:t>
            </a:r>
            <a:endParaRPr lang="en-US" altLang="zh-CN" sz="1600" dirty="0">
              <a:solidFill>
                <a:srgbClr val="0070C0"/>
              </a:solidFill>
              <a:latin typeface="黑体" panose="02010609060101010101" pitchFamily="49" charset="-122"/>
              <a:ea typeface="黑体" panose="02010609060101010101" pitchFamily="49" charset="-122"/>
            </a:endParaRPr>
          </a:p>
          <a:p>
            <a:pPr algn="just">
              <a:lnSpc>
                <a:spcPct val="150000"/>
              </a:lnSpc>
            </a:pPr>
            <a:r>
              <a:rPr lang="zh-CN" altLang="en-US" sz="1600" b="1" dirty="0">
                <a:solidFill>
                  <a:srgbClr val="0070C0"/>
                </a:solidFill>
                <a:latin typeface="黑体" panose="02010609060101010101" pitchFamily="49" charset="-122"/>
                <a:ea typeface="黑体" panose="02010609060101010101" pitchFamily="49" charset="-122"/>
              </a:rPr>
              <a:t>参照药品建议</a:t>
            </a:r>
            <a:r>
              <a:rPr lang="zh-CN" altLang="en-US" sz="1600" b="1" dirty="0" smtClean="0">
                <a:solidFill>
                  <a:srgbClr val="0070C0"/>
                </a:solidFill>
                <a:latin typeface="黑体" panose="02010609060101010101" pitchFamily="49" charset="-122"/>
                <a:ea typeface="黑体" panose="02010609060101010101" pitchFamily="49" charset="-122"/>
              </a:rPr>
              <a:t>：</a:t>
            </a:r>
            <a:r>
              <a:rPr lang="zh-CN" altLang="en-US" sz="1600" dirty="0" smtClean="0">
                <a:latin typeface="黑体" panose="02010609060101010101" pitchFamily="49" charset="-122"/>
                <a:ea typeface="黑体" panose="02010609060101010101" pitchFamily="49" charset="-122"/>
              </a:rPr>
              <a:t>利格列汀片</a:t>
            </a:r>
            <a:r>
              <a:rPr lang="zh-CN" altLang="zh-CN" sz="1600" dirty="0" smtClean="0">
                <a:latin typeface="黑体" panose="02010609060101010101" pitchFamily="49" charset="-122"/>
                <a:ea typeface="黑体" panose="02010609060101010101" pitchFamily="49" charset="-122"/>
              </a:rPr>
              <a:t>（</a:t>
            </a:r>
            <a:r>
              <a:rPr lang="zh-CN" altLang="en-US" sz="1600" dirty="0" smtClean="0">
                <a:latin typeface="黑体" panose="02010609060101010101" pitchFamily="49" charset="-122"/>
                <a:ea typeface="黑体" panose="02010609060101010101" pitchFamily="49" charset="-122"/>
              </a:rPr>
              <a:t>欧唐宁</a:t>
            </a:r>
            <a:r>
              <a:rPr lang="en-US" altLang="zh-CN" sz="1600" baseline="30000" dirty="0" smtClean="0">
                <a:latin typeface="黑体" panose="02010609060101010101" pitchFamily="49" charset="-122"/>
                <a:ea typeface="黑体" panose="02010609060101010101" pitchFamily="49" charset="-122"/>
              </a:rPr>
              <a:t>®</a:t>
            </a:r>
            <a:r>
              <a:rPr lang="zh-CN" altLang="zh-CN" sz="1600" dirty="0" smtClean="0">
                <a:latin typeface="黑体" panose="02010609060101010101" pitchFamily="49" charset="-122"/>
                <a:ea typeface="黑体" panose="02010609060101010101" pitchFamily="49" charset="-122"/>
              </a:rPr>
              <a:t>）</a:t>
            </a:r>
            <a:endParaRPr lang="en-US" altLang="zh-CN" sz="1600" dirty="0">
              <a:latin typeface="黑体" panose="02010609060101010101" pitchFamily="49" charset="-122"/>
              <a:ea typeface="黑体" panose="02010609060101010101" pitchFamily="49" charset="-122"/>
            </a:endParaRPr>
          </a:p>
          <a:p>
            <a:pPr algn="just">
              <a:lnSpc>
                <a:spcPct val="150000"/>
              </a:lnSpc>
            </a:pPr>
            <a:r>
              <a:rPr lang="zh-CN" altLang="zh-CN" sz="1600" dirty="0">
                <a:latin typeface="黑体" panose="02010609060101010101" pitchFamily="49" charset="-122"/>
                <a:ea typeface="黑体" panose="02010609060101010101" pitchFamily="49" charset="-122"/>
              </a:rPr>
              <a:t>本品在</a:t>
            </a:r>
            <a:r>
              <a:rPr lang="en-US" altLang="zh-CN" sz="1600" dirty="0">
                <a:latin typeface="黑体" panose="02010609060101010101" pitchFamily="49" charset="-122"/>
                <a:ea typeface="黑体" panose="02010609060101010101" pitchFamily="49" charset="-122"/>
              </a:rPr>
              <a:t>2012</a:t>
            </a:r>
            <a:r>
              <a:rPr lang="zh-CN" altLang="zh-CN" sz="1600" dirty="0">
                <a:latin typeface="黑体" panose="02010609060101010101" pitchFamily="49" charset="-122"/>
                <a:ea typeface="黑体" panose="02010609060101010101" pitchFamily="49" charset="-122"/>
              </a:rPr>
              <a:t>年批准进入日本医保目录时所选的参照</a:t>
            </a:r>
            <a:r>
              <a:rPr lang="zh-CN" altLang="zh-CN" sz="1600" dirty="0" smtClean="0">
                <a:latin typeface="黑体" panose="02010609060101010101" pitchFamily="49" charset="-122"/>
                <a:ea typeface="黑体" panose="02010609060101010101" pitchFamily="49" charset="-122"/>
              </a:rPr>
              <a:t>药品为</a:t>
            </a:r>
            <a:r>
              <a:rPr lang="zh-CN" altLang="zh-CN" sz="1600" dirty="0">
                <a:latin typeface="黑体" panose="02010609060101010101" pitchFamily="49" charset="-122"/>
                <a:ea typeface="黑体" panose="02010609060101010101" pitchFamily="49" charset="-122"/>
              </a:rPr>
              <a:t>利格列汀</a:t>
            </a:r>
            <a:r>
              <a:rPr lang="zh-CN" altLang="zh-CN" sz="1600" dirty="0" smtClean="0">
                <a:latin typeface="黑体" panose="02010609060101010101" pitchFamily="49" charset="-122"/>
                <a:ea typeface="黑体" panose="02010609060101010101" pitchFamily="49" charset="-122"/>
              </a:rPr>
              <a:t>片</a:t>
            </a:r>
            <a:r>
              <a:rPr lang="zh-CN" altLang="en-US" sz="1600" dirty="0" smtClean="0">
                <a:latin typeface="黑体" panose="02010609060101010101" pitchFamily="49" charset="-122"/>
                <a:ea typeface="黑体" panose="02010609060101010101" pitchFamily="49" charset="-122"/>
              </a:rPr>
              <a:t>（欧唐宁</a:t>
            </a:r>
            <a:r>
              <a:rPr lang="en-US" altLang="zh-CN" sz="1600" baseline="30000" dirty="0">
                <a:latin typeface="黑体" panose="02010609060101010101" pitchFamily="49" charset="-122"/>
                <a:ea typeface="黑体" panose="02010609060101010101" pitchFamily="49" charset="-122"/>
              </a:rPr>
              <a:t>® </a:t>
            </a:r>
            <a:r>
              <a:rPr lang="zh-CN" altLang="en-US" sz="1600" dirty="0" smtClean="0">
                <a:latin typeface="黑体" panose="02010609060101010101" pitchFamily="49" charset="-122"/>
                <a:ea typeface="黑体" panose="02010609060101010101" pitchFamily="49" charset="-122"/>
              </a:rPr>
              <a:t>）。</a:t>
            </a:r>
            <a:r>
              <a:rPr lang="zh-CN" altLang="zh-CN" sz="1600" dirty="0" smtClean="0">
                <a:latin typeface="黑体" panose="02010609060101010101" pitchFamily="49" charset="-122"/>
                <a:ea typeface="黑体" panose="02010609060101010101" pitchFamily="49" charset="-122"/>
              </a:rPr>
              <a:t>利格列汀片临床应用广泛，与替格列汀片相比，两者疗效和安全性无显著性差异，</a:t>
            </a:r>
            <a:r>
              <a:rPr lang="zh-CN" altLang="en-US" sz="1600" dirty="0" smtClean="0">
                <a:latin typeface="黑体" panose="02010609060101010101" pitchFamily="49" charset="-122"/>
                <a:ea typeface="黑体" panose="02010609060101010101" pitchFamily="49" charset="-122"/>
              </a:rPr>
              <a:t>两者</a:t>
            </a:r>
            <a:r>
              <a:rPr lang="zh-CN" altLang="zh-CN" sz="1600" dirty="0" smtClean="0">
                <a:latin typeface="黑体" panose="02010609060101010101" pitchFamily="49" charset="-122"/>
                <a:ea typeface="黑体" panose="02010609060101010101" pitchFamily="49" charset="-122"/>
              </a:rPr>
              <a:t>针对</a:t>
            </a:r>
            <a:r>
              <a:rPr lang="zh-CN" altLang="zh-CN" sz="1600" dirty="0">
                <a:latin typeface="黑体" panose="02010609060101010101" pitchFamily="49" charset="-122"/>
                <a:ea typeface="黑体" panose="02010609060101010101" pitchFamily="49" charset="-122"/>
              </a:rPr>
              <a:t>任意阶段的</a:t>
            </a:r>
            <a:r>
              <a:rPr lang="zh-CN" altLang="zh-CN" sz="1600" dirty="0" smtClean="0">
                <a:latin typeface="黑体" panose="02010609060101010101" pitchFamily="49" charset="-122"/>
                <a:ea typeface="黑体" panose="02010609060101010101" pitchFamily="49" charset="-122"/>
              </a:rPr>
              <a:t>肾损伤</a:t>
            </a:r>
            <a:r>
              <a:rPr lang="en-US" altLang="zh-CN" sz="1600" dirty="0" smtClean="0">
                <a:latin typeface="黑体" panose="02010609060101010101" pitchFamily="49" charset="-122"/>
                <a:ea typeface="黑体" panose="02010609060101010101" pitchFamily="49" charset="-122"/>
              </a:rPr>
              <a:t>T2DM</a:t>
            </a:r>
            <a:r>
              <a:rPr lang="zh-CN" altLang="zh-CN" sz="1600" dirty="0">
                <a:latin typeface="黑体" panose="02010609060101010101" pitchFamily="49" charset="-122"/>
                <a:ea typeface="黑体" panose="02010609060101010101" pitchFamily="49" charset="-122"/>
              </a:rPr>
              <a:t>患者均无需调整服用剂量</a:t>
            </a:r>
            <a:r>
              <a:rPr lang="zh-CN" altLang="zh-CN" sz="1600" dirty="0" smtClean="0">
                <a:latin typeface="黑体" panose="02010609060101010101" pitchFamily="49" charset="-122"/>
                <a:ea typeface="黑体" panose="02010609060101010101" pitchFamily="49" charset="-122"/>
              </a:rPr>
              <a:t>，</a:t>
            </a:r>
            <a:r>
              <a:rPr lang="zh-CN" altLang="en-US" sz="1600" dirty="0" smtClean="0">
                <a:latin typeface="黑体" panose="02010609060101010101" pitchFamily="49" charset="-122"/>
                <a:ea typeface="黑体" panose="02010609060101010101" pitchFamily="49" charset="-122"/>
              </a:rPr>
              <a:t>且</a:t>
            </a:r>
            <a:r>
              <a:rPr lang="zh-CN" altLang="zh-CN" sz="1600" dirty="0" smtClean="0">
                <a:latin typeface="黑体" panose="02010609060101010101" pitchFamily="49" charset="-122"/>
                <a:ea typeface="黑体" panose="02010609060101010101" pitchFamily="49" charset="-122"/>
              </a:rPr>
              <a:t>替格列汀是</a:t>
            </a:r>
            <a:r>
              <a:rPr lang="zh-CN" altLang="en-US" sz="1600" dirty="0" smtClean="0">
                <a:latin typeface="黑体" panose="02010609060101010101" pitchFamily="49" charset="-122"/>
                <a:ea typeface="黑体" panose="02010609060101010101" pitchFamily="49" charset="-122"/>
              </a:rPr>
              <a:t>目前</a:t>
            </a:r>
            <a:r>
              <a:rPr lang="zh-CN" altLang="zh-CN" sz="1600" dirty="0" smtClean="0">
                <a:latin typeface="黑体" panose="02010609060101010101" pitchFamily="49" charset="-122"/>
                <a:ea typeface="黑体" panose="02010609060101010101" pitchFamily="49" charset="-122"/>
              </a:rPr>
              <a:t>唯一</a:t>
            </a:r>
            <a:r>
              <a:rPr lang="zh-CN" altLang="zh-CN" sz="1600" dirty="0">
                <a:latin typeface="黑体" panose="02010609060101010101" pitchFamily="49" charset="-122"/>
                <a:ea typeface="黑体" panose="02010609060101010101" pitchFamily="49" charset="-122"/>
              </a:rPr>
              <a:t>可以</a:t>
            </a:r>
            <a:r>
              <a:rPr lang="zh-CN" altLang="en-US" sz="1600" dirty="0">
                <a:latin typeface="黑体" panose="02010609060101010101" pitchFamily="49" charset="-122"/>
                <a:ea typeface="黑体" panose="02010609060101010101" pitchFamily="49" charset="-122"/>
              </a:rPr>
              <a:t>在患者血糖控制情况不佳时</a:t>
            </a:r>
            <a:r>
              <a:rPr lang="zh-CN" altLang="zh-CN" sz="1600" dirty="0">
                <a:latin typeface="黑体" panose="02010609060101010101" pitchFamily="49" charset="-122"/>
                <a:ea typeface="黑体" panose="02010609060101010101" pitchFamily="49" charset="-122"/>
              </a:rPr>
              <a:t>酌情增加服用剂量的</a:t>
            </a:r>
            <a:r>
              <a:rPr lang="en-US" altLang="zh-CN" sz="1600" dirty="0">
                <a:latin typeface="黑体" panose="02010609060101010101" pitchFamily="49" charset="-122"/>
                <a:ea typeface="黑体" panose="02010609060101010101" pitchFamily="49" charset="-122"/>
              </a:rPr>
              <a:t>DPP-4</a:t>
            </a:r>
            <a:r>
              <a:rPr lang="zh-CN" altLang="zh-CN" sz="1600" dirty="0">
                <a:latin typeface="黑体" panose="02010609060101010101" pitchFamily="49" charset="-122"/>
                <a:ea typeface="黑体" panose="02010609060101010101" pitchFamily="49" charset="-122"/>
              </a:rPr>
              <a:t>抑制剂。</a:t>
            </a:r>
            <a:endParaRPr lang="zh-CN" altLang="zh-CN" sz="1600" dirty="0" smtClean="0">
              <a:latin typeface="黑体" panose="02010609060101010101" pitchFamily="49" charset="-122"/>
              <a:ea typeface="黑体" panose="02010609060101010101" pitchFamily="49" charset="-122"/>
            </a:endParaRPr>
          </a:p>
          <a:p>
            <a:pPr algn="just">
              <a:lnSpc>
                <a:spcPct val="200000"/>
              </a:lnSpc>
            </a:pPr>
            <a:endParaRPr lang="zh-CN" altLang="zh-CN" sz="1600" dirty="0">
              <a:latin typeface="黑体" panose="02010609060101010101" pitchFamily="49" charset="-122"/>
              <a:ea typeface="黑体" panose="02010609060101010101" pitchFamily="49" charset="-122"/>
            </a:endParaRPr>
          </a:p>
          <a:p>
            <a:pPr algn="just">
              <a:lnSpc>
                <a:spcPct val="200000"/>
              </a:lnSpc>
            </a:pPr>
            <a:endParaRPr lang="en-US" altLang="zh-CN" sz="1600" dirty="0" smtClean="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8119069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07877" y="843558"/>
            <a:ext cx="8375476" cy="3785652"/>
          </a:xfrm>
          <a:prstGeom prst="rect">
            <a:avLst/>
          </a:prstGeom>
        </p:spPr>
        <p:txBody>
          <a:bodyPr wrap="square">
            <a:spAutoFit/>
          </a:bodyPr>
          <a:lstStyle/>
          <a:p>
            <a:pPr algn="just"/>
            <a:r>
              <a:rPr lang="zh-CN" altLang="en-US" sz="1600" b="1" dirty="0" smtClean="0">
                <a:solidFill>
                  <a:srgbClr val="0070C0"/>
                </a:solidFill>
                <a:latin typeface="黑体" panose="02010609060101010101" pitchFamily="49" charset="-122"/>
                <a:ea typeface="黑体" panose="02010609060101010101" pitchFamily="49" charset="-122"/>
              </a:rPr>
              <a:t>适应症：</a:t>
            </a:r>
            <a:endParaRPr lang="en-US" altLang="zh-CN" sz="1600" b="1" dirty="0" smtClean="0">
              <a:solidFill>
                <a:srgbClr val="0070C0"/>
              </a:solidFill>
              <a:latin typeface="黑体" panose="02010609060101010101" pitchFamily="49" charset="-122"/>
              <a:ea typeface="黑体" panose="02010609060101010101" pitchFamily="49" charset="-122"/>
            </a:endParaRPr>
          </a:p>
          <a:p>
            <a:pPr algn="just"/>
            <a:r>
              <a:rPr lang="zh-CN" altLang="zh-CN" sz="1600" dirty="0" smtClean="0">
                <a:latin typeface="黑体" panose="02010609060101010101" pitchFamily="49" charset="-122"/>
                <a:ea typeface="黑体" panose="02010609060101010101" pitchFamily="49" charset="-122"/>
              </a:rPr>
              <a:t>本品适用于成人</a:t>
            </a:r>
            <a:r>
              <a:rPr lang="en-US" altLang="zh-CN" sz="1600" dirty="0" smtClean="0">
                <a:latin typeface="黑体" panose="02010609060101010101" pitchFamily="49" charset="-122"/>
                <a:ea typeface="黑体" panose="02010609060101010101" pitchFamily="49" charset="-122"/>
              </a:rPr>
              <a:t>2</a:t>
            </a:r>
            <a:r>
              <a:rPr lang="zh-CN" altLang="zh-CN" sz="1600" dirty="0" smtClean="0">
                <a:latin typeface="黑体" panose="02010609060101010101" pitchFamily="49" charset="-122"/>
                <a:ea typeface="黑体" panose="02010609060101010101" pitchFamily="49" charset="-122"/>
              </a:rPr>
              <a:t>型糖尿病患者改善血糖控制。</a:t>
            </a:r>
            <a:endParaRPr lang="en-US" altLang="zh-CN" sz="1600" dirty="0" smtClean="0">
              <a:latin typeface="黑体" panose="02010609060101010101" pitchFamily="49" charset="-122"/>
              <a:ea typeface="黑体" panose="02010609060101010101" pitchFamily="49" charset="-122"/>
            </a:endParaRPr>
          </a:p>
          <a:p>
            <a:pPr algn="just"/>
            <a:r>
              <a:rPr lang="zh-CN" altLang="zh-CN" sz="1600" b="1" dirty="0" smtClean="0">
                <a:latin typeface="黑体" panose="02010609060101010101" pitchFamily="49" charset="-122"/>
                <a:ea typeface="黑体" panose="02010609060101010101" pitchFamily="49" charset="-122"/>
              </a:rPr>
              <a:t>单药治疗</a:t>
            </a:r>
            <a:r>
              <a:rPr lang="zh-CN" altLang="zh-CN" sz="1600" dirty="0" smtClean="0">
                <a:latin typeface="黑体" panose="02010609060101010101" pitchFamily="49" charset="-122"/>
                <a:ea typeface="黑体" panose="02010609060101010101" pitchFamily="49" charset="-122"/>
              </a:rPr>
              <a:t>：本品可配合饮食控制和运用，用于改善成人</a:t>
            </a:r>
            <a:r>
              <a:rPr lang="en-US" altLang="zh-CN" sz="1600" dirty="0" smtClean="0">
                <a:latin typeface="黑体" panose="02010609060101010101" pitchFamily="49" charset="-122"/>
                <a:ea typeface="黑体" panose="02010609060101010101" pitchFamily="49" charset="-122"/>
              </a:rPr>
              <a:t>2</a:t>
            </a:r>
            <a:r>
              <a:rPr lang="zh-CN" altLang="zh-CN" sz="1600" dirty="0" smtClean="0">
                <a:latin typeface="黑体" panose="02010609060101010101" pitchFamily="49" charset="-122"/>
                <a:ea typeface="黑体" panose="02010609060101010101" pitchFamily="49" charset="-122"/>
              </a:rPr>
              <a:t>型糖尿病患者的血糖控制</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algn="just"/>
            <a:r>
              <a:rPr lang="zh-CN" altLang="zh-CN" sz="1600" b="1" dirty="0" smtClean="0">
                <a:latin typeface="黑体" panose="02010609060101010101" pitchFamily="49" charset="-122"/>
                <a:ea typeface="黑体" panose="02010609060101010101" pitchFamily="49" charset="-122"/>
              </a:rPr>
              <a:t>与</a:t>
            </a:r>
            <a:r>
              <a:rPr lang="zh-CN" altLang="zh-CN" sz="1600" b="1" dirty="0" smtClean="0">
                <a:latin typeface="黑体" panose="02010609060101010101" pitchFamily="49" charset="-122"/>
                <a:ea typeface="黑体" panose="02010609060101010101" pitchFamily="49" charset="-122"/>
              </a:rPr>
              <a:t>二甲双胍联用</a:t>
            </a:r>
            <a:r>
              <a:rPr lang="zh-CN" altLang="zh-CN" sz="1600" dirty="0" smtClean="0">
                <a:latin typeface="黑体" panose="02010609060101010101" pitchFamily="49" charset="-122"/>
                <a:ea typeface="黑体" panose="02010609060101010101" pitchFamily="49" charset="-122"/>
              </a:rPr>
              <a:t>：在单独使用盐酸二甲双胍血糖控制不佳时，本品可与盐酸二甲双胍联合使用，配合饮食和运动改善成人</a:t>
            </a:r>
            <a:r>
              <a:rPr lang="en-US" altLang="zh-CN" sz="1600" dirty="0" smtClean="0">
                <a:latin typeface="黑体" panose="02010609060101010101" pitchFamily="49" charset="-122"/>
                <a:ea typeface="黑体" panose="02010609060101010101" pitchFamily="49" charset="-122"/>
              </a:rPr>
              <a:t>2</a:t>
            </a:r>
            <a:r>
              <a:rPr lang="zh-CN" altLang="zh-CN" sz="1600" dirty="0" smtClean="0">
                <a:latin typeface="黑体" panose="02010609060101010101" pitchFamily="49" charset="-122"/>
                <a:ea typeface="黑体" panose="02010609060101010101" pitchFamily="49" charset="-122"/>
              </a:rPr>
              <a:t>型糖尿病患者的血糖控制。</a:t>
            </a:r>
            <a:endParaRPr lang="en-US" altLang="zh-CN" sz="1600" dirty="0" smtClean="0">
              <a:latin typeface="黑体" panose="02010609060101010101" pitchFamily="49" charset="-122"/>
              <a:ea typeface="黑体" panose="02010609060101010101" pitchFamily="49" charset="-122"/>
            </a:endParaRPr>
          </a:p>
          <a:p>
            <a:pPr algn="just"/>
            <a:endParaRPr lang="en-US" altLang="zh-CN" sz="1600" dirty="0" smtClean="0">
              <a:latin typeface="黑体" panose="02010609060101010101" pitchFamily="49" charset="-122"/>
              <a:ea typeface="黑体" panose="02010609060101010101" pitchFamily="49" charset="-122"/>
            </a:endParaRPr>
          </a:p>
          <a:p>
            <a:pPr algn="just"/>
            <a:r>
              <a:rPr lang="zh-CN" altLang="en-US" sz="1600" b="1" dirty="0">
                <a:solidFill>
                  <a:srgbClr val="0070C0"/>
                </a:solidFill>
                <a:latin typeface="黑体" panose="02010609060101010101" pitchFamily="49" charset="-122"/>
                <a:ea typeface="黑体" panose="02010609060101010101" pitchFamily="49" charset="-122"/>
              </a:rPr>
              <a:t>疾病基本情况</a:t>
            </a:r>
            <a:r>
              <a:rPr lang="zh-CN" altLang="en-US" sz="1600" b="1" dirty="0" smtClean="0">
                <a:solidFill>
                  <a:srgbClr val="0070C0"/>
                </a:solidFill>
                <a:latin typeface="黑体" panose="02010609060101010101" pitchFamily="49" charset="-122"/>
                <a:ea typeface="黑体" panose="02010609060101010101" pitchFamily="49" charset="-122"/>
              </a:rPr>
              <a:t>：</a:t>
            </a:r>
            <a:endParaRPr lang="en-US" altLang="zh-CN" sz="1600" b="1" dirty="0" smtClean="0">
              <a:solidFill>
                <a:srgbClr val="0070C0"/>
              </a:solidFill>
              <a:latin typeface="黑体" panose="02010609060101010101" pitchFamily="49" charset="-122"/>
              <a:ea typeface="黑体" panose="02010609060101010101" pitchFamily="49" charset="-122"/>
            </a:endParaRPr>
          </a:p>
          <a:p>
            <a:pPr algn="just"/>
            <a:r>
              <a:rPr lang="en-US" altLang="zh-CN" sz="1600" dirty="0" smtClean="0">
                <a:latin typeface="黑体" panose="02010609060101010101" pitchFamily="49" charset="-122"/>
                <a:ea typeface="黑体" panose="02010609060101010101" pitchFamily="49" charset="-122"/>
              </a:rPr>
              <a:t>2</a:t>
            </a:r>
            <a:r>
              <a:rPr lang="zh-CN" altLang="en-US" sz="1600" dirty="0" smtClean="0">
                <a:latin typeface="黑体" panose="02010609060101010101" pitchFamily="49" charset="-122"/>
                <a:ea typeface="黑体" panose="02010609060101010101" pitchFamily="49" charset="-122"/>
              </a:rPr>
              <a:t>型糖尿病是最常见的糖尿病类型，占整个糖尿病人群</a:t>
            </a:r>
            <a:r>
              <a:rPr lang="en-US" altLang="zh-CN" sz="1600" dirty="0" smtClean="0">
                <a:latin typeface="黑体" panose="02010609060101010101" pitchFamily="49" charset="-122"/>
                <a:ea typeface="黑体" panose="02010609060101010101" pitchFamily="49" charset="-122"/>
              </a:rPr>
              <a:t>90%</a:t>
            </a:r>
            <a:r>
              <a:rPr lang="zh-CN" altLang="en-US" sz="1600" dirty="0" smtClean="0">
                <a:latin typeface="黑体" panose="02010609060101010101" pitchFamily="49" charset="-122"/>
                <a:ea typeface="黑体" panose="02010609060101010101" pitchFamily="49" charset="-122"/>
              </a:rPr>
              <a:t>以上，我国</a:t>
            </a:r>
            <a:r>
              <a:rPr lang="en-US" altLang="zh-CN" sz="1600" dirty="0" smtClean="0">
                <a:latin typeface="黑体" panose="02010609060101010101" pitchFamily="49" charset="-122"/>
                <a:ea typeface="黑体" panose="02010609060101010101" pitchFamily="49" charset="-122"/>
              </a:rPr>
              <a:t>18</a:t>
            </a:r>
            <a:r>
              <a:rPr lang="zh-CN" altLang="en-US" sz="1600" dirty="0" smtClean="0">
                <a:latin typeface="黑体" panose="02010609060101010101" pitchFamily="49" charset="-122"/>
                <a:ea typeface="黑体" panose="02010609060101010101" pitchFamily="49" charset="-122"/>
              </a:rPr>
              <a:t>岁及以上人群糖尿病患病率为</a:t>
            </a:r>
            <a:r>
              <a:rPr lang="en-US" altLang="zh-CN" sz="1600" dirty="0" smtClean="0">
                <a:latin typeface="黑体" panose="02010609060101010101" pitchFamily="49" charset="-122"/>
                <a:ea typeface="黑体" panose="02010609060101010101" pitchFamily="49" charset="-122"/>
              </a:rPr>
              <a:t>11.2%</a:t>
            </a:r>
            <a:r>
              <a:rPr lang="zh-CN" altLang="en-US" sz="1600" dirty="0">
                <a:latin typeface="黑体" panose="02010609060101010101" pitchFamily="49" charset="-122"/>
                <a:ea typeface="黑体" panose="02010609060101010101" pitchFamily="49" charset="-122"/>
              </a:rPr>
              <a:t>，</a:t>
            </a:r>
            <a:r>
              <a:rPr lang="en-US" altLang="zh-CN" sz="1600" dirty="0">
                <a:latin typeface="黑体" panose="02010609060101010101" pitchFamily="49" charset="-122"/>
                <a:ea typeface="黑体" panose="02010609060101010101" pitchFamily="49" charset="-122"/>
              </a:rPr>
              <a:t>2019</a:t>
            </a:r>
            <a:r>
              <a:rPr lang="zh-CN" altLang="en-US" sz="1600" dirty="0">
                <a:latin typeface="黑体" panose="02010609060101010101" pitchFamily="49" charset="-122"/>
                <a:ea typeface="黑体" panose="02010609060101010101" pitchFamily="49" charset="-122"/>
              </a:rPr>
              <a:t>年的数据显示，中国≥</a:t>
            </a:r>
            <a:r>
              <a:rPr lang="en-US" altLang="zh-CN" sz="1600" dirty="0">
                <a:latin typeface="黑体" panose="02010609060101010101" pitchFamily="49" charset="-122"/>
                <a:ea typeface="黑体" panose="02010609060101010101" pitchFamily="49" charset="-122"/>
              </a:rPr>
              <a:t>65</a:t>
            </a:r>
            <a:r>
              <a:rPr lang="zh-CN" altLang="en-US" sz="1600" dirty="0">
                <a:latin typeface="黑体" panose="02010609060101010101" pitchFamily="49" charset="-122"/>
                <a:ea typeface="黑体" panose="02010609060101010101" pitchFamily="49" charset="-122"/>
              </a:rPr>
              <a:t>岁的老年糖尿病患者数约</a:t>
            </a:r>
            <a:r>
              <a:rPr lang="en-US" altLang="zh-CN" sz="1600" dirty="0">
                <a:latin typeface="黑体" panose="02010609060101010101" pitchFamily="49" charset="-122"/>
                <a:ea typeface="黑体" panose="02010609060101010101" pitchFamily="49" charset="-122"/>
              </a:rPr>
              <a:t>3550</a:t>
            </a:r>
            <a:r>
              <a:rPr lang="zh-CN" altLang="en-US" sz="1600" dirty="0">
                <a:latin typeface="黑体" panose="02010609060101010101" pitchFamily="49" charset="-122"/>
                <a:ea typeface="黑体" panose="02010609060101010101" pitchFamily="49" charset="-122"/>
              </a:rPr>
              <a:t>万，居世界首位，占全球老年糖尿病患者的</a:t>
            </a:r>
            <a:r>
              <a:rPr lang="en-US" altLang="zh-CN" sz="1600" dirty="0">
                <a:latin typeface="黑体" panose="02010609060101010101" pitchFamily="49" charset="-122"/>
                <a:ea typeface="黑体" panose="02010609060101010101" pitchFamily="49" charset="-122"/>
              </a:rPr>
              <a:t>1/4</a:t>
            </a:r>
            <a:r>
              <a:rPr lang="zh-CN" altLang="en-US" sz="1600" dirty="0">
                <a:latin typeface="黑体" panose="02010609060101010101" pitchFamily="49" charset="-122"/>
                <a:ea typeface="黑体" panose="02010609060101010101" pitchFamily="49" charset="-122"/>
              </a:rPr>
              <a:t>，且呈现上升趋势。糖尿病的知晓率（</a:t>
            </a:r>
            <a:r>
              <a:rPr lang="en-US" altLang="zh-CN" sz="1600" dirty="0">
                <a:latin typeface="黑体" panose="02010609060101010101" pitchFamily="49" charset="-122"/>
                <a:ea typeface="黑体" panose="02010609060101010101" pitchFamily="49" charset="-122"/>
              </a:rPr>
              <a:t>36.5%</a:t>
            </a:r>
            <a:r>
              <a:rPr lang="zh-CN" altLang="en-US" sz="1600" dirty="0">
                <a:latin typeface="黑体" panose="02010609060101010101" pitchFamily="49" charset="-122"/>
                <a:ea typeface="黑体" panose="02010609060101010101" pitchFamily="49" charset="-122"/>
              </a:rPr>
              <a:t>）、治疗率（</a:t>
            </a:r>
            <a:r>
              <a:rPr lang="en-US" altLang="zh-CN" sz="1600" dirty="0">
                <a:latin typeface="黑体" panose="02010609060101010101" pitchFamily="49" charset="-122"/>
                <a:ea typeface="黑体" panose="02010609060101010101" pitchFamily="49" charset="-122"/>
              </a:rPr>
              <a:t>32.2%</a:t>
            </a:r>
            <a:r>
              <a:rPr lang="zh-CN" altLang="en-US" sz="1600" dirty="0">
                <a:latin typeface="黑体" panose="02010609060101010101" pitchFamily="49" charset="-122"/>
                <a:ea typeface="黑体" panose="02010609060101010101" pitchFamily="49" charset="-122"/>
              </a:rPr>
              <a:t>）和控制率（</a:t>
            </a:r>
            <a:r>
              <a:rPr lang="en-US" altLang="zh-CN" sz="1600" dirty="0">
                <a:latin typeface="黑体" panose="02010609060101010101" pitchFamily="49" charset="-122"/>
                <a:ea typeface="黑体" panose="02010609060101010101" pitchFamily="49" charset="-122"/>
              </a:rPr>
              <a:t>49.2%</a:t>
            </a:r>
            <a:r>
              <a:rPr lang="zh-CN" altLang="en-US" sz="1600" dirty="0">
                <a:latin typeface="黑体" panose="02010609060101010101" pitchFamily="49" charset="-122"/>
                <a:ea typeface="黑体" panose="02010609060101010101" pitchFamily="49" charset="-122"/>
              </a:rPr>
              <a:t>）有所改善，但仍处于低水平。</a:t>
            </a:r>
            <a:endParaRPr lang="en-US" altLang="zh-CN" sz="1600" dirty="0">
              <a:latin typeface="黑体" panose="02010609060101010101" pitchFamily="49" charset="-122"/>
              <a:ea typeface="黑体" panose="02010609060101010101" pitchFamily="49" charset="-122"/>
            </a:endParaRPr>
          </a:p>
          <a:p>
            <a:pPr algn="just"/>
            <a:endParaRPr lang="en-US" altLang="zh-CN" sz="1600" dirty="0" smtClean="0">
              <a:latin typeface="黑体" panose="02010609060101010101" pitchFamily="49" charset="-122"/>
              <a:ea typeface="黑体" panose="02010609060101010101" pitchFamily="49" charset="-122"/>
            </a:endParaRPr>
          </a:p>
          <a:p>
            <a:pPr algn="just"/>
            <a:r>
              <a:rPr lang="zh-CN" altLang="en-US" sz="1600" b="1" dirty="0" smtClean="0">
                <a:solidFill>
                  <a:srgbClr val="0070C0"/>
                </a:solidFill>
                <a:latin typeface="黑体" panose="02010609060101010101" pitchFamily="49" charset="-122"/>
                <a:ea typeface="黑体" panose="02010609060101010101" pitchFamily="49" charset="-122"/>
              </a:rPr>
              <a:t>用法用量：</a:t>
            </a:r>
            <a:endParaRPr lang="en-US" altLang="zh-CN" sz="1600" b="1" dirty="0" smtClean="0">
              <a:solidFill>
                <a:srgbClr val="0070C0"/>
              </a:solidFill>
              <a:latin typeface="黑体" panose="02010609060101010101" pitchFamily="49" charset="-122"/>
              <a:ea typeface="黑体" panose="02010609060101010101" pitchFamily="49" charset="-122"/>
            </a:endParaRPr>
          </a:p>
          <a:p>
            <a:pPr algn="just"/>
            <a:r>
              <a:rPr lang="zh-CN" altLang="zh-CN" sz="1600" dirty="0" smtClean="0">
                <a:latin typeface="黑体" panose="02010609060101010101" pitchFamily="49" charset="-122"/>
                <a:ea typeface="黑体" panose="02010609060101010101" pitchFamily="49" charset="-122"/>
              </a:rPr>
              <a:t>通常成人</a:t>
            </a:r>
            <a:r>
              <a:rPr lang="en-US" altLang="zh-CN" sz="1600" dirty="0" smtClean="0">
                <a:latin typeface="黑体" panose="02010609060101010101" pitchFamily="49" charset="-122"/>
                <a:ea typeface="黑体" panose="02010609060101010101" pitchFamily="49" charset="-122"/>
              </a:rPr>
              <a:t>2</a:t>
            </a:r>
            <a:r>
              <a:rPr lang="zh-CN" altLang="zh-CN" sz="1600" dirty="0" smtClean="0">
                <a:latin typeface="黑体" panose="02010609060101010101" pitchFamily="49" charset="-122"/>
                <a:ea typeface="黑体" panose="02010609060101010101" pitchFamily="49" charset="-122"/>
              </a:rPr>
              <a:t>型糖尿病患者的</a:t>
            </a:r>
            <a:r>
              <a:rPr lang="zh-CN" altLang="zh-CN" sz="1600" b="1" dirty="0">
                <a:solidFill>
                  <a:srgbClr val="0070C0"/>
                </a:solidFill>
                <a:latin typeface="黑体" panose="02010609060101010101" pitchFamily="49" charset="-122"/>
                <a:ea typeface="黑体" panose="02010609060101010101" pitchFamily="49" charset="-122"/>
              </a:rPr>
              <a:t>推荐剂量为</a:t>
            </a:r>
            <a:r>
              <a:rPr lang="en-US" altLang="zh-CN" sz="1600" b="1" dirty="0">
                <a:solidFill>
                  <a:srgbClr val="0070C0"/>
                </a:solidFill>
                <a:latin typeface="黑体" panose="02010609060101010101" pitchFamily="49" charset="-122"/>
                <a:ea typeface="黑体" panose="02010609060101010101" pitchFamily="49" charset="-122"/>
              </a:rPr>
              <a:t>20mg</a:t>
            </a:r>
            <a:r>
              <a:rPr lang="zh-CN" altLang="zh-CN" sz="1600" b="1" dirty="0">
                <a:solidFill>
                  <a:srgbClr val="0070C0"/>
                </a:solidFill>
                <a:latin typeface="黑体" panose="02010609060101010101" pitchFamily="49" charset="-122"/>
                <a:ea typeface="黑体" panose="02010609060101010101" pitchFamily="49" charset="-122"/>
              </a:rPr>
              <a:t>，口服，每日</a:t>
            </a:r>
            <a:r>
              <a:rPr lang="en-US" altLang="zh-CN" sz="1600" b="1" dirty="0">
                <a:solidFill>
                  <a:srgbClr val="0070C0"/>
                </a:solidFill>
                <a:latin typeface="黑体" panose="02010609060101010101" pitchFamily="49" charset="-122"/>
                <a:ea typeface="黑体" panose="02010609060101010101" pitchFamily="49" charset="-122"/>
              </a:rPr>
              <a:t>1</a:t>
            </a:r>
            <a:r>
              <a:rPr lang="zh-CN" altLang="zh-CN" sz="1600" b="1" dirty="0">
                <a:solidFill>
                  <a:srgbClr val="0070C0"/>
                </a:solidFill>
                <a:latin typeface="黑体" panose="02010609060101010101" pitchFamily="49" charset="-122"/>
                <a:ea typeface="黑体" panose="02010609060101010101" pitchFamily="49" charset="-122"/>
              </a:rPr>
              <a:t>次。</a:t>
            </a:r>
            <a:r>
              <a:rPr lang="zh-CN" altLang="zh-CN" sz="1600" dirty="0" smtClean="0">
                <a:latin typeface="黑体" panose="02010609060101010101" pitchFamily="49" charset="-122"/>
                <a:ea typeface="黑体" panose="02010609060101010101" pitchFamily="49" charset="-122"/>
              </a:rPr>
              <a:t>如血糖控制不佳，可在进行充分观察后，增加剂量至</a:t>
            </a:r>
            <a:r>
              <a:rPr lang="en-US" altLang="zh-CN" sz="1600" dirty="0" smtClean="0">
                <a:latin typeface="黑体" panose="02010609060101010101" pitchFamily="49" charset="-122"/>
                <a:ea typeface="黑体" panose="02010609060101010101" pitchFamily="49" charset="-122"/>
              </a:rPr>
              <a:t>40mg</a:t>
            </a:r>
            <a:r>
              <a:rPr lang="zh-CN" altLang="zh-CN" sz="1600" dirty="0" smtClean="0">
                <a:latin typeface="黑体" panose="02010609060101010101" pitchFamily="49" charset="-122"/>
                <a:ea typeface="黑体" panose="02010609060101010101" pitchFamily="49" charset="-122"/>
              </a:rPr>
              <a:t>每日一次。</a:t>
            </a:r>
            <a:endParaRPr lang="en-US" altLang="zh-CN" sz="1600" dirty="0">
              <a:solidFill>
                <a:srgbClr val="0070C0"/>
              </a:solidFill>
              <a:latin typeface="黑体" panose="02010609060101010101" pitchFamily="49" charset="-122"/>
              <a:ea typeface="黑体" panose="02010609060101010101" pitchFamily="49" charset="-122"/>
            </a:endParaRPr>
          </a:p>
        </p:txBody>
      </p:sp>
      <p:grpSp>
        <p:nvGrpSpPr>
          <p:cNvPr id="13" name="组合 12"/>
          <p:cNvGrpSpPr/>
          <p:nvPr/>
        </p:nvGrpSpPr>
        <p:grpSpPr>
          <a:xfrm>
            <a:off x="453674" y="266153"/>
            <a:ext cx="216028" cy="216000"/>
            <a:chOff x="1827622" y="1343919"/>
            <a:chExt cx="2304000" cy="2304000"/>
          </a:xfrm>
          <a:solidFill>
            <a:srgbClr val="0070C0"/>
          </a:solidFill>
        </p:grpSpPr>
        <p:sp>
          <p:nvSpPr>
            <p:cNvPr id="14" name="椭圆 13"/>
            <p:cNvSpPr/>
            <p:nvPr/>
          </p:nvSpPr>
          <p:spPr>
            <a:xfrm>
              <a:off x="1827622" y="1343919"/>
              <a:ext cx="2304000" cy="2304000"/>
            </a:xfrm>
            <a:prstGeom prst="ellipse">
              <a:avLst/>
            </a:prstGeom>
            <a:grpFill/>
            <a:ln w="12700">
              <a:noFill/>
            </a:ln>
            <a:effectLst>
              <a:outerShdw blurRad="152400" dist="127000" dir="7800000" sx="85000" sy="85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sp>
          <p:nvSpPr>
            <p:cNvPr id="15" name="椭圆 14"/>
            <p:cNvSpPr/>
            <p:nvPr/>
          </p:nvSpPr>
          <p:spPr>
            <a:xfrm>
              <a:off x="1877481" y="1393778"/>
              <a:ext cx="2204282" cy="2204282"/>
            </a:xfrm>
            <a:prstGeom prst="ellipse">
              <a:avLst/>
            </a:prstGeom>
            <a:gr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grpSp>
      <p:sp>
        <p:nvSpPr>
          <p:cNvPr id="16" name="TextBox 32"/>
          <p:cNvSpPr txBox="1"/>
          <p:nvPr/>
        </p:nvSpPr>
        <p:spPr>
          <a:xfrm>
            <a:off x="737074" y="235653"/>
            <a:ext cx="4771029" cy="346249"/>
          </a:xfrm>
          <a:prstGeom prst="rect">
            <a:avLst/>
          </a:prstGeom>
          <a:noFill/>
        </p:spPr>
        <p:txBody>
          <a:bodyPr wrap="square" lIns="68580" tIns="34290" rIns="68580" bIns="34290" rtlCol="0">
            <a:spAutoFit/>
          </a:bodyPr>
          <a:lstStyle/>
          <a:p>
            <a:r>
              <a:rPr lang="en-US" altLang="zh-CN" dirty="0" smtClean="0">
                <a:solidFill>
                  <a:srgbClr val="0070C0"/>
                </a:solidFill>
                <a:latin typeface="方正大黑简体" panose="02010601030101010101" pitchFamily="2" charset="-122"/>
                <a:ea typeface="方正大黑简体" panose="02010601030101010101" pitchFamily="2" charset="-122"/>
              </a:rPr>
              <a:t>01 </a:t>
            </a:r>
            <a:r>
              <a:rPr lang="zh-CN" altLang="en-US" dirty="0" smtClean="0">
                <a:solidFill>
                  <a:srgbClr val="0070C0"/>
                </a:solidFill>
                <a:latin typeface="方正大黑简体" panose="02010601030101010101" pitchFamily="2" charset="-122"/>
                <a:ea typeface="方正大黑简体" panose="02010601030101010101" pitchFamily="2" charset="-122"/>
              </a:rPr>
              <a:t>药品基本信息   </a:t>
            </a:r>
            <a:r>
              <a:rPr lang="en-US" altLang="zh-CN" sz="1100" dirty="0" smtClean="0">
                <a:solidFill>
                  <a:schemeClr val="tx1">
                    <a:lumMod val="50000"/>
                    <a:lumOff val="50000"/>
                  </a:schemeClr>
                </a:solidFill>
                <a:latin typeface="Impact" panose="020B0806030902050204" pitchFamily="34" charset="0"/>
                <a:ea typeface="微软雅黑"/>
              </a:rPr>
              <a:t>Basic Information</a:t>
            </a:r>
            <a:endParaRPr lang="en-US" altLang="zh-CN" sz="1100" b="0" dirty="0">
              <a:solidFill>
                <a:schemeClr val="tx1">
                  <a:lumMod val="50000"/>
                  <a:lumOff val="50000"/>
                </a:schemeClr>
              </a:solidFill>
              <a:latin typeface="Impact" panose="020B0806030902050204" pitchFamily="34" charset="0"/>
              <a:ea typeface="微软雅黑"/>
            </a:endParaRPr>
          </a:p>
        </p:txBody>
      </p:sp>
      <p:cxnSp>
        <p:nvCxnSpPr>
          <p:cNvPr id="17" name="直接连接符 16"/>
          <p:cNvCxnSpPr/>
          <p:nvPr/>
        </p:nvCxnSpPr>
        <p:spPr>
          <a:xfrm flipV="1">
            <a:off x="435673" y="592987"/>
            <a:ext cx="8025265" cy="340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4593270"/>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组合 29"/>
          <p:cNvGrpSpPr/>
          <p:nvPr/>
        </p:nvGrpSpPr>
        <p:grpSpPr>
          <a:xfrm>
            <a:off x="453674" y="266153"/>
            <a:ext cx="216028" cy="216000"/>
            <a:chOff x="1827622" y="1343919"/>
            <a:chExt cx="2304000" cy="2304000"/>
          </a:xfrm>
          <a:solidFill>
            <a:srgbClr val="0070C0"/>
          </a:solidFill>
        </p:grpSpPr>
        <p:sp>
          <p:nvSpPr>
            <p:cNvPr id="31" name="椭圆 30"/>
            <p:cNvSpPr/>
            <p:nvPr/>
          </p:nvSpPr>
          <p:spPr>
            <a:xfrm>
              <a:off x="1827622" y="1343919"/>
              <a:ext cx="2304000" cy="2304000"/>
            </a:xfrm>
            <a:prstGeom prst="ellipse">
              <a:avLst/>
            </a:prstGeom>
            <a:grpFill/>
            <a:ln w="12700">
              <a:noFill/>
            </a:ln>
            <a:effectLst>
              <a:outerShdw blurRad="152400" dist="127000" dir="7800000" sx="85000" sy="85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sp>
          <p:nvSpPr>
            <p:cNvPr id="32" name="椭圆 31"/>
            <p:cNvSpPr/>
            <p:nvPr/>
          </p:nvSpPr>
          <p:spPr>
            <a:xfrm>
              <a:off x="1877481" y="1393778"/>
              <a:ext cx="2204282" cy="2204282"/>
            </a:xfrm>
            <a:prstGeom prst="ellipse">
              <a:avLst/>
            </a:prstGeom>
            <a:gr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grpSp>
      <p:sp>
        <p:nvSpPr>
          <p:cNvPr id="33" name="TextBox 32"/>
          <p:cNvSpPr txBox="1"/>
          <p:nvPr/>
        </p:nvSpPr>
        <p:spPr>
          <a:xfrm>
            <a:off x="737075" y="235653"/>
            <a:ext cx="1815241" cy="515526"/>
          </a:xfrm>
          <a:prstGeom prst="rect">
            <a:avLst/>
          </a:prstGeom>
          <a:noFill/>
        </p:spPr>
        <p:txBody>
          <a:bodyPr wrap="none" lIns="68580" tIns="34290" rIns="68580" bIns="34290" rtlCol="0">
            <a:spAutoFit/>
          </a:bodyPr>
          <a:lstStyle/>
          <a:p>
            <a:r>
              <a:rPr lang="en-US" altLang="zh-CN" dirty="0" smtClean="0">
                <a:solidFill>
                  <a:srgbClr val="0070C0"/>
                </a:solidFill>
                <a:latin typeface="方正大黑简体" panose="02010601030101010101" pitchFamily="2" charset="-122"/>
                <a:ea typeface="方正大黑简体" panose="02010601030101010101" pitchFamily="2" charset="-122"/>
              </a:rPr>
              <a:t>02 </a:t>
            </a:r>
            <a:r>
              <a:rPr lang="zh-CN" altLang="en-US" dirty="0" smtClean="0">
                <a:solidFill>
                  <a:srgbClr val="0070C0"/>
                </a:solidFill>
                <a:latin typeface="方正大黑简体" panose="02010601030101010101" pitchFamily="2" charset="-122"/>
                <a:ea typeface="方正大黑简体" panose="02010601030101010101" pitchFamily="2" charset="-122"/>
              </a:rPr>
              <a:t>安全性   </a:t>
            </a:r>
            <a:r>
              <a:rPr lang="en-US" altLang="zh-CN" sz="1100" dirty="0" smtClean="0">
                <a:solidFill>
                  <a:schemeClr val="tx1">
                    <a:lumMod val="50000"/>
                    <a:lumOff val="50000"/>
                  </a:schemeClr>
                </a:solidFill>
                <a:latin typeface="Impact" panose="020B0806030902050204" pitchFamily="34" charset="0"/>
                <a:ea typeface="微软雅黑"/>
              </a:rPr>
              <a:t>Security</a:t>
            </a:r>
            <a:endParaRPr lang="en-US" altLang="zh-CN" sz="1100" dirty="0">
              <a:solidFill>
                <a:schemeClr val="tx1">
                  <a:lumMod val="50000"/>
                  <a:lumOff val="50000"/>
                </a:schemeClr>
              </a:solidFill>
              <a:latin typeface="Impact" panose="020B0806030902050204" pitchFamily="34" charset="0"/>
              <a:ea typeface="微软雅黑"/>
            </a:endParaRPr>
          </a:p>
          <a:p>
            <a:pPr lvl="0"/>
            <a:endParaRPr lang="en-US" altLang="zh-CN" sz="1100" b="0" dirty="0">
              <a:solidFill>
                <a:schemeClr val="tx1">
                  <a:lumMod val="50000"/>
                  <a:lumOff val="50000"/>
                </a:schemeClr>
              </a:solidFill>
              <a:latin typeface="Impact" panose="020B0806030902050204" pitchFamily="34" charset="0"/>
              <a:ea typeface="微软雅黑"/>
            </a:endParaRPr>
          </a:p>
        </p:txBody>
      </p:sp>
      <p:cxnSp>
        <p:nvCxnSpPr>
          <p:cNvPr id="34" name="直接连接符 33"/>
          <p:cNvCxnSpPr/>
          <p:nvPr/>
        </p:nvCxnSpPr>
        <p:spPr>
          <a:xfrm flipV="1">
            <a:off x="435673" y="592987"/>
            <a:ext cx="8025265" cy="340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8" name="矩形 37"/>
          <p:cNvSpPr/>
          <p:nvPr/>
        </p:nvSpPr>
        <p:spPr>
          <a:xfrm>
            <a:off x="323528" y="834812"/>
            <a:ext cx="8375476" cy="4524315"/>
          </a:xfrm>
          <a:prstGeom prst="rect">
            <a:avLst/>
          </a:prstGeom>
        </p:spPr>
        <p:txBody>
          <a:bodyPr wrap="square">
            <a:spAutoFit/>
          </a:bodyPr>
          <a:lstStyle/>
          <a:p>
            <a:pPr algn="just"/>
            <a:r>
              <a:rPr lang="zh-CN" altLang="en-US" sz="1600" b="1" dirty="0" smtClean="0">
                <a:solidFill>
                  <a:srgbClr val="0070C0"/>
                </a:solidFill>
                <a:latin typeface="黑体" panose="02010609060101010101" pitchFamily="49" charset="-122"/>
                <a:ea typeface="黑体" panose="02010609060101010101" pitchFamily="49" charset="-122"/>
              </a:rPr>
              <a:t>不良反应情况：</a:t>
            </a:r>
            <a:r>
              <a:rPr lang="zh-CN" altLang="zh-CN" sz="1600" dirty="0" smtClean="0">
                <a:latin typeface="黑体" panose="02010609060101010101" pitchFamily="49" charset="-122"/>
                <a:ea typeface="黑体" panose="02010609060101010101" pitchFamily="49" charset="-122"/>
              </a:rPr>
              <a:t>临床试验</a:t>
            </a:r>
            <a:r>
              <a:rPr lang="zh-CN" altLang="zh-CN" sz="1600" dirty="0">
                <a:latin typeface="黑体" panose="02010609060101010101" pitchFamily="49" charset="-122"/>
                <a:ea typeface="黑体" panose="02010609060101010101" pitchFamily="49" charset="-122"/>
              </a:rPr>
              <a:t>中共纳入</a:t>
            </a:r>
            <a:r>
              <a:rPr lang="en-US" altLang="zh-CN" sz="1600" dirty="0">
                <a:latin typeface="黑体" panose="02010609060101010101" pitchFamily="49" charset="-122"/>
                <a:ea typeface="黑体" panose="02010609060101010101" pitchFamily="49" charset="-122"/>
              </a:rPr>
              <a:t>1645</a:t>
            </a:r>
            <a:r>
              <a:rPr lang="zh-CN" altLang="zh-CN" sz="1600" dirty="0">
                <a:latin typeface="黑体" panose="02010609060101010101" pitchFamily="49" charset="-122"/>
                <a:ea typeface="黑体" panose="02010609060101010101" pitchFamily="49" charset="-122"/>
              </a:rPr>
              <a:t>例</a:t>
            </a:r>
            <a:r>
              <a:rPr lang="en-US" altLang="zh-CN" sz="1600" dirty="0">
                <a:latin typeface="黑体" panose="02010609060101010101" pitchFamily="49" charset="-122"/>
                <a:ea typeface="黑体" panose="02010609060101010101" pitchFamily="49" charset="-122"/>
              </a:rPr>
              <a:t>2</a:t>
            </a:r>
            <a:r>
              <a:rPr lang="zh-CN" altLang="zh-CN" sz="1600" dirty="0">
                <a:latin typeface="黑体" panose="02010609060101010101" pitchFamily="49" charset="-122"/>
                <a:ea typeface="黑体" panose="02010609060101010101" pitchFamily="49" charset="-122"/>
              </a:rPr>
              <a:t>型糖尿病患者，不良反应发生率为</a:t>
            </a:r>
            <a:r>
              <a:rPr lang="en-US" altLang="zh-CN" sz="1600" dirty="0">
                <a:latin typeface="黑体" panose="02010609060101010101" pitchFamily="49" charset="-122"/>
                <a:ea typeface="黑体" panose="02010609060101010101" pitchFamily="49" charset="-122"/>
              </a:rPr>
              <a:t>9.5%</a:t>
            </a:r>
            <a:r>
              <a:rPr lang="zh-CN" altLang="zh-CN" sz="1600" dirty="0">
                <a:latin typeface="黑体" panose="02010609060101010101" pitchFamily="49" charset="-122"/>
                <a:ea typeface="黑体" panose="02010609060101010101" pitchFamily="49" charset="-122"/>
              </a:rPr>
              <a:t>（</a:t>
            </a:r>
            <a:r>
              <a:rPr lang="en-US" altLang="zh-CN" sz="1600" dirty="0">
                <a:latin typeface="黑体" panose="02010609060101010101" pitchFamily="49" charset="-122"/>
                <a:ea typeface="黑体" panose="02010609060101010101" pitchFamily="49" charset="-122"/>
              </a:rPr>
              <a:t>156/1645</a:t>
            </a:r>
            <a:r>
              <a:rPr lang="zh-CN" altLang="zh-CN" sz="1600" dirty="0">
                <a:latin typeface="黑体" panose="02010609060101010101" pitchFamily="49" charset="-122"/>
                <a:ea typeface="黑体" panose="02010609060101010101" pitchFamily="49" charset="-122"/>
              </a:rPr>
              <a:t>），共计</a:t>
            </a:r>
            <a:r>
              <a:rPr lang="en-US" altLang="zh-CN" sz="1600" dirty="0">
                <a:latin typeface="黑体" panose="02010609060101010101" pitchFamily="49" charset="-122"/>
                <a:ea typeface="黑体" panose="02010609060101010101" pitchFamily="49" charset="-122"/>
              </a:rPr>
              <a:t>232</a:t>
            </a:r>
            <a:r>
              <a:rPr lang="zh-CN" altLang="zh-CN" sz="1600" dirty="0">
                <a:latin typeface="黑体" panose="02010609060101010101" pitchFamily="49" charset="-122"/>
                <a:ea typeface="黑体" panose="02010609060101010101" pitchFamily="49" charset="-122"/>
              </a:rPr>
              <a:t>例次（包括临床检查值的异常）。主要的不良反应为低血糖</a:t>
            </a:r>
            <a:r>
              <a:rPr lang="en-US" altLang="zh-CN" sz="1600" dirty="0">
                <a:latin typeface="黑体" panose="02010609060101010101" pitchFamily="49" charset="-122"/>
                <a:ea typeface="黑体" panose="02010609060101010101" pitchFamily="49" charset="-122"/>
              </a:rPr>
              <a:t>2.6%</a:t>
            </a:r>
            <a:r>
              <a:rPr lang="zh-CN" altLang="zh-CN" sz="1600" dirty="0">
                <a:latin typeface="黑体" panose="02010609060101010101" pitchFamily="49" charset="-122"/>
                <a:ea typeface="黑体" panose="02010609060101010101" pitchFamily="49" charset="-122"/>
              </a:rPr>
              <a:t>（</a:t>
            </a:r>
            <a:r>
              <a:rPr lang="en-US" altLang="zh-CN" sz="1600" dirty="0">
                <a:latin typeface="黑体" panose="02010609060101010101" pitchFamily="49" charset="-122"/>
                <a:ea typeface="黑体" panose="02010609060101010101" pitchFamily="49" charset="-122"/>
              </a:rPr>
              <a:t>43/1645</a:t>
            </a:r>
            <a:r>
              <a:rPr lang="zh-CN" altLang="zh-CN" sz="1600" dirty="0">
                <a:latin typeface="黑体" panose="02010609060101010101" pitchFamily="49" charset="-122"/>
                <a:ea typeface="黑体" panose="02010609060101010101" pitchFamily="49" charset="-122"/>
              </a:rPr>
              <a:t>）、便秘</a:t>
            </a:r>
            <a:r>
              <a:rPr lang="en-US" altLang="zh-CN" sz="1600" dirty="0">
                <a:latin typeface="黑体" panose="02010609060101010101" pitchFamily="49" charset="-122"/>
                <a:ea typeface="黑体" panose="02010609060101010101" pitchFamily="49" charset="-122"/>
              </a:rPr>
              <a:t>0.9%</a:t>
            </a:r>
            <a:r>
              <a:rPr lang="zh-CN" altLang="zh-CN" sz="1600" dirty="0">
                <a:latin typeface="黑体" panose="02010609060101010101" pitchFamily="49" charset="-122"/>
                <a:ea typeface="黑体" panose="02010609060101010101" pitchFamily="49" charset="-122"/>
              </a:rPr>
              <a:t>（</a:t>
            </a:r>
            <a:r>
              <a:rPr lang="en-US" altLang="zh-CN" sz="1600" dirty="0">
                <a:latin typeface="黑体" panose="02010609060101010101" pitchFamily="49" charset="-122"/>
                <a:ea typeface="黑体" panose="02010609060101010101" pitchFamily="49" charset="-122"/>
              </a:rPr>
              <a:t>14/1645</a:t>
            </a:r>
            <a:r>
              <a:rPr lang="zh-CN" altLang="zh-CN" sz="1600" dirty="0">
                <a:latin typeface="黑体" panose="02010609060101010101" pitchFamily="49" charset="-122"/>
                <a:ea typeface="黑体" panose="02010609060101010101" pitchFamily="49" charset="-122"/>
              </a:rPr>
              <a:t>）等</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algn="just"/>
            <a:endParaRPr lang="en-US" altLang="zh-CN" sz="1600" dirty="0" smtClean="0">
              <a:latin typeface="黑体" panose="02010609060101010101" pitchFamily="49" charset="-122"/>
              <a:ea typeface="黑体" panose="02010609060101010101" pitchFamily="49" charset="-122"/>
            </a:endParaRPr>
          </a:p>
          <a:p>
            <a:pPr algn="just"/>
            <a:r>
              <a:rPr lang="zh-CN" altLang="en-US" sz="1600" b="1" dirty="0" smtClean="0">
                <a:solidFill>
                  <a:srgbClr val="0070C0"/>
                </a:solidFill>
                <a:latin typeface="黑体" panose="02010609060101010101" pitchFamily="49" charset="-122"/>
                <a:ea typeface="黑体" panose="02010609060101010101" pitchFamily="49" charset="-122"/>
              </a:rPr>
              <a:t>用药禁忌：</a:t>
            </a:r>
            <a:r>
              <a:rPr lang="zh-CN" altLang="zh-CN" sz="1600" dirty="0">
                <a:latin typeface="黑体" panose="02010609060101010101" pitchFamily="49" charset="-122"/>
                <a:ea typeface="黑体" panose="02010609060101010101" pitchFamily="49" charset="-122"/>
              </a:rPr>
              <a:t>对本品的成分过敏或有过敏史的患者；重度酮症、糖尿病昏迷或前驱昏迷、</a:t>
            </a:r>
            <a:r>
              <a:rPr lang="en-US" altLang="zh-CN" sz="1600" dirty="0">
                <a:latin typeface="黑体" panose="02010609060101010101" pitchFamily="49" charset="-122"/>
                <a:ea typeface="黑体" panose="02010609060101010101" pitchFamily="49" charset="-122"/>
              </a:rPr>
              <a:t>1</a:t>
            </a:r>
            <a:r>
              <a:rPr lang="zh-CN" altLang="zh-CN" sz="1600" dirty="0">
                <a:latin typeface="黑体" panose="02010609060101010101" pitchFamily="49" charset="-122"/>
                <a:ea typeface="黑体" panose="02010609060101010101" pitchFamily="49" charset="-122"/>
              </a:rPr>
              <a:t>型糖尿病患者；重度感染、手术前后、严重外伤的患者</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algn="just"/>
            <a:endParaRPr lang="en-US" altLang="zh-CN" sz="1600" dirty="0">
              <a:latin typeface="黑体" panose="02010609060101010101" pitchFamily="49" charset="-122"/>
              <a:ea typeface="黑体" panose="02010609060101010101" pitchFamily="49" charset="-122"/>
            </a:endParaRPr>
          </a:p>
          <a:p>
            <a:pPr algn="just"/>
            <a:r>
              <a:rPr lang="zh-CN" altLang="en-US" sz="1600" b="1" dirty="0" smtClean="0">
                <a:solidFill>
                  <a:srgbClr val="0070C0"/>
                </a:solidFill>
                <a:latin typeface="黑体" panose="02010609060101010101" pitchFamily="49" charset="-122"/>
                <a:ea typeface="黑体" panose="02010609060101010101" pitchFamily="49" charset="-122"/>
              </a:rPr>
              <a:t>药品不良反应监测情况：</a:t>
            </a:r>
            <a:r>
              <a:rPr lang="zh-CN" altLang="zh-CN" sz="1600" dirty="0" smtClean="0">
                <a:latin typeface="黑体" panose="02010609060101010101" pitchFamily="49" charset="-122"/>
                <a:ea typeface="黑体" panose="02010609060101010101" pitchFamily="49" charset="-122"/>
              </a:rPr>
              <a:t>日本</a:t>
            </a:r>
            <a:r>
              <a:rPr lang="zh-CN" altLang="zh-CN" sz="1600" dirty="0">
                <a:latin typeface="黑体" panose="02010609060101010101" pitchFamily="49" charset="-122"/>
                <a:ea typeface="黑体" panose="02010609060101010101" pitchFamily="49" charset="-122"/>
              </a:rPr>
              <a:t>上市后真实世界研究表明本品整体安全性特征良好，未发现新的安全性风险</a:t>
            </a:r>
            <a:r>
              <a:rPr lang="zh-CN" altLang="zh-CN" sz="1600" dirty="0" smtClean="0">
                <a:latin typeface="黑体" panose="02010609060101010101" pitchFamily="49" charset="-122"/>
                <a:ea typeface="黑体" panose="02010609060101010101" pitchFamily="49" charset="-122"/>
              </a:rPr>
              <a:t>。</a:t>
            </a:r>
            <a:r>
              <a:rPr lang="zh-CN" altLang="zh-CN" sz="1600" dirty="0">
                <a:latin typeface="黑体" panose="02010609060101010101" pitchFamily="49" charset="-122"/>
                <a:ea typeface="黑体" panose="02010609060101010101" pitchFamily="49" charset="-122"/>
              </a:rPr>
              <a:t>无安全性警告、无黑框警告、无撤市信息</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algn="just"/>
            <a:endParaRPr lang="en-US" altLang="zh-CN" sz="1600" dirty="0">
              <a:latin typeface="黑体" panose="02010609060101010101" pitchFamily="49" charset="-122"/>
              <a:ea typeface="黑体" panose="02010609060101010101" pitchFamily="49" charset="-122"/>
            </a:endParaRPr>
          </a:p>
          <a:p>
            <a:pPr algn="just"/>
            <a:r>
              <a:rPr lang="zh-CN" altLang="en-US" sz="1600" b="1" dirty="0" smtClean="0">
                <a:solidFill>
                  <a:srgbClr val="0070C0"/>
                </a:solidFill>
                <a:latin typeface="黑体" panose="02010609060101010101" pitchFamily="49" charset="-122"/>
                <a:ea typeface="黑体" panose="02010609060101010101" pitchFamily="49" charset="-122"/>
              </a:rPr>
              <a:t>安全性方面的优势和不足：</a:t>
            </a:r>
            <a:r>
              <a:rPr lang="zh-CN" altLang="en-US" sz="1600" dirty="0">
                <a:latin typeface="黑体" panose="02010609060101010101" pitchFamily="49" charset="-122"/>
                <a:ea typeface="黑体" panose="02010609060101010101" pitchFamily="49" charset="-122"/>
              </a:rPr>
              <a:t>本</a:t>
            </a:r>
            <a:r>
              <a:rPr lang="zh-CN" altLang="en-US" sz="1600" dirty="0" smtClean="0">
                <a:latin typeface="黑体" panose="02010609060101010101" pitchFamily="49" charset="-122"/>
                <a:ea typeface="黑体" panose="02010609060101010101" pitchFamily="49" charset="-122"/>
              </a:rPr>
              <a:t>品于</a:t>
            </a:r>
            <a:r>
              <a:rPr lang="en-US" altLang="zh-CN" sz="1600" dirty="0" smtClean="0">
                <a:latin typeface="黑体" panose="02010609060101010101" pitchFamily="49" charset="-122"/>
                <a:ea typeface="黑体" panose="02010609060101010101" pitchFamily="49" charset="-122"/>
              </a:rPr>
              <a:t>2012</a:t>
            </a:r>
            <a:r>
              <a:rPr lang="zh-CN" altLang="en-US" sz="1600" dirty="0" smtClean="0">
                <a:latin typeface="黑体" panose="02010609060101010101" pitchFamily="49" charset="-122"/>
                <a:ea typeface="黑体" panose="02010609060101010101" pitchFamily="49" charset="-122"/>
              </a:rPr>
              <a:t>年日本上市，已有</a:t>
            </a:r>
            <a:r>
              <a:rPr lang="en-US" altLang="zh-CN" sz="1600" dirty="0" smtClean="0">
                <a:latin typeface="黑体" panose="02010609060101010101" pitchFamily="49" charset="-122"/>
                <a:ea typeface="黑体" panose="02010609060101010101" pitchFamily="49" charset="-122"/>
              </a:rPr>
              <a:t>10</a:t>
            </a:r>
            <a:r>
              <a:rPr lang="zh-CN" altLang="en-US" sz="1600" dirty="0" smtClean="0">
                <a:latin typeface="黑体" panose="02010609060101010101" pitchFamily="49" charset="-122"/>
                <a:ea typeface="黑体" panose="02010609060101010101" pitchFamily="49" charset="-122"/>
              </a:rPr>
              <a:t>年的临床应用经验，拥有大量真实世界安全性研究，研究结果均表明本品在真实世界临床应用中安全性不劣于目前目录内同类药品。</a:t>
            </a:r>
            <a:r>
              <a:rPr lang="zh-CN" altLang="zh-CN" sz="1600" dirty="0" smtClean="0">
                <a:latin typeface="黑体" panose="02010609060101010101" pitchFamily="49" charset="-122"/>
                <a:ea typeface="黑体" panose="02010609060101010101" pitchFamily="49" charset="-122"/>
              </a:rPr>
              <a:t>本</a:t>
            </a:r>
            <a:r>
              <a:rPr lang="zh-CN" altLang="zh-CN" sz="1600" dirty="0">
                <a:latin typeface="黑体" panose="02010609060101010101" pitchFamily="49" charset="-122"/>
                <a:ea typeface="黑体" panose="02010609060101010101" pitchFamily="49" charset="-122"/>
              </a:rPr>
              <a:t>品优势明显：</a:t>
            </a:r>
            <a:r>
              <a:rPr lang="en-US" altLang="zh-CN" sz="1600" dirty="0">
                <a:latin typeface="黑体" panose="02010609060101010101" pitchFamily="49" charset="-122"/>
                <a:ea typeface="黑体" panose="02010609060101010101" pitchFamily="49" charset="-122"/>
              </a:rPr>
              <a:t>1</a:t>
            </a:r>
            <a:r>
              <a:rPr lang="zh-CN" altLang="zh-CN" sz="1600" dirty="0">
                <a:latin typeface="黑体" panose="02010609060101010101" pitchFamily="49" charset="-122"/>
                <a:ea typeface="黑体" panose="02010609060101010101" pitchFamily="49" charset="-122"/>
              </a:rPr>
              <a:t>天</a:t>
            </a:r>
            <a:r>
              <a:rPr lang="en-US" altLang="zh-CN" sz="1600" dirty="0">
                <a:latin typeface="黑体" panose="02010609060101010101" pitchFamily="49" charset="-122"/>
                <a:ea typeface="黑体" panose="02010609060101010101" pitchFamily="49" charset="-122"/>
              </a:rPr>
              <a:t>1</a:t>
            </a:r>
            <a:r>
              <a:rPr lang="zh-CN" altLang="zh-CN" sz="1600" dirty="0">
                <a:latin typeface="黑体" panose="02010609060101010101" pitchFamily="49" charset="-122"/>
                <a:ea typeface="黑体" panose="02010609060101010101" pitchFamily="49" charset="-122"/>
              </a:rPr>
              <a:t>片</a:t>
            </a:r>
            <a:r>
              <a:rPr lang="zh-CN" altLang="zh-CN" sz="1600" dirty="0" smtClean="0">
                <a:latin typeface="黑体" panose="02010609060101010101" pitchFamily="49" charset="-122"/>
                <a:ea typeface="黑体" panose="02010609060101010101" pitchFamily="49" charset="-122"/>
              </a:rPr>
              <a:t>、</a:t>
            </a:r>
            <a:r>
              <a:rPr lang="zh-CN" altLang="zh-CN" sz="1600" dirty="0">
                <a:latin typeface="黑体" panose="02010609060101010101" pitchFamily="49" charset="-122"/>
                <a:ea typeface="黑体" panose="02010609060101010101" pitchFamily="49" charset="-122"/>
              </a:rPr>
              <a:t>适用于任何肾功能损害阶段的</a:t>
            </a:r>
            <a:r>
              <a:rPr lang="en-US" altLang="zh-CN" sz="1600" dirty="0">
                <a:latin typeface="黑体" panose="02010609060101010101" pitchFamily="49" charset="-122"/>
                <a:ea typeface="黑体" panose="02010609060101010101" pitchFamily="49" charset="-122"/>
              </a:rPr>
              <a:t>T2DM</a:t>
            </a:r>
            <a:r>
              <a:rPr lang="zh-CN" altLang="zh-CN" sz="1600" dirty="0">
                <a:latin typeface="黑体" panose="02010609060101010101" pitchFamily="49" charset="-122"/>
                <a:ea typeface="黑体" panose="02010609060101010101" pitchFamily="49" charset="-122"/>
              </a:rPr>
              <a:t>患者的长期使用且无需调整剂量；适用于老年</a:t>
            </a:r>
            <a:r>
              <a:rPr lang="en-US" altLang="zh-CN" sz="1600" dirty="0">
                <a:latin typeface="黑体" panose="02010609060101010101" pitchFamily="49" charset="-122"/>
                <a:ea typeface="黑体" panose="02010609060101010101" pitchFamily="49" charset="-122"/>
              </a:rPr>
              <a:t>T2DM</a:t>
            </a:r>
            <a:r>
              <a:rPr lang="zh-CN" altLang="zh-CN" sz="1600" dirty="0">
                <a:latin typeface="黑体" panose="02010609060101010101" pitchFamily="49" charset="-122"/>
                <a:ea typeface="黑体" panose="02010609060101010101" pitchFamily="49" charset="-122"/>
              </a:rPr>
              <a:t>患者的长期使用，可有效降低老年患者的血糖</a:t>
            </a:r>
            <a:r>
              <a:rPr lang="zh-CN" altLang="zh-CN" sz="1600" dirty="0" smtClean="0">
                <a:latin typeface="黑体" panose="02010609060101010101" pitchFamily="49" charset="-122"/>
                <a:ea typeface="黑体" panose="02010609060101010101" pitchFamily="49" charset="-122"/>
              </a:rPr>
              <a:t>变异性</a:t>
            </a:r>
            <a:r>
              <a:rPr lang="zh-CN" altLang="en-US" sz="1600" dirty="0" smtClean="0">
                <a:latin typeface="黑体" panose="02010609060101010101" pitchFamily="49" charset="-122"/>
                <a:ea typeface="黑体" panose="02010609060101010101" pitchFamily="49" charset="-122"/>
              </a:rPr>
              <a:t>，低血糖风险低，体重影响中性，心血管不良事件发生率低，且是目前国内</a:t>
            </a:r>
            <a:r>
              <a:rPr lang="zh-CN" altLang="zh-CN" sz="1600" dirty="0" smtClean="0">
                <a:latin typeface="黑体" panose="02010609060101010101" pitchFamily="49" charset="-122"/>
                <a:ea typeface="黑体" panose="02010609060101010101" pitchFamily="49" charset="-122"/>
              </a:rPr>
              <a:t>同类</a:t>
            </a:r>
            <a:r>
              <a:rPr lang="zh-CN" altLang="zh-CN" sz="1600" dirty="0">
                <a:latin typeface="黑体" panose="02010609060101010101" pitchFamily="49" charset="-122"/>
                <a:ea typeface="黑体" panose="02010609060101010101" pitchFamily="49" charset="-122"/>
              </a:rPr>
              <a:t>产品中唯一</a:t>
            </a:r>
            <a:r>
              <a:rPr lang="zh-CN" altLang="zh-CN" sz="1600" dirty="0" smtClean="0">
                <a:latin typeface="黑体" panose="02010609060101010101" pitchFamily="49" charset="-122"/>
                <a:ea typeface="黑体" panose="02010609060101010101" pitchFamily="49" charset="-122"/>
              </a:rPr>
              <a:t>可</a:t>
            </a:r>
            <a:r>
              <a:rPr lang="zh-CN" altLang="en-US" sz="1600" dirty="0" smtClean="0">
                <a:latin typeface="黑体" panose="02010609060101010101" pitchFamily="49" charset="-122"/>
                <a:ea typeface="黑体" panose="02010609060101010101" pitchFamily="49" charset="-122"/>
              </a:rPr>
              <a:t>在血糖控制不佳情况下酌情</a:t>
            </a:r>
            <a:r>
              <a:rPr lang="zh-CN" altLang="zh-CN" sz="1600" dirty="0" smtClean="0">
                <a:latin typeface="黑体" panose="02010609060101010101" pitchFamily="49" charset="-122"/>
                <a:ea typeface="黑体" panose="02010609060101010101" pitchFamily="49" charset="-122"/>
              </a:rPr>
              <a:t>增加</a:t>
            </a:r>
            <a:r>
              <a:rPr lang="zh-CN" altLang="zh-CN" sz="1600" dirty="0">
                <a:latin typeface="黑体" panose="02010609060101010101" pitchFamily="49" charset="-122"/>
                <a:ea typeface="黑体" panose="02010609060101010101" pitchFamily="49" charset="-122"/>
              </a:rPr>
              <a:t>服用</a:t>
            </a:r>
            <a:r>
              <a:rPr lang="zh-CN" altLang="zh-CN" sz="1600" dirty="0" smtClean="0">
                <a:latin typeface="黑体" panose="02010609060101010101" pitchFamily="49" charset="-122"/>
                <a:ea typeface="黑体" panose="02010609060101010101" pitchFamily="49" charset="-122"/>
              </a:rPr>
              <a:t>剂量</a:t>
            </a:r>
            <a:r>
              <a:rPr lang="zh-CN" altLang="en-US" sz="1600" dirty="0" smtClean="0">
                <a:latin typeface="黑体" panose="02010609060101010101" pitchFamily="49" charset="-122"/>
                <a:ea typeface="黑体" panose="02010609060101010101" pitchFamily="49" charset="-122"/>
              </a:rPr>
              <a:t>的</a:t>
            </a:r>
            <a:r>
              <a:rPr lang="en-US" altLang="zh-CN" sz="1600" dirty="0" smtClean="0">
                <a:latin typeface="黑体" panose="02010609060101010101" pitchFamily="49" charset="-122"/>
                <a:ea typeface="黑体" panose="02010609060101010101" pitchFamily="49" charset="-122"/>
              </a:rPr>
              <a:t>DPP-4</a:t>
            </a:r>
            <a:r>
              <a:rPr lang="zh-CN" altLang="en-US" sz="1600" dirty="0" smtClean="0">
                <a:latin typeface="黑体" panose="02010609060101010101" pitchFamily="49" charset="-122"/>
                <a:ea typeface="黑体" panose="02010609060101010101" pitchFamily="49" charset="-122"/>
              </a:rPr>
              <a:t>抑制剂。</a:t>
            </a:r>
            <a:endParaRPr lang="zh-CN" altLang="zh-CN" sz="1600" dirty="0" smtClean="0">
              <a:solidFill>
                <a:srgbClr val="C00000"/>
              </a:solidFill>
              <a:latin typeface="黑体" panose="02010609060101010101" pitchFamily="49" charset="-122"/>
              <a:ea typeface="黑体" panose="02010609060101010101" pitchFamily="49" charset="-122"/>
            </a:endParaRPr>
          </a:p>
          <a:p>
            <a:pPr algn="just"/>
            <a:endParaRPr lang="en-US" altLang="zh-CN" sz="1600" dirty="0">
              <a:solidFill>
                <a:srgbClr val="0070C0"/>
              </a:solidFill>
              <a:latin typeface="黑体" panose="02010609060101010101" pitchFamily="49" charset="-122"/>
              <a:ea typeface="黑体" panose="02010609060101010101" pitchFamily="49" charset="-122"/>
            </a:endParaRPr>
          </a:p>
          <a:p>
            <a:pPr algn="just"/>
            <a:endParaRPr lang="zh-CN" altLang="en-US" sz="1600" b="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9027924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组合 29"/>
          <p:cNvGrpSpPr/>
          <p:nvPr/>
        </p:nvGrpSpPr>
        <p:grpSpPr>
          <a:xfrm>
            <a:off x="453674" y="266153"/>
            <a:ext cx="216028" cy="216000"/>
            <a:chOff x="1827622" y="1343919"/>
            <a:chExt cx="2304000" cy="2304000"/>
          </a:xfrm>
          <a:solidFill>
            <a:srgbClr val="0070C0"/>
          </a:solidFill>
        </p:grpSpPr>
        <p:sp>
          <p:nvSpPr>
            <p:cNvPr id="31" name="椭圆 30"/>
            <p:cNvSpPr/>
            <p:nvPr/>
          </p:nvSpPr>
          <p:spPr>
            <a:xfrm>
              <a:off x="1827622" y="1343919"/>
              <a:ext cx="2304000" cy="2304000"/>
            </a:xfrm>
            <a:prstGeom prst="ellipse">
              <a:avLst/>
            </a:prstGeom>
            <a:grpFill/>
            <a:ln w="12700">
              <a:noFill/>
            </a:ln>
            <a:effectLst>
              <a:outerShdw blurRad="152400" dist="127000" dir="7800000" sx="85000" sy="85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sp>
          <p:nvSpPr>
            <p:cNvPr id="32" name="椭圆 31"/>
            <p:cNvSpPr/>
            <p:nvPr/>
          </p:nvSpPr>
          <p:spPr>
            <a:xfrm>
              <a:off x="1877481" y="1393778"/>
              <a:ext cx="2204282" cy="2204282"/>
            </a:xfrm>
            <a:prstGeom prst="ellipse">
              <a:avLst/>
            </a:prstGeom>
            <a:gr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grpSp>
      <p:sp>
        <p:nvSpPr>
          <p:cNvPr id="33" name="TextBox 32"/>
          <p:cNvSpPr txBox="1"/>
          <p:nvPr/>
        </p:nvSpPr>
        <p:spPr>
          <a:xfrm>
            <a:off x="737074" y="235653"/>
            <a:ext cx="2250749" cy="515526"/>
          </a:xfrm>
          <a:prstGeom prst="rect">
            <a:avLst/>
          </a:prstGeom>
          <a:noFill/>
        </p:spPr>
        <p:txBody>
          <a:bodyPr wrap="square" lIns="68580" tIns="34290" rIns="68580" bIns="34290" rtlCol="0">
            <a:spAutoFit/>
          </a:bodyPr>
          <a:lstStyle/>
          <a:p>
            <a:r>
              <a:rPr lang="en-US" altLang="zh-CN" dirty="0" smtClean="0">
                <a:solidFill>
                  <a:srgbClr val="0070C0"/>
                </a:solidFill>
                <a:latin typeface="方正大黑简体" panose="02010601030101010101" pitchFamily="2" charset="-122"/>
                <a:ea typeface="方正大黑简体" panose="02010601030101010101" pitchFamily="2" charset="-122"/>
              </a:rPr>
              <a:t>03 </a:t>
            </a:r>
            <a:r>
              <a:rPr lang="zh-CN" altLang="en-US" dirty="0" smtClean="0">
                <a:solidFill>
                  <a:srgbClr val="0070C0"/>
                </a:solidFill>
                <a:latin typeface="方正大黑简体" panose="02010601030101010101" pitchFamily="2" charset="-122"/>
                <a:ea typeface="方正大黑简体" panose="02010601030101010101" pitchFamily="2" charset="-122"/>
              </a:rPr>
              <a:t>有效性   </a:t>
            </a:r>
            <a:r>
              <a:rPr lang="en-US" altLang="zh-CN" sz="1100" dirty="0" smtClean="0">
                <a:solidFill>
                  <a:schemeClr val="tx1">
                    <a:lumMod val="50000"/>
                    <a:lumOff val="50000"/>
                  </a:schemeClr>
                </a:solidFill>
                <a:latin typeface="Impact" panose="020B0806030902050204" pitchFamily="34" charset="0"/>
                <a:ea typeface="微软雅黑"/>
              </a:rPr>
              <a:t>Validity</a:t>
            </a:r>
            <a:endParaRPr lang="en-US" altLang="zh-CN" sz="1100" dirty="0">
              <a:solidFill>
                <a:schemeClr val="tx1">
                  <a:lumMod val="50000"/>
                  <a:lumOff val="50000"/>
                </a:schemeClr>
              </a:solidFill>
              <a:latin typeface="Impact" panose="020B0806030902050204" pitchFamily="34" charset="0"/>
              <a:ea typeface="微软雅黑"/>
            </a:endParaRPr>
          </a:p>
          <a:p>
            <a:pPr lvl="0"/>
            <a:endParaRPr lang="en-US" altLang="zh-CN" sz="1100" b="0" dirty="0">
              <a:solidFill>
                <a:schemeClr val="tx1">
                  <a:lumMod val="50000"/>
                  <a:lumOff val="50000"/>
                </a:schemeClr>
              </a:solidFill>
              <a:latin typeface="Impact" panose="020B0806030902050204" pitchFamily="34" charset="0"/>
              <a:ea typeface="微软雅黑"/>
            </a:endParaRPr>
          </a:p>
        </p:txBody>
      </p:sp>
      <p:cxnSp>
        <p:nvCxnSpPr>
          <p:cNvPr id="34" name="直接连接符 33"/>
          <p:cNvCxnSpPr/>
          <p:nvPr/>
        </p:nvCxnSpPr>
        <p:spPr>
          <a:xfrm flipV="1">
            <a:off x="435673" y="592987"/>
            <a:ext cx="8025265" cy="340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 name="表格 1"/>
          <p:cNvGraphicFramePr>
            <a:graphicFrameLocks noGrp="1"/>
          </p:cNvGraphicFramePr>
          <p:nvPr>
            <p:extLst>
              <p:ext uri="{D42A27DB-BD31-4B8C-83A1-F6EECF244321}">
                <p14:modId xmlns:p14="http://schemas.microsoft.com/office/powerpoint/2010/main" val="2672048610"/>
              </p:ext>
            </p:extLst>
          </p:nvPr>
        </p:nvGraphicFramePr>
        <p:xfrm>
          <a:off x="161802" y="1995686"/>
          <a:ext cx="8712968" cy="2926080"/>
        </p:xfrm>
        <a:graphic>
          <a:graphicData uri="http://schemas.openxmlformats.org/drawingml/2006/table">
            <a:tbl>
              <a:tblPr firstRow="1" bandRow="1">
                <a:tableStyleId>{16D9F66E-5EB9-4882-86FB-DCBF35E3C3E4}</a:tableStyleId>
              </a:tblPr>
              <a:tblGrid>
                <a:gridCol w="879779"/>
                <a:gridCol w="864096"/>
                <a:gridCol w="936104"/>
                <a:gridCol w="6032989"/>
              </a:tblGrid>
              <a:tr h="147422">
                <a:tc>
                  <a:txBody>
                    <a:bodyPr/>
                    <a:lstStyle/>
                    <a:p>
                      <a:pPr algn="ctr">
                        <a:lnSpc>
                          <a:spcPct val="100000"/>
                        </a:lnSpc>
                      </a:pPr>
                      <a:r>
                        <a:rPr lang="zh-CN" altLang="en-US" sz="1200" kern="1200" dirty="0" smtClean="0">
                          <a:solidFill>
                            <a:schemeClr val="tx1"/>
                          </a:solidFill>
                          <a:latin typeface="黑体" panose="02010609060101010101" pitchFamily="49" charset="-122"/>
                          <a:ea typeface="黑体" panose="02010609060101010101" pitchFamily="49" charset="-122"/>
                          <a:cs typeface="+mn-cs"/>
                        </a:rPr>
                        <a:t>试验类型</a:t>
                      </a:r>
                      <a:endParaRPr lang="zh-CN" altLang="en-US" sz="12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zh-CN" altLang="en-US" sz="1200" kern="1200" dirty="0" smtClean="0">
                          <a:solidFill>
                            <a:schemeClr val="tx1"/>
                          </a:solidFill>
                          <a:latin typeface="黑体" panose="02010609060101010101" pitchFamily="49" charset="-122"/>
                          <a:ea typeface="黑体" panose="02010609060101010101" pitchFamily="49" charset="-122"/>
                          <a:cs typeface="+mn-cs"/>
                        </a:rPr>
                        <a:t>对照药品</a:t>
                      </a:r>
                      <a:endParaRPr lang="zh-CN" altLang="en-US" sz="12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zh-CN" altLang="en-US" sz="1200" kern="1200" dirty="0" smtClean="0">
                          <a:solidFill>
                            <a:schemeClr val="tx1"/>
                          </a:solidFill>
                          <a:latin typeface="黑体" panose="02010609060101010101" pitchFamily="49" charset="-122"/>
                          <a:ea typeface="黑体" panose="02010609060101010101" pitchFamily="49" charset="-122"/>
                          <a:cs typeface="+mn-cs"/>
                        </a:rPr>
                        <a:t>试验阶段</a:t>
                      </a:r>
                      <a:endParaRPr lang="zh-CN" altLang="en-US" sz="12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zh-CN" altLang="en-US" sz="1200" kern="1200" dirty="0" smtClean="0">
                          <a:solidFill>
                            <a:schemeClr val="tx1"/>
                          </a:solidFill>
                          <a:latin typeface="黑体" panose="02010609060101010101" pitchFamily="49" charset="-122"/>
                          <a:ea typeface="黑体" panose="02010609060101010101" pitchFamily="49" charset="-122"/>
                          <a:cs typeface="+mn-cs"/>
                        </a:rPr>
                        <a:t>疗效指标改善情况</a:t>
                      </a:r>
                      <a:endParaRPr lang="zh-CN" altLang="en-US" sz="12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3047">
                <a:tc>
                  <a:txBody>
                    <a:bodyPr/>
                    <a:lstStyle/>
                    <a:p>
                      <a:pPr algn="ctr">
                        <a:lnSpc>
                          <a:spcPct val="100000"/>
                        </a:lnSpc>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algn="ctr">
                        <a:lnSpc>
                          <a:spcPct val="100000"/>
                        </a:lnSpc>
                      </a:pPr>
                      <a:r>
                        <a:rPr lang="zh-CN" altLang="en-US" sz="1000" kern="1200" dirty="0" smtClean="0">
                          <a:solidFill>
                            <a:schemeClr val="tx1"/>
                          </a:solidFill>
                          <a:latin typeface="黑体" panose="02010609060101010101" pitchFamily="49" charset="-122"/>
                          <a:ea typeface="黑体" panose="02010609060101010101" pitchFamily="49" charset="-122"/>
                          <a:cs typeface="+mn-cs"/>
                        </a:rPr>
                        <a:t>单个样本量足够的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RCT</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algn="ctr">
                        <a:lnSpc>
                          <a:spcPct val="100000"/>
                        </a:lnSpc>
                      </a:pPr>
                      <a:r>
                        <a:rPr lang="zh-CN" altLang="en-US" sz="1000" kern="1200" dirty="0" smtClean="0">
                          <a:solidFill>
                            <a:schemeClr val="tx1"/>
                          </a:solidFill>
                          <a:latin typeface="黑体" panose="02010609060101010101" pitchFamily="49" charset="-122"/>
                          <a:ea typeface="黑体" panose="02010609060101010101" pitchFamily="49" charset="-122"/>
                          <a:cs typeface="+mn-cs"/>
                        </a:rPr>
                        <a:t>安慰剂</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algn="ctr">
                        <a:lnSpc>
                          <a:spcPct val="100000"/>
                        </a:lnSpc>
                      </a:pPr>
                      <a:r>
                        <a:rPr lang="zh-CN" altLang="en-US" sz="1000" kern="1200" dirty="0" smtClean="0">
                          <a:solidFill>
                            <a:schemeClr val="tx1"/>
                          </a:solidFill>
                          <a:latin typeface="黑体" panose="02010609060101010101" pitchFamily="49" charset="-122"/>
                          <a:ea typeface="黑体" panose="02010609060101010101" pitchFamily="49" charset="-122"/>
                          <a:cs typeface="+mn-cs"/>
                        </a:rPr>
                        <a:t>上市前</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pPr>
                      <a:r>
                        <a:rPr lang="zh-CN" altLang="zh-CN" sz="1000" kern="1200" dirty="0" smtClean="0">
                          <a:solidFill>
                            <a:schemeClr val="tx1"/>
                          </a:solidFill>
                          <a:latin typeface="黑体" panose="02010609060101010101" pitchFamily="49" charset="-122"/>
                          <a:ea typeface="黑体" panose="02010609060101010101" pitchFamily="49" charset="-122"/>
                          <a:cs typeface="+mn-cs"/>
                        </a:rPr>
                        <a:t>单药治疗对饮食和运动无法有效控制血糖的中国</a:t>
                      </a:r>
                      <a:r>
                        <a:rPr lang="en-US" altLang="zh-CN" sz="1000" kern="1200" dirty="0" smtClean="0">
                          <a:solidFill>
                            <a:schemeClr val="tx1"/>
                          </a:solidFill>
                          <a:latin typeface="黑体" panose="02010609060101010101" pitchFamily="49" charset="-122"/>
                          <a:ea typeface="黑体" panose="02010609060101010101" pitchFamily="49" charset="-122"/>
                          <a:cs typeface="+mn-cs"/>
                        </a:rPr>
                        <a:t>T2DM</a:t>
                      </a:r>
                      <a:r>
                        <a:rPr lang="zh-CN" altLang="zh-CN" sz="1000" kern="1200" dirty="0" smtClean="0">
                          <a:solidFill>
                            <a:schemeClr val="tx1"/>
                          </a:solidFill>
                          <a:latin typeface="黑体" panose="02010609060101010101" pitchFamily="49" charset="-122"/>
                          <a:ea typeface="黑体" panose="02010609060101010101" pitchFamily="49" charset="-122"/>
                          <a:cs typeface="+mn-cs"/>
                        </a:rPr>
                        <a:t>患者（</a:t>
                      </a:r>
                      <a:r>
                        <a:rPr lang="en-US" altLang="zh-CN" sz="1000" kern="1200" dirty="0" smtClean="0">
                          <a:solidFill>
                            <a:schemeClr val="tx1"/>
                          </a:solidFill>
                          <a:latin typeface="黑体" panose="02010609060101010101" pitchFamily="49" charset="-122"/>
                          <a:ea typeface="黑体" panose="02010609060101010101" pitchFamily="49" charset="-122"/>
                          <a:cs typeface="+mn-cs"/>
                        </a:rPr>
                        <a:t>n=254</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24</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周后，替格列汀组与安慰剂组相比，糖化血红蛋白（</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）变化为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-0.95% VS -0.14%</a:t>
                      </a:r>
                      <a:r>
                        <a:rPr lang="zh-CN" altLang="zh-CN" sz="1000" kern="1200" dirty="0" smtClean="0">
                          <a:solidFill>
                            <a:schemeClr val="tx1"/>
                          </a:solidFill>
                          <a:latin typeface="黑体" panose="02010609060101010101" pitchFamily="49" charset="-122"/>
                          <a:ea typeface="黑体" panose="02010609060101010101" pitchFamily="49" charset="-122"/>
                          <a:cs typeface="+mn-cs"/>
                        </a:rPr>
                        <a:t>，其</a:t>
                      </a:r>
                      <a:r>
                        <a:rPr lang="en-US" altLang="zh-CN" sz="1000" kern="1200" dirty="0" smtClean="0">
                          <a:solidFill>
                            <a:schemeClr val="tx1"/>
                          </a:solidFill>
                          <a:latin typeface="黑体" panose="02010609060101010101" pitchFamily="49" charset="-122"/>
                          <a:ea typeface="黑体" panose="02010609060101010101" pitchFamily="49" charset="-122"/>
                          <a:cs typeface="+mn-cs"/>
                        </a:rPr>
                        <a:t>LSM</a:t>
                      </a:r>
                      <a:r>
                        <a:rPr lang="zh-CN" altLang="zh-CN" sz="1000" kern="1200" dirty="0" smtClean="0">
                          <a:solidFill>
                            <a:schemeClr val="tx1"/>
                          </a:solidFill>
                          <a:latin typeface="黑体" panose="02010609060101010101" pitchFamily="49" charset="-122"/>
                          <a:ea typeface="黑体" panose="02010609060101010101" pitchFamily="49" charset="-122"/>
                          <a:cs typeface="+mn-cs"/>
                        </a:rPr>
                        <a:t>差值为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-0.80%</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p&lt;0.0001</a:t>
                      </a:r>
                      <a:r>
                        <a:rPr lang="zh-CN" altLang="zh-CN" sz="1000" kern="1200" dirty="0" smtClean="0">
                          <a:solidFill>
                            <a:schemeClr val="tx1"/>
                          </a:solidFill>
                          <a:latin typeface="黑体" panose="02010609060101010101" pitchFamily="49" charset="-122"/>
                          <a:ea typeface="黑体" panose="02010609060101010101" pitchFamily="49" charset="-122"/>
                          <a:cs typeface="+mn-cs"/>
                        </a:rPr>
                        <a:t>）；空腹血糖（</a:t>
                      </a:r>
                      <a:r>
                        <a:rPr lang="en-US" altLang="zh-CN" sz="1000" kern="1200" dirty="0" smtClean="0">
                          <a:solidFill>
                            <a:schemeClr val="tx1"/>
                          </a:solidFill>
                          <a:latin typeface="黑体" panose="02010609060101010101" pitchFamily="49" charset="-122"/>
                          <a:ea typeface="黑体" panose="02010609060101010101" pitchFamily="49" charset="-122"/>
                          <a:cs typeface="+mn-cs"/>
                        </a:rPr>
                        <a:t>FPG</a:t>
                      </a:r>
                      <a:r>
                        <a:rPr lang="zh-CN" altLang="zh-CN" sz="1000" kern="1200" dirty="0" smtClean="0">
                          <a:solidFill>
                            <a:schemeClr val="tx1"/>
                          </a:solidFill>
                          <a:latin typeface="黑体" panose="02010609060101010101" pitchFamily="49" charset="-122"/>
                          <a:ea typeface="黑体" panose="02010609060101010101" pitchFamily="49" charset="-122"/>
                          <a:cs typeface="+mn-cs"/>
                        </a:rPr>
                        <a:t>）的变化为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-21.9 mg/</a:t>
                      </a:r>
                      <a:r>
                        <a:rPr lang="en-US" altLang="zh-CN" sz="1000" kern="1200" dirty="0" err="1" smtClean="0">
                          <a:solidFill>
                            <a:schemeClr val="tx1"/>
                          </a:solidFill>
                          <a:latin typeface="黑体" panose="02010609060101010101" pitchFamily="49" charset="-122"/>
                          <a:ea typeface="黑体" panose="02010609060101010101" pitchFamily="49" charset="-122"/>
                          <a:cs typeface="+mn-cs"/>
                        </a:rPr>
                        <a:t>dL</a:t>
                      </a:r>
                      <a:r>
                        <a:rPr lang="en-US" altLang="zh-CN" sz="1000" kern="1200" dirty="0" smtClean="0">
                          <a:solidFill>
                            <a:schemeClr val="tx1"/>
                          </a:solidFill>
                          <a:latin typeface="黑体" panose="02010609060101010101" pitchFamily="49" charset="-122"/>
                          <a:ea typeface="黑体" panose="02010609060101010101" pitchFamily="49" charset="-122"/>
                          <a:cs typeface="+mn-cs"/>
                        </a:rPr>
                        <a:t> VS -1.4 mg/</a:t>
                      </a:r>
                      <a:r>
                        <a:rPr lang="en-US" altLang="zh-CN" sz="1000" kern="1200" dirty="0" err="1" smtClean="0">
                          <a:solidFill>
                            <a:schemeClr val="tx1"/>
                          </a:solidFill>
                          <a:latin typeface="黑体" panose="02010609060101010101" pitchFamily="49" charset="-122"/>
                          <a:ea typeface="黑体" panose="02010609060101010101" pitchFamily="49" charset="-122"/>
                          <a:cs typeface="+mn-cs"/>
                        </a:rPr>
                        <a:t>dL</a:t>
                      </a:r>
                      <a:r>
                        <a:rPr lang="zh-CN" altLang="zh-CN" sz="1000" kern="1200" dirty="0" smtClean="0">
                          <a:solidFill>
                            <a:schemeClr val="tx1"/>
                          </a:solidFill>
                          <a:latin typeface="黑体" panose="02010609060101010101" pitchFamily="49" charset="-122"/>
                          <a:ea typeface="黑体" panose="02010609060101010101" pitchFamily="49" charset="-122"/>
                          <a:cs typeface="+mn-cs"/>
                        </a:rPr>
                        <a:t>，其</a:t>
                      </a:r>
                      <a:r>
                        <a:rPr lang="en-US" altLang="zh-CN" sz="1000" kern="1200" dirty="0" smtClean="0">
                          <a:solidFill>
                            <a:schemeClr val="tx1"/>
                          </a:solidFill>
                          <a:latin typeface="黑体" panose="02010609060101010101" pitchFamily="49" charset="-122"/>
                          <a:ea typeface="黑体" panose="02010609060101010101" pitchFamily="49" charset="-122"/>
                          <a:cs typeface="+mn-cs"/>
                        </a:rPr>
                        <a:t>LSM</a:t>
                      </a:r>
                      <a:r>
                        <a:rPr lang="zh-CN" altLang="zh-CN" sz="1000" kern="1200" dirty="0" smtClean="0">
                          <a:solidFill>
                            <a:schemeClr val="tx1"/>
                          </a:solidFill>
                          <a:latin typeface="黑体" panose="02010609060101010101" pitchFamily="49" charset="-122"/>
                          <a:ea typeface="黑体" panose="02010609060101010101" pitchFamily="49" charset="-122"/>
                          <a:cs typeface="+mn-cs"/>
                        </a:rPr>
                        <a:t>差值为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-20.5 mg/</a:t>
                      </a:r>
                      <a:r>
                        <a:rPr lang="en-US" altLang="zh-CN" sz="1000" kern="1200" dirty="0" err="1" smtClean="0">
                          <a:solidFill>
                            <a:schemeClr val="tx1"/>
                          </a:solidFill>
                          <a:latin typeface="黑体" panose="02010609060101010101" pitchFamily="49" charset="-122"/>
                          <a:ea typeface="黑体" panose="02010609060101010101" pitchFamily="49" charset="-122"/>
                          <a:cs typeface="+mn-cs"/>
                        </a:rPr>
                        <a:t>dL</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p&lt;0.0001</a:t>
                      </a:r>
                      <a:r>
                        <a:rPr lang="zh-CN" altLang="zh-CN" sz="1000" kern="1200" dirty="0" smtClean="0">
                          <a:solidFill>
                            <a:schemeClr val="tx1"/>
                          </a:solidFill>
                          <a:latin typeface="黑体" panose="02010609060101010101" pitchFamily="49" charset="-122"/>
                          <a:ea typeface="黑体" panose="02010609060101010101" pitchFamily="49" charset="-122"/>
                          <a:cs typeface="+mn-cs"/>
                        </a:rPr>
                        <a:t>），均优于安慰剂组（</a:t>
                      </a:r>
                      <a:r>
                        <a:rPr lang="en-US" altLang="zh-CN" sz="1000" kern="1200" dirty="0" smtClean="0">
                          <a:solidFill>
                            <a:schemeClr val="tx1"/>
                          </a:solidFill>
                          <a:latin typeface="黑体" panose="02010609060101010101" pitchFamily="49" charset="-122"/>
                          <a:ea typeface="黑体" panose="02010609060101010101" pitchFamily="49" charset="-122"/>
                          <a:cs typeface="+mn-cs"/>
                        </a:rPr>
                        <a:t>p&lt;0.0001</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72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单个样本量足够的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RCT</a:t>
                      </a:r>
                      <a:endParaRPr lang="zh-CN" altLang="zh-CN" sz="1000" kern="1200" dirty="0" smtClean="0">
                        <a:solidFill>
                          <a:schemeClr val="tx1"/>
                        </a:solidFill>
                        <a:latin typeface="黑体" panose="02010609060101010101" pitchFamily="49" charset="-122"/>
                        <a:ea typeface="黑体" panose="02010609060101010101" pitchFamily="49" charset="-122"/>
                        <a:cs typeface="+mn-cs"/>
                      </a:endParaRPr>
                    </a:p>
                    <a:p>
                      <a:pPr marL="0" algn="ctr" defTabSz="685800" rtl="0" eaLnBrk="1" latinLnBrk="0" hangingPunct="1">
                        <a:lnSpc>
                          <a:spcPct val="100000"/>
                        </a:lnSpc>
                      </a:pP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安慰剂</a:t>
                      </a:r>
                    </a:p>
                    <a:p>
                      <a:pPr marL="0" algn="ctr" defTabSz="685800" rtl="0" eaLnBrk="1" latinLnBrk="0" hangingPunct="1">
                        <a:lnSpc>
                          <a:spcPct val="100000"/>
                        </a:lnSpc>
                      </a:pP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上市前</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zh-CN" sz="1000" kern="1200" dirty="0" smtClean="0">
                          <a:solidFill>
                            <a:schemeClr val="tx1"/>
                          </a:solidFill>
                          <a:latin typeface="黑体" panose="02010609060101010101" pitchFamily="49" charset="-122"/>
                          <a:ea typeface="黑体" panose="02010609060101010101" pitchFamily="49" charset="-122"/>
                          <a:cs typeface="+mn-cs"/>
                        </a:rPr>
                        <a:t>对二甲双胍单药治疗无法有效控制的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T2DM</a:t>
                      </a:r>
                      <a:r>
                        <a:rPr lang="zh-CN" altLang="zh-CN" sz="1000" kern="1200" dirty="0" smtClean="0">
                          <a:solidFill>
                            <a:schemeClr val="tx1"/>
                          </a:solidFill>
                          <a:latin typeface="黑体" panose="02010609060101010101" pitchFamily="49" charset="-122"/>
                          <a:ea typeface="黑体" panose="02010609060101010101" pitchFamily="49" charset="-122"/>
                          <a:cs typeface="+mn-cs"/>
                        </a:rPr>
                        <a:t>患者（</a:t>
                      </a:r>
                      <a:r>
                        <a:rPr lang="en-US" altLang="zh-CN" sz="1000" kern="1200" dirty="0" smtClean="0">
                          <a:solidFill>
                            <a:schemeClr val="tx1"/>
                          </a:solidFill>
                          <a:latin typeface="黑体" panose="02010609060101010101" pitchFamily="49" charset="-122"/>
                          <a:ea typeface="黑体" panose="02010609060101010101" pitchFamily="49" charset="-122"/>
                          <a:cs typeface="+mn-cs"/>
                        </a:rPr>
                        <a:t>n=247</a:t>
                      </a:r>
                      <a:r>
                        <a:rPr lang="zh-CN" altLang="zh-CN" sz="1000" kern="1200" dirty="0" smtClean="0">
                          <a:solidFill>
                            <a:schemeClr val="tx1"/>
                          </a:solidFill>
                          <a:latin typeface="黑体" panose="02010609060101010101" pitchFamily="49" charset="-122"/>
                          <a:ea typeface="黑体" panose="02010609060101010101" pitchFamily="49" charset="-122"/>
                          <a:cs typeface="+mn-cs"/>
                        </a:rPr>
                        <a:t>），加用替格列汀可显著降低</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和</a:t>
                      </a:r>
                      <a:r>
                        <a:rPr lang="en-US" altLang="zh-CN" sz="1000" kern="1200" dirty="0" smtClean="0">
                          <a:solidFill>
                            <a:schemeClr val="tx1"/>
                          </a:solidFill>
                          <a:latin typeface="黑体" panose="02010609060101010101" pitchFamily="49" charset="-122"/>
                          <a:ea typeface="黑体" panose="02010609060101010101" pitchFamily="49" charset="-122"/>
                          <a:cs typeface="+mn-cs"/>
                        </a:rPr>
                        <a:t>FPG</a:t>
                      </a:r>
                      <a:r>
                        <a:rPr lang="zh-CN" altLang="zh-CN" sz="1000" kern="1200" dirty="0" smtClean="0">
                          <a:solidFill>
                            <a:schemeClr val="tx1"/>
                          </a:solidFill>
                          <a:latin typeface="黑体" panose="02010609060101010101" pitchFamily="49" charset="-122"/>
                          <a:ea typeface="黑体" panose="02010609060101010101" pitchFamily="49" charset="-122"/>
                          <a:cs typeface="+mn-cs"/>
                        </a:rPr>
                        <a:t>水平。</a:t>
                      </a:r>
                      <a:r>
                        <a:rPr lang="en-US" altLang="zh-CN" sz="1000" kern="1200" dirty="0" smtClean="0">
                          <a:solidFill>
                            <a:schemeClr val="tx1"/>
                          </a:solidFill>
                          <a:latin typeface="黑体" panose="02010609060101010101" pitchFamily="49" charset="-122"/>
                          <a:ea typeface="黑体" panose="02010609060101010101" pitchFamily="49" charset="-122"/>
                          <a:cs typeface="+mn-cs"/>
                        </a:rPr>
                        <a:t>24</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周时，替格列汀组与安慰剂组相比，</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和</a:t>
                      </a:r>
                      <a:r>
                        <a:rPr lang="en-US" altLang="zh-CN" sz="1000" kern="1200" dirty="0" smtClean="0">
                          <a:solidFill>
                            <a:schemeClr val="tx1"/>
                          </a:solidFill>
                          <a:latin typeface="黑体" panose="02010609060101010101" pitchFamily="49" charset="-122"/>
                          <a:ea typeface="黑体" panose="02010609060101010101" pitchFamily="49" charset="-122"/>
                          <a:cs typeface="+mn-cs"/>
                        </a:rPr>
                        <a:t>FPG</a:t>
                      </a:r>
                      <a:r>
                        <a:rPr lang="zh-CN" altLang="zh-CN" sz="1000" kern="1200" dirty="0" smtClean="0">
                          <a:solidFill>
                            <a:schemeClr val="tx1"/>
                          </a:solidFill>
                          <a:latin typeface="黑体" panose="02010609060101010101" pitchFamily="49" charset="-122"/>
                          <a:ea typeface="黑体" panose="02010609060101010101" pitchFamily="49" charset="-122"/>
                          <a:cs typeface="+mn-cs"/>
                        </a:rPr>
                        <a:t>自基线变化的差异分别为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-0.71% ± 0.11%</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p &lt; 0.0001</a:t>
                      </a:r>
                      <a:r>
                        <a:rPr lang="zh-CN" altLang="zh-CN" sz="1000" kern="1200" dirty="0" smtClean="0">
                          <a:solidFill>
                            <a:schemeClr val="tx1"/>
                          </a:solidFill>
                          <a:latin typeface="黑体" panose="02010609060101010101" pitchFamily="49" charset="-122"/>
                          <a:ea typeface="黑体" panose="02010609060101010101" pitchFamily="49" charset="-122"/>
                          <a:cs typeface="+mn-cs"/>
                        </a:rPr>
                        <a:t>）和</a:t>
                      </a:r>
                      <a:r>
                        <a:rPr lang="en-US" altLang="zh-CN" sz="1000" kern="1200" dirty="0" smtClean="0">
                          <a:solidFill>
                            <a:schemeClr val="tx1"/>
                          </a:solidFill>
                          <a:latin typeface="黑体" panose="02010609060101010101" pitchFamily="49" charset="-122"/>
                          <a:ea typeface="黑体" panose="02010609060101010101" pitchFamily="49" charset="-122"/>
                          <a:cs typeface="+mn-cs"/>
                        </a:rPr>
                        <a:t>-16.5 ± 4.7 mg/</a:t>
                      </a:r>
                      <a:r>
                        <a:rPr lang="en-US" altLang="zh-CN" sz="1000" kern="1200" dirty="0" err="1" smtClean="0">
                          <a:solidFill>
                            <a:schemeClr val="tx1"/>
                          </a:solidFill>
                          <a:latin typeface="黑体" panose="02010609060101010101" pitchFamily="49" charset="-122"/>
                          <a:ea typeface="黑体" panose="02010609060101010101" pitchFamily="49" charset="-122"/>
                          <a:cs typeface="+mn-cs"/>
                        </a:rPr>
                        <a:t>dL</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p = 0.0005</a:t>
                      </a:r>
                      <a:r>
                        <a:rPr lang="zh-CN" altLang="zh-CN" sz="1000" kern="1200" dirty="0" smtClean="0">
                          <a:solidFill>
                            <a:schemeClr val="tx1"/>
                          </a:solidFill>
                          <a:latin typeface="黑体" panose="02010609060101010101" pitchFamily="49" charset="-122"/>
                          <a:ea typeface="黑体" panose="02010609060101010101" pitchFamily="49" charset="-122"/>
                          <a:cs typeface="+mn-cs"/>
                        </a:rPr>
                        <a:t>）；达到</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 &lt; 7.0%</a:t>
                      </a:r>
                      <a:r>
                        <a:rPr lang="zh-CN" altLang="zh-CN" sz="1000" kern="1200" dirty="0" smtClean="0">
                          <a:solidFill>
                            <a:schemeClr val="tx1"/>
                          </a:solidFill>
                          <a:latin typeface="黑体" panose="02010609060101010101" pitchFamily="49" charset="-122"/>
                          <a:ea typeface="黑体" panose="02010609060101010101" pitchFamily="49" charset="-122"/>
                          <a:cs typeface="+mn-cs"/>
                        </a:rPr>
                        <a:t>的患者比例分别为（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41.7% VS 16.1%</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p &lt; 0.0001</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endParaRPr lang="zh-CN" altLang="zh-CN"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304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zh-CN" sz="1000" kern="1200" dirty="0" smtClean="0">
                          <a:solidFill>
                            <a:schemeClr val="tx1"/>
                          </a:solidFill>
                          <a:latin typeface="黑体" panose="02010609060101010101" pitchFamily="49" charset="-122"/>
                          <a:ea typeface="黑体" panose="02010609060101010101" pitchFamily="49" charset="-122"/>
                          <a:cs typeface="+mn-cs"/>
                        </a:rPr>
                        <a:t>RCT</a:t>
                      </a:r>
                      <a:r>
                        <a:rPr lang="zh-CN" altLang="zh-CN" sz="1000" kern="1200" dirty="0" smtClean="0">
                          <a:solidFill>
                            <a:schemeClr val="tx1"/>
                          </a:solidFill>
                          <a:latin typeface="黑体" panose="02010609060101010101" pitchFamily="49" charset="-122"/>
                          <a:ea typeface="黑体" panose="02010609060101010101" pitchFamily="49" charset="-122"/>
                          <a:cs typeface="+mn-cs"/>
                        </a:rPr>
                        <a:t>随机对照试验的系统评价</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zh-CN" sz="1000" kern="1200" dirty="0" smtClean="0">
                          <a:solidFill>
                            <a:schemeClr val="tx1"/>
                          </a:solidFill>
                          <a:latin typeface="黑体" panose="02010609060101010101" pitchFamily="49" charset="-122"/>
                          <a:ea typeface="黑体" panose="02010609060101010101" pitchFamily="49" charset="-122"/>
                          <a:cs typeface="+mn-cs"/>
                        </a:rPr>
                        <a:t>-</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上市前</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长期使用替格列汀作为单药或联合治疗均可降低</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，且维持</a:t>
                      </a:r>
                      <a:r>
                        <a:rPr lang="en-US" altLang="zh-CN" sz="1000" kern="1200" dirty="0" smtClean="0">
                          <a:solidFill>
                            <a:schemeClr val="tx1"/>
                          </a:solidFill>
                          <a:latin typeface="黑体" panose="02010609060101010101" pitchFamily="49" charset="-122"/>
                          <a:ea typeface="黑体" panose="02010609060101010101" pitchFamily="49" charset="-122"/>
                          <a:cs typeface="+mn-cs"/>
                        </a:rPr>
                        <a:t>52</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a:t>
                      </a:r>
                      <a:r>
                        <a:rPr lang="en-US" altLang="zh-CN" sz="1000" kern="1200" dirty="0" smtClean="0">
                          <a:solidFill>
                            <a:schemeClr val="tx1"/>
                          </a:solidFill>
                          <a:latin typeface="黑体" panose="02010609060101010101" pitchFamily="49" charset="-122"/>
                          <a:ea typeface="黑体" panose="02010609060101010101" pitchFamily="49" charset="-122"/>
                          <a:cs typeface="+mn-cs"/>
                        </a:rPr>
                        <a:t>n=702</a:t>
                      </a:r>
                      <a:r>
                        <a:rPr lang="zh-CN" altLang="zh-CN" sz="1000" kern="1200" dirty="0" smtClean="0">
                          <a:solidFill>
                            <a:schemeClr val="tx1"/>
                          </a:solidFill>
                          <a:latin typeface="黑体" panose="02010609060101010101" pitchFamily="49" charset="-122"/>
                          <a:ea typeface="黑体" panose="02010609060101010101" pitchFamily="49" charset="-122"/>
                          <a:cs typeface="+mn-cs"/>
                        </a:rPr>
                        <a:t>）；第</a:t>
                      </a:r>
                      <a:r>
                        <a:rPr lang="en-US" altLang="zh-CN" sz="1000" kern="1200" dirty="0" smtClean="0">
                          <a:solidFill>
                            <a:schemeClr val="tx1"/>
                          </a:solidFill>
                          <a:latin typeface="黑体" panose="02010609060101010101" pitchFamily="49" charset="-122"/>
                          <a:ea typeface="黑体" panose="02010609060101010101" pitchFamily="49" charset="-122"/>
                          <a:cs typeface="+mn-cs"/>
                        </a:rPr>
                        <a:t>52</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周时</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较基线的变化值：替格列汀组为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-0.63 ± 0.65%</a:t>
                      </a:r>
                      <a:r>
                        <a:rPr lang="zh-CN" altLang="zh-CN" sz="1000" kern="1200" dirty="0" smtClean="0">
                          <a:solidFill>
                            <a:schemeClr val="tx1"/>
                          </a:solidFill>
                          <a:latin typeface="黑体" panose="02010609060101010101" pitchFamily="49" charset="-122"/>
                          <a:ea typeface="黑体" panose="02010609060101010101" pitchFamily="49" charset="-122"/>
                          <a:cs typeface="+mn-cs"/>
                        </a:rPr>
                        <a:t>，联合格列奈类组为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-0.76 ± 0.70%</a:t>
                      </a:r>
                      <a:r>
                        <a:rPr lang="zh-CN" altLang="zh-CN" sz="1000" kern="1200" dirty="0" smtClean="0">
                          <a:solidFill>
                            <a:schemeClr val="tx1"/>
                          </a:solidFill>
                          <a:latin typeface="黑体" panose="02010609060101010101" pitchFamily="49" charset="-122"/>
                          <a:ea typeface="黑体" panose="02010609060101010101" pitchFamily="49" charset="-122"/>
                          <a:cs typeface="+mn-cs"/>
                        </a:rPr>
                        <a:t>，联合双胍类组为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-0.78 ± 0.75%</a:t>
                      </a:r>
                      <a:r>
                        <a:rPr lang="zh-CN" altLang="zh-CN" sz="1000" kern="1200" dirty="0" smtClean="0">
                          <a:solidFill>
                            <a:schemeClr val="tx1"/>
                          </a:solidFill>
                          <a:latin typeface="黑体" panose="02010609060101010101" pitchFamily="49" charset="-122"/>
                          <a:ea typeface="黑体" panose="02010609060101010101" pitchFamily="49" charset="-122"/>
                          <a:cs typeface="+mn-cs"/>
                        </a:rPr>
                        <a:t>，联合</a:t>
                      </a:r>
                      <a:r>
                        <a:rPr lang="en-US" altLang="zh-CN" sz="1000" kern="1200" dirty="0" smtClean="0">
                          <a:solidFill>
                            <a:schemeClr val="tx1"/>
                          </a:solidFill>
                          <a:latin typeface="黑体" panose="02010609060101010101" pitchFamily="49" charset="-122"/>
                          <a:ea typeface="黑体" panose="02010609060101010101" pitchFamily="49" charset="-122"/>
                          <a:cs typeface="+mn-cs"/>
                        </a:rPr>
                        <a:t>α-</a:t>
                      </a:r>
                      <a:r>
                        <a:rPr lang="zh-CN" altLang="zh-CN" sz="1000" kern="1200" dirty="0" smtClean="0">
                          <a:solidFill>
                            <a:schemeClr val="tx1"/>
                          </a:solidFill>
                          <a:latin typeface="黑体" panose="02010609060101010101" pitchFamily="49" charset="-122"/>
                          <a:ea typeface="黑体" panose="02010609060101010101" pitchFamily="49" charset="-122"/>
                          <a:cs typeface="+mn-cs"/>
                        </a:rPr>
                        <a:t>葡萄糖苷酶抑制剂组为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-0.89 ± 0.64%</a:t>
                      </a:r>
                      <a:r>
                        <a:rPr lang="zh-CN" altLang="zh-CN" sz="1000" kern="1200" dirty="0" smtClean="0">
                          <a:solidFill>
                            <a:schemeClr val="tx1"/>
                          </a:solidFill>
                          <a:latin typeface="黑体" panose="02010609060101010101" pitchFamily="49" charset="-122"/>
                          <a:ea typeface="黑体" panose="02010609060101010101" pitchFamily="49" charset="-122"/>
                          <a:cs typeface="+mn-cs"/>
                        </a:rPr>
                        <a:t>，联合磺酰脲类组为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-0.81 ± 0.76%</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p &lt;0.001</a:t>
                      </a:r>
                      <a:r>
                        <a:rPr lang="zh-CN" altLang="zh-CN" sz="1000" kern="1200" dirty="0" smtClean="0">
                          <a:solidFill>
                            <a:schemeClr val="tx1"/>
                          </a:solidFill>
                          <a:latin typeface="黑体" panose="02010609060101010101" pitchFamily="49" charset="-122"/>
                          <a:ea typeface="黑体" panose="02010609060101010101" pitchFamily="49" charset="-122"/>
                          <a:cs typeface="+mn-cs"/>
                        </a:rPr>
                        <a:t>）；所有治疗组的体重均无变化或略有增加。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304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en-US" sz="1000" kern="1200" dirty="0" smtClean="0">
                          <a:solidFill>
                            <a:schemeClr val="tx1"/>
                          </a:solidFill>
                          <a:latin typeface="黑体" panose="02010609060101010101" pitchFamily="49" charset="-122"/>
                          <a:ea typeface="黑体" panose="02010609060101010101" pitchFamily="49" charset="-122"/>
                          <a:cs typeface="+mn-cs"/>
                        </a:rPr>
                        <a:t>真实世界数据</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zh-CN" sz="1000" kern="1200" dirty="0" smtClean="0">
                          <a:solidFill>
                            <a:schemeClr val="tx1"/>
                          </a:solidFill>
                          <a:latin typeface="黑体" panose="02010609060101010101" pitchFamily="49" charset="-122"/>
                          <a:ea typeface="黑体" panose="02010609060101010101" pitchFamily="49" charset="-122"/>
                          <a:cs typeface="+mn-cs"/>
                        </a:rPr>
                        <a:t>-</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上市后</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在</a:t>
                      </a:r>
                      <a:r>
                        <a:rPr lang="en-US" altLang="zh-CN" sz="1000" kern="1200" dirty="0" smtClean="0">
                          <a:solidFill>
                            <a:schemeClr val="tx1"/>
                          </a:solidFill>
                          <a:latin typeface="黑体" panose="02010609060101010101" pitchFamily="49" charset="-122"/>
                          <a:ea typeface="黑体" panose="02010609060101010101" pitchFamily="49" charset="-122"/>
                          <a:cs typeface="+mn-cs"/>
                        </a:rPr>
                        <a:t>2</a:t>
                      </a:r>
                      <a:r>
                        <a:rPr lang="zh-CN" altLang="zh-CN" sz="1000" kern="1200" dirty="0" smtClean="0">
                          <a:solidFill>
                            <a:schemeClr val="tx1"/>
                          </a:solidFill>
                          <a:latin typeface="黑体" panose="02010609060101010101" pitchFamily="49" charset="-122"/>
                          <a:ea typeface="黑体" panose="02010609060101010101" pitchFamily="49" charset="-122"/>
                          <a:cs typeface="+mn-cs"/>
                        </a:rPr>
                        <a:t>型糖尿病（</a:t>
                      </a:r>
                      <a:r>
                        <a:rPr lang="en-US" altLang="zh-CN" sz="1000" kern="1200" dirty="0" smtClean="0">
                          <a:solidFill>
                            <a:schemeClr val="tx1"/>
                          </a:solidFill>
                          <a:latin typeface="黑体" panose="02010609060101010101" pitchFamily="49" charset="-122"/>
                          <a:ea typeface="黑体" panose="02010609060101010101" pitchFamily="49" charset="-122"/>
                          <a:cs typeface="+mn-cs"/>
                        </a:rPr>
                        <a:t>T2DM</a:t>
                      </a:r>
                      <a:r>
                        <a:rPr lang="zh-CN" altLang="zh-CN" sz="1000" kern="1200" dirty="0" smtClean="0">
                          <a:solidFill>
                            <a:schemeClr val="tx1"/>
                          </a:solidFill>
                          <a:latin typeface="黑体" panose="02010609060101010101" pitchFamily="49" charset="-122"/>
                          <a:ea typeface="黑体" panose="02010609060101010101" pitchFamily="49" charset="-122"/>
                          <a:cs typeface="+mn-cs"/>
                        </a:rPr>
                        <a:t>）患者（</a:t>
                      </a:r>
                      <a:r>
                        <a:rPr lang="en-US" altLang="zh-CN" sz="1000" kern="1200" dirty="0" smtClean="0">
                          <a:solidFill>
                            <a:schemeClr val="tx1"/>
                          </a:solidFill>
                          <a:latin typeface="黑体" panose="02010609060101010101" pitchFamily="49" charset="-122"/>
                          <a:ea typeface="黑体" panose="02010609060101010101" pitchFamily="49" charset="-122"/>
                          <a:cs typeface="+mn-cs"/>
                        </a:rPr>
                        <a:t>n=11677</a:t>
                      </a:r>
                      <a:r>
                        <a:rPr lang="zh-CN" altLang="zh-CN" sz="1000" kern="1200" dirty="0" smtClean="0">
                          <a:solidFill>
                            <a:schemeClr val="tx1"/>
                          </a:solidFill>
                          <a:latin typeface="黑体" panose="02010609060101010101" pitchFamily="49" charset="-122"/>
                          <a:ea typeface="黑体" panose="02010609060101010101" pitchFamily="49" charset="-122"/>
                          <a:cs typeface="+mn-cs"/>
                        </a:rPr>
                        <a:t>）中进行的为期</a:t>
                      </a:r>
                      <a:r>
                        <a:rPr lang="en-US" altLang="zh-CN" sz="1000" kern="1200" dirty="0" smtClean="0">
                          <a:solidFill>
                            <a:schemeClr val="tx1"/>
                          </a:solidFill>
                          <a:latin typeface="黑体" panose="02010609060101010101" pitchFamily="49" charset="-122"/>
                          <a:ea typeface="黑体" panose="02010609060101010101" pitchFamily="49" charset="-122"/>
                          <a:cs typeface="+mn-cs"/>
                        </a:rPr>
                        <a:t>3</a:t>
                      </a:r>
                      <a:r>
                        <a:rPr lang="zh-CN" altLang="zh-CN" sz="1000" kern="1200" dirty="0" smtClean="0">
                          <a:solidFill>
                            <a:schemeClr val="tx1"/>
                          </a:solidFill>
                          <a:latin typeface="黑体" panose="02010609060101010101" pitchFamily="49" charset="-122"/>
                          <a:ea typeface="黑体" panose="02010609060101010101" pitchFamily="49" charset="-122"/>
                          <a:cs typeface="+mn-cs"/>
                        </a:rPr>
                        <a:t>年的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PMS</a:t>
                      </a:r>
                      <a:r>
                        <a:rPr lang="zh-CN" altLang="zh-CN" sz="1000" kern="1200" dirty="0" smtClean="0">
                          <a:solidFill>
                            <a:schemeClr val="tx1"/>
                          </a:solidFill>
                          <a:latin typeface="黑体" panose="02010609060101010101" pitchFamily="49" charset="-122"/>
                          <a:ea typeface="黑体" panose="02010609060101010101" pitchFamily="49" charset="-122"/>
                          <a:cs typeface="+mn-cs"/>
                        </a:rPr>
                        <a:t>中期结果：中位给药期为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731</a:t>
                      </a:r>
                      <a:r>
                        <a:rPr lang="zh-CN" altLang="zh-CN" sz="1000" kern="1200" dirty="0" smtClean="0">
                          <a:solidFill>
                            <a:schemeClr val="tx1"/>
                          </a:solidFill>
                          <a:latin typeface="黑体" panose="02010609060101010101" pitchFamily="49" charset="-122"/>
                          <a:ea typeface="黑体" panose="02010609060101010101" pitchFamily="49" charset="-122"/>
                          <a:cs typeface="+mn-cs"/>
                        </a:rPr>
                        <a:t>天，三个患者亚组（</a:t>
                      </a:r>
                      <a:r>
                        <a:rPr lang="en-US" altLang="zh-CN" sz="1000" kern="1200" dirty="0" smtClean="0">
                          <a:solidFill>
                            <a:schemeClr val="tx1"/>
                          </a:solidFill>
                          <a:latin typeface="黑体" panose="02010609060101010101" pitchFamily="49" charset="-122"/>
                          <a:ea typeface="黑体" panose="02010609060101010101" pitchFamily="49" charset="-122"/>
                          <a:cs typeface="+mn-cs"/>
                        </a:rPr>
                        <a:t>&lt;65</a:t>
                      </a:r>
                      <a:r>
                        <a:rPr lang="zh-CN" altLang="zh-CN" sz="1000" kern="1200" dirty="0" smtClean="0">
                          <a:solidFill>
                            <a:schemeClr val="tx1"/>
                          </a:solidFill>
                          <a:latin typeface="黑体" panose="02010609060101010101" pitchFamily="49" charset="-122"/>
                          <a:ea typeface="黑体" panose="02010609060101010101" pitchFamily="49" charset="-122"/>
                          <a:cs typeface="+mn-cs"/>
                        </a:rPr>
                        <a:t>岁、</a:t>
                      </a:r>
                      <a:r>
                        <a:rPr lang="en-US" altLang="zh-CN" sz="1000" kern="1200" dirty="0" smtClean="0">
                          <a:solidFill>
                            <a:schemeClr val="tx1"/>
                          </a:solidFill>
                          <a:latin typeface="黑体" panose="02010609060101010101" pitchFamily="49" charset="-122"/>
                          <a:ea typeface="黑体" panose="02010609060101010101" pitchFamily="49" charset="-122"/>
                          <a:cs typeface="+mn-cs"/>
                        </a:rPr>
                        <a:t>65 - &lt;75</a:t>
                      </a:r>
                      <a:r>
                        <a:rPr lang="zh-CN" altLang="zh-CN" sz="1000" kern="1200" dirty="0" smtClean="0">
                          <a:solidFill>
                            <a:schemeClr val="tx1"/>
                          </a:solidFill>
                          <a:latin typeface="黑体" panose="02010609060101010101" pitchFamily="49" charset="-122"/>
                          <a:ea typeface="黑体" panose="02010609060101010101" pitchFamily="49" charset="-122"/>
                          <a:cs typeface="+mn-cs"/>
                        </a:rPr>
                        <a:t>岁和</a:t>
                      </a:r>
                      <a:r>
                        <a:rPr lang="en-US" altLang="zh-CN" sz="1000" kern="1200" dirty="0" smtClean="0">
                          <a:solidFill>
                            <a:schemeClr val="tx1"/>
                          </a:solidFill>
                          <a:latin typeface="黑体" panose="02010609060101010101" pitchFamily="49" charset="-122"/>
                          <a:ea typeface="黑体" panose="02010609060101010101" pitchFamily="49" charset="-122"/>
                          <a:cs typeface="+mn-cs"/>
                        </a:rPr>
                        <a:t>≥75</a:t>
                      </a:r>
                      <a:r>
                        <a:rPr lang="zh-CN" altLang="zh-CN" sz="1000" kern="1200" dirty="0" smtClean="0">
                          <a:solidFill>
                            <a:schemeClr val="tx1"/>
                          </a:solidFill>
                          <a:latin typeface="黑体" panose="02010609060101010101" pitchFamily="49" charset="-122"/>
                          <a:ea typeface="黑体" panose="02010609060101010101" pitchFamily="49" charset="-122"/>
                          <a:cs typeface="+mn-cs"/>
                        </a:rPr>
                        <a:t>岁）的中期分析表明，老年和非老年患者之间替格列汀的安全性无显著差异。在</a:t>
                      </a:r>
                      <a:r>
                        <a:rPr lang="en-US" altLang="zh-CN" sz="1000" kern="1200" dirty="0" smtClean="0">
                          <a:solidFill>
                            <a:schemeClr val="tx1"/>
                          </a:solidFill>
                          <a:latin typeface="黑体" panose="02010609060101010101" pitchFamily="49" charset="-122"/>
                          <a:ea typeface="黑体" panose="02010609060101010101" pitchFamily="49" charset="-122"/>
                          <a:cs typeface="+mn-cs"/>
                        </a:rPr>
                        <a:t>2</a:t>
                      </a:r>
                      <a:r>
                        <a:rPr lang="zh-CN" altLang="zh-CN" sz="1000" kern="1200" dirty="0" smtClean="0">
                          <a:solidFill>
                            <a:schemeClr val="tx1"/>
                          </a:solidFill>
                          <a:latin typeface="黑体" panose="02010609060101010101" pitchFamily="49" charset="-122"/>
                          <a:ea typeface="黑体" panose="02010609060101010101" pitchFamily="49" charset="-122"/>
                          <a:cs typeface="+mn-cs"/>
                        </a:rPr>
                        <a:t>年内观察到</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持续降低（</a:t>
                      </a:r>
                      <a:r>
                        <a:rPr lang="en-US" altLang="zh-CN" sz="1000" kern="1200" dirty="0" smtClean="0">
                          <a:solidFill>
                            <a:schemeClr val="tx1"/>
                          </a:solidFill>
                          <a:latin typeface="黑体" panose="02010609060101010101" pitchFamily="49" charset="-122"/>
                          <a:ea typeface="黑体" panose="02010609060101010101" pitchFamily="49" charset="-122"/>
                          <a:cs typeface="+mn-cs"/>
                        </a:rPr>
                        <a:t>-0.72%</a:t>
                      </a:r>
                      <a:r>
                        <a:rPr lang="zh-CN" altLang="zh-CN" sz="1000" kern="1200" dirty="0" smtClean="0">
                          <a:solidFill>
                            <a:schemeClr val="tx1"/>
                          </a:solidFill>
                          <a:latin typeface="黑体" panose="02010609060101010101" pitchFamily="49" charset="-122"/>
                          <a:ea typeface="黑体" panose="02010609060101010101" pitchFamily="49" charset="-122"/>
                          <a:cs typeface="+mn-cs"/>
                        </a:rPr>
                        <a:t>至</a:t>
                      </a:r>
                      <a:r>
                        <a:rPr lang="en-US" altLang="zh-CN" sz="1000" kern="1200" dirty="0" smtClean="0">
                          <a:solidFill>
                            <a:schemeClr val="tx1"/>
                          </a:solidFill>
                          <a:latin typeface="黑体" panose="02010609060101010101" pitchFamily="49" charset="-122"/>
                          <a:ea typeface="黑体" panose="02010609060101010101" pitchFamily="49" charset="-122"/>
                          <a:cs typeface="+mn-cs"/>
                        </a:rPr>
                        <a:t>-0.77%</a:t>
                      </a:r>
                      <a:r>
                        <a:rPr lang="zh-CN" altLang="zh-CN" sz="1000" kern="1200" dirty="0" smtClean="0">
                          <a:solidFill>
                            <a:schemeClr val="tx1"/>
                          </a:solidFill>
                          <a:latin typeface="黑体" panose="02010609060101010101" pitchFamily="49" charset="-122"/>
                          <a:ea typeface="黑体" panose="02010609060101010101" pitchFamily="49" charset="-122"/>
                          <a:cs typeface="+mn-cs"/>
                        </a:rPr>
                        <a:t>），且三个年龄组均未见体重明显变化。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文本框 2"/>
          <p:cNvSpPr txBox="1"/>
          <p:nvPr/>
        </p:nvSpPr>
        <p:spPr>
          <a:xfrm>
            <a:off x="305818" y="722524"/>
            <a:ext cx="8424936" cy="1338828"/>
          </a:xfrm>
          <a:prstGeom prst="rect">
            <a:avLst/>
          </a:prstGeom>
          <a:noFill/>
        </p:spPr>
        <p:txBody>
          <a:bodyPr wrap="square" rtlCol="0">
            <a:spAutoFit/>
          </a:bodyPr>
          <a:lstStyle/>
          <a:p>
            <a:pPr marL="171450" indent="-171450">
              <a:buFont typeface="Wingdings" panose="05000000000000000000" pitchFamily="2" charset="2"/>
              <a:buChar char="Ø"/>
            </a:pPr>
            <a:r>
              <a:rPr lang="zh-CN" altLang="en-US" sz="1400" b="1" dirty="0" smtClean="0">
                <a:solidFill>
                  <a:srgbClr val="0070C0"/>
                </a:solidFill>
                <a:latin typeface="黑体" panose="02010609060101010101" pitchFamily="49" charset="-122"/>
                <a:ea typeface="黑体" panose="02010609060101010101" pitchFamily="49" charset="-122"/>
              </a:rPr>
              <a:t>本品</a:t>
            </a:r>
            <a:r>
              <a:rPr lang="zh-CN" altLang="zh-CN" sz="1400" b="1" dirty="0" smtClean="0">
                <a:solidFill>
                  <a:srgbClr val="0070C0"/>
                </a:solidFill>
                <a:latin typeface="黑体" panose="02010609060101010101" pitchFamily="49" charset="-122"/>
                <a:ea typeface="黑体" panose="02010609060101010101" pitchFamily="49" charset="-122"/>
              </a:rPr>
              <a:t>无论</a:t>
            </a:r>
            <a:r>
              <a:rPr lang="zh-CN" altLang="zh-CN" sz="1400" b="1" dirty="0">
                <a:solidFill>
                  <a:srgbClr val="0070C0"/>
                </a:solidFill>
                <a:latin typeface="黑体" panose="02010609060101010101" pitchFamily="49" charset="-122"/>
                <a:ea typeface="黑体" panose="02010609060101010101" pitchFamily="49" charset="-122"/>
              </a:rPr>
              <a:t>单药或联合治疗，均可显著改善患者</a:t>
            </a:r>
            <a:r>
              <a:rPr lang="en-US" altLang="zh-CN" sz="1400" b="1" dirty="0" smtClean="0">
                <a:solidFill>
                  <a:srgbClr val="0070C0"/>
                </a:solidFill>
                <a:latin typeface="黑体" panose="02010609060101010101" pitchFamily="49" charset="-122"/>
                <a:ea typeface="黑体" panose="02010609060101010101" pitchFamily="49" charset="-122"/>
              </a:rPr>
              <a:t>HbA1c</a:t>
            </a:r>
            <a:r>
              <a:rPr lang="zh-CN" altLang="zh-CN" sz="1400" b="1" dirty="0" smtClean="0">
                <a:solidFill>
                  <a:srgbClr val="0070C0"/>
                </a:solidFill>
                <a:latin typeface="黑体" panose="02010609060101010101" pitchFamily="49" charset="-122"/>
                <a:ea typeface="黑体" panose="02010609060101010101" pitchFamily="49" charset="-122"/>
              </a:rPr>
              <a:t>、</a:t>
            </a:r>
            <a:r>
              <a:rPr lang="en-US" altLang="zh-CN" sz="1400" b="1" dirty="0" smtClean="0">
                <a:solidFill>
                  <a:srgbClr val="0070C0"/>
                </a:solidFill>
                <a:latin typeface="黑体" panose="02010609060101010101" pitchFamily="49" charset="-122"/>
                <a:ea typeface="黑体" panose="02010609060101010101" pitchFamily="49" charset="-122"/>
              </a:rPr>
              <a:t>FPG</a:t>
            </a:r>
            <a:r>
              <a:rPr lang="zh-CN" altLang="zh-CN" sz="1400" b="1" dirty="0" smtClean="0">
                <a:solidFill>
                  <a:srgbClr val="0070C0"/>
                </a:solidFill>
                <a:latin typeface="黑体" panose="02010609060101010101" pitchFamily="49" charset="-122"/>
                <a:ea typeface="黑体" panose="02010609060101010101" pitchFamily="49" charset="-122"/>
              </a:rPr>
              <a:t>、</a:t>
            </a:r>
            <a:r>
              <a:rPr lang="zh-CN" altLang="zh-CN" sz="1400" b="1" dirty="0">
                <a:solidFill>
                  <a:srgbClr val="0070C0"/>
                </a:solidFill>
                <a:latin typeface="黑体" panose="02010609060101010101" pitchFamily="49" charset="-122"/>
                <a:ea typeface="黑体" panose="02010609060101010101" pitchFamily="49" charset="-122"/>
              </a:rPr>
              <a:t>以及患者每日三餐餐后血糖</a:t>
            </a:r>
            <a:r>
              <a:rPr lang="zh-CN" altLang="zh-CN" sz="1400" b="1" dirty="0" smtClean="0">
                <a:solidFill>
                  <a:srgbClr val="0070C0"/>
                </a:solidFill>
                <a:latin typeface="黑体" panose="02010609060101010101" pitchFamily="49" charset="-122"/>
                <a:ea typeface="黑体" panose="02010609060101010101" pitchFamily="49" charset="-122"/>
              </a:rPr>
              <a:t>水平</a:t>
            </a:r>
            <a:r>
              <a:rPr lang="zh-CN" altLang="en-US" sz="1400" b="1" dirty="0" smtClean="0">
                <a:solidFill>
                  <a:srgbClr val="0070C0"/>
                </a:solidFill>
                <a:latin typeface="黑体" panose="02010609060101010101" pitchFamily="49" charset="-122"/>
                <a:ea typeface="黑体" panose="02010609060101010101" pitchFamily="49" charset="-122"/>
              </a:rPr>
              <a:t>。</a:t>
            </a:r>
            <a:endParaRPr lang="en-US" altLang="zh-CN" sz="1400" b="1" dirty="0">
              <a:solidFill>
                <a:srgbClr val="0070C0"/>
              </a:solidFill>
              <a:latin typeface="黑体" panose="02010609060101010101" pitchFamily="49" charset="-122"/>
              <a:ea typeface="黑体" panose="02010609060101010101" pitchFamily="49" charset="-122"/>
            </a:endParaRPr>
          </a:p>
          <a:p>
            <a:pPr marL="171450" indent="-171450">
              <a:buFont typeface="Wingdings" panose="05000000000000000000" pitchFamily="2" charset="2"/>
              <a:buChar char="Ø"/>
            </a:pPr>
            <a:r>
              <a:rPr lang="zh-CN" altLang="en-US" sz="1400" b="1" dirty="0" smtClean="0">
                <a:solidFill>
                  <a:srgbClr val="0070C0"/>
                </a:solidFill>
                <a:latin typeface="黑体" panose="02010609060101010101" pitchFamily="49" charset="-122"/>
                <a:ea typeface="黑体" panose="02010609060101010101" pitchFamily="49" charset="-122"/>
              </a:rPr>
              <a:t>本品</a:t>
            </a:r>
            <a:r>
              <a:rPr lang="zh-CN" altLang="zh-CN" sz="1400" b="1" dirty="0" smtClean="0">
                <a:solidFill>
                  <a:srgbClr val="0070C0"/>
                </a:solidFill>
                <a:latin typeface="黑体" panose="02010609060101010101" pitchFamily="49" charset="-122"/>
                <a:ea typeface="黑体" panose="02010609060101010101" pitchFamily="49" charset="-122"/>
              </a:rPr>
              <a:t>每日</a:t>
            </a:r>
            <a:r>
              <a:rPr lang="zh-CN" altLang="zh-CN" sz="1400" b="1" dirty="0">
                <a:solidFill>
                  <a:srgbClr val="0070C0"/>
                </a:solidFill>
                <a:latin typeface="黑体" panose="02010609060101010101" pitchFamily="49" charset="-122"/>
                <a:ea typeface="黑体" panose="02010609060101010101" pitchFamily="49" charset="-122"/>
              </a:rPr>
              <a:t>口服一次，肾功能</a:t>
            </a:r>
            <a:r>
              <a:rPr lang="zh-CN" altLang="zh-CN" sz="1400" b="1" dirty="0" smtClean="0">
                <a:solidFill>
                  <a:srgbClr val="0070C0"/>
                </a:solidFill>
                <a:latin typeface="黑体" panose="02010609060101010101" pitchFamily="49" charset="-122"/>
                <a:ea typeface="黑体" panose="02010609060101010101" pitchFamily="49" charset="-122"/>
              </a:rPr>
              <a:t>损害（</a:t>
            </a:r>
            <a:r>
              <a:rPr lang="zh-CN" altLang="zh-CN" sz="1400" b="1" dirty="0">
                <a:solidFill>
                  <a:srgbClr val="0070C0"/>
                </a:solidFill>
                <a:latin typeface="黑体" panose="02010609060101010101" pitchFamily="49" charset="-122"/>
                <a:ea typeface="黑体" panose="02010609060101010101" pitchFamily="49" charset="-122"/>
              </a:rPr>
              <a:t>包括</a:t>
            </a:r>
            <a:r>
              <a:rPr lang="zh-CN" altLang="zh-CN" sz="1400" b="1" dirty="0" smtClean="0">
                <a:solidFill>
                  <a:srgbClr val="0070C0"/>
                </a:solidFill>
                <a:latin typeface="黑体" panose="02010609060101010101" pitchFamily="49" charset="-122"/>
                <a:ea typeface="黑体" panose="02010609060101010101" pitchFamily="49" charset="-122"/>
              </a:rPr>
              <a:t>透析</a:t>
            </a:r>
            <a:r>
              <a:rPr lang="zh-CN" altLang="en-US" sz="1400" b="1" dirty="0" smtClean="0">
                <a:solidFill>
                  <a:srgbClr val="0070C0"/>
                </a:solidFill>
                <a:latin typeface="黑体" panose="02010609060101010101" pitchFamily="49" charset="-122"/>
                <a:ea typeface="黑体" panose="02010609060101010101" pitchFamily="49" charset="-122"/>
              </a:rPr>
              <a:t>）患者均</a:t>
            </a:r>
            <a:r>
              <a:rPr lang="zh-CN" altLang="zh-CN" sz="1400" b="1" dirty="0" smtClean="0">
                <a:solidFill>
                  <a:srgbClr val="0070C0"/>
                </a:solidFill>
                <a:latin typeface="黑体" panose="02010609060101010101" pitchFamily="49" charset="-122"/>
                <a:ea typeface="黑体" panose="02010609060101010101" pitchFamily="49" charset="-122"/>
              </a:rPr>
              <a:t>无需</a:t>
            </a:r>
            <a:r>
              <a:rPr lang="zh-CN" altLang="zh-CN" sz="1400" b="1" dirty="0">
                <a:solidFill>
                  <a:srgbClr val="0070C0"/>
                </a:solidFill>
                <a:latin typeface="黑体" panose="02010609060101010101" pitchFamily="49" charset="-122"/>
                <a:ea typeface="黑体" panose="02010609060101010101" pitchFamily="49" charset="-122"/>
              </a:rPr>
              <a:t>调整剂量，尤其适用于老年患者和肾病</a:t>
            </a:r>
            <a:r>
              <a:rPr lang="zh-CN" altLang="zh-CN" sz="1400" b="1" dirty="0" smtClean="0">
                <a:solidFill>
                  <a:srgbClr val="0070C0"/>
                </a:solidFill>
                <a:latin typeface="黑体" panose="02010609060101010101" pitchFamily="49" charset="-122"/>
                <a:ea typeface="黑体" panose="02010609060101010101" pitchFamily="49" charset="-122"/>
              </a:rPr>
              <a:t>患者</a:t>
            </a:r>
            <a:r>
              <a:rPr lang="zh-CN" altLang="en-US" sz="1400" b="1" dirty="0" smtClean="0">
                <a:solidFill>
                  <a:srgbClr val="0070C0"/>
                </a:solidFill>
                <a:latin typeface="黑体" panose="02010609060101010101" pitchFamily="49" charset="-122"/>
                <a:ea typeface="黑体" panose="02010609060101010101" pitchFamily="49" charset="-122"/>
              </a:rPr>
              <a:t>。</a:t>
            </a:r>
            <a:endParaRPr lang="en-US" altLang="zh-CN" sz="1400" b="1" dirty="0">
              <a:solidFill>
                <a:srgbClr val="0070C0"/>
              </a:solidFill>
              <a:latin typeface="黑体" panose="02010609060101010101" pitchFamily="49" charset="-122"/>
              <a:ea typeface="黑体" panose="02010609060101010101" pitchFamily="49" charset="-122"/>
            </a:endParaRPr>
          </a:p>
          <a:p>
            <a:pPr marL="171450" indent="-171450">
              <a:buFont typeface="Wingdings" panose="05000000000000000000" pitchFamily="2" charset="2"/>
              <a:buChar char="Ø"/>
            </a:pPr>
            <a:r>
              <a:rPr lang="zh-CN" altLang="en-US" sz="1400" b="1" dirty="0">
                <a:solidFill>
                  <a:srgbClr val="0070C0"/>
                </a:solidFill>
                <a:latin typeface="黑体" panose="02010609060101010101" pitchFamily="49" charset="-122"/>
                <a:ea typeface="黑体" panose="02010609060101010101" pitchFamily="49" charset="-122"/>
              </a:rPr>
              <a:t>本</a:t>
            </a:r>
            <a:r>
              <a:rPr lang="zh-CN" altLang="en-US" sz="1400" b="1" dirty="0" smtClean="0">
                <a:solidFill>
                  <a:srgbClr val="0070C0"/>
                </a:solidFill>
                <a:latin typeface="黑体" panose="02010609060101010101" pitchFamily="49" charset="-122"/>
                <a:ea typeface="黑体" panose="02010609060101010101" pitchFamily="49" charset="-122"/>
              </a:rPr>
              <a:t>品可在</a:t>
            </a:r>
            <a:r>
              <a:rPr lang="zh-CN" altLang="zh-CN" sz="1400" b="1" dirty="0" smtClean="0">
                <a:solidFill>
                  <a:srgbClr val="0070C0"/>
                </a:solidFill>
                <a:latin typeface="黑体" panose="02010609060101010101" pitchFamily="49" charset="-122"/>
                <a:ea typeface="黑体" panose="02010609060101010101" pitchFamily="49" charset="-122"/>
              </a:rPr>
              <a:t>疗效</a:t>
            </a:r>
            <a:r>
              <a:rPr lang="zh-CN" altLang="zh-CN" sz="1400" b="1" dirty="0">
                <a:solidFill>
                  <a:srgbClr val="0070C0"/>
                </a:solidFill>
                <a:latin typeface="黑体" panose="02010609060101010101" pitchFamily="49" charset="-122"/>
                <a:ea typeface="黑体" panose="02010609060101010101" pitchFamily="49" charset="-122"/>
              </a:rPr>
              <a:t>不佳</a:t>
            </a:r>
            <a:r>
              <a:rPr lang="zh-CN" altLang="zh-CN" sz="1400" b="1" dirty="0" smtClean="0">
                <a:solidFill>
                  <a:srgbClr val="0070C0"/>
                </a:solidFill>
                <a:latin typeface="黑体" panose="02010609060101010101" pitchFamily="49" charset="-122"/>
                <a:ea typeface="黑体" panose="02010609060101010101" pitchFamily="49" charset="-122"/>
              </a:rPr>
              <a:t>时</a:t>
            </a:r>
            <a:r>
              <a:rPr lang="zh-CN" altLang="en-US" sz="1400" b="1" dirty="0" smtClean="0">
                <a:solidFill>
                  <a:srgbClr val="0070C0"/>
                </a:solidFill>
                <a:latin typeface="黑体" panose="02010609060101010101" pitchFamily="49" charset="-122"/>
                <a:ea typeface="黑体" panose="02010609060101010101" pitchFamily="49" charset="-122"/>
              </a:rPr>
              <a:t>酌情</a:t>
            </a:r>
            <a:r>
              <a:rPr lang="zh-CN" altLang="zh-CN" sz="1400" b="1" dirty="0" smtClean="0">
                <a:solidFill>
                  <a:srgbClr val="0070C0"/>
                </a:solidFill>
                <a:latin typeface="黑体" panose="02010609060101010101" pitchFamily="49" charset="-122"/>
                <a:ea typeface="黑体" panose="02010609060101010101" pitchFamily="49" charset="-122"/>
              </a:rPr>
              <a:t>增加</a:t>
            </a:r>
            <a:r>
              <a:rPr lang="zh-CN" altLang="zh-CN" sz="1400" b="1" dirty="0">
                <a:solidFill>
                  <a:srgbClr val="0070C0"/>
                </a:solidFill>
                <a:latin typeface="黑体" panose="02010609060101010101" pitchFamily="49" charset="-122"/>
                <a:ea typeface="黑体" panose="02010609060101010101" pitchFamily="49" charset="-122"/>
              </a:rPr>
              <a:t>剂量至</a:t>
            </a:r>
            <a:r>
              <a:rPr lang="en-US" altLang="zh-CN" sz="1400" b="1" dirty="0">
                <a:solidFill>
                  <a:srgbClr val="0070C0"/>
                </a:solidFill>
                <a:latin typeface="黑体" panose="02010609060101010101" pitchFamily="49" charset="-122"/>
                <a:ea typeface="黑体" panose="02010609060101010101" pitchFamily="49" charset="-122"/>
              </a:rPr>
              <a:t>40mg</a:t>
            </a:r>
            <a:r>
              <a:rPr lang="zh-CN" altLang="zh-CN" sz="1400" b="1" dirty="0">
                <a:solidFill>
                  <a:srgbClr val="0070C0"/>
                </a:solidFill>
                <a:latin typeface="黑体" panose="02010609060101010101" pitchFamily="49" charset="-122"/>
                <a:ea typeface="黑体" panose="02010609060101010101" pitchFamily="49" charset="-122"/>
              </a:rPr>
              <a:t>，包括肾功能不全的</a:t>
            </a:r>
            <a:r>
              <a:rPr lang="en-US" altLang="zh-CN" sz="1400" b="1" dirty="0">
                <a:solidFill>
                  <a:srgbClr val="0070C0"/>
                </a:solidFill>
                <a:latin typeface="黑体" panose="02010609060101010101" pitchFamily="49" charset="-122"/>
                <a:ea typeface="黑体" panose="02010609060101010101" pitchFamily="49" charset="-122"/>
              </a:rPr>
              <a:t>T2DM</a:t>
            </a:r>
            <a:r>
              <a:rPr lang="zh-CN" altLang="zh-CN" sz="1400" b="1" dirty="0">
                <a:solidFill>
                  <a:srgbClr val="0070C0"/>
                </a:solidFill>
                <a:latin typeface="黑体" panose="02010609060101010101" pitchFamily="49" charset="-122"/>
                <a:ea typeface="黑体" panose="02010609060101010101" pitchFamily="49" charset="-122"/>
              </a:rPr>
              <a:t>患者，临床给药方案选择更灵活</a:t>
            </a:r>
            <a:r>
              <a:rPr lang="zh-CN" altLang="zh-CN" sz="1400" b="1" dirty="0" smtClean="0">
                <a:solidFill>
                  <a:srgbClr val="0070C0"/>
                </a:solidFill>
                <a:latin typeface="黑体" panose="02010609060101010101" pitchFamily="49" charset="-122"/>
                <a:ea typeface="黑体" panose="02010609060101010101" pitchFamily="49" charset="-122"/>
              </a:rPr>
              <a:t>。</a:t>
            </a:r>
            <a:endParaRPr lang="en-US" altLang="zh-CN" sz="1400" b="1" dirty="0" smtClean="0">
              <a:solidFill>
                <a:srgbClr val="0070C0"/>
              </a:solidFill>
              <a:latin typeface="黑体" panose="02010609060101010101" pitchFamily="49" charset="-122"/>
              <a:ea typeface="黑体" panose="02010609060101010101" pitchFamily="49" charset="-122"/>
            </a:endParaRPr>
          </a:p>
          <a:p>
            <a:pPr marL="171450" indent="-171450">
              <a:buFont typeface="Wingdings" panose="05000000000000000000" pitchFamily="2" charset="2"/>
              <a:buChar char="Ø"/>
            </a:pPr>
            <a:r>
              <a:rPr lang="zh-CN" altLang="en-US" sz="1400" b="1" dirty="0">
                <a:solidFill>
                  <a:srgbClr val="0070C0"/>
                </a:solidFill>
                <a:latin typeface="黑体" panose="02010609060101010101" pitchFamily="49" charset="-122"/>
                <a:ea typeface="黑体" panose="02010609060101010101" pitchFamily="49" charset="-122"/>
              </a:rPr>
              <a:t>在高龄合并肾功能不全或者使用其他</a:t>
            </a:r>
            <a:r>
              <a:rPr lang="en-US" altLang="zh-CN" sz="1400" b="1" dirty="0">
                <a:solidFill>
                  <a:srgbClr val="0070C0"/>
                </a:solidFill>
                <a:latin typeface="黑体" panose="02010609060101010101" pitchFamily="49" charset="-122"/>
                <a:ea typeface="黑体" panose="02010609060101010101" pitchFamily="49" charset="-122"/>
              </a:rPr>
              <a:t>DPP-4</a:t>
            </a:r>
            <a:r>
              <a:rPr lang="zh-CN" altLang="en-US" sz="1400" b="1" dirty="0">
                <a:solidFill>
                  <a:srgbClr val="0070C0"/>
                </a:solidFill>
                <a:latin typeface="黑体" panose="02010609060101010101" pitchFamily="49" charset="-122"/>
                <a:ea typeface="黑体" panose="02010609060101010101" pitchFamily="49" charset="-122"/>
              </a:rPr>
              <a:t>抑制剂血糖控制不佳的</a:t>
            </a:r>
            <a:r>
              <a:rPr lang="en-US" altLang="zh-CN" sz="1400" b="1" dirty="0">
                <a:solidFill>
                  <a:srgbClr val="0070C0"/>
                </a:solidFill>
                <a:latin typeface="黑体" panose="02010609060101010101" pitchFamily="49" charset="-122"/>
                <a:ea typeface="黑体" panose="02010609060101010101" pitchFamily="49" charset="-122"/>
              </a:rPr>
              <a:t>2</a:t>
            </a:r>
            <a:r>
              <a:rPr lang="zh-CN" altLang="en-US" sz="1400" b="1" dirty="0">
                <a:solidFill>
                  <a:srgbClr val="0070C0"/>
                </a:solidFill>
                <a:latin typeface="黑体" panose="02010609060101010101" pitchFamily="49" charset="-122"/>
                <a:ea typeface="黑体" panose="02010609060101010101" pitchFamily="49" charset="-122"/>
              </a:rPr>
              <a:t>型糖尿病患者中</a:t>
            </a:r>
            <a:r>
              <a:rPr lang="zh-CN" altLang="en-US" sz="1400" b="1" dirty="0" smtClean="0">
                <a:solidFill>
                  <a:srgbClr val="0070C0"/>
                </a:solidFill>
                <a:latin typeface="黑体" panose="02010609060101010101" pitchFamily="49" charset="-122"/>
                <a:ea typeface="黑体" panose="02010609060101010101" pitchFamily="49" charset="-122"/>
              </a:rPr>
              <a:t>，选择替格列汀治疗存在潜在的疗效</a:t>
            </a:r>
            <a:r>
              <a:rPr lang="zh-CN" altLang="en-US" sz="1400" b="1" dirty="0" smtClean="0">
                <a:solidFill>
                  <a:srgbClr val="0070C0"/>
                </a:solidFill>
                <a:latin typeface="黑体" panose="02010609060101010101" pitchFamily="49" charset="-122"/>
                <a:ea typeface="黑体" panose="02010609060101010101" pitchFamily="49" charset="-122"/>
              </a:rPr>
              <a:t>优势。</a:t>
            </a:r>
            <a:endParaRPr lang="zh-CN" altLang="en-US" sz="1400" b="1" dirty="0">
              <a:solidFill>
                <a:srgbClr val="0070C0"/>
              </a:solidFill>
              <a:latin typeface="黑体" panose="02010609060101010101" pitchFamily="49" charset="-122"/>
              <a:ea typeface="黑体" panose="02010609060101010101" pitchFamily="49" charset="-122"/>
            </a:endParaRPr>
          </a:p>
          <a:p>
            <a:pPr marL="171450" indent="-171450">
              <a:buFont typeface="Wingdings" panose="05000000000000000000" pitchFamily="2" charset="2"/>
              <a:buChar char="Ø"/>
            </a:pPr>
            <a:endParaRPr lang="zh-CN" altLang="en-US" sz="1100" b="1" dirty="0">
              <a:solidFill>
                <a:srgbClr val="0070C0"/>
              </a:solidFill>
              <a:latin typeface="方正大黑简体" panose="02010601030101010101" pitchFamily="2" charset="-122"/>
              <a:ea typeface="方正大黑简体" panose="02010601030101010101" pitchFamily="2" charset="-122"/>
            </a:endParaRPr>
          </a:p>
        </p:txBody>
      </p:sp>
    </p:spTree>
    <p:extLst>
      <p:ext uri="{BB962C8B-B14F-4D97-AF65-F5344CB8AC3E}">
        <p14:creationId xmlns:p14="http://schemas.microsoft.com/office/powerpoint/2010/main" val="83821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组合 29"/>
          <p:cNvGrpSpPr/>
          <p:nvPr/>
        </p:nvGrpSpPr>
        <p:grpSpPr>
          <a:xfrm>
            <a:off x="453674" y="266153"/>
            <a:ext cx="216028" cy="216000"/>
            <a:chOff x="1827622" y="1343919"/>
            <a:chExt cx="2304000" cy="2304000"/>
          </a:xfrm>
          <a:solidFill>
            <a:srgbClr val="0070C0"/>
          </a:solidFill>
        </p:grpSpPr>
        <p:sp>
          <p:nvSpPr>
            <p:cNvPr id="31" name="椭圆 30"/>
            <p:cNvSpPr/>
            <p:nvPr/>
          </p:nvSpPr>
          <p:spPr>
            <a:xfrm>
              <a:off x="1827622" y="1343919"/>
              <a:ext cx="2304000" cy="2304000"/>
            </a:xfrm>
            <a:prstGeom prst="ellipse">
              <a:avLst/>
            </a:prstGeom>
            <a:grpFill/>
            <a:ln w="12700">
              <a:noFill/>
            </a:ln>
            <a:effectLst>
              <a:outerShdw blurRad="152400" dist="127000" dir="7800000" sx="85000" sy="85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sp>
          <p:nvSpPr>
            <p:cNvPr id="32" name="椭圆 31"/>
            <p:cNvSpPr/>
            <p:nvPr/>
          </p:nvSpPr>
          <p:spPr>
            <a:xfrm>
              <a:off x="1877481" y="1393778"/>
              <a:ext cx="2204282" cy="2204282"/>
            </a:xfrm>
            <a:prstGeom prst="ellipse">
              <a:avLst/>
            </a:prstGeom>
            <a:gr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grpSp>
      <p:sp>
        <p:nvSpPr>
          <p:cNvPr id="33" name="TextBox 32"/>
          <p:cNvSpPr txBox="1"/>
          <p:nvPr/>
        </p:nvSpPr>
        <p:spPr>
          <a:xfrm>
            <a:off x="737074" y="235653"/>
            <a:ext cx="2250749" cy="515526"/>
          </a:xfrm>
          <a:prstGeom prst="rect">
            <a:avLst/>
          </a:prstGeom>
          <a:noFill/>
        </p:spPr>
        <p:txBody>
          <a:bodyPr wrap="square" lIns="68580" tIns="34290" rIns="68580" bIns="34290" rtlCol="0">
            <a:spAutoFit/>
          </a:bodyPr>
          <a:lstStyle/>
          <a:p>
            <a:r>
              <a:rPr lang="en-US" altLang="zh-CN" dirty="0" smtClean="0">
                <a:solidFill>
                  <a:srgbClr val="0070C0"/>
                </a:solidFill>
                <a:latin typeface="方正大黑简体" panose="02010601030101010101" pitchFamily="2" charset="-122"/>
                <a:ea typeface="方正大黑简体" panose="02010601030101010101" pitchFamily="2" charset="-122"/>
              </a:rPr>
              <a:t>03 </a:t>
            </a:r>
            <a:r>
              <a:rPr lang="zh-CN" altLang="en-US" dirty="0" smtClean="0">
                <a:solidFill>
                  <a:srgbClr val="0070C0"/>
                </a:solidFill>
                <a:latin typeface="方正大黑简体" panose="02010601030101010101" pitchFamily="2" charset="-122"/>
                <a:ea typeface="方正大黑简体" panose="02010601030101010101" pitchFamily="2" charset="-122"/>
              </a:rPr>
              <a:t>有效性   </a:t>
            </a:r>
            <a:r>
              <a:rPr lang="en-US" altLang="zh-CN" sz="1100" dirty="0" smtClean="0">
                <a:solidFill>
                  <a:schemeClr val="tx1">
                    <a:lumMod val="50000"/>
                    <a:lumOff val="50000"/>
                  </a:schemeClr>
                </a:solidFill>
                <a:latin typeface="Impact" panose="020B0806030902050204" pitchFamily="34" charset="0"/>
                <a:ea typeface="微软雅黑"/>
              </a:rPr>
              <a:t>Validity</a:t>
            </a:r>
            <a:endParaRPr lang="en-US" altLang="zh-CN" sz="1100" dirty="0">
              <a:solidFill>
                <a:schemeClr val="tx1">
                  <a:lumMod val="50000"/>
                  <a:lumOff val="50000"/>
                </a:schemeClr>
              </a:solidFill>
              <a:latin typeface="Impact" panose="020B0806030902050204" pitchFamily="34" charset="0"/>
              <a:ea typeface="微软雅黑"/>
            </a:endParaRPr>
          </a:p>
          <a:p>
            <a:pPr lvl="0"/>
            <a:endParaRPr lang="en-US" altLang="zh-CN" sz="1100" b="0" dirty="0">
              <a:solidFill>
                <a:schemeClr val="tx1">
                  <a:lumMod val="50000"/>
                  <a:lumOff val="50000"/>
                </a:schemeClr>
              </a:solidFill>
              <a:latin typeface="Impact" panose="020B0806030902050204" pitchFamily="34" charset="0"/>
              <a:ea typeface="微软雅黑"/>
            </a:endParaRPr>
          </a:p>
        </p:txBody>
      </p:sp>
      <p:cxnSp>
        <p:nvCxnSpPr>
          <p:cNvPr id="34" name="直接连接符 33"/>
          <p:cNvCxnSpPr/>
          <p:nvPr/>
        </p:nvCxnSpPr>
        <p:spPr>
          <a:xfrm flipV="1">
            <a:off x="435673" y="592987"/>
            <a:ext cx="8025265" cy="340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 name="表格 9"/>
          <p:cNvGraphicFramePr>
            <a:graphicFrameLocks noGrp="1"/>
          </p:cNvGraphicFramePr>
          <p:nvPr>
            <p:extLst>
              <p:ext uri="{D42A27DB-BD31-4B8C-83A1-F6EECF244321}">
                <p14:modId xmlns:p14="http://schemas.microsoft.com/office/powerpoint/2010/main" val="209061969"/>
              </p:ext>
            </p:extLst>
          </p:nvPr>
        </p:nvGraphicFramePr>
        <p:xfrm>
          <a:off x="179512" y="699542"/>
          <a:ext cx="8712968" cy="4328160"/>
        </p:xfrm>
        <a:graphic>
          <a:graphicData uri="http://schemas.openxmlformats.org/drawingml/2006/table">
            <a:tbl>
              <a:tblPr firstRow="1" bandRow="1">
                <a:tableStyleId>{16D9F66E-5EB9-4882-86FB-DCBF35E3C3E4}</a:tableStyleId>
              </a:tblPr>
              <a:tblGrid>
                <a:gridCol w="879779"/>
                <a:gridCol w="864096"/>
                <a:gridCol w="936104"/>
                <a:gridCol w="6032989"/>
              </a:tblGrid>
              <a:tr h="147422">
                <a:tc>
                  <a:txBody>
                    <a:bodyPr/>
                    <a:lstStyle/>
                    <a:p>
                      <a:pPr algn="ctr">
                        <a:lnSpc>
                          <a:spcPct val="100000"/>
                        </a:lnSpc>
                      </a:pPr>
                      <a:r>
                        <a:rPr lang="zh-CN" altLang="en-US" sz="1200" kern="1200" dirty="0" smtClean="0">
                          <a:solidFill>
                            <a:schemeClr val="tx1"/>
                          </a:solidFill>
                          <a:latin typeface="黑体" panose="02010609060101010101" pitchFamily="49" charset="-122"/>
                          <a:ea typeface="黑体" panose="02010609060101010101" pitchFamily="49" charset="-122"/>
                          <a:cs typeface="+mn-cs"/>
                        </a:rPr>
                        <a:t>试验类型</a:t>
                      </a:r>
                      <a:endParaRPr lang="zh-CN" altLang="en-US" sz="12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zh-CN" altLang="en-US" sz="1200" kern="1200" dirty="0" smtClean="0">
                          <a:solidFill>
                            <a:schemeClr val="tx1"/>
                          </a:solidFill>
                          <a:latin typeface="黑体" panose="02010609060101010101" pitchFamily="49" charset="-122"/>
                          <a:ea typeface="黑体" panose="02010609060101010101" pitchFamily="49" charset="-122"/>
                          <a:cs typeface="+mn-cs"/>
                        </a:rPr>
                        <a:t>对照药品</a:t>
                      </a:r>
                      <a:endParaRPr lang="zh-CN" altLang="en-US" sz="12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zh-CN" altLang="en-US" sz="1200" kern="1200" dirty="0" smtClean="0">
                          <a:solidFill>
                            <a:schemeClr val="tx1"/>
                          </a:solidFill>
                          <a:latin typeface="黑体" panose="02010609060101010101" pitchFamily="49" charset="-122"/>
                          <a:ea typeface="黑体" panose="02010609060101010101" pitchFamily="49" charset="-122"/>
                          <a:cs typeface="+mn-cs"/>
                        </a:rPr>
                        <a:t>试验阶段</a:t>
                      </a:r>
                      <a:endParaRPr lang="zh-CN" altLang="en-US" sz="12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zh-CN" altLang="en-US" sz="1200" kern="1200" dirty="0" smtClean="0">
                          <a:solidFill>
                            <a:schemeClr val="tx1"/>
                          </a:solidFill>
                          <a:latin typeface="黑体" panose="02010609060101010101" pitchFamily="49" charset="-122"/>
                          <a:ea typeface="黑体" panose="02010609060101010101" pitchFamily="49" charset="-122"/>
                          <a:cs typeface="+mn-cs"/>
                        </a:rPr>
                        <a:t>疗效指标改善情况</a:t>
                      </a:r>
                      <a:endParaRPr lang="zh-CN" altLang="en-US" sz="12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3047">
                <a:tc>
                  <a:txBody>
                    <a:bodyPr/>
                    <a:lstStyle/>
                    <a:p>
                      <a:pPr algn="ctr">
                        <a:lnSpc>
                          <a:spcPct val="100000"/>
                        </a:lnSpc>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algn="ctr">
                        <a:lnSpc>
                          <a:spcPct val="100000"/>
                        </a:lnSpc>
                      </a:pPr>
                      <a:r>
                        <a:rPr lang="zh-CN" altLang="en-US" sz="1000" kern="1200" dirty="0" smtClean="0">
                          <a:solidFill>
                            <a:schemeClr val="tx1"/>
                          </a:solidFill>
                          <a:latin typeface="黑体" panose="02010609060101010101" pitchFamily="49" charset="-122"/>
                          <a:ea typeface="黑体" panose="02010609060101010101" pitchFamily="49" charset="-122"/>
                          <a:cs typeface="+mn-cs"/>
                        </a:rPr>
                        <a:t>真实世界数据</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algn="ctr">
                        <a:lnSpc>
                          <a:spcPct val="100000"/>
                        </a:lnSpc>
                      </a:pPr>
                      <a:r>
                        <a:rPr lang="en-US" altLang="zh-CN" sz="1000" kern="1200" dirty="0" smtClean="0">
                          <a:solidFill>
                            <a:schemeClr val="tx1"/>
                          </a:solidFill>
                          <a:latin typeface="黑体" panose="02010609060101010101" pitchFamily="49" charset="-122"/>
                          <a:ea typeface="黑体" panose="02010609060101010101" pitchFamily="49" charset="-122"/>
                          <a:cs typeface="+mn-cs"/>
                        </a:rPr>
                        <a:t>-</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algn="ctr">
                        <a:lnSpc>
                          <a:spcPct val="100000"/>
                        </a:lnSpc>
                      </a:pPr>
                      <a:r>
                        <a:rPr lang="zh-CN" altLang="en-US" sz="1000" kern="1200" dirty="0" smtClean="0">
                          <a:solidFill>
                            <a:schemeClr val="tx1"/>
                          </a:solidFill>
                          <a:latin typeface="黑体" panose="02010609060101010101" pitchFamily="49" charset="-122"/>
                          <a:ea typeface="黑体" panose="02010609060101010101" pitchFamily="49" charset="-122"/>
                          <a:cs typeface="+mn-cs"/>
                        </a:rPr>
                        <a:t>上市后</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zh-CN" sz="1000" kern="1200" dirty="0" smtClean="0">
                          <a:solidFill>
                            <a:schemeClr val="tx1"/>
                          </a:solidFill>
                          <a:latin typeface="黑体" panose="02010609060101010101" pitchFamily="49" charset="-122"/>
                          <a:ea typeface="黑体" panose="02010609060101010101" pitchFamily="49" charset="-122"/>
                          <a:cs typeface="+mn-cs"/>
                        </a:rPr>
                        <a:t>对日本</a:t>
                      </a:r>
                      <a:r>
                        <a:rPr lang="en-US" altLang="zh-CN" sz="1000" kern="1200" dirty="0" smtClean="0">
                          <a:solidFill>
                            <a:schemeClr val="tx1"/>
                          </a:solidFill>
                          <a:latin typeface="黑体" panose="02010609060101010101" pitchFamily="49" charset="-122"/>
                          <a:ea typeface="黑体" panose="02010609060101010101" pitchFamily="49" charset="-122"/>
                          <a:cs typeface="+mn-cs"/>
                        </a:rPr>
                        <a:t>11,677</a:t>
                      </a:r>
                      <a:r>
                        <a:rPr lang="zh-CN" altLang="zh-CN" sz="1000" kern="1200" dirty="0" smtClean="0">
                          <a:solidFill>
                            <a:schemeClr val="tx1"/>
                          </a:solidFill>
                          <a:latin typeface="黑体" panose="02010609060101010101" pitchFamily="49" charset="-122"/>
                          <a:ea typeface="黑体" panose="02010609060101010101" pitchFamily="49" charset="-122"/>
                          <a:cs typeface="+mn-cs"/>
                        </a:rPr>
                        <a:t>例</a:t>
                      </a:r>
                      <a:r>
                        <a:rPr lang="en-US" altLang="zh-CN" sz="1000" kern="1200" dirty="0" smtClean="0">
                          <a:solidFill>
                            <a:schemeClr val="tx1"/>
                          </a:solidFill>
                          <a:latin typeface="黑体" panose="02010609060101010101" pitchFamily="49" charset="-122"/>
                          <a:ea typeface="黑体" panose="02010609060101010101" pitchFamily="49" charset="-122"/>
                          <a:cs typeface="+mn-cs"/>
                        </a:rPr>
                        <a:t>2</a:t>
                      </a:r>
                      <a:r>
                        <a:rPr lang="zh-CN" altLang="zh-CN" sz="1000" kern="1200" dirty="0" smtClean="0">
                          <a:solidFill>
                            <a:schemeClr val="tx1"/>
                          </a:solidFill>
                          <a:latin typeface="黑体" panose="02010609060101010101" pitchFamily="49" charset="-122"/>
                          <a:ea typeface="黑体" panose="02010609060101010101" pitchFamily="49" charset="-122"/>
                          <a:cs typeface="+mn-cs"/>
                        </a:rPr>
                        <a:t>型糖尿病患者为期</a:t>
                      </a:r>
                      <a:r>
                        <a:rPr lang="en-US" altLang="zh-CN" sz="1000" kern="1200" dirty="0" smtClean="0">
                          <a:solidFill>
                            <a:schemeClr val="tx1"/>
                          </a:solidFill>
                          <a:latin typeface="黑体" panose="02010609060101010101" pitchFamily="49" charset="-122"/>
                          <a:ea typeface="黑体" panose="02010609060101010101" pitchFamily="49" charset="-122"/>
                          <a:cs typeface="+mn-cs"/>
                        </a:rPr>
                        <a:t>3</a:t>
                      </a:r>
                      <a:r>
                        <a:rPr lang="zh-CN" altLang="zh-CN" sz="1000" kern="1200" dirty="0" smtClean="0">
                          <a:solidFill>
                            <a:schemeClr val="tx1"/>
                          </a:solidFill>
                          <a:latin typeface="黑体" panose="02010609060101010101" pitchFamily="49" charset="-122"/>
                          <a:ea typeface="黑体" panose="02010609060101010101" pitchFamily="49" charset="-122"/>
                          <a:cs typeface="+mn-cs"/>
                        </a:rPr>
                        <a:t>年的随访，替格列汀治疗期间，</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持续降低（第</a:t>
                      </a:r>
                      <a:r>
                        <a:rPr lang="en-US" altLang="zh-CN" sz="1000" kern="1200" dirty="0" smtClean="0">
                          <a:solidFill>
                            <a:schemeClr val="tx1"/>
                          </a:solidFill>
                          <a:latin typeface="黑体" panose="02010609060101010101" pitchFamily="49" charset="-122"/>
                          <a:ea typeface="黑体" panose="02010609060101010101" pitchFamily="49" charset="-122"/>
                          <a:cs typeface="+mn-cs"/>
                        </a:rPr>
                        <a:t>3</a:t>
                      </a:r>
                      <a:r>
                        <a:rPr lang="zh-CN" altLang="zh-CN" sz="1000" kern="1200" dirty="0" smtClean="0">
                          <a:solidFill>
                            <a:schemeClr val="tx1"/>
                          </a:solidFill>
                          <a:latin typeface="黑体" panose="02010609060101010101" pitchFamily="49" charset="-122"/>
                          <a:ea typeface="黑体" panose="02010609060101010101" pitchFamily="49" charset="-122"/>
                          <a:cs typeface="+mn-cs"/>
                        </a:rPr>
                        <a:t>年时为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-0.70%±1.36%</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p &lt; 0.001</a:t>
                      </a:r>
                      <a:r>
                        <a:rPr lang="zh-CN" altLang="zh-CN" sz="1000" kern="1200" dirty="0" smtClean="0">
                          <a:solidFill>
                            <a:schemeClr val="tx1"/>
                          </a:solidFill>
                          <a:latin typeface="黑体" panose="02010609060101010101" pitchFamily="49" charset="-122"/>
                          <a:ea typeface="黑体" panose="02010609060101010101" pitchFamily="49" charset="-122"/>
                          <a:cs typeface="+mn-cs"/>
                        </a:rPr>
                        <a:t>）。肾功能不全患者亚组（</a:t>
                      </a:r>
                      <a:r>
                        <a:rPr lang="en-US" altLang="zh-CN" sz="1000" kern="1200" dirty="0" smtClean="0">
                          <a:solidFill>
                            <a:schemeClr val="tx1"/>
                          </a:solidFill>
                          <a:latin typeface="黑体" panose="02010609060101010101" pitchFamily="49" charset="-122"/>
                          <a:ea typeface="黑体" panose="02010609060101010101" pitchFamily="49" charset="-122"/>
                          <a:cs typeface="+mn-cs"/>
                        </a:rPr>
                        <a:t>G1-G5</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较基线变化为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-0.76%</a:t>
                      </a:r>
                      <a:r>
                        <a:rPr lang="zh-CN" altLang="zh-CN" sz="1000" kern="1200" dirty="0" smtClean="0">
                          <a:solidFill>
                            <a:schemeClr val="tx1"/>
                          </a:solidFill>
                          <a:latin typeface="黑体" panose="02010609060101010101" pitchFamily="49" charset="-122"/>
                          <a:ea typeface="黑体" panose="02010609060101010101" pitchFamily="49" charset="-122"/>
                          <a:cs typeface="+mn-cs"/>
                        </a:rPr>
                        <a:t>至</a:t>
                      </a:r>
                      <a:r>
                        <a:rPr lang="en-US" altLang="zh-CN" sz="1000" kern="1200" dirty="0" smtClean="0">
                          <a:solidFill>
                            <a:schemeClr val="tx1"/>
                          </a:solidFill>
                          <a:latin typeface="黑体" panose="02010609060101010101" pitchFamily="49" charset="-122"/>
                          <a:ea typeface="黑体" panose="02010609060101010101" pitchFamily="49" charset="-122"/>
                          <a:cs typeface="+mn-cs"/>
                        </a:rPr>
                        <a:t>-0.66%</a:t>
                      </a:r>
                      <a:r>
                        <a:rPr lang="zh-CN" altLang="zh-CN" sz="1000" kern="1200" dirty="0" smtClean="0">
                          <a:solidFill>
                            <a:schemeClr val="tx1"/>
                          </a:solidFill>
                          <a:latin typeface="黑体" panose="02010609060101010101" pitchFamily="49" charset="-122"/>
                          <a:ea typeface="黑体" panose="02010609060101010101" pitchFamily="49" charset="-122"/>
                          <a:cs typeface="+mn-cs"/>
                        </a:rPr>
                        <a:t>，透析患者糖化白蛋白水平变化</a:t>
                      </a:r>
                      <a:r>
                        <a:rPr lang="en-US" altLang="zh-CN" sz="1000" kern="1200" dirty="0" smtClean="0">
                          <a:solidFill>
                            <a:schemeClr val="tx1"/>
                          </a:solidFill>
                          <a:latin typeface="黑体" panose="02010609060101010101" pitchFamily="49" charset="-122"/>
                          <a:ea typeface="黑体" panose="02010609060101010101" pitchFamily="49" charset="-122"/>
                          <a:cs typeface="+mn-cs"/>
                        </a:rPr>
                        <a:t>-2.92%±4.78%</a:t>
                      </a:r>
                      <a:r>
                        <a:rPr lang="zh-CN" altLang="zh-CN" sz="1000" kern="1200" dirty="0" smtClean="0">
                          <a:solidFill>
                            <a:schemeClr val="tx1"/>
                          </a:solidFill>
                          <a:latin typeface="黑体" panose="02010609060101010101" pitchFamily="49" charset="-122"/>
                          <a:ea typeface="黑体" panose="02010609060101010101" pitchFamily="49" charset="-122"/>
                          <a:cs typeface="+mn-cs"/>
                        </a:rPr>
                        <a:t>；任何分期肾功能损害阶段的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T2DM</a:t>
                      </a:r>
                      <a:r>
                        <a:rPr lang="zh-CN" altLang="zh-CN" sz="1000" kern="1200" dirty="0" smtClean="0">
                          <a:solidFill>
                            <a:schemeClr val="tx1"/>
                          </a:solidFill>
                          <a:latin typeface="黑体" panose="02010609060101010101" pitchFamily="49" charset="-122"/>
                          <a:ea typeface="黑体" panose="02010609060101010101" pitchFamily="49" charset="-122"/>
                          <a:cs typeface="+mn-cs"/>
                        </a:rPr>
                        <a:t>患者在真实世界中使用替格列汀疗效确切，无新的安全性问题。</a:t>
                      </a:r>
                      <a:endParaRPr lang="zh-CN" altLang="zh-CN"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72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单个样本量足够的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RCT</a:t>
                      </a:r>
                      <a:endParaRPr lang="zh-CN" altLang="zh-CN" sz="1000" kern="1200" dirty="0" smtClean="0">
                        <a:solidFill>
                          <a:schemeClr val="tx1"/>
                        </a:solidFill>
                        <a:latin typeface="黑体" panose="02010609060101010101" pitchFamily="49" charset="-122"/>
                        <a:ea typeface="黑体" panose="02010609060101010101" pitchFamily="49" charset="-122"/>
                        <a:cs typeface="+mn-cs"/>
                      </a:endParaRPr>
                    </a:p>
                    <a:p>
                      <a:pPr marL="0" algn="ctr" defTabSz="685800" rtl="0" eaLnBrk="1" latinLnBrk="0" hangingPunct="1">
                        <a:lnSpc>
                          <a:spcPct val="100000"/>
                        </a:lnSpc>
                      </a:pP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en-US" sz="1000" kern="1200" dirty="0" smtClean="0">
                          <a:solidFill>
                            <a:schemeClr val="tx1"/>
                          </a:solidFill>
                          <a:latin typeface="黑体" panose="02010609060101010101" pitchFamily="49" charset="-122"/>
                          <a:ea typeface="黑体" panose="02010609060101010101" pitchFamily="49" charset="-122"/>
                          <a:cs typeface="+mn-cs"/>
                        </a:rPr>
                        <a:t>西格列汀</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上市前</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zh-CN" sz="1000" kern="1200" dirty="0" smtClean="0">
                          <a:solidFill>
                            <a:schemeClr val="tx1"/>
                          </a:solidFill>
                          <a:latin typeface="黑体" panose="02010609060101010101" pitchFamily="49" charset="-122"/>
                          <a:ea typeface="黑体" panose="02010609060101010101" pitchFamily="49" charset="-122"/>
                          <a:cs typeface="+mn-cs"/>
                        </a:rPr>
                        <a:t>二甲双胍和格列美脲治疗控制不佳的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T2DM</a:t>
                      </a:r>
                      <a:r>
                        <a:rPr lang="zh-CN" altLang="zh-CN" sz="1000" kern="1200" dirty="0" smtClean="0">
                          <a:solidFill>
                            <a:schemeClr val="tx1"/>
                          </a:solidFill>
                          <a:latin typeface="黑体" panose="02010609060101010101" pitchFamily="49" charset="-122"/>
                          <a:ea typeface="黑体" panose="02010609060101010101" pitchFamily="49" charset="-122"/>
                          <a:cs typeface="+mn-cs"/>
                        </a:rPr>
                        <a:t>患者（</a:t>
                      </a:r>
                      <a:r>
                        <a:rPr lang="en-US" altLang="zh-CN" sz="1000" kern="1200" dirty="0" smtClean="0">
                          <a:solidFill>
                            <a:schemeClr val="tx1"/>
                          </a:solidFill>
                          <a:latin typeface="黑体" panose="02010609060101010101" pitchFamily="49" charset="-122"/>
                          <a:ea typeface="黑体" panose="02010609060101010101" pitchFamily="49" charset="-122"/>
                          <a:cs typeface="+mn-cs"/>
                        </a:rPr>
                        <a:t>n = 201</a:t>
                      </a:r>
                      <a:r>
                        <a:rPr lang="zh-CN" altLang="zh-CN" sz="1000" kern="1200" dirty="0" smtClean="0">
                          <a:solidFill>
                            <a:schemeClr val="tx1"/>
                          </a:solidFill>
                          <a:latin typeface="黑体" panose="02010609060101010101" pitchFamily="49" charset="-122"/>
                          <a:ea typeface="黑体" panose="02010609060101010101" pitchFamily="49" charset="-122"/>
                          <a:cs typeface="+mn-cs"/>
                        </a:rPr>
                        <a:t>）联合替格列汀治疗的疗效和安全性均不劣于西格列汀：</a:t>
                      </a:r>
                      <a:r>
                        <a:rPr lang="en-US" altLang="zh-CN" sz="1000" kern="1200" dirty="0" smtClean="0">
                          <a:solidFill>
                            <a:schemeClr val="tx1"/>
                          </a:solidFill>
                          <a:latin typeface="黑体" panose="02010609060101010101" pitchFamily="49" charset="-122"/>
                          <a:ea typeface="黑体" panose="02010609060101010101" pitchFamily="49" charset="-122"/>
                          <a:cs typeface="+mn-cs"/>
                        </a:rPr>
                        <a:t>24</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周时，两组的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均较基线显著降低，替格列汀组和西格列汀组分别为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-1.03%±0.10%</a:t>
                      </a:r>
                      <a:r>
                        <a:rPr lang="zh-CN" altLang="zh-CN" sz="1000" kern="1200" dirty="0" smtClean="0">
                          <a:solidFill>
                            <a:schemeClr val="tx1"/>
                          </a:solidFill>
                          <a:latin typeface="黑体" panose="02010609060101010101" pitchFamily="49" charset="-122"/>
                          <a:ea typeface="黑体" panose="02010609060101010101" pitchFamily="49" charset="-122"/>
                          <a:cs typeface="+mn-cs"/>
                        </a:rPr>
                        <a:t>和</a:t>
                      </a:r>
                      <a:r>
                        <a:rPr lang="en-US" altLang="zh-CN" sz="1000" kern="1200" dirty="0" smtClean="0">
                          <a:solidFill>
                            <a:schemeClr val="tx1"/>
                          </a:solidFill>
                          <a:latin typeface="黑体" panose="02010609060101010101" pitchFamily="49" charset="-122"/>
                          <a:ea typeface="黑体" panose="02010609060101010101" pitchFamily="49" charset="-122"/>
                          <a:cs typeface="+mn-cs"/>
                        </a:rPr>
                        <a:t>-1.02%±0.10%</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P &lt; 0.0001</a:t>
                      </a:r>
                      <a:r>
                        <a:rPr lang="zh-CN" altLang="zh-CN" sz="1000" kern="1200" dirty="0" smtClean="0">
                          <a:solidFill>
                            <a:schemeClr val="tx1"/>
                          </a:solidFill>
                          <a:latin typeface="黑体" panose="02010609060101010101" pitchFamily="49" charset="-122"/>
                          <a:ea typeface="黑体" panose="02010609060101010101" pitchFamily="49" charset="-122"/>
                          <a:cs typeface="+mn-cs"/>
                        </a:rPr>
                        <a:t>），且在</a:t>
                      </a:r>
                      <a:r>
                        <a:rPr lang="en-US" altLang="zh-CN" sz="1000" kern="1200" dirty="0" smtClean="0">
                          <a:solidFill>
                            <a:schemeClr val="tx1"/>
                          </a:solidFill>
                          <a:latin typeface="黑体" panose="02010609060101010101" pitchFamily="49" charset="-122"/>
                          <a:ea typeface="黑体" panose="02010609060101010101" pitchFamily="49" charset="-122"/>
                          <a:cs typeface="+mn-cs"/>
                        </a:rPr>
                        <a:t>24</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周时，达到</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目标的患者比例或空腹血糖、体重或脂质水平较基线的变化在组间无显著差异。</a:t>
                      </a:r>
                      <a:endParaRPr lang="zh-CN" altLang="zh-CN"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304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en-US" sz="1000" kern="1200" dirty="0" smtClean="0">
                          <a:solidFill>
                            <a:schemeClr val="tx1"/>
                          </a:solidFill>
                          <a:latin typeface="黑体" panose="02010609060101010101" pitchFamily="49" charset="-122"/>
                          <a:ea typeface="黑体" panose="02010609060101010101" pitchFamily="49" charset="-122"/>
                          <a:cs typeface="+mn-cs"/>
                        </a:rPr>
                        <a:t>真实世界数据</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zh-CN" sz="1000" kern="1200" dirty="0" smtClean="0">
                          <a:solidFill>
                            <a:schemeClr val="tx1"/>
                          </a:solidFill>
                          <a:latin typeface="黑体" panose="02010609060101010101" pitchFamily="49" charset="-122"/>
                          <a:ea typeface="黑体" panose="02010609060101010101" pitchFamily="49" charset="-122"/>
                          <a:cs typeface="+mn-cs"/>
                        </a:rPr>
                        <a:t>-</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上市</a:t>
                      </a:r>
                      <a:r>
                        <a:rPr lang="zh-CN" altLang="en-US" sz="1000" kern="1200" dirty="0" smtClean="0">
                          <a:solidFill>
                            <a:schemeClr val="tx1"/>
                          </a:solidFill>
                          <a:latin typeface="黑体" panose="02010609060101010101" pitchFamily="49" charset="-122"/>
                          <a:ea typeface="黑体" panose="02010609060101010101" pitchFamily="49" charset="-122"/>
                          <a:cs typeface="+mn-cs"/>
                        </a:rPr>
                        <a:t>后</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zh-CN" sz="1000" kern="1200" dirty="0" smtClean="0">
                          <a:solidFill>
                            <a:schemeClr val="tx1"/>
                          </a:solidFill>
                          <a:latin typeface="黑体" panose="02010609060101010101" pitchFamily="49" charset="-122"/>
                          <a:ea typeface="黑体" panose="02010609060101010101" pitchFamily="49" charset="-122"/>
                          <a:cs typeface="+mn-cs"/>
                        </a:rPr>
                        <a:t>血糖水平控制不佳的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T2DM</a:t>
                      </a:r>
                      <a:r>
                        <a:rPr lang="zh-CN" altLang="zh-CN" sz="1000" kern="1200" dirty="0" smtClean="0">
                          <a:solidFill>
                            <a:schemeClr val="tx1"/>
                          </a:solidFill>
                          <a:latin typeface="黑体" panose="02010609060101010101" pitchFamily="49" charset="-122"/>
                          <a:ea typeface="黑体" panose="02010609060101010101" pitchFamily="49" charset="-122"/>
                          <a:cs typeface="+mn-cs"/>
                        </a:rPr>
                        <a:t>患者（</a:t>
                      </a:r>
                      <a:r>
                        <a:rPr lang="en-US" altLang="zh-CN" sz="1000" kern="1200" dirty="0" smtClean="0">
                          <a:solidFill>
                            <a:schemeClr val="tx1"/>
                          </a:solidFill>
                          <a:latin typeface="黑体" panose="02010609060101010101" pitchFamily="49" charset="-122"/>
                          <a:ea typeface="黑体" panose="02010609060101010101" pitchFamily="49" charset="-122"/>
                          <a:cs typeface="+mn-cs"/>
                        </a:rPr>
                        <a:t>n=3093</a:t>
                      </a:r>
                      <a:r>
                        <a:rPr lang="zh-CN" altLang="zh-CN" sz="1000" kern="1200" dirty="0" smtClean="0">
                          <a:solidFill>
                            <a:schemeClr val="tx1"/>
                          </a:solidFill>
                          <a:latin typeface="黑体" panose="02010609060101010101" pitchFamily="49" charset="-122"/>
                          <a:ea typeface="黑体" panose="02010609060101010101" pitchFamily="49" charset="-122"/>
                          <a:cs typeface="+mn-cs"/>
                        </a:rPr>
                        <a:t>）从其他</a:t>
                      </a:r>
                      <a:r>
                        <a:rPr lang="en-US" altLang="zh-CN" sz="1000" kern="1200" dirty="0" smtClean="0">
                          <a:solidFill>
                            <a:schemeClr val="tx1"/>
                          </a:solidFill>
                          <a:latin typeface="黑体" panose="02010609060101010101" pitchFamily="49" charset="-122"/>
                          <a:ea typeface="黑体" panose="02010609060101010101" pitchFamily="49" charset="-122"/>
                          <a:cs typeface="+mn-cs"/>
                        </a:rPr>
                        <a:t>DPP-4</a:t>
                      </a:r>
                      <a:r>
                        <a:rPr lang="zh-CN" altLang="zh-CN" sz="1000" kern="1200" dirty="0" smtClean="0">
                          <a:solidFill>
                            <a:schemeClr val="tx1"/>
                          </a:solidFill>
                          <a:latin typeface="黑体" panose="02010609060101010101" pitchFamily="49" charset="-122"/>
                          <a:ea typeface="黑体" panose="02010609060101010101" pitchFamily="49" charset="-122"/>
                          <a:cs typeface="+mn-cs"/>
                        </a:rPr>
                        <a:t>抑制剂转换为替格列汀治疗后具有显著的血糖改善且可维持长达</a:t>
                      </a:r>
                      <a:r>
                        <a:rPr lang="en-US" altLang="zh-CN" sz="1000" kern="1200" dirty="0" smtClean="0">
                          <a:solidFill>
                            <a:schemeClr val="tx1"/>
                          </a:solidFill>
                          <a:latin typeface="黑体" panose="02010609060101010101" pitchFamily="49" charset="-122"/>
                          <a:ea typeface="黑体" panose="02010609060101010101" pitchFamily="49" charset="-122"/>
                          <a:cs typeface="+mn-cs"/>
                        </a:rPr>
                        <a:t>52</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周，未发生安全性问题。在第</a:t>
                      </a:r>
                      <a:r>
                        <a:rPr lang="en-US" altLang="zh-CN" sz="1000" kern="1200" dirty="0" smtClean="0">
                          <a:solidFill>
                            <a:schemeClr val="tx1"/>
                          </a:solidFill>
                          <a:latin typeface="黑体" panose="02010609060101010101" pitchFamily="49" charset="-122"/>
                          <a:ea typeface="黑体" panose="02010609060101010101" pitchFamily="49" charset="-122"/>
                          <a:cs typeface="+mn-cs"/>
                        </a:rPr>
                        <a:t>12</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24</a:t>
                      </a:r>
                      <a:r>
                        <a:rPr lang="zh-CN" altLang="zh-CN" sz="1000" kern="1200" dirty="0" smtClean="0">
                          <a:solidFill>
                            <a:schemeClr val="tx1"/>
                          </a:solidFill>
                          <a:latin typeface="黑体" panose="02010609060101010101" pitchFamily="49" charset="-122"/>
                          <a:ea typeface="黑体" panose="02010609060101010101" pitchFamily="49" charset="-122"/>
                          <a:cs typeface="+mn-cs"/>
                        </a:rPr>
                        <a:t>和</a:t>
                      </a:r>
                      <a:r>
                        <a:rPr lang="en-US" altLang="zh-CN" sz="1000" kern="1200" dirty="0" smtClean="0">
                          <a:solidFill>
                            <a:schemeClr val="tx1"/>
                          </a:solidFill>
                          <a:latin typeface="黑体" panose="02010609060101010101" pitchFamily="49" charset="-122"/>
                          <a:ea typeface="黑体" panose="02010609060101010101" pitchFamily="49" charset="-122"/>
                          <a:cs typeface="+mn-cs"/>
                        </a:rPr>
                        <a:t>52</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值分别显著降低了</a:t>
                      </a:r>
                      <a:r>
                        <a:rPr lang="en-US" altLang="zh-CN" sz="1000" kern="1200" dirty="0" smtClean="0">
                          <a:solidFill>
                            <a:schemeClr val="tx1"/>
                          </a:solidFill>
                          <a:latin typeface="黑体" panose="02010609060101010101" pitchFamily="49" charset="-122"/>
                          <a:ea typeface="黑体" panose="02010609060101010101" pitchFamily="49" charset="-122"/>
                          <a:cs typeface="+mn-cs"/>
                        </a:rPr>
                        <a:t>-0.39%</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-0.44%</a:t>
                      </a:r>
                      <a:r>
                        <a:rPr lang="zh-CN" altLang="zh-CN" sz="1000" kern="1200" dirty="0" smtClean="0">
                          <a:solidFill>
                            <a:schemeClr val="tx1"/>
                          </a:solidFill>
                          <a:latin typeface="黑体" panose="02010609060101010101" pitchFamily="49" charset="-122"/>
                          <a:ea typeface="黑体" panose="02010609060101010101" pitchFamily="49" charset="-122"/>
                          <a:cs typeface="+mn-cs"/>
                        </a:rPr>
                        <a:t>和</a:t>
                      </a:r>
                      <a:r>
                        <a:rPr lang="en-US" altLang="zh-CN" sz="1000" kern="1200" dirty="0" smtClean="0">
                          <a:solidFill>
                            <a:schemeClr val="tx1"/>
                          </a:solidFill>
                          <a:latin typeface="黑体" panose="02010609060101010101" pitchFamily="49" charset="-122"/>
                          <a:ea typeface="黑体" panose="02010609060101010101" pitchFamily="49" charset="-122"/>
                          <a:cs typeface="+mn-cs"/>
                        </a:rPr>
                        <a:t>-0.52%</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p &lt; 0.0001</a:t>
                      </a:r>
                      <a:r>
                        <a:rPr lang="zh-CN" altLang="zh-CN" sz="1000" kern="1200" dirty="0" smtClean="0">
                          <a:solidFill>
                            <a:schemeClr val="tx1"/>
                          </a:solidFill>
                          <a:latin typeface="黑体" panose="02010609060101010101" pitchFamily="49" charset="-122"/>
                          <a:ea typeface="黑体" panose="02010609060101010101" pitchFamily="49" charset="-122"/>
                          <a:cs typeface="+mn-cs"/>
                        </a:rPr>
                        <a:t>）；分别有</a:t>
                      </a:r>
                      <a:r>
                        <a:rPr lang="en-US" altLang="zh-CN" sz="1000" kern="1200" dirty="0" smtClean="0">
                          <a:solidFill>
                            <a:schemeClr val="tx1"/>
                          </a:solidFill>
                          <a:latin typeface="黑体" panose="02010609060101010101" pitchFamily="49" charset="-122"/>
                          <a:ea typeface="黑体" panose="02010609060101010101" pitchFamily="49" charset="-122"/>
                          <a:cs typeface="+mn-cs"/>
                        </a:rPr>
                        <a:t>40.1%</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46.5%</a:t>
                      </a:r>
                      <a:r>
                        <a:rPr lang="zh-CN" altLang="zh-CN" sz="1000" kern="1200" dirty="0" smtClean="0">
                          <a:solidFill>
                            <a:schemeClr val="tx1"/>
                          </a:solidFill>
                          <a:latin typeface="黑体" panose="02010609060101010101" pitchFamily="49" charset="-122"/>
                          <a:ea typeface="黑体" panose="02010609060101010101" pitchFamily="49" charset="-122"/>
                          <a:cs typeface="+mn-cs"/>
                        </a:rPr>
                        <a:t>和</a:t>
                      </a:r>
                      <a:r>
                        <a:rPr lang="en-US" altLang="zh-CN" sz="1000" kern="1200" dirty="0" smtClean="0">
                          <a:solidFill>
                            <a:schemeClr val="tx1"/>
                          </a:solidFill>
                          <a:latin typeface="黑体" panose="02010609060101010101" pitchFamily="49" charset="-122"/>
                          <a:ea typeface="黑体" panose="02010609060101010101" pitchFamily="49" charset="-122"/>
                          <a:cs typeface="+mn-cs"/>
                        </a:rPr>
                        <a:t>52.4%</a:t>
                      </a:r>
                      <a:r>
                        <a:rPr lang="zh-CN" altLang="zh-CN" sz="1000" kern="1200" dirty="0" smtClean="0">
                          <a:solidFill>
                            <a:schemeClr val="tx1"/>
                          </a:solidFill>
                          <a:latin typeface="黑体" panose="02010609060101010101" pitchFamily="49" charset="-122"/>
                          <a:ea typeface="黑体" panose="02010609060101010101" pitchFamily="49" charset="-122"/>
                          <a:cs typeface="+mn-cs"/>
                        </a:rPr>
                        <a:t>的患者的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至少下降了</a:t>
                      </a:r>
                      <a:r>
                        <a:rPr lang="en-US" altLang="zh-CN" sz="1000" kern="1200" dirty="0" smtClean="0">
                          <a:solidFill>
                            <a:schemeClr val="tx1"/>
                          </a:solidFill>
                          <a:latin typeface="黑体" panose="02010609060101010101" pitchFamily="49" charset="-122"/>
                          <a:ea typeface="黑体" panose="02010609060101010101" pitchFamily="49" charset="-122"/>
                          <a:cs typeface="+mn-cs"/>
                        </a:rPr>
                        <a:t>0.5%</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endParaRPr lang="zh-CN" altLang="zh-CN"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304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en-US" sz="1000" kern="1200" dirty="0" smtClean="0">
                          <a:solidFill>
                            <a:schemeClr val="tx1"/>
                          </a:solidFill>
                          <a:latin typeface="黑体" panose="02010609060101010101" pitchFamily="49" charset="-122"/>
                          <a:ea typeface="黑体" panose="02010609060101010101" pitchFamily="49" charset="-122"/>
                          <a:cs typeface="+mn-cs"/>
                        </a:rPr>
                        <a:t>真实世界数据</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zh-CN" sz="1000" kern="1200" dirty="0" smtClean="0">
                          <a:solidFill>
                            <a:schemeClr val="tx1"/>
                          </a:solidFill>
                          <a:latin typeface="黑体" panose="02010609060101010101" pitchFamily="49" charset="-122"/>
                          <a:ea typeface="黑体" panose="02010609060101010101" pitchFamily="49" charset="-122"/>
                          <a:cs typeface="+mn-cs"/>
                        </a:rPr>
                        <a:t>-</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上市后</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zh-CN" sz="1000" kern="1200" dirty="0" smtClean="0">
                          <a:solidFill>
                            <a:schemeClr val="tx1"/>
                          </a:solidFill>
                          <a:latin typeface="黑体" panose="02010609060101010101" pitchFamily="49" charset="-122"/>
                          <a:ea typeface="黑体" panose="02010609060101010101" pitchFamily="49" charset="-122"/>
                          <a:cs typeface="+mn-cs"/>
                        </a:rPr>
                        <a:t>利格列汀转换为替格列汀有助于维持老年</a:t>
                      </a:r>
                      <a:r>
                        <a:rPr lang="en-US" altLang="zh-CN" sz="1000" kern="1200" dirty="0" smtClean="0">
                          <a:solidFill>
                            <a:schemeClr val="tx1"/>
                          </a:solidFill>
                          <a:latin typeface="黑体" panose="02010609060101010101" pitchFamily="49" charset="-122"/>
                          <a:ea typeface="黑体" panose="02010609060101010101" pitchFamily="49" charset="-122"/>
                          <a:cs typeface="+mn-cs"/>
                        </a:rPr>
                        <a:t>T2DM</a:t>
                      </a:r>
                      <a:r>
                        <a:rPr lang="zh-CN" altLang="zh-CN" sz="1000" kern="1200" dirty="0" smtClean="0">
                          <a:solidFill>
                            <a:schemeClr val="tx1"/>
                          </a:solidFill>
                          <a:latin typeface="黑体" panose="02010609060101010101" pitchFamily="49" charset="-122"/>
                          <a:ea typeface="黑体" panose="02010609060101010101" pitchFamily="49" charset="-122"/>
                          <a:cs typeface="+mn-cs"/>
                        </a:rPr>
                        <a:t>患者（</a:t>
                      </a:r>
                      <a:r>
                        <a:rPr lang="en-US" altLang="zh-CN" sz="1000" kern="1200" dirty="0" smtClean="0">
                          <a:solidFill>
                            <a:schemeClr val="tx1"/>
                          </a:solidFill>
                          <a:latin typeface="黑体" panose="02010609060101010101" pitchFamily="49" charset="-122"/>
                          <a:ea typeface="黑体" panose="02010609060101010101" pitchFamily="49" charset="-122"/>
                          <a:cs typeface="+mn-cs"/>
                        </a:rPr>
                        <a:t>n=164</a:t>
                      </a:r>
                      <a:r>
                        <a:rPr lang="zh-CN" altLang="zh-CN" sz="1000" kern="1200" dirty="0" smtClean="0">
                          <a:solidFill>
                            <a:schemeClr val="tx1"/>
                          </a:solidFill>
                          <a:latin typeface="黑体" panose="02010609060101010101" pitchFamily="49" charset="-122"/>
                          <a:ea typeface="黑体" panose="02010609060101010101" pitchFamily="49" charset="-122"/>
                          <a:cs typeface="+mn-cs"/>
                        </a:rPr>
                        <a:t>）的肾功能并安全降糖：</a:t>
                      </a:r>
                      <a:r>
                        <a:rPr lang="en-US" altLang="zh-CN" sz="1000" kern="1200" dirty="0" smtClean="0">
                          <a:solidFill>
                            <a:schemeClr val="tx1"/>
                          </a:solidFill>
                          <a:latin typeface="黑体" panose="02010609060101010101" pitchFamily="49" charset="-122"/>
                          <a:ea typeface="黑体" panose="02010609060101010101" pitchFamily="49" charset="-122"/>
                          <a:cs typeface="+mn-cs"/>
                        </a:rPr>
                        <a:t>12</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周时血糖参数显著改善，空腹血糖由</a:t>
                      </a:r>
                      <a:r>
                        <a:rPr lang="en-US" altLang="zh-CN" sz="1000" kern="1200" dirty="0" smtClean="0">
                          <a:solidFill>
                            <a:schemeClr val="tx1"/>
                          </a:solidFill>
                          <a:latin typeface="黑体" panose="02010609060101010101" pitchFamily="49" charset="-122"/>
                          <a:ea typeface="黑体" panose="02010609060101010101" pitchFamily="49" charset="-122"/>
                          <a:cs typeface="+mn-cs"/>
                        </a:rPr>
                        <a:t>148.1 ± 47.1</a:t>
                      </a:r>
                      <a:r>
                        <a:rPr lang="zh-CN" altLang="zh-CN" sz="1000" kern="1200" dirty="0" smtClean="0">
                          <a:solidFill>
                            <a:schemeClr val="tx1"/>
                          </a:solidFill>
                          <a:latin typeface="黑体" panose="02010609060101010101" pitchFamily="49" charset="-122"/>
                          <a:ea typeface="黑体" panose="02010609060101010101" pitchFamily="49" charset="-122"/>
                          <a:cs typeface="+mn-cs"/>
                        </a:rPr>
                        <a:t>降至</a:t>
                      </a:r>
                      <a:r>
                        <a:rPr lang="en-US" altLang="zh-CN" sz="1000" kern="1200" dirty="0" smtClean="0">
                          <a:solidFill>
                            <a:schemeClr val="tx1"/>
                          </a:solidFill>
                          <a:latin typeface="黑体" panose="02010609060101010101" pitchFamily="49" charset="-122"/>
                          <a:ea typeface="黑体" panose="02010609060101010101" pitchFamily="49" charset="-122"/>
                          <a:cs typeface="+mn-cs"/>
                        </a:rPr>
                        <a:t>139.6 ± 43.4 mg/</a:t>
                      </a:r>
                      <a:r>
                        <a:rPr lang="en-US" altLang="zh-CN" sz="1000" kern="1200" dirty="0" err="1" smtClean="0">
                          <a:solidFill>
                            <a:schemeClr val="tx1"/>
                          </a:solidFill>
                          <a:latin typeface="黑体" panose="02010609060101010101" pitchFamily="49" charset="-122"/>
                          <a:ea typeface="黑体" panose="02010609060101010101" pitchFamily="49" charset="-122"/>
                          <a:cs typeface="+mn-cs"/>
                        </a:rPr>
                        <a:t>dL</a:t>
                      </a:r>
                      <a:r>
                        <a:rPr lang="zh-CN" altLang="zh-CN" sz="1000" kern="1200" dirty="0" smtClean="0">
                          <a:solidFill>
                            <a:schemeClr val="tx1"/>
                          </a:solidFill>
                          <a:latin typeface="黑体" panose="02010609060101010101" pitchFamily="49" charset="-122"/>
                          <a:ea typeface="黑体" panose="02010609060101010101" pitchFamily="49" charset="-122"/>
                          <a:cs typeface="+mn-cs"/>
                        </a:rPr>
                        <a:t>、糖化血红蛋白由</a:t>
                      </a:r>
                      <a:r>
                        <a:rPr lang="en-US" altLang="zh-CN" sz="1000" kern="1200" dirty="0" smtClean="0">
                          <a:solidFill>
                            <a:schemeClr val="tx1"/>
                          </a:solidFill>
                          <a:latin typeface="黑体" panose="02010609060101010101" pitchFamily="49" charset="-122"/>
                          <a:ea typeface="黑体" panose="02010609060101010101" pitchFamily="49" charset="-122"/>
                          <a:cs typeface="+mn-cs"/>
                        </a:rPr>
                        <a:t>7.9 ± 1.3%</a:t>
                      </a:r>
                      <a:r>
                        <a:rPr lang="zh-CN" altLang="zh-CN" sz="1000" kern="1200" dirty="0" smtClean="0">
                          <a:solidFill>
                            <a:schemeClr val="tx1"/>
                          </a:solidFill>
                          <a:latin typeface="黑体" panose="02010609060101010101" pitchFamily="49" charset="-122"/>
                          <a:ea typeface="黑体" panose="02010609060101010101" pitchFamily="49" charset="-122"/>
                          <a:cs typeface="+mn-cs"/>
                        </a:rPr>
                        <a:t>降至</a:t>
                      </a:r>
                      <a:r>
                        <a:rPr lang="en-US" altLang="zh-CN" sz="1000" kern="1200" dirty="0" smtClean="0">
                          <a:solidFill>
                            <a:schemeClr val="tx1"/>
                          </a:solidFill>
                          <a:latin typeface="黑体" panose="02010609060101010101" pitchFamily="49" charset="-122"/>
                          <a:ea typeface="黑体" panose="02010609060101010101" pitchFamily="49" charset="-122"/>
                          <a:cs typeface="+mn-cs"/>
                        </a:rPr>
                        <a:t>7.5 ± 1.2%</a:t>
                      </a:r>
                      <a:r>
                        <a:rPr lang="zh-CN" altLang="zh-CN" sz="1000" kern="1200" dirty="0" smtClean="0">
                          <a:solidFill>
                            <a:schemeClr val="tx1"/>
                          </a:solidFill>
                          <a:latin typeface="黑体" panose="02010609060101010101" pitchFamily="49" charset="-122"/>
                          <a:ea typeface="黑体" panose="02010609060101010101" pitchFamily="49" charset="-122"/>
                          <a:cs typeface="+mn-cs"/>
                        </a:rPr>
                        <a:t>、餐后血糖由</a:t>
                      </a:r>
                      <a:r>
                        <a:rPr lang="en-US" altLang="zh-CN" sz="1000" kern="1200" dirty="0" smtClean="0">
                          <a:solidFill>
                            <a:schemeClr val="tx1"/>
                          </a:solidFill>
                          <a:latin typeface="黑体" panose="02010609060101010101" pitchFamily="49" charset="-122"/>
                          <a:ea typeface="黑体" panose="02010609060101010101" pitchFamily="49" charset="-122"/>
                          <a:cs typeface="+mn-cs"/>
                        </a:rPr>
                        <a:t>224.8 ± 77.4</a:t>
                      </a:r>
                      <a:r>
                        <a:rPr lang="zh-CN" altLang="zh-CN" sz="1000" kern="1200" dirty="0" smtClean="0">
                          <a:solidFill>
                            <a:schemeClr val="tx1"/>
                          </a:solidFill>
                          <a:latin typeface="黑体" panose="02010609060101010101" pitchFamily="49" charset="-122"/>
                          <a:ea typeface="黑体" panose="02010609060101010101" pitchFamily="49" charset="-122"/>
                          <a:cs typeface="+mn-cs"/>
                        </a:rPr>
                        <a:t>降至</a:t>
                      </a:r>
                      <a:r>
                        <a:rPr lang="en-US" altLang="zh-CN" sz="1000" kern="1200" dirty="0" smtClean="0">
                          <a:solidFill>
                            <a:schemeClr val="tx1"/>
                          </a:solidFill>
                          <a:latin typeface="黑体" panose="02010609060101010101" pitchFamily="49" charset="-122"/>
                          <a:ea typeface="黑体" panose="02010609060101010101" pitchFamily="49" charset="-122"/>
                          <a:cs typeface="+mn-cs"/>
                        </a:rPr>
                        <a:t>205.8 ± 70.8 mg/</a:t>
                      </a:r>
                      <a:r>
                        <a:rPr lang="en-US" altLang="zh-CN" sz="1000" kern="1200" dirty="0" err="1" smtClean="0">
                          <a:solidFill>
                            <a:schemeClr val="tx1"/>
                          </a:solidFill>
                          <a:latin typeface="黑体" panose="02010609060101010101" pitchFamily="49" charset="-122"/>
                          <a:ea typeface="黑体" panose="02010609060101010101" pitchFamily="49" charset="-122"/>
                          <a:cs typeface="+mn-cs"/>
                        </a:rPr>
                        <a:t>dL</a:t>
                      </a:r>
                      <a:r>
                        <a:rPr lang="zh-CN" altLang="zh-CN" sz="1000" kern="1200" dirty="0" smtClean="0">
                          <a:solidFill>
                            <a:schemeClr val="tx1"/>
                          </a:solidFill>
                          <a:latin typeface="黑体" panose="02010609060101010101" pitchFamily="49" charset="-122"/>
                          <a:ea typeface="黑体" panose="02010609060101010101" pitchFamily="49" charset="-122"/>
                          <a:cs typeface="+mn-cs"/>
                        </a:rPr>
                        <a:t>（所有</a:t>
                      </a:r>
                      <a:r>
                        <a:rPr lang="en-US" altLang="zh-CN" sz="1000" kern="1200" dirty="0" smtClean="0">
                          <a:solidFill>
                            <a:schemeClr val="tx1"/>
                          </a:solidFill>
                          <a:latin typeface="黑体" panose="02010609060101010101" pitchFamily="49" charset="-122"/>
                          <a:ea typeface="黑体" panose="02010609060101010101" pitchFamily="49" charset="-122"/>
                          <a:cs typeface="+mn-cs"/>
                        </a:rPr>
                        <a:t>P &lt; 0.05</a:t>
                      </a:r>
                      <a:r>
                        <a:rPr lang="zh-CN" altLang="zh-CN" sz="1000" kern="1200" dirty="0" smtClean="0">
                          <a:solidFill>
                            <a:schemeClr val="tx1"/>
                          </a:solidFill>
                          <a:latin typeface="黑体" panose="02010609060101010101" pitchFamily="49" charset="-122"/>
                          <a:ea typeface="黑体" panose="02010609060101010101" pitchFamily="49" charset="-122"/>
                          <a:cs typeface="+mn-cs"/>
                        </a:rPr>
                        <a:t>）。未控制的高血糖和慢性肾脏疾病患者血糖水平改善更明显。</a:t>
                      </a:r>
                      <a:endParaRPr lang="zh-CN" altLang="zh-CN"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304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en-US" sz="1000" kern="1200" dirty="0" smtClean="0">
                          <a:solidFill>
                            <a:schemeClr val="tx1"/>
                          </a:solidFill>
                          <a:latin typeface="黑体" panose="02010609060101010101" pitchFamily="49" charset="-122"/>
                          <a:ea typeface="黑体" panose="02010609060101010101" pitchFamily="49" charset="-122"/>
                          <a:cs typeface="+mn-cs"/>
                        </a:rPr>
                        <a:t>单个样本量足够的</a:t>
                      </a:r>
                      <a:r>
                        <a:rPr lang="en-US" altLang="zh-CN" sz="1000" kern="1200" dirty="0" smtClean="0">
                          <a:solidFill>
                            <a:schemeClr val="tx1"/>
                          </a:solidFill>
                          <a:latin typeface="黑体" panose="02010609060101010101" pitchFamily="49" charset="-122"/>
                          <a:ea typeface="黑体" panose="02010609060101010101" pitchFamily="49" charset="-122"/>
                          <a:cs typeface="+mn-cs"/>
                        </a:rPr>
                        <a:t>RCT</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en-US" sz="1000" kern="1200" dirty="0" smtClean="0">
                          <a:solidFill>
                            <a:schemeClr val="tx1"/>
                          </a:solidFill>
                          <a:latin typeface="黑体" panose="02010609060101010101" pitchFamily="49" charset="-122"/>
                          <a:ea typeface="黑体" panose="02010609060101010101" pitchFamily="49" charset="-122"/>
                          <a:cs typeface="+mn-cs"/>
                        </a:rPr>
                        <a:t>安慰剂</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en-US" sz="1000" kern="1200" dirty="0" smtClean="0">
                          <a:solidFill>
                            <a:schemeClr val="tx1"/>
                          </a:solidFill>
                          <a:latin typeface="黑体" panose="02010609060101010101" pitchFamily="49" charset="-122"/>
                          <a:ea typeface="黑体" panose="02010609060101010101" pitchFamily="49" charset="-122"/>
                          <a:cs typeface="+mn-cs"/>
                        </a:rPr>
                        <a:t>上市后</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zh-CN" sz="1000" kern="1200" dirty="0" smtClean="0">
                          <a:solidFill>
                            <a:schemeClr val="tx1"/>
                          </a:solidFill>
                          <a:latin typeface="黑体" panose="02010609060101010101" pitchFamily="49" charset="-122"/>
                          <a:ea typeface="黑体" panose="02010609060101010101" pitchFamily="49" charset="-122"/>
                          <a:cs typeface="+mn-cs"/>
                        </a:rPr>
                        <a:t>替格列汀治疗可以改善老年</a:t>
                      </a:r>
                      <a:r>
                        <a:rPr lang="en-US" altLang="zh-CN" sz="1000" kern="1200" dirty="0" smtClean="0">
                          <a:solidFill>
                            <a:schemeClr val="tx1"/>
                          </a:solidFill>
                          <a:latin typeface="黑体" panose="02010609060101010101" pitchFamily="49" charset="-122"/>
                          <a:ea typeface="黑体" panose="02010609060101010101" pitchFamily="49" charset="-122"/>
                          <a:cs typeface="+mn-cs"/>
                        </a:rPr>
                        <a:t>T2DM</a:t>
                      </a:r>
                      <a:r>
                        <a:rPr lang="zh-CN" altLang="zh-CN" sz="1000" kern="1200" dirty="0" smtClean="0">
                          <a:solidFill>
                            <a:schemeClr val="tx1"/>
                          </a:solidFill>
                          <a:latin typeface="黑体" panose="02010609060101010101" pitchFamily="49" charset="-122"/>
                          <a:ea typeface="黑体" panose="02010609060101010101" pitchFamily="49" charset="-122"/>
                          <a:cs typeface="+mn-cs"/>
                        </a:rPr>
                        <a:t>患者</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水平以及血糖变异性而不会增加低血糖：治疗</a:t>
                      </a:r>
                      <a:r>
                        <a:rPr lang="en-US" altLang="zh-CN" sz="1000" kern="1200" dirty="0" smtClean="0">
                          <a:solidFill>
                            <a:schemeClr val="tx1"/>
                          </a:solidFill>
                          <a:latin typeface="黑体" panose="02010609060101010101" pitchFamily="49" charset="-122"/>
                          <a:ea typeface="黑体" panose="02010609060101010101" pitchFamily="49" charset="-122"/>
                          <a:cs typeface="+mn-cs"/>
                        </a:rPr>
                        <a:t>12</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周后，与安慰剂组（</a:t>
                      </a:r>
                      <a:r>
                        <a:rPr lang="en-US" altLang="zh-CN" sz="1000" kern="1200" dirty="0" smtClean="0">
                          <a:solidFill>
                            <a:schemeClr val="tx1"/>
                          </a:solidFill>
                          <a:latin typeface="黑体" panose="02010609060101010101" pitchFamily="49" charset="-122"/>
                          <a:ea typeface="黑体" panose="02010609060101010101" pitchFamily="49" charset="-122"/>
                          <a:cs typeface="+mn-cs"/>
                        </a:rPr>
                        <a:t>-0.08%</a:t>
                      </a:r>
                      <a:r>
                        <a:rPr lang="zh-CN" altLang="zh-CN" sz="1000" kern="1200" dirty="0" smtClean="0">
                          <a:solidFill>
                            <a:schemeClr val="tx1"/>
                          </a:solidFill>
                          <a:latin typeface="黑体" panose="02010609060101010101" pitchFamily="49" charset="-122"/>
                          <a:ea typeface="黑体" panose="02010609060101010101" pitchFamily="49" charset="-122"/>
                          <a:cs typeface="+mn-cs"/>
                        </a:rPr>
                        <a:t>）相比，替格列汀组观察到</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水平降低</a:t>
                      </a:r>
                      <a:r>
                        <a:rPr lang="en-US" altLang="zh-CN" sz="1000" kern="1200" dirty="0" smtClean="0">
                          <a:solidFill>
                            <a:schemeClr val="tx1"/>
                          </a:solidFill>
                          <a:latin typeface="黑体" panose="02010609060101010101" pitchFamily="49" charset="-122"/>
                          <a:ea typeface="黑体" panose="02010609060101010101" pitchFamily="49" charset="-122"/>
                          <a:cs typeface="+mn-cs"/>
                        </a:rPr>
                        <a:t>-0.84%</a:t>
                      </a:r>
                      <a:r>
                        <a:rPr lang="zh-CN" altLang="zh-CN" sz="1000" kern="1200" dirty="0" smtClean="0">
                          <a:solidFill>
                            <a:schemeClr val="tx1"/>
                          </a:solidFill>
                          <a:latin typeface="黑体" panose="02010609060101010101" pitchFamily="49" charset="-122"/>
                          <a:ea typeface="黑体" panose="02010609060101010101" pitchFamily="49" charset="-122"/>
                          <a:cs typeface="+mn-cs"/>
                        </a:rPr>
                        <a:t>；与安慰剂组相比，接受替格列汀治疗的受试者的变异系数、标准差和血糖波动的平均幅度显著降低；替格列汀组在第</a:t>
                      </a:r>
                      <a:r>
                        <a:rPr lang="en-US" altLang="zh-CN" sz="1000" kern="1200" dirty="0" smtClean="0">
                          <a:solidFill>
                            <a:schemeClr val="tx1"/>
                          </a:solidFill>
                          <a:latin typeface="黑体" panose="02010609060101010101" pitchFamily="49" charset="-122"/>
                          <a:ea typeface="黑体" panose="02010609060101010101" pitchFamily="49" charset="-122"/>
                          <a:cs typeface="+mn-cs"/>
                        </a:rPr>
                        <a:t>12</a:t>
                      </a:r>
                      <a:r>
                        <a:rPr lang="zh-CN" altLang="zh-CN" sz="1000" kern="1200" dirty="0" smtClean="0">
                          <a:solidFill>
                            <a:schemeClr val="tx1"/>
                          </a:solidFill>
                          <a:latin typeface="黑体" panose="02010609060101010101" pitchFamily="49" charset="-122"/>
                          <a:ea typeface="黑体" panose="02010609060101010101" pitchFamily="49" charset="-122"/>
                          <a:cs typeface="+mn-cs"/>
                        </a:rPr>
                        <a:t>周时</a:t>
                      </a:r>
                      <a:r>
                        <a:rPr lang="en-US" altLang="zh-CN" sz="1000" kern="1200" dirty="0" smtClean="0">
                          <a:solidFill>
                            <a:schemeClr val="tx1"/>
                          </a:solidFill>
                          <a:latin typeface="黑体" panose="02010609060101010101" pitchFamily="49" charset="-122"/>
                          <a:ea typeface="黑体" panose="02010609060101010101" pitchFamily="49" charset="-122"/>
                          <a:cs typeface="+mn-cs"/>
                        </a:rPr>
                        <a:t>TIR70-180</a:t>
                      </a:r>
                      <a:r>
                        <a:rPr lang="zh-CN" altLang="zh-CN" sz="1000" kern="1200" dirty="0" smtClean="0">
                          <a:solidFill>
                            <a:schemeClr val="tx1"/>
                          </a:solidFill>
                          <a:latin typeface="黑体" panose="02010609060101010101" pitchFamily="49" charset="-122"/>
                          <a:ea typeface="黑体" panose="02010609060101010101" pitchFamily="49" charset="-122"/>
                          <a:cs typeface="+mn-cs"/>
                        </a:rPr>
                        <a:t>的平均时间百分比为</a:t>
                      </a:r>
                      <a:r>
                        <a:rPr lang="en-US" altLang="zh-CN" sz="1000" kern="1200" dirty="0" smtClean="0">
                          <a:solidFill>
                            <a:schemeClr val="tx1"/>
                          </a:solidFill>
                          <a:latin typeface="黑体" panose="02010609060101010101" pitchFamily="49" charset="-122"/>
                          <a:ea typeface="黑体" panose="02010609060101010101" pitchFamily="49" charset="-122"/>
                          <a:cs typeface="+mn-cs"/>
                        </a:rPr>
                        <a:t>82%±16%</a:t>
                      </a:r>
                      <a:r>
                        <a:rPr lang="zh-CN" altLang="zh-CN" sz="1000" kern="1200" dirty="0" smtClean="0">
                          <a:solidFill>
                            <a:schemeClr val="tx1"/>
                          </a:solidFill>
                          <a:latin typeface="黑体" panose="02010609060101010101" pitchFamily="49" charset="-122"/>
                          <a:ea typeface="黑体" panose="02010609060101010101" pitchFamily="49" charset="-122"/>
                          <a:cs typeface="+mn-cs"/>
                        </a:rPr>
                        <a:t>。 </a:t>
                      </a:r>
                      <a:endParaRPr lang="zh-CN" altLang="zh-CN"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304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en-US" sz="1000" kern="1200" dirty="0" smtClean="0">
                          <a:solidFill>
                            <a:schemeClr val="tx1"/>
                          </a:solidFill>
                          <a:latin typeface="黑体" panose="02010609060101010101" pitchFamily="49" charset="-122"/>
                          <a:ea typeface="黑体" panose="02010609060101010101" pitchFamily="49" charset="-122"/>
                          <a:cs typeface="+mn-cs"/>
                        </a:rPr>
                        <a:t>非</a:t>
                      </a:r>
                      <a:r>
                        <a:rPr lang="en-US" altLang="zh-CN" sz="1000" kern="1200" dirty="0" smtClean="0">
                          <a:solidFill>
                            <a:schemeClr val="tx1"/>
                          </a:solidFill>
                          <a:latin typeface="黑体" panose="02010609060101010101" pitchFamily="49" charset="-122"/>
                          <a:ea typeface="黑体" panose="02010609060101010101" pitchFamily="49" charset="-122"/>
                          <a:cs typeface="+mn-cs"/>
                        </a:rPr>
                        <a:t>RCT</a:t>
                      </a:r>
                      <a:r>
                        <a:rPr lang="zh-CN" altLang="en-US" sz="1000" kern="1200" dirty="0" smtClean="0">
                          <a:solidFill>
                            <a:schemeClr val="tx1"/>
                          </a:solidFill>
                          <a:latin typeface="黑体" panose="02010609060101010101" pitchFamily="49" charset="-122"/>
                          <a:ea typeface="黑体" panose="02010609060101010101" pitchFamily="49" charset="-122"/>
                          <a:cs typeface="+mn-cs"/>
                        </a:rPr>
                        <a:t>队列研究</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zh-CN" sz="1000" kern="1200" dirty="0" smtClean="0">
                          <a:solidFill>
                            <a:schemeClr val="tx1"/>
                          </a:solidFill>
                          <a:latin typeface="黑体" panose="02010609060101010101" pitchFamily="49" charset="-122"/>
                          <a:ea typeface="黑体" panose="02010609060101010101" pitchFamily="49" charset="-122"/>
                          <a:cs typeface="+mn-cs"/>
                        </a:rPr>
                        <a:t>-</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altLang="zh-CN" sz="1000" kern="1200" dirty="0" smtClean="0">
                        <a:solidFill>
                          <a:schemeClr val="tx1"/>
                        </a:solidFill>
                        <a:latin typeface="黑体" panose="02010609060101010101" pitchFamily="49" charset="-122"/>
                        <a:ea typeface="黑体" panose="02010609060101010101" pitchFamily="49" charset="-122"/>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zh-CN" altLang="en-US" sz="1000" kern="1200" dirty="0" smtClean="0">
                          <a:solidFill>
                            <a:schemeClr val="tx1"/>
                          </a:solidFill>
                          <a:latin typeface="黑体" panose="02010609060101010101" pitchFamily="49" charset="-122"/>
                          <a:ea typeface="黑体" panose="02010609060101010101" pitchFamily="49" charset="-122"/>
                          <a:cs typeface="+mn-cs"/>
                        </a:rPr>
                        <a:t>上市后</a:t>
                      </a:r>
                      <a:endParaRPr lang="zh-CN" altLang="en-US" sz="1000" kern="1200" dirty="0">
                        <a:solidFill>
                          <a:schemeClr val="tx1"/>
                        </a:solidFill>
                        <a:latin typeface="黑体" panose="02010609060101010101" pitchFamily="49" charset="-122"/>
                        <a:ea typeface="黑体" panose="02010609060101010101"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CN" altLang="zh-CN" sz="1000" kern="1200" dirty="0" smtClean="0">
                          <a:solidFill>
                            <a:schemeClr val="tx1"/>
                          </a:solidFill>
                          <a:latin typeface="黑体" panose="02010609060101010101" pitchFamily="49" charset="-122"/>
                          <a:ea typeface="黑体" panose="02010609060101010101" pitchFamily="49" charset="-122"/>
                          <a:cs typeface="+mn-cs"/>
                        </a:rPr>
                        <a:t>通过多变量回归模型分析</a:t>
                      </a:r>
                      <a:r>
                        <a:rPr lang="en-US" altLang="zh-CN" sz="1000" kern="1200" dirty="0" smtClean="0">
                          <a:solidFill>
                            <a:schemeClr val="tx1"/>
                          </a:solidFill>
                          <a:latin typeface="黑体" panose="02010609060101010101" pitchFamily="49" charset="-122"/>
                          <a:ea typeface="黑体" panose="02010609060101010101" pitchFamily="49" charset="-122"/>
                          <a:cs typeface="+mn-cs"/>
                        </a:rPr>
                        <a:t>5</a:t>
                      </a:r>
                      <a:r>
                        <a:rPr lang="zh-CN" altLang="zh-CN" sz="1000" kern="1200" dirty="0" smtClean="0">
                          <a:solidFill>
                            <a:schemeClr val="tx1"/>
                          </a:solidFill>
                          <a:latin typeface="黑体" panose="02010609060101010101" pitchFamily="49" charset="-122"/>
                          <a:ea typeface="黑体" panose="02010609060101010101" pitchFamily="49" charset="-122"/>
                          <a:cs typeface="+mn-cs"/>
                        </a:rPr>
                        <a:t>种</a:t>
                      </a:r>
                      <a:r>
                        <a:rPr lang="en-US" altLang="zh-CN" sz="1000" kern="1200" dirty="0" smtClean="0">
                          <a:solidFill>
                            <a:schemeClr val="tx1"/>
                          </a:solidFill>
                          <a:latin typeface="黑体" panose="02010609060101010101" pitchFamily="49" charset="-122"/>
                          <a:ea typeface="黑体" panose="02010609060101010101" pitchFamily="49" charset="-122"/>
                          <a:cs typeface="+mn-cs"/>
                        </a:rPr>
                        <a:t>DPP-4</a:t>
                      </a:r>
                      <a:r>
                        <a:rPr lang="zh-CN" altLang="zh-CN" sz="1000" kern="1200" dirty="0" smtClean="0">
                          <a:solidFill>
                            <a:schemeClr val="tx1"/>
                          </a:solidFill>
                          <a:latin typeface="黑体" panose="02010609060101010101" pitchFamily="49" charset="-122"/>
                          <a:ea typeface="黑体" panose="02010609060101010101" pitchFamily="49" charset="-122"/>
                          <a:cs typeface="+mn-cs"/>
                        </a:rPr>
                        <a:t>抑制剂用药者</a:t>
                      </a:r>
                      <a:r>
                        <a:rPr lang="en-US" altLang="zh-CN" sz="1000" kern="1200" dirty="0" smtClean="0">
                          <a:solidFill>
                            <a:schemeClr val="tx1"/>
                          </a:solidFill>
                          <a:latin typeface="黑体" panose="02010609060101010101" pitchFamily="49" charset="-122"/>
                          <a:ea typeface="黑体" panose="02010609060101010101" pitchFamily="49" charset="-122"/>
                          <a:cs typeface="+mn-cs"/>
                        </a:rPr>
                        <a:t>{</a:t>
                      </a:r>
                      <a:r>
                        <a:rPr lang="zh-CN" altLang="zh-CN" sz="1000" kern="1200" dirty="0" smtClean="0">
                          <a:solidFill>
                            <a:schemeClr val="tx1"/>
                          </a:solidFill>
                          <a:latin typeface="黑体" panose="02010609060101010101" pitchFamily="49" charset="-122"/>
                          <a:ea typeface="黑体" panose="02010609060101010101" pitchFamily="49" charset="-122"/>
                          <a:cs typeface="+mn-cs"/>
                        </a:rPr>
                        <a:t>西格列汀（</a:t>
                      </a:r>
                      <a:r>
                        <a:rPr lang="en-US" altLang="zh-CN" sz="1000" kern="1200" dirty="0" smtClean="0">
                          <a:solidFill>
                            <a:schemeClr val="tx1"/>
                          </a:solidFill>
                          <a:latin typeface="黑体" panose="02010609060101010101" pitchFamily="49" charset="-122"/>
                          <a:ea typeface="黑体" panose="02010609060101010101" pitchFamily="49" charset="-122"/>
                          <a:cs typeface="+mn-cs"/>
                        </a:rPr>
                        <a:t>n = 879</a:t>
                      </a:r>
                      <a:r>
                        <a:rPr lang="zh-CN" altLang="zh-CN" sz="1000" kern="1200" dirty="0" smtClean="0">
                          <a:solidFill>
                            <a:schemeClr val="tx1"/>
                          </a:solidFill>
                          <a:latin typeface="黑体" panose="02010609060101010101" pitchFamily="49" charset="-122"/>
                          <a:ea typeface="黑体" panose="02010609060101010101" pitchFamily="49" charset="-122"/>
                          <a:cs typeface="+mn-cs"/>
                        </a:rPr>
                        <a:t>）、维格列汀（</a:t>
                      </a:r>
                      <a:r>
                        <a:rPr lang="en-US" altLang="zh-CN" sz="1000" kern="1200" dirty="0" smtClean="0">
                          <a:solidFill>
                            <a:schemeClr val="tx1"/>
                          </a:solidFill>
                          <a:latin typeface="黑体" panose="02010609060101010101" pitchFamily="49" charset="-122"/>
                          <a:ea typeface="黑体" panose="02010609060101010101" pitchFamily="49" charset="-122"/>
                          <a:cs typeface="+mn-cs"/>
                        </a:rPr>
                        <a:t>n = 253</a:t>
                      </a:r>
                      <a:r>
                        <a:rPr lang="zh-CN" altLang="zh-CN" sz="1000" kern="1200" dirty="0" smtClean="0">
                          <a:solidFill>
                            <a:schemeClr val="tx1"/>
                          </a:solidFill>
                          <a:latin typeface="黑体" panose="02010609060101010101" pitchFamily="49" charset="-122"/>
                          <a:ea typeface="黑体" panose="02010609060101010101" pitchFamily="49" charset="-122"/>
                          <a:cs typeface="+mn-cs"/>
                        </a:rPr>
                        <a:t>）、替格列汀（</a:t>
                      </a:r>
                      <a:r>
                        <a:rPr lang="en-US" altLang="zh-CN" sz="1000" kern="1200" dirty="0" smtClean="0">
                          <a:solidFill>
                            <a:schemeClr val="tx1"/>
                          </a:solidFill>
                          <a:latin typeface="黑体" panose="02010609060101010101" pitchFamily="49" charset="-122"/>
                          <a:ea typeface="黑体" panose="02010609060101010101" pitchFamily="49" charset="-122"/>
                          <a:cs typeface="+mn-cs"/>
                        </a:rPr>
                        <a:t>n = 260</a:t>
                      </a:r>
                      <a:r>
                        <a:rPr lang="zh-CN" altLang="zh-CN" sz="1000" kern="1200" dirty="0" smtClean="0">
                          <a:solidFill>
                            <a:schemeClr val="tx1"/>
                          </a:solidFill>
                          <a:latin typeface="黑体" panose="02010609060101010101" pitchFamily="49" charset="-122"/>
                          <a:ea typeface="黑体" panose="02010609060101010101" pitchFamily="49" charset="-122"/>
                          <a:cs typeface="+mn-cs"/>
                        </a:rPr>
                        <a:t>）、阿格列汀（</a:t>
                      </a:r>
                      <a:r>
                        <a:rPr lang="en-US" altLang="zh-CN" sz="1000" kern="1200" dirty="0" smtClean="0">
                          <a:solidFill>
                            <a:schemeClr val="tx1"/>
                          </a:solidFill>
                          <a:latin typeface="黑体" panose="02010609060101010101" pitchFamily="49" charset="-122"/>
                          <a:ea typeface="黑体" panose="02010609060101010101" pitchFamily="49" charset="-122"/>
                          <a:cs typeface="+mn-cs"/>
                        </a:rPr>
                        <a:t>n = 237</a:t>
                      </a:r>
                      <a:r>
                        <a:rPr lang="zh-CN" altLang="zh-CN" sz="1000" kern="1200" dirty="0" smtClean="0">
                          <a:solidFill>
                            <a:schemeClr val="tx1"/>
                          </a:solidFill>
                          <a:latin typeface="黑体" panose="02010609060101010101" pitchFamily="49" charset="-122"/>
                          <a:ea typeface="黑体" panose="02010609060101010101" pitchFamily="49" charset="-122"/>
                          <a:cs typeface="+mn-cs"/>
                        </a:rPr>
                        <a:t>）和利格列汀（</a:t>
                      </a:r>
                      <a:r>
                        <a:rPr lang="en-US" altLang="zh-CN" sz="1000" kern="1200" dirty="0" smtClean="0">
                          <a:solidFill>
                            <a:schemeClr val="tx1"/>
                          </a:solidFill>
                          <a:latin typeface="黑体" panose="02010609060101010101" pitchFamily="49" charset="-122"/>
                          <a:ea typeface="黑体" panose="02010609060101010101" pitchFamily="49" charset="-122"/>
                          <a:cs typeface="+mn-cs"/>
                        </a:rPr>
                        <a:t>n = 180</a:t>
                      </a:r>
                      <a:r>
                        <a:rPr lang="zh-CN" altLang="zh-CN" sz="1000" kern="1200" dirty="0" smtClean="0">
                          <a:solidFill>
                            <a:schemeClr val="tx1"/>
                          </a:solidFill>
                          <a:latin typeface="黑体" panose="02010609060101010101" pitchFamily="49" charset="-122"/>
                          <a:ea typeface="黑体" panose="02010609060101010101" pitchFamily="49" charset="-122"/>
                          <a:cs typeface="+mn-cs"/>
                        </a:rPr>
                        <a:t>）</a:t>
                      </a:r>
                      <a:r>
                        <a:rPr lang="en-US" altLang="zh-CN" sz="1000" kern="1200" dirty="0" smtClean="0">
                          <a:solidFill>
                            <a:schemeClr val="tx1"/>
                          </a:solidFill>
                          <a:latin typeface="黑体" panose="02010609060101010101" pitchFamily="49" charset="-122"/>
                          <a:ea typeface="黑体" panose="02010609060101010101" pitchFamily="49" charset="-122"/>
                          <a:cs typeface="+mn-cs"/>
                        </a:rPr>
                        <a:t>}</a:t>
                      </a:r>
                      <a:r>
                        <a:rPr lang="zh-CN" altLang="zh-CN" sz="1000" kern="1200" dirty="0" smtClean="0">
                          <a:solidFill>
                            <a:schemeClr val="tx1"/>
                          </a:solidFill>
                          <a:latin typeface="黑体" panose="02010609060101010101" pitchFamily="49" charset="-122"/>
                          <a:ea typeface="黑体" panose="02010609060101010101" pitchFamily="49" charset="-122"/>
                          <a:cs typeface="+mn-cs"/>
                        </a:rPr>
                        <a:t>实验室检测指标，包括</a:t>
                      </a:r>
                      <a:r>
                        <a:rPr lang="en-US" altLang="zh-CN" sz="1000" kern="1200" dirty="0" smtClean="0">
                          <a:solidFill>
                            <a:schemeClr val="tx1"/>
                          </a:solidFill>
                          <a:latin typeface="黑体" panose="02010609060101010101" pitchFamily="49" charset="-122"/>
                          <a:ea typeface="黑体" panose="02010609060101010101" pitchFamily="49" charset="-122"/>
                          <a:cs typeface="+mn-cs"/>
                        </a:rPr>
                        <a:t>HbA1c</a:t>
                      </a:r>
                      <a:r>
                        <a:rPr lang="zh-CN" altLang="zh-CN" sz="1000" kern="1200" dirty="0" smtClean="0">
                          <a:solidFill>
                            <a:schemeClr val="tx1"/>
                          </a:solidFill>
                          <a:latin typeface="黑体" panose="02010609060101010101" pitchFamily="49" charset="-122"/>
                          <a:ea typeface="黑体" panose="02010609060101010101" pitchFamily="49" charset="-122"/>
                          <a:cs typeface="+mn-cs"/>
                        </a:rPr>
                        <a:t>浓度和血清肌酐浓度、估计肾小球滤过率，高密度脂蛋白、总胆固醇、甘油三酸酯、天门冬氨酸氨基转移酶和丙氨酸氨基转移酶，结果表明任何实验室检测指标浓度的平均变化均无显著差异。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12462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组合 29"/>
          <p:cNvGrpSpPr/>
          <p:nvPr/>
        </p:nvGrpSpPr>
        <p:grpSpPr>
          <a:xfrm>
            <a:off x="453674" y="266153"/>
            <a:ext cx="216028" cy="216000"/>
            <a:chOff x="1827622" y="1343919"/>
            <a:chExt cx="2304000" cy="2304000"/>
          </a:xfrm>
          <a:solidFill>
            <a:srgbClr val="0070C0"/>
          </a:solidFill>
        </p:grpSpPr>
        <p:sp>
          <p:nvSpPr>
            <p:cNvPr id="31" name="椭圆 30"/>
            <p:cNvSpPr/>
            <p:nvPr/>
          </p:nvSpPr>
          <p:spPr>
            <a:xfrm>
              <a:off x="1827622" y="1343919"/>
              <a:ext cx="2304000" cy="2304000"/>
            </a:xfrm>
            <a:prstGeom prst="ellipse">
              <a:avLst/>
            </a:prstGeom>
            <a:grpFill/>
            <a:ln w="12700">
              <a:noFill/>
            </a:ln>
            <a:effectLst>
              <a:outerShdw blurRad="152400" dist="127000" dir="7800000" sx="85000" sy="85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sp>
          <p:nvSpPr>
            <p:cNvPr id="32" name="椭圆 31"/>
            <p:cNvSpPr/>
            <p:nvPr/>
          </p:nvSpPr>
          <p:spPr>
            <a:xfrm>
              <a:off x="1877481" y="1393778"/>
              <a:ext cx="2204282" cy="2204282"/>
            </a:xfrm>
            <a:prstGeom prst="ellipse">
              <a:avLst/>
            </a:prstGeom>
            <a:gr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grpSp>
      <p:sp>
        <p:nvSpPr>
          <p:cNvPr id="33" name="TextBox 32"/>
          <p:cNvSpPr txBox="1"/>
          <p:nvPr/>
        </p:nvSpPr>
        <p:spPr>
          <a:xfrm>
            <a:off x="737074" y="235653"/>
            <a:ext cx="2178741" cy="515526"/>
          </a:xfrm>
          <a:prstGeom prst="rect">
            <a:avLst/>
          </a:prstGeom>
          <a:noFill/>
        </p:spPr>
        <p:txBody>
          <a:bodyPr wrap="square" lIns="68580" tIns="34290" rIns="68580" bIns="34290" rtlCol="0">
            <a:spAutoFit/>
          </a:bodyPr>
          <a:lstStyle/>
          <a:p>
            <a:r>
              <a:rPr lang="en-US" altLang="zh-CN" dirty="0" smtClean="0">
                <a:solidFill>
                  <a:srgbClr val="0070C0"/>
                </a:solidFill>
                <a:latin typeface="方正大黑简体" panose="02010601030101010101" pitchFamily="2" charset="-122"/>
                <a:ea typeface="方正大黑简体" panose="02010601030101010101" pitchFamily="2" charset="-122"/>
              </a:rPr>
              <a:t>03 </a:t>
            </a:r>
            <a:r>
              <a:rPr lang="zh-CN" altLang="en-US" dirty="0" smtClean="0">
                <a:solidFill>
                  <a:srgbClr val="0070C0"/>
                </a:solidFill>
                <a:latin typeface="方正大黑简体" panose="02010601030101010101" pitchFamily="2" charset="-122"/>
                <a:ea typeface="方正大黑简体" panose="02010601030101010101" pitchFamily="2" charset="-122"/>
              </a:rPr>
              <a:t>有效性   </a:t>
            </a:r>
            <a:r>
              <a:rPr lang="en-US" altLang="zh-CN" sz="1100" dirty="0" smtClean="0">
                <a:solidFill>
                  <a:schemeClr val="tx1">
                    <a:lumMod val="50000"/>
                    <a:lumOff val="50000"/>
                  </a:schemeClr>
                </a:solidFill>
                <a:latin typeface="Impact" panose="020B0806030902050204" pitchFamily="34" charset="0"/>
                <a:ea typeface="微软雅黑"/>
              </a:rPr>
              <a:t>Validity</a:t>
            </a:r>
            <a:endParaRPr lang="en-US" altLang="zh-CN" sz="1100" dirty="0">
              <a:solidFill>
                <a:schemeClr val="tx1">
                  <a:lumMod val="50000"/>
                  <a:lumOff val="50000"/>
                </a:schemeClr>
              </a:solidFill>
              <a:latin typeface="Impact" panose="020B0806030902050204" pitchFamily="34" charset="0"/>
              <a:ea typeface="微软雅黑"/>
            </a:endParaRPr>
          </a:p>
          <a:p>
            <a:pPr lvl="0"/>
            <a:endParaRPr lang="en-US" altLang="zh-CN" sz="1100" b="0" dirty="0">
              <a:solidFill>
                <a:schemeClr val="tx1">
                  <a:lumMod val="50000"/>
                  <a:lumOff val="50000"/>
                </a:schemeClr>
              </a:solidFill>
              <a:latin typeface="Impact" panose="020B0806030902050204" pitchFamily="34" charset="0"/>
              <a:ea typeface="微软雅黑"/>
            </a:endParaRPr>
          </a:p>
        </p:txBody>
      </p:sp>
      <p:cxnSp>
        <p:nvCxnSpPr>
          <p:cNvPr id="34" name="直接连接符 33"/>
          <p:cNvCxnSpPr/>
          <p:nvPr/>
        </p:nvCxnSpPr>
        <p:spPr>
          <a:xfrm flipV="1">
            <a:off x="435673" y="592987"/>
            <a:ext cx="8025265" cy="340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8" name="矩形 37"/>
          <p:cNvSpPr/>
          <p:nvPr/>
        </p:nvSpPr>
        <p:spPr>
          <a:xfrm>
            <a:off x="323528" y="751179"/>
            <a:ext cx="8375476" cy="3893374"/>
          </a:xfrm>
          <a:prstGeom prst="rect">
            <a:avLst/>
          </a:prstGeom>
        </p:spPr>
        <p:txBody>
          <a:bodyPr wrap="square">
            <a:spAutoFit/>
          </a:bodyPr>
          <a:lstStyle/>
          <a:p>
            <a:r>
              <a:rPr lang="zh-CN" altLang="en-US" sz="1300" b="1" dirty="0" smtClean="0">
                <a:solidFill>
                  <a:srgbClr val="0070C0"/>
                </a:solidFill>
                <a:latin typeface="黑体" panose="02010609060101010101" pitchFamily="49" charset="-122"/>
                <a:ea typeface="黑体" panose="02010609060101010101" pitchFamily="49" charset="-122"/>
              </a:rPr>
              <a:t>临床指南</a:t>
            </a:r>
            <a:r>
              <a:rPr lang="en-US" altLang="zh-CN" sz="1300" b="1" dirty="0" smtClean="0">
                <a:solidFill>
                  <a:srgbClr val="0070C0"/>
                </a:solidFill>
                <a:latin typeface="黑体" panose="02010609060101010101" pitchFamily="49" charset="-122"/>
                <a:ea typeface="黑体" panose="02010609060101010101" pitchFamily="49" charset="-122"/>
              </a:rPr>
              <a:t>/</a:t>
            </a:r>
            <a:r>
              <a:rPr lang="zh-CN" altLang="en-US" sz="1300" b="1" dirty="0" smtClean="0">
                <a:solidFill>
                  <a:srgbClr val="0070C0"/>
                </a:solidFill>
                <a:latin typeface="黑体" panose="02010609060101010101" pitchFamily="49" charset="-122"/>
                <a:ea typeface="黑体" panose="02010609060101010101" pitchFamily="49" charset="-122"/>
              </a:rPr>
              <a:t>诊疗规范推荐情况：</a:t>
            </a:r>
            <a:endParaRPr lang="en-US" altLang="zh-CN" sz="1300" b="1" dirty="0" smtClean="0">
              <a:solidFill>
                <a:srgbClr val="0070C0"/>
              </a:solidFill>
              <a:latin typeface="黑体" panose="02010609060101010101" pitchFamily="49" charset="-122"/>
              <a:ea typeface="黑体" panose="02010609060101010101" pitchFamily="49" charset="-122"/>
            </a:endParaRPr>
          </a:p>
          <a:p>
            <a:r>
              <a:rPr lang="en-US" altLang="zh-CN" sz="1300" b="1" dirty="0">
                <a:latin typeface="黑体" panose="02010609060101010101" pitchFamily="49" charset="-122"/>
                <a:ea typeface="黑体" panose="02010609060101010101" pitchFamily="49" charset="-122"/>
              </a:rPr>
              <a:t>1</a:t>
            </a:r>
            <a:r>
              <a:rPr lang="en-US" altLang="zh-CN" sz="1300" b="1" dirty="0" smtClean="0">
                <a:latin typeface="黑体" panose="02010609060101010101" pitchFamily="49" charset="-122"/>
                <a:ea typeface="黑体" panose="02010609060101010101" pitchFamily="49" charset="-122"/>
              </a:rPr>
              <a:t>. </a:t>
            </a:r>
            <a:r>
              <a:rPr lang="zh-CN" altLang="zh-CN" sz="1300" b="1" dirty="0" smtClean="0">
                <a:latin typeface="黑体" panose="02010609060101010101" pitchFamily="49" charset="-122"/>
                <a:ea typeface="黑体" panose="02010609060101010101" pitchFamily="49" charset="-122"/>
              </a:rPr>
              <a:t>中国</a:t>
            </a:r>
            <a:r>
              <a:rPr lang="en-US" altLang="zh-CN" sz="1300" b="1" dirty="0">
                <a:latin typeface="黑体" panose="02010609060101010101" pitchFamily="49" charset="-122"/>
                <a:ea typeface="黑体" panose="02010609060101010101" pitchFamily="49" charset="-122"/>
              </a:rPr>
              <a:t>2</a:t>
            </a:r>
            <a:r>
              <a:rPr lang="zh-CN" altLang="zh-CN" sz="1300" b="1" dirty="0">
                <a:latin typeface="黑体" panose="02010609060101010101" pitchFamily="49" charset="-122"/>
                <a:ea typeface="黑体" panose="02010609060101010101" pitchFamily="49" charset="-122"/>
              </a:rPr>
              <a:t>型糖尿病防治指南（</a:t>
            </a:r>
            <a:r>
              <a:rPr lang="en-US" altLang="zh-CN" sz="1300" b="1" dirty="0">
                <a:latin typeface="黑体" panose="02010609060101010101" pitchFamily="49" charset="-122"/>
                <a:ea typeface="黑体" panose="02010609060101010101" pitchFamily="49" charset="-122"/>
              </a:rPr>
              <a:t>2020</a:t>
            </a:r>
            <a:r>
              <a:rPr lang="zh-CN" altLang="zh-CN" sz="1300" b="1" dirty="0">
                <a:latin typeface="黑体" panose="02010609060101010101" pitchFamily="49" charset="-122"/>
                <a:ea typeface="黑体" panose="02010609060101010101" pitchFamily="49" charset="-122"/>
              </a:rPr>
              <a:t>年版）</a:t>
            </a:r>
            <a:r>
              <a:rPr lang="zh-CN" altLang="zh-CN" sz="1300" dirty="0">
                <a:latin typeface="黑体" panose="02010609060101010101" pitchFamily="49" charset="-122"/>
                <a:ea typeface="黑体" panose="02010609060101010101" pitchFamily="49" charset="-122"/>
              </a:rPr>
              <a:t>：如单独使用二甲双胍治疗而血糖未达标，则应进行二联治疗，如</a:t>
            </a:r>
            <a:r>
              <a:rPr lang="en-US" altLang="zh-CN" sz="1300" dirty="0">
                <a:latin typeface="黑体" panose="02010609060101010101" pitchFamily="49" charset="-122"/>
                <a:ea typeface="黑体" panose="02010609060101010101" pitchFamily="49" charset="-122"/>
              </a:rPr>
              <a:t>DPP-4i</a:t>
            </a:r>
            <a:r>
              <a:rPr lang="zh-CN" altLang="zh-CN" sz="1300" dirty="0">
                <a:latin typeface="黑体" panose="02010609060101010101" pitchFamily="49" charset="-122"/>
                <a:ea typeface="黑体" panose="02010609060101010101" pitchFamily="49" charset="-122"/>
              </a:rPr>
              <a:t>。二联治疗的药物可根据患者病情特点选择。如果患者低血糖风险较高或发生低血糖的危害大（如独居老人、驾驶者等）则尽量选择不增加低血糖风险的药物，如</a:t>
            </a:r>
            <a:r>
              <a:rPr lang="en-US" altLang="zh-CN" sz="1300" dirty="0">
                <a:latin typeface="黑体" panose="02010609060101010101" pitchFamily="49" charset="-122"/>
                <a:ea typeface="黑体" panose="02010609060101010101" pitchFamily="49" charset="-122"/>
              </a:rPr>
              <a:t>DPP⁃4i</a:t>
            </a:r>
            <a:r>
              <a:rPr lang="zh-CN" altLang="zh-CN" sz="1300" dirty="0">
                <a:latin typeface="黑体" panose="02010609060101010101" pitchFamily="49" charset="-122"/>
                <a:ea typeface="黑体" panose="02010609060101010101" pitchFamily="49" charset="-122"/>
              </a:rPr>
              <a:t>等</a:t>
            </a:r>
            <a:r>
              <a:rPr lang="zh-CN" altLang="zh-CN" sz="1300" dirty="0" smtClean="0">
                <a:latin typeface="黑体" panose="02010609060101010101" pitchFamily="49" charset="-122"/>
                <a:ea typeface="黑体" panose="02010609060101010101" pitchFamily="49" charset="-122"/>
              </a:rPr>
              <a:t>。</a:t>
            </a:r>
            <a:endParaRPr lang="en-US" altLang="zh-CN" sz="1300" dirty="0" smtClean="0">
              <a:latin typeface="黑体" panose="02010609060101010101" pitchFamily="49" charset="-122"/>
              <a:ea typeface="黑体" panose="02010609060101010101" pitchFamily="49" charset="-122"/>
            </a:endParaRPr>
          </a:p>
          <a:p>
            <a:r>
              <a:rPr lang="en-US" altLang="zh-CN" sz="1300" b="1" dirty="0">
                <a:latin typeface="黑体" panose="02010609060101010101" pitchFamily="49" charset="-122"/>
                <a:ea typeface="黑体" panose="02010609060101010101" pitchFamily="49" charset="-122"/>
              </a:rPr>
              <a:t>2</a:t>
            </a:r>
            <a:r>
              <a:rPr lang="en-US" altLang="zh-CN" sz="1300" b="1" dirty="0" smtClean="0">
                <a:latin typeface="黑体" panose="02010609060101010101" pitchFamily="49" charset="-122"/>
                <a:ea typeface="黑体" panose="02010609060101010101" pitchFamily="49" charset="-122"/>
              </a:rPr>
              <a:t>. </a:t>
            </a:r>
            <a:r>
              <a:rPr lang="zh-CN" altLang="zh-CN" sz="1300" b="1" dirty="0" smtClean="0">
                <a:latin typeface="黑体" panose="02010609060101010101" pitchFamily="49" charset="-122"/>
                <a:ea typeface="黑体" panose="02010609060101010101" pitchFamily="49" charset="-122"/>
              </a:rPr>
              <a:t>老年</a:t>
            </a:r>
            <a:r>
              <a:rPr lang="zh-CN" altLang="zh-CN" sz="1300" b="1" dirty="0">
                <a:latin typeface="黑体" panose="02010609060101010101" pitchFamily="49" charset="-122"/>
                <a:ea typeface="黑体" panose="02010609060101010101" pitchFamily="49" charset="-122"/>
              </a:rPr>
              <a:t>糖尿病诊疗指南（</a:t>
            </a:r>
            <a:r>
              <a:rPr lang="en-US" altLang="zh-CN" sz="1300" b="1" dirty="0">
                <a:latin typeface="黑体" panose="02010609060101010101" pitchFamily="49" charset="-122"/>
                <a:ea typeface="黑体" panose="02010609060101010101" pitchFamily="49" charset="-122"/>
              </a:rPr>
              <a:t>2021</a:t>
            </a:r>
            <a:r>
              <a:rPr lang="zh-CN" altLang="zh-CN" sz="1300" b="1" dirty="0">
                <a:latin typeface="黑体" panose="02010609060101010101" pitchFamily="49" charset="-122"/>
                <a:ea typeface="黑体" panose="02010609060101010101" pitchFamily="49" charset="-122"/>
              </a:rPr>
              <a:t>年版）</a:t>
            </a:r>
            <a:r>
              <a:rPr lang="zh-CN" altLang="zh-CN" sz="1300" dirty="0">
                <a:latin typeface="黑体" panose="02010609060101010101" pitchFamily="49" charset="-122"/>
                <a:ea typeface="黑体" panose="02010609060101010101" pitchFamily="49" charset="-122"/>
              </a:rPr>
              <a:t>：二肽基肽酶Ⅳ（</a:t>
            </a:r>
            <a:r>
              <a:rPr lang="en-US" altLang="zh-CN" sz="1300" dirty="0">
                <a:latin typeface="黑体" panose="02010609060101010101" pitchFamily="49" charset="-122"/>
                <a:ea typeface="黑体" panose="02010609060101010101" pitchFamily="49" charset="-122"/>
              </a:rPr>
              <a:t>DPP‑4</a:t>
            </a:r>
            <a:r>
              <a:rPr lang="zh-CN" altLang="zh-CN" sz="1300" dirty="0">
                <a:latin typeface="黑体" panose="02010609060101010101" pitchFamily="49" charset="-122"/>
                <a:ea typeface="黑体" panose="02010609060101010101" pitchFamily="49" charset="-122"/>
              </a:rPr>
              <a:t>）抑制剂是近年来国内外指南和（或）共识推荐的老年糖尿病一线降糖药之一。该类药物单独应用时一般不出现低血糖，对体重影响中性，胃肠道反应少，较适用于老年患者</a:t>
            </a:r>
            <a:r>
              <a:rPr lang="zh-CN" altLang="zh-CN" sz="1300" dirty="0" smtClean="0">
                <a:latin typeface="黑体" panose="02010609060101010101" pitchFamily="49" charset="-122"/>
                <a:ea typeface="黑体" panose="02010609060101010101" pitchFamily="49" charset="-122"/>
              </a:rPr>
              <a:t>。</a:t>
            </a:r>
            <a:endParaRPr lang="en-US" altLang="zh-CN" sz="1300" dirty="0" smtClean="0">
              <a:latin typeface="黑体" panose="02010609060101010101" pitchFamily="49" charset="-122"/>
              <a:ea typeface="黑体" panose="02010609060101010101" pitchFamily="49" charset="-122"/>
            </a:endParaRPr>
          </a:p>
          <a:p>
            <a:r>
              <a:rPr lang="en-US" altLang="zh-CN" sz="1300" b="1" dirty="0">
                <a:latin typeface="黑体" panose="02010609060101010101" pitchFamily="49" charset="-122"/>
                <a:ea typeface="黑体" panose="02010609060101010101" pitchFamily="49" charset="-122"/>
              </a:rPr>
              <a:t>3</a:t>
            </a:r>
            <a:r>
              <a:rPr lang="en-US" altLang="zh-CN" sz="1300" b="1" dirty="0" smtClean="0">
                <a:latin typeface="黑体" panose="02010609060101010101" pitchFamily="49" charset="-122"/>
                <a:ea typeface="黑体" panose="02010609060101010101" pitchFamily="49" charset="-122"/>
              </a:rPr>
              <a:t>. </a:t>
            </a:r>
            <a:r>
              <a:rPr lang="zh-CN" altLang="zh-CN" sz="1300" b="1" dirty="0" smtClean="0">
                <a:latin typeface="黑体" panose="02010609060101010101" pitchFamily="49" charset="-122"/>
                <a:ea typeface="黑体" panose="02010609060101010101" pitchFamily="49" charset="-122"/>
              </a:rPr>
              <a:t>日本</a:t>
            </a:r>
            <a:r>
              <a:rPr lang="zh-CN" altLang="zh-CN" sz="1300" b="1" dirty="0">
                <a:latin typeface="黑体" panose="02010609060101010101" pitchFamily="49" charset="-122"/>
                <a:ea typeface="黑体" panose="02010609060101010101" pitchFamily="49" charset="-122"/>
              </a:rPr>
              <a:t>糖尿病诊疗指南（</a:t>
            </a:r>
            <a:r>
              <a:rPr lang="en-US" altLang="zh-CN" sz="1300" b="1" dirty="0">
                <a:latin typeface="黑体" panose="02010609060101010101" pitchFamily="49" charset="-122"/>
                <a:ea typeface="黑体" panose="02010609060101010101" pitchFamily="49" charset="-122"/>
              </a:rPr>
              <a:t>2019</a:t>
            </a:r>
            <a:r>
              <a:rPr lang="zh-CN" altLang="zh-CN" sz="1300" b="1" dirty="0">
                <a:latin typeface="黑体" panose="02010609060101010101" pitchFamily="49" charset="-122"/>
                <a:ea typeface="黑体" panose="02010609060101010101" pitchFamily="49" charset="-122"/>
              </a:rPr>
              <a:t>版）</a:t>
            </a:r>
            <a:r>
              <a:rPr lang="zh-CN" altLang="zh-CN" sz="1300" dirty="0" smtClean="0">
                <a:latin typeface="黑体" panose="02010609060101010101" pitchFamily="49" charset="-122"/>
                <a:ea typeface="黑体" panose="02010609060101010101" pitchFamily="49" charset="-122"/>
              </a:rPr>
              <a:t>：替</a:t>
            </a:r>
            <a:r>
              <a:rPr lang="zh-CN" altLang="zh-CN" sz="1300" dirty="0">
                <a:latin typeface="黑体" panose="02010609060101010101" pitchFamily="49" charset="-122"/>
                <a:ea typeface="黑体" panose="02010609060101010101" pitchFamily="49" charset="-122"/>
              </a:rPr>
              <a:t>格列汀的药代动力学不易受到肾功能的影响，故肾功能损害（包括透析）患者，无需调整该药物的用法用量，对于其他经肾脏排泄的</a:t>
            </a:r>
            <a:r>
              <a:rPr lang="en-US" altLang="zh-CN" sz="1300" dirty="0">
                <a:latin typeface="黑体" panose="02010609060101010101" pitchFamily="49" charset="-122"/>
                <a:ea typeface="黑体" panose="02010609060101010101" pitchFamily="49" charset="-122"/>
              </a:rPr>
              <a:t>DPP-4</a:t>
            </a:r>
            <a:r>
              <a:rPr lang="zh-CN" altLang="zh-CN" sz="1300" dirty="0">
                <a:latin typeface="黑体" panose="02010609060101010101" pitchFamily="49" charset="-122"/>
                <a:ea typeface="黑体" panose="02010609060101010101" pitchFamily="49" charset="-122"/>
              </a:rPr>
              <a:t>抑制剂药物，则需要根据肾功能调整相应药物的用药剂量</a:t>
            </a:r>
            <a:r>
              <a:rPr lang="zh-CN" altLang="zh-CN" sz="1300" dirty="0" smtClean="0">
                <a:latin typeface="黑体" panose="02010609060101010101" pitchFamily="49" charset="-122"/>
                <a:ea typeface="黑体" panose="02010609060101010101" pitchFamily="49" charset="-122"/>
              </a:rPr>
              <a:t>。</a:t>
            </a:r>
            <a:endParaRPr lang="en-US" altLang="zh-CN" sz="1300" dirty="0" smtClean="0">
              <a:latin typeface="黑体" panose="02010609060101010101" pitchFamily="49" charset="-122"/>
              <a:ea typeface="黑体" panose="02010609060101010101" pitchFamily="49" charset="-122"/>
            </a:endParaRPr>
          </a:p>
          <a:p>
            <a:endParaRPr lang="en-US" altLang="zh-CN" sz="1300" dirty="0" smtClean="0">
              <a:latin typeface="黑体" panose="02010609060101010101" pitchFamily="49" charset="-122"/>
              <a:ea typeface="黑体" panose="02010609060101010101" pitchFamily="49" charset="-122"/>
            </a:endParaRPr>
          </a:p>
          <a:p>
            <a:r>
              <a:rPr lang="zh-CN" altLang="zh-CN" sz="1300" b="1" dirty="0" smtClean="0">
                <a:solidFill>
                  <a:srgbClr val="0070C0"/>
                </a:solidFill>
                <a:latin typeface="黑体" panose="02010609060101010101" pitchFamily="49" charset="-122"/>
                <a:ea typeface="黑体" panose="02010609060101010101" pitchFamily="49" charset="-122"/>
              </a:rPr>
              <a:t>《技术审评报告》</a:t>
            </a:r>
            <a:r>
              <a:rPr lang="zh-CN" altLang="zh-CN" sz="1300" b="1" dirty="0">
                <a:solidFill>
                  <a:srgbClr val="0070C0"/>
                </a:solidFill>
                <a:latin typeface="黑体" panose="02010609060101010101" pitchFamily="49" charset="-122"/>
                <a:ea typeface="黑体" panose="02010609060101010101" pitchFamily="49" charset="-122"/>
              </a:rPr>
              <a:t>中关于本药品有效性的描述填写</a:t>
            </a:r>
          </a:p>
          <a:p>
            <a:r>
              <a:rPr lang="zh-CN" altLang="zh-CN" sz="1300" dirty="0" smtClean="0">
                <a:latin typeface="黑体" panose="02010609060101010101" pitchFamily="49" charset="-122"/>
                <a:ea typeface="黑体" panose="02010609060101010101" pitchFamily="49" charset="-122"/>
              </a:rPr>
              <a:t>本</a:t>
            </a:r>
            <a:r>
              <a:rPr lang="zh-CN" altLang="zh-CN" sz="1300" dirty="0">
                <a:latin typeface="黑体" panose="02010609060101010101" pitchFamily="49" charset="-122"/>
                <a:ea typeface="黑体" panose="02010609060101010101" pitchFamily="49" charset="-122"/>
              </a:rPr>
              <a:t>品在我国完成了一项健康人药代动力学研究、两项Ⅲ期临床试验（包括一项单药研究，以及一项与二甲双胍联合用药研究），两项Ⅲ期研究均采用随机、双盲、安慰剂对照设计，替格列汀给药方案为</a:t>
            </a:r>
            <a:r>
              <a:rPr lang="en-US" altLang="zh-CN" sz="1300" dirty="0">
                <a:latin typeface="黑体" panose="02010609060101010101" pitchFamily="49" charset="-122"/>
                <a:ea typeface="黑体" panose="02010609060101010101" pitchFamily="49" charset="-122"/>
              </a:rPr>
              <a:t>20mg,</a:t>
            </a:r>
            <a:r>
              <a:rPr lang="zh-CN" altLang="zh-CN" sz="1300" dirty="0">
                <a:latin typeface="黑体" panose="02010609060101010101" pitchFamily="49" charset="-122"/>
                <a:ea typeface="黑体" panose="02010609060101010101" pitchFamily="49" charset="-122"/>
              </a:rPr>
              <a:t>每日一次</a:t>
            </a:r>
            <a:r>
              <a:rPr lang="zh-CN" altLang="zh-CN" sz="1300" dirty="0" smtClean="0">
                <a:latin typeface="黑体" panose="02010609060101010101" pitchFamily="49" charset="-122"/>
                <a:ea typeface="黑体" panose="02010609060101010101" pitchFamily="49" charset="-122"/>
              </a:rPr>
              <a:t>。在</a:t>
            </a:r>
            <a:r>
              <a:rPr lang="zh-CN" altLang="zh-CN" sz="1300" dirty="0">
                <a:latin typeface="黑体" panose="02010609060101010101" pitchFamily="49" charset="-122"/>
                <a:ea typeface="黑体" panose="02010609060101010101" pitchFamily="49" charset="-122"/>
              </a:rPr>
              <a:t>本品有效性方面，两项研究中主要疗效终点（第</a:t>
            </a:r>
            <a:r>
              <a:rPr lang="en-US" altLang="zh-CN" sz="1300" dirty="0">
                <a:latin typeface="黑体" panose="02010609060101010101" pitchFamily="49" charset="-122"/>
                <a:ea typeface="黑体" panose="02010609060101010101" pitchFamily="49" charset="-122"/>
              </a:rPr>
              <a:t>24</a:t>
            </a:r>
            <a:r>
              <a:rPr lang="zh-CN" altLang="zh-CN" sz="1300" dirty="0">
                <a:latin typeface="黑体" panose="02010609060101010101" pitchFamily="49" charset="-122"/>
                <a:ea typeface="黑体" panose="02010609060101010101" pitchFamily="49" charset="-122"/>
              </a:rPr>
              <a:t>周时</a:t>
            </a:r>
            <a:r>
              <a:rPr lang="en-US" altLang="zh-CN" sz="1300" dirty="0">
                <a:latin typeface="黑体" panose="02010609060101010101" pitchFamily="49" charset="-122"/>
                <a:ea typeface="黑体" panose="02010609060101010101" pitchFamily="49" charset="-122"/>
              </a:rPr>
              <a:t>HbA1c</a:t>
            </a:r>
            <a:r>
              <a:rPr lang="zh-CN" altLang="zh-CN" sz="1300" dirty="0">
                <a:latin typeface="黑体" panose="02010609060101010101" pitchFamily="49" charset="-122"/>
                <a:ea typeface="黑体" panose="02010609060101010101" pitchFamily="49" charset="-122"/>
              </a:rPr>
              <a:t>相对于基线的变化方面），均达到替格列汀组优效于安慰剂组的假设，其他次要疗效终点，例如第</a:t>
            </a:r>
            <a:r>
              <a:rPr lang="en-US" altLang="zh-CN" sz="1300" dirty="0">
                <a:latin typeface="黑体" panose="02010609060101010101" pitchFamily="49" charset="-122"/>
                <a:ea typeface="黑体" panose="02010609060101010101" pitchFamily="49" charset="-122"/>
              </a:rPr>
              <a:t>24</a:t>
            </a:r>
            <a:r>
              <a:rPr lang="zh-CN" altLang="zh-CN" sz="1300" dirty="0">
                <a:latin typeface="黑体" panose="02010609060101010101" pitchFamily="49" charset="-122"/>
                <a:ea typeface="黑体" panose="02010609060101010101" pitchFamily="49" charset="-122"/>
              </a:rPr>
              <a:t>周</a:t>
            </a:r>
            <a:r>
              <a:rPr lang="en-US" altLang="zh-CN" sz="1300" dirty="0">
                <a:latin typeface="黑体" panose="02010609060101010101" pitchFamily="49" charset="-122"/>
                <a:ea typeface="黑体" panose="02010609060101010101" pitchFamily="49" charset="-122"/>
              </a:rPr>
              <a:t>FPG</a:t>
            </a:r>
            <a:r>
              <a:rPr lang="zh-CN" altLang="zh-CN" sz="1300" dirty="0">
                <a:latin typeface="黑体" panose="02010609060101010101" pitchFamily="49" charset="-122"/>
                <a:ea typeface="黑体" panose="02010609060101010101" pitchFamily="49" charset="-122"/>
              </a:rPr>
              <a:t>相对基线变化、</a:t>
            </a:r>
            <a:r>
              <a:rPr lang="en-US" altLang="zh-CN" sz="1300" dirty="0">
                <a:latin typeface="黑体" panose="02010609060101010101" pitchFamily="49" charset="-122"/>
                <a:ea typeface="黑体" panose="02010609060101010101" pitchFamily="49" charset="-122"/>
              </a:rPr>
              <a:t>HbA1c&lt;7.0%</a:t>
            </a:r>
            <a:r>
              <a:rPr lang="zh-CN" altLang="zh-CN" sz="1300" dirty="0">
                <a:latin typeface="黑体" panose="02010609060101010101" pitchFamily="49" charset="-122"/>
                <a:ea typeface="黑体" panose="02010609060101010101" pitchFamily="49" charset="-122"/>
              </a:rPr>
              <a:t>的受试者比例等方面均观察到与主要疗效终点一致的获益。敏感性分析结论与主要有效性分析结论一致。安全性方面，本品整体安全性特征良好</a:t>
            </a:r>
            <a:r>
              <a:rPr lang="zh-CN" altLang="zh-CN" sz="1300" dirty="0" smtClean="0">
                <a:latin typeface="黑体" panose="02010609060101010101" pitchFamily="49" charset="-122"/>
                <a:ea typeface="黑体" panose="02010609060101010101" pitchFamily="49" charset="-122"/>
              </a:rPr>
              <a:t>。目前</a:t>
            </a:r>
            <a:r>
              <a:rPr lang="zh-CN" altLang="zh-CN" sz="1300" dirty="0">
                <a:latin typeface="黑体" panose="02010609060101010101" pitchFamily="49" charset="-122"/>
                <a:ea typeface="黑体" panose="02010609060101010101" pitchFamily="49" charset="-122"/>
              </a:rPr>
              <a:t>我国已有多种</a:t>
            </a:r>
            <a:r>
              <a:rPr lang="en-US" altLang="zh-CN" sz="1300" dirty="0">
                <a:latin typeface="黑体" panose="02010609060101010101" pitchFamily="49" charset="-122"/>
                <a:ea typeface="黑体" panose="02010609060101010101" pitchFamily="49" charset="-122"/>
              </a:rPr>
              <a:t>DPP-4</a:t>
            </a:r>
            <a:r>
              <a:rPr lang="zh-CN" altLang="zh-CN" sz="1300" dirty="0">
                <a:latin typeface="黑体" panose="02010609060101010101" pitchFamily="49" charset="-122"/>
                <a:ea typeface="黑体" panose="02010609060101010101" pitchFamily="49" charset="-122"/>
              </a:rPr>
              <a:t>抑制剂获批上市用于</a:t>
            </a:r>
            <a:r>
              <a:rPr lang="en-US" altLang="zh-CN" sz="1300" dirty="0">
                <a:latin typeface="黑体" panose="02010609060101010101" pitchFamily="49" charset="-122"/>
                <a:ea typeface="黑体" panose="02010609060101010101" pitchFamily="49" charset="-122"/>
              </a:rPr>
              <a:t>2</a:t>
            </a:r>
            <a:r>
              <a:rPr lang="zh-CN" altLang="zh-CN" sz="1300" dirty="0">
                <a:latin typeface="黑体" panose="02010609060101010101" pitchFamily="49" charset="-122"/>
                <a:ea typeface="黑体" panose="02010609060101010101" pitchFamily="49" charset="-122"/>
              </a:rPr>
              <a:t>型糖尿病患者改善血糖控制。本次提交的临床研究数据显示本品在</a:t>
            </a:r>
            <a:r>
              <a:rPr lang="en-US" altLang="zh-CN" sz="1300" dirty="0">
                <a:latin typeface="黑体" panose="02010609060101010101" pitchFamily="49" charset="-122"/>
                <a:ea typeface="黑体" panose="02010609060101010101" pitchFamily="49" charset="-122"/>
              </a:rPr>
              <a:t>2</a:t>
            </a:r>
            <a:r>
              <a:rPr lang="zh-CN" altLang="zh-CN" sz="1300" dirty="0">
                <a:latin typeface="黑体" panose="02010609060101010101" pitchFamily="49" charset="-122"/>
                <a:ea typeface="黑体" panose="02010609060101010101" pitchFamily="49" charset="-122"/>
              </a:rPr>
              <a:t>型糖尿病患者单药及二甲双胍联合用药时获益大于风险。本品将为</a:t>
            </a:r>
            <a:r>
              <a:rPr lang="en-US" altLang="zh-CN" sz="1300" dirty="0">
                <a:latin typeface="黑体" panose="02010609060101010101" pitchFamily="49" charset="-122"/>
                <a:ea typeface="黑体" panose="02010609060101010101" pitchFamily="49" charset="-122"/>
              </a:rPr>
              <a:t>2</a:t>
            </a:r>
            <a:r>
              <a:rPr lang="zh-CN" altLang="zh-CN" sz="1300" dirty="0">
                <a:latin typeface="黑体" panose="02010609060101010101" pitchFamily="49" charset="-122"/>
                <a:ea typeface="黑体" panose="02010609060101010101" pitchFamily="49" charset="-122"/>
              </a:rPr>
              <a:t>型糖尿病患者带来多一种治疗选择。</a:t>
            </a:r>
          </a:p>
        </p:txBody>
      </p:sp>
    </p:spTree>
    <p:extLst>
      <p:ext uri="{BB962C8B-B14F-4D97-AF65-F5344CB8AC3E}">
        <p14:creationId xmlns:p14="http://schemas.microsoft.com/office/powerpoint/2010/main" val="24741207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组合 29"/>
          <p:cNvGrpSpPr/>
          <p:nvPr/>
        </p:nvGrpSpPr>
        <p:grpSpPr>
          <a:xfrm>
            <a:off x="453674" y="266153"/>
            <a:ext cx="216028" cy="216000"/>
            <a:chOff x="1827622" y="1343919"/>
            <a:chExt cx="2304000" cy="2304000"/>
          </a:xfrm>
          <a:solidFill>
            <a:srgbClr val="0070C0"/>
          </a:solidFill>
        </p:grpSpPr>
        <p:sp>
          <p:nvSpPr>
            <p:cNvPr id="31" name="椭圆 30"/>
            <p:cNvSpPr/>
            <p:nvPr/>
          </p:nvSpPr>
          <p:spPr>
            <a:xfrm>
              <a:off x="1827622" y="1343919"/>
              <a:ext cx="2304000" cy="2304000"/>
            </a:xfrm>
            <a:prstGeom prst="ellipse">
              <a:avLst/>
            </a:prstGeom>
            <a:grpFill/>
            <a:ln w="12700">
              <a:noFill/>
            </a:ln>
            <a:effectLst>
              <a:outerShdw blurRad="152400" dist="127000" dir="7800000" sx="85000" sy="85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sp>
          <p:nvSpPr>
            <p:cNvPr id="32" name="椭圆 31"/>
            <p:cNvSpPr/>
            <p:nvPr/>
          </p:nvSpPr>
          <p:spPr>
            <a:xfrm>
              <a:off x="1877481" y="1393778"/>
              <a:ext cx="2204282" cy="2204282"/>
            </a:xfrm>
            <a:prstGeom prst="ellipse">
              <a:avLst/>
            </a:prstGeom>
            <a:gr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a:endParaRPr>
            </a:p>
          </p:txBody>
        </p:sp>
      </p:grpSp>
      <p:sp>
        <p:nvSpPr>
          <p:cNvPr id="33" name="TextBox 32"/>
          <p:cNvSpPr txBox="1"/>
          <p:nvPr/>
        </p:nvSpPr>
        <p:spPr>
          <a:xfrm>
            <a:off x="737075" y="235653"/>
            <a:ext cx="2214389" cy="515526"/>
          </a:xfrm>
          <a:prstGeom prst="rect">
            <a:avLst/>
          </a:prstGeom>
          <a:noFill/>
        </p:spPr>
        <p:txBody>
          <a:bodyPr wrap="none" lIns="68580" tIns="34290" rIns="68580" bIns="34290" rtlCol="0">
            <a:spAutoFit/>
          </a:bodyPr>
          <a:lstStyle/>
          <a:p>
            <a:r>
              <a:rPr lang="en-US" altLang="zh-CN" dirty="0" smtClean="0">
                <a:solidFill>
                  <a:srgbClr val="0070C0"/>
                </a:solidFill>
                <a:latin typeface="方正大黑简体" panose="02010601030101010101" pitchFamily="2" charset="-122"/>
                <a:ea typeface="方正大黑简体" panose="02010601030101010101" pitchFamily="2" charset="-122"/>
              </a:rPr>
              <a:t>04 </a:t>
            </a:r>
            <a:r>
              <a:rPr lang="zh-CN" altLang="en-US" dirty="0" smtClean="0">
                <a:solidFill>
                  <a:srgbClr val="0070C0"/>
                </a:solidFill>
                <a:latin typeface="方正大黑简体" panose="02010601030101010101" pitchFamily="2" charset="-122"/>
                <a:ea typeface="方正大黑简体" panose="02010601030101010101" pitchFamily="2" charset="-122"/>
              </a:rPr>
              <a:t>创新性   </a:t>
            </a:r>
            <a:r>
              <a:rPr lang="en-US" altLang="zh-CN" sz="1100" dirty="0" smtClean="0">
                <a:solidFill>
                  <a:schemeClr val="tx1">
                    <a:lumMod val="50000"/>
                    <a:lumOff val="50000"/>
                  </a:schemeClr>
                </a:solidFill>
                <a:latin typeface="Impact" panose="020B0806030902050204" pitchFamily="34" charset="0"/>
                <a:ea typeface="微软雅黑"/>
              </a:rPr>
              <a:t>Innovativeness</a:t>
            </a:r>
            <a:endParaRPr lang="en-US" altLang="zh-CN" sz="1100" dirty="0">
              <a:solidFill>
                <a:schemeClr val="tx1">
                  <a:lumMod val="50000"/>
                  <a:lumOff val="50000"/>
                </a:schemeClr>
              </a:solidFill>
              <a:latin typeface="Impact" panose="020B0806030902050204" pitchFamily="34" charset="0"/>
              <a:ea typeface="微软雅黑"/>
            </a:endParaRPr>
          </a:p>
          <a:p>
            <a:pPr lvl="0"/>
            <a:endParaRPr lang="en-US" altLang="zh-CN" sz="1100" b="0" dirty="0">
              <a:solidFill>
                <a:schemeClr val="tx1">
                  <a:lumMod val="50000"/>
                  <a:lumOff val="50000"/>
                </a:schemeClr>
              </a:solidFill>
              <a:latin typeface="Impact" panose="020B0806030902050204" pitchFamily="34" charset="0"/>
              <a:ea typeface="微软雅黑"/>
            </a:endParaRPr>
          </a:p>
        </p:txBody>
      </p:sp>
      <p:cxnSp>
        <p:nvCxnSpPr>
          <p:cNvPr id="34" name="直接连接符 33"/>
          <p:cNvCxnSpPr/>
          <p:nvPr/>
        </p:nvCxnSpPr>
        <p:spPr>
          <a:xfrm flipV="1">
            <a:off x="435673" y="592987"/>
            <a:ext cx="8025265" cy="340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420805" y="808751"/>
            <a:ext cx="8274631" cy="3887603"/>
          </a:xfrm>
          <a:prstGeom prst="rect">
            <a:avLst/>
          </a:prstGeom>
        </p:spPr>
        <p:txBody>
          <a:bodyPr wrap="square">
            <a:spAutoFit/>
          </a:bodyPr>
          <a:lstStyle/>
          <a:p>
            <a:pPr algn="just">
              <a:lnSpc>
                <a:spcPts val="2300"/>
              </a:lnSpc>
            </a:pPr>
            <a:r>
              <a:rPr lang="zh-CN" altLang="en-US" sz="1600" b="1" dirty="0" smtClean="0">
                <a:solidFill>
                  <a:srgbClr val="0070C0"/>
                </a:solidFill>
                <a:latin typeface="黑体" panose="02010609060101010101" pitchFamily="49" charset="-122"/>
                <a:ea typeface="黑体" panose="02010609060101010101" pitchFamily="49" charset="-122"/>
              </a:rPr>
              <a:t>创新程度：</a:t>
            </a:r>
            <a:endParaRPr lang="en-US" altLang="zh-CN" sz="1600" b="1" dirty="0" smtClean="0">
              <a:solidFill>
                <a:srgbClr val="0070C0"/>
              </a:solidFill>
              <a:latin typeface="黑体" panose="02010609060101010101" pitchFamily="49" charset="-122"/>
              <a:ea typeface="黑体" panose="02010609060101010101" pitchFamily="49" charset="-122"/>
            </a:endParaRPr>
          </a:p>
          <a:p>
            <a:pPr marL="285750" indent="-285750" algn="just">
              <a:lnSpc>
                <a:spcPts val="2300"/>
              </a:lnSpc>
              <a:buFont typeface="Wingdings" panose="05000000000000000000" pitchFamily="2" charset="2"/>
              <a:buChar char="Ø"/>
            </a:pPr>
            <a:r>
              <a:rPr lang="zh-CN" altLang="zh-CN" sz="1600" dirty="0">
                <a:latin typeface="黑体" panose="02010609060101010101" pitchFamily="49" charset="-122"/>
                <a:ea typeface="黑体" panose="02010609060101010101" pitchFamily="49" charset="-122"/>
              </a:rPr>
              <a:t>本品拥有化合物专利且为仿制药一致性评价参比</a:t>
            </a:r>
            <a:r>
              <a:rPr lang="zh-CN" altLang="zh-CN" sz="1600" dirty="0" smtClean="0">
                <a:latin typeface="黑体" panose="02010609060101010101" pitchFamily="49" charset="-122"/>
                <a:ea typeface="黑体" panose="02010609060101010101" pitchFamily="49" charset="-122"/>
              </a:rPr>
              <a:t>制剂</a:t>
            </a:r>
            <a:r>
              <a:rPr lang="zh-CN" altLang="en-US" sz="1600" dirty="0" smtClean="0">
                <a:latin typeface="黑体" panose="02010609060101010101" pitchFamily="49" charset="-122"/>
                <a:ea typeface="黑体" panose="02010609060101010101" pitchFamily="49" charset="-122"/>
              </a:rPr>
              <a:t>；</a:t>
            </a:r>
            <a:r>
              <a:rPr lang="zh-CN" altLang="zh-CN" sz="1600" dirty="0" smtClean="0">
                <a:latin typeface="黑体" panose="02010609060101010101" pitchFamily="49" charset="-122"/>
                <a:ea typeface="黑体" panose="02010609060101010101" pitchFamily="49" charset="-122"/>
              </a:rPr>
              <a:t>具有</a:t>
            </a:r>
            <a:r>
              <a:rPr lang="zh-CN" altLang="zh-CN" sz="1600" dirty="0">
                <a:latin typeface="黑体" panose="02010609060101010101" pitchFamily="49" charset="-122"/>
                <a:ea typeface="黑体" panose="02010609060101010101" pitchFamily="49" charset="-122"/>
              </a:rPr>
              <a:t>连续</a:t>
            </a:r>
            <a:r>
              <a:rPr lang="en-US" altLang="zh-CN" sz="1600" dirty="0" smtClean="0">
                <a:latin typeface="黑体" panose="02010609060101010101" pitchFamily="49" charset="-122"/>
                <a:ea typeface="黑体" panose="02010609060101010101" pitchFamily="49" charset="-122"/>
              </a:rPr>
              <a:t>5</a:t>
            </a:r>
            <a:r>
              <a:rPr lang="zh-CN" altLang="zh-CN" sz="1600" dirty="0" smtClean="0">
                <a:latin typeface="黑体" panose="02010609060101010101" pitchFamily="49" charset="-122"/>
                <a:ea typeface="黑体" panose="02010609060101010101" pitchFamily="49" charset="-122"/>
              </a:rPr>
              <a:t>个环的“</a:t>
            </a:r>
            <a:r>
              <a:rPr lang="en-US" altLang="zh-CN" sz="1600" dirty="0" smtClean="0">
                <a:latin typeface="黑体" panose="02010609060101010101" pitchFamily="49" charset="-122"/>
                <a:ea typeface="黑体" panose="02010609060101010101" pitchFamily="49" charset="-122"/>
              </a:rPr>
              <a:t>J</a:t>
            </a:r>
            <a:r>
              <a:rPr lang="zh-CN" altLang="zh-CN" sz="1600" dirty="0" smtClean="0">
                <a:latin typeface="黑体" panose="02010609060101010101" pitchFamily="49" charset="-122"/>
                <a:ea typeface="黑体" panose="02010609060101010101" pitchFamily="49" charset="-122"/>
              </a:rPr>
              <a:t>形”结构，容易占据活性口袋，通过活性口袋（</a:t>
            </a:r>
            <a:r>
              <a:rPr lang="en-US" altLang="zh-CN" sz="1600" dirty="0" smtClean="0">
                <a:latin typeface="黑体" panose="02010609060101010101" pitchFamily="49" charset="-122"/>
                <a:ea typeface="黑体" panose="02010609060101010101" pitchFamily="49" charset="-122"/>
              </a:rPr>
              <a:t>S2</a:t>
            </a:r>
            <a:r>
              <a:rPr lang="zh-CN" altLang="zh-CN" sz="1600" dirty="0" smtClean="0">
                <a:latin typeface="黑体" panose="02010609060101010101" pitchFamily="49" charset="-122"/>
                <a:ea typeface="黑体" panose="02010609060101010101" pitchFamily="49" charset="-122"/>
              </a:rPr>
              <a:t>延伸口袋）的相互作用增强</a:t>
            </a:r>
            <a:r>
              <a:rPr lang="en-US" altLang="zh-CN" sz="1600" dirty="0" smtClean="0">
                <a:latin typeface="黑体" panose="02010609060101010101" pitchFamily="49" charset="-122"/>
                <a:ea typeface="黑体" panose="02010609060101010101" pitchFamily="49" charset="-122"/>
              </a:rPr>
              <a:t>DPP-4</a:t>
            </a:r>
            <a:r>
              <a:rPr lang="zh-CN" altLang="zh-CN" sz="1600" dirty="0" smtClean="0">
                <a:latin typeface="黑体" panose="02010609060101010101" pitchFamily="49" charset="-122"/>
                <a:ea typeface="黑体" panose="02010609060101010101" pitchFamily="49" charset="-122"/>
              </a:rPr>
              <a:t>抑制活性</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marL="285750" indent="-285750" algn="just">
              <a:lnSpc>
                <a:spcPts val="2300"/>
              </a:lnSpc>
              <a:buFont typeface="Wingdings" panose="05000000000000000000" pitchFamily="2" charset="2"/>
              <a:buChar char="Ø"/>
            </a:pPr>
            <a:r>
              <a:rPr lang="zh-CN" altLang="zh-CN" sz="1600" dirty="0" smtClean="0">
                <a:latin typeface="黑体" panose="02010609060101010101" pitchFamily="49" charset="-122"/>
                <a:ea typeface="黑体" panose="02010609060101010101" pitchFamily="49" charset="-122"/>
              </a:rPr>
              <a:t>血浆半衰期</a:t>
            </a:r>
            <a:r>
              <a:rPr lang="en-US" altLang="zh-CN" sz="1600" dirty="0" smtClean="0">
                <a:latin typeface="黑体" panose="02010609060101010101" pitchFamily="49" charset="-122"/>
                <a:ea typeface="黑体" panose="02010609060101010101" pitchFamily="49" charset="-122"/>
              </a:rPr>
              <a:t>24.2</a:t>
            </a:r>
            <a:r>
              <a:rPr lang="zh-CN" altLang="zh-CN" sz="1600" dirty="0" smtClean="0">
                <a:latin typeface="黑体" panose="02010609060101010101" pitchFamily="49" charset="-122"/>
                <a:ea typeface="黑体" panose="02010609060101010101" pitchFamily="49" charset="-122"/>
              </a:rPr>
              <a:t>小时，</a:t>
            </a:r>
            <a:r>
              <a:rPr lang="en-US" altLang="zh-CN" sz="1600" dirty="0" smtClean="0">
                <a:latin typeface="黑体" panose="02010609060101010101" pitchFamily="49" charset="-122"/>
                <a:ea typeface="黑体" panose="02010609060101010101" pitchFamily="49" charset="-122"/>
              </a:rPr>
              <a:t>1</a:t>
            </a:r>
            <a:r>
              <a:rPr lang="zh-CN" altLang="zh-CN" sz="1600" dirty="0" smtClean="0">
                <a:latin typeface="黑体" panose="02010609060101010101" pitchFamily="49" charset="-122"/>
                <a:ea typeface="黑体" panose="02010609060101010101" pitchFamily="49" charset="-122"/>
              </a:rPr>
              <a:t>日给药</a:t>
            </a:r>
            <a:r>
              <a:rPr lang="en-US" altLang="zh-CN" sz="1600" dirty="0" smtClean="0">
                <a:latin typeface="黑体" panose="02010609060101010101" pitchFamily="49" charset="-122"/>
                <a:ea typeface="黑体" panose="02010609060101010101" pitchFamily="49" charset="-122"/>
              </a:rPr>
              <a:t>1</a:t>
            </a:r>
            <a:r>
              <a:rPr lang="zh-CN" altLang="zh-CN" sz="1600" dirty="0" smtClean="0">
                <a:latin typeface="黑体" panose="02010609060101010101" pitchFamily="49" charset="-122"/>
                <a:ea typeface="黑体" panose="02010609060101010101" pitchFamily="49" charset="-122"/>
              </a:rPr>
              <a:t>次</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marL="285750" indent="-285750" algn="just">
              <a:lnSpc>
                <a:spcPts val="2300"/>
              </a:lnSpc>
              <a:buFont typeface="Wingdings" panose="05000000000000000000" pitchFamily="2" charset="2"/>
              <a:buChar char="Ø"/>
            </a:pPr>
            <a:r>
              <a:rPr lang="zh-CN" altLang="zh-CN" sz="1600" dirty="0" smtClean="0">
                <a:latin typeface="黑体" panose="02010609060101010101" pitchFamily="49" charset="-122"/>
                <a:ea typeface="黑体" panose="02010609060101010101" pitchFamily="49" charset="-122"/>
              </a:rPr>
              <a:t>通过</a:t>
            </a:r>
            <a:r>
              <a:rPr lang="zh-CN" altLang="zh-CN" sz="1600" dirty="0" smtClean="0">
                <a:latin typeface="黑体" panose="02010609060101010101" pitchFamily="49" charset="-122"/>
                <a:ea typeface="黑体" panose="02010609060101010101" pitchFamily="49" charset="-122"/>
              </a:rPr>
              <a:t>肝脏和肾脏两种途径消除，代谢不受肾功能降低的影响。</a:t>
            </a:r>
            <a:endParaRPr lang="en-US" altLang="zh-CN" sz="1600" dirty="0" smtClean="0">
              <a:latin typeface="黑体" panose="02010609060101010101" pitchFamily="49" charset="-122"/>
              <a:ea typeface="黑体" panose="02010609060101010101" pitchFamily="49" charset="-122"/>
            </a:endParaRPr>
          </a:p>
          <a:p>
            <a:pPr algn="just">
              <a:lnSpc>
                <a:spcPts val="2300"/>
              </a:lnSpc>
            </a:pPr>
            <a:endParaRPr lang="en-US" altLang="zh-CN" sz="1600" dirty="0" smtClean="0">
              <a:latin typeface="黑体" panose="02010609060101010101" pitchFamily="49" charset="-122"/>
              <a:ea typeface="黑体" panose="02010609060101010101" pitchFamily="49" charset="-122"/>
            </a:endParaRPr>
          </a:p>
          <a:p>
            <a:pPr algn="just">
              <a:lnSpc>
                <a:spcPts val="2300"/>
              </a:lnSpc>
            </a:pPr>
            <a:r>
              <a:rPr lang="zh-CN" altLang="en-US" sz="1600" b="1" dirty="0" smtClean="0">
                <a:solidFill>
                  <a:srgbClr val="0070C0"/>
                </a:solidFill>
                <a:latin typeface="黑体" panose="02010609060101010101" pitchFamily="49" charset="-122"/>
                <a:ea typeface="黑体" panose="02010609060101010101" pitchFamily="49" charset="-122"/>
              </a:rPr>
              <a:t>应用创新：</a:t>
            </a:r>
            <a:endParaRPr lang="en-US" altLang="zh-CN" sz="1600" b="1" dirty="0" smtClean="0">
              <a:solidFill>
                <a:srgbClr val="0070C0"/>
              </a:solidFill>
              <a:latin typeface="黑体" panose="02010609060101010101" pitchFamily="49" charset="-122"/>
              <a:ea typeface="黑体" panose="02010609060101010101" pitchFamily="49" charset="-122"/>
            </a:endParaRPr>
          </a:p>
          <a:p>
            <a:pPr marL="285750" indent="-285750" algn="just">
              <a:lnSpc>
                <a:spcPts val="2300"/>
              </a:lnSpc>
              <a:buFont typeface="Wingdings" panose="05000000000000000000" pitchFamily="2" charset="2"/>
              <a:buChar char="Ø"/>
            </a:pPr>
            <a:r>
              <a:rPr lang="zh-CN" altLang="en-US" sz="1600" dirty="0" smtClean="0">
                <a:latin typeface="黑体" panose="02010609060101010101" pitchFamily="49" charset="-122"/>
                <a:ea typeface="黑体" panose="02010609060101010101" pitchFamily="49" charset="-122"/>
              </a:rPr>
              <a:t>本品</a:t>
            </a:r>
            <a:r>
              <a:rPr lang="zh-CN" altLang="zh-CN" sz="1600" dirty="0" smtClean="0">
                <a:latin typeface="黑体" panose="02010609060101010101" pitchFamily="49" charset="-122"/>
                <a:ea typeface="黑体" panose="02010609060101010101" pitchFamily="49" charset="-122"/>
              </a:rPr>
              <a:t>每日口服一次，</a:t>
            </a:r>
            <a:r>
              <a:rPr lang="en-US" altLang="zh-CN" sz="1600" dirty="0" smtClean="0">
                <a:latin typeface="黑体" panose="02010609060101010101" pitchFamily="49" charset="-122"/>
                <a:ea typeface="黑体" panose="02010609060101010101" pitchFamily="49" charset="-122"/>
              </a:rPr>
              <a:t>24</a:t>
            </a:r>
            <a:r>
              <a:rPr lang="zh-CN" altLang="zh-CN" sz="1600" dirty="0" smtClean="0">
                <a:latin typeface="黑体" panose="02010609060101010101" pitchFamily="49" charset="-122"/>
                <a:ea typeface="黑体" panose="02010609060101010101" pitchFamily="49" charset="-122"/>
              </a:rPr>
              <a:t>小时稳定控制血糖水平</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marL="285750" indent="-285750" algn="just">
              <a:lnSpc>
                <a:spcPts val="2300"/>
              </a:lnSpc>
              <a:buFont typeface="Wingdings" panose="05000000000000000000" pitchFamily="2" charset="2"/>
              <a:buChar char="Ø"/>
            </a:pPr>
            <a:r>
              <a:rPr lang="zh-CN" altLang="zh-CN" sz="1600" dirty="0" smtClean="0">
                <a:latin typeface="黑体" panose="02010609060101010101" pitchFamily="49" charset="-122"/>
                <a:ea typeface="黑体" panose="02010609060101010101" pitchFamily="49" charset="-122"/>
              </a:rPr>
              <a:t>适用于</a:t>
            </a:r>
            <a:r>
              <a:rPr lang="zh-CN" altLang="zh-CN" sz="1600" dirty="0" smtClean="0">
                <a:latin typeface="黑体" panose="02010609060101010101" pitchFamily="49" charset="-122"/>
                <a:ea typeface="黑体" panose="02010609060101010101" pitchFamily="49" charset="-122"/>
              </a:rPr>
              <a:t>任何肾功能损害阶段的</a:t>
            </a:r>
            <a:r>
              <a:rPr lang="en-US" altLang="zh-CN" sz="1600" dirty="0" smtClean="0">
                <a:latin typeface="黑体" panose="02010609060101010101" pitchFamily="49" charset="-122"/>
                <a:ea typeface="黑体" panose="02010609060101010101" pitchFamily="49" charset="-122"/>
              </a:rPr>
              <a:t>T2DM</a:t>
            </a:r>
            <a:r>
              <a:rPr lang="zh-CN" altLang="zh-CN" sz="1600" dirty="0" smtClean="0">
                <a:latin typeface="黑体" panose="02010609060101010101" pitchFamily="49" charset="-122"/>
                <a:ea typeface="黑体" panose="02010609060101010101" pitchFamily="49" charset="-122"/>
              </a:rPr>
              <a:t>患者的长期使用且无需调整剂量</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marL="285750" indent="-285750" algn="just">
              <a:lnSpc>
                <a:spcPts val="2300"/>
              </a:lnSpc>
              <a:buFont typeface="Wingdings" panose="05000000000000000000" pitchFamily="2" charset="2"/>
              <a:buChar char="Ø"/>
            </a:pPr>
            <a:r>
              <a:rPr lang="zh-CN" altLang="zh-CN" sz="1600" dirty="0" smtClean="0">
                <a:latin typeface="黑体" panose="02010609060101010101" pitchFamily="49" charset="-122"/>
                <a:ea typeface="黑体" panose="02010609060101010101" pitchFamily="49" charset="-122"/>
              </a:rPr>
              <a:t>适用于</a:t>
            </a:r>
            <a:r>
              <a:rPr lang="zh-CN" altLang="zh-CN" sz="1600" dirty="0" smtClean="0">
                <a:latin typeface="黑体" panose="02010609060101010101" pitchFamily="49" charset="-122"/>
                <a:ea typeface="黑体" panose="02010609060101010101" pitchFamily="49" charset="-122"/>
              </a:rPr>
              <a:t>老年</a:t>
            </a:r>
            <a:r>
              <a:rPr lang="en-US" altLang="zh-CN" sz="1600" dirty="0" smtClean="0">
                <a:latin typeface="黑体" panose="02010609060101010101" pitchFamily="49" charset="-122"/>
                <a:ea typeface="黑体" panose="02010609060101010101" pitchFamily="49" charset="-122"/>
              </a:rPr>
              <a:t>T2DM</a:t>
            </a:r>
            <a:r>
              <a:rPr lang="zh-CN" altLang="zh-CN" sz="1600" dirty="0" smtClean="0">
                <a:latin typeface="黑体" panose="02010609060101010101" pitchFamily="49" charset="-122"/>
                <a:ea typeface="黑体" panose="02010609060101010101" pitchFamily="49" charset="-122"/>
              </a:rPr>
              <a:t>患者的长期使用，可有效降低老年患者的血糖变异性</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marL="285750" indent="-285750" algn="just">
              <a:lnSpc>
                <a:spcPts val="2300"/>
              </a:lnSpc>
              <a:buFont typeface="Wingdings" panose="05000000000000000000" pitchFamily="2" charset="2"/>
              <a:buChar char="Ø"/>
            </a:pPr>
            <a:r>
              <a:rPr lang="zh-CN" altLang="zh-CN" sz="1600" dirty="0" smtClean="0">
                <a:latin typeface="黑体" panose="02010609060101010101" pitchFamily="49" charset="-122"/>
                <a:ea typeface="黑体" panose="02010609060101010101" pitchFamily="49" charset="-122"/>
              </a:rPr>
              <a:t>疗效</a:t>
            </a:r>
            <a:r>
              <a:rPr lang="zh-CN" altLang="zh-CN" sz="1600" dirty="0" smtClean="0">
                <a:latin typeface="黑体" panose="02010609060101010101" pitchFamily="49" charset="-122"/>
                <a:ea typeface="黑体" panose="02010609060101010101" pitchFamily="49" charset="-122"/>
              </a:rPr>
              <a:t>不佳时可以增加剂量至</a:t>
            </a:r>
            <a:r>
              <a:rPr lang="en-US" altLang="zh-CN" sz="1600" dirty="0" smtClean="0">
                <a:latin typeface="黑体" panose="02010609060101010101" pitchFamily="49" charset="-122"/>
                <a:ea typeface="黑体" panose="02010609060101010101" pitchFamily="49" charset="-122"/>
              </a:rPr>
              <a:t>40mg</a:t>
            </a:r>
            <a:r>
              <a:rPr lang="zh-CN" altLang="zh-CN" sz="1600" dirty="0" smtClean="0">
                <a:latin typeface="黑体" panose="02010609060101010101" pitchFamily="49" charset="-122"/>
                <a:ea typeface="黑体" panose="02010609060101010101" pitchFamily="49" charset="-122"/>
              </a:rPr>
              <a:t>每日一次</a:t>
            </a:r>
            <a:r>
              <a:rPr lang="zh-CN" altLang="en-US" sz="1600" dirty="0" smtClean="0">
                <a:latin typeface="黑体" panose="02010609060101010101" pitchFamily="49" charset="-122"/>
                <a:ea typeface="黑体" panose="02010609060101010101" pitchFamily="49" charset="-122"/>
              </a:rPr>
              <a:t>（是目前国内唯一可以增加服用剂量的</a:t>
            </a:r>
            <a:r>
              <a:rPr lang="en-US" altLang="zh-CN" sz="1600" dirty="0" smtClean="0">
                <a:latin typeface="黑体" panose="02010609060101010101" pitchFamily="49" charset="-122"/>
                <a:ea typeface="黑体" panose="02010609060101010101" pitchFamily="49" charset="-122"/>
              </a:rPr>
              <a:t>DPP-4</a:t>
            </a:r>
            <a:r>
              <a:rPr lang="zh-CN" altLang="en-US" sz="1600" dirty="0" smtClean="0">
                <a:latin typeface="黑体" panose="02010609060101010101" pitchFamily="49" charset="-122"/>
                <a:ea typeface="黑体" panose="02010609060101010101" pitchFamily="49" charset="-122"/>
              </a:rPr>
              <a:t>抑制剂）</a:t>
            </a:r>
            <a:r>
              <a:rPr lang="zh-CN" altLang="zh-CN" sz="1600" dirty="0" smtClean="0">
                <a:latin typeface="黑体" panose="02010609060101010101" pitchFamily="49" charset="-122"/>
                <a:ea typeface="黑体" panose="02010609060101010101" pitchFamily="49" charset="-122"/>
              </a:rPr>
              <a:t>，包括肾功能不全的</a:t>
            </a:r>
            <a:r>
              <a:rPr lang="en-US" altLang="zh-CN" sz="1600" dirty="0" smtClean="0">
                <a:latin typeface="黑体" panose="02010609060101010101" pitchFamily="49" charset="-122"/>
                <a:ea typeface="黑体" panose="02010609060101010101" pitchFamily="49" charset="-122"/>
              </a:rPr>
              <a:t>T2DM</a:t>
            </a:r>
            <a:r>
              <a:rPr lang="zh-CN" altLang="zh-CN" sz="1600" dirty="0" smtClean="0">
                <a:latin typeface="黑体" panose="02010609060101010101" pitchFamily="49" charset="-122"/>
                <a:ea typeface="黑体" panose="02010609060101010101" pitchFamily="49" charset="-122"/>
              </a:rPr>
              <a:t>患者，临床给药方案选择更灵活和多样</a:t>
            </a:r>
            <a:r>
              <a:rPr lang="zh-CN" altLang="zh-CN"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marL="285750" indent="-285750" algn="just">
              <a:lnSpc>
                <a:spcPts val="2300"/>
              </a:lnSpc>
              <a:buFont typeface="Wingdings" panose="05000000000000000000" pitchFamily="2" charset="2"/>
              <a:buChar char="Ø"/>
            </a:pPr>
            <a:r>
              <a:rPr lang="zh-CN" altLang="zh-CN" sz="1600" dirty="0" smtClean="0">
                <a:latin typeface="黑体" panose="02010609060101010101" pitchFamily="49" charset="-122"/>
                <a:ea typeface="黑体" panose="02010609060101010101" pitchFamily="49" charset="-122"/>
              </a:rPr>
              <a:t>有效期</a:t>
            </a:r>
            <a:r>
              <a:rPr lang="en-US" altLang="zh-CN" sz="1600" dirty="0" smtClean="0">
                <a:latin typeface="黑体" panose="02010609060101010101" pitchFamily="49" charset="-122"/>
                <a:ea typeface="黑体" panose="02010609060101010101" pitchFamily="49" charset="-122"/>
              </a:rPr>
              <a:t>60</a:t>
            </a:r>
            <a:r>
              <a:rPr lang="zh-CN" altLang="zh-CN" sz="1600" dirty="0" smtClean="0">
                <a:latin typeface="黑体" panose="02010609060101010101" pitchFamily="49" charset="-122"/>
                <a:ea typeface="黑体" panose="02010609060101010101" pitchFamily="49" charset="-122"/>
              </a:rPr>
              <a:t>个月，高于其他已上市同类</a:t>
            </a:r>
            <a:r>
              <a:rPr lang="en-US" altLang="zh-CN" sz="1600" dirty="0" smtClean="0">
                <a:latin typeface="黑体" panose="02010609060101010101" pitchFamily="49" charset="-122"/>
                <a:ea typeface="黑体" panose="02010609060101010101" pitchFamily="49" charset="-122"/>
              </a:rPr>
              <a:t>DPP-4</a:t>
            </a:r>
            <a:r>
              <a:rPr lang="zh-CN" altLang="zh-CN" sz="1600" dirty="0" smtClean="0">
                <a:latin typeface="黑体" panose="02010609060101010101" pitchFamily="49" charset="-122"/>
                <a:ea typeface="黑体" panose="02010609060101010101" pitchFamily="49" charset="-122"/>
              </a:rPr>
              <a:t>抑制剂，易于贮存转运。</a:t>
            </a:r>
            <a:endParaRPr lang="zh-CN" altLang="zh-CN" sz="16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0695691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1470</TotalTime>
  <Words>2796</Words>
  <Application>Microsoft Office PowerPoint</Application>
  <PresentationFormat>全屏显示(16:9)</PresentationFormat>
  <Paragraphs>164</Paragraphs>
  <Slides>10</Slides>
  <Notes>9</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10</vt:i4>
      </vt:variant>
    </vt:vector>
  </HeadingPairs>
  <TitlesOfParts>
    <vt:vector size="22" baseType="lpstr">
      <vt:lpstr>方正大黑简体</vt:lpstr>
      <vt:lpstr>黑体</vt:lpstr>
      <vt:lpstr>宋体</vt:lpstr>
      <vt:lpstr>微软雅黑</vt:lpstr>
      <vt:lpstr>Arial</vt:lpstr>
      <vt:lpstr>Calibri</vt:lpstr>
      <vt:lpstr>Calibri Light</vt:lpstr>
      <vt:lpstr>Impact</vt:lpstr>
      <vt:lpstr>Palatino Linotype</vt:lpstr>
      <vt:lpstr>Wingdings</vt:lpstr>
      <vt:lpstr>默认设计模板</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清风素材</dc:title>
  <dc:creator>12sc.taobao.com</dc:creator>
  <cp:lastModifiedBy>Chen Qi</cp:lastModifiedBy>
  <cp:revision>238</cp:revision>
  <dcterms:created xsi:type="dcterms:W3CDTF">2016-03-10T05:45:08Z</dcterms:created>
  <dcterms:modified xsi:type="dcterms:W3CDTF">2022-07-07T01:45:29Z</dcterms:modified>
</cp:coreProperties>
</file>