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16764941" r:id="rId5"/>
    <p:sldId id="16764944" r:id="rId6"/>
    <p:sldId id="261" r:id="rId7"/>
    <p:sldId id="16764952" r:id="rId8"/>
    <p:sldId id="16764945" r:id="rId9"/>
    <p:sldId id="264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16AB8A-4CEA-F780-753C-1D5A74B04AFA}" name="王 恩夫" initials="王" userId="王 恩夫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4FD"/>
    <a:srgbClr val="4233BC"/>
    <a:srgbClr val="3122D8"/>
    <a:srgbClr val="FFFFFF"/>
    <a:srgbClr val="93B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6" autoAdjust="0"/>
    <p:restoredTop sz="93296" autoAdjust="0"/>
  </p:normalViewPr>
  <p:slideViewPr>
    <p:cSldViewPr snapToGrid="0" snapToObjects="1">
      <p:cViewPr varScale="1">
        <p:scale>
          <a:sx n="63" d="100"/>
          <a:sy n="63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olidFill>
                <a:srgbClr val="3274FD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31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10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5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75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7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rgbClr val="4233BC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>
              <a:solidFill>
                <a:srgbClr val="4233BC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38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6A1B-E195-A14A-8873-E816280229CA}" type="datetimeFigureOut">
              <a:rPr kumimoji="1" lang="zh-CN" altLang="en-US" smtClean="0"/>
              <a:pPr/>
              <a:t>2022/7/11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AEE51-440F-3B4F-B7DB-28DBC90106C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594" y="-29499"/>
            <a:ext cx="12190406" cy="6860634"/>
          </a:xfrm>
          <a:prstGeom prst="rect">
            <a:avLst/>
          </a:prstGeom>
          <a:solidFill>
            <a:srgbClr val="3274F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944591" y="463224"/>
            <a:ext cx="5802619" cy="591537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9900" y="629301"/>
            <a:ext cx="5472000" cy="5583220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" y="572408"/>
            <a:ext cx="1832610" cy="826770"/>
          </a:xfrm>
          <a:prstGeom prst="rect">
            <a:avLst/>
          </a:prstGeom>
        </p:spPr>
      </p:pic>
      <p:pic>
        <p:nvPicPr>
          <p:cNvPr id="3" name="图片 2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45" y="766003"/>
            <a:ext cx="1281288" cy="3871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5773" y="2497540"/>
            <a:ext cx="6010856" cy="1806556"/>
          </a:xfrm>
          <a:prstGeom prst="rect">
            <a:avLst/>
          </a:prstGeom>
          <a:noFill/>
        </p:spPr>
        <p:txBody>
          <a:bodyPr wrap="square" lIns="120305" tIns="60152" rIns="120305" bIns="60152" rtlCol="0">
            <a:spAutoFit/>
          </a:bodyPr>
          <a:lstStyle/>
          <a:p>
            <a:pPr marL="22225" algn="l">
              <a:spcBef>
                <a:spcPts val="930"/>
              </a:spcBef>
            </a:pP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咪康唑口腔贴片</a:t>
            </a:r>
          </a:p>
          <a:p>
            <a:pPr marL="22225" algn="l">
              <a:spcBef>
                <a:spcPts val="930"/>
              </a:spcBef>
            </a:pPr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诺弥可</a:t>
            </a:r>
            <a:r>
              <a:rPr lang="zh-CN" altLang="en-US" sz="4800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®</a:t>
            </a: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1200" y="4579620"/>
            <a:ext cx="2518410" cy="378460"/>
            <a:chOff x="1120" y="8209"/>
            <a:chExt cx="3966" cy="596"/>
          </a:xfrm>
        </p:grpSpPr>
        <p:sp>
          <p:nvSpPr>
            <p:cNvPr id="19" name="圆角矩形 18"/>
            <p:cNvSpPr/>
            <p:nvPr/>
          </p:nvSpPr>
          <p:spPr>
            <a:xfrm>
              <a:off x="1120" y="8209"/>
              <a:ext cx="3967" cy="596"/>
            </a:xfrm>
            <a:prstGeom prst="roundRect">
              <a:avLst>
                <a:gd name="adj" fmla="val 50000"/>
              </a:avLst>
            </a:prstGeom>
            <a:solidFill>
              <a:srgbClr val="3122D8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52" y="8258"/>
              <a:ext cx="383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赛生医药江苏有限公司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96A7064-80C0-527C-18BE-10CF0443F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81" t="9176" r="20220" b="3820"/>
          <a:stretch/>
        </p:blipFill>
        <p:spPr>
          <a:xfrm>
            <a:off x="6065278" y="506343"/>
            <a:ext cx="5561244" cy="5820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262880" y="1536700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22"/>
          <p:cNvSpPr txBox="1"/>
          <p:nvPr/>
        </p:nvSpPr>
        <p:spPr>
          <a:xfrm>
            <a:off x="5104765" y="1168400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55420" y="1761154"/>
            <a:ext cx="7658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93B5F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录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055420" y="1316531"/>
            <a:ext cx="190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93B5F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122404" y="154671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药品基本信息</a:t>
            </a:r>
            <a:endParaRPr kumimoji="1" lang="zh-CN" altLang="zh-CN" sz="20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617585" y="1536700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2"/>
          <p:cNvSpPr txBox="1"/>
          <p:nvPr/>
        </p:nvSpPr>
        <p:spPr>
          <a:xfrm>
            <a:off x="8427720" y="1168400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477109" y="1546719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安全性</a:t>
            </a:r>
            <a:endParaRPr kumimoji="1" lang="zh-CN" altLang="zh-CN" sz="20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5262880" y="3081655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22"/>
          <p:cNvSpPr txBox="1"/>
          <p:nvPr/>
        </p:nvSpPr>
        <p:spPr>
          <a:xfrm>
            <a:off x="5104765" y="2713355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122404" y="3091674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有效性</a:t>
            </a:r>
            <a:endParaRPr kumimoji="1" lang="zh-CN" altLang="zh-CN" sz="20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8617585" y="3081655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22"/>
          <p:cNvSpPr txBox="1"/>
          <p:nvPr/>
        </p:nvSpPr>
        <p:spPr>
          <a:xfrm>
            <a:off x="8427720" y="2713355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9477109" y="3091674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创新性</a:t>
            </a:r>
            <a:endParaRPr kumimoji="1" lang="zh-CN" altLang="zh-CN" sz="20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5262880" y="4690110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22"/>
          <p:cNvSpPr txBox="1"/>
          <p:nvPr/>
        </p:nvSpPr>
        <p:spPr>
          <a:xfrm>
            <a:off x="5104765" y="4321810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6122404" y="4700129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经济性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8617585" y="4690110"/>
            <a:ext cx="2692400" cy="459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22"/>
          <p:cNvSpPr txBox="1"/>
          <p:nvPr/>
        </p:nvSpPr>
        <p:spPr>
          <a:xfrm>
            <a:off x="8427720" y="4321810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i="1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9477109" y="4700129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0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公平性</a:t>
            </a:r>
            <a:endParaRPr kumimoji="1" lang="zh-CN" altLang="zh-CN" sz="20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object 42">
            <a:extLst>
              <a:ext uri="{FF2B5EF4-FFF2-40B4-BE49-F238E27FC236}">
                <a16:creationId xmlns:a16="http://schemas.microsoft.com/office/drawing/2014/main" id="{01DE6292-1EF3-E959-FC88-8254D7B9240F}"/>
              </a:ext>
            </a:extLst>
          </p:cNvPr>
          <p:cNvSpPr/>
          <p:nvPr/>
        </p:nvSpPr>
        <p:spPr>
          <a:xfrm>
            <a:off x="13024" y="31"/>
            <a:ext cx="12190672" cy="6855344"/>
          </a:xfrm>
          <a:custGeom>
            <a:avLst/>
            <a:gdLst/>
            <a:ahLst/>
            <a:cxnLst/>
            <a:rect l="l" t="t" r="r" b="b"/>
            <a:pathLst>
              <a:path w="5828030" h="3277870">
                <a:moveTo>
                  <a:pt x="0" y="0"/>
                </a:moveTo>
                <a:lnTo>
                  <a:pt x="5827776" y="0"/>
                </a:lnTo>
                <a:lnTo>
                  <a:pt x="5827776" y="3277450"/>
                </a:lnTo>
                <a:lnTo>
                  <a:pt x="0" y="327745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9CE2D01-99B4-76D8-6D6C-515D21C80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1" t="9176" r="20220" b="3820"/>
          <a:stretch/>
        </p:blipFill>
        <p:spPr>
          <a:xfrm>
            <a:off x="1100320" y="2713355"/>
            <a:ext cx="2964315" cy="3160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458" y="1667047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78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79" name="文本框 17"/>
          <p:cNvSpPr txBox="1"/>
          <p:nvPr/>
        </p:nvSpPr>
        <p:spPr>
          <a:xfrm>
            <a:off x="2071044" y="966005"/>
            <a:ext cx="1686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Basic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81" name="文本框 16"/>
          <p:cNvSpPr txBox="1"/>
          <p:nvPr/>
        </p:nvSpPr>
        <p:spPr>
          <a:xfrm>
            <a:off x="2071044" y="38213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药品基本信息</a:t>
            </a:r>
          </a:p>
        </p:txBody>
      </p:sp>
      <p:pic>
        <p:nvPicPr>
          <p:cNvPr id="43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458" y="2090723"/>
            <a:ext cx="12192000" cy="4443973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466090" y="4076005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6212840" y="4076005"/>
            <a:ext cx="5520690" cy="1332230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3339465" y="4076005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4233BC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3336925" y="2538670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6212840" y="2548195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4233BC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9075420" y="2548195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61010" y="2548195"/>
            <a:ext cx="2705100" cy="1332230"/>
          </a:xfrm>
          <a:prstGeom prst="roundRect">
            <a:avLst>
              <a:gd name="adj" fmla="val 5089"/>
            </a:avLst>
          </a:prstGeom>
          <a:solidFill>
            <a:srgbClr val="4233BC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64528" y="2929244"/>
            <a:ext cx="723275" cy="37741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通用名</a:t>
            </a:r>
          </a:p>
        </p:txBody>
      </p:sp>
      <p:cxnSp>
        <p:nvCxnSpPr>
          <p:cNvPr id="48" name="直接连接符 47"/>
          <p:cNvCxnSpPr/>
          <p:nvPr/>
        </p:nvCxnSpPr>
        <p:spPr>
          <a:xfrm flipV="1">
            <a:off x="1425040" y="2799340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30"/>
          <p:cNvSpPr txBox="1"/>
          <p:nvPr/>
        </p:nvSpPr>
        <p:spPr>
          <a:xfrm>
            <a:off x="1538972" y="2929244"/>
            <a:ext cx="141092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咪康唑口腔贴片</a:t>
            </a:r>
          </a:p>
        </p:txBody>
      </p:sp>
      <p:sp>
        <p:nvSpPr>
          <p:cNvPr id="51" name="文本框 30"/>
          <p:cNvSpPr txBox="1"/>
          <p:nvPr/>
        </p:nvSpPr>
        <p:spPr>
          <a:xfrm>
            <a:off x="3534084" y="3058253"/>
            <a:ext cx="98308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注册规格</a:t>
            </a: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4517172" y="2799340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30"/>
          <p:cNvSpPr txBox="1"/>
          <p:nvPr/>
        </p:nvSpPr>
        <p:spPr>
          <a:xfrm>
            <a:off x="4631104" y="2929244"/>
            <a:ext cx="1410921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50mg </a:t>
            </a:r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片剂</a:t>
            </a:r>
          </a:p>
        </p:txBody>
      </p:sp>
      <p:sp>
        <p:nvSpPr>
          <p:cNvPr id="58" name="文本框 30"/>
          <p:cNvSpPr txBox="1"/>
          <p:nvPr/>
        </p:nvSpPr>
        <p:spPr>
          <a:xfrm>
            <a:off x="6444201" y="2964869"/>
            <a:ext cx="109663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中国大陆首次上市时间</a:t>
            </a:r>
          </a:p>
        </p:txBody>
      </p:sp>
      <p:cxnSp>
        <p:nvCxnSpPr>
          <p:cNvPr id="59" name="直接连接符 58"/>
          <p:cNvCxnSpPr/>
          <p:nvPr/>
        </p:nvCxnSpPr>
        <p:spPr>
          <a:xfrm flipV="1">
            <a:off x="7603590" y="2799340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30"/>
          <p:cNvSpPr txBox="1"/>
          <p:nvPr/>
        </p:nvSpPr>
        <p:spPr>
          <a:xfrm>
            <a:off x="7717523" y="2929244"/>
            <a:ext cx="1200418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2021</a:t>
            </a:r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</a:p>
        </p:txBody>
      </p:sp>
      <p:sp>
        <p:nvSpPr>
          <p:cNvPr id="61" name="文本框 30"/>
          <p:cNvSpPr txBox="1"/>
          <p:nvPr/>
        </p:nvSpPr>
        <p:spPr>
          <a:xfrm>
            <a:off x="9270942" y="2880965"/>
            <a:ext cx="144872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目前大陆地区同通用名药品的上市情况</a:t>
            </a: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10767168" y="2799340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30"/>
          <p:cNvSpPr txBox="1"/>
          <p:nvPr/>
        </p:nvSpPr>
        <p:spPr>
          <a:xfrm>
            <a:off x="10833601" y="2929244"/>
            <a:ext cx="882914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</a:t>
            </a:r>
          </a:p>
        </p:txBody>
      </p:sp>
      <p:sp>
        <p:nvSpPr>
          <p:cNvPr id="64" name="文本框 30"/>
          <p:cNvSpPr txBox="1"/>
          <p:nvPr/>
        </p:nvSpPr>
        <p:spPr>
          <a:xfrm>
            <a:off x="664528" y="4387312"/>
            <a:ext cx="118316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全球首个上市国家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地区及上市时间</a:t>
            </a:r>
          </a:p>
        </p:txBody>
      </p:sp>
      <p:cxnSp>
        <p:nvCxnSpPr>
          <p:cNvPr id="65" name="直接连接符 64"/>
          <p:cNvCxnSpPr/>
          <p:nvPr/>
        </p:nvCxnSpPr>
        <p:spPr>
          <a:xfrm flipV="1">
            <a:off x="1847697" y="4348571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30"/>
          <p:cNvSpPr txBox="1"/>
          <p:nvPr/>
        </p:nvSpPr>
        <p:spPr>
          <a:xfrm>
            <a:off x="1961629" y="4383475"/>
            <a:ext cx="141092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2007</a:t>
            </a:r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年，法国</a:t>
            </a:r>
          </a:p>
        </p:txBody>
      </p:sp>
      <p:sp>
        <p:nvSpPr>
          <p:cNvPr id="67" name="文本框 30"/>
          <p:cNvSpPr txBox="1"/>
          <p:nvPr/>
        </p:nvSpPr>
        <p:spPr>
          <a:xfrm>
            <a:off x="3534084" y="4495034"/>
            <a:ext cx="98308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是否为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OTC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药品</a:t>
            </a:r>
          </a:p>
        </p:txBody>
      </p:sp>
      <p:cxnSp>
        <p:nvCxnSpPr>
          <p:cNvPr id="68" name="直接连接符 67"/>
          <p:cNvCxnSpPr/>
          <p:nvPr/>
        </p:nvCxnSpPr>
        <p:spPr>
          <a:xfrm flipV="1">
            <a:off x="4517172" y="4347681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30"/>
          <p:cNvSpPr txBox="1"/>
          <p:nvPr/>
        </p:nvSpPr>
        <p:spPr>
          <a:xfrm>
            <a:off x="4631104" y="4477585"/>
            <a:ext cx="1410921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否</a:t>
            </a:r>
          </a:p>
        </p:txBody>
      </p:sp>
      <p:sp>
        <p:nvSpPr>
          <p:cNvPr id="70" name="文本框 30"/>
          <p:cNvSpPr txBox="1"/>
          <p:nvPr/>
        </p:nvSpPr>
        <p:spPr>
          <a:xfrm>
            <a:off x="6444201" y="4495034"/>
            <a:ext cx="9541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参照药品建议</a:t>
            </a:r>
          </a:p>
        </p:txBody>
      </p:sp>
      <p:cxnSp>
        <p:nvCxnSpPr>
          <p:cNvPr id="71" name="直接连接符 70"/>
          <p:cNvCxnSpPr/>
          <p:nvPr/>
        </p:nvCxnSpPr>
        <p:spPr>
          <a:xfrm flipV="1">
            <a:off x="7603590" y="4341057"/>
            <a:ext cx="0" cy="8202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blurRad="6350" stA="10000" endA="300" endPos="17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30"/>
          <p:cNvSpPr txBox="1"/>
          <p:nvPr/>
        </p:nvSpPr>
        <p:spPr>
          <a:xfrm>
            <a:off x="7730540" y="4381869"/>
            <a:ext cx="37969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泊沙康唑混悬液（诺科飞）</a:t>
            </a:r>
            <a:endParaRPr kumimoji="1" lang="en-US" altLang="zh-CN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0712" y="1618947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34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35" name="文本框 17"/>
          <p:cNvSpPr txBox="1"/>
          <p:nvPr/>
        </p:nvSpPr>
        <p:spPr>
          <a:xfrm>
            <a:off x="2071044" y="966005"/>
            <a:ext cx="1686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Basic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37" name="文本框 16"/>
          <p:cNvSpPr txBox="1"/>
          <p:nvPr/>
        </p:nvSpPr>
        <p:spPr>
          <a:xfrm>
            <a:off x="2071044" y="382135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药品基本信息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319313" y="1957385"/>
            <a:ext cx="2422458" cy="1964414"/>
          </a:xfrm>
          <a:prstGeom prst="roundRect">
            <a:avLst>
              <a:gd name="adj" fmla="val 5089"/>
            </a:avLst>
          </a:prstGeom>
          <a:solidFill>
            <a:srgbClr val="4233BC">
              <a:alpha val="10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985842" y="1973376"/>
            <a:ext cx="5172978" cy="4355122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89485" y="4168167"/>
            <a:ext cx="2452286" cy="2141772"/>
          </a:xfrm>
          <a:prstGeom prst="roundRect">
            <a:avLst>
              <a:gd name="adj" fmla="val 5089"/>
            </a:avLst>
          </a:prstGeom>
          <a:solidFill>
            <a:srgbClr val="4233BC">
              <a:alpha val="10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88767" y="2128406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适应症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54856" y="2835144"/>
            <a:ext cx="19812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用于成人口咽念珠菌的局部治疗。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642143" y="2067878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 u="sng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ctr"/>
            <a:r>
              <a:rPr lang="zh-CN" altLang="en-US" u="none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疾病基本情况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88767" y="435346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 u="sng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ctr"/>
            <a:r>
              <a:rPr lang="zh-CN" altLang="en-US" u="none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用法用量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176386" y="3061501"/>
            <a:ext cx="4756051" cy="202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400"/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口咽念珠菌病（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）由真菌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念珠菌属感染所引起的口腔黏膜疾病。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主要见于“老、幼、病”人群，是一种机会性感染，诱发因素可分为局部和全身因素，局部因素有口腔黏膜炎、配戴义齿、唾液分泌过少、高糖饮食等，全身因素包括免疫力低下、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HIV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感染、长期使用抗生素或免疫抑制剂、高龄、糖尿病等。一项针对社区居民的横截面研究显示，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的患病率为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0.15%</a:t>
            </a:r>
            <a:r>
              <a:rPr lang="en-US" altLang="zh-CN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93266" y="2529757"/>
            <a:ext cx="2286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326558" y="2544499"/>
            <a:ext cx="445570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94407" y="4795286"/>
            <a:ext cx="2286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AACFF441-6BC5-D13D-17F6-6B1C246D04F1}"/>
              </a:ext>
            </a:extLst>
          </p:cNvPr>
          <p:cNvSpPr txBox="1"/>
          <p:nvPr/>
        </p:nvSpPr>
        <p:spPr>
          <a:xfrm>
            <a:off x="455771" y="4966618"/>
            <a:ext cx="221615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400">
                <a:latin typeface="Palatino Linotype" panose="02040502050505030304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牙龈用药。每日一次，一次一片。肾损伤患者的用量无需调整。疗程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</a:t>
            </a:r>
          </a:p>
        </p:txBody>
      </p:sp>
      <p:sp>
        <p:nvSpPr>
          <p:cNvPr id="28" name="圆角矩形 38">
            <a:extLst>
              <a:ext uri="{FF2B5EF4-FFF2-40B4-BE49-F238E27FC236}">
                <a16:creationId xmlns:a16="http://schemas.microsoft.com/office/drawing/2014/main" id="{00ED9C9B-62D3-5637-FA4D-F79CA093831F}"/>
              </a:ext>
            </a:extLst>
          </p:cNvPr>
          <p:cNvSpPr/>
          <p:nvPr/>
        </p:nvSpPr>
        <p:spPr>
          <a:xfrm>
            <a:off x="8394363" y="1970883"/>
            <a:ext cx="3560214" cy="4345724"/>
          </a:xfrm>
          <a:prstGeom prst="roundRect">
            <a:avLst>
              <a:gd name="adj" fmla="val 5089"/>
            </a:avLst>
          </a:prstGeom>
          <a:solidFill>
            <a:srgbClr val="3274FD">
              <a:alpha val="15000"/>
            </a:srgbClr>
          </a:solidFill>
          <a:ln>
            <a:noFill/>
          </a:ln>
          <a:effectLst>
            <a:reflection blurRad="6350" stA="38000" endA="300" endPos="12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26B9B81-0BED-3598-F049-5ECE240D1EB7}"/>
              </a:ext>
            </a:extLst>
          </p:cNvPr>
          <p:cNvSpPr txBox="1"/>
          <p:nvPr/>
        </p:nvSpPr>
        <p:spPr>
          <a:xfrm>
            <a:off x="8397240" y="2706085"/>
            <a:ext cx="3505275" cy="3425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400"/>
            </a:lvl1pPr>
          </a:lstStyle>
          <a:p>
            <a:pPr algn="ctr">
              <a:lnSpc>
                <a:spcPct val="1300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口咽念珠菌病在肿瘤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HIV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等免疫功能低下患者中易反复发作，临床治疗需求远未满足：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）目前临床上没有针对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的局部杀菌药物；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）念珠菌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对现有常用治疗药物的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性逐年增加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 algn="ctr">
              <a:lnSpc>
                <a:spcPct val="1300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现有的全身治疗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药物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引发的药物间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相互作用的风险增加；</a:t>
            </a:r>
          </a:p>
          <a:p>
            <a:pPr algn="ctr">
              <a:lnSpc>
                <a:spcPct val="1300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现有局部治疗药物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治疗依从性不足：多重用药和每日多次给药的方式导致患者依从性降低。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A06F0C6-DF72-AB55-7081-38305F65CF16}"/>
              </a:ext>
            </a:extLst>
          </p:cNvPr>
          <p:cNvSpPr txBox="1"/>
          <p:nvPr/>
        </p:nvSpPr>
        <p:spPr>
          <a:xfrm>
            <a:off x="9240611" y="206684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 u="sng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ctr"/>
            <a:r>
              <a:rPr lang="zh-CN" altLang="en-US" u="none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未满足的治疗需求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8D5313A-FC98-30E8-7F94-A136FD269073}"/>
              </a:ext>
            </a:extLst>
          </p:cNvPr>
          <p:cNvCxnSpPr>
            <a:cxnSpLocks/>
          </p:cNvCxnSpPr>
          <p:nvPr/>
        </p:nvCxnSpPr>
        <p:spPr>
          <a:xfrm flipV="1">
            <a:off x="8556859" y="2542596"/>
            <a:ext cx="3241875" cy="372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458" y="1678064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32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3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33" name="文本框 17"/>
          <p:cNvSpPr txBox="1"/>
          <p:nvPr/>
        </p:nvSpPr>
        <p:spPr>
          <a:xfrm>
            <a:off x="2071044" y="96600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ldDreadfulNo7 BT" panose="04080805060107010802" charset="0"/>
                <a:sym typeface="+mn-ea"/>
              </a:rPr>
              <a:t>Security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</a:endParaRPr>
          </a:p>
        </p:txBody>
      </p:sp>
      <p:sp>
        <p:nvSpPr>
          <p:cNvPr id="34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35" name="文本框 16"/>
          <p:cNvSpPr txBox="1"/>
          <p:nvPr/>
        </p:nvSpPr>
        <p:spPr>
          <a:xfrm>
            <a:off x="2071044" y="382135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sp>
        <p:nvSpPr>
          <p:cNvPr id="28" name="object 24"/>
          <p:cNvSpPr/>
          <p:nvPr/>
        </p:nvSpPr>
        <p:spPr>
          <a:xfrm>
            <a:off x="589280" y="2752497"/>
            <a:ext cx="11038205" cy="3293110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8190" y="2924707"/>
            <a:ext cx="2252345" cy="3066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276600" y="2924707"/>
            <a:ext cx="2252345" cy="3066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794375" y="2924707"/>
            <a:ext cx="2252345" cy="3066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8323580" y="2924707"/>
            <a:ext cx="3084830" cy="3066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323580" y="2889082"/>
            <a:ext cx="3084830" cy="205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sz="1400" b="1" kern="0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与其他药物相比</a:t>
            </a:r>
          </a:p>
          <a:p>
            <a:pPr indent="0">
              <a:lnSpc>
                <a:spcPct val="150000"/>
              </a:lnSpc>
              <a:buNone/>
            </a:pPr>
            <a:endParaRPr lang="en-US" altLang="zh-CN" sz="1200" b="1" kern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欧洲III期研究中，相较咪康唑口腔凝胶，咪康唑口腔贴片发生严重不良事件、恶心、呕吐更少，且不引起肝酶增加。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较口服同类药物</a:t>
            </a: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</a:t>
            </a: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对肝肾功能影响小，潜在的药物相互作用和毒副反应风险低。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1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2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局部用药吸收入血少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7430" y="1857945"/>
            <a:ext cx="9804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局部用药吸收入血少，对肝肾功能影响小，潜在的药物相互作用和毒副反应风险低。</a:t>
            </a:r>
            <a:endParaRPr lang="en-US" altLang="zh-CN" sz="16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期研究中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97%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的样本咪康唑血浆浓度低于定量下限（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0.4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μg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/mL)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1710" y="6178541"/>
            <a:ext cx="100564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咪康唑口腔贴片说明书</a:t>
            </a:r>
            <a:endParaRPr lang="da-DK" altLang="zh-CN" sz="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da-DK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Cardot JM, rt al. Br J Clin Pharmacol. 2004;58(4):345-351. </a:t>
            </a:r>
          </a:p>
          <a:p>
            <a:r>
              <a:rPr lang="es-E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Bensadoun RJ, et al. Cancer. 2008 Jan 1;112(1):204-11</a:t>
            </a:r>
            <a:r>
              <a: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70493" y="-825320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ldDreadfulNo7 BT" panose="04080805060107010802" charset="0"/>
                <a:sym typeface="+mn-ea"/>
              </a:rPr>
              <a:t>Security</a:t>
            </a:r>
            <a:endParaRPr kumimoji="1" lang="zh-CN" altLang="en-US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4979675" y="-1808259"/>
            <a:ext cx="1242695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800" dirty="0">
                <a:gradFill>
                  <a:gsLst>
                    <a:gs pos="0">
                      <a:schemeClr val="accent1">
                        <a:lumMod val="5000"/>
                        <a:lumOff val="95000"/>
                        <a:alpha val="44000"/>
                      </a:schemeClr>
                    </a:gs>
                    <a:gs pos="100000">
                      <a:srgbClr val="3122D8">
                        <a:alpha val="20000"/>
                      </a:srgbClr>
                    </a:gs>
                  </a:gsLst>
                  <a:lin ang="16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58190" y="2889082"/>
            <a:ext cx="225234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1400" b="1" kern="0" dirty="0">
                <a:solidFill>
                  <a:srgbClr val="4233B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常见的不良反应</a:t>
            </a:r>
            <a:endParaRPr lang="en-US" altLang="zh-CN" sz="1400" b="1" kern="0" dirty="0">
              <a:solidFill>
                <a:srgbClr val="4233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400" b="1" kern="0" dirty="0">
              <a:solidFill>
                <a:srgbClr val="4233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（每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名患者中发生率在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人以上，每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名患者中发生率不到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人）</a:t>
            </a: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2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恶心、腹泻、腹痛、呕吐、口干、口腔不适、牙龈疼痛</a:t>
            </a:r>
            <a:endParaRPr lang="zh-CN" altLang="zh-CN" sz="1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头痛、味觉改变（味觉障碍、味觉丧失）</a:t>
            </a:r>
            <a:endParaRPr lang="zh-CN" altLang="zh-CN" sz="1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瘙痒、皮疹</a:t>
            </a:r>
            <a:endParaRPr lang="zh-CN" altLang="zh-CN" sz="1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34690" y="2889082"/>
            <a:ext cx="229425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1400" b="1" kern="0" dirty="0">
                <a:solidFill>
                  <a:srgbClr val="4233B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不常见的不良反应</a:t>
            </a:r>
            <a:endParaRPr lang="en-US" altLang="zh-CN" sz="1400" b="1" kern="0" dirty="0">
              <a:solidFill>
                <a:srgbClr val="4233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400" b="1" kern="0" dirty="0">
              <a:solidFill>
                <a:srgbClr val="4233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（每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1000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名患者中发生率在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人以上，每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名患者中发生率不到</a:t>
            </a:r>
            <a:r>
              <a:rPr lang="en-US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zh-CN" sz="12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人）</a:t>
            </a:r>
          </a:p>
          <a:p>
            <a:pPr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2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舌痛、牙龈瘙痒、口腔溃疡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用药部位刺激、疲劳、疼痛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上呼吸道感染（鼻和咽喉部感染）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食欲缺乏（厌食）</a:t>
            </a:r>
            <a:endParaRPr lang="zh-CN" altLang="zh-CN" sz="1200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潮热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794376" y="2889082"/>
            <a:ext cx="22523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1400" b="1" kern="0" spc="-150" dirty="0">
                <a:solidFill>
                  <a:srgbClr val="4233B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发生率尚不明确的不良反应</a:t>
            </a:r>
            <a:endParaRPr lang="en-US" altLang="zh-CN" sz="1400" b="1" kern="0" spc="-150" dirty="0">
              <a:solidFill>
                <a:srgbClr val="4233B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zh-CN" sz="1200" b="1" kern="100" dirty="0">
              <a:solidFill>
                <a:srgbClr val="7030A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44145" lvl="1" indent="-17145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皮疹伴充满脓液的丘疹/疱疹（急性泛发性发疹性脓疱病）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3100705" y="2953852"/>
            <a:ext cx="0" cy="27743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648960" y="2953852"/>
            <a:ext cx="0" cy="27743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204830" y="2953852"/>
            <a:ext cx="0" cy="27743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458" y="1678477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2071044" y="966005"/>
            <a:ext cx="8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Validity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</a:endParaRPr>
          </a:p>
        </p:txBody>
      </p:sp>
      <p:sp>
        <p:nvSpPr>
          <p:cNvPr id="21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22" name="文本框 16"/>
          <p:cNvSpPr txBox="1"/>
          <p:nvPr/>
        </p:nvSpPr>
        <p:spPr>
          <a:xfrm>
            <a:off x="2071044" y="382135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sp>
        <p:nvSpPr>
          <p:cNvPr id="7" name="object 24"/>
          <p:cNvSpPr/>
          <p:nvPr/>
        </p:nvSpPr>
        <p:spPr>
          <a:xfrm>
            <a:off x="6222370" y="2980055"/>
            <a:ext cx="5019035" cy="287845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005521" y="2371725"/>
            <a:ext cx="5234289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24"/>
          <p:cNvSpPr/>
          <p:nvPr/>
        </p:nvSpPr>
        <p:spPr>
          <a:xfrm>
            <a:off x="720728" y="3050013"/>
            <a:ext cx="4712482" cy="287845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03580" y="2371725"/>
            <a:ext cx="4712482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341745" y="2371725"/>
            <a:ext cx="4727575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临床指南</a:t>
            </a:r>
            <a:r>
              <a:rPr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诊疗规范推荐</a:t>
            </a:r>
          </a:p>
          <a:p>
            <a:pPr indent="0">
              <a:lnSpc>
                <a:spcPct val="150000"/>
              </a:lnSpc>
              <a:buNone/>
            </a:pP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None/>
            </a:pPr>
            <a:endParaRPr kumimoji="1"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9958" y="2371725"/>
            <a:ext cx="4643252" cy="4024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与对照药品疗效方面</a:t>
            </a:r>
          </a:p>
          <a:p>
            <a:pPr indent="0">
              <a:lnSpc>
                <a:spcPct val="150000"/>
              </a:lnSpc>
              <a:buNone/>
            </a:pPr>
            <a:endParaRPr lang="zh-CN" altLang="en-US" sz="1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咪康唑50mg口腔贴片在治疗口腔念珠菌病方面非劣效于伊曲康唑胶囊（斯皮仁诺®)，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咪康唑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50mg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口腔贴片每日一次局部给药；相较于其他全身用药，其潜在的毒副作用及药物间相互作用的风险更低，可减少因为治疗副作用带来的治疗成本，可能会有更好的药物经济学价值，也解决了部分临床耐药问题。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和其他局部用药相比，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lauraid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技术带来的持久和快速作用带来的顺应性提升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极大保证了局部给药对口咽部感染的疗效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222370" y="2980055"/>
            <a:ext cx="501903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05D233B9-184A-810C-3E45-59F9325D8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28770"/>
              </p:ext>
            </p:extLst>
          </p:nvPr>
        </p:nvGraphicFramePr>
        <p:xfrm>
          <a:off x="5969632" y="2985268"/>
          <a:ext cx="5242320" cy="363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930">
                  <a:extLst>
                    <a:ext uri="{9D8B030D-6E8A-4147-A177-3AD203B41FA5}">
                      <a16:colId xmlns:a16="http://schemas.microsoft.com/office/drawing/2014/main" val="703660826"/>
                    </a:ext>
                  </a:extLst>
                </a:gridCol>
                <a:gridCol w="3396390">
                  <a:extLst>
                    <a:ext uri="{9D8B030D-6E8A-4147-A177-3AD203B41FA5}">
                      <a16:colId xmlns:a16="http://schemas.microsoft.com/office/drawing/2014/main" val="3854757916"/>
                    </a:ext>
                  </a:extLst>
                </a:gridCol>
              </a:tblGrid>
              <a:tr h="11327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 成人和青少年 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HIV </a:t>
                      </a: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患者机会性感染的预防和治疗指南</a:t>
                      </a:r>
                      <a:r>
                        <a:rPr lang="en-US" altLang="zh-CN" sz="1200" b="1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zh-CN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来自美国疾病预防控制中心、国立卫生研究院（</a:t>
                      </a:r>
                      <a:r>
                        <a:rPr lang="en-US" altLang="zh-CN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NIH</a:t>
                      </a:r>
                      <a:r>
                        <a:rPr lang="zh-CN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）和美国感染病学会（</a:t>
                      </a:r>
                      <a:r>
                        <a:rPr lang="en-US" altLang="zh-CN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IDS</a:t>
                      </a:r>
                      <a:r>
                        <a:rPr lang="zh-CN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 </a:t>
                      </a:r>
                      <a:r>
                        <a:rPr lang="en-US" altLang="zh-CN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HIV </a:t>
                      </a:r>
                      <a:r>
                        <a:rPr lang="zh-CN" altLang="en-US" sz="1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医学协会的建议</a:t>
                      </a:r>
                      <a:r>
                        <a:rPr lang="en-US" altLang="zh-CN" sz="1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1000" b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对于口咽念珠菌病初始发作的治疗：每天一次使用咪康唑</a:t>
                      </a:r>
                      <a:r>
                        <a:rPr lang="en-US" altLang="zh-CN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50mg</a:t>
                      </a: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口腔贴片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置于犬齿窝上方的口腔黏膜表面（不要吞咽、咀嚼或咬碎），疗程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7-14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天，可作口服氟康唑的替代治疗 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中等推荐，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级证据质量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86319"/>
                  </a:ext>
                </a:extLst>
              </a:tr>
              <a:tr h="685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 </a:t>
                      </a: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美国感染病学会（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IDSA</a:t>
                      </a:r>
                      <a:r>
                        <a:rPr lang="zh-CN" alt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）指南</a:t>
                      </a:r>
                      <a:endParaRPr lang="zh-CN" altLang="en-US" sz="1200" b="1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zh-CN" altLang="en-US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对于口咽念珠菌病轻症患者的治疗：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克霉唑锭剂每次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10mg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，每日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次，或</a:t>
                      </a: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咪康唑口腔贴片</a:t>
                      </a:r>
                      <a:r>
                        <a:rPr lang="en-US" altLang="zh-CN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 mg 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置于犬齿窝上方的口腔黏膜表面，每日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次，疗程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～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14d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（强推荐；高质量证据）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824184"/>
                  </a:ext>
                </a:extLst>
              </a:tr>
              <a:tr h="6856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2012</a:t>
                      </a:r>
                      <a:r>
                        <a:rPr lang="zh-CN" altLang="en-US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欧洲</a:t>
                      </a:r>
                      <a:r>
                        <a:rPr lang="en-US" altLang="zh-CN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ESCMID</a:t>
                      </a:r>
                      <a:r>
                        <a:rPr lang="zh-CN" altLang="en-US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念珠菌病的诊疗指南</a:t>
                      </a:r>
                      <a:endParaRPr lang="en-US" altLang="zh-CN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HIV</a:t>
                      </a:r>
                      <a:r>
                        <a:rPr lang="zh-CN" alt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感染或艾滋病患者</a:t>
                      </a:r>
                      <a:endParaRPr lang="zh-CN" altLang="en-US" sz="1200" b="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zh-CN" altLang="en-US" sz="11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对于治疗由三唑敏感菌引起的首次口咽念珠菌病发作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：氟康唑的潜在替代药物包括 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altLang="zh-CN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咪康唑口腔贴片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10mg 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或 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50mg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，每天一次，持续 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7-14 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天（中等推荐，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级证据质量）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155513"/>
                  </a:ext>
                </a:extLst>
              </a:tr>
              <a:tr h="7849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2012</a:t>
                      </a:r>
                      <a:r>
                        <a:rPr lang="zh-CN" altLang="en-US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欧洲</a:t>
                      </a:r>
                      <a:r>
                        <a:rPr lang="en-US" altLang="zh-CN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ESCMID</a:t>
                      </a:r>
                      <a:r>
                        <a:rPr lang="zh-CN" altLang="en-US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念珠菌病的诊疗指南</a:t>
                      </a:r>
                      <a:endParaRPr lang="en-US" altLang="zh-CN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zh-CN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血液系统恶性肿瘤进行造血干细胞移植（</a:t>
                      </a:r>
                      <a:r>
                        <a:rPr lang="en-US" altLang="zh-CN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HCT</a:t>
                      </a:r>
                      <a:r>
                        <a:rPr lang="zh-CN" altLang="en-US" sz="10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）的成年患者</a:t>
                      </a:r>
                      <a:r>
                        <a:rPr lang="en-US" altLang="zh-CN" sz="1000" b="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000" b="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对于治疗口咽念珠菌病，咪康唑贴片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可作为干预治疗（中等推荐，</a:t>
                      </a:r>
                      <a:r>
                        <a:rPr lang="en-US" altLang="zh-CN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Ⅱ</a:t>
                      </a:r>
                      <a:r>
                        <a:rPr lang="zh-CN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级证据质量）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578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458" y="1667047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20" name="文本框 17"/>
          <p:cNvSpPr txBox="1"/>
          <p:nvPr/>
        </p:nvSpPr>
        <p:spPr>
          <a:xfrm>
            <a:off x="2071044" y="966005"/>
            <a:ext cx="8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Validity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</a:endParaRPr>
          </a:p>
        </p:txBody>
      </p:sp>
      <p:sp>
        <p:nvSpPr>
          <p:cNvPr id="21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22" name="文本框 16"/>
          <p:cNvSpPr txBox="1"/>
          <p:nvPr/>
        </p:nvSpPr>
        <p:spPr>
          <a:xfrm>
            <a:off x="2071044" y="382135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sp>
        <p:nvSpPr>
          <p:cNvPr id="7" name="object 24"/>
          <p:cNvSpPr/>
          <p:nvPr/>
        </p:nvSpPr>
        <p:spPr>
          <a:xfrm>
            <a:off x="6222370" y="2980055"/>
            <a:ext cx="5019035" cy="287845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222370" y="2371725"/>
            <a:ext cx="5053330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24"/>
          <p:cNvSpPr/>
          <p:nvPr/>
        </p:nvSpPr>
        <p:spPr>
          <a:xfrm>
            <a:off x="703580" y="2980055"/>
            <a:ext cx="5053330" cy="287845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03580" y="2371725"/>
            <a:ext cx="5053330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239518" y="2371725"/>
            <a:ext cx="5053330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小时内快速起效，维持</a:t>
            </a:r>
            <a:r>
              <a:rPr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&gt;1μg/ml </a:t>
            </a: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浓度超</a:t>
            </a:r>
            <a:r>
              <a:rPr lang="en-US" altLang="zh-CN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</a:p>
          <a:p>
            <a:pPr indent="0">
              <a:lnSpc>
                <a:spcPct val="150000"/>
              </a:lnSpc>
              <a:buNone/>
            </a:pPr>
            <a:endParaRPr lang="en-US" altLang="zh-CN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一项药代动力学研究证实，咪康唑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50mg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贴片起效快：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小时内达到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1μg/ml*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的唾液高浓度 ；</a:t>
            </a: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维持久：维持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&gt;1μg/ml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的时间超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小时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在研究中新近分离出的所有菌株中，</a:t>
            </a:r>
            <a:r>
              <a:rPr lang="zh-CN" altLang="en-US" sz="1400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未检测到对咪康唑耐药菌株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None/>
            </a:pPr>
            <a:endParaRPr kumimoji="1"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2525" y="2371725"/>
            <a:ext cx="4643252" cy="27319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对抗念珠菌具有高敏感性</a:t>
            </a:r>
          </a:p>
          <a:p>
            <a:pPr indent="0">
              <a:lnSpc>
                <a:spcPct val="150000"/>
              </a:lnSpc>
              <a:buNone/>
            </a:pPr>
            <a:endParaRPr lang="zh-CN" altLang="en-US" sz="1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在研究中新近分离出的所有菌株中，未检测到对咪康唑耐药菌株；</a:t>
            </a: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在所有对氟康唑敏感的菌株中，对咪康唑的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MIC90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&lt;0.5 µg/ml</a:t>
            </a:r>
          </a:p>
          <a:p>
            <a:pPr marL="285750" lvl="1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在研究中所有对氟康唑耐药的菌株中，对咪康唑的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MIC90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&lt;1µg/ml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703580" y="2980055"/>
            <a:ext cx="505333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222370" y="2980055"/>
            <a:ext cx="501903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85641D17-6A4F-8626-C904-079DEE098EBF}"/>
              </a:ext>
            </a:extLst>
          </p:cNvPr>
          <p:cNvSpPr/>
          <p:nvPr/>
        </p:nvSpPr>
        <p:spPr>
          <a:xfrm>
            <a:off x="693821" y="6083881"/>
            <a:ext cx="45998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Isham N, et al. Mycoses.2010 Sep</a:t>
            </a:r>
            <a:r>
              <a:rPr lang="zh-CN" altLang="da-DK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da-DK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53(5):434-7.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516AEBB-34DA-61E9-933E-382E4AD26CAD}"/>
              </a:ext>
            </a:extLst>
          </p:cNvPr>
          <p:cNvSpPr/>
          <p:nvPr/>
        </p:nvSpPr>
        <p:spPr>
          <a:xfrm>
            <a:off x="6239518" y="6062403"/>
            <a:ext cx="29368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Cardot JM, rt al. Br J Clin Pharmacol. 2004;58(4):345-351. </a:t>
            </a:r>
          </a:p>
        </p:txBody>
      </p:sp>
    </p:spTree>
    <p:extLst>
      <p:ext uri="{BB962C8B-B14F-4D97-AF65-F5344CB8AC3E}">
        <p14:creationId xmlns:p14="http://schemas.microsoft.com/office/powerpoint/2010/main" val="206133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2" y="1599823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18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19" name="文本框 17"/>
          <p:cNvSpPr txBox="1"/>
          <p:nvPr/>
        </p:nvSpPr>
        <p:spPr>
          <a:xfrm>
            <a:off x="2071044" y="96600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Innovativeness</a:t>
            </a:r>
            <a:endParaRPr kumimoji="1"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21" name="文本框 16"/>
          <p:cNvSpPr txBox="1"/>
          <p:nvPr/>
        </p:nvSpPr>
        <p:spPr>
          <a:xfrm>
            <a:off x="2071044" y="382135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774858" y="2094141"/>
            <a:ext cx="4276094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390668" y="2094141"/>
            <a:ext cx="5989324" cy="6083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748763" y="315125"/>
            <a:ext cx="7196455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是否为国家“重大新药创制”科技重大专项支持上市药品： 否</a:t>
            </a:r>
          </a:p>
          <a:p>
            <a:pPr indent="0" algn="ctr">
              <a:lnSpc>
                <a:spcPct val="150000"/>
              </a:lnSpc>
              <a:buNone/>
            </a:pP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是否为自主知识产权的创新药；传承性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限中 成药 </a:t>
            </a:r>
            <a:r>
              <a:rPr kumimoji="1"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kumimoji="1"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情况：不涉及</a:t>
            </a:r>
          </a:p>
        </p:txBody>
      </p:sp>
      <p:sp>
        <p:nvSpPr>
          <p:cNvPr id="30" name="object 24"/>
          <p:cNvSpPr/>
          <p:nvPr/>
        </p:nvSpPr>
        <p:spPr>
          <a:xfrm>
            <a:off x="774857" y="2702471"/>
            <a:ext cx="4276725" cy="2675233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2009" y="2153951"/>
            <a:ext cx="4238944" cy="4024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创新点</a:t>
            </a:r>
            <a:endParaRPr lang="zh-CN" altLang="en-US" sz="1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Lauriad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®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利技术提供一种缓释生物粘附治疗系统，特别是粘膜感染领域，羟丙甲纤维素的渗透作用和水合作用使贴片立即粘附于黏膜；延长药物粘附作用于黏膜的时间；缓控释放活性成分，使得唾液药物浓度长时间维持在有效范围，能较好的起到局部杀菌作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诺弥可的局部给药剂型创新价值填补了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局部治疗用药的空白及临床价值。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和其他局部用药相比，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lauraid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技术带来的持久和快速作用带来的顺应性提升，极大保证了局部给药对口咽部感染的疗效。</a:t>
            </a:r>
          </a:p>
        </p:txBody>
      </p:sp>
      <p:sp>
        <p:nvSpPr>
          <p:cNvPr id="34" name="object 24"/>
          <p:cNvSpPr/>
          <p:nvPr/>
        </p:nvSpPr>
        <p:spPr>
          <a:xfrm>
            <a:off x="5389402" y="2702471"/>
            <a:ext cx="5990590" cy="3547986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14519" y="2153951"/>
            <a:ext cx="5521327" cy="42119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优势（临床价值及意义）</a:t>
            </a:r>
          </a:p>
          <a:p>
            <a:pPr indent="0">
              <a:lnSpc>
                <a:spcPct val="150000"/>
              </a:lnSpc>
              <a:buNone/>
            </a:pPr>
            <a:endParaRPr lang="zh-CN" altLang="en-US" sz="1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与通常所用具有短暂效果的局部制剂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漱口剂，凝胶，锭剂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相比：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在感染位置产生较长的存留时间（在口腔黏膜平均贴附时间超过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小时），延缓释放的形式可减少剂量及次数（仅需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50mg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且一天仅需一次），并在较长时间内产生更稳定的活性成分水平（保障大于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1ug/ml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唾液浓度且维持时间超过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小时）；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rgbClr val="3122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安全性增加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：保障疗效的同时减少给药剂量，从而降低不良反应；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本制剂</a:t>
            </a:r>
            <a:r>
              <a:rPr lang="zh-CN" altLang="en-US" sz="1300" dirty="0">
                <a:solidFill>
                  <a:srgbClr val="3122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不改变味觉和食欲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，改善治疗体验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rgbClr val="3122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每日一次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，改善患者依从性和治疗体验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弥补</a:t>
            </a:r>
            <a:r>
              <a:rPr lang="zh-CN" altLang="en-US" sz="1300" dirty="0">
                <a:solidFill>
                  <a:srgbClr val="3122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局部用药的空白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：临床上缺乏方便有效的局部杀菌药物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rgbClr val="3122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起效快，维持久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1h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达到有效剂量浓度，且可维持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7h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以上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15"/>
          <p:cNvSpPr txBox="1"/>
          <p:nvPr/>
        </p:nvSpPr>
        <p:spPr>
          <a:xfrm>
            <a:off x="1062497" y="6106574"/>
            <a:ext cx="1005649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缓释治疗性生物粘附系统 专利公开号</a:t>
            </a:r>
            <a:r>
              <a: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CN1547464A</a:t>
            </a:r>
            <a:r>
              <a:rPr lang="zh-CN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4458" y="0"/>
            <a:ext cx="12190406" cy="6846986"/>
          </a:xfrm>
          <a:prstGeom prst="rect">
            <a:avLst/>
          </a:prstGeom>
          <a:solidFill>
            <a:srgbClr val="93B5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-4458" y="1530009"/>
            <a:ext cx="12190406" cy="5130097"/>
          </a:xfrm>
          <a:prstGeom prst="rect">
            <a:avLst/>
          </a:prstGeom>
          <a:solidFill>
            <a:srgbClr val="3274F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4A922729-89E7-1098-4030-008802A0B6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458" y="1667047"/>
            <a:ext cx="12192000" cy="4993059"/>
          </a:xfrm>
          <a:prstGeom prst="rect">
            <a:avLst/>
          </a:prstGeom>
          <a:solidFill>
            <a:srgbClr val="93B5FB">
              <a:alpha val="14902"/>
            </a:srgbClr>
          </a:solidFill>
        </p:spPr>
      </p:pic>
      <p:pic>
        <p:nvPicPr>
          <p:cNvPr id="26" name="object 7">
            <a:extLst>
              <a:ext uri="{FF2B5EF4-FFF2-40B4-BE49-F238E27FC236}">
                <a16:creationId xmlns:a16="http://schemas.microsoft.com/office/drawing/2014/main" id="{C59264C5-C6A8-2A21-C161-45314D997EA0}"/>
              </a:ext>
            </a:extLst>
          </p:cNvPr>
          <p:cNvPicPr/>
          <p:nvPr/>
        </p:nvPicPr>
        <p:blipFill>
          <a:blip r:embed="rId4" cstate="print"/>
          <a:srcRect t="50101"/>
          <a:stretch>
            <a:fillRect/>
          </a:stretch>
        </p:blipFill>
        <p:spPr>
          <a:xfrm>
            <a:off x="480283" y="0"/>
            <a:ext cx="1367414" cy="1382966"/>
          </a:xfrm>
          <a:prstGeom prst="rect">
            <a:avLst/>
          </a:prstGeom>
        </p:spPr>
      </p:pic>
      <p:sp>
        <p:nvSpPr>
          <p:cNvPr id="27" name="文本框 17"/>
          <p:cNvSpPr txBox="1"/>
          <p:nvPr/>
        </p:nvSpPr>
        <p:spPr>
          <a:xfrm>
            <a:off x="2071044" y="966005"/>
            <a:ext cx="869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Fairness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ldDreadfulNo7 BT" panose="04080805060107010802" charset="0"/>
              <a:sym typeface="+mn-ea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521227" y="307804"/>
            <a:ext cx="1242695" cy="769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86" tIns="45692" rIns="91386" bIns="45692" rtlCol="0">
            <a:spAutoFit/>
          </a:bodyPr>
          <a:lstStyle/>
          <a:p>
            <a:pPr marL="0" lvl="1" algn="ctr" defTabSz="913765">
              <a:lnSpc>
                <a:spcPct val="10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</a:p>
        </p:txBody>
      </p:sp>
      <p:sp>
        <p:nvSpPr>
          <p:cNvPr id="30" name="文本框 16"/>
          <p:cNvSpPr txBox="1"/>
          <p:nvPr/>
        </p:nvSpPr>
        <p:spPr>
          <a:xfrm>
            <a:off x="2071044" y="282983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  <a:r>
              <a:rPr kumimoji="1" lang="en-US" altLang="zh-CN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</a:p>
        </p:txBody>
      </p:sp>
      <p:sp>
        <p:nvSpPr>
          <p:cNvPr id="28" name="object 24"/>
          <p:cNvSpPr/>
          <p:nvPr/>
        </p:nvSpPr>
        <p:spPr>
          <a:xfrm>
            <a:off x="609093" y="2054488"/>
            <a:ext cx="3489960" cy="394652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2955" y="2477135"/>
            <a:ext cx="3155315" cy="31012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目前目录中尚无直接作用于</a:t>
            </a:r>
            <a:r>
              <a:rPr lang="en-US" altLang="zh-CN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的局部治疗药物</a:t>
            </a:r>
          </a:p>
          <a:p>
            <a:pPr indent="0" fontAlgn="auto">
              <a:lnSpc>
                <a:spcPct val="150000"/>
              </a:lnSpc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目前医保目录中有口咽念珠菌病全身治疗和局部治疗药物，</a:t>
            </a:r>
            <a:r>
              <a:rPr lang="zh-CN" altLang="en-US" sz="14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尚无有效的局部治疗药物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诺弥可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®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是一种新的剂型，每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日一贴，弥补了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的局部治疗药物空白，可以填补弥补药品目录保障短板，</a:t>
            </a:r>
          </a:p>
        </p:txBody>
      </p:sp>
      <p:sp>
        <p:nvSpPr>
          <p:cNvPr id="18" name="object 24"/>
          <p:cNvSpPr/>
          <p:nvPr/>
        </p:nvSpPr>
        <p:spPr>
          <a:xfrm>
            <a:off x="4289425" y="2054489"/>
            <a:ext cx="3571875" cy="394652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rgbClr val="93B5FB">
              <a:alpha val="10000"/>
            </a:srgb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10405" y="2369669"/>
            <a:ext cx="3228975" cy="46708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减低对所治疗疾病对公共健康的影响，符合保基本原则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一项针对社区居民的横截面研究显示，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的患病率为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0.15%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诺弥可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®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适用于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患者，仅需每日一贴，长达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7h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发挥作用，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天一疗程，使用方便，患者依从性佳。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对于口咽念珠菌病（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OPC)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未及时治疗往往会蔓延全身，早期干预可大大降低次生并发症的发生率，降低医保支出，其剂型优势能满足早诊断早治疗的基本医疗需求。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object 24"/>
          <p:cNvSpPr/>
          <p:nvPr/>
        </p:nvSpPr>
        <p:spPr>
          <a:xfrm>
            <a:off x="8137144" y="2054489"/>
            <a:ext cx="3503295" cy="3946525"/>
          </a:xfrm>
          <a:custGeom>
            <a:avLst/>
            <a:gdLst/>
            <a:ahLst/>
            <a:cxnLst/>
            <a:rect l="l" t="t" r="r" b="b"/>
            <a:pathLst>
              <a:path w="3977640" h="3743325">
                <a:moveTo>
                  <a:pt x="3977640" y="0"/>
                </a:moveTo>
                <a:lnTo>
                  <a:pt x="0" y="0"/>
                </a:lnTo>
                <a:lnTo>
                  <a:pt x="0" y="3742944"/>
                </a:lnTo>
                <a:lnTo>
                  <a:pt x="3977640" y="3742944"/>
                </a:lnTo>
                <a:lnTo>
                  <a:pt x="3977640" y="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50885" y="2477135"/>
            <a:ext cx="3167380" cy="27780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不需要特殊的临床管理</a:t>
            </a:r>
            <a:endParaRPr lang="en-US" altLang="zh-CN" sz="1600" b="1" dirty="0">
              <a:solidFill>
                <a:srgbClr val="4233B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严格按指南推荐使用，临床使用方便，管理成本低，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疗程短，安全性高，副反应少，较少</a:t>
            </a:r>
            <a:r>
              <a:rPr lang="zh-CN" altLang="en-US" sz="1400" b="1" dirty="0">
                <a:solidFill>
                  <a:srgbClr val="4233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占用医保资金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可以惠及数百万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OPC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患病人群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810895" y="3473450"/>
            <a:ext cx="293687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75430" y="3449700"/>
            <a:ext cx="300609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414640" y="3405322"/>
            <a:ext cx="294830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EzZjU3MjNkM2NjNzQ0YTQ3Y2EyOTk5MDEwZjJjMG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1796</Words>
  <Application>Microsoft Office PowerPoint</Application>
  <PresentationFormat>宽屏</PresentationFormat>
  <Paragraphs>160</Paragraphs>
  <Slides>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等线</vt:lpstr>
      <vt:lpstr>等线 Light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Li, Quanfeng</dc:creator>
  <cp:lastModifiedBy>LiChunyu</cp:lastModifiedBy>
  <cp:revision>150</cp:revision>
  <dcterms:created xsi:type="dcterms:W3CDTF">2022-06-13T13:37:00Z</dcterms:created>
  <dcterms:modified xsi:type="dcterms:W3CDTF">2022-07-11T04:55:14Z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C47BAEBDF2AC40C588EFAE81351B00D3</vt:lpwstr>
  </property>
  <property fmtid="{D5CDD505-2E9C-101B-9397-08002B2CF9AE}" pid="3" name="KSOProductBuildVer">
    <vt:lpwstr>2052-11.1.0.11753</vt:lpwstr>
  </property>
</Properties>
</file>