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emf" ContentType="image/x-emf"/>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69" r:id="rId6"/>
    <p:sldId id="1310" r:id="rId7"/>
    <p:sldId id="1311" r:id="rId8"/>
    <p:sldId id="1318" r:id="rId9"/>
    <p:sldId id="1319" r:id="rId10"/>
    <p:sldId id="1315" r:id="rId11"/>
    <p:sldId id="273" r:id="rId12"/>
    <p:sldId id="1314" r:id="rId13"/>
    <p:sldId id="1327" r:id="rId14"/>
  </p:sldIdLst>
  <p:sldSz cx="9144000" cy="5143500" type="screen16x9"/>
  <p:notesSz cx="6858000" cy="9144000"/>
  <p:custDataLst>
    <p:tags r:id="rId1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899"/>
    <a:srgbClr val="4472C4"/>
    <a:srgbClr val="168ED2"/>
    <a:srgbClr val="71B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0"/>
    <p:restoredTop sz="90302" autoAdjust="0"/>
  </p:normalViewPr>
  <p:slideViewPr>
    <p:cSldViewPr snapToGrid="0" snapToObjects="1" showGuides="1">
      <p:cViewPr varScale="1">
        <p:scale>
          <a:sx n="82" d="100"/>
          <a:sy n="82" d="100"/>
        </p:scale>
        <p:origin x="1116" y="48"/>
      </p:cViewPr>
      <p:guideLst>
        <p:guide orient="horz" pos="1637"/>
        <p:guide pos="30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安慰剂</c:v>
                </c:pt>
              </c:strCache>
            </c:strRef>
          </c:tx>
          <c:spPr>
            <a:solidFill>
              <a:srgbClr val="A6A6A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总体</c:v>
                </c:pt>
                <c:pt idx="1">
                  <c:v>轻度</c:v>
                </c:pt>
                <c:pt idx="2">
                  <c:v>中度</c:v>
                </c:pt>
                <c:pt idx="3">
                  <c:v>重度</c:v>
                </c:pt>
              </c:strCache>
            </c:strRef>
          </c:cat>
          <c:val>
            <c:numRef>
              <c:f>Sheet1!$B$2:$B$5</c:f>
              <c:numCache>
                <c:formatCode>0.00%</c:formatCode>
                <c:ptCount val="4"/>
                <c:pt idx="0">
                  <c:v>0.678</c:v>
                </c:pt>
                <c:pt idx="1">
                  <c:v>0.545</c:v>
                </c:pt>
                <c:pt idx="2">
                  <c:v>0.124</c:v>
                </c:pt>
                <c:pt idx="3">
                  <c:v>0.01</c:v>
                </c:pt>
              </c:numCache>
            </c:numRef>
          </c:val>
        </c:ser>
        <c:ser>
          <c:idx val="1"/>
          <c:order val="1"/>
          <c:tx>
            <c:strRef>
              <c:f>Sheet1!$C$1</c:f>
              <c:strCache>
                <c:ptCount val="1"/>
                <c:pt idx="0">
                  <c:v>西格列他钠32mg</c:v>
                </c:pt>
              </c:strCache>
            </c:strRef>
          </c:tx>
          <c:spPr>
            <a:solidFill>
              <a:srgbClr val="023E8E"/>
            </a:solidFill>
            <a:ln>
              <a:noFill/>
            </a:ln>
            <a:effectLst/>
          </c:spPr>
          <c:invertIfNegative val="0"/>
          <c:dLbls>
            <c:dLbl>
              <c:idx val="0"/>
              <c:layout>
                <c:manualLayout>
                  <c:x val="-2.24093894970649e-17"/>
                  <c:y val="-0.01658675312674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44468891333573"/>
                  <c:y val="-0.020733441408437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25958542693254"/>
                  <c:y val="-0.049760253964494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733406674000733"/>
                  <c:y val="-0.03317350625349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总体</c:v>
                </c:pt>
                <c:pt idx="1">
                  <c:v>轻度</c:v>
                </c:pt>
                <c:pt idx="2">
                  <c:v>中度</c:v>
                </c:pt>
                <c:pt idx="3">
                  <c:v>重度</c:v>
                </c:pt>
              </c:strCache>
            </c:strRef>
          </c:cat>
          <c:val>
            <c:numRef>
              <c:f>Sheet1!$C$2:$C$5</c:f>
              <c:numCache>
                <c:formatCode>0.00%</c:formatCode>
                <c:ptCount val="4"/>
                <c:pt idx="0">
                  <c:v>0.719</c:v>
                </c:pt>
                <c:pt idx="1">
                  <c:v>0.575</c:v>
                </c:pt>
                <c:pt idx="2">
                  <c:v>0.12</c:v>
                </c:pt>
                <c:pt idx="3">
                  <c:v>0.024</c:v>
                </c:pt>
              </c:numCache>
            </c:numRef>
          </c:val>
        </c:ser>
        <c:ser>
          <c:idx val="2"/>
          <c:order val="2"/>
          <c:tx>
            <c:strRef>
              <c:f>Sheet1!$D$1</c:f>
              <c:strCache>
                <c:ptCount val="1"/>
                <c:pt idx="0">
                  <c:v>西格列他钠48mg</c:v>
                </c:pt>
              </c:strCache>
            </c:strRef>
          </c:tx>
          <c:spPr>
            <a:solidFill>
              <a:srgbClr val="F8B62B"/>
            </a:solidFill>
            <a:ln>
              <a:noFill/>
            </a:ln>
            <a:effectLst/>
          </c:spPr>
          <c:invertIfNegative val="0"/>
          <c:dLbls>
            <c:dLbl>
              <c:idx val="0"/>
              <c:layout>
                <c:manualLayout>
                  <c:x val="0.0293362669600293"/>
                  <c:y val="0.0082933765633749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93362669600292"/>
                  <c:y val="-0.004146688281687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6681334800146"/>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733406674000733"/>
                  <c:y val="0.004146688281687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总体</c:v>
                </c:pt>
                <c:pt idx="1">
                  <c:v>轻度</c:v>
                </c:pt>
                <c:pt idx="2">
                  <c:v>中度</c:v>
                </c:pt>
                <c:pt idx="3">
                  <c:v>重度</c:v>
                </c:pt>
              </c:strCache>
            </c:strRef>
          </c:cat>
          <c:val>
            <c:numRef>
              <c:f>Sheet1!$D$2:$D$5</c:f>
              <c:numCache>
                <c:formatCode>0.00%</c:formatCode>
                <c:ptCount val="4"/>
                <c:pt idx="0">
                  <c:v>0.681</c:v>
                </c:pt>
                <c:pt idx="1">
                  <c:v>0.536</c:v>
                </c:pt>
                <c:pt idx="2">
                  <c:v>0.12</c:v>
                </c:pt>
                <c:pt idx="3">
                  <c:v>0.024</c:v>
                </c:pt>
              </c:numCache>
            </c:numRef>
          </c:val>
        </c:ser>
        <c:dLbls>
          <c:showLegendKey val="0"/>
          <c:showVal val="0"/>
          <c:showCatName val="0"/>
          <c:showSerName val="0"/>
          <c:showPercent val="0"/>
          <c:showBubbleSize val="0"/>
        </c:dLbls>
        <c:gapWidth val="219"/>
        <c:overlap val="-27"/>
        <c:axId val="879033343"/>
        <c:axId val="879036671"/>
      </c:barChart>
      <c:catAx>
        <c:axId val="87903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6671"/>
        <c:crosses val="autoZero"/>
        <c:auto val="1"/>
        <c:lblAlgn val="ctr"/>
        <c:lblOffset val="100"/>
        <c:noMultiLvlLbl val="0"/>
      </c:catAx>
      <c:valAx>
        <c:axId val="87903667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33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legend>
    <c:plotVisOnly val="1"/>
    <c:dispBlanksAs val="gap"/>
    <c:showDLblsOverMax val="0"/>
  </c:chart>
  <c:spPr>
    <a:noFill/>
    <a:ln>
      <a:noFill/>
    </a:ln>
    <a:effectLst/>
  </c:spPr>
  <c:txPr>
    <a:bodyPr/>
    <a:lstStyle/>
    <a:p>
      <a:pPr>
        <a:defRPr lang="zh-CN" sz="800" baseline="0">
          <a:latin typeface="Arial" panose="020B0604020202020204" pitchFamily="34" charset="0"/>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西格列汀100mg</c:v>
                </c:pt>
              </c:strCache>
            </c:strRef>
          </c:tx>
          <c:spPr>
            <a:solidFill>
              <a:srgbClr val="5482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总体</c:v>
                </c:pt>
                <c:pt idx="1">
                  <c:v>轻度</c:v>
                </c:pt>
                <c:pt idx="2">
                  <c:v>中度</c:v>
                </c:pt>
                <c:pt idx="3">
                  <c:v>重度</c:v>
                </c:pt>
              </c:strCache>
            </c:strRef>
          </c:cat>
          <c:val>
            <c:numRef>
              <c:f>Sheet1!$B$2:$B$5</c:f>
              <c:numCache>
                <c:formatCode>0.00%</c:formatCode>
                <c:ptCount val="4"/>
                <c:pt idx="0">
                  <c:v>0.653</c:v>
                </c:pt>
                <c:pt idx="1">
                  <c:v>0.508</c:v>
                </c:pt>
                <c:pt idx="2">
                  <c:v>0.129</c:v>
                </c:pt>
                <c:pt idx="3">
                  <c:v>0.016</c:v>
                </c:pt>
              </c:numCache>
            </c:numRef>
          </c:val>
        </c:ser>
        <c:ser>
          <c:idx val="1"/>
          <c:order val="1"/>
          <c:tx>
            <c:strRef>
              <c:f>Sheet1!$C$1</c:f>
              <c:strCache>
                <c:ptCount val="1"/>
                <c:pt idx="0">
                  <c:v>西格列他钠32mg</c:v>
                </c:pt>
              </c:strCache>
            </c:strRef>
          </c:tx>
          <c:spPr>
            <a:solidFill>
              <a:srgbClr val="023E8E"/>
            </a:solidFill>
            <a:ln>
              <a:noFill/>
            </a:ln>
            <a:effectLst/>
          </c:spPr>
          <c:invertIfNegative val="0"/>
          <c:dLbls>
            <c:dLbl>
              <c:idx val="0"/>
              <c:layout>
                <c:manualLayout>
                  <c:x val="0"/>
                  <c:y val="-0.052524712518077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488937782667151"/>
                  <c:y val="-0.053906947661937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12440064845062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04146688281687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总体</c:v>
                </c:pt>
                <c:pt idx="1">
                  <c:v>轻度</c:v>
                </c:pt>
                <c:pt idx="2">
                  <c:v>中度</c:v>
                </c:pt>
                <c:pt idx="3">
                  <c:v>重度</c:v>
                </c:pt>
              </c:strCache>
            </c:strRef>
          </c:cat>
          <c:val>
            <c:numRef>
              <c:f>Sheet1!$C$2:$C$5</c:f>
              <c:numCache>
                <c:formatCode>0.00%</c:formatCode>
                <c:ptCount val="4"/>
                <c:pt idx="0">
                  <c:v>0.669</c:v>
                </c:pt>
                <c:pt idx="1">
                  <c:v>0.49</c:v>
                </c:pt>
                <c:pt idx="2">
                  <c:v>0.167</c:v>
                </c:pt>
                <c:pt idx="3">
                  <c:v>0.012</c:v>
                </c:pt>
              </c:numCache>
            </c:numRef>
          </c:val>
        </c:ser>
        <c:ser>
          <c:idx val="2"/>
          <c:order val="2"/>
          <c:tx>
            <c:strRef>
              <c:f>Sheet1!$D$1</c:f>
              <c:strCache>
                <c:ptCount val="1"/>
                <c:pt idx="0">
                  <c:v>西格列他钠48mg</c:v>
                </c:pt>
              </c:strCache>
            </c:strRef>
          </c:tx>
          <c:spPr>
            <a:solidFill>
              <a:srgbClr val="F8B62B"/>
            </a:solidFill>
            <a:ln>
              <a:noFill/>
            </a:ln>
            <a:effectLst/>
          </c:spPr>
          <c:invertIfNegative val="0"/>
          <c:dLbls>
            <c:dLbl>
              <c:idx val="0"/>
              <c:layout>
                <c:manualLayout>
                  <c:x val="0.0244468891333578"/>
                  <c:y val="-0.0041466882816875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2002200220022"/>
                  <c:y val="0.020733441408437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6681334800147"/>
                  <c:y val="7.6021740287972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977875565334311"/>
                  <c:y val="0.012440064845062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947927163669998"/>
                      <c:h val="0.0610601482032922"/>
                    </c:manualLayout>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总体</c:v>
                </c:pt>
                <c:pt idx="1">
                  <c:v>轻度</c:v>
                </c:pt>
                <c:pt idx="2">
                  <c:v>中度</c:v>
                </c:pt>
                <c:pt idx="3">
                  <c:v>重度</c:v>
                </c:pt>
              </c:strCache>
            </c:strRef>
          </c:cat>
          <c:val>
            <c:numRef>
              <c:f>Sheet1!$D$2:$D$5</c:f>
              <c:numCache>
                <c:formatCode>0.00%</c:formatCode>
                <c:ptCount val="4"/>
                <c:pt idx="0">
                  <c:v>0.634</c:v>
                </c:pt>
                <c:pt idx="1">
                  <c:v>0.528</c:v>
                </c:pt>
                <c:pt idx="2">
                  <c:v>0.093</c:v>
                </c:pt>
                <c:pt idx="3">
                  <c:v>0.012</c:v>
                </c:pt>
              </c:numCache>
            </c:numRef>
          </c:val>
        </c:ser>
        <c:dLbls>
          <c:showLegendKey val="0"/>
          <c:showVal val="0"/>
          <c:showCatName val="0"/>
          <c:showSerName val="0"/>
          <c:showPercent val="0"/>
          <c:showBubbleSize val="0"/>
        </c:dLbls>
        <c:gapWidth val="219"/>
        <c:overlap val="-27"/>
        <c:axId val="879033343"/>
        <c:axId val="879036671"/>
      </c:barChart>
      <c:catAx>
        <c:axId val="87903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6671"/>
        <c:crosses val="autoZero"/>
        <c:auto val="1"/>
        <c:lblAlgn val="ctr"/>
        <c:lblOffset val="100"/>
        <c:noMultiLvlLbl val="0"/>
      </c:catAx>
      <c:valAx>
        <c:axId val="879036671"/>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33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legend>
    <c:plotVisOnly val="1"/>
    <c:dispBlanksAs val="gap"/>
    <c:showDLblsOverMax val="0"/>
  </c:chart>
  <c:spPr>
    <a:noFill/>
    <a:ln>
      <a:noFill/>
    </a:ln>
    <a:effectLst/>
  </c:spPr>
  <c:txPr>
    <a:bodyPr/>
    <a:lstStyle/>
    <a:p>
      <a:pPr>
        <a:defRPr lang="zh-CN" sz="700" baseline="0">
          <a:latin typeface="Arial" panose="020B0604020202020204" pitchFamily="34" charset="0"/>
          <a:ea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安慰剂</c:v>
                </c:pt>
              </c:strCache>
            </c:strRef>
          </c:tx>
          <c:spPr>
            <a:solidFill>
              <a:srgbClr val="A6A6A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水肿</c:v>
                </c:pt>
                <c:pt idx="1">
                  <c:v>骨折</c:v>
                </c:pt>
                <c:pt idx="2">
                  <c:v>低血糖</c:v>
                </c:pt>
              </c:strCache>
            </c:strRef>
          </c:cat>
          <c:val>
            <c:numRef>
              <c:f>Sheet1!$B$2:$B$4</c:f>
              <c:numCache>
                <c:formatCode>0.00%</c:formatCode>
                <c:ptCount val="3"/>
                <c:pt idx="0">
                  <c:v>0</c:v>
                </c:pt>
                <c:pt idx="1">
                  <c:v>0</c:v>
                </c:pt>
                <c:pt idx="2">
                  <c:v>0.01</c:v>
                </c:pt>
              </c:numCache>
            </c:numRef>
          </c:val>
        </c:ser>
        <c:ser>
          <c:idx val="1"/>
          <c:order val="1"/>
          <c:tx>
            <c:strRef>
              <c:f>Sheet1!$C$1</c:f>
              <c:strCache>
                <c:ptCount val="1"/>
                <c:pt idx="0">
                  <c:v>西格列他钠32mg</c:v>
                </c:pt>
              </c:strCache>
            </c:strRef>
          </c:tx>
          <c:spPr>
            <a:solidFill>
              <a:srgbClr val="023E8E"/>
            </a:solidFill>
            <a:ln>
              <a:noFill/>
            </a:ln>
            <a:effectLst/>
          </c:spPr>
          <c:invertIfNegative val="0"/>
          <c:dLbls>
            <c:dLbl>
              <c:idx val="1"/>
              <c:layout>
                <c:manualLayout>
                  <c:x val="0.0122234445666788"/>
                  <c:y val="-0.024880129690124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Sheet1!$A$2:$A$4</c:f>
              <c:strCache>
                <c:ptCount val="3"/>
                <c:pt idx="0">
                  <c:v>水肿</c:v>
                </c:pt>
                <c:pt idx="1">
                  <c:v>骨折</c:v>
                </c:pt>
                <c:pt idx="2">
                  <c:v>低血糖</c:v>
                </c:pt>
              </c:strCache>
            </c:strRef>
          </c:cat>
          <c:val>
            <c:numRef>
              <c:f>Sheet1!$C$2:$C$4</c:f>
              <c:numCache>
                <c:formatCode>0.00%</c:formatCode>
                <c:ptCount val="3"/>
                <c:pt idx="0">
                  <c:v>0.042</c:v>
                </c:pt>
                <c:pt idx="1">
                  <c:v>0.006</c:v>
                </c:pt>
                <c:pt idx="2">
                  <c:v>0.042</c:v>
                </c:pt>
              </c:numCache>
            </c:numRef>
          </c:val>
        </c:ser>
        <c:ser>
          <c:idx val="2"/>
          <c:order val="2"/>
          <c:tx>
            <c:strRef>
              <c:f>Sheet1!$D$1</c:f>
              <c:strCache>
                <c:ptCount val="1"/>
                <c:pt idx="0">
                  <c:v>西格列他钠48mg</c:v>
                </c:pt>
              </c:strCache>
            </c:strRef>
          </c:tx>
          <c:spPr>
            <a:solidFill>
              <a:srgbClr val="F8B62B"/>
            </a:solidFill>
            <a:ln>
              <a:noFill/>
            </a:ln>
            <a:effectLst/>
          </c:spPr>
          <c:invertIfNegative val="0"/>
          <c:dLbls>
            <c:dLbl>
              <c:idx val="0"/>
              <c:layout>
                <c:manualLayout>
                  <c:x val="0.0171128223933504"/>
                  <c:y val="-7.6021740287972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95575113066862"/>
                  <c:y val="-0.004146688281687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22234445666789"/>
                  <c:y val="-1.52043480575945e-1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水肿</c:v>
                </c:pt>
                <c:pt idx="1">
                  <c:v>骨折</c:v>
                </c:pt>
                <c:pt idx="2">
                  <c:v>低血糖</c:v>
                </c:pt>
              </c:strCache>
            </c:strRef>
          </c:cat>
          <c:val>
            <c:numRef>
              <c:f>Sheet1!$D$2:$D$4</c:f>
              <c:numCache>
                <c:formatCode>0.00%</c:formatCode>
                <c:ptCount val="3"/>
                <c:pt idx="0">
                  <c:v>0.048</c:v>
                </c:pt>
                <c:pt idx="1">
                  <c:v>0.018</c:v>
                </c:pt>
                <c:pt idx="2">
                  <c:v>0.024</c:v>
                </c:pt>
              </c:numCache>
            </c:numRef>
          </c:val>
        </c:ser>
        <c:dLbls>
          <c:showLegendKey val="0"/>
          <c:showVal val="0"/>
          <c:showCatName val="0"/>
          <c:showSerName val="0"/>
          <c:showPercent val="0"/>
          <c:showBubbleSize val="0"/>
        </c:dLbls>
        <c:gapWidth val="219"/>
        <c:overlap val="-27"/>
        <c:axId val="879033343"/>
        <c:axId val="879036671"/>
      </c:barChart>
      <c:catAx>
        <c:axId val="87903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6671"/>
        <c:crosses val="autoZero"/>
        <c:auto val="1"/>
        <c:lblAlgn val="ctr"/>
        <c:lblOffset val="100"/>
        <c:noMultiLvlLbl val="0"/>
      </c:catAx>
      <c:valAx>
        <c:axId val="879036671"/>
        <c:scaling>
          <c:orientation val="minMax"/>
          <c:max val="0.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33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legend>
    <c:plotVisOnly val="1"/>
    <c:dispBlanksAs val="gap"/>
    <c:showDLblsOverMax val="0"/>
  </c:chart>
  <c:spPr>
    <a:noFill/>
    <a:ln>
      <a:noFill/>
    </a:ln>
    <a:effectLst/>
  </c:spPr>
  <c:txPr>
    <a:bodyPr/>
    <a:lstStyle/>
    <a:p>
      <a:pPr>
        <a:defRPr lang="zh-CN" sz="800" baseline="0">
          <a:latin typeface="Arial" panose="020B0604020202020204" pitchFamily="34" charset="0"/>
          <a:ea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西格列汀100mg</c:v>
                </c:pt>
              </c:strCache>
            </c:strRef>
          </c:tx>
          <c:spPr>
            <a:solidFill>
              <a:srgbClr val="5482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水肿</c:v>
                </c:pt>
                <c:pt idx="1">
                  <c:v>骨折</c:v>
                </c:pt>
                <c:pt idx="2">
                  <c:v>低血糖</c:v>
                </c:pt>
              </c:strCache>
            </c:strRef>
          </c:cat>
          <c:val>
            <c:numRef>
              <c:f>Sheet1!$B$2:$B$4</c:f>
              <c:numCache>
                <c:formatCode>0.00%</c:formatCode>
                <c:ptCount val="3"/>
                <c:pt idx="0">
                  <c:v>0.004</c:v>
                </c:pt>
                <c:pt idx="1">
                  <c:v>0.004</c:v>
                </c:pt>
                <c:pt idx="2">
                  <c:v>0.012</c:v>
                </c:pt>
              </c:numCache>
            </c:numRef>
          </c:val>
        </c:ser>
        <c:ser>
          <c:idx val="1"/>
          <c:order val="1"/>
          <c:tx>
            <c:strRef>
              <c:f>Sheet1!$C$1</c:f>
              <c:strCache>
                <c:ptCount val="1"/>
                <c:pt idx="0">
                  <c:v>西格列他钠32mg</c:v>
                </c:pt>
              </c:strCache>
            </c:strRef>
          </c:tx>
          <c:spPr>
            <a:solidFill>
              <a:srgbClr val="023E8E"/>
            </a:solidFill>
            <a:ln>
              <a:noFill/>
            </a:ln>
            <a:effectLst/>
          </c:spPr>
          <c:invertIfNegative val="0"/>
          <c:dLbls>
            <c:dLbl>
              <c:idx val="0"/>
              <c:layout>
                <c:manualLayout>
                  <c:x val="0.00488937782667156"/>
                  <c:y val="-0.029026817971812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20733441408437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244468891333587"/>
                  <c:y val="-0.01658675312674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Sheet1!$A$2:$A$4</c:f>
              <c:strCache>
                <c:ptCount val="3"/>
                <c:pt idx="0">
                  <c:v>水肿</c:v>
                </c:pt>
                <c:pt idx="1">
                  <c:v>骨折</c:v>
                </c:pt>
                <c:pt idx="2">
                  <c:v>低血糖</c:v>
                </c:pt>
              </c:strCache>
            </c:strRef>
          </c:cat>
          <c:val>
            <c:numRef>
              <c:f>Sheet1!$C$2:$C$4</c:f>
              <c:numCache>
                <c:formatCode>0.00%</c:formatCode>
                <c:ptCount val="3"/>
                <c:pt idx="0">
                  <c:v>0.004</c:v>
                </c:pt>
                <c:pt idx="1">
                  <c:v>0.004</c:v>
                </c:pt>
                <c:pt idx="2">
                  <c:v>0.016</c:v>
                </c:pt>
              </c:numCache>
            </c:numRef>
          </c:val>
        </c:ser>
        <c:ser>
          <c:idx val="2"/>
          <c:order val="2"/>
          <c:tx>
            <c:strRef>
              <c:f>Sheet1!$D$1</c:f>
              <c:strCache>
                <c:ptCount val="1"/>
                <c:pt idx="0">
                  <c:v>西格列他钠48mg</c:v>
                </c:pt>
              </c:strCache>
            </c:strRef>
          </c:tx>
          <c:spPr>
            <a:solidFill>
              <a:srgbClr val="F8B62B"/>
            </a:solidFill>
            <a:ln>
              <a:noFill/>
            </a:ln>
            <a:effectLst/>
          </c:spPr>
          <c:invertIfNegative val="0"/>
          <c:dLbls>
            <c:dLbl>
              <c:idx val="0"/>
              <c:layout>
                <c:manualLayout>
                  <c:x val="0.0195575113066862"/>
                  <c:y val="-0.004146688281687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488937782667156"/>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71128223933504"/>
                  <c:y val="-7.6021740287972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水肿</c:v>
                </c:pt>
                <c:pt idx="1">
                  <c:v>骨折</c:v>
                </c:pt>
                <c:pt idx="2">
                  <c:v>低血糖</c:v>
                </c:pt>
              </c:strCache>
            </c:strRef>
          </c:cat>
          <c:val>
            <c:numRef>
              <c:f>Sheet1!$D$2:$D$4</c:f>
              <c:numCache>
                <c:formatCode>0.00%</c:formatCode>
                <c:ptCount val="3"/>
                <c:pt idx="0">
                  <c:v>0.028</c:v>
                </c:pt>
                <c:pt idx="1">
                  <c:v>0</c:v>
                </c:pt>
                <c:pt idx="2">
                  <c:v>0.028</c:v>
                </c:pt>
              </c:numCache>
            </c:numRef>
          </c:val>
        </c:ser>
        <c:dLbls>
          <c:showLegendKey val="0"/>
          <c:showVal val="0"/>
          <c:showCatName val="0"/>
          <c:showSerName val="0"/>
          <c:showPercent val="0"/>
          <c:showBubbleSize val="0"/>
        </c:dLbls>
        <c:gapWidth val="219"/>
        <c:overlap val="-27"/>
        <c:axId val="879033343"/>
        <c:axId val="879036671"/>
      </c:barChart>
      <c:catAx>
        <c:axId val="87903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6671"/>
        <c:crosses val="autoZero"/>
        <c:auto val="1"/>
        <c:lblAlgn val="ctr"/>
        <c:lblOffset val="100"/>
        <c:noMultiLvlLbl val="0"/>
      </c:catAx>
      <c:valAx>
        <c:axId val="879036671"/>
        <c:scaling>
          <c:orientation val="minMax"/>
          <c:max val="0.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crossAx val="8790333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p>
      </c:txPr>
    </c:legend>
    <c:plotVisOnly val="1"/>
    <c:dispBlanksAs val="gap"/>
    <c:showDLblsOverMax val="0"/>
  </c:chart>
  <c:spPr>
    <a:noFill/>
    <a:ln>
      <a:noFill/>
    </a:ln>
    <a:effectLst/>
  </c:spPr>
  <c:txPr>
    <a:bodyPr/>
    <a:lstStyle/>
    <a:p>
      <a:pPr>
        <a:defRPr lang="zh-CN" sz="800" baseline="0">
          <a:latin typeface="Arial" panose="020B0604020202020204" pitchFamily="34" charset="0"/>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71E9-943C-084B-9753-557FA2BA41E6}"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402F7-E34F-784E-BC23-EB012DC229F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kern="100" dirty="0">
                <a:effectLst/>
                <a:ea typeface="仿宋_GB2312"/>
                <a:cs typeface="Times New Roman" panose="02020603050405020304" pitchFamily="18" charset="0"/>
              </a:rPr>
              <a:t>如临床试验或真实世界发生的不良反应和不良事件情况等</a:t>
            </a:r>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spcBef>
                <a:spcPts val="300"/>
              </a:spcBef>
            </a:pPr>
            <a:r>
              <a:rPr lang="zh-CN" altLang="en-US" dirty="0"/>
              <a:t>包括但不限于：主要创新点；该创新带来的疗效或安全性方面的优势；是否为国家“重大新药创制”科技重大专项支持上市药品；是否为自主知识产权的创新药；传承性（限中成药）情况。</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dirty="0"/>
              <a:t>包括但不限于：是否能够弥补药品目录保障短板；临床管理难度及其他相关情况。</a:t>
            </a:r>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dirty="0"/>
              <a:t>包括但不限于：是否能够弥补药品目录保障短板；临床管理难度及其他相关情况。</a:t>
            </a:r>
            <a:endParaRPr lang="zh-CN" altLang="en-US" dirty="0"/>
          </a:p>
        </p:txBody>
      </p:sp>
      <p:sp>
        <p:nvSpPr>
          <p:cNvPr id="4" name="灯片编号占位符 3"/>
          <p:cNvSpPr>
            <a:spLocks noGrp="1"/>
          </p:cNvSpPr>
          <p:nvPr>
            <p:ph type="sldNum" sz="quarter" idx="5"/>
          </p:nvPr>
        </p:nvSpPr>
        <p:spPr/>
        <p:txBody>
          <a:bodyPr/>
          <a:lstStyle/>
          <a:p>
            <a:fld id="{355402F7-E34F-784E-BC23-EB012DC229F7}"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8.emf"/><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1.emf"/><Relationship Id="rId4" Type="http://schemas.openxmlformats.org/officeDocument/2006/relationships/image" Target="../media/image13.emf"/><Relationship Id="rId3" Type="http://schemas.openxmlformats.org/officeDocument/2006/relationships/image" Target="../media/image12.jpe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image" Target="../media/image3.emf"/><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6.emf"/><Relationship Id="rId3" Type="http://schemas.microsoft.com/office/2007/relationships/hdphoto" Target="../media/image15.wdp"/><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tretch>
            <a:fillRect/>
          </a:stretch>
        </p:blipFill>
        <p:spPr>
          <a:xfrm>
            <a:off x="0" y="0"/>
            <a:ext cx="9145074" cy="5148000"/>
          </a:xfrm>
          <a:prstGeom prst="rect">
            <a:avLst/>
          </a:prstGeom>
        </p:spPr>
      </p:pic>
      <p:pic>
        <p:nvPicPr>
          <p:cNvPr id="20" name="图片 19"/>
          <p:cNvPicPr>
            <a:picLocks noChangeAspect="1"/>
          </p:cNvPicPr>
          <p:nvPr userDrawn="1"/>
        </p:nvPicPr>
        <p:blipFill>
          <a:blip r:embed="rId4"/>
          <a:stretch>
            <a:fillRect/>
          </a:stretch>
        </p:blipFill>
        <p:spPr>
          <a:xfrm>
            <a:off x="0" y="4470447"/>
            <a:ext cx="9144000" cy="202357"/>
          </a:xfrm>
          <a:prstGeom prst="rect">
            <a:avLst/>
          </a:prstGeom>
        </p:spPr>
      </p:pic>
      <p:sp>
        <p:nvSpPr>
          <p:cNvPr id="8" name="Text Box 3"/>
          <p:cNvSpPr txBox="1">
            <a:spLocks noChangeArrowheads="1"/>
          </p:cNvSpPr>
          <p:nvPr userDrawn="1"/>
        </p:nvSpPr>
        <p:spPr bwMode="auto">
          <a:xfrm>
            <a:off x="5826110" y="2623280"/>
            <a:ext cx="65" cy="16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50000"/>
              </a:lnSpc>
              <a:spcBef>
                <a:spcPct val="50000"/>
              </a:spcBef>
            </a:pPr>
            <a:endParaRPr lang="zh-CN" altLang="en-US" i="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9" name="Rectangle 9"/>
          <p:cNvSpPr>
            <a:spLocks noChangeArrowheads="1"/>
          </p:cNvSpPr>
          <p:nvPr userDrawn="1"/>
        </p:nvSpPr>
        <p:spPr bwMode="auto">
          <a:xfrm>
            <a:off x="5314291" y="4795223"/>
            <a:ext cx="3581109" cy="22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ts val="800"/>
              </a:lnSpc>
              <a:spcBef>
                <a:spcPts val="150"/>
              </a:spcBef>
            </a:pPr>
            <a:r>
              <a:rPr lang="zh-CN" altLang="en-US" sz="600" spc="100" dirty="0">
                <a:solidFill>
                  <a:schemeClr val="bg1"/>
                </a:solidFill>
                <a:latin typeface="微软雅黑" panose="020B0503020204020204" charset="-122"/>
                <a:ea typeface="微软雅黑" panose="020B0503020204020204" charset="-122"/>
                <a:cs typeface="微软雅黑" panose="020B0503020204020204" charset="-122"/>
              </a:rPr>
              <a:t>国家创新药孵化基地</a:t>
            </a:r>
            <a:r>
              <a:rPr lang="en-US" altLang="zh-CN" sz="600" spc="100" dirty="0">
                <a:solidFill>
                  <a:schemeClr val="bg1"/>
                </a:solidFill>
                <a:latin typeface="微软雅黑" panose="020B0503020204020204" charset="-122"/>
                <a:ea typeface="微软雅黑" panose="020B0503020204020204" charset="-122"/>
                <a:cs typeface="微软雅黑" panose="020B0503020204020204" charset="-122"/>
              </a:rPr>
              <a:t>  |  </a:t>
            </a:r>
            <a:r>
              <a:rPr lang="zh-CN" altLang="en-US" sz="600" spc="100" dirty="0">
                <a:solidFill>
                  <a:schemeClr val="bg1"/>
                </a:solidFill>
                <a:latin typeface="微软雅黑" panose="020B0503020204020204" charset="-122"/>
                <a:ea typeface="微软雅黑" panose="020B0503020204020204" charset="-122"/>
                <a:cs typeface="微软雅黑" panose="020B0503020204020204" charset="-122"/>
              </a:rPr>
              <a:t>深圳化学创新药物工程技术中心</a:t>
            </a:r>
            <a:r>
              <a:rPr lang="en-US" altLang="zh-CN" sz="600" spc="100" dirty="0">
                <a:solidFill>
                  <a:schemeClr val="bg1"/>
                </a:solidFill>
                <a:latin typeface="微软雅黑" panose="020B0503020204020204" charset="-122"/>
                <a:ea typeface="微软雅黑" panose="020B0503020204020204" charset="-122"/>
                <a:cs typeface="微软雅黑" panose="020B0503020204020204" charset="-122"/>
              </a:rPr>
              <a:t>  |  </a:t>
            </a:r>
            <a:r>
              <a:rPr lang="zh-CN" altLang="en-US" sz="600" spc="100" dirty="0">
                <a:solidFill>
                  <a:schemeClr val="bg1"/>
                </a:solidFill>
                <a:latin typeface="微软雅黑" panose="020B0503020204020204" charset="-122"/>
                <a:ea typeface="微软雅黑" panose="020B0503020204020204" charset="-122"/>
                <a:cs typeface="微软雅黑" panose="020B0503020204020204" charset="-122"/>
              </a:rPr>
              <a:t>广东省创新药物工程技术中心</a:t>
            </a:r>
            <a:endParaRPr lang="zh-CN" altLang="en-US" sz="600" spc="100" dirty="0">
              <a:solidFill>
                <a:schemeClr val="bg1"/>
              </a:solidFill>
              <a:latin typeface="微软雅黑" panose="020B0503020204020204" charset="-122"/>
              <a:ea typeface="微软雅黑" panose="020B0503020204020204" charset="-122"/>
              <a:cs typeface="微软雅黑" panose="020B0503020204020204" charset="-122"/>
            </a:endParaRPr>
          </a:p>
          <a:p>
            <a:pPr algn="r" eaLnBrk="1" hangingPunct="1">
              <a:lnSpc>
                <a:spcPts val="800"/>
              </a:lnSpc>
              <a:spcBef>
                <a:spcPts val="150"/>
              </a:spcBef>
            </a:pPr>
            <a:r>
              <a:rPr lang="zh-CN" altLang="en-US" sz="600" spc="100" dirty="0">
                <a:solidFill>
                  <a:schemeClr val="bg1"/>
                </a:solidFill>
                <a:latin typeface="微软雅黑" panose="020B0503020204020204" charset="-122"/>
                <a:ea typeface="微软雅黑" panose="020B0503020204020204" charset="-122"/>
                <a:cs typeface="微软雅黑" panose="020B0503020204020204" charset="-122"/>
              </a:rPr>
              <a:t>深圳微芯生物科技股份公司</a:t>
            </a:r>
            <a:r>
              <a:rPr lang="en-US" altLang="zh-CN" sz="600" spc="100" dirty="0">
                <a:solidFill>
                  <a:schemeClr val="bg1"/>
                </a:solidFill>
                <a:latin typeface="微软雅黑" panose="020B0503020204020204" charset="-122"/>
                <a:ea typeface="微软雅黑" panose="020B0503020204020204" charset="-122"/>
                <a:cs typeface="微软雅黑" panose="020B0503020204020204" charset="-122"/>
              </a:rPr>
              <a:t>  |  </a:t>
            </a:r>
            <a:r>
              <a:rPr lang="zh-CN" altLang="en-US" sz="600" spc="100" dirty="0">
                <a:solidFill>
                  <a:schemeClr val="bg1"/>
                </a:solidFill>
                <a:latin typeface="微软雅黑" panose="020B0503020204020204" charset="-122"/>
                <a:ea typeface="微软雅黑" panose="020B0503020204020204" charset="-122"/>
                <a:cs typeface="微软雅黑" panose="020B0503020204020204" charset="-122"/>
              </a:rPr>
              <a:t>成都微芯药业有限公司</a:t>
            </a:r>
            <a:r>
              <a:rPr lang="en-US" altLang="zh-CN" sz="600" spc="100" dirty="0">
                <a:solidFill>
                  <a:schemeClr val="bg1"/>
                </a:solidFill>
                <a:latin typeface="微软雅黑" panose="020B0503020204020204" charset="-122"/>
                <a:ea typeface="微软雅黑" panose="020B0503020204020204" charset="-122"/>
                <a:cs typeface="微软雅黑" panose="020B0503020204020204" charset="-122"/>
              </a:rPr>
              <a:t>  |  </a:t>
            </a:r>
            <a:r>
              <a:rPr lang="zh-CN" altLang="en-US" sz="600" spc="100" dirty="0">
                <a:solidFill>
                  <a:schemeClr val="bg1"/>
                </a:solidFill>
                <a:latin typeface="微软雅黑" panose="020B0503020204020204" charset="-122"/>
                <a:ea typeface="微软雅黑" panose="020B0503020204020204" charset="-122"/>
                <a:cs typeface="微软雅黑" panose="020B0503020204020204" charset="-122"/>
              </a:rPr>
              <a:t>深圳微芯药业有限责任公司</a:t>
            </a:r>
            <a:endParaRPr lang="zh-CN" altLang="en-US" sz="600" spc="1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userDrawn="1"/>
        </p:nvPicPr>
        <p:blipFill>
          <a:blip r:embed="rId5"/>
          <a:stretch>
            <a:fillRect/>
          </a:stretch>
        </p:blipFill>
        <p:spPr>
          <a:xfrm>
            <a:off x="7820337" y="211526"/>
            <a:ext cx="1070596" cy="193618"/>
          </a:xfrm>
          <a:prstGeom prst="rect">
            <a:avLst/>
          </a:prstGeom>
        </p:spPr>
      </p:pic>
      <p:sp>
        <p:nvSpPr>
          <p:cNvPr id="11" name="TextBox 14"/>
          <p:cNvSpPr txBox="1">
            <a:spLocks noChangeArrowheads="1"/>
          </p:cNvSpPr>
          <p:nvPr userDrawn="1"/>
        </p:nvSpPr>
        <p:spPr bwMode="auto">
          <a:xfrm>
            <a:off x="262523" y="4696697"/>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00" spc="100" dirty="0">
                <a:solidFill>
                  <a:schemeClr val="bg1"/>
                </a:solidFill>
                <a:latin typeface="微软雅黑" panose="020B0503020204020204" charset="-122"/>
                <a:ea typeface="微软雅黑" panose="020B0503020204020204" charset="-122"/>
                <a:cs typeface="微软雅黑" panose="020B0503020204020204" charset="-122"/>
              </a:rPr>
              <a:t>成都微芯药业有限公司</a:t>
            </a:r>
            <a:endParaRPr lang="zh-CN" altLang="en-US" sz="800" spc="4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TextBox 14"/>
          <p:cNvSpPr txBox="1">
            <a:spLocks noChangeArrowheads="1"/>
          </p:cNvSpPr>
          <p:nvPr userDrawn="1"/>
        </p:nvSpPr>
        <p:spPr bwMode="auto">
          <a:xfrm>
            <a:off x="262523" y="4819808"/>
            <a:ext cx="146161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 spc="-10" dirty="0">
                <a:solidFill>
                  <a:schemeClr val="bg1"/>
                </a:solidFill>
                <a:latin typeface="微软雅黑" panose="020B0503020204020204" charset="-122"/>
                <a:ea typeface="微软雅黑" panose="020B0503020204020204" charset="-122"/>
                <a:cs typeface="微软雅黑" panose="020B0503020204020204" charset="-122"/>
              </a:rPr>
              <a:t>Chengdu </a:t>
            </a:r>
            <a:r>
              <a:rPr lang="en-US" altLang="zh-CN" sz="600" spc="-10" dirty="0" err="1">
                <a:solidFill>
                  <a:schemeClr val="bg1"/>
                </a:solidFill>
                <a:latin typeface="微软雅黑" panose="020B0503020204020204" charset="-122"/>
                <a:ea typeface="微软雅黑" panose="020B0503020204020204" charset="-122"/>
                <a:cs typeface="微软雅黑" panose="020B0503020204020204" charset="-122"/>
              </a:rPr>
              <a:t>Chipscreen</a:t>
            </a:r>
            <a:r>
              <a:rPr lang="en-US" altLang="zh-CN" sz="600" spc="-10" dirty="0">
                <a:solidFill>
                  <a:schemeClr val="bg1"/>
                </a:solidFill>
                <a:latin typeface="微软雅黑" panose="020B0503020204020204" charset="-122"/>
                <a:ea typeface="微软雅黑" panose="020B0503020204020204" charset="-122"/>
                <a:cs typeface="微软雅黑" panose="020B0503020204020204" charset="-122"/>
              </a:rPr>
              <a:t> Biosciences </a:t>
            </a:r>
            <a:r>
              <a:rPr lang="en-US" altLang="zh-CN" sz="600" spc="-10" dirty="0" err="1">
                <a:solidFill>
                  <a:schemeClr val="bg1"/>
                </a:solidFill>
                <a:latin typeface="微软雅黑" panose="020B0503020204020204" charset="-122"/>
                <a:ea typeface="微软雅黑" panose="020B0503020204020204" charset="-122"/>
                <a:cs typeface="微软雅黑" panose="020B0503020204020204" charset="-122"/>
              </a:rPr>
              <a:t>Co.,Ltd</a:t>
            </a:r>
            <a:r>
              <a:rPr lang="en-US" altLang="zh-CN" sz="600" spc="-10"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600" spc="-1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5281" y="152140"/>
            <a:ext cx="794700" cy="299337"/>
          </a:xfrm>
          <a:prstGeom prst="rect">
            <a:avLst/>
          </a:prstGeom>
        </p:spPr>
      </p:pic>
      <p:sp>
        <p:nvSpPr>
          <p:cNvPr id="15" name="标题 4"/>
          <p:cNvSpPr>
            <a:spLocks noGrp="1"/>
          </p:cNvSpPr>
          <p:nvPr>
            <p:ph type="title" hasCustomPrompt="1"/>
          </p:nvPr>
        </p:nvSpPr>
        <p:spPr>
          <a:xfrm>
            <a:off x="628142" y="898799"/>
            <a:ext cx="7886700" cy="1325563"/>
          </a:xfrm>
          <a:prstGeom prst="rect">
            <a:avLst/>
          </a:prstGeom>
        </p:spPr>
        <p:txBody>
          <a:bodyPr lIns="0" tIns="0" rIns="0" bIns="0"/>
          <a:lstStyle>
            <a:lvl1pPr algn="ctr">
              <a:lnSpc>
                <a:spcPts val="4600"/>
              </a:lnSpc>
              <a:defRPr sz="3200" b="1">
                <a:solidFill>
                  <a:schemeClr val="bg1"/>
                </a:solidFill>
                <a:latin typeface="微软雅黑" panose="020B0503020204020204" charset="-122"/>
                <a:ea typeface="微软雅黑" panose="020B0503020204020204" charset="-122"/>
                <a:cs typeface="微软雅黑" panose="020B0503020204020204" charset="-122"/>
              </a:defRPr>
            </a:lvl1pPr>
          </a:lstStyle>
          <a:p>
            <a:r>
              <a:rPr kumimoji="1" lang="zh-CN" altLang="en-US" dirty="0"/>
              <a:t>单击此处编辑母版标题</a:t>
            </a:r>
            <a:endParaRPr kumimoji="1" lang="zh-CN" altLang="en-US" dirty="0"/>
          </a:p>
        </p:txBody>
      </p:sp>
      <p:sp>
        <p:nvSpPr>
          <p:cNvPr id="16" name="副标题 2"/>
          <p:cNvSpPr>
            <a:spLocks noGrp="1"/>
          </p:cNvSpPr>
          <p:nvPr>
            <p:ph type="subTitle" idx="1" hasCustomPrompt="1"/>
          </p:nvPr>
        </p:nvSpPr>
        <p:spPr>
          <a:xfrm>
            <a:off x="628142" y="2490279"/>
            <a:ext cx="7886700" cy="676312"/>
          </a:xfrm>
          <a:prstGeom prst="rect">
            <a:avLst/>
          </a:prstGeom>
        </p:spPr>
        <p:txBody>
          <a:bodyPr wrap="none">
            <a:noAutofit/>
          </a:bodyPr>
          <a:lstStyle>
            <a:lvl1pPr marL="0" indent="0" algn="ctr">
              <a:buNone/>
              <a:defRPr sz="2000">
                <a:solidFill>
                  <a:schemeClr val="bg1"/>
                </a:solidFill>
                <a:latin typeface="微软雅黑" panose="020B0503020204020204" charset="-122"/>
                <a:ea typeface="微软雅黑" panose="020B0503020204020204" charset="-122"/>
                <a:cs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dirty="0"/>
              <a:t>单击此处编辑母版副标题</a:t>
            </a:r>
            <a:endParaRPr kumimoji="1" lang="zh-CN" altLang="en-US" dirty="0"/>
          </a:p>
        </p:txBody>
      </p:sp>
      <p:sp>
        <p:nvSpPr>
          <p:cNvPr id="17" name="文本占位符 3"/>
          <p:cNvSpPr>
            <a:spLocks noGrp="1"/>
          </p:cNvSpPr>
          <p:nvPr>
            <p:ph type="body" sz="half" idx="2"/>
          </p:nvPr>
        </p:nvSpPr>
        <p:spPr>
          <a:xfrm>
            <a:off x="628142" y="3313417"/>
            <a:ext cx="7886700" cy="774698"/>
          </a:xfrm>
          <a:prstGeom prst="rect">
            <a:avLst/>
          </a:prstGeom>
        </p:spPr>
        <p:txBody>
          <a:bodyPr lIns="0" tIns="0" rIns="0" bIns="0"/>
          <a:lstStyle>
            <a:lvl1pPr marL="0" indent="0" algn="ctr" defTabSz="914400" rtl="0" eaLnBrk="1" fontAlgn="base" latinLnBrk="0" hangingPunct="1">
              <a:lnSpc>
                <a:spcPts val="1600"/>
              </a:lnSpc>
              <a:spcAft>
                <a:spcPct val="0"/>
              </a:spcAft>
              <a:buNone/>
              <a:defRPr lang="zh-CN" altLang="en-US" sz="900" kern="1200" smtClean="0">
                <a:solidFill>
                  <a:schemeClr val="bg1"/>
                </a:solidFill>
                <a:latin typeface="微软雅黑" panose="020B0503020204020204" charset="-122"/>
                <a:ea typeface="微软雅黑" panose="020B0503020204020204" charset="-122"/>
                <a:cs typeface="微软雅黑" panose="020B050302020402020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dirty="0"/>
              <a:t>单击此处编辑母版文本样式</a:t>
            </a:r>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3" y="0"/>
            <a:ext cx="9152463" cy="5148000"/>
          </a:xfrm>
          <a:prstGeom prst="rect">
            <a:avLst/>
          </a:prstGeom>
        </p:spPr>
      </p:pic>
      <p:pic>
        <p:nvPicPr>
          <p:cNvPr id="7" name="图片 6"/>
          <p:cNvPicPr>
            <a:picLocks noChangeAspect="1"/>
          </p:cNvPicPr>
          <p:nvPr userDrawn="1"/>
        </p:nvPicPr>
        <p:blipFill>
          <a:blip r:embed="rId3"/>
          <a:stretch>
            <a:fillRect/>
          </a:stretch>
        </p:blipFill>
        <p:spPr>
          <a:xfrm>
            <a:off x="394896" y="4759524"/>
            <a:ext cx="952500" cy="190500"/>
          </a:xfrm>
          <a:prstGeom prst="rect">
            <a:avLst/>
          </a:prstGeom>
        </p:spPr>
      </p:pic>
      <p:pic>
        <p:nvPicPr>
          <p:cNvPr id="4" name="图片 3"/>
          <p:cNvPicPr>
            <a:picLocks noChangeAspect="1"/>
          </p:cNvPicPr>
          <p:nvPr userDrawn="1"/>
        </p:nvPicPr>
        <p:blipFill>
          <a:blip r:embed="rId4"/>
          <a:stretch>
            <a:fillRect/>
          </a:stretch>
        </p:blipFill>
        <p:spPr>
          <a:xfrm>
            <a:off x="0" y="4229943"/>
            <a:ext cx="9144000" cy="202357"/>
          </a:xfrm>
          <a:prstGeom prst="rect">
            <a:avLst/>
          </a:prstGeom>
        </p:spPr>
      </p:pic>
      <p:sp>
        <p:nvSpPr>
          <p:cNvPr id="8" name="标题 1"/>
          <p:cNvSpPr>
            <a:spLocks noGrp="1"/>
          </p:cNvSpPr>
          <p:nvPr>
            <p:ph type="title" hasCustomPrompt="1"/>
          </p:nvPr>
        </p:nvSpPr>
        <p:spPr>
          <a:xfrm>
            <a:off x="4572000" y="931332"/>
            <a:ext cx="3877985" cy="424732"/>
          </a:xfrm>
          <a:prstGeom prst="rect">
            <a:avLst/>
          </a:prstGeom>
        </p:spPr>
        <p:txBody>
          <a:bodyPr wrap="none">
            <a:noAutofit/>
          </a:bodyPr>
          <a:lstStyle>
            <a:lvl1pPr>
              <a:defRPr sz="2400" b="1">
                <a:solidFill>
                  <a:srgbClr val="0050B3"/>
                </a:solidFill>
                <a:latin typeface="微软雅黑" panose="020B0503020204020204" charset="-122"/>
                <a:ea typeface="微软雅黑" panose="020B0503020204020204" charset="-122"/>
                <a:cs typeface="微软雅黑" panose="020B0503020204020204" charset="-122"/>
              </a:defRPr>
            </a:lvl1pPr>
          </a:lstStyle>
          <a:p>
            <a:r>
              <a:rPr kumimoji="1" lang="zh-CN" altLang="en-US" dirty="0"/>
              <a:t>单击此处编辑目录文字</a:t>
            </a:r>
            <a:endParaRPr kumimoji="1" lang="zh-CN" altLang="en-US" dirty="0"/>
          </a:p>
        </p:txBody>
      </p:sp>
      <p:pic>
        <p:nvPicPr>
          <p:cNvPr id="3" name="图片 2"/>
          <p:cNvPicPr>
            <a:picLocks noChangeAspect="1"/>
          </p:cNvPicPr>
          <p:nvPr userDrawn="1"/>
        </p:nvPicPr>
        <p:blipFill>
          <a:blip r:embed="rId5"/>
          <a:stretch>
            <a:fillRect/>
          </a:stretch>
        </p:blipFill>
        <p:spPr>
          <a:xfrm>
            <a:off x="7864308" y="4675597"/>
            <a:ext cx="819000" cy="252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583860"/>
            <a:ext cx="9144000" cy="202357"/>
          </a:xfrm>
          <a:prstGeom prst="rect">
            <a:avLst/>
          </a:prstGeom>
        </p:spPr>
      </p:pic>
      <p:sp>
        <p:nvSpPr>
          <p:cNvPr id="10" name="标题 1"/>
          <p:cNvSpPr>
            <a:spLocks noGrp="1"/>
          </p:cNvSpPr>
          <p:nvPr>
            <p:ph type="title" hasCustomPrompt="1"/>
          </p:nvPr>
        </p:nvSpPr>
        <p:spPr>
          <a:xfrm>
            <a:off x="262523" y="161937"/>
            <a:ext cx="1846659" cy="249299"/>
          </a:xfrm>
          <a:prstGeom prst="rect">
            <a:avLst/>
          </a:prstGeom>
        </p:spPr>
        <p:txBody>
          <a:bodyPr wrap="none" lIns="0" tIns="0" rIns="0" bIns="0">
            <a:spAutoFit/>
          </a:bodyPr>
          <a:lstStyle>
            <a:lvl1pPr marL="0" algn="l" defTabSz="914400" rtl="0" eaLnBrk="1" latinLnBrk="0" hangingPunct="1">
              <a:defRPr lang="zh-CN" altLang="en-US" sz="1800" b="1" kern="1200" dirty="0">
                <a:solidFill>
                  <a:srgbClr val="00469B"/>
                </a:solidFill>
                <a:latin typeface="微软雅黑" panose="020B0503020204020204" charset="-122"/>
                <a:ea typeface="微软雅黑" panose="020B0503020204020204" charset="-122"/>
                <a:cs typeface="+mn-cs"/>
              </a:defRPr>
            </a:lvl1pPr>
          </a:lstStyle>
          <a:p>
            <a:r>
              <a:rPr kumimoji="1" lang="zh-CN" altLang="en-US" dirty="0"/>
              <a:t>单击此处编辑标题</a:t>
            </a:r>
            <a:endParaRPr kumimoji="1" lang="zh-CN" altLang="en-US" dirty="0"/>
          </a:p>
        </p:txBody>
      </p:sp>
      <p:sp>
        <p:nvSpPr>
          <p:cNvPr id="12" name="Slide Number Placeholder 5"/>
          <p:cNvSpPr>
            <a:spLocks noGrp="1"/>
          </p:cNvSpPr>
          <p:nvPr>
            <p:ph type="sldNum" sz="quarter" idx="4"/>
          </p:nvPr>
        </p:nvSpPr>
        <p:spPr>
          <a:xfrm>
            <a:off x="234195" y="4840330"/>
            <a:ext cx="847734" cy="128359"/>
          </a:xfrm>
          <a:prstGeom prst="rect">
            <a:avLst/>
          </a:prstGeom>
        </p:spPr>
        <p:txBody>
          <a:bodyPr lIns="0" tIns="0" rIns="0" bIns="0"/>
          <a:lstStyle>
            <a:lvl1pPr>
              <a:defRPr sz="900">
                <a:solidFill>
                  <a:srgbClr val="0050B3"/>
                </a:solidFill>
                <a:latin typeface="+mj-ea"/>
                <a:ea typeface="+mj-ea"/>
              </a:defRPr>
            </a:lvl1pPr>
          </a:lstStyle>
          <a:p>
            <a:fld id="{A0BA67C5-A4B5-8B4E-BF03-481B88DEFE52}" type="slidenum">
              <a:rPr kumimoji="1" lang="zh-CN" altLang="en-US" smtClean="0"/>
            </a:fld>
            <a:endParaRPr kumimoji="1" lang="zh-CN" altLang="en-US" dirty="0"/>
          </a:p>
        </p:txBody>
      </p:sp>
      <p:pic>
        <p:nvPicPr>
          <p:cNvPr id="13" name="图片 12"/>
          <p:cNvPicPr>
            <a:picLocks noChangeAspect="1"/>
          </p:cNvPicPr>
          <p:nvPr userDrawn="1"/>
        </p:nvPicPr>
        <p:blipFill>
          <a:blip r:embed="rId3"/>
          <a:stretch>
            <a:fillRect/>
          </a:stretch>
        </p:blipFill>
        <p:spPr>
          <a:xfrm>
            <a:off x="8140772" y="4731491"/>
            <a:ext cx="766800" cy="2359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442666"/>
            <a:ext cx="9144000" cy="202357"/>
          </a:xfrm>
          <a:prstGeom prst="rect">
            <a:avLst/>
          </a:prstGeom>
        </p:spPr>
      </p:pic>
      <p:sp>
        <p:nvSpPr>
          <p:cNvPr id="10" name="标题 1"/>
          <p:cNvSpPr>
            <a:spLocks noGrp="1"/>
          </p:cNvSpPr>
          <p:nvPr>
            <p:ph type="title" hasCustomPrompt="1"/>
          </p:nvPr>
        </p:nvSpPr>
        <p:spPr>
          <a:xfrm>
            <a:off x="262523" y="161937"/>
            <a:ext cx="1846659" cy="249299"/>
          </a:xfrm>
          <a:prstGeom prst="rect">
            <a:avLst/>
          </a:prstGeom>
        </p:spPr>
        <p:txBody>
          <a:bodyPr wrap="none" lIns="0" tIns="0" rIns="0" bIns="0">
            <a:spAutoFit/>
          </a:bodyPr>
          <a:lstStyle>
            <a:lvl1pPr marL="0" algn="l" defTabSz="914400" rtl="0" eaLnBrk="1" latinLnBrk="0" hangingPunct="1">
              <a:defRPr lang="zh-CN" altLang="en-US" sz="1800" b="1" kern="1200" dirty="0">
                <a:solidFill>
                  <a:srgbClr val="00469B"/>
                </a:solidFill>
                <a:latin typeface="微软雅黑" panose="020B0503020204020204" charset="-122"/>
                <a:ea typeface="微软雅黑" panose="020B0503020204020204" charset="-122"/>
                <a:cs typeface="+mn-cs"/>
              </a:defRPr>
            </a:lvl1pPr>
          </a:lstStyle>
          <a:p>
            <a:r>
              <a:rPr kumimoji="1" lang="zh-CN" altLang="en-US" dirty="0"/>
              <a:t>单击此处编辑标题</a:t>
            </a:r>
            <a:endParaRPr kumimoji="1" lang="zh-CN" altLang="en-US" dirty="0"/>
          </a:p>
        </p:txBody>
      </p:sp>
      <p:sp>
        <p:nvSpPr>
          <p:cNvPr id="12" name="Slide Number Placeholder 5"/>
          <p:cNvSpPr>
            <a:spLocks noGrp="1"/>
          </p:cNvSpPr>
          <p:nvPr>
            <p:ph type="sldNum" sz="quarter" idx="4"/>
          </p:nvPr>
        </p:nvSpPr>
        <p:spPr>
          <a:xfrm>
            <a:off x="234195" y="4840330"/>
            <a:ext cx="847734" cy="128359"/>
          </a:xfrm>
          <a:prstGeom prst="rect">
            <a:avLst/>
          </a:prstGeom>
        </p:spPr>
        <p:txBody>
          <a:bodyPr lIns="0" tIns="0" rIns="0" bIns="0"/>
          <a:lstStyle>
            <a:lvl1pPr>
              <a:defRPr sz="900">
                <a:solidFill>
                  <a:srgbClr val="0050B3"/>
                </a:solidFill>
                <a:latin typeface="+mj-ea"/>
                <a:ea typeface="+mj-ea"/>
              </a:defRPr>
            </a:lvl1pPr>
          </a:lstStyle>
          <a:p>
            <a:fld id="{A0BA67C5-A4B5-8B4E-BF03-481B88DEFE52}" type="slidenum">
              <a:rPr kumimoji="1" lang="zh-CN" altLang="en-US" smtClean="0"/>
            </a:fld>
            <a:endParaRPr kumimoji="1" lang="zh-CN" altLang="en-US" dirty="0"/>
          </a:p>
        </p:txBody>
      </p:sp>
      <p:pic>
        <p:nvPicPr>
          <p:cNvPr id="13" name="图片 12"/>
          <p:cNvPicPr>
            <a:picLocks noChangeAspect="1"/>
          </p:cNvPicPr>
          <p:nvPr userDrawn="1"/>
        </p:nvPicPr>
        <p:blipFill>
          <a:blip r:embed="rId3"/>
          <a:stretch>
            <a:fillRect/>
          </a:stretch>
        </p:blipFill>
        <p:spPr>
          <a:xfrm>
            <a:off x="8140772" y="4731491"/>
            <a:ext cx="766800" cy="2359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95596"/>
            <a:ext cx="9144000" cy="202357"/>
          </a:xfrm>
          <a:prstGeom prst="rect">
            <a:avLst/>
          </a:prstGeom>
        </p:spPr>
      </p:pic>
      <p:pic>
        <p:nvPicPr>
          <p:cNvPr id="8" name="Picture 2" descr="E:\新建文件夹 (2)\ppt\PPT模板\图片\图片2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49" r="349" b="4362"/>
          <a:stretch>
            <a:fillRect/>
          </a:stretch>
        </p:blipFill>
        <p:spPr bwMode="auto">
          <a:xfrm>
            <a:off x="0" y="1174383"/>
            <a:ext cx="9143994" cy="281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0" y="1174383"/>
            <a:ext cx="9143994" cy="2810065"/>
          </a:xfrm>
          <a:prstGeom prst="rect">
            <a:avLst/>
          </a:prstGeom>
          <a:solidFill>
            <a:srgbClr val="0050B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标题 5"/>
          <p:cNvSpPr txBox="1"/>
          <p:nvPr userDrawn="1"/>
        </p:nvSpPr>
        <p:spPr>
          <a:xfrm>
            <a:off x="1303609" y="2955158"/>
            <a:ext cx="6559488" cy="246221"/>
          </a:xfrm>
          <a:prstGeom prst="rect">
            <a:avLst/>
          </a:prstGeom>
        </p:spPr>
        <p:txBody>
          <a:bodyPr wrap="none" lIns="0" tIns="0" rIns="0" bIns="0" anchor="t" anchorCtr="0">
            <a:spAutoFit/>
          </a:bodyPr>
          <a:lstStyle>
            <a:lvl1pPr algn="ctr" rtl="0" eaLnBrk="0" fontAlgn="base" hangingPunct="0">
              <a:spcBef>
                <a:spcPct val="0"/>
              </a:spcBef>
              <a:spcAft>
                <a:spcPct val="0"/>
              </a:spcAft>
              <a:defRPr sz="2800" b="1"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2pPr>
            <a:lvl3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3pPr>
            <a:lvl4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4pPr>
            <a:lvl5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5pPr>
            <a:lvl6pPr marL="4572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6pPr>
            <a:lvl7pPr marL="9144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7pPr>
            <a:lvl8pPr marL="13716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8pPr>
            <a:lvl9pPr marL="18288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9pPr>
          </a:lstStyle>
          <a:p>
            <a:pPr algn="l">
              <a:defRPr/>
            </a:pPr>
            <a:r>
              <a:rPr lang="zh-CN" altLang="en-US" sz="1600" b="0" spc="-50" dirty="0">
                <a:solidFill>
                  <a:schemeClr val="bg1"/>
                </a:solidFill>
                <a:effectLst/>
                <a:latin typeface="华文行楷" panose="02010800040101010101" pitchFamily="2" charset="-122"/>
                <a:ea typeface="华文行楷" panose="02010800040101010101" pitchFamily="2" charset="-122"/>
                <a:cs typeface="微软雅黑" panose="020B0503020204020204" charset="-122"/>
              </a:rPr>
              <a:t>药品是一种特殊商品，关系</a:t>
            </a:r>
            <a:r>
              <a:rPr lang="zh-CN" altLang="en-US" sz="1600" b="0" spc="-50">
                <a:solidFill>
                  <a:schemeClr val="bg1"/>
                </a:solidFill>
                <a:effectLst/>
                <a:latin typeface="华文行楷" panose="02010800040101010101" pitchFamily="2" charset="-122"/>
                <a:ea typeface="华文行楷" panose="02010800040101010101" pitchFamily="2" charset="-122"/>
                <a:cs typeface="微软雅黑" panose="020B0503020204020204" charset="-122"/>
              </a:rPr>
              <a:t>人命，应</a:t>
            </a:r>
            <a:r>
              <a:rPr lang="zh-CN" altLang="en-US" sz="1600" b="0" spc="-50" dirty="0">
                <a:solidFill>
                  <a:schemeClr val="bg1"/>
                </a:solidFill>
                <a:effectLst/>
                <a:latin typeface="华文行楷" panose="02010800040101010101" pitchFamily="2" charset="-122"/>
                <a:ea typeface="华文行楷" panose="02010800040101010101" pitchFamily="2" charset="-122"/>
                <a:cs typeface="微软雅黑" panose="020B0503020204020204" charset="-122"/>
              </a:rPr>
              <a:t>立足科学而非政治、宗教和商业利益。</a:t>
            </a:r>
            <a:endParaRPr lang="en-US" altLang="zh-CN" sz="1600" b="0" spc="-50" dirty="0">
              <a:solidFill>
                <a:schemeClr val="bg1"/>
              </a:solidFill>
              <a:effectLst/>
              <a:latin typeface="华文行楷" panose="02010800040101010101" pitchFamily="2" charset="-122"/>
              <a:ea typeface="华文行楷" panose="02010800040101010101" pitchFamily="2" charset="-122"/>
              <a:cs typeface="微软雅黑" panose="020B0503020204020204" charset="-122"/>
            </a:endParaRPr>
          </a:p>
        </p:txBody>
      </p:sp>
      <p:sp>
        <p:nvSpPr>
          <p:cNvPr id="11" name="标题 5"/>
          <p:cNvSpPr txBox="1"/>
          <p:nvPr userDrawn="1"/>
        </p:nvSpPr>
        <p:spPr>
          <a:xfrm>
            <a:off x="4888631" y="3316660"/>
            <a:ext cx="2806859" cy="184666"/>
          </a:xfrm>
          <a:prstGeom prst="rect">
            <a:avLst/>
          </a:prstGeom>
        </p:spPr>
        <p:txBody>
          <a:bodyPr wrap="none" lIns="0" tIns="0" rIns="0" bIns="0" anchor="t" anchorCtr="0">
            <a:spAutoFit/>
          </a:bodyPr>
          <a:lstStyle>
            <a:lvl1pPr algn="ctr" rtl="0" eaLnBrk="0" fontAlgn="base" hangingPunct="0">
              <a:spcBef>
                <a:spcPct val="0"/>
              </a:spcBef>
              <a:spcAft>
                <a:spcPct val="0"/>
              </a:spcAft>
              <a:defRPr sz="2800" b="1"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2pPr>
            <a:lvl3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3pPr>
            <a:lvl4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4pPr>
            <a:lvl5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5pPr>
            <a:lvl6pPr marL="4572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6pPr>
            <a:lvl7pPr marL="9144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7pPr>
            <a:lvl8pPr marL="13716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8pPr>
            <a:lvl9pPr marL="18288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9pPr>
          </a:lstStyle>
          <a:p>
            <a:pPr>
              <a:defRPr/>
            </a:pPr>
            <a:r>
              <a:rPr lang="en-US" altLang="zh-CN" sz="1200" b="0" dirty="0">
                <a:solidFill>
                  <a:schemeClr val="bg1"/>
                </a:solidFill>
                <a:effectLst/>
                <a:latin typeface="华文行楷" panose="02010800040101010101" pitchFamily="2" charset="-122"/>
                <a:ea typeface="华文行楷" panose="02010800040101010101" pitchFamily="2" charset="-122"/>
                <a:cs typeface="微软雅黑" panose="020B0503020204020204" charset="-122"/>
              </a:rPr>
              <a:t>——</a:t>
            </a:r>
            <a:r>
              <a:rPr lang="zh-CN" altLang="en-US" sz="1200" b="0" dirty="0">
                <a:solidFill>
                  <a:schemeClr val="bg1"/>
                </a:solidFill>
                <a:effectLst/>
                <a:latin typeface="华文行楷" panose="02010800040101010101" pitchFamily="2" charset="-122"/>
                <a:ea typeface="华文行楷" panose="02010800040101010101" pitchFamily="2" charset="-122"/>
                <a:cs typeface="微软雅黑" panose="020B0503020204020204" charset="-122"/>
              </a:rPr>
              <a:t> 这一理念已时刻铭记在微芯人的心中</a:t>
            </a:r>
            <a:endParaRPr lang="zh-CN" altLang="en-US" sz="1200" b="0" dirty="0">
              <a:solidFill>
                <a:schemeClr val="bg1"/>
              </a:solidFill>
              <a:effectLst/>
              <a:latin typeface="华文行楷" panose="02010800040101010101" pitchFamily="2" charset="-122"/>
              <a:ea typeface="华文行楷" panose="02010800040101010101" pitchFamily="2" charset="-122"/>
              <a:cs typeface="微软雅黑" panose="020B0503020204020204" charset="-122"/>
            </a:endParaRPr>
          </a:p>
        </p:txBody>
      </p:sp>
      <p:sp>
        <p:nvSpPr>
          <p:cNvPr id="12" name="标题 5"/>
          <p:cNvSpPr txBox="1"/>
          <p:nvPr userDrawn="1"/>
        </p:nvSpPr>
        <p:spPr>
          <a:xfrm>
            <a:off x="-704850" y="1763395"/>
            <a:ext cx="10576560" cy="861695"/>
          </a:xfrm>
          <a:prstGeom prst="rect">
            <a:avLst/>
          </a:prstGeom>
        </p:spPr>
        <p:txBody>
          <a:bodyPr wrap="square" lIns="0" tIns="0" rIns="0" bIns="0" anchor="ctr">
            <a:spAutoFit/>
          </a:bodyPr>
          <a:lstStyle>
            <a:lvl1pPr algn="ctr" rtl="0" eaLnBrk="0" fontAlgn="base" hangingPunct="0">
              <a:spcBef>
                <a:spcPct val="0"/>
              </a:spcBef>
              <a:spcAft>
                <a:spcPct val="0"/>
              </a:spcAft>
              <a:defRPr sz="2800" b="1"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2pPr>
            <a:lvl3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3pPr>
            <a:lvl4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4pPr>
            <a:lvl5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5pPr>
            <a:lvl6pPr marL="4572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6pPr>
            <a:lvl7pPr marL="9144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7pPr>
            <a:lvl8pPr marL="13716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8pPr>
            <a:lvl9pPr marL="18288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9pPr>
          </a:lstStyle>
          <a:p>
            <a:pPr>
              <a:defRPr/>
            </a:pPr>
            <a:r>
              <a:rPr lang="en-US" altLang="zh-CN" dirty="0">
                <a:solidFill>
                  <a:schemeClr val="bg1"/>
                </a:solidFill>
                <a:effectLst/>
                <a:cs typeface="微软雅黑" panose="020B0503020204020204" charset="-122"/>
                <a:sym typeface="+mn-ea"/>
              </a:rPr>
              <a:t>THANKS</a:t>
            </a:r>
            <a:endParaRPr lang="en-US" altLang="zh-CN" dirty="0">
              <a:solidFill>
                <a:schemeClr val="bg1"/>
              </a:solidFill>
              <a:effectLst/>
              <a:latin typeface="微软雅黑" panose="020B0503020204020204" charset="-122"/>
              <a:ea typeface="微软雅黑" panose="020B0503020204020204" charset="-122"/>
              <a:cs typeface="微软雅黑" panose="020B0503020204020204" charset="-122"/>
            </a:endParaRPr>
          </a:p>
          <a:p>
            <a:pPr>
              <a:defRPr/>
            </a:pPr>
            <a:r>
              <a:rPr lang="zh-CN" altLang="en-US" dirty="0">
                <a:solidFill>
                  <a:schemeClr val="bg1"/>
                </a:solidFill>
                <a:effectLst/>
                <a:cs typeface="微软雅黑" panose="020B0503020204020204" charset="-122"/>
                <a:sym typeface="+mn-ea"/>
              </a:rPr>
              <a:t>谢 谢</a:t>
            </a:r>
            <a:endParaRPr lang="en-US" altLang="zh-CN" dirty="0">
              <a:solidFill>
                <a:schemeClr val="bg1"/>
              </a:solidFill>
              <a:effectLst/>
              <a:latin typeface="微软雅黑" panose="020B0503020204020204" charset="-122"/>
              <a:ea typeface="微软雅黑" panose="020B0503020204020204" charset="-122"/>
              <a:cs typeface="微软雅黑" panose="020B0503020204020204" charset="-122"/>
            </a:endParaRPr>
          </a:p>
        </p:txBody>
      </p:sp>
      <p:pic>
        <p:nvPicPr>
          <p:cNvPr id="13" name="图片 12"/>
          <p:cNvPicPr>
            <a:picLocks noChangeAspect="1"/>
          </p:cNvPicPr>
          <p:nvPr userDrawn="1"/>
        </p:nvPicPr>
        <p:blipFill>
          <a:blip r:embed="rId4"/>
          <a:stretch>
            <a:fillRect/>
          </a:stretch>
        </p:blipFill>
        <p:spPr>
          <a:xfrm>
            <a:off x="262523" y="151266"/>
            <a:ext cx="1304821" cy="235978"/>
          </a:xfrm>
          <a:prstGeom prst="rect">
            <a:avLst/>
          </a:prstGeom>
        </p:spPr>
      </p:pic>
      <p:pic>
        <p:nvPicPr>
          <p:cNvPr id="17" name="图片 16"/>
          <p:cNvPicPr>
            <a:picLocks noChangeAspect="1"/>
          </p:cNvPicPr>
          <p:nvPr userDrawn="1"/>
        </p:nvPicPr>
        <p:blipFill>
          <a:blip r:embed="rId5"/>
          <a:stretch>
            <a:fillRect/>
          </a:stretch>
        </p:blipFill>
        <p:spPr>
          <a:xfrm>
            <a:off x="8140772" y="4731491"/>
            <a:ext cx="766800" cy="2359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tretch>
            <a:fillRect/>
          </a:stretch>
        </p:blipFill>
        <p:spPr>
          <a:xfrm>
            <a:off x="0" y="0"/>
            <a:ext cx="9145074" cy="5148000"/>
          </a:xfrm>
          <a:prstGeom prst="rect">
            <a:avLst/>
          </a:prstGeom>
        </p:spPr>
      </p:pic>
      <p:sp>
        <p:nvSpPr>
          <p:cNvPr id="12" name="TextBox 14"/>
          <p:cNvSpPr txBox="1">
            <a:spLocks noChangeArrowheads="1"/>
          </p:cNvSpPr>
          <p:nvPr userDrawn="1"/>
        </p:nvSpPr>
        <p:spPr bwMode="auto">
          <a:xfrm>
            <a:off x="262523" y="4701200"/>
            <a:ext cx="15081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spc="40" dirty="0">
                <a:solidFill>
                  <a:schemeClr val="bg1"/>
                </a:solidFill>
                <a:latin typeface="微软雅黑" panose="020B0503020204020204" charset="-122"/>
                <a:ea typeface="微软雅黑" panose="020B0503020204020204" charset="-122"/>
                <a:cs typeface="微软雅黑" panose="020B0503020204020204" charset="-122"/>
              </a:rPr>
              <a:t>深圳微芯生物科技股份有限公司</a:t>
            </a:r>
            <a:endParaRPr lang="zh-CN" altLang="en-US" sz="800" spc="4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3" name="TextBox 14"/>
          <p:cNvSpPr txBox="1">
            <a:spLocks noChangeArrowheads="1"/>
          </p:cNvSpPr>
          <p:nvPr userDrawn="1"/>
        </p:nvSpPr>
        <p:spPr bwMode="auto">
          <a:xfrm>
            <a:off x="262523" y="4824311"/>
            <a:ext cx="14843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 spc="-10" dirty="0">
                <a:solidFill>
                  <a:schemeClr val="bg1"/>
                </a:solidFill>
                <a:latin typeface="微软雅黑" panose="020B0503020204020204" charset="-122"/>
                <a:ea typeface="微软雅黑" panose="020B0503020204020204" charset="-122"/>
                <a:cs typeface="微软雅黑" panose="020B0503020204020204" charset="-122"/>
              </a:rPr>
              <a:t>Shenzhen </a:t>
            </a:r>
            <a:r>
              <a:rPr lang="en-US" altLang="zh-CN" sz="600" spc="-10" dirty="0" err="1">
                <a:solidFill>
                  <a:schemeClr val="bg1"/>
                </a:solidFill>
                <a:latin typeface="微软雅黑" panose="020B0503020204020204" charset="-122"/>
                <a:ea typeface="微软雅黑" panose="020B0503020204020204" charset="-122"/>
                <a:cs typeface="微软雅黑" panose="020B0503020204020204" charset="-122"/>
              </a:rPr>
              <a:t>Chipscreen</a:t>
            </a:r>
            <a:r>
              <a:rPr lang="en-US" altLang="zh-CN" sz="600" spc="-10" dirty="0">
                <a:solidFill>
                  <a:schemeClr val="bg1"/>
                </a:solidFill>
                <a:latin typeface="微软雅黑" panose="020B0503020204020204" charset="-122"/>
                <a:ea typeface="微软雅黑" panose="020B0503020204020204" charset="-122"/>
                <a:cs typeface="微软雅黑" panose="020B0503020204020204" charset="-122"/>
              </a:rPr>
              <a:t> Biosciences </a:t>
            </a:r>
            <a:r>
              <a:rPr lang="en-US" altLang="zh-CN" sz="600" spc="-10" dirty="0" err="1">
                <a:solidFill>
                  <a:schemeClr val="bg1"/>
                </a:solidFill>
                <a:latin typeface="微软雅黑" panose="020B0503020204020204" charset="-122"/>
                <a:ea typeface="微软雅黑" panose="020B0503020204020204" charset="-122"/>
                <a:cs typeface="微软雅黑" panose="020B0503020204020204" charset="-122"/>
              </a:rPr>
              <a:t>Co.,Ltd</a:t>
            </a:r>
            <a:r>
              <a:rPr lang="en-US" altLang="zh-CN" sz="600" spc="-10"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600" spc="-1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a:spLocks noChangeArrowheads="1"/>
          </p:cNvSpPr>
          <p:nvPr userDrawn="1"/>
        </p:nvSpPr>
        <p:spPr bwMode="auto">
          <a:xfrm>
            <a:off x="262523" y="4930852"/>
            <a:ext cx="77745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 dirty="0">
                <a:solidFill>
                  <a:schemeClr val="bg1"/>
                </a:solidFill>
                <a:latin typeface="微软雅黑" panose="020B0503020204020204" charset="-122"/>
                <a:ea typeface="微软雅黑" panose="020B0503020204020204" charset="-122"/>
                <a:cs typeface="微软雅黑" panose="020B0503020204020204" charset="-122"/>
              </a:rPr>
              <a:t>股票代码：</a:t>
            </a:r>
            <a:r>
              <a:rPr lang="en-US" altLang="zh-CN" sz="600" dirty="0">
                <a:solidFill>
                  <a:schemeClr val="bg1"/>
                </a:solidFill>
                <a:latin typeface="微软雅黑" panose="020B0503020204020204" charset="-122"/>
                <a:ea typeface="微软雅黑" panose="020B0503020204020204" charset="-122"/>
                <a:cs typeface="微软雅黑" panose="020B0503020204020204" charset="-122"/>
              </a:rPr>
              <a:t>688321.SH</a:t>
            </a:r>
            <a:endParaRPr lang="zh-CN" altLang="en-US" sz="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7" name="标题 5"/>
          <p:cNvSpPr txBox="1"/>
          <p:nvPr userDrawn="1"/>
        </p:nvSpPr>
        <p:spPr>
          <a:xfrm>
            <a:off x="3235897" y="1851575"/>
            <a:ext cx="2672206" cy="738664"/>
          </a:xfrm>
          <a:prstGeom prst="rect">
            <a:avLst/>
          </a:prstGeom>
        </p:spPr>
        <p:txBody>
          <a:bodyPr wrap="none" lIns="0" tIns="0" rIns="0" bIns="0" anchor="ctr">
            <a:spAutoFit/>
          </a:bodyPr>
          <a:lstStyle>
            <a:lvl1pPr algn="ctr" rtl="0" eaLnBrk="0" fontAlgn="base" hangingPunct="0">
              <a:spcBef>
                <a:spcPct val="0"/>
              </a:spcBef>
              <a:spcAft>
                <a:spcPct val="0"/>
              </a:spcAft>
              <a:defRPr sz="2800" b="1"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2pPr>
            <a:lvl3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3pPr>
            <a:lvl4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4pPr>
            <a:lvl5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5pPr>
            <a:lvl6pPr marL="4572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6pPr>
            <a:lvl7pPr marL="9144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7pPr>
            <a:lvl8pPr marL="13716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8pPr>
            <a:lvl9pPr marL="18288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9pPr>
          </a:lstStyle>
          <a:p>
            <a:pPr algn="ctr">
              <a:defRPr/>
            </a:pPr>
            <a:r>
              <a:rPr lang="en-US" altLang="zh-CN" sz="4800" dirty="0">
                <a:solidFill>
                  <a:schemeClr val="bg1"/>
                </a:solidFill>
                <a:effectLst/>
                <a:latin typeface="微软雅黑" panose="020B0503020204020204" charset="-122"/>
                <a:ea typeface="微软雅黑" panose="020B0503020204020204" charset="-122"/>
                <a:cs typeface="微软雅黑" panose="020B0503020204020204" charset="-122"/>
              </a:rPr>
              <a:t>THANKS</a:t>
            </a:r>
            <a:endParaRPr lang="en-US" altLang="zh-CN" sz="480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18" name="标题 5"/>
          <p:cNvSpPr txBox="1"/>
          <p:nvPr userDrawn="1"/>
        </p:nvSpPr>
        <p:spPr>
          <a:xfrm>
            <a:off x="4100717" y="2571655"/>
            <a:ext cx="942566" cy="492443"/>
          </a:xfrm>
          <a:prstGeom prst="rect">
            <a:avLst/>
          </a:prstGeom>
        </p:spPr>
        <p:txBody>
          <a:bodyPr wrap="none" lIns="0" tIns="0" rIns="0" bIns="0" anchor="ctr">
            <a:spAutoFit/>
          </a:bodyPr>
          <a:lstStyle>
            <a:lvl1pPr algn="ctr" rtl="0" eaLnBrk="0" fontAlgn="base" hangingPunct="0">
              <a:spcBef>
                <a:spcPct val="0"/>
              </a:spcBef>
              <a:spcAft>
                <a:spcPct val="0"/>
              </a:spcAft>
              <a:defRPr sz="2800" b="1"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2pPr>
            <a:lvl3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3pPr>
            <a:lvl4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4pPr>
            <a:lvl5pPr algn="ctr" rtl="0" eaLnBrk="0" fontAlgn="base" hangingPunct="0">
              <a:spcBef>
                <a:spcPct val="0"/>
              </a:spcBef>
              <a:spcAft>
                <a:spcPct val="0"/>
              </a:spcAft>
              <a:defRPr sz="2800" b="1">
                <a:solidFill>
                  <a:schemeClr val="tx1"/>
                </a:solidFill>
                <a:latin typeface="微软雅黑" panose="020B0503020204020204" charset="-122"/>
                <a:ea typeface="微软雅黑" panose="020B0503020204020204" charset="-122"/>
              </a:defRPr>
            </a:lvl5pPr>
            <a:lvl6pPr marL="4572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6pPr>
            <a:lvl7pPr marL="9144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7pPr>
            <a:lvl8pPr marL="13716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8pPr>
            <a:lvl9pPr marL="1828800" algn="ctr" rtl="0" fontAlgn="base">
              <a:spcBef>
                <a:spcPct val="0"/>
              </a:spcBef>
              <a:spcAft>
                <a:spcPct val="0"/>
              </a:spcAft>
              <a:defRPr sz="3200">
                <a:solidFill>
                  <a:schemeClr val="tx1"/>
                </a:solidFill>
                <a:latin typeface="黑体" panose="02010609060101010101" pitchFamily="2" charset="-122"/>
                <a:ea typeface="黑体" panose="02010609060101010101" pitchFamily="2" charset="-122"/>
              </a:defRPr>
            </a:lvl9pPr>
          </a:lstStyle>
          <a:p>
            <a:pPr algn="ctr">
              <a:defRPr/>
            </a:pPr>
            <a:r>
              <a:rPr lang="zh-CN" altLang="en-US" sz="3200" dirty="0">
                <a:solidFill>
                  <a:schemeClr val="bg1"/>
                </a:solidFill>
                <a:effectLst/>
                <a:latin typeface="微软雅黑" panose="020B0503020204020204" charset="-122"/>
                <a:ea typeface="微软雅黑" panose="020B0503020204020204" charset="-122"/>
                <a:cs typeface="微软雅黑" panose="020B0503020204020204" charset="-122"/>
              </a:rPr>
              <a:t>谢 谢</a:t>
            </a:r>
            <a:endParaRPr lang="zh-CN" altLang="en-US" sz="320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pic>
        <p:nvPicPr>
          <p:cNvPr id="19" name="图片 18"/>
          <p:cNvPicPr>
            <a:picLocks noChangeAspect="1"/>
          </p:cNvPicPr>
          <p:nvPr userDrawn="1"/>
        </p:nvPicPr>
        <p:blipFill>
          <a:blip r:embed="rId4"/>
          <a:stretch>
            <a:fillRect/>
          </a:stretch>
        </p:blipFill>
        <p:spPr>
          <a:xfrm>
            <a:off x="7556530" y="4858852"/>
            <a:ext cx="1334403" cy="144000"/>
          </a:xfrm>
          <a:prstGeom prst="rect">
            <a:avLst/>
          </a:prstGeom>
        </p:spPr>
      </p:pic>
      <p:pic>
        <p:nvPicPr>
          <p:cNvPr id="16" name="图片 15"/>
          <p:cNvPicPr>
            <a:picLocks noChangeAspect="1"/>
          </p:cNvPicPr>
          <p:nvPr userDrawn="1"/>
        </p:nvPicPr>
        <p:blipFill>
          <a:blip r:embed="rId5"/>
          <a:stretch>
            <a:fillRect/>
          </a:stretch>
        </p:blipFill>
        <p:spPr>
          <a:xfrm>
            <a:off x="7820337" y="211526"/>
            <a:ext cx="1070596" cy="193618"/>
          </a:xfrm>
          <a:prstGeom prst="rect">
            <a:avLst/>
          </a:prstGeom>
        </p:spPr>
      </p:pic>
      <p:pic>
        <p:nvPicPr>
          <p:cNvPr id="21" name="图片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5281" y="152140"/>
            <a:ext cx="794700" cy="299337"/>
          </a:xfrm>
          <a:prstGeom prst="rect">
            <a:avLst/>
          </a:prstGeom>
        </p:spPr>
      </p:pic>
      <p:pic>
        <p:nvPicPr>
          <p:cNvPr id="23" name="图片 22"/>
          <p:cNvPicPr>
            <a:picLocks noChangeAspect="1"/>
          </p:cNvPicPr>
          <p:nvPr userDrawn="1"/>
        </p:nvPicPr>
        <p:blipFill>
          <a:blip r:embed="rId7"/>
          <a:stretch>
            <a:fillRect/>
          </a:stretch>
        </p:blipFill>
        <p:spPr>
          <a:xfrm>
            <a:off x="0" y="4470447"/>
            <a:ext cx="9144000" cy="20235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773AAC-34C2-4C7F-8029-DD84289E003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EBC00A-C1CD-484C-82DF-6D93FF9A0C4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chart" Target="../charts/chart4.xml"/><Relationship Id="rId1" Type="http://schemas.openxmlformats.org/officeDocument/2006/relationships/chart" Target="../charts/chart3.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20.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a:latin typeface="Arial" panose="020B0604020202020204" pitchFamily="34" charset="0"/>
              </a:rPr>
              <a:t>西格列他钠片 </a:t>
            </a:r>
            <a:r>
              <a:rPr kumimoji="1" lang="en-US" altLang="zh-CN" dirty="0">
                <a:latin typeface="Arial" panose="020B0604020202020204" pitchFamily="34" charset="0"/>
              </a:rPr>
              <a:t>(2</a:t>
            </a:r>
            <a:r>
              <a:rPr kumimoji="1" lang="zh-CN" altLang="en-US" dirty="0">
                <a:latin typeface="Arial" panose="020B0604020202020204" pitchFamily="34" charset="0"/>
              </a:rPr>
              <a:t>型糖尿病）</a:t>
            </a:r>
            <a:br>
              <a:rPr kumimoji="1" lang="en-US" altLang="zh-CN" dirty="0">
                <a:latin typeface="Arial" panose="020B0604020202020204" pitchFamily="34" charset="0"/>
              </a:rPr>
            </a:br>
            <a:r>
              <a:rPr kumimoji="1" lang="zh-CN" altLang="en-US" dirty="0">
                <a:latin typeface="Arial" panose="020B0604020202020204" pitchFamily="34" charset="0"/>
              </a:rPr>
              <a:t>双洛平</a:t>
            </a:r>
            <a:r>
              <a:rPr kumimoji="1" lang="en-US" altLang="zh-CN" baseline="40000" dirty="0">
                <a:latin typeface="Arial" panose="020B0604020202020204" pitchFamily="34" charset="0"/>
              </a:rPr>
              <a:t>®</a:t>
            </a:r>
            <a:endParaRPr kumimoji="1" lang="zh-CN" altLang="en-US" baseline="40000" dirty="0">
              <a:latin typeface="Arial" panose="020B0604020202020204" pitchFamily="34" charset="0"/>
            </a:endParaRPr>
          </a:p>
        </p:txBody>
      </p:sp>
      <p:sp>
        <p:nvSpPr>
          <p:cNvPr id="5" name="副标题 4"/>
          <p:cNvSpPr>
            <a:spLocks noGrp="1"/>
          </p:cNvSpPr>
          <p:nvPr>
            <p:ph type="subTitle" idx="1"/>
          </p:nvPr>
        </p:nvSpPr>
        <p:spPr>
          <a:xfrm>
            <a:off x="1689125" y="2308124"/>
            <a:ext cx="5898301" cy="676312"/>
          </a:xfrm>
        </p:spPr>
        <p:txBody>
          <a:bodyPr/>
          <a:lstStyle/>
          <a:p>
            <a:r>
              <a:rPr lang="zh-CN" altLang="en-US" dirty="0">
                <a:latin typeface="Arial" panose="020B0604020202020204" pitchFamily="34" charset="0"/>
              </a:rPr>
              <a:t>全球首个获批上市的</a:t>
            </a:r>
            <a:r>
              <a:rPr lang="en-US" altLang="zh-CN" dirty="0">
                <a:latin typeface="Arial" panose="020B0604020202020204" pitchFamily="34" charset="0"/>
              </a:rPr>
              <a:t>PPAR</a:t>
            </a:r>
            <a:r>
              <a:rPr lang="zh-CN" altLang="en-US" dirty="0">
                <a:latin typeface="Arial" panose="020B0604020202020204" pitchFamily="34" charset="0"/>
              </a:rPr>
              <a:t>全激动剂、</a:t>
            </a:r>
            <a:endParaRPr lang="en-US" altLang="zh-CN" dirty="0">
              <a:latin typeface="Arial" panose="020B0604020202020204" pitchFamily="34" charset="0"/>
            </a:endParaRPr>
          </a:p>
          <a:p>
            <a:r>
              <a:rPr lang="zh-CN" altLang="en-US" dirty="0">
                <a:latin typeface="Arial" panose="020B0604020202020204" pitchFamily="34" charset="0"/>
              </a:rPr>
              <a:t>维持糖、脂、能量代谢动态平衡新机制</a:t>
            </a:r>
            <a:endParaRPr lang="en-US" altLang="zh-CN" dirty="0">
              <a:latin typeface="Arial" panose="020B0604020202020204" pitchFamily="34" charset="0"/>
            </a:endParaRPr>
          </a:p>
          <a:p>
            <a:br>
              <a:rPr lang="en-US" altLang="zh-CN" dirty="0">
                <a:latin typeface="Arial" panose="020B0604020202020204" pitchFamily="34" charset="0"/>
              </a:rPr>
            </a:br>
            <a:r>
              <a:rPr lang="zh-CN" altLang="en-US" dirty="0">
                <a:latin typeface="Arial" panose="020B0604020202020204" pitchFamily="34" charset="0"/>
              </a:rPr>
              <a:t>国家十五“</a:t>
            </a:r>
            <a:r>
              <a:rPr lang="en-US" altLang="zh-CN" dirty="0">
                <a:latin typeface="Arial" panose="020B0604020202020204" pitchFamily="34" charset="0"/>
              </a:rPr>
              <a:t>863</a:t>
            </a:r>
            <a:r>
              <a:rPr lang="zh-CN" altLang="en-US" dirty="0">
                <a:latin typeface="Arial" panose="020B0604020202020204" pitchFamily="34" charset="0"/>
              </a:rPr>
              <a:t>”，十一五、十二五“重大新药创制”科技重大专项</a:t>
            </a:r>
            <a:endParaRPr kumimoji="1" lang="zh-CN" altLang="en-US"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62523" y="116966"/>
            <a:ext cx="1507490" cy="332105"/>
          </a:xfrm>
        </p:spPr>
        <p:txBody>
          <a:bodyPr/>
          <a:lstStyle/>
          <a:p>
            <a:r>
              <a:rPr lang="en-US" altLang="zh-CN" sz="2400" dirty="0">
                <a:latin typeface="Arial" panose="020B0604020202020204" pitchFamily="34" charset="0"/>
              </a:rPr>
              <a:t>05 </a:t>
            </a:r>
            <a:r>
              <a:rPr lang="zh-CN" altLang="en-US" sz="2400" dirty="0">
                <a:latin typeface="Arial" panose="020B0604020202020204" pitchFamily="34" charset="0"/>
              </a:rPr>
              <a:t>公平性</a:t>
            </a:r>
            <a:r>
              <a:rPr lang="en-US" altLang="zh-CN" sz="2400" dirty="0">
                <a:latin typeface="Arial" panose="020B0604020202020204" pitchFamily="34" charset="0"/>
              </a:rPr>
              <a:t>2</a:t>
            </a:r>
            <a:endParaRPr lang="zh-CN" altLang="en-US" sz="2400" dirty="0"/>
          </a:p>
        </p:txBody>
      </p:sp>
      <p:sp>
        <p:nvSpPr>
          <p:cNvPr id="3" name="灯片编号占位符 2"/>
          <p:cNvSpPr>
            <a:spLocks noGrp="1"/>
          </p:cNvSpPr>
          <p:nvPr>
            <p:ph type="sldNum" sz="quarter" idx="4"/>
          </p:nvPr>
        </p:nvSpPr>
        <p:spPr/>
        <p:txBody>
          <a:bodyPr/>
          <a:lstStyle/>
          <a:p>
            <a:r>
              <a:rPr kumimoji="1" lang="en-US" altLang="zh-CN" dirty="0" smtClean="0">
                <a:latin typeface="Arial" panose="020B0604020202020204" pitchFamily="34" charset="0"/>
                <a:ea typeface="微软雅黑" panose="020B0503020204020204" charset="-122"/>
              </a:rPr>
              <a:t>8</a:t>
            </a:r>
            <a:endParaRPr kumimoji="1" lang="en-US" altLang="zh-CN" dirty="0" smtClean="0">
              <a:latin typeface="Arial" panose="020B0604020202020204" pitchFamily="34" charset="0"/>
              <a:ea typeface="微软雅黑" panose="020B0503020204020204" charset="-122"/>
            </a:endParaRPr>
          </a:p>
        </p:txBody>
      </p:sp>
      <p:sp>
        <p:nvSpPr>
          <p:cNvPr id="18" name="文本框 17"/>
          <p:cNvSpPr txBox="1"/>
          <p:nvPr/>
        </p:nvSpPr>
        <p:spPr bwMode="gray">
          <a:xfrm>
            <a:off x="444307" y="4202796"/>
            <a:ext cx="7609981" cy="646331"/>
          </a:xfrm>
          <a:prstGeom prst="rect">
            <a:avLst/>
          </a:prstGeom>
          <a:noFill/>
        </p:spPr>
        <p:txBody>
          <a:bodyPr wrap="square">
            <a:spAutoFit/>
          </a:bodyPr>
          <a:lstStyle>
            <a:defPPr>
              <a:defRPr lang="zh-CN"/>
            </a:defPPr>
            <a:lvl1pPr marL="71755" indent="-71755" algn="just">
              <a:buFont typeface="+mj-lt"/>
              <a:buAutoNum type="arabicPeriod"/>
              <a:defRPr sz="600" kern="100">
                <a:latin typeface="Arial" panose="020B0604020202020204" pitchFamily="34" charset="0"/>
                <a:ea typeface="微软雅黑" panose="020B0503020204020204" charset="-122"/>
                <a:cs typeface="Times New Roman" panose="02020603050405020304" pitchFamily="18" charset="0"/>
              </a:defRPr>
            </a:lvl1pPr>
          </a:lstStyle>
          <a:p>
            <a:r>
              <a:rPr lang="en-US" altLang="zh-CN" dirty="0"/>
              <a:t> HR Xu, et al. Pharmacokinetics, Safety and Tolerability of </a:t>
            </a:r>
            <a:r>
              <a:rPr lang="en-US" altLang="zh-CN" dirty="0" err="1"/>
              <a:t>Chiglitazar</a:t>
            </a:r>
            <a:r>
              <a:rPr lang="en-US" altLang="zh-CN" dirty="0"/>
              <a:t>, A Novel Peroxisome Proliferator-Activated Receptor (PPAR) Pan-Agonist, in Healthy Chinese Volunteers: A Phase I Study. Clin Drug </a:t>
            </a:r>
            <a:r>
              <a:rPr lang="en-US" altLang="zh-CN" dirty="0" err="1"/>
              <a:t>Investig</a:t>
            </a:r>
            <a:r>
              <a:rPr lang="en-US" altLang="zh-CN" dirty="0"/>
              <a:t>. 2019 Jun;39(6):553-563. </a:t>
            </a:r>
            <a:endParaRPr lang="en-US" altLang="zh-CN" dirty="0"/>
          </a:p>
          <a:p>
            <a:r>
              <a:rPr lang="zh-CN" altLang="en-US" dirty="0"/>
              <a:t> 西格列他钠片说明书</a:t>
            </a:r>
            <a:r>
              <a:rPr lang="en-US" altLang="zh-CN" dirty="0"/>
              <a:t>(2021.10.19)</a:t>
            </a:r>
            <a:endParaRPr lang="en-US" altLang="zh-CN" dirty="0"/>
          </a:p>
          <a:p>
            <a:r>
              <a:rPr lang="en-US" altLang="zh-CN" dirty="0"/>
              <a:t> LN Ji, et al. Efficacy and safety of </a:t>
            </a:r>
            <a:r>
              <a:rPr lang="en-US" altLang="zh-CN" dirty="0" err="1"/>
              <a:t>chiglitazar</a:t>
            </a:r>
            <a:r>
              <a:rPr lang="en-US" altLang="zh-CN" dirty="0"/>
              <a:t>, a novel peroxisome proliferator activated receptor pan-agonist, in patients with type 2 diabetes: a randomized, double-blind, placebo-controlled, phase 3 trial (CMAP). Science Bulletin. 2021;2021:1571–1580.</a:t>
            </a:r>
            <a:endParaRPr lang="en-US" altLang="zh-CN" dirty="0"/>
          </a:p>
          <a:p>
            <a:r>
              <a:rPr lang="en-US" altLang="zh-CN" dirty="0"/>
              <a:t> WP Jia, et al. </a:t>
            </a:r>
            <a:r>
              <a:rPr lang="en-US" altLang="zh-CN" dirty="0" err="1"/>
              <a:t>Chiglitazar</a:t>
            </a:r>
            <a:r>
              <a:rPr lang="en-US" altLang="zh-CN" dirty="0"/>
              <a:t> monotherapy with sitagliptin as an active comparator in patients with type 2 diabetes: a randomized, double-blind, phase 3 trial(CMAS). Science Bulletin. 2021;2021:1581–1590.</a:t>
            </a:r>
            <a:endParaRPr lang="en-US" altLang="zh-CN" dirty="0"/>
          </a:p>
        </p:txBody>
      </p:sp>
      <p:sp>
        <p:nvSpPr>
          <p:cNvPr id="19" name="矩形 18"/>
          <p:cNvSpPr/>
          <p:nvPr/>
        </p:nvSpPr>
        <p:spPr>
          <a:xfrm>
            <a:off x="1213578" y="961894"/>
            <a:ext cx="1449982" cy="96086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zh-CN" altLang="en-US" sz="20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0" name="文本框 19"/>
          <p:cNvSpPr txBox="1"/>
          <p:nvPr/>
        </p:nvSpPr>
        <p:spPr bwMode="gray">
          <a:xfrm>
            <a:off x="5081252" y="824533"/>
            <a:ext cx="3237012" cy="438298"/>
          </a:xfrm>
          <a:prstGeom prst="roundRect">
            <a:avLst/>
          </a:prstGeom>
          <a:gradFill>
            <a:gsLst>
              <a:gs pos="0">
                <a:srgbClr val="FFFFFF"/>
              </a:gs>
              <a:gs pos="29000">
                <a:srgbClr val="FFC000"/>
              </a:gs>
              <a:gs pos="100000">
                <a:srgbClr val="FFFFFF"/>
              </a:gs>
              <a:gs pos="79000">
                <a:srgbClr val="FFC000"/>
              </a:gs>
            </a:gsLst>
            <a:lin ang="0" scaled="0"/>
          </a:gradFill>
        </p:spPr>
        <p:txBody>
          <a:bodyPr wrap="square" rtlCol="0">
            <a:spAutoFit/>
          </a:bodyPr>
          <a:lstStyle/>
          <a:p>
            <a:pPr algn="ctr"/>
            <a:r>
              <a:rPr lang="zh-CN" altLang="en-US" sz="2000" b="1" dirty="0">
                <a:solidFill>
                  <a:schemeClr val="bg1"/>
                </a:solidFill>
                <a:latin typeface="Arial" panose="020B0604020202020204" pitchFamily="34" charset="0"/>
                <a:ea typeface="微软雅黑" panose="020B0503020204020204" charset="-122"/>
              </a:rPr>
              <a:t>降低</a:t>
            </a:r>
            <a:r>
              <a:rPr lang="zh-CN" altLang="en-US" sz="1600" b="1" dirty="0">
                <a:solidFill>
                  <a:schemeClr val="bg1"/>
                </a:solidFill>
                <a:latin typeface="Arial" panose="020B0604020202020204" pitchFamily="34" charset="0"/>
                <a:ea typeface="微软雅黑" panose="020B0503020204020204" charset="-122"/>
              </a:rPr>
              <a:t>临床管理难度</a:t>
            </a:r>
            <a:endParaRPr lang="zh-CN" altLang="en-US" sz="1600" b="1" baseline="30000" dirty="0">
              <a:solidFill>
                <a:schemeClr val="bg1"/>
              </a:solidFill>
              <a:latin typeface="Arial" panose="020B0604020202020204" pitchFamily="34" charset="0"/>
              <a:ea typeface="微软雅黑" panose="020B0503020204020204" charset="-122"/>
            </a:endParaRPr>
          </a:p>
        </p:txBody>
      </p:sp>
      <p:sp>
        <p:nvSpPr>
          <p:cNvPr id="21" name="文本框 20"/>
          <p:cNvSpPr txBox="1"/>
          <p:nvPr/>
        </p:nvSpPr>
        <p:spPr bwMode="gray">
          <a:xfrm>
            <a:off x="529103" y="824424"/>
            <a:ext cx="3228440" cy="438308"/>
          </a:xfrm>
          <a:prstGeom prst="roundRect">
            <a:avLst/>
          </a:prstGeom>
          <a:gradFill>
            <a:gsLst>
              <a:gs pos="0">
                <a:srgbClr val="FFFFFF"/>
              </a:gs>
              <a:gs pos="42000">
                <a:srgbClr val="2E75B6"/>
              </a:gs>
              <a:gs pos="100000">
                <a:srgbClr val="FFFFFF"/>
              </a:gs>
              <a:gs pos="62000">
                <a:srgbClr val="2E75B6"/>
              </a:gs>
            </a:gsLst>
            <a:lin ang="0" scaled="0"/>
          </a:gradFill>
        </p:spPr>
        <p:txBody>
          <a:bodyPr wrap="square" rtlCol="0">
            <a:spAutoFit/>
          </a:bodyPr>
          <a:lstStyle/>
          <a:p>
            <a:pPr algn="ctr"/>
            <a:r>
              <a:rPr lang="zh-CN" altLang="en-US" sz="2000" b="1" dirty="0">
                <a:solidFill>
                  <a:schemeClr val="bg1"/>
                </a:solidFill>
                <a:latin typeface="Arial" panose="020B0604020202020204" pitchFamily="34" charset="0"/>
                <a:ea typeface="微软雅黑" panose="020B0503020204020204" charset="-122"/>
              </a:rPr>
              <a:t>弥补</a:t>
            </a:r>
            <a:r>
              <a:rPr lang="zh-CN" altLang="en-US" sz="1600" b="1" dirty="0">
                <a:solidFill>
                  <a:schemeClr val="bg1"/>
                </a:solidFill>
                <a:latin typeface="Arial" panose="020B0604020202020204" pitchFamily="34" charset="0"/>
                <a:ea typeface="微软雅黑" panose="020B0503020204020204" charset="-122"/>
              </a:rPr>
              <a:t>药品目录短板</a:t>
            </a:r>
            <a:endParaRPr lang="zh-CN" altLang="en-US" sz="1600" b="1" dirty="0">
              <a:solidFill>
                <a:schemeClr val="bg1"/>
              </a:solidFill>
              <a:latin typeface="Arial" panose="020B0604020202020204" pitchFamily="34" charset="0"/>
              <a:ea typeface="微软雅黑" panose="020B0503020204020204" charset="-122"/>
            </a:endParaRPr>
          </a:p>
        </p:txBody>
      </p:sp>
      <p:sp>
        <p:nvSpPr>
          <p:cNvPr id="22" name="任意多边形: 形状 21"/>
          <p:cNvSpPr/>
          <p:nvPr>
            <p:custDataLst>
              <p:tags r:id="rId1"/>
            </p:custDataLst>
          </p:nvPr>
        </p:nvSpPr>
        <p:spPr bwMode="auto">
          <a:xfrm rot="16200000" flipH="1">
            <a:off x="5045710" y="158115"/>
            <a:ext cx="3418205" cy="4573905"/>
          </a:xfrm>
          <a:custGeom>
            <a:avLst/>
            <a:gdLst>
              <a:gd name="connsiteX0" fmla="*/ 0 w 4556481"/>
              <a:gd name="connsiteY0" fmla="*/ 1594793 h 6916349"/>
              <a:gd name="connsiteX1" fmla="*/ 0 w 4556481"/>
              <a:gd name="connsiteY1" fmla="*/ 1596577 h 6916349"/>
              <a:gd name="connsiteX2" fmla="*/ 0 w 4556481"/>
              <a:gd name="connsiteY2" fmla="*/ 1602049 h 6916349"/>
              <a:gd name="connsiteX3" fmla="*/ 0 w 4556481"/>
              <a:gd name="connsiteY3" fmla="*/ 1614199 h 6916349"/>
              <a:gd name="connsiteX4" fmla="*/ 0 w 4556481"/>
              <a:gd name="connsiteY4" fmla="*/ 1619671 h 6916349"/>
              <a:gd name="connsiteX5" fmla="*/ 0 w 4556481"/>
              <a:gd name="connsiteY5" fmla="*/ 1621453 h 6916349"/>
              <a:gd name="connsiteX6" fmla="*/ 0 w 4556481"/>
              <a:gd name="connsiteY6" fmla="*/ 1659656 h 6916349"/>
              <a:gd name="connsiteX7" fmla="*/ 0 w 4556481"/>
              <a:gd name="connsiteY7" fmla="*/ 1666912 h 6916349"/>
              <a:gd name="connsiteX8" fmla="*/ 0 w 4556481"/>
              <a:gd name="connsiteY8" fmla="*/ 1671310 h 6916349"/>
              <a:gd name="connsiteX9" fmla="*/ 0 w 4556481"/>
              <a:gd name="connsiteY9" fmla="*/ 1684535 h 6916349"/>
              <a:gd name="connsiteX10" fmla="*/ 0 w 4556481"/>
              <a:gd name="connsiteY10" fmla="*/ 1691847 h 6916349"/>
              <a:gd name="connsiteX11" fmla="*/ 0 w 4556481"/>
              <a:gd name="connsiteY11" fmla="*/ 1696187 h 6916349"/>
              <a:gd name="connsiteX12" fmla="*/ 0 w 4556481"/>
              <a:gd name="connsiteY12" fmla="*/ 1716724 h 6916349"/>
              <a:gd name="connsiteX13" fmla="*/ 0 w 4556481"/>
              <a:gd name="connsiteY13" fmla="*/ 1716760 h 6916349"/>
              <a:gd name="connsiteX14" fmla="*/ 0 w 4556481"/>
              <a:gd name="connsiteY14" fmla="*/ 1723366 h 6916349"/>
              <a:gd name="connsiteX15" fmla="*/ 0 w 4556481"/>
              <a:gd name="connsiteY15" fmla="*/ 1730623 h 6916349"/>
              <a:gd name="connsiteX16" fmla="*/ 0 w 4556481"/>
              <a:gd name="connsiteY16" fmla="*/ 1736173 h 6916349"/>
              <a:gd name="connsiteX17" fmla="*/ 0 w 4556481"/>
              <a:gd name="connsiteY17" fmla="*/ 1758537 h 6916349"/>
              <a:gd name="connsiteX18" fmla="*/ 0 w 4556481"/>
              <a:gd name="connsiteY18" fmla="*/ 1761050 h 6916349"/>
              <a:gd name="connsiteX19" fmla="*/ 0 w 4556481"/>
              <a:gd name="connsiteY19" fmla="*/ 1783415 h 6916349"/>
              <a:gd name="connsiteX20" fmla="*/ 0 w 4556481"/>
              <a:gd name="connsiteY20" fmla="*/ 1788229 h 6916349"/>
              <a:gd name="connsiteX21" fmla="*/ 0 w 4556481"/>
              <a:gd name="connsiteY21" fmla="*/ 1793276 h 6916349"/>
              <a:gd name="connsiteX22" fmla="*/ 0 w 4556481"/>
              <a:gd name="connsiteY22" fmla="*/ 1795486 h 6916349"/>
              <a:gd name="connsiteX23" fmla="*/ 0 w 4556481"/>
              <a:gd name="connsiteY23" fmla="*/ 1799882 h 6916349"/>
              <a:gd name="connsiteX24" fmla="*/ 0 w 4556481"/>
              <a:gd name="connsiteY24" fmla="*/ 1801014 h 6916349"/>
              <a:gd name="connsiteX25" fmla="*/ 0 w 4556481"/>
              <a:gd name="connsiteY25" fmla="*/ 1820420 h 6916349"/>
              <a:gd name="connsiteX26" fmla="*/ 0 w 4556481"/>
              <a:gd name="connsiteY26" fmla="*/ 1823401 h 6916349"/>
              <a:gd name="connsiteX27" fmla="*/ 0 w 4556481"/>
              <a:gd name="connsiteY27" fmla="*/ 1825893 h 6916349"/>
              <a:gd name="connsiteX28" fmla="*/ 0 w 4556481"/>
              <a:gd name="connsiteY28" fmla="*/ 1848278 h 6916349"/>
              <a:gd name="connsiteX29" fmla="*/ 0 w 4556481"/>
              <a:gd name="connsiteY29" fmla="*/ 1864746 h 6916349"/>
              <a:gd name="connsiteX30" fmla="*/ 0 w 4556481"/>
              <a:gd name="connsiteY30" fmla="*/ 1865878 h 6916349"/>
              <a:gd name="connsiteX31" fmla="*/ 0 w 4556481"/>
              <a:gd name="connsiteY31" fmla="*/ 1880502 h 6916349"/>
              <a:gd name="connsiteX32" fmla="*/ 0 w 4556481"/>
              <a:gd name="connsiteY32" fmla="*/ 1887110 h 6916349"/>
              <a:gd name="connsiteX33" fmla="*/ 0 w 4556481"/>
              <a:gd name="connsiteY33" fmla="*/ 1890756 h 6916349"/>
              <a:gd name="connsiteX34" fmla="*/ 0 w 4556481"/>
              <a:gd name="connsiteY34" fmla="*/ 1922981 h 6916349"/>
              <a:gd name="connsiteX35" fmla="*/ 0 w 4556481"/>
              <a:gd name="connsiteY35" fmla="*/ 1929588 h 6916349"/>
              <a:gd name="connsiteX36" fmla="*/ 0 w 4556481"/>
              <a:gd name="connsiteY36" fmla="*/ 1951973 h 6916349"/>
              <a:gd name="connsiteX37" fmla="*/ 0 w 4556481"/>
              <a:gd name="connsiteY37" fmla="*/ 1955236 h 6916349"/>
              <a:gd name="connsiteX38" fmla="*/ 0 w 4556481"/>
              <a:gd name="connsiteY38" fmla="*/ 1964759 h 6916349"/>
              <a:gd name="connsiteX39" fmla="*/ 0 w 4556481"/>
              <a:gd name="connsiteY39" fmla="*/ 1975774 h 6916349"/>
              <a:gd name="connsiteX40" fmla="*/ 0 w 4556481"/>
              <a:gd name="connsiteY40" fmla="*/ 1982381 h 6916349"/>
              <a:gd name="connsiteX41" fmla="*/ 0 w 4556481"/>
              <a:gd name="connsiteY41" fmla="*/ 1989635 h 6916349"/>
              <a:gd name="connsiteX42" fmla="*/ 0 w 4556481"/>
              <a:gd name="connsiteY42" fmla="*/ 1994452 h 6916349"/>
              <a:gd name="connsiteX43" fmla="*/ 0 w 4556481"/>
              <a:gd name="connsiteY43" fmla="*/ 2020100 h 6916349"/>
              <a:gd name="connsiteX44" fmla="*/ 0 w 4556481"/>
              <a:gd name="connsiteY44" fmla="*/ 2029622 h 6916349"/>
              <a:gd name="connsiteX45" fmla="*/ 0 w 4556481"/>
              <a:gd name="connsiteY45" fmla="*/ 2047244 h 6916349"/>
              <a:gd name="connsiteX46" fmla="*/ 0 w 4556481"/>
              <a:gd name="connsiteY46" fmla="*/ 2054498 h 6916349"/>
              <a:gd name="connsiteX47" fmla="*/ 0 w 4556481"/>
              <a:gd name="connsiteY47" fmla="*/ 2079470 h 6916349"/>
              <a:gd name="connsiteX48" fmla="*/ 0 w 4556481"/>
              <a:gd name="connsiteY48" fmla="*/ 2083809 h 6916349"/>
              <a:gd name="connsiteX49" fmla="*/ 0 w 4556481"/>
              <a:gd name="connsiteY49" fmla="*/ 2084942 h 6916349"/>
              <a:gd name="connsiteX50" fmla="*/ 0 w 4556481"/>
              <a:gd name="connsiteY50" fmla="*/ 2086724 h 6916349"/>
              <a:gd name="connsiteX51" fmla="*/ 0 w 4556481"/>
              <a:gd name="connsiteY51" fmla="*/ 2093331 h 6916349"/>
              <a:gd name="connsiteX52" fmla="*/ 0 w 4556481"/>
              <a:gd name="connsiteY52" fmla="*/ 2104347 h 6916349"/>
              <a:gd name="connsiteX53" fmla="*/ 0 w 4556481"/>
              <a:gd name="connsiteY53" fmla="*/ 2148672 h 6916349"/>
              <a:gd name="connsiteX54" fmla="*/ 0 w 4556481"/>
              <a:gd name="connsiteY54" fmla="*/ 2149806 h 6916349"/>
              <a:gd name="connsiteX55" fmla="*/ 0 w 4556481"/>
              <a:gd name="connsiteY55" fmla="*/ 2158195 h 6916349"/>
              <a:gd name="connsiteX56" fmla="*/ 0 w 4556481"/>
              <a:gd name="connsiteY56" fmla="*/ 2161458 h 6916349"/>
              <a:gd name="connsiteX57" fmla="*/ 0 w 4556481"/>
              <a:gd name="connsiteY57" fmla="*/ 2181996 h 6916349"/>
              <a:gd name="connsiteX58" fmla="*/ 0 w 4556481"/>
              <a:gd name="connsiteY58" fmla="*/ 2188601 h 6916349"/>
              <a:gd name="connsiteX59" fmla="*/ 0 w 4556481"/>
              <a:gd name="connsiteY59" fmla="*/ 2188635 h 6916349"/>
              <a:gd name="connsiteX60" fmla="*/ 0 w 4556481"/>
              <a:gd name="connsiteY60" fmla="*/ 2195892 h 6916349"/>
              <a:gd name="connsiteX61" fmla="*/ 0 w 4556481"/>
              <a:gd name="connsiteY61" fmla="*/ 2213515 h 6916349"/>
              <a:gd name="connsiteX62" fmla="*/ 0 w 4556481"/>
              <a:gd name="connsiteY62" fmla="*/ 2226321 h 6916349"/>
              <a:gd name="connsiteX63" fmla="*/ 0 w 4556481"/>
              <a:gd name="connsiteY63" fmla="*/ 2248684 h 6916349"/>
              <a:gd name="connsiteX64" fmla="*/ 0 w 4556481"/>
              <a:gd name="connsiteY64" fmla="*/ 2253465 h 6916349"/>
              <a:gd name="connsiteX65" fmla="*/ 0 w 4556481"/>
              <a:gd name="connsiteY65" fmla="*/ 2253499 h 6916349"/>
              <a:gd name="connsiteX66" fmla="*/ 0 w 4556481"/>
              <a:gd name="connsiteY66" fmla="*/ 2260756 h 6916349"/>
              <a:gd name="connsiteX67" fmla="*/ 0 w 4556481"/>
              <a:gd name="connsiteY67" fmla="*/ 2265153 h 6916349"/>
              <a:gd name="connsiteX68" fmla="*/ 0 w 4556481"/>
              <a:gd name="connsiteY68" fmla="*/ 2278378 h 6916349"/>
              <a:gd name="connsiteX69" fmla="*/ 0 w 4556481"/>
              <a:gd name="connsiteY69" fmla="*/ 2285690 h 6916349"/>
              <a:gd name="connsiteX70" fmla="*/ 0 w 4556481"/>
              <a:gd name="connsiteY70" fmla="*/ 2290030 h 6916349"/>
              <a:gd name="connsiteX71" fmla="*/ 0 w 4556481"/>
              <a:gd name="connsiteY71" fmla="*/ 2291162 h 6916349"/>
              <a:gd name="connsiteX72" fmla="*/ 0 w 4556481"/>
              <a:gd name="connsiteY72" fmla="*/ 2310569 h 6916349"/>
              <a:gd name="connsiteX73" fmla="*/ 0 w 4556481"/>
              <a:gd name="connsiteY73" fmla="*/ 2313548 h 6916349"/>
              <a:gd name="connsiteX74" fmla="*/ 0 w 4556481"/>
              <a:gd name="connsiteY74" fmla="*/ 2330017 h 6916349"/>
              <a:gd name="connsiteX75" fmla="*/ 0 w 4556481"/>
              <a:gd name="connsiteY75" fmla="*/ 2352381 h 6916349"/>
              <a:gd name="connsiteX76" fmla="*/ 0 w 4556481"/>
              <a:gd name="connsiteY76" fmla="*/ 2354894 h 6916349"/>
              <a:gd name="connsiteX77" fmla="*/ 0 w 4556481"/>
              <a:gd name="connsiteY77" fmla="*/ 2356026 h 6916349"/>
              <a:gd name="connsiteX78" fmla="*/ 0 w 4556481"/>
              <a:gd name="connsiteY78" fmla="*/ 2377258 h 6916349"/>
              <a:gd name="connsiteX79" fmla="*/ 0 w 4556481"/>
              <a:gd name="connsiteY79" fmla="*/ 2394858 h 6916349"/>
              <a:gd name="connsiteX80" fmla="*/ 0 w 4556481"/>
              <a:gd name="connsiteY80" fmla="*/ 2417244 h 6916349"/>
              <a:gd name="connsiteX81" fmla="*/ 0 w 4556481"/>
              <a:gd name="connsiteY81" fmla="*/ 2419736 h 6916349"/>
              <a:gd name="connsiteX82" fmla="*/ 0 w 4556481"/>
              <a:gd name="connsiteY82" fmla="*/ 2432525 h 6916349"/>
              <a:gd name="connsiteX83" fmla="*/ 0 w 4556481"/>
              <a:gd name="connsiteY83" fmla="*/ 2442121 h 6916349"/>
              <a:gd name="connsiteX84" fmla="*/ 0 w 4556481"/>
              <a:gd name="connsiteY84" fmla="*/ 2447651 h 6916349"/>
              <a:gd name="connsiteX85" fmla="*/ 0 w 4556481"/>
              <a:gd name="connsiteY85" fmla="*/ 2454906 h 6916349"/>
              <a:gd name="connsiteX86" fmla="*/ 0 w 4556481"/>
              <a:gd name="connsiteY86" fmla="*/ 2459721 h 6916349"/>
              <a:gd name="connsiteX87" fmla="*/ 0 w 4556481"/>
              <a:gd name="connsiteY87" fmla="*/ 2472529 h 6916349"/>
              <a:gd name="connsiteX88" fmla="*/ 0 w 4556481"/>
              <a:gd name="connsiteY88" fmla="*/ 2484600 h 6916349"/>
              <a:gd name="connsiteX89" fmla="*/ 0 w 4556481"/>
              <a:gd name="connsiteY89" fmla="*/ 2512514 h 6916349"/>
              <a:gd name="connsiteX90" fmla="*/ 0 w 4556481"/>
              <a:gd name="connsiteY90" fmla="*/ 2519769 h 6916349"/>
              <a:gd name="connsiteX91" fmla="*/ 0 w 4556481"/>
              <a:gd name="connsiteY91" fmla="*/ 2537392 h 6916349"/>
              <a:gd name="connsiteX92" fmla="*/ 0 w 4556481"/>
              <a:gd name="connsiteY92" fmla="*/ 2549080 h 6916349"/>
              <a:gd name="connsiteX93" fmla="*/ 0 w 4556481"/>
              <a:gd name="connsiteY93" fmla="*/ 2558602 h 6916349"/>
              <a:gd name="connsiteX94" fmla="*/ 0 w 4556481"/>
              <a:gd name="connsiteY94" fmla="*/ 2569617 h 6916349"/>
              <a:gd name="connsiteX95" fmla="*/ 0 w 4556481"/>
              <a:gd name="connsiteY95" fmla="*/ 2576224 h 6916349"/>
              <a:gd name="connsiteX96" fmla="*/ 0 w 4556481"/>
              <a:gd name="connsiteY96" fmla="*/ 2583478 h 6916349"/>
              <a:gd name="connsiteX97" fmla="*/ 0 w 4556481"/>
              <a:gd name="connsiteY97" fmla="*/ 2613943 h 6916349"/>
              <a:gd name="connsiteX98" fmla="*/ 0 w 4556481"/>
              <a:gd name="connsiteY98" fmla="*/ 2621681 h 6916349"/>
              <a:gd name="connsiteX99" fmla="*/ 0 w 4556481"/>
              <a:gd name="connsiteY99" fmla="*/ 2623466 h 6916349"/>
              <a:gd name="connsiteX100" fmla="*/ 0 w 4556481"/>
              <a:gd name="connsiteY100" fmla="*/ 2628937 h 6916349"/>
              <a:gd name="connsiteX101" fmla="*/ 0 w 4556481"/>
              <a:gd name="connsiteY101" fmla="*/ 2641088 h 6916349"/>
              <a:gd name="connsiteX102" fmla="*/ 0 w 4556481"/>
              <a:gd name="connsiteY102" fmla="*/ 2646560 h 6916349"/>
              <a:gd name="connsiteX103" fmla="*/ 0 w 4556481"/>
              <a:gd name="connsiteY103" fmla="*/ 2648342 h 6916349"/>
              <a:gd name="connsiteX104" fmla="*/ 0 w 4556481"/>
              <a:gd name="connsiteY104" fmla="*/ 2653872 h 6916349"/>
              <a:gd name="connsiteX105" fmla="*/ 0 w 4556481"/>
              <a:gd name="connsiteY105" fmla="*/ 2678749 h 6916349"/>
              <a:gd name="connsiteX106" fmla="*/ 0 w 4556481"/>
              <a:gd name="connsiteY106" fmla="*/ 2678785 h 6916349"/>
              <a:gd name="connsiteX107" fmla="*/ 0 w 4556481"/>
              <a:gd name="connsiteY107" fmla="*/ 2698198 h 6916349"/>
              <a:gd name="connsiteX108" fmla="*/ 0 w 4556481"/>
              <a:gd name="connsiteY108" fmla="*/ 2718735 h 6916349"/>
              <a:gd name="connsiteX109" fmla="*/ 0 w 4556481"/>
              <a:gd name="connsiteY109" fmla="*/ 2723075 h 6916349"/>
              <a:gd name="connsiteX110" fmla="*/ 0 w 4556481"/>
              <a:gd name="connsiteY110" fmla="*/ 2743613 h 6916349"/>
              <a:gd name="connsiteX111" fmla="*/ 0 w 4556481"/>
              <a:gd name="connsiteY111" fmla="*/ 2743649 h 6916349"/>
              <a:gd name="connsiteX112" fmla="*/ 0 w 4556481"/>
              <a:gd name="connsiteY112" fmla="*/ 2750254 h 6916349"/>
              <a:gd name="connsiteX113" fmla="*/ 0 w 4556481"/>
              <a:gd name="connsiteY113" fmla="*/ 2755301 h 6916349"/>
              <a:gd name="connsiteX114" fmla="*/ 0 w 4556481"/>
              <a:gd name="connsiteY114" fmla="*/ 2757511 h 6916349"/>
              <a:gd name="connsiteX115" fmla="*/ 0 w 4556481"/>
              <a:gd name="connsiteY115" fmla="*/ 2775840 h 6916349"/>
              <a:gd name="connsiteX116" fmla="*/ 0 w 4556481"/>
              <a:gd name="connsiteY116" fmla="*/ 2782445 h 6916349"/>
              <a:gd name="connsiteX117" fmla="*/ 0 w 4556481"/>
              <a:gd name="connsiteY117" fmla="*/ 2785426 h 6916349"/>
              <a:gd name="connsiteX118" fmla="*/ 0 w 4556481"/>
              <a:gd name="connsiteY118" fmla="*/ 2810303 h 6916349"/>
              <a:gd name="connsiteX119" fmla="*/ 0 w 4556481"/>
              <a:gd name="connsiteY119" fmla="*/ 2820165 h 6916349"/>
              <a:gd name="connsiteX120" fmla="*/ 0 w 4556481"/>
              <a:gd name="connsiteY120" fmla="*/ 2826771 h 6916349"/>
              <a:gd name="connsiteX121" fmla="*/ 0 w 4556481"/>
              <a:gd name="connsiteY121" fmla="*/ 2827903 h 6916349"/>
              <a:gd name="connsiteX122" fmla="*/ 0 w 4556481"/>
              <a:gd name="connsiteY122" fmla="*/ 2842527 h 6916349"/>
              <a:gd name="connsiteX123" fmla="*/ 0 w 4556481"/>
              <a:gd name="connsiteY123" fmla="*/ 2847308 h 6916349"/>
              <a:gd name="connsiteX124" fmla="*/ 0 w 4556481"/>
              <a:gd name="connsiteY124" fmla="*/ 2852781 h 6916349"/>
              <a:gd name="connsiteX125" fmla="*/ 0 w 4556481"/>
              <a:gd name="connsiteY125" fmla="*/ 2885006 h 6916349"/>
              <a:gd name="connsiteX126" fmla="*/ 0 w 4556481"/>
              <a:gd name="connsiteY126" fmla="*/ 2897796 h 6916349"/>
              <a:gd name="connsiteX127" fmla="*/ 0 w 4556481"/>
              <a:gd name="connsiteY127" fmla="*/ 2907391 h 6916349"/>
              <a:gd name="connsiteX128" fmla="*/ 0 w 4556481"/>
              <a:gd name="connsiteY128" fmla="*/ 2913998 h 6916349"/>
              <a:gd name="connsiteX129" fmla="*/ 0 w 4556481"/>
              <a:gd name="connsiteY129" fmla="*/ 2922672 h 6916349"/>
              <a:gd name="connsiteX130" fmla="*/ 0 w 4556481"/>
              <a:gd name="connsiteY130" fmla="*/ 2937799 h 6916349"/>
              <a:gd name="connsiteX131" fmla="*/ 0 w 4556481"/>
              <a:gd name="connsiteY131" fmla="*/ 2949869 h 6916349"/>
              <a:gd name="connsiteX132" fmla="*/ 0 w 4556481"/>
              <a:gd name="connsiteY132" fmla="*/ 2956477 h 6916349"/>
              <a:gd name="connsiteX133" fmla="*/ 0 w 4556481"/>
              <a:gd name="connsiteY133" fmla="*/ 2982125 h 6916349"/>
              <a:gd name="connsiteX134" fmla="*/ 0 w 4556481"/>
              <a:gd name="connsiteY134" fmla="*/ 2991647 h 6916349"/>
              <a:gd name="connsiteX135" fmla="*/ 0 w 4556481"/>
              <a:gd name="connsiteY135" fmla="*/ 3002662 h 6916349"/>
              <a:gd name="connsiteX136" fmla="*/ 0 w 4556481"/>
              <a:gd name="connsiteY136" fmla="*/ 3009269 h 6916349"/>
              <a:gd name="connsiteX137" fmla="*/ 0 w 4556481"/>
              <a:gd name="connsiteY137" fmla="*/ 3016523 h 6916349"/>
              <a:gd name="connsiteX138" fmla="*/ 0 w 4556481"/>
              <a:gd name="connsiteY138" fmla="*/ 3026368 h 6916349"/>
              <a:gd name="connsiteX139" fmla="*/ 0 w 4556481"/>
              <a:gd name="connsiteY139" fmla="*/ 3041495 h 6916349"/>
              <a:gd name="connsiteX140" fmla="*/ 0 w 4556481"/>
              <a:gd name="connsiteY140" fmla="*/ 3048749 h 6916349"/>
              <a:gd name="connsiteX141" fmla="*/ 0 w 4556481"/>
              <a:gd name="connsiteY141" fmla="*/ 3066372 h 6916349"/>
              <a:gd name="connsiteX142" fmla="*/ 0 w 4556481"/>
              <a:gd name="connsiteY142" fmla="*/ 3106359 h 6916349"/>
              <a:gd name="connsiteX143" fmla="*/ 0 w 4556481"/>
              <a:gd name="connsiteY143" fmla="*/ 3110697 h 6916349"/>
              <a:gd name="connsiteX144" fmla="*/ 0 w 4556481"/>
              <a:gd name="connsiteY144" fmla="*/ 3111831 h 6916349"/>
              <a:gd name="connsiteX145" fmla="*/ 0 w 4556481"/>
              <a:gd name="connsiteY145" fmla="*/ 3113612 h 6916349"/>
              <a:gd name="connsiteX146" fmla="*/ 0 w 4556481"/>
              <a:gd name="connsiteY146" fmla="*/ 3120220 h 6916349"/>
              <a:gd name="connsiteX147" fmla="*/ 0 w 4556481"/>
              <a:gd name="connsiteY147" fmla="*/ 3121638 h 6916349"/>
              <a:gd name="connsiteX148" fmla="*/ 0 w 4556481"/>
              <a:gd name="connsiteY148" fmla="*/ 3131235 h 6916349"/>
              <a:gd name="connsiteX149" fmla="*/ 0 w 4556481"/>
              <a:gd name="connsiteY149" fmla="*/ 3144021 h 6916349"/>
              <a:gd name="connsiteX150" fmla="*/ 0 w 4556481"/>
              <a:gd name="connsiteY150" fmla="*/ 3188346 h 6916349"/>
              <a:gd name="connsiteX151" fmla="*/ 0 w 4556481"/>
              <a:gd name="connsiteY151" fmla="*/ 3208885 h 6916349"/>
              <a:gd name="connsiteX152" fmla="*/ 0 w 4556481"/>
              <a:gd name="connsiteY152" fmla="*/ 3215490 h 6916349"/>
              <a:gd name="connsiteX153" fmla="*/ 0 w 4556481"/>
              <a:gd name="connsiteY153" fmla="*/ 3215524 h 6916349"/>
              <a:gd name="connsiteX154" fmla="*/ 0 w 4556481"/>
              <a:gd name="connsiteY154" fmla="*/ 3222781 h 6916349"/>
              <a:gd name="connsiteX155" fmla="*/ 0 w 4556481"/>
              <a:gd name="connsiteY155" fmla="*/ 3240403 h 6916349"/>
              <a:gd name="connsiteX156" fmla="*/ 0 w 4556481"/>
              <a:gd name="connsiteY156" fmla="*/ 3247715 h 6916349"/>
              <a:gd name="connsiteX157" fmla="*/ 0 w 4556481"/>
              <a:gd name="connsiteY157" fmla="*/ 3272594 h 6916349"/>
              <a:gd name="connsiteX158" fmla="*/ 0 w 4556481"/>
              <a:gd name="connsiteY158" fmla="*/ 3275573 h 6916349"/>
              <a:gd name="connsiteX159" fmla="*/ 0 w 4556481"/>
              <a:gd name="connsiteY159" fmla="*/ 3285382 h 6916349"/>
              <a:gd name="connsiteX160" fmla="*/ 0 w 4556481"/>
              <a:gd name="connsiteY160" fmla="*/ 3292042 h 6916349"/>
              <a:gd name="connsiteX161" fmla="*/ 0 w 4556481"/>
              <a:gd name="connsiteY161" fmla="*/ 3312578 h 6916349"/>
              <a:gd name="connsiteX162" fmla="*/ 0 w 4556481"/>
              <a:gd name="connsiteY162" fmla="*/ 3316919 h 6916349"/>
              <a:gd name="connsiteX163" fmla="*/ 0 w 4556481"/>
              <a:gd name="connsiteY163" fmla="*/ 3318051 h 6916349"/>
              <a:gd name="connsiteX164" fmla="*/ 0 w 4556481"/>
              <a:gd name="connsiteY164" fmla="*/ 3337457 h 6916349"/>
              <a:gd name="connsiteX165" fmla="*/ 0 w 4556481"/>
              <a:gd name="connsiteY165" fmla="*/ 3379269 h 6916349"/>
              <a:gd name="connsiteX166" fmla="*/ 0 w 4556481"/>
              <a:gd name="connsiteY166" fmla="*/ 3387942 h 6916349"/>
              <a:gd name="connsiteX167" fmla="*/ 0 w 4556481"/>
              <a:gd name="connsiteY167" fmla="*/ 3394550 h 6916349"/>
              <a:gd name="connsiteX168" fmla="*/ 0 w 4556481"/>
              <a:gd name="connsiteY168" fmla="*/ 3404146 h 6916349"/>
              <a:gd name="connsiteX169" fmla="*/ 0 w 4556481"/>
              <a:gd name="connsiteY169" fmla="*/ 3415088 h 6916349"/>
              <a:gd name="connsiteX170" fmla="*/ 0 w 4556481"/>
              <a:gd name="connsiteY170" fmla="*/ 3421746 h 6916349"/>
              <a:gd name="connsiteX171" fmla="*/ 0 w 4556481"/>
              <a:gd name="connsiteY171" fmla="*/ 3446624 h 6916349"/>
              <a:gd name="connsiteX172" fmla="*/ 0 w 4556481"/>
              <a:gd name="connsiteY172" fmla="*/ 3459414 h 6916349"/>
              <a:gd name="connsiteX173" fmla="*/ 0 w 4556481"/>
              <a:gd name="connsiteY173" fmla="*/ 3474539 h 6916349"/>
              <a:gd name="connsiteX174" fmla="*/ 0 w 4556481"/>
              <a:gd name="connsiteY174" fmla="*/ 3481794 h 6916349"/>
              <a:gd name="connsiteX175" fmla="*/ 0 w 4556481"/>
              <a:gd name="connsiteY175" fmla="*/ 3491639 h 6916349"/>
              <a:gd name="connsiteX176" fmla="*/ 0 w 4556481"/>
              <a:gd name="connsiteY176" fmla="*/ 3499417 h 6916349"/>
              <a:gd name="connsiteX177" fmla="*/ 0 w 4556481"/>
              <a:gd name="connsiteY177" fmla="*/ 3516515 h 6916349"/>
              <a:gd name="connsiteX178" fmla="*/ 0 w 4556481"/>
              <a:gd name="connsiteY178" fmla="*/ 3531642 h 6916349"/>
              <a:gd name="connsiteX179" fmla="*/ 0 w 4556481"/>
              <a:gd name="connsiteY179" fmla="*/ 3575968 h 6916349"/>
              <a:gd name="connsiteX180" fmla="*/ 0 w 4556481"/>
              <a:gd name="connsiteY180" fmla="*/ 3585490 h 6916349"/>
              <a:gd name="connsiteX181" fmla="*/ 0 w 4556481"/>
              <a:gd name="connsiteY181" fmla="*/ 3586909 h 6916349"/>
              <a:gd name="connsiteX182" fmla="*/ 0 w 4556481"/>
              <a:gd name="connsiteY182" fmla="*/ 3596506 h 6916349"/>
              <a:gd name="connsiteX183" fmla="*/ 0 w 4556481"/>
              <a:gd name="connsiteY183" fmla="*/ 3603113 h 6916349"/>
              <a:gd name="connsiteX184" fmla="*/ 0 w 4556481"/>
              <a:gd name="connsiteY184" fmla="*/ 3610366 h 6916349"/>
              <a:gd name="connsiteX185" fmla="*/ 0 w 4556481"/>
              <a:gd name="connsiteY185" fmla="*/ 3611785 h 6916349"/>
              <a:gd name="connsiteX186" fmla="*/ 0 w 4556481"/>
              <a:gd name="connsiteY186" fmla="*/ 3680760 h 6916349"/>
              <a:gd name="connsiteX187" fmla="*/ 0 w 4556481"/>
              <a:gd name="connsiteY187" fmla="*/ 3705638 h 6916349"/>
              <a:gd name="connsiteX188" fmla="*/ 0 w 4556481"/>
              <a:gd name="connsiteY188" fmla="*/ 3705674 h 6916349"/>
              <a:gd name="connsiteX189" fmla="*/ 0 w 4556481"/>
              <a:gd name="connsiteY189" fmla="*/ 3715482 h 6916349"/>
              <a:gd name="connsiteX190" fmla="*/ 0 w 4556481"/>
              <a:gd name="connsiteY190" fmla="*/ 3737864 h 6916349"/>
              <a:gd name="connsiteX191" fmla="*/ 0 w 4556481"/>
              <a:gd name="connsiteY191" fmla="*/ 3750651 h 6916349"/>
              <a:gd name="connsiteX192" fmla="*/ 0 w 4556481"/>
              <a:gd name="connsiteY192" fmla="*/ 3775528 h 6916349"/>
              <a:gd name="connsiteX193" fmla="*/ 0 w 4556481"/>
              <a:gd name="connsiteY193" fmla="*/ 3782190 h 6916349"/>
              <a:gd name="connsiteX194" fmla="*/ 0 w 4556481"/>
              <a:gd name="connsiteY194" fmla="*/ 3802728 h 6916349"/>
              <a:gd name="connsiteX195" fmla="*/ 0 w 4556481"/>
              <a:gd name="connsiteY195" fmla="*/ 3809333 h 6916349"/>
              <a:gd name="connsiteX196" fmla="*/ 0 w 4556481"/>
              <a:gd name="connsiteY196" fmla="*/ 3859821 h 6916349"/>
              <a:gd name="connsiteX197" fmla="*/ 0 w 4556481"/>
              <a:gd name="connsiteY197" fmla="*/ 3869416 h 6916349"/>
              <a:gd name="connsiteX198" fmla="*/ 0 w 4556481"/>
              <a:gd name="connsiteY198" fmla="*/ 3879224 h 6916349"/>
              <a:gd name="connsiteX199" fmla="*/ 0 w 4556481"/>
              <a:gd name="connsiteY199" fmla="*/ 3880357 h 6916349"/>
              <a:gd name="connsiteX200" fmla="*/ 0 w 4556481"/>
              <a:gd name="connsiteY200" fmla="*/ 3884697 h 6916349"/>
              <a:gd name="connsiteX201" fmla="*/ 0 w 4556481"/>
              <a:gd name="connsiteY201" fmla="*/ 3911894 h 6916349"/>
              <a:gd name="connsiteX202" fmla="*/ 0 w 4556481"/>
              <a:gd name="connsiteY202" fmla="*/ 3924684 h 6916349"/>
              <a:gd name="connsiteX203" fmla="*/ 0 w 4556481"/>
              <a:gd name="connsiteY203" fmla="*/ 3949560 h 6916349"/>
              <a:gd name="connsiteX204" fmla="*/ 0 w 4556481"/>
              <a:gd name="connsiteY204" fmla="*/ 3964687 h 6916349"/>
              <a:gd name="connsiteX205" fmla="*/ 0 w 4556481"/>
              <a:gd name="connsiteY205" fmla="*/ 3981786 h 6916349"/>
              <a:gd name="connsiteX206" fmla="*/ 0 w 4556481"/>
              <a:gd name="connsiteY206" fmla="*/ 3988393 h 6916349"/>
              <a:gd name="connsiteX207" fmla="*/ 0 w 4556481"/>
              <a:gd name="connsiteY207" fmla="*/ 4008930 h 6916349"/>
              <a:gd name="connsiteX208" fmla="*/ 0 w 4556481"/>
              <a:gd name="connsiteY208" fmla="*/ 4053256 h 6916349"/>
              <a:gd name="connsiteX209" fmla="*/ 0 w 4556481"/>
              <a:gd name="connsiteY209" fmla="*/ 4068384 h 6916349"/>
              <a:gd name="connsiteX210" fmla="*/ 0 w 4556481"/>
              <a:gd name="connsiteY210" fmla="*/ 4075637 h 6916349"/>
              <a:gd name="connsiteX211" fmla="*/ 0 w 4556481"/>
              <a:gd name="connsiteY211" fmla="*/ 4077056 h 6916349"/>
              <a:gd name="connsiteX212" fmla="*/ 0 w 4556481"/>
              <a:gd name="connsiteY212" fmla="*/ 4083663 h 6916349"/>
              <a:gd name="connsiteX213" fmla="*/ 0 w 4556481"/>
              <a:gd name="connsiteY213" fmla="*/ 4093260 h 6916349"/>
              <a:gd name="connsiteX214" fmla="*/ 0 w 4556481"/>
              <a:gd name="connsiteY214" fmla="*/ 4148526 h 6916349"/>
              <a:gd name="connsiteX215" fmla="*/ 0 w 4556481"/>
              <a:gd name="connsiteY215" fmla="*/ 4170910 h 6916349"/>
              <a:gd name="connsiteX216" fmla="*/ 0 w 4556481"/>
              <a:gd name="connsiteY216" fmla="*/ 4180751 h 6916349"/>
              <a:gd name="connsiteX217" fmla="*/ 0 w 4556481"/>
              <a:gd name="connsiteY217" fmla="*/ 4205628 h 6916349"/>
              <a:gd name="connsiteX218" fmla="*/ 0 w 4556481"/>
              <a:gd name="connsiteY218" fmla="*/ 4240799 h 6916349"/>
              <a:gd name="connsiteX219" fmla="*/ 0 w 4556481"/>
              <a:gd name="connsiteY219" fmla="*/ 4247406 h 6916349"/>
              <a:gd name="connsiteX220" fmla="*/ 0 w 4556481"/>
              <a:gd name="connsiteY220" fmla="*/ 4274602 h 6916349"/>
              <a:gd name="connsiteX221" fmla="*/ 0 w 4556481"/>
              <a:gd name="connsiteY221" fmla="*/ 4299482 h 6916349"/>
              <a:gd name="connsiteX222" fmla="*/ 0 w 4556481"/>
              <a:gd name="connsiteY222" fmla="*/ 4312270 h 6916349"/>
              <a:gd name="connsiteX223" fmla="*/ 0 w 4556481"/>
              <a:gd name="connsiteY223" fmla="*/ 4344496 h 6916349"/>
              <a:gd name="connsiteX224" fmla="*/ 0 w 4556481"/>
              <a:gd name="connsiteY224" fmla="*/ 4349968 h 6916349"/>
              <a:gd name="connsiteX225" fmla="*/ 0 w 4556481"/>
              <a:gd name="connsiteY225" fmla="*/ 4369372 h 6916349"/>
              <a:gd name="connsiteX226" fmla="*/ 0 w 4556481"/>
              <a:gd name="connsiteY226" fmla="*/ 4377114 h 6916349"/>
              <a:gd name="connsiteX227" fmla="*/ 0 w 4556481"/>
              <a:gd name="connsiteY227" fmla="*/ 4414831 h 6916349"/>
              <a:gd name="connsiteX228" fmla="*/ 0 w 4556481"/>
              <a:gd name="connsiteY228" fmla="*/ 4421438 h 6916349"/>
              <a:gd name="connsiteX229" fmla="*/ 0 w 4556481"/>
              <a:gd name="connsiteY229" fmla="*/ 4441976 h 6916349"/>
              <a:gd name="connsiteX230" fmla="*/ 0 w 4556481"/>
              <a:gd name="connsiteY230" fmla="*/ 4453664 h 6916349"/>
              <a:gd name="connsiteX231" fmla="*/ 0 w 4556481"/>
              <a:gd name="connsiteY231" fmla="*/ 4478540 h 6916349"/>
              <a:gd name="connsiteX232" fmla="*/ 0 w 4556481"/>
              <a:gd name="connsiteY232" fmla="*/ 4518528 h 6916349"/>
              <a:gd name="connsiteX233" fmla="*/ 0 w 4556481"/>
              <a:gd name="connsiteY233" fmla="*/ 4543404 h 6916349"/>
              <a:gd name="connsiteX234" fmla="*/ 0 w 4556481"/>
              <a:gd name="connsiteY234" fmla="*/ 4548934 h 6916349"/>
              <a:gd name="connsiteX235" fmla="*/ 0 w 4556481"/>
              <a:gd name="connsiteY235" fmla="*/ 4558530 h 6916349"/>
              <a:gd name="connsiteX236" fmla="*/ 0 w 4556481"/>
              <a:gd name="connsiteY236" fmla="*/ 4573810 h 6916349"/>
              <a:gd name="connsiteX237" fmla="*/ 0 w 4556481"/>
              <a:gd name="connsiteY237" fmla="*/ 4613798 h 6916349"/>
              <a:gd name="connsiteX238" fmla="*/ 0 w 4556481"/>
              <a:gd name="connsiteY238" fmla="*/ 4638674 h 6916349"/>
              <a:gd name="connsiteX239" fmla="*/ 0 w 4556481"/>
              <a:gd name="connsiteY239" fmla="*/ 4677506 h 6916349"/>
              <a:gd name="connsiteX240" fmla="*/ 0 w 4556481"/>
              <a:gd name="connsiteY240" fmla="*/ 4712676 h 6916349"/>
              <a:gd name="connsiteX241" fmla="*/ 0 w 4556481"/>
              <a:gd name="connsiteY241" fmla="*/ 4737553 h 6916349"/>
              <a:gd name="connsiteX242" fmla="*/ 0 w 4556481"/>
              <a:gd name="connsiteY242" fmla="*/ 4742370 h 6916349"/>
              <a:gd name="connsiteX243" fmla="*/ 0 w 4556481"/>
              <a:gd name="connsiteY243" fmla="*/ 4764753 h 6916349"/>
              <a:gd name="connsiteX244" fmla="*/ 0 w 4556481"/>
              <a:gd name="connsiteY244" fmla="*/ 4777540 h 6916349"/>
              <a:gd name="connsiteX245" fmla="*/ 0 w 4556481"/>
              <a:gd name="connsiteY245" fmla="*/ 4802416 h 6916349"/>
              <a:gd name="connsiteX246" fmla="*/ 0 w 4556481"/>
              <a:gd name="connsiteY246" fmla="*/ 4841248 h 6916349"/>
              <a:gd name="connsiteX247" fmla="*/ 0 w 4556481"/>
              <a:gd name="connsiteY247" fmla="*/ 4842382 h 6916349"/>
              <a:gd name="connsiteX248" fmla="*/ 0 w 4556481"/>
              <a:gd name="connsiteY248" fmla="*/ 4886709 h 6916349"/>
              <a:gd name="connsiteX249" fmla="*/ 0 w 4556481"/>
              <a:gd name="connsiteY249" fmla="*/ 4906112 h 6916349"/>
              <a:gd name="connsiteX250" fmla="*/ 0 w 4556481"/>
              <a:gd name="connsiteY250" fmla="*/ 4907245 h 6916349"/>
              <a:gd name="connsiteX251" fmla="*/ 0 w 4556481"/>
              <a:gd name="connsiteY251" fmla="*/ 4911585 h 6916349"/>
              <a:gd name="connsiteX252" fmla="*/ 0 w 4556481"/>
              <a:gd name="connsiteY252" fmla="*/ 4943811 h 6916349"/>
              <a:gd name="connsiteX253" fmla="*/ 0 w 4556481"/>
              <a:gd name="connsiteY253" fmla="*/ 4970954 h 6916349"/>
              <a:gd name="connsiteX254" fmla="*/ 0 w 4556481"/>
              <a:gd name="connsiteY254" fmla="*/ 5008674 h 6916349"/>
              <a:gd name="connsiteX255" fmla="*/ 0 w 4556481"/>
              <a:gd name="connsiteY255" fmla="*/ 5015282 h 6916349"/>
              <a:gd name="connsiteX256" fmla="*/ 0 w 4556481"/>
              <a:gd name="connsiteY256" fmla="*/ 5035818 h 6916349"/>
              <a:gd name="connsiteX257" fmla="*/ 0 w 4556481"/>
              <a:gd name="connsiteY257" fmla="*/ 5039081 h 6916349"/>
              <a:gd name="connsiteX258" fmla="*/ 0 w 4556481"/>
              <a:gd name="connsiteY258" fmla="*/ 5103944 h 6916349"/>
              <a:gd name="connsiteX259" fmla="*/ 0 w 4556481"/>
              <a:gd name="connsiteY259" fmla="*/ 5110552 h 6916349"/>
              <a:gd name="connsiteX260" fmla="*/ 0 w 4556481"/>
              <a:gd name="connsiteY260" fmla="*/ 5142776 h 6916349"/>
              <a:gd name="connsiteX261" fmla="*/ 0 w 4556481"/>
              <a:gd name="connsiteY261" fmla="*/ 5167654 h 6916349"/>
              <a:gd name="connsiteX262" fmla="*/ 0 w 4556481"/>
              <a:gd name="connsiteY262" fmla="*/ 5202824 h 6916349"/>
              <a:gd name="connsiteX263" fmla="*/ 0 w 4556481"/>
              <a:gd name="connsiteY263" fmla="*/ 5207640 h 6916349"/>
              <a:gd name="connsiteX264" fmla="*/ 0 w 4556481"/>
              <a:gd name="connsiteY264" fmla="*/ 5232517 h 6916349"/>
              <a:gd name="connsiteX265" fmla="*/ 0 w 4556481"/>
              <a:gd name="connsiteY265" fmla="*/ 5267688 h 6916349"/>
              <a:gd name="connsiteX266" fmla="*/ 0 w 4556481"/>
              <a:gd name="connsiteY266" fmla="*/ 5274295 h 6916349"/>
              <a:gd name="connsiteX267" fmla="*/ 0 w 4556481"/>
              <a:gd name="connsiteY267" fmla="*/ 5306520 h 6916349"/>
              <a:gd name="connsiteX268" fmla="*/ 0 w 4556481"/>
              <a:gd name="connsiteY268" fmla="*/ 5331396 h 6916349"/>
              <a:gd name="connsiteX269" fmla="*/ 0 w 4556481"/>
              <a:gd name="connsiteY269" fmla="*/ 5371384 h 6916349"/>
              <a:gd name="connsiteX270" fmla="*/ 0 w 4556481"/>
              <a:gd name="connsiteY270" fmla="*/ 5376856 h 6916349"/>
              <a:gd name="connsiteX271" fmla="*/ 0 w 4556481"/>
              <a:gd name="connsiteY271" fmla="*/ 5396260 h 6916349"/>
              <a:gd name="connsiteX272" fmla="*/ 1 w 4556481"/>
              <a:gd name="connsiteY272" fmla="*/ 5396267 h 6916349"/>
              <a:gd name="connsiteX273" fmla="*/ 1 w 4556481"/>
              <a:gd name="connsiteY273" fmla="*/ 5497456 h 6916349"/>
              <a:gd name="connsiteX274" fmla="*/ 1 w 4556481"/>
              <a:gd name="connsiteY274" fmla="*/ 5498588 h 6916349"/>
              <a:gd name="connsiteX275" fmla="*/ 1 w 4556481"/>
              <a:gd name="connsiteY275" fmla="*/ 5600018 h 6916349"/>
              <a:gd name="connsiteX276" fmla="*/ 1 w 4556481"/>
              <a:gd name="connsiteY276" fmla="*/ 5627160 h 6916349"/>
              <a:gd name="connsiteX277" fmla="*/ 1 w 4556481"/>
              <a:gd name="connsiteY277" fmla="*/ 5695287 h 6916349"/>
              <a:gd name="connsiteX278" fmla="*/ 1 w 4556481"/>
              <a:gd name="connsiteY278" fmla="*/ 5798984 h 6916349"/>
              <a:gd name="connsiteX279" fmla="*/ 1 w 4556481"/>
              <a:gd name="connsiteY279" fmla="*/ 5823860 h 6916349"/>
              <a:gd name="connsiteX280" fmla="*/ 1 w 4556481"/>
              <a:gd name="connsiteY280" fmla="*/ 5859029 h 6916349"/>
              <a:gd name="connsiteX281" fmla="*/ 1 w 4556481"/>
              <a:gd name="connsiteY281" fmla="*/ 5962726 h 6916349"/>
              <a:gd name="connsiteX282" fmla="*/ 1 w 4556481"/>
              <a:gd name="connsiteY282" fmla="*/ 5987604 h 6916349"/>
              <a:gd name="connsiteX283" fmla="*/ 282341 w 4556481"/>
              <a:gd name="connsiteY283" fmla="*/ 6204752 h 6916349"/>
              <a:gd name="connsiteX284" fmla="*/ 4274144 w 4556481"/>
              <a:gd name="connsiteY284" fmla="*/ 6912361 h 6916349"/>
              <a:gd name="connsiteX285" fmla="*/ 4556481 w 4556481"/>
              <a:gd name="connsiteY285" fmla="*/ 6665364 h 6916349"/>
              <a:gd name="connsiteX286" fmla="*/ 4556481 w 4556481"/>
              <a:gd name="connsiteY286" fmla="*/ 6645959 h 6916349"/>
              <a:gd name="connsiteX287" fmla="*/ 4556481 w 4556481"/>
              <a:gd name="connsiteY287" fmla="*/ 6640486 h 6916349"/>
              <a:gd name="connsiteX288" fmla="*/ 4556481 w 4556481"/>
              <a:gd name="connsiteY288" fmla="*/ 6600501 h 6916349"/>
              <a:gd name="connsiteX289" fmla="*/ 4556481 w 4556481"/>
              <a:gd name="connsiteY289" fmla="*/ 6575622 h 6916349"/>
              <a:gd name="connsiteX290" fmla="*/ 4556481 w 4556481"/>
              <a:gd name="connsiteY290" fmla="*/ 6570083 h 6916349"/>
              <a:gd name="connsiteX291" fmla="*/ 4556481 w 4556481"/>
              <a:gd name="connsiteY291" fmla="*/ 6543397 h 6916349"/>
              <a:gd name="connsiteX292" fmla="*/ 4556481 w 4556481"/>
              <a:gd name="connsiteY292" fmla="*/ 6536792 h 6916349"/>
              <a:gd name="connsiteX293" fmla="*/ 4556481 w 4556481"/>
              <a:gd name="connsiteY293" fmla="*/ 6501622 h 6916349"/>
              <a:gd name="connsiteX294" fmla="*/ 4556481 w 4556481"/>
              <a:gd name="connsiteY294" fmla="*/ 6476744 h 6916349"/>
              <a:gd name="connsiteX295" fmla="*/ 4556481 w 4556481"/>
              <a:gd name="connsiteY295" fmla="*/ 6471928 h 6916349"/>
              <a:gd name="connsiteX296" fmla="*/ 4556481 w 4556481"/>
              <a:gd name="connsiteY296" fmla="*/ 6436759 h 6916349"/>
              <a:gd name="connsiteX297" fmla="*/ 4556481 w 4556481"/>
              <a:gd name="connsiteY297" fmla="*/ 6411880 h 6916349"/>
              <a:gd name="connsiteX298" fmla="*/ 4556481 w 4556481"/>
              <a:gd name="connsiteY298" fmla="*/ 6379654 h 6916349"/>
              <a:gd name="connsiteX299" fmla="*/ 4556481 w 4556481"/>
              <a:gd name="connsiteY299" fmla="*/ 6373048 h 6916349"/>
              <a:gd name="connsiteX300" fmla="*/ 4556481 w 4556481"/>
              <a:gd name="connsiteY300" fmla="*/ 6308184 h 6916349"/>
              <a:gd name="connsiteX301" fmla="*/ 4556481 w 4556481"/>
              <a:gd name="connsiteY301" fmla="*/ 6304921 h 6916349"/>
              <a:gd name="connsiteX302" fmla="*/ 4556481 w 4556481"/>
              <a:gd name="connsiteY302" fmla="*/ 6284384 h 6916349"/>
              <a:gd name="connsiteX303" fmla="*/ 4556481 w 4556481"/>
              <a:gd name="connsiteY303" fmla="*/ 6277778 h 6916349"/>
              <a:gd name="connsiteX304" fmla="*/ 4556481 w 4556481"/>
              <a:gd name="connsiteY304" fmla="*/ 6240058 h 6916349"/>
              <a:gd name="connsiteX305" fmla="*/ 4556481 w 4556481"/>
              <a:gd name="connsiteY305" fmla="*/ 6212915 h 6916349"/>
              <a:gd name="connsiteX306" fmla="*/ 4556481 w 4556481"/>
              <a:gd name="connsiteY306" fmla="*/ 6180688 h 6916349"/>
              <a:gd name="connsiteX307" fmla="*/ 4556481 w 4556481"/>
              <a:gd name="connsiteY307" fmla="*/ 6176348 h 6916349"/>
              <a:gd name="connsiteX308" fmla="*/ 4556481 w 4556481"/>
              <a:gd name="connsiteY308" fmla="*/ 6175218 h 6916349"/>
              <a:gd name="connsiteX309" fmla="*/ 4556481 w 4556481"/>
              <a:gd name="connsiteY309" fmla="*/ 6155811 h 6916349"/>
              <a:gd name="connsiteX310" fmla="*/ 4556481 w 4556481"/>
              <a:gd name="connsiteY310" fmla="*/ 6111485 h 6916349"/>
              <a:gd name="connsiteX311" fmla="*/ 4556481 w 4556481"/>
              <a:gd name="connsiteY311" fmla="*/ 6110354 h 6916349"/>
              <a:gd name="connsiteX312" fmla="*/ 4556481 w 4556481"/>
              <a:gd name="connsiteY312" fmla="*/ 6104812 h 6916349"/>
              <a:gd name="connsiteX313" fmla="*/ 4556481 w 4556481"/>
              <a:gd name="connsiteY313" fmla="*/ 6079936 h 6916349"/>
              <a:gd name="connsiteX314" fmla="*/ 4556481 w 4556481"/>
              <a:gd name="connsiteY314" fmla="*/ 6071522 h 6916349"/>
              <a:gd name="connsiteX315" fmla="*/ 4556481 w 4556481"/>
              <a:gd name="connsiteY315" fmla="*/ 6046642 h 6916349"/>
              <a:gd name="connsiteX316" fmla="*/ 4556481 w 4556481"/>
              <a:gd name="connsiteY316" fmla="*/ 6011472 h 6916349"/>
              <a:gd name="connsiteX317" fmla="*/ 4556481 w 4556481"/>
              <a:gd name="connsiteY317" fmla="*/ 6006658 h 6916349"/>
              <a:gd name="connsiteX318" fmla="*/ 4556481 w 4556481"/>
              <a:gd name="connsiteY318" fmla="*/ 5981779 h 6916349"/>
              <a:gd name="connsiteX319" fmla="*/ 4556481 w 4556481"/>
              <a:gd name="connsiteY319" fmla="*/ 5976240 h 6916349"/>
              <a:gd name="connsiteX320" fmla="*/ 4556481 w 4556481"/>
              <a:gd name="connsiteY320" fmla="*/ 5946608 h 6916349"/>
              <a:gd name="connsiteX321" fmla="*/ 4556481 w 4556481"/>
              <a:gd name="connsiteY321" fmla="*/ 5907779 h 6916349"/>
              <a:gd name="connsiteX322" fmla="*/ 4556481 w 4556481"/>
              <a:gd name="connsiteY322" fmla="*/ 5882900 h 6916349"/>
              <a:gd name="connsiteX323" fmla="*/ 4556481 w 4556481"/>
              <a:gd name="connsiteY323" fmla="*/ 5880970 h 6916349"/>
              <a:gd name="connsiteX324" fmla="*/ 4556481 w 4556481"/>
              <a:gd name="connsiteY324" fmla="*/ 5842916 h 6916349"/>
              <a:gd name="connsiteX325" fmla="*/ 4556481 w 4556481"/>
              <a:gd name="connsiteY325" fmla="*/ 5818036 h 6916349"/>
              <a:gd name="connsiteX326" fmla="*/ 4556481 w 4556481"/>
              <a:gd name="connsiteY326" fmla="*/ 5812509 h 6916349"/>
              <a:gd name="connsiteX327" fmla="*/ 4556481 w 4556481"/>
              <a:gd name="connsiteY327" fmla="*/ 5787630 h 6916349"/>
              <a:gd name="connsiteX328" fmla="*/ 4556481 w 4556481"/>
              <a:gd name="connsiteY328" fmla="*/ 5747646 h 6916349"/>
              <a:gd name="connsiteX329" fmla="*/ 4556481 w 4556481"/>
              <a:gd name="connsiteY329" fmla="*/ 5722767 h 6916349"/>
              <a:gd name="connsiteX330" fmla="*/ 4556481 w 4556481"/>
              <a:gd name="connsiteY330" fmla="*/ 5717224 h 6916349"/>
              <a:gd name="connsiteX331" fmla="*/ 4556481 w 4556481"/>
              <a:gd name="connsiteY331" fmla="*/ 5711078 h 6916349"/>
              <a:gd name="connsiteX332" fmla="*/ 4556481 w 4556481"/>
              <a:gd name="connsiteY332" fmla="*/ 5690542 h 6916349"/>
              <a:gd name="connsiteX333" fmla="*/ 4556481 w 4556481"/>
              <a:gd name="connsiteY333" fmla="*/ 5683934 h 6916349"/>
              <a:gd name="connsiteX334" fmla="*/ 4556481 w 4556481"/>
              <a:gd name="connsiteY334" fmla="*/ 5646214 h 6916349"/>
              <a:gd name="connsiteX335" fmla="*/ 4556481 w 4556481"/>
              <a:gd name="connsiteY335" fmla="*/ 5638476 h 6916349"/>
              <a:gd name="connsiteX336" fmla="*/ 4556481 w 4556481"/>
              <a:gd name="connsiteY336" fmla="*/ 5619070 h 6916349"/>
              <a:gd name="connsiteX337" fmla="*/ 4556481 w 4556481"/>
              <a:gd name="connsiteY337" fmla="*/ 5614666 h 6916349"/>
              <a:gd name="connsiteX338" fmla="*/ 4556481 w 4556481"/>
              <a:gd name="connsiteY338" fmla="*/ 5613598 h 6916349"/>
              <a:gd name="connsiteX339" fmla="*/ 4556481 w 4556481"/>
              <a:gd name="connsiteY339" fmla="*/ 5608058 h 6916349"/>
              <a:gd name="connsiteX340" fmla="*/ 4556481 w 4556481"/>
              <a:gd name="connsiteY340" fmla="*/ 5587522 h 6916349"/>
              <a:gd name="connsiteX341" fmla="*/ 4556481 w 4556481"/>
              <a:gd name="connsiteY341" fmla="*/ 5581372 h 6916349"/>
              <a:gd name="connsiteX342" fmla="*/ 4556481 w 4556481"/>
              <a:gd name="connsiteY342" fmla="*/ 5543195 h 6916349"/>
              <a:gd name="connsiteX343" fmla="*/ 4556481 w 4556481"/>
              <a:gd name="connsiteY343" fmla="*/ 5516508 h 6916349"/>
              <a:gd name="connsiteX344" fmla="*/ 4556481 w 4556481"/>
              <a:gd name="connsiteY344" fmla="*/ 5510970 h 6916349"/>
              <a:gd name="connsiteX345" fmla="*/ 4556481 w 4556481"/>
              <a:gd name="connsiteY345" fmla="*/ 5509903 h 6916349"/>
              <a:gd name="connsiteX346" fmla="*/ 4556481 w 4556481"/>
              <a:gd name="connsiteY346" fmla="*/ 5486090 h 6916349"/>
              <a:gd name="connsiteX347" fmla="*/ 4556481 w 4556481"/>
              <a:gd name="connsiteY347" fmla="*/ 5474734 h 6916349"/>
              <a:gd name="connsiteX348" fmla="*/ 4556481 w 4556481"/>
              <a:gd name="connsiteY348" fmla="*/ 5449856 h 6916349"/>
              <a:gd name="connsiteX349" fmla="*/ 4556481 w 4556481"/>
              <a:gd name="connsiteY349" fmla="*/ 5417630 h 6916349"/>
              <a:gd name="connsiteX350" fmla="*/ 4556481 w 4556481"/>
              <a:gd name="connsiteY350" fmla="*/ 5415699 h 6916349"/>
              <a:gd name="connsiteX351" fmla="*/ 4556481 w 4556481"/>
              <a:gd name="connsiteY351" fmla="*/ 5390821 h 6916349"/>
              <a:gd name="connsiteX352" fmla="*/ 4556481 w 4556481"/>
              <a:gd name="connsiteY352" fmla="*/ 5352766 h 6916349"/>
              <a:gd name="connsiteX353" fmla="*/ 4556481 w 4556481"/>
              <a:gd name="connsiteY353" fmla="*/ 5346159 h 6916349"/>
              <a:gd name="connsiteX354" fmla="*/ 4556481 w 4556481"/>
              <a:gd name="connsiteY354" fmla="*/ 5322358 h 6916349"/>
              <a:gd name="connsiteX355" fmla="*/ 4556481 w 4556481"/>
              <a:gd name="connsiteY355" fmla="*/ 5287126 h 6916349"/>
              <a:gd name="connsiteX356" fmla="*/ 4556481 w 4556481"/>
              <a:gd name="connsiteY356" fmla="*/ 5278032 h 6916349"/>
              <a:gd name="connsiteX357" fmla="*/ 4556481 w 4556481"/>
              <a:gd name="connsiteY357" fmla="*/ 5257495 h 6916349"/>
              <a:gd name="connsiteX358" fmla="*/ 4556481 w 4556481"/>
              <a:gd name="connsiteY358" fmla="*/ 5251955 h 6916349"/>
              <a:gd name="connsiteX359" fmla="*/ 4556481 w 4556481"/>
              <a:gd name="connsiteY359" fmla="*/ 5250890 h 6916349"/>
              <a:gd name="connsiteX360" fmla="*/ 4556481 w 4556481"/>
              <a:gd name="connsiteY360" fmla="*/ 5227078 h 6916349"/>
              <a:gd name="connsiteX361" fmla="*/ 4556481 w 4556481"/>
              <a:gd name="connsiteY361" fmla="*/ 5218663 h 6916349"/>
              <a:gd name="connsiteX362" fmla="*/ 4556481 w 4556481"/>
              <a:gd name="connsiteY362" fmla="*/ 5193786 h 6916349"/>
              <a:gd name="connsiteX363" fmla="*/ 4556481 w 4556481"/>
              <a:gd name="connsiteY363" fmla="*/ 5153800 h 6916349"/>
              <a:gd name="connsiteX364" fmla="*/ 4556481 w 4556481"/>
              <a:gd name="connsiteY364" fmla="*/ 5149460 h 6916349"/>
              <a:gd name="connsiteX365" fmla="*/ 4556481 w 4556481"/>
              <a:gd name="connsiteY365" fmla="*/ 5148329 h 6916349"/>
              <a:gd name="connsiteX366" fmla="*/ 4556481 w 4556481"/>
              <a:gd name="connsiteY366" fmla="*/ 5142788 h 6916349"/>
              <a:gd name="connsiteX367" fmla="*/ 4556481 w 4556481"/>
              <a:gd name="connsiteY367" fmla="*/ 5128922 h 6916349"/>
              <a:gd name="connsiteX368" fmla="*/ 4556481 w 4556481"/>
              <a:gd name="connsiteY368" fmla="*/ 5123382 h 6916349"/>
              <a:gd name="connsiteX369" fmla="*/ 4556481 w 4556481"/>
              <a:gd name="connsiteY369" fmla="*/ 5122252 h 6916349"/>
              <a:gd name="connsiteX370" fmla="*/ 4556481 w 4556481"/>
              <a:gd name="connsiteY370" fmla="*/ 5117912 h 6916349"/>
              <a:gd name="connsiteX371" fmla="*/ 4556481 w 4556481"/>
              <a:gd name="connsiteY371" fmla="*/ 5077924 h 6916349"/>
              <a:gd name="connsiteX372" fmla="*/ 4556481 w 4556481"/>
              <a:gd name="connsiteY372" fmla="*/ 5053048 h 6916349"/>
              <a:gd name="connsiteX373" fmla="*/ 4556481 w 4556481"/>
              <a:gd name="connsiteY373" fmla="*/ 5044634 h 6916349"/>
              <a:gd name="connsiteX374" fmla="*/ 4556481 w 4556481"/>
              <a:gd name="connsiteY374" fmla="*/ 5020820 h 6916349"/>
              <a:gd name="connsiteX375" fmla="*/ 4556481 w 4556481"/>
              <a:gd name="connsiteY375" fmla="*/ 5019754 h 6916349"/>
              <a:gd name="connsiteX376" fmla="*/ 4556481 w 4556481"/>
              <a:gd name="connsiteY376" fmla="*/ 5014215 h 6916349"/>
              <a:gd name="connsiteX377" fmla="*/ 4556481 w 4556481"/>
              <a:gd name="connsiteY377" fmla="*/ 4993676 h 6916349"/>
              <a:gd name="connsiteX378" fmla="*/ 4556481 w 4556481"/>
              <a:gd name="connsiteY378" fmla="*/ 4984584 h 6916349"/>
              <a:gd name="connsiteX379" fmla="*/ 4556481 w 4556481"/>
              <a:gd name="connsiteY379" fmla="*/ 4949352 h 6916349"/>
              <a:gd name="connsiteX380" fmla="*/ 4556481 w 4556481"/>
              <a:gd name="connsiteY380" fmla="*/ 4925550 h 6916349"/>
              <a:gd name="connsiteX381" fmla="*/ 4556481 w 4556481"/>
              <a:gd name="connsiteY381" fmla="*/ 4918945 h 6916349"/>
              <a:gd name="connsiteX382" fmla="*/ 4556481 w 4556481"/>
              <a:gd name="connsiteY382" fmla="*/ 4880890 h 6916349"/>
              <a:gd name="connsiteX383" fmla="*/ 4556481 w 4556481"/>
              <a:gd name="connsiteY383" fmla="*/ 4856011 h 6916349"/>
              <a:gd name="connsiteX384" fmla="*/ 4556481 w 4556481"/>
              <a:gd name="connsiteY384" fmla="*/ 4854082 h 6916349"/>
              <a:gd name="connsiteX385" fmla="*/ 4556481 w 4556481"/>
              <a:gd name="connsiteY385" fmla="*/ 4821857 h 6916349"/>
              <a:gd name="connsiteX386" fmla="*/ 4556481 w 4556481"/>
              <a:gd name="connsiteY386" fmla="*/ 4796980 h 6916349"/>
              <a:gd name="connsiteX387" fmla="*/ 4556481 w 4556481"/>
              <a:gd name="connsiteY387" fmla="*/ 4785620 h 6916349"/>
              <a:gd name="connsiteX388" fmla="*/ 4556481 w 4556481"/>
              <a:gd name="connsiteY388" fmla="*/ 4761807 h 6916349"/>
              <a:gd name="connsiteX389" fmla="*/ 4556481 w 4556481"/>
              <a:gd name="connsiteY389" fmla="*/ 4760742 h 6916349"/>
              <a:gd name="connsiteX390" fmla="*/ 4556481 w 4556481"/>
              <a:gd name="connsiteY390" fmla="*/ 4755200 h 6916349"/>
              <a:gd name="connsiteX391" fmla="*/ 4556481 w 4556481"/>
              <a:gd name="connsiteY391" fmla="*/ 4728516 h 6916349"/>
              <a:gd name="connsiteX392" fmla="*/ 4556481 w 4556481"/>
              <a:gd name="connsiteY392" fmla="*/ 4690336 h 6916349"/>
              <a:gd name="connsiteX393" fmla="*/ 4556481 w 4556481"/>
              <a:gd name="connsiteY393" fmla="*/ 4684189 h 6916349"/>
              <a:gd name="connsiteX394" fmla="*/ 4556481 w 4556481"/>
              <a:gd name="connsiteY394" fmla="*/ 4663653 h 6916349"/>
              <a:gd name="connsiteX395" fmla="*/ 4556481 w 4556481"/>
              <a:gd name="connsiteY395" fmla="*/ 4658112 h 6916349"/>
              <a:gd name="connsiteX396" fmla="*/ 4556481 w 4556481"/>
              <a:gd name="connsiteY396" fmla="*/ 4657046 h 6916349"/>
              <a:gd name="connsiteX397" fmla="*/ 4556481 w 4556481"/>
              <a:gd name="connsiteY397" fmla="*/ 4652640 h 6916349"/>
              <a:gd name="connsiteX398" fmla="*/ 4556481 w 4556481"/>
              <a:gd name="connsiteY398" fmla="*/ 4633234 h 6916349"/>
              <a:gd name="connsiteX399" fmla="*/ 4556481 w 4556481"/>
              <a:gd name="connsiteY399" fmla="*/ 4625497 h 6916349"/>
              <a:gd name="connsiteX400" fmla="*/ 4556481 w 4556481"/>
              <a:gd name="connsiteY400" fmla="*/ 4587777 h 6916349"/>
              <a:gd name="connsiteX401" fmla="*/ 4556481 w 4556481"/>
              <a:gd name="connsiteY401" fmla="*/ 4581170 h 6916349"/>
              <a:gd name="connsiteX402" fmla="*/ 4556481 w 4556481"/>
              <a:gd name="connsiteY402" fmla="*/ 4560634 h 6916349"/>
              <a:gd name="connsiteX403" fmla="*/ 4556481 w 4556481"/>
              <a:gd name="connsiteY403" fmla="*/ 4554484 h 6916349"/>
              <a:gd name="connsiteX404" fmla="*/ 4556481 w 4556481"/>
              <a:gd name="connsiteY404" fmla="*/ 4548945 h 6916349"/>
              <a:gd name="connsiteX405" fmla="*/ 4556481 w 4556481"/>
              <a:gd name="connsiteY405" fmla="*/ 4524066 h 6916349"/>
              <a:gd name="connsiteX406" fmla="*/ 4556481 w 4556481"/>
              <a:gd name="connsiteY406" fmla="*/ 4484082 h 6916349"/>
              <a:gd name="connsiteX407" fmla="*/ 4556481 w 4556481"/>
              <a:gd name="connsiteY407" fmla="*/ 4459202 h 6916349"/>
              <a:gd name="connsiteX408" fmla="*/ 4556481 w 4556481"/>
              <a:gd name="connsiteY408" fmla="*/ 4453674 h 6916349"/>
              <a:gd name="connsiteX409" fmla="*/ 4556481 w 4556481"/>
              <a:gd name="connsiteY409" fmla="*/ 4428796 h 6916349"/>
              <a:gd name="connsiteX410" fmla="*/ 4556481 w 4556481"/>
              <a:gd name="connsiteY410" fmla="*/ 4390742 h 6916349"/>
              <a:gd name="connsiteX411" fmla="*/ 4556481 w 4556481"/>
              <a:gd name="connsiteY411" fmla="*/ 4388810 h 6916349"/>
              <a:gd name="connsiteX412" fmla="*/ 4556481 w 4556481"/>
              <a:gd name="connsiteY412" fmla="*/ 4363932 h 6916349"/>
              <a:gd name="connsiteX413" fmla="*/ 4556481 w 4556481"/>
              <a:gd name="connsiteY413" fmla="*/ 4325102 h 6916349"/>
              <a:gd name="connsiteX414" fmla="*/ 4556481 w 4556481"/>
              <a:gd name="connsiteY414" fmla="*/ 4295470 h 6916349"/>
              <a:gd name="connsiteX415" fmla="*/ 4556481 w 4556481"/>
              <a:gd name="connsiteY415" fmla="*/ 4289930 h 6916349"/>
              <a:gd name="connsiteX416" fmla="*/ 4556481 w 4556481"/>
              <a:gd name="connsiteY416" fmla="*/ 4265052 h 6916349"/>
              <a:gd name="connsiteX417" fmla="*/ 4556481 w 4556481"/>
              <a:gd name="connsiteY417" fmla="*/ 4260238 h 6916349"/>
              <a:gd name="connsiteX418" fmla="*/ 4556481 w 4556481"/>
              <a:gd name="connsiteY418" fmla="*/ 4225066 h 6916349"/>
              <a:gd name="connsiteX419" fmla="*/ 4556481 w 4556481"/>
              <a:gd name="connsiteY419" fmla="*/ 4200189 h 6916349"/>
              <a:gd name="connsiteX420" fmla="*/ 4556481 w 4556481"/>
              <a:gd name="connsiteY420" fmla="*/ 4191775 h 6916349"/>
              <a:gd name="connsiteX421" fmla="*/ 4556481 w 4556481"/>
              <a:gd name="connsiteY421" fmla="*/ 4166898 h 6916349"/>
              <a:gd name="connsiteX422" fmla="*/ 4556481 w 4556481"/>
              <a:gd name="connsiteY422" fmla="*/ 4161357 h 6916349"/>
              <a:gd name="connsiteX423" fmla="*/ 4556481 w 4556481"/>
              <a:gd name="connsiteY423" fmla="*/ 4160226 h 6916349"/>
              <a:gd name="connsiteX424" fmla="*/ 4556481 w 4556481"/>
              <a:gd name="connsiteY424" fmla="*/ 4115899 h 6916349"/>
              <a:gd name="connsiteX425" fmla="*/ 4556481 w 4556481"/>
              <a:gd name="connsiteY425" fmla="*/ 4096494 h 6916349"/>
              <a:gd name="connsiteX426" fmla="*/ 4556481 w 4556481"/>
              <a:gd name="connsiteY426" fmla="*/ 4095363 h 6916349"/>
              <a:gd name="connsiteX427" fmla="*/ 4556481 w 4556481"/>
              <a:gd name="connsiteY427" fmla="*/ 4091023 h 6916349"/>
              <a:gd name="connsiteX428" fmla="*/ 4556481 w 4556481"/>
              <a:gd name="connsiteY428" fmla="*/ 4058795 h 6916349"/>
              <a:gd name="connsiteX429" fmla="*/ 4556481 w 4556481"/>
              <a:gd name="connsiteY429" fmla="*/ 4031652 h 6916349"/>
              <a:gd name="connsiteX430" fmla="*/ 4556481 w 4556481"/>
              <a:gd name="connsiteY430" fmla="*/ 3993932 h 6916349"/>
              <a:gd name="connsiteX431" fmla="*/ 4556481 w 4556481"/>
              <a:gd name="connsiteY431" fmla="*/ 3987326 h 6916349"/>
              <a:gd name="connsiteX432" fmla="*/ 4556481 w 4556481"/>
              <a:gd name="connsiteY432" fmla="*/ 3966788 h 6916349"/>
              <a:gd name="connsiteX433" fmla="*/ 4556481 w 4556481"/>
              <a:gd name="connsiteY433" fmla="*/ 3963525 h 6916349"/>
              <a:gd name="connsiteX434" fmla="*/ 4556481 w 4556481"/>
              <a:gd name="connsiteY434" fmla="*/ 3898662 h 6916349"/>
              <a:gd name="connsiteX435" fmla="*/ 4556481 w 4556481"/>
              <a:gd name="connsiteY435" fmla="*/ 3892056 h 6916349"/>
              <a:gd name="connsiteX436" fmla="*/ 4556481 w 4556481"/>
              <a:gd name="connsiteY436" fmla="*/ 3859832 h 6916349"/>
              <a:gd name="connsiteX437" fmla="*/ 4556481 w 4556481"/>
              <a:gd name="connsiteY437" fmla="*/ 3834955 h 6916349"/>
              <a:gd name="connsiteX438" fmla="*/ 4556481 w 4556481"/>
              <a:gd name="connsiteY438" fmla="*/ 3799782 h 6916349"/>
              <a:gd name="connsiteX439" fmla="*/ 4556481 w 4556481"/>
              <a:gd name="connsiteY439" fmla="*/ 3794967 h 6916349"/>
              <a:gd name="connsiteX440" fmla="*/ 4556481 w 4556481"/>
              <a:gd name="connsiteY440" fmla="*/ 3770091 h 6916349"/>
              <a:gd name="connsiteX441" fmla="*/ 4556481 w 4556481"/>
              <a:gd name="connsiteY441" fmla="*/ 3734918 h 6916349"/>
              <a:gd name="connsiteX442" fmla="*/ 4556481 w 4556481"/>
              <a:gd name="connsiteY442" fmla="*/ 3728311 h 6916349"/>
              <a:gd name="connsiteX443" fmla="*/ 4556481 w 4556481"/>
              <a:gd name="connsiteY443" fmla="*/ 3701628 h 6916349"/>
              <a:gd name="connsiteX444" fmla="*/ 4556481 w 4556481"/>
              <a:gd name="connsiteY444" fmla="*/ 3696086 h 6916349"/>
              <a:gd name="connsiteX445" fmla="*/ 4556481 w 4556481"/>
              <a:gd name="connsiteY445" fmla="*/ 3671209 h 6916349"/>
              <a:gd name="connsiteX446" fmla="*/ 4556481 w 4556481"/>
              <a:gd name="connsiteY446" fmla="*/ 3631223 h 6916349"/>
              <a:gd name="connsiteX447" fmla="*/ 4556481 w 4556481"/>
              <a:gd name="connsiteY447" fmla="*/ 3625752 h 6916349"/>
              <a:gd name="connsiteX448" fmla="*/ 4556481 w 4556481"/>
              <a:gd name="connsiteY448" fmla="*/ 3606346 h 6916349"/>
              <a:gd name="connsiteX449" fmla="*/ 4556480 w 4556481"/>
              <a:gd name="connsiteY449" fmla="*/ 3606333 h 6916349"/>
              <a:gd name="connsiteX450" fmla="*/ 4556480 w 4556481"/>
              <a:gd name="connsiteY450" fmla="*/ 3505150 h 6916349"/>
              <a:gd name="connsiteX451" fmla="*/ 4556480 w 4556481"/>
              <a:gd name="connsiteY451" fmla="*/ 3504020 h 6916349"/>
              <a:gd name="connsiteX452" fmla="*/ 4556480 w 4556481"/>
              <a:gd name="connsiteY452" fmla="*/ 3402589 h 6916349"/>
              <a:gd name="connsiteX453" fmla="*/ 4556480 w 4556481"/>
              <a:gd name="connsiteY453" fmla="*/ 3375446 h 6916349"/>
              <a:gd name="connsiteX454" fmla="*/ 4556480 w 4556481"/>
              <a:gd name="connsiteY454" fmla="*/ 3307320 h 6916349"/>
              <a:gd name="connsiteX455" fmla="*/ 4556480 w 4556481"/>
              <a:gd name="connsiteY455" fmla="*/ 3203624 h 6916349"/>
              <a:gd name="connsiteX456" fmla="*/ 4556480 w 4556481"/>
              <a:gd name="connsiteY456" fmla="*/ 3178747 h 6916349"/>
              <a:gd name="connsiteX457" fmla="*/ 4556480 w 4556481"/>
              <a:gd name="connsiteY457" fmla="*/ 3143578 h 6916349"/>
              <a:gd name="connsiteX458" fmla="*/ 4556480 w 4556481"/>
              <a:gd name="connsiteY458" fmla="*/ 3039881 h 6916349"/>
              <a:gd name="connsiteX459" fmla="*/ 4556480 w 4556481"/>
              <a:gd name="connsiteY459" fmla="*/ 3015003 h 6916349"/>
              <a:gd name="connsiteX460" fmla="*/ 4556479 w 4556481"/>
              <a:gd name="connsiteY460" fmla="*/ 3014990 h 6916349"/>
              <a:gd name="connsiteX461" fmla="*/ 4556479 w 4556481"/>
              <a:gd name="connsiteY461" fmla="*/ 3011077 h 6916349"/>
              <a:gd name="connsiteX462" fmla="*/ 4556479 w 4556481"/>
              <a:gd name="connsiteY462" fmla="*/ 2986200 h 6916349"/>
              <a:gd name="connsiteX463" fmla="*/ 4556479 w 4556481"/>
              <a:gd name="connsiteY463" fmla="*/ 2986198 h 6916349"/>
              <a:gd name="connsiteX464" fmla="*/ 4556479 w 4556481"/>
              <a:gd name="connsiteY464" fmla="*/ 2984393 h 6916349"/>
              <a:gd name="connsiteX465" fmla="*/ 4556479 w 4556481"/>
              <a:gd name="connsiteY465" fmla="*/ 2968598 h 6916349"/>
              <a:gd name="connsiteX466" fmla="*/ 4556479 w 4556481"/>
              <a:gd name="connsiteY466" fmla="*/ 2959515 h 6916349"/>
              <a:gd name="connsiteX467" fmla="*/ 4556479 w 4556481"/>
              <a:gd name="connsiteY467" fmla="*/ 2943721 h 6916349"/>
              <a:gd name="connsiteX468" fmla="*/ 4556479 w 4556481"/>
              <a:gd name="connsiteY468" fmla="*/ 2917205 h 6916349"/>
              <a:gd name="connsiteX469" fmla="*/ 4556479 w 4556481"/>
              <a:gd name="connsiteY469" fmla="*/ 2882506 h 6916349"/>
              <a:gd name="connsiteX470" fmla="*/ 4556479 w 4556481"/>
              <a:gd name="connsiteY470" fmla="*/ 2882504 h 6916349"/>
              <a:gd name="connsiteX471" fmla="*/ 4556479 w 4556481"/>
              <a:gd name="connsiteY471" fmla="*/ 2856497 h 6916349"/>
              <a:gd name="connsiteX472" fmla="*/ 4556479 w 4556481"/>
              <a:gd name="connsiteY472" fmla="*/ 2856494 h 6916349"/>
              <a:gd name="connsiteX473" fmla="*/ 4556479 w 4556481"/>
              <a:gd name="connsiteY473" fmla="*/ 2855821 h 6916349"/>
              <a:gd name="connsiteX474" fmla="*/ 4556479 w 4556481"/>
              <a:gd name="connsiteY474" fmla="*/ 2840027 h 6916349"/>
              <a:gd name="connsiteX475" fmla="*/ 4556479 w 4556481"/>
              <a:gd name="connsiteY475" fmla="*/ 2829812 h 6916349"/>
              <a:gd name="connsiteX476" fmla="*/ 4556479 w 4556481"/>
              <a:gd name="connsiteY476" fmla="*/ 2804856 h 6916349"/>
              <a:gd name="connsiteX477" fmla="*/ 4556479 w 4556481"/>
              <a:gd name="connsiteY477" fmla="*/ 2787236 h 6916349"/>
              <a:gd name="connsiteX478" fmla="*/ 4556479 w 4556481"/>
              <a:gd name="connsiteY478" fmla="*/ 2787235 h 6916349"/>
              <a:gd name="connsiteX479" fmla="*/ 4556479 w 4556481"/>
              <a:gd name="connsiteY479" fmla="*/ 2779978 h 6916349"/>
              <a:gd name="connsiteX480" fmla="*/ 4556479 w 4556481"/>
              <a:gd name="connsiteY480" fmla="*/ 2779945 h 6916349"/>
              <a:gd name="connsiteX481" fmla="*/ 4556479 w 4556481"/>
              <a:gd name="connsiteY481" fmla="*/ 2779942 h 6916349"/>
              <a:gd name="connsiteX482" fmla="*/ 4556479 w 4556481"/>
              <a:gd name="connsiteY482" fmla="*/ 2753258 h 6916349"/>
              <a:gd name="connsiteX483" fmla="*/ 4556479 w 4556481"/>
              <a:gd name="connsiteY483" fmla="*/ 2752330 h 6916349"/>
              <a:gd name="connsiteX484" fmla="*/ 4556479 w 4556481"/>
              <a:gd name="connsiteY484" fmla="*/ 2684674 h 6916349"/>
              <a:gd name="connsiteX485" fmla="*/ 4556479 w 4556481"/>
              <a:gd name="connsiteY485" fmla="*/ 2684671 h 6916349"/>
              <a:gd name="connsiteX486" fmla="*/ 4556479 w 4556481"/>
              <a:gd name="connsiteY486" fmla="*/ 2676282 h 6916349"/>
              <a:gd name="connsiteX487" fmla="*/ 4556479 w 4556481"/>
              <a:gd name="connsiteY487" fmla="*/ 2675151 h 6916349"/>
              <a:gd name="connsiteX488" fmla="*/ 4556479 w 4556481"/>
              <a:gd name="connsiteY488" fmla="*/ 2657988 h 6916349"/>
              <a:gd name="connsiteX489" fmla="*/ 4556479 w 4556481"/>
              <a:gd name="connsiteY489" fmla="*/ 2623757 h 6916349"/>
              <a:gd name="connsiteX490" fmla="*/ 4556479 w 4556481"/>
              <a:gd name="connsiteY490" fmla="*/ 2573722 h 6916349"/>
              <a:gd name="connsiteX491" fmla="*/ 4556479 w 4556481"/>
              <a:gd name="connsiteY491" fmla="*/ 2556101 h 6916349"/>
              <a:gd name="connsiteX492" fmla="*/ 4556479 w 4556481"/>
              <a:gd name="connsiteY492" fmla="*/ 2556099 h 6916349"/>
              <a:gd name="connsiteX493" fmla="*/ 4556479 w 4556481"/>
              <a:gd name="connsiteY493" fmla="*/ 2546578 h 6916349"/>
              <a:gd name="connsiteX494" fmla="*/ 4556479 w 4556481"/>
              <a:gd name="connsiteY494" fmla="*/ 2529416 h 6916349"/>
              <a:gd name="connsiteX495" fmla="*/ 4556478 w 4556481"/>
              <a:gd name="connsiteY495" fmla="*/ 2520931 h 6916349"/>
              <a:gd name="connsiteX496" fmla="*/ 4556478 w 4556481"/>
              <a:gd name="connsiteY496" fmla="*/ 2520929 h 6916349"/>
              <a:gd name="connsiteX497" fmla="*/ 4556478 w 4556481"/>
              <a:gd name="connsiteY497" fmla="*/ 2494244 h 6916349"/>
              <a:gd name="connsiteX498" fmla="*/ 4556478 w 4556481"/>
              <a:gd name="connsiteY498" fmla="*/ 2478451 h 6916349"/>
              <a:gd name="connsiteX499" fmla="*/ 4556478 w 4556481"/>
              <a:gd name="connsiteY499" fmla="*/ 2451936 h 6916349"/>
              <a:gd name="connsiteX500" fmla="*/ 4556478 w 4556481"/>
              <a:gd name="connsiteY500" fmla="*/ 2417235 h 6916349"/>
              <a:gd name="connsiteX501" fmla="*/ 4556478 w 4556481"/>
              <a:gd name="connsiteY501" fmla="*/ 2417233 h 6916349"/>
              <a:gd name="connsiteX502" fmla="*/ 4556478 w 4556481"/>
              <a:gd name="connsiteY502" fmla="*/ 2392357 h 6916349"/>
              <a:gd name="connsiteX503" fmla="*/ 4556478 w 4556481"/>
              <a:gd name="connsiteY503" fmla="*/ 2392356 h 6916349"/>
              <a:gd name="connsiteX504" fmla="*/ 4556478 w 4556481"/>
              <a:gd name="connsiteY504" fmla="*/ 2391226 h 6916349"/>
              <a:gd name="connsiteX505" fmla="*/ 4556478 w 4556481"/>
              <a:gd name="connsiteY505" fmla="*/ 2391224 h 6916349"/>
              <a:gd name="connsiteX506" fmla="*/ 4556478 w 4556481"/>
              <a:gd name="connsiteY506" fmla="*/ 2390550 h 6916349"/>
              <a:gd name="connsiteX507" fmla="*/ 4556478 w 4556481"/>
              <a:gd name="connsiteY507" fmla="*/ 2374756 h 6916349"/>
              <a:gd name="connsiteX508" fmla="*/ 4556478 w 4556481"/>
              <a:gd name="connsiteY508" fmla="*/ 2365672 h 6916349"/>
              <a:gd name="connsiteX509" fmla="*/ 4556478 w 4556481"/>
              <a:gd name="connsiteY509" fmla="*/ 2364541 h 6916349"/>
              <a:gd name="connsiteX510" fmla="*/ 4556478 w 4556481"/>
              <a:gd name="connsiteY510" fmla="*/ 2349877 h 6916349"/>
              <a:gd name="connsiteX511" fmla="*/ 4556478 w 4556481"/>
              <a:gd name="connsiteY511" fmla="*/ 2321965 h 6916349"/>
              <a:gd name="connsiteX512" fmla="*/ 4556478 w 4556481"/>
              <a:gd name="connsiteY512" fmla="*/ 2321964 h 6916349"/>
              <a:gd name="connsiteX513" fmla="*/ 4556478 w 4556481"/>
              <a:gd name="connsiteY513" fmla="*/ 2314707 h 6916349"/>
              <a:gd name="connsiteX514" fmla="*/ 4556478 w 4556481"/>
              <a:gd name="connsiteY514" fmla="*/ 2262652 h 6916349"/>
              <a:gd name="connsiteX515" fmla="*/ 4556478 w 4556481"/>
              <a:gd name="connsiteY515" fmla="*/ 2262650 h 6916349"/>
              <a:gd name="connsiteX516" fmla="*/ 4556478 w 4556481"/>
              <a:gd name="connsiteY516" fmla="*/ 2235967 h 6916349"/>
              <a:gd name="connsiteX517" fmla="*/ 4556478 w 4556481"/>
              <a:gd name="connsiteY517" fmla="*/ 2211011 h 6916349"/>
              <a:gd name="connsiteX518" fmla="*/ 4556478 w 4556481"/>
              <a:gd name="connsiteY518" fmla="*/ 2193393 h 6916349"/>
              <a:gd name="connsiteX519" fmla="*/ 4556478 w 4556481"/>
              <a:gd name="connsiteY519" fmla="*/ 2193390 h 6916349"/>
              <a:gd name="connsiteX520" fmla="*/ 4556478 w 4556481"/>
              <a:gd name="connsiteY520" fmla="*/ 2186133 h 6916349"/>
              <a:gd name="connsiteX521" fmla="*/ 4556477 w 4556481"/>
              <a:gd name="connsiteY521" fmla="*/ 2186119 h 6916349"/>
              <a:gd name="connsiteX522" fmla="*/ 4556477 w 4556481"/>
              <a:gd name="connsiteY522" fmla="*/ 2161917 h 6916349"/>
              <a:gd name="connsiteX523" fmla="*/ 4556477 w 4556481"/>
              <a:gd name="connsiteY523" fmla="*/ 2160989 h 6916349"/>
              <a:gd name="connsiteX524" fmla="*/ 4556477 w 4556481"/>
              <a:gd name="connsiteY524" fmla="*/ 2093332 h 6916349"/>
              <a:gd name="connsiteX525" fmla="*/ 4556477 w 4556481"/>
              <a:gd name="connsiteY525" fmla="*/ 2093330 h 6916349"/>
              <a:gd name="connsiteX526" fmla="*/ 4556477 w 4556481"/>
              <a:gd name="connsiteY526" fmla="*/ 2084939 h 6916349"/>
              <a:gd name="connsiteX527" fmla="*/ 4556477 w 4556481"/>
              <a:gd name="connsiteY527" fmla="*/ 2083809 h 6916349"/>
              <a:gd name="connsiteX528" fmla="*/ 4556477 w 4556481"/>
              <a:gd name="connsiteY528" fmla="*/ 2066647 h 6916349"/>
              <a:gd name="connsiteX529" fmla="*/ 4556477 w 4556481"/>
              <a:gd name="connsiteY529" fmla="*/ 2032415 h 6916349"/>
              <a:gd name="connsiteX530" fmla="*/ 4556477 w 4556481"/>
              <a:gd name="connsiteY530" fmla="*/ 1982379 h 6916349"/>
              <a:gd name="connsiteX531" fmla="*/ 4556477 w 4556481"/>
              <a:gd name="connsiteY531" fmla="*/ 1964758 h 6916349"/>
              <a:gd name="connsiteX532" fmla="*/ 4556477 w 4556481"/>
              <a:gd name="connsiteY532" fmla="*/ 1964757 h 6916349"/>
              <a:gd name="connsiteX533" fmla="*/ 4556477 w 4556481"/>
              <a:gd name="connsiteY533" fmla="*/ 1955235 h 6916349"/>
              <a:gd name="connsiteX534" fmla="*/ 4556477 w 4556481"/>
              <a:gd name="connsiteY534" fmla="*/ 1938074 h 6916349"/>
              <a:gd name="connsiteX535" fmla="*/ 4556477 w 4556481"/>
              <a:gd name="connsiteY535" fmla="*/ 1929588 h 6916349"/>
              <a:gd name="connsiteX536" fmla="*/ 4556477 w 4556481"/>
              <a:gd name="connsiteY536" fmla="*/ 1929587 h 6916349"/>
              <a:gd name="connsiteX537" fmla="*/ 4556477 w 4556481"/>
              <a:gd name="connsiteY537" fmla="*/ 1902901 h 6916349"/>
              <a:gd name="connsiteX538" fmla="*/ 4556477 w 4556481"/>
              <a:gd name="connsiteY538" fmla="*/ 1887110 h 6916349"/>
              <a:gd name="connsiteX539" fmla="*/ 4556477 w 4556481"/>
              <a:gd name="connsiteY539" fmla="*/ 1860593 h 6916349"/>
              <a:gd name="connsiteX540" fmla="*/ 4556477 w 4556481"/>
              <a:gd name="connsiteY540" fmla="*/ 1825892 h 6916349"/>
              <a:gd name="connsiteX541" fmla="*/ 4556477 w 4556481"/>
              <a:gd name="connsiteY541" fmla="*/ 1825890 h 6916349"/>
              <a:gd name="connsiteX542" fmla="*/ 4556477 w 4556481"/>
              <a:gd name="connsiteY542" fmla="*/ 1801015 h 6916349"/>
              <a:gd name="connsiteX543" fmla="*/ 4556477 w 4556481"/>
              <a:gd name="connsiteY543" fmla="*/ 1801014 h 6916349"/>
              <a:gd name="connsiteX544" fmla="*/ 4556477 w 4556481"/>
              <a:gd name="connsiteY544" fmla="*/ 1799883 h 6916349"/>
              <a:gd name="connsiteX545" fmla="*/ 4556477 w 4556481"/>
              <a:gd name="connsiteY545" fmla="*/ 1799882 h 6916349"/>
              <a:gd name="connsiteX546" fmla="*/ 4556477 w 4556481"/>
              <a:gd name="connsiteY546" fmla="*/ 1799207 h 6916349"/>
              <a:gd name="connsiteX547" fmla="*/ 4556477 w 4556481"/>
              <a:gd name="connsiteY547" fmla="*/ 1783413 h 6916349"/>
              <a:gd name="connsiteX548" fmla="*/ 4556477 w 4556481"/>
              <a:gd name="connsiteY548" fmla="*/ 1774329 h 6916349"/>
              <a:gd name="connsiteX549" fmla="*/ 4556477 w 4556481"/>
              <a:gd name="connsiteY549" fmla="*/ 1773199 h 6916349"/>
              <a:gd name="connsiteX550" fmla="*/ 4556477 w 4556481"/>
              <a:gd name="connsiteY550" fmla="*/ 1758536 h 6916349"/>
              <a:gd name="connsiteX551" fmla="*/ 4556477 w 4556481"/>
              <a:gd name="connsiteY551" fmla="*/ 1730622 h 6916349"/>
              <a:gd name="connsiteX552" fmla="*/ 4556477 w 4556481"/>
              <a:gd name="connsiteY552" fmla="*/ 1730621 h 6916349"/>
              <a:gd name="connsiteX553" fmla="*/ 4556477 w 4556481"/>
              <a:gd name="connsiteY553" fmla="*/ 1723364 h 6916349"/>
              <a:gd name="connsiteX554" fmla="*/ 4556477 w 4556481"/>
              <a:gd name="connsiteY554" fmla="*/ 1671310 h 6916349"/>
              <a:gd name="connsiteX555" fmla="*/ 4556477 w 4556481"/>
              <a:gd name="connsiteY555" fmla="*/ 1671307 h 6916349"/>
              <a:gd name="connsiteX556" fmla="*/ 4556477 w 4556481"/>
              <a:gd name="connsiteY556" fmla="*/ 1644625 h 6916349"/>
              <a:gd name="connsiteX557" fmla="*/ 4556477 w 4556481"/>
              <a:gd name="connsiteY557" fmla="*/ 1619670 h 6916349"/>
              <a:gd name="connsiteX558" fmla="*/ 4556477 w 4556481"/>
              <a:gd name="connsiteY558" fmla="*/ 1602050 h 6916349"/>
              <a:gd name="connsiteX559" fmla="*/ 4556477 w 4556481"/>
              <a:gd name="connsiteY559" fmla="*/ 1602048 h 6916349"/>
              <a:gd name="connsiteX560" fmla="*/ 4556477 w 4556481"/>
              <a:gd name="connsiteY560" fmla="*/ 1594790 h 6916349"/>
              <a:gd name="connsiteX561" fmla="*/ 4304271 w 4556481"/>
              <a:gd name="connsiteY561" fmla="*/ 1137127 h 6916349"/>
              <a:gd name="connsiteX562" fmla="*/ 2532123 w 4556481"/>
              <a:gd name="connsiteY562" fmla="*/ 63369 h 6916349"/>
              <a:gd name="connsiteX563" fmla="*/ 2027720 w 4556481"/>
              <a:gd name="connsiteY563" fmla="*/ 63369 h 6916349"/>
              <a:gd name="connsiteX564" fmla="*/ 252205 w 4556481"/>
              <a:gd name="connsiteY564" fmla="*/ 1137129 h 6916349"/>
              <a:gd name="connsiteX565" fmla="*/ 0 w 4556481"/>
              <a:gd name="connsiteY565" fmla="*/ 1594793 h 691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Lst>
            <a:rect l="l" t="t" r="r" b="b"/>
            <a:pathLst>
              <a:path w="4556481" h="6916349">
                <a:moveTo>
                  <a:pt x="0" y="1594793"/>
                </a:moveTo>
                <a:lnTo>
                  <a:pt x="0" y="1596577"/>
                </a:lnTo>
                <a:lnTo>
                  <a:pt x="0" y="1602049"/>
                </a:lnTo>
                <a:lnTo>
                  <a:pt x="0" y="1614199"/>
                </a:lnTo>
                <a:lnTo>
                  <a:pt x="0" y="1619671"/>
                </a:lnTo>
                <a:lnTo>
                  <a:pt x="0" y="1621453"/>
                </a:lnTo>
                <a:lnTo>
                  <a:pt x="0" y="1659656"/>
                </a:lnTo>
                <a:lnTo>
                  <a:pt x="0" y="1666912"/>
                </a:lnTo>
                <a:lnTo>
                  <a:pt x="0" y="1671310"/>
                </a:lnTo>
                <a:lnTo>
                  <a:pt x="0" y="1684535"/>
                </a:lnTo>
                <a:lnTo>
                  <a:pt x="0" y="1691847"/>
                </a:lnTo>
                <a:lnTo>
                  <a:pt x="0" y="1696187"/>
                </a:lnTo>
                <a:lnTo>
                  <a:pt x="0" y="1716724"/>
                </a:lnTo>
                <a:lnTo>
                  <a:pt x="0" y="1716760"/>
                </a:lnTo>
                <a:lnTo>
                  <a:pt x="0" y="1723366"/>
                </a:lnTo>
                <a:lnTo>
                  <a:pt x="0" y="1730623"/>
                </a:lnTo>
                <a:lnTo>
                  <a:pt x="0" y="1736173"/>
                </a:lnTo>
                <a:lnTo>
                  <a:pt x="0" y="1758537"/>
                </a:lnTo>
                <a:lnTo>
                  <a:pt x="0" y="1761050"/>
                </a:lnTo>
                <a:lnTo>
                  <a:pt x="0" y="1783415"/>
                </a:lnTo>
                <a:lnTo>
                  <a:pt x="0" y="1788229"/>
                </a:lnTo>
                <a:lnTo>
                  <a:pt x="0" y="1793276"/>
                </a:lnTo>
                <a:lnTo>
                  <a:pt x="0" y="1795486"/>
                </a:lnTo>
                <a:lnTo>
                  <a:pt x="0" y="1799882"/>
                </a:lnTo>
                <a:lnTo>
                  <a:pt x="0" y="1801014"/>
                </a:lnTo>
                <a:lnTo>
                  <a:pt x="0" y="1820420"/>
                </a:lnTo>
                <a:lnTo>
                  <a:pt x="0" y="1823401"/>
                </a:lnTo>
                <a:lnTo>
                  <a:pt x="0" y="1825893"/>
                </a:lnTo>
                <a:lnTo>
                  <a:pt x="0" y="1848278"/>
                </a:lnTo>
                <a:lnTo>
                  <a:pt x="0" y="1864746"/>
                </a:lnTo>
                <a:lnTo>
                  <a:pt x="0" y="1865878"/>
                </a:lnTo>
                <a:lnTo>
                  <a:pt x="0" y="1880502"/>
                </a:lnTo>
                <a:lnTo>
                  <a:pt x="0" y="1887110"/>
                </a:lnTo>
                <a:lnTo>
                  <a:pt x="0" y="1890756"/>
                </a:lnTo>
                <a:lnTo>
                  <a:pt x="0" y="1922981"/>
                </a:lnTo>
                <a:lnTo>
                  <a:pt x="0" y="1929588"/>
                </a:lnTo>
                <a:lnTo>
                  <a:pt x="0" y="1951973"/>
                </a:lnTo>
                <a:lnTo>
                  <a:pt x="0" y="1955236"/>
                </a:lnTo>
                <a:lnTo>
                  <a:pt x="0" y="1964759"/>
                </a:lnTo>
                <a:lnTo>
                  <a:pt x="0" y="1975774"/>
                </a:lnTo>
                <a:lnTo>
                  <a:pt x="0" y="1982381"/>
                </a:lnTo>
                <a:lnTo>
                  <a:pt x="0" y="1989635"/>
                </a:lnTo>
                <a:lnTo>
                  <a:pt x="0" y="1994452"/>
                </a:lnTo>
                <a:lnTo>
                  <a:pt x="0" y="2020100"/>
                </a:lnTo>
                <a:lnTo>
                  <a:pt x="0" y="2029622"/>
                </a:lnTo>
                <a:lnTo>
                  <a:pt x="0" y="2047244"/>
                </a:lnTo>
                <a:lnTo>
                  <a:pt x="0" y="2054498"/>
                </a:lnTo>
                <a:lnTo>
                  <a:pt x="0" y="2079470"/>
                </a:lnTo>
                <a:lnTo>
                  <a:pt x="0" y="2083809"/>
                </a:lnTo>
                <a:lnTo>
                  <a:pt x="0" y="2084942"/>
                </a:lnTo>
                <a:lnTo>
                  <a:pt x="0" y="2086724"/>
                </a:lnTo>
                <a:lnTo>
                  <a:pt x="0" y="2093331"/>
                </a:lnTo>
                <a:lnTo>
                  <a:pt x="0" y="2104347"/>
                </a:lnTo>
                <a:lnTo>
                  <a:pt x="0" y="2148672"/>
                </a:lnTo>
                <a:lnTo>
                  <a:pt x="0" y="2149806"/>
                </a:lnTo>
                <a:lnTo>
                  <a:pt x="0" y="2158195"/>
                </a:lnTo>
                <a:lnTo>
                  <a:pt x="0" y="2161458"/>
                </a:lnTo>
                <a:lnTo>
                  <a:pt x="0" y="2181996"/>
                </a:lnTo>
                <a:lnTo>
                  <a:pt x="0" y="2188601"/>
                </a:lnTo>
                <a:lnTo>
                  <a:pt x="0" y="2188635"/>
                </a:lnTo>
                <a:lnTo>
                  <a:pt x="0" y="2195892"/>
                </a:lnTo>
                <a:lnTo>
                  <a:pt x="0" y="2213515"/>
                </a:lnTo>
                <a:lnTo>
                  <a:pt x="0" y="2226321"/>
                </a:lnTo>
                <a:lnTo>
                  <a:pt x="0" y="2248684"/>
                </a:lnTo>
                <a:lnTo>
                  <a:pt x="0" y="2253465"/>
                </a:lnTo>
                <a:lnTo>
                  <a:pt x="0" y="2253499"/>
                </a:lnTo>
                <a:lnTo>
                  <a:pt x="0" y="2260756"/>
                </a:lnTo>
                <a:lnTo>
                  <a:pt x="0" y="2265153"/>
                </a:lnTo>
                <a:lnTo>
                  <a:pt x="0" y="2278378"/>
                </a:lnTo>
                <a:lnTo>
                  <a:pt x="0" y="2285690"/>
                </a:lnTo>
                <a:lnTo>
                  <a:pt x="0" y="2290030"/>
                </a:lnTo>
                <a:lnTo>
                  <a:pt x="0" y="2291162"/>
                </a:lnTo>
                <a:lnTo>
                  <a:pt x="0" y="2310569"/>
                </a:lnTo>
                <a:lnTo>
                  <a:pt x="0" y="2313548"/>
                </a:lnTo>
                <a:lnTo>
                  <a:pt x="0" y="2330017"/>
                </a:lnTo>
                <a:lnTo>
                  <a:pt x="0" y="2352381"/>
                </a:lnTo>
                <a:lnTo>
                  <a:pt x="0" y="2354894"/>
                </a:lnTo>
                <a:lnTo>
                  <a:pt x="0" y="2356026"/>
                </a:lnTo>
                <a:lnTo>
                  <a:pt x="0" y="2377258"/>
                </a:lnTo>
                <a:lnTo>
                  <a:pt x="0" y="2394858"/>
                </a:lnTo>
                <a:lnTo>
                  <a:pt x="0" y="2417244"/>
                </a:lnTo>
                <a:lnTo>
                  <a:pt x="0" y="2419736"/>
                </a:lnTo>
                <a:lnTo>
                  <a:pt x="0" y="2432525"/>
                </a:lnTo>
                <a:lnTo>
                  <a:pt x="0" y="2442121"/>
                </a:lnTo>
                <a:lnTo>
                  <a:pt x="0" y="2447651"/>
                </a:lnTo>
                <a:lnTo>
                  <a:pt x="0" y="2454906"/>
                </a:lnTo>
                <a:lnTo>
                  <a:pt x="0" y="2459721"/>
                </a:lnTo>
                <a:lnTo>
                  <a:pt x="0" y="2472529"/>
                </a:lnTo>
                <a:lnTo>
                  <a:pt x="0" y="2484600"/>
                </a:lnTo>
                <a:lnTo>
                  <a:pt x="0" y="2512514"/>
                </a:lnTo>
                <a:lnTo>
                  <a:pt x="0" y="2519769"/>
                </a:lnTo>
                <a:lnTo>
                  <a:pt x="0" y="2537392"/>
                </a:lnTo>
                <a:lnTo>
                  <a:pt x="0" y="2549080"/>
                </a:lnTo>
                <a:lnTo>
                  <a:pt x="0" y="2558602"/>
                </a:lnTo>
                <a:lnTo>
                  <a:pt x="0" y="2569617"/>
                </a:lnTo>
                <a:lnTo>
                  <a:pt x="0" y="2576224"/>
                </a:lnTo>
                <a:lnTo>
                  <a:pt x="0" y="2583478"/>
                </a:lnTo>
                <a:lnTo>
                  <a:pt x="0" y="2613943"/>
                </a:lnTo>
                <a:lnTo>
                  <a:pt x="0" y="2621681"/>
                </a:lnTo>
                <a:lnTo>
                  <a:pt x="0" y="2623466"/>
                </a:lnTo>
                <a:lnTo>
                  <a:pt x="0" y="2628937"/>
                </a:lnTo>
                <a:lnTo>
                  <a:pt x="0" y="2641088"/>
                </a:lnTo>
                <a:lnTo>
                  <a:pt x="0" y="2646560"/>
                </a:lnTo>
                <a:lnTo>
                  <a:pt x="0" y="2648342"/>
                </a:lnTo>
                <a:lnTo>
                  <a:pt x="0" y="2653872"/>
                </a:lnTo>
                <a:lnTo>
                  <a:pt x="0" y="2678749"/>
                </a:lnTo>
                <a:lnTo>
                  <a:pt x="0" y="2678785"/>
                </a:lnTo>
                <a:lnTo>
                  <a:pt x="0" y="2698198"/>
                </a:lnTo>
                <a:lnTo>
                  <a:pt x="0" y="2718735"/>
                </a:lnTo>
                <a:lnTo>
                  <a:pt x="0" y="2723075"/>
                </a:lnTo>
                <a:lnTo>
                  <a:pt x="0" y="2743613"/>
                </a:lnTo>
                <a:lnTo>
                  <a:pt x="0" y="2743649"/>
                </a:lnTo>
                <a:lnTo>
                  <a:pt x="0" y="2750254"/>
                </a:lnTo>
                <a:lnTo>
                  <a:pt x="0" y="2755301"/>
                </a:lnTo>
                <a:lnTo>
                  <a:pt x="0" y="2757511"/>
                </a:lnTo>
                <a:lnTo>
                  <a:pt x="0" y="2775840"/>
                </a:lnTo>
                <a:lnTo>
                  <a:pt x="0" y="2782445"/>
                </a:lnTo>
                <a:lnTo>
                  <a:pt x="0" y="2785426"/>
                </a:lnTo>
                <a:lnTo>
                  <a:pt x="0" y="2810303"/>
                </a:lnTo>
                <a:lnTo>
                  <a:pt x="0" y="2820165"/>
                </a:lnTo>
                <a:lnTo>
                  <a:pt x="0" y="2826771"/>
                </a:lnTo>
                <a:lnTo>
                  <a:pt x="0" y="2827903"/>
                </a:lnTo>
                <a:lnTo>
                  <a:pt x="0" y="2842527"/>
                </a:lnTo>
                <a:lnTo>
                  <a:pt x="0" y="2847308"/>
                </a:lnTo>
                <a:lnTo>
                  <a:pt x="0" y="2852781"/>
                </a:lnTo>
                <a:lnTo>
                  <a:pt x="0" y="2885006"/>
                </a:lnTo>
                <a:lnTo>
                  <a:pt x="0" y="2897796"/>
                </a:lnTo>
                <a:lnTo>
                  <a:pt x="0" y="2907391"/>
                </a:lnTo>
                <a:lnTo>
                  <a:pt x="0" y="2913998"/>
                </a:lnTo>
                <a:lnTo>
                  <a:pt x="0" y="2922672"/>
                </a:lnTo>
                <a:lnTo>
                  <a:pt x="0" y="2937799"/>
                </a:lnTo>
                <a:lnTo>
                  <a:pt x="0" y="2949869"/>
                </a:lnTo>
                <a:lnTo>
                  <a:pt x="0" y="2956477"/>
                </a:lnTo>
                <a:lnTo>
                  <a:pt x="0" y="2982125"/>
                </a:lnTo>
                <a:lnTo>
                  <a:pt x="0" y="2991647"/>
                </a:lnTo>
                <a:lnTo>
                  <a:pt x="0" y="3002662"/>
                </a:lnTo>
                <a:lnTo>
                  <a:pt x="0" y="3009269"/>
                </a:lnTo>
                <a:lnTo>
                  <a:pt x="0" y="3016523"/>
                </a:lnTo>
                <a:lnTo>
                  <a:pt x="0" y="3026368"/>
                </a:lnTo>
                <a:lnTo>
                  <a:pt x="0" y="3041495"/>
                </a:lnTo>
                <a:lnTo>
                  <a:pt x="0" y="3048749"/>
                </a:lnTo>
                <a:lnTo>
                  <a:pt x="0" y="3066372"/>
                </a:lnTo>
                <a:lnTo>
                  <a:pt x="0" y="3106359"/>
                </a:lnTo>
                <a:lnTo>
                  <a:pt x="0" y="3110697"/>
                </a:lnTo>
                <a:lnTo>
                  <a:pt x="0" y="3111831"/>
                </a:lnTo>
                <a:lnTo>
                  <a:pt x="0" y="3113612"/>
                </a:lnTo>
                <a:lnTo>
                  <a:pt x="0" y="3120220"/>
                </a:lnTo>
                <a:lnTo>
                  <a:pt x="0" y="3121638"/>
                </a:lnTo>
                <a:lnTo>
                  <a:pt x="0" y="3131235"/>
                </a:lnTo>
                <a:lnTo>
                  <a:pt x="0" y="3144021"/>
                </a:lnTo>
                <a:lnTo>
                  <a:pt x="0" y="3188346"/>
                </a:lnTo>
                <a:lnTo>
                  <a:pt x="0" y="3208885"/>
                </a:lnTo>
                <a:lnTo>
                  <a:pt x="0" y="3215490"/>
                </a:lnTo>
                <a:lnTo>
                  <a:pt x="0" y="3215524"/>
                </a:lnTo>
                <a:lnTo>
                  <a:pt x="0" y="3222781"/>
                </a:lnTo>
                <a:lnTo>
                  <a:pt x="0" y="3240403"/>
                </a:lnTo>
                <a:lnTo>
                  <a:pt x="0" y="3247715"/>
                </a:lnTo>
                <a:lnTo>
                  <a:pt x="0" y="3272594"/>
                </a:lnTo>
                <a:lnTo>
                  <a:pt x="0" y="3275573"/>
                </a:lnTo>
                <a:lnTo>
                  <a:pt x="0" y="3285382"/>
                </a:lnTo>
                <a:lnTo>
                  <a:pt x="0" y="3292042"/>
                </a:lnTo>
                <a:lnTo>
                  <a:pt x="0" y="3312578"/>
                </a:lnTo>
                <a:lnTo>
                  <a:pt x="0" y="3316919"/>
                </a:lnTo>
                <a:lnTo>
                  <a:pt x="0" y="3318051"/>
                </a:lnTo>
                <a:lnTo>
                  <a:pt x="0" y="3337457"/>
                </a:lnTo>
                <a:lnTo>
                  <a:pt x="0" y="3379269"/>
                </a:lnTo>
                <a:lnTo>
                  <a:pt x="0" y="3387942"/>
                </a:lnTo>
                <a:lnTo>
                  <a:pt x="0" y="3394550"/>
                </a:lnTo>
                <a:lnTo>
                  <a:pt x="0" y="3404146"/>
                </a:lnTo>
                <a:lnTo>
                  <a:pt x="0" y="3415088"/>
                </a:lnTo>
                <a:lnTo>
                  <a:pt x="0" y="3421746"/>
                </a:lnTo>
                <a:lnTo>
                  <a:pt x="0" y="3446624"/>
                </a:lnTo>
                <a:lnTo>
                  <a:pt x="0" y="3459414"/>
                </a:lnTo>
                <a:lnTo>
                  <a:pt x="0" y="3474539"/>
                </a:lnTo>
                <a:lnTo>
                  <a:pt x="0" y="3481794"/>
                </a:lnTo>
                <a:lnTo>
                  <a:pt x="0" y="3491639"/>
                </a:lnTo>
                <a:lnTo>
                  <a:pt x="0" y="3499417"/>
                </a:lnTo>
                <a:lnTo>
                  <a:pt x="0" y="3516515"/>
                </a:lnTo>
                <a:lnTo>
                  <a:pt x="0" y="3531642"/>
                </a:lnTo>
                <a:lnTo>
                  <a:pt x="0" y="3575968"/>
                </a:lnTo>
                <a:lnTo>
                  <a:pt x="0" y="3585490"/>
                </a:lnTo>
                <a:lnTo>
                  <a:pt x="0" y="3586909"/>
                </a:lnTo>
                <a:lnTo>
                  <a:pt x="0" y="3596506"/>
                </a:lnTo>
                <a:lnTo>
                  <a:pt x="0" y="3603113"/>
                </a:lnTo>
                <a:lnTo>
                  <a:pt x="0" y="3610366"/>
                </a:lnTo>
                <a:lnTo>
                  <a:pt x="0" y="3611785"/>
                </a:lnTo>
                <a:lnTo>
                  <a:pt x="0" y="3680760"/>
                </a:lnTo>
                <a:lnTo>
                  <a:pt x="0" y="3705638"/>
                </a:lnTo>
                <a:lnTo>
                  <a:pt x="0" y="3705674"/>
                </a:lnTo>
                <a:lnTo>
                  <a:pt x="0" y="3715482"/>
                </a:lnTo>
                <a:lnTo>
                  <a:pt x="0" y="3737864"/>
                </a:lnTo>
                <a:lnTo>
                  <a:pt x="0" y="3750651"/>
                </a:lnTo>
                <a:lnTo>
                  <a:pt x="0" y="3775528"/>
                </a:lnTo>
                <a:lnTo>
                  <a:pt x="0" y="3782190"/>
                </a:lnTo>
                <a:lnTo>
                  <a:pt x="0" y="3802728"/>
                </a:lnTo>
                <a:lnTo>
                  <a:pt x="0" y="3809333"/>
                </a:lnTo>
                <a:lnTo>
                  <a:pt x="0" y="3859821"/>
                </a:lnTo>
                <a:lnTo>
                  <a:pt x="0" y="3869416"/>
                </a:lnTo>
                <a:lnTo>
                  <a:pt x="0" y="3879224"/>
                </a:lnTo>
                <a:lnTo>
                  <a:pt x="0" y="3880357"/>
                </a:lnTo>
                <a:lnTo>
                  <a:pt x="0" y="3884697"/>
                </a:lnTo>
                <a:lnTo>
                  <a:pt x="0" y="3911894"/>
                </a:lnTo>
                <a:lnTo>
                  <a:pt x="0" y="3924684"/>
                </a:lnTo>
                <a:lnTo>
                  <a:pt x="0" y="3949560"/>
                </a:lnTo>
                <a:lnTo>
                  <a:pt x="0" y="3964687"/>
                </a:lnTo>
                <a:lnTo>
                  <a:pt x="0" y="3981786"/>
                </a:lnTo>
                <a:lnTo>
                  <a:pt x="0" y="3988393"/>
                </a:lnTo>
                <a:lnTo>
                  <a:pt x="0" y="4008930"/>
                </a:lnTo>
                <a:lnTo>
                  <a:pt x="0" y="4053256"/>
                </a:lnTo>
                <a:lnTo>
                  <a:pt x="0" y="4068384"/>
                </a:lnTo>
                <a:lnTo>
                  <a:pt x="0" y="4075637"/>
                </a:lnTo>
                <a:lnTo>
                  <a:pt x="0" y="4077056"/>
                </a:lnTo>
                <a:lnTo>
                  <a:pt x="0" y="4083663"/>
                </a:lnTo>
                <a:lnTo>
                  <a:pt x="0" y="4093260"/>
                </a:lnTo>
                <a:lnTo>
                  <a:pt x="0" y="4148526"/>
                </a:lnTo>
                <a:lnTo>
                  <a:pt x="0" y="4170910"/>
                </a:lnTo>
                <a:lnTo>
                  <a:pt x="0" y="4180751"/>
                </a:lnTo>
                <a:lnTo>
                  <a:pt x="0" y="4205628"/>
                </a:lnTo>
                <a:lnTo>
                  <a:pt x="0" y="4240799"/>
                </a:lnTo>
                <a:lnTo>
                  <a:pt x="0" y="4247406"/>
                </a:lnTo>
                <a:lnTo>
                  <a:pt x="0" y="4274602"/>
                </a:lnTo>
                <a:lnTo>
                  <a:pt x="0" y="4299482"/>
                </a:lnTo>
                <a:lnTo>
                  <a:pt x="0" y="4312270"/>
                </a:lnTo>
                <a:lnTo>
                  <a:pt x="0" y="4344496"/>
                </a:lnTo>
                <a:lnTo>
                  <a:pt x="0" y="4349968"/>
                </a:lnTo>
                <a:lnTo>
                  <a:pt x="0" y="4369372"/>
                </a:lnTo>
                <a:lnTo>
                  <a:pt x="0" y="4377114"/>
                </a:lnTo>
                <a:lnTo>
                  <a:pt x="0" y="4414831"/>
                </a:lnTo>
                <a:lnTo>
                  <a:pt x="0" y="4421438"/>
                </a:lnTo>
                <a:lnTo>
                  <a:pt x="0" y="4441976"/>
                </a:lnTo>
                <a:lnTo>
                  <a:pt x="0" y="4453664"/>
                </a:lnTo>
                <a:lnTo>
                  <a:pt x="0" y="4478540"/>
                </a:lnTo>
                <a:lnTo>
                  <a:pt x="0" y="4518528"/>
                </a:lnTo>
                <a:lnTo>
                  <a:pt x="0" y="4543404"/>
                </a:lnTo>
                <a:lnTo>
                  <a:pt x="0" y="4548934"/>
                </a:lnTo>
                <a:lnTo>
                  <a:pt x="0" y="4558530"/>
                </a:lnTo>
                <a:lnTo>
                  <a:pt x="0" y="4573810"/>
                </a:lnTo>
                <a:lnTo>
                  <a:pt x="0" y="4613798"/>
                </a:lnTo>
                <a:lnTo>
                  <a:pt x="0" y="4638674"/>
                </a:lnTo>
                <a:lnTo>
                  <a:pt x="0" y="4677506"/>
                </a:lnTo>
                <a:lnTo>
                  <a:pt x="0" y="4712676"/>
                </a:lnTo>
                <a:lnTo>
                  <a:pt x="0" y="4737553"/>
                </a:lnTo>
                <a:lnTo>
                  <a:pt x="0" y="4742370"/>
                </a:lnTo>
                <a:lnTo>
                  <a:pt x="0" y="4764753"/>
                </a:lnTo>
                <a:lnTo>
                  <a:pt x="0" y="4777540"/>
                </a:lnTo>
                <a:lnTo>
                  <a:pt x="0" y="4802416"/>
                </a:lnTo>
                <a:lnTo>
                  <a:pt x="0" y="4841248"/>
                </a:lnTo>
                <a:lnTo>
                  <a:pt x="0" y="4842382"/>
                </a:lnTo>
                <a:lnTo>
                  <a:pt x="0" y="4886709"/>
                </a:lnTo>
                <a:lnTo>
                  <a:pt x="0" y="4906112"/>
                </a:lnTo>
                <a:lnTo>
                  <a:pt x="0" y="4907245"/>
                </a:lnTo>
                <a:lnTo>
                  <a:pt x="0" y="4911585"/>
                </a:lnTo>
                <a:lnTo>
                  <a:pt x="0" y="4943811"/>
                </a:lnTo>
                <a:lnTo>
                  <a:pt x="0" y="4970954"/>
                </a:lnTo>
                <a:lnTo>
                  <a:pt x="0" y="5008674"/>
                </a:lnTo>
                <a:lnTo>
                  <a:pt x="0" y="5015282"/>
                </a:lnTo>
                <a:lnTo>
                  <a:pt x="0" y="5035818"/>
                </a:lnTo>
                <a:lnTo>
                  <a:pt x="0" y="5039081"/>
                </a:lnTo>
                <a:lnTo>
                  <a:pt x="0" y="5103944"/>
                </a:lnTo>
                <a:lnTo>
                  <a:pt x="0" y="5110552"/>
                </a:lnTo>
                <a:lnTo>
                  <a:pt x="0" y="5142776"/>
                </a:lnTo>
                <a:lnTo>
                  <a:pt x="0" y="5167654"/>
                </a:lnTo>
                <a:lnTo>
                  <a:pt x="0" y="5202824"/>
                </a:lnTo>
                <a:lnTo>
                  <a:pt x="0" y="5207640"/>
                </a:lnTo>
                <a:lnTo>
                  <a:pt x="0" y="5232517"/>
                </a:lnTo>
                <a:lnTo>
                  <a:pt x="0" y="5267688"/>
                </a:lnTo>
                <a:lnTo>
                  <a:pt x="0" y="5274295"/>
                </a:lnTo>
                <a:lnTo>
                  <a:pt x="0" y="5306520"/>
                </a:lnTo>
                <a:lnTo>
                  <a:pt x="0" y="5331396"/>
                </a:lnTo>
                <a:lnTo>
                  <a:pt x="0" y="5371384"/>
                </a:lnTo>
                <a:lnTo>
                  <a:pt x="0" y="5376856"/>
                </a:lnTo>
                <a:lnTo>
                  <a:pt x="0" y="5396260"/>
                </a:lnTo>
                <a:lnTo>
                  <a:pt x="1" y="5396267"/>
                </a:lnTo>
                <a:lnTo>
                  <a:pt x="1" y="5497456"/>
                </a:lnTo>
                <a:lnTo>
                  <a:pt x="1" y="5498588"/>
                </a:lnTo>
                <a:lnTo>
                  <a:pt x="1" y="5600018"/>
                </a:lnTo>
                <a:lnTo>
                  <a:pt x="1" y="5627160"/>
                </a:lnTo>
                <a:lnTo>
                  <a:pt x="1" y="5695287"/>
                </a:lnTo>
                <a:lnTo>
                  <a:pt x="1" y="5798984"/>
                </a:lnTo>
                <a:lnTo>
                  <a:pt x="1" y="5823860"/>
                </a:lnTo>
                <a:lnTo>
                  <a:pt x="1" y="5859029"/>
                </a:lnTo>
                <a:lnTo>
                  <a:pt x="1" y="5962726"/>
                </a:lnTo>
                <a:lnTo>
                  <a:pt x="1" y="5987604"/>
                </a:lnTo>
                <a:cubicBezTo>
                  <a:pt x="2797" y="6081443"/>
                  <a:pt x="95006" y="6174007"/>
                  <a:pt x="282341" y="6204752"/>
                </a:cubicBezTo>
                <a:lnTo>
                  <a:pt x="4274144" y="6912361"/>
                </a:lnTo>
                <a:cubicBezTo>
                  <a:pt x="4430515" y="6939063"/>
                  <a:pt x="4556481" y="6828919"/>
                  <a:pt x="4556481" y="6665364"/>
                </a:cubicBezTo>
                <a:lnTo>
                  <a:pt x="4556481" y="6645959"/>
                </a:lnTo>
                <a:lnTo>
                  <a:pt x="4556481" y="6640486"/>
                </a:lnTo>
                <a:lnTo>
                  <a:pt x="4556481" y="6600501"/>
                </a:lnTo>
                <a:lnTo>
                  <a:pt x="4556481" y="6575622"/>
                </a:lnTo>
                <a:lnTo>
                  <a:pt x="4556481" y="6570083"/>
                </a:lnTo>
                <a:lnTo>
                  <a:pt x="4556481" y="6543397"/>
                </a:lnTo>
                <a:lnTo>
                  <a:pt x="4556481" y="6536792"/>
                </a:lnTo>
                <a:lnTo>
                  <a:pt x="4556481" y="6501622"/>
                </a:lnTo>
                <a:lnTo>
                  <a:pt x="4556481" y="6476744"/>
                </a:lnTo>
                <a:lnTo>
                  <a:pt x="4556481" y="6471928"/>
                </a:lnTo>
                <a:lnTo>
                  <a:pt x="4556481" y="6436759"/>
                </a:lnTo>
                <a:lnTo>
                  <a:pt x="4556481" y="6411880"/>
                </a:lnTo>
                <a:lnTo>
                  <a:pt x="4556481" y="6379654"/>
                </a:lnTo>
                <a:lnTo>
                  <a:pt x="4556481" y="6373048"/>
                </a:lnTo>
                <a:lnTo>
                  <a:pt x="4556481" y="6308184"/>
                </a:lnTo>
                <a:lnTo>
                  <a:pt x="4556481" y="6304921"/>
                </a:lnTo>
                <a:lnTo>
                  <a:pt x="4556481" y="6284384"/>
                </a:lnTo>
                <a:lnTo>
                  <a:pt x="4556481" y="6277778"/>
                </a:lnTo>
                <a:lnTo>
                  <a:pt x="4556481" y="6240058"/>
                </a:lnTo>
                <a:lnTo>
                  <a:pt x="4556481" y="6212915"/>
                </a:lnTo>
                <a:lnTo>
                  <a:pt x="4556481" y="6180688"/>
                </a:lnTo>
                <a:lnTo>
                  <a:pt x="4556481" y="6176348"/>
                </a:lnTo>
                <a:lnTo>
                  <a:pt x="4556481" y="6175218"/>
                </a:lnTo>
                <a:lnTo>
                  <a:pt x="4556481" y="6155811"/>
                </a:lnTo>
                <a:lnTo>
                  <a:pt x="4556481" y="6111485"/>
                </a:lnTo>
                <a:lnTo>
                  <a:pt x="4556481" y="6110354"/>
                </a:lnTo>
                <a:lnTo>
                  <a:pt x="4556481" y="6104812"/>
                </a:lnTo>
                <a:lnTo>
                  <a:pt x="4556481" y="6079936"/>
                </a:lnTo>
                <a:lnTo>
                  <a:pt x="4556481" y="6071522"/>
                </a:lnTo>
                <a:lnTo>
                  <a:pt x="4556481" y="6046642"/>
                </a:lnTo>
                <a:lnTo>
                  <a:pt x="4556481" y="6011472"/>
                </a:lnTo>
                <a:lnTo>
                  <a:pt x="4556481" y="6006658"/>
                </a:lnTo>
                <a:lnTo>
                  <a:pt x="4556481" y="5981779"/>
                </a:lnTo>
                <a:lnTo>
                  <a:pt x="4556481" y="5976240"/>
                </a:lnTo>
                <a:lnTo>
                  <a:pt x="4556481" y="5946608"/>
                </a:lnTo>
                <a:lnTo>
                  <a:pt x="4556481" y="5907779"/>
                </a:lnTo>
                <a:lnTo>
                  <a:pt x="4556481" y="5882900"/>
                </a:lnTo>
                <a:lnTo>
                  <a:pt x="4556481" y="5880970"/>
                </a:lnTo>
                <a:lnTo>
                  <a:pt x="4556481" y="5842916"/>
                </a:lnTo>
                <a:lnTo>
                  <a:pt x="4556481" y="5818036"/>
                </a:lnTo>
                <a:lnTo>
                  <a:pt x="4556481" y="5812509"/>
                </a:lnTo>
                <a:lnTo>
                  <a:pt x="4556481" y="5787630"/>
                </a:lnTo>
                <a:lnTo>
                  <a:pt x="4556481" y="5747646"/>
                </a:lnTo>
                <a:lnTo>
                  <a:pt x="4556481" y="5722767"/>
                </a:lnTo>
                <a:lnTo>
                  <a:pt x="4556481" y="5717224"/>
                </a:lnTo>
                <a:lnTo>
                  <a:pt x="4556481" y="5711078"/>
                </a:lnTo>
                <a:lnTo>
                  <a:pt x="4556481" y="5690542"/>
                </a:lnTo>
                <a:lnTo>
                  <a:pt x="4556481" y="5683934"/>
                </a:lnTo>
                <a:lnTo>
                  <a:pt x="4556481" y="5646214"/>
                </a:lnTo>
                <a:lnTo>
                  <a:pt x="4556481" y="5638476"/>
                </a:lnTo>
                <a:lnTo>
                  <a:pt x="4556481" y="5619070"/>
                </a:lnTo>
                <a:lnTo>
                  <a:pt x="4556481" y="5614666"/>
                </a:lnTo>
                <a:lnTo>
                  <a:pt x="4556481" y="5613598"/>
                </a:lnTo>
                <a:lnTo>
                  <a:pt x="4556481" y="5608058"/>
                </a:lnTo>
                <a:lnTo>
                  <a:pt x="4556481" y="5587522"/>
                </a:lnTo>
                <a:lnTo>
                  <a:pt x="4556481" y="5581372"/>
                </a:lnTo>
                <a:lnTo>
                  <a:pt x="4556481" y="5543195"/>
                </a:lnTo>
                <a:lnTo>
                  <a:pt x="4556481" y="5516508"/>
                </a:lnTo>
                <a:lnTo>
                  <a:pt x="4556481" y="5510970"/>
                </a:lnTo>
                <a:lnTo>
                  <a:pt x="4556481" y="5509903"/>
                </a:lnTo>
                <a:lnTo>
                  <a:pt x="4556481" y="5486090"/>
                </a:lnTo>
                <a:lnTo>
                  <a:pt x="4556481" y="5474734"/>
                </a:lnTo>
                <a:lnTo>
                  <a:pt x="4556481" y="5449856"/>
                </a:lnTo>
                <a:lnTo>
                  <a:pt x="4556481" y="5417630"/>
                </a:lnTo>
                <a:lnTo>
                  <a:pt x="4556481" y="5415699"/>
                </a:lnTo>
                <a:lnTo>
                  <a:pt x="4556481" y="5390821"/>
                </a:lnTo>
                <a:lnTo>
                  <a:pt x="4556481" y="5352766"/>
                </a:lnTo>
                <a:lnTo>
                  <a:pt x="4556481" y="5346159"/>
                </a:lnTo>
                <a:lnTo>
                  <a:pt x="4556481" y="5322358"/>
                </a:lnTo>
                <a:lnTo>
                  <a:pt x="4556481" y="5287126"/>
                </a:lnTo>
                <a:lnTo>
                  <a:pt x="4556481" y="5278032"/>
                </a:lnTo>
                <a:lnTo>
                  <a:pt x="4556481" y="5257495"/>
                </a:lnTo>
                <a:lnTo>
                  <a:pt x="4556481" y="5251955"/>
                </a:lnTo>
                <a:lnTo>
                  <a:pt x="4556481" y="5250890"/>
                </a:lnTo>
                <a:lnTo>
                  <a:pt x="4556481" y="5227078"/>
                </a:lnTo>
                <a:lnTo>
                  <a:pt x="4556481" y="5218663"/>
                </a:lnTo>
                <a:lnTo>
                  <a:pt x="4556481" y="5193786"/>
                </a:lnTo>
                <a:lnTo>
                  <a:pt x="4556481" y="5153800"/>
                </a:lnTo>
                <a:lnTo>
                  <a:pt x="4556481" y="5149460"/>
                </a:lnTo>
                <a:lnTo>
                  <a:pt x="4556481" y="5148329"/>
                </a:lnTo>
                <a:lnTo>
                  <a:pt x="4556481" y="5142788"/>
                </a:lnTo>
                <a:lnTo>
                  <a:pt x="4556481" y="5128922"/>
                </a:lnTo>
                <a:lnTo>
                  <a:pt x="4556481" y="5123382"/>
                </a:lnTo>
                <a:lnTo>
                  <a:pt x="4556481" y="5122252"/>
                </a:lnTo>
                <a:lnTo>
                  <a:pt x="4556481" y="5117912"/>
                </a:lnTo>
                <a:lnTo>
                  <a:pt x="4556481" y="5077924"/>
                </a:lnTo>
                <a:lnTo>
                  <a:pt x="4556481" y="5053048"/>
                </a:lnTo>
                <a:lnTo>
                  <a:pt x="4556481" y="5044634"/>
                </a:lnTo>
                <a:lnTo>
                  <a:pt x="4556481" y="5020820"/>
                </a:lnTo>
                <a:lnTo>
                  <a:pt x="4556481" y="5019754"/>
                </a:lnTo>
                <a:lnTo>
                  <a:pt x="4556481" y="5014215"/>
                </a:lnTo>
                <a:lnTo>
                  <a:pt x="4556481" y="4993676"/>
                </a:lnTo>
                <a:lnTo>
                  <a:pt x="4556481" y="4984584"/>
                </a:lnTo>
                <a:lnTo>
                  <a:pt x="4556481" y="4949352"/>
                </a:lnTo>
                <a:lnTo>
                  <a:pt x="4556481" y="4925550"/>
                </a:lnTo>
                <a:lnTo>
                  <a:pt x="4556481" y="4918945"/>
                </a:lnTo>
                <a:lnTo>
                  <a:pt x="4556481" y="4880890"/>
                </a:lnTo>
                <a:lnTo>
                  <a:pt x="4556481" y="4856011"/>
                </a:lnTo>
                <a:lnTo>
                  <a:pt x="4556481" y="4854082"/>
                </a:lnTo>
                <a:lnTo>
                  <a:pt x="4556481" y="4821857"/>
                </a:lnTo>
                <a:lnTo>
                  <a:pt x="4556481" y="4796980"/>
                </a:lnTo>
                <a:lnTo>
                  <a:pt x="4556481" y="4785620"/>
                </a:lnTo>
                <a:lnTo>
                  <a:pt x="4556481" y="4761807"/>
                </a:lnTo>
                <a:lnTo>
                  <a:pt x="4556481" y="4760742"/>
                </a:lnTo>
                <a:lnTo>
                  <a:pt x="4556481" y="4755200"/>
                </a:lnTo>
                <a:lnTo>
                  <a:pt x="4556481" y="4728516"/>
                </a:lnTo>
                <a:lnTo>
                  <a:pt x="4556481" y="4690336"/>
                </a:lnTo>
                <a:lnTo>
                  <a:pt x="4556481" y="4684189"/>
                </a:lnTo>
                <a:lnTo>
                  <a:pt x="4556481" y="4663653"/>
                </a:lnTo>
                <a:lnTo>
                  <a:pt x="4556481" y="4658112"/>
                </a:lnTo>
                <a:lnTo>
                  <a:pt x="4556481" y="4657046"/>
                </a:lnTo>
                <a:lnTo>
                  <a:pt x="4556481" y="4652640"/>
                </a:lnTo>
                <a:lnTo>
                  <a:pt x="4556481" y="4633234"/>
                </a:lnTo>
                <a:lnTo>
                  <a:pt x="4556481" y="4625497"/>
                </a:lnTo>
                <a:lnTo>
                  <a:pt x="4556481" y="4587777"/>
                </a:lnTo>
                <a:lnTo>
                  <a:pt x="4556481" y="4581170"/>
                </a:lnTo>
                <a:lnTo>
                  <a:pt x="4556481" y="4560634"/>
                </a:lnTo>
                <a:lnTo>
                  <a:pt x="4556481" y="4554484"/>
                </a:lnTo>
                <a:lnTo>
                  <a:pt x="4556481" y="4548945"/>
                </a:lnTo>
                <a:lnTo>
                  <a:pt x="4556481" y="4524066"/>
                </a:lnTo>
                <a:lnTo>
                  <a:pt x="4556481" y="4484082"/>
                </a:lnTo>
                <a:lnTo>
                  <a:pt x="4556481" y="4459202"/>
                </a:lnTo>
                <a:lnTo>
                  <a:pt x="4556481" y="4453674"/>
                </a:lnTo>
                <a:lnTo>
                  <a:pt x="4556481" y="4428796"/>
                </a:lnTo>
                <a:lnTo>
                  <a:pt x="4556481" y="4390742"/>
                </a:lnTo>
                <a:lnTo>
                  <a:pt x="4556481" y="4388810"/>
                </a:lnTo>
                <a:lnTo>
                  <a:pt x="4556481" y="4363932"/>
                </a:lnTo>
                <a:lnTo>
                  <a:pt x="4556481" y="4325102"/>
                </a:lnTo>
                <a:lnTo>
                  <a:pt x="4556481" y="4295470"/>
                </a:lnTo>
                <a:lnTo>
                  <a:pt x="4556481" y="4289930"/>
                </a:lnTo>
                <a:lnTo>
                  <a:pt x="4556481" y="4265052"/>
                </a:lnTo>
                <a:lnTo>
                  <a:pt x="4556481" y="4260238"/>
                </a:lnTo>
                <a:lnTo>
                  <a:pt x="4556481" y="4225066"/>
                </a:lnTo>
                <a:lnTo>
                  <a:pt x="4556481" y="4200189"/>
                </a:lnTo>
                <a:lnTo>
                  <a:pt x="4556481" y="4191775"/>
                </a:lnTo>
                <a:lnTo>
                  <a:pt x="4556481" y="4166898"/>
                </a:lnTo>
                <a:lnTo>
                  <a:pt x="4556481" y="4161357"/>
                </a:lnTo>
                <a:lnTo>
                  <a:pt x="4556481" y="4160226"/>
                </a:lnTo>
                <a:lnTo>
                  <a:pt x="4556481" y="4115899"/>
                </a:lnTo>
                <a:lnTo>
                  <a:pt x="4556481" y="4096494"/>
                </a:lnTo>
                <a:lnTo>
                  <a:pt x="4556481" y="4095363"/>
                </a:lnTo>
                <a:lnTo>
                  <a:pt x="4556481" y="4091023"/>
                </a:lnTo>
                <a:lnTo>
                  <a:pt x="4556481" y="4058795"/>
                </a:lnTo>
                <a:lnTo>
                  <a:pt x="4556481" y="4031652"/>
                </a:lnTo>
                <a:lnTo>
                  <a:pt x="4556481" y="3993932"/>
                </a:lnTo>
                <a:lnTo>
                  <a:pt x="4556481" y="3987326"/>
                </a:lnTo>
                <a:lnTo>
                  <a:pt x="4556481" y="3966788"/>
                </a:lnTo>
                <a:lnTo>
                  <a:pt x="4556481" y="3963525"/>
                </a:lnTo>
                <a:lnTo>
                  <a:pt x="4556481" y="3898662"/>
                </a:lnTo>
                <a:lnTo>
                  <a:pt x="4556481" y="3892056"/>
                </a:lnTo>
                <a:lnTo>
                  <a:pt x="4556481" y="3859832"/>
                </a:lnTo>
                <a:lnTo>
                  <a:pt x="4556481" y="3834955"/>
                </a:lnTo>
                <a:lnTo>
                  <a:pt x="4556481" y="3799782"/>
                </a:lnTo>
                <a:lnTo>
                  <a:pt x="4556481" y="3794967"/>
                </a:lnTo>
                <a:lnTo>
                  <a:pt x="4556481" y="3770091"/>
                </a:lnTo>
                <a:lnTo>
                  <a:pt x="4556481" y="3734918"/>
                </a:lnTo>
                <a:lnTo>
                  <a:pt x="4556481" y="3728311"/>
                </a:lnTo>
                <a:lnTo>
                  <a:pt x="4556481" y="3701628"/>
                </a:lnTo>
                <a:lnTo>
                  <a:pt x="4556481" y="3696086"/>
                </a:lnTo>
                <a:lnTo>
                  <a:pt x="4556481" y="3671209"/>
                </a:lnTo>
                <a:lnTo>
                  <a:pt x="4556481" y="3631223"/>
                </a:lnTo>
                <a:lnTo>
                  <a:pt x="4556481" y="3625752"/>
                </a:lnTo>
                <a:lnTo>
                  <a:pt x="4556481" y="3606346"/>
                </a:lnTo>
                <a:lnTo>
                  <a:pt x="4556480" y="3606333"/>
                </a:lnTo>
                <a:lnTo>
                  <a:pt x="4556480" y="3505150"/>
                </a:lnTo>
                <a:lnTo>
                  <a:pt x="4556480" y="3504020"/>
                </a:lnTo>
                <a:lnTo>
                  <a:pt x="4556480" y="3402589"/>
                </a:lnTo>
                <a:lnTo>
                  <a:pt x="4556480" y="3375446"/>
                </a:lnTo>
                <a:lnTo>
                  <a:pt x="4556480" y="3307320"/>
                </a:lnTo>
                <a:lnTo>
                  <a:pt x="4556480" y="3203624"/>
                </a:lnTo>
                <a:lnTo>
                  <a:pt x="4556480" y="3178747"/>
                </a:lnTo>
                <a:lnTo>
                  <a:pt x="4556480" y="3143578"/>
                </a:lnTo>
                <a:lnTo>
                  <a:pt x="4556480" y="3039881"/>
                </a:lnTo>
                <a:lnTo>
                  <a:pt x="4556480" y="3015003"/>
                </a:lnTo>
                <a:lnTo>
                  <a:pt x="4556479" y="3014990"/>
                </a:lnTo>
                <a:lnTo>
                  <a:pt x="4556479" y="3011077"/>
                </a:lnTo>
                <a:lnTo>
                  <a:pt x="4556479" y="2986200"/>
                </a:lnTo>
                <a:lnTo>
                  <a:pt x="4556479" y="2986198"/>
                </a:lnTo>
                <a:lnTo>
                  <a:pt x="4556479" y="2984393"/>
                </a:lnTo>
                <a:lnTo>
                  <a:pt x="4556479" y="2968598"/>
                </a:lnTo>
                <a:lnTo>
                  <a:pt x="4556479" y="2959515"/>
                </a:lnTo>
                <a:lnTo>
                  <a:pt x="4556479" y="2943721"/>
                </a:lnTo>
                <a:lnTo>
                  <a:pt x="4556479" y="2917205"/>
                </a:lnTo>
                <a:lnTo>
                  <a:pt x="4556479" y="2882506"/>
                </a:lnTo>
                <a:lnTo>
                  <a:pt x="4556479" y="2882504"/>
                </a:lnTo>
                <a:lnTo>
                  <a:pt x="4556479" y="2856497"/>
                </a:lnTo>
                <a:lnTo>
                  <a:pt x="4556479" y="2856494"/>
                </a:lnTo>
                <a:lnTo>
                  <a:pt x="4556479" y="2855821"/>
                </a:lnTo>
                <a:lnTo>
                  <a:pt x="4556479" y="2840027"/>
                </a:lnTo>
                <a:lnTo>
                  <a:pt x="4556479" y="2829812"/>
                </a:lnTo>
                <a:lnTo>
                  <a:pt x="4556479" y="2804856"/>
                </a:lnTo>
                <a:lnTo>
                  <a:pt x="4556479" y="2787236"/>
                </a:lnTo>
                <a:lnTo>
                  <a:pt x="4556479" y="2787235"/>
                </a:lnTo>
                <a:lnTo>
                  <a:pt x="4556479" y="2779978"/>
                </a:lnTo>
                <a:lnTo>
                  <a:pt x="4556479" y="2779945"/>
                </a:lnTo>
                <a:lnTo>
                  <a:pt x="4556479" y="2779942"/>
                </a:lnTo>
                <a:lnTo>
                  <a:pt x="4556479" y="2753258"/>
                </a:lnTo>
                <a:lnTo>
                  <a:pt x="4556479" y="2752330"/>
                </a:lnTo>
                <a:lnTo>
                  <a:pt x="4556479" y="2684674"/>
                </a:lnTo>
                <a:lnTo>
                  <a:pt x="4556479" y="2684671"/>
                </a:lnTo>
                <a:lnTo>
                  <a:pt x="4556479" y="2676282"/>
                </a:lnTo>
                <a:lnTo>
                  <a:pt x="4556479" y="2675151"/>
                </a:lnTo>
                <a:lnTo>
                  <a:pt x="4556479" y="2657988"/>
                </a:lnTo>
                <a:lnTo>
                  <a:pt x="4556479" y="2623757"/>
                </a:lnTo>
                <a:lnTo>
                  <a:pt x="4556479" y="2573722"/>
                </a:lnTo>
                <a:lnTo>
                  <a:pt x="4556479" y="2556101"/>
                </a:lnTo>
                <a:lnTo>
                  <a:pt x="4556479" y="2556099"/>
                </a:lnTo>
                <a:lnTo>
                  <a:pt x="4556479" y="2546578"/>
                </a:lnTo>
                <a:lnTo>
                  <a:pt x="4556479" y="2529416"/>
                </a:lnTo>
                <a:lnTo>
                  <a:pt x="4556478" y="2520931"/>
                </a:lnTo>
                <a:lnTo>
                  <a:pt x="4556478" y="2520929"/>
                </a:lnTo>
                <a:lnTo>
                  <a:pt x="4556478" y="2494244"/>
                </a:lnTo>
                <a:lnTo>
                  <a:pt x="4556478" y="2478451"/>
                </a:lnTo>
                <a:lnTo>
                  <a:pt x="4556478" y="2451936"/>
                </a:lnTo>
                <a:lnTo>
                  <a:pt x="4556478" y="2417235"/>
                </a:lnTo>
                <a:lnTo>
                  <a:pt x="4556478" y="2417233"/>
                </a:lnTo>
                <a:lnTo>
                  <a:pt x="4556478" y="2392357"/>
                </a:lnTo>
                <a:lnTo>
                  <a:pt x="4556478" y="2392356"/>
                </a:lnTo>
                <a:lnTo>
                  <a:pt x="4556478" y="2391226"/>
                </a:lnTo>
                <a:lnTo>
                  <a:pt x="4556478" y="2391224"/>
                </a:lnTo>
                <a:lnTo>
                  <a:pt x="4556478" y="2390550"/>
                </a:lnTo>
                <a:lnTo>
                  <a:pt x="4556478" y="2374756"/>
                </a:lnTo>
                <a:lnTo>
                  <a:pt x="4556478" y="2365672"/>
                </a:lnTo>
                <a:lnTo>
                  <a:pt x="4556478" y="2364541"/>
                </a:lnTo>
                <a:lnTo>
                  <a:pt x="4556478" y="2349877"/>
                </a:lnTo>
                <a:lnTo>
                  <a:pt x="4556478" y="2321965"/>
                </a:lnTo>
                <a:lnTo>
                  <a:pt x="4556478" y="2321964"/>
                </a:lnTo>
                <a:lnTo>
                  <a:pt x="4556478" y="2314707"/>
                </a:lnTo>
                <a:lnTo>
                  <a:pt x="4556478" y="2262652"/>
                </a:lnTo>
                <a:lnTo>
                  <a:pt x="4556478" y="2262650"/>
                </a:lnTo>
                <a:lnTo>
                  <a:pt x="4556478" y="2235967"/>
                </a:lnTo>
                <a:lnTo>
                  <a:pt x="4556478" y="2211011"/>
                </a:lnTo>
                <a:lnTo>
                  <a:pt x="4556478" y="2193393"/>
                </a:lnTo>
                <a:lnTo>
                  <a:pt x="4556478" y="2193390"/>
                </a:lnTo>
                <a:lnTo>
                  <a:pt x="4556478" y="2186133"/>
                </a:lnTo>
                <a:lnTo>
                  <a:pt x="4556477" y="2186119"/>
                </a:lnTo>
                <a:lnTo>
                  <a:pt x="4556477" y="2161917"/>
                </a:lnTo>
                <a:lnTo>
                  <a:pt x="4556477" y="2160989"/>
                </a:lnTo>
                <a:lnTo>
                  <a:pt x="4556477" y="2093332"/>
                </a:lnTo>
                <a:lnTo>
                  <a:pt x="4556477" y="2093330"/>
                </a:lnTo>
                <a:lnTo>
                  <a:pt x="4556477" y="2084939"/>
                </a:lnTo>
                <a:lnTo>
                  <a:pt x="4556477" y="2083809"/>
                </a:lnTo>
                <a:lnTo>
                  <a:pt x="4556477" y="2066647"/>
                </a:lnTo>
                <a:lnTo>
                  <a:pt x="4556477" y="2032415"/>
                </a:lnTo>
                <a:lnTo>
                  <a:pt x="4556477" y="1982379"/>
                </a:lnTo>
                <a:lnTo>
                  <a:pt x="4556477" y="1964758"/>
                </a:lnTo>
                <a:lnTo>
                  <a:pt x="4556477" y="1964757"/>
                </a:lnTo>
                <a:lnTo>
                  <a:pt x="4556477" y="1955235"/>
                </a:lnTo>
                <a:lnTo>
                  <a:pt x="4556477" y="1938074"/>
                </a:lnTo>
                <a:lnTo>
                  <a:pt x="4556477" y="1929588"/>
                </a:lnTo>
                <a:lnTo>
                  <a:pt x="4556477" y="1929587"/>
                </a:lnTo>
                <a:lnTo>
                  <a:pt x="4556477" y="1902901"/>
                </a:lnTo>
                <a:lnTo>
                  <a:pt x="4556477" y="1887110"/>
                </a:lnTo>
                <a:lnTo>
                  <a:pt x="4556477" y="1860593"/>
                </a:lnTo>
                <a:lnTo>
                  <a:pt x="4556477" y="1825892"/>
                </a:lnTo>
                <a:lnTo>
                  <a:pt x="4556477" y="1825890"/>
                </a:lnTo>
                <a:lnTo>
                  <a:pt x="4556477" y="1801015"/>
                </a:lnTo>
                <a:lnTo>
                  <a:pt x="4556477" y="1801014"/>
                </a:lnTo>
                <a:lnTo>
                  <a:pt x="4556477" y="1799883"/>
                </a:lnTo>
                <a:lnTo>
                  <a:pt x="4556477" y="1799882"/>
                </a:lnTo>
                <a:lnTo>
                  <a:pt x="4556477" y="1799207"/>
                </a:lnTo>
                <a:lnTo>
                  <a:pt x="4556477" y="1783413"/>
                </a:lnTo>
                <a:lnTo>
                  <a:pt x="4556477" y="1774329"/>
                </a:lnTo>
                <a:lnTo>
                  <a:pt x="4556477" y="1773199"/>
                </a:lnTo>
                <a:lnTo>
                  <a:pt x="4556477" y="1758536"/>
                </a:lnTo>
                <a:lnTo>
                  <a:pt x="4556477" y="1730622"/>
                </a:lnTo>
                <a:lnTo>
                  <a:pt x="4556477" y="1730621"/>
                </a:lnTo>
                <a:lnTo>
                  <a:pt x="4556477" y="1723364"/>
                </a:lnTo>
                <a:lnTo>
                  <a:pt x="4556477" y="1671310"/>
                </a:lnTo>
                <a:lnTo>
                  <a:pt x="4556477" y="1671307"/>
                </a:lnTo>
                <a:lnTo>
                  <a:pt x="4556477" y="1644625"/>
                </a:lnTo>
                <a:lnTo>
                  <a:pt x="4556477" y="1619670"/>
                </a:lnTo>
                <a:lnTo>
                  <a:pt x="4556477" y="1602050"/>
                </a:lnTo>
                <a:lnTo>
                  <a:pt x="4556477" y="1602048"/>
                </a:lnTo>
                <a:lnTo>
                  <a:pt x="4556477" y="1594790"/>
                </a:lnTo>
                <a:cubicBezTo>
                  <a:pt x="4556477" y="1425807"/>
                  <a:pt x="4442147" y="1221615"/>
                  <a:pt x="4304271" y="1137127"/>
                </a:cubicBezTo>
                <a:lnTo>
                  <a:pt x="2532123" y="63369"/>
                </a:lnTo>
                <a:cubicBezTo>
                  <a:pt x="2390891" y="-21123"/>
                  <a:pt x="2165587" y="-21123"/>
                  <a:pt x="2027720" y="63369"/>
                </a:cubicBezTo>
                <a:lnTo>
                  <a:pt x="252205" y="1137129"/>
                </a:lnTo>
                <a:cubicBezTo>
                  <a:pt x="114335" y="1221616"/>
                  <a:pt x="0" y="1425807"/>
                  <a:pt x="0" y="1594793"/>
                </a:cubicBezTo>
                <a:close/>
              </a:path>
            </a:pathLst>
          </a:custGeom>
          <a:noFill/>
          <a:ln w="19050" cmpd="sng">
            <a:solidFill>
              <a:srgbClr val="FFC000"/>
            </a:solidFill>
            <a:prstDash val="solid"/>
          </a:ln>
          <a:effectLst>
            <a:outerShdw blurRad="50800" dist="38100" dir="2700000" algn="tl" rotWithShape="0">
              <a:srgbClr val="FFC000">
                <a:alpha val="40000"/>
              </a:srgbClr>
            </a:outerShdw>
          </a:effectLst>
        </p:spPr>
        <p:txBody>
          <a:bodyPr vert="vert270" wrap="square" lIns="0" tIns="0" rIns="0" bIns="72000" numCol="1" anchor="ctr" anchorCtr="0" compatLnSpc="1">
            <a:noAutofit/>
          </a:bodyPr>
          <a:lstStyle/>
          <a:p>
            <a:pPr marL="809625" marR="0" lvl="0" indent="0" defTabSz="80137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endParaRPr>
          </a:p>
        </p:txBody>
      </p:sp>
      <p:sp>
        <p:nvSpPr>
          <p:cNvPr id="23" name="任意多边形: 形状 22"/>
          <p:cNvSpPr/>
          <p:nvPr>
            <p:custDataLst>
              <p:tags r:id="rId2"/>
            </p:custDataLst>
          </p:nvPr>
        </p:nvSpPr>
        <p:spPr bwMode="auto">
          <a:xfrm rot="16200000" flipV="1">
            <a:off x="923925" y="-52070"/>
            <a:ext cx="3437890" cy="5014595"/>
          </a:xfrm>
          <a:custGeom>
            <a:avLst/>
            <a:gdLst>
              <a:gd name="connsiteX0" fmla="*/ 3885191 w 3885191"/>
              <a:gd name="connsiteY0" fmla="*/ 4596802 h 4810811"/>
              <a:gd name="connsiteX1" fmla="*/ 3885191 w 3885191"/>
              <a:gd name="connsiteY1" fmla="*/ 4596285 h 4810811"/>
              <a:gd name="connsiteX2" fmla="*/ 3885191 w 3885191"/>
              <a:gd name="connsiteY2" fmla="*/ 4575590 h 4810811"/>
              <a:gd name="connsiteX3" fmla="*/ 3885191 w 3885191"/>
              <a:gd name="connsiteY3" fmla="*/ 4566295 h 4810811"/>
              <a:gd name="connsiteX4" fmla="*/ 3885191 w 3885191"/>
              <a:gd name="connsiteY4" fmla="*/ 4487172 h 4810811"/>
              <a:gd name="connsiteX5" fmla="*/ 3885191 w 3885191"/>
              <a:gd name="connsiteY5" fmla="*/ 4477878 h 4810811"/>
              <a:gd name="connsiteX6" fmla="*/ 3885191 w 3885191"/>
              <a:gd name="connsiteY6" fmla="*/ 4457183 h 4810811"/>
              <a:gd name="connsiteX7" fmla="*/ 3885191 w 3885191"/>
              <a:gd name="connsiteY7" fmla="*/ 4456665 h 4810811"/>
              <a:gd name="connsiteX8" fmla="*/ 3885191 w 3885191"/>
              <a:gd name="connsiteY8" fmla="*/ 4435969 h 4810811"/>
              <a:gd name="connsiteX9" fmla="*/ 3885191 w 3885191"/>
              <a:gd name="connsiteY9" fmla="*/ 4396644 h 4810811"/>
              <a:gd name="connsiteX10" fmla="*/ 3885191 w 3885191"/>
              <a:gd name="connsiteY10" fmla="*/ 4375431 h 4810811"/>
              <a:gd name="connsiteX11" fmla="*/ 3885191 w 3885191"/>
              <a:gd name="connsiteY11" fmla="*/ 4347551 h 4810811"/>
              <a:gd name="connsiteX12" fmla="*/ 3885191 w 3885191"/>
              <a:gd name="connsiteY12" fmla="*/ 4310156 h 4810811"/>
              <a:gd name="connsiteX13" fmla="*/ 3885191 w 3885191"/>
              <a:gd name="connsiteY13" fmla="*/ 4289462 h 4810811"/>
              <a:gd name="connsiteX14" fmla="*/ 3885191 w 3885191"/>
              <a:gd name="connsiteY14" fmla="*/ 4287012 h 4810811"/>
              <a:gd name="connsiteX15" fmla="*/ 3885191 w 3885191"/>
              <a:gd name="connsiteY15" fmla="*/ 4266319 h 4810811"/>
              <a:gd name="connsiteX16" fmla="*/ 3885191 w 3885191"/>
              <a:gd name="connsiteY16" fmla="*/ 4222316 h 4810811"/>
              <a:gd name="connsiteX17" fmla="*/ 3885191 w 3885191"/>
              <a:gd name="connsiteY17" fmla="*/ 4199561 h 4810811"/>
              <a:gd name="connsiteX18" fmla="*/ 3885191 w 3885191"/>
              <a:gd name="connsiteY18" fmla="*/ 4179830 h 4810811"/>
              <a:gd name="connsiteX19" fmla="*/ 3885191 w 3885191"/>
              <a:gd name="connsiteY19" fmla="*/ 4178867 h 4810811"/>
              <a:gd name="connsiteX20" fmla="*/ 3885191 w 3885191"/>
              <a:gd name="connsiteY20" fmla="*/ 4090448 h 4810811"/>
              <a:gd name="connsiteX21" fmla="*/ 3885191 w 3885191"/>
              <a:gd name="connsiteY21" fmla="*/ 4069235 h 4810811"/>
              <a:gd name="connsiteX22" fmla="*/ 3885191 w 3885191"/>
              <a:gd name="connsiteY22" fmla="*/ 4059941 h 4810811"/>
              <a:gd name="connsiteX23" fmla="*/ 3885191 w 3885191"/>
              <a:gd name="connsiteY23" fmla="*/ 4039245 h 4810811"/>
              <a:gd name="connsiteX24" fmla="*/ 3885191 w 3885191"/>
              <a:gd name="connsiteY24" fmla="*/ 3978707 h 4810811"/>
              <a:gd name="connsiteX25" fmla="*/ 3885191 w 3885191"/>
              <a:gd name="connsiteY25" fmla="*/ 3950828 h 4810811"/>
              <a:gd name="connsiteX26" fmla="*/ 3885191 w 3885191"/>
              <a:gd name="connsiteY26" fmla="*/ 3929615 h 4810811"/>
              <a:gd name="connsiteX27" fmla="*/ 3885191 w 3885191"/>
              <a:gd name="connsiteY27" fmla="*/ 3890288 h 4810811"/>
              <a:gd name="connsiteX28" fmla="*/ 3885191 w 3885191"/>
              <a:gd name="connsiteY28" fmla="*/ 3869594 h 4810811"/>
              <a:gd name="connsiteX29" fmla="*/ 3885191 w 3885191"/>
              <a:gd name="connsiteY29" fmla="*/ 3869076 h 4810811"/>
              <a:gd name="connsiteX30" fmla="*/ 3885191 w 3885191"/>
              <a:gd name="connsiteY30" fmla="*/ 3848381 h 4810811"/>
              <a:gd name="connsiteX31" fmla="*/ 3885191 w 3885191"/>
              <a:gd name="connsiteY31" fmla="*/ 3825592 h 4810811"/>
              <a:gd name="connsiteX32" fmla="*/ 3885191 w 3885191"/>
              <a:gd name="connsiteY32" fmla="*/ 3804379 h 4810811"/>
              <a:gd name="connsiteX33" fmla="*/ 3885191 w 3885191"/>
              <a:gd name="connsiteY33" fmla="*/ 3783106 h 4810811"/>
              <a:gd name="connsiteX34" fmla="*/ 3885191 w 3885191"/>
              <a:gd name="connsiteY34" fmla="*/ 3759962 h 4810811"/>
              <a:gd name="connsiteX35" fmla="*/ 3885191 w 3885191"/>
              <a:gd name="connsiteY35" fmla="*/ 3715961 h 4810811"/>
              <a:gd name="connsiteX36" fmla="*/ 3885191 w 3885191"/>
              <a:gd name="connsiteY36" fmla="*/ 3695266 h 4810811"/>
              <a:gd name="connsiteX37" fmla="*/ 3885191 w 3885191"/>
              <a:gd name="connsiteY37" fmla="*/ 3672511 h 4810811"/>
              <a:gd name="connsiteX38" fmla="*/ 3885191 w 3885191"/>
              <a:gd name="connsiteY38" fmla="*/ 3634726 h 4810811"/>
              <a:gd name="connsiteX39" fmla="*/ 3885191 w 3885191"/>
              <a:gd name="connsiteY39" fmla="*/ 3532891 h 4810811"/>
              <a:gd name="connsiteX40" fmla="*/ 3885191 w 3885191"/>
              <a:gd name="connsiteY40" fmla="*/ 3495106 h 4810811"/>
              <a:gd name="connsiteX41" fmla="*/ 3885191 w 3885191"/>
              <a:gd name="connsiteY41" fmla="*/ 3472352 h 4810811"/>
              <a:gd name="connsiteX42" fmla="*/ 3885191 w 3885191"/>
              <a:gd name="connsiteY42" fmla="*/ 3451657 h 4810811"/>
              <a:gd name="connsiteX43" fmla="*/ 3885191 w 3885191"/>
              <a:gd name="connsiteY43" fmla="*/ 3407655 h 4810811"/>
              <a:gd name="connsiteX44" fmla="*/ 3885191 w 3885191"/>
              <a:gd name="connsiteY44" fmla="*/ 3384510 h 4810811"/>
              <a:gd name="connsiteX45" fmla="*/ 3885191 w 3885191"/>
              <a:gd name="connsiteY45" fmla="*/ 3363238 h 4810811"/>
              <a:gd name="connsiteX46" fmla="*/ 3885191 w 3885191"/>
              <a:gd name="connsiteY46" fmla="*/ 3342026 h 4810811"/>
              <a:gd name="connsiteX47" fmla="*/ 3885191 w 3885191"/>
              <a:gd name="connsiteY47" fmla="*/ 3319237 h 4810811"/>
              <a:gd name="connsiteX48" fmla="*/ 3885191 w 3885191"/>
              <a:gd name="connsiteY48" fmla="*/ 3298542 h 4810811"/>
              <a:gd name="connsiteX49" fmla="*/ 3885191 w 3885191"/>
              <a:gd name="connsiteY49" fmla="*/ 3298022 h 4810811"/>
              <a:gd name="connsiteX50" fmla="*/ 3885191 w 3885191"/>
              <a:gd name="connsiteY50" fmla="*/ 3277329 h 4810811"/>
              <a:gd name="connsiteX51" fmla="*/ 3885191 w 3885191"/>
              <a:gd name="connsiteY51" fmla="*/ 3238002 h 4810811"/>
              <a:gd name="connsiteX52" fmla="*/ 3885191 w 3885191"/>
              <a:gd name="connsiteY52" fmla="*/ 3216789 h 4810811"/>
              <a:gd name="connsiteX53" fmla="*/ 3885191 w 3885191"/>
              <a:gd name="connsiteY53" fmla="*/ 3188911 h 4810811"/>
              <a:gd name="connsiteX54" fmla="*/ 3885191 w 3885191"/>
              <a:gd name="connsiteY54" fmla="*/ 3128371 h 4810811"/>
              <a:gd name="connsiteX55" fmla="*/ 3885191 w 3885191"/>
              <a:gd name="connsiteY55" fmla="*/ 3107676 h 4810811"/>
              <a:gd name="connsiteX56" fmla="*/ 3885191 w 3885191"/>
              <a:gd name="connsiteY56" fmla="*/ 3098382 h 4810811"/>
              <a:gd name="connsiteX57" fmla="*/ 3885191 w 3885191"/>
              <a:gd name="connsiteY57" fmla="*/ 3077170 h 4810811"/>
              <a:gd name="connsiteX58" fmla="*/ 3885191 w 3885191"/>
              <a:gd name="connsiteY58" fmla="*/ 2988750 h 4810811"/>
              <a:gd name="connsiteX59" fmla="*/ 3885191 w 3885191"/>
              <a:gd name="connsiteY59" fmla="*/ 2987786 h 4810811"/>
              <a:gd name="connsiteX60" fmla="*/ 3885191 w 3885191"/>
              <a:gd name="connsiteY60" fmla="*/ 2968055 h 4810811"/>
              <a:gd name="connsiteX61" fmla="*/ 3885191 w 3885191"/>
              <a:gd name="connsiteY61" fmla="*/ 2945302 h 4810811"/>
              <a:gd name="connsiteX62" fmla="*/ 3885191 w 3885191"/>
              <a:gd name="connsiteY62" fmla="*/ 2901298 h 4810811"/>
              <a:gd name="connsiteX63" fmla="*/ 3885191 w 3885191"/>
              <a:gd name="connsiteY63" fmla="*/ 2880605 h 4810811"/>
              <a:gd name="connsiteX64" fmla="*/ 3885191 w 3885191"/>
              <a:gd name="connsiteY64" fmla="*/ 2878155 h 4810811"/>
              <a:gd name="connsiteX65" fmla="*/ 3885191 w 3885191"/>
              <a:gd name="connsiteY65" fmla="*/ 2857460 h 4810811"/>
              <a:gd name="connsiteX66" fmla="*/ 3885191 w 3885191"/>
              <a:gd name="connsiteY66" fmla="*/ 2820065 h 4810811"/>
              <a:gd name="connsiteX67" fmla="*/ 3885191 w 3885191"/>
              <a:gd name="connsiteY67" fmla="*/ 2792187 h 4810811"/>
              <a:gd name="connsiteX68" fmla="*/ 3885191 w 3885191"/>
              <a:gd name="connsiteY68" fmla="*/ 2770972 h 4810811"/>
              <a:gd name="connsiteX69" fmla="*/ 3885191 w 3885191"/>
              <a:gd name="connsiteY69" fmla="*/ 2731647 h 4810811"/>
              <a:gd name="connsiteX70" fmla="*/ 3885191 w 3885191"/>
              <a:gd name="connsiteY70" fmla="*/ 2710952 h 4810811"/>
              <a:gd name="connsiteX71" fmla="*/ 3885191 w 3885191"/>
              <a:gd name="connsiteY71" fmla="*/ 2710435 h 4810811"/>
              <a:gd name="connsiteX72" fmla="*/ 3885191 w 3885191"/>
              <a:gd name="connsiteY72" fmla="*/ 2689739 h 4810811"/>
              <a:gd name="connsiteX73" fmla="*/ 3885191 w 3885191"/>
              <a:gd name="connsiteY73" fmla="*/ 2680446 h 4810811"/>
              <a:gd name="connsiteX74" fmla="*/ 3885191 w 3885191"/>
              <a:gd name="connsiteY74" fmla="*/ 2601321 h 4810811"/>
              <a:gd name="connsiteX75" fmla="*/ 3885191 w 3885191"/>
              <a:gd name="connsiteY75" fmla="*/ 2592027 h 4810811"/>
              <a:gd name="connsiteX76" fmla="*/ 3885191 w 3885191"/>
              <a:gd name="connsiteY76" fmla="*/ 2571332 h 4810811"/>
              <a:gd name="connsiteX77" fmla="*/ 3885191 w 3885191"/>
              <a:gd name="connsiteY77" fmla="*/ 2570814 h 4810811"/>
              <a:gd name="connsiteX78" fmla="*/ 3885189 w 3885191"/>
              <a:gd name="connsiteY78" fmla="*/ 2570792 h 4810811"/>
              <a:gd name="connsiteX79" fmla="*/ 3885189 w 3885191"/>
              <a:gd name="connsiteY79" fmla="*/ 2504983 h 4810811"/>
              <a:gd name="connsiteX80" fmla="*/ 3885189 w 3885191"/>
              <a:gd name="connsiteY80" fmla="*/ 2489557 h 4810811"/>
              <a:gd name="connsiteX81" fmla="*/ 3885189 w 3885191"/>
              <a:gd name="connsiteY81" fmla="*/ 2459969 h 4810811"/>
              <a:gd name="connsiteX82" fmla="*/ 3885189 w 3885191"/>
              <a:gd name="connsiteY82" fmla="*/ 2459968 h 4810811"/>
              <a:gd name="connsiteX83" fmla="*/ 3885189 w 3885191"/>
              <a:gd name="connsiteY83" fmla="*/ 2437216 h 4810811"/>
              <a:gd name="connsiteX84" fmla="*/ 3885189 w 3885191"/>
              <a:gd name="connsiteY84" fmla="*/ 2423748 h 4810811"/>
              <a:gd name="connsiteX85" fmla="*/ 3885189 w 3885191"/>
              <a:gd name="connsiteY85" fmla="*/ 2284129 h 4810811"/>
              <a:gd name="connsiteX86" fmla="*/ 3885189 w 3885191"/>
              <a:gd name="connsiteY86" fmla="*/ 2262888 h 4810811"/>
              <a:gd name="connsiteX87" fmla="*/ 3885189 w 3885191"/>
              <a:gd name="connsiteY87" fmla="*/ 2262886 h 4810811"/>
              <a:gd name="connsiteX88" fmla="*/ 3885189 w 3885191"/>
              <a:gd name="connsiteY88" fmla="*/ 2240133 h 4810811"/>
              <a:gd name="connsiteX89" fmla="*/ 3885189 w 3885191"/>
              <a:gd name="connsiteY89" fmla="*/ 2239342 h 4810811"/>
              <a:gd name="connsiteX90" fmla="*/ 3885189 w 3885191"/>
              <a:gd name="connsiteY90" fmla="*/ 2181653 h 4810811"/>
              <a:gd name="connsiteX91" fmla="*/ 3885189 w 3885191"/>
              <a:gd name="connsiteY91" fmla="*/ 2181651 h 4810811"/>
              <a:gd name="connsiteX92" fmla="*/ 3885189 w 3885191"/>
              <a:gd name="connsiteY92" fmla="*/ 2174068 h 4810811"/>
              <a:gd name="connsiteX93" fmla="*/ 3885189 w 3885191"/>
              <a:gd name="connsiteY93" fmla="*/ 2173533 h 4810811"/>
              <a:gd name="connsiteX94" fmla="*/ 3885189 w 3885191"/>
              <a:gd name="connsiteY94" fmla="*/ 2158899 h 4810811"/>
              <a:gd name="connsiteX95" fmla="*/ 3885189 w 3885191"/>
              <a:gd name="connsiteY95" fmla="*/ 2108259 h 4810811"/>
              <a:gd name="connsiteX96" fmla="*/ 3885189 w 3885191"/>
              <a:gd name="connsiteY96" fmla="*/ 2092833 h 4810811"/>
              <a:gd name="connsiteX97" fmla="*/ 3885189 w 3885191"/>
              <a:gd name="connsiteY97" fmla="*/ 2087047 h 4810811"/>
              <a:gd name="connsiteX98" fmla="*/ 3885189 w 3885191"/>
              <a:gd name="connsiteY98" fmla="*/ 2063245 h 4810811"/>
              <a:gd name="connsiteX99" fmla="*/ 3885189 w 3885191"/>
              <a:gd name="connsiteY99" fmla="*/ 2063244 h 4810811"/>
              <a:gd name="connsiteX100" fmla="*/ 3885189 w 3885191"/>
              <a:gd name="connsiteY100" fmla="*/ 2043743 h 4810811"/>
              <a:gd name="connsiteX101" fmla="*/ 3885189 w 3885191"/>
              <a:gd name="connsiteY101" fmla="*/ 2042033 h 4810811"/>
              <a:gd name="connsiteX102" fmla="*/ 3885189 w 3885191"/>
              <a:gd name="connsiteY102" fmla="*/ 2042032 h 4810811"/>
              <a:gd name="connsiteX103" fmla="*/ 3885189 w 3885191"/>
              <a:gd name="connsiteY103" fmla="*/ 2040492 h 4810811"/>
              <a:gd name="connsiteX104" fmla="*/ 3885189 w 3885191"/>
              <a:gd name="connsiteY104" fmla="*/ 2027024 h 4810811"/>
              <a:gd name="connsiteX105" fmla="*/ 3885189 w 3885191"/>
              <a:gd name="connsiteY105" fmla="*/ 2019278 h 4810811"/>
              <a:gd name="connsiteX106" fmla="*/ 3885189 w 3885191"/>
              <a:gd name="connsiteY106" fmla="*/ 2005812 h 4810811"/>
              <a:gd name="connsiteX107" fmla="*/ 3885189 w 3885191"/>
              <a:gd name="connsiteY107" fmla="*/ 1983203 h 4810811"/>
              <a:gd name="connsiteX108" fmla="*/ 3885189 w 3885191"/>
              <a:gd name="connsiteY108" fmla="*/ 1977933 h 4810811"/>
              <a:gd name="connsiteX109" fmla="*/ 3885189 w 3885191"/>
              <a:gd name="connsiteY109" fmla="*/ 1962507 h 4810811"/>
              <a:gd name="connsiteX110" fmla="*/ 3885189 w 3885191"/>
              <a:gd name="connsiteY110" fmla="*/ 1953615 h 4810811"/>
              <a:gd name="connsiteX111" fmla="*/ 3885189 w 3885191"/>
              <a:gd name="connsiteY111" fmla="*/ 1953613 h 4810811"/>
              <a:gd name="connsiteX112" fmla="*/ 3885189 w 3885191"/>
              <a:gd name="connsiteY112" fmla="*/ 1932919 h 4810811"/>
              <a:gd name="connsiteX113" fmla="*/ 3885189 w 3885191"/>
              <a:gd name="connsiteY113" fmla="*/ 1932918 h 4810811"/>
              <a:gd name="connsiteX114" fmla="*/ 3885189 w 3885191"/>
              <a:gd name="connsiteY114" fmla="*/ 1931437 h 4810811"/>
              <a:gd name="connsiteX115" fmla="*/ 3885189 w 3885191"/>
              <a:gd name="connsiteY115" fmla="*/ 1931435 h 4810811"/>
              <a:gd name="connsiteX116" fmla="*/ 3885189 w 3885191"/>
              <a:gd name="connsiteY116" fmla="*/ 1930861 h 4810811"/>
              <a:gd name="connsiteX117" fmla="*/ 3885189 w 3885191"/>
              <a:gd name="connsiteY117" fmla="*/ 1917393 h 4810811"/>
              <a:gd name="connsiteX118" fmla="*/ 3885189 w 3885191"/>
              <a:gd name="connsiteY118" fmla="*/ 1910166 h 4810811"/>
              <a:gd name="connsiteX119" fmla="*/ 3885189 w 3885191"/>
              <a:gd name="connsiteY119" fmla="*/ 1908684 h 4810811"/>
              <a:gd name="connsiteX120" fmla="*/ 3885189 w 3885191"/>
              <a:gd name="connsiteY120" fmla="*/ 1896698 h 4810811"/>
              <a:gd name="connsiteX121" fmla="*/ 3885189 w 3885191"/>
              <a:gd name="connsiteY121" fmla="*/ 1887405 h 4810811"/>
              <a:gd name="connsiteX122" fmla="*/ 3885189 w 3885191"/>
              <a:gd name="connsiteY122" fmla="*/ 1872381 h 4810811"/>
              <a:gd name="connsiteX123" fmla="*/ 3885189 w 3885191"/>
              <a:gd name="connsiteY123" fmla="*/ 1872379 h 4810811"/>
              <a:gd name="connsiteX124" fmla="*/ 3885189 w 3885191"/>
              <a:gd name="connsiteY124" fmla="*/ 1866191 h 4810811"/>
              <a:gd name="connsiteX125" fmla="*/ 3885189 w 3885191"/>
              <a:gd name="connsiteY125" fmla="*/ 1866164 h 4810811"/>
              <a:gd name="connsiteX126" fmla="*/ 3885189 w 3885191"/>
              <a:gd name="connsiteY126" fmla="*/ 1866162 h 4810811"/>
              <a:gd name="connsiteX127" fmla="*/ 3885189 w 3885191"/>
              <a:gd name="connsiteY127" fmla="*/ 1843409 h 4810811"/>
              <a:gd name="connsiteX128" fmla="*/ 3885189 w 3885191"/>
              <a:gd name="connsiteY128" fmla="*/ 1842618 h 4810811"/>
              <a:gd name="connsiteX129" fmla="*/ 3885189 w 3885191"/>
              <a:gd name="connsiteY129" fmla="*/ 1784929 h 4810811"/>
              <a:gd name="connsiteX130" fmla="*/ 3885189 w 3885191"/>
              <a:gd name="connsiteY130" fmla="*/ 1784927 h 4810811"/>
              <a:gd name="connsiteX131" fmla="*/ 3885189 w 3885191"/>
              <a:gd name="connsiteY131" fmla="*/ 1777773 h 4810811"/>
              <a:gd name="connsiteX132" fmla="*/ 3885189 w 3885191"/>
              <a:gd name="connsiteY132" fmla="*/ 1776809 h 4810811"/>
              <a:gd name="connsiteX133" fmla="*/ 3885189 w 3885191"/>
              <a:gd name="connsiteY133" fmla="*/ 1762175 h 4810811"/>
              <a:gd name="connsiteX134" fmla="*/ 3885189 w 3885191"/>
              <a:gd name="connsiteY134" fmla="*/ 1757079 h 4810811"/>
              <a:gd name="connsiteX135" fmla="*/ 3885189 w 3885191"/>
              <a:gd name="connsiteY135" fmla="*/ 1735838 h 4810811"/>
              <a:gd name="connsiteX136" fmla="*/ 3885189 w 3885191"/>
              <a:gd name="connsiteY136" fmla="*/ 1735836 h 4810811"/>
              <a:gd name="connsiteX137" fmla="*/ 3885189 w 3885191"/>
              <a:gd name="connsiteY137" fmla="*/ 1732986 h 4810811"/>
              <a:gd name="connsiteX138" fmla="*/ 3885189 w 3885191"/>
              <a:gd name="connsiteY138" fmla="*/ 1713083 h 4810811"/>
              <a:gd name="connsiteX139" fmla="*/ 3885189 w 3885191"/>
              <a:gd name="connsiteY139" fmla="*/ 1712292 h 4810811"/>
              <a:gd name="connsiteX140" fmla="*/ 3885189 w 3885191"/>
              <a:gd name="connsiteY140" fmla="*/ 1690323 h 4810811"/>
              <a:gd name="connsiteX141" fmla="*/ 3885189 w 3885191"/>
              <a:gd name="connsiteY141" fmla="*/ 1675298 h 4810811"/>
              <a:gd name="connsiteX142" fmla="*/ 3885189 w 3885191"/>
              <a:gd name="connsiteY142" fmla="*/ 1675296 h 4810811"/>
              <a:gd name="connsiteX143" fmla="*/ 3885189 w 3885191"/>
              <a:gd name="connsiteY143" fmla="*/ 1667177 h 4810811"/>
              <a:gd name="connsiteX144" fmla="*/ 3885189 w 3885191"/>
              <a:gd name="connsiteY144" fmla="*/ 1654603 h 4810811"/>
              <a:gd name="connsiteX145" fmla="*/ 3885189 w 3885191"/>
              <a:gd name="connsiteY145" fmla="*/ 1654601 h 4810811"/>
              <a:gd name="connsiteX146" fmla="*/ 3885189 w 3885191"/>
              <a:gd name="connsiteY146" fmla="*/ 1652544 h 4810811"/>
              <a:gd name="connsiteX147" fmla="*/ 3885189 w 3885191"/>
              <a:gd name="connsiteY147" fmla="*/ 1647018 h 4810811"/>
              <a:gd name="connsiteX148" fmla="*/ 3885189 w 3885191"/>
              <a:gd name="connsiteY148" fmla="*/ 1646483 h 4810811"/>
              <a:gd name="connsiteX149" fmla="*/ 3885189 w 3885191"/>
              <a:gd name="connsiteY149" fmla="*/ 1645309 h 4810811"/>
              <a:gd name="connsiteX150" fmla="*/ 3885189 w 3885191"/>
              <a:gd name="connsiteY150" fmla="*/ 1645308 h 4810811"/>
              <a:gd name="connsiteX151" fmla="*/ 3885189 w 3885191"/>
              <a:gd name="connsiteY151" fmla="*/ 1631849 h 4810811"/>
              <a:gd name="connsiteX152" fmla="*/ 3885189 w 3885191"/>
              <a:gd name="connsiteY152" fmla="*/ 1622554 h 4810811"/>
              <a:gd name="connsiteX153" fmla="*/ 3885189 w 3885191"/>
              <a:gd name="connsiteY153" fmla="*/ 1609088 h 4810811"/>
              <a:gd name="connsiteX154" fmla="*/ 3885189 w 3885191"/>
              <a:gd name="connsiteY154" fmla="*/ 1586479 h 4810811"/>
              <a:gd name="connsiteX155" fmla="*/ 3885189 w 3885191"/>
              <a:gd name="connsiteY155" fmla="*/ 1581209 h 4810811"/>
              <a:gd name="connsiteX156" fmla="*/ 3885189 w 3885191"/>
              <a:gd name="connsiteY156" fmla="*/ 1565783 h 4810811"/>
              <a:gd name="connsiteX157" fmla="*/ 3885189 w 3885191"/>
              <a:gd name="connsiteY157" fmla="*/ 1559997 h 4810811"/>
              <a:gd name="connsiteX158" fmla="*/ 3885189 w 3885191"/>
              <a:gd name="connsiteY158" fmla="*/ 1556890 h 4810811"/>
              <a:gd name="connsiteX159" fmla="*/ 3885189 w 3885191"/>
              <a:gd name="connsiteY159" fmla="*/ 1556889 h 4810811"/>
              <a:gd name="connsiteX160" fmla="*/ 3885189 w 3885191"/>
              <a:gd name="connsiteY160" fmla="*/ 1536195 h 4810811"/>
              <a:gd name="connsiteX161" fmla="*/ 3885189 w 3885191"/>
              <a:gd name="connsiteY161" fmla="*/ 1536194 h 4810811"/>
              <a:gd name="connsiteX162" fmla="*/ 3885189 w 3885191"/>
              <a:gd name="connsiteY162" fmla="*/ 1535678 h 4810811"/>
              <a:gd name="connsiteX163" fmla="*/ 3885189 w 3885191"/>
              <a:gd name="connsiteY163" fmla="*/ 1535677 h 4810811"/>
              <a:gd name="connsiteX164" fmla="*/ 3885189 w 3885191"/>
              <a:gd name="connsiteY164" fmla="*/ 1534713 h 4810811"/>
              <a:gd name="connsiteX165" fmla="*/ 3885189 w 3885191"/>
              <a:gd name="connsiteY165" fmla="*/ 1534711 h 4810811"/>
              <a:gd name="connsiteX166" fmla="*/ 3885189 w 3885191"/>
              <a:gd name="connsiteY166" fmla="*/ 1534137 h 4810811"/>
              <a:gd name="connsiteX167" fmla="*/ 3885189 w 3885191"/>
              <a:gd name="connsiteY167" fmla="*/ 1520669 h 4810811"/>
              <a:gd name="connsiteX168" fmla="*/ 3885189 w 3885191"/>
              <a:gd name="connsiteY168" fmla="*/ 1514983 h 4810811"/>
              <a:gd name="connsiteX169" fmla="*/ 3885189 w 3885191"/>
              <a:gd name="connsiteY169" fmla="*/ 1514982 h 4810811"/>
              <a:gd name="connsiteX170" fmla="*/ 3885189 w 3885191"/>
              <a:gd name="connsiteY170" fmla="*/ 1513442 h 4810811"/>
              <a:gd name="connsiteX171" fmla="*/ 3885189 w 3885191"/>
              <a:gd name="connsiteY171" fmla="*/ 1512923 h 4810811"/>
              <a:gd name="connsiteX172" fmla="*/ 3885189 w 3885191"/>
              <a:gd name="connsiteY172" fmla="*/ 1511960 h 4810811"/>
              <a:gd name="connsiteX173" fmla="*/ 3885189 w 3885191"/>
              <a:gd name="connsiteY173" fmla="*/ 1499974 h 4810811"/>
              <a:gd name="connsiteX174" fmla="*/ 3885189 w 3885191"/>
              <a:gd name="connsiteY174" fmla="*/ 1499457 h 4810811"/>
              <a:gd name="connsiteX175" fmla="*/ 3885189 w 3885191"/>
              <a:gd name="connsiteY175" fmla="*/ 1492228 h 4810811"/>
              <a:gd name="connsiteX176" fmla="*/ 3885189 w 3885191"/>
              <a:gd name="connsiteY176" fmla="*/ 1478762 h 4810811"/>
              <a:gd name="connsiteX177" fmla="*/ 3885189 w 3885191"/>
              <a:gd name="connsiteY177" fmla="*/ 1475656 h 4810811"/>
              <a:gd name="connsiteX178" fmla="*/ 3885189 w 3885191"/>
              <a:gd name="connsiteY178" fmla="*/ 1475655 h 4810811"/>
              <a:gd name="connsiteX179" fmla="*/ 3885189 w 3885191"/>
              <a:gd name="connsiteY179" fmla="*/ 1469467 h 4810811"/>
              <a:gd name="connsiteX180" fmla="*/ 3885189 w 3885191"/>
              <a:gd name="connsiteY180" fmla="*/ 1456153 h 4810811"/>
              <a:gd name="connsiteX181" fmla="*/ 3885189 w 3885191"/>
              <a:gd name="connsiteY181" fmla="*/ 1426565 h 4810811"/>
              <a:gd name="connsiteX182" fmla="*/ 3885189 w 3885191"/>
              <a:gd name="connsiteY182" fmla="*/ 1426563 h 4810811"/>
              <a:gd name="connsiteX183" fmla="*/ 3885189 w 3885191"/>
              <a:gd name="connsiteY183" fmla="*/ 1425082 h 4810811"/>
              <a:gd name="connsiteX184" fmla="*/ 3885189 w 3885191"/>
              <a:gd name="connsiteY184" fmla="*/ 1425080 h 4810811"/>
              <a:gd name="connsiteX185" fmla="*/ 3885189 w 3885191"/>
              <a:gd name="connsiteY185" fmla="*/ 1404387 h 4810811"/>
              <a:gd name="connsiteX186" fmla="*/ 3885189 w 3885191"/>
              <a:gd name="connsiteY186" fmla="*/ 1404385 h 4810811"/>
              <a:gd name="connsiteX187" fmla="*/ 3885189 w 3885191"/>
              <a:gd name="connsiteY187" fmla="*/ 1403811 h 4810811"/>
              <a:gd name="connsiteX188" fmla="*/ 3885189 w 3885191"/>
              <a:gd name="connsiteY188" fmla="*/ 1402328 h 4810811"/>
              <a:gd name="connsiteX189" fmla="*/ 3885189 w 3885191"/>
              <a:gd name="connsiteY189" fmla="*/ 1390343 h 4810811"/>
              <a:gd name="connsiteX190" fmla="*/ 3885189 w 3885191"/>
              <a:gd name="connsiteY190" fmla="*/ 1381634 h 4810811"/>
              <a:gd name="connsiteX191" fmla="*/ 3885189 w 3885191"/>
              <a:gd name="connsiteY191" fmla="*/ 1381049 h 4810811"/>
              <a:gd name="connsiteX192" fmla="*/ 3885189 w 3885191"/>
              <a:gd name="connsiteY192" fmla="*/ 1366026 h 4810811"/>
              <a:gd name="connsiteX193" fmla="*/ 3885189 w 3885191"/>
              <a:gd name="connsiteY193" fmla="*/ 1366024 h 4810811"/>
              <a:gd name="connsiteX194" fmla="*/ 3885189 w 3885191"/>
              <a:gd name="connsiteY194" fmla="*/ 1360355 h 4810811"/>
              <a:gd name="connsiteX195" fmla="*/ 3885189 w 3885191"/>
              <a:gd name="connsiteY195" fmla="*/ 1359836 h 4810811"/>
              <a:gd name="connsiteX196" fmla="*/ 3670140 w 3885191"/>
              <a:gd name="connsiteY196" fmla="*/ 969598 h 4810811"/>
              <a:gd name="connsiteX197" fmla="*/ 2159075 w 3885191"/>
              <a:gd name="connsiteY197" fmla="*/ 54034 h 4810811"/>
              <a:gd name="connsiteX198" fmla="*/ 1728983 w 3885191"/>
              <a:gd name="connsiteY198" fmla="*/ 54034 h 4810811"/>
              <a:gd name="connsiteX199" fmla="*/ 215049 w 3885191"/>
              <a:gd name="connsiteY199" fmla="*/ 969599 h 4810811"/>
              <a:gd name="connsiteX200" fmla="*/ 0 w 3885191"/>
              <a:gd name="connsiteY200" fmla="*/ 1359837 h 4810811"/>
              <a:gd name="connsiteX201" fmla="*/ 0 w 3885191"/>
              <a:gd name="connsiteY201" fmla="*/ 1360355 h 4810811"/>
              <a:gd name="connsiteX202" fmla="*/ 0 w 3885191"/>
              <a:gd name="connsiteY202" fmla="*/ 1366025 h 4810811"/>
              <a:gd name="connsiteX203" fmla="*/ 0 w 3885191"/>
              <a:gd name="connsiteY203" fmla="*/ 1381050 h 4810811"/>
              <a:gd name="connsiteX204" fmla="*/ 0 w 3885191"/>
              <a:gd name="connsiteY204" fmla="*/ 1390344 h 4810811"/>
              <a:gd name="connsiteX205" fmla="*/ 0 w 3885191"/>
              <a:gd name="connsiteY205" fmla="*/ 1404386 h 4810811"/>
              <a:gd name="connsiteX206" fmla="*/ 0 w 3885191"/>
              <a:gd name="connsiteY206" fmla="*/ 1425081 h 4810811"/>
              <a:gd name="connsiteX207" fmla="*/ 0 w 3885191"/>
              <a:gd name="connsiteY207" fmla="*/ 1425598 h 4810811"/>
              <a:gd name="connsiteX208" fmla="*/ 0 w 3885191"/>
              <a:gd name="connsiteY208" fmla="*/ 1426563 h 4810811"/>
              <a:gd name="connsiteX209" fmla="*/ 0 w 3885191"/>
              <a:gd name="connsiteY209" fmla="*/ 1446294 h 4810811"/>
              <a:gd name="connsiteX210" fmla="*/ 0 w 3885191"/>
              <a:gd name="connsiteY210" fmla="*/ 1469468 h 4810811"/>
              <a:gd name="connsiteX211" fmla="*/ 0 w 3885191"/>
              <a:gd name="connsiteY211" fmla="*/ 1475656 h 4810811"/>
              <a:gd name="connsiteX212" fmla="*/ 0 w 3885191"/>
              <a:gd name="connsiteY212" fmla="*/ 1478763 h 4810811"/>
              <a:gd name="connsiteX213" fmla="*/ 0 w 3885191"/>
              <a:gd name="connsiteY213" fmla="*/ 1499458 h 4810811"/>
              <a:gd name="connsiteX214" fmla="*/ 0 w 3885191"/>
              <a:gd name="connsiteY214" fmla="*/ 1499974 h 4810811"/>
              <a:gd name="connsiteX215" fmla="*/ 0 w 3885191"/>
              <a:gd name="connsiteY215" fmla="*/ 1514982 h 4810811"/>
              <a:gd name="connsiteX216" fmla="*/ 0 w 3885191"/>
              <a:gd name="connsiteY216" fmla="*/ 1520670 h 4810811"/>
              <a:gd name="connsiteX217" fmla="*/ 0 w 3885191"/>
              <a:gd name="connsiteY217" fmla="*/ 1534712 h 4810811"/>
              <a:gd name="connsiteX218" fmla="*/ 0 w 3885191"/>
              <a:gd name="connsiteY218" fmla="*/ 1535677 h 4810811"/>
              <a:gd name="connsiteX219" fmla="*/ 0 w 3885191"/>
              <a:gd name="connsiteY219" fmla="*/ 1536194 h 4810811"/>
              <a:gd name="connsiteX220" fmla="*/ 0 w 3885191"/>
              <a:gd name="connsiteY220" fmla="*/ 1556890 h 4810811"/>
              <a:gd name="connsiteX221" fmla="*/ 0 w 3885191"/>
              <a:gd name="connsiteY221" fmla="*/ 1559997 h 4810811"/>
              <a:gd name="connsiteX222" fmla="*/ 0 w 3885191"/>
              <a:gd name="connsiteY222" fmla="*/ 1566183 h 4810811"/>
              <a:gd name="connsiteX223" fmla="*/ 0 w 3885191"/>
              <a:gd name="connsiteY223" fmla="*/ 1581209 h 4810811"/>
              <a:gd name="connsiteX224" fmla="*/ 0 w 3885191"/>
              <a:gd name="connsiteY224" fmla="*/ 1609089 h 4810811"/>
              <a:gd name="connsiteX225" fmla="*/ 0 w 3885191"/>
              <a:gd name="connsiteY225" fmla="*/ 1645309 h 4810811"/>
              <a:gd name="connsiteX226" fmla="*/ 0 w 3885191"/>
              <a:gd name="connsiteY226" fmla="*/ 1646483 h 4810811"/>
              <a:gd name="connsiteX227" fmla="*/ 0 w 3885191"/>
              <a:gd name="connsiteY227" fmla="*/ 1654602 h 4810811"/>
              <a:gd name="connsiteX228" fmla="*/ 0 w 3885191"/>
              <a:gd name="connsiteY228" fmla="*/ 1667178 h 4810811"/>
              <a:gd name="connsiteX229" fmla="*/ 0 w 3885191"/>
              <a:gd name="connsiteY229" fmla="*/ 1669628 h 4810811"/>
              <a:gd name="connsiteX230" fmla="*/ 0 w 3885191"/>
              <a:gd name="connsiteY230" fmla="*/ 1675297 h 4810811"/>
              <a:gd name="connsiteX231" fmla="*/ 0 w 3885191"/>
              <a:gd name="connsiteY231" fmla="*/ 1675814 h 4810811"/>
              <a:gd name="connsiteX232" fmla="*/ 0 w 3885191"/>
              <a:gd name="connsiteY232" fmla="*/ 1690324 h 4810811"/>
              <a:gd name="connsiteX233" fmla="*/ 0 w 3885191"/>
              <a:gd name="connsiteY233" fmla="*/ 1696509 h 4810811"/>
              <a:gd name="connsiteX234" fmla="*/ 0 w 3885191"/>
              <a:gd name="connsiteY234" fmla="*/ 1735836 h 4810811"/>
              <a:gd name="connsiteX235" fmla="*/ 0 w 3885191"/>
              <a:gd name="connsiteY235" fmla="*/ 1757049 h 4810811"/>
              <a:gd name="connsiteX236" fmla="*/ 0 w 3885191"/>
              <a:gd name="connsiteY236" fmla="*/ 1757079 h 4810811"/>
              <a:gd name="connsiteX237" fmla="*/ 0 w 3885191"/>
              <a:gd name="connsiteY237" fmla="*/ 1776809 h 4810811"/>
              <a:gd name="connsiteX238" fmla="*/ 0 w 3885191"/>
              <a:gd name="connsiteY238" fmla="*/ 1777775 h 4810811"/>
              <a:gd name="connsiteX239" fmla="*/ 0 w 3885191"/>
              <a:gd name="connsiteY239" fmla="*/ 1784928 h 4810811"/>
              <a:gd name="connsiteX240" fmla="*/ 0 w 3885191"/>
              <a:gd name="connsiteY240" fmla="*/ 1822322 h 4810811"/>
              <a:gd name="connsiteX241" fmla="*/ 0 w 3885191"/>
              <a:gd name="connsiteY241" fmla="*/ 1843018 h 4810811"/>
              <a:gd name="connsiteX242" fmla="*/ 0 w 3885191"/>
              <a:gd name="connsiteY242" fmla="*/ 1845467 h 4810811"/>
              <a:gd name="connsiteX243" fmla="*/ 0 w 3885191"/>
              <a:gd name="connsiteY243" fmla="*/ 1866162 h 4810811"/>
              <a:gd name="connsiteX244" fmla="*/ 0 w 3885191"/>
              <a:gd name="connsiteY244" fmla="*/ 1866192 h 4810811"/>
              <a:gd name="connsiteX245" fmla="*/ 0 w 3885191"/>
              <a:gd name="connsiteY245" fmla="*/ 1872380 h 4810811"/>
              <a:gd name="connsiteX246" fmla="*/ 0 w 3885191"/>
              <a:gd name="connsiteY246" fmla="*/ 1887405 h 4810811"/>
              <a:gd name="connsiteX247" fmla="*/ 0 w 3885191"/>
              <a:gd name="connsiteY247" fmla="*/ 1896698 h 4810811"/>
              <a:gd name="connsiteX248" fmla="*/ 0 w 3885191"/>
              <a:gd name="connsiteY248" fmla="*/ 1917394 h 4810811"/>
              <a:gd name="connsiteX249" fmla="*/ 0 w 3885191"/>
              <a:gd name="connsiteY249" fmla="*/ 1931436 h 4810811"/>
              <a:gd name="connsiteX250" fmla="*/ 0 w 3885191"/>
              <a:gd name="connsiteY250" fmla="*/ 1932918 h 4810811"/>
              <a:gd name="connsiteX251" fmla="*/ 0 w 3885191"/>
              <a:gd name="connsiteY251" fmla="*/ 1952648 h 4810811"/>
              <a:gd name="connsiteX252" fmla="*/ 0 w 3885191"/>
              <a:gd name="connsiteY252" fmla="*/ 1953613 h 4810811"/>
              <a:gd name="connsiteX253" fmla="*/ 0 w 3885191"/>
              <a:gd name="connsiteY253" fmla="*/ 1977934 h 4810811"/>
              <a:gd name="connsiteX254" fmla="*/ 0 w 3885191"/>
              <a:gd name="connsiteY254" fmla="*/ 2005813 h 4810811"/>
              <a:gd name="connsiteX255" fmla="*/ 0 w 3885191"/>
              <a:gd name="connsiteY255" fmla="*/ 2027024 h 4810811"/>
              <a:gd name="connsiteX256" fmla="*/ 0 w 3885191"/>
              <a:gd name="connsiteY256" fmla="*/ 2042032 h 4810811"/>
              <a:gd name="connsiteX257" fmla="*/ 0 w 3885191"/>
              <a:gd name="connsiteY257" fmla="*/ 2063244 h 4810811"/>
              <a:gd name="connsiteX258" fmla="*/ 0 w 3885191"/>
              <a:gd name="connsiteY258" fmla="*/ 2066353 h 4810811"/>
              <a:gd name="connsiteX259" fmla="*/ 0 w 3885191"/>
              <a:gd name="connsiteY259" fmla="*/ 2072538 h 4810811"/>
              <a:gd name="connsiteX260" fmla="*/ 0 w 3885191"/>
              <a:gd name="connsiteY260" fmla="*/ 2087047 h 4810811"/>
              <a:gd name="connsiteX261" fmla="*/ 0 w 3885191"/>
              <a:gd name="connsiteY261" fmla="*/ 2087564 h 4810811"/>
              <a:gd name="connsiteX262" fmla="*/ 0 w 3885191"/>
              <a:gd name="connsiteY262" fmla="*/ 2093233 h 4810811"/>
              <a:gd name="connsiteX263" fmla="*/ 0 w 3885191"/>
              <a:gd name="connsiteY263" fmla="*/ 2108259 h 4810811"/>
              <a:gd name="connsiteX264" fmla="*/ 0 w 3885191"/>
              <a:gd name="connsiteY264" fmla="*/ 2153773 h 4810811"/>
              <a:gd name="connsiteX265" fmla="*/ 0 w 3885191"/>
              <a:gd name="connsiteY265" fmla="*/ 2173533 h 4810811"/>
              <a:gd name="connsiteX266" fmla="*/ 0 w 3885191"/>
              <a:gd name="connsiteY266" fmla="*/ 2181652 h 4810811"/>
              <a:gd name="connsiteX267" fmla="*/ 0 w 3885191"/>
              <a:gd name="connsiteY267" fmla="*/ 2196678 h 4810811"/>
              <a:gd name="connsiteX268" fmla="*/ 0 w 3885191"/>
              <a:gd name="connsiteY268" fmla="*/ 2202864 h 4810811"/>
              <a:gd name="connsiteX269" fmla="*/ 0 w 3885191"/>
              <a:gd name="connsiteY269" fmla="*/ 2242191 h 4810811"/>
              <a:gd name="connsiteX270" fmla="*/ 0 w 3885191"/>
              <a:gd name="connsiteY270" fmla="*/ 2262886 h 4810811"/>
              <a:gd name="connsiteX271" fmla="*/ 0 w 3885191"/>
              <a:gd name="connsiteY271" fmla="*/ 2263404 h 4810811"/>
              <a:gd name="connsiteX272" fmla="*/ 0 w 3885191"/>
              <a:gd name="connsiteY272" fmla="*/ 2284099 h 4810811"/>
              <a:gd name="connsiteX273" fmla="*/ 0 w 3885191"/>
              <a:gd name="connsiteY273" fmla="*/ 2284129 h 4810811"/>
              <a:gd name="connsiteX274" fmla="*/ 0 w 3885191"/>
              <a:gd name="connsiteY274" fmla="*/ 2349372 h 4810811"/>
              <a:gd name="connsiteX275" fmla="*/ 0 w 3885191"/>
              <a:gd name="connsiteY275" fmla="*/ 2367392 h 4810811"/>
              <a:gd name="connsiteX276" fmla="*/ 0 w 3885191"/>
              <a:gd name="connsiteY276" fmla="*/ 2372517 h 4810811"/>
              <a:gd name="connsiteX277" fmla="*/ 0 w 3885191"/>
              <a:gd name="connsiteY277" fmla="*/ 2423748 h 4810811"/>
              <a:gd name="connsiteX278" fmla="*/ 0 w 3885191"/>
              <a:gd name="connsiteY278" fmla="*/ 2459968 h 4810811"/>
              <a:gd name="connsiteX279" fmla="*/ 0 w 3885191"/>
              <a:gd name="connsiteY279" fmla="*/ 2484288 h 4810811"/>
              <a:gd name="connsiteX280" fmla="*/ 0 w 3885191"/>
              <a:gd name="connsiteY280" fmla="*/ 2504984 h 4810811"/>
              <a:gd name="connsiteX281" fmla="*/ 0 w 3885191"/>
              <a:gd name="connsiteY281" fmla="*/ 2593403 h 4810811"/>
              <a:gd name="connsiteX282" fmla="*/ 0 w 3885191"/>
              <a:gd name="connsiteY282" fmla="*/ 2599588 h 4810811"/>
              <a:gd name="connsiteX283" fmla="*/ 0 w 3885191"/>
              <a:gd name="connsiteY283" fmla="*/ 2614614 h 4810811"/>
              <a:gd name="connsiteX284" fmla="*/ 0 w 3885191"/>
              <a:gd name="connsiteY284" fmla="*/ 2660128 h 4810811"/>
              <a:gd name="connsiteX285" fmla="*/ 0 w 3885191"/>
              <a:gd name="connsiteY285" fmla="*/ 2680823 h 4810811"/>
              <a:gd name="connsiteX286" fmla="*/ 0 w 3885191"/>
              <a:gd name="connsiteY286" fmla="*/ 2764116 h 4810811"/>
              <a:gd name="connsiteX287" fmla="*/ 0 w 3885191"/>
              <a:gd name="connsiteY287" fmla="*/ 2769241 h 4810811"/>
              <a:gd name="connsiteX288" fmla="*/ 0 w 3885191"/>
              <a:gd name="connsiteY288" fmla="*/ 2785328 h 4810811"/>
              <a:gd name="connsiteX289" fmla="*/ 0 w 3885191"/>
              <a:gd name="connsiteY289" fmla="*/ 2790454 h 4810811"/>
              <a:gd name="connsiteX290" fmla="*/ 0 w 3885191"/>
              <a:gd name="connsiteY290" fmla="*/ 2873747 h 4810811"/>
              <a:gd name="connsiteX291" fmla="*/ 0 w 3885191"/>
              <a:gd name="connsiteY291" fmla="*/ 2894442 h 4810811"/>
              <a:gd name="connsiteX292" fmla="*/ 0 w 3885191"/>
              <a:gd name="connsiteY292" fmla="*/ 2954982 h 4810811"/>
              <a:gd name="connsiteX293" fmla="*/ 0 w 3885191"/>
              <a:gd name="connsiteY293" fmla="*/ 3011338 h 4810811"/>
              <a:gd name="connsiteX294" fmla="*/ 0 w 3885191"/>
              <a:gd name="connsiteY294" fmla="*/ 3094601 h 4810811"/>
              <a:gd name="connsiteX295" fmla="*/ 0 w 3885191"/>
              <a:gd name="connsiteY295" fmla="*/ 3182052 h 4810811"/>
              <a:gd name="connsiteX296" fmla="*/ 0 w 3885191"/>
              <a:gd name="connsiteY296" fmla="*/ 3187178 h 4810811"/>
              <a:gd name="connsiteX297" fmla="*/ 0 w 3885191"/>
              <a:gd name="connsiteY297" fmla="*/ 3205199 h 4810811"/>
              <a:gd name="connsiteX298" fmla="*/ 0 w 3885191"/>
              <a:gd name="connsiteY298" fmla="*/ 3270471 h 4810811"/>
              <a:gd name="connsiteX299" fmla="*/ 0 w 3885191"/>
              <a:gd name="connsiteY299" fmla="*/ 3291166 h 4810811"/>
              <a:gd name="connsiteX300" fmla="*/ 0 w 3885191"/>
              <a:gd name="connsiteY300" fmla="*/ 3291684 h 4810811"/>
              <a:gd name="connsiteX301" fmla="*/ 0 w 3885191"/>
              <a:gd name="connsiteY301" fmla="*/ 3312378 h 4810811"/>
              <a:gd name="connsiteX302" fmla="*/ 0 w 3885191"/>
              <a:gd name="connsiteY302" fmla="*/ 3351706 h 4810811"/>
              <a:gd name="connsiteX303" fmla="*/ 0 w 3885191"/>
              <a:gd name="connsiteY303" fmla="*/ 3372918 h 4810811"/>
              <a:gd name="connsiteX304" fmla="*/ 0 w 3885191"/>
              <a:gd name="connsiteY304" fmla="*/ 3400797 h 4810811"/>
              <a:gd name="connsiteX305" fmla="*/ 0 w 3885191"/>
              <a:gd name="connsiteY305" fmla="*/ 3461337 h 4810811"/>
              <a:gd name="connsiteX306" fmla="*/ 0 w 3885191"/>
              <a:gd name="connsiteY306" fmla="*/ 3482032 h 4810811"/>
              <a:gd name="connsiteX307" fmla="*/ 0 w 3885191"/>
              <a:gd name="connsiteY307" fmla="*/ 3491325 h 4810811"/>
              <a:gd name="connsiteX308" fmla="*/ 0 w 3885191"/>
              <a:gd name="connsiteY308" fmla="*/ 3512536 h 4810811"/>
              <a:gd name="connsiteX309" fmla="*/ 0 w 3885191"/>
              <a:gd name="connsiteY309" fmla="*/ 3600956 h 4810811"/>
              <a:gd name="connsiteX310" fmla="*/ 0 w 3885191"/>
              <a:gd name="connsiteY310" fmla="*/ 3601921 h 4810811"/>
              <a:gd name="connsiteX311" fmla="*/ 0 w 3885191"/>
              <a:gd name="connsiteY311" fmla="*/ 3621651 h 4810811"/>
              <a:gd name="connsiteX312" fmla="*/ 0 w 3885191"/>
              <a:gd name="connsiteY312" fmla="*/ 3688408 h 4810811"/>
              <a:gd name="connsiteX313" fmla="*/ 0 w 3885191"/>
              <a:gd name="connsiteY313" fmla="*/ 3709102 h 4810811"/>
              <a:gd name="connsiteX314" fmla="*/ 0 w 3885191"/>
              <a:gd name="connsiteY314" fmla="*/ 3711552 h 4810811"/>
              <a:gd name="connsiteX315" fmla="*/ 0 w 3885191"/>
              <a:gd name="connsiteY315" fmla="*/ 3732248 h 4810811"/>
              <a:gd name="connsiteX316" fmla="*/ 0 w 3885191"/>
              <a:gd name="connsiteY316" fmla="*/ 3769642 h 4810811"/>
              <a:gd name="connsiteX317" fmla="*/ 0 w 3885191"/>
              <a:gd name="connsiteY317" fmla="*/ 3797521 h 4810811"/>
              <a:gd name="connsiteX318" fmla="*/ 0 w 3885191"/>
              <a:gd name="connsiteY318" fmla="*/ 3818733 h 4810811"/>
              <a:gd name="connsiteX319" fmla="*/ 0 w 3885191"/>
              <a:gd name="connsiteY319" fmla="*/ 3858061 h 4810811"/>
              <a:gd name="connsiteX320" fmla="*/ 0 w 3885191"/>
              <a:gd name="connsiteY320" fmla="*/ 3878756 h 4810811"/>
              <a:gd name="connsiteX321" fmla="*/ 0 w 3885191"/>
              <a:gd name="connsiteY321" fmla="*/ 3879272 h 4810811"/>
              <a:gd name="connsiteX322" fmla="*/ 0 w 3885191"/>
              <a:gd name="connsiteY322" fmla="*/ 3899968 h 4810811"/>
              <a:gd name="connsiteX323" fmla="*/ 0 w 3885191"/>
              <a:gd name="connsiteY323" fmla="*/ 3909260 h 4810811"/>
              <a:gd name="connsiteX324" fmla="*/ 0 w 3885191"/>
              <a:gd name="connsiteY324" fmla="*/ 3988387 h 4810811"/>
              <a:gd name="connsiteX325" fmla="*/ 0 w 3885191"/>
              <a:gd name="connsiteY325" fmla="*/ 3997680 h 4810811"/>
              <a:gd name="connsiteX326" fmla="*/ 0 w 3885191"/>
              <a:gd name="connsiteY326" fmla="*/ 4018375 h 4810811"/>
              <a:gd name="connsiteX327" fmla="*/ 0 w 3885191"/>
              <a:gd name="connsiteY327" fmla="*/ 4018891 h 4810811"/>
              <a:gd name="connsiteX328" fmla="*/ 240744 w 3885191"/>
              <a:gd name="connsiteY328" fmla="*/ 4204050 h 4810811"/>
              <a:gd name="connsiteX329" fmla="*/ 3644449 w 3885191"/>
              <a:gd name="connsiteY329" fmla="*/ 4807410 h 4810811"/>
              <a:gd name="connsiteX330" fmla="*/ 3885191 w 3885191"/>
              <a:gd name="connsiteY330" fmla="*/ 4596802 h 48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3885191" h="4810811">
                <a:moveTo>
                  <a:pt x="3885191" y="4596802"/>
                </a:moveTo>
                <a:lnTo>
                  <a:pt x="3885191" y="4596285"/>
                </a:lnTo>
                <a:lnTo>
                  <a:pt x="3885191" y="4575590"/>
                </a:lnTo>
                <a:lnTo>
                  <a:pt x="3885191" y="4566295"/>
                </a:lnTo>
                <a:lnTo>
                  <a:pt x="3885191" y="4487172"/>
                </a:lnTo>
                <a:lnTo>
                  <a:pt x="3885191" y="4477878"/>
                </a:lnTo>
                <a:lnTo>
                  <a:pt x="3885191" y="4457183"/>
                </a:lnTo>
                <a:lnTo>
                  <a:pt x="3885191" y="4456665"/>
                </a:lnTo>
                <a:lnTo>
                  <a:pt x="3885191" y="4435969"/>
                </a:lnTo>
                <a:lnTo>
                  <a:pt x="3885191" y="4396644"/>
                </a:lnTo>
                <a:lnTo>
                  <a:pt x="3885191" y="4375431"/>
                </a:lnTo>
                <a:lnTo>
                  <a:pt x="3885191" y="4347551"/>
                </a:lnTo>
                <a:lnTo>
                  <a:pt x="3885191" y="4310156"/>
                </a:lnTo>
                <a:lnTo>
                  <a:pt x="3885191" y="4289462"/>
                </a:lnTo>
                <a:lnTo>
                  <a:pt x="3885191" y="4287012"/>
                </a:lnTo>
                <a:lnTo>
                  <a:pt x="3885191" y="4266319"/>
                </a:lnTo>
                <a:lnTo>
                  <a:pt x="3885191" y="4222316"/>
                </a:lnTo>
                <a:lnTo>
                  <a:pt x="3885191" y="4199561"/>
                </a:lnTo>
                <a:lnTo>
                  <a:pt x="3885191" y="4179830"/>
                </a:lnTo>
                <a:lnTo>
                  <a:pt x="3885191" y="4178867"/>
                </a:lnTo>
                <a:lnTo>
                  <a:pt x="3885191" y="4090448"/>
                </a:lnTo>
                <a:lnTo>
                  <a:pt x="3885191" y="4069235"/>
                </a:lnTo>
                <a:lnTo>
                  <a:pt x="3885191" y="4059941"/>
                </a:lnTo>
                <a:lnTo>
                  <a:pt x="3885191" y="4039245"/>
                </a:lnTo>
                <a:lnTo>
                  <a:pt x="3885191" y="3978707"/>
                </a:lnTo>
                <a:lnTo>
                  <a:pt x="3885191" y="3950828"/>
                </a:lnTo>
                <a:lnTo>
                  <a:pt x="3885191" y="3929615"/>
                </a:lnTo>
                <a:lnTo>
                  <a:pt x="3885191" y="3890288"/>
                </a:lnTo>
                <a:lnTo>
                  <a:pt x="3885191" y="3869594"/>
                </a:lnTo>
                <a:lnTo>
                  <a:pt x="3885191" y="3869076"/>
                </a:lnTo>
                <a:lnTo>
                  <a:pt x="3885191" y="3848381"/>
                </a:lnTo>
                <a:lnTo>
                  <a:pt x="3885191" y="3825592"/>
                </a:lnTo>
                <a:lnTo>
                  <a:pt x="3885191" y="3804379"/>
                </a:lnTo>
                <a:lnTo>
                  <a:pt x="3885191" y="3783106"/>
                </a:lnTo>
                <a:lnTo>
                  <a:pt x="3885191" y="3759962"/>
                </a:lnTo>
                <a:lnTo>
                  <a:pt x="3885191" y="3715961"/>
                </a:lnTo>
                <a:lnTo>
                  <a:pt x="3885191" y="3695266"/>
                </a:lnTo>
                <a:lnTo>
                  <a:pt x="3885191" y="3672511"/>
                </a:lnTo>
                <a:lnTo>
                  <a:pt x="3885191" y="3634726"/>
                </a:lnTo>
                <a:lnTo>
                  <a:pt x="3885191" y="3532891"/>
                </a:lnTo>
                <a:lnTo>
                  <a:pt x="3885191" y="3495106"/>
                </a:lnTo>
                <a:lnTo>
                  <a:pt x="3885191" y="3472352"/>
                </a:lnTo>
                <a:lnTo>
                  <a:pt x="3885191" y="3451657"/>
                </a:lnTo>
                <a:lnTo>
                  <a:pt x="3885191" y="3407655"/>
                </a:lnTo>
                <a:lnTo>
                  <a:pt x="3885191" y="3384510"/>
                </a:lnTo>
                <a:lnTo>
                  <a:pt x="3885191" y="3363238"/>
                </a:lnTo>
                <a:lnTo>
                  <a:pt x="3885191" y="3342026"/>
                </a:lnTo>
                <a:lnTo>
                  <a:pt x="3885191" y="3319237"/>
                </a:lnTo>
                <a:lnTo>
                  <a:pt x="3885191" y="3298542"/>
                </a:lnTo>
                <a:lnTo>
                  <a:pt x="3885191" y="3298022"/>
                </a:lnTo>
                <a:lnTo>
                  <a:pt x="3885191" y="3277329"/>
                </a:lnTo>
                <a:lnTo>
                  <a:pt x="3885191" y="3238002"/>
                </a:lnTo>
                <a:lnTo>
                  <a:pt x="3885191" y="3216789"/>
                </a:lnTo>
                <a:lnTo>
                  <a:pt x="3885191" y="3188911"/>
                </a:lnTo>
                <a:lnTo>
                  <a:pt x="3885191" y="3128371"/>
                </a:lnTo>
                <a:lnTo>
                  <a:pt x="3885191" y="3107676"/>
                </a:lnTo>
                <a:lnTo>
                  <a:pt x="3885191" y="3098382"/>
                </a:lnTo>
                <a:lnTo>
                  <a:pt x="3885191" y="3077170"/>
                </a:lnTo>
                <a:lnTo>
                  <a:pt x="3885191" y="2988750"/>
                </a:lnTo>
                <a:lnTo>
                  <a:pt x="3885191" y="2987786"/>
                </a:lnTo>
                <a:lnTo>
                  <a:pt x="3885191" y="2968055"/>
                </a:lnTo>
                <a:lnTo>
                  <a:pt x="3885191" y="2945302"/>
                </a:lnTo>
                <a:lnTo>
                  <a:pt x="3885191" y="2901298"/>
                </a:lnTo>
                <a:lnTo>
                  <a:pt x="3885191" y="2880605"/>
                </a:lnTo>
                <a:lnTo>
                  <a:pt x="3885191" y="2878155"/>
                </a:lnTo>
                <a:lnTo>
                  <a:pt x="3885191" y="2857460"/>
                </a:lnTo>
                <a:lnTo>
                  <a:pt x="3885191" y="2820065"/>
                </a:lnTo>
                <a:lnTo>
                  <a:pt x="3885191" y="2792187"/>
                </a:lnTo>
                <a:lnTo>
                  <a:pt x="3885191" y="2770972"/>
                </a:lnTo>
                <a:lnTo>
                  <a:pt x="3885191" y="2731647"/>
                </a:lnTo>
                <a:lnTo>
                  <a:pt x="3885191" y="2710952"/>
                </a:lnTo>
                <a:lnTo>
                  <a:pt x="3885191" y="2710435"/>
                </a:lnTo>
                <a:lnTo>
                  <a:pt x="3885191" y="2689739"/>
                </a:lnTo>
                <a:lnTo>
                  <a:pt x="3885191" y="2680446"/>
                </a:lnTo>
                <a:lnTo>
                  <a:pt x="3885191" y="2601321"/>
                </a:lnTo>
                <a:lnTo>
                  <a:pt x="3885191" y="2592027"/>
                </a:lnTo>
                <a:lnTo>
                  <a:pt x="3885191" y="2571332"/>
                </a:lnTo>
                <a:lnTo>
                  <a:pt x="3885191" y="2570814"/>
                </a:lnTo>
                <a:cubicBezTo>
                  <a:pt x="3885190" y="2570807"/>
                  <a:pt x="3885190" y="2570800"/>
                  <a:pt x="3885189" y="2570792"/>
                </a:cubicBezTo>
                <a:lnTo>
                  <a:pt x="3885189" y="2504983"/>
                </a:lnTo>
                <a:lnTo>
                  <a:pt x="3885189" y="2489557"/>
                </a:lnTo>
                <a:lnTo>
                  <a:pt x="3885189" y="2459969"/>
                </a:lnTo>
                <a:lnTo>
                  <a:pt x="3885189" y="2459968"/>
                </a:lnTo>
                <a:lnTo>
                  <a:pt x="3885189" y="2437216"/>
                </a:lnTo>
                <a:lnTo>
                  <a:pt x="3885189" y="2423748"/>
                </a:lnTo>
                <a:lnTo>
                  <a:pt x="3885189" y="2284129"/>
                </a:lnTo>
                <a:lnTo>
                  <a:pt x="3885189" y="2262888"/>
                </a:lnTo>
                <a:lnTo>
                  <a:pt x="3885189" y="2262886"/>
                </a:lnTo>
                <a:lnTo>
                  <a:pt x="3885189" y="2240133"/>
                </a:lnTo>
                <a:lnTo>
                  <a:pt x="3885189" y="2239342"/>
                </a:lnTo>
                <a:lnTo>
                  <a:pt x="3885189" y="2181653"/>
                </a:lnTo>
                <a:lnTo>
                  <a:pt x="3885189" y="2181651"/>
                </a:lnTo>
                <a:lnTo>
                  <a:pt x="3885189" y="2174068"/>
                </a:lnTo>
                <a:lnTo>
                  <a:pt x="3885189" y="2173533"/>
                </a:lnTo>
                <a:lnTo>
                  <a:pt x="3885189" y="2158899"/>
                </a:lnTo>
                <a:lnTo>
                  <a:pt x="3885189" y="2108259"/>
                </a:lnTo>
                <a:lnTo>
                  <a:pt x="3885189" y="2092833"/>
                </a:lnTo>
                <a:lnTo>
                  <a:pt x="3885189" y="2087047"/>
                </a:lnTo>
                <a:lnTo>
                  <a:pt x="3885189" y="2063245"/>
                </a:lnTo>
                <a:lnTo>
                  <a:pt x="3885189" y="2063244"/>
                </a:lnTo>
                <a:lnTo>
                  <a:pt x="3885189" y="2043743"/>
                </a:lnTo>
                <a:lnTo>
                  <a:pt x="3885189" y="2042033"/>
                </a:lnTo>
                <a:lnTo>
                  <a:pt x="3885189" y="2042032"/>
                </a:lnTo>
                <a:lnTo>
                  <a:pt x="3885189" y="2040492"/>
                </a:lnTo>
                <a:lnTo>
                  <a:pt x="3885189" y="2027024"/>
                </a:lnTo>
                <a:lnTo>
                  <a:pt x="3885189" y="2019278"/>
                </a:lnTo>
                <a:lnTo>
                  <a:pt x="3885189" y="2005812"/>
                </a:lnTo>
                <a:lnTo>
                  <a:pt x="3885189" y="1983203"/>
                </a:lnTo>
                <a:lnTo>
                  <a:pt x="3885189" y="1977933"/>
                </a:lnTo>
                <a:lnTo>
                  <a:pt x="3885189" y="1962507"/>
                </a:lnTo>
                <a:lnTo>
                  <a:pt x="3885189" y="1953615"/>
                </a:lnTo>
                <a:lnTo>
                  <a:pt x="3885189" y="1953613"/>
                </a:lnTo>
                <a:lnTo>
                  <a:pt x="3885189" y="1932919"/>
                </a:lnTo>
                <a:lnTo>
                  <a:pt x="3885189" y="1932918"/>
                </a:lnTo>
                <a:lnTo>
                  <a:pt x="3885189" y="1931437"/>
                </a:lnTo>
                <a:lnTo>
                  <a:pt x="3885189" y="1931435"/>
                </a:lnTo>
                <a:lnTo>
                  <a:pt x="3885189" y="1930861"/>
                </a:lnTo>
                <a:lnTo>
                  <a:pt x="3885189" y="1917393"/>
                </a:lnTo>
                <a:lnTo>
                  <a:pt x="3885189" y="1910166"/>
                </a:lnTo>
                <a:lnTo>
                  <a:pt x="3885189" y="1908684"/>
                </a:lnTo>
                <a:lnTo>
                  <a:pt x="3885189" y="1896698"/>
                </a:lnTo>
                <a:lnTo>
                  <a:pt x="3885189" y="1887405"/>
                </a:lnTo>
                <a:lnTo>
                  <a:pt x="3885189" y="1872381"/>
                </a:lnTo>
                <a:lnTo>
                  <a:pt x="3885189" y="1872379"/>
                </a:lnTo>
                <a:lnTo>
                  <a:pt x="3885189" y="1866191"/>
                </a:lnTo>
                <a:lnTo>
                  <a:pt x="3885189" y="1866164"/>
                </a:lnTo>
                <a:lnTo>
                  <a:pt x="3885189" y="1866162"/>
                </a:lnTo>
                <a:lnTo>
                  <a:pt x="3885189" y="1843409"/>
                </a:lnTo>
                <a:lnTo>
                  <a:pt x="3885189" y="1842618"/>
                </a:lnTo>
                <a:lnTo>
                  <a:pt x="3885189" y="1784929"/>
                </a:lnTo>
                <a:lnTo>
                  <a:pt x="3885189" y="1784927"/>
                </a:lnTo>
                <a:lnTo>
                  <a:pt x="3885189" y="1777773"/>
                </a:lnTo>
                <a:lnTo>
                  <a:pt x="3885189" y="1776809"/>
                </a:lnTo>
                <a:lnTo>
                  <a:pt x="3885189" y="1762175"/>
                </a:lnTo>
                <a:lnTo>
                  <a:pt x="3885189" y="1757079"/>
                </a:lnTo>
                <a:lnTo>
                  <a:pt x="3885189" y="1735838"/>
                </a:lnTo>
                <a:lnTo>
                  <a:pt x="3885189" y="1735836"/>
                </a:lnTo>
                <a:lnTo>
                  <a:pt x="3885189" y="1732986"/>
                </a:lnTo>
                <a:lnTo>
                  <a:pt x="3885189" y="1713083"/>
                </a:lnTo>
                <a:lnTo>
                  <a:pt x="3885189" y="1712292"/>
                </a:lnTo>
                <a:lnTo>
                  <a:pt x="3885189" y="1690323"/>
                </a:lnTo>
                <a:lnTo>
                  <a:pt x="3885189" y="1675298"/>
                </a:lnTo>
                <a:lnTo>
                  <a:pt x="3885189" y="1675296"/>
                </a:lnTo>
                <a:lnTo>
                  <a:pt x="3885189" y="1667177"/>
                </a:lnTo>
                <a:lnTo>
                  <a:pt x="3885189" y="1654603"/>
                </a:lnTo>
                <a:lnTo>
                  <a:pt x="3885189" y="1654601"/>
                </a:lnTo>
                <a:lnTo>
                  <a:pt x="3885189" y="1652544"/>
                </a:lnTo>
                <a:lnTo>
                  <a:pt x="3885189" y="1647018"/>
                </a:lnTo>
                <a:lnTo>
                  <a:pt x="3885189" y="1646483"/>
                </a:lnTo>
                <a:lnTo>
                  <a:pt x="3885189" y="1645309"/>
                </a:lnTo>
                <a:lnTo>
                  <a:pt x="3885189" y="1645308"/>
                </a:lnTo>
                <a:lnTo>
                  <a:pt x="3885189" y="1631849"/>
                </a:lnTo>
                <a:lnTo>
                  <a:pt x="3885189" y="1622554"/>
                </a:lnTo>
                <a:lnTo>
                  <a:pt x="3885189" y="1609088"/>
                </a:lnTo>
                <a:lnTo>
                  <a:pt x="3885189" y="1586479"/>
                </a:lnTo>
                <a:lnTo>
                  <a:pt x="3885189" y="1581209"/>
                </a:lnTo>
                <a:lnTo>
                  <a:pt x="3885189" y="1565783"/>
                </a:lnTo>
                <a:lnTo>
                  <a:pt x="3885189" y="1559997"/>
                </a:lnTo>
                <a:lnTo>
                  <a:pt x="3885189" y="1556890"/>
                </a:lnTo>
                <a:lnTo>
                  <a:pt x="3885189" y="1556889"/>
                </a:lnTo>
                <a:lnTo>
                  <a:pt x="3885189" y="1536195"/>
                </a:lnTo>
                <a:lnTo>
                  <a:pt x="3885189" y="1536194"/>
                </a:lnTo>
                <a:lnTo>
                  <a:pt x="3885189" y="1535678"/>
                </a:lnTo>
                <a:lnTo>
                  <a:pt x="3885189" y="1535677"/>
                </a:lnTo>
                <a:lnTo>
                  <a:pt x="3885189" y="1534713"/>
                </a:lnTo>
                <a:lnTo>
                  <a:pt x="3885189" y="1534711"/>
                </a:lnTo>
                <a:lnTo>
                  <a:pt x="3885189" y="1534137"/>
                </a:lnTo>
                <a:lnTo>
                  <a:pt x="3885189" y="1520669"/>
                </a:lnTo>
                <a:lnTo>
                  <a:pt x="3885189" y="1514983"/>
                </a:lnTo>
                <a:lnTo>
                  <a:pt x="3885189" y="1514982"/>
                </a:lnTo>
                <a:lnTo>
                  <a:pt x="3885189" y="1513442"/>
                </a:lnTo>
                <a:lnTo>
                  <a:pt x="3885189" y="1512923"/>
                </a:lnTo>
                <a:lnTo>
                  <a:pt x="3885189" y="1511960"/>
                </a:lnTo>
                <a:lnTo>
                  <a:pt x="3885189" y="1499974"/>
                </a:lnTo>
                <a:lnTo>
                  <a:pt x="3885189" y="1499457"/>
                </a:lnTo>
                <a:lnTo>
                  <a:pt x="3885189" y="1492228"/>
                </a:lnTo>
                <a:lnTo>
                  <a:pt x="3885189" y="1478762"/>
                </a:lnTo>
                <a:lnTo>
                  <a:pt x="3885189" y="1475656"/>
                </a:lnTo>
                <a:lnTo>
                  <a:pt x="3885189" y="1475655"/>
                </a:lnTo>
                <a:lnTo>
                  <a:pt x="3885189" y="1469467"/>
                </a:lnTo>
                <a:lnTo>
                  <a:pt x="3885189" y="1456153"/>
                </a:lnTo>
                <a:lnTo>
                  <a:pt x="3885189" y="1426565"/>
                </a:lnTo>
                <a:lnTo>
                  <a:pt x="3885189" y="1426563"/>
                </a:lnTo>
                <a:lnTo>
                  <a:pt x="3885189" y="1425082"/>
                </a:lnTo>
                <a:lnTo>
                  <a:pt x="3885189" y="1425080"/>
                </a:lnTo>
                <a:lnTo>
                  <a:pt x="3885189" y="1404387"/>
                </a:lnTo>
                <a:lnTo>
                  <a:pt x="3885189" y="1404385"/>
                </a:lnTo>
                <a:lnTo>
                  <a:pt x="3885189" y="1403811"/>
                </a:lnTo>
                <a:lnTo>
                  <a:pt x="3885189" y="1402328"/>
                </a:lnTo>
                <a:lnTo>
                  <a:pt x="3885189" y="1390343"/>
                </a:lnTo>
                <a:lnTo>
                  <a:pt x="3885189" y="1381634"/>
                </a:lnTo>
                <a:lnTo>
                  <a:pt x="3885189" y="1381049"/>
                </a:lnTo>
                <a:lnTo>
                  <a:pt x="3885189" y="1366026"/>
                </a:lnTo>
                <a:lnTo>
                  <a:pt x="3885189" y="1366024"/>
                </a:lnTo>
                <a:lnTo>
                  <a:pt x="3885189" y="1360355"/>
                </a:lnTo>
                <a:lnTo>
                  <a:pt x="3885189" y="1359836"/>
                </a:lnTo>
                <a:cubicBezTo>
                  <a:pt x="3885189" y="1215747"/>
                  <a:pt x="3787703" y="1041638"/>
                  <a:pt x="3670140" y="969598"/>
                </a:cubicBezTo>
                <a:lnTo>
                  <a:pt x="2159075" y="54034"/>
                </a:lnTo>
                <a:cubicBezTo>
                  <a:pt x="2038651" y="-18011"/>
                  <a:pt x="1846540" y="-18011"/>
                  <a:pt x="1728983" y="54034"/>
                </a:cubicBezTo>
                <a:lnTo>
                  <a:pt x="215049" y="969599"/>
                </a:lnTo>
                <a:cubicBezTo>
                  <a:pt x="97491" y="1041640"/>
                  <a:pt x="0" y="1215748"/>
                  <a:pt x="0" y="1359837"/>
                </a:cubicBezTo>
                <a:lnTo>
                  <a:pt x="0" y="1360355"/>
                </a:lnTo>
                <a:lnTo>
                  <a:pt x="0" y="1366025"/>
                </a:lnTo>
                <a:lnTo>
                  <a:pt x="0" y="1381050"/>
                </a:lnTo>
                <a:lnTo>
                  <a:pt x="0" y="1390344"/>
                </a:lnTo>
                <a:lnTo>
                  <a:pt x="0" y="1404386"/>
                </a:lnTo>
                <a:lnTo>
                  <a:pt x="0" y="1425081"/>
                </a:lnTo>
                <a:lnTo>
                  <a:pt x="0" y="1425598"/>
                </a:lnTo>
                <a:lnTo>
                  <a:pt x="0" y="1426563"/>
                </a:lnTo>
                <a:lnTo>
                  <a:pt x="0" y="1446294"/>
                </a:lnTo>
                <a:lnTo>
                  <a:pt x="0" y="1469468"/>
                </a:lnTo>
                <a:lnTo>
                  <a:pt x="0" y="1475656"/>
                </a:lnTo>
                <a:lnTo>
                  <a:pt x="0" y="1478763"/>
                </a:lnTo>
                <a:lnTo>
                  <a:pt x="0" y="1499458"/>
                </a:lnTo>
                <a:lnTo>
                  <a:pt x="0" y="1499974"/>
                </a:lnTo>
                <a:lnTo>
                  <a:pt x="0" y="1514982"/>
                </a:lnTo>
                <a:lnTo>
                  <a:pt x="0" y="1520670"/>
                </a:lnTo>
                <a:lnTo>
                  <a:pt x="0" y="1534712"/>
                </a:lnTo>
                <a:lnTo>
                  <a:pt x="0" y="1535677"/>
                </a:lnTo>
                <a:lnTo>
                  <a:pt x="0" y="1536194"/>
                </a:lnTo>
                <a:lnTo>
                  <a:pt x="0" y="1556890"/>
                </a:lnTo>
                <a:lnTo>
                  <a:pt x="0" y="1559997"/>
                </a:lnTo>
                <a:lnTo>
                  <a:pt x="0" y="1566183"/>
                </a:lnTo>
                <a:lnTo>
                  <a:pt x="0" y="1581209"/>
                </a:lnTo>
                <a:lnTo>
                  <a:pt x="0" y="1609089"/>
                </a:lnTo>
                <a:lnTo>
                  <a:pt x="0" y="1645309"/>
                </a:lnTo>
                <a:lnTo>
                  <a:pt x="0" y="1646483"/>
                </a:lnTo>
                <a:lnTo>
                  <a:pt x="0" y="1654602"/>
                </a:lnTo>
                <a:lnTo>
                  <a:pt x="0" y="1667178"/>
                </a:lnTo>
                <a:lnTo>
                  <a:pt x="0" y="1669628"/>
                </a:lnTo>
                <a:lnTo>
                  <a:pt x="0" y="1675297"/>
                </a:lnTo>
                <a:lnTo>
                  <a:pt x="0" y="1675814"/>
                </a:lnTo>
                <a:lnTo>
                  <a:pt x="0" y="1690324"/>
                </a:lnTo>
                <a:lnTo>
                  <a:pt x="0" y="1696509"/>
                </a:lnTo>
                <a:lnTo>
                  <a:pt x="0" y="1735836"/>
                </a:lnTo>
                <a:lnTo>
                  <a:pt x="0" y="1757049"/>
                </a:lnTo>
                <a:lnTo>
                  <a:pt x="0" y="1757079"/>
                </a:lnTo>
                <a:lnTo>
                  <a:pt x="0" y="1776809"/>
                </a:lnTo>
                <a:lnTo>
                  <a:pt x="0" y="1777775"/>
                </a:lnTo>
                <a:lnTo>
                  <a:pt x="0" y="1784928"/>
                </a:lnTo>
                <a:lnTo>
                  <a:pt x="0" y="1822322"/>
                </a:lnTo>
                <a:lnTo>
                  <a:pt x="0" y="1843018"/>
                </a:lnTo>
                <a:lnTo>
                  <a:pt x="0" y="1845467"/>
                </a:lnTo>
                <a:lnTo>
                  <a:pt x="0" y="1866162"/>
                </a:lnTo>
                <a:lnTo>
                  <a:pt x="0" y="1866192"/>
                </a:lnTo>
                <a:lnTo>
                  <a:pt x="0" y="1872380"/>
                </a:lnTo>
                <a:lnTo>
                  <a:pt x="0" y="1887405"/>
                </a:lnTo>
                <a:lnTo>
                  <a:pt x="0" y="1896698"/>
                </a:lnTo>
                <a:lnTo>
                  <a:pt x="0" y="1917394"/>
                </a:lnTo>
                <a:lnTo>
                  <a:pt x="0" y="1931436"/>
                </a:lnTo>
                <a:lnTo>
                  <a:pt x="0" y="1932918"/>
                </a:lnTo>
                <a:lnTo>
                  <a:pt x="0" y="1952648"/>
                </a:lnTo>
                <a:lnTo>
                  <a:pt x="0" y="1953613"/>
                </a:lnTo>
                <a:lnTo>
                  <a:pt x="0" y="1977934"/>
                </a:lnTo>
                <a:lnTo>
                  <a:pt x="0" y="2005813"/>
                </a:lnTo>
                <a:lnTo>
                  <a:pt x="0" y="2027024"/>
                </a:lnTo>
                <a:lnTo>
                  <a:pt x="0" y="2042032"/>
                </a:lnTo>
                <a:lnTo>
                  <a:pt x="0" y="2063244"/>
                </a:lnTo>
                <a:lnTo>
                  <a:pt x="0" y="2066353"/>
                </a:lnTo>
                <a:lnTo>
                  <a:pt x="0" y="2072538"/>
                </a:lnTo>
                <a:lnTo>
                  <a:pt x="0" y="2087047"/>
                </a:lnTo>
                <a:lnTo>
                  <a:pt x="0" y="2087564"/>
                </a:lnTo>
                <a:lnTo>
                  <a:pt x="0" y="2093233"/>
                </a:lnTo>
                <a:lnTo>
                  <a:pt x="0" y="2108259"/>
                </a:lnTo>
                <a:lnTo>
                  <a:pt x="0" y="2153773"/>
                </a:lnTo>
                <a:lnTo>
                  <a:pt x="0" y="2173533"/>
                </a:lnTo>
                <a:lnTo>
                  <a:pt x="0" y="2181652"/>
                </a:lnTo>
                <a:lnTo>
                  <a:pt x="0" y="2196678"/>
                </a:lnTo>
                <a:lnTo>
                  <a:pt x="0" y="2202864"/>
                </a:lnTo>
                <a:lnTo>
                  <a:pt x="0" y="2242191"/>
                </a:lnTo>
                <a:lnTo>
                  <a:pt x="0" y="2262886"/>
                </a:lnTo>
                <a:lnTo>
                  <a:pt x="0" y="2263404"/>
                </a:lnTo>
                <a:lnTo>
                  <a:pt x="0" y="2284099"/>
                </a:lnTo>
                <a:lnTo>
                  <a:pt x="0" y="2284129"/>
                </a:lnTo>
                <a:lnTo>
                  <a:pt x="0" y="2349372"/>
                </a:lnTo>
                <a:lnTo>
                  <a:pt x="0" y="2367392"/>
                </a:lnTo>
                <a:lnTo>
                  <a:pt x="0" y="2372517"/>
                </a:lnTo>
                <a:lnTo>
                  <a:pt x="0" y="2423748"/>
                </a:lnTo>
                <a:lnTo>
                  <a:pt x="0" y="2459968"/>
                </a:lnTo>
                <a:lnTo>
                  <a:pt x="0" y="2484288"/>
                </a:lnTo>
                <a:lnTo>
                  <a:pt x="0" y="2504984"/>
                </a:lnTo>
                <a:lnTo>
                  <a:pt x="0" y="2593403"/>
                </a:lnTo>
                <a:lnTo>
                  <a:pt x="0" y="2599588"/>
                </a:lnTo>
                <a:lnTo>
                  <a:pt x="0" y="2614614"/>
                </a:lnTo>
                <a:lnTo>
                  <a:pt x="0" y="2660128"/>
                </a:lnTo>
                <a:lnTo>
                  <a:pt x="0" y="2680823"/>
                </a:lnTo>
                <a:lnTo>
                  <a:pt x="0" y="2764116"/>
                </a:lnTo>
                <a:lnTo>
                  <a:pt x="0" y="2769241"/>
                </a:lnTo>
                <a:lnTo>
                  <a:pt x="0" y="2785328"/>
                </a:lnTo>
                <a:lnTo>
                  <a:pt x="0" y="2790454"/>
                </a:lnTo>
                <a:lnTo>
                  <a:pt x="0" y="2873747"/>
                </a:lnTo>
                <a:lnTo>
                  <a:pt x="0" y="2894442"/>
                </a:lnTo>
                <a:lnTo>
                  <a:pt x="0" y="2954982"/>
                </a:lnTo>
                <a:lnTo>
                  <a:pt x="0" y="3011338"/>
                </a:lnTo>
                <a:lnTo>
                  <a:pt x="0" y="3094601"/>
                </a:lnTo>
                <a:lnTo>
                  <a:pt x="0" y="3182052"/>
                </a:lnTo>
                <a:lnTo>
                  <a:pt x="0" y="3187178"/>
                </a:lnTo>
                <a:lnTo>
                  <a:pt x="0" y="3205199"/>
                </a:lnTo>
                <a:lnTo>
                  <a:pt x="0" y="3270471"/>
                </a:lnTo>
                <a:lnTo>
                  <a:pt x="0" y="3291166"/>
                </a:lnTo>
                <a:lnTo>
                  <a:pt x="0" y="3291684"/>
                </a:lnTo>
                <a:lnTo>
                  <a:pt x="0" y="3312378"/>
                </a:lnTo>
                <a:lnTo>
                  <a:pt x="0" y="3351706"/>
                </a:lnTo>
                <a:lnTo>
                  <a:pt x="0" y="3372918"/>
                </a:lnTo>
                <a:lnTo>
                  <a:pt x="0" y="3400797"/>
                </a:lnTo>
                <a:lnTo>
                  <a:pt x="0" y="3461337"/>
                </a:lnTo>
                <a:lnTo>
                  <a:pt x="0" y="3482032"/>
                </a:lnTo>
                <a:lnTo>
                  <a:pt x="0" y="3491325"/>
                </a:lnTo>
                <a:lnTo>
                  <a:pt x="0" y="3512536"/>
                </a:lnTo>
                <a:lnTo>
                  <a:pt x="0" y="3600956"/>
                </a:lnTo>
                <a:lnTo>
                  <a:pt x="0" y="3601921"/>
                </a:lnTo>
                <a:lnTo>
                  <a:pt x="0" y="3621651"/>
                </a:lnTo>
                <a:lnTo>
                  <a:pt x="0" y="3688408"/>
                </a:lnTo>
                <a:lnTo>
                  <a:pt x="0" y="3709102"/>
                </a:lnTo>
                <a:lnTo>
                  <a:pt x="0" y="3711552"/>
                </a:lnTo>
                <a:lnTo>
                  <a:pt x="0" y="3732248"/>
                </a:lnTo>
                <a:lnTo>
                  <a:pt x="0" y="3769642"/>
                </a:lnTo>
                <a:lnTo>
                  <a:pt x="0" y="3797521"/>
                </a:lnTo>
                <a:lnTo>
                  <a:pt x="0" y="3818733"/>
                </a:lnTo>
                <a:lnTo>
                  <a:pt x="0" y="3858061"/>
                </a:lnTo>
                <a:lnTo>
                  <a:pt x="0" y="3878756"/>
                </a:lnTo>
                <a:lnTo>
                  <a:pt x="0" y="3879272"/>
                </a:lnTo>
                <a:lnTo>
                  <a:pt x="0" y="3899968"/>
                </a:lnTo>
                <a:lnTo>
                  <a:pt x="0" y="3909260"/>
                </a:lnTo>
                <a:lnTo>
                  <a:pt x="0" y="3988387"/>
                </a:lnTo>
                <a:lnTo>
                  <a:pt x="0" y="3997680"/>
                </a:lnTo>
                <a:lnTo>
                  <a:pt x="0" y="4018375"/>
                </a:lnTo>
                <a:lnTo>
                  <a:pt x="0" y="4018891"/>
                </a:lnTo>
                <a:cubicBezTo>
                  <a:pt x="2384" y="4098907"/>
                  <a:pt x="81008" y="4177834"/>
                  <a:pt x="240744" y="4204050"/>
                </a:cubicBezTo>
                <a:lnTo>
                  <a:pt x="3644449" y="4807410"/>
                </a:lnTo>
                <a:cubicBezTo>
                  <a:pt x="3777783" y="4830178"/>
                  <a:pt x="3885191" y="4736261"/>
                  <a:pt x="3885191" y="4596802"/>
                </a:cubicBezTo>
                <a:close/>
              </a:path>
            </a:pathLst>
          </a:custGeom>
          <a:noFill/>
          <a:ln w="19050" cmpd="sng">
            <a:solidFill>
              <a:srgbClr val="2E75B6"/>
            </a:solidFill>
            <a:prstDash val="solid"/>
          </a:ln>
          <a:effectLst>
            <a:outerShdw blurRad="50800" dist="38100" dir="2700000" algn="tl" rotWithShape="0">
              <a:srgbClr val="2E75B6">
                <a:alpha val="40000"/>
              </a:srgbClr>
            </a:outerShdw>
          </a:effectLst>
        </p:spPr>
        <p:txBody>
          <a:bodyPr vert="vert270" wrap="square" lIns="0" tIns="0" rIns="0" bIns="72000" numCol="1" anchor="ctr" anchorCtr="0" compatLnSpc="1">
            <a:noAutofit/>
          </a:bodyPr>
          <a:lstStyle/>
          <a:p>
            <a:pPr marL="809625" marR="0" lvl="0" indent="0" defTabSz="801370" eaLnBrk="1" fontAlgn="auto" latinLnBrk="0" hangingPunct="0">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endParaRPr>
          </a:p>
        </p:txBody>
      </p:sp>
      <p:sp>
        <p:nvSpPr>
          <p:cNvPr id="25" name="文本框 24"/>
          <p:cNvSpPr txBox="1"/>
          <p:nvPr/>
        </p:nvSpPr>
        <p:spPr bwMode="gray">
          <a:xfrm>
            <a:off x="858520" y="1203325"/>
            <a:ext cx="3569335" cy="2999740"/>
          </a:xfrm>
          <a:prstGeom prst="rect">
            <a:avLst/>
          </a:prstGeom>
          <a:noFill/>
        </p:spPr>
        <p:txBody>
          <a:bodyPr wrap="square">
            <a:spAutoFit/>
          </a:bodyPr>
          <a:lstStyle/>
          <a:p>
            <a:pPr>
              <a:lnSpc>
                <a:spcPct val="150000"/>
              </a:lnSpc>
            </a:pPr>
            <a:r>
              <a:rPr lang="zh-CN" altLang="en-US" sz="1400" b="0" i="0" u="none" strike="noStrike" baseline="0" dirty="0">
                <a:solidFill>
                  <a:srgbClr val="000000"/>
                </a:solidFill>
                <a:latin typeface="Arial" panose="020B0604020202020204" pitchFamily="34" charset="0"/>
                <a:ea typeface="微软雅黑" panose="020B0503020204020204" charset="-122"/>
              </a:rPr>
              <a:t>目前医保目录中，仅噻唑烷二酮类药物具有直接改善胰岛素抵抗的作用</a:t>
            </a:r>
            <a:r>
              <a:rPr lang="zh-CN" altLang="en-US" sz="1400" dirty="0">
                <a:solidFill>
                  <a:srgbClr val="000000"/>
                </a:solidFill>
                <a:latin typeface="Arial" panose="020B0604020202020204" pitchFamily="34" charset="0"/>
                <a:ea typeface="微软雅黑" panose="020B0503020204020204" charset="-122"/>
              </a:rPr>
              <a:t>，但临床应用受到安全性限制。同时，</a:t>
            </a:r>
            <a:r>
              <a:rPr lang="zh-CN" altLang="en-US" sz="1400" b="1" dirty="0">
                <a:solidFill>
                  <a:srgbClr val="000000"/>
                </a:solidFill>
                <a:latin typeface="Arial" panose="020B0604020202020204" pitchFamily="34" charset="0"/>
                <a:ea typeface="微软雅黑" panose="020B0503020204020204" charset="-122"/>
              </a:rPr>
              <a:t>口服降糖药都不具备显著的调脂</a:t>
            </a:r>
            <a:r>
              <a:rPr lang="zh-CN" altLang="en-US" sz="1400" b="1" dirty="0">
                <a:latin typeface="Arial" panose="020B0604020202020204" pitchFamily="34" charset="0"/>
                <a:ea typeface="微软雅黑" panose="020B0503020204020204" charset="-122"/>
              </a:rPr>
              <a:t>及维持糖、脂、能量代谢动态平衡的作用。</a:t>
            </a:r>
            <a:endParaRPr lang="en-US" altLang="zh-CN" sz="1400" dirty="0">
              <a:latin typeface="Arial" panose="020B0604020202020204" pitchFamily="34" charset="0"/>
              <a:ea typeface="微软雅黑" panose="020B0503020204020204" charset="-122"/>
            </a:endParaRPr>
          </a:p>
          <a:p>
            <a:pPr>
              <a:lnSpc>
                <a:spcPct val="150000"/>
              </a:lnSpc>
            </a:pPr>
            <a:r>
              <a:rPr lang="zh-CN" altLang="en-US" sz="1400" b="0" i="0" u="none" strike="noStrike" baseline="0" dirty="0">
                <a:solidFill>
                  <a:srgbClr val="000000"/>
                </a:solidFill>
                <a:latin typeface="Arial" panose="020B0604020202020204" pitchFamily="34" charset="0"/>
                <a:ea typeface="微软雅黑" panose="020B0503020204020204" charset="-122"/>
              </a:rPr>
              <a:t>西格列他钠进入医保目录，可弥补目录中胰岛素抵抗药物不足的短板，并</a:t>
            </a:r>
            <a:r>
              <a:rPr lang="zh-CN" altLang="en-US" sz="1400" b="1" i="0" u="none" strike="noStrike" baseline="0" dirty="0">
                <a:solidFill>
                  <a:srgbClr val="000000"/>
                </a:solidFill>
                <a:latin typeface="Arial" panose="020B0604020202020204" pitchFamily="34" charset="0"/>
                <a:ea typeface="微软雅黑" panose="020B0503020204020204" charset="-122"/>
              </a:rPr>
              <a:t>填补了目录中兼具降糖调脂</a:t>
            </a:r>
            <a:r>
              <a:rPr lang="zh-CN" altLang="en-US" sz="1400" b="1" i="0" u="none" strike="noStrike" baseline="0" dirty="0">
                <a:latin typeface="Arial" panose="020B0604020202020204" pitchFamily="34" charset="0"/>
                <a:ea typeface="微软雅黑" panose="020B0503020204020204" charset="-122"/>
              </a:rPr>
              <a:t>及恢复机体代谢动态平衡作用</a:t>
            </a:r>
            <a:r>
              <a:rPr lang="zh-CN" altLang="en-US" sz="1400" b="1" i="0" u="none" strike="noStrike" baseline="0" dirty="0">
                <a:solidFill>
                  <a:srgbClr val="000000"/>
                </a:solidFill>
                <a:latin typeface="Arial" panose="020B0604020202020204" pitchFamily="34" charset="0"/>
                <a:ea typeface="微软雅黑" panose="020B0503020204020204" charset="-122"/>
              </a:rPr>
              <a:t>的口服药的空白。</a:t>
            </a:r>
            <a:endParaRPr lang="zh-CN" altLang="en-US" sz="1400" b="1" i="0" u="none" strike="noStrike" baseline="0" dirty="0">
              <a:solidFill>
                <a:srgbClr val="000000"/>
              </a:solidFill>
              <a:latin typeface="Arial" panose="020B0604020202020204" pitchFamily="34" charset="0"/>
              <a:ea typeface="微软雅黑" panose="020B0503020204020204" charset="-122"/>
            </a:endParaRPr>
          </a:p>
        </p:txBody>
      </p:sp>
      <p:grpSp>
        <p:nvGrpSpPr>
          <p:cNvPr id="27" name="组合 26"/>
          <p:cNvGrpSpPr/>
          <p:nvPr/>
        </p:nvGrpSpPr>
        <p:grpSpPr>
          <a:xfrm>
            <a:off x="718989" y="1390901"/>
            <a:ext cx="139471" cy="113473"/>
            <a:chOff x="5987194" y="4568653"/>
            <a:chExt cx="123743" cy="100677"/>
          </a:xfrm>
        </p:grpSpPr>
        <p:sp>
          <p:nvSpPr>
            <p:cNvPr id="28" name="矩形: 圆角 27"/>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29" name="矩形: 圆角 28"/>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0" name="组合 29"/>
          <p:cNvGrpSpPr/>
          <p:nvPr/>
        </p:nvGrpSpPr>
        <p:grpSpPr>
          <a:xfrm>
            <a:off x="5198262" y="1707502"/>
            <a:ext cx="139471" cy="113473"/>
            <a:chOff x="5987194" y="4568653"/>
            <a:chExt cx="123743" cy="100677"/>
          </a:xfrm>
        </p:grpSpPr>
        <p:sp>
          <p:nvSpPr>
            <p:cNvPr id="31" name="矩形: 圆角 30"/>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32" name="矩形: 圆角 31"/>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3" name="组合 32"/>
          <p:cNvGrpSpPr/>
          <p:nvPr/>
        </p:nvGrpSpPr>
        <p:grpSpPr>
          <a:xfrm>
            <a:off x="5198261" y="2527578"/>
            <a:ext cx="139471" cy="113473"/>
            <a:chOff x="5987194" y="4568653"/>
            <a:chExt cx="123743" cy="100677"/>
          </a:xfrm>
        </p:grpSpPr>
        <p:sp>
          <p:nvSpPr>
            <p:cNvPr id="34" name="矩形: 圆角 33"/>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35" name="矩形: 圆角 34"/>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6" name="组合 35"/>
          <p:cNvGrpSpPr/>
          <p:nvPr/>
        </p:nvGrpSpPr>
        <p:grpSpPr>
          <a:xfrm>
            <a:off x="753018" y="2995253"/>
            <a:ext cx="139471" cy="113470"/>
            <a:chOff x="5987194" y="4568653"/>
            <a:chExt cx="123743" cy="100677"/>
          </a:xfrm>
        </p:grpSpPr>
        <p:sp>
          <p:nvSpPr>
            <p:cNvPr id="37" name="矩形: 圆角 36"/>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38" name="矩形: 圆角 37"/>
            <p:cNvSpPr/>
            <p:nvPr/>
          </p:nvSpPr>
          <p:spPr bwMode="gray">
            <a:xfrm rot="2762966">
              <a:off x="6047199" y="4581665"/>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sp>
        <p:nvSpPr>
          <p:cNvPr id="43" name="文本框 42"/>
          <p:cNvSpPr txBox="1"/>
          <p:nvPr/>
        </p:nvSpPr>
        <p:spPr bwMode="gray">
          <a:xfrm>
            <a:off x="5431790" y="1263015"/>
            <a:ext cx="2967355" cy="2912745"/>
          </a:xfrm>
          <a:prstGeom prst="rect">
            <a:avLst/>
          </a:prstGeom>
          <a:noFill/>
        </p:spPr>
        <p:txBody>
          <a:bodyPr wrap="square">
            <a:spAutoFit/>
          </a:bodyPr>
          <a:lstStyle/>
          <a:p>
            <a:pPr>
              <a:lnSpc>
                <a:spcPts val="2200"/>
              </a:lnSpc>
            </a:pPr>
            <a:r>
              <a:rPr lang="zh-CN" altLang="en-US" sz="1400" i="0" dirty="0">
                <a:solidFill>
                  <a:srgbClr val="000000"/>
                </a:solidFill>
                <a:effectLst/>
                <a:latin typeface="Arial" panose="020B0604020202020204" pitchFamily="34" charset="0"/>
                <a:ea typeface="微软雅黑" panose="020B0503020204020204" charset="-122"/>
              </a:rPr>
              <a:t>药代动力学研究显示</a:t>
            </a:r>
            <a:r>
              <a:rPr lang="en-US" altLang="zh-CN" sz="1400" i="0" baseline="30000" dirty="0">
                <a:solidFill>
                  <a:srgbClr val="000000"/>
                </a:solidFill>
                <a:effectLst/>
                <a:latin typeface="Arial" panose="020B0604020202020204" pitchFamily="34" charset="0"/>
                <a:ea typeface="微软雅黑" panose="020B0503020204020204" charset="-122"/>
              </a:rPr>
              <a:t>1,2</a:t>
            </a:r>
            <a:r>
              <a:rPr lang="zh-CN" altLang="en-US" sz="1400" i="0" dirty="0">
                <a:solidFill>
                  <a:srgbClr val="000000"/>
                </a:solidFill>
                <a:effectLst/>
                <a:latin typeface="Arial" panose="020B0604020202020204" pitchFamily="34" charset="0"/>
                <a:ea typeface="微软雅黑" panose="020B0503020204020204" charset="-122"/>
              </a:rPr>
              <a:t>：</a:t>
            </a:r>
            <a:endParaRPr lang="en-US" altLang="zh-CN" sz="1400" i="0" dirty="0">
              <a:solidFill>
                <a:srgbClr val="000000"/>
              </a:solidFill>
              <a:effectLst/>
              <a:latin typeface="Arial" panose="020B0604020202020204" pitchFamily="34" charset="0"/>
              <a:ea typeface="微软雅黑" panose="020B0503020204020204" charset="-122"/>
            </a:endParaRPr>
          </a:p>
          <a:p>
            <a:pPr>
              <a:lnSpc>
                <a:spcPts val="2200"/>
              </a:lnSpc>
            </a:pPr>
            <a:r>
              <a:rPr lang="zh-CN" altLang="en-US" sz="1400" i="0" dirty="0">
                <a:solidFill>
                  <a:srgbClr val="000000"/>
                </a:solidFill>
                <a:effectLst/>
                <a:latin typeface="Arial" panose="020B0604020202020204" pitchFamily="34" charset="0"/>
                <a:ea typeface="微软雅黑" panose="020B0503020204020204" charset="-122"/>
              </a:rPr>
              <a:t>西格列他钠多次给药体内无蓄积，年龄（</a:t>
            </a:r>
            <a:r>
              <a:rPr lang="en-US" altLang="zh-CN" sz="1400" i="0" dirty="0">
                <a:solidFill>
                  <a:srgbClr val="000000"/>
                </a:solidFill>
                <a:effectLst/>
                <a:latin typeface="Arial" panose="020B0604020202020204" pitchFamily="34" charset="0"/>
                <a:ea typeface="微软雅黑" panose="020B0503020204020204" charset="-122"/>
              </a:rPr>
              <a:t>&gt;65</a:t>
            </a:r>
            <a:r>
              <a:rPr lang="zh-CN" altLang="en-US" sz="1400" i="0" dirty="0">
                <a:solidFill>
                  <a:srgbClr val="000000"/>
                </a:solidFill>
                <a:effectLst/>
                <a:latin typeface="Arial" panose="020B0604020202020204" pitchFamily="34" charset="0"/>
                <a:ea typeface="微软雅黑" panose="020B0503020204020204" charset="-122"/>
              </a:rPr>
              <a:t>岁）对药物吸收无明显影响</a:t>
            </a:r>
            <a:r>
              <a:rPr lang="zh-CN" altLang="en-US" sz="1400" dirty="0">
                <a:solidFill>
                  <a:srgbClr val="000000"/>
                </a:solidFill>
                <a:latin typeface="Arial" panose="020B0604020202020204" pitchFamily="34" charset="0"/>
                <a:ea typeface="微软雅黑" panose="020B0503020204020204" charset="-122"/>
              </a:rPr>
              <a:t>。</a:t>
            </a:r>
            <a:endParaRPr lang="zh-CN" altLang="en-US" sz="1400" i="0" dirty="0">
              <a:solidFill>
                <a:srgbClr val="000000"/>
              </a:solidFill>
              <a:effectLst/>
              <a:latin typeface="Arial" panose="020B0604020202020204" pitchFamily="34" charset="0"/>
              <a:ea typeface="微软雅黑" panose="020B0503020204020204" charset="-122"/>
            </a:endParaRPr>
          </a:p>
          <a:p>
            <a:pPr>
              <a:lnSpc>
                <a:spcPts val="2200"/>
              </a:lnSpc>
            </a:pPr>
            <a:r>
              <a:rPr lang="zh-CN" altLang="en-US" sz="1400" b="1" i="0" dirty="0">
                <a:solidFill>
                  <a:srgbClr val="000000"/>
                </a:solidFill>
                <a:effectLst/>
                <a:latin typeface="Arial" panose="020B0604020202020204" pitchFamily="34" charset="0"/>
                <a:ea typeface="微软雅黑" panose="020B0503020204020204" charset="-122"/>
              </a:rPr>
              <a:t>每日一次口服</a:t>
            </a:r>
            <a:r>
              <a:rPr lang="zh-CN" altLang="en-US" sz="1400" i="0" dirty="0">
                <a:solidFill>
                  <a:srgbClr val="000000"/>
                </a:solidFill>
                <a:effectLst/>
                <a:latin typeface="Arial" panose="020B0604020202020204" pitchFamily="34" charset="0"/>
                <a:ea typeface="微软雅黑" panose="020B0503020204020204" charset="-122"/>
              </a:rPr>
              <a:t>，服药时间不受进餐时间限制。</a:t>
            </a:r>
            <a:endParaRPr lang="en-US" altLang="zh-CN" sz="1400" i="0" dirty="0">
              <a:solidFill>
                <a:srgbClr val="000000"/>
              </a:solidFill>
              <a:effectLst/>
              <a:latin typeface="Arial" panose="020B0604020202020204" pitchFamily="34" charset="0"/>
              <a:ea typeface="微软雅黑" panose="020B0503020204020204" charset="-122"/>
            </a:endParaRPr>
          </a:p>
          <a:p>
            <a:pPr>
              <a:lnSpc>
                <a:spcPts val="2200"/>
              </a:lnSpc>
            </a:pPr>
            <a:r>
              <a:rPr lang="zh-CN" altLang="en-US" sz="1400" dirty="0">
                <a:solidFill>
                  <a:srgbClr val="000000"/>
                </a:solidFill>
                <a:latin typeface="Arial" panose="020B0604020202020204" pitchFamily="34" charset="0"/>
                <a:ea typeface="微软雅黑" panose="020B0503020204020204" charset="-122"/>
              </a:rPr>
              <a:t>药物</a:t>
            </a:r>
            <a:r>
              <a:rPr lang="zh-CN" altLang="en-US" sz="1400" i="0" dirty="0">
                <a:solidFill>
                  <a:srgbClr val="000000"/>
                </a:solidFill>
                <a:effectLst/>
                <a:latin typeface="Arial" panose="020B0604020202020204" pitchFamily="34" charset="0"/>
                <a:ea typeface="微软雅黑" panose="020B0503020204020204" charset="-122"/>
              </a:rPr>
              <a:t>主要通过粪便排泄，并以原型药为主；仅</a:t>
            </a:r>
            <a:r>
              <a:rPr lang="en-US" altLang="zh-CN" sz="1400" i="0" dirty="0">
                <a:solidFill>
                  <a:srgbClr val="000000"/>
                </a:solidFill>
                <a:effectLst/>
                <a:latin typeface="Arial" panose="020B0604020202020204" pitchFamily="34" charset="0"/>
                <a:ea typeface="微软雅黑" panose="020B0503020204020204" charset="-122"/>
              </a:rPr>
              <a:t>4%</a:t>
            </a:r>
            <a:r>
              <a:rPr lang="zh-CN" altLang="en-US" sz="1400" i="0" dirty="0">
                <a:solidFill>
                  <a:srgbClr val="000000"/>
                </a:solidFill>
                <a:effectLst/>
                <a:latin typeface="Arial" panose="020B0604020202020204" pitchFamily="34" charset="0"/>
                <a:ea typeface="微软雅黑" panose="020B0503020204020204" charset="-122"/>
              </a:rPr>
              <a:t>通过肾脏排泄</a:t>
            </a:r>
            <a:r>
              <a:rPr lang="zh-CN" altLang="en-US" sz="1400" dirty="0">
                <a:solidFill>
                  <a:srgbClr val="000000"/>
                </a:solidFill>
                <a:latin typeface="Arial" panose="020B0604020202020204" pitchFamily="34" charset="0"/>
                <a:ea typeface="微软雅黑" panose="020B0503020204020204" charset="-122"/>
              </a:rPr>
              <a:t>。</a:t>
            </a:r>
            <a:endParaRPr lang="en-US" altLang="zh-CN" sz="1400" dirty="0">
              <a:solidFill>
                <a:srgbClr val="000000"/>
              </a:solidFill>
              <a:latin typeface="Arial" panose="020B0604020202020204" pitchFamily="34" charset="0"/>
              <a:ea typeface="微软雅黑" panose="020B0503020204020204" charset="-122"/>
            </a:endParaRPr>
          </a:p>
          <a:p>
            <a:pPr>
              <a:lnSpc>
                <a:spcPts val="2200"/>
              </a:lnSpc>
            </a:pPr>
            <a:r>
              <a:rPr lang="zh-CN" altLang="en-US" sz="1400" i="0" dirty="0">
                <a:solidFill>
                  <a:srgbClr val="000000"/>
                </a:solidFill>
                <a:effectLst/>
                <a:latin typeface="Arial" panose="020B0604020202020204" pitchFamily="34" charset="0"/>
                <a:ea typeface="微软雅黑" panose="020B0503020204020204" charset="-122"/>
              </a:rPr>
              <a:t>西格列他钠片对于肝酶有降低作用</a:t>
            </a:r>
            <a:r>
              <a:rPr lang="en-US" altLang="zh-CN" sz="1400" i="0" baseline="30000" dirty="0">
                <a:solidFill>
                  <a:srgbClr val="000000"/>
                </a:solidFill>
                <a:effectLst/>
                <a:latin typeface="Arial" panose="020B0604020202020204" pitchFamily="34" charset="0"/>
                <a:ea typeface="微软雅黑" panose="020B0503020204020204" charset="-122"/>
              </a:rPr>
              <a:t>3,4</a:t>
            </a:r>
            <a:r>
              <a:rPr lang="zh-CN" altLang="en-US" sz="1400" i="0" dirty="0">
                <a:solidFill>
                  <a:srgbClr val="000000"/>
                </a:solidFill>
                <a:effectLst/>
                <a:latin typeface="Arial" panose="020B0604020202020204" pitchFamily="34" charset="0"/>
                <a:ea typeface="微软雅黑" panose="020B0503020204020204" charset="-122"/>
              </a:rPr>
              <a:t>，具备潜在的肝脏保护作用。</a:t>
            </a:r>
            <a:endParaRPr lang="zh-CN" altLang="en-US" sz="1400" i="0" dirty="0">
              <a:solidFill>
                <a:srgbClr val="000000"/>
              </a:solidFill>
              <a:effectLst/>
              <a:latin typeface="Arial" panose="020B0604020202020204" pitchFamily="34" charset="0"/>
              <a:ea typeface="微软雅黑" panose="020B0503020204020204" charset="-122"/>
            </a:endParaRPr>
          </a:p>
        </p:txBody>
      </p:sp>
      <p:grpSp>
        <p:nvGrpSpPr>
          <p:cNvPr id="44" name="组合 43"/>
          <p:cNvGrpSpPr/>
          <p:nvPr/>
        </p:nvGrpSpPr>
        <p:grpSpPr>
          <a:xfrm>
            <a:off x="5187466" y="3097039"/>
            <a:ext cx="139471" cy="113473"/>
            <a:chOff x="5987194" y="4568653"/>
            <a:chExt cx="123743" cy="100677"/>
          </a:xfrm>
        </p:grpSpPr>
        <p:sp>
          <p:nvSpPr>
            <p:cNvPr id="45" name="矩形: 圆角 44"/>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46" name="矩形: 圆角 45"/>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47" name="组合 46"/>
          <p:cNvGrpSpPr/>
          <p:nvPr/>
        </p:nvGrpSpPr>
        <p:grpSpPr>
          <a:xfrm>
            <a:off x="5188101" y="3642500"/>
            <a:ext cx="139471" cy="113473"/>
            <a:chOff x="5987194" y="4568653"/>
            <a:chExt cx="123743" cy="100677"/>
          </a:xfrm>
        </p:grpSpPr>
        <p:sp>
          <p:nvSpPr>
            <p:cNvPr id="48" name="矩形: 圆角 47"/>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49" name="矩形: 圆角 48"/>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3787" y="212489"/>
            <a:ext cx="3612381" cy="3969385"/>
          </a:xfrm>
          <a:prstGeom prst="rect">
            <a:avLst/>
          </a:prstGeom>
          <a:noFill/>
        </p:spPr>
        <p:txBody>
          <a:bodyPr wrap="square" rtlCol="0">
            <a:spAutoFit/>
          </a:bodyPr>
          <a:lstStyle/>
          <a:p>
            <a:pPr>
              <a:lnSpc>
                <a:spcPct val="300000"/>
              </a:lnSpc>
            </a:pPr>
            <a:r>
              <a:rPr lang="en-US" altLang="zh-CN" sz="2800" b="1" dirty="0">
                <a:solidFill>
                  <a:srgbClr val="084899"/>
                </a:solidFill>
                <a:latin typeface="Arial" panose="020B0604020202020204" pitchFamily="34" charset="0"/>
                <a:ea typeface="微软雅黑" panose="020B0503020204020204" charset="-122"/>
              </a:rPr>
              <a:t>01 </a:t>
            </a:r>
            <a:r>
              <a:rPr lang="zh-CN" altLang="en-US" sz="2800" b="1" dirty="0">
                <a:solidFill>
                  <a:srgbClr val="084899"/>
                </a:solidFill>
                <a:latin typeface="Arial" panose="020B0604020202020204" pitchFamily="34" charset="0"/>
                <a:ea typeface="微软雅黑" panose="020B0503020204020204" charset="-122"/>
              </a:rPr>
              <a:t>药品基本信息</a:t>
            </a:r>
            <a:endParaRPr lang="en-US" altLang="zh-CN" sz="2800" b="1" dirty="0">
              <a:solidFill>
                <a:srgbClr val="084899"/>
              </a:solidFill>
              <a:latin typeface="Arial" panose="020B0604020202020204" pitchFamily="34" charset="0"/>
              <a:ea typeface="微软雅黑" panose="020B0503020204020204" charset="-122"/>
            </a:endParaRPr>
          </a:p>
          <a:p>
            <a:pPr>
              <a:lnSpc>
                <a:spcPct val="300000"/>
              </a:lnSpc>
            </a:pPr>
            <a:r>
              <a:rPr lang="en-US" altLang="zh-CN" sz="2800" b="1" dirty="0">
                <a:solidFill>
                  <a:srgbClr val="084899"/>
                </a:solidFill>
                <a:latin typeface="Arial" panose="020B0604020202020204" pitchFamily="34" charset="0"/>
                <a:ea typeface="微软雅黑" panose="020B0503020204020204" charset="-122"/>
              </a:rPr>
              <a:t>02 </a:t>
            </a:r>
            <a:r>
              <a:rPr lang="zh-CN" altLang="en-US" sz="2800" b="1" dirty="0">
                <a:solidFill>
                  <a:srgbClr val="084899"/>
                </a:solidFill>
                <a:latin typeface="Arial" panose="020B0604020202020204" pitchFamily="34" charset="0"/>
                <a:ea typeface="微软雅黑" panose="020B0503020204020204" charset="-122"/>
              </a:rPr>
              <a:t>安全性</a:t>
            </a:r>
            <a:endParaRPr lang="en-US" altLang="zh-CN" sz="2800" b="1" dirty="0">
              <a:solidFill>
                <a:srgbClr val="084899"/>
              </a:solidFill>
              <a:latin typeface="Arial" panose="020B0604020202020204" pitchFamily="34" charset="0"/>
              <a:ea typeface="微软雅黑" panose="020B0503020204020204" charset="-122"/>
            </a:endParaRPr>
          </a:p>
          <a:p>
            <a:pPr>
              <a:lnSpc>
                <a:spcPct val="300000"/>
              </a:lnSpc>
            </a:pPr>
            <a:r>
              <a:rPr lang="en-US" altLang="zh-CN" sz="2800" b="1" dirty="0">
                <a:solidFill>
                  <a:srgbClr val="084899"/>
                </a:solidFill>
                <a:latin typeface="Arial" panose="020B0604020202020204" pitchFamily="34" charset="0"/>
                <a:ea typeface="微软雅黑" panose="020B0503020204020204" charset="-122"/>
              </a:rPr>
              <a:t>03 </a:t>
            </a:r>
            <a:r>
              <a:rPr lang="zh-CN" altLang="en-US" sz="2800" b="1" dirty="0">
                <a:solidFill>
                  <a:srgbClr val="084899"/>
                </a:solidFill>
                <a:latin typeface="Arial" panose="020B0604020202020204" pitchFamily="34" charset="0"/>
                <a:ea typeface="微软雅黑" panose="020B0503020204020204" charset="-122"/>
              </a:rPr>
              <a:t>有效性</a:t>
            </a:r>
            <a:endParaRPr lang="en-US" altLang="zh-CN" sz="2800" b="1" dirty="0">
              <a:solidFill>
                <a:srgbClr val="084899"/>
              </a:solidFill>
              <a:latin typeface="Arial" panose="020B0604020202020204" pitchFamily="34" charset="0"/>
              <a:ea typeface="微软雅黑" panose="020B0503020204020204" charset="-122"/>
            </a:endParaRPr>
          </a:p>
        </p:txBody>
      </p:sp>
      <p:sp>
        <p:nvSpPr>
          <p:cNvPr id="4" name="矩形 3"/>
          <p:cNvSpPr/>
          <p:nvPr/>
        </p:nvSpPr>
        <p:spPr>
          <a:xfrm>
            <a:off x="5169310" y="212489"/>
            <a:ext cx="3612381" cy="2676525"/>
          </a:xfrm>
          <a:prstGeom prst="rect">
            <a:avLst/>
          </a:prstGeom>
        </p:spPr>
        <p:txBody>
          <a:bodyPr wrap="square">
            <a:spAutoFit/>
          </a:bodyPr>
          <a:lstStyle/>
          <a:p>
            <a:pPr>
              <a:lnSpc>
                <a:spcPct val="300000"/>
              </a:lnSpc>
            </a:pPr>
            <a:r>
              <a:rPr lang="en-US" altLang="zh-CN" sz="2800" b="1" dirty="0">
                <a:solidFill>
                  <a:srgbClr val="084899"/>
                </a:solidFill>
                <a:latin typeface="Arial" panose="020B0604020202020204" pitchFamily="34" charset="0"/>
                <a:ea typeface="微软雅黑" panose="020B0503020204020204" charset="-122"/>
              </a:rPr>
              <a:t>04 </a:t>
            </a:r>
            <a:r>
              <a:rPr lang="zh-CN" altLang="en-US" sz="2800" b="1" dirty="0">
                <a:solidFill>
                  <a:srgbClr val="084899"/>
                </a:solidFill>
                <a:latin typeface="Arial" panose="020B0604020202020204" pitchFamily="34" charset="0"/>
                <a:ea typeface="微软雅黑" panose="020B0503020204020204" charset="-122"/>
              </a:rPr>
              <a:t>创新性</a:t>
            </a:r>
            <a:endParaRPr lang="en-US" altLang="zh-CN" sz="2800" b="1" dirty="0">
              <a:solidFill>
                <a:srgbClr val="084899"/>
              </a:solidFill>
              <a:latin typeface="Arial" panose="020B0604020202020204" pitchFamily="34" charset="0"/>
              <a:ea typeface="微软雅黑" panose="020B0503020204020204" charset="-122"/>
            </a:endParaRPr>
          </a:p>
          <a:p>
            <a:pPr>
              <a:lnSpc>
                <a:spcPct val="300000"/>
              </a:lnSpc>
            </a:pPr>
            <a:r>
              <a:rPr lang="en-US" altLang="zh-CN" sz="2800" b="1" dirty="0">
                <a:solidFill>
                  <a:srgbClr val="084899"/>
                </a:solidFill>
                <a:latin typeface="Arial" panose="020B0604020202020204" pitchFamily="34" charset="0"/>
                <a:ea typeface="微软雅黑" panose="020B0503020204020204" charset="-122"/>
              </a:rPr>
              <a:t>05 </a:t>
            </a:r>
            <a:r>
              <a:rPr lang="zh-CN" altLang="en-US" sz="2800" b="1" dirty="0">
                <a:solidFill>
                  <a:srgbClr val="084899"/>
                </a:solidFill>
                <a:latin typeface="Arial" panose="020B0604020202020204" pitchFamily="34" charset="0"/>
                <a:ea typeface="微软雅黑" panose="020B0503020204020204" charset="-122"/>
              </a:rPr>
              <a:t>公平性</a:t>
            </a:r>
            <a:endParaRPr lang="zh-CN" altLang="en-US" sz="2800" b="1" dirty="0">
              <a:solidFill>
                <a:srgbClr val="084899"/>
              </a:solidFill>
              <a:latin typeface="Arial" panose="020B0604020202020204" pitchFamily="34" charset="0"/>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2523" y="109471"/>
            <a:ext cx="2252345" cy="332105"/>
          </a:xfrm>
        </p:spPr>
        <p:txBody>
          <a:bodyPr/>
          <a:lstStyle/>
          <a:p>
            <a:r>
              <a:rPr kumimoji="1" lang="en-US" altLang="zh-CN" sz="2400" dirty="0">
                <a:latin typeface="Arial" panose="020B0604020202020204" pitchFamily="34" charset="0"/>
              </a:rPr>
              <a:t>01 </a:t>
            </a:r>
            <a:r>
              <a:rPr kumimoji="1" lang="zh-CN" altLang="en-US" sz="2400" dirty="0">
                <a:latin typeface="Arial" panose="020B0604020202020204" pitchFamily="34" charset="0"/>
              </a:rPr>
              <a:t>药品基本信息</a:t>
            </a:r>
            <a:endParaRPr kumimoji="1" lang="zh-CN" altLang="en-US" sz="2400" dirty="0">
              <a:latin typeface="Arial" panose="020B0604020202020204" pitchFamily="34" charset="0"/>
            </a:endParaRPr>
          </a:p>
        </p:txBody>
      </p:sp>
      <p:sp>
        <p:nvSpPr>
          <p:cNvPr id="4" name="幻灯片编号占位符 3"/>
          <p:cNvSpPr>
            <a:spLocks noGrp="1"/>
          </p:cNvSpPr>
          <p:nvPr>
            <p:ph type="sldNum" sz="quarter" idx="4"/>
          </p:nvPr>
        </p:nvSpPr>
        <p:spPr>
          <a:xfrm>
            <a:off x="210700" y="4834615"/>
            <a:ext cx="847734" cy="128359"/>
          </a:xfrm>
          <a:prstGeom prst="rect">
            <a:avLst/>
          </a:prstGeom>
        </p:spPr>
        <p:txBody>
          <a:bodyPr/>
          <a:lstStyle/>
          <a:p>
            <a:r>
              <a:rPr kumimoji="1" lang="en-US" altLang="zh-CN" dirty="0">
                <a:latin typeface="Arial" panose="020B0604020202020204" pitchFamily="34" charset="0"/>
                <a:ea typeface="微软雅黑" panose="020B0503020204020204" charset="-122"/>
              </a:rPr>
              <a:t>1</a:t>
            </a:r>
            <a:endParaRPr kumimoji="1" lang="en-US" altLang="zh-CN" dirty="0">
              <a:latin typeface="Arial" panose="020B0604020202020204" pitchFamily="34" charset="0"/>
              <a:ea typeface="微软雅黑" panose="020B0503020204020204" charset="-122"/>
            </a:endParaRPr>
          </a:p>
        </p:txBody>
      </p:sp>
      <p:graphicFrame>
        <p:nvGraphicFramePr>
          <p:cNvPr id="2" name="表格 4"/>
          <p:cNvGraphicFramePr>
            <a:graphicFrameLocks noGrp="1"/>
          </p:cNvGraphicFramePr>
          <p:nvPr>
            <p:custDataLst>
              <p:tags r:id="rId1"/>
            </p:custDataLst>
          </p:nvPr>
        </p:nvGraphicFramePr>
        <p:xfrm>
          <a:off x="210820" y="690880"/>
          <a:ext cx="4286885" cy="4129405"/>
        </p:xfrm>
        <a:graphic>
          <a:graphicData uri="http://schemas.openxmlformats.org/drawingml/2006/table">
            <a:tbl>
              <a:tblPr firstCol="1">
                <a:tableStyleId>{5C22544A-7EE6-4342-B048-85BDC9FD1C3A}</a:tableStyleId>
              </a:tblPr>
              <a:tblGrid>
                <a:gridCol w="1750060"/>
                <a:gridCol w="2536825"/>
              </a:tblGrid>
              <a:tr h="374015">
                <a:tc>
                  <a:txBody>
                    <a:bodyPr/>
                    <a:lstStyle/>
                    <a:p>
                      <a:r>
                        <a:rPr lang="zh-CN" altLang="en-US" sz="1100" baseline="0" dirty="0">
                          <a:latin typeface="Arial" panose="020B0604020202020204" pitchFamily="34" charset="0"/>
                          <a:ea typeface="微软雅黑" panose="020B0503020204020204" charset="-122"/>
                        </a:rPr>
                        <a:t>药品通用名</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400" b="1" baseline="0" dirty="0">
                          <a:latin typeface="Arial" panose="020B0604020202020204" pitchFamily="34" charset="0"/>
                          <a:ea typeface="微软雅黑" panose="020B0503020204020204" charset="-122"/>
                        </a:rPr>
                        <a:t>西格列他钠片</a:t>
                      </a:r>
                      <a:endParaRPr lang="zh-CN" altLang="en-US" sz="1400" b="1" baseline="0" dirty="0">
                        <a:latin typeface="Arial" panose="020B0604020202020204" pitchFamily="34" charset="0"/>
                        <a:ea typeface="微软雅黑" panose="020B0503020204020204" charset="-122"/>
                      </a:endParaRPr>
                    </a:p>
                  </a:txBody>
                  <a:tcPr/>
                </a:tc>
              </a:tr>
              <a:tr h="374015">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100" baseline="0" dirty="0">
                          <a:latin typeface="Arial" panose="020B0604020202020204" pitchFamily="34" charset="0"/>
                          <a:ea typeface="微软雅黑" panose="020B0503020204020204" charset="-122"/>
                        </a:rPr>
                        <a:t>注册规格</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en-US" altLang="zh-CN" sz="1050" b="1" baseline="0" dirty="0">
                          <a:latin typeface="Arial" panose="020B0604020202020204" pitchFamily="34" charset="0"/>
                          <a:ea typeface="微软雅黑" panose="020B0503020204020204" charset="-122"/>
                        </a:rPr>
                        <a:t>16mg</a:t>
                      </a:r>
                      <a:endParaRPr lang="zh-CN" altLang="en-US" sz="1050" b="1" baseline="0" dirty="0">
                        <a:latin typeface="Arial" panose="020B0604020202020204" pitchFamily="34" charset="0"/>
                        <a:ea typeface="微软雅黑" panose="020B0503020204020204" charset="-122"/>
                      </a:endParaRPr>
                    </a:p>
                  </a:txBody>
                  <a:tcPr/>
                </a:tc>
              </a:tr>
              <a:tr h="414655">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100" baseline="0" dirty="0">
                          <a:latin typeface="Arial" panose="020B0604020202020204" pitchFamily="34" charset="0"/>
                          <a:ea typeface="微软雅黑" panose="020B0503020204020204" charset="-122"/>
                        </a:rPr>
                        <a:t>说明书适应症</a:t>
                      </a:r>
                      <a:r>
                        <a:rPr lang="en-US" altLang="zh-CN" sz="1100" baseline="0" dirty="0">
                          <a:latin typeface="Arial" panose="020B0604020202020204" pitchFamily="34" charset="0"/>
                          <a:ea typeface="微软雅黑" panose="020B0503020204020204" charset="-122"/>
                        </a:rPr>
                        <a:t>/</a:t>
                      </a:r>
                      <a:r>
                        <a:rPr lang="zh-CN" altLang="en-US" sz="1100" baseline="0" dirty="0">
                          <a:latin typeface="Arial" panose="020B0604020202020204" pitchFamily="34" charset="0"/>
                          <a:ea typeface="微软雅黑" panose="020B0503020204020204" charset="-122"/>
                        </a:rPr>
                        <a:t>功能主治</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050" baseline="0" dirty="0">
                          <a:latin typeface="Arial" panose="020B0604020202020204" pitchFamily="34" charset="0"/>
                          <a:ea typeface="微软雅黑" panose="020B0503020204020204" charset="-122"/>
                        </a:rPr>
                        <a:t>本品单药适用于配合饮食控制和运动，</a:t>
                      </a:r>
                      <a:r>
                        <a:rPr lang="zh-CN" altLang="en-US" sz="1050" b="1" baseline="0" dirty="0">
                          <a:latin typeface="Arial" panose="020B0604020202020204" pitchFamily="34" charset="0"/>
                          <a:ea typeface="微软雅黑" panose="020B0503020204020204" charset="-122"/>
                        </a:rPr>
                        <a:t>改善成人</a:t>
                      </a:r>
                      <a:r>
                        <a:rPr lang="en-US" altLang="zh-CN" sz="1050" b="1" baseline="0" dirty="0">
                          <a:latin typeface="Arial" panose="020B0604020202020204" pitchFamily="34" charset="0"/>
                          <a:ea typeface="微软雅黑" panose="020B0503020204020204" charset="-122"/>
                        </a:rPr>
                        <a:t>2 </a:t>
                      </a:r>
                      <a:r>
                        <a:rPr lang="zh-CN" altLang="en-US" sz="1050" b="1" baseline="0" dirty="0">
                          <a:latin typeface="Arial" panose="020B0604020202020204" pitchFamily="34" charset="0"/>
                          <a:ea typeface="微软雅黑" panose="020B0503020204020204" charset="-122"/>
                        </a:rPr>
                        <a:t>型糖尿病患者的血糖控制。</a:t>
                      </a:r>
                      <a:endParaRPr lang="zh-CN" altLang="en-US" sz="1050" b="1" baseline="0" dirty="0">
                        <a:latin typeface="Arial" panose="020B0604020202020204" pitchFamily="34" charset="0"/>
                        <a:ea typeface="微软雅黑" panose="020B0503020204020204" charset="-122"/>
                      </a:endParaRPr>
                    </a:p>
                  </a:txBody>
                  <a:tcPr/>
                </a:tc>
              </a:tr>
              <a:tr h="975995">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100" baseline="0" dirty="0">
                          <a:latin typeface="Arial" panose="020B0604020202020204" pitchFamily="34" charset="0"/>
                          <a:ea typeface="微软雅黑" panose="020B0503020204020204" charset="-122"/>
                        </a:rPr>
                        <a:t>用法用量</a:t>
                      </a:r>
                      <a:endParaRPr lang="zh-CN" altLang="en-US" sz="1100" baseline="0" dirty="0">
                        <a:latin typeface="Arial" panose="020B0604020202020204" pitchFamily="34" charset="0"/>
                        <a:ea typeface="微软雅黑" panose="020B0503020204020204" charset="-122"/>
                      </a:endParaRPr>
                    </a:p>
                    <a:p>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050" baseline="0" dirty="0">
                          <a:latin typeface="Arial" panose="020B0604020202020204" pitchFamily="34" charset="0"/>
                          <a:ea typeface="微软雅黑" panose="020B0503020204020204" charset="-122"/>
                        </a:rPr>
                        <a:t>本品单药治疗的推荐剂量为</a:t>
                      </a:r>
                      <a:r>
                        <a:rPr lang="en-US" altLang="zh-CN" sz="1050" baseline="0" dirty="0">
                          <a:latin typeface="Arial" panose="020B0604020202020204" pitchFamily="34" charset="0"/>
                          <a:ea typeface="微软雅黑" panose="020B0503020204020204" charset="-122"/>
                        </a:rPr>
                        <a:t>32 mg</a:t>
                      </a:r>
                      <a:r>
                        <a:rPr lang="zh-CN" altLang="en-US" sz="1050" baseline="0" dirty="0">
                          <a:latin typeface="Arial" panose="020B0604020202020204" pitchFamily="34" charset="0"/>
                          <a:ea typeface="微软雅黑" panose="020B0503020204020204" charset="-122"/>
                        </a:rPr>
                        <a:t>（</a:t>
                      </a:r>
                      <a:r>
                        <a:rPr lang="en-US" altLang="zh-CN" sz="1050" baseline="0" dirty="0">
                          <a:latin typeface="Arial" panose="020B0604020202020204" pitchFamily="34" charset="0"/>
                          <a:ea typeface="微软雅黑" panose="020B0503020204020204" charset="-122"/>
                        </a:rPr>
                        <a:t>2 </a:t>
                      </a:r>
                      <a:r>
                        <a:rPr lang="zh-CN" altLang="en-US" sz="1050" baseline="0" dirty="0">
                          <a:latin typeface="Arial" panose="020B0604020202020204" pitchFamily="34" charset="0"/>
                          <a:ea typeface="微软雅黑" panose="020B0503020204020204" charset="-122"/>
                        </a:rPr>
                        <a:t>片），</a:t>
                      </a:r>
                      <a:r>
                        <a:rPr lang="zh-CN" altLang="en-US" sz="1050" b="1" baseline="0" dirty="0">
                          <a:latin typeface="Arial" panose="020B0604020202020204" pitchFamily="34" charset="0"/>
                          <a:ea typeface="微软雅黑" panose="020B0503020204020204" charset="-122"/>
                        </a:rPr>
                        <a:t>每日一次</a:t>
                      </a:r>
                      <a:r>
                        <a:rPr lang="zh-CN" altLang="en-US" sz="1050" baseline="0" dirty="0">
                          <a:latin typeface="Arial" panose="020B0604020202020204" pitchFamily="34" charset="0"/>
                          <a:ea typeface="微软雅黑" panose="020B0503020204020204" charset="-122"/>
                        </a:rPr>
                        <a:t>，口服，</a:t>
                      </a:r>
                      <a:r>
                        <a:rPr lang="zh-CN" altLang="en-US" sz="1050" b="1" baseline="0" dirty="0">
                          <a:latin typeface="Arial" panose="020B0604020202020204" pitchFamily="34" charset="0"/>
                          <a:ea typeface="微软雅黑" panose="020B0503020204020204" charset="-122"/>
                        </a:rPr>
                        <a:t>不受进食限制</a:t>
                      </a:r>
                      <a:r>
                        <a:rPr lang="zh-CN" altLang="en-US" sz="1050" baseline="0" dirty="0">
                          <a:latin typeface="Arial" panose="020B0604020202020204" pitchFamily="34" charset="0"/>
                          <a:ea typeface="微软雅黑" panose="020B0503020204020204" charset="-122"/>
                        </a:rPr>
                        <a:t>。对于需要加强血糖控制且耐受</a:t>
                      </a:r>
                      <a:r>
                        <a:rPr lang="en-US" altLang="zh-CN" sz="1050" baseline="0" dirty="0">
                          <a:latin typeface="Arial" panose="020B0604020202020204" pitchFamily="34" charset="0"/>
                          <a:ea typeface="微软雅黑" panose="020B0503020204020204" charset="-122"/>
                        </a:rPr>
                        <a:t>32 mg</a:t>
                      </a:r>
                      <a:r>
                        <a:rPr lang="zh-CN" altLang="en-US" sz="1050" baseline="0" dirty="0">
                          <a:latin typeface="Arial" panose="020B0604020202020204" pitchFamily="34" charset="0"/>
                          <a:ea typeface="微软雅黑" panose="020B0503020204020204" charset="-122"/>
                        </a:rPr>
                        <a:t>每日一次的患者，本品剂量可增加至 </a:t>
                      </a:r>
                      <a:r>
                        <a:rPr lang="en-US" altLang="zh-CN" sz="1050" baseline="0" dirty="0">
                          <a:latin typeface="Arial" panose="020B0604020202020204" pitchFamily="34" charset="0"/>
                          <a:ea typeface="微软雅黑" panose="020B0503020204020204" charset="-122"/>
                        </a:rPr>
                        <a:t>48 mg </a:t>
                      </a:r>
                      <a:r>
                        <a:rPr lang="zh-CN" altLang="en-US" sz="1050" baseline="0" dirty="0">
                          <a:latin typeface="Arial" panose="020B0604020202020204" pitchFamily="34" charset="0"/>
                          <a:ea typeface="微软雅黑" panose="020B0503020204020204" charset="-122"/>
                        </a:rPr>
                        <a:t>（</a:t>
                      </a:r>
                      <a:r>
                        <a:rPr lang="en-US" altLang="zh-CN" sz="1050" baseline="0" dirty="0">
                          <a:latin typeface="Arial" panose="020B0604020202020204" pitchFamily="34" charset="0"/>
                          <a:ea typeface="微软雅黑" panose="020B0503020204020204" charset="-122"/>
                        </a:rPr>
                        <a:t>3</a:t>
                      </a:r>
                      <a:r>
                        <a:rPr lang="zh-CN" altLang="en-US" sz="1050" baseline="0" dirty="0">
                          <a:latin typeface="Arial" panose="020B0604020202020204" pitchFamily="34" charset="0"/>
                          <a:ea typeface="微软雅黑" panose="020B0503020204020204" charset="-122"/>
                        </a:rPr>
                        <a:t>片），每日一次。</a:t>
                      </a:r>
                      <a:endParaRPr lang="zh-CN" altLang="en-US" sz="1050" baseline="0" dirty="0">
                        <a:latin typeface="Arial" panose="020B0604020202020204" pitchFamily="34" charset="0"/>
                        <a:ea typeface="微软雅黑" panose="020B0503020204020204" charset="-122"/>
                      </a:endParaRPr>
                    </a:p>
                  </a:txBody>
                  <a:tcPr/>
                </a:tc>
              </a:tr>
              <a:tr h="374015">
                <a:tc>
                  <a:txBody>
                    <a:bodyPr/>
                    <a:lstStyle/>
                    <a:p>
                      <a:r>
                        <a:rPr lang="zh-CN" altLang="en-US" sz="1100" baseline="0" dirty="0">
                          <a:latin typeface="Arial" panose="020B0604020202020204" pitchFamily="34" charset="0"/>
                          <a:ea typeface="微软雅黑" panose="020B0503020204020204" charset="-122"/>
                        </a:rPr>
                        <a:t>中国大陆首次上市时间</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en-US" altLang="zh-CN" sz="1050" baseline="0" dirty="0">
                          <a:latin typeface="Arial" panose="020B0604020202020204" pitchFamily="34" charset="0"/>
                          <a:ea typeface="微软雅黑" panose="020B0503020204020204" charset="-122"/>
                        </a:rPr>
                        <a:t>2021</a:t>
                      </a:r>
                      <a:r>
                        <a:rPr lang="zh-CN" altLang="en-US" sz="1050" baseline="0" dirty="0">
                          <a:latin typeface="Arial" panose="020B0604020202020204" pitchFamily="34" charset="0"/>
                          <a:ea typeface="微软雅黑" panose="020B0503020204020204" charset="-122"/>
                        </a:rPr>
                        <a:t>年</a:t>
                      </a:r>
                      <a:r>
                        <a:rPr lang="en-US" altLang="zh-CN" sz="1050" baseline="0" dirty="0">
                          <a:latin typeface="Arial" panose="020B0604020202020204" pitchFamily="34" charset="0"/>
                          <a:ea typeface="微软雅黑" panose="020B0503020204020204" charset="-122"/>
                        </a:rPr>
                        <a:t>10</a:t>
                      </a:r>
                      <a:r>
                        <a:rPr lang="zh-CN" altLang="en-US" sz="1050" baseline="0" dirty="0">
                          <a:latin typeface="Arial" panose="020B0604020202020204" pitchFamily="34" charset="0"/>
                          <a:ea typeface="微软雅黑" panose="020B0503020204020204" charset="-122"/>
                        </a:rPr>
                        <a:t>月</a:t>
                      </a:r>
                      <a:r>
                        <a:rPr lang="en-US" altLang="zh-CN" sz="1050" baseline="0" dirty="0">
                          <a:latin typeface="Arial" panose="020B0604020202020204" pitchFamily="34" charset="0"/>
                          <a:ea typeface="微软雅黑" panose="020B0503020204020204" charset="-122"/>
                        </a:rPr>
                        <a:t>19</a:t>
                      </a:r>
                      <a:r>
                        <a:rPr lang="zh-CN" altLang="en-US" sz="1050" baseline="0" dirty="0">
                          <a:latin typeface="Arial" panose="020B0604020202020204" pitchFamily="34" charset="0"/>
                          <a:ea typeface="微软雅黑" panose="020B0503020204020204" charset="-122"/>
                        </a:rPr>
                        <a:t>日</a:t>
                      </a:r>
                      <a:endParaRPr lang="zh-CN" altLang="en-US" sz="1050" baseline="0" dirty="0">
                        <a:latin typeface="Arial" panose="020B0604020202020204" pitchFamily="34" charset="0"/>
                        <a:ea typeface="微软雅黑" panose="020B0503020204020204" charset="-122"/>
                      </a:endParaRPr>
                    </a:p>
                  </a:txBody>
                  <a:tcPr/>
                </a:tc>
              </a:tr>
              <a:tr h="438150">
                <a:tc>
                  <a:txBody>
                    <a:bodyPr/>
                    <a:lstStyle/>
                    <a:p>
                      <a:r>
                        <a:rPr lang="zh-CN" altLang="en-US" sz="1100" baseline="0" dirty="0">
                          <a:latin typeface="Arial" panose="020B0604020202020204" pitchFamily="34" charset="0"/>
                          <a:ea typeface="微软雅黑" panose="020B0503020204020204" charset="-122"/>
                        </a:rPr>
                        <a:t>目前大陆地区同通用名药品的上市情况</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050" b="1" dirty="0">
                          <a:solidFill>
                            <a:schemeClr val="tx1"/>
                          </a:solidFill>
                          <a:latin typeface="Arial" panose="020B0604020202020204" pitchFamily="34" charset="0"/>
                          <a:ea typeface="微软雅黑" panose="020B0503020204020204" charset="-122"/>
                          <a:sym typeface="+mn-ea"/>
                        </a:rPr>
                        <a:t>独家</a:t>
                      </a:r>
                      <a:r>
                        <a:rPr lang="zh-CN" altLang="en-US" sz="1050" dirty="0">
                          <a:solidFill>
                            <a:schemeClr val="tx1"/>
                          </a:solidFill>
                          <a:latin typeface="Arial" panose="020B0604020202020204" pitchFamily="34" charset="0"/>
                          <a:ea typeface="微软雅黑" panose="020B0503020204020204" charset="-122"/>
                          <a:sym typeface="+mn-ea"/>
                        </a:rPr>
                        <a:t>，化学药品</a:t>
                      </a:r>
                      <a:r>
                        <a:rPr lang="en-US" altLang="zh-CN" sz="1050" dirty="0">
                          <a:solidFill>
                            <a:schemeClr val="tx1"/>
                          </a:solidFill>
                          <a:latin typeface="Arial" panose="020B0604020202020204" pitchFamily="34" charset="0"/>
                          <a:ea typeface="微软雅黑" panose="020B0503020204020204" charset="-122"/>
                          <a:sym typeface="+mn-ea"/>
                        </a:rPr>
                        <a:t>1</a:t>
                      </a:r>
                      <a:r>
                        <a:rPr lang="zh-CN" altLang="en-US" sz="1050" dirty="0">
                          <a:solidFill>
                            <a:schemeClr val="tx1"/>
                          </a:solidFill>
                          <a:latin typeface="Arial" panose="020B0604020202020204" pitchFamily="34" charset="0"/>
                          <a:ea typeface="微软雅黑" panose="020B0503020204020204" charset="-122"/>
                          <a:sym typeface="+mn-ea"/>
                        </a:rPr>
                        <a:t>类新药</a:t>
                      </a:r>
                      <a:endParaRPr lang="zh-CN" altLang="en-US" sz="1050" baseline="0" dirty="0">
                        <a:solidFill>
                          <a:schemeClr val="tx1"/>
                        </a:solidFill>
                        <a:latin typeface="Arial" panose="020B0604020202020204" pitchFamily="34" charset="0"/>
                        <a:ea typeface="微软雅黑" panose="020B0503020204020204" charset="-122"/>
                      </a:endParaRPr>
                    </a:p>
                    <a:p>
                      <a:pPr algn="just"/>
                      <a:r>
                        <a:rPr lang="zh-CN" altLang="en-US" sz="1050" baseline="0" dirty="0">
                          <a:solidFill>
                            <a:schemeClr val="tx1"/>
                          </a:solidFill>
                          <a:latin typeface="Arial" panose="020B0604020202020204" pitchFamily="34" charset="0"/>
                          <a:ea typeface="微软雅黑" panose="020B0503020204020204" charset="-122"/>
                        </a:rPr>
                        <a:t>成都微芯药业有限公司</a:t>
                      </a:r>
                      <a:endParaRPr lang="zh-CN" altLang="en-US" sz="1050" baseline="0" dirty="0">
                        <a:solidFill>
                          <a:schemeClr val="tx1"/>
                        </a:solidFill>
                        <a:latin typeface="Arial" panose="020B0604020202020204" pitchFamily="34" charset="0"/>
                        <a:ea typeface="微软雅黑" panose="020B0503020204020204" charset="-122"/>
                      </a:endParaRPr>
                    </a:p>
                  </a:txBody>
                  <a:tcPr/>
                </a:tc>
              </a:tr>
              <a:tr h="430530">
                <a:tc>
                  <a:txBody>
                    <a:bodyPr/>
                    <a:lstStyle/>
                    <a:p>
                      <a:r>
                        <a:rPr lang="zh-CN" altLang="en-US" sz="1100" baseline="0" dirty="0">
                          <a:latin typeface="Arial" panose="020B0604020202020204" pitchFamily="34" charset="0"/>
                          <a:ea typeface="微软雅黑" panose="020B0503020204020204" charset="-122"/>
                        </a:rPr>
                        <a:t>全球首个上市国际</a:t>
                      </a:r>
                      <a:r>
                        <a:rPr lang="en-US" altLang="zh-CN" sz="1100" baseline="0" dirty="0">
                          <a:latin typeface="Arial" panose="020B0604020202020204" pitchFamily="34" charset="0"/>
                          <a:ea typeface="微软雅黑" panose="020B0503020204020204" charset="-122"/>
                        </a:rPr>
                        <a:t>/</a:t>
                      </a:r>
                      <a:r>
                        <a:rPr lang="zh-CN" altLang="en-US" sz="1100" baseline="0" dirty="0">
                          <a:latin typeface="Arial" panose="020B0604020202020204" pitchFamily="34" charset="0"/>
                          <a:ea typeface="微软雅黑" panose="020B0503020204020204" charset="-122"/>
                        </a:rPr>
                        <a:t>地区及上市时间</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050" baseline="0" dirty="0">
                          <a:latin typeface="Arial" panose="020B0604020202020204" pitchFamily="34" charset="0"/>
                          <a:ea typeface="微软雅黑" panose="020B0503020204020204" charset="-122"/>
                        </a:rPr>
                        <a:t>中国大陆 </a:t>
                      </a:r>
                      <a:r>
                        <a:rPr lang="en-US" altLang="zh-CN" sz="1050" baseline="0" dirty="0">
                          <a:latin typeface="Arial" panose="020B0604020202020204" pitchFamily="34" charset="0"/>
                          <a:ea typeface="微软雅黑" panose="020B0503020204020204" charset="-122"/>
                        </a:rPr>
                        <a:t>2021</a:t>
                      </a:r>
                      <a:r>
                        <a:rPr lang="zh-CN" altLang="en-US" sz="1050" baseline="0" dirty="0">
                          <a:latin typeface="Arial" panose="020B0604020202020204" pitchFamily="34" charset="0"/>
                          <a:ea typeface="微软雅黑" panose="020B0503020204020204" charset="-122"/>
                        </a:rPr>
                        <a:t>年</a:t>
                      </a:r>
                      <a:r>
                        <a:rPr lang="en-US" altLang="zh-CN" sz="1050" baseline="0" dirty="0">
                          <a:latin typeface="Arial" panose="020B0604020202020204" pitchFamily="34" charset="0"/>
                          <a:ea typeface="微软雅黑" panose="020B0503020204020204" charset="-122"/>
                        </a:rPr>
                        <a:t>10</a:t>
                      </a:r>
                      <a:r>
                        <a:rPr lang="zh-CN" altLang="en-US" sz="1050" baseline="0" dirty="0">
                          <a:latin typeface="Arial" panose="020B0604020202020204" pitchFamily="34" charset="0"/>
                          <a:ea typeface="微软雅黑" panose="020B0503020204020204" charset="-122"/>
                        </a:rPr>
                        <a:t>月</a:t>
                      </a:r>
                      <a:r>
                        <a:rPr lang="en-US" altLang="zh-CN" sz="1050" baseline="0" dirty="0">
                          <a:latin typeface="Arial" panose="020B0604020202020204" pitchFamily="34" charset="0"/>
                          <a:ea typeface="微软雅黑" panose="020B0503020204020204" charset="-122"/>
                        </a:rPr>
                        <a:t>19</a:t>
                      </a:r>
                      <a:r>
                        <a:rPr lang="zh-CN" altLang="en-US" sz="1050" baseline="0" dirty="0">
                          <a:latin typeface="Arial" panose="020B0604020202020204" pitchFamily="34" charset="0"/>
                          <a:ea typeface="微软雅黑" panose="020B0503020204020204" charset="-122"/>
                        </a:rPr>
                        <a:t>日</a:t>
                      </a:r>
                      <a:endParaRPr lang="zh-CN" altLang="en-US" sz="1050" baseline="0" dirty="0">
                        <a:latin typeface="Arial" panose="020B0604020202020204" pitchFamily="34" charset="0"/>
                        <a:ea typeface="微软雅黑" panose="020B0503020204020204" charset="-122"/>
                      </a:endParaRPr>
                    </a:p>
                  </a:txBody>
                  <a:tcPr/>
                </a:tc>
              </a:tr>
              <a:tr h="374015">
                <a:tc>
                  <a:txBody>
                    <a:bodyPr/>
                    <a:lstStyle/>
                    <a:p>
                      <a:r>
                        <a:rPr lang="zh-CN" altLang="en-US" sz="1100" baseline="0" dirty="0">
                          <a:latin typeface="Arial" panose="020B0604020202020204" pitchFamily="34" charset="0"/>
                          <a:ea typeface="微软雅黑" panose="020B0503020204020204" charset="-122"/>
                        </a:rPr>
                        <a:t>是否为</a:t>
                      </a:r>
                      <a:r>
                        <a:rPr lang="en-US" altLang="zh-CN" sz="1100" baseline="0" dirty="0">
                          <a:latin typeface="Arial" panose="020B0604020202020204" pitchFamily="34" charset="0"/>
                          <a:ea typeface="微软雅黑" panose="020B0503020204020204" charset="-122"/>
                        </a:rPr>
                        <a:t>OTC</a:t>
                      </a:r>
                      <a:r>
                        <a:rPr lang="zh-CN" altLang="en-US" sz="1100" baseline="0" dirty="0">
                          <a:latin typeface="Arial" panose="020B0604020202020204" pitchFamily="34" charset="0"/>
                          <a:ea typeface="微软雅黑" panose="020B0503020204020204" charset="-122"/>
                        </a:rPr>
                        <a:t>药品</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050" baseline="0" dirty="0">
                          <a:latin typeface="Arial" panose="020B0604020202020204" pitchFamily="34" charset="0"/>
                          <a:ea typeface="微软雅黑" panose="020B0503020204020204" charset="-122"/>
                        </a:rPr>
                        <a:t>否</a:t>
                      </a:r>
                      <a:endParaRPr lang="zh-CN" altLang="en-US" sz="1050" baseline="0" dirty="0">
                        <a:latin typeface="Arial" panose="020B0604020202020204" pitchFamily="34" charset="0"/>
                        <a:ea typeface="微软雅黑" panose="020B0503020204020204" charset="-122"/>
                      </a:endParaRPr>
                    </a:p>
                  </a:txBody>
                  <a:tcPr/>
                </a:tc>
              </a:tr>
              <a:tr h="374015">
                <a:tc>
                  <a:txBody>
                    <a:bodyPr/>
                    <a:lstStyle/>
                    <a:p>
                      <a:r>
                        <a:rPr lang="zh-CN" altLang="en-US" sz="1100" baseline="0" dirty="0">
                          <a:latin typeface="Arial" panose="020B0604020202020204" pitchFamily="34" charset="0"/>
                          <a:ea typeface="微软雅黑" panose="020B0503020204020204" charset="-122"/>
                        </a:rPr>
                        <a:t>参照药品建议</a:t>
                      </a:r>
                      <a:endParaRPr lang="zh-CN" altLang="en-US" sz="1100" baseline="0" dirty="0">
                        <a:latin typeface="Arial" panose="020B0604020202020204" pitchFamily="34" charset="0"/>
                        <a:ea typeface="微软雅黑" panose="020B0503020204020204" charset="-122"/>
                      </a:endParaRPr>
                    </a:p>
                  </a:txBody>
                  <a:tcPr/>
                </a:tc>
                <a:tc>
                  <a:txBody>
                    <a:bodyPr/>
                    <a:lstStyle/>
                    <a:p>
                      <a:pPr algn="just"/>
                      <a:r>
                        <a:rPr lang="zh-CN" altLang="en-US" sz="1050" b="1" baseline="0" dirty="0">
                          <a:latin typeface="Arial" panose="020B0604020202020204" pitchFamily="34" charset="0"/>
                          <a:ea typeface="微软雅黑" panose="020B0503020204020204" charset="-122"/>
                        </a:rPr>
                        <a:t>磷酸西格列汀片</a:t>
                      </a:r>
                      <a:endParaRPr lang="zh-CN" altLang="en-US" sz="1050" b="1" baseline="0" dirty="0">
                        <a:latin typeface="Arial" panose="020B0604020202020204" pitchFamily="34" charset="0"/>
                        <a:ea typeface="微软雅黑" panose="020B0503020204020204" charset="-122"/>
                      </a:endParaRPr>
                    </a:p>
                  </a:txBody>
                  <a:tcPr/>
                </a:tc>
              </a:tr>
            </a:tbl>
          </a:graphicData>
        </a:graphic>
      </p:graphicFrame>
      <p:graphicFrame>
        <p:nvGraphicFramePr>
          <p:cNvPr id="5" name="表格 4"/>
          <p:cNvGraphicFramePr>
            <a:graphicFrameLocks noGrp="1"/>
          </p:cNvGraphicFramePr>
          <p:nvPr/>
        </p:nvGraphicFramePr>
        <p:xfrm>
          <a:off x="4732411" y="704621"/>
          <a:ext cx="4181296" cy="3625200"/>
        </p:xfrm>
        <a:graphic>
          <a:graphicData uri="http://schemas.openxmlformats.org/drawingml/2006/table">
            <a:tbl>
              <a:tblPr bandRow="1">
                <a:tableStyleId>{5C22544A-7EE6-4342-B048-85BDC9FD1C3A}</a:tableStyleId>
              </a:tblPr>
              <a:tblGrid>
                <a:gridCol w="4181296"/>
              </a:tblGrid>
              <a:tr h="382140">
                <a:tc>
                  <a:txBody>
                    <a:bodyPr/>
                    <a:lstStyle/>
                    <a:p>
                      <a:pPr marL="0" algn="l" defTabSz="685800" rtl="0" eaLnBrk="1" latinLnBrk="0" hangingPunct="1"/>
                      <a:r>
                        <a:rPr lang="zh-CN" altLang="en-US" sz="1100" b="1" kern="1200" baseline="0" dirty="0">
                          <a:solidFill>
                            <a:schemeClr val="lt1"/>
                          </a:solidFill>
                          <a:latin typeface="Arial" panose="020B0604020202020204" pitchFamily="34" charset="0"/>
                          <a:ea typeface="微软雅黑" panose="020B0503020204020204" charset="-122"/>
                          <a:cs typeface="+mn-cs"/>
                        </a:rPr>
                        <a:t>所治疗疾病基本情况</a:t>
                      </a:r>
                      <a:endParaRPr lang="zh-CN" altLang="en-US" sz="1100" b="1" kern="1200" baseline="0" dirty="0">
                        <a:solidFill>
                          <a:schemeClr val="lt1"/>
                        </a:solidFill>
                        <a:latin typeface="Arial" panose="020B0604020202020204" pitchFamily="34" charset="0"/>
                        <a:ea typeface="微软雅黑" panose="020B0503020204020204" charset="-122"/>
                        <a:cs typeface="+mn-cs"/>
                      </a:endParaRPr>
                    </a:p>
                  </a:txBody>
                  <a:tcPr>
                    <a:solidFill>
                      <a:srgbClr val="4472C4"/>
                    </a:solidFill>
                  </a:tcPr>
                </a:tc>
              </a:tr>
              <a:tr h="382140">
                <a:tc>
                  <a:txBody>
                    <a:bodyPr/>
                    <a:lstStyle/>
                    <a:p>
                      <a:pPr algn="just"/>
                      <a:r>
                        <a:rPr lang="zh-CN" altLang="en-US" sz="1050" baseline="0" dirty="0">
                          <a:latin typeface="Arial" panose="020B0604020202020204" pitchFamily="34" charset="0"/>
                          <a:ea typeface="微软雅黑" panose="020B0503020204020204" charset="-122"/>
                        </a:rPr>
                        <a:t>糖尿病是一种由遗传和环境因素引起的代谢紊乱，胰岛素敏感性下降，胰岛素缺乏和生物学功能受损。据估计，中国有</a:t>
                      </a:r>
                      <a:r>
                        <a:rPr lang="en-US" altLang="zh-CN" sz="1050" b="1" baseline="0" dirty="0">
                          <a:latin typeface="Arial" panose="020B0604020202020204" pitchFamily="34" charset="0"/>
                          <a:ea typeface="微软雅黑" panose="020B0503020204020204" charset="-122"/>
                        </a:rPr>
                        <a:t>1.4</a:t>
                      </a:r>
                      <a:r>
                        <a:rPr lang="zh-CN" altLang="en-US" sz="1050" b="1" baseline="0" dirty="0">
                          <a:latin typeface="Arial" panose="020B0604020202020204" pitchFamily="34" charset="0"/>
                          <a:ea typeface="微软雅黑" panose="020B0503020204020204" charset="-122"/>
                        </a:rPr>
                        <a:t>亿成年人</a:t>
                      </a:r>
                      <a:r>
                        <a:rPr lang="zh-CN" altLang="en-US" sz="1050" baseline="0" dirty="0">
                          <a:latin typeface="Arial" panose="020B0604020202020204" pitchFamily="34" charset="0"/>
                          <a:ea typeface="微软雅黑" panose="020B0503020204020204" charset="-122"/>
                        </a:rPr>
                        <a:t>患有糖尿病，其中</a:t>
                      </a:r>
                      <a:r>
                        <a:rPr lang="en-US" altLang="zh-CN" sz="1050" b="1" baseline="0" dirty="0">
                          <a:latin typeface="Arial" panose="020B0604020202020204" pitchFamily="34" charset="0"/>
                          <a:ea typeface="微软雅黑" panose="020B0503020204020204" charset="-122"/>
                        </a:rPr>
                        <a:t>90%</a:t>
                      </a:r>
                      <a:r>
                        <a:rPr lang="zh-CN" altLang="en-US" sz="1050" b="1" baseline="0" dirty="0">
                          <a:latin typeface="Arial" panose="020B0604020202020204" pitchFamily="34" charset="0"/>
                          <a:ea typeface="微软雅黑" panose="020B0503020204020204" charset="-122"/>
                        </a:rPr>
                        <a:t>为</a:t>
                      </a:r>
                      <a:r>
                        <a:rPr lang="en-US" altLang="zh-CN" sz="1050" b="1" baseline="0" dirty="0">
                          <a:latin typeface="Arial" panose="020B0604020202020204" pitchFamily="34" charset="0"/>
                          <a:ea typeface="微软雅黑" panose="020B0503020204020204" charset="-122"/>
                        </a:rPr>
                        <a:t>2</a:t>
                      </a:r>
                      <a:r>
                        <a:rPr lang="zh-CN" altLang="en-US" sz="1050" b="1" baseline="0" dirty="0">
                          <a:latin typeface="Arial" panose="020B0604020202020204" pitchFamily="34" charset="0"/>
                          <a:ea typeface="微软雅黑" panose="020B0503020204020204" charset="-122"/>
                        </a:rPr>
                        <a:t>型糖尿病</a:t>
                      </a:r>
                      <a:r>
                        <a:rPr lang="en-US" altLang="zh-CN" sz="1050" baseline="30000" dirty="0">
                          <a:latin typeface="Arial" panose="020B0604020202020204" pitchFamily="34" charset="0"/>
                          <a:ea typeface="微软雅黑" panose="020B0503020204020204" charset="-122"/>
                        </a:rPr>
                        <a:t>1,2</a:t>
                      </a:r>
                      <a:r>
                        <a:rPr lang="zh-CN" altLang="en-US" sz="1050" baseline="0" dirty="0">
                          <a:latin typeface="Arial" panose="020B0604020202020204" pitchFamily="34" charset="0"/>
                          <a:ea typeface="微软雅黑" panose="020B0503020204020204" charset="-122"/>
                        </a:rPr>
                        <a:t>。</a:t>
                      </a:r>
                      <a:endParaRPr lang="zh-CN" altLang="en-US" sz="1050" baseline="0" dirty="0">
                        <a:latin typeface="Arial" panose="020B0604020202020204" pitchFamily="34" charset="0"/>
                        <a:ea typeface="微软雅黑" panose="020B0503020204020204" charset="-122"/>
                      </a:endParaRPr>
                    </a:p>
                  </a:txBody>
                  <a:tcPr/>
                </a:tc>
              </a:tr>
              <a:tr h="382140">
                <a:tc>
                  <a:txBody>
                    <a:bodyPr/>
                    <a:lstStyle/>
                    <a:p>
                      <a:pPr marL="0" algn="l" defTabSz="685800" rtl="0" eaLnBrk="1" latinLnBrk="0" hangingPunct="1"/>
                      <a:r>
                        <a:rPr lang="zh-CN" altLang="en-US" sz="1100" b="1" kern="1200" baseline="0" dirty="0">
                          <a:solidFill>
                            <a:schemeClr val="lt1"/>
                          </a:solidFill>
                          <a:latin typeface="Arial" panose="020B0604020202020204" pitchFamily="34" charset="0"/>
                          <a:ea typeface="微软雅黑" panose="020B0503020204020204" charset="-122"/>
                          <a:cs typeface="+mn-cs"/>
                        </a:rPr>
                        <a:t>未满足的治疗需求</a:t>
                      </a:r>
                      <a:endParaRPr lang="zh-CN" altLang="en-US" sz="1100" b="1" kern="1200" baseline="0" dirty="0">
                        <a:solidFill>
                          <a:schemeClr val="lt1"/>
                        </a:solidFill>
                        <a:latin typeface="Arial" panose="020B0604020202020204" pitchFamily="34" charset="0"/>
                        <a:ea typeface="微软雅黑" panose="020B0503020204020204" charset="-122"/>
                        <a:cs typeface="+mn-cs"/>
                      </a:endParaRPr>
                    </a:p>
                  </a:txBody>
                  <a:tcPr>
                    <a:solidFill>
                      <a:srgbClr val="4472C4"/>
                    </a:solidFill>
                  </a:tcPr>
                </a:tc>
              </a:tr>
              <a:tr h="352919">
                <a:tc>
                  <a:txBody>
                    <a:bodyPr/>
                    <a:lstStyle/>
                    <a:p>
                      <a:pPr algn="just"/>
                      <a:r>
                        <a:rPr lang="zh-CN" altLang="en-US" sz="1050" baseline="0" dirty="0">
                          <a:latin typeface="Arial" panose="020B0604020202020204" pitchFamily="34" charset="0"/>
                          <a:ea typeface="微软雅黑" panose="020B0503020204020204" charset="-122"/>
                        </a:rPr>
                        <a:t>胰岛素抵抗是</a:t>
                      </a:r>
                      <a:r>
                        <a:rPr lang="en-US" altLang="zh-CN" sz="1050" baseline="0" dirty="0">
                          <a:latin typeface="Arial" panose="020B0604020202020204" pitchFamily="34" charset="0"/>
                          <a:ea typeface="微软雅黑" panose="020B0503020204020204" charset="-122"/>
                        </a:rPr>
                        <a:t>2</a:t>
                      </a:r>
                      <a:r>
                        <a:rPr lang="zh-CN" altLang="en-US" sz="1050" baseline="0" dirty="0">
                          <a:latin typeface="Arial" panose="020B0604020202020204" pitchFamily="34" charset="0"/>
                          <a:ea typeface="微软雅黑" panose="020B0503020204020204" charset="-122"/>
                        </a:rPr>
                        <a:t>型糖尿病的核心发病机制，约</a:t>
                      </a:r>
                      <a:r>
                        <a:rPr lang="en-US" altLang="zh-CN" sz="1050" baseline="0" dirty="0">
                          <a:latin typeface="Arial" panose="020B0604020202020204" pitchFamily="34" charset="0"/>
                          <a:ea typeface="微软雅黑" panose="020B0503020204020204" charset="-122"/>
                        </a:rPr>
                        <a:t>70%</a:t>
                      </a:r>
                      <a:r>
                        <a:rPr lang="zh-CN" altLang="en-US" sz="1050" baseline="0" dirty="0">
                          <a:latin typeface="Arial" panose="020B0604020202020204" pitchFamily="34" charset="0"/>
                          <a:ea typeface="微软雅黑" panose="020B0503020204020204" charset="-122"/>
                        </a:rPr>
                        <a:t>患者存在胰岛素抵抗</a:t>
                      </a:r>
                      <a:r>
                        <a:rPr lang="en-US" altLang="zh-CN" sz="1050" baseline="30000" dirty="0">
                          <a:latin typeface="Arial" panose="020B0604020202020204" pitchFamily="34" charset="0"/>
                          <a:ea typeface="微软雅黑" panose="020B0503020204020204" charset="-122"/>
                        </a:rPr>
                        <a:t>3 </a:t>
                      </a:r>
                      <a:r>
                        <a:rPr lang="zh-CN" altLang="en-US" sz="1050" baseline="0" dirty="0">
                          <a:latin typeface="Arial" panose="020B0604020202020204" pitchFamily="34" charset="0"/>
                          <a:ea typeface="微软雅黑" panose="020B0503020204020204" charset="-122"/>
                        </a:rPr>
                        <a:t>，</a:t>
                      </a:r>
                      <a:r>
                        <a:rPr lang="en-US" altLang="zh-CN" sz="1050" baseline="0" dirty="0">
                          <a:solidFill>
                            <a:schemeClr val="tx1"/>
                          </a:solidFill>
                          <a:latin typeface="Arial" panose="020B0604020202020204" pitchFamily="34" charset="0"/>
                          <a:ea typeface="微软雅黑" panose="020B0503020204020204" charset="-122"/>
                        </a:rPr>
                        <a:t>3B</a:t>
                      </a:r>
                      <a:r>
                        <a:rPr lang="zh-CN" altLang="en-US" sz="1050" baseline="0" dirty="0">
                          <a:solidFill>
                            <a:schemeClr val="tx1"/>
                          </a:solidFill>
                          <a:latin typeface="Arial" panose="020B0604020202020204" pitchFamily="34" charset="0"/>
                          <a:ea typeface="微软雅黑" panose="020B0503020204020204" charset="-122"/>
                        </a:rPr>
                        <a:t>研究</a:t>
                      </a:r>
                      <a:r>
                        <a:rPr lang="en-US" altLang="zh-CN" sz="1050" baseline="30000" dirty="0">
                          <a:solidFill>
                            <a:schemeClr val="tx1"/>
                          </a:solidFill>
                          <a:latin typeface="Arial" panose="020B0604020202020204" pitchFamily="34" charset="0"/>
                          <a:ea typeface="微软雅黑" panose="020B0503020204020204" charset="-122"/>
                        </a:rPr>
                        <a:t>4</a:t>
                      </a:r>
                      <a:r>
                        <a:rPr lang="zh-CN" altLang="en-US" sz="1050" baseline="0" dirty="0">
                          <a:solidFill>
                            <a:schemeClr val="tx1"/>
                          </a:solidFill>
                          <a:latin typeface="Arial" panose="020B0604020202020204" pitchFamily="34" charset="0"/>
                          <a:ea typeface="微软雅黑" panose="020B0503020204020204" charset="-122"/>
                        </a:rPr>
                        <a:t>显示中国</a:t>
                      </a:r>
                      <a:r>
                        <a:rPr lang="en-US" altLang="zh-CN" sz="1050" baseline="0" dirty="0">
                          <a:solidFill>
                            <a:schemeClr val="tx1"/>
                          </a:solidFill>
                          <a:latin typeface="Arial" panose="020B0604020202020204" pitchFamily="34" charset="0"/>
                          <a:ea typeface="微软雅黑" panose="020B0503020204020204" charset="-122"/>
                        </a:rPr>
                        <a:t>2</a:t>
                      </a:r>
                      <a:r>
                        <a:rPr lang="zh-CN" altLang="en-US" sz="1050" baseline="0" dirty="0">
                          <a:solidFill>
                            <a:schemeClr val="tx1"/>
                          </a:solidFill>
                          <a:latin typeface="Arial" panose="020B0604020202020204" pitchFamily="34" charset="0"/>
                          <a:ea typeface="微软雅黑" panose="020B0503020204020204" charset="-122"/>
                        </a:rPr>
                        <a:t>型糖尿病患者中合并血脂、血压异常高达</a:t>
                      </a:r>
                      <a:r>
                        <a:rPr lang="en-US" altLang="zh-CN" sz="1050" baseline="0" dirty="0">
                          <a:solidFill>
                            <a:schemeClr val="tx1"/>
                          </a:solidFill>
                          <a:latin typeface="Arial" panose="020B0604020202020204" pitchFamily="34" charset="0"/>
                          <a:ea typeface="微软雅黑" panose="020B0503020204020204" charset="-122"/>
                        </a:rPr>
                        <a:t>72%</a:t>
                      </a:r>
                      <a:r>
                        <a:rPr lang="zh-CN" altLang="en-US" sz="1050" baseline="0" dirty="0">
                          <a:solidFill>
                            <a:schemeClr val="tx1"/>
                          </a:solidFill>
                          <a:latin typeface="Arial" panose="020B0604020202020204" pitchFamily="34" charset="0"/>
                          <a:ea typeface="微软雅黑" panose="020B0503020204020204" charset="-122"/>
                        </a:rPr>
                        <a:t>，三者均达标率仅为</a:t>
                      </a:r>
                      <a:r>
                        <a:rPr lang="en-US" altLang="zh-CN" sz="1050" baseline="0" dirty="0">
                          <a:solidFill>
                            <a:schemeClr val="tx1"/>
                          </a:solidFill>
                          <a:latin typeface="Arial" panose="020B0604020202020204" pitchFamily="34" charset="0"/>
                          <a:ea typeface="微软雅黑" panose="020B0503020204020204" charset="-122"/>
                        </a:rPr>
                        <a:t>5.6%</a:t>
                      </a:r>
                      <a:r>
                        <a:rPr lang="zh-CN" altLang="en-US" sz="1050" baseline="0" dirty="0">
                          <a:solidFill>
                            <a:schemeClr val="tx1"/>
                          </a:solidFill>
                          <a:latin typeface="Arial" panose="020B0604020202020204" pitchFamily="34" charset="0"/>
                          <a:ea typeface="微软雅黑" panose="020B0503020204020204" charset="-122"/>
                        </a:rPr>
                        <a:t>。</a:t>
                      </a:r>
                      <a:r>
                        <a:rPr lang="zh-CN" altLang="en-US" sz="1050" baseline="0" dirty="0">
                          <a:latin typeface="Arial" panose="020B0604020202020204" pitchFamily="34" charset="0"/>
                          <a:ea typeface="微软雅黑" panose="020B0503020204020204" charset="-122"/>
                        </a:rPr>
                        <a:t>目前医保目录中胰岛素抵抗治疗药物种类较少。</a:t>
                      </a:r>
                      <a:endParaRPr lang="zh-CN" altLang="en-US" sz="1050" baseline="0" dirty="0">
                        <a:latin typeface="Arial" panose="020B0604020202020204" pitchFamily="34" charset="0"/>
                        <a:ea typeface="微软雅黑" panose="020B0503020204020204" charset="-122"/>
                      </a:endParaRPr>
                    </a:p>
                  </a:txBody>
                  <a:tcPr/>
                </a:tc>
              </a:tr>
              <a:tr h="382140">
                <a:tc>
                  <a:txBody>
                    <a:bodyPr/>
                    <a:lstStyle/>
                    <a:p>
                      <a:pPr marL="0" algn="l" defTabSz="685800" rtl="0" eaLnBrk="1" latinLnBrk="0" hangingPunct="1"/>
                      <a:r>
                        <a:rPr lang="zh-CN" altLang="en-US" sz="1100" b="1" kern="1200" baseline="0" dirty="0">
                          <a:solidFill>
                            <a:schemeClr val="lt1"/>
                          </a:solidFill>
                          <a:latin typeface="Arial" panose="020B0604020202020204" pitchFamily="34" charset="0"/>
                          <a:ea typeface="微软雅黑" panose="020B0503020204020204" charset="-122"/>
                          <a:cs typeface="+mn-cs"/>
                        </a:rPr>
                        <a:t>大陆地区发病率</a:t>
                      </a:r>
                      <a:endParaRPr lang="zh-CN" altLang="en-US" sz="1100" b="1" kern="1200" baseline="0" dirty="0">
                        <a:solidFill>
                          <a:schemeClr val="lt1"/>
                        </a:solidFill>
                        <a:latin typeface="Arial" panose="020B0604020202020204" pitchFamily="34" charset="0"/>
                        <a:ea typeface="微软雅黑" panose="020B0503020204020204" charset="-122"/>
                        <a:cs typeface="+mn-cs"/>
                      </a:endParaRPr>
                    </a:p>
                  </a:txBody>
                  <a:tcPr>
                    <a:solidFill>
                      <a:srgbClr val="4472C4"/>
                    </a:solidFill>
                  </a:tcPr>
                </a:tc>
              </a:tr>
              <a:tr h="382140">
                <a:tc>
                  <a:txBody>
                    <a:bodyPr/>
                    <a:lstStyle/>
                    <a:p>
                      <a:pPr algn="just"/>
                      <a:r>
                        <a:rPr lang="zh-CN" altLang="en-US" sz="1050" baseline="0" dirty="0">
                          <a:latin typeface="Arial" panose="020B0604020202020204" pitchFamily="34" charset="0"/>
                          <a:ea typeface="微软雅黑" panose="020B0503020204020204" charset="-122"/>
                        </a:rPr>
                        <a:t>根据</a:t>
                      </a:r>
                      <a:r>
                        <a:rPr lang="en-US" altLang="zh-CN" sz="1050" baseline="0" dirty="0">
                          <a:latin typeface="Arial" panose="020B0604020202020204" pitchFamily="34" charset="0"/>
                          <a:ea typeface="微软雅黑" panose="020B0503020204020204" charset="-122"/>
                        </a:rPr>
                        <a:t>2018</a:t>
                      </a:r>
                      <a:r>
                        <a:rPr lang="zh-CN" altLang="en-US" sz="1050" baseline="0" dirty="0">
                          <a:latin typeface="Arial" panose="020B0604020202020204" pitchFamily="34" charset="0"/>
                          <a:ea typeface="微软雅黑" panose="020B0503020204020204" charset="-122"/>
                        </a:rPr>
                        <a:t>年美国糖尿病学会诊断标准，中国成人总糖尿病患病率为</a:t>
                      </a:r>
                      <a:r>
                        <a:rPr lang="en-US" altLang="zh-CN" sz="1050" baseline="0" dirty="0">
                          <a:latin typeface="Arial" panose="020B0604020202020204" pitchFamily="34" charset="0"/>
                          <a:ea typeface="微软雅黑" panose="020B0503020204020204" charset="-122"/>
                        </a:rPr>
                        <a:t>12.8%</a:t>
                      </a:r>
                      <a:r>
                        <a:rPr lang="en-US" altLang="zh-CN" sz="1050" baseline="30000" dirty="0">
                          <a:latin typeface="Arial" panose="020B0604020202020204" pitchFamily="34" charset="0"/>
                          <a:ea typeface="微软雅黑" panose="020B0503020204020204" charset="-122"/>
                        </a:rPr>
                        <a:t>5</a:t>
                      </a:r>
                      <a:r>
                        <a:rPr lang="zh-CN" altLang="en-US" sz="1050" baseline="0" dirty="0">
                          <a:latin typeface="Arial" panose="020B0604020202020204" pitchFamily="34" charset="0"/>
                          <a:ea typeface="微软雅黑" panose="020B0503020204020204" charset="-122"/>
                        </a:rPr>
                        <a:t>。</a:t>
                      </a:r>
                      <a:endParaRPr lang="zh-CN" altLang="en-US" sz="1050" baseline="30000" dirty="0">
                        <a:latin typeface="Arial" panose="020B0604020202020204" pitchFamily="34" charset="0"/>
                        <a:ea typeface="微软雅黑" panose="020B0503020204020204" charset="-122"/>
                      </a:endParaRPr>
                    </a:p>
                  </a:txBody>
                  <a:tcPr/>
                </a:tc>
              </a:tr>
              <a:tr h="382140">
                <a:tc>
                  <a:txBody>
                    <a:bodyPr/>
                    <a:lstStyle/>
                    <a:p>
                      <a:pPr marL="0" algn="l" defTabSz="685800" rtl="0" eaLnBrk="1" latinLnBrk="0" hangingPunct="1"/>
                      <a:r>
                        <a:rPr lang="zh-CN" altLang="en-US" sz="1100" b="1" kern="1200" baseline="0" dirty="0">
                          <a:solidFill>
                            <a:schemeClr val="lt1"/>
                          </a:solidFill>
                          <a:latin typeface="Arial" panose="020B0604020202020204" pitchFamily="34" charset="0"/>
                          <a:ea typeface="微软雅黑" panose="020B0503020204020204" charset="-122"/>
                          <a:cs typeface="+mn-cs"/>
                        </a:rPr>
                        <a:t>年发病患者总数</a:t>
                      </a:r>
                      <a:endParaRPr lang="zh-CN" altLang="en-US" sz="1100" b="1" kern="1200" baseline="0" dirty="0">
                        <a:solidFill>
                          <a:schemeClr val="lt1"/>
                        </a:solidFill>
                        <a:latin typeface="Arial" panose="020B0604020202020204" pitchFamily="34" charset="0"/>
                        <a:ea typeface="微软雅黑" panose="020B0503020204020204" charset="-122"/>
                        <a:cs typeface="+mn-cs"/>
                      </a:endParaRPr>
                    </a:p>
                  </a:txBody>
                  <a:tcPr>
                    <a:solidFill>
                      <a:srgbClr val="4472C4"/>
                    </a:solidFill>
                  </a:tcPr>
                </a:tc>
              </a:tr>
              <a:tr h="382140">
                <a:tc>
                  <a:txBody>
                    <a:bodyPr/>
                    <a:lstStyle/>
                    <a:p>
                      <a:r>
                        <a:rPr lang="zh-CN" altLang="en-US" sz="1050" baseline="0" dirty="0">
                          <a:latin typeface="Arial" panose="020B0604020202020204" pitchFamily="34" charset="0"/>
                          <a:ea typeface="微软雅黑" panose="020B0503020204020204" charset="-122"/>
                        </a:rPr>
                        <a:t>缺乏高质量的全国人群来评估糖尿病发病人数。</a:t>
                      </a:r>
                      <a:endParaRPr lang="zh-CN" altLang="en-US" sz="1050" baseline="0" dirty="0">
                        <a:latin typeface="Arial" panose="020B0604020202020204" pitchFamily="34" charset="0"/>
                        <a:ea typeface="微软雅黑" panose="020B0503020204020204" charset="-122"/>
                      </a:endParaRPr>
                    </a:p>
                  </a:txBody>
                  <a:tcPr/>
                </a:tc>
              </a:tr>
            </a:tbl>
          </a:graphicData>
        </a:graphic>
      </p:graphicFrame>
      <p:sp>
        <p:nvSpPr>
          <p:cNvPr id="6" name="文本框 5"/>
          <p:cNvSpPr txBox="1"/>
          <p:nvPr/>
        </p:nvSpPr>
        <p:spPr>
          <a:xfrm>
            <a:off x="4732411" y="4301645"/>
            <a:ext cx="4181296" cy="661720"/>
          </a:xfrm>
          <a:prstGeom prst="rect">
            <a:avLst/>
          </a:prstGeom>
          <a:noFill/>
        </p:spPr>
        <p:txBody>
          <a:bodyPr wrap="square">
            <a:spAutoFit/>
          </a:bodyPr>
          <a:lstStyle>
            <a:defPPr>
              <a:defRPr lang="zh-CN"/>
            </a:defPPr>
            <a:lvl1pPr marL="71755" indent="-71755" algn="just">
              <a:buFont typeface="+mj-lt"/>
              <a:buAutoNum type="arabicPeriod"/>
              <a:defRPr sz="600" kern="100">
                <a:latin typeface="Arial" panose="020B0604020202020204" pitchFamily="34" charset="0"/>
                <a:ea typeface="微软雅黑" panose="020B0503020204020204" charset="-122"/>
                <a:cs typeface="Times New Roman" panose="02020603050405020304" pitchFamily="18" charset="0"/>
              </a:defRPr>
            </a:lvl1pPr>
          </a:lstStyle>
          <a:p>
            <a:r>
              <a:rPr lang="en-US" altLang="zh-CN" dirty="0"/>
              <a:t> International Diabetes Federation. IDF DIABETES ATLAS, 10th edition 2021.</a:t>
            </a:r>
            <a:endParaRPr lang="en-US" altLang="zh-CN" dirty="0"/>
          </a:p>
          <a:p>
            <a:r>
              <a:rPr lang="en-US" altLang="zh-CN" dirty="0"/>
              <a:t> </a:t>
            </a:r>
            <a:r>
              <a:rPr lang="zh-CN" altLang="en-US" dirty="0"/>
              <a:t>中国</a:t>
            </a:r>
            <a:r>
              <a:rPr lang="en-US" altLang="zh-CN" dirty="0"/>
              <a:t>2</a:t>
            </a:r>
            <a:r>
              <a:rPr lang="zh-CN" altLang="en-US" dirty="0"/>
              <a:t>型糖尿病防治指南</a:t>
            </a:r>
            <a:r>
              <a:rPr lang="en-US" altLang="zh-CN" dirty="0"/>
              <a:t>(2020</a:t>
            </a:r>
            <a:r>
              <a:rPr lang="zh-CN" altLang="en-US" dirty="0"/>
              <a:t>年版</a:t>
            </a:r>
            <a:r>
              <a:rPr lang="en-US" altLang="zh-CN" dirty="0"/>
              <a:t>).</a:t>
            </a:r>
            <a:r>
              <a:rPr lang="zh-CN" altLang="en-US" dirty="0"/>
              <a:t>中华糖尿病杂志</a:t>
            </a:r>
            <a:r>
              <a:rPr lang="en-US" altLang="zh-CN" dirty="0"/>
              <a:t>.2021;13(4):3.5-419.</a:t>
            </a:r>
            <a:endParaRPr lang="en-US" altLang="zh-CN" dirty="0"/>
          </a:p>
          <a:p>
            <a:r>
              <a:rPr lang="en-US" altLang="zh-CN" dirty="0"/>
              <a:t> </a:t>
            </a:r>
            <a:r>
              <a:rPr lang="zh-CN" altLang="en-US" dirty="0"/>
              <a:t>贾伟平</a:t>
            </a:r>
            <a:r>
              <a:rPr lang="en-US" altLang="zh-CN" dirty="0"/>
              <a:t>,</a:t>
            </a:r>
            <a:r>
              <a:rPr lang="zh-CN" altLang="en-US" dirty="0"/>
              <a:t>中国人群胰岛素抵抗的状况 国外医学内分泌学分册 </a:t>
            </a:r>
            <a:r>
              <a:rPr lang="en-US" altLang="zh-CN" dirty="0"/>
              <a:t>2002,22(4):264.</a:t>
            </a:r>
            <a:endParaRPr lang="en-US" altLang="zh-CN" dirty="0"/>
          </a:p>
          <a:p>
            <a:r>
              <a:rPr lang="en-US" altLang="zh-CN" dirty="0"/>
              <a:t> LN Ji, et al. Primacy of the 3B approach to control risk factors for cardiovascular disease in type 2 diabetes patients. Am J Med. 2013 Oct;126(10):925.e11-22.</a:t>
            </a:r>
            <a:endParaRPr lang="en-US" altLang="zh-CN" dirty="0"/>
          </a:p>
          <a:p>
            <a:r>
              <a:rPr lang="en-US" altLang="zh-CN" dirty="0"/>
              <a:t> WP Teng, BMJ. 2020; 9(23): 9.494-504.</a:t>
            </a:r>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2912" y="1486008"/>
            <a:ext cx="8329613" cy="2909852"/>
            <a:chOff x="730347" y="2023965"/>
            <a:chExt cx="4463572" cy="3742244"/>
          </a:xfrm>
        </p:grpSpPr>
        <p:sp>
          <p:nvSpPr>
            <p:cNvPr id="6" name="矩形 5"/>
            <p:cNvSpPr/>
            <p:nvPr/>
          </p:nvSpPr>
          <p:spPr bwMode="gray">
            <a:xfrm>
              <a:off x="4833919" y="4994925"/>
              <a:ext cx="360000" cy="360000"/>
            </a:xfrm>
            <a:prstGeom prst="rect">
              <a:avLst/>
            </a:prstGeom>
            <a:solidFill>
              <a:srgbClr val="023E8E">
                <a:alpha val="15000"/>
              </a:srgbClr>
            </a:solidFill>
            <a:ln w="38100" cap="flat" cmpd="sng" algn="ctr">
              <a:solidFill>
                <a:sysClr val="window" lastClr="FFFFFF"/>
              </a:solidFill>
              <a:prstDash val="solid"/>
              <a:bevel/>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0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sp>
          <p:nvSpPr>
            <p:cNvPr id="7" name="矩形: 剪去单角 44"/>
            <p:cNvSpPr/>
            <p:nvPr/>
          </p:nvSpPr>
          <p:spPr bwMode="gray">
            <a:xfrm flipV="1">
              <a:off x="730347" y="2023965"/>
              <a:ext cx="4463572" cy="3742244"/>
            </a:xfrm>
            <a:prstGeom prst="snip1Rect">
              <a:avLst>
                <a:gd name="adj" fmla="val 7721"/>
              </a:avLst>
            </a:prstGeom>
            <a:solidFill>
              <a:sysClr val="window" lastClr="FFFFFF"/>
            </a:solidFill>
            <a:ln w="3175" cap="flat" cmpd="sng" algn="ctr">
              <a:gradFill>
                <a:gsLst>
                  <a:gs pos="0">
                    <a:srgbClr val="023E8E">
                      <a:alpha val="0"/>
                    </a:srgbClr>
                  </a:gs>
                  <a:gs pos="71000">
                    <a:srgbClr val="023E8E">
                      <a:alpha val="50000"/>
                    </a:srgbClr>
                  </a:gs>
                </a:gsLst>
                <a:lin ang="16200000" scaled="0"/>
              </a:gradFill>
              <a:prstDash val="solid"/>
              <a:bevel/>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0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grpSp>
      <p:sp>
        <p:nvSpPr>
          <p:cNvPr id="8" name="文本框 7"/>
          <p:cNvSpPr txBox="1"/>
          <p:nvPr/>
        </p:nvSpPr>
        <p:spPr>
          <a:xfrm rot="16200000">
            <a:off x="4012228" y="2723262"/>
            <a:ext cx="1608134" cy="246221"/>
          </a:xfrm>
          <a:prstGeom prst="rect">
            <a:avLst/>
          </a:prstGeom>
          <a:noFill/>
        </p:spPr>
        <p:txBody>
          <a:bodyPr wrap="none" rtlCol="0">
            <a:spAutoFit/>
          </a:bodyPr>
          <a:lstStyle/>
          <a:p>
            <a:pPr algn="ctr" hangingPunct="0"/>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治疗</a:t>
            </a:r>
            <a:r>
              <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24</a:t>
            </a:r>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周不良事件发生率</a:t>
            </a:r>
            <a:endPar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sp>
        <p:nvSpPr>
          <p:cNvPr id="10" name="文本框 9"/>
          <p:cNvSpPr txBox="1"/>
          <p:nvPr/>
        </p:nvSpPr>
        <p:spPr>
          <a:xfrm>
            <a:off x="2896702" y="1087290"/>
            <a:ext cx="3350597" cy="338554"/>
          </a:xfrm>
          <a:prstGeom prst="rect">
            <a:avLst/>
          </a:prstGeom>
          <a:solidFill>
            <a:sysClr val="window" lastClr="FFFFFF"/>
          </a:solidFill>
        </p:spPr>
        <p:txBody>
          <a:bodyPr wrap="none">
            <a:spAutoFit/>
          </a:bodyPr>
          <a:lstStyle/>
          <a:p>
            <a:pPr hangingPunct="0">
              <a:defRPr/>
            </a:pPr>
            <a:r>
              <a:rPr lang="en-US" altLang="zh-CN" sz="1600" b="1" kern="0" dirty="0">
                <a:solidFill>
                  <a:prstClr val="black"/>
                </a:solidFill>
                <a:latin typeface="Arial" panose="020B0604020202020204" pitchFamily="34" charset="0"/>
                <a:ea typeface="微软雅黑" panose="020B0503020204020204" charset="-122"/>
                <a:sym typeface="Verdana" panose="020B0604030504040204" pitchFamily="34" charset="0"/>
              </a:rPr>
              <a:t>2</a:t>
            </a:r>
            <a:r>
              <a:rPr lang="zh-CN" altLang="en-US" sz="1600" b="1" kern="0" dirty="0">
                <a:solidFill>
                  <a:prstClr val="black"/>
                </a:solidFill>
                <a:latin typeface="Arial" panose="020B0604020202020204" pitchFamily="34" charset="0"/>
                <a:ea typeface="微软雅黑" panose="020B0503020204020204" charset="-122"/>
                <a:sym typeface="Verdana" panose="020B0604030504040204" pitchFamily="34" charset="0"/>
              </a:rPr>
              <a:t>项三期临床研究：</a:t>
            </a:r>
            <a:r>
              <a:rPr lang="en-US" altLang="zh-CN" sz="1600" b="1" kern="0" dirty="0">
                <a:solidFill>
                  <a:prstClr val="black"/>
                </a:solidFill>
                <a:latin typeface="Arial" panose="020B0604020202020204" pitchFamily="34" charset="0"/>
                <a:ea typeface="微软雅黑" panose="020B0503020204020204" charset="-122"/>
                <a:sym typeface="Verdana" panose="020B0604030504040204" pitchFamily="34" charset="0"/>
              </a:rPr>
              <a:t>CMAP&amp;CMAS</a:t>
            </a:r>
            <a:r>
              <a:rPr lang="zh-CN" altLang="en-US" sz="1600" b="1" kern="0" dirty="0">
                <a:solidFill>
                  <a:prstClr val="black"/>
                </a:solidFill>
                <a:latin typeface="Arial" panose="020B0604020202020204" pitchFamily="34" charset="0"/>
                <a:ea typeface="微软雅黑" panose="020B0503020204020204" charset="-122"/>
                <a:sym typeface="Verdana" panose="020B0604030504040204" pitchFamily="34" charset="0"/>
              </a:rPr>
              <a:t> </a:t>
            </a:r>
            <a:endParaRPr lang="en-US" altLang="zh-CN" sz="1600" b="1" kern="0"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sp>
        <p:nvSpPr>
          <p:cNvPr id="11" name="矩形 10"/>
          <p:cNvSpPr/>
          <p:nvPr/>
        </p:nvSpPr>
        <p:spPr>
          <a:xfrm>
            <a:off x="465191" y="4677632"/>
            <a:ext cx="7635527" cy="369332"/>
          </a:xfrm>
          <a:prstGeom prst="rect">
            <a:avLst/>
          </a:prstGeom>
          <a:noFill/>
        </p:spPr>
        <p:txBody>
          <a:bodyPr wrap="square">
            <a:spAutoFit/>
          </a:bodyPr>
          <a:lstStyle/>
          <a:p>
            <a:pPr marL="71755" indent="-71755" algn="just">
              <a:buFont typeface="+mj-lt"/>
              <a:buAutoNum type="arabicPeriod"/>
            </a:pPr>
            <a:r>
              <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LN Ji, et al. Efficacy and safety of chiglitazar, a novel peroxisome proliferator activated receptor pan-agonist, in patients with type 2 diabetes: a randomized, double-blind, placebo-controlled, phase 3 trial (CMAP). Science Bulletin. 2021; 2021:1571–1580.</a:t>
            </a:r>
            <a:endPar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a:p>
            <a:pPr marL="71755" indent="-71755" algn="just">
              <a:buFont typeface="+mj-lt"/>
              <a:buAutoNum type="arabicPeriod"/>
            </a:pPr>
            <a:r>
              <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WP Jia, et al. Chiglitazar monotherapy with sitagliptin as an active comparator in patients with type 2 diabetes: a randomized, double-blind, phase 3 trial(CMAS). Science Bulletin. 2021; 2021:1581–1590.</a:t>
            </a:r>
            <a:endPar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grpSp>
        <p:nvGrpSpPr>
          <p:cNvPr id="12" name="组合 11"/>
          <p:cNvGrpSpPr/>
          <p:nvPr/>
        </p:nvGrpSpPr>
        <p:grpSpPr>
          <a:xfrm>
            <a:off x="2748379" y="1179555"/>
            <a:ext cx="137060" cy="137060"/>
            <a:chOff x="219728" y="2076553"/>
            <a:chExt cx="239896" cy="239896"/>
          </a:xfrm>
        </p:grpSpPr>
        <p:sp>
          <p:nvSpPr>
            <p:cNvPr id="13" name="椭圆 12"/>
            <p:cNvSpPr/>
            <p:nvPr/>
          </p:nvSpPr>
          <p:spPr bwMode="gray">
            <a:xfrm>
              <a:off x="219728" y="2076553"/>
              <a:ext cx="239896" cy="239896"/>
            </a:xfrm>
            <a:prstGeom prst="ellipse">
              <a:avLst/>
            </a:prstGeom>
            <a:solidFill>
              <a:srgbClr val="F8B62B"/>
            </a:solidFill>
            <a:ln w="25400" cap="flat" cmpd="sng" algn="ctr">
              <a:noFill/>
              <a:prstDash val="solid"/>
              <a:bevel/>
            </a:ln>
            <a:effectLst>
              <a:outerShdw blurRad="50800" dist="38100" dir="2400000" algn="tr" rotWithShape="0">
                <a:srgbClr val="F8B62B">
                  <a:alpha val="40000"/>
                </a:srgb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sp>
          <p:nvSpPr>
            <p:cNvPr id="14" name="椭圆 13"/>
            <p:cNvSpPr/>
            <p:nvPr/>
          </p:nvSpPr>
          <p:spPr bwMode="gray">
            <a:xfrm>
              <a:off x="290999" y="2118236"/>
              <a:ext cx="156531" cy="156531"/>
            </a:xfrm>
            <a:prstGeom prst="ellipse">
              <a:avLst/>
            </a:prstGeom>
            <a:solidFill>
              <a:sysClr val="window" lastClr="FFFFFF"/>
            </a:solidFill>
            <a:ln w="9525" cap="flat" cmpd="sng" algn="ctr">
              <a:solidFill>
                <a:srgbClr val="FFC000">
                  <a:lumMod val="20000"/>
                  <a:lumOff val="80000"/>
                </a:srgbClr>
              </a:solidFill>
              <a:prstDash val="solid"/>
              <a:bevel/>
            </a:ln>
            <a:effectLst>
              <a:innerShdw blurRad="38100" dist="50800" dir="13500000">
                <a:srgbClr val="F8B62B">
                  <a:alpha val="50000"/>
                </a:srgbClr>
              </a:inn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grpSp>
      <p:grpSp>
        <p:nvGrpSpPr>
          <p:cNvPr id="15" name="组合 14"/>
          <p:cNvGrpSpPr/>
          <p:nvPr/>
        </p:nvGrpSpPr>
        <p:grpSpPr>
          <a:xfrm>
            <a:off x="457201" y="1421213"/>
            <a:ext cx="8336756" cy="80994"/>
            <a:chOff x="561975" y="1842323"/>
            <a:chExt cx="11115675" cy="107992"/>
          </a:xfrm>
        </p:grpSpPr>
        <p:cxnSp>
          <p:nvCxnSpPr>
            <p:cNvPr id="16" name="直接连接符 15"/>
            <p:cNvCxnSpPr/>
            <p:nvPr/>
          </p:nvCxnSpPr>
          <p:spPr>
            <a:xfrm>
              <a:off x="561975" y="1877269"/>
              <a:ext cx="11115675" cy="0"/>
            </a:xfrm>
            <a:prstGeom prst="line">
              <a:avLst/>
            </a:prstGeom>
            <a:noFill/>
            <a:ln w="44450" cap="rnd" cmpd="sng" algn="ctr">
              <a:solidFill>
                <a:srgbClr val="023E8E"/>
              </a:solidFill>
              <a:prstDash val="solid"/>
              <a:round/>
            </a:ln>
            <a:effectLst/>
          </p:spPr>
        </p:cxnSp>
        <p:sp>
          <p:nvSpPr>
            <p:cNvPr id="17" name="图形 38"/>
            <p:cNvSpPr/>
            <p:nvPr/>
          </p:nvSpPr>
          <p:spPr>
            <a:xfrm>
              <a:off x="5927823" y="1842323"/>
              <a:ext cx="307778" cy="107992"/>
            </a:xfrm>
            <a:custGeom>
              <a:avLst/>
              <a:gdLst>
                <a:gd name="connsiteX0" fmla="*/ 7144 w 1628775"/>
                <a:gd name="connsiteY0" fmla="*/ 7144 h 571500"/>
                <a:gd name="connsiteX1" fmla="*/ 1630966 w 1628775"/>
                <a:gd name="connsiteY1" fmla="*/ 7144 h 571500"/>
                <a:gd name="connsiteX2" fmla="*/ 1630966 w 1628775"/>
                <a:gd name="connsiteY2" fmla="*/ 7144 h 571500"/>
                <a:gd name="connsiteX3" fmla="*/ 1141571 w 1628775"/>
                <a:gd name="connsiteY3" fmla="*/ 380048 h 571500"/>
                <a:gd name="connsiteX4" fmla="*/ 1088612 w 1628775"/>
                <a:gd name="connsiteY4" fmla="*/ 443865 h 571500"/>
                <a:gd name="connsiteX5" fmla="*/ 543116 w 1628775"/>
                <a:gd name="connsiteY5" fmla="*/ 449199 h 571500"/>
                <a:gd name="connsiteX6" fmla="*/ 439865 w 1628775"/>
                <a:gd name="connsiteY6" fmla="*/ 329279 h 571500"/>
                <a:gd name="connsiteX7" fmla="*/ 7144 w 1628775"/>
                <a:gd name="connsiteY7" fmla="*/ 7144 h 571500"/>
                <a:gd name="connsiteX8" fmla="*/ 7144 w 1628775"/>
                <a:gd name="connsiteY8"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75" h="571500">
                  <a:moveTo>
                    <a:pt x="7144" y="7144"/>
                  </a:moveTo>
                  <a:lnTo>
                    <a:pt x="1630966" y="7144"/>
                  </a:lnTo>
                  <a:lnTo>
                    <a:pt x="1630966" y="7144"/>
                  </a:lnTo>
                  <a:cubicBezTo>
                    <a:pt x="1441514" y="92583"/>
                    <a:pt x="1274159" y="220123"/>
                    <a:pt x="1141571" y="380048"/>
                  </a:cubicBezTo>
                  <a:lnTo>
                    <a:pt x="1088612" y="443865"/>
                  </a:lnTo>
                  <a:cubicBezTo>
                    <a:pt x="947547" y="613982"/>
                    <a:pt x="687419" y="616553"/>
                    <a:pt x="543116" y="449199"/>
                  </a:cubicBezTo>
                  <a:lnTo>
                    <a:pt x="439865" y="329279"/>
                  </a:lnTo>
                  <a:cubicBezTo>
                    <a:pt x="320993" y="191453"/>
                    <a:pt x="173260" y="81534"/>
                    <a:pt x="7144" y="7144"/>
                  </a:cubicBezTo>
                  <a:lnTo>
                    <a:pt x="7144" y="7144"/>
                  </a:lnTo>
                  <a:close/>
                </a:path>
              </a:pathLst>
            </a:custGeom>
            <a:solidFill>
              <a:srgbClr val="023E8E"/>
            </a:solidFill>
            <a:ln w="25400" cap="flat">
              <a:solidFill>
                <a:sysClr val="window" lastClr="FFFFFF"/>
              </a:solidFill>
              <a:prstDash val="solid"/>
              <a:miter/>
            </a:ln>
          </p:spPr>
          <p:txBody>
            <a:bodyPr rtlCol="0" anchor="ctr"/>
            <a:lstStyle/>
            <a:p>
              <a:pPr>
                <a:defRPr/>
              </a:pPr>
              <a:endParaRPr lang="zh-CN" altLang="en-US" sz="1015" kern="0">
                <a:solidFill>
                  <a:prstClr val="black"/>
                </a:solidFill>
                <a:latin typeface="Arial" panose="020B0604020202020204" pitchFamily="34" charset="0"/>
                <a:ea typeface="微软雅黑" panose="020B0503020204020204" charset="-122"/>
                <a:sym typeface="Verdana" panose="020B0604030504040204" pitchFamily="34" charset="0"/>
              </a:endParaRPr>
            </a:p>
          </p:txBody>
        </p:sp>
      </p:grpSp>
      <p:sp>
        <p:nvSpPr>
          <p:cNvPr id="19" name="文本框 18"/>
          <p:cNvSpPr txBox="1"/>
          <p:nvPr/>
        </p:nvSpPr>
        <p:spPr>
          <a:xfrm rot="16200000">
            <a:off x="-67394" y="2723262"/>
            <a:ext cx="1608134" cy="246221"/>
          </a:xfrm>
          <a:prstGeom prst="rect">
            <a:avLst/>
          </a:prstGeom>
          <a:noFill/>
        </p:spPr>
        <p:txBody>
          <a:bodyPr wrap="none" rtlCol="0">
            <a:spAutoFit/>
          </a:bodyPr>
          <a:lstStyle/>
          <a:p>
            <a:pPr algn="ctr" hangingPunct="0"/>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治疗</a:t>
            </a:r>
            <a:r>
              <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24</a:t>
            </a:r>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周不良事件发生率</a:t>
            </a:r>
            <a:endPar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graphicFrame>
        <p:nvGraphicFramePr>
          <p:cNvPr id="20" name="图表 19"/>
          <p:cNvGraphicFramePr/>
          <p:nvPr/>
        </p:nvGraphicFramePr>
        <p:xfrm>
          <a:off x="794296" y="1915796"/>
          <a:ext cx="3896201" cy="229701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1" name="图表 20"/>
          <p:cNvGraphicFramePr/>
          <p:nvPr/>
        </p:nvGraphicFramePr>
        <p:xfrm>
          <a:off x="4887286" y="1915796"/>
          <a:ext cx="3896201" cy="2297014"/>
        </p:xfrm>
        <a:graphic>
          <a:graphicData uri="http://schemas.openxmlformats.org/drawingml/2006/chart">
            <c:chart xmlns:c="http://schemas.openxmlformats.org/drawingml/2006/chart" xmlns:r="http://schemas.openxmlformats.org/officeDocument/2006/relationships" r:id="rId2"/>
          </a:graphicData>
        </a:graphic>
      </p:graphicFrame>
      <p:sp>
        <p:nvSpPr>
          <p:cNvPr id="22" name="文本框 21"/>
          <p:cNvSpPr txBox="1"/>
          <p:nvPr/>
        </p:nvSpPr>
        <p:spPr>
          <a:xfrm>
            <a:off x="2133407" y="1705662"/>
            <a:ext cx="1233089" cy="307777"/>
          </a:xfrm>
          <a:prstGeom prst="rect">
            <a:avLst/>
          </a:prstGeom>
          <a:noFill/>
        </p:spPr>
        <p:txBody>
          <a:bodyPr wrap="square" rtlCol="0">
            <a:spAutoFit/>
          </a:bodyPr>
          <a:lstStyle/>
          <a:p>
            <a:pPr hangingPunct="0"/>
            <a:r>
              <a:rPr lang="en-US" altLang="zh-CN" sz="1400" b="1" dirty="0">
                <a:solidFill>
                  <a:prstClr val="black"/>
                </a:solidFill>
                <a:latin typeface="Arial" panose="020B0604020202020204" pitchFamily="34" charset="0"/>
                <a:ea typeface="微软雅黑" panose="020B0503020204020204" charset="-122"/>
                <a:sym typeface="Verdana" panose="020B0604030504040204" pitchFamily="34" charset="0"/>
              </a:rPr>
              <a:t>CMAP</a:t>
            </a:r>
            <a:r>
              <a:rPr lang="zh-CN" altLang="en-US" sz="1400" b="1" dirty="0">
                <a:solidFill>
                  <a:prstClr val="black"/>
                </a:solidFill>
                <a:latin typeface="Arial" panose="020B0604020202020204" pitchFamily="34" charset="0"/>
                <a:ea typeface="微软雅黑" panose="020B0503020204020204" charset="-122"/>
                <a:sym typeface="Verdana" panose="020B0604030504040204" pitchFamily="34" charset="0"/>
              </a:rPr>
              <a:t>研究</a:t>
            </a:r>
            <a:r>
              <a:rPr lang="en-US" altLang="zh-CN" sz="1400" b="1" baseline="30000" dirty="0">
                <a:solidFill>
                  <a:prstClr val="black"/>
                </a:solidFill>
                <a:latin typeface="Arial" panose="020B0604020202020204" pitchFamily="34" charset="0"/>
                <a:ea typeface="微软雅黑" panose="020B0503020204020204" charset="-122"/>
                <a:sym typeface="Verdana" panose="020B0604030504040204" pitchFamily="34" charset="0"/>
              </a:rPr>
              <a:t>1</a:t>
            </a:r>
            <a:endParaRPr lang="zh-CN" altLang="en-US" sz="1400" b="1" baseline="30000"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sp>
        <p:nvSpPr>
          <p:cNvPr id="23" name="文本框 22"/>
          <p:cNvSpPr txBox="1"/>
          <p:nvPr/>
        </p:nvSpPr>
        <p:spPr>
          <a:xfrm>
            <a:off x="6316331" y="1690580"/>
            <a:ext cx="1140056" cy="307777"/>
          </a:xfrm>
          <a:prstGeom prst="rect">
            <a:avLst/>
          </a:prstGeom>
          <a:noFill/>
        </p:spPr>
        <p:txBody>
          <a:bodyPr wrap="none" rtlCol="0">
            <a:spAutoFit/>
          </a:bodyPr>
          <a:lstStyle/>
          <a:p>
            <a:pPr algn="ctr" hangingPunct="0"/>
            <a:r>
              <a:rPr lang="en-US" altLang="zh-CN" sz="1400" b="1" dirty="0">
                <a:solidFill>
                  <a:prstClr val="black"/>
                </a:solidFill>
                <a:latin typeface="Arial" panose="020B0604020202020204" pitchFamily="34" charset="0"/>
                <a:ea typeface="微软雅黑" panose="020B0503020204020204" charset="-122"/>
                <a:sym typeface="Verdana" panose="020B0604030504040204" pitchFamily="34" charset="0"/>
              </a:rPr>
              <a:t>CMAS</a:t>
            </a:r>
            <a:r>
              <a:rPr lang="zh-CN" altLang="en-US" sz="1400" b="1" dirty="0">
                <a:solidFill>
                  <a:prstClr val="black"/>
                </a:solidFill>
                <a:latin typeface="Arial" panose="020B0604020202020204" pitchFamily="34" charset="0"/>
                <a:ea typeface="微软雅黑" panose="020B0503020204020204" charset="-122"/>
                <a:sym typeface="Verdana" panose="020B0604030504040204" pitchFamily="34" charset="0"/>
              </a:rPr>
              <a:t>研究</a:t>
            </a:r>
            <a:r>
              <a:rPr lang="en-US" altLang="zh-CN" sz="1400" b="1" baseline="30000" dirty="0">
                <a:solidFill>
                  <a:prstClr val="black"/>
                </a:solidFill>
                <a:latin typeface="Arial" panose="020B0604020202020204" pitchFamily="34" charset="0"/>
                <a:ea typeface="微软雅黑" panose="020B0503020204020204" charset="-122"/>
                <a:sym typeface="Verdana" panose="020B0604030504040204" pitchFamily="34" charset="0"/>
              </a:rPr>
              <a:t>2</a:t>
            </a:r>
            <a:endParaRPr lang="zh-CN" altLang="en-US" sz="1400" b="1" baseline="30000"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sp>
        <p:nvSpPr>
          <p:cNvPr id="2" name="标题 1"/>
          <p:cNvSpPr>
            <a:spLocks noGrp="1"/>
          </p:cNvSpPr>
          <p:nvPr>
            <p:ph type="title"/>
          </p:nvPr>
        </p:nvSpPr>
        <p:spPr>
          <a:xfrm>
            <a:off x="262523" y="109471"/>
            <a:ext cx="6993890" cy="332105"/>
          </a:xfrm>
        </p:spPr>
        <p:txBody>
          <a:bodyPr/>
          <a:lstStyle/>
          <a:p>
            <a:r>
              <a:rPr kumimoji="1" lang="en-US" altLang="zh-CN" sz="2400" dirty="0">
                <a:latin typeface="Arial" panose="020B0604020202020204" pitchFamily="34" charset="0"/>
              </a:rPr>
              <a:t>02 </a:t>
            </a:r>
            <a:r>
              <a:rPr kumimoji="1" lang="zh-CN" altLang="en-US" sz="2400" dirty="0">
                <a:latin typeface="Arial" panose="020B0604020202020204" pitchFamily="34" charset="0"/>
              </a:rPr>
              <a:t>安全性</a:t>
            </a:r>
            <a:r>
              <a:rPr kumimoji="1" lang="en-US" altLang="zh-CN" sz="2400" dirty="0">
                <a:latin typeface="Arial" panose="020B0604020202020204" pitchFamily="34" charset="0"/>
              </a:rPr>
              <a:t>1</a:t>
            </a:r>
            <a:r>
              <a:rPr kumimoji="1" lang="zh-CN" altLang="en-US" dirty="0">
                <a:latin typeface="Arial" panose="020B0604020202020204" pitchFamily="34" charset="0"/>
              </a:rPr>
              <a:t>：</a:t>
            </a:r>
            <a:r>
              <a:rPr lang="zh-CN" altLang="en-US" dirty="0">
                <a:latin typeface="Arial" panose="020B0604020202020204" pitchFamily="34" charset="0"/>
                <a:sym typeface="Verdana" panose="020B0604030504040204" pitchFamily="34" charset="0"/>
              </a:rPr>
              <a:t>不良事件主要为轻度，发生率与安慰剂及对照药相当</a:t>
            </a:r>
            <a:endParaRPr lang="zh-CN" altLang="en-US" dirty="0">
              <a:latin typeface="Arial" panose="020B0604020202020204" pitchFamily="34" charset="0"/>
            </a:endParaRPr>
          </a:p>
        </p:txBody>
      </p:sp>
      <p:sp>
        <p:nvSpPr>
          <p:cNvPr id="25" name="幻灯片编号占位符 3"/>
          <p:cNvSpPr>
            <a:spLocks noGrp="1"/>
          </p:cNvSpPr>
          <p:nvPr>
            <p:ph type="sldNum" sz="quarter" idx="4"/>
          </p:nvPr>
        </p:nvSpPr>
        <p:spPr>
          <a:prstGeom prst="rect">
            <a:avLst/>
          </a:prstGeom>
        </p:spPr>
        <p:txBody>
          <a:bodyPr/>
          <a:lstStyle/>
          <a:p>
            <a:r>
              <a:rPr kumimoji="1" lang="en-US" altLang="zh-CN" dirty="0">
                <a:latin typeface="Arial" panose="020B0604020202020204" pitchFamily="34" charset="0"/>
                <a:ea typeface="微软雅黑" panose="020B0503020204020204" charset="-122"/>
              </a:rPr>
              <a:t>2</a:t>
            </a:r>
            <a:endParaRPr kumimoji="1" lang="en-US" altLang="zh-CN" dirty="0">
              <a:latin typeface="Arial" panose="020B0604020202020204" pitchFamily="34" charset="0"/>
              <a:ea typeface="微软雅黑" panose="020B0503020204020204" charset="-122"/>
            </a:endParaRPr>
          </a:p>
        </p:txBody>
      </p:sp>
      <p:sp>
        <p:nvSpPr>
          <p:cNvPr id="24" name="文本框 23"/>
          <p:cNvSpPr txBox="1"/>
          <p:nvPr/>
        </p:nvSpPr>
        <p:spPr>
          <a:xfrm>
            <a:off x="397942" y="597180"/>
            <a:ext cx="8431266" cy="553085"/>
          </a:xfrm>
          <a:prstGeom prst="rect">
            <a:avLst/>
          </a:prstGeom>
          <a:noFill/>
        </p:spPr>
        <p:txBody>
          <a:bodyPr wrap="square">
            <a:spAutoFit/>
          </a:bodyPr>
          <a:lstStyle/>
          <a:p>
            <a:r>
              <a:rPr lang="en-US"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II</a:t>
            </a:r>
            <a:r>
              <a:rPr lang="zh-CN"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期和</a:t>
            </a:r>
            <a:r>
              <a:rPr lang="en-US"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III</a:t>
            </a:r>
            <a:r>
              <a:rPr lang="zh-CN"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期临床试验</a:t>
            </a:r>
            <a:r>
              <a:rPr lang="zh-CN" altLang="en-US"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a:t>
            </a:r>
            <a:r>
              <a:rPr lang="zh-CN" altLang="zh-CN" sz="16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西格列他钠</a:t>
            </a:r>
            <a:r>
              <a:rPr lang="zh-CN"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总暴露量为</a:t>
            </a:r>
            <a:r>
              <a:rPr lang="en-US"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652</a:t>
            </a:r>
            <a:r>
              <a:rPr lang="zh-CN"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人</a:t>
            </a:r>
            <a:r>
              <a:rPr lang="en-US"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a:t>
            </a:r>
            <a:r>
              <a:rPr lang="zh-CN" altLang="zh-CN"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年。</a:t>
            </a:r>
            <a:r>
              <a:rPr lang="zh-CN" altLang="en-US" sz="1400" b="1" dirty="0">
                <a:solidFill>
                  <a:schemeClr val="tx1">
                    <a:lumMod val="75000"/>
                    <a:lumOff val="25000"/>
                  </a:schemeClr>
                </a:solidFill>
                <a:effectLst/>
                <a:latin typeface="Arial" panose="020B0604020202020204" pitchFamily="34" charset="0"/>
                <a:ea typeface="微软雅黑" panose="020B0503020204020204" charset="-122"/>
                <a:cs typeface="Times New Roman" panose="02020603050405020304" pitchFamily="18" charset="0"/>
              </a:rPr>
              <a:t>各组的安全性事件均以轻度为主，未见与试验药物相关的重度不良反应。</a:t>
            </a:r>
            <a:endParaRPr lang="zh-CN" altLang="en-US" sz="1400" b="1" dirty="0">
              <a:solidFill>
                <a:schemeClr val="tx1">
                  <a:lumMod val="75000"/>
                  <a:lumOff val="25000"/>
                </a:schemeClr>
              </a:solidFill>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2912" y="1060318"/>
            <a:ext cx="8233255" cy="1848762"/>
            <a:chOff x="730347" y="2023965"/>
            <a:chExt cx="4463572" cy="3468270"/>
          </a:xfrm>
        </p:grpSpPr>
        <p:sp>
          <p:nvSpPr>
            <p:cNvPr id="6" name="矩形 5"/>
            <p:cNvSpPr/>
            <p:nvPr/>
          </p:nvSpPr>
          <p:spPr bwMode="gray">
            <a:xfrm>
              <a:off x="4833919" y="4994925"/>
              <a:ext cx="360000" cy="360000"/>
            </a:xfrm>
            <a:prstGeom prst="rect">
              <a:avLst/>
            </a:prstGeom>
            <a:solidFill>
              <a:srgbClr val="023E8E">
                <a:alpha val="15000"/>
              </a:srgbClr>
            </a:solidFill>
            <a:ln w="38100" cap="flat" cmpd="sng" algn="ctr">
              <a:solidFill>
                <a:sysClr val="window" lastClr="FFFFFF"/>
              </a:solidFill>
              <a:prstDash val="solid"/>
              <a:bevel/>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sp>
          <p:nvSpPr>
            <p:cNvPr id="7" name="矩形: 剪去单角 44"/>
            <p:cNvSpPr/>
            <p:nvPr/>
          </p:nvSpPr>
          <p:spPr bwMode="gray">
            <a:xfrm flipV="1">
              <a:off x="730347" y="2023965"/>
              <a:ext cx="4463572" cy="3468270"/>
            </a:xfrm>
            <a:prstGeom prst="snip1Rect">
              <a:avLst>
                <a:gd name="adj" fmla="val 7721"/>
              </a:avLst>
            </a:prstGeom>
            <a:solidFill>
              <a:sysClr val="window" lastClr="FFFFFF"/>
            </a:solidFill>
            <a:ln w="3175" cap="flat" cmpd="sng" algn="ctr">
              <a:gradFill>
                <a:gsLst>
                  <a:gs pos="0">
                    <a:srgbClr val="023E8E">
                      <a:alpha val="0"/>
                    </a:srgbClr>
                  </a:gs>
                  <a:gs pos="71000">
                    <a:srgbClr val="023E8E">
                      <a:alpha val="50000"/>
                    </a:srgbClr>
                  </a:gs>
                </a:gsLst>
                <a:lin ang="16200000" scaled="0"/>
              </a:gradFill>
              <a:prstDash val="solid"/>
              <a:bevel/>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grpSp>
      <p:sp>
        <p:nvSpPr>
          <p:cNvPr id="8" name="文本框 7"/>
          <p:cNvSpPr txBox="1"/>
          <p:nvPr/>
        </p:nvSpPr>
        <p:spPr>
          <a:xfrm rot="16200000">
            <a:off x="4012496" y="1906066"/>
            <a:ext cx="1613419" cy="246221"/>
          </a:xfrm>
          <a:prstGeom prst="rect">
            <a:avLst/>
          </a:prstGeom>
          <a:noFill/>
        </p:spPr>
        <p:txBody>
          <a:bodyPr wrap="square" rtlCol="0">
            <a:spAutoFit/>
          </a:bodyPr>
          <a:lstStyle/>
          <a:p>
            <a:pPr algn="ctr" hangingPunct="0"/>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治疗</a:t>
            </a:r>
            <a:r>
              <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24</a:t>
            </a:r>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周不良事件发生率</a:t>
            </a:r>
            <a:endPar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sp>
        <p:nvSpPr>
          <p:cNvPr id="9" name="文本框 8"/>
          <p:cNvSpPr txBox="1"/>
          <p:nvPr/>
        </p:nvSpPr>
        <p:spPr>
          <a:xfrm>
            <a:off x="599841" y="2922596"/>
            <a:ext cx="7224603" cy="472307"/>
          </a:xfrm>
          <a:prstGeom prst="rect">
            <a:avLst/>
          </a:prstGeom>
          <a:noFill/>
        </p:spPr>
        <p:txBody>
          <a:bodyPr wrap="square" rtlCol="0">
            <a:noAutofit/>
          </a:bodyPr>
          <a:lstStyle/>
          <a:p>
            <a:pPr marL="129540" indent="-129540" hangingPunct="0">
              <a:lnSpc>
                <a:spcPct val="120000"/>
              </a:lnSpc>
              <a:buFont typeface="Arial" panose="020B0604020202020204" pitchFamily="34" charset="0"/>
              <a:buChar char="•"/>
            </a:pPr>
            <a:r>
              <a:rPr lang="en-US" altLang="zh-CN" sz="825" dirty="0">
                <a:solidFill>
                  <a:prstClr val="black"/>
                </a:solidFill>
                <a:latin typeface="Arial" panose="020B0604020202020204" pitchFamily="34" charset="0"/>
                <a:ea typeface="微软雅黑" panose="020B0503020204020204" charset="-122"/>
              </a:rPr>
              <a:t>CMAP</a:t>
            </a:r>
            <a:r>
              <a:rPr lang="zh-CN" altLang="en-US" sz="825" dirty="0">
                <a:solidFill>
                  <a:prstClr val="black"/>
                </a:solidFill>
                <a:latin typeface="Arial" panose="020B0604020202020204" pitchFamily="34" charset="0"/>
                <a:ea typeface="微软雅黑" panose="020B0503020204020204" charset="-122"/>
              </a:rPr>
              <a:t>研究数据显示，治疗</a:t>
            </a:r>
            <a:r>
              <a:rPr lang="en-US" altLang="zh-CN" sz="825" dirty="0">
                <a:solidFill>
                  <a:prstClr val="black"/>
                </a:solidFill>
                <a:latin typeface="Arial" panose="020B0604020202020204" pitchFamily="34" charset="0"/>
                <a:ea typeface="微软雅黑" panose="020B0503020204020204" charset="-122"/>
              </a:rPr>
              <a:t>24</a:t>
            </a:r>
            <a:r>
              <a:rPr lang="zh-CN" altLang="en-US" sz="825" dirty="0">
                <a:solidFill>
                  <a:prstClr val="black"/>
                </a:solidFill>
                <a:latin typeface="Arial" panose="020B0604020202020204" pitchFamily="34" charset="0"/>
                <a:ea typeface="微软雅黑" panose="020B0503020204020204" charset="-122"/>
              </a:rPr>
              <a:t>周，西格列他钠片</a:t>
            </a:r>
            <a:r>
              <a:rPr lang="en-US" altLang="zh-CN" sz="825" dirty="0">
                <a:solidFill>
                  <a:prstClr val="black"/>
                </a:solidFill>
                <a:latin typeface="Arial" panose="020B0604020202020204" pitchFamily="34" charset="0"/>
                <a:ea typeface="微软雅黑" panose="020B0503020204020204" charset="-122"/>
              </a:rPr>
              <a:t>32mg</a:t>
            </a:r>
            <a:r>
              <a:rPr lang="zh-CN" altLang="en-US" sz="825" dirty="0">
                <a:solidFill>
                  <a:prstClr val="black"/>
                </a:solidFill>
                <a:latin typeface="Arial" panose="020B0604020202020204" pitchFamily="34" charset="0"/>
                <a:ea typeface="微软雅黑" panose="020B0503020204020204" charset="-122"/>
              </a:rPr>
              <a:t>和</a:t>
            </a:r>
            <a:r>
              <a:rPr lang="en-US" altLang="zh-CN" sz="825" dirty="0">
                <a:solidFill>
                  <a:prstClr val="black"/>
                </a:solidFill>
                <a:latin typeface="Arial" panose="020B0604020202020204" pitchFamily="34" charset="0"/>
                <a:ea typeface="微软雅黑" panose="020B0503020204020204" charset="-122"/>
              </a:rPr>
              <a:t>48mg</a:t>
            </a:r>
            <a:r>
              <a:rPr lang="zh-CN" altLang="en-US" sz="825" dirty="0">
                <a:solidFill>
                  <a:prstClr val="black"/>
                </a:solidFill>
                <a:latin typeface="Arial" panose="020B0604020202020204" pitchFamily="34" charset="0"/>
                <a:ea typeface="微软雅黑" panose="020B0503020204020204" charset="-122"/>
              </a:rPr>
              <a:t>组的体重变化分别平均增加</a:t>
            </a:r>
            <a:r>
              <a:rPr lang="en-US" altLang="zh-CN" sz="825" dirty="0">
                <a:solidFill>
                  <a:prstClr val="black"/>
                </a:solidFill>
                <a:latin typeface="Arial" panose="020B0604020202020204" pitchFamily="34" charset="0"/>
                <a:ea typeface="微软雅黑" panose="020B0503020204020204" charset="-122"/>
              </a:rPr>
              <a:t>1.1kg</a:t>
            </a:r>
            <a:r>
              <a:rPr lang="zh-CN" altLang="en-US" sz="825" dirty="0">
                <a:solidFill>
                  <a:prstClr val="black"/>
                </a:solidFill>
                <a:latin typeface="Arial" panose="020B0604020202020204" pitchFamily="34" charset="0"/>
                <a:ea typeface="微软雅黑" panose="020B0503020204020204" charset="-122"/>
              </a:rPr>
              <a:t>和</a:t>
            </a:r>
            <a:r>
              <a:rPr lang="en-US" altLang="zh-CN" sz="825" dirty="0">
                <a:solidFill>
                  <a:prstClr val="black"/>
                </a:solidFill>
                <a:latin typeface="Arial" panose="020B0604020202020204" pitchFamily="34" charset="0"/>
                <a:ea typeface="微软雅黑" panose="020B0503020204020204" charset="-122"/>
              </a:rPr>
              <a:t>1.9kg</a:t>
            </a:r>
            <a:r>
              <a:rPr lang="zh-CN" altLang="en-US" sz="825" dirty="0">
                <a:solidFill>
                  <a:prstClr val="black"/>
                </a:solidFill>
                <a:latin typeface="Arial" panose="020B0604020202020204" pitchFamily="34" charset="0"/>
                <a:ea typeface="微软雅黑" panose="020B0503020204020204" charset="-122"/>
              </a:rPr>
              <a:t>，安慰剂组体重平均降低</a:t>
            </a:r>
            <a:r>
              <a:rPr lang="en-US" altLang="zh-CN" sz="825" dirty="0">
                <a:solidFill>
                  <a:prstClr val="black"/>
                </a:solidFill>
                <a:latin typeface="Arial" panose="020B0604020202020204" pitchFamily="34" charset="0"/>
                <a:ea typeface="微软雅黑" panose="020B0503020204020204" charset="-122"/>
              </a:rPr>
              <a:t>0.6kg</a:t>
            </a:r>
            <a:endParaRPr lang="en-US" altLang="zh-CN" sz="825" dirty="0">
              <a:solidFill>
                <a:prstClr val="black"/>
              </a:solidFill>
              <a:latin typeface="Arial" panose="020B0604020202020204" pitchFamily="34" charset="0"/>
              <a:ea typeface="微软雅黑" panose="020B0503020204020204" charset="-122"/>
            </a:endParaRPr>
          </a:p>
          <a:p>
            <a:pPr marL="129540" indent="-129540" hangingPunct="0">
              <a:lnSpc>
                <a:spcPct val="120000"/>
              </a:lnSpc>
              <a:buFont typeface="Arial" panose="020B0604020202020204" pitchFamily="34" charset="0"/>
              <a:buChar char="•"/>
            </a:pPr>
            <a:r>
              <a:rPr lang="en-US" altLang="zh-CN" sz="825" dirty="0">
                <a:solidFill>
                  <a:prstClr val="black"/>
                </a:solidFill>
                <a:latin typeface="Arial" panose="020B0604020202020204" pitchFamily="34" charset="0"/>
                <a:ea typeface="微软雅黑" panose="020B0503020204020204" charset="-122"/>
              </a:rPr>
              <a:t>CMAS</a:t>
            </a:r>
            <a:r>
              <a:rPr lang="zh-CN" altLang="en-US" sz="825" dirty="0">
                <a:solidFill>
                  <a:prstClr val="black"/>
                </a:solidFill>
                <a:latin typeface="Arial" panose="020B0604020202020204" pitchFamily="34" charset="0"/>
                <a:ea typeface="微软雅黑" panose="020B0503020204020204" charset="-122"/>
              </a:rPr>
              <a:t>研究数据显示，治疗</a:t>
            </a:r>
            <a:r>
              <a:rPr lang="en-US" altLang="zh-CN" sz="825" dirty="0">
                <a:solidFill>
                  <a:prstClr val="black"/>
                </a:solidFill>
                <a:latin typeface="Arial" panose="020B0604020202020204" pitchFamily="34" charset="0"/>
                <a:ea typeface="微软雅黑" panose="020B0503020204020204" charset="-122"/>
              </a:rPr>
              <a:t>24</a:t>
            </a:r>
            <a:r>
              <a:rPr lang="zh-CN" altLang="en-US" sz="825" dirty="0">
                <a:solidFill>
                  <a:prstClr val="black"/>
                </a:solidFill>
                <a:latin typeface="Arial" panose="020B0604020202020204" pitchFamily="34" charset="0"/>
                <a:ea typeface="微软雅黑" panose="020B0503020204020204" charset="-122"/>
              </a:rPr>
              <a:t>周，西格列他钠片</a:t>
            </a:r>
            <a:r>
              <a:rPr lang="en-US" altLang="zh-CN" sz="825" dirty="0">
                <a:solidFill>
                  <a:prstClr val="black"/>
                </a:solidFill>
                <a:latin typeface="Arial" panose="020B0604020202020204" pitchFamily="34" charset="0"/>
                <a:ea typeface="微软雅黑" panose="020B0503020204020204" charset="-122"/>
              </a:rPr>
              <a:t>32mg</a:t>
            </a:r>
            <a:r>
              <a:rPr lang="zh-CN" altLang="en-US" sz="825" dirty="0">
                <a:solidFill>
                  <a:prstClr val="black"/>
                </a:solidFill>
                <a:latin typeface="Arial" panose="020B0604020202020204" pitchFamily="34" charset="0"/>
                <a:ea typeface="微软雅黑" panose="020B0503020204020204" charset="-122"/>
              </a:rPr>
              <a:t>和</a:t>
            </a:r>
            <a:r>
              <a:rPr lang="en-US" altLang="zh-CN" sz="825" dirty="0">
                <a:solidFill>
                  <a:prstClr val="black"/>
                </a:solidFill>
                <a:latin typeface="Arial" panose="020B0604020202020204" pitchFamily="34" charset="0"/>
                <a:ea typeface="微软雅黑" panose="020B0503020204020204" charset="-122"/>
              </a:rPr>
              <a:t>48mg</a:t>
            </a:r>
            <a:r>
              <a:rPr lang="zh-CN" altLang="en-US" sz="825" dirty="0">
                <a:solidFill>
                  <a:prstClr val="black"/>
                </a:solidFill>
                <a:latin typeface="Arial" panose="020B0604020202020204" pitchFamily="34" charset="0"/>
                <a:ea typeface="微软雅黑" panose="020B0503020204020204" charset="-122"/>
              </a:rPr>
              <a:t>组的体重变化分别平均增加</a:t>
            </a:r>
            <a:r>
              <a:rPr lang="en-US" altLang="zh-CN" sz="825" dirty="0">
                <a:solidFill>
                  <a:prstClr val="black"/>
                </a:solidFill>
                <a:latin typeface="Arial" panose="020B0604020202020204" pitchFamily="34" charset="0"/>
                <a:ea typeface="微软雅黑" panose="020B0503020204020204" charset="-122"/>
              </a:rPr>
              <a:t>0.8kg</a:t>
            </a:r>
            <a:r>
              <a:rPr lang="zh-CN" altLang="en-US" sz="825" dirty="0">
                <a:solidFill>
                  <a:prstClr val="black"/>
                </a:solidFill>
                <a:latin typeface="Arial" panose="020B0604020202020204" pitchFamily="34" charset="0"/>
                <a:ea typeface="微软雅黑" panose="020B0503020204020204" charset="-122"/>
              </a:rPr>
              <a:t>和</a:t>
            </a:r>
            <a:r>
              <a:rPr lang="en-US" altLang="zh-CN" sz="825" dirty="0">
                <a:solidFill>
                  <a:prstClr val="black"/>
                </a:solidFill>
                <a:latin typeface="Arial" panose="020B0604020202020204" pitchFamily="34" charset="0"/>
                <a:ea typeface="微软雅黑" panose="020B0503020204020204" charset="-122"/>
              </a:rPr>
              <a:t>1.14kg</a:t>
            </a:r>
            <a:r>
              <a:rPr lang="zh-CN" altLang="en-US" sz="825" dirty="0">
                <a:solidFill>
                  <a:prstClr val="black"/>
                </a:solidFill>
                <a:latin typeface="Arial" panose="020B0604020202020204" pitchFamily="34" charset="0"/>
                <a:ea typeface="微软雅黑" panose="020B0503020204020204" charset="-122"/>
              </a:rPr>
              <a:t>，西格列汀组体重平均降低</a:t>
            </a:r>
            <a:r>
              <a:rPr lang="en-US" altLang="zh-CN" sz="825" dirty="0">
                <a:solidFill>
                  <a:prstClr val="black"/>
                </a:solidFill>
                <a:latin typeface="Arial" panose="020B0604020202020204" pitchFamily="34" charset="0"/>
                <a:ea typeface="微软雅黑" panose="020B0503020204020204" charset="-122"/>
              </a:rPr>
              <a:t>0.1kg</a:t>
            </a:r>
            <a:endParaRPr lang="en-US" altLang="zh-CN" sz="825" dirty="0">
              <a:solidFill>
                <a:prstClr val="black"/>
              </a:solidFill>
              <a:latin typeface="Arial" panose="020B0604020202020204" pitchFamily="34" charset="0"/>
              <a:ea typeface="微软雅黑" panose="020B0503020204020204" charset="-122"/>
            </a:endParaRPr>
          </a:p>
          <a:p>
            <a:pPr marL="129540" indent="-129540" hangingPunct="0">
              <a:lnSpc>
                <a:spcPct val="120000"/>
              </a:lnSpc>
              <a:buFont typeface="Arial" panose="020B0604020202020204" pitchFamily="34" charset="0"/>
              <a:buChar char="•"/>
            </a:pPr>
            <a:r>
              <a:rPr lang="zh-CN" altLang="en-US" sz="1050" b="1" dirty="0">
                <a:solidFill>
                  <a:prstClr val="black"/>
                </a:solidFill>
                <a:latin typeface="Arial" panose="020B0604020202020204" pitchFamily="34" charset="0"/>
                <a:ea typeface="微软雅黑" panose="020B0503020204020204" charset="-122"/>
                <a:sym typeface="Verdana" panose="020B0604030504040204" pitchFamily="34" charset="0"/>
              </a:rPr>
              <a:t>无心衰事件发生</a:t>
            </a:r>
            <a:endParaRPr lang="zh-CN" altLang="en-US" sz="1050" b="1"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sp>
        <p:nvSpPr>
          <p:cNvPr id="10" name="文本框 9"/>
          <p:cNvSpPr txBox="1"/>
          <p:nvPr/>
        </p:nvSpPr>
        <p:spPr>
          <a:xfrm>
            <a:off x="3008738" y="650662"/>
            <a:ext cx="3350597" cy="338554"/>
          </a:xfrm>
          <a:prstGeom prst="rect">
            <a:avLst/>
          </a:prstGeom>
          <a:solidFill>
            <a:sysClr val="window" lastClr="FFFFFF"/>
          </a:solidFill>
        </p:spPr>
        <p:txBody>
          <a:bodyPr wrap="none">
            <a:spAutoFit/>
          </a:bodyPr>
          <a:lstStyle/>
          <a:p>
            <a:pPr hangingPunct="0">
              <a:defRPr/>
            </a:pPr>
            <a:r>
              <a:rPr lang="en-US" altLang="zh-CN" sz="1600" b="1" kern="0" dirty="0">
                <a:solidFill>
                  <a:prstClr val="black"/>
                </a:solidFill>
                <a:latin typeface="Arial" panose="020B0604020202020204" pitchFamily="34" charset="0"/>
                <a:ea typeface="微软雅黑" panose="020B0503020204020204" charset="-122"/>
                <a:sym typeface="Verdana" panose="020B0604030504040204" pitchFamily="34" charset="0"/>
              </a:rPr>
              <a:t>2</a:t>
            </a:r>
            <a:r>
              <a:rPr lang="zh-CN" altLang="en-US" sz="1600" b="1" kern="0" dirty="0">
                <a:solidFill>
                  <a:prstClr val="black"/>
                </a:solidFill>
                <a:latin typeface="Arial" panose="020B0604020202020204" pitchFamily="34" charset="0"/>
                <a:ea typeface="微软雅黑" panose="020B0503020204020204" charset="-122"/>
                <a:sym typeface="Verdana" panose="020B0604030504040204" pitchFamily="34" charset="0"/>
              </a:rPr>
              <a:t>项三期临床研究：</a:t>
            </a:r>
            <a:r>
              <a:rPr lang="en-US" altLang="zh-CN" sz="1600" b="1" kern="0" dirty="0">
                <a:solidFill>
                  <a:prstClr val="black"/>
                </a:solidFill>
                <a:latin typeface="Arial" panose="020B0604020202020204" pitchFamily="34" charset="0"/>
                <a:ea typeface="微软雅黑" panose="020B0503020204020204" charset="-122"/>
                <a:sym typeface="Verdana" panose="020B0604030504040204" pitchFamily="34" charset="0"/>
              </a:rPr>
              <a:t>CMAP&amp;CMAS</a:t>
            </a:r>
            <a:r>
              <a:rPr lang="zh-CN" altLang="en-US" sz="1600" b="1" kern="0" dirty="0">
                <a:solidFill>
                  <a:prstClr val="black"/>
                </a:solidFill>
                <a:latin typeface="Arial" panose="020B0604020202020204" pitchFamily="34" charset="0"/>
                <a:ea typeface="微软雅黑" panose="020B0503020204020204" charset="-122"/>
                <a:sym typeface="Verdana" panose="020B0604030504040204" pitchFamily="34" charset="0"/>
              </a:rPr>
              <a:t> </a:t>
            </a:r>
            <a:endParaRPr lang="en-US" altLang="zh-CN" sz="1600" b="1" kern="0"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grpSp>
        <p:nvGrpSpPr>
          <p:cNvPr id="12" name="组合 11"/>
          <p:cNvGrpSpPr/>
          <p:nvPr/>
        </p:nvGrpSpPr>
        <p:grpSpPr>
          <a:xfrm>
            <a:off x="2801188" y="738874"/>
            <a:ext cx="137060" cy="107005"/>
            <a:chOff x="219728" y="2076553"/>
            <a:chExt cx="239896" cy="239896"/>
          </a:xfrm>
        </p:grpSpPr>
        <p:sp>
          <p:nvSpPr>
            <p:cNvPr id="13" name="椭圆 12"/>
            <p:cNvSpPr/>
            <p:nvPr/>
          </p:nvSpPr>
          <p:spPr bwMode="gray">
            <a:xfrm>
              <a:off x="219728" y="2076553"/>
              <a:ext cx="239896" cy="239896"/>
            </a:xfrm>
            <a:prstGeom prst="ellipse">
              <a:avLst/>
            </a:prstGeom>
            <a:solidFill>
              <a:srgbClr val="F8B62B"/>
            </a:solidFill>
            <a:ln w="25400" cap="flat" cmpd="sng" algn="ctr">
              <a:noFill/>
              <a:prstDash val="solid"/>
              <a:bevel/>
            </a:ln>
            <a:effectLst>
              <a:outerShdw blurRad="50800" dist="38100" dir="2400000" algn="tr" rotWithShape="0">
                <a:srgbClr val="F8B62B">
                  <a:alpha val="40000"/>
                </a:srgb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sp>
          <p:nvSpPr>
            <p:cNvPr id="14" name="椭圆 13"/>
            <p:cNvSpPr/>
            <p:nvPr/>
          </p:nvSpPr>
          <p:spPr bwMode="gray">
            <a:xfrm>
              <a:off x="290999" y="2118236"/>
              <a:ext cx="156531" cy="156531"/>
            </a:xfrm>
            <a:prstGeom prst="ellipse">
              <a:avLst/>
            </a:prstGeom>
            <a:solidFill>
              <a:sysClr val="window" lastClr="FFFFFF"/>
            </a:solidFill>
            <a:ln w="9525" cap="flat" cmpd="sng" algn="ctr">
              <a:solidFill>
                <a:srgbClr val="FFC000">
                  <a:lumMod val="20000"/>
                  <a:lumOff val="80000"/>
                </a:srgbClr>
              </a:solidFill>
              <a:prstDash val="solid"/>
              <a:bevel/>
            </a:ln>
            <a:effectLst>
              <a:innerShdw blurRad="38100" dist="50800" dir="13500000">
                <a:srgbClr val="F8B62B">
                  <a:alpha val="50000"/>
                </a:srgbClr>
              </a:inn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grpSp>
      <p:grpSp>
        <p:nvGrpSpPr>
          <p:cNvPr id="15" name="组合 14"/>
          <p:cNvGrpSpPr/>
          <p:nvPr/>
        </p:nvGrpSpPr>
        <p:grpSpPr>
          <a:xfrm>
            <a:off x="457201" y="995522"/>
            <a:ext cx="8240316" cy="55524"/>
            <a:chOff x="561975" y="1842323"/>
            <a:chExt cx="11115675" cy="107992"/>
          </a:xfrm>
        </p:grpSpPr>
        <p:cxnSp>
          <p:nvCxnSpPr>
            <p:cNvPr id="16" name="直接连接符 15"/>
            <p:cNvCxnSpPr/>
            <p:nvPr/>
          </p:nvCxnSpPr>
          <p:spPr>
            <a:xfrm>
              <a:off x="561975" y="1877269"/>
              <a:ext cx="11115675" cy="0"/>
            </a:xfrm>
            <a:prstGeom prst="line">
              <a:avLst/>
            </a:prstGeom>
            <a:noFill/>
            <a:ln w="44450" cap="rnd" cmpd="sng" algn="ctr">
              <a:solidFill>
                <a:srgbClr val="023E8E"/>
              </a:solidFill>
              <a:prstDash val="solid"/>
              <a:round/>
            </a:ln>
            <a:effectLst/>
          </p:spPr>
        </p:cxnSp>
        <p:sp>
          <p:nvSpPr>
            <p:cNvPr id="17" name="图形 38"/>
            <p:cNvSpPr/>
            <p:nvPr/>
          </p:nvSpPr>
          <p:spPr>
            <a:xfrm>
              <a:off x="5927823" y="1842323"/>
              <a:ext cx="307778" cy="107992"/>
            </a:xfrm>
            <a:custGeom>
              <a:avLst/>
              <a:gdLst>
                <a:gd name="connsiteX0" fmla="*/ 7144 w 1628775"/>
                <a:gd name="connsiteY0" fmla="*/ 7144 h 571500"/>
                <a:gd name="connsiteX1" fmla="*/ 1630966 w 1628775"/>
                <a:gd name="connsiteY1" fmla="*/ 7144 h 571500"/>
                <a:gd name="connsiteX2" fmla="*/ 1630966 w 1628775"/>
                <a:gd name="connsiteY2" fmla="*/ 7144 h 571500"/>
                <a:gd name="connsiteX3" fmla="*/ 1141571 w 1628775"/>
                <a:gd name="connsiteY3" fmla="*/ 380048 h 571500"/>
                <a:gd name="connsiteX4" fmla="*/ 1088612 w 1628775"/>
                <a:gd name="connsiteY4" fmla="*/ 443865 h 571500"/>
                <a:gd name="connsiteX5" fmla="*/ 543116 w 1628775"/>
                <a:gd name="connsiteY5" fmla="*/ 449199 h 571500"/>
                <a:gd name="connsiteX6" fmla="*/ 439865 w 1628775"/>
                <a:gd name="connsiteY6" fmla="*/ 329279 h 571500"/>
                <a:gd name="connsiteX7" fmla="*/ 7144 w 1628775"/>
                <a:gd name="connsiteY7" fmla="*/ 7144 h 571500"/>
                <a:gd name="connsiteX8" fmla="*/ 7144 w 1628775"/>
                <a:gd name="connsiteY8"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75" h="571500">
                  <a:moveTo>
                    <a:pt x="7144" y="7144"/>
                  </a:moveTo>
                  <a:lnTo>
                    <a:pt x="1630966" y="7144"/>
                  </a:lnTo>
                  <a:lnTo>
                    <a:pt x="1630966" y="7144"/>
                  </a:lnTo>
                  <a:cubicBezTo>
                    <a:pt x="1441514" y="92583"/>
                    <a:pt x="1274159" y="220123"/>
                    <a:pt x="1141571" y="380048"/>
                  </a:cubicBezTo>
                  <a:lnTo>
                    <a:pt x="1088612" y="443865"/>
                  </a:lnTo>
                  <a:cubicBezTo>
                    <a:pt x="947547" y="613982"/>
                    <a:pt x="687419" y="616553"/>
                    <a:pt x="543116" y="449199"/>
                  </a:cubicBezTo>
                  <a:lnTo>
                    <a:pt x="439865" y="329279"/>
                  </a:lnTo>
                  <a:cubicBezTo>
                    <a:pt x="320993" y="191453"/>
                    <a:pt x="173260" y="81534"/>
                    <a:pt x="7144" y="7144"/>
                  </a:cubicBezTo>
                  <a:lnTo>
                    <a:pt x="7144" y="7144"/>
                  </a:lnTo>
                  <a:close/>
                </a:path>
              </a:pathLst>
            </a:custGeom>
            <a:solidFill>
              <a:srgbClr val="023E8E"/>
            </a:solidFill>
            <a:ln w="25400" cap="flat">
              <a:solidFill>
                <a:sysClr val="window" lastClr="FFFFFF"/>
              </a:solidFill>
              <a:prstDash val="solid"/>
              <a:miter/>
            </a:ln>
          </p:spPr>
          <p:txBody>
            <a:bodyPr rtlCol="0" anchor="ctr"/>
            <a:lstStyle/>
            <a:p>
              <a:pPr>
                <a:defRPr/>
              </a:pPr>
              <a:endParaRPr lang="zh-CN" altLang="en-US" sz="1015" kern="0">
                <a:solidFill>
                  <a:prstClr val="black"/>
                </a:solidFill>
                <a:latin typeface="Arial" panose="020B0604020202020204" pitchFamily="34" charset="0"/>
                <a:ea typeface="微软雅黑" panose="020B0503020204020204" charset="-122"/>
                <a:sym typeface="Verdana" panose="020B0604030504040204" pitchFamily="34" charset="0"/>
              </a:endParaRPr>
            </a:p>
          </p:txBody>
        </p:sp>
      </p:grpSp>
      <p:sp>
        <p:nvSpPr>
          <p:cNvPr id="19" name="文本框 18"/>
          <p:cNvSpPr txBox="1"/>
          <p:nvPr/>
        </p:nvSpPr>
        <p:spPr>
          <a:xfrm rot="16200000">
            <a:off x="-120507" y="1950206"/>
            <a:ext cx="1671529" cy="246221"/>
          </a:xfrm>
          <a:prstGeom prst="rect">
            <a:avLst/>
          </a:prstGeom>
          <a:noFill/>
        </p:spPr>
        <p:txBody>
          <a:bodyPr wrap="square" rtlCol="0">
            <a:spAutoFit/>
          </a:bodyPr>
          <a:lstStyle/>
          <a:p>
            <a:pPr algn="ctr" hangingPunct="0"/>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治疗</a:t>
            </a:r>
            <a:r>
              <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24</a:t>
            </a:r>
            <a:r>
              <a:rPr lang="zh-CN" altLang="en-US"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周不良事件发生率</a:t>
            </a:r>
            <a:endParaRPr lang="en-US" altLang="zh-CN" sz="1000" dirty="0">
              <a:solidFill>
                <a:prstClr val="black"/>
              </a:solidFill>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graphicFrame>
        <p:nvGraphicFramePr>
          <p:cNvPr id="20" name="图表 19"/>
          <p:cNvGraphicFramePr/>
          <p:nvPr/>
        </p:nvGraphicFramePr>
        <p:xfrm>
          <a:off x="794297" y="1334561"/>
          <a:ext cx="3851130" cy="157468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1" name="图表 20"/>
          <p:cNvGraphicFramePr/>
          <p:nvPr/>
        </p:nvGraphicFramePr>
        <p:xfrm>
          <a:off x="4887287" y="1334561"/>
          <a:ext cx="3851130" cy="1574682"/>
        </p:xfrm>
        <a:graphic>
          <a:graphicData uri="http://schemas.openxmlformats.org/drawingml/2006/chart">
            <c:chart xmlns:c="http://schemas.openxmlformats.org/drawingml/2006/chart" xmlns:r="http://schemas.openxmlformats.org/officeDocument/2006/relationships" r:id="rId2"/>
          </a:graphicData>
        </a:graphic>
      </p:graphicFrame>
      <p:sp>
        <p:nvSpPr>
          <p:cNvPr id="22" name="文本框 21"/>
          <p:cNvSpPr txBox="1"/>
          <p:nvPr/>
        </p:nvSpPr>
        <p:spPr>
          <a:xfrm>
            <a:off x="2328277" y="1237551"/>
            <a:ext cx="1218825" cy="283944"/>
          </a:xfrm>
          <a:prstGeom prst="rect">
            <a:avLst/>
          </a:prstGeom>
          <a:noFill/>
        </p:spPr>
        <p:txBody>
          <a:bodyPr wrap="square" rtlCol="0">
            <a:spAutoFit/>
          </a:bodyPr>
          <a:lstStyle/>
          <a:p>
            <a:pPr hangingPunct="0"/>
            <a:r>
              <a:rPr lang="en-US" altLang="zh-CN" sz="1200" b="1" dirty="0">
                <a:solidFill>
                  <a:prstClr val="black"/>
                </a:solidFill>
                <a:latin typeface="Arial" panose="020B0604020202020204" pitchFamily="34" charset="0"/>
                <a:ea typeface="微软雅黑" panose="020B0503020204020204" charset="-122"/>
                <a:sym typeface="Verdana" panose="020B0604030504040204" pitchFamily="34" charset="0"/>
              </a:rPr>
              <a:t>CMAP</a:t>
            </a:r>
            <a:r>
              <a:rPr lang="zh-CN" altLang="en-US" sz="1200" b="1" dirty="0">
                <a:solidFill>
                  <a:prstClr val="black"/>
                </a:solidFill>
                <a:latin typeface="Arial" panose="020B0604020202020204" pitchFamily="34" charset="0"/>
                <a:ea typeface="微软雅黑" panose="020B0503020204020204" charset="-122"/>
                <a:sym typeface="Verdana" panose="020B0604030504040204" pitchFamily="34" charset="0"/>
              </a:rPr>
              <a:t>研究</a:t>
            </a:r>
            <a:r>
              <a:rPr lang="en-US" altLang="zh-CN" sz="1200" b="1" baseline="30000" dirty="0">
                <a:solidFill>
                  <a:prstClr val="black"/>
                </a:solidFill>
                <a:latin typeface="Arial" panose="020B0604020202020204" pitchFamily="34" charset="0"/>
                <a:ea typeface="微软雅黑" panose="020B0503020204020204" charset="-122"/>
                <a:sym typeface="Verdana" panose="020B0604030504040204" pitchFamily="34" charset="0"/>
              </a:rPr>
              <a:t>1</a:t>
            </a:r>
            <a:endParaRPr lang="zh-CN" altLang="en-US" sz="1200" b="1" baseline="30000"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sp>
        <p:nvSpPr>
          <p:cNvPr id="23" name="文本框 22"/>
          <p:cNvSpPr txBox="1"/>
          <p:nvPr/>
        </p:nvSpPr>
        <p:spPr>
          <a:xfrm>
            <a:off x="6382898" y="1222468"/>
            <a:ext cx="1039723" cy="276999"/>
          </a:xfrm>
          <a:prstGeom prst="rect">
            <a:avLst/>
          </a:prstGeom>
          <a:noFill/>
        </p:spPr>
        <p:txBody>
          <a:bodyPr wrap="square" rtlCol="0">
            <a:spAutoFit/>
          </a:bodyPr>
          <a:lstStyle/>
          <a:p>
            <a:pPr algn="ctr" hangingPunct="0"/>
            <a:r>
              <a:rPr lang="en-US" altLang="zh-CN" sz="1200" b="1" dirty="0">
                <a:solidFill>
                  <a:prstClr val="black"/>
                </a:solidFill>
                <a:latin typeface="Arial" panose="020B0604020202020204" pitchFamily="34" charset="0"/>
                <a:ea typeface="微软雅黑" panose="020B0503020204020204" charset="-122"/>
                <a:sym typeface="Verdana" panose="020B0604030504040204" pitchFamily="34" charset="0"/>
              </a:rPr>
              <a:t>CMAS</a:t>
            </a:r>
            <a:r>
              <a:rPr lang="zh-CN" altLang="en-US" sz="1200" b="1" dirty="0">
                <a:solidFill>
                  <a:prstClr val="black"/>
                </a:solidFill>
                <a:latin typeface="Arial" panose="020B0604020202020204" pitchFamily="34" charset="0"/>
                <a:ea typeface="微软雅黑" panose="020B0503020204020204" charset="-122"/>
                <a:sym typeface="Verdana" panose="020B0604030504040204" pitchFamily="34" charset="0"/>
              </a:rPr>
              <a:t>研究</a:t>
            </a:r>
            <a:r>
              <a:rPr lang="en-US" altLang="zh-CN" sz="1200" b="1" baseline="30000" dirty="0">
                <a:solidFill>
                  <a:prstClr val="black"/>
                </a:solidFill>
                <a:latin typeface="Arial" panose="020B0604020202020204" pitchFamily="34" charset="0"/>
                <a:ea typeface="微软雅黑" panose="020B0503020204020204" charset="-122"/>
                <a:sym typeface="Verdana" panose="020B0604030504040204" pitchFamily="34" charset="0"/>
              </a:rPr>
              <a:t>2</a:t>
            </a:r>
            <a:endParaRPr lang="zh-CN" altLang="en-US" sz="1200" b="1" baseline="30000" dirty="0">
              <a:solidFill>
                <a:prstClr val="black"/>
              </a:solidFill>
              <a:latin typeface="Arial" panose="020B0604020202020204" pitchFamily="34" charset="0"/>
              <a:ea typeface="微软雅黑" panose="020B0503020204020204" charset="-122"/>
              <a:sym typeface="Verdana" panose="020B0604030504040204" pitchFamily="34" charset="0"/>
            </a:endParaRPr>
          </a:p>
        </p:txBody>
      </p:sp>
      <p:sp>
        <p:nvSpPr>
          <p:cNvPr id="2" name="标题 1"/>
          <p:cNvSpPr>
            <a:spLocks noGrp="1"/>
          </p:cNvSpPr>
          <p:nvPr>
            <p:ph type="title"/>
          </p:nvPr>
        </p:nvSpPr>
        <p:spPr>
          <a:xfrm>
            <a:off x="262523" y="109472"/>
            <a:ext cx="4936490" cy="332105"/>
          </a:xfrm>
        </p:spPr>
        <p:txBody>
          <a:bodyPr/>
          <a:lstStyle/>
          <a:p>
            <a:r>
              <a:rPr kumimoji="1" lang="en-US" altLang="zh-CN" sz="2400" dirty="0">
                <a:latin typeface="Arial" panose="020B0604020202020204" pitchFamily="34" charset="0"/>
              </a:rPr>
              <a:t>02 </a:t>
            </a:r>
            <a:r>
              <a:rPr kumimoji="1" lang="zh-CN" altLang="en-US" sz="2400" dirty="0">
                <a:latin typeface="Arial" panose="020B0604020202020204" pitchFamily="34" charset="0"/>
              </a:rPr>
              <a:t>安全性</a:t>
            </a:r>
            <a:r>
              <a:rPr kumimoji="1" lang="en-US" altLang="zh-CN" sz="2400" dirty="0">
                <a:latin typeface="Arial" panose="020B0604020202020204" pitchFamily="34" charset="0"/>
              </a:rPr>
              <a:t>2</a:t>
            </a:r>
            <a:r>
              <a:rPr kumimoji="1" lang="zh-CN" altLang="en-US" dirty="0">
                <a:latin typeface="Arial" panose="020B0604020202020204" pitchFamily="34" charset="0"/>
              </a:rPr>
              <a:t>：</a:t>
            </a:r>
            <a:r>
              <a:rPr lang="zh-CN" altLang="en-US" dirty="0">
                <a:latin typeface="Arial" panose="020B0604020202020204" pitchFamily="34" charset="0"/>
                <a:sym typeface="Verdana" panose="020B0604030504040204" pitchFamily="34" charset="0"/>
              </a:rPr>
              <a:t>水肿、骨折和低血糖的发生率低</a:t>
            </a:r>
            <a:endParaRPr lang="zh-CN" altLang="en-US" dirty="0">
              <a:latin typeface="Arial" panose="020B0604020202020204" pitchFamily="34" charset="0"/>
            </a:endParaRPr>
          </a:p>
        </p:txBody>
      </p:sp>
      <p:sp>
        <p:nvSpPr>
          <p:cNvPr id="28" name="幻灯片编号占位符 3"/>
          <p:cNvSpPr>
            <a:spLocks noGrp="1"/>
          </p:cNvSpPr>
          <p:nvPr>
            <p:ph type="sldNum" sz="quarter" idx="4"/>
          </p:nvPr>
        </p:nvSpPr>
        <p:spPr>
          <a:prstGeom prst="rect">
            <a:avLst/>
          </a:prstGeom>
        </p:spPr>
        <p:txBody>
          <a:bodyPr/>
          <a:lstStyle/>
          <a:p>
            <a:r>
              <a:rPr kumimoji="1" lang="en-US" altLang="zh-CN" dirty="0">
                <a:latin typeface="Arial" panose="020B0604020202020204" pitchFamily="34" charset="0"/>
                <a:ea typeface="微软雅黑" panose="020B0503020204020204" charset="-122"/>
              </a:rPr>
              <a:t>3</a:t>
            </a:r>
            <a:endParaRPr kumimoji="1" lang="en-US" altLang="zh-CN" dirty="0">
              <a:latin typeface="Arial" panose="020B0604020202020204" pitchFamily="34" charset="0"/>
              <a:ea typeface="微软雅黑" panose="020B0503020204020204" charset="-122"/>
            </a:endParaRPr>
          </a:p>
        </p:txBody>
      </p:sp>
      <p:grpSp>
        <p:nvGrpSpPr>
          <p:cNvPr id="52" name="组合 51"/>
          <p:cNvGrpSpPr/>
          <p:nvPr/>
        </p:nvGrpSpPr>
        <p:grpSpPr>
          <a:xfrm>
            <a:off x="473386" y="3575965"/>
            <a:ext cx="8233255" cy="1012932"/>
            <a:chOff x="730347" y="2023965"/>
            <a:chExt cx="4463572" cy="3468270"/>
          </a:xfrm>
        </p:grpSpPr>
        <p:sp>
          <p:nvSpPr>
            <p:cNvPr id="53" name="矩形 52"/>
            <p:cNvSpPr/>
            <p:nvPr/>
          </p:nvSpPr>
          <p:spPr bwMode="gray">
            <a:xfrm>
              <a:off x="4833919" y="4994925"/>
              <a:ext cx="360000" cy="360000"/>
            </a:xfrm>
            <a:prstGeom prst="rect">
              <a:avLst/>
            </a:prstGeom>
            <a:solidFill>
              <a:srgbClr val="023E8E">
                <a:alpha val="15000"/>
              </a:srgbClr>
            </a:solidFill>
            <a:ln w="38100" cap="flat" cmpd="sng" algn="ctr">
              <a:solidFill>
                <a:sysClr val="window" lastClr="FFFFFF"/>
              </a:solidFill>
              <a:prstDash val="solid"/>
              <a:bevel/>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sp>
          <p:nvSpPr>
            <p:cNvPr id="54" name="矩形: 剪去单角 44"/>
            <p:cNvSpPr/>
            <p:nvPr/>
          </p:nvSpPr>
          <p:spPr bwMode="gray">
            <a:xfrm flipV="1">
              <a:off x="730347" y="2023965"/>
              <a:ext cx="4463572" cy="3468270"/>
            </a:xfrm>
            <a:prstGeom prst="snip1Rect">
              <a:avLst>
                <a:gd name="adj" fmla="val 7721"/>
              </a:avLst>
            </a:prstGeom>
            <a:solidFill>
              <a:sysClr val="window" lastClr="FFFFFF"/>
            </a:solidFill>
            <a:ln w="3175" cap="flat" cmpd="sng" algn="ctr">
              <a:gradFill>
                <a:gsLst>
                  <a:gs pos="0">
                    <a:srgbClr val="023E8E">
                      <a:alpha val="0"/>
                    </a:srgbClr>
                  </a:gs>
                  <a:gs pos="71000">
                    <a:srgbClr val="023E8E">
                      <a:alpha val="50000"/>
                    </a:srgbClr>
                  </a:gs>
                </a:gsLst>
                <a:lin ang="16200000" scaled="0"/>
              </a:gradFill>
              <a:prstDash val="solid"/>
              <a:bevel/>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hangingPunct="0">
                <a:buClr>
                  <a:prstClr val="white"/>
                </a:buClr>
                <a:buSzPct val="100000"/>
                <a:defRPr/>
              </a:pPr>
              <a:endParaRPr lang="zh-CN" altLang="en-US" sz="1200" kern="0" baseline="30000" dirty="0">
                <a:solidFill>
                  <a:prstClr val="white"/>
                </a:solidFill>
                <a:latin typeface="Arial" panose="020B0604020202020204" pitchFamily="34" charset="0"/>
                <a:ea typeface="微软雅黑" panose="020B0503020204020204" charset="-122"/>
                <a:sym typeface="Verdana" panose="020B0604030504040204" pitchFamily="34" charset="0"/>
              </a:endParaRPr>
            </a:p>
          </p:txBody>
        </p:sp>
      </p:grpSp>
      <p:grpSp>
        <p:nvGrpSpPr>
          <p:cNvPr id="56" name="组合 55"/>
          <p:cNvGrpSpPr/>
          <p:nvPr/>
        </p:nvGrpSpPr>
        <p:grpSpPr>
          <a:xfrm>
            <a:off x="498101" y="3557998"/>
            <a:ext cx="8240316" cy="55524"/>
            <a:chOff x="561975" y="1842323"/>
            <a:chExt cx="11115675" cy="107992"/>
          </a:xfrm>
        </p:grpSpPr>
        <p:cxnSp>
          <p:nvCxnSpPr>
            <p:cNvPr id="57" name="直接连接符 56"/>
            <p:cNvCxnSpPr/>
            <p:nvPr/>
          </p:nvCxnSpPr>
          <p:spPr>
            <a:xfrm>
              <a:off x="561975" y="1877269"/>
              <a:ext cx="11115675" cy="0"/>
            </a:xfrm>
            <a:prstGeom prst="line">
              <a:avLst/>
            </a:prstGeom>
            <a:noFill/>
            <a:ln w="44450" cap="rnd" cmpd="sng" algn="ctr">
              <a:solidFill>
                <a:srgbClr val="023E8E"/>
              </a:solidFill>
              <a:prstDash val="solid"/>
              <a:round/>
            </a:ln>
            <a:effectLst/>
          </p:spPr>
        </p:cxnSp>
        <p:sp>
          <p:nvSpPr>
            <p:cNvPr id="58" name="图形 38"/>
            <p:cNvSpPr/>
            <p:nvPr/>
          </p:nvSpPr>
          <p:spPr>
            <a:xfrm>
              <a:off x="5927823" y="1842323"/>
              <a:ext cx="307778" cy="107992"/>
            </a:xfrm>
            <a:custGeom>
              <a:avLst/>
              <a:gdLst>
                <a:gd name="connsiteX0" fmla="*/ 7144 w 1628775"/>
                <a:gd name="connsiteY0" fmla="*/ 7144 h 571500"/>
                <a:gd name="connsiteX1" fmla="*/ 1630966 w 1628775"/>
                <a:gd name="connsiteY1" fmla="*/ 7144 h 571500"/>
                <a:gd name="connsiteX2" fmla="*/ 1630966 w 1628775"/>
                <a:gd name="connsiteY2" fmla="*/ 7144 h 571500"/>
                <a:gd name="connsiteX3" fmla="*/ 1141571 w 1628775"/>
                <a:gd name="connsiteY3" fmla="*/ 380048 h 571500"/>
                <a:gd name="connsiteX4" fmla="*/ 1088612 w 1628775"/>
                <a:gd name="connsiteY4" fmla="*/ 443865 h 571500"/>
                <a:gd name="connsiteX5" fmla="*/ 543116 w 1628775"/>
                <a:gd name="connsiteY5" fmla="*/ 449199 h 571500"/>
                <a:gd name="connsiteX6" fmla="*/ 439865 w 1628775"/>
                <a:gd name="connsiteY6" fmla="*/ 329279 h 571500"/>
                <a:gd name="connsiteX7" fmla="*/ 7144 w 1628775"/>
                <a:gd name="connsiteY7" fmla="*/ 7144 h 571500"/>
                <a:gd name="connsiteX8" fmla="*/ 7144 w 1628775"/>
                <a:gd name="connsiteY8"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75" h="571500">
                  <a:moveTo>
                    <a:pt x="7144" y="7144"/>
                  </a:moveTo>
                  <a:lnTo>
                    <a:pt x="1630966" y="7144"/>
                  </a:lnTo>
                  <a:lnTo>
                    <a:pt x="1630966" y="7144"/>
                  </a:lnTo>
                  <a:cubicBezTo>
                    <a:pt x="1441514" y="92583"/>
                    <a:pt x="1274159" y="220123"/>
                    <a:pt x="1141571" y="380048"/>
                  </a:cubicBezTo>
                  <a:lnTo>
                    <a:pt x="1088612" y="443865"/>
                  </a:lnTo>
                  <a:cubicBezTo>
                    <a:pt x="947547" y="613982"/>
                    <a:pt x="687419" y="616553"/>
                    <a:pt x="543116" y="449199"/>
                  </a:cubicBezTo>
                  <a:lnTo>
                    <a:pt x="439865" y="329279"/>
                  </a:lnTo>
                  <a:cubicBezTo>
                    <a:pt x="320993" y="191453"/>
                    <a:pt x="173260" y="81534"/>
                    <a:pt x="7144" y="7144"/>
                  </a:cubicBezTo>
                  <a:lnTo>
                    <a:pt x="7144" y="7144"/>
                  </a:lnTo>
                  <a:close/>
                </a:path>
              </a:pathLst>
            </a:custGeom>
            <a:solidFill>
              <a:srgbClr val="023E8E"/>
            </a:solidFill>
            <a:ln w="25400" cap="flat">
              <a:solidFill>
                <a:sysClr val="window" lastClr="FFFFFF"/>
              </a:solidFill>
              <a:prstDash val="solid"/>
              <a:miter/>
            </a:ln>
          </p:spPr>
          <p:txBody>
            <a:bodyPr rtlCol="0" anchor="ctr"/>
            <a:lstStyle/>
            <a:p>
              <a:pPr>
                <a:defRPr/>
              </a:pPr>
              <a:endParaRPr lang="zh-CN" altLang="en-US" sz="1015" kern="0">
                <a:solidFill>
                  <a:prstClr val="black"/>
                </a:solidFill>
                <a:latin typeface="Arial" panose="020B0604020202020204" pitchFamily="34" charset="0"/>
                <a:ea typeface="微软雅黑" panose="020B0503020204020204" charset="-122"/>
                <a:sym typeface="Verdana" panose="020B0604030504040204" pitchFamily="34" charset="0"/>
              </a:endParaRPr>
            </a:p>
          </p:txBody>
        </p:sp>
      </p:grpSp>
      <p:sp>
        <p:nvSpPr>
          <p:cNvPr id="64" name="矩形 63"/>
          <p:cNvSpPr/>
          <p:nvPr/>
        </p:nvSpPr>
        <p:spPr>
          <a:xfrm>
            <a:off x="432196" y="4625788"/>
            <a:ext cx="7707463" cy="478387"/>
          </a:xfrm>
          <a:prstGeom prst="rect">
            <a:avLst/>
          </a:prstGeom>
          <a:noFill/>
        </p:spPr>
        <p:txBody>
          <a:bodyPr wrap="square">
            <a:spAutoFit/>
          </a:bodyPr>
          <a:lstStyle/>
          <a:p>
            <a:pPr marL="71755" indent="-71755" algn="just">
              <a:buFont typeface="+mj-lt"/>
              <a:buAutoNum type="arabicPeriod"/>
            </a:pPr>
            <a:r>
              <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LN Ji, et al. Efficacy and safety of chiglitazar, a novel peroxisome proliferator activated receptor pan-agonist, in patients with type 2 diabetes: a randomized, double-blind, placebo-controlled, phase 3 trial (CMAP). Science Bulletin. 2021; 2021:1571–1580.</a:t>
            </a:r>
            <a:endPar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a:p>
            <a:pPr marL="71755" indent="-71755" algn="just">
              <a:buFont typeface="+mj-lt"/>
              <a:buAutoNum type="arabicPeriod"/>
            </a:pPr>
            <a:r>
              <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WP Jia, et al. Chiglitazar monotherapy with sitagliptin as an active comparator in patients with type 2 diabetes: a randomized, double-blind, phase 3 trial(CMAS). Science Bulletin. 2021; 2021:1581–1590.</a:t>
            </a:r>
            <a:endParaRPr lang="fr-FR"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a:p>
            <a:pPr marL="71755" indent="-71755" algn="just">
              <a:buFont typeface="+mj-lt"/>
              <a:buAutoNum type="arabicPeriod"/>
            </a:pPr>
            <a:r>
              <a:rPr lang="en-US"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a:t>
            </a:r>
            <a:r>
              <a:rPr lang="zh-CN" altLang="en-US"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国家药品不良反应监测中心药品上市许可持有人不良反应直接报告系统</a:t>
            </a:r>
            <a:r>
              <a:rPr lang="en-US"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a:t>
            </a:r>
            <a:endParaRPr lang="en-US" altLang="zh-CN" sz="6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sp>
        <p:nvSpPr>
          <p:cNvPr id="3" name="文本框 2"/>
          <p:cNvSpPr txBox="1"/>
          <p:nvPr/>
        </p:nvSpPr>
        <p:spPr>
          <a:xfrm>
            <a:off x="491013" y="3613980"/>
            <a:ext cx="7154523" cy="969496"/>
          </a:xfrm>
          <a:prstGeom prst="rect">
            <a:avLst/>
          </a:prstGeom>
          <a:noFill/>
        </p:spPr>
        <p:txBody>
          <a:bodyPr wrap="none" rtlCol="0">
            <a:spAutoFit/>
          </a:bodyPr>
          <a:lstStyle/>
          <a:p>
            <a:r>
              <a:rPr lang="zh-CN" altLang="zh-CN" sz="1200" b="1" dirty="0">
                <a:effectLst/>
                <a:latin typeface="Arial" panose="020B0604020202020204" pitchFamily="34" charset="0"/>
                <a:ea typeface="微软雅黑" panose="020B0503020204020204" charset="-122"/>
                <a:cs typeface="Times New Roman" panose="02020603050405020304" pitchFamily="18" charset="0"/>
              </a:rPr>
              <a:t>药品</a:t>
            </a:r>
            <a:r>
              <a:rPr lang="zh-CN" altLang="en-US" sz="1200" b="1" dirty="0">
                <a:effectLst/>
                <a:latin typeface="Arial" panose="020B0604020202020204" pitchFamily="34" charset="0"/>
                <a:ea typeface="微软雅黑" panose="020B0503020204020204" charset="-122"/>
                <a:cs typeface="Times New Roman" panose="02020603050405020304" pitchFamily="18" charset="0"/>
              </a:rPr>
              <a:t>上市后</a:t>
            </a:r>
            <a:r>
              <a:rPr lang="zh-CN" altLang="zh-CN" sz="1200" b="1" dirty="0">
                <a:effectLst/>
                <a:latin typeface="Arial" panose="020B0604020202020204" pitchFamily="34" charset="0"/>
                <a:ea typeface="微软雅黑" panose="020B0503020204020204" charset="-122"/>
                <a:cs typeface="Times New Roman" panose="02020603050405020304" pitchFamily="18" charset="0"/>
              </a:rPr>
              <a:t>不良反应监测情况</a:t>
            </a:r>
            <a:r>
              <a:rPr lang="en-US" altLang="zh-CN" sz="1200" b="1" baseline="30000" dirty="0">
                <a:effectLst/>
                <a:latin typeface="Arial" panose="020B0604020202020204" pitchFamily="34" charset="0"/>
                <a:ea typeface="微软雅黑" panose="020B0503020204020204" charset="-122"/>
                <a:cs typeface="Times New Roman" panose="02020603050405020304" pitchFamily="18" charset="0"/>
              </a:rPr>
              <a:t>3</a:t>
            </a:r>
            <a:endParaRPr lang="en-US" altLang="zh-CN" sz="1200" b="1" baseline="30000" dirty="0">
              <a:effectLst/>
              <a:latin typeface="Arial" panose="020B0604020202020204" pitchFamily="34" charset="0"/>
              <a:ea typeface="微软雅黑" panose="020B0503020204020204" charset="-122"/>
              <a:cs typeface="Times New Roman" panose="02020603050405020304" pitchFamily="18" charset="0"/>
            </a:endParaRPr>
          </a:p>
          <a:p>
            <a:pPr marL="171450" indent="-171450">
              <a:spcBef>
                <a:spcPts val="600"/>
              </a:spcBef>
              <a:buFont typeface="Wingdings" panose="05000000000000000000" pitchFamily="2" charset="2"/>
              <a:buChar char="Ø"/>
            </a:pPr>
            <a:r>
              <a:rPr lang="zh-CN" altLang="en-US" sz="1000" dirty="0">
                <a:latin typeface="Arial" panose="020B0604020202020204" pitchFamily="34" charset="0"/>
                <a:ea typeface="微软雅黑" panose="020B0503020204020204" charset="-122"/>
              </a:rPr>
              <a:t>本品上市后监测到的说明书内的不良反应总体报告率约为</a:t>
            </a:r>
            <a:r>
              <a:rPr lang="en-US" altLang="zh-CN" sz="1000" dirty="0">
                <a:latin typeface="Arial" panose="020B0604020202020204" pitchFamily="34" charset="0"/>
                <a:ea typeface="微软雅黑" panose="020B0503020204020204" charset="-122"/>
              </a:rPr>
              <a:t>0.05%</a:t>
            </a:r>
            <a:r>
              <a:rPr lang="zh-CN" altLang="en-US" sz="1000" dirty="0">
                <a:latin typeface="Arial" panose="020B0604020202020204" pitchFamily="34" charset="0"/>
                <a:ea typeface="微软雅黑" panose="020B0503020204020204" charset="-122"/>
              </a:rPr>
              <a:t>；</a:t>
            </a:r>
            <a:endParaRPr lang="en-US" altLang="zh-CN" sz="1000" dirty="0">
              <a:latin typeface="Arial" panose="020B0604020202020204" pitchFamily="34" charset="0"/>
              <a:ea typeface="微软雅黑" panose="020B0503020204020204" charset="-122"/>
            </a:endParaRPr>
          </a:p>
          <a:p>
            <a:pPr marL="171450" indent="-171450">
              <a:spcBef>
                <a:spcPts val="600"/>
              </a:spcBef>
              <a:buFont typeface="Wingdings" panose="05000000000000000000" pitchFamily="2" charset="2"/>
              <a:buChar char="Ø"/>
            </a:pPr>
            <a:r>
              <a:rPr lang="zh-CN" altLang="en-US" sz="1000" dirty="0">
                <a:latin typeface="Arial" panose="020B0604020202020204" pitchFamily="34" charset="0"/>
                <a:ea typeface="微软雅黑" panose="020B0503020204020204" charset="-122"/>
              </a:rPr>
              <a:t>说明书外的不良反应总体报告率约为</a:t>
            </a:r>
            <a:r>
              <a:rPr lang="en-US" altLang="zh-CN" sz="1000" dirty="0">
                <a:latin typeface="Arial" panose="020B0604020202020204" pitchFamily="34" charset="0"/>
                <a:ea typeface="微软雅黑" panose="020B0503020204020204" charset="-122"/>
              </a:rPr>
              <a:t>0.08%</a:t>
            </a:r>
            <a:r>
              <a:rPr lang="zh-CN" altLang="en-US" sz="1000" dirty="0">
                <a:latin typeface="Arial" panose="020B0604020202020204" pitchFamily="34" charset="0"/>
                <a:ea typeface="微软雅黑" panose="020B0503020204020204" charset="-122"/>
              </a:rPr>
              <a:t>；</a:t>
            </a:r>
            <a:endParaRPr lang="en-US" altLang="zh-CN" sz="1000" dirty="0">
              <a:latin typeface="Arial" panose="020B0604020202020204" pitchFamily="34" charset="0"/>
              <a:ea typeface="微软雅黑" panose="020B0503020204020204" charset="-122"/>
            </a:endParaRPr>
          </a:p>
          <a:p>
            <a:pPr marL="171450" indent="-171450">
              <a:spcBef>
                <a:spcPts val="600"/>
              </a:spcBef>
              <a:buFont typeface="Wingdings" panose="05000000000000000000" pitchFamily="2" charset="2"/>
              <a:buChar char="Ø"/>
            </a:pPr>
            <a:r>
              <a:rPr lang="zh-CN" altLang="en-US" sz="1000" dirty="0">
                <a:latin typeface="Arial" panose="020B0604020202020204" pitchFamily="34" charset="0"/>
                <a:ea typeface="微软雅黑" panose="020B0503020204020204" charset="-122"/>
              </a:rPr>
              <a:t>上述数据均来自上市后的自发报告，由于报告人提供的信息有限，持有人尚不能明确这些事件的发生与本品的因果关系。</a:t>
            </a:r>
            <a:endParaRPr lang="zh-CN" altLang="en-US" sz="1000" dirty="0">
              <a:latin typeface="Arial" panose="020B060402020202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幻灯片编号占位符 3"/>
          <p:cNvSpPr>
            <a:spLocks noGrp="1"/>
          </p:cNvSpPr>
          <p:nvPr>
            <p:ph type="sldNum" sz="quarter" idx="4"/>
          </p:nvPr>
        </p:nvSpPr>
        <p:spPr>
          <a:prstGeom prst="rect">
            <a:avLst/>
          </a:prstGeom>
        </p:spPr>
        <p:txBody>
          <a:bodyPr/>
          <a:lstStyle/>
          <a:p>
            <a:r>
              <a:rPr kumimoji="1" lang="en-US" altLang="zh-CN" dirty="0">
                <a:latin typeface="Arial" panose="020B0604020202020204" pitchFamily="34" charset="0"/>
                <a:ea typeface="微软雅黑" panose="020B0503020204020204" charset="-122"/>
              </a:rPr>
              <a:t>4</a:t>
            </a:r>
            <a:endParaRPr kumimoji="1" lang="en-US" altLang="zh-CN" dirty="0">
              <a:latin typeface="Arial" panose="020B0604020202020204" pitchFamily="34" charset="0"/>
              <a:ea typeface="微软雅黑" panose="020B0503020204020204" charset="-122"/>
            </a:endParaRPr>
          </a:p>
        </p:txBody>
      </p:sp>
      <p:sp>
        <p:nvSpPr>
          <p:cNvPr id="31" name="圆角矩形 30"/>
          <p:cNvSpPr/>
          <p:nvPr/>
        </p:nvSpPr>
        <p:spPr>
          <a:xfrm>
            <a:off x="95433" y="942009"/>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sp>
        <p:nvSpPr>
          <p:cNvPr id="32" name="圆角矩形 31"/>
          <p:cNvSpPr/>
          <p:nvPr/>
        </p:nvSpPr>
        <p:spPr>
          <a:xfrm>
            <a:off x="4546446" y="943752"/>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sp>
        <p:nvSpPr>
          <p:cNvPr id="33" name="圆角矩形 32"/>
          <p:cNvSpPr/>
          <p:nvPr/>
        </p:nvSpPr>
        <p:spPr>
          <a:xfrm>
            <a:off x="95433" y="2912335"/>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sp>
        <p:nvSpPr>
          <p:cNvPr id="34" name="圆角矩形 33"/>
          <p:cNvSpPr/>
          <p:nvPr/>
        </p:nvSpPr>
        <p:spPr>
          <a:xfrm>
            <a:off x="4545572" y="2914380"/>
            <a:ext cx="4383464" cy="1787160"/>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pic>
        <p:nvPicPr>
          <p:cNvPr id="37" name="图片 36"/>
          <p:cNvPicPr>
            <a:picLocks noChangeAspect="1"/>
          </p:cNvPicPr>
          <p:nvPr/>
        </p:nvPicPr>
        <p:blipFill>
          <a:blip r:embed="rId1"/>
          <a:srcRect l="1702" t="14030" r="3067" b="14449"/>
          <a:stretch>
            <a:fillRect/>
          </a:stretch>
        </p:blipFill>
        <p:spPr>
          <a:xfrm>
            <a:off x="125730" y="3085160"/>
            <a:ext cx="4334510" cy="130937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rcRect l="2312" t="21331" r="54423" b="14867"/>
          <a:stretch>
            <a:fillRect/>
          </a:stretch>
        </p:blipFill>
        <p:spPr>
          <a:xfrm>
            <a:off x="137795" y="1295095"/>
            <a:ext cx="2042795" cy="126492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52864" t="21331" r="1884" b="14315"/>
          <a:stretch>
            <a:fillRect/>
          </a:stretch>
        </p:blipFill>
        <p:spPr>
          <a:xfrm>
            <a:off x="2244090" y="1295095"/>
            <a:ext cx="2186305" cy="1305560"/>
          </a:xfrm>
          <a:prstGeom prst="rect">
            <a:avLst/>
          </a:prstGeom>
        </p:spPr>
      </p:pic>
      <p:sp>
        <p:nvSpPr>
          <p:cNvPr id="7" name="文本框 6"/>
          <p:cNvSpPr txBox="1"/>
          <p:nvPr/>
        </p:nvSpPr>
        <p:spPr>
          <a:xfrm>
            <a:off x="828040" y="1079830"/>
            <a:ext cx="922020" cy="198755"/>
          </a:xfrm>
          <a:prstGeom prst="rect">
            <a:avLst/>
          </a:prstGeom>
          <a:noFill/>
        </p:spPr>
        <p:txBody>
          <a:bodyPr wrap="square" rtlCol="0">
            <a:spAutoFit/>
          </a:bodyPr>
          <a:lstStyle/>
          <a:p>
            <a:pPr algn="ctr"/>
            <a:r>
              <a:rPr lang="en-US" altLang="zh-CN" sz="700" b="1">
                <a:latin typeface="微软雅黑" panose="020B0503020204020204" charset="-122"/>
                <a:ea typeface="微软雅黑" panose="020B0503020204020204" charset="-122"/>
                <a:cs typeface="微软雅黑" panose="020B0503020204020204" charset="-122"/>
              </a:rPr>
              <a:t>CMAP</a:t>
            </a:r>
            <a:r>
              <a:rPr lang="zh-CN" altLang="en-US" sz="700" b="1">
                <a:latin typeface="微软雅黑" panose="020B0503020204020204" charset="-122"/>
                <a:ea typeface="微软雅黑" panose="020B0503020204020204" charset="-122"/>
                <a:cs typeface="微软雅黑" panose="020B0503020204020204" charset="-122"/>
              </a:rPr>
              <a:t>研究</a:t>
            </a:r>
            <a:r>
              <a:rPr lang="en-US" altLang="zh-CN" sz="700" b="1" baseline="30000">
                <a:solidFill>
                  <a:schemeClr val="tx1"/>
                </a:solidFill>
                <a:uFillTx/>
                <a:latin typeface="微软雅黑" panose="020B0503020204020204" charset="-122"/>
                <a:ea typeface="微软雅黑" panose="020B0503020204020204" charset="-122"/>
                <a:cs typeface="微软雅黑" panose="020B0503020204020204" charset="-122"/>
              </a:rPr>
              <a:t>1,3,5</a:t>
            </a:r>
            <a:endParaRPr lang="en-US" altLang="zh-CN" sz="700" b="1" baseline="30000">
              <a:solidFill>
                <a:schemeClr val="tx1"/>
              </a:solidFill>
              <a:uFillTx/>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038475" y="1079830"/>
            <a:ext cx="922020" cy="198755"/>
          </a:xfrm>
          <a:prstGeom prst="rect">
            <a:avLst/>
          </a:prstGeom>
          <a:noFill/>
        </p:spPr>
        <p:txBody>
          <a:bodyPr wrap="square" rtlCol="0">
            <a:spAutoFit/>
          </a:bodyPr>
          <a:lstStyle/>
          <a:p>
            <a:pPr algn="ctr"/>
            <a:r>
              <a:rPr lang="en-US" altLang="zh-CN" sz="700" b="1">
                <a:latin typeface="微软雅黑" panose="020B0503020204020204" charset="-122"/>
                <a:ea typeface="微软雅黑" panose="020B0503020204020204" charset="-122"/>
                <a:cs typeface="微软雅黑" panose="020B0503020204020204" charset="-122"/>
              </a:rPr>
              <a:t>CMAS</a:t>
            </a:r>
            <a:r>
              <a:rPr lang="zh-CN" altLang="en-US" sz="700" b="1">
                <a:latin typeface="微软雅黑" panose="020B0503020204020204" charset="-122"/>
                <a:ea typeface="微软雅黑" panose="020B0503020204020204" charset="-122"/>
                <a:cs typeface="微软雅黑" panose="020B0503020204020204" charset="-122"/>
              </a:rPr>
              <a:t>研究</a:t>
            </a:r>
            <a:r>
              <a:rPr lang="en-US" altLang="zh-CN" sz="700" b="1" baseline="30000">
                <a:solidFill>
                  <a:schemeClr val="tx1"/>
                </a:solidFill>
                <a:uFillTx/>
                <a:latin typeface="微软雅黑" panose="020B0503020204020204" charset="-122"/>
                <a:ea typeface="微软雅黑" panose="020B0503020204020204" charset="-122"/>
                <a:cs typeface="微软雅黑" panose="020B0503020204020204" charset="-122"/>
              </a:rPr>
              <a:t>2</a:t>
            </a:r>
            <a:endParaRPr lang="en-US" altLang="zh-CN" sz="700" b="1" baseline="30000">
              <a:solidFill>
                <a:schemeClr val="tx1"/>
              </a:solidFill>
              <a:uFillTx/>
              <a:latin typeface="微软雅黑" panose="020B0503020204020204" charset="-122"/>
              <a:ea typeface="微软雅黑" panose="020B0503020204020204" charset="-122"/>
              <a:cs typeface="微软雅黑" panose="020B0503020204020204" charset="-122"/>
            </a:endParaRPr>
          </a:p>
        </p:txBody>
      </p:sp>
      <p:grpSp>
        <p:nvGrpSpPr>
          <p:cNvPr id="15" name="组合 14"/>
          <p:cNvGrpSpPr/>
          <p:nvPr/>
        </p:nvGrpSpPr>
        <p:grpSpPr>
          <a:xfrm>
            <a:off x="4895213" y="797255"/>
            <a:ext cx="1667510" cy="266065"/>
            <a:chOff x="2264115" y="1921326"/>
            <a:chExt cx="3948205" cy="322254"/>
          </a:xfrm>
          <a:solidFill>
            <a:srgbClr val="0070C0"/>
          </a:solidFill>
        </p:grpSpPr>
        <p:sp>
          <p:nvSpPr>
            <p:cNvPr id="16" name="圆角矩形 15"/>
            <p:cNvSpPr/>
            <p:nvPr/>
          </p:nvSpPr>
          <p:spPr>
            <a:xfrm>
              <a:off x="2267122" y="1921326"/>
              <a:ext cx="3945198"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7" name="文本框 16"/>
            <p:cNvSpPr txBox="1"/>
            <p:nvPr/>
          </p:nvSpPr>
          <p:spPr>
            <a:xfrm>
              <a:off x="2264115" y="1935170"/>
              <a:ext cx="3948205"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algn="ctr"/>
              <a:r>
                <a:rPr lang="zh-CN" altLang="en-US" sz="1000" b="1" dirty="0">
                  <a:solidFill>
                    <a:schemeClr val="bg1"/>
                  </a:solidFill>
                  <a:latin typeface="微软雅黑" panose="020B0503020204020204" charset="-122"/>
                  <a:ea typeface="微软雅黑" panose="020B0503020204020204" charset="-122"/>
                </a:rPr>
                <a:t>西格列他钠显著降低</a:t>
              </a:r>
              <a:r>
                <a:rPr lang="en-US" altLang="zh-CN" sz="1000" b="1" dirty="0">
                  <a:solidFill>
                    <a:schemeClr val="bg1"/>
                  </a:solidFill>
                  <a:latin typeface="微软雅黑" panose="020B0503020204020204" charset="-122"/>
                  <a:ea typeface="微软雅黑" panose="020B0503020204020204" charset="-122"/>
                </a:rPr>
                <a:t>FPG</a:t>
              </a:r>
              <a:endParaRPr lang="en-US" altLang="zh-CN" sz="1000" b="1" dirty="0">
                <a:solidFill>
                  <a:schemeClr val="bg1"/>
                </a:solidFill>
                <a:latin typeface="微软雅黑" panose="020B0503020204020204" charset="-122"/>
                <a:ea typeface="微软雅黑" panose="020B0503020204020204" charset="-122"/>
              </a:endParaRPr>
            </a:p>
          </p:txBody>
        </p:sp>
      </p:grpSp>
      <p:pic>
        <p:nvPicPr>
          <p:cNvPr id="21" name="图片 20"/>
          <p:cNvPicPr>
            <a:picLocks noChangeAspect="1"/>
          </p:cNvPicPr>
          <p:nvPr/>
        </p:nvPicPr>
        <p:blipFill>
          <a:blip r:embed="rId1"/>
          <a:srcRect l="436" t="93098" r="18911" b="780"/>
          <a:stretch>
            <a:fillRect/>
          </a:stretch>
        </p:blipFill>
        <p:spPr>
          <a:xfrm>
            <a:off x="210820" y="4535500"/>
            <a:ext cx="4044950" cy="123190"/>
          </a:xfrm>
          <a:prstGeom prst="rect">
            <a:avLst/>
          </a:prstGeom>
        </p:spPr>
      </p:pic>
      <p:sp>
        <p:nvSpPr>
          <p:cNvPr id="22" name="文本框 21"/>
          <p:cNvSpPr txBox="1"/>
          <p:nvPr/>
        </p:nvSpPr>
        <p:spPr>
          <a:xfrm>
            <a:off x="541655" y="4338015"/>
            <a:ext cx="1495425" cy="213995"/>
          </a:xfrm>
          <a:prstGeom prst="rect">
            <a:avLst/>
          </a:prstGeom>
          <a:noFill/>
        </p:spPr>
        <p:txBody>
          <a:bodyPr wrap="square" rtlCol="0">
            <a:spAutoFit/>
          </a:bodyPr>
          <a:lstStyle/>
          <a:p>
            <a:pPr algn="l"/>
            <a:r>
              <a:rPr lang="en-US" sz="800" b="1">
                <a:solidFill>
                  <a:schemeClr val="tx1"/>
                </a:solidFill>
                <a:uFillTx/>
                <a:latin typeface="微软雅黑" panose="020B0503020204020204" charset="-122"/>
                <a:ea typeface="微软雅黑" panose="020B0503020204020204" charset="-122"/>
                <a:cs typeface="微软雅黑" panose="020B0503020204020204" charset="-122"/>
              </a:rPr>
              <a:t>*</a:t>
            </a:r>
            <a:r>
              <a:rPr lang="en-US" sz="500" b="1">
                <a:solidFill>
                  <a:schemeClr val="tx1"/>
                </a:solidFill>
                <a:uFillTx/>
                <a:latin typeface="微软雅黑" panose="020B0503020204020204" charset="-122"/>
                <a:ea typeface="微软雅黑" panose="020B0503020204020204" charset="-122"/>
                <a:cs typeface="微软雅黑" panose="020B0503020204020204" charset="-122"/>
              </a:rPr>
              <a:t>: P&lt;0.05 vs, </a:t>
            </a:r>
            <a:r>
              <a:rPr lang="zh-CN" altLang="en-US" sz="500" b="1">
                <a:solidFill>
                  <a:schemeClr val="tx1"/>
                </a:solidFill>
                <a:uFillTx/>
                <a:latin typeface="微软雅黑" panose="020B0503020204020204" charset="-122"/>
                <a:ea typeface="微软雅黑" panose="020B0503020204020204" charset="-122"/>
                <a:cs typeface="微软雅黑" panose="020B0503020204020204" charset="-122"/>
              </a:rPr>
              <a:t>西格列汀</a:t>
            </a:r>
            <a:endParaRPr lang="zh-CN" altLang="en-US" sz="500" b="1">
              <a:solidFill>
                <a:schemeClr val="tx1"/>
              </a:solidFill>
              <a:uFillTx/>
              <a:latin typeface="微软雅黑" panose="020B0503020204020204" charset="-122"/>
              <a:ea typeface="微软雅黑" panose="020B0503020204020204" charset="-122"/>
              <a:cs typeface="微软雅黑" panose="020B0503020204020204" charset="-122"/>
            </a:endParaRPr>
          </a:p>
        </p:txBody>
      </p:sp>
      <p:pic>
        <p:nvPicPr>
          <p:cNvPr id="39" name="图片 38"/>
          <p:cNvPicPr>
            <a:picLocks noChangeAspect="1"/>
          </p:cNvPicPr>
          <p:nvPr/>
        </p:nvPicPr>
        <p:blipFill>
          <a:blip r:embed="rId3">
            <a:extLst>
              <a:ext uri="{28A0092B-C50C-407E-A947-70E740481C1C}">
                <a14:useLocalDpi xmlns:a14="http://schemas.microsoft.com/office/drawing/2010/main" val="0"/>
              </a:ext>
            </a:extLst>
          </a:blip>
          <a:srcRect l="863" t="15055" r="53424" b="10651"/>
          <a:stretch>
            <a:fillRect/>
          </a:stretch>
        </p:blipFill>
        <p:spPr>
          <a:xfrm>
            <a:off x="4559300" y="1163650"/>
            <a:ext cx="2177415" cy="139954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52307" t="15055" r="2352" b="9259"/>
          <a:stretch>
            <a:fillRect/>
          </a:stretch>
        </p:blipFill>
        <p:spPr>
          <a:xfrm>
            <a:off x="6817995" y="1170635"/>
            <a:ext cx="2098675" cy="1385570"/>
          </a:xfrm>
          <a:prstGeom prst="rect">
            <a:avLst/>
          </a:prstGeom>
        </p:spPr>
      </p:pic>
      <p:grpSp>
        <p:nvGrpSpPr>
          <p:cNvPr id="12" name="组合 11"/>
          <p:cNvGrpSpPr/>
          <p:nvPr/>
        </p:nvGrpSpPr>
        <p:grpSpPr>
          <a:xfrm>
            <a:off x="756957" y="2790426"/>
            <a:ext cx="3071097" cy="265655"/>
            <a:chOff x="2264115" y="1921326"/>
            <a:chExt cx="5732866" cy="322254"/>
          </a:xfrm>
          <a:solidFill>
            <a:srgbClr val="0070C0"/>
          </a:solidFill>
        </p:grpSpPr>
        <p:sp>
          <p:nvSpPr>
            <p:cNvPr id="23" name="圆角矩形 22"/>
            <p:cNvSpPr/>
            <p:nvPr/>
          </p:nvSpPr>
          <p:spPr>
            <a:xfrm>
              <a:off x="2267126" y="1921326"/>
              <a:ext cx="5714824"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4" name="文本框 23"/>
            <p:cNvSpPr txBox="1"/>
            <p:nvPr/>
          </p:nvSpPr>
          <p:spPr>
            <a:xfrm>
              <a:off x="2264115" y="1935171"/>
              <a:ext cx="5732866" cy="298679"/>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algn="ctr"/>
              <a:r>
                <a:rPr lang="zh-CN" altLang="en-US" sz="1000" b="1" dirty="0">
                  <a:solidFill>
                    <a:schemeClr val="bg1"/>
                  </a:solidFill>
                  <a:latin typeface="微软雅黑" panose="020B0503020204020204" charset="-122"/>
                  <a:ea typeface="微软雅黑" panose="020B0503020204020204" charset="-122"/>
                </a:rPr>
                <a:t>代谢综合征特征亚组西格列他钠</a:t>
              </a:r>
              <a:r>
                <a:rPr lang="en-US" altLang="zh-CN" sz="1000" b="1" dirty="0">
                  <a:solidFill>
                    <a:schemeClr val="bg1"/>
                  </a:solidFill>
                  <a:latin typeface="微软雅黑" panose="020B0503020204020204" charset="-122"/>
                  <a:ea typeface="微软雅黑" panose="020B0503020204020204" charset="-122"/>
                </a:rPr>
                <a:t>HbA</a:t>
              </a:r>
              <a:r>
                <a:rPr lang="en-US" altLang="zh-CN" sz="1000" b="1" baseline="-25000" dirty="0">
                  <a:solidFill>
                    <a:schemeClr val="bg1"/>
                  </a:solidFill>
                  <a:latin typeface="微软雅黑" panose="020B0503020204020204" charset="-122"/>
                  <a:ea typeface="微软雅黑" panose="020B0503020204020204" charset="-122"/>
                </a:rPr>
                <a:t>1C</a:t>
              </a:r>
              <a:r>
                <a:rPr lang="zh-CN" altLang="en-US" sz="1000" b="1" dirty="0">
                  <a:solidFill>
                    <a:schemeClr val="bg1"/>
                  </a:solidFill>
                  <a:latin typeface="微软雅黑" panose="020B0503020204020204" charset="-122"/>
                  <a:ea typeface="微软雅黑" panose="020B0503020204020204" charset="-122"/>
                </a:rPr>
                <a:t>改善更优</a:t>
              </a:r>
              <a:endParaRPr lang="en-US" altLang="zh-CN" sz="1000" b="1" baseline="30000" dirty="0">
                <a:solidFill>
                  <a:schemeClr val="bg1"/>
                </a:solidFill>
                <a:latin typeface="微软雅黑" panose="020B0503020204020204" charset="-122"/>
                <a:ea typeface="微软雅黑" panose="020B0503020204020204" charset="-122"/>
              </a:endParaRPr>
            </a:p>
          </p:txBody>
        </p:sp>
      </p:grpSp>
      <p:sp>
        <p:nvSpPr>
          <p:cNvPr id="25" name="矩形 24"/>
          <p:cNvSpPr/>
          <p:nvPr/>
        </p:nvSpPr>
        <p:spPr>
          <a:xfrm>
            <a:off x="212558" y="4863684"/>
            <a:ext cx="7743190" cy="306705"/>
          </a:xfrm>
          <a:prstGeom prst="rect">
            <a:avLst/>
          </a:prstGeom>
          <a:noFill/>
        </p:spPr>
        <p:txBody>
          <a:bodyPr wrap="square">
            <a:spAutoFit/>
          </a:bodyPr>
          <a:lstStyle/>
          <a:p>
            <a:pPr marL="71755" indent="-71755" algn="just">
              <a:buFont typeface="+mj-lt"/>
              <a:buAutoNum type="arabicPeriod"/>
            </a:pP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CGZ301</a:t>
            </a:r>
            <a:r>
              <a:rPr lang="zh-CN" altLang="en-US"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临床试验报告</a:t>
            </a:r>
            <a:r>
              <a:rPr lang="fr-FR"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2. </a:t>
            </a: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CGZ302</a:t>
            </a:r>
            <a:r>
              <a:rPr lang="zh-CN" altLang="en-US"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临床试验报告</a:t>
            </a: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3. 2019 ADA.17-OR: Efficacy and safety of </a:t>
            </a:r>
            <a:r>
              <a:rPr lang="en-US" altLang="zh-CN" sz="700" kern="100" dirty="0" err="1">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chiglitazar</a:t>
            </a: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a novel PPAR</a:t>
            </a:r>
            <a:r>
              <a:rPr lang="el-GR"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α/γ/</a:t>
            </a: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d pan-agonist, in patients with type 2 diabetes: A randomized, double-blind, placebo-controlled phase 3 superiority trial (CMAP). 4. </a:t>
            </a:r>
            <a:r>
              <a:rPr lang="zh-CN" altLang="en-US"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西格列他钠Ⅲ期临床试验事后分析</a:t>
            </a: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.5. </a:t>
            </a:r>
            <a:r>
              <a:rPr lang="zh-CN" altLang="en-US"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西格列他钠申请上市技术审批报告</a:t>
            </a:r>
            <a:r>
              <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a:t>
            </a:r>
            <a:endParaRPr lang="en-US" altLang="zh-CN" sz="700" kern="100" dirty="0">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sp>
        <p:nvSpPr>
          <p:cNvPr id="26" name="矩形 25"/>
          <p:cNvSpPr/>
          <p:nvPr/>
        </p:nvSpPr>
        <p:spPr>
          <a:xfrm>
            <a:off x="4631690" y="2920060"/>
            <a:ext cx="4213225" cy="1793875"/>
          </a:xfrm>
          <a:prstGeom prst="rect">
            <a:avLst/>
          </a:prstGeom>
        </p:spPr>
        <p:txBody>
          <a:bodyPr wrap="square">
            <a:spAutoFit/>
          </a:bodyPr>
          <a:lstStyle/>
          <a:p>
            <a:pPr marL="214630" indent="-214630" fontAlgn="auto">
              <a:lnSpc>
                <a:spcPct val="120000"/>
              </a:lnSpc>
              <a:spcBef>
                <a:spcPts val="600"/>
              </a:spcBef>
              <a:buFont typeface="Arial" panose="020B0604020202020204" pitchFamily="34" charset="0"/>
              <a:buChar char="•"/>
            </a:pPr>
            <a:r>
              <a:rPr lang="zh-CN" altLang="en-US" sz="1200" dirty="0">
                <a:latin typeface="Arial" panose="020B0604020202020204" pitchFamily="34" charset="0"/>
                <a:ea typeface="微软雅黑" panose="020B0503020204020204" charset="-122"/>
              </a:rPr>
              <a:t>西格列他钠</a:t>
            </a:r>
            <a:r>
              <a:rPr lang="en-US" altLang="zh-CN" sz="1200" dirty="0">
                <a:latin typeface="Arial" panose="020B0604020202020204" pitchFamily="34" charset="0"/>
                <a:ea typeface="微软雅黑" panose="020B0503020204020204" charset="-122"/>
              </a:rPr>
              <a:t>32mg</a:t>
            </a:r>
            <a:r>
              <a:rPr lang="zh-CN" altLang="en-US" sz="1200" dirty="0">
                <a:latin typeface="Arial" panose="020B0604020202020204" pitchFamily="34" charset="0"/>
                <a:ea typeface="微软雅黑" panose="020B0503020204020204" charset="-122"/>
              </a:rPr>
              <a:t>、</a:t>
            </a:r>
            <a:r>
              <a:rPr lang="en-US" altLang="zh-CN" sz="1200" dirty="0">
                <a:latin typeface="Arial" panose="020B0604020202020204" pitchFamily="34" charset="0"/>
                <a:ea typeface="微软雅黑" panose="020B0503020204020204" charset="-122"/>
              </a:rPr>
              <a:t>48mg</a:t>
            </a:r>
            <a:r>
              <a:rPr lang="zh-CN" altLang="en-US" sz="1200" dirty="0">
                <a:latin typeface="Arial" panose="020B0604020202020204" pitchFamily="34" charset="0"/>
                <a:ea typeface="微软雅黑" panose="020B0503020204020204" charset="-122"/>
              </a:rPr>
              <a:t>组对于</a:t>
            </a:r>
            <a:r>
              <a:rPr lang="zh-CN" altLang="en-US" sz="1200" b="1" dirty="0">
                <a:latin typeface="Arial" panose="020B0604020202020204" pitchFamily="34" charset="0"/>
                <a:ea typeface="微软雅黑" panose="020B0503020204020204" charset="-122"/>
              </a:rPr>
              <a:t>血糖的改善</a:t>
            </a:r>
            <a:r>
              <a:rPr lang="zh-CN" altLang="en-US" sz="1200" dirty="0">
                <a:latin typeface="Arial" panose="020B0604020202020204" pitchFamily="34" charset="0"/>
                <a:ea typeface="微软雅黑" panose="020B0503020204020204" charset="-122"/>
              </a:rPr>
              <a:t>均显著优于安慰剂，</a:t>
            </a:r>
            <a:r>
              <a:rPr lang="en-US" altLang="zh-CN" sz="1200" dirty="0">
                <a:latin typeface="Arial" panose="020B0604020202020204" pitchFamily="34" charset="0"/>
                <a:ea typeface="微软雅黑" panose="020B0503020204020204" charset="-122"/>
              </a:rPr>
              <a:t>52</a:t>
            </a:r>
            <a:r>
              <a:rPr lang="zh-CN" altLang="en-US" sz="1200" dirty="0">
                <a:latin typeface="Arial" panose="020B0604020202020204" pitchFamily="34" charset="0"/>
                <a:ea typeface="微软雅黑" panose="020B0503020204020204" charset="-122"/>
              </a:rPr>
              <a:t>周时西格列他钠组的血糖控制疗效继续保持</a:t>
            </a:r>
            <a:r>
              <a:rPr lang="en-US" altLang="zh-CN" sz="1200" baseline="30000" dirty="0">
                <a:latin typeface="Arial" panose="020B0604020202020204" pitchFamily="34" charset="0"/>
                <a:ea typeface="微软雅黑" panose="020B0503020204020204" charset="-122"/>
              </a:rPr>
              <a:t>1,3,5</a:t>
            </a:r>
            <a:endParaRPr lang="en-US" altLang="zh-CN" sz="1200" baseline="30000" dirty="0">
              <a:latin typeface="Arial" panose="020B0604020202020204" pitchFamily="34" charset="0"/>
              <a:ea typeface="微软雅黑" panose="020B0503020204020204" charset="-122"/>
            </a:endParaRPr>
          </a:p>
          <a:p>
            <a:pPr marL="214630" indent="-214630" fontAlgn="auto">
              <a:lnSpc>
                <a:spcPct val="120000"/>
              </a:lnSpc>
              <a:spcBef>
                <a:spcPts val="600"/>
              </a:spcBef>
              <a:buFont typeface="Arial" panose="020B0604020202020204" pitchFamily="34" charset="0"/>
              <a:buChar char="•"/>
            </a:pPr>
            <a:r>
              <a:rPr lang="zh-CN" altLang="en-US" sz="1200" spc="150" dirty="0">
                <a:latin typeface="Arial" panose="020B0604020202020204" pitchFamily="34" charset="0"/>
                <a:ea typeface="微软雅黑" panose="020B0503020204020204" charset="-122"/>
                <a:cs typeface="+mn-ea"/>
                <a:sym typeface="+mn-lt"/>
              </a:rPr>
              <a:t>西格列他钠</a:t>
            </a:r>
            <a:r>
              <a:rPr lang="en-US" altLang="zh-CN" sz="1200" dirty="0">
                <a:latin typeface="Arial" panose="020B0604020202020204" pitchFamily="34" charset="0"/>
                <a:ea typeface="微软雅黑" panose="020B0503020204020204" charset="-122"/>
                <a:sym typeface="+mn-lt"/>
              </a:rPr>
              <a:t>48mg</a:t>
            </a:r>
            <a:r>
              <a:rPr lang="zh-CN" altLang="en-US" sz="1200" spc="150" dirty="0">
                <a:latin typeface="Arial" panose="020B0604020202020204" pitchFamily="34" charset="0"/>
                <a:ea typeface="微软雅黑" panose="020B0503020204020204" charset="-122"/>
                <a:cs typeface="+mn-ea"/>
                <a:sym typeface="+mn-lt"/>
              </a:rPr>
              <a:t>组</a:t>
            </a:r>
            <a:r>
              <a:rPr lang="zh-CN" altLang="en-US" sz="1200" b="1" spc="150" dirty="0">
                <a:latin typeface="Arial" panose="020B0604020202020204" pitchFamily="34" charset="0"/>
                <a:ea typeface="微软雅黑" panose="020B0503020204020204" charset="-122"/>
                <a:cs typeface="+mn-ea"/>
                <a:sym typeface="+mn-lt"/>
              </a:rPr>
              <a:t>空腹血糖、</a:t>
            </a:r>
            <a:r>
              <a:rPr lang="zh-CN" altLang="en-US" sz="1200" b="1" dirty="0">
                <a:latin typeface="Arial" panose="020B0604020202020204" pitchFamily="34" charset="0"/>
                <a:ea typeface="微软雅黑" panose="020B0503020204020204" charset="-122"/>
                <a:sym typeface="+mn-lt"/>
              </a:rPr>
              <a:t>餐后</a:t>
            </a:r>
            <a:r>
              <a:rPr lang="en-US" altLang="zh-CN" sz="1200" b="1" dirty="0">
                <a:latin typeface="Arial" panose="020B0604020202020204" pitchFamily="34" charset="0"/>
                <a:ea typeface="微软雅黑" panose="020B0503020204020204" charset="-122"/>
                <a:sym typeface="+mn-lt"/>
              </a:rPr>
              <a:t>2h</a:t>
            </a:r>
            <a:r>
              <a:rPr lang="zh-CN" altLang="en-US" sz="1200" b="1" dirty="0">
                <a:latin typeface="Arial" panose="020B0604020202020204" pitchFamily="34" charset="0"/>
                <a:ea typeface="微软雅黑" panose="020B0503020204020204" charset="-122"/>
                <a:sym typeface="+mn-lt"/>
              </a:rPr>
              <a:t>血糖</a:t>
            </a:r>
            <a:r>
              <a:rPr lang="zh-CN" altLang="en-US" sz="1200" dirty="0">
                <a:latin typeface="Arial" panose="020B0604020202020204" pitchFamily="34" charset="0"/>
                <a:ea typeface="微软雅黑" panose="020B0503020204020204" charset="-122"/>
                <a:sym typeface="+mn-lt"/>
              </a:rPr>
              <a:t>下降，显著优于西格列汀组</a:t>
            </a:r>
            <a:r>
              <a:rPr lang="en-US" altLang="zh-CN" sz="1200" baseline="30000" dirty="0">
                <a:latin typeface="Arial" panose="020B0604020202020204" pitchFamily="34" charset="0"/>
                <a:ea typeface="微软雅黑" panose="020B0503020204020204" charset="-122"/>
                <a:sym typeface="+mn-lt"/>
              </a:rPr>
              <a:t>2,5</a:t>
            </a:r>
            <a:endParaRPr lang="en-US" altLang="zh-CN" sz="1200" dirty="0">
              <a:latin typeface="Arial" panose="020B0604020202020204" pitchFamily="34" charset="0"/>
              <a:ea typeface="微软雅黑" panose="020B0503020204020204" charset="-122"/>
              <a:sym typeface="+mn-lt"/>
            </a:endParaRPr>
          </a:p>
          <a:p>
            <a:pPr marL="214630" indent="-214630" fontAlgn="auto">
              <a:lnSpc>
                <a:spcPct val="120000"/>
              </a:lnSpc>
              <a:spcBef>
                <a:spcPts val="600"/>
              </a:spcBef>
              <a:buFont typeface="Arial" panose="020B0604020202020204" pitchFamily="34" charset="0"/>
              <a:buChar char="•"/>
            </a:pPr>
            <a:r>
              <a:rPr lang="zh-CN" altLang="en-US" sz="1200" dirty="0">
                <a:latin typeface="Arial" panose="020B0604020202020204" pitchFamily="34" charset="0"/>
                <a:ea typeface="微软雅黑" panose="020B0503020204020204" charset="-122"/>
                <a:sym typeface="+mn-lt"/>
              </a:rPr>
              <a:t>西格列他钠</a:t>
            </a:r>
            <a:r>
              <a:rPr lang="en-US" altLang="zh-CN" sz="1200" dirty="0">
                <a:latin typeface="Arial" panose="020B0604020202020204" pitchFamily="34" charset="0"/>
                <a:ea typeface="微软雅黑" panose="020B0503020204020204" charset="-122"/>
                <a:sym typeface="+mn-lt"/>
              </a:rPr>
              <a:t>48mg</a:t>
            </a:r>
            <a:r>
              <a:rPr lang="zh-CN" altLang="en-US" sz="1200" dirty="0">
                <a:latin typeface="Arial" panose="020B0604020202020204" pitchFamily="34" charset="0"/>
                <a:ea typeface="微软雅黑" panose="020B0503020204020204" charset="-122"/>
                <a:sym typeface="+mn-lt"/>
              </a:rPr>
              <a:t>组在基线</a:t>
            </a:r>
            <a:r>
              <a:rPr lang="en-US" altLang="zh-CN" sz="1200" dirty="0">
                <a:latin typeface="Arial" panose="020B0604020202020204" pitchFamily="34" charset="0"/>
                <a:ea typeface="微软雅黑" panose="020B0503020204020204" charset="-122"/>
                <a:sym typeface="+mn-lt"/>
              </a:rPr>
              <a:t>HOMA-IR≥3.0</a:t>
            </a:r>
            <a:r>
              <a:rPr lang="zh-CN" altLang="en-US" sz="1200" dirty="0">
                <a:latin typeface="Arial" panose="020B0604020202020204" pitchFamily="34" charset="0"/>
                <a:ea typeface="微软雅黑" panose="020B0503020204020204" charset="-122"/>
                <a:sym typeface="+mn-lt"/>
              </a:rPr>
              <a:t>、</a:t>
            </a:r>
            <a:r>
              <a:rPr lang="en-US" altLang="zh-CN" sz="1200" dirty="0">
                <a:latin typeface="Arial" panose="020B0604020202020204" pitchFamily="34" charset="0"/>
                <a:ea typeface="微软雅黑" panose="020B0503020204020204" charset="-122"/>
                <a:sym typeface="+mn-lt"/>
              </a:rPr>
              <a:t>BMI≥25</a:t>
            </a:r>
            <a:r>
              <a:rPr lang="zh-CN" altLang="en-US" sz="1200" dirty="0">
                <a:latin typeface="Arial" panose="020B0604020202020204" pitchFamily="34" charset="0"/>
                <a:ea typeface="微软雅黑" panose="020B0503020204020204" charset="-122"/>
                <a:sym typeface="+mn-lt"/>
              </a:rPr>
              <a:t>、高</a:t>
            </a:r>
            <a:r>
              <a:rPr lang="en-US" altLang="zh-CN" sz="1200" dirty="0">
                <a:latin typeface="Arial" panose="020B0604020202020204" pitchFamily="34" charset="0"/>
                <a:ea typeface="微软雅黑" panose="020B0503020204020204" charset="-122"/>
                <a:sym typeface="+mn-lt"/>
              </a:rPr>
              <a:t>TG</a:t>
            </a:r>
            <a:r>
              <a:rPr lang="zh-CN" altLang="en-US" sz="1200" dirty="0">
                <a:latin typeface="Arial" panose="020B0604020202020204" pitchFamily="34" charset="0"/>
                <a:ea typeface="微软雅黑" panose="020B0503020204020204" charset="-122"/>
                <a:sym typeface="+mn-lt"/>
              </a:rPr>
              <a:t>和低</a:t>
            </a:r>
            <a:r>
              <a:rPr lang="en-US" altLang="zh-CN" sz="1200" dirty="0">
                <a:latin typeface="Arial" panose="020B0604020202020204" pitchFamily="34" charset="0"/>
                <a:ea typeface="微软雅黑" panose="020B0503020204020204" charset="-122"/>
                <a:sym typeface="+mn-lt"/>
              </a:rPr>
              <a:t>HDL-C</a:t>
            </a:r>
            <a:r>
              <a:rPr lang="zh-CN" altLang="en-US" sz="1200" dirty="0">
                <a:latin typeface="Arial" panose="020B0604020202020204" pitchFamily="34" charset="0"/>
                <a:ea typeface="微软雅黑" panose="020B0503020204020204" charset="-122"/>
                <a:sym typeface="+mn-lt"/>
              </a:rPr>
              <a:t>，伴</a:t>
            </a:r>
            <a:r>
              <a:rPr lang="zh-CN" altLang="en-US" sz="1200" b="1" dirty="0">
                <a:latin typeface="Arial" panose="020B0604020202020204" pitchFamily="34" charset="0"/>
                <a:ea typeface="微软雅黑" panose="020B0503020204020204" charset="-122"/>
                <a:sym typeface="+mn-lt"/>
              </a:rPr>
              <a:t>代谢综合征特征的亚组</a:t>
            </a:r>
            <a:r>
              <a:rPr lang="zh-CN" altLang="en-US" sz="1200" dirty="0">
                <a:latin typeface="Arial" panose="020B0604020202020204" pitchFamily="34" charset="0"/>
                <a:ea typeface="微软雅黑" panose="020B0503020204020204" charset="-122"/>
                <a:sym typeface="+mn-lt"/>
              </a:rPr>
              <a:t>中降低</a:t>
            </a:r>
            <a:r>
              <a:rPr lang="en-US" altLang="zh-CN" sz="1200" dirty="0">
                <a:latin typeface="Arial" panose="020B0604020202020204" pitchFamily="34" charset="0"/>
                <a:ea typeface="微软雅黑" panose="020B0503020204020204" charset="-122"/>
                <a:sym typeface="+mn-lt"/>
              </a:rPr>
              <a:t>HbA</a:t>
            </a:r>
            <a:r>
              <a:rPr lang="en-US" altLang="zh-CN" sz="1200" baseline="-25000" dirty="0">
                <a:latin typeface="Arial" panose="020B0604020202020204" pitchFamily="34" charset="0"/>
                <a:ea typeface="微软雅黑" panose="020B0503020204020204" charset="-122"/>
                <a:sym typeface="+mn-lt"/>
              </a:rPr>
              <a:t>1c</a:t>
            </a:r>
            <a:r>
              <a:rPr lang="zh-CN" altLang="en-US" sz="1200" dirty="0">
                <a:latin typeface="Arial" panose="020B0604020202020204" pitchFamily="34" charset="0"/>
                <a:ea typeface="微软雅黑" panose="020B0503020204020204" charset="-122"/>
                <a:sym typeface="+mn-lt"/>
              </a:rPr>
              <a:t>优于西格列汀组</a:t>
            </a:r>
            <a:r>
              <a:rPr lang="en-US" altLang="zh-CN" sz="1200" baseline="30000" dirty="0">
                <a:latin typeface="Arial" panose="020B0604020202020204" pitchFamily="34" charset="0"/>
                <a:ea typeface="微软雅黑" panose="020B0503020204020204" charset="-122"/>
                <a:sym typeface="+mn-lt"/>
              </a:rPr>
              <a:t>4</a:t>
            </a:r>
            <a:endParaRPr lang="en-US" altLang="zh-CN" sz="1200" baseline="30000" dirty="0">
              <a:latin typeface="Arial" panose="020B0604020202020204" pitchFamily="34" charset="0"/>
              <a:ea typeface="微软雅黑" panose="020B0503020204020204" charset="-122"/>
              <a:sym typeface="+mn-lt"/>
            </a:endParaRPr>
          </a:p>
        </p:txBody>
      </p:sp>
      <p:pic>
        <p:nvPicPr>
          <p:cNvPr id="27" name="图片 26" descr="3"/>
          <p:cNvPicPr>
            <a:picLocks noChangeAspect="1"/>
          </p:cNvPicPr>
          <p:nvPr/>
        </p:nvPicPr>
        <p:blipFill>
          <a:blip r:embed="rId4"/>
          <a:stretch>
            <a:fillRect/>
          </a:stretch>
        </p:blipFill>
        <p:spPr>
          <a:xfrm>
            <a:off x="4982350" y="4714478"/>
            <a:ext cx="3508730" cy="188208"/>
          </a:xfrm>
          <a:prstGeom prst="rect">
            <a:avLst/>
          </a:prstGeom>
        </p:spPr>
      </p:pic>
      <p:grpSp>
        <p:nvGrpSpPr>
          <p:cNvPr id="40" name="组合 39"/>
          <p:cNvGrpSpPr/>
          <p:nvPr/>
        </p:nvGrpSpPr>
        <p:grpSpPr>
          <a:xfrm>
            <a:off x="1080135" y="797255"/>
            <a:ext cx="2413635" cy="266065"/>
            <a:chOff x="2267126" y="1921326"/>
            <a:chExt cx="5714824" cy="322254"/>
          </a:xfrm>
          <a:solidFill>
            <a:srgbClr val="0070C0"/>
          </a:solidFill>
        </p:grpSpPr>
        <p:sp>
          <p:nvSpPr>
            <p:cNvPr id="41" name="圆角矩形 40"/>
            <p:cNvSpPr/>
            <p:nvPr/>
          </p:nvSpPr>
          <p:spPr>
            <a:xfrm>
              <a:off x="2267126" y="1921326"/>
              <a:ext cx="5714824"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文本框 41"/>
            <p:cNvSpPr txBox="1"/>
            <p:nvPr/>
          </p:nvSpPr>
          <p:spPr>
            <a:xfrm>
              <a:off x="2630974" y="1929786"/>
              <a:ext cx="5012687"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algn="ctr"/>
              <a:r>
                <a:rPr lang="zh-CN" altLang="en-US" sz="1000" b="1" dirty="0">
                  <a:solidFill>
                    <a:schemeClr val="bg1"/>
                  </a:solidFill>
                  <a:latin typeface="微软雅黑" panose="020B0503020204020204" charset="-122"/>
                  <a:ea typeface="微软雅黑" panose="020B0503020204020204" charset="-122"/>
                </a:rPr>
                <a:t>西格列他钠显著且持续降低</a:t>
              </a:r>
              <a:r>
                <a:rPr lang="en-US" altLang="zh-CN" sz="1000" b="1" dirty="0">
                  <a:solidFill>
                    <a:schemeClr val="bg1"/>
                  </a:solidFill>
                  <a:latin typeface="微软雅黑" panose="020B0503020204020204" charset="-122"/>
                  <a:ea typeface="微软雅黑" panose="020B0503020204020204" charset="-122"/>
                </a:rPr>
                <a:t>HbA</a:t>
              </a:r>
              <a:r>
                <a:rPr lang="en-US" altLang="zh-CN" sz="1000" b="1" baseline="-25000" dirty="0">
                  <a:solidFill>
                    <a:schemeClr val="bg1"/>
                  </a:solidFill>
                  <a:uFillTx/>
                  <a:latin typeface="微软雅黑" panose="020B0503020204020204" charset="-122"/>
                  <a:ea typeface="微软雅黑" panose="020B0503020204020204" charset="-122"/>
                </a:rPr>
                <a:t>1C</a:t>
              </a:r>
              <a:endParaRPr lang="en-US" altLang="zh-CN" sz="1000" b="1" baseline="-25000" dirty="0">
                <a:solidFill>
                  <a:schemeClr val="bg1"/>
                </a:solidFill>
                <a:uFillTx/>
                <a:latin typeface="微软雅黑" panose="020B0503020204020204" charset="-122"/>
                <a:ea typeface="微软雅黑" panose="020B0503020204020204" charset="-122"/>
              </a:endParaRPr>
            </a:p>
          </p:txBody>
        </p:sp>
      </p:grpSp>
      <p:sp>
        <p:nvSpPr>
          <p:cNvPr id="43" name="文本框 42"/>
          <p:cNvSpPr txBox="1"/>
          <p:nvPr/>
        </p:nvSpPr>
        <p:spPr>
          <a:xfrm>
            <a:off x="3164485" y="2506277"/>
            <a:ext cx="1495425" cy="213995"/>
          </a:xfrm>
          <a:prstGeom prst="rect">
            <a:avLst/>
          </a:prstGeom>
          <a:noFill/>
        </p:spPr>
        <p:txBody>
          <a:bodyPr wrap="square" rtlCol="0">
            <a:spAutoFit/>
          </a:bodyPr>
          <a:lstStyle/>
          <a:p>
            <a:pPr algn="ctr"/>
            <a:r>
              <a:rPr lang="en-US" sz="800" b="1">
                <a:solidFill>
                  <a:schemeClr val="tx1"/>
                </a:solidFill>
                <a:uFillTx/>
                <a:latin typeface="微软雅黑" panose="020B0503020204020204" charset="-122"/>
                <a:ea typeface="微软雅黑" panose="020B0503020204020204" charset="-122"/>
                <a:cs typeface="微软雅黑" panose="020B0503020204020204" charset="-122"/>
              </a:rPr>
              <a:t>*</a:t>
            </a:r>
            <a:r>
              <a:rPr lang="en-US" sz="500" b="1">
                <a:solidFill>
                  <a:schemeClr val="tx1"/>
                </a:solidFill>
                <a:uFillTx/>
                <a:latin typeface="微软雅黑" panose="020B0503020204020204" charset="-122"/>
                <a:ea typeface="微软雅黑" panose="020B0503020204020204" charset="-122"/>
                <a:cs typeface="微软雅黑" panose="020B0503020204020204" charset="-122"/>
              </a:rPr>
              <a:t>: P&lt;0.0001 vs, </a:t>
            </a:r>
            <a:r>
              <a:rPr lang="zh-CN" altLang="en-US" sz="500" b="1">
                <a:solidFill>
                  <a:schemeClr val="tx1"/>
                </a:solidFill>
                <a:uFillTx/>
                <a:latin typeface="微软雅黑" panose="020B0503020204020204" charset="-122"/>
                <a:ea typeface="微软雅黑" panose="020B0503020204020204" charset="-122"/>
                <a:cs typeface="微软雅黑" panose="020B0503020204020204" charset="-122"/>
              </a:rPr>
              <a:t>安慰剂</a:t>
            </a:r>
            <a:endParaRPr lang="zh-CN" altLang="en-US" sz="500" b="1">
              <a:solidFill>
                <a:schemeClr val="tx1"/>
              </a:solidFill>
              <a:uFillTx/>
              <a:latin typeface="微软雅黑" panose="020B0503020204020204" charset="-122"/>
              <a:ea typeface="微软雅黑" panose="020B0503020204020204" charset="-122"/>
              <a:cs typeface="微软雅黑" panose="020B0503020204020204" charset="-122"/>
            </a:endParaRPr>
          </a:p>
        </p:txBody>
      </p:sp>
      <p:grpSp>
        <p:nvGrpSpPr>
          <p:cNvPr id="44" name="组合 43"/>
          <p:cNvGrpSpPr/>
          <p:nvPr/>
        </p:nvGrpSpPr>
        <p:grpSpPr>
          <a:xfrm>
            <a:off x="6920351" y="804240"/>
            <a:ext cx="1894205" cy="266065"/>
            <a:chOff x="2267122" y="1921326"/>
            <a:chExt cx="4157301" cy="322254"/>
          </a:xfrm>
          <a:solidFill>
            <a:srgbClr val="0070C0"/>
          </a:solidFill>
        </p:grpSpPr>
        <p:sp>
          <p:nvSpPr>
            <p:cNvPr id="45" name="圆角矩形 44"/>
            <p:cNvSpPr/>
            <p:nvPr/>
          </p:nvSpPr>
          <p:spPr>
            <a:xfrm>
              <a:off x="2267122" y="1921326"/>
              <a:ext cx="4157301"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文本框 45"/>
            <p:cNvSpPr txBox="1"/>
            <p:nvPr/>
          </p:nvSpPr>
          <p:spPr>
            <a:xfrm>
              <a:off x="2317030" y="1933632"/>
              <a:ext cx="3999472"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algn="ctr"/>
              <a:r>
                <a:rPr lang="zh-CN" altLang="en-US" sz="1000" b="1" dirty="0">
                  <a:solidFill>
                    <a:schemeClr val="bg1"/>
                  </a:solidFill>
                  <a:latin typeface="微软雅黑" panose="020B0503020204020204" charset="-122"/>
                  <a:ea typeface="微软雅黑" panose="020B0503020204020204" charset="-122"/>
                </a:rPr>
                <a:t>西格列他钠显著降低</a:t>
              </a:r>
              <a:r>
                <a:rPr lang="en-US" altLang="zh-CN" sz="1000" b="1" dirty="0">
                  <a:solidFill>
                    <a:schemeClr val="bg1"/>
                  </a:solidFill>
                  <a:latin typeface="微软雅黑" panose="020B0503020204020204" charset="-122"/>
                  <a:ea typeface="微软雅黑" panose="020B0503020204020204" charset="-122"/>
                </a:rPr>
                <a:t>2h-PPG</a:t>
              </a:r>
              <a:endParaRPr lang="en-US" altLang="zh-CN" sz="1000" b="1" dirty="0">
                <a:solidFill>
                  <a:schemeClr val="bg1"/>
                </a:solidFill>
                <a:latin typeface="微软雅黑" panose="020B0503020204020204" charset="-122"/>
                <a:ea typeface="微软雅黑" panose="020B0503020204020204" charset="-122"/>
              </a:endParaRPr>
            </a:p>
          </p:txBody>
        </p:sp>
      </p:grpSp>
      <p:sp>
        <p:nvSpPr>
          <p:cNvPr id="35" name="标题 1"/>
          <p:cNvSpPr txBox="1"/>
          <p:nvPr/>
        </p:nvSpPr>
        <p:spPr>
          <a:xfrm>
            <a:off x="262255" y="86360"/>
            <a:ext cx="8432800" cy="332105"/>
          </a:xfrm>
          <a:prstGeom prst="rect">
            <a:avLst/>
          </a:prstGeom>
        </p:spPr>
        <p:txBody>
          <a:bodyPr wrap="square" lIns="0" tIns="0" rIns="0" bIns="0">
            <a:spAutoFit/>
          </a:bodyPr>
          <a:lstStyle>
            <a:lvl1pPr marL="0" algn="l" defTabSz="914400" rtl="0" eaLnBrk="1" latinLnBrk="0" hangingPunct="1">
              <a:lnSpc>
                <a:spcPct val="90000"/>
              </a:lnSpc>
              <a:spcBef>
                <a:spcPct val="0"/>
              </a:spcBef>
              <a:buNone/>
              <a:defRPr lang="zh-CN" altLang="en-US" sz="1800" b="1" kern="1200" dirty="0">
                <a:solidFill>
                  <a:srgbClr val="00469B"/>
                </a:solidFill>
                <a:latin typeface="微软雅黑" panose="020B0503020204020204" charset="-122"/>
                <a:ea typeface="微软雅黑" panose="020B0503020204020204" charset="-122"/>
                <a:cs typeface="+mn-cs"/>
              </a:defRPr>
            </a:lvl1pPr>
          </a:lstStyle>
          <a:p>
            <a:r>
              <a:rPr kumimoji="1" lang="en-US" altLang="zh-CN" sz="2400" dirty="0">
                <a:latin typeface="Arial" panose="020B0604020202020204" pitchFamily="34" charset="0"/>
              </a:rPr>
              <a:t>03 </a:t>
            </a:r>
            <a:r>
              <a:rPr kumimoji="1" lang="zh-CN" altLang="en-US" sz="2400" dirty="0">
                <a:latin typeface="Arial" panose="020B0604020202020204" pitchFamily="34" charset="0"/>
              </a:rPr>
              <a:t>有效性</a:t>
            </a:r>
            <a:r>
              <a:rPr kumimoji="1" lang="en-US" altLang="zh-CN" sz="2400" dirty="0">
                <a:latin typeface="Arial" panose="020B0604020202020204" pitchFamily="34" charset="0"/>
              </a:rPr>
              <a:t>1</a:t>
            </a:r>
            <a:r>
              <a:rPr kumimoji="1" lang="zh-CN" altLang="en-US" sz="2000" dirty="0">
                <a:latin typeface="Arial" panose="020B0604020202020204" pitchFamily="34" charset="0"/>
              </a:rPr>
              <a:t>：</a:t>
            </a:r>
            <a:r>
              <a:rPr kumimoji="1" lang="zh-CN" altLang="en-US" sz="1600" dirty="0">
                <a:latin typeface="Arial" panose="020B0604020202020204" pitchFamily="34" charset="0"/>
              </a:rPr>
              <a:t>西格列他钠</a:t>
            </a:r>
            <a:r>
              <a:rPr kumimoji="1" lang="zh-CN" altLang="en-US" sz="1400" dirty="0">
                <a:latin typeface="Arial" panose="020B0604020202020204" pitchFamily="34" charset="0"/>
              </a:rPr>
              <a:t>显著改善血糖，在伴代谢综合征特征的亚组</a:t>
            </a:r>
            <a:r>
              <a:rPr kumimoji="1" lang="en-US" altLang="zh-CN" sz="1400" dirty="0">
                <a:latin typeface="Arial" panose="020B0604020202020204" pitchFamily="34" charset="0"/>
              </a:rPr>
              <a:t>HbA</a:t>
            </a:r>
            <a:r>
              <a:rPr kumimoji="1" lang="en-US" altLang="zh-CN" sz="1400" baseline="-25000" dirty="0">
                <a:latin typeface="Arial" panose="020B0604020202020204" pitchFamily="34" charset="0"/>
              </a:rPr>
              <a:t>1C</a:t>
            </a:r>
            <a:r>
              <a:rPr kumimoji="1" lang="zh-CN" altLang="en-US" sz="1400" dirty="0">
                <a:latin typeface="Arial" panose="020B0604020202020204" pitchFamily="34" charset="0"/>
              </a:rPr>
              <a:t>改善</a:t>
            </a:r>
            <a:r>
              <a:rPr kumimoji="1" lang="zh-CN" altLang="en-US" sz="1600" dirty="0">
                <a:latin typeface="Arial" panose="020B0604020202020204" pitchFamily="34" charset="0"/>
              </a:rPr>
              <a:t>优于西格列汀</a:t>
            </a:r>
            <a:endParaRPr kumimoji="1" lang="zh-CN" altLang="en-US" sz="16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62523" y="104427"/>
            <a:ext cx="8777605" cy="332105"/>
          </a:xfrm>
        </p:spPr>
        <p:txBody>
          <a:bodyPr/>
          <a:lstStyle/>
          <a:p>
            <a:r>
              <a:rPr kumimoji="1" lang="en-US" altLang="zh-CN" sz="2400" dirty="0">
                <a:latin typeface="Arial" panose="020B0604020202020204" pitchFamily="34" charset="0"/>
              </a:rPr>
              <a:t>03 </a:t>
            </a:r>
            <a:r>
              <a:rPr kumimoji="1" lang="zh-CN" altLang="en-US" sz="2400" dirty="0">
                <a:latin typeface="Arial" panose="020B0604020202020204" pitchFamily="34" charset="0"/>
              </a:rPr>
              <a:t>有效性</a:t>
            </a:r>
            <a:r>
              <a:rPr kumimoji="1" lang="en-US" altLang="zh-CN" sz="2400" dirty="0">
                <a:latin typeface="Arial" panose="020B0604020202020204" pitchFamily="34" charset="0"/>
              </a:rPr>
              <a:t>2</a:t>
            </a:r>
            <a:r>
              <a:rPr kumimoji="1" lang="zh-CN" altLang="en-US" dirty="0">
                <a:latin typeface="Arial" panose="020B0604020202020204" pitchFamily="34" charset="0"/>
              </a:rPr>
              <a:t>：</a:t>
            </a:r>
            <a:r>
              <a:rPr kumimoji="1" lang="zh-CN" altLang="en-US" sz="1600" dirty="0">
                <a:latin typeface="Arial" panose="020B0604020202020204" pitchFamily="34" charset="0"/>
              </a:rPr>
              <a:t>西格列他钠</a:t>
            </a:r>
            <a:r>
              <a:rPr kumimoji="1" lang="zh-CN" altLang="en-US" sz="1400" dirty="0">
                <a:latin typeface="Arial" panose="020B0604020202020204" pitchFamily="34" charset="0"/>
              </a:rPr>
              <a:t>调节血脂；改善胰岛素抵抗；专家共识推荐为保护胰岛</a:t>
            </a:r>
            <a:r>
              <a:rPr kumimoji="1" lang="en-US" altLang="zh-CN" sz="1400" dirty="0">
                <a:latin typeface="Arial" panose="020B0604020202020204" pitchFamily="34" charset="0"/>
              </a:rPr>
              <a:t>β </a:t>
            </a:r>
            <a:r>
              <a:rPr kumimoji="1" lang="zh-CN" altLang="en-US" sz="1400" dirty="0">
                <a:latin typeface="Arial" panose="020B0604020202020204" pitchFamily="34" charset="0"/>
              </a:rPr>
              <a:t>细胞功能的治疗策略</a:t>
            </a:r>
            <a:endParaRPr kumimoji="1" lang="zh-CN" altLang="en-US" dirty="0">
              <a:latin typeface="Arial" panose="020B0604020202020204" pitchFamily="34" charset="0"/>
            </a:endParaRPr>
          </a:p>
        </p:txBody>
      </p:sp>
      <p:sp>
        <p:nvSpPr>
          <p:cNvPr id="28" name="幻灯片编号占位符 3"/>
          <p:cNvSpPr>
            <a:spLocks noGrp="1"/>
          </p:cNvSpPr>
          <p:nvPr>
            <p:ph type="sldNum" sz="quarter" idx="4"/>
          </p:nvPr>
        </p:nvSpPr>
        <p:spPr>
          <a:prstGeom prst="rect">
            <a:avLst/>
          </a:prstGeom>
        </p:spPr>
        <p:txBody>
          <a:bodyPr/>
          <a:lstStyle/>
          <a:p>
            <a:r>
              <a:rPr kumimoji="1" lang="en-US" altLang="zh-CN" dirty="0">
                <a:latin typeface="Arial" panose="020B0604020202020204" pitchFamily="34" charset="0"/>
                <a:ea typeface="微软雅黑" panose="020B0503020204020204" charset="-122"/>
              </a:rPr>
              <a:t>5</a:t>
            </a:r>
            <a:endParaRPr kumimoji="1" lang="en-US" altLang="zh-CN" dirty="0">
              <a:latin typeface="Arial" panose="020B0604020202020204" pitchFamily="34" charset="0"/>
              <a:ea typeface="微软雅黑" panose="020B0503020204020204" charset="-122"/>
            </a:endParaRPr>
          </a:p>
        </p:txBody>
      </p:sp>
      <p:sp>
        <p:nvSpPr>
          <p:cNvPr id="31" name="圆角矩形 30"/>
          <p:cNvSpPr/>
          <p:nvPr/>
        </p:nvSpPr>
        <p:spPr>
          <a:xfrm>
            <a:off x="95433" y="931519"/>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sp>
        <p:nvSpPr>
          <p:cNvPr id="32" name="圆角矩形 31"/>
          <p:cNvSpPr/>
          <p:nvPr/>
        </p:nvSpPr>
        <p:spPr>
          <a:xfrm>
            <a:off x="4546446" y="933262"/>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sp>
        <p:nvSpPr>
          <p:cNvPr id="33" name="圆角矩形 32"/>
          <p:cNvSpPr/>
          <p:nvPr/>
        </p:nvSpPr>
        <p:spPr>
          <a:xfrm>
            <a:off x="95433" y="2936770"/>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sp>
        <p:nvSpPr>
          <p:cNvPr id="34" name="圆角矩形 33"/>
          <p:cNvSpPr/>
          <p:nvPr/>
        </p:nvSpPr>
        <p:spPr>
          <a:xfrm>
            <a:off x="4545572" y="2938815"/>
            <a:ext cx="4383464" cy="1784403"/>
          </a:xfrm>
          <a:prstGeom prst="roundRect">
            <a:avLst>
              <a:gd name="adj" fmla="val 5969"/>
            </a:avLst>
          </a:prstGeom>
          <a:noFill/>
          <a:ln>
            <a:solidFill>
              <a:schemeClr val="accent1"/>
            </a:solidFill>
          </a:ln>
        </p:spPr>
        <p:txBody>
          <a:bodyPr wrap="square" lIns="0" tIns="0" rIns="0" bIns="0" rtlCol="0" anchor="ctr"/>
          <a:lstStyle/>
          <a:p>
            <a:pPr algn="ctr"/>
            <a:endParaRPr lang="zh-CN" altLang="en-US" sz="1015">
              <a:latin typeface="Arial" panose="020B0604020202020204" pitchFamily="34" charset="0"/>
              <a:ea typeface="微软雅黑" panose="020B050302020402020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rcRect l="2448" t="13071" r="53716" b="10917"/>
          <a:stretch>
            <a:fillRect/>
          </a:stretch>
        </p:blipFill>
        <p:spPr>
          <a:xfrm>
            <a:off x="210820" y="1261110"/>
            <a:ext cx="1876425" cy="1299845"/>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1774" t="15655" r="53548" b="8697"/>
          <a:stretch>
            <a:fillRect/>
          </a:stretch>
        </p:blipFill>
        <p:spPr>
          <a:xfrm>
            <a:off x="122555" y="3159760"/>
            <a:ext cx="2007235" cy="1380490"/>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rcRect l="53019" t="12217" r="3827" b="11771"/>
          <a:stretch>
            <a:fillRect/>
          </a:stretch>
        </p:blipFill>
        <p:spPr>
          <a:xfrm>
            <a:off x="2393315" y="1261110"/>
            <a:ext cx="1847215" cy="1299845"/>
          </a:xfrm>
          <a:prstGeom prst="rect">
            <a:avLst/>
          </a:prstGeom>
        </p:spPr>
      </p:pic>
      <p:grpSp>
        <p:nvGrpSpPr>
          <p:cNvPr id="29" name="组合 28"/>
          <p:cNvGrpSpPr/>
          <p:nvPr/>
        </p:nvGrpSpPr>
        <p:grpSpPr>
          <a:xfrm>
            <a:off x="506095" y="810260"/>
            <a:ext cx="1657985" cy="266065"/>
            <a:chOff x="2267126" y="1921326"/>
            <a:chExt cx="3925653" cy="322254"/>
          </a:xfrm>
          <a:solidFill>
            <a:srgbClr val="0070C0"/>
          </a:solidFill>
        </p:grpSpPr>
        <p:sp>
          <p:nvSpPr>
            <p:cNvPr id="35" name="圆角矩形 34"/>
            <p:cNvSpPr/>
            <p:nvPr/>
          </p:nvSpPr>
          <p:spPr>
            <a:xfrm>
              <a:off x="2267126" y="1921326"/>
              <a:ext cx="3925653"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文本框 35"/>
            <p:cNvSpPr txBox="1"/>
            <p:nvPr/>
          </p:nvSpPr>
          <p:spPr>
            <a:xfrm>
              <a:off x="2336285" y="1929786"/>
              <a:ext cx="3773799"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西格列他钠显著降低</a:t>
              </a: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TG</a:t>
              </a:r>
              <a:endPar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2491738" y="790575"/>
            <a:ext cx="1830707" cy="266065"/>
            <a:chOff x="2020546" y="1921326"/>
            <a:chExt cx="4334612" cy="322254"/>
          </a:xfrm>
          <a:solidFill>
            <a:srgbClr val="0070C0"/>
          </a:solidFill>
        </p:grpSpPr>
        <p:sp>
          <p:nvSpPr>
            <p:cNvPr id="40" name="圆角矩形 39"/>
            <p:cNvSpPr/>
            <p:nvPr/>
          </p:nvSpPr>
          <p:spPr>
            <a:xfrm>
              <a:off x="2267126" y="1921326"/>
              <a:ext cx="3925653"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3" name="文本框 42"/>
            <p:cNvSpPr txBox="1"/>
            <p:nvPr/>
          </p:nvSpPr>
          <p:spPr>
            <a:xfrm>
              <a:off x="2020546" y="1929786"/>
              <a:ext cx="4334612" cy="298219"/>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西格列他钠显著升高</a:t>
              </a: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HDL-C</a:t>
              </a:r>
              <a:endPar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1" name="组合 20"/>
          <p:cNvGrpSpPr/>
          <p:nvPr/>
        </p:nvGrpSpPr>
        <p:grpSpPr>
          <a:xfrm>
            <a:off x="5461635" y="803275"/>
            <a:ext cx="2540000" cy="266065"/>
            <a:chOff x="2094224" y="1921326"/>
            <a:chExt cx="6014022" cy="322254"/>
          </a:xfrm>
          <a:solidFill>
            <a:srgbClr val="0070C0"/>
          </a:solidFill>
        </p:grpSpPr>
        <p:sp>
          <p:nvSpPr>
            <p:cNvPr id="22" name="圆角矩形 21"/>
            <p:cNvSpPr/>
            <p:nvPr/>
          </p:nvSpPr>
          <p:spPr>
            <a:xfrm>
              <a:off x="2267126" y="1921326"/>
              <a:ext cx="5714824"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文本框 22"/>
            <p:cNvSpPr txBox="1"/>
            <p:nvPr/>
          </p:nvSpPr>
          <p:spPr>
            <a:xfrm>
              <a:off x="2094224" y="1929786"/>
              <a:ext cx="6014022"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1000" b="1" dirty="0">
                  <a:solidFill>
                    <a:prstClr val="white"/>
                  </a:solidFill>
                  <a:latin typeface="微软雅黑" panose="020B0503020204020204" charset="-122"/>
                  <a:ea typeface="微软雅黑" panose="020B0503020204020204" charset="-122"/>
                </a:rPr>
                <a:t>高</a:t>
              </a:r>
              <a:r>
                <a:rPr lang="en-US" altLang="zh-CN" sz="1000" b="1" dirty="0">
                  <a:solidFill>
                    <a:prstClr val="white"/>
                  </a:solidFill>
                  <a:latin typeface="微软雅黑" panose="020B0503020204020204" charset="-122"/>
                  <a:ea typeface="微软雅黑" panose="020B0503020204020204" charset="-122"/>
                </a:rPr>
                <a:t>TG</a:t>
              </a:r>
              <a:r>
                <a:rPr lang="zh-CN" altLang="en-US" sz="1000" b="1" dirty="0">
                  <a:solidFill>
                    <a:prstClr val="white"/>
                  </a:solidFill>
                  <a:latin typeface="微软雅黑" panose="020B0503020204020204" charset="-122"/>
                  <a:ea typeface="微软雅黑" panose="020B0503020204020204" charset="-122"/>
                </a:rPr>
                <a:t>亚组，西格列他钠</a:t>
              </a: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TG</a:t>
              </a:r>
              <a:r>
                <a:rPr lang="zh-CN" altLang="en-US" sz="1000" b="1" dirty="0">
                  <a:solidFill>
                    <a:prstClr val="white"/>
                  </a:solidFill>
                  <a:latin typeface="微软雅黑" panose="020B0503020204020204" charset="-122"/>
                  <a:ea typeface="微软雅黑" panose="020B0503020204020204" charset="-122"/>
                </a:rPr>
                <a:t>改善更优</a:t>
              </a:r>
              <a:endPar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7" name="图片 6"/>
          <p:cNvPicPr>
            <a:picLocks noChangeAspect="1"/>
          </p:cNvPicPr>
          <p:nvPr/>
        </p:nvPicPr>
        <p:blipFill>
          <a:blip r:embed="rId3"/>
          <a:srcRect l="6125" t="34943" r="11830" b="16539"/>
          <a:stretch>
            <a:fillRect/>
          </a:stretch>
        </p:blipFill>
        <p:spPr>
          <a:xfrm>
            <a:off x="4676140" y="1341755"/>
            <a:ext cx="4204335" cy="1367790"/>
          </a:xfrm>
          <a:prstGeom prst="rect">
            <a:avLst/>
          </a:prstGeom>
        </p:spPr>
      </p:pic>
      <p:pic>
        <p:nvPicPr>
          <p:cNvPr id="24" name="图片 23"/>
          <p:cNvPicPr>
            <a:picLocks noChangeAspect="1"/>
          </p:cNvPicPr>
          <p:nvPr/>
        </p:nvPicPr>
        <p:blipFill>
          <a:blip r:embed="rId3"/>
          <a:srcRect l="12128" t="11786" r="19459" b="81732"/>
          <a:stretch>
            <a:fillRect/>
          </a:stretch>
        </p:blipFill>
        <p:spPr>
          <a:xfrm>
            <a:off x="5134610" y="1111885"/>
            <a:ext cx="3549650" cy="173355"/>
          </a:xfrm>
          <a:prstGeom prst="rect">
            <a:avLst/>
          </a:prstGeom>
        </p:spPr>
      </p:pic>
      <p:sp>
        <p:nvSpPr>
          <p:cNvPr id="25" name="文本框 24"/>
          <p:cNvSpPr txBox="1"/>
          <p:nvPr/>
        </p:nvSpPr>
        <p:spPr>
          <a:xfrm>
            <a:off x="5390128" y="2495550"/>
            <a:ext cx="1896110" cy="213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en-US" sz="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 P&lt;0.05 vs, </a:t>
            </a:r>
            <a:r>
              <a:rPr kumimoji="0" lang="zh-CN" altLang="en-US" sz="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安慰剂</a:t>
            </a:r>
            <a:r>
              <a:rPr kumimoji="0" lang="en-US" altLang="zh-CN" sz="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        # : P&lt;0.05 vs, </a:t>
            </a:r>
            <a:r>
              <a:rPr kumimoji="0" lang="zh-CN" altLang="en-US" sz="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西格列汀</a:t>
            </a:r>
            <a:r>
              <a:rPr kumimoji="0" lang="en-US" altLang="zh-CN" sz="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  </a:t>
            </a:r>
            <a:endParaRPr kumimoji="0" lang="en-US" altLang="zh-CN" sz="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grpSp>
        <p:nvGrpSpPr>
          <p:cNvPr id="30" name="组合 29"/>
          <p:cNvGrpSpPr/>
          <p:nvPr/>
        </p:nvGrpSpPr>
        <p:grpSpPr>
          <a:xfrm>
            <a:off x="302260" y="2792095"/>
            <a:ext cx="1884680" cy="266065"/>
            <a:chOff x="2267126" y="1921326"/>
            <a:chExt cx="4462404" cy="322254"/>
          </a:xfrm>
          <a:solidFill>
            <a:srgbClr val="0070C0"/>
          </a:solidFill>
        </p:grpSpPr>
        <p:sp>
          <p:nvSpPr>
            <p:cNvPr id="8" name="圆角矩形 7"/>
            <p:cNvSpPr/>
            <p:nvPr/>
          </p:nvSpPr>
          <p:spPr>
            <a:xfrm>
              <a:off x="2267126" y="1921326"/>
              <a:ext cx="4462404"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文本框 8"/>
            <p:cNvSpPr txBox="1"/>
            <p:nvPr/>
          </p:nvSpPr>
          <p:spPr>
            <a:xfrm>
              <a:off x="2378381" y="1929786"/>
              <a:ext cx="4200794"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西格列他钠改善胰岛素抵抗</a:t>
              </a:r>
              <a:endPar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rcRect l="52661" t="16950" r="3172" b="10881"/>
          <a:stretch>
            <a:fillRect/>
          </a:stretch>
        </p:blipFill>
        <p:spPr>
          <a:xfrm>
            <a:off x="2258695" y="3188970"/>
            <a:ext cx="2127250" cy="1412240"/>
          </a:xfrm>
          <a:prstGeom prst="rect">
            <a:avLst/>
          </a:prstGeom>
        </p:spPr>
      </p:pic>
      <p:grpSp>
        <p:nvGrpSpPr>
          <p:cNvPr id="11" name="组合 10"/>
          <p:cNvGrpSpPr/>
          <p:nvPr/>
        </p:nvGrpSpPr>
        <p:grpSpPr>
          <a:xfrm>
            <a:off x="2437765" y="2790825"/>
            <a:ext cx="1884680" cy="266065"/>
            <a:chOff x="2267126" y="1921326"/>
            <a:chExt cx="4462404" cy="322254"/>
          </a:xfrm>
          <a:solidFill>
            <a:srgbClr val="0070C0"/>
          </a:solidFill>
        </p:grpSpPr>
        <p:sp>
          <p:nvSpPr>
            <p:cNvPr id="12" name="圆角矩形 11"/>
            <p:cNvSpPr/>
            <p:nvPr/>
          </p:nvSpPr>
          <p:spPr>
            <a:xfrm>
              <a:off x="2267126" y="1921326"/>
              <a:ext cx="4462404" cy="322254"/>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文本框 16"/>
            <p:cNvSpPr txBox="1"/>
            <p:nvPr/>
          </p:nvSpPr>
          <p:spPr>
            <a:xfrm>
              <a:off x="2394920" y="1929786"/>
              <a:ext cx="4200794" cy="296874"/>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西格列他钠保护β细胞功能</a:t>
              </a:r>
              <a:endPar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8" name="矩形 17"/>
          <p:cNvSpPr/>
          <p:nvPr/>
        </p:nvSpPr>
        <p:spPr>
          <a:xfrm>
            <a:off x="4543011" y="2966914"/>
            <a:ext cx="4393645" cy="1649095"/>
          </a:xfrm>
          <a:prstGeom prst="rect">
            <a:avLst/>
          </a:prstGeom>
        </p:spPr>
        <p:txBody>
          <a:bodyPr wrap="square">
            <a:spAutoFit/>
          </a:body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西格列他钠</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显著降低</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TG</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，升高</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HDL-C</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水平</a:t>
            </a:r>
            <a:r>
              <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rPr>
              <a:t>1-4</a:t>
            </a:r>
            <a:endPar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endParaRP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西格列他钠</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48mg</a:t>
            </a: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在</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TG</a:t>
            </a: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基线水平≥</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2.25mmol/L </a:t>
            </a: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亚组</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显著降低</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TG</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达</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26%</a:t>
            </a:r>
            <a:r>
              <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sym typeface="+mn-lt"/>
              </a:rPr>
              <a:t>3</a:t>
            </a:r>
            <a:endPar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sym typeface="+mn-lt"/>
            </a:endParaRP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西格列他钠显著</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改善胰岛素抵抗，保护</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β</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sym typeface="+mn-lt"/>
              </a:rPr>
              <a:t>细胞功能</a:t>
            </a:r>
            <a:r>
              <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sym typeface="+mn-lt"/>
              </a:rPr>
              <a:t>1-3</a:t>
            </a:r>
            <a:endPar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sym typeface="+mn-lt"/>
            </a:endParaRP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smtClean="0">
                <a:ln>
                  <a:noFill/>
                </a:ln>
                <a:solidFill>
                  <a:prstClr val="black"/>
                </a:solidFill>
                <a:effectLst/>
                <a:uLnTx/>
                <a:uFillTx/>
                <a:latin typeface="Arial" panose="020B0604020202020204" pitchFamily="34" charset="0"/>
                <a:ea typeface="微软雅黑" panose="020B0503020204020204" charset="-122"/>
                <a:cs typeface="+mn-cs"/>
              </a:rPr>
              <a:t>《2</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型糖尿病胰岛</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β</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细胞功能评估与保护临床专家共识</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a:t>
            </a:r>
            <a:r>
              <a:rPr kumimoji="0" lang="zh-CN" altLang="en-US" sz="1200" b="1" i="0" u="none" strike="noStrike" kern="0" cap="none" spc="0" normalizeH="0" baseline="0" noProof="0" dirty="0" smtClean="0">
                <a:ln>
                  <a:noFill/>
                </a:ln>
                <a:solidFill>
                  <a:prstClr val="black"/>
                </a:solidFill>
                <a:effectLst/>
                <a:uLnTx/>
                <a:uFillTx/>
                <a:latin typeface="Arial" panose="020B0604020202020204" pitchFamily="34" charset="0"/>
                <a:ea typeface="微软雅黑" panose="020B0503020204020204" charset="-122"/>
                <a:cs typeface="+mn-cs"/>
              </a:rPr>
              <a:t>推荐西格列他钠为保护</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胰岛</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β </a:t>
            </a: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cs"/>
              </a:rPr>
              <a:t>细胞功能的治疗策略</a:t>
            </a:r>
            <a:r>
              <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rPr>
              <a:t>5</a:t>
            </a:r>
            <a:endParaRPr kumimoji="0" lang="en-US" altLang="zh-CN" sz="12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19" name="矩形 18"/>
          <p:cNvSpPr/>
          <p:nvPr/>
        </p:nvSpPr>
        <p:spPr>
          <a:xfrm>
            <a:off x="197484" y="4898823"/>
            <a:ext cx="8731552" cy="200055"/>
          </a:xfrm>
          <a:prstGeom prst="rect">
            <a:avLst/>
          </a:prstGeom>
          <a:noFill/>
        </p:spPr>
        <p:txBody>
          <a:bodyPr wrap="square">
            <a:spAutoFit/>
          </a:bodyPr>
          <a:lstStyle/>
          <a:p>
            <a:pPr marL="71755" marR="0" lvl="0" indent="-71755" algn="just" defTabSz="685800" rtl="0" eaLnBrk="1" fontAlgn="auto" latinLnBrk="0" hangingPunct="1">
              <a:lnSpc>
                <a:spcPct val="100000"/>
              </a:lnSpc>
              <a:spcBef>
                <a:spcPts val="0"/>
              </a:spcBef>
              <a:spcAft>
                <a:spcPts val="0"/>
              </a:spcAft>
              <a:buClrTx/>
              <a:buSzTx/>
              <a:buFont typeface="+mj-lt"/>
              <a:buAutoNum type="arabicPeriod"/>
              <a:defRPr/>
            </a:pP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CGZ301</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临床试验报告</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2.</a:t>
            </a:r>
            <a:r>
              <a:rPr kumimoji="0" lang="fr-FR"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CGZ302</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临床试验报告</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3. </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西格列他钠临床总结</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4. </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西格列他钠申请上市技术审批报告</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5. </a:t>
            </a:r>
            <a:r>
              <a:rPr kumimoji="0" lang="en-US" altLang="zh-CN" sz="700" b="0" i="0" u="none" strike="noStrike" kern="100" cap="none" spc="0" normalizeH="0" baseline="0" noProof="0" dirty="0" smtClean="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2</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型糖尿病胰岛</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β</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细胞功能评估与保护临床专家共识</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a:t>
            </a:r>
            <a:r>
              <a:rPr kumimoji="0" lang="zh-CN" altLang="en-US"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中华糖尿病杂志</a:t>
            </a:r>
            <a:r>
              <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rPr>
              <a:t>, 2022, 14(6): 533-543.</a:t>
            </a:r>
            <a:endParaRPr kumimoji="0" lang="en-US" altLang="zh-CN" sz="7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Times New Roman" panose="02020603050405020304" pitchFamily="18" charset="0"/>
              <a:sym typeface="Verdana" panose="020B0604030504040204" pitchFamily="34" charset="0"/>
            </a:endParaRPr>
          </a:p>
        </p:txBody>
      </p:sp>
      <p:sp>
        <p:nvSpPr>
          <p:cNvPr id="20" name="文本框 19"/>
          <p:cNvSpPr txBox="1"/>
          <p:nvPr/>
        </p:nvSpPr>
        <p:spPr>
          <a:xfrm>
            <a:off x="1394460" y="4709511"/>
            <a:ext cx="3084108" cy="229870"/>
          </a:xfrm>
          <a:prstGeom prst="rect">
            <a:avLst/>
          </a:prstGeom>
          <a:noFill/>
        </p:spPr>
        <p:txBody>
          <a:bodyPr wrap="square" rtlCol="0">
            <a:spAutoFit/>
          </a:bodyPr>
          <a:lstStyle/>
          <a:p>
            <a:r>
              <a:rPr lang="en-US" altLang="zh-CN" sz="900" b="1" dirty="0"/>
              <a:t>TG:</a:t>
            </a:r>
            <a:r>
              <a:rPr lang="zh-CN" altLang="en-US" sz="900" b="1" dirty="0"/>
              <a:t>甘油三脂</a:t>
            </a:r>
            <a:r>
              <a:rPr lang="en-US" altLang="zh-CN" sz="900" b="1" dirty="0"/>
              <a:t>; HDL-C</a:t>
            </a:r>
            <a:r>
              <a:rPr lang="zh-CN" altLang="en-US" sz="900" b="1" dirty="0"/>
              <a:t>：高密度脂蛋白胆固醇</a:t>
            </a:r>
            <a:endParaRPr lang="zh-CN" altLang="en-US" sz="900" b="1" dirty="0"/>
          </a:p>
        </p:txBody>
      </p:sp>
      <p:pic>
        <p:nvPicPr>
          <p:cNvPr id="46" name="图片 45" descr="3"/>
          <p:cNvPicPr>
            <a:picLocks noChangeAspect="1"/>
          </p:cNvPicPr>
          <p:nvPr/>
        </p:nvPicPr>
        <p:blipFill>
          <a:blip r:embed="rId4"/>
          <a:stretch>
            <a:fillRect/>
          </a:stretch>
        </p:blipFill>
        <p:spPr>
          <a:xfrm>
            <a:off x="4962377" y="4748633"/>
            <a:ext cx="3508730" cy="188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12544" y="4128772"/>
            <a:ext cx="8931353" cy="1014730"/>
          </a:xfrm>
          <a:prstGeom prst="rect">
            <a:avLst/>
          </a:prstGeom>
          <a:solidFill>
            <a:schemeClr val="bg1"/>
          </a:solidFill>
        </p:spPr>
        <p:txBody>
          <a:bodyPr wrap="square">
            <a:spAutoFit/>
          </a:bodyPr>
          <a:lstStyle/>
          <a:p>
            <a:pPr marL="71755" lvl="0" indent="-71755" algn="just">
              <a:buFont typeface="+mj-lt"/>
              <a:buAutoNum type="arabicPeriod"/>
            </a:pP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MP Stern. Diabetes and cardiovascular disease. The "common soil" hypothesis. Diabetes. 1995 Apr;44(4):369-74.</a:t>
            </a:r>
            <a:endParaRPr lang="en-US" altLang="zh-CN" sz="600" kern="100" dirty="0">
              <a:effectLst/>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DM </a:t>
            </a:r>
            <a:r>
              <a:rPr lang="en-US" altLang="zh-CN" sz="600" kern="100" dirty="0" err="1">
                <a:effectLst/>
                <a:latin typeface="Arial" panose="020B0604020202020204" pitchFamily="34" charset="0"/>
                <a:ea typeface="微软雅黑" panose="020B0503020204020204" charset="-122"/>
                <a:cs typeface="Times New Roman" panose="02020603050405020304" pitchFamily="18" charset="0"/>
              </a:rPr>
              <a:t>Tanase</a:t>
            </a: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et al. The Intricate Relationship between Type 2 Diabetes Mellitus (T2DM), Insulin Resistance (IR), and Nonalcoholic Fatty Liver Disease (NAFLD). J Diabetes Res. 2020 Jul 31; 2020:3920196.</a:t>
            </a:r>
            <a:endParaRPr lang="en-US" altLang="zh-CN" sz="600" kern="100" dirty="0">
              <a:effectLst/>
              <a:latin typeface="Arial" panose="020B0604020202020204" pitchFamily="34" charset="0"/>
              <a:ea typeface="微软雅黑" panose="020B0503020204020204" charset="-122"/>
              <a:cs typeface="Times New Roman" panose="02020603050405020304" pitchFamily="18" charset="0"/>
            </a:endParaRPr>
          </a:p>
          <a:p>
            <a:pPr marL="71755" indent="-71755" algn="just">
              <a:buFont typeface="+mj-lt"/>
              <a:buAutoNum type="arabicPeriod"/>
            </a:pP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D.E. James et al. The </a:t>
            </a:r>
            <a:r>
              <a:rPr lang="en-US" altLang="zh-CN" sz="600" kern="100" dirty="0" err="1">
                <a:effectLst/>
                <a:latin typeface="Arial" panose="020B0604020202020204" pitchFamily="34" charset="0"/>
                <a:ea typeface="微软雅黑" panose="020B0503020204020204" charset="-122"/>
                <a:cs typeface="Times New Roman" panose="02020603050405020304" pitchFamily="18" charset="0"/>
              </a:rPr>
              <a:t>Aetiology</a:t>
            </a: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and Molecular Landscape of Insulin Resistance. </a:t>
            </a:r>
            <a:r>
              <a:rPr lang="en-US" altLang="zh-CN" sz="400" kern="100" dirty="0">
                <a:effectLst/>
                <a:latin typeface="Arial" panose="020B0604020202020204" pitchFamily="34" charset="0"/>
                <a:ea typeface="微软雅黑" panose="020B0503020204020204" charset="-122"/>
                <a:cs typeface="Times New Roman" panose="02020603050405020304" pitchFamily="18" charset="0"/>
              </a:rPr>
              <a:t>Nature </a:t>
            </a: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Reviews Molecular Cell Biology, 2021 Nov;22(11):751-771</a:t>
            </a:r>
            <a:endParaRPr lang="en-US" altLang="zh-CN" sz="600" kern="100" dirty="0">
              <a:effectLst/>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BK He, et al. In Vitro and In Vivo Characterizations of </a:t>
            </a:r>
            <a:r>
              <a:rPr lang="en-US" altLang="zh-CN" sz="600" kern="100" dirty="0" err="1">
                <a:effectLst/>
                <a:latin typeface="Arial" panose="020B0604020202020204" pitchFamily="34" charset="0"/>
                <a:ea typeface="微软雅黑" panose="020B0503020204020204" charset="-122"/>
                <a:cs typeface="Times New Roman" panose="02020603050405020304" pitchFamily="18" charset="0"/>
              </a:rPr>
              <a:t>Chiglitazar</a:t>
            </a: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a Newly Identified PPAR Pan-Agonist. PPAR Res. 2012; 2012:546548.</a:t>
            </a:r>
            <a:endParaRPr lang="en-US" altLang="zh-CN" sz="600" kern="100" dirty="0">
              <a:effectLst/>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HJ Sullivan, et al. To Probe Full and Partial Activation of Human Peroxisome Proliferator-Activated Receptors by Pan-Agonist </a:t>
            </a:r>
            <a:r>
              <a:rPr lang="en-US" altLang="zh-CN" sz="600" kern="100" dirty="0" err="1">
                <a:effectLst/>
                <a:latin typeface="Arial" panose="020B0604020202020204" pitchFamily="34" charset="0"/>
                <a:ea typeface="微软雅黑" panose="020B0503020204020204" charset="-122"/>
                <a:cs typeface="Times New Roman" panose="02020603050405020304" pitchFamily="18" charset="0"/>
              </a:rPr>
              <a:t>Chiglitazar</a:t>
            </a:r>
            <a:r>
              <a:rPr lang="en-US" altLang="zh-CN" sz="600" kern="100" dirty="0">
                <a:effectLst/>
                <a:latin typeface="Arial" panose="020B0604020202020204" pitchFamily="34" charset="0"/>
                <a:ea typeface="微软雅黑" panose="020B0503020204020204" charset="-122"/>
                <a:cs typeface="Times New Roman" panose="02020603050405020304" pitchFamily="18" charset="0"/>
              </a:rPr>
              <a:t> Using Molecular Dynamics Simulations. PPAR Res. 2020 Apr 1; 2020:5314187.</a:t>
            </a:r>
            <a:endParaRPr lang="en-US" altLang="zh-CN" sz="600" kern="100" dirty="0">
              <a:effectLst/>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latin typeface="Arial" panose="020B0604020202020204" pitchFamily="34" charset="0"/>
                <a:ea typeface="微软雅黑" panose="020B0503020204020204" charset="-122"/>
                <a:cs typeface="Times New Roman" panose="02020603050405020304" pitchFamily="18" charset="0"/>
              </a:rPr>
              <a:t> R.A. </a:t>
            </a:r>
            <a:r>
              <a:rPr lang="en-US" altLang="zh-CN" sz="600" kern="100" dirty="0" err="1">
                <a:latin typeface="Arial" panose="020B0604020202020204" pitchFamily="34" charset="0"/>
                <a:ea typeface="微软雅黑" panose="020B0503020204020204" charset="-122"/>
                <a:cs typeface="Times New Roman" panose="02020603050405020304" pitchFamily="18" charset="0"/>
              </a:rPr>
              <a:t>Defronzo</a:t>
            </a:r>
            <a:r>
              <a:rPr lang="en-US" altLang="zh-CN" sz="600" kern="100" dirty="0">
                <a:latin typeface="Arial" panose="020B0604020202020204" pitchFamily="34" charset="0"/>
                <a:ea typeface="微软雅黑" panose="020B0503020204020204" charset="-122"/>
                <a:cs typeface="Times New Roman" panose="02020603050405020304" pitchFamily="18" charset="0"/>
              </a:rPr>
              <a:t>. </a:t>
            </a:r>
            <a:r>
              <a:rPr lang="en-US" altLang="zh-CN" sz="600" kern="100" dirty="0" err="1">
                <a:latin typeface="Arial" panose="020B0604020202020204" pitchFamily="34" charset="0"/>
                <a:ea typeface="微软雅黑" panose="020B0503020204020204" charset="-122"/>
                <a:cs typeface="Times New Roman" panose="02020603050405020304" pitchFamily="18" charset="0"/>
              </a:rPr>
              <a:t>Chiglitazar</a:t>
            </a:r>
            <a:r>
              <a:rPr lang="en-US" altLang="zh-CN" sz="600" kern="100" dirty="0">
                <a:latin typeface="Arial" panose="020B0604020202020204" pitchFamily="34" charset="0"/>
                <a:ea typeface="微软雅黑" panose="020B0503020204020204" charset="-122"/>
                <a:cs typeface="Times New Roman" panose="02020603050405020304" pitchFamily="18" charset="0"/>
              </a:rPr>
              <a:t>: a novel pan-PPAR agonist. Science Bulletin. 2021; 2021:1497-1498. </a:t>
            </a:r>
            <a:endParaRPr lang="en-US" altLang="zh-CN" sz="600" kern="100" dirty="0">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latin typeface="Arial" panose="020B0604020202020204" pitchFamily="34" charset="0"/>
                <a:ea typeface="微软雅黑" panose="020B0503020204020204" charset="-122"/>
                <a:cs typeface="Times New Roman" panose="02020603050405020304" pitchFamily="18" charset="0"/>
              </a:rPr>
              <a:t> XP Lu, et al. Pooled Analysis of Efficacy of a Novel Peroxisome Proliferators-Activated Receptor Pan-agonist </a:t>
            </a:r>
            <a:r>
              <a:rPr lang="en-US" altLang="zh-CN" sz="600" kern="100" dirty="0" err="1">
                <a:latin typeface="Arial" panose="020B0604020202020204" pitchFamily="34" charset="0"/>
                <a:ea typeface="微软雅黑" panose="020B0503020204020204" charset="-122"/>
                <a:cs typeface="Times New Roman" panose="02020603050405020304" pitchFamily="18" charset="0"/>
              </a:rPr>
              <a:t>Chiglitazar</a:t>
            </a:r>
            <a:r>
              <a:rPr lang="en-US" altLang="zh-CN" sz="600" kern="100" dirty="0">
                <a:latin typeface="Arial" panose="020B0604020202020204" pitchFamily="34" charset="0"/>
                <a:ea typeface="微软雅黑" panose="020B0503020204020204" charset="-122"/>
                <a:cs typeface="Times New Roman" panose="02020603050405020304" pitchFamily="18" charset="0"/>
              </a:rPr>
              <a:t> in Patients with Type 2 Diabetes in China from Two Phase III Trials. EASD annual meeting 2020 </a:t>
            </a:r>
            <a:r>
              <a:rPr lang="en-US" altLang="zh-CN" sz="600" kern="100" dirty="0" err="1">
                <a:latin typeface="Arial" panose="020B0604020202020204" pitchFamily="34" charset="0"/>
                <a:ea typeface="微软雅黑" panose="020B0503020204020204" charset="-122"/>
                <a:cs typeface="Times New Roman" panose="02020603050405020304" pitchFamily="18" charset="0"/>
              </a:rPr>
              <a:t>ePoster</a:t>
            </a:r>
            <a:r>
              <a:rPr lang="en-US" altLang="zh-CN" sz="600" kern="100" dirty="0">
                <a:latin typeface="Arial" panose="020B0604020202020204" pitchFamily="34" charset="0"/>
                <a:ea typeface="微软雅黑" panose="020B0503020204020204" charset="-122"/>
                <a:cs typeface="Times New Roman" panose="02020603050405020304" pitchFamily="18" charset="0"/>
              </a:rPr>
              <a:t> # 635.</a:t>
            </a:r>
            <a:endParaRPr lang="zh-CN" altLang="zh-CN" sz="600" kern="100" dirty="0">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latin typeface="Arial" panose="020B0604020202020204" pitchFamily="34" charset="0"/>
                <a:ea typeface="微软雅黑" panose="020B0503020204020204" charset="-122"/>
                <a:cs typeface="Times New Roman" panose="02020603050405020304" pitchFamily="18" charset="0"/>
              </a:rPr>
              <a:t> </a:t>
            </a:r>
            <a:r>
              <a:rPr lang="zh-CN" altLang="zh-CN" sz="600" kern="100" dirty="0">
                <a:latin typeface="Arial" panose="020B0604020202020204" pitchFamily="34" charset="0"/>
                <a:ea typeface="微软雅黑" panose="020B0503020204020204" charset="-122"/>
                <a:cs typeface="Times New Roman" panose="02020603050405020304" pitchFamily="18" charset="0"/>
              </a:rPr>
              <a:t>西格列他钠临床总结</a:t>
            </a:r>
            <a:r>
              <a:rPr lang="zh-CN" altLang="en-US" sz="600" kern="100" dirty="0">
                <a:latin typeface="Arial" panose="020B0604020202020204" pitchFamily="34" charset="0"/>
                <a:ea typeface="微软雅黑" panose="020B0503020204020204" charset="-122"/>
                <a:cs typeface="Times New Roman" panose="02020603050405020304" pitchFamily="18" charset="0"/>
              </a:rPr>
              <a:t>节选</a:t>
            </a:r>
            <a:endParaRPr lang="en-US" altLang="zh-CN" sz="600" kern="100" dirty="0">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latin typeface="Arial" panose="020B0604020202020204" pitchFamily="34" charset="0"/>
                <a:ea typeface="微软雅黑" panose="020B0503020204020204" charset="-122"/>
                <a:cs typeface="Times New Roman" panose="02020603050405020304" pitchFamily="18" charset="0"/>
              </a:rPr>
              <a:t> LN Ji, et al. Efficacy and safety of </a:t>
            </a:r>
            <a:r>
              <a:rPr lang="en-US" altLang="zh-CN" sz="600" kern="100" dirty="0" err="1">
                <a:latin typeface="Arial" panose="020B0604020202020204" pitchFamily="34" charset="0"/>
                <a:ea typeface="微软雅黑" panose="020B0503020204020204" charset="-122"/>
                <a:cs typeface="Times New Roman" panose="02020603050405020304" pitchFamily="18" charset="0"/>
              </a:rPr>
              <a:t>chiglitazar</a:t>
            </a:r>
            <a:r>
              <a:rPr lang="en-US" altLang="zh-CN" sz="600" kern="100" dirty="0">
                <a:latin typeface="Arial" panose="020B0604020202020204" pitchFamily="34" charset="0"/>
                <a:ea typeface="微软雅黑" panose="020B0503020204020204" charset="-122"/>
                <a:cs typeface="Times New Roman" panose="02020603050405020304" pitchFamily="18" charset="0"/>
              </a:rPr>
              <a:t>, a novel peroxisome proliferator activated receptor pan-agonist, in patients with type 2 diabetes: a randomized, double-blind, placebo-controlled, phase 3 trial (CMAP). Science Bulletin. 2021; 2021:1571–1580.</a:t>
            </a:r>
            <a:endParaRPr lang="en-US" altLang="zh-CN" sz="600" kern="100" dirty="0">
              <a:latin typeface="Arial" panose="020B0604020202020204" pitchFamily="34" charset="0"/>
              <a:ea typeface="微软雅黑" panose="020B0503020204020204" charset="-122"/>
              <a:cs typeface="Times New Roman" panose="02020603050405020304" pitchFamily="18" charset="0"/>
            </a:endParaRPr>
          </a:p>
          <a:p>
            <a:pPr marL="71755" lvl="0" indent="-71755" algn="just">
              <a:buFont typeface="+mj-lt"/>
              <a:buAutoNum type="arabicPeriod"/>
            </a:pPr>
            <a:r>
              <a:rPr lang="en-US" altLang="zh-CN" sz="600" kern="100" dirty="0">
                <a:latin typeface="Arial" panose="020B0604020202020204" pitchFamily="34" charset="0"/>
                <a:ea typeface="微软雅黑" panose="020B0503020204020204" charset="-122"/>
                <a:cs typeface="Times New Roman" panose="02020603050405020304" pitchFamily="18" charset="0"/>
              </a:rPr>
              <a:t> WP Jia, et al. </a:t>
            </a:r>
            <a:r>
              <a:rPr lang="en-US" altLang="zh-CN" sz="600" kern="100" dirty="0" err="1">
                <a:latin typeface="Arial" panose="020B0604020202020204" pitchFamily="34" charset="0"/>
                <a:ea typeface="微软雅黑" panose="020B0503020204020204" charset="-122"/>
                <a:cs typeface="Times New Roman" panose="02020603050405020304" pitchFamily="18" charset="0"/>
              </a:rPr>
              <a:t>Chiglitazar</a:t>
            </a:r>
            <a:r>
              <a:rPr lang="en-US" altLang="zh-CN" sz="600" kern="100" dirty="0">
                <a:latin typeface="Arial" panose="020B0604020202020204" pitchFamily="34" charset="0"/>
                <a:ea typeface="微软雅黑" panose="020B0503020204020204" charset="-122"/>
                <a:cs typeface="Times New Roman" panose="02020603050405020304" pitchFamily="18" charset="0"/>
              </a:rPr>
              <a:t> monotherapy with sitagliptin as an active comparator in patients with type 2 diabetes: a randomized, double-blind, phase 3 trial(CMAS). Science Bulletin. 2021; 2021:1581–1590.</a:t>
            </a:r>
            <a:endParaRPr lang="en-US" altLang="zh-CN" sz="600" kern="100" dirty="0">
              <a:latin typeface="Arial" panose="020B0604020202020204" pitchFamily="34" charset="0"/>
              <a:ea typeface="微软雅黑" panose="020B0503020204020204" charset="-122"/>
              <a:cs typeface="Times New Roman" panose="02020603050405020304" pitchFamily="18" charset="0"/>
            </a:endParaRPr>
          </a:p>
        </p:txBody>
      </p:sp>
      <p:sp>
        <p:nvSpPr>
          <p:cNvPr id="2" name="标题 1"/>
          <p:cNvSpPr>
            <a:spLocks noGrp="1"/>
          </p:cNvSpPr>
          <p:nvPr>
            <p:ph type="title"/>
          </p:nvPr>
        </p:nvSpPr>
        <p:spPr>
          <a:xfrm>
            <a:off x="262523" y="116966"/>
            <a:ext cx="6197600" cy="332105"/>
          </a:xfrm>
        </p:spPr>
        <p:txBody>
          <a:bodyPr/>
          <a:lstStyle/>
          <a:p>
            <a:r>
              <a:rPr lang="en-US" altLang="zh-CN" sz="2400" dirty="0">
                <a:latin typeface="Arial" panose="020B0604020202020204" pitchFamily="34" charset="0"/>
              </a:rPr>
              <a:t>04 </a:t>
            </a:r>
            <a:r>
              <a:rPr lang="zh-CN" altLang="en-US" sz="2400" dirty="0">
                <a:latin typeface="Arial" panose="020B0604020202020204" pitchFamily="34" charset="0"/>
              </a:rPr>
              <a:t>创新性</a:t>
            </a:r>
            <a:r>
              <a:rPr lang="zh-CN" altLang="en-US" dirty="0">
                <a:latin typeface="Arial" panose="020B0604020202020204" pitchFamily="34" charset="0"/>
              </a:rPr>
              <a:t>：</a:t>
            </a:r>
            <a:r>
              <a:rPr lang="zh-CN" altLang="en-US" b="1" dirty="0">
                <a:solidFill>
                  <a:srgbClr val="084899"/>
                </a:solidFill>
                <a:latin typeface="Arial" panose="020B0604020202020204" pitchFamily="34" charset="0"/>
              </a:rPr>
              <a:t>全球首个获批治疗</a:t>
            </a:r>
            <a:r>
              <a:rPr lang="en-US" altLang="zh-CN" b="1" dirty="0">
                <a:solidFill>
                  <a:srgbClr val="084899"/>
                </a:solidFill>
                <a:latin typeface="Arial" panose="020B0604020202020204" pitchFamily="34" charset="0"/>
              </a:rPr>
              <a:t>2</a:t>
            </a:r>
            <a:r>
              <a:rPr lang="zh-CN" altLang="en-US" b="1" dirty="0">
                <a:solidFill>
                  <a:srgbClr val="084899"/>
                </a:solidFill>
                <a:latin typeface="Arial" panose="020B0604020202020204" pitchFamily="34" charset="0"/>
              </a:rPr>
              <a:t>型糖尿病的</a:t>
            </a:r>
            <a:r>
              <a:rPr lang="en-US" altLang="zh-CN" b="1" dirty="0">
                <a:solidFill>
                  <a:srgbClr val="084899"/>
                </a:solidFill>
                <a:latin typeface="Arial" panose="020B0604020202020204" pitchFamily="34" charset="0"/>
              </a:rPr>
              <a:t>PPAR</a:t>
            </a:r>
            <a:r>
              <a:rPr lang="zh-CN" altLang="en-US" b="1" dirty="0">
                <a:solidFill>
                  <a:srgbClr val="084899"/>
                </a:solidFill>
                <a:latin typeface="Arial" panose="020B0604020202020204" pitchFamily="34" charset="0"/>
              </a:rPr>
              <a:t>全激动剂</a:t>
            </a:r>
            <a:endParaRPr lang="zh-CN" altLang="en-US" dirty="0">
              <a:latin typeface="Arial" panose="020B0604020202020204" pitchFamily="34" charset="0"/>
            </a:endParaRPr>
          </a:p>
        </p:txBody>
      </p:sp>
      <p:grpSp>
        <p:nvGrpSpPr>
          <p:cNvPr id="6" name="组合 5"/>
          <p:cNvGrpSpPr/>
          <p:nvPr/>
        </p:nvGrpSpPr>
        <p:grpSpPr>
          <a:xfrm>
            <a:off x="4181344" y="657955"/>
            <a:ext cx="4870451" cy="1015365"/>
            <a:chOff x="3456923" y="1029726"/>
            <a:chExt cx="4680976" cy="1007705"/>
          </a:xfrm>
        </p:grpSpPr>
        <p:sp>
          <p:nvSpPr>
            <p:cNvPr id="9" name="矩形: 圆角 8"/>
            <p:cNvSpPr/>
            <p:nvPr/>
          </p:nvSpPr>
          <p:spPr>
            <a:xfrm>
              <a:off x="4229559" y="1090856"/>
              <a:ext cx="3908340" cy="817382"/>
            </a:xfrm>
            <a:prstGeom prst="roundRect">
              <a:avLst/>
            </a:prstGeom>
            <a:gradFill flip="none" rotWithShape="1">
              <a:gsLst>
                <a:gs pos="0">
                  <a:srgbClr val="003388"/>
                </a:gs>
                <a:gs pos="68000">
                  <a:srgbClr val="194F98"/>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a:latin typeface="Arial" panose="020B0604020202020204" pitchFamily="34" charset="0"/>
                  <a:ea typeface="微软雅黑" panose="020B0503020204020204" charset="-122"/>
                </a:rPr>
                <a:t>中国原创</a:t>
              </a:r>
              <a:endParaRPr lang="en-US" altLang="zh-CN" sz="1600" b="1" dirty="0">
                <a:latin typeface="Arial" panose="020B0604020202020204" pitchFamily="34" charset="0"/>
                <a:ea typeface="微软雅黑" panose="020B0503020204020204" charset="-122"/>
              </a:endParaRPr>
            </a:p>
            <a:p>
              <a:pPr algn="ctr">
                <a:lnSpc>
                  <a:spcPct val="150000"/>
                </a:lnSpc>
              </a:pPr>
              <a:r>
                <a:rPr lang="en-US" altLang="zh-CN" sz="1400" b="1" dirty="0">
                  <a:latin typeface="Arial" panose="020B0604020202020204" pitchFamily="34" charset="0"/>
                  <a:ea typeface="微软雅黑" panose="020B0503020204020204" charset="-122"/>
                </a:rPr>
                <a:t>    </a:t>
              </a:r>
              <a:r>
                <a:rPr lang="zh-CN" altLang="en-US" sz="1400" b="1" dirty="0">
                  <a:latin typeface="Arial" panose="020B0604020202020204" pitchFamily="34" charset="0"/>
                  <a:ea typeface="微软雅黑" panose="020B0503020204020204" charset="-122"/>
                </a:rPr>
                <a:t>全球首个获批治疗</a:t>
              </a:r>
              <a:r>
                <a:rPr lang="en-US" altLang="zh-CN" sz="1400" b="1" dirty="0">
                  <a:latin typeface="Arial" panose="020B0604020202020204" pitchFamily="34" charset="0"/>
                  <a:ea typeface="微软雅黑" panose="020B0503020204020204" charset="-122"/>
                </a:rPr>
                <a:t>2</a:t>
              </a:r>
              <a:r>
                <a:rPr lang="zh-CN" altLang="en-US" sz="1400" b="1" dirty="0">
                  <a:latin typeface="Arial" panose="020B0604020202020204" pitchFamily="34" charset="0"/>
                  <a:ea typeface="微软雅黑" panose="020B0503020204020204" charset="-122"/>
                </a:rPr>
                <a:t>型糖尿病的</a:t>
              </a:r>
              <a:r>
                <a:rPr lang="en-US" altLang="zh-CN" sz="1400" b="1" dirty="0">
                  <a:latin typeface="Arial" panose="020B0604020202020204" pitchFamily="34" charset="0"/>
                  <a:ea typeface="微软雅黑" panose="020B0503020204020204" charset="-122"/>
                </a:rPr>
                <a:t>PPAR</a:t>
              </a:r>
              <a:r>
                <a:rPr lang="zh-CN" altLang="en-US" sz="1400" b="1" dirty="0">
                  <a:latin typeface="Arial" panose="020B0604020202020204" pitchFamily="34" charset="0"/>
                  <a:ea typeface="微软雅黑" panose="020B0503020204020204" charset="-122"/>
                </a:rPr>
                <a:t>全激动剂</a:t>
              </a:r>
              <a:endParaRPr lang="zh-CN" altLang="en-US" sz="1400" b="1" dirty="0">
                <a:latin typeface="Arial" panose="020B0604020202020204" pitchFamily="34" charset="0"/>
                <a:ea typeface="微软雅黑" panose="020B0503020204020204" charset="-122"/>
              </a:endParaRPr>
            </a:p>
          </p:txBody>
        </p:sp>
        <p:sp>
          <p:nvSpPr>
            <p:cNvPr id="11" name="椭圆 10"/>
            <p:cNvSpPr/>
            <p:nvPr/>
          </p:nvSpPr>
          <p:spPr>
            <a:xfrm>
              <a:off x="3553960" y="1029726"/>
              <a:ext cx="997835" cy="1007705"/>
            </a:xfrm>
            <a:prstGeom prst="ellipse">
              <a:avLst/>
            </a:prstGeom>
            <a:solidFill>
              <a:schemeClr val="bg1"/>
            </a:solidFill>
            <a:ln>
              <a:solidFill>
                <a:srgbClr val="003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2" name="文本框 11"/>
            <p:cNvSpPr txBox="1"/>
            <p:nvPr/>
          </p:nvSpPr>
          <p:spPr>
            <a:xfrm>
              <a:off x="3456923" y="1376584"/>
              <a:ext cx="1305000" cy="253916"/>
            </a:xfrm>
            <a:prstGeom prst="rect">
              <a:avLst/>
            </a:prstGeom>
            <a:noFill/>
          </p:spPr>
          <p:txBody>
            <a:bodyPr wrap="square" rtlCol="0">
              <a:spAutoFit/>
            </a:bodyPr>
            <a:lstStyle/>
            <a:p>
              <a:pPr algn="ctr"/>
              <a:endParaRPr lang="zh-CN" altLang="en-US" sz="1050" b="1" dirty="0">
                <a:latin typeface="Arial" panose="020B0604020202020204" pitchFamily="34" charset="0"/>
                <a:ea typeface="微软雅黑" panose="020B0503020204020204" charset="-122"/>
              </a:endParaRPr>
            </a:p>
          </p:txBody>
        </p:sp>
        <p:pic>
          <p:nvPicPr>
            <p:cNvPr id="13" name="图片 12"/>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80991" y="1302607"/>
              <a:ext cx="448568" cy="462574"/>
            </a:xfrm>
            <a:prstGeom prst="rect">
              <a:avLst/>
            </a:prstGeom>
          </p:spPr>
        </p:pic>
      </p:grpSp>
      <p:sp>
        <p:nvSpPr>
          <p:cNvPr id="28" name="矩形: 圆角 27"/>
          <p:cNvSpPr/>
          <p:nvPr/>
        </p:nvSpPr>
        <p:spPr>
          <a:xfrm>
            <a:off x="262523" y="657732"/>
            <a:ext cx="3955647" cy="35105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Ø"/>
            </a:pPr>
            <a:endParaRPr lang="en-US" altLang="zh-CN" sz="1100" kern="100" dirty="0">
              <a:solidFill>
                <a:schemeClr val="tx1"/>
              </a:solidFill>
              <a:latin typeface="Arial" panose="020B0604020202020204" pitchFamily="34" charset="0"/>
              <a:ea typeface="微软雅黑" panose="020B0503020204020204" charset="-122"/>
              <a:cs typeface="Times New Roman" panose="02020603050405020304" pitchFamily="18" charset="0"/>
            </a:endParaRPr>
          </a:p>
          <a:p>
            <a:pPr marL="285750" indent="-285750" algn="just">
              <a:buFont typeface="Wingdings" panose="05000000000000000000" pitchFamily="2" charset="2"/>
              <a:buChar char="Ø"/>
            </a:pP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胰岛素抵抗是</a:t>
            </a:r>
            <a:r>
              <a:rPr lang="en-US" altLang="zh-CN"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T2DM</a:t>
            </a: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患者的核心病生理机制，是多种代谢性疾病的“共同土壤”，与肥胖、血脂血压异常、非酒精性脂肪肝、心血管疾病风险增加密切相关，也是现有药物治疗不理想的原因</a:t>
            </a:r>
            <a:r>
              <a:rPr lang="en-US" altLang="zh-CN" sz="1100" kern="100" baseline="300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1-3</a:t>
            </a: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a:t>
            </a:r>
            <a:endParaRPr lang="en-US" altLang="zh-CN"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endParaRPr>
          </a:p>
          <a:p>
            <a:pPr marL="285750" indent="-285750" algn="just">
              <a:buFont typeface="Wingdings" panose="05000000000000000000" pitchFamily="2" charset="2"/>
              <a:buChar char="Ø"/>
            </a:pPr>
            <a:endParaRPr lang="en-US" altLang="zh-CN"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endParaRPr>
          </a:p>
          <a:p>
            <a:pPr marL="285750" indent="-285750" algn="just">
              <a:buFont typeface="Wingdings" panose="05000000000000000000" pitchFamily="2" charset="2"/>
              <a:buChar char="Ø"/>
            </a:pP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西格列他钠是全球首个上市的</a:t>
            </a:r>
            <a:r>
              <a:rPr lang="en-US" altLang="zh-CN"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PPAR</a:t>
            </a: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全激动剂，</a:t>
            </a:r>
            <a:r>
              <a:rPr lang="zh-CN" altLang="en-US" sz="1100" b="1"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属全新分类（</a:t>
            </a:r>
            <a:r>
              <a:rPr lang="en-US" altLang="zh-CN" sz="1100" b="1"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ATC</a:t>
            </a:r>
            <a:r>
              <a:rPr lang="zh-CN" altLang="en-US" sz="1100" b="1"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编码</a:t>
            </a:r>
            <a:r>
              <a:rPr lang="en-US" altLang="zh-CN" sz="1100" b="1"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A10BX17</a:t>
            </a:r>
            <a:r>
              <a:rPr lang="zh-CN" altLang="en-US" sz="1100" b="1"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a:t>
            </a: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。其具有调控糖、脂、能量代谢动态平衡的全新作用机制，达到改善胰岛素抵抗、降低血糖、调节血脂及能量代谢的持续综合获益</a:t>
            </a:r>
            <a:r>
              <a:rPr lang="en-US" altLang="zh-CN" sz="1100" kern="100" baseline="30000" dirty="0">
                <a:solidFill>
                  <a:schemeClr val="tx1"/>
                </a:solidFill>
                <a:latin typeface="Arial" panose="020B0604020202020204" pitchFamily="34" charset="0"/>
                <a:ea typeface="微软雅黑" panose="020B0503020204020204" charset="-122"/>
                <a:cs typeface="Times New Roman" panose="02020603050405020304" pitchFamily="18" charset="0"/>
              </a:rPr>
              <a:t>4</a:t>
            </a:r>
            <a:r>
              <a:rPr lang="en-US" altLang="zh-CN" sz="1100" kern="100" baseline="300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,5,6</a:t>
            </a:r>
            <a:r>
              <a:rPr lang="zh-CN" altLang="en-US"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rPr>
              <a:t>。</a:t>
            </a:r>
            <a:endParaRPr lang="en-US" altLang="zh-CN" sz="1100" kern="100" dirty="0">
              <a:solidFill>
                <a:schemeClr val="tx1"/>
              </a:solidFill>
              <a:effectLst/>
              <a:latin typeface="Arial" panose="020B0604020202020204" pitchFamily="34" charset="0"/>
              <a:ea typeface="微软雅黑" panose="020B0503020204020204" charset="-122"/>
              <a:cs typeface="Times New Roman" panose="02020603050405020304" pitchFamily="18" charset="0"/>
            </a:endParaRPr>
          </a:p>
          <a:p>
            <a:pPr marL="285750" indent="-285750" algn="just">
              <a:buFont typeface="Wingdings" panose="05000000000000000000" pitchFamily="2" charset="2"/>
              <a:buChar char="Ø"/>
            </a:pPr>
            <a:endParaRPr lang="en-US" altLang="zh-CN" sz="1100" dirty="0">
              <a:solidFill>
                <a:schemeClr val="tx1"/>
              </a:solidFill>
              <a:latin typeface="Arial" panose="020B0604020202020204" pitchFamily="34" charset="0"/>
              <a:ea typeface="微软雅黑" panose="020B0503020204020204" charset="-122"/>
            </a:endParaRPr>
          </a:p>
          <a:p>
            <a:pPr marL="285750" indent="-285750" algn="just">
              <a:buFont typeface="Wingdings" panose="05000000000000000000" pitchFamily="2" charset="2"/>
              <a:buChar char="Ø"/>
            </a:pPr>
            <a:r>
              <a:rPr lang="zh-CN" altLang="en-US" sz="1100" dirty="0">
                <a:solidFill>
                  <a:schemeClr val="tx1"/>
                </a:solidFill>
                <a:latin typeface="Arial" panose="020B0604020202020204" pitchFamily="34" charset="0"/>
                <a:ea typeface="微软雅黑" panose="020B0503020204020204" charset="-122"/>
              </a:rPr>
              <a:t>针对代谢综合征患者：在基线胰岛素抵抗水平较高（</a:t>
            </a:r>
            <a:r>
              <a:rPr lang="en-US" altLang="zh-CN" sz="1100" dirty="0">
                <a:solidFill>
                  <a:schemeClr val="tx1"/>
                </a:solidFill>
                <a:latin typeface="Arial" panose="020B0604020202020204" pitchFamily="34" charset="0"/>
                <a:ea typeface="微软雅黑" panose="020B0503020204020204" charset="-122"/>
              </a:rPr>
              <a:t>HOMA-IR ≥ 2.69</a:t>
            </a:r>
            <a:r>
              <a:rPr lang="zh-CN" altLang="en-US" sz="1100" dirty="0">
                <a:solidFill>
                  <a:schemeClr val="tx1"/>
                </a:solidFill>
                <a:latin typeface="Arial" panose="020B0604020202020204" pitchFamily="34" charset="0"/>
                <a:ea typeface="微软雅黑" panose="020B0503020204020204" charset="-122"/>
              </a:rPr>
              <a:t>）和甘油三酯（</a:t>
            </a:r>
            <a:r>
              <a:rPr lang="en-US" altLang="zh-CN" sz="1100" dirty="0">
                <a:solidFill>
                  <a:schemeClr val="tx1"/>
                </a:solidFill>
                <a:latin typeface="Arial" panose="020B0604020202020204" pitchFamily="34" charset="0"/>
                <a:ea typeface="微软雅黑" panose="020B0503020204020204" charset="-122"/>
              </a:rPr>
              <a:t>TG</a:t>
            </a:r>
            <a:r>
              <a:rPr lang="zh-CN" altLang="en-US" sz="1100" dirty="0">
                <a:solidFill>
                  <a:schemeClr val="tx1"/>
                </a:solidFill>
                <a:latin typeface="Arial" panose="020B0604020202020204" pitchFamily="34" charset="0"/>
                <a:ea typeface="微软雅黑" panose="020B0503020204020204" charset="-122"/>
              </a:rPr>
              <a:t>）水平较高（</a:t>
            </a:r>
            <a:r>
              <a:rPr lang="en-US" altLang="zh-CN" sz="1100" dirty="0">
                <a:solidFill>
                  <a:schemeClr val="tx1"/>
                </a:solidFill>
                <a:latin typeface="Arial" panose="020B0604020202020204" pitchFamily="34" charset="0"/>
                <a:ea typeface="微软雅黑" panose="020B0503020204020204" charset="-122"/>
              </a:rPr>
              <a:t>TG ≥ 2.25 mmol/L</a:t>
            </a:r>
            <a:r>
              <a:rPr lang="zh-CN" altLang="en-US" sz="1100" dirty="0">
                <a:solidFill>
                  <a:schemeClr val="tx1"/>
                </a:solidFill>
                <a:latin typeface="Arial" panose="020B0604020202020204" pitchFamily="34" charset="0"/>
                <a:ea typeface="微软雅黑" panose="020B0503020204020204" charset="-122"/>
              </a:rPr>
              <a:t>）的患者中，西格列他钠</a:t>
            </a:r>
            <a:r>
              <a:rPr lang="en-US" altLang="zh-CN" sz="1100" dirty="0">
                <a:solidFill>
                  <a:schemeClr val="tx1"/>
                </a:solidFill>
                <a:latin typeface="Arial" panose="020B0604020202020204" pitchFamily="34" charset="0"/>
                <a:ea typeface="微软雅黑" panose="020B0503020204020204" charset="-122"/>
              </a:rPr>
              <a:t>48 mg</a:t>
            </a:r>
            <a:r>
              <a:rPr lang="zh-CN" altLang="en-US" sz="1100" dirty="0">
                <a:solidFill>
                  <a:schemeClr val="tx1"/>
                </a:solidFill>
                <a:latin typeface="Arial" panose="020B0604020202020204" pitchFamily="34" charset="0"/>
                <a:ea typeface="微软雅黑" panose="020B0503020204020204" charset="-122"/>
              </a:rPr>
              <a:t>降低</a:t>
            </a:r>
            <a:r>
              <a:rPr lang="en-US" altLang="zh-CN" sz="1100" dirty="0">
                <a:solidFill>
                  <a:schemeClr val="tx1"/>
                </a:solidFill>
                <a:latin typeface="Arial" panose="020B0604020202020204" pitchFamily="34" charset="0"/>
                <a:ea typeface="微软雅黑" panose="020B0503020204020204" charset="-122"/>
              </a:rPr>
              <a:t>HbA1c</a:t>
            </a:r>
            <a:r>
              <a:rPr lang="zh-CN" altLang="en-US" sz="1100" dirty="0">
                <a:solidFill>
                  <a:schemeClr val="tx1"/>
                </a:solidFill>
                <a:latin typeface="Arial" panose="020B0604020202020204" pitchFamily="34" charset="0"/>
                <a:ea typeface="微软雅黑" panose="020B0503020204020204" charset="-122"/>
              </a:rPr>
              <a:t>明显优于西格列汀；在</a:t>
            </a:r>
            <a:r>
              <a:rPr lang="en-US" altLang="zh-CN" sz="1100" dirty="0">
                <a:solidFill>
                  <a:schemeClr val="tx1"/>
                </a:solidFill>
                <a:latin typeface="Arial" panose="020B0604020202020204" pitchFamily="34" charset="0"/>
                <a:ea typeface="微软雅黑" panose="020B0503020204020204" charset="-122"/>
              </a:rPr>
              <a:t>TG</a:t>
            </a:r>
            <a:r>
              <a:rPr lang="zh-CN" altLang="en-US" sz="1100" dirty="0">
                <a:solidFill>
                  <a:schemeClr val="tx1"/>
                </a:solidFill>
                <a:latin typeface="Arial" panose="020B0604020202020204" pitchFamily="34" charset="0"/>
                <a:ea typeface="微软雅黑" panose="020B0503020204020204" charset="-122"/>
              </a:rPr>
              <a:t>基线水平≥</a:t>
            </a:r>
            <a:r>
              <a:rPr lang="en-US" altLang="zh-CN" sz="1100" dirty="0">
                <a:solidFill>
                  <a:schemeClr val="tx1"/>
                </a:solidFill>
                <a:latin typeface="Arial" panose="020B0604020202020204" pitchFamily="34" charset="0"/>
                <a:ea typeface="微软雅黑" panose="020B0503020204020204" charset="-122"/>
              </a:rPr>
              <a:t>2.25mmol/L </a:t>
            </a:r>
            <a:r>
              <a:rPr lang="zh-CN" altLang="en-US" sz="1100" dirty="0">
                <a:solidFill>
                  <a:schemeClr val="tx1"/>
                </a:solidFill>
                <a:latin typeface="Arial" panose="020B0604020202020204" pitchFamily="34" charset="0"/>
                <a:ea typeface="微软雅黑" panose="020B0503020204020204" charset="-122"/>
              </a:rPr>
              <a:t>亚组显著降低</a:t>
            </a:r>
            <a:r>
              <a:rPr lang="en-US" altLang="zh-CN" sz="1100" dirty="0">
                <a:solidFill>
                  <a:schemeClr val="tx1"/>
                </a:solidFill>
                <a:latin typeface="Arial" panose="020B0604020202020204" pitchFamily="34" charset="0"/>
                <a:ea typeface="微软雅黑" panose="020B0503020204020204" charset="-122"/>
              </a:rPr>
              <a:t>TG</a:t>
            </a:r>
            <a:r>
              <a:rPr lang="zh-CN" altLang="en-US" sz="1100" dirty="0">
                <a:solidFill>
                  <a:schemeClr val="tx1"/>
                </a:solidFill>
                <a:latin typeface="Arial" panose="020B0604020202020204" pitchFamily="34" charset="0"/>
                <a:ea typeface="微软雅黑" panose="020B0503020204020204" charset="-122"/>
              </a:rPr>
              <a:t>达</a:t>
            </a:r>
            <a:r>
              <a:rPr lang="en-US" altLang="zh-CN" sz="1100" dirty="0">
                <a:solidFill>
                  <a:schemeClr val="tx1"/>
                </a:solidFill>
                <a:latin typeface="Arial" panose="020B0604020202020204" pitchFamily="34" charset="0"/>
                <a:ea typeface="微软雅黑" panose="020B0503020204020204" charset="-122"/>
              </a:rPr>
              <a:t>26%</a:t>
            </a:r>
            <a:r>
              <a:rPr lang="en-US" altLang="zh-CN" sz="1100" baseline="30000" dirty="0">
                <a:solidFill>
                  <a:schemeClr val="tx1"/>
                </a:solidFill>
                <a:latin typeface="Arial" panose="020B0604020202020204" pitchFamily="34" charset="0"/>
                <a:ea typeface="微软雅黑" panose="020B0503020204020204" charset="-122"/>
              </a:rPr>
              <a:t>7,8</a:t>
            </a:r>
            <a:r>
              <a:rPr lang="zh-CN" altLang="en-US" sz="1100" dirty="0">
                <a:solidFill>
                  <a:schemeClr val="tx1"/>
                </a:solidFill>
                <a:latin typeface="Arial" panose="020B0604020202020204" pitchFamily="34" charset="0"/>
                <a:ea typeface="微软雅黑" panose="020B0503020204020204" charset="-122"/>
              </a:rPr>
              <a:t>。</a:t>
            </a:r>
            <a:endParaRPr lang="en-US" altLang="zh-CN" sz="1100" dirty="0">
              <a:solidFill>
                <a:schemeClr val="tx1"/>
              </a:solidFill>
              <a:latin typeface="Arial" panose="020B0604020202020204" pitchFamily="34" charset="0"/>
              <a:ea typeface="微软雅黑" panose="020B0503020204020204" charset="-122"/>
            </a:endParaRPr>
          </a:p>
          <a:p>
            <a:pPr marL="285750" indent="-285750" algn="just">
              <a:buFont typeface="Wingdings" panose="05000000000000000000" pitchFamily="2" charset="2"/>
              <a:buChar char="Ø"/>
            </a:pPr>
            <a:endParaRPr lang="en-US" altLang="zh-CN" sz="1100" dirty="0">
              <a:solidFill>
                <a:schemeClr val="tx1"/>
              </a:solidFill>
              <a:latin typeface="Arial" panose="020B0604020202020204" pitchFamily="34" charset="0"/>
              <a:ea typeface="微软雅黑" panose="020B0503020204020204" charset="-122"/>
            </a:endParaRPr>
          </a:p>
          <a:p>
            <a:pPr marL="285750" indent="-285750" algn="just">
              <a:buFont typeface="Wingdings" panose="05000000000000000000" pitchFamily="2" charset="2"/>
              <a:buChar char="Ø"/>
            </a:pPr>
            <a:r>
              <a:rPr lang="zh-CN" altLang="en-US" sz="1100" dirty="0">
                <a:solidFill>
                  <a:schemeClr val="tx1"/>
                </a:solidFill>
                <a:latin typeface="Arial" panose="020B0604020202020204" pitchFamily="34" charset="0"/>
                <a:ea typeface="微软雅黑" panose="020B0503020204020204" charset="-122"/>
              </a:rPr>
              <a:t>西格列他钠</a:t>
            </a:r>
            <a:r>
              <a:rPr lang="en-US" altLang="zh-CN" sz="1100" dirty="0">
                <a:solidFill>
                  <a:schemeClr val="tx1"/>
                </a:solidFill>
                <a:latin typeface="Arial" panose="020B0604020202020204" pitchFamily="34" charset="0"/>
                <a:ea typeface="微软雅黑" panose="020B0503020204020204" charset="-122"/>
              </a:rPr>
              <a:t>3</a:t>
            </a:r>
            <a:r>
              <a:rPr lang="zh-CN" altLang="en-US" sz="1100" dirty="0">
                <a:solidFill>
                  <a:schemeClr val="tx1"/>
                </a:solidFill>
                <a:latin typeface="Arial" panose="020B0604020202020204" pitchFamily="34" charset="0"/>
                <a:ea typeface="微软雅黑" panose="020B0503020204020204" charset="-122"/>
              </a:rPr>
              <a:t>期临床试验结果显示其降低丙氨酸转移酶和总胆红素，对糖尿病肾病的监测指标尿微量白蛋白</a:t>
            </a:r>
            <a:r>
              <a:rPr lang="en-US" altLang="zh-CN" sz="1100" dirty="0">
                <a:solidFill>
                  <a:schemeClr val="tx1"/>
                </a:solidFill>
                <a:latin typeface="Arial" panose="020B0604020202020204" pitchFamily="34" charset="0"/>
                <a:ea typeface="微软雅黑" panose="020B0503020204020204" charset="-122"/>
              </a:rPr>
              <a:t>/</a:t>
            </a:r>
            <a:r>
              <a:rPr lang="zh-CN" altLang="en-US" sz="1100" dirty="0">
                <a:solidFill>
                  <a:schemeClr val="tx1"/>
                </a:solidFill>
                <a:latin typeface="Arial" panose="020B0604020202020204" pitchFamily="34" charset="0"/>
                <a:ea typeface="微软雅黑" panose="020B0503020204020204" charset="-122"/>
              </a:rPr>
              <a:t>肌酐比值有一定下降作用</a:t>
            </a:r>
            <a:r>
              <a:rPr lang="en-US" altLang="zh-CN" sz="1100" baseline="30000" dirty="0">
                <a:solidFill>
                  <a:schemeClr val="tx1"/>
                </a:solidFill>
                <a:latin typeface="Arial" panose="020B0604020202020204" pitchFamily="34" charset="0"/>
                <a:ea typeface="微软雅黑" panose="020B0503020204020204" charset="-122"/>
              </a:rPr>
              <a:t>9,10</a:t>
            </a:r>
            <a:r>
              <a:rPr lang="zh-CN" altLang="en-US" sz="1100" dirty="0">
                <a:solidFill>
                  <a:schemeClr val="tx1"/>
                </a:solidFill>
                <a:latin typeface="Arial" panose="020B0604020202020204" pitchFamily="34" charset="0"/>
                <a:ea typeface="微软雅黑" panose="020B0503020204020204" charset="-122"/>
              </a:rPr>
              <a:t>。</a:t>
            </a:r>
            <a:endParaRPr lang="en-US" altLang="zh-CN" sz="1100" dirty="0">
              <a:solidFill>
                <a:schemeClr val="tx1"/>
              </a:solidFill>
              <a:latin typeface="Arial" panose="020B0604020202020204" pitchFamily="34" charset="0"/>
              <a:ea typeface="微软雅黑" panose="020B0503020204020204" charset="-122"/>
            </a:endParaRPr>
          </a:p>
          <a:p>
            <a:pPr marL="285750" indent="-285750" algn="just">
              <a:buFont typeface="Wingdings" panose="05000000000000000000" pitchFamily="2" charset="2"/>
              <a:buChar char="Ø"/>
            </a:pPr>
            <a:endParaRPr lang="zh-CN" altLang="en-US" sz="1100" dirty="0">
              <a:solidFill>
                <a:schemeClr val="tx1"/>
              </a:solidFill>
              <a:latin typeface="Arial" panose="020B0604020202020204" pitchFamily="34" charset="0"/>
              <a:ea typeface="微软雅黑" panose="020B0503020204020204" charset="-122"/>
            </a:endParaRPr>
          </a:p>
        </p:txBody>
      </p:sp>
      <p:sp>
        <p:nvSpPr>
          <p:cNvPr id="15" name="灯片编号占位符 2"/>
          <p:cNvSpPr>
            <a:spLocks noGrp="1"/>
          </p:cNvSpPr>
          <p:nvPr>
            <p:ph type="sldNum" sz="quarter" idx="4"/>
          </p:nvPr>
        </p:nvSpPr>
        <p:spPr>
          <a:xfrm>
            <a:off x="234195" y="4840330"/>
            <a:ext cx="847734" cy="128359"/>
          </a:xfrm>
        </p:spPr>
        <p:txBody>
          <a:bodyPr/>
          <a:lstStyle/>
          <a:p>
            <a:r>
              <a:rPr kumimoji="1" lang="en-US" altLang="zh-CN" dirty="0">
                <a:latin typeface="Arial" panose="020B0604020202020204" pitchFamily="34" charset="0"/>
                <a:ea typeface="微软雅黑" panose="020B0503020204020204" charset="-122"/>
              </a:rPr>
              <a:t>6</a:t>
            </a:r>
            <a:endParaRPr kumimoji="1" lang="en-US" altLang="zh-CN" dirty="0">
              <a:latin typeface="Arial" panose="020B0604020202020204" pitchFamily="34" charset="0"/>
              <a:ea typeface="微软雅黑" panose="020B0503020204020204" charset="-122"/>
            </a:endParaRPr>
          </a:p>
        </p:txBody>
      </p:sp>
      <p:sp>
        <p:nvSpPr>
          <p:cNvPr id="3" name="矩形: 圆角 2"/>
          <p:cNvSpPr/>
          <p:nvPr/>
        </p:nvSpPr>
        <p:spPr>
          <a:xfrm>
            <a:off x="4518660" y="1748155"/>
            <a:ext cx="4490720" cy="23806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lgn="l">
              <a:lnSpc>
                <a:spcPct val="150000"/>
              </a:lnSpc>
              <a:buFont typeface="Arial" panose="020B0604020202020204" pitchFamily="34" charset="0"/>
              <a:buChar char="•"/>
            </a:pPr>
            <a:endParaRPr lang="zh-CN" altLang="zh-CN" sz="1600" b="1" dirty="0">
              <a:solidFill>
                <a:schemeClr val="tx1">
                  <a:lumMod val="75000"/>
                  <a:lumOff val="25000"/>
                </a:schemeClr>
              </a:solidFill>
              <a:latin typeface="Arial" panose="020B0604020202020204" pitchFamily="34" charset="0"/>
              <a:ea typeface="微软雅黑" panose="020B0503020204020204" charset="-122"/>
            </a:endParaRPr>
          </a:p>
          <a:p>
            <a:pPr marL="171450" indent="-171450" algn="l">
              <a:lnSpc>
                <a:spcPct val="150000"/>
              </a:lnSpc>
              <a:buFont typeface="Arial" panose="020B0604020202020204" pitchFamily="34" charset="0"/>
              <a:buChar char="•"/>
            </a:pPr>
            <a:r>
              <a:rPr lang="zh-CN" altLang="zh-CN" sz="1600" b="1" dirty="0">
                <a:solidFill>
                  <a:schemeClr val="tx1">
                    <a:lumMod val="75000"/>
                    <a:lumOff val="25000"/>
                  </a:schemeClr>
                </a:solidFill>
                <a:latin typeface="Arial" panose="020B0604020202020204" pitchFamily="34" charset="0"/>
                <a:ea typeface="微软雅黑" panose="020B0503020204020204" charset="-122"/>
              </a:rPr>
              <a:t>自主知识产权</a:t>
            </a:r>
            <a:endParaRPr lang="en-US" altLang="zh-CN" sz="1600" b="1" dirty="0">
              <a:solidFill>
                <a:schemeClr val="tx1">
                  <a:lumMod val="75000"/>
                  <a:lumOff val="25000"/>
                </a:schemeClr>
              </a:solidFill>
              <a:latin typeface="Arial" panose="020B0604020202020204" pitchFamily="34" charset="0"/>
              <a:ea typeface="微软雅黑" panose="020B0503020204020204" charset="-122"/>
            </a:endParaRPr>
          </a:p>
          <a:p>
            <a:pPr marL="171450" indent="-171450" algn="l">
              <a:lnSpc>
                <a:spcPct val="150000"/>
              </a:lnSpc>
              <a:buFont typeface="Arial" panose="020B0604020202020204" pitchFamily="34" charset="0"/>
              <a:buChar char="•"/>
            </a:pPr>
            <a:r>
              <a:rPr lang="zh-CN" altLang="en-US" sz="1600" b="1" dirty="0">
                <a:solidFill>
                  <a:schemeClr val="tx1">
                    <a:lumMod val="75000"/>
                    <a:lumOff val="25000"/>
                  </a:schemeClr>
                </a:solidFill>
                <a:latin typeface="Arial" panose="020B0604020202020204" pitchFamily="34" charset="0"/>
                <a:ea typeface="微软雅黑" panose="020B0503020204020204" charset="-122"/>
              </a:rPr>
              <a:t>全新化学分子体</a:t>
            </a:r>
            <a:endParaRPr lang="en-US" altLang="zh-CN" sz="1600" b="1" dirty="0">
              <a:solidFill>
                <a:schemeClr val="tx1">
                  <a:lumMod val="75000"/>
                  <a:lumOff val="25000"/>
                </a:schemeClr>
              </a:solidFill>
              <a:latin typeface="Arial" panose="020B0604020202020204" pitchFamily="34" charset="0"/>
              <a:ea typeface="微软雅黑" panose="020B0503020204020204" charset="-122"/>
            </a:endParaRPr>
          </a:p>
          <a:p>
            <a:pPr marL="171450" indent="-171450" algn="l">
              <a:lnSpc>
                <a:spcPct val="150000"/>
              </a:lnSpc>
              <a:buFont typeface="Arial" panose="020B0604020202020204" pitchFamily="34" charset="0"/>
              <a:buChar char="•"/>
            </a:pPr>
            <a:r>
              <a:rPr lang="zh-CN" altLang="en-US" sz="1600" b="1" dirty="0">
                <a:solidFill>
                  <a:schemeClr val="tx1">
                    <a:lumMod val="75000"/>
                    <a:lumOff val="25000"/>
                  </a:schemeClr>
                </a:solidFill>
                <a:latin typeface="Arial" panose="020B0604020202020204" pitchFamily="34" charset="0"/>
                <a:ea typeface="微软雅黑" panose="020B0503020204020204" charset="-122"/>
              </a:rPr>
              <a:t>国家</a:t>
            </a:r>
            <a:r>
              <a:rPr lang="en-US" altLang="zh-CN" sz="1600" b="1" dirty="0">
                <a:solidFill>
                  <a:schemeClr val="tx1">
                    <a:lumMod val="75000"/>
                    <a:lumOff val="25000"/>
                  </a:schemeClr>
                </a:solidFill>
                <a:latin typeface="Arial" panose="020B0604020202020204" pitchFamily="34" charset="0"/>
                <a:ea typeface="微软雅黑" panose="020B0503020204020204" charset="-122"/>
              </a:rPr>
              <a:t>1</a:t>
            </a:r>
            <a:r>
              <a:rPr lang="zh-CN" altLang="en-US" sz="1600" b="1" dirty="0">
                <a:solidFill>
                  <a:schemeClr val="tx1">
                    <a:lumMod val="75000"/>
                    <a:lumOff val="25000"/>
                  </a:schemeClr>
                </a:solidFill>
                <a:latin typeface="Arial" panose="020B0604020202020204" pitchFamily="34" charset="0"/>
                <a:ea typeface="微软雅黑" panose="020B0503020204020204" charset="-122"/>
              </a:rPr>
              <a:t>类新药</a:t>
            </a:r>
            <a:endParaRPr lang="en-US" altLang="zh-CN" sz="1600" b="1" dirty="0">
              <a:solidFill>
                <a:schemeClr val="tx1">
                  <a:lumMod val="75000"/>
                  <a:lumOff val="25000"/>
                </a:schemeClr>
              </a:solidFill>
              <a:latin typeface="Arial" panose="020B0604020202020204" pitchFamily="34" charset="0"/>
              <a:ea typeface="微软雅黑" panose="020B0503020204020204" charset="-122"/>
            </a:endParaRPr>
          </a:p>
          <a:p>
            <a:pPr marL="171450" indent="-171450" algn="l">
              <a:lnSpc>
                <a:spcPct val="150000"/>
              </a:lnSpc>
              <a:buFont typeface="Arial" panose="020B0604020202020204" pitchFamily="34" charset="0"/>
              <a:buChar char="•"/>
            </a:pPr>
            <a:r>
              <a:rPr lang="zh-CN" altLang="en-US" sz="1600" b="1" dirty="0">
                <a:solidFill>
                  <a:schemeClr val="tx1">
                    <a:lumMod val="75000"/>
                    <a:lumOff val="25000"/>
                  </a:schemeClr>
                </a:solidFill>
                <a:latin typeface="Arial" panose="020B0604020202020204" pitchFamily="34" charset="0"/>
                <a:ea typeface="微软雅黑" panose="020B0503020204020204" charset="-122"/>
              </a:rPr>
              <a:t>国家十一五、十二五“重大新药创制”科技重大专项</a:t>
            </a:r>
            <a:endParaRPr lang="en-US" altLang="zh-CN" sz="1600" b="1" dirty="0">
              <a:solidFill>
                <a:schemeClr val="tx1">
                  <a:lumMod val="75000"/>
                  <a:lumOff val="25000"/>
                </a:schemeClr>
              </a:solidFill>
              <a:latin typeface="Arial" panose="020B0604020202020204" pitchFamily="34" charset="0"/>
              <a:ea typeface="微软雅黑" panose="020B0503020204020204" charset="-122"/>
            </a:endParaRPr>
          </a:p>
          <a:p>
            <a:pPr marL="171450" indent="-171450" algn="l">
              <a:lnSpc>
                <a:spcPct val="150000"/>
              </a:lnSpc>
              <a:buFont typeface="Arial" panose="020B0604020202020204" pitchFamily="34" charset="0"/>
              <a:buChar char="•"/>
            </a:pPr>
            <a:r>
              <a:rPr lang="zh-CN" altLang="en-US" sz="1600" b="1" dirty="0">
                <a:solidFill>
                  <a:schemeClr val="tx1">
                    <a:lumMod val="75000"/>
                    <a:lumOff val="25000"/>
                  </a:schemeClr>
                </a:solidFill>
                <a:latin typeface="Arial" panose="020B0604020202020204" pitchFamily="34" charset="0"/>
                <a:ea typeface="微软雅黑" panose="020B0503020204020204" charset="-122"/>
              </a:rPr>
              <a:t>国家高技术研究发展计划（</a:t>
            </a:r>
            <a:r>
              <a:rPr lang="en-US" altLang="zh-CN" sz="1600" b="1" dirty="0">
                <a:solidFill>
                  <a:schemeClr val="tx1">
                    <a:lumMod val="75000"/>
                    <a:lumOff val="25000"/>
                  </a:schemeClr>
                </a:solidFill>
                <a:latin typeface="Arial" panose="020B0604020202020204" pitchFamily="34" charset="0"/>
                <a:ea typeface="微软雅黑" panose="020B0503020204020204" charset="-122"/>
              </a:rPr>
              <a:t>863</a:t>
            </a:r>
            <a:r>
              <a:rPr lang="zh-CN" altLang="en-US" sz="1600" b="1" dirty="0">
                <a:solidFill>
                  <a:schemeClr val="tx1">
                    <a:lumMod val="75000"/>
                    <a:lumOff val="25000"/>
                  </a:schemeClr>
                </a:solidFill>
                <a:latin typeface="Arial" panose="020B0604020202020204" pitchFamily="34" charset="0"/>
                <a:ea typeface="微软雅黑" panose="020B0503020204020204" charset="-122"/>
              </a:rPr>
              <a:t>计划）课题</a:t>
            </a:r>
            <a:endParaRPr lang="zh-CN" altLang="en-US" sz="1600" b="1" dirty="0">
              <a:solidFill>
                <a:schemeClr val="tx1">
                  <a:lumMod val="75000"/>
                  <a:lumOff val="25000"/>
                </a:schemeClr>
              </a:solidFill>
              <a:latin typeface="Arial" panose="020B0604020202020204" pitchFamily="34" charset="0"/>
              <a:ea typeface="微软雅黑" panose="020B0503020204020204" charset="-122"/>
            </a:endParaRPr>
          </a:p>
          <a:p>
            <a:pPr marL="171450" indent="-171450">
              <a:lnSpc>
                <a:spcPct val="150000"/>
              </a:lnSpc>
              <a:buFont typeface="Arial" panose="020B0604020202020204" pitchFamily="34" charset="0"/>
              <a:buChar char="•"/>
            </a:pPr>
            <a:endParaRPr lang="zh-CN" altLang="en-US" sz="1600" b="1" dirty="0">
              <a:solidFill>
                <a:schemeClr val="tx1">
                  <a:lumMod val="75000"/>
                  <a:lumOff val="25000"/>
                </a:schemeClr>
              </a:solidFill>
              <a:latin typeface="Arial" panose="020B0604020202020204" pitchFamily="34" charset="0"/>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5"/>
          <p:cNvSpPr>
            <a:spLocks noGrp="1"/>
          </p:cNvSpPr>
          <p:nvPr>
            <p:ph type="title"/>
          </p:nvPr>
        </p:nvSpPr>
        <p:spPr>
          <a:xfrm>
            <a:off x="262523" y="116966"/>
            <a:ext cx="1507490" cy="332105"/>
          </a:xfrm>
        </p:spPr>
        <p:txBody>
          <a:bodyPr/>
          <a:lstStyle/>
          <a:p>
            <a:r>
              <a:rPr lang="en-US" altLang="zh-CN" sz="2400" dirty="0">
                <a:latin typeface="Arial" panose="020B0604020202020204" pitchFamily="34" charset="0"/>
              </a:rPr>
              <a:t>05 </a:t>
            </a:r>
            <a:r>
              <a:rPr lang="zh-CN" altLang="en-US" sz="2400" dirty="0">
                <a:latin typeface="Arial" panose="020B0604020202020204" pitchFamily="34" charset="0"/>
              </a:rPr>
              <a:t>公平性</a:t>
            </a:r>
            <a:r>
              <a:rPr lang="en-US" altLang="zh-CN" sz="2400" dirty="0">
                <a:latin typeface="Arial" panose="020B0604020202020204" pitchFamily="34" charset="0"/>
              </a:rPr>
              <a:t>1</a:t>
            </a:r>
            <a:endParaRPr lang="en-US" altLang="zh-CN" sz="2400" dirty="0">
              <a:latin typeface="Arial" panose="020B0604020202020204" pitchFamily="34" charset="0"/>
            </a:endParaRPr>
          </a:p>
        </p:txBody>
      </p:sp>
      <p:sp>
        <p:nvSpPr>
          <p:cNvPr id="3" name="灯片编号占位符 2"/>
          <p:cNvSpPr>
            <a:spLocks noGrp="1"/>
          </p:cNvSpPr>
          <p:nvPr>
            <p:ph type="sldNum" sz="quarter" idx="4"/>
          </p:nvPr>
        </p:nvSpPr>
        <p:spPr/>
        <p:txBody>
          <a:bodyPr/>
          <a:lstStyle/>
          <a:p>
            <a:r>
              <a:rPr kumimoji="1" lang="en-US" altLang="zh-CN" sz="1000" dirty="0">
                <a:latin typeface="Arial" panose="020B0604020202020204" pitchFamily="34" charset="0"/>
                <a:ea typeface="微软雅黑" panose="020B0503020204020204" charset="-122"/>
              </a:rPr>
              <a:t>7</a:t>
            </a:r>
            <a:endParaRPr kumimoji="1" lang="en-US" altLang="zh-CN" sz="1000" dirty="0">
              <a:latin typeface="Arial" panose="020B0604020202020204" pitchFamily="34" charset="0"/>
              <a:ea typeface="微软雅黑" panose="020B0503020204020204" charset="-122"/>
            </a:endParaRPr>
          </a:p>
        </p:txBody>
      </p:sp>
      <p:sp>
        <p:nvSpPr>
          <p:cNvPr id="18" name="文本框 17"/>
          <p:cNvSpPr txBox="1"/>
          <p:nvPr/>
        </p:nvSpPr>
        <p:spPr bwMode="gray">
          <a:xfrm>
            <a:off x="361608" y="4220217"/>
            <a:ext cx="7534666" cy="629920"/>
          </a:xfrm>
          <a:prstGeom prst="rect">
            <a:avLst/>
          </a:prstGeom>
          <a:noFill/>
        </p:spPr>
        <p:txBody>
          <a:bodyPr wrap="square">
            <a:spAutoFit/>
          </a:bodyPr>
          <a:lstStyle/>
          <a:p>
            <a:pPr marL="71755" indent="-71755" algn="just">
              <a:buFont typeface="+mj-lt"/>
              <a:buAutoNum type="arabicPeriod"/>
            </a:pPr>
            <a:r>
              <a:rPr lang="en-US" altLang="zh-CN" sz="700" kern="100" dirty="0">
                <a:latin typeface="Arial" panose="020B0604020202020204" pitchFamily="34" charset="0"/>
                <a:ea typeface="微软雅黑" panose="020B0503020204020204" charset="-122"/>
                <a:cs typeface="Times New Roman" panose="02020603050405020304" pitchFamily="18" charset="0"/>
              </a:rPr>
              <a:t>International Diabetes Federation. IDF DIABETES ATLAS, 10th edition 2021.;  </a:t>
            </a:r>
            <a:endParaRPr lang="en-US" altLang="zh-CN" sz="700" kern="100" dirty="0">
              <a:latin typeface="Arial" panose="020B0604020202020204" pitchFamily="34" charset="0"/>
              <a:ea typeface="微软雅黑" panose="020B0503020204020204" charset="-122"/>
              <a:cs typeface="Times New Roman" panose="02020603050405020304" pitchFamily="18" charset="0"/>
            </a:endParaRPr>
          </a:p>
          <a:p>
            <a:pPr marL="71755" indent="-71755" algn="just">
              <a:buFont typeface="+mj-lt"/>
              <a:buAutoNum type="arabicPeriod"/>
            </a:pPr>
            <a:r>
              <a:rPr lang="zh-CN" altLang="en-US" sz="700" kern="100" dirty="0">
                <a:latin typeface="Arial" panose="020B0604020202020204" pitchFamily="34" charset="0"/>
                <a:ea typeface="微软雅黑" panose="020B0503020204020204" charset="-122"/>
                <a:cs typeface="Times New Roman" panose="02020603050405020304" pitchFamily="18" charset="0"/>
              </a:rPr>
              <a:t>贾伟平</a:t>
            </a:r>
            <a:r>
              <a:rPr lang="en-US" altLang="zh-CN" sz="700" kern="100" dirty="0">
                <a:latin typeface="Arial" panose="020B0604020202020204" pitchFamily="34" charset="0"/>
                <a:ea typeface="微软雅黑" panose="020B0503020204020204" charset="-122"/>
                <a:cs typeface="Times New Roman" panose="02020603050405020304" pitchFamily="18" charset="0"/>
              </a:rPr>
              <a:t>,</a:t>
            </a:r>
            <a:r>
              <a:rPr lang="zh-CN" altLang="en-US" sz="700" kern="100" dirty="0">
                <a:latin typeface="Arial" panose="020B0604020202020204" pitchFamily="34" charset="0"/>
                <a:ea typeface="微软雅黑" panose="020B0503020204020204" charset="-122"/>
                <a:cs typeface="Times New Roman" panose="02020603050405020304" pitchFamily="18" charset="0"/>
              </a:rPr>
              <a:t>中国人群胰岛素抵抗的状况 国外医学内分泌学分册 </a:t>
            </a:r>
            <a:r>
              <a:rPr lang="en-US" altLang="zh-CN" sz="700" kern="100" dirty="0">
                <a:latin typeface="Arial" panose="020B0604020202020204" pitchFamily="34" charset="0"/>
                <a:ea typeface="微软雅黑" panose="020B0503020204020204" charset="-122"/>
                <a:cs typeface="Times New Roman" panose="02020603050405020304" pitchFamily="18" charset="0"/>
              </a:rPr>
              <a:t>2002,22(4):264</a:t>
            </a:r>
            <a:endParaRPr lang="en-US" altLang="zh-CN" sz="700" kern="100" dirty="0">
              <a:latin typeface="Arial" panose="020B0604020202020204" pitchFamily="34" charset="0"/>
              <a:ea typeface="微软雅黑" panose="020B0503020204020204" charset="-122"/>
              <a:cs typeface="Times New Roman" panose="02020603050405020304" pitchFamily="18" charset="0"/>
            </a:endParaRPr>
          </a:p>
          <a:p>
            <a:pPr marL="71755" indent="-71755" algn="just">
              <a:buFont typeface="+mj-lt"/>
              <a:buAutoNum type="arabicPeriod"/>
            </a:pPr>
            <a:r>
              <a:rPr lang="en-US" altLang="zh-CN" sz="700" kern="100" dirty="0">
                <a:latin typeface="Arial" panose="020B0604020202020204" pitchFamily="34" charset="0"/>
                <a:ea typeface="微软雅黑" panose="020B0503020204020204" charset="-122"/>
                <a:cs typeface="Times New Roman" panose="02020603050405020304" pitchFamily="18" charset="0"/>
              </a:rPr>
              <a:t>LN Ji, et al. Primacy of the 3B approach to control risk factors for cardiovascular disease in type 2 diabetes patients. Am J Med. 2013 Oct;126(10):925.e11-22.</a:t>
            </a:r>
            <a:endParaRPr lang="en-US" altLang="zh-CN" sz="700" kern="100" dirty="0">
              <a:latin typeface="Arial" panose="020B0604020202020204" pitchFamily="34" charset="0"/>
              <a:ea typeface="微软雅黑" panose="020B0503020204020204" charset="-122"/>
              <a:cs typeface="Times New Roman" panose="02020603050405020304" pitchFamily="18" charset="0"/>
            </a:endParaRPr>
          </a:p>
          <a:p>
            <a:pPr marL="71755" indent="-71755" algn="just">
              <a:buFont typeface="+mj-lt"/>
              <a:buAutoNum type="arabicPeriod"/>
            </a:pPr>
            <a:r>
              <a:rPr lang="en-US" altLang="zh-CN" sz="700" kern="100" dirty="0">
                <a:latin typeface="Arial" panose="020B0604020202020204" pitchFamily="34" charset="0"/>
                <a:ea typeface="微软雅黑" panose="020B0503020204020204" charset="-122"/>
                <a:cs typeface="Times New Roman" panose="02020603050405020304" pitchFamily="18" charset="0"/>
              </a:rPr>
              <a:t>LN Ji, et al. Efficacy and safety of </a:t>
            </a:r>
            <a:r>
              <a:rPr lang="en-US" altLang="zh-CN" sz="700" kern="100" dirty="0" err="1">
                <a:latin typeface="Arial" panose="020B0604020202020204" pitchFamily="34" charset="0"/>
                <a:ea typeface="微软雅黑" panose="020B0503020204020204" charset="-122"/>
                <a:cs typeface="Times New Roman" panose="02020603050405020304" pitchFamily="18" charset="0"/>
              </a:rPr>
              <a:t>chiglitazar</a:t>
            </a:r>
            <a:r>
              <a:rPr lang="en-US" altLang="zh-CN" sz="700" kern="100" dirty="0">
                <a:latin typeface="Arial" panose="020B0604020202020204" pitchFamily="34" charset="0"/>
                <a:ea typeface="微软雅黑" panose="020B0503020204020204" charset="-122"/>
                <a:cs typeface="Times New Roman" panose="02020603050405020304" pitchFamily="18" charset="0"/>
              </a:rPr>
              <a:t>, a novel peroxisome proliferator activated receptor pan-agonist, in patients with type 2 diabetes: a randomized, double-blind, placebo-controlled, phase 3 trial (CMAP). Science Bulletin. 2021;2021:1571–1580.</a:t>
            </a:r>
            <a:endParaRPr lang="en-US" altLang="zh-CN" sz="700" kern="100" dirty="0">
              <a:latin typeface="Arial" panose="020B0604020202020204" pitchFamily="34" charset="0"/>
              <a:ea typeface="微软雅黑" panose="020B0503020204020204" charset="-122"/>
              <a:cs typeface="Times New Roman" panose="02020603050405020304" pitchFamily="18" charset="0"/>
            </a:endParaRPr>
          </a:p>
        </p:txBody>
      </p:sp>
      <p:sp>
        <p:nvSpPr>
          <p:cNvPr id="19" name="矩形 18"/>
          <p:cNvSpPr/>
          <p:nvPr/>
        </p:nvSpPr>
        <p:spPr>
          <a:xfrm>
            <a:off x="1213581" y="961894"/>
            <a:ext cx="1449982" cy="96086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zh-CN" altLang="en-US" sz="2400" b="1" i="0" u="none" strike="noStrike" kern="0" cap="none" spc="0" normalizeH="0" baseline="30000" noProof="0" dirty="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0" name="文本框 19"/>
          <p:cNvSpPr txBox="1"/>
          <p:nvPr/>
        </p:nvSpPr>
        <p:spPr bwMode="gray">
          <a:xfrm>
            <a:off x="5000610" y="769288"/>
            <a:ext cx="3237012" cy="404782"/>
          </a:xfrm>
          <a:prstGeom prst="roundRect">
            <a:avLst/>
          </a:prstGeom>
          <a:gradFill>
            <a:gsLst>
              <a:gs pos="0">
                <a:srgbClr val="FFFFFF"/>
              </a:gs>
              <a:gs pos="29000">
                <a:srgbClr val="FFC000"/>
              </a:gs>
              <a:gs pos="100000">
                <a:srgbClr val="FFFFFF"/>
              </a:gs>
              <a:gs pos="79000">
                <a:srgbClr val="FFC000"/>
              </a:gs>
            </a:gsLst>
            <a:lin ang="0" scaled="0"/>
          </a:gradFill>
        </p:spPr>
        <p:txBody>
          <a:bodyPr wrap="square" rtlCol="0">
            <a:spAutoFit/>
          </a:bodyPr>
          <a:lstStyle/>
          <a:p>
            <a:pPr algn="ctr"/>
            <a:r>
              <a:rPr lang="zh-CN" altLang="en-US" sz="1800" b="1" dirty="0">
                <a:solidFill>
                  <a:schemeClr val="bg1"/>
                </a:solidFill>
                <a:latin typeface="Arial" panose="020B0604020202020204" pitchFamily="34" charset="0"/>
                <a:ea typeface="微软雅黑" panose="020B0503020204020204" charset="-122"/>
              </a:rPr>
              <a:t>符合</a:t>
            </a:r>
            <a:r>
              <a:rPr lang="en-US" altLang="zh-CN" sz="1800" b="1" dirty="0">
                <a:solidFill>
                  <a:schemeClr val="bg1"/>
                </a:solidFill>
                <a:latin typeface="Arial" panose="020B0604020202020204" pitchFamily="34" charset="0"/>
                <a:ea typeface="微软雅黑" panose="020B0503020204020204" charset="-122"/>
              </a:rPr>
              <a:t>“</a:t>
            </a:r>
            <a:r>
              <a:rPr lang="zh-CN" altLang="en-US" sz="1800" b="1" dirty="0">
                <a:solidFill>
                  <a:schemeClr val="bg1"/>
                </a:solidFill>
                <a:latin typeface="Arial" panose="020B0604020202020204" pitchFamily="34" charset="0"/>
                <a:ea typeface="微软雅黑" panose="020B0503020204020204" charset="-122"/>
              </a:rPr>
              <a:t>保基本</a:t>
            </a:r>
            <a:r>
              <a:rPr lang="en-US" altLang="zh-CN" sz="1800" b="1" dirty="0">
                <a:solidFill>
                  <a:schemeClr val="bg1"/>
                </a:solidFill>
                <a:latin typeface="Arial" panose="020B0604020202020204" pitchFamily="34" charset="0"/>
                <a:ea typeface="微软雅黑" panose="020B0503020204020204" charset="-122"/>
              </a:rPr>
              <a:t>”</a:t>
            </a:r>
            <a:r>
              <a:rPr lang="zh-CN" altLang="en-US" sz="1800" b="1" dirty="0">
                <a:solidFill>
                  <a:schemeClr val="bg1"/>
                </a:solidFill>
                <a:latin typeface="Arial" panose="020B0604020202020204" pitchFamily="34" charset="0"/>
                <a:ea typeface="微软雅黑" panose="020B0503020204020204" charset="-122"/>
              </a:rPr>
              <a:t>原则</a:t>
            </a:r>
            <a:endParaRPr lang="zh-CN" altLang="en-US" sz="1800" b="1" dirty="0">
              <a:solidFill>
                <a:schemeClr val="bg1"/>
              </a:solidFill>
              <a:latin typeface="Arial" panose="020B0604020202020204" pitchFamily="34" charset="0"/>
              <a:ea typeface="微软雅黑" panose="020B0503020204020204" charset="-122"/>
            </a:endParaRPr>
          </a:p>
        </p:txBody>
      </p:sp>
      <p:sp>
        <p:nvSpPr>
          <p:cNvPr id="21" name="文本框 20"/>
          <p:cNvSpPr txBox="1"/>
          <p:nvPr/>
        </p:nvSpPr>
        <p:spPr bwMode="gray">
          <a:xfrm>
            <a:off x="551966" y="768544"/>
            <a:ext cx="3228440" cy="404780"/>
          </a:xfrm>
          <a:prstGeom prst="roundRect">
            <a:avLst/>
          </a:prstGeom>
          <a:gradFill>
            <a:gsLst>
              <a:gs pos="0">
                <a:srgbClr val="FFFFFF"/>
              </a:gs>
              <a:gs pos="28000">
                <a:srgbClr val="2E75B6">
                  <a:alpha val="100000"/>
                  <a:lumMod val="81000"/>
                </a:srgbClr>
              </a:gs>
              <a:gs pos="100000">
                <a:srgbClr val="FFFFFF"/>
              </a:gs>
              <a:gs pos="68000">
                <a:srgbClr val="2E75B6">
                  <a:lumMod val="64000"/>
                </a:srgbClr>
              </a:gs>
            </a:gsLst>
            <a:lin ang="0" scaled="0"/>
          </a:gradFill>
        </p:spPr>
        <p:txBody>
          <a:bodyPr wrap="square" rtlCol="0">
            <a:spAutoFit/>
          </a:bodyPr>
          <a:lstStyle/>
          <a:p>
            <a:pPr algn="ctr"/>
            <a:r>
              <a:rPr lang="en-US" altLang="zh-CN" sz="1800" b="1" dirty="0">
                <a:solidFill>
                  <a:schemeClr val="bg1"/>
                </a:solidFill>
                <a:latin typeface="Arial" panose="020B0604020202020204" pitchFamily="34" charset="0"/>
                <a:ea typeface="微软雅黑" panose="020B0503020204020204" charset="-122"/>
              </a:rPr>
              <a:t>2</a:t>
            </a:r>
            <a:r>
              <a:rPr lang="zh-CN" altLang="en-US" sz="1800" b="1" dirty="0">
                <a:solidFill>
                  <a:schemeClr val="bg1"/>
                </a:solidFill>
                <a:latin typeface="Arial" panose="020B0604020202020204" pitchFamily="34" charset="0"/>
                <a:ea typeface="微软雅黑" panose="020B0503020204020204" charset="-122"/>
              </a:rPr>
              <a:t>型糖尿病对公共健康的影响</a:t>
            </a:r>
            <a:endParaRPr lang="zh-CN" altLang="en-US" sz="1800" b="1" dirty="0">
              <a:solidFill>
                <a:schemeClr val="bg1"/>
              </a:solidFill>
              <a:latin typeface="Arial" panose="020B0604020202020204" pitchFamily="34" charset="0"/>
              <a:ea typeface="微软雅黑" panose="020B0503020204020204" charset="-122"/>
            </a:endParaRPr>
          </a:p>
        </p:txBody>
      </p:sp>
      <p:sp>
        <p:nvSpPr>
          <p:cNvPr id="22" name="任意多边形: 形状 21"/>
          <p:cNvSpPr/>
          <p:nvPr>
            <p:custDataLst>
              <p:tags r:id="rId1"/>
            </p:custDataLst>
          </p:nvPr>
        </p:nvSpPr>
        <p:spPr bwMode="auto">
          <a:xfrm rot="16200000" flipH="1">
            <a:off x="4929505" y="262890"/>
            <a:ext cx="3378835" cy="4304030"/>
          </a:xfrm>
          <a:custGeom>
            <a:avLst/>
            <a:gdLst>
              <a:gd name="connsiteX0" fmla="*/ 0 w 4556481"/>
              <a:gd name="connsiteY0" fmla="*/ 1594793 h 6916349"/>
              <a:gd name="connsiteX1" fmla="*/ 0 w 4556481"/>
              <a:gd name="connsiteY1" fmla="*/ 1596577 h 6916349"/>
              <a:gd name="connsiteX2" fmla="*/ 0 w 4556481"/>
              <a:gd name="connsiteY2" fmla="*/ 1602049 h 6916349"/>
              <a:gd name="connsiteX3" fmla="*/ 0 w 4556481"/>
              <a:gd name="connsiteY3" fmla="*/ 1614199 h 6916349"/>
              <a:gd name="connsiteX4" fmla="*/ 0 w 4556481"/>
              <a:gd name="connsiteY4" fmla="*/ 1619671 h 6916349"/>
              <a:gd name="connsiteX5" fmla="*/ 0 w 4556481"/>
              <a:gd name="connsiteY5" fmla="*/ 1621453 h 6916349"/>
              <a:gd name="connsiteX6" fmla="*/ 0 w 4556481"/>
              <a:gd name="connsiteY6" fmla="*/ 1659656 h 6916349"/>
              <a:gd name="connsiteX7" fmla="*/ 0 w 4556481"/>
              <a:gd name="connsiteY7" fmla="*/ 1666912 h 6916349"/>
              <a:gd name="connsiteX8" fmla="*/ 0 w 4556481"/>
              <a:gd name="connsiteY8" fmla="*/ 1671310 h 6916349"/>
              <a:gd name="connsiteX9" fmla="*/ 0 w 4556481"/>
              <a:gd name="connsiteY9" fmla="*/ 1684535 h 6916349"/>
              <a:gd name="connsiteX10" fmla="*/ 0 w 4556481"/>
              <a:gd name="connsiteY10" fmla="*/ 1691847 h 6916349"/>
              <a:gd name="connsiteX11" fmla="*/ 0 w 4556481"/>
              <a:gd name="connsiteY11" fmla="*/ 1696187 h 6916349"/>
              <a:gd name="connsiteX12" fmla="*/ 0 w 4556481"/>
              <a:gd name="connsiteY12" fmla="*/ 1716724 h 6916349"/>
              <a:gd name="connsiteX13" fmla="*/ 0 w 4556481"/>
              <a:gd name="connsiteY13" fmla="*/ 1716760 h 6916349"/>
              <a:gd name="connsiteX14" fmla="*/ 0 w 4556481"/>
              <a:gd name="connsiteY14" fmla="*/ 1723366 h 6916349"/>
              <a:gd name="connsiteX15" fmla="*/ 0 w 4556481"/>
              <a:gd name="connsiteY15" fmla="*/ 1730623 h 6916349"/>
              <a:gd name="connsiteX16" fmla="*/ 0 w 4556481"/>
              <a:gd name="connsiteY16" fmla="*/ 1736173 h 6916349"/>
              <a:gd name="connsiteX17" fmla="*/ 0 w 4556481"/>
              <a:gd name="connsiteY17" fmla="*/ 1758537 h 6916349"/>
              <a:gd name="connsiteX18" fmla="*/ 0 w 4556481"/>
              <a:gd name="connsiteY18" fmla="*/ 1761050 h 6916349"/>
              <a:gd name="connsiteX19" fmla="*/ 0 w 4556481"/>
              <a:gd name="connsiteY19" fmla="*/ 1783415 h 6916349"/>
              <a:gd name="connsiteX20" fmla="*/ 0 w 4556481"/>
              <a:gd name="connsiteY20" fmla="*/ 1788229 h 6916349"/>
              <a:gd name="connsiteX21" fmla="*/ 0 w 4556481"/>
              <a:gd name="connsiteY21" fmla="*/ 1793276 h 6916349"/>
              <a:gd name="connsiteX22" fmla="*/ 0 w 4556481"/>
              <a:gd name="connsiteY22" fmla="*/ 1795486 h 6916349"/>
              <a:gd name="connsiteX23" fmla="*/ 0 w 4556481"/>
              <a:gd name="connsiteY23" fmla="*/ 1799882 h 6916349"/>
              <a:gd name="connsiteX24" fmla="*/ 0 w 4556481"/>
              <a:gd name="connsiteY24" fmla="*/ 1801014 h 6916349"/>
              <a:gd name="connsiteX25" fmla="*/ 0 w 4556481"/>
              <a:gd name="connsiteY25" fmla="*/ 1820420 h 6916349"/>
              <a:gd name="connsiteX26" fmla="*/ 0 w 4556481"/>
              <a:gd name="connsiteY26" fmla="*/ 1823401 h 6916349"/>
              <a:gd name="connsiteX27" fmla="*/ 0 w 4556481"/>
              <a:gd name="connsiteY27" fmla="*/ 1825893 h 6916349"/>
              <a:gd name="connsiteX28" fmla="*/ 0 w 4556481"/>
              <a:gd name="connsiteY28" fmla="*/ 1848278 h 6916349"/>
              <a:gd name="connsiteX29" fmla="*/ 0 w 4556481"/>
              <a:gd name="connsiteY29" fmla="*/ 1864746 h 6916349"/>
              <a:gd name="connsiteX30" fmla="*/ 0 w 4556481"/>
              <a:gd name="connsiteY30" fmla="*/ 1865878 h 6916349"/>
              <a:gd name="connsiteX31" fmla="*/ 0 w 4556481"/>
              <a:gd name="connsiteY31" fmla="*/ 1880502 h 6916349"/>
              <a:gd name="connsiteX32" fmla="*/ 0 w 4556481"/>
              <a:gd name="connsiteY32" fmla="*/ 1887110 h 6916349"/>
              <a:gd name="connsiteX33" fmla="*/ 0 w 4556481"/>
              <a:gd name="connsiteY33" fmla="*/ 1890756 h 6916349"/>
              <a:gd name="connsiteX34" fmla="*/ 0 w 4556481"/>
              <a:gd name="connsiteY34" fmla="*/ 1922981 h 6916349"/>
              <a:gd name="connsiteX35" fmla="*/ 0 w 4556481"/>
              <a:gd name="connsiteY35" fmla="*/ 1929588 h 6916349"/>
              <a:gd name="connsiteX36" fmla="*/ 0 w 4556481"/>
              <a:gd name="connsiteY36" fmla="*/ 1951973 h 6916349"/>
              <a:gd name="connsiteX37" fmla="*/ 0 w 4556481"/>
              <a:gd name="connsiteY37" fmla="*/ 1955236 h 6916349"/>
              <a:gd name="connsiteX38" fmla="*/ 0 w 4556481"/>
              <a:gd name="connsiteY38" fmla="*/ 1964759 h 6916349"/>
              <a:gd name="connsiteX39" fmla="*/ 0 w 4556481"/>
              <a:gd name="connsiteY39" fmla="*/ 1975774 h 6916349"/>
              <a:gd name="connsiteX40" fmla="*/ 0 w 4556481"/>
              <a:gd name="connsiteY40" fmla="*/ 1982381 h 6916349"/>
              <a:gd name="connsiteX41" fmla="*/ 0 w 4556481"/>
              <a:gd name="connsiteY41" fmla="*/ 1989635 h 6916349"/>
              <a:gd name="connsiteX42" fmla="*/ 0 w 4556481"/>
              <a:gd name="connsiteY42" fmla="*/ 1994452 h 6916349"/>
              <a:gd name="connsiteX43" fmla="*/ 0 w 4556481"/>
              <a:gd name="connsiteY43" fmla="*/ 2020100 h 6916349"/>
              <a:gd name="connsiteX44" fmla="*/ 0 w 4556481"/>
              <a:gd name="connsiteY44" fmla="*/ 2029622 h 6916349"/>
              <a:gd name="connsiteX45" fmla="*/ 0 w 4556481"/>
              <a:gd name="connsiteY45" fmla="*/ 2047244 h 6916349"/>
              <a:gd name="connsiteX46" fmla="*/ 0 w 4556481"/>
              <a:gd name="connsiteY46" fmla="*/ 2054498 h 6916349"/>
              <a:gd name="connsiteX47" fmla="*/ 0 w 4556481"/>
              <a:gd name="connsiteY47" fmla="*/ 2079470 h 6916349"/>
              <a:gd name="connsiteX48" fmla="*/ 0 w 4556481"/>
              <a:gd name="connsiteY48" fmla="*/ 2083809 h 6916349"/>
              <a:gd name="connsiteX49" fmla="*/ 0 w 4556481"/>
              <a:gd name="connsiteY49" fmla="*/ 2084942 h 6916349"/>
              <a:gd name="connsiteX50" fmla="*/ 0 w 4556481"/>
              <a:gd name="connsiteY50" fmla="*/ 2086724 h 6916349"/>
              <a:gd name="connsiteX51" fmla="*/ 0 w 4556481"/>
              <a:gd name="connsiteY51" fmla="*/ 2093331 h 6916349"/>
              <a:gd name="connsiteX52" fmla="*/ 0 w 4556481"/>
              <a:gd name="connsiteY52" fmla="*/ 2104347 h 6916349"/>
              <a:gd name="connsiteX53" fmla="*/ 0 w 4556481"/>
              <a:gd name="connsiteY53" fmla="*/ 2148672 h 6916349"/>
              <a:gd name="connsiteX54" fmla="*/ 0 w 4556481"/>
              <a:gd name="connsiteY54" fmla="*/ 2149806 h 6916349"/>
              <a:gd name="connsiteX55" fmla="*/ 0 w 4556481"/>
              <a:gd name="connsiteY55" fmla="*/ 2158195 h 6916349"/>
              <a:gd name="connsiteX56" fmla="*/ 0 w 4556481"/>
              <a:gd name="connsiteY56" fmla="*/ 2161458 h 6916349"/>
              <a:gd name="connsiteX57" fmla="*/ 0 w 4556481"/>
              <a:gd name="connsiteY57" fmla="*/ 2181996 h 6916349"/>
              <a:gd name="connsiteX58" fmla="*/ 0 w 4556481"/>
              <a:gd name="connsiteY58" fmla="*/ 2188601 h 6916349"/>
              <a:gd name="connsiteX59" fmla="*/ 0 w 4556481"/>
              <a:gd name="connsiteY59" fmla="*/ 2188635 h 6916349"/>
              <a:gd name="connsiteX60" fmla="*/ 0 w 4556481"/>
              <a:gd name="connsiteY60" fmla="*/ 2195892 h 6916349"/>
              <a:gd name="connsiteX61" fmla="*/ 0 w 4556481"/>
              <a:gd name="connsiteY61" fmla="*/ 2213515 h 6916349"/>
              <a:gd name="connsiteX62" fmla="*/ 0 w 4556481"/>
              <a:gd name="connsiteY62" fmla="*/ 2226321 h 6916349"/>
              <a:gd name="connsiteX63" fmla="*/ 0 w 4556481"/>
              <a:gd name="connsiteY63" fmla="*/ 2248684 h 6916349"/>
              <a:gd name="connsiteX64" fmla="*/ 0 w 4556481"/>
              <a:gd name="connsiteY64" fmla="*/ 2253465 h 6916349"/>
              <a:gd name="connsiteX65" fmla="*/ 0 w 4556481"/>
              <a:gd name="connsiteY65" fmla="*/ 2253499 h 6916349"/>
              <a:gd name="connsiteX66" fmla="*/ 0 w 4556481"/>
              <a:gd name="connsiteY66" fmla="*/ 2260756 h 6916349"/>
              <a:gd name="connsiteX67" fmla="*/ 0 w 4556481"/>
              <a:gd name="connsiteY67" fmla="*/ 2265153 h 6916349"/>
              <a:gd name="connsiteX68" fmla="*/ 0 w 4556481"/>
              <a:gd name="connsiteY68" fmla="*/ 2278378 h 6916349"/>
              <a:gd name="connsiteX69" fmla="*/ 0 w 4556481"/>
              <a:gd name="connsiteY69" fmla="*/ 2285690 h 6916349"/>
              <a:gd name="connsiteX70" fmla="*/ 0 w 4556481"/>
              <a:gd name="connsiteY70" fmla="*/ 2290030 h 6916349"/>
              <a:gd name="connsiteX71" fmla="*/ 0 w 4556481"/>
              <a:gd name="connsiteY71" fmla="*/ 2291162 h 6916349"/>
              <a:gd name="connsiteX72" fmla="*/ 0 w 4556481"/>
              <a:gd name="connsiteY72" fmla="*/ 2310569 h 6916349"/>
              <a:gd name="connsiteX73" fmla="*/ 0 w 4556481"/>
              <a:gd name="connsiteY73" fmla="*/ 2313548 h 6916349"/>
              <a:gd name="connsiteX74" fmla="*/ 0 w 4556481"/>
              <a:gd name="connsiteY74" fmla="*/ 2330017 h 6916349"/>
              <a:gd name="connsiteX75" fmla="*/ 0 w 4556481"/>
              <a:gd name="connsiteY75" fmla="*/ 2352381 h 6916349"/>
              <a:gd name="connsiteX76" fmla="*/ 0 w 4556481"/>
              <a:gd name="connsiteY76" fmla="*/ 2354894 h 6916349"/>
              <a:gd name="connsiteX77" fmla="*/ 0 w 4556481"/>
              <a:gd name="connsiteY77" fmla="*/ 2356026 h 6916349"/>
              <a:gd name="connsiteX78" fmla="*/ 0 w 4556481"/>
              <a:gd name="connsiteY78" fmla="*/ 2377258 h 6916349"/>
              <a:gd name="connsiteX79" fmla="*/ 0 w 4556481"/>
              <a:gd name="connsiteY79" fmla="*/ 2394858 h 6916349"/>
              <a:gd name="connsiteX80" fmla="*/ 0 w 4556481"/>
              <a:gd name="connsiteY80" fmla="*/ 2417244 h 6916349"/>
              <a:gd name="connsiteX81" fmla="*/ 0 w 4556481"/>
              <a:gd name="connsiteY81" fmla="*/ 2419736 h 6916349"/>
              <a:gd name="connsiteX82" fmla="*/ 0 w 4556481"/>
              <a:gd name="connsiteY82" fmla="*/ 2432525 h 6916349"/>
              <a:gd name="connsiteX83" fmla="*/ 0 w 4556481"/>
              <a:gd name="connsiteY83" fmla="*/ 2442121 h 6916349"/>
              <a:gd name="connsiteX84" fmla="*/ 0 w 4556481"/>
              <a:gd name="connsiteY84" fmla="*/ 2447651 h 6916349"/>
              <a:gd name="connsiteX85" fmla="*/ 0 w 4556481"/>
              <a:gd name="connsiteY85" fmla="*/ 2454906 h 6916349"/>
              <a:gd name="connsiteX86" fmla="*/ 0 w 4556481"/>
              <a:gd name="connsiteY86" fmla="*/ 2459721 h 6916349"/>
              <a:gd name="connsiteX87" fmla="*/ 0 w 4556481"/>
              <a:gd name="connsiteY87" fmla="*/ 2472529 h 6916349"/>
              <a:gd name="connsiteX88" fmla="*/ 0 w 4556481"/>
              <a:gd name="connsiteY88" fmla="*/ 2484600 h 6916349"/>
              <a:gd name="connsiteX89" fmla="*/ 0 w 4556481"/>
              <a:gd name="connsiteY89" fmla="*/ 2512514 h 6916349"/>
              <a:gd name="connsiteX90" fmla="*/ 0 w 4556481"/>
              <a:gd name="connsiteY90" fmla="*/ 2519769 h 6916349"/>
              <a:gd name="connsiteX91" fmla="*/ 0 w 4556481"/>
              <a:gd name="connsiteY91" fmla="*/ 2537392 h 6916349"/>
              <a:gd name="connsiteX92" fmla="*/ 0 w 4556481"/>
              <a:gd name="connsiteY92" fmla="*/ 2549080 h 6916349"/>
              <a:gd name="connsiteX93" fmla="*/ 0 w 4556481"/>
              <a:gd name="connsiteY93" fmla="*/ 2558602 h 6916349"/>
              <a:gd name="connsiteX94" fmla="*/ 0 w 4556481"/>
              <a:gd name="connsiteY94" fmla="*/ 2569617 h 6916349"/>
              <a:gd name="connsiteX95" fmla="*/ 0 w 4556481"/>
              <a:gd name="connsiteY95" fmla="*/ 2576224 h 6916349"/>
              <a:gd name="connsiteX96" fmla="*/ 0 w 4556481"/>
              <a:gd name="connsiteY96" fmla="*/ 2583478 h 6916349"/>
              <a:gd name="connsiteX97" fmla="*/ 0 w 4556481"/>
              <a:gd name="connsiteY97" fmla="*/ 2613943 h 6916349"/>
              <a:gd name="connsiteX98" fmla="*/ 0 w 4556481"/>
              <a:gd name="connsiteY98" fmla="*/ 2621681 h 6916349"/>
              <a:gd name="connsiteX99" fmla="*/ 0 w 4556481"/>
              <a:gd name="connsiteY99" fmla="*/ 2623466 h 6916349"/>
              <a:gd name="connsiteX100" fmla="*/ 0 w 4556481"/>
              <a:gd name="connsiteY100" fmla="*/ 2628937 h 6916349"/>
              <a:gd name="connsiteX101" fmla="*/ 0 w 4556481"/>
              <a:gd name="connsiteY101" fmla="*/ 2641088 h 6916349"/>
              <a:gd name="connsiteX102" fmla="*/ 0 w 4556481"/>
              <a:gd name="connsiteY102" fmla="*/ 2646560 h 6916349"/>
              <a:gd name="connsiteX103" fmla="*/ 0 w 4556481"/>
              <a:gd name="connsiteY103" fmla="*/ 2648342 h 6916349"/>
              <a:gd name="connsiteX104" fmla="*/ 0 w 4556481"/>
              <a:gd name="connsiteY104" fmla="*/ 2653872 h 6916349"/>
              <a:gd name="connsiteX105" fmla="*/ 0 w 4556481"/>
              <a:gd name="connsiteY105" fmla="*/ 2678749 h 6916349"/>
              <a:gd name="connsiteX106" fmla="*/ 0 w 4556481"/>
              <a:gd name="connsiteY106" fmla="*/ 2678785 h 6916349"/>
              <a:gd name="connsiteX107" fmla="*/ 0 w 4556481"/>
              <a:gd name="connsiteY107" fmla="*/ 2698198 h 6916349"/>
              <a:gd name="connsiteX108" fmla="*/ 0 w 4556481"/>
              <a:gd name="connsiteY108" fmla="*/ 2718735 h 6916349"/>
              <a:gd name="connsiteX109" fmla="*/ 0 w 4556481"/>
              <a:gd name="connsiteY109" fmla="*/ 2723075 h 6916349"/>
              <a:gd name="connsiteX110" fmla="*/ 0 w 4556481"/>
              <a:gd name="connsiteY110" fmla="*/ 2743613 h 6916349"/>
              <a:gd name="connsiteX111" fmla="*/ 0 w 4556481"/>
              <a:gd name="connsiteY111" fmla="*/ 2743649 h 6916349"/>
              <a:gd name="connsiteX112" fmla="*/ 0 w 4556481"/>
              <a:gd name="connsiteY112" fmla="*/ 2750254 h 6916349"/>
              <a:gd name="connsiteX113" fmla="*/ 0 w 4556481"/>
              <a:gd name="connsiteY113" fmla="*/ 2755301 h 6916349"/>
              <a:gd name="connsiteX114" fmla="*/ 0 w 4556481"/>
              <a:gd name="connsiteY114" fmla="*/ 2757511 h 6916349"/>
              <a:gd name="connsiteX115" fmla="*/ 0 w 4556481"/>
              <a:gd name="connsiteY115" fmla="*/ 2775840 h 6916349"/>
              <a:gd name="connsiteX116" fmla="*/ 0 w 4556481"/>
              <a:gd name="connsiteY116" fmla="*/ 2782445 h 6916349"/>
              <a:gd name="connsiteX117" fmla="*/ 0 w 4556481"/>
              <a:gd name="connsiteY117" fmla="*/ 2785426 h 6916349"/>
              <a:gd name="connsiteX118" fmla="*/ 0 w 4556481"/>
              <a:gd name="connsiteY118" fmla="*/ 2810303 h 6916349"/>
              <a:gd name="connsiteX119" fmla="*/ 0 w 4556481"/>
              <a:gd name="connsiteY119" fmla="*/ 2820165 h 6916349"/>
              <a:gd name="connsiteX120" fmla="*/ 0 w 4556481"/>
              <a:gd name="connsiteY120" fmla="*/ 2826771 h 6916349"/>
              <a:gd name="connsiteX121" fmla="*/ 0 w 4556481"/>
              <a:gd name="connsiteY121" fmla="*/ 2827903 h 6916349"/>
              <a:gd name="connsiteX122" fmla="*/ 0 w 4556481"/>
              <a:gd name="connsiteY122" fmla="*/ 2842527 h 6916349"/>
              <a:gd name="connsiteX123" fmla="*/ 0 w 4556481"/>
              <a:gd name="connsiteY123" fmla="*/ 2847308 h 6916349"/>
              <a:gd name="connsiteX124" fmla="*/ 0 w 4556481"/>
              <a:gd name="connsiteY124" fmla="*/ 2852781 h 6916349"/>
              <a:gd name="connsiteX125" fmla="*/ 0 w 4556481"/>
              <a:gd name="connsiteY125" fmla="*/ 2885006 h 6916349"/>
              <a:gd name="connsiteX126" fmla="*/ 0 w 4556481"/>
              <a:gd name="connsiteY126" fmla="*/ 2897796 h 6916349"/>
              <a:gd name="connsiteX127" fmla="*/ 0 w 4556481"/>
              <a:gd name="connsiteY127" fmla="*/ 2907391 h 6916349"/>
              <a:gd name="connsiteX128" fmla="*/ 0 w 4556481"/>
              <a:gd name="connsiteY128" fmla="*/ 2913998 h 6916349"/>
              <a:gd name="connsiteX129" fmla="*/ 0 w 4556481"/>
              <a:gd name="connsiteY129" fmla="*/ 2922672 h 6916349"/>
              <a:gd name="connsiteX130" fmla="*/ 0 w 4556481"/>
              <a:gd name="connsiteY130" fmla="*/ 2937799 h 6916349"/>
              <a:gd name="connsiteX131" fmla="*/ 0 w 4556481"/>
              <a:gd name="connsiteY131" fmla="*/ 2949869 h 6916349"/>
              <a:gd name="connsiteX132" fmla="*/ 0 w 4556481"/>
              <a:gd name="connsiteY132" fmla="*/ 2956477 h 6916349"/>
              <a:gd name="connsiteX133" fmla="*/ 0 w 4556481"/>
              <a:gd name="connsiteY133" fmla="*/ 2982125 h 6916349"/>
              <a:gd name="connsiteX134" fmla="*/ 0 w 4556481"/>
              <a:gd name="connsiteY134" fmla="*/ 2991647 h 6916349"/>
              <a:gd name="connsiteX135" fmla="*/ 0 w 4556481"/>
              <a:gd name="connsiteY135" fmla="*/ 3002662 h 6916349"/>
              <a:gd name="connsiteX136" fmla="*/ 0 w 4556481"/>
              <a:gd name="connsiteY136" fmla="*/ 3009269 h 6916349"/>
              <a:gd name="connsiteX137" fmla="*/ 0 w 4556481"/>
              <a:gd name="connsiteY137" fmla="*/ 3016523 h 6916349"/>
              <a:gd name="connsiteX138" fmla="*/ 0 w 4556481"/>
              <a:gd name="connsiteY138" fmla="*/ 3026368 h 6916349"/>
              <a:gd name="connsiteX139" fmla="*/ 0 w 4556481"/>
              <a:gd name="connsiteY139" fmla="*/ 3041495 h 6916349"/>
              <a:gd name="connsiteX140" fmla="*/ 0 w 4556481"/>
              <a:gd name="connsiteY140" fmla="*/ 3048749 h 6916349"/>
              <a:gd name="connsiteX141" fmla="*/ 0 w 4556481"/>
              <a:gd name="connsiteY141" fmla="*/ 3066372 h 6916349"/>
              <a:gd name="connsiteX142" fmla="*/ 0 w 4556481"/>
              <a:gd name="connsiteY142" fmla="*/ 3106359 h 6916349"/>
              <a:gd name="connsiteX143" fmla="*/ 0 w 4556481"/>
              <a:gd name="connsiteY143" fmla="*/ 3110697 h 6916349"/>
              <a:gd name="connsiteX144" fmla="*/ 0 w 4556481"/>
              <a:gd name="connsiteY144" fmla="*/ 3111831 h 6916349"/>
              <a:gd name="connsiteX145" fmla="*/ 0 w 4556481"/>
              <a:gd name="connsiteY145" fmla="*/ 3113612 h 6916349"/>
              <a:gd name="connsiteX146" fmla="*/ 0 w 4556481"/>
              <a:gd name="connsiteY146" fmla="*/ 3120220 h 6916349"/>
              <a:gd name="connsiteX147" fmla="*/ 0 w 4556481"/>
              <a:gd name="connsiteY147" fmla="*/ 3121638 h 6916349"/>
              <a:gd name="connsiteX148" fmla="*/ 0 w 4556481"/>
              <a:gd name="connsiteY148" fmla="*/ 3131235 h 6916349"/>
              <a:gd name="connsiteX149" fmla="*/ 0 w 4556481"/>
              <a:gd name="connsiteY149" fmla="*/ 3144021 h 6916349"/>
              <a:gd name="connsiteX150" fmla="*/ 0 w 4556481"/>
              <a:gd name="connsiteY150" fmla="*/ 3188346 h 6916349"/>
              <a:gd name="connsiteX151" fmla="*/ 0 w 4556481"/>
              <a:gd name="connsiteY151" fmla="*/ 3208885 h 6916349"/>
              <a:gd name="connsiteX152" fmla="*/ 0 w 4556481"/>
              <a:gd name="connsiteY152" fmla="*/ 3215490 h 6916349"/>
              <a:gd name="connsiteX153" fmla="*/ 0 w 4556481"/>
              <a:gd name="connsiteY153" fmla="*/ 3215524 h 6916349"/>
              <a:gd name="connsiteX154" fmla="*/ 0 w 4556481"/>
              <a:gd name="connsiteY154" fmla="*/ 3222781 h 6916349"/>
              <a:gd name="connsiteX155" fmla="*/ 0 w 4556481"/>
              <a:gd name="connsiteY155" fmla="*/ 3240403 h 6916349"/>
              <a:gd name="connsiteX156" fmla="*/ 0 w 4556481"/>
              <a:gd name="connsiteY156" fmla="*/ 3247715 h 6916349"/>
              <a:gd name="connsiteX157" fmla="*/ 0 w 4556481"/>
              <a:gd name="connsiteY157" fmla="*/ 3272594 h 6916349"/>
              <a:gd name="connsiteX158" fmla="*/ 0 w 4556481"/>
              <a:gd name="connsiteY158" fmla="*/ 3275573 h 6916349"/>
              <a:gd name="connsiteX159" fmla="*/ 0 w 4556481"/>
              <a:gd name="connsiteY159" fmla="*/ 3285382 h 6916349"/>
              <a:gd name="connsiteX160" fmla="*/ 0 w 4556481"/>
              <a:gd name="connsiteY160" fmla="*/ 3292042 h 6916349"/>
              <a:gd name="connsiteX161" fmla="*/ 0 w 4556481"/>
              <a:gd name="connsiteY161" fmla="*/ 3312578 h 6916349"/>
              <a:gd name="connsiteX162" fmla="*/ 0 w 4556481"/>
              <a:gd name="connsiteY162" fmla="*/ 3316919 h 6916349"/>
              <a:gd name="connsiteX163" fmla="*/ 0 w 4556481"/>
              <a:gd name="connsiteY163" fmla="*/ 3318051 h 6916349"/>
              <a:gd name="connsiteX164" fmla="*/ 0 w 4556481"/>
              <a:gd name="connsiteY164" fmla="*/ 3337457 h 6916349"/>
              <a:gd name="connsiteX165" fmla="*/ 0 w 4556481"/>
              <a:gd name="connsiteY165" fmla="*/ 3379269 h 6916349"/>
              <a:gd name="connsiteX166" fmla="*/ 0 w 4556481"/>
              <a:gd name="connsiteY166" fmla="*/ 3387942 h 6916349"/>
              <a:gd name="connsiteX167" fmla="*/ 0 w 4556481"/>
              <a:gd name="connsiteY167" fmla="*/ 3394550 h 6916349"/>
              <a:gd name="connsiteX168" fmla="*/ 0 w 4556481"/>
              <a:gd name="connsiteY168" fmla="*/ 3404146 h 6916349"/>
              <a:gd name="connsiteX169" fmla="*/ 0 w 4556481"/>
              <a:gd name="connsiteY169" fmla="*/ 3415088 h 6916349"/>
              <a:gd name="connsiteX170" fmla="*/ 0 w 4556481"/>
              <a:gd name="connsiteY170" fmla="*/ 3421746 h 6916349"/>
              <a:gd name="connsiteX171" fmla="*/ 0 w 4556481"/>
              <a:gd name="connsiteY171" fmla="*/ 3446624 h 6916349"/>
              <a:gd name="connsiteX172" fmla="*/ 0 w 4556481"/>
              <a:gd name="connsiteY172" fmla="*/ 3459414 h 6916349"/>
              <a:gd name="connsiteX173" fmla="*/ 0 w 4556481"/>
              <a:gd name="connsiteY173" fmla="*/ 3474539 h 6916349"/>
              <a:gd name="connsiteX174" fmla="*/ 0 w 4556481"/>
              <a:gd name="connsiteY174" fmla="*/ 3481794 h 6916349"/>
              <a:gd name="connsiteX175" fmla="*/ 0 w 4556481"/>
              <a:gd name="connsiteY175" fmla="*/ 3491639 h 6916349"/>
              <a:gd name="connsiteX176" fmla="*/ 0 w 4556481"/>
              <a:gd name="connsiteY176" fmla="*/ 3499417 h 6916349"/>
              <a:gd name="connsiteX177" fmla="*/ 0 w 4556481"/>
              <a:gd name="connsiteY177" fmla="*/ 3516515 h 6916349"/>
              <a:gd name="connsiteX178" fmla="*/ 0 w 4556481"/>
              <a:gd name="connsiteY178" fmla="*/ 3531642 h 6916349"/>
              <a:gd name="connsiteX179" fmla="*/ 0 w 4556481"/>
              <a:gd name="connsiteY179" fmla="*/ 3575968 h 6916349"/>
              <a:gd name="connsiteX180" fmla="*/ 0 w 4556481"/>
              <a:gd name="connsiteY180" fmla="*/ 3585490 h 6916349"/>
              <a:gd name="connsiteX181" fmla="*/ 0 w 4556481"/>
              <a:gd name="connsiteY181" fmla="*/ 3586909 h 6916349"/>
              <a:gd name="connsiteX182" fmla="*/ 0 w 4556481"/>
              <a:gd name="connsiteY182" fmla="*/ 3596506 h 6916349"/>
              <a:gd name="connsiteX183" fmla="*/ 0 w 4556481"/>
              <a:gd name="connsiteY183" fmla="*/ 3603113 h 6916349"/>
              <a:gd name="connsiteX184" fmla="*/ 0 w 4556481"/>
              <a:gd name="connsiteY184" fmla="*/ 3610366 h 6916349"/>
              <a:gd name="connsiteX185" fmla="*/ 0 w 4556481"/>
              <a:gd name="connsiteY185" fmla="*/ 3611785 h 6916349"/>
              <a:gd name="connsiteX186" fmla="*/ 0 w 4556481"/>
              <a:gd name="connsiteY186" fmla="*/ 3680760 h 6916349"/>
              <a:gd name="connsiteX187" fmla="*/ 0 w 4556481"/>
              <a:gd name="connsiteY187" fmla="*/ 3705638 h 6916349"/>
              <a:gd name="connsiteX188" fmla="*/ 0 w 4556481"/>
              <a:gd name="connsiteY188" fmla="*/ 3705674 h 6916349"/>
              <a:gd name="connsiteX189" fmla="*/ 0 w 4556481"/>
              <a:gd name="connsiteY189" fmla="*/ 3715482 h 6916349"/>
              <a:gd name="connsiteX190" fmla="*/ 0 w 4556481"/>
              <a:gd name="connsiteY190" fmla="*/ 3737864 h 6916349"/>
              <a:gd name="connsiteX191" fmla="*/ 0 w 4556481"/>
              <a:gd name="connsiteY191" fmla="*/ 3750651 h 6916349"/>
              <a:gd name="connsiteX192" fmla="*/ 0 w 4556481"/>
              <a:gd name="connsiteY192" fmla="*/ 3775528 h 6916349"/>
              <a:gd name="connsiteX193" fmla="*/ 0 w 4556481"/>
              <a:gd name="connsiteY193" fmla="*/ 3782190 h 6916349"/>
              <a:gd name="connsiteX194" fmla="*/ 0 w 4556481"/>
              <a:gd name="connsiteY194" fmla="*/ 3802728 h 6916349"/>
              <a:gd name="connsiteX195" fmla="*/ 0 w 4556481"/>
              <a:gd name="connsiteY195" fmla="*/ 3809333 h 6916349"/>
              <a:gd name="connsiteX196" fmla="*/ 0 w 4556481"/>
              <a:gd name="connsiteY196" fmla="*/ 3859821 h 6916349"/>
              <a:gd name="connsiteX197" fmla="*/ 0 w 4556481"/>
              <a:gd name="connsiteY197" fmla="*/ 3869416 h 6916349"/>
              <a:gd name="connsiteX198" fmla="*/ 0 w 4556481"/>
              <a:gd name="connsiteY198" fmla="*/ 3879224 h 6916349"/>
              <a:gd name="connsiteX199" fmla="*/ 0 w 4556481"/>
              <a:gd name="connsiteY199" fmla="*/ 3880357 h 6916349"/>
              <a:gd name="connsiteX200" fmla="*/ 0 w 4556481"/>
              <a:gd name="connsiteY200" fmla="*/ 3884697 h 6916349"/>
              <a:gd name="connsiteX201" fmla="*/ 0 w 4556481"/>
              <a:gd name="connsiteY201" fmla="*/ 3911894 h 6916349"/>
              <a:gd name="connsiteX202" fmla="*/ 0 w 4556481"/>
              <a:gd name="connsiteY202" fmla="*/ 3924684 h 6916349"/>
              <a:gd name="connsiteX203" fmla="*/ 0 w 4556481"/>
              <a:gd name="connsiteY203" fmla="*/ 3949560 h 6916349"/>
              <a:gd name="connsiteX204" fmla="*/ 0 w 4556481"/>
              <a:gd name="connsiteY204" fmla="*/ 3964687 h 6916349"/>
              <a:gd name="connsiteX205" fmla="*/ 0 w 4556481"/>
              <a:gd name="connsiteY205" fmla="*/ 3981786 h 6916349"/>
              <a:gd name="connsiteX206" fmla="*/ 0 w 4556481"/>
              <a:gd name="connsiteY206" fmla="*/ 3988393 h 6916349"/>
              <a:gd name="connsiteX207" fmla="*/ 0 w 4556481"/>
              <a:gd name="connsiteY207" fmla="*/ 4008930 h 6916349"/>
              <a:gd name="connsiteX208" fmla="*/ 0 w 4556481"/>
              <a:gd name="connsiteY208" fmla="*/ 4053256 h 6916349"/>
              <a:gd name="connsiteX209" fmla="*/ 0 w 4556481"/>
              <a:gd name="connsiteY209" fmla="*/ 4068384 h 6916349"/>
              <a:gd name="connsiteX210" fmla="*/ 0 w 4556481"/>
              <a:gd name="connsiteY210" fmla="*/ 4075637 h 6916349"/>
              <a:gd name="connsiteX211" fmla="*/ 0 w 4556481"/>
              <a:gd name="connsiteY211" fmla="*/ 4077056 h 6916349"/>
              <a:gd name="connsiteX212" fmla="*/ 0 w 4556481"/>
              <a:gd name="connsiteY212" fmla="*/ 4083663 h 6916349"/>
              <a:gd name="connsiteX213" fmla="*/ 0 w 4556481"/>
              <a:gd name="connsiteY213" fmla="*/ 4093260 h 6916349"/>
              <a:gd name="connsiteX214" fmla="*/ 0 w 4556481"/>
              <a:gd name="connsiteY214" fmla="*/ 4148526 h 6916349"/>
              <a:gd name="connsiteX215" fmla="*/ 0 w 4556481"/>
              <a:gd name="connsiteY215" fmla="*/ 4170910 h 6916349"/>
              <a:gd name="connsiteX216" fmla="*/ 0 w 4556481"/>
              <a:gd name="connsiteY216" fmla="*/ 4180751 h 6916349"/>
              <a:gd name="connsiteX217" fmla="*/ 0 w 4556481"/>
              <a:gd name="connsiteY217" fmla="*/ 4205628 h 6916349"/>
              <a:gd name="connsiteX218" fmla="*/ 0 w 4556481"/>
              <a:gd name="connsiteY218" fmla="*/ 4240799 h 6916349"/>
              <a:gd name="connsiteX219" fmla="*/ 0 w 4556481"/>
              <a:gd name="connsiteY219" fmla="*/ 4247406 h 6916349"/>
              <a:gd name="connsiteX220" fmla="*/ 0 w 4556481"/>
              <a:gd name="connsiteY220" fmla="*/ 4274602 h 6916349"/>
              <a:gd name="connsiteX221" fmla="*/ 0 w 4556481"/>
              <a:gd name="connsiteY221" fmla="*/ 4299482 h 6916349"/>
              <a:gd name="connsiteX222" fmla="*/ 0 w 4556481"/>
              <a:gd name="connsiteY222" fmla="*/ 4312270 h 6916349"/>
              <a:gd name="connsiteX223" fmla="*/ 0 w 4556481"/>
              <a:gd name="connsiteY223" fmla="*/ 4344496 h 6916349"/>
              <a:gd name="connsiteX224" fmla="*/ 0 w 4556481"/>
              <a:gd name="connsiteY224" fmla="*/ 4349968 h 6916349"/>
              <a:gd name="connsiteX225" fmla="*/ 0 w 4556481"/>
              <a:gd name="connsiteY225" fmla="*/ 4369372 h 6916349"/>
              <a:gd name="connsiteX226" fmla="*/ 0 w 4556481"/>
              <a:gd name="connsiteY226" fmla="*/ 4377114 h 6916349"/>
              <a:gd name="connsiteX227" fmla="*/ 0 w 4556481"/>
              <a:gd name="connsiteY227" fmla="*/ 4414831 h 6916349"/>
              <a:gd name="connsiteX228" fmla="*/ 0 w 4556481"/>
              <a:gd name="connsiteY228" fmla="*/ 4421438 h 6916349"/>
              <a:gd name="connsiteX229" fmla="*/ 0 w 4556481"/>
              <a:gd name="connsiteY229" fmla="*/ 4441976 h 6916349"/>
              <a:gd name="connsiteX230" fmla="*/ 0 w 4556481"/>
              <a:gd name="connsiteY230" fmla="*/ 4453664 h 6916349"/>
              <a:gd name="connsiteX231" fmla="*/ 0 w 4556481"/>
              <a:gd name="connsiteY231" fmla="*/ 4478540 h 6916349"/>
              <a:gd name="connsiteX232" fmla="*/ 0 w 4556481"/>
              <a:gd name="connsiteY232" fmla="*/ 4518528 h 6916349"/>
              <a:gd name="connsiteX233" fmla="*/ 0 w 4556481"/>
              <a:gd name="connsiteY233" fmla="*/ 4543404 h 6916349"/>
              <a:gd name="connsiteX234" fmla="*/ 0 w 4556481"/>
              <a:gd name="connsiteY234" fmla="*/ 4548934 h 6916349"/>
              <a:gd name="connsiteX235" fmla="*/ 0 w 4556481"/>
              <a:gd name="connsiteY235" fmla="*/ 4558530 h 6916349"/>
              <a:gd name="connsiteX236" fmla="*/ 0 w 4556481"/>
              <a:gd name="connsiteY236" fmla="*/ 4573810 h 6916349"/>
              <a:gd name="connsiteX237" fmla="*/ 0 w 4556481"/>
              <a:gd name="connsiteY237" fmla="*/ 4613798 h 6916349"/>
              <a:gd name="connsiteX238" fmla="*/ 0 w 4556481"/>
              <a:gd name="connsiteY238" fmla="*/ 4638674 h 6916349"/>
              <a:gd name="connsiteX239" fmla="*/ 0 w 4556481"/>
              <a:gd name="connsiteY239" fmla="*/ 4677506 h 6916349"/>
              <a:gd name="connsiteX240" fmla="*/ 0 w 4556481"/>
              <a:gd name="connsiteY240" fmla="*/ 4712676 h 6916349"/>
              <a:gd name="connsiteX241" fmla="*/ 0 w 4556481"/>
              <a:gd name="connsiteY241" fmla="*/ 4737553 h 6916349"/>
              <a:gd name="connsiteX242" fmla="*/ 0 w 4556481"/>
              <a:gd name="connsiteY242" fmla="*/ 4742370 h 6916349"/>
              <a:gd name="connsiteX243" fmla="*/ 0 w 4556481"/>
              <a:gd name="connsiteY243" fmla="*/ 4764753 h 6916349"/>
              <a:gd name="connsiteX244" fmla="*/ 0 w 4556481"/>
              <a:gd name="connsiteY244" fmla="*/ 4777540 h 6916349"/>
              <a:gd name="connsiteX245" fmla="*/ 0 w 4556481"/>
              <a:gd name="connsiteY245" fmla="*/ 4802416 h 6916349"/>
              <a:gd name="connsiteX246" fmla="*/ 0 w 4556481"/>
              <a:gd name="connsiteY246" fmla="*/ 4841248 h 6916349"/>
              <a:gd name="connsiteX247" fmla="*/ 0 w 4556481"/>
              <a:gd name="connsiteY247" fmla="*/ 4842382 h 6916349"/>
              <a:gd name="connsiteX248" fmla="*/ 0 w 4556481"/>
              <a:gd name="connsiteY248" fmla="*/ 4886709 h 6916349"/>
              <a:gd name="connsiteX249" fmla="*/ 0 w 4556481"/>
              <a:gd name="connsiteY249" fmla="*/ 4906112 h 6916349"/>
              <a:gd name="connsiteX250" fmla="*/ 0 w 4556481"/>
              <a:gd name="connsiteY250" fmla="*/ 4907245 h 6916349"/>
              <a:gd name="connsiteX251" fmla="*/ 0 w 4556481"/>
              <a:gd name="connsiteY251" fmla="*/ 4911585 h 6916349"/>
              <a:gd name="connsiteX252" fmla="*/ 0 w 4556481"/>
              <a:gd name="connsiteY252" fmla="*/ 4943811 h 6916349"/>
              <a:gd name="connsiteX253" fmla="*/ 0 w 4556481"/>
              <a:gd name="connsiteY253" fmla="*/ 4970954 h 6916349"/>
              <a:gd name="connsiteX254" fmla="*/ 0 w 4556481"/>
              <a:gd name="connsiteY254" fmla="*/ 5008674 h 6916349"/>
              <a:gd name="connsiteX255" fmla="*/ 0 w 4556481"/>
              <a:gd name="connsiteY255" fmla="*/ 5015282 h 6916349"/>
              <a:gd name="connsiteX256" fmla="*/ 0 w 4556481"/>
              <a:gd name="connsiteY256" fmla="*/ 5035818 h 6916349"/>
              <a:gd name="connsiteX257" fmla="*/ 0 w 4556481"/>
              <a:gd name="connsiteY257" fmla="*/ 5039081 h 6916349"/>
              <a:gd name="connsiteX258" fmla="*/ 0 w 4556481"/>
              <a:gd name="connsiteY258" fmla="*/ 5103944 h 6916349"/>
              <a:gd name="connsiteX259" fmla="*/ 0 w 4556481"/>
              <a:gd name="connsiteY259" fmla="*/ 5110552 h 6916349"/>
              <a:gd name="connsiteX260" fmla="*/ 0 w 4556481"/>
              <a:gd name="connsiteY260" fmla="*/ 5142776 h 6916349"/>
              <a:gd name="connsiteX261" fmla="*/ 0 w 4556481"/>
              <a:gd name="connsiteY261" fmla="*/ 5167654 h 6916349"/>
              <a:gd name="connsiteX262" fmla="*/ 0 w 4556481"/>
              <a:gd name="connsiteY262" fmla="*/ 5202824 h 6916349"/>
              <a:gd name="connsiteX263" fmla="*/ 0 w 4556481"/>
              <a:gd name="connsiteY263" fmla="*/ 5207640 h 6916349"/>
              <a:gd name="connsiteX264" fmla="*/ 0 w 4556481"/>
              <a:gd name="connsiteY264" fmla="*/ 5232517 h 6916349"/>
              <a:gd name="connsiteX265" fmla="*/ 0 w 4556481"/>
              <a:gd name="connsiteY265" fmla="*/ 5267688 h 6916349"/>
              <a:gd name="connsiteX266" fmla="*/ 0 w 4556481"/>
              <a:gd name="connsiteY266" fmla="*/ 5274295 h 6916349"/>
              <a:gd name="connsiteX267" fmla="*/ 0 w 4556481"/>
              <a:gd name="connsiteY267" fmla="*/ 5306520 h 6916349"/>
              <a:gd name="connsiteX268" fmla="*/ 0 w 4556481"/>
              <a:gd name="connsiteY268" fmla="*/ 5331396 h 6916349"/>
              <a:gd name="connsiteX269" fmla="*/ 0 w 4556481"/>
              <a:gd name="connsiteY269" fmla="*/ 5371384 h 6916349"/>
              <a:gd name="connsiteX270" fmla="*/ 0 w 4556481"/>
              <a:gd name="connsiteY270" fmla="*/ 5376856 h 6916349"/>
              <a:gd name="connsiteX271" fmla="*/ 0 w 4556481"/>
              <a:gd name="connsiteY271" fmla="*/ 5396260 h 6916349"/>
              <a:gd name="connsiteX272" fmla="*/ 1 w 4556481"/>
              <a:gd name="connsiteY272" fmla="*/ 5396267 h 6916349"/>
              <a:gd name="connsiteX273" fmla="*/ 1 w 4556481"/>
              <a:gd name="connsiteY273" fmla="*/ 5497456 h 6916349"/>
              <a:gd name="connsiteX274" fmla="*/ 1 w 4556481"/>
              <a:gd name="connsiteY274" fmla="*/ 5498588 h 6916349"/>
              <a:gd name="connsiteX275" fmla="*/ 1 w 4556481"/>
              <a:gd name="connsiteY275" fmla="*/ 5600018 h 6916349"/>
              <a:gd name="connsiteX276" fmla="*/ 1 w 4556481"/>
              <a:gd name="connsiteY276" fmla="*/ 5627160 h 6916349"/>
              <a:gd name="connsiteX277" fmla="*/ 1 w 4556481"/>
              <a:gd name="connsiteY277" fmla="*/ 5695287 h 6916349"/>
              <a:gd name="connsiteX278" fmla="*/ 1 w 4556481"/>
              <a:gd name="connsiteY278" fmla="*/ 5798984 h 6916349"/>
              <a:gd name="connsiteX279" fmla="*/ 1 w 4556481"/>
              <a:gd name="connsiteY279" fmla="*/ 5823860 h 6916349"/>
              <a:gd name="connsiteX280" fmla="*/ 1 w 4556481"/>
              <a:gd name="connsiteY280" fmla="*/ 5859029 h 6916349"/>
              <a:gd name="connsiteX281" fmla="*/ 1 w 4556481"/>
              <a:gd name="connsiteY281" fmla="*/ 5962726 h 6916349"/>
              <a:gd name="connsiteX282" fmla="*/ 1 w 4556481"/>
              <a:gd name="connsiteY282" fmla="*/ 5987604 h 6916349"/>
              <a:gd name="connsiteX283" fmla="*/ 282341 w 4556481"/>
              <a:gd name="connsiteY283" fmla="*/ 6204752 h 6916349"/>
              <a:gd name="connsiteX284" fmla="*/ 4274144 w 4556481"/>
              <a:gd name="connsiteY284" fmla="*/ 6912361 h 6916349"/>
              <a:gd name="connsiteX285" fmla="*/ 4556481 w 4556481"/>
              <a:gd name="connsiteY285" fmla="*/ 6665364 h 6916349"/>
              <a:gd name="connsiteX286" fmla="*/ 4556481 w 4556481"/>
              <a:gd name="connsiteY286" fmla="*/ 6645959 h 6916349"/>
              <a:gd name="connsiteX287" fmla="*/ 4556481 w 4556481"/>
              <a:gd name="connsiteY287" fmla="*/ 6640486 h 6916349"/>
              <a:gd name="connsiteX288" fmla="*/ 4556481 w 4556481"/>
              <a:gd name="connsiteY288" fmla="*/ 6600501 h 6916349"/>
              <a:gd name="connsiteX289" fmla="*/ 4556481 w 4556481"/>
              <a:gd name="connsiteY289" fmla="*/ 6575622 h 6916349"/>
              <a:gd name="connsiteX290" fmla="*/ 4556481 w 4556481"/>
              <a:gd name="connsiteY290" fmla="*/ 6570083 h 6916349"/>
              <a:gd name="connsiteX291" fmla="*/ 4556481 w 4556481"/>
              <a:gd name="connsiteY291" fmla="*/ 6543397 h 6916349"/>
              <a:gd name="connsiteX292" fmla="*/ 4556481 w 4556481"/>
              <a:gd name="connsiteY292" fmla="*/ 6536792 h 6916349"/>
              <a:gd name="connsiteX293" fmla="*/ 4556481 w 4556481"/>
              <a:gd name="connsiteY293" fmla="*/ 6501622 h 6916349"/>
              <a:gd name="connsiteX294" fmla="*/ 4556481 w 4556481"/>
              <a:gd name="connsiteY294" fmla="*/ 6476744 h 6916349"/>
              <a:gd name="connsiteX295" fmla="*/ 4556481 w 4556481"/>
              <a:gd name="connsiteY295" fmla="*/ 6471928 h 6916349"/>
              <a:gd name="connsiteX296" fmla="*/ 4556481 w 4556481"/>
              <a:gd name="connsiteY296" fmla="*/ 6436759 h 6916349"/>
              <a:gd name="connsiteX297" fmla="*/ 4556481 w 4556481"/>
              <a:gd name="connsiteY297" fmla="*/ 6411880 h 6916349"/>
              <a:gd name="connsiteX298" fmla="*/ 4556481 w 4556481"/>
              <a:gd name="connsiteY298" fmla="*/ 6379654 h 6916349"/>
              <a:gd name="connsiteX299" fmla="*/ 4556481 w 4556481"/>
              <a:gd name="connsiteY299" fmla="*/ 6373048 h 6916349"/>
              <a:gd name="connsiteX300" fmla="*/ 4556481 w 4556481"/>
              <a:gd name="connsiteY300" fmla="*/ 6308184 h 6916349"/>
              <a:gd name="connsiteX301" fmla="*/ 4556481 w 4556481"/>
              <a:gd name="connsiteY301" fmla="*/ 6304921 h 6916349"/>
              <a:gd name="connsiteX302" fmla="*/ 4556481 w 4556481"/>
              <a:gd name="connsiteY302" fmla="*/ 6284384 h 6916349"/>
              <a:gd name="connsiteX303" fmla="*/ 4556481 w 4556481"/>
              <a:gd name="connsiteY303" fmla="*/ 6277778 h 6916349"/>
              <a:gd name="connsiteX304" fmla="*/ 4556481 w 4556481"/>
              <a:gd name="connsiteY304" fmla="*/ 6240058 h 6916349"/>
              <a:gd name="connsiteX305" fmla="*/ 4556481 w 4556481"/>
              <a:gd name="connsiteY305" fmla="*/ 6212915 h 6916349"/>
              <a:gd name="connsiteX306" fmla="*/ 4556481 w 4556481"/>
              <a:gd name="connsiteY306" fmla="*/ 6180688 h 6916349"/>
              <a:gd name="connsiteX307" fmla="*/ 4556481 w 4556481"/>
              <a:gd name="connsiteY307" fmla="*/ 6176348 h 6916349"/>
              <a:gd name="connsiteX308" fmla="*/ 4556481 w 4556481"/>
              <a:gd name="connsiteY308" fmla="*/ 6175218 h 6916349"/>
              <a:gd name="connsiteX309" fmla="*/ 4556481 w 4556481"/>
              <a:gd name="connsiteY309" fmla="*/ 6155811 h 6916349"/>
              <a:gd name="connsiteX310" fmla="*/ 4556481 w 4556481"/>
              <a:gd name="connsiteY310" fmla="*/ 6111485 h 6916349"/>
              <a:gd name="connsiteX311" fmla="*/ 4556481 w 4556481"/>
              <a:gd name="connsiteY311" fmla="*/ 6110354 h 6916349"/>
              <a:gd name="connsiteX312" fmla="*/ 4556481 w 4556481"/>
              <a:gd name="connsiteY312" fmla="*/ 6104812 h 6916349"/>
              <a:gd name="connsiteX313" fmla="*/ 4556481 w 4556481"/>
              <a:gd name="connsiteY313" fmla="*/ 6079936 h 6916349"/>
              <a:gd name="connsiteX314" fmla="*/ 4556481 w 4556481"/>
              <a:gd name="connsiteY314" fmla="*/ 6071522 h 6916349"/>
              <a:gd name="connsiteX315" fmla="*/ 4556481 w 4556481"/>
              <a:gd name="connsiteY315" fmla="*/ 6046642 h 6916349"/>
              <a:gd name="connsiteX316" fmla="*/ 4556481 w 4556481"/>
              <a:gd name="connsiteY316" fmla="*/ 6011472 h 6916349"/>
              <a:gd name="connsiteX317" fmla="*/ 4556481 w 4556481"/>
              <a:gd name="connsiteY317" fmla="*/ 6006658 h 6916349"/>
              <a:gd name="connsiteX318" fmla="*/ 4556481 w 4556481"/>
              <a:gd name="connsiteY318" fmla="*/ 5981779 h 6916349"/>
              <a:gd name="connsiteX319" fmla="*/ 4556481 w 4556481"/>
              <a:gd name="connsiteY319" fmla="*/ 5976240 h 6916349"/>
              <a:gd name="connsiteX320" fmla="*/ 4556481 w 4556481"/>
              <a:gd name="connsiteY320" fmla="*/ 5946608 h 6916349"/>
              <a:gd name="connsiteX321" fmla="*/ 4556481 w 4556481"/>
              <a:gd name="connsiteY321" fmla="*/ 5907779 h 6916349"/>
              <a:gd name="connsiteX322" fmla="*/ 4556481 w 4556481"/>
              <a:gd name="connsiteY322" fmla="*/ 5882900 h 6916349"/>
              <a:gd name="connsiteX323" fmla="*/ 4556481 w 4556481"/>
              <a:gd name="connsiteY323" fmla="*/ 5880970 h 6916349"/>
              <a:gd name="connsiteX324" fmla="*/ 4556481 w 4556481"/>
              <a:gd name="connsiteY324" fmla="*/ 5842916 h 6916349"/>
              <a:gd name="connsiteX325" fmla="*/ 4556481 w 4556481"/>
              <a:gd name="connsiteY325" fmla="*/ 5818036 h 6916349"/>
              <a:gd name="connsiteX326" fmla="*/ 4556481 w 4556481"/>
              <a:gd name="connsiteY326" fmla="*/ 5812509 h 6916349"/>
              <a:gd name="connsiteX327" fmla="*/ 4556481 w 4556481"/>
              <a:gd name="connsiteY327" fmla="*/ 5787630 h 6916349"/>
              <a:gd name="connsiteX328" fmla="*/ 4556481 w 4556481"/>
              <a:gd name="connsiteY328" fmla="*/ 5747646 h 6916349"/>
              <a:gd name="connsiteX329" fmla="*/ 4556481 w 4556481"/>
              <a:gd name="connsiteY329" fmla="*/ 5722767 h 6916349"/>
              <a:gd name="connsiteX330" fmla="*/ 4556481 w 4556481"/>
              <a:gd name="connsiteY330" fmla="*/ 5717224 h 6916349"/>
              <a:gd name="connsiteX331" fmla="*/ 4556481 w 4556481"/>
              <a:gd name="connsiteY331" fmla="*/ 5711078 h 6916349"/>
              <a:gd name="connsiteX332" fmla="*/ 4556481 w 4556481"/>
              <a:gd name="connsiteY332" fmla="*/ 5690542 h 6916349"/>
              <a:gd name="connsiteX333" fmla="*/ 4556481 w 4556481"/>
              <a:gd name="connsiteY333" fmla="*/ 5683934 h 6916349"/>
              <a:gd name="connsiteX334" fmla="*/ 4556481 w 4556481"/>
              <a:gd name="connsiteY334" fmla="*/ 5646214 h 6916349"/>
              <a:gd name="connsiteX335" fmla="*/ 4556481 w 4556481"/>
              <a:gd name="connsiteY335" fmla="*/ 5638476 h 6916349"/>
              <a:gd name="connsiteX336" fmla="*/ 4556481 w 4556481"/>
              <a:gd name="connsiteY336" fmla="*/ 5619070 h 6916349"/>
              <a:gd name="connsiteX337" fmla="*/ 4556481 w 4556481"/>
              <a:gd name="connsiteY337" fmla="*/ 5614666 h 6916349"/>
              <a:gd name="connsiteX338" fmla="*/ 4556481 w 4556481"/>
              <a:gd name="connsiteY338" fmla="*/ 5613598 h 6916349"/>
              <a:gd name="connsiteX339" fmla="*/ 4556481 w 4556481"/>
              <a:gd name="connsiteY339" fmla="*/ 5608058 h 6916349"/>
              <a:gd name="connsiteX340" fmla="*/ 4556481 w 4556481"/>
              <a:gd name="connsiteY340" fmla="*/ 5587522 h 6916349"/>
              <a:gd name="connsiteX341" fmla="*/ 4556481 w 4556481"/>
              <a:gd name="connsiteY341" fmla="*/ 5581372 h 6916349"/>
              <a:gd name="connsiteX342" fmla="*/ 4556481 w 4556481"/>
              <a:gd name="connsiteY342" fmla="*/ 5543195 h 6916349"/>
              <a:gd name="connsiteX343" fmla="*/ 4556481 w 4556481"/>
              <a:gd name="connsiteY343" fmla="*/ 5516508 h 6916349"/>
              <a:gd name="connsiteX344" fmla="*/ 4556481 w 4556481"/>
              <a:gd name="connsiteY344" fmla="*/ 5510970 h 6916349"/>
              <a:gd name="connsiteX345" fmla="*/ 4556481 w 4556481"/>
              <a:gd name="connsiteY345" fmla="*/ 5509903 h 6916349"/>
              <a:gd name="connsiteX346" fmla="*/ 4556481 w 4556481"/>
              <a:gd name="connsiteY346" fmla="*/ 5486090 h 6916349"/>
              <a:gd name="connsiteX347" fmla="*/ 4556481 w 4556481"/>
              <a:gd name="connsiteY347" fmla="*/ 5474734 h 6916349"/>
              <a:gd name="connsiteX348" fmla="*/ 4556481 w 4556481"/>
              <a:gd name="connsiteY348" fmla="*/ 5449856 h 6916349"/>
              <a:gd name="connsiteX349" fmla="*/ 4556481 w 4556481"/>
              <a:gd name="connsiteY349" fmla="*/ 5417630 h 6916349"/>
              <a:gd name="connsiteX350" fmla="*/ 4556481 w 4556481"/>
              <a:gd name="connsiteY350" fmla="*/ 5415699 h 6916349"/>
              <a:gd name="connsiteX351" fmla="*/ 4556481 w 4556481"/>
              <a:gd name="connsiteY351" fmla="*/ 5390821 h 6916349"/>
              <a:gd name="connsiteX352" fmla="*/ 4556481 w 4556481"/>
              <a:gd name="connsiteY352" fmla="*/ 5352766 h 6916349"/>
              <a:gd name="connsiteX353" fmla="*/ 4556481 w 4556481"/>
              <a:gd name="connsiteY353" fmla="*/ 5346159 h 6916349"/>
              <a:gd name="connsiteX354" fmla="*/ 4556481 w 4556481"/>
              <a:gd name="connsiteY354" fmla="*/ 5322358 h 6916349"/>
              <a:gd name="connsiteX355" fmla="*/ 4556481 w 4556481"/>
              <a:gd name="connsiteY355" fmla="*/ 5287126 h 6916349"/>
              <a:gd name="connsiteX356" fmla="*/ 4556481 w 4556481"/>
              <a:gd name="connsiteY356" fmla="*/ 5278032 h 6916349"/>
              <a:gd name="connsiteX357" fmla="*/ 4556481 w 4556481"/>
              <a:gd name="connsiteY357" fmla="*/ 5257495 h 6916349"/>
              <a:gd name="connsiteX358" fmla="*/ 4556481 w 4556481"/>
              <a:gd name="connsiteY358" fmla="*/ 5251955 h 6916349"/>
              <a:gd name="connsiteX359" fmla="*/ 4556481 w 4556481"/>
              <a:gd name="connsiteY359" fmla="*/ 5250890 h 6916349"/>
              <a:gd name="connsiteX360" fmla="*/ 4556481 w 4556481"/>
              <a:gd name="connsiteY360" fmla="*/ 5227078 h 6916349"/>
              <a:gd name="connsiteX361" fmla="*/ 4556481 w 4556481"/>
              <a:gd name="connsiteY361" fmla="*/ 5218663 h 6916349"/>
              <a:gd name="connsiteX362" fmla="*/ 4556481 w 4556481"/>
              <a:gd name="connsiteY362" fmla="*/ 5193786 h 6916349"/>
              <a:gd name="connsiteX363" fmla="*/ 4556481 w 4556481"/>
              <a:gd name="connsiteY363" fmla="*/ 5153800 h 6916349"/>
              <a:gd name="connsiteX364" fmla="*/ 4556481 w 4556481"/>
              <a:gd name="connsiteY364" fmla="*/ 5149460 h 6916349"/>
              <a:gd name="connsiteX365" fmla="*/ 4556481 w 4556481"/>
              <a:gd name="connsiteY365" fmla="*/ 5148329 h 6916349"/>
              <a:gd name="connsiteX366" fmla="*/ 4556481 w 4556481"/>
              <a:gd name="connsiteY366" fmla="*/ 5142788 h 6916349"/>
              <a:gd name="connsiteX367" fmla="*/ 4556481 w 4556481"/>
              <a:gd name="connsiteY367" fmla="*/ 5128922 h 6916349"/>
              <a:gd name="connsiteX368" fmla="*/ 4556481 w 4556481"/>
              <a:gd name="connsiteY368" fmla="*/ 5123382 h 6916349"/>
              <a:gd name="connsiteX369" fmla="*/ 4556481 w 4556481"/>
              <a:gd name="connsiteY369" fmla="*/ 5122252 h 6916349"/>
              <a:gd name="connsiteX370" fmla="*/ 4556481 w 4556481"/>
              <a:gd name="connsiteY370" fmla="*/ 5117912 h 6916349"/>
              <a:gd name="connsiteX371" fmla="*/ 4556481 w 4556481"/>
              <a:gd name="connsiteY371" fmla="*/ 5077924 h 6916349"/>
              <a:gd name="connsiteX372" fmla="*/ 4556481 w 4556481"/>
              <a:gd name="connsiteY372" fmla="*/ 5053048 h 6916349"/>
              <a:gd name="connsiteX373" fmla="*/ 4556481 w 4556481"/>
              <a:gd name="connsiteY373" fmla="*/ 5044634 h 6916349"/>
              <a:gd name="connsiteX374" fmla="*/ 4556481 w 4556481"/>
              <a:gd name="connsiteY374" fmla="*/ 5020820 h 6916349"/>
              <a:gd name="connsiteX375" fmla="*/ 4556481 w 4556481"/>
              <a:gd name="connsiteY375" fmla="*/ 5019754 h 6916349"/>
              <a:gd name="connsiteX376" fmla="*/ 4556481 w 4556481"/>
              <a:gd name="connsiteY376" fmla="*/ 5014215 h 6916349"/>
              <a:gd name="connsiteX377" fmla="*/ 4556481 w 4556481"/>
              <a:gd name="connsiteY377" fmla="*/ 4993676 h 6916349"/>
              <a:gd name="connsiteX378" fmla="*/ 4556481 w 4556481"/>
              <a:gd name="connsiteY378" fmla="*/ 4984584 h 6916349"/>
              <a:gd name="connsiteX379" fmla="*/ 4556481 w 4556481"/>
              <a:gd name="connsiteY379" fmla="*/ 4949352 h 6916349"/>
              <a:gd name="connsiteX380" fmla="*/ 4556481 w 4556481"/>
              <a:gd name="connsiteY380" fmla="*/ 4925550 h 6916349"/>
              <a:gd name="connsiteX381" fmla="*/ 4556481 w 4556481"/>
              <a:gd name="connsiteY381" fmla="*/ 4918945 h 6916349"/>
              <a:gd name="connsiteX382" fmla="*/ 4556481 w 4556481"/>
              <a:gd name="connsiteY382" fmla="*/ 4880890 h 6916349"/>
              <a:gd name="connsiteX383" fmla="*/ 4556481 w 4556481"/>
              <a:gd name="connsiteY383" fmla="*/ 4856011 h 6916349"/>
              <a:gd name="connsiteX384" fmla="*/ 4556481 w 4556481"/>
              <a:gd name="connsiteY384" fmla="*/ 4854082 h 6916349"/>
              <a:gd name="connsiteX385" fmla="*/ 4556481 w 4556481"/>
              <a:gd name="connsiteY385" fmla="*/ 4821857 h 6916349"/>
              <a:gd name="connsiteX386" fmla="*/ 4556481 w 4556481"/>
              <a:gd name="connsiteY386" fmla="*/ 4796980 h 6916349"/>
              <a:gd name="connsiteX387" fmla="*/ 4556481 w 4556481"/>
              <a:gd name="connsiteY387" fmla="*/ 4785620 h 6916349"/>
              <a:gd name="connsiteX388" fmla="*/ 4556481 w 4556481"/>
              <a:gd name="connsiteY388" fmla="*/ 4761807 h 6916349"/>
              <a:gd name="connsiteX389" fmla="*/ 4556481 w 4556481"/>
              <a:gd name="connsiteY389" fmla="*/ 4760742 h 6916349"/>
              <a:gd name="connsiteX390" fmla="*/ 4556481 w 4556481"/>
              <a:gd name="connsiteY390" fmla="*/ 4755200 h 6916349"/>
              <a:gd name="connsiteX391" fmla="*/ 4556481 w 4556481"/>
              <a:gd name="connsiteY391" fmla="*/ 4728516 h 6916349"/>
              <a:gd name="connsiteX392" fmla="*/ 4556481 w 4556481"/>
              <a:gd name="connsiteY392" fmla="*/ 4690336 h 6916349"/>
              <a:gd name="connsiteX393" fmla="*/ 4556481 w 4556481"/>
              <a:gd name="connsiteY393" fmla="*/ 4684189 h 6916349"/>
              <a:gd name="connsiteX394" fmla="*/ 4556481 w 4556481"/>
              <a:gd name="connsiteY394" fmla="*/ 4663653 h 6916349"/>
              <a:gd name="connsiteX395" fmla="*/ 4556481 w 4556481"/>
              <a:gd name="connsiteY395" fmla="*/ 4658112 h 6916349"/>
              <a:gd name="connsiteX396" fmla="*/ 4556481 w 4556481"/>
              <a:gd name="connsiteY396" fmla="*/ 4657046 h 6916349"/>
              <a:gd name="connsiteX397" fmla="*/ 4556481 w 4556481"/>
              <a:gd name="connsiteY397" fmla="*/ 4652640 h 6916349"/>
              <a:gd name="connsiteX398" fmla="*/ 4556481 w 4556481"/>
              <a:gd name="connsiteY398" fmla="*/ 4633234 h 6916349"/>
              <a:gd name="connsiteX399" fmla="*/ 4556481 w 4556481"/>
              <a:gd name="connsiteY399" fmla="*/ 4625497 h 6916349"/>
              <a:gd name="connsiteX400" fmla="*/ 4556481 w 4556481"/>
              <a:gd name="connsiteY400" fmla="*/ 4587777 h 6916349"/>
              <a:gd name="connsiteX401" fmla="*/ 4556481 w 4556481"/>
              <a:gd name="connsiteY401" fmla="*/ 4581170 h 6916349"/>
              <a:gd name="connsiteX402" fmla="*/ 4556481 w 4556481"/>
              <a:gd name="connsiteY402" fmla="*/ 4560634 h 6916349"/>
              <a:gd name="connsiteX403" fmla="*/ 4556481 w 4556481"/>
              <a:gd name="connsiteY403" fmla="*/ 4554484 h 6916349"/>
              <a:gd name="connsiteX404" fmla="*/ 4556481 w 4556481"/>
              <a:gd name="connsiteY404" fmla="*/ 4548945 h 6916349"/>
              <a:gd name="connsiteX405" fmla="*/ 4556481 w 4556481"/>
              <a:gd name="connsiteY405" fmla="*/ 4524066 h 6916349"/>
              <a:gd name="connsiteX406" fmla="*/ 4556481 w 4556481"/>
              <a:gd name="connsiteY406" fmla="*/ 4484082 h 6916349"/>
              <a:gd name="connsiteX407" fmla="*/ 4556481 w 4556481"/>
              <a:gd name="connsiteY407" fmla="*/ 4459202 h 6916349"/>
              <a:gd name="connsiteX408" fmla="*/ 4556481 w 4556481"/>
              <a:gd name="connsiteY408" fmla="*/ 4453674 h 6916349"/>
              <a:gd name="connsiteX409" fmla="*/ 4556481 w 4556481"/>
              <a:gd name="connsiteY409" fmla="*/ 4428796 h 6916349"/>
              <a:gd name="connsiteX410" fmla="*/ 4556481 w 4556481"/>
              <a:gd name="connsiteY410" fmla="*/ 4390742 h 6916349"/>
              <a:gd name="connsiteX411" fmla="*/ 4556481 w 4556481"/>
              <a:gd name="connsiteY411" fmla="*/ 4388810 h 6916349"/>
              <a:gd name="connsiteX412" fmla="*/ 4556481 w 4556481"/>
              <a:gd name="connsiteY412" fmla="*/ 4363932 h 6916349"/>
              <a:gd name="connsiteX413" fmla="*/ 4556481 w 4556481"/>
              <a:gd name="connsiteY413" fmla="*/ 4325102 h 6916349"/>
              <a:gd name="connsiteX414" fmla="*/ 4556481 w 4556481"/>
              <a:gd name="connsiteY414" fmla="*/ 4295470 h 6916349"/>
              <a:gd name="connsiteX415" fmla="*/ 4556481 w 4556481"/>
              <a:gd name="connsiteY415" fmla="*/ 4289930 h 6916349"/>
              <a:gd name="connsiteX416" fmla="*/ 4556481 w 4556481"/>
              <a:gd name="connsiteY416" fmla="*/ 4265052 h 6916349"/>
              <a:gd name="connsiteX417" fmla="*/ 4556481 w 4556481"/>
              <a:gd name="connsiteY417" fmla="*/ 4260238 h 6916349"/>
              <a:gd name="connsiteX418" fmla="*/ 4556481 w 4556481"/>
              <a:gd name="connsiteY418" fmla="*/ 4225066 h 6916349"/>
              <a:gd name="connsiteX419" fmla="*/ 4556481 w 4556481"/>
              <a:gd name="connsiteY419" fmla="*/ 4200189 h 6916349"/>
              <a:gd name="connsiteX420" fmla="*/ 4556481 w 4556481"/>
              <a:gd name="connsiteY420" fmla="*/ 4191775 h 6916349"/>
              <a:gd name="connsiteX421" fmla="*/ 4556481 w 4556481"/>
              <a:gd name="connsiteY421" fmla="*/ 4166898 h 6916349"/>
              <a:gd name="connsiteX422" fmla="*/ 4556481 w 4556481"/>
              <a:gd name="connsiteY422" fmla="*/ 4161357 h 6916349"/>
              <a:gd name="connsiteX423" fmla="*/ 4556481 w 4556481"/>
              <a:gd name="connsiteY423" fmla="*/ 4160226 h 6916349"/>
              <a:gd name="connsiteX424" fmla="*/ 4556481 w 4556481"/>
              <a:gd name="connsiteY424" fmla="*/ 4115899 h 6916349"/>
              <a:gd name="connsiteX425" fmla="*/ 4556481 w 4556481"/>
              <a:gd name="connsiteY425" fmla="*/ 4096494 h 6916349"/>
              <a:gd name="connsiteX426" fmla="*/ 4556481 w 4556481"/>
              <a:gd name="connsiteY426" fmla="*/ 4095363 h 6916349"/>
              <a:gd name="connsiteX427" fmla="*/ 4556481 w 4556481"/>
              <a:gd name="connsiteY427" fmla="*/ 4091023 h 6916349"/>
              <a:gd name="connsiteX428" fmla="*/ 4556481 w 4556481"/>
              <a:gd name="connsiteY428" fmla="*/ 4058795 h 6916349"/>
              <a:gd name="connsiteX429" fmla="*/ 4556481 w 4556481"/>
              <a:gd name="connsiteY429" fmla="*/ 4031652 h 6916349"/>
              <a:gd name="connsiteX430" fmla="*/ 4556481 w 4556481"/>
              <a:gd name="connsiteY430" fmla="*/ 3993932 h 6916349"/>
              <a:gd name="connsiteX431" fmla="*/ 4556481 w 4556481"/>
              <a:gd name="connsiteY431" fmla="*/ 3987326 h 6916349"/>
              <a:gd name="connsiteX432" fmla="*/ 4556481 w 4556481"/>
              <a:gd name="connsiteY432" fmla="*/ 3966788 h 6916349"/>
              <a:gd name="connsiteX433" fmla="*/ 4556481 w 4556481"/>
              <a:gd name="connsiteY433" fmla="*/ 3963525 h 6916349"/>
              <a:gd name="connsiteX434" fmla="*/ 4556481 w 4556481"/>
              <a:gd name="connsiteY434" fmla="*/ 3898662 h 6916349"/>
              <a:gd name="connsiteX435" fmla="*/ 4556481 w 4556481"/>
              <a:gd name="connsiteY435" fmla="*/ 3892056 h 6916349"/>
              <a:gd name="connsiteX436" fmla="*/ 4556481 w 4556481"/>
              <a:gd name="connsiteY436" fmla="*/ 3859832 h 6916349"/>
              <a:gd name="connsiteX437" fmla="*/ 4556481 w 4556481"/>
              <a:gd name="connsiteY437" fmla="*/ 3834955 h 6916349"/>
              <a:gd name="connsiteX438" fmla="*/ 4556481 w 4556481"/>
              <a:gd name="connsiteY438" fmla="*/ 3799782 h 6916349"/>
              <a:gd name="connsiteX439" fmla="*/ 4556481 w 4556481"/>
              <a:gd name="connsiteY439" fmla="*/ 3794967 h 6916349"/>
              <a:gd name="connsiteX440" fmla="*/ 4556481 w 4556481"/>
              <a:gd name="connsiteY440" fmla="*/ 3770091 h 6916349"/>
              <a:gd name="connsiteX441" fmla="*/ 4556481 w 4556481"/>
              <a:gd name="connsiteY441" fmla="*/ 3734918 h 6916349"/>
              <a:gd name="connsiteX442" fmla="*/ 4556481 w 4556481"/>
              <a:gd name="connsiteY442" fmla="*/ 3728311 h 6916349"/>
              <a:gd name="connsiteX443" fmla="*/ 4556481 w 4556481"/>
              <a:gd name="connsiteY443" fmla="*/ 3701628 h 6916349"/>
              <a:gd name="connsiteX444" fmla="*/ 4556481 w 4556481"/>
              <a:gd name="connsiteY444" fmla="*/ 3696086 h 6916349"/>
              <a:gd name="connsiteX445" fmla="*/ 4556481 w 4556481"/>
              <a:gd name="connsiteY445" fmla="*/ 3671209 h 6916349"/>
              <a:gd name="connsiteX446" fmla="*/ 4556481 w 4556481"/>
              <a:gd name="connsiteY446" fmla="*/ 3631223 h 6916349"/>
              <a:gd name="connsiteX447" fmla="*/ 4556481 w 4556481"/>
              <a:gd name="connsiteY447" fmla="*/ 3625752 h 6916349"/>
              <a:gd name="connsiteX448" fmla="*/ 4556481 w 4556481"/>
              <a:gd name="connsiteY448" fmla="*/ 3606346 h 6916349"/>
              <a:gd name="connsiteX449" fmla="*/ 4556480 w 4556481"/>
              <a:gd name="connsiteY449" fmla="*/ 3606333 h 6916349"/>
              <a:gd name="connsiteX450" fmla="*/ 4556480 w 4556481"/>
              <a:gd name="connsiteY450" fmla="*/ 3505150 h 6916349"/>
              <a:gd name="connsiteX451" fmla="*/ 4556480 w 4556481"/>
              <a:gd name="connsiteY451" fmla="*/ 3504020 h 6916349"/>
              <a:gd name="connsiteX452" fmla="*/ 4556480 w 4556481"/>
              <a:gd name="connsiteY452" fmla="*/ 3402589 h 6916349"/>
              <a:gd name="connsiteX453" fmla="*/ 4556480 w 4556481"/>
              <a:gd name="connsiteY453" fmla="*/ 3375446 h 6916349"/>
              <a:gd name="connsiteX454" fmla="*/ 4556480 w 4556481"/>
              <a:gd name="connsiteY454" fmla="*/ 3307320 h 6916349"/>
              <a:gd name="connsiteX455" fmla="*/ 4556480 w 4556481"/>
              <a:gd name="connsiteY455" fmla="*/ 3203624 h 6916349"/>
              <a:gd name="connsiteX456" fmla="*/ 4556480 w 4556481"/>
              <a:gd name="connsiteY456" fmla="*/ 3178747 h 6916349"/>
              <a:gd name="connsiteX457" fmla="*/ 4556480 w 4556481"/>
              <a:gd name="connsiteY457" fmla="*/ 3143578 h 6916349"/>
              <a:gd name="connsiteX458" fmla="*/ 4556480 w 4556481"/>
              <a:gd name="connsiteY458" fmla="*/ 3039881 h 6916349"/>
              <a:gd name="connsiteX459" fmla="*/ 4556480 w 4556481"/>
              <a:gd name="connsiteY459" fmla="*/ 3015003 h 6916349"/>
              <a:gd name="connsiteX460" fmla="*/ 4556479 w 4556481"/>
              <a:gd name="connsiteY460" fmla="*/ 3014990 h 6916349"/>
              <a:gd name="connsiteX461" fmla="*/ 4556479 w 4556481"/>
              <a:gd name="connsiteY461" fmla="*/ 3011077 h 6916349"/>
              <a:gd name="connsiteX462" fmla="*/ 4556479 w 4556481"/>
              <a:gd name="connsiteY462" fmla="*/ 2986200 h 6916349"/>
              <a:gd name="connsiteX463" fmla="*/ 4556479 w 4556481"/>
              <a:gd name="connsiteY463" fmla="*/ 2986198 h 6916349"/>
              <a:gd name="connsiteX464" fmla="*/ 4556479 w 4556481"/>
              <a:gd name="connsiteY464" fmla="*/ 2984393 h 6916349"/>
              <a:gd name="connsiteX465" fmla="*/ 4556479 w 4556481"/>
              <a:gd name="connsiteY465" fmla="*/ 2968598 h 6916349"/>
              <a:gd name="connsiteX466" fmla="*/ 4556479 w 4556481"/>
              <a:gd name="connsiteY466" fmla="*/ 2959515 h 6916349"/>
              <a:gd name="connsiteX467" fmla="*/ 4556479 w 4556481"/>
              <a:gd name="connsiteY467" fmla="*/ 2943721 h 6916349"/>
              <a:gd name="connsiteX468" fmla="*/ 4556479 w 4556481"/>
              <a:gd name="connsiteY468" fmla="*/ 2917205 h 6916349"/>
              <a:gd name="connsiteX469" fmla="*/ 4556479 w 4556481"/>
              <a:gd name="connsiteY469" fmla="*/ 2882506 h 6916349"/>
              <a:gd name="connsiteX470" fmla="*/ 4556479 w 4556481"/>
              <a:gd name="connsiteY470" fmla="*/ 2882504 h 6916349"/>
              <a:gd name="connsiteX471" fmla="*/ 4556479 w 4556481"/>
              <a:gd name="connsiteY471" fmla="*/ 2856497 h 6916349"/>
              <a:gd name="connsiteX472" fmla="*/ 4556479 w 4556481"/>
              <a:gd name="connsiteY472" fmla="*/ 2856494 h 6916349"/>
              <a:gd name="connsiteX473" fmla="*/ 4556479 w 4556481"/>
              <a:gd name="connsiteY473" fmla="*/ 2855821 h 6916349"/>
              <a:gd name="connsiteX474" fmla="*/ 4556479 w 4556481"/>
              <a:gd name="connsiteY474" fmla="*/ 2840027 h 6916349"/>
              <a:gd name="connsiteX475" fmla="*/ 4556479 w 4556481"/>
              <a:gd name="connsiteY475" fmla="*/ 2829812 h 6916349"/>
              <a:gd name="connsiteX476" fmla="*/ 4556479 w 4556481"/>
              <a:gd name="connsiteY476" fmla="*/ 2804856 h 6916349"/>
              <a:gd name="connsiteX477" fmla="*/ 4556479 w 4556481"/>
              <a:gd name="connsiteY477" fmla="*/ 2787236 h 6916349"/>
              <a:gd name="connsiteX478" fmla="*/ 4556479 w 4556481"/>
              <a:gd name="connsiteY478" fmla="*/ 2787235 h 6916349"/>
              <a:gd name="connsiteX479" fmla="*/ 4556479 w 4556481"/>
              <a:gd name="connsiteY479" fmla="*/ 2779978 h 6916349"/>
              <a:gd name="connsiteX480" fmla="*/ 4556479 w 4556481"/>
              <a:gd name="connsiteY480" fmla="*/ 2779945 h 6916349"/>
              <a:gd name="connsiteX481" fmla="*/ 4556479 w 4556481"/>
              <a:gd name="connsiteY481" fmla="*/ 2779942 h 6916349"/>
              <a:gd name="connsiteX482" fmla="*/ 4556479 w 4556481"/>
              <a:gd name="connsiteY482" fmla="*/ 2753258 h 6916349"/>
              <a:gd name="connsiteX483" fmla="*/ 4556479 w 4556481"/>
              <a:gd name="connsiteY483" fmla="*/ 2752330 h 6916349"/>
              <a:gd name="connsiteX484" fmla="*/ 4556479 w 4556481"/>
              <a:gd name="connsiteY484" fmla="*/ 2684674 h 6916349"/>
              <a:gd name="connsiteX485" fmla="*/ 4556479 w 4556481"/>
              <a:gd name="connsiteY485" fmla="*/ 2684671 h 6916349"/>
              <a:gd name="connsiteX486" fmla="*/ 4556479 w 4556481"/>
              <a:gd name="connsiteY486" fmla="*/ 2676282 h 6916349"/>
              <a:gd name="connsiteX487" fmla="*/ 4556479 w 4556481"/>
              <a:gd name="connsiteY487" fmla="*/ 2675151 h 6916349"/>
              <a:gd name="connsiteX488" fmla="*/ 4556479 w 4556481"/>
              <a:gd name="connsiteY488" fmla="*/ 2657988 h 6916349"/>
              <a:gd name="connsiteX489" fmla="*/ 4556479 w 4556481"/>
              <a:gd name="connsiteY489" fmla="*/ 2623757 h 6916349"/>
              <a:gd name="connsiteX490" fmla="*/ 4556479 w 4556481"/>
              <a:gd name="connsiteY490" fmla="*/ 2573722 h 6916349"/>
              <a:gd name="connsiteX491" fmla="*/ 4556479 w 4556481"/>
              <a:gd name="connsiteY491" fmla="*/ 2556101 h 6916349"/>
              <a:gd name="connsiteX492" fmla="*/ 4556479 w 4556481"/>
              <a:gd name="connsiteY492" fmla="*/ 2556099 h 6916349"/>
              <a:gd name="connsiteX493" fmla="*/ 4556479 w 4556481"/>
              <a:gd name="connsiteY493" fmla="*/ 2546578 h 6916349"/>
              <a:gd name="connsiteX494" fmla="*/ 4556479 w 4556481"/>
              <a:gd name="connsiteY494" fmla="*/ 2529416 h 6916349"/>
              <a:gd name="connsiteX495" fmla="*/ 4556478 w 4556481"/>
              <a:gd name="connsiteY495" fmla="*/ 2520931 h 6916349"/>
              <a:gd name="connsiteX496" fmla="*/ 4556478 w 4556481"/>
              <a:gd name="connsiteY496" fmla="*/ 2520929 h 6916349"/>
              <a:gd name="connsiteX497" fmla="*/ 4556478 w 4556481"/>
              <a:gd name="connsiteY497" fmla="*/ 2494244 h 6916349"/>
              <a:gd name="connsiteX498" fmla="*/ 4556478 w 4556481"/>
              <a:gd name="connsiteY498" fmla="*/ 2478451 h 6916349"/>
              <a:gd name="connsiteX499" fmla="*/ 4556478 w 4556481"/>
              <a:gd name="connsiteY499" fmla="*/ 2451936 h 6916349"/>
              <a:gd name="connsiteX500" fmla="*/ 4556478 w 4556481"/>
              <a:gd name="connsiteY500" fmla="*/ 2417235 h 6916349"/>
              <a:gd name="connsiteX501" fmla="*/ 4556478 w 4556481"/>
              <a:gd name="connsiteY501" fmla="*/ 2417233 h 6916349"/>
              <a:gd name="connsiteX502" fmla="*/ 4556478 w 4556481"/>
              <a:gd name="connsiteY502" fmla="*/ 2392357 h 6916349"/>
              <a:gd name="connsiteX503" fmla="*/ 4556478 w 4556481"/>
              <a:gd name="connsiteY503" fmla="*/ 2392356 h 6916349"/>
              <a:gd name="connsiteX504" fmla="*/ 4556478 w 4556481"/>
              <a:gd name="connsiteY504" fmla="*/ 2391226 h 6916349"/>
              <a:gd name="connsiteX505" fmla="*/ 4556478 w 4556481"/>
              <a:gd name="connsiteY505" fmla="*/ 2391224 h 6916349"/>
              <a:gd name="connsiteX506" fmla="*/ 4556478 w 4556481"/>
              <a:gd name="connsiteY506" fmla="*/ 2390550 h 6916349"/>
              <a:gd name="connsiteX507" fmla="*/ 4556478 w 4556481"/>
              <a:gd name="connsiteY507" fmla="*/ 2374756 h 6916349"/>
              <a:gd name="connsiteX508" fmla="*/ 4556478 w 4556481"/>
              <a:gd name="connsiteY508" fmla="*/ 2365672 h 6916349"/>
              <a:gd name="connsiteX509" fmla="*/ 4556478 w 4556481"/>
              <a:gd name="connsiteY509" fmla="*/ 2364541 h 6916349"/>
              <a:gd name="connsiteX510" fmla="*/ 4556478 w 4556481"/>
              <a:gd name="connsiteY510" fmla="*/ 2349877 h 6916349"/>
              <a:gd name="connsiteX511" fmla="*/ 4556478 w 4556481"/>
              <a:gd name="connsiteY511" fmla="*/ 2321965 h 6916349"/>
              <a:gd name="connsiteX512" fmla="*/ 4556478 w 4556481"/>
              <a:gd name="connsiteY512" fmla="*/ 2321964 h 6916349"/>
              <a:gd name="connsiteX513" fmla="*/ 4556478 w 4556481"/>
              <a:gd name="connsiteY513" fmla="*/ 2314707 h 6916349"/>
              <a:gd name="connsiteX514" fmla="*/ 4556478 w 4556481"/>
              <a:gd name="connsiteY514" fmla="*/ 2262652 h 6916349"/>
              <a:gd name="connsiteX515" fmla="*/ 4556478 w 4556481"/>
              <a:gd name="connsiteY515" fmla="*/ 2262650 h 6916349"/>
              <a:gd name="connsiteX516" fmla="*/ 4556478 w 4556481"/>
              <a:gd name="connsiteY516" fmla="*/ 2235967 h 6916349"/>
              <a:gd name="connsiteX517" fmla="*/ 4556478 w 4556481"/>
              <a:gd name="connsiteY517" fmla="*/ 2211011 h 6916349"/>
              <a:gd name="connsiteX518" fmla="*/ 4556478 w 4556481"/>
              <a:gd name="connsiteY518" fmla="*/ 2193393 h 6916349"/>
              <a:gd name="connsiteX519" fmla="*/ 4556478 w 4556481"/>
              <a:gd name="connsiteY519" fmla="*/ 2193390 h 6916349"/>
              <a:gd name="connsiteX520" fmla="*/ 4556478 w 4556481"/>
              <a:gd name="connsiteY520" fmla="*/ 2186133 h 6916349"/>
              <a:gd name="connsiteX521" fmla="*/ 4556477 w 4556481"/>
              <a:gd name="connsiteY521" fmla="*/ 2186119 h 6916349"/>
              <a:gd name="connsiteX522" fmla="*/ 4556477 w 4556481"/>
              <a:gd name="connsiteY522" fmla="*/ 2161917 h 6916349"/>
              <a:gd name="connsiteX523" fmla="*/ 4556477 w 4556481"/>
              <a:gd name="connsiteY523" fmla="*/ 2160989 h 6916349"/>
              <a:gd name="connsiteX524" fmla="*/ 4556477 w 4556481"/>
              <a:gd name="connsiteY524" fmla="*/ 2093332 h 6916349"/>
              <a:gd name="connsiteX525" fmla="*/ 4556477 w 4556481"/>
              <a:gd name="connsiteY525" fmla="*/ 2093330 h 6916349"/>
              <a:gd name="connsiteX526" fmla="*/ 4556477 w 4556481"/>
              <a:gd name="connsiteY526" fmla="*/ 2084939 h 6916349"/>
              <a:gd name="connsiteX527" fmla="*/ 4556477 w 4556481"/>
              <a:gd name="connsiteY527" fmla="*/ 2083809 h 6916349"/>
              <a:gd name="connsiteX528" fmla="*/ 4556477 w 4556481"/>
              <a:gd name="connsiteY528" fmla="*/ 2066647 h 6916349"/>
              <a:gd name="connsiteX529" fmla="*/ 4556477 w 4556481"/>
              <a:gd name="connsiteY529" fmla="*/ 2032415 h 6916349"/>
              <a:gd name="connsiteX530" fmla="*/ 4556477 w 4556481"/>
              <a:gd name="connsiteY530" fmla="*/ 1982379 h 6916349"/>
              <a:gd name="connsiteX531" fmla="*/ 4556477 w 4556481"/>
              <a:gd name="connsiteY531" fmla="*/ 1964758 h 6916349"/>
              <a:gd name="connsiteX532" fmla="*/ 4556477 w 4556481"/>
              <a:gd name="connsiteY532" fmla="*/ 1964757 h 6916349"/>
              <a:gd name="connsiteX533" fmla="*/ 4556477 w 4556481"/>
              <a:gd name="connsiteY533" fmla="*/ 1955235 h 6916349"/>
              <a:gd name="connsiteX534" fmla="*/ 4556477 w 4556481"/>
              <a:gd name="connsiteY534" fmla="*/ 1938074 h 6916349"/>
              <a:gd name="connsiteX535" fmla="*/ 4556477 w 4556481"/>
              <a:gd name="connsiteY535" fmla="*/ 1929588 h 6916349"/>
              <a:gd name="connsiteX536" fmla="*/ 4556477 w 4556481"/>
              <a:gd name="connsiteY536" fmla="*/ 1929587 h 6916349"/>
              <a:gd name="connsiteX537" fmla="*/ 4556477 w 4556481"/>
              <a:gd name="connsiteY537" fmla="*/ 1902901 h 6916349"/>
              <a:gd name="connsiteX538" fmla="*/ 4556477 w 4556481"/>
              <a:gd name="connsiteY538" fmla="*/ 1887110 h 6916349"/>
              <a:gd name="connsiteX539" fmla="*/ 4556477 w 4556481"/>
              <a:gd name="connsiteY539" fmla="*/ 1860593 h 6916349"/>
              <a:gd name="connsiteX540" fmla="*/ 4556477 w 4556481"/>
              <a:gd name="connsiteY540" fmla="*/ 1825892 h 6916349"/>
              <a:gd name="connsiteX541" fmla="*/ 4556477 w 4556481"/>
              <a:gd name="connsiteY541" fmla="*/ 1825890 h 6916349"/>
              <a:gd name="connsiteX542" fmla="*/ 4556477 w 4556481"/>
              <a:gd name="connsiteY542" fmla="*/ 1801015 h 6916349"/>
              <a:gd name="connsiteX543" fmla="*/ 4556477 w 4556481"/>
              <a:gd name="connsiteY543" fmla="*/ 1801014 h 6916349"/>
              <a:gd name="connsiteX544" fmla="*/ 4556477 w 4556481"/>
              <a:gd name="connsiteY544" fmla="*/ 1799883 h 6916349"/>
              <a:gd name="connsiteX545" fmla="*/ 4556477 w 4556481"/>
              <a:gd name="connsiteY545" fmla="*/ 1799882 h 6916349"/>
              <a:gd name="connsiteX546" fmla="*/ 4556477 w 4556481"/>
              <a:gd name="connsiteY546" fmla="*/ 1799207 h 6916349"/>
              <a:gd name="connsiteX547" fmla="*/ 4556477 w 4556481"/>
              <a:gd name="connsiteY547" fmla="*/ 1783413 h 6916349"/>
              <a:gd name="connsiteX548" fmla="*/ 4556477 w 4556481"/>
              <a:gd name="connsiteY548" fmla="*/ 1774329 h 6916349"/>
              <a:gd name="connsiteX549" fmla="*/ 4556477 w 4556481"/>
              <a:gd name="connsiteY549" fmla="*/ 1773199 h 6916349"/>
              <a:gd name="connsiteX550" fmla="*/ 4556477 w 4556481"/>
              <a:gd name="connsiteY550" fmla="*/ 1758536 h 6916349"/>
              <a:gd name="connsiteX551" fmla="*/ 4556477 w 4556481"/>
              <a:gd name="connsiteY551" fmla="*/ 1730622 h 6916349"/>
              <a:gd name="connsiteX552" fmla="*/ 4556477 w 4556481"/>
              <a:gd name="connsiteY552" fmla="*/ 1730621 h 6916349"/>
              <a:gd name="connsiteX553" fmla="*/ 4556477 w 4556481"/>
              <a:gd name="connsiteY553" fmla="*/ 1723364 h 6916349"/>
              <a:gd name="connsiteX554" fmla="*/ 4556477 w 4556481"/>
              <a:gd name="connsiteY554" fmla="*/ 1671310 h 6916349"/>
              <a:gd name="connsiteX555" fmla="*/ 4556477 w 4556481"/>
              <a:gd name="connsiteY555" fmla="*/ 1671307 h 6916349"/>
              <a:gd name="connsiteX556" fmla="*/ 4556477 w 4556481"/>
              <a:gd name="connsiteY556" fmla="*/ 1644625 h 6916349"/>
              <a:gd name="connsiteX557" fmla="*/ 4556477 w 4556481"/>
              <a:gd name="connsiteY557" fmla="*/ 1619670 h 6916349"/>
              <a:gd name="connsiteX558" fmla="*/ 4556477 w 4556481"/>
              <a:gd name="connsiteY558" fmla="*/ 1602050 h 6916349"/>
              <a:gd name="connsiteX559" fmla="*/ 4556477 w 4556481"/>
              <a:gd name="connsiteY559" fmla="*/ 1602048 h 6916349"/>
              <a:gd name="connsiteX560" fmla="*/ 4556477 w 4556481"/>
              <a:gd name="connsiteY560" fmla="*/ 1594790 h 6916349"/>
              <a:gd name="connsiteX561" fmla="*/ 4304271 w 4556481"/>
              <a:gd name="connsiteY561" fmla="*/ 1137127 h 6916349"/>
              <a:gd name="connsiteX562" fmla="*/ 2532123 w 4556481"/>
              <a:gd name="connsiteY562" fmla="*/ 63369 h 6916349"/>
              <a:gd name="connsiteX563" fmla="*/ 2027720 w 4556481"/>
              <a:gd name="connsiteY563" fmla="*/ 63369 h 6916349"/>
              <a:gd name="connsiteX564" fmla="*/ 252205 w 4556481"/>
              <a:gd name="connsiteY564" fmla="*/ 1137129 h 6916349"/>
              <a:gd name="connsiteX565" fmla="*/ 0 w 4556481"/>
              <a:gd name="connsiteY565" fmla="*/ 1594793 h 691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Lst>
            <a:rect l="l" t="t" r="r" b="b"/>
            <a:pathLst>
              <a:path w="4556481" h="6916349">
                <a:moveTo>
                  <a:pt x="0" y="1594793"/>
                </a:moveTo>
                <a:lnTo>
                  <a:pt x="0" y="1596577"/>
                </a:lnTo>
                <a:lnTo>
                  <a:pt x="0" y="1602049"/>
                </a:lnTo>
                <a:lnTo>
                  <a:pt x="0" y="1614199"/>
                </a:lnTo>
                <a:lnTo>
                  <a:pt x="0" y="1619671"/>
                </a:lnTo>
                <a:lnTo>
                  <a:pt x="0" y="1621453"/>
                </a:lnTo>
                <a:lnTo>
                  <a:pt x="0" y="1659656"/>
                </a:lnTo>
                <a:lnTo>
                  <a:pt x="0" y="1666912"/>
                </a:lnTo>
                <a:lnTo>
                  <a:pt x="0" y="1671310"/>
                </a:lnTo>
                <a:lnTo>
                  <a:pt x="0" y="1684535"/>
                </a:lnTo>
                <a:lnTo>
                  <a:pt x="0" y="1691847"/>
                </a:lnTo>
                <a:lnTo>
                  <a:pt x="0" y="1696187"/>
                </a:lnTo>
                <a:lnTo>
                  <a:pt x="0" y="1716724"/>
                </a:lnTo>
                <a:lnTo>
                  <a:pt x="0" y="1716760"/>
                </a:lnTo>
                <a:lnTo>
                  <a:pt x="0" y="1723366"/>
                </a:lnTo>
                <a:lnTo>
                  <a:pt x="0" y="1730623"/>
                </a:lnTo>
                <a:lnTo>
                  <a:pt x="0" y="1736173"/>
                </a:lnTo>
                <a:lnTo>
                  <a:pt x="0" y="1758537"/>
                </a:lnTo>
                <a:lnTo>
                  <a:pt x="0" y="1761050"/>
                </a:lnTo>
                <a:lnTo>
                  <a:pt x="0" y="1783415"/>
                </a:lnTo>
                <a:lnTo>
                  <a:pt x="0" y="1788229"/>
                </a:lnTo>
                <a:lnTo>
                  <a:pt x="0" y="1793276"/>
                </a:lnTo>
                <a:lnTo>
                  <a:pt x="0" y="1795486"/>
                </a:lnTo>
                <a:lnTo>
                  <a:pt x="0" y="1799882"/>
                </a:lnTo>
                <a:lnTo>
                  <a:pt x="0" y="1801014"/>
                </a:lnTo>
                <a:lnTo>
                  <a:pt x="0" y="1820420"/>
                </a:lnTo>
                <a:lnTo>
                  <a:pt x="0" y="1823401"/>
                </a:lnTo>
                <a:lnTo>
                  <a:pt x="0" y="1825893"/>
                </a:lnTo>
                <a:lnTo>
                  <a:pt x="0" y="1848278"/>
                </a:lnTo>
                <a:lnTo>
                  <a:pt x="0" y="1864746"/>
                </a:lnTo>
                <a:lnTo>
                  <a:pt x="0" y="1865878"/>
                </a:lnTo>
                <a:lnTo>
                  <a:pt x="0" y="1880502"/>
                </a:lnTo>
                <a:lnTo>
                  <a:pt x="0" y="1887110"/>
                </a:lnTo>
                <a:lnTo>
                  <a:pt x="0" y="1890756"/>
                </a:lnTo>
                <a:lnTo>
                  <a:pt x="0" y="1922981"/>
                </a:lnTo>
                <a:lnTo>
                  <a:pt x="0" y="1929588"/>
                </a:lnTo>
                <a:lnTo>
                  <a:pt x="0" y="1951973"/>
                </a:lnTo>
                <a:lnTo>
                  <a:pt x="0" y="1955236"/>
                </a:lnTo>
                <a:lnTo>
                  <a:pt x="0" y="1964759"/>
                </a:lnTo>
                <a:lnTo>
                  <a:pt x="0" y="1975774"/>
                </a:lnTo>
                <a:lnTo>
                  <a:pt x="0" y="1982381"/>
                </a:lnTo>
                <a:lnTo>
                  <a:pt x="0" y="1989635"/>
                </a:lnTo>
                <a:lnTo>
                  <a:pt x="0" y="1994452"/>
                </a:lnTo>
                <a:lnTo>
                  <a:pt x="0" y="2020100"/>
                </a:lnTo>
                <a:lnTo>
                  <a:pt x="0" y="2029622"/>
                </a:lnTo>
                <a:lnTo>
                  <a:pt x="0" y="2047244"/>
                </a:lnTo>
                <a:lnTo>
                  <a:pt x="0" y="2054498"/>
                </a:lnTo>
                <a:lnTo>
                  <a:pt x="0" y="2079470"/>
                </a:lnTo>
                <a:lnTo>
                  <a:pt x="0" y="2083809"/>
                </a:lnTo>
                <a:lnTo>
                  <a:pt x="0" y="2084942"/>
                </a:lnTo>
                <a:lnTo>
                  <a:pt x="0" y="2086724"/>
                </a:lnTo>
                <a:lnTo>
                  <a:pt x="0" y="2093331"/>
                </a:lnTo>
                <a:lnTo>
                  <a:pt x="0" y="2104347"/>
                </a:lnTo>
                <a:lnTo>
                  <a:pt x="0" y="2148672"/>
                </a:lnTo>
                <a:lnTo>
                  <a:pt x="0" y="2149806"/>
                </a:lnTo>
                <a:lnTo>
                  <a:pt x="0" y="2158195"/>
                </a:lnTo>
                <a:lnTo>
                  <a:pt x="0" y="2161458"/>
                </a:lnTo>
                <a:lnTo>
                  <a:pt x="0" y="2181996"/>
                </a:lnTo>
                <a:lnTo>
                  <a:pt x="0" y="2188601"/>
                </a:lnTo>
                <a:lnTo>
                  <a:pt x="0" y="2188635"/>
                </a:lnTo>
                <a:lnTo>
                  <a:pt x="0" y="2195892"/>
                </a:lnTo>
                <a:lnTo>
                  <a:pt x="0" y="2213515"/>
                </a:lnTo>
                <a:lnTo>
                  <a:pt x="0" y="2226321"/>
                </a:lnTo>
                <a:lnTo>
                  <a:pt x="0" y="2248684"/>
                </a:lnTo>
                <a:lnTo>
                  <a:pt x="0" y="2253465"/>
                </a:lnTo>
                <a:lnTo>
                  <a:pt x="0" y="2253499"/>
                </a:lnTo>
                <a:lnTo>
                  <a:pt x="0" y="2260756"/>
                </a:lnTo>
                <a:lnTo>
                  <a:pt x="0" y="2265153"/>
                </a:lnTo>
                <a:lnTo>
                  <a:pt x="0" y="2278378"/>
                </a:lnTo>
                <a:lnTo>
                  <a:pt x="0" y="2285690"/>
                </a:lnTo>
                <a:lnTo>
                  <a:pt x="0" y="2290030"/>
                </a:lnTo>
                <a:lnTo>
                  <a:pt x="0" y="2291162"/>
                </a:lnTo>
                <a:lnTo>
                  <a:pt x="0" y="2310569"/>
                </a:lnTo>
                <a:lnTo>
                  <a:pt x="0" y="2313548"/>
                </a:lnTo>
                <a:lnTo>
                  <a:pt x="0" y="2330017"/>
                </a:lnTo>
                <a:lnTo>
                  <a:pt x="0" y="2352381"/>
                </a:lnTo>
                <a:lnTo>
                  <a:pt x="0" y="2354894"/>
                </a:lnTo>
                <a:lnTo>
                  <a:pt x="0" y="2356026"/>
                </a:lnTo>
                <a:lnTo>
                  <a:pt x="0" y="2377258"/>
                </a:lnTo>
                <a:lnTo>
                  <a:pt x="0" y="2394858"/>
                </a:lnTo>
                <a:lnTo>
                  <a:pt x="0" y="2417244"/>
                </a:lnTo>
                <a:lnTo>
                  <a:pt x="0" y="2419736"/>
                </a:lnTo>
                <a:lnTo>
                  <a:pt x="0" y="2432525"/>
                </a:lnTo>
                <a:lnTo>
                  <a:pt x="0" y="2442121"/>
                </a:lnTo>
                <a:lnTo>
                  <a:pt x="0" y="2447651"/>
                </a:lnTo>
                <a:lnTo>
                  <a:pt x="0" y="2454906"/>
                </a:lnTo>
                <a:lnTo>
                  <a:pt x="0" y="2459721"/>
                </a:lnTo>
                <a:lnTo>
                  <a:pt x="0" y="2472529"/>
                </a:lnTo>
                <a:lnTo>
                  <a:pt x="0" y="2484600"/>
                </a:lnTo>
                <a:lnTo>
                  <a:pt x="0" y="2512514"/>
                </a:lnTo>
                <a:lnTo>
                  <a:pt x="0" y="2519769"/>
                </a:lnTo>
                <a:lnTo>
                  <a:pt x="0" y="2537392"/>
                </a:lnTo>
                <a:lnTo>
                  <a:pt x="0" y="2549080"/>
                </a:lnTo>
                <a:lnTo>
                  <a:pt x="0" y="2558602"/>
                </a:lnTo>
                <a:lnTo>
                  <a:pt x="0" y="2569617"/>
                </a:lnTo>
                <a:lnTo>
                  <a:pt x="0" y="2576224"/>
                </a:lnTo>
                <a:lnTo>
                  <a:pt x="0" y="2583478"/>
                </a:lnTo>
                <a:lnTo>
                  <a:pt x="0" y="2613943"/>
                </a:lnTo>
                <a:lnTo>
                  <a:pt x="0" y="2621681"/>
                </a:lnTo>
                <a:lnTo>
                  <a:pt x="0" y="2623466"/>
                </a:lnTo>
                <a:lnTo>
                  <a:pt x="0" y="2628937"/>
                </a:lnTo>
                <a:lnTo>
                  <a:pt x="0" y="2641088"/>
                </a:lnTo>
                <a:lnTo>
                  <a:pt x="0" y="2646560"/>
                </a:lnTo>
                <a:lnTo>
                  <a:pt x="0" y="2648342"/>
                </a:lnTo>
                <a:lnTo>
                  <a:pt x="0" y="2653872"/>
                </a:lnTo>
                <a:lnTo>
                  <a:pt x="0" y="2678749"/>
                </a:lnTo>
                <a:lnTo>
                  <a:pt x="0" y="2678785"/>
                </a:lnTo>
                <a:lnTo>
                  <a:pt x="0" y="2698198"/>
                </a:lnTo>
                <a:lnTo>
                  <a:pt x="0" y="2718735"/>
                </a:lnTo>
                <a:lnTo>
                  <a:pt x="0" y="2723075"/>
                </a:lnTo>
                <a:lnTo>
                  <a:pt x="0" y="2743613"/>
                </a:lnTo>
                <a:lnTo>
                  <a:pt x="0" y="2743649"/>
                </a:lnTo>
                <a:lnTo>
                  <a:pt x="0" y="2750254"/>
                </a:lnTo>
                <a:lnTo>
                  <a:pt x="0" y="2755301"/>
                </a:lnTo>
                <a:lnTo>
                  <a:pt x="0" y="2757511"/>
                </a:lnTo>
                <a:lnTo>
                  <a:pt x="0" y="2775840"/>
                </a:lnTo>
                <a:lnTo>
                  <a:pt x="0" y="2782445"/>
                </a:lnTo>
                <a:lnTo>
                  <a:pt x="0" y="2785426"/>
                </a:lnTo>
                <a:lnTo>
                  <a:pt x="0" y="2810303"/>
                </a:lnTo>
                <a:lnTo>
                  <a:pt x="0" y="2820165"/>
                </a:lnTo>
                <a:lnTo>
                  <a:pt x="0" y="2826771"/>
                </a:lnTo>
                <a:lnTo>
                  <a:pt x="0" y="2827903"/>
                </a:lnTo>
                <a:lnTo>
                  <a:pt x="0" y="2842527"/>
                </a:lnTo>
                <a:lnTo>
                  <a:pt x="0" y="2847308"/>
                </a:lnTo>
                <a:lnTo>
                  <a:pt x="0" y="2852781"/>
                </a:lnTo>
                <a:lnTo>
                  <a:pt x="0" y="2885006"/>
                </a:lnTo>
                <a:lnTo>
                  <a:pt x="0" y="2897796"/>
                </a:lnTo>
                <a:lnTo>
                  <a:pt x="0" y="2907391"/>
                </a:lnTo>
                <a:lnTo>
                  <a:pt x="0" y="2913998"/>
                </a:lnTo>
                <a:lnTo>
                  <a:pt x="0" y="2922672"/>
                </a:lnTo>
                <a:lnTo>
                  <a:pt x="0" y="2937799"/>
                </a:lnTo>
                <a:lnTo>
                  <a:pt x="0" y="2949869"/>
                </a:lnTo>
                <a:lnTo>
                  <a:pt x="0" y="2956477"/>
                </a:lnTo>
                <a:lnTo>
                  <a:pt x="0" y="2982125"/>
                </a:lnTo>
                <a:lnTo>
                  <a:pt x="0" y="2991647"/>
                </a:lnTo>
                <a:lnTo>
                  <a:pt x="0" y="3002662"/>
                </a:lnTo>
                <a:lnTo>
                  <a:pt x="0" y="3009269"/>
                </a:lnTo>
                <a:lnTo>
                  <a:pt x="0" y="3016523"/>
                </a:lnTo>
                <a:lnTo>
                  <a:pt x="0" y="3026368"/>
                </a:lnTo>
                <a:lnTo>
                  <a:pt x="0" y="3041495"/>
                </a:lnTo>
                <a:lnTo>
                  <a:pt x="0" y="3048749"/>
                </a:lnTo>
                <a:lnTo>
                  <a:pt x="0" y="3066372"/>
                </a:lnTo>
                <a:lnTo>
                  <a:pt x="0" y="3106359"/>
                </a:lnTo>
                <a:lnTo>
                  <a:pt x="0" y="3110697"/>
                </a:lnTo>
                <a:lnTo>
                  <a:pt x="0" y="3111831"/>
                </a:lnTo>
                <a:lnTo>
                  <a:pt x="0" y="3113612"/>
                </a:lnTo>
                <a:lnTo>
                  <a:pt x="0" y="3120220"/>
                </a:lnTo>
                <a:lnTo>
                  <a:pt x="0" y="3121638"/>
                </a:lnTo>
                <a:lnTo>
                  <a:pt x="0" y="3131235"/>
                </a:lnTo>
                <a:lnTo>
                  <a:pt x="0" y="3144021"/>
                </a:lnTo>
                <a:lnTo>
                  <a:pt x="0" y="3188346"/>
                </a:lnTo>
                <a:lnTo>
                  <a:pt x="0" y="3208885"/>
                </a:lnTo>
                <a:lnTo>
                  <a:pt x="0" y="3215490"/>
                </a:lnTo>
                <a:lnTo>
                  <a:pt x="0" y="3215524"/>
                </a:lnTo>
                <a:lnTo>
                  <a:pt x="0" y="3222781"/>
                </a:lnTo>
                <a:lnTo>
                  <a:pt x="0" y="3240403"/>
                </a:lnTo>
                <a:lnTo>
                  <a:pt x="0" y="3247715"/>
                </a:lnTo>
                <a:lnTo>
                  <a:pt x="0" y="3272594"/>
                </a:lnTo>
                <a:lnTo>
                  <a:pt x="0" y="3275573"/>
                </a:lnTo>
                <a:lnTo>
                  <a:pt x="0" y="3285382"/>
                </a:lnTo>
                <a:lnTo>
                  <a:pt x="0" y="3292042"/>
                </a:lnTo>
                <a:lnTo>
                  <a:pt x="0" y="3312578"/>
                </a:lnTo>
                <a:lnTo>
                  <a:pt x="0" y="3316919"/>
                </a:lnTo>
                <a:lnTo>
                  <a:pt x="0" y="3318051"/>
                </a:lnTo>
                <a:lnTo>
                  <a:pt x="0" y="3337457"/>
                </a:lnTo>
                <a:lnTo>
                  <a:pt x="0" y="3379269"/>
                </a:lnTo>
                <a:lnTo>
                  <a:pt x="0" y="3387942"/>
                </a:lnTo>
                <a:lnTo>
                  <a:pt x="0" y="3394550"/>
                </a:lnTo>
                <a:lnTo>
                  <a:pt x="0" y="3404146"/>
                </a:lnTo>
                <a:lnTo>
                  <a:pt x="0" y="3415088"/>
                </a:lnTo>
                <a:lnTo>
                  <a:pt x="0" y="3421746"/>
                </a:lnTo>
                <a:lnTo>
                  <a:pt x="0" y="3446624"/>
                </a:lnTo>
                <a:lnTo>
                  <a:pt x="0" y="3459414"/>
                </a:lnTo>
                <a:lnTo>
                  <a:pt x="0" y="3474539"/>
                </a:lnTo>
                <a:lnTo>
                  <a:pt x="0" y="3481794"/>
                </a:lnTo>
                <a:lnTo>
                  <a:pt x="0" y="3491639"/>
                </a:lnTo>
                <a:lnTo>
                  <a:pt x="0" y="3499417"/>
                </a:lnTo>
                <a:lnTo>
                  <a:pt x="0" y="3516515"/>
                </a:lnTo>
                <a:lnTo>
                  <a:pt x="0" y="3531642"/>
                </a:lnTo>
                <a:lnTo>
                  <a:pt x="0" y="3575968"/>
                </a:lnTo>
                <a:lnTo>
                  <a:pt x="0" y="3585490"/>
                </a:lnTo>
                <a:lnTo>
                  <a:pt x="0" y="3586909"/>
                </a:lnTo>
                <a:lnTo>
                  <a:pt x="0" y="3596506"/>
                </a:lnTo>
                <a:lnTo>
                  <a:pt x="0" y="3603113"/>
                </a:lnTo>
                <a:lnTo>
                  <a:pt x="0" y="3610366"/>
                </a:lnTo>
                <a:lnTo>
                  <a:pt x="0" y="3611785"/>
                </a:lnTo>
                <a:lnTo>
                  <a:pt x="0" y="3680760"/>
                </a:lnTo>
                <a:lnTo>
                  <a:pt x="0" y="3705638"/>
                </a:lnTo>
                <a:lnTo>
                  <a:pt x="0" y="3705674"/>
                </a:lnTo>
                <a:lnTo>
                  <a:pt x="0" y="3715482"/>
                </a:lnTo>
                <a:lnTo>
                  <a:pt x="0" y="3737864"/>
                </a:lnTo>
                <a:lnTo>
                  <a:pt x="0" y="3750651"/>
                </a:lnTo>
                <a:lnTo>
                  <a:pt x="0" y="3775528"/>
                </a:lnTo>
                <a:lnTo>
                  <a:pt x="0" y="3782190"/>
                </a:lnTo>
                <a:lnTo>
                  <a:pt x="0" y="3802728"/>
                </a:lnTo>
                <a:lnTo>
                  <a:pt x="0" y="3809333"/>
                </a:lnTo>
                <a:lnTo>
                  <a:pt x="0" y="3859821"/>
                </a:lnTo>
                <a:lnTo>
                  <a:pt x="0" y="3869416"/>
                </a:lnTo>
                <a:lnTo>
                  <a:pt x="0" y="3879224"/>
                </a:lnTo>
                <a:lnTo>
                  <a:pt x="0" y="3880357"/>
                </a:lnTo>
                <a:lnTo>
                  <a:pt x="0" y="3884697"/>
                </a:lnTo>
                <a:lnTo>
                  <a:pt x="0" y="3911894"/>
                </a:lnTo>
                <a:lnTo>
                  <a:pt x="0" y="3924684"/>
                </a:lnTo>
                <a:lnTo>
                  <a:pt x="0" y="3949560"/>
                </a:lnTo>
                <a:lnTo>
                  <a:pt x="0" y="3964687"/>
                </a:lnTo>
                <a:lnTo>
                  <a:pt x="0" y="3981786"/>
                </a:lnTo>
                <a:lnTo>
                  <a:pt x="0" y="3988393"/>
                </a:lnTo>
                <a:lnTo>
                  <a:pt x="0" y="4008930"/>
                </a:lnTo>
                <a:lnTo>
                  <a:pt x="0" y="4053256"/>
                </a:lnTo>
                <a:lnTo>
                  <a:pt x="0" y="4068384"/>
                </a:lnTo>
                <a:lnTo>
                  <a:pt x="0" y="4075637"/>
                </a:lnTo>
                <a:lnTo>
                  <a:pt x="0" y="4077056"/>
                </a:lnTo>
                <a:lnTo>
                  <a:pt x="0" y="4083663"/>
                </a:lnTo>
                <a:lnTo>
                  <a:pt x="0" y="4093260"/>
                </a:lnTo>
                <a:lnTo>
                  <a:pt x="0" y="4148526"/>
                </a:lnTo>
                <a:lnTo>
                  <a:pt x="0" y="4170910"/>
                </a:lnTo>
                <a:lnTo>
                  <a:pt x="0" y="4180751"/>
                </a:lnTo>
                <a:lnTo>
                  <a:pt x="0" y="4205628"/>
                </a:lnTo>
                <a:lnTo>
                  <a:pt x="0" y="4240799"/>
                </a:lnTo>
                <a:lnTo>
                  <a:pt x="0" y="4247406"/>
                </a:lnTo>
                <a:lnTo>
                  <a:pt x="0" y="4274602"/>
                </a:lnTo>
                <a:lnTo>
                  <a:pt x="0" y="4299482"/>
                </a:lnTo>
                <a:lnTo>
                  <a:pt x="0" y="4312270"/>
                </a:lnTo>
                <a:lnTo>
                  <a:pt x="0" y="4344496"/>
                </a:lnTo>
                <a:lnTo>
                  <a:pt x="0" y="4349968"/>
                </a:lnTo>
                <a:lnTo>
                  <a:pt x="0" y="4369372"/>
                </a:lnTo>
                <a:lnTo>
                  <a:pt x="0" y="4377114"/>
                </a:lnTo>
                <a:lnTo>
                  <a:pt x="0" y="4414831"/>
                </a:lnTo>
                <a:lnTo>
                  <a:pt x="0" y="4421438"/>
                </a:lnTo>
                <a:lnTo>
                  <a:pt x="0" y="4441976"/>
                </a:lnTo>
                <a:lnTo>
                  <a:pt x="0" y="4453664"/>
                </a:lnTo>
                <a:lnTo>
                  <a:pt x="0" y="4478540"/>
                </a:lnTo>
                <a:lnTo>
                  <a:pt x="0" y="4518528"/>
                </a:lnTo>
                <a:lnTo>
                  <a:pt x="0" y="4543404"/>
                </a:lnTo>
                <a:lnTo>
                  <a:pt x="0" y="4548934"/>
                </a:lnTo>
                <a:lnTo>
                  <a:pt x="0" y="4558530"/>
                </a:lnTo>
                <a:lnTo>
                  <a:pt x="0" y="4573810"/>
                </a:lnTo>
                <a:lnTo>
                  <a:pt x="0" y="4613798"/>
                </a:lnTo>
                <a:lnTo>
                  <a:pt x="0" y="4638674"/>
                </a:lnTo>
                <a:lnTo>
                  <a:pt x="0" y="4677506"/>
                </a:lnTo>
                <a:lnTo>
                  <a:pt x="0" y="4712676"/>
                </a:lnTo>
                <a:lnTo>
                  <a:pt x="0" y="4737553"/>
                </a:lnTo>
                <a:lnTo>
                  <a:pt x="0" y="4742370"/>
                </a:lnTo>
                <a:lnTo>
                  <a:pt x="0" y="4764753"/>
                </a:lnTo>
                <a:lnTo>
                  <a:pt x="0" y="4777540"/>
                </a:lnTo>
                <a:lnTo>
                  <a:pt x="0" y="4802416"/>
                </a:lnTo>
                <a:lnTo>
                  <a:pt x="0" y="4841248"/>
                </a:lnTo>
                <a:lnTo>
                  <a:pt x="0" y="4842382"/>
                </a:lnTo>
                <a:lnTo>
                  <a:pt x="0" y="4886709"/>
                </a:lnTo>
                <a:lnTo>
                  <a:pt x="0" y="4906112"/>
                </a:lnTo>
                <a:lnTo>
                  <a:pt x="0" y="4907245"/>
                </a:lnTo>
                <a:lnTo>
                  <a:pt x="0" y="4911585"/>
                </a:lnTo>
                <a:lnTo>
                  <a:pt x="0" y="4943811"/>
                </a:lnTo>
                <a:lnTo>
                  <a:pt x="0" y="4970954"/>
                </a:lnTo>
                <a:lnTo>
                  <a:pt x="0" y="5008674"/>
                </a:lnTo>
                <a:lnTo>
                  <a:pt x="0" y="5015282"/>
                </a:lnTo>
                <a:lnTo>
                  <a:pt x="0" y="5035818"/>
                </a:lnTo>
                <a:lnTo>
                  <a:pt x="0" y="5039081"/>
                </a:lnTo>
                <a:lnTo>
                  <a:pt x="0" y="5103944"/>
                </a:lnTo>
                <a:lnTo>
                  <a:pt x="0" y="5110552"/>
                </a:lnTo>
                <a:lnTo>
                  <a:pt x="0" y="5142776"/>
                </a:lnTo>
                <a:lnTo>
                  <a:pt x="0" y="5167654"/>
                </a:lnTo>
                <a:lnTo>
                  <a:pt x="0" y="5202824"/>
                </a:lnTo>
                <a:lnTo>
                  <a:pt x="0" y="5207640"/>
                </a:lnTo>
                <a:lnTo>
                  <a:pt x="0" y="5232517"/>
                </a:lnTo>
                <a:lnTo>
                  <a:pt x="0" y="5267688"/>
                </a:lnTo>
                <a:lnTo>
                  <a:pt x="0" y="5274295"/>
                </a:lnTo>
                <a:lnTo>
                  <a:pt x="0" y="5306520"/>
                </a:lnTo>
                <a:lnTo>
                  <a:pt x="0" y="5331396"/>
                </a:lnTo>
                <a:lnTo>
                  <a:pt x="0" y="5371384"/>
                </a:lnTo>
                <a:lnTo>
                  <a:pt x="0" y="5376856"/>
                </a:lnTo>
                <a:lnTo>
                  <a:pt x="0" y="5396260"/>
                </a:lnTo>
                <a:lnTo>
                  <a:pt x="1" y="5396267"/>
                </a:lnTo>
                <a:lnTo>
                  <a:pt x="1" y="5497456"/>
                </a:lnTo>
                <a:lnTo>
                  <a:pt x="1" y="5498588"/>
                </a:lnTo>
                <a:lnTo>
                  <a:pt x="1" y="5600018"/>
                </a:lnTo>
                <a:lnTo>
                  <a:pt x="1" y="5627160"/>
                </a:lnTo>
                <a:lnTo>
                  <a:pt x="1" y="5695287"/>
                </a:lnTo>
                <a:lnTo>
                  <a:pt x="1" y="5798984"/>
                </a:lnTo>
                <a:lnTo>
                  <a:pt x="1" y="5823860"/>
                </a:lnTo>
                <a:lnTo>
                  <a:pt x="1" y="5859029"/>
                </a:lnTo>
                <a:lnTo>
                  <a:pt x="1" y="5962726"/>
                </a:lnTo>
                <a:lnTo>
                  <a:pt x="1" y="5987604"/>
                </a:lnTo>
                <a:cubicBezTo>
                  <a:pt x="2797" y="6081443"/>
                  <a:pt x="95006" y="6174007"/>
                  <a:pt x="282341" y="6204752"/>
                </a:cubicBezTo>
                <a:lnTo>
                  <a:pt x="4274144" y="6912361"/>
                </a:lnTo>
                <a:cubicBezTo>
                  <a:pt x="4430515" y="6939063"/>
                  <a:pt x="4556481" y="6828919"/>
                  <a:pt x="4556481" y="6665364"/>
                </a:cubicBezTo>
                <a:lnTo>
                  <a:pt x="4556481" y="6645959"/>
                </a:lnTo>
                <a:lnTo>
                  <a:pt x="4556481" y="6640486"/>
                </a:lnTo>
                <a:lnTo>
                  <a:pt x="4556481" y="6600501"/>
                </a:lnTo>
                <a:lnTo>
                  <a:pt x="4556481" y="6575622"/>
                </a:lnTo>
                <a:lnTo>
                  <a:pt x="4556481" y="6570083"/>
                </a:lnTo>
                <a:lnTo>
                  <a:pt x="4556481" y="6543397"/>
                </a:lnTo>
                <a:lnTo>
                  <a:pt x="4556481" y="6536792"/>
                </a:lnTo>
                <a:lnTo>
                  <a:pt x="4556481" y="6501622"/>
                </a:lnTo>
                <a:lnTo>
                  <a:pt x="4556481" y="6476744"/>
                </a:lnTo>
                <a:lnTo>
                  <a:pt x="4556481" y="6471928"/>
                </a:lnTo>
                <a:lnTo>
                  <a:pt x="4556481" y="6436759"/>
                </a:lnTo>
                <a:lnTo>
                  <a:pt x="4556481" y="6411880"/>
                </a:lnTo>
                <a:lnTo>
                  <a:pt x="4556481" y="6379654"/>
                </a:lnTo>
                <a:lnTo>
                  <a:pt x="4556481" y="6373048"/>
                </a:lnTo>
                <a:lnTo>
                  <a:pt x="4556481" y="6308184"/>
                </a:lnTo>
                <a:lnTo>
                  <a:pt x="4556481" y="6304921"/>
                </a:lnTo>
                <a:lnTo>
                  <a:pt x="4556481" y="6284384"/>
                </a:lnTo>
                <a:lnTo>
                  <a:pt x="4556481" y="6277778"/>
                </a:lnTo>
                <a:lnTo>
                  <a:pt x="4556481" y="6240058"/>
                </a:lnTo>
                <a:lnTo>
                  <a:pt x="4556481" y="6212915"/>
                </a:lnTo>
                <a:lnTo>
                  <a:pt x="4556481" y="6180688"/>
                </a:lnTo>
                <a:lnTo>
                  <a:pt x="4556481" y="6176348"/>
                </a:lnTo>
                <a:lnTo>
                  <a:pt x="4556481" y="6175218"/>
                </a:lnTo>
                <a:lnTo>
                  <a:pt x="4556481" y="6155811"/>
                </a:lnTo>
                <a:lnTo>
                  <a:pt x="4556481" y="6111485"/>
                </a:lnTo>
                <a:lnTo>
                  <a:pt x="4556481" y="6110354"/>
                </a:lnTo>
                <a:lnTo>
                  <a:pt x="4556481" y="6104812"/>
                </a:lnTo>
                <a:lnTo>
                  <a:pt x="4556481" y="6079936"/>
                </a:lnTo>
                <a:lnTo>
                  <a:pt x="4556481" y="6071522"/>
                </a:lnTo>
                <a:lnTo>
                  <a:pt x="4556481" y="6046642"/>
                </a:lnTo>
                <a:lnTo>
                  <a:pt x="4556481" y="6011472"/>
                </a:lnTo>
                <a:lnTo>
                  <a:pt x="4556481" y="6006658"/>
                </a:lnTo>
                <a:lnTo>
                  <a:pt x="4556481" y="5981779"/>
                </a:lnTo>
                <a:lnTo>
                  <a:pt x="4556481" y="5976240"/>
                </a:lnTo>
                <a:lnTo>
                  <a:pt x="4556481" y="5946608"/>
                </a:lnTo>
                <a:lnTo>
                  <a:pt x="4556481" y="5907779"/>
                </a:lnTo>
                <a:lnTo>
                  <a:pt x="4556481" y="5882900"/>
                </a:lnTo>
                <a:lnTo>
                  <a:pt x="4556481" y="5880970"/>
                </a:lnTo>
                <a:lnTo>
                  <a:pt x="4556481" y="5842916"/>
                </a:lnTo>
                <a:lnTo>
                  <a:pt x="4556481" y="5818036"/>
                </a:lnTo>
                <a:lnTo>
                  <a:pt x="4556481" y="5812509"/>
                </a:lnTo>
                <a:lnTo>
                  <a:pt x="4556481" y="5787630"/>
                </a:lnTo>
                <a:lnTo>
                  <a:pt x="4556481" y="5747646"/>
                </a:lnTo>
                <a:lnTo>
                  <a:pt x="4556481" y="5722767"/>
                </a:lnTo>
                <a:lnTo>
                  <a:pt x="4556481" y="5717224"/>
                </a:lnTo>
                <a:lnTo>
                  <a:pt x="4556481" y="5711078"/>
                </a:lnTo>
                <a:lnTo>
                  <a:pt x="4556481" y="5690542"/>
                </a:lnTo>
                <a:lnTo>
                  <a:pt x="4556481" y="5683934"/>
                </a:lnTo>
                <a:lnTo>
                  <a:pt x="4556481" y="5646214"/>
                </a:lnTo>
                <a:lnTo>
                  <a:pt x="4556481" y="5638476"/>
                </a:lnTo>
                <a:lnTo>
                  <a:pt x="4556481" y="5619070"/>
                </a:lnTo>
                <a:lnTo>
                  <a:pt x="4556481" y="5614666"/>
                </a:lnTo>
                <a:lnTo>
                  <a:pt x="4556481" y="5613598"/>
                </a:lnTo>
                <a:lnTo>
                  <a:pt x="4556481" y="5608058"/>
                </a:lnTo>
                <a:lnTo>
                  <a:pt x="4556481" y="5587522"/>
                </a:lnTo>
                <a:lnTo>
                  <a:pt x="4556481" y="5581372"/>
                </a:lnTo>
                <a:lnTo>
                  <a:pt x="4556481" y="5543195"/>
                </a:lnTo>
                <a:lnTo>
                  <a:pt x="4556481" y="5516508"/>
                </a:lnTo>
                <a:lnTo>
                  <a:pt x="4556481" y="5510970"/>
                </a:lnTo>
                <a:lnTo>
                  <a:pt x="4556481" y="5509903"/>
                </a:lnTo>
                <a:lnTo>
                  <a:pt x="4556481" y="5486090"/>
                </a:lnTo>
                <a:lnTo>
                  <a:pt x="4556481" y="5474734"/>
                </a:lnTo>
                <a:lnTo>
                  <a:pt x="4556481" y="5449856"/>
                </a:lnTo>
                <a:lnTo>
                  <a:pt x="4556481" y="5417630"/>
                </a:lnTo>
                <a:lnTo>
                  <a:pt x="4556481" y="5415699"/>
                </a:lnTo>
                <a:lnTo>
                  <a:pt x="4556481" y="5390821"/>
                </a:lnTo>
                <a:lnTo>
                  <a:pt x="4556481" y="5352766"/>
                </a:lnTo>
                <a:lnTo>
                  <a:pt x="4556481" y="5346159"/>
                </a:lnTo>
                <a:lnTo>
                  <a:pt x="4556481" y="5322358"/>
                </a:lnTo>
                <a:lnTo>
                  <a:pt x="4556481" y="5287126"/>
                </a:lnTo>
                <a:lnTo>
                  <a:pt x="4556481" y="5278032"/>
                </a:lnTo>
                <a:lnTo>
                  <a:pt x="4556481" y="5257495"/>
                </a:lnTo>
                <a:lnTo>
                  <a:pt x="4556481" y="5251955"/>
                </a:lnTo>
                <a:lnTo>
                  <a:pt x="4556481" y="5250890"/>
                </a:lnTo>
                <a:lnTo>
                  <a:pt x="4556481" y="5227078"/>
                </a:lnTo>
                <a:lnTo>
                  <a:pt x="4556481" y="5218663"/>
                </a:lnTo>
                <a:lnTo>
                  <a:pt x="4556481" y="5193786"/>
                </a:lnTo>
                <a:lnTo>
                  <a:pt x="4556481" y="5153800"/>
                </a:lnTo>
                <a:lnTo>
                  <a:pt x="4556481" y="5149460"/>
                </a:lnTo>
                <a:lnTo>
                  <a:pt x="4556481" y="5148329"/>
                </a:lnTo>
                <a:lnTo>
                  <a:pt x="4556481" y="5142788"/>
                </a:lnTo>
                <a:lnTo>
                  <a:pt x="4556481" y="5128922"/>
                </a:lnTo>
                <a:lnTo>
                  <a:pt x="4556481" y="5123382"/>
                </a:lnTo>
                <a:lnTo>
                  <a:pt x="4556481" y="5122252"/>
                </a:lnTo>
                <a:lnTo>
                  <a:pt x="4556481" y="5117912"/>
                </a:lnTo>
                <a:lnTo>
                  <a:pt x="4556481" y="5077924"/>
                </a:lnTo>
                <a:lnTo>
                  <a:pt x="4556481" y="5053048"/>
                </a:lnTo>
                <a:lnTo>
                  <a:pt x="4556481" y="5044634"/>
                </a:lnTo>
                <a:lnTo>
                  <a:pt x="4556481" y="5020820"/>
                </a:lnTo>
                <a:lnTo>
                  <a:pt x="4556481" y="5019754"/>
                </a:lnTo>
                <a:lnTo>
                  <a:pt x="4556481" y="5014215"/>
                </a:lnTo>
                <a:lnTo>
                  <a:pt x="4556481" y="4993676"/>
                </a:lnTo>
                <a:lnTo>
                  <a:pt x="4556481" y="4984584"/>
                </a:lnTo>
                <a:lnTo>
                  <a:pt x="4556481" y="4949352"/>
                </a:lnTo>
                <a:lnTo>
                  <a:pt x="4556481" y="4925550"/>
                </a:lnTo>
                <a:lnTo>
                  <a:pt x="4556481" y="4918945"/>
                </a:lnTo>
                <a:lnTo>
                  <a:pt x="4556481" y="4880890"/>
                </a:lnTo>
                <a:lnTo>
                  <a:pt x="4556481" y="4856011"/>
                </a:lnTo>
                <a:lnTo>
                  <a:pt x="4556481" y="4854082"/>
                </a:lnTo>
                <a:lnTo>
                  <a:pt x="4556481" y="4821857"/>
                </a:lnTo>
                <a:lnTo>
                  <a:pt x="4556481" y="4796980"/>
                </a:lnTo>
                <a:lnTo>
                  <a:pt x="4556481" y="4785620"/>
                </a:lnTo>
                <a:lnTo>
                  <a:pt x="4556481" y="4761807"/>
                </a:lnTo>
                <a:lnTo>
                  <a:pt x="4556481" y="4760742"/>
                </a:lnTo>
                <a:lnTo>
                  <a:pt x="4556481" y="4755200"/>
                </a:lnTo>
                <a:lnTo>
                  <a:pt x="4556481" y="4728516"/>
                </a:lnTo>
                <a:lnTo>
                  <a:pt x="4556481" y="4690336"/>
                </a:lnTo>
                <a:lnTo>
                  <a:pt x="4556481" y="4684189"/>
                </a:lnTo>
                <a:lnTo>
                  <a:pt x="4556481" y="4663653"/>
                </a:lnTo>
                <a:lnTo>
                  <a:pt x="4556481" y="4658112"/>
                </a:lnTo>
                <a:lnTo>
                  <a:pt x="4556481" y="4657046"/>
                </a:lnTo>
                <a:lnTo>
                  <a:pt x="4556481" y="4652640"/>
                </a:lnTo>
                <a:lnTo>
                  <a:pt x="4556481" y="4633234"/>
                </a:lnTo>
                <a:lnTo>
                  <a:pt x="4556481" y="4625497"/>
                </a:lnTo>
                <a:lnTo>
                  <a:pt x="4556481" y="4587777"/>
                </a:lnTo>
                <a:lnTo>
                  <a:pt x="4556481" y="4581170"/>
                </a:lnTo>
                <a:lnTo>
                  <a:pt x="4556481" y="4560634"/>
                </a:lnTo>
                <a:lnTo>
                  <a:pt x="4556481" y="4554484"/>
                </a:lnTo>
                <a:lnTo>
                  <a:pt x="4556481" y="4548945"/>
                </a:lnTo>
                <a:lnTo>
                  <a:pt x="4556481" y="4524066"/>
                </a:lnTo>
                <a:lnTo>
                  <a:pt x="4556481" y="4484082"/>
                </a:lnTo>
                <a:lnTo>
                  <a:pt x="4556481" y="4459202"/>
                </a:lnTo>
                <a:lnTo>
                  <a:pt x="4556481" y="4453674"/>
                </a:lnTo>
                <a:lnTo>
                  <a:pt x="4556481" y="4428796"/>
                </a:lnTo>
                <a:lnTo>
                  <a:pt x="4556481" y="4390742"/>
                </a:lnTo>
                <a:lnTo>
                  <a:pt x="4556481" y="4388810"/>
                </a:lnTo>
                <a:lnTo>
                  <a:pt x="4556481" y="4363932"/>
                </a:lnTo>
                <a:lnTo>
                  <a:pt x="4556481" y="4325102"/>
                </a:lnTo>
                <a:lnTo>
                  <a:pt x="4556481" y="4295470"/>
                </a:lnTo>
                <a:lnTo>
                  <a:pt x="4556481" y="4289930"/>
                </a:lnTo>
                <a:lnTo>
                  <a:pt x="4556481" y="4265052"/>
                </a:lnTo>
                <a:lnTo>
                  <a:pt x="4556481" y="4260238"/>
                </a:lnTo>
                <a:lnTo>
                  <a:pt x="4556481" y="4225066"/>
                </a:lnTo>
                <a:lnTo>
                  <a:pt x="4556481" y="4200189"/>
                </a:lnTo>
                <a:lnTo>
                  <a:pt x="4556481" y="4191775"/>
                </a:lnTo>
                <a:lnTo>
                  <a:pt x="4556481" y="4166898"/>
                </a:lnTo>
                <a:lnTo>
                  <a:pt x="4556481" y="4161357"/>
                </a:lnTo>
                <a:lnTo>
                  <a:pt x="4556481" y="4160226"/>
                </a:lnTo>
                <a:lnTo>
                  <a:pt x="4556481" y="4115899"/>
                </a:lnTo>
                <a:lnTo>
                  <a:pt x="4556481" y="4096494"/>
                </a:lnTo>
                <a:lnTo>
                  <a:pt x="4556481" y="4095363"/>
                </a:lnTo>
                <a:lnTo>
                  <a:pt x="4556481" y="4091023"/>
                </a:lnTo>
                <a:lnTo>
                  <a:pt x="4556481" y="4058795"/>
                </a:lnTo>
                <a:lnTo>
                  <a:pt x="4556481" y="4031652"/>
                </a:lnTo>
                <a:lnTo>
                  <a:pt x="4556481" y="3993932"/>
                </a:lnTo>
                <a:lnTo>
                  <a:pt x="4556481" y="3987326"/>
                </a:lnTo>
                <a:lnTo>
                  <a:pt x="4556481" y="3966788"/>
                </a:lnTo>
                <a:lnTo>
                  <a:pt x="4556481" y="3963525"/>
                </a:lnTo>
                <a:lnTo>
                  <a:pt x="4556481" y="3898662"/>
                </a:lnTo>
                <a:lnTo>
                  <a:pt x="4556481" y="3892056"/>
                </a:lnTo>
                <a:lnTo>
                  <a:pt x="4556481" y="3859832"/>
                </a:lnTo>
                <a:lnTo>
                  <a:pt x="4556481" y="3834955"/>
                </a:lnTo>
                <a:lnTo>
                  <a:pt x="4556481" y="3799782"/>
                </a:lnTo>
                <a:lnTo>
                  <a:pt x="4556481" y="3794967"/>
                </a:lnTo>
                <a:lnTo>
                  <a:pt x="4556481" y="3770091"/>
                </a:lnTo>
                <a:lnTo>
                  <a:pt x="4556481" y="3734918"/>
                </a:lnTo>
                <a:lnTo>
                  <a:pt x="4556481" y="3728311"/>
                </a:lnTo>
                <a:lnTo>
                  <a:pt x="4556481" y="3701628"/>
                </a:lnTo>
                <a:lnTo>
                  <a:pt x="4556481" y="3696086"/>
                </a:lnTo>
                <a:lnTo>
                  <a:pt x="4556481" y="3671209"/>
                </a:lnTo>
                <a:lnTo>
                  <a:pt x="4556481" y="3631223"/>
                </a:lnTo>
                <a:lnTo>
                  <a:pt x="4556481" y="3625752"/>
                </a:lnTo>
                <a:lnTo>
                  <a:pt x="4556481" y="3606346"/>
                </a:lnTo>
                <a:lnTo>
                  <a:pt x="4556480" y="3606333"/>
                </a:lnTo>
                <a:lnTo>
                  <a:pt x="4556480" y="3505150"/>
                </a:lnTo>
                <a:lnTo>
                  <a:pt x="4556480" y="3504020"/>
                </a:lnTo>
                <a:lnTo>
                  <a:pt x="4556480" y="3402589"/>
                </a:lnTo>
                <a:lnTo>
                  <a:pt x="4556480" y="3375446"/>
                </a:lnTo>
                <a:lnTo>
                  <a:pt x="4556480" y="3307320"/>
                </a:lnTo>
                <a:lnTo>
                  <a:pt x="4556480" y="3203624"/>
                </a:lnTo>
                <a:lnTo>
                  <a:pt x="4556480" y="3178747"/>
                </a:lnTo>
                <a:lnTo>
                  <a:pt x="4556480" y="3143578"/>
                </a:lnTo>
                <a:lnTo>
                  <a:pt x="4556480" y="3039881"/>
                </a:lnTo>
                <a:lnTo>
                  <a:pt x="4556480" y="3015003"/>
                </a:lnTo>
                <a:lnTo>
                  <a:pt x="4556479" y="3014990"/>
                </a:lnTo>
                <a:lnTo>
                  <a:pt x="4556479" y="3011077"/>
                </a:lnTo>
                <a:lnTo>
                  <a:pt x="4556479" y="2986200"/>
                </a:lnTo>
                <a:lnTo>
                  <a:pt x="4556479" y="2986198"/>
                </a:lnTo>
                <a:lnTo>
                  <a:pt x="4556479" y="2984393"/>
                </a:lnTo>
                <a:lnTo>
                  <a:pt x="4556479" y="2968598"/>
                </a:lnTo>
                <a:lnTo>
                  <a:pt x="4556479" y="2959515"/>
                </a:lnTo>
                <a:lnTo>
                  <a:pt x="4556479" y="2943721"/>
                </a:lnTo>
                <a:lnTo>
                  <a:pt x="4556479" y="2917205"/>
                </a:lnTo>
                <a:lnTo>
                  <a:pt x="4556479" y="2882506"/>
                </a:lnTo>
                <a:lnTo>
                  <a:pt x="4556479" y="2882504"/>
                </a:lnTo>
                <a:lnTo>
                  <a:pt x="4556479" y="2856497"/>
                </a:lnTo>
                <a:lnTo>
                  <a:pt x="4556479" y="2856494"/>
                </a:lnTo>
                <a:lnTo>
                  <a:pt x="4556479" y="2855821"/>
                </a:lnTo>
                <a:lnTo>
                  <a:pt x="4556479" y="2840027"/>
                </a:lnTo>
                <a:lnTo>
                  <a:pt x="4556479" y="2829812"/>
                </a:lnTo>
                <a:lnTo>
                  <a:pt x="4556479" y="2804856"/>
                </a:lnTo>
                <a:lnTo>
                  <a:pt x="4556479" y="2787236"/>
                </a:lnTo>
                <a:lnTo>
                  <a:pt x="4556479" y="2787235"/>
                </a:lnTo>
                <a:lnTo>
                  <a:pt x="4556479" y="2779978"/>
                </a:lnTo>
                <a:lnTo>
                  <a:pt x="4556479" y="2779945"/>
                </a:lnTo>
                <a:lnTo>
                  <a:pt x="4556479" y="2779942"/>
                </a:lnTo>
                <a:lnTo>
                  <a:pt x="4556479" y="2753258"/>
                </a:lnTo>
                <a:lnTo>
                  <a:pt x="4556479" y="2752330"/>
                </a:lnTo>
                <a:lnTo>
                  <a:pt x="4556479" y="2684674"/>
                </a:lnTo>
                <a:lnTo>
                  <a:pt x="4556479" y="2684671"/>
                </a:lnTo>
                <a:lnTo>
                  <a:pt x="4556479" y="2676282"/>
                </a:lnTo>
                <a:lnTo>
                  <a:pt x="4556479" y="2675151"/>
                </a:lnTo>
                <a:lnTo>
                  <a:pt x="4556479" y="2657988"/>
                </a:lnTo>
                <a:lnTo>
                  <a:pt x="4556479" y="2623757"/>
                </a:lnTo>
                <a:lnTo>
                  <a:pt x="4556479" y="2573722"/>
                </a:lnTo>
                <a:lnTo>
                  <a:pt x="4556479" y="2556101"/>
                </a:lnTo>
                <a:lnTo>
                  <a:pt x="4556479" y="2556099"/>
                </a:lnTo>
                <a:lnTo>
                  <a:pt x="4556479" y="2546578"/>
                </a:lnTo>
                <a:lnTo>
                  <a:pt x="4556479" y="2529416"/>
                </a:lnTo>
                <a:lnTo>
                  <a:pt x="4556478" y="2520931"/>
                </a:lnTo>
                <a:lnTo>
                  <a:pt x="4556478" y="2520929"/>
                </a:lnTo>
                <a:lnTo>
                  <a:pt x="4556478" y="2494244"/>
                </a:lnTo>
                <a:lnTo>
                  <a:pt x="4556478" y="2478451"/>
                </a:lnTo>
                <a:lnTo>
                  <a:pt x="4556478" y="2451936"/>
                </a:lnTo>
                <a:lnTo>
                  <a:pt x="4556478" y="2417235"/>
                </a:lnTo>
                <a:lnTo>
                  <a:pt x="4556478" y="2417233"/>
                </a:lnTo>
                <a:lnTo>
                  <a:pt x="4556478" y="2392357"/>
                </a:lnTo>
                <a:lnTo>
                  <a:pt x="4556478" y="2392356"/>
                </a:lnTo>
                <a:lnTo>
                  <a:pt x="4556478" y="2391226"/>
                </a:lnTo>
                <a:lnTo>
                  <a:pt x="4556478" y="2391224"/>
                </a:lnTo>
                <a:lnTo>
                  <a:pt x="4556478" y="2390550"/>
                </a:lnTo>
                <a:lnTo>
                  <a:pt x="4556478" y="2374756"/>
                </a:lnTo>
                <a:lnTo>
                  <a:pt x="4556478" y="2365672"/>
                </a:lnTo>
                <a:lnTo>
                  <a:pt x="4556478" y="2364541"/>
                </a:lnTo>
                <a:lnTo>
                  <a:pt x="4556478" y="2349877"/>
                </a:lnTo>
                <a:lnTo>
                  <a:pt x="4556478" y="2321965"/>
                </a:lnTo>
                <a:lnTo>
                  <a:pt x="4556478" y="2321964"/>
                </a:lnTo>
                <a:lnTo>
                  <a:pt x="4556478" y="2314707"/>
                </a:lnTo>
                <a:lnTo>
                  <a:pt x="4556478" y="2262652"/>
                </a:lnTo>
                <a:lnTo>
                  <a:pt x="4556478" y="2262650"/>
                </a:lnTo>
                <a:lnTo>
                  <a:pt x="4556478" y="2235967"/>
                </a:lnTo>
                <a:lnTo>
                  <a:pt x="4556478" y="2211011"/>
                </a:lnTo>
                <a:lnTo>
                  <a:pt x="4556478" y="2193393"/>
                </a:lnTo>
                <a:lnTo>
                  <a:pt x="4556478" y="2193390"/>
                </a:lnTo>
                <a:lnTo>
                  <a:pt x="4556478" y="2186133"/>
                </a:lnTo>
                <a:lnTo>
                  <a:pt x="4556477" y="2186119"/>
                </a:lnTo>
                <a:lnTo>
                  <a:pt x="4556477" y="2161917"/>
                </a:lnTo>
                <a:lnTo>
                  <a:pt x="4556477" y="2160989"/>
                </a:lnTo>
                <a:lnTo>
                  <a:pt x="4556477" y="2093332"/>
                </a:lnTo>
                <a:lnTo>
                  <a:pt x="4556477" y="2093330"/>
                </a:lnTo>
                <a:lnTo>
                  <a:pt x="4556477" y="2084939"/>
                </a:lnTo>
                <a:lnTo>
                  <a:pt x="4556477" y="2083809"/>
                </a:lnTo>
                <a:lnTo>
                  <a:pt x="4556477" y="2066647"/>
                </a:lnTo>
                <a:lnTo>
                  <a:pt x="4556477" y="2032415"/>
                </a:lnTo>
                <a:lnTo>
                  <a:pt x="4556477" y="1982379"/>
                </a:lnTo>
                <a:lnTo>
                  <a:pt x="4556477" y="1964758"/>
                </a:lnTo>
                <a:lnTo>
                  <a:pt x="4556477" y="1964757"/>
                </a:lnTo>
                <a:lnTo>
                  <a:pt x="4556477" y="1955235"/>
                </a:lnTo>
                <a:lnTo>
                  <a:pt x="4556477" y="1938074"/>
                </a:lnTo>
                <a:lnTo>
                  <a:pt x="4556477" y="1929588"/>
                </a:lnTo>
                <a:lnTo>
                  <a:pt x="4556477" y="1929587"/>
                </a:lnTo>
                <a:lnTo>
                  <a:pt x="4556477" y="1902901"/>
                </a:lnTo>
                <a:lnTo>
                  <a:pt x="4556477" y="1887110"/>
                </a:lnTo>
                <a:lnTo>
                  <a:pt x="4556477" y="1860593"/>
                </a:lnTo>
                <a:lnTo>
                  <a:pt x="4556477" y="1825892"/>
                </a:lnTo>
                <a:lnTo>
                  <a:pt x="4556477" y="1825890"/>
                </a:lnTo>
                <a:lnTo>
                  <a:pt x="4556477" y="1801015"/>
                </a:lnTo>
                <a:lnTo>
                  <a:pt x="4556477" y="1801014"/>
                </a:lnTo>
                <a:lnTo>
                  <a:pt x="4556477" y="1799883"/>
                </a:lnTo>
                <a:lnTo>
                  <a:pt x="4556477" y="1799882"/>
                </a:lnTo>
                <a:lnTo>
                  <a:pt x="4556477" y="1799207"/>
                </a:lnTo>
                <a:lnTo>
                  <a:pt x="4556477" y="1783413"/>
                </a:lnTo>
                <a:lnTo>
                  <a:pt x="4556477" y="1774329"/>
                </a:lnTo>
                <a:lnTo>
                  <a:pt x="4556477" y="1773199"/>
                </a:lnTo>
                <a:lnTo>
                  <a:pt x="4556477" y="1758536"/>
                </a:lnTo>
                <a:lnTo>
                  <a:pt x="4556477" y="1730622"/>
                </a:lnTo>
                <a:lnTo>
                  <a:pt x="4556477" y="1730621"/>
                </a:lnTo>
                <a:lnTo>
                  <a:pt x="4556477" y="1723364"/>
                </a:lnTo>
                <a:lnTo>
                  <a:pt x="4556477" y="1671310"/>
                </a:lnTo>
                <a:lnTo>
                  <a:pt x="4556477" y="1671307"/>
                </a:lnTo>
                <a:lnTo>
                  <a:pt x="4556477" y="1644625"/>
                </a:lnTo>
                <a:lnTo>
                  <a:pt x="4556477" y="1619670"/>
                </a:lnTo>
                <a:lnTo>
                  <a:pt x="4556477" y="1602050"/>
                </a:lnTo>
                <a:lnTo>
                  <a:pt x="4556477" y="1602048"/>
                </a:lnTo>
                <a:lnTo>
                  <a:pt x="4556477" y="1594790"/>
                </a:lnTo>
                <a:cubicBezTo>
                  <a:pt x="4556477" y="1425807"/>
                  <a:pt x="4442147" y="1221615"/>
                  <a:pt x="4304271" y="1137127"/>
                </a:cubicBezTo>
                <a:lnTo>
                  <a:pt x="2532123" y="63369"/>
                </a:lnTo>
                <a:cubicBezTo>
                  <a:pt x="2390891" y="-21123"/>
                  <a:pt x="2165587" y="-21123"/>
                  <a:pt x="2027720" y="63369"/>
                </a:cubicBezTo>
                <a:lnTo>
                  <a:pt x="252205" y="1137129"/>
                </a:lnTo>
                <a:cubicBezTo>
                  <a:pt x="114335" y="1221616"/>
                  <a:pt x="0" y="1425807"/>
                  <a:pt x="0" y="1594793"/>
                </a:cubicBezTo>
                <a:close/>
              </a:path>
            </a:pathLst>
          </a:custGeom>
          <a:noFill/>
          <a:ln w="19050" cmpd="sng">
            <a:solidFill>
              <a:srgbClr val="FFC000"/>
            </a:solidFill>
            <a:prstDash val="solid"/>
          </a:ln>
          <a:effectLst>
            <a:outerShdw blurRad="50800" dist="38100" dir="2700000" algn="tl" rotWithShape="0">
              <a:srgbClr val="FFC000">
                <a:alpha val="40000"/>
              </a:srgbClr>
            </a:outerShdw>
          </a:effectLst>
        </p:spPr>
        <p:txBody>
          <a:bodyPr vert="vert270" wrap="square" lIns="0" tIns="0" rIns="0" bIns="72000" numCol="1" anchor="ctr" anchorCtr="0" compatLnSpc="1">
            <a:noAutofit/>
          </a:bodyPr>
          <a:lstStyle/>
          <a:p>
            <a:pPr marL="809625" marR="0" lvl="0" indent="0" defTabSz="801370" eaLnBrk="1" fontAlgn="auto" latinLnBrk="0" hangingPunct="0">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endParaRPr>
          </a:p>
        </p:txBody>
      </p:sp>
      <p:sp>
        <p:nvSpPr>
          <p:cNvPr id="23" name="任意多边形: 形状 22"/>
          <p:cNvSpPr/>
          <p:nvPr>
            <p:custDataLst>
              <p:tags r:id="rId2"/>
            </p:custDataLst>
          </p:nvPr>
        </p:nvSpPr>
        <p:spPr bwMode="auto">
          <a:xfrm rot="16200000" flipV="1">
            <a:off x="982345" y="5715"/>
            <a:ext cx="3379470" cy="4817745"/>
          </a:xfrm>
          <a:custGeom>
            <a:avLst/>
            <a:gdLst>
              <a:gd name="connsiteX0" fmla="*/ 3885191 w 3885191"/>
              <a:gd name="connsiteY0" fmla="*/ 4596802 h 4810811"/>
              <a:gd name="connsiteX1" fmla="*/ 3885191 w 3885191"/>
              <a:gd name="connsiteY1" fmla="*/ 4596285 h 4810811"/>
              <a:gd name="connsiteX2" fmla="*/ 3885191 w 3885191"/>
              <a:gd name="connsiteY2" fmla="*/ 4575590 h 4810811"/>
              <a:gd name="connsiteX3" fmla="*/ 3885191 w 3885191"/>
              <a:gd name="connsiteY3" fmla="*/ 4566295 h 4810811"/>
              <a:gd name="connsiteX4" fmla="*/ 3885191 w 3885191"/>
              <a:gd name="connsiteY4" fmla="*/ 4487172 h 4810811"/>
              <a:gd name="connsiteX5" fmla="*/ 3885191 w 3885191"/>
              <a:gd name="connsiteY5" fmla="*/ 4477878 h 4810811"/>
              <a:gd name="connsiteX6" fmla="*/ 3885191 w 3885191"/>
              <a:gd name="connsiteY6" fmla="*/ 4457183 h 4810811"/>
              <a:gd name="connsiteX7" fmla="*/ 3885191 w 3885191"/>
              <a:gd name="connsiteY7" fmla="*/ 4456665 h 4810811"/>
              <a:gd name="connsiteX8" fmla="*/ 3885191 w 3885191"/>
              <a:gd name="connsiteY8" fmla="*/ 4435969 h 4810811"/>
              <a:gd name="connsiteX9" fmla="*/ 3885191 w 3885191"/>
              <a:gd name="connsiteY9" fmla="*/ 4396644 h 4810811"/>
              <a:gd name="connsiteX10" fmla="*/ 3885191 w 3885191"/>
              <a:gd name="connsiteY10" fmla="*/ 4375431 h 4810811"/>
              <a:gd name="connsiteX11" fmla="*/ 3885191 w 3885191"/>
              <a:gd name="connsiteY11" fmla="*/ 4347551 h 4810811"/>
              <a:gd name="connsiteX12" fmla="*/ 3885191 w 3885191"/>
              <a:gd name="connsiteY12" fmla="*/ 4310156 h 4810811"/>
              <a:gd name="connsiteX13" fmla="*/ 3885191 w 3885191"/>
              <a:gd name="connsiteY13" fmla="*/ 4289462 h 4810811"/>
              <a:gd name="connsiteX14" fmla="*/ 3885191 w 3885191"/>
              <a:gd name="connsiteY14" fmla="*/ 4287012 h 4810811"/>
              <a:gd name="connsiteX15" fmla="*/ 3885191 w 3885191"/>
              <a:gd name="connsiteY15" fmla="*/ 4266319 h 4810811"/>
              <a:gd name="connsiteX16" fmla="*/ 3885191 w 3885191"/>
              <a:gd name="connsiteY16" fmla="*/ 4222316 h 4810811"/>
              <a:gd name="connsiteX17" fmla="*/ 3885191 w 3885191"/>
              <a:gd name="connsiteY17" fmla="*/ 4199561 h 4810811"/>
              <a:gd name="connsiteX18" fmla="*/ 3885191 w 3885191"/>
              <a:gd name="connsiteY18" fmla="*/ 4179830 h 4810811"/>
              <a:gd name="connsiteX19" fmla="*/ 3885191 w 3885191"/>
              <a:gd name="connsiteY19" fmla="*/ 4178867 h 4810811"/>
              <a:gd name="connsiteX20" fmla="*/ 3885191 w 3885191"/>
              <a:gd name="connsiteY20" fmla="*/ 4090448 h 4810811"/>
              <a:gd name="connsiteX21" fmla="*/ 3885191 w 3885191"/>
              <a:gd name="connsiteY21" fmla="*/ 4069235 h 4810811"/>
              <a:gd name="connsiteX22" fmla="*/ 3885191 w 3885191"/>
              <a:gd name="connsiteY22" fmla="*/ 4059941 h 4810811"/>
              <a:gd name="connsiteX23" fmla="*/ 3885191 w 3885191"/>
              <a:gd name="connsiteY23" fmla="*/ 4039245 h 4810811"/>
              <a:gd name="connsiteX24" fmla="*/ 3885191 w 3885191"/>
              <a:gd name="connsiteY24" fmla="*/ 3978707 h 4810811"/>
              <a:gd name="connsiteX25" fmla="*/ 3885191 w 3885191"/>
              <a:gd name="connsiteY25" fmla="*/ 3950828 h 4810811"/>
              <a:gd name="connsiteX26" fmla="*/ 3885191 w 3885191"/>
              <a:gd name="connsiteY26" fmla="*/ 3929615 h 4810811"/>
              <a:gd name="connsiteX27" fmla="*/ 3885191 w 3885191"/>
              <a:gd name="connsiteY27" fmla="*/ 3890288 h 4810811"/>
              <a:gd name="connsiteX28" fmla="*/ 3885191 w 3885191"/>
              <a:gd name="connsiteY28" fmla="*/ 3869594 h 4810811"/>
              <a:gd name="connsiteX29" fmla="*/ 3885191 w 3885191"/>
              <a:gd name="connsiteY29" fmla="*/ 3869076 h 4810811"/>
              <a:gd name="connsiteX30" fmla="*/ 3885191 w 3885191"/>
              <a:gd name="connsiteY30" fmla="*/ 3848381 h 4810811"/>
              <a:gd name="connsiteX31" fmla="*/ 3885191 w 3885191"/>
              <a:gd name="connsiteY31" fmla="*/ 3825592 h 4810811"/>
              <a:gd name="connsiteX32" fmla="*/ 3885191 w 3885191"/>
              <a:gd name="connsiteY32" fmla="*/ 3804379 h 4810811"/>
              <a:gd name="connsiteX33" fmla="*/ 3885191 w 3885191"/>
              <a:gd name="connsiteY33" fmla="*/ 3783106 h 4810811"/>
              <a:gd name="connsiteX34" fmla="*/ 3885191 w 3885191"/>
              <a:gd name="connsiteY34" fmla="*/ 3759962 h 4810811"/>
              <a:gd name="connsiteX35" fmla="*/ 3885191 w 3885191"/>
              <a:gd name="connsiteY35" fmla="*/ 3715961 h 4810811"/>
              <a:gd name="connsiteX36" fmla="*/ 3885191 w 3885191"/>
              <a:gd name="connsiteY36" fmla="*/ 3695266 h 4810811"/>
              <a:gd name="connsiteX37" fmla="*/ 3885191 w 3885191"/>
              <a:gd name="connsiteY37" fmla="*/ 3672511 h 4810811"/>
              <a:gd name="connsiteX38" fmla="*/ 3885191 w 3885191"/>
              <a:gd name="connsiteY38" fmla="*/ 3634726 h 4810811"/>
              <a:gd name="connsiteX39" fmla="*/ 3885191 w 3885191"/>
              <a:gd name="connsiteY39" fmla="*/ 3532891 h 4810811"/>
              <a:gd name="connsiteX40" fmla="*/ 3885191 w 3885191"/>
              <a:gd name="connsiteY40" fmla="*/ 3495106 h 4810811"/>
              <a:gd name="connsiteX41" fmla="*/ 3885191 w 3885191"/>
              <a:gd name="connsiteY41" fmla="*/ 3472352 h 4810811"/>
              <a:gd name="connsiteX42" fmla="*/ 3885191 w 3885191"/>
              <a:gd name="connsiteY42" fmla="*/ 3451657 h 4810811"/>
              <a:gd name="connsiteX43" fmla="*/ 3885191 w 3885191"/>
              <a:gd name="connsiteY43" fmla="*/ 3407655 h 4810811"/>
              <a:gd name="connsiteX44" fmla="*/ 3885191 w 3885191"/>
              <a:gd name="connsiteY44" fmla="*/ 3384510 h 4810811"/>
              <a:gd name="connsiteX45" fmla="*/ 3885191 w 3885191"/>
              <a:gd name="connsiteY45" fmla="*/ 3363238 h 4810811"/>
              <a:gd name="connsiteX46" fmla="*/ 3885191 w 3885191"/>
              <a:gd name="connsiteY46" fmla="*/ 3342026 h 4810811"/>
              <a:gd name="connsiteX47" fmla="*/ 3885191 w 3885191"/>
              <a:gd name="connsiteY47" fmla="*/ 3319237 h 4810811"/>
              <a:gd name="connsiteX48" fmla="*/ 3885191 w 3885191"/>
              <a:gd name="connsiteY48" fmla="*/ 3298542 h 4810811"/>
              <a:gd name="connsiteX49" fmla="*/ 3885191 w 3885191"/>
              <a:gd name="connsiteY49" fmla="*/ 3298022 h 4810811"/>
              <a:gd name="connsiteX50" fmla="*/ 3885191 w 3885191"/>
              <a:gd name="connsiteY50" fmla="*/ 3277329 h 4810811"/>
              <a:gd name="connsiteX51" fmla="*/ 3885191 w 3885191"/>
              <a:gd name="connsiteY51" fmla="*/ 3238002 h 4810811"/>
              <a:gd name="connsiteX52" fmla="*/ 3885191 w 3885191"/>
              <a:gd name="connsiteY52" fmla="*/ 3216789 h 4810811"/>
              <a:gd name="connsiteX53" fmla="*/ 3885191 w 3885191"/>
              <a:gd name="connsiteY53" fmla="*/ 3188911 h 4810811"/>
              <a:gd name="connsiteX54" fmla="*/ 3885191 w 3885191"/>
              <a:gd name="connsiteY54" fmla="*/ 3128371 h 4810811"/>
              <a:gd name="connsiteX55" fmla="*/ 3885191 w 3885191"/>
              <a:gd name="connsiteY55" fmla="*/ 3107676 h 4810811"/>
              <a:gd name="connsiteX56" fmla="*/ 3885191 w 3885191"/>
              <a:gd name="connsiteY56" fmla="*/ 3098382 h 4810811"/>
              <a:gd name="connsiteX57" fmla="*/ 3885191 w 3885191"/>
              <a:gd name="connsiteY57" fmla="*/ 3077170 h 4810811"/>
              <a:gd name="connsiteX58" fmla="*/ 3885191 w 3885191"/>
              <a:gd name="connsiteY58" fmla="*/ 2988750 h 4810811"/>
              <a:gd name="connsiteX59" fmla="*/ 3885191 w 3885191"/>
              <a:gd name="connsiteY59" fmla="*/ 2987786 h 4810811"/>
              <a:gd name="connsiteX60" fmla="*/ 3885191 w 3885191"/>
              <a:gd name="connsiteY60" fmla="*/ 2968055 h 4810811"/>
              <a:gd name="connsiteX61" fmla="*/ 3885191 w 3885191"/>
              <a:gd name="connsiteY61" fmla="*/ 2945302 h 4810811"/>
              <a:gd name="connsiteX62" fmla="*/ 3885191 w 3885191"/>
              <a:gd name="connsiteY62" fmla="*/ 2901298 h 4810811"/>
              <a:gd name="connsiteX63" fmla="*/ 3885191 w 3885191"/>
              <a:gd name="connsiteY63" fmla="*/ 2880605 h 4810811"/>
              <a:gd name="connsiteX64" fmla="*/ 3885191 w 3885191"/>
              <a:gd name="connsiteY64" fmla="*/ 2878155 h 4810811"/>
              <a:gd name="connsiteX65" fmla="*/ 3885191 w 3885191"/>
              <a:gd name="connsiteY65" fmla="*/ 2857460 h 4810811"/>
              <a:gd name="connsiteX66" fmla="*/ 3885191 w 3885191"/>
              <a:gd name="connsiteY66" fmla="*/ 2820065 h 4810811"/>
              <a:gd name="connsiteX67" fmla="*/ 3885191 w 3885191"/>
              <a:gd name="connsiteY67" fmla="*/ 2792187 h 4810811"/>
              <a:gd name="connsiteX68" fmla="*/ 3885191 w 3885191"/>
              <a:gd name="connsiteY68" fmla="*/ 2770972 h 4810811"/>
              <a:gd name="connsiteX69" fmla="*/ 3885191 w 3885191"/>
              <a:gd name="connsiteY69" fmla="*/ 2731647 h 4810811"/>
              <a:gd name="connsiteX70" fmla="*/ 3885191 w 3885191"/>
              <a:gd name="connsiteY70" fmla="*/ 2710952 h 4810811"/>
              <a:gd name="connsiteX71" fmla="*/ 3885191 w 3885191"/>
              <a:gd name="connsiteY71" fmla="*/ 2710435 h 4810811"/>
              <a:gd name="connsiteX72" fmla="*/ 3885191 w 3885191"/>
              <a:gd name="connsiteY72" fmla="*/ 2689739 h 4810811"/>
              <a:gd name="connsiteX73" fmla="*/ 3885191 w 3885191"/>
              <a:gd name="connsiteY73" fmla="*/ 2680446 h 4810811"/>
              <a:gd name="connsiteX74" fmla="*/ 3885191 w 3885191"/>
              <a:gd name="connsiteY74" fmla="*/ 2601321 h 4810811"/>
              <a:gd name="connsiteX75" fmla="*/ 3885191 w 3885191"/>
              <a:gd name="connsiteY75" fmla="*/ 2592027 h 4810811"/>
              <a:gd name="connsiteX76" fmla="*/ 3885191 w 3885191"/>
              <a:gd name="connsiteY76" fmla="*/ 2571332 h 4810811"/>
              <a:gd name="connsiteX77" fmla="*/ 3885191 w 3885191"/>
              <a:gd name="connsiteY77" fmla="*/ 2570814 h 4810811"/>
              <a:gd name="connsiteX78" fmla="*/ 3885189 w 3885191"/>
              <a:gd name="connsiteY78" fmla="*/ 2570792 h 4810811"/>
              <a:gd name="connsiteX79" fmla="*/ 3885189 w 3885191"/>
              <a:gd name="connsiteY79" fmla="*/ 2504983 h 4810811"/>
              <a:gd name="connsiteX80" fmla="*/ 3885189 w 3885191"/>
              <a:gd name="connsiteY80" fmla="*/ 2489557 h 4810811"/>
              <a:gd name="connsiteX81" fmla="*/ 3885189 w 3885191"/>
              <a:gd name="connsiteY81" fmla="*/ 2459969 h 4810811"/>
              <a:gd name="connsiteX82" fmla="*/ 3885189 w 3885191"/>
              <a:gd name="connsiteY82" fmla="*/ 2459968 h 4810811"/>
              <a:gd name="connsiteX83" fmla="*/ 3885189 w 3885191"/>
              <a:gd name="connsiteY83" fmla="*/ 2437216 h 4810811"/>
              <a:gd name="connsiteX84" fmla="*/ 3885189 w 3885191"/>
              <a:gd name="connsiteY84" fmla="*/ 2423748 h 4810811"/>
              <a:gd name="connsiteX85" fmla="*/ 3885189 w 3885191"/>
              <a:gd name="connsiteY85" fmla="*/ 2284129 h 4810811"/>
              <a:gd name="connsiteX86" fmla="*/ 3885189 w 3885191"/>
              <a:gd name="connsiteY86" fmla="*/ 2262888 h 4810811"/>
              <a:gd name="connsiteX87" fmla="*/ 3885189 w 3885191"/>
              <a:gd name="connsiteY87" fmla="*/ 2262886 h 4810811"/>
              <a:gd name="connsiteX88" fmla="*/ 3885189 w 3885191"/>
              <a:gd name="connsiteY88" fmla="*/ 2240133 h 4810811"/>
              <a:gd name="connsiteX89" fmla="*/ 3885189 w 3885191"/>
              <a:gd name="connsiteY89" fmla="*/ 2239342 h 4810811"/>
              <a:gd name="connsiteX90" fmla="*/ 3885189 w 3885191"/>
              <a:gd name="connsiteY90" fmla="*/ 2181653 h 4810811"/>
              <a:gd name="connsiteX91" fmla="*/ 3885189 w 3885191"/>
              <a:gd name="connsiteY91" fmla="*/ 2181651 h 4810811"/>
              <a:gd name="connsiteX92" fmla="*/ 3885189 w 3885191"/>
              <a:gd name="connsiteY92" fmla="*/ 2174068 h 4810811"/>
              <a:gd name="connsiteX93" fmla="*/ 3885189 w 3885191"/>
              <a:gd name="connsiteY93" fmla="*/ 2173533 h 4810811"/>
              <a:gd name="connsiteX94" fmla="*/ 3885189 w 3885191"/>
              <a:gd name="connsiteY94" fmla="*/ 2158899 h 4810811"/>
              <a:gd name="connsiteX95" fmla="*/ 3885189 w 3885191"/>
              <a:gd name="connsiteY95" fmla="*/ 2108259 h 4810811"/>
              <a:gd name="connsiteX96" fmla="*/ 3885189 w 3885191"/>
              <a:gd name="connsiteY96" fmla="*/ 2092833 h 4810811"/>
              <a:gd name="connsiteX97" fmla="*/ 3885189 w 3885191"/>
              <a:gd name="connsiteY97" fmla="*/ 2087047 h 4810811"/>
              <a:gd name="connsiteX98" fmla="*/ 3885189 w 3885191"/>
              <a:gd name="connsiteY98" fmla="*/ 2063245 h 4810811"/>
              <a:gd name="connsiteX99" fmla="*/ 3885189 w 3885191"/>
              <a:gd name="connsiteY99" fmla="*/ 2063244 h 4810811"/>
              <a:gd name="connsiteX100" fmla="*/ 3885189 w 3885191"/>
              <a:gd name="connsiteY100" fmla="*/ 2043743 h 4810811"/>
              <a:gd name="connsiteX101" fmla="*/ 3885189 w 3885191"/>
              <a:gd name="connsiteY101" fmla="*/ 2042033 h 4810811"/>
              <a:gd name="connsiteX102" fmla="*/ 3885189 w 3885191"/>
              <a:gd name="connsiteY102" fmla="*/ 2042032 h 4810811"/>
              <a:gd name="connsiteX103" fmla="*/ 3885189 w 3885191"/>
              <a:gd name="connsiteY103" fmla="*/ 2040492 h 4810811"/>
              <a:gd name="connsiteX104" fmla="*/ 3885189 w 3885191"/>
              <a:gd name="connsiteY104" fmla="*/ 2027024 h 4810811"/>
              <a:gd name="connsiteX105" fmla="*/ 3885189 w 3885191"/>
              <a:gd name="connsiteY105" fmla="*/ 2019278 h 4810811"/>
              <a:gd name="connsiteX106" fmla="*/ 3885189 w 3885191"/>
              <a:gd name="connsiteY106" fmla="*/ 2005812 h 4810811"/>
              <a:gd name="connsiteX107" fmla="*/ 3885189 w 3885191"/>
              <a:gd name="connsiteY107" fmla="*/ 1983203 h 4810811"/>
              <a:gd name="connsiteX108" fmla="*/ 3885189 w 3885191"/>
              <a:gd name="connsiteY108" fmla="*/ 1977933 h 4810811"/>
              <a:gd name="connsiteX109" fmla="*/ 3885189 w 3885191"/>
              <a:gd name="connsiteY109" fmla="*/ 1962507 h 4810811"/>
              <a:gd name="connsiteX110" fmla="*/ 3885189 w 3885191"/>
              <a:gd name="connsiteY110" fmla="*/ 1953615 h 4810811"/>
              <a:gd name="connsiteX111" fmla="*/ 3885189 w 3885191"/>
              <a:gd name="connsiteY111" fmla="*/ 1953613 h 4810811"/>
              <a:gd name="connsiteX112" fmla="*/ 3885189 w 3885191"/>
              <a:gd name="connsiteY112" fmla="*/ 1932919 h 4810811"/>
              <a:gd name="connsiteX113" fmla="*/ 3885189 w 3885191"/>
              <a:gd name="connsiteY113" fmla="*/ 1932918 h 4810811"/>
              <a:gd name="connsiteX114" fmla="*/ 3885189 w 3885191"/>
              <a:gd name="connsiteY114" fmla="*/ 1931437 h 4810811"/>
              <a:gd name="connsiteX115" fmla="*/ 3885189 w 3885191"/>
              <a:gd name="connsiteY115" fmla="*/ 1931435 h 4810811"/>
              <a:gd name="connsiteX116" fmla="*/ 3885189 w 3885191"/>
              <a:gd name="connsiteY116" fmla="*/ 1930861 h 4810811"/>
              <a:gd name="connsiteX117" fmla="*/ 3885189 w 3885191"/>
              <a:gd name="connsiteY117" fmla="*/ 1917393 h 4810811"/>
              <a:gd name="connsiteX118" fmla="*/ 3885189 w 3885191"/>
              <a:gd name="connsiteY118" fmla="*/ 1910166 h 4810811"/>
              <a:gd name="connsiteX119" fmla="*/ 3885189 w 3885191"/>
              <a:gd name="connsiteY119" fmla="*/ 1908684 h 4810811"/>
              <a:gd name="connsiteX120" fmla="*/ 3885189 w 3885191"/>
              <a:gd name="connsiteY120" fmla="*/ 1896698 h 4810811"/>
              <a:gd name="connsiteX121" fmla="*/ 3885189 w 3885191"/>
              <a:gd name="connsiteY121" fmla="*/ 1887405 h 4810811"/>
              <a:gd name="connsiteX122" fmla="*/ 3885189 w 3885191"/>
              <a:gd name="connsiteY122" fmla="*/ 1872381 h 4810811"/>
              <a:gd name="connsiteX123" fmla="*/ 3885189 w 3885191"/>
              <a:gd name="connsiteY123" fmla="*/ 1872379 h 4810811"/>
              <a:gd name="connsiteX124" fmla="*/ 3885189 w 3885191"/>
              <a:gd name="connsiteY124" fmla="*/ 1866191 h 4810811"/>
              <a:gd name="connsiteX125" fmla="*/ 3885189 w 3885191"/>
              <a:gd name="connsiteY125" fmla="*/ 1866164 h 4810811"/>
              <a:gd name="connsiteX126" fmla="*/ 3885189 w 3885191"/>
              <a:gd name="connsiteY126" fmla="*/ 1866162 h 4810811"/>
              <a:gd name="connsiteX127" fmla="*/ 3885189 w 3885191"/>
              <a:gd name="connsiteY127" fmla="*/ 1843409 h 4810811"/>
              <a:gd name="connsiteX128" fmla="*/ 3885189 w 3885191"/>
              <a:gd name="connsiteY128" fmla="*/ 1842618 h 4810811"/>
              <a:gd name="connsiteX129" fmla="*/ 3885189 w 3885191"/>
              <a:gd name="connsiteY129" fmla="*/ 1784929 h 4810811"/>
              <a:gd name="connsiteX130" fmla="*/ 3885189 w 3885191"/>
              <a:gd name="connsiteY130" fmla="*/ 1784927 h 4810811"/>
              <a:gd name="connsiteX131" fmla="*/ 3885189 w 3885191"/>
              <a:gd name="connsiteY131" fmla="*/ 1777773 h 4810811"/>
              <a:gd name="connsiteX132" fmla="*/ 3885189 w 3885191"/>
              <a:gd name="connsiteY132" fmla="*/ 1776809 h 4810811"/>
              <a:gd name="connsiteX133" fmla="*/ 3885189 w 3885191"/>
              <a:gd name="connsiteY133" fmla="*/ 1762175 h 4810811"/>
              <a:gd name="connsiteX134" fmla="*/ 3885189 w 3885191"/>
              <a:gd name="connsiteY134" fmla="*/ 1757079 h 4810811"/>
              <a:gd name="connsiteX135" fmla="*/ 3885189 w 3885191"/>
              <a:gd name="connsiteY135" fmla="*/ 1735838 h 4810811"/>
              <a:gd name="connsiteX136" fmla="*/ 3885189 w 3885191"/>
              <a:gd name="connsiteY136" fmla="*/ 1735836 h 4810811"/>
              <a:gd name="connsiteX137" fmla="*/ 3885189 w 3885191"/>
              <a:gd name="connsiteY137" fmla="*/ 1732986 h 4810811"/>
              <a:gd name="connsiteX138" fmla="*/ 3885189 w 3885191"/>
              <a:gd name="connsiteY138" fmla="*/ 1713083 h 4810811"/>
              <a:gd name="connsiteX139" fmla="*/ 3885189 w 3885191"/>
              <a:gd name="connsiteY139" fmla="*/ 1712292 h 4810811"/>
              <a:gd name="connsiteX140" fmla="*/ 3885189 w 3885191"/>
              <a:gd name="connsiteY140" fmla="*/ 1690323 h 4810811"/>
              <a:gd name="connsiteX141" fmla="*/ 3885189 w 3885191"/>
              <a:gd name="connsiteY141" fmla="*/ 1675298 h 4810811"/>
              <a:gd name="connsiteX142" fmla="*/ 3885189 w 3885191"/>
              <a:gd name="connsiteY142" fmla="*/ 1675296 h 4810811"/>
              <a:gd name="connsiteX143" fmla="*/ 3885189 w 3885191"/>
              <a:gd name="connsiteY143" fmla="*/ 1667177 h 4810811"/>
              <a:gd name="connsiteX144" fmla="*/ 3885189 w 3885191"/>
              <a:gd name="connsiteY144" fmla="*/ 1654603 h 4810811"/>
              <a:gd name="connsiteX145" fmla="*/ 3885189 w 3885191"/>
              <a:gd name="connsiteY145" fmla="*/ 1654601 h 4810811"/>
              <a:gd name="connsiteX146" fmla="*/ 3885189 w 3885191"/>
              <a:gd name="connsiteY146" fmla="*/ 1652544 h 4810811"/>
              <a:gd name="connsiteX147" fmla="*/ 3885189 w 3885191"/>
              <a:gd name="connsiteY147" fmla="*/ 1647018 h 4810811"/>
              <a:gd name="connsiteX148" fmla="*/ 3885189 w 3885191"/>
              <a:gd name="connsiteY148" fmla="*/ 1646483 h 4810811"/>
              <a:gd name="connsiteX149" fmla="*/ 3885189 w 3885191"/>
              <a:gd name="connsiteY149" fmla="*/ 1645309 h 4810811"/>
              <a:gd name="connsiteX150" fmla="*/ 3885189 w 3885191"/>
              <a:gd name="connsiteY150" fmla="*/ 1645308 h 4810811"/>
              <a:gd name="connsiteX151" fmla="*/ 3885189 w 3885191"/>
              <a:gd name="connsiteY151" fmla="*/ 1631849 h 4810811"/>
              <a:gd name="connsiteX152" fmla="*/ 3885189 w 3885191"/>
              <a:gd name="connsiteY152" fmla="*/ 1622554 h 4810811"/>
              <a:gd name="connsiteX153" fmla="*/ 3885189 w 3885191"/>
              <a:gd name="connsiteY153" fmla="*/ 1609088 h 4810811"/>
              <a:gd name="connsiteX154" fmla="*/ 3885189 w 3885191"/>
              <a:gd name="connsiteY154" fmla="*/ 1586479 h 4810811"/>
              <a:gd name="connsiteX155" fmla="*/ 3885189 w 3885191"/>
              <a:gd name="connsiteY155" fmla="*/ 1581209 h 4810811"/>
              <a:gd name="connsiteX156" fmla="*/ 3885189 w 3885191"/>
              <a:gd name="connsiteY156" fmla="*/ 1565783 h 4810811"/>
              <a:gd name="connsiteX157" fmla="*/ 3885189 w 3885191"/>
              <a:gd name="connsiteY157" fmla="*/ 1559997 h 4810811"/>
              <a:gd name="connsiteX158" fmla="*/ 3885189 w 3885191"/>
              <a:gd name="connsiteY158" fmla="*/ 1556890 h 4810811"/>
              <a:gd name="connsiteX159" fmla="*/ 3885189 w 3885191"/>
              <a:gd name="connsiteY159" fmla="*/ 1556889 h 4810811"/>
              <a:gd name="connsiteX160" fmla="*/ 3885189 w 3885191"/>
              <a:gd name="connsiteY160" fmla="*/ 1536195 h 4810811"/>
              <a:gd name="connsiteX161" fmla="*/ 3885189 w 3885191"/>
              <a:gd name="connsiteY161" fmla="*/ 1536194 h 4810811"/>
              <a:gd name="connsiteX162" fmla="*/ 3885189 w 3885191"/>
              <a:gd name="connsiteY162" fmla="*/ 1535678 h 4810811"/>
              <a:gd name="connsiteX163" fmla="*/ 3885189 w 3885191"/>
              <a:gd name="connsiteY163" fmla="*/ 1535677 h 4810811"/>
              <a:gd name="connsiteX164" fmla="*/ 3885189 w 3885191"/>
              <a:gd name="connsiteY164" fmla="*/ 1534713 h 4810811"/>
              <a:gd name="connsiteX165" fmla="*/ 3885189 w 3885191"/>
              <a:gd name="connsiteY165" fmla="*/ 1534711 h 4810811"/>
              <a:gd name="connsiteX166" fmla="*/ 3885189 w 3885191"/>
              <a:gd name="connsiteY166" fmla="*/ 1534137 h 4810811"/>
              <a:gd name="connsiteX167" fmla="*/ 3885189 w 3885191"/>
              <a:gd name="connsiteY167" fmla="*/ 1520669 h 4810811"/>
              <a:gd name="connsiteX168" fmla="*/ 3885189 w 3885191"/>
              <a:gd name="connsiteY168" fmla="*/ 1514983 h 4810811"/>
              <a:gd name="connsiteX169" fmla="*/ 3885189 w 3885191"/>
              <a:gd name="connsiteY169" fmla="*/ 1514982 h 4810811"/>
              <a:gd name="connsiteX170" fmla="*/ 3885189 w 3885191"/>
              <a:gd name="connsiteY170" fmla="*/ 1513442 h 4810811"/>
              <a:gd name="connsiteX171" fmla="*/ 3885189 w 3885191"/>
              <a:gd name="connsiteY171" fmla="*/ 1512923 h 4810811"/>
              <a:gd name="connsiteX172" fmla="*/ 3885189 w 3885191"/>
              <a:gd name="connsiteY172" fmla="*/ 1511960 h 4810811"/>
              <a:gd name="connsiteX173" fmla="*/ 3885189 w 3885191"/>
              <a:gd name="connsiteY173" fmla="*/ 1499974 h 4810811"/>
              <a:gd name="connsiteX174" fmla="*/ 3885189 w 3885191"/>
              <a:gd name="connsiteY174" fmla="*/ 1499457 h 4810811"/>
              <a:gd name="connsiteX175" fmla="*/ 3885189 w 3885191"/>
              <a:gd name="connsiteY175" fmla="*/ 1492228 h 4810811"/>
              <a:gd name="connsiteX176" fmla="*/ 3885189 w 3885191"/>
              <a:gd name="connsiteY176" fmla="*/ 1478762 h 4810811"/>
              <a:gd name="connsiteX177" fmla="*/ 3885189 w 3885191"/>
              <a:gd name="connsiteY177" fmla="*/ 1475656 h 4810811"/>
              <a:gd name="connsiteX178" fmla="*/ 3885189 w 3885191"/>
              <a:gd name="connsiteY178" fmla="*/ 1475655 h 4810811"/>
              <a:gd name="connsiteX179" fmla="*/ 3885189 w 3885191"/>
              <a:gd name="connsiteY179" fmla="*/ 1469467 h 4810811"/>
              <a:gd name="connsiteX180" fmla="*/ 3885189 w 3885191"/>
              <a:gd name="connsiteY180" fmla="*/ 1456153 h 4810811"/>
              <a:gd name="connsiteX181" fmla="*/ 3885189 w 3885191"/>
              <a:gd name="connsiteY181" fmla="*/ 1426565 h 4810811"/>
              <a:gd name="connsiteX182" fmla="*/ 3885189 w 3885191"/>
              <a:gd name="connsiteY182" fmla="*/ 1426563 h 4810811"/>
              <a:gd name="connsiteX183" fmla="*/ 3885189 w 3885191"/>
              <a:gd name="connsiteY183" fmla="*/ 1425082 h 4810811"/>
              <a:gd name="connsiteX184" fmla="*/ 3885189 w 3885191"/>
              <a:gd name="connsiteY184" fmla="*/ 1425080 h 4810811"/>
              <a:gd name="connsiteX185" fmla="*/ 3885189 w 3885191"/>
              <a:gd name="connsiteY185" fmla="*/ 1404387 h 4810811"/>
              <a:gd name="connsiteX186" fmla="*/ 3885189 w 3885191"/>
              <a:gd name="connsiteY186" fmla="*/ 1404385 h 4810811"/>
              <a:gd name="connsiteX187" fmla="*/ 3885189 w 3885191"/>
              <a:gd name="connsiteY187" fmla="*/ 1403811 h 4810811"/>
              <a:gd name="connsiteX188" fmla="*/ 3885189 w 3885191"/>
              <a:gd name="connsiteY188" fmla="*/ 1402328 h 4810811"/>
              <a:gd name="connsiteX189" fmla="*/ 3885189 w 3885191"/>
              <a:gd name="connsiteY189" fmla="*/ 1390343 h 4810811"/>
              <a:gd name="connsiteX190" fmla="*/ 3885189 w 3885191"/>
              <a:gd name="connsiteY190" fmla="*/ 1381634 h 4810811"/>
              <a:gd name="connsiteX191" fmla="*/ 3885189 w 3885191"/>
              <a:gd name="connsiteY191" fmla="*/ 1381049 h 4810811"/>
              <a:gd name="connsiteX192" fmla="*/ 3885189 w 3885191"/>
              <a:gd name="connsiteY192" fmla="*/ 1366026 h 4810811"/>
              <a:gd name="connsiteX193" fmla="*/ 3885189 w 3885191"/>
              <a:gd name="connsiteY193" fmla="*/ 1366024 h 4810811"/>
              <a:gd name="connsiteX194" fmla="*/ 3885189 w 3885191"/>
              <a:gd name="connsiteY194" fmla="*/ 1360355 h 4810811"/>
              <a:gd name="connsiteX195" fmla="*/ 3885189 w 3885191"/>
              <a:gd name="connsiteY195" fmla="*/ 1359836 h 4810811"/>
              <a:gd name="connsiteX196" fmla="*/ 3670140 w 3885191"/>
              <a:gd name="connsiteY196" fmla="*/ 969598 h 4810811"/>
              <a:gd name="connsiteX197" fmla="*/ 2159075 w 3885191"/>
              <a:gd name="connsiteY197" fmla="*/ 54034 h 4810811"/>
              <a:gd name="connsiteX198" fmla="*/ 1728983 w 3885191"/>
              <a:gd name="connsiteY198" fmla="*/ 54034 h 4810811"/>
              <a:gd name="connsiteX199" fmla="*/ 215049 w 3885191"/>
              <a:gd name="connsiteY199" fmla="*/ 969599 h 4810811"/>
              <a:gd name="connsiteX200" fmla="*/ 0 w 3885191"/>
              <a:gd name="connsiteY200" fmla="*/ 1359837 h 4810811"/>
              <a:gd name="connsiteX201" fmla="*/ 0 w 3885191"/>
              <a:gd name="connsiteY201" fmla="*/ 1360355 h 4810811"/>
              <a:gd name="connsiteX202" fmla="*/ 0 w 3885191"/>
              <a:gd name="connsiteY202" fmla="*/ 1366025 h 4810811"/>
              <a:gd name="connsiteX203" fmla="*/ 0 w 3885191"/>
              <a:gd name="connsiteY203" fmla="*/ 1381050 h 4810811"/>
              <a:gd name="connsiteX204" fmla="*/ 0 w 3885191"/>
              <a:gd name="connsiteY204" fmla="*/ 1390344 h 4810811"/>
              <a:gd name="connsiteX205" fmla="*/ 0 w 3885191"/>
              <a:gd name="connsiteY205" fmla="*/ 1404386 h 4810811"/>
              <a:gd name="connsiteX206" fmla="*/ 0 w 3885191"/>
              <a:gd name="connsiteY206" fmla="*/ 1425081 h 4810811"/>
              <a:gd name="connsiteX207" fmla="*/ 0 w 3885191"/>
              <a:gd name="connsiteY207" fmla="*/ 1425598 h 4810811"/>
              <a:gd name="connsiteX208" fmla="*/ 0 w 3885191"/>
              <a:gd name="connsiteY208" fmla="*/ 1426563 h 4810811"/>
              <a:gd name="connsiteX209" fmla="*/ 0 w 3885191"/>
              <a:gd name="connsiteY209" fmla="*/ 1446294 h 4810811"/>
              <a:gd name="connsiteX210" fmla="*/ 0 w 3885191"/>
              <a:gd name="connsiteY210" fmla="*/ 1469468 h 4810811"/>
              <a:gd name="connsiteX211" fmla="*/ 0 w 3885191"/>
              <a:gd name="connsiteY211" fmla="*/ 1475656 h 4810811"/>
              <a:gd name="connsiteX212" fmla="*/ 0 w 3885191"/>
              <a:gd name="connsiteY212" fmla="*/ 1478763 h 4810811"/>
              <a:gd name="connsiteX213" fmla="*/ 0 w 3885191"/>
              <a:gd name="connsiteY213" fmla="*/ 1499458 h 4810811"/>
              <a:gd name="connsiteX214" fmla="*/ 0 w 3885191"/>
              <a:gd name="connsiteY214" fmla="*/ 1499974 h 4810811"/>
              <a:gd name="connsiteX215" fmla="*/ 0 w 3885191"/>
              <a:gd name="connsiteY215" fmla="*/ 1514982 h 4810811"/>
              <a:gd name="connsiteX216" fmla="*/ 0 w 3885191"/>
              <a:gd name="connsiteY216" fmla="*/ 1520670 h 4810811"/>
              <a:gd name="connsiteX217" fmla="*/ 0 w 3885191"/>
              <a:gd name="connsiteY217" fmla="*/ 1534712 h 4810811"/>
              <a:gd name="connsiteX218" fmla="*/ 0 w 3885191"/>
              <a:gd name="connsiteY218" fmla="*/ 1535677 h 4810811"/>
              <a:gd name="connsiteX219" fmla="*/ 0 w 3885191"/>
              <a:gd name="connsiteY219" fmla="*/ 1536194 h 4810811"/>
              <a:gd name="connsiteX220" fmla="*/ 0 w 3885191"/>
              <a:gd name="connsiteY220" fmla="*/ 1556890 h 4810811"/>
              <a:gd name="connsiteX221" fmla="*/ 0 w 3885191"/>
              <a:gd name="connsiteY221" fmla="*/ 1559997 h 4810811"/>
              <a:gd name="connsiteX222" fmla="*/ 0 w 3885191"/>
              <a:gd name="connsiteY222" fmla="*/ 1566183 h 4810811"/>
              <a:gd name="connsiteX223" fmla="*/ 0 w 3885191"/>
              <a:gd name="connsiteY223" fmla="*/ 1581209 h 4810811"/>
              <a:gd name="connsiteX224" fmla="*/ 0 w 3885191"/>
              <a:gd name="connsiteY224" fmla="*/ 1609089 h 4810811"/>
              <a:gd name="connsiteX225" fmla="*/ 0 w 3885191"/>
              <a:gd name="connsiteY225" fmla="*/ 1645309 h 4810811"/>
              <a:gd name="connsiteX226" fmla="*/ 0 w 3885191"/>
              <a:gd name="connsiteY226" fmla="*/ 1646483 h 4810811"/>
              <a:gd name="connsiteX227" fmla="*/ 0 w 3885191"/>
              <a:gd name="connsiteY227" fmla="*/ 1654602 h 4810811"/>
              <a:gd name="connsiteX228" fmla="*/ 0 w 3885191"/>
              <a:gd name="connsiteY228" fmla="*/ 1667178 h 4810811"/>
              <a:gd name="connsiteX229" fmla="*/ 0 w 3885191"/>
              <a:gd name="connsiteY229" fmla="*/ 1669628 h 4810811"/>
              <a:gd name="connsiteX230" fmla="*/ 0 w 3885191"/>
              <a:gd name="connsiteY230" fmla="*/ 1675297 h 4810811"/>
              <a:gd name="connsiteX231" fmla="*/ 0 w 3885191"/>
              <a:gd name="connsiteY231" fmla="*/ 1675814 h 4810811"/>
              <a:gd name="connsiteX232" fmla="*/ 0 w 3885191"/>
              <a:gd name="connsiteY232" fmla="*/ 1690324 h 4810811"/>
              <a:gd name="connsiteX233" fmla="*/ 0 w 3885191"/>
              <a:gd name="connsiteY233" fmla="*/ 1696509 h 4810811"/>
              <a:gd name="connsiteX234" fmla="*/ 0 w 3885191"/>
              <a:gd name="connsiteY234" fmla="*/ 1735836 h 4810811"/>
              <a:gd name="connsiteX235" fmla="*/ 0 w 3885191"/>
              <a:gd name="connsiteY235" fmla="*/ 1757049 h 4810811"/>
              <a:gd name="connsiteX236" fmla="*/ 0 w 3885191"/>
              <a:gd name="connsiteY236" fmla="*/ 1757079 h 4810811"/>
              <a:gd name="connsiteX237" fmla="*/ 0 w 3885191"/>
              <a:gd name="connsiteY237" fmla="*/ 1776809 h 4810811"/>
              <a:gd name="connsiteX238" fmla="*/ 0 w 3885191"/>
              <a:gd name="connsiteY238" fmla="*/ 1777775 h 4810811"/>
              <a:gd name="connsiteX239" fmla="*/ 0 w 3885191"/>
              <a:gd name="connsiteY239" fmla="*/ 1784928 h 4810811"/>
              <a:gd name="connsiteX240" fmla="*/ 0 w 3885191"/>
              <a:gd name="connsiteY240" fmla="*/ 1822322 h 4810811"/>
              <a:gd name="connsiteX241" fmla="*/ 0 w 3885191"/>
              <a:gd name="connsiteY241" fmla="*/ 1843018 h 4810811"/>
              <a:gd name="connsiteX242" fmla="*/ 0 w 3885191"/>
              <a:gd name="connsiteY242" fmla="*/ 1845467 h 4810811"/>
              <a:gd name="connsiteX243" fmla="*/ 0 w 3885191"/>
              <a:gd name="connsiteY243" fmla="*/ 1866162 h 4810811"/>
              <a:gd name="connsiteX244" fmla="*/ 0 w 3885191"/>
              <a:gd name="connsiteY244" fmla="*/ 1866192 h 4810811"/>
              <a:gd name="connsiteX245" fmla="*/ 0 w 3885191"/>
              <a:gd name="connsiteY245" fmla="*/ 1872380 h 4810811"/>
              <a:gd name="connsiteX246" fmla="*/ 0 w 3885191"/>
              <a:gd name="connsiteY246" fmla="*/ 1887405 h 4810811"/>
              <a:gd name="connsiteX247" fmla="*/ 0 w 3885191"/>
              <a:gd name="connsiteY247" fmla="*/ 1896698 h 4810811"/>
              <a:gd name="connsiteX248" fmla="*/ 0 w 3885191"/>
              <a:gd name="connsiteY248" fmla="*/ 1917394 h 4810811"/>
              <a:gd name="connsiteX249" fmla="*/ 0 w 3885191"/>
              <a:gd name="connsiteY249" fmla="*/ 1931436 h 4810811"/>
              <a:gd name="connsiteX250" fmla="*/ 0 w 3885191"/>
              <a:gd name="connsiteY250" fmla="*/ 1932918 h 4810811"/>
              <a:gd name="connsiteX251" fmla="*/ 0 w 3885191"/>
              <a:gd name="connsiteY251" fmla="*/ 1952648 h 4810811"/>
              <a:gd name="connsiteX252" fmla="*/ 0 w 3885191"/>
              <a:gd name="connsiteY252" fmla="*/ 1953613 h 4810811"/>
              <a:gd name="connsiteX253" fmla="*/ 0 w 3885191"/>
              <a:gd name="connsiteY253" fmla="*/ 1977934 h 4810811"/>
              <a:gd name="connsiteX254" fmla="*/ 0 w 3885191"/>
              <a:gd name="connsiteY254" fmla="*/ 2005813 h 4810811"/>
              <a:gd name="connsiteX255" fmla="*/ 0 w 3885191"/>
              <a:gd name="connsiteY255" fmla="*/ 2027024 h 4810811"/>
              <a:gd name="connsiteX256" fmla="*/ 0 w 3885191"/>
              <a:gd name="connsiteY256" fmla="*/ 2042032 h 4810811"/>
              <a:gd name="connsiteX257" fmla="*/ 0 w 3885191"/>
              <a:gd name="connsiteY257" fmla="*/ 2063244 h 4810811"/>
              <a:gd name="connsiteX258" fmla="*/ 0 w 3885191"/>
              <a:gd name="connsiteY258" fmla="*/ 2066353 h 4810811"/>
              <a:gd name="connsiteX259" fmla="*/ 0 w 3885191"/>
              <a:gd name="connsiteY259" fmla="*/ 2072538 h 4810811"/>
              <a:gd name="connsiteX260" fmla="*/ 0 w 3885191"/>
              <a:gd name="connsiteY260" fmla="*/ 2087047 h 4810811"/>
              <a:gd name="connsiteX261" fmla="*/ 0 w 3885191"/>
              <a:gd name="connsiteY261" fmla="*/ 2087564 h 4810811"/>
              <a:gd name="connsiteX262" fmla="*/ 0 w 3885191"/>
              <a:gd name="connsiteY262" fmla="*/ 2093233 h 4810811"/>
              <a:gd name="connsiteX263" fmla="*/ 0 w 3885191"/>
              <a:gd name="connsiteY263" fmla="*/ 2108259 h 4810811"/>
              <a:gd name="connsiteX264" fmla="*/ 0 w 3885191"/>
              <a:gd name="connsiteY264" fmla="*/ 2153773 h 4810811"/>
              <a:gd name="connsiteX265" fmla="*/ 0 w 3885191"/>
              <a:gd name="connsiteY265" fmla="*/ 2173533 h 4810811"/>
              <a:gd name="connsiteX266" fmla="*/ 0 w 3885191"/>
              <a:gd name="connsiteY266" fmla="*/ 2181652 h 4810811"/>
              <a:gd name="connsiteX267" fmla="*/ 0 w 3885191"/>
              <a:gd name="connsiteY267" fmla="*/ 2196678 h 4810811"/>
              <a:gd name="connsiteX268" fmla="*/ 0 w 3885191"/>
              <a:gd name="connsiteY268" fmla="*/ 2202864 h 4810811"/>
              <a:gd name="connsiteX269" fmla="*/ 0 w 3885191"/>
              <a:gd name="connsiteY269" fmla="*/ 2242191 h 4810811"/>
              <a:gd name="connsiteX270" fmla="*/ 0 w 3885191"/>
              <a:gd name="connsiteY270" fmla="*/ 2262886 h 4810811"/>
              <a:gd name="connsiteX271" fmla="*/ 0 w 3885191"/>
              <a:gd name="connsiteY271" fmla="*/ 2263404 h 4810811"/>
              <a:gd name="connsiteX272" fmla="*/ 0 w 3885191"/>
              <a:gd name="connsiteY272" fmla="*/ 2284099 h 4810811"/>
              <a:gd name="connsiteX273" fmla="*/ 0 w 3885191"/>
              <a:gd name="connsiteY273" fmla="*/ 2284129 h 4810811"/>
              <a:gd name="connsiteX274" fmla="*/ 0 w 3885191"/>
              <a:gd name="connsiteY274" fmla="*/ 2349372 h 4810811"/>
              <a:gd name="connsiteX275" fmla="*/ 0 w 3885191"/>
              <a:gd name="connsiteY275" fmla="*/ 2367392 h 4810811"/>
              <a:gd name="connsiteX276" fmla="*/ 0 w 3885191"/>
              <a:gd name="connsiteY276" fmla="*/ 2372517 h 4810811"/>
              <a:gd name="connsiteX277" fmla="*/ 0 w 3885191"/>
              <a:gd name="connsiteY277" fmla="*/ 2423748 h 4810811"/>
              <a:gd name="connsiteX278" fmla="*/ 0 w 3885191"/>
              <a:gd name="connsiteY278" fmla="*/ 2459968 h 4810811"/>
              <a:gd name="connsiteX279" fmla="*/ 0 w 3885191"/>
              <a:gd name="connsiteY279" fmla="*/ 2484288 h 4810811"/>
              <a:gd name="connsiteX280" fmla="*/ 0 w 3885191"/>
              <a:gd name="connsiteY280" fmla="*/ 2504984 h 4810811"/>
              <a:gd name="connsiteX281" fmla="*/ 0 w 3885191"/>
              <a:gd name="connsiteY281" fmla="*/ 2593403 h 4810811"/>
              <a:gd name="connsiteX282" fmla="*/ 0 w 3885191"/>
              <a:gd name="connsiteY282" fmla="*/ 2599588 h 4810811"/>
              <a:gd name="connsiteX283" fmla="*/ 0 w 3885191"/>
              <a:gd name="connsiteY283" fmla="*/ 2614614 h 4810811"/>
              <a:gd name="connsiteX284" fmla="*/ 0 w 3885191"/>
              <a:gd name="connsiteY284" fmla="*/ 2660128 h 4810811"/>
              <a:gd name="connsiteX285" fmla="*/ 0 w 3885191"/>
              <a:gd name="connsiteY285" fmla="*/ 2680823 h 4810811"/>
              <a:gd name="connsiteX286" fmla="*/ 0 w 3885191"/>
              <a:gd name="connsiteY286" fmla="*/ 2764116 h 4810811"/>
              <a:gd name="connsiteX287" fmla="*/ 0 w 3885191"/>
              <a:gd name="connsiteY287" fmla="*/ 2769241 h 4810811"/>
              <a:gd name="connsiteX288" fmla="*/ 0 w 3885191"/>
              <a:gd name="connsiteY288" fmla="*/ 2785328 h 4810811"/>
              <a:gd name="connsiteX289" fmla="*/ 0 w 3885191"/>
              <a:gd name="connsiteY289" fmla="*/ 2790454 h 4810811"/>
              <a:gd name="connsiteX290" fmla="*/ 0 w 3885191"/>
              <a:gd name="connsiteY290" fmla="*/ 2873747 h 4810811"/>
              <a:gd name="connsiteX291" fmla="*/ 0 w 3885191"/>
              <a:gd name="connsiteY291" fmla="*/ 2894442 h 4810811"/>
              <a:gd name="connsiteX292" fmla="*/ 0 w 3885191"/>
              <a:gd name="connsiteY292" fmla="*/ 2954982 h 4810811"/>
              <a:gd name="connsiteX293" fmla="*/ 0 w 3885191"/>
              <a:gd name="connsiteY293" fmla="*/ 3011338 h 4810811"/>
              <a:gd name="connsiteX294" fmla="*/ 0 w 3885191"/>
              <a:gd name="connsiteY294" fmla="*/ 3094601 h 4810811"/>
              <a:gd name="connsiteX295" fmla="*/ 0 w 3885191"/>
              <a:gd name="connsiteY295" fmla="*/ 3182052 h 4810811"/>
              <a:gd name="connsiteX296" fmla="*/ 0 w 3885191"/>
              <a:gd name="connsiteY296" fmla="*/ 3187178 h 4810811"/>
              <a:gd name="connsiteX297" fmla="*/ 0 w 3885191"/>
              <a:gd name="connsiteY297" fmla="*/ 3205199 h 4810811"/>
              <a:gd name="connsiteX298" fmla="*/ 0 w 3885191"/>
              <a:gd name="connsiteY298" fmla="*/ 3270471 h 4810811"/>
              <a:gd name="connsiteX299" fmla="*/ 0 w 3885191"/>
              <a:gd name="connsiteY299" fmla="*/ 3291166 h 4810811"/>
              <a:gd name="connsiteX300" fmla="*/ 0 w 3885191"/>
              <a:gd name="connsiteY300" fmla="*/ 3291684 h 4810811"/>
              <a:gd name="connsiteX301" fmla="*/ 0 w 3885191"/>
              <a:gd name="connsiteY301" fmla="*/ 3312378 h 4810811"/>
              <a:gd name="connsiteX302" fmla="*/ 0 w 3885191"/>
              <a:gd name="connsiteY302" fmla="*/ 3351706 h 4810811"/>
              <a:gd name="connsiteX303" fmla="*/ 0 w 3885191"/>
              <a:gd name="connsiteY303" fmla="*/ 3372918 h 4810811"/>
              <a:gd name="connsiteX304" fmla="*/ 0 w 3885191"/>
              <a:gd name="connsiteY304" fmla="*/ 3400797 h 4810811"/>
              <a:gd name="connsiteX305" fmla="*/ 0 w 3885191"/>
              <a:gd name="connsiteY305" fmla="*/ 3461337 h 4810811"/>
              <a:gd name="connsiteX306" fmla="*/ 0 w 3885191"/>
              <a:gd name="connsiteY306" fmla="*/ 3482032 h 4810811"/>
              <a:gd name="connsiteX307" fmla="*/ 0 w 3885191"/>
              <a:gd name="connsiteY307" fmla="*/ 3491325 h 4810811"/>
              <a:gd name="connsiteX308" fmla="*/ 0 w 3885191"/>
              <a:gd name="connsiteY308" fmla="*/ 3512536 h 4810811"/>
              <a:gd name="connsiteX309" fmla="*/ 0 w 3885191"/>
              <a:gd name="connsiteY309" fmla="*/ 3600956 h 4810811"/>
              <a:gd name="connsiteX310" fmla="*/ 0 w 3885191"/>
              <a:gd name="connsiteY310" fmla="*/ 3601921 h 4810811"/>
              <a:gd name="connsiteX311" fmla="*/ 0 w 3885191"/>
              <a:gd name="connsiteY311" fmla="*/ 3621651 h 4810811"/>
              <a:gd name="connsiteX312" fmla="*/ 0 w 3885191"/>
              <a:gd name="connsiteY312" fmla="*/ 3688408 h 4810811"/>
              <a:gd name="connsiteX313" fmla="*/ 0 w 3885191"/>
              <a:gd name="connsiteY313" fmla="*/ 3709102 h 4810811"/>
              <a:gd name="connsiteX314" fmla="*/ 0 w 3885191"/>
              <a:gd name="connsiteY314" fmla="*/ 3711552 h 4810811"/>
              <a:gd name="connsiteX315" fmla="*/ 0 w 3885191"/>
              <a:gd name="connsiteY315" fmla="*/ 3732248 h 4810811"/>
              <a:gd name="connsiteX316" fmla="*/ 0 w 3885191"/>
              <a:gd name="connsiteY316" fmla="*/ 3769642 h 4810811"/>
              <a:gd name="connsiteX317" fmla="*/ 0 w 3885191"/>
              <a:gd name="connsiteY317" fmla="*/ 3797521 h 4810811"/>
              <a:gd name="connsiteX318" fmla="*/ 0 w 3885191"/>
              <a:gd name="connsiteY318" fmla="*/ 3818733 h 4810811"/>
              <a:gd name="connsiteX319" fmla="*/ 0 w 3885191"/>
              <a:gd name="connsiteY319" fmla="*/ 3858061 h 4810811"/>
              <a:gd name="connsiteX320" fmla="*/ 0 w 3885191"/>
              <a:gd name="connsiteY320" fmla="*/ 3878756 h 4810811"/>
              <a:gd name="connsiteX321" fmla="*/ 0 w 3885191"/>
              <a:gd name="connsiteY321" fmla="*/ 3879272 h 4810811"/>
              <a:gd name="connsiteX322" fmla="*/ 0 w 3885191"/>
              <a:gd name="connsiteY322" fmla="*/ 3899968 h 4810811"/>
              <a:gd name="connsiteX323" fmla="*/ 0 w 3885191"/>
              <a:gd name="connsiteY323" fmla="*/ 3909260 h 4810811"/>
              <a:gd name="connsiteX324" fmla="*/ 0 w 3885191"/>
              <a:gd name="connsiteY324" fmla="*/ 3988387 h 4810811"/>
              <a:gd name="connsiteX325" fmla="*/ 0 w 3885191"/>
              <a:gd name="connsiteY325" fmla="*/ 3997680 h 4810811"/>
              <a:gd name="connsiteX326" fmla="*/ 0 w 3885191"/>
              <a:gd name="connsiteY326" fmla="*/ 4018375 h 4810811"/>
              <a:gd name="connsiteX327" fmla="*/ 0 w 3885191"/>
              <a:gd name="connsiteY327" fmla="*/ 4018891 h 4810811"/>
              <a:gd name="connsiteX328" fmla="*/ 240744 w 3885191"/>
              <a:gd name="connsiteY328" fmla="*/ 4204050 h 4810811"/>
              <a:gd name="connsiteX329" fmla="*/ 3644449 w 3885191"/>
              <a:gd name="connsiteY329" fmla="*/ 4807410 h 4810811"/>
              <a:gd name="connsiteX330" fmla="*/ 3885191 w 3885191"/>
              <a:gd name="connsiteY330" fmla="*/ 4596802 h 48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3885191" h="4810811">
                <a:moveTo>
                  <a:pt x="3885191" y="4596802"/>
                </a:moveTo>
                <a:lnTo>
                  <a:pt x="3885191" y="4596285"/>
                </a:lnTo>
                <a:lnTo>
                  <a:pt x="3885191" y="4575590"/>
                </a:lnTo>
                <a:lnTo>
                  <a:pt x="3885191" y="4566295"/>
                </a:lnTo>
                <a:lnTo>
                  <a:pt x="3885191" y="4487172"/>
                </a:lnTo>
                <a:lnTo>
                  <a:pt x="3885191" y="4477878"/>
                </a:lnTo>
                <a:lnTo>
                  <a:pt x="3885191" y="4457183"/>
                </a:lnTo>
                <a:lnTo>
                  <a:pt x="3885191" y="4456665"/>
                </a:lnTo>
                <a:lnTo>
                  <a:pt x="3885191" y="4435969"/>
                </a:lnTo>
                <a:lnTo>
                  <a:pt x="3885191" y="4396644"/>
                </a:lnTo>
                <a:lnTo>
                  <a:pt x="3885191" y="4375431"/>
                </a:lnTo>
                <a:lnTo>
                  <a:pt x="3885191" y="4347551"/>
                </a:lnTo>
                <a:lnTo>
                  <a:pt x="3885191" y="4310156"/>
                </a:lnTo>
                <a:lnTo>
                  <a:pt x="3885191" y="4289462"/>
                </a:lnTo>
                <a:lnTo>
                  <a:pt x="3885191" y="4287012"/>
                </a:lnTo>
                <a:lnTo>
                  <a:pt x="3885191" y="4266319"/>
                </a:lnTo>
                <a:lnTo>
                  <a:pt x="3885191" y="4222316"/>
                </a:lnTo>
                <a:lnTo>
                  <a:pt x="3885191" y="4199561"/>
                </a:lnTo>
                <a:lnTo>
                  <a:pt x="3885191" y="4179830"/>
                </a:lnTo>
                <a:lnTo>
                  <a:pt x="3885191" y="4178867"/>
                </a:lnTo>
                <a:lnTo>
                  <a:pt x="3885191" y="4090448"/>
                </a:lnTo>
                <a:lnTo>
                  <a:pt x="3885191" y="4069235"/>
                </a:lnTo>
                <a:lnTo>
                  <a:pt x="3885191" y="4059941"/>
                </a:lnTo>
                <a:lnTo>
                  <a:pt x="3885191" y="4039245"/>
                </a:lnTo>
                <a:lnTo>
                  <a:pt x="3885191" y="3978707"/>
                </a:lnTo>
                <a:lnTo>
                  <a:pt x="3885191" y="3950828"/>
                </a:lnTo>
                <a:lnTo>
                  <a:pt x="3885191" y="3929615"/>
                </a:lnTo>
                <a:lnTo>
                  <a:pt x="3885191" y="3890288"/>
                </a:lnTo>
                <a:lnTo>
                  <a:pt x="3885191" y="3869594"/>
                </a:lnTo>
                <a:lnTo>
                  <a:pt x="3885191" y="3869076"/>
                </a:lnTo>
                <a:lnTo>
                  <a:pt x="3885191" y="3848381"/>
                </a:lnTo>
                <a:lnTo>
                  <a:pt x="3885191" y="3825592"/>
                </a:lnTo>
                <a:lnTo>
                  <a:pt x="3885191" y="3804379"/>
                </a:lnTo>
                <a:lnTo>
                  <a:pt x="3885191" y="3783106"/>
                </a:lnTo>
                <a:lnTo>
                  <a:pt x="3885191" y="3759962"/>
                </a:lnTo>
                <a:lnTo>
                  <a:pt x="3885191" y="3715961"/>
                </a:lnTo>
                <a:lnTo>
                  <a:pt x="3885191" y="3695266"/>
                </a:lnTo>
                <a:lnTo>
                  <a:pt x="3885191" y="3672511"/>
                </a:lnTo>
                <a:lnTo>
                  <a:pt x="3885191" y="3634726"/>
                </a:lnTo>
                <a:lnTo>
                  <a:pt x="3885191" y="3532891"/>
                </a:lnTo>
                <a:lnTo>
                  <a:pt x="3885191" y="3495106"/>
                </a:lnTo>
                <a:lnTo>
                  <a:pt x="3885191" y="3472352"/>
                </a:lnTo>
                <a:lnTo>
                  <a:pt x="3885191" y="3451657"/>
                </a:lnTo>
                <a:lnTo>
                  <a:pt x="3885191" y="3407655"/>
                </a:lnTo>
                <a:lnTo>
                  <a:pt x="3885191" y="3384510"/>
                </a:lnTo>
                <a:lnTo>
                  <a:pt x="3885191" y="3363238"/>
                </a:lnTo>
                <a:lnTo>
                  <a:pt x="3885191" y="3342026"/>
                </a:lnTo>
                <a:lnTo>
                  <a:pt x="3885191" y="3319237"/>
                </a:lnTo>
                <a:lnTo>
                  <a:pt x="3885191" y="3298542"/>
                </a:lnTo>
                <a:lnTo>
                  <a:pt x="3885191" y="3298022"/>
                </a:lnTo>
                <a:lnTo>
                  <a:pt x="3885191" y="3277329"/>
                </a:lnTo>
                <a:lnTo>
                  <a:pt x="3885191" y="3238002"/>
                </a:lnTo>
                <a:lnTo>
                  <a:pt x="3885191" y="3216789"/>
                </a:lnTo>
                <a:lnTo>
                  <a:pt x="3885191" y="3188911"/>
                </a:lnTo>
                <a:lnTo>
                  <a:pt x="3885191" y="3128371"/>
                </a:lnTo>
                <a:lnTo>
                  <a:pt x="3885191" y="3107676"/>
                </a:lnTo>
                <a:lnTo>
                  <a:pt x="3885191" y="3098382"/>
                </a:lnTo>
                <a:lnTo>
                  <a:pt x="3885191" y="3077170"/>
                </a:lnTo>
                <a:lnTo>
                  <a:pt x="3885191" y="2988750"/>
                </a:lnTo>
                <a:lnTo>
                  <a:pt x="3885191" y="2987786"/>
                </a:lnTo>
                <a:lnTo>
                  <a:pt x="3885191" y="2968055"/>
                </a:lnTo>
                <a:lnTo>
                  <a:pt x="3885191" y="2945302"/>
                </a:lnTo>
                <a:lnTo>
                  <a:pt x="3885191" y="2901298"/>
                </a:lnTo>
                <a:lnTo>
                  <a:pt x="3885191" y="2880605"/>
                </a:lnTo>
                <a:lnTo>
                  <a:pt x="3885191" y="2878155"/>
                </a:lnTo>
                <a:lnTo>
                  <a:pt x="3885191" y="2857460"/>
                </a:lnTo>
                <a:lnTo>
                  <a:pt x="3885191" y="2820065"/>
                </a:lnTo>
                <a:lnTo>
                  <a:pt x="3885191" y="2792187"/>
                </a:lnTo>
                <a:lnTo>
                  <a:pt x="3885191" y="2770972"/>
                </a:lnTo>
                <a:lnTo>
                  <a:pt x="3885191" y="2731647"/>
                </a:lnTo>
                <a:lnTo>
                  <a:pt x="3885191" y="2710952"/>
                </a:lnTo>
                <a:lnTo>
                  <a:pt x="3885191" y="2710435"/>
                </a:lnTo>
                <a:lnTo>
                  <a:pt x="3885191" y="2689739"/>
                </a:lnTo>
                <a:lnTo>
                  <a:pt x="3885191" y="2680446"/>
                </a:lnTo>
                <a:lnTo>
                  <a:pt x="3885191" y="2601321"/>
                </a:lnTo>
                <a:lnTo>
                  <a:pt x="3885191" y="2592027"/>
                </a:lnTo>
                <a:lnTo>
                  <a:pt x="3885191" y="2571332"/>
                </a:lnTo>
                <a:lnTo>
                  <a:pt x="3885191" y="2570814"/>
                </a:lnTo>
                <a:cubicBezTo>
                  <a:pt x="3885190" y="2570807"/>
                  <a:pt x="3885190" y="2570800"/>
                  <a:pt x="3885189" y="2570792"/>
                </a:cubicBezTo>
                <a:lnTo>
                  <a:pt x="3885189" y="2504983"/>
                </a:lnTo>
                <a:lnTo>
                  <a:pt x="3885189" y="2489557"/>
                </a:lnTo>
                <a:lnTo>
                  <a:pt x="3885189" y="2459969"/>
                </a:lnTo>
                <a:lnTo>
                  <a:pt x="3885189" y="2459968"/>
                </a:lnTo>
                <a:lnTo>
                  <a:pt x="3885189" y="2437216"/>
                </a:lnTo>
                <a:lnTo>
                  <a:pt x="3885189" y="2423748"/>
                </a:lnTo>
                <a:lnTo>
                  <a:pt x="3885189" y="2284129"/>
                </a:lnTo>
                <a:lnTo>
                  <a:pt x="3885189" y="2262888"/>
                </a:lnTo>
                <a:lnTo>
                  <a:pt x="3885189" y="2262886"/>
                </a:lnTo>
                <a:lnTo>
                  <a:pt x="3885189" y="2240133"/>
                </a:lnTo>
                <a:lnTo>
                  <a:pt x="3885189" y="2239342"/>
                </a:lnTo>
                <a:lnTo>
                  <a:pt x="3885189" y="2181653"/>
                </a:lnTo>
                <a:lnTo>
                  <a:pt x="3885189" y="2181651"/>
                </a:lnTo>
                <a:lnTo>
                  <a:pt x="3885189" y="2174068"/>
                </a:lnTo>
                <a:lnTo>
                  <a:pt x="3885189" y="2173533"/>
                </a:lnTo>
                <a:lnTo>
                  <a:pt x="3885189" y="2158899"/>
                </a:lnTo>
                <a:lnTo>
                  <a:pt x="3885189" y="2108259"/>
                </a:lnTo>
                <a:lnTo>
                  <a:pt x="3885189" y="2092833"/>
                </a:lnTo>
                <a:lnTo>
                  <a:pt x="3885189" y="2087047"/>
                </a:lnTo>
                <a:lnTo>
                  <a:pt x="3885189" y="2063245"/>
                </a:lnTo>
                <a:lnTo>
                  <a:pt x="3885189" y="2063244"/>
                </a:lnTo>
                <a:lnTo>
                  <a:pt x="3885189" y="2043743"/>
                </a:lnTo>
                <a:lnTo>
                  <a:pt x="3885189" y="2042033"/>
                </a:lnTo>
                <a:lnTo>
                  <a:pt x="3885189" y="2042032"/>
                </a:lnTo>
                <a:lnTo>
                  <a:pt x="3885189" y="2040492"/>
                </a:lnTo>
                <a:lnTo>
                  <a:pt x="3885189" y="2027024"/>
                </a:lnTo>
                <a:lnTo>
                  <a:pt x="3885189" y="2019278"/>
                </a:lnTo>
                <a:lnTo>
                  <a:pt x="3885189" y="2005812"/>
                </a:lnTo>
                <a:lnTo>
                  <a:pt x="3885189" y="1983203"/>
                </a:lnTo>
                <a:lnTo>
                  <a:pt x="3885189" y="1977933"/>
                </a:lnTo>
                <a:lnTo>
                  <a:pt x="3885189" y="1962507"/>
                </a:lnTo>
                <a:lnTo>
                  <a:pt x="3885189" y="1953615"/>
                </a:lnTo>
                <a:lnTo>
                  <a:pt x="3885189" y="1953613"/>
                </a:lnTo>
                <a:lnTo>
                  <a:pt x="3885189" y="1932919"/>
                </a:lnTo>
                <a:lnTo>
                  <a:pt x="3885189" y="1932918"/>
                </a:lnTo>
                <a:lnTo>
                  <a:pt x="3885189" y="1931437"/>
                </a:lnTo>
                <a:lnTo>
                  <a:pt x="3885189" y="1931435"/>
                </a:lnTo>
                <a:lnTo>
                  <a:pt x="3885189" y="1930861"/>
                </a:lnTo>
                <a:lnTo>
                  <a:pt x="3885189" y="1917393"/>
                </a:lnTo>
                <a:lnTo>
                  <a:pt x="3885189" y="1910166"/>
                </a:lnTo>
                <a:lnTo>
                  <a:pt x="3885189" y="1908684"/>
                </a:lnTo>
                <a:lnTo>
                  <a:pt x="3885189" y="1896698"/>
                </a:lnTo>
                <a:lnTo>
                  <a:pt x="3885189" y="1887405"/>
                </a:lnTo>
                <a:lnTo>
                  <a:pt x="3885189" y="1872381"/>
                </a:lnTo>
                <a:lnTo>
                  <a:pt x="3885189" y="1872379"/>
                </a:lnTo>
                <a:lnTo>
                  <a:pt x="3885189" y="1866191"/>
                </a:lnTo>
                <a:lnTo>
                  <a:pt x="3885189" y="1866164"/>
                </a:lnTo>
                <a:lnTo>
                  <a:pt x="3885189" y="1866162"/>
                </a:lnTo>
                <a:lnTo>
                  <a:pt x="3885189" y="1843409"/>
                </a:lnTo>
                <a:lnTo>
                  <a:pt x="3885189" y="1842618"/>
                </a:lnTo>
                <a:lnTo>
                  <a:pt x="3885189" y="1784929"/>
                </a:lnTo>
                <a:lnTo>
                  <a:pt x="3885189" y="1784927"/>
                </a:lnTo>
                <a:lnTo>
                  <a:pt x="3885189" y="1777773"/>
                </a:lnTo>
                <a:lnTo>
                  <a:pt x="3885189" y="1776809"/>
                </a:lnTo>
                <a:lnTo>
                  <a:pt x="3885189" y="1762175"/>
                </a:lnTo>
                <a:lnTo>
                  <a:pt x="3885189" y="1757079"/>
                </a:lnTo>
                <a:lnTo>
                  <a:pt x="3885189" y="1735838"/>
                </a:lnTo>
                <a:lnTo>
                  <a:pt x="3885189" y="1735836"/>
                </a:lnTo>
                <a:lnTo>
                  <a:pt x="3885189" y="1732986"/>
                </a:lnTo>
                <a:lnTo>
                  <a:pt x="3885189" y="1713083"/>
                </a:lnTo>
                <a:lnTo>
                  <a:pt x="3885189" y="1712292"/>
                </a:lnTo>
                <a:lnTo>
                  <a:pt x="3885189" y="1690323"/>
                </a:lnTo>
                <a:lnTo>
                  <a:pt x="3885189" y="1675298"/>
                </a:lnTo>
                <a:lnTo>
                  <a:pt x="3885189" y="1675296"/>
                </a:lnTo>
                <a:lnTo>
                  <a:pt x="3885189" y="1667177"/>
                </a:lnTo>
                <a:lnTo>
                  <a:pt x="3885189" y="1654603"/>
                </a:lnTo>
                <a:lnTo>
                  <a:pt x="3885189" y="1654601"/>
                </a:lnTo>
                <a:lnTo>
                  <a:pt x="3885189" y="1652544"/>
                </a:lnTo>
                <a:lnTo>
                  <a:pt x="3885189" y="1647018"/>
                </a:lnTo>
                <a:lnTo>
                  <a:pt x="3885189" y="1646483"/>
                </a:lnTo>
                <a:lnTo>
                  <a:pt x="3885189" y="1645309"/>
                </a:lnTo>
                <a:lnTo>
                  <a:pt x="3885189" y="1645308"/>
                </a:lnTo>
                <a:lnTo>
                  <a:pt x="3885189" y="1631849"/>
                </a:lnTo>
                <a:lnTo>
                  <a:pt x="3885189" y="1622554"/>
                </a:lnTo>
                <a:lnTo>
                  <a:pt x="3885189" y="1609088"/>
                </a:lnTo>
                <a:lnTo>
                  <a:pt x="3885189" y="1586479"/>
                </a:lnTo>
                <a:lnTo>
                  <a:pt x="3885189" y="1581209"/>
                </a:lnTo>
                <a:lnTo>
                  <a:pt x="3885189" y="1565783"/>
                </a:lnTo>
                <a:lnTo>
                  <a:pt x="3885189" y="1559997"/>
                </a:lnTo>
                <a:lnTo>
                  <a:pt x="3885189" y="1556890"/>
                </a:lnTo>
                <a:lnTo>
                  <a:pt x="3885189" y="1556889"/>
                </a:lnTo>
                <a:lnTo>
                  <a:pt x="3885189" y="1536195"/>
                </a:lnTo>
                <a:lnTo>
                  <a:pt x="3885189" y="1536194"/>
                </a:lnTo>
                <a:lnTo>
                  <a:pt x="3885189" y="1535678"/>
                </a:lnTo>
                <a:lnTo>
                  <a:pt x="3885189" y="1535677"/>
                </a:lnTo>
                <a:lnTo>
                  <a:pt x="3885189" y="1534713"/>
                </a:lnTo>
                <a:lnTo>
                  <a:pt x="3885189" y="1534711"/>
                </a:lnTo>
                <a:lnTo>
                  <a:pt x="3885189" y="1534137"/>
                </a:lnTo>
                <a:lnTo>
                  <a:pt x="3885189" y="1520669"/>
                </a:lnTo>
                <a:lnTo>
                  <a:pt x="3885189" y="1514983"/>
                </a:lnTo>
                <a:lnTo>
                  <a:pt x="3885189" y="1514982"/>
                </a:lnTo>
                <a:lnTo>
                  <a:pt x="3885189" y="1513442"/>
                </a:lnTo>
                <a:lnTo>
                  <a:pt x="3885189" y="1512923"/>
                </a:lnTo>
                <a:lnTo>
                  <a:pt x="3885189" y="1511960"/>
                </a:lnTo>
                <a:lnTo>
                  <a:pt x="3885189" y="1499974"/>
                </a:lnTo>
                <a:lnTo>
                  <a:pt x="3885189" y="1499457"/>
                </a:lnTo>
                <a:lnTo>
                  <a:pt x="3885189" y="1492228"/>
                </a:lnTo>
                <a:lnTo>
                  <a:pt x="3885189" y="1478762"/>
                </a:lnTo>
                <a:lnTo>
                  <a:pt x="3885189" y="1475656"/>
                </a:lnTo>
                <a:lnTo>
                  <a:pt x="3885189" y="1475655"/>
                </a:lnTo>
                <a:lnTo>
                  <a:pt x="3885189" y="1469467"/>
                </a:lnTo>
                <a:lnTo>
                  <a:pt x="3885189" y="1456153"/>
                </a:lnTo>
                <a:lnTo>
                  <a:pt x="3885189" y="1426565"/>
                </a:lnTo>
                <a:lnTo>
                  <a:pt x="3885189" y="1426563"/>
                </a:lnTo>
                <a:lnTo>
                  <a:pt x="3885189" y="1425082"/>
                </a:lnTo>
                <a:lnTo>
                  <a:pt x="3885189" y="1425080"/>
                </a:lnTo>
                <a:lnTo>
                  <a:pt x="3885189" y="1404387"/>
                </a:lnTo>
                <a:lnTo>
                  <a:pt x="3885189" y="1404385"/>
                </a:lnTo>
                <a:lnTo>
                  <a:pt x="3885189" y="1403811"/>
                </a:lnTo>
                <a:lnTo>
                  <a:pt x="3885189" y="1402328"/>
                </a:lnTo>
                <a:lnTo>
                  <a:pt x="3885189" y="1390343"/>
                </a:lnTo>
                <a:lnTo>
                  <a:pt x="3885189" y="1381634"/>
                </a:lnTo>
                <a:lnTo>
                  <a:pt x="3885189" y="1381049"/>
                </a:lnTo>
                <a:lnTo>
                  <a:pt x="3885189" y="1366026"/>
                </a:lnTo>
                <a:lnTo>
                  <a:pt x="3885189" y="1366024"/>
                </a:lnTo>
                <a:lnTo>
                  <a:pt x="3885189" y="1360355"/>
                </a:lnTo>
                <a:lnTo>
                  <a:pt x="3885189" y="1359836"/>
                </a:lnTo>
                <a:cubicBezTo>
                  <a:pt x="3885189" y="1215747"/>
                  <a:pt x="3787703" y="1041638"/>
                  <a:pt x="3670140" y="969598"/>
                </a:cubicBezTo>
                <a:lnTo>
                  <a:pt x="2159075" y="54034"/>
                </a:lnTo>
                <a:cubicBezTo>
                  <a:pt x="2038651" y="-18011"/>
                  <a:pt x="1846540" y="-18011"/>
                  <a:pt x="1728983" y="54034"/>
                </a:cubicBezTo>
                <a:lnTo>
                  <a:pt x="215049" y="969599"/>
                </a:lnTo>
                <a:cubicBezTo>
                  <a:pt x="97491" y="1041640"/>
                  <a:pt x="0" y="1215748"/>
                  <a:pt x="0" y="1359837"/>
                </a:cubicBezTo>
                <a:lnTo>
                  <a:pt x="0" y="1360355"/>
                </a:lnTo>
                <a:lnTo>
                  <a:pt x="0" y="1366025"/>
                </a:lnTo>
                <a:lnTo>
                  <a:pt x="0" y="1381050"/>
                </a:lnTo>
                <a:lnTo>
                  <a:pt x="0" y="1390344"/>
                </a:lnTo>
                <a:lnTo>
                  <a:pt x="0" y="1404386"/>
                </a:lnTo>
                <a:lnTo>
                  <a:pt x="0" y="1425081"/>
                </a:lnTo>
                <a:lnTo>
                  <a:pt x="0" y="1425598"/>
                </a:lnTo>
                <a:lnTo>
                  <a:pt x="0" y="1426563"/>
                </a:lnTo>
                <a:lnTo>
                  <a:pt x="0" y="1446294"/>
                </a:lnTo>
                <a:lnTo>
                  <a:pt x="0" y="1469468"/>
                </a:lnTo>
                <a:lnTo>
                  <a:pt x="0" y="1475656"/>
                </a:lnTo>
                <a:lnTo>
                  <a:pt x="0" y="1478763"/>
                </a:lnTo>
                <a:lnTo>
                  <a:pt x="0" y="1499458"/>
                </a:lnTo>
                <a:lnTo>
                  <a:pt x="0" y="1499974"/>
                </a:lnTo>
                <a:lnTo>
                  <a:pt x="0" y="1514982"/>
                </a:lnTo>
                <a:lnTo>
                  <a:pt x="0" y="1520670"/>
                </a:lnTo>
                <a:lnTo>
                  <a:pt x="0" y="1534712"/>
                </a:lnTo>
                <a:lnTo>
                  <a:pt x="0" y="1535677"/>
                </a:lnTo>
                <a:lnTo>
                  <a:pt x="0" y="1536194"/>
                </a:lnTo>
                <a:lnTo>
                  <a:pt x="0" y="1556890"/>
                </a:lnTo>
                <a:lnTo>
                  <a:pt x="0" y="1559997"/>
                </a:lnTo>
                <a:lnTo>
                  <a:pt x="0" y="1566183"/>
                </a:lnTo>
                <a:lnTo>
                  <a:pt x="0" y="1581209"/>
                </a:lnTo>
                <a:lnTo>
                  <a:pt x="0" y="1609089"/>
                </a:lnTo>
                <a:lnTo>
                  <a:pt x="0" y="1645309"/>
                </a:lnTo>
                <a:lnTo>
                  <a:pt x="0" y="1646483"/>
                </a:lnTo>
                <a:lnTo>
                  <a:pt x="0" y="1654602"/>
                </a:lnTo>
                <a:lnTo>
                  <a:pt x="0" y="1667178"/>
                </a:lnTo>
                <a:lnTo>
                  <a:pt x="0" y="1669628"/>
                </a:lnTo>
                <a:lnTo>
                  <a:pt x="0" y="1675297"/>
                </a:lnTo>
                <a:lnTo>
                  <a:pt x="0" y="1675814"/>
                </a:lnTo>
                <a:lnTo>
                  <a:pt x="0" y="1690324"/>
                </a:lnTo>
                <a:lnTo>
                  <a:pt x="0" y="1696509"/>
                </a:lnTo>
                <a:lnTo>
                  <a:pt x="0" y="1735836"/>
                </a:lnTo>
                <a:lnTo>
                  <a:pt x="0" y="1757049"/>
                </a:lnTo>
                <a:lnTo>
                  <a:pt x="0" y="1757079"/>
                </a:lnTo>
                <a:lnTo>
                  <a:pt x="0" y="1776809"/>
                </a:lnTo>
                <a:lnTo>
                  <a:pt x="0" y="1777775"/>
                </a:lnTo>
                <a:lnTo>
                  <a:pt x="0" y="1784928"/>
                </a:lnTo>
                <a:lnTo>
                  <a:pt x="0" y="1822322"/>
                </a:lnTo>
                <a:lnTo>
                  <a:pt x="0" y="1843018"/>
                </a:lnTo>
                <a:lnTo>
                  <a:pt x="0" y="1845467"/>
                </a:lnTo>
                <a:lnTo>
                  <a:pt x="0" y="1866162"/>
                </a:lnTo>
                <a:lnTo>
                  <a:pt x="0" y="1866192"/>
                </a:lnTo>
                <a:lnTo>
                  <a:pt x="0" y="1872380"/>
                </a:lnTo>
                <a:lnTo>
                  <a:pt x="0" y="1887405"/>
                </a:lnTo>
                <a:lnTo>
                  <a:pt x="0" y="1896698"/>
                </a:lnTo>
                <a:lnTo>
                  <a:pt x="0" y="1917394"/>
                </a:lnTo>
                <a:lnTo>
                  <a:pt x="0" y="1931436"/>
                </a:lnTo>
                <a:lnTo>
                  <a:pt x="0" y="1932918"/>
                </a:lnTo>
                <a:lnTo>
                  <a:pt x="0" y="1952648"/>
                </a:lnTo>
                <a:lnTo>
                  <a:pt x="0" y="1953613"/>
                </a:lnTo>
                <a:lnTo>
                  <a:pt x="0" y="1977934"/>
                </a:lnTo>
                <a:lnTo>
                  <a:pt x="0" y="2005813"/>
                </a:lnTo>
                <a:lnTo>
                  <a:pt x="0" y="2027024"/>
                </a:lnTo>
                <a:lnTo>
                  <a:pt x="0" y="2042032"/>
                </a:lnTo>
                <a:lnTo>
                  <a:pt x="0" y="2063244"/>
                </a:lnTo>
                <a:lnTo>
                  <a:pt x="0" y="2066353"/>
                </a:lnTo>
                <a:lnTo>
                  <a:pt x="0" y="2072538"/>
                </a:lnTo>
                <a:lnTo>
                  <a:pt x="0" y="2087047"/>
                </a:lnTo>
                <a:lnTo>
                  <a:pt x="0" y="2087564"/>
                </a:lnTo>
                <a:lnTo>
                  <a:pt x="0" y="2093233"/>
                </a:lnTo>
                <a:lnTo>
                  <a:pt x="0" y="2108259"/>
                </a:lnTo>
                <a:lnTo>
                  <a:pt x="0" y="2153773"/>
                </a:lnTo>
                <a:lnTo>
                  <a:pt x="0" y="2173533"/>
                </a:lnTo>
                <a:lnTo>
                  <a:pt x="0" y="2181652"/>
                </a:lnTo>
                <a:lnTo>
                  <a:pt x="0" y="2196678"/>
                </a:lnTo>
                <a:lnTo>
                  <a:pt x="0" y="2202864"/>
                </a:lnTo>
                <a:lnTo>
                  <a:pt x="0" y="2242191"/>
                </a:lnTo>
                <a:lnTo>
                  <a:pt x="0" y="2262886"/>
                </a:lnTo>
                <a:lnTo>
                  <a:pt x="0" y="2263404"/>
                </a:lnTo>
                <a:lnTo>
                  <a:pt x="0" y="2284099"/>
                </a:lnTo>
                <a:lnTo>
                  <a:pt x="0" y="2284129"/>
                </a:lnTo>
                <a:lnTo>
                  <a:pt x="0" y="2349372"/>
                </a:lnTo>
                <a:lnTo>
                  <a:pt x="0" y="2367392"/>
                </a:lnTo>
                <a:lnTo>
                  <a:pt x="0" y="2372517"/>
                </a:lnTo>
                <a:lnTo>
                  <a:pt x="0" y="2423748"/>
                </a:lnTo>
                <a:lnTo>
                  <a:pt x="0" y="2459968"/>
                </a:lnTo>
                <a:lnTo>
                  <a:pt x="0" y="2484288"/>
                </a:lnTo>
                <a:lnTo>
                  <a:pt x="0" y="2504984"/>
                </a:lnTo>
                <a:lnTo>
                  <a:pt x="0" y="2593403"/>
                </a:lnTo>
                <a:lnTo>
                  <a:pt x="0" y="2599588"/>
                </a:lnTo>
                <a:lnTo>
                  <a:pt x="0" y="2614614"/>
                </a:lnTo>
                <a:lnTo>
                  <a:pt x="0" y="2660128"/>
                </a:lnTo>
                <a:lnTo>
                  <a:pt x="0" y="2680823"/>
                </a:lnTo>
                <a:lnTo>
                  <a:pt x="0" y="2764116"/>
                </a:lnTo>
                <a:lnTo>
                  <a:pt x="0" y="2769241"/>
                </a:lnTo>
                <a:lnTo>
                  <a:pt x="0" y="2785328"/>
                </a:lnTo>
                <a:lnTo>
                  <a:pt x="0" y="2790454"/>
                </a:lnTo>
                <a:lnTo>
                  <a:pt x="0" y="2873747"/>
                </a:lnTo>
                <a:lnTo>
                  <a:pt x="0" y="2894442"/>
                </a:lnTo>
                <a:lnTo>
                  <a:pt x="0" y="2954982"/>
                </a:lnTo>
                <a:lnTo>
                  <a:pt x="0" y="3011338"/>
                </a:lnTo>
                <a:lnTo>
                  <a:pt x="0" y="3094601"/>
                </a:lnTo>
                <a:lnTo>
                  <a:pt x="0" y="3182052"/>
                </a:lnTo>
                <a:lnTo>
                  <a:pt x="0" y="3187178"/>
                </a:lnTo>
                <a:lnTo>
                  <a:pt x="0" y="3205199"/>
                </a:lnTo>
                <a:lnTo>
                  <a:pt x="0" y="3270471"/>
                </a:lnTo>
                <a:lnTo>
                  <a:pt x="0" y="3291166"/>
                </a:lnTo>
                <a:lnTo>
                  <a:pt x="0" y="3291684"/>
                </a:lnTo>
                <a:lnTo>
                  <a:pt x="0" y="3312378"/>
                </a:lnTo>
                <a:lnTo>
                  <a:pt x="0" y="3351706"/>
                </a:lnTo>
                <a:lnTo>
                  <a:pt x="0" y="3372918"/>
                </a:lnTo>
                <a:lnTo>
                  <a:pt x="0" y="3400797"/>
                </a:lnTo>
                <a:lnTo>
                  <a:pt x="0" y="3461337"/>
                </a:lnTo>
                <a:lnTo>
                  <a:pt x="0" y="3482032"/>
                </a:lnTo>
                <a:lnTo>
                  <a:pt x="0" y="3491325"/>
                </a:lnTo>
                <a:lnTo>
                  <a:pt x="0" y="3512536"/>
                </a:lnTo>
                <a:lnTo>
                  <a:pt x="0" y="3600956"/>
                </a:lnTo>
                <a:lnTo>
                  <a:pt x="0" y="3601921"/>
                </a:lnTo>
                <a:lnTo>
                  <a:pt x="0" y="3621651"/>
                </a:lnTo>
                <a:lnTo>
                  <a:pt x="0" y="3688408"/>
                </a:lnTo>
                <a:lnTo>
                  <a:pt x="0" y="3709102"/>
                </a:lnTo>
                <a:lnTo>
                  <a:pt x="0" y="3711552"/>
                </a:lnTo>
                <a:lnTo>
                  <a:pt x="0" y="3732248"/>
                </a:lnTo>
                <a:lnTo>
                  <a:pt x="0" y="3769642"/>
                </a:lnTo>
                <a:lnTo>
                  <a:pt x="0" y="3797521"/>
                </a:lnTo>
                <a:lnTo>
                  <a:pt x="0" y="3818733"/>
                </a:lnTo>
                <a:lnTo>
                  <a:pt x="0" y="3858061"/>
                </a:lnTo>
                <a:lnTo>
                  <a:pt x="0" y="3878756"/>
                </a:lnTo>
                <a:lnTo>
                  <a:pt x="0" y="3879272"/>
                </a:lnTo>
                <a:lnTo>
                  <a:pt x="0" y="3899968"/>
                </a:lnTo>
                <a:lnTo>
                  <a:pt x="0" y="3909260"/>
                </a:lnTo>
                <a:lnTo>
                  <a:pt x="0" y="3988387"/>
                </a:lnTo>
                <a:lnTo>
                  <a:pt x="0" y="3997680"/>
                </a:lnTo>
                <a:lnTo>
                  <a:pt x="0" y="4018375"/>
                </a:lnTo>
                <a:lnTo>
                  <a:pt x="0" y="4018891"/>
                </a:lnTo>
                <a:cubicBezTo>
                  <a:pt x="2384" y="4098907"/>
                  <a:pt x="81008" y="4177834"/>
                  <a:pt x="240744" y="4204050"/>
                </a:cubicBezTo>
                <a:lnTo>
                  <a:pt x="3644449" y="4807410"/>
                </a:lnTo>
                <a:cubicBezTo>
                  <a:pt x="3777783" y="4830178"/>
                  <a:pt x="3885191" y="4736261"/>
                  <a:pt x="3885191" y="4596802"/>
                </a:cubicBezTo>
                <a:close/>
              </a:path>
            </a:pathLst>
          </a:custGeom>
          <a:noFill/>
          <a:ln w="19050" cmpd="sng">
            <a:solidFill>
              <a:srgbClr val="2E75B6"/>
            </a:solidFill>
            <a:prstDash val="solid"/>
          </a:ln>
          <a:effectLst>
            <a:outerShdw blurRad="50800" dist="38100" dir="2700000" algn="tl" rotWithShape="0">
              <a:srgbClr val="2E75B6">
                <a:alpha val="40000"/>
              </a:srgbClr>
            </a:outerShdw>
          </a:effectLst>
        </p:spPr>
        <p:txBody>
          <a:bodyPr vert="vert270" wrap="square" lIns="0" tIns="0" rIns="0" bIns="72000" numCol="1" anchor="ctr" anchorCtr="0" compatLnSpc="1">
            <a:noAutofit/>
          </a:bodyPr>
          <a:lstStyle/>
          <a:p>
            <a:pPr marL="809625" marR="0" lvl="0" indent="0" defTabSz="801370" eaLnBrk="1" fontAlgn="auto" latinLnBrk="0" hangingPunct="0">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endParaRPr>
          </a:p>
        </p:txBody>
      </p:sp>
      <p:sp>
        <p:nvSpPr>
          <p:cNvPr id="24" name="文本框 23"/>
          <p:cNvSpPr txBox="1"/>
          <p:nvPr/>
        </p:nvSpPr>
        <p:spPr bwMode="gray">
          <a:xfrm>
            <a:off x="5515840" y="1459866"/>
            <a:ext cx="2778874" cy="1783715"/>
          </a:xfrm>
          <a:prstGeom prst="rect">
            <a:avLst/>
          </a:prstGeom>
          <a:noFill/>
        </p:spPr>
        <p:txBody>
          <a:bodyPr wrap="square">
            <a:spAutoFit/>
          </a:bodyPr>
          <a:lstStyle/>
          <a:p>
            <a:pPr>
              <a:lnSpc>
                <a:spcPts val="2200"/>
              </a:lnSpc>
            </a:pPr>
            <a:r>
              <a:rPr lang="zh-CN" altLang="en-US" sz="1200" i="0" dirty="0">
                <a:solidFill>
                  <a:srgbClr val="000000"/>
                </a:solidFill>
                <a:effectLst/>
                <a:latin typeface="Arial" panose="020B0604020202020204" pitchFamily="34" charset="0"/>
                <a:ea typeface="微软雅黑" panose="020B0503020204020204" charset="-122"/>
              </a:rPr>
              <a:t>糖尿病是“健康中国</a:t>
            </a:r>
            <a:r>
              <a:rPr lang="en-US" altLang="zh-CN" sz="1200" i="0" dirty="0">
                <a:solidFill>
                  <a:srgbClr val="000000"/>
                </a:solidFill>
                <a:effectLst/>
                <a:latin typeface="Arial" panose="020B0604020202020204" pitchFamily="34" charset="0"/>
                <a:ea typeface="微软雅黑" panose="020B0503020204020204" charset="-122"/>
              </a:rPr>
              <a:t>2030”</a:t>
            </a:r>
            <a:r>
              <a:rPr lang="zh-CN" altLang="en-US" sz="1200" i="0" dirty="0">
                <a:solidFill>
                  <a:srgbClr val="000000"/>
                </a:solidFill>
                <a:effectLst/>
                <a:latin typeface="Arial" panose="020B0604020202020204" pitchFamily="34" charset="0"/>
                <a:ea typeface="微软雅黑" panose="020B0503020204020204" charset="-122"/>
              </a:rPr>
              <a:t>管理的四大慢性病之一，中国糖尿病医疗负担超</a:t>
            </a:r>
            <a:r>
              <a:rPr lang="en-US" altLang="zh-CN" sz="1200" i="0" dirty="0">
                <a:solidFill>
                  <a:srgbClr val="000000"/>
                </a:solidFill>
                <a:effectLst/>
                <a:latin typeface="Arial" panose="020B0604020202020204" pitchFamily="34" charset="0"/>
                <a:ea typeface="微软雅黑" panose="020B0503020204020204" charset="-122"/>
              </a:rPr>
              <a:t>1650</a:t>
            </a:r>
            <a:r>
              <a:rPr lang="zh-CN" altLang="en-US" sz="1200" i="0" dirty="0">
                <a:solidFill>
                  <a:srgbClr val="000000"/>
                </a:solidFill>
                <a:effectLst/>
                <a:latin typeface="Arial" panose="020B0604020202020204" pitchFamily="34" charset="0"/>
                <a:ea typeface="微软雅黑" panose="020B0503020204020204" charset="-122"/>
              </a:rPr>
              <a:t>亿美元</a:t>
            </a:r>
            <a:r>
              <a:rPr lang="en-US" altLang="zh-CN" sz="1200" i="0" baseline="30000" dirty="0">
                <a:solidFill>
                  <a:srgbClr val="000000"/>
                </a:solidFill>
                <a:effectLst/>
                <a:latin typeface="Arial" panose="020B0604020202020204" pitchFamily="34" charset="0"/>
                <a:ea typeface="微软雅黑" panose="020B0503020204020204" charset="-122"/>
              </a:rPr>
              <a:t>1</a:t>
            </a:r>
            <a:r>
              <a:rPr lang="zh-CN" altLang="en-US" sz="1200" i="0" dirty="0">
                <a:solidFill>
                  <a:srgbClr val="000000"/>
                </a:solidFill>
                <a:effectLst/>
                <a:latin typeface="Arial" panose="020B0604020202020204" pitchFamily="34" charset="0"/>
                <a:ea typeface="微软雅黑" panose="020B0503020204020204" charset="-122"/>
              </a:rPr>
              <a:t>。</a:t>
            </a:r>
            <a:endParaRPr lang="en-US" altLang="zh-CN" sz="1200" i="0" dirty="0">
              <a:solidFill>
                <a:srgbClr val="000000"/>
              </a:solidFill>
              <a:effectLst/>
              <a:latin typeface="Arial" panose="020B0604020202020204" pitchFamily="34" charset="0"/>
              <a:ea typeface="微软雅黑" panose="020B0503020204020204" charset="-122"/>
            </a:endParaRPr>
          </a:p>
          <a:p>
            <a:pPr>
              <a:lnSpc>
                <a:spcPts val="2200"/>
              </a:lnSpc>
            </a:pPr>
            <a:r>
              <a:rPr lang="zh-CN" altLang="en-US" sz="1200" dirty="0">
                <a:latin typeface="Arial" panose="020B0604020202020204" pitchFamily="34" charset="0"/>
                <a:ea typeface="微软雅黑" panose="020B0503020204020204" charset="-122"/>
              </a:rPr>
              <a:t>西格列他钠片申报价格为</a:t>
            </a:r>
            <a:r>
              <a:rPr lang="en-US" altLang="zh-CN" sz="1200" dirty="0">
                <a:latin typeface="Arial" panose="020B0604020202020204" pitchFamily="34" charset="0"/>
                <a:ea typeface="微软雅黑" panose="020B0503020204020204" charset="-122"/>
              </a:rPr>
              <a:t>6.99</a:t>
            </a:r>
            <a:r>
              <a:rPr lang="zh-CN" altLang="en-US" sz="1200" dirty="0">
                <a:latin typeface="Arial" panose="020B0604020202020204" pitchFamily="34" charset="0"/>
                <a:ea typeface="微软雅黑" panose="020B0503020204020204" charset="-122"/>
              </a:rPr>
              <a:t>元</a:t>
            </a:r>
            <a:r>
              <a:rPr lang="en-US" altLang="zh-CN" sz="1200" dirty="0">
                <a:latin typeface="Arial" panose="020B0604020202020204" pitchFamily="34" charset="0"/>
                <a:ea typeface="微软雅黑" panose="020B0503020204020204" charset="-122"/>
              </a:rPr>
              <a:t>/</a:t>
            </a:r>
            <a:r>
              <a:rPr lang="zh-CN" altLang="en-US" sz="1200" dirty="0">
                <a:latin typeface="Arial" panose="020B0604020202020204" pitchFamily="34" charset="0"/>
                <a:ea typeface="微软雅黑" panose="020B0503020204020204" charset="-122"/>
              </a:rPr>
              <a:t>片，日治疗费用为</a:t>
            </a:r>
            <a:r>
              <a:rPr lang="en-US" altLang="zh-CN" sz="1200" dirty="0">
                <a:latin typeface="Arial" panose="020B0604020202020204" pitchFamily="34" charset="0"/>
                <a:ea typeface="微软雅黑" panose="020B0503020204020204" charset="-122"/>
              </a:rPr>
              <a:t>13.98</a:t>
            </a:r>
            <a:r>
              <a:rPr lang="zh-CN" altLang="en-US" sz="1200" dirty="0">
                <a:latin typeface="Arial" panose="020B0604020202020204" pitchFamily="34" charset="0"/>
                <a:ea typeface="微软雅黑" panose="020B0503020204020204" charset="-122"/>
              </a:rPr>
              <a:t>元</a:t>
            </a:r>
            <a:r>
              <a:rPr lang="en-US" altLang="zh-CN" sz="1200" dirty="0">
                <a:latin typeface="Arial" panose="020B0604020202020204" pitchFamily="34" charset="0"/>
                <a:ea typeface="微软雅黑" panose="020B0503020204020204" charset="-122"/>
              </a:rPr>
              <a:t>/</a:t>
            </a:r>
            <a:r>
              <a:rPr lang="zh-CN" altLang="en-US" sz="1200" dirty="0">
                <a:latin typeface="Arial" panose="020B0604020202020204" pitchFamily="34" charset="0"/>
                <a:ea typeface="微软雅黑" panose="020B0503020204020204" charset="-122"/>
              </a:rPr>
              <a:t>天，</a:t>
            </a:r>
            <a:r>
              <a:rPr lang="zh-CN" altLang="en-US" sz="1200" b="1" dirty="0">
                <a:latin typeface="Arial" panose="020B0604020202020204" pitchFamily="34" charset="0"/>
                <a:ea typeface="微软雅黑" panose="020B0503020204020204" charset="-122"/>
              </a:rPr>
              <a:t>与基本医疗保险基金和参保人承受能力相适应。</a:t>
            </a:r>
            <a:endParaRPr lang="zh-CN" altLang="en-US" sz="1200" b="1" dirty="0">
              <a:latin typeface="Arial" panose="020B0604020202020204" pitchFamily="34" charset="0"/>
              <a:ea typeface="微软雅黑" panose="020B0503020204020204" charset="-122"/>
            </a:endParaRPr>
          </a:p>
        </p:txBody>
      </p:sp>
      <p:sp>
        <p:nvSpPr>
          <p:cNvPr id="25" name="文本框 24"/>
          <p:cNvSpPr txBox="1"/>
          <p:nvPr/>
        </p:nvSpPr>
        <p:spPr bwMode="gray">
          <a:xfrm>
            <a:off x="909320" y="1173480"/>
            <a:ext cx="3599815" cy="2861310"/>
          </a:xfrm>
          <a:prstGeom prst="rect">
            <a:avLst/>
          </a:prstGeom>
          <a:noFill/>
        </p:spPr>
        <p:txBody>
          <a:bodyPr wrap="square">
            <a:spAutoFit/>
          </a:bodyPr>
          <a:lstStyle/>
          <a:p>
            <a:pPr>
              <a:lnSpc>
                <a:spcPct val="150000"/>
              </a:lnSpc>
            </a:pPr>
            <a:r>
              <a:rPr lang="zh-CN" altLang="en-US" sz="1200" b="0" i="0" u="none" strike="noStrike" baseline="0" dirty="0">
                <a:solidFill>
                  <a:srgbClr val="000000"/>
                </a:solidFill>
                <a:latin typeface="Arial" panose="020B0604020202020204" pitchFamily="34" charset="0"/>
                <a:ea typeface="微软雅黑" panose="020B0503020204020204" charset="-122"/>
              </a:rPr>
              <a:t>中国有</a:t>
            </a:r>
            <a:r>
              <a:rPr lang="en-US" altLang="zh-CN" sz="1200" b="0" i="0" u="none" strike="noStrike" baseline="0" dirty="0">
                <a:solidFill>
                  <a:srgbClr val="000000"/>
                </a:solidFill>
                <a:latin typeface="Arial" panose="020B0604020202020204" pitchFamily="34" charset="0"/>
                <a:ea typeface="微软雅黑" panose="020B0503020204020204" charset="-122"/>
              </a:rPr>
              <a:t>1.4</a:t>
            </a:r>
            <a:r>
              <a:rPr lang="zh-CN" altLang="en-US" sz="1200" b="0" i="0" u="none" strike="noStrike" baseline="0" dirty="0">
                <a:solidFill>
                  <a:srgbClr val="000000"/>
                </a:solidFill>
                <a:latin typeface="Arial" panose="020B0604020202020204" pitchFamily="34" charset="0"/>
                <a:ea typeface="微软雅黑" panose="020B0503020204020204" charset="-122"/>
              </a:rPr>
              <a:t>亿成年人患糖尿病，</a:t>
            </a:r>
            <a:r>
              <a:rPr lang="en-US" altLang="zh-CN" sz="1200" b="0" i="0" u="none" strike="noStrike" baseline="0" dirty="0">
                <a:solidFill>
                  <a:srgbClr val="000000"/>
                </a:solidFill>
                <a:latin typeface="Arial" panose="020B0604020202020204" pitchFamily="34" charset="0"/>
                <a:ea typeface="微软雅黑" panose="020B0503020204020204" charset="-122"/>
              </a:rPr>
              <a:t>90%</a:t>
            </a:r>
            <a:r>
              <a:rPr lang="zh-CN" altLang="en-US" sz="1200" b="0" i="0" u="none" strike="noStrike" baseline="0" dirty="0">
                <a:solidFill>
                  <a:srgbClr val="000000"/>
                </a:solidFill>
                <a:latin typeface="Arial" panose="020B0604020202020204" pitchFamily="34" charset="0"/>
                <a:ea typeface="微软雅黑" panose="020B0503020204020204" charset="-122"/>
              </a:rPr>
              <a:t>为</a:t>
            </a:r>
            <a:r>
              <a:rPr lang="en-US" altLang="zh-CN" sz="1200" b="0" i="0" u="none" strike="noStrike" baseline="0" dirty="0">
                <a:solidFill>
                  <a:srgbClr val="000000"/>
                </a:solidFill>
                <a:latin typeface="Arial" panose="020B0604020202020204" pitchFamily="34" charset="0"/>
                <a:ea typeface="微软雅黑" panose="020B0503020204020204" charset="-122"/>
              </a:rPr>
              <a:t>2</a:t>
            </a:r>
            <a:r>
              <a:rPr lang="zh-CN" altLang="en-US" sz="1200" b="0" i="0" u="none" strike="noStrike" baseline="0" dirty="0">
                <a:solidFill>
                  <a:srgbClr val="000000"/>
                </a:solidFill>
                <a:latin typeface="Arial" panose="020B0604020202020204" pitchFamily="34" charset="0"/>
                <a:ea typeface="微软雅黑" panose="020B0503020204020204" charset="-122"/>
              </a:rPr>
              <a:t>型糖尿病。胰岛素抵抗是</a:t>
            </a:r>
            <a:r>
              <a:rPr lang="en-US" altLang="zh-CN" sz="1200" b="0" i="0" u="none" strike="noStrike" baseline="0" dirty="0">
                <a:solidFill>
                  <a:srgbClr val="000000"/>
                </a:solidFill>
                <a:latin typeface="Arial" panose="020B0604020202020204" pitchFamily="34" charset="0"/>
                <a:ea typeface="微软雅黑" panose="020B0503020204020204" charset="-122"/>
              </a:rPr>
              <a:t>2</a:t>
            </a:r>
            <a:r>
              <a:rPr lang="zh-CN" altLang="en-US" sz="1200" b="0" i="0" u="none" strike="noStrike" baseline="0" dirty="0">
                <a:solidFill>
                  <a:srgbClr val="000000"/>
                </a:solidFill>
                <a:latin typeface="Arial" panose="020B0604020202020204" pitchFamily="34" charset="0"/>
                <a:ea typeface="微软雅黑" panose="020B0503020204020204" charset="-122"/>
              </a:rPr>
              <a:t>型糖尿病的核心发病机制，同时与血脂、血压异常密切相关</a:t>
            </a:r>
            <a:r>
              <a:rPr lang="en-US" altLang="zh-CN" sz="1200" b="0" i="0" u="none" strike="noStrike" baseline="30000" dirty="0">
                <a:solidFill>
                  <a:srgbClr val="000000"/>
                </a:solidFill>
                <a:latin typeface="Arial" panose="020B0604020202020204" pitchFamily="34" charset="0"/>
                <a:ea typeface="微软雅黑" panose="020B0503020204020204" charset="-122"/>
              </a:rPr>
              <a:t>1</a:t>
            </a:r>
            <a:r>
              <a:rPr lang="en-US" altLang="zh-CN" sz="1200" baseline="30000" dirty="0">
                <a:solidFill>
                  <a:srgbClr val="000000"/>
                </a:solidFill>
                <a:latin typeface="Arial" panose="020B0604020202020204" pitchFamily="34" charset="0"/>
                <a:ea typeface="微软雅黑" panose="020B0503020204020204" charset="-122"/>
              </a:rPr>
              <a:t>,</a:t>
            </a:r>
            <a:r>
              <a:rPr lang="en-US" altLang="zh-CN" sz="1200" b="0" i="0" u="none" strike="noStrike" baseline="30000" dirty="0">
                <a:solidFill>
                  <a:srgbClr val="000000"/>
                </a:solidFill>
                <a:latin typeface="Arial" panose="020B0604020202020204" pitchFamily="34" charset="0"/>
                <a:ea typeface="微软雅黑" panose="020B0503020204020204" charset="-122"/>
              </a:rPr>
              <a:t>2</a:t>
            </a:r>
            <a:r>
              <a:rPr lang="zh-CN" altLang="en-US" sz="1200" b="0" i="0" u="none" strike="noStrike" baseline="0" dirty="0">
                <a:solidFill>
                  <a:srgbClr val="000000"/>
                </a:solidFill>
                <a:latin typeface="Arial" panose="020B0604020202020204" pitchFamily="34" charset="0"/>
                <a:ea typeface="微软雅黑" panose="020B0503020204020204" charset="-122"/>
              </a:rPr>
              <a:t>。</a:t>
            </a:r>
            <a:endParaRPr lang="en-US" altLang="zh-CN" sz="1200" b="0" i="0" u="none" strike="noStrike" baseline="0" dirty="0">
              <a:solidFill>
                <a:srgbClr val="000000"/>
              </a:solidFill>
              <a:latin typeface="Arial" panose="020B0604020202020204" pitchFamily="34" charset="0"/>
              <a:ea typeface="微软雅黑" panose="020B0503020204020204" charset="-122"/>
            </a:endParaRPr>
          </a:p>
          <a:p>
            <a:pPr>
              <a:lnSpc>
                <a:spcPct val="150000"/>
              </a:lnSpc>
            </a:pPr>
            <a:r>
              <a:rPr lang="en-US" altLang="zh-CN" sz="1200" b="0" i="0" u="none" strike="noStrike" baseline="0" dirty="0">
                <a:solidFill>
                  <a:srgbClr val="000000"/>
                </a:solidFill>
                <a:latin typeface="Arial" panose="020B0604020202020204" pitchFamily="34" charset="0"/>
                <a:ea typeface="微软雅黑" panose="020B0503020204020204" charset="-122"/>
              </a:rPr>
              <a:t>3B</a:t>
            </a:r>
            <a:r>
              <a:rPr lang="zh-CN" altLang="en-US" sz="1200" b="0" i="0" u="none" strike="noStrike" baseline="0" dirty="0">
                <a:solidFill>
                  <a:srgbClr val="000000"/>
                </a:solidFill>
                <a:latin typeface="Arial" panose="020B0604020202020204" pitchFamily="34" charset="0"/>
                <a:ea typeface="微软雅黑" panose="020B0503020204020204" charset="-122"/>
              </a:rPr>
              <a:t>研究</a:t>
            </a:r>
            <a:r>
              <a:rPr lang="en-US" altLang="zh-CN" sz="1200" b="0" i="0" u="none" strike="noStrike" baseline="30000" dirty="0">
                <a:solidFill>
                  <a:srgbClr val="000000"/>
                </a:solidFill>
                <a:latin typeface="Arial" panose="020B0604020202020204" pitchFamily="34" charset="0"/>
                <a:ea typeface="微软雅黑" panose="020B0503020204020204" charset="-122"/>
              </a:rPr>
              <a:t>3</a:t>
            </a:r>
            <a:r>
              <a:rPr lang="zh-CN" altLang="en-US" sz="1200" b="0" i="0" u="none" strike="noStrike" baseline="0" dirty="0">
                <a:solidFill>
                  <a:srgbClr val="000000"/>
                </a:solidFill>
                <a:latin typeface="Arial" panose="020B0604020202020204" pitchFamily="34" charset="0"/>
                <a:ea typeface="微软雅黑" panose="020B0503020204020204" charset="-122"/>
              </a:rPr>
              <a:t>显示中国</a:t>
            </a:r>
            <a:r>
              <a:rPr lang="en-US" altLang="zh-CN" sz="1200" b="0" i="0" u="none" strike="noStrike" baseline="0" dirty="0">
                <a:solidFill>
                  <a:srgbClr val="000000"/>
                </a:solidFill>
                <a:latin typeface="Arial" panose="020B0604020202020204" pitchFamily="34" charset="0"/>
                <a:ea typeface="微软雅黑" panose="020B0503020204020204" charset="-122"/>
              </a:rPr>
              <a:t>2</a:t>
            </a:r>
            <a:r>
              <a:rPr lang="zh-CN" altLang="en-US" sz="1200" b="0" i="0" u="none" strike="noStrike" baseline="0" dirty="0">
                <a:solidFill>
                  <a:srgbClr val="000000"/>
                </a:solidFill>
                <a:latin typeface="Arial" panose="020B0604020202020204" pitchFamily="34" charset="0"/>
                <a:ea typeface="微软雅黑" panose="020B0503020204020204" charset="-122"/>
              </a:rPr>
              <a:t>型糖尿病患者中合并血脂、血压异常高达</a:t>
            </a:r>
            <a:r>
              <a:rPr lang="en-US" altLang="zh-CN" sz="1200" b="0" i="0" u="none" strike="noStrike" baseline="0" dirty="0">
                <a:solidFill>
                  <a:srgbClr val="000000"/>
                </a:solidFill>
                <a:latin typeface="Arial" panose="020B0604020202020204" pitchFamily="34" charset="0"/>
                <a:ea typeface="微软雅黑" panose="020B0503020204020204" charset="-122"/>
              </a:rPr>
              <a:t>72%</a:t>
            </a:r>
            <a:r>
              <a:rPr lang="zh-CN" altLang="en-US" sz="1200" b="0" i="0" u="none" strike="noStrike" baseline="0" dirty="0">
                <a:solidFill>
                  <a:srgbClr val="000000"/>
                </a:solidFill>
                <a:latin typeface="Arial" panose="020B0604020202020204" pitchFamily="34" charset="0"/>
                <a:ea typeface="微软雅黑" panose="020B0503020204020204" charset="-122"/>
              </a:rPr>
              <a:t>，三者均达标率仅为</a:t>
            </a:r>
            <a:r>
              <a:rPr lang="en-US" altLang="zh-CN" sz="1200" b="0" i="0" u="none" strike="noStrike" baseline="0" dirty="0">
                <a:solidFill>
                  <a:srgbClr val="000000"/>
                </a:solidFill>
                <a:latin typeface="Arial" panose="020B0604020202020204" pitchFamily="34" charset="0"/>
                <a:ea typeface="微软雅黑" panose="020B0503020204020204" charset="-122"/>
              </a:rPr>
              <a:t>5.6%</a:t>
            </a:r>
            <a:r>
              <a:rPr lang="zh-CN" altLang="en-US" sz="1200" b="0" i="0" u="none" strike="noStrike" baseline="0" dirty="0">
                <a:solidFill>
                  <a:srgbClr val="000000"/>
                </a:solidFill>
                <a:latin typeface="Arial" panose="020B0604020202020204" pitchFamily="34" charset="0"/>
                <a:ea typeface="微软雅黑" panose="020B0503020204020204" charset="-122"/>
              </a:rPr>
              <a:t>。</a:t>
            </a:r>
            <a:endParaRPr lang="en-US" altLang="zh-CN" sz="1200" b="0" i="0" u="none" strike="noStrike" baseline="0" dirty="0">
              <a:solidFill>
                <a:srgbClr val="000000"/>
              </a:solidFill>
              <a:latin typeface="Arial" panose="020B0604020202020204" pitchFamily="34" charset="0"/>
              <a:ea typeface="微软雅黑" panose="020B0503020204020204" charset="-122"/>
            </a:endParaRPr>
          </a:p>
          <a:p>
            <a:pPr>
              <a:lnSpc>
                <a:spcPct val="150000"/>
              </a:lnSpc>
            </a:pPr>
            <a:r>
              <a:rPr lang="zh-CN" altLang="en-US" sz="1200" b="0" i="0" u="none" strike="noStrike" baseline="0" dirty="0">
                <a:solidFill>
                  <a:srgbClr val="000000"/>
                </a:solidFill>
                <a:latin typeface="Arial" panose="020B0604020202020204" pitchFamily="34" charset="0"/>
                <a:ea typeface="微软雅黑" panose="020B0503020204020204" charset="-122"/>
              </a:rPr>
              <a:t>西格列他钠片较基线降低糖化血红蛋白</a:t>
            </a:r>
            <a:r>
              <a:rPr lang="en-US" altLang="zh-CN" sz="1200" b="0" i="0" u="none" strike="noStrike" baseline="0" dirty="0">
                <a:solidFill>
                  <a:srgbClr val="000000"/>
                </a:solidFill>
                <a:latin typeface="Arial" panose="020B0604020202020204" pitchFamily="34" charset="0"/>
                <a:ea typeface="微软雅黑" panose="020B0503020204020204" charset="-122"/>
              </a:rPr>
              <a:t>1.57%</a:t>
            </a:r>
            <a:r>
              <a:rPr lang="en-US" altLang="zh-CN" sz="1200" b="0" i="0" u="none" strike="noStrike" baseline="30000" dirty="0">
                <a:solidFill>
                  <a:srgbClr val="000000"/>
                </a:solidFill>
                <a:latin typeface="Arial" panose="020B0604020202020204" pitchFamily="34" charset="0"/>
                <a:ea typeface="微软雅黑" panose="020B0503020204020204" charset="-122"/>
              </a:rPr>
              <a:t>4</a:t>
            </a:r>
            <a:r>
              <a:rPr lang="zh-CN" altLang="en-US" sz="1200" b="0" i="0" u="none" strike="noStrike" baseline="0" dirty="0">
                <a:solidFill>
                  <a:srgbClr val="000000"/>
                </a:solidFill>
                <a:latin typeface="Arial" panose="020B0604020202020204" pitchFamily="34" charset="0"/>
                <a:ea typeface="微软雅黑" panose="020B0503020204020204" charset="-122"/>
              </a:rPr>
              <a:t>，显著降低甘油三酯、升高高密度脂蛋白胆固醇等危险因素，</a:t>
            </a:r>
            <a:r>
              <a:rPr lang="zh-CN" altLang="en-US" sz="1200" b="1" i="0" u="none" strike="noStrike" baseline="0" dirty="0">
                <a:solidFill>
                  <a:srgbClr val="000000"/>
                </a:solidFill>
                <a:latin typeface="Arial" panose="020B0604020202020204" pitchFamily="34" charset="0"/>
                <a:ea typeface="微软雅黑" panose="020B0503020204020204" charset="-122"/>
              </a:rPr>
              <a:t>恢复异常的糖、脂、能量代谢的动态平衡</a:t>
            </a:r>
            <a:r>
              <a:rPr lang="zh-CN" altLang="en-US" sz="1200" b="0" i="0" u="none" strike="noStrike" baseline="0" dirty="0">
                <a:solidFill>
                  <a:srgbClr val="000000"/>
                </a:solidFill>
                <a:latin typeface="Arial" panose="020B0604020202020204" pitchFamily="34" charset="0"/>
                <a:ea typeface="微软雅黑" panose="020B0503020204020204" charset="-122"/>
              </a:rPr>
              <a:t>，有望产生对上述合并疾病</a:t>
            </a:r>
            <a:r>
              <a:rPr lang="zh-CN" altLang="en-US" sz="1200" b="1" i="0" u="none" strike="noStrike" baseline="0" dirty="0">
                <a:solidFill>
                  <a:srgbClr val="000000"/>
                </a:solidFill>
                <a:latin typeface="Arial" panose="020B0604020202020204" pitchFamily="34" charset="0"/>
                <a:ea typeface="微软雅黑" panose="020B0503020204020204" charset="-122"/>
              </a:rPr>
              <a:t>更好的治疗达标率，</a:t>
            </a:r>
            <a:endParaRPr lang="zh-CN" altLang="en-US" sz="1200" b="1" i="0" u="none" strike="noStrike" baseline="0" dirty="0">
              <a:solidFill>
                <a:srgbClr val="000000"/>
              </a:solidFill>
              <a:latin typeface="Arial" panose="020B0604020202020204" pitchFamily="34" charset="0"/>
              <a:ea typeface="微软雅黑" panose="020B0503020204020204" charset="-122"/>
            </a:endParaRPr>
          </a:p>
          <a:p>
            <a:pPr>
              <a:lnSpc>
                <a:spcPct val="150000"/>
              </a:lnSpc>
            </a:pPr>
            <a:r>
              <a:rPr lang="zh-CN" altLang="en-US" sz="1200" b="1" i="0" u="none" strike="noStrike" baseline="0" dirty="0">
                <a:solidFill>
                  <a:srgbClr val="000000"/>
                </a:solidFill>
                <a:latin typeface="Arial" panose="020B0604020202020204" pitchFamily="34" charset="0"/>
                <a:ea typeface="微软雅黑" panose="020B0503020204020204" charset="-122"/>
              </a:rPr>
              <a:t>可进一步减少糖尿病并发症，减轻医疗负担。</a:t>
            </a:r>
            <a:endParaRPr lang="zh-CN" altLang="en-US" sz="1200" b="1" i="0" u="none" strike="noStrike" baseline="0" dirty="0">
              <a:solidFill>
                <a:srgbClr val="000000"/>
              </a:solidFill>
              <a:latin typeface="Arial" panose="020B0604020202020204" pitchFamily="34" charset="0"/>
              <a:ea typeface="微软雅黑" panose="020B0503020204020204" charset="-122"/>
            </a:endParaRPr>
          </a:p>
        </p:txBody>
      </p:sp>
      <p:grpSp>
        <p:nvGrpSpPr>
          <p:cNvPr id="27" name="组合 26"/>
          <p:cNvGrpSpPr/>
          <p:nvPr/>
        </p:nvGrpSpPr>
        <p:grpSpPr>
          <a:xfrm>
            <a:off x="769620" y="1318260"/>
            <a:ext cx="151130" cy="113665"/>
            <a:chOff x="5987194" y="4568653"/>
            <a:chExt cx="123743" cy="100677"/>
          </a:xfrm>
        </p:grpSpPr>
        <p:sp>
          <p:nvSpPr>
            <p:cNvPr id="28" name="矩形: 圆角 27"/>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29" name="矩形: 圆角 28"/>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0" name="组合 29"/>
          <p:cNvGrpSpPr/>
          <p:nvPr/>
        </p:nvGrpSpPr>
        <p:grpSpPr>
          <a:xfrm>
            <a:off x="5282085" y="1598512"/>
            <a:ext cx="139471" cy="113473"/>
            <a:chOff x="5987194" y="4568653"/>
            <a:chExt cx="123743" cy="100677"/>
          </a:xfrm>
        </p:grpSpPr>
        <p:sp>
          <p:nvSpPr>
            <p:cNvPr id="31" name="矩形: 圆角 30"/>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32" name="矩形: 圆角 31"/>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3" name="组合 32"/>
          <p:cNvGrpSpPr/>
          <p:nvPr/>
        </p:nvGrpSpPr>
        <p:grpSpPr>
          <a:xfrm>
            <a:off x="5282084" y="2469794"/>
            <a:ext cx="139471" cy="113473"/>
            <a:chOff x="5987194" y="4568653"/>
            <a:chExt cx="123743" cy="100677"/>
          </a:xfrm>
        </p:grpSpPr>
        <p:sp>
          <p:nvSpPr>
            <p:cNvPr id="34" name="矩形: 圆角 33"/>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35" name="矩形: 圆角 34"/>
            <p:cNvSpPr/>
            <p:nvPr/>
          </p:nvSpPr>
          <p:spPr bwMode="gray">
            <a:xfrm rot="2762966">
              <a:off x="6047199" y="4581543"/>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6" name="组合 35"/>
          <p:cNvGrpSpPr/>
          <p:nvPr/>
        </p:nvGrpSpPr>
        <p:grpSpPr>
          <a:xfrm>
            <a:off x="755187" y="2134242"/>
            <a:ext cx="139471" cy="113470"/>
            <a:chOff x="5987194" y="4568653"/>
            <a:chExt cx="123743" cy="100677"/>
          </a:xfrm>
        </p:grpSpPr>
        <p:sp>
          <p:nvSpPr>
            <p:cNvPr id="37" name="矩形: 圆角 36"/>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38" name="矩形: 圆角 37"/>
            <p:cNvSpPr/>
            <p:nvPr/>
          </p:nvSpPr>
          <p:spPr bwMode="gray">
            <a:xfrm rot="2762966">
              <a:off x="6047199" y="4581665"/>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grpSp>
        <p:nvGrpSpPr>
          <p:cNvPr id="39" name="组合 38"/>
          <p:cNvGrpSpPr/>
          <p:nvPr/>
        </p:nvGrpSpPr>
        <p:grpSpPr>
          <a:xfrm>
            <a:off x="771062" y="2721278"/>
            <a:ext cx="139471" cy="113470"/>
            <a:chOff x="5987194" y="4568653"/>
            <a:chExt cx="123743" cy="100677"/>
          </a:xfrm>
        </p:grpSpPr>
        <p:sp>
          <p:nvSpPr>
            <p:cNvPr id="40" name="矩形: 圆角 39"/>
            <p:cNvSpPr/>
            <p:nvPr/>
          </p:nvSpPr>
          <p:spPr bwMode="gray">
            <a:xfrm rot="2762966">
              <a:off x="5988488" y="4567359"/>
              <a:ext cx="100677" cy="103266"/>
            </a:xfrm>
            <a:prstGeom prst="roundRect">
              <a:avLst/>
            </a:prstGeom>
            <a:solidFill>
              <a:srgbClr val="2E75B6"/>
            </a:solidFill>
            <a:ln w="6350" cap="flat" cmpd="sng" algn="ctr">
              <a:solidFill>
                <a:srgbClr val="FFFFFF"/>
              </a:solidFill>
              <a:prstDash val="solid"/>
              <a:bevel/>
            </a:ln>
            <a:effectLst>
              <a:outerShdw blurRad="63500" dist="38100" dir="10800000" sx="63000" sy="63000" kx="1200000" algn="br" rotWithShape="0">
                <a:srgbClr val="023E8E">
                  <a:alpha val="62000"/>
                </a:srgbClr>
              </a:outerShdw>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sp>
          <p:nvSpPr>
            <p:cNvPr id="41" name="矩形: 圆角 40"/>
            <p:cNvSpPr/>
            <p:nvPr/>
          </p:nvSpPr>
          <p:spPr bwMode="gray">
            <a:xfrm rot="2762966">
              <a:off x="6047199" y="4581665"/>
              <a:ext cx="62929" cy="64547"/>
            </a:xfrm>
            <a:prstGeom prst="roundRect">
              <a:avLst/>
            </a:prstGeom>
            <a:solidFill>
              <a:srgbClr val="FFC832"/>
            </a:solidFill>
            <a:ln w="6350" cap="flat" cmpd="sng" algn="ctr">
              <a:solidFill>
                <a:srgbClr val="FFFFFF"/>
              </a:solidFill>
              <a:prstDash val="solid"/>
              <a:bevel/>
            </a:ln>
            <a:effectLst/>
          </p:spPr>
          <p:txBody>
            <a:bodyPr rtlCol="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lt"/>
              </a:endParaRPr>
            </a:p>
          </p:txBody>
        </p:sp>
      </p:grpSp>
    </p:spTree>
  </p:cSld>
  <p:clrMapOvr>
    <a:masterClrMapping/>
  </p:clrMapOvr>
</p:sld>
</file>

<file path=ppt/tags/tag1.xml><?xml version="1.0" encoding="utf-8"?>
<p:tagLst xmlns:p="http://schemas.openxmlformats.org/presentationml/2006/main">
  <p:tag name="KSO_WM_UNIT_TABLE_BEAUTIFY" val="smartTable{74e9af60-0161-4799-aed2-0a054b6f1336}"/>
  <p:tag name="TABLE_ENDDRAG_ORIGIN_RECT" val="337*325"/>
  <p:tag name="TABLE_ENDDRAG_RECT" val="16*55*337*325"/>
</p:tagLst>
</file>

<file path=ppt/tags/tag2.xml><?xml version="1.0" encoding="utf-8"?>
<p:tagLst xmlns:p="http://schemas.openxmlformats.org/presentationml/2006/main">
  <p:tag name="VCTCREATESHAPEHANDLED" val="0"/>
</p:tagLst>
</file>

<file path=ppt/tags/tag3.xml><?xml version="1.0" encoding="utf-8"?>
<p:tagLst xmlns:p="http://schemas.openxmlformats.org/presentationml/2006/main">
  <p:tag name="VCTCREATESHAPEHANDLED" val="0"/>
</p:tagLst>
</file>

<file path=ppt/tags/tag4.xml><?xml version="1.0" encoding="utf-8"?>
<p:tagLst xmlns:p="http://schemas.openxmlformats.org/presentationml/2006/main">
  <p:tag name="VCTCREATESHAPEHANDLED" val="0"/>
</p:tagLst>
</file>

<file path=ppt/tags/tag5.xml><?xml version="1.0" encoding="utf-8"?>
<p:tagLst xmlns:p="http://schemas.openxmlformats.org/presentationml/2006/main">
  <p:tag name="VCTCREATESHAPEHANDLED" val="0"/>
</p:tagLst>
</file>

<file path=ppt/tags/tag6.xml><?xml version="1.0" encoding="utf-8"?>
<p:tagLst xmlns:p="http://schemas.openxmlformats.org/presentationml/2006/main">
  <p:tag name="KSO_WPP_MARK_KEY" val="2825cb93-cebe-4013-a5df-a01ce4c0d992"/>
  <p:tag name="COMMONDATA" val="eyJoZGlkIjoiMTE0MTZlNDA1YzM2NWE2YzcxYTJiNDMzYWY1Mjg2Yj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004A88"/>
    </a:accent6>
    <a:hlink>
      <a:srgbClr val="C20943"/>
    </a:hlink>
    <a:folHlink>
      <a:srgbClr val="004B8C"/>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8">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004A88"/>
    </a:accent6>
    <a:hlink>
      <a:srgbClr val="C20943"/>
    </a:hlink>
    <a:folHlink>
      <a:srgbClr val="004B8C"/>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8">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004A88"/>
    </a:accent6>
    <a:hlink>
      <a:srgbClr val="C20943"/>
    </a:hlink>
    <a:folHlink>
      <a:srgbClr val="004B8C"/>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8">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004A88"/>
    </a:accent6>
    <a:hlink>
      <a:srgbClr val="C20943"/>
    </a:hlink>
    <a:folHlink>
      <a:srgbClr val="004B8C"/>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7546</Words>
  <Application>WPS 演示</Application>
  <PresentationFormat>全屏显示(16:9)</PresentationFormat>
  <Paragraphs>251</Paragraphs>
  <Slides>11</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微软雅黑</vt:lpstr>
      <vt:lpstr>黑体</vt:lpstr>
      <vt:lpstr>华文行楷</vt:lpstr>
      <vt:lpstr>Times New Roman</vt:lpstr>
      <vt:lpstr>Verdana</vt:lpstr>
      <vt:lpstr>仿宋_GB2312</vt:lpstr>
      <vt:lpstr>仿宋</vt:lpstr>
      <vt:lpstr>Calibri</vt:lpstr>
      <vt:lpstr>Arial Unicode MS</vt:lpstr>
      <vt:lpstr>等线</vt:lpstr>
      <vt:lpstr>Calibri Light</vt:lpstr>
      <vt:lpstr>Office 主题</vt:lpstr>
      <vt:lpstr>西格列他钠片 (2型糖尿病） 双洛平®</vt:lpstr>
      <vt:lpstr>PowerPoint 演示文稿</vt:lpstr>
      <vt:lpstr>01 药品基本信息</vt:lpstr>
      <vt:lpstr>02 安全性1：不良事件主要为轻度，发生率与安慰剂及对照药相当</vt:lpstr>
      <vt:lpstr>02 安全性2：水肿、骨折和低血糖的发生率低</vt:lpstr>
      <vt:lpstr>PowerPoint 演示文稿</vt:lpstr>
      <vt:lpstr>03 有效性2：西格列他钠调节血脂；改善胰岛素抵抗；专家共识推荐为保护胰岛β 细胞功能的治疗策略</vt:lpstr>
      <vt:lpstr>04 创新性：全球首个获批治疗2型糖尿病的PPAR全激动剂</vt:lpstr>
      <vt:lpstr>05 公平性1</vt:lpstr>
      <vt:lpstr>05 公平性2</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eggentle</cp:lastModifiedBy>
  <cp:revision>96</cp:revision>
  <dcterms:created xsi:type="dcterms:W3CDTF">2020-07-09T15:47:00Z</dcterms:created>
  <dcterms:modified xsi:type="dcterms:W3CDTF">2022-07-12T02:24:28Z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A608B4C04CF9426280D2370BF4066493</vt:lpwstr>
  </property>
  <property fmtid="{D5CDD505-2E9C-101B-9397-08002B2CF9AE}" pid="3" name="KSOProductBuildVer">
    <vt:lpwstr>2052-11.1.0.11830</vt:lpwstr>
  </property>
</Properties>
</file>