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12"/>
  </p:notesMasterIdLst>
  <p:sldIdLst>
    <p:sldId id="4937" r:id="rId3"/>
    <p:sldId id="4951" r:id="rId4"/>
    <p:sldId id="4832" r:id="rId5"/>
    <p:sldId id="4912" r:id="rId6"/>
    <p:sldId id="4928" r:id="rId7"/>
    <p:sldId id="4929" r:id="rId8"/>
    <p:sldId id="4950" r:id="rId9"/>
    <p:sldId id="4947" r:id="rId10"/>
    <p:sldId id="4931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>
          <p15:clr>
            <a:srgbClr val="A4A3A4"/>
          </p15:clr>
        </p15:guide>
        <p15:guide id="2" pos="391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yki Xu" initials="A" lastIdx="67" clrIdx="0"/>
  <p:cmAuthor id="2" name="Peter Q. Yang" initials="PQY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A21"/>
    <a:srgbClr val="25479B"/>
    <a:srgbClr val="F2F2F2"/>
    <a:srgbClr val="67C7E3"/>
    <a:srgbClr val="C5C5C5"/>
    <a:srgbClr val="6AC7DD"/>
    <a:srgbClr val="FFFFFF"/>
    <a:srgbClr val="EA2B4A"/>
    <a:srgbClr val="003E6A"/>
    <a:srgbClr val="FD6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3" autoAdjust="0"/>
    <p:restoredTop sz="91696" autoAdjust="0"/>
  </p:normalViewPr>
  <p:slideViewPr>
    <p:cSldViewPr snapToGrid="0">
      <p:cViewPr varScale="1">
        <p:scale>
          <a:sx n="74" d="100"/>
          <a:sy n="74" d="100"/>
        </p:scale>
        <p:origin x="789" y="62"/>
      </p:cViewPr>
      <p:guideLst>
        <p:guide orient="horz" pos="2260"/>
        <p:guide pos="39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000" b="1" dirty="0">
                <a:solidFill>
                  <a:srgbClr val="0C1B76"/>
                </a:solidFill>
                <a:latin typeface="微软雅黑" panose="020B0503020204020204" charset="-122"/>
                <a:ea typeface="微软雅黑" panose="020B0503020204020204" charset="-122"/>
              </a:rPr>
              <a:t>宜卡用于三类人群的不良反应发生率（</a:t>
            </a:r>
            <a:r>
              <a:rPr lang="en-US" altLang="zh-CN" sz="1000" b="1" dirty="0">
                <a:solidFill>
                  <a:srgbClr val="0C1B76"/>
                </a:solidFill>
                <a:latin typeface="微软雅黑" panose="020B0503020204020204" charset="-122"/>
                <a:ea typeface="微软雅黑" panose="020B0503020204020204" charset="-122"/>
              </a:rPr>
              <a:t>%</a:t>
            </a:r>
            <a:r>
              <a:rPr lang="zh-CN" altLang="en-US" sz="1000" b="1" dirty="0">
                <a:solidFill>
                  <a:srgbClr val="0C1B76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1000" b="1" baseline="30000" dirty="0">
              <a:solidFill>
                <a:srgbClr val="0C1B76"/>
              </a:solidFill>
              <a:latin typeface="微软雅黑" panose="020B0503020204020204" charset="-122"/>
              <a:ea typeface="微软雅黑" panose="020B0503020204020204" charset="-122"/>
            </a:endParaRPr>
          </a:p>
        </c:rich>
      </c:tx>
      <c:layout>
        <c:manualLayout>
          <c:xMode val="edge"/>
          <c:yMode val="edge"/>
          <c:x val="0.301949970454993"/>
          <c:y val="2.4869109947643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0805593854638599E-2"/>
          <c:y val="0.13835510015834501"/>
          <c:w val="0.93130552865383798"/>
          <c:h val="0.68897474277359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注射部位瘙痒</c:v>
                </c:pt>
              </c:strCache>
            </c:strRef>
          </c:tx>
          <c:spPr>
            <a:solidFill>
              <a:srgbClr val="25479B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结核病患者</c:v>
                </c:pt>
                <c:pt idx="1">
                  <c:v>未感染结核杆菌人群</c:v>
                </c:pt>
                <c:pt idx="2">
                  <c:v>健康人群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12.84</c:v>
                </c:pt>
                <c:pt idx="1">
                  <c:v>3.34</c:v>
                </c:pt>
                <c:pt idx="2">
                  <c:v>6.97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注射部位疼痛</c:v>
                </c:pt>
              </c:strCache>
            </c:strRef>
          </c:tx>
          <c:spPr>
            <a:solidFill>
              <a:srgbClr val="67C7E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结核病患者</c:v>
                </c:pt>
                <c:pt idx="1">
                  <c:v>未感染结核杆菌人群</c:v>
                </c:pt>
                <c:pt idx="2">
                  <c:v>健康人群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1.04</c:v>
                </c:pt>
                <c:pt idx="1">
                  <c:v>3.55</c:v>
                </c:pt>
                <c:pt idx="2">
                  <c:v>4.54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发热</c:v>
                </c:pt>
              </c:strCache>
            </c:strRef>
          </c:tx>
          <c:spPr>
            <a:solidFill>
              <a:srgbClr val="1D3F75"/>
            </a:solidFill>
            <a:ln>
              <a:noFill/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结核病患者</c:v>
                </c:pt>
                <c:pt idx="1">
                  <c:v>未感染结核杆菌人群</c:v>
                </c:pt>
                <c:pt idx="2">
                  <c:v>健康人群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2.08</c:v>
                </c:pt>
                <c:pt idx="1">
                  <c:v>0.22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其他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结核病患者</c:v>
                </c:pt>
                <c:pt idx="1">
                  <c:v>未感染结核杆菌人群</c:v>
                </c:pt>
                <c:pt idx="2">
                  <c:v>健康人群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9.6199999999999992</c:v>
                </c:pt>
                <c:pt idx="1">
                  <c:v>0.21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897387120"/>
        <c:axId val="-897379504"/>
      </c:barChart>
      <c:catAx>
        <c:axId val="-8973871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-897379504"/>
        <c:crosses val="autoZero"/>
        <c:auto val="1"/>
        <c:lblAlgn val="ctr"/>
        <c:lblOffset val="100"/>
        <c:noMultiLvlLbl val="0"/>
      </c:catAx>
      <c:valAx>
        <c:axId val="-897379504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89738712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744659798163399"/>
          <c:y val="0.103352022096714"/>
          <c:w val="0.18061497326203199"/>
          <c:h val="0.36620398235560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7F927-5485-41F0-BEFF-F4BECEA3E901}" type="datetimeFigureOut">
              <a:rPr lang="zh-CN" altLang="en-US" smtClean="0"/>
              <a:t>2022-7-11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5DAD3-2357-4381-9BAE-49786A8239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08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DAD3-2357-4381-9BAE-49786A82396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20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DAD3-2357-4381-9BAE-49786A82396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786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DAD3-2357-4381-9BAE-49786A82396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78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DAD3-2357-4381-9BAE-49786A82396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42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DAD3-2357-4381-9BAE-49786A82396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88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DAD3-2357-4381-9BAE-49786A82396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846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5DAD3-2357-4381-9BAE-49786A82396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56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9800"/>
          <p:cNvSpPr>
            <a:spLocks noGrp="1"/>
          </p:cNvSpPr>
          <p:nvPr userDrawn="1">
            <p:ph type="subTitle" idx="1"/>
          </p:nvPr>
        </p:nvSpPr>
        <p:spPr>
          <a:xfrm>
            <a:off x="673099" y="3562212"/>
            <a:ext cx="10845800" cy="55879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/>
          </p:nvPr>
        </p:nvSpPr>
        <p:spPr>
          <a:xfrm>
            <a:off x="673099" y="1422400"/>
            <a:ext cx="10845800" cy="2139811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6292449" y="6137275"/>
            <a:ext cx="5228039" cy="296271"/>
          </a:xfrm>
        </p:spPr>
        <p:txBody>
          <a:bodyPr vert="horz" anchor="ctr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1" hasCustomPrompt="1"/>
          </p:nvPr>
        </p:nvSpPr>
        <p:spPr>
          <a:xfrm>
            <a:off x="669925" y="6137274"/>
            <a:ext cx="5228039" cy="296271"/>
          </a:xfrm>
        </p:spPr>
        <p:txBody>
          <a:bodyPr vert="horz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0665229" y="213830"/>
            <a:ext cx="1404857" cy="558799"/>
          </a:xfrm>
          <a:prstGeom prst="rect">
            <a:avLst/>
          </a:prstGeom>
          <a:solidFill>
            <a:srgbClr val="020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0"/>
          <a:stretch>
            <a:fillRect/>
          </a:stretch>
        </p:blipFill>
        <p:spPr>
          <a:xfrm>
            <a:off x="10543315" y="338930"/>
            <a:ext cx="1275248" cy="37696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1282700" y="4845051"/>
            <a:ext cx="6322786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73099" y="2870199"/>
            <a:ext cx="6932387" cy="1441451"/>
          </a:xfrm>
        </p:spPr>
        <p:txBody>
          <a:bodyPr anchor="b">
            <a:normAutofit/>
          </a:bodyPr>
          <a:lstStyle>
            <a:lvl1pPr algn="l">
              <a:defRPr sz="4000">
                <a:gradFill>
                  <a:gsLst>
                    <a:gs pos="70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100" y="973095"/>
            <a:ext cx="10845802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100" y="1269366"/>
            <a:ext cx="10845802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75698" y="32421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76814" y="41374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661400" y="0"/>
            <a:ext cx="3530600" cy="6858000"/>
          </a:xfrm>
          <a:prstGeom prst="rect">
            <a:avLst/>
          </a:prstGeom>
          <a:blipFill>
            <a:blip r:embed="rId2"/>
            <a:srcRect/>
            <a:stretch>
              <a:fillRect l="-206835" r="-384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请在插入菜单</a:t>
            </a:r>
            <a:r>
              <a:rPr lang="en-US" altLang="zh-CN">
                <a:solidFill>
                  <a:srgbClr val="000000">
                    <a:lumMod val="50000"/>
                    <a:lumOff val="50000"/>
                  </a:srgbClr>
                </a:solidFill>
              </a:rPr>
              <a:t>—</a:t>
            </a:r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页眉和页脚中修改此文本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请在插入菜单</a:t>
            </a:r>
            <a:r>
              <a:rPr lang="en-US" altLang="zh-CN">
                <a:solidFill>
                  <a:srgbClr val="000000">
                    <a:lumMod val="50000"/>
                    <a:lumOff val="50000"/>
                  </a:srgbClr>
                </a:solidFill>
              </a:rPr>
              <a:t>—</a:t>
            </a:r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页眉和页脚中修改此文本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3100" y="1676401"/>
            <a:ext cx="7810500" cy="234949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4827508"/>
            <a:ext cx="781050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4531237"/>
            <a:ext cx="78105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 userDrawn="1">
            <p:ph type="title"/>
          </p:nvPr>
        </p:nvSpPr>
        <p:spPr>
          <a:xfrm>
            <a:off x="4971927" y="2962730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/>
          </p:nvPr>
        </p:nvSpPr>
        <p:spPr>
          <a:xfrm>
            <a:off x="4973043" y="3858080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036"/>
          <a:stretch>
            <a:fillRect/>
          </a:stretch>
        </p:blipFill>
        <p:spPr>
          <a:xfrm>
            <a:off x="0" y="0"/>
            <a:ext cx="43688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请在插入菜单</a:t>
            </a:r>
            <a:r>
              <a:rPr lang="en-US" altLang="zh-CN">
                <a:solidFill>
                  <a:srgbClr val="000000">
                    <a:lumMod val="50000"/>
                    <a:lumOff val="50000"/>
                  </a:srgbClr>
                </a:solidFill>
              </a:rPr>
              <a:t>—</a:t>
            </a:r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页眉和页脚中修改此文本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请在插入菜单</a:t>
            </a:r>
            <a:r>
              <a:rPr lang="en-US" altLang="zh-CN">
                <a:solidFill>
                  <a:srgbClr val="000000">
                    <a:lumMod val="50000"/>
                    <a:lumOff val="50000"/>
                  </a:srgbClr>
                </a:solidFill>
              </a:rPr>
              <a:t>—</a:t>
            </a:r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页眉和页脚中修改此文本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5" r="29825" b="88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85" b="8851"/>
          <a:stretch>
            <a:fillRect/>
          </a:stretch>
        </p:blipFill>
        <p:spPr>
          <a:xfrm flipV="1">
            <a:off x="-12701" y="5419176"/>
            <a:ext cx="12204701" cy="1438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98"/>
          <a:stretch>
            <a:fillRect/>
          </a:stretch>
        </p:blipFill>
        <p:spPr>
          <a:xfrm>
            <a:off x="11016985" y="196031"/>
            <a:ext cx="992532" cy="301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" b="29315"/>
          <a:stretch>
            <a:fillRect/>
          </a:stretch>
        </p:blipFill>
        <p:spPr>
          <a:xfrm flipV="1">
            <a:off x="-1117" y="-14515"/>
            <a:ext cx="12192000" cy="6872514"/>
          </a:xfrm>
          <a:prstGeom prst="rect">
            <a:avLst/>
          </a:prstGeom>
        </p:spPr>
      </p:pic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73100" y="3109006"/>
            <a:ext cx="9748157" cy="1621509"/>
          </a:xfr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5415242"/>
            <a:ext cx="9748157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5118971"/>
            <a:ext cx="9748157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1282700" y="4845051"/>
            <a:ext cx="6322786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73099" y="2870199"/>
            <a:ext cx="6932387" cy="1441451"/>
          </a:xfrm>
        </p:spPr>
        <p:txBody>
          <a:bodyPr anchor="b">
            <a:normAutofit/>
          </a:bodyPr>
          <a:lstStyle>
            <a:lvl1pPr algn="l">
              <a:defRPr sz="4000">
                <a:gradFill>
                  <a:gsLst>
                    <a:gs pos="7000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73100" y="973095"/>
            <a:ext cx="10845802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73100" y="1269366"/>
            <a:ext cx="10845802" cy="296271"/>
          </a:xfr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675698" y="32421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676814" y="41374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661400" y="0"/>
            <a:ext cx="3530600" cy="6858000"/>
          </a:xfrm>
          <a:prstGeom prst="rect">
            <a:avLst/>
          </a:prstGeom>
          <a:blipFill>
            <a:blip r:embed="rId2"/>
            <a:srcRect/>
            <a:stretch>
              <a:fillRect l="-206835" r="-384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673100" y="1676401"/>
            <a:ext cx="7810500" cy="2349499"/>
          </a:xfr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73100" y="4827508"/>
            <a:ext cx="7810500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4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673102" y="4531237"/>
            <a:ext cx="7810500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请在插入菜单</a:t>
            </a:r>
            <a:r>
              <a:rPr lang="en-US" altLang="zh-CN">
                <a:solidFill>
                  <a:srgbClr val="000000">
                    <a:lumMod val="50000"/>
                    <a:lumOff val="50000"/>
                  </a:srgbClr>
                </a:solidFill>
              </a:rPr>
              <a:t>—</a:t>
            </a:r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页眉和页脚中修改此文本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请在插入菜单</a:t>
            </a:r>
            <a:r>
              <a:rPr lang="en-US" altLang="zh-CN">
                <a:solidFill>
                  <a:srgbClr val="000000">
                    <a:lumMod val="50000"/>
                    <a:lumOff val="50000"/>
                  </a:srgbClr>
                </a:solidFill>
              </a:rPr>
              <a:t>—</a:t>
            </a:r>
            <a:r>
              <a:rPr lang="zh-CN" altLang="en-US">
                <a:solidFill>
                  <a:srgbClr val="000000">
                    <a:lumMod val="50000"/>
                    <a:lumOff val="50000"/>
                  </a:srgbClr>
                </a:solidFill>
              </a:rPr>
              <a:t>页眉和页脚中修改此文本</a:t>
            </a:r>
            <a:endParaRPr lang="zh-CN" alt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‹#›</a:t>
            </a:fld>
            <a:endParaRPr lang="zh-CN" alt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.xml"/><Relationship Id="rId7" Type="http://schemas.openxmlformats.org/officeDocument/2006/relationships/image" Target="../media/image10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0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 hidden="1"/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5" imgW="9525" imgH="9525" progId="TCLayout.ActiveDocument.1">
                  <p:embed/>
                </p:oleObj>
              </mc:Choice>
              <mc:Fallback>
                <p:oleObj name="think-cell Slide" r:id="rId5" imgW="9525" imgH="9525" progId="TCLayout.ActiveDocument.1">
                  <p:embed/>
                  <p:pic>
                    <p:nvPicPr>
                      <p:cNvPr id="0" name="对象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671830" y="4775835"/>
            <a:ext cx="4639310" cy="422275"/>
          </a:xfrm>
        </p:spPr>
        <p:txBody>
          <a:bodyPr>
            <a:normAutofit/>
          </a:bodyPr>
          <a:lstStyle/>
          <a:p>
            <a:r>
              <a:rPr lang="zh-CN" altLang="en-US" b="1" dirty="0"/>
              <a:t>安徽智飞龙科马生物制药有限公司</a:t>
            </a:r>
            <a:endParaRPr lang="en-US" altLang="zh-CN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673098" y="2097944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智慧共享   好梦齐飞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0" y="558769"/>
            <a:ext cx="1840992" cy="5171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5545" l="7578" r="92287">
                        <a14:backgroundMark x1="8593" y1="31584" x2="80244" y2="32178"/>
                        <a14:backgroundMark x1="80244" y1="32178" x2="80244" y2="32178"/>
                        <a14:backgroundMark x1="80447" y1="33366" x2="80447" y2="38416"/>
                        <a14:backgroundMark x1="80447" y1="38416" x2="80447" y2="38416"/>
                        <a14:backgroundMark x1="81326" y1="39010" x2="91475" y2="39010"/>
                        <a14:backgroundMark x1="91475" y1="11881" x2="91475" y2="11881"/>
                        <a14:backgroundMark x1="91475" y1="11881" x2="91475" y2="11881"/>
                        <a14:backgroundMark x1="91272" y1="39307" x2="91069" y2="11287"/>
                        <a14:backgroundMark x1="8390" y1="31881" x2="8187" y2="10099"/>
                        <a14:backgroundMark x1="8187" y1="10099" x2="90866" y2="9802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32141" r="6889" b="14450"/>
          <a:stretch>
            <a:fillRect/>
          </a:stretch>
        </p:blipFill>
        <p:spPr>
          <a:xfrm>
            <a:off x="7081765" y="3536012"/>
            <a:ext cx="4452042" cy="188842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7" name="文本框 6"/>
          <p:cNvSpPr txBox="1"/>
          <p:nvPr/>
        </p:nvSpPr>
        <p:spPr>
          <a:xfrm>
            <a:off x="671830" y="2646680"/>
            <a:ext cx="69049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重组结核杆菌融合蛋白（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EC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）宜卡</a:t>
            </a:r>
            <a:r>
              <a:rPr kumimoji="0" lang="en-US" altLang="zh-CN" sz="40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®</a:t>
            </a: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şļíďe"/>
          <p:cNvSpPr txBox="1"/>
          <p:nvPr/>
        </p:nvSpPr>
        <p:spPr>
          <a:xfrm>
            <a:off x="5464967" y="1818482"/>
            <a:ext cx="503156" cy="46166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11351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01</a:t>
            </a:r>
          </a:p>
        </p:txBody>
      </p:sp>
      <p:cxnSp>
        <p:nvCxnSpPr>
          <p:cNvPr id="3" name="íṧľîḓe"/>
          <p:cNvCxnSpPr/>
          <p:nvPr/>
        </p:nvCxnSpPr>
        <p:spPr>
          <a:xfrm>
            <a:off x="6110052" y="1789707"/>
            <a:ext cx="0" cy="519214"/>
          </a:xfrm>
          <a:prstGeom prst="line">
            <a:avLst/>
          </a:prstGeom>
          <a:noFill/>
          <a:ln w="28575" cap="flat" cmpd="sng" algn="ctr">
            <a:solidFill>
              <a:srgbClr val="011351"/>
            </a:solidFill>
            <a:prstDash val="solid"/>
            <a:miter lim="800000"/>
          </a:ln>
          <a:effectLst/>
        </p:spPr>
      </p:cxnSp>
      <p:sp>
        <p:nvSpPr>
          <p:cNvPr id="4" name="îşľîdé"/>
          <p:cNvSpPr txBox="1"/>
          <p:nvPr/>
        </p:nvSpPr>
        <p:spPr bwMode="auto">
          <a:xfrm>
            <a:off x="6213931" y="1873851"/>
            <a:ext cx="3891498" cy="3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9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药品简介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íš1îďè"/>
          <p:cNvSpPr txBox="1"/>
          <p:nvPr/>
        </p:nvSpPr>
        <p:spPr>
          <a:xfrm>
            <a:off x="5455823" y="2645640"/>
            <a:ext cx="542897" cy="46166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>
                <a:ln>
                  <a:noFill/>
                </a:ln>
                <a:solidFill>
                  <a:srgbClr val="00DBB9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02</a:t>
            </a:r>
          </a:p>
        </p:txBody>
      </p:sp>
      <p:cxnSp>
        <p:nvCxnSpPr>
          <p:cNvPr id="6" name="îSḻíḍé"/>
          <p:cNvCxnSpPr/>
          <p:nvPr/>
        </p:nvCxnSpPr>
        <p:spPr>
          <a:xfrm>
            <a:off x="6120778" y="2616865"/>
            <a:ext cx="0" cy="519214"/>
          </a:xfrm>
          <a:prstGeom prst="line">
            <a:avLst/>
          </a:prstGeom>
          <a:noFill/>
          <a:ln w="28575" cap="flat" cmpd="sng" algn="ctr">
            <a:solidFill>
              <a:srgbClr val="00DBB9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iṧ1íḍe"/>
          <p:cNvSpPr txBox="1"/>
          <p:nvPr/>
        </p:nvSpPr>
        <p:spPr bwMode="auto">
          <a:xfrm>
            <a:off x="6213931" y="2690214"/>
            <a:ext cx="3891498" cy="3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9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安全性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îsḻîḍè"/>
          <p:cNvSpPr txBox="1"/>
          <p:nvPr/>
        </p:nvSpPr>
        <p:spPr>
          <a:xfrm>
            <a:off x="5466693" y="3519664"/>
            <a:ext cx="553265" cy="46166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1462B4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03</a:t>
            </a:r>
          </a:p>
        </p:txBody>
      </p:sp>
      <p:cxnSp>
        <p:nvCxnSpPr>
          <p:cNvPr id="9" name="îṥḷîḋe"/>
          <p:cNvCxnSpPr/>
          <p:nvPr/>
        </p:nvCxnSpPr>
        <p:spPr>
          <a:xfrm>
            <a:off x="6120778" y="3519664"/>
            <a:ext cx="0" cy="519214"/>
          </a:xfrm>
          <a:prstGeom prst="line">
            <a:avLst/>
          </a:prstGeom>
          <a:noFill/>
          <a:ln w="28575" cap="flat" cmpd="sng" algn="ctr">
            <a:solidFill>
              <a:srgbClr val="1462B4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等腰三角形 9"/>
          <p:cNvSpPr/>
          <p:nvPr/>
        </p:nvSpPr>
        <p:spPr>
          <a:xfrm rot="5400000">
            <a:off x="11299987" y="2189686"/>
            <a:ext cx="139512" cy="12026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21" tIns="45691" rIns="91221" bIns="45691" rtlCol="0" anchor="ctr"/>
          <a:lstStyle/>
          <a:p>
            <a:pPr marL="0" marR="0" lvl="0" indent="0" algn="ctr" defTabSz="91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íšļîḋè"/>
          <p:cNvSpPr txBox="1"/>
          <p:nvPr/>
        </p:nvSpPr>
        <p:spPr>
          <a:xfrm>
            <a:off x="8985609" y="1865828"/>
            <a:ext cx="542897" cy="46166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1689A0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04</a:t>
            </a:r>
          </a:p>
        </p:txBody>
      </p:sp>
      <p:cxnSp>
        <p:nvCxnSpPr>
          <p:cNvPr id="12" name="íṣḻiḓè"/>
          <p:cNvCxnSpPr/>
          <p:nvPr/>
        </p:nvCxnSpPr>
        <p:spPr>
          <a:xfrm>
            <a:off x="9652696" y="2672013"/>
            <a:ext cx="0" cy="519214"/>
          </a:xfrm>
          <a:prstGeom prst="line">
            <a:avLst/>
          </a:prstGeom>
          <a:noFill/>
          <a:ln w="28575" cap="flat" cmpd="sng" algn="ctr">
            <a:solidFill>
              <a:srgbClr val="797979">
                <a:lumMod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3" name="íṣļidê"/>
          <p:cNvSpPr txBox="1"/>
          <p:nvPr/>
        </p:nvSpPr>
        <p:spPr bwMode="auto">
          <a:xfrm>
            <a:off x="6221551" y="3594370"/>
            <a:ext cx="3891498" cy="3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9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有效性</a:t>
            </a:r>
          </a:p>
        </p:txBody>
      </p:sp>
      <p:sp>
        <p:nvSpPr>
          <p:cNvPr id="14" name="iṡlidé"/>
          <p:cNvSpPr txBox="1"/>
          <p:nvPr/>
        </p:nvSpPr>
        <p:spPr>
          <a:xfrm>
            <a:off x="8985609" y="2729562"/>
            <a:ext cx="554993" cy="461665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800" b="0" i="0" u="none" strike="noStrike" kern="0" cap="none" spc="0" normalizeH="0" baseline="0">
                <a:ln>
                  <a:noFill/>
                </a:ln>
                <a:solidFill>
                  <a:srgbClr val="797979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797979">
                    <a:lumMod val="100000"/>
                  </a:srgb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05</a:t>
            </a:r>
          </a:p>
        </p:txBody>
      </p:sp>
      <p:cxnSp>
        <p:nvCxnSpPr>
          <p:cNvPr id="17" name="íṣḻiḓè"/>
          <p:cNvCxnSpPr/>
          <p:nvPr/>
        </p:nvCxnSpPr>
        <p:spPr>
          <a:xfrm>
            <a:off x="9659708" y="1840679"/>
            <a:ext cx="0" cy="519214"/>
          </a:xfrm>
          <a:prstGeom prst="line">
            <a:avLst/>
          </a:prstGeom>
          <a:noFill/>
          <a:ln w="28575" cap="flat" cmpd="sng" algn="ctr">
            <a:solidFill>
              <a:srgbClr val="1689A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8" name="îṣ1îḋê"/>
          <p:cNvSpPr txBox="1"/>
          <p:nvPr/>
        </p:nvSpPr>
        <p:spPr bwMode="auto">
          <a:xfrm>
            <a:off x="9721501" y="1901505"/>
            <a:ext cx="3891498" cy="3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9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创新性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9" name="îS1íḋè"/>
          <p:cNvSpPr txBox="1"/>
          <p:nvPr/>
        </p:nvSpPr>
        <p:spPr bwMode="auto">
          <a:xfrm>
            <a:off x="9721501" y="2715757"/>
            <a:ext cx="3891498" cy="3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 fontScale="9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公平性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5" name="任意多边形 12"/>
          <p:cNvSpPr/>
          <p:nvPr/>
        </p:nvSpPr>
        <p:spPr>
          <a:xfrm>
            <a:off x="1601538" y="-528269"/>
            <a:ext cx="2753047" cy="2753046"/>
          </a:xfrm>
          <a:custGeom>
            <a:avLst/>
            <a:gdLst>
              <a:gd name="connsiteX0" fmla="*/ 1122362 w 2244725"/>
              <a:gd name="connsiteY0" fmla="*/ 0 h 2244724"/>
              <a:gd name="connsiteX1" fmla="*/ 2244725 w 2244725"/>
              <a:gd name="connsiteY1" fmla="*/ 1122362 h 2244724"/>
              <a:gd name="connsiteX2" fmla="*/ 1122362 w 2244725"/>
              <a:gd name="connsiteY2" fmla="*/ 2244724 h 2244724"/>
              <a:gd name="connsiteX3" fmla="*/ 0 w 2244725"/>
              <a:gd name="connsiteY3" fmla="*/ 1122362 h 22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725" h="2244724">
                <a:moveTo>
                  <a:pt x="1122362" y="0"/>
                </a:moveTo>
                <a:lnTo>
                  <a:pt x="2244725" y="1122362"/>
                </a:lnTo>
                <a:lnTo>
                  <a:pt x="1122362" y="2244724"/>
                </a:lnTo>
                <a:lnTo>
                  <a:pt x="0" y="1122362"/>
                </a:lnTo>
                <a:close/>
              </a:path>
            </a:pathLst>
          </a:custGeom>
          <a:solidFill>
            <a:srgbClr val="002060">
              <a:alpha val="80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"/>
              <a:ea typeface="汉仪旗黑-55S"/>
              <a:cs typeface="+mn-cs"/>
            </a:endParaRPr>
          </a:p>
        </p:txBody>
      </p:sp>
      <p:sp>
        <p:nvSpPr>
          <p:cNvPr id="46" name="任意多边形 13"/>
          <p:cNvSpPr/>
          <p:nvPr/>
        </p:nvSpPr>
        <p:spPr>
          <a:xfrm>
            <a:off x="-1574336" y="-444125"/>
            <a:ext cx="2753047" cy="2753046"/>
          </a:xfrm>
          <a:custGeom>
            <a:avLst/>
            <a:gdLst>
              <a:gd name="connsiteX0" fmla="*/ 1122362 w 2244725"/>
              <a:gd name="connsiteY0" fmla="*/ 0 h 2244724"/>
              <a:gd name="connsiteX1" fmla="*/ 2244725 w 2244725"/>
              <a:gd name="connsiteY1" fmla="*/ 1122362 h 2244724"/>
              <a:gd name="connsiteX2" fmla="*/ 1122362 w 2244725"/>
              <a:gd name="connsiteY2" fmla="*/ 2244724 h 2244724"/>
              <a:gd name="connsiteX3" fmla="*/ 0 w 2244725"/>
              <a:gd name="connsiteY3" fmla="*/ 1122362 h 22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725" h="2244724">
                <a:moveTo>
                  <a:pt x="1122362" y="0"/>
                </a:moveTo>
                <a:lnTo>
                  <a:pt x="2244725" y="1122362"/>
                </a:lnTo>
                <a:lnTo>
                  <a:pt x="1122362" y="2244724"/>
                </a:lnTo>
                <a:lnTo>
                  <a:pt x="0" y="112236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"/>
              <a:ea typeface="汉仪旗黑-55S"/>
              <a:cs typeface="+mn-cs"/>
            </a:endParaRPr>
          </a:p>
        </p:txBody>
      </p:sp>
      <p:sp>
        <p:nvSpPr>
          <p:cNvPr id="47" name="任意多边形 15"/>
          <p:cNvSpPr/>
          <p:nvPr/>
        </p:nvSpPr>
        <p:spPr>
          <a:xfrm>
            <a:off x="11169" y="978588"/>
            <a:ext cx="2753047" cy="2753046"/>
          </a:xfrm>
          <a:custGeom>
            <a:avLst/>
            <a:gdLst>
              <a:gd name="connsiteX0" fmla="*/ 1122362 w 2244725"/>
              <a:gd name="connsiteY0" fmla="*/ 0 h 2244724"/>
              <a:gd name="connsiteX1" fmla="*/ 2244725 w 2244725"/>
              <a:gd name="connsiteY1" fmla="*/ 1122362 h 2244724"/>
              <a:gd name="connsiteX2" fmla="*/ 1122362 w 2244725"/>
              <a:gd name="connsiteY2" fmla="*/ 2244724 h 2244724"/>
              <a:gd name="connsiteX3" fmla="*/ 0 w 2244725"/>
              <a:gd name="connsiteY3" fmla="*/ 1122362 h 22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725" h="2244724">
                <a:moveTo>
                  <a:pt x="1122362" y="0"/>
                </a:moveTo>
                <a:lnTo>
                  <a:pt x="2244725" y="1122362"/>
                </a:lnTo>
                <a:lnTo>
                  <a:pt x="1122362" y="2244724"/>
                </a:lnTo>
                <a:lnTo>
                  <a:pt x="0" y="1122362"/>
                </a:lnTo>
                <a:close/>
              </a:path>
            </a:pathLst>
          </a:custGeom>
          <a:blipFill dpi="0" rotWithShape="1">
            <a:blip r:embed="rId2" cstate="print">
              <a:alphaModFix amt="74000"/>
            </a:blip>
            <a:srcRect/>
            <a:stretch>
              <a:fillRect l="5000"/>
            </a:stretch>
          </a:blip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"/>
              <a:ea typeface="汉仪旗黑-55S"/>
              <a:cs typeface="+mn-cs"/>
            </a:endParaRPr>
          </a:p>
        </p:txBody>
      </p:sp>
      <p:sp>
        <p:nvSpPr>
          <p:cNvPr id="48" name="任意多边形 17"/>
          <p:cNvSpPr/>
          <p:nvPr/>
        </p:nvSpPr>
        <p:spPr>
          <a:xfrm>
            <a:off x="-1379573" y="2501712"/>
            <a:ext cx="2753047" cy="2753046"/>
          </a:xfrm>
          <a:custGeom>
            <a:avLst/>
            <a:gdLst>
              <a:gd name="connsiteX0" fmla="*/ 1122362 w 2244725"/>
              <a:gd name="connsiteY0" fmla="*/ 0 h 2244724"/>
              <a:gd name="connsiteX1" fmla="*/ 2244725 w 2244725"/>
              <a:gd name="connsiteY1" fmla="*/ 1122362 h 2244724"/>
              <a:gd name="connsiteX2" fmla="*/ 1122362 w 2244725"/>
              <a:gd name="connsiteY2" fmla="*/ 2244724 h 2244724"/>
              <a:gd name="connsiteX3" fmla="*/ 0 w 2244725"/>
              <a:gd name="connsiteY3" fmla="*/ 1122362 h 224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4725" h="2244724">
                <a:moveTo>
                  <a:pt x="1122362" y="0"/>
                </a:moveTo>
                <a:lnTo>
                  <a:pt x="2244725" y="1122362"/>
                </a:lnTo>
                <a:lnTo>
                  <a:pt x="1122362" y="2244724"/>
                </a:lnTo>
                <a:lnTo>
                  <a:pt x="0" y="1122362"/>
                </a:lnTo>
                <a:close/>
              </a:path>
            </a:pathLst>
          </a:custGeom>
          <a:solidFill>
            <a:srgbClr val="88B5E6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"/>
              <a:ea typeface="汉仪旗黑-55S"/>
              <a:cs typeface="+mn-cs"/>
            </a:endParaRPr>
          </a:p>
        </p:txBody>
      </p:sp>
      <p:cxnSp>
        <p:nvCxnSpPr>
          <p:cNvPr id="49" name="ísḷiḋé"/>
          <p:cNvCxnSpPr/>
          <p:nvPr/>
        </p:nvCxnSpPr>
        <p:spPr>
          <a:xfrm>
            <a:off x="1791437" y="4592850"/>
            <a:ext cx="2591075" cy="0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50" name="íṩļîďê"/>
          <p:cNvSpPr txBox="1"/>
          <p:nvPr/>
        </p:nvSpPr>
        <p:spPr bwMode="auto">
          <a:xfrm>
            <a:off x="2620307" y="4639041"/>
            <a:ext cx="1139207" cy="65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 fontScale="97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768394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content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714762" y="3878235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E6A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目 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705024" y="2735569"/>
            <a:ext cx="5172979" cy="1696720"/>
            <a:chOff x="8917" y="3339"/>
            <a:chExt cx="9650" cy="2672"/>
          </a:xfrm>
        </p:grpSpPr>
        <p:sp>
          <p:nvSpPr>
            <p:cNvPr id="21" name="文本框 20"/>
            <p:cNvSpPr txBox="1"/>
            <p:nvPr/>
          </p:nvSpPr>
          <p:spPr>
            <a:xfrm>
              <a:off x="8917" y="3339"/>
              <a:ext cx="1610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25479B"/>
                  </a:solidFill>
                </a:rPr>
                <a:t>适应症：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9970" y="3830"/>
              <a:ext cx="8597" cy="21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285750" indent="-285750" algn="just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本品适用于结核杆菌感染诊断，推荐用于6月龄及以上婴儿、儿童及65周岁以下成人。</a:t>
              </a:r>
            </a:p>
            <a:p>
              <a:pPr marL="285750" indent="-285750" algn="just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本品皮试结果不受卡介苗（BCG）接种的影响，可用于辅助结核病的临床诊断。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705024" y="4584628"/>
            <a:ext cx="4660816" cy="640080"/>
            <a:chOff x="8843" y="8554"/>
            <a:chExt cx="11069" cy="1008"/>
          </a:xfrm>
        </p:grpSpPr>
        <p:sp>
          <p:nvSpPr>
            <p:cNvPr id="25" name="文本框 24"/>
            <p:cNvSpPr txBox="1"/>
            <p:nvPr/>
          </p:nvSpPr>
          <p:spPr>
            <a:xfrm>
              <a:off x="8843" y="8554"/>
              <a:ext cx="3331" cy="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25479B"/>
                  </a:solidFill>
                </a:rPr>
                <a:t>用法用量：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618" y="8968"/>
              <a:ext cx="9294" cy="5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 algn="just" fontAlgn="auto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吸取本品0.1ml（5U），于前臂掌侧皮内注射。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027606" y="2265308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通用名称：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重组结核杆菌融合蛋白（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EC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010955" y="2760473"/>
            <a:ext cx="5080000" cy="37741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注册规格：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每瓶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0.3ml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0.5ml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1.0ml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43826" y="4247353"/>
            <a:ext cx="4952044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中国大陆首次上市时间：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23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en-US" sz="1400" b="0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sz="1400" b="1" dirty="0">
              <a:solidFill>
                <a:srgbClr val="25479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目前大陆地区同通用名药品的上市情况：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家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/>
            <a:r>
              <a:rPr lang="en-US" sz="1400" b="0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sz="1400" b="1" dirty="0">
              <a:solidFill>
                <a:srgbClr val="25479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/>
            <a:r>
              <a:rPr lang="zh-CN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全球首个上市国家</a:t>
            </a:r>
            <a:r>
              <a:rPr lang="en-US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地区及上市时间：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23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05024" y="2275542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参照药品建议：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结核菌素纯蛋白衍生物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27606" y="1744715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zh-CN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商品名称：</a:t>
            </a:r>
            <a:r>
              <a:rPr 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宜卡</a:t>
            </a:r>
            <a:r>
              <a:rPr lang="zh-CN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®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989436" y="3364371"/>
            <a:ext cx="5080000" cy="3774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专利号</a:t>
            </a:r>
            <a:r>
              <a:rPr lang="zh-CN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ZL201510617780.9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05024" y="1815586"/>
            <a:ext cx="1912318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/>
            <a:r>
              <a:rPr lang="zh-CN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是否为</a:t>
            </a:r>
            <a:r>
              <a:rPr lang="en-US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OTC </a:t>
            </a:r>
            <a:r>
              <a:rPr lang="zh-CN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药品：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否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05951" y="333682"/>
            <a:ext cx="4705808" cy="569106"/>
            <a:chOff x="305951" y="333682"/>
            <a:chExt cx="4705808" cy="569106"/>
          </a:xfrm>
        </p:grpSpPr>
        <p:grpSp>
          <p:nvGrpSpPr>
            <p:cNvPr id="30" name="组合 29"/>
            <p:cNvGrpSpPr/>
            <p:nvPr/>
          </p:nvGrpSpPr>
          <p:grpSpPr>
            <a:xfrm>
              <a:off x="305951" y="333682"/>
              <a:ext cx="4705808" cy="569106"/>
              <a:chOff x="247894" y="267066"/>
              <a:chExt cx="4705808" cy="569106"/>
            </a:xfrm>
          </p:grpSpPr>
          <p:sp>
            <p:nvSpPr>
              <p:cNvPr id="32" name="矩形: 圆角 7"/>
              <p:cNvSpPr/>
              <p:nvPr/>
            </p:nvSpPr>
            <p:spPr>
              <a:xfrm>
                <a:off x="247894" y="267066"/>
                <a:ext cx="4149935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5479B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TextBox 20"/>
              <p:cNvSpPr txBox="1"/>
              <p:nvPr/>
            </p:nvSpPr>
            <p:spPr>
              <a:xfrm>
                <a:off x="1432253" y="298915"/>
                <a:ext cx="3521449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宜卡</a:t>
                </a:r>
                <a:r>
                  <a:rPr lang="zh-CN" altLang="en-US" sz="2800" b="1" baseline="30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®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基本信息</a:t>
                </a:r>
              </a:p>
            </p:txBody>
          </p:sp>
        </p:grpSp>
        <p:sp>
          <p:nvSpPr>
            <p:cNvPr id="31" name="椭圆 30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479B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89136" y="294196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4" t="23816" r="33201" b="26400"/>
          <a:stretch>
            <a:fillRect/>
          </a:stretch>
        </p:blipFill>
        <p:spPr>
          <a:xfrm>
            <a:off x="71586" y="1552145"/>
            <a:ext cx="2917850" cy="22249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89136" y="3868091"/>
            <a:ext cx="10688909" cy="20584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12825" y="651510"/>
            <a:ext cx="512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81652" y="903698"/>
            <a:ext cx="9707561" cy="113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25479B"/>
                </a:solidFill>
                <a:latin typeface="+mj-ea"/>
                <a:ea typeface="+mj-ea"/>
              </a:rPr>
              <a:t>结核病高居全球单一传染性疾病“第二杀手” </a:t>
            </a:r>
            <a:endParaRPr lang="en-US" altLang="zh-CN" sz="2400" b="1" dirty="0">
              <a:solidFill>
                <a:srgbClr val="25479B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25479B"/>
                </a:solidFill>
                <a:latin typeface="+mj-ea"/>
                <a:ea typeface="+mj-ea"/>
              </a:rPr>
              <a:t>既往筛查手段局限性大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044829" y="4062807"/>
            <a:ext cx="10102342" cy="1863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ts val="2300"/>
              </a:lnSpc>
              <a:spcBef>
                <a:spcPts val="600"/>
              </a:spcBef>
              <a:buClr>
                <a:srgbClr val="244598"/>
              </a:buClr>
              <a:buFont typeface="Wingdings" panose="05000000000000000000" pitchFamily="2" charset="2"/>
              <a:buChar char="l"/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年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我国</a:t>
            </a:r>
            <a:r>
              <a:rPr lang="zh-CN" altLang="zh-CN" sz="1600" b="1" kern="100" dirty="0">
                <a:solidFill>
                  <a:srgbClr val="25479B"/>
                </a:solidFill>
                <a:latin typeface="+mn-ea"/>
                <a:cs typeface="Times New Roman" panose="02020603050405020304" pitchFamily="18" charset="0"/>
              </a:rPr>
              <a:t>新发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结核病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患者</a:t>
            </a:r>
            <a:r>
              <a:rPr lang="en-US" altLang="zh-CN" sz="1600" b="1" kern="100" dirty="0">
                <a:solidFill>
                  <a:srgbClr val="25479B"/>
                </a:solidFill>
                <a:latin typeface="+mn-ea"/>
                <a:cs typeface="Times New Roman" panose="02020603050405020304" pitchFamily="18" charset="0"/>
              </a:rPr>
              <a:t>84.2</a:t>
            </a:r>
            <a:r>
              <a:rPr lang="zh-CN" altLang="zh-CN" sz="1600" b="1" kern="100" dirty="0">
                <a:solidFill>
                  <a:srgbClr val="25479B"/>
                </a:solidFill>
                <a:latin typeface="+mn-ea"/>
                <a:cs typeface="Times New Roman" panose="02020603050405020304" pitchFamily="18" charset="0"/>
              </a:rPr>
              <a:t>万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有</a:t>
            </a: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3.2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万</a:t>
            </a: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*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人死于结核病，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结核病负担高居全球第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二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位，仅次于印度</a:t>
            </a:r>
            <a:r>
              <a:rPr lang="en-US" altLang="zh-CN" sz="1400" kern="1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。</a:t>
            </a:r>
            <a:endParaRPr lang="zh-CN" altLang="zh-CN" sz="11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marL="285750" indent="-285750" algn="just" fontAlgn="auto">
              <a:lnSpc>
                <a:spcPct val="150000"/>
              </a:lnSpc>
              <a:buClr>
                <a:srgbClr val="244598"/>
              </a:buClr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健康人吸入带有结核菌的飞沫就有可能被感染。我国约有</a:t>
            </a:r>
            <a:r>
              <a:rPr lang="en-US" altLang="zh-CN" sz="1600" b="1" kern="100" dirty="0">
                <a:solidFill>
                  <a:srgbClr val="25479B"/>
                </a:solidFill>
                <a:latin typeface="+mn-ea"/>
                <a:cs typeface="Times New Roman" panose="02020603050405020304" pitchFamily="18" charset="0"/>
                <a:sym typeface="+mn-ea"/>
              </a:rPr>
              <a:t>3.5</a:t>
            </a:r>
            <a:r>
              <a:rPr lang="zh-CN" altLang="en-US" sz="1600" b="1" kern="100" dirty="0">
                <a:solidFill>
                  <a:srgbClr val="25479B"/>
                </a:solidFill>
                <a:latin typeface="+mn-ea"/>
                <a:cs typeface="Times New Roman" panose="02020603050405020304" pitchFamily="18" charset="0"/>
                <a:sym typeface="+mn-ea"/>
              </a:rPr>
              <a:t>亿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潜伏感染者，这部分人群约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5</a:t>
            </a:r>
            <a:r>
              <a:rPr lang="zh-CN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%-1</a:t>
            </a:r>
            <a:r>
              <a:rPr lang="en-US" altLang="zh-CN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</a:t>
            </a:r>
            <a:r>
              <a:rPr lang="zh-CN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%会在一生中因其免疫力降低而发展为活动性结核病人</a:t>
            </a:r>
            <a:r>
              <a:rPr lang="en-US" altLang="zh-CN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</a:t>
            </a:r>
            <a:r>
              <a:rPr lang="zh-CN" altLang="en-US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</a:t>
            </a:r>
            <a:r>
              <a:rPr lang="en-US" altLang="zh-CN" sz="1400" b="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</a:t>
            </a:r>
            <a:r>
              <a:rPr lang="zh-CN" altLang="en-US" sz="1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。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一个未经治疗的传染性肺结核患者一年</a:t>
            </a:r>
            <a:r>
              <a:rPr lang="zh-CN" altLang="en-US" sz="1600" b="1" dirty="0">
                <a:solidFill>
                  <a:srgbClr val="25479B"/>
                </a:solidFill>
                <a:latin typeface="+mn-ea"/>
                <a:sym typeface="+mn-ea"/>
              </a:rPr>
              <a:t>可传染10-15个人</a:t>
            </a:r>
            <a:r>
              <a:rPr lang="en-US" altLang="zh-CN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4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。</a:t>
            </a:r>
          </a:p>
          <a:p>
            <a:pPr marL="285750" indent="-285750" algn="just" fontAlgn="auto">
              <a:lnSpc>
                <a:spcPct val="150000"/>
              </a:lnSpc>
              <a:buClr>
                <a:srgbClr val="244598"/>
              </a:buClr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25479B"/>
                </a:solidFill>
                <a:latin typeface="+mn-ea"/>
                <a:sym typeface="+mn-ea"/>
              </a:rPr>
              <a:t>现有结核感染诊断方法不适用于我国特有国情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。现有的结核感染诊断试剂结核菌素纯蛋白衍生物（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TB-PPD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）</a:t>
            </a:r>
            <a:r>
              <a:rPr lang="zh-CN" altLang="en-US" sz="1600" b="1" dirty="0">
                <a:solidFill>
                  <a:srgbClr val="25479B"/>
                </a:solidFill>
                <a:latin typeface="+mn-ea"/>
                <a:sym typeface="+mn-ea"/>
              </a:rPr>
              <a:t>不能区分卡介苗接种和结核菌感染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sym typeface="+mn-ea"/>
              </a:rPr>
              <a:t>，</a:t>
            </a:r>
            <a:r>
              <a:rPr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微软雅黑" panose="020B0503020204020204" charset="-122"/>
                <a:sym typeface="+mn-ea"/>
              </a:rPr>
              <a:t>我国是结核杆菌高感染与卡介苗普遍接种的国家，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微软雅黑" panose="020B0503020204020204" charset="-122"/>
                <a:sym typeface="+mn-ea"/>
              </a:rPr>
              <a:t>TB-PPD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微软雅黑" panose="020B0503020204020204" charset="-122"/>
                <a:sym typeface="+mn-ea"/>
              </a:rPr>
              <a:t>检测结核感染误诊率高</a:t>
            </a:r>
            <a:r>
              <a:rPr lang="en-US" altLang="zh-CN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微软雅黑" panose="020B0503020204020204" charset="-122"/>
                <a:sym typeface="+mn-ea"/>
              </a:rPr>
              <a:t>。</a:t>
            </a:r>
            <a:endParaRPr lang="zh-CN" altLang="en-US" sz="1400" b="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微软雅黑" panose="020B0503020204020204" charset="-122"/>
              <a:sym typeface="+mn-ea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V="1">
            <a:off x="1490310" y="1525370"/>
            <a:ext cx="8740928" cy="20020"/>
          </a:xfrm>
          <a:prstGeom prst="line">
            <a:avLst/>
          </a:prstGeom>
          <a:ln>
            <a:solidFill>
              <a:srgbClr val="25479B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31" y="5979940"/>
            <a:ext cx="10718800" cy="62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455" marR="0" lvl="0" indent="-844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https://worldhealthorg.shinyapps.io/tb_profiles/?_inputs_&amp;entity_type=%22country%22&amp;lan=%22EN%22&amp;iso2=%22CN%22</a:t>
            </a:r>
          </a:p>
          <a:p>
            <a:pPr marL="84455" marR="0" lvl="0" indent="-844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it-IT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Cui X, Gao L, Cao B.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Management of latent tuberculosis infection in China: Exploring solutions suitable for high-burden countries. Int J Infect Dis. 2020; 92S:S37-S40.</a:t>
            </a:r>
            <a:endParaRPr lang="en-US" altLang="zh-CN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84455" marR="0" lvl="0" indent="-844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O'Garra, Anne et al. The immune response in tuberculosis. Annual review of immunology vol. 31 (2013): 475-527. </a:t>
            </a: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0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4.何文英</a:t>
            </a:r>
            <a:r>
              <a:rPr lang="en-US" altLang="zh-CN" sz="7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, 黄新玲, 郑丽英主编. 结核病感染预防与控制. 武汉：华中科技大学出版社. 2018.5</a:t>
            </a:r>
          </a:p>
          <a:p>
            <a:pPr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7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lang="zh-CN" altLang="en-US" sz="7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张文宏等</a:t>
            </a:r>
            <a:r>
              <a:rPr lang="en-US" altLang="zh-CN" sz="7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r>
              <a:rPr lang="zh-CN" altLang="en-US" sz="7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结核分枝杆菌潜伏感染预防性治疗的进展</a:t>
            </a:r>
            <a:r>
              <a:rPr lang="en-US" altLang="zh-CN" sz="7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. </a:t>
            </a:r>
            <a:r>
              <a:rPr lang="zh-CN" altLang="en-US" sz="7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中国防痨杂志</a:t>
            </a:r>
            <a:r>
              <a:rPr lang="en-US" altLang="zh-CN" sz="7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. 2015; 37(1): 80-85.</a:t>
            </a:r>
          </a:p>
        </p:txBody>
      </p:sp>
      <p:sp>
        <p:nvSpPr>
          <p:cNvPr id="29" name="文本框 39"/>
          <p:cNvSpPr txBox="1">
            <a:spLocks noChangeArrowheads="1"/>
          </p:cNvSpPr>
          <p:nvPr/>
        </p:nvSpPr>
        <p:spPr bwMode="auto">
          <a:xfrm>
            <a:off x="1728793" y="3080183"/>
            <a:ext cx="1569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新发患者</a:t>
            </a:r>
            <a:r>
              <a:rPr lang="zh-CN" altLang="en-US" sz="2800" b="1" dirty="0">
                <a:solidFill>
                  <a:srgbClr val="25479B"/>
                </a:solidFill>
                <a:latin typeface="Arial" panose="020B0604020202020204" pitchFamily="34" charset="0"/>
                <a:ea typeface="微软雅黑" panose="020B0503020204020204" charset="-122"/>
              </a:rPr>
              <a:t>多</a:t>
            </a:r>
            <a:endParaRPr lang="zh-CN" altLang="en-US" sz="2000" b="1" dirty="0">
              <a:solidFill>
                <a:srgbClr val="25479B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0" name="文本框 62"/>
          <p:cNvSpPr txBox="1">
            <a:spLocks noChangeArrowheads="1"/>
          </p:cNvSpPr>
          <p:nvPr/>
        </p:nvSpPr>
        <p:spPr bwMode="auto">
          <a:xfrm>
            <a:off x="3823626" y="3080183"/>
            <a:ext cx="1569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死亡患者</a:t>
            </a:r>
            <a:r>
              <a:rPr lang="zh-CN" altLang="en-US" sz="2800" b="1" dirty="0">
                <a:solidFill>
                  <a:srgbClr val="25479B"/>
                </a:solidFill>
                <a:latin typeface="Arial" panose="020B0604020202020204" pitchFamily="34" charset="0"/>
                <a:ea typeface="微软雅黑" panose="020B0503020204020204" charset="-122"/>
              </a:rPr>
              <a:t>多</a:t>
            </a:r>
            <a:endParaRPr lang="zh-CN" altLang="en-US" sz="2000" b="1" dirty="0">
              <a:solidFill>
                <a:srgbClr val="25479B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1" name="文本框 64"/>
          <p:cNvSpPr txBox="1">
            <a:spLocks noChangeArrowheads="1"/>
          </p:cNvSpPr>
          <p:nvPr/>
        </p:nvSpPr>
        <p:spPr bwMode="auto">
          <a:xfrm>
            <a:off x="5950280" y="3080183"/>
            <a:ext cx="13131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传染性</a:t>
            </a:r>
            <a:r>
              <a:rPr lang="zh-CN" altLang="en-US" sz="2800" b="1" dirty="0">
                <a:solidFill>
                  <a:srgbClr val="25479B"/>
                </a:solidFill>
                <a:latin typeface="Arial" panose="020B0604020202020204" pitchFamily="34" charset="0"/>
                <a:ea typeface="微软雅黑" panose="020B0503020204020204" charset="-122"/>
              </a:rPr>
              <a:t>强</a:t>
            </a:r>
            <a:endParaRPr lang="zh-CN" altLang="en-US" sz="2000" b="1" dirty="0">
              <a:solidFill>
                <a:srgbClr val="25479B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33" name="直接连接符 45"/>
          <p:cNvCxnSpPr>
            <a:cxnSpLocks noChangeShapeType="1"/>
          </p:cNvCxnSpPr>
          <p:nvPr/>
        </p:nvCxnSpPr>
        <p:spPr bwMode="auto">
          <a:xfrm>
            <a:off x="1490310" y="2376414"/>
            <a:ext cx="0" cy="1189381"/>
          </a:xfrm>
          <a:prstGeom prst="line">
            <a:avLst/>
          </a:prstGeom>
          <a:noFill/>
          <a:ln w="6350" cmpd="sng">
            <a:solidFill>
              <a:srgbClr val="6AC7D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直接连接符 46"/>
          <p:cNvCxnSpPr>
            <a:cxnSpLocks noChangeShapeType="1"/>
          </p:cNvCxnSpPr>
          <p:nvPr/>
        </p:nvCxnSpPr>
        <p:spPr bwMode="auto">
          <a:xfrm>
            <a:off x="3536936" y="2376414"/>
            <a:ext cx="0" cy="1189381"/>
          </a:xfrm>
          <a:prstGeom prst="line">
            <a:avLst/>
          </a:prstGeom>
          <a:noFill/>
          <a:ln w="6350" cmpd="sng">
            <a:solidFill>
              <a:srgbClr val="6AC7D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直接连接符 47"/>
          <p:cNvCxnSpPr>
            <a:cxnSpLocks noChangeShapeType="1"/>
          </p:cNvCxnSpPr>
          <p:nvPr/>
        </p:nvCxnSpPr>
        <p:spPr bwMode="auto">
          <a:xfrm>
            <a:off x="5583564" y="2376414"/>
            <a:ext cx="0" cy="1189381"/>
          </a:xfrm>
          <a:prstGeom prst="line">
            <a:avLst/>
          </a:prstGeom>
          <a:noFill/>
          <a:ln w="6350" cmpd="sng">
            <a:solidFill>
              <a:srgbClr val="6AC7D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直接连接符 48"/>
          <p:cNvCxnSpPr>
            <a:cxnSpLocks noChangeShapeType="1"/>
          </p:cNvCxnSpPr>
          <p:nvPr/>
        </p:nvCxnSpPr>
        <p:spPr bwMode="auto">
          <a:xfrm>
            <a:off x="7617311" y="2376414"/>
            <a:ext cx="0" cy="1189381"/>
          </a:xfrm>
          <a:prstGeom prst="line">
            <a:avLst/>
          </a:prstGeom>
          <a:noFill/>
          <a:ln w="6350" cmpd="sng">
            <a:solidFill>
              <a:srgbClr val="6AC7D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" name="图片 4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57" y="2300385"/>
            <a:ext cx="628650" cy="62865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97" y="2268574"/>
            <a:ext cx="1761598" cy="72536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781" y="2332467"/>
            <a:ext cx="634934" cy="634934"/>
          </a:xfrm>
          <a:prstGeom prst="rect">
            <a:avLst/>
          </a:prstGeom>
        </p:spPr>
      </p:pic>
      <p:sp>
        <p:nvSpPr>
          <p:cNvPr id="44" name="文本框 64"/>
          <p:cNvSpPr txBox="1">
            <a:spLocks noChangeArrowheads="1"/>
          </p:cNvSpPr>
          <p:nvPr/>
        </p:nvSpPr>
        <p:spPr bwMode="auto">
          <a:xfrm>
            <a:off x="7720872" y="3069251"/>
            <a:ext cx="24416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既往筛查手段</a:t>
            </a:r>
            <a:r>
              <a:rPr lang="zh-CN" altLang="en-US" sz="2800" b="1" dirty="0">
                <a:solidFill>
                  <a:srgbClr val="25479B"/>
                </a:solidFill>
                <a:latin typeface="Arial" panose="020B0604020202020204" pitchFamily="34" charset="0"/>
                <a:ea typeface="微软雅黑" panose="020B0503020204020204" charset="-122"/>
              </a:rPr>
              <a:t>局限</a:t>
            </a:r>
            <a:endParaRPr lang="zh-CN" altLang="en-US" sz="2400" b="1" dirty="0">
              <a:solidFill>
                <a:srgbClr val="25479B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45" name="直接连接符 48"/>
          <p:cNvCxnSpPr>
            <a:cxnSpLocks noChangeShapeType="1"/>
          </p:cNvCxnSpPr>
          <p:nvPr/>
        </p:nvCxnSpPr>
        <p:spPr bwMode="auto">
          <a:xfrm>
            <a:off x="10231178" y="2347829"/>
            <a:ext cx="0" cy="1189381"/>
          </a:xfrm>
          <a:prstGeom prst="line">
            <a:avLst/>
          </a:prstGeom>
          <a:noFill/>
          <a:ln w="6350" cmpd="sng">
            <a:solidFill>
              <a:srgbClr val="6AC7DD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8" name="组合 47"/>
          <p:cNvGrpSpPr/>
          <p:nvPr/>
        </p:nvGrpSpPr>
        <p:grpSpPr>
          <a:xfrm>
            <a:off x="305951" y="333682"/>
            <a:ext cx="4705808" cy="569106"/>
            <a:chOff x="305951" y="333682"/>
            <a:chExt cx="4705808" cy="569106"/>
          </a:xfrm>
        </p:grpSpPr>
        <p:grpSp>
          <p:nvGrpSpPr>
            <p:cNvPr id="49" name="组合 48"/>
            <p:cNvGrpSpPr/>
            <p:nvPr/>
          </p:nvGrpSpPr>
          <p:grpSpPr>
            <a:xfrm>
              <a:off x="305951" y="333682"/>
              <a:ext cx="4705808" cy="569106"/>
              <a:chOff x="247894" y="267066"/>
              <a:chExt cx="4705808" cy="569106"/>
            </a:xfrm>
          </p:grpSpPr>
          <p:sp>
            <p:nvSpPr>
              <p:cNvPr id="51" name="矩形: 圆角 7"/>
              <p:cNvSpPr/>
              <p:nvPr/>
            </p:nvSpPr>
            <p:spPr>
              <a:xfrm>
                <a:off x="247894" y="267066"/>
                <a:ext cx="4149935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5479B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TextBox 20"/>
              <p:cNvSpPr txBox="1"/>
              <p:nvPr/>
            </p:nvSpPr>
            <p:spPr>
              <a:xfrm>
                <a:off x="1432253" y="298915"/>
                <a:ext cx="3521449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宜卡</a:t>
                </a:r>
                <a:r>
                  <a:rPr lang="zh-CN" altLang="en-US" sz="2800" b="1" baseline="30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®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基本信息</a:t>
                </a:r>
              </a:p>
            </p:txBody>
          </p:sp>
        </p:grpSp>
        <p:sp>
          <p:nvSpPr>
            <p:cNvPr id="50" name="椭圆 49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479B"/>
                </a:solidFill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689136" y="294196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08" y="2239155"/>
            <a:ext cx="839947" cy="8399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: 圆角 7"/>
          <p:cNvSpPr/>
          <p:nvPr/>
        </p:nvSpPr>
        <p:spPr>
          <a:xfrm>
            <a:off x="1464875" y="5018984"/>
            <a:ext cx="9032915" cy="569106"/>
          </a:xfrm>
          <a:prstGeom prst="roundRect">
            <a:avLst>
              <a:gd name="adj" fmla="val 50000"/>
            </a:avLst>
          </a:prstGeom>
          <a:solidFill>
            <a:srgbClr val="264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5479B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2500" y="927735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095557" y="2129703"/>
            <a:ext cx="2000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25479B"/>
                </a:solidFill>
              </a:rPr>
              <a:t>不良反应发生率</a:t>
            </a:r>
            <a:r>
              <a:rPr lang="en-US" altLang="zh-CN" b="1" baseline="30000" dirty="0">
                <a:solidFill>
                  <a:srgbClr val="25479B"/>
                </a:solidFill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0" y="6274953"/>
            <a:ext cx="623533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 F, Xu M, Qin C, et al. Recombinant fusion ESAT6-CFP10 immunogen as a skin test reagent for tuberculosis diagnosis: an open-label, randomized, two-centre phase 2a clinical trial[J]. Clin Microbiol Infect, 2016, 22(10): 889. e9-889. e16.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334571" y="5118871"/>
            <a:ext cx="750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+mj-ea"/>
                <a:ea typeface="+mj-ea"/>
              </a:rPr>
              <a:t>EC</a:t>
            </a:r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不良反应多为局部瘙痒和疼痛，一般为轻度，且发生率低于</a:t>
            </a:r>
            <a:r>
              <a:rPr lang="en-US" altLang="zh-CN" b="1" dirty="0">
                <a:solidFill>
                  <a:schemeClr val="bg1"/>
                </a:solidFill>
                <a:latin typeface="+mj-ea"/>
                <a:ea typeface="+mj-ea"/>
              </a:rPr>
              <a:t>TB-PPD</a:t>
            </a:r>
            <a:r>
              <a:rPr lang="zh-CN" altLang="en-US" b="1" dirty="0">
                <a:solidFill>
                  <a:schemeClr val="bg1"/>
                </a:solidFill>
                <a:latin typeface="+mj-ea"/>
                <a:ea typeface="+mj-ea"/>
              </a:rPr>
              <a:t>。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50330" y="2653563"/>
          <a:ext cx="7662007" cy="1947130"/>
        </p:xfrm>
        <a:graphic>
          <a:graphicData uri="http://schemas.openxmlformats.org/drawingml/2006/table">
            <a:tbl>
              <a:tblPr firstRow="1" bandRow="1"/>
              <a:tblGrid>
                <a:gridCol w="1523344"/>
                <a:gridCol w="1623809"/>
                <a:gridCol w="2137893"/>
                <a:gridCol w="2376961"/>
              </a:tblGrid>
              <a:tr h="3894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7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不良反应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7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EC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79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charset="-122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TB-PPD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79B"/>
                    </a:solidFill>
                  </a:tcPr>
                </a:tc>
              </a:tr>
              <a:tr h="3894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健康人群不良反应发生率</a:t>
                      </a:r>
                      <a:endParaRPr lang="en-US" altLang="zh-CN" sz="1400" b="1" baseline="300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局部瘙痒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rgbClr val="25479B"/>
                          </a:solidFill>
                          <a:latin typeface="+mn-ea"/>
                          <a:ea typeface="+mn-ea"/>
                        </a:rPr>
                        <a:t>5.4%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14.3%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C7E3">
                        <a:alpha val="3137"/>
                      </a:srgbClr>
                    </a:solidFill>
                  </a:tcPr>
                </a:tc>
              </a:tr>
              <a:tr h="38942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疼痛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rgbClr val="25479B"/>
                          </a:solidFill>
                          <a:latin typeface="+mn-ea"/>
                          <a:ea typeface="+mn-ea"/>
                        </a:rPr>
                        <a:t>1.8%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8.9%</a:t>
                      </a: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C7E3">
                        <a:alpha val="3137"/>
                      </a:srgbClr>
                    </a:solidFill>
                  </a:tcPr>
                </a:tc>
              </a:tr>
              <a:tr h="3894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ea"/>
                          <a:ea typeface="+mn-ea"/>
                        </a:rPr>
                        <a:t>结核病患者不良反应发生率</a:t>
                      </a:r>
                      <a:endParaRPr lang="en-US" altLang="zh-CN" sz="1400" b="1" baseline="3000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54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局部瘙痒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rgbClr val="25479B"/>
                          </a:solidFill>
                          <a:latin typeface="+mn-ea"/>
                          <a:ea typeface="+mn-ea"/>
                        </a:rPr>
                        <a:t>13.0%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16.1%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C7E3">
                        <a:alpha val="3137"/>
                      </a:srgbClr>
                    </a:solidFill>
                  </a:tcPr>
                </a:tc>
              </a:tr>
              <a:tr h="38942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疼痛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rgbClr val="25479B"/>
                          </a:solidFill>
                          <a:latin typeface="+mn-ea"/>
                          <a:ea typeface="+mn-ea"/>
                        </a:rPr>
                        <a:t>3.6%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5.4%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0000"/>
                      </a:solidFill>
                    </a:lnR>
                    <a:lnT w="12700" cmpd="sng">
                      <a:solidFill>
                        <a:srgbClr val="000000"/>
                      </a:solidFill>
                    </a:lnT>
                    <a:lnB w="127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7C7E3">
                        <a:alpha val="3137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305951" y="333682"/>
            <a:ext cx="4705808" cy="569106"/>
            <a:chOff x="305951" y="333682"/>
            <a:chExt cx="4705808" cy="569106"/>
          </a:xfrm>
        </p:grpSpPr>
        <p:grpSp>
          <p:nvGrpSpPr>
            <p:cNvPr id="19" name="组合 18"/>
            <p:cNvGrpSpPr/>
            <p:nvPr/>
          </p:nvGrpSpPr>
          <p:grpSpPr>
            <a:xfrm>
              <a:off x="305951" y="333682"/>
              <a:ext cx="4705808" cy="569106"/>
              <a:chOff x="247894" y="267066"/>
              <a:chExt cx="4705808" cy="569106"/>
            </a:xfrm>
          </p:grpSpPr>
          <p:sp>
            <p:nvSpPr>
              <p:cNvPr id="21" name="矩形: 圆角 7"/>
              <p:cNvSpPr/>
              <p:nvPr/>
            </p:nvSpPr>
            <p:spPr>
              <a:xfrm>
                <a:off x="247894" y="267066"/>
                <a:ext cx="4149935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5479B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TextBox 20"/>
              <p:cNvSpPr txBox="1"/>
              <p:nvPr/>
            </p:nvSpPr>
            <p:spPr>
              <a:xfrm>
                <a:off x="1432253" y="298915"/>
                <a:ext cx="3521449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宜卡</a:t>
                </a:r>
                <a:r>
                  <a:rPr lang="zh-CN" altLang="en-US" sz="2800" b="1" baseline="30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®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安全性</a:t>
                </a: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479B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89136" y="294196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69393" y="1019835"/>
            <a:ext cx="353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25479B"/>
                </a:solidFill>
              </a:rPr>
              <a:t>宜卡（</a:t>
            </a:r>
            <a:r>
              <a:rPr lang="en-US" altLang="zh-CN" b="1" dirty="0">
                <a:solidFill>
                  <a:srgbClr val="25479B"/>
                </a:solidFill>
              </a:rPr>
              <a:t>EC</a:t>
            </a:r>
            <a:r>
              <a:rPr lang="zh-CN" altLang="zh-CN" b="1" dirty="0">
                <a:solidFill>
                  <a:srgbClr val="25479B"/>
                </a:solidFill>
              </a:rPr>
              <a:t>）安全性优于</a:t>
            </a:r>
            <a:endParaRPr lang="en-US" altLang="zh-CN" b="1" dirty="0">
              <a:solidFill>
                <a:srgbClr val="25479B"/>
              </a:solidFill>
            </a:endParaRPr>
          </a:p>
          <a:p>
            <a:r>
              <a:rPr lang="zh-CN" altLang="zh-CN" b="1" dirty="0">
                <a:solidFill>
                  <a:srgbClr val="25479B"/>
                </a:solidFill>
              </a:rPr>
              <a:t>目录</a:t>
            </a:r>
            <a:r>
              <a:rPr lang="zh-CN" altLang="en-US" b="1" dirty="0">
                <a:solidFill>
                  <a:srgbClr val="25479B"/>
                </a:solidFill>
              </a:rPr>
              <a:t>内</a:t>
            </a:r>
            <a:r>
              <a:rPr lang="zh-CN" altLang="zh-CN" b="1" dirty="0">
                <a:solidFill>
                  <a:srgbClr val="25479B"/>
                </a:solidFill>
              </a:rPr>
              <a:t>同类药品</a:t>
            </a:r>
            <a:endParaRPr lang="en-US" altLang="zh-CN" b="1" dirty="0">
              <a:solidFill>
                <a:srgbClr val="25479B"/>
              </a:solidFill>
            </a:endParaRPr>
          </a:p>
        </p:txBody>
      </p:sp>
      <p:cxnSp>
        <p:nvCxnSpPr>
          <p:cNvPr id="25" name="直接连接符 49"/>
          <p:cNvCxnSpPr/>
          <p:nvPr/>
        </p:nvCxnSpPr>
        <p:spPr>
          <a:xfrm>
            <a:off x="667034" y="1710508"/>
            <a:ext cx="3216381" cy="0"/>
          </a:xfrm>
          <a:prstGeom prst="line">
            <a:avLst/>
          </a:prstGeom>
          <a:ln>
            <a:solidFill>
              <a:srgbClr val="25479B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7"/>
          <p:cNvSpPr/>
          <p:nvPr/>
        </p:nvSpPr>
        <p:spPr>
          <a:xfrm>
            <a:off x="1579542" y="4400172"/>
            <a:ext cx="9403532" cy="462150"/>
          </a:xfrm>
          <a:prstGeom prst="roundRect">
            <a:avLst>
              <a:gd name="adj" fmla="val 50000"/>
            </a:avLst>
          </a:prstGeom>
          <a:solidFill>
            <a:srgbClr val="264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25479B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2500" y="927735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graphicFrame>
        <p:nvGraphicFramePr>
          <p:cNvPr id="4" name="图表 3"/>
          <p:cNvGraphicFramePr/>
          <p:nvPr/>
        </p:nvGraphicFramePr>
        <p:xfrm>
          <a:off x="2908618" y="1927860"/>
          <a:ext cx="6447790" cy="242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947024" y="4423394"/>
            <a:ext cx="9036050" cy="377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宜卡在各类人群中不良反应发生率低，多为注射部位瘙痒和疼痛，且不良反应多为轻度，未发生严重不良反应</a:t>
            </a:r>
            <a:r>
              <a:rPr lang="en-US" altLang="zh-CN" sz="1400" b="1" baseline="300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1</a:t>
            </a:r>
            <a:r>
              <a:rPr lang="zh-CN" altLang="en-US" sz="1400" b="1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793875" y="5004872"/>
            <a:ext cx="9007269" cy="1045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上市后不良反应监测数据显示：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  <a:p>
            <a:pPr algn="just" fontAlgn="auto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宜卡自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2020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年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04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23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日获得注册批件，截止目前共收到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20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例药品不良反应报告。不良反应报告率约为</a:t>
            </a:r>
            <a:r>
              <a:rPr lang="en-US" altLang="zh-CN" sz="1600" b="1" dirty="0">
                <a:solidFill>
                  <a:srgbClr val="25479B"/>
                </a:solidFill>
                <a:sym typeface="+mn-ea"/>
              </a:rPr>
              <a:t>5.14/10</a:t>
            </a:r>
            <a:r>
              <a:rPr lang="zh-CN" altLang="en-US" sz="1600" b="1" dirty="0">
                <a:solidFill>
                  <a:srgbClr val="25479B"/>
                </a:solidFill>
                <a:sym typeface="+mn-ea"/>
              </a:rPr>
              <a:t>万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20/388901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），</a:t>
            </a:r>
            <a:r>
              <a:rPr lang="zh-CN" altLang="en-US" sz="1600" b="1" dirty="0">
                <a:solidFill>
                  <a:srgbClr val="25479B"/>
                </a:solidFill>
                <a:sym typeface="+mn-ea"/>
              </a:rPr>
              <a:t>基本为轻度、一过性不良反应，无一例严重不良反应，且所有不良反应均已好转或痊愈。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0" y="6370764"/>
            <a:ext cx="10612755" cy="19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张慧. 重组结核分枝杆菌 ESAT6-CFP10 变态反应原的临床效用的评价及其相关统 计方法研究[D]. 中国人民解放军空军军医大学, 2020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52500" y="927735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05951" y="333682"/>
            <a:ext cx="4705808" cy="569106"/>
            <a:chOff x="305951" y="333682"/>
            <a:chExt cx="4705808" cy="569106"/>
          </a:xfrm>
        </p:grpSpPr>
        <p:grpSp>
          <p:nvGrpSpPr>
            <p:cNvPr id="20" name="组合 19"/>
            <p:cNvGrpSpPr/>
            <p:nvPr/>
          </p:nvGrpSpPr>
          <p:grpSpPr>
            <a:xfrm>
              <a:off x="305951" y="333682"/>
              <a:ext cx="4705808" cy="569106"/>
              <a:chOff x="247894" y="267066"/>
              <a:chExt cx="4705808" cy="569106"/>
            </a:xfrm>
          </p:grpSpPr>
          <p:sp>
            <p:nvSpPr>
              <p:cNvPr id="22" name="矩形: 圆角 7"/>
              <p:cNvSpPr/>
              <p:nvPr/>
            </p:nvSpPr>
            <p:spPr>
              <a:xfrm>
                <a:off x="247894" y="267066"/>
                <a:ext cx="4149935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5479B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TextBox 20"/>
              <p:cNvSpPr txBox="1"/>
              <p:nvPr/>
            </p:nvSpPr>
            <p:spPr>
              <a:xfrm>
                <a:off x="1432253" y="298915"/>
                <a:ext cx="3521449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宜卡</a:t>
                </a:r>
                <a:r>
                  <a:rPr lang="zh-CN" altLang="en-US" sz="2800" b="1" baseline="30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®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安全性</a:t>
                </a: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479B"/>
                </a:solidFill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89136" y="294196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69392" y="1019835"/>
            <a:ext cx="4784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25479B"/>
                </a:solidFill>
                <a:sym typeface="+mn-ea"/>
              </a:rPr>
              <a:t>宜卡（</a:t>
            </a:r>
            <a:r>
              <a:rPr lang="en-US" altLang="zh-CN" b="1" dirty="0">
                <a:solidFill>
                  <a:srgbClr val="25479B"/>
                </a:solidFill>
                <a:sym typeface="+mn-ea"/>
              </a:rPr>
              <a:t>EC</a:t>
            </a:r>
            <a:r>
              <a:rPr lang="zh-CN" altLang="zh-CN" b="1" dirty="0">
                <a:solidFill>
                  <a:srgbClr val="25479B"/>
                </a:solidFill>
                <a:sym typeface="+mn-ea"/>
              </a:rPr>
              <a:t>）安全性好，不良反应发生率低，</a:t>
            </a:r>
            <a:r>
              <a:rPr lang="zh-CN" altLang="en-US" b="1" dirty="0">
                <a:solidFill>
                  <a:srgbClr val="25479B"/>
                </a:solidFill>
                <a:sym typeface="+mn-ea"/>
              </a:rPr>
              <a:t>临床试验与上市后监测均</a:t>
            </a:r>
            <a:r>
              <a:rPr lang="zh-CN" altLang="zh-CN" b="1" dirty="0">
                <a:solidFill>
                  <a:srgbClr val="25479B"/>
                </a:solidFill>
                <a:sym typeface="+mn-ea"/>
              </a:rPr>
              <a:t>未发现严重不良反应</a:t>
            </a:r>
            <a:endParaRPr lang="en-US" altLang="zh-CN" b="1" dirty="0">
              <a:solidFill>
                <a:srgbClr val="25479B"/>
              </a:solidFill>
            </a:endParaRPr>
          </a:p>
        </p:txBody>
      </p:sp>
      <p:cxnSp>
        <p:nvCxnSpPr>
          <p:cNvPr id="26" name="直接连接符 49"/>
          <p:cNvCxnSpPr/>
          <p:nvPr/>
        </p:nvCxnSpPr>
        <p:spPr>
          <a:xfrm>
            <a:off x="667034" y="1710508"/>
            <a:ext cx="4555206" cy="0"/>
          </a:xfrm>
          <a:prstGeom prst="line">
            <a:avLst/>
          </a:prstGeom>
          <a:ln>
            <a:solidFill>
              <a:srgbClr val="25479B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28143" y="2509252"/>
          <a:ext cx="4930676" cy="31038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478939"/>
                <a:gridCol w="1234440"/>
                <a:gridCol w="12172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评价指标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254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EC</a:t>
                      </a:r>
                    </a:p>
                  </a:txBody>
                  <a:tcPr anchor="ctr">
                    <a:solidFill>
                      <a:srgbClr val="254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>
                          <a:solidFill>
                            <a:schemeClr val="bg1"/>
                          </a:solidFill>
                        </a:rPr>
                        <a:t>TB-PPD</a:t>
                      </a:r>
                    </a:p>
                  </a:txBody>
                  <a:tcPr anchor="ctr">
                    <a:solidFill>
                      <a:srgbClr val="25479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灵敏度</a:t>
                      </a:r>
                    </a:p>
                  </a:txBody>
                  <a:tcPr anchor="ctr"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400" b="1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90.6%</a:t>
                      </a:r>
                    </a:p>
                  </a:txBody>
                  <a:tcPr anchor="ctr"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90.9%</a:t>
                      </a:r>
                    </a:p>
                  </a:txBody>
                  <a:tcPr anchor="ctr">
                    <a:solidFill>
                      <a:srgbClr val="67C7E3">
                        <a:alpha val="3137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特异度</a:t>
                      </a:r>
                    </a:p>
                  </a:txBody>
                  <a:tcPr anchor="ctr"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400" b="1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92.7%</a:t>
                      </a:r>
                    </a:p>
                  </a:txBody>
                  <a:tcPr anchor="ctr"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26.6%</a:t>
                      </a:r>
                    </a:p>
                  </a:txBody>
                  <a:tcPr anchor="ctr">
                    <a:solidFill>
                      <a:srgbClr val="67C7E3">
                        <a:alpha val="3137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复强反应率</a:t>
                      </a:r>
                      <a:r>
                        <a:rPr lang="en-US" altLang="zh-CN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*</a:t>
                      </a:r>
                    </a:p>
                  </a:txBody>
                  <a:tcPr anchor="ctr"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11.8%</a:t>
                      </a:r>
                    </a:p>
                  </a:txBody>
                  <a:tcPr anchor="ctr"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39.1%</a:t>
                      </a:r>
                      <a:endParaRPr lang="zh-CN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67C7E3">
                        <a:alpha val="3137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区分</a:t>
                      </a:r>
                      <a:endParaRPr lang="en-US" altLang="zh-CN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卡介苗接种与结核分枝杆菌感染</a:t>
                      </a:r>
                    </a:p>
                  </a:txBody>
                  <a:tcPr marL="91443" marR="91443" marT="45704" marB="45704" anchor="ctr"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能</a:t>
                      </a:r>
                    </a:p>
                  </a:txBody>
                  <a:tcPr marL="91443" marR="91443" marT="45704" marB="45704" anchor="ctr"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否</a:t>
                      </a:r>
                    </a:p>
                  </a:txBody>
                  <a:tcPr marL="91443" marR="91443" marT="45704" marB="45704" anchor="ctr">
                    <a:solidFill>
                      <a:srgbClr val="67C7E3">
                        <a:alpha val="3137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MTB/NTM</a:t>
                      </a:r>
                      <a:r>
                        <a:rPr lang="en-US" altLang="zh-CN" sz="1400" b="0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  <a:sym typeface="宋体" panose="02010600030101010101" pitchFamily="2" charset="-122"/>
                        </a:rPr>
                        <a:t>#</a:t>
                      </a:r>
                      <a:r>
                        <a:rPr lang="zh-CN" alt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感染鉴别</a:t>
                      </a:r>
                    </a:p>
                  </a:txBody>
                  <a:tcPr marL="91443" marR="91443" marT="45704" marB="45704" anchor="ctr"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能</a:t>
                      </a:r>
                    </a:p>
                  </a:txBody>
                  <a:tcPr marL="91443" marR="91443" marT="45704" marB="45704" anchor="ctr"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否</a:t>
                      </a:r>
                    </a:p>
                  </a:txBody>
                  <a:tcPr marL="91443" marR="91443" marT="45704" marB="45704" anchor="ctr">
                    <a:solidFill>
                      <a:srgbClr val="67C7E3">
                        <a:alpha val="3137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大规模筛查</a:t>
                      </a:r>
                    </a:p>
                  </a:txBody>
                  <a:tcPr marL="91443" marR="91443" marT="45704" marB="45704" anchor="ctr"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zh-CN" altLang="en-US" sz="1400" b="1" kern="1200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适用</a:t>
                      </a:r>
                    </a:p>
                  </a:txBody>
                  <a:tcPr marL="91443" marR="91443" marT="45704" marB="45704" anchor="ctr">
                    <a:solidFill>
                      <a:srgbClr val="67C7E3">
                        <a:alpha val="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zh-CN" altLang="en-US" sz="1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高估实际感染人数</a:t>
                      </a:r>
                      <a:endParaRPr lang="zh-CN" altLang="en-US" sz="1400" kern="12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1443" marR="91443" marT="45704" marB="45704" anchor="ctr">
                    <a:solidFill>
                      <a:srgbClr val="67C7E3">
                        <a:alpha val="3137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7" name="文本框 19"/>
          <p:cNvSpPr txBox="1"/>
          <p:nvPr/>
        </p:nvSpPr>
        <p:spPr>
          <a:xfrm>
            <a:off x="5386961" y="523353"/>
            <a:ext cx="6445579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《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重组结核杆菌融合蛋白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(EC)(CXSS1800020-22)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申请上市技术审评报告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》</a:t>
            </a:r>
          </a:p>
          <a:p>
            <a:r>
              <a:rPr lang="zh-CN" altLang="en-US" sz="1400" b="1" dirty="0">
                <a:solidFill>
                  <a:srgbClr val="25479B"/>
                </a:solidFill>
                <a:latin typeface="+mn-ea"/>
              </a:rPr>
              <a:t>本品使用方法与</a:t>
            </a:r>
            <a:r>
              <a:rPr lang="en-US" altLang="zh-CN" sz="1400" b="1" dirty="0">
                <a:solidFill>
                  <a:srgbClr val="25479B"/>
                </a:solidFill>
                <a:latin typeface="+mn-ea"/>
              </a:rPr>
              <a:t>TB-PPD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</a:rPr>
              <a:t>一样方便，且临床研究数据提示对结核杆菌感染诊断的</a:t>
            </a:r>
            <a:endParaRPr lang="en-US" altLang="zh-CN" sz="1400" b="1" dirty="0">
              <a:solidFill>
                <a:srgbClr val="25479B"/>
              </a:solidFill>
              <a:latin typeface="+mn-ea"/>
            </a:endParaRPr>
          </a:p>
          <a:p>
            <a:r>
              <a:rPr lang="zh-CN" altLang="en-US" sz="1400" b="1" dirty="0">
                <a:solidFill>
                  <a:srgbClr val="25479B"/>
                </a:solidFill>
                <a:latin typeface="+mn-ea"/>
              </a:rPr>
              <a:t>灵敏度与特异性与</a:t>
            </a:r>
            <a:r>
              <a:rPr lang="en-US" altLang="zh-CN" sz="1400" b="1" dirty="0">
                <a:solidFill>
                  <a:srgbClr val="25479B"/>
                </a:solidFill>
                <a:latin typeface="+mn-ea"/>
              </a:rPr>
              <a:t>IGRA 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</a:rPr>
              <a:t>相当，且不受到卡介苗接种影响，特异性优于</a:t>
            </a:r>
            <a:r>
              <a:rPr lang="en-US" altLang="zh-CN" sz="1400" b="1" dirty="0">
                <a:solidFill>
                  <a:srgbClr val="25479B"/>
                </a:solidFill>
                <a:latin typeface="+mn-ea"/>
              </a:rPr>
              <a:t>TB-PPD</a:t>
            </a:r>
            <a:r>
              <a:rPr lang="zh-CN" altLang="en-US" sz="1400" dirty="0">
                <a:solidFill>
                  <a:srgbClr val="25479B"/>
                </a:solidFill>
                <a:latin typeface="+mn-ea"/>
                <a:sym typeface="Wingdings" panose="05000000000000000000" pitchFamily="2" charset="2"/>
              </a:rPr>
              <a:t>。</a:t>
            </a:r>
            <a:endParaRPr lang="en-US" altLang="zh-CN" sz="1400" dirty="0">
              <a:solidFill>
                <a:srgbClr val="25479B"/>
              </a:solidFill>
              <a:latin typeface="+mn-ea"/>
              <a:sym typeface="Wingdings" panose="05000000000000000000" pitchFamily="2" charset="2"/>
            </a:endParaRPr>
          </a:p>
          <a:p>
            <a:endParaRPr lang="zh-CN" altLang="en-US" sz="1200" baseline="30000" dirty="0">
              <a:solidFill>
                <a:srgbClr val="25479B"/>
              </a:solidFill>
              <a:latin typeface="+mn-ea"/>
              <a:cs typeface="+mn-ea"/>
              <a:sym typeface="+mn-lt"/>
            </a:endParaRPr>
          </a:p>
          <a:p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2021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年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《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重组结核分枝杆菌融合蛋白在学校结核病筛查中的应用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》</a:t>
            </a:r>
            <a:endParaRPr lang="zh-CN" altLang="en-US" sz="1100" b="1" baseline="30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ESAT-6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和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CFP-10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主要存在于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MTB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复合群中，而在卡介苗和大多数非结核分枝杆菌中缺失，因此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</a:rPr>
              <a:t>宜卡特异度较好，可作为学校结核病筛查的候选试剂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  <a:sym typeface="Wingdings" panose="05000000000000000000" pitchFamily="2" charset="2"/>
              </a:rPr>
              <a:t>。</a:t>
            </a:r>
            <a:endParaRPr lang="en-US" altLang="zh-CN" sz="1400" b="1" dirty="0">
              <a:solidFill>
                <a:srgbClr val="25479B"/>
              </a:solidFill>
              <a:latin typeface="+mn-ea"/>
              <a:sym typeface="Wingdings" panose="05000000000000000000" pitchFamily="2" charset="2"/>
            </a:endParaRPr>
          </a:p>
          <a:p>
            <a:endParaRPr lang="en-US" altLang="zh-CN" sz="1200" b="1" dirty="0">
              <a:solidFill>
                <a:srgbClr val="25479B"/>
              </a:solidFill>
              <a:latin typeface="+mn-ea"/>
              <a:sym typeface="Wingdings" panose="05000000000000000000" pitchFamily="2" charset="2"/>
            </a:endParaRPr>
          </a:p>
          <a:p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2021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年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《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中国结核病防治工作技术指南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》</a:t>
            </a:r>
          </a:p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目前结核分枝杆菌潜伏感染常用检测方法包括：结核菌素试验、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γ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-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干扰素释放试验、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</a:rPr>
              <a:t>结核菌特异性皮肤试验等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  <a:sym typeface="Wingdings" panose="05000000000000000000" pitchFamily="2" charset="2"/>
              </a:rPr>
              <a:t>。</a:t>
            </a:r>
            <a:endParaRPr lang="en-US" altLang="zh-CN" sz="1400" b="1" dirty="0">
              <a:solidFill>
                <a:srgbClr val="25479B"/>
              </a:solidFill>
              <a:latin typeface="+mn-ea"/>
              <a:sym typeface="Wingdings" panose="05000000000000000000" pitchFamily="2" charset="2"/>
            </a:endParaRPr>
          </a:p>
          <a:p>
            <a:endParaRPr lang="zh-CN" altLang="en-US" sz="1200" baseline="30000" dirty="0">
              <a:latin typeface="+mn-ea"/>
              <a:cs typeface="+mn-ea"/>
              <a:sym typeface="+mn-lt"/>
            </a:endParaRPr>
          </a:p>
          <a:p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2020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年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+mn-lt"/>
              </a:rPr>
              <a:t>《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+mn-lt"/>
              </a:rPr>
              <a:t>中国学校结核病防控指南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+mn-lt"/>
              </a:rPr>
              <a:t>》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+mn-lt"/>
              </a:rPr>
              <a:t>编写说明</a:t>
            </a:r>
            <a:endParaRPr lang="zh-CN" alt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在结核感染人群检测上，要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</a:rPr>
              <a:t>积极探索重组结核杆菌融合蛋白</a:t>
            </a:r>
            <a:r>
              <a:rPr lang="en-US" altLang="zh-CN" sz="1400" b="1" dirty="0">
                <a:solidFill>
                  <a:srgbClr val="25479B"/>
                </a:solidFill>
                <a:latin typeface="+mn-ea"/>
              </a:rPr>
              <a:t>(EC)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</a:rPr>
              <a:t>等新技术新方法的论证使用，提升检测效果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  <a:sym typeface="Wingdings" panose="05000000000000000000" pitchFamily="2" charset="2"/>
              </a:rPr>
              <a:t>。</a:t>
            </a:r>
            <a:endParaRPr lang="zh-CN" altLang="en-US" sz="1400" b="1" baseline="30000" dirty="0">
              <a:solidFill>
                <a:srgbClr val="25479B"/>
              </a:solidFill>
              <a:latin typeface="+mn-ea"/>
              <a:cs typeface="+mn-ea"/>
              <a:sym typeface="+mn-lt"/>
            </a:endParaRPr>
          </a:p>
          <a:p>
            <a:endParaRPr lang="zh-CN" altLang="en-US" sz="1100" b="1" baseline="30000" dirty="0">
              <a:solidFill>
                <a:srgbClr val="25479B"/>
              </a:solidFill>
              <a:latin typeface="+mn-ea"/>
              <a:cs typeface="+mn-ea"/>
              <a:sym typeface="+mn-lt"/>
            </a:endParaRPr>
          </a:p>
          <a:p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2020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年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《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重组结核杆菌融合蛋白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(EC)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临床应用专家共识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》</a:t>
            </a: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EC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皮肤试验结果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</a:rPr>
              <a:t>不受卡介苗接种的影响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，适用于结核感染和辅助结核病的临床诊断。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</a:rPr>
              <a:t>建议</a:t>
            </a:r>
            <a:r>
              <a:rPr lang="en-US" altLang="zh-CN" sz="1400" b="1" dirty="0">
                <a:solidFill>
                  <a:srgbClr val="25479B"/>
                </a:solidFill>
                <a:latin typeface="+mn-ea"/>
              </a:rPr>
              <a:t>EC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</a:rPr>
              <a:t>用于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  <a:sym typeface="Wingdings" panose="05000000000000000000" pitchFamily="2" charset="2"/>
              </a:rPr>
              <a:t>结核病患者密切接触者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anose="05000000000000000000" pitchFamily="2" charset="2"/>
              </a:rPr>
              <a:t>(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anose="05000000000000000000" pitchFamily="2" charset="2"/>
              </a:rPr>
              <a:t>家庭、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  <a:sym typeface="Wingdings" panose="05000000000000000000" pitchFamily="2" charset="2"/>
              </a:rPr>
              <a:t>学校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anose="05000000000000000000" pitchFamily="2" charset="2"/>
              </a:rPr>
              <a:t>、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anose="05000000000000000000" pitchFamily="2" charset="2"/>
              </a:rPr>
              <a:t>医疗机构、社区、聚集性疫情等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anose="05000000000000000000" pitchFamily="2" charset="2"/>
              </a:rPr>
              <a:t>)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anose="05000000000000000000" pitchFamily="2" charset="2"/>
              </a:rPr>
              <a:t>的</a:t>
            </a:r>
            <a:r>
              <a:rPr lang="en-US" altLang="zh-CN" sz="1400" b="1" dirty="0">
                <a:solidFill>
                  <a:srgbClr val="25479B"/>
                </a:solidFill>
                <a:latin typeface="+mn-ea"/>
                <a:sym typeface="Wingdings" panose="05000000000000000000" pitchFamily="2" charset="2"/>
              </a:rPr>
              <a:t>LTBI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  <a:sym typeface="Wingdings" panose="05000000000000000000" pitchFamily="2" charset="2"/>
              </a:rPr>
              <a:t>筛查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Wingdings" panose="05000000000000000000" pitchFamily="2" charset="2"/>
              </a:rPr>
              <a:t>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Wingdings" panose="05000000000000000000" pitchFamily="2" charset="2"/>
            </a:endParaRPr>
          </a:p>
          <a:p>
            <a:endParaRPr lang="zh-CN" altLang="en-US" sz="1100" kern="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  <a:sym typeface="+mn-lt"/>
            </a:endParaRPr>
          </a:p>
          <a:p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2021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年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《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+mn-lt"/>
              </a:rPr>
              <a:t>高危人群结核分枝杆菌潜伏感染检测及预防性治疗专家共识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》</a:t>
            </a:r>
            <a:endParaRPr lang="zh-CN" altLang="en-US" sz="1100" b="1" baseline="30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EC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皮肤试验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</a:rPr>
              <a:t>可有效鉴别卡介苗接种和结核杆菌感染，可用于新生入学体检的</a:t>
            </a:r>
            <a:r>
              <a:rPr lang="en-US" altLang="zh-CN" sz="1400" b="1" dirty="0">
                <a:solidFill>
                  <a:srgbClr val="25479B"/>
                </a:solidFill>
                <a:latin typeface="+mn-ea"/>
              </a:rPr>
              <a:t>LTBI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</a:rPr>
              <a:t>筛查等</a:t>
            </a:r>
            <a:r>
              <a:rPr lang="zh-CN" altLang="en-US" sz="1400" b="1" dirty="0">
                <a:latin typeface="+mn-ea"/>
              </a:rPr>
              <a:t>。</a:t>
            </a:r>
            <a:endParaRPr lang="en-US" altLang="zh-CN" sz="1400" b="1" dirty="0">
              <a:latin typeface="+mn-ea"/>
            </a:endParaRPr>
          </a:p>
          <a:p>
            <a:endParaRPr lang="zh-CN" altLang="en-US" sz="11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sym typeface="+mn-lt"/>
            </a:endParaRPr>
          </a:p>
          <a:p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2020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年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《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新生入学体检结核病检查规范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》 &amp;</a:t>
            </a:r>
          </a:p>
          <a:p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《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学校肺结核患者密切接触者筛查及处置规范</a:t>
            </a:r>
            <a:r>
              <a:rPr lang="en-US" altLang="zh-CN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》</a:t>
            </a:r>
            <a:r>
              <a:rPr lang="zh-CN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团体标准</a:t>
            </a:r>
          </a:p>
          <a:p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sym typeface="+mn-lt"/>
              </a:rPr>
              <a:t>感染检测推荐：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结核菌素皮肤试验、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γ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-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干扰素释放试验以及基于</a:t>
            </a:r>
            <a:r>
              <a:rPr lang="en-US" altLang="zh-CN" sz="1400" b="1" dirty="0">
                <a:solidFill>
                  <a:srgbClr val="25479B"/>
                </a:solidFill>
                <a:latin typeface="+mn-ea"/>
              </a:rPr>
              <a:t>ESAT6/CFP10 </a:t>
            </a:r>
            <a:r>
              <a:rPr lang="zh-CN" altLang="en-US" sz="1400" b="1" dirty="0">
                <a:solidFill>
                  <a:srgbClr val="25479B"/>
                </a:solidFill>
                <a:latin typeface="+mn-ea"/>
              </a:rPr>
              <a:t>蛋白的皮肤试验 。</a:t>
            </a:r>
            <a:endParaRPr lang="zh-CN" altLang="en-US" sz="1400" b="1" dirty="0">
              <a:solidFill>
                <a:srgbClr val="25479B"/>
              </a:solidFill>
              <a:latin typeface="+mn-ea"/>
              <a:sym typeface="+mn-lt"/>
            </a:endParaRPr>
          </a:p>
          <a:p>
            <a:endParaRPr lang="zh-CN" altLang="en-US" sz="14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69393" y="1019835"/>
            <a:ext cx="3530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b="1" dirty="0">
                <a:solidFill>
                  <a:srgbClr val="25479B"/>
                </a:solidFill>
              </a:rPr>
              <a:t>宜卡（</a:t>
            </a:r>
            <a:r>
              <a:rPr lang="en-US" altLang="zh-CN" b="1" dirty="0">
                <a:solidFill>
                  <a:srgbClr val="25479B"/>
                </a:solidFill>
              </a:rPr>
              <a:t>EC</a:t>
            </a:r>
            <a:r>
              <a:rPr lang="zh-CN" b="1" dirty="0">
                <a:solidFill>
                  <a:srgbClr val="25479B"/>
                </a:solidFill>
              </a:rPr>
              <a:t>）</a:t>
            </a:r>
            <a:r>
              <a:rPr lang="en-US" altLang="zh-CN" b="1" dirty="0">
                <a:solidFill>
                  <a:srgbClr val="25479B"/>
                </a:solidFill>
              </a:rPr>
              <a:t>——</a:t>
            </a:r>
            <a:r>
              <a:rPr lang="zh-CN" altLang="en-US" b="1" dirty="0">
                <a:solidFill>
                  <a:srgbClr val="25479B"/>
                </a:solidFill>
              </a:rPr>
              <a:t>特异度高，</a:t>
            </a:r>
            <a:endParaRPr lang="en-US" altLang="zh-CN" b="1" dirty="0">
              <a:solidFill>
                <a:srgbClr val="25479B"/>
              </a:solidFill>
            </a:endParaRPr>
          </a:p>
          <a:p>
            <a:r>
              <a:rPr lang="zh-CN" altLang="en-US" b="1" dirty="0">
                <a:solidFill>
                  <a:srgbClr val="25479B"/>
                </a:solidFill>
              </a:rPr>
              <a:t>复强反应率低，有效降低误诊率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667034" y="1710508"/>
            <a:ext cx="3216381" cy="0"/>
          </a:xfrm>
          <a:prstGeom prst="line">
            <a:avLst/>
          </a:prstGeom>
          <a:ln>
            <a:solidFill>
              <a:srgbClr val="25479B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826182" y="2040845"/>
            <a:ext cx="2098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25479B"/>
                </a:solidFill>
              </a:rPr>
              <a:t>EC</a:t>
            </a:r>
            <a:r>
              <a:rPr lang="zh-CN" altLang="en-US" b="1" dirty="0">
                <a:solidFill>
                  <a:srgbClr val="25479B"/>
                </a:solidFill>
              </a:rPr>
              <a:t>临床研究结果</a:t>
            </a:r>
            <a:r>
              <a:rPr lang="en-US" altLang="zh-CN" b="1" baseline="30000" dirty="0">
                <a:solidFill>
                  <a:srgbClr val="25479B"/>
                </a:solidFill>
              </a:rPr>
              <a:t>1-4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9" y="6061865"/>
            <a:ext cx="8116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重组结核杆菌融合蛋白（EC）（CXSS1800020-22) 申请上市技术审评报告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.国家药品监督管理局药品审评中心.2021.</a:t>
            </a:r>
          </a:p>
          <a:p>
            <a:r>
              <a:rPr lang="it-IT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2. Cui X, Gao L, Cao B.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Management of latent tuberculosis infection in China: Exploring solutions suitable for high-burden countries. Int J Infect Dis. 2020; 92S:S37-S40.</a:t>
            </a:r>
          </a:p>
          <a:p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何翼君等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结核菌素皮肤试验的应用及其优化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中国防痨杂志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 2021;43(3): 204-210.</a:t>
            </a:r>
          </a:p>
          <a:p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4. 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中国科协学会学术部编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结核病新型诊断技术的应用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 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北京：中国科学技术出版社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. 2015.7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305951" y="333682"/>
            <a:ext cx="4705808" cy="569106"/>
            <a:chOff x="305951" y="333682"/>
            <a:chExt cx="4705808" cy="569106"/>
          </a:xfrm>
        </p:grpSpPr>
        <p:grpSp>
          <p:nvGrpSpPr>
            <p:cNvPr id="51" name="组合 50"/>
            <p:cNvGrpSpPr/>
            <p:nvPr/>
          </p:nvGrpSpPr>
          <p:grpSpPr>
            <a:xfrm>
              <a:off x="305951" y="333682"/>
              <a:ext cx="4705808" cy="569106"/>
              <a:chOff x="247894" y="267066"/>
              <a:chExt cx="4705808" cy="569106"/>
            </a:xfrm>
          </p:grpSpPr>
          <p:sp>
            <p:nvSpPr>
              <p:cNvPr id="53" name="矩形: 圆角 7"/>
              <p:cNvSpPr/>
              <p:nvPr/>
            </p:nvSpPr>
            <p:spPr>
              <a:xfrm>
                <a:off x="247894" y="267066"/>
                <a:ext cx="4149935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5479B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TextBox 20"/>
              <p:cNvSpPr txBox="1"/>
              <p:nvPr/>
            </p:nvSpPr>
            <p:spPr>
              <a:xfrm>
                <a:off x="1432253" y="298915"/>
                <a:ext cx="3521449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宜卡</a:t>
                </a:r>
                <a:r>
                  <a:rPr lang="zh-CN" altLang="en-US" sz="2800" b="1" baseline="30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®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有效性</a:t>
                </a:r>
              </a:p>
            </p:txBody>
          </p:sp>
        </p:grpSp>
        <p:sp>
          <p:nvSpPr>
            <p:cNvPr id="52" name="椭圆 51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479B"/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689136" y="294196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778427"/>
            <a:ext cx="61003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#MTB/NTM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</a:rPr>
              <a:t>：结核分枝杆菌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</a:rPr>
              <a:t>非结核分枝杆菌</a:t>
            </a:r>
            <a:endParaRPr lang="en-US" altLang="zh-CN" sz="8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</a:rPr>
              <a:t>*复强反应：本品在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</a:rPr>
              <a:t>周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-13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</a:rPr>
              <a:t>周内第二次皮试出现的阳性率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11.80%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</a:rPr>
              <a:t>，与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T-SPOT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6.83%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</a:rPr>
              <a:t>相近，低于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TB-PPD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en-US" altLang="zh-CN" sz="800" dirty="0">
                <a:latin typeface="微软雅黑" panose="020B0503020204020204" charset="-122"/>
                <a:ea typeface="微软雅黑" panose="020B0503020204020204" charset="-122"/>
              </a:rPr>
              <a:t>39.13%</a:t>
            </a:r>
            <a:r>
              <a:rPr lang="zh-CN" altLang="en-US" sz="80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52500" y="927735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0" y="6041834"/>
            <a:ext cx="9782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1.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sym typeface="+mn-ea"/>
              </a:rPr>
              <a:t>都伟欣, 赵爱华, 王国治, 等. 结核菌素类产品的发展历程概述[J]. 中国防痨杂志, 2019, 41(10): 4.</a:t>
            </a:r>
            <a:endParaRPr lang="en-US" altLang="zh-CN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Guo Si, Xue Rui, Li Yi, et al. The CFP10/ESAT6 complex of Mycobacterium tuberculosis may function as a regulator of macrophage cell death at different stages of tuberculosis infection[J]. Med Hypotheses, 2012, 78(3): 389-92.</a:t>
            </a:r>
          </a:p>
          <a:p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Farhat M, Greenaway C, Pai M, et al. False-positive tuberculin skin tests: what is the absolute effect of BCG and non-tuberculous mycobacteria?[J]. Int J Tuberc Lung Dis, 2006, 10(11): 1192-204.</a:t>
            </a:r>
          </a:p>
          <a:p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成诗明. 结核菌素皮肤试验使用指导手册[J]. 人民卫生出版社, 2014.</a:t>
            </a:r>
          </a:p>
        </p:txBody>
      </p:sp>
      <p:graphicFrame>
        <p:nvGraphicFramePr>
          <p:cNvPr id="21" name="表格 20"/>
          <p:cNvGraphicFramePr/>
          <p:nvPr>
            <p:custDataLst>
              <p:tags r:id="rId1"/>
            </p:custDataLst>
          </p:nvPr>
        </p:nvGraphicFramePr>
        <p:xfrm>
          <a:off x="5721678" y="1997665"/>
          <a:ext cx="5900929" cy="28626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3209"/>
                <a:gridCol w="2642616"/>
                <a:gridCol w="1975104"/>
              </a:tblGrid>
              <a:tr h="48345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EC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7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TB-PPD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79B"/>
                    </a:solidFill>
                  </a:tcPr>
                </a:tc>
              </a:tr>
              <a:tr h="443883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微软雅黑" panose="020B0503020204020204" charset="-122"/>
                        </a:rPr>
                        <a:t>技术创新</a:t>
                      </a:r>
                      <a:endParaRPr lang="en-US" altLang="en-US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微软雅黑" panose="020B0503020204020204" charset="-122"/>
                      </a:endParaRP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rgbClr val="25479B"/>
                          </a:solidFill>
                          <a:latin typeface="+mn-ea"/>
                          <a:ea typeface="+mn-ea"/>
                        </a:rPr>
                        <a:t>基因重组技术、自主知识产权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9804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微软雅黑" panose="020B0503020204020204" charset="-122"/>
                        </a:rPr>
                        <a:t>非创新药，无自主知识产权</a:t>
                      </a:r>
                      <a:r>
                        <a:rPr lang="en-US" altLang="zh-CN" sz="1400" b="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微软雅黑" panose="020B0503020204020204" charset="-122"/>
                        </a:rPr>
                        <a:t>1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9804"/>
                      </a:srgbClr>
                    </a:solidFill>
                  </a:tcPr>
                </a:tc>
              </a:tr>
              <a:tr h="58659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rgbClr val="25479B"/>
                          </a:solidFill>
                          <a:latin typeface="+mn-ea"/>
                          <a:ea typeface="+mn-ea"/>
                        </a:rPr>
                        <a:t>国家科技重大专项</a:t>
                      </a:r>
                      <a:endParaRPr lang="en-US" altLang="zh-CN" sz="1400" b="1" dirty="0">
                        <a:solidFill>
                          <a:srgbClr val="25479B"/>
                        </a:solidFill>
                        <a:latin typeface="+mn-ea"/>
                        <a:ea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rgbClr val="25479B"/>
                          </a:solidFill>
                          <a:latin typeface="+mn-ea"/>
                          <a:ea typeface="+mn-ea"/>
                        </a:rPr>
                        <a:t>重点支持产品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770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rgbClr val="25479B"/>
                          </a:solidFill>
                          <a:latin typeface="+mn-ea"/>
                          <a:ea typeface="+mn-ea"/>
                          <a:sym typeface="+mn-ea"/>
                        </a:rPr>
                        <a:t>国家1类新药</a:t>
                      </a:r>
                      <a:endParaRPr lang="zh-CN" altLang="en-US" sz="1400" b="1" dirty="0">
                        <a:solidFill>
                          <a:srgbClr val="25479B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52091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临床创新</a:t>
                      </a:r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rgbClr val="25479B"/>
                          </a:solidFill>
                          <a:latin typeface="+mn-ea"/>
                          <a:ea typeface="+mn-ea"/>
                        </a:rPr>
                        <a:t>检测结果不受卡介苗接种与</a:t>
                      </a:r>
                      <a:r>
                        <a:rPr lang="en-US" altLang="zh-CN" sz="1400" b="1" dirty="0">
                          <a:solidFill>
                            <a:srgbClr val="25479B"/>
                          </a:solidFill>
                          <a:latin typeface="+mn-ea"/>
                          <a:ea typeface="+mn-ea"/>
                        </a:rPr>
                        <a:t>NTM</a:t>
                      </a:r>
                      <a:r>
                        <a:rPr lang="zh-CN" altLang="en-US" sz="1400" b="1" dirty="0">
                          <a:solidFill>
                            <a:srgbClr val="25479B"/>
                          </a:solidFill>
                          <a:latin typeface="+mn-ea"/>
                          <a:ea typeface="+mn-ea"/>
                        </a:rPr>
                        <a:t>的影响</a:t>
                      </a:r>
                      <a:r>
                        <a:rPr lang="en-US" altLang="zh-CN" sz="1400" b="1" baseline="30000" dirty="0">
                          <a:solidFill>
                            <a:srgbClr val="25479B"/>
                          </a:solidFill>
                          <a:latin typeface="+mn-ea"/>
                          <a:ea typeface="+mn-ea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检测结果受卡介苗接种与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NTM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的影响</a:t>
                      </a:r>
                      <a:r>
                        <a:rPr lang="en-US" altLang="zh-CN" sz="140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9804"/>
                      </a:srgbClr>
                    </a:solidFill>
                  </a:tcPr>
                </a:tc>
              </a:tr>
              <a:tr h="3889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rgbClr val="25479B"/>
                          </a:solidFill>
                          <a:latin typeface="+mn-ea"/>
                          <a:ea typeface="+mn-ea"/>
                        </a:rPr>
                        <a:t>复强反应率低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复强反应率高</a:t>
                      </a:r>
                      <a:r>
                        <a:rPr lang="en-US" altLang="zh-CN" sz="140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sym typeface="+mn-ea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>
                        <a:alpha val="9804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23" name="图片 22" descr="C:\Users\ZFSC\AppData\Local\Temp\WeChat Files\d11cac16cb81a20c9c26931285ee0bb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9" r="18705"/>
          <a:stretch>
            <a:fillRect/>
          </a:stretch>
        </p:blipFill>
        <p:spPr bwMode="auto">
          <a:xfrm>
            <a:off x="305950" y="1948179"/>
            <a:ext cx="5177807" cy="3889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55" y="2618286"/>
            <a:ext cx="2020241" cy="28849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3884" y="3092133"/>
            <a:ext cx="1919895" cy="2746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952500" y="927735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prstClr val="white"/>
                </a:solidFill>
                <a:latin typeface="微软雅黑" panose="020B0503020204020204" charset="-122"/>
              </a:rPr>
              <a:t>01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305951" y="333682"/>
            <a:ext cx="4705808" cy="569106"/>
            <a:chOff x="305951" y="333682"/>
            <a:chExt cx="4705808" cy="569106"/>
          </a:xfrm>
        </p:grpSpPr>
        <p:grpSp>
          <p:nvGrpSpPr>
            <p:cNvPr id="24" name="组合 23"/>
            <p:cNvGrpSpPr/>
            <p:nvPr/>
          </p:nvGrpSpPr>
          <p:grpSpPr>
            <a:xfrm>
              <a:off x="305951" y="333682"/>
              <a:ext cx="4705808" cy="569106"/>
              <a:chOff x="247894" y="267066"/>
              <a:chExt cx="4705808" cy="569106"/>
            </a:xfrm>
          </p:grpSpPr>
          <p:sp>
            <p:nvSpPr>
              <p:cNvPr id="26" name="矩形: 圆角 7"/>
              <p:cNvSpPr/>
              <p:nvPr/>
            </p:nvSpPr>
            <p:spPr>
              <a:xfrm>
                <a:off x="247894" y="267066"/>
                <a:ext cx="4149935" cy="569106"/>
              </a:xfrm>
              <a:prstGeom prst="roundRect">
                <a:avLst>
                  <a:gd name="adj" fmla="val 50000"/>
                </a:avLst>
              </a:prstGeom>
              <a:solidFill>
                <a:srgbClr val="26479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5479B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TextBox 20"/>
              <p:cNvSpPr txBox="1"/>
              <p:nvPr/>
            </p:nvSpPr>
            <p:spPr>
              <a:xfrm>
                <a:off x="1432253" y="298915"/>
                <a:ext cx="3521449" cy="502490"/>
              </a:xfrm>
              <a:prstGeom prst="rect">
                <a:avLst/>
              </a:prstGeom>
              <a:noFill/>
            </p:spPr>
            <p:txBody>
              <a:bodyPr wrap="square" lIns="70907" tIns="35455" rIns="70907" bIns="35455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宜卡</a:t>
                </a:r>
                <a:r>
                  <a:rPr lang="zh-CN" altLang="en-US" sz="2800" b="1" baseline="30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®</a:t>
                </a:r>
                <a:r>
                  <a:rPr lang="zh-CN" altLang="en-US" sz="28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创新性</a:t>
                </a:r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449650" y="526905"/>
              <a:ext cx="239486" cy="239486"/>
            </a:xfrm>
            <a:prstGeom prst="ellipse">
              <a:avLst/>
            </a:prstGeom>
            <a:solidFill>
              <a:srgbClr val="6AC6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25479B"/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89136" y="294196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69392" y="1019835"/>
            <a:ext cx="552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25479B"/>
                </a:solidFill>
                <a:sym typeface="+mn-ea"/>
              </a:rPr>
              <a:t>宜卡（</a:t>
            </a:r>
            <a:r>
              <a:rPr lang="en-US" altLang="zh-CN" b="1" dirty="0">
                <a:solidFill>
                  <a:srgbClr val="25479B"/>
                </a:solidFill>
                <a:sym typeface="+mn-ea"/>
              </a:rPr>
              <a:t>EC</a:t>
            </a:r>
            <a:r>
              <a:rPr lang="zh-CN" altLang="zh-CN" b="1" dirty="0">
                <a:solidFill>
                  <a:srgbClr val="25479B"/>
                </a:solidFill>
                <a:sym typeface="+mn-ea"/>
              </a:rPr>
              <a:t>）</a:t>
            </a:r>
            <a:r>
              <a:rPr lang="zh-CN" altLang="en-US" b="1" dirty="0">
                <a:solidFill>
                  <a:srgbClr val="25479B"/>
                </a:solidFill>
                <a:sym typeface="+mn-ea"/>
              </a:rPr>
              <a:t>为我国自主研发产品，国家</a:t>
            </a:r>
            <a:r>
              <a:rPr lang="en-US" altLang="zh-CN" b="1" dirty="0">
                <a:solidFill>
                  <a:srgbClr val="25479B"/>
                </a:solidFill>
                <a:sym typeface="+mn-ea"/>
              </a:rPr>
              <a:t>1</a:t>
            </a:r>
            <a:r>
              <a:rPr lang="zh-CN" altLang="en-US" b="1" dirty="0">
                <a:solidFill>
                  <a:srgbClr val="25479B"/>
                </a:solidFill>
                <a:sym typeface="+mn-ea"/>
              </a:rPr>
              <a:t>类新药、</a:t>
            </a:r>
            <a:endParaRPr lang="en-US" altLang="zh-CN" b="1" dirty="0">
              <a:solidFill>
                <a:srgbClr val="25479B"/>
              </a:solidFill>
              <a:sym typeface="+mn-ea"/>
            </a:endParaRPr>
          </a:p>
          <a:p>
            <a:r>
              <a:rPr lang="zh-CN" altLang="en-US" b="1" dirty="0">
                <a:solidFill>
                  <a:srgbClr val="25479B"/>
                </a:solidFill>
                <a:sym typeface="+mn-ea"/>
              </a:rPr>
              <a:t>国内发明专利授权，填补了临床空白</a:t>
            </a:r>
          </a:p>
        </p:txBody>
      </p:sp>
      <p:cxnSp>
        <p:nvCxnSpPr>
          <p:cNvPr id="30" name="直接连接符 49"/>
          <p:cNvCxnSpPr/>
          <p:nvPr/>
        </p:nvCxnSpPr>
        <p:spPr>
          <a:xfrm>
            <a:off x="641930" y="1660782"/>
            <a:ext cx="4897081" cy="0"/>
          </a:xfrm>
          <a:prstGeom prst="line">
            <a:avLst/>
          </a:prstGeom>
          <a:ln>
            <a:solidFill>
              <a:srgbClr val="25479B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69392" y="1759342"/>
            <a:ext cx="10256363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fontAlgn="auto">
              <a:buClrTx/>
              <a:buSzTx/>
              <a:buFontTx/>
            </a:pPr>
            <a:r>
              <a:rPr sz="1600" b="1" dirty="0" err="1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弥补药品目录短板</a:t>
            </a:r>
            <a:endParaRPr lang="en-US" sz="1600" b="1" dirty="0">
              <a:solidFill>
                <a:srgbClr val="25479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fontAlgn="auto">
              <a:buClrTx/>
              <a:buSzTx/>
              <a:buFontTx/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EC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系我国自主研发的结核病免疫学诊断新技术，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我国目前是结核杆菌高感染与卡介苗普遍接种的国家，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与目录类同类产品相比，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EC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检测结果不受卡介苗接种和非结核分枝杆菌感染的影响，特异度高、误诊率低，</a:t>
            </a:r>
            <a:r>
              <a:rPr lang="zh-CN" altLang="en-US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弥补了</a:t>
            </a:r>
            <a:r>
              <a:rPr lang="zh-CN" altLang="en-US" sz="1400" b="1" dirty="0">
                <a:solidFill>
                  <a:srgbClr val="25479B"/>
                </a:solidFill>
                <a:sym typeface="+mn-ea"/>
              </a:rPr>
              <a:t>目录内同类产品误诊率高的短板</a:t>
            </a:r>
            <a:r>
              <a:rPr lang="zh-CN" altLang="en-US" sz="14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  <a:p>
            <a:pPr algn="just" fontAlgn="auto">
              <a:buClrTx/>
              <a:buSzTx/>
              <a:buFontTx/>
            </a:pPr>
            <a:r>
              <a:rPr sz="1600" b="1" dirty="0" err="1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临床管理难度</a:t>
            </a:r>
            <a:r>
              <a:rPr lang="zh-CN" altLang="en-US" sz="1600" b="1" dirty="0">
                <a:solidFill>
                  <a:srgbClr val="25479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</a:t>
            </a:r>
            <a:endParaRPr lang="en-US" sz="1600" b="1" dirty="0">
              <a:solidFill>
                <a:srgbClr val="25479B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fontAlgn="auto">
              <a:buClrTx/>
              <a:buSzTx/>
              <a:buFontTx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EC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作为皮试试剂，操作便捷，受试者可在数分钟内完成检测后自行离开，结果指标观测简单，整个过程不影响受试者日常活动。受试者依从性高，便于临床管理。</a:t>
            </a:r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655101" y="3599912"/>
          <a:ext cx="5197139" cy="23503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4244"/>
                <a:gridCol w="663615"/>
                <a:gridCol w="719280"/>
              </a:tblGrid>
              <a:tr h="4331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chemeClr val="bg1"/>
                          </a:solidFill>
                        </a:rPr>
                        <a:t>评价指标</a:t>
                      </a:r>
                      <a:r>
                        <a:rPr lang="en-US" altLang="zh-CN" sz="1100" b="1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900" b="1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采用中位数（四分位数间距），*表示 </a:t>
                      </a:r>
                      <a:r>
                        <a:rPr lang="en-US" altLang="zh-CN" sz="9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P≤0.0</a:t>
                      </a:r>
                      <a:r>
                        <a:rPr lang="zh-CN" altLang="en-US" sz="9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254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chemeClr val="bg1"/>
                          </a:solidFill>
                        </a:rPr>
                        <a:t>EC</a:t>
                      </a:r>
                    </a:p>
                  </a:txBody>
                  <a:tcPr anchor="ctr">
                    <a:solidFill>
                      <a:srgbClr val="254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chemeClr val="bg1"/>
                          </a:solidFill>
                        </a:rPr>
                        <a:t>TB-PPD</a:t>
                      </a:r>
                    </a:p>
                  </a:txBody>
                  <a:tcPr anchor="ctr">
                    <a:solidFill>
                      <a:srgbClr val="25479B"/>
                    </a:solidFill>
                  </a:tcPr>
                </a:tc>
              </a:tr>
              <a:tr h="350318"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护士诊断操作的难易程度（分值越大，难度越高）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2(2)</a:t>
                      </a:r>
                    </a:p>
                  </a:txBody>
                  <a:tcPr anchor="ctr"/>
                </a:tc>
              </a:tr>
              <a:tr h="350318"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医护人员判读结果的难易程度（分值越大，难度越高）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2(2)</a:t>
                      </a:r>
                      <a:r>
                        <a:rPr lang="zh-CN" altLang="en-US" sz="1100" b="1" kern="1200" baseline="30000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*</a:t>
                      </a:r>
                      <a:endParaRPr lang="zh-CN" altLang="en-US" sz="1100" b="1" kern="1200" baseline="30000" dirty="0">
                        <a:solidFill>
                          <a:srgbClr val="25479B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3(1)</a:t>
                      </a:r>
                    </a:p>
                  </a:txBody>
                  <a:tcPr anchor="ctr"/>
                </a:tc>
              </a:tr>
              <a:tr h="433147"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医护人员识别不良反应的难易程度（分值越大，难度越高）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2(2)</a:t>
                      </a:r>
                      <a:r>
                        <a:rPr lang="zh-CN" altLang="en-US" sz="1100" b="1" kern="1200" baseline="30000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*</a:t>
                      </a:r>
                      <a:endParaRPr lang="zh-CN" altLang="en-US" sz="1100" b="1" kern="1200" baseline="30000" dirty="0">
                        <a:solidFill>
                          <a:srgbClr val="25479B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2(2)</a:t>
                      </a:r>
                    </a:p>
                  </a:txBody>
                  <a:tcPr anchor="ctr"/>
                </a:tc>
              </a:tr>
              <a:tr h="433147"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医护人员处理不良反应的难易程度（分值越大，难度越高）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2(2)</a:t>
                      </a:r>
                      <a:r>
                        <a:rPr lang="zh-CN" altLang="en-US" sz="1100" b="1" kern="1200" baseline="30000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*</a:t>
                      </a:r>
                      <a:endParaRPr lang="zh-CN" altLang="en-US" sz="1100" b="1" kern="1200" baseline="30000" dirty="0">
                        <a:solidFill>
                          <a:srgbClr val="25479B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2(2)</a:t>
                      </a:r>
                    </a:p>
                  </a:txBody>
                  <a:tcPr anchor="ctr"/>
                </a:tc>
              </a:tr>
              <a:tr h="350318">
                <a:tc>
                  <a:txBody>
                    <a:bodyPr/>
                    <a:lstStyle/>
                    <a:p>
                      <a:r>
                        <a:rPr lang="zh-CN" altLang="en-US" sz="1100" dirty="0"/>
                        <a:t>患者的配合程度（分值越高，配合程度越高）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5(2)</a:t>
                      </a:r>
                      <a:r>
                        <a:rPr lang="zh-CN" altLang="en-US" sz="1100" b="1" kern="1200" baseline="30000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*</a:t>
                      </a:r>
                      <a:endParaRPr lang="zh-CN" altLang="en-US" sz="1100" b="1" kern="1200" baseline="30000" dirty="0">
                        <a:solidFill>
                          <a:srgbClr val="25479B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4(1)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69392" y="3609967"/>
          <a:ext cx="5812895" cy="2350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2860"/>
                <a:gridCol w="2435715"/>
                <a:gridCol w="2064320"/>
              </a:tblGrid>
              <a:tr h="4329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>
                          <a:solidFill>
                            <a:schemeClr val="bg1"/>
                          </a:solidFill>
                        </a:rPr>
                        <a:t>评价指标</a:t>
                      </a:r>
                      <a:endParaRPr lang="zh-CN" altLang="en-US" sz="9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254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chemeClr val="bg1"/>
                          </a:solidFill>
                        </a:rPr>
                        <a:t>EC</a:t>
                      </a:r>
                    </a:p>
                  </a:txBody>
                  <a:tcPr anchor="ctr">
                    <a:solidFill>
                      <a:srgbClr val="2547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chemeClr val="bg1"/>
                          </a:solidFill>
                        </a:rPr>
                        <a:t>TB-PPD</a:t>
                      </a:r>
                    </a:p>
                  </a:txBody>
                  <a:tcPr anchor="ctr">
                    <a:solidFill>
                      <a:srgbClr val="25479B"/>
                    </a:solidFill>
                  </a:tcPr>
                </a:tc>
              </a:tr>
              <a:tr h="9097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1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说明书清晰性</a:t>
                      </a:r>
                      <a:endParaRPr lang="en-US" altLang="zh-CN" sz="11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1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和完整性</a:t>
                      </a:r>
                      <a:r>
                        <a:rPr lang="en-US" altLang="zh-CN" sz="1100" kern="1200" baseline="30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说明书详细列举不良反应类型及其发生率；</a:t>
                      </a:r>
                    </a:p>
                    <a:p>
                      <a:pPr algn="l"/>
                      <a:r>
                        <a:rPr lang="zh-CN" alt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说明书涵盖药物相互作用、临床试验、药理毒理等信息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说明书未详细列举</a:t>
                      </a:r>
                      <a:r>
                        <a:rPr lang="zh-CN" alt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不良反应类型及其发生率；</a:t>
                      </a:r>
                    </a:p>
                    <a:p>
                      <a:pPr algn="l">
                        <a:buNone/>
                      </a:pPr>
                      <a:r>
                        <a:rPr lang="zh-CN" alt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说明书缺乏药物相互作用、临床试验、药理毒理等信息</a:t>
                      </a:r>
                    </a:p>
                  </a:txBody>
                  <a:tcPr anchor="ctr"/>
                </a:tc>
              </a:tr>
              <a:tr h="62916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1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规格适宜性</a:t>
                      </a:r>
                      <a:r>
                        <a:rPr lang="en-US" altLang="zh-CN" sz="1100" kern="1200" baseline="300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  <a:p>
                      <a:pPr marL="0" algn="ctr" defTabSz="914400" rtl="0" eaLnBrk="1" latinLnBrk="0" hangingPunct="1">
                        <a:buNone/>
                      </a:pPr>
                      <a:endParaRPr lang="en-US" altLang="zh-CN" sz="11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共0.3ml/瓶、0.5ml/瓶、1.0ml/瓶</a:t>
                      </a:r>
                      <a:endParaRPr lang="en-US" altLang="zh-CN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1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zh-CN" altLang="en-US" sz="1100" b="1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种</a:t>
                      </a:r>
                      <a:r>
                        <a:rPr lang="zh-CN" alt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规格</a:t>
                      </a:r>
                      <a:endParaRPr lang="en-US" altLang="zh-CN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TB-PPD共1ml/瓶、2ml/瓶</a:t>
                      </a:r>
                      <a:endParaRPr lang="en-US" altLang="zh-CN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种</a:t>
                      </a:r>
                      <a:r>
                        <a:rPr lang="zh-CN" alt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规格</a:t>
                      </a:r>
                      <a:endParaRPr lang="en-US" altLang="zh-CN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</a:tr>
              <a:tr h="3785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ClrTx/>
                        <a:buSzTx/>
                        <a:buFontTx/>
                        <a:buNone/>
                      </a:pPr>
                      <a:r>
                        <a:rPr lang="zh-CN" altLang="en-US" sz="11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包装适宜性</a:t>
                      </a:r>
                      <a:endParaRPr lang="zh-CN" altLang="en-US" sz="11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1" kern="1200" dirty="0">
                          <a:solidFill>
                            <a:srgbClr val="25479B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西林瓶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安瓿瓶</a:t>
                      </a:r>
                      <a:endParaRPr lang="zh-CN" alt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0" y="6124085"/>
            <a:ext cx="7374255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重组结核杆菌融合蛋白（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EC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）说明书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,2020.04.23</a:t>
            </a:r>
          </a:p>
          <a:p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结核菌素纯蛋白衍生物说明书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.2022.01.12	</a:t>
            </a:r>
          </a:p>
          <a:p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张伶俐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重组结核杆菌融合蛋白的临床综合评价</a:t>
            </a:r>
            <a:r>
              <a:rPr lang="en-US" altLang="zh-CN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.2022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949414" y="3119152"/>
            <a:ext cx="9258935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宜卡（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EC</a:t>
            </a:r>
            <a:r>
              <a:rPr 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）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技术适宜性、使用适宜性均优于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TB-PPD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52500" y="927735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52500" y="927735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prstClr val="white"/>
                </a:solidFill>
                <a:latin typeface="微软雅黑" panose="020B0503020204020204" charset="-122"/>
              </a:rPr>
              <a:t>01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05951" y="333682"/>
            <a:ext cx="5233060" cy="569106"/>
            <a:chOff x="247894" y="267066"/>
            <a:chExt cx="4149935" cy="569106"/>
          </a:xfrm>
        </p:grpSpPr>
        <p:sp>
          <p:nvSpPr>
            <p:cNvPr id="29" name="矩形: 圆角 7"/>
            <p:cNvSpPr/>
            <p:nvPr/>
          </p:nvSpPr>
          <p:spPr>
            <a:xfrm>
              <a:off x="247894" y="267066"/>
              <a:ext cx="4149935" cy="569106"/>
            </a:xfrm>
            <a:prstGeom prst="roundRect">
              <a:avLst>
                <a:gd name="adj" fmla="val 50000"/>
              </a:avLst>
            </a:prstGeom>
            <a:solidFill>
              <a:srgbClr val="2647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9B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TextBox 20"/>
            <p:cNvSpPr txBox="1"/>
            <p:nvPr/>
          </p:nvSpPr>
          <p:spPr>
            <a:xfrm>
              <a:off x="1047680" y="298915"/>
              <a:ext cx="3025622" cy="502490"/>
            </a:xfrm>
            <a:prstGeom prst="rect">
              <a:avLst/>
            </a:prstGeom>
            <a:noFill/>
          </p:spPr>
          <p:txBody>
            <a:bodyPr wrap="square" lIns="70907" tIns="35455" rIns="70907" bIns="35455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宜卡</a:t>
              </a:r>
              <a:r>
                <a:rPr lang="zh-CN" altLang="en-US" sz="2800" b="1" baseline="30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®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公平性、适应性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89136" y="294196"/>
            <a:ext cx="8413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69392" y="1019835"/>
            <a:ext cx="5526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>
                <a:solidFill>
                  <a:srgbClr val="25479B"/>
                </a:solidFill>
                <a:sym typeface="+mn-ea"/>
              </a:rPr>
              <a:t>宜卡（</a:t>
            </a:r>
            <a:r>
              <a:rPr lang="en-US" altLang="zh-CN" b="1" dirty="0">
                <a:solidFill>
                  <a:srgbClr val="25479B"/>
                </a:solidFill>
                <a:sym typeface="+mn-ea"/>
              </a:rPr>
              <a:t>EC</a:t>
            </a:r>
            <a:r>
              <a:rPr lang="zh-CN" altLang="zh-CN" b="1" dirty="0">
                <a:solidFill>
                  <a:srgbClr val="25479B"/>
                </a:solidFill>
                <a:sym typeface="+mn-ea"/>
              </a:rPr>
              <a:t>）</a:t>
            </a:r>
            <a:r>
              <a:rPr lang="zh-CN" altLang="en-US" b="1" dirty="0">
                <a:solidFill>
                  <a:srgbClr val="25479B"/>
                </a:solidFill>
                <a:sym typeface="+mn-ea"/>
              </a:rPr>
              <a:t>依从性高，临床管理难度小，</a:t>
            </a:r>
            <a:endParaRPr lang="en-US" altLang="zh-CN" b="1" dirty="0">
              <a:solidFill>
                <a:srgbClr val="25479B"/>
              </a:solidFill>
              <a:sym typeface="+mn-ea"/>
            </a:endParaRPr>
          </a:p>
          <a:p>
            <a:r>
              <a:rPr lang="zh-CN" altLang="en-US" b="1" dirty="0">
                <a:solidFill>
                  <a:srgbClr val="25479B"/>
                </a:solidFill>
                <a:sym typeface="+mn-ea"/>
              </a:rPr>
              <a:t>弥补目录内同类产品误诊率高的短板</a:t>
            </a:r>
          </a:p>
        </p:txBody>
      </p:sp>
      <p:cxnSp>
        <p:nvCxnSpPr>
          <p:cNvPr id="33" name="直接连接符 49"/>
          <p:cNvCxnSpPr/>
          <p:nvPr/>
        </p:nvCxnSpPr>
        <p:spPr>
          <a:xfrm>
            <a:off x="641930" y="1660782"/>
            <a:ext cx="4897081" cy="0"/>
          </a:xfrm>
          <a:prstGeom prst="line">
            <a:avLst/>
          </a:prstGeom>
          <a:ln>
            <a:solidFill>
              <a:srgbClr val="25479B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449650" y="526905"/>
            <a:ext cx="239486" cy="239486"/>
          </a:xfrm>
          <a:prstGeom prst="ellipse">
            <a:avLst/>
          </a:prstGeom>
          <a:solidFill>
            <a:srgbClr val="6AC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5479B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mJlMmViYjAyMWRkNGQxOThjYTJhNmI4MjY5ODgxYzUifQ=="/>
  <p:tag name="KSO_WPP_MARK_KEY" val="85746187-aea8-415e-a2c9-d036335788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EMPLATE" val="https://www.islide.cc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90ec676-61b1-421d-b8dc-383a427332b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b01dcc1-6c7a-4136-88ef-c6301366e5a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a76e3ac-e0d0-4562-9214-629b760a6599}"/>
  <p:tag name="TABLE_ENDDRAG_ORIGIN_RECT" val="491*270"/>
  <p:tag name="TABLE_ENDDRAG_RECT" val="100*381*491*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b01dcc1-6c7a-4136-88ef-c6301366e5a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b01dcc1-6c7a-4136-88ef-c6301366e5a7}"/>
</p:tagLst>
</file>

<file path=ppt/theme/theme1.xml><?xml version="1.0" encoding="utf-8"?>
<a:theme xmlns:a="http://schemas.openxmlformats.org/drawingml/2006/main" name="2_主题5">
  <a:themeElements>
    <a:clrScheme name="房利美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69C8"/>
      </a:accent1>
      <a:accent2>
        <a:srgbClr val="3B9CE3"/>
      </a:accent2>
      <a:accent3>
        <a:srgbClr val="85EEEE"/>
      </a:accent3>
      <a:accent4>
        <a:srgbClr val="5268A5"/>
      </a:accent4>
      <a:accent5>
        <a:srgbClr val="5E5CA2"/>
      </a:accent5>
      <a:accent6>
        <a:srgbClr val="778495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11351"/>
      </a:accent1>
      <a:accent2>
        <a:srgbClr val="00DBB9"/>
      </a:accent2>
      <a:accent3>
        <a:srgbClr val="1462B4"/>
      </a:accent3>
      <a:accent4>
        <a:srgbClr val="797979"/>
      </a:accent4>
      <a:accent5>
        <a:srgbClr val="999999"/>
      </a:accent5>
      <a:accent6>
        <a:srgbClr val="BEBEBE"/>
      </a:accent6>
      <a:hlink>
        <a:srgbClr val="00B29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011351"/>
    </a:accent1>
    <a:accent2>
      <a:srgbClr val="00DBB9"/>
    </a:accent2>
    <a:accent3>
      <a:srgbClr val="1462B4"/>
    </a:accent3>
    <a:accent4>
      <a:srgbClr val="797979"/>
    </a:accent4>
    <a:accent5>
      <a:srgbClr val="999999"/>
    </a:accent5>
    <a:accent6>
      <a:srgbClr val="BEBEBE"/>
    </a:accent6>
    <a:hlink>
      <a:srgbClr val="00B29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1991</Words>
  <Application>Microsoft Office PowerPoint</Application>
  <PresentationFormat>宽屏</PresentationFormat>
  <Paragraphs>219</Paragraphs>
  <Slides>9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DIN</vt:lpstr>
      <vt:lpstr>等线</vt:lpstr>
      <vt:lpstr>汉仪旗黑-55S</vt:lpstr>
      <vt:lpstr>楷体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2_主题5</vt:lpstr>
      <vt:lpstr>3_主题5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锐旗设计；https:/9ppt.taobao.com</cp:keywords>
  <cp:lastModifiedBy>PC</cp:lastModifiedBy>
  <cp:revision>506</cp:revision>
  <dcterms:created xsi:type="dcterms:W3CDTF">2015-05-12T15:24:00Z</dcterms:created>
  <dcterms:modified xsi:type="dcterms:W3CDTF">2022-07-11T09:59:58Z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1E126E9D42FB4FBCBF8D8C86DEF53675</vt:lpwstr>
  </property>
  <property fmtid="{D5CDD505-2E9C-101B-9397-08002B2CF9AE}" pid="3" name="KSOProductBuildVer">
    <vt:lpwstr>2052-11.1.0.11830</vt:lpwstr>
  </property>
</Properties>
</file>