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0" r:id="rId3"/>
    <p:sldId id="261" r:id="rId4"/>
    <p:sldId id="264" r:id="rId5"/>
    <p:sldId id="263" r:id="rId6"/>
    <p:sldId id="269" r:id="rId7"/>
    <p:sldId id="265" r:id="rId8"/>
    <p:sldId id="270" r:id="rId9"/>
    <p:sldId id="271"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8" autoAdjust="0"/>
    <p:restoredTop sz="80101"/>
  </p:normalViewPr>
  <p:slideViewPr>
    <p:cSldViewPr snapToGrid="0">
      <p:cViewPr varScale="1">
        <p:scale>
          <a:sx n="67" d="100"/>
          <a:sy n="67" d="100"/>
        </p:scale>
        <p:origin x="200" y="4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erick\Desktop\&#24037;&#20316;&#31807;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mn-lt"/>
                <a:ea typeface="+mn-ea"/>
                <a:cs typeface="+mn-cs"/>
              </a:defRPr>
            </a:pPr>
            <a:r>
              <a:rPr lang="zh-CN" altLang="en-US" sz="1200"/>
              <a:t>当前各</a:t>
            </a:r>
            <a:r>
              <a:rPr lang="en-US" altLang="zh-CN" sz="1200"/>
              <a:t>WHO</a:t>
            </a:r>
            <a:r>
              <a:rPr lang="zh-CN" altLang="en-US" sz="1200"/>
              <a:t>分级患者的靶向药联用情况</a:t>
            </a:r>
          </a:p>
        </c:rich>
      </c:tx>
      <c:overlay val="0"/>
      <c:spPr>
        <a:noFill/>
        <a:ln>
          <a:noFill/>
        </a:ln>
        <a:effectLst/>
      </c:spPr>
      <c:txPr>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Sheet12!$R$248</c:f>
              <c:strCache>
                <c:ptCount val="1"/>
                <c:pt idx="0">
                  <c:v>单药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Sheet12!$Q$249:$Q$252</c:f>
              <c:strCache>
                <c:ptCount val="4"/>
                <c:pt idx="0">
                  <c:v>总体</c:v>
                </c:pt>
                <c:pt idx="1">
                  <c:v>确诊时I-II级</c:v>
                </c:pt>
                <c:pt idx="2">
                  <c:v>确诊时III级</c:v>
                </c:pt>
                <c:pt idx="3">
                  <c:v>确诊时IV级</c:v>
                </c:pt>
              </c:strCache>
            </c:strRef>
          </c:cat>
          <c:val>
            <c:numRef>
              <c:f>Sheet12!$R$249:$R$252</c:f>
              <c:numCache>
                <c:formatCode>0%</c:formatCode>
                <c:ptCount val="4"/>
                <c:pt idx="0">
                  <c:v>0.21</c:v>
                </c:pt>
                <c:pt idx="1">
                  <c:v>0.17</c:v>
                </c:pt>
                <c:pt idx="2">
                  <c:v>0.19</c:v>
                </c:pt>
                <c:pt idx="3">
                  <c:v>0.13</c:v>
                </c:pt>
              </c:numCache>
            </c:numRef>
          </c:val>
          <c:extLst>
            <c:ext xmlns:c16="http://schemas.microsoft.com/office/drawing/2014/chart" uri="{C3380CC4-5D6E-409C-BE32-E72D297353CC}">
              <c16:uniqueId val="{00000000-B5A0-7649-9BCB-DA8B40AA3A1A}"/>
            </c:ext>
          </c:extLst>
        </c:ser>
        <c:ser>
          <c:idx val="1"/>
          <c:order val="1"/>
          <c:tx>
            <c:strRef>
              <c:f>Sheet12!$S$248</c:f>
              <c:strCache>
                <c:ptCount val="1"/>
                <c:pt idx="0">
                  <c:v>二联</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Sheet12!$Q$249:$Q$252</c:f>
              <c:strCache>
                <c:ptCount val="4"/>
                <c:pt idx="0">
                  <c:v>总体</c:v>
                </c:pt>
                <c:pt idx="1">
                  <c:v>确诊时I-II级</c:v>
                </c:pt>
                <c:pt idx="2">
                  <c:v>确诊时III级</c:v>
                </c:pt>
                <c:pt idx="3">
                  <c:v>确诊时IV级</c:v>
                </c:pt>
              </c:strCache>
            </c:strRef>
          </c:cat>
          <c:val>
            <c:numRef>
              <c:f>Sheet12!$S$249:$S$252</c:f>
              <c:numCache>
                <c:formatCode>0%</c:formatCode>
                <c:ptCount val="4"/>
                <c:pt idx="0">
                  <c:v>0.59</c:v>
                </c:pt>
                <c:pt idx="1">
                  <c:v>0.64</c:v>
                </c:pt>
                <c:pt idx="2">
                  <c:v>0.57999999999999996</c:v>
                </c:pt>
                <c:pt idx="3">
                  <c:v>0.56999999999999995</c:v>
                </c:pt>
              </c:numCache>
            </c:numRef>
          </c:val>
          <c:extLst>
            <c:ext xmlns:c16="http://schemas.microsoft.com/office/drawing/2014/chart" uri="{C3380CC4-5D6E-409C-BE32-E72D297353CC}">
              <c16:uniqueId val="{00000001-B5A0-7649-9BCB-DA8B40AA3A1A}"/>
            </c:ext>
          </c:extLst>
        </c:ser>
        <c:ser>
          <c:idx val="2"/>
          <c:order val="2"/>
          <c:tx>
            <c:strRef>
              <c:f>Sheet12!$T$248</c:f>
              <c:strCache>
                <c:ptCount val="1"/>
                <c:pt idx="0">
                  <c:v>三联</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Sheet12!$Q$249:$Q$252</c:f>
              <c:strCache>
                <c:ptCount val="4"/>
                <c:pt idx="0">
                  <c:v>总体</c:v>
                </c:pt>
                <c:pt idx="1">
                  <c:v>确诊时I-II级</c:v>
                </c:pt>
                <c:pt idx="2">
                  <c:v>确诊时III级</c:v>
                </c:pt>
                <c:pt idx="3">
                  <c:v>确诊时IV级</c:v>
                </c:pt>
              </c:strCache>
            </c:strRef>
          </c:cat>
          <c:val>
            <c:numRef>
              <c:f>Sheet12!$T$249:$T$252</c:f>
              <c:numCache>
                <c:formatCode>0%</c:formatCode>
                <c:ptCount val="4"/>
                <c:pt idx="0">
                  <c:v>0.2</c:v>
                </c:pt>
                <c:pt idx="1">
                  <c:v>0.19</c:v>
                </c:pt>
                <c:pt idx="2">
                  <c:v>0.23</c:v>
                </c:pt>
                <c:pt idx="3">
                  <c:v>0.3</c:v>
                </c:pt>
              </c:numCache>
            </c:numRef>
          </c:val>
          <c:extLst>
            <c:ext xmlns:c16="http://schemas.microsoft.com/office/drawing/2014/chart" uri="{C3380CC4-5D6E-409C-BE32-E72D297353CC}">
              <c16:uniqueId val="{00000002-B5A0-7649-9BCB-DA8B40AA3A1A}"/>
            </c:ext>
          </c:extLst>
        </c:ser>
        <c:dLbls>
          <c:showLegendKey val="0"/>
          <c:showVal val="0"/>
          <c:showCatName val="0"/>
          <c:showSerName val="0"/>
          <c:showPercent val="0"/>
          <c:showBubbleSize val="0"/>
        </c:dLbls>
        <c:gapWidth val="150"/>
        <c:overlap val="100"/>
        <c:axId val="216877168"/>
        <c:axId val="216219552"/>
      </c:barChart>
      <c:catAx>
        <c:axId val="21687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16219552"/>
        <c:crosses val="autoZero"/>
        <c:auto val="1"/>
        <c:lblAlgn val="ctr"/>
        <c:lblOffset val="100"/>
        <c:noMultiLvlLbl val="0"/>
      </c:catAx>
      <c:valAx>
        <c:axId val="21621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1687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ACB9-3EE2-458D-9204-B77729A2DC23}" type="datetimeFigureOut">
              <a:rPr lang="zh-CN" altLang="en-US" smtClean="0"/>
              <a:t>2022/7/11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10368-BD65-409C-B686-E5342D727F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1</a:t>
            </a:fld>
            <a:endParaRPr lang="zh-CN" altLang="en-US"/>
          </a:p>
        </p:txBody>
      </p:sp>
    </p:spTree>
    <p:extLst>
      <p:ext uri="{BB962C8B-B14F-4D97-AF65-F5344CB8AC3E}">
        <p14:creationId xmlns:p14="http://schemas.microsoft.com/office/powerpoint/2010/main" val="37582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曲前列尼尔注射液（芮旎爾）是由兆科药业（合肥）有限公司生产的，是目前国内唯一的静脉</a:t>
            </a:r>
            <a:r>
              <a:rPr kumimoji="1" lang="en-US" altLang="zh-CN" dirty="0"/>
              <a:t>/</a:t>
            </a:r>
            <a:r>
              <a:rPr kumimoji="1" lang="zh-CN" altLang="en-US" dirty="0"/>
              <a:t>皮下用前列环素类药物，用于治疗肺动脉高压（</a:t>
            </a:r>
            <a:r>
              <a:rPr kumimoji="1" lang="en-US" altLang="zh-CN" dirty="0"/>
              <a:t>PAH</a:t>
            </a:r>
            <a:r>
              <a:rPr kumimoji="1" lang="zh-CN" altLang="en-US" dirty="0"/>
              <a:t>，</a:t>
            </a:r>
            <a:r>
              <a:rPr kumimoji="1" lang="en-US" altLang="zh-CN" dirty="0"/>
              <a:t>WHO</a:t>
            </a:r>
            <a:r>
              <a:rPr kumimoji="1" lang="zh-CN" altLang="en-US" dirty="0"/>
              <a:t>分类</a:t>
            </a:r>
            <a:r>
              <a:rPr kumimoji="1" lang="en-US" altLang="zh-CN" dirty="0"/>
              <a:t>1</a:t>
            </a:r>
            <a:r>
              <a:rPr kumimoji="1" lang="zh-CN" altLang="en-US" dirty="0"/>
              <a:t>），以减轻运动引起的相关症状。是国内少数适应症包含心功能</a:t>
            </a:r>
            <a:r>
              <a:rPr kumimoji="1" lang="en-US" altLang="zh-CN" dirty="0"/>
              <a:t>II-IV</a:t>
            </a:r>
            <a:r>
              <a:rPr kumimoji="1" lang="zh-CN" altLang="en-US" dirty="0"/>
              <a:t>级的肺动脉高压靶向药（司来帕格受试者心功能分级为</a:t>
            </a:r>
            <a:r>
              <a:rPr kumimoji="1" lang="en-US" altLang="zh-CN" dirty="0"/>
              <a:t>II-III</a:t>
            </a:r>
            <a:r>
              <a:rPr kumimoji="1" lang="zh-CN" altLang="en-US" dirty="0"/>
              <a:t>级），也是指南推荐心功能分级</a:t>
            </a:r>
            <a:r>
              <a:rPr kumimoji="1" lang="en-US" altLang="zh-CN" dirty="0"/>
              <a:t>IV</a:t>
            </a:r>
            <a:r>
              <a:rPr kumimoji="1" lang="zh-CN" altLang="en-US" dirty="0"/>
              <a:t>级高危肺高压患者的基础用药。已上市产品规格包括</a:t>
            </a:r>
            <a:r>
              <a:rPr kumimoji="1" lang="en-US" altLang="zh-CN" dirty="0"/>
              <a:t>2</a:t>
            </a:r>
            <a:r>
              <a:rPr kumimoji="1" lang="zh-CN" altLang="en-US" dirty="0"/>
              <a:t>个：</a:t>
            </a:r>
            <a:r>
              <a:rPr kumimoji="1" lang="en-US" altLang="zh-CN" dirty="0"/>
              <a:t>20ml:</a:t>
            </a:r>
            <a:r>
              <a:rPr kumimoji="1" lang="zh-CN" altLang="en-US" dirty="0"/>
              <a:t> </a:t>
            </a:r>
            <a:r>
              <a:rPr kumimoji="1" lang="en-US" altLang="zh-CN" dirty="0"/>
              <a:t>20mg</a:t>
            </a:r>
            <a:r>
              <a:rPr kumimoji="1" lang="zh-CN" altLang="en-US" dirty="0"/>
              <a:t>以及</a:t>
            </a:r>
            <a:r>
              <a:rPr kumimoji="1" lang="en-US" altLang="zh-CN" dirty="0"/>
              <a:t>20ml</a:t>
            </a:r>
            <a:r>
              <a:rPr kumimoji="1" lang="zh-CN" altLang="en-US" dirty="0"/>
              <a:t> </a:t>
            </a:r>
            <a:r>
              <a:rPr kumimoji="1" lang="en-US" altLang="zh-CN" dirty="0"/>
              <a:t>:</a:t>
            </a:r>
            <a:r>
              <a:rPr kumimoji="1" lang="zh-CN" altLang="en-US" dirty="0"/>
              <a:t> </a:t>
            </a:r>
            <a:r>
              <a:rPr kumimoji="1" lang="en-US" altLang="zh-CN" dirty="0"/>
              <a:t>50mg</a:t>
            </a:r>
            <a:r>
              <a:rPr kumimoji="1" lang="zh-CN" altLang="en-US" dirty="0"/>
              <a:t>，其中</a:t>
            </a:r>
            <a:r>
              <a:rPr kumimoji="1" lang="en-US" altLang="zh-CN" dirty="0"/>
              <a:t>20ml</a:t>
            </a:r>
            <a:r>
              <a:rPr kumimoji="1" lang="zh-CN" altLang="en-US" dirty="0"/>
              <a:t> </a:t>
            </a:r>
            <a:r>
              <a:rPr kumimoji="1" lang="en-US" altLang="zh-CN" dirty="0"/>
              <a:t>:</a:t>
            </a:r>
            <a:r>
              <a:rPr kumimoji="1" lang="zh-CN" altLang="en-US" dirty="0"/>
              <a:t> </a:t>
            </a:r>
            <a:r>
              <a:rPr kumimoji="1" lang="en-US" altLang="zh-CN" dirty="0"/>
              <a:t>20mg</a:t>
            </a:r>
            <a:r>
              <a:rPr kumimoji="1" lang="zh-CN" altLang="en-US" dirty="0"/>
              <a:t>是主规格，于</a:t>
            </a:r>
            <a:r>
              <a:rPr kumimoji="1" lang="en-US" altLang="zh-CN" dirty="0"/>
              <a:t>2020</a:t>
            </a:r>
            <a:r>
              <a:rPr kumimoji="1" lang="zh-CN" altLang="en-US" dirty="0"/>
              <a:t>年</a:t>
            </a:r>
            <a:r>
              <a:rPr kumimoji="1" lang="en-US" altLang="zh-CN" dirty="0"/>
              <a:t>3</a:t>
            </a:r>
            <a:r>
              <a:rPr kumimoji="1" lang="zh-CN" altLang="en-US" dirty="0"/>
              <a:t>月在国内上市，</a:t>
            </a:r>
            <a:r>
              <a:rPr kumimoji="1" lang="en-US" altLang="zh-CN" dirty="0"/>
              <a:t>20ml</a:t>
            </a:r>
            <a:r>
              <a:rPr kumimoji="1" lang="zh-CN" altLang="en-US" dirty="0"/>
              <a:t> </a:t>
            </a:r>
            <a:r>
              <a:rPr kumimoji="1" lang="en-US" altLang="zh-CN" dirty="0"/>
              <a:t>:</a:t>
            </a:r>
            <a:r>
              <a:rPr kumimoji="1" lang="zh-CN" altLang="en-US" dirty="0"/>
              <a:t> </a:t>
            </a:r>
            <a:r>
              <a:rPr kumimoji="1" lang="en-US" altLang="zh-CN" dirty="0"/>
              <a:t>50mg</a:t>
            </a:r>
            <a:r>
              <a:rPr kumimoji="1" lang="zh-CN" altLang="en-US" dirty="0"/>
              <a:t>规格于</a:t>
            </a:r>
            <a:r>
              <a:rPr kumimoji="1" lang="en-US" altLang="zh-CN" dirty="0"/>
              <a:t>2022</a:t>
            </a:r>
            <a:r>
              <a:rPr kumimoji="1" lang="zh-CN" altLang="en-US" dirty="0"/>
              <a:t>年</a:t>
            </a:r>
            <a:r>
              <a:rPr kumimoji="1" lang="en-US" altLang="zh-CN" dirty="0"/>
              <a:t>3</a:t>
            </a:r>
            <a:r>
              <a:rPr kumimoji="1" lang="zh-CN" altLang="en-US" dirty="0"/>
              <a:t>月在国内上市，全球首个上市国家是美国，于</a:t>
            </a:r>
            <a:r>
              <a:rPr kumimoji="1" lang="en-US" altLang="zh-CN" dirty="0"/>
              <a:t>2002</a:t>
            </a:r>
            <a:r>
              <a:rPr kumimoji="1" lang="zh-CN" altLang="en-US" dirty="0"/>
              <a:t>年上市，本品为非</a:t>
            </a:r>
            <a:r>
              <a:rPr kumimoji="1" lang="en-US" altLang="zh-CN" dirty="0"/>
              <a:t>OTC</a:t>
            </a:r>
            <a:r>
              <a:rPr kumimoji="1" lang="zh-CN" altLang="en-US" dirty="0"/>
              <a:t>药品。参照药品建议为司来帕格片。</a:t>
            </a:r>
            <a:endParaRPr kumimoji="1" lang="en-US" altLang="zh-CN" dirty="0"/>
          </a:p>
          <a:p>
            <a:endParaRPr kumimoji="1" lang="en-US" altLang="zh-CN" dirty="0"/>
          </a:p>
          <a:p>
            <a:r>
              <a:rPr kumimoji="1" lang="zh-CN" altLang="en-US" dirty="0"/>
              <a:t>目前大陆地区发病率数据缺乏，根据欧洲数据显示，</a:t>
            </a:r>
            <a:r>
              <a:rPr kumimoji="1" lang="en-US" altLang="zh-CN" dirty="0"/>
              <a:t>PAH</a:t>
            </a:r>
            <a:r>
              <a:rPr kumimoji="1" lang="zh-CN" altLang="en-US" dirty="0"/>
              <a:t>发病率为</a:t>
            </a:r>
            <a:r>
              <a:rPr kumimoji="1" lang="en-US" altLang="zh-CN" dirty="0"/>
              <a:t>5-10/</a:t>
            </a:r>
            <a:r>
              <a:rPr kumimoji="1" lang="zh-CN" altLang="en-US" dirty="0"/>
              <a:t>百万年，以此推测中国大陆年发病率患者总数为</a:t>
            </a:r>
            <a:r>
              <a:rPr kumimoji="1" lang="en-US" altLang="zh-CN" dirty="0"/>
              <a:t>7000-14000</a:t>
            </a:r>
            <a:r>
              <a:rPr kumimoji="1" lang="zh-CN" altLang="en-US" dirty="0"/>
              <a:t>人</a:t>
            </a:r>
          </a:p>
        </p:txBody>
      </p:sp>
      <p:sp>
        <p:nvSpPr>
          <p:cNvPr id="4" name="灯片编号占位符 3"/>
          <p:cNvSpPr>
            <a:spLocks noGrp="1"/>
          </p:cNvSpPr>
          <p:nvPr>
            <p:ph type="sldNum" sz="quarter" idx="5"/>
          </p:nvPr>
        </p:nvSpPr>
        <p:spPr/>
        <p:txBody>
          <a:bodyPr/>
          <a:lstStyle/>
          <a:p>
            <a:fld id="{81410368-BD65-409C-B686-E5342D727FA0}"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所治疗疾病基本情况：肺动脉高压是由多种异源性疾病（病因）和不同发病机制所致肺血管结构或功能改变，引起肺血管阻力和肺动脉压力升高的临床和病理生理综合征，继而发展成右心衰竭甚至死亡，被称为心血管的癌症。</a:t>
            </a:r>
            <a:endParaRPr kumimoji="1" lang="en-US" altLang="zh-CN" dirty="0"/>
          </a:p>
          <a:p>
            <a:endParaRPr kumimoji="1" lang="en-US" altLang="zh-CN" dirty="0"/>
          </a:p>
          <a:p>
            <a:r>
              <a:rPr kumimoji="1" lang="zh-CN" altLang="en-US" dirty="0"/>
              <a:t>未满足的治疗需求：</a:t>
            </a:r>
            <a:endParaRPr kumimoji="1" lang="en-US" altLang="zh-CN" dirty="0"/>
          </a:p>
          <a:p>
            <a:pPr marL="171450" indent="-171450">
              <a:buFont typeface="Wingdings" panose="05000000000000000000" pitchFamily="2" charset="2"/>
              <a:buChar char="ü"/>
            </a:pPr>
            <a:r>
              <a:rPr kumimoji="1" lang="zh-CN" altLang="en-US" sz="1200" dirty="0">
                <a:solidFill>
                  <a:schemeClr val="accent1"/>
                </a:solidFill>
              </a:rPr>
              <a:t>重症肺动脉高压死亡率高，有数据显示入住重症监护病房的肺动脉高压患者死亡率高达</a:t>
            </a:r>
            <a:r>
              <a:rPr kumimoji="1" lang="en-US" altLang="zh-CN" sz="1200" dirty="0">
                <a:solidFill>
                  <a:schemeClr val="accent1"/>
                </a:solidFill>
              </a:rPr>
              <a:t>41%</a:t>
            </a:r>
            <a:r>
              <a:rPr kumimoji="1" lang="zh-CN" altLang="en-US" sz="1200" dirty="0">
                <a:solidFill>
                  <a:schemeClr val="accent1"/>
                </a:solidFill>
              </a:rPr>
              <a:t>。而对心功能</a:t>
            </a:r>
            <a:r>
              <a:rPr kumimoji="1" lang="en-US" altLang="zh-CN" sz="1200" dirty="0">
                <a:solidFill>
                  <a:schemeClr val="accent1"/>
                </a:solidFill>
              </a:rPr>
              <a:t>IV</a:t>
            </a:r>
            <a:r>
              <a:rPr kumimoji="1" lang="zh-CN" altLang="en-US" sz="1200" dirty="0">
                <a:solidFill>
                  <a:schemeClr val="accent1"/>
                </a:solidFill>
              </a:rPr>
              <a:t>级死亡患者的死亡原因分析时发现，超过</a:t>
            </a:r>
            <a:r>
              <a:rPr kumimoji="1" lang="en-US" altLang="zh-CN" sz="1200" dirty="0">
                <a:solidFill>
                  <a:schemeClr val="accent1"/>
                </a:solidFill>
              </a:rPr>
              <a:t>40%</a:t>
            </a:r>
            <a:r>
              <a:rPr kumimoji="1" lang="zh-CN" altLang="en-US" sz="1200" dirty="0">
                <a:solidFill>
                  <a:schemeClr val="accent1"/>
                </a:solidFill>
              </a:rPr>
              <a:t>的患者未接受静脉</a:t>
            </a:r>
            <a:r>
              <a:rPr kumimoji="1" lang="en-US" altLang="zh-CN" sz="1200" dirty="0">
                <a:solidFill>
                  <a:schemeClr val="accent1"/>
                </a:solidFill>
              </a:rPr>
              <a:t>/</a:t>
            </a:r>
            <a:r>
              <a:rPr kumimoji="1" lang="zh-CN" altLang="en-US" sz="1200" dirty="0">
                <a:solidFill>
                  <a:schemeClr val="accent1"/>
                </a:solidFill>
              </a:rPr>
              <a:t>皮下注射前列环素治疗。</a:t>
            </a:r>
            <a:endParaRPr kumimoji="1" lang="en-US" altLang="zh-CN" sz="1200" dirty="0">
              <a:solidFill>
                <a:schemeClr val="accent1"/>
              </a:solidFill>
            </a:endParaRPr>
          </a:p>
          <a:p>
            <a:pPr marL="228600" indent="-228600">
              <a:lnSpc>
                <a:spcPct val="130000"/>
              </a:lnSpc>
              <a:buFont typeface="Wingdings" panose="05000000000000000000" pitchFamily="2" charset="2"/>
              <a:buChar char="ü"/>
            </a:pPr>
            <a:r>
              <a:rPr kumimoji="1" lang="zh-CN" altLang="en-US" sz="1200" dirty="0">
                <a:solidFill>
                  <a:schemeClr val="accent1"/>
                </a:solidFill>
              </a:rPr>
              <a:t>曲前列尼尔注射液是目前国内靶向药的药效研究中唯一纳入心功能</a:t>
            </a:r>
            <a:r>
              <a:rPr kumimoji="1" lang="en-US" altLang="zh-CN" sz="1200" dirty="0">
                <a:solidFill>
                  <a:schemeClr val="accent1"/>
                </a:solidFill>
              </a:rPr>
              <a:t>IV</a:t>
            </a:r>
            <a:r>
              <a:rPr kumimoji="1" lang="zh-CN" altLang="en-US" sz="1200" dirty="0">
                <a:solidFill>
                  <a:schemeClr val="accent1"/>
                </a:solidFill>
              </a:rPr>
              <a:t>级患者的靶向药，指南推荐对于心功能</a:t>
            </a:r>
            <a:r>
              <a:rPr kumimoji="1" lang="en-US" altLang="zh-CN" sz="1200" dirty="0">
                <a:solidFill>
                  <a:schemeClr val="accent1"/>
                </a:solidFill>
              </a:rPr>
              <a:t>IV</a:t>
            </a:r>
            <a:r>
              <a:rPr kumimoji="1" lang="zh-CN" altLang="en-US" sz="1200" dirty="0">
                <a:solidFill>
                  <a:schemeClr val="accent1"/>
                </a:solidFill>
              </a:rPr>
              <a:t>级的重症患者推荐应用包含静脉前列环素的联合药物方案，但目前国内仍有超过</a:t>
            </a:r>
            <a:r>
              <a:rPr kumimoji="1" lang="en-US" altLang="zh-CN" sz="1200" dirty="0">
                <a:solidFill>
                  <a:schemeClr val="accent1"/>
                </a:solidFill>
              </a:rPr>
              <a:t>10%</a:t>
            </a:r>
            <a:r>
              <a:rPr kumimoji="1" lang="zh-CN" altLang="en-US" sz="1200" dirty="0">
                <a:solidFill>
                  <a:schemeClr val="accent1"/>
                </a:solidFill>
              </a:rPr>
              <a:t>的心功能</a:t>
            </a:r>
            <a:r>
              <a:rPr kumimoji="1" lang="en-US" altLang="zh-CN" sz="1200" dirty="0">
                <a:solidFill>
                  <a:schemeClr val="accent1"/>
                </a:solidFill>
              </a:rPr>
              <a:t>IV</a:t>
            </a:r>
            <a:r>
              <a:rPr kumimoji="1" lang="zh-CN" altLang="en-US" sz="1200" dirty="0">
                <a:solidFill>
                  <a:schemeClr val="accent1"/>
                </a:solidFill>
              </a:rPr>
              <a:t>级患者采用单药治疗。</a:t>
            </a:r>
            <a:endParaRPr kumimoji="1" lang="en-US" altLang="zh-CN" sz="1200" dirty="0">
              <a:solidFill>
                <a:schemeClr val="accent1"/>
              </a:solidFill>
            </a:endParaRPr>
          </a:p>
          <a:p>
            <a:pPr marL="228600" indent="-228600">
              <a:lnSpc>
                <a:spcPct val="130000"/>
              </a:lnSpc>
              <a:buFont typeface="Wingdings" panose="05000000000000000000" pitchFamily="2" charset="2"/>
              <a:buChar char="ü"/>
            </a:pPr>
            <a:r>
              <a:rPr kumimoji="1" lang="zh-CN" altLang="en-US" sz="1200" dirty="0">
                <a:solidFill>
                  <a:schemeClr val="accent1"/>
                </a:solidFill>
              </a:rPr>
              <a:t>纳入医保将有效提高重症患者的使用率，减少重症患者的死亡率</a:t>
            </a:r>
            <a:endParaRPr kumimoji="1" lang="en-US" altLang="zh-CN" sz="1200" dirty="0">
              <a:solidFill>
                <a:schemeClr val="accent1"/>
              </a:solidFill>
            </a:endParaRPr>
          </a:p>
          <a:p>
            <a:endParaRPr kumimoji="1" lang="en-US" altLang="zh-CN" dirty="0"/>
          </a:p>
          <a:p>
            <a:r>
              <a:rPr kumimoji="1" lang="zh-CN" altLang="en-US" dirty="0"/>
              <a:t>用法用量：</a:t>
            </a:r>
            <a:endParaRPr kumimoji="1" lang="en-US" altLang="zh-CN" dirty="0"/>
          </a:p>
          <a:p>
            <a:pPr marL="171450" indent="-171450">
              <a:buFont typeface="Wingdings" panose="05000000000000000000" pitchFamily="2" charset="2"/>
              <a:buChar char="Ø"/>
            </a:pPr>
            <a:r>
              <a:rPr kumimoji="1" lang="zh-CN" altLang="en-US" dirty="0"/>
              <a:t>曲前列尼尔注射液给药方式为连续皮下或静脉输注，其中皮下输注是首选给药途径。无需进一步稀释即可直接使用，或者输注前用无菌注射用水或</a:t>
            </a:r>
            <a:r>
              <a:rPr kumimoji="1" lang="en-US" altLang="zh-CN" dirty="0"/>
              <a:t>0.9%</a:t>
            </a:r>
            <a:r>
              <a:rPr kumimoji="1" lang="zh-CN" altLang="en-US" dirty="0"/>
              <a:t>氯化钠注射液稀释。</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zh-CN"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1" lang="zh-CN" altLang="en-US" dirty="0"/>
              <a:t>首次接受前列环素输注治疗的患者初试输注速率为</a:t>
            </a:r>
            <a:r>
              <a:rPr kumimoji="1" lang="en-US" altLang="zh-CN" dirty="0"/>
              <a:t>1.25ng/kg/min</a:t>
            </a:r>
            <a:r>
              <a:rPr kumimoji="1" lang="zh-CN" altLang="en-US" dirty="0"/>
              <a:t>，如果由于全身</a:t>
            </a:r>
            <a:r>
              <a:rPr kumimoji="1" lang="zh-CN" altLang="en-US" sz="1200" dirty="0">
                <a:solidFill>
                  <a:schemeClr val="accent1"/>
                </a:solidFill>
              </a:rPr>
              <a:t>效应不能耐受初始计量，应将注射速率降低至</a:t>
            </a:r>
            <a:r>
              <a:rPr kumimoji="1" lang="en-US" altLang="zh-CN" sz="1200" dirty="0">
                <a:solidFill>
                  <a:schemeClr val="accent1"/>
                </a:solidFill>
              </a:rPr>
              <a:t>0.625ng/kg/min</a:t>
            </a:r>
            <a:r>
              <a:rPr kumimoji="1" lang="zh-CN" altLang="en-US" sz="1200" dirty="0">
                <a:solidFill>
                  <a:schemeClr val="accent1"/>
                </a:solidFill>
              </a:rPr>
              <a:t>；长期剂量调整的目标是确定曲前列尼尔的剂量，使其可改善肺动脉高压症状，同时减少本品的其他药理学效应。根据临床疗效进行剂量调整。在治疗的前四周，输注速率的增加值为每周</a:t>
            </a:r>
            <a:r>
              <a:rPr kumimoji="1" lang="en-US" altLang="zh-CN" sz="1200" dirty="0">
                <a:solidFill>
                  <a:schemeClr val="accent1"/>
                </a:solidFill>
              </a:rPr>
              <a:t>1.25ng/kg/min</a:t>
            </a:r>
            <a:r>
              <a:rPr kumimoji="1" lang="zh-CN" altLang="en-US" sz="1200" dirty="0">
                <a:solidFill>
                  <a:schemeClr val="accent1"/>
                </a:solidFill>
              </a:rPr>
              <a:t>，之后为每周</a:t>
            </a:r>
            <a:r>
              <a:rPr kumimoji="1" lang="en-US" altLang="zh-CN" sz="1200" dirty="0">
                <a:solidFill>
                  <a:schemeClr val="accent1"/>
                </a:solidFill>
              </a:rPr>
              <a:t>2.5ng/kg/min</a:t>
            </a:r>
            <a:r>
              <a:rPr kumimoji="1" lang="zh-CN" altLang="en-US" sz="1200" dirty="0">
                <a:solidFill>
                  <a:schemeClr val="accent1"/>
                </a:solidFill>
              </a:rPr>
              <a:t>。如能够耐受，可以更高频率调整剂量。应避免突然停止输注</a:t>
            </a:r>
            <a:endParaRPr lang="en-US" altLang="en-US" sz="1200" dirty="0">
              <a:latin typeface="+mn-ea"/>
            </a:endParaRPr>
          </a:p>
          <a:p>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安全性方面，从以下三点进行阐述：</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285750" indent="-285750">
              <a:lnSpc>
                <a:spcPct val="150000"/>
              </a:lnSpc>
              <a:spcBef>
                <a:spcPct val="0"/>
              </a:spcBef>
              <a:buFont typeface="Wingdings" panose="05000000000000000000" pitchFamily="2" charset="2"/>
              <a:buChar char="ü"/>
              <a:defRPr/>
            </a:pP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 不良反应情况：</a:t>
            </a:r>
            <a:r>
              <a:rPr lang="zh-CN" altLang="en-US" sz="1200" dirty="0">
                <a:solidFill>
                  <a:schemeClr val="accent1"/>
                </a:solidFill>
                <a:ea typeface="+mn-ea"/>
                <a:cs typeface="+mn-ea"/>
                <a:sym typeface="微软雅黑" panose="020B0503020204020204" pitchFamily="34" charset="-122"/>
              </a:rPr>
              <a:t>自</a:t>
            </a:r>
            <a:r>
              <a:rPr lang="en-US" altLang="zh-CN" sz="1200" dirty="0">
                <a:solidFill>
                  <a:schemeClr val="accent1"/>
                </a:solidFill>
                <a:ea typeface="+mn-ea"/>
                <a:cs typeface="+mn-ea"/>
                <a:sym typeface="微软雅黑" panose="020B0503020204020204" pitchFamily="34" charset="-122"/>
              </a:rPr>
              <a:t>2020</a:t>
            </a:r>
            <a:r>
              <a:rPr lang="zh-CN" altLang="en-US" sz="1200" dirty="0">
                <a:solidFill>
                  <a:schemeClr val="accent1"/>
                </a:solidFill>
                <a:ea typeface="+mn-ea"/>
                <a:cs typeface="+mn-ea"/>
                <a:sym typeface="微软雅黑" panose="020B0503020204020204" pitchFamily="34" charset="-122"/>
              </a:rPr>
              <a:t>年上市以来截止至</a:t>
            </a:r>
            <a:r>
              <a:rPr lang="en-US" altLang="zh-CN" sz="1200" dirty="0">
                <a:solidFill>
                  <a:schemeClr val="accent1"/>
                </a:solidFill>
                <a:ea typeface="+mn-ea"/>
                <a:cs typeface="+mn-ea"/>
                <a:sym typeface="微软雅黑" panose="020B0503020204020204" pitchFamily="34" charset="-122"/>
              </a:rPr>
              <a:t>2022</a:t>
            </a:r>
            <a:r>
              <a:rPr lang="zh-CN" altLang="en-US" sz="1200" dirty="0">
                <a:solidFill>
                  <a:schemeClr val="accent1"/>
                </a:solidFill>
                <a:ea typeface="+mn-ea"/>
                <a:cs typeface="+mn-ea"/>
                <a:sym typeface="微软雅黑" panose="020B0503020204020204" pitchFamily="34" charset="-122"/>
              </a:rPr>
              <a:t>年</a:t>
            </a:r>
            <a:r>
              <a:rPr lang="en-US" altLang="zh-CN" sz="1200" dirty="0">
                <a:solidFill>
                  <a:schemeClr val="accent1"/>
                </a:solidFill>
                <a:ea typeface="+mn-ea"/>
                <a:cs typeface="+mn-ea"/>
                <a:sym typeface="微软雅黑" panose="020B0503020204020204" pitchFamily="34" charset="-122"/>
              </a:rPr>
              <a:t>6</a:t>
            </a:r>
            <a:r>
              <a:rPr lang="zh-CN" altLang="en-US" sz="1200" dirty="0">
                <a:solidFill>
                  <a:schemeClr val="accent1"/>
                </a:solidFill>
                <a:ea typeface="+mn-ea"/>
                <a:cs typeface="+mn-ea"/>
                <a:sym typeface="微软雅黑" panose="020B0503020204020204" pitchFamily="34" charset="-122"/>
              </a:rPr>
              <a:t>月</a:t>
            </a:r>
            <a:r>
              <a:rPr lang="en-US" altLang="zh-CN" sz="1200" dirty="0">
                <a:solidFill>
                  <a:schemeClr val="accent1"/>
                </a:solidFill>
                <a:ea typeface="+mn-ea"/>
                <a:cs typeface="+mn-ea"/>
                <a:sym typeface="微软雅黑" panose="020B0503020204020204" pitchFamily="34" charset="-122"/>
              </a:rPr>
              <a:t>30</a:t>
            </a:r>
            <a:r>
              <a:rPr lang="zh-CN" altLang="en-US" sz="1200" dirty="0">
                <a:solidFill>
                  <a:schemeClr val="accent1"/>
                </a:solidFill>
                <a:ea typeface="+mn-ea"/>
                <a:cs typeface="+mn-ea"/>
                <a:sym typeface="微软雅黑" panose="020B0503020204020204" pitchFamily="34" charset="-122"/>
              </a:rPr>
              <a:t>日共收到不良反应报告</a:t>
            </a:r>
            <a:r>
              <a:rPr lang="en-US" altLang="zh-CN" sz="1200" dirty="0">
                <a:solidFill>
                  <a:schemeClr val="accent1"/>
                </a:solidFill>
                <a:ea typeface="+mn-ea"/>
                <a:cs typeface="+mn-ea"/>
                <a:sym typeface="微软雅黑" panose="020B0503020204020204" pitchFamily="34" charset="-122"/>
              </a:rPr>
              <a:t>139</a:t>
            </a:r>
            <a:r>
              <a:rPr lang="zh-CN" altLang="en-US" sz="1200" dirty="0">
                <a:solidFill>
                  <a:schemeClr val="accent1"/>
                </a:solidFill>
                <a:ea typeface="+mn-ea"/>
                <a:cs typeface="+mn-ea"/>
                <a:sym typeface="微软雅黑" panose="020B0503020204020204" pitchFamily="34" charset="-122"/>
              </a:rPr>
              <a:t>例（</a:t>
            </a:r>
            <a:r>
              <a:rPr lang="en-US" altLang="zh-CN" sz="1200" dirty="0">
                <a:solidFill>
                  <a:schemeClr val="accent1"/>
                </a:solidFill>
                <a:ea typeface="+mn-ea"/>
                <a:cs typeface="+mn-ea"/>
                <a:sym typeface="微软雅黑" panose="020B0503020204020204" pitchFamily="34" charset="-122"/>
              </a:rPr>
              <a:t>226</a:t>
            </a:r>
            <a:r>
              <a:rPr lang="zh-CN" altLang="en-US" sz="1200" dirty="0">
                <a:solidFill>
                  <a:schemeClr val="accent1"/>
                </a:solidFill>
                <a:ea typeface="+mn-ea"/>
                <a:cs typeface="+mn-ea"/>
                <a:sym typeface="微软雅黑" panose="020B0503020204020204" pitchFamily="34" charset="-122"/>
              </a:rPr>
              <a:t>例次不良反应），其中最常见的是输注部位疼痛（</a:t>
            </a:r>
            <a:r>
              <a:rPr lang="en-US" altLang="zh-CN" sz="1200" dirty="0">
                <a:solidFill>
                  <a:schemeClr val="accent1"/>
                </a:solidFill>
                <a:ea typeface="+mn-ea"/>
                <a:cs typeface="+mn-ea"/>
                <a:sym typeface="微软雅黑" panose="020B0503020204020204" pitchFamily="34" charset="-122"/>
              </a:rPr>
              <a:t>55</a:t>
            </a:r>
            <a:r>
              <a:rPr lang="zh-CN" altLang="en-US" sz="1200" dirty="0">
                <a:solidFill>
                  <a:schemeClr val="accent1"/>
                </a:solidFill>
                <a:ea typeface="+mn-ea"/>
                <a:cs typeface="+mn-ea"/>
                <a:sym typeface="微软雅黑" panose="020B0503020204020204" pitchFamily="34" charset="-122"/>
              </a:rPr>
              <a:t>例次）、头痛（</a:t>
            </a:r>
            <a:r>
              <a:rPr lang="en-US" altLang="zh-CN" sz="1200" dirty="0">
                <a:solidFill>
                  <a:schemeClr val="accent1"/>
                </a:solidFill>
                <a:ea typeface="+mn-ea"/>
                <a:cs typeface="+mn-ea"/>
                <a:sym typeface="微软雅黑" panose="020B0503020204020204" pitchFamily="34" charset="-122"/>
              </a:rPr>
              <a:t>19</a:t>
            </a:r>
            <a:r>
              <a:rPr lang="zh-CN" altLang="en-US" sz="1200" dirty="0">
                <a:solidFill>
                  <a:schemeClr val="accent1"/>
                </a:solidFill>
                <a:ea typeface="+mn-ea"/>
                <a:cs typeface="+mn-ea"/>
                <a:sym typeface="微软雅黑" panose="020B0503020204020204" pitchFamily="34" charset="-122"/>
              </a:rPr>
              <a:t>例次）、输液部位反应（</a:t>
            </a:r>
            <a:r>
              <a:rPr lang="en-US" altLang="zh-CN" sz="1200" dirty="0">
                <a:solidFill>
                  <a:schemeClr val="accent1"/>
                </a:solidFill>
                <a:ea typeface="+mn-ea"/>
                <a:cs typeface="+mn-ea"/>
                <a:sym typeface="微软雅黑" panose="020B0503020204020204" pitchFamily="34" charset="-122"/>
              </a:rPr>
              <a:t>18</a:t>
            </a:r>
            <a:r>
              <a:rPr lang="zh-CN" altLang="en-US" sz="1200" dirty="0">
                <a:solidFill>
                  <a:schemeClr val="accent1"/>
                </a:solidFill>
                <a:ea typeface="+mn-ea"/>
                <a:cs typeface="+mn-ea"/>
                <a:sym typeface="微软雅黑" panose="020B0503020204020204" pitchFamily="34" charset="-122"/>
              </a:rPr>
              <a:t>例次）、恶心（</a:t>
            </a:r>
            <a:r>
              <a:rPr lang="en-US" altLang="zh-CN" sz="1200" dirty="0">
                <a:solidFill>
                  <a:schemeClr val="accent1"/>
                </a:solidFill>
                <a:ea typeface="+mn-ea"/>
                <a:cs typeface="+mn-ea"/>
                <a:sym typeface="微软雅黑" panose="020B0503020204020204" pitchFamily="34" charset="-122"/>
              </a:rPr>
              <a:t>17</a:t>
            </a:r>
            <a:r>
              <a:rPr lang="zh-CN" altLang="en-US" sz="1200" dirty="0">
                <a:solidFill>
                  <a:schemeClr val="accent1"/>
                </a:solidFill>
                <a:ea typeface="+mn-ea"/>
                <a:cs typeface="+mn-ea"/>
                <a:sym typeface="微软雅黑" panose="020B0503020204020204" pitchFamily="34" charset="-122"/>
              </a:rPr>
              <a:t>例次）、腹泻（</a:t>
            </a:r>
            <a:r>
              <a:rPr lang="en-US" altLang="zh-CN" sz="1200" dirty="0">
                <a:solidFill>
                  <a:schemeClr val="accent1"/>
                </a:solidFill>
                <a:ea typeface="+mn-ea"/>
                <a:cs typeface="+mn-ea"/>
                <a:sym typeface="微软雅黑" panose="020B0503020204020204" pitchFamily="34" charset="-122"/>
              </a:rPr>
              <a:t>17</a:t>
            </a:r>
            <a:r>
              <a:rPr lang="zh-CN" altLang="en-US" sz="1200" dirty="0">
                <a:solidFill>
                  <a:schemeClr val="accent1"/>
                </a:solidFill>
                <a:ea typeface="+mn-ea"/>
                <a:cs typeface="+mn-ea"/>
                <a:sym typeface="微软雅黑" panose="020B0503020204020204" pitchFamily="34" charset="-122"/>
              </a:rPr>
              <a:t>例次）等，为说明书中已载明的不良反应</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dirty="0">
                <a:effectLst/>
              </a:rPr>
              <a:t>2.</a:t>
            </a:r>
            <a:r>
              <a:rPr kumimoji="1" lang="zh-CN" altLang="en-US" dirty="0">
                <a:effectLst/>
              </a:rPr>
              <a:t> 药品说明书收载的安全性信息：</a:t>
            </a:r>
            <a:endParaRPr kumimoji="1" lang="en-US" altLang="zh-CN" dirty="0">
              <a:effectLst/>
            </a:endParaRPr>
          </a:p>
          <a:p>
            <a:pPr lvl="1">
              <a:lnSpc>
                <a:spcPct val="150000"/>
              </a:lnSpc>
              <a:buFont typeface="Wingdings" panose="05000000000000000000" pitchFamily="2" charset="2"/>
              <a:buChar char="ü"/>
            </a:pPr>
            <a:r>
              <a:rPr kumimoji="1" lang="zh-CN" altLang="en-US" sz="1400" dirty="0">
                <a:solidFill>
                  <a:schemeClr val="accent1"/>
                </a:solidFill>
                <a:latin typeface="+mn-ea"/>
                <a:ea typeface="+mn-ea"/>
              </a:rPr>
              <a:t>与曲前列尼尔药理学效应有关的不良反应有：腹泻、颌骨疼痛、水肿、血管舒张以及恶心</a:t>
            </a:r>
            <a:endParaRPr kumimoji="1" lang="en-US" altLang="zh-CN" sz="1400" dirty="0">
              <a:solidFill>
                <a:schemeClr val="accent1"/>
              </a:solidFill>
              <a:latin typeface="+mn-ea"/>
              <a:ea typeface="+mn-ea"/>
            </a:endParaRPr>
          </a:p>
          <a:p>
            <a:pPr lvl="1">
              <a:lnSpc>
                <a:spcPct val="150000"/>
              </a:lnSpc>
              <a:buFont typeface="Wingdings" panose="05000000000000000000" pitchFamily="2" charset="2"/>
              <a:buChar char="ü"/>
            </a:pPr>
            <a:r>
              <a:rPr kumimoji="1" lang="zh-CN" altLang="en-US" sz="1400" dirty="0">
                <a:solidFill>
                  <a:schemeClr val="accent1"/>
                </a:solidFill>
                <a:latin typeface="+mn-ea"/>
                <a:ea typeface="+mn-ea"/>
              </a:rPr>
              <a:t>皮下给药最常见的不良事件有输注部位疼痛和输注部位反应，还有头痛、腹泻、恶心、皮疹、颌骨疼痛等</a:t>
            </a:r>
            <a:endParaRPr kumimoji="1" lang="en-US" altLang="zh-CN" sz="1400" dirty="0">
              <a:solidFill>
                <a:schemeClr val="accent1"/>
              </a:solidFill>
              <a:latin typeface="+mn-ea"/>
              <a:ea typeface="+mn-ea"/>
            </a:endParaRPr>
          </a:p>
          <a:p>
            <a:pPr lvl="1">
              <a:lnSpc>
                <a:spcPct val="150000"/>
              </a:lnSpc>
              <a:buFont typeface="Wingdings" panose="05000000000000000000" pitchFamily="2" charset="2"/>
              <a:buChar char="ü"/>
            </a:pPr>
            <a:r>
              <a:rPr kumimoji="1" lang="zh-CN" altLang="en-US" sz="1400" dirty="0">
                <a:solidFill>
                  <a:schemeClr val="accent1"/>
                </a:solidFill>
                <a:latin typeface="+mn-ea"/>
                <a:ea typeface="+mn-ea"/>
              </a:rPr>
              <a:t>药物输送系统导致的不良事件：过量症状（如恶心）或出现</a:t>
            </a:r>
            <a:r>
              <a:rPr kumimoji="1" lang="en-US" altLang="zh-CN" sz="1400" dirty="0">
                <a:solidFill>
                  <a:schemeClr val="accent1"/>
                </a:solidFill>
                <a:latin typeface="+mn-ea"/>
                <a:ea typeface="+mn-ea"/>
              </a:rPr>
              <a:t>PAH</a:t>
            </a:r>
            <a:r>
              <a:rPr kumimoji="1" lang="zh-CN" altLang="en-US" sz="1400" dirty="0">
                <a:solidFill>
                  <a:schemeClr val="accent1"/>
                </a:solidFill>
                <a:latin typeface="+mn-ea"/>
                <a:ea typeface="+mn-ea"/>
              </a:rPr>
              <a:t>症状（呼吸困难），这些症状通过纠正输液泵或输液装置解决。静脉输注方式给药引起手臂肿胀、感觉异常、血肿和疼痛</a:t>
            </a:r>
            <a:endParaRPr kumimoji="1" lang="en-US" altLang="zh-CN" sz="1400" dirty="0">
              <a:solidFill>
                <a:schemeClr val="accent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zh-CN" sz="1200" dirty="0">
              <a:solidFill>
                <a:schemeClr val="accent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zh-CN" sz="1200" dirty="0">
              <a:solidFill>
                <a:schemeClr val="accent1"/>
              </a:solidFill>
              <a:latin typeface="+mn-ea"/>
              <a:ea typeface="+mn-ea"/>
            </a:endParaRPr>
          </a:p>
          <a:p>
            <a:pPr marL="0" indent="0">
              <a:lnSpc>
                <a:spcPct val="150000"/>
              </a:lnSpc>
              <a:buFontTx/>
              <a:buNone/>
            </a:pPr>
            <a:r>
              <a:rPr kumimoji="1" lang="en-US" altLang="zh-CN" sz="1200" dirty="0">
                <a:solidFill>
                  <a:schemeClr val="accent1"/>
                </a:solidFill>
                <a:latin typeface="+mn-ea"/>
                <a:ea typeface="+mn-ea"/>
              </a:rPr>
              <a:t>3.</a:t>
            </a:r>
            <a:r>
              <a:rPr kumimoji="1" lang="zh-CN" altLang="en-US" sz="1200" dirty="0">
                <a:solidFill>
                  <a:schemeClr val="accent1"/>
                </a:solidFill>
                <a:latin typeface="+mn-ea"/>
                <a:ea typeface="+mn-ea"/>
              </a:rPr>
              <a:t> 安全性方面其他优势或不足：</a:t>
            </a:r>
            <a:endParaRPr kumimoji="1" lang="en-US" altLang="zh-CN" sz="1200" dirty="0">
              <a:solidFill>
                <a:schemeClr val="accent1"/>
              </a:solidFill>
              <a:latin typeface="+mn-ea"/>
              <a:ea typeface="+mn-ea"/>
            </a:endParaRPr>
          </a:p>
          <a:p>
            <a:pPr marL="285750" indent="-285750">
              <a:lnSpc>
                <a:spcPct val="150000"/>
              </a:lnSpc>
              <a:buFont typeface="Wingdings" panose="05000000000000000000" pitchFamily="2" charset="2"/>
              <a:buChar char="ü"/>
            </a:pPr>
            <a:r>
              <a:rPr kumimoji="1" lang="en-US" altLang="zh-CN" sz="1200" dirty="0">
                <a:solidFill>
                  <a:schemeClr val="accent1"/>
                </a:solidFill>
                <a:latin typeface="+mn-ea"/>
                <a:ea typeface="+mn-ea"/>
              </a:rPr>
              <a:t>2021</a:t>
            </a:r>
            <a:r>
              <a:rPr kumimoji="1" lang="zh-CN" altLang="en-US" sz="1200" dirty="0">
                <a:solidFill>
                  <a:schemeClr val="accent1"/>
                </a:solidFill>
                <a:latin typeface="+mn-ea"/>
                <a:ea typeface="+mn-ea"/>
              </a:rPr>
              <a:t>年中国肺动脉高压诊断与治疗指南推荐：妊娠合并肺高压患者可以考虑给予前列环素类似物（曲前列尼尔）或磷酸二酯酶</a:t>
            </a:r>
            <a:r>
              <a:rPr kumimoji="1" lang="en-US" altLang="zh-CN" sz="1200" dirty="0">
                <a:solidFill>
                  <a:schemeClr val="accent1"/>
                </a:solidFill>
                <a:latin typeface="+mn-ea"/>
                <a:ea typeface="+mn-ea"/>
              </a:rPr>
              <a:t>5</a:t>
            </a:r>
            <a:r>
              <a:rPr kumimoji="1" lang="zh-CN" altLang="en-US" sz="1200" dirty="0">
                <a:solidFill>
                  <a:schemeClr val="accent1"/>
                </a:solidFill>
                <a:latin typeface="+mn-ea"/>
                <a:ea typeface="+mn-ea"/>
              </a:rPr>
              <a:t>型抑制剂（西地那非、他达拉非）治疗</a:t>
            </a:r>
            <a:endParaRPr kumimoji="1" lang="en-US" altLang="zh-CN" sz="1200" dirty="0">
              <a:solidFill>
                <a:schemeClr val="accent1"/>
              </a:solidFill>
              <a:latin typeface="+mn-ea"/>
              <a:ea typeface="+mn-ea"/>
            </a:endParaRPr>
          </a:p>
          <a:p>
            <a:pPr marL="285750" indent="-285750">
              <a:lnSpc>
                <a:spcPct val="150000"/>
              </a:lnSpc>
              <a:buFont typeface="Wingdings" panose="05000000000000000000" pitchFamily="2" charset="2"/>
              <a:buChar char="ü"/>
            </a:pPr>
            <a:r>
              <a:rPr kumimoji="1" lang="zh-CN" altLang="en-US" sz="1200" dirty="0">
                <a:solidFill>
                  <a:schemeClr val="accent1"/>
                </a:solidFill>
                <a:latin typeface="+mn-ea"/>
                <a:ea typeface="+mn-ea"/>
              </a:rPr>
              <a:t>与司来帕格片相比，曲前列尼尔注射液头痛、腹泻、恶心和颌骨疼痛发生率明显减少</a:t>
            </a:r>
            <a:endParaRPr kumimoji="1" lang="en-US" altLang="zh-CN" sz="1200" dirty="0">
              <a:solidFill>
                <a:schemeClr val="accent1"/>
              </a:solidFill>
              <a:latin typeface="+mn-ea"/>
              <a:ea typeface="+mn-ea"/>
            </a:endParaRPr>
          </a:p>
          <a:p>
            <a:pPr marL="285750" indent="-285750">
              <a:lnSpc>
                <a:spcPct val="150000"/>
              </a:lnSpc>
              <a:buFont typeface="Wingdings" panose="05000000000000000000" pitchFamily="2" charset="2"/>
              <a:buChar char="ü"/>
            </a:pPr>
            <a:r>
              <a:rPr kumimoji="1" lang="zh-CN" altLang="en-US" sz="1200" dirty="0">
                <a:solidFill>
                  <a:schemeClr val="accent1"/>
                </a:solidFill>
                <a:latin typeface="+mn-ea"/>
                <a:ea typeface="+mn-ea"/>
              </a:rPr>
              <a:t>司来帕格片共有</a:t>
            </a:r>
            <a:r>
              <a:rPr kumimoji="1" lang="en-US" altLang="zh-CN" sz="1200" dirty="0">
                <a:solidFill>
                  <a:schemeClr val="accent1"/>
                </a:solidFill>
                <a:latin typeface="+mn-ea"/>
                <a:ea typeface="+mn-ea"/>
              </a:rPr>
              <a:t>8</a:t>
            </a:r>
            <a:r>
              <a:rPr kumimoji="1" lang="zh-CN" altLang="en-US" sz="1200" dirty="0">
                <a:solidFill>
                  <a:schemeClr val="accent1"/>
                </a:solidFill>
                <a:latin typeface="+mn-ea"/>
                <a:ea typeface="+mn-ea"/>
              </a:rPr>
              <a:t>条禁忌症，包括严重冠状动脉心脏病或不稳定型心绞痛，严重心律失常等，曲前列尼尔注射液无禁忌症</a:t>
            </a:r>
          </a:p>
          <a:p>
            <a:pPr marL="0" indent="0">
              <a:lnSpc>
                <a:spcPct val="150000"/>
              </a:lnSpc>
              <a:buFontTx/>
              <a:buNone/>
            </a:pPr>
            <a:endParaRPr kumimoji="1" lang="en-US" altLang="zh-CN" sz="1200" dirty="0">
              <a:solidFill>
                <a:schemeClr val="accent1"/>
              </a:solidFill>
              <a:latin typeface="+mn-ea"/>
              <a:ea typeface="+mn-ea"/>
            </a:endParaRPr>
          </a:p>
        </p:txBody>
      </p:sp>
      <p:sp>
        <p:nvSpPr>
          <p:cNvPr id="4" name="灯片编号占位符 3"/>
          <p:cNvSpPr>
            <a:spLocks noGrp="1"/>
          </p:cNvSpPr>
          <p:nvPr>
            <p:ph type="sldNum" sz="quarter" idx="5"/>
          </p:nvPr>
        </p:nvSpPr>
        <p:spPr/>
        <p:txBody>
          <a:bodyPr/>
          <a:lstStyle/>
          <a:p>
            <a:fld id="{81410368-BD65-409C-B686-E5342D727FA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因此，诸多指南，包括</a:t>
            </a:r>
            <a:r>
              <a:rPr kumimoji="1" lang="en-US" altLang="zh-CN" dirty="0"/>
              <a:t>2015</a:t>
            </a:r>
            <a:r>
              <a:rPr kumimoji="1" lang="zh-CN" altLang="en-US" dirty="0"/>
              <a:t>年</a:t>
            </a:r>
            <a:r>
              <a:rPr kumimoji="1" lang="en-US" altLang="zh-CN" dirty="0"/>
              <a:t>ESC/ERS</a:t>
            </a:r>
            <a:r>
              <a:rPr kumimoji="1" lang="zh-CN" altLang="en-US" dirty="0"/>
              <a:t>肺动脉高压治疗指南、</a:t>
            </a:r>
            <a:r>
              <a:rPr kumimoji="1" lang="en-US" altLang="zh-CN" sz="1200" b="0" dirty="0">
                <a:solidFill>
                  <a:schemeClr val="accent1"/>
                </a:solidFill>
              </a:rPr>
              <a:t>2018</a:t>
            </a:r>
            <a:r>
              <a:rPr kumimoji="1" lang="zh-CN" altLang="en-US" sz="1200" b="0" dirty="0">
                <a:solidFill>
                  <a:schemeClr val="accent1"/>
                </a:solidFill>
              </a:rPr>
              <a:t>年中国肺动脉高压诊断和治疗指南、</a:t>
            </a:r>
            <a:r>
              <a:rPr kumimoji="1" lang="en-US" altLang="zh-CN" sz="1200" b="0" dirty="0">
                <a:solidFill>
                  <a:schemeClr val="accent1"/>
                </a:solidFill>
              </a:rPr>
              <a:t>2021</a:t>
            </a:r>
            <a:r>
              <a:rPr kumimoji="1" lang="zh-CN" altLang="en-US" sz="1200" b="0" dirty="0">
                <a:solidFill>
                  <a:schemeClr val="accent1"/>
                </a:solidFill>
              </a:rPr>
              <a:t>年中国肺动脉高压诊断与治疗指南均一致推荐，对于高危、疾病进展及治疗反应不佳的患者推荐静脉</a:t>
            </a:r>
            <a:r>
              <a:rPr kumimoji="1" lang="en-US" altLang="zh-CN" sz="1200" b="0" dirty="0">
                <a:solidFill>
                  <a:schemeClr val="accent1"/>
                </a:solidFill>
              </a:rPr>
              <a:t>/</a:t>
            </a:r>
            <a:r>
              <a:rPr kumimoji="1" lang="zh-CN" altLang="en-US" sz="1200" b="0" dirty="0">
                <a:solidFill>
                  <a:schemeClr val="accent1"/>
                </a:solidFill>
              </a:rPr>
              <a:t>皮下前列环素类药物治疗</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kern="1200" dirty="0">
                <a:solidFill>
                  <a:schemeClr val="tx1"/>
                </a:solidFill>
                <a:effectLst/>
                <a:latin typeface="+mn-lt"/>
                <a:ea typeface="+mn-ea"/>
                <a:cs typeface="+mn-cs"/>
              </a:rPr>
              <a:t>1.</a:t>
            </a:r>
            <a:r>
              <a:rPr kumimoji="1" lang="zh-CN" altLang="en-US" sz="1200" b="0" kern="1200" dirty="0">
                <a:solidFill>
                  <a:schemeClr val="tx1"/>
                </a:solidFill>
                <a:effectLst/>
                <a:latin typeface="+mn-lt"/>
                <a:ea typeface="+mn-ea"/>
                <a:cs typeface="+mn-cs"/>
              </a:rPr>
              <a:t> </a:t>
            </a:r>
            <a:r>
              <a:rPr lang="en-US" altLang="zh-CN" sz="1200" b="0" kern="1200" dirty="0">
                <a:solidFill>
                  <a:schemeClr val="tx1"/>
                </a:solidFill>
                <a:effectLst/>
                <a:latin typeface="+mn-lt"/>
                <a:ea typeface="+mn-ea"/>
                <a:cs typeface="+mn-cs"/>
              </a:rPr>
              <a:t>2015 ESC/ERS </a:t>
            </a:r>
            <a:r>
              <a:rPr lang="zh-CN" altLang="zh-CN" sz="1200" b="0" kern="1200" dirty="0">
                <a:solidFill>
                  <a:schemeClr val="tx1"/>
                </a:solidFill>
                <a:effectLst/>
                <a:latin typeface="+mn-lt"/>
                <a:ea typeface="+mn-ea"/>
                <a:cs typeface="+mn-cs"/>
              </a:rPr>
              <a:t>肺动脉高压治疗指南</a:t>
            </a:r>
            <a:r>
              <a:rPr lang="zh-CN" altLang="en-US" b="0" dirty="0">
                <a:effectLst/>
              </a:rPr>
              <a:t>指出，针对心功能</a:t>
            </a:r>
            <a:r>
              <a:rPr lang="en-US" altLang="zh-CN" b="0" dirty="0">
                <a:effectLst/>
              </a:rPr>
              <a:t>IV</a:t>
            </a:r>
            <a:r>
              <a:rPr lang="zh-CN" altLang="en-US" b="0" dirty="0">
                <a:effectLst/>
              </a:rPr>
              <a:t>级的高危患者，起始治疗应包含静脉前列环素类药物的联合治疗，若疾病控制不佳需两联或三联强化治疗 </a:t>
            </a:r>
            <a:endParaRPr lang="en-US" altLang="zh-CN"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dirty="0"/>
              <a:t>2.</a:t>
            </a:r>
            <a:r>
              <a:rPr kumimoji="1" lang="zh-CN" altLang="en-US" b="0" dirty="0"/>
              <a:t> </a:t>
            </a:r>
            <a:r>
              <a:rPr lang="en-US" altLang="zh-CN" sz="1200" b="0" kern="1200" dirty="0">
                <a:solidFill>
                  <a:schemeClr val="tx1"/>
                </a:solidFill>
                <a:effectLst/>
                <a:latin typeface="+mn-lt"/>
                <a:ea typeface="+mn-ea"/>
                <a:cs typeface="+mn-cs"/>
              </a:rPr>
              <a:t>2018</a:t>
            </a:r>
            <a:r>
              <a:rPr lang="zh-CN" altLang="zh-CN" sz="1200" b="0" kern="1200" dirty="0">
                <a:solidFill>
                  <a:schemeClr val="tx1"/>
                </a:solidFill>
                <a:effectLst/>
                <a:latin typeface="+mn-lt"/>
                <a:ea typeface="+mn-ea"/>
                <a:cs typeface="+mn-cs"/>
              </a:rPr>
              <a:t>年中国肺动脉高压诊断和治疗指南</a:t>
            </a:r>
            <a:r>
              <a:rPr lang="zh-CN" altLang="en-US" b="0" dirty="0">
                <a:effectLst/>
              </a:rPr>
              <a:t>指出，针对高危患者，初始联合治疗应包括静脉</a:t>
            </a:r>
            <a:r>
              <a:rPr lang="en-US" altLang="zh-CN" b="0" dirty="0">
                <a:effectLst/>
              </a:rPr>
              <a:t>/</a:t>
            </a:r>
            <a:r>
              <a:rPr lang="zh-CN" altLang="en-US" b="0" dirty="0">
                <a:effectLst/>
              </a:rPr>
              <a:t>或皮下前列环素。对于重度</a:t>
            </a:r>
            <a:r>
              <a:rPr lang="en-US" altLang="zh-CN" b="0" dirty="0">
                <a:effectLst/>
              </a:rPr>
              <a:t>PAH</a:t>
            </a:r>
            <a:r>
              <a:rPr lang="zh-CN" altLang="en-US" b="0" dirty="0">
                <a:effectLst/>
              </a:rPr>
              <a:t>患者，首选静脉或皮下前列环素类似物，可联合其他</a:t>
            </a:r>
            <a:r>
              <a:rPr lang="en-US" altLang="zh-CN" b="0" dirty="0">
                <a:effectLst/>
              </a:rPr>
              <a:t>PAH</a:t>
            </a:r>
            <a:r>
              <a:rPr lang="zh-CN" altLang="en-US" b="0" dirty="0">
                <a:effectLst/>
              </a:rPr>
              <a:t>靶向药物治疗。对于</a:t>
            </a:r>
            <a:r>
              <a:rPr lang="en-US" altLang="zh-CN" b="0" dirty="0">
                <a:effectLst/>
              </a:rPr>
              <a:t>WHO</a:t>
            </a:r>
            <a:r>
              <a:rPr lang="zh-CN" altLang="en-US" b="0" dirty="0">
                <a:effectLst/>
              </a:rPr>
              <a:t>心功能</a:t>
            </a:r>
            <a:r>
              <a:rPr lang="en-US" altLang="zh-CN" b="0" dirty="0">
                <a:effectLst/>
              </a:rPr>
              <a:t>IV</a:t>
            </a:r>
            <a:r>
              <a:rPr lang="zh-CN" altLang="en-US" b="0" dirty="0">
                <a:effectLst/>
              </a:rPr>
              <a:t>级的患者，建议先给予以静脉或皮下前列环素为基础的联合治疗至少</a:t>
            </a:r>
            <a:r>
              <a:rPr lang="en-US" altLang="zh-CN" b="0" dirty="0">
                <a:effectLst/>
              </a:rPr>
              <a:t>3</a:t>
            </a:r>
            <a:r>
              <a:rPr lang="zh-CN" altLang="en-US" b="0" dirty="0">
                <a:effectLst/>
              </a:rPr>
              <a:t>个月 </a:t>
            </a:r>
            <a:endParaRPr lang="en-US" altLang="zh-CN"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dirty="0">
                <a:effectLst/>
              </a:rPr>
              <a:t>3.</a:t>
            </a:r>
            <a:r>
              <a:rPr kumimoji="1" lang="zh-CN" altLang="en-US" b="0" dirty="0">
                <a:effectLst/>
              </a:rPr>
              <a:t> </a:t>
            </a:r>
            <a:r>
              <a:rPr lang="en-US" altLang="zh-CN" sz="1200" b="0" kern="1200" dirty="0">
                <a:solidFill>
                  <a:schemeClr val="tx1"/>
                </a:solidFill>
                <a:effectLst/>
                <a:latin typeface="+mn-lt"/>
                <a:ea typeface="+mn-ea"/>
                <a:cs typeface="+mn-cs"/>
              </a:rPr>
              <a:t>2021</a:t>
            </a:r>
            <a:r>
              <a:rPr lang="zh-CN" altLang="zh-CN" sz="1200" b="0" kern="1200" dirty="0">
                <a:solidFill>
                  <a:schemeClr val="tx1"/>
                </a:solidFill>
                <a:effectLst/>
                <a:latin typeface="+mn-lt"/>
                <a:ea typeface="+mn-ea"/>
                <a:cs typeface="+mn-cs"/>
              </a:rPr>
              <a:t>年中国肺动脉高压诊断与治疗指南</a:t>
            </a:r>
            <a:r>
              <a:rPr lang="zh-CN" altLang="en-US" sz="1200" b="0" kern="1200" dirty="0">
                <a:solidFill>
                  <a:schemeClr val="tx1"/>
                </a:solidFill>
                <a:effectLst/>
                <a:latin typeface="+mn-lt"/>
                <a:ea typeface="+mn-ea"/>
                <a:cs typeface="+mn-cs"/>
              </a:rPr>
              <a:t>指出，高危状态起始联合应包含静脉前列环素类靶向药物治疗</a:t>
            </a:r>
            <a:r>
              <a:rPr lang="en-US" altLang="zh-CN" sz="1200" b="0" kern="1200" dirty="0">
                <a:solidFill>
                  <a:schemeClr val="tx1"/>
                </a:solidFill>
                <a:effectLst/>
                <a:latin typeface="+mn-lt"/>
                <a:ea typeface="+mn-ea"/>
                <a:cs typeface="+mn-cs"/>
              </a:rPr>
              <a:t>(1A)</a:t>
            </a:r>
            <a:r>
              <a:rPr lang="zh-CN" altLang="en-US" sz="1200" b="0" kern="1200" dirty="0">
                <a:solidFill>
                  <a:schemeClr val="tx1"/>
                </a:solidFill>
                <a:effectLst/>
                <a:latin typeface="+mn-lt"/>
                <a:ea typeface="+mn-ea"/>
                <a:cs typeface="+mn-cs"/>
              </a:rPr>
              <a:t>。对于经治</a:t>
            </a:r>
            <a:r>
              <a:rPr lang="en-US" altLang="zh-CN" sz="1200" b="0" kern="1200" dirty="0">
                <a:solidFill>
                  <a:schemeClr val="tx1"/>
                </a:solidFill>
                <a:effectLst/>
                <a:latin typeface="+mn-lt"/>
                <a:ea typeface="+mn-ea"/>
                <a:cs typeface="+mn-cs"/>
              </a:rPr>
              <a:t>PAH</a:t>
            </a:r>
            <a:r>
              <a:rPr lang="zh-CN" altLang="en-US" sz="1200" b="0" kern="1200" dirty="0">
                <a:solidFill>
                  <a:schemeClr val="tx1"/>
                </a:solidFill>
                <a:effectLst/>
                <a:latin typeface="+mn-lt"/>
                <a:ea typeface="+mn-ea"/>
                <a:cs typeface="+mn-cs"/>
              </a:rPr>
              <a:t>患者，若仍未达到低危状态，需进行序贯联合治疗。建议艾森曼格综合征患者应用</a:t>
            </a:r>
            <a:r>
              <a:rPr lang="en-US" altLang="zh-CN" sz="1200" b="0" kern="1200" dirty="0">
                <a:solidFill>
                  <a:schemeClr val="tx1"/>
                </a:solidFill>
                <a:effectLst/>
                <a:latin typeface="+mn-lt"/>
                <a:ea typeface="+mn-ea"/>
                <a:cs typeface="+mn-cs"/>
              </a:rPr>
              <a:t>ERAs</a:t>
            </a:r>
            <a:r>
              <a:rPr lang="zh-CN" altLang="en-US" sz="1200" b="0" kern="1200" dirty="0">
                <a:solidFill>
                  <a:schemeClr val="tx1"/>
                </a:solidFill>
                <a:effectLst/>
                <a:latin typeface="+mn-lt"/>
                <a:ea typeface="+mn-ea"/>
                <a:cs typeface="+mn-cs"/>
              </a:rPr>
              <a:t>、</a:t>
            </a:r>
            <a:r>
              <a:rPr lang="en-US" altLang="zh-CN" sz="1200" b="0" kern="1200" dirty="0">
                <a:solidFill>
                  <a:schemeClr val="tx1"/>
                </a:solidFill>
                <a:effectLst/>
                <a:latin typeface="+mn-lt"/>
                <a:ea typeface="+mn-ea"/>
                <a:cs typeface="+mn-cs"/>
              </a:rPr>
              <a:t>PDE5</a:t>
            </a:r>
            <a:r>
              <a:rPr lang="zh-CN" altLang="en-US" sz="1200" b="0" kern="1200" dirty="0">
                <a:solidFill>
                  <a:schemeClr val="tx1"/>
                </a:solidFill>
                <a:effectLst/>
                <a:latin typeface="+mn-lt"/>
                <a:ea typeface="+mn-ea"/>
                <a:cs typeface="+mn-cs"/>
              </a:rPr>
              <a:t>抑制剂及前列环素类似物单药或联合治疗 </a:t>
            </a:r>
            <a:endParaRPr kumimoji="1" lang="en-US" altLang="zh-CN" b="0" dirty="0"/>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b="0" dirty="0">
                <a:solidFill>
                  <a:schemeClr val="accent1"/>
                </a:solidFill>
              </a:rPr>
              <a:t>兆科药业（合肥）有限公司生产的曲前列尼尔注射液（芮旎爾）是目前国内唯一的静脉</a:t>
            </a:r>
            <a:r>
              <a:rPr kumimoji="1" lang="en-US" altLang="zh-CN" sz="1200" b="0" dirty="0">
                <a:solidFill>
                  <a:schemeClr val="accent1"/>
                </a:solidFill>
              </a:rPr>
              <a:t>/</a:t>
            </a:r>
            <a:r>
              <a:rPr kumimoji="1" lang="zh-CN" altLang="en-US" sz="1200" b="0" dirty="0">
                <a:solidFill>
                  <a:schemeClr val="accent1"/>
                </a:solidFill>
              </a:rPr>
              <a:t>皮下给药的前列环素类药物</a:t>
            </a:r>
          </a:p>
        </p:txBody>
      </p:sp>
      <p:sp>
        <p:nvSpPr>
          <p:cNvPr id="4" name="灯片编号占位符 3"/>
          <p:cNvSpPr>
            <a:spLocks noGrp="1"/>
          </p:cNvSpPr>
          <p:nvPr>
            <p:ph type="sldNum" sz="quarter" idx="5"/>
          </p:nvPr>
        </p:nvSpPr>
        <p:spPr/>
        <p:txBody>
          <a:bodyPr/>
          <a:lstStyle/>
          <a:p>
            <a:fld id="{81410368-BD65-409C-B686-E5342D727FA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有效性方面：</a:t>
            </a:r>
            <a:endParaRPr kumimoji="1" lang="en-US" altLang="zh-CN" dirty="0"/>
          </a:p>
          <a:p>
            <a:r>
              <a:rPr kumimoji="1" lang="zh-CN" altLang="en-US" dirty="0"/>
              <a:t>研究显示，曲前列尼尔注射液可以显著改善</a:t>
            </a:r>
            <a:r>
              <a:rPr kumimoji="1" lang="en-US" altLang="zh-CN" dirty="0"/>
              <a:t>PAH</a:t>
            </a:r>
            <a:r>
              <a:rPr kumimoji="1" lang="zh-CN" altLang="en-US" dirty="0"/>
              <a:t>患者的运动耐量、</a:t>
            </a:r>
            <a:r>
              <a:rPr kumimoji="1" lang="zh-CN" altLang="en-US" sz="1200" dirty="0">
                <a:solidFill>
                  <a:schemeClr val="accent1"/>
                </a:solidFill>
              </a:rPr>
              <a:t>临床指标、症状及血流动力学指标等，同时，与司来帕格相比，曲前列尼尔注射液能够明显改善肺动脉高压患者症状，降低死亡率，提高生存率。此外，</a:t>
            </a:r>
            <a:r>
              <a:rPr kumimoji="1" lang="zh-CN" altLang="en-US" sz="1200" dirty="0">
                <a:solidFill>
                  <a:srgbClr val="FF0000"/>
                </a:solidFill>
              </a:rPr>
              <a:t>司来帕格无效的患者替换为曲前列尼尔治疗，能够进一步获益</a:t>
            </a:r>
            <a:endParaRPr kumimoji="1" lang="en-US" altLang="zh-CN" sz="1200" dirty="0">
              <a:solidFill>
                <a:schemeClr val="accent1"/>
              </a:solidFill>
            </a:endParaRPr>
          </a:p>
          <a:p>
            <a:endParaRPr kumimoji="1" lang="en-US" altLang="zh-CN" sz="120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200" dirty="0">
                <a:latin typeface="+mn-ea"/>
                <a:ea typeface="+mn-ea"/>
              </a:rPr>
              <a:t>第一篇文章是一项为期</a:t>
            </a:r>
            <a:r>
              <a:rPr lang="en-US" altLang="zh-CN" sz="1200" dirty="0">
                <a:latin typeface="+mn-ea"/>
                <a:ea typeface="+mn-ea"/>
              </a:rPr>
              <a:t>12</a:t>
            </a:r>
            <a:r>
              <a:rPr lang="zh-CN" altLang="en-US" sz="1200" dirty="0">
                <a:latin typeface="+mn-ea"/>
                <a:ea typeface="+mn-ea"/>
              </a:rPr>
              <a:t>周的随机双盲安慰剂对照实验，纳入</a:t>
            </a:r>
            <a:r>
              <a:rPr lang="en-US" altLang="zh-CN" sz="1200" dirty="0">
                <a:latin typeface="+mn-ea"/>
                <a:ea typeface="+mn-ea"/>
              </a:rPr>
              <a:t>470</a:t>
            </a:r>
            <a:r>
              <a:rPr lang="zh-CN" altLang="en-US" sz="1200" dirty="0">
                <a:latin typeface="+mn-ea"/>
                <a:ea typeface="+mn-ea"/>
              </a:rPr>
              <a:t>名肺动脉高压患者，分为</a:t>
            </a:r>
            <a:r>
              <a:rPr lang="en-US" altLang="zh-CN" sz="1200" dirty="0">
                <a:latin typeface="+mn-ea"/>
                <a:ea typeface="+mn-ea"/>
              </a:rPr>
              <a:t>2</a:t>
            </a:r>
            <a:r>
              <a:rPr lang="zh-CN" altLang="en-US" sz="1200" dirty="0">
                <a:latin typeface="+mn-ea"/>
                <a:ea typeface="+mn-ea"/>
              </a:rPr>
              <a:t>组：</a:t>
            </a:r>
            <a:r>
              <a:rPr lang="en-US" altLang="zh-CN" sz="1200" dirty="0">
                <a:latin typeface="+mn-ea"/>
                <a:ea typeface="+mn-ea"/>
              </a:rPr>
              <a:t>1</a:t>
            </a:r>
            <a:r>
              <a:rPr lang="zh-CN" altLang="en-US" sz="1200" dirty="0">
                <a:latin typeface="+mn-ea"/>
                <a:ea typeface="+mn-ea"/>
              </a:rPr>
              <a:t>）曲前列尼尔治疗组</a:t>
            </a:r>
            <a:r>
              <a:rPr lang="en-US" altLang="zh-CN" sz="1200" dirty="0">
                <a:latin typeface="+mn-ea"/>
                <a:ea typeface="+mn-ea"/>
              </a:rPr>
              <a:t>233</a:t>
            </a:r>
            <a:r>
              <a:rPr lang="zh-CN" altLang="en-US" sz="1200" dirty="0">
                <a:latin typeface="+mn-ea"/>
                <a:ea typeface="+mn-ea"/>
              </a:rPr>
              <a:t>人；</a:t>
            </a:r>
            <a:r>
              <a:rPr lang="en-US" altLang="zh-CN" sz="1200" dirty="0">
                <a:latin typeface="+mn-ea"/>
                <a:ea typeface="+mn-ea"/>
              </a:rPr>
              <a:t>2</a:t>
            </a:r>
            <a:r>
              <a:rPr lang="zh-CN" altLang="en-US" sz="1200" dirty="0">
                <a:latin typeface="+mn-ea"/>
                <a:ea typeface="+mn-ea"/>
              </a:rPr>
              <a:t>）安慰剂组</a:t>
            </a:r>
            <a:r>
              <a:rPr lang="en-US" altLang="zh-CN" sz="1200" dirty="0">
                <a:latin typeface="+mn-ea"/>
                <a:ea typeface="+mn-ea"/>
              </a:rPr>
              <a:t>236</a:t>
            </a:r>
            <a:r>
              <a:rPr lang="zh-CN" altLang="en-US" sz="1200" dirty="0">
                <a:latin typeface="+mn-ea"/>
                <a:ea typeface="+mn-ea"/>
              </a:rPr>
              <a:t>人，评估曲前列尼尔皮下持续输注对肺高压患者的疗效，结果显示，与安慰剂相比，曲前列尼尔提高了肺动脉高压患者的运动能力（</a:t>
            </a:r>
            <a:r>
              <a:rPr lang="en-US" altLang="zh-CN" sz="1200" dirty="0">
                <a:latin typeface="+mn-ea"/>
                <a:ea typeface="+mn-ea"/>
              </a:rPr>
              <a:t>6</a:t>
            </a:r>
            <a:r>
              <a:rPr lang="zh-CN" altLang="en-US" sz="1200" dirty="0">
                <a:latin typeface="+mn-ea"/>
                <a:ea typeface="+mn-ea"/>
              </a:rPr>
              <a:t>分钟步行距离），病情较重的患者运动能力改善更大且与剂量呈正相关，同时显著改善患者症状及血流动力学指标</a:t>
            </a:r>
            <a:endParaRPr lang="en-US" altLang="zh-CN" sz="1200" baseline="30000" dirty="0">
              <a:solidFill>
                <a:srgbClr val="FF0000"/>
              </a:solidFill>
              <a:latin typeface="+mn-ea"/>
              <a:ea typeface="+mn-ea"/>
            </a:endParaRPr>
          </a:p>
          <a:p>
            <a:pPr marL="171450" indent="-171450">
              <a:buFont typeface="Wingdings" panose="05000000000000000000" pitchFamily="2" charset="2"/>
              <a:buChar char="ü"/>
            </a:pPr>
            <a:endParaRPr kumimoji="1" lang="en-US" altLang="zh-CN" sz="120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zh-CN" altLang="en-US" sz="1200" dirty="0">
                <a:solidFill>
                  <a:schemeClr val="accent1"/>
                </a:solidFill>
              </a:rPr>
              <a:t>第二篇文章是</a:t>
            </a:r>
            <a:r>
              <a:rPr kumimoji="1" lang="zh-CN" altLang="en-US" dirty="0"/>
              <a:t>关于不同药物干预对肺动脉高压的疗效比较的系统性评价及荟萃分析，纳入</a:t>
            </a:r>
            <a:r>
              <a:rPr kumimoji="1" lang="en-US" altLang="zh-CN" dirty="0"/>
              <a:t>31</a:t>
            </a:r>
            <a:r>
              <a:rPr kumimoji="1" lang="zh-CN" altLang="en-US" dirty="0"/>
              <a:t>个随机对照试验，共</a:t>
            </a:r>
            <a:r>
              <a:rPr kumimoji="1" lang="en-US" altLang="zh-CN" dirty="0"/>
              <a:t>6565</a:t>
            </a:r>
            <a:r>
              <a:rPr kumimoji="1" lang="zh-CN" altLang="en-US" dirty="0"/>
              <a:t>名患者，比较不同药物干预对肺动脉高压（</a:t>
            </a:r>
            <a:r>
              <a:rPr kumimoji="1" lang="en-US" altLang="zh-CN" dirty="0"/>
              <a:t>PAH</a:t>
            </a:r>
            <a:r>
              <a:rPr kumimoji="1" lang="zh-CN" altLang="en-US" dirty="0"/>
              <a:t>）的疗效和耐受性，结果显示，与司来帕格相比：曲前列尼尔可以显著改善心功能分级，改善程度是司来帕格的</a:t>
            </a:r>
            <a:r>
              <a:rPr kumimoji="1" lang="en-US" altLang="zh-CN" dirty="0"/>
              <a:t>3.26</a:t>
            </a:r>
            <a:r>
              <a:rPr kumimoji="1" lang="zh-CN" altLang="en-US" dirty="0"/>
              <a:t>倍，并能提高</a:t>
            </a:r>
            <a:r>
              <a:rPr kumimoji="1" lang="en-US" altLang="zh-CN" dirty="0"/>
              <a:t>6</a:t>
            </a:r>
            <a:r>
              <a:rPr kumimoji="1" lang="zh-CN" altLang="en-US" dirty="0"/>
              <a:t>分钟步行距离，平均增加</a:t>
            </a:r>
            <a:r>
              <a:rPr kumimoji="1" lang="en-US" altLang="zh-CN" dirty="0"/>
              <a:t>19.48</a:t>
            </a:r>
            <a:r>
              <a:rPr kumimoji="1" lang="zh-CN" altLang="en-US" dirty="0"/>
              <a:t>米，同时可以降低死亡率以及</a:t>
            </a:r>
            <a:r>
              <a:rPr kumimoji="1" lang="en-US" altLang="zh-CN" dirty="0"/>
              <a:t>PAH</a:t>
            </a:r>
            <a:r>
              <a:rPr kumimoji="1" lang="zh-CN" altLang="en-US" dirty="0"/>
              <a:t>相关住院发生率，死亡率降低</a:t>
            </a:r>
            <a:r>
              <a:rPr kumimoji="1" lang="en-US" altLang="zh-CN" dirty="0"/>
              <a:t>2.75</a:t>
            </a:r>
            <a:r>
              <a:rPr kumimoji="1" lang="zh-CN" altLang="en-US" dirty="0"/>
              <a:t>倍，</a:t>
            </a:r>
            <a:r>
              <a:rPr kumimoji="1" lang="en-US" altLang="zh-CN" dirty="0"/>
              <a:t>PAH</a:t>
            </a:r>
            <a:r>
              <a:rPr kumimoji="1" lang="zh-CN" altLang="en-US" dirty="0"/>
              <a:t>相关住院发生率降低</a:t>
            </a:r>
            <a:r>
              <a:rPr kumimoji="1" lang="en-US" altLang="zh-CN" dirty="0"/>
              <a:t>1.49</a:t>
            </a:r>
            <a:r>
              <a:rPr kumimoji="1" lang="zh-CN" altLang="en-US" dirty="0"/>
              <a:t>倍</a:t>
            </a:r>
            <a:endParaRPr kumimoji="1" lang="en-US" altLang="zh-CN" dirty="0"/>
          </a:p>
          <a:p>
            <a:pPr marL="171450" indent="-171450">
              <a:buFont typeface="Wingdings" panose="05000000000000000000" pitchFamily="2" charset="2"/>
              <a:buChar char="ü"/>
            </a:pPr>
            <a:endParaRPr kumimoji="1" lang="en-US" altLang="zh-CN" sz="1200" dirty="0">
              <a:solidFill>
                <a:schemeClr val="accent1"/>
              </a:solidFill>
            </a:endParaRPr>
          </a:p>
          <a:p>
            <a:pPr marL="171450" indent="-171450">
              <a:buFont typeface="Wingdings" panose="05000000000000000000" pitchFamily="2" charset="2"/>
              <a:buChar char="ü"/>
            </a:pPr>
            <a:r>
              <a:rPr kumimoji="1" lang="zh-CN" altLang="en-US" sz="1200" dirty="0">
                <a:solidFill>
                  <a:schemeClr val="accent1"/>
                </a:solidFill>
              </a:rPr>
              <a:t>第三篇文章是司来帕格最大耐受剂量治疗后</a:t>
            </a:r>
            <a:r>
              <a:rPr kumimoji="1" lang="en-US" altLang="zh-CN" sz="1200" dirty="0">
                <a:solidFill>
                  <a:schemeClr val="accent1"/>
                </a:solidFill>
              </a:rPr>
              <a:t>PAH</a:t>
            </a:r>
            <a:r>
              <a:rPr kumimoji="1" lang="zh-CN" altLang="en-US" sz="1200" dirty="0">
                <a:solidFill>
                  <a:schemeClr val="accent1"/>
                </a:solidFill>
              </a:rPr>
              <a:t>症状仍持续存在的患者替换为静脉</a:t>
            </a:r>
            <a:r>
              <a:rPr kumimoji="1" lang="en-US" altLang="zh-CN" sz="1200" dirty="0">
                <a:solidFill>
                  <a:schemeClr val="accent1"/>
                </a:solidFill>
              </a:rPr>
              <a:t>/</a:t>
            </a:r>
            <a:r>
              <a:rPr kumimoji="1" lang="zh-CN" altLang="en-US" sz="1200" dirty="0">
                <a:solidFill>
                  <a:schemeClr val="accent1"/>
                </a:solidFill>
              </a:rPr>
              <a:t>皮下曲前列尼尔治疗的病例，结果表示，使用最大剂量司来帕格治疗时因呼吸困难进入重症监护室，替换为静脉</a:t>
            </a:r>
            <a:r>
              <a:rPr kumimoji="1" lang="en-US" altLang="zh-CN" sz="1200" dirty="0">
                <a:solidFill>
                  <a:schemeClr val="accent1"/>
                </a:solidFill>
              </a:rPr>
              <a:t>/</a:t>
            </a:r>
            <a:r>
              <a:rPr kumimoji="1" lang="zh-CN" altLang="en-US" sz="1200" dirty="0">
                <a:solidFill>
                  <a:schemeClr val="accent1"/>
                </a:solidFill>
              </a:rPr>
              <a:t>皮下曲前列尼尔治疗后症状明显改善并顺利出院</a:t>
            </a:r>
            <a:endParaRPr kumimoji="1" lang="en-US" altLang="zh-CN" sz="1200" dirty="0">
              <a:solidFill>
                <a:schemeClr val="accent1"/>
              </a:solidFill>
            </a:endParaRPr>
          </a:p>
          <a:p>
            <a:pPr marL="171450" indent="-171450">
              <a:buFont typeface="Wingdings" panose="05000000000000000000" pitchFamily="2" charset="2"/>
              <a:buChar char="ü"/>
            </a:pPr>
            <a:endParaRPr kumimoji="1" lang="en-US" altLang="zh-CN" sz="1200" dirty="0">
              <a:solidFill>
                <a:schemeClr val="accent1"/>
              </a:solidFill>
            </a:endParaRPr>
          </a:p>
          <a:p>
            <a:pPr marL="0" indent="0">
              <a:buFontTx/>
              <a:buNone/>
            </a:pPr>
            <a:r>
              <a:rPr kumimoji="1" lang="zh-CN" altLang="en-US" sz="1200" dirty="0">
                <a:solidFill>
                  <a:schemeClr val="accent1"/>
                </a:solidFill>
              </a:rPr>
              <a:t>通过以上文章可以看出曲前列尼尔注射液治疗肺动脉高压患者的疗效及优势</a:t>
            </a:r>
            <a:endParaRPr kumimoji="1" lang="en-US" altLang="zh-CN" sz="1200" dirty="0">
              <a:solidFill>
                <a:schemeClr val="accent1"/>
              </a:solidFill>
            </a:endParaRPr>
          </a:p>
          <a:p>
            <a:pPr marL="171450" indent="-171450">
              <a:buFont typeface="Wingdings" panose="05000000000000000000" pitchFamily="2" charset="2"/>
              <a:buChar char="ü"/>
            </a:pPr>
            <a:endParaRPr kumimoji="1" lang="en-US" altLang="zh-CN" sz="1200" dirty="0">
              <a:solidFill>
                <a:schemeClr val="accent1"/>
              </a:solidFill>
            </a:endParaRPr>
          </a:p>
        </p:txBody>
      </p:sp>
      <p:sp>
        <p:nvSpPr>
          <p:cNvPr id="4" name="灯片编号占位符 3"/>
          <p:cNvSpPr>
            <a:spLocks noGrp="1"/>
          </p:cNvSpPr>
          <p:nvPr>
            <p:ph type="sldNum" sz="quarter" idx="5"/>
          </p:nvPr>
        </p:nvSpPr>
        <p:spPr/>
        <p:txBody>
          <a:bodyPr/>
          <a:lstStyle/>
          <a:p>
            <a:fld id="{81410368-BD65-409C-B686-E5342D727FA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ct val="150000"/>
              </a:lnSpc>
            </a:pPr>
            <a:r>
              <a:rPr kumimoji="1" lang="zh-CN" altLang="en-US" dirty="0"/>
              <a:t>主要创新点</a:t>
            </a:r>
            <a:r>
              <a:rPr kumimoji="1"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剂型创新</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是目前国内</a:t>
            </a:r>
            <a:r>
              <a:rPr lang="zh-CN" altLang="en-US" sz="1200" kern="1200" dirty="0">
                <a:solidFill>
                  <a:schemeClr val="tx1"/>
                </a:solidFill>
                <a:effectLst/>
                <a:latin typeface="+mn-lt"/>
                <a:ea typeface="+mn-ea"/>
                <a:cs typeface="+mn-cs"/>
              </a:rPr>
              <a:t>治疗肺动脉高压</a:t>
            </a:r>
            <a:r>
              <a:rPr lang="zh-CN" altLang="zh-CN" sz="1200" kern="1200" dirty="0">
                <a:solidFill>
                  <a:schemeClr val="tx1"/>
                </a:solidFill>
                <a:effectLst/>
                <a:latin typeface="+mn-lt"/>
                <a:ea typeface="+mn-ea"/>
                <a:cs typeface="+mn-cs"/>
              </a:rPr>
              <a:t>唯一静脉</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皮下给药</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靶向药，</a:t>
            </a:r>
            <a:r>
              <a:rPr lang="zh-CN" altLang="en-US" sz="1200" dirty="0"/>
              <a:t>相对于口服药，起效快，治疗效果更好，</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临床更适用于重症、昏迷等无法服用药物的患者，</a:t>
            </a:r>
            <a:r>
              <a:rPr lang="zh-CN" altLang="en-US" sz="1200" dirty="0"/>
              <a:t>是重症患者的首选</a:t>
            </a:r>
          </a:p>
          <a:p>
            <a:endParaRPr kumimoji="1" lang="en-US" altLang="zh-CN" dirty="0"/>
          </a:p>
          <a:p>
            <a:r>
              <a:rPr kumimoji="1" lang="zh-CN" altLang="en-US" dirty="0"/>
              <a:t>同时，曲前列尼尔是“第一批鼓励仿制药目录”药品以及“第一批罕见病目录”药品</a:t>
            </a:r>
          </a:p>
        </p:txBody>
      </p:sp>
      <p:sp>
        <p:nvSpPr>
          <p:cNvPr id="4" name="灯片编号占位符 3"/>
          <p:cNvSpPr>
            <a:spLocks noGrp="1"/>
          </p:cNvSpPr>
          <p:nvPr>
            <p:ph type="sldNum" sz="quarter" idx="5"/>
          </p:nvPr>
        </p:nvSpPr>
        <p:spPr/>
        <p:txBody>
          <a:bodyPr/>
          <a:lstStyle/>
          <a:p>
            <a:fld id="{81410368-BD65-409C-B686-E5342D727FA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年发病患者总数：目前大陆地区发病率数据缺乏，根据欧洲数据显示，</a:t>
            </a:r>
            <a:r>
              <a:rPr kumimoji="1" lang="en-US" altLang="zh-CN" dirty="0"/>
              <a:t>PAH</a:t>
            </a:r>
            <a:r>
              <a:rPr kumimoji="1" lang="zh-CN" altLang="en-US" dirty="0"/>
              <a:t>发病率为</a:t>
            </a:r>
            <a:r>
              <a:rPr kumimoji="1" lang="en-US" altLang="zh-CN" dirty="0"/>
              <a:t>5-10/</a:t>
            </a:r>
            <a:r>
              <a:rPr kumimoji="1" lang="zh-CN" altLang="en-US" dirty="0"/>
              <a:t>百万年，以此推测中国大陆年发病率患者总数为</a:t>
            </a:r>
            <a:r>
              <a:rPr kumimoji="1" lang="en-US" altLang="zh-CN" dirty="0"/>
              <a:t>7000-14000</a:t>
            </a:r>
            <a:r>
              <a:rPr kumimoji="1" lang="zh-CN" altLang="en-US" dirty="0"/>
              <a:t>人（以</a:t>
            </a:r>
            <a:r>
              <a:rPr kumimoji="1" lang="en-US" altLang="zh-CN" dirty="0"/>
              <a:t>14</a:t>
            </a:r>
            <a:r>
              <a:rPr kumimoji="1" lang="zh-CN" altLang="en-US" dirty="0"/>
              <a:t>亿人口计算）。</a:t>
            </a:r>
            <a:endParaRPr kumimoji="1" lang="en-US" altLang="zh-CN" dirty="0"/>
          </a:p>
          <a:p>
            <a:endParaRPr kumimoji="1" lang="en-US" altLang="zh-CN" dirty="0"/>
          </a:p>
          <a:p>
            <a:pPr marL="0" indent="0">
              <a:lnSpc>
                <a:spcPct val="150000"/>
              </a:lnSpc>
              <a:buFontTx/>
              <a:buNone/>
            </a:pPr>
            <a:r>
              <a:rPr kumimoji="1" lang="zh-CN" altLang="en-US" dirty="0"/>
              <a:t>弥补药品目录短板：</a:t>
            </a:r>
            <a:endParaRPr kumimoji="1" lang="en-US" altLang="zh-CN" dirty="0"/>
          </a:p>
          <a:p>
            <a:pPr marL="228600" indent="-228600">
              <a:lnSpc>
                <a:spcPct val="150000"/>
              </a:lnSpc>
              <a:buFont typeface="Wingdings" panose="05000000000000000000" pitchFamily="2" charset="2"/>
              <a:buChar char="ü"/>
            </a:pPr>
            <a:r>
              <a:rPr kumimoji="1" lang="zh-CN" altLang="en-US" sz="1200" dirty="0">
                <a:solidFill>
                  <a:schemeClr val="tx1"/>
                </a:solidFill>
              </a:rPr>
              <a:t>弥补了治疗肺动脉高压医保目录内无静脉</a:t>
            </a:r>
            <a:r>
              <a:rPr kumimoji="1" lang="en-US" altLang="zh-CN" sz="1200" dirty="0">
                <a:solidFill>
                  <a:schemeClr val="tx1"/>
                </a:solidFill>
              </a:rPr>
              <a:t>/</a:t>
            </a:r>
            <a:r>
              <a:rPr kumimoji="1" lang="zh-CN" altLang="en-US" sz="1200" dirty="0">
                <a:solidFill>
                  <a:schemeClr val="tx1"/>
                </a:solidFill>
              </a:rPr>
              <a:t>皮下前列环素途径靶向药的短板</a:t>
            </a:r>
            <a:endParaRPr kumimoji="1" lang="en-US" altLang="zh-CN" sz="1200" dirty="0">
              <a:solidFill>
                <a:schemeClr val="tx1"/>
              </a:solidFill>
            </a:endParaRPr>
          </a:p>
          <a:p>
            <a:pPr marL="228600" indent="-228600">
              <a:lnSpc>
                <a:spcPct val="150000"/>
              </a:lnSpc>
              <a:buFont typeface="Wingdings" panose="05000000000000000000" pitchFamily="2" charset="2"/>
              <a:buChar char="ü"/>
            </a:pPr>
            <a:r>
              <a:rPr lang="zh-CN" altLang="en-US" sz="1200" dirty="0">
                <a:solidFill>
                  <a:schemeClr val="tx1"/>
                </a:solidFill>
                <a:latin typeface="+mn-ea"/>
              </a:rPr>
              <a:t>弥补了肺动脉高压心功能</a:t>
            </a:r>
            <a:r>
              <a:rPr lang="en-US" altLang="zh-CN" sz="1200" dirty="0">
                <a:solidFill>
                  <a:schemeClr val="tx1"/>
                </a:solidFill>
                <a:latin typeface="+mn-ea"/>
              </a:rPr>
              <a:t>IV</a:t>
            </a:r>
            <a:r>
              <a:rPr lang="zh-CN" altLang="en-US" sz="1200" dirty="0">
                <a:solidFill>
                  <a:schemeClr val="tx1"/>
                </a:solidFill>
                <a:latin typeface="+mn-ea"/>
              </a:rPr>
              <a:t>级高危患者无前列环素途径药物可用的短板（司来帕格片适应症仅涵盖心功能</a:t>
            </a:r>
            <a:r>
              <a:rPr lang="en-US" altLang="zh-CN" sz="1200" dirty="0">
                <a:solidFill>
                  <a:schemeClr val="tx1"/>
                </a:solidFill>
                <a:latin typeface="+mn-ea"/>
              </a:rPr>
              <a:t>II-III</a:t>
            </a:r>
            <a:r>
              <a:rPr lang="zh-CN" altLang="en-US" sz="1200" dirty="0">
                <a:solidFill>
                  <a:schemeClr val="tx1"/>
                </a:solidFill>
                <a:latin typeface="+mn-ea"/>
              </a:rPr>
              <a:t>级患者）</a:t>
            </a:r>
            <a:endParaRPr lang="en-US" altLang="zh-CN" sz="1200" dirty="0">
              <a:solidFill>
                <a:schemeClr val="tx1"/>
              </a:solidFill>
              <a:latin typeface="+mn-ea"/>
            </a:endParaRPr>
          </a:p>
          <a:p>
            <a:pPr marL="228600" indent="-228600">
              <a:lnSpc>
                <a:spcPct val="150000"/>
              </a:lnSpc>
              <a:buFont typeface="Wingdings" panose="05000000000000000000" pitchFamily="2" charset="2"/>
              <a:buChar char="ü"/>
            </a:pPr>
            <a:r>
              <a:rPr lang="zh-CN" altLang="en-US" sz="1200" dirty="0">
                <a:solidFill>
                  <a:schemeClr val="tx1"/>
                </a:solidFill>
                <a:latin typeface="+mn-ea"/>
              </a:rPr>
              <a:t>弥补了口服药治疗无效患者无医保药可用的短板</a:t>
            </a:r>
          </a:p>
          <a:p>
            <a:endParaRPr kumimoji="1" lang="en-US" altLang="zh-CN" dirty="0"/>
          </a:p>
          <a:p>
            <a:pPr lvl="0"/>
            <a:r>
              <a:rPr kumimoji="1" lang="zh-CN" altLang="en-US" dirty="0"/>
              <a:t>临床管理难度：</a:t>
            </a:r>
            <a:endParaRPr kumimoji="1" lang="en-US" altLang="zh-CN" dirty="0"/>
          </a:p>
          <a:p>
            <a:pPr lvl="0"/>
            <a:r>
              <a:rPr kumimoji="1" lang="en-US" altLang="zh-CN" sz="1200" kern="1200" dirty="0">
                <a:solidFill>
                  <a:schemeClr val="tx1"/>
                </a:solidFill>
                <a:effectLst/>
                <a:latin typeface="+mn-lt"/>
                <a:ea typeface="+mn-ea"/>
                <a:cs typeface="+mn-cs"/>
              </a:rPr>
              <a:t>1.</a:t>
            </a:r>
            <a:r>
              <a:rPr kumimoji="1" lang="zh-CN" altLang="en-US"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肺动脉高压虽然是罕见病，但随着国家对肺动脉高压的重视，目前全国各省份均有肺动脉高压的诊疗中心及能够正确诊治的专家团队，同时在</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年及</a:t>
            </a:r>
            <a:r>
              <a:rPr lang="en-US" altLang="zh-CN" sz="1200" kern="1200" dirty="0">
                <a:solidFill>
                  <a:schemeClr val="tx1"/>
                </a:solidFill>
                <a:effectLst/>
                <a:latin typeface="+mn-lt"/>
                <a:ea typeface="+mn-ea"/>
                <a:cs typeface="+mn-cs"/>
              </a:rPr>
              <a:t>2021</a:t>
            </a:r>
            <a:r>
              <a:rPr lang="zh-CN" altLang="zh-CN" sz="1200" kern="1200" dirty="0">
                <a:solidFill>
                  <a:schemeClr val="tx1"/>
                </a:solidFill>
                <a:effectLst/>
                <a:latin typeface="+mn-lt"/>
                <a:ea typeface="+mn-ea"/>
                <a:cs typeface="+mn-cs"/>
              </a:rPr>
              <a:t>年已经发表</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版肺动脉高压诊断与治疗指南，</a:t>
            </a:r>
            <a:r>
              <a:rPr lang="zh-CN" altLang="en-US" sz="1200" kern="1200" dirty="0">
                <a:solidFill>
                  <a:schemeClr val="tx1"/>
                </a:solidFill>
                <a:effectLst/>
                <a:latin typeface="+mn-lt"/>
                <a:ea typeface="+mn-ea"/>
                <a:cs typeface="+mn-cs"/>
              </a:rPr>
              <a:t>肺动脉高压越来越受到临床的关注，</a:t>
            </a:r>
            <a:r>
              <a:rPr lang="zh-CN" altLang="zh-CN" sz="1200" kern="1200" dirty="0">
                <a:solidFill>
                  <a:schemeClr val="tx1"/>
                </a:solidFill>
                <a:effectLst/>
                <a:latin typeface="+mn-lt"/>
                <a:ea typeface="+mn-ea"/>
                <a:cs typeface="+mn-cs"/>
              </a:rPr>
              <a:t>因此能够正确的诊断和治疗肺动脉高压这类疾病</a:t>
            </a:r>
            <a:r>
              <a:rPr lang="zh-CN" altLang="en-US" sz="1200" kern="1200" dirty="0">
                <a:solidFill>
                  <a:schemeClr val="tx1"/>
                </a:solidFill>
                <a:effectLst/>
                <a:latin typeface="+mn-lt"/>
                <a:ea typeface="+mn-ea"/>
                <a:cs typeface="+mn-cs"/>
              </a:rPr>
              <a:t>，漏诊误诊的几率降低</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曲前列尼尔注射液开始用药在医院，用药过程必须在医生的监管下并获得专业的指导，相较于口服药物，静脉</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皮下的给药方式不会造成</a:t>
            </a:r>
            <a:r>
              <a:rPr lang="zh-CN" altLang="en-US" sz="1200" kern="1200" dirty="0">
                <a:solidFill>
                  <a:schemeClr val="tx1"/>
                </a:solidFill>
                <a:effectLst/>
                <a:latin typeface="+mn-lt"/>
                <a:ea typeface="+mn-ea"/>
                <a:cs typeface="+mn-cs"/>
              </a:rPr>
              <a:t>药物</a:t>
            </a:r>
            <a:r>
              <a:rPr lang="zh-CN" altLang="zh-CN" sz="1200" kern="1200" dirty="0">
                <a:solidFill>
                  <a:schemeClr val="tx1"/>
                </a:solidFill>
                <a:effectLst/>
                <a:latin typeface="+mn-lt"/>
                <a:ea typeface="+mn-ea"/>
                <a:cs typeface="+mn-cs"/>
              </a:rPr>
              <a:t>滥用</a:t>
            </a:r>
          </a:p>
          <a:p>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801063-5101-4B12-B879-4562328A6F52}" type="datetimeFigureOut">
              <a:rPr lang="zh-CN" altLang="en-US" smtClean="0"/>
              <a:t>2022/7/11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1063-5101-4B12-B879-4562328A6F52}" type="datetimeFigureOut">
              <a:rPr lang="zh-CN" altLang="en-US" smtClean="0"/>
              <a:t>2022/7/11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8CCCF-C23B-4428-8547-F84D8834C1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5098165D-58B6-4867-9EEE-C7D09C0FC411}"/>
              </a:ext>
            </a:extLst>
          </p:cNvPr>
          <p:cNvSpPr>
            <a:spLocks noGrp="1"/>
          </p:cNvSpPr>
          <p:nvPr>
            <p:ph type="subTitle" idx="1"/>
          </p:nvPr>
        </p:nvSpPr>
        <p:spPr>
          <a:xfrm>
            <a:off x="3174962" y="1808698"/>
            <a:ext cx="5842075" cy="3240604"/>
          </a:xfrm>
        </p:spPr>
        <p:txBody>
          <a:bodyPr>
            <a:normAutofit/>
          </a:bodyPr>
          <a:lstStyle/>
          <a:p>
            <a:pPr algn="l"/>
            <a:r>
              <a:rPr lang="zh-CN" altLang="en-US" sz="2800" b="1" dirty="0">
                <a:solidFill>
                  <a:schemeClr val="accent1"/>
                </a:solidFill>
                <a:latin typeface="+mn-ea"/>
              </a:rPr>
              <a:t>曲前列尼尔注射液（芮旎爾）</a:t>
            </a:r>
            <a:endParaRPr lang="en-US" altLang="zh-CN" sz="2800" b="1" dirty="0">
              <a:solidFill>
                <a:schemeClr val="accent1"/>
              </a:solidFill>
              <a:latin typeface="+mn-ea"/>
            </a:endParaRPr>
          </a:p>
          <a:p>
            <a:pPr algn="l"/>
            <a:endParaRPr lang="en-US" altLang="zh-CN" dirty="0"/>
          </a:p>
          <a:p>
            <a:pPr algn="l">
              <a:lnSpc>
                <a:spcPct val="150000"/>
              </a:lnSpc>
            </a:pPr>
            <a:r>
              <a:rPr lang="zh-CN" altLang="en-US" sz="2000" dirty="0">
                <a:solidFill>
                  <a:schemeClr val="accent1"/>
                </a:solidFill>
              </a:rPr>
              <a:t>符合：</a:t>
            </a:r>
            <a:endParaRPr lang="en-US" altLang="zh-CN" sz="2000" dirty="0">
              <a:solidFill>
                <a:schemeClr val="accent1"/>
              </a:solidFill>
            </a:endParaRPr>
          </a:p>
          <a:p>
            <a:pPr algn="l">
              <a:lnSpc>
                <a:spcPct val="150000"/>
              </a:lnSpc>
            </a:pPr>
            <a:r>
              <a:rPr kumimoji="1" lang="zh-CN" altLang="en-US" sz="2000" b="1" dirty="0">
                <a:solidFill>
                  <a:schemeClr val="accent1"/>
                </a:solidFill>
              </a:rPr>
              <a:t>“第一批鼓励仿制药品目录”药品</a:t>
            </a:r>
            <a:endParaRPr kumimoji="1" lang="en-US" altLang="zh-CN" sz="2000" b="1" dirty="0">
              <a:solidFill>
                <a:schemeClr val="accent1"/>
              </a:solidFill>
            </a:endParaRPr>
          </a:p>
          <a:p>
            <a:pPr algn="l">
              <a:lnSpc>
                <a:spcPct val="150000"/>
              </a:lnSpc>
            </a:pPr>
            <a:r>
              <a:rPr kumimoji="1" lang="zh-CN" altLang="en-US" sz="2000" b="1" dirty="0">
                <a:solidFill>
                  <a:schemeClr val="accent1"/>
                </a:solidFill>
              </a:rPr>
              <a:t>“第一批罕见病目录”药品</a:t>
            </a:r>
          </a:p>
          <a:p>
            <a:pPr algn="l"/>
            <a:endParaRPr kumimoji="1" lang="en-US" altLang="zh-CN" b="1" dirty="0">
              <a:solidFill>
                <a:schemeClr val="accent1"/>
              </a:solidFill>
            </a:endParaRPr>
          </a:p>
          <a:p>
            <a:pPr algn="l"/>
            <a:endParaRPr lang="en-US" altLang="zh-CN" dirty="0"/>
          </a:p>
          <a:p>
            <a:pPr algn="l"/>
            <a:endParaRPr lang="en-US" altLang="zh-CN" dirty="0"/>
          </a:p>
        </p:txBody>
      </p:sp>
      <p:sp>
        <p:nvSpPr>
          <p:cNvPr id="4" name="副标题 2">
            <a:extLst>
              <a:ext uri="{FF2B5EF4-FFF2-40B4-BE49-F238E27FC236}">
                <a16:creationId xmlns:a16="http://schemas.microsoft.com/office/drawing/2014/main" id="{B104D3AC-F5EA-B7E9-24D0-6BEF193CF41C}"/>
              </a:ext>
            </a:extLst>
          </p:cNvPr>
          <p:cNvSpPr txBox="1">
            <a:spLocks/>
          </p:cNvSpPr>
          <p:nvPr/>
        </p:nvSpPr>
        <p:spPr>
          <a:xfrm>
            <a:off x="1797012" y="4909456"/>
            <a:ext cx="7340638" cy="7204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4400" b="1" dirty="0">
                <a:solidFill>
                  <a:schemeClr val="accent1"/>
                </a:solidFill>
              </a:rPr>
              <a:t>兆科药业（合肥）有限公司</a:t>
            </a:r>
          </a:p>
        </p:txBody>
      </p:sp>
      <p:pic>
        <p:nvPicPr>
          <p:cNvPr id="6" name="图片 5">
            <a:extLst>
              <a:ext uri="{FF2B5EF4-FFF2-40B4-BE49-F238E27FC236}">
                <a16:creationId xmlns:a16="http://schemas.microsoft.com/office/drawing/2014/main" id="{04EDD5BE-484E-2C8A-5760-CF72504B4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650" y="1207430"/>
            <a:ext cx="2755900" cy="2476500"/>
          </a:xfrm>
          <a:prstGeom prst="rect">
            <a:avLst/>
          </a:prstGeom>
        </p:spPr>
      </p:pic>
      <p:pic>
        <p:nvPicPr>
          <p:cNvPr id="7" name="图片 6">
            <a:extLst>
              <a:ext uri="{FF2B5EF4-FFF2-40B4-BE49-F238E27FC236}">
                <a16:creationId xmlns:a16="http://schemas.microsoft.com/office/drawing/2014/main" id="{FE571025-FF36-97D8-01DD-2978594F7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650" y="3927763"/>
            <a:ext cx="2755900" cy="1963387"/>
          </a:xfrm>
          <a:prstGeom prst="rect">
            <a:avLst/>
          </a:prstGeom>
        </p:spPr>
      </p:pic>
    </p:spTree>
    <p:extLst>
      <p:ext uri="{BB962C8B-B14F-4D97-AF65-F5344CB8AC3E}">
        <p14:creationId xmlns:p14="http://schemas.microsoft.com/office/powerpoint/2010/main" val="409091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zh-CN" altLang="en-US" sz="2800" dirty="0"/>
              <a:t>目录</a:t>
            </a:r>
          </a:p>
        </p:txBody>
      </p:sp>
      <p:sp>
        <p:nvSpPr>
          <p:cNvPr id="4" name="TextBox 5"/>
          <p:cNvSpPr txBox="1"/>
          <p:nvPr/>
        </p:nvSpPr>
        <p:spPr>
          <a:xfrm>
            <a:off x="3445257" y="2547729"/>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药物基本信息</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39"/>
          <p:cNvSpPr txBox="1"/>
          <p:nvPr/>
        </p:nvSpPr>
        <p:spPr>
          <a:xfrm>
            <a:off x="3445257" y="3230328"/>
            <a:ext cx="877163"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有效性</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3"/>
          <p:cNvSpPr txBox="1"/>
          <p:nvPr/>
        </p:nvSpPr>
        <p:spPr>
          <a:xfrm>
            <a:off x="3445257" y="3904223"/>
            <a:ext cx="877163"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公平性</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 name="直接连接符 10"/>
          <p:cNvCxnSpPr/>
          <p:nvPr/>
        </p:nvCxnSpPr>
        <p:spPr>
          <a:xfrm>
            <a:off x="3517265" y="3071038"/>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a:off x="3517265" y="3738159"/>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12"/>
          <p:cNvCxnSpPr/>
          <p:nvPr/>
        </p:nvCxnSpPr>
        <p:spPr>
          <a:xfrm>
            <a:off x="3517265" y="443834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658502" y="2445190"/>
            <a:ext cx="570731" cy="657995"/>
            <a:chOff x="4231809" y="1009798"/>
            <a:chExt cx="570731" cy="657995"/>
          </a:xfrm>
        </p:grpSpPr>
        <p:grpSp>
          <p:nvGrpSpPr>
            <p:cNvPr id="12" name="组合 11"/>
            <p:cNvGrpSpPr/>
            <p:nvPr/>
          </p:nvGrpSpPr>
          <p:grpSpPr>
            <a:xfrm>
              <a:off x="4231809" y="1009798"/>
              <a:ext cx="570731" cy="657995"/>
              <a:chOff x="4067944" y="489262"/>
              <a:chExt cx="1375279" cy="1585559"/>
            </a:xfrm>
          </p:grpSpPr>
          <p:sp>
            <p:nvSpPr>
              <p:cNvPr id="14"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15"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9AEC4"/>
                  </a:solidFill>
                </a:endParaRPr>
              </a:p>
            </p:txBody>
          </p:sp>
        </p:grpSp>
        <p:sp>
          <p:nvSpPr>
            <p:cNvPr id="13" name="TextBox 12"/>
            <p:cNvSpPr txBox="1"/>
            <p:nvPr/>
          </p:nvSpPr>
          <p:spPr>
            <a:xfrm>
              <a:off x="4310472" y="1151468"/>
              <a:ext cx="444352" cy="400110"/>
            </a:xfrm>
            <a:prstGeom prst="rect">
              <a:avLst/>
            </a:prstGeom>
            <a:noFill/>
          </p:spPr>
          <p:txBody>
            <a:bodyPr wrap="none" rtlCol="0">
              <a:spAutoFit/>
            </a:bodyPr>
            <a:lstStyle/>
            <a:p>
              <a:r>
                <a:rPr lang="en-US" altLang="zh-CN" sz="2000" b="1" dirty="0">
                  <a:solidFill>
                    <a:srgbClr val="09AEC4"/>
                  </a:solidFill>
                </a:rPr>
                <a:t>01</a:t>
              </a:r>
              <a:endParaRPr lang="zh-CN" altLang="en-US" sz="2000" b="1" dirty="0">
                <a:solidFill>
                  <a:srgbClr val="09AEC4"/>
                </a:solidFill>
              </a:endParaRPr>
            </a:p>
          </p:txBody>
        </p:sp>
      </p:grpSp>
      <p:grpSp>
        <p:nvGrpSpPr>
          <p:cNvPr id="16" name="组合 15"/>
          <p:cNvGrpSpPr/>
          <p:nvPr/>
        </p:nvGrpSpPr>
        <p:grpSpPr>
          <a:xfrm>
            <a:off x="2658502" y="3127789"/>
            <a:ext cx="570731" cy="657995"/>
            <a:chOff x="4231809" y="1692397"/>
            <a:chExt cx="570731" cy="657995"/>
          </a:xfrm>
        </p:grpSpPr>
        <p:grpSp>
          <p:nvGrpSpPr>
            <p:cNvPr id="17" name="组合 16"/>
            <p:cNvGrpSpPr/>
            <p:nvPr/>
          </p:nvGrpSpPr>
          <p:grpSpPr>
            <a:xfrm>
              <a:off x="4231809" y="1692397"/>
              <a:ext cx="570731" cy="657995"/>
              <a:chOff x="4067944" y="489262"/>
              <a:chExt cx="1375279" cy="1585559"/>
            </a:xfrm>
          </p:grpSpPr>
          <p:sp>
            <p:nvSpPr>
              <p:cNvPr id="19"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20"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18" name="TextBox 61"/>
            <p:cNvSpPr txBox="1"/>
            <p:nvPr/>
          </p:nvSpPr>
          <p:spPr>
            <a:xfrm>
              <a:off x="4310472" y="1855545"/>
              <a:ext cx="470000" cy="400110"/>
            </a:xfrm>
            <a:prstGeom prst="rect">
              <a:avLst/>
            </a:prstGeom>
            <a:noFill/>
          </p:spPr>
          <p:txBody>
            <a:bodyPr wrap="none" rtlCol="0">
              <a:spAutoFit/>
            </a:bodyPr>
            <a:lstStyle/>
            <a:p>
              <a:r>
                <a:rPr lang="en-US" altLang="zh-CN" sz="2000" b="1" dirty="0">
                  <a:solidFill>
                    <a:srgbClr val="09AEC4"/>
                  </a:solidFill>
                </a:rPr>
                <a:t>03</a:t>
              </a:r>
              <a:endParaRPr lang="zh-CN" altLang="en-US" sz="2000" b="1" dirty="0">
                <a:solidFill>
                  <a:srgbClr val="09AEC4"/>
                </a:solidFill>
              </a:endParaRPr>
            </a:p>
          </p:txBody>
        </p:sp>
      </p:grpSp>
      <p:grpSp>
        <p:nvGrpSpPr>
          <p:cNvPr id="21" name="组合 20"/>
          <p:cNvGrpSpPr/>
          <p:nvPr/>
        </p:nvGrpSpPr>
        <p:grpSpPr>
          <a:xfrm>
            <a:off x="2658502" y="3801684"/>
            <a:ext cx="570731" cy="657995"/>
            <a:chOff x="4231809" y="2366292"/>
            <a:chExt cx="570731" cy="657995"/>
          </a:xfrm>
        </p:grpSpPr>
        <p:grpSp>
          <p:nvGrpSpPr>
            <p:cNvPr id="22" name="组合 21"/>
            <p:cNvGrpSpPr/>
            <p:nvPr/>
          </p:nvGrpSpPr>
          <p:grpSpPr>
            <a:xfrm>
              <a:off x="4231809" y="2366292"/>
              <a:ext cx="570731" cy="657995"/>
              <a:chOff x="4067944" y="489262"/>
              <a:chExt cx="1375279" cy="1585559"/>
            </a:xfrm>
          </p:grpSpPr>
          <p:sp>
            <p:nvSpPr>
              <p:cNvPr id="24"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25"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23" name="TextBox 63"/>
            <p:cNvSpPr txBox="1"/>
            <p:nvPr/>
          </p:nvSpPr>
          <p:spPr>
            <a:xfrm>
              <a:off x="4310472" y="2531445"/>
              <a:ext cx="470000" cy="400110"/>
            </a:xfrm>
            <a:prstGeom prst="rect">
              <a:avLst/>
            </a:prstGeom>
            <a:noFill/>
          </p:spPr>
          <p:txBody>
            <a:bodyPr wrap="none" rtlCol="0">
              <a:spAutoFit/>
            </a:bodyPr>
            <a:lstStyle/>
            <a:p>
              <a:r>
                <a:rPr lang="en-US" altLang="zh-CN" sz="2000" b="1" dirty="0">
                  <a:solidFill>
                    <a:srgbClr val="09AEC4"/>
                  </a:solidFill>
                </a:rPr>
                <a:t>05</a:t>
              </a:r>
              <a:endParaRPr lang="zh-CN" altLang="en-US" sz="2000" b="1" dirty="0">
                <a:solidFill>
                  <a:srgbClr val="09AEC4"/>
                </a:solidFill>
              </a:endParaRPr>
            </a:p>
          </p:txBody>
        </p:sp>
      </p:grpSp>
      <p:sp>
        <p:nvSpPr>
          <p:cNvPr id="26" name="TextBox 43"/>
          <p:cNvSpPr txBox="1"/>
          <p:nvPr/>
        </p:nvSpPr>
        <p:spPr>
          <a:xfrm>
            <a:off x="6961482" y="2547729"/>
            <a:ext cx="877163"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安全性</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47"/>
          <p:cNvSpPr txBox="1"/>
          <p:nvPr/>
        </p:nvSpPr>
        <p:spPr>
          <a:xfrm>
            <a:off x="6961482" y="3205724"/>
            <a:ext cx="877163"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创新性</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12"/>
          <p:cNvCxnSpPr/>
          <p:nvPr/>
        </p:nvCxnSpPr>
        <p:spPr>
          <a:xfrm>
            <a:off x="7033490" y="308185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13"/>
          <p:cNvCxnSpPr/>
          <p:nvPr/>
        </p:nvCxnSpPr>
        <p:spPr>
          <a:xfrm>
            <a:off x="7033490" y="3713555"/>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174727" y="2445190"/>
            <a:ext cx="570731" cy="657995"/>
            <a:chOff x="4231809" y="2366292"/>
            <a:chExt cx="570731" cy="657995"/>
          </a:xfrm>
        </p:grpSpPr>
        <p:grpSp>
          <p:nvGrpSpPr>
            <p:cNvPr id="33" name="组合 32"/>
            <p:cNvGrpSpPr/>
            <p:nvPr/>
          </p:nvGrpSpPr>
          <p:grpSpPr>
            <a:xfrm>
              <a:off x="4231809" y="2366292"/>
              <a:ext cx="570731" cy="657995"/>
              <a:chOff x="4067944" y="489262"/>
              <a:chExt cx="1375279" cy="1585559"/>
            </a:xfrm>
          </p:grpSpPr>
          <p:sp>
            <p:nvSpPr>
              <p:cNvPr id="35"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36"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34" name="TextBox 63"/>
            <p:cNvSpPr txBox="1"/>
            <p:nvPr/>
          </p:nvSpPr>
          <p:spPr>
            <a:xfrm>
              <a:off x="4310472" y="2531445"/>
              <a:ext cx="470000" cy="400110"/>
            </a:xfrm>
            <a:prstGeom prst="rect">
              <a:avLst/>
            </a:prstGeom>
            <a:noFill/>
          </p:spPr>
          <p:txBody>
            <a:bodyPr wrap="none" rtlCol="0">
              <a:spAutoFit/>
            </a:bodyPr>
            <a:lstStyle/>
            <a:p>
              <a:r>
                <a:rPr lang="en-US" altLang="zh-CN" sz="2000" b="1" dirty="0">
                  <a:solidFill>
                    <a:srgbClr val="09AEC4"/>
                  </a:solidFill>
                </a:rPr>
                <a:t>02</a:t>
              </a:r>
              <a:endParaRPr lang="zh-CN" altLang="en-US" sz="2000" b="1" dirty="0">
                <a:solidFill>
                  <a:srgbClr val="09AEC4"/>
                </a:solidFill>
              </a:endParaRPr>
            </a:p>
          </p:txBody>
        </p:sp>
      </p:grpSp>
      <p:grpSp>
        <p:nvGrpSpPr>
          <p:cNvPr id="37" name="组合 36"/>
          <p:cNvGrpSpPr/>
          <p:nvPr/>
        </p:nvGrpSpPr>
        <p:grpSpPr>
          <a:xfrm>
            <a:off x="6174727" y="3103185"/>
            <a:ext cx="570731" cy="657995"/>
            <a:chOff x="4231809" y="3024287"/>
            <a:chExt cx="570731" cy="657995"/>
          </a:xfrm>
        </p:grpSpPr>
        <p:grpSp>
          <p:nvGrpSpPr>
            <p:cNvPr id="38" name="组合 37"/>
            <p:cNvGrpSpPr/>
            <p:nvPr/>
          </p:nvGrpSpPr>
          <p:grpSpPr>
            <a:xfrm>
              <a:off x="4231809" y="3024287"/>
              <a:ext cx="570731" cy="657995"/>
              <a:chOff x="4067944" y="489262"/>
              <a:chExt cx="1375279" cy="1585559"/>
            </a:xfrm>
          </p:grpSpPr>
          <p:sp>
            <p:nvSpPr>
              <p:cNvPr id="40"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41"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39" name="TextBox 64"/>
            <p:cNvSpPr txBox="1"/>
            <p:nvPr/>
          </p:nvSpPr>
          <p:spPr>
            <a:xfrm>
              <a:off x="4310472" y="3180686"/>
              <a:ext cx="470000" cy="400110"/>
            </a:xfrm>
            <a:prstGeom prst="rect">
              <a:avLst/>
            </a:prstGeom>
            <a:noFill/>
          </p:spPr>
          <p:txBody>
            <a:bodyPr wrap="none" rtlCol="0">
              <a:spAutoFit/>
            </a:bodyPr>
            <a:lstStyle/>
            <a:p>
              <a:r>
                <a:rPr lang="en-US" altLang="zh-CN" sz="2000" b="1" dirty="0">
                  <a:solidFill>
                    <a:srgbClr val="09AEC4"/>
                  </a:solidFill>
                </a:rPr>
                <a:t>04</a:t>
              </a:r>
              <a:endParaRPr lang="zh-CN" altLang="en-US" sz="2000" b="1" dirty="0">
                <a:solidFill>
                  <a:srgbClr val="09AEC4"/>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en-US" altLang="zh-CN" sz="2800" dirty="0"/>
              <a:t>1</a:t>
            </a:r>
            <a:r>
              <a:rPr lang="zh-CN" altLang="en-US" sz="2800" dirty="0"/>
              <a:t>、药物基本信息</a:t>
            </a:r>
          </a:p>
        </p:txBody>
      </p:sp>
      <p:sp>
        <p:nvSpPr>
          <p:cNvPr id="3" name="文本框 2"/>
          <p:cNvSpPr txBox="1"/>
          <p:nvPr/>
        </p:nvSpPr>
        <p:spPr>
          <a:xfrm>
            <a:off x="1794339" y="1016820"/>
            <a:ext cx="7706122" cy="440300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kumimoji="1" lang="zh-CN" altLang="en-US" sz="1400" dirty="0"/>
              <a:t>通用名：</a:t>
            </a:r>
            <a:r>
              <a:rPr kumimoji="1" lang="zh-CN" altLang="en-US" sz="1400" dirty="0">
                <a:solidFill>
                  <a:schemeClr val="accent1"/>
                </a:solidFill>
              </a:rPr>
              <a:t>曲前列尼尔注射液</a:t>
            </a:r>
            <a:endParaRPr kumimoji="1" lang="en-US" altLang="zh-CN" sz="1400" dirty="0">
              <a:solidFill>
                <a:schemeClr val="accent1"/>
              </a:solidFill>
            </a:endParaRPr>
          </a:p>
          <a:p>
            <a:pPr marL="285750" indent="-285750">
              <a:lnSpc>
                <a:spcPct val="200000"/>
              </a:lnSpc>
              <a:buFont typeface="Arial" panose="020B0604020202020204" pitchFamily="34" charset="0"/>
              <a:buChar char="•"/>
            </a:pPr>
            <a:r>
              <a:rPr kumimoji="1" lang="zh-CN" altLang="en-US" sz="1400" dirty="0"/>
              <a:t>注册规格：</a:t>
            </a:r>
            <a:r>
              <a:rPr kumimoji="1" lang="en-US" altLang="zh-CN" sz="1400" dirty="0">
                <a:solidFill>
                  <a:schemeClr val="accent1"/>
                </a:solidFill>
              </a:rPr>
              <a:t>20ml</a:t>
            </a:r>
            <a:r>
              <a:rPr kumimoji="1" lang="zh-CN" altLang="en-US" sz="1400" dirty="0">
                <a:solidFill>
                  <a:schemeClr val="accent1"/>
                </a:solidFill>
              </a:rPr>
              <a:t> </a:t>
            </a:r>
            <a:r>
              <a:rPr kumimoji="1" lang="en-US" altLang="zh-CN" sz="1400" dirty="0">
                <a:solidFill>
                  <a:schemeClr val="accent1"/>
                </a:solidFill>
              </a:rPr>
              <a:t>:</a:t>
            </a:r>
            <a:r>
              <a:rPr kumimoji="1" lang="zh-CN" altLang="en-US" sz="1400" dirty="0">
                <a:solidFill>
                  <a:schemeClr val="accent1"/>
                </a:solidFill>
              </a:rPr>
              <a:t> </a:t>
            </a:r>
            <a:r>
              <a:rPr kumimoji="1" lang="en-US" altLang="zh-CN" sz="1400" dirty="0">
                <a:solidFill>
                  <a:schemeClr val="accent1"/>
                </a:solidFill>
              </a:rPr>
              <a:t>20mg</a:t>
            </a:r>
            <a:r>
              <a:rPr kumimoji="1" lang="zh-CN" altLang="en-US" sz="1400" dirty="0">
                <a:solidFill>
                  <a:schemeClr val="accent1"/>
                </a:solidFill>
              </a:rPr>
              <a:t>（主规格），</a:t>
            </a:r>
            <a:r>
              <a:rPr kumimoji="1" lang="en-US" altLang="zh-CN" sz="1400" dirty="0">
                <a:solidFill>
                  <a:schemeClr val="accent1"/>
                </a:solidFill>
              </a:rPr>
              <a:t> 20ml</a:t>
            </a:r>
            <a:r>
              <a:rPr kumimoji="1" lang="zh-CN" altLang="en-US" sz="1400" dirty="0">
                <a:solidFill>
                  <a:schemeClr val="accent1"/>
                </a:solidFill>
              </a:rPr>
              <a:t> </a:t>
            </a:r>
            <a:r>
              <a:rPr kumimoji="1" lang="en-US" altLang="zh-CN" sz="1400" dirty="0">
                <a:solidFill>
                  <a:schemeClr val="accent1"/>
                </a:solidFill>
              </a:rPr>
              <a:t>:</a:t>
            </a:r>
            <a:r>
              <a:rPr kumimoji="1" lang="zh-CN" altLang="en-US" sz="1400" dirty="0">
                <a:solidFill>
                  <a:schemeClr val="accent1"/>
                </a:solidFill>
              </a:rPr>
              <a:t> </a:t>
            </a:r>
            <a:r>
              <a:rPr kumimoji="1" lang="en-US" altLang="zh-CN" sz="1400" dirty="0">
                <a:solidFill>
                  <a:schemeClr val="accent1"/>
                </a:solidFill>
              </a:rPr>
              <a:t>50mg</a:t>
            </a:r>
          </a:p>
          <a:p>
            <a:pPr marL="285750" indent="-285750">
              <a:lnSpc>
                <a:spcPct val="200000"/>
              </a:lnSpc>
              <a:buFont typeface="Arial" panose="020B0604020202020204" pitchFamily="34" charset="0"/>
              <a:buChar char="•"/>
            </a:pPr>
            <a:r>
              <a:rPr kumimoji="1" lang="zh-CN" altLang="en-US" sz="1400" dirty="0"/>
              <a:t>中国大陆首次上市时间：</a:t>
            </a:r>
            <a:r>
              <a:rPr kumimoji="1" lang="zh-CN" altLang="en-US" sz="1400" dirty="0">
                <a:solidFill>
                  <a:schemeClr val="accent1"/>
                </a:solidFill>
              </a:rPr>
              <a:t> </a:t>
            </a:r>
            <a:r>
              <a:rPr kumimoji="1" lang="en-US" altLang="zh-CN" sz="1400" dirty="0">
                <a:solidFill>
                  <a:schemeClr val="accent1"/>
                </a:solidFill>
              </a:rPr>
              <a:t>20ml</a:t>
            </a:r>
            <a:r>
              <a:rPr kumimoji="1" lang="zh-CN" altLang="en-US" sz="1400" dirty="0">
                <a:solidFill>
                  <a:schemeClr val="accent1"/>
                </a:solidFill>
              </a:rPr>
              <a:t> </a:t>
            </a:r>
            <a:r>
              <a:rPr kumimoji="1" lang="en-US" altLang="zh-CN" sz="1400" dirty="0">
                <a:solidFill>
                  <a:schemeClr val="accent1"/>
                </a:solidFill>
              </a:rPr>
              <a:t>:</a:t>
            </a:r>
            <a:r>
              <a:rPr kumimoji="1" lang="zh-CN" altLang="en-US" sz="1400" dirty="0">
                <a:solidFill>
                  <a:schemeClr val="accent1"/>
                </a:solidFill>
              </a:rPr>
              <a:t> </a:t>
            </a:r>
            <a:r>
              <a:rPr kumimoji="1" lang="en-US" altLang="zh-CN" sz="1400" dirty="0">
                <a:solidFill>
                  <a:schemeClr val="accent1"/>
                </a:solidFill>
              </a:rPr>
              <a:t>20mg</a:t>
            </a:r>
            <a:r>
              <a:rPr kumimoji="1" lang="zh-CN" altLang="en-US" sz="1400" dirty="0">
                <a:solidFill>
                  <a:schemeClr val="accent1"/>
                </a:solidFill>
              </a:rPr>
              <a:t>（</a:t>
            </a:r>
            <a:r>
              <a:rPr kumimoji="1" lang="en-US" altLang="zh-CN" sz="1400" dirty="0">
                <a:solidFill>
                  <a:schemeClr val="accent1"/>
                </a:solidFill>
              </a:rPr>
              <a:t>2020</a:t>
            </a:r>
            <a:r>
              <a:rPr kumimoji="1" lang="zh-CN" altLang="en-US" sz="1400" dirty="0">
                <a:solidFill>
                  <a:schemeClr val="accent1"/>
                </a:solidFill>
              </a:rPr>
              <a:t>年</a:t>
            </a:r>
            <a:r>
              <a:rPr kumimoji="1" lang="en-US" altLang="zh-CN" sz="1400" dirty="0">
                <a:solidFill>
                  <a:schemeClr val="accent1"/>
                </a:solidFill>
              </a:rPr>
              <a:t>3</a:t>
            </a:r>
            <a:r>
              <a:rPr kumimoji="1" lang="zh-CN" altLang="en-US" sz="1400" dirty="0">
                <a:solidFill>
                  <a:schemeClr val="accent1"/>
                </a:solidFill>
              </a:rPr>
              <a:t>月）；</a:t>
            </a:r>
            <a:r>
              <a:rPr kumimoji="1" lang="en-US" altLang="zh-CN" sz="1400" dirty="0">
                <a:solidFill>
                  <a:schemeClr val="accent1"/>
                </a:solidFill>
              </a:rPr>
              <a:t>20ml</a:t>
            </a:r>
            <a:r>
              <a:rPr kumimoji="1" lang="zh-CN" altLang="en-US" sz="1400" dirty="0">
                <a:solidFill>
                  <a:schemeClr val="accent1"/>
                </a:solidFill>
              </a:rPr>
              <a:t> </a:t>
            </a:r>
            <a:r>
              <a:rPr kumimoji="1" lang="en-US" altLang="zh-CN" sz="1400" dirty="0">
                <a:solidFill>
                  <a:schemeClr val="accent1"/>
                </a:solidFill>
              </a:rPr>
              <a:t>:</a:t>
            </a:r>
            <a:r>
              <a:rPr kumimoji="1" lang="zh-CN" altLang="en-US" sz="1400" dirty="0">
                <a:solidFill>
                  <a:schemeClr val="accent1"/>
                </a:solidFill>
              </a:rPr>
              <a:t> </a:t>
            </a:r>
            <a:r>
              <a:rPr kumimoji="1" lang="en-US" altLang="zh-CN" sz="1400" dirty="0">
                <a:solidFill>
                  <a:schemeClr val="accent1"/>
                </a:solidFill>
              </a:rPr>
              <a:t>50mg</a:t>
            </a:r>
            <a:r>
              <a:rPr kumimoji="1" lang="zh-CN" altLang="en-US" sz="1400" dirty="0">
                <a:solidFill>
                  <a:schemeClr val="accent1"/>
                </a:solidFill>
              </a:rPr>
              <a:t>（</a:t>
            </a:r>
            <a:r>
              <a:rPr kumimoji="1" lang="en-US" altLang="zh-CN" sz="1400" dirty="0">
                <a:solidFill>
                  <a:schemeClr val="accent1"/>
                </a:solidFill>
              </a:rPr>
              <a:t>2022</a:t>
            </a:r>
            <a:r>
              <a:rPr kumimoji="1" lang="zh-CN" altLang="en-US" sz="1400" dirty="0">
                <a:solidFill>
                  <a:schemeClr val="accent1"/>
                </a:solidFill>
              </a:rPr>
              <a:t>年</a:t>
            </a:r>
            <a:r>
              <a:rPr kumimoji="1" lang="en-US" altLang="zh-CN" sz="1400" dirty="0">
                <a:solidFill>
                  <a:schemeClr val="accent1"/>
                </a:solidFill>
              </a:rPr>
              <a:t>3</a:t>
            </a:r>
            <a:r>
              <a:rPr kumimoji="1" lang="zh-CN" altLang="en-US" sz="1400" dirty="0">
                <a:solidFill>
                  <a:schemeClr val="accent1"/>
                </a:solidFill>
              </a:rPr>
              <a:t>月）</a:t>
            </a:r>
            <a:endParaRPr kumimoji="1" lang="en-US" altLang="zh-CN" sz="1400" dirty="0">
              <a:solidFill>
                <a:schemeClr val="accent1"/>
              </a:solidFill>
            </a:endParaRPr>
          </a:p>
          <a:p>
            <a:pPr marL="285750" indent="-285750">
              <a:lnSpc>
                <a:spcPct val="200000"/>
              </a:lnSpc>
              <a:buFont typeface="Arial" panose="020B0604020202020204" pitchFamily="34" charset="0"/>
              <a:buChar char="•"/>
            </a:pPr>
            <a:r>
              <a:rPr kumimoji="1" lang="zh-CN" altLang="en-US" sz="1400" dirty="0"/>
              <a:t>目前大陆地区同通用名药品的上市情况：</a:t>
            </a:r>
            <a:r>
              <a:rPr kumimoji="1" lang="zh-CN" altLang="en-US" sz="1400" dirty="0">
                <a:solidFill>
                  <a:schemeClr val="accent1"/>
                </a:solidFill>
              </a:rPr>
              <a:t>无</a:t>
            </a:r>
            <a:endParaRPr kumimoji="1" lang="en-US" altLang="zh-CN" sz="1400" dirty="0">
              <a:solidFill>
                <a:schemeClr val="accent1"/>
              </a:solidFill>
            </a:endParaRPr>
          </a:p>
          <a:p>
            <a:pPr marL="285750" indent="-285750">
              <a:lnSpc>
                <a:spcPct val="200000"/>
              </a:lnSpc>
              <a:buFont typeface="Arial" panose="020B0604020202020204" pitchFamily="34" charset="0"/>
              <a:buChar char="•"/>
            </a:pPr>
            <a:r>
              <a:rPr kumimoji="1" lang="zh-CN" altLang="en-US" sz="1400" dirty="0"/>
              <a:t>全球首个上市国家</a:t>
            </a:r>
            <a:r>
              <a:rPr kumimoji="1" lang="en-US" altLang="zh-CN" sz="1400" dirty="0"/>
              <a:t>/</a:t>
            </a:r>
            <a:r>
              <a:rPr kumimoji="1" lang="zh-CN" altLang="en-US" sz="1400" dirty="0"/>
              <a:t>地区及上市时间：</a:t>
            </a:r>
            <a:r>
              <a:rPr kumimoji="1" lang="en-US" altLang="zh-CN" sz="1400" dirty="0">
                <a:solidFill>
                  <a:schemeClr val="accent1"/>
                </a:solidFill>
              </a:rPr>
              <a:t>2020</a:t>
            </a:r>
            <a:r>
              <a:rPr kumimoji="1" lang="zh-CN" altLang="en-US" sz="1400" dirty="0">
                <a:solidFill>
                  <a:schemeClr val="accent1"/>
                </a:solidFill>
              </a:rPr>
              <a:t>年</a:t>
            </a:r>
            <a:r>
              <a:rPr kumimoji="1" lang="en-US" altLang="zh-CN" sz="1400" dirty="0">
                <a:solidFill>
                  <a:schemeClr val="accent1"/>
                </a:solidFill>
              </a:rPr>
              <a:t>3</a:t>
            </a:r>
            <a:r>
              <a:rPr kumimoji="1" lang="zh-CN" altLang="en-US" sz="1400" dirty="0">
                <a:solidFill>
                  <a:schemeClr val="accent1"/>
                </a:solidFill>
              </a:rPr>
              <a:t>月，中国</a:t>
            </a:r>
            <a:endParaRPr kumimoji="1" lang="en-US" altLang="zh-CN" sz="1400" dirty="0">
              <a:solidFill>
                <a:schemeClr val="accent1"/>
              </a:solidFill>
            </a:endParaRPr>
          </a:p>
          <a:p>
            <a:pPr marL="285750" indent="-285750">
              <a:lnSpc>
                <a:spcPct val="200000"/>
              </a:lnSpc>
              <a:buFont typeface="Arial" panose="020B0604020202020204" pitchFamily="34" charset="0"/>
              <a:buChar char="•"/>
            </a:pPr>
            <a:r>
              <a:rPr kumimoji="1" lang="zh-CN" altLang="en-US" sz="1400" dirty="0"/>
              <a:t>是否为</a:t>
            </a:r>
            <a:r>
              <a:rPr kumimoji="1" lang="en-US" altLang="zh-CN" sz="1400" dirty="0"/>
              <a:t>OTC</a:t>
            </a:r>
            <a:r>
              <a:rPr kumimoji="1" lang="zh-CN" altLang="en-US" sz="1400" dirty="0"/>
              <a:t>药品：</a:t>
            </a:r>
            <a:r>
              <a:rPr kumimoji="1" lang="zh-CN" altLang="en-US" sz="1400" dirty="0">
                <a:solidFill>
                  <a:schemeClr val="accent1"/>
                </a:solidFill>
              </a:rPr>
              <a:t>否</a:t>
            </a:r>
            <a:endParaRPr kumimoji="1" lang="en-US" altLang="zh-CN" sz="1400" dirty="0">
              <a:solidFill>
                <a:schemeClr val="accent1"/>
              </a:solidFill>
            </a:endParaRPr>
          </a:p>
          <a:p>
            <a:pPr marL="285750" indent="-285750">
              <a:lnSpc>
                <a:spcPct val="200000"/>
              </a:lnSpc>
              <a:buFont typeface="Arial" panose="020B0604020202020204" pitchFamily="34" charset="0"/>
              <a:buChar char="•"/>
            </a:pPr>
            <a:r>
              <a:rPr kumimoji="1" lang="zh-CN" altLang="en-US" sz="1400" dirty="0"/>
              <a:t>参照药品建议：</a:t>
            </a:r>
            <a:r>
              <a:rPr kumimoji="1" lang="zh-CN" altLang="en-US" sz="1400" dirty="0">
                <a:solidFill>
                  <a:schemeClr val="accent1"/>
                </a:solidFill>
              </a:rPr>
              <a:t>司来帕格片</a:t>
            </a:r>
            <a:endParaRPr kumimoji="1" lang="en-US" altLang="zh-CN" sz="1400" dirty="0">
              <a:solidFill>
                <a:schemeClr val="accent1"/>
              </a:solidFill>
            </a:endParaRPr>
          </a:p>
          <a:p>
            <a:pPr marL="285750" indent="-285750">
              <a:lnSpc>
                <a:spcPct val="200000"/>
              </a:lnSpc>
              <a:buFont typeface="Arial" panose="020B0604020202020204" pitchFamily="34" charset="0"/>
              <a:buChar char="•"/>
            </a:pPr>
            <a:r>
              <a:rPr kumimoji="1" lang="zh-CN" altLang="en-US" sz="1400" dirty="0"/>
              <a:t>适应症：</a:t>
            </a:r>
            <a:r>
              <a:rPr kumimoji="1" lang="zh-CN" altLang="en-US" sz="1400" dirty="0">
                <a:solidFill>
                  <a:schemeClr val="accent1"/>
                </a:solidFill>
              </a:rPr>
              <a:t>本品用于治疗肺动脉高压（</a:t>
            </a:r>
            <a:r>
              <a:rPr kumimoji="1" lang="en-US" altLang="zh-CN" sz="1400" dirty="0">
                <a:solidFill>
                  <a:schemeClr val="accent1"/>
                </a:solidFill>
              </a:rPr>
              <a:t>PAH</a:t>
            </a:r>
            <a:r>
              <a:rPr kumimoji="1" lang="zh-CN" altLang="en-US" sz="1400" dirty="0">
                <a:solidFill>
                  <a:schemeClr val="accent1"/>
                </a:solidFill>
              </a:rPr>
              <a:t>，</a:t>
            </a:r>
            <a:r>
              <a:rPr kumimoji="1" lang="en-US" altLang="zh-CN" sz="1400" dirty="0">
                <a:solidFill>
                  <a:schemeClr val="accent1"/>
                </a:solidFill>
              </a:rPr>
              <a:t>WHO</a:t>
            </a:r>
            <a:r>
              <a:rPr kumimoji="1" lang="zh-CN" altLang="en-US" sz="1400" dirty="0">
                <a:solidFill>
                  <a:schemeClr val="accent1"/>
                </a:solidFill>
              </a:rPr>
              <a:t>分类</a:t>
            </a:r>
            <a:r>
              <a:rPr kumimoji="1" lang="en-US" altLang="zh-CN" sz="1400" dirty="0">
                <a:solidFill>
                  <a:schemeClr val="accent1"/>
                </a:solidFill>
              </a:rPr>
              <a:t>1</a:t>
            </a:r>
            <a:r>
              <a:rPr kumimoji="1" lang="zh-CN" altLang="en-US" sz="1400" dirty="0">
                <a:solidFill>
                  <a:schemeClr val="accent1"/>
                </a:solidFill>
              </a:rPr>
              <a:t>），以减轻运动引起的相关症状</a:t>
            </a:r>
            <a:endParaRPr kumimoji="1" lang="en-US" altLang="zh-CN" sz="1400" dirty="0">
              <a:solidFill>
                <a:schemeClr val="accent1"/>
              </a:solidFill>
            </a:endParaRPr>
          </a:p>
          <a:p>
            <a:pPr marL="285750" indent="-285750">
              <a:lnSpc>
                <a:spcPct val="200000"/>
              </a:lnSpc>
              <a:buFont typeface="Arial" panose="020B0604020202020204" pitchFamily="34" charset="0"/>
              <a:buChar char="•"/>
            </a:pPr>
            <a:r>
              <a:rPr kumimoji="1" lang="zh-CN" altLang="en-US" sz="1400" dirty="0"/>
              <a:t>大陆地区发病率及年发病患者总数：</a:t>
            </a:r>
            <a:r>
              <a:rPr kumimoji="1" lang="zh-CN" altLang="en-US" sz="1400" dirty="0">
                <a:solidFill>
                  <a:schemeClr val="accent1"/>
                </a:solidFill>
              </a:rPr>
              <a:t>国内尚无相关数据，欧洲数据显示，</a:t>
            </a:r>
            <a:r>
              <a:rPr kumimoji="1" lang="en-US" altLang="zh-CN" sz="1400" dirty="0">
                <a:solidFill>
                  <a:schemeClr val="accent1"/>
                </a:solidFill>
              </a:rPr>
              <a:t>PAH</a:t>
            </a:r>
            <a:r>
              <a:rPr kumimoji="1" lang="zh-CN" altLang="en-US" sz="1400" dirty="0">
                <a:solidFill>
                  <a:schemeClr val="accent1"/>
                </a:solidFill>
              </a:rPr>
              <a:t>发病率为</a:t>
            </a:r>
            <a:r>
              <a:rPr kumimoji="1" lang="en-US" altLang="zh-CN" sz="1400" dirty="0">
                <a:solidFill>
                  <a:schemeClr val="accent1"/>
                </a:solidFill>
              </a:rPr>
              <a:t>5-10/</a:t>
            </a:r>
            <a:r>
              <a:rPr kumimoji="1" lang="zh-CN" altLang="en-US" sz="1400" dirty="0">
                <a:solidFill>
                  <a:schemeClr val="accent1"/>
                </a:solidFill>
              </a:rPr>
              <a:t>百万年，以此推测中国大陆年发病率患者总数为</a:t>
            </a:r>
            <a:r>
              <a:rPr kumimoji="1" lang="en-US" altLang="zh-CN" sz="1400" dirty="0">
                <a:solidFill>
                  <a:schemeClr val="accent1"/>
                </a:solidFill>
              </a:rPr>
              <a:t>7000-14000</a:t>
            </a:r>
            <a:r>
              <a:rPr kumimoji="1" lang="zh-CN" altLang="en-US" sz="1400" dirty="0">
                <a:solidFill>
                  <a:schemeClr val="accent1"/>
                </a:solidFill>
              </a:rPr>
              <a:t>人（以</a:t>
            </a:r>
            <a:r>
              <a:rPr kumimoji="1" lang="en-US" altLang="zh-CN" sz="1400" dirty="0">
                <a:solidFill>
                  <a:schemeClr val="accent1"/>
                </a:solidFill>
              </a:rPr>
              <a:t>14</a:t>
            </a:r>
            <a:r>
              <a:rPr kumimoji="1" lang="zh-CN" altLang="en-US" sz="1400" dirty="0">
                <a:solidFill>
                  <a:schemeClr val="accent1"/>
                </a:solidFill>
              </a:rPr>
              <a:t>亿人口计算）</a:t>
            </a:r>
            <a:endParaRPr kumimoji="1" lang="en-US" altLang="zh-CN" sz="1400" dirty="0">
              <a:solidFill>
                <a:schemeClr val="accent1"/>
              </a:solidFill>
            </a:endParaRPr>
          </a:p>
        </p:txBody>
      </p:sp>
      <p:sp>
        <p:nvSpPr>
          <p:cNvPr id="13" name="文本框 12"/>
          <p:cNvSpPr txBox="1"/>
          <p:nvPr/>
        </p:nvSpPr>
        <p:spPr>
          <a:xfrm>
            <a:off x="108447" y="5841180"/>
            <a:ext cx="6141172" cy="553998"/>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AutoNum type="arabicPeriod"/>
            </a:pPr>
            <a:r>
              <a:rPr kumimoji="1" lang="zh-CN" altLang="en-US" sz="1000" dirty="0"/>
              <a:t>曲前列尼尔注射液说明书</a:t>
            </a:r>
            <a:endParaRPr kumimoji="1" lang="en-US" altLang="zh-CN" sz="1000" dirty="0"/>
          </a:p>
          <a:p>
            <a:pPr marL="228600" indent="-228600">
              <a:buFontTx/>
              <a:buAutoNum type="arabicPeriod"/>
            </a:pPr>
            <a:r>
              <a:rPr kumimoji="1" lang="zh-CN" altLang="en-US" sz="1000" dirty="0"/>
              <a:t>中华医学会呼吸病学分会肺栓塞与肺血管病学组</a:t>
            </a:r>
            <a:r>
              <a:rPr kumimoji="1" lang="en-US" altLang="zh-CN" sz="1000" dirty="0"/>
              <a:t>,</a:t>
            </a:r>
            <a:r>
              <a:rPr kumimoji="1" lang="zh-CN" altLang="en-US" sz="1000" dirty="0"/>
              <a:t> 等</a:t>
            </a:r>
            <a:r>
              <a:rPr kumimoji="1" lang="en-US" altLang="zh-CN" sz="1000" dirty="0"/>
              <a:t>.</a:t>
            </a:r>
            <a:r>
              <a:rPr kumimoji="1" lang="zh-CN" altLang="en-US" sz="1000" dirty="0"/>
              <a:t>中华医学杂志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101(1):</a:t>
            </a:r>
            <a:r>
              <a:rPr kumimoji="1" lang="zh-CN" altLang="en-US" sz="1000" dirty="0"/>
              <a:t> </a:t>
            </a:r>
            <a:r>
              <a:rPr kumimoji="1" lang="en-US" altLang="zh-CN" sz="1000" dirty="0"/>
              <a:t>11-51.</a:t>
            </a:r>
            <a:r>
              <a:rPr kumimoji="1" lang="zh-CN" altLang="en-US" sz="1000" dirty="0"/>
              <a:t> </a:t>
            </a:r>
          </a:p>
        </p:txBody>
      </p:sp>
      <p:sp>
        <p:nvSpPr>
          <p:cNvPr id="4" name="圆角矩形 3"/>
          <p:cNvSpPr/>
          <p:nvPr/>
        </p:nvSpPr>
        <p:spPr>
          <a:xfrm>
            <a:off x="1547239" y="1016820"/>
            <a:ext cx="8244348" cy="4529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en-US" altLang="zh-CN" sz="2800" dirty="0"/>
              <a:t>1</a:t>
            </a:r>
            <a:r>
              <a:rPr lang="zh-CN" altLang="en-US" sz="2800" dirty="0"/>
              <a:t>、药物基本信息</a:t>
            </a:r>
          </a:p>
        </p:txBody>
      </p:sp>
      <p:sp>
        <p:nvSpPr>
          <p:cNvPr id="13" name="文本框 12"/>
          <p:cNvSpPr txBox="1"/>
          <p:nvPr/>
        </p:nvSpPr>
        <p:spPr>
          <a:xfrm>
            <a:off x="0" y="5688449"/>
            <a:ext cx="5917326" cy="1015663"/>
          </a:xfrm>
          <a:prstGeom prst="rect">
            <a:avLst/>
          </a:prstGeom>
          <a:solidFill>
            <a:schemeClr val="bg1"/>
          </a:solidFill>
        </p:spPr>
        <p:txBody>
          <a:bodyPr wrap="square" rtlCol="0">
            <a:spAutoFit/>
          </a:bodyPr>
          <a:lstStyle/>
          <a:p>
            <a:r>
              <a:rPr kumimoji="1" lang="zh-CN" altLang="en-US" sz="1000" dirty="0"/>
              <a:t>数据来源于：</a:t>
            </a:r>
            <a:endParaRPr kumimoji="1" lang="en-US" altLang="zh-CN" sz="1000" dirty="0"/>
          </a:p>
          <a:p>
            <a:pPr marL="228600" indent="-228600">
              <a:buAutoNum type="arabicPeriod"/>
            </a:pPr>
            <a:r>
              <a:rPr kumimoji="1" lang="zh-CN" altLang="en-US" sz="1000" dirty="0"/>
              <a:t>罗勤</a:t>
            </a:r>
            <a:r>
              <a:rPr kumimoji="1" lang="en-US" altLang="zh-CN" sz="1000" dirty="0"/>
              <a:t>,</a:t>
            </a:r>
            <a:r>
              <a:rPr kumimoji="1" lang="zh-CN" altLang="en-US" sz="1000" dirty="0"/>
              <a:t> 等</a:t>
            </a:r>
            <a:r>
              <a:rPr kumimoji="1" lang="en-US" altLang="zh-CN" sz="1000" dirty="0"/>
              <a:t>.</a:t>
            </a:r>
            <a:r>
              <a:rPr kumimoji="1" lang="zh-CN" altLang="en-US" sz="1000" dirty="0"/>
              <a:t> 中国循环杂志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36(6):</a:t>
            </a:r>
            <a:r>
              <a:rPr kumimoji="1" lang="zh-CN" altLang="en-US" sz="1000" dirty="0"/>
              <a:t> </a:t>
            </a:r>
            <a:r>
              <a:rPr kumimoji="1" lang="en-US" altLang="zh-CN" sz="1000" dirty="0"/>
              <a:t>586-590.</a:t>
            </a:r>
          </a:p>
          <a:p>
            <a:pPr marL="228600" indent="-228600">
              <a:buFontTx/>
              <a:buAutoNum type="arabicPeriod"/>
            </a:pPr>
            <a:r>
              <a:rPr kumimoji="1" lang="en-US" altLang="zh-CN" sz="1000" dirty="0"/>
              <a:t>Farber</a:t>
            </a:r>
            <a:r>
              <a:rPr kumimoji="1" lang="zh-CN" altLang="en-US" sz="1000" dirty="0"/>
              <a:t> </a:t>
            </a:r>
            <a:r>
              <a:rPr kumimoji="1" lang="en-US" altLang="zh-CN" sz="1000" dirty="0"/>
              <a:t>HW,</a:t>
            </a:r>
            <a:r>
              <a:rPr kumimoji="1" lang="zh-CN" altLang="en-US" sz="1000" dirty="0"/>
              <a:t> </a:t>
            </a:r>
            <a:r>
              <a:rPr kumimoji="1" lang="en-US" altLang="zh-CN" sz="1000" dirty="0"/>
              <a:t>et</a:t>
            </a:r>
            <a:r>
              <a:rPr kumimoji="1" lang="zh-CN" altLang="en-US" sz="1000" dirty="0"/>
              <a:t> </a:t>
            </a:r>
            <a:r>
              <a:rPr kumimoji="1" lang="en-US" altLang="zh-CN" sz="1000" dirty="0"/>
              <a:t>al.</a:t>
            </a:r>
            <a:r>
              <a:rPr kumimoji="1" lang="zh-CN" altLang="en-US" sz="1000" dirty="0"/>
              <a:t> </a:t>
            </a:r>
            <a:r>
              <a:rPr kumimoji="1" lang="en-US" altLang="zh-CN" sz="1000" dirty="0"/>
              <a:t>Heart Lung Transplant.</a:t>
            </a:r>
            <a:r>
              <a:rPr kumimoji="1" lang="zh-CN" altLang="en-US" sz="1000" dirty="0"/>
              <a:t> </a:t>
            </a:r>
            <a:r>
              <a:rPr kumimoji="1" lang="en-US" altLang="zh-CN" sz="1000" dirty="0"/>
              <a:t>2013;</a:t>
            </a:r>
            <a:r>
              <a:rPr kumimoji="1" lang="zh-CN" altLang="en-US" sz="1000" dirty="0"/>
              <a:t> </a:t>
            </a:r>
            <a:r>
              <a:rPr kumimoji="1" lang="en-US" altLang="zh-CN" sz="1000" dirty="0"/>
              <a:t>32:</a:t>
            </a:r>
            <a:r>
              <a:rPr kumimoji="1" lang="zh-CN" altLang="en-US" sz="1000" dirty="0"/>
              <a:t> </a:t>
            </a:r>
            <a:r>
              <a:rPr kumimoji="1" lang="en-US" altLang="zh-CN" sz="1000" dirty="0"/>
              <a:t>1114-1122.  </a:t>
            </a:r>
            <a:r>
              <a:rPr kumimoji="1" lang="zh-CN" altLang="en-US" sz="1000" dirty="0"/>
              <a:t> </a:t>
            </a:r>
            <a:endParaRPr kumimoji="1" lang="en-US" altLang="zh-CN" sz="1000" dirty="0"/>
          </a:p>
          <a:p>
            <a:pPr marL="228600" indent="-228600">
              <a:buAutoNum type="arabicPeriod"/>
            </a:pPr>
            <a:r>
              <a:rPr kumimoji="1" lang="zh-CN" altLang="en-US" sz="1000" dirty="0"/>
              <a:t>曲前列尼尔注射液说明书</a:t>
            </a:r>
            <a:endParaRPr kumimoji="1" lang="en-US" altLang="zh-CN" sz="1000" dirty="0"/>
          </a:p>
          <a:p>
            <a:pPr marL="228600" indent="-228600">
              <a:buFontTx/>
              <a:buAutoNum type="arabicPeriod"/>
            </a:pPr>
            <a:r>
              <a:rPr kumimoji="1" lang="zh-CN" altLang="en-US" sz="1000" dirty="0"/>
              <a:t>中华医学会呼吸病学分会肺栓塞与肺血管病学组</a:t>
            </a:r>
            <a:r>
              <a:rPr kumimoji="1" lang="en-US" altLang="zh-CN" sz="1000" dirty="0"/>
              <a:t>,</a:t>
            </a:r>
            <a:r>
              <a:rPr kumimoji="1" lang="zh-CN" altLang="en-US" sz="1000" dirty="0"/>
              <a:t> 等</a:t>
            </a:r>
            <a:r>
              <a:rPr kumimoji="1" lang="en-US" altLang="zh-CN" sz="1000" dirty="0"/>
              <a:t>.</a:t>
            </a:r>
            <a:r>
              <a:rPr kumimoji="1" lang="zh-CN" altLang="en-US" sz="1000" dirty="0"/>
              <a:t>中华医学杂志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101(1):</a:t>
            </a:r>
            <a:r>
              <a:rPr kumimoji="1" lang="zh-CN" altLang="en-US" sz="1000" dirty="0"/>
              <a:t> </a:t>
            </a:r>
            <a:r>
              <a:rPr kumimoji="1" lang="en-US" altLang="zh-CN" sz="1000" dirty="0"/>
              <a:t>11-51.</a:t>
            </a:r>
            <a:r>
              <a:rPr kumimoji="1" lang="zh-CN" altLang="en-US" sz="1000" dirty="0"/>
              <a:t> </a:t>
            </a:r>
          </a:p>
          <a:p>
            <a:pPr marL="228600" indent="-228600">
              <a:buFontTx/>
              <a:buAutoNum type="arabicPeriod"/>
            </a:pPr>
            <a:r>
              <a:rPr kumimoji="1" lang="en-US" altLang="zh-CN" sz="1000" dirty="0"/>
              <a:t>2021</a:t>
            </a:r>
            <a:r>
              <a:rPr kumimoji="1" lang="zh-CN" altLang="en-US" sz="1000" dirty="0"/>
              <a:t>中国肺动脉高压患者生存现状白皮书</a:t>
            </a:r>
          </a:p>
        </p:txBody>
      </p:sp>
      <p:graphicFrame>
        <p:nvGraphicFramePr>
          <p:cNvPr id="5" name="图表 4"/>
          <p:cNvGraphicFramePr/>
          <p:nvPr/>
        </p:nvGraphicFramePr>
        <p:xfrm>
          <a:off x="299545" y="3429000"/>
          <a:ext cx="5264860" cy="2446881"/>
        </p:xfrm>
        <a:graphic>
          <a:graphicData uri="http://schemas.openxmlformats.org/drawingml/2006/chart">
            <c:chart xmlns:c="http://schemas.openxmlformats.org/drawingml/2006/chart" xmlns:r="http://schemas.openxmlformats.org/officeDocument/2006/relationships" r:id="rId3"/>
          </a:graphicData>
        </a:graphic>
      </p:graphicFrame>
      <p:sp>
        <p:nvSpPr>
          <p:cNvPr id="4" name="圆角矩形 3"/>
          <p:cNvSpPr/>
          <p:nvPr/>
        </p:nvSpPr>
        <p:spPr>
          <a:xfrm>
            <a:off x="4537610" y="4939255"/>
            <a:ext cx="716315" cy="3894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6819326" y="1603958"/>
            <a:ext cx="4595186" cy="895181"/>
          </a:xfrm>
          <a:prstGeom prst="rect">
            <a:avLst/>
          </a:prstGeom>
        </p:spPr>
        <p:txBody>
          <a:bodyPr wrap="square">
            <a:spAutoFit/>
          </a:bodyPr>
          <a:lstStyle/>
          <a:p>
            <a:pPr marL="285750" indent="-285750">
              <a:lnSpc>
                <a:spcPct val="150000"/>
              </a:lnSpc>
              <a:buFont typeface="Arial" panose="020B0604020202020204" pitchFamily="34" charset="0"/>
              <a:buChar char="•"/>
            </a:pPr>
            <a:r>
              <a:rPr kumimoji="1" lang="zh-CN" altLang="en-US" sz="1200" dirty="0">
                <a:solidFill>
                  <a:schemeClr val="accent1"/>
                </a:solidFill>
              </a:rPr>
              <a:t>肺动脉高压是由多种异源性疾病（病因）和不同发病机制所致肺血管结构或功能改变，引起肺血管阻力和肺动脉压力升高的临床和病理生理综合征，继而发展成右心衰竭甚至死亡</a:t>
            </a:r>
            <a:endParaRPr kumimoji="1" lang="en-US" altLang="zh-CN" sz="1200" dirty="0">
              <a:solidFill>
                <a:schemeClr val="accent1"/>
              </a:solidFill>
            </a:endParaRPr>
          </a:p>
        </p:txBody>
      </p:sp>
      <p:sp>
        <p:nvSpPr>
          <p:cNvPr id="9" name="圆角矩形 8"/>
          <p:cNvSpPr/>
          <p:nvPr/>
        </p:nvSpPr>
        <p:spPr>
          <a:xfrm>
            <a:off x="6586235" y="1233062"/>
            <a:ext cx="5096012" cy="152091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íS1ídè"/>
          <p:cNvSpPr/>
          <p:nvPr/>
        </p:nvSpPr>
        <p:spPr bwMode="auto">
          <a:xfrm>
            <a:off x="6586234" y="1015673"/>
            <a:ext cx="2121039" cy="431413"/>
          </a:xfrm>
          <a:prstGeom prst="homePlate">
            <a:avLst/>
          </a:prstGeom>
          <a:solidFill>
            <a:schemeClr val="accent2"/>
          </a:solidFill>
          <a:ln w="28575" algn="ctr">
            <a:noFill/>
            <a:round/>
          </a:ln>
        </p:spPr>
        <p:txBody>
          <a:bodyPr wrap="none" lIns="91440" tIns="45720" rIns="91440" bIns="45720" anchor="ctr">
            <a:normAutofit/>
          </a:bodyPr>
          <a:lstStyle/>
          <a:p>
            <a:pPr algn="ctr"/>
            <a:r>
              <a:rPr lang="zh-CN" altLang="en-US" sz="1600" b="1" kern="0" dirty="0">
                <a:solidFill>
                  <a:schemeClr val="bg1"/>
                </a:solidFill>
                <a:latin typeface="+mn-ea"/>
                <a:cs typeface="微软雅黑" panose="020B0503020204020204" pitchFamily="34" charset="-122"/>
              </a:rPr>
              <a:t>所治疗疾病基本情况</a:t>
            </a:r>
          </a:p>
        </p:txBody>
      </p:sp>
      <p:sp>
        <p:nvSpPr>
          <p:cNvPr id="15" name="矩形 14"/>
          <p:cNvSpPr/>
          <p:nvPr/>
        </p:nvSpPr>
        <p:spPr>
          <a:xfrm>
            <a:off x="6847358" y="3421632"/>
            <a:ext cx="4595186" cy="618183"/>
          </a:xfrm>
          <a:prstGeom prst="rect">
            <a:avLst/>
          </a:prstGeom>
        </p:spPr>
        <p:txBody>
          <a:bodyPr wrap="square">
            <a:spAutoFit/>
          </a:bodyPr>
          <a:lstStyle/>
          <a:p>
            <a:pPr>
              <a:lnSpc>
                <a:spcPct val="150000"/>
              </a:lnSpc>
            </a:pPr>
            <a:r>
              <a:rPr kumimoji="1" lang="zh-CN" altLang="en-US" sz="1200" dirty="0">
                <a:solidFill>
                  <a:schemeClr val="accent1"/>
                </a:solidFill>
              </a:rPr>
              <a:t>本品不需进一步稀释可直接使用；或者输注前用无菌注射用水或</a:t>
            </a:r>
            <a:r>
              <a:rPr kumimoji="1" lang="en-US" altLang="zh-CN" sz="1200" dirty="0">
                <a:solidFill>
                  <a:schemeClr val="accent1"/>
                </a:solidFill>
              </a:rPr>
              <a:t>0.9%NaCl</a:t>
            </a:r>
            <a:r>
              <a:rPr kumimoji="1" lang="zh-CN" altLang="en-US" sz="1200" dirty="0">
                <a:solidFill>
                  <a:schemeClr val="accent1"/>
                </a:solidFill>
              </a:rPr>
              <a:t>注射液稀释。本品的给药方式为皮下或静脉注射给药</a:t>
            </a:r>
            <a:endParaRPr lang="zh-CN" altLang="en-US" sz="1200" dirty="0">
              <a:latin typeface="+mn-ea"/>
              <a:cs typeface="微软雅黑" panose="020B0503020204020204" pitchFamily="34" charset="-122"/>
            </a:endParaRPr>
          </a:p>
        </p:txBody>
      </p:sp>
      <p:sp>
        <p:nvSpPr>
          <p:cNvPr id="16" name="圆角矩形 15"/>
          <p:cNvSpPr/>
          <p:nvPr/>
        </p:nvSpPr>
        <p:spPr>
          <a:xfrm>
            <a:off x="6584679" y="3207217"/>
            <a:ext cx="5064480" cy="101390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íS1ídè"/>
          <p:cNvSpPr/>
          <p:nvPr/>
        </p:nvSpPr>
        <p:spPr bwMode="auto">
          <a:xfrm rot="10800000">
            <a:off x="9735383" y="2959009"/>
            <a:ext cx="1913776" cy="431413"/>
          </a:xfrm>
          <a:prstGeom prst="homePlate">
            <a:avLst/>
          </a:prstGeom>
          <a:solidFill>
            <a:schemeClr val="accent1"/>
          </a:solidFill>
          <a:ln w="28575" algn="ctr">
            <a:noFill/>
            <a:round/>
          </a:ln>
        </p:spPr>
        <p:txBody>
          <a:bodyPr wrap="none" lIns="91440" tIns="45720" rIns="91440" bIns="45720" anchor="ctr">
            <a:normAutofit/>
          </a:bodyPr>
          <a:lstStyle/>
          <a:p>
            <a:pPr algn="ctr"/>
            <a:endParaRPr lang="zh-CN" altLang="en-US" sz="1600" b="1" kern="0" dirty="0">
              <a:solidFill>
                <a:schemeClr val="bg1"/>
              </a:solidFill>
              <a:latin typeface="+mn-ea"/>
              <a:cs typeface="微软雅黑" panose="020B0503020204020204" pitchFamily="34" charset="-122"/>
            </a:endParaRPr>
          </a:p>
        </p:txBody>
      </p:sp>
      <p:sp>
        <p:nvSpPr>
          <p:cNvPr id="18" name="文本框 17"/>
          <p:cNvSpPr txBox="1"/>
          <p:nvPr/>
        </p:nvSpPr>
        <p:spPr>
          <a:xfrm>
            <a:off x="10289007" y="2997556"/>
            <a:ext cx="1498092" cy="338554"/>
          </a:xfrm>
          <a:prstGeom prst="rect">
            <a:avLst/>
          </a:prstGeom>
          <a:noFill/>
        </p:spPr>
        <p:txBody>
          <a:bodyPr wrap="square" rtlCol="0">
            <a:spAutoFit/>
          </a:bodyPr>
          <a:lstStyle/>
          <a:p>
            <a:r>
              <a:rPr kumimoji="1" lang="zh-CN" altLang="en-US" sz="1600" b="1" dirty="0">
                <a:solidFill>
                  <a:schemeClr val="bg1"/>
                </a:solidFill>
              </a:rPr>
              <a:t>用法用量</a:t>
            </a:r>
          </a:p>
        </p:txBody>
      </p:sp>
      <p:grpSp>
        <p:nvGrpSpPr>
          <p:cNvPr id="19" name="组合 1"/>
          <p:cNvGrpSpPr/>
          <p:nvPr/>
        </p:nvGrpSpPr>
        <p:grpSpPr>
          <a:xfrm>
            <a:off x="6274676" y="4379332"/>
            <a:ext cx="5407571" cy="2327236"/>
            <a:chOff x="-180234" y="1517073"/>
            <a:chExt cx="9005264" cy="4749341"/>
          </a:xfrm>
        </p:grpSpPr>
        <p:grpSp>
          <p:nvGrpSpPr>
            <p:cNvPr id="20" name="îṧlíḓê"/>
            <p:cNvGrpSpPr/>
            <p:nvPr/>
          </p:nvGrpSpPr>
          <p:grpSpPr>
            <a:xfrm>
              <a:off x="4689311" y="1517073"/>
              <a:ext cx="4080615" cy="4426527"/>
              <a:chOff x="9021006" y="1674000"/>
              <a:chExt cx="2499482" cy="3802743"/>
            </a:xfrm>
          </p:grpSpPr>
          <p:sp>
            <p:nvSpPr>
              <p:cNvPr id="34" name="íŝḷíďê"/>
              <p:cNvSpPr/>
              <p:nvPr/>
            </p:nvSpPr>
            <p:spPr>
              <a:xfrm>
                <a:off x="9021006" y="1674000"/>
                <a:ext cx="2499482" cy="3802743"/>
              </a:xfrm>
              <a:prstGeom prst="roundRect">
                <a:avLst>
                  <a:gd name="adj" fmla="val 12255"/>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chorCtr="1">
                <a:noAutofit/>
              </a:bodyPr>
              <a:lstStyle/>
              <a:p>
                <a:pPr lvl="0">
                  <a:lnSpc>
                    <a:spcPct val="120000"/>
                  </a:lnSpc>
                </a:pPr>
                <a:endParaRPr lang="en-US" altLang="zh-CN" sz="1200" dirty="0">
                  <a:solidFill>
                    <a:srgbClr val="000000"/>
                  </a:solidFill>
                  <a:latin typeface="+mn-ea"/>
                </a:endParaRPr>
              </a:p>
            </p:txBody>
          </p:sp>
          <p:sp>
            <p:nvSpPr>
              <p:cNvPr id="35" name="iŝḷîḓè"/>
              <p:cNvSpPr/>
              <p:nvPr/>
            </p:nvSpPr>
            <p:spPr>
              <a:xfrm>
                <a:off x="9021007" y="2270447"/>
                <a:ext cx="2491988" cy="603504"/>
              </a:xfrm>
              <a:prstGeom prst="rect">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kumimoji="1" lang="zh-CN" altLang="en-US" sz="1600" b="1" dirty="0">
                    <a:solidFill>
                      <a:schemeClr val="bg1"/>
                    </a:solidFill>
                    <a:latin typeface="+mn-ea"/>
                    <a:cs typeface="微软雅黑" panose="020B0503020204020204" pitchFamily="34" charset="-122"/>
                  </a:rPr>
                  <a:t>剂量调整</a:t>
                </a:r>
              </a:p>
            </p:txBody>
          </p:sp>
        </p:grpSp>
        <p:grpSp>
          <p:nvGrpSpPr>
            <p:cNvPr id="21" name="îṧ1îdê"/>
            <p:cNvGrpSpPr/>
            <p:nvPr/>
          </p:nvGrpSpPr>
          <p:grpSpPr>
            <a:xfrm>
              <a:off x="407486" y="1517073"/>
              <a:ext cx="4171248" cy="4398164"/>
              <a:chOff x="9077554" y="1674000"/>
              <a:chExt cx="2499482" cy="3778377"/>
            </a:xfrm>
          </p:grpSpPr>
          <p:sp>
            <p:nvSpPr>
              <p:cNvPr id="32" name="îṡḻïḑe"/>
              <p:cNvSpPr/>
              <p:nvPr/>
            </p:nvSpPr>
            <p:spPr>
              <a:xfrm>
                <a:off x="9077554" y="1674000"/>
                <a:ext cx="2499482" cy="3778377"/>
              </a:xfrm>
              <a:prstGeom prst="roundRect">
                <a:avLst>
                  <a:gd name="adj" fmla="val 12255"/>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chorCtr="1">
                <a:noAutofit/>
              </a:bodyPr>
              <a:lstStyle/>
              <a:p>
                <a:pPr lvl="0">
                  <a:lnSpc>
                    <a:spcPct val="120000"/>
                  </a:lnSpc>
                </a:pPr>
                <a:endParaRPr lang="en-US" altLang="zh-CN" sz="1200" dirty="0">
                  <a:solidFill>
                    <a:srgbClr val="000000"/>
                  </a:solidFill>
                  <a:latin typeface="+mn-ea"/>
                </a:endParaRPr>
              </a:p>
            </p:txBody>
          </p:sp>
          <p:sp>
            <p:nvSpPr>
              <p:cNvPr id="33" name="íṥlïḓe"/>
              <p:cNvSpPr/>
              <p:nvPr/>
            </p:nvSpPr>
            <p:spPr>
              <a:xfrm>
                <a:off x="9077554" y="2254532"/>
                <a:ext cx="2499482" cy="662704"/>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kumimoji="1" lang="zh-CN" altLang="en-US" sz="1600" b="1" dirty="0">
                    <a:solidFill>
                      <a:schemeClr val="bg1"/>
                    </a:solidFill>
                    <a:latin typeface="+mn-ea"/>
                    <a:cs typeface="微软雅黑" panose="020B0503020204020204" pitchFamily="34" charset="-122"/>
                  </a:rPr>
                  <a:t>首次用药患者的初始计量</a:t>
                </a:r>
              </a:p>
            </p:txBody>
          </p:sp>
        </p:grpSp>
        <p:grpSp>
          <p:nvGrpSpPr>
            <p:cNvPr id="22" name="îṡlïdè"/>
            <p:cNvGrpSpPr/>
            <p:nvPr/>
          </p:nvGrpSpPr>
          <p:grpSpPr>
            <a:xfrm>
              <a:off x="4184615" y="2476107"/>
              <a:ext cx="805405" cy="183639"/>
              <a:chOff x="2767052" y="2109684"/>
              <a:chExt cx="1073873" cy="244852"/>
            </a:xfrm>
          </p:grpSpPr>
          <p:sp>
            <p:nvSpPr>
              <p:cNvPr id="29" name="íṡlíḋé"/>
              <p:cNvSpPr/>
              <p:nvPr/>
            </p:nvSpPr>
            <p:spPr>
              <a:xfrm>
                <a:off x="2767052" y="2109684"/>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latin typeface="+mn-ea"/>
                </a:endParaRPr>
              </a:p>
            </p:txBody>
          </p:sp>
          <p:sp>
            <p:nvSpPr>
              <p:cNvPr id="30" name="íṧḷiḋé"/>
              <p:cNvSpPr/>
              <p:nvPr/>
            </p:nvSpPr>
            <p:spPr>
              <a:xfrm>
                <a:off x="3596073" y="2109684"/>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latin typeface="+mn-ea"/>
                </a:endParaRPr>
              </a:p>
            </p:txBody>
          </p:sp>
          <p:sp>
            <p:nvSpPr>
              <p:cNvPr id="31" name="íṣļiḍé"/>
              <p:cNvSpPr/>
              <p:nvPr/>
            </p:nvSpPr>
            <p:spPr>
              <a:xfrm>
                <a:off x="2871950" y="2190962"/>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latin typeface="+mn-ea"/>
                </a:endParaRPr>
              </a:p>
            </p:txBody>
          </p:sp>
        </p:grpSp>
        <p:grpSp>
          <p:nvGrpSpPr>
            <p:cNvPr id="23" name="íšļïḋe"/>
            <p:cNvGrpSpPr/>
            <p:nvPr/>
          </p:nvGrpSpPr>
          <p:grpSpPr>
            <a:xfrm>
              <a:off x="4184615" y="4495825"/>
              <a:ext cx="805405" cy="183639"/>
              <a:chOff x="2767052" y="2109684"/>
              <a:chExt cx="1073873" cy="244852"/>
            </a:xfrm>
          </p:grpSpPr>
          <p:sp>
            <p:nvSpPr>
              <p:cNvPr id="26" name="îs1îḋé"/>
              <p:cNvSpPr/>
              <p:nvPr/>
            </p:nvSpPr>
            <p:spPr>
              <a:xfrm>
                <a:off x="2767052" y="2109684"/>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latin typeface="+mn-ea"/>
                </a:endParaRPr>
              </a:p>
            </p:txBody>
          </p:sp>
          <p:sp>
            <p:nvSpPr>
              <p:cNvPr id="27" name="išḷïdé"/>
              <p:cNvSpPr/>
              <p:nvPr/>
            </p:nvSpPr>
            <p:spPr>
              <a:xfrm>
                <a:off x="3596073" y="2109684"/>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latin typeface="+mn-ea"/>
                </a:endParaRPr>
              </a:p>
            </p:txBody>
          </p:sp>
          <p:sp>
            <p:nvSpPr>
              <p:cNvPr id="28" name="ïšlïďe"/>
              <p:cNvSpPr/>
              <p:nvPr/>
            </p:nvSpPr>
            <p:spPr>
              <a:xfrm>
                <a:off x="2871950" y="2190962"/>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latin typeface="+mn-ea"/>
                </a:endParaRPr>
              </a:p>
            </p:txBody>
          </p:sp>
        </p:grpSp>
        <p:sp>
          <p:nvSpPr>
            <p:cNvPr id="24" name="Rectangle 3"/>
            <p:cNvSpPr txBox="1">
              <a:spLocks noChangeArrowheads="1"/>
            </p:cNvSpPr>
            <p:nvPr/>
          </p:nvSpPr>
          <p:spPr>
            <a:xfrm>
              <a:off x="4184615" y="2982771"/>
              <a:ext cx="4640415" cy="3283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kumimoji="1" lang="zh-CN" altLang="en-US" sz="1200" dirty="0">
                  <a:solidFill>
                    <a:schemeClr val="accent1"/>
                  </a:solidFill>
                </a:rPr>
                <a:t>根据临床疗效进行剂量调整。在治疗的前四周，输注速率的增加值为每周</a:t>
              </a:r>
              <a:r>
                <a:rPr kumimoji="1" lang="en-US" altLang="zh-CN" sz="1200" dirty="0">
                  <a:solidFill>
                    <a:schemeClr val="accent1"/>
                  </a:solidFill>
                </a:rPr>
                <a:t>1.25ng/kg/min</a:t>
              </a:r>
              <a:r>
                <a:rPr kumimoji="1" lang="zh-CN" altLang="en-US" sz="1200" dirty="0">
                  <a:solidFill>
                    <a:schemeClr val="accent1"/>
                  </a:solidFill>
                </a:rPr>
                <a:t>，之后为每周</a:t>
              </a:r>
              <a:r>
                <a:rPr kumimoji="1" lang="en-US" altLang="zh-CN" sz="1200" dirty="0">
                  <a:solidFill>
                    <a:schemeClr val="accent1"/>
                  </a:solidFill>
                </a:rPr>
                <a:t>2.5ng/kg/min</a:t>
              </a:r>
              <a:r>
                <a:rPr kumimoji="1" lang="zh-CN" altLang="en-US" sz="1200" dirty="0">
                  <a:solidFill>
                    <a:schemeClr val="accent1"/>
                  </a:solidFill>
                </a:rPr>
                <a:t>。如能够耐受，可以更高频率调整剂量</a:t>
              </a:r>
              <a:endParaRPr lang="en-US" altLang="en-US" sz="1200" dirty="0">
                <a:latin typeface="+mn-ea"/>
              </a:endParaRPr>
            </a:p>
          </p:txBody>
        </p:sp>
        <p:sp>
          <p:nvSpPr>
            <p:cNvPr id="25" name="Rectangle 3"/>
            <p:cNvSpPr txBox="1">
              <a:spLocks noChangeArrowheads="1"/>
            </p:cNvSpPr>
            <p:nvPr/>
          </p:nvSpPr>
          <p:spPr>
            <a:xfrm>
              <a:off x="-180234" y="3024334"/>
              <a:ext cx="4559776" cy="26780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kumimoji="1" lang="zh-CN" altLang="en-US" sz="1200" dirty="0">
                  <a:solidFill>
                    <a:schemeClr val="accent1"/>
                  </a:solidFill>
                </a:rPr>
                <a:t>初始输注速率为</a:t>
              </a:r>
              <a:r>
                <a:rPr kumimoji="1" lang="en-US" altLang="zh-CN" sz="1200" dirty="0">
                  <a:solidFill>
                    <a:schemeClr val="accent1"/>
                  </a:solidFill>
                </a:rPr>
                <a:t>1.25ng/kg/min</a:t>
              </a:r>
              <a:r>
                <a:rPr kumimoji="1" lang="zh-CN" altLang="en-US" sz="1200" dirty="0">
                  <a:solidFill>
                    <a:schemeClr val="accent1"/>
                  </a:solidFill>
                </a:rPr>
                <a:t>。如果由于全身效应不能耐受初始计量，应将注射速率降低至</a:t>
              </a:r>
              <a:r>
                <a:rPr kumimoji="1" lang="en-US" altLang="zh-CN" sz="1200" dirty="0">
                  <a:solidFill>
                    <a:schemeClr val="accent1"/>
                  </a:solidFill>
                </a:rPr>
                <a:t>0.625ng/kg/min</a:t>
              </a:r>
              <a:endParaRPr lang="en-US" altLang="en-US" sz="1200" dirty="0">
                <a:latin typeface="+mn-ea"/>
              </a:endParaRPr>
            </a:p>
          </p:txBody>
        </p:sp>
      </p:grpSp>
      <p:sp>
        <p:nvSpPr>
          <p:cNvPr id="36" name="矩形: 圆角 4"/>
          <p:cNvSpPr/>
          <p:nvPr/>
        </p:nvSpPr>
        <p:spPr>
          <a:xfrm>
            <a:off x="299545" y="1375737"/>
            <a:ext cx="5306222" cy="212700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30000"/>
              </a:lnSpc>
              <a:buFont typeface="Wingdings" panose="05000000000000000000" pitchFamily="2" charset="2"/>
              <a:buChar char="ü"/>
            </a:pPr>
            <a:r>
              <a:rPr kumimoji="1" lang="zh-CN" altLang="en-US" sz="1200" dirty="0">
                <a:solidFill>
                  <a:schemeClr val="accent1"/>
                </a:solidFill>
              </a:rPr>
              <a:t>重症肺动脉高压死亡率高，有数据显示入住重症监护病房的肺动脉高压患者死亡率高达</a:t>
            </a:r>
            <a:r>
              <a:rPr kumimoji="1" lang="en-US" altLang="zh-CN" sz="1200" dirty="0">
                <a:solidFill>
                  <a:schemeClr val="accent1"/>
                </a:solidFill>
              </a:rPr>
              <a:t>41%</a:t>
            </a:r>
            <a:r>
              <a:rPr kumimoji="1" lang="en-US" altLang="zh-CN" sz="1200" baseline="30000" dirty="0">
                <a:solidFill>
                  <a:schemeClr val="accent1"/>
                </a:solidFill>
              </a:rPr>
              <a:t>1</a:t>
            </a:r>
            <a:r>
              <a:rPr kumimoji="1" lang="zh-CN" altLang="en-US" sz="1200" dirty="0">
                <a:solidFill>
                  <a:schemeClr val="accent1"/>
                </a:solidFill>
              </a:rPr>
              <a:t>。而对心功能</a:t>
            </a:r>
            <a:r>
              <a:rPr kumimoji="1" lang="en-US" altLang="zh-CN" sz="1200" dirty="0">
                <a:solidFill>
                  <a:schemeClr val="accent1"/>
                </a:solidFill>
              </a:rPr>
              <a:t>IV</a:t>
            </a:r>
            <a:r>
              <a:rPr kumimoji="1" lang="zh-CN" altLang="en-US" sz="1200" dirty="0">
                <a:solidFill>
                  <a:schemeClr val="accent1"/>
                </a:solidFill>
              </a:rPr>
              <a:t>级死亡患者的死亡原因分析时发现，超过</a:t>
            </a:r>
            <a:r>
              <a:rPr kumimoji="1" lang="en-US" altLang="zh-CN" sz="1200" dirty="0">
                <a:solidFill>
                  <a:schemeClr val="accent1"/>
                </a:solidFill>
              </a:rPr>
              <a:t>40%</a:t>
            </a:r>
            <a:r>
              <a:rPr kumimoji="1" lang="zh-CN" altLang="en-US" sz="1200" dirty="0">
                <a:solidFill>
                  <a:schemeClr val="accent1"/>
                </a:solidFill>
              </a:rPr>
              <a:t>的患者未接受静脉</a:t>
            </a:r>
            <a:r>
              <a:rPr kumimoji="1" lang="en-US" altLang="zh-CN" sz="1200" dirty="0">
                <a:solidFill>
                  <a:schemeClr val="accent1"/>
                </a:solidFill>
              </a:rPr>
              <a:t>/</a:t>
            </a:r>
            <a:r>
              <a:rPr kumimoji="1" lang="zh-CN" altLang="en-US" sz="1200" dirty="0">
                <a:solidFill>
                  <a:schemeClr val="accent1"/>
                </a:solidFill>
              </a:rPr>
              <a:t>皮下注射前列环素治疗</a:t>
            </a:r>
            <a:r>
              <a:rPr kumimoji="1" lang="en-US" altLang="zh-CN" sz="1200" baseline="30000" dirty="0">
                <a:solidFill>
                  <a:schemeClr val="accent1"/>
                </a:solidFill>
              </a:rPr>
              <a:t>2</a:t>
            </a:r>
            <a:r>
              <a:rPr kumimoji="1" lang="zh-CN" altLang="en-US" sz="1200" dirty="0">
                <a:solidFill>
                  <a:schemeClr val="accent1"/>
                </a:solidFill>
              </a:rPr>
              <a:t>。</a:t>
            </a:r>
            <a:endParaRPr kumimoji="1" lang="en-US" altLang="zh-CN" sz="1200" dirty="0">
              <a:solidFill>
                <a:schemeClr val="accent1"/>
              </a:solidFill>
            </a:endParaRPr>
          </a:p>
          <a:p>
            <a:pPr marL="228600" indent="-228600">
              <a:lnSpc>
                <a:spcPct val="130000"/>
              </a:lnSpc>
              <a:buFont typeface="Wingdings" panose="05000000000000000000" pitchFamily="2" charset="2"/>
              <a:buChar char="ü"/>
            </a:pPr>
            <a:r>
              <a:rPr kumimoji="1" lang="zh-CN" altLang="en-US" sz="1200" dirty="0">
                <a:solidFill>
                  <a:schemeClr val="accent1"/>
                </a:solidFill>
              </a:rPr>
              <a:t>曲前列尼尔注射液是目前国内唯一适应症纳入心功能</a:t>
            </a:r>
            <a:r>
              <a:rPr kumimoji="1" lang="en-US" altLang="zh-CN" sz="1200" dirty="0">
                <a:solidFill>
                  <a:schemeClr val="accent1"/>
                </a:solidFill>
              </a:rPr>
              <a:t>IV</a:t>
            </a:r>
            <a:r>
              <a:rPr kumimoji="1" lang="zh-CN" altLang="en-US" sz="1200" dirty="0">
                <a:solidFill>
                  <a:schemeClr val="accent1"/>
                </a:solidFill>
              </a:rPr>
              <a:t>级患者的静脉</a:t>
            </a:r>
            <a:r>
              <a:rPr kumimoji="1" lang="en-US" altLang="zh-CN" sz="1200" dirty="0">
                <a:solidFill>
                  <a:schemeClr val="accent1"/>
                </a:solidFill>
              </a:rPr>
              <a:t>/</a:t>
            </a:r>
            <a:r>
              <a:rPr kumimoji="1" lang="zh-CN" altLang="en-US" sz="1200">
                <a:solidFill>
                  <a:schemeClr val="accent1"/>
                </a:solidFill>
              </a:rPr>
              <a:t>皮下前列</a:t>
            </a:r>
            <a:r>
              <a:rPr kumimoji="1" lang="zh-CN" altLang="en-US" sz="1200" dirty="0">
                <a:solidFill>
                  <a:schemeClr val="accent1"/>
                </a:solidFill>
              </a:rPr>
              <a:t>环素途径靶向药。指南推荐对于心功能</a:t>
            </a:r>
            <a:r>
              <a:rPr kumimoji="1" lang="en-US" altLang="zh-CN" sz="1200" dirty="0">
                <a:solidFill>
                  <a:schemeClr val="accent1"/>
                </a:solidFill>
              </a:rPr>
              <a:t>IV</a:t>
            </a:r>
            <a:r>
              <a:rPr kumimoji="1" lang="zh-CN" altLang="en-US" sz="1200" dirty="0">
                <a:solidFill>
                  <a:schemeClr val="accent1"/>
                </a:solidFill>
              </a:rPr>
              <a:t>级的重症患者推荐应用包含静脉前列环素的联合药物方案，但目前国内仍有超过</a:t>
            </a:r>
            <a:r>
              <a:rPr kumimoji="1" lang="en-US" altLang="zh-CN" sz="1200" dirty="0">
                <a:solidFill>
                  <a:schemeClr val="accent1"/>
                </a:solidFill>
              </a:rPr>
              <a:t>10%</a:t>
            </a:r>
            <a:r>
              <a:rPr kumimoji="1" lang="zh-CN" altLang="en-US" sz="1200" dirty="0">
                <a:solidFill>
                  <a:schemeClr val="accent1"/>
                </a:solidFill>
              </a:rPr>
              <a:t>的心功能</a:t>
            </a:r>
            <a:r>
              <a:rPr kumimoji="1" lang="en-US" altLang="zh-CN" sz="1200" dirty="0">
                <a:solidFill>
                  <a:schemeClr val="accent1"/>
                </a:solidFill>
              </a:rPr>
              <a:t>IV</a:t>
            </a:r>
            <a:r>
              <a:rPr kumimoji="1" lang="zh-CN" altLang="en-US" sz="1200" dirty="0">
                <a:solidFill>
                  <a:schemeClr val="accent1"/>
                </a:solidFill>
              </a:rPr>
              <a:t>级患者采用单药治疗。</a:t>
            </a:r>
            <a:endParaRPr kumimoji="1" lang="en-US" altLang="zh-CN" sz="1200" dirty="0">
              <a:solidFill>
                <a:schemeClr val="accent1"/>
              </a:solidFill>
            </a:endParaRPr>
          </a:p>
          <a:p>
            <a:pPr marL="228600" indent="-228600">
              <a:lnSpc>
                <a:spcPct val="130000"/>
              </a:lnSpc>
              <a:buFont typeface="Wingdings" panose="05000000000000000000" pitchFamily="2" charset="2"/>
              <a:buChar char="ü"/>
            </a:pPr>
            <a:r>
              <a:rPr kumimoji="1" lang="zh-CN" altLang="en-US" sz="1200" dirty="0">
                <a:solidFill>
                  <a:schemeClr val="accent1"/>
                </a:solidFill>
              </a:rPr>
              <a:t>纳入医保将有效提高重症患者的使用率，减少重症患者的死亡率</a:t>
            </a:r>
            <a:endParaRPr kumimoji="1" lang="en-US" altLang="zh-CN" sz="1200" dirty="0">
              <a:solidFill>
                <a:schemeClr val="accent1"/>
              </a:solidFill>
            </a:endParaRPr>
          </a:p>
        </p:txBody>
      </p:sp>
      <p:sp>
        <p:nvSpPr>
          <p:cNvPr id="37" name="矩形: 圆角 11"/>
          <p:cNvSpPr/>
          <p:nvPr/>
        </p:nvSpPr>
        <p:spPr>
          <a:xfrm>
            <a:off x="1807359" y="1015673"/>
            <a:ext cx="2121040" cy="49362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mn-ea"/>
              </a:rPr>
              <a:t>未满足的治疗需求</a:t>
            </a:r>
            <a:endParaRPr lang="en-US" altLang="zh-CN" sz="1600" b="1" dirty="0">
              <a:solidFill>
                <a:schemeClr val="bg1"/>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en-US" altLang="zh-CN" sz="2800" dirty="0"/>
              <a:t>2</a:t>
            </a:r>
            <a:r>
              <a:rPr lang="zh-CN" altLang="en-US" sz="2800" dirty="0"/>
              <a:t>、安全性</a:t>
            </a:r>
          </a:p>
        </p:txBody>
      </p:sp>
      <p:sp>
        <p:nvSpPr>
          <p:cNvPr id="13" name="文本框 12"/>
          <p:cNvSpPr txBox="1"/>
          <p:nvPr/>
        </p:nvSpPr>
        <p:spPr>
          <a:xfrm>
            <a:off x="30685" y="5981472"/>
            <a:ext cx="5365774" cy="861774"/>
          </a:xfrm>
          <a:prstGeom prst="rect">
            <a:avLst/>
          </a:prstGeom>
          <a:solidFill>
            <a:schemeClr val="bg1"/>
          </a:solidFill>
        </p:spPr>
        <p:txBody>
          <a:bodyPr wrap="square" rtlCol="0">
            <a:spAutoFit/>
          </a:bodyPr>
          <a:lstStyle/>
          <a:p>
            <a:r>
              <a:rPr kumimoji="1" lang="zh-CN" altLang="en-US" sz="1000" dirty="0"/>
              <a:t>数据来源于：</a:t>
            </a:r>
            <a:endParaRPr kumimoji="1" lang="en-US" altLang="zh-CN" sz="1000" dirty="0"/>
          </a:p>
          <a:p>
            <a:pPr marL="228600" indent="-228600">
              <a:buAutoNum type="arabicPeriod"/>
            </a:pPr>
            <a:r>
              <a:rPr kumimoji="1" lang="zh-CN" altLang="en-US" sz="1000" dirty="0"/>
              <a:t>曲前列尼尔注射液说明书</a:t>
            </a:r>
            <a:endParaRPr kumimoji="1" lang="en-US" altLang="zh-CN" sz="1000" dirty="0"/>
          </a:p>
          <a:p>
            <a:pPr marL="228600" indent="-228600">
              <a:buAutoNum type="arabicPeriod"/>
            </a:pPr>
            <a:r>
              <a:rPr kumimoji="1" lang="zh-CN" altLang="en-US" sz="1000" dirty="0"/>
              <a:t>内部数据</a:t>
            </a:r>
            <a:endParaRPr kumimoji="1" lang="en-US" altLang="zh-CN" sz="1000" dirty="0"/>
          </a:p>
          <a:p>
            <a:pPr marL="228600" indent="-228600">
              <a:buAutoNum type="arabicPeriod"/>
            </a:pPr>
            <a:r>
              <a:rPr kumimoji="1" lang="zh-CN" altLang="en-US" sz="1000" dirty="0"/>
              <a:t>司来帕格片说明书</a:t>
            </a:r>
            <a:endParaRPr kumimoji="1" lang="en-US" altLang="zh-CN" sz="1000" dirty="0"/>
          </a:p>
          <a:p>
            <a:pPr marL="228600" indent="-228600">
              <a:buFontTx/>
              <a:buAutoNum type="arabicPeriod"/>
            </a:pPr>
            <a:r>
              <a:rPr kumimoji="1" lang="zh-CN" altLang="en-US" sz="1000" dirty="0"/>
              <a:t>中华医学会呼吸病学分会肺栓塞与肺血管病学组</a:t>
            </a:r>
            <a:r>
              <a:rPr kumimoji="1" lang="en-US" altLang="zh-CN" sz="1000" dirty="0"/>
              <a:t>,</a:t>
            </a:r>
            <a:r>
              <a:rPr kumimoji="1" lang="zh-CN" altLang="en-US" sz="1000" dirty="0"/>
              <a:t> 等</a:t>
            </a:r>
            <a:r>
              <a:rPr kumimoji="1" lang="en-US" altLang="zh-CN" sz="1000" dirty="0"/>
              <a:t>.</a:t>
            </a:r>
            <a:r>
              <a:rPr kumimoji="1" lang="zh-CN" altLang="en-US" sz="1000" dirty="0"/>
              <a:t>中华医学杂志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101(1):</a:t>
            </a:r>
            <a:r>
              <a:rPr kumimoji="1" lang="zh-CN" altLang="en-US" sz="1000" dirty="0"/>
              <a:t> </a:t>
            </a:r>
            <a:r>
              <a:rPr kumimoji="1" lang="en-US" altLang="zh-CN" sz="1000" dirty="0"/>
              <a:t>11-51.</a:t>
            </a:r>
            <a:r>
              <a:rPr kumimoji="1" lang="zh-CN" altLang="en-US" sz="1000" dirty="0"/>
              <a:t> </a:t>
            </a:r>
          </a:p>
        </p:txBody>
      </p:sp>
      <p:sp>
        <p:nvSpPr>
          <p:cNvPr id="12" name="矩形 11"/>
          <p:cNvSpPr>
            <a:spLocks noChangeArrowheads="1"/>
          </p:cNvSpPr>
          <p:nvPr/>
        </p:nvSpPr>
        <p:spPr bwMode="auto">
          <a:xfrm>
            <a:off x="1121116" y="1801832"/>
            <a:ext cx="1863558" cy="400091"/>
          </a:xfrm>
          <a:prstGeom prst="rect">
            <a:avLst/>
          </a:prstGeom>
          <a:noFill/>
          <a:ln w="9525">
            <a:noFill/>
            <a:miter lim="800000"/>
          </a:ln>
        </p:spPr>
        <p:txBody>
          <a:bodyPr wrap="square" lIns="91422" tIns="45711" rIns="91422" bIns="45711">
            <a:spAutoFit/>
          </a:bodyPr>
          <a:lstStyle/>
          <a:p>
            <a:pPr algn="ctr"/>
            <a:r>
              <a:rPr lang="zh-CN" altLang="en-US" sz="2000" b="1" dirty="0">
                <a:latin typeface="+mn-ea"/>
                <a:cs typeface="+mn-ea"/>
              </a:rPr>
              <a:t>不良反应情况</a:t>
            </a:r>
            <a:endParaRPr lang="en-US" altLang="zh-CN" sz="2000" b="1" dirty="0">
              <a:latin typeface="+mn-ea"/>
              <a:cs typeface="+mn-ea"/>
            </a:endParaRPr>
          </a:p>
        </p:txBody>
      </p:sp>
      <p:sp>
        <p:nvSpPr>
          <p:cNvPr id="14" name="矩形 47"/>
          <p:cNvSpPr>
            <a:spLocks noChangeArrowheads="1"/>
          </p:cNvSpPr>
          <p:nvPr/>
        </p:nvSpPr>
        <p:spPr bwMode="auto">
          <a:xfrm>
            <a:off x="469630" y="2430338"/>
            <a:ext cx="3273941" cy="2643654"/>
          </a:xfrm>
          <a:prstGeom prst="rect">
            <a:avLst/>
          </a:prstGeom>
          <a:noFill/>
          <a:ln>
            <a:noFill/>
          </a:ln>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285750" indent="-285750">
              <a:lnSpc>
                <a:spcPct val="150000"/>
              </a:lnSpc>
              <a:spcBef>
                <a:spcPct val="0"/>
              </a:spcBef>
              <a:buFont typeface="Wingdings" panose="05000000000000000000" pitchFamily="2" charset="2"/>
              <a:buChar char="ü"/>
              <a:defRPr/>
            </a:pPr>
            <a:r>
              <a:rPr lang="zh-CN" altLang="en-US" sz="1400" dirty="0">
                <a:solidFill>
                  <a:schemeClr val="accent1"/>
                </a:solidFill>
                <a:ea typeface="+mn-ea"/>
                <a:cs typeface="+mn-ea"/>
                <a:sym typeface="微软雅黑" panose="020B0503020204020204" pitchFamily="34" charset="-122"/>
              </a:rPr>
              <a:t>自</a:t>
            </a:r>
            <a:r>
              <a:rPr lang="en-US" altLang="zh-CN" sz="1400" dirty="0">
                <a:solidFill>
                  <a:schemeClr val="accent1"/>
                </a:solidFill>
                <a:ea typeface="+mn-ea"/>
                <a:cs typeface="+mn-ea"/>
                <a:sym typeface="微软雅黑" panose="020B0503020204020204" pitchFamily="34" charset="-122"/>
              </a:rPr>
              <a:t>2020</a:t>
            </a:r>
            <a:r>
              <a:rPr lang="zh-CN" altLang="en-US" sz="1400" dirty="0">
                <a:solidFill>
                  <a:schemeClr val="accent1"/>
                </a:solidFill>
                <a:ea typeface="+mn-ea"/>
                <a:cs typeface="+mn-ea"/>
                <a:sym typeface="微软雅黑" panose="020B0503020204020204" pitchFamily="34" charset="-122"/>
              </a:rPr>
              <a:t>年上市以来截止至</a:t>
            </a:r>
            <a:r>
              <a:rPr lang="en-US" altLang="zh-CN" sz="1400" dirty="0">
                <a:solidFill>
                  <a:schemeClr val="accent1"/>
                </a:solidFill>
                <a:ea typeface="+mn-ea"/>
                <a:cs typeface="+mn-ea"/>
                <a:sym typeface="微软雅黑" panose="020B0503020204020204" pitchFamily="34" charset="-122"/>
              </a:rPr>
              <a:t>2022</a:t>
            </a:r>
            <a:r>
              <a:rPr lang="zh-CN" altLang="en-US" sz="1400" dirty="0">
                <a:solidFill>
                  <a:schemeClr val="accent1"/>
                </a:solidFill>
                <a:ea typeface="+mn-ea"/>
                <a:cs typeface="+mn-ea"/>
                <a:sym typeface="微软雅黑" panose="020B0503020204020204" pitchFamily="34" charset="-122"/>
              </a:rPr>
              <a:t>年</a:t>
            </a:r>
            <a:r>
              <a:rPr lang="en-US" altLang="zh-CN" sz="1400" dirty="0">
                <a:solidFill>
                  <a:schemeClr val="accent1"/>
                </a:solidFill>
                <a:ea typeface="+mn-ea"/>
                <a:cs typeface="+mn-ea"/>
                <a:sym typeface="微软雅黑" panose="020B0503020204020204" pitchFamily="34" charset="-122"/>
              </a:rPr>
              <a:t>6</a:t>
            </a:r>
            <a:r>
              <a:rPr lang="zh-CN" altLang="en-US" sz="1400" dirty="0">
                <a:solidFill>
                  <a:schemeClr val="accent1"/>
                </a:solidFill>
                <a:ea typeface="+mn-ea"/>
                <a:cs typeface="+mn-ea"/>
                <a:sym typeface="微软雅黑" panose="020B0503020204020204" pitchFamily="34" charset="-122"/>
              </a:rPr>
              <a:t>月</a:t>
            </a:r>
            <a:r>
              <a:rPr lang="en-US" altLang="zh-CN" sz="1400" dirty="0">
                <a:solidFill>
                  <a:schemeClr val="accent1"/>
                </a:solidFill>
                <a:ea typeface="+mn-ea"/>
                <a:cs typeface="+mn-ea"/>
                <a:sym typeface="微软雅黑" panose="020B0503020204020204" pitchFamily="34" charset="-122"/>
              </a:rPr>
              <a:t>30</a:t>
            </a:r>
            <a:r>
              <a:rPr lang="zh-CN" altLang="en-US" sz="1400" dirty="0">
                <a:solidFill>
                  <a:schemeClr val="accent1"/>
                </a:solidFill>
                <a:ea typeface="+mn-ea"/>
                <a:cs typeface="+mn-ea"/>
                <a:sym typeface="微软雅黑" panose="020B0503020204020204" pitchFamily="34" charset="-122"/>
              </a:rPr>
              <a:t>日共收到不良反应报告</a:t>
            </a:r>
            <a:r>
              <a:rPr lang="en-US" altLang="zh-CN" sz="1400" dirty="0">
                <a:solidFill>
                  <a:schemeClr val="accent1"/>
                </a:solidFill>
                <a:ea typeface="+mn-ea"/>
                <a:cs typeface="+mn-ea"/>
                <a:sym typeface="微软雅黑" panose="020B0503020204020204" pitchFamily="34" charset="-122"/>
              </a:rPr>
              <a:t>139</a:t>
            </a:r>
            <a:r>
              <a:rPr lang="zh-CN" altLang="en-US" sz="1400" dirty="0">
                <a:solidFill>
                  <a:schemeClr val="accent1"/>
                </a:solidFill>
                <a:ea typeface="+mn-ea"/>
                <a:cs typeface="+mn-ea"/>
                <a:sym typeface="微软雅黑" panose="020B0503020204020204" pitchFamily="34" charset="-122"/>
              </a:rPr>
              <a:t>例（</a:t>
            </a:r>
            <a:r>
              <a:rPr lang="en-US" altLang="zh-CN" sz="1400" dirty="0">
                <a:solidFill>
                  <a:schemeClr val="accent1"/>
                </a:solidFill>
                <a:ea typeface="+mn-ea"/>
                <a:cs typeface="+mn-ea"/>
                <a:sym typeface="微软雅黑" panose="020B0503020204020204" pitchFamily="34" charset="-122"/>
              </a:rPr>
              <a:t>226</a:t>
            </a:r>
            <a:r>
              <a:rPr lang="zh-CN" altLang="en-US" sz="1400" dirty="0">
                <a:solidFill>
                  <a:schemeClr val="accent1"/>
                </a:solidFill>
                <a:ea typeface="+mn-ea"/>
                <a:cs typeface="+mn-ea"/>
                <a:sym typeface="微软雅黑" panose="020B0503020204020204" pitchFamily="34" charset="-122"/>
              </a:rPr>
              <a:t>例次不良反应），其中最常见的是输注部位疼痛（</a:t>
            </a:r>
            <a:r>
              <a:rPr lang="en-US" altLang="zh-CN" sz="1400" dirty="0">
                <a:solidFill>
                  <a:schemeClr val="accent1"/>
                </a:solidFill>
                <a:ea typeface="+mn-ea"/>
                <a:cs typeface="+mn-ea"/>
                <a:sym typeface="微软雅黑" panose="020B0503020204020204" pitchFamily="34" charset="-122"/>
              </a:rPr>
              <a:t>55</a:t>
            </a:r>
            <a:r>
              <a:rPr lang="zh-CN" altLang="en-US" sz="1400" dirty="0">
                <a:solidFill>
                  <a:schemeClr val="accent1"/>
                </a:solidFill>
                <a:ea typeface="+mn-ea"/>
                <a:cs typeface="+mn-ea"/>
                <a:sym typeface="微软雅黑" panose="020B0503020204020204" pitchFamily="34" charset="-122"/>
              </a:rPr>
              <a:t>例次）、头痛（</a:t>
            </a:r>
            <a:r>
              <a:rPr lang="en-US" altLang="zh-CN" sz="1400" dirty="0">
                <a:solidFill>
                  <a:schemeClr val="accent1"/>
                </a:solidFill>
                <a:ea typeface="+mn-ea"/>
                <a:cs typeface="+mn-ea"/>
                <a:sym typeface="微软雅黑" panose="020B0503020204020204" pitchFamily="34" charset="-122"/>
              </a:rPr>
              <a:t>19</a:t>
            </a:r>
            <a:r>
              <a:rPr lang="zh-CN" altLang="en-US" sz="1400" dirty="0">
                <a:solidFill>
                  <a:schemeClr val="accent1"/>
                </a:solidFill>
                <a:ea typeface="+mn-ea"/>
                <a:cs typeface="+mn-ea"/>
                <a:sym typeface="微软雅黑" panose="020B0503020204020204" pitchFamily="34" charset="-122"/>
              </a:rPr>
              <a:t>例次）、输液部位反应（</a:t>
            </a:r>
            <a:r>
              <a:rPr lang="en-US" altLang="zh-CN" sz="1400" dirty="0">
                <a:solidFill>
                  <a:schemeClr val="accent1"/>
                </a:solidFill>
                <a:ea typeface="+mn-ea"/>
                <a:cs typeface="+mn-ea"/>
                <a:sym typeface="微软雅黑" panose="020B0503020204020204" pitchFamily="34" charset="-122"/>
              </a:rPr>
              <a:t>18</a:t>
            </a:r>
            <a:r>
              <a:rPr lang="zh-CN" altLang="en-US" sz="1400" dirty="0">
                <a:solidFill>
                  <a:schemeClr val="accent1"/>
                </a:solidFill>
                <a:ea typeface="+mn-ea"/>
                <a:cs typeface="+mn-ea"/>
                <a:sym typeface="微软雅黑" panose="020B0503020204020204" pitchFamily="34" charset="-122"/>
              </a:rPr>
              <a:t>例次）、恶心（</a:t>
            </a:r>
            <a:r>
              <a:rPr lang="en-US" altLang="zh-CN" sz="1400" dirty="0">
                <a:solidFill>
                  <a:schemeClr val="accent1"/>
                </a:solidFill>
                <a:ea typeface="+mn-ea"/>
                <a:cs typeface="+mn-ea"/>
                <a:sym typeface="微软雅黑" panose="020B0503020204020204" pitchFamily="34" charset="-122"/>
              </a:rPr>
              <a:t>17</a:t>
            </a:r>
            <a:r>
              <a:rPr lang="zh-CN" altLang="en-US" sz="1400" dirty="0">
                <a:solidFill>
                  <a:schemeClr val="accent1"/>
                </a:solidFill>
                <a:ea typeface="+mn-ea"/>
                <a:cs typeface="+mn-ea"/>
                <a:sym typeface="微软雅黑" panose="020B0503020204020204" pitchFamily="34" charset="-122"/>
              </a:rPr>
              <a:t>例次）、腹泻（</a:t>
            </a:r>
            <a:r>
              <a:rPr lang="en-US" altLang="zh-CN" sz="1400" dirty="0">
                <a:solidFill>
                  <a:schemeClr val="accent1"/>
                </a:solidFill>
                <a:ea typeface="+mn-ea"/>
                <a:cs typeface="+mn-ea"/>
                <a:sym typeface="微软雅黑" panose="020B0503020204020204" pitchFamily="34" charset="-122"/>
              </a:rPr>
              <a:t>17</a:t>
            </a:r>
            <a:r>
              <a:rPr lang="zh-CN" altLang="en-US" sz="1400" dirty="0">
                <a:solidFill>
                  <a:schemeClr val="accent1"/>
                </a:solidFill>
                <a:ea typeface="+mn-ea"/>
                <a:cs typeface="+mn-ea"/>
                <a:sym typeface="微软雅黑" panose="020B0503020204020204" pitchFamily="34" charset="-122"/>
              </a:rPr>
              <a:t>例次）等，为说明书中已载明的不良反应</a:t>
            </a:r>
          </a:p>
        </p:txBody>
      </p:sp>
      <p:sp>
        <p:nvSpPr>
          <p:cNvPr id="15" name="矩形 14"/>
          <p:cNvSpPr>
            <a:spLocks noChangeArrowheads="1"/>
          </p:cNvSpPr>
          <p:nvPr/>
        </p:nvSpPr>
        <p:spPr bwMode="auto">
          <a:xfrm>
            <a:off x="4881671" y="1635823"/>
            <a:ext cx="2227064" cy="707868"/>
          </a:xfrm>
          <a:prstGeom prst="rect">
            <a:avLst/>
          </a:prstGeom>
          <a:noFill/>
          <a:ln w="9525">
            <a:noFill/>
            <a:miter lim="800000"/>
          </a:ln>
        </p:spPr>
        <p:txBody>
          <a:bodyPr wrap="square" lIns="91422" tIns="45711" rIns="91422" bIns="45711">
            <a:spAutoFit/>
          </a:bodyPr>
          <a:lstStyle/>
          <a:p>
            <a:pPr algn="ctr"/>
            <a:r>
              <a:rPr lang="zh-CN" altLang="en-US" sz="2000" b="1" dirty="0">
                <a:latin typeface="+mn-ea"/>
                <a:cs typeface="+mn-ea"/>
              </a:rPr>
              <a:t>药品说明书收载的安全性信息</a:t>
            </a:r>
            <a:endParaRPr lang="en-US" altLang="zh-CN" sz="2000" b="1" dirty="0">
              <a:latin typeface="+mn-ea"/>
              <a:cs typeface="+mn-ea"/>
            </a:endParaRPr>
          </a:p>
        </p:txBody>
      </p:sp>
      <p:sp>
        <p:nvSpPr>
          <p:cNvPr id="16" name="矩形 47"/>
          <p:cNvSpPr>
            <a:spLocks noChangeArrowheads="1"/>
          </p:cNvSpPr>
          <p:nvPr/>
        </p:nvSpPr>
        <p:spPr bwMode="auto">
          <a:xfrm>
            <a:off x="3988507" y="2434800"/>
            <a:ext cx="4151238" cy="3700482"/>
          </a:xfrm>
          <a:prstGeom prst="rect">
            <a:avLst/>
          </a:prstGeom>
          <a:noFill/>
          <a:ln>
            <a:noFill/>
          </a:ln>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lnSpc>
                <a:spcPct val="150000"/>
              </a:lnSpc>
              <a:buFont typeface="Wingdings" panose="05000000000000000000" pitchFamily="2" charset="2"/>
              <a:buChar char="ü"/>
            </a:pPr>
            <a:r>
              <a:rPr kumimoji="1" lang="zh-CN" altLang="en-US" sz="1400" dirty="0">
                <a:solidFill>
                  <a:schemeClr val="accent1"/>
                </a:solidFill>
                <a:latin typeface="+mn-ea"/>
                <a:ea typeface="+mn-ea"/>
              </a:rPr>
              <a:t> 与曲前列尼尔药理学效应有关的不良反应有：腹泻、颌骨疼痛、水肿、血管舒张以及恶心</a:t>
            </a:r>
            <a:endParaRPr kumimoji="1" lang="en-US" altLang="zh-CN" sz="1400" dirty="0">
              <a:solidFill>
                <a:schemeClr val="accent1"/>
              </a:solidFill>
              <a:latin typeface="+mn-ea"/>
              <a:ea typeface="+mn-ea"/>
            </a:endParaRPr>
          </a:p>
          <a:p>
            <a:pPr lvl="1">
              <a:lnSpc>
                <a:spcPct val="150000"/>
              </a:lnSpc>
              <a:buFont typeface="Wingdings" panose="05000000000000000000" pitchFamily="2" charset="2"/>
              <a:buChar char="ü"/>
            </a:pPr>
            <a:r>
              <a:rPr kumimoji="1" lang="zh-CN" altLang="en-US" sz="1400" dirty="0">
                <a:solidFill>
                  <a:schemeClr val="accent1"/>
                </a:solidFill>
                <a:latin typeface="+mn-ea"/>
                <a:ea typeface="+mn-ea"/>
              </a:rPr>
              <a:t>皮下给药最常见的不良事件有输注部位疼痛和输注部位反应，还有头痛、腹泻、恶心、皮疹、颌骨疼痛等</a:t>
            </a:r>
            <a:endParaRPr kumimoji="1" lang="en-US" altLang="zh-CN" sz="1400" dirty="0">
              <a:solidFill>
                <a:schemeClr val="accent1"/>
              </a:solidFill>
              <a:latin typeface="+mn-ea"/>
              <a:ea typeface="+mn-ea"/>
            </a:endParaRPr>
          </a:p>
          <a:p>
            <a:pPr lvl="1">
              <a:lnSpc>
                <a:spcPct val="150000"/>
              </a:lnSpc>
              <a:buFont typeface="Wingdings" panose="05000000000000000000" pitchFamily="2" charset="2"/>
              <a:buChar char="ü"/>
            </a:pPr>
            <a:r>
              <a:rPr kumimoji="1" lang="zh-CN" altLang="en-US" sz="1400" dirty="0">
                <a:solidFill>
                  <a:schemeClr val="accent1"/>
                </a:solidFill>
                <a:latin typeface="+mn-ea"/>
                <a:ea typeface="+mn-ea"/>
              </a:rPr>
              <a:t>药物输送系统导致的不良事件：过量症状（如恶心）或出现</a:t>
            </a:r>
            <a:r>
              <a:rPr kumimoji="1" lang="en-US" altLang="zh-CN" sz="1400" dirty="0">
                <a:solidFill>
                  <a:schemeClr val="accent1"/>
                </a:solidFill>
                <a:latin typeface="+mn-ea"/>
                <a:ea typeface="+mn-ea"/>
              </a:rPr>
              <a:t>PAH</a:t>
            </a:r>
            <a:r>
              <a:rPr kumimoji="1" lang="zh-CN" altLang="en-US" sz="1400" dirty="0">
                <a:solidFill>
                  <a:schemeClr val="accent1"/>
                </a:solidFill>
                <a:latin typeface="+mn-ea"/>
                <a:ea typeface="+mn-ea"/>
              </a:rPr>
              <a:t>症状（呼吸困难），这些症状通过纠正输液泵或输液装置解决。静脉输注方式给药引起手臂肿胀、感觉异常、血肿和疼痛</a:t>
            </a:r>
            <a:endParaRPr kumimoji="1" lang="en-US" altLang="zh-CN" sz="1400" dirty="0">
              <a:solidFill>
                <a:schemeClr val="accent1"/>
              </a:solidFill>
              <a:latin typeface="+mn-ea"/>
              <a:ea typeface="+mn-ea"/>
            </a:endParaRPr>
          </a:p>
        </p:txBody>
      </p:sp>
      <p:sp>
        <p:nvSpPr>
          <p:cNvPr id="17" name="圆角矩形 16"/>
          <p:cNvSpPr/>
          <p:nvPr/>
        </p:nvSpPr>
        <p:spPr>
          <a:xfrm>
            <a:off x="4321071" y="1497362"/>
            <a:ext cx="3818674" cy="4650179"/>
          </a:xfrm>
          <a:prstGeom prst="roundRect">
            <a:avLst/>
          </a:prstGeom>
          <a:noFill/>
          <a:ln>
            <a:solidFill>
              <a:schemeClr val="tx1"/>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18" name="圆角矩形 17"/>
          <p:cNvSpPr/>
          <p:nvPr/>
        </p:nvSpPr>
        <p:spPr>
          <a:xfrm>
            <a:off x="508124" y="1497363"/>
            <a:ext cx="3235447" cy="4643037"/>
          </a:xfrm>
          <a:prstGeom prst="roundRect">
            <a:avLst/>
          </a:prstGeom>
          <a:noFill/>
          <a:ln>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19" name="Oval 4"/>
          <p:cNvSpPr/>
          <p:nvPr/>
        </p:nvSpPr>
        <p:spPr>
          <a:xfrm>
            <a:off x="288619" y="1100735"/>
            <a:ext cx="727607" cy="763401"/>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20" name="Group 20"/>
          <p:cNvGrpSpPr/>
          <p:nvPr/>
        </p:nvGrpSpPr>
        <p:grpSpPr>
          <a:xfrm>
            <a:off x="473197" y="1293747"/>
            <a:ext cx="407905" cy="428493"/>
            <a:chOff x="7971783" y="2080670"/>
            <a:chExt cx="401822" cy="404317"/>
          </a:xfrm>
          <a:solidFill>
            <a:schemeClr val="bg1"/>
          </a:solidFill>
        </p:grpSpPr>
        <p:sp>
          <p:nvSpPr>
            <p:cNvPr id="2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4400">
                <a:defRPr/>
              </a:pPr>
              <a:endParaRPr lang="en-US">
                <a:cs typeface="+mn-ea"/>
              </a:endParaRPr>
            </a:p>
          </p:txBody>
        </p:sp>
        <p:sp>
          <p:nvSpPr>
            <p:cNvPr id="22"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4400">
                <a:defRPr/>
              </a:pPr>
              <a:endParaRPr lang="en-US">
                <a:cs typeface="+mn-ea"/>
              </a:endParaRPr>
            </a:p>
          </p:txBody>
        </p:sp>
      </p:grpSp>
      <p:sp>
        <p:nvSpPr>
          <p:cNvPr id="23" name="Oval 12"/>
          <p:cNvSpPr/>
          <p:nvPr/>
        </p:nvSpPr>
        <p:spPr>
          <a:xfrm>
            <a:off x="4047964" y="1100735"/>
            <a:ext cx="728817" cy="76340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24" name="Group 23"/>
          <p:cNvGrpSpPr/>
          <p:nvPr/>
        </p:nvGrpSpPr>
        <p:grpSpPr>
          <a:xfrm>
            <a:off x="4300358" y="1336990"/>
            <a:ext cx="395236" cy="359722"/>
            <a:chOff x="7540014" y="4306907"/>
            <a:chExt cx="389342" cy="339426"/>
          </a:xfrm>
          <a:solidFill>
            <a:schemeClr val="bg1"/>
          </a:solidFill>
        </p:grpSpPr>
        <p:sp>
          <p:nvSpPr>
            <p:cNvPr id="2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400">
                <a:defRPr/>
              </a:pPr>
              <a:endParaRPr lang="en-US">
                <a:cs typeface="+mn-ea"/>
              </a:endParaRPr>
            </a:p>
          </p:txBody>
        </p:sp>
        <p:sp>
          <p:nvSpPr>
            <p:cNvPr id="2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400">
                <a:defRPr/>
              </a:pPr>
              <a:endParaRPr lang="en-US">
                <a:cs typeface="+mn-ea"/>
              </a:endParaRPr>
            </a:p>
          </p:txBody>
        </p:sp>
        <p:sp>
          <p:nvSpPr>
            <p:cNvPr id="2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400">
                <a:defRPr/>
              </a:pPr>
              <a:endParaRPr lang="en-US">
                <a:cs typeface="+mn-ea"/>
              </a:endParaRPr>
            </a:p>
          </p:txBody>
        </p:sp>
        <p:sp>
          <p:nvSpPr>
            <p:cNvPr id="2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400">
                <a:defRPr/>
              </a:pPr>
              <a:endParaRPr lang="en-US">
                <a:cs typeface="+mn-ea"/>
              </a:endParaRPr>
            </a:p>
          </p:txBody>
        </p:sp>
        <p:sp>
          <p:nvSpPr>
            <p:cNvPr id="2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400">
                <a:defRPr/>
              </a:pPr>
              <a:endParaRPr lang="en-US">
                <a:cs typeface="+mn-ea"/>
              </a:endParaRPr>
            </a:p>
          </p:txBody>
        </p:sp>
        <p:sp>
          <p:nvSpPr>
            <p:cNvPr id="3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400">
                <a:defRPr/>
              </a:pPr>
              <a:endParaRPr lang="en-US">
                <a:cs typeface="+mn-ea"/>
              </a:endParaRPr>
            </a:p>
          </p:txBody>
        </p:sp>
        <p:sp>
          <p:nvSpPr>
            <p:cNvPr id="3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4400">
                <a:defRPr/>
              </a:pPr>
              <a:endParaRPr lang="en-US">
                <a:cs typeface="+mn-ea"/>
              </a:endParaRPr>
            </a:p>
          </p:txBody>
        </p:sp>
        <p:sp>
          <p:nvSpPr>
            <p:cNvPr id="32" name="Rectangle 117"/>
            <p:cNvSpPr>
              <a:spLocks noChangeArrowheads="1"/>
            </p:cNvSpPr>
            <p:nvPr/>
          </p:nvSpPr>
          <p:spPr bwMode="auto">
            <a:xfrm>
              <a:off x="7589930" y="4421713"/>
              <a:ext cx="109814" cy="17471"/>
            </a:xfrm>
            <a:prstGeom prst="rect">
              <a:avLst/>
            </a:prstGeom>
            <a:grpFill/>
            <a:ln>
              <a:noFill/>
            </a:ln>
          </p:spPr>
          <p:txBody>
            <a:bodyPr/>
            <a:lstStyle/>
            <a:p>
              <a:pPr defTabSz="914400">
                <a:defRPr/>
              </a:pPr>
              <a:endParaRPr lang="en-US">
                <a:cs typeface="+mn-ea"/>
              </a:endParaRPr>
            </a:p>
          </p:txBody>
        </p:sp>
        <p:sp>
          <p:nvSpPr>
            <p:cNvPr id="33" name="Rectangle 118"/>
            <p:cNvSpPr>
              <a:spLocks noChangeArrowheads="1"/>
            </p:cNvSpPr>
            <p:nvPr/>
          </p:nvSpPr>
          <p:spPr bwMode="auto">
            <a:xfrm>
              <a:off x="7589930" y="4461645"/>
              <a:ext cx="109814" cy="17471"/>
            </a:xfrm>
            <a:prstGeom prst="rect">
              <a:avLst/>
            </a:prstGeom>
            <a:grpFill/>
            <a:ln>
              <a:noFill/>
            </a:ln>
          </p:spPr>
          <p:txBody>
            <a:bodyPr/>
            <a:lstStyle/>
            <a:p>
              <a:pPr defTabSz="914400">
                <a:defRPr/>
              </a:pPr>
              <a:endParaRPr lang="en-US">
                <a:cs typeface="+mn-ea"/>
              </a:endParaRPr>
            </a:p>
          </p:txBody>
        </p:sp>
        <p:sp>
          <p:nvSpPr>
            <p:cNvPr id="34" name="Rectangle 119"/>
            <p:cNvSpPr>
              <a:spLocks noChangeArrowheads="1"/>
            </p:cNvSpPr>
            <p:nvPr/>
          </p:nvSpPr>
          <p:spPr bwMode="auto">
            <a:xfrm>
              <a:off x="7589930" y="4506569"/>
              <a:ext cx="109814" cy="14975"/>
            </a:xfrm>
            <a:prstGeom prst="rect">
              <a:avLst/>
            </a:prstGeom>
            <a:grpFill/>
            <a:ln>
              <a:noFill/>
            </a:ln>
          </p:spPr>
          <p:txBody>
            <a:bodyPr/>
            <a:lstStyle/>
            <a:p>
              <a:pPr defTabSz="914400">
                <a:defRPr/>
              </a:pPr>
              <a:endParaRPr lang="en-US">
                <a:cs typeface="+mn-ea"/>
              </a:endParaRPr>
            </a:p>
          </p:txBody>
        </p:sp>
        <p:sp>
          <p:nvSpPr>
            <p:cNvPr id="35" name="Rectangle 120"/>
            <p:cNvSpPr>
              <a:spLocks noChangeArrowheads="1"/>
            </p:cNvSpPr>
            <p:nvPr/>
          </p:nvSpPr>
          <p:spPr bwMode="auto">
            <a:xfrm>
              <a:off x="7589930" y="4548998"/>
              <a:ext cx="109814" cy="17471"/>
            </a:xfrm>
            <a:prstGeom prst="rect">
              <a:avLst/>
            </a:prstGeom>
            <a:grpFill/>
            <a:ln>
              <a:noFill/>
            </a:ln>
          </p:spPr>
          <p:txBody>
            <a:bodyPr/>
            <a:lstStyle/>
            <a:p>
              <a:pPr defTabSz="914400">
                <a:defRPr/>
              </a:pPr>
              <a:endParaRPr lang="en-US">
                <a:cs typeface="+mn-ea"/>
              </a:endParaRPr>
            </a:p>
          </p:txBody>
        </p:sp>
      </p:grpSp>
      <p:sp>
        <p:nvSpPr>
          <p:cNvPr id="36" name="圆角矩形 35"/>
          <p:cNvSpPr/>
          <p:nvPr/>
        </p:nvSpPr>
        <p:spPr>
          <a:xfrm>
            <a:off x="8629614" y="1490220"/>
            <a:ext cx="3273767" cy="4650180"/>
          </a:xfrm>
          <a:prstGeom prst="roundRect">
            <a:avLst/>
          </a:prstGeom>
          <a:ln>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37" name="Oval 14"/>
          <p:cNvSpPr/>
          <p:nvPr/>
        </p:nvSpPr>
        <p:spPr>
          <a:xfrm>
            <a:off x="8441216" y="1098303"/>
            <a:ext cx="866863" cy="807813"/>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38" name="Group 54"/>
          <p:cNvGrpSpPr/>
          <p:nvPr/>
        </p:nvGrpSpPr>
        <p:grpSpPr>
          <a:xfrm>
            <a:off x="8672757" y="1336893"/>
            <a:ext cx="362215" cy="436628"/>
            <a:chOff x="6421904" y="4798576"/>
            <a:chExt cx="299494" cy="389342"/>
          </a:xfrm>
          <a:solidFill>
            <a:schemeClr val="bg1"/>
          </a:solidFill>
        </p:grpSpPr>
        <p:sp>
          <p:nvSpPr>
            <p:cNvPr id="39"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14400">
                <a:defRPr/>
              </a:pPr>
              <a:endParaRPr lang="en-US">
                <a:cs typeface="+mn-ea"/>
              </a:endParaRPr>
            </a:p>
          </p:txBody>
        </p:sp>
        <p:sp>
          <p:nvSpPr>
            <p:cNvPr id="40"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14400">
                <a:defRPr/>
              </a:pPr>
              <a:endParaRPr lang="en-US">
                <a:cs typeface="+mn-ea"/>
              </a:endParaRPr>
            </a:p>
          </p:txBody>
        </p:sp>
      </p:grpSp>
      <p:sp>
        <p:nvSpPr>
          <p:cNvPr id="41" name="矩形 40"/>
          <p:cNvSpPr>
            <a:spLocks noChangeArrowheads="1"/>
          </p:cNvSpPr>
          <p:nvPr/>
        </p:nvSpPr>
        <p:spPr bwMode="auto">
          <a:xfrm>
            <a:off x="9369404" y="1611135"/>
            <a:ext cx="1820972" cy="707868"/>
          </a:xfrm>
          <a:prstGeom prst="rect">
            <a:avLst/>
          </a:prstGeom>
          <a:noFill/>
          <a:ln w="9525">
            <a:noFill/>
            <a:miter lim="800000"/>
          </a:ln>
        </p:spPr>
        <p:txBody>
          <a:bodyPr wrap="square" lIns="91422" tIns="45711" rIns="91422" bIns="45711">
            <a:spAutoFit/>
          </a:bodyPr>
          <a:lstStyle/>
          <a:p>
            <a:pPr algn="ctr"/>
            <a:r>
              <a:rPr lang="zh-CN" altLang="en-US" sz="2000" b="1" dirty="0">
                <a:latin typeface="+mn-ea"/>
                <a:cs typeface="+mn-ea"/>
              </a:rPr>
              <a:t>安全性方面其他优势与不足</a:t>
            </a:r>
            <a:endParaRPr lang="en-US" altLang="zh-CN" sz="2000" b="1" dirty="0">
              <a:latin typeface="+mn-ea"/>
              <a:cs typeface="+mn-ea"/>
            </a:endParaRPr>
          </a:p>
        </p:txBody>
      </p:sp>
      <p:sp>
        <p:nvSpPr>
          <p:cNvPr id="42" name="矩形 47"/>
          <p:cNvSpPr>
            <a:spLocks noChangeArrowheads="1"/>
          </p:cNvSpPr>
          <p:nvPr/>
        </p:nvSpPr>
        <p:spPr bwMode="auto">
          <a:xfrm>
            <a:off x="8695539" y="2439918"/>
            <a:ext cx="3207841" cy="3377317"/>
          </a:xfrm>
          <a:prstGeom prst="rect">
            <a:avLst/>
          </a:prstGeom>
          <a:noFill/>
          <a:ln>
            <a:noFill/>
          </a:ln>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285750" indent="-285750">
              <a:lnSpc>
                <a:spcPct val="150000"/>
              </a:lnSpc>
              <a:buFont typeface="Wingdings" panose="05000000000000000000" pitchFamily="2" charset="2"/>
              <a:buChar char="ü"/>
            </a:pPr>
            <a:r>
              <a:rPr kumimoji="1" lang="en-US" altLang="zh-CN" sz="1400" dirty="0">
                <a:solidFill>
                  <a:schemeClr val="accent1"/>
                </a:solidFill>
                <a:latin typeface="+mn-ea"/>
                <a:ea typeface="+mn-ea"/>
              </a:rPr>
              <a:t>2021</a:t>
            </a:r>
            <a:r>
              <a:rPr kumimoji="1" lang="zh-CN" altLang="en-US" sz="1400" dirty="0">
                <a:solidFill>
                  <a:schemeClr val="accent1"/>
                </a:solidFill>
                <a:latin typeface="+mn-ea"/>
                <a:ea typeface="+mn-ea"/>
              </a:rPr>
              <a:t>年中国肺动脉高压诊断与治疗指南推荐：妊娠合并肺高压患者可以考虑给予前列环素类似物（曲前列尼尔）或磷酸二酯酶</a:t>
            </a:r>
            <a:r>
              <a:rPr kumimoji="1" lang="en-US" altLang="zh-CN" sz="1400" dirty="0">
                <a:solidFill>
                  <a:schemeClr val="accent1"/>
                </a:solidFill>
                <a:latin typeface="+mn-ea"/>
                <a:ea typeface="+mn-ea"/>
              </a:rPr>
              <a:t>5</a:t>
            </a:r>
            <a:r>
              <a:rPr kumimoji="1" lang="zh-CN" altLang="en-US" sz="1400" dirty="0">
                <a:solidFill>
                  <a:schemeClr val="accent1"/>
                </a:solidFill>
                <a:latin typeface="+mn-ea"/>
                <a:ea typeface="+mn-ea"/>
              </a:rPr>
              <a:t>型抑制剂（西地那非、他达拉非）治疗</a:t>
            </a:r>
            <a:endParaRPr kumimoji="1" lang="en-US" altLang="zh-CN" sz="1400" dirty="0">
              <a:solidFill>
                <a:schemeClr val="accent1"/>
              </a:solidFill>
              <a:latin typeface="+mn-ea"/>
              <a:ea typeface="+mn-ea"/>
            </a:endParaRPr>
          </a:p>
          <a:p>
            <a:pPr marL="285750" indent="-285750">
              <a:lnSpc>
                <a:spcPct val="150000"/>
              </a:lnSpc>
              <a:buFont typeface="Wingdings" panose="05000000000000000000" pitchFamily="2" charset="2"/>
              <a:buChar char="ü"/>
            </a:pPr>
            <a:r>
              <a:rPr kumimoji="1" lang="zh-CN" altLang="en-US" sz="1400" dirty="0">
                <a:solidFill>
                  <a:schemeClr val="accent1"/>
                </a:solidFill>
                <a:latin typeface="+mn-ea"/>
                <a:ea typeface="+mn-ea"/>
              </a:rPr>
              <a:t>与司来帕格片相比，曲前列尼尔注射液头痛、腹泻、恶心和颌骨疼痛发生率明显减少</a:t>
            </a:r>
            <a:endParaRPr kumimoji="1" lang="en-US" altLang="zh-CN" sz="1400" dirty="0">
              <a:solidFill>
                <a:schemeClr val="accent1"/>
              </a:solidFill>
              <a:latin typeface="+mn-ea"/>
              <a:ea typeface="+mn-ea"/>
            </a:endParaRPr>
          </a:p>
          <a:p>
            <a:pPr marL="285750" indent="-285750">
              <a:lnSpc>
                <a:spcPct val="150000"/>
              </a:lnSpc>
              <a:buFont typeface="Wingdings" panose="05000000000000000000" pitchFamily="2" charset="2"/>
              <a:buChar char="ü"/>
            </a:pPr>
            <a:r>
              <a:rPr kumimoji="1" lang="zh-CN" altLang="en-US" sz="1400" dirty="0">
                <a:solidFill>
                  <a:schemeClr val="accent1"/>
                </a:solidFill>
                <a:latin typeface="+mn-ea"/>
                <a:ea typeface="+mn-ea"/>
              </a:rPr>
              <a:t>司来帕格片共有</a:t>
            </a:r>
            <a:r>
              <a:rPr kumimoji="1" lang="en-US" altLang="zh-CN" sz="1400" dirty="0">
                <a:solidFill>
                  <a:schemeClr val="accent1"/>
                </a:solidFill>
                <a:latin typeface="+mn-ea"/>
                <a:ea typeface="+mn-ea"/>
              </a:rPr>
              <a:t>8</a:t>
            </a:r>
            <a:r>
              <a:rPr kumimoji="1" lang="zh-CN" altLang="en-US" sz="1400" dirty="0">
                <a:solidFill>
                  <a:schemeClr val="accent1"/>
                </a:solidFill>
                <a:latin typeface="+mn-ea"/>
                <a:ea typeface="+mn-ea"/>
              </a:rPr>
              <a:t>条禁忌症，曲前列尼尔注射液无禁忌症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en-US" altLang="zh-CN" sz="2800" dirty="0"/>
              <a:t>3</a:t>
            </a:r>
            <a:r>
              <a:rPr lang="zh-CN" altLang="en-US" sz="2800" dirty="0"/>
              <a:t>、有效性</a:t>
            </a:r>
          </a:p>
        </p:txBody>
      </p:sp>
      <p:sp>
        <p:nvSpPr>
          <p:cNvPr id="3" name="文本框 2"/>
          <p:cNvSpPr txBox="1"/>
          <p:nvPr/>
        </p:nvSpPr>
        <p:spPr>
          <a:xfrm>
            <a:off x="3361270" y="5337365"/>
            <a:ext cx="8644120" cy="793487"/>
          </a:xfrm>
          <a:prstGeom prst="rect">
            <a:avLst/>
          </a:prstGeom>
          <a:noFill/>
        </p:spPr>
        <p:txBody>
          <a:bodyPr wrap="square" rtlCol="0">
            <a:spAutoFit/>
          </a:bodyPr>
          <a:lstStyle/>
          <a:p>
            <a:pPr lvl="1">
              <a:lnSpc>
                <a:spcPct val="150000"/>
              </a:lnSpc>
            </a:pPr>
            <a:r>
              <a:rPr kumimoji="1" lang="zh-CN" altLang="en-US" sz="1600" dirty="0">
                <a:solidFill>
                  <a:srgbClr val="FF0000"/>
                </a:solidFill>
              </a:rPr>
              <a:t>国内外指南均推荐高危、疾病进展及治疗反应不佳的患者应包含静脉</a:t>
            </a:r>
            <a:r>
              <a:rPr kumimoji="1" lang="en-US" altLang="zh-CN" sz="1600" dirty="0">
                <a:solidFill>
                  <a:srgbClr val="FF0000"/>
                </a:solidFill>
              </a:rPr>
              <a:t>/</a:t>
            </a:r>
            <a:r>
              <a:rPr kumimoji="1" lang="zh-CN" altLang="en-US" sz="1600" dirty="0">
                <a:solidFill>
                  <a:srgbClr val="FF0000"/>
                </a:solidFill>
              </a:rPr>
              <a:t>皮下前列环素药物治疗，曲前列尼尔注射液（芮旎爾）是目前国内唯一静脉</a:t>
            </a:r>
            <a:r>
              <a:rPr kumimoji="1" lang="en-US" altLang="zh-CN" sz="1600" dirty="0">
                <a:solidFill>
                  <a:srgbClr val="FF0000"/>
                </a:solidFill>
              </a:rPr>
              <a:t>/</a:t>
            </a:r>
            <a:r>
              <a:rPr kumimoji="1" lang="zh-CN" altLang="en-US" sz="1600" dirty="0">
                <a:solidFill>
                  <a:srgbClr val="FF0000"/>
                </a:solidFill>
              </a:rPr>
              <a:t>皮下给药的前列环素类药物</a:t>
            </a:r>
            <a:endParaRPr kumimoji="1" lang="en-US" altLang="zh-CN" sz="1600" dirty="0">
              <a:solidFill>
                <a:srgbClr val="FF0000"/>
              </a:solidFill>
            </a:endParaRPr>
          </a:p>
        </p:txBody>
      </p:sp>
      <p:sp>
        <p:nvSpPr>
          <p:cNvPr id="13" name="文本框 12"/>
          <p:cNvSpPr txBox="1"/>
          <p:nvPr/>
        </p:nvSpPr>
        <p:spPr>
          <a:xfrm>
            <a:off x="0" y="6150114"/>
            <a:ext cx="6096000" cy="707886"/>
          </a:xfrm>
          <a:prstGeom prst="rect">
            <a:avLst/>
          </a:prstGeom>
          <a:solidFill>
            <a:schemeClr val="bg1"/>
          </a:solid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en-US" altLang="zh-CN" sz="1000" dirty="0" err="1"/>
              <a:t>Galie</a:t>
            </a:r>
            <a:r>
              <a:rPr kumimoji="1" lang="en-US" altLang="zh-CN" sz="1000" dirty="0"/>
              <a:t>`</a:t>
            </a:r>
            <a:r>
              <a:rPr kumimoji="1" lang="zh-CN" altLang="en-US" sz="1000" dirty="0"/>
              <a:t> </a:t>
            </a:r>
            <a:r>
              <a:rPr kumimoji="1" lang="en-US" altLang="zh-CN" sz="1000" dirty="0"/>
              <a:t>N,</a:t>
            </a:r>
            <a:r>
              <a:rPr kumimoji="1" lang="zh-CN" altLang="en-US" sz="1000" dirty="0"/>
              <a:t> </a:t>
            </a:r>
            <a:r>
              <a:rPr kumimoji="1" lang="en-US" altLang="zh-CN" sz="1000" dirty="0"/>
              <a:t>et</a:t>
            </a:r>
            <a:r>
              <a:rPr kumimoji="1" lang="zh-CN" altLang="en-US" sz="1000" dirty="0"/>
              <a:t> </a:t>
            </a:r>
            <a:r>
              <a:rPr kumimoji="1" lang="en-US" altLang="zh-CN" sz="1000" dirty="0"/>
              <a:t>al.</a:t>
            </a:r>
            <a:r>
              <a:rPr kumimoji="1" lang="zh-CN" altLang="en-US" sz="1000" dirty="0"/>
              <a:t> </a:t>
            </a:r>
            <a:r>
              <a:rPr kumimoji="1" lang="en-US" altLang="zh-CN" sz="1000" dirty="0"/>
              <a:t>European Heart Journal.</a:t>
            </a:r>
            <a:r>
              <a:rPr kumimoji="1" lang="zh-CN" altLang="en-US" sz="1000" dirty="0"/>
              <a:t> </a:t>
            </a:r>
            <a:r>
              <a:rPr kumimoji="1" lang="en-US" altLang="zh-CN" sz="1000" dirty="0"/>
              <a:t>2015;</a:t>
            </a:r>
            <a:r>
              <a:rPr kumimoji="1" lang="zh-CN" altLang="en-US" sz="1000" dirty="0"/>
              <a:t> </a:t>
            </a:r>
            <a:r>
              <a:rPr kumimoji="1" lang="en-US" altLang="zh-CN" sz="1000" dirty="0"/>
              <a:t>46(4):903-75. </a:t>
            </a:r>
          </a:p>
          <a:p>
            <a:pPr marL="228600" indent="-228600">
              <a:buFontTx/>
              <a:buAutoNum type="arabicPeriod"/>
            </a:pPr>
            <a:r>
              <a:rPr kumimoji="1" lang="zh-CN" altLang="en-US" sz="1000" dirty="0"/>
              <a:t>中华医学会心血管病学分会肺血管病学组</a:t>
            </a:r>
            <a:r>
              <a:rPr kumimoji="1" lang="en-US" altLang="zh-CN" sz="1000" dirty="0"/>
              <a:t>,</a:t>
            </a:r>
            <a:r>
              <a:rPr kumimoji="1" lang="zh-CN" altLang="en-US" sz="1000" dirty="0"/>
              <a:t> 等</a:t>
            </a:r>
            <a:r>
              <a:rPr kumimoji="1" lang="en-US" altLang="zh-CN" sz="1000" dirty="0"/>
              <a:t>.</a:t>
            </a:r>
            <a:r>
              <a:rPr kumimoji="1" lang="zh-CN" altLang="en-US" sz="1000" dirty="0"/>
              <a:t> 中华心血管病杂志</a:t>
            </a:r>
            <a:r>
              <a:rPr kumimoji="1" lang="en-US" altLang="zh-CN" sz="1000" dirty="0"/>
              <a:t>.</a:t>
            </a:r>
            <a:r>
              <a:rPr kumimoji="1" lang="zh-CN" altLang="en-US" sz="1000" dirty="0"/>
              <a:t> </a:t>
            </a:r>
            <a:r>
              <a:rPr kumimoji="1" lang="en-US" altLang="zh-CN" sz="1000" dirty="0"/>
              <a:t>2018;</a:t>
            </a:r>
            <a:r>
              <a:rPr kumimoji="1" lang="zh-CN" altLang="en-US" sz="1000" dirty="0"/>
              <a:t> </a:t>
            </a:r>
            <a:r>
              <a:rPr kumimoji="1" lang="en-US" altLang="zh-CN" sz="1000" dirty="0"/>
              <a:t>46(12):</a:t>
            </a:r>
            <a:r>
              <a:rPr kumimoji="1" lang="zh-CN" altLang="en-US" sz="1000" dirty="0"/>
              <a:t> </a:t>
            </a:r>
            <a:r>
              <a:rPr kumimoji="1" lang="en-US" altLang="zh-CN" sz="1000" dirty="0"/>
              <a:t>933-963. </a:t>
            </a:r>
          </a:p>
          <a:p>
            <a:pPr marL="228600" indent="-228600">
              <a:buFontTx/>
              <a:buAutoNum type="arabicPeriod"/>
            </a:pPr>
            <a:r>
              <a:rPr kumimoji="1" lang="zh-CN" altLang="en-US" sz="1000" dirty="0"/>
              <a:t>中华医学会呼吸病学分会肺栓塞与肺血管病学组</a:t>
            </a:r>
            <a:r>
              <a:rPr kumimoji="1" lang="en-US" altLang="zh-CN" sz="1000" dirty="0"/>
              <a:t>,</a:t>
            </a:r>
            <a:r>
              <a:rPr kumimoji="1" lang="zh-CN" altLang="en-US" sz="1000" dirty="0"/>
              <a:t> 等</a:t>
            </a:r>
            <a:r>
              <a:rPr kumimoji="1" lang="en-US" altLang="zh-CN" sz="1000" dirty="0"/>
              <a:t>.</a:t>
            </a:r>
            <a:r>
              <a:rPr kumimoji="1" lang="zh-CN" altLang="en-US" sz="1000" dirty="0"/>
              <a:t>中华医学杂志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101(1):</a:t>
            </a:r>
            <a:r>
              <a:rPr kumimoji="1" lang="zh-CN" altLang="en-US" sz="1000" dirty="0"/>
              <a:t> </a:t>
            </a:r>
            <a:r>
              <a:rPr kumimoji="1" lang="en-US" altLang="zh-CN" sz="1000" dirty="0"/>
              <a:t>11-51.</a:t>
            </a:r>
            <a:r>
              <a:rPr kumimoji="1" lang="zh-CN" altLang="en-US" sz="1000" dirty="0"/>
              <a:t> </a:t>
            </a:r>
          </a:p>
        </p:txBody>
      </p:sp>
      <p:pic>
        <p:nvPicPr>
          <p:cNvPr id="4" name="图片 3"/>
          <p:cNvPicPr>
            <a:picLocks noChangeAspect="1"/>
          </p:cNvPicPr>
          <p:nvPr/>
        </p:nvPicPr>
        <p:blipFill>
          <a:blip r:embed="rId3"/>
          <a:stretch>
            <a:fillRect/>
          </a:stretch>
        </p:blipFill>
        <p:spPr>
          <a:xfrm>
            <a:off x="539362" y="1601999"/>
            <a:ext cx="3156807" cy="882002"/>
          </a:xfrm>
          <a:prstGeom prst="rect">
            <a:avLst/>
          </a:prstGeom>
        </p:spPr>
      </p:pic>
      <p:sp>
        <p:nvSpPr>
          <p:cNvPr id="8" name="文本框 7"/>
          <p:cNvSpPr txBox="1"/>
          <p:nvPr/>
        </p:nvSpPr>
        <p:spPr>
          <a:xfrm>
            <a:off x="0" y="997521"/>
            <a:ext cx="4193628" cy="424155"/>
          </a:xfrm>
          <a:prstGeom prst="rect">
            <a:avLst/>
          </a:prstGeom>
          <a:noFill/>
        </p:spPr>
        <p:txBody>
          <a:bodyPr wrap="square" rtlCol="0">
            <a:spAutoFit/>
          </a:bodyPr>
          <a:lstStyle/>
          <a:p>
            <a:pPr lvl="1">
              <a:lnSpc>
                <a:spcPct val="150000"/>
              </a:lnSpc>
            </a:pPr>
            <a:r>
              <a:rPr kumimoji="1" lang="en-US" altLang="zh-CN" sz="1600" b="1" dirty="0">
                <a:solidFill>
                  <a:schemeClr val="accent1"/>
                </a:solidFill>
              </a:rPr>
              <a:t>2015</a:t>
            </a:r>
            <a:r>
              <a:rPr kumimoji="1" lang="zh-CN" altLang="en-US" sz="1600" b="1" dirty="0">
                <a:solidFill>
                  <a:schemeClr val="accent1"/>
                </a:solidFill>
              </a:rPr>
              <a:t>年 </a:t>
            </a:r>
            <a:r>
              <a:rPr kumimoji="1" lang="en-US" altLang="zh-CN" sz="1600" b="1" dirty="0">
                <a:solidFill>
                  <a:schemeClr val="accent1"/>
                </a:solidFill>
              </a:rPr>
              <a:t>ESC/ERS</a:t>
            </a:r>
            <a:r>
              <a:rPr kumimoji="1" lang="zh-CN" altLang="en-US" sz="1600" b="1" dirty="0">
                <a:solidFill>
                  <a:schemeClr val="accent1"/>
                </a:solidFill>
              </a:rPr>
              <a:t> 肺动脉高压治疗指南</a:t>
            </a:r>
            <a:endParaRPr kumimoji="1" lang="en-US" altLang="zh-CN" sz="1600" b="1" dirty="0">
              <a:solidFill>
                <a:schemeClr val="accent1"/>
              </a:solidFill>
            </a:endParaRPr>
          </a:p>
        </p:txBody>
      </p:sp>
      <p:pic>
        <p:nvPicPr>
          <p:cNvPr id="5" name="图片 4"/>
          <p:cNvPicPr>
            <a:picLocks noChangeAspect="1"/>
          </p:cNvPicPr>
          <p:nvPr/>
        </p:nvPicPr>
        <p:blipFill>
          <a:blip r:embed="rId4"/>
          <a:stretch>
            <a:fillRect/>
          </a:stretch>
        </p:blipFill>
        <p:spPr>
          <a:xfrm>
            <a:off x="4000714" y="1426219"/>
            <a:ext cx="3584537" cy="836269"/>
          </a:xfrm>
          <a:prstGeom prst="rect">
            <a:avLst/>
          </a:prstGeom>
        </p:spPr>
      </p:pic>
      <p:sp>
        <p:nvSpPr>
          <p:cNvPr id="10" name="文本框 9"/>
          <p:cNvSpPr txBox="1"/>
          <p:nvPr/>
        </p:nvSpPr>
        <p:spPr>
          <a:xfrm>
            <a:off x="3696169" y="992978"/>
            <a:ext cx="4193628" cy="424155"/>
          </a:xfrm>
          <a:prstGeom prst="rect">
            <a:avLst/>
          </a:prstGeom>
          <a:noFill/>
        </p:spPr>
        <p:txBody>
          <a:bodyPr wrap="square" rtlCol="0">
            <a:spAutoFit/>
          </a:bodyPr>
          <a:lstStyle/>
          <a:p>
            <a:pPr lvl="1">
              <a:lnSpc>
                <a:spcPct val="150000"/>
              </a:lnSpc>
            </a:pPr>
            <a:r>
              <a:rPr kumimoji="1" lang="en-US" altLang="zh-CN" sz="1600" b="1" dirty="0">
                <a:solidFill>
                  <a:schemeClr val="accent1"/>
                </a:solidFill>
              </a:rPr>
              <a:t>2018</a:t>
            </a:r>
            <a:r>
              <a:rPr kumimoji="1" lang="zh-CN" altLang="en-US" sz="1600" b="1" dirty="0">
                <a:solidFill>
                  <a:schemeClr val="accent1"/>
                </a:solidFill>
              </a:rPr>
              <a:t>年中国肺高血压诊断和治疗指南</a:t>
            </a:r>
          </a:p>
        </p:txBody>
      </p:sp>
      <p:sp>
        <p:nvSpPr>
          <p:cNvPr id="12" name="文本框 11"/>
          <p:cNvSpPr txBox="1"/>
          <p:nvPr/>
        </p:nvSpPr>
        <p:spPr>
          <a:xfrm>
            <a:off x="7696883" y="1002064"/>
            <a:ext cx="4193628" cy="424155"/>
          </a:xfrm>
          <a:prstGeom prst="rect">
            <a:avLst/>
          </a:prstGeom>
          <a:noFill/>
        </p:spPr>
        <p:txBody>
          <a:bodyPr wrap="square" rtlCol="0">
            <a:spAutoFit/>
          </a:bodyPr>
          <a:lstStyle/>
          <a:p>
            <a:pPr lvl="1">
              <a:lnSpc>
                <a:spcPct val="150000"/>
              </a:lnSpc>
            </a:pPr>
            <a:r>
              <a:rPr kumimoji="1" lang="en-US" altLang="zh-CN" sz="1600" b="1" dirty="0">
                <a:solidFill>
                  <a:schemeClr val="accent1"/>
                </a:solidFill>
              </a:rPr>
              <a:t>2021</a:t>
            </a:r>
            <a:r>
              <a:rPr kumimoji="1" lang="zh-CN" altLang="en-US" sz="1600" b="1" dirty="0">
                <a:solidFill>
                  <a:schemeClr val="accent1"/>
                </a:solidFill>
              </a:rPr>
              <a:t>年中国肺动脉高压诊断与治疗指南 </a:t>
            </a:r>
          </a:p>
        </p:txBody>
      </p:sp>
      <p:pic>
        <p:nvPicPr>
          <p:cNvPr id="6" name="图片 5"/>
          <p:cNvPicPr>
            <a:picLocks noChangeAspect="1"/>
          </p:cNvPicPr>
          <p:nvPr/>
        </p:nvPicPr>
        <p:blipFill>
          <a:blip r:embed="rId5"/>
          <a:stretch>
            <a:fillRect/>
          </a:stretch>
        </p:blipFill>
        <p:spPr>
          <a:xfrm>
            <a:off x="7984126" y="1410803"/>
            <a:ext cx="3966104" cy="937755"/>
          </a:xfrm>
          <a:prstGeom prst="rect">
            <a:avLst/>
          </a:prstGeom>
        </p:spPr>
      </p:pic>
      <p:pic>
        <p:nvPicPr>
          <p:cNvPr id="16" name="图片 15"/>
          <p:cNvPicPr>
            <a:picLocks noChangeAspect="1"/>
          </p:cNvPicPr>
          <p:nvPr/>
        </p:nvPicPr>
        <p:blipFill>
          <a:blip r:embed="rId6"/>
          <a:stretch>
            <a:fillRect/>
          </a:stretch>
        </p:blipFill>
        <p:spPr>
          <a:xfrm>
            <a:off x="8101130" y="2485637"/>
            <a:ext cx="3488250" cy="2892695"/>
          </a:xfrm>
          <a:prstGeom prst="rect">
            <a:avLst/>
          </a:prstGeom>
        </p:spPr>
      </p:pic>
      <p:sp>
        <p:nvSpPr>
          <p:cNvPr id="17" name="圆角矩形 16"/>
          <p:cNvSpPr/>
          <p:nvPr/>
        </p:nvSpPr>
        <p:spPr>
          <a:xfrm>
            <a:off x="9967178" y="3324813"/>
            <a:ext cx="1129607" cy="8479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图片 6">
            <a:extLst>
              <a:ext uri="{FF2B5EF4-FFF2-40B4-BE49-F238E27FC236}">
                <a16:creationId xmlns:a16="http://schemas.microsoft.com/office/drawing/2014/main" id="{73A78BA7-9D5D-C571-5D16-45BEE66BCCA8}"/>
              </a:ext>
            </a:extLst>
          </p:cNvPr>
          <p:cNvPicPr>
            <a:picLocks noChangeAspect="1"/>
          </p:cNvPicPr>
          <p:nvPr/>
        </p:nvPicPr>
        <p:blipFill>
          <a:blip r:embed="rId7"/>
          <a:stretch>
            <a:fillRect/>
          </a:stretch>
        </p:blipFill>
        <p:spPr>
          <a:xfrm>
            <a:off x="539362" y="2488544"/>
            <a:ext cx="3156807" cy="3143948"/>
          </a:xfrm>
          <a:prstGeom prst="rect">
            <a:avLst/>
          </a:prstGeom>
        </p:spPr>
      </p:pic>
      <p:pic>
        <p:nvPicPr>
          <p:cNvPr id="9" name="图片 8">
            <a:extLst>
              <a:ext uri="{FF2B5EF4-FFF2-40B4-BE49-F238E27FC236}">
                <a16:creationId xmlns:a16="http://schemas.microsoft.com/office/drawing/2014/main" id="{6F2CD233-34B5-C94B-98BB-8650C58292C6}"/>
              </a:ext>
            </a:extLst>
          </p:cNvPr>
          <p:cNvPicPr>
            <a:picLocks noChangeAspect="1"/>
          </p:cNvPicPr>
          <p:nvPr/>
        </p:nvPicPr>
        <p:blipFill>
          <a:blip r:embed="rId8"/>
          <a:stretch>
            <a:fillRect/>
          </a:stretch>
        </p:blipFill>
        <p:spPr>
          <a:xfrm>
            <a:off x="3868990" y="2484001"/>
            <a:ext cx="3600963" cy="2848821"/>
          </a:xfrm>
          <a:prstGeom prst="rect">
            <a:avLst/>
          </a:prstGeom>
        </p:spPr>
      </p:pic>
      <p:sp>
        <p:nvSpPr>
          <p:cNvPr id="19" name="圆角矩形 18">
            <a:extLst>
              <a:ext uri="{FF2B5EF4-FFF2-40B4-BE49-F238E27FC236}">
                <a16:creationId xmlns:a16="http://schemas.microsoft.com/office/drawing/2014/main" id="{B572C9DC-6448-A8C9-478C-61D972CC94D2}"/>
              </a:ext>
            </a:extLst>
          </p:cNvPr>
          <p:cNvSpPr/>
          <p:nvPr/>
        </p:nvSpPr>
        <p:spPr>
          <a:xfrm>
            <a:off x="2727702" y="3438947"/>
            <a:ext cx="968467" cy="7674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F4B8485E-B8E8-8685-F7DF-E90BF6A41429}"/>
              </a:ext>
            </a:extLst>
          </p:cNvPr>
          <p:cNvSpPr txBox="1"/>
          <p:nvPr/>
        </p:nvSpPr>
        <p:spPr>
          <a:xfrm>
            <a:off x="437872" y="5665386"/>
            <a:ext cx="3461352" cy="276999"/>
          </a:xfrm>
          <a:prstGeom prst="rect">
            <a:avLst/>
          </a:prstGeom>
          <a:noFill/>
        </p:spPr>
        <p:txBody>
          <a:bodyPr wrap="square" rtlCol="0">
            <a:spAutoFit/>
          </a:bodyPr>
          <a:lstStyle/>
          <a:p>
            <a:r>
              <a:rPr kumimoji="1" lang="zh-CN" altLang="en-US" sz="1200" dirty="0"/>
              <a:t>注：</a:t>
            </a:r>
            <a:r>
              <a:rPr kumimoji="1" lang="en-US" altLang="zh-CN" sz="1200" dirty="0"/>
              <a:t>PCA</a:t>
            </a:r>
            <a:r>
              <a:rPr kumimoji="1" lang="zh-CN" altLang="en-US" sz="1200" dirty="0"/>
              <a:t>为前列环素类似物</a:t>
            </a:r>
          </a:p>
        </p:txBody>
      </p:sp>
      <p:sp>
        <p:nvSpPr>
          <p:cNvPr id="20" name="圆角矩形 19">
            <a:extLst>
              <a:ext uri="{FF2B5EF4-FFF2-40B4-BE49-F238E27FC236}">
                <a16:creationId xmlns:a16="http://schemas.microsoft.com/office/drawing/2014/main" id="{0465318B-E875-C899-DD3B-23768692404D}"/>
              </a:ext>
            </a:extLst>
          </p:cNvPr>
          <p:cNvSpPr/>
          <p:nvPr/>
        </p:nvSpPr>
        <p:spPr>
          <a:xfrm>
            <a:off x="5562218" y="3324813"/>
            <a:ext cx="1249065" cy="801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圆角矩形 22">
            <a:extLst>
              <a:ext uri="{FF2B5EF4-FFF2-40B4-BE49-F238E27FC236}">
                <a16:creationId xmlns:a16="http://schemas.microsoft.com/office/drawing/2014/main" id="{B743AB1E-6D18-6081-E847-47D1387D3A99}"/>
              </a:ext>
            </a:extLst>
          </p:cNvPr>
          <p:cNvSpPr/>
          <p:nvPr/>
        </p:nvSpPr>
        <p:spPr>
          <a:xfrm>
            <a:off x="1378848" y="4410383"/>
            <a:ext cx="1705546" cy="7674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圆角矩形 23">
            <a:extLst>
              <a:ext uri="{FF2B5EF4-FFF2-40B4-BE49-F238E27FC236}">
                <a16:creationId xmlns:a16="http://schemas.microsoft.com/office/drawing/2014/main" id="{928D4364-DE10-A9B1-2637-71FA4AFA8889}"/>
              </a:ext>
            </a:extLst>
          </p:cNvPr>
          <p:cNvSpPr/>
          <p:nvPr/>
        </p:nvSpPr>
        <p:spPr>
          <a:xfrm>
            <a:off x="6036860" y="4260159"/>
            <a:ext cx="1249065" cy="801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a16="http://schemas.microsoft.com/office/drawing/2014/main" id="{79CF76A6-1831-CFC3-D1D1-B9D56339C29A}"/>
              </a:ext>
            </a:extLst>
          </p:cNvPr>
          <p:cNvSpPr/>
          <p:nvPr/>
        </p:nvSpPr>
        <p:spPr>
          <a:xfrm>
            <a:off x="9453795" y="4370116"/>
            <a:ext cx="1129607" cy="8479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en-US" altLang="zh-CN" sz="2800" dirty="0"/>
              <a:t>3</a:t>
            </a:r>
            <a:r>
              <a:rPr lang="zh-CN" altLang="en-US" sz="2800" dirty="0"/>
              <a:t>、有效性</a:t>
            </a:r>
          </a:p>
        </p:txBody>
      </p:sp>
      <p:sp>
        <p:nvSpPr>
          <p:cNvPr id="13" name="文本框 12"/>
          <p:cNvSpPr txBox="1"/>
          <p:nvPr/>
        </p:nvSpPr>
        <p:spPr>
          <a:xfrm>
            <a:off x="0" y="5682041"/>
            <a:ext cx="7514828" cy="707886"/>
          </a:xfrm>
          <a:prstGeom prst="rect">
            <a:avLst/>
          </a:prstGeom>
          <a:solidFill>
            <a:schemeClr val="bg1"/>
          </a:solid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en-US" altLang="zh-CN" sz="1000" dirty="0" err="1"/>
              <a:t>Simonneau</a:t>
            </a:r>
            <a:r>
              <a:rPr kumimoji="1" lang="en-US" altLang="zh-CN" sz="1000" dirty="0"/>
              <a:t> G,</a:t>
            </a:r>
            <a:r>
              <a:rPr kumimoji="1" lang="zh-CN" altLang="en-US" sz="1000" dirty="0"/>
              <a:t> </a:t>
            </a:r>
            <a:r>
              <a:rPr kumimoji="1" lang="en-US" altLang="zh-CN" sz="1000" dirty="0"/>
              <a:t>et</a:t>
            </a:r>
            <a:r>
              <a:rPr kumimoji="1" lang="zh-CN" altLang="en-US" sz="1000" dirty="0"/>
              <a:t> </a:t>
            </a:r>
            <a:r>
              <a:rPr kumimoji="1" lang="en-US" altLang="zh-CN" sz="1000" dirty="0"/>
              <a:t>al.</a:t>
            </a:r>
            <a:r>
              <a:rPr kumimoji="1" lang="zh-CN" altLang="en-US" sz="1000" dirty="0"/>
              <a:t> </a:t>
            </a:r>
            <a:r>
              <a:rPr kumimoji="1" lang="en-US" altLang="zh-CN" sz="1000" dirty="0"/>
              <a:t>Am J Respir Crit Care Med.</a:t>
            </a:r>
            <a:r>
              <a:rPr kumimoji="1" lang="zh-CN" altLang="en-US" sz="1000" dirty="0"/>
              <a:t> </a:t>
            </a:r>
            <a:r>
              <a:rPr kumimoji="1" lang="en-US" altLang="zh-CN" sz="1000" dirty="0"/>
              <a:t>2002;</a:t>
            </a:r>
            <a:r>
              <a:rPr kumimoji="1" lang="zh-CN" altLang="en-US" sz="1000" dirty="0"/>
              <a:t> </a:t>
            </a:r>
            <a:r>
              <a:rPr kumimoji="1" lang="en-US" altLang="zh-CN" sz="1000" dirty="0"/>
              <a:t>165:</a:t>
            </a:r>
            <a:r>
              <a:rPr kumimoji="1" lang="zh-CN" altLang="en-US" sz="1000" dirty="0"/>
              <a:t> </a:t>
            </a:r>
            <a:r>
              <a:rPr kumimoji="1" lang="en-US" altLang="zh-CN" sz="1000" dirty="0"/>
              <a:t>800-804.  </a:t>
            </a:r>
          </a:p>
          <a:p>
            <a:pPr marL="228600" indent="-228600">
              <a:buFontTx/>
              <a:buAutoNum type="arabicPeriod"/>
            </a:pPr>
            <a:r>
              <a:rPr kumimoji="1" lang="en-US" altLang="zh-CN" sz="1000" dirty="0"/>
              <a:t>Jain</a:t>
            </a:r>
            <a:r>
              <a:rPr kumimoji="1" lang="zh-CN" altLang="en-US" sz="1000" dirty="0"/>
              <a:t> </a:t>
            </a:r>
            <a:r>
              <a:rPr kumimoji="1" lang="en-US" altLang="zh-CN" sz="1000" dirty="0"/>
              <a:t>S,</a:t>
            </a:r>
            <a:r>
              <a:rPr kumimoji="1" lang="zh-CN" altLang="en-US" sz="1000" dirty="0"/>
              <a:t> </a:t>
            </a:r>
            <a:r>
              <a:rPr kumimoji="1" lang="en-US" altLang="zh-CN" sz="1000" dirty="0"/>
              <a:t>et</a:t>
            </a:r>
            <a:r>
              <a:rPr kumimoji="1" lang="zh-CN" altLang="en-US" sz="1000" dirty="0"/>
              <a:t> </a:t>
            </a:r>
            <a:r>
              <a:rPr kumimoji="1" lang="en-US" altLang="zh-CN" sz="1000" dirty="0"/>
              <a:t>al.</a:t>
            </a:r>
            <a:r>
              <a:rPr kumimoji="1" lang="zh-CN" altLang="en-US" sz="1000" dirty="0"/>
              <a:t> </a:t>
            </a:r>
            <a:r>
              <a:rPr kumimoji="1" lang="en-US" altLang="zh-CN" sz="1000" dirty="0"/>
              <a:t>CHEST.</a:t>
            </a:r>
            <a:r>
              <a:rPr kumimoji="1" lang="zh-CN" altLang="en-US" sz="1000" dirty="0"/>
              <a:t> </a:t>
            </a:r>
            <a:r>
              <a:rPr kumimoji="1" lang="en-US" altLang="zh-CN" sz="1000" dirty="0"/>
              <a:t>2017; 151(1):</a:t>
            </a:r>
            <a:r>
              <a:rPr kumimoji="1" lang="zh-CN" altLang="en-US" sz="1000" dirty="0"/>
              <a:t> </a:t>
            </a:r>
            <a:r>
              <a:rPr kumimoji="1" lang="en-US" altLang="zh-CN" sz="1000" dirty="0"/>
              <a:t>90-105. </a:t>
            </a:r>
          </a:p>
          <a:p>
            <a:pPr marL="228600" indent="-228600">
              <a:buFontTx/>
              <a:buAutoNum type="arabicPeriod"/>
            </a:pPr>
            <a:r>
              <a:rPr kumimoji="1" lang="en-US" altLang="zh-CN" sz="1000" dirty="0" err="1"/>
              <a:t>Radosevich</a:t>
            </a:r>
            <a:r>
              <a:rPr kumimoji="1" lang="zh-CN" altLang="en-US" sz="1000" dirty="0"/>
              <a:t> </a:t>
            </a:r>
            <a:r>
              <a:rPr kumimoji="1" lang="en-US" altLang="zh-CN" sz="1000" dirty="0"/>
              <a:t>JJ,</a:t>
            </a:r>
            <a:r>
              <a:rPr kumimoji="1" lang="zh-CN" altLang="en-US" sz="1000" dirty="0"/>
              <a:t> </a:t>
            </a:r>
            <a:r>
              <a:rPr kumimoji="1" lang="en-US" altLang="zh-CN" sz="1000" dirty="0"/>
              <a:t>et</a:t>
            </a:r>
            <a:r>
              <a:rPr kumimoji="1" lang="zh-CN" altLang="en-US" sz="1000" dirty="0"/>
              <a:t> </a:t>
            </a:r>
            <a:r>
              <a:rPr kumimoji="1" lang="en-US" altLang="zh-CN" sz="1000" dirty="0"/>
              <a:t>al.</a:t>
            </a:r>
            <a:r>
              <a:rPr kumimoji="1" lang="zh-CN" altLang="en-US" sz="1000" dirty="0"/>
              <a:t> </a:t>
            </a:r>
            <a:r>
              <a:rPr kumimoji="1" lang="en-US" altLang="zh-CN" sz="1000" dirty="0"/>
              <a:t>Am J Health Syst Pharm.</a:t>
            </a:r>
            <a:r>
              <a:rPr kumimoji="1" lang="zh-CN" altLang="en-US" sz="1000" dirty="0"/>
              <a:t> </a:t>
            </a:r>
            <a:r>
              <a:rPr kumimoji="1" lang="en-US" altLang="zh-CN" sz="1000" dirty="0"/>
              <a:t>2020;</a:t>
            </a:r>
            <a:r>
              <a:rPr kumimoji="1" lang="zh-CN" altLang="en-US" sz="1000" dirty="0"/>
              <a:t> </a:t>
            </a:r>
            <a:r>
              <a:rPr kumimoji="1" lang="en-US" altLang="zh-CN" sz="1000" dirty="0"/>
              <a:t>77(15):</a:t>
            </a:r>
            <a:r>
              <a:rPr kumimoji="1" lang="zh-CN" altLang="en-US" sz="1000" dirty="0"/>
              <a:t> </a:t>
            </a:r>
            <a:r>
              <a:rPr kumimoji="1" lang="en-US" altLang="zh-CN" sz="1000" dirty="0"/>
              <a:t>1208-1212.</a:t>
            </a:r>
          </a:p>
        </p:txBody>
      </p:sp>
      <p:graphicFrame>
        <p:nvGraphicFramePr>
          <p:cNvPr id="11" name="表格 11"/>
          <p:cNvGraphicFramePr>
            <a:graphicFrameLocks noGrp="1"/>
          </p:cNvGraphicFramePr>
          <p:nvPr>
            <p:extLst>
              <p:ext uri="{D42A27DB-BD31-4B8C-83A1-F6EECF244321}">
                <p14:modId xmlns:p14="http://schemas.microsoft.com/office/powerpoint/2010/main" val="3706208031"/>
              </p:ext>
            </p:extLst>
          </p:nvPr>
        </p:nvGraphicFramePr>
        <p:xfrm>
          <a:off x="338222" y="1988602"/>
          <a:ext cx="10820557" cy="3528794"/>
        </p:xfrm>
        <a:graphic>
          <a:graphicData uri="http://schemas.openxmlformats.org/drawingml/2006/table">
            <a:tbl>
              <a:tblPr firstRow="1" bandRow="1">
                <a:tableStyleId>{5C22544A-7EE6-4342-B048-85BDC9FD1C3A}</a:tableStyleId>
              </a:tblPr>
              <a:tblGrid>
                <a:gridCol w="2683948">
                  <a:extLst>
                    <a:ext uri="{9D8B030D-6E8A-4147-A177-3AD203B41FA5}">
                      <a16:colId xmlns:a16="http://schemas.microsoft.com/office/drawing/2014/main" val="20000"/>
                    </a:ext>
                  </a:extLst>
                </a:gridCol>
                <a:gridCol w="3465288">
                  <a:extLst>
                    <a:ext uri="{9D8B030D-6E8A-4147-A177-3AD203B41FA5}">
                      <a16:colId xmlns:a16="http://schemas.microsoft.com/office/drawing/2014/main" val="20001"/>
                    </a:ext>
                  </a:extLst>
                </a:gridCol>
                <a:gridCol w="4671321">
                  <a:extLst>
                    <a:ext uri="{9D8B030D-6E8A-4147-A177-3AD203B41FA5}">
                      <a16:colId xmlns:a16="http://schemas.microsoft.com/office/drawing/2014/main" val="20002"/>
                    </a:ext>
                  </a:extLst>
                </a:gridCol>
              </a:tblGrid>
              <a:tr h="343784">
                <a:tc>
                  <a:txBody>
                    <a:bodyPr/>
                    <a:lstStyle/>
                    <a:p>
                      <a:pPr algn="ctr"/>
                      <a:r>
                        <a:rPr lang="zh-CN" altLang="en-US" sz="1200" baseline="0" dirty="0"/>
                        <a:t>研究</a:t>
                      </a:r>
                    </a:p>
                  </a:txBody>
                  <a:tcPr anchor="ctr"/>
                </a:tc>
                <a:tc>
                  <a:txBody>
                    <a:bodyPr/>
                    <a:lstStyle/>
                    <a:p>
                      <a:pPr algn="ctr"/>
                      <a:r>
                        <a:rPr lang="zh-CN" altLang="en-US" sz="1200" dirty="0"/>
                        <a:t>方案</a:t>
                      </a:r>
                    </a:p>
                  </a:txBody>
                  <a:tcPr anchor="ctr"/>
                </a:tc>
                <a:tc>
                  <a:txBody>
                    <a:bodyPr/>
                    <a:lstStyle/>
                    <a:p>
                      <a:pPr algn="ctr"/>
                      <a:r>
                        <a:rPr lang="zh-CN" altLang="en-US" sz="1200" dirty="0"/>
                        <a:t>结果</a:t>
                      </a:r>
                    </a:p>
                  </a:txBody>
                  <a:tcPr anchor="ctr"/>
                </a:tc>
                <a:extLst>
                  <a:ext uri="{0D108BD9-81ED-4DB2-BD59-A6C34878D82A}">
                    <a16:rowId xmlns:a16="http://schemas.microsoft.com/office/drawing/2014/main" val="10000"/>
                  </a:ext>
                </a:extLst>
              </a:tr>
              <a:tr h="962235">
                <a:tc>
                  <a:txBody>
                    <a:bodyPr/>
                    <a:lstStyle/>
                    <a:p>
                      <a:pPr algn="ctr"/>
                      <a:r>
                        <a:rPr lang="zh-CN" altLang="en-US" sz="1200" baseline="0" dirty="0">
                          <a:latin typeface="+mn-ea"/>
                          <a:ea typeface="+mn-ea"/>
                        </a:rPr>
                        <a:t>肺动脉高压患者持续皮下输注曲前列尼尔（一种前列环素类似物）</a:t>
                      </a:r>
                      <a:r>
                        <a:rPr lang="en-US" altLang="zh-CN" sz="1200" baseline="30000" dirty="0">
                          <a:latin typeface="+mn-ea"/>
                          <a:ea typeface="+mn-ea"/>
                        </a:rPr>
                        <a:t>1</a:t>
                      </a:r>
                    </a:p>
                  </a:txBody>
                  <a:tcPr anchor="ctr"/>
                </a:tc>
                <a:tc>
                  <a:txBody>
                    <a:bodyPr/>
                    <a:lstStyle/>
                    <a:p>
                      <a:pPr algn="ctr"/>
                      <a:r>
                        <a:rPr lang="zh-CN" altLang="en-US" sz="1200" dirty="0">
                          <a:latin typeface="+mn-ea"/>
                          <a:ea typeface="+mn-ea"/>
                        </a:rPr>
                        <a:t>一项为期</a:t>
                      </a:r>
                      <a:r>
                        <a:rPr lang="en-US" altLang="zh-CN" sz="1200" dirty="0">
                          <a:latin typeface="+mn-ea"/>
                          <a:ea typeface="+mn-ea"/>
                        </a:rPr>
                        <a:t>12</a:t>
                      </a:r>
                      <a:r>
                        <a:rPr lang="zh-CN" altLang="en-US" sz="1200" dirty="0">
                          <a:latin typeface="+mn-ea"/>
                          <a:ea typeface="+mn-ea"/>
                        </a:rPr>
                        <a:t>周的随机双盲安慰剂对照实验，纳入</a:t>
                      </a:r>
                      <a:r>
                        <a:rPr lang="en-US" altLang="zh-CN" sz="1200" dirty="0">
                          <a:latin typeface="+mn-ea"/>
                          <a:ea typeface="+mn-ea"/>
                        </a:rPr>
                        <a:t>470</a:t>
                      </a:r>
                      <a:r>
                        <a:rPr lang="zh-CN" altLang="en-US" sz="1200" dirty="0">
                          <a:latin typeface="+mn-ea"/>
                          <a:ea typeface="+mn-ea"/>
                        </a:rPr>
                        <a:t>名肺动脉高压患者，分为</a:t>
                      </a:r>
                      <a:r>
                        <a:rPr lang="en-US" altLang="zh-CN" sz="1200" dirty="0">
                          <a:latin typeface="+mn-ea"/>
                          <a:ea typeface="+mn-ea"/>
                        </a:rPr>
                        <a:t>2</a:t>
                      </a:r>
                      <a:r>
                        <a:rPr lang="zh-CN" altLang="en-US" sz="1200" dirty="0">
                          <a:latin typeface="+mn-ea"/>
                          <a:ea typeface="+mn-ea"/>
                        </a:rPr>
                        <a:t>组：</a:t>
                      </a:r>
                      <a:r>
                        <a:rPr lang="en-US" altLang="zh-CN" sz="1200" dirty="0">
                          <a:latin typeface="+mn-ea"/>
                          <a:ea typeface="+mn-ea"/>
                        </a:rPr>
                        <a:t>1</a:t>
                      </a:r>
                      <a:r>
                        <a:rPr lang="zh-CN" altLang="en-US" sz="1200" dirty="0">
                          <a:latin typeface="+mn-ea"/>
                          <a:ea typeface="+mn-ea"/>
                        </a:rPr>
                        <a:t>）曲前列尼尔治疗组</a:t>
                      </a:r>
                      <a:r>
                        <a:rPr lang="en-US" altLang="zh-CN" sz="1200" dirty="0">
                          <a:latin typeface="+mn-ea"/>
                          <a:ea typeface="+mn-ea"/>
                        </a:rPr>
                        <a:t>233</a:t>
                      </a:r>
                      <a:r>
                        <a:rPr lang="zh-CN" altLang="en-US" sz="1200" dirty="0">
                          <a:latin typeface="+mn-ea"/>
                          <a:ea typeface="+mn-ea"/>
                        </a:rPr>
                        <a:t>人；</a:t>
                      </a:r>
                      <a:r>
                        <a:rPr lang="en-US" altLang="zh-CN" sz="1200" dirty="0">
                          <a:latin typeface="+mn-ea"/>
                          <a:ea typeface="+mn-ea"/>
                        </a:rPr>
                        <a:t>2</a:t>
                      </a:r>
                      <a:r>
                        <a:rPr lang="zh-CN" altLang="en-US" sz="1200" dirty="0">
                          <a:latin typeface="+mn-ea"/>
                          <a:ea typeface="+mn-ea"/>
                        </a:rPr>
                        <a:t>）安慰剂组</a:t>
                      </a:r>
                      <a:r>
                        <a:rPr lang="en-US" altLang="zh-CN" sz="1200" dirty="0">
                          <a:latin typeface="+mn-ea"/>
                          <a:ea typeface="+mn-ea"/>
                        </a:rPr>
                        <a:t>236</a:t>
                      </a:r>
                      <a:r>
                        <a:rPr lang="zh-CN" altLang="en-US" sz="1200" dirty="0">
                          <a:latin typeface="+mn-ea"/>
                          <a:ea typeface="+mn-ea"/>
                        </a:rPr>
                        <a:t>人，评估曲前列尼尔皮下持续输注对肺高压患者的疗效</a:t>
                      </a:r>
                    </a:p>
                  </a:txBody>
                  <a:tcPr anchor="ctr"/>
                </a:tc>
                <a:tc>
                  <a:txBody>
                    <a:bodyPr/>
                    <a:lstStyle/>
                    <a:p>
                      <a:pPr marL="285750" indent="-285750" algn="ctr">
                        <a:buFont typeface="Arial" panose="020B0604020202020204" pitchFamily="34" charset="0"/>
                        <a:buChar char="•"/>
                      </a:pPr>
                      <a:r>
                        <a:rPr lang="zh-CN" altLang="en-US" sz="1200" dirty="0">
                          <a:latin typeface="+mn-ea"/>
                          <a:ea typeface="+mn-ea"/>
                        </a:rPr>
                        <a:t>与安慰剂相比，曲前列尼尔提高了肺动脉高压患者的运动能力（</a:t>
                      </a:r>
                      <a:r>
                        <a:rPr lang="en-US" altLang="zh-CN" sz="1200" dirty="0">
                          <a:latin typeface="+mn-ea"/>
                          <a:ea typeface="+mn-ea"/>
                        </a:rPr>
                        <a:t>6</a:t>
                      </a:r>
                      <a:r>
                        <a:rPr lang="zh-CN" altLang="en-US" sz="1200" dirty="0">
                          <a:latin typeface="+mn-ea"/>
                          <a:ea typeface="+mn-ea"/>
                        </a:rPr>
                        <a:t>分钟步行距离），病情较重的患者运动能力改善更大且与剂量呈正相关，同时显著改善患者症状及血流动力学指标</a:t>
                      </a:r>
                      <a:endParaRPr lang="en-US" altLang="zh-CN" sz="1200" baseline="30000" dirty="0">
                        <a:solidFill>
                          <a:srgbClr val="FF0000"/>
                        </a:solidFill>
                        <a:latin typeface="+mn-ea"/>
                        <a:ea typeface="+mn-ea"/>
                      </a:endParaRPr>
                    </a:p>
                  </a:txBody>
                  <a:tcPr anchor="ctr"/>
                </a:tc>
                <a:extLst>
                  <a:ext uri="{0D108BD9-81ED-4DB2-BD59-A6C34878D82A}">
                    <a16:rowId xmlns:a16="http://schemas.microsoft.com/office/drawing/2014/main" val="10001"/>
                  </a:ext>
                </a:extLst>
              </a:tr>
              <a:tr h="1260540">
                <a:tc>
                  <a:txBody>
                    <a:bodyPr/>
                    <a:lstStyle/>
                    <a:p>
                      <a:pPr algn="ctr"/>
                      <a:r>
                        <a:rPr lang="zh-CN" altLang="en-US" sz="1200" dirty="0">
                          <a:latin typeface="+mn-ea"/>
                          <a:ea typeface="+mn-ea"/>
                        </a:rPr>
                        <a:t>不同药物干预对肺动脉高压的疗效比较</a:t>
                      </a:r>
                      <a:r>
                        <a:rPr lang="en-US" altLang="zh-CN" sz="1200" dirty="0">
                          <a:latin typeface="+mn-ea"/>
                          <a:ea typeface="+mn-ea"/>
                        </a:rPr>
                        <a:t>-</a:t>
                      </a:r>
                      <a:r>
                        <a:rPr lang="zh-CN" altLang="en-US" sz="1200" dirty="0">
                          <a:latin typeface="+mn-ea"/>
                          <a:ea typeface="+mn-ea"/>
                        </a:rPr>
                        <a:t>系统评价和网络荟萃分析</a:t>
                      </a:r>
                      <a:r>
                        <a:rPr lang="en-US" altLang="zh-CN" sz="1200" baseline="30000" dirty="0">
                          <a:latin typeface="+mn-ea"/>
                          <a:ea typeface="+mn-ea"/>
                        </a:rPr>
                        <a:t>2</a:t>
                      </a:r>
                      <a:endParaRPr lang="zh-CN" altLang="en-US" sz="1200" baseline="30000" dirty="0">
                        <a:latin typeface="+mn-ea"/>
                        <a:ea typeface="+mn-ea"/>
                      </a:endParaRPr>
                    </a:p>
                  </a:txBody>
                  <a:tcPr anchor="ctr"/>
                </a:tc>
                <a:tc>
                  <a:txBody>
                    <a:bodyPr/>
                    <a:lstStyle/>
                    <a:p>
                      <a:pPr algn="ctr"/>
                      <a:r>
                        <a:rPr lang="zh-CN" altLang="en-US" sz="1200" dirty="0">
                          <a:latin typeface="+mn-ea"/>
                          <a:ea typeface="+mn-ea"/>
                        </a:rPr>
                        <a:t>纳入</a:t>
                      </a:r>
                      <a:r>
                        <a:rPr lang="en-US" altLang="zh-CN" sz="1200" dirty="0">
                          <a:latin typeface="+mn-ea"/>
                          <a:ea typeface="+mn-ea"/>
                        </a:rPr>
                        <a:t>31</a:t>
                      </a:r>
                      <a:r>
                        <a:rPr lang="zh-CN" altLang="en-US" sz="1200" dirty="0">
                          <a:latin typeface="+mn-ea"/>
                          <a:ea typeface="+mn-ea"/>
                        </a:rPr>
                        <a:t>个随机对照试验，共</a:t>
                      </a:r>
                      <a:r>
                        <a:rPr lang="en-US" altLang="zh-CN" sz="1200" dirty="0">
                          <a:latin typeface="+mn-ea"/>
                          <a:ea typeface="+mn-ea"/>
                        </a:rPr>
                        <a:t>6565</a:t>
                      </a:r>
                      <a:r>
                        <a:rPr lang="zh-CN" altLang="en-US" sz="1200" dirty="0">
                          <a:latin typeface="+mn-ea"/>
                          <a:ea typeface="+mn-ea"/>
                        </a:rPr>
                        <a:t>名患者，比较不同药物干预对肺动脉高压（</a:t>
                      </a:r>
                      <a:r>
                        <a:rPr lang="en-US" altLang="zh-CN" sz="1200" dirty="0">
                          <a:latin typeface="+mn-ea"/>
                          <a:ea typeface="+mn-ea"/>
                        </a:rPr>
                        <a:t>PAH</a:t>
                      </a:r>
                      <a:r>
                        <a:rPr lang="zh-CN" altLang="en-US" sz="1200" dirty="0">
                          <a:latin typeface="+mn-ea"/>
                          <a:ea typeface="+mn-ea"/>
                        </a:rPr>
                        <a:t>）的疗效和耐受性</a:t>
                      </a:r>
                    </a:p>
                  </a:txBody>
                  <a:tcPr anchor="ctr"/>
                </a:tc>
                <a:tc>
                  <a:txBody>
                    <a:bodyPr/>
                    <a:lstStyle/>
                    <a:p>
                      <a:pPr algn="ctr"/>
                      <a:r>
                        <a:rPr lang="zh-CN" altLang="en-US" sz="1200" dirty="0">
                          <a:latin typeface="+mn-ea"/>
                          <a:ea typeface="+mn-ea"/>
                        </a:rPr>
                        <a:t>与司来帕格相比，静脉</a:t>
                      </a:r>
                      <a:r>
                        <a:rPr lang="en-US" altLang="zh-CN" sz="1200" dirty="0">
                          <a:latin typeface="+mn-ea"/>
                          <a:ea typeface="+mn-ea"/>
                        </a:rPr>
                        <a:t>/</a:t>
                      </a:r>
                      <a:r>
                        <a:rPr lang="zh-CN" altLang="en-US" sz="1200" dirty="0">
                          <a:latin typeface="+mn-ea"/>
                          <a:ea typeface="+mn-ea"/>
                        </a:rPr>
                        <a:t>皮下前列环素药物：</a:t>
                      </a:r>
                      <a:endParaRPr lang="en-US" altLang="zh-CN" sz="1200" dirty="0">
                        <a:latin typeface="+mn-ea"/>
                        <a:ea typeface="+mn-ea"/>
                      </a:endParaRPr>
                    </a:p>
                    <a:p>
                      <a:pPr marL="285750" indent="-285750" algn="ctr">
                        <a:buFont typeface="Arial" panose="020B0604020202020204" pitchFamily="34" charset="0"/>
                        <a:buChar char="•"/>
                      </a:pPr>
                      <a:r>
                        <a:rPr lang="zh-CN" altLang="en-US" sz="1200" dirty="0">
                          <a:latin typeface="+mn-ea"/>
                          <a:ea typeface="+mn-ea"/>
                        </a:rPr>
                        <a:t>显著改善心功能分级，改善比例是司来帕格的</a:t>
                      </a:r>
                      <a:r>
                        <a:rPr lang="en-US" altLang="zh-CN" sz="1200" dirty="0">
                          <a:solidFill>
                            <a:srgbClr val="FF0000"/>
                          </a:solidFill>
                          <a:latin typeface="+mn-ea"/>
                          <a:ea typeface="+mn-ea"/>
                        </a:rPr>
                        <a:t>3.26</a:t>
                      </a:r>
                      <a:r>
                        <a:rPr lang="zh-CN" altLang="en-US" sz="1200" dirty="0">
                          <a:latin typeface="+mn-ea"/>
                          <a:ea typeface="+mn-ea"/>
                        </a:rPr>
                        <a:t>倍</a:t>
                      </a:r>
                      <a:endParaRPr lang="en-US" altLang="zh-CN" sz="1200" dirty="0">
                        <a:latin typeface="+mn-ea"/>
                        <a:ea typeface="+mn-ea"/>
                      </a:endParaRPr>
                    </a:p>
                    <a:p>
                      <a:pPr marL="285750" indent="-285750" algn="ctr">
                        <a:buFont typeface="Arial" panose="020B0604020202020204" pitchFamily="34" charset="0"/>
                        <a:buChar char="•"/>
                      </a:pPr>
                      <a:r>
                        <a:rPr lang="zh-CN" altLang="en-US" sz="1200" dirty="0">
                          <a:latin typeface="+mn-ea"/>
                          <a:ea typeface="+mn-ea"/>
                        </a:rPr>
                        <a:t>提高</a:t>
                      </a:r>
                      <a:r>
                        <a:rPr lang="en-US" altLang="zh-CN" sz="1200" dirty="0">
                          <a:latin typeface="+mn-ea"/>
                          <a:ea typeface="+mn-ea"/>
                        </a:rPr>
                        <a:t>6</a:t>
                      </a:r>
                      <a:r>
                        <a:rPr lang="zh-CN" altLang="en-US" sz="1200" dirty="0">
                          <a:latin typeface="+mn-ea"/>
                          <a:ea typeface="+mn-ea"/>
                        </a:rPr>
                        <a:t>分钟步行距离，较司来帕格增加</a:t>
                      </a:r>
                      <a:r>
                        <a:rPr lang="en-US" altLang="zh-CN" sz="1200" dirty="0">
                          <a:solidFill>
                            <a:srgbClr val="FF0000"/>
                          </a:solidFill>
                          <a:latin typeface="+mn-ea"/>
                          <a:ea typeface="+mn-ea"/>
                        </a:rPr>
                        <a:t>19.48</a:t>
                      </a:r>
                      <a:r>
                        <a:rPr lang="zh-CN" altLang="en-US" sz="1200" dirty="0">
                          <a:latin typeface="+mn-ea"/>
                          <a:ea typeface="+mn-ea"/>
                        </a:rPr>
                        <a:t>米</a:t>
                      </a:r>
                      <a:endParaRPr lang="en-US" altLang="zh-CN" sz="1200" dirty="0">
                        <a:latin typeface="+mn-ea"/>
                        <a:ea typeface="+mn-ea"/>
                      </a:endParaRPr>
                    </a:p>
                    <a:p>
                      <a:pPr marL="285750" indent="-285750" algn="ctr">
                        <a:buFont typeface="Arial" panose="020B0604020202020204" pitchFamily="34" charset="0"/>
                        <a:buChar char="•"/>
                      </a:pPr>
                      <a:r>
                        <a:rPr lang="zh-CN" altLang="en-US" sz="1200" dirty="0">
                          <a:latin typeface="+mn-ea"/>
                          <a:ea typeface="+mn-ea"/>
                        </a:rPr>
                        <a:t>降低死亡率及</a:t>
                      </a:r>
                      <a:r>
                        <a:rPr lang="en-US" altLang="zh-CN" sz="1200" dirty="0">
                          <a:latin typeface="+mn-ea"/>
                          <a:ea typeface="+mn-ea"/>
                        </a:rPr>
                        <a:t>PAH</a:t>
                      </a:r>
                      <a:r>
                        <a:rPr lang="zh-CN" altLang="en-US" sz="1200" dirty="0">
                          <a:latin typeface="+mn-ea"/>
                          <a:ea typeface="+mn-ea"/>
                        </a:rPr>
                        <a:t>相关住院，死亡率降低</a:t>
                      </a:r>
                      <a:r>
                        <a:rPr lang="en-US" altLang="zh-CN" sz="1200" dirty="0">
                          <a:solidFill>
                            <a:srgbClr val="FF0000"/>
                          </a:solidFill>
                          <a:latin typeface="+mn-ea"/>
                          <a:ea typeface="+mn-ea"/>
                        </a:rPr>
                        <a:t>2.75</a:t>
                      </a:r>
                      <a:r>
                        <a:rPr lang="zh-CN" altLang="en-US" sz="1200" dirty="0">
                          <a:latin typeface="+mn-ea"/>
                          <a:ea typeface="+mn-ea"/>
                        </a:rPr>
                        <a:t>倍，</a:t>
                      </a:r>
                      <a:r>
                        <a:rPr lang="en-US" altLang="zh-CN" sz="1200" dirty="0">
                          <a:latin typeface="+mn-ea"/>
                          <a:ea typeface="+mn-ea"/>
                        </a:rPr>
                        <a:t>PAH</a:t>
                      </a:r>
                      <a:r>
                        <a:rPr lang="zh-CN" altLang="en-US" sz="1200" dirty="0">
                          <a:latin typeface="+mn-ea"/>
                          <a:ea typeface="+mn-ea"/>
                        </a:rPr>
                        <a:t>相关住院降低</a:t>
                      </a:r>
                      <a:r>
                        <a:rPr lang="en-US" altLang="zh-CN" sz="1200" dirty="0">
                          <a:solidFill>
                            <a:srgbClr val="FF0000"/>
                          </a:solidFill>
                          <a:latin typeface="+mn-ea"/>
                          <a:ea typeface="+mn-ea"/>
                        </a:rPr>
                        <a:t>1.49</a:t>
                      </a:r>
                      <a:r>
                        <a:rPr lang="zh-CN" altLang="en-US" sz="1200" dirty="0">
                          <a:latin typeface="+mn-ea"/>
                          <a:ea typeface="+mn-ea"/>
                        </a:rPr>
                        <a:t>倍</a:t>
                      </a:r>
                    </a:p>
                  </a:txBody>
                  <a:tcPr anchor="ctr"/>
                </a:tc>
                <a:extLst>
                  <a:ext uri="{0D108BD9-81ED-4DB2-BD59-A6C34878D82A}">
                    <a16:rowId xmlns:a16="http://schemas.microsoft.com/office/drawing/2014/main" val="10002"/>
                  </a:ext>
                </a:extLst>
              </a:tr>
              <a:tr h="962235">
                <a:tc>
                  <a:txBody>
                    <a:bodyPr/>
                    <a:lstStyle/>
                    <a:p>
                      <a:pPr algn="ctr"/>
                      <a:r>
                        <a:rPr lang="zh-CN" altLang="en-US" sz="1200" dirty="0">
                          <a:latin typeface="+mn-ea"/>
                          <a:ea typeface="+mn-ea"/>
                        </a:rPr>
                        <a:t>混合病因肺动脉高压患者从口服司来帕格快速过渡到肠外曲前列尼尔</a:t>
                      </a:r>
                      <a:r>
                        <a:rPr lang="en-US" altLang="zh-CN" sz="1200" baseline="30000" dirty="0">
                          <a:latin typeface="+mn-ea"/>
                          <a:ea typeface="+mn-ea"/>
                        </a:rPr>
                        <a:t>3</a:t>
                      </a:r>
                      <a:endParaRPr lang="zh-CN" altLang="en-US" sz="1200" baseline="30000" dirty="0">
                        <a:latin typeface="+mn-ea"/>
                        <a:ea typeface="+mn-ea"/>
                      </a:endParaRPr>
                    </a:p>
                  </a:txBody>
                  <a:tcPr anchor="ctr"/>
                </a:tc>
                <a:tc>
                  <a:txBody>
                    <a:bodyPr/>
                    <a:lstStyle/>
                    <a:p>
                      <a:pPr algn="ctr"/>
                      <a:r>
                        <a:rPr lang="zh-CN" altLang="en-US" sz="1200" dirty="0">
                          <a:latin typeface="+mn-ea"/>
                          <a:ea typeface="+mn-ea"/>
                        </a:rPr>
                        <a:t>使用司来帕格最大剂量治疗后</a:t>
                      </a:r>
                      <a:r>
                        <a:rPr lang="en-US" altLang="zh-CN" sz="1200" dirty="0">
                          <a:latin typeface="+mn-ea"/>
                          <a:ea typeface="+mn-ea"/>
                        </a:rPr>
                        <a:t>PAH</a:t>
                      </a:r>
                      <a:r>
                        <a:rPr lang="zh-CN" altLang="en-US" sz="1200" dirty="0">
                          <a:latin typeface="+mn-ea"/>
                          <a:ea typeface="+mn-ea"/>
                        </a:rPr>
                        <a:t>症状仍持续存在的患者，替换为静脉</a:t>
                      </a:r>
                      <a:r>
                        <a:rPr lang="en-US" altLang="zh-CN" sz="1200" dirty="0">
                          <a:latin typeface="+mn-ea"/>
                          <a:ea typeface="+mn-ea"/>
                        </a:rPr>
                        <a:t>/</a:t>
                      </a:r>
                      <a:r>
                        <a:rPr lang="zh-CN" altLang="en-US" sz="1200" dirty="0">
                          <a:latin typeface="+mn-ea"/>
                          <a:ea typeface="+mn-ea"/>
                        </a:rPr>
                        <a:t>皮下曲前列尼尔治疗</a:t>
                      </a:r>
                    </a:p>
                  </a:txBody>
                  <a:tcPr anchor="ctr"/>
                </a:tc>
                <a:tc>
                  <a:txBody>
                    <a:bodyPr/>
                    <a:lstStyle/>
                    <a:p>
                      <a:pPr algn="ctr"/>
                      <a:r>
                        <a:rPr lang="zh-CN" altLang="en-US" sz="1200" dirty="0">
                          <a:latin typeface="+mn-ea"/>
                          <a:ea typeface="+mn-ea"/>
                        </a:rPr>
                        <a:t>使用司来帕格治疗时因呼吸困难进入重症监护室，</a:t>
                      </a:r>
                      <a:r>
                        <a:rPr lang="zh-CN" altLang="en-US" sz="1200" dirty="0">
                          <a:solidFill>
                            <a:srgbClr val="FF0000"/>
                          </a:solidFill>
                          <a:latin typeface="+mn-ea"/>
                          <a:ea typeface="+mn-ea"/>
                        </a:rPr>
                        <a:t>替换</a:t>
                      </a:r>
                      <a:r>
                        <a:rPr lang="zh-CN" altLang="en-US" sz="1200" dirty="0">
                          <a:latin typeface="+mn-ea"/>
                          <a:ea typeface="+mn-ea"/>
                        </a:rPr>
                        <a:t>为静脉</a:t>
                      </a:r>
                      <a:r>
                        <a:rPr lang="en-US" altLang="zh-CN" sz="1200" dirty="0">
                          <a:latin typeface="+mn-ea"/>
                          <a:ea typeface="+mn-ea"/>
                        </a:rPr>
                        <a:t>/</a:t>
                      </a:r>
                      <a:r>
                        <a:rPr lang="zh-CN" altLang="en-US" sz="1200" dirty="0">
                          <a:latin typeface="+mn-ea"/>
                          <a:ea typeface="+mn-ea"/>
                        </a:rPr>
                        <a:t>皮下曲前列尼尔后症状显著改善并顺利出院</a:t>
                      </a:r>
                    </a:p>
                  </a:txBody>
                  <a:tcPr anchor="ctr"/>
                </a:tc>
                <a:extLst>
                  <a:ext uri="{0D108BD9-81ED-4DB2-BD59-A6C34878D82A}">
                    <a16:rowId xmlns:a16="http://schemas.microsoft.com/office/drawing/2014/main" val="10003"/>
                  </a:ext>
                </a:extLst>
              </a:tr>
            </a:tbl>
          </a:graphicData>
        </a:graphic>
      </p:graphicFrame>
      <p:sp>
        <p:nvSpPr>
          <p:cNvPr id="14" name="文本框 13"/>
          <p:cNvSpPr txBox="1"/>
          <p:nvPr/>
        </p:nvSpPr>
        <p:spPr>
          <a:xfrm>
            <a:off x="338221" y="755160"/>
            <a:ext cx="11471487" cy="11628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1600" dirty="0">
                <a:solidFill>
                  <a:schemeClr val="accent1"/>
                </a:solidFill>
              </a:rPr>
              <a:t>曲前列尼尔注射液显著改善</a:t>
            </a:r>
            <a:r>
              <a:rPr kumimoji="1" lang="en-US" altLang="zh-CN" sz="1600" dirty="0">
                <a:solidFill>
                  <a:schemeClr val="accent1"/>
                </a:solidFill>
              </a:rPr>
              <a:t>PAH</a:t>
            </a:r>
            <a:r>
              <a:rPr kumimoji="1" lang="zh-CN" altLang="en-US" sz="1600" dirty="0">
                <a:solidFill>
                  <a:schemeClr val="accent1"/>
                </a:solidFill>
              </a:rPr>
              <a:t>患者的运动耐量、临床指标、症状及血流动力学指标</a:t>
            </a:r>
            <a:endParaRPr kumimoji="1" lang="en-US" altLang="zh-CN" sz="1600" dirty="0">
              <a:solidFill>
                <a:schemeClr val="accent1"/>
              </a:solidFill>
            </a:endParaRPr>
          </a:p>
          <a:p>
            <a:pPr marL="285750" indent="-285750">
              <a:lnSpc>
                <a:spcPct val="150000"/>
              </a:lnSpc>
              <a:buFont typeface="Arial" panose="020B0604020202020204" pitchFamily="34" charset="0"/>
              <a:buChar char="•"/>
            </a:pPr>
            <a:r>
              <a:rPr kumimoji="1" lang="zh-CN" altLang="en-US" sz="1600" dirty="0">
                <a:solidFill>
                  <a:schemeClr val="accent1"/>
                </a:solidFill>
              </a:rPr>
              <a:t>与司来帕格相比，曲前列尼尔注射液能够明显改善肺动脉高压患者症状，降低死亡率，提高生存率。此外，</a:t>
            </a:r>
            <a:r>
              <a:rPr kumimoji="1" lang="zh-CN" altLang="en-US" sz="1600" dirty="0">
                <a:solidFill>
                  <a:srgbClr val="FF0000"/>
                </a:solidFill>
              </a:rPr>
              <a:t>司来帕格无效的患者替换为曲前列尼尔治疗，能够进一步获益</a:t>
            </a:r>
            <a:endParaRPr kumimoji="1" lang="en-US" altLang="zh-CN" sz="16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en-US" altLang="zh-CN" sz="2800" dirty="0"/>
              <a:t>4</a:t>
            </a:r>
            <a:r>
              <a:rPr lang="zh-CN" altLang="en-US" sz="2800" dirty="0"/>
              <a:t>、创新性</a:t>
            </a:r>
          </a:p>
        </p:txBody>
      </p:sp>
      <p:sp>
        <p:nvSpPr>
          <p:cNvPr id="3" name="文本框 2"/>
          <p:cNvSpPr txBox="1"/>
          <p:nvPr/>
        </p:nvSpPr>
        <p:spPr>
          <a:xfrm>
            <a:off x="7803932" y="659492"/>
            <a:ext cx="3736427" cy="516488"/>
          </a:xfrm>
          <a:prstGeom prst="rect">
            <a:avLst/>
          </a:prstGeom>
          <a:noFill/>
        </p:spPr>
        <p:txBody>
          <a:bodyPr wrap="square" rtlCol="0">
            <a:spAutoFit/>
          </a:bodyPr>
          <a:lstStyle/>
          <a:p>
            <a:pPr>
              <a:lnSpc>
                <a:spcPct val="200000"/>
              </a:lnSpc>
            </a:pPr>
            <a:r>
              <a:rPr kumimoji="1" lang="zh-CN" altLang="en-US" sz="1600" b="1" dirty="0">
                <a:solidFill>
                  <a:schemeClr val="accent1"/>
                </a:solidFill>
              </a:rPr>
              <a:t>“第一批鼓励仿制药品目录”药品</a:t>
            </a:r>
            <a:endParaRPr kumimoji="1" lang="en-US" altLang="zh-CN" sz="1600" b="1" dirty="0">
              <a:solidFill>
                <a:schemeClr val="accent1"/>
              </a:solidFill>
            </a:endParaRPr>
          </a:p>
        </p:txBody>
      </p:sp>
      <p:sp>
        <p:nvSpPr>
          <p:cNvPr id="13" name="文本框 12"/>
          <p:cNvSpPr txBox="1"/>
          <p:nvPr/>
        </p:nvSpPr>
        <p:spPr>
          <a:xfrm>
            <a:off x="0" y="5978610"/>
            <a:ext cx="5308979" cy="861774"/>
          </a:xfrm>
          <a:prstGeom prst="rect">
            <a:avLst/>
          </a:prstGeom>
          <a:solidFill>
            <a:schemeClr val="bg1"/>
          </a:solidFill>
        </p:spPr>
        <p:txBody>
          <a:bodyPr wrap="square" rtlCol="0">
            <a:spAutoFit/>
          </a:bodyPr>
          <a:lstStyle/>
          <a:p>
            <a:r>
              <a:rPr kumimoji="1" lang="zh-CN" altLang="en-US" sz="1000" dirty="0"/>
              <a:t>数据来源于：</a:t>
            </a:r>
            <a:endParaRPr kumimoji="1" lang="en-US" altLang="zh-CN" sz="1000" dirty="0"/>
          </a:p>
          <a:p>
            <a:pPr marL="228600" indent="-228600">
              <a:buAutoNum type="arabicPeriod"/>
            </a:pPr>
            <a:r>
              <a:rPr kumimoji="1" lang="zh-CN" altLang="en-US" sz="1000" dirty="0"/>
              <a:t>曲前列尼尔注射液说明书</a:t>
            </a:r>
            <a:endParaRPr kumimoji="1" lang="en-US" altLang="zh-CN" sz="1000" dirty="0"/>
          </a:p>
          <a:p>
            <a:pPr marL="228600" indent="-228600">
              <a:buAutoNum type="arabicPeriod"/>
            </a:pPr>
            <a:r>
              <a:rPr kumimoji="1" lang="zh-CN" altLang="en-US" sz="1000" dirty="0"/>
              <a:t>中华医学会呼吸病学分会肺栓塞与肺血管病学组</a:t>
            </a:r>
            <a:r>
              <a:rPr kumimoji="1" lang="en-US" altLang="zh-CN" sz="1000" dirty="0"/>
              <a:t>, </a:t>
            </a:r>
            <a:r>
              <a:rPr kumimoji="1" lang="zh-CN" altLang="en-US" sz="1000" dirty="0"/>
              <a:t>等</a:t>
            </a:r>
            <a:r>
              <a:rPr kumimoji="1" lang="en-US" altLang="zh-CN" sz="1000" dirty="0"/>
              <a:t>.</a:t>
            </a:r>
            <a:r>
              <a:rPr kumimoji="1" lang="zh-CN" altLang="en-US" sz="1000" dirty="0"/>
              <a:t>中华医学杂志</a:t>
            </a:r>
            <a:r>
              <a:rPr kumimoji="1" lang="en-US" altLang="zh-CN" sz="1000" dirty="0"/>
              <a:t>. 2021; 101(1): 11-51. </a:t>
            </a:r>
          </a:p>
          <a:p>
            <a:pPr marL="228600" indent="-228600">
              <a:buFontTx/>
              <a:buAutoNum type="arabicPeriod"/>
            </a:pPr>
            <a:r>
              <a:rPr kumimoji="1" lang="zh-CN" altLang="en-US" sz="1000" dirty="0"/>
              <a:t>第一批鼓励仿制药品目录</a:t>
            </a:r>
            <a:endParaRPr kumimoji="1" lang="en-US" altLang="zh-CN" sz="1000" dirty="0"/>
          </a:p>
          <a:p>
            <a:pPr marL="228600" indent="-228600">
              <a:buFontTx/>
              <a:buAutoNum type="arabicPeriod"/>
            </a:pPr>
            <a:r>
              <a:rPr kumimoji="1" lang="zh-CN" altLang="en-US" sz="1000" dirty="0"/>
              <a:t>第一批罕见病目录</a:t>
            </a:r>
            <a:endParaRPr kumimoji="1" lang="en-US" altLang="zh-CN" sz="1000" dirty="0"/>
          </a:p>
        </p:txBody>
      </p:sp>
      <p:graphicFrame>
        <p:nvGraphicFramePr>
          <p:cNvPr id="4" name="表格 8"/>
          <p:cNvGraphicFramePr>
            <a:graphicFrameLocks noGrp="1"/>
          </p:cNvGraphicFramePr>
          <p:nvPr>
            <p:extLst>
              <p:ext uri="{D42A27DB-BD31-4B8C-83A1-F6EECF244321}">
                <p14:modId xmlns:p14="http://schemas.microsoft.com/office/powerpoint/2010/main" val="3954285483"/>
              </p:ext>
            </p:extLst>
          </p:nvPr>
        </p:nvGraphicFramePr>
        <p:xfrm>
          <a:off x="255395" y="1652693"/>
          <a:ext cx="6336461" cy="3381890"/>
        </p:xfrm>
        <a:graphic>
          <a:graphicData uri="http://schemas.openxmlformats.org/drawingml/2006/table">
            <a:tbl>
              <a:tblPr firstRow="1" bandRow="1">
                <a:tableStyleId>{5C22544A-7EE6-4342-B048-85BDC9FD1C3A}</a:tableStyleId>
              </a:tblPr>
              <a:tblGrid>
                <a:gridCol w="1547424">
                  <a:extLst>
                    <a:ext uri="{9D8B030D-6E8A-4147-A177-3AD203B41FA5}">
                      <a16:colId xmlns:a16="http://schemas.microsoft.com/office/drawing/2014/main" val="20000"/>
                    </a:ext>
                  </a:extLst>
                </a:gridCol>
                <a:gridCol w="2394519">
                  <a:extLst>
                    <a:ext uri="{9D8B030D-6E8A-4147-A177-3AD203B41FA5}">
                      <a16:colId xmlns:a16="http://schemas.microsoft.com/office/drawing/2014/main" val="20001"/>
                    </a:ext>
                  </a:extLst>
                </a:gridCol>
                <a:gridCol w="2394518">
                  <a:extLst>
                    <a:ext uri="{9D8B030D-6E8A-4147-A177-3AD203B41FA5}">
                      <a16:colId xmlns:a16="http://schemas.microsoft.com/office/drawing/2014/main" val="20002"/>
                    </a:ext>
                  </a:extLst>
                </a:gridCol>
              </a:tblGrid>
              <a:tr h="699391">
                <a:tc>
                  <a:txBody>
                    <a:bodyPr/>
                    <a:lstStyle/>
                    <a:p>
                      <a:pPr algn="ctr">
                        <a:lnSpc>
                          <a:spcPct val="150000"/>
                        </a:lnSpc>
                      </a:pPr>
                      <a:r>
                        <a:rPr lang="zh-CN" altLang="en-US" sz="1600" dirty="0"/>
                        <a:t>主要创新点</a:t>
                      </a:r>
                    </a:p>
                  </a:txBody>
                  <a:tcPr anchor="ctr"/>
                </a:tc>
                <a:tc>
                  <a:txBody>
                    <a:bodyPr/>
                    <a:lstStyle/>
                    <a:p>
                      <a:pPr algn="ctr">
                        <a:lnSpc>
                          <a:spcPct val="150000"/>
                        </a:lnSpc>
                      </a:pPr>
                      <a:r>
                        <a:rPr lang="zh-CN" altLang="en-US" sz="1600" dirty="0"/>
                        <a:t>描述</a:t>
                      </a:r>
                    </a:p>
                  </a:txBody>
                  <a:tcPr anchor="ctr"/>
                </a:tc>
                <a:tc>
                  <a:txBody>
                    <a:bodyPr/>
                    <a:lstStyle/>
                    <a:p>
                      <a:pPr algn="ctr">
                        <a:lnSpc>
                          <a:spcPct val="150000"/>
                        </a:lnSpc>
                      </a:pPr>
                      <a:r>
                        <a:rPr lang="zh-CN" altLang="en-US" sz="1600" dirty="0"/>
                        <a:t>优势</a:t>
                      </a:r>
                    </a:p>
                  </a:txBody>
                  <a:tcPr anchor="ctr"/>
                </a:tc>
                <a:extLst>
                  <a:ext uri="{0D108BD9-81ED-4DB2-BD59-A6C34878D82A}">
                    <a16:rowId xmlns:a16="http://schemas.microsoft.com/office/drawing/2014/main" val="10000"/>
                  </a:ext>
                </a:extLst>
              </a:tr>
              <a:tr h="2682499">
                <a:tc>
                  <a:txBody>
                    <a:bodyPr/>
                    <a:lstStyle/>
                    <a:p>
                      <a:pPr algn="ctr">
                        <a:lnSpc>
                          <a:spcPct val="150000"/>
                        </a:lnSpc>
                      </a:pPr>
                      <a:r>
                        <a:rPr lang="zh-CN" altLang="en-US" sz="1600" dirty="0"/>
                        <a:t>剂型创新</a:t>
                      </a:r>
                    </a:p>
                  </a:txBody>
                  <a:tcPr anchor="ctr"/>
                </a:tc>
                <a:tc>
                  <a:txBody>
                    <a:bodyPr/>
                    <a:lstStyle/>
                    <a:p>
                      <a:pPr algn="ctr">
                        <a:lnSpc>
                          <a:spcPct val="150000"/>
                        </a:lnSpc>
                      </a:pPr>
                      <a:r>
                        <a:rPr lang="zh-CN" altLang="en-US" sz="1600" dirty="0"/>
                        <a:t>是目前国内治疗肺动脉高压唯一静脉</a:t>
                      </a:r>
                      <a:r>
                        <a:rPr lang="en-US" altLang="zh-CN" sz="1600" dirty="0"/>
                        <a:t>/</a:t>
                      </a:r>
                      <a:r>
                        <a:rPr lang="zh-CN" altLang="en-US" sz="1600" dirty="0"/>
                        <a:t>皮下给药的靶向药</a:t>
                      </a:r>
                    </a:p>
                  </a:txBody>
                  <a:tcPr anchor="ctr"/>
                </a:tc>
                <a:tc>
                  <a:txBody>
                    <a:bodyPr/>
                    <a:lstStyle/>
                    <a:p>
                      <a:pPr algn="ctr">
                        <a:lnSpc>
                          <a:spcPct val="150000"/>
                        </a:lnSpc>
                      </a:pPr>
                      <a:r>
                        <a:rPr lang="zh-CN" altLang="en-US" sz="1600" dirty="0"/>
                        <a:t>相对于口服药，起效快，治疗效果更好，</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临床更适用于重症、昏迷等无法服用药物的患者，</a:t>
                      </a:r>
                      <a:r>
                        <a:rPr lang="zh-CN" altLang="en-US" sz="1600" dirty="0"/>
                        <a:t>是重症患者的首选</a:t>
                      </a:r>
                    </a:p>
                  </a:txBody>
                  <a:tcPr anchor="ctr"/>
                </a:tc>
                <a:extLst>
                  <a:ext uri="{0D108BD9-81ED-4DB2-BD59-A6C34878D82A}">
                    <a16:rowId xmlns:a16="http://schemas.microsoft.com/office/drawing/2014/main" val="10002"/>
                  </a:ext>
                </a:extLst>
              </a:tr>
            </a:tbl>
          </a:graphicData>
        </a:graphic>
      </p:graphicFrame>
      <p:pic>
        <p:nvPicPr>
          <p:cNvPr id="9" name="图片 8"/>
          <p:cNvPicPr>
            <a:picLocks noChangeAspect="1"/>
          </p:cNvPicPr>
          <p:nvPr/>
        </p:nvPicPr>
        <p:blipFill>
          <a:blip r:embed="rId3"/>
          <a:stretch>
            <a:fillRect/>
          </a:stretch>
        </p:blipFill>
        <p:spPr>
          <a:xfrm>
            <a:off x="7141779" y="1175502"/>
            <a:ext cx="5050221" cy="2348106"/>
          </a:xfrm>
          <a:prstGeom prst="rect">
            <a:avLst/>
          </a:prstGeom>
        </p:spPr>
      </p:pic>
      <p:sp>
        <p:nvSpPr>
          <p:cNvPr id="11" name="文本框 10"/>
          <p:cNvSpPr txBox="1"/>
          <p:nvPr/>
        </p:nvSpPr>
        <p:spPr>
          <a:xfrm>
            <a:off x="8241625" y="3429000"/>
            <a:ext cx="2873065" cy="516488"/>
          </a:xfrm>
          <a:prstGeom prst="rect">
            <a:avLst/>
          </a:prstGeom>
          <a:noFill/>
        </p:spPr>
        <p:txBody>
          <a:bodyPr wrap="square" rtlCol="0">
            <a:spAutoFit/>
          </a:bodyPr>
          <a:lstStyle/>
          <a:p>
            <a:pPr>
              <a:lnSpc>
                <a:spcPct val="200000"/>
              </a:lnSpc>
            </a:pPr>
            <a:r>
              <a:rPr kumimoji="1" lang="zh-CN" altLang="en-US" sz="1600" b="1" dirty="0">
                <a:solidFill>
                  <a:schemeClr val="accent1"/>
                </a:solidFill>
              </a:rPr>
              <a:t>“第一批罕见病目录”药品</a:t>
            </a:r>
          </a:p>
        </p:txBody>
      </p:sp>
      <p:pic>
        <p:nvPicPr>
          <p:cNvPr id="10" name="图片 9"/>
          <p:cNvPicPr>
            <a:picLocks noChangeAspect="1"/>
          </p:cNvPicPr>
          <p:nvPr/>
        </p:nvPicPr>
        <p:blipFill>
          <a:blip r:embed="rId4"/>
          <a:stretch>
            <a:fillRect/>
          </a:stretch>
        </p:blipFill>
        <p:spPr>
          <a:xfrm>
            <a:off x="7504279" y="5398784"/>
            <a:ext cx="3725693" cy="1159653"/>
          </a:xfrm>
          <a:prstGeom prst="rect">
            <a:avLst/>
          </a:prstGeom>
        </p:spPr>
      </p:pic>
      <p:pic>
        <p:nvPicPr>
          <p:cNvPr id="12" name="图片 11"/>
          <p:cNvPicPr>
            <a:picLocks noChangeAspect="1"/>
          </p:cNvPicPr>
          <p:nvPr/>
        </p:nvPicPr>
        <p:blipFill>
          <a:blip r:embed="rId5"/>
          <a:stretch>
            <a:fillRect/>
          </a:stretch>
        </p:blipFill>
        <p:spPr>
          <a:xfrm>
            <a:off x="7504281" y="4021618"/>
            <a:ext cx="3725694" cy="1301036"/>
          </a:xfrm>
          <a:prstGeom prst="rect">
            <a:avLst/>
          </a:prstGeom>
        </p:spPr>
      </p:pic>
      <p:sp>
        <p:nvSpPr>
          <p:cNvPr id="14" name="圆角矩形 13"/>
          <p:cNvSpPr/>
          <p:nvPr/>
        </p:nvSpPr>
        <p:spPr>
          <a:xfrm>
            <a:off x="7300913" y="5978610"/>
            <a:ext cx="4086225" cy="3793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29233" y="0"/>
            <a:ext cx="6040772" cy="708666"/>
          </a:xfrm>
        </p:spPr>
        <p:txBody>
          <a:bodyPr>
            <a:normAutofit/>
          </a:bodyPr>
          <a:lstStyle/>
          <a:p>
            <a:pPr algn="ctr"/>
            <a:r>
              <a:rPr lang="en-US" altLang="zh-CN" sz="2800" dirty="0"/>
              <a:t>5</a:t>
            </a:r>
            <a:r>
              <a:rPr lang="zh-CN" altLang="en-US" sz="2800" dirty="0"/>
              <a:t>、公平性</a:t>
            </a:r>
          </a:p>
        </p:txBody>
      </p:sp>
      <p:sp>
        <p:nvSpPr>
          <p:cNvPr id="13" name="文本框 12"/>
          <p:cNvSpPr txBox="1"/>
          <p:nvPr/>
        </p:nvSpPr>
        <p:spPr>
          <a:xfrm>
            <a:off x="0" y="5730759"/>
            <a:ext cx="10554346" cy="707886"/>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zh-CN" altLang="en-US" sz="1000" dirty="0"/>
              <a:t>中国肺动脉高压诊断与治疗指南</a:t>
            </a:r>
            <a:r>
              <a:rPr kumimoji="1" lang="en-US" altLang="zh-CN" sz="1000" dirty="0"/>
              <a:t>(2021 </a:t>
            </a:r>
            <a:r>
              <a:rPr kumimoji="1" lang="zh-CN" altLang="en-US" sz="1000" dirty="0"/>
              <a:t>版</a:t>
            </a:r>
            <a:r>
              <a:rPr kumimoji="1" lang="en-US" altLang="zh-CN" sz="1000" dirty="0"/>
              <a:t>)</a:t>
            </a:r>
          </a:p>
          <a:p>
            <a:pPr marL="228600" indent="-228600">
              <a:buFontTx/>
              <a:buAutoNum type="arabicPeriod"/>
            </a:pPr>
            <a:r>
              <a:rPr kumimoji="1" lang="zh-CN" altLang="en-US" sz="1000" dirty="0"/>
              <a:t>曲前列尼尔注射液说明书</a:t>
            </a:r>
            <a:endParaRPr kumimoji="1" lang="en-US" altLang="zh-CN" sz="1000" dirty="0"/>
          </a:p>
          <a:p>
            <a:pPr marL="228600" indent="-228600">
              <a:buFontTx/>
              <a:buAutoNum type="arabicPeriod"/>
            </a:pPr>
            <a:r>
              <a:rPr kumimoji="1" lang="zh-CN" altLang="en-US" sz="1000" dirty="0"/>
              <a:t>司来帕格片说明书</a:t>
            </a:r>
            <a:r>
              <a:rPr kumimoji="1" lang="en-US" altLang="zh-CN" sz="1000" dirty="0"/>
              <a:t> </a:t>
            </a:r>
          </a:p>
        </p:txBody>
      </p:sp>
      <p:sp>
        <p:nvSpPr>
          <p:cNvPr id="11" name="矩形: 圆角 8"/>
          <p:cNvSpPr/>
          <p:nvPr/>
        </p:nvSpPr>
        <p:spPr>
          <a:xfrm>
            <a:off x="548679" y="1572122"/>
            <a:ext cx="2678717" cy="412131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Wingdings" panose="05000000000000000000" pitchFamily="2" charset="2"/>
              <a:buChar char="ü"/>
            </a:pPr>
            <a:r>
              <a:rPr lang="zh-CN" altLang="en-US" sz="1400" dirty="0">
                <a:solidFill>
                  <a:schemeClr val="tx1"/>
                </a:solidFill>
                <a:latin typeface="+mn-ea"/>
              </a:rPr>
              <a:t>目前大陆地区发病率数据缺乏，根据欧洲数据显示，</a:t>
            </a:r>
            <a:r>
              <a:rPr lang="en-US" altLang="zh-CN" sz="1400" dirty="0">
                <a:solidFill>
                  <a:schemeClr val="tx1"/>
                </a:solidFill>
                <a:latin typeface="+mn-ea"/>
              </a:rPr>
              <a:t>PAH</a:t>
            </a:r>
            <a:r>
              <a:rPr lang="zh-CN" altLang="en-US" sz="1400" dirty="0">
                <a:solidFill>
                  <a:schemeClr val="tx1"/>
                </a:solidFill>
                <a:latin typeface="+mn-ea"/>
              </a:rPr>
              <a:t>发病率为</a:t>
            </a:r>
            <a:r>
              <a:rPr lang="en-US" altLang="zh-CN" sz="1400" dirty="0">
                <a:solidFill>
                  <a:schemeClr val="tx1"/>
                </a:solidFill>
                <a:latin typeface="+mn-ea"/>
              </a:rPr>
              <a:t>5-10/</a:t>
            </a:r>
            <a:r>
              <a:rPr lang="zh-CN" altLang="en-US" sz="1400" dirty="0">
                <a:solidFill>
                  <a:schemeClr val="tx1"/>
                </a:solidFill>
                <a:latin typeface="+mn-ea"/>
              </a:rPr>
              <a:t>百万年，以此推测中国大陆年发病率患者总数为</a:t>
            </a:r>
            <a:r>
              <a:rPr lang="en-US" altLang="zh-CN" sz="1400" dirty="0">
                <a:solidFill>
                  <a:schemeClr val="tx1"/>
                </a:solidFill>
                <a:latin typeface="+mn-ea"/>
              </a:rPr>
              <a:t>7000-14000</a:t>
            </a:r>
            <a:r>
              <a:rPr lang="zh-CN" altLang="en-US" sz="1400" dirty="0">
                <a:solidFill>
                  <a:schemeClr val="tx1"/>
                </a:solidFill>
                <a:latin typeface="+mn-ea"/>
              </a:rPr>
              <a:t>人（以</a:t>
            </a:r>
            <a:r>
              <a:rPr lang="en-US" altLang="zh-CN" sz="1400" dirty="0">
                <a:solidFill>
                  <a:schemeClr val="tx1"/>
                </a:solidFill>
                <a:latin typeface="+mn-ea"/>
              </a:rPr>
              <a:t>14</a:t>
            </a:r>
            <a:r>
              <a:rPr lang="zh-CN" altLang="en-US" sz="1400" dirty="0">
                <a:solidFill>
                  <a:schemeClr val="tx1"/>
                </a:solidFill>
                <a:latin typeface="+mn-ea"/>
              </a:rPr>
              <a:t>亿人口计算）</a:t>
            </a:r>
            <a:endParaRPr lang="en-US" altLang="zh-CN" sz="1400" dirty="0">
              <a:solidFill>
                <a:schemeClr val="tx1"/>
              </a:solidFill>
              <a:latin typeface="+mn-ea"/>
            </a:endParaRPr>
          </a:p>
        </p:txBody>
      </p:sp>
      <p:sp>
        <p:nvSpPr>
          <p:cNvPr id="12" name="矩形: 圆角 9"/>
          <p:cNvSpPr/>
          <p:nvPr/>
        </p:nvSpPr>
        <p:spPr>
          <a:xfrm>
            <a:off x="4756641" y="1500114"/>
            <a:ext cx="2678717" cy="41933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kumimoji="1" lang="zh-CN" altLang="en-US" sz="1400" dirty="0">
                <a:solidFill>
                  <a:schemeClr val="tx1"/>
                </a:solidFill>
              </a:rPr>
              <a:t>弥补了治疗肺动脉高压医保目录内无静脉</a:t>
            </a:r>
            <a:r>
              <a:rPr kumimoji="1" lang="en-US" altLang="zh-CN" sz="1400" dirty="0">
                <a:solidFill>
                  <a:schemeClr val="tx1"/>
                </a:solidFill>
              </a:rPr>
              <a:t>/</a:t>
            </a:r>
            <a:r>
              <a:rPr kumimoji="1" lang="zh-CN" altLang="en-US" sz="1400" dirty="0">
                <a:solidFill>
                  <a:schemeClr val="tx1"/>
                </a:solidFill>
              </a:rPr>
              <a:t>皮下前列环素途径靶向药的短板</a:t>
            </a:r>
            <a:endParaRPr kumimoji="1" lang="en-US" altLang="zh-CN" sz="1400" dirty="0">
              <a:solidFill>
                <a:schemeClr val="tx1"/>
              </a:solidFill>
            </a:endParaRPr>
          </a:p>
          <a:p>
            <a:pPr marL="228600" indent="-228600">
              <a:lnSpc>
                <a:spcPct val="150000"/>
              </a:lnSpc>
              <a:buFont typeface="Wingdings" panose="05000000000000000000" pitchFamily="2" charset="2"/>
              <a:buChar char="ü"/>
            </a:pPr>
            <a:r>
              <a:rPr lang="zh-CN" altLang="en-US" sz="1400" dirty="0">
                <a:solidFill>
                  <a:schemeClr val="tx1"/>
                </a:solidFill>
                <a:latin typeface="+mn-ea"/>
              </a:rPr>
              <a:t>弥补了肺动脉高压心功能</a:t>
            </a:r>
            <a:r>
              <a:rPr lang="en-US" altLang="zh-CN" sz="1400" dirty="0">
                <a:solidFill>
                  <a:schemeClr val="tx1"/>
                </a:solidFill>
                <a:latin typeface="+mn-ea"/>
              </a:rPr>
              <a:t>IV</a:t>
            </a:r>
            <a:r>
              <a:rPr lang="zh-CN" altLang="en-US" sz="1400" dirty="0">
                <a:solidFill>
                  <a:schemeClr val="tx1"/>
                </a:solidFill>
                <a:latin typeface="+mn-ea"/>
              </a:rPr>
              <a:t>级高危患者无前列环素途径药物可用的短板（司来帕格片适应症仅涵盖心功能</a:t>
            </a:r>
            <a:r>
              <a:rPr lang="en-US" altLang="zh-CN" sz="1400" dirty="0">
                <a:solidFill>
                  <a:schemeClr val="tx1"/>
                </a:solidFill>
                <a:latin typeface="+mn-ea"/>
              </a:rPr>
              <a:t>II-III</a:t>
            </a:r>
            <a:r>
              <a:rPr lang="zh-CN" altLang="en-US" sz="1400" dirty="0">
                <a:solidFill>
                  <a:schemeClr val="tx1"/>
                </a:solidFill>
                <a:latin typeface="+mn-ea"/>
              </a:rPr>
              <a:t>级患者）</a:t>
            </a:r>
            <a:endParaRPr lang="en-US" altLang="zh-CN" sz="1400" dirty="0">
              <a:solidFill>
                <a:schemeClr val="tx1"/>
              </a:solidFill>
              <a:latin typeface="+mn-ea"/>
            </a:endParaRPr>
          </a:p>
          <a:p>
            <a:pPr marL="228600" indent="-228600">
              <a:lnSpc>
                <a:spcPct val="150000"/>
              </a:lnSpc>
              <a:buFont typeface="Wingdings" panose="05000000000000000000" pitchFamily="2" charset="2"/>
              <a:buChar char="ü"/>
            </a:pPr>
            <a:r>
              <a:rPr lang="zh-CN" altLang="en-US" sz="1400" dirty="0">
                <a:solidFill>
                  <a:schemeClr val="tx1"/>
                </a:solidFill>
                <a:latin typeface="+mn-ea"/>
              </a:rPr>
              <a:t>弥补了口服药治疗无效患者无医保药可用的短板</a:t>
            </a:r>
          </a:p>
        </p:txBody>
      </p:sp>
      <p:sp>
        <p:nvSpPr>
          <p:cNvPr id="14" name="矩形: 圆角 10"/>
          <p:cNvSpPr/>
          <p:nvPr/>
        </p:nvSpPr>
        <p:spPr>
          <a:xfrm>
            <a:off x="8849427" y="1572123"/>
            <a:ext cx="2678717" cy="412131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lang="zh-CN" altLang="en-US" sz="1400" dirty="0">
                <a:solidFill>
                  <a:schemeClr val="tx1"/>
                </a:solidFill>
                <a:latin typeface="+mn-ea"/>
              </a:rPr>
              <a:t>随着国家对罕见病的关注逐步重视，肺动脉高压越来越受到临床的关注，医生</a:t>
            </a:r>
            <a:r>
              <a:rPr lang="zh-CN" altLang="en-US" sz="1400">
                <a:solidFill>
                  <a:schemeClr val="tx1"/>
                </a:solidFill>
                <a:latin typeface="+mn-ea"/>
              </a:rPr>
              <a:t>对肺动脉高压</a:t>
            </a:r>
            <a:r>
              <a:rPr lang="zh-CN" altLang="en-US" sz="1400" dirty="0">
                <a:solidFill>
                  <a:schemeClr val="tx1"/>
                </a:solidFill>
                <a:latin typeface="+mn-ea"/>
              </a:rPr>
              <a:t>意识提高，漏诊误诊几率降低</a:t>
            </a:r>
          </a:p>
          <a:p>
            <a:pPr marL="228600" indent="-228600">
              <a:lnSpc>
                <a:spcPct val="150000"/>
              </a:lnSpc>
              <a:buFont typeface="Wingdings" panose="05000000000000000000" pitchFamily="2" charset="2"/>
              <a:buChar char="ü"/>
            </a:pPr>
            <a:r>
              <a:rPr lang="zh-CN" altLang="en-US" sz="1400" dirty="0">
                <a:solidFill>
                  <a:schemeClr val="tx1"/>
                </a:solidFill>
                <a:latin typeface="+mn-ea"/>
              </a:rPr>
              <a:t>曲前列尼尔注射液用药过程˙必须在医生的监管下并获得专业的指导，相较于口服药物，静脉</a:t>
            </a:r>
            <a:r>
              <a:rPr lang="en-US" altLang="zh-CN" sz="1400" dirty="0">
                <a:solidFill>
                  <a:schemeClr val="tx1"/>
                </a:solidFill>
                <a:latin typeface="+mn-ea"/>
              </a:rPr>
              <a:t>/</a:t>
            </a:r>
            <a:r>
              <a:rPr lang="zh-CN" altLang="en-US" sz="1400" dirty="0">
                <a:solidFill>
                  <a:schemeClr val="tx1"/>
                </a:solidFill>
                <a:latin typeface="+mn-ea"/>
              </a:rPr>
              <a:t>皮下的给药方式不会造成药物滥用</a:t>
            </a:r>
          </a:p>
        </p:txBody>
      </p:sp>
      <p:sp>
        <p:nvSpPr>
          <p:cNvPr id="15" name="矩形: 圆角 12"/>
          <p:cNvSpPr/>
          <p:nvPr/>
        </p:nvSpPr>
        <p:spPr>
          <a:xfrm>
            <a:off x="1081805" y="1284091"/>
            <a:ext cx="1636188" cy="5007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mn-ea"/>
              </a:rPr>
              <a:t>年发病患者总数</a:t>
            </a:r>
            <a:endParaRPr lang="en-US" altLang="zh-CN" sz="1400" b="1" dirty="0">
              <a:solidFill>
                <a:schemeClr val="bg1"/>
              </a:solidFill>
              <a:latin typeface="+mn-ea"/>
            </a:endParaRPr>
          </a:p>
        </p:txBody>
      </p:sp>
      <p:sp>
        <p:nvSpPr>
          <p:cNvPr id="16" name="矩形: 圆角 13"/>
          <p:cNvSpPr/>
          <p:nvPr/>
        </p:nvSpPr>
        <p:spPr>
          <a:xfrm>
            <a:off x="5225389" y="1281081"/>
            <a:ext cx="1773150" cy="5037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t>弥补药品目录短板</a:t>
            </a:r>
            <a:endParaRPr lang="en-US" altLang="zh-CN" sz="1400" b="1" dirty="0">
              <a:solidFill>
                <a:schemeClr val="bg2">
                  <a:lumMod val="25000"/>
                </a:schemeClr>
              </a:solidFill>
              <a:latin typeface="+mn-ea"/>
            </a:endParaRPr>
          </a:p>
        </p:txBody>
      </p:sp>
      <p:sp>
        <p:nvSpPr>
          <p:cNvPr id="17" name="矩形: 圆角 14"/>
          <p:cNvSpPr/>
          <p:nvPr/>
        </p:nvSpPr>
        <p:spPr>
          <a:xfrm>
            <a:off x="9433351" y="1284092"/>
            <a:ext cx="1636189" cy="5007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mn-ea"/>
              </a:rPr>
              <a:t>临床管理难度</a:t>
            </a:r>
            <a:endParaRPr lang="en-US" altLang="zh-CN" sz="1400" b="1" dirty="0">
              <a:solidFill>
                <a:schemeClr val="bg1"/>
              </a:solidFill>
              <a:latin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ViY2JkMjU3NGYzZTEwMzZmMGFkZWViYmNkYWU3NDIifQ=="/>
  <p:tag name="KSO_WPP_MARK_KEY" val="5b821e46-0de1-4511-8e31-c6ba1fe426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3257</TotalTime>
  <Words>3815</Words>
  <Application>Microsoft Macintosh PowerPoint</Application>
  <PresentationFormat>宽屏</PresentationFormat>
  <Paragraphs>191</Paragraphs>
  <Slides>9</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等线</vt:lpstr>
      <vt:lpstr>等线 Light</vt:lpstr>
      <vt:lpstr>微软雅黑</vt:lpstr>
      <vt:lpstr>Arial</vt:lpstr>
      <vt:lpstr>Wingdings</vt:lpstr>
      <vt:lpstr>Office 主题​​</vt:lpstr>
      <vt:lpstr>PowerPoint 演示文稿</vt:lpstr>
      <vt:lpstr>目录</vt:lpstr>
      <vt:lpstr>1、药物基本信息</vt:lpstr>
      <vt:lpstr>1、药物基本信息</vt:lpstr>
      <vt:lpstr>2、安全性</vt:lpstr>
      <vt:lpstr>3、有效性</vt:lpstr>
      <vt:lpstr>3、有效性</vt:lpstr>
      <vt:lpstr>4、创新性</vt:lpstr>
      <vt:lpstr>5、公平性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 XIAN</cp:lastModifiedBy>
  <cp:revision>237</cp:revision>
  <dcterms:created xsi:type="dcterms:W3CDTF">2021-12-13T08:44:00Z</dcterms:created>
  <dcterms:modified xsi:type="dcterms:W3CDTF">2022-07-11T07:13:48Z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811F00FE4E734B89806B0DFF5AB163A1</vt:lpwstr>
  </property>
  <property fmtid="{D5CDD505-2E9C-101B-9397-08002B2CF9AE}" pid="3" name="KSOProductBuildVer">
    <vt:lpwstr>2052-11.1.0.11744</vt:lpwstr>
  </property>
</Properties>
</file>