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75" r:id="rId2"/>
    <p:sldId id="260" r:id="rId3"/>
    <p:sldId id="261" r:id="rId4"/>
    <p:sldId id="270" r:id="rId5"/>
    <p:sldId id="271" r:id="rId6"/>
    <p:sldId id="274" r:id="rId7"/>
    <p:sldId id="272" r:id="rId8"/>
    <p:sldId id="268" r:id="rId9"/>
    <p:sldId id="267" r:id="rId10"/>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6EBB01-CA1E-61A1-B389-EF4B7782EB32}" name="任文波" initials="任文波" userId="S::wenbo.ren@leespharm.com::baaa0453-82cf-4b5d-94ce-5f74492028c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33" autoAdjust="0"/>
    <p:restoredTop sz="74754" autoAdjust="0"/>
  </p:normalViewPr>
  <p:slideViewPr>
    <p:cSldViewPr snapToGrid="0">
      <p:cViewPr varScale="1">
        <p:scale>
          <a:sx n="74" d="100"/>
          <a:sy n="74" d="100"/>
        </p:scale>
        <p:origin x="984" y="5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5AACB9-3EE2-458D-9204-B77729A2DC23}" type="datetimeFigureOut">
              <a:rPr lang="zh-CN" altLang="en-US" smtClean="0"/>
              <a:t>2022/7/10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410368-BD65-409C-B686-E5342D727FA0}"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各位评审专家好！我是</a:t>
            </a:r>
            <a:r>
              <a:rPr lang="en-US" altLang="zh-CN" dirty="0"/>
              <a:t>xxx</a:t>
            </a:r>
          </a:p>
          <a:p>
            <a:r>
              <a:rPr lang="zh-CN" altLang="en-US" dirty="0"/>
              <a:t>我们申报的药品是苯丁酸钠颗粒，由兆科药业（广州）有限公司生产，符合说明书适应症中包含有国家卫健委</a:t>
            </a:r>
            <a:r>
              <a:rPr lang="en-US" altLang="zh-CN" dirty="0"/>
              <a:t>《</a:t>
            </a:r>
            <a:r>
              <a:rPr lang="zh-CN" altLang="en-US" dirty="0"/>
              <a:t>第一批罕见病目录</a:t>
            </a:r>
            <a:r>
              <a:rPr lang="en-US" altLang="zh-CN" dirty="0"/>
              <a:t>》</a:t>
            </a:r>
            <a:r>
              <a:rPr lang="zh-CN" altLang="en-US" dirty="0"/>
              <a:t>所收录罕见病的药品的规定。</a:t>
            </a:r>
          </a:p>
        </p:txBody>
      </p:sp>
      <p:sp>
        <p:nvSpPr>
          <p:cNvPr id="4" name="灯片编号占位符 3"/>
          <p:cNvSpPr>
            <a:spLocks noGrp="1"/>
          </p:cNvSpPr>
          <p:nvPr>
            <p:ph type="sldNum" sz="quarter" idx="5"/>
          </p:nvPr>
        </p:nvSpPr>
        <p:spPr/>
        <p:txBody>
          <a:bodyPr/>
          <a:lstStyle/>
          <a:p>
            <a:fld id="{81410368-BD65-409C-B686-E5342D727FA0}" type="slidenum">
              <a:rPr lang="zh-CN" altLang="en-US" smtClean="0"/>
              <a:t>1</a:t>
            </a:fld>
            <a:endParaRPr lang="zh-CN" altLang="en-US"/>
          </a:p>
        </p:txBody>
      </p:sp>
    </p:spTree>
    <p:extLst>
      <p:ext uri="{BB962C8B-B14F-4D97-AF65-F5344CB8AC3E}">
        <p14:creationId xmlns:p14="http://schemas.microsoft.com/office/powerpoint/2010/main" val="755900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我将从</a:t>
            </a:r>
            <a:r>
              <a:rPr lang="en-US" altLang="zh-CN" dirty="0"/>
              <a:t>6</a:t>
            </a:r>
            <a:r>
              <a:rPr lang="zh-CN" altLang="en-US" dirty="0"/>
              <a:t>个方面向大家汇报</a:t>
            </a:r>
          </a:p>
        </p:txBody>
      </p:sp>
      <p:sp>
        <p:nvSpPr>
          <p:cNvPr id="4" name="灯片编号占位符 3"/>
          <p:cNvSpPr>
            <a:spLocks noGrp="1"/>
          </p:cNvSpPr>
          <p:nvPr>
            <p:ph type="sldNum" sz="quarter" idx="5"/>
          </p:nvPr>
        </p:nvSpPr>
        <p:spPr/>
        <p:txBody>
          <a:bodyPr/>
          <a:lstStyle/>
          <a:p>
            <a:fld id="{81410368-BD65-409C-B686-E5342D727FA0}" type="slidenum">
              <a:rPr lang="zh-CN" altLang="en-US" smtClean="0"/>
              <a:t>2</a:t>
            </a:fld>
            <a:endParaRPr lang="zh-CN" altLang="en-US"/>
          </a:p>
        </p:txBody>
      </p:sp>
    </p:spTree>
    <p:extLst>
      <p:ext uri="{BB962C8B-B14F-4D97-AF65-F5344CB8AC3E}">
        <p14:creationId xmlns:p14="http://schemas.microsoft.com/office/powerpoint/2010/main" val="3124734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85750" indent="-285750">
              <a:buFont typeface="Wingdings" panose="05000000000000000000" pitchFamily="2" charset="2"/>
              <a:buChar char="n"/>
            </a:pPr>
            <a:r>
              <a:rPr lang="zh-CN" altLang="en-US" sz="1600" kern="0" dirty="0">
                <a:solidFill>
                  <a:sysClr val="windowText" lastClr="000000"/>
                </a:solidFill>
                <a:latin typeface="pingfangSS" panose="020B0600000000000000" pitchFamily="34" charset="-122"/>
                <a:ea typeface="黑体" panose="02010609060101010101" pitchFamily="49" charset="-122"/>
              </a:rPr>
              <a:t>通用名称：</a:t>
            </a:r>
            <a:endParaRPr lang="en-US" altLang="zh-CN" sz="1600" kern="0" dirty="0">
              <a:solidFill>
                <a:sysClr val="windowText" lastClr="000000"/>
              </a:solidFill>
              <a:latin typeface="pingfangSS" panose="020B0600000000000000" pitchFamily="34" charset="-122"/>
              <a:ea typeface="黑体" panose="02010609060101010101" pitchFamily="49" charset="-122"/>
            </a:endParaRPr>
          </a:p>
          <a:p>
            <a:pPr lvl="1"/>
            <a:r>
              <a:rPr lang="zh-CN" altLang="en-US" sz="1600" kern="0" dirty="0">
                <a:solidFill>
                  <a:sysClr val="windowText" lastClr="000000"/>
                </a:solidFill>
                <a:latin typeface="pingfangSS" panose="020B0600000000000000" pitchFamily="34" charset="-122"/>
                <a:ea typeface="黑体" panose="02010609060101010101" pitchFamily="49" charset="-122"/>
              </a:rPr>
              <a:t>苯丁酸钠颗粒</a:t>
            </a:r>
          </a:p>
          <a:p>
            <a:pPr marL="285750" indent="-285750">
              <a:buFont typeface="Wingdings" panose="05000000000000000000" pitchFamily="2" charset="2"/>
              <a:buChar char="n"/>
            </a:pPr>
            <a:r>
              <a:rPr lang="zh-CN" altLang="en-US" sz="1600" kern="0" dirty="0">
                <a:solidFill>
                  <a:sysClr val="windowText" lastClr="000000"/>
                </a:solidFill>
                <a:latin typeface="pingfangSS" panose="020B0600000000000000" pitchFamily="34" charset="-122"/>
                <a:ea typeface="黑体" panose="02010609060101010101" pitchFamily="49" charset="-122"/>
              </a:rPr>
              <a:t>注册规格：</a:t>
            </a:r>
            <a:endParaRPr lang="en-US" altLang="zh-CN" sz="1600" kern="0" dirty="0">
              <a:solidFill>
                <a:sysClr val="windowText" lastClr="000000"/>
              </a:solidFill>
              <a:latin typeface="pingfangSS" panose="020B0600000000000000" pitchFamily="34" charset="-122"/>
              <a:ea typeface="黑体" panose="02010609060101010101" pitchFamily="49" charset="-122"/>
            </a:endParaRPr>
          </a:p>
          <a:p>
            <a:pPr lvl="1"/>
            <a:r>
              <a:rPr lang="en-US" altLang="zh-CN" sz="1600" kern="0" dirty="0">
                <a:solidFill>
                  <a:sysClr val="windowText" lastClr="000000"/>
                </a:solidFill>
                <a:latin typeface="pingfangSS" panose="020B0600000000000000" pitchFamily="34" charset="-122"/>
                <a:ea typeface="黑体" panose="02010609060101010101" pitchFamily="49" charset="-122"/>
              </a:rPr>
              <a:t>150g/</a:t>
            </a:r>
            <a:r>
              <a:rPr lang="zh-CN" altLang="en-US" sz="1600" kern="0" dirty="0">
                <a:solidFill>
                  <a:sysClr val="windowText" lastClr="000000"/>
                </a:solidFill>
                <a:latin typeface="pingfangSS" panose="020B0600000000000000" pitchFamily="34" charset="-122"/>
                <a:ea typeface="黑体" panose="02010609060101010101" pitchFamily="49" charset="-122"/>
              </a:rPr>
              <a:t>瓶（每</a:t>
            </a:r>
            <a:r>
              <a:rPr lang="en-US" altLang="zh-CN" sz="1600" kern="0" dirty="0">
                <a:solidFill>
                  <a:sysClr val="windowText" lastClr="000000"/>
                </a:solidFill>
                <a:latin typeface="pingfangSS" panose="020B0600000000000000" pitchFamily="34" charset="-122"/>
                <a:ea typeface="黑体" panose="02010609060101010101" pitchFamily="49" charset="-122"/>
              </a:rPr>
              <a:t>1g </a:t>
            </a:r>
            <a:r>
              <a:rPr lang="zh-CN" altLang="en-US" sz="1600" kern="0" dirty="0">
                <a:solidFill>
                  <a:sysClr val="windowText" lastClr="000000"/>
                </a:solidFill>
                <a:latin typeface="pingfangSS" panose="020B0600000000000000" pitchFamily="34" charset="-122"/>
                <a:ea typeface="黑体" panose="02010609060101010101" pitchFamily="49" charset="-122"/>
              </a:rPr>
              <a:t>含苯丁酸钠</a:t>
            </a:r>
            <a:r>
              <a:rPr lang="en-US" altLang="zh-CN" sz="1600" kern="0" dirty="0">
                <a:solidFill>
                  <a:sysClr val="windowText" lastClr="000000"/>
                </a:solidFill>
                <a:latin typeface="pingfangSS" panose="020B0600000000000000" pitchFamily="34" charset="-122"/>
                <a:ea typeface="黑体" panose="02010609060101010101" pitchFamily="49" charset="-122"/>
              </a:rPr>
              <a:t>0.94g</a:t>
            </a:r>
            <a:r>
              <a:rPr lang="zh-CN" altLang="en-US" sz="1600" kern="0" dirty="0">
                <a:solidFill>
                  <a:sysClr val="windowText" lastClr="000000"/>
                </a:solidFill>
                <a:latin typeface="pingfangSS" panose="020B0600000000000000" pitchFamily="34" charset="-122"/>
                <a:ea typeface="黑体" panose="02010609060101010101" pitchFamily="49" charset="-122"/>
              </a:rPr>
              <a:t>）</a:t>
            </a:r>
          </a:p>
          <a:p>
            <a:pPr marL="285750" indent="-285750">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中国大陆首次上市时间：</a:t>
            </a:r>
            <a:endParaRPr lang="en-US" altLang="zh-CN" sz="1600" dirty="0">
              <a:latin typeface="萍方0" panose="020B0300000000000000" pitchFamily="34" charset="-122"/>
              <a:ea typeface="萍方0" panose="020B0300000000000000" pitchFamily="34" charset="-122"/>
            </a:endParaRPr>
          </a:p>
          <a:p>
            <a:pPr lvl="1"/>
            <a:r>
              <a:rPr lang="en-US" altLang="zh-CN" sz="1600" dirty="0">
                <a:latin typeface="萍方0" panose="020B0300000000000000" pitchFamily="34" charset="-122"/>
                <a:ea typeface="萍方0" panose="020B0300000000000000" pitchFamily="34" charset="-122"/>
              </a:rPr>
              <a:t>2021</a:t>
            </a:r>
            <a:r>
              <a:rPr lang="zh-CN" altLang="en-US" sz="1600" dirty="0">
                <a:latin typeface="萍方0" panose="020B0300000000000000" pitchFamily="34" charset="-122"/>
                <a:ea typeface="萍方0" panose="020B0300000000000000" pitchFamily="34" charset="-122"/>
              </a:rPr>
              <a:t>年</a:t>
            </a:r>
            <a:r>
              <a:rPr lang="en-US" altLang="zh-CN" sz="1600" dirty="0">
                <a:latin typeface="萍方0" panose="020B0300000000000000" pitchFamily="34" charset="-122"/>
                <a:ea typeface="萍方0" panose="020B0300000000000000" pitchFamily="34" charset="-122"/>
              </a:rPr>
              <a:t>5</a:t>
            </a:r>
            <a:r>
              <a:rPr lang="zh-CN" altLang="en-US" sz="1600" dirty="0">
                <a:latin typeface="萍方0" panose="020B0300000000000000" pitchFamily="34" charset="-122"/>
                <a:ea typeface="萍方0" panose="020B0300000000000000" pitchFamily="34" charset="-122"/>
              </a:rPr>
              <a:t>月</a:t>
            </a:r>
            <a:r>
              <a:rPr lang="en-US" altLang="zh-CN" sz="1600" dirty="0">
                <a:latin typeface="萍方0" panose="020B0300000000000000" pitchFamily="34" charset="-122"/>
                <a:ea typeface="萍方0" panose="020B0300000000000000" pitchFamily="34" charset="-122"/>
              </a:rPr>
              <a:t>13</a:t>
            </a:r>
            <a:r>
              <a:rPr lang="zh-CN" altLang="en-US" sz="1600" dirty="0">
                <a:latin typeface="萍方0" panose="020B0300000000000000" pitchFamily="34" charset="-122"/>
                <a:ea typeface="萍方0" panose="020B0300000000000000" pitchFamily="34" charset="-122"/>
              </a:rPr>
              <a:t>日</a:t>
            </a:r>
          </a:p>
          <a:p>
            <a:pPr marL="285750" indent="-285750">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目前大陆地区同通用名称药品的上市情况：无同通用名药品上市</a:t>
            </a:r>
            <a:endParaRPr lang="en-US" altLang="zh-CN" sz="1600" dirty="0">
              <a:latin typeface="萍方0" panose="020B0300000000000000" pitchFamily="34" charset="-122"/>
              <a:ea typeface="萍方0" panose="020B0300000000000000" pitchFamily="34" charset="-122"/>
            </a:endParaRPr>
          </a:p>
          <a:p>
            <a:pPr marL="285750" indent="-285750">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全球首个上市国家</a:t>
            </a:r>
            <a:r>
              <a:rPr lang="en-US" altLang="zh-CN" sz="1600" dirty="0">
                <a:latin typeface="萍方0" panose="020B0300000000000000" pitchFamily="34" charset="-122"/>
                <a:ea typeface="萍方0" panose="020B0300000000000000" pitchFamily="34" charset="-122"/>
              </a:rPr>
              <a:t>/</a:t>
            </a:r>
            <a:r>
              <a:rPr lang="zh-CN" altLang="en-US" sz="1600" dirty="0">
                <a:latin typeface="萍方0" panose="020B0300000000000000" pitchFamily="34" charset="-122"/>
                <a:ea typeface="萍方0" panose="020B0300000000000000" pitchFamily="34" charset="-122"/>
              </a:rPr>
              <a:t>地区及上市时间：</a:t>
            </a:r>
            <a:endParaRPr lang="en-US" altLang="zh-CN" sz="1600" dirty="0">
              <a:latin typeface="萍方0" panose="020B0300000000000000" pitchFamily="34" charset="-122"/>
              <a:ea typeface="萍方0" panose="020B0300000000000000" pitchFamily="34" charset="-122"/>
            </a:endParaRPr>
          </a:p>
          <a:p>
            <a:pPr lvl="1"/>
            <a:r>
              <a:rPr lang="zh-CN" altLang="en-US" sz="1600" dirty="0">
                <a:latin typeface="萍方0" panose="020B0300000000000000" pitchFamily="34" charset="-122"/>
                <a:ea typeface="萍方0" panose="020B0300000000000000" pitchFamily="34" charset="-122"/>
              </a:rPr>
              <a:t>美国，</a:t>
            </a:r>
            <a:r>
              <a:rPr lang="en-US" altLang="zh-CN" sz="1600" dirty="0">
                <a:latin typeface="萍方0" panose="020B0300000000000000" pitchFamily="34" charset="-122"/>
                <a:ea typeface="萍方0" panose="020B0300000000000000" pitchFamily="34" charset="-122"/>
              </a:rPr>
              <a:t>1996</a:t>
            </a:r>
            <a:r>
              <a:rPr lang="zh-CN" altLang="en-US" sz="1600" dirty="0">
                <a:latin typeface="萍方0" panose="020B0300000000000000" pitchFamily="34" charset="-122"/>
                <a:ea typeface="萍方0" panose="020B0300000000000000" pitchFamily="34" charset="-122"/>
              </a:rPr>
              <a:t>年</a:t>
            </a:r>
            <a:r>
              <a:rPr lang="en-US" altLang="zh-CN" sz="1600" dirty="0">
                <a:latin typeface="萍方0" panose="020B0300000000000000" pitchFamily="34" charset="-122"/>
                <a:ea typeface="萍方0" panose="020B0300000000000000" pitchFamily="34" charset="-122"/>
              </a:rPr>
              <a:t>5</a:t>
            </a:r>
            <a:r>
              <a:rPr lang="zh-CN" altLang="en-US" sz="1600" dirty="0">
                <a:latin typeface="萍方0" panose="020B0300000000000000" pitchFamily="34" charset="-122"/>
                <a:ea typeface="萍方0" panose="020B0300000000000000" pitchFamily="34" charset="-122"/>
              </a:rPr>
              <a:t>月</a:t>
            </a:r>
            <a:r>
              <a:rPr lang="en-US" altLang="zh-CN" sz="1600" dirty="0">
                <a:latin typeface="萍方0" panose="020B0300000000000000" pitchFamily="34" charset="-122"/>
                <a:ea typeface="萍方0" panose="020B0300000000000000" pitchFamily="34" charset="-122"/>
              </a:rPr>
              <a:t>13</a:t>
            </a:r>
            <a:r>
              <a:rPr lang="zh-CN" altLang="en-US" sz="1600" dirty="0">
                <a:latin typeface="萍方0" panose="020B0300000000000000" pitchFamily="34" charset="-122"/>
                <a:ea typeface="萍方0" panose="020B0300000000000000" pitchFamily="34" charset="-122"/>
              </a:rPr>
              <a:t>日</a:t>
            </a:r>
            <a:endParaRPr lang="en-US" altLang="zh-CN" sz="1600" dirty="0">
              <a:latin typeface="萍方0" panose="020B0300000000000000" pitchFamily="34" charset="-122"/>
              <a:ea typeface="萍方0" panose="020B0300000000000000" pitchFamily="34" charset="-122"/>
            </a:endParaRPr>
          </a:p>
          <a:p>
            <a:pPr marL="285750" indent="-285750">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是否为</a:t>
            </a:r>
            <a:r>
              <a:rPr lang="en-US" altLang="zh-CN" sz="1600" dirty="0">
                <a:latin typeface="萍方0" panose="020B0300000000000000" pitchFamily="34" charset="-122"/>
                <a:ea typeface="萍方0" panose="020B0300000000000000" pitchFamily="34" charset="-122"/>
              </a:rPr>
              <a:t>OTC</a:t>
            </a:r>
            <a:r>
              <a:rPr lang="zh-CN" altLang="en-US" sz="1600" dirty="0">
                <a:latin typeface="萍方0" panose="020B0300000000000000" pitchFamily="34" charset="-122"/>
                <a:ea typeface="萍方0" panose="020B0300000000000000" pitchFamily="34" charset="-122"/>
              </a:rPr>
              <a:t>药：否</a:t>
            </a:r>
            <a:endParaRPr lang="en-US" altLang="zh-CN" sz="1600" dirty="0">
              <a:latin typeface="萍方0" panose="020B0300000000000000" pitchFamily="34" charset="-122"/>
              <a:ea typeface="萍方0" panose="020B0300000000000000" pitchFamily="34" charset="-122"/>
            </a:endParaRPr>
          </a:p>
          <a:p>
            <a:pPr marL="285750" indent="-285750">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参照药品建议：目录内无参照药品</a:t>
            </a:r>
            <a:endParaRPr kumimoji="0" lang="en-US" altLang="zh-CN" sz="1600" dirty="0">
              <a:latin typeface="萍方0" panose="020B0300000000000000" pitchFamily="34" charset="-122"/>
              <a:ea typeface="萍方0" panose="020B0300000000000000" pitchFamily="34" charset="-122"/>
            </a:endParaRPr>
          </a:p>
          <a:p>
            <a:pPr marL="0" indent="0">
              <a:buFont typeface="Wingdings" panose="05000000000000000000" pitchFamily="2" charset="2"/>
              <a:buNone/>
            </a:pPr>
            <a:r>
              <a:rPr kumimoji="1" lang="zh-CN" altLang="en-US" sz="1600" dirty="0">
                <a:latin typeface="萍方0" panose="020B0300000000000000" pitchFamily="34" charset="-122"/>
                <a:ea typeface="萍方0" panose="020B0300000000000000" pitchFamily="34" charset="-122"/>
              </a:rPr>
              <a:t>适应症：</a:t>
            </a:r>
            <a:r>
              <a:rPr lang="zh-CN" altLang="en-US" sz="1600" dirty="0">
                <a:latin typeface="萍方0" panose="020B0300000000000000" pitchFamily="34" charset="-122"/>
                <a:ea typeface="萍方0" panose="020B0300000000000000" pitchFamily="34" charset="-122"/>
              </a:rPr>
              <a:t>用于氨基甲酰磷酸合成酶缺乏症、鸟氨酸氨甲酰基转移酶缺乏症或精氨基琥珀酸合成酶缺乏症引起的尿素循环异常患者。</a:t>
            </a:r>
          </a:p>
          <a:p>
            <a:pPr lvl="1"/>
            <a:r>
              <a:rPr lang="zh-CN" altLang="en-US" sz="1600" dirty="0">
                <a:latin typeface="萍方0" panose="020B0300000000000000" pitchFamily="34" charset="-122"/>
                <a:ea typeface="萍方0" panose="020B0300000000000000" pitchFamily="34" charset="-122"/>
              </a:rPr>
              <a:t>本品适用于所有新生儿期（出生</a:t>
            </a:r>
            <a:r>
              <a:rPr lang="en-US" altLang="zh-CN" sz="1600" dirty="0">
                <a:latin typeface="萍方0" panose="020B0300000000000000" pitchFamily="34" charset="-122"/>
                <a:ea typeface="萍方0" panose="020B0300000000000000" pitchFamily="34" charset="-122"/>
              </a:rPr>
              <a:t>28 </a:t>
            </a:r>
            <a:r>
              <a:rPr lang="zh-CN" altLang="en-US" sz="1600" dirty="0">
                <a:latin typeface="萍方0" panose="020B0300000000000000" pitchFamily="34" charset="-122"/>
                <a:ea typeface="萍方0" panose="020B0300000000000000" pitchFamily="34" charset="-122"/>
              </a:rPr>
              <a:t>天内）出现完全酶缺乏症的患者，也适用于有高血氨性脑病病史的迟发型（部分酶缺乏症，发生于出生</a:t>
            </a:r>
            <a:r>
              <a:rPr lang="en-US" altLang="zh-CN" sz="1600" dirty="0">
                <a:latin typeface="萍方0" panose="020B0300000000000000" pitchFamily="34" charset="-122"/>
                <a:ea typeface="萍方0" panose="020B0300000000000000" pitchFamily="34" charset="-122"/>
              </a:rPr>
              <a:t>1 </a:t>
            </a:r>
            <a:r>
              <a:rPr lang="zh-CN" altLang="en-US" sz="1600" dirty="0">
                <a:latin typeface="萍方0" panose="020B0300000000000000" pitchFamily="34" charset="-122"/>
                <a:ea typeface="萍方0" panose="020B0300000000000000" pitchFamily="34" charset="-122"/>
              </a:rPr>
              <a:t>个月后）患者。</a:t>
            </a:r>
          </a:p>
          <a:p>
            <a:pPr marL="285750" indent="-285750">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国外地区发病率及年发病患者总数：</a:t>
            </a:r>
            <a:endParaRPr lang="en-US" altLang="zh-CN" sz="1600" dirty="0">
              <a:latin typeface="萍方0" panose="020B0300000000000000" pitchFamily="34" charset="-122"/>
              <a:ea typeface="萍方0" panose="020B0300000000000000" pitchFamily="34" charset="-122"/>
            </a:endParaRPr>
          </a:p>
          <a:p>
            <a:pPr lvl="1"/>
            <a:r>
              <a:rPr lang="zh-CN" altLang="en-US" sz="1600" dirty="0">
                <a:latin typeface="萍方0" panose="020B0300000000000000" pitchFamily="34" charset="-122"/>
                <a:ea typeface="萍方0" panose="020B0300000000000000" pitchFamily="34" charset="-122"/>
              </a:rPr>
              <a:t>新生儿发病率</a:t>
            </a:r>
            <a:r>
              <a:rPr lang="en-US" altLang="zh-CN" sz="1600" baseline="30000" dirty="0">
                <a:latin typeface="萍方0" panose="020B0300000000000000" pitchFamily="34" charset="-122"/>
                <a:ea typeface="萍方0" panose="020B0300000000000000" pitchFamily="34" charset="-122"/>
              </a:rPr>
              <a:t>1</a:t>
            </a:r>
            <a:r>
              <a:rPr lang="zh-CN" altLang="en-US" sz="1600" dirty="0">
                <a:latin typeface="萍方0" panose="020B0300000000000000" pitchFamily="34" charset="-122"/>
                <a:ea typeface="萍方0" panose="020B0300000000000000" pitchFamily="34" charset="-122"/>
              </a:rPr>
              <a:t>：约为</a:t>
            </a:r>
            <a:r>
              <a:rPr lang="en-US" altLang="zh-CN" sz="1600" dirty="0">
                <a:latin typeface="萍方0" panose="020B0300000000000000" pitchFamily="34" charset="-122"/>
                <a:ea typeface="萍方0" panose="020B0300000000000000" pitchFamily="34" charset="-122"/>
              </a:rPr>
              <a:t>1/35000</a:t>
            </a:r>
            <a:r>
              <a:rPr lang="zh-CN" altLang="en-US" sz="1600" dirty="0">
                <a:latin typeface="萍方0" panose="020B0300000000000000" pitchFamily="34" charset="-122"/>
                <a:ea typeface="萍方0" panose="020B0300000000000000" pitchFamily="34" charset="-122"/>
              </a:rPr>
              <a:t>；年发病患者总数约为：</a:t>
            </a:r>
            <a:r>
              <a:rPr lang="en-US" altLang="zh-CN" sz="1600" dirty="0">
                <a:latin typeface="萍方0" panose="020B0300000000000000" pitchFamily="34" charset="-122"/>
                <a:ea typeface="萍方0" panose="020B0300000000000000" pitchFamily="34" charset="-122"/>
              </a:rPr>
              <a:t>314</a:t>
            </a:r>
            <a:r>
              <a:rPr lang="zh-CN" altLang="en-US" sz="1600" dirty="0">
                <a:latin typeface="萍方0" panose="020B0300000000000000" pitchFamily="34" charset="-122"/>
                <a:ea typeface="萍方0" panose="020B0300000000000000" pitchFamily="34" charset="-122"/>
              </a:rPr>
              <a:t>人。</a:t>
            </a:r>
          </a:p>
          <a:p>
            <a:pPr lvl="1"/>
            <a:r>
              <a:rPr lang="zh-CN" altLang="en-US" sz="1600" dirty="0">
                <a:latin typeface="萍方0" panose="020B0300000000000000" pitchFamily="34" charset="-122"/>
                <a:ea typeface="萍方0" panose="020B0300000000000000" pitchFamily="34" charset="-122"/>
              </a:rPr>
              <a:t>每日总剂量通常为：</a:t>
            </a:r>
          </a:p>
          <a:p>
            <a:pPr lvl="1"/>
            <a:r>
              <a:rPr lang="en-US" altLang="zh-CN" sz="1600" dirty="0">
                <a:latin typeface="萍方0" panose="020B0300000000000000" pitchFamily="34" charset="-122"/>
                <a:ea typeface="萍方0" panose="020B0300000000000000" pitchFamily="34" charset="-122"/>
              </a:rPr>
              <a:t>450-600mg/kg/</a:t>
            </a:r>
            <a:r>
              <a:rPr lang="zh-CN" altLang="en-US" sz="1600" dirty="0">
                <a:latin typeface="萍方0" panose="020B0300000000000000" pitchFamily="34" charset="-122"/>
                <a:ea typeface="萍方0" panose="020B0300000000000000" pitchFamily="34" charset="-122"/>
              </a:rPr>
              <a:t>日（体重＜</a:t>
            </a:r>
            <a:r>
              <a:rPr lang="en-US" altLang="zh-CN" sz="1600" dirty="0">
                <a:latin typeface="萍方0" panose="020B0300000000000000" pitchFamily="34" charset="-122"/>
                <a:ea typeface="萍方0" panose="020B0300000000000000" pitchFamily="34" charset="-122"/>
              </a:rPr>
              <a:t>20kg </a:t>
            </a:r>
            <a:r>
              <a:rPr lang="zh-CN" altLang="en-US" sz="1600" dirty="0">
                <a:latin typeface="萍方0" panose="020B0300000000000000" pitchFamily="34" charset="-122"/>
                <a:ea typeface="萍方0" panose="020B0300000000000000" pitchFamily="34" charset="-122"/>
              </a:rPr>
              <a:t>的新生儿、婴幼儿和儿童）</a:t>
            </a:r>
          </a:p>
          <a:p>
            <a:pPr lvl="1"/>
            <a:r>
              <a:rPr lang="en-US" altLang="zh-CN" sz="1600" dirty="0">
                <a:latin typeface="萍方0" panose="020B0300000000000000" pitchFamily="34" charset="-122"/>
                <a:ea typeface="萍方0" panose="020B0300000000000000" pitchFamily="34" charset="-122"/>
              </a:rPr>
              <a:t>9.9-13.0g/m2/</a:t>
            </a:r>
            <a:r>
              <a:rPr lang="zh-CN" altLang="en-US" sz="1600" dirty="0">
                <a:latin typeface="萍方0" panose="020B0300000000000000" pitchFamily="34" charset="-122"/>
                <a:ea typeface="萍方0" panose="020B0300000000000000" pitchFamily="34" charset="-122"/>
              </a:rPr>
              <a:t>日（体重＞</a:t>
            </a:r>
            <a:r>
              <a:rPr lang="en-US" altLang="zh-CN" sz="1600" dirty="0">
                <a:latin typeface="萍方0" panose="020B0300000000000000" pitchFamily="34" charset="-122"/>
                <a:ea typeface="萍方0" panose="020B0300000000000000" pitchFamily="34" charset="-122"/>
              </a:rPr>
              <a:t>20kg </a:t>
            </a:r>
            <a:r>
              <a:rPr lang="zh-CN" altLang="en-US" sz="1600" dirty="0">
                <a:latin typeface="萍方0" panose="020B0300000000000000" pitchFamily="34" charset="-122"/>
                <a:ea typeface="萍方0" panose="020B0300000000000000" pitchFamily="34" charset="-122"/>
              </a:rPr>
              <a:t>的儿童、青少年和成人）</a:t>
            </a:r>
          </a:p>
          <a:p>
            <a:pPr lvl="1"/>
            <a:r>
              <a:rPr lang="zh-CN" altLang="en-US" sz="1600" dirty="0">
                <a:latin typeface="萍方0" panose="020B0300000000000000" pitchFamily="34" charset="-122"/>
                <a:ea typeface="萍方0" panose="020B0300000000000000" pitchFamily="34" charset="-122"/>
              </a:rPr>
              <a:t>应于每餐时或进食时服用每日总剂量的均分剂量</a:t>
            </a:r>
            <a:endParaRPr lang="en-US" altLang="zh-CN" sz="1600" dirty="0">
              <a:latin typeface="萍方0" panose="020B0300000000000000" pitchFamily="34" charset="-122"/>
              <a:ea typeface="萍方0" panose="020B0300000000000000" pitchFamily="34" charset="-122"/>
            </a:endParaRPr>
          </a:p>
          <a:p>
            <a:pPr lvl="1"/>
            <a:r>
              <a:rPr lang="zh-CN" altLang="en-US" sz="1600" dirty="0">
                <a:latin typeface="萍方0" panose="020B0300000000000000" pitchFamily="34" charset="-122"/>
                <a:ea typeface="萍方0" panose="020B0300000000000000" pitchFamily="34" charset="-122"/>
              </a:rPr>
              <a:t>量取药品颗粒前请轻轻摇晃瓶子</a:t>
            </a:r>
            <a:endParaRPr kumimoji="1" lang="en-US" altLang="zh-CN" sz="1600" dirty="0">
              <a:latin typeface="萍方0" panose="020B0300000000000000" pitchFamily="34" charset="-122"/>
              <a:ea typeface="萍方0" panose="020B0300000000000000" pitchFamily="34" charset="-122"/>
            </a:endParaRPr>
          </a:p>
        </p:txBody>
      </p:sp>
      <p:sp>
        <p:nvSpPr>
          <p:cNvPr id="4" name="灯片编号占位符 3"/>
          <p:cNvSpPr>
            <a:spLocks noGrp="1"/>
          </p:cNvSpPr>
          <p:nvPr>
            <p:ph type="sldNum" sz="quarter" idx="5"/>
          </p:nvPr>
        </p:nvSpPr>
        <p:spPr/>
        <p:txBody>
          <a:bodyPr/>
          <a:lstStyle/>
          <a:p>
            <a:fld id="{81410368-BD65-409C-B686-E5342D727FA0}" type="slidenum">
              <a:rPr lang="zh-CN" altLang="en-US" smtClean="0"/>
              <a:t>3</a:t>
            </a:fld>
            <a:endParaRPr lang="zh-CN" altLang="en-US"/>
          </a:p>
        </p:txBody>
      </p:sp>
    </p:spTree>
    <p:extLst>
      <p:ext uri="{BB962C8B-B14F-4D97-AF65-F5344CB8AC3E}">
        <p14:creationId xmlns:p14="http://schemas.microsoft.com/office/powerpoint/2010/main" val="2294193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kern="0" dirty="0">
                <a:solidFill>
                  <a:sysClr val="windowText" lastClr="000000"/>
                </a:solidFill>
                <a:latin typeface="pingfangSS" panose="020B0600000000000000" pitchFamily="34" charset="-122"/>
                <a:ea typeface="黑体" panose="02010609060101010101" pitchFamily="49" charset="-122"/>
              </a:rPr>
              <a:t>尿素循环障碍是一类严重的遗传代谢病，由于尿素循环代谢过程中酶或转运体缺陷引起氨解毒或精氨酸合成障碍，</a:t>
            </a:r>
            <a:r>
              <a:rPr lang="zh-CN" altLang="en-US" sz="1200" kern="0" dirty="0">
                <a:solidFill>
                  <a:sysClr val="windowText" lastClr="000000"/>
                </a:solidFill>
                <a:latin typeface="仿宋" panose="02010609060101010101" pitchFamily="49" charset="-122"/>
                <a:ea typeface="仿宋" panose="02010609060101010101" pitchFamily="49" charset="-122"/>
              </a:rPr>
              <a:t>总患病率约为</a:t>
            </a:r>
            <a:r>
              <a:rPr lang="en-US" altLang="zh-CN" sz="1200" kern="0" dirty="0">
                <a:solidFill>
                  <a:sysClr val="windowText" lastClr="000000"/>
                </a:solidFill>
                <a:latin typeface="仿宋" panose="02010609060101010101" pitchFamily="49" charset="-122"/>
                <a:ea typeface="仿宋" panose="02010609060101010101" pitchFamily="49" charset="-122"/>
              </a:rPr>
              <a:t>1/35000</a:t>
            </a:r>
            <a:r>
              <a:rPr lang="zh-CN" altLang="en-US" sz="1200" kern="0" dirty="0">
                <a:solidFill>
                  <a:sysClr val="windowText" lastClr="000000"/>
                </a:solidFill>
                <a:latin typeface="仿宋" panose="02010609060101010101" pitchFamily="49" charset="-122"/>
                <a:ea typeface="仿宋" panose="02010609060101010101" pitchFamily="49" charset="-122"/>
              </a:rPr>
              <a:t>。主要包括</a:t>
            </a:r>
            <a:r>
              <a:rPr lang="en-US" altLang="zh-CN" sz="1200" kern="0" dirty="0">
                <a:solidFill>
                  <a:sysClr val="windowText" lastClr="000000"/>
                </a:solidFill>
                <a:latin typeface="仿宋" panose="02010609060101010101" pitchFamily="49" charset="-122"/>
                <a:ea typeface="仿宋" panose="02010609060101010101" pitchFamily="49" charset="-122"/>
              </a:rPr>
              <a:t>3</a:t>
            </a:r>
            <a:r>
              <a:rPr lang="zh-CN" altLang="en-US" sz="1200" kern="0" dirty="0">
                <a:solidFill>
                  <a:sysClr val="windowText" lastClr="000000"/>
                </a:solidFill>
                <a:latin typeface="仿宋" panose="02010609060101010101" pitchFamily="49" charset="-122"/>
                <a:ea typeface="仿宋" panose="02010609060101010101" pitchFamily="49" charset="-122"/>
              </a:rPr>
              <a:t>各近端</a:t>
            </a:r>
            <a:r>
              <a:rPr lang="en-US" altLang="zh-CN" sz="1200" kern="0" dirty="0">
                <a:solidFill>
                  <a:sysClr val="windowText" lastClr="000000"/>
                </a:solidFill>
                <a:latin typeface="仿宋" panose="02010609060101010101" pitchFamily="49" charset="-122"/>
                <a:ea typeface="仿宋" panose="02010609060101010101" pitchFamily="49" charset="-122"/>
              </a:rPr>
              <a:t>UCDs</a:t>
            </a:r>
            <a:r>
              <a:rPr lang="zh-CN" altLang="en-US" sz="1200" kern="0" dirty="0">
                <a:solidFill>
                  <a:sysClr val="windowText" lastClr="000000"/>
                </a:solidFill>
                <a:latin typeface="仿宋" panose="02010609060101010101" pitchFamily="49" charset="-122"/>
                <a:ea typeface="仿宋" panose="02010609060101010101" pitchFamily="49" charset="-122"/>
              </a:rPr>
              <a:t>、</a:t>
            </a:r>
            <a:r>
              <a:rPr lang="en-US" altLang="zh-CN" sz="1200" kern="0" dirty="0">
                <a:solidFill>
                  <a:sysClr val="windowText" lastClr="000000"/>
                </a:solidFill>
                <a:latin typeface="仿宋" panose="02010609060101010101" pitchFamily="49" charset="-122"/>
                <a:ea typeface="仿宋" panose="02010609060101010101" pitchFamily="49" charset="-122"/>
              </a:rPr>
              <a:t>3</a:t>
            </a:r>
            <a:r>
              <a:rPr lang="zh-CN" altLang="en-US" sz="1200" kern="0" dirty="0">
                <a:solidFill>
                  <a:sysClr val="windowText" lastClr="000000"/>
                </a:solidFill>
                <a:latin typeface="仿宋" panose="02010609060101010101" pitchFamily="49" charset="-122"/>
                <a:ea typeface="仿宋" panose="02010609060101010101" pitchFamily="49" charset="-122"/>
              </a:rPr>
              <a:t>个远端</a:t>
            </a:r>
            <a:r>
              <a:rPr lang="en-US" altLang="zh-CN" sz="1200" kern="0" dirty="0">
                <a:solidFill>
                  <a:sysClr val="windowText" lastClr="000000"/>
                </a:solidFill>
                <a:latin typeface="仿宋" panose="02010609060101010101" pitchFamily="49" charset="-122"/>
                <a:ea typeface="仿宋" panose="02010609060101010101" pitchFamily="49" charset="-122"/>
              </a:rPr>
              <a:t>UCDs</a:t>
            </a:r>
            <a:r>
              <a:rPr lang="zh-CN" altLang="en-US" sz="1200" kern="0" dirty="0">
                <a:solidFill>
                  <a:sysClr val="windowText" lastClr="000000"/>
                </a:solidFill>
                <a:latin typeface="仿宋" panose="02010609060101010101" pitchFamily="49" charset="-122"/>
                <a:ea typeface="仿宋" panose="02010609060101010101" pitchFamily="49" charset="-122"/>
              </a:rPr>
              <a:t>及两种转运体障碍。除</a:t>
            </a:r>
            <a:r>
              <a:rPr lang="en-US" altLang="zh-CN" sz="1200" kern="0" dirty="0">
                <a:solidFill>
                  <a:sysClr val="windowText" lastClr="000000"/>
                </a:solidFill>
                <a:latin typeface="仿宋" panose="02010609060101010101" pitchFamily="49" charset="-122"/>
                <a:ea typeface="仿宋" panose="02010609060101010101" pitchFamily="49" charset="-122"/>
              </a:rPr>
              <a:t>OTC</a:t>
            </a:r>
            <a:r>
              <a:rPr lang="zh-CN" altLang="en-US" sz="1200" kern="0" dirty="0">
                <a:solidFill>
                  <a:sysClr val="windowText" lastClr="000000"/>
                </a:solidFill>
                <a:latin typeface="仿宋" panose="02010609060101010101" pitchFamily="49" charset="-122"/>
                <a:ea typeface="仿宋" panose="02010609060101010101" pitchFamily="49" charset="-122"/>
              </a:rPr>
              <a:t>缺乏症为</a:t>
            </a:r>
            <a:r>
              <a:rPr lang="en-US" altLang="zh-CN" sz="1200" kern="0" dirty="0">
                <a:solidFill>
                  <a:sysClr val="windowText" lastClr="000000"/>
                </a:solidFill>
                <a:latin typeface="仿宋" panose="02010609060101010101" pitchFamily="49" charset="-122"/>
                <a:ea typeface="仿宋" panose="02010609060101010101" pitchFamily="49" charset="-122"/>
              </a:rPr>
              <a:t>X</a:t>
            </a:r>
            <a:r>
              <a:rPr lang="zh-CN" altLang="en-US" sz="1200" kern="0" dirty="0">
                <a:solidFill>
                  <a:sysClr val="windowText" lastClr="000000"/>
                </a:solidFill>
                <a:latin typeface="仿宋" panose="02010609060101010101" pitchFamily="49" charset="-122"/>
                <a:ea typeface="仿宋" panose="02010609060101010101" pitchFamily="49" charset="-122"/>
              </a:rPr>
              <a:t>连锁遗传，其余为常染色体隐性遗传。</a:t>
            </a:r>
            <a:endParaRPr lang="en-US" altLang="zh-CN" sz="1200" kern="0" dirty="0">
              <a:solidFill>
                <a:sysClr val="windowText" lastClr="000000"/>
              </a:solidFill>
              <a:latin typeface="pingfangSS" panose="020B0600000000000000" pitchFamily="34" charset="-122"/>
              <a:ea typeface="黑体"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kern="0" dirty="0">
                <a:solidFill>
                  <a:sysClr val="windowText" lastClr="000000"/>
                </a:solidFill>
                <a:latin typeface="pingfangSS" panose="020B0600000000000000" pitchFamily="34" charset="-122"/>
                <a:ea typeface="黑体" panose="02010609060101010101" pitchFamily="49" charset="-122"/>
              </a:rPr>
              <a:t>未被满足的需求主要是：</a:t>
            </a:r>
            <a:r>
              <a:rPr lang="zh-CN" altLang="en-US" sz="1200" kern="0" dirty="0">
                <a:solidFill>
                  <a:sysClr val="windowText" lastClr="000000"/>
                </a:solidFill>
                <a:latin typeface="仿宋" panose="02010609060101010101" pitchFamily="49" charset="-122"/>
                <a:ea typeface="仿宋" panose="02010609060101010101" pitchFamily="49" charset="-122"/>
              </a:rPr>
              <a:t>氮清除剂药是尿素循环障碍治疗的核心药物，可绕过尿素循环与甘氨酸或谷氨酰胺结合来消耗体内多余的氨，促进氨排泄，发挥降血氨作用；目前国内无氮清除剂类药物，苯丁酸钠颗粒是大陆地区唯一获批的氮清除剂药，填补了尿素循环障碍无适合长期口服药可用的不足。</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0" dirty="0">
              <a:solidFill>
                <a:sysClr val="windowText" lastClr="000000"/>
              </a:solidFill>
              <a:latin typeface="pingfangSS" panose="020B0600000000000000" pitchFamily="34" charset="-122"/>
              <a:ea typeface="黑体" panose="02010609060101010101" pitchFamily="49" charset="-122"/>
            </a:endParaRPr>
          </a:p>
        </p:txBody>
      </p:sp>
      <p:sp>
        <p:nvSpPr>
          <p:cNvPr id="4" name="灯片编号占位符 3"/>
          <p:cNvSpPr>
            <a:spLocks noGrp="1"/>
          </p:cNvSpPr>
          <p:nvPr>
            <p:ph type="sldNum" sz="quarter" idx="5"/>
          </p:nvPr>
        </p:nvSpPr>
        <p:spPr/>
        <p:txBody>
          <a:bodyPr/>
          <a:lstStyle/>
          <a:p>
            <a:fld id="{81410368-BD65-409C-B686-E5342D727FA0}" type="slidenum">
              <a:rPr lang="zh-CN" altLang="en-US" smtClean="0"/>
              <a:t>4</a:t>
            </a:fld>
            <a:endParaRPr lang="zh-CN" altLang="en-US"/>
          </a:p>
        </p:txBody>
      </p:sp>
    </p:spTree>
    <p:extLst>
      <p:ext uri="{BB962C8B-B14F-4D97-AF65-F5344CB8AC3E}">
        <p14:creationId xmlns:p14="http://schemas.microsoft.com/office/powerpoint/2010/main" val="737927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85750" indent="-285750">
              <a:buFont typeface="Wingdings" panose="05000000000000000000" pitchFamily="2" charset="2"/>
              <a:buChar char="n"/>
            </a:pPr>
            <a:r>
              <a:rPr lang="zh-CN" altLang="en-US" sz="1600" kern="0" dirty="0">
                <a:solidFill>
                  <a:sysClr val="windowText" lastClr="000000"/>
                </a:solidFill>
                <a:latin typeface="pingfangSS" panose="020B0600000000000000" pitchFamily="34" charset="-122"/>
                <a:ea typeface="黑体" panose="02010609060101010101" pitchFamily="49" charset="-122"/>
              </a:rPr>
              <a:t>不良反应情况：</a:t>
            </a:r>
          </a:p>
          <a:p>
            <a:pPr lvl="1"/>
            <a:r>
              <a:rPr lang="zh-CN" altLang="en-US" sz="1600" kern="0" dirty="0">
                <a:solidFill>
                  <a:sysClr val="windowText" lastClr="000000"/>
                </a:solidFill>
                <a:latin typeface="pingfangSS" panose="020B0600000000000000" pitchFamily="34" charset="-122"/>
                <a:ea typeface="黑体" panose="02010609060101010101" pitchFamily="49" charset="-122"/>
              </a:rPr>
              <a:t>在临床试验中，</a:t>
            </a:r>
            <a:r>
              <a:rPr lang="en-US" altLang="zh-CN" sz="1600" kern="0" dirty="0">
                <a:solidFill>
                  <a:sysClr val="windowText" lastClr="000000"/>
                </a:solidFill>
                <a:latin typeface="pingfangSS" panose="020B0600000000000000" pitchFamily="34" charset="-122"/>
                <a:ea typeface="黑体" panose="02010609060101010101" pitchFamily="49" charset="-122"/>
              </a:rPr>
              <a:t>56%</a:t>
            </a:r>
            <a:r>
              <a:rPr lang="zh-CN" altLang="en-US" sz="1600" kern="0" dirty="0">
                <a:solidFill>
                  <a:sysClr val="windowText" lastClr="000000"/>
                </a:solidFill>
                <a:latin typeface="pingfangSS" panose="020B0600000000000000" pitchFamily="34" charset="-122"/>
                <a:ea typeface="黑体" panose="02010609060101010101" pitchFamily="49" charset="-122"/>
              </a:rPr>
              <a:t>患者至少发生了一例次不良事件，然而</a:t>
            </a:r>
            <a:r>
              <a:rPr lang="en-US" altLang="zh-CN" sz="1600" kern="0" dirty="0">
                <a:solidFill>
                  <a:sysClr val="windowText" lastClr="000000"/>
                </a:solidFill>
                <a:latin typeface="pingfangSS" panose="020B0600000000000000" pitchFamily="34" charset="-122"/>
                <a:ea typeface="黑体" panose="02010609060101010101" pitchFamily="49" charset="-122"/>
              </a:rPr>
              <a:t>78%</a:t>
            </a:r>
            <a:r>
              <a:rPr lang="zh-CN" altLang="en-US" sz="1600" kern="0" dirty="0">
                <a:solidFill>
                  <a:sysClr val="windowText" lastClr="000000"/>
                </a:solidFill>
                <a:latin typeface="pingfangSS" panose="020B0600000000000000" pitchFamily="34" charset="-122"/>
                <a:ea typeface="黑体" panose="02010609060101010101" pitchFamily="49" charset="-122"/>
              </a:rPr>
              <a:t>的不良事件</a:t>
            </a:r>
          </a:p>
          <a:p>
            <a:pPr lvl="1"/>
            <a:r>
              <a:rPr lang="zh-CN" altLang="en-US" sz="1600" kern="0" dirty="0">
                <a:solidFill>
                  <a:sysClr val="windowText" lastClr="000000"/>
                </a:solidFill>
                <a:latin typeface="pingfangSS" panose="020B0600000000000000" pitchFamily="34" charset="-122"/>
                <a:ea typeface="黑体" panose="02010609060101010101" pitchFamily="49" charset="-122"/>
              </a:rPr>
              <a:t>被认为与本品不相关。</a:t>
            </a:r>
          </a:p>
          <a:p>
            <a:pPr lvl="1"/>
            <a:r>
              <a:rPr lang="zh-CN" altLang="en-US" sz="1600" kern="0" dirty="0">
                <a:solidFill>
                  <a:sysClr val="windowText" lastClr="000000"/>
                </a:solidFill>
                <a:latin typeface="pingfangSS" panose="020B0600000000000000" pitchFamily="34" charset="-122"/>
                <a:ea typeface="黑体" panose="02010609060101010101" pitchFamily="49" charset="-122"/>
              </a:rPr>
              <a:t>不良反应主要涉及生殖系统：十分常见：闭经，月经不规则和胃肠系统；常见：腹痛，呕吐，恶心，便秘，味觉异常。</a:t>
            </a:r>
          </a:p>
          <a:p>
            <a:pPr lvl="1"/>
            <a:endParaRPr lang="en-US" altLang="zh-CN" sz="1600" kern="0" dirty="0">
              <a:solidFill>
                <a:sysClr val="windowText" lastClr="000000"/>
              </a:solidFill>
              <a:latin typeface="pingfangSS" panose="020B0600000000000000" pitchFamily="34" charset="-122"/>
              <a:ea typeface="黑体" panose="02010609060101010101" pitchFamily="49" charset="-122"/>
            </a:endParaRPr>
          </a:p>
          <a:p>
            <a:pPr marL="285750" indent="-285750">
              <a:buFont typeface="Wingdings" panose="05000000000000000000" pitchFamily="2" charset="2"/>
              <a:buChar char="n"/>
            </a:pPr>
            <a:r>
              <a:rPr lang="zh-CN" altLang="en-US" sz="1600" kern="0" dirty="0">
                <a:solidFill>
                  <a:sysClr val="windowText" lastClr="000000"/>
                </a:solidFill>
                <a:latin typeface="pingfangSS" panose="020B0600000000000000" pitchFamily="34" charset="-122"/>
                <a:ea typeface="黑体" panose="02010609060101010101" pitchFamily="49" charset="-122"/>
              </a:rPr>
              <a:t>药品说明书收载的安全性信息：</a:t>
            </a:r>
            <a:endParaRPr lang="en-US" altLang="zh-CN" sz="1600" kern="0" dirty="0">
              <a:solidFill>
                <a:sysClr val="windowText" lastClr="000000"/>
              </a:solidFill>
              <a:latin typeface="pingfangSS" panose="020B0600000000000000" pitchFamily="34" charset="-122"/>
              <a:ea typeface="黑体" panose="02010609060101010101" pitchFamily="49" charset="-122"/>
            </a:endParaRPr>
          </a:p>
          <a:p>
            <a:pPr lvl="1"/>
            <a:r>
              <a:rPr lang="zh-CN" altLang="en-US" sz="1600" kern="0" dirty="0">
                <a:solidFill>
                  <a:sysClr val="windowText" lastClr="000000"/>
                </a:solidFill>
                <a:latin typeface="pingfangSS" panose="020B0600000000000000" pitchFamily="34" charset="-122"/>
                <a:ea typeface="黑体" panose="02010609060101010101" pitchFamily="49" charset="-122"/>
              </a:rPr>
              <a:t>注意事项：本品钠含量很高，对于那些低盐饮食的人尤其应该考虑到这一点。充血性心力衰竭或者严重肾功能不全患者以及在钠潴留伴水肿临床情况下应慎用本品。</a:t>
            </a:r>
            <a:endParaRPr lang="en-US" altLang="zh-CN" sz="1600" kern="0" dirty="0">
              <a:solidFill>
                <a:sysClr val="windowText" lastClr="000000"/>
              </a:solidFill>
              <a:latin typeface="pingfangSS" panose="020B0600000000000000" pitchFamily="34" charset="-122"/>
              <a:ea typeface="黑体" panose="02010609060101010101" pitchFamily="49" charset="-122"/>
            </a:endParaRPr>
          </a:p>
          <a:p>
            <a:pPr marL="285750" indent="-285750">
              <a:buFont typeface="Wingdings" panose="05000000000000000000" pitchFamily="2" charset="2"/>
              <a:buChar char="n"/>
            </a:pPr>
            <a:endParaRPr lang="en-US" altLang="zh-CN" sz="1600" kern="0" dirty="0">
              <a:solidFill>
                <a:sysClr val="windowText" lastClr="000000"/>
              </a:solidFill>
              <a:latin typeface="pingfangSS" panose="020B0600000000000000" pitchFamily="34" charset="-122"/>
              <a:ea typeface="黑体" panose="02010609060101010101" pitchFamily="49" charset="-122"/>
            </a:endParaRPr>
          </a:p>
          <a:p>
            <a:pPr marL="285750" indent="-285750">
              <a:buFont typeface="Wingdings" panose="05000000000000000000" pitchFamily="2" charset="2"/>
              <a:buChar char="n"/>
            </a:pPr>
            <a:r>
              <a:rPr lang="zh-CN" altLang="en-US" sz="1600" kern="0" dirty="0">
                <a:solidFill>
                  <a:sysClr val="windowText" lastClr="000000"/>
                </a:solidFill>
                <a:latin typeface="pingfangSS" panose="020B0600000000000000" pitchFamily="34" charset="-122"/>
                <a:ea typeface="黑体" panose="02010609060101010101" pitchFamily="49" charset="-122"/>
              </a:rPr>
              <a:t>安全性方面其他优势与不足：</a:t>
            </a:r>
            <a:endParaRPr lang="en-US" altLang="zh-CN" sz="1600" kern="0" dirty="0">
              <a:solidFill>
                <a:sysClr val="windowText" lastClr="000000"/>
              </a:solidFill>
              <a:latin typeface="pingfangSS" panose="020B0600000000000000" pitchFamily="34" charset="-122"/>
              <a:ea typeface="黑体" panose="02010609060101010101" pitchFamily="49" charset="-122"/>
            </a:endParaRPr>
          </a:p>
          <a:p>
            <a:pPr lvl="1"/>
            <a:r>
              <a:rPr lang="zh-CN" altLang="en-US" sz="1600" kern="0" dirty="0">
                <a:solidFill>
                  <a:sysClr val="windowText" lastClr="000000"/>
                </a:solidFill>
                <a:latin typeface="pingfangSS" panose="020B0600000000000000" pitchFamily="34" charset="-122"/>
                <a:ea typeface="黑体" panose="02010609060101010101" pitchFamily="49" charset="-122"/>
              </a:rPr>
              <a:t>胃肠道反应小，口味好，依从性好。</a:t>
            </a:r>
            <a:endParaRPr lang="en-US" altLang="zh-CN" sz="1600" kern="0" dirty="0">
              <a:solidFill>
                <a:sysClr val="windowText" lastClr="000000"/>
              </a:solidFill>
              <a:latin typeface="pingfangSS" panose="020B0600000000000000" pitchFamily="34" charset="-122"/>
              <a:ea typeface="黑体" panose="02010609060101010101" pitchFamily="49" charset="-122"/>
            </a:endParaRPr>
          </a:p>
          <a:p>
            <a:pPr marL="0" indent="0">
              <a:buFont typeface="Wingdings" panose="05000000000000000000" pitchFamily="2" charset="2"/>
              <a:buNone/>
            </a:pPr>
            <a:endParaRPr kumimoji="1" lang="zh-CN" altLang="en-US" dirty="0"/>
          </a:p>
        </p:txBody>
      </p:sp>
      <p:sp>
        <p:nvSpPr>
          <p:cNvPr id="4" name="灯片编号占位符 3"/>
          <p:cNvSpPr>
            <a:spLocks noGrp="1"/>
          </p:cNvSpPr>
          <p:nvPr>
            <p:ph type="sldNum" sz="quarter" idx="5"/>
          </p:nvPr>
        </p:nvSpPr>
        <p:spPr/>
        <p:txBody>
          <a:bodyPr/>
          <a:lstStyle/>
          <a:p>
            <a:fld id="{81410368-BD65-409C-B686-E5342D727FA0}" type="slidenum">
              <a:rPr lang="zh-CN" altLang="en-US" smtClean="0"/>
              <a:t>5</a:t>
            </a:fld>
            <a:endParaRPr lang="zh-CN" altLang="en-US"/>
          </a:p>
        </p:txBody>
      </p:sp>
    </p:spTree>
    <p:extLst>
      <p:ext uri="{BB962C8B-B14F-4D97-AF65-F5344CB8AC3E}">
        <p14:creationId xmlns:p14="http://schemas.microsoft.com/office/powerpoint/2010/main" val="3744586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Wingdings" panose="05000000000000000000" pitchFamily="2" charset="2"/>
              <a:buNone/>
            </a:pPr>
            <a:r>
              <a:rPr lang="en-US" altLang="zh-CN" sz="1200" baseline="0" dirty="0">
                <a:latin typeface="仿宋" panose="02010609060101010101" pitchFamily="49" charset="-122"/>
                <a:ea typeface="仿宋" panose="02010609060101010101" pitchFamily="49" charset="-122"/>
              </a:rPr>
              <a:t>2019</a:t>
            </a:r>
            <a:r>
              <a:rPr lang="zh-CN" altLang="en-US" sz="1200" baseline="0" dirty="0">
                <a:latin typeface="仿宋" panose="02010609060101010101" pitchFamily="49" charset="-122"/>
                <a:ea typeface="仿宋" panose="02010609060101010101" pitchFamily="49" charset="-122"/>
              </a:rPr>
              <a:t>年发布的中国</a:t>
            </a:r>
            <a:r>
              <a:rPr lang="en-US" altLang="zh-CN" sz="1200" baseline="0" dirty="0">
                <a:latin typeface="仿宋" panose="02010609060101010101" pitchFamily="49" charset="-122"/>
                <a:ea typeface="仿宋" panose="02010609060101010101" pitchFamily="49" charset="-122"/>
              </a:rPr>
              <a:t>《</a:t>
            </a:r>
            <a:r>
              <a:rPr lang="zh-CN" altLang="en-US" sz="1200" baseline="0" dirty="0">
                <a:latin typeface="仿宋" panose="02010609060101010101" pitchFamily="49" charset="-122"/>
                <a:ea typeface="仿宋" panose="02010609060101010101" pitchFamily="49" charset="-122"/>
              </a:rPr>
              <a:t>罕见病诊疗指南</a:t>
            </a:r>
            <a:r>
              <a:rPr lang="en-US" altLang="zh-CN" sz="1200" baseline="0" dirty="0">
                <a:latin typeface="仿宋" panose="02010609060101010101" pitchFamily="49" charset="-122"/>
                <a:ea typeface="仿宋" panose="02010609060101010101" pitchFamily="49" charset="-122"/>
              </a:rPr>
              <a:t>》</a:t>
            </a:r>
            <a:r>
              <a:rPr lang="zh-CN" altLang="en-US" sz="1200" baseline="0" dirty="0">
                <a:latin typeface="仿宋" panose="02010609060101010101" pitchFamily="49" charset="-122"/>
                <a:ea typeface="仿宋" panose="02010609060101010101" pitchFamily="49" charset="-122"/>
              </a:rPr>
              <a:t>，</a:t>
            </a:r>
            <a:r>
              <a:rPr lang="en-US" altLang="zh-CN" sz="1200" baseline="0" dirty="0">
                <a:latin typeface="仿宋" panose="02010609060101010101" pitchFamily="49" charset="-122"/>
                <a:ea typeface="仿宋" panose="02010609060101010101" pitchFamily="49" charset="-122"/>
              </a:rPr>
              <a:t>2021</a:t>
            </a:r>
            <a:r>
              <a:rPr lang="zh-CN" altLang="en-US" sz="1200" baseline="0" dirty="0">
                <a:latin typeface="仿宋" panose="02010609060101010101" pitchFamily="49" charset="-122"/>
                <a:ea typeface="仿宋" panose="02010609060101010101" pitchFamily="49" charset="-122"/>
              </a:rPr>
              <a:t>年发布的</a:t>
            </a:r>
            <a:r>
              <a:rPr lang="en-US" altLang="zh-CN" sz="1200" baseline="0" dirty="0">
                <a:latin typeface="仿宋" panose="02010609060101010101" pitchFamily="49" charset="-122"/>
                <a:ea typeface="仿宋" panose="02010609060101010101" pitchFamily="49" charset="-122"/>
              </a:rPr>
              <a:t>《</a:t>
            </a:r>
            <a:r>
              <a:rPr lang="zh-CN" altLang="en-US" sz="1200" baseline="0" dirty="0">
                <a:latin typeface="仿宋" panose="02010609060101010101" pitchFamily="49" charset="-122"/>
                <a:ea typeface="仿宋" panose="02010609060101010101" pitchFamily="49" charset="-122"/>
              </a:rPr>
              <a:t>尿素循环障碍的三级防控专家共识</a:t>
            </a:r>
            <a:r>
              <a:rPr lang="en-US" altLang="zh-CN" sz="1200" baseline="0" dirty="0">
                <a:latin typeface="仿宋" panose="02010609060101010101" pitchFamily="49" charset="-122"/>
                <a:ea typeface="仿宋" panose="02010609060101010101" pitchFamily="49" charset="-122"/>
              </a:rPr>
              <a:t>》</a:t>
            </a:r>
            <a:r>
              <a:rPr lang="zh-CN" altLang="en-US" sz="1200" baseline="0" dirty="0">
                <a:latin typeface="仿宋" panose="02010609060101010101" pitchFamily="49" charset="-122"/>
                <a:ea typeface="仿宋" panose="02010609060101010101" pitchFamily="49" charset="-122"/>
              </a:rPr>
              <a:t>，</a:t>
            </a:r>
            <a:r>
              <a:rPr lang="zh-CN" altLang="en-US" kern="0" dirty="0">
                <a:solidFill>
                  <a:sysClr val="windowText" lastClr="000000"/>
                </a:solidFill>
                <a:latin typeface="pingfangSS" panose="020B0600000000000000" pitchFamily="34" charset="-122"/>
                <a:ea typeface="黑体" panose="02010609060101010101" pitchFamily="49" charset="-122"/>
              </a:rPr>
              <a:t>苯丁酸钠作为氮清除剂，为尿素循环障碍治疗降氨治疗首推药品。</a:t>
            </a:r>
          </a:p>
          <a:p>
            <a:endParaRPr kumimoji="1" lang="zh-CN" altLang="en-US" dirty="0"/>
          </a:p>
        </p:txBody>
      </p:sp>
      <p:sp>
        <p:nvSpPr>
          <p:cNvPr id="4" name="灯片编号占位符 3"/>
          <p:cNvSpPr>
            <a:spLocks noGrp="1"/>
          </p:cNvSpPr>
          <p:nvPr>
            <p:ph type="sldNum" sz="quarter" idx="5"/>
          </p:nvPr>
        </p:nvSpPr>
        <p:spPr/>
        <p:txBody>
          <a:bodyPr/>
          <a:lstStyle/>
          <a:p>
            <a:fld id="{81410368-BD65-409C-B686-E5342D727FA0}" type="slidenum">
              <a:rPr lang="zh-CN" altLang="en-US" smtClean="0"/>
              <a:t>6</a:t>
            </a:fld>
            <a:endParaRPr lang="zh-CN" altLang="en-US"/>
          </a:p>
        </p:txBody>
      </p:sp>
    </p:spTree>
    <p:extLst>
      <p:ext uri="{BB962C8B-B14F-4D97-AF65-F5344CB8AC3E}">
        <p14:creationId xmlns:p14="http://schemas.microsoft.com/office/powerpoint/2010/main" val="1123029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85750" indent="-285750">
              <a:buFont typeface="Wingdings" panose="05000000000000000000" pitchFamily="2" charset="2"/>
              <a:buChar char="n"/>
            </a:pPr>
            <a:r>
              <a:rPr lang="zh-CN" altLang="en-US" kern="0" dirty="0">
                <a:solidFill>
                  <a:sysClr val="windowText" lastClr="000000"/>
                </a:solidFill>
                <a:latin typeface="pingfangSS" panose="020B0600000000000000" pitchFamily="34" charset="-122"/>
                <a:ea typeface="黑体" panose="02010609060101010101" pitchFamily="49" charset="-122"/>
              </a:rPr>
              <a:t>多项临床研究结果显示，苯丁酸钠规范化治疗可防止新生儿高氨血症昏迷和死亡，长期使用可减少尿素循环障碍患者高氨血症发作次数，提高蛋白质摄入量，维持发育和认知能力不下降。</a:t>
            </a:r>
          </a:p>
          <a:p>
            <a:endParaRPr kumimoji="1" lang="zh-CN" altLang="en-US" dirty="0"/>
          </a:p>
        </p:txBody>
      </p:sp>
      <p:sp>
        <p:nvSpPr>
          <p:cNvPr id="4" name="灯片编号占位符 3"/>
          <p:cNvSpPr>
            <a:spLocks noGrp="1"/>
          </p:cNvSpPr>
          <p:nvPr>
            <p:ph type="sldNum" sz="quarter" idx="5"/>
          </p:nvPr>
        </p:nvSpPr>
        <p:spPr/>
        <p:txBody>
          <a:bodyPr/>
          <a:lstStyle/>
          <a:p>
            <a:fld id="{81410368-BD65-409C-B686-E5342D727FA0}" type="slidenum">
              <a:rPr lang="zh-CN" altLang="en-US" smtClean="0"/>
              <a:t>7</a:t>
            </a:fld>
            <a:endParaRPr lang="zh-CN" altLang="en-US"/>
          </a:p>
        </p:txBody>
      </p:sp>
    </p:spTree>
    <p:extLst>
      <p:ext uri="{BB962C8B-B14F-4D97-AF65-F5344CB8AC3E}">
        <p14:creationId xmlns:p14="http://schemas.microsoft.com/office/powerpoint/2010/main" val="586980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latin typeface="萍方0" panose="020B0300000000000000" pitchFamily="34" charset="-122"/>
                <a:ea typeface="萍方0" panose="020B0300000000000000" pitchFamily="34" charset="-122"/>
              </a:rPr>
              <a:t>创新点：</a:t>
            </a:r>
            <a:endParaRPr lang="en-US" altLang="zh-CN" sz="1200" dirty="0">
              <a:latin typeface="萍方0" panose="020B0300000000000000" pitchFamily="34" charset="-122"/>
              <a:ea typeface="萍方0" panose="020B0300000000000000" pitchFamily="34" charset="-122"/>
            </a:endParaRPr>
          </a:p>
          <a:p>
            <a:pPr marL="228600" indent="-228600" algn="just">
              <a:buFont typeface="+mj-lt"/>
              <a:buAutoNum type="arabicPeriod"/>
            </a:pPr>
            <a:r>
              <a:rPr lang="zh-CN" altLang="en-US" sz="1200" b="0" i="0" dirty="0">
                <a:solidFill>
                  <a:srgbClr val="2E3033"/>
                </a:solidFill>
                <a:effectLst/>
                <a:latin typeface="仿宋" panose="02010609060101010101" pitchFamily="49" charset="-122"/>
                <a:ea typeface="仿宋" panose="02010609060101010101" pitchFamily="49" charset="-122"/>
              </a:rPr>
              <a:t>国内</a:t>
            </a:r>
            <a:r>
              <a:rPr lang="zh-CN" altLang="en-US" sz="1200" dirty="0">
                <a:solidFill>
                  <a:srgbClr val="2E3033"/>
                </a:solidFill>
                <a:latin typeface="仿宋" panose="02010609060101010101" pitchFamily="49" charset="-122"/>
                <a:ea typeface="仿宋" panose="02010609060101010101" pitchFamily="49" charset="-122"/>
              </a:rPr>
              <a:t>唯一</a:t>
            </a:r>
            <a:r>
              <a:rPr lang="zh-CN" altLang="en-US" sz="1200" b="0" i="0" dirty="0">
                <a:solidFill>
                  <a:srgbClr val="2E3033"/>
                </a:solidFill>
                <a:effectLst/>
                <a:latin typeface="仿宋" panose="02010609060101010101" pitchFamily="49" charset="-122"/>
                <a:ea typeface="仿宋" panose="02010609060101010101" pitchFamily="49" charset="-122"/>
              </a:rPr>
              <a:t>获批的口服氮清除剂药，以谷氨酰胺为靶点，通过旁路代谢排出体内多余的氨；</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dirty="0">
                <a:solidFill>
                  <a:srgbClr val="2E3033"/>
                </a:solidFill>
                <a:latin typeface="仿宋" panose="02010609060101010101" pitchFamily="49" charset="-122"/>
                <a:ea typeface="仿宋" panose="02010609060101010101" pitchFamily="49" charset="-122"/>
              </a:rPr>
              <a:t>改变了作为罕见病的尿素循环障碍无长期口服药可用的状况；</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dirty="0">
                <a:solidFill>
                  <a:srgbClr val="2E3033"/>
                </a:solidFill>
                <a:latin typeface="仿宋" panose="02010609060101010101" pitchFamily="49" charset="-122"/>
                <a:ea typeface="仿宋" panose="02010609060101010101" pitchFamily="49" charset="-122"/>
              </a:rPr>
              <a:t>符合</a:t>
            </a:r>
            <a:r>
              <a:rPr lang="zh-CN" altLang="en-US" sz="1200" b="0" i="0" dirty="0">
                <a:solidFill>
                  <a:srgbClr val="2E3033"/>
                </a:solidFill>
                <a:effectLst/>
                <a:latin typeface="仿宋" panose="02010609060101010101" pitchFamily="49" charset="-122"/>
                <a:ea typeface="仿宋" panose="02010609060101010101" pitchFamily="49" charset="-122"/>
              </a:rPr>
              <a:t>说明书适应症中包含有国家卫健委</a:t>
            </a:r>
            <a:r>
              <a:rPr lang="en-US" altLang="zh-CN" sz="1200" b="0" i="0" dirty="0">
                <a:solidFill>
                  <a:srgbClr val="2E3033"/>
                </a:solidFill>
                <a:effectLst/>
                <a:latin typeface="仿宋" panose="02010609060101010101" pitchFamily="49" charset="-122"/>
                <a:ea typeface="仿宋" panose="02010609060101010101" pitchFamily="49" charset="-122"/>
              </a:rPr>
              <a:t>《</a:t>
            </a:r>
            <a:r>
              <a:rPr lang="zh-CN" altLang="en-US" sz="1200" b="0" i="0" dirty="0">
                <a:solidFill>
                  <a:srgbClr val="2E3033"/>
                </a:solidFill>
                <a:effectLst/>
                <a:latin typeface="仿宋" panose="02010609060101010101" pitchFamily="49" charset="-122"/>
                <a:ea typeface="仿宋" panose="02010609060101010101" pitchFamily="49" charset="-122"/>
              </a:rPr>
              <a:t>第一批罕见病目录</a:t>
            </a:r>
            <a:r>
              <a:rPr lang="en-US" altLang="zh-CN" sz="1200" b="0" i="0" dirty="0">
                <a:solidFill>
                  <a:srgbClr val="2E3033"/>
                </a:solidFill>
                <a:effectLst/>
                <a:latin typeface="仿宋" panose="02010609060101010101" pitchFamily="49" charset="-122"/>
                <a:ea typeface="仿宋" panose="02010609060101010101" pitchFamily="49" charset="-122"/>
              </a:rPr>
              <a:t>》</a:t>
            </a:r>
            <a:r>
              <a:rPr lang="zh-CN" altLang="en-US" sz="1200" b="0" i="0" dirty="0">
                <a:solidFill>
                  <a:srgbClr val="2E3033"/>
                </a:solidFill>
                <a:effectLst/>
                <a:latin typeface="仿宋" panose="02010609060101010101" pitchFamily="49" charset="-122"/>
                <a:ea typeface="仿宋" panose="02010609060101010101" pitchFamily="49" charset="-122"/>
              </a:rPr>
              <a:t>所收录罕见病的药品的规定。</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dirty="0">
                <a:solidFill>
                  <a:srgbClr val="2E3033"/>
                </a:solidFill>
                <a:effectLst/>
                <a:latin typeface="萍方0" panose="020B0300000000000000" pitchFamily="34" charset="-122"/>
                <a:ea typeface="萍方0" panose="020B0300000000000000" pitchFamily="34" charset="-122"/>
              </a:rPr>
              <a:t>颗粒剂型，配备</a:t>
            </a:r>
            <a:r>
              <a:rPr lang="en-US" altLang="zh-CN" sz="1200" b="0" i="0" dirty="0">
                <a:solidFill>
                  <a:srgbClr val="2E3033"/>
                </a:solidFill>
                <a:effectLst/>
                <a:latin typeface="萍方0" panose="020B0300000000000000" pitchFamily="34" charset="-122"/>
                <a:ea typeface="萍方0" panose="020B0300000000000000" pitchFamily="34" charset="-122"/>
              </a:rPr>
              <a:t>3</a:t>
            </a:r>
            <a:r>
              <a:rPr lang="zh-CN" altLang="en-US" sz="1200" b="0" i="0" dirty="0">
                <a:solidFill>
                  <a:srgbClr val="2E3033"/>
                </a:solidFill>
                <a:effectLst/>
                <a:latin typeface="萍方0" panose="020B0300000000000000" pitchFamily="34" charset="-122"/>
                <a:ea typeface="萍方0" panose="020B0300000000000000" pitchFamily="34" charset="-122"/>
              </a:rPr>
              <a:t>个不同剂量计量器。</a:t>
            </a:r>
            <a:endParaRPr lang="en-US" altLang="zh-CN" sz="1200" b="0" i="0" dirty="0">
              <a:solidFill>
                <a:srgbClr val="2E3033"/>
              </a:solidFill>
              <a:effectLst/>
              <a:latin typeface="萍方0" panose="020B0300000000000000" pitchFamily="34" charset="-122"/>
              <a:ea typeface="萍方0" panose="020B0300000000000000" pitchFamily="34" charset="-122"/>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200" dirty="0">
                <a:latin typeface="萍方0" panose="020B0300000000000000" pitchFamily="34" charset="-122"/>
                <a:ea typeface="萍方0" panose="020B0300000000000000" pitchFamily="34" charset="-122"/>
              </a:rPr>
              <a:t>优势：</a:t>
            </a:r>
            <a:endParaRPr lang="en-US" altLang="zh-CN" sz="1200" dirty="0">
              <a:latin typeface="萍方0" panose="020B0300000000000000" pitchFamily="34" charset="-122"/>
              <a:ea typeface="萍方0" panose="020B0300000000000000" pitchFamily="34" charset="-122"/>
            </a:endParaRPr>
          </a:p>
          <a:p>
            <a:pPr algn="just"/>
            <a:r>
              <a:rPr lang="en-US" altLang="zh-CN" sz="1200" b="0" i="0" dirty="0">
                <a:solidFill>
                  <a:srgbClr val="2E3033"/>
                </a:solidFill>
                <a:effectLst/>
                <a:latin typeface="仿宋" panose="02010609060101010101" pitchFamily="49" charset="-122"/>
                <a:ea typeface="仿宋" panose="02010609060101010101" pitchFamily="49" charset="-122"/>
              </a:rPr>
              <a:t>1:</a:t>
            </a:r>
            <a:r>
              <a:rPr lang="zh-CN" altLang="en-US" sz="1200" b="0" i="0" dirty="0">
                <a:solidFill>
                  <a:srgbClr val="2E3033"/>
                </a:solidFill>
                <a:effectLst/>
                <a:latin typeface="仿宋" panose="02010609060101010101" pitchFamily="49" charset="-122"/>
                <a:ea typeface="仿宋" panose="02010609060101010101" pitchFamily="49" charset="-122"/>
              </a:rPr>
              <a:t>苯丁酸钠颗粒为颗粒剂型，可与固体食物（如土豆泥或苹果酱）或液体食物（如饮用水、苹果汁、橙汁或无蛋白婴儿配方奶粉）混匀后服用，尤其适用于婴幼儿服用；配备</a:t>
            </a:r>
            <a:r>
              <a:rPr lang="en-US" altLang="zh-CN" sz="1200" b="0" i="0" dirty="0">
                <a:solidFill>
                  <a:srgbClr val="2E3033"/>
                </a:solidFill>
                <a:effectLst/>
                <a:latin typeface="仿宋" panose="02010609060101010101" pitchFamily="49" charset="-122"/>
                <a:ea typeface="仿宋" panose="02010609060101010101" pitchFamily="49" charset="-122"/>
              </a:rPr>
              <a:t>3</a:t>
            </a:r>
            <a:r>
              <a:rPr lang="zh-CN" altLang="en-US" sz="1200" b="0" i="0" dirty="0">
                <a:solidFill>
                  <a:srgbClr val="2E3033"/>
                </a:solidFill>
                <a:effectLst/>
                <a:latin typeface="仿宋" panose="02010609060101010101" pitchFamily="49" charset="-122"/>
                <a:ea typeface="仿宋" panose="02010609060101010101" pitchFamily="49" charset="-122"/>
              </a:rPr>
              <a:t>个不同剂量计量器，方便精准给药。</a:t>
            </a:r>
            <a:endParaRPr lang="en-US" altLang="zh-CN" sz="1200" b="0" i="0" dirty="0">
              <a:solidFill>
                <a:srgbClr val="2E3033"/>
              </a:solidFill>
              <a:effectLst/>
              <a:latin typeface="仿宋" panose="02010609060101010101" pitchFamily="49" charset="-122"/>
              <a:ea typeface="仿宋" panose="02010609060101010101" pitchFamily="49" charset="-122"/>
            </a:endParaRPr>
          </a:p>
          <a:p>
            <a:pPr algn="just"/>
            <a:r>
              <a:rPr lang="en-US" altLang="zh-CN" sz="1200" b="0" i="0" dirty="0">
                <a:solidFill>
                  <a:srgbClr val="2E3033"/>
                </a:solidFill>
                <a:effectLst/>
                <a:latin typeface="仿宋" panose="02010609060101010101" pitchFamily="49" charset="-122"/>
                <a:ea typeface="仿宋" panose="02010609060101010101" pitchFamily="49" charset="-122"/>
              </a:rPr>
              <a:t>2:</a:t>
            </a:r>
            <a:r>
              <a:rPr lang="zh-CN" altLang="en-US" sz="1200" b="0" i="0" dirty="0">
                <a:solidFill>
                  <a:srgbClr val="2E3033"/>
                </a:solidFill>
                <a:effectLst/>
                <a:latin typeface="仿宋" panose="02010609060101010101" pitchFamily="49" charset="-122"/>
                <a:ea typeface="仿宋" panose="02010609060101010101" pitchFamily="49" charset="-122"/>
              </a:rPr>
              <a:t>苯丁酸钠颗粒是尿素循环障碍治疗的核心药物，可绕过尿素循环消耗体内多余的氨，促进氨排泄，发挥降氨作用</a:t>
            </a:r>
            <a:r>
              <a:rPr lang="en-US" altLang="zh-CN" sz="1200" b="0" i="0" dirty="0">
                <a:solidFill>
                  <a:srgbClr val="2E3033"/>
                </a:solidFill>
                <a:effectLst/>
                <a:latin typeface="仿宋" panose="02010609060101010101" pitchFamily="49" charset="-122"/>
                <a:ea typeface="仿宋" panose="02010609060101010101" pitchFamily="49" charset="-122"/>
              </a:rPr>
              <a:t>,</a:t>
            </a:r>
            <a:r>
              <a:rPr lang="zh-CN" altLang="en-US" sz="1200" dirty="0">
                <a:solidFill>
                  <a:srgbClr val="2E3033"/>
                </a:solidFill>
                <a:latin typeface="仿宋" panose="02010609060101010101" pitchFamily="49" charset="-122"/>
                <a:ea typeface="仿宋" panose="02010609060101010101" pitchFamily="49" charset="-122"/>
              </a:rPr>
              <a:t>提高患者蛋白质耐受；减少高氨血症发作次数，维持正常的生长发育和认知能力</a:t>
            </a:r>
            <a:endParaRPr lang="en-US" altLang="zh-CN" sz="1200" dirty="0">
              <a:solidFill>
                <a:srgbClr val="2E3033"/>
              </a:solidFill>
              <a:latin typeface="仿宋" panose="02010609060101010101" pitchFamily="49" charset="-122"/>
              <a:ea typeface="仿宋" panose="02010609060101010101" pitchFamily="49" charset="-122"/>
            </a:endParaRPr>
          </a:p>
        </p:txBody>
      </p:sp>
      <p:sp>
        <p:nvSpPr>
          <p:cNvPr id="4" name="灯片编号占位符 3"/>
          <p:cNvSpPr>
            <a:spLocks noGrp="1"/>
          </p:cNvSpPr>
          <p:nvPr>
            <p:ph type="sldNum" sz="quarter" idx="5"/>
          </p:nvPr>
        </p:nvSpPr>
        <p:spPr/>
        <p:txBody>
          <a:bodyPr/>
          <a:lstStyle/>
          <a:p>
            <a:fld id="{81410368-BD65-409C-B686-E5342D727FA0}" type="slidenum">
              <a:rPr lang="zh-CN" altLang="en-US" smtClean="0"/>
              <a:t>8</a:t>
            </a:fld>
            <a:endParaRPr lang="zh-CN" altLang="en-US"/>
          </a:p>
        </p:txBody>
      </p:sp>
    </p:spTree>
    <p:extLst>
      <p:ext uri="{BB962C8B-B14F-4D97-AF65-F5344CB8AC3E}">
        <p14:creationId xmlns:p14="http://schemas.microsoft.com/office/powerpoint/2010/main" val="3423090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latin typeface="萍方0" panose="020B0300000000000000" pitchFamily="34" charset="-122"/>
                <a:ea typeface="萍方0" panose="020B0300000000000000" pitchFamily="34" charset="-122"/>
              </a:rPr>
              <a:t>年发病患者总数：</a:t>
            </a:r>
            <a:endParaRPr lang="zh-CN" altLang="en-US" sz="1200" b="0" i="0" dirty="0">
              <a:solidFill>
                <a:srgbClr val="2E3033"/>
              </a:solidFill>
              <a:effectLst/>
              <a:latin typeface="萍方0" panose="020B0300000000000000" pitchFamily="34" charset="-122"/>
              <a:ea typeface="萍方0" panose="020B0300000000000000"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dirty="0"/>
              <a:t>国外：</a:t>
            </a:r>
            <a:r>
              <a:rPr lang="zh-CN" altLang="en-US" sz="1200" dirty="0">
                <a:latin typeface="萍方0" panose="020B0300000000000000" pitchFamily="34" charset="-122"/>
                <a:ea typeface="萍方0" panose="020B0300000000000000" pitchFamily="34" charset="-122"/>
              </a:rPr>
              <a:t>新生儿发病率</a:t>
            </a:r>
            <a:r>
              <a:rPr lang="en-US" altLang="zh-CN" sz="1200" baseline="30000" dirty="0">
                <a:latin typeface="萍方0" panose="020B0300000000000000" pitchFamily="34" charset="-122"/>
                <a:ea typeface="萍方0" panose="020B0300000000000000" pitchFamily="34" charset="-122"/>
              </a:rPr>
              <a:t>1</a:t>
            </a:r>
            <a:r>
              <a:rPr lang="zh-CN" altLang="en-US" sz="1200" dirty="0">
                <a:latin typeface="萍方0" panose="020B0300000000000000" pitchFamily="34" charset="-122"/>
                <a:ea typeface="萍方0" panose="020B0300000000000000" pitchFamily="34" charset="-122"/>
              </a:rPr>
              <a:t>：约为</a:t>
            </a:r>
            <a:r>
              <a:rPr lang="en-US" altLang="zh-CN" sz="1200" dirty="0">
                <a:latin typeface="萍方0" panose="020B0300000000000000" pitchFamily="34" charset="-122"/>
                <a:ea typeface="萍方0" panose="020B0300000000000000" pitchFamily="34" charset="-122"/>
              </a:rPr>
              <a:t>1/35000</a:t>
            </a:r>
            <a:r>
              <a:rPr lang="zh-CN" altLang="en-US" sz="1200" dirty="0">
                <a:latin typeface="萍方0" panose="020B0300000000000000" pitchFamily="34" charset="-122"/>
                <a:ea typeface="萍方0" panose="020B0300000000000000" pitchFamily="34" charset="-122"/>
              </a:rPr>
              <a:t>；年发病患者总数约为：</a:t>
            </a:r>
            <a:r>
              <a:rPr lang="en-US" altLang="zh-CN" sz="1200" dirty="0">
                <a:latin typeface="萍方0" panose="020B0300000000000000" pitchFamily="34" charset="-122"/>
                <a:ea typeface="萍方0" panose="020B0300000000000000" pitchFamily="34" charset="-122"/>
              </a:rPr>
              <a:t>314</a:t>
            </a:r>
            <a:r>
              <a:rPr lang="zh-CN" altLang="en-US" sz="1200" dirty="0">
                <a:latin typeface="萍方0" panose="020B0300000000000000" pitchFamily="34" charset="-122"/>
                <a:ea typeface="萍方0" panose="020B0300000000000000" pitchFamily="34" charset="-122"/>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dirty="0">
                <a:solidFill>
                  <a:srgbClr val="2E3033"/>
                </a:solidFill>
                <a:effectLst/>
                <a:latin typeface="仿宋" panose="02010609060101010101" pitchFamily="49" charset="-122"/>
                <a:ea typeface="仿宋" panose="02010609060101010101" pitchFamily="49" charset="-122"/>
              </a:rPr>
              <a:t>弥补了目录内无长期口服氮清除剂药的状况</a:t>
            </a:r>
            <a:r>
              <a:rPr lang="zh-CN" altLang="en-US" sz="1200" b="0" i="0" dirty="0">
                <a:solidFill>
                  <a:srgbClr val="2E3033"/>
                </a:solidFill>
                <a:effectLst/>
                <a:latin typeface="萍方0" panose="020B0300000000000000" pitchFamily="34" charset="-122"/>
                <a:ea typeface="萍方0" panose="020B0300000000000000" pitchFamily="34" charset="-122"/>
              </a:rPr>
              <a:t>；</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CN" altLang="en-US" sz="1200" b="0" i="0" dirty="0">
                <a:solidFill>
                  <a:srgbClr val="2E3033"/>
                </a:solidFill>
                <a:effectLst/>
                <a:latin typeface="萍方0" panose="020B0300000000000000" pitchFamily="34" charset="-122"/>
                <a:ea typeface="萍方0" panose="020B0300000000000000" pitchFamily="34" charset="-122"/>
              </a:rPr>
              <a:t>所治疗疾病对公共健康的影响：</a:t>
            </a:r>
            <a:endParaRPr lang="zh-CN" altLang="en-US" sz="1200" dirty="0"/>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CN" altLang="en-US" sz="1200" b="0" i="0" dirty="0">
                <a:solidFill>
                  <a:srgbClr val="2E3033"/>
                </a:solidFill>
                <a:effectLst/>
                <a:latin typeface="仿宋" panose="02010609060101010101" pitchFamily="49" charset="-122"/>
                <a:ea typeface="仿宋" panose="02010609060101010101" pitchFamily="49" charset="-122"/>
              </a:rPr>
              <a:t>不素循环障碍是罕见病，在卫健委发布的</a:t>
            </a:r>
            <a:r>
              <a:rPr lang="en-US" altLang="zh-CN" sz="1200" b="0" i="0" dirty="0">
                <a:solidFill>
                  <a:srgbClr val="2E3033"/>
                </a:solidFill>
                <a:effectLst/>
                <a:latin typeface="仿宋" panose="02010609060101010101" pitchFamily="49" charset="-122"/>
                <a:ea typeface="仿宋" panose="02010609060101010101" pitchFamily="49" charset="-122"/>
              </a:rPr>
              <a:t>《</a:t>
            </a:r>
            <a:r>
              <a:rPr lang="zh-CN" altLang="en-US" sz="1200" b="0" i="0" dirty="0">
                <a:solidFill>
                  <a:srgbClr val="2E3033"/>
                </a:solidFill>
                <a:effectLst/>
                <a:latin typeface="仿宋" panose="02010609060101010101" pitchFamily="49" charset="-122"/>
                <a:ea typeface="仿宋" panose="02010609060101010101" pitchFamily="49" charset="-122"/>
              </a:rPr>
              <a:t>第一批罕见病目录</a:t>
            </a:r>
            <a:r>
              <a:rPr lang="en-US" altLang="zh-CN" sz="1200" b="0" i="0" dirty="0">
                <a:solidFill>
                  <a:srgbClr val="2E3033"/>
                </a:solidFill>
                <a:effectLst/>
                <a:latin typeface="仿宋" panose="02010609060101010101" pitchFamily="49" charset="-122"/>
                <a:ea typeface="仿宋" panose="02010609060101010101" pitchFamily="49" charset="-122"/>
              </a:rPr>
              <a:t>》</a:t>
            </a:r>
            <a:r>
              <a:rPr lang="zh-CN" altLang="en-US" sz="1200" b="0" i="0" dirty="0">
                <a:solidFill>
                  <a:srgbClr val="2E3033"/>
                </a:solidFill>
                <a:effectLst/>
                <a:latin typeface="仿宋" panose="02010609060101010101" pitchFamily="49" charset="-122"/>
                <a:ea typeface="仿宋" panose="02010609060101010101" pitchFamily="49" charset="-122"/>
              </a:rPr>
              <a:t>中有第</a:t>
            </a:r>
            <a:r>
              <a:rPr lang="en-US" altLang="zh-CN" sz="1200" b="0" i="0" dirty="0">
                <a:solidFill>
                  <a:srgbClr val="2E3033"/>
                </a:solidFill>
                <a:effectLst/>
                <a:latin typeface="仿宋" panose="02010609060101010101" pitchFamily="49" charset="-122"/>
                <a:ea typeface="仿宋" panose="02010609060101010101" pitchFamily="49" charset="-122"/>
              </a:rPr>
              <a:t>6</a:t>
            </a:r>
            <a:r>
              <a:rPr lang="zh-CN" altLang="en-US" sz="1200" b="0" i="0" dirty="0">
                <a:solidFill>
                  <a:srgbClr val="2E3033"/>
                </a:solidFill>
                <a:effectLst/>
                <a:latin typeface="仿宋" panose="02010609060101010101" pitchFamily="49" charset="-122"/>
                <a:ea typeface="仿宋" panose="02010609060101010101" pitchFamily="49" charset="-122"/>
              </a:rPr>
              <a:t>精氨酸酶缺乏症，第</a:t>
            </a:r>
            <a:r>
              <a:rPr lang="en-US" altLang="zh-CN" sz="1200" b="0" i="0" dirty="0">
                <a:solidFill>
                  <a:srgbClr val="2E3033"/>
                </a:solidFill>
                <a:effectLst/>
                <a:latin typeface="仿宋" panose="02010609060101010101" pitchFamily="49" charset="-122"/>
                <a:ea typeface="仿宋" panose="02010609060101010101" pitchFamily="49" charset="-122"/>
              </a:rPr>
              <a:t>18</a:t>
            </a:r>
            <a:r>
              <a:rPr lang="zh-CN" altLang="en-US" sz="1200" b="0" i="0" dirty="0">
                <a:solidFill>
                  <a:srgbClr val="2E3033"/>
                </a:solidFill>
                <a:effectLst/>
                <a:latin typeface="仿宋" panose="02010609060101010101" pitchFamily="49" charset="-122"/>
                <a:ea typeface="仿宋" panose="02010609060101010101" pitchFamily="49" charset="-122"/>
              </a:rPr>
              <a:t>瓜氨酸血症，第</a:t>
            </a:r>
            <a:r>
              <a:rPr lang="en-US" altLang="zh-CN" sz="1200" b="0" i="0" dirty="0">
                <a:solidFill>
                  <a:srgbClr val="2E3033"/>
                </a:solidFill>
                <a:effectLst/>
                <a:latin typeface="仿宋" panose="02010609060101010101" pitchFamily="49" charset="-122"/>
                <a:ea typeface="仿宋" panose="02010609060101010101" pitchFamily="49" charset="-122"/>
              </a:rPr>
              <a:t>48HHH</a:t>
            </a:r>
            <a:r>
              <a:rPr lang="zh-CN" altLang="en-US" sz="1200" b="0" i="0" dirty="0">
                <a:solidFill>
                  <a:srgbClr val="2E3033"/>
                </a:solidFill>
                <a:effectLst/>
                <a:latin typeface="仿宋" panose="02010609060101010101" pitchFamily="49" charset="-122"/>
                <a:ea typeface="仿宋" panose="02010609060101010101" pitchFamily="49" charset="-122"/>
              </a:rPr>
              <a:t>综合征，第</a:t>
            </a:r>
            <a:r>
              <a:rPr lang="en-US" altLang="zh-CN" sz="1200" b="0" i="0" dirty="0">
                <a:solidFill>
                  <a:srgbClr val="2E3033"/>
                </a:solidFill>
                <a:effectLst/>
                <a:latin typeface="仿宋" panose="02010609060101010101" pitchFamily="49" charset="-122"/>
                <a:ea typeface="仿宋" panose="02010609060101010101" pitchFamily="49" charset="-122"/>
              </a:rPr>
              <a:t>79N-</a:t>
            </a:r>
            <a:r>
              <a:rPr lang="zh-CN" altLang="en-US" sz="1200" b="0" i="0" dirty="0">
                <a:solidFill>
                  <a:srgbClr val="2E3033"/>
                </a:solidFill>
                <a:effectLst/>
                <a:latin typeface="仿宋" panose="02010609060101010101" pitchFamily="49" charset="-122"/>
                <a:ea typeface="仿宋" panose="02010609060101010101" pitchFamily="49" charset="-122"/>
              </a:rPr>
              <a:t>乙酰谷氨酸合成酶缺乏症，第</a:t>
            </a:r>
            <a:r>
              <a:rPr lang="en-US" altLang="zh-CN" sz="1200" b="0" i="0" dirty="0">
                <a:solidFill>
                  <a:srgbClr val="2E3033"/>
                </a:solidFill>
                <a:effectLst/>
                <a:latin typeface="仿宋" panose="02010609060101010101" pitchFamily="49" charset="-122"/>
                <a:ea typeface="仿宋" panose="02010609060101010101" pitchFamily="49" charset="-122"/>
              </a:rPr>
              <a:t>85</a:t>
            </a:r>
            <a:r>
              <a:rPr lang="zh-CN" altLang="en-US" sz="1200" b="0" i="0" dirty="0">
                <a:solidFill>
                  <a:srgbClr val="2E3033"/>
                </a:solidFill>
                <a:effectLst/>
                <a:latin typeface="仿宋" panose="02010609060101010101" pitchFamily="49" charset="-122"/>
                <a:ea typeface="仿宋" panose="02010609060101010101" pitchFamily="49" charset="-122"/>
              </a:rPr>
              <a:t>鸟氨酸氨甲酰基转移酶缺乏症共</a:t>
            </a:r>
            <a:r>
              <a:rPr lang="en-US" altLang="zh-CN" sz="1200" b="0" i="0" dirty="0">
                <a:solidFill>
                  <a:srgbClr val="2E3033"/>
                </a:solidFill>
                <a:effectLst/>
                <a:latin typeface="仿宋" panose="02010609060101010101" pitchFamily="49" charset="-122"/>
                <a:ea typeface="仿宋" panose="02010609060101010101" pitchFamily="49" charset="-122"/>
              </a:rPr>
              <a:t>5</a:t>
            </a:r>
            <a:r>
              <a:rPr lang="zh-CN" altLang="en-US" sz="1200" b="0" i="0" dirty="0">
                <a:solidFill>
                  <a:srgbClr val="2E3033"/>
                </a:solidFill>
                <a:effectLst/>
                <a:latin typeface="仿宋" panose="02010609060101010101" pitchFamily="49" charset="-122"/>
                <a:ea typeface="仿宋" panose="02010609060101010101" pitchFamily="49" charset="-122"/>
              </a:rPr>
              <a:t>种疾病。苯丁酸钠颗粒的上市，彻底改变了此类疾病患者国外有药国内无药可用的状况。</a:t>
            </a:r>
          </a:p>
          <a:p>
            <a:pPr algn="just"/>
            <a:r>
              <a:rPr lang="zh-CN" altLang="en-US" sz="1200" dirty="0">
                <a:solidFill>
                  <a:srgbClr val="2E3033"/>
                </a:solidFill>
                <a:latin typeface="仿宋" panose="02010609060101010101" pitchFamily="49" charset="-122"/>
                <a:ea typeface="仿宋" panose="02010609060101010101" pitchFamily="49" charset="-122"/>
              </a:rPr>
              <a:t>临床管理难度</a:t>
            </a:r>
            <a:endParaRPr lang="en-US" altLang="zh-CN" sz="1200" dirty="0">
              <a:solidFill>
                <a:srgbClr val="2E3033"/>
              </a:solidFill>
              <a:latin typeface="仿宋" panose="02010609060101010101" pitchFamily="49" charset="-122"/>
              <a:ea typeface="仿宋" panose="02010609060101010101" pitchFamily="49" charset="-122"/>
            </a:endParaRPr>
          </a:p>
          <a:p>
            <a:pPr algn="just"/>
            <a:r>
              <a:rPr lang="zh-CN" altLang="en-US" sz="1200" dirty="0">
                <a:solidFill>
                  <a:srgbClr val="2E3033"/>
                </a:solidFill>
                <a:latin typeface="仿宋" panose="02010609060101010101" pitchFamily="49" charset="-122"/>
                <a:ea typeface="仿宋" panose="02010609060101010101" pitchFamily="49" charset="-122"/>
              </a:rPr>
              <a:t>目前国家对于罕见病的重视，中国</a:t>
            </a:r>
            <a:r>
              <a:rPr lang="en-US" altLang="zh-CN" sz="1200" dirty="0">
                <a:solidFill>
                  <a:srgbClr val="2E3033"/>
                </a:solidFill>
                <a:latin typeface="仿宋" panose="02010609060101010101" pitchFamily="49" charset="-122"/>
                <a:ea typeface="仿宋" panose="02010609060101010101" pitchFamily="49" charset="-122"/>
              </a:rPr>
              <a:t>《</a:t>
            </a:r>
            <a:r>
              <a:rPr lang="zh-CN" altLang="zh-CN" sz="1200" dirty="0">
                <a:solidFill>
                  <a:srgbClr val="2E3033"/>
                </a:solidFill>
                <a:latin typeface="仿宋" panose="02010609060101010101" pitchFamily="49" charset="-122"/>
                <a:ea typeface="仿宋" panose="02010609060101010101" pitchFamily="49" charset="-122"/>
              </a:rPr>
              <a:t>罕见病诊疗指南</a:t>
            </a:r>
            <a:r>
              <a:rPr lang="en-US" altLang="zh-CN" sz="1200" dirty="0">
                <a:solidFill>
                  <a:srgbClr val="2E3033"/>
                </a:solidFill>
                <a:latin typeface="仿宋" panose="02010609060101010101" pitchFamily="49" charset="-122"/>
                <a:ea typeface="仿宋" panose="02010609060101010101" pitchFamily="49" charset="-122"/>
              </a:rPr>
              <a:t>》</a:t>
            </a:r>
            <a:r>
              <a:rPr lang="zh-CN" altLang="en-US" sz="1200" dirty="0">
                <a:solidFill>
                  <a:srgbClr val="2E3033"/>
                </a:solidFill>
                <a:latin typeface="仿宋" panose="02010609060101010101" pitchFamily="49" charset="-122"/>
                <a:ea typeface="仿宋" panose="02010609060101010101" pitchFamily="49" charset="-122"/>
              </a:rPr>
              <a:t>和</a:t>
            </a:r>
            <a:r>
              <a:rPr lang="en-US" altLang="zh-CN" sz="1200" dirty="0">
                <a:solidFill>
                  <a:srgbClr val="2E3033"/>
                </a:solidFill>
                <a:latin typeface="仿宋" panose="02010609060101010101" pitchFamily="49" charset="-122"/>
                <a:ea typeface="仿宋" panose="02010609060101010101" pitchFamily="49" charset="-122"/>
              </a:rPr>
              <a:t>《</a:t>
            </a:r>
            <a:r>
              <a:rPr lang="zh-CN" altLang="en-US" sz="1200" dirty="0">
                <a:solidFill>
                  <a:srgbClr val="2E3033"/>
                </a:solidFill>
                <a:latin typeface="仿宋" panose="02010609060101010101" pitchFamily="49" charset="-122"/>
                <a:ea typeface="仿宋" panose="02010609060101010101" pitchFamily="49" charset="-122"/>
              </a:rPr>
              <a:t>尿素循环障碍的三级防控专家共识</a:t>
            </a:r>
            <a:r>
              <a:rPr lang="en-US" altLang="zh-CN" sz="1200" dirty="0">
                <a:solidFill>
                  <a:srgbClr val="2E3033"/>
                </a:solidFill>
                <a:latin typeface="仿宋" panose="02010609060101010101" pitchFamily="49" charset="-122"/>
                <a:ea typeface="仿宋" panose="02010609060101010101" pitchFamily="49" charset="-122"/>
              </a:rPr>
              <a:t>》</a:t>
            </a:r>
            <a:r>
              <a:rPr lang="zh-CN" altLang="en-US" sz="1200" dirty="0">
                <a:solidFill>
                  <a:srgbClr val="2E3033"/>
                </a:solidFill>
                <a:latin typeface="仿宋" panose="02010609060101010101" pitchFamily="49" charset="-122"/>
                <a:ea typeface="仿宋" panose="02010609060101010101" pitchFamily="49" charset="-122"/>
              </a:rPr>
              <a:t>先后发布先后发布，相关疾病专家对此类疾病的诊疗形成规范；以及临床基因诊断的发展和普遍应用，大部分的患者可以得到明确诊断；该类疾病为罕见病，患者数量少，大部分会登记管理；说明书适应症明确，不存在临床滥用的可能性。</a:t>
            </a:r>
            <a:endParaRPr lang="en-US" altLang="zh-CN" sz="1200" dirty="0">
              <a:solidFill>
                <a:srgbClr val="2E3033"/>
              </a:solidFill>
              <a:latin typeface="仿宋" panose="02010609060101010101" pitchFamily="49" charset="-122"/>
              <a:ea typeface="仿宋" panose="02010609060101010101" pitchFamily="49" charset="-122"/>
            </a:endParaRPr>
          </a:p>
        </p:txBody>
      </p:sp>
      <p:sp>
        <p:nvSpPr>
          <p:cNvPr id="4" name="灯片编号占位符 3"/>
          <p:cNvSpPr>
            <a:spLocks noGrp="1"/>
          </p:cNvSpPr>
          <p:nvPr>
            <p:ph type="sldNum" sz="quarter" idx="5"/>
          </p:nvPr>
        </p:nvSpPr>
        <p:spPr/>
        <p:txBody>
          <a:bodyPr/>
          <a:lstStyle/>
          <a:p>
            <a:fld id="{81410368-BD65-409C-B686-E5342D727FA0}" type="slidenum">
              <a:rPr lang="zh-CN" altLang="en-US" smtClean="0"/>
              <a:t>9</a:t>
            </a:fld>
            <a:endParaRPr lang="zh-CN" altLang="en-US"/>
          </a:p>
        </p:txBody>
      </p:sp>
    </p:spTree>
    <p:extLst>
      <p:ext uri="{BB962C8B-B14F-4D97-AF65-F5344CB8AC3E}">
        <p14:creationId xmlns:p14="http://schemas.microsoft.com/office/powerpoint/2010/main" val="55277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F801063-5101-4B12-B879-4562328A6F52}" type="datetimeFigureOut">
              <a:rPr lang="zh-CN" altLang="en-US" smtClean="0"/>
              <a:t>2022/7/10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01063-5101-4B12-B879-4562328A6F52}" type="datetimeFigureOut">
              <a:rPr lang="zh-CN" altLang="en-US" smtClean="0"/>
              <a:t>2022/7/10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8CCCF-C23B-4428-8547-F84D8834C13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图形用户界面&#10;&#10;描述已自动生成">
            <a:extLst>
              <a:ext uri="{FF2B5EF4-FFF2-40B4-BE49-F238E27FC236}">
                <a16:creationId xmlns:a16="http://schemas.microsoft.com/office/drawing/2014/main" id="{6B32C0A6-12D8-8C52-4FCA-D95F9FBBC2A0}"/>
              </a:ext>
            </a:extLst>
          </p:cNvPr>
          <p:cNvPicPr>
            <a:picLocks noChangeAspect="1"/>
          </p:cNvPicPr>
          <p:nvPr/>
        </p:nvPicPr>
        <p:blipFill rotWithShape="1">
          <a:blip r:embed="rId3" cstate="print">
            <a:extLst>
              <a:ext uri="{BEBA8EAE-BF5A-486C-A8C5-ECC9F3942E4B}">
                <a14:imgProps xmlns:a14="http://schemas.microsoft.com/office/drawing/2010/main">
                  <a14:imgLayer r:embed="rId4">
                    <a14:imgEffect>
                      <a14:sharpenSoften amount="25000"/>
                    </a14:imgEffect>
                    <a14:imgEffect>
                      <a14:brightnessContrast contrast="20000"/>
                    </a14:imgEffect>
                  </a14:imgLayer>
                </a14:imgProps>
              </a:ext>
              <a:ext uri="{28A0092B-C50C-407E-A947-70E740481C1C}">
                <a14:useLocalDpi xmlns:a14="http://schemas.microsoft.com/office/drawing/2010/main" val="0"/>
              </a:ext>
            </a:extLst>
          </a:blip>
          <a:srcRect l="27795" t="15331" r="25857" b="6029"/>
          <a:stretch/>
        </p:blipFill>
        <p:spPr>
          <a:xfrm>
            <a:off x="4667693" y="973699"/>
            <a:ext cx="2234237" cy="1918969"/>
          </a:xfrm>
          <a:prstGeom prst="rect">
            <a:avLst/>
          </a:prstGeom>
        </p:spPr>
      </p:pic>
      <p:sp>
        <p:nvSpPr>
          <p:cNvPr id="5" name="标题 1">
            <a:extLst>
              <a:ext uri="{FF2B5EF4-FFF2-40B4-BE49-F238E27FC236}">
                <a16:creationId xmlns:a16="http://schemas.microsoft.com/office/drawing/2014/main" id="{3C303C3B-7879-85BE-2D0E-8C9876C721CF}"/>
              </a:ext>
            </a:extLst>
          </p:cNvPr>
          <p:cNvSpPr>
            <a:spLocks noGrp="1"/>
          </p:cNvSpPr>
          <p:nvPr>
            <p:ph type="title"/>
          </p:nvPr>
        </p:nvSpPr>
        <p:spPr>
          <a:xfrm>
            <a:off x="2887182" y="3139731"/>
            <a:ext cx="6040772" cy="550117"/>
          </a:xfrm>
        </p:spPr>
        <p:txBody>
          <a:bodyPr anchor="ctr">
            <a:normAutofit/>
          </a:bodyPr>
          <a:lstStyle/>
          <a:p>
            <a:pPr algn="ctr"/>
            <a:r>
              <a:rPr lang="zh-CN" altLang="en-US" sz="2400" dirty="0">
                <a:latin typeface="萍方0" panose="020B0300000000000000" pitchFamily="34" charset="-122"/>
                <a:ea typeface="萍方0" panose="020B0300000000000000" pitchFamily="34" charset="-122"/>
              </a:rPr>
              <a:t>苯丁酸钠颗粒</a:t>
            </a:r>
          </a:p>
        </p:txBody>
      </p:sp>
      <p:sp>
        <p:nvSpPr>
          <p:cNvPr id="6" name="标题 1">
            <a:extLst>
              <a:ext uri="{FF2B5EF4-FFF2-40B4-BE49-F238E27FC236}">
                <a16:creationId xmlns:a16="http://schemas.microsoft.com/office/drawing/2014/main" id="{3672AAC6-D156-0640-50B2-E27A141C0F05}"/>
              </a:ext>
            </a:extLst>
          </p:cNvPr>
          <p:cNvSpPr txBox="1">
            <a:spLocks/>
          </p:cNvSpPr>
          <p:nvPr/>
        </p:nvSpPr>
        <p:spPr>
          <a:xfrm>
            <a:off x="2254102" y="4975824"/>
            <a:ext cx="8389087" cy="4498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2000" dirty="0">
                <a:solidFill>
                  <a:srgbClr val="000000"/>
                </a:solidFill>
                <a:latin typeface="仿宋" panose="02010609060101010101" pitchFamily="49" charset="-122"/>
                <a:ea typeface="仿宋" panose="02010609060101010101" pitchFamily="49" charset="-122"/>
              </a:rPr>
              <a:t>符合</a:t>
            </a:r>
            <a:r>
              <a:rPr lang="en-US" altLang="zh-CN" sz="2000" dirty="0">
                <a:solidFill>
                  <a:srgbClr val="000000"/>
                </a:solidFill>
                <a:latin typeface="仿宋" panose="02010609060101010101" pitchFamily="49" charset="-122"/>
                <a:ea typeface="仿宋" panose="02010609060101010101" pitchFamily="49" charset="-122"/>
              </a:rPr>
              <a:t>2022</a:t>
            </a:r>
            <a:r>
              <a:rPr lang="zh-CN" altLang="en-US" sz="2000" dirty="0">
                <a:solidFill>
                  <a:srgbClr val="000000"/>
                </a:solidFill>
                <a:latin typeface="仿宋" panose="02010609060101010101" pitchFamily="49" charset="-122"/>
                <a:ea typeface="仿宋" panose="02010609060101010101" pitchFamily="49" charset="-122"/>
              </a:rPr>
              <a:t>年</a:t>
            </a:r>
            <a:r>
              <a:rPr lang="en-US" altLang="zh-CN" sz="2000" dirty="0">
                <a:solidFill>
                  <a:srgbClr val="000000"/>
                </a:solidFill>
                <a:latin typeface="仿宋" panose="02010609060101010101" pitchFamily="49" charset="-122"/>
                <a:ea typeface="仿宋" panose="02010609060101010101" pitchFamily="49" charset="-122"/>
              </a:rPr>
              <a:t>6</a:t>
            </a:r>
            <a:r>
              <a:rPr lang="zh-CN" altLang="en-US" sz="2000" dirty="0">
                <a:solidFill>
                  <a:srgbClr val="000000"/>
                </a:solidFill>
                <a:latin typeface="仿宋" panose="02010609060101010101" pitchFamily="49" charset="-122"/>
                <a:ea typeface="仿宋" panose="02010609060101010101" pitchFamily="49" charset="-122"/>
              </a:rPr>
              <a:t>月</a:t>
            </a:r>
            <a:r>
              <a:rPr lang="en-US" altLang="zh-CN" sz="2000" dirty="0">
                <a:solidFill>
                  <a:srgbClr val="000000"/>
                </a:solidFill>
                <a:latin typeface="仿宋" panose="02010609060101010101" pitchFamily="49" charset="-122"/>
                <a:ea typeface="仿宋" panose="02010609060101010101" pitchFamily="49" charset="-122"/>
              </a:rPr>
              <a:t>30</a:t>
            </a:r>
            <a:r>
              <a:rPr lang="zh-CN" altLang="en-US" sz="2000" dirty="0">
                <a:solidFill>
                  <a:srgbClr val="000000"/>
                </a:solidFill>
                <a:latin typeface="仿宋" panose="02010609060101010101" pitchFamily="49" charset="-122"/>
                <a:ea typeface="仿宋" panose="02010609060101010101" pitchFamily="49" charset="-122"/>
              </a:rPr>
              <a:t>日前经国家药监部门批准上市，说明书适应症中包含有卫生健康委</a:t>
            </a:r>
            <a:r>
              <a:rPr lang="en-US" altLang="zh-CN" sz="2000" dirty="0">
                <a:solidFill>
                  <a:srgbClr val="000000"/>
                </a:solidFill>
                <a:latin typeface="仿宋" panose="02010609060101010101" pitchFamily="49" charset="-122"/>
                <a:ea typeface="仿宋" panose="02010609060101010101" pitchFamily="49" charset="-122"/>
              </a:rPr>
              <a:t>《</a:t>
            </a:r>
            <a:r>
              <a:rPr lang="zh-CN" altLang="en-US" sz="2000" dirty="0">
                <a:solidFill>
                  <a:srgbClr val="000000"/>
                </a:solidFill>
                <a:latin typeface="仿宋" panose="02010609060101010101" pitchFamily="49" charset="-122"/>
                <a:ea typeface="仿宋" panose="02010609060101010101" pitchFamily="49" charset="-122"/>
              </a:rPr>
              <a:t>第一批罕见病目录</a:t>
            </a:r>
            <a:r>
              <a:rPr lang="en-US" altLang="zh-CN" sz="2000" dirty="0">
                <a:solidFill>
                  <a:srgbClr val="000000"/>
                </a:solidFill>
                <a:latin typeface="仿宋" panose="02010609060101010101" pitchFamily="49" charset="-122"/>
                <a:ea typeface="仿宋" panose="02010609060101010101" pitchFamily="49" charset="-122"/>
              </a:rPr>
              <a:t>》</a:t>
            </a:r>
            <a:r>
              <a:rPr lang="zh-CN" altLang="en-US" sz="2000" dirty="0">
                <a:solidFill>
                  <a:srgbClr val="000000"/>
                </a:solidFill>
                <a:latin typeface="仿宋" panose="02010609060101010101" pitchFamily="49" charset="-122"/>
                <a:ea typeface="仿宋" panose="02010609060101010101" pitchFamily="49" charset="-122"/>
              </a:rPr>
              <a:t>所收录罕见病的药品</a:t>
            </a:r>
            <a:endParaRPr lang="zh-CN" altLang="en-US" sz="2000" b="0" i="0" u="none" strike="noStrike" baseline="0" dirty="0">
              <a:solidFill>
                <a:srgbClr val="000000"/>
              </a:solidFill>
              <a:latin typeface="仿宋" panose="02010609060101010101" pitchFamily="49" charset="-122"/>
              <a:ea typeface="仿宋" panose="02010609060101010101" pitchFamily="49" charset="-122"/>
            </a:endParaRPr>
          </a:p>
        </p:txBody>
      </p:sp>
      <p:sp>
        <p:nvSpPr>
          <p:cNvPr id="7" name="标题 1">
            <a:extLst>
              <a:ext uri="{FF2B5EF4-FFF2-40B4-BE49-F238E27FC236}">
                <a16:creationId xmlns:a16="http://schemas.microsoft.com/office/drawing/2014/main" id="{989F23CD-9B17-C703-EB8E-CEFB27AFD755}"/>
              </a:ext>
            </a:extLst>
          </p:cNvPr>
          <p:cNvSpPr txBox="1">
            <a:spLocks/>
          </p:cNvSpPr>
          <p:nvPr/>
        </p:nvSpPr>
        <p:spPr>
          <a:xfrm>
            <a:off x="4667693" y="3487097"/>
            <a:ext cx="2479750" cy="4498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1500" dirty="0">
                <a:latin typeface="萍方0" panose="020B0300000000000000" pitchFamily="34" charset="-122"/>
                <a:ea typeface="萍方0" panose="020B0300000000000000" pitchFamily="34" charset="-122"/>
              </a:rPr>
              <a:t>瑞本纳平</a:t>
            </a:r>
            <a:r>
              <a:rPr lang="en-US" altLang="zh-CN" sz="1500" baseline="40000" dirty="0">
                <a:latin typeface="等线" panose="02010600030101010101" pitchFamily="2" charset="-122"/>
                <a:ea typeface="等线" panose="02010600030101010101" pitchFamily="2" charset="-122"/>
              </a:rPr>
              <a:t>®</a:t>
            </a:r>
            <a:endParaRPr lang="zh-CN" altLang="en-US" sz="1500" baseline="40000" dirty="0">
              <a:latin typeface="萍方0" panose="020B0300000000000000" pitchFamily="34" charset="-122"/>
              <a:ea typeface="萍方0" panose="020B0300000000000000" pitchFamily="34" charset="-122"/>
            </a:endParaRPr>
          </a:p>
        </p:txBody>
      </p:sp>
      <p:sp>
        <p:nvSpPr>
          <p:cNvPr id="8" name="标题 1">
            <a:extLst>
              <a:ext uri="{FF2B5EF4-FFF2-40B4-BE49-F238E27FC236}">
                <a16:creationId xmlns:a16="http://schemas.microsoft.com/office/drawing/2014/main" id="{475C6FF6-AFC8-A674-FD77-D269D7E0A541}"/>
              </a:ext>
            </a:extLst>
          </p:cNvPr>
          <p:cNvSpPr txBox="1">
            <a:spLocks/>
          </p:cNvSpPr>
          <p:nvPr/>
        </p:nvSpPr>
        <p:spPr>
          <a:xfrm>
            <a:off x="4667693" y="3883022"/>
            <a:ext cx="2479750" cy="4498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1500" dirty="0">
                <a:latin typeface="萍方0" panose="020B0300000000000000" pitchFamily="34" charset="-122"/>
                <a:ea typeface="萍方0" panose="020B0300000000000000" pitchFamily="34" charset="-122"/>
              </a:rPr>
              <a:t>兆科药业（广州）有限公司</a:t>
            </a:r>
          </a:p>
        </p:txBody>
      </p:sp>
    </p:spTree>
    <p:extLst>
      <p:ext uri="{BB962C8B-B14F-4D97-AF65-F5344CB8AC3E}">
        <p14:creationId xmlns:p14="http://schemas.microsoft.com/office/powerpoint/2010/main" val="37032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p:nvPr/>
        </p:nvSpPr>
        <p:spPr>
          <a:xfrm>
            <a:off x="3506217" y="2181969"/>
            <a:ext cx="2339102" cy="523220"/>
          </a:xfrm>
          <a:prstGeom prst="rect">
            <a:avLst/>
          </a:prstGeom>
          <a:noFill/>
        </p:spPr>
        <p:txBody>
          <a:bodyPr wrap="square" rtlCol="0">
            <a:spAutoFit/>
          </a:bodyPr>
          <a:lstStyle/>
          <a:p>
            <a:r>
              <a:rPr lang="zh-CN" altLang="en-US" sz="2800" b="1" dirty="0">
                <a:solidFill>
                  <a:schemeClr val="tx1">
                    <a:lumMod val="65000"/>
                    <a:lumOff val="35000"/>
                  </a:schemeClr>
                </a:solidFill>
                <a:latin typeface="萍方0" panose="020B0300000000000000" pitchFamily="34" charset="-122"/>
                <a:ea typeface="萍方0" panose="020B0300000000000000" pitchFamily="34" charset="-122"/>
              </a:rPr>
              <a:t>药物基本信息</a:t>
            </a:r>
            <a:endParaRPr lang="zh-CN" altLang="en-US" sz="2800" dirty="0">
              <a:solidFill>
                <a:schemeClr val="tx1">
                  <a:lumMod val="65000"/>
                  <a:lumOff val="35000"/>
                </a:schemeClr>
              </a:solidFill>
              <a:latin typeface="萍方0" panose="020B0300000000000000" pitchFamily="34" charset="-122"/>
              <a:ea typeface="萍方0" panose="020B0300000000000000" pitchFamily="34" charset="-122"/>
            </a:endParaRPr>
          </a:p>
        </p:txBody>
      </p:sp>
      <p:sp>
        <p:nvSpPr>
          <p:cNvPr id="5" name="TextBox 39"/>
          <p:cNvSpPr txBox="1"/>
          <p:nvPr/>
        </p:nvSpPr>
        <p:spPr>
          <a:xfrm>
            <a:off x="3578225" y="3105116"/>
            <a:ext cx="1357457" cy="523220"/>
          </a:xfrm>
          <a:prstGeom prst="rect">
            <a:avLst/>
          </a:prstGeom>
          <a:noFill/>
        </p:spPr>
        <p:txBody>
          <a:bodyPr wrap="square" rtlCol="0">
            <a:spAutoFit/>
          </a:bodyPr>
          <a:lstStyle/>
          <a:p>
            <a:r>
              <a:rPr lang="zh-CN" altLang="en-US" sz="2800" b="1" dirty="0">
                <a:solidFill>
                  <a:schemeClr val="tx1">
                    <a:lumMod val="65000"/>
                    <a:lumOff val="35000"/>
                  </a:schemeClr>
                </a:solidFill>
                <a:latin typeface="萍方0" panose="020B0300000000000000" pitchFamily="34" charset="-122"/>
                <a:ea typeface="萍方0" panose="020B0300000000000000" pitchFamily="34" charset="-122"/>
              </a:rPr>
              <a:t>有效性</a:t>
            </a:r>
            <a:endParaRPr lang="zh-CN" altLang="en-US" sz="2800" dirty="0">
              <a:solidFill>
                <a:schemeClr val="tx1">
                  <a:lumMod val="65000"/>
                  <a:lumOff val="35000"/>
                </a:schemeClr>
              </a:solidFill>
              <a:latin typeface="萍方0" panose="020B0300000000000000" pitchFamily="34" charset="-122"/>
              <a:ea typeface="萍方0" panose="020B0300000000000000" pitchFamily="34" charset="-122"/>
            </a:endParaRPr>
          </a:p>
        </p:txBody>
      </p:sp>
      <p:sp>
        <p:nvSpPr>
          <p:cNvPr id="6" name="TextBox 43"/>
          <p:cNvSpPr txBox="1"/>
          <p:nvPr/>
        </p:nvSpPr>
        <p:spPr>
          <a:xfrm>
            <a:off x="7224274" y="3034616"/>
            <a:ext cx="1261884" cy="523220"/>
          </a:xfrm>
          <a:prstGeom prst="rect">
            <a:avLst/>
          </a:prstGeom>
          <a:noFill/>
        </p:spPr>
        <p:txBody>
          <a:bodyPr wrap="square" rtlCol="0">
            <a:spAutoFit/>
          </a:bodyPr>
          <a:lstStyle/>
          <a:p>
            <a:r>
              <a:rPr lang="zh-CN" altLang="en-US" sz="2800" b="1" dirty="0">
                <a:solidFill>
                  <a:schemeClr val="tx1">
                    <a:lumMod val="65000"/>
                    <a:lumOff val="35000"/>
                  </a:schemeClr>
                </a:solidFill>
                <a:latin typeface="萍方0" panose="020B0300000000000000" pitchFamily="34" charset="-122"/>
                <a:ea typeface="萍方0" panose="020B0300000000000000" pitchFamily="34" charset="-122"/>
              </a:rPr>
              <a:t>创新性</a:t>
            </a:r>
            <a:endParaRPr lang="zh-CN" altLang="en-US" sz="2800" dirty="0">
              <a:solidFill>
                <a:schemeClr val="tx1">
                  <a:lumMod val="65000"/>
                  <a:lumOff val="35000"/>
                </a:schemeClr>
              </a:solidFill>
              <a:latin typeface="萍方0" panose="020B0300000000000000" pitchFamily="34" charset="-122"/>
              <a:ea typeface="萍方0" panose="020B0300000000000000" pitchFamily="34" charset="-122"/>
            </a:endParaRPr>
          </a:p>
        </p:txBody>
      </p:sp>
      <p:cxnSp>
        <p:nvCxnSpPr>
          <p:cNvPr id="7" name="直接连接符 10"/>
          <p:cNvCxnSpPr>
            <a:cxnSpLocks/>
          </p:cNvCxnSpPr>
          <p:nvPr/>
        </p:nvCxnSpPr>
        <p:spPr>
          <a:xfrm>
            <a:off x="3578225" y="2705278"/>
            <a:ext cx="17856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11"/>
          <p:cNvCxnSpPr>
            <a:cxnSpLocks/>
          </p:cNvCxnSpPr>
          <p:nvPr/>
        </p:nvCxnSpPr>
        <p:spPr>
          <a:xfrm>
            <a:off x="3578225" y="3648012"/>
            <a:ext cx="17856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12"/>
          <p:cNvCxnSpPr>
            <a:cxnSpLocks/>
          </p:cNvCxnSpPr>
          <p:nvPr/>
        </p:nvCxnSpPr>
        <p:spPr>
          <a:xfrm>
            <a:off x="3578225" y="4590746"/>
            <a:ext cx="17856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2567062" y="1977830"/>
            <a:ext cx="950040" cy="1095300"/>
            <a:chOff x="4231809" y="1009798"/>
            <a:chExt cx="570731" cy="657995"/>
          </a:xfrm>
        </p:grpSpPr>
        <p:grpSp>
          <p:nvGrpSpPr>
            <p:cNvPr id="12" name="组合 11"/>
            <p:cNvGrpSpPr/>
            <p:nvPr/>
          </p:nvGrpSpPr>
          <p:grpSpPr>
            <a:xfrm>
              <a:off x="4231809" y="1009798"/>
              <a:ext cx="570731" cy="657995"/>
              <a:chOff x="4067944" y="489262"/>
              <a:chExt cx="1375279" cy="1585559"/>
            </a:xfrm>
          </p:grpSpPr>
          <p:sp>
            <p:nvSpPr>
              <p:cNvPr id="14"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endParaRPr>
              </a:p>
            </p:txBody>
          </p:sp>
          <p:sp>
            <p:nvSpPr>
              <p:cNvPr id="15"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rgbClr val="09AEC4"/>
                  </a:solidFill>
                </a:endParaRPr>
              </a:p>
            </p:txBody>
          </p:sp>
        </p:grpSp>
        <p:sp>
          <p:nvSpPr>
            <p:cNvPr id="13" name="TextBox 12"/>
            <p:cNvSpPr txBox="1"/>
            <p:nvPr/>
          </p:nvSpPr>
          <p:spPr>
            <a:xfrm>
              <a:off x="4310472" y="1151468"/>
              <a:ext cx="384428" cy="351300"/>
            </a:xfrm>
            <a:prstGeom prst="rect">
              <a:avLst/>
            </a:prstGeom>
            <a:noFill/>
          </p:spPr>
          <p:txBody>
            <a:bodyPr wrap="none" rtlCol="0" anchor="ctr">
              <a:spAutoFit/>
            </a:bodyPr>
            <a:lstStyle/>
            <a:p>
              <a:pPr algn="ctr"/>
              <a:r>
                <a:rPr lang="en-US" altLang="zh-CN" sz="3200" b="1" dirty="0">
                  <a:solidFill>
                    <a:srgbClr val="09AEC4"/>
                  </a:solidFill>
                </a:rPr>
                <a:t>01</a:t>
              </a:r>
              <a:endParaRPr lang="zh-CN" altLang="en-US" sz="3200" b="1" dirty="0">
                <a:solidFill>
                  <a:srgbClr val="09AEC4"/>
                </a:solidFill>
              </a:endParaRPr>
            </a:p>
          </p:txBody>
        </p:sp>
      </p:grpSp>
      <p:grpSp>
        <p:nvGrpSpPr>
          <p:cNvPr id="16" name="组合 15"/>
          <p:cNvGrpSpPr/>
          <p:nvPr/>
        </p:nvGrpSpPr>
        <p:grpSpPr>
          <a:xfrm>
            <a:off x="2567062" y="2993872"/>
            <a:ext cx="950040" cy="1095300"/>
            <a:chOff x="4231809" y="1692397"/>
            <a:chExt cx="570731" cy="657995"/>
          </a:xfrm>
        </p:grpSpPr>
        <p:grpSp>
          <p:nvGrpSpPr>
            <p:cNvPr id="17" name="组合 16"/>
            <p:cNvGrpSpPr/>
            <p:nvPr/>
          </p:nvGrpSpPr>
          <p:grpSpPr>
            <a:xfrm>
              <a:off x="4231809" y="1692397"/>
              <a:ext cx="570731" cy="657995"/>
              <a:chOff x="4067944" y="489262"/>
              <a:chExt cx="1375279" cy="1585559"/>
            </a:xfrm>
          </p:grpSpPr>
          <p:sp>
            <p:nvSpPr>
              <p:cNvPr id="19"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endParaRPr>
              </a:p>
            </p:txBody>
          </p:sp>
          <p:sp>
            <p:nvSpPr>
              <p:cNvPr id="20"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endParaRPr>
              </a:p>
            </p:txBody>
          </p:sp>
        </p:grpSp>
        <p:sp>
          <p:nvSpPr>
            <p:cNvPr id="18" name="TextBox 61"/>
            <p:cNvSpPr txBox="1"/>
            <p:nvPr/>
          </p:nvSpPr>
          <p:spPr>
            <a:xfrm>
              <a:off x="4310472" y="1855545"/>
              <a:ext cx="384428" cy="351300"/>
            </a:xfrm>
            <a:prstGeom prst="rect">
              <a:avLst/>
            </a:prstGeom>
            <a:noFill/>
          </p:spPr>
          <p:txBody>
            <a:bodyPr wrap="none" rtlCol="0" anchor="ctr">
              <a:spAutoFit/>
            </a:bodyPr>
            <a:lstStyle/>
            <a:p>
              <a:pPr algn="ctr"/>
              <a:r>
                <a:rPr lang="en-US" altLang="zh-CN" sz="3200" b="1" dirty="0">
                  <a:solidFill>
                    <a:srgbClr val="09AEC4"/>
                  </a:solidFill>
                </a:rPr>
                <a:t>03</a:t>
              </a:r>
              <a:endParaRPr lang="zh-CN" altLang="en-US" sz="3200" b="1" dirty="0">
                <a:solidFill>
                  <a:srgbClr val="09AEC4"/>
                </a:solidFill>
              </a:endParaRPr>
            </a:p>
          </p:txBody>
        </p:sp>
      </p:grpSp>
      <p:grpSp>
        <p:nvGrpSpPr>
          <p:cNvPr id="21" name="组合 20"/>
          <p:cNvGrpSpPr/>
          <p:nvPr/>
        </p:nvGrpSpPr>
        <p:grpSpPr>
          <a:xfrm>
            <a:off x="2567062" y="3801684"/>
            <a:ext cx="950040" cy="1095300"/>
            <a:chOff x="4231809" y="2366292"/>
            <a:chExt cx="570731" cy="657995"/>
          </a:xfrm>
        </p:grpSpPr>
        <p:grpSp>
          <p:nvGrpSpPr>
            <p:cNvPr id="22" name="组合 21"/>
            <p:cNvGrpSpPr/>
            <p:nvPr/>
          </p:nvGrpSpPr>
          <p:grpSpPr>
            <a:xfrm>
              <a:off x="4231809" y="2366292"/>
              <a:ext cx="570731" cy="657995"/>
              <a:chOff x="4067944" y="489262"/>
              <a:chExt cx="1375279" cy="1585559"/>
            </a:xfrm>
          </p:grpSpPr>
          <p:sp>
            <p:nvSpPr>
              <p:cNvPr id="24"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endParaRPr>
              </a:p>
            </p:txBody>
          </p:sp>
          <p:sp>
            <p:nvSpPr>
              <p:cNvPr id="25"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endParaRPr>
              </a:p>
            </p:txBody>
          </p:sp>
        </p:grpSp>
        <p:sp>
          <p:nvSpPr>
            <p:cNvPr id="23" name="TextBox 63"/>
            <p:cNvSpPr txBox="1"/>
            <p:nvPr/>
          </p:nvSpPr>
          <p:spPr>
            <a:xfrm>
              <a:off x="4310472" y="2531445"/>
              <a:ext cx="384428" cy="351300"/>
            </a:xfrm>
            <a:prstGeom prst="rect">
              <a:avLst/>
            </a:prstGeom>
            <a:noFill/>
          </p:spPr>
          <p:txBody>
            <a:bodyPr wrap="none" rtlCol="0" anchor="ctr">
              <a:spAutoFit/>
            </a:bodyPr>
            <a:lstStyle/>
            <a:p>
              <a:pPr algn="ctr"/>
              <a:r>
                <a:rPr lang="en-US" altLang="zh-CN" sz="3200" b="1" dirty="0">
                  <a:solidFill>
                    <a:srgbClr val="09AEC4"/>
                  </a:solidFill>
                </a:rPr>
                <a:t>05</a:t>
              </a:r>
              <a:endParaRPr lang="zh-CN" altLang="en-US" sz="3200" b="1" dirty="0">
                <a:solidFill>
                  <a:srgbClr val="09AEC4"/>
                </a:solidFill>
              </a:endParaRPr>
            </a:p>
          </p:txBody>
        </p:sp>
      </p:grpSp>
      <p:sp>
        <p:nvSpPr>
          <p:cNvPr id="27" name="TextBox 47"/>
          <p:cNvSpPr txBox="1"/>
          <p:nvPr/>
        </p:nvSpPr>
        <p:spPr>
          <a:xfrm>
            <a:off x="7134518" y="2123091"/>
            <a:ext cx="1261884" cy="523220"/>
          </a:xfrm>
          <a:prstGeom prst="rect">
            <a:avLst/>
          </a:prstGeom>
          <a:noFill/>
        </p:spPr>
        <p:txBody>
          <a:bodyPr wrap="none" rtlCol="0">
            <a:spAutoFit/>
          </a:bodyPr>
          <a:lstStyle/>
          <a:p>
            <a:r>
              <a:rPr lang="zh-CN" altLang="en-US" sz="2800" b="1" dirty="0">
                <a:solidFill>
                  <a:schemeClr val="tx1">
                    <a:lumMod val="65000"/>
                    <a:lumOff val="35000"/>
                  </a:schemeClr>
                </a:solidFill>
                <a:latin typeface="萍方0" panose="020B0300000000000000" pitchFamily="34" charset="-122"/>
                <a:ea typeface="萍方0" panose="020B0300000000000000" pitchFamily="34" charset="-122"/>
              </a:rPr>
              <a:t>安全性</a:t>
            </a:r>
            <a:endParaRPr lang="zh-CN" altLang="en-US" sz="2800" dirty="0">
              <a:solidFill>
                <a:schemeClr val="tx1">
                  <a:lumMod val="65000"/>
                  <a:lumOff val="35000"/>
                </a:schemeClr>
              </a:solidFill>
              <a:latin typeface="萍方0" panose="020B0300000000000000" pitchFamily="34" charset="-122"/>
              <a:ea typeface="萍方0" panose="020B0300000000000000" pitchFamily="34" charset="-122"/>
            </a:endParaRPr>
          </a:p>
        </p:txBody>
      </p:sp>
      <p:sp>
        <p:nvSpPr>
          <p:cNvPr id="28" name="TextBox 51"/>
          <p:cNvSpPr txBox="1"/>
          <p:nvPr/>
        </p:nvSpPr>
        <p:spPr>
          <a:xfrm>
            <a:off x="3578225" y="4015093"/>
            <a:ext cx="1261884" cy="523220"/>
          </a:xfrm>
          <a:prstGeom prst="rect">
            <a:avLst/>
          </a:prstGeom>
          <a:noFill/>
        </p:spPr>
        <p:txBody>
          <a:bodyPr wrap="none" rtlCol="0">
            <a:spAutoFit/>
          </a:bodyPr>
          <a:lstStyle/>
          <a:p>
            <a:r>
              <a:rPr lang="zh-CN" altLang="en-US" sz="2800" b="1" dirty="0">
                <a:solidFill>
                  <a:schemeClr val="tx1">
                    <a:lumMod val="65000"/>
                    <a:lumOff val="35000"/>
                  </a:schemeClr>
                </a:solidFill>
                <a:latin typeface="萍方0" panose="020B0300000000000000" pitchFamily="34" charset="-122"/>
                <a:ea typeface="萍方0" panose="020B0300000000000000" pitchFamily="34" charset="-122"/>
              </a:rPr>
              <a:t>公平性</a:t>
            </a:r>
            <a:endParaRPr lang="zh-CN" altLang="en-US" sz="2800" dirty="0">
              <a:solidFill>
                <a:schemeClr val="tx1">
                  <a:lumMod val="65000"/>
                  <a:lumOff val="35000"/>
                </a:schemeClr>
              </a:solidFill>
              <a:latin typeface="萍方0" panose="020B0300000000000000" pitchFamily="34" charset="-122"/>
              <a:ea typeface="萍方0" panose="020B0300000000000000" pitchFamily="34" charset="-122"/>
            </a:endParaRPr>
          </a:p>
        </p:txBody>
      </p:sp>
      <p:cxnSp>
        <p:nvCxnSpPr>
          <p:cNvPr id="29" name="直接连接符 12"/>
          <p:cNvCxnSpPr>
            <a:cxnSpLocks/>
          </p:cNvCxnSpPr>
          <p:nvPr/>
        </p:nvCxnSpPr>
        <p:spPr>
          <a:xfrm>
            <a:off x="7094450" y="2716092"/>
            <a:ext cx="17856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13"/>
          <p:cNvCxnSpPr>
            <a:cxnSpLocks/>
          </p:cNvCxnSpPr>
          <p:nvPr/>
        </p:nvCxnSpPr>
        <p:spPr>
          <a:xfrm>
            <a:off x="7094450" y="3620021"/>
            <a:ext cx="17856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32" name="组合 31"/>
          <p:cNvGrpSpPr/>
          <p:nvPr/>
        </p:nvGrpSpPr>
        <p:grpSpPr>
          <a:xfrm>
            <a:off x="6083287" y="1977830"/>
            <a:ext cx="950040" cy="1095300"/>
            <a:chOff x="4231809" y="2366292"/>
            <a:chExt cx="570731" cy="657995"/>
          </a:xfrm>
        </p:grpSpPr>
        <p:grpSp>
          <p:nvGrpSpPr>
            <p:cNvPr id="33" name="组合 32"/>
            <p:cNvGrpSpPr/>
            <p:nvPr/>
          </p:nvGrpSpPr>
          <p:grpSpPr>
            <a:xfrm>
              <a:off x="4231809" y="2366292"/>
              <a:ext cx="570731" cy="657995"/>
              <a:chOff x="4067944" y="489262"/>
              <a:chExt cx="1375279" cy="1585559"/>
            </a:xfrm>
          </p:grpSpPr>
          <p:sp>
            <p:nvSpPr>
              <p:cNvPr id="35"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endParaRPr>
              </a:p>
            </p:txBody>
          </p:sp>
          <p:sp>
            <p:nvSpPr>
              <p:cNvPr id="36"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endParaRPr>
              </a:p>
            </p:txBody>
          </p:sp>
        </p:grpSp>
        <p:sp>
          <p:nvSpPr>
            <p:cNvPr id="34" name="TextBox 63"/>
            <p:cNvSpPr txBox="1"/>
            <p:nvPr/>
          </p:nvSpPr>
          <p:spPr>
            <a:xfrm>
              <a:off x="4310472" y="2531445"/>
              <a:ext cx="384428" cy="351300"/>
            </a:xfrm>
            <a:prstGeom prst="rect">
              <a:avLst/>
            </a:prstGeom>
            <a:noFill/>
          </p:spPr>
          <p:txBody>
            <a:bodyPr wrap="none" rtlCol="0" anchor="ctr">
              <a:spAutoFit/>
            </a:bodyPr>
            <a:lstStyle/>
            <a:p>
              <a:pPr algn="ctr"/>
              <a:r>
                <a:rPr lang="en-US" altLang="zh-CN" sz="3200" b="1" dirty="0">
                  <a:solidFill>
                    <a:srgbClr val="09AEC4"/>
                  </a:solidFill>
                </a:rPr>
                <a:t>02</a:t>
              </a:r>
              <a:endParaRPr lang="zh-CN" altLang="en-US" sz="3200" b="1" dirty="0">
                <a:solidFill>
                  <a:srgbClr val="09AEC4"/>
                </a:solidFill>
              </a:endParaRPr>
            </a:p>
          </p:txBody>
        </p:sp>
      </p:grpSp>
      <p:grpSp>
        <p:nvGrpSpPr>
          <p:cNvPr id="37" name="组合 36"/>
          <p:cNvGrpSpPr/>
          <p:nvPr/>
        </p:nvGrpSpPr>
        <p:grpSpPr>
          <a:xfrm>
            <a:off x="6083287" y="2869505"/>
            <a:ext cx="950040" cy="1095300"/>
            <a:chOff x="4231809" y="3024287"/>
            <a:chExt cx="570731" cy="657995"/>
          </a:xfrm>
        </p:grpSpPr>
        <p:grpSp>
          <p:nvGrpSpPr>
            <p:cNvPr id="38" name="组合 37"/>
            <p:cNvGrpSpPr/>
            <p:nvPr/>
          </p:nvGrpSpPr>
          <p:grpSpPr>
            <a:xfrm>
              <a:off x="4231809" y="3024287"/>
              <a:ext cx="570731" cy="657995"/>
              <a:chOff x="4067944" y="489262"/>
              <a:chExt cx="1375279" cy="1585559"/>
            </a:xfrm>
          </p:grpSpPr>
          <p:sp>
            <p:nvSpPr>
              <p:cNvPr id="40"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endParaRPr>
              </a:p>
            </p:txBody>
          </p:sp>
          <p:sp>
            <p:nvSpPr>
              <p:cNvPr id="41"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endParaRPr>
              </a:p>
            </p:txBody>
          </p:sp>
        </p:grpSp>
        <p:sp>
          <p:nvSpPr>
            <p:cNvPr id="39" name="TextBox 64"/>
            <p:cNvSpPr txBox="1"/>
            <p:nvPr/>
          </p:nvSpPr>
          <p:spPr>
            <a:xfrm>
              <a:off x="4310472" y="3180686"/>
              <a:ext cx="384428" cy="351300"/>
            </a:xfrm>
            <a:prstGeom prst="rect">
              <a:avLst/>
            </a:prstGeom>
            <a:noFill/>
          </p:spPr>
          <p:txBody>
            <a:bodyPr wrap="none" rtlCol="0" anchor="ctr">
              <a:spAutoFit/>
            </a:bodyPr>
            <a:lstStyle/>
            <a:p>
              <a:pPr algn="ctr"/>
              <a:r>
                <a:rPr lang="en-US" altLang="zh-CN" sz="3200" b="1" dirty="0">
                  <a:solidFill>
                    <a:srgbClr val="09AEC4"/>
                  </a:solidFill>
                </a:rPr>
                <a:t>04</a:t>
              </a:r>
              <a:endParaRPr lang="zh-CN" altLang="en-US" sz="3200" b="1" dirty="0">
                <a:solidFill>
                  <a:srgbClr val="09AEC4"/>
                </a:solidFill>
              </a:endParaRPr>
            </a:p>
          </p:txBody>
        </p:sp>
      </p:grpSp>
      <p:sp>
        <p:nvSpPr>
          <p:cNvPr id="47" name="标题 1">
            <a:extLst>
              <a:ext uri="{FF2B5EF4-FFF2-40B4-BE49-F238E27FC236}">
                <a16:creationId xmlns:a16="http://schemas.microsoft.com/office/drawing/2014/main" id="{2426E2D2-FDB3-6DD1-2CA7-4BB8E8FA3B82}"/>
              </a:ext>
            </a:extLst>
          </p:cNvPr>
          <p:cNvSpPr>
            <a:spLocks noGrp="1"/>
          </p:cNvSpPr>
          <p:nvPr>
            <p:ph type="title"/>
          </p:nvPr>
        </p:nvSpPr>
        <p:spPr>
          <a:xfrm>
            <a:off x="3075614" y="0"/>
            <a:ext cx="6040772" cy="708666"/>
          </a:xfrm>
        </p:spPr>
        <p:txBody>
          <a:bodyPr anchor="b">
            <a:normAutofit/>
          </a:bodyPr>
          <a:lstStyle/>
          <a:p>
            <a:pPr algn="ctr"/>
            <a:r>
              <a:rPr lang="zh-CN" altLang="en-US" sz="2800" dirty="0">
                <a:latin typeface="萍方粗" panose="020B0800000000000000" pitchFamily="34" charset="-122"/>
                <a:ea typeface="萍方粗" panose="020B0800000000000000" pitchFamily="34" charset="-122"/>
              </a:rPr>
              <a:t>目录</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75614" y="0"/>
            <a:ext cx="6040772" cy="708666"/>
          </a:xfrm>
        </p:spPr>
        <p:txBody>
          <a:bodyPr anchor="b">
            <a:normAutofit/>
          </a:bodyPr>
          <a:lstStyle/>
          <a:p>
            <a:pPr algn="ctr"/>
            <a:r>
              <a:rPr lang="en-US" altLang="zh-CN" sz="2800" dirty="0">
                <a:latin typeface="萍方粗" panose="020B0800000000000000" pitchFamily="34" charset="-122"/>
                <a:ea typeface="萍方粗" panose="020B0800000000000000" pitchFamily="34" charset="-122"/>
              </a:rPr>
              <a:t>1</a:t>
            </a:r>
            <a:r>
              <a:rPr lang="zh-CN" altLang="en-US" sz="2800" dirty="0">
                <a:latin typeface="萍方粗" panose="020B0800000000000000" pitchFamily="34" charset="-122"/>
                <a:ea typeface="萍方粗" panose="020B0800000000000000" pitchFamily="34" charset="-122"/>
              </a:rPr>
              <a:t>、药物基本信息</a:t>
            </a:r>
          </a:p>
        </p:txBody>
      </p:sp>
      <p:sp>
        <p:nvSpPr>
          <p:cNvPr id="3" name="文本框 2"/>
          <p:cNvSpPr txBox="1"/>
          <p:nvPr/>
        </p:nvSpPr>
        <p:spPr>
          <a:xfrm>
            <a:off x="773105" y="1337662"/>
            <a:ext cx="2597149" cy="4801314"/>
          </a:xfrm>
          <a:prstGeom prst="rect">
            <a:avLst/>
          </a:prstGeom>
          <a:noFill/>
        </p:spPr>
        <p:txBody>
          <a:bodyPr wrap="square" rtlCol="0">
            <a:spAutoFit/>
          </a:bodyPr>
          <a:lstStyle/>
          <a:p>
            <a:pPr marL="285750" indent="-285750" algn="just">
              <a:buFont typeface="Wingdings" panose="05000000000000000000" pitchFamily="2" charset="2"/>
              <a:buChar char="n"/>
            </a:pPr>
            <a:r>
              <a:rPr lang="zh-CN" altLang="en-US" sz="1600" kern="0" dirty="0">
                <a:solidFill>
                  <a:sysClr val="windowText" lastClr="000000"/>
                </a:solidFill>
                <a:latin typeface="萍方0" panose="020B0300000000000000" pitchFamily="34" charset="-122"/>
                <a:ea typeface="萍方0" panose="020B0300000000000000" pitchFamily="34" charset="-122"/>
              </a:rPr>
              <a:t>通用名称：</a:t>
            </a:r>
            <a:endParaRPr lang="en-US" altLang="zh-CN" sz="1600"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苯丁酸钠颗粒</a:t>
            </a:r>
            <a:endParaRPr lang="en-US" altLang="zh-CN" sz="1600" kern="0" dirty="0">
              <a:solidFill>
                <a:sysClr val="windowText" lastClr="000000"/>
              </a:solidFill>
              <a:latin typeface="仿宋" panose="02010609060101010101" pitchFamily="49" charset="-122"/>
              <a:ea typeface="仿宋" panose="02010609060101010101" pitchFamily="49" charset="-122"/>
            </a:endParaRPr>
          </a:p>
          <a:p>
            <a:pPr lvl="1" algn="just"/>
            <a:endParaRPr lang="zh-CN" altLang="en-US" sz="10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1600" kern="0" dirty="0">
                <a:solidFill>
                  <a:sysClr val="windowText" lastClr="000000"/>
                </a:solidFill>
                <a:latin typeface="萍方0" panose="020B0300000000000000" pitchFamily="34" charset="-122"/>
                <a:ea typeface="萍方0" panose="020B0300000000000000" pitchFamily="34" charset="-122"/>
              </a:rPr>
              <a:t>注册规格：</a:t>
            </a:r>
            <a:endParaRPr lang="en-US" altLang="zh-CN" sz="1600" kern="0" dirty="0">
              <a:solidFill>
                <a:sysClr val="windowText" lastClr="000000"/>
              </a:solidFill>
              <a:latin typeface="萍方0" panose="020B0300000000000000" pitchFamily="34" charset="-122"/>
              <a:ea typeface="萍方0" panose="020B0300000000000000" pitchFamily="34" charset="-122"/>
            </a:endParaRPr>
          </a:p>
          <a:p>
            <a:pPr lvl="1" algn="just"/>
            <a:r>
              <a:rPr lang="en-US" altLang="zh-CN" sz="1600" kern="0" dirty="0">
                <a:solidFill>
                  <a:sysClr val="windowText" lastClr="000000"/>
                </a:solidFill>
                <a:latin typeface="仿宋" panose="02010609060101010101" pitchFamily="49" charset="-122"/>
                <a:ea typeface="仿宋" panose="02010609060101010101" pitchFamily="49" charset="-122"/>
              </a:rPr>
              <a:t>150g/</a:t>
            </a:r>
            <a:r>
              <a:rPr lang="zh-CN" altLang="en-US" sz="1600" kern="0" dirty="0">
                <a:solidFill>
                  <a:sysClr val="windowText" lastClr="000000"/>
                </a:solidFill>
                <a:latin typeface="仿宋" panose="02010609060101010101" pitchFamily="49" charset="-122"/>
                <a:ea typeface="仿宋" panose="02010609060101010101" pitchFamily="49" charset="-122"/>
              </a:rPr>
              <a:t>瓶（每</a:t>
            </a:r>
            <a:r>
              <a:rPr lang="en-US" altLang="zh-CN" sz="1600" kern="0" dirty="0">
                <a:solidFill>
                  <a:sysClr val="windowText" lastClr="000000"/>
                </a:solidFill>
                <a:latin typeface="仿宋" panose="02010609060101010101" pitchFamily="49" charset="-122"/>
                <a:ea typeface="仿宋" panose="02010609060101010101" pitchFamily="49" charset="-122"/>
              </a:rPr>
              <a:t>1g </a:t>
            </a:r>
            <a:r>
              <a:rPr lang="zh-CN" altLang="en-US" sz="1600" kern="0" dirty="0">
                <a:solidFill>
                  <a:sysClr val="windowText" lastClr="000000"/>
                </a:solidFill>
                <a:latin typeface="仿宋" panose="02010609060101010101" pitchFamily="49" charset="-122"/>
                <a:ea typeface="仿宋" panose="02010609060101010101" pitchFamily="49" charset="-122"/>
              </a:rPr>
              <a:t>含苯丁酸钠</a:t>
            </a:r>
            <a:r>
              <a:rPr lang="en-US" altLang="zh-CN" sz="1600" kern="0" dirty="0">
                <a:solidFill>
                  <a:sysClr val="windowText" lastClr="000000"/>
                </a:solidFill>
                <a:latin typeface="仿宋" panose="02010609060101010101" pitchFamily="49" charset="-122"/>
                <a:ea typeface="仿宋" panose="02010609060101010101" pitchFamily="49" charset="-122"/>
              </a:rPr>
              <a:t>0.94g</a:t>
            </a:r>
            <a:r>
              <a:rPr lang="zh-CN" altLang="en-US" sz="1600" kern="0" dirty="0">
                <a:solidFill>
                  <a:sysClr val="windowText" lastClr="000000"/>
                </a:solidFill>
                <a:latin typeface="仿宋" panose="02010609060101010101" pitchFamily="49" charset="-122"/>
                <a:ea typeface="仿宋" panose="02010609060101010101" pitchFamily="49" charset="-122"/>
              </a:rPr>
              <a:t>）</a:t>
            </a:r>
            <a:endParaRPr lang="en-US" altLang="zh-CN" sz="1600" kern="0" dirty="0">
              <a:solidFill>
                <a:sysClr val="windowText" lastClr="000000"/>
              </a:solidFill>
              <a:latin typeface="仿宋" panose="02010609060101010101" pitchFamily="49" charset="-122"/>
              <a:ea typeface="仿宋" panose="02010609060101010101" pitchFamily="49" charset="-122"/>
            </a:endParaRPr>
          </a:p>
          <a:p>
            <a:pPr lvl="1" algn="just"/>
            <a:endParaRPr lang="zh-CN" altLang="en-US" sz="10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中国大陆首次上市时间：</a:t>
            </a:r>
            <a:endParaRPr lang="en-US" altLang="zh-CN" sz="1600" dirty="0">
              <a:latin typeface="萍方0" panose="020B0300000000000000" pitchFamily="34" charset="-122"/>
              <a:ea typeface="萍方0" panose="020B0300000000000000" pitchFamily="34" charset="-122"/>
            </a:endParaRPr>
          </a:p>
          <a:p>
            <a:pPr lvl="1" algn="just"/>
            <a:r>
              <a:rPr lang="en-US" altLang="zh-CN" sz="1600" kern="0" dirty="0">
                <a:solidFill>
                  <a:sysClr val="windowText" lastClr="000000"/>
                </a:solidFill>
                <a:latin typeface="仿宋" panose="02010609060101010101" pitchFamily="49" charset="-122"/>
                <a:ea typeface="仿宋" panose="02010609060101010101" pitchFamily="49" charset="-122"/>
              </a:rPr>
              <a:t>2021</a:t>
            </a:r>
            <a:r>
              <a:rPr lang="zh-CN" altLang="en-US" sz="1600" kern="0" dirty="0">
                <a:solidFill>
                  <a:sysClr val="windowText" lastClr="000000"/>
                </a:solidFill>
                <a:latin typeface="仿宋" panose="02010609060101010101" pitchFamily="49" charset="-122"/>
                <a:ea typeface="仿宋" panose="02010609060101010101" pitchFamily="49" charset="-122"/>
              </a:rPr>
              <a:t>年</a:t>
            </a:r>
            <a:r>
              <a:rPr lang="en-US" altLang="zh-CN" sz="1600" kern="0" dirty="0">
                <a:solidFill>
                  <a:sysClr val="windowText" lastClr="000000"/>
                </a:solidFill>
                <a:latin typeface="仿宋" panose="02010609060101010101" pitchFamily="49" charset="-122"/>
                <a:ea typeface="仿宋" panose="02010609060101010101" pitchFamily="49" charset="-122"/>
              </a:rPr>
              <a:t>5</a:t>
            </a:r>
            <a:r>
              <a:rPr lang="zh-CN" altLang="en-US" sz="1600" kern="0" dirty="0">
                <a:solidFill>
                  <a:sysClr val="windowText" lastClr="000000"/>
                </a:solidFill>
                <a:latin typeface="仿宋" panose="02010609060101010101" pitchFamily="49" charset="-122"/>
                <a:ea typeface="仿宋" panose="02010609060101010101" pitchFamily="49" charset="-122"/>
              </a:rPr>
              <a:t>月</a:t>
            </a:r>
            <a:r>
              <a:rPr lang="en-US" altLang="zh-CN" sz="1600" kern="0" dirty="0">
                <a:solidFill>
                  <a:sysClr val="windowText" lastClr="000000"/>
                </a:solidFill>
                <a:latin typeface="仿宋" panose="02010609060101010101" pitchFamily="49" charset="-122"/>
                <a:ea typeface="仿宋" panose="02010609060101010101" pitchFamily="49" charset="-122"/>
              </a:rPr>
              <a:t>13</a:t>
            </a:r>
            <a:r>
              <a:rPr lang="zh-CN" altLang="en-US" sz="1600" kern="0" dirty="0">
                <a:solidFill>
                  <a:sysClr val="windowText" lastClr="000000"/>
                </a:solidFill>
                <a:latin typeface="仿宋" panose="02010609060101010101" pitchFamily="49" charset="-122"/>
                <a:ea typeface="仿宋" panose="02010609060101010101" pitchFamily="49" charset="-122"/>
              </a:rPr>
              <a:t>日</a:t>
            </a:r>
            <a:endParaRPr lang="en-US" altLang="zh-CN" sz="1600" kern="0" dirty="0">
              <a:solidFill>
                <a:sysClr val="windowText" lastClr="000000"/>
              </a:solidFill>
              <a:latin typeface="仿宋" panose="02010609060101010101" pitchFamily="49" charset="-122"/>
              <a:ea typeface="仿宋" panose="02010609060101010101" pitchFamily="49" charset="-122"/>
            </a:endParaRPr>
          </a:p>
          <a:p>
            <a:pPr lvl="1" algn="just"/>
            <a:endParaRPr lang="zh-CN" altLang="en-US" sz="10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目前大陆地区同通用名称药品的上市情况：</a:t>
            </a:r>
            <a:endParaRPr lang="en-US" altLang="zh-CN" sz="1600" dirty="0">
              <a:latin typeface="萍方0" panose="020B0300000000000000" pitchFamily="34" charset="-122"/>
              <a:ea typeface="萍方0" panose="020B0300000000000000" pitchFamily="34" charset="-122"/>
            </a:endParaRP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无同通用名药品上市</a:t>
            </a:r>
            <a:endParaRPr lang="en-US" altLang="zh-CN" sz="16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endParaRPr lang="en-US" altLang="zh-CN" sz="10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全球首个上市国家</a:t>
            </a:r>
            <a:r>
              <a:rPr lang="en-US" altLang="zh-CN" sz="1600" dirty="0">
                <a:latin typeface="萍方0" panose="020B0300000000000000" pitchFamily="34" charset="-122"/>
                <a:ea typeface="萍方0" panose="020B0300000000000000" pitchFamily="34" charset="-122"/>
              </a:rPr>
              <a:t>/</a:t>
            </a:r>
            <a:r>
              <a:rPr lang="zh-CN" altLang="en-US" sz="1600" dirty="0">
                <a:latin typeface="萍方0" panose="020B0300000000000000" pitchFamily="34" charset="-122"/>
                <a:ea typeface="萍方0" panose="020B0300000000000000" pitchFamily="34" charset="-122"/>
              </a:rPr>
              <a:t>地区及上市时间：</a:t>
            </a:r>
            <a:endParaRPr lang="en-US" altLang="zh-CN" sz="1600" dirty="0">
              <a:latin typeface="萍方0" panose="020B0300000000000000" pitchFamily="34" charset="-122"/>
              <a:ea typeface="萍方0" panose="020B0300000000000000" pitchFamily="34" charset="-122"/>
            </a:endParaRP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美国，</a:t>
            </a:r>
            <a:r>
              <a:rPr lang="en-US" altLang="zh-CN" sz="1600" kern="0" dirty="0">
                <a:solidFill>
                  <a:sysClr val="windowText" lastClr="000000"/>
                </a:solidFill>
                <a:latin typeface="仿宋" panose="02010609060101010101" pitchFamily="49" charset="-122"/>
                <a:ea typeface="仿宋" panose="02010609060101010101" pitchFamily="49" charset="-122"/>
              </a:rPr>
              <a:t>1996</a:t>
            </a:r>
            <a:r>
              <a:rPr lang="zh-CN" altLang="en-US" sz="1600" kern="0" dirty="0">
                <a:solidFill>
                  <a:sysClr val="windowText" lastClr="000000"/>
                </a:solidFill>
                <a:latin typeface="仿宋" panose="02010609060101010101" pitchFamily="49" charset="-122"/>
                <a:ea typeface="仿宋" panose="02010609060101010101" pitchFamily="49" charset="-122"/>
              </a:rPr>
              <a:t>年</a:t>
            </a:r>
            <a:r>
              <a:rPr lang="en-US" altLang="zh-CN" sz="1600" kern="0" dirty="0">
                <a:solidFill>
                  <a:sysClr val="windowText" lastClr="000000"/>
                </a:solidFill>
                <a:latin typeface="仿宋" panose="02010609060101010101" pitchFamily="49" charset="-122"/>
                <a:ea typeface="仿宋" panose="02010609060101010101" pitchFamily="49" charset="-122"/>
              </a:rPr>
              <a:t>5</a:t>
            </a:r>
            <a:r>
              <a:rPr lang="zh-CN" altLang="en-US" sz="1600" kern="0" dirty="0">
                <a:solidFill>
                  <a:sysClr val="windowText" lastClr="000000"/>
                </a:solidFill>
                <a:latin typeface="仿宋" panose="02010609060101010101" pitchFamily="49" charset="-122"/>
                <a:ea typeface="仿宋" panose="02010609060101010101" pitchFamily="49" charset="-122"/>
              </a:rPr>
              <a:t>月</a:t>
            </a:r>
            <a:r>
              <a:rPr lang="en-US" altLang="zh-CN" sz="1600" kern="0" dirty="0">
                <a:solidFill>
                  <a:sysClr val="windowText" lastClr="000000"/>
                </a:solidFill>
                <a:latin typeface="仿宋" panose="02010609060101010101" pitchFamily="49" charset="-122"/>
                <a:ea typeface="仿宋" panose="02010609060101010101" pitchFamily="49" charset="-122"/>
              </a:rPr>
              <a:t>13</a:t>
            </a:r>
            <a:r>
              <a:rPr lang="zh-CN" altLang="en-US" sz="1600" kern="0" dirty="0">
                <a:solidFill>
                  <a:sysClr val="windowText" lastClr="000000"/>
                </a:solidFill>
                <a:latin typeface="仿宋" panose="02010609060101010101" pitchFamily="49" charset="-122"/>
                <a:ea typeface="仿宋" panose="02010609060101010101" pitchFamily="49" charset="-122"/>
              </a:rPr>
              <a:t>日</a:t>
            </a:r>
            <a:endParaRPr lang="en-US" altLang="zh-CN" sz="1600" kern="0" dirty="0">
              <a:solidFill>
                <a:sysClr val="windowText" lastClr="000000"/>
              </a:solidFill>
              <a:latin typeface="仿宋" panose="02010609060101010101" pitchFamily="49" charset="-122"/>
              <a:ea typeface="仿宋" panose="02010609060101010101" pitchFamily="49" charset="-122"/>
            </a:endParaRPr>
          </a:p>
          <a:p>
            <a:pPr lvl="1" algn="just"/>
            <a:endParaRPr lang="en-US" altLang="zh-CN" sz="10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是否为</a:t>
            </a:r>
            <a:r>
              <a:rPr lang="en-US" altLang="zh-CN" sz="1600" dirty="0">
                <a:latin typeface="萍方0" panose="020B0300000000000000" pitchFamily="34" charset="-122"/>
                <a:ea typeface="萍方0" panose="020B0300000000000000" pitchFamily="34" charset="-122"/>
              </a:rPr>
              <a:t>OTC</a:t>
            </a:r>
            <a:r>
              <a:rPr lang="zh-CN" altLang="en-US" sz="1600" dirty="0">
                <a:latin typeface="萍方0" panose="020B0300000000000000" pitchFamily="34" charset="-122"/>
                <a:ea typeface="萍方0" panose="020B0300000000000000" pitchFamily="34" charset="-122"/>
              </a:rPr>
              <a:t>药：</a:t>
            </a:r>
            <a:r>
              <a:rPr lang="zh-CN" altLang="en-US" sz="1600" kern="0" dirty="0">
                <a:solidFill>
                  <a:sysClr val="windowText" lastClr="000000"/>
                </a:solidFill>
                <a:latin typeface="仿宋" panose="02010609060101010101" pitchFamily="49" charset="-122"/>
                <a:ea typeface="仿宋" panose="02010609060101010101" pitchFamily="49" charset="-122"/>
              </a:rPr>
              <a:t>否</a:t>
            </a:r>
            <a:endParaRPr lang="en-US" altLang="zh-CN" sz="16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参照药品建议：</a:t>
            </a:r>
            <a:endParaRPr lang="en-US" altLang="zh-CN" sz="1600" kern="0" dirty="0">
              <a:solidFill>
                <a:sysClr val="windowText" lastClr="000000"/>
              </a:solidFill>
              <a:latin typeface="仿宋" panose="02010609060101010101" pitchFamily="49" charset="-122"/>
              <a:ea typeface="仿宋" panose="02010609060101010101" pitchFamily="49" charset="-122"/>
            </a:endParaRP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目录内无参比药品</a:t>
            </a:r>
          </a:p>
        </p:txBody>
      </p:sp>
      <p:sp>
        <p:nvSpPr>
          <p:cNvPr id="6" name="文本框 5">
            <a:extLst>
              <a:ext uri="{FF2B5EF4-FFF2-40B4-BE49-F238E27FC236}">
                <a16:creationId xmlns:a16="http://schemas.microsoft.com/office/drawing/2014/main" id="{5C568A79-AA61-225B-C1D7-4C308304A711}"/>
              </a:ext>
            </a:extLst>
          </p:cNvPr>
          <p:cNvSpPr txBox="1"/>
          <p:nvPr/>
        </p:nvSpPr>
        <p:spPr>
          <a:xfrm>
            <a:off x="304800" y="6060707"/>
            <a:ext cx="8131628" cy="338554"/>
          </a:xfrm>
          <a:prstGeom prst="rect">
            <a:avLst/>
          </a:prstGeom>
          <a:noFill/>
        </p:spPr>
        <p:txBody>
          <a:bodyPr wrap="square">
            <a:spAutoFit/>
          </a:bodyPr>
          <a:lstStyle/>
          <a:p>
            <a:pPr marL="228600" indent="-228600">
              <a:buFont typeface="+mj-lt"/>
              <a:buAutoNum type="arabicPeriod"/>
            </a:pPr>
            <a:r>
              <a:rPr lang="zh-CN" altLang="en-US" sz="800" kern="0" dirty="0">
                <a:solidFill>
                  <a:sysClr val="windowText" lastClr="000000"/>
                </a:solidFill>
                <a:latin typeface="仿宋" panose="02010609060101010101" pitchFamily="49" charset="-122"/>
                <a:ea typeface="仿宋" panose="02010609060101010101" pitchFamily="49" charset="-122"/>
              </a:rPr>
              <a:t>尿素循环障碍的新生儿筛查，黄新文，张玉</a:t>
            </a:r>
            <a:endParaRPr lang="en-US" altLang="zh-CN" sz="800" kern="0" dirty="0">
              <a:solidFill>
                <a:sysClr val="windowText" lastClr="000000"/>
              </a:solidFill>
              <a:latin typeface="仿宋" panose="02010609060101010101" pitchFamily="49" charset="-122"/>
              <a:ea typeface="仿宋" panose="02010609060101010101" pitchFamily="49" charset="-122"/>
            </a:endParaRPr>
          </a:p>
          <a:p>
            <a:pPr marL="228600" indent="-228600">
              <a:buFont typeface="+mj-lt"/>
              <a:buAutoNum type="arabicPeriod"/>
            </a:pPr>
            <a:r>
              <a:rPr lang="zh-CN" altLang="en-US" sz="800" kern="0" dirty="0">
                <a:solidFill>
                  <a:sysClr val="windowText" lastClr="000000"/>
                </a:solidFill>
                <a:latin typeface="仿宋" panose="02010609060101010101" pitchFamily="49" charset="-122"/>
                <a:ea typeface="仿宋" panose="02010609060101010101" pitchFamily="49" charset="-122"/>
              </a:rPr>
              <a:t>苯丁酸钠颗粒说明书</a:t>
            </a:r>
            <a:endParaRPr lang="en-US" altLang="zh-CN" sz="800" kern="0" dirty="0">
              <a:solidFill>
                <a:sysClr val="windowText" lastClr="000000"/>
              </a:solidFill>
              <a:latin typeface="仿宋" panose="02010609060101010101" pitchFamily="49" charset="-122"/>
              <a:ea typeface="仿宋" panose="02010609060101010101" pitchFamily="49" charset="-122"/>
            </a:endParaRPr>
          </a:p>
        </p:txBody>
      </p:sp>
      <p:sp>
        <p:nvSpPr>
          <p:cNvPr id="8" name="文本框 7">
            <a:extLst>
              <a:ext uri="{FF2B5EF4-FFF2-40B4-BE49-F238E27FC236}">
                <a16:creationId xmlns:a16="http://schemas.microsoft.com/office/drawing/2014/main" id="{7FA8A563-4C1A-D161-F8F8-B96A3CC19EDB}"/>
              </a:ext>
            </a:extLst>
          </p:cNvPr>
          <p:cNvSpPr txBox="1"/>
          <p:nvPr/>
        </p:nvSpPr>
        <p:spPr>
          <a:xfrm>
            <a:off x="3519008" y="1337662"/>
            <a:ext cx="4104640" cy="3293209"/>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kern="0" dirty="0">
                <a:solidFill>
                  <a:sysClr val="windowText" lastClr="000000"/>
                </a:solidFill>
                <a:latin typeface="萍方0" panose="020B0300000000000000" pitchFamily="34" charset="-122"/>
                <a:ea typeface="萍方0" panose="020B0300000000000000" pitchFamily="34" charset="-122"/>
              </a:rPr>
              <a:t>适应症：</a:t>
            </a:r>
            <a:endParaRPr lang="en-US" altLang="zh-CN" sz="1600"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作为辅助治疗药物，用于氨基甲酰磷酸合成酶缺乏症、鸟氨酸氨甲酰基转移酶缺乏症或精氨基琥珀酸合成酶缺乏症引起的尿素循环异常患者。</a:t>
            </a: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本品适用于所有新生儿期（出生</a:t>
            </a:r>
            <a:r>
              <a:rPr lang="en-US" altLang="zh-CN" sz="1600" kern="0" dirty="0">
                <a:solidFill>
                  <a:sysClr val="windowText" lastClr="000000"/>
                </a:solidFill>
                <a:latin typeface="仿宋" panose="02010609060101010101" pitchFamily="49" charset="-122"/>
                <a:ea typeface="仿宋" panose="02010609060101010101" pitchFamily="49" charset="-122"/>
              </a:rPr>
              <a:t>28 </a:t>
            </a:r>
            <a:r>
              <a:rPr lang="zh-CN" altLang="en-US" sz="1600" kern="0" dirty="0">
                <a:solidFill>
                  <a:sysClr val="windowText" lastClr="000000"/>
                </a:solidFill>
                <a:latin typeface="仿宋" panose="02010609060101010101" pitchFamily="49" charset="-122"/>
                <a:ea typeface="仿宋" panose="02010609060101010101" pitchFamily="49" charset="-122"/>
              </a:rPr>
              <a:t>天内）出现完全酶缺乏症的患者，也适用于有高血氨性脑病病史的迟发型（部分酶缺乏症，发生于出生</a:t>
            </a:r>
            <a:r>
              <a:rPr lang="en-US" altLang="zh-CN" sz="1600" kern="0" dirty="0">
                <a:solidFill>
                  <a:sysClr val="windowText" lastClr="000000"/>
                </a:solidFill>
                <a:latin typeface="仿宋" panose="02010609060101010101" pitchFamily="49" charset="-122"/>
                <a:ea typeface="仿宋" panose="02010609060101010101" pitchFamily="49" charset="-122"/>
              </a:rPr>
              <a:t>1 </a:t>
            </a:r>
            <a:r>
              <a:rPr lang="zh-CN" altLang="en-US" sz="1600" kern="0" dirty="0">
                <a:solidFill>
                  <a:sysClr val="windowText" lastClr="000000"/>
                </a:solidFill>
                <a:latin typeface="仿宋" panose="02010609060101010101" pitchFamily="49" charset="-122"/>
                <a:ea typeface="仿宋" panose="02010609060101010101" pitchFamily="49" charset="-122"/>
              </a:rPr>
              <a:t>个月后）患者。</a:t>
            </a:r>
            <a:endParaRPr lang="en-US" altLang="zh-CN" sz="1600" kern="0" dirty="0">
              <a:solidFill>
                <a:sysClr val="windowText" lastClr="000000"/>
              </a:solidFill>
              <a:latin typeface="仿宋" panose="02010609060101010101" pitchFamily="49" charset="-122"/>
              <a:ea typeface="仿宋" panose="02010609060101010101" pitchFamily="49" charset="-122"/>
            </a:endParaRPr>
          </a:p>
          <a:p>
            <a:pPr lvl="1" algn="just"/>
            <a:endParaRPr lang="zh-CN" altLang="en-US" sz="16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国外地区发病率及年发病患者总数：</a:t>
            </a:r>
            <a:endParaRPr lang="en-US" altLang="zh-CN" sz="1600" dirty="0">
              <a:latin typeface="萍方0" panose="020B0300000000000000" pitchFamily="34" charset="-122"/>
              <a:ea typeface="萍方0" panose="020B0300000000000000" pitchFamily="34" charset="-122"/>
            </a:endParaRP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新生儿发病率</a:t>
            </a:r>
            <a:r>
              <a:rPr lang="en-US" altLang="zh-CN" sz="1600" kern="0" dirty="0">
                <a:solidFill>
                  <a:sysClr val="windowText" lastClr="000000"/>
                </a:solidFill>
                <a:latin typeface="仿宋" panose="02010609060101010101" pitchFamily="49" charset="-122"/>
                <a:ea typeface="仿宋" panose="02010609060101010101" pitchFamily="49" charset="-122"/>
              </a:rPr>
              <a:t>1</a:t>
            </a:r>
            <a:r>
              <a:rPr lang="zh-CN" altLang="en-US" sz="1600" kern="0" dirty="0">
                <a:solidFill>
                  <a:sysClr val="windowText" lastClr="000000"/>
                </a:solidFill>
                <a:latin typeface="仿宋" panose="02010609060101010101" pitchFamily="49" charset="-122"/>
                <a:ea typeface="仿宋" panose="02010609060101010101" pitchFamily="49" charset="-122"/>
              </a:rPr>
              <a:t>：约为</a:t>
            </a:r>
            <a:r>
              <a:rPr lang="en-US" altLang="zh-CN" sz="1600" kern="0" dirty="0">
                <a:solidFill>
                  <a:sysClr val="windowText" lastClr="000000"/>
                </a:solidFill>
                <a:latin typeface="仿宋" panose="02010609060101010101" pitchFamily="49" charset="-122"/>
                <a:ea typeface="仿宋" panose="02010609060101010101" pitchFamily="49" charset="-122"/>
              </a:rPr>
              <a:t>1/35000</a:t>
            </a:r>
            <a:r>
              <a:rPr lang="zh-CN" altLang="en-US" sz="1600" kern="0" dirty="0">
                <a:solidFill>
                  <a:sysClr val="windowText" lastClr="000000"/>
                </a:solidFill>
                <a:latin typeface="仿宋" panose="02010609060101010101" pitchFamily="49" charset="-122"/>
                <a:ea typeface="仿宋" panose="02010609060101010101" pitchFamily="49" charset="-122"/>
              </a:rPr>
              <a:t>；年发病患者总数约为：</a:t>
            </a:r>
            <a:r>
              <a:rPr lang="en-US" altLang="zh-CN" sz="1600" kern="0" dirty="0">
                <a:solidFill>
                  <a:sysClr val="windowText" lastClr="000000"/>
                </a:solidFill>
                <a:latin typeface="仿宋" panose="02010609060101010101" pitchFamily="49" charset="-122"/>
                <a:ea typeface="仿宋" panose="02010609060101010101" pitchFamily="49" charset="-122"/>
              </a:rPr>
              <a:t>314</a:t>
            </a:r>
            <a:r>
              <a:rPr lang="zh-CN" altLang="en-US" sz="1600" kern="0" dirty="0">
                <a:solidFill>
                  <a:sysClr val="windowText" lastClr="000000"/>
                </a:solidFill>
                <a:latin typeface="仿宋" panose="02010609060101010101" pitchFamily="49" charset="-122"/>
                <a:ea typeface="仿宋" panose="02010609060101010101" pitchFamily="49" charset="-122"/>
              </a:rPr>
              <a:t>人。</a:t>
            </a:r>
          </a:p>
        </p:txBody>
      </p:sp>
      <p:sp>
        <p:nvSpPr>
          <p:cNvPr id="10" name="文本框 9">
            <a:extLst>
              <a:ext uri="{FF2B5EF4-FFF2-40B4-BE49-F238E27FC236}">
                <a16:creationId xmlns:a16="http://schemas.microsoft.com/office/drawing/2014/main" id="{CEA00E2B-C50A-E298-634F-F5F19C176B68}"/>
              </a:ext>
            </a:extLst>
          </p:cNvPr>
          <p:cNvSpPr txBox="1"/>
          <p:nvPr/>
        </p:nvSpPr>
        <p:spPr>
          <a:xfrm>
            <a:off x="7623648" y="1337662"/>
            <a:ext cx="4257374" cy="3785652"/>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kern="0" dirty="0">
                <a:solidFill>
                  <a:sysClr val="windowText" lastClr="000000"/>
                </a:solidFill>
                <a:latin typeface="萍方0" panose="020B0300000000000000" pitchFamily="34" charset="-122"/>
                <a:ea typeface="萍方0" panose="020B0300000000000000" pitchFamily="34" charset="-122"/>
              </a:rPr>
              <a:t>用法用量：</a:t>
            </a:r>
            <a:endParaRPr lang="en-US" altLang="zh-CN" sz="1600"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推荐剂量</a:t>
            </a: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临床经验中苯丁酸钠的每日总剂量通常为：</a:t>
            </a:r>
          </a:p>
          <a:p>
            <a:pPr marL="742950" lvl="1" indent="-285750" algn="just">
              <a:buFont typeface="Arial" panose="020B0604020202020204" pitchFamily="34" charset="0"/>
              <a:buChar char="•"/>
            </a:pPr>
            <a:r>
              <a:rPr lang="en-US" altLang="zh-CN" sz="1600" kern="0" dirty="0">
                <a:solidFill>
                  <a:sysClr val="windowText" lastClr="000000"/>
                </a:solidFill>
                <a:latin typeface="仿宋" panose="02010609060101010101" pitchFamily="49" charset="-122"/>
                <a:ea typeface="仿宋" panose="02010609060101010101" pitchFamily="49" charset="-122"/>
              </a:rPr>
              <a:t>450-600mg/kg/</a:t>
            </a:r>
            <a:r>
              <a:rPr lang="zh-CN" altLang="en-US" sz="1600" kern="0" dirty="0">
                <a:solidFill>
                  <a:sysClr val="windowText" lastClr="000000"/>
                </a:solidFill>
                <a:latin typeface="仿宋" panose="02010609060101010101" pitchFamily="49" charset="-122"/>
                <a:ea typeface="仿宋" panose="02010609060101010101" pitchFamily="49" charset="-122"/>
              </a:rPr>
              <a:t>日（体重＜</a:t>
            </a:r>
            <a:r>
              <a:rPr lang="en-US" altLang="zh-CN" sz="1600" kern="0" dirty="0">
                <a:solidFill>
                  <a:sysClr val="windowText" lastClr="000000"/>
                </a:solidFill>
                <a:latin typeface="仿宋" panose="02010609060101010101" pitchFamily="49" charset="-122"/>
                <a:ea typeface="仿宋" panose="02010609060101010101" pitchFamily="49" charset="-122"/>
              </a:rPr>
              <a:t>20kg </a:t>
            </a:r>
            <a:r>
              <a:rPr lang="zh-CN" altLang="en-US" sz="1600" kern="0" dirty="0">
                <a:solidFill>
                  <a:sysClr val="windowText" lastClr="000000"/>
                </a:solidFill>
                <a:latin typeface="仿宋" panose="02010609060101010101" pitchFamily="49" charset="-122"/>
                <a:ea typeface="仿宋" panose="02010609060101010101" pitchFamily="49" charset="-122"/>
              </a:rPr>
              <a:t>的新生儿、婴幼儿和儿童）</a:t>
            </a:r>
          </a:p>
          <a:p>
            <a:pPr marL="742950" lvl="1" indent="-285750" algn="just">
              <a:buFont typeface="Arial" panose="020B0604020202020204" pitchFamily="34" charset="0"/>
              <a:buChar char="•"/>
            </a:pPr>
            <a:r>
              <a:rPr lang="en-US" altLang="zh-CN" sz="1600" kern="0" dirty="0">
                <a:solidFill>
                  <a:sysClr val="windowText" lastClr="000000"/>
                </a:solidFill>
                <a:latin typeface="仿宋" panose="02010609060101010101" pitchFamily="49" charset="-122"/>
                <a:ea typeface="仿宋" panose="02010609060101010101" pitchFamily="49" charset="-122"/>
              </a:rPr>
              <a:t>9.9-13.0g/m2/</a:t>
            </a:r>
            <a:r>
              <a:rPr lang="zh-CN" altLang="en-US" sz="1600" kern="0" dirty="0">
                <a:solidFill>
                  <a:sysClr val="windowText" lastClr="000000"/>
                </a:solidFill>
                <a:latin typeface="仿宋" panose="02010609060101010101" pitchFamily="49" charset="-122"/>
                <a:ea typeface="仿宋" panose="02010609060101010101" pitchFamily="49" charset="-122"/>
              </a:rPr>
              <a:t>日（体重＞</a:t>
            </a:r>
            <a:r>
              <a:rPr lang="en-US" altLang="zh-CN" sz="1600" kern="0" dirty="0">
                <a:solidFill>
                  <a:sysClr val="windowText" lastClr="000000"/>
                </a:solidFill>
                <a:latin typeface="仿宋" panose="02010609060101010101" pitchFamily="49" charset="-122"/>
                <a:ea typeface="仿宋" panose="02010609060101010101" pitchFamily="49" charset="-122"/>
              </a:rPr>
              <a:t>20kg </a:t>
            </a:r>
            <a:r>
              <a:rPr lang="zh-CN" altLang="en-US" sz="1600" kern="0" dirty="0">
                <a:solidFill>
                  <a:sysClr val="windowText" lastClr="000000"/>
                </a:solidFill>
                <a:latin typeface="仿宋" panose="02010609060101010101" pitchFamily="49" charset="-122"/>
                <a:ea typeface="仿宋" panose="02010609060101010101" pitchFamily="49" charset="-122"/>
              </a:rPr>
              <a:t>的儿童、青少年和成人）</a:t>
            </a:r>
          </a:p>
          <a:p>
            <a:pPr lvl="1" algn="just"/>
            <a:r>
              <a:rPr lang="zh-CN" altLang="en-US" sz="1600" kern="0" dirty="0">
                <a:solidFill>
                  <a:sysClr val="windowText" lastClr="000000"/>
                </a:solidFill>
                <a:latin typeface="仿宋" panose="02010609060101010101" pitchFamily="49" charset="-122"/>
                <a:ea typeface="仿宋" panose="02010609060101010101" pitchFamily="49" charset="-122"/>
              </a:rPr>
              <a:t>应于每餐时或进食时服用每日总剂量的均分剂量（比如小龄儿童每日服用</a:t>
            </a:r>
            <a:r>
              <a:rPr lang="en-US" altLang="zh-CN" sz="1600" kern="0" dirty="0">
                <a:solidFill>
                  <a:sysClr val="windowText" lastClr="000000"/>
                </a:solidFill>
                <a:latin typeface="仿宋" panose="02010609060101010101" pitchFamily="49" charset="-122"/>
                <a:ea typeface="仿宋" panose="02010609060101010101" pitchFamily="49" charset="-122"/>
              </a:rPr>
              <a:t>4-6 </a:t>
            </a:r>
            <a:r>
              <a:rPr lang="zh-CN" altLang="en-US" sz="1600" kern="0" dirty="0">
                <a:solidFill>
                  <a:sysClr val="windowText" lastClr="000000"/>
                </a:solidFill>
                <a:latin typeface="仿宋" panose="02010609060101010101" pitchFamily="49" charset="-122"/>
                <a:ea typeface="仿宋" panose="02010609060101010101" pitchFamily="49" charset="-122"/>
              </a:rPr>
              <a:t>次）。应将本品颗粒与固体食物（如土豆泥或苹果酱）或液体食物（如饮用水、苹果汁、橙汁或无蛋白婴儿配方奶粉）混匀后服用。量取药品颗粒前请轻轻摇晃瓶子。</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32331" y="875364"/>
            <a:ext cx="10716026" cy="1384995"/>
          </a:xfrm>
          <a:prstGeom prst="rect">
            <a:avLst/>
          </a:prstGeom>
          <a:noFill/>
        </p:spPr>
        <p:txBody>
          <a:bodyPr wrap="square" rtlCol="0">
            <a:spAutoFit/>
          </a:bodyPr>
          <a:lstStyle/>
          <a:p>
            <a:pPr marL="285750" indent="-285750" algn="just">
              <a:buFont typeface="Wingdings" panose="05000000000000000000" pitchFamily="2" charset="2"/>
              <a:buChar char="n"/>
            </a:pPr>
            <a:r>
              <a:rPr lang="zh-CN" altLang="en-US" sz="2400" kern="0" dirty="0">
                <a:solidFill>
                  <a:sysClr val="windowText" lastClr="000000"/>
                </a:solidFill>
                <a:latin typeface="萍方0" panose="020B0300000000000000" pitchFamily="34" charset="-122"/>
                <a:ea typeface="萍方0" panose="020B0300000000000000" pitchFamily="34" charset="-122"/>
              </a:rPr>
              <a:t>疾病基本情况：</a:t>
            </a:r>
            <a:endParaRPr lang="en-US" altLang="zh-CN" sz="2400"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2000" kern="0" dirty="0">
                <a:solidFill>
                  <a:sysClr val="windowText" lastClr="000000"/>
                </a:solidFill>
                <a:latin typeface="仿宋" panose="02010609060101010101" pitchFamily="49" charset="-122"/>
                <a:ea typeface="仿宋" panose="02010609060101010101" pitchFamily="49" charset="-122"/>
              </a:rPr>
              <a:t>尿素循环障碍是一类严重的遗传代谢病，由于尿素循环代谢过程中酶或转运体缺陷引起氨解毒或精氨酸合成障碍，总患病率约为</a:t>
            </a:r>
            <a:r>
              <a:rPr lang="en-US" altLang="zh-CN" sz="2000" kern="0" dirty="0">
                <a:solidFill>
                  <a:sysClr val="windowText" lastClr="000000"/>
                </a:solidFill>
                <a:latin typeface="仿宋" panose="02010609060101010101" pitchFamily="49" charset="-122"/>
                <a:ea typeface="仿宋" panose="02010609060101010101" pitchFamily="49" charset="-122"/>
              </a:rPr>
              <a:t>1/35000</a:t>
            </a:r>
            <a:r>
              <a:rPr lang="zh-CN" altLang="en-US" sz="2000" kern="0" dirty="0">
                <a:solidFill>
                  <a:sysClr val="windowText" lastClr="000000"/>
                </a:solidFill>
                <a:latin typeface="仿宋" panose="02010609060101010101" pitchFamily="49" charset="-122"/>
                <a:ea typeface="仿宋" panose="02010609060101010101" pitchFamily="49" charset="-122"/>
              </a:rPr>
              <a:t>。主要包括</a:t>
            </a:r>
            <a:r>
              <a:rPr lang="en-US" altLang="zh-CN" sz="2000" kern="0" dirty="0">
                <a:solidFill>
                  <a:sysClr val="windowText" lastClr="000000"/>
                </a:solidFill>
                <a:latin typeface="仿宋" panose="02010609060101010101" pitchFamily="49" charset="-122"/>
                <a:ea typeface="仿宋" panose="02010609060101010101" pitchFamily="49" charset="-122"/>
              </a:rPr>
              <a:t>3</a:t>
            </a:r>
            <a:r>
              <a:rPr lang="zh-CN" altLang="en-US" sz="2000" kern="0" dirty="0">
                <a:solidFill>
                  <a:sysClr val="windowText" lastClr="000000"/>
                </a:solidFill>
                <a:latin typeface="仿宋" panose="02010609060101010101" pitchFamily="49" charset="-122"/>
                <a:ea typeface="仿宋" panose="02010609060101010101" pitchFamily="49" charset="-122"/>
              </a:rPr>
              <a:t>各近端</a:t>
            </a:r>
            <a:r>
              <a:rPr lang="en-US" altLang="zh-CN" sz="2000" kern="0" dirty="0">
                <a:solidFill>
                  <a:sysClr val="windowText" lastClr="000000"/>
                </a:solidFill>
                <a:latin typeface="仿宋" panose="02010609060101010101" pitchFamily="49" charset="-122"/>
                <a:ea typeface="仿宋" panose="02010609060101010101" pitchFamily="49" charset="-122"/>
              </a:rPr>
              <a:t>UCDs</a:t>
            </a:r>
            <a:r>
              <a:rPr lang="zh-CN" altLang="en-US" sz="2000" kern="0" dirty="0">
                <a:solidFill>
                  <a:sysClr val="windowText" lastClr="000000"/>
                </a:solidFill>
                <a:latin typeface="仿宋" panose="02010609060101010101" pitchFamily="49" charset="-122"/>
                <a:ea typeface="仿宋" panose="02010609060101010101" pitchFamily="49" charset="-122"/>
              </a:rPr>
              <a:t>、</a:t>
            </a:r>
            <a:r>
              <a:rPr lang="en-US" altLang="zh-CN" sz="2000" kern="0" dirty="0">
                <a:solidFill>
                  <a:sysClr val="windowText" lastClr="000000"/>
                </a:solidFill>
                <a:latin typeface="仿宋" panose="02010609060101010101" pitchFamily="49" charset="-122"/>
                <a:ea typeface="仿宋" panose="02010609060101010101" pitchFamily="49" charset="-122"/>
              </a:rPr>
              <a:t>3</a:t>
            </a:r>
            <a:r>
              <a:rPr lang="zh-CN" altLang="en-US" sz="2000" kern="0" dirty="0">
                <a:solidFill>
                  <a:sysClr val="windowText" lastClr="000000"/>
                </a:solidFill>
                <a:latin typeface="仿宋" panose="02010609060101010101" pitchFamily="49" charset="-122"/>
                <a:ea typeface="仿宋" panose="02010609060101010101" pitchFamily="49" charset="-122"/>
              </a:rPr>
              <a:t>个远端</a:t>
            </a:r>
            <a:r>
              <a:rPr lang="en-US" altLang="zh-CN" sz="2000" kern="0" dirty="0">
                <a:solidFill>
                  <a:sysClr val="windowText" lastClr="000000"/>
                </a:solidFill>
                <a:latin typeface="仿宋" panose="02010609060101010101" pitchFamily="49" charset="-122"/>
                <a:ea typeface="仿宋" panose="02010609060101010101" pitchFamily="49" charset="-122"/>
              </a:rPr>
              <a:t>UCDs</a:t>
            </a:r>
            <a:r>
              <a:rPr lang="zh-CN" altLang="en-US" sz="2000" kern="0" dirty="0">
                <a:solidFill>
                  <a:sysClr val="windowText" lastClr="000000"/>
                </a:solidFill>
                <a:latin typeface="仿宋" panose="02010609060101010101" pitchFamily="49" charset="-122"/>
                <a:ea typeface="仿宋" panose="02010609060101010101" pitchFamily="49" charset="-122"/>
              </a:rPr>
              <a:t>及两种转运体障碍。除</a:t>
            </a:r>
            <a:r>
              <a:rPr lang="en-US" altLang="zh-CN" sz="2000" kern="0" dirty="0">
                <a:solidFill>
                  <a:sysClr val="windowText" lastClr="000000"/>
                </a:solidFill>
                <a:latin typeface="仿宋" panose="02010609060101010101" pitchFamily="49" charset="-122"/>
                <a:ea typeface="仿宋" panose="02010609060101010101" pitchFamily="49" charset="-122"/>
              </a:rPr>
              <a:t>OTC</a:t>
            </a:r>
            <a:r>
              <a:rPr lang="zh-CN" altLang="en-US" sz="2000" kern="0" dirty="0">
                <a:solidFill>
                  <a:sysClr val="windowText" lastClr="000000"/>
                </a:solidFill>
                <a:latin typeface="仿宋" panose="02010609060101010101" pitchFamily="49" charset="-122"/>
                <a:ea typeface="仿宋" panose="02010609060101010101" pitchFamily="49" charset="-122"/>
              </a:rPr>
              <a:t>缺乏症为</a:t>
            </a:r>
            <a:r>
              <a:rPr lang="en-US" altLang="zh-CN" sz="2000" kern="0" dirty="0">
                <a:solidFill>
                  <a:sysClr val="windowText" lastClr="000000"/>
                </a:solidFill>
                <a:latin typeface="仿宋" panose="02010609060101010101" pitchFamily="49" charset="-122"/>
                <a:ea typeface="仿宋" panose="02010609060101010101" pitchFamily="49" charset="-122"/>
              </a:rPr>
              <a:t>X</a:t>
            </a:r>
            <a:r>
              <a:rPr lang="zh-CN" altLang="en-US" sz="2000" kern="0" dirty="0">
                <a:solidFill>
                  <a:sysClr val="windowText" lastClr="000000"/>
                </a:solidFill>
                <a:latin typeface="仿宋" panose="02010609060101010101" pitchFamily="49" charset="-122"/>
                <a:ea typeface="仿宋" panose="02010609060101010101" pitchFamily="49" charset="-122"/>
              </a:rPr>
              <a:t>连锁遗传，其余为常染色体隐性遗传。</a:t>
            </a:r>
            <a:r>
              <a:rPr lang="en-US" altLang="zh-CN" sz="2000" kern="0" baseline="30000" dirty="0">
                <a:solidFill>
                  <a:sysClr val="windowText" lastClr="000000"/>
                </a:solidFill>
                <a:latin typeface="仿宋" panose="02010609060101010101" pitchFamily="49" charset="-122"/>
                <a:ea typeface="仿宋" panose="02010609060101010101" pitchFamily="49" charset="-122"/>
              </a:rPr>
              <a:t>1</a:t>
            </a:r>
          </a:p>
        </p:txBody>
      </p:sp>
      <p:sp>
        <p:nvSpPr>
          <p:cNvPr id="6" name="文本框 5">
            <a:extLst>
              <a:ext uri="{FF2B5EF4-FFF2-40B4-BE49-F238E27FC236}">
                <a16:creationId xmlns:a16="http://schemas.microsoft.com/office/drawing/2014/main" id="{969B442F-C0D6-783A-340E-ED43855E8FE9}"/>
              </a:ext>
            </a:extLst>
          </p:cNvPr>
          <p:cNvSpPr txBox="1"/>
          <p:nvPr/>
        </p:nvSpPr>
        <p:spPr>
          <a:xfrm>
            <a:off x="233963" y="5852614"/>
            <a:ext cx="11653237" cy="215444"/>
          </a:xfrm>
          <a:prstGeom prst="rect">
            <a:avLst/>
          </a:prstGeom>
          <a:noFill/>
        </p:spPr>
        <p:txBody>
          <a:bodyPr wrap="square">
            <a:spAutoFit/>
          </a:bodyPr>
          <a:lstStyle/>
          <a:p>
            <a:pPr marL="228600" indent="-228600">
              <a:buFont typeface="+mj-lt"/>
              <a:buAutoNum type="arabicPeriod"/>
            </a:pPr>
            <a:r>
              <a:rPr lang="zh-CN" altLang="en-US" sz="800" dirty="0">
                <a:latin typeface="仿宋" panose="02010609060101010101" pitchFamily="49" charset="-122"/>
                <a:ea typeface="仿宋" panose="02010609060101010101" pitchFamily="49" charset="-122"/>
              </a:rPr>
              <a:t>尿素循环障碍的新生儿筛查，黄新文，张玉</a:t>
            </a:r>
          </a:p>
        </p:txBody>
      </p:sp>
      <p:sp>
        <p:nvSpPr>
          <p:cNvPr id="7" name="标题 1">
            <a:extLst>
              <a:ext uri="{FF2B5EF4-FFF2-40B4-BE49-F238E27FC236}">
                <a16:creationId xmlns:a16="http://schemas.microsoft.com/office/drawing/2014/main" id="{0237FE4A-F113-04E6-A21F-5E715A9F0A0A}"/>
              </a:ext>
            </a:extLst>
          </p:cNvPr>
          <p:cNvSpPr>
            <a:spLocks noGrp="1"/>
          </p:cNvSpPr>
          <p:nvPr>
            <p:ph type="title"/>
          </p:nvPr>
        </p:nvSpPr>
        <p:spPr>
          <a:xfrm>
            <a:off x="3040195" y="0"/>
            <a:ext cx="6040772" cy="708666"/>
          </a:xfrm>
        </p:spPr>
        <p:txBody>
          <a:bodyPr anchor="b">
            <a:normAutofit/>
          </a:bodyPr>
          <a:lstStyle/>
          <a:p>
            <a:pPr algn="ctr"/>
            <a:r>
              <a:rPr lang="en-US" altLang="zh-CN" sz="2800" dirty="0">
                <a:latin typeface="萍方粗" panose="020B0800000000000000" pitchFamily="34" charset="-122"/>
                <a:ea typeface="萍方粗" panose="020B0800000000000000" pitchFamily="34" charset="-122"/>
              </a:rPr>
              <a:t>1</a:t>
            </a:r>
            <a:r>
              <a:rPr lang="zh-CN" altLang="en-US" sz="2800" dirty="0">
                <a:latin typeface="萍方粗" panose="020B0800000000000000" pitchFamily="34" charset="-122"/>
                <a:ea typeface="萍方粗" panose="020B0800000000000000" pitchFamily="34" charset="-122"/>
              </a:rPr>
              <a:t>、药物基本信息</a:t>
            </a:r>
          </a:p>
        </p:txBody>
      </p:sp>
      <p:sp>
        <p:nvSpPr>
          <p:cNvPr id="8" name="文本框 7">
            <a:extLst>
              <a:ext uri="{FF2B5EF4-FFF2-40B4-BE49-F238E27FC236}">
                <a16:creationId xmlns:a16="http://schemas.microsoft.com/office/drawing/2014/main" id="{EBF3BCFA-058D-390E-7326-C2E594F5675A}"/>
              </a:ext>
            </a:extLst>
          </p:cNvPr>
          <p:cNvSpPr txBox="1"/>
          <p:nvPr/>
        </p:nvSpPr>
        <p:spPr>
          <a:xfrm>
            <a:off x="702568" y="2915926"/>
            <a:ext cx="10716025" cy="1692771"/>
          </a:xfrm>
          <a:prstGeom prst="rect">
            <a:avLst/>
          </a:prstGeom>
          <a:noFill/>
        </p:spPr>
        <p:txBody>
          <a:bodyPr wrap="square">
            <a:spAutoFit/>
          </a:bodyPr>
          <a:lstStyle/>
          <a:p>
            <a:pPr marL="285750" indent="-285750" algn="just">
              <a:buFont typeface="Wingdings" panose="05000000000000000000" pitchFamily="2" charset="2"/>
              <a:buChar char="n"/>
            </a:pPr>
            <a:r>
              <a:rPr lang="zh-CN" altLang="en-US" sz="2400" kern="0" dirty="0">
                <a:solidFill>
                  <a:sysClr val="windowText" lastClr="000000"/>
                </a:solidFill>
                <a:latin typeface="萍方0" panose="020B0300000000000000" pitchFamily="34" charset="-122"/>
                <a:ea typeface="萍方0" panose="020B0300000000000000" pitchFamily="34" charset="-122"/>
              </a:rPr>
              <a:t>未被满足的需求：</a:t>
            </a:r>
            <a:endParaRPr lang="en-US" altLang="zh-CN" sz="2400"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2000" kern="0" dirty="0">
                <a:solidFill>
                  <a:sysClr val="windowText" lastClr="000000"/>
                </a:solidFill>
                <a:latin typeface="仿宋" panose="02010609060101010101" pitchFamily="49" charset="-122"/>
                <a:ea typeface="仿宋" panose="02010609060101010101" pitchFamily="49" charset="-122"/>
              </a:rPr>
              <a:t>氮清除剂药是尿素循环障碍治疗的核心药物，可绕过尿素循环与甘氨酸或谷氨酰胺结合来消耗体内多余的氨，促进氨排泄，发挥降血氨作用；目前国内无氮清除剂类药物，苯丁酸钠颗粒是大陆地区唯一获批的氮清除剂药，填补了尿素循环障碍无适合长期口服药可用的不足。</a:t>
            </a:r>
          </a:p>
        </p:txBody>
      </p:sp>
    </p:spTree>
    <p:extLst>
      <p:ext uri="{BB962C8B-B14F-4D97-AF65-F5344CB8AC3E}">
        <p14:creationId xmlns:p14="http://schemas.microsoft.com/office/powerpoint/2010/main" val="1791515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75614" y="0"/>
            <a:ext cx="6040772" cy="708666"/>
          </a:xfrm>
        </p:spPr>
        <p:txBody>
          <a:bodyPr anchor="b">
            <a:normAutofit/>
          </a:bodyPr>
          <a:lstStyle/>
          <a:p>
            <a:pPr algn="ctr"/>
            <a:r>
              <a:rPr lang="en-US" altLang="zh-CN" sz="2800" dirty="0">
                <a:latin typeface="萍方粗" panose="020B0800000000000000" pitchFamily="34" charset="-122"/>
                <a:ea typeface="萍方粗" panose="020B0800000000000000" pitchFamily="34" charset="-122"/>
              </a:rPr>
              <a:t>2</a:t>
            </a:r>
            <a:r>
              <a:rPr lang="zh-CN" altLang="en-US" sz="2800" dirty="0">
                <a:latin typeface="萍方粗" panose="020B0800000000000000" pitchFamily="34" charset="-122"/>
                <a:ea typeface="萍方粗" panose="020B0800000000000000" pitchFamily="34" charset="-122"/>
              </a:rPr>
              <a:t>、安全性</a:t>
            </a:r>
          </a:p>
        </p:txBody>
      </p:sp>
      <p:sp>
        <p:nvSpPr>
          <p:cNvPr id="3" name="文本框 2"/>
          <p:cNvSpPr txBox="1"/>
          <p:nvPr/>
        </p:nvSpPr>
        <p:spPr>
          <a:xfrm>
            <a:off x="630558" y="1227499"/>
            <a:ext cx="11063602" cy="4708981"/>
          </a:xfrm>
          <a:prstGeom prst="rect">
            <a:avLst/>
          </a:prstGeom>
          <a:noFill/>
        </p:spPr>
        <p:txBody>
          <a:bodyPr wrap="square" rtlCol="0">
            <a:spAutoFit/>
          </a:bodyPr>
          <a:lstStyle/>
          <a:p>
            <a:pPr marL="285750" indent="-285750" algn="just">
              <a:buFont typeface="Wingdings" panose="05000000000000000000" pitchFamily="2" charset="2"/>
              <a:buChar char="n"/>
            </a:pPr>
            <a:r>
              <a:rPr lang="zh-CN" altLang="en-US" sz="2000" kern="0" dirty="0">
                <a:solidFill>
                  <a:sysClr val="windowText" lastClr="000000"/>
                </a:solidFill>
                <a:latin typeface="萍方0" panose="020B0300000000000000" pitchFamily="34" charset="-122"/>
                <a:ea typeface="萍方0" panose="020B0300000000000000" pitchFamily="34" charset="-122"/>
              </a:rPr>
              <a:t>在国内外发生不良反应情况：</a:t>
            </a:r>
            <a:endParaRPr lang="en-US" altLang="zh-CN" sz="2000"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2000" kern="0" dirty="0">
                <a:solidFill>
                  <a:sysClr val="windowText" lastClr="000000"/>
                </a:solidFill>
                <a:latin typeface="仿宋" panose="02010609060101010101" pitchFamily="49" charset="-122"/>
                <a:ea typeface="仿宋" panose="02010609060101010101" pitchFamily="49" charset="-122"/>
              </a:rPr>
              <a:t>苯丁酸钠颗粒于</a:t>
            </a:r>
            <a:r>
              <a:rPr lang="en-US" altLang="zh-CN" sz="2000" kern="0" dirty="0">
                <a:solidFill>
                  <a:sysClr val="windowText" lastClr="000000"/>
                </a:solidFill>
                <a:latin typeface="仿宋" panose="02010609060101010101" pitchFamily="49" charset="-122"/>
                <a:ea typeface="仿宋" panose="02010609060101010101" pitchFamily="49" charset="-122"/>
              </a:rPr>
              <a:t>2021</a:t>
            </a:r>
            <a:r>
              <a:rPr lang="zh-CN" altLang="en-US" sz="2000" kern="0" dirty="0">
                <a:solidFill>
                  <a:sysClr val="windowText" lastClr="000000"/>
                </a:solidFill>
                <a:latin typeface="仿宋" panose="02010609060101010101" pitchFamily="49" charset="-122"/>
                <a:ea typeface="仿宋" panose="02010609060101010101" pitchFamily="49" charset="-122"/>
              </a:rPr>
              <a:t>年</a:t>
            </a:r>
            <a:r>
              <a:rPr lang="en-US" altLang="zh-CN" sz="2000" kern="0" dirty="0">
                <a:solidFill>
                  <a:sysClr val="windowText" lastClr="000000"/>
                </a:solidFill>
                <a:latin typeface="仿宋" panose="02010609060101010101" pitchFamily="49" charset="-122"/>
                <a:ea typeface="仿宋" panose="02010609060101010101" pitchFamily="49" charset="-122"/>
              </a:rPr>
              <a:t>5</a:t>
            </a:r>
            <a:r>
              <a:rPr lang="zh-CN" altLang="en-US" sz="2000" kern="0" dirty="0">
                <a:solidFill>
                  <a:sysClr val="windowText" lastClr="000000"/>
                </a:solidFill>
                <a:latin typeface="仿宋" panose="02010609060101010101" pitchFamily="49" charset="-122"/>
                <a:ea typeface="仿宋" panose="02010609060101010101" pitchFamily="49" charset="-122"/>
              </a:rPr>
              <a:t>月在国内上市。在国内上市至今仅收集到</a:t>
            </a:r>
            <a:r>
              <a:rPr lang="en-US" altLang="zh-CN" sz="2000" kern="0" dirty="0">
                <a:solidFill>
                  <a:sysClr val="windowText" lastClr="000000"/>
                </a:solidFill>
                <a:latin typeface="仿宋" panose="02010609060101010101" pitchFamily="49" charset="-122"/>
                <a:ea typeface="仿宋" panose="02010609060101010101" pitchFamily="49" charset="-122"/>
              </a:rPr>
              <a:t>1</a:t>
            </a:r>
            <a:r>
              <a:rPr lang="zh-CN" altLang="en-US" sz="2000" kern="0" dirty="0">
                <a:solidFill>
                  <a:sysClr val="windowText" lastClr="000000"/>
                </a:solidFill>
                <a:latin typeface="仿宋" panose="02010609060101010101" pitchFamily="49" charset="-122"/>
                <a:ea typeface="仿宋" panose="02010609060101010101" pitchFamily="49" charset="-122"/>
              </a:rPr>
              <a:t>例不良反应报告，不良反应为“胃肠道不适、反酸”，患者同时使用熊去氧胆酸胶囊。不能排除“胃肠道不适、反酸”与苯丁酸钠颗粒及熊去氧胆酸胶囊药物的相关性。</a:t>
            </a:r>
          </a:p>
          <a:p>
            <a:pPr lvl="1" algn="just"/>
            <a:endParaRPr lang="zh-CN" altLang="en-US" sz="20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2000" kern="0" dirty="0">
                <a:solidFill>
                  <a:sysClr val="windowText" lastClr="000000"/>
                </a:solidFill>
                <a:latin typeface="萍方0" panose="020B0300000000000000" pitchFamily="34" charset="-122"/>
                <a:ea typeface="萍方0" panose="020B0300000000000000" pitchFamily="34" charset="-122"/>
              </a:rPr>
              <a:t>药品说明书收载的安全性信息：</a:t>
            </a:r>
            <a:endParaRPr lang="en-US" altLang="zh-CN" sz="2000"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2000" kern="0" dirty="0">
                <a:solidFill>
                  <a:sysClr val="windowText" lastClr="000000"/>
                </a:solidFill>
                <a:latin typeface="仿宋" panose="02010609060101010101" pitchFamily="49" charset="-122"/>
                <a:ea typeface="仿宋" panose="02010609060101010101" pitchFamily="49" charset="-122"/>
              </a:rPr>
              <a:t>常见：贫血，血小板减少症，白细胞减少症，白细胞增多症，血小板增多症，代谢性酸中毒，碱中毒，食欲下降，抑郁，易激惹，晕厥，头痛，水肿，腹痛，呕吐，恶心，便秘，味觉异常，皮疹、皮肤气味异常，肾小管酸中毒，闭经，月经不规则，血钾降低，白蛋白降低，总蛋白和磷酸盐降低，血碱性磷酸酶升高，转氨酶升高、胆红素增加、尿酸升高，氯化物增加，磷酸盐和钠增加，体重增加。</a:t>
            </a:r>
          </a:p>
          <a:p>
            <a:pPr lvl="1" algn="just"/>
            <a:r>
              <a:rPr lang="zh-CN" altLang="en-US" sz="2000" kern="0" dirty="0">
                <a:solidFill>
                  <a:sysClr val="windowText" lastClr="000000"/>
                </a:solidFill>
                <a:latin typeface="仿宋" panose="02010609060101010101" pitchFamily="49" charset="-122"/>
                <a:ea typeface="仿宋" panose="02010609060101010101" pitchFamily="49" charset="-122"/>
              </a:rPr>
              <a:t>偶见：再生障碍贫血，瘀斑，心律不齐，胰腺炎，消化性溃疡，直肠出血，胃炎。</a:t>
            </a:r>
          </a:p>
          <a:p>
            <a:pPr lvl="1" indent="-285750" algn="just">
              <a:buFont typeface="Wingdings" panose="05000000000000000000" pitchFamily="2" charset="2"/>
              <a:buChar char="n"/>
            </a:pPr>
            <a:endParaRPr lang="en-US" altLang="zh-CN" sz="2000" kern="0" dirty="0">
              <a:solidFill>
                <a:sysClr val="windowText" lastClr="000000"/>
              </a:solidFill>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2000" kern="0" dirty="0">
                <a:solidFill>
                  <a:sysClr val="windowText" lastClr="000000"/>
                </a:solidFill>
                <a:latin typeface="萍方0" panose="020B0300000000000000" pitchFamily="34" charset="-122"/>
                <a:ea typeface="萍方0" panose="020B0300000000000000" pitchFamily="34" charset="-122"/>
              </a:rPr>
              <a:t>安全性方面其他优势与不足：</a:t>
            </a:r>
            <a:endParaRPr lang="en-US" altLang="zh-CN" sz="2000"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2000" kern="0" dirty="0">
                <a:solidFill>
                  <a:sysClr val="windowText" lastClr="000000"/>
                </a:solidFill>
                <a:latin typeface="仿宋" panose="02010609060101010101" pitchFamily="49" charset="-122"/>
                <a:ea typeface="仿宋" panose="02010609060101010101" pitchFamily="49" charset="-122"/>
              </a:rPr>
              <a:t>胃肠道反应小，口味好，依从性好。</a:t>
            </a:r>
            <a:endParaRPr lang="en-US" altLang="zh-CN" sz="2000" kern="0" dirty="0">
              <a:solidFill>
                <a:sysClr val="windowText" lastClr="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228377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75614" y="0"/>
            <a:ext cx="6040772" cy="708666"/>
          </a:xfrm>
        </p:spPr>
        <p:txBody>
          <a:bodyPr anchor="b">
            <a:normAutofit/>
          </a:bodyPr>
          <a:lstStyle/>
          <a:p>
            <a:pPr algn="ctr"/>
            <a:r>
              <a:rPr lang="en-US" altLang="zh-CN" sz="2800" dirty="0">
                <a:latin typeface="萍方粗" panose="020B0800000000000000" pitchFamily="34" charset="-122"/>
                <a:ea typeface="萍方粗" panose="020B0800000000000000" pitchFamily="34" charset="-122"/>
              </a:rPr>
              <a:t>3</a:t>
            </a:r>
            <a:r>
              <a:rPr lang="zh-CN" altLang="en-US" sz="2800" dirty="0">
                <a:latin typeface="萍方粗" panose="020B0800000000000000" pitchFamily="34" charset="-122"/>
                <a:ea typeface="萍方粗" panose="020B0800000000000000" pitchFamily="34" charset="-122"/>
              </a:rPr>
              <a:t>、有效性</a:t>
            </a:r>
            <a:r>
              <a:rPr lang="en-US" altLang="zh-CN" sz="2800" dirty="0">
                <a:latin typeface="萍方粗" panose="020B0800000000000000" pitchFamily="34" charset="-122"/>
                <a:ea typeface="萍方粗" panose="020B0800000000000000" pitchFamily="34" charset="-122"/>
              </a:rPr>
              <a:t>1/2</a:t>
            </a:r>
            <a:endParaRPr lang="zh-CN" altLang="en-US" sz="2800" dirty="0">
              <a:latin typeface="萍方粗" panose="020B0800000000000000" pitchFamily="34" charset="-122"/>
              <a:ea typeface="萍方粗" panose="020B0800000000000000" pitchFamily="34" charset="-122"/>
            </a:endParaRPr>
          </a:p>
        </p:txBody>
      </p:sp>
      <p:sp>
        <p:nvSpPr>
          <p:cNvPr id="7" name="文本框 6">
            <a:extLst>
              <a:ext uri="{FF2B5EF4-FFF2-40B4-BE49-F238E27FC236}">
                <a16:creationId xmlns:a16="http://schemas.microsoft.com/office/drawing/2014/main" id="{99965078-A28E-1B17-1910-D2C3898BE1F6}"/>
              </a:ext>
            </a:extLst>
          </p:cNvPr>
          <p:cNvSpPr txBox="1"/>
          <p:nvPr/>
        </p:nvSpPr>
        <p:spPr>
          <a:xfrm>
            <a:off x="335280" y="5869410"/>
            <a:ext cx="9000662" cy="338554"/>
          </a:xfrm>
          <a:prstGeom prst="rect">
            <a:avLst/>
          </a:prstGeom>
          <a:noFill/>
        </p:spPr>
        <p:txBody>
          <a:bodyPr wrap="square">
            <a:spAutoFit/>
          </a:bodyPr>
          <a:lstStyle/>
          <a:p>
            <a:pPr marL="228600" indent="-228600" algn="l">
              <a:buFont typeface="+mj-lt"/>
              <a:buAutoNum type="arabicPeriod"/>
            </a:pPr>
            <a:r>
              <a:rPr lang="zh-CN" altLang="en-US" sz="800" b="0" i="0" u="none" strike="noStrike" baseline="0" dirty="0">
                <a:latin typeface="仿宋" panose="02010609060101010101" pitchFamily="49" charset="-122"/>
                <a:ea typeface="仿宋" panose="02010609060101010101" pitchFamily="49" charset="-122"/>
              </a:rPr>
              <a:t>中国罕见病指南</a:t>
            </a:r>
            <a:r>
              <a:rPr lang="en-US" altLang="zh-CN" sz="800" b="0" i="0" u="none" strike="noStrike" baseline="0" dirty="0">
                <a:latin typeface="仿宋" panose="02010609060101010101" pitchFamily="49" charset="-122"/>
                <a:ea typeface="仿宋" panose="02010609060101010101" pitchFamily="49" charset="-122"/>
              </a:rPr>
              <a:t>2019</a:t>
            </a:r>
            <a:r>
              <a:rPr lang="zh-CN" altLang="en-US" sz="800" b="0" i="0" u="none" strike="noStrike" baseline="0" dirty="0">
                <a:latin typeface="仿宋" panose="02010609060101010101" pitchFamily="49" charset="-122"/>
                <a:ea typeface="仿宋" panose="02010609060101010101" pitchFamily="49" charset="-122"/>
              </a:rPr>
              <a:t>版</a:t>
            </a:r>
            <a:r>
              <a:rPr lang="en-US" altLang="zh-CN" sz="800" b="0" i="0" u="none" strike="noStrike" baseline="0" dirty="0">
                <a:latin typeface="仿宋" panose="02010609060101010101" pitchFamily="49" charset="-122"/>
                <a:ea typeface="仿宋" panose="02010609060101010101" pitchFamily="49" charset="-122"/>
              </a:rPr>
              <a:t>.</a:t>
            </a:r>
          </a:p>
          <a:p>
            <a:pPr marL="228600" indent="-228600" algn="l">
              <a:buFont typeface="+mj-lt"/>
              <a:buAutoNum type="arabicPeriod"/>
            </a:pPr>
            <a:r>
              <a:rPr lang="zh-CN" altLang="en-US" sz="800" dirty="0">
                <a:latin typeface="仿宋" panose="02010609060101010101" pitchFamily="49" charset="-122"/>
                <a:ea typeface="仿宋" panose="02010609060101010101" pitchFamily="49" charset="-122"/>
              </a:rPr>
              <a:t>尿素循环障碍的三级防控专家共识</a:t>
            </a:r>
          </a:p>
        </p:txBody>
      </p:sp>
      <p:sp>
        <p:nvSpPr>
          <p:cNvPr id="39" name="文本框 38">
            <a:extLst>
              <a:ext uri="{FF2B5EF4-FFF2-40B4-BE49-F238E27FC236}">
                <a16:creationId xmlns:a16="http://schemas.microsoft.com/office/drawing/2014/main" id="{BECDA645-2CC9-2E84-D6F8-8E01777B1C32}"/>
              </a:ext>
            </a:extLst>
          </p:cNvPr>
          <p:cNvSpPr txBox="1"/>
          <p:nvPr/>
        </p:nvSpPr>
        <p:spPr>
          <a:xfrm>
            <a:off x="1102671" y="1575824"/>
            <a:ext cx="2890209" cy="707886"/>
          </a:xfrm>
          <a:prstGeom prst="rect">
            <a:avLst/>
          </a:prstGeom>
          <a:noFill/>
        </p:spPr>
        <p:txBody>
          <a:bodyPr wrap="square">
            <a:spAutoFit/>
          </a:bodyPr>
          <a:lstStyle/>
          <a:p>
            <a:r>
              <a:rPr lang="zh-CN" altLang="en-US" sz="2000" baseline="0" dirty="0">
                <a:latin typeface="仿宋" panose="02010609060101010101" pitchFamily="49" charset="-122"/>
                <a:ea typeface="仿宋" panose="02010609060101010101" pitchFamily="49" charset="-122"/>
              </a:rPr>
              <a:t>中国罕见病诊疗指南</a:t>
            </a:r>
            <a:r>
              <a:rPr lang="en-US" altLang="zh-CN" sz="2000" baseline="0" dirty="0">
                <a:latin typeface="仿宋" panose="02010609060101010101" pitchFamily="49" charset="-122"/>
                <a:ea typeface="仿宋" panose="02010609060101010101" pitchFamily="49" charset="-122"/>
              </a:rPr>
              <a:t>2019</a:t>
            </a:r>
            <a:r>
              <a:rPr lang="zh-CN" altLang="en-US" sz="2000" baseline="0" dirty="0">
                <a:latin typeface="仿宋" panose="02010609060101010101" pitchFamily="49" charset="-122"/>
                <a:ea typeface="仿宋" panose="02010609060101010101" pitchFamily="49" charset="-122"/>
              </a:rPr>
              <a:t>版</a:t>
            </a:r>
            <a:r>
              <a:rPr lang="en-US" altLang="zh-CN" sz="2000" kern="1200" baseline="30000" dirty="0">
                <a:solidFill>
                  <a:schemeClr val="dk1"/>
                </a:solidFill>
                <a:latin typeface="仿宋" panose="02010609060101010101" pitchFamily="49" charset="-122"/>
                <a:ea typeface="仿宋" panose="02010609060101010101" pitchFamily="49" charset="-122"/>
              </a:rPr>
              <a:t>2</a:t>
            </a:r>
            <a:endParaRPr lang="en-US" altLang="zh-CN" sz="2000" kern="1200" baseline="30000" dirty="0">
              <a:solidFill>
                <a:schemeClr val="dk1"/>
              </a:solidFill>
              <a:latin typeface="仿宋" panose="02010609060101010101" pitchFamily="49" charset="-122"/>
              <a:ea typeface="仿宋" panose="02010609060101010101" pitchFamily="49" charset="-122"/>
              <a:cs typeface="+mn-cs"/>
            </a:endParaRPr>
          </a:p>
        </p:txBody>
      </p:sp>
      <p:pic>
        <p:nvPicPr>
          <p:cNvPr id="41" name="图片 40">
            <a:extLst>
              <a:ext uri="{FF2B5EF4-FFF2-40B4-BE49-F238E27FC236}">
                <a16:creationId xmlns:a16="http://schemas.microsoft.com/office/drawing/2014/main" id="{C41746F2-D738-5058-5E1A-A526EF1D2BFA}"/>
              </a:ext>
            </a:extLst>
          </p:cNvPr>
          <p:cNvPicPr>
            <a:picLocks noChangeAspect="1"/>
          </p:cNvPicPr>
          <p:nvPr/>
        </p:nvPicPr>
        <p:blipFill>
          <a:blip r:embed="rId3"/>
          <a:stretch>
            <a:fillRect/>
          </a:stretch>
        </p:blipFill>
        <p:spPr>
          <a:xfrm>
            <a:off x="1102671" y="3906130"/>
            <a:ext cx="4993329" cy="1694902"/>
          </a:xfrm>
          <a:prstGeom prst="rect">
            <a:avLst/>
          </a:prstGeom>
        </p:spPr>
      </p:pic>
      <p:sp>
        <p:nvSpPr>
          <p:cNvPr id="42" name="文本框 41">
            <a:extLst>
              <a:ext uri="{FF2B5EF4-FFF2-40B4-BE49-F238E27FC236}">
                <a16:creationId xmlns:a16="http://schemas.microsoft.com/office/drawing/2014/main" id="{2F6A871B-705E-2247-9521-5244AD15EF7E}"/>
              </a:ext>
            </a:extLst>
          </p:cNvPr>
          <p:cNvSpPr txBox="1"/>
          <p:nvPr/>
        </p:nvSpPr>
        <p:spPr>
          <a:xfrm>
            <a:off x="636815" y="826168"/>
            <a:ext cx="10895044" cy="646331"/>
          </a:xfrm>
          <a:prstGeom prst="rect">
            <a:avLst/>
          </a:prstGeom>
          <a:noFill/>
        </p:spPr>
        <p:txBody>
          <a:bodyPr wrap="square">
            <a:spAutoFit/>
          </a:bodyPr>
          <a:lstStyle/>
          <a:p>
            <a:r>
              <a:rPr lang="en-US" altLang="zh-CN" sz="1800" baseline="0" dirty="0">
                <a:latin typeface="宋体" panose="02010600030101010101" pitchFamily="2" charset="-122"/>
                <a:ea typeface="宋体" panose="02010600030101010101" pitchFamily="2" charset="-122"/>
              </a:rPr>
              <a:t>2019</a:t>
            </a:r>
            <a:r>
              <a:rPr lang="zh-CN" altLang="en-US" sz="1800" baseline="0" dirty="0">
                <a:latin typeface="宋体" panose="02010600030101010101" pitchFamily="2" charset="-122"/>
                <a:ea typeface="宋体" panose="02010600030101010101" pitchFamily="2" charset="-122"/>
              </a:rPr>
              <a:t>年发布的中国</a:t>
            </a:r>
            <a:r>
              <a:rPr lang="en-US" altLang="zh-CN" sz="1800" baseline="0" dirty="0">
                <a:latin typeface="宋体" panose="02010600030101010101" pitchFamily="2" charset="-122"/>
                <a:ea typeface="宋体" panose="02010600030101010101" pitchFamily="2" charset="-122"/>
              </a:rPr>
              <a:t>《</a:t>
            </a:r>
            <a:r>
              <a:rPr lang="zh-CN" altLang="en-US" sz="1800" baseline="0" dirty="0">
                <a:latin typeface="宋体" panose="02010600030101010101" pitchFamily="2" charset="-122"/>
                <a:ea typeface="宋体" panose="02010600030101010101" pitchFamily="2" charset="-122"/>
              </a:rPr>
              <a:t>罕见病诊疗指南</a:t>
            </a:r>
            <a:r>
              <a:rPr lang="en-US" altLang="zh-CN" sz="1800" baseline="0" dirty="0">
                <a:latin typeface="宋体" panose="02010600030101010101" pitchFamily="2" charset="-122"/>
                <a:ea typeface="宋体" panose="02010600030101010101" pitchFamily="2" charset="-122"/>
              </a:rPr>
              <a:t>》</a:t>
            </a:r>
            <a:r>
              <a:rPr lang="zh-CN" altLang="en-US" sz="1800" baseline="0" dirty="0">
                <a:latin typeface="宋体" panose="02010600030101010101" pitchFamily="2" charset="-122"/>
                <a:ea typeface="宋体" panose="02010600030101010101" pitchFamily="2" charset="-122"/>
              </a:rPr>
              <a:t>，</a:t>
            </a:r>
            <a:r>
              <a:rPr lang="en-US" altLang="zh-CN" sz="1800" baseline="0" dirty="0">
                <a:latin typeface="宋体" panose="02010600030101010101" pitchFamily="2" charset="-122"/>
                <a:ea typeface="宋体" panose="02010600030101010101" pitchFamily="2" charset="-122"/>
              </a:rPr>
              <a:t>2021</a:t>
            </a:r>
            <a:r>
              <a:rPr lang="zh-CN" altLang="en-US" sz="1800" baseline="0" dirty="0">
                <a:latin typeface="宋体" panose="02010600030101010101" pitchFamily="2" charset="-122"/>
                <a:ea typeface="宋体" panose="02010600030101010101" pitchFamily="2" charset="-122"/>
              </a:rPr>
              <a:t>年发布的</a:t>
            </a:r>
            <a:r>
              <a:rPr lang="en-US" altLang="zh-CN" sz="1800" baseline="0" dirty="0">
                <a:latin typeface="宋体" panose="02010600030101010101" pitchFamily="2" charset="-122"/>
                <a:ea typeface="宋体" panose="02010600030101010101" pitchFamily="2" charset="-122"/>
              </a:rPr>
              <a:t>《</a:t>
            </a:r>
            <a:r>
              <a:rPr lang="zh-CN" altLang="en-US" sz="1800" baseline="0" dirty="0">
                <a:latin typeface="宋体" panose="02010600030101010101" pitchFamily="2" charset="-122"/>
                <a:ea typeface="宋体" panose="02010600030101010101" pitchFamily="2" charset="-122"/>
              </a:rPr>
              <a:t>尿素循环障碍的三级防控专家共识</a:t>
            </a:r>
            <a:r>
              <a:rPr lang="en-US" altLang="zh-CN" sz="1800" baseline="0" dirty="0">
                <a:latin typeface="宋体" panose="02010600030101010101" pitchFamily="2" charset="-122"/>
                <a:ea typeface="宋体" panose="02010600030101010101" pitchFamily="2" charset="-122"/>
              </a:rPr>
              <a:t>》</a:t>
            </a:r>
            <a:r>
              <a:rPr lang="zh-CN" altLang="en-US" sz="1800" baseline="0" dirty="0">
                <a:latin typeface="宋体" panose="02010600030101010101" pitchFamily="2" charset="-122"/>
                <a:ea typeface="宋体" panose="02010600030101010101" pitchFamily="2" charset="-122"/>
              </a:rPr>
              <a:t>，</a:t>
            </a:r>
            <a:r>
              <a:rPr lang="zh-CN" altLang="en-US" kern="0" dirty="0">
                <a:solidFill>
                  <a:sysClr val="windowText" lastClr="000000"/>
                </a:solidFill>
                <a:latin typeface="宋体" panose="02010600030101010101" pitchFamily="2" charset="-122"/>
                <a:ea typeface="宋体" panose="02010600030101010101" pitchFamily="2" charset="-122"/>
              </a:rPr>
              <a:t>苯丁酸钠作为氮清除剂，为尿素循环障碍治疗降氨治疗首推药品。</a:t>
            </a:r>
          </a:p>
        </p:txBody>
      </p:sp>
      <p:pic>
        <p:nvPicPr>
          <p:cNvPr id="4" name="图片 3">
            <a:extLst>
              <a:ext uri="{FF2B5EF4-FFF2-40B4-BE49-F238E27FC236}">
                <a16:creationId xmlns:a16="http://schemas.microsoft.com/office/drawing/2014/main" id="{6183C73B-CE51-2A4B-CE2F-BBCB7FBC7292}"/>
              </a:ext>
            </a:extLst>
          </p:cNvPr>
          <p:cNvPicPr>
            <a:picLocks noChangeAspect="1"/>
          </p:cNvPicPr>
          <p:nvPr/>
        </p:nvPicPr>
        <p:blipFill>
          <a:blip r:embed="rId4"/>
          <a:stretch>
            <a:fillRect/>
          </a:stretch>
        </p:blipFill>
        <p:spPr>
          <a:xfrm>
            <a:off x="6782591" y="1577512"/>
            <a:ext cx="4778039" cy="1097066"/>
          </a:xfrm>
          <a:prstGeom prst="rect">
            <a:avLst/>
          </a:prstGeom>
        </p:spPr>
      </p:pic>
      <p:pic>
        <p:nvPicPr>
          <p:cNvPr id="9" name="图片 8">
            <a:extLst>
              <a:ext uri="{FF2B5EF4-FFF2-40B4-BE49-F238E27FC236}">
                <a16:creationId xmlns:a16="http://schemas.microsoft.com/office/drawing/2014/main" id="{BE8B1AE4-839A-60FF-7843-402981D08F6F}"/>
              </a:ext>
            </a:extLst>
          </p:cNvPr>
          <p:cNvPicPr>
            <a:picLocks noChangeAspect="1"/>
          </p:cNvPicPr>
          <p:nvPr/>
        </p:nvPicPr>
        <p:blipFill>
          <a:blip r:embed="rId5"/>
          <a:stretch>
            <a:fillRect/>
          </a:stretch>
        </p:blipFill>
        <p:spPr>
          <a:xfrm>
            <a:off x="6734358" y="2710435"/>
            <a:ext cx="4764055" cy="832257"/>
          </a:xfrm>
          <a:prstGeom prst="rect">
            <a:avLst/>
          </a:prstGeom>
        </p:spPr>
      </p:pic>
      <p:grpSp>
        <p:nvGrpSpPr>
          <p:cNvPr id="17" name="组合 16">
            <a:extLst>
              <a:ext uri="{FF2B5EF4-FFF2-40B4-BE49-F238E27FC236}">
                <a16:creationId xmlns:a16="http://schemas.microsoft.com/office/drawing/2014/main" id="{1172F30C-B25D-A791-D97E-FBA7F55C37B8}"/>
              </a:ext>
            </a:extLst>
          </p:cNvPr>
          <p:cNvGrpSpPr/>
          <p:nvPr/>
        </p:nvGrpSpPr>
        <p:grpSpPr>
          <a:xfrm>
            <a:off x="6782591" y="4169086"/>
            <a:ext cx="3806487" cy="1135320"/>
            <a:chOff x="5998639" y="4276785"/>
            <a:chExt cx="3467400" cy="1036276"/>
          </a:xfrm>
        </p:grpSpPr>
        <p:pic>
          <p:nvPicPr>
            <p:cNvPr id="14" name="图片 13">
              <a:extLst>
                <a:ext uri="{FF2B5EF4-FFF2-40B4-BE49-F238E27FC236}">
                  <a16:creationId xmlns:a16="http://schemas.microsoft.com/office/drawing/2014/main" id="{728F245C-607B-438F-074C-B9E389EE3FDA}"/>
                </a:ext>
              </a:extLst>
            </p:cNvPr>
            <p:cNvPicPr>
              <a:picLocks noChangeAspect="1"/>
            </p:cNvPicPr>
            <p:nvPr/>
          </p:nvPicPr>
          <p:blipFill>
            <a:blip r:embed="rId6"/>
            <a:stretch>
              <a:fillRect/>
            </a:stretch>
          </p:blipFill>
          <p:spPr>
            <a:xfrm>
              <a:off x="5998639" y="4276785"/>
              <a:ext cx="3467400" cy="434378"/>
            </a:xfrm>
            <a:prstGeom prst="rect">
              <a:avLst/>
            </a:prstGeom>
          </p:spPr>
        </p:pic>
        <p:pic>
          <p:nvPicPr>
            <p:cNvPr id="16" name="图片 15">
              <a:extLst>
                <a:ext uri="{FF2B5EF4-FFF2-40B4-BE49-F238E27FC236}">
                  <a16:creationId xmlns:a16="http://schemas.microsoft.com/office/drawing/2014/main" id="{93F692FB-712C-972E-F601-055D0CCFB03E}"/>
                </a:ext>
              </a:extLst>
            </p:cNvPr>
            <p:cNvPicPr>
              <a:picLocks noChangeAspect="1"/>
            </p:cNvPicPr>
            <p:nvPr/>
          </p:nvPicPr>
          <p:blipFill>
            <a:blip r:embed="rId7"/>
            <a:stretch>
              <a:fillRect/>
            </a:stretch>
          </p:blipFill>
          <p:spPr>
            <a:xfrm>
              <a:off x="6063414" y="4726270"/>
              <a:ext cx="3337849" cy="586791"/>
            </a:xfrm>
            <a:prstGeom prst="rect">
              <a:avLst/>
            </a:prstGeom>
          </p:spPr>
        </p:pic>
      </p:grpSp>
      <p:grpSp>
        <p:nvGrpSpPr>
          <p:cNvPr id="29" name="组合 28">
            <a:extLst>
              <a:ext uri="{FF2B5EF4-FFF2-40B4-BE49-F238E27FC236}">
                <a16:creationId xmlns:a16="http://schemas.microsoft.com/office/drawing/2014/main" id="{B8A7D55D-1EC7-83D0-1EDA-52A3BC3F56D9}"/>
              </a:ext>
            </a:extLst>
          </p:cNvPr>
          <p:cNvGrpSpPr/>
          <p:nvPr/>
        </p:nvGrpSpPr>
        <p:grpSpPr>
          <a:xfrm>
            <a:off x="1125873" y="2106036"/>
            <a:ext cx="5353318" cy="1187879"/>
            <a:chOff x="1780667" y="1869440"/>
            <a:chExt cx="4701412" cy="1187879"/>
          </a:xfrm>
        </p:grpSpPr>
        <p:grpSp>
          <p:nvGrpSpPr>
            <p:cNvPr id="28" name="组合 27">
              <a:extLst>
                <a:ext uri="{FF2B5EF4-FFF2-40B4-BE49-F238E27FC236}">
                  <a16:creationId xmlns:a16="http://schemas.microsoft.com/office/drawing/2014/main" id="{66F5B039-BB0C-1D9A-A71A-7D873C0BAA92}"/>
                </a:ext>
              </a:extLst>
            </p:cNvPr>
            <p:cNvGrpSpPr/>
            <p:nvPr/>
          </p:nvGrpSpPr>
          <p:grpSpPr>
            <a:xfrm>
              <a:off x="3850640" y="1869440"/>
              <a:ext cx="2631439" cy="1187879"/>
              <a:chOff x="4008145" y="1407243"/>
              <a:chExt cx="3177815" cy="1299161"/>
            </a:xfrm>
          </p:grpSpPr>
          <p:pic>
            <p:nvPicPr>
              <p:cNvPr id="19" name="图片 18">
                <a:extLst>
                  <a:ext uri="{FF2B5EF4-FFF2-40B4-BE49-F238E27FC236}">
                    <a16:creationId xmlns:a16="http://schemas.microsoft.com/office/drawing/2014/main" id="{5D9D91B3-4B4A-0D80-03FB-39FDC1F4526A}"/>
                  </a:ext>
                </a:extLst>
              </p:cNvPr>
              <p:cNvPicPr>
                <a:picLocks noChangeAspect="1"/>
              </p:cNvPicPr>
              <p:nvPr/>
            </p:nvPicPr>
            <p:blipFill>
              <a:blip r:embed="rId8"/>
              <a:stretch>
                <a:fillRect/>
              </a:stretch>
            </p:blipFill>
            <p:spPr>
              <a:xfrm>
                <a:off x="4008145" y="1407243"/>
                <a:ext cx="1889924" cy="274344"/>
              </a:xfrm>
              <a:prstGeom prst="rect">
                <a:avLst/>
              </a:prstGeom>
            </p:spPr>
          </p:pic>
          <p:pic>
            <p:nvPicPr>
              <p:cNvPr id="21" name="图片 20">
                <a:extLst>
                  <a:ext uri="{FF2B5EF4-FFF2-40B4-BE49-F238E27FC236}">
                    <a16:creationId xmlns:a16="http://schemas.microsoft.com/office/drawing/2014/main" id="{007B04C3-CE9D-673F-EF5C-4BCE9712907C}"/>
                  </a:ext>
                </a:extLst>
              </p:cNvPr>
              <p:cNvPicPr>
                <a:picLocks noChangeAspect="1"/>
              </p:cNvPicPr>
              <p:nvPr/>
            </p:nvPicPr>
            <p:blipFill>
              <a:blip r:embed="rId9"/>
              <a:stretch>
                <a:fillRect/>
              </a:stretch>
            </p:blipFill>
            <p:spPr>
              <a:xfrm>
                <a:off x="4008145" y="1681587"/>
                <a:ext cx="1486029" cy="259102"/>
              </a:xfrm>
              <a:prstGeom prst="rect">
                <a:avLst/>
              </a:prstGeom>
            </p:spPr>
          </p:pic>
          <p:pic>
            <p:nvPicPr>
              <p:cNvPr id="23" name="图片 22">
                <a:extLst>
                  <a:ext uri="{FF2B5EF4-FFF2-40B4-BE49-F238E27FC236}">
                    <a16:creationId xmlns:a16="http://schemas.microsoft.com/office/drawing/2014/main" id="{FE81300E-7A0D-94EC-225A-7567478438F6}"/>
                  </a:ext>
                </a:extLst>
              </p:cNvPr>
              <p:cNvPicPr>
                <a:picLocks noChangeAspect="1"/>
              </p:cNvPicPr>
              <p:nvPr/>
            </p:nvPicPr>
            <p:blipFill rotWithShape="1">
              <a:blip r:embed="rId10"/>
              <a:srcRect r="72397" b="-9676"/>
              <a:stretch/>
            </p:blipFill>
            <p:spPr>
              <a:xfrm>
                <a:off x="4008145" y="1950852"/>
                <a:ext cx="1590290" cy="259101"/>
              </a:xfrm>
              <a:prstGeom prst="rect">
                <a:avLst/>
              </a:prstGeom>
            </p:spPr>
          </p:pic>
          <p:pic>
            <p:nvPicPr>
              <p:cNvPr id="25" name="图片 24">
                <a:extLst>
                  <a:ext uri="{FF2B5EF4-FFF2-40B4-BE49-F238E27FC236}">
                    <a16:creationId xmlns:a16="http://schemas.microsoft.com/office/drawing/2014/main" id="{DAEFE1EC-BA53-A4B7-816E-6E9B65CF2E22}"/>
                  </a:ext>
                </a:extLst>
              </p:cNvPr>
              <p:cNvPicPr>
                <a:picLocks noChangeAspect="1"/>
              </p:cNvPicPr>
              <p:nvPr/>
            </p:nvPicPr>
            <p:blipFill>
              <a:blip r:embed="rId11"/>
              <a:stretch>
                <a:fillRect/>
              </a:stretch>
            </p:blipFill>
            <p:spPr>
              <a:xfrm>
                <a:off x="4008145" y="2216966"/>
                <a:ext cx="3101609" cy="228620"/>
              </a:xfrm>
              <a:prstGeom prst="rect">
                <a:avLst/>
              </a:prstGeom>
            </p:spPr>
          </p:pic>
          <p:pic>
            <p:nvPicPr>
              <p:cNvPr id="27" name="图片 26">
                <a:extLst>
                  <a:ext uri="{FF2B5EF4-FFF2-40B4-BE49-F238E27FC236}">
                    <a16:creationId xmlns:a16="http://schemas.microsoft.com/office/drawing/2014/main" id="{67A5A7CA-A852-0D77-F6D6-21B03CCA9AF2}"/>
                  </a:ext>
                </a:extLst>
              </p:cNvPr>
              <p:cNvPicPr>
                <a:picLocks noChangeAspect="1"/>
              </p:cNvPicPr>
              <p:nvPr/>
            </p:nvPicPr>
            <p:blipFill>
              <a:blip r:embed="rId12"/>
              <a:stretch>
                <a:fillRect/>
              </a:stretch>
            </p:blipFill>
            <p:spPr>
              <a:xfrm>
                <a:off x="4008145" y="2485405"/>
                <a:ext cx="3177815" cy="220999"/>
              </a:xfrm>
              <a:prstGeom prst="rect">
                <a:avLst/>
              </a:prstGeom>
            </p:spPr>
          </p:pic>
        </p:grpSp>
        <p:sp>
          <p:nvSpPr>
            <p:cNvPr id="35" name="文本框 34">
              <a:extLst>
                <a:ext uri="{FF2B5EF4-FFF2-40B4-BE49-F238E27FC236}">
                  <a16:creationId xmlns:a16="http://schemas.microsoft.com/office/drawing/2014/main" id="{0C7C303C-B1E9-82E8-A506-DF361E188B7A}"/>
                </a:ext>
              </a:extLst>
            </p:cNvPr>
            <p:cNvSpPr txBox="1"/>
            <p:nvPr/>
          </p:nvSpPr>
          <p:spPr>
            <a:xfrm>
              <a:off x="1780667" y="2114817"/>
              <a:ext cx="2099205" cy="646331"/>
            </a:xfrm>
            <a:prstGeom prst="rect">
              <a:avLst/>
            </a:prstGeom>
            <a:noFill/>
          </p:spPr>
          <p:txBody>
            <a:bodyPr wrap="square">
              <a:spAutoFit/>
            </a:bodyPr>
            <a:lstStyle/>
            <a:p>
              <a:r>
                <a:rPr lang="zh-CN" altLang="en-US" baseline="0" dirty="0">
                  <a:latin typeface="仿宋" panose="02010609060101010101" pitchFamily="49" charset="-122"/>
                  <a:ea typeface="仿宋" panose="02010609060101010101" pitchFamily="49" charset="-122"/>
                </a:rPr>
                <a:t>包含</a:t>
              </a:r>
              <a:r>
                <a:rPr lang="en-US" altLang="zh-CN" baseline="0" dirty="0">
                  <a:latin typeface="仿宋" panose="02010609060101010101" pitchFamily="49" charset="-122"/>
                  <a:ea typeface="仿宋" panose="02010609060101010101" pitchFamily="49" charset="-122"/>
                </a:rPr>
                <a:t>5</a:t>
              </a:r>
              <a:r>
                <a:rPr lang="zh-CN" altLang="en-US" baseline="0" dirty="0">
                  <a:latin typeface="仿宋" panose="02010609060101010101" pitchFamily="49" charset="-122"/>
                  <a:ea typeface="仿宋" panose="02010609060101010101" pitchFamily="49" charset="-122"/>
                </a:rPr>
                <a:t>种</a:t>
              </a:r>
              <a:endParaRPr lang="en-US" altLang="zh-CN" baseline="0" dirty="0">
                <a:latin typeface="仿宋" panose="02010609060101010101" pitchFamily="49" charset="-122"/>
                <a:ea typeface="仿宋" panose="02010609060101010101" pitchFamily="49" charset="-122"/>
              </a:endParaRPr>
            </a:p>
            <a:p>
              <a:r>
                <a:rPr lang="zh-CN" altLang="en-US" baseline="0" dirty="0">
                  <a:latin typeface="仿宋" panose="02010609060101010101" pitchFamily="49" charset="-122"/>
                  <a:ea typeface="仿宋" panose="02010609060101010101" pitchFamily="49" charset="-122"/>
                </a:rPr>
                <a:t>尿素循环障碍疾病</a:t>
              </a:r>
              <a:endParaRPr lang="en-US" altLang="zh-CN" kern="1200" baseline="30000" dirty="0">
                <a:solidFill>
                  <a:schemeClr val="dk1"/>
                </a:solidFill>
                <a:latin typeface="仿宋" panose="02010609060101010101" pitchFamily="49" charset="-122"/>
                <a:ea typeface="仿宋" panose="02010609060101010101" pitchFamily="49" charset="-122"/>
                <a:cs typeface="+mn-cs"/>
              </a:endParaRPr>
            </a:p>
          </p:txBody>
        </p:sp>
      </p:grpSp>
    </p:spTree>
    <p:extLst>
      <p:ext uri="{BB962C8B-B14F-4D97-AF65-F5344CB8AC3E}">
        <p14:creationId xmlns:p14="http://schemas.microsoft.com/office/powerpoint/2010/main" val="1402263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41973" y="0"/>
            <a:ext cx="6040772" cy="708666"/>
          </a:xfrm>
        </p:spPr>
        <p:txBody>
          <a:bodyPr anchor="b">
            <a:normAutofit/>
          </a:bodyPr>
          <a:lstStyle/>
          <a:p>
            <a:pPr algn="ctr"/>
            <a:r>
              <a:rPr lang="en-US" altLang="zh-CN" sz="2800" dirty="0">
                <a:latin typeface="萍方粗" panose="020B0800000000000000" pitchFamily="34" charset="-122"/>
                <a:ea typeface="萍方粗" panose="020B0800000000000000" pitchFamily="34" charset="-122"/>
              </a:rPr>
              <a:t>3</a:t>
            </a:r>
            <a:r>
              <a:rPr lang="zh-CN" altLang="en-US" sz="2800" dirty="0">
                <a:latin typeface="萍方粗" panose="020B0800000000000000" pitchFamily="34" charset="-122"/>
                <a:ea typeface="萍方粗" panose="020B0800000000000000" pitchFamily="34" charset="-122"/>
              </a:rPr>
              <a:t>、有效性</a:t>
            </a:r>
            <a:r>
              <a:rPr lang="en-US" altLang="zh-CN" sz="2800" dirty="0">
                <a:latin typeface="萍方粗" panose="020B0800000000000000" pitchFamily="34" charset="-122"/>
                <a:ea typeface="萍方粗" panose="020B0800000000000000" pitchFamily="34" charset="-122"/>
              </a:rPr>
              <a:t>2/2</a:t>
            </a:r>
            <a:endParaRPr lang="zh-CN" altLang="en-US" sz="2800" dirty="0">
              <a:latin typeface="萍方粗" panose="020B0800000000000000" pitchFamily="34" charset="-122"/>
              <a:ea typeface="萍方粗" panose="020B0800000000000000" pitchFamily="34" charset="-122"/>
            </a:endParaRPr>
          </a:p>
        </p:txBody>
      </p:sp>
      <p:sp>
        <p:nvSpPr>
          <p:cNvPr id="3" name="文本框 2"/>
          <p:cNvSpPr txBox="1"/>
          <p:nvPr/>
        </p:nvSpPr>
        <p:spPr>
          <a:xfrm>
            <a:off x="630558" y="1058685"/>
            <a:ext cx="11063602" cy="646331"/>
          </a:xfrm>
          <a:prstGeom prst="rect">
            <a:avLst/>
          </a:prstGeom>
          <a:noFill/>
        </p:spPr>
        <p:txBody>
          <a:bodyPr wrap="square" rtlCol="0">
            <a:spAutoFit/>
          </a:bodyPr>
          <a:lstStyle/>
          <a:p>
            <a:pPr marL="285750" indent="-285750">
              <a:buFont typeface="Wingdings" panose="05000000000000000000" pitchFamily="2" charset="2"/>
              <a:buChar char="n"/>
            </a:pPr>
            <a:r>
              <a:rPr lang="zh-CN" altLang="en-US" kern="0" dirty="0">
                <a:solidFill>
                  <a:sysClr val="windowText" lastClr="000000"/>
                </a:solidFill>
                <a:latin typeface="萍方0" panose="020B0300000000000000" pitchFamily="34" charset="-122"/>
                <a:ea typeface="萍方0" panose="020B0300000000000000" pitchFamily="34" charset="-122"/>
              </a:rPr>
              <a:t>多项临床研究结果显示，苯丁酸钠规范化治疗可防止新生儿高氨血症昏迷和死亡，长期使用可减少尿素循环障碍患者高氨血症发作次数，提高蛋白质摄入量，维持发育和认知能力不下降。</a:t>
            </a:r>
          </a:p>
        </p:txBody>
      </p:sp>
      <p:sp>
        <p:nvSpPr>
          <p:cNvPr id="15" name="文本框 14">
            <a:extLst>
              <a:ext uri="{FF2B5EF4-FFF2-40B4-BE49-F238E27FC236}">
                <a16:creationId xmlns:a16="http://schemas.microsoft.com/office/drawing/2014/main" id="{D79A5C79-4724-A890-1FC3-79EAA3894BBC}"/>
              </a:ext>
            </a:extLst>
          </p:cNvPr>
          <p:cNvSpPr txBox="1"/>
          <p:nvPr/>
        </p:nvSpPr>
        <p:spPr>
          <a:xfrm>
            <a:off x="436880" y="5878113"/>
            <a:ext cx="10068560" cy="461665"/>
          </a:xfrm>
          <a:prstGeom prst="rect">
            <a:avLst/>
          </a:prstGeom>
          <a:noFill/>
        </p:spPr>
        <p:txBody>
          <a:bodyPr wrap="square">
            <a:spAutoFit/>
          </a:bodyPr>
          <a:lstStyle/>
          <a:p>
            <a:pPr marL="342900" indent="-342900">
              <a:buFont typeface="+mj-lt"/>
              <a:buAutoNum type="arabicPeriod"/>
            </a:pPr>
            <a:r>
              <a:rPr lang="en-US" altLang="zh-CN" sz="800" dirty="0">
                <a:latin typeface="仿宋" panose="02010609060101010101" pitchFamily="49" charset="-122"/>
                <a:ea typeface="仿宋" panose="02010609060101010101" pitchFamily="49" charset="-122"/>
              </a:rPr>
              <a:t>Prospective treatment of urea cycle disorders. </a:t>
            </a:r>
            <a:endParaRPr lang="zh-CN" altLang="en-US" sz="800" dirty="0">
              <a:latin typeface="仿宋" panose="02010609060101010101" pitchFamily="49" charset="-122"/>
              <a:ea typeface="仿宋" panose="02010609060101010101" pitchFamily="49" charset="-122"/>
            </a:endParaRPr>
          </a:p>
          <a:p>
            <a:pPr marL="342900" indent="-342900">
              <a:buFont typeface="+mj-lt"/>
              <a:buAutoNum type="arabicPeriod"/>
            </a:pPr>
            <a:r>
              <a:rPr lang="en-US" altLang="zh-CN" sz="800" dirty="0">
                <a:latin typeface="仿宋" panose="02010609060101010101" pitchFamily="49" charset="-122"/>
                <a:ea typeface="仿宋" panose="02010609060101010101" pitchFamily="49" charset="-122"/>
              </a:rPr>
              <a:t>Long-term treatment of girls with ornithine </a:t>
            </a:r>
            <a:r>
              <a:rPr lang="en-US" altLang="zh-CN" sz="800" dirty="0" err="1">
                <a:latin typeface="仿宋" panose="02010609060101010101" pitchFamily="49" charset="-122"/>
                <a:ea typeface="仿宋" panose="02010609060101010101" pitchFamily="49" charset="-122"/>
              </a:rPr>
              <a:t>transcarbamylase</a:t>
            </a:r>
            <a:r>
              <a:rPr lang="en-US" altLang="zh-CN" sz="800" dirty="0">
                <a:latin typeface="仿宋" panose="02010609060101010101" pitchFamily="49" charset="-122"/>
                <a:ea typeface="仿宋" panose="02010609060101010101" pitchFamily="49" charset="-122"/>
              </a:rPr>
              <a:t> </a:t>
            </a:r>
            <a:r>
              <a:rPr lang="en-US" altLang="zh-CN" sz="800" dirty="0" err="1">
                <a:latin typeface="仿宋" panose="02010609060101010101" pitchFamily="49" charset="-122"/>
                <a:ea typeface="仿宋" panose="02010609060101010101" pitchFamily="49" charset="-122"/>
              </a:rPr>
              <a:t>deficienc</a:t>
            </a:r>
            <a:r>
              <a:rPr lang="en-US" altLang="zh-CN" sz="800" dirty="0">
                <a:latin typeface="仿宋" panose="02010609060101010101" pitchFamily="49" charset="-122"/>
                <a:ea typeface="仿宋" panose="02010609060101010101" pitchFamily="49" charset="-122"/>
              </a:rPr>
              <a:t>,</a:t>
            </a:r>
            <a:r>
              <a:rPr lang="zh-CN" altLang="en-US" sz="800" dirty="0">
                <a:latin typeface="仿宋" panose="02010609060101010101" pitchFamily="49" charset="-122"/>
                <a:ea typeface="仿宋" panose="02010609060101010101" pitchFamily="49" charset="-122"/>
              </a:rPr>
              <a:t> </a:t>
            </a:r>
            <a:r>
              <a:rPr lang="en-US" altLang="zh-CN" sz="800" dirty="0" err="1">
                <a:latin typeface="仿宋" panose="02010609060101010101" pitchFamily="49" charset="-122"/>
                <a:ea typeface="仿宋" panose="02010609060101010101" pitchFamily="49" charset="-122"/>
                <a:sym typeface="+mn-ea"/>
              </a:rPr>
              <a:t>Lacomblez</a:t>
            </a:r>
            <a:r>
              <a:rPr lang="en-US" altLang="zh-CN" sz="800" dirty="0">
                <a:latin typeface="仿宋" panose="02010609060101010101" pitchFamily="49" charset="-122"/>
                <a:ea typeface="仿宋" panose="02010609060101010101" pitchFamily="49" charset="-122"/>
                <a:sym typeface="+mn-ea"/>
              </a:rPr>
              <a:t> L, et </a:t>
            </a:r>
            <a:r>
              <a:rPr lang="en-US" altLang="zh-CN" sz="800" dirty="0" err="1">
                <a:latin typeface="仿宋" panose="02010609060101010101" pitchFamily="49" charset="-122"/>
                <a:ea typeface="仿宋" panose="02010609060101010101" pitchFamily="49" charset="-122"/>
                <a:sym typeface="+mn-ea"/>
              </a:rPr>
              <a:t>al.Lancet</a:t>
            </a:r>
            <a:r>
              <a:rPr lang="en-US" altLang="zh-CN" sz="800" dirty="0">
                <a:latin typeface="仿宋" panose="02010609060101010101" pitchFamily="49" charset="-122"/>
                <a:ea typeface="仿宋" panose="02010609060101010101" pitchFamily="49" charset="-122"/>
                <a:sym typeface="+mn-ea"/>
              </a:rPr>
              <a:t>. 1996 May 25;347(9013):1425-31. </a:t>
            </a:r>
          </a:p>
          <a:p>
            <a:pPr marL="342900" indent="-342900">
              <a:buFont typeface="+mj-lt"/>
              <a:buAutoNum type="arabicPeriod"/>
            </a:pPr>
            <a:r>
              <a:rPr lang="en-US" altLang="zh-CN" sz="800">
                <a:latin typeface="仿宋" panose="02010609060101010101" pitchFamily="49" charset="-122"/>
                <a:ea typeface="仿宋" panose="02010609060101010101" pitchFamily="49" charset="-122"/>
              </a:rPr>
              <a:t>Long-Term </a:t>
            </a:r>
            <a:r>
              <a:rPr lang="en-US" altLang="zh-CN" sz="800" dirty="0">
                <a:latin typeface="仿宋" panose="02010609060101010101" pitchFamily="49" charset="-122"/>
                <a:ea typeface="仿宋" panose="02010609060101010101" pitchFamily="49" charset="-122"/>
              </a:rPr>
              <a:t>Treatment with Sodium Phenylbutyrate in Ornithine. </a:t>
            </a:r>
          </a:p>
        </p:txBody>
      </p:sp>
      <p:graphicFrame>
        <p:nvGraphicFramePr>
          <p:cNvPr id="16" name="表格 16">
            <a:extLst>
              <a:ext uri="{FF2B5EF4-FFF2-40B4-BE49-F238E27FC236}">
                <a16:creationId xmlns:a16="http://schemas.microsoft.com/office/drawing/2014/main" id="{F8FEB092-F383-19CE-892C-E4DBBE55B275}"/>
              </a:ext>
            </a:extLst>
          </p:cNvPr>
          <p:cNvGraphicFramePr>
            <a:graphicFrameLocks noGrp="1"/>
          </p:cNvGraphicFramePr>
          <p:nvPr>
            <p:extLst>
              <p:ext uri="{D42A27DB-BD31-4B8C-83A1-F6EECF244321}">
                <p14:modId xmlns:p14="http://schemas.microsoft.com/office/powerpoint/2010/main" val="3205921062"/>
              </p:ext>
            </p:extLst>
          </p:nvPr>
        </p:nvGraphicFramePr>
        <p:xfrm>
          <a:off x="630558" y="1828800"/>
          <a:ext cx="11247120" cy="3200400"/>
        </p:xfrm>
        <a:graphic>
          <a:graphicData uri="http://schemas.openxmlformats.org/drawingml/2006/table">
            <a:tbl>
              <a:tblPr firstRow="1" bandRow="1">
                <a:tableStyleId>{B301B821-A1FF-4177-AEE7-76D212191A09}</a:tableStyleId>
              </a:tblPr>
              <a:tblGrid>
                <a:gridCol w="1227455">
                  <a:extLst>
                    <a:ext uri="{9D8B030D-6E8A-4147-A177-3AD203B41FA5}">
                      <a16:colId xmlns:a16="http://schemas.microsoft.com/office/drawing/2014/main" val="1792531371"/>
                    </a:ext>
                  </a:extLst>
                </a:gridCol>
                <a:gridCol w="4942702">
                  <a:extLst>
                    <a:ext uri="{9D8B030D-6E8A-4147-A177-3AD203B41FA5}">
                      <a16:colId xmlns:a16="http://schemas.microsoft.com/office/drawing/2014/main" val="580392088"/>
                    </a:ext>
                  </a:extLst>
                </a:gridCol>
                <a:gridCol w="5076963">
                  <a:extLst>
                    <a:ext uri="{9D8B030D-6E8A-4147-A177-3AD203B41FA5}">
                      <a16:colId xmlns:a16="http://schemas.microsoft.com/office/drawing/2014/main" val="3325471659"/>
                    </a:ext>
                  </a:extLst>
                </a:gridCol>
              </a:tblGrid>
              <a:tr h="236677">
                <a:tc>
                  <a:txBody>
                    <a:bodyPr/>
                    <a:lstStyle/>
                    <a:p>
                      <a:r>
                        <a:rPr lang="zh-CN" altLang="en-US" dirty="0">
                          <a:latin typeface="萍方0" panose="020B0300000000000000" pitchFamily="34" charset="-122"/>
                          <a:ea typeface="萍方0" panose="020B0300000000000000" pitchFamily="34" charset="-122"/>
                        </a:rPr>
                        <a:t>研究</a:t>
                      </a:r>
                    </a:p>
                  </a:txBody>
                  <a:tcPr/>
                </a:tc>
                <a:tc>
                  <a:txBody>
                    <a:bodyPr/>
                    <a:lstStyle/>
                    <a:p>
                      <a:r>
                        <a:rPr lang="zh-CN" altLang="en-US" dirty="0">
                          <a:latin typeface="萍方0" panose="020B0300000000000000" pitchFamily="34" charset="-122"/>
                          <a:ea typeface="萍方0" panose="020B0300000000000000" pitchFamily="34" charset="-122"/>
                        </a:rPr>
                        <a:t>方案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latin typeface="萍方0" panose="020B0300000000000000" pitchFamily="34" charset="-122"/>
                          <a:ea typeface="萍方0" panose="020B0300000000000000" pitchFamily="34" charset="-122"/>
                        </a:rPr>
                        <a:t>结论</a:t>
                      </a:r>
                    </a:p>
                  </a:txBody>
                  <a:tcPr/>
                </a:tc>
                <a:extLst>
                  <a:ext uri="{0D108BD9-81ED-4DB2-BD59-A6C34878D82A}">
                    <a16:rowId xmlns:a16="http://schemas.microsoft.com/office/drawing/2014/main" val="4276771983"/>
                  </a:ext>
                </a:extLst>
              </a:tr>
              <a:tr h="610133">
                <a:tc>
                  <a:txBody>
                    <a:bodyPr/>
                    <a:lstStyle/>
                    <a:p>
                      <a:pPr algn="just"/>
                      <a:r>
                        <a:rPr lang="zh-CN" altLang="en-US" dirty="0">
                          <a:latin typeface="仿宋" panose="02010609060101010101" pitchFamily="49" charset="-122"/>
                          <a:ea typeface="仿宋" panose="02010609060101010101" pitchFamily="49" charset="-122"/>
                        </a:rPr>
                        <a:t>研究一</a:t>
                      </a:r>
                      <a:r>
                        <a:rPr lang="en-US" altLang="zh-CN" baseline="30000" dirty="0">
                          <a:latin typeface="仿宋" panose="02010609060101010101" pitchFamily="49" charset="-122"/>
                          <a:ea typeface="仿宋" panose="02010609060101010101" pitchFamily="49" charset="-122"/>
                        </a:rPr>
                        <a:t>1</a:t>
                      </a:r>
                    </a:p>
                  </a:txBody>
                  <a:tcPr/>
                </a:tc>
                <a:tc>
                  <a:txBody>
                    <a:bodyPr/>
                    <a:lstStyle/>
                    <a:p>
                      <a:pPr algn="just"/>
                      <a:r>
                        <a:rPr lang="en-US" altLang="zh-CN" sz="1400" dirty="0">
                          <a:latin typeface="仿宋" panose="02010609060101010101" pitchFamily="49" charset="-122"/>
                          <a:ea typeface="仿宋" panose="02010609060101010101" pitchFamily="49" charset="-122"/>
                        </a:rPr>
                        <a:t>10</a:t>
                      </a:r>
                      <a:r>
                        <a:rPr lang="zh-CN" altLang="en-US" sz="1400" dirty="0">
                          <a:latin typeface="仿宋" panose="02010609060101010101" pitchFamily="49" charset="-122"/>
                          <a:ea typeface="仿宋" panose="02010609060101010101" pitchFamily="49" charset="-122"/>
                        </a:rPr>
                        <a:t>年长期治疗观察，治疗方案逐步优化升级：从</a:t>
                      </a:r>
                      <a:endParaRPr lang="en-US" altLang="zh-CN" sz="1400" dirty="0">
                        <a:latin typeface="仿宋" panose="02010609060101010101" pitchFamily="49" charset="-122"/>
                        <a:ea typeface="仿宋" panose="02010609060101010101" pitchFamily="49" charset="-122"/>
                      </a:endParaRPr>
                    </a:p>
                    <a:p>
                      <a:pPr algn="just"/>
                      <a:r>
                        <a:rPr lang="zh-CN" altLang="en-US" sz="1400" dirty="0">
                          <a:latin typeface="仿宋" panose="02010609060101010101" pitchFamily="49" charset="-122"/>
                          <a:ea typeface="仿宋" panose="02010609060101010101" pitchFamily="49" charset="-122"/>
                        </a:rPr>
                        <a:t>方案一：苯甲酸钠；</a:t>
                      </a:r>
                      <a:endParaRPr lang="en-US" altLang="zh-CN" sz="1400" dirty="0">
                        <a:latin typeface="仿宋" panose="02010609060101010101" pitchFamily="49" charset="-122"/>
                        <a:ea typeface="仿宋" panose="02010609060101010101" pitchFamily="49" charset="-122"/>
                      </a:endParaRPr>
                    </a:p>
                    <a:p>
                      <a:pPr algn="just"/>
                      <a:r>
                        <a:rPr lang="zh-CN" altLang="en-US" sz="1400" dirty="0">
                          <a:latin typeface="仿宋" panose="02010609060101010101" pitchFamily="49" charset="-122"/>
                          <a:ea typeface="仿宋" panose="02010609060101010101" pitchFamily="49" charset="-122"/>
                        </a:rPr>
                        <a:t>方案二：苯甲酸钠</a:t>
                      </a:r>
                      <a:r>
                        <a:rPr lang="en-US" altLang="zh-CN" sz="1400" dirty="0">
                          <a:latin typeface="仿宋" panose="02010609060101010101" pitchFamily="49" charset="-122"/>
                          <a:ea typeface="仿宋" panose="02010609060101010101" pitchFamily="49" charset="-122"/>
                        </a:rPr>
                        <a:t>+</a:t>
                      </a:r>
                      <a:r>
                        <a:rPr lang="zh-CN" altLang="en-US" sz="1400" dirty="0">
                          <a:latin typeface="仿宋" panose="02010609060101010101" pitchFamily="49" charset="-122"/>
                          <a:ea typeface="仿宋" panose="02010609060101010101" pitchFamily="49" charset="-122"/>
                        </a:rPr>
                        <a:t>苯乙酸钠或苯丁酸钠</a:t>
                      </a:r>
                      <a:endParaRPr lang="en-US" altLang="zh-CN" sz="1400" dirty="0">
                        <a:latin typeface="仿宋" panose="02010609060101010101" pitchFamily="49" charset="-122"/>
                        <a:ea typeface="仿宋" panose="02010609060101010101" pitchFamily="49" charset="-122"/>
                      </a:endParaRPr>
                    </a:p>
                    <a:p>
                      <a:pPr algn="just"/>
                      <a:r>
                        <a:rPr lang="zh-CN" altLang="en-US" sz="1400" dirty="0">
                          <a:latin typeface="仿宋" panose="02010609060101010101" pitchFamily="49" charset="-122"/>
                          <a:ea typeface="仿宋" panose="02010609060101010101" pitchFamily="49" charset="-122"/>
                        </a:rPr>
                        <a:t>方案三：苯丁酸钠首选</a:t>
                      </a:r>
                      <a:endParaRPr lang="en-US" altLang="zh-CN" sz="1400" dirty="0">
                        <a:latin typeface="仿宋" panose="02010609060101010101" pitchFamily="49" charset="-122"/>
                        <a:ea typeface="仿宋" panose="02010609060101010101" pitchFamily="49" charset="-122"/>
                      </a:endParaRPr>
                    </a:p>
                  </a:txBody>
                  <a:tcPr/>
                </a:tc>
                <a:tc>
                  <a:txBody>
                    <a:bodyPr/>
                    <a:lstStyle/>
                    <a:p>
                      <a:pPr marL="342900" indent="-342900" algn="just">
                        <a:buFont typeface="+mj-lt"/>
                        <a:buAutoNum type="arabicPeriod"/>
                      </a:pPr>
                      <a:r>
                        <a:rPr lang="zh-CN" altLang="en-US" sz="1400" dirty="0">
                          <a:latin typeface="仿宋" panose="02010609060101010101" pitchFamily="49" charset="-122"/>
                          <a:ea typeface="仿宋" panose="02010609060101010101" pitchFamily="49" charset="-122"/>
                        </a:rPr>
                        <a:t>前瞻性治疗防止了新生儿高氨血症昏迷和死亡。</a:t>
                      </a:r>
                      <a:endParaRPr lang="en-US" altLang="zh-CN" sz="1400" dirty="0">
                        <a:latin typeface="仿宋" panose="02010609060101010101" pitchFamily="49" charset="-122"/>
                        <a:ea typeface="仿宋" panose="02010609060101010101" pitchFamily="49" charset="-122"/>
                      </a:endParaRPr>
                    </a:p>
                    <a:p>
                      <a:pPr marL="342900" indent="-342900" algn="just">
                        <a:buFont typeface="+mj-lt"/>
                        <a:buAutoNum type="arabicPeriod"/>
                      </a:pPr>
                      <a:r>
                        <a:rPr lang="zh-CN" altLang="en-US" sz="1400" dirty="0">
                          <a:latin typeface="仿宋" panose="02010609060101010101" pitchFamily="49" charset="-122"/>
                          <a:ea typeface="仿宋" panose="02010609060101010101" pitchFamily="49" charset="-122"/>
                        </a:rPr>
                        <a:t>苯乙酸钠和苯丁酸钠可促进</a:t>
                      </a:r>
                      <a:r>
                        <a:rPr lang="en-US" altLang="zh-CN" sz="1400" dirty="0">
                          <a:latin typeface="仿宋" panose="02010609060101010101" pitchFamily="49" charset="-122"/>
                          <a:ea typeface="仿宋" panose="02010609060101010101" pitchFamily="49" charset="-122"/>
                        </a:rPr>
                        <a:t>2</a:t>
                      </a:r>
                      <a:r>
                        <a:rPr lang="zh-CN" altLang="en-US" sz="1400" dirty="0">
                          <a:latin typeface="仿宋" panose="02010609060101010101" pitchFamily="49" charset="-122"/>
                          <a:ea typeface="仿宋" panose="02010609060101010101" pitchFamily="49" charset="-122"/>
                        </a:rPr>
                        <a:t>岁以上患者生存率。</a:t>
                      </a:r>
                      <a:endParaRPr lang="en-US" altLang="zh-CN" sz="1400" dirty="0">
                        <a:latin typeface="仿宋" panose="02010609060101010101" pitchFamily="49" charset="-122"/>
                        <a:ea typeface="仿宋" panose="02010609060101010101" pitchFamily="49" charset="-122"/>
                      </a:endParaRPr>
                    </a:p>
                    <a:p>
                      <a:pPr marL="342900" indent="-342900" algn="just">
                        <a:buFont typeface="+mj-lt"/>
                        <a:buAutoNum type="arabicPeriod"/>
                      </a:pPr>
                      <a:r>
                        <a:rPr lang="zh-CN" altLang="en-US" sz="1400" dirty="0">
                          <a:latin typeface="仿宋" panose="02010609060101010101" pitchFamily="49" charset="-122"/>
                          <a:ea typeface="仿宋" panose="02010609060101010101" pitchFamily="49" charset="-122"/>
                        </a:rPr>
                        <a:t>接受前瞻性治疗的患者比从新生儿高氨血症昏迷中抢救的患者有更好的神经学结果。</a:t>
                      </a:r>
                      <a:endParaRPr lang="en-US" altLang="zh-CN" sz="1400" dirty="0">
                        <a:latin typeface="仿宋" panose="02010609060101010101" pitchFamily="49" charset="-122"/>
                        <a:ea typeface="仿宋" panose="02010609060101010101" pitchFamily="49" charset="-122"/>
                      </a:endParaRPr>
                    </a:p>
                  </a:txBody>
                  <a:tcPr/>
                </a:tc>
                <a:extLst>
                  <a:ext uri="{0D108BD9-81ED-4DB2-BD59-A6C34878D82A}">
                    <a16:rowId xmlns:a16="http://schemas.microsoft.com/office/drawing/2014/main" val="446577505"/>
                  </a:ext>
                </a:extLst>
              </a:tr>
              <a:tr h="610133">
                <a:tc>
                  <a:txBody>
                    <a:bodyPr/>
                    <a:lstStyle/>
                    <a:p>
                      <a:pPr algn="just"/>
                      <a:r>
                        <a:rPr lang="zh-CN" altLang="en-US" dirty="0">
                          <a:latin typeface="仿宋" panose="02010609060101010101" pitchFamily="49" charset="-122"/>
                          <a:ea typeface="仿宋" panose="02010609060101010101" pitchFamily="49" charset="-122"/>
                        </a:rPr>
                        <a:t>研究二</a:t>
                      </a:r>
                      <a:r>
                        <a:rPr lang="en-US" altLang="zh-CN" baseline="30000" dirty="0">
                          <a:latin typeface="仿宋" panose="02010609060101010101" pitchFamily="49" charset="-122"/>
                          <a:ea typeface="仿宋" panose="02010609060101010101" pitchFamily="49" charset="-122"/>
                        </a:rPr>
                        <a:t>2</a:t>
                      </a:r>
                    </a:p>
                  </a:txBody>
                  <a:tcPr/>
                </a:tc>
                <a:tc>
                  <a:txBody>
                    <a:bodyPr/>
                    <a:lstStyle/>
                    <a:p>
                      <a:pPr algn="just"/>
                      <a:r>
                        <a:rPr lang="en-US" altLang="zh-CN" sz="1400" dirty="0">
                          <a:latin typeface="仿宋" panose="02010609060101010101" pitchFamily="49" charset="-122"/>
                          <a:ea typeface="仿宋" panose="02010609060101010101" pitchFamily="49" charset="-122"/>
                        </a:rPr>
                        <a:t>32</a:t>
                      </a:r>
                      <a:r>
                        <a:rPr lang="zh-CN" altLang="en-US" sz="1400" dirty="0">
                          <a:latin typeface="仿宋" panose="02010609060101010101" pitchFamily="49" charset="-122"/>
                          <a:ea typeface="仿宋" panose="02010609060101010101" pitchFamily="49" charset="-122"/>
                        </a:rPr>
                        <a:t>名</a:t>
                      </a:r>
                      <a:r>
                        <a:rPr lang="en-US" altLang="zh-CN" sz="1400" dirty="0">
                          <a:latin typeface="仿宋" panose="02010609060101010101" pitchFamily="49" charset="-122"/>
                          <a:ea typeface="仿宋" panose="02010609060101010101" pitchFamily="49" charset="-122"/>
                        </a:rPr>
                        <a:t>OTCD</a:t>
                      </a:r>
                      <a:r>
                        <a:rPr lang="zh-CN" altLang="en-US" sz="1400" dirty="0">
                          <a:latin typeface="仿宋" panose="02010609060101010101" pitchFamily="49" charset="-122"/>
                          <a:ea typeface="仿宋" panose="02010609060101010101" pitchFamily="49" charset="-122"/>
                        </a:rPr>
                        <a:t>患儿分成三组：</a:t>
                      </a:r>
                      <a:endParaRPr lang="en-US" altLang="zh-CN" sz="1400" dirty="0">
                        <a:latin typeface="仿宋" panose="02010609060101010101" pitchFamily="49" charset="-122"/>
                        <a:ea typeface="仿宋" panose="02010609060101010101" pitchFamily="49" charset="-122"/>
                      </a:endParaRPr>
                    </a:p>
                    <a:p>
                      <a:pPr algn="just"/>
                      <a:r>
                        <a:rPr lang="zh-CN" altLang="en-US" sz="1400" dirty="0">
                          <a:latin typeface="仿宋" panose="02010609060101010101" pitchFamily="49" charset="-122"/>
                          <a:ea typeface="仿宋" panose="02010609060101010101" pitchFamily="49" charset="-122"/>
                        </a:rPr>
                        <a:t>苯甲酸钠组</a:t>
                      </a:r>
                      <a:endParaRPr lang="en-US" altLang="zh-CN" sz="1400" dirty="0">
                        <a:latin typeface="仿宋" panose="02010609060101010101" pitchFamily="49" charset="-122"/>
                        <a:ea typeface="仿宋" panose="02010609060101010101" pitchFamily="49" charset="-122"/>
                      </a:endParaRPr>
                    </a:p>
                    <a:p>
                      <a:pPr algn="just"/>
                      <a:r>
                        <a:rPr lang="zh-CN" altLang="en-US" sz="1400" dirty="0">
                          <a:latin typeface="仿宋" panose="02010609060101010101" pitchFamily="49" charset="-122"/>
                          <a:ea typeface="仿宋" panose="02010609060101010101" pitchFamily="49" charset="-122"/>
                        </a:rPr>
                        <a:t>苯甲酸钠</a:t>
                      </a:r>
                      <a:r>
                        <a:rPr lang="en-US" altLang="zh-CN" sz="1400" dirty="0">
                          <a:latin typeface="仿宋" panose="02010609060101010101" pitchFamily="49" charset="-122"/>
                          <a:ea typeface="仿宋" panose="02010609060101010101" pitchFamily="49" charset="-122"/>
                        </a:rPr>
                        <a:t>+</a:t>
                      </a:r>
                      <a:r>
                        <a:rPr lang="zh-CN" altLang="en-US" sz="1400" dirty="0">
                          <a:latin typeface="仿宋" panose="02010609060101010101" pitchFamily="49" charset="-122"/>
                          <a:ea typeface="仿宋" panose="02010609060101010101" pitchFamily="49" charset="-122"/>
                        </a:rPr>
                        <a:t>苯乙酸钠或苯丁酸钠组</a:t>
                      </a:r>
                      <a:endParaRPr lang="en-US" altLang="zh-CN" sz="1400" dirty="0">
                        <a:latin typeface="仿宋" panose="02010609060101010101" pitchFamily="49" charset="-122"/>
                        <a:ea typeface="仿宋" panose="02010609060101010101" pitchFamily="49" charset="-122"/>
                      </a:endParaRPr>
                    </a:p>
                    <a:p>
                      <a:pPr algn="just"/>
                      <a:r>
                        <a:rPr lang="zh-CN" altLang="en-US" sz="1400" dirty="0">
                          <a:latin typeface="仿宋" panose="02010609060101010101" pitchFamily="49" charset="-122"/>
                          <a:ea typeface="仿宋" panose="02010609060101010101" pitchFamily="49" charset="-122"/>
                        </a:rPr>
                        <a:t>苯丁酸钠组</a:t>
                      </a:r>
                      <a:endParaRPr lang="en-US" altLang="zh-CN" sz="1400" dirty="0">
                        <a:latin typeface="仿宋" panose="02010609060101010101" pitchFamily="49" charset="-122"/>
                        <a:ea typeface="仿宋" panose="02010609060101010101" pitchFamily="49" charset="-122"/>
                      </a:endParaRPr>
                    </a:p>
                    <a:p>
                      <a:pPr algn="just"/>
                      <a:r>
                        <a:rPr lang="zh-CN" altLang="en-US" sz="1400" dirty="0">
                          <a:latin typeface="仿宋" panose="02010609060101010101" pitchFamily="49" charset="-122"/>
                          <a:ea typeface="仿宋" panose="02010609060101010101" pitchFamily="49" charset="-122"/>
                        </a:rPr>
                        <a:t>指定时间内观察临床、发育指标数据</a:t>
                      </a:r>
                      <a:endParaRPr lang="en-US" altLang="zh-CN" sz="1400" dirty="0">
                        <a:latin typeface="仿宋" panose="02010609060101010101" pitchFamily="49" charset="-122"/>
                        <a:ea typeface="仿宋" panose="02010609060101010101" pitchFamily="49" charset="-122"/>
                      </a:endParaRPr>
                    </a:p>
                  </a:txBody>
                  <a:tcPr/>
                </a:tc>
                <a:tc>
                  <a:txBody>
                    <a:bodyPr/>
                    <a:lstStyle/>
                    <a:p>
                      <a:pPr marL="342900" indent="-342900" algn="just">
                        <a:buFont typeface="+mj-lt"/>
                        <a:buAutoNum type="arabicPeriod"/>
                      </a:pPr>
                      <a:r>
                        <a:rPr lang="zh-CN" altLang="en-US" sz="1400" dirty="0">
                          <a:latin typeface="仿宋" panose="02010609060101010101" pitchFamily="49" charset="-122"/>
                          <a:ea typeface="仿宋" panose="02010609060101010101" pitchFamily="49" charset="-122"/>
                        </a:rPr>
                        <a:t>接受了氮清除剂药治疗后，降低了高氨血症脑病的发生率和随之而来的死亡风险。</a:t>
                      </a:r>
                      <a:endParaRPr lang="en-US" altLang="zh-CN" sz="1400" dirty="0">
                        <a:latin typeface="仿宋" panose="02010609060101010101" pitchFamily="49" charset="-122"/>
                        <a:ea typeface="仿宋" panose="02010609060101010101" pitchFamily="49" charset="-122"/>
                      </a:endParaRPr>
                    </a:p>
                    <a:p>
                      <a:pPr marL="342900" indent="-342900" algn="just">
                        <a:buFont typeface="+mj-lt"/>
                        <a:buAutoNum type="arabicPeriod"/>
                      </a:pPr>
                      <a:r>
                        <a:rPr lang="zh-CN" altLang="en-US" sz="1400" dirty="0">
                          <a:latin typeface="仿宋" panose="02010609060101010101" pitchFamily="49" charset="-122"/>
                          <a:ea typeface="仿宋" panose="02010609060101010101" pitchFamily="49" charset="-122"/>
                        </a:rPr>
                        <a:t>与苯甲酸钠相比，苯丁酸钠可使高氨血症发作的频率降低约</a:t>
                      </a:r>
                      <a:r>
                        <a:rPr lang="en-US" altLang="zh-CN" sz="1400" dirty="0">
                          <a:latin typeface="仿宋" panose="02010609060101010101" pitchFamily="49" charset="-122"/>
                          <a:ea typeface="仿宋" panose="02010609060101010101" pitchFamily="49" charset="-122"/>
                        </a:rPr>
                        <a:t>40%</a:t>
                      </a:r>
                    </a:p>
                    <a:p>
                      <a:pPr marL="342900" indent="-342900" algn="just">
                        <a:buFont typeface="+mj-lt"/>
                        <a:buAutoNum type="arabicPeriod"/>
                      </a:pPr>
                      <a:r>
                        <a:rPr lang="zh-CN" altLang="en-US" sz="1400" dirty="0">
                          <a:latin typeface="仿宋" panose="02010609060101010101" pitchFamily="49" charset="-122"/>
                          <a:ea typeface="仿宋" panose="02010609060101010101" pitchFamily="49" charset="-122"/>
                        </a:rPr>
                        <a:t>超过</a:t>
                      </a:r>
                      <a:r>
                        <a:rPr lang="en-US" altLang="zh-CN" sz="1400" dirty="0">
                          <a:latin typeface="仿宋" panose="02010609060101010101" pitchFamily="49" charset="-122"/>
                          <a:ea typeface="仿宋" panose="02010609060101010101" pitchFamily="49" charset="-122"/>
                        </a:rPr>
                        <a:t>80%</a:t>
                      </a:r>
                      <a:r>
                        <a:rPr lang="zh-CN" altLang="en-US" sz="1400" dirty="0">
                          <a:latin typeface="仿宋" panose="02010609060101010101" pitchFamily="49" charset="-122"/>
                          <a:ea typeface="仿宋" panose="02010609060101010101" pitchFamily="49" charset="-122"/>
                        </a:rPr>
                        <a:t>的智力功能保持稳定。</a:t>
                      </a:r>
                      <a:endParaRPr lang="en-US" altLang="zh-CN" sz="1400" dirty="0">
                        <a:latin typeface="仿宋" panose="02010609060101010101" pitchFamily="49" charset="-122"/>
                        <a:ea typeface="仿宋" panose="02010609060101010101" pitchFamily="49" charset="-122"/>
                      </a:endParaRPr>
                    </a:p>
                  </a:txBody>
                  <a:tcPr/>
                </a:tc>
                <a:extLst>
                  <a:ext uri="{0D108BD9-81ED-4DB2-BD59-A6C34878D82A}">
                    <a16:rowId xmlns:a16="http://schemas.microsoft.com/office/drawing/2014/main" val="2741499445"/>
                  </a:ext>
                </a:extLst>
              </a:tr>
              <a:tr h="610133">
                <a:tc>
                  <a:txBody>
                    <a:bodyPr/>
                    <a:lstStyle/>
                    <a:p>
                      <a:pPr algn="just"/>
                      <a:r>
                        <a:rPr lang="zh-CN" altLang="en-US" dirty="0">
                          <a:latin typeface="仿宋" panose="02010609060101010101" pitchFamily="49" charset="-122"/>
                          <a:ea typeface="仿宋" panose="02010609060101010101" pitchFamily="49" charset="-122"/>
                        </a:rPr>
                        <a:t>研究三</a:t>
                      </a:r>
                      <a:r>
                        <a:rPr lang="en-US" altLang="zh-CN" baseline="30000" dirty="0">
                          <a:latin typeface="仿宋" panose="02010609060101010101" pitchFamily="49" charset="-122"/>
                          <a:ea typeface="仿宋" panose="02010609060101010101" pitchFamily="49" charset="-122"/>
                        </a:rPr>
                        <a:t>3</a:t>
                      </a:r>
                    </a:p>
                  </a:txBody>
                  <a:tcPr/>
                </a:tc>
                <a:tc>
                  <a:txBody>
                    <a:bodyPr/>
                    <a:lstStyle/>
                    <a:p>
                      <a:pPr algn="just"/>
                      <a:r>
                        <a:rPr lang="zh-CN" altLang="en-US" sz="1400" kern="1200" dirty="0">
                          <a:solidFill>
                            <a:schemeClr val="dk1"/>
                          </a:solidFill>
                          <a:latin typeface="仿宋" panose="02010609060101010101" pitchFamily="49" charset="-122"/>
                          <a:ea typeface="仿宋" panose="02010609060101010101" pitchFamily="49" charset="-122"/>
                        </a:rPr>
                        <a:t>回顾性研究了</a:t>
                      </a:r>
                      <a:r>
                        <a:rPr lang="en-US" altLang="zh-CN" sz="1400" kern="1200" dirty="0">
                          <a:solidFill>
                            <a:schemeClr val="dk1"/>
                          </a:solidFill>
                          <a:latin typeface="仿宋" panose="02010609060101010101" pitchFamily="49" charset="-122"/>
                          <a:ea typeface="仿宋" panose="02010609060101010101" pitchFamily="49" charset="-122"/>
                        </a:rPr>
                        <a:t>9</a:t>
                      </a:r>
                      <a:r>
                        <a:rPr lang="zh-CN" altLang="en-US" sz="1400" kern="1200" dirty="0">
                          <a:solidFill>
                            <a:schemeClr val="dk1"/>
                          </a:solidFill>
                          <a:latin typeface="仿宋" panose="02010609060101010101" pitchFamily="49" charset="-122"/>
                          <a:ea typeface="仿宋" panose="02010609060101010101" pitchFamily="49" charset="-122"/>
                        </a:rPr>
                        <a:t>例</a:t>
                      </a:r>
                      <a:r>
                        <a:rPr lang="en-US" altLang="zh-CN" sz="1400" kern="1200" dirty="0">
                          <a:solidFill>
                            <a:schemeClr val="dk1"/>
                          </a:solidFill>
                          <a:latin typeface="仿宋" panose="02010609060101010101" pitchFamily="49" charset="-122"/>
                          <a:ea typeface="仿宋" panose="02010609060101010101" pitchFamily="49" charset="-122"/>
                        </a:rPr>
                        <a:t>OTC</a:t>
                      </a:r>
                      <a:r>
                        <a:rPr lang="zh-CN" altLang="en-US" sz="1400" kern="1200" dirty="0">
                          <a:solidFill>
                            <a:schemeClr val="dk1"/>
                          </a:solidFill>
                          <a:latin typeface="仿宋" panose="02010609060101010101" pitchFamily="49" charset="-122"/>
                          <a:ea typeface="仿宋" panose="02010609060101010101" pitchFamily="49" charset="-122"/>
                        </a:rPr>
                        <a:t>患者：开始接受苯甲酸钠治疗，后换用苯丁酸钠</a:t>
                      </a:r>
                      <a:endParaRPr lang="zh-CN" altLang="en-US" sz="1400" kern="1200" dirty="0">
                        <a:solidFill>
                          <a:schemeClr val="dk1"/>
                        </a:solidFill>
                        <a:latin typeface="仿宋" panose="02010609060101010101" pitchFamily="49" charset="-122"/>
                        <a:ea typeface="仿宋" panose="02010609060101010101" pitchFamily="49" charset="-122"/>
                        <a:cs typeface="+mn-cs"/>
                      </a:endParaRPr>
                    </a:p>
                  </a:txBody>
                  <a:tcPr/>
                </a:tc>
                <a:tc>
                  <a:txBody>
                    <a:bodyPr/>
                    <a:lstStyle/>
                    <a:p>
                      <a:pPr marL="342900" indent="-342900" algn="just">
                        <a:buFont typeface="+mj-lt"/>
                        <a:buAutoNum type="arabicPeriod"/>
                      </a:pPr>
                      <a:r>
                        <a:rPr lang="zh-CN" altLang="en-US" sz="1400" kern="1200" dirty="0">
                          <a:solidFill>
                            <a:schemeClr val="dk1"/>
                          </a:solidFill>
                          <a:latin typeface="仿宋" panose="02010609060101010101" pitchFamily="49" charset="-122"/>
                          <a:ea typeface="仿宋" panose="02010609060101010101" pitchFamily="49" charset="-122"/>
                        </a:rPr>
                        <a:t>治疗期间，苯丁酸钠耐受性良好，未发现不良反应。</a:t>
                      </a:r>
                      <a:endParaRPr lang="en-US" altLang="zh-CN" sz="1400" kern="1200" dirty="0">
                        <a:solidFill>
                          <a:schemeClr val="dk1"/>
                        </a:solidFill>
                        <a:latin typeface="仿宋" panose="02010609060101010101" pitchFamily="49" charset="-122"/>
                        <a:ea typeface="仿宋" panose="02010609060101010101" pitchFamily="49" charset="-122"/>
                      </a:endParaRPr>
                    </a:p>
                    <a:p>
                      <a:pPr marL="342900" indent="-342900" algn="just">
                        <a:buFont typeface="+mj-lt"/>
                        <a:buAutoNum type="arabicPeriod"/>
                      </a:pPr>
                      <a:r>
                        <a:rPr lang="zh-CN" altLang="en-US" sz="1400" kern="1200" dirty="0">
                          <a:solidFill>
                            <a:schemeClr val="dk1"/>
                          </a:solidFill>
                          <a:latin typeface="仿宋" panose="02010609060101010101" pitchFamily="49" charset="-122"/>
                          <a:ea typeface="仿宋" panose="02010609060101010101" pitchFamily="49" charset="-122"/>
                        </a:rPr>
                        <a:t>苯丁酸钠治疗可提高蛋白质摄入，维持正常生长发育。</a:t>
                      </a:r>
                      <a:endParaRPr lang="en-US" altLang="zh-CN" sz="1400" kern="1200" dirty="0">
                        <a:solidFill>
                          <a:schemeClr val="dk1"/>
                        </a:solidFill>
                        <a:latin typeface="仿宋" panose="02010609060101010101" pitchFamily="49" charset="-122"/>
                        <a:ea typeface="仿宋" panose="02010609060101010101" pitchFamily="49" charset="-122"/>
                      </a:endParaRPr>
                    </a:p>
                    <a:p>
                      <a:pPr marL="342900" indent="-342900" algn="just">
                        <a:buFont typeface="+mj-lt"/>
                        <a:buAutoNum type="arabicPeriod"/>
                      </a:pPr>
                      <a:r>
                        <a:rPr lang="zh-CN" altLang="en-US" sz="1400" kern="1200" dirty="0">
                          <a:solidFill>
                            <a:schemeClr val="dk1"/>
                          </a:solidFill>
                          <a:latin typeface="仿宋" panose="02010609060101010101" pitchFamily="49" charset="-122"/>
                          <a:ea typeface="仿宋" panose="02010609060101010101" pitchFamily="49" charset="-122"/>
                        </a:rPr>
                        <a:t>接受苯丁酸盐治疗的患者的中位氨值总体下降。</a:t>
                      </a:r>
                      <a:endParaRPr lang="en-US" altLang="zh-CN" sz="1400" kern="1200" dirty="0">
                        <a:solidFill>
                          <a:schemeClr val="dk1"/>
                        </a:solidFill>
                        <a:latin typeface="仿宋" panose="02010609060101010101" pitchFamily="49" charset="-122"/>
                        <a:ea typeface="仿宋" panose="02010609060101010101" pitchFamily="49" charset="-122"/>
                        <a:cs typeface="+mn-cs"/>
                      </a:endParaRPr>
                    </a:p>
                  </a:txBody>
                  <a:tcPr/>
                </a:tc>
                <a:extLst>
                  <a:ext uri="{0D108BD9-81ED-4DB2-BD59-A6C34878D82A}">
                    <a16:rowId xmlns:a16="http://schemas.microsoft.com/office/drawing/2014/main" val="234690709"/>
                  </a:ext>
                </a:extLst>
              </a:tr>
            </a:tbl>
          </a:graphicData>
        </a:graphic>
      </p:graphicFrame>
    </p:spTree>
    <p:extLst>
      <p:ext uri="{BB962C8B-B14F-4D97-AF65-F5344CB8AC3E}">
        <p14:creationId xmlns:p14="http://schemas.microsoft.com/office/powerpoint/2010/main" val="147023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75614" y="14522"/>
            <a:ext cx="6040772" cy="708666"/>
          </a:xfrm>
        </p:spPr>
        <p:txBody>
          <a:bodyPr anchor="b">
            <a:normAutofit/>
          </a:bodyPr>
          <a:lstStyle/>
          <a:p>
            <a:pPr algn="ctr"/>
            <a:r>
              <a:rPr lang="en-US" altLang="zh-CN" sz="2800" dirty="0">
                <a:latin typeface="萍方粗" panose="020B0800000000000000" pitchFamily="34" charset="-122"/>
                <a:ea typeface="萍方粗" panose="020B0800000000000000" pitchFamily="34" charset="-122"/>
              </a:rPr>
              <a:t>4</a:t>
            </a:r>
            <a:r>
              <a:rPr lang="zh-CN" altLang="en-US" sz="2800" dirty="0">
                <a:latin typeface="萍方粗" panose="020B0800000000000000" pitchFamily="34" charset="-122"/>
                <a:ea typeface="萍方粗" panose="020B0800000000000000" pitchFamily="34" charset="-122"/>
              </a:rPr>
              <a:t>、创新性</a:t>
            </a:r>
          </a:p>
        </p:txBody>
      </p:sp>
      <p:sp>
        <p:nvSpPr>
          <p:cNvPr id="7" name="文本框 6">
            <a:extLst>
              <a:ext uri="{FF2B5EF4-FFF2-40B4-BE49-F238E27FC236}">
                <a16:creationId xmlns:a16="http://schemas.microsoft.com/office/drawing/2014/main" id="{4E96E137-DB39-15DE-D56C-8F707B3A30B8}"/>
              </a:ext>
            </a:extLst>
          </p:cNvPr>
          <p:cNvSpPr txBox="1"/>
          <p:nvPr/>
        </p:nvSpPr>
        <p:spPr>
          <a:xfrm>
            <a:off x="921952" y="1045008"/>
            <a:ext cx="1796535" cy="523220"/>
          </a:xfrm>
          <a:prstGeom prst="rect">
            <a:avLst/>
          </a:prstGeom>
          <a:noFill/>
        </p:spPr>
        <p:txBody>
          <a:bodyPr wrap="square" rtlCol="0">
            <a:spAutoFit/>
          </a:bodyPr>
          <a:lstStyle/>
          <a:p>
            <a:pPr marL="0" indent="0">
              <a:buNone/>
            </a:pPr>
            <a:r>
              <a:rPr lang="zh-CN" altLang="en-US" sz="2800" dirty="0">
                <a:latin typeface="萍方0" panose="020B0300000000000000" pitchFamily="34" charset="-122"/>
                <a:ea typeface="萍方0" panose="020B0300000000000000" pitchFamily="34" charset="-122"/>
              </a:rPr>
              <a:t>创新点：</a:t>
            </a:r>
            <a:endParaRPr lang="en-US" altLang="zh-CN" sz="2800" dirty="0">
              <a:latin typeface="萍方0" panose="020B0300000000000000" pitchFamily="34" charset="-122"/>
              <a:ea typeface="萍方0" panose="020B0300000000000000" pitchFamily="34" charset="-122"/>
            </a:endParaRPr>
          </a:p>
        </p:txBody>
      </p:sp>
      <p:sp>
        <p:nvSpPr>
          <p:cNvPr id="8" name="文本框 7">
            <a:extLst>
              <a:ext uri="{FF2B5EF4-FFF2-40B4-BE49-F238E27FC236}">
                <a16:creationId xmlns:a16="http://schemas.microsoft.com/office/drawing/2014/main" id="{48599C1E-444A-6D6C-951E-45BA018E24F0}"/>
              </a:ext>
            </a:extLst>
          </p:cNvPr>
          <p:cNvSpPr txBox="1"/>
          <p:nvPr/>
        </p:nvSpPr>
        <p:spPr>
          <a:xfrm>
            <a:off x="5798330" y="1045008"/>
            <a:ext cx="2326657" cy="523220"/>
          </a:xfrm>
          <a:prstGeom prst="rect">
            <a:avLst/>
          </a:prstGeom>
          <a:noFill/>
        </p:spPr>
        <p:txBody>
          <a:bodyPr wrap="square" rtlCol="0">
            <a:spAutoFit/>
          </a:bodyPr>
          <a:lstStyle/>
          <a:p>
            <a:pPr marL="0" indent="0">
              <a:buNone/>
            </a:pPr>
            <a:r>
              <a:rPr lang="zh-CN" altLang="en-US" sz="2800" dirty="0">
                <a:latin typeface="萍方0" panose="020B0300000000000000" pitchFamily="34" charset="-122"/>
                <a:ea typeface="萍方0" panose="020B0300000000000000" pitchFamily="34" charset="-122"/>
              </a:rPr>
              <a:t>优势：</a:t>
            </a:r>
            <a:endParaRPr lang="en-US" altLang="zh-CN" sz="2800" dirty="0">
              <a:latin typeface="萍方0" panose="020B0300000000000000" pitchFamily="34" charset="-122"/>
              <a:ea typeface="萍方0" panose="020B0300000000000000" pitchFamily="34" charset="-122"/>
            </a:endParaRPr>
          </a:p>
        </p:txBody>
      </p:sp>
      <p:sp>
        <p:nvSpPr>
          <p:cNvPr id="9" name="文本框 8">
            <a:extLst>
              <a:ext uri="{FF2B5EF4-FFF2-40B4-BE49-F238E27FC236}">
                <a16:creationId xmlns:a16="http://schemas.microsoft.com/office/drawing/2014/main" id="{3E2AFD75-3A1C-2652-0D5D-A22842980ADA}"/>
              </a:ext>
            </a:extLst>
          </p:cNvPr>
          <p:cNvSpPr txBox="1"/>
          <p:nvPr/>
        </p:nvSpPr>
        <p:spPr>
          <a:xfrm>
            <a:off x="6095999" y="1608462"/>
            <a:ext cx="5695507" cy="3170099"/>
          </a:xfrm>
          <a:prstGeom prst="rect">
            <a:avLst/>
          </a:prstGeom>
          <a:noFill/>
        </p:spPr>
        <p:txBody>
          <a:bodyPr wrap="square">
            <a:spAutoFit/>
          </a:bodyPr>
          <a:lstStyle/>
          <a:p>
            <a:pPr algn="just"/>
            <a:r>
              <a:rPr lang="en-US" altLang="zh-CN" sz="2000" b="0" i="0" dirty="0">
                <a:solidFill>
                  <a:srgbClr val="2E3033"/>
                </a:solidFill>
                <a:effectLst/>
                <a:latin typeface="仿宋" panose="02010609060101010101" pitchFamily="49" charset="-122"/>
                <a:ea typeface="仿宋" panose="02010609060101010101" pitchFamily="49" charset="-122"/>
              </a:rPr>
              <a:t>1:</a:t>
            </a:r>
            <a:r>
              <a:rPr lang="zh-CN" altLang="en-US" sz="2000" b="0" i="0" dirty="0">
                <a:solidFill>
                  <a:srgbClr val="2E3033"/>
                </a:solidFill>
                <a:effectLst/>
                <a:latin typeface="仿宋" panose="02010609060101010101" pitchFamily="49" charset="-122"/>
                <a:ea typeface="仿宋" panose="02010609060101010101" pitchFamily="49" charset="-122"/>
              </a:rPr>
              <a:t>苯丁酸钠颗粒为颗粒剂型，可与固体食物（如土豆泥或苹果酱）或液体食物（如饮用水、苹果汁、橙汁或无蛋白婴儿配方奶粉）混匀后服用，尤其适用于婴幼儿服用；配备</a:t>
            </a:r>
            <a:r>
              <a:rPr lang="en-US" altLang="zh-CN" sz="2000" b="0" i="0" dirty="0">
                <a:solidFill>
                  <a:srgbClr val="2E3033"/>
                </a:solidFill>
                <a:effectLst/>
                <a:latin typeface="仿宋" panose="02010609060101010101" pitchFamily="49" charset="-122"/>
                <a:ea typeface="仿宋" panose="02010609060101010101" pitchFamily="49" charset="-122"/>
              </a:rPr>
              <a:t>3</a:t>
            </a:r>
            <a:r>
              <a:rPr lang="zh-CN" altLang="en-US" sz="2000" b="0" i="0" dirty="0">
                <a:solidFill>
                  <a:srgbClr val="2E3033"/>
                </a:solidFill>
                <a:effectLst/>
                <a:latin typeface="仿宋" panose="02010609060101010101" pitchFamily="49" charset="-122"/>
                <a:ea typeface="仿宋" panose="02010609060101010101" pitchFamily="49" charset="-122"/>
              </a:rPr>
              <a:t>个不同剂量计量器，方便精准给药。</a:t>
            </a:r>
            <a:endParaRPr lang="en-US" altLang="zh-CN" sz="2000" b="0" i="0" dirty="0">
              <a:solidFill>
                <a:srgbClr val="2E3033"/>
              </a:solidFill>
              <a:effectLst/>
              <a:latin typeface="仿宋" panose="02010609060101010101" pitchFamily="49" charset="-122"/>
              <a:ea typeface="仿宋" panose="02010609060101010101" pitchFamily="49" charset="-122"/>
            </a:endParaRPr>
          </a:p>
          <a:p>
            <a:pPr algn="just"/>
            <a:endParaRPr lang="en-US" altLang="zh-CN" sz="2000" b="0" i="0" dirty="0">
              <a:solidFill>
                <a:srgbClr val="2E3033"/>
              </a:solidFill>
              <a:effectLst/>
              <a:latin typeface="仿宋" panose="02010609060101010101" pitchFamily="49" charset="-122"/>
              <a:ea typeface="仿宋" panose="02010609060101010101" pitchFamily="49" charset="-122"/>
            </a:endParaRPr>
          </a:p>
          <a:p>
            <a:pPr algn="just"/>
            <a:r>
              <a:rPr lang="en-US" altLang="zh-CN" sz="2000" b="0" i="0" dirty="0">
                <a:solidFill>
                  <a:srgbClr val="2E3033"/>
                </a:solidFill>
                <a:effectLst/>
                <a:latin typeface="仿宋" panose="02010609060101010101" pitchFamily="49" charset="-122"/>
                <a:ea typeface="仿宋" panose="02010609060101010101" pitchFamily="49" charset="-122"/>
              </a:rPr>
              <a:t>2:</a:t>
            </a:r>
            <a:r>
              <a:rPr lang="zh-CN" altLang="en-US" sz="2000" b="0" i="0" dirty="0">
                <a:solidFill>
                  <a:srgbClr val="2E3033"/>
                </a:solidFill>
                <a:effectLst/>
                <a:latin typeface="仿宋" panose="02010609060101010101" pitchFamily="49" charset="-122"/>
                <a:ea typeface="仿宋" panose="02010609060101010101" pitchFamily="49" charset="-122"/>
              </a:rPr>
              <a:t>苯丁酸钠颗粒是尿素循环障碍治疗的核心药物，可绕过尿素循环消耗体内多余的氨，促进氨排泄，发挥降氨作用</a:t>
            </a:r>
            <a:r>
              <a:rPr lang="en-US" altLang="zh-CN" sz="2000" b="0" i="0" dirty="0">
                <a:solidFill>
                  <a:srgbClr val="2E3033"/>
                </a:solidFill>
                <a:effectLst/>
                <a:latin typeface="仿宋" panose="02010609060101010101" pitchFamily="49" charset="-122"/>
                <a:ea typeface="仿宋" panose="02010609060101010101" pitchFamily="49" charset="-122"/>
              </a:rPr>
              <a:t>,</a:t>
            </a:r>
            <a:r>
              <a:rPr lang="zh-CN" altLang="en-US" sz="2000" dirty="0">
                <a:solidFill>
                  <a:srgbClr val="2E3033"/>
                </a:solidFill>
                <a:latin typeface="仿宋" panose="02010609060101010101" pitchFamily="49" charset="-122"/>
                <a:ea typeface="仿宋" panose="02010609060101010101" pitchFamily="49" charset="-122"/>
              </a:rPr>
              <a:t>提高患者蛋白质耐受；减少高氨血症发作次数，维持正常的生长发育和认知能力</a:t>
            </a:r>
            <a:endParaRPr lang="en-US" altLang="zh-CN" sz="2000" dirty="0">
              <a:solidFill>
                <a:srgbClr val="2E3033"/>
              </a:solidFill>
              <a:latin typeface="仿宋" panose="02010609060101010101" pitchFamily="49" charset="-122"/>
              <a:ea typeface="仿宋" panose="02010609060101010101" pitchFamily="49" charset="-122"/>
            </a:endParaRPr>
          </a:p>
        </p:txBody>
      </p:sp>
      <p:sp>
        <p:nvSpPr>
          <p:cNvPr id="10" name="文本框 9">
            <a:extLst>
              <a:ext uri="{FF2B5EF4-FFF2-40B4-BE49-F238E27FC236}">
                <a16:creationId xmlns:a16="http://schemas.microsoft.com/office/drawing/2014/main" id="{1881977D-4B73-177B-458A-6BBD949B9E5D}"/>
              </a:ext>
            </a:extLst>
          </p:cNvPr>
          <p:cNvSpPr txBox="1"/>
          <p:nvPr/>
        </p:nvSpPr>
        <p:spPr>
          <a:xfrm>
            <a:off x="653143" y="1608462"/>
            <a:ext cx="5145187" cy="2246769"/>
          </a:xfrm>
          <a:prstGeom prst="rect">
            <a:avLst/>
          </a:prstGeom>
          <a:noFill/>
        </p:spPr>
        <p:txBody>
          <a:bodyPr wrap="square">
            <a:spAutoFit/>
          </a:bodyPr>
          <a:lstStyle/>
          <a:p>
            <a:pPr marL="457200" indent="-457200" algn="just">
              <a:buFont typeface="+mj-lt"/>
              <a:buAutoNum type="arabicPeriod"/>
            </a:pPr>
            <a:r>
              <a:rPr lang="zh-CN" altLang="en-US" sz="2000" b="0" i="0" dirty="0">
                <a:solidFill>
                  <a:srgbClr val="2E3033"/>
                </a:solidFill>
                <a:effectLst/>
                <a:latin typeface="仿宋" panose="02010609060101010101" pitchFamily="49" charset="-122"/>
                <a:ea typeface="仿宋" panose="02010609060101010101" pitchFamily="49" charset="-122"/>
              </a:rPr>
              <a:t>苯丁酸钠颗粒是国内唯一获批的口服氮清除剂，是前体药物，可迅速代谢成苯乙酸盐。苯乙酸盐通过乙酰化作用与谷氨酰胺结合，形成苯乙酸谷氨酰胺，经肾脏排泄，降低血液中氨和谷氨酰胺水平，改变了作为罕见病的尿素循环障碍无长期口服药可用的状况。</a:t>
            </a:r>
          </a:p>
        </p:txBody>
      </p:sp>
      <p:sp>
        <p:nvSpPr>
          <p:cNvPr id="11" name="文本框 10">
            <a:extLst>
              <a:ext uri="{FF2B5EF4-FFF2-40B4-BE49-F238E27FC236}">
                <a16:creationId xmlns:a16="http://schemas.microsoft.com/office/drawing/2014/main" id="{094DC96C-3AD1-A472-7ECB-454942A4649B}"/>
              </a:ext>
            </a:extLst>
          </p:cNvPr>
          <p:cNvSpPr txBox="1"/>
          <p:nvPr/>
        </p:nvSpPr>
        <p:spPr>
          <a:xfrm>
            <a:off x="653143" y="4091821"/>
            <a:ext cx="5145187" cy="1015663"/>
          </a:xfrm>
          <a:prstGeom prst="rect">
            <a:avLst/>
          </a:prstGeom>
          <a:noFill/>
        </p:spPr>
        <p:txBody>
          <a:bodyPr wrap="square">
            <a:spAutoFit/>
          </a:bodyPr>
          <a:lstStyle/>
          <a:p>
            <a:pPr marL="457200" indent="-457200" algn="just">
              <a:buFont typeface="+mj-lt"/>
              <a:buAutoNum type="arabicPeriod" startAt="2"/>
            </a:pPr>
            <a:r>
              <a:rPr lang="zh-CN" altLang="en-US" sz="2000" dirty="0">
                <a:solidFill>
                  <a:srgbClr val="2E3033"/>
                </a:solidFill>
                <a:latin typeface="仿宋" panose="02010609060101010101" pitchFamily="49" charset="-122"/>
                <a:ea typeface="仿宋" panose="02010609060101010101" pitchFamily="49" charset="-122"/>
              </a:rPr>
              <a:t>符合</a:t>
            </a:r>
            <a:r>
              <a:rPr lang="zh-CN" altLang="en-US" sz="2000" b="0" i="0" dirty="0">
                <a:solidFill>
                  <a:srgbClr val="2E3033"/>
                </a:solidFill>
                <a:effectLst/>
                <a:latin typeface="仿宋" panose="02010609060101010101" pitchFamily="49" charset="-122"/>
                <a:ea typeface="仿宋" panose="02010609060101010101" pitchFamily="49" charset="-122"/>
              </a:rPr>
              <a:t>说明书适应症中包含有国家卫健委</a:t>
            </a:r>
            <a:r>
              <a:rPr lang="en-US" altLang="zh-CN" sz="2000" b="0" i="0" dirty="0">
                <a:solidFill>
                  <a:srgbClr val="2E3033"/>
                </a:solidFill>
                <a:effectLst/>
                <a:latin typeface="仿宋" panose="02010609060101010101" pitchFamily="49" charset="-122"/>
                <a:ea typeface="仿宋" panose="02010609060101010101" pitchFamily="49" charset="-122"/>
              </a:rPr>
              <a:t>《</a:t>
            </a:r>
            <a:r>
              <a:rPr lang="zh-CN" altLang="en-US" sz="2000" b="0" i="0" dirty="0">
                <a:solidFill>
                  <a:srgbClr val="2E3033"/>
                </a:solidFill>
                <a:effectLst/>
                <a:latin typeface="仿宋" panose="02010609060101010101" pitchFamily="49" charset="-122"/>
                <a:ea typeface="仿宋" panose="02010609060101010101" pitchFamily="49" charset="-122"/>
              </a:rPr>
              <a:t>第一批罕见病目录</a:t>
            </a:r>
            <a:r>
              <a:rPr lang="en-US" altLang="zh-CN" sz="2000" b="0" i="0" dirty="0">
                <a:solidFill>
                  <a:srgbClr val="2E3033"/>
                </a:solidFill>
                <a:effectLst/>
                <a:latin typeface="仿宋" panose="02010609060101010101" pitchFamily="49" charset="-122"/>
                <a:ea typeface="仿宋" panose="02010609060101010101" pitchFamily="49" charset="-122"/>
              </a:rPr>
              <a:t>》</a:t>
            </a:r>
            <a:r>
              <a:rPr lang="zh-CN" altLang="en-US" sz="2000" b="0" i="0" dirty="0">
                <a:solidFill>
                  <a:srgbClr val="2E3033"/>
                </a:solidFill>
                <a:effectLst/>
                <a:latin typeface="仿宋" panose="02010609060101010101" pitchFamily="49" charset="-122"/>
                <a:ea typeface="仿宋" panose="02010609060101010101" pitchFamily="49" charset="-122"/>
              </a:rPr>
              <a:t>所收录罕见病的药品的规定；</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75614" y="-9321"/>
            <a:ext cx="6040772" cy="708666"/>
          </a:xfrm>
        </p:spPr>
        <p:txBody>
          <a:bodyPr anchor="b">
            <a:normAutofit/>
          </a:bodyPr>
          <a:lstStyle/>
          <a:p>
            <a:pPr algn="ctr"/>
            <a:r>
              <a:rPr lang="en-US" altLang="zh-CN" sz="2800" dirty="0">
                <a:latin typeface="萍方粗" panose="020B0800000000000000" pitchFamily="34" charset="-122"/>
                <a:ea typeface="萍方粗" panose="020B0800000000000000" pitchFamily="34" charset="-122"/>
              </a:rPr>
              <a:t>5</a:t>
            </a:r>
            <a:r>
              <a:rPr lang="zh-CN" altLang="en-US" sz="2800" dirty="0">
                <a:latin typeface="萍方粗" panose="020B0800000000000000" pitchFamily="34" charset="-122"/>
                <a:ea typeface="萍方粗" panose="020B0800000000000000" pitchFamily="34" charset="-122"/>
              </a:rPr>
              <a:t>、公平性</a:t>
            </a:r>
          </a:p>
        </p:txBody>
      </p:sp>
      <p:sp>
        <p:nvSpPr>
          <p:cNvPr id="19" name="文本框 18">
            <a:extLst>
              <a:ext uri="{FF2B5EF4-FFF2-40B4-BE49-F238E27FC236}">
                <a16:creationId xmlns:a16="http://schemas.microsoft.com/office/drawing/2014/main" id="{50DF12B8-E55C-DA2F-F53F-71B6F90AB824}"/>
              </a:ext>
            </a:extLst>
          </p:cNvPr>
          <p:cNvSpPr txBox="1"/>
          <p:nvPr/>
        </p:nvSpPr>
        <p:spPr>
          <a:xfrm>
            <a:off x="304800" y="6217866"/>
            <a:ext cx="8131628" cy="215444"/>
          </a:xfrm>
          <a:prstGeom prst="rect">
            <a:avLst/>
          </a:prstGeom>
          <a:noFill/>
        </p:spPr>
        <p:txBody>
          <a:bodyPr wrap="square">
            <a:spAutoFit/>
          </a:bodyPr>
          <a:lstStyle/>
          <a:p>
            <a:pPr marL="228600" indent="-228600">
              <a:buFont typeface="+mj-lt"/>
              <a:buAutoNum type="arabicPeriod"/>
            </a:pPr>
            <a:r>
              <a:rPr lang="zh-CN" altLang="en-US" sz="800" dirty="0">
                <a:latin typeface="仿宋" panose="02010609060101010101" pitchFamily="49" charset="-122"/>
                <a:ea typeface="仿宋" panose="02010609060101010101" pitchFamily="49" charset="-122"/>
              </a:rPr>
              <a:t>尿素循环障碍的新生儿筛查，黄新文，张玉</a:t>
            </a:r>
          </a:p>
        </p:txBody>
      </p:sp>
      <p:sp>
        <p:nvSpPr>
          <p:cNvPr id="18" name="文本框 17">
            <a:extLst>
              <a:ext uri="{FF2B5EF4-FFF2-40B4-BE49-F238E27FC236}">
                <a16:creationId xmlns:a16="http://schemas.microsoft.com/office/drawing/2014/main" id="{58E64734-6B86-C410-F968-53048C471CFB}"/>
              </a:ext>
            </a:extLst>
          </p:cNvPr>
          <p:cNvSpPr txBox="1"/>
          <p:nvPr/>
        </p:nvSpPr>
        <p:spPr>
          <a:xfrm>
            <a:off x="519758" y="1131416"/>
            <a:ext cx="9933762" cy="461665"/>
          </a:xfrm>
          <a:prstGeom prst="rect">
            <a:avLst/>
          </a:prstGeom>
          <a:noFill/>
        </p:spPr>
        <p:txBody>
          <a:bodyPr wrap="square" rtlCol="0">
            <a:spAutoFit/>
          </a:bodyPr>
          <a:lstStyle/>
          <a:p>
            <a:pPr marL="0" indent="0">
              <a:buNone/>
            </a:pPr>
            <a:r>
              <a:rPr lang="zh-CN" altLang="en-US" sz="2400" dirty="0">
                <a:latin typeface="萍方0" panose="020B0300000000000000" pitchFamily="34" charset="-122"/>
                <a:ea typeface="萍方0" panose="020B0300000000000000" pitchFamily="34" charset="-122"/>
              </a:rPr>
              <a:t>年发病患者总数：</a:t>
            </a:r>
            <a:endParaRPr lang="zh-CN" altLang="en-US" sz="2400" b="0" i="0" dirty="0">
              <a:solidFill>
                <a:srgbClr val="2E3033"/>
              </a:solidFill>
              <a:effectLst/>
              <a:latin typeface="萍方0" panose="020B0300000000000000" pitchFamily="34" charset="-122"/>
              <a:ea typeface="萍方0" panose="020B0300000000000000" pitchFamily="34" charset="-122"/>
            </a:endParaRPr>
          </a:p>
        </p:txBody>
      </p:sp>
      <p:sp>
        <p:nvSpPr>
          <p:cNvPr id="20" name="文本框 19">
            <a:extLst>
              <a:ext uri="{FF2B5EF4-FFF2-40B4-BE49-F238E27FC236}">
                <a16:creationId xmlns:a16="http://schemas.microsoft.com/office/drawing/2014/main" id="{E76F8E34-CFE6-9A25-C592-29D607954F06}"/>
              </a:ext>
            </a:extLst>
          </p:cNvPr>
          <p:cNvSpPr txBox="1"/>
          <p:nvPr/>
        </p:nvSpPr>
        <p:spPr>
          <a:xfrm>
            <a:off x="893554" y="3488307"/>
            <a:ext cx="10497258" cy="1323439"/>
          </a:xfrm>
          <a:prstGeom prst="rect">
            <a:avLst/>
          </a:prstGeom>
          <a:noFill/>
        </p:spPr>
        <p:txBody>
          <a:bodyPr wrap="square">
            <a:spAutoFit/>
          </a:bodyPr>
          <a:lstStyle/>
          <a:p>
            <a:pPr algn="just"/>
            <a:r>
              <a:rPr lang="zh-CN" altLang="en-US" sz="2000" dirty="0">
                <a:solidFill>
                  <a:srgbClr val="2E3033"/>
                </a:solidFill>
                <a:latin typeface="仿宋" panose="02010609060101010101" pitchFamily="49" charset="-122"/>
                <a:ea typeface="仿宋" panose="02010609060101010101" pitchFamily="49" charset="-122"/>
              </a:rPr>
              <a:t>目前国家对于罕见病的重视，中国</a:t>
            </a:r>
            <a:r>
              <a:rPr lang="en-US" altLang="zh-CN" sz="2000" dirty="0">
                <a:solidFill>
                  <a:srgbClr val="2E3033"/>
                </a:solidFill>
                <a:latin typeface="仿宋" panose="02010609060101010101" pitchFamily="49" charset="-122"/>
                <a:ea typeface="仿宋" panose="02010609060101010101" pitchFamily="49" charset="-122"/>
              </a:rPr>
              <a:t>《</a:t>
            </a:r>
            <a:r>
              <a:rPr lang="zh-CN" altLang="zh-CN" sz="2000" dirty="0">
                <a:solidFill>
                  <a:srgbClr val="2E3033"/>
                </a:solidFill>
                <a:latin typeface="仿宋" panose="02010609060101010101" pitchFamily="49" charset="-122"/>
                <a:ea typeface="仿宋" panose="02010609060101010101" pitchFamily="49" charset="-122"/>
              </a:rPr>
              <a:t>罕见病诊疗指南</a:t>
            </a:r>
            <a:r>
              <a:rPr lang="en-US" altLang="zh-CN" sz="2000" dirty="0">
                <a:solidFill>
                  <a:srgbClr val="2E3033"/>
                </a:solidFill>
                <a:latin typeface="仿宋" panose="02010609060101010101" pitchFamily="49" charset="-122"/>
                <a:ea typeface="仿宋" panose="02010609060101010101" pitchFamily="49" charset="-122"/>
              </a:rPr>
              <a:t>》</a:t>
            </a:r>
            <a:r>
              <a:rPr lang="zh-CN" altLang="en-US" sz="2000" dirty="0">
                <a:solidFill>
                  <a:srgbClr val="2E3033"/>
                </a:solidFill>
                <a:latin typeface="仿宋" panose="02010609060101010101" pitchFamily="49" charset="-122"/>
                <a:ea typeface="仿宋" panose="02010609060101010101" pitchFamily="49" charset="-122"/>
              </a:rPr>
              <a:t>和</a:t>
            </a:r>
            <a:r>
              <a:rPr lang="en-US" altLang="zh-CN" sz="2000" dirty="0">
                <a:solidFill>
                  <a:srgbClr val="2E3033"/>
                </a:solidFill>
                <a:latin typeface="仿宋" panose="02010609060101010101" pitchFamily="49" charset="-122"/>
                <a:ea typeface="仿宋" panose="02010609060101010101" pitchFamily="49" charset="-122"/>
              </a:rPr>
              <a:t>《</a:t>
            </a:r>
            <a:r>
              <a:rPr lang="zh-CN" altLang="en-US" sz="2000" dirty="0">
                <a:solidFill>
                  <a:srgbClr val="2E3033"/>
                </a:solidFill>
                <a:latin typeface="仿宋" panose="02010609060101010101" pitchFamily="49" charset="-122"/>
                <a:ea typeface="仿宋" panose="02010609060101010101" pitchFamily="49" charset="-122"/>
              </a:rPr>
              <a:t>尿素循环障碍的三级防控专家共识</a:t>
            </a:r>
            <a:r>
              <a:rPr lang="en-US" altLang="zh-CN" sz="2000" dirty="0">
                <a:solidFill>
                  <a:srgbClr val="2E3033"/>
                </a:solidFill>
                <a:latin typeface="仿宋" panose="02010609060101010101" pitchFamily="49" charset="-122"/>
                <a:ea typeface="仿宋" panose="02010609060101010101" pitchFamily="49" charset="-122"/>
              </a:rPr>
              <a:t>》</a:t>
            </a:r>
            <a:r>
              <a:rPr lang="zh-CN" altLang="en-US" sz="2000" dirty="0">
                <a:solidFill>
                  <a:srgbClr val="2E3033"/>
                </a:solidFill>
                <a:latin typeface="仿宋" panose="02010609060101010101" pitchFamily="49" charset="-122"/>
                <a:ea typeface="仿宋" panose="02010609060101010101" pitchFamily="49" charset="-122"/>
              </a:rPr>
              <a:t>先后发布，相关疾病专家对此类疾病的诊疗形成规范；以及临床基因诊断的发展和普遍应用，大部分的患者可以得到明确诊断；该类疾病为罕见病，患者数量少，大部分会登记管理；说明书适应症明确，不存在临床滥用的可能性。</a:t>
            </a:r>
            <a:endParaRPr lang="en-US" altLang="zh-CN" sz="2000" dirty="0">
              <a:solidFill>
                <a:srgbClr val="2E3033"/>
              </a:solidFill>
              <a:latin typeface="仿宋" panose="02010609060101010101" pitchFamily="49" charset="-122"/>
              <a:ea typeface="仿宋" panose="02010609060101010101" pitchFamily="49" charset="-122"/>
            </a:endParaRPr>
          </a:p>
        </p:txBody>
      </p:sp>
      <p:sp>
        <p:nvSpPr>
          <p:cNvPr id="21" name="文本框 20">
            <a:extLst>
              <a:ext uri="{FF2B5EF4-FFF2-40B4-BE49-F238E27FC236}">
                <a16:creationId xmlns:a16="http://schemas.microsoft.com/office/drawing/2014/main" id="{A554D62E-2535-7EEA-6D11-2D7EFA658816}"/>
              </a:ext>
            </a:extLst>
          </p:cNvPr>
          <p:cNvSpPr txBox="1"/>
          <p:nvPr/>
        </p:nvSpPr>
        <p:spPr>
          <a:xfrm>
            <a:off x="893554" y="1462791"/>
            <a:ext cx="10497258" cy="400110"/>
          </a:xfrm>
          <a:prstGeom prst="rect">
            <a:avLst/>
          </a:prstGeom>
          <a:noFill/>
        </p:spPr>
        <p:txBody>
          <a:bodyPr wrap="square">
            <a:spAutoFit/>
          </a:bodyPr>
          <a:lstStyle/>
          <a:p>
            <a:pPr marL="0" indent="0">
              <a:buNone/>
            </a:pPr>
            <a:r>
              <a:rPr lang="zh-CN" altLang="en-US" sz="2000" dirty="0">
                <a:latin typeface="仿宋" panose="02010609060101010101" pitchFamily="49" charset="-122"/>
                <a:ea typeface="仿宋" panose="02010609060101010101" pitchFamily="49" charset="-122"/>
              </a:rPr>
              <a:t>新生儿发病率</a:t>
            </a:r>
            <a:r>
              <a:rPr lang="en-US" altLang="zh-CN" sz="2000" baseline="30000" dirty="0">
                <a:latin typeface="仿宋" panose="02010609060101010101" pitchFamily="49" charset="-122"/>
                <a:ea typeface="仿宋" panose="02010609060101010101" pitchFamily="49" charset="-122"/>
              </a:rPr>
              <a:t>1</a:t>
            </a:r>
            <a:r>
              <a:rPr lang="zh-CN" altLang="en-US" sz="2000" dirty="0">
                <a:latin typeface="仿宋" panose="02010609060101010101" pitchFamily="49" charset="-122"/>
                <a:ea typeface="仿宋" panose="02010609060101010101" pitchFamily="49" charset="-122"/>
              </a:rPr>
              <a:t>：约为</a:t>
            </a:r>
            <a:r>
              <a:rPr lang="en-US" altLang="zh-CN" sz="2000" dirty="0">
                <a:latin typeface="仿宋" panose="02010609060101010101" pitchFamily="49" charset="-122"/>
                <a:ea typeface="仿宋" panose="02010609060101010101" pitchFamily="49" charset="-122"/>
              </a:rPr>
              <a:t>1/35000</a:t>
            </a:r>
            <a:r>
              <a:rPr lang="zh-CN" altLang="en-US" sz="2000" dirty="0">
                <a:latin typeface="仿宋" panose="02010609060101010101" pitchFamily="49" charset="-122"/>
                <a:ea typeface="仿宋" panose="02010609060101010101" pitchFamily="49" charset="-122"/>
              </a:rPr>
              <a:t>；年发病患者总数约为：</a:t>
            </a:r>
            <a:r>
              <a:rPr lang="en-US" altLang="zh-CN" sz="2000" dirty="0">
                <a:latin typeface="仿宋" panose="02010609060101010101" pitchFamily="49" charset="-122"/>
                <a:ea typeface="仿宋" panose="02010609060101010101" pitchFamily="49" charset="-122"/>
              </a:rPr>
              <a:t>314</a:t>
            </a:r>
            <a:r>
              <a:rPr lang="zh-CN" altLang="en-US" sz="2000" dirty="0">
                <a:latin typeface="仿宋" panose="02010609060101010101" pitchFamily="49" charset="-122"/>
                <a:ea typeface="仿宋" panose="02010609060101010101" pitchFamily="49" charset="-122"/>
              </a:rPr>
              <a:t>人。</a:t>
            </a:r>
          </a:p>
        </p:txBody>
      </p:sp>
      <p:sp>
        <p:nvSpPr>
          <p:cNvPr id="22" name="文本框 21">
            <a:extLst>
              <a:ext uri="{FF2B5EF4-FFF2-40B4-BE49-F238E27FC236}">
                <a16:creationId xmlns:a16="http://schemas.microsoft.com/office/drawing/2014/main" id="{3B7DB5B5-BBDE-B38A-4438-13AB04F6F47D}"/>
              </a:ext>
            </a:extLst>
          </p:cNvPr>
          <p:cNvSpPr txBox="1"/>
          <p:nvPr/>
        </p:nvSpPr>
        <p:spPr>
          <a:xfrm>
            <a:off x="519757" y="2115268"/>
            <a:ext cx="6815613" cy="461665"/>
          </a:xfrm>
          <a:prstGeom prst="rect">
            <a:avLst/>
          </a:prstGeom>
          <a:noFill/>
        </p:spPr>
        <p:txBody>
          <a:bodyPr wrap="square">
            <a:spAutoFit/>
          </a:bodyPr>
          <a:lstStyle/>
          <a:p>
            <a:r>
              <a:rPr lang="zh-CN" altLang="en-US" sz="2400" b="0" i="0" dirty="0">
                <a:solidFill>
                  <a:srgbClr val="2E3033"/>
                </a:solidFill>
                <a:effectLst/>
                <a:latin typeface="萍方0" panose="020B0300000000000000" pitchFamily="34" charset="-122"/>
                <a:ea typeface="萍方0" panose="020B0300000000000000" pitchFamily="34" charset="-122"/>
              </a:rPr>
              <a:t>弥补药品目录短板：</a:t>
            </a:r>
            <a:endParaRPr lang="zh-CN" altLang="en-US" sz="2400" dirty="0"/>
          </a:p>
        </p:txBody>
      </p:sp>
      <p:sp>
        <p:nvSpPr>
          <p:cNvPr id="23" name="文本框 22">
            <a:extLst>
              <a:ext uri="{FF2B5EF4-FFF2-40B4-BE49-F238E27FC236}">
                <a16:creationId xmlns:a16="http://schemas.microsoft.com/office/drawing/2014/main" id="{37B850CD-E15A-FE30-020A-EFABA374C9C2}"/>
              </a:ext>
            </a:extLst>
          </p:cNvPr>
          <p:cNvSpPr txBox="1"/>
          <p:nvPr/>
        </p:nvSpPr>
        <p:spPr>
          <a:xfrm>
            <a:off x="893554" y="2475549"/>
            <a:ext cx="7556806" cy="400110"/>
          </a:xfrm>
          <a:prstGeom prst="rect">
            <a:avLst/>
          </a:prstGeom>
          <a:noFill/>
        </p:spPr>
        <p:txBody>
          <a:bodyPr wrap="square">
            <a:spAutoFit/>
          </a:bodyPr>
          <a:lstStyle/>
          <a:p>
            <a:r>
              <a:rPr lang="zh-CN" altLang="en-US" sz="2000" b="0" i="0" dirty="0">
                <a:solidFill>
                  <a:srgbClr val="2E3033"/>
                </a:solidFill>
                <a:effectLst/>
                <a:latin typeface="仿宋" panose="02010609060101010101" pitchFamily="49" charset="-122"/>
                <a:ea typeface="仿宋" panose="02010609060101010101" pitchFamily="49" charset="-122"/>
              </a:rPr>
              <a:t>弥补了目录内无长期口服氮清除剂药的状况；</a:t>
            </a:r>
          </a:p>
        </p:txBody>
      </p:sp>
      <p:sp>
        <p:nvSpPr>
          <p:cNvPr id="24" name="文本框 23">
            <a:extLst>
              <a:ext uri="{FF2B5EF4-FFF2-40B4-BE49-F238E27FC236}">
                <a16:creationId xmlns:a16="http://schemas.microsoft.com/office/drawing/2014/main" id="{FD935991-1478-13ED-E8B3-94DAA0D0D63F}"/>
              </a:ext>
            </a:extLst>
          </p:cNvPr>
          <p:cNvSpPr txBox="1"/>
          <p:nvPr/>
        </p:nvSpPr>
        <p:spPr>
          <a:xfrm>
            <a:off x="519756" y="3099120"/>
            <a:ext cx="6815613" cy="461665"/>
          </a:xfrm>
          <a:prstGeom prst="rect">
            <a:avLst/>
          </a:prstGeom>
          <a:noFill/>
        </p:spPr>
        <p:txBody>
          <a:bodyPr wrap="square">
            <a:spAutoFit/>
          </a:bodyPr>
          <a:lstStyle/>
          <a:p>
            <a:r>
              <a:rPr lang="zh-CN" altLang="en-US" sz="2400" dirty="0">
                <a:solidFill>
                  <a:srgbClr val="2E3033"/>
                </a:solidFill>
                <a:latin typeface="萍方0" panose="020B0300000000000000" pitchFamily="34" charset="-122"/>
                <a:ea typeface="萍方0" panose="020B0300000000000000" pitchFamily="34" charset="-122"/>
              </a:rPr>
              <a:t>临床管理难度：</a:t>
            </a:r>
            <a:endParaRPr lang="en-US" altLang="zh-CN" sz="2400" dirty="0">
              <a:solidFill>
                <a:srgbClr val="2E3033"/>
              </a:solidFill>
              <a:latin typeface="萍方0" panose="020B0300000000000000" pitchFamily="34" charset="-122"/>
              <a:ea typeface="萍方0" panose="020B0300000000000000" pitchFamily="34"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DViY2JkMjU3NGYzZTEwMzZmMGFkZWViYmNkYWU3NDI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2461</TotalTime>
  <Words>2643</Words>
  <Application>Microsoft Office PowerPoint</Application>
  <PresentationFormat>宽屏</PresentationFormat>
  <Paragraphs>178</Paragraphs>
  <Slides>9</Slides>
  <Notes>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pingfangSS</vt:lpstr>
      <vt:lpstr>等线</vt:lpstr>
      <vt:lpstr>等线 Light</vt:lpstr>
      <vt:lpstr>仿宋</vt:lpstr>
      <vt:lpstr>萍方0</vt:lpstr>
      <vt:lpstr>萍方粗</vt:lpstr>
      <vt:lpstr>宋体</vt:lpstr>
      <vt:lpstr>Arial</vt:lpstr>
      <vt:lpstr>Wingdings</vt:lpstr>
      <vt:lpstr>Office 主题​​</vt:lpstr>
      <vt:lpstr>苯丁酸钠颗粒</vt:lpstr>
      <vt:lpstr>目录</vt:lpstr>
      <vt:lpstr>1、药物基本信息</vt:lpstr>
      <vt:lpstr>1、药物基本信息</vt:lpstr>
      <vt:lpstr>2、安全性</vt:lpstr>
      <vt:lpstr>3、有效性1/2</vt:lpstr>
      <vt:lpstr>3、有效性2/2</vt:lpstr>
      <vt:lpstr>4、创新性</vt:lpstr>
      <vt:lpstr>5、公平性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费广勇</cp:lastModifiedBy>
  <cp:revision>96</cp:revision>
  <dcterms:created xsi:type="dcterms:W3CDTF">2021-12-13T08:44:00Z</dcterms:created>
  <dcterms:modified xsi:type="dcterms:W3CDTF">2022-07-10T01:20:27Z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811F00FE4E734B89806B0DFF5AB163A1</vt:lpwstr>
  </property>
  <property fmtid="{D5CDD505-2E9C-101B-9397-08002B2CF9AE}" pid="3" name="KSOProductBuildVer">
    <vt:lpwstr>2052-11.1.0.11744</vt:lpwstr>
  </property>
</Properties>
</file>